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413" r:id="rId2"/>
    <p:sldId id="414" r:id="rId3"/>
    <p:sldId id="415" r:id="rId4"/>
    <p:sldId id="416" r:id="rId5"/>
    <p:sldId id="307" r:id="rId6"/>
    <p:sldId id="420" r:id="rId7"/>
    <p:sldId id="276" r:id="rId8"/>
    <p:sldId id="421" r:id="rId9"/>
    <p:sldId id="286" r:id="rId10"/>
    <p:sldId id="284" r:id="rId11"/>
    <p:sldId id="422" r:id="rId12"/>
    <p:sldId id="278" r:id="rId13"/>
    <p:sldId id="292" r:id="rId14"/>
    <p:sldId id="293" r:id="rId15"/>
    <p:sldId id="281" r:id="rId16"/>
    <p:sldId id="295" r:id="rId17"/>
    <p:sldId id="331" r:id="rId18"/>
    <p:sldId id="294" r:id="rId19"/>
    <p:sldId id="282" r:id="rId20"/>
    <p:sldId id="332" r:id="rId21"/>
    <p:sldId id="342" r:id="rId22"/>
    <p:sldId id="344" r:id="rId23"/>
    <p:sldId id="345" r:id="rId24"/>
    <p:sldId id="346" r:id="rId25"/>
    <p:sldId id="347" r:id="rId26"/>
    <p:sldId id="400" r:id="rId27"/>
    <p:sldId id="401" r:id="rId28"/>
    <p:sldId id="403" r:id="rId29"/>
    <p:sldId id="274" r:id="rId30"/>
    <p:sldId id="330" r:id="rId31"/>
    <p:sldId id="283" r:id="rId32"/>
    <p:sldId id="287" r:id="rId33"/>
    <p:sldId id="311" r:id="rId34"/>
    <p:sldId id="317" r:id="rId35"/>
    <p:sldId id="312" r:id="rId36"/>
    <p:sldId id="322" r:id="rId37"/>
    <p:sldId id="324" r:id="rId38"/>
    <p:sldId id="289" r:id="rId39"/>
    <p:sldId id="325" r:id="rId40"/>
    <p:sldId id="290" r:id="rId41"/>
    <p:sldId id="426" r:id="rId42"/>
    <p:sldId id="427" r:id="rId43"/>
    <p:sldId id="430" r:id="rId44"/>
    <p:sldId id="323" r:id="rId45"/>
    <p:sldId id="432" r:id="rId46"/>
    <p:sldId id="433" r:id="rId47"/>
    <p:sldId id="434" r:id="rId48"/>
    <p:sldId id="435" r:id="rId49"/>
    <p:sldId id="436" r:id="rId50"/>
    <p:sldId id="334" r:id="rId51"/>
    <p:sldId id="439" r:id="rId52"/>
    <p:sldId id="440" r:id="rId53"/>
    <p:sldId id="337" r:id="rId54"/>
    <p:sldId id="310" r:id="rId55"/>
    <p:sldId id="339" r:id="rId56"/>
    <p:sldId id="340" r:id="rId57"/>
    <p:sldId id="341" r:id="rId58"/>
    <p:sldId id="442" r:id="rId59"/>
    <p:sldId id="443" r:id="rId60"/>
    <p:sldId id="444" r:id="rId61"/>
    <p:sldId id="445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78C"/>
    <a:srgbClr val="FF7449"/>
    <a:srgbClr val="B590DA"/>
    <a:srgbClr val="A97ED4"/>
    <a:srgbClr val="CC3300"/>
    <a:srgbClr val="5B2D89"/>
    <a:srgbClr val="69349E"/>
    <a:srgbClr val="542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76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F90C584-0BE9-4D2B-87E8-980159820D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9D59FF1-A51D-4CFA-B7FC-EAD0F813933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982678E-7E43-481F-80C2-AC7420B9D3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65206EB-9F94-4B80-8488-CF22C24D50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AB273EF-8891-4793-A09D-C4C56A6471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6A70810-CBF5-4803-9B5B-68D5078DE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C83F10-8686-47E4-9A8E-384D9D938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0F0B006E-DEB8-45A7-BE59-4B59876FCA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800">
                <a:solidFill>
                  <a:schemeClr val="bg1"/>
                </a:solidFill>
                <a:latin typeface="Arial" panose="020B0604020202020204" pitchFamily="34" charset="0"/>
              </a:rPr>
              <a:t>Burda &amp; Wyplosz </a:t>
            </a:r>
            <a:r>
              <a:rPr lang="de-DE" altLang="en-US" sz="2800" i="1">
                <a:solidFill>
                  <a:schemeClr val="bg1"/>
                </a:solidFill>
                <a:latin typeface="Arial" panose="020B0604020202020204" pitchFamily="34" charset="0"/>
              </a:rPr>
              <a:t>Macroeconomics</a:t>
            </a:r>
            <a:r>
              <a:rPr lang="de-DE" altLang="en-US" sz="2800">
                <a:solidFill>
                  <a:schemeClr val="bg1"/>
                </a:solidFill>
                <a:latin typeface="Arial" panose="020B0604020202020204" pitchFamily="34" charset="0"/>
              </a:rPr>
              <a:t> 3</a:t>
            </a:r>
            <a:r>
              <a:rPr lang="de-DE" altLang="en-US" sz="2800" baseline="30000">
                <a:solidFill>
                  <a:schemeClr val="bg1"/>
                </a:solidFill>
                <a:latin typeface="Arial" panose="020B0604020202020204" pitchFamily="34" charset="0"/>
              </a:rPr>
              <a:t>rd</a:t>
            </a:r>
            <a:r>
              <a:rPr lang="de-DE" altLang="en-US" sz="2800">
                <a:solidFill>
                  <a:schemeClr val="bg1"/>
                </a:solidFill>
                <a:latin typeface="Arial" panose="020B0604020202020204" pitchFamily="34" charset="0"/>
              </a:rPr>
              <a:t> edn</a:t>
            </a:r>
            <a:endParaRPr lang="en-US" altLang="en-US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ADB30A3-7260-4228-8B0E-05DFC84A9448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800" b="1">
                <a:solidFill>
                  <a:schemeClr val="bg1"/>
                </a:solidFill>
              </a:rPr>
              <a:t>OXFORD</a:t>
            </a:r>
            <a:br>
              <a:rPr lang="de-DE" altLang="en-US">
                <a:solidFill>
                  <a:schemeClr val="bg1"/>
                </a:solidFill>
              </a:rPr>
            </a:br>
            <a:r>
              <a:rPr lang="de-DE" altLang="en-US" sz="1000">
                <a:solidFill>
                  <a:schemeClr val="bg1"/>
                </a:solidFill>
              </a:rPr>
              <a:t>UNIVERSITY PRESS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8540D7CA-1DAC-4BF6-ADEF-E5EDF36B281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Klicken Sie, um das Format des Untertitelmasters zu bearbeiten</a:t>
            </a:r>
          </a:p>
        </p:txBody>
      </p:sp>
    </p:spTree>
    <p:extLst>
      <p:ext uri="{BB962C8B-B14F-4D97-AF65-F5344CB8AC3E}">
        <p14:creationId xmlns:p14="http://schemas.microsoft.com/office/powerpoint/2010/main" val="86771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72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914400"/>
            <a:ext cx="2124075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219825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0269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7613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11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8858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145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742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95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40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99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1746"/>
            </a:gs>
            <a:gs pos="50000">
              <a:srgbClr val="663399"/>
            </a:gs>
            <a:gs pos="100000">
              <a:srgbClr val="2E17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BE686F-42B8-4092-B319-59D02E78D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91400" y="6324600"/>
            <a:ext cx="179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429AE06-66CD-4164-BDC7-5D05AAF66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Klicken Sie, um die Formate des Vorlagentextes zu bearbeiten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2"/>
            <a:r>
              <a:rPr lang="en-US" altLang="en-US"/>
              <a:t>Vierte Ebene</a:t>
            </a:r>
          </a:p>
          <a:p>
            <a:pPr lvl="3"/>
            <a:r>
              <a:rPr lang="en-US" altLang="en-US"/>
              <a:t>Fünfte Ebene</a:t>
            </a:r>
          </a:p>
        </p:txBody>
      </p:sp>
      <p:sp>
        <p:nvSpPr>
          <p:cNvPr id="1028" name="Line 8">
            <a:extLst>
              <a:ext uri="{FF2B5EF4-FFF2-40B4-BE49-F238E27FC236}">
                <a16:creationId xmlns:a16="http://schemas.microsoft.com/office/drawing/2014/main" id="{62374C61-AC04-4E40-8094-0F2F762B1054}"/>
              </a:ext>
            </a:extLst>
          </p:cNvPr>
          <p:cNvSpPr>
            <a:spLocks noChangeShapeType="1"/>
          </p:cNvSpPr>
          <p:nvPr userDrawn="1"/>
        </p:nvSpPr>
        <p:spPr bwMode="invGray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Text Box 10">
            <a:extLst>
              <a:ext uri="{FF2B5EF4-FFF2-40B4-BE49-F238E27FC236}">
                <a16:creationId xmlns:a16="http://schemas.microsoft.com/office/drawing/2014/main" id="{9ADAE2DF-2CFA-4868-89A8-48BD30B580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800">
                <a:solidFill>
                  <a:srgbClr val="DBC9ED"/>
                </a:solidFill>
                <a:latin typeface="Arial" panose="020B0604020202020204" pitchFamily="34" charset="0"/>
              </a:rPr>
              <a:t>Burda &amp; Wyplosz </a:t>
            </a:r>
            <a:r>
              <a:rPr lang="de-DE" altLang="en-US" sz="2800" i="1">
                <a:solidFill>
                  <a:srgbClr val="DBC9ED"/>
                </a:solidFill>
                <a:latin typeface="Arial" panose="020B0604020202020204" pitchFamily="34" charset="0"/>
              </a:rPr>
              <a:t>Macroeconomics</a:t>
            </a:r>
            <a:r>
              <a:rPr lang="de-DE" altLang="en-US" sz="2800">
                <a:solidFill>
                  <a:srgbClr val="DBC9ED"/>
                </a:solidFill>
                <a:latin typeface="Arial" panose="020B0604020202020204" pitchFamily="34" charset="0"/>
              </a:rPr>
              <a:t> 3</a:t>
            </a:r>
            <a:r>
              <a:rPr lang="de-DE" altLang="en-US" sz="2800" baseline="30000">
                <a:solidFill>
                  <a:srgbClr val="DBC9ED"/>
                </a:solidFill>
                <a:latin typeface="Arial" panose="020B0604020202020204" pitchFamily="34" charset="0"/>
              </a:rPr>
              <a:t>rd</a:t>
            </a:r>
            <a:r>
              <a:rPr lang="de-DE" altLang="en-US" sz="2800">
                <a:solidFill>
                  <a:srgbClr val="DBC9ED"/>
                </a:solidFill>
                <a:latin typeface="Arial" panose="020B0604020202020204" pitchFamily="34" charset="0"/>
              </a:rPr>
              <a:t> edn</a:t>
            </a:r>
            <a:endParaRPr lang="en-US" altLang="en-US" sz="2800">
              <a:solidFill>
                <a:srgbClr val="DBC9ED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Text Box 13">
            <a:extLst>
              <a:ext uri="{FF2B5EF4-FFF2-40B4-BE49-F238E27FC236}">
                <a16:creationId xmlns:a16="http://schemas.microsoft.com/office/drawing/2014/main" id="{8E77EE99-4FA6-45A7-B3D7-EF0141B6CAA6}"/>
              </a:ext>
            </a:extLst>
          </p:cNvPr>
          <p:cNvSpPr txBox="1">
            <a:spLocks noChangeArrowheads="1"/>
          </p:cNvSpPr>
          <p:nvPr userDrawn="1"/>
        </p:nvSpPr>
        <p:spPr bwMode="invGray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800" b="1">
                <a:solidFill>
                  <a:srgbClr val="FFC8B7"/>
                </a:solidFill>
              </a:rPr>
              <a:t>OXFORD</a:t>
            </a:r>
            <a:br>
              <a:rPr lang="de-DE" altLang="en-US">
                <a:solidFill>
                  <a:srgbClr val="FFC8B7"/>
                </a:solidFill>
              </a:rPr>
            </a:br>
            <a:r>
              <a:rPr lang="de-DE" altLang="en-US" sz="1000">
                <a:solidFill>
                  <a:srgbClr val="FFC8B7"/>
                </a:solidFill>
              </a:rPr>
              <a:t>UNIVERSITY PRESS</a:t>
            </a:r>
            <a:endParaRPr lang="en-US" altLang="en-US" sz="1000">
              <a:solidFill>
                <a:srgbClr val="FFC8B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rgbClr val="FCE7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rgbClr val="FCE78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CE78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CE78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h.wikipedia.org/wiki/Alexander_Hamilt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n.wikipedia.org/wiki/Lump-sum_ta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9&amp;cad=rja&amp;uact=8&amp;ved=0ahUKEwiV-sfKjKnbAhWHJJoKHc-4DYYQFghoMAg&amp;url=http://uk.businessinsider.com/finland-to-end-basic-income-experiment-2018-4&amp;usg=AOvVaw3F-VjPXF6hjzwDanzyYGY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s/url?sa=t&amp;rct=j&amp;q=&amp;esrc=s&amp;source=web&amp;cd=2&amp;cad=rja&amp;uact=8&amp;ved=0ahUKEwiNrpOPqpLTAhXFJJoKHdRrAGAQFgghMAE&amp;url=http%3A%2F%2Fwww.aae.wisc.edu%2Fcoxhead%2Fcourses%2F731%2Fpdf%2FCorden-Neary-BoomingSector-EJ1982.pdf&amp;usg=AFQjCNFSfI4qqnBYabu40Wn" TargetMode="External"/><Relationship Id="rId2" Type="http://schemas.openxmlformats.org/officeDocument/2006/relationships/hyperlink" Target="https://www.google.rs/url?sa=t&amp;rct=j&amp;q=&amp;esrc=s&amp;source=web&amp;cd=4&amp;ved=0ahUKEwig_sTd-5HTAhUIHxoKHS_IBVcQFghCMAM&amp;url=http%3A%2F%2Fwww.webmeets.com%2Ffiles%2Fpapers%2Feaere%2F2011%2F1350%2F3_Beverelli_Dell%2527Erba_Rocha.pdf&amp;usg=AFQjCNFDSFzzJylDmvrwdpaZwPKz6UqE2w&amp;sig2=LnoY6NqqXxLq_sg3yjoc4Q&amp;cad=rjt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abble.ca/blogs/bloggers/christophermajka/2012/05/dutch-disease-denial-inflation-politics-and-tar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1907343" TargetMode="External"/><Relationship Id="rId2" Type="http://schemas.openxmlformats.org/officeDocument/2006/relationships/hyperlink" Target="https://en.wikipedia.org/wiki/J._R._Hicks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dailymail.co.uk/news/article-2823575/Polish-workers-Lidl-told-stop-speaking-native-language-sacked.html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n.wikipedia.org/wiki/Lump-sum_tax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D082-4AA9-4AC7-804F-F414F2D8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DF862C-0E1B-4120-8A24-94C362627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44" t="12276" r="55338" b="43033"/>
          <a:stretch/>
        </p:blipFill>
        <p:spPr>
          <a:xfrm>
            <a:off x="323528" y="782705"/>
            <a:ext cx="7632848" cy="57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6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393B75F-D6C2-4589-AF59-D68FCF9F7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93804132-E712-44CA-A00A-810A425513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241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5190-7CE7-49C4-BC98-A1934E75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135E-5A75-4192-9366-3E674B77C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17.4 Finansiranje deficita: javni dug i emisiona</a:t>
            </a:r>
            <a:r>
              <a:rPr lang="sr-Latn-RS" b="1" dirty="0"/>
              <a:t> d</a:t>
            </a:r>
            <a:r>
              <a:rPr lang="en-GB" b="1" dirty="0"/>
              <a:t>obit</a:t>
            </a:r>
            <a:endParaRPr lang="sr-Latn-RS" b="1" dirty="0"/>
          </a:p>
          <a:p>
            <a:endParaRPr lang="sr-Latn-RS" b="1" dirty="0"/>
          </a:p>
          <a:p>
            <a:pPr marL="457200" indent="-457200">
              <a:buFont typeface="+mj-lt"/>
              <a:buAutoNum type="arabicPeriod"/>
            </a:pPr>
            <a:r>
              <a:rPr lang="pl-PL" sz="2400" b="1" dirty="0"/>
              <a:t>Javni dug bez rasta i bez inflacije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/>
              <a:t>Javni dug uz rast i bez inflacije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Javni dug uz rast i inflatorno</a:t>
            </a:r>
            <a:r>
              <a:rPr lang="sr-Latn-RS" sz="2400" b="1" dirty="0"/>
              <a:t> </a:t>
            </a:r>
            <a:r>
              <a:rPr lang="en-GB" sz="2400" b="1" dirty="0" err="1"/>
              <a:t>finansiranje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6971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>
            <a:extLst>
              <a:ext uri="{FF2B5EF4-FFF2-40B4-BE49-F238E27FC236}">
                <a16:creationId xmlns:a16="http://schemas.microsoft.com/office/drawing/2014/main" id="{C8CA76B9-1D5A-4E6E-893D-AACD64CCF1B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t="1103" b="-1"/>
          <a:stretch/>
        </p:blipFill>
        <p:spPr>
          <a:xfrm>
            <a:off x="899592" y="2276872"/>
            <a:ext cx="4434929" cy="2065350"/>
          </a:xfrm>
          <a:noFill/>
        </p:spPr>
      </p:pic>
      <p:sp>
        <p:nvSpPr>
          <p:cNvPr id="36867" name="Rectangle 6">
            <a:extLst>
              <a:ext uri="{FF2B5EF4-FFF2-40B4-BE49-F238E27FC236}">
                <a16:creationId xmlns:a16="http://schemas.microsoft.com/office/drawing/2014/main" id="{3323ABEB-80F4-48D8-8E49-DCD64F18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88201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</a:rPr>
              <a:t>Javni dug bez rasta i bez inflacije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slučaj gde je emisiona dobit jednaka nuli</a:t>
            </a:r>
          </a:p>
        </p:txBody>
      </p:sp>
      <p:sp>
        <p:nvSpPr>
          <p:cNvPr id="36868" name="Rectangle 7">
            <a:extLst>
              <a:ext uri="{FF2B5EF4-FFF2-40B4-BE49-F238E27FC236}">
                <a16:creationId xmlns:a16="http://schemas.microsoft.com/office/drawing/2014/main" id="{373B77FC-B05F-446D-88EB-30D35A4EA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773238"/>
            <a:ext cx="28797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Izraz (15.1) pokazuje da dugovi imaju eksplozivna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svojstva</a:t>
            </a:r>
          </a:p>
        </p:txBody>
      </p:sp>
      <p:sp>
        <p:nvSpPr>
          <p:cNvPr id="36869" name="Rectangle 8">
            <a:extLst>
              <a:ext uri="{FF2B5EF4-FFF2-40B4-BE49-F238E27FC236}">
                <a16:creationId xmlns:a16="http://schemas.microsoft.com/office/drawing/2014/main" id="{546A90A3-0874-405A-8F2E-9D12339E9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652963"/>
            <a:ext cx="77057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Čak i u slučaju da je primarni budžet uravnoteži, (</a:t>
            </a:r>
            <a:r>
              <a:rPr lang="en-US" altLang="en-US" sz="3600" i="1">
                <a:latin typeface="Times New Roman" panose="02020603050405020304" pitchFamily="18" charset="0"/>
              </a:rPr>
              <a:t>G </a:t>
            </a:r>
            <a:r>
              <a:rPr lang="en-US" altLang="en-US" sz="3600">
                <a:latin typeface="Times New Roman" panose="02020603050405020304" pitchFamily="18" charset="0"/>
              </a:rPr>
              <a:t>− </a:t>
            </a:r>
            <a:r>
              <a:rPr lang="en-US" altLang="en-US" sz="3600" i="1">
                <a:latin typeface="Times New Roman" panose="02020603050405020304" pitchFamily="18" charset="0"/>
              </a:rPr>
              <a:t>T </a:t>
            </a:r>
            <a:r>
              <a:rPr lang="en-US" altLang="en-US" sz="3600">
                <a:latin typeface="Times New Roman" panose="02020603050405020304" pitchFamily="18" charset="0"/>
              </a:rPr>
              <a:t>= 0),  dug nastavlja da raste, Δ</a:t>
            </a:r>
            <a:r>
              <a:rPr lang="en-US" altLang="en-US" sz="3600" i="1">
                <a:latin typeface="Times New Roman" panose="02020603050405020304" pitchFamily="18" charset="0"/>
              </a:rPr>
              <a:t>B </a:t>
            </a:r>
            <a:r>
              <a:rPr lang="en-US" altLang="en-US" sz="3600">
                <a:latin typeface="Times New Roman" panose="02020603050405020304" pitchFamily="18" charset="0"/>
              </a:rPr>
              <a:t>= </a:t>
            </a:r>
            <a:r>
              <a:rPr lang="en-US" altLang="en-US" sz="3600" i="1">
                <a:latin typeface="Times New Roman" panose="02020603050405020304" pitchFamily="18" charset="0"/>
              </a:rPr>
              <a:t>rB </a:t>
            </a:r>
            <a:r>
              <a:rPr lang="en-US" altLang="en-US" sz="3600">
                <a:latin typeface="Times New Roman" panose="02020603050405020304" pitchFamily="18" charset="0"/>
              </a:rPr>
              <a:t>odnosno Δ</a:t>
            </a:r>
            <a:r>
              <a:rPr lang="en-US" altLang="en-US" sz="3600" i="1">
                <a:latin typeface="Times New Roman" panose="02020603050405020304" pitchFamily="18" charset="0"/>
              </a:rPr>
              <a:t>B/B </a:t>
            </a:r>
            <a:r>
              <a:rPr lang="en-US" altLang="en-US" sz="3600">
                <a:latin typeface="Times New Roman" panose="02020603050405020304" pitchFamily="18" charset="0"/>
              </a:rPr>
              <a:t>= </a:t>
            </a:r>
            <a:r>
              <a:rPr lang="en-US" altLang="en-US" sz="3600" i="1">
                <a:latin typeface="Times New Roman" panose="02020603050405020304" pitchFamily="18" charset="0"/>
              </a:rPr>
              <a:t>r</a:t>
            </a:r>
            <a:r>
              <a:rPr lang="en-US" altLang="en-US" sz="360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45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1514585-760C-4118-A8A8-568879EAF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D0026AA8-810A-4DEE-A774-835CEFDEA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836712"/>
            <a:ext cx="696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Javni</a:t>
            </a:r>
            <a:r>
              <a:rPr lang="en-US" altLang="en-US" sz="3600" b="1" dirty="0">
                <a:latin typeface="Times New Roman" panose="02020603050405020304" pitchFamily="18" charset="0"/>
              </a:rPr>
              <a:t> dug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rastom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inflacijom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9941" name="Rectangle 6">
            <a:extLst>
              <a:ext uri="{FF2B5EF4-FFF2-40B4-BE49-F238E27FC236}">
                <a16:creationId xmlns:a16="http://schemas.microsoft.com/office/drawing/2014/main" id="{15BD84B7-A667-4E68-B8C1-48C4C30CA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8275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</a:rPr>
              <a:t>kao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rezultat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rastuće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upotrebe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emisione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dobiti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dolazi</a:t>
            </a:r>
            <a:r>
              <a:rPr lang="en-US" altLang="en-US" sz="2000" dirty="0">
                <a:latin typeface="Times New Roman" panose="02020603050405020304" pitchFamily="18" charset="0"/>
              </a:rPr>
              <a:t> do </a:t>
            </a:r>
            <a:r>
              <a:rPr lang="en-US" altLang="en-US" sz="2000" dirty="0" err="1">
                <a:latin typeface="Times New Roman" panose="02020603050405020304" pitchFamily="18" charset="0"/>
              </a:rPr>
              <a:t>još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bržeg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rasta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ponude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novca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posredstvom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monetarnog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multiplikatora</a:t>
            </a:r>
            <a:r>
              <a:rPr lang="en-US" altLang="en-US" sz="2000" dirty="0">
                <a:latin typeface="Times New Roman" panose="02020603050405020304" pitchFamily="18" charset="0"/>
              </a:rPr>
              <a:t>) </a:t>
            </a:r>
            <a:r>
              <a:rPr lang="en-US" altLang="en-US" sz="2000" dirty="0" err="1">
                <a:latin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konačno</a:t>
            </a:r>
            <a:r>
              <a:rPr lang="en-US" altLang="en-US" sz="2000" dirty="0">
                <a:latin typeface="Times New Roman" panose="02020603050405020304" pitchFamily="18" charset="0"/>
              </a:rPr>
              <a:t>, do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veće</a:t>
            </a:r>
            <a:r>
              <a:rPr lang="en-US" altLang="en-US" sz="2000" dirty="0">
                <a:latin typeface="Times New Roman" panose="02020603050405020304" pitchFamily="18" charset="0"/>
              </a:rPr>
              <a:t> stope </a:t>
            </a:r>
            <a:r>
              <a:rPr lang="en-US" altLang="en-US" sz="2000" dirty="0" err="1">
                <a:latin typeface="Times New Roman" panose="02020603050405020304" pitchFamily="18" charset="0"/>
              </a:rPr>
              <a:t>inflacije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76C8F-3EA3-4C12-8B4D-563C71CED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6" t="31800" r="73625" b="64717"/>
          <a:stretch/>
        </p:blipFill>
        <p:spPr>
          <a:xfrm>
            <a:off x="1187624" y="5147194"/>
            <a:ext cx="6469650" cy="1018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2FF64-2E93-48D6-BC83-45BBADE6D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4" t="32095" r="57319" b="60564"/>
          <a:stretch/>
        </p:blipFill>
        <p:spPr>
          <a:xfrm>
            <a:off x="1520824" y="1646478"/>
            <a:ext cx="5715471" cy="1595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7DCEED-192D-44DA-9B1E-54D80A8BE4FD}"/>
              </a:ext>
            </a:extLst>
          </p:cNvPr>
          <p:cNvSpPr txBox="1"/>
          <p:nvPr/>
        </p:nvSpPr>
        <p:spPr>
          <a:xfrm flipH="1">
            <a:off x="3302145" y="1612022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ACC6899-AA8E-450F-8DC9-1A9DAC799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4155802"/>
            <a:ext cx="6878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Javni</a:t>
            </a:r>
            <a:r>
              <a:rPr lang="en-US" altLang="en-US" sz="3600" b="1" dirty="0">
                <a:latin typeface="Times New Roman" panose="02020603050405020304" pitchFamily="18" charset="0"/>
              </a:rPr>
              <a:t> dug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rastom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sr-Latn-RS" altLang="en-US" sz="3600" b="1" dirty="0">
                <a:latin typeface="Times New Roman" panose="02020603050405020304" pitchFamily="18" charset="0"/>
              </a:rPr>
              <a:t>bez inflacije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FEA0904-2DB2-4A14-B371-AFDFC2460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2DDACC0-9FED-4E34-8060-447F42C88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Tri načina stabilizovanja javnog duga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(1) </a:t>
            </a:r>
            <a:r>
              <a:rPr lang="en-US" altLang="en-US" sz="2800" b="1" i="1"/>
              <a:t>kresanje deficita,</a:t>
            </a:r>
            <a:r>
              <a:rPr lang="en-US" altLang="en-US" sz="2800"/>
              <a:t> uz eventualno stvaranje primarnog viška, bilo putem rasta poreza, bilo putem kresanja javne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potrošnje;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(2) </a:t>
            </a:r>
            <a:r>
              <a:rPr lang="en-US" altLang="en-US" sz="2800" i="1" u="sng"/>
              <a:t>finansiranje kroz emisiju novca</a:t>
            </a:r>
            <a:r>
              <a:rPr lang="en-US" altLang="en-US" sz="2800"/>
              <a:t> (monetizacija);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(3) </a:t>
            </a:r>
            <a:r>
              <a:rPr lang="en-US" altLang="en-US" sz="2800" b="1" i="1"/>
              <a:t>objava moratorijuma</a:t>
            </a:r>
            <a:r>
              <a:rPr lang="en-US" altLang="en-US" sz="2800"/>
              <a:t> na deo ili na čitav iznos duga. 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Sva tri načina svojevrsni su metodi oporezivanja: u prvom slučaju radi se o standardnom modelu oporezivanja, u drugom slučaju oporezuju se vlasnici nominalne aktive (novca, hartija od vrednosti), a u trećem slučaju oporezuju se krajnji poverioci javnog duga.</a:t>
            </a:r>
          </a:p>
        </p:txBody>
      </p:sp>
    </p:spTree>
    <p:extLst>
      <p:ext uri="{BB962C8B-B14F-4D97-AF65-F5344CB8AC3E}">
        <p14:creationId xmlns:p14="http://schemas.microsoft.com/office/powerpoint/2010/main" val="391120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11E410B-BEC1-47E2-BB70-5FB6CF0C2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3EE6E12-18CF-4259-8B5F-123177695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061933A4-968C-493F-ADB8-03D14E3E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62880"/>
            <a:ext cx="8643938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Line 7">
            <a:extLst>
              <a:ext uri="{FF2B5EF4-FFF2-40B4-BE49-F238E27FC236}">
                <a16:creationId xmlns:a16="http://schemas.microsoft.com/office/drawing/2014/main" id="{351FC636-C994-43C4-BE18-042F2D9D62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2924175"/>
            <a:ext cx="4103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0" name="Line 8">
            <a:extLst>
              <a:ext uri="{FF2B5EF4-FFF2-40B4-BE49-F238E27FC236}">
                <a16:creationId xmlns:a16="http://schemas.microsoft.com/office/drawing/2014/main" id="{F7D182E0-666A-4113-8BC4-FDE196401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270827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C0F998-A04E-459D-AC02-49EE46C0DF73}"/>
              </a:ext>
            </a:extLst>
          </p:cNvPr>
          <p:cNvSpPr/>
          <p:nvPr/>
        </p:nvSpPr>
        <p:spPr>
          <a:xfrm>
            <a:off x="357944" y="218832"/>
            <a:ext cx="8462205" cy="35702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  <a:latin typeface="MyriadPro-Light"/>
              </a:rPr>
              <a:t>1923- 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1926,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pošto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je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eliminisao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čitavu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svoju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političku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opoziciju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,</a:t>
            </a:r>
            <a:r>
              <a:rPr lang="sr-Latn-RS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Musolini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je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uspeo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skoro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da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povrati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budžetsku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ravnotežu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, a</a:t>
            </a:r>
            <a:r>
              <a:rPr lang="sr-Latn-RS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stopu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zaduženosti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spustio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tako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što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je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smanjio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rashode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i</a:t>
            </a:r>
            <a:r>
              <a:rPr lang="sr-Latn-RS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povećao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poreze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endParaRPr lang="sr-Latn-RS" sz="1000" dirty="0">
              <a:solidFill>
                <a:schemeClr val="tx1"/>
              </a:solidFill>
              <a:latin typeface="MyriadPro-Light"/>
            </a:endParaRPr>
          </a:p>
          <a:p>
            <a:endParaRPr lang="sr-Latn-RS" sz="1000" dirty="0">
              <a:solidFill>
                <a:schemeClr val="tx1"/>
              </a:solidFill>
              <a:latin typeface="MyriadPro-Light"/>
            </a:endParaRPr>
          </a:p>
          <a:p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novembra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1926.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godine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uvela</a:t>
            </a:r>
            <a:r>
              <a:rPr lang="sr-Latn-RS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obavezu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konverzije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svih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dugova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sa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dospećem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kraćim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od</a:t>
            </a:r>
            <a:r>
              <a:rPr lang="sr-Latn-RS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sedam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godina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u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dugoročne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fiksne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obveznice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sa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prinosom</a:t>
            </a:r>
            <a:r>
              <a:rPr lang="sr-Latn-RS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MyriadPro-Light"/>
              </a:rPr>
              <a:t>od 5%. </a:t>
            </a:r>
          </a:p>
          <a:p>
            <a:endParaRPr lang="pl-PL" sz="1800" dirty="0">
              <a:solidFill>
                <a:schemeClr val="tx1"/>
              </a:solidFill>
              <a:latin typeface="MyriadPro-Light"/>
            </a:endParaRPr>
          </a:p>
          <a:p>
            <a:r>
              <a:rPr lang="pl-PL" sz="1800" dirty="0">
                <a:solidFill>
                  <a:schemeClr val="tx1"/>
                </a:solidFill>
                <a:latin typeface="MyriadPro-Light"/>
              </a:rPr>
              <a:t>Ove obveznice su 1934. godine ponovo na silu konvertovane u zajam na 25 godina sa kamatnom stopom od 3,5%. </a:t>
            </a:r>
          </a:p>
          <a:p>
            <a:endParaRPr lang="pl-PL" sz="1800" dirty="0">
              <a:solidFill>
                <a:schemeClr val="tx1"/>
              </a:solidFill>
              <a:latin typeface="MyriadPro-Light"/>
            </a:endParaRPr>
          </a:p>
          <a:p>
            <a:r>
              <a:rPr lang="pl-PL" sz="1800" dirty="0">
                <a:solidFill>
                  <a:schemeClr val="tx1"/>
                </a:solidFill>
                <a:latin typeface="MyriadPro-Light"/>
              </a:rPr>
              <a:t>Procenjuje se da je rezultat prve konverzije bio parcijalni otpis od 20%, a drugi od oko 30% vrednosti duga.</a:t>
            </a:r>
          </a:p>
          <a:p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Nakon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ovih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poteza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,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vladi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je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veoma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teško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bilo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 da se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ponovo</a:t>
            </a:r>
            <a:r>
              <a:rPr lang="sr-Latn-RS" sz="1800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MyriadPro-Light"/>
              </a:rPr>
              <a:t>zaduži</a:t>
            </a:r>
            <a:r>
              <a:rPr lang="en-GB" sz="1800" dirty="0">
                <a:solidFill>
                  <a:schemeClr val="tx1"/>
                </a:solidFill>
                <a:latin typeface="MyriadPro-Light"/>
              </a:rPr>
              <a:t>. 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3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91AA7A6-2525-4526-BB66-83591696D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B3EC01E-F38F-4832-8A81-00EB3E66B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trade-off, između pravila i diskrecionog ponašanja, čija se prednost sastoji u tome što se može reagovati i na nepredviđene događaje, ali to, samo po sebi, kreira neizvesnost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Time consistency – Aleksandar Hamilton – D</a:t>
            </a:r>
            <a:r>
              <a:rPr lang="sr-Latn-CS" altLang="en-US" sz="2400"/>
              <a:t>žordž Vašington, 1789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altLang="en-US" sz="2400"/>
          </a:p>
          <a:p>
            <a:pPr eaLnBrk="1" hangingPunct="1">
              <a:lnSpc>
                <a:spcPct val="80000"/>
              </a:lnSpc>
            </a:pPr>
            <a:r>
              <a:rPr lang="sr-Latn-CS" altLang="en-US" sz="2400"/>
              <a:t>Dok je bio rat za nezavisnost od Britanije, vojska se finansirala iz zaduženja. Nakon proglašenja nezavisnosti, utvrđeno je da bi otplata nastalog duga zahtevala da porastu porezi, što je nepopularno i teško pada stanovnštvu tek izašlom iz rata</a:t>
            </a:r>
          </a:p>
          <a:p>
            <a:pPr eaLnBrk="1" hangingPunct="1">
              <a:lnSpc>
                <a:spcPct val="80000"/>
              </a:lnSpc>
            </a:pPr>
            <a:endParaRPr lang="sr-Latn-CS" altLang="en-US" sz="2400"/>
          </a:p>
          <a:p>
            <a:pPr eaLnBrk="1" hangingPunct="1">
              <a:lnSpc>
                <a:spcPct val="80000"/>
              </a:lnSpc>
            </a:pPr>
            <a:r>
              <a:rPr lang="sr-Latn-CS" altLang="en-US" sz="2400"/>
              <a:t>Danas sve zemlje prihvataju da u domenu duga postoji fiksno pravilo – da se dugovi moraju vratiti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58558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B7B9-30FB-48FC-95CD-9A4B17C1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FCF7-1CEE-4FA1-BD08-FCB193E7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Aleksandar Hamilton</a:t>
            </a:r>
          </a:p>
          <a:p>
            <a:r>
              <a:rPr lang="en-GB" dirty="0">
                <a:hlinkClick r:id="rId2"/>
              </a:rPr>
              <a:t>https://sh.wikipedia.org/wiki/Alexander_Hamilton</a:t>
            </a:r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07CA1-DD65-4FF5-803C-CE087C13A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97" y="3226187"/>
            <a:ext cx="7149206" cy="30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6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035E271-223A-4BE7-B55A-18FE8C070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59395" name="Picture 5">
            <a:extLst>
              <a:ext uri="{FF2B5EF4-FFF2-40B4-BE49-F238E27FC236}">
                <a16:creationId xmlns:a16="http://schemas.microsoft.com/office/drawing/2014/main" id="{8D58E2A5-946C-43B5-9B44-FADFE7927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59" y="692150"/>
            <a:ext cx="410490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7">
            <a:extLst>
              <a:ext uri="{FF2B5EF4-FFF2-40B4-BE49-F238E27FC236}">
                <a16:creationId xmlns:a16="http://schemas.microsoft.com/office/drawing/2014/main" id="{E4C333E5-C874-4501-851C-F5A1E469600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3850" y="620713"/>
            <a:ext cx="5010150" cy="4221162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94B6582-C5FF-4918-A7EE-5C4BEEF4F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022245C-BA6A-4640-A0C0-C233B2943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97E4F610-2918-439A-BABF-3154E379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AB17-E728-4F0D-828A-1F479934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2BD977-EA78-4CD4-971A-973EA8982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92" t="17155" r="56485" b="48257"/>
          <a:stretch/>
        </p:blipFill>
        <p:spPr>
          <a:xfrm>
            <a:off x="1979712" y="920669"/>
            <a:ext cx="4320480" cy="56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1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0B22-9544-408D-AB68-56A6CD34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2E18D6-2A0F-483F-8DF5-84EC22D32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14400"/>
            <a:ext cx="5364088" cy="4876800"/>
          </a:xfrm>
        </p:spPr>
        <p:txBody>
          <a:bodyPr/>
          <a:lstStyle/>
          <a:p>
            <a:r>
              <a:rPr lang="en-GB" altLang="en-US" dirty="0"/>
              <a:t>D</a:t>
            </a:r>
            <a:r>
              <a:rPr lang="en-US" altLang="en-US" dirty="0" err="1"/>
              <a:t>istorzivno</a:t>
            </a:r>
            <a:r>
              <a:rPr lang="en-US" altLang="en-US" dirty="0"/>
              <a:t> </a:t>
            </a:r>
            <a:r>
              <a:rPr lang="en-US" altLang="en-US" dirty="0" err="1"/>
              <a:t>oporezivanje</a:t>
            </a:r>
            <a:r>
              <a:rPr lang="en-US" altLang="en-US" dirty="0"/>
              <a:t> – </a:t>
            </a:r>
          </a:p>
          <a:p>
            <a:r>
              <a:rPr lang="en-GB" altLang="en-US" dirty="0"/>
              <a:t>I</a:t>
            </a:r>
            <a:r>
              <a:rPr lang="en-US" altLang="en-US" dirty="0" err="1"/>
              <a:t>znadproporcionalni</a:t>
            </a:r>
            <a:r>
              <a:rPr lang="en-US" altLang="en-US" dirty="0"/>
              <a:t> </a:t>
            </a:r>
            <a:r>
              <a:rPr lang="en-US" altLang="en-US" dirty="0" err="1"/>
              <a:t>porez</a:t>
            </a:r>
            <a:r>
              <a:rPr lang="en-US" altLang="en-US" dirty="0"/>
              <a:t> je </a:t>
            </a:r>
            <a:r>
              <a:rPr lang="en-US" altLang="en-US" dirty="0" err="1"/>
              <a:t>distorzivan</a:t>
            </a:r>
            <a:r>
              <a:rPr lang="en-US" altLang="en-US" dirty="0"/>
              <a:t>, </a:t>
            </a:r>
          </a:p>
          <a:p>
            <a:r>
              <a:rPr lang="en-GB" altLang="en-US" dirty="0">
                <a:hlinkClick r:id="rId2" tooltip="Lump-sum tax"/>
              </a:rPr>
              <a:t>P</a:t>
            </a:r>
            <a:r>
              <a:rPr lang="en-US" altLang="en-US" dirty="0" err="1">
                <a:hlinkClick r:id="rId2" tooltip="Lump-sum tax"/>
              </a:rPr>
              <a:t>aušalni</a:t>
            </a:r>
            <a:r>
              <a:rPr lang="en-US" altLang="en-US" dirty="0">
                <a:hlinkClick r:id="rId2" tooltip="Lump-sum tax"/>
              </a:rPr>
              <a:t>  - </a:t>
            </a:r>
            <a:r>
              <a:rPr lang="en-GB" altLang="en-US" dirty="0"/>
              <a:t>n</a:t>
            </a:r>
            <a:r>
              <a:rPr lang="en-US" altLang="en-US" dirty="0" err="1"/>
              <a:t>ije</a:t>
            </a:r>
            <a:r>
              <a:rPr lang="en-GB" altLang="en-US" dirty="0"/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9144167-19C7-4CEB-8036-6C8E50EE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8" t="43678" r="30070" b="12640"/>
          <a:stretch>
            <a:fillRect/>
          </a:stretch>
        </p:blipFill>
        <p:spPr>
          <a:xfrm>
            <a:off x="5236468" y="1196975"/>
            <a:ext cx="3656012" cy="475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019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A6329EB-1396-4B91-9BD1-431E7C75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69FC5CFF-7E6D-41BA-B83B-C03A316701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1" t="22096" r="50000" b="20258"/>
          <a:stretch>
            <a:fillRect/>
          </a:stretch>
        </p:blipFill>
        <p:spPr>
          <a:xfrm>
            <a:off x="107504" y="152400"/>
            <a:ext cx="3743325" cy="6553200"/>
          </a:xfrm>
          <a:noFill/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B20593BE-1FB2-4127-8324-ED38A1CFE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82" y="1703229"/>
            <a:ext cx="41152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  <a:hlinkClick r:id="rId3"/>
              </a:rPr>
              <a:t>Finland to end basic income experiment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FCE78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AutoShape 5" descr="data:image/png;base64,iVBORw0KGgoAAAANSUhEUgAAABAAAAAQCAYAAAAf8/9hAAAACXBIWXMAAAsSAAALEgHS3X78AAAB3ElEQVQ4jY2TPWhTURTH/+e8l7QNJg0qCJpCSdEnONTFDk5udfILs9mS6iJYpI4VnURXUcRJrFG3gm3tXLpIxaUUIVA/iLRJayQ2Nk1q7cu99zjUF/JhQv7jOff/O+fcwyERAQAQEaoVjsdOirgP93L+W5svJpeq8xVfPWD/yPkepekBWbjETl8nM0h9XtkRV72xLbmdn5hJ/xdw4OaVkC6U7oBwg6MRH0d7fGTbQDoLIYKUXa2/rO5C6SdWOHh/4/HrLQCwvZZUoZi2Dh/ysdPbRZ0dNeOQCMj2WXTiaMCUtsdUKn0dQHcNAEZCVr+DViJjYAW6/NqI34txS0eVIqEwRgfONMTbApyORDE3PIbF9dX2AKPHTyESCFbMExeGMTL9EguZVHuAxY3vmBscwtkjfS3NTQELuQzi72bwaGAQ8elEUzNQtQUiLsmf3X3eCt/n1uBMPQUy2bqSDCIuNXQgjHnJ5kzTUt47rUQY8w0AG2ZcLX/bkc2t5m5mlJdTv22Y8QZAPjGbBPHl8oePRb2yruu9BjBu8msRGrF8YjZZGb3+mA5ePee4ip9xoKOfj/UGSRuYtR/b+ldxyW/paz+fv/0EtLhGT91DF2NgubtXnu4VXk1N1vzFP99f037PUFbu4yIAAAAASUVORK5CYII=">
            <a:extLst>
              <a:ext uri="{FF2B5EF4-FFF2-40B4-BE49-F238E27FC236}">
                <a16:creationId xmlns:a16="http://schemas.microsoft.com/office/drawing/2014/main" id="{22827853-A454-4ECC-A29F-76FF01B5AB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378" y="1773595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E847B-6A57-4D81-A558-1EA671B87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82" y="2161160"/>
            <a:ext cx="5007240" cy="38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0F8BBD51-A9D2-41A1-88DF-C6891192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9AE1-3A40-4D41-AB92-9CFD8E6F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8964613" cy="4876800"/>
          </a:xfrm>
        </p:spPr>
        <p:txBody>
          <a:bodyPr/>
          <a:lstStyle/>
          <a:p>
            <a:pPr>
              <a:defRPr/>
            </a:pPr>
            <a:r>
              <a:rPr lang="en-GB" b="1" dirty="0" err="1"/>
              <a:t>Politička</a:t>
            </a:r>
            <a:r>
              <a:rPr lang="en-GB" b="1" dirty="0"/>
              <a:t> </a:t>
            </a:r>
            <a:r>
              <a:rPr lang="en-GB" b="1" dirty="0" err="1"/>
              <a:t>ekonomija</a:t>
            </a:r>
            <a:r>
              <a:rPr lang="en-GB" b="1" dirty="0"/>
              <a:t> </a:t>
            </a:r>
            <a:r>
              <a:rPr lang="en-GB" b="1" dirty="0" err="1"/>
              <a:t>reforme</a:t>
            </a:r>
            <a:br>
              <a:rPr lang="en-GB" dirty="0"/>
            </a:br>
            <a:r>
              <a:rPr lang="en-GB" b="1" dirty="0" err="1"/>
              <a:t>tržišta</a:t>
            </a:r>
            <a:r>
              <a:rPr lang="en-GB" b="1" dirty="0"/>
              <a:t> </a:t>
            </a:r>
            <a:r>
              <a:rPr lang="en-GB" b="1" dirty="0" err="1"/>
              <a:t>rada</a:t>
            </a:r>
            <a:br>
              <a:rPr lang="en-GB" dirty="0"/>
            </a:br>
            <a:r>
              <a:rPr lang="sr-Latn-RS" dirty="0"/>
              <a:t>M</a:t>
            </a:r>
            <a:r>
              <a:rPr lang="en-GB" dirty="0" err="1"/>
              <a:t>argaret</a:t>
            </a:r>
            <a:r>
              <a:rPr lang="en-GB" dirty="0"/>
              <a:t> </a:t>
            </a:r>
            <a:r>
              <a:rPr lang="en-GB" dirty="0" err="1"/>
              <a:t>Tačer</a:t>
            </a:r>
            <a:endParaRPr lang="sr-Latn-RS" dirty="0"/>
          </a:p>
          <a:p>
            <a:pPr marL="742950" indent="-742950">
              <a:buFontTx/>
              <a:buAutoNum type="arabicPeriod"/>
              <a:defRPr/>
            </a:pPr>
            <a:r>
              <a:rPr lang="sr-Latn-RS" dirty="0"/>
              <a:t> </a:t>
            </a:r>
            <a:r>
              <a:rPr lang="en-GB" dirty="0"/>
              <a:t>U </a:t>
            </a:r>
            <a:r>
              <a:rPr lang="en-GB" dirty="0" err="1"/>
              <a:t>Holandiji</a:t>
            </a:r>
            <a:r>
              <a:rPr lang="en-GB" dirty="0"/>
              <a:t> je </a:t>
            </a:r>
            <a:r>
              <a:rPr lang="en-GB" dirty="0" err="1"/>
              <a:t>izabran</a:t>
            </a:r>
            <a:r>
              <a:rPr lang="en-GB" dirty="0"/>
              <a:t> </a:t>
            </a:r>
            <a:r>
              <a:rPr lang="en-GB" dirty="0" err="1"/>
              <a:t>radikalno</a:t>
            </a:r>
            <a:r>
              <a:rPr lang="en-GB" dirty="0"/>
              <a:t> </a:t>
            </a:r>
            <a:r>
              <a:rPr lang="en-GB" dirty="0" err="1"/>
              <a:t>drugačiji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. </a:t>
            </a:r>
            <a:r>
              <a:rPr lang="en-GB" dirty="0" err="1"/>
              <a:t>objavljen</a:t>
            </a:r>
            <a:r>
              <a:rPr lang="en-GB" dirty="0"/>
              <a:t> </a:t>
            </a:r>
            <a:r>
              <a:rPr lang="en-GB" dirty="0" err="1"/>
              <a:t>dogovor</a:t>
            </a:r>
            <a:r>
              <a:rPr lang="en-GB" dirty="0"/>
              <a:t> </a:t>
            </a:r>
            <a:r>
              <a:rPr lang="en-GB" dirty="0" err="1"/>
              <a:t>radnika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poslodavaca</a:t>
            </a:r>
            <a:r>
              <a:rPr lang="en-GB" dirty="0"/>
              <a:t>, </a:t>
            </a:r>
            <a:r>
              <a:rPr lang="en-GB" dirty="0" err="1"/>
              <a:t>postignut</a:t>
            </a:r>
            <a:r>
              <a:rPr lang="en-GB" dirty="0"/>
              <a:t> u </a:t>
            </a:r>
            <a:r>
              <a:rPr lang="sr-Latn-RS" dirty="0"/>
              <a:t>V</a:t>
            </a:r>
            <a:r>
              <a:rPr lang="en-GB" dirty="0" err="1"/>
              <a:t>ašenaru</a:t>
            </a:r>
            <a:r>
              <a:rPr lang="sr-Latn-RS" dirty="0"/>
              <a:t> </a:t>
            </a:r>
            <a:r>
              <a:rPr lang="en-GB" dirty="0"/>
              <a:t>(</a:t>
            </a:r>
            <a:r>
              <a:rPr lang="en-GB" dirty="0" err="1"/>
              <a:t>Wassenaar</a:t>
            </a:r>
            <a:r>
              <a:rPr lang="en-GB" dirty="0"/>
              <a:t>), </a:t>
            </a:r>
            <a:r>
              <a:rPr lang="sr-Latn-RS" dirty="0"/>
              <a:t>o ograničenju zarada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89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>
            <a:extLst>
              <a:ext uri="{FF2B5EF4-FFF2-40B4-BE49-F238E27FC236}">
                <a16:creationId xmlns:a16="http://schemas.microsoft.com/office/drawing/2014/main" id="{FAD2B223-5C2C-4992-97A4-FA1A710A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35AEDE38-1A49-4C40-82A4-18A267DA81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1" t="30035" r="28644" b="33244"/>
          <a:stretch>
            <a:fillRect/>
          </a:stretch>
        </p:blipFill>
        <p:spPr>
          <a:xfrm>
            <a:off x="323850" y="1125538"/>
            <a:ext cx="3960813" cy="3671887"/>
          </a:xfrm>
          <a:noFill/>
        </p:spPr>
      </p:pic>
      <p:sp>
        <p:nvSpPr>
          <p:cNvPr id="33796" name="Content Placeholder 5">
            <a:extLst>
              <a:ext uri="{FF2B5EF4-FFF2-40B4-BE49-F238E27FC236}">
                <a16:creationId xmlns:a16="http://schemas.microsoft.com/office/drawing/2014/main" id="{A9D053AC-F19B-466A-89D2-E85531468C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/>
              <a:t>S</a:t>
            </a:r>
            <a:r>
              <a:rPr lang="en-US" altLang="en-US"/>
              <a:t>ubvencije po radnom mestu?</a:t>
            </a:r>
          </a:p>
          <a:p>
            <a:endParaRPr lang="en-US" altLang="en-US"/>
          </a:p>
          <a:p>
            <a:r>
              <a:rPr lang="en-GB" altLang="en-US"/>
              <a:t>P</a:t>
            </a:r>
            <a:r>
              <a:rPr lang="en-US" altLang="en-US"/>
              <a:t>odsticaji</a:t>
            </a:r>
          </a:p>
          <a:p>
            <a:r>
              <a:rPr lang="en-GB" altLang="en-US"/>
              <a:t>A</a:t>
            </a:r>
            <a:r>
              <a:rPr lang="en-US" altLang="en-US"/>
              <a:t>ko su donele  ekstraktivne institucije</a:t>
            </a:r>
          </a:p>
          <a:p>
            <a:endParaRPr lang="en-US" altLang="en-US"/>
          </a:p>
          <a:p>
            <a:r>
              <a:rPr lang="en-GB" altLang="en-US"/>
              <a:t>N</a:t>
            </a:r>
            <a:r>
              <a:rPr lang="en-US" altLang="en-US"/>
              <a:t>eće biti podsticaja (Srbija)</a:t>
            </a:r>
          </a:p>
          <a:p>
            <a:endParaRPr lang="en-US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7005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madjarsski FDI - elektronika.png">
            <a:extLst>
              <a:ext uri="{FF2B5EF4-FFF2-40B4-BE49-F238E27FC236}">
                <a16:creationId xmlns:a16="http://schemas.microsoft.com/office/drawing/2014/main" id="{F2CF3DA0-5D95-4FF8-B700-BD1FB5D14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95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madjarsski FDI - autoindustrija.png">
            <a:extLst>
              <a:ext uri="{FF2B5EF4-FFF2-40B4-BE49-F238E27FC236}">
                <a16:creationId xmlns:a16="http://schemas.microsoft.com/office/drawing/2014/main" id="{53A43B0B-5324-4F57-B0B9-4D8EBD126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75"/>
            <a:ext cx="91440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631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7EFE-E992-4DB0-9515-E6AA445A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9275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sr-Latn-RS" dirty="0">
                <a:hlinkClick r:id="rId2"/>
              </a:rPr>
              <a:t>“h</a:t>
            </a:r>
            <a:r>
              <a:rPr lang="en-GB" dirty="0" err="1">
                <a:hlinkClick r:id="rId2"/>
              </a:rPr>
              <a:t>olandski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sindrom</a:t>
            </a:r>
            <a:r>
              <a:rPr lang="sr-Latn-RS" dirty="0">
                <a:hlinkClick r:id="rId2"/>
              </a:rPr>
              <a:t>”</a:t>
            </a:r>
            <a:r>
              <a:rPr lang="en-GB" dirty="0">
                <a:hlinkClick r:id="rId2"/>
              </a:rPr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B6A8E-B90D-4F86-93C0-9E831EB7D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81200"/>
            <a:ext cx="4762500" cy="4114800"/>
          </a:xfrm>
        </p:spPr>
        <p:txBody>
          <a:bodyPr/>
          <a:lstStyle/>
          <a:p>
            <a:pPr>
              <a:defRPr/>
            </a:pPr>
            <a:r>
              <a:rPr lang="en-GB" dirty="0" err="1"/>
              <a:t>Rast</a:t>
            </a:r>
            <a:r>
              <a:rPr lang="en-GB" dirty="0"/>
              <a:t> </a:t>
            </a:r>
            <a:r>
              <a:rPr lang="en-GB" dirty="0" err="1"/>
              <a:t>prihoda</a:t>
            </a:r>
            <a:r>
              <a:rPr lang="en-GB" dirty="0"/>
              <a:t> </a:t>
            </a:r>
            <a:r>
              <a:rPr lang="en-GB" dirty="0" err="1"/>
              <a:t>od</a:t>
            </a:r>
            <a:r>
              <a:rPr lang="en-GB" dirty="0"/>
              <a:t> </a:t>
            </a:r>
            <a:r>
              <a:rPr lang="en-GB" dirty="0" err="1"/>
              <a:t>rasta</a:t>
            </a:r>
            <a:r>
              <a:rPr lang="en-GB" dirty="0"/>
              <a:t> </a:t>
            </a:r>
            <a:r>
              <a:rPr lang="en-GB" dirty="0" err="1"/>
              <a:t>prirodnih</a:t>
            </a:r>
            <a:r>
              <a:rPr lang="en-GB" dirty="0"/>
              <a:t> </a:t>
            </a:r>
            <a:r>
              <a:rPr lang="en-GB" dirty="0" err="1"/>
              <a:t>resursa</a:t>
            </a:r>
            <a:r>
              <a:rPr lang="en-GB" dirty="0"/>
              <a:t> </a:t>
            </a:r>
            <a:r>
              <a:rPr lang="en-GB" dirty="0" err="1"/>
              <a:t>vodi</a:t>
            </a:r>
            <a:r>
              <a:rPr lang="sr-Latn-RS" dirty="0"/>
              <a:t>:</a:t>
            </a:r>
            <a:endParaRPr lang="en-GB" dirty="0"/>
          </a:p>
          <a:p>
            <a:pPr lvl="1">
              <a:defRPr/>
            </a:pPr>
            <a:r>
              <a:rPr lang="en-GB" dirty="0" err="1"/>
              <a:t>Dezindustrijalizaciji</a:t>
            </a:r>
            <a:endParaRPr lang="en-GB" dirty="0"/>
          </a:p>
          <a:p>
            <a:pPr lvl="1">
              <a:defRPr/>
            </a:pPr>
            <a:r>
              <a:rPr lang="en-GB" dirty="0" err="1"/>
              <a:t>Apresijaciji</a:t>
            </a:r>
            <a:r>
              <a:rPr lang="en-GB" dirty="0"/>
              <a:t> </a:t>
            </a:r>
            <a:r>
              <a:rPr lang="en-GB" dirty="0" err="1"/>
              <a:t>valute</a:t>
            </a:r>
            <a:endParaRPr lang="en-GB" dirty="0"/>
          </a:p>
          <a:p>
            <a:pPr lvl="1">
              <a:defRPr/>
            </a:pPr>
            <a:r>
              <a:rPr lang="en-GB" dirty="0" err="1"/>
              <a:t>Padu</a:t>
            </a:r>
            <a:r>
              <a:rPr lang="en-GB" dirty="0"/>
              <a:t> </a:t>
            </a:r>
            <a:r>
              <a:rPr lang="en-GB" dirty="0" err="1"/>
              <a:t>konkurentnosti</a:t>
            </a:r>
            <a:r>
              <a:rPr lang="en-GB" dirty="0"/>
              <a:t> </a:t>
            </a:r>
            <a:r>
              <a:rPr lang="en-GB" dirty="0" err="1"/>
              <a:t>industrije</a:t>
            </a:r>
            <a:endParaRPr lang="en-GB" dirty="0"/>
          </a:p>
          <a:p>
            <a:pPr>
              <a:defRPr/>
            </a:pPr>
            <a:r>
              <a:rPr lang="en-GB" dirty="0"/>
              <a:t>T</a:t>
            </a:r>
            <a:r>
              <a:rPr lang="sr-Latn-RS" dirty="0"/>
              <a:t>o je </a:t>
            </a:r>
            <a:r>
              <a:rPr lang="en-GB" dirty="0"/>
              <a:t>“Dutch disease”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E96E3-3190-40DB-BDE7-2F8F35F63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9530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1959 </a:t>
            </a:r>
            <a:r>
              <a:rPr lang="en-GB" dirty="0" err="1"/>
              <a:t>na</a:t>
            </a:r>
            <a:r>
              <a:rPr lang="sr-Latn-RS" dirty="0"/>
              <a:t>đena nafta u </a:t>
            </a:r>
            <a:r>
              <a:rPr lang="en-GB" dirty="0"/>
              <a:t>Groningen</a:t>
            </a:r>
            <a:r>
              <a:rPr lang="sr-Latn-RS" dirty="0"/>
              <a:t>u u Severnoj Holandiji </a:t>
            </a:r>
          </a:p>
          <a:p>
            <a:pPr>
              <a:defRPr/>
            </a:pPr>
            <a:r>
              <a:rPr lang="en-GB" dirty="0"/>
              <a:t>V</a:t>
            </a:r>
            <a:r>
              <a:rPr lang="sr-Latn-RS" dirty="0"/>
              <a:t>eliki rast, koji je osakatio ostatak privrede</a:t>
            </a:r>
            <a:r>
              <a:rPr lang="en-GB" dirty="0"/>
              <a:t>.</a:t>
            </a:r>
          </a:p>
          <a:p>
            <a:pPr>
              <a:defRPr/>
            </a:pPr>
            <a:r>
              <a:rPr lang="en-GB" dirty="0"/>
              <a:t>B</a:t>
            </a:r>
            <a:r>
              <a:rPr lang="sr-Latn-RS" dirty="0"/>
              <a:t>roj radnika pao sa </a:t>
            </a:r>
            <a:r>
              <a:rPr lang="en-GB" dirty="0"/>
              <a:t>1.823 </a:t>
            </a:r>
            <a:r>
              <a:rPr lang="sr-Latn-RS" dirty="0"/>
              <a:t>na </a:t>
            </a:r>
            <a:r>
              <a:rPr lang="en-GB" dirty="0"/>
              <a:t>1.381 </a:t>
            </a:r>
            <a:r>
              <a:rPr lang="en-GB" dirty="0" err="1"/>
              <a:t>milion</a:t>
            </a:r>
            <a:r>
              <a:rPr lang="sr-Latn-RS" dirty="0"/>
              <a:t>a</a:t>
            </a:r>
            <a:r>
              <a:rPr lang="en-GB" dirty="0"/>
              <a:t>, </a:t>
            </a:r>
            <a:r>
              <a:rPr lang="sr-Latn-RS" dirty="0"/>
              <a:t>pad od </a:t>
            </a:r>
            <a:r>
              <a:rPr lang="en-GB" dirty="0"/>
              <a:t>25</a:t>
            </a:r>
            <a:r>
              <a:rPr lang="sr-Latn-RS" dirty="0"/>
              <a:t>% radne snage </a:t>
            </a:r>
          </a:p>
          <a:p>
            <a:pPr>
              <a:defRPr/>
            </a:pPr>
            <a:r>
              <a:rPr lang="en-GB" dirty="0"/>
              <a:t>P</a:t>
            </a:r>
            <a:r>
              <a:rPr lang="sr-Latn-RS" dirty="0"/>
              <a:t>osledica – stagnacija</a:t>
            </a:r>
          </a:p>
          <a:p>
            <a:pPr>
              <a:defRPr/>
            </a:pPr>
            <a:r>
              <a:rPr lang="sr-Latn-RS" dirty="0"/>
              <a:t> </a:t>
            </a:r>
            <a:r>
              <a:rPr lang="en-GB" dirty="0">
                <a:hlinkClick r:id="rId3"/>
              </a:rPr>
              <a:t>W. Max </a:t>
            </a:r>
            <a:r>
              <a:rPr lang="en-GB" dirty="0" err="1">
                <a:hlinkClick r:id="rId3"/>
              </a:rPr>
              <a:t>Corden</a:t>
            </a:r>
            <a:r>
              <a:rPr lang="en-GB" dirty="0">
                <a:hlinkClick r:id="rId3"/>
              </a:rPr>
              <a:t> and J. Peter </a:t>
            </a:r>
            <a:r>
              <a:rPr lang="en-GB" dirty="0" err="1">
                <a:hlinkClick r:id="rId3"/>
              </a:rPr>
              <a:t>Neary</a:t>
            </a:r>
            <a:r>
              <a:rPr lang="en-GB" dirty="0"/>
              <a:t>.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623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70B3-DF54-44D3-8CAF-0F6E9BC8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>
                <a:hlinkClick r:id="rId2"/>
              </a:rPr>
              <a:t>Holandski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sindrom</a:t>
            </a:r>
            <a:endParaRPr lang="en-GB" dirty="0">
              <a:hlinkClick r:id="rId2"/>
            </a:endParaRPr>
          </a:p>
        </p:txBody>
      </p:sp>
      <p:pic>
        <p:nvPicPr>
          <p:cNvPr id="18435" name="Content Placeholder 4" descr="dutch-disease.jpg">
            <a:extLst>
              <a:ext uri="{FF2B5EF4-FFF2-40B4-BE49-F238E27FC236}">
                <a16:creationId xmlns:a16="http://schemas.microsoft.com/office/drawing/2014/main" id="{2F121BA0-FF51-439D-8D66-47875CEBC6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73263"/>
            <a:ext cx="5410200" cy="41989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A7610-C7E0-4D6B-9AE7-EB7C81EAA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2100" y="1981200"/>
            <a:ext cx="36957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asla javna potrošnja – </a:t>
            </a:r>
            <a:r>
              <a:rPr lang="en-GB" dirty="0"/>
              <a:t>1959</a:t>
            </a:r>
            <a:r>
              <a:rPr lang="sr-Latn-RS" dirty="0"/>
              <a:t>-</a:t>
            </a:r>
            <a:r>
              <a:rPr lang="en-GB" dirty="0"/>
              <a:t> 1981 </a:t>
            </a:r>
            <a:endParaRPr lang="sr-Latn-RS" dirty="0"/>
          </a:p>
          <a:p>
            <a:pPr>
              <a:defRPr/>
            </a:pPr>
            <a:r>
              <a:rPr lang="sr-Latn-RS" dirty="0"/>
              <a:t>G se povećalo sa </a:t>
            </a:r>
            <a:r>
              <a:rPr lang="en-GB" dirty="0"/>
              <a:t>10 </a:t>
            </a:r>
            <a:r>
              <a:rPr lang="sr-Latn-RS" dirty="0"/>
              <a:t>na preko </a:t>
            </a:r>
            <a:r>
              <a:rPr lang="en-GB" dirty="0"/>
              <a:t>130 </a:t>
            </a:r>
            <a:r>
              <a:rPr lang="sr-Latn-RS" dirty="0"/>
              <a:t>mlrd guldena. </a:t>
            </a:r>
          </a:p>
          <a:p>
            <a:pPr>
              <a:defRPr/>
            </a:pPr>
            <a:r>
              <a:rPr lang="sr-Latn-RS" dirty="0"/>
              <a:t>Gulden apresirao 35%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FF35C-D0AA-471A-9EEC-9BC902D6BE01}"/>
              </a:ext>
            </a:extLst>
          </p:cNvPr>
          <p:cNvSpPr/>
          <p:nvPr/>
        </p:nvSpPr>
        <p:spPr>
          <a:xfrm>
            <a:off x="990600" y="236220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6"/>
                </a:solidFill>
              </a:rPr>
              <a:t>D</a:t>
            </a:r>
            <a:r>
              <a:rPr lang="sr-Latn-RS" dirty="0">
                <a:solidFill>
                  <a:schemeClr val="accent6"/>
                </a:solidFill>
              </a:rPr>
              <a:t>ugi period stagnacije i nezaposlenosti +restrukturiranje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41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388D-25BE-4F79-B348-7C90132B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</a:t>
            </a:r>
            <a:r>
              <a:rPr lang="sr-Latn-RS" dirty="0"/>
              <a:t>ouke od “Holandskog sindroma”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E355-196E-48DA-AACF-9F50007A3A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orveška</a:t>
            </a:r>
          </a:p>
          <a:p>
            <a:pPr lvl="1">
              <a:defRPr/>
            </a:pPr>
            <a:r>
              <a:rPr lang="en-GB" dirty="0"/>
              <a:t>P</a:t>
            </a:r>
            <a:r>
              <a:rPr lang="sr-Latn-RS" dirty="0"/>
              <a:t>ravilo 4%</a:t>
            </a:r>
          </a:p>
          <a:p>
            <a:pPr lvl="1"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M</a:t>
            </a:r>
            <a:r>
              <a:rPr lang="sr-Latn-RS" dirty="0"/>
              <a:t>ože se izbeći PRERADOM SIROVINE</a:t>
            </a:r>
          </a:p>
          <a:p>
            <a:pPr lvl="1">
              <a:defRPr/>
            </a:pPr>
            <a:endParaRPr lang="sr-Latn-RS" dirty="0"/>
          </a:p>
          <a:p>
            <a:pPr lvl="1">
              <a:defRPr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E2993-2CA0-456C-9DDB-510264BE65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sr-Latn-RS" sz="2000" dirty="0"/>
              <a:t>Svaki priliv novca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000" dirty="0"/>
              <a:t> </a:t>
            </a:r>
          </a:p>
          <a:p>
            <a:pPr>
              <a:defRPr/>
            </a:pPr>
            <a:r>
              <a:rPr lang="en-GB" sz="2000" dirty="0"/>
              <a:t>D</a:t>
            </a:r>
            <a:r>
              <a:rPr lang="sr-Latn-RS" sz="2000" dirty="0"/>
              <a:t>onacije </a:t>
            </a:r>
          </a:p>
          <a:p>
            <a:pPr>
              <a:defRPr/>
            </a:pPr>
            <a:r>
              <a:rPr lang="en-GB" sz="2000" dirty="0"/>
              <a:t>P</a:t>
            </a:r>
            <a:r>
              <a:rPr lang="sr-Latn-RS" sz="2000" dirty="0"/>
              <a:t>rihodi od privatizacije</a:t>
            </a:r>
          </a:p>
          <a:p>
            <a:pPr lvl="1">
              <a:defRPr/>
            </a:pPr>
            <a:r>
              <a:rPr lang="en-GB" sz="2000" dirty="0"/>
              <a:t>R</a:t>
            </a:r>
            <a:r>
              <a:rPr lang="sr-Latn-RS" sz="2000" dirty="0"/>
              <a:t>ešenje- otplata duga</a:t>
            </a:r>
          </a:p>
          <a:p>
            <a:pPr>
              <a:defRPr/>
            </a:pPr>
            <a:r>
              <a:rPr lang="en-GB" sz="2000" dirty="0"/>
              <a:t>I</a:t>
            </a:r>
            <a:r>
              <a:rPr lang="sr-Latn-RS" sz="2000" dirty="0"/>
              <a:t>zazvaće apresijaciju i holanski sindrom</a:t>
            </a:r>
          </a:p>
          <a:p>
            <a:pPr>
              <a:defRPr/>
            </a:pPr>
            <a:endParaRPr lang="sr-Latn-RS" sz="2000" dirty="0"/>
          </a:p>
          <a:p>
            <a:pPr>
              <a:defRPr/>
            </a:pPr>
            <a:r>
              <a:rPr lang="sr-Latn-RS" sz="2000" dirty="0"/>
              <a:t>To je ta negativna povratna sprega</a:t>
            </a:r>
          </a:p>
          <a:p>
            <a:pPr>
              <a:defRPr/>
            </a:pPr>
            <a:r>
              <a:rPr lang="en-GB" sz="2000" dirty="0"/>
              <a:t>K</a:t>
            </a:r>
            <a:r>
              <a:rPr lang="sr-Latn-RS" sz="2000" dirty="0"/>
              <a:t>oja ne postoji u otvorenim sistemima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31231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DCB3D34-3857-452B-8DD1-4017997BB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EAB5810B-2F92-4BDD-9AF4-0526565D7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/>
              <a:t>Zašto</a:t>
            </a:r>
            <a:r>
              <a:rPr lang="en-US" altLang="en-US" sz="3600" dirty="0"/>
              <a:t> bi </a:t>
            </a:r>
            <a:r>
              <a:rPr lang="en-US" altLang="en-US" sz="3600" dirty="0" err="1"/>
              <a:t>država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uopšte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trebalo</a:t>
            </a:r>
            <a:r>
              <a:rPr lang="en-US" altLang="en-US" sz="3600" dirty="0"/>
              <a:t> da </a:t>
            </a:r>
            <a:r>
              <a:rPr lang="en-US" altLang="en-US" sz="3600" dirty="0" err="1"/>
              <a:t>ima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neku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ulogu</a:t>
            </a:r>
            <a:r>
              <a:rPr lang="en-US" altLang="en-US" sz="3600" dirty="0"/>
              <a:t> u </a:t>
            </a:r>
            <a:r>
              <a:rPr lang="en-US" altLang="en-US" sz="3600" dirty="0" err="1"/>
              <a:t>privrednom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životu</a:t>
            </a:r>
            <a:r>
              <a:rPr lang="en-US" altLang="en-US" sz="3600"/>
              <a:t>?  </a:t>
            </a:r>
            <a:endParaRPr lang="en-US" altLang="en-US" sz="3600" dirty="0"/>
          </a:p>
          <a:p>
            <a:pPr eaLnBrk="1" hangingPunct="1"/>
            <a:r>
              <a:rPr lang="en-US" altLang="en-US" sz="3600" dirty="0" err="1"/>
              <a:t>dve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uloge</a:t>
            </a:r>
            <a:endParaRPr lang="en-US" altLang="en-US" sz="3600" dirty="0"/>
          </a:p>
          <a:p>
            <a:pPr lvl="1" eaLnBrk="1" hangingPunct="1"/>
            <a:r>
              <a:rPr lang="en-US" altLang="en-US" sz="3200" dirty="0"/>
              <a:t>u </a:t>
            </a:r>
            <a:r>
              <a:rPr lang="en-US" altLang="en-US" sz="3200" dirty="0" err="1"/>
              <a:t>mikroekonomiji</a:t>
            </a:r>
            <a:r>
              <a:rPr lang="en-US" altLang="en-US" sz="3200" dirty="0"/>
              <a:t> </a:t>
            </a:r>
            <a:endParaRPr lang="sr-Latn-CS" altLang="en-US" sz="3200" dirty="0"/>
          </a:p>
          <a:p>
            <a:pPr lvl="2" eaLnBrk="1" hangingPunct="1"/>
            <a:r>
              <a:rPr lang="en-US" altLang="en-US" sz="2400" dirty="0"/>
              <a:t>(</a:t>
            </a:r>
            <a:r>
              <a:rPr lang="en-US" altLang="en-US" sz="2400" dirty="0" err="1"/>
              <a:t>pruža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javna</a:t>
            </a:r>
            <a:r>
              <a:rPr lang="en-US" altLang="en-US" sz="2400" dirty="0"/>
              <a:t> dobra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usluge</a:t>
            </a:r>
            <a:r>
              <a:rPr lang="en-US" altLang="en-US" sz="2400" dirty="0"/>
              <a:t>, </a:t>
            </a:r>
            <a:endParaRPr lang="sr-Latn-CS" altLang="en-US" sz="2400" dirty="0"/>
          </a:p>
          <a:p>
            <a:pPr lvl="2" eaLnBrk="1" hangingPunct="1"/>
            <a:r>
              <a:rPr lang="en-US" altLang="en-US" sz="2400" dirty="0" err="1"/>
              <a:t>vr</a:t>
            </a:r>
            <a:r>
              <a:rPr lang="sr-Latn-CS" altLang="en-US" sz="2400" dirty="0"/>
              <a:t>ši p</a:t>
            </a:r>
            <a:r>
              <a:rPr lang="en-US" altLang="en-US" sz="2400" dirty="0" err="1"/>
              <a:t>reraspodel</a:t>
            </a:r>
            <a:r>
              <a:rPr lang="sr-Latn-CS" altLang="en-US" sz="2400" dirty="0"/>
              <a:t>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dohotka</a:t>
            </a:r>
            <a:r>
              <a:rPr lang="en-US" altLang="en-US" sz="2400" dirty="0"/>
              <a:t>) </a:t>
            </a:r>
          </a:p>
          <a:p>
            <a:pPr lvl="1" eaLnBrk="1" hangingPunct="1"/>
            <a:r>
              <a:rPr lang="en-US" altLang="en-US" sz="3200" dirty="0"/>
              <a:t>u </a:t>
            </a:r>
            <a:r>
              <a:rPr lang="en-US" altLang="en-US" sz="3200" dirty="0" err="1"/>
              <a:t>makroekonomiji</a:t>
            </a:r>
            <a:r>
              <a:rPr lang="en-US" altLang="en-US" sz="3200" dirty="0"/>
              <a:t> (</a:t>
            </a:r>
            <a:r>
              <a:rPr lang="en-US" altLang="en-US" sz="3200" dirty="0" err="1"/>
              <a:t>stabilizacija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ukupne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privredne</a:t>
            </a:r>
            <a:r>
              <a:rPr lang="sr-Latn-CS" altLang="en-US" sz="3200" dirty="0"/>
              <a:t> </a:t>
            </a:r>
            <a:r>
              <a:rPr lang="en-US" altLang="en-US" sz="3200" dirty="0" err="1"/>
              <a:t>aktivnosti</a:t>
            </a:r>
            <a:r>
              <a:rPr lang="en-US" altLang="en-US" sz="3200" dirty="0"/>
              <a:t>).</a:t>
            </a:r>
          </a:p>
          <a:p>
            <a:pPr eaLnBrk="1" hangingPunct="1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757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048E-15F3-4584-8356-D95D082D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EE32C3-2C22-4DD0-A732-5A8036B54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94" t="17155" r="23133" b="43316"/>
          <a:stretch/>
        </p:blipFill>
        <p:spPr>
          <a:xfrm>
            <a:off x="818584" y="921812"/>
            <a:ext cx="7209800" cy="5243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E92FBC-E195-4B8D-AF1C-B05BDB192E2E}"/>
              </a:ext>
            </a:extLst>
          </p:cNvPr>
          <p:cNvSpPr/>
          <p:nvPr/>
        </p:nvSpPr>
        <p:spPr bwMode="auto">
          <a:xfrm>
            <a:off x="971600" y="5085184"/>
            <a:ext cx="3312368" cy="851004"/>
          </a:xfrm>
          <a:prstGeom prst="rect">
            <a:avLst/>
          </a:prstGeom>
          <a:solidFill>
            <a:schemeClr val="accent1">
              <a:alpha val="2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CE78C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09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7582-EFD9-489A-8041-56063A66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809F-8D37-4C9D-8C61-D78389A1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400" dirty="0"/>
              <a:t>„</a:t>
            </a:r>
            <a:r>
              <a:rPr lang="en-GB" sz="2400" dirty="0" err="1"/>
              <a:t>Neoliberali</a:t>
            </a:r>
            <a:r>
              <a:rPr lang="sr-Cyrl-RS" sz="2400" dirty="0"/>
              <a:t> “</a:t>
            </a:r>
          </a:p>
          <a:p>
            <a:r>
              <a:rPr lang="en-GB" sz="2400" dirty="0" err="1"/>
              <a:t>Liberali</a:t>
            </a:r>
            <a:r>
              <a:rPr lang="en-GB" sz="2400" dirty="0"/>
              <a:t> – Ada</a:t>
            </a:r>
            <a:r>
              <a:rPr lang="sr-Latn-RS" sz="2400" dirty="0"/>
              <a:t>m</a:t>
            </a:r>
            <a:r>
              <a:rPr lang="en-GB" sz="2400" dirty="0"/>
              <a:t> Smit</a:t>
            </a:r>
            <a:endParaRPr lang="sr-Cyrl-RS" sz="2400" dirty="0"/>
          </a:p>
          <a:p>
            <a:r>
              <a:rPr lang="en-GB" sz="2400" dirty="0"/>
              <a:t>“Malo toga je </a:t>
            </a:r>
            <a:r>
              <a:rPr lang="en-GB" sz="2400" dirty="0" err="1"/>
              <a:t>potrebno</a:t>
            </a:r>
            <a:r>
              <a:rPr lang="en-GB" sz="2400" dirty="0"/>
              <a:t> da se od </a:t>
            </a:r>
            <a:r>
              <a:rPr lang="en-GB" sz="2400" dirty="0" err="1"/>
              <a:t>najgoreg</a:t>
            </a:r>
            <a:r>
              <a:rPr lang="en-GB" sz="2400" dirty="0"/>
              <a:t> </a:t>
            </a:r>
            <a:r>
              <a:rPr lang="en-GB" sz="2400" dirty="0" err="1"/>
              <a:t>varvarizma</a:t>
            </a:r>
            <a:r>
              <a:rPr lang="en-GB" sz="2400" dirty="0"/>
              <a:t> </a:t>
            </a:r>
            <a:r>
              <a:rPr lang="en-GB" sz="2400" dirty="0" err="1"/>
              <a:t>stigne</a:t>
            </a:r>
            <a:r>
              <a:rPr lang="en-GB" sz="2400" dirty="0"/>
              <a:t> do </a:t>
            </a:r>
            <a:r>
              <a:rPr lang="en-GB" sz="2400" dirty="0" err="1"/>
              <a:t>najvišeg</a:t>
            </a:r>
            <a:r>
              <a:rPr lang="en-GB" sz="2400" dirty="0"/>
              <a:t> </a:t>
            </a:r>
            <a:r>
              <a:rPr lang="en-GB" sz="2400" dirty="0" err="1"/>
              <a:t>blagostanja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osim</a:t>
            </a:r>
            <a:r>
              <a:rPr lang="en-GB" sz="2400" dirty="0"/>
              <a:t> </a:t>
            </a:r>
            <a:r>
              <a:rPr lang="en-GB" sz="2400" dirty="0" err="1"/>
              <a:t>mira</a:t>
            </a:r>
            <a:r>
              <a:rPr lang="en-GB" sz="2400" dirty="0"/>
              <a:t>, </a:t>
            </a:r>
          </a:p>
          <a:p>
            <a:r>
              <a:rPr lang="en-GB" sz="2400" dirty="0" err="1"/>
              <a:t>niskih</a:t>
            </a:r>
            <a:r>
              <a:rPr lang="en-GB" sz="2400" dirty="0"/>
              <a:t> </a:t>
            </a:r>
            <a:r>
              <a:rPr lang="en-GB" sz="2400" dirty="0" err="1"/>
              <a:t>poreza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valjanog</a:t>
            </a:r>
            <a:r>
              <a:rPr lang="en-GB" sz="2400" dirty="0"/>
              <a:t> </a:t>
            </a:r>
            <a:r>
              <a:rPr lang="en-GB" sz="2400" dirty="0" err="1"/>
              <a:t>deljenja</a:t>
            </a:r>
            <a:r>
              <a:rPr lang="en-GB" sz="2400" dirty="0"/>
              <a:t> </a:t>
            </a:r>
            <a:r>
              <a:rPr lang="en-GB" sz="2400" dirty="0" err="1"/>
              <a:t>pravde</a:t>
            </a:r>
            <a:r>
              <a:rPr lang="en-GB" sz="2400" dirty="0"/>
              <a:t>; </a:t>
            </a:r>
          </a:p>
          <a:p>
            <a:r>
              <a:rPr lang="en-GB" sz="2400" dirty="0" err="1"/>
              <a:t>sve</a:t>
            </a:r>
            <a:r>
              <a:rPr lang="en-GB" sz="2400" dirty="0"/>
              <a:t> </a:t>
            </a:r>
            <a:r>
              <a:rPr lang="en-GB" sz="2400" dirty="0" err="1"/>
              <a:t>ostalo</a:t>
            </a:r>
            <a:r>
              <a:rPr lang="en-GB" sz="2400" dirty="0"/>
              <a:t> </a:t>
            </a:r>
            <a:r>
              <a:rPr lang="en-GB" sz="2400" dirty="0" err="1"/>
              <a:t>donosi</a:t>
            </a:r>
            <a:r>
              <a:rPr lang="en-GB" sz="2400" dirty="0"/>
              <a:t> </a:t>
            </a:r>
            <a:r>
              <a:rPr lang="en-GB" sz="2400" dirty="0" err="1"/>
              <a:t>prirodan</a:t>
            </a:r>
            <a:r>
              <a:rPr lang="en-GB" sz="2400" dirty="0"/>
              <a:t> </a:t>
            </a:r>
            <a:r>
              <a:rPr lang="en-GB" sz="2400" dirty="0" err="1"/>
              <a:t>poredak</a:t>
            </a:r>
            <a:r>
              <a:rPr lang="en-GB" sz="2400" dirty="0"/>
              <a:t> </a:t>
            </a:r>
            <a:r>
              <a:rPr lang="en-GB" sz="2400" dirty="0" err="1"/>
              <a:t>stvari</a:t>
            </a:r>
            <a:r>
              <a:rPr lang="en-GB" sz="2400" dirty="0"/>
              <a:t>”.</a:t>
            </a:r>
          </a:p>
          <a:p>
            <a:endParaRPr lang="en-GB" sz="2400" dirty="0"/>
          </a:p>
          <a:p>
            <a:r>
              <a:rPr lang="sr-Latn-RS" sz="2400" dirty="0"/>
              <a:t>Šta je onda uloga države? Da proizvodi javna dobra</a:t>
            </a:r>
          </a:p>
          <a:p>
            <a:pPr lvl="1"/>
            <a:r>
              <a:rPr lang="sr-Latn-RS" sz="2000" dirty="0"/>
              <a:t>Mir, bezbednost, pravda (pravosuđe)</a:t>
            </a:r>
          </a:p>
          <a:p>
            <a:pPr lvl="1"/>
            <a:r>
              <a:rPr lang="sr-Latn-RS" sz="2000" dirty="0"/>
              <a:t>Ako se bavi privredom, proizvodnja javnih dobara je sve gora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25701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69E227A-6A94-4BEF-BAA7-1CB4BC4A0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574C6CE-B9E6-479E-AA95-549A25624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err="1"/>
              <a:t>Nasuprot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dugoj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dominaciji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koncepta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javne</a:t>
            </a:r>
            <a:r>
              <a:rPr lang="sr-Latn-CS" altLang="en-US" sz="2800" dirty="0"/>
              <a:t> </a:t>
            </a:r>
            <a:r>
              <a:rPr lang="en-US" altLang="en-US" sz="2800" dirty="0" err="1"/>
              <a:t>svojine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nedavne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masovne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privatizacije</a:t>
            </a:r>
            <a:r>
              <a:rPr lang="en-US" altLang="en-US" sz="2800" dirty="0"/>
              <a:t> u </a:t>
            </a:r>
            <a:r>
              <a:rPr lang="en-US" altLang="en-US" sz="2800" dirty="0" err="1"/>
              <a:t>Evropi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odraz</a:t>
            </a:r>
            <a:r>
              <a:rPr lang="sr-Latn-CS" altLang="en-US" sz="2800" dirty="0"/>
              <a:t> </a:t>
            </a:r>
            <a:r>
              <a:rPr lang="en-US" altLang="en-US" sz="2800" dirty="0" err="1"/>
              <a:t>su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preovladavanja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suprotne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tendencije</a:t>
            </a:r>
            <a:r>
              <a:rPr lang="en-US" altLang="en-US" sz="2800" dirty="0"/>
              <a:t>. </a:t>
            </a:r>
            <a:endParaRPr lang="sr-Latn-CS" altLang="en-US" sz="2800" dirty="0"/>
          </a:p>
          <a:p>
            <a:pPr eaLnBrk="1" hangingPunct="1">
              <a:lnSpc>
                <a:spcPct val="80000"/>
              </a:lnSpc>
            </a:pPr>
            <a:endParaRPr lang="sr-Latn-CS" altLang="en-US" sz="2800" dirty="0"/>
          </a:p>
          <a:p>
            <a:pPr eaLnBrk="1" hangingPunct="1">
              <a:lnSpc>
                <a:spcPct val="80000"/>
              </a:lnSpc>
            </a:pPr>
            <a:r>
              <a:rPr lang="sr-Latn-CS" altLang="en-US" sz="2800" dirty="0"/>
              <a:t>Zašto?</a:t>
            </a:r>
          </a:p>
          <a:p>
            <a:pPr eaLnBrk="1" hangingPunct="1">
              <a:lnSpc>
                <a:spcPct val="80000"/>
              </a:lnSpc>
            </a:pPr>
            <a:endParaRPr lang="sr-Latn-C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/>
              <a:t>Kakva</a:t>
            </a:r>
            <a:r>
              <a:rPr lang="sr-Latn-CS" altLang="en-US" sz="2800" dirty="0"/>
              <a:t> </a:t>
            </a:r>
            <a:r>
              <a:rPr lang="en-US" altLang="en-US" sz="2800" dirty="0"/>
              <a:t>god da </a:t>
            </a:r>
            <a:r>
              <a:rPr lang="en-US" altLang="en-US" sz="2800" dirty="0" err="1"/>
              <a:t>bude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evolucija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ekonomske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misli</a:t>
            </a:r>
            <a:r>
              <a:rPr lang="en-US" altLang="en-US" sz="2800" dirty="0"/>
              <a:t> po </a:t>
            </a:r>
            <a:r>
              <a:rPr lang="en-US" altLang="en-US" sz="2800" dirty="0" err="1"/>
              <a:t>ovom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pitanju</a:t>
            </a:r>
            <a:r>
              <a:rPr lang="en-US" altLang="en-US" sz="280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/>
              <a:t>ipak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će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neki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oblici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javnih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rashoda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uvek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ostati</a:t>
            </a:r>
            <a:r>
              <a:rPr lang="sr-Latn-CS" altLang="en-US" sz="2800" dirty="0"/>
              <a:t> </a:t>
            </a:r>
            <a:r>
              <a:rPr lang="en-US" altLang="en-US" sz="2800" dirty="0" err="1"/>
              <a:t>superiorni</a:t>
            </a:r>
            <a:r>
              <a:rPr lang="sr-Latn-CS" altLang="en-US" sz="2800" dirty="0"/>
              <a:t> – vojska, zaštita okoline, osnovno obrazovanje i zdravstvo ...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20804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8AF612-EEF8-48BC-9425-2111FD049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4463E0C-DFDB-495D-9AEE-8D8060D0A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buFontTx/>
              <a:buNone/>
            </a:pPr>
            <a:r>
              <a:rPr lang="en-US" altLang="en-US"/>
              <a:t>4 argumenta za privatizaciju javnih preduzeca u Srbiji</a:t>
            </a:r>
          </a:p>
          <a:p>
            <a:pPr marL="1143000" lvl="1" indent="-685800" eaLnBrk="1" hangingPunct="1"/>
            <a:r>
              <a:rPr lang="en-US" altLang="en-US"/>
              <a:t> </a:t>
            </a:r>
            <a:r>
              <a:rPr lang="en-US" altLang="en-US" sz="2800"/>
              <a:t>disperzija usluga</a:t>
            </a:r>
          </a:p>
          <a:p>
            <a:pPr marL="1143000" lvl="1" indent="-685800" eaLnBrk="1" hangingPunct="1"/>
            <a:r>
              <a:rPr lang="en-US" altLang="en-US" sz="2800"/>
              <a:t> smanjenje troskova</a:t>
            </a:r>
          </a:p>
          <a:p>
            <a:pPr marL="1143000" lvl="1" indent="-685800" eaLnBrk="1" hangingPunct="1"/>
            <a:r>
              <a:rPr lang="en-US" altLang="en-US" sz="2800"/>
              <a:t> upravljacka struktura (metod privatizacije – vauceri)</a:t>
            </a:r>
          </a:p>
          <a:p>
            <a:pPr marL="1143000" lvl="1" indent="-685800" eaLnBrk="1" hangingPunct="1"/>
            <a:r>
              <a:rPr lang="en-US" altLang="en-US" sz="2800"/>
              <a:t> partijska svojina</a:t>
            </a:r>
          </a:p>
          <a:p>
            <a:pPr marL="762000" indent="-762000" eaLnBrk="1" hangingPunct="1">
              <a:buFontTx/>
              <a:buNone/>
            </a:pPr>
            <a:r>
              <a:rPr lang="en-US" altLang="en-US" sz="3200"/>
              <a:t>Javna dobra i javna preduzeca</a:t>
            </a:r>
          </a:p>
          <a:p>
            <a:pPr marL="762000" indent="-762000" eaLnBrk="1" hangingPunct="1"/>
            <a:endParaRPr lang="en-US" altLang="en-US" sz="3200"/>
          </a:p>
          <a:p>
            <a:pPr marL="762000" indent="-7620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479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B9D7CCB-FAE9-49A2-86AB-C9DA923ED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3C1BD78-7847-457A-A6A2-3226C618E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/>
              <a:t>Emisiona dobit- dva značenja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sr-Latn-CS" altLang="en-US" sz="3200"/>
              <a:t>U doba zlatnog važenja – to je taksa koju plaća naručilac zlatnika i koja se šalje vladaru te političke oblasti</a:t>
            </a:r>
          </a:p>
          <a:p>
            <a:pPr>
              <a:buFontTx/>
              <a:buNone/>
            </a:pPr>
            <a:r>
              <a:rPr lang="sr-Latn-CS" altLang="en-US" sz="3200"/>
              <a:t> </a:t>
            </a:r>
          </a:p>
          <a:p>
            <a:r>
              <a:rPr lang="sr-Latn-CS" altLang="en-US" sz="3200"/>
              <a:t>Današnje značenje –razlika između kamate na na plasman i troškova emisije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918327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5837436-D794-4B35-A715-7AA48CE63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12ED-1997-429F-B22D-873DC7B9E3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sz="2800" dirty="0"/>
              <a:t>Emisiona dobit je beskamatni zajam </a:t>
            </a:r>
          </a:p>
          <a:p>
            <a:endParaRPr lang="sr-Latn-CS" altLang="en-US" sz="2800" dirty="0"/>
          </a:p>
          <a:p>
            <a:pPr lvl="1"/>
            <a:r>
              <a:rPr lang="sr-Latn-CS" altLang="en-US" sz="2400" dirty="0"/>
              <a:t>Kad se banknota istroši </a:t>
            </a:r>
            <a:r>
              <a:rPr lang="en-US" altLang="en-US" sz="2400" dirty="0"/>
              <a:t> </a:t>
            </a:r>
            <a:endParaRPr lang="sr-Latn-CS" altLang="en-US" sz="2400" dirty="0"/>
          </a:p>
          <a:p>
            <a:pPr lvl="1"/>
            <a:r>
              <a:rPr lang="sr-Latn-CS" altLang="en-US" sz="2400" dirty="0"/>
              <a:t>Izdavač je otkupljuje po nominalnoj vrednosti </a:t>
            </a:r>
          </a:p>
          <a:p>
            <a:pPr lvl="1"/>
            <a:r>
              <a:rPr lang="en-US" altLang="en-US" sz="2400" dirty="0"/>
              <a:t>at </a:t>
            </a:r>
            <a:r>
              <a:rPr lang="sr-Latn-CS" altLang="en-US" sz="2400" dirty="0"/>
              <a:t>“</a:t>
            </a:r>
            <a:r>
              <a:rPr lang="en-US" altLang="en-US" sz="2400" dirty="0"/>
              <a:t>face value</a:t>
            </a:r>
            <a:r>
              <a:rPr lang="sr-Latn-CS" altLang="en-US" sz="2400" dirty="0"/>
              <a:t>”</a:t>
            </a:r>
          </a:p>
          <a:p>
            <a:pPr lvl="1"/>
            <a:r>
              <a:rPr lang="sr-Latn-CS" altLang="en-US" sz="2400" dirty="0"/>
              <a:t>Stoga se emisiona dobit definiše kao kamata</a:t>
            </a:r>
          </a:p>
          <a:p>
            <a:pPr lvl="1"/>
            <a:r>
              <a:rPr lang="sr-Latn-CS" altLang="en-US" sz="2400" dirty="0"/>
              <a:t>Koju zadržava </a:t>
            </a:r>
          </a:p>
          <a:p>
            <a:pPr lvl="1"/>
            <a:r>
              <a:rPr lang="sr-Latn-CS" altLang="en-US" sz="2400" dirty="0"/>
              <a:t>centralna banka</a:t>
            </a:r>
          </a:p>
          <a:p>
            <a:pPr lvl="1"/>
            <a:r>
              <a:rPr lang="sr-Latn-CS" altLang="en-US" sz="2400" dirty="0"/>
              <a:t>Ako se novčanica povlači definitivno iz opticaja</a:t>
            </a:r>
          </a:p>
          <a:p>
            <a:pPr lvl="1"/>
            <a:r>
              <a:rPr lang="sr-Latn-CS" altLang="en-US" sz="2400" dirty="0"/>
              <a:t>Onda je dobit 100%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28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6C7C0F4-1A71-4AED-962D-16D09BD3C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62D08FC-FAC8-47CD-B1E2-A7EB9E8695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sz="3200"/>
              <a:t>U makroekonomiji – oblik inflacionog oporezivanja</a:t>
            </a:r>
          </a:p>
          <a:p>
            <a:r>
              <a:rPr lang="sr-Latn-CS" altLang="en-US" sz="3200"/>
              <a:t>Umesto skupljanja poreza isplaćenog iz postojećeg novčanog fonda</a:t>
            </a:r>
          </a:p>
          <a:p>
            <a:r>
              <a:rPr lang="sr-Latn-CS" altLang="en-US" sz="3200"/>
              <a:t>To je de facto porez na one koji drže novac </a:t>
            </a:r>
          </a:p>
          <a:p>
            <a:r>
              <a:rPr lang="sr-Latn-CS" altLang="en-US" sz="3200"/>
              <a:t>Jer postojeći gubi vrednost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551527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BD78101-D6E5-4727-AD66-162FDD351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4611F-8129-42F2-9684-8CCEB64E6E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/>
              <a:t>Konkurencija </a:t>
            </a:r>
            <a:r>
              <a:rPr lang="en-US" altLang="en-US"/>
              <a:t>$100 </a:t>
            </a:r>
            <a:r>
              <a:rPr lang="sr-Latn-CS" altLang="en-US"/>
              <a:t>- </a:t>
            </a:r>
            <a:r>
              <a:rPr lang="en-US" altLang="en-US"/>
              <a:t>€500</a:t>
            </a:r>
            <a:endParaRPr lang="sr-Latn-CS" altLang="en-US"/>
          </a:p>
          <a:p>
            <a:pPr lvl="1"/>
            <a:r>
              <a:rPr lang="sr-Latn-CS" altLang="en-US"/>
              <a:t>Lakše za transport</a:t>
            </a:r>
          </a:p>
          <a:p>
            <a:pPr lvl="1"/>
            <a:r>
              <a:rPr lang="sr-Latn-CS" altLang="en-US" sz="2400"/>
              <a:t>Ako pokušate da nosite brodom ili avionom </a:t>
            </a:r>
            <a:r>
              <a:rPr lang="en-US" altLang="en-US" sz="2400"/>
              <a:t>1 milion</a:t>
            </a:r>
            <a:r>
              <a:rPr lang="sr-Latn-CS" altLang="en-US" sz="2400"/>
              <a:t> dolara</a:t>
            </a:r>
            <a:r>
              <a:rPr lang="en-US" altLang="en-US" sz="2400"/>
              <a:t> </a:t>
            </a:r>
            <a:r>
              <a:rPr lang="sr-Latn-CS" altLang="en-US" sz="2400"/>
              <a:t>- 11 kg.</a:t>
            </a:r>
          </a:p>
          <a:p>
            <a:pPr lvl="1"/>
            <a:r>
              <a:rPr lang="sr-Latn-CS" altLang="en-US" sz="2400"/>
              <a:t> u novčanicama od </a:t>
            </a:r>
            <a:r>
              <a:rPr lang="en-US" altLang="en-US" sz="2400"/>
              <a:t>€500 </a:t>
            </a:r>
            <a:r>
              <a:rPr lang="sr-Latn-CS" altLang="en-US" sz="2400"/>
              <a:t>to bi težio kilo i po </a:t>
            </a:r>
          </a:p>
          <a:p>
            <a:pPr lvl="1"/>
            <a:r>
              <a:rPr lang="sr-Latn-CS" altLang="en-US" sz="2400"/>
              <a:t>Za mnoge ilegalne radnje izgleda je teže nositi novac nego kokain</a:t>
            </a:r>
          </a:p>
          <a:p>
            <a:pPr lvl="1"/>
            <a:r>
              <a:rPr lang="sr-Latn-CS" altLang="en-US" sz="2400"/>
              <a:t>Zbog težine </a:t>
            </a:r>
          </a:p>
          <a:p>
            <a:pPr lvl="1"/>
            <a:r>
              <a:rPr lang="sr-Latn-CS" altLang="en-US" sz="2400"/>
              <a:t>Latinoamerički narko karteli prešli na evro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917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4A3DE6B-138A-4381-9986-C48C18CA4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360A532-4324-4587-AA72-8934A55060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sr-Latn-CS" altLang="en-US" sz="2400"/>
              <a:t>SAD, naravno, razmišljaju o ponovnom uvođenju $500</a:t>
            </a:r>
            <a:endParaRPr lang="en-US" altLang="en-US" sz="2400"/>
          </a:p>
          <a:p>
            <a:r>
              <a:rPr lang="sr-Latn-CS" altLang="en-US"/>
              <a:t>Ali zbog mogućih kriminalnih upotreba</a:t>
            </a:r>
          </a:p>
          <a:p>
            <a:r>
              <a:rPr lang="sr-Latn-CS" altLang="en-US"/>
              <a:t>Odustalo se</a:t>
            </a:r>
          </a:p>
          <a:p>
            <a:r>
              <a:rPr lang="sr-Latn-CS" altLang="en-US"/>
              <a:t>Kanadska policija tražila da se zabrani dalje štampanje novčanica velike vrednosti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25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C48E438C-2731-4FD8-94F1-57F2608A3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914400"/>
            <a:ext cx="8062912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Poresko izravnanje -  prirodan je pratilac izravnanja potrošnje.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Ovo je centralni princip u vođenju fiskalne politike.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Ako državu zadesi niz loših godina, te se dohodak i poreska osnovica smanje, najbolje što jedna država može da učini je da ne smanjuje rashode u cilju fiskalne ravnoteže. Ne bi trebalo niti da podiže poreze.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73331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1ED98F3-4C79-4195-B3CA-6E1EC53DE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4679B62C-D998-4500-A303-3C824208E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Umesto toga, trebalo bi da istraje u stabilnom snabdevanju javnih dobara i usluga, a manjak prihoda da finansira iz novih kredita.</a:t>
            </a:r>
            <a:endParaRPr lang="sr-Latn-CS" altLang="en-US" sz="3600"/>
          </a:p>
          <a:p>
            <a:pPr eaLnBrk="1" hangingPunct="1">
              <a:lnSpc>
                <a:spcPct val="80000"/>
              </a:lnSpc>
            </a:pPr>
            <a:endParaRPr lang="sr-Latn-CS" altLang="en-US" sz="3600"/>
          </a:p>
          <a:p>
            <a:pPr eaLnBrk="1" hangingPunct="1">
              <a:lnSpc>
                <a:spcPct val="80000"/>
              </a:lnSpc>
            </a:pPr>
            <a:r>
              <a:rPr lang="en-US" altLang="en-US" sz="3600"/>
              <a:t> Nasuprot tome, ako nastupi neki posebno uspešan period, poreska osnova će rasti, ali tada ne bi trebalo ići na povećanje tekuće  javne potrošnje, već na rast štednje. </a:t>
            </a:r>
          </a:p>
          <a:p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198660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BFB6-E683-4633-80F2-950F0DDF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5ACFC9-A308-4F29-BEB1-858C9AE61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42" t="17155" r="71308" b="33433"/>
          <a:stretch/>
        </p:blipFill>
        <p:spPr>
          <a:xfrm>
            <a:off x="150853" y="0"/>
            <a:ext cx="3672408" cy="6480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0B2684-BC0C-4881-A906-B052452A197B}"/>
              </a:ext>
            </a:extLst>
          </p:cNvPr>
          <p:cNvSpPr/>
          <p:nvPr/>
        </p:nvSpPr>
        <p:spPr>
          <a:xfrm>
            <a:off x="3995936" y="69269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000" dirty="0">
                <a:latin typeface="+mn-lt"/>
              </a:rPr>
              <a:t>Šok produktivnosti povećava marginalnu produktivnost</a:t>
            </a:r>
          </a:p>
          <a:p>
            <a:r>
              <a:rPr lang="pl-PL" sz="2000" dirty="0">
                <a:latin typeface="+mn-lt"/>
              </a:rPr>
              <a:t>kapitala i rada. </a:t>
            </a:r>
          </a:p>
          <a:p>
            <a:endParaRPr lang="pl-PL" sz="2000" dirty="0">
              <a:latin typeface="+mn-lt"/>
            </a:endParaRPr>
          </a:p>
          <a:p>
            <a:r>
              <a:rPr lang="pl-PL" sz="2000" dirty="0">
                <a:latin typeface="+mn-lt"/>
              </a:rPr>
              <a:t>Na kratak rok, kapitalni stok se ne menja i kamatna stopa i raste. </a:t>
            </a:r>
          </a:p>
          <a:p>
            <a:endParaRPr lang="pl-PL" sz="2000" dirty="0">
              <a:latin typeface="+mn-lt"/>
            </a:endParaRPr>
          </a:p>
          <a:p>
            <a:r>
              <a:rPr lang="pl-PL" sz="2000" u="sng" dirty="0">
                <a:latin typeface="+mn-lt"/>
              </a:rPr>
              <a:t>Ako je ponuda rada neelastična</a:t>
            </a:r>
          </a:p>
          <a:p>
            <a:r>
              <a:rPr lang="en-GB" sz="2000" dirty="0">
                <a:latin typeface="+mn-lt"/>
              </a:rPr>
              <a:t>(</a:t>
            </a:r>
            <a:r>
              <a:rPr lang="en-GB" sz="2000" i="1" dirty="0">
                <a:latin typeface="+mn-lt"/>
              </a:rPr>
              <a:t>LS</a:t>
            </a:r>
            <a:r>
              <a:rPr lang="en-GB" sz="2000" dirty="0">
                <a:latin typeface="+mn-lt"/>
              </a:rPr>
              <a:t>(</a:t>
            </a:r>
            <a:r>
              <a:rPr lang="en-GB" sz="2000" dirty="0" err="1">
                <a:latin typeface="+mn-lt"/>
              </a:rPr>
              <a:t>neelastična</a:t>
            </a:r>
            <a:r>
              <a:rPr lang="en-GB" sz="2000" dirty="0">
                <a:latin typeface="+mn-lt"/>
              </a:rPr>
              <a:t>)), </a:t>
            </a:r>
            <a:r>
              <a:rPr lang="en-GB" sz="2000" dirty="0" err="1">
                <a:latin typeface="+mn-lt"/>
              </a:rPr>
              <a:t>kriva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ponude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rada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postaje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vertikalna</a:t>
            </a:r>
            <a:r>
              <a:rPr lang="en-GB" sz="2000" dirty="0">
                <a:latin typeface="+mn-lt"/>
              </a:rPr>
              <a:t>, </a:t>
            </a:r>
            <a:r>
              <a:rPr lang="en-GB" sz="2000" dirty="0" err="1">
                <a:latin typeface="+mn-lt"/>
              </a:rPr>
              <a:t>tako</a:t>
            </a:r>
            <a:r>
              <a:rPr lang="en-GB" sz="2000" dirty="0">
                <a:latin typeface="+mn-lt"/>
              </a:rPr>
              <a:t> da</a:t>
            </a:r>
          </a:p>
          <a:p>
            <a:r>
              <a:rPr lang="en-GB" sz="2000" i="1" u="sng" dirty="0" err="1">
                <a:latin typeface="+mn-lt"/>
              </a:rPr>
              <a:t>kao</a:t>
            </a:r>
            <a:r>
              <a:rPr lang="en-GB" sz="2000" i="1" u="sng" dirty="0">
                <a:latin typeface="+mn-lt"/>
              </a:rPr>
              <a:t> </a:t>
            </a:r>
            <a:r>
              <a:rPr lang="en-GB" sz="2000" i="1" u="sng" dirty="0" err="1">
                <a:latin typeface="+mn-lt"/>
              </a:rPr>
              <a:t>rezultat</a:t>
            </a:r>
            <a:r>
              <a:rPr lang="en-GB" sz="2000" i="1" u="sng" dirty="0">
                <a:latin typeface="+mn-lt"/>
              </a:rPr>
              <a:t> </a:t>
            </a:r>
            <a:r>
              <a:rPr lang="en-GB" sz="2000" i="1" u="sng" dirty="0" err="1">
                <a:latin typeface="+mn-lt"/>
              </a:rPr>
              <a:t>rasta</a:t>
            </a:r>
            <a:r>
              <a:rPr lang="en-GB" sz="2000" i="1" u="sng" dirty="0">
                <a:latin typeface="+mn-lt"/>
              </a:rPr>
              <a:t> </a:t>
            </a:r>
            <a:r>
              <a:rPr lang="en-GB" sz="2000" i="1" u="sng" dirty="0" err="1">
                <a:latin typeface="+mn-lt"/>
              </a:rPr>
              <a:t>produktivnosti</a:t>
            </a:r>
            <a:r>
              <a:rPr lang="en-GB" sz="2000" i="1" u="sng" dirty="0">
                <a:latin typeface="+mn-lt"/>
              </a:rPr>
              <a:t> </a:t>
            </a:r>
            <a:r>
              <a:rPr lang="en-GB" sz="2000" i="1" u="sng" dirty="0" err="1">
                <a:latin typeface="+mn-lt"/>
              </a:rPr>
              <a:t>dolazi</a:t>
            </a:r>
            <a:r>
              <a:rPr lang="en-GB" sz="2000" i="1" u="sng" dirty="0">
                <a:latin typeface="+mn-lt"/>
              </a:rPr>
              <a:t> do </a:t>
            </a:r>
            <a:r>
              <a:rPr lang="en-GB" sz="2000" i="1" u="sng" dirty="0" err="1">
                <a:latin typeface="+mn-lt"/>
              </a:rPr>
              <a:t>rasta</a:t>
            </a:r>
            <a:r>
              <a:rPr lang="en-GB" sz="2000" i="1" u="sng" dirty="0">
                <a:latin typeface="+mn-lt"/>
              </a:rPr>
              <a:t> </a:t>
            </a:r>
            <a:r>
              <a:rPr lang="en-GB" sz="2000" i="1" u="sng" dirty="0" err="1">
                <a:latin typeface="+mn-lt"/>
              </a:rPr>
              <a:t>realnih</a:t>
            </a:r>
            <a:r>
              <a:rPr lang="sr-Latn-RS" sz="2000" i="1" u="sng" dirty="0">
                <a:latin typeface="+mn-lt"/>
              </a:rPr>
              <a:t> </a:t>
            </a:r>
            <a:r>
              <a:rPr lang="pl-PL" sz="2000" i="1" u="sng" dirty="0">
                <a:latin typeface="+mn-lt"/>
              </a:rPr>
              <a:t>plata bez ikakve promene broja zaposlenih. </a:t>
            </a:r>
          </a:p>
          <a:p>
            <a:endParaRPr lang="pl-PL" sz="2000" dirty="0">
              <a:latin typeface="+mn-lt"/>
            </a:endParaRPr>
          </a:p>
          <a:p>
            <a:r>
              <a:rPr lang="pl-PL" sz="2000" dirty="0">
                <a:latin typeface="+mn-lt"/>
              </a:rPr>
              <a:t>Ako je </a:t>
            </a:r>
            <a:r>
              <a:rPr lang="pt-BR" sz="2000" dirty="0">
                <a:latin typeface="+mn-lt"/>
              </a:rPr>
              <a:t>agregatna ponuda rada elastična (</a:t>
            </a:r>
            <a:r>
              <a:rPr lang="pt-BR" sz="2000" i="1" dirty="0">
                <a:latin typeface="+mn-lt"/>
              </a:rPr>
              <a:t>LS</a:t>
            </a:r>
            <a:r>
              <a:rPr lang="pt-BR" sz="2000" dirty="0">
                <a:latin typeface="+mn-lt"/>
              </a:rPr>
              <a:t>(elastična)), dolazi do</a:t>
            </a:r>
          </a:p>
          <a:p>
            <a:r>
              <a:rPr lang="pl-PL" sz="2000" dirty="0">
                <a:latin typeface="+mn-lt"/>
              </a:rPr>
              <a:t>malih promena u zaradama i velikih fluktuacija u </a:t>
            </a:r>
            <a:r>
              <a:rPr lang="en-GB" sz="2000" dirty="0" err="1">
                <a:latin typeface="+mn-lt"/>
              </a:rPr>
              <a:t>zaposlenosti</a:t>
            </a:r>
            <a:r>
              <a:rPr lang="en-GB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7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DF0B5A8D-2E32-467F-A1B1-4CE4A772A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Rat spada u periode sa neobično visokim javnim rashodima, pa ipak, retko se očekuje da će dugo trajati. </a:t>
            </a:r>
            <a:r>
              <a:rPr lang="sr-Latn-CS" altLang="en-US" sz="2000"/>
              <a:t>Tu se isto primenjuje </a:t>
            </a:r>
            <a:r>
              <a:rPr lang="en-US" altLang="en-US" sz="2000"/>
              <a:t>princip poreskog izravnanja (mada su neke zemlje na kraju ipak stavile moratorijum na deo svoga duga).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Time consistency – Aleksandar Hamilton – D</a:t>
            </a:r>
            <a:r>
              <a:rPr lang="sr-Latn-CS" altLang="en-US" sz="2000"/>
              <a:t>žordž Vašington, 1789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altLang="en-US" sz="2000"/>
          </a:p>
          <a:p>
            <a:pPr eaLnBrk="1" hangingPunct="1">
              <a:lnSpc>
                <a:spcPct val="80000"/>
              </a:lnSpc>
            </a:pPr>
            <a:r>
              <a:rPr lang="sr-Latn-CS" altLang="en-US" sz="2000"/>
              <a:t>Dok je bio rat za nezavisnost od Britanije, vojska se finansirala iz zaduženja. Nakon proglašenja nezavisnosti, utvrđeno je da bi otplata nastalog duga zahtevala da porastu porezi, što je nepopularno i teško pada stanovnštvu tek izašlom iz rata</a:t>
            </a:r>
          </a:p>
          <a:p>
            <a:pPr eaLnBrk="1" hangingPunct="1">
              <a:lnSpc>
                <a:spcPct val="80000"/>
              </a:lnSpc>
            </a:pPr>
            <a:endParaRPr lang="sr-Latn-CS" altLang="en-US" sz="2000"/>
          </a:p>
          <a:p>
            <a:pPr eaLnBrk="1" hangingPunct="1">
              <a:lnSpc>
                <a:spcPct val="80000"/>
              </a:lnSpc>
            </a:pPr>
            <a:r>
              <a:rPr lang="sr-Latn-CS" altLang="en-US" sz="2000"/>
              <a:t>Danas sve zemlje prihvataju da u domenu duga postoji fiksno pravilo – da se dugovi moraju vratiti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581591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13BA260-21BD-4C6B-9B30-0E6274AF5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480B5C9-6FAF-45D2-BD99-8E3126ABC5B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vi-VN" altLang="en-US"/>
              <a:t>Da bi ovakve mere</a:t>
            </a:r>
            <a:br>
              <a:rPr lang="vi-VN" altLang="en-US"/>
            </a:br>
            <a:r>
              <a:rPr lang="vi-VN" altLang="en-US"/>
              <a:t>dale rezultate, potrebno je da prođe dosta vremena,</a:t>
            </a:r>
            <a:br>
              <a:rPr lang="vi-VN" altLang="en-US"/>
            </a:br>
            <a:r>
              <a:rPr lang="vi-VN" altLang="en-US"/>
              <a:t>pet do deset godina, ili čak i više</a:t>
            </a:r>
            <a:br>
              <a:rPr lang="vi-VN" altLang="en-US"/>
            </a:br>
            <a:br>
              <a:rPr lang="vi-VN" altLang="en-US"/>
            </a:br>
            <a:endParaRPr lang="en-GB" altLang="en-US"/>
          </a:p>
        </p:txBody>
      </p:sp>
      <p:sp>
        <p:nvSpPr>
          <p:cNvPr id="7172" name="Content Placeholder 3">
            <a:extLst>
              <a:ext uri="{FF2B5EF4-FFF2-40B4-BE49-F238E27FC236}">
                <a16:creationId xmlns:a16="http://schemas.microsoft.com/office/drawing/2014/main" id="{8778B1C4-C59C-440B-98E6-7C0619ED2F1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914400"/>
            <a:ext cx="4244975" cy="487680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pl-PL" altLang="en-US" b="1"/>
              <a:t>18.2 Tržišna efikasnost i ekonomika ponude</a:t>
            </a:r>
            <a:br>
              <a:rPr lang="pl-PL" altLang="en-US"/>
            </a:br>
            <a:br>
              <a:rPr lang="pl-PL" altLang="en-US"/>
            </a:br>
            <a:r>
              <a:rPr lang="en-GB" altLang="en-US"/>
              <a:t>Adam Smit (Adam Smith (1723–1790)), je u svojoj</a:t>
            </a:r>
            <a:br>
              <a:rPr lang="en-GB" altLang="en-US"/>
            </a:br>
            <a:r>
              <a:rPr lang="en-GB" altLang="en-US"/>
              <a:t>knjizi </a:t>
            </a:r>
            <a:r>
              <a:rPr lang="en-GB" altLang="en-US" i="1"/>
              <a:t>Bogatstvo naroda </a:t>
            </a:r>
            <a:r>
              <a:rPr lang="en-GB" altLang="en-US"/>
              <a:t>tvrdio da će najefikasnija</a:t>
            </a:r>
            <a:br>
              <a:rPr lang="en-GB" altLang="en-US"/>
            </a:br>
            <a:r>
              <a:rPr lang="en-GB" altLang="en-US"/>
              <a:t>alokacija resursa biti ona koju obavi samo tržište.</a:t>
            </a:r>
            <a:br>
              <a:rPr lang="en-GB" altLang="en-US"/>
            </a:br>
            <a:br>
              <a:rPr lang="en-GB" altLang="en-US"/>
            </a:br>
            <a:endParaRPr lang="en-GB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1F05D86-BFFB-4AD7-B268-6F080BF42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2120AB4-07FB-4D84-A120-2D1F63F5AA7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4213" y="914400"/>
            <a:ext cx="3810000" cy="4876800"/>
          </a:xfrm>
        </p:spPr>
        <p:txBody>
          <a:bodyPr/>
          <a:lstStyle/>
          <a:p>
            <a:r>
              <a:rPr lang="en-GB" altLang="en-US" dirty="0" err="1"/>
              <a:t>Kako</a:t>
            </a:r>
            <a:r>
              <a:rPr lang="en-GB" altLang="en-US" dirty="0"/>
              <a:t> </a:t>
            </a:r>
            <a:r>
              <a:rPr lang="en-GB" altLang="en-US" dirty="0" err="1"/>
              <a:t>izgledaju</a:t>
            </a:r>
            <a:r>
              <a:rPr lang="en-GB" altLang="en-US" dirty="0"/>
              <a:t> </a:t>
            </a:r>
            <a:r>
              <a:rPr lang="en-GB" altLang="en-US" dirty="0" err="1"/>
              <a:t>ti</a:t>
            </a:r>
            <a:r>
              <a:rPr lang="en-GB" altLang="en-US" dirty="0"/>
              <a:t> </a:t>
            </a:r>
            <a:r>
              <a:rPr lang="en-GB" altLang="en-US" dirty="0" err="1"/>
              <a:t>idealni</a:t>
            </a:r>
            <a:r>
              <a:rPr lang="en-GB" altLang="en-US" dirty="0"/>
              <a:t> </a:t>
            </a:r>
            <a:r>
              <a:rPr lang="en-GB" altLang="en-US" dirty="0" err="1"/>
              <a:t>uslovi</a:t>
            </a:r>
            <a:r>
              <a:rPr lang="en-GB" altLang="en-US" dirty="0"/>
              <a:t>? </a:t>
            </a:r>
            <a:r>
              <a:rPr lang="en-GB" altLang="en-US" dirty="0" err="1"/>
              <a:t>Najvažnije</a:t>
            </a:r>
            <a:br>
              <a:rPr lang="en-GB" altLang="en-US" dirty="0"/>
            </a:br>
            <a:r>
              <a:rPr lang="en-GB" altLang="en-US" dirty="0"/>
              <a:t>je da </a:t>
            </a:r>
            <a:r>
              <a:rPr lang="en-GB" altLang="en-US" dirty="0" err="1"/>
              <a:t>tržišta</a:t>
            </a:r>
            <a:r>
              <a:rPr lang="en-GB" altLang="en-US" dirty="0"/>
              <a:t> „</a:t>
            </a:r>
            <a:r>
              <a:rPr lang="en-GB" altLang="en-US" dirty="0" err="1"/>
              <a:t>rade</a:t>
            </a:r>
            <a:r>
              <a:rPr lang="en-GB" altLang="en-US" dirty="0"/>
              <a:t>”, da se </a:t>
            </a:r>
            <a:r>
              <a:rPr lang="en-GB" altLang="en-US" dirty="0" err="1"/>
              <a:t>cene</a:t>
            </a:r>
            <a:r>
              <a:rPr lang="en-GB" altLang="en-US" dirty="0"/>
              <a:t> </a:t>
            </a:r>
            <a:r>
              <a:rPr lang="en-GB" altLang="en-US" dirty="0" err="1"/>
              <a:t>slobodno</a:t>
            </a:r>
            <a:r>
              <a:rPr lang="en-GB" altLang="en-US" dirty="0"/>
              <a:t> </a:t>
            </a:r>
            <a:r>
              <a:rPr lang="en-GB" altLang="en-US" dirty="0" err="1"/>
              <a:t>formiraju</a:t>
            </a:r>
            <a:r>
              <a:rPr lang="en-GB" altLang="en-US" dirty="0"/>
              <a:t>,</a:t>
            </a:r>
            <a:br>
              <a:rPr lang="en-GB" altLang="en-US" dirty="0"/>
            </a:br>
            <a:r>
              <a:rPr lang="en-GB" altLang="en-US" dirty="0"/>
              <a:t>da </a:t>
            </a:r>
            <a:r>
              <a:rPr lang="en-GB" altLang="en-US" dirty="0" err="1"/>
              <a:t>bude</a:t>
            </a:r>
            <a:r>
              <a:rPr lang="en-GB" altLang="en-US" dirty="0"/>
              <a:t> </a:t>
            </a:r>
            <a:r>
              <a:rPr lang="en-GB" altLang="en-US" dirty="0" err="1"/>
              <a:t>dovoljno</a:t>
            </a:r>
            <a:r>
              <a:rPr lang="en-GB" altLang="en-US" dirty="0"/>
              <a:t> </a:t>
            </a:r>
            <a:r>
              <a:rPr lang="en-GB" altLang="en-US" dirty="0" err="1"/>
              <a:t>konkurencije</a:t>
            </a:r>
            <a:r>
              <a:rPr lang="en-GB" altLang="en-US" dirty="0"/>
              <a:t>, </a:t>
            </a:r>
            <a:r>
              <a:rPr lang="en-GB" altLang="en-US" dirty="0" err="1"/>
              <a:t>i</a:t>
            </a:r>
            <a:r>
              <a:rPr lang="en-GB" altLang="en-US" dirty="0"/>
              <a:t> da </a:t>
            </a:r>
            <a:r>
              <a:rPr lang="en-GB" altLang="en-US" dirty="0" err="1"/>
              <a:t>nema</a:t>
            </a:r>
            <a:r>
              <a:rPr lang="en-GB" altLang="en-US" dirty="0"/>
              <a:t> „</a:t>
            </a:r>
            <a:r>
              <a:rPr lang="en-GB" altLang="en-US" dirty="0" err="1"/>
              <a:t>eksternalija</a:t>
            </a:r>
            <a:r>
              <a:rPr lang="en-GB" altLang="en-US" dirty="0"/>
              <a:t>” </a:t>
            </a:r>
            <a:r>
              <a:rPr lang="en-GB" altLang="en-US" dirty="0" err="1"/>
              <a:t>koje</a:t>
            </a:r>
            <a:r>
              <a:rPr lang="en-GB" altLang="en-US" dirty="0"/>
              <a:t> </a:t>
            </a:r>
            <a:r>
              <a:rPr lang="en-GB" altLang="en-US" dirty="0" err="1"/>
              <a:t>smo</a:t>
            </a:r>
            <a:r>
              <a:rPr lang="en-GB" altLang="en-US" dirty="0"/>
              <a:t> </a:t>
            </a:r>
            <a:r>
              <a:rPr lang="en-GB" altLang="en-US" dirty="0" err="1"/>
              <a:t>identifikovali</a:t>
            </a:r>
            <a:r>
              <a:rPr lang="en-GB" altLang="en-US" dirty="0"/>
              <a:t> u </a:t>
            </a:r>
            <a:r>
              <a:rPr lang="en-GB" altLang="en-US" dirty="0" err="1"/>
              <a:t>Poglavljima</a:t>
            </a:r>
            <a:r>
              <a:rPr lang="en-GB" altLang="en-US" dirty="0"/>
              <a:t> 4 </a:t>
            </a:r>
            <a:r>
              <a:rPr lang="en-GB" altLang="en-US" dirty="0" err="1"/>
              <a:t>i</a:t>
            </a:r>
            <a:r>
              <a:rPr lang="en-GB" altLang="en-US" dirty="0"/>
              <a:t> 17.</a:t>
            </a:r>
            <a:br>
              <a:rPr lang="en-GB" altLang="en-US" dirty="0"/>
            </a:br>
            <a:br>
              <a:rPr lang="en-GB" altLang="en-US" dirty="0"/>
            </a:br>
            <a:endParaRPr lang="en-GB" altLang="en-US" dirty="0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69741AB1-2F98-4678-B176-C762F8B862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0" t="30035" r="28291" b="26285"/>
          <a:stretch>
            <a:fillRect/>
          </a:stretch>
        </p:blipFill>
        <p:spPr>
          <a:xfrm>
            <a:off x="4513263" y="620713"/>
            <a:ext cx="4630737" cy="2736850"/>
          </a:xfrm>
          <a:noFill/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858D77F9-9996-406B-9B19-971529799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357563"/>
            <a:ext cx="45720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>
                <a:latin typeface="Times New Roman" panose="02020603050405020304" pitchFamily="18" charset="0"/>
              </a:rPr>
              <a:t>Y = A F</a:t>
            </a:r>
            <a:r>
              <a:rPr lang="en-GB" altLang="en-US" sz="3600">
                <a:latin typeface="Times New Roman" panose="02020603050405020304" pitchFamily="18" charset="0"/>
              </a:rPr>
              <a:t>(</a:t>
            </a:r>
            <a:r>
              <a:rPr lang="en-GB" altLang="en-US" sz="3600" i="1">
                <a:latin typeface="Times New Roman" panose="02020603050405020304" pitchFamily="18" charset="0"/>
              </a:rPr>
              <a:t>K, L, H, K</a:t>
            </a:r>
            <a:r>
              <a:rPr lang="en-GB" altLang="en-US" sz="3600" i="1" baseline="-25000">
                <a:latin typeface="Times New Roman" panose="02020603050405020304" pitchFamily="18" charset="0"/>
              </a:rPr>
              <a:t>G</a:t>
            </a:r>
            <a:r>
              <a:rPr lang="en-GB" altLang="en-US" sz="3600">
                <a:latin typeface="Times New Roman" panose="02020603050405020304" pitchFamily="18" charset="0"/>
              </a:rPr>
              <a:t>)</a:t>
            </a:r>
            <a:endParaRPr lang="en-US" altLang="en-US" sz="36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D</a:t>
            </a:r>
            <a:r>
              <a:rPr lang="en-US" altLang="en-US" sz="1400">
                <a:latin typeface="Times New Roman" panose="02020603050405020304" pitchFamily="18" charset="0"/>
              </a:rPr>
              <a:t>ruštvena infrastruktura – ekstraktivne institucije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3600">
                <a:latin typeface="Times New Roman" panose="02020603050405020304" pitchFamily="18" charset="0"/>
              </a:rPr>
              <a:t>17.2.2 </a:t>
            </a:r>
            <a:r>
              <a:rPr lang="pl-PL" altLang="en-US" sz="3600" b="1">
                <a:latin typeface="Times New Roman" panose="02020603050405020304" pitchFamily="18" charset="0"/>
              </a:rPr>
              <a:t>Ciljevi preraspodele: jednakost</a:t>
            </a:r>
            <a:br>
              <a:rPr lang="pl-PL" altLang="en-US" sz="3600">
                <a:latin typeface="Times New Roman" panose="02020603050405020304" pitchFamily="18" charset="0"/>
              </a:rPr>
            </a:br>
            <a:r>
              <a:rPr lang="pl-PL" altLang="en-US" sz="3600" b="1">
                <a:latin typeface="Times New Roman" panose="02020603050405020304" pitchFamily="18" charset="0"/>
              </a:rPr>
              <a:t>nasuprot efikasnosti</a:t>
            </a:r>
            <a:br>
              <a:rPr lang="pl-PL" altLang="en-US" sz="3600">
                <a:latin typeface="Times New Roman" panose="02020603050405020304" pitchFamily="18" charset="0"/>
              </a:rPr>
            </a:br>
            <a:br>
              <a:rPr lang="pl-PL" altLang="en-US" sz="3600">
                <a:latin typeface="Times New Roman" panose="02020603050405020304" pitchFamily="18" charset="0"/>
              </a:rPr>
            </a:br>
            <a:br>
              <a:rPr lang="en-GB" altLang="en-US" sz="3600">
                <a:latin typeface="Times New Roman" panose="02020603050405020304" pitchFamily="18" charset="0"/>
              </a:rPr>
            </a:br>
            <a:br>
              <a:rPr lang="en-GB" altLang="en-US" sz="3600">
                <a:latin typeface="Times New Roman" panose="02020603050405020304" pitchFamily="18" charset="0"/>
              </a:rPr>
            </a:br>
            <a:br>
              <a:rPr lang="en-GB" altLang="en-US" sz="3600">
                <a:latin typeface="Times New Roman" panose="02020603050405020304" pitchFamily="18" charset="0"/>
              </a:rPr>
            </a:br>
            <a:br>
              <a:rPr lang="en-GB" altLang="en-US" sz="3600">
                <a:latin typeface="Times New Roman" panose="02020603050405020304" pitchFamily="18" charset="0"/>
              </a:rPr>
            </a:br>
            <a:endParaRPr lang="en-GB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2AC91A2-1A7E-4A45-9781-229C71683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1F27C87-E2A0-46C7-A8A5-86E2D76ABA4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/>
              <a:t>18.2.2 </a:t>
            </a:r>
            <a:r>
              <a:rPr lang="en-GB" altLang="en-US" b="1"/>
              <a:t>Nesavršena konkurencija i</a:t>
            </a:r>
            <a:br>
              <a:rPr lang="en-GB" altLang="en-US"/>
            </a:br>
            <a:r>
              <a:rPr lang="en-GB" altLang="en-US" b="1"/>
              <a:t>ekonomska renta</a:t>
            </a:r>
            <a:br>
              <a:rPr lang="en-GB" altLang="en-US"/>
            </a:br>
            <a:br>
              <a:rPr lang="en-GB" altLang="en-US"/>
            </a:br>
            <a:r>
              <a:rPr lang="en-GB" altLang="en-US"/>
              <a:t>konkurencija može biti bolna. Svaki</a:t>
            </a:r>
            <a:br>
              <a:rPr lang="en-GB" altLang="en-US"/>
            </a:br>
            <a:r>
              <a:rPr lang="en-GB" altLang="en-US"/>
              <a:t>privredni subjekt želi da se zaštiti od konkurencije.</a:t>
            </a:r>
            <a:br>
              <a:rPr lang="en-GB" altLang="en-US"/>
            </a:br>
            <a:br>
              <a:rPr lang="en-GB" altLang="en-US"/>
            </a:br>
            <a:endParaRPr lang="en-GB" altLang="en-US"/>
          </a:p>
        </p:txBody>
      </p:sp>
      <p:sp>
        <p:nvSpPr>
          <p:cNvPr id="11268" name="Content Placeholder 3">
            <a:extLst>
              <a:ext uri="{FF2B5EF4-FFF2-40B4-BE49-F238E27FC236}">
                <a16:creationId xmlns:a16="http://schemas.microsoft.com/office/drawing/2014/main" id="{423FF4FB-E981-4E46-ABB8-71ED1F01DA9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/>
              <a:t>The best of all monopoly profits is a quiet life. </a:t>
            </a:r>
            <a:r>
              <a:rPr lang="en-GB" altLang="en-US">
                <a:hlinkClick r:id="rId2" tooltip="wikipedia:J. R. Hicks"/>
              </a:rPr>
              <a:t>J. R. Hicks</a:t>
            </a:r>
            <a:r>
              <a:rPr lang="en-GB" altLang="en-US"/>
              <a:t>, </a:t>
            </a:r>
            <a:r>
              <a:rPr lang="en-GB" altLang="en-US" i="1">
                <a:hlinkClick r:id="rId3"/>
              </a:rPr>
              <a:t>Annual survey of economic theory: The theory of monopoly</a:t>
            </a:r>
            <a:r>
              <a:rPr lang="en-GB" altLang="en-US" i="1"/>
              <a:t>,</a:t>
            </a:r>
            <a:r>
              <a:rPr lang="en-GB" altLang="en-US"/>
              <a:t> </a:t>
            </a:r>
          </a:p>
          <a:p>
            <a:endParaRPr lang="en-GB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8A55A4E-5255-497C-B22E-CF9F709E7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1C34489-A2F3-430D-A02D-74BD35BCD85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/>
              <a:t>Mere kojima se pospešuje konkurencija, a time i</a:t>
            </a:r>
            <a:r>
              <a:rPr lang="en-US" altLang="en-US"/>
              <a:t> p</a:t>
            </a:r>
            <a:r>
              <a:rPr lang="en-GB" altLang="en-US"/>
              <a:t>ovećava obim proizvodnje, nazivamo </a:t>
            </a:r>
            <a:r>
              <a:rPr lang="en-GB" altLang="en-US" b="1"/>
              <a:t>antimonopolskom politikom (competition policy). </a:t>
            </a:r>
            <a:br>
              <a:rPr lang="en-GB" altLang="en-US"/>
            </a:br>
            <a:br>
              <a:rPr lang="en-GB" altLang="en-US"/>
            </a:br>
            <a:endParaRPr lang="en-GB" altLang="en-US"/>
          </a:p>
        </p:txBody>
      </p:sp>
      <p:sp>
        <p:nvSpPr>
          <p:cNvPr id="13316" name="Content Placeholder 3">
            <a:extLst>
              <a:ext uri="{FF2B5EF4-FFF2-40B4-BE49-F238E27FC236}">
                <a16:creationId xmlns:a16="http://schemas.microsoft.com/office/drawing/2014/main" id="{31E4296E-4AC6-41D9-B70A-38A30A38CA9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vi-VN" altLang="en-US"/>
              <a:t>Vlade ograničavaju </a:t>
            </a:r>
            <a:br>
              <a:rPr lang="vi-VN" altLang="en-US"/>
            </a:br>
            <a:r>
              <a:rPr lang="vi-VN" altLang="en-US"/>
              <a:t>mogućnost da firme ostvare dominantan položaj</a:t>
            </a:r>
            <a:r>
              <a:rPr lang="en-US" altLang="en-US"/>
              <a:t> </a:t>
            </a:r>
            <a:r>
              <a:rPr lang="vi-VN" altLang="en-US"/>
              <a:t>na tržištu inputa ili autputa.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Microsoft</a:t>
            </a:r>
          </a:p>
          <a:p>
            <a:r>
              <a:rPr lang="en-GB" altLang="en-US"/>
              <a:t>vlada Velike Britanije razdvojila je proizvodnju</a:t>
            </a:r>
            <a:br>
              <a:rPr lang="en-GB" altLang="en-US"/>
            </a:br>
            <a:r>
              <a:rPr lang="en-GB" altLang="en-US"/>
              <a:t>električne energije od njene distribucije,</a:t>
            </a:r>
            <a:br>
              <a:rPr lang="en-GB" altLang="en-US"/>
            </a:br>
            <a:br>
              <a:rPr lang="en-GB" altLang="en-US"/>
            </a:br>
            <a:br>
              <a:rPr lang="vi-VN" altLang="en-US"/>
            </a:br>
            <a:br>
              <a:rPr lang="vi-VN" altLang="en-US"/>
            </a:br>
            <a:br>
              <a:rPr lang="vi-VN" altLang="en-US"/>
            </a:br>
            <a:br>
              <a:rPr lang="vi-VN" altLang="en-US"/>
            </a:br>
            <a:br>
              <a:rPr lang="en-GB" altLang="en-US"/>
            </a:br>
            <a:endParaRPr lang="en-GB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2ED4F07-6143-4F56-9D36-46B82C190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3CEFA86-3E96-436F-AB4C-532AEFECB36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Primer nemačkog piva</a:t>
            </a:r>
          </a:p>
          <a:p>
            <a:r>
              <a:rPr lang="en-GB" altLang="en-US" sz="1800"/>
              <a:t>još od 1516. Zakon o čistoći piva (reinheitsgebot), prema kome</a:t>
            </a:r>
            <a:br>
              <a:rPr lang="en-GB" altLang="en-US" sz="1800"/>
            </a:br>
            <a:r>
              <a:rPr lang="en-GB" altLang="en-US" sz="1800"/>
              <a:t>pivo može imati samo četiri sastojka (vodu, kvasac, ječam</a:t>
            </a:r>
            <a:r>
              <a:rPr lang="en-US" altLang="en-US" sz="1800"/>
              <a:t> </a:t>
            </a:r>
            <a:r>
              <a:rPr lang="en-GB" altLang="en-US" sz="1800"/>
              <a:t>i slad). </a:t>
            </a:r>
            <a:endParaRPr lang="en-US" altLang="en-US" sz="1800"/>
          </a:p>
          <a:p>
            <a:r>
              <a:rPr lang="en-GB" altLang="en-US" sz="1800"/>
              <a:t>U</a:t>
            </a:r>
            <a:r>
              <a:rPr lang="en-US" altLang="en-US" sz="1800"/>
              <a:t>kinut, ali preferencije ostale</a:t>
            </a:r>
          </a:p>
          <a:p>
            <a:endParaRPr lang="en-US" altLang="en-US" sz="1800"/>
          </a:p>
          <a:p>
            <a:r>
              <a:rPr lang="en-US" altLang="en-US" sz="1600"/>
              <a:t>Švajcarska čokolada – sme da se proizvodi od mleka koje je proizvedeno na 1000m nadmorske visine</a:t>
            </a:r>
          </a:p>
          <a:p>
            <a:r>
              <a:rPr lang="en-GB" altLang="en-US" sz="1600"/>
              <a:t>P</a:t>
            </a:r>
            <a:r>
              <a:rPr lang="en-US" altLang="en-US" sz="1600"/>
              <a:t>rodaja inostranih satova u Švajcarskj</a:t>
            </a:r>
            <a:br>
              <a:rPr lang="en-GB" altLang="en-US"/>
            </a:br>
            <a:br>
              <a:rPr lang="en-GB" altLang="en-US"/>
            </a:br>
            <a:endParaRPr lang="en-GB" altLang="en-US"/>
          </a:p>
        </p:txBody>
      </p:sp>
      <p:sp>
        <p:nvSpPr>
          <p:cNvPr id="14340" name="Content Placeholder 3">
            <a:extLst>
              <a:ext uri="{FF2B5EF4-FFF2-40B4-BE49-F238E27FC236}">
                <a16:creationId xmlns:a16="http://schemas.microsoft.com/office/drawing/2014/main" id="{92AFDC18-04E9-4DFB-8221-2F192AA324F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914400"/>
            <a:ext cx="4495800" cy="4876800"/>
          </a:xfrm>
        </p:spPr>
        <p:txBody>
          <a:bodyPr/>
          <a:lstStyle/>
          <a:p>
            <a:pPr>
              <a:buFontTx/>
              <a:buNone/>
            </a:pPr>
            <a:r>
              <a:rPr lang="vi-VN" altLang="en-US"/>
              <a:t>I radnici</a:t>
            </a:r>
            <a:r>
              <a:rPr lang="en-US" altLang="en-US"/>
              <a:t> </a:t>
            </a:r>
            <a:r>
              <a:rPr lang="vi-VN" altLang="en-US"/>
              <a:t>nastoje da izbegnu konkurenciju, te nekonkurentno</a:t>
            </a:r>
            <a:br>
              <a:rPr lang="vi-VN" altLang="en-US"/>
            </a:br>
            <a:r>
              <a:rPr lang="vi-VN" altLang="en-US"/>
              <a:t>ponašanje postaje česta karakteristika tržišta rada.</a:t>
            </a:r>
            <a:endParaRPr lang="en-US" altLang="en-US"/>
          </a:p>
          <a:p>
            <a:pPr>
              <a:buFontTx/>
              <a:buNone/>
            </a:pPr>
            <a:br>
              <a:rPr lang="vi-VN" altLang="en-US"/>
            </a:br>
            <a:r>
              <a:rPr lang="vi-VN" altLang="en-US"/>
              <a:t>zarade se često definišu u pregovorima, gde sindikati često štite interese radnika. </a:t>
            </a:r>
            <a:br>
              <a:rPr lang="vi-VN" altLang="en-US"/>
            </a:br>
            <a:br>
              <a:rPr lang="vi-VN" altLang="en-US"/>
            </a:br>
            <a:endParaRPr lang="en-GB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606744A-FA09-4220-8A57-A5704E927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C38197B-8B4F-4B57-BC55-C324595886A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vi-VN" altLang="en-US"/>
              <a:t>Brojne su profesionalne komore ili udruženja — advokata, lekara ili</a:t>
            </a:r>
            <a:br>
              <a:rPr lang="vi-VN" altLang="en-US"/>
            </a:br>
            <a:r>
              <a:rPr lang="vi-VN" altLang="en-US"/>
              <a:t>arhitekata, na primer — koji takođe podižu zarade</a:t>
            </a:r>
            <a:br>
              <a:rPr lang="vi-VN" altLang="en-US"/>
            </a:br>
            <a:r>
              <a:rPr lang="vi-VN" altLang="en-US"/>
              <a:t>i ograničavaju ponudu rada.</a:t>
            </a:r>
            <a:br>
              <a:rPr lang="vi-VN" altLang="en-US"/>
            </a:br>
            <a:br>
              <a:rPr lang="vi-VN" altLang="en-US"/>
            </a:br>
            <a:endParaRPr lang="en-GB" altLang="en-US"/>
          </a:p>
        </p:txBody>
      </p:sp>
      <p:sp>
        <p:nvSpPr>
          <p:cNvPr id="15364" name="Content Placeholder 3">
            <a:extLst>
              <a:ext uri="{FF2B5EF4-FFF2-40B4-BE49-F238E27FC236}">
                <a16:creationId xmlns:a16="http://schemas.microsoft.com/office/drawing/2014/main" id="{75952B31-8757-4803-A184-5C76273F888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PRIMER UVOĐENJA NOTARA U SRBIJI</a:t>
            </a:r>
          </a:p>
          <a:p>
            <a:pPr lvl="1"/>
            <a:r>
              <a:rPr lang="en-GB" altLang="en-US"/>
              <a:t>O</a:t>
            </a:r>
            <a:r>
              <a:rPr lang="en-US" altLang="en-US"/>
              <a:t>duzet monopol</a:t>
            </a:r>
          </a:p>
          <a:p>
            <a:pPr lvl="1"/>
            <a:r>
              <a:rPr lang="en-GB" altLang="en-US"/>
              <a:t>A</a:t>
            </a:r>
            <a:r>
              <a:rPr lang="en-US" altLang="en-US"/>
              <a:t>li je napravljen novi</a:t>
            </a:r>
          </a:p>
          <a:p>
            <a:pPr lvl="1"/>
            <a:r>
              <a:rPr lang="en-US" altLang="en-US"/>
              <a:t>(limitiran broj novih notara)</a:t>
            </a:r>
            <a:endParaRPr lang="en-GB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50CFE7C-7297-4DE4-802E-CFCB62F75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6387" name="Content Placeholder 3">
            <a:extLst>
              <a:ext uri="{FF2B5EF4-FFF2-40B4-BE49-F238E27FC236}">
                <a16:creationId xmlns:a16="http://schemas.microsoft.com/office/drawing/2014/main" id="{32E00473-C9D0-45DB-BD76-3948F8AB213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/>
              <a:t>K</a:t>
            </a:r>
            <a:r>
              <a:rPr lang="en-US" altLang="en-US"/>
              <a:t>oliko košta čas rada i Indiji?</a:t>
            </a:r>
          </a:p>
          <a:p>
            <a:endParaRPr lang="en-US" altLang="en-US"/>
          </a:p>
          <a:p>
            <a:r>
              <a:rPr lang="en-US" altLang="en-US"/>
              <a:t>Poljska preplavila Veliku Britaniju</a:t>
            </a:r>
          </a:p>
          <a:p>
            <a:endParaRPr lang="en-US" altLang="en-US"/>
          </a:p>
          <a:p>
            <a:r>
              <a:rPr lang="en-GB" altLang="en-US">
                <a:hlinkClick r:id="rId2"/>
              </a:rPr>
              <a:t>A</a:t>
            </a:r>
            <a:r>
              <a:rPr lang="en-US" altLang="en-US">
                <a:hlinkClick r:id="rId2"/>
              </a:rPr>
              <a:t>li da ne govore na maternjem jeziku</a:t>
            </a:r>
          </a:p>
          <a:p>
            <a:endParaRPr lang="en-GB" altLang="en-US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6110CF9B-1FCF-4838-A5B8-2CB8FA009D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t="36958" r="48967" b="14915"/>
          <a:stretch/>
        </p:blipFill>
        <p:spPr>
          <a:xfrm>
            <a:off x="611188" y="1290727"/>
            <a:ext cx="3024708" cy="3938473"/>
          </a:xfrm>
          <a:noFill/>
        </p:spPr>
      </p:pic>
      <p:sp>
        <p:nvSpPr>
          <p:cNvPr id="16389" name="Freeform 9">
            <a:extLst>
              <a:ext uri="{FF2B5EF4-FFF2-40B4-BE49-F238E27FC236}">
                <a16:creationId xmlns:a16="http://schemas.microsoft.com/office/drawing/2014/main" id="{A20CFBA1-B993-4543-9EBC-F001252376B4}"/>
              </a:ext>
            </a:extLst>
          </p:cNvPr>
          <p:cNvSpPr>
            <a:spLocks/>
          </p:cNvSpPr>
          <p:nvPr/>
        </p:nvSpPr>
        <p:spPr bwMode="auto">
          <a:xfrm>
            <a:off x="1110903" y="1524000"/>
            <a:ext cx="1012825" cy="955675"/>
          </a:xfrm>
          <a:custGeom>
            <a:avLst/>
            <a:gdLst>
              <a:gd name="T0" fmla="*/ 0 w 1013254"/>
              <a:gd name="T1" fmla="*/ 0 h 955589"/>
              <a:gd name="T2" fmla="*/ 16455 w 1013254"/>
              <a:gd name="T3" fmla="*/ 955847 h 955589"/>
              <a:gd name="T4" fmla="*/ 1011967 w 1013254"/>
              <a:gd name="T5" fmla="*/ 955847 h 955589"/>
              <a:gd name="T6" fmla="*/ 0 60000 65536"/>
              <a:gd name="T7" fmla="*/ 0 60000 65536"/>
              <a:gd name="T8" fmla="*/ 0 60000 65536"/>
              <a:gd name="T9" fmla="*/ 0 w 1013254"/>
              <a:gd name="T10" fmla="*/ 0 h 955589"/>
              <a:gd name="T11" fmla="*/ 1013254 w 1013254"/>
              <a:gd name="T12" fmla="*/ 955589 h 955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3254" h="955589">
                <a:moveTo>
                  <a:pt x="0" y="0"/>
                </a:moveTo>
                <a:lnTo>
                  <a:pt x="16476" y="955589"/>
                </a:lnTo>
                <a:lnTo>
                  <a:pt x="1013254" y="955589"/>
                </a:lnTo>
              </a:path>
            </a:pathLst>
          </a:custGeom>
          <a:solidFill>
            <a:schemeClr val="accent1">
              <a:alpha val="44000"/>
            </a:schemeClr>
          </a:solidFill>
          <a:ln w="9525" cap="flat" cmpd="sng" algn="ctr">
            <a:solidFill>
              <a:schemeClr val="tx1">
                <a:alpha val="56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E1F7DE5-CFEF-4507-9F88-F159A6C33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2292921"/>
            <a:ext cx="217959" cy="1064071"/>
          </a:xfrm>
          <a:custGeom>
            <a:avLst/>
            <a:gdLst>
              <a:gd name="T0" fmla="*/ 0 w 238897"/>
              <a:gd name="T1" fmla="*/ 0 h 1054444"/>
              <a:gd name="T2" fmla="*/ 212113 w 238897"/>
              <a:gd name="T3" fmla="*/ 259122 h 1054444"/>
              <a:gd name="T4" fmla="*/ 236588 w 238897"/>
              <a:gd name="T5" fmla="*/ 1275676 h 1054444"/>
              <a:gd name="T6" fmla="*/ 8158 w 238897"/>
              <a:gd name="T7" fmla="*/ 1245776 h 1054444"/>
              <a:gd name="T8" fmla="*/ 0 w 238897"/>
              <a:gd name="T9" fmla="*/ 0 h 1054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897"/>
              <a:gd name="T16" fmla="*/ 0 h 1054444"/>
              <a:gd name="T17" fmla="*/ 238897 w 238897"/>
              <a:gd name="T18" fmla="*/ 1054444 h 1054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897" h="1054444">
                <a:moveTo>
                  <a:pt x="0" y="0"/>
                </a:moveTo>
                <a:lnTo>
                  <a:pt x="214183" y="214184"/>
                </a:lnTo>
                <a:lnTo>
                  <a:pt x="238897" y="1054444"/>
                </a:lnTo>
                <a:lnTo>
                  <a:pt x="8238" y="102973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BDP</a:t>
            </a:r>
            <a:endParaRPr lang="en-GB" altLang="en-US" sz="1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F38B59-BA95-41D6-8003-7A9370791F0B}"/>
              </a:ext>
            </a:extLst>
          </p:cNvPr>
          <p:cNvSpPr/>
          <p:nvPr/>
        </p:nvSpPr>
        <p:spPr bwMode="auto">
          <a:xfrm>
            <a:off x="1108968" y="2475483"/>
            <a:ext cx="654720" cy="88150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CE78C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35B3F7D-C74C-41BD-A098-927ED246F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64A4F27-62ED-4FCB-B7E0-6931E76B29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-180975" y="784225"/>
            <a:ext cx="5502275" cy="4876800"/>
          </a:xfrm>
        </p:spPr>
        <p:txBody>
          <a:bodyPr/>
          <a:lstStyle/>
          <a:p>
            <a:r>
              <a:rPr lang="en-GB" altLang="en-US" b="1"/>
              <a:t>Tržišni promašaji i ukupna</a:t>
            </a:r>
            <a:br>
              <a:rPr lang="en-GB" altLang="en-US"/>
            </a:br>
            <a:r>
              <a:rPr lang="en-GB" altLang="en-US" b="1"/>
              <a:t>tržišna efikasnost</a:t>
            </a:r>
            <a:br>
              <a:rPr lang="en-GB" altLang="en-US"/>
            </a:br>
            <a:endParaRPr lang="en-US" altLang="en-US"/>
          </a:p>
          <a:p>
            <a:r>
              <a:rPr lang="en-GB" altLang="en-US"/>
              <a:t>mnogi od ovih poremećaja</a:t>
            </a:r>
            <a:endParaRPr lang="en-US" altLang="en-US"/>
          </a:p>
          <a:p>
            <a:r>
              <a:rPr lang="en-GB" altLang="en-US"/>
              <a:t> ne mogu da se eliminišu;</a:t>
            </a:r>
            <a:endParaRPr lang="en-US" altLang="en-US"/>
          </a:p>
          <a:p>
            <a:r>
              <a:rPr lang="en-GB" altLang="en-US"/>
              <a:t>U</a:t>
            </a:r>
            <a:r>
              <a:rPr lang="en-US" altLang="en-US"/>
              <a:t> p</a:t>
            </a:r>
            <a:r>
              <a:rPr lang="en-GB" altLang="en-US"/>
              <a:t>itanju je “konstrukciona greška”. To im je u prirodi.</a:t>
            </a:r>
            <a:br>
              <a:rPr lang="en-GB" altLang="en-US"/>
            </a:br>
            <a:br>
              <a:rPr lang="en-GB" altLang="en-US"/>
            </a:br>
            <a:endParaRPr lang="en-GB" altLang="en-US"/>
          </a:p>
          <a:p>
            <a:br>
              <a:rPr lang="en-GB" altLang="en-US"/>
            </a:br>
            <a:endParaRPr lang="en-GB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8009F6-1FA8-4400-99CB-2CF1C4577895}"/>
              </a:ext>
            </a:extLst>
          </p:cNvPr>
          <p:cNvSpPr/>
          <p:nvPr/>
        </p:nvSpPr>
        <p:spPr>
          <a:xfrm>
            <a:off x="4824413" y="836613"/>
            <a:ext cx="4572000" cy="78486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 err="1"/>
              <a:t>Politike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strani</a:t>
            </a:r>
            <a:r>
              <a:rPr lang="en-GB" dirty="0"/>
              <a:t> </a:t>
            </a:r>
            <a:r>
              <a:rPr lang="en-GB" dirty="0" err="1"/>
              <a:t>ponude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smanje</a:t>
            </a:r>
            <a:r>
              <a:rPr lang="sr-Latn-RS" dirty="0"/>
              <a:t> </a:t>
            </a:r>
            <a:r>
              <a:rPr lang="en-GB" dirty="0" err="1"/>
              <a:t>jačinu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efekte</a:t>
            </a:r>
            <a:r>
              <a:rPr lang="en-GB" dirty="0"/>
              <a:t> </a:t>
            </a:r>
            <a:r>
              <a:rPr lang="en-GB" dirty="0" err="1"/>
              <a:t>ovih</a:t>
            </a:r>
            <a:r>
              <a:rPr lang="en-GB" dirty="0"/>
              <a:t> </a:t>
            </a:r>
            <a:r>
              <a:rPr lang="en-GB" dirty="0" err="1"/>
              <a:t>poremećaja</a:t>
            </a:r>
            <a:r>
              <a:rPr lang="en-GB" dirty="0"/>
              <a:t>.</a:t>
            </a:r>
            <a:endParaRPr lang="sr-Latn-RS" dirty="0"/>
          </a:p>
          <a:p>
            <a:pPr eaLnBrk="1" hangingPunct="1">
              <a:defRPr/>
            </a:pPr>
            <a:endParaRPr lang="sr-Latn-RS" dirty="0"/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GB" dirty="0" err="1"/>
              <a:t>eksterni</a:t>
            </a:r>
            <a:r>
              <a:rPr lang="en-GB" dirty="0"/>
              <a:t> </a:t>
            </a:r>
            <a:r>
              <a:rPr lang="en-GB" dirty="0" err="1"/>
              <a:t>efekti</a:t>
            </a:r>
            <a:r>
              <a:rPr lang="en-GB" dirty="0"/>
              <a:t>;</a:t>
            </a:r>
            <a:endParaRPr lang="sr-Latn-RS" dirty="0"/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GB" dirty="0" err="1"/>
              <a:t>javna</a:t>
            </a:r>
            <a:r>
              <a:rPr lang="en-GB" dirty="0"/>
              <a:t> dobra;</a:t>
            </a:r>
            <a:endParaRPr lang="sr-Latn-RS" dirty="0"/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GB" dirty="0" err="1"/>
              <a:t>rastući</a:t>
            </a:r>
            <a:r>
              <a:rPr lang="en-GB" dirty="0"/>
              <a:t> </a:t>
            </a:r>
            <a:r>
              <a:rPr lang="en-GB" dirty="0" err="1"/>
              <a:t>prinosi</a:t>
            </a:r>
            <a:r>
              <a:rPr lang="en-GB" dirty="0"/>
              <a:t>;</a:t>
            </a:r>
            <a:endParaRPr lang="sr-Latn-RS" dirty="0"/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GB" dirty="0" err="1"/>
              <a:t>asimetrične</a:t>
            </a:r>
            <a:r>
              <a:rPr lang="en-GB" dirty="0"/>
              <a:t> </a:t>
            </a:r>
            <a:r>
              <a:rPr lang="en-GB" dirty="0" err="1"/>
              <a:t>informacije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2E792FF-2DAC-4D6A-B66B-3D6443D72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5EB249BE-ECF3-42C2-9B7D-89F38775921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914400"/>
            <a:ext cx="4171950" cy="4876800"/>
          </a:xfrm>
        </p:spPr>
        <p:txBody>
          <a:bodyPr/>
          <a:lstStyle/>
          <a:p>
            <a:r>
              <a:rPr lang="en-GB" altLang="en-US"/>
              <a:t>Eksternalije koje se prenose mehanizmom tržišnih cena nazivamo </a:t>
            </a:r>
            <a:r>
              <a:rPr lang="en-GB" altLang="en-US" b="1"/>
              <a:t>novčanim eksternalijama. </a:t>
            </a:r>
            <a:endParaRPr lang="en-US" altLang="en-US" b="1"/>
          </a:p>
          <a:p>
            <a:endParaRPr lang="en-US" altLang="en-US" b="1"/>
          </a:p>
          <a:p>
            <a:r>
              <a:rPr lang="en-GB" altLang="en-US"/>
              <a:t>U tom</a:t>
            </a:r>
            <a:r>
              <a:rPr lang="en-US" altLang="en-US"/>
              <a:t> </a:t>
            </a:r>
            <a:r>
              <a:rPr lang="en-GB" altLang="en-US"/>
              <a:t>slučaju dovoljno je propisati svojinska prava i tržište će rešiti problem. </a:t>
            </a:r>
          </a:p>
        </p:txBody>
      </p:sp>
      <p:sp>
        <p:nvSpPr>
          <p:cNvPr id="18436" name="Content Placeholder 3">
            <a:extLst>
              <a:ext uri="{FF2B5EF4-FFF2-40B4-BE49-F238E27FC236}">
                <a16:creationId xmlns:a16="http://schemas.microsoft.com/office/drawing/2014/main" id="{CC2D5DEF-D733-42A7-88EF-98C75FFCAA1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/>
              <a:t>izazovnije su one druge,</a:t>
            </a:r>
            <a:r>
              <a:rPr lang="en-US" altLang="en-US"/>
              <a:t> </a:t>
            </a:r>
            <a:r>
              <a:rPr lang="en-GB" altLang="en-US" b="1"/>
              <a:t>nenovčane eksternalije. </a:t>
            </a:r>
            <a:r>
              <a:rPr lang="en-GB" altLang="en-US"/>
              <a:t>Primer su obuka i obrazovanje.</a:t>
            </a:r>
            <a:endParaRPr lang="en-US" altLang="en-US"/>
          </a:p>
          <a:p>
            <a:endParaRPr lang="en-US" altLang="en-US"/>
          </a:p>
          <a:p>
            <a:r>
              <a:rPr lang="en-GB" altLang="en-US"/>
              <a:t>ako kompenzacija izostane, u privredi</a:t>
            </a:r>
            <a:br>
              <a:rPr lang="en-GB" altLang="en-US"/>
            </a:br>
            <a:r>
              <a:rPr lang="en-GB" altLang="en-US"/>
              <a:t>se neće akumulirati optimalna količina ljudskog</a:t>
            </a:r>
            <a:r>
              <a:rPr lang="en-US" altLang="en-US"/>
              <a:t> </a:t>
            </a:r>
            <a:r>
              <a:rPr lang="en-GB" altLang="en-US"/>
              <a:t>kapitala. </a:t>
            </a:r>
            <a:endParaRPr lang="en-US" altLang="en-US"/>
          </a:p>
          <a:p>
            <a:r>
              <a:rPr lang="en-GB" altLang="en-US" b="1"/>
              <a:t>V</a:t>
            </a:r>
            <a:r>
              <a:rPr lang="en-US" altLang="en-US" b="1"/>
              <a:t>aučeri u obrazovanju</a:t>
            </a:r>
            <a:r>
              <a:rPr lang="en-US" altLang="en-US"/>
              <a:t>?</a:t>
            </a:r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F187DDE-A9BC-4EB3-AF68-7B64AC83F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73538B-0CCC-4A64-9291-CC6EEC23B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63" t="12200" r="20862" b="72400"/>
          <a:stretch/>
        </p:blipFill>
        <p:spPr>
          <a:xfrm>
            <a:off x="611560" y="2210918"/>
            <a:ext cx="7675190" cy="201016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16D30BD-BC3A-4131-8B6A-D79E97FCE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3555" name="Content Placeholder 3">
            <a:extLst>
              <a:ext uri="{FF2B5EF4-FFF2-40B4-BE49-F238E27FC236}">
                <a16:creationId xmlns:a16="http://schemas.microsoft.com/office/drawing/2014/main" id="{1E81BFA8-079D-4EA4-80D3-F39DFA1DE60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07CD5138-055F-43D9-BFB9-830E2FA34B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0" t="26675" r="28239" b="29645"/>
          <a:stretch>
            <a:fillRect/>
          </a:stretch>
        </p:blipFill>
        <p:spPr>
          <a:xfrm>
            <a:off x="1547813" y="836613"/>
            <a:ext cx="5848350" cy="3455987"/>
          </a:xfrm>
          <a:noFill/>
        </p:spPr>
      </p:pic>
      <p:sp>
        <p:nvSpPr>
          <p:cNvPr id="23557" name="TextBox 5">
            <a:extLst>
              <a:ext uri="{FF2B5EF4-FFF2-40B4-BE49-F238E27FC236}">
                <a16:creationId xmlns:a16="http://schemas.microsoft.com/office/drawing/2014/main" id="{54229BA0-6919-4576-A68B-F3B9FE8DA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981075"/>
            <a:ext cx="338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GB" altLang="en-US" sz="140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1400">
                <a:solidFill>
                  <a:srgbClr val="FF0000"/>
                </a:solidFill>
                <a:latin typeface="Times New Roman" panose="02020603050405020304" pitchFamily="18" charset="0"/>
              </a:rPr>
              <a:t>ast faktorske produktivnosti</a:t>
            </a:r>
            <a:endParaRPr lang="en-GB" altLang="en-US" sz="1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8" name="TextBox 6">
            <a:extLst>
              <a:ext uri="{FF2B5EF4-FFF2-40B4-BE49-F238E27FC236}">
                <a16:creationId xmlns:a16="http://schemas.microsoft.com/office/drawing/2014/main" id="{C8377EEE-CC50-4B96-8444-0908F849F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1249363"/>
            <a:ext cx="338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GB" altLang="en-US" sz="140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1400">
                <a:solidFill>
                  <a:srgbClr val="FF0000"/>
                </a:solidFill>
                <a:latin typeface="Times New Roman" panose="02020603050405020304" pitchFamily="18" charset="0"/>
              </a:rPr>
              <a:t>ast  kapitala pri L=const, raste MPL</a:t>
            </a:r>
            <a:endParaRPr lang="en-GB" altLang="en-US" sz="1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TextBox 7">
            <a:extLst>
              <a:ext uri="{FF2B5EF4-FFF2-40B4-BE49-F238E27FC236}">
                <a16:creationId xmlns:a16="http://schemas.microsoft.com/office/drawing/2014/main" id="{E00E3693-2244-46A8-B305-CB7DC9AC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060575"/>
            <a:ext cx="3382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GB" altLang="en-US" sz="140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1400">
                <a:solidFill>
                  <a:srgbClr val="FF0000"/>
                </a:solidFill>
                <a:latin typeface="Times New Roman" panose="02020603050405020304" pitchFamily="18" charset="0"/>
              </a:rPr>
              <a:t>ast inputa rada</a:t>
            </a:r>
            <a:endParaRPr lang="en-GB" altLang="en-US" sz="1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42D4F915-39A8-423C-9823-75A482285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4330700"/>
            <a:ext cx="66786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Politike agregatne ponude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pomeraju </a:t>
            </a:r>
            <a:r>
              <a:rPr lang="en-GB" altLang="en-US" sz="2000" i="1">
                <a:latin typeface="Times New Roman" panose="02020603050405020304" pitchFamily="18" charset="0"/>
              </a:rPr>
              <a:t>AS</a:t>
            </a:r>
            <a:r>
              <a:rPr lang="en-US" altLang="en-US" sz="2000" i="1">
                <a:latin typeface="Times New Roman" panose="02020603050405020304" pitchFamily="18" charset="0"/>
              </a:rPr>
              <a:t> </a:t>
            </a:r>
            <a:r>
              <a:rPr lang="en-GB" altLang="en-US" sz="2000">
                <a:latin typeface="Times New Roman" panose="02020603050405020304" pitchFamily="18" charset="0"/>
              </a:rPr>
              <a:t>krivu naviše 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	- </a:t>
            </a:r>
            <a:r>
              <a:rPr lang="en-GB" altLang="en-US" sz="2000">
                <a:latin typeface="Times New Roman" panose="02020603050405020304" pitchFamily="18" charset="0"/>
              </a:rPr>
              <a:t>bilo tako što guraju naviše agregatnu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GB" altLang="en-US" sz="2000">
                <a:latin typeface="Times New Roman" panose="02020603050405020304" pitchFamily="18" charset="0"/>
              </a:rPr>
              <a:t>proizvodnu funkciju, uz konstantno učešće rada, 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	- </a:t>
            </a:r>
            <a:r>
              <a:rPr lang="en-GB" altLang="en-US" sz="2000">
                <a:latin typeface="Times New Roman" panose="02020603050405020304" pitchFamily="18" charset="0"/>
              </a:rPr>
              <a:t>ili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GB" altLang="en-US" sz="2000">
                <a:latin typeface="Times New Roman" panose="02020603050405020304" pitchFamily="18" charset="0"/>
              </a:rPr>
              <a:t>tako što guraju naviše samu proizvodnu funkciju,</a:t>
            </a:r>
            <a:br>
              <a:rPr lang="en-GB" altLang="en-US" sz="2000">
                <a:latin typeface="Times New Roman" panose="02020603050405020304" pitchFamily="18" charset="0"/>
              </a:rPr>
            </a:br>
            <a:r>
              <a:rPr lang="en-GB" altLang="en-US" sz="2000">
                <a:latin typeface="Times New Roman" panose="02020603050405020304" pitchFamily="18" charset="0"/>
              </a:rPr>
              <a:t>kada dolazi do rasta ukupne faktorske</a:t>
            </a:r>
            <a:br>
              <a:rPr lang="en-GB" altLang="en-US" sz="2000">
                <a:latin typeface="Times New Roman" panose="02020603050405020304" pitchFamily="18" charset="0"/>
              </a:rPr>
            </a:br>
            <a:r>
              <a:rPr lang="en-GB" altLang="en-US" sz="2000">
                <a:latin typeface="Times New Roman" panose="02020603050405020304" pitchFamily="18" charset="0"/>
              </a:rPr>
              <a:t>produktivnosti.</a:t>
            </a:r>
            <a:r>
              <a:rPr lang="en-US" altLang="en-US" sz="2000">
                <a:latin typeface="Times New Roman" panose="02020603050405020304" pitchFamily="18" charset="0"/>
              </a:rPr>
              <a:t> (TFP) </a:t>
            </a:r>
            <a:br>
              <a:rPr lang="en-GB" altLang="en-US" sz="2000">
                <a:latin typeface="Times New Roman" panose="02020603050405020304" pitchFamily="18" charset="0"/>
              </a:rPr>
            </a:br>
            <a:br>
              <a:rPr lang="en-GB" altLang="en-US" sz="2000">
                <a:latin typeface="Times New Roman" panose="02020603050405020304" pitchFamily="18" charset="0"/>
              </a:rPr>
            </a:br>
            <a:endParaRPr lang="en-GB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>
            <a:extLst>
              <a:ext uri="{FF2B5EF4-FFF2-40B4-BE49-F238E27FC236}">
                <a16:creationId xmlns:a16="http://schemas.microsoft.com/office/drawing/2014/main" id="{F376DC94-B782-4AB6-86D7-49593164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908050"/>
            <a:ext cx="4319588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>
            <a:extLst>
              <a:ext uri="{FF2B5EF4-FFF2-40B4-BE49-F238E27FC236}">
                <a16:creationId xmlns:a16="http://schemas.microsoft.com/office/drawing/2014/main" id="{EB239460-BCF6-4189-960A-43A011ECD12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3850" y="620713"/>
            <a:ext cx="5010150" cy="4221162"/>
          </a:xfrm>
          <a:noFill/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619B5DA9-3C39-438B-B089-73B136113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565400"/>
            <a:ext cx="1366837" cy="7191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porezi</a:t>
            </a:r>
            <a:endParaRPr lang="en-GB" altLang="en-US" sz="3600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E6F3293C-9C7A-419E-BFFF-0032878A1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2636838"/>
            <a:ext cx="1582737" cy="533400"/>
          </a:xfrm>
        </p:spPr>
        <p:txBody>
          <a:bodyPr/>
          <a:lstStyle/>
          <a:p>
            <a:pPr eaLnBrk="1" hangingPunct="1"/>
            <a:r>
              <a:rPr lang="sr-Latn-CS" altLang="en-US" sz="1400">
                <a:solidFill>
                  <a:srgbClr val="FF0000"/>
                </a:solidFill>
              </a:rPr>
              <a:t>Izgubljeni deo </a:t>
            </a:r>
            <a:br>
              <a:rPr lang="sr-Latn-CS" altLang="en-US" sz="1400">
                <a:solidFill>
                  <a:srgbClr val="FF0000"/>
                </a:solidFill>
              </a:rPr>
            </a:br>
            <a:r>
              <a:rPr lang="sr-Latn-CS" altLang="en-US" sz="1400">
                <a:solidFill>
                  <a:srgbClr val="FF0000"/>
                </a:solidFill>
              </a:rPr>
              <a:t>potrošačevog </a:t>
            </a:r>
            <a:br>
              <a:rPr lang="sr-Latn-CS" altLang="en-US" sz="1400">
                <a:solidFill>
                  <a:srgbClr val="FF0000"/>
                </a:solidFill>
              </a:rPr>
            </a:br>
            <a:r>
              <a:rPr lang="sr-Latn-CS" altLang="en-US" sz="1400">
                <a:solidFill>
                  <a:srgbClr val="FF0000"/>
                </a:solidFill>
              </a:rPr>
              <a:t>i proizvođačevog viška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A830987-F397-4013-83E1-E683A7332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D3EE71A-BA1B-456C-9E2D-AECF16BA1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24870182-5AEC-4DD0-BB2D-89BF3A15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>
            <a:extLst>
              <a:ext uri="{FF2B5EF4-FFF2-40B4-BE49-F238E27FC236}">
                <a16:creationId xmlns:a16="http://schemas.microsoft.com/office/drawing/2014/main" id="{02774150-A66B-4068-AEC9-590BCE245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391A77E9-F3E4-4888-9E0F-D62930CE926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/>
              <a:t>D</a:t>
            </a:r>
            <a:r>
              <a:rPr lang="en-US" altLang="en-US"/>
              <a:t>istorzivno oporezivanje – </a:t>
            </a:r>
          </a:p>
          <a:p>
            <a:r>
              <a:rPr lang="en-GB" altLang="en-US"/>
              <a:t>I</a:t>
            </a:r>
            <a:r>
              <a:rPr lang="en-US" altLang="en-US"/>
              <a:t>znadproporcionalni porez je distorzivan, </a:t>
            </a:r>
          </a:p>
          <a:p>
            <a:r>
              <a:rPr lang="en-GB" altLang="en-US">
                <a:hlinkClick r:id="rId2" tooltip="Lump-sum tax"/>
              </a:rPr>
              <a:t>P</a:t>
            </a:r>
            <a:r>
              <a:rPr lang="en-US" altLang="en-US">
                <a:hlinkClick r:id="rId2" tooltip="Lump-sum tax"/>
              </a:rPr>
              <a:t>aušalno  - </a:t>
            </a:r>
            <a:r>
              <a:rPr lang="en-GB" altLang="en-US"/>
              <a:t>n</a:t>
            </a:r>
            <a:r>
              <a:rPr lang="en-US" altLang="en-US"/>
              <a:t>ije</a:t>
            </a:r>
            <a:r>
              <a:rPr lang="en-GB" altLang="en-US"/>
              <a:t>.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729BB224-A347-483D-BDFE-A9F8C57C25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8" t="43678" r="30070" b="12640"/>
          <a:stretch>
            <a:fillRect/>
          </a:stretch>
        </p:blipFill>
        <p:spPr>
          <a:xfrm>
            <a:off x="4859338" y="1196975"/>
            <a:ext cx="3656012" cy="4752975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A60E08B-C258-484C-9224-31A8D1181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47B2714A-C990-49E6-8590-DAC703DEF46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0075" y="404813"/>
            <a:ext cx="5222875" cy="6418262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EB11ECB-7DE1-4518-8801-8728BC6C2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1EBA286A-91A1-4241-98BF-28D5DE43BE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134350" cy="4876800"/>
          </a:xfrm>
        </p:spPr>
        <p:txBody>
          <a:bodyPr/>
          <a:lstStyle/>
          <a:p>
            <a:r>
              <a:rPr lang="en-GB" altLang="en-US" b="1"/>
              <a:t>okvir 18.4 Aktivne i pasivne politike na tržištu rada</a:t>
            </a: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r>
              <a:rPr lang="en-GB" altLang="en-US"/>
              <a:t>nordijske zemlje troše više na</a:t>
            </a:r>
            <a:br>
              <a:rPr lang="en-GB" altLang="en-US"/>
            </a:br>
            <a:r>
              <a:rPr lang="en-GB" altLang="en-US"/>
              <a:t>aktivne politike nego ostale zapadnoevropske zemlje, a</a:t>
            </a:r>
            <a:br>
              <a:rPr lang="en-GB" altLang="en-US"/>
            </a:br>
            <a:r>
              <a:rPr lang="en-GB" altLang="en-US"/>
              <a:t>pritom im je dugoročna stopa nezaposlenosti mnogo niža.</a:t>
            </a:r>
            <a:br>
              <a:rPr lang="en-GB" altLang="en-US"/>
            </a:br>
            <a:br>
              <a:rPr lang="en-GB" altLang="en-US"/>
            </a:br>
            <a:endParaRPr lang="en-GB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0F8E92DE-6ADF-4F4A-86AD-9D732D724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74EF2664-F783-4B1E-8A6D-2B95A1AABA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6" t="29578" r="30148" b="12776"/>
          <a:stretch>
            <a:fillRect/>
          </a:stretch>
        </p:blipFill>
        <p:spPr>
          <a:xfrm>
            <a:off x="827088" y="549275"/>
            <a:ext cx="6992937" cy="5969000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EB5B59E5-9DBA-441F-824F-61F0CAD7A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E82594CB-564B-458B-AC56-2B6F08D962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vi-VN" altLang="en-US" sz="2400"/>
              <a:t>transferi — u vidu</a:t>
            </a:r>
            <a:br>
              <a:rPr lang="vi-VN" altLang="en-US" sz="2400"/>
            </a:br>
            <a:r>
              <a:rPr lang="vi-VN" altLang="en-US" sz="2400"/>
              <a:t>nadoknade za nezaposlene, socijalnu zaštitu i prevremene i invalidske penzije — uklanjaju sa radnika</a:t>
            </a:r>
            <a:br>
              <a:rPr lang="vi-VN" altLang="en-US" sz="2400"/>
            </a:br>
            <a:r>
              <a:rPr lang="vi-VN" altLang="en-US" sz="2400"/>
              <a:t>i sa firmi teret prilagođavanja na promene u svetskoj</a:t>
            </a:r>
            <a:br>
              <a:rPr lang="vi-VN" altLang="en-US" sz="2400"/>
            </a:br>
            <a:r>
              <a:rPr lang="vi-VN" altLang="en-US" sz="2400"/>
              <a:t>privredi. </a:t>
            </a:r>
            <a:endParaRPr lang="en-US" altLang="en-US" sz="2400"/>
          </a:p>
          <a:p>
            <a:endParaRPr lang="en-US" altLang="en-US" sz="2400"/>
          </a:p>
          <a:p>
            <a:r>
              <a:rPr lang="vi-VN" altLang="en-US" sz="2400"/>
              <a:t>Najveća opasnost leži u tome da mreža</a:t>
            </a:r>
            <a:br>
              <a:rPr lang="vi-VN" altLang="en-US" sz="2400"/>
            </a:br>
            <a:r>
              <a:rPr lang="vi-VN" altLang="en-US" sz="2400"/>
              <a:t>socijalne sigurnosti postane zamka, koja bi vodila</a:t>
            </a:r>
            <a:br>
              <a:rPr lang="vi-VN" altLang="en-US" sz="2400"/>
            </a:br>
            <a:r>
              <a:rPr lang="vi-VN" altLang="en-US" sz="2400"/>
              <a:t>dugoročnoj nezaposlenost</a:t>
            </a:r>
            <a:br>
              <a:rPr lang="vi-VN" altLang="en-US" sz="2400"/>
            </a:br>
            <a:br>
              <a:rPr lang="vi-VN" altLang="en-US" sz="2400"/>
            </a:br>
            <a:endParaRPr lang="en-GB" altLang="en-US" sz="24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A43E74EF-9FBA-40BC-B259-C9216ED3B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9AE1-3A40-4D41-AB92-9CFD8E6F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8964613" cy="4876800"/>
          </a:xfrm>
        </p:spPr>
        <p:txBody>
          <a:bodyPr/>
          <a:lstStyle/>
          <a:p>
            <a:pPr>
              <a:defRPr/>
            </a:pPr>
            <a:r>
              <a:rPr lang="en-GB" b="1" dirty="0" err="1"/>
              <a:t>Politička</a:t>
            </a:r>
            <a:r>
              <a:rPr lang="en-GB" b="1" dirty="0"/>
              <a:t> </a:t>
            </a:r>
            <a:r>
              <a:rPr lang="en-GB" b="1" dirty="0" err="1"/>
              <a:t>ekonomija</a:t>
            </a:r>
            <a:r>
              <a:rPr lang="en-GB" b="1" dirty="0"/>
              <a:t> </a:t>
            </a:r>
            <a:r>
              <a:rPr lang="en-GB" b="1" dirty="0" err="1"/>
              <a:t>reforme</a:t>
            </a:r>
            <a:br>
              <a:rPr lang="en-GB" dirty="0"/>
            </a:br>
            <a:r>
              <a:rPr lang="en-GB" b="1" dirty="0" err="1"/>
              <a:t>tržišta</a:t>
            </a:r>
            <a:r>
              <a:rPr lang="en-GB" b="1" dirty="0"/>
              <a:t> </a:t>
            </a:r>
            <a:r>
              <a:rPr lang="en-GB" b="1" dirty="0" err="1"/>
              <a:t>rada</a:t>
            </a:r>
            <a:br>
              <a:rPr lang="en-GB" dirty="0"/>
            </a:br>
            <a:endParaRPr lang="sr-Latn-RS" dirty="0"/>
          </a:p>
          <a:p>
            <a:pPr marL="742950" indent="-742950">
              <a:buFontTx/>
              <a:buAutoNum type="arabicPeriod"/>
              <a:defRPr/>
            </a:pPr>
            <a:r>
              <a:rPr lang="sr-Latn-RS" dirty="0"/>
              <a:t>M</a:t>
            </a:r>
            <a:r>
              <a:rPr lang="en-GB" dirty="0" err="1"/>
              <a:t>argaret</a:t>
            </a:r>
            <a:r>
              <a:rPr lang="en-GB" dirty="0"/>
              <a:t> </a:t>
            </a:r>
            <a:r>
              <a:rPr lang="en-GB" dirty="0" err="1"/>
              <a:t>Tačer</a:t>
            </a:r>
            <a:endParaRPr lang="sr-Latn-RS" dirty="0"/>
          </a:p>
          <a:p>
            <a:pPr marL="742950" indent="-742950">
              <a:buFontTx/>
              <a:buAutoNum type="arabicPeriod"/>
              <a:defRPr/>
            </a:pPr>
            <a:r>
              <a:rPr lang="sr-Latn-RS" dirty="0"/>
              <a:t> </a:t>
            </a:r>
            <a:r>
              <a:rPr lang="en-GB" dirty="0"/>
              <a:t>U </a:t>
            </a:r>
            <a:r>
              <a:rPr lang="en-GB" dirty="0" err="1"/>
              <a:t>Holandiji</a:t>
            </a:r>
            <a:r>
              <a:rPr lang="en-GB" dirty="0"/>
              <a:t> je </a:t>
            </a:r>
            <a:r>
              <a:rPr lang="en-GB" dirty="0" err="1"/>
              <a:t>izabran</a:t>
            </a:r>
            <a:r>
              <a:rPr lang="en-GB" dirty="0"/>
              <a:t> </a:t>
            </a:r>
            <a:r>
              <a:rPr lang="en-GB" dirty="0" err="1"/>
              <a:t>radikalno</a:t>
            </a:r>
            <a:r>
              <a:rPr lang="en-GB" dirty="0"/>
              <a:t> </a:t>
            </a:r>
            <a:r>
              <a:rPr lang="en-GB" dirty="0" err="1"/>
              <a:t>drugačiji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. </a:t>
            </a:r>
            <a:r>
              <a:rPr lang="en-GB" dirty="0" err="1"/>
              <a:t>objavljen</a:t>
            </a:r>
            <a:r>
              <a:rPr lang="en-GB" dirty="0"/>
              <a:t> </a:t>
            </a:r>
            <a:r>
              <a:rPr lang="en-GB" dirty="0" err="1"/>
              <a:t>dogovor</a:t>
            </a:r>
            <a:r>
              <a:rPr lang="en-GB" dirty="0"/>
              <a:t> </a:t>
            </a:r>
            <a:r>
              <a:rPr lang="en-GB" dirty="0" err="1"/>
              <a:t>radnika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poslodavaca</a:t>
            </a:r>
            <a:r>
              <a:rPr lang="en-GB" dirty="0"/>
              <a:t>, </a:t>
            </a:r>
            <a:r>
              <a:rPr lang="en-GB" dirty="0" err="1"/>
              <a:t>postignut</a:t>
            </a:r>
            <a:r>
              <a:rPr lang="en-GB" dirty="0"/>
              <a:t> u </a:t>
            </a:r>
            <a:r>
              <a:rPr lang="sr-Latn-RS" dirty="0"/>
              <a:t>V</a:t>
            </a:r>
            <a:r>
              <a:rPr lang="en-GB" dirty="0" err="1"/>
              <a:t>ašenaru</a:t>
            </a:r>
            <a:r>
              <a:rPr lang="sr-Latn-RS" dirty="0"/>
              <a:t> </a:t>
            </a:r>
            <a:r>
              <a:rPr lang="en-GB" dirty="0"/>
              <a:t>(</a:t>
            </a:r>
            <a:r>
              <a:rPr lang="en-GB" dirty="0" err="1"/>
              <a:t>Wassenaar</a:t>
            </a:r>
            <a:r>
              <a:rPr lang="en-GB" dirty="0"/>
              <a:t>), </a:t>
            </a:r>
            <a:r>
              <a:rPr lang="sr-Latn-RS" dirty="0"/>
              <a:t>o ograničenju zarada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>
            <a:extLst>
              <a:ext uri="{FF2B5EF4-FFF2-40B4-BE49-F238E27FC236}">
                <a16:creationId xmlns:a16="http://schemas.microsoft.com/office/drawing/2014/main" id="{0FB3A1F6-6766-4083-9FD0-9F6F43287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00AEE98D-C2F5-4F30-921F-B08E5A38353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1" t="30035" r="28644" b="33244"/>
          <a:stretch>
            <a:fillRect/>
          </a:stretch>
        </p:blipFill>
        <p:spPr>
          <a:xfrm>
            <a:off x="323850" y="1125538"/>
            <a:ext cx="3960813" cy="3671887"/>
          </a:xfrm>
          <a:noFill/>
        </p:spPr>
      </p:pic>
      <p:sp>
        <p:nvSpPr>
          <p:cNvPr id="34820" name="Content Placeholder 5">
            <a:extLst>
              <a:ext uri="{FF2B5EF4-FFF2-40B4-BE49-F238E27FC236}">
                <a16:creationId xmlns:a16="http://schemas.microsoft.com/office/drawing/2014/main" id="{8A82C033-2A92-4581-8C4B-B8E85DCE1A0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 dirty="0"/>
              <a:t>S</a:t>
            </a:r>
            <a:r>
              <a:rPr lang="en-US" altLang="en-US" dirty="0" err="1"/>
              <a:t>ubvencije</a:t>
            </a:r>
            <a:r>
              <a:rPr lang="en-US" altLang="en-US" dirty="0"/>
              <a:t> po </a:t>
            </a:r>
            <a:r>
              <a:rPr lang="en-US" altLang="en-US" dirty="0" err="1"/>
              <a:t>radnom</a:t>
            </a:r>
            <a:r>
              <a:rPr lang="en-US" altLang="en-US" dirty="0"/>
              <a:t> </a:t>
            </a:r>
            <a:r>
              <a:rPr lang="en-US" altLang="en-US" dirty="0" err="1"/>
              <a:t>mestu</a:t>
            </a:r>
            <a:r>
              <a:rPr lang="en-US" altLang="en-US" dirty="0"/>
              <a:t>?</a:t>
            </a:r>
          </a:p>
          <a:p>
            <a:endParaRPr lang="en-US" altLang="en-US" dirty="0"/>
          </a:p>
          <a:p>
            <a:r>
              <a:rPr lang="en-GB" altLang="en-US" dirty="0"/>
              <a:t>P</a:t>
            </a:r>
            <a:r>
              <a:rPr lang="en-US" altLang="en-US" dirty="0" err="1"/>
              <a:t>odsticaji</a:t>
            </a:r>
            <a:endParaRPr lang="en-US" altLang="en-US" dirty="0"/>
          </a:p>
          <a:p>
            <a:r>
              <a:rPr lang="en-GB" altLang="en-US" dirty="0"/>
              <a:t>A</a:t>
            </a:r>
            <a:r>
              <a:rPr lang="en-US" altLang="en-US" dirty="0"/>
              <a:t>ko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donele</a:t>
            </a:r>
            <a:r>
              <a:rPr lang="en-US" altLang="en-US" dirty="0"/>
              <a:t>  </a:t>
            </a:r>
            <a:r>
              <a:rPr lang="en-US" altLang="en-US" dirty="0" err="1"/>
              <a:t>ekstraktivne</a:t>
            </a:r>
            <a:r>
              <a:rPr lang="en-US" altLang="en-US" dirty="0"/>
              <a:t> </a:t>
            </a:r>
            <a:r>
              <a:rPr lang="en-US" altLang="en-US" dirty="0" err="1"/>
              <a:t>institucije</a:t>
            </a:r>
            <a:endParaRPr lang="en-US" altLang="en-US" dirty="0"/>
          </a:p>
          <a:p>
            <a:endParaRPr lang="en-US" altLang="en-US" dirty="0"/>
          </a:p>
          <a:p>
            <a:r>
              <a:rPr lang="en-GB" altLang="en-US" dirty="0"/>
              <a:t>N</a:t>
            </a:r>
            <a:r>
              <a:rPr lang="en-US" altLang="en-US" dirty="0" err="1"/>
              <a:t>eće</a:t>
            </a:r>
            <a:r>
              <a:rPr lang="en-US" altLang="en-US" dirty="0"/>
              <a:t> </a:t>
            </a:r>
            <a:r>
              <a:rPr lang="en-US" altLang="en-US" dirty="0" err="1"/>
              <a:t>biti</a:t>
            </a:r>
            <a:r>
              <a:rPr lang="en-US" altLang="en-US" dirty="0"/>
              <a:t> </a:t>
            </a:r>
            <a:r>
              <a:rPr lang="en-US" altLang="en-US" dirty="0" err="1"/>
              <a:t>podsticaja</a:t>
            </a:r>
            <a:r>
              <a:rPr lang="en-US" altLang="en-US" dirty="0"/>
              <a:t> (</a:t>
            </a:r>
            <a:r>
              <a:rPr lang="en-US" altLang="en-US" dirty="0" err="1"/>
              <a:t>Srbija</a:t>
            </a:r>
            <a:r>
              <a:rPr lang="en-US" altLang="en-US" dirty="0"/>
              <a:t>)</a:t>
            </a:r>
          </a:p>
          <a:p>
            <a:endParaRPr lang="en-US" altLang="en-US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DC4D-9B3F-4ED6-BB3A-487DC4F4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D32860-8A3F-4CE9-AD3E-2454163DB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221" t="17155" r="37956" b="49904"/>
          <a:stretch/>
        </p:blipFill>
        <p:spPr>
          <a:xfrm>
            <a:off x="3203848" y="476673"/>
            <a:ext cx="4968552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407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madjarsski FDI - elektronika.png">
            <a:extLst>
              <a:ext uri="{FF2B5EF4-FFF2-40B4-BE49-F238E27FC236}">
                <a16:creationId xmlns:a16="http://schemas.microsoft.com/office/drawing/2014/main" id="{2F8B0C02-AC2E-41FC-865C-9B743CF1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madjarsski FDI - autoindustrija.png">
            <a:extLst>
              <a:ext uri="{FF2B5EF4-FFF2-40B4-BE49-F238E27FC236}">
                <a16:creationId xmlns:a16="http://schemas.microsoft.com/office/drawing/2014/main" id="{2D32FDEA-D4F9-4094-8D39-FE11E2131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75"/>
            <a:ext cx="91440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BC66262C-2999-4D45-BA8E-E166DA120EC7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1788"/>
            <a:ext cx="4656138" cy="6553200"/>
          </a:xfrm>
        </p:spPr>
      </p:pic>
      <p:sp>
        <p:nvSpPr>
          <p:cNvPr id="12291" name="Rectangle 5">
            <a:extLst>
              <a:ext uri="{FF2B5EF4-FFF2-40B4-BE49-F238E27FC236}">
                <a16:creationId xmlns:a16="http://schemas.microsoft.com/office/drawing/2014/main" id="{3E275938-DACF-4E13-AB59-F7A68C431D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31868" y="692696"/>
            <a:ext cx="4427537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Ova </a:t>
            </a:r>
            <a:r>
              <a:rPr lang="en-US" altLang="en-US" sz="2000" dirty="0" err="1"/>
              <a:t>slika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otkriva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razlog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zbog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koga</a:t>
            </a:r>
            <a:r>
              <a:rPr lang="en-US" altLang="en-US" sz="2000" dirty="0"/>
              <a:t> je </a:t>
            </a:r>
            <a:r>
              <a:rPr lang="en-US" altLang="en-US" sz="2000" dirty="0" err="1"/>
              <a:t>teško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interpretirati</a:t>
            </a:r>
            <a:r>
              <a:rPr lang="sr-Latn-CS" altLang="en-US" sz="2000" dirty="0"/>
              <a:t> </a:t>
            </a:r>
            <a:r>
              <a:rPr lang="en-US" altLang="en-US" sz="2000" dirty="0" err="1"/>
              <a:t>podatke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iz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budžeta</a:t>
            </a:r>
            <a:r>
              <a:rPr lang="en-US" altLang="en-US" sz="2000" dirty="0"/>
              <a:t>. </a:t>
            </a:r>
            <a:endParaRPr lang="sr-Latn-CS" altLang="en-US" sz="2000" dirty="0"/>
          </a:p>
          <a:p>
            <a:pPr eaLnBrk="1" hangingPunct="1">
              <a:lnSpc>
                <a:spcPct val="80000"/>
              </a:lnSpc>
            </a:pPr>
            <a:endParaRPr lang="sr-Latn-C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altLang="en-US" sz="1800" b="1" i="1" dirty="0"/>
              <a:t>FP </a:t>
            </a:r>
            <a:r>
              <a:rPr lang="sr-Latn-CS" altLang="en-US" sz="1800" b="1" dirty="0"/>
              <a:t>odražava čvršću — manje ekspanzivnu — politiku nego što je ona sa linije </a:t>
            </a:r>
            <a:r>
              <a:rPr lang="sr-Latn-CS" altLang="en-US" sz="1800" b="1" i="1" dirty="0"/>
              <a:t>FP</a:t>
            </a:r>
            <a:r>
              <a:rPr lang="sr-Latn-CS" altLang="en-US" sz="1800" b="1" dirty="0"/>
              <a:t>′: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altLang="en-US" sz="1800" b="1" dirty="0"/>
              <a:t>za svaki dati nivo BDP, višak je veći</a:t>
            </a:r>
            <a:r>
              <a:rPr lang="sr-Latn-CS" altLang="en-US" sz="1600" b="1" dirty="0"/>
              <a:t> bilo stoga što se manje troši,  pad G</a:t>
            </a:r>
            <a:r>
              <a:rPr lang="sr-Latn-CS" altLang="en-US" sz="1800" b="1" dirty="0"/>
              <a:t>           </a:t>
            </a:r>
            <a:r>
              <a:rPr lang="sr-Latn-CS" altLang="en-US" sz="1600" b="1" dirty="0"/>
              <a:t>bilo zato što su porezi</a:t>
            </a:r>
            <a:r>
              <a:rPr lang="sr-Latn-CS" altLang="en-US" sz="1800" b="1" dirty="0"/>
              <a:t>, tj. veće 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altLang="en-US" sz="1600" b="1" dirty="0"/>
              <a:t>	       ili usled združenog dejstva ova 	dva faktora.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altLang="en-US" sz="1600" b="1" dirty="0"/>
              <a:t>Ali deluju i ciklični faktori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altLang="en-US" sz="2400" b="1" dirty="0"/>
              <a:t>Ako, na primer, privreda izlazi iz recesije uz istovremeni pad poreskih stopa, pomeriće se iz </a:t>
            </a:r>
            <a:r>
              <a:rPr lang="sr-Latn-CS" altLang="en-US" sz="2400" b="1" i="1" dirty="0"/>
              <a:t>A</a:t>
            </a:r>
            <a:r>
              <a:rPr lang="sr-Latn-CS" altLang="en-US" sz="2400" b="1" dirty="0"/>
              <a:t>′ u </a:t>
            </a:r>
            <a:r>
              <a:rPr lang="sr-Latn-CS" altLang="en-US" sz="2400" b="1" i="1" dirty="0"/>
              <a:t>B</a:t>
            </a:r>
            <a:r>
              <a:rPr lang="sr-Latn-CS" altLang="en-US" sz="2400" b="1" dirty="0"/>
              <a:t>′. 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altLang="en-US" sz="1800" dirty="0"/>
              <a:t>Kako je prikazano, budžetski saldo se popravlja, te prelazi iz deficita u suficit.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altLang="en-US" sz="1800" dirty="0"/>
              <a:t>razlog poboljšanja salda u potpunosti je ciklične prirode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B3FA2AFD-7C4B-4EE9-9AA0-410AD7952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5175"/>
            <a:ext cx="42386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542A7E"/>
                </a:solidFill>
                <a:latin typeface="Times New Roman" panose="02020603050405020304" pitchFamily="18" charset="0"/>
              </a:rPr>
              <a:t>Za fiskalnu politiku FP,</a:t>
            </a:r>
            <a:r>
              <a:rPr lang="sr-Latn-CS" altLang="en-US" sz="1800" b="1">
                <a:solidFill>
                  <a:srgbClr val="542A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542A7E"/>
                </a:solidFill>
                <a:latin typeface="Times New Roman" panose="02020603050405020304" pitchFamily="18" charset="0"/>
              </a:rPr>
              <a:t>ciklično ađustirani budžet je u suficitu, mada bi ga</a:t>
            </a:r>
            <a:r>
              <a:rPr lang="sr-Latn-CS" altLang="en-US" sz="1800" b="1">
                <a:solidFill>
                  <a:srgbClr val="542A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542A7E"/>
                </a:solidFill>
                <a:latin typeface="Times New Roman" panose="02020603050405020304" pitchFamily="18" charset="0"/>
              </a:rPr>
              <a:t>recesija mogla odvući u tačku A′.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10A6A1A-1038-4F8B-AF27-E0B95947FECF}"/>
              </a:ext>
            </a:extLst>
          </p:cNvPr>
          <p:cNvCxnSpPr/>
          <p:nvPr/>
        </p:nvCxnSpPr>
        <p:spPr bwMode="auto">
          <a:xfrm flipV="1">
            <a:off x="1691680" y="2564904"/>
            <a:ext cx="1440160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F9EE244-3D5D-4367-8AD7-9992A9099BF4}"/>
              </a:ext>
            </a:extLst>
          </p:cNvPr>
          <p:cNvSpPr/>
          <p:nvPr/>
        </p:nvSpPr>
        <p:spPr>
          <a:xfrm rot="19658934">
            <a:off x="1294997" y="1608211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altLang="en-US" sz="1050" b="1" dirty="0">
                <a:solidFill>
                  <a:schemeClr val="tx1"/>
                </a:solidFill>
              </a:rPr>
              <a:t>izlazi iz recesije uz istovremeni pad poresk</a:t>
            </a:r>
            <a:r>
              <a:rPr lang="en-GB" altLang="en-US" sz="1050" b="1" dirty="0">
                <a:solidFill>
                  <a:schemeClr val="tx1"/>
                </a:solidFill>
              </a:rPr>
              <a:t>e</a:t>
            </a:r>
            <a:r>
              <a:rPr lang="sr-Latn-CS" altLang="en-US" sz="1050" b="1" dirty="0">
                <a:solidFill>
                  <a:schemeClr val="tx1"/>
                </a:solidFill>
              </a:rPr>
              <a:t> stop</a:t>
            </a:r>
            <a:r>
              <a:rPr lang="en-GB" altLang="en-US" sz="1050" b="1" dirty="0">
                <a:solidFill>
                  <a:schemeClr val="tx1"/>
                </a:solidFill>
              </a:rPr>
              <a:t>e</a:t>
            </a:r>
            <a:endParaRPr lang="en-GB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9DDB-040C-412E-A17D-06A3344B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731DF3-8997-4753-A064-F9D1B3834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42" t="15508" r="56485" b="49904"/>
          <a:stretch/>
        </p:blipFill>
        <p:spPr>
          <a:xfrm>
            <a:off x="539552" y="1111653"/>
            <a:ext cx="8064896" cy="513220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5A01EA-EC2A-4FC1-9511-7BAB533DC420}"/>
              </a:ext>
            </a:extLst>
          </p:cNvPr>
          <p:cNvSpPr/>
          <p:nvPr/>
        </p:nvSpPr>
        <p:spPr bwMode="auto">
          <a:xfrm>
            <a:off x="6372200" y="2348880"/>
            <a:ext cx="576064" cy="36004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CE78C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B0B279-B2CE-44F5-8209-70012A4CE388}"/>
              </a:ext>
            </a:extLst>
          </p:cNvPr>
          <p:cNvSpPr/>
          <p:nvPr/>
        </p:nvSpPr>
        <p:spPr bwMode="auto">
          <a:xfrm>
            <a:off x="6372200" y="2852936"/>
            <a:ext cx="576064" cy="36004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CE78C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4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7">
            <a:extLst>
              <a:ext uri="{FF2B5EF4-FFF2-40B4-BE49-F238E27FC236}">
                <a16:creationId xmlns:a16="http://schemas.microsoft.com/office/drawing/2014/main" id="{97BDCEC2-23F9-49AD-9984-85D1ACD0B3F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115888"/>
            <a:ext cx="5021263" cy="6388100"/>
          </a:xfrm>
          <a:noFill/>
        </p:spPr>
      </p:pic>
      <p:sp>
        <p:nvSpPr>
          <p:cNvPr id="34820" name="Rectangle 4">
            <a:extLst>
              <a:ext uri="{FF2B5EF4-FFF2-40B4-BE49-F238E27FC236}">
                <a16:creationId xmlns:a16="http://schemas.microsoft.com/office/drawing/2014/main" id="{A4BAAC91-980D-4AD5-A6DC-9AAA70931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4075" y="3860800"/>
            <a:ext cx="3024188" cy="863600"/>
          </a:xfrm>
        </p:spPr>
        <p:txBody>
          <a:bodyPr/>
          <a:lstStyle/>
          <a:p>
            <a:pPr eaLnBrk="1" hangingPunct="1"/>
            <a:r>
              <a:rPr lang="sr-Latn-CS" altLang="en-US" b="1">
                <a:solidFill>
                  <a:srgbClr val="542A7E"/>
                </a:solidFill>
              </a:rPr>
              <a:t>uzlet +ekspanzivna</a:t>
            </a:r>
            <a:endParaRPr lang="en-US" altLang="en-US" b="1">
              <a:solidFill>
                <a:srgbClr val="542A7E"/>
              </a:solidFill>
            </a:endParaRPr>
          </a:p>
        </p:txBody>
      </p:sp>
      <p:sp>
        <p:nvSpPr>
          <p:cNvPr id="34821" name="Rectangle 9">
            <a:extLst>
              <a:ext uri="{FF2B5EF4-FFF2-40B4-BE49-F238E27FC236}">
                <a16:creationId xmlns:a16="http://schemas.microsoft.com/office/drawing/2014/main" id="{E919614D-B7FA-4D60-AB6B-E9962F7F4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05263"/>
            <a:ext cx="215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rgbClr val="542A7E"/>
                </a:solidFill>
              </a:rPr>
              <a:t>recesija +ekspanzivna politika</a:t>
            </a:r>
            <a:endParaRPr lang="en-US" altLang="en-US" sz="2000" b="1">
              <a:solidFill>
                <a:srgbClr val="542A7E"/>
              </a:solidFill>
            </a:endParaRPr>
          </a:p>
        </p:txBody>
      </p:sp>
      <p:sp>
        <p:nvSpPr>
          <p:cNvPr id="34822" name="Rectangle 10">
            <a:extLst>
              <a:ext uri="{FF2B5EF4-FFF2-40B4-BE49-F238E27FC236}">
                <a16:creationId xmlns:a16="http://schemas.microsoft.com/office/drawing/2014/main" id="{1FACA9B4-E0F8-4A57-AAE7-968F4D264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22275"/>
            <a:ext cx="2017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rgbClr val="542A7E"/>
                </a:solidFill>
              </a:rPr>
              <a:t>Uzlet +  restriktivna politika </a:t>
            </a:r>
            <a:endParaRPr lang="en-US" altLang="en-US" sz="2000" b="1">
              <a:solidFill>
                <a:srgbClr val="542A7E"/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67E12B6C-1AF5-4C0B-8002-9E0B1ABDBB9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914400"/>
            <a:ext cx="3810000" cy="4876800"/>
          </a:xfrm>
        </p:spPr>
        <p:txBody>
          <a:bodyPr/>
          <a:lstStyle/>
          <a:p>
            <a:pPr eaLnBrk="1" hangingPunct="1"/>
            <a:r>
              <a:rPr lang="en-US" altLang="en-US" sz="1800" dirty="0" err="1"/>
              <a:t>Prognoze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budžetskih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deficita</a:t>
            </a:r>
            <a:r>
              <a:rPr lang="en-US" altLang="en-US" sz="1800" dirty="0"/>
              <a:t> u 1993</a:t>
            </a:r>
            <a:r>
              <a:rPr lang="sr-Latn-CS" altLang="en-US" sz="1800" dirty="0"/>
              <a:t>-</a:t>
            </a:r>
            <a:r>
              <a:rPr lang="en-US" altLang="en-US" sz="1800" dirty="0"/>
              <a:t> 1996.</a:t>
            </a:r>
            <a:r>
              <a:rPr lang="sr-Latn-CS" altLang="en-US" sz="1800" dirty="0"/>
              <a:t> </a:t>
            </a:r>
            <a:r>
              <a:rPr lang="en-US" altLang="en-US" sz="1800" dirty="0" err="1"/>
              <a:t>dekomponovane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su</a:t>
            </a:r>
            <a:r>
              <a:rPr lang="en-US" altLang="en-US" sz="1800" dirty="0"/>
              <a:t> u </a:t>
            </a:r>
            <a:r>
              <a:rPr lang="en-US" altLang="en-US" sz="1800" dirty="0" err="1"/>
              <a:t>dva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dela</a:t>
            </a:r>
            <a:r>
              <a:rPr lang="en-US" altLang="en-US" sz="1800" dirty="0"/>
              <a:t>: </a:t>
            </a:r>
            <a:endParaRPr lang="sr-Latn-CS" altLang="en-US" sz="1800" dirty="0"/>
          </a:p>
          <a:p>
            <a:pPr eaLnBrk="1" hangingPunct="1"/>
            <a:r>
              <a:rPr lang="en-US" altLang="en-US" sz="1800" dirty="0" err="1"/>
              <a:t>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vertikalnoj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osi</a:t>
            </a:r>
            <a:r>
              <a:rPr lang="sr-Latn-CS" altLang="en-US" sz="1800" dirty="0"/>
              <a:t> </a:t>
            </a:r>
            <a:r>
              <a:rPr lang="en-US" altLang="en-US" sz="1800" dirty="0" err="1"/>
              <a:t>prikazane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promene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ciklično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ađustiranog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budžeta</a:t>
            </a:r>
            <a:r>
              <a:rPr lang="en-US" altLang="en-US" sz="1800" dirty="0"/>
              <a:t> </a:t>
            </a:r>
            <a:endParaRPr lang="sr-Latn-CS" altLang="en-US" sz="1800" dirty="0"/>
          </a:p>
          <a:p>
            <a:pPr eaLnBrk="1" hangingPunct="1"/>
            <a:r>
              <a:rPr lang="en-US" altLang="en-US" sz="1800" dirty="0"/>
              <a:t>(</a:t>
            </a:r>
            <a:r>
              <a:rPr lang="en-US" altLang="en-US" sz="1800" dirty="0" err="1"/>
              <a:t>tj</a:t>
            </a:r>
            <a:r>
              <a:rPr lang="en-US" altLang="en-US" sz="1800" dirty="0"/>
              <a:t>. </a:t>
            </a:r>
            <a:r>
              <a:rPr lang="sr-Latn-CS" altLang="en-US" sz="1800" dirty="0"/>
              <a:t>e</a:t>
            </a:r>
            <a:r>
              <a:rPr lang="en-US" altLang="en-US" sz="1800" dirty="0" err="1"/>
              <a:t>gzogene</a:t>
            </a:r>
            <a:r>
              <a:rPr lang="sr-Latn-CS" altLang="en-US" sz="1800" dirty="0"/>
              <a:t> </a:t>
            </a:r>
            <a:r>
              <a:rPr lang="en-US" altLang="en-US" sz="1800" dirty="0" err="1"/>
              <a:t>promene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fiskalne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politike</a:t>
            </a:r>
            <a:r>
              <a:rPr lang="en-US" altLang="en-US" sz="1800" dirty="0"/>
              <a:t>), </a:t>
            </a:r>
            <a:r>
              <a:rPr lang="en-US" altLang="en-US" sz="1800" dirty="0" err="1"/>
              <a:t>koje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ponekad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nazivamo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strukturnom</a:t>
            </a:r>
            <a:r>
              <a:rPr lang="sr-Latn-CS" altLang="en-US" sz="1800" dirty="0"/>
              <a:t> </a:t>
            </a:r>
            <a:r>
              <a:rPr lang="en-US" altLang="en-US" sz="1800" dirty="0" err="1"/>
              <a:t>komponentom</a:t>
            </a:r>
            <a:r>
              <a:rPr lang="en-US" altLang="en-US" sz="1800" dirty="0"/>
              <a:t>; </a:t>
            </a:r>
            <a:endParaRPr lang="sr-Latn-CS" altLang="en-US" sz="1800" dirty="0"/>
          </a:p>
          <a:p>
            <a:pPr eaLnBrk="1" hangingPunct="1"/>
            <a:r>
              <a:rPr lang="en-US" altLang="en-US" sz="1800" dirty="0" err="1"/>
              <a:t>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horizontalnoj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prikazana</a:t>
            </a:r>
            <a:r>
              <a:rPr lang="en-US" altLang="en-US" sz="1800" dirty="0"/>
              <a:t> je </a:t>
            </a:r>
            <a:r>
              <a:rPr lang="en-US" altLang="en-US" sz="1800" dirty="0" err="1"/>
              <a:t>preostala</a:t>
            </a:r>
            <a:r>
              <a:rPr lang="sr-Latn-CS" altLang="en-US" sz="1800" dirty="0"/>
              <a:t> </a:t>
            </a:r>
            <a:r>
              <a:rPr lang="en-US" altLang="en-US" sz="1800" dirty="0" err="1"/>
              <a:t>ciklična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komponenta</a:t>
            </a:r>
            <a:r>
              <a:rPr lang="en-US" altLang="en-US" sz="1800" dirty="0"/>
              <a:t> </a:t>
            </a:r>
            <a:endParaRPr lang="sr-Latn-CS" altLang="en-US" sz="1800" dirty="0"/>
          </a:p>
          <a:p>
            <a:pPr eaLnBrk="1" hangingPunct="1"/>
            <a:r>
              <a:rPr lang="en-US" altLang="en-US" sz="1800" dirty="0"/>
              <a:t>(</a:t>
            </a:r>
            <a:r>
              <a:rPr lang="en-US" altLang="en-US" sz="1800" dirty="0" err="1"/>
              <a:t>koju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računamo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razliku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između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ukupne</a:t>
            </a:r>
            <a:r>
              <a:rPr lang="sr-Latn-CS" altLang="en-US" sz="1800" dirty="0"/>
              <a:t> </a:t>
            </a:r>
            <a:r>
              <a:rPr lang="en-US" altLang="en-US" sz="1800" dirty="0" err="1"/>
              <a:t>promene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ciklično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ađustirane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promene</a:t>
            </a:r>
            <a:r>
              <a:rPr lang="en-US" altLang="en-US" sz="1800" dirty="0"/>
              <a:t>). </a:t>
            </a:r>
            <a:endParaRPr lang="sr-Latn-CS" altLang="en-US" sz="1800" dirty="0"/>
          </a:p>
          <a:p>
            <a:pPr eaLnBrk="1" hangingPunct="1"/>
            <a:endParaRPr lang="en-US" altLang="en-US" sz="1800" dirty="0"/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27A6733C-E3DB-48AE-BE48-9F31FBDB8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7966" y="6185048"/>
            <a:ext cx="907811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CE78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CE78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CE78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FCE78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kern="0" dirty="0" err="1"/>
              <a:t>na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horizontalnoj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osi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prikazana</a:t>
            </a:r>
            <a:r>
              <a:rPr lang="en-US" altLang="en-US" sz="1800" kern="0" dirty="0"/>
              <a:t> je </a:t>
            </a:r>
            <a:r>
              <a:rPr lang="en-US" altLang="en-US" sz="1800" kern="0" dirty="0" err="1"/>
              <a:t>preostala</a:t>
            </a:r>
            <a:r>
              <a:rPr lang="sr-Latn-CS" altLang="en-US" sz="1800" kern="0" dirty="0"/>
              <a:t> </a:t>
            </a:r>
            <a:r>
              <a:rPr lang="en-US" altLang="en-US" sz="1800" kern="0" dirty="0" err="1"/>
              <a:t>ciklična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komponenta</a:t>
            </a:r>
            <a:r>
              <a:rPr lang="en-US" altLang="en-US" sz="1800" kern="0" dirty="0"/>
              <a:t> </a:t>
            </a:r>
            <a:endParaRPr lang="sr-Latn-CS" altLang="en-US" sz="1800" kern="0" dirty="0"/>
          </a:p>
          <a:p>
            <a:pPr eaLnBrk="1" hangingPunct="1"/>
            <a:r>
              <a:rPr lang="en-US" altLang="en-US" sz="1800" kern="0" dirty="0"/>
              <a:t>(</a:t>
            </a:r>
            <a:r>
              <a:rPr lang="en-US" altLang="en-US" sz="1800" kern="0" dirty="0" err="1"/>
              <a:t>koju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računamo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kao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razliku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između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ukupne</a:t>
            </a:r>
            <a:r>
              <a:rPr lang="sr-Latn-CS" altLang="en-US" sz="1800" kern="0" dirty="0"/>
              <a:t> </a:t>
            </a:r>
            <a:r>
              <a:rPr lang="en-US" altLang="en-US" sz="1800" kern="0" dirty="0" err="1"/>
              <a:t>promene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i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ciklično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ađustirane</a:t>
            </a:r>
            <a:r>
              <a:rPr lang="en-US" altLang="en-US" sz="1800" kern="0" dirty="0"/>
              <a:t> </a:t>
            </a:r>
            <a:r>
              <a:rPr lang="en-US" altLang="en-US" sz="1800" kern="0" dirty="0" err="1"/>
              <a:t>promene</a:t>
            </a:r>
            <a:r>
              <a:rPr lang="en-US" altLang="en-US" sz="1800" kern="0" dirty="0"/>
              <a:t>). </a:t>
            </a:r>
            <a:endParaRPr lang="sr-Latn-CS" altLang="en-US" sz="1800" kern="0" dirty="0"/>
          </a:p>
          <a:p>
            <a:pPr eaLnBrk="1" hangingPunct="1"/>
            <a:endParaRPr lang="en-US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1150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CE78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CE78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7993</TotalTime>
  <Words>2423</Words>
  <Application>Microsoft Office PowerPoint</Application>
  <PresentationFormat>On-screen Show (4:3)</PresentationFormat>
  <Paragraphs>267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MyriadPro-Light</vt:lpstr>
      <vt:lpstr>Times New Roman</vt:lpstr>
      <vt:lpstr>Wingdings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uzlet +ekspanzivna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“holandski sindrom”  </vt:lpstr>
      <vt:lpstr>Holandski sindrom</vt:lpstr>
      <vt:lpstr>Pouke od “Holandskog sindroma”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Izgubljeni deo  potrošačevog  i proizvođačevog viška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Figures for Chapter 10</dc:title>
  <dc:subject>Burda &amp; Wyplosz MACROECONOMICS 3e</dc:subject>
  <dc:creator>Irwin Collier</dc:creator>
  <cp:keywords>Figures General Equilibrium</cp:keywords>
  <dc:description>February 2002</dc:description>
  <cp:lastModifiedBy>Danica Popovic</cp:lastModifiedBy>
  <cp:revision>245</cp:revision>
  <dcterms:created xsi:type="dcterms:W3CDTF">2001-04-17T06:01:40Z</dcterms:created>
  <dcterms:modified xsi:type="dcterms:W3CDTF">2021-05-05T15:33:55Z</dcterms:modified>
  <cp:category>Instructors' Materials</cp:category>
</cp:coreProperties>
</file>