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8"/>
  </p:notesMasterIdLst>
  <p:sldIdLst>
    <p:sldId id="308" r:id="rId2"/>
    <p:sldId id="404" r:id="rId3"/>
    <p:sldId id="275" r:id="rId4"/>
    <p:sldId id="296" r:id="rId5"/>
    <p:sldId id="297" r:id="rId6"/>
    <p:sldId id="298" r:id="rId7"/>
    <p:sldId id="405" r:id="rId8"/>
    <p:sldId id="406" r:id="rId9"/>
    <p:sldId id="407" r:id="rId10"/>
    <p:sldId id="408" r:id="rId11"/>
    <p:sldId id="409" r:id="rId12"/>
    <p:sldId id="410" r:id="rId13"/>
    <p:sldId id="299" r:id="rId14"/>
    <p:sldId id="300" r:id="rId15"/>
    <p:sldId id="301" r:id="rId16"/>
    <p:sldId id="411" r:id="rId17"/>
    <p:sldId id="412" r:id="rId18"/>
    <p:sldId id="305" r:id="rId19"/>
    <p:sldId id="413" r:id="rId20"/>
    <p:sldId id="414" r:id="rId21"/>
    <p:sldId id="415" r:id="rId22"/>
    <p:sldId id="416" r:id="rId23"/>
    <p:sldId id="307" r:id="rId24"/>
    <p:sldId id="306" r:id="rId25"/>
    <p:sldId id="417" r:id="rId26"/>
    <p:sldId id="418" r:id="rId27"/>
    <p:sldId id="419" r:id="rId28"/>
    <p:sldId id="420" r:id="rId29"/>
    <p:sldId id="421" r:id="rId30"/>
    <p:sldId id="276" r:id="rId31"/>
    <p:sldId id="277" r:id="rId32"/>
    <p:sldId id="286" r:id="rId33"/>
    <p:sldId id="284" r:id="rId34"/>
    <p:sldId id="422" r:id="rId35"/>
    <p:sldId id="278" r:id="rId36"/>
    <p:sldId id="279" r:id="rId37"/>
    <p:sldId id="280" r:id="rId38"/>
    <p:sldId id="292" r:id="rId39"/>
    <p:sldId id="293" r:id="rId40"/>
    <p:sldId id="281" r:id="rId41"/>
    <p:sldId id="295" r:id="rId42"/>
    <p:sldId id="331" r:id="rId43"/>
    <p:sldId id="294" r:id="rId44"/>
    <p:sldId id="282" r:id="rId45"/>
    <p:sldId id="332" r:id="rId46"/>
    <p:sldId id="342" r:id="rId47"/>
    <p:sldId id="344" r:id="rId48"/>
    <p:sldId id="345" r:id="rId49"/>
    <p:sldId id="346" r:id="rId50"/>
    <p:sldId id="347" r:id="rId51"/>
    <p:sldId id="400" r:id="rId52"/>
    <p:sldId id="401" r:id="rId53"/>
    <p:sldId id="403" r:id="rId54"/>
    <p:sldId id="274" r:id="rId55"/>
    <p:sldId id="330" r:id="rId56"/>
    <p:sldId id="283" r:id="rId57"/>
    <p:sldId id="287" r:id="rId58"/>
    <p:sldId id="288" r:id="rId59"/>
    <p:sldId id="311" r:id="rId60"/>
    <p:sldId id="313" r:id="rId61"/>
    <p:sldId id="314" r:id="rId62"/>
    <p:sldId id="315" r:id="rId63"/>
    <p:sldId id="316" r:id="rId64"/>
    <p:sldId id="317" r:id="rId65"/>
    <p:sldId id="312" r:id="rId66"/>
    <p:sldId id="318" r:id="rId67"/>
    <p:sldId id="319" r:id="rId68"/>
    <p:sldId id="320" r:id="rId69"/>
    <p:sldId id="321" r:id="rId70"/>
    <p:sldId id="322" r:id="rId71"/>
    <p:sldId id="324" r:id="rId72"/>
    <p:sldId id="326" r:id="rId73"/>
    <p:sldId id="328" r:id="rId74"/>
    <p:sldId id="289" r:id="rId75"/>
    <p:sldId id="325" r:id="rId76"/>
    <p:sldId id="290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FCE78C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78C"/>
    <a:srgbClr val="FF7449"/>
    <a:srgbClr val="B590DA"/>
    <a:srgbClr val="A97ED4"/>
    <a:srgbClr val="CC3300"/>
    <a:srgbClr val="5B2D89"/>
    <a:srgbClr val="69349E"/>
    <a:srgbClr val="542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114" y="108"/>
      </p:cViewPr>
      <p:guideLst>
        <p:guide orient="horz" pos="2176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F90C584-0BE9-4D2B-87E8-980159820D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9D59FF1-A51D-4CFA-B7FC-EAD0F813933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982678E-7E43-481F-80C2-AC7420B9D3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65206EB-9F94-4B80-8488-CF22C24D507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AB273EF-8891-4793-A09D-C4C56A6471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6A70810-CBF5-4803-9B5B-68D5078DE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C83F10-8686-47E4-9A8E-384D9D938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0F0B006E-DEB8-45A7-BE59-4B59876FCA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800">
                <a:solidFill>
                  <a:schemeClr val="bg1"/>
                </a:solidFill>
                <a:latin typeface="Arial" panose="020B0604020202020204" pitchFamily="34" charset="0"/>
              </a:rPr>
              <a:t>Burda &amp; Wyplosz </a:t>
            </a:r>
            <a:r>
              <a:rPr lang="de-DE" altLang="en-US" sz="2800" i="1">
                <a:solidFill>
                  <a:schemeClr val="bg1"/>
                </a:solidFill>
                <a:latin typeface="Arial" panose="020B0604020202020204" pitchFamily="34" charset="0"/>
              </a:rPr>
              <a:t>Macroeconomics</a:t>
            </a:r>
            <a:r>
              <a:rPr lang="de-DE" altLang="en-US" sz="2800">
                <a:solidFill>
                  <a:schemeClr val="bg1"/>
                </a:solidFill>
                <a:latin typeface="Arial" panose="020B0604020202020204" pitchFamily="34" charset="0"/>
              </a:rPr>
              <a:t> 3</a:t>
            </a:r>
            <a:r>
              <a:rPr lang="de-DE" altLang="en-US" sz="2800" baseline="30000">
                <a:solidFill>
                  <a:schemeClr val="bg1"/>
                </a:solidFill>
                <a:latin typeface="Arial" panose="020B0604020202020204" pitchFamily="34" charset="0"/>
              </a:rPr>
              <a:t>rd</a:t>
            </a:r>
            <a:r>
              <a:rPr lang="de-DE" altLang="en-US" sz="2800">
                <a:solidFill>
                  <a:schemeClr val="bg1"/>
                </a:solidFill>
                <a:latin typeface="Arial" panose="020B0604020202020204" pitchFamily="34" charset="0"/>
              </a:rPr>
              <a:t> edn</a:t>
            </a:r>
            <a:endParaRPr lang="en-US" altLang="en-US" sz="2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ADB30A3-7260-4228-8B0E-05DFC84A9448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800" b="1">
                <a:solidFill>
                  <a:schemeClr val="bg1"/>
                </a:solidFill>
              </a:rPr>
              <a:t>OXFORD</a:t>
            </a:r>
            <a:br>
              <a:rPr lang="de-DE" altLang="en-US">
                <a:solidFill>
                  <a:schemeClr val="bg1"/>
                </a:solidFill>
              </a:rPr>
            </a:br>
            <a:r>
              <a:rPr lang="de-DE" altLang="en-US" sz="1000">
                <a:solidFill>
                  <a:schemeClr val="bg1"/>
                </a:solidFill>
              </a:rPr>
              <a:t>UNIVERSITY PRESS</a:t>
            </a:r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8540D7CA-1DAC-4BF6-ADEF-E5EDF36B281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Klicken Sie, um das Titelformat zu bearbeiten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Klicken Sie, um das Format des Untertitelmasters zu bearbeiten</a:t>
            </a:r>
          </a:p>
        </p:txBody>
      </p:sp>
    </p:spTree>
    <p:extLst>
      <p:ext uri="{BB962C8B-B14F-4D97-AF65-F5344CB8AC3E}">
        <p14:creationId xmlns:p14="http://schemas.microsoft.com/office/powerpoint/2010/main" val="86771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729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914400"/>
            <a:ext cx="2124075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6219825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0269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7613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11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8858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145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742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95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40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99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1746"/>
            </a:gs>
            <a:gs pos="50000">
              <a:srgbClr val="663399"/>
            </a:gs>
            <a:gs pos="100000">
              <a:srgbClr val="2E17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BE686F-42B8-4092-B319-59D02E78D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91400" y="6324600"/>
            <a:ext cx="179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429AE06-66CD-4164-BDC7-5D05AAF66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Klicken Sie, um die Formate des Vorlagentextes zu bearbeiten</a:t>
            </a:r>
          </a:p>
          <a:p>
            <a:pPr lvl="1"/>
            <a:r>
              <a:rPr lang="en-US" altLang="en-US"/>
              <a:t>Zweite Ebene</a:t>
            </a:r>
          </a:p>
          <a:p>
            <a:pPr lvl="2"/>
            <a:r>
              <a:rPr lang="en-US" altLang="en-US"/>
              <a:t>Dritte Ebene</a:t>
            </a:r>
          </a:p>
          <a:p>
            <a:pPr lvl="2"/>
            <a:r>
              <a:rPr lang="en-US" altLang="en-US"/>
              <a:t>Vierte Ebene</a:t>
            </a:r>
          </a:p>
          <a:p>
            <a:pPr lvl="3"/>
            <a:r>
              <a:rPr lang="en-US" altLang="en-US"/>
              <a:t>Fünfte Ebene</a:t>
            </a:r>
          </a:p>
        </p:txBody>
      </p:sp>
      <p:sp>
        <p:nvSpPr>
          <p:cNvPr id="1028" name="Line 8">
            <a:extLst>
              <a:ext uri="{FF2B5EF4-FFF2-40B4-BE49-F238E27FC236}">
                <a16:creationId xmlns:a16="http://schemas.microsoft.com/office/drawing/2014/main" id="{62374C61-AC04-4E40-8094-0F2F762B1054}"/>
              </a:ext>
            </a:extLst>
          </p:cNvPr>
          <p:cNvSpPr>
            <a:spLocks noChangeShapeType="1"/>
          </p:cNvSpPr>
          <p:nvPr userDrawn="1"/>
        </p:nvSpPr>
        <p:spPr bwMode="invGray">
          <a:xfrm>
            <a:off x="0" y="62706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Text Box 10">
            <a:extLst>
              <a:ext uri="{FF2B5EF4-FFF2-40B4-BE49-F238E27FC236}">
                <a16:creationId xmlns:a16="http://schemas.microsoft.com/office/drawing/2014/main" id="{9ADAE2DF-2CFA-4868-89A8-48BD30B580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14550" y="30163"/>
            <a:ext cx="701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800">
                <a:solidFill>
                  <a:srgbClr val="DBC9ED"/>
                </a:solidFill>
                <a:latin typeface="Arial" panose="020B0604020202020204" pitchFamily="34" charset="0"/>
              </a:rPr>
              <a:t>Burda &amp; Wyplosz </a:t>
            </a:r>
            <a:r>
              <a:rPr lang="de-DE" altLang="en-US" sz="2800" i="1">
                <a:solidFill>
                  <a:srgbClr val="DBC9ED"/>
                </a:solidFill>
                <a:latin typeface="Arial" panose="020B0604020202020204" pitchFamily="34" charset="0"/>
              </a:rPr>
              <a:t>Macroeconomics</a:t>
            </a:r>
            <a:r>
              <a:rPr lang="de-DE" altLang="en-US" sz="2800">
                <a:solidFill>
                  <a:srgbClr val="DBC9ED"/>
                </a:solidFill>
                <a:latin typeface="Arial" panose="020B0604020202020204" pitchFamily="34" charset="0"/>
              </a:rPr>
              <a:t> 3</a:t>
            </a:r>
            <a:r>
              <a:rPr lang="de-DE" altLang="en-US" sz="2800" baseline="30000">
                <a:solidFill>
                  <a:srgbClr val="DBC9ED"/>
                </a:solidFill>
                <a:latin typeface="Arial" panose="020B0604020202020204" pitchFamily="34" charset="0"/>
              </a:rPr>
              <a:t>rd</a:t>
            </a:r>
            <a:r>
              <a:rPr lang="de-DE" altLang="en-US" sz="2800">
                <a:solidFill>
                  <a:srgbClr val="DBC9ED"/>
                </a:solidFill>
                <a:latin typeface="Arial" panose="020B0604020202020204" pitchFamily="34" charset="0"/>
              </a:rPr>
              <a:t> edn</a:t>
            </a:r>
            <a:endParaRPr lang="en-US" altLang="en-US" sz="2800">
              <a:solidFill>
                <a:srgbClr val="DBC9ED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Text Box 13">
            <a:extLst>
              <a:ext uri="{FF2B5EF4-FFF2-40B4-BE49-F238E27FC236}">
                <a16:creationId xmlns:a16="http://schemas.microsoft.com/office/drawing/2014/main" id="{8E77EE99-4FA6-45A7-B3D7-EF0141B6CAA6}"/>
              </a:ext>
            </a:extLst>
          </p:cNvPr>
          <p:cNvSpPr txBox="1">
            <a:spLocks noChangeArrowheads="1"/>
          </p:cNvSpPr>
          <p:nvPr userDrawn="1"/>
        </p:nvSpPr>
        <p:spPr bwMode="invGray">
          <a:xfrm>
            <a:off x="0" y="0"/>
            <a:ext cx="1752600" cy="609600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CE78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en-US" sz="2800" b="1">
                <a:solidFill>
                  <a:srgbClr val="FFC8B7"/>
                </a:solidFill>
              </a:rPr>
              <a:t>OXFORD</a:t>
            </a:r>
            <a:br>
              <a:rPr lang="de-DE" altLang="en-US">
                <a:solidFill>
                  <a:srgbClr val="FFC8B7"/>
                </a:solidFill>
              </a:rPr>
            </a:br>
            <a:r>
              <a:rPr lang="de-DE" altLang="en-US" sz="1000">
                <a:solidFill>
                  <a:srgbClr val="FFC8B7"/>
                </a:solidFill>
              </a:rPr>
              <a:t>UNIVERSITY PRESS</a:t>
            </a:r>
            <a:endParaRPr lang="en-US" altLang="en-US" sz="1000">
              <a:solidFill>
                <a:srgbClr val="FFC8B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DBC9E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rgbClr val="FCE78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rgbClr val="FCE78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CE78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CE78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h.wikipedia.org/wiki/Alexander_Hamilton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n.wikipedia.org/wiki/Lump-sum_tax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9&amp;cad=rja&amp;uact=8&amp;ved=0ahUKEwiV-sfKjKnbAhWHJJoKHc-4DYYQFghoMAg&amp;url=http://uk.businessinsider.com/finland-to-end-basic-income-experiment-2018-4&amp;usg=AOvVaw3F-VjPXF6hjzwDanzyYGYi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s/url?sa=t&amp;rct=j&amp;q=&amp;esrc=s&amp;source=web&amp;cd=2&amp;cad=rja&amp;uact=8&amp;ved=0ahUKEwiNrpOPqpLTAhXFJJoKHdRrAGAQFgghMAE&amp;url=http%3A%2F%2Fwww.aae.wisc.edu%2Fcoxhead%2Fcourses%2F731%2Fpdf%2FCorden-Neary-BoomingSector-EJ1982.pdf&amp;usg=AFQjCNFSfI4qqnBYabu40Wn" TargetMode="External"/><Relationship Id="rId2" Type="http://schemas.openxmlformats.org/officeDocument/2006/relationships/hyperlink" Target="https://www.google.rs/url?sa=t&amp;rct=j&amp;q=&amp;esrc=s&amp;source=web&amp;cd=4&amp;ved=0ahUKEwig_sTd-5HTAhUIHxoKHS_IBVcQFghCMAM&amp;url=http%3A%2F%2Fwww.webmeets.com%2Ffiles%2Fpapers%2Feaere%2F2011%2F1350%2F3_Beverelli_Dell%2527Erba_Rocha.pdf&amp;usg=AFQjCNFDSFzzJylDmvrwdpaZwPKz6UqE2w&amp;sig2=LnoY6NqqXxLq_sg3yjoc4Q&amp;cad=rjt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rabble.ca/blogs/bloggers/christophermajka/2012/05/dutch-disease-denial-inflation-politics-and-tar" TargetMode="Externa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ational_expectations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90892E6-98B1-4CFE-8FF5-7BD6D9D73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2603ADEF-AAB9-4DF2-A119-968830A12FB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728913"/>
            <a:ext cx="7772400" cy="1246187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CB373-19A5-4324-9F3D-DBE475F6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021F3-E8E6-43E9-AA63-16A8E7518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16.3.1 </a:t>
            </a:r>
            <a:r>
              <a:rPr lang="en-GB" b="1" dirty="0" err="1"/>
              <a:t>Friš</a:t>
            </a:r>
            <a:r>
              <a:rPr lang="en-GB" b="1" dirty="0"/>
              <a:t>, </a:t>
            </a:r>
            <a:r>
              <a:rPr lang="en-GB" b="1" dirty="0" err="1"/>
              <a:t>Slucki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savremeni</a:t>
            </a:r>
            <a:r>
              <a:rPr lang="en-GB" b="1" dirty="0"/>
              <a:t> </a:t>
            </a:r>
            <a:r>
              <a:rPr lang="en-GB" b="1" dirty="0" err="1"/>
              <a:t>aspekti</a:t>
            </a:r>
            <a:r>
              <a:rPr lang="sr-Latn-RS" b="1" dirty="0"/>
              <a:t> </a:t>
            </a:r>
            <a:r>
              <a:rPr lang="en-GB" b="1" dirty="0" err="1"/>
              <a:t>teorije</a:t>
            </a:r>
            <a:r>
              <a:rPr lang="en-GB" b="1" dirty="0"/>
              <a:t> </a:t>
            </a:r>
            <a:r>
              <a:rPr lang="en-GB" b="1" dirty="0" err="1"/>
              <a:t>privrednih</a:t>
            </a:r>
            <a:r>
              <a:rPr lang="sr-Latn-RS" b="1" dirty="0"/>
              <a:t> </a:t>
            </a:r>
            <a:r>
              <a:rPr lang="en-GB" b="1" dirty="0" err="1"/>
              <a:t>ciklusa</a:t>
            </a:r>
            <a:endParaRPr lang="sr-Latn-RS" b="1" dirty="0"/>
          </a:p>
          <a:p>
            <a:endParaRPr lang="sr-Latn-RS" b="1" dirty="0"/>
          </a:p>
          <a:p>
            <a:r>
              <a:rPr lang="en-GB" dirty="0" err="1"/>
              <a:t>otkriće</a:t>
            </a:r>
            <a:r>
              <a:rPr lang="en-GB" dirty="0"/>
              <a:t> da </a:t>
            </a:r>
            <a:r>
              <a:rPr lang="en-GB" dirty="0" err="1"/>
              <a:t>cikluse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izazvati</a:t>
            </a:r>
            <a:r>
              <a:rPr lang="en-GB" dirty="0"/>
              <a:t> </a:t>
            </a:r>
            <a:r>
              <a:rPr lang="en-GB" dirty="0" err="1"/>
              <a:t>potpuno</a:t>
            </a:r>
            <a:r>
              <a:rPr lang="en-GB" dirty="0"/>
              <a:t> </a:t>
            </a:r>
            <a:r>
              <a:rPr lang="en-GB" dirty="0" err="1"/>
              <a:t>slučajni</a:t>
            </a:r>
            <a:r>
              <a:rPr lang="en-GB" dirty="0"/>
              <a:t>,</a:t>
            </a:r>
          </a:p>
          <a:p>
            <a:r>
              <a:rPr lang="en-GB" dirty="0" err="1"/>
              <a:t>odnosno</a:t>
            </a:r>
            <a:r>
              <a:rPr lang="en-GB" dirty="0"/>
              <a:t> </a:t>
            </a:r>
            <a:r>
              <a:rPr lang="en-GB" dirty="0" err="1"/>
              <a:t>stohastički</a:t>
            </a:r>
            <a:r>
              <a:rPr lang="en-GB" dirty="0"/>
              <a:t> </a:t>
            </a:r>
            <a:r>
              <a:rPr lang="en-GB" dirty="0" err="1"/>
              <a:t>faktori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235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8E2FCA-72CD-44E2-B97D-4DC6C7F4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E4709-F1E1-4255-9738-927903A769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800" dirty="0" err="1"/>
              <a:t>zamislimo</a:t>
            </a:r>
            <a:r>
              <a:rPr lang="en-GB" sz="1800" dirty="0"/>
              <a:t> </a:t>
            </a:r>
            <a:r>
              <a:rPr lang="en-GB" sz="1800" dirty="0" err="1"/>
              <a:t>neku</a:t>
            </a:r>
            <a:r>
              <a:rPr lang="en-GB" sz="1800" dirty="0"/>
              <a:t> </a:t>
            </a:r>
            <a:r>
              <a:rPr lang="en-GB" sz="1800" dirty="0" err="1"/>
              <a:t>privredu</a:t>
            </a:r>
            <a:r>
              <a:rPr lang="en-GB" sz="1800" dirty="0"/>
              <a:t> </a:t>
            </a:r>
            <a:r>
              <a:rPr lang="en-GB" sz="1800" dirty="0" err="1"/>
              <a:t>koja</a:t>
            </a:r>
            <a:endParaRPr lang="en-GB" sz="1800" dirty="0"/>
          </a:p>
          <a:p>
            <a:r>
              <a:rPr lang="pl-PL" sz="1800" dirty="0"/>
              <a:t>polazi iz tačke koja je daleko od njenog stacionarnog</a:t>
            </a:r>
          </a:p>
          <a:p>
            <a:r>
              <a:rPr lang="pt-BR" sz="1800" dirty="0"/>
              <a:t>ravnotežnog stanja, ali mu se vremenom</a:t>
            </a:r>
          </a:p>
          <a:p>
            <a:r>
              <a:rPr lang="en-GB" sz="1800" dirty="0" err="1"/>
              <a:t>vraća</a:t>
            </a:r>
            <a:r>
              <a:rPr lang="en-GB" sz="1800" dirty="0"/>
              <a:t>, </a:t>
            </a:r>
            <a:r>
              <a:rPr lang="en-GB" sz="1800" dirty="0" err="1"/>
              <a:t>na</a:t>
            </a:r>
            <a:r>
              <a:rPr lang="en-GB" sz="1800" dirty="0"/>
              <a:t> primer, </a:t>
            </a:r>
            <a:r>
              <a:rPr lang="en-GB" sz="1800" dirty="0" err="1"/>
              <a:t>kao</a:t>
            </a:r>
            <a:r>
              <a:rPr lang="en-GB" sz="1800" dirty="0"/>
              <a:t> u </a:t>
            </a:r>
            <a:r>
              <a:rPr lang="en-GB" sz="1800" dirty="0" err="1"/>
              <a:t>modelu</a:t>
            </a:r>
            <a:r>
              <a:rPr lang="en-GB" sz="1800" dirty="0"/>
              <a:t> </a:t>
            </a:r>
            <a:r>
              <a:rPr lang="en-GB" sz="1800" dirty="0" err="1"/>
              <a:t>rasta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Poglavlja</a:t>
            </a:r>
            <a:endParaRPr lang="en-GB" sz="1800" dirty="0"/>
          </a:p>
          <a:p>
            <a:r>
              <a:rPr lang="sv-SE" sz="1800" dirty="0"/>
              <a:t>3. Kako je ova privreda uopšte skrenula sa puta?</a:t>
            </a:r>
            <a:endParaRPr lang="en-GB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7A11CF-4D73-4408-95A3-2F32E0596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4876800"/>
          </a:xfrm>
        </p:spPr>
        <p:txBody>
          <a:bodyPr/>
          <a:lstStyle/>
          <a:p>
            <a:r>
              <a:rPr lang="en-GB" b="1" dirty="0" err="1"/>
              <a:t>Mehanizam</a:t>
            </a:r>
            <a:r>
              <a:rPr lang="en-GB" b="1" dirty="0"/>
              <a:t> </a:t>
            </a:r>
            <a:r>
              <a:rPr lang="en-GB" b="1" dirty="0" err="1"/>
              <a:t>impuls</a:t>
            </a:r>
            <a:r>
              <a:rPr lang="en-GB" b="1" dirty="0"/>
              <a:t> - </a:t>
            </a:r>
            <a:r>
              <a:rPr lang="en-GB" b="1" dirty="0" err="1"/>
              <a:t>disperzija</a:t>
            </a:r>
            <a:r>
              <a:rPr lang="en-GB" b="1" dirty="0"/>
              <a:t> </a:t>
            </a:r>
            <a:endParaRPr lang="sr-Latn-RS" b="1" dirty="0"/>
          </a:p>
          <a:p>
            <a:r>
              <a:rPr lang="en-GB" sz="2400" dirty="0" err="1"/>
              <a:t>Jedne</a:t>
            </a:r>
            <a:r>
              <a:rPr lang="sr-Latn-RS" sz="2400" dirty="0"/>
              <a:t> </a:t>
            </a:r>
            <a:r>
              <a:rPr lang="en-GB" sz="2400" dirty="0" err="1"/>
              <a:t>oscilacije</a:t>
            </a:r>
            <a:r>
              <a:rPr lang="en-GB" sz="2400" dirty="0"/>
              <a:t> </a:t>
            </a:r>
            <a:r>
              <a:rPr lang="en-GB" sz="2400" dirty="0" err="1"/>
              <a:t>kontinuelno</a:t>
            </a:r>
            <a:r>
              <a:rPr lang="en-GB" sz="2400" dirty="0"/>
              <a:t> </a:t>
            </a:r>
            <a:r>
              <a:rPr lang="en-GB" sz="2400" dirty="0" err="1"/>
              <a:t>će</a:t>
            </a:r>
            <a:r>
              <a:rPr lang="en-GB" sz="2400" dirty="0"/>
              <a:t> </a:t>
            </a:r>
            <a:r>
              <a:rPr lang="en-GB" sz="2400" dirty="0" err="1"/>
              <a:t>smenjivati</a:t>
            </a:r>
            <a:r>
              <a:rPr lang="en-GB" sz="2400" dirty="0"/>
              <a:t> </a:t>
            </a:r>
            <a:r>
              <a:rPr lang="en-GB" sz="2400" dirty="0" err="1"/>
              <a:t>druge</a:t>
            </a:r>
            <a:r>
              <a:rPr lang="en-GB" sz="2400" dirty="0"/>
              <a:t>, </a:t>
            </a:r>
            <a:r>
              <a:rPr lang="en-GB" sz="2400" dirty="0" err="1"/>
              <a:t>izazvane</a:t>
            </a:r>
            <a:r>
              <a:rPr lang="sr-Latn-RS" sz="2400" dirty="0"/>
              <a:t> </a:t>
            </a:r>
            <a:r>
              <a:rPr lang="en-GB" sz="2400" dirty="0" err="1"/>
              <a:t>nekim</a:t>
            </a:r>
            <a:r>
              <a:rPr lang="en-GB" sz="2400" dirty="0"/>
              <a:t> </a:t>
            </a:r>
            <a:r>
              <a:rPr lang="en-GB" sz="2400" dirty="0" err="1"/>
              <a:t>novim</a:t>
            </a:r>
            <a:r>
              <a:rPr lang="en-GB" sz="2400" dirty="0"/>
              <a:t> </a:t>
            </a:r>
            <a:r>
              <a:rPr lang="en-GB" sz="2400" dirty="0" err="1"/>
              <a:t>šokom</a:t>
            </a:r>
            <a:r>
              <a:rPr lang="en-GB" sz="2400" dirty="0"/>
              <a:t> (</a:t>
            </a:r>
            <a:r>
              <a:rPr lang="en-GB" sz="2400" dirty="0" err="1"/>
              <a:t>ciklusima</a:t>
            </a:r>
            <a:r>
              <a:rPr lang="en-GB" sz="2400" dirty="0"/>
              <a:t>). </a:t>
            </a:r>
            <a:endParaRPr lang="sr-Latn-RS" sz="2400" dirty="0"/>
          </a:p>
          <a:p>
            <a:endParaRPr lang="sr-Latn-RS" sz="2400" dirty="0"/>
          </a:p>
          <a:p>
            <a:r>
              <a:rPr lang="en-GB" sz="2400" dirty="0" err="1"/>
              <a:t>dovoljno</a:t>
            </a:r>
            <a:r>
              <a:rPr lang="en-GB" sz="2400" dirty="0"/>
              <a:t> </a:t>
            </a:r>
            <a:r>
              <a:rPr lang="en-GB" sz="2400" dirty="0" err="1"/>
              <a:t>će</a:t>
            </a:r>
            <a:r>
              <a:rPr lang="en-GB" sz="2400" dirty="0"/>
              <a:t> </a:t>
            </a:r>
            <a:r>
              <a:rPr lang="en-GB" sz="2400" dirty="0" err="1"/>
              <a:t>biti</a:t>
            </a:r>
            <a:r>
              <a:rPr lang="en-GB" sz="2400" dirty="0"/>
              <a:t> da</a:t>
            </a:r>
          </a:p>
          <a:p>
            <a:r>
              <a:rPr lang="en-GB" sz="2400" dirty="0" err="1"/>
              <a:t>prihvatimo</a:t>
            </a:r>
            <a:r>
              <a:rPr lang="en-GB" sz="2400" dirty="0"/>
              <a:t> </a:t>
            </a:r>
            <a:r>
              <a:rPr lang="en-GB" sz="2400" dirty="0" err="1"/>
              <a:t>činjenicu</a:t>
            </a:r>
            <a:r>
              <a:rPr lang="en-GB" sz="2400" dirty="0"/>
              <a:t> da </a:t>
            </a:r>
            <a:r>
              <a:rPr lang="en-GB" sz="2400" dirty="0" err="1"/>
              <a:t>privredu</a:t>
            </a:r>
            <a:r>
              <a:rPr lang="en-GB" sz="2400" dirty="0"/>
              <a:t> </a:t>
            </a:r>
            <a:r>
              <a:rPr lang="en-GB" sz="2400" dirty="0" err="1"/>
              <a:t>regularno</a:t>
            </a:r>
            <a:r>
              <a:rPr lang="en-GB" sz="2400" dirty="0"/>
              <a:t> </a:t>
            </a:r>
            <a:r>
              <a:rPr lang="en-GB" sz="2400" dirty="0" err="1"/>
              <a:t>pogađaju</a:t>
            </a:r>
            <a:endParaRPr lang="en-GB" sz="2400" dirty="0"/>
          </a:p>
          <a:p>
            <a:r>
              <a:rPr lang="en-GB" sz="2400" dirty="0" err="1"/>
              <a:t>bezbrojni</a:t>
            </a:r>
            <a:r>
              <a:rPr lang="en-GB" sz="2400" dirty="0"/>
              <a:t> </a:t>
            </a:r>
            <a:r>
              <a:rPr lang="en-GB" sz="2400" dirty="0" err="1"/>
              <a:t>šokovi</a:t>
            </a:r>
            <a:r>
              <a:rPr lang="en-GB" sz="2400" dirty="0"/>
              <a:t>, </a:t>
            </a:r>
            <a:r>
              <a:rPr lang="en-GB" sz="2400" dirty="0" err="1"/>
              <a:t>te</a:t>
            </a:r>
            <a:r>
              <a:rPr lang="en-GB" sz="2400" dirty="0"/>
              <a:t> da se </a:t>
            </a:r>
            <a:r>
              <a:rPr lang="en-GB" sz="2400" dirty="0" err="1"/>
              <a:t>stoga</a:t>
            </a:r>
            <a:r>
              <a:rPr lang="en-GB" sz="2400" dirty="0"/>
              <a:t> </a:t>
            </a:r>
            <a:r>
              <a:rPr lang="en-GB" sz="2400" dirty="0" err="1"/>
              <a:t>nikada</a:t>
            </a:r>
            <a:r>
              <a:rPr lang="en-GB" sz="2400" dirty="0"/>
              <a:t> ne </a:t>
            </a:r>
            <a:r>
              <a:rPr lang="en-GB" sz="2400" dirty="0" err="1"/>
              <a:t>stabilizuje</a:t>
            </a:r>
            <a:endParaRPr lang="en-GB" sz="2400" dirty="0"/>
          </a:p>
          <a:p>
            <a:r>
              <a:rPr lang="en-GB" sz="2400" dirty="0"/>
              <a:t>u </a:t>
            </a:r>
            <a:r>
              <a:rPr lang="en-GB" sz="2400" dirty="0" err="1"/>
              <a:t>tački</a:t>
            </a:r>
            <a:r>
              <a:rPr lang="en-GB" sz="2400" dirty="0"/>
              <a:t> </a:t>
            </a:r>
            <a:r>
              <a:rPr lang="en-GB" sz="2400" dirty="0" err="1"/>
              <a:t>stacionarnog</a:t>
            </a:r>
            <a:r>
              <a:rPr lang="en-GB" sz="2400" dirty="0"/>
              <a:t> </a:t>
            </a:r>
            <a:r>
              <a:rPr lang="en-GB" sz="2400" dirty="0" err="1"/>
              <a:t>stanja</a:t>
            </a:r>
            <a:r>
              <a:rPr lang="en-GB" sz="24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F9D9B-3E9C-4FBE-B2E7-6333A9253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50" t="75200" r="38188" b="8001"/>
          <a:stretch/>
        </p:blipFill>
        <p:spPr>
          <a:xfrm>
            <a:off x="499144" y="3861048"/>
            <a:ext cx="421846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7D1C3-D93B-49EC-B922-D88D55BA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E79FFD-98D1-4518-BD59-7F0823F65A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282" t="16596" r="56589" b="43085"/>
          <a:stretch/>
        </p:blipFill>
        <p:spPr>
          <a:xfrm>
            <a:off x="107505" y="1052736"/>
            <a:ext cx="3570396" cy="252028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2BDF7CE-F68F-41D9-A1FC-DE4E6B0DB0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120" t="53556" r="54750" b="6125"/>
          <a:stretch/>
        </p:blipFill>
        <p:spPr>
          <a:xfrm>
            <a:off x="3851920" y="1052736"/>
            <a:ext cx="5064563" cy="49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1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1D195EA-596C-4AD2-8689-A4A5C4684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44C46B65-75F1-42EC-84EE-2DC7C8798A3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825" y="1000125"/>
            <a:ext cx="5308600" cy="585787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16980E2-F2C3-426D-A9F3-120AC34F5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3D36C25-AB0F-47EB-A766-91A43AF7D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Milton Fridman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Spoznajni jaz (jaz u otkrivanju potrebe za akcijom),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Jaz u odlučivanju.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Implementacioni jaz, pošto ministarstva moraju da pripreme, a parlamenti da usvoje odgovarajuće zakone.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Jaz u realizaciji  </a:t>
            </a:r>
          </a:p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2400"/>
              <a:t>Potrebno je najmanje nekoliko meseci da bi se osetilo dejstvomonetarne relaksacije i depresijacije kursa na realnuprivrednu aktivnost. Što je još gore, ovaj jaz u realizaciji sadrži visok stepen neizvesnosti; ekonomisti ga ne mogu uvek sasvim tačno utvrditi.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3244B91-661F-487E-AC4D-55352EFD8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5B09E82-068F-4D71-8156-799FC7BD2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Lukasova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kritika</a:t>
            </a:r>
            <a:r>
              <a:rPr lang="en-US" altLang="en-US" sz="20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Privredni</a:t>
            </a:r>
            <a:r>
              <a:rPr lang="sr-Latn-RS" altLang="en-US" sz="2000" dirty="0"/>
              <a:t> </a:t>
            </a:r>
            <a:r>
              <a:rPr lang="en-US" altLang="en-US" sz="2000" dirty="0" err="1"/>
              <a:t>subjekti</a:t>
            </a:r>
            <a:r>
              <a:rPr lang="en-US" altLang="en-US" sz="2000" dirty="0"/>
              <a:t> se ne </a:t>
            </a:r>
            <a:r>
              <a:rPr lang="en-US" altLang="en-US" sz="2000" dirty="0" err="1"/>
              <a:t>rukovode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tekućim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ponašanjem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vlade</a:t>
            </a:r>
            <a:r>
              <a:rPr lang="en-US" altLang="en-US" sz="2000" dirty="0"/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već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svojom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percepcijom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njihovog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načina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vladanja</a:t>
            </a:r>
            <a:r>
              <a:rPr lang="en-US" altLang="en-US" sz="2000" dirty="0"/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odnosno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njihovog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režima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ekonomske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politike</a:t>
            </a:r>
            <a:r>
              <a:rPr lang="en-US" altLang="en-US" sz="20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Jedna</a:t>
            </a:r>
            <a:r>
              <a:rPr lang="en-US" altLang="en-US" sz="2000" dirty="0"/>
              <a:t> od </a:t>
            </a:r>
            <a:r>
              <a:rPr lang="en-US" altLang="en-US" sz="2000" dirty="0" err="1"/>
              <a:t>implikacija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Lukasove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kritike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ekonomsku</a:t>
            </a:r>
            <a:r>
              <a:rPr lang="en-US" altLang="en-US" sz="2000" dirty="0"/>
              <a:t>  </a:t>
            </a:r>
            <a:r>
              <a:rPr lang="en-US" altLang="en-US" sz="2000" dirty="0" err="1"/>
              <a:t>politiku</a:t>
            </a:r>
            <a:r>
              <a:rPr lang="en-US" altLang="en-US" sz="2000" dirty="0"/>
              <a:t> je da je za </a:t>
            </a:r>
            <a:r>
              <a:rPr lang="en-US" altLang="en-US" sz="2000" dirty="0" err="1"/>
              <a:t>vladu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sigurnije</a:t>
            </a:r>
            <a:r>
              <a:rPr lang="en-US" altLang="en-US" sz="2000" dirty="0"/>
              <a:t> da ide </a:t>
            </a:r>
            <a:r>
              <a:rPr lang="en-US" altLang="en-US" sz="2000" dirty="0" err="1"/>
              <a:t>manjim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koracima</a:t>
            </a:r>
            <a:r>
              <a:rPr lang="en-US" altLang="en-US" sz="20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Naredna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implikacija</a:t>
            </a:r>
            <a:r>
              <a:rPr lang="en-US" altLang="en-US" sz="2000" dirty="0"/>
              <a:t> je da mere </a:t>
            </a:r>
            <a:r>
              <a:rPr lang="en-US" altLang="en-US" sz="2000" dirty="0" err="1"/>
              <a:t>ekonomske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politike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moraju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predstavljati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kombinaciju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tekućih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akcija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akcija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učvršćivanju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opredeljenja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vlade</a:t>
            </a:r>
            <a:r>
              <a:rPr lang="en-US" altLang="en-US" sz="2000" dirty="0"/>
              <a:t> za </a:t>
            </a:r>
            <a:r>
              <a:rPr lang="en-US" altLang="en-US" sz="2000" dirty="0" err="1"/>
              <a:t>buduće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akcije</a:t>
            </a:r>
            <a:r>
              <a:rPr lang="en-US" altLang="en-US" sz="20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Ovo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može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još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jedan</a:t>
            </a:r>
            <a:r>
              <a:rPr lang="en-US" altLang="en-US" sz="2000" dirty="0"/>
              <a:t> argument </a:t>
            </a:r>
            <a:r>
              <a:rPr lang="en-US" altLang="en-US" sz="2000" dirty="0" err="1"/>
              <a:t>protiv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aktivizma</a:t>
            </a:r>
            <a:r>
              <a:rPr lang="en-US" altLang="en-US" sz="2000" dirty="0"/>
              <a:t>, a u </a:t>
            </a:r>
            <a:r>
              <a:rPr lang="en-US" altLang="en-US" sz="2000" dirty="0" err="1"/>
              <a:t>svakom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slučaju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predstavlja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valjan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razlog</a:t>
            </a:r>
            <a:r>
              <a:rPr lang="en-US" altLang="en-US" sz="2000" dirty="0"/>
              <a:t> za </a:t>
            </a:r>
            <a:r>
              <a:rPr lang="en-US" altLang="en-US" sz="2000" dirty="0" err="1"/>
              <a:t>oprez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B837ADA-BDF1-4EEC-AE54-803FD918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22A9B3-79B6-4933-AB28-361A97C95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97" t="22424" r="56485" b="41668"/>
          <a:stretch/>
        </p:blipFill>
        <p:spPr>
          <a:xfrm>
            <a:off x="2086055" y="1505871"/>
            <a:ext cx="3840903" cy="5235491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578A36-7AF6-4EEE-9824-DD2EFB906456}"/>
              </a:ext>
            </a:extLst>
          </p:cNvPr>
          <p:cNvCxnSpPr/>
          <p:nvPr/>
        </p:nvCxnSpPr>
        <p:spPr bwMode="auto">
          <a:xfrm>
            <a:off x="2100685" y="5805264"/>
            <a:ext cx="36234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614E7F-B37C-4EC5-8837-79B313B94F09}"/>
              </a:ext>
            </a:extLst>
          </p:cNvPr>
          <p:cNvCxnSpPr/>
          <p:nvPr/>
        </p:nvCxnSpPr>
        <p:spPr bwMode="auto">
          <a:xfrm>
            <a:off x="2699792" y="5341193"/>
            <a:ext cx="36234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1C2638-0D73-4AF2-8003-95C3B3451F2D}"/>
              </a:ext>
            </a:extLst>
          </p:cNvPr>
          <p:cNvCxnSpPr/>
          <p:nvPr/>
        </p:nvCxnSpPr>
        <p:spPr bwMode="auto">
          <a:xfrm>
            <a:off x="2267744" y="5557217"/>
            <a:ext cx="36234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10907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5A5E-9AA5-4616-9E62-4E8FD9D4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E5A3DC-1183-4E8E-A0D4-BFB3E7CC3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221" t="17155" r="23132" b="8728"/>
          <a:stretch/>
        </p:blipFill>
        <p:spPr>
          <a:xfrm>
            <a:off x="2411761" y="694946"/>
            <a:ext cx="4248472" cy="59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4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DF0D172-121F-4F7E-B855-B968557CF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4E33A70-5EA0-4ADC-9361-0998F0B85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err="1"/>
              <a:t>Teza</a:t>
            </a:r>
            <a:r>
              <a:rPr lang="en-US" altLang="en-US" sz="2000" dirty="0"/>
              <a:t>  - </a:t>
            </a:r>
            <a:r>
              <a:rPr lang="en-US" altLang="en-US" sz="2000" dirty="0" err="1"/>
              <a:t>političke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stranke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zainteresovane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isključivo</a:t>
            </a:r>
            <a:r>
              <a:rPr lang="en-US" altLang="en-US" sz="2000" dirty="0"/>
              <a:t> za </a:t>
            </a:r>
            <a:r>
              <a:rPr lang="en-US" altLang="en-US" sz="2000" dirty="0" err="1"/>
              <a:t>onu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politiku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koja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maksimizira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šanse</a:t>
            </a:r>
            <a:r>
              <a:rPr lang="en-US" altLang="en-US" sz="2000" dirty="0"/>
              <a:t> da </a:t>
            </a:r>
            <a:r>
              <a:rPr lang="en-US" altLang="en-US" sz="2000" dirty="0" err="1"/>
              <a:t>budu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ponovo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izabrani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sr-Latn-RS" altLang="en-US" sz="2000" dirty="0"/>
          </a:p>
          <a:p>
            <a:pPr eaLnBrk="1" hangingPunct="1">
              <a:lnSpc>
                <a:spcPct val="80000"/>
              </a:lnSpc>
            </a:pPr>
            <a:endParaRPr lang="sr-Latn-RS" altLang="en-US" sz="2000" dirty="0"/>
          </a:p>
          <a:p>
            <a:pPr eaLnBrk="1" hangingPunct="1">
              <a:lnSpc>
                <a:spcPct val="80000"/>
              </a:lnSpc>
            </a:pPr>
            <a:endParaRPr lang="sr-Latn-RS" altLang="en-US" sz="2000" dirty="0"/>
          </a:p>
          <a:p>
            <a:pPr eaLnBrk="1" hangingPunct="1">
              <a:lnSpc>
                <a:spcPct val="80000"/>
              </a:lnSpc>
            </a:pPr>
            <a:endParaRPr lang="sr-Latn-RS" altLang="en-US" sz="2000" dirty="0"/>
          </a:p>
          <a:p>
            <a:pPr eaLnBrk="1" hangingPunct="1">
              <a:lnSpc>
                <a:spcPct val="80000"/>
              </a:lnSpc>
            </a:pPr>
            <a:endParaRPr lang="sr-Latn-RS" altLang="en-US" sz="2000" dirty="0"/>
          </a:p>
          <a:p>
            <a:pPr eaLnBrk="1" hangingPunct="1">
              <a:lnSpc>
                <a:spcPct val="80000"/>
              </a:lnSpc>
            </a:pPr>
            <a:endParaRPr lang="sr-Latn-RS" altLang="en-US" sz="2000" dirty="0"/>
          </a:p>
          <a:p>
            <a:pPr eaLnBrk="1" hangingPunct="1">
              <a:lnSpc>
                <a:spcPct val="80000"/>
              </a:lnSpc>
            </a:pPr>
            <a:endParaRPr lang="sr-Latn-RS" altLang="en-US" sz="2000" dirty="0"/>
          </a:p>
          <a:p>
            <a:pPr eaLnBrk="1" hangingPunct="1">
              <a:lnSpc>
                <a:spcPct val="80000"/>
              </a:lnSpc>
            </a:pPr>
            <a:endParaRPr lang="sr-Latn-RS" altLang="en-US" sz="2000" dirty="0"/>
          </a:p>
          <a:p>
            <a:pPr eaLnBrk="1" hangingPunct="1">
              <a:lnSpc>
                <a:spcPct val="80000"/>
              </a:lnSpc>
            </a:pPr>
            <a:endParaRPr lang="sr-Latn-RS" altLang="en-US" sz="2000" dirty="0"/>
          </a:p>
          <a:p>
            <a:pPr eaLnBrk="1" hangingPunct="1">
              <a:lnSpc>
                <a:spcPct val="80000"/>
              </a:lnSpc>
            </a:pPr>
            <a:endParaRPr lang="sr-Latn-R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err="1"/>
              <a:t>Teorema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glasača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medijani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tvrdi</a:t>
            </a:r>
            <a:r>
              <a:rPr lang="en-US" altLang="en-US" sz="2000" dirty="0"/>
              <a:t> da je </a:t>
            </a:r>
            <a:r>
              <a:rPr lang="en-US" altLang="en-US" sz="2000" dirty="0" err="1"/>
              <a:t>glasač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medijane</a:t>
            </a:r>
            <a:r>
              <a:rPr lang="en-US" altLang="en-US" sz="2000" dirty="0"/>
              <a:t> — od </a:t>
            </a:r>
            <a:r>
              <a:rPr lang="en-US" altLang="en-US" sz="2000" dirty="0" err="1"/>
              <a:t>koga</a:t>
            </a:r>
            <a:r>
              <a:rPr lang="en-US" altLang="en-US" sz="2000" dirty="0"/>
              <a:t> je </a:t>
            </a:r>
            <a:r>
              <a:rPr lang="en-US" altLang="en-US" sz="2000" dirty="0" err="1"/>
              <a:t>polovina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birača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rangirana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ulevo</a:t>
            </a:r>
            <a:r>
              <a:rPr lang="en-US" altLang="en-US" sz="2000" dirty="0"/>
              <a:t>, a </a:t>
            </a:r>
            <a:r>
              <a:rPr lang="en-US" altLang="en-US" sz="2000" dirty="0" err="1"/>
              <a:t>polovina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udesno</a:t>
            </a:r>
            <a:r>
              <a:rPr lang="en-US" altLang="en-US" sz="2000" dirty="0"/>
              <a:t> — </a:t>
            </a:r>
            <a:r>
              <a:rPr lang="en-US" altLang="en-US" sz="2000" dirty="0" err="1"/>
              <a:t>upravo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onaj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odlučujući</a:t>
            </a:r>
            <a:r>
              <a:rPr lang="en-US" altLang="en-US" sz="36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C032D1-1B61-4AA2-A04F-F39FB9A1A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44" t="17155" r="23133" b="69669"/>
          <a:stretch/>
        </p:blipFill>
        <p:spPr bwMode="auto">
          <a:xfrm>
            <a:off x="2195738" y="1916832"/>
            <a:ext cx="4464494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D082-4AA9-4AC7-804F-F414F2D8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DF862C-0E1B-4120-8A24-94C362627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44" t="12276" r="55338" b="43033"/>
          <a:stretch/>
        </p:blipFill>
        <p:spPr>
          <a:xfrm>
            <a:off x="323528" y="782705"/>
            <a:ext cx="7632848" cy="57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6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D4BB-341B-481E-862B-A0409483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A1995-7CA3-45F6-8F4D-77957C78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ekonomisti</a:t>
            </a:r>
            <a:endParaRPr lang="en-GB" dirty="0"/>
          </a:p>
          <a:p>
            <a:r>
              <a:rPr lang="en-GB" dirty="0" err="1"/>
              <a:t>moraju</a:t>
            </a:r>
            <a:r>
              <a:rPr lang="en-GB" dirty="0"/>
              <a:t> da </a:t>
            </a:r>
            <a:r>
              <a:rPr lang="en-GB" dirty="0" err="1"/>
              <a:t>priznaju</a:t>
            </a:r>
            <a:r>
              <a:rPr lang="en-GB" dirty="0"/>
              <a:t> da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bogovi</a:t>
            </a:r>
            <a:r>
              <a:rPr lang="en-GB" dirty="0"/>
              <a:t>. </a:t>
            </a:r>
            <a:r>
              <a:rPr lang="en-GB" dirty="0" err="1"/>
              <a:t>Uprkos</a:t>
            </a:r>
            <a:r>
              <a:rPr lang="sr-Latn-RS" dirty="0"/>
              <a:t> </a:t>
            </a:r>
            <a:r>
              <a:rPr lang="en-GB" dirty="0"/>
              <a:t>tome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ih</a:t>
            </a:r>
            <a:r>
              <a:rPr lang="en-GB" dirty="0"/>
              <a:t> </a:t>
            </a:r>
            <a:r>
              <a:rPr lang="en-GB" dirty="0" err="1"/>
              <a:t>zovu</a:t>
            </a:r>
            <a:r>
              <a:rPr lang="en-GB" dirty="0"/>
              <a:t> da </a:t>
            </a:r>
            <a:r>
              <a:rPr lang="en-GB" dirty="0" err="1"/>
              <a:t>savetuju</a:t>
            </a:r>
            <a:r>
              <a:rPr lang="en-GB" dirty="0"/>
              <a:t> </a:t>
            </a:r>
            <a:r>
              <a:rPr lang="en-GB" dirty="0" err="1"/>
              <a:t>vladu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da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televiziji</a:t>
            </a:r>
            <a:r>
              <a:rPr lang="sr-Latn-RS" dirty="0"/>
              <a:t> </a:t>
            </a:r>
            <a:r>
              <a:rPr lang="en-GB" dirty="0" err="1"/>
              <a:t>objavljuju</a:t>
            </a:r>
            <a:r>
              <a:rPr lang="en-GB" dirty="0"/>
              <a:t> mere </a:t>
            </a:r>
            <a:r>
              <a:rPr lang="en-GB" dirty="0" err="1"/>
              <a:t>ekonomske</a:t>
            </a:r>
            <a:r>
              <a:rPr lang="en-GB" dirty="0"/>
              <a:t> </a:t>
            </a:r>
            <a:r>
              <a:rPr lang="en-GB" dirty="0" err="1"/>
              <a:t>politike</a:t>
            </a:r>
            <a:r>
              <a:rPr lang="en-GB" dirty="0"/>
              <a:t>, to </a:t>
            </a:r>
            <a:r>
              <a:rPr lang="en-GB" dirty="0" err="1"/>
              <a:t>ih</a:t>
            </a:r>
            <a:r>
              <a:rPr lang="en-GB" dirty="0"/>
              <a:t> ne </a:t>
            </a:r>
            <a:r>
              <a:rPr lang="en-GB" dirty="0" err="1"/>
              <a:t>čini</a:t>
            </a:r>
            <a:endParaRPr lang="en-GB" dirty="0"/>
          </a:p>
          <a:p>
            <a:r>
              <a:rPr lang="en-GB" dirty="0" err="1"/>
              <a:t>prorocima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8663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AB17-E728-4F0D-828A-1F479934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2BD977-EA78-4CD4-971A-973EA8982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92" t="17155" r="56485" b="48257"/>
          <a:stretch/>
        </p:blipFill>
        <p:spPr>
          <a:xfrm>
            <a:off x="1979712" y="920669"/>
            <a:ext cx="4320480" cy="56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048E-15F3-4584-8356-D95D082D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EE32C3-2C22-4DD0-A732-5A8036B54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94" t="17155" r="23133" b="43316"/>
          <a:stretch/>
        </p:blipFill>
        <p:spPr>
          <a:xfrm>
            <a:off x="818584" y="921812"/>
            <a:ext cx="7209800" cy="5243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E92FBC-E195-4B8D-AF1C-B05BDB192E2E}"/>
              </a:ext>
            </a:extLst>
          </p:cNvPr>
          <p:cNvSpPr/>
          <p:nvPr/>
        </p:nvSpPr>
        <p:spPr bwMode="auto">
          <a:xfrm>
            <a:off x="971600" y="5085184"/>
            <a:ext cx="3312368" cy="851004"/>
          </a:xfrm>
          <a:prstGeom prst="rect">
            <a:avLst/>
          </a:prstGeom>
          <a:solidFill>
            <a:schemeClr val="accent1">
              <a:alpha val="2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CE78C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09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BFB6-E683-4633-80F2-950F0DDF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5ACFC9-A308-4F29-BEB1-858C9AE61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42" t="17155" r="71308" b="33433"/>
          <a:stretch/>
        </p:blipFill>
        <p:spPr>
          <a:xfrm>
            <a:off x="2123728" y="188640"/>
            <a:ext cx="367240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F187DDE-A9BC-4EB3-AF68-7B64AC83F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73538B-0CCC-4A64-9291-CC6EEC23B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63" t="12200" r="20862" b="72400"/>
          <a:stretch/>
        </p:blipFill>
        <p:spPr>
          <a:xfrm>
            <a:off x="611560" y="2210918"/>
            <a:ext cx="7675190" cy="20101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FB73173-6FB3-4150-93CF-E0E0EBDB2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CA7A6FF-5642-4584-8799-6D3AA8268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 tri glavna metoda za povećanje dugoročnog potencijala jedne privrede.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Prvo, dobra politika agregatne ponude treba da obezbedi maksimalnu tržišnu efikasnost; a kada tržišta ovakav test ne prođu, treba primeniti državnu intervenciju.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Drugo, pošto vlade već primenjuju državnu intervenciju i kad treba i kad ne treba, negativne efekte intervencija bi trebalo minimizirati.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Treće, u Evropi je oko 10% radne snage nezaposleno,što predstavlja veliki problem.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FB23-5E11-41AF-BC14-FE1188DC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97D7-EAB3-4B8C-AC5E-AC2289FD9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17.2.1 </a:t>
            </a:r>
            <a:r>
              <a:rPr lang="en-GB" b="1" dirty="0" err="1"/>
              <a:t>Snabdevanje</a:t>
            </a:r>
            <a:r>
              <a:rPr lang="en-GB" b="1" dirty="0"/>
              <a:t> </a:t>
            </a:r>
            <a:r>
              <a:rPr lang="en-GB" b="1" dirty="0" err="1"/>
              <a:t>javnim</a:t>
            </a:r>
            <a:r>
              <a:rPr lang="en-GB" b="1" dirty="0"/>
              <a:t> </a:t>
            </a:r>
            <a:r>
              <a:rPr lang="en-GB" b="1" dirty="0" err="1"/>
              <a:t>dobrima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sr-Latn-RS" b="1" dirty="0"/>
              <a:t> </a:t>
            </a:r>
            <a:r>
              <a:rPr lang="en-GB" b="1" dirty="0" err="1"/>
              <a:t>uslugama</a:t>
            </a:r>
            <a:endParaRPr lang="en-GB" b="1" dirty="0"/>
          </a:p>
          <a:p>
            <a:r>
              <a:rPr lang="en-GB" sz="2400" dirty="0" err="1"/>
              <a:t>Država</a:t>
            </a:r>
            <a:r>
              <a:rPr lang="en-GB" sz="2400" dirty="0"/>
              <a:t> „</a:t>
            </a:r>
            <a:r>
              <a:rPr lang="en-GB" sz="2400" dirty="0" err="1"/>
              <a:t>proizvodi</a:t>
            </a:r>
            <a:r>
              <a:rPr lang="en-GB" sz="2400" dirty="0"/>
              <a:t>” dobra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usluge</a:t>
            </a:r>
            <a:r>
              <a:rPr lang="en-GB" sz="2400" dirty="0"/>
              <a:t> </a:t>
            </a:r>
            <a:r>
              <a:rPr lang="en-GB" sz="2400" dirty="0" err="1"/>
              <a:t>koje</a:t>
            </a:r>
            <a:r>
              <a:rPr lang="en-GB" sz="2400" dirty="0"/>
              <a:t> </a:t>
            </a:r>
            <a:r>
              <a:rPr lang="en-GB" sz="2400" dirty="0" err="1"/>
              <a:t>uglavnom</a:t>
            </a:r>
            <a:endParaRPr lang="en-GB" sz="2400" dirty="0"/>
          </a:p>
          <a:p>
            <a:r>
              <a:rPr lang="en-GB" sz="2400" dirty="0" err="1"/>
              <a:t>služe</a:t>
            </a:r>
            <a:r>
              <a:rPr lang="en-GB" sz="2400" dirty="0"/>
              <a:t> za </a:t>
            </a:r>
            <a:r>
              <a:rPr lang="en-GB" sz="2400" dirty="0" err="1"/>
              <a:t>kolektivnu</a:t>
            </a:r>
            <a:r>
              <a:rPr lang="en-GB" sz="2400" dirty="0"/>
              <a:t> </a:t>
            </a:r>
            <a:r>
              <a:rPr lang="en-GB" sz="2400" dirty="0" err="1"/>
              <a:t>potrošnju</a:t>
            </a:r>
            <a:r>
              <a:rPr lang="en-GB" sz="2400" dirty="0"/>
              <a:t>. </a:t>
            </a:r>
            <a:r>
              <a:rPr lang="en-GB" sz="2400" dirty="0" err="1"/>
              <a:t>Zbog</a:t>
            </a:r>
            <a:r>
              <a:rPr lang="en-GB" sz="2400" dirty="0"/>
              <a:t> </a:t>
            </a:r>
            <a:r>
              <a:rPr lang="en-GB" sz="2400" dirty="0" err="1"/>
              <a:t>čega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se </a:t>
            </a:r>
            <a:r>
              <a:rPr lang="en-GB" sz="2400" dirty="0" err="1"/>
              <a:t>prihvatili</a:t>
            </a:r>
            <a:r>
              <a:rPr lang="sr-Latn-RS" sz="2400" dirty="0"/>
              <a:t> </a:t>
            </a:r>
            <a:r>
              <a:rPr lang="en-GB" sz="2400" dirty="0" err="1"/>
              <a:t>ove</a:t>
            </a:r>
            <a:r>
              <a:rPr lang="en-GB" sz="2400" dirty="0"/>
              <a:t> </a:t>
            </a:r>
            <a:r>
              <a:rPr lang="en-GB" sz="2400" dirty="0" err="1"/>
              <a:t>aktivnosti</a:t>
            </a:r>
            <a:r>
              <a:rPr lang="en-GB" sz="2400" dirty="0"/>
              <a:t>?. </a:t>
            </a:r>
            <a:endParaRPr lang="sr-Latn-RS" sz="2400" dirty="0"/>
          </a:p>
          <a:p>
            <a:endParaRPr lang="sr-Latn-RS" sz="2400" dirty="0"/>
          </a:p>
          <a:p>
            <a:r>
              <a:rPr lang="en-GB" sz="2400" dirty="0" err="1"/>
              <a:t>Najpre</a:t>
            </a:r>
            <a:r>
              <a:rPr lang="en-GB" sz="2400" dirty="0"/>
              <a:t>, </a:t>
            </a:r>
            <a:r>
              <a:rPr lang="en-GB" sz="2400" dirty="0" err="1"/>
              <a:t>ovde</a:t>
            </a:r>
            <a:r>
              <a:rPr lang="sr-Latn-RS" sz="2400" dirty="0"/>
              <a:t> </a:t>
            </a:r>
            <a:r>
              <a:rPr lang="en-GB" sz="2400" dirty="0"/>
              <a:t>je </a:t>
            </a:r>
            <a:r>
              <a:rPr lang="en-GB" sz="2400" dirty="0" err="1"/>
              <a:t>često</a:t>
            </a:r>
            <a:r>
              <a:rPr lang="en-GB" sz="2400" dirty="0"/>
              <a:t> </a:t>
            </a:r>
            <a:r>
              <a:rPr lang="en-GB" sz="2400" dirty="0" err="1"/>
              <a:t>reč</a:t>
            </a:r>
            <a:r>
              <a:rPr lang="en-GB" sz="2400" dirty="0"/>
              <a:t> o </a:t>
            </a:r>
            <a:r>
              <a:rPr lang="en-GB" sz="2400" dirty="0" err="1"/>
              <a:t>javnim</a:t>
            </a:r>
            <a:r>
              <a:rPr lang="en-GB" sz="2400" dirty="0"/>
              <a:t> </a:t>
            </a:r>
            <a:r>
              <a:rPr lang="en-GB" sz="2400" dirty="0" err="1"/>
              <a:t>dobrima</a:t>
            </a:r>
            <a:r>
              <a:rPr lang="en-GB" sz="2400" dirty="0"/>
              <a:t>. </a:t>
            </a:r>
            <a:endParaRPr lang="sr-Latn-RS" sz="2400" dirty="0"/>
          </a:p>
          <a:p>
            <a:r>
              <a:rPr lang="en-GB" sz="2400" dirty="0" err="1"/>
              <a:t>Drugo</a:t>
            </a:r>
            <a:r>
              <a:rPr lang="en-GB" sz="2400" dirty="0"/>
              <a:t>, </a:t>
            </a:r>
            <a:r>
              <a:rPr lang="en-GB" sz="2400" dirty="0" err="1"/>
              <a:t>njihova</a:t>
            </a:r>
            <a:r>
              <a:rPr lang="en-GB" sz="2400" dirty="0"/>
              <a:t> </a:t>
            </a:r>
            <a:r>
              <a:rPr lang="en-GB" sz="2400" dirty="0" err="1"/>
              <a:t>proizvodnja</a:t>
            </a:r>
            <a:r>
              <a:rPr lang="sr-Latn-RS" sz="2400" dirty="0"/>
              <a:t> </a:t>
            </a:r>
            <a:r>
              <a:rPr lang="en-GB" sz="2400" dirty="0" err="1"/>
              <a:t>ima</a:t>
            </a:r>
            <a:r>
              <a:rPr lang="en-GB" sz="2400" dirty="0"/>
              <a:t> </a:t>
            </a:r>
            <a:r>
              <a:rPr lang="en-GB" sz="2400" dirty="0" err="1"/>
              <a:t>rastuće</a:t>
            </a:r>
            <a:r>
              <a:rPr lang="en-GB" sz="2400" dirty="0"/>
              <a:t> </a:t>
            </a:r>
            <a:r>
              <a:rPr lang="en-GB" sz="2400" dirty="0" err="1"/>
              <a:t>prinose</a:t>
            </a:r>
            <a:r>
              <a:rPr lang="en-GB" sz="2400" dirty="0"/>
              <a:t>.</a:t>
            </a:r>
            <a:endParaRPr lang="sr-Latn-RS" sz="2400" dirty="0"/>
          </a:p>
          <a:p>
            <a:endParaRPr lang="en-GB" sz="2400" dirty="0"/>
          </a:p>
          <a:p>
            <a:r>
              <a:rPr lang="en-GB" sz="2400" dirty="0" err="1"/>
              <a:t>Specifičnost</a:t>
            </a:r>
            <a:r>
              <a:rPr lang="en-GB" sz="2400" dirty="0"/>
              <a:t> </a:t>
            </a:r>
            <a:r>
              <a:rPr lang="en-GB" sz="2400" dirty="0" err="1"/>
              <a:t>javnih</a:t>
            </a:r>
            <a:r>
              <a:rPr lang="en-GB" sz="2400" dirty="0"/>
              <a:t> </a:t>
            </a:r>
            <a:r>
              <a:rPr lang="en-GB" sz="2400" dirty="0" err="1"/>
              <a:t>dobara</a:t>
            </a:r>
            <a:r>
              <a:rPr lang="en-GB" sz="2400" dirty="0"/>
              <a:t> </a:t>
            </a:r>
            <a:r>
              <a:rPr lang="en-GB" sz="2400" dirty="0" err="1"/>
              <a:t>leži</a:t>
            </a:r>
            <a:r>
              <a:rPr lang="en-GB" sz="2400" dirty="0"/>
              <a:t> u tome </a:t>
            </a:r>
            <a:r>
              <a:rPr lang="en-GB" sz="2400" dirty="0" err="1"/>
              <a:t>što</a:t>
            </a:r>
            <a:r>
              <a:rPr lang="en-GB" sz="2400" dirty="0"/>
              <a:t> se ne</a:t>
            </a:r>
          </a:p>
          <a:p>
            <a:r>
              <a:rPr lang="en-GB" sz="2400" dirty="0" err="1"/>
              <a:t>mogu</a:t>
            </a:r>
            <a:r>
              <a:rPr lang="en-GB" sz="2400" dirty="0"/>
              <a:t> </a:t>
            </a:r>
            <a:r>
              <a:rPr lang="en-GB" sz="2400" dirty="0" err="1"/>
              <a:t>podesiti</a:t>
            </a:r>
            <a:r>
              <a:rPr lang="en-GB" sz="2400" dirty="0"/>
              <a:t> po </a:t>
            </a:r>
            <a:r>
              <a:rPr lang="en-GB" sz="2400" dirty="0" err="1"/>
              <a:t>meri</a:t>
            </a:r>
            <a:r>
              <a:rPr lang="en-GB" sz="2400" dirty="0"/>
              <a:t> </a:t>
            </a:r>
            <a:r>
              <a:rPr lang="en-GB" sz="2400" dirty="0" err="1"/>
              <a:t>pojedinačnog</a:t>
            </a:r>
            <a:r>
              <a:rPr lang="en-GB" sz="2400" dirty="0"/>
              <a:t> </a:t>
            </a:r>
            <a:r>
              <a:rPr lang="en-GB" sz="2400" dirty="0" err="1"/>
              <a:t>potrošač</a:t>
            </a:r>
            <a:r>
              <a:rPr lang="sr-Latn-RS" sz="2400" dirty="0"/>
              <a:t>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86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65F9-E458-4A58-8D2B-A560D7D6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C8F86-6CA5-47EC-BAE7-DDA0B0333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/>
              <a:t>ako</a:t>
            </a:r>
            <a:r>
              <a:rPr lang="en-GB" sz="2000" dirty="0"/>
              <a:t> </a:t>
            </a:r>
            <a:r>
              <a:rPr lang="en-GB" sz="2000" dirty="0" err="1"/>
              <a:t>niko</a:t>
            </a:r>
            <a:r>
              <a:rPr lang="en-GB" sz="2000" dirty="0"/>
              <a:t> ne bi </a:t>
            </a:r>
            <a:r>
              <a:rPr lang="en-GB" sz="2000" dirty="0" err="1"/>
              <a:t>znao</a:t>
            </a:r>
            <a:r>
              <a:rPr lang="en-GB" sz="2000" dirty="0"/>
              <a:t> da </a:t>
            </a:r>
            <a:r>
              <a:rPr lang="en-GB" sz="2000" dirty="0" err="1"/>
              <a:t>čita</a:t>
            </a:r>
            <a:r>
              <a:rPr lang="en-GB" sz="2000" dirty="0"/>
              <a:t> </a:t>
            </a:r>
            <a:r>
              <a:rPr lang="en-GB" sz="2000" dirty="0" err="1"/>
              <a:t>niti</a:t>
            </a:r>
            <a:endParaRPr lang="en-GB" sz="2000" dirty="0"/>
          </a:p>
          <a:p>
            <a:r>
              <a:rPr lang="en-GB" sz="2000" dirty="0"/>
              <a:t>da </a:t>
            </a:r>
            <a:r>
              <a:rPr lang="en-GB" sz="2000" dirty="0" err="1"/>
              <a:t>piše</a:t>
            </a:r>
            <a:r>
              <a:rPr lang="en-GB" sz="2000" dirty="0"/>
              <a:t>, </a:t>
            </a:r>
            <a:r>
              <a:rPr lang="en-GB" sz="2000" dirty="0" err="1"/>
              <a:t>moj</a:t>
            </a:r>
            <a:r>
              <a:rPr lang="en-GB" sz="2000" dirty="0"/>
              <a:t> </a:t>
            </a:r>
            <a:r>
              <a:rPr lang="en-GB" sz="2000" dirty="0" err="1"/>
              <a:t>lični</a:t>
            </a:r>
            <a:r>
              <a:rPr lang="en-GB" sz="2000" dirty="0"/>
              <a:t> </a:t>
            </a:r>
            <a:r>
              <a:rPr lang="en-GB" sz="2000" dirty="0" err="1"/>
              <a:t>podsticaj</a:t>
            </a:r>
            <a:r>
              <a:rPr lang="en-GB" sz="2000" dirty="0"/>
              <a:t> da </a:t>
            </a:r>
            <a:r>
              <a:rPr lang="en-GB" sz="2000" dirty="0" err="1"/>
              <a:t>učim</a:t>
            </a:r>
            <a:r>
              <a:rPr lang="en-GB" sz="2000" dirty="0"/>
              <a:t> bio bi </a:t>
            </a:r>
            <a:r>
              <a:rPr lang="en-GB" sz="2000" dirty="0" err="1"/>
              <a:t>ravan</a:t>
            </a:r>
            <a:r>
              <a:rPr lang="en-GB" sz="2000" dirty="0"/>
              <a:t> </a:t>
            </a:r>
            <a:r>
              <a:rPr lang="en-GB" sz="2000" dirty="0" err="1"/>
              <a:t>nuli</a:t>
            </a:r>
            <a:r>
              <a:rPr lang="en-GB" sz="2000" dirty="0"/>
              <a:t>.</a:t>
            </a:r>
            <a:endParaRPr lang="sr-Latn-RS" sz="2000" dirty="0"/>
          </a:p>
          <a:p>
            <a:endParaRPr lang="sr-Latn-RS" sz="2000" dirty="0"/>
          </a:p>
          <a:p>
            <a:endParaRPr lang="en-GB" sz="2000" dirty="0"/>
          </a:p>
          <a:p>
            <a:r>
              <a:rPr lang="pl-PL" sz="2000" dirty="0"/>
              <a:t>Upravo stoga je osnovno obrazovanje javno i</a:t>
            </a:r>
          </a:p>
          <a:p>
            <a:r>
              <a:rPr lang="pl-PL" sz="2000" dirty="0"/>
              <a:t>besplatno, ali isto tako je i obavezno.</a:t>
            </a:r>
          </a:p>
          <a:p>
            <a:endParaRPr lang="pl-PL" sz="2000" dirty="0"/>
          </a:p>
          <a:p>
            <a:r>
              <a:rPr lang="pl-PL" sz="2000" dirty="0"/>
              <a:t> Drugi primer </a:t>
            </a:r>
            <a:r>
              <a:rPr lang="en-GB" sz="2000" dirty="0"/>
              <a:t>bi </a:t>
            </a:r>
            <a:r>
              <a:rPr lang="en-GB" sz="2000" dirty="0" err="1"/>
              <a:t>mogla</a:t>
            </a:r>
            <a:r>
              <a:rPr lang="en-GB" sz="2000" dirty="0"/>
              <a:t> </a:t>
            </a:r>
            <a:r>
              <a:rPr lang="en-GB" sz="2000" dirty="0" err="1"/>
              <a:t>biti</a:t>
            </a:r>
            <a:r>
              <a:rPr lang="en-GB" sz="2000" dirty="0"/>
              <a:t> </a:t>
            </a:r>
            <a:r>
              <a:rPr lang="en-GB" sz="2000" dirty="0" err="1"/>
              <a:t>policijska</a:t>
            </a:r>
            <a:r>
              <a:rPr lang="en-GB" sz="2000" dirty="0"/>
              <a:t> </a:t>
            </a:r>
            <a:r>
              <a:rPr lang="en-GB" sz="2000" dirty="0" err="1"/>
              <a:t>zaštita</a:t>
            </a:r>
            <a:r>
              <a:rPr lang="en-GB" sz="2000" dirty="0"/>
              <a:t>. Ona se </a:t>
            </a:r>
            <a:r>
              <a:rPr lang="en-GB" sz="2000" dirty="0" err="1"/>
              <a:t>može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privatno</a:t>
            </a:r>
            <a:r>
              <a:rPr lang="sr-Latn-RS" sz="2000" dirty="0"/>
              <a:t> </a:t>
            </a:r>
            <a:r>
              <a:rPr lang="pl-PL" sz="2000" dirty="0"/>
              <a:t>organizovati, ali je javna bezbednost dobra</a:t>
            </a:r>
          </a:p>
          <a:p>
            <a:r>
              <a:rPr lang="pl-PL" sz="2000" dirty="0"/>
              <a:t>za sve, bilo da je sami finansiraju ili ne. </a:t>
            </a:r>
          </a:p>
          <a:p>
            <a:endParaRPr lang="pl-PL" sz="2000" dirty="0"/>
          </a:p>
          <a:p>
            <a:r>
              <a:rPr lang="pl-PL" sz="2000" dirty="0"/>
              <a:t>Praktično </a:t>
            </a:r>
            <a:r>
              <a:rPr lang="en-GB" sz="2000" dirty="0" err="1"/>
              <a:t>gledano</a:t>
            </a:r>
            <a:r>
              <a:rPr lang="en-GB" sz="2000" dirty="0"/>
              <a:t>, </a:t>
            </a:r>
            <a:r>
              <a:rPr lang="en-GB" sz="2000" dirty="0" err="1"/>
              <a:t>jedino</a:t>
            </a:r>
            <a:r>
              <a:rPr lang="en-GB" sz="2000" dirty="0"/>
              <a:t> bi </a:t>
            </a:r>
            <a:r>
              <a:rPr lang="en-GB" sz="2000" dirty="0" err="1"/>
              <a:t>dobrostojeći</a:t>
            </a:r>
            <a:r>
              <a:rPr lang="en-GB" sz="2000" dirty="0"/>
              <a:t>, </a:t>
            </a:r>
            <a:r>
              <a:rPr lang="en-GB" sz="2000" dirty="0" err="1"/>
              <a:t>homogeni</a:t>
            </a:r>
            <a:r>
              <a:rPr lang="en-GB" sz="2000" dirty="0"/>
              <a:t> </a:t>
            </a:r>
            <a:r>
              <a:rPr lang="en-GB" sz="2000" dirty="0" err="1"/>
              <a:t>kvartovi</a:t>
            </a:r>
            <a:endParaRPr lang="en-GB" sz="2000" dirty="0"/>
          </a:p>
          <a:p>
            <a:r>
              <a:rPr lang="pl-PL" sz="2000" dirty="0"/>
              <a:t>uopšte i mogli da sami organizuju neku privatnu </a:t>
            </a:r>
            <a:r>
              <a:rPr lang="en-GB" sz="2000" dirty="0" err="1"/>
              <a:t>službu</a:t>
            </a:r>
            <a:r>
              <a:rPr lang="en-GB" sz="2000" dirty="0"/>
              <a:t> „</a:t>
            </a:r>
            <a:r>
              <a:rPr lang="en-GB" sz="2000" dirty="0" err="1"/>
              <a:t>javne</a:t>
            </a:r>
            <a:r>
              <a:rPr lang="en-GB" sz="2000" dirty="0"/>
              <a:t>” </a:t>
            </a:r>
            <a:r>
              <a:rPr lang="en-GB" sz="2000" dirty="0" err="1"/>
              <a:t>bezbednosti</a:t>
            </a:r>
            <a:r>
              <a:rPr lang="en-GB" sz="2000" dirty="0"/>
              <a:t> u </a:t>
            </a:r>
            <a:r>
              <a:rPr lang="en-GB" sz="2000" dirty="0" err="1"/>
              <a:t>svom</a:t>
            </a:r>
            <a:r>
              <a:rPr lang="en-GB" sz="2000" dirty="0"/>
              <a:t> </a:t>
            </a:r>
            <a:r>
              <a:rPr lang="en-GB" sz="2000" dirty="0" err="1"/>
              <a:t>kvartu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4734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9517-4FA6-4F32-A043-EB26B40B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FA21B-EBE5-4FBD-B8B4-31D4A743D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60E30-22CB-4AEF-BDCE-15AF13008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14" t="11214" r="54544" b="4120"/>
          <a:stretch/>
        </p:blipFill>
        <p:spPr>
          <a:xfrm>
            <a:off x="1979712" y="692696"/>
            <a:ext cx="4248472" cy="59088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6A7E58-3661-4929-901B-CE66CF1CD1E2}"/>
              </a:ext>
            </a:extLst>
          </p:cNvPr>
          <p:cNvSpPr txBox="1"/>
          <p:nvPr/>
        </p:nvSpPr>
        <p:spPr>
          <a:xfrm>
            <a:off x="3563888" y="919945"/>
            <a:ext cx="143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SAD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BAB50-E706-42B0-B1C7-4E827E3FD101}"/>
              </a:ext>
            </a:extLst>
          </p:cNvPr>
          <p:cNvSpPr txBox="1"/>
          <p:nvPr/>
        </p:nvSpPr>
        <p:spPr>
          <a:xfrm>
            <a:off x="3716288" y="1990581"/>
            <a:ext cx="200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Nemačka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34C0D-7CFE-427F-872D-61A6DE91E768}"/>
              </a:ext>
            </a:extLst>
          </p:cNvPr>
          <p:cNvSpPr txBox="1"/>
          <p:nvPr/>
        </p:nvSpPr>
        <p:spPr>
          <a:xfrm>
            <a:off x="3868688" y="3070701"/>
            <a:ext cx="228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Francuska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318D5-9085-4B6E-AC25-2B27F020FA89}"/>
              </a:ext>
            </a:extLst>
          </p:cNvPr>
          <p:cNvSpPr txBox="1"/>
          <p:nvPr/>
        </p:nvSpPr>
        <p:spPr>
          <a:xfrm>
            <a:off x="3868688" y="4222829"/>
            <a:ext cx="235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/>
                </a:solidFill>
              </a:rPr>
              <a:t>V. Britanija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36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DC4D-9B3F-4ED6-BB3A-487DC4F4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D32860-8A3F-4CE9-AD3E-2454163DB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221" t="17155" r="37956" b="49904"/>
          <a:stretch/>
        </p:blipFill>
        <p:spPr>
          <a:xfrm>
            <a:off x="3203848" y="476673"/>
            <a:ext cx="4968552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40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9DDB-040C-412E-A17D-06A3344B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731DF3-8997-4753-A064-F9D1B3834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42" t="15508" r="56485" b="49904"/>
          <a:stretch/>
        </p:blipFill>
        <p:spPr>
          <a:xfrm>
            <a:off x="539552" y="1111653"/>
            <a:ext cx="8064896" cy="513220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C5A01EA-EC2A-4FC1-9511-7BAB533DC420}"/>
              </a:ext>
            </a:extLst>
          </p:cNvPr>
          <p:cNvSpPr/>
          <p:nvPr/>
        </p:nvSpPr>
        <p:spPr bwMode="auto">
          <a:xfrm>
            <a:off x="6372200" y="2348880"/>
            <a:ext cx="576064" cy="36004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CE78C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B0B279-B2CE-44F5-8209-70012A4CE388}"/>
              </a:ext>
            </a:extLst>
          </p:cNvPr>
          <p:cNvSpPr/>
          <p:nvPr/>
        </p:nvSpPr>
        <p:spPr bwMode="auto">
          <a:xfrm>
            <a:off x="6372200" y="2852936"/>
            <a:ext cx="576064" cy="36004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CE78C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4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9">
            <a:extLst>
              <a:ext uri="{FF2B5EF4-FFF2-40B4-BE49-F238E27FC236}">
                <a16:creationId xmlns:a16="http://schemas.microsoft.com/office/drawing/2014/main" id="{CDA7F8FC-077A-472F-A094-279C45486D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908050"/>
            <a:ext cx="3810000" cy="4876800"/>
          </a:xfrm>
        </p:spPr>
      </p:pic>
      <p:pic>
        <p:nvPicPr>
          <p:cNvPr id="45059" name="Picture 10">
            <a:extLst>
              <a:ext uri="{FF2B5EF4-FFF2-40B4-BE49-F238E27FC236}">
                <a16:creationId xmlns:a16="http://schemas.microsoft.com/office/drawing/2014/main" id="{AEAEAFA9-EC49-4A7F-9E31-16D18C2A26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5060" name="Rectangle 3">
            <a:extLst>
              <a:ext uri="{FF2B5EF4-FFF2-40B4-BE49-F238E27FC236}">
                <a16:creationId xmlns:a16="http://schemas.microsoft.com/office/drawing/2014/main" id="{F20DF620-9AE0-4A80-8AD9-3478EAC429A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14400"/>
            <a:ext cx="3810000" cy="4876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3600"/>
          </a:p>
          <a:p>
            <a:pPr lvl="1" eaLnBrk="1" hangingPunct="1">
              <a:buFontTx/>
              <a:buNone/>
            </a:pPr>
            <a:endParaRPr lang="en-US" altLang="en-US" sz="3200"/>
          </a:p>
          <a:p>
            <a:pPr lvl="1" eaLnBrk="1" hangingPunct="1"/>
            <a:endParaRPr lang="en-US" altLang="en-US" sz="3200"/>
          </a:p>
        </p:txBody>
      </p:sp>
      <p:sp>
        <p:nvSpPr>
          <p:cNvPr id="45061" name="Rectangle 11">
            <a:extLst>
              <a:ext uri="{FF2B5EF4-FFF2-40B4-BE49-F238E27FC236}">
                <a16:creationId xmlns:a16="http://schemas.microsoft.com/office/drawing/2014/main" id="{955DD046-ADD0-4D89-B1C2-616EE3729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919788"/>
            <a:ext cx="79930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Neslaganje se onda svodi na sledeće jednostavno pitanje: može li privreda dugo da odstupa od svoje dugoročne </a:t>
            </a:r>
            <a:r>
              <a:rPr lang="en-US" altLang="en-US" sz="2400" i="1">
                <a:latin typeface="Times New Roman" panose="02020603050405020304" pitchFamily="18" charset="0"/>
              </a:rPr>
              <a:t>AS </a:t>
            </a:r>
            <a:r>
              <a:rPr lang="en-US" altLang="en-US" sz="2400">
                <a:latin typeface="Times New Roman" panose="02020603050405020304" pitchFamily="18" charset="0"/>
              </a:rPr>
              <a:t>krive?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BC66262C-2999-4D45-BA8E-E166DA120EC7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1788"/>
            <a:ext cx="4656138" cy="6553200"/>
          </a:xfrm>
        </p:spPr>
      </p:pic>
      <p:sp>
        <p:nvSpPr>
          <p:cNvPr id="12291" name="Rectangle 5">
            <a:extLst>
              <a:ext uri="{FF2B5EF4-FFF2-40B4-BE49-F238E27FC236}">
                <a16:creationId xmlns:a16="http://schemas.microsoft.com/office/drawing/2014/main" id="{3E275938-DACF-4E13-AB59-F7A68C431D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765175"/>
            <a:ext cx="4427537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Ova </a:t>
            </a:r>
            <a:r>
              <a:rPr lang="en-US" altLang="en-US" sz="2000" dirty="0" err="1"/>
              <a:t>slika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otkriva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razlog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zbog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koga</a:t>
            </a:r>
            <a:r>
              <a:rPr lang="en-US" altLang="en-US" sz="2000" dirty="0"/>
              <a:t> je </a:t>
            </a:r>
            <a:r>
              <a:rPr lang="en-US" altLang="en-US" sz="2000" dirty="0" err="1"/>
              <a:t>teško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interpretirati</a:t>
            </a:r>
            <a:r>
              <a:rPr lang="sr-Latn-CS" altLang="en-US" sz="2000" dirty="0"/>
              <a:t> </a:t>
            </a:r>
            <a:r>
              <a:rPr lang="en-US" altLang="en-US" sz="2000" dirty="0" err="1"/>
              <a:t>podatke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iz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budžeta</a:t>
            </a:r>
            <a:r>
              <a:rPr lang="en-US" altLang="en-US" sz="2000" dirty="0"/>
              <a:t>. </a:t>
            </a:r>
            <a:endParaRPr lang="sr-Latn-CS" altLang="en-US" sz="2000" dirty="0"/>
          </a:p>
          <a:p>
            <a:pPr eaLnBrk="1" hangingPunct="1">
              <a:lnSpc>
                <a:spcPct val="80000"/>
              </a:lnSpc>
            </a:pPr>
            <a:endParaRPr lang="sr-Latn-C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altLang="en-US" sz="1800" b="1" i="1" dirty="0"/>
              <a:t>FP </a:t>
            </a:r>
            <a:r>
              <a:rPr lang="sr-Latn-CS" altLang="en-US" sz="1800" b="1" dirty="0"/>
              <a:t>odražava čvršću — manje ekspanzivnu — politiku nego što je ona sa linije </a:t>
            </a:r>
            <a:r>
              <a:rPr lang="sr-Latn-CS" altLang="en-US" sz="1800" b="1" i="1" dirty="0"/>
              <a:t>FP</a:t>
            </a:r>
            <a:r>
              <a:rPr lang="sr-Latn-CS" altLang="en-US" sz="1800" b="1" dirty="0"/>
              <a:t>′: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altLang="en-US" sz="1800" b="1" dirty="0"/>
              <a:t>za svaki dati nivo BDP, višak je veći</a:t>
            </a:r>
            <a:r>
              <a:rPr lang="sr-Latn-CS" altLang="en-US" sz="1600" b="1" dirty="0"/>
              <a:t> bilo stoga što se manje troši,  pad G</a:t>
            </a:r>
            <a:r>
              <a:rPr lang="sr-Latn-CS" altLang="en-US" sz="1800" b="1" dirty="0"/>
              <a:t>           </a:t>
            </a:r>
            <a:r>
              <a:rPr lang="sr-Latn-CS" altLang="en-US" sz="1600" b="1" dirty="0"/>
              <a:t>bilo zato što su porezi</a:t>
            </a:r>
            <a:r>
              <a:rPr lang="sr-Latn-CS" altLang="en-US" sz="1800" b="1" dirty="0"/>
              <a:t>, tj. veće 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altLang="en-US" sz="1600" b="1" dirty="0"/>
              <a:t>	       ili usled združenog dejstva ova 	dva faktora.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altLang="en-US" sz="1600" b="1" dirty="0"/>
              <a:t>Ali deluju i ciklični faktori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altLang="en-US" sz="1800" dirty="0"/>
              <a:t>Ako, na primer, privreda izlazi iz recesije uz istovremeni pad poreskih stopa, pomeriće se iz </a:t>
            </a:r>
            <a:r>
              <a:rPr lang="sr-Latn-CS" altLang="en-US" sz="1800" i="1" dirty="0"/>
              <a:t>A</a:t>
            </a:r>
            <a:r>
              <a:rPr lang="sr-Latn-CS" altLang="en-US" sz="1800" dirty="0"/>
              <a:t>′ u </a:t>
            </a:r>
            <a:r>
              <a:rPr lang="sr-Latn-CS" altLang="en-US" sz="1800" i="1" dirty="0"/>
              <a:t>B</a:t>
            </a:r>
            <a:r>
              <a:rPr lang="sr-Latn-CS" altLang="en-US" sz="1800" dirty="0"/>
              <a:t>′. Kako je prikazano, budžetski saldo se popravlja, te prelazi iz deficita u suficit.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altLang="en-US" sz="1800" dirty="0"/>
              <a:t>razlog poboljšanja salda u potpunosti je ciklične prirode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1800" dirty="0"/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B3FA2AFD-7C4B-4EE9-9AA0-410AD7952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5175"/>
            <a:ext cx="42386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542A7E"/>
                </a:solidFill>
                <a:latin typeface="Times New Roman" panose="02020603050405020304" pitchFamily="18" charset="0"/>
              </a:rPr>
              <a:t>Za fiskalnu politiku FP,</a:t>
            </a:r>
            <a:r>
              <a:rPr lang="sr-Latn-CS" altLang="en-US" sz="1800" b="1">
                <a:solidFill>
                  <a:srgbClr val="542A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542A7E"/>
                </a:solidFill>
                <a:latin typeface="Times New Roman" panose="02020603050405020304" pitchFamily="18" charset="0"/>
              </a:rPr>
              <a:t>ciklično ađustirani budžet je u suficitu, mada bi ga</a:t>
            </a:r>
            <a:r>
              <a:rPr lang="sr-Latn-CS" altLang="en-US" sz="1800" b="1">
                <a:solidFill>
                  <a:srgbClr val="542A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542A7E"/>
                </a:solidFill>
                <a:latin typeface="Times New Roman" panose="02020603050405020304" pitchFamily="18" charset="0"/>
              </a:rPr>
              <a:t>recesija mogla odvući u tačku A′.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070472-7452-4585-97E8-2A11EB7D2984}"/>
              </a:ext>
            </a:extLst>
          </p:cNvPr>
          <p:cNvSpPr/>
          <p:nvPr/>
        </p:nvSpPr>
        <p:spPr bwMode="auto">
          <a:xfrm>
            <a:off x="4716016" y="4221088"/>
            <a:ext cx="4320480" cy="2160240"/>
          </a:xfrm>
          <a:prstGeom prst="rect">
            <a:avLst/>
          </a:prstGeom>
          <a:solidFill>
            <a:schemeClr val="accent1">
              <a:alpha val="3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CE78C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9">
            <a:extLst>
              <a:ext uri="{FF2B5EF4-FFF2-40B4-BE49-F238E27FC236}">
                <a16:creationId xmlns:a16="http://schemas.microsoft.com/office/drawing/2014/main" id="{D5972595-7A93-4A06-AAA9-9B9D130B83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4643438" cy="5943600"/>
          </a:xfrm>
        </p:spPr>
      </p:pic>
      <p:sp>
        <p:nvSpPr>
          <p:cNvPr id="13315" name="Rectangle 20">
            <a:extLst>
              <a:ext uri="{FF2B5EF4-FFF2-40B4-BE49-F238E27FC236}">
                <a16:creationId xmlns:a16="http://schemas.microsoft.com/office/drawing/2014/main" id="{CA30736F-24C5-4858-B7CF-8201641A38E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1800"/>
              <a:t>Prognoze budžetskih deficita u 1993</a:t>
            </a:r>
            <a:r>
              <a:rPr lang="sr-Latn-CS" altLang="en-US" sz="1800"/>
              <a:t>-</a:t>
            </a:r>
            <a:r>
              <a:rPr lang="en-US" altLang="en-US" sz="1800"/>
              <a:t> 1996.</a:t>
            </a:r>
            <a:r>
              <a:rPr lang="sr-Latn-CS" altLang="en-US" sz="1800"/>
              <a:t> </a:t>
            </a:r>
            <a:r>
              <a:rPr lang="en-US" altLang="en-US" sz="1800"/>
              <a:t>dekomponovane su u dva dela: </a:t>
            </a:r>
            <a:endParaRPr lang="sr-Latn-CS" altLang="en-US" sz="1800"/>
          </a:p>
          <a:p>
            <a:pPr eaLnBrk="1" hangingPunct="1"/>
            <a:r>
              <a:rPr lang="en-US" altLang="en-US" sz="1800"/>
              <a:t>na vertikalnoj osi</a:t>
            </a:r>
            <a:r>
              <a:rPr lang="sr-Latn-CS" altLang="en-US" sz="1800"/>
              <a:t> </a:t>
            </a:r>
            <a:r>
              <a:rPr lang="en-US" altLang="en-US" sz="1800"/>
              <a:t>prikazane su promene ciklično ađustiranog budžeta </a:t>
            </a:r>
            <a:endParaRPr lang="sr-Latn-CS" altLang="en-US" sz="1800"/>
          </a:p>
          <a:p>
            <a:pPr eaLnBrk="1" hangingPunct="1"/>
            <a:r>
              <a:rPr lang="en-US" altLang="en-US" sz="1800"/>
              <a:t>(tj. </a:t>
            </a:r>
            <a:r>
              <a:rPr lang="sr-Latn-CS" altLang="en-US" sz="1800"/>
              <a:t>e</a:t>
            </a:r>
            <a:r>
              <a:rPr lang="en-US" altLang="en-US" sz="1800"/>
              <a:t>gzogene</a:t>
            </a:r>
            <a:r>
              <a:rPr lang="sr-Latn-CS" altLang="en-US" sz="1800"/>
              <a:t> </a:t>
            </a:r>
            <a:r>
              <a:rPr lang="en-US" altLang="en-US" sz="1800"/>
              <a:t>promene fiskalne politike), koje ponekad nazivamo strukturnom</a:t>
            </a:r>
            <a:r>
              <a:rPr lang="sr-Latn-CS" altLang="en-US" sz="1800"/>
              <a:t> </a:t>
            </a:r>
            <a:r>
              <a:rPr lang="en-US" altLang="en-US" sz="1800"/>
              <a:t>komponentom; </a:t>
            </a:r>
            <a:endParaRPr lang="sr-Latn-CS" altLang="en-US" sz="1800"/>
          </a:p>
          <a:p>
            <a:pPr eaLnBrk="1" hangingPunct="1"/>
            <a:r>
              <a:rPr lang="en-US" altLang="en-US" sz="1800"/>
              <a:t>na horizontalnoj osi prikazana je preostala</a:t>
            </a:r>
            <a:r>
              <a:rPr lang="sr-Latn-CS" altLang="en-US" sz="1800"/>
              <a:t> </a:t>
            </a:r>
            <a:r>
              <a:rPr lang="en-US" altLang="en-US" sz="1800"/>
              <a:t>ciklična komponenta </a:t>
            </a:r>
            <a:endParaRPr lang="sr-Latn-CS" altLang="en-US" sz="1800"/>
          </a:p>
          <a:p>
            <a:pPr eaLnBrk="1" hangingPunct="1"/>
            <a:r>
              <a:rPr lang="en-US" altLang="en-US" sz="1800"/>
              <a:t>(koju računamo kao razliku između ukupne</a:t>
            </a:r>
            <a:r>
              <a:rPr lang="sr-Latn-CS" altLang="en-US" sz="1800"/>
              <a:t> </a:t>
            </a:r>
            <a:r>
              <a:rPr lang="en-US" altLang="en-US" sz="1800"/>
              <a:t>promene i ciklično ađustirane promene). </a:t>
            </a:r>
            <a:endParaRPr lang="sr-Latn-CS" altLang="en-US" sz="1800"/>
          </a:p>
          <a:p>
            <a:pPr eaLnBrk="1" hangingPunct="1"/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7570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E3FD6129-EFD6-4CE5-9605-8769673AFFB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864100" y="620713"/>
            <a:ext cx="4279900" cy="5943600"/>
          </a:xfrm>
        </p:spPr>
        <p:txBody>
          <a:bodyPr/>
          <a:lstStyle/>
          <a:p>
            <a:pPr eaLnBrk="1" hangingPunct="1"/>
            <a:r>
              <a:rPr lang="en-US" altLang="en-US" sz="1800"/>
              <a:t>Idući ka jugoistoku, na</a:t>
            </a:r>
            <a:r>
              <a:rPr lang="sr-Latn-CS" altLang="en-US" sz="1800"/>
              <a:t> </a:t>
            </a:r>
            <a:r>
              <a:rPr lang="en-US" altLang="en-US" sz="1800"/>
              <a:t>primer, nalaze se zemlje u kojima se vodi ekspanzivna fiskalna</a:t>
            </a:r>
            <a:r>
              <a:rPr lang="sr-Latn-CS" altLang="en-US" sz="1800"/>
              <a:t> </a:t>
            </a:r>
            <a:r>
              <a:rPr lang="en-US" altLang="en-US" sz="1800"/>
              <a:t>politika, ali gde se budžet poboljšava zbog ciklične faze uzleta</a:t>
            </a:r>
            <a:r>
              <a:rPr lang="sr-Latn-CS" altLang="en-US" sz="1800"/>
              <a:t> </a:t>
            </a:r>
            <a:r>
              <a:rPr lang="en-US" altLang="en-US" sz="1800"/>
              <a:t>(što bi na Slici 15.4 bilo prikazano kretanjem iz tačke </a:t>
            </a:r>
            <a:r>
              <a:rPr lang="en-US" altLang="en-US" sz="1800" i="1"/>
              <a:t>A </a:t>
            </a:r>
            <a:r>
              <a:rPr lang="en-US" altLang="en-US" sz="1800"/>
              <a:t>u tačku </a:t>
            </a:r>
            <a:r>
              <a:rPr lang="en-US" altLang="en-US" sz="1800" i="1"/>
              <a:t>B</a:t>
            </a:r>
            <a:r>
              <a:rPr lang="en-US" altLang="en-US" sz="1800"/>
              <a:t>).</a:t>
            </a:r>
          </a:p>
          <a:p>
            <a:pPr eaLnBrk="1" hangingPunct="1"/>
            <a:r>
              <a:rPr lang="en-US" altLang="en-US" sz="1800"/>
              <a:t>Nakon izlaska iz recesije iz ranih 90-tih, u najvećem broju</a:t>
            </a:r>
            <a:r>
              <a:rPr lang="sr-Latn-CS" altLang="en-US" sz="1800"/>
              <a:t> z</a:t>
            </a:r>
            <a:r>
              <a:rPr lang="en-US" altLang="en-US" sz="1800"/>
              <a:t>emalja došlo je u periodu 1993. do1996. godine do </a:t>
            </a:r>
            <a:r>
              <a:rPr lang="sr-Latn-CS" altLang="en-US" sz="1800"/>
              <a:t>oporavak</a:t>
            </a:r>
            <a:r>
              <a:rPr lang="en-US" altLang="en-US" sz="1800"/>
              <a:t>. Istovremeno, vođena je restriktivna fiskalna politika.</a:t>
            </a:r>
            <a:endParaRPr lang="sr-Latn-CS" altLang="en-US" sz="1800"/>
          </a:p>
          <a:p>
            <a:pPr eaLnBrk="1" hangingPunct="1"/>
            <a:r>
              <a:rPr lang="en-US" altLang="en-US" sz="1800"/>
              <a:t>Japan je izuzetak: pošto je bio u recesiji, otud pogoršanje ciklične</a:t>
            </a:r>
            <a:r>
              <a:rPr lang="sr-Latn-CS" altLang="en-US" sz="1800"/>
              <a:t> </a:t>
            </a:r>
            <a:r>
              <a:rPr lang="en-US" altLang="en-US" sz="1800"/>
              <a:t>komponente deficita, </a:t>
            </a:r>
            <a:endParaRPr lang="sr-Latn-CS" altLang="en-US" sz="1800"/>
          </a:p>
          <a:p>
            <a:pPr eaLnBrk="1" hangingPunct="1"/>
            <a:r>
              <a:rPr lang="en-US" altLang="en-US" sz="1800"/>
              <a:t>a pošto je vođena ekspanzivna fiskalna</a:t>
            </a:r>
            <a:r>
              <a:rPr lang="sr-Latn-CS" altLang="en-US" sz="1800"/>
              <a:t> </a:t>
            </a:r>
            <a:r>
              <a:rPr lang="en-US" altLang="en-US" sz="1800"/>
              <a:t>politika, otud pogoršanje ciklično ađustirane (strukturne)</a:t>
            </a:r>
            <a:r>
              <a:rPr lang="sr-Latn-CS" altLang="en-US" sz="1800"/>
              <a:t> </a:t>
            </a:r>
            <a:r>
              <a:rPr lang="en-US" altLang="en-US" sz="1800"/>
              <a:t>komponente.</a:t>
            </a:r>
          </a:p>
          <a:p>
            <a:pPr eaLnBrk="1" hangingPunct="1"/>
            <a:endParaRPr lang="en-US" altLang="en-US" sz="3600"/>
          </a:p>
        </p:txBody>
      </p:sp>
      <p:pic>
        <p:nvPicPr>
          <p:cNvPr id="34819" name="Picture 7">
            <a:extLst>
              <a:ext uri="{FF2B5EF4-FFF2-40B4-BE49-F238E27FC236}">
                <a16:creationId xmlns:a16="http://schemas.microsoft.com/office/drawing/2014/main" id="{97BDCEC2-23F9-49AD-9984-85D1ACD0B3F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115888"/>
            <a:ext cx="5021263" cy="6388100"/>
          </a:xfrm>
          <a:noFill/>
        </p:spPr>
      </p:pic>
      <p:sp>
        <p:nvSpPr>
          <p:cNvPr id="34820" name="Rectangle 4">
            <a:extLst>
              <a:ext uri="{FF2B5EF4-FFF2-40B4-BE49-F238E27FC236}">
                <a16:creationId xmlns:a16="http://schemas.microsoft.com/office/drawing/2014/main" id="{A4BAAC91-980D-4AD5-A6DC-9AAA709310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4075" y="3860800"/>
            <a:ext cx="3024188" cy="863600"/>
          </a:xfrm>
        </p:spPr>
        <p:txBody>
          <a:bodyPr/>
          <a:lstStyle/>
          <a:p>
            <a:pPr eaLnBrk="1" hangingPunct="1"/>
            <a:r>
              <a:rPr lang="sr-Latn-CS" altLang="en-US" b="1">
                <a:solidFill>
                  <a:srgbClr val="542A7E"/>
                </a:solidFill>
              </a:rPr>
              <a:t>uzlet +ekspanzivna</a:t>
            </a:r>
            <a:endParaRPr lang="en-US" altLang="en-US" b="1">
              <a:solidFill>
                <a:srgbClr val="542A7E"/>
              </a:solidFill>
            </a:endParaRPr>
          </a:p>
        </p:txBody>
      </p:sp>
      <p:sp>
        <p:nvSpPr>
          <p:cNvPr id="34821" name="Rectangle 9">
            <a:extLst>
              <a:ext uri="{FF2B5EF4-FFF2-40B4-BE49-F238E27FC236}">
                <a16:creationId xmlns:a16="http://schemas.microsoft.com/office/drawing/2014/main" id="{E919614D-B7FA-4D60-AB6B-E9962F7F4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005263"/>
            <a:ext cx="215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rgbClr val="542A7E"/>
                </a:solidFill>
              </a:rPr>
              <a:t>recesija +ekspanzivna politika</a:t>
            </a:r>
            <a:endParaRPr lang="en-US" altLang="en-US" sz="2000" b="1">
              <a:solidFill>
                <a:srgbClr val="542A7E"/>
              </a:solidFill>
            </a:endParaRPr>
          </a:p>
        </p:txBody>
      </p:sp>
      <p:sp>
        <p:nvSpPr>
          <p:cNvPr id="34822" name="Rectangle 10">
            <a:extLst>
              <a:ext uri="{FF2B5EF4-FFF2-40B4-BE49-F238E27FC236}">
                <a16:creationId xmlns:a16="http://schemas.microsoft.com/office/drawing/2014/main" id="{1FACA9B4-E0F8-4A57-AAE7-968F4D264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22275"/>
            <a:ext cx="20177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en-US" sz="2000" b="1">
                <a:solidFill>
                  <a:srgbClr val="542A7E"/>
                </a:solidFill>
              </a:rPr>
              <a:t>Uzlet +  restriktivna politika </a:t>
            </a:r>
            <a:endParaRPr lang="en-US" altLang="en-US" sz="2000" b="1">
              <a:solidFill>
                <a:srgbClr val="542A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393B75F-D6C2-4589-AF59-D68FCF9F77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93804132-E712-44CA-A00A-810A4255135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2416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5190-7CE7-49C4-BC98-A1934E75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135E-5A75-4192-9366-3E674B77C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17.4 Finansiranje deficita: javni dug i emisiona</a:t>
            </a:r>
            <a:r>
              <a:rPr lang="sr-Latn-RS" b="1" dirty="0"/>
              <a:t> d</a:t>
            </a:r>
            <a:r>
              <a:rPr lang="en-GB" b="1" dirty="0"/>
              <a:t>obit</a:t>
            </a:r>
            <a:endParaRPr lang="sr-Latn-RS" b="1" dirty="0"/>
          </a:p>
          <a:p>
            <a:endParaRPr lang="sr-Latn-RS" b="1" dirty="0"/>
          </a:p>
          <a:p>
            <a:pPr marL="457200" indent="-457200">
              <a:buFont typeface="+mj-lt"/>
              <a:buAutoNum type="arabicPeriod"/>
            </a:pPr>
            <a:r>
              <a:rPr lang="pl-PL" sz="2400" b="1" dirty="0"/>
              <a:t>Javni dug bez rasta i bez inflacije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b="1" dirty="0"/>
              <a:t>Javni dug uz rast i bez inflacije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dirty="0"/>
              <a:t>Javni dug uz rast i inflatorno</a:t>
            </a:r>
            <a:r>
              <a:rPr lang="sr-Latn-RS" sz="2400" b="1" dirty="0"/>
              <a:t> </a:t>
            </a:r>
            <a:r>
              <a:rPr lang="en-GB" sz="2400" b="1" dirty="0" err="1"/>
              <a:t>finansiranje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69718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>
            <a:extLst>
              <a:ext uri="{FF2B5EF4-FFF2-40B4-BE49-F238E27FC236}">
                <a16:creationId xmlns:a16="http://schemas.microsoft.com/office/drawing/2014/main" id="{C8CA76B9-1D5A-4E6E-893D-AACD64CCF1B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844675"/>
            <a:ext cx="4262437" cy="1776413"/>
          </a:xfrm>
          <a:noFill/>
        </p:spPr>
      </p:pic>
      <p:sp>
        <p:nvSpPr>
          <p:cNvPr id="36867" name="Rectangle 6">
            <a:extLst>
              <a:ext uri="{FF2B5EF4-FFF2-40B4-BE49-F238E27FC236}">
                <a16:creationId xmlns:a16="http://schemas.microsoft.com/office/drawing/2014/main" id="{3323ABEB-80F4-48D8-8E49-DCD64F187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88201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</a:rPr>
              <a:t>Javni dug bez rasta i bez inflacije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slučaj gde je emisiona dobit jednaka nuli</a:t>
            </a:r>
          </a:p>
        </p:txBody>
      </p:sp>
      <p:sp>
        <p:nvSpPr>
          <p:cNvPr id="36868" name="Rectangle 7">
            <a:extLst>
              <a:ext uri="{FF2B5EF4-FFF2-40B4-BE49-F238E27FC236}">
                <a16:creationId xmlns:a16="http://schemas.microsoft.com/office/drawing/2014/main" id="{373B77FC-B05F-446D-88EB-30D35A4EA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773238"/>
            <a:ext cx="28797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Izraz (15.1) pokazuje da dugovi imaju eksplozivna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svojstva</a:t>
            </a:r>
          </a:p>
        </p:txBody>
      </p:sp>
      <p:sp>
        <p:nvSpPr>
          <p:cNvPr id="36869" name="Rectangle 8">
            <a:extLst>
              <a:ext uri="{FF2B5EF4-FFF2-40B4-BE49-F238E27FC236}">
                <a16:creationId xmlns:a16="http://schemas.microsoft.com/office/drawing/2014/main" id="{546A90A3-0874-405A-8F2E-9D12339E9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652963"/>
            <a:ext cx="77057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</a:rPr>
              <a:t>Čak i u slučaju da je primarni budžet uravnoteži, (</a:t>
            </a:r>
            <a:r>
              <a:rPr lang="en-US" altLang="en-US" sz="3600" i="1">
                <a:latin typeface="Times New Roman" panose="02020603050405020304" pitchFamily="18" charset="0"/>
              </a:rPr>
              <a:t>G </a:t>
            </a:r>
            <a:r>
              <a:rPr lang="en-US" altLang="en-US" sz="3600">
                <a:latin typeface="Times New Roman" panose="02020603050405020304" pitchFamily="18" charset="0"/>
              </a:rPr>
              <a:t>− </a:t>
            </a:r>
            <a:r>
              <a:rPr lang="en-US" altLang="en-US" sz="3600" i="1">
                <a:latin typeface="Times New Roman" panose="02020603050405020304" pitchFamily="18" charset="0"/>
              </a:rPr>
              <a:t>T </a:t>
            </a:r>
            <a:r>
              <a:rPr lang="en-US" altLang="en-US" sz="3600">
                <a:latin typeface="Times New Roman" panose="02020603050405020304" pitchFamily="18" charset="0"/>
              </a:rPr>
              <a:t>= 0),  dug nastavlja da raste, Δ</a:t>
            </a:r>
            <a:r>
              <a:rPr lang="en-US" altLang="en-US" sz="3600" i="1">
                <a:latin typeface="Times New Roman" panose="02020603050405020304" pitchFamily="18" charset="0"/>
              </a:rPr>
              <a:t>B </a:t>
            </a:r>
            <a:r>
              <a:rPr lang="en-US" altLang="en-US" sz="3600">
                <a:latin typeface="Times New Roman" panose="02020603050405020304" pitchFamily="18" charset="0"/>
              </a:rPr>
              <a:t>= </a:t>
            </a:r>
            <a:r>
              <a:rPr lang="en-US" altLang="en-US" sz="3600" i="1">
                <a:latin typeface="Times New Roman" panose="02020603050405020304" pitchFamily="18" charset="0"/>
              </a:rPr>
              <a:t>rB </a:t>
            </a:r>
            <a:r>
              <a:rPr lang="en-US" altLang="en-US" sz="3600">
                <a:latin typeface="Times New Roman" panose="02020603050405020304" pitchFamily="18" charset="0"/>
              </a:rPr>
              <a:t>odnosno Δ</a:t>
            </a:r>
            <a:r>
              <a:rPr lang="en-US" altLang="en-US" sz="3600" i="1">
                <a:latin typeface="Times New Roman" panose="02020603050405020304" pitchFamily="18" charset="0"/>
              </a:rPr>
              <a:t>B/B </a:t>
            </a:r>
            <a:r>
              <a:rPr lang="en-US" altLang="en-US" sz="3600">
                <a:latin typeface="Times New Roman" panose="02020603050405020304" pitchFamily="18" charset="0"/>
              </a:rPr>
              <a:t>= </a:t>
            </a:r>
            <a:r>
              <a:rPr lang="en-US" altLang="en-US" sz="3600" i="1">
                <a:latin typeface="Times New Roman" panose="02020603050405020304" pitchFamily="18" charset="0"/>
              </a:rPr>
              <a:t>r</a:t>
            </a:r>
            <a:r>
              <a:rPr lang="en-US" altLang="en-US" sz="360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453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A71DC64-223A-4A61-ADF1-ABC9AED9E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8237E1E-7227-4F9B-8948-D4F1244CC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 bi se akumulacija duga zadržala na nekom datom</a:t>
            </a:r>
          </a:p>
          <a:p>
            <a:pPr eaLnBrk="1" hangingPunct="1"/>
            <a:r>
              <a:rPr lang="en-US" altLang="en-US"/>
              <a:t>nivou, vlada mora neprestano da ostvaruje budžetski</a:t>
            </a:r>
          </a:p>
          <a:p>
            <a:pPr eaLnBrk="1" hangingPunct="1"/>
            <a:r>
              <a:rPr lang="en-US" altLang="en-US"/>
              <a:t>višak, iz koga će moći da se finansira otplata</a:t>
            </a:r>
          </a:p>
          <a:p>
            <a:pPr eaLnBrk="1" hangingPunct="1"/>
            <a:r>
              <a:rPr lang="en-US" altLang="en-US"/>
              <a:t>dospelog zaduženja.</a:t>
            </a:r>
          </a:p>
        </p:txBody>
      </p:sp>
    </p:spTree>
    <p:extLst>
      <p:ext uri="{BB962C8B-B14F-4D97-AF65-F5344CB8AC3E}">
        <p14:creationId xmlns:p14="http://schemas.microsoft.com/office/powerpoint/2010/main" val="4189776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>
            <a:extLst>
              <a:ext uri="{FF2B5EF4-FFF2-40B4-BE49-F238E27FC236}">
                <a16:creationId xmlns:a16="http://schemas.microsoft.com/office/drawing/2014/main" id="{7490AC7F-C20D-4DD3-BF9F-41D49BF10EA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12875"/>
            <a:ext cx="7772400" cy="4725988"/>
          </a:xfrm>
          <a:noFill/>
        </p:spPr>
      </p:pic>
      <p:sp>
        <p:nvSpPr>
          <p:cNvPr id="38915" name="Rectangle 2">
            <a:extLst>
              <a:ext uri="{FF2B5EF4-FFF2-40B4-BE49-F238E27FC236}">
                <a16:creationId xmlns:a16="http://schemas.microsoft.com/office/drawing/2014/main" id="{EE7C5CD4-BCDB-4FFF-9810-902F0DF0F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0563" y="5589588"/>
            <a:ext cx="4103687" cy="533400"/>
          </a:xfrm>
        </p:spPr>
        <p:txBody>
          <a:bodyPr/>
          <a:lstStyle/>
          <a:p>
            <a:pPr eaLnBrk="1" hangingPunct="1"/>
            <a:r>
              <a:rPr lang="en-US" altLang="en-US" sz="1800" b="1">
                <a:solidFill>
                  <a:srgbClr val="542A7E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800" b="1">
                <a:solidFill>
                  <a:srgbClr val="542A7E"/>
                </a:solidFill>
                <a:latin typeface="Times New Roman" panose="02020603050405020304" pitchFamily="18" charset="0"/>
              </a:rPr>
              <a:t>B/Y=0 kada je (T-G)/Y=(r-g)B/Y-(</a:t>
            </a:r>
            <a:r>
              <a:rPr lang="en-US" altLang="en-US" sz="1800" b="1">
                <a:solidFill>
                  <a:srgbClr val="542A7E"/>
                </a:solidFill>
                <a:latin typeface="Symbol" panose="05050102010706020507" pitchFamily="18" charset="2"/>
              </a:rPr>
              <a:t>DM0/</a:t>
            </a:r>
            <a:r>
              <a:rPr lang="en-US" altLang="en-US" sz="1800" b="1">
                <a:solidFill>
                  <a:srgbClr val="542A7E"/>
                </a:solidFill>
                <a:latin typeface="Times New Roman" panose="02020603050405020304" pitchFamily="18" charset="0"/>
              </a:rPr>
              <a:t>P)/Y</a:t>
            </a:r>
          </a:p>
        </p:txBody>
      </p:sp>
    </p:spTree>
    <p:extLst>
      <p:ext uri="{BB962C8B-B14F-4D97-AF65-F5344CB8AC3E}">
        <p14:creationId xmlns:p14="http://schemas.microsoft.com/office/powerpoint/2010/main" val="3083350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1514585-760C-4118-A8A8-568879EAF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39939" name="Picture 4">
            <a:extLst>
              <a:ext uri="{FF2B5EF4-FFF2-40B4-BE49-F238E27FC236}">
                <a16:creationId xmlns:a16="http://schemas.microsoft.com/office/drawing/2014/main" id="{81528A22-9A72-4F0D-8BB9-A87BEEADC8A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9" t="68"/>
          <a:stretch/>
        </p:blipFill>
        <p:spPr>
          <a:xfrm>
            <a:off x="1859162" y="1700807"/>
            <a:ext cx="4873078" cy="1153088"/>
          </a:xfrm>
          <a:noFill/>
        </p:spPr>
      </p:pic>
      <p:sp>
        <p:nvSpPr>
          <p:cNvPr id="39940" name="Rectangle 5">
            <a:extLst>
              <a:ext uri="{FF2B5EF4-FFF2-40B4-BE49-F238E27FC236}">
                <a16:creationId xmlns:a16="http://schemas.microsoft.com/office/drawing/2014/main" id="{D0026AA8-810A-4DEE-A774-835CEFDEA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836613"/>
            <a:ext cx="696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Javni dug sa rastom i sa inflacijom</a:t>
            </a:r>
          </a:p>
        </p:txBody>
      </p:sp>
      <p:sp>
        <p:nvSpPr>
          <p:cNvPr id="39941" name="Rectangle 6">
            <a:extLst>
              <a:ext uri="{FF2B5EF4-FFF2-40B4-BE49-F238E27FC236}">
                <a16:creationId xmlns:a16="http://schemas.microsoft.com/office/drawing/2014/main" id="{15BD84B7-A667-4E68-B8C1-48C4C30CA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8275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4000">
                <a:solidFill>
                  <a:srgbClr val="FCE78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rgbClr val="FCE78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>
                <a:solidFill>
                  <a:srgbClr val="FCE78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CE78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</a:rPr>
              <a:t>kao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rezultat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rastuće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upotrebe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emisione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dobiti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dolazi</a:t>
            </a:r>
            <a:r>
              <a:rPr lang="en-US" altLang="en-US" sz="2000" dirty="0">
                <a:latin typeface="Times New Roman" panose="02020603050405020304" pitchFamily="18" charset="0"/>
              </a:rPr>
              <a:t> do </a:t>
            </a:r>
            <a:r>
              <a:rPr lang="en-US" altLang="en-US" sz="2000" dirty="0" err="1">
                <a:latin typeface="Times New Roman" panose="02020603050405020304" pitchFamily="18" charset="0"/>
              </a:rPr>
              <a:t>još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bržeg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rasta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ponude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novca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posredstvom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monetarnog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multiplikatora</a:t>
            </a:r>
            <a:r>
              <a:rPr lang="en-US" altLang="en-US" sz="2000" dirty="0">
                <a:latin typeface="Times New Roman" panose="02020603050405020304" pitchFamily="18" charset="0"/>
              </a:rPr>
              <a:t>) </a:t>
            </a:r>
            <a:r>
              <a:rPr lang="en-US" altLang="en-US" sz="2000" dirty="0" err="1">
                <a:latin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konačno</a:t>
            </a:r>
            <a:r>
              <a:rPr lang="en-US" altLang="en-US" sz="2000" dirty="0">
                <a:latin typeface="Times New Roman" panose="02020603050405020304" pitchFamily="18" charset="0"/>
              </a:rPr>
              <a:t>, do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veće</a:t>
            </a:r>
            <a:r>
              <a:rPr lang="en-US" altLang="en-US" sz="2000" dirty="0">
                <a:latin typeface="Times New Roman" panose="02020603050405020304" pitchFamily="18" charset="0"/>
              </a:rPr>
              <a:t> stope </a:t>
            </a:r>
            <a:r>
              <a:rPr lang="en-US" altLang="en-US" sz="2000" dirty="0" err="1">
                <a:latin typeface="Times New Roman" panose="02020603050405020304" pitchFamily="18" charset="0"/>
              </a:rPr>
              <a:t>inflacije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359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FEA0904-2DB2-4A14-B371-AFDFC2460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2DDACC0-9FED-4E34-8060-447F42C88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Tri načina stabilizovanja javnog duga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(1) </a:t>
            </a:r>
            <a:r>
              <a:rPr lang="en-US" altLang="en-US" sz="2800" b="1" i="1"/>
              <a:t>kresanje deficita,</a:t>
            </a:r>
            <a:r>
              <a:rPr lang="en-US" altLang="en-US" sz="2800"/>
              <a:t> uz eventualno stvaranje primarnog viška, bilo putem rasta poreza, bilo putem kresanja javne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potrošnje;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(2) </a:t>
            </a:r>
            <a:r>
              <a:rPr lang="en-US" altLang="en-US" sz="2800" i="1" u="sng"/>
              <a:t>finansiranje kroz emisiju novca</a:t>
            </a:r>
            <a:r>
              <a:rPr lang="en-US" altLang="en-US" sz="2800"/>
              <a:t> (monetizacija);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(3) </a:t>
            </a:r>
            <a:r>
              <a:rPr lang="en-US" altLang="en-US" sz="2800" b="1" i="1"/>
              <a:t>objava moratorijuma</a:t>
            </a:r>
            <a:r>
              <a:rPr lang="en-US" altLang="en-US" sz="2800"/>
              <a:t> na deo ili na čitav iznos duga. 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Sva tri načina svojevrsni su metodi oporezivanja: u prvom slučaju radi se o standardnom modelu oporezivanja, u drugom slučaju oporezuju se vlasnici nominalne aktive (novca, hartija od vrednosti), a u trećem slučaju oporezuju se krajnji poverioci javnog duga.</a:t>
            </a:r>
          </a:p>
        </p:txBody>
      </p:sp>
    </p:spTree>
    <p:extLst>
      <p:ext uri="{BB962C8B-B14F-4D97-AF65-F5344CB8AC3E}">
        <p14:creationId xmlns:p14="http://schemas.microsoft.com/office/powerpoint/2010/main" val="391120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7F2A5-77FE-4E3B-9D4C-DEF3FF2E3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E87D29C-F513-4D7E-8D95-B45A87099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16.2.2 </a:t>
            </a:r>
            <a:r>
              <a:rPr lang="pl-PL" b="1" dirty="0"/>
              <a:t>Trajnost očekivanja i bazna </a:t>
            </a:r>
            <a:r>
              <a:rPr lang="en-GB" b="1" dirty="0" err="1"/>
              <a:t>inflacija</a:t>
            </a:r>
            <a:endParaRPr lang="sr-Latn-RS" altLang="en-US" sz="3600" dirty="0"/>
          </a:p>
          <a:p>
            <a:pPr eaLnBrk="1" hangingPunct="1"/>
            <a:r>
              <a:rPr lang="en-US" altLang="en-US" sz="2800" dirty="0" err="1"/>
              <a:t>Šta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determiniše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nagib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brzinu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kretanja</a:t>
            </a:r>
            <a:r>
              <a:rPr lang="en-US" altLang="en-US" sz="2800" dirty="0"/>
              <a:t> </a:t>
            </a:r>
            <a:r>
              <a:rPr lang="en-US" altLang="en-US" sz="2800" i="1" dirty="0"/>
              <a:t>AS </a:t>
            </a:r>
            <a:r>
              <a:rPr lang="en-US" altLang="en-US" sz="2800" dirty="0" err="1"/>
              <a:t>krive</a:t>
            </a:r>
            <a:r>
              <a:rPr lang="en-US" altLang="en-US" sz="2800" dirty="0"/>
              <a:t>?</a:t>
            </a:r>
            <a:endParaRPr lang="sr-Latn-RS" altLang="en-US" sz="28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 err="1"/>
              <a:t>Nagib</a:t>
            </a:r>
            <a:r>
              <a:rPr lang="en-US" altLang="en-US" sz="2800" dirty="0"/>
              <a:t> </a:t>
            </a:r>
            <a:r>
              <a:rPr lang="en-US" altLang="en-US" sz="2800" dirty="0" err="1"/>
              <a:t>zavisi</a:t>
            </a:r>
            <a:r>
              <a:rPr lang="en-US" altLang="en-US" sz="2800" dirty="0"/>
              <a:t> od </a:t>
            </a:r>
            <a:r>
              <a:rPr lang="en-US" altLang="en-US" sz="2800" dirty="0" err="1"/>
              <a:t>procesa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čišćenja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tržišta</a:t>
            </a:r>
            <a:r>
              <a:rPr lang="en-US" altLang="en-US" sz="2800" dirty="0"/>
              <a:t> (market-clearing).</a:t>
            </a:r>
          </a:p>
          <a:p>
            <a:pPr eaLnBrk="1" hangingPunct="1"/>
            <a:r>
              <a:rPr lang="en-US" altLang="en-US" sz="2800" dirty="0"/>
              <a:t>U </a:t>
            </a:r>
            <a:r>
              <a:rPr lang="en-US" altLang="en-US" sz="2800" dirty="0" err="1"/>
              <a:t>privredama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zarade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cene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snažno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reaguju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pojavu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viška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tražnje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bilo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tržištu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dobara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ili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na</a:t>
            </a:r>
            <a:r>
              <a:rPr lang="sr-Latn-RS" altLang="en-US" sz="2800" dirty="0"/>
              <a:t> </a:t>
            </a:r>
            <a:r>
              <a:rPr lang="en-US" altLang="en-US" sz="2800" dirty="0" err="1"/>
              <a:t>tržištu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rada</a:t>
            </a:r>
            <a:r>
              <a:rPr lang="en-US" altLang="en-US" sz="2800" dirty="0"/>
              <a:t>, </a:t>
            </a:r>
            <a:r>
              <a:rPr lang="en-US" altLang="en-US" sz="2800" i="1" dirty="0"/>
              <a:t>AS </a:t>
            </a:r>
            <a:r>
              <a:rPr lang="en-US" altLang="en-US" sz="2800" dirty="0" err="1"/>
              <a:t>kriva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će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strma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11E410B-BEC1-47E2-BB70-5FB6CF0C2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3EE6E12-18CF-4259-8B5F-123177695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061933A4-968C-493F-ADB8-03D14E3E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643938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Line 7">
            <a:extLst>
              <a:ext uri="{FF2B5EF4-FFF2-40B4-BE49-F238E27FC236}">
                <a16:creationId xmlns:a16="http://schemas.microsoft.com/office/drawing/2014/main" id="{351FC636-C994-43C4-BE18-042F2D9D62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2924175"/>
            <a:ext cx="4103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0" name="Line 8">
            <a:extLst>
              <a:ext uri="{FF2B5EF4-FFF2-40B4-BE49-F238E27FC236}">
                <a16:creationId xmlns:a16="http://schemas.microsoft.com/office/drawing/2014/main" id="{F7D182E0-666A-4113-8BC4-FDE196401E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1013" y="270827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530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91AA7A6-2525-4526-BB66-83591696D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B3EC01E-F38F-4832-8A81-00EB3E66B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trade-off, između pravila i diskrecionog ponašanja, čija se prednost sastoji u tome što se može reagovati i na nepredviđene događaje, ali to, samo po sebi, kreira neizvesnost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Time consistency – Aleksandar Hamilton – D</a:t>
            </a:r>
            <a:r>
              <a:rPr lang="sr-Latn-CS" altLang="en-US" sz="2400"/>
              <a:t>žordž Vašington, 1789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altLang="en-US" sz="2400"/>
          </a:p>
          <a:p>
            <a:pPr eaLnBrk="1" hangingPunct="1">
              <a:lnSpc>
                <a:spcPct val="80000"/>
              </a:lnSpc>
            </a:pPr>
            <a:r>
              <a:rPr lang="sr-Latn-CS" altLang="en-US" sz="2400"/>
              <a:t>Dok je bio rat za nezavisnost od Britanije, vojska se finansirala iz zaduženja. Nakon proglašenja nezavisnosti, utvrđeno je da bi otplata nastalog duga zahtevala da porastu porezi, što je nepopularno i teško pada stanovnštvu tek izašlom iz rata</a:t>
            </a:r>
          </a:p>
          <a:p>
            <a:pPr eaLnBrk="1" hangingPunct="1">
              <a:lnSpc>
                <a:spcPct val="80000"/>
              </a:lnSpc>
            </a:pPr>
            <a:endParaRPr lang="sr-Latn-CS" altLang="en-US" sz="2400"/>
          </a:p>
          <a:p>
            <a:pPr eaLnBrk="1" hangingPunct="1">
              <a:lnSpc>
                <a:spcPct val="80000"/>
              </a:lnSpc>
            </a:pPr>
            <a:r>
              <a:rPr lang="sr-Latn-CS" altLang="en-US" sz="2400"/>
              <a:t>Danas sve zemlje prihvataju da u domenu duga postoji fiksno pravilo – da se dugovi moraju vratiti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58558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B7B9-30FB-48FC-95CD-9A4B17C1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4FCF7-1CEE-4FA1-BD08-FCB193E7D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Aleksandar Hamilton</a:t>
            </a:r>
          </a:p>
          <a:p>
            <a:r>
              <a:rPr lang="en-GB" dirty="0">
                <a:hlinkClick r:id="rId2"/>
              </a:rPr>
              <a:t>https://sh.wikipedia.org/wiki/Alexander_Hamilton</a:t>
            </a:r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07CA1-DD65-4FF5-803C-CE087C13A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97" y="3226187"/>
            <a:ext cx="7149206" cy="30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66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035E271-223A-4BE7-B55A-18FE8C070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59395" name="Picture 5">
            <a:extLst>
              <a:ext uri="{FF2B5EF4-FFF2-40B4-BE49-F238E27FC236}">
                <a16:creationId xmlns:a16="http://schemas.microsoft.com/office/drawing/2014/main" id="{8D58E2A5-946C-43B5-9B44-FADFE7927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692150"/>
            <a:ext cx="410490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7">
            <a:extLst>
              <a:ext uri="{FF2B5EF4-FFF2-40B4-BE49-F238E27FC236}">
                <a16:creationId xmlns:a16="http://schemas.microsoft.com/office/drawing/2014/main" id="{E4C333E5-C874-4501-851C-F5A1E469600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3850" y="620713"/>
            <a:ext cx="5010150" cy="4221162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94B6582-C5FF-4918-A7EE-5C4BEEF4F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022245C-BA6A-4640-A0C0-C233B2943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97E4F610-2918-439A-BABF-3154E379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0B22-9544-408D-AB68-56A6CD342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2E18D6-2A0F-483F-8DF5-84EC22D32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14400"/>
            <a:ext cx="5364088" cy="4876800"/>
          </a:xfrm>
        </p:spPr>
        <p:txBody>
          <a:bodyPr/>
          <a:lstStyle/>
          <a:p>
            <a:r>
              <a:rPr lang="en-GB" altLang="en-US" dirty="0"/>
              <a:t>D</a:t>
            </a:r>
            <a:r>
              <a:rPr lang="en-US" altLang="en-US" dirty="0" err="1"/>
              <a:t>istorzivno</a:t>
            </a:r>
            <a:r>
              <a:rPr lang="en-US" altLang="en-US" dirty="0"/>
              <a:t> </a:t>
            </a:r>
            <a:r>
              <a:rPr lang="en-US" altLang="en-US" dirty="0" err="1"/>
              <a:t>oporezivanje</a:t>
            </a:r>
            <a:r>
              <a:rPr lang="en-US" altLang="en-US" dirty="0"/>
              <a:t> – </a:t>
            </a:r>
          </a:p>
          <a:p>
            <a:r>
              <a:rPr lang="en-GB" altLang="en-US" dirty="0"/>
              <a:t>I</a:t>
            </a:r>
            <a:r>
              <a:rPr lang="en-US" altLang="en-US" dirty="0" err="1"/>
              <a:t>znadproporcionalni</a:t>
            </a:r>
            <a:r>
              <a:rPr lang="en-US" altLang="en-US" dirty="0"/>
              <a:t> </a:t>
            </a:r>
            <a:r>
              <a:rPr lang="en-US" altLang="en-US" dirty="0" err="1"/>
              <a:t>porez</a:t>
            </a:r>
            <a:r>
              <a:rPr lang="en-US" altLang="en-US" dirty="0"/>
              <a:t> je </a:t>
            </a:r>
            <a:r>
              <a:rPr lang="en-US" altLang="en-US" dirty="0" err="1"/>
              <a:t>distorzivan</a:t>
            </a:r>
            <a:r>
              <a:rPr lang="en-US" altLang="en-US" dirty="0"/>
              <a:t>, </a:t>
            </a:r>
          </a:p>
          <a:p>
            <a:r>
              <a:rPr lang="en-GB" altLang="en-US" dirty="0">
                <a:hlinkClick r:id="rId2" tooltip="Lump-sum tax"/>
              </a:rPr>
              <a:t>P</a:t>
            </a:r>
            <a:r>
              <a:rPr lang="en-US" altLang="en-US" dirty="0" err="1">
                <a:hlinkClick r:id="rId2" tooltip="Lump-sum tax"/>
              </a:rPr>
              <a:t>aušalni</a:t>
            </a:r>
            <a:r>
              <a:rPr lang="en-US" altLang="en-US" dirty="0">
                <a:hlinkClick r:id="rId2" tooltip="Lump-sum tax"/>
              </a:rPr>
              <a:t>  - </a:t>
            </a:r>
            <a:r>
              <a:rPr lang="en-GB" altLang="en-US" dirty="0"/>
              <a:t>n</a:t>
            </a:r>
            <a:r>
              <a:rPr lang="en-US" altLang="en-US" dirty="0" err="1"/>
              <a:t>ije</a:t>
            </a:r>
            <a:r>
              <a:rPr lang="en-GB" altLang="en-US" dirty="0"/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9144167-19C7-4CEB-8036-6C8E50EEA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8" t="43678" r="30070" b="12640"/>
          <a:stretch>
            <a:fillRect/>
          </a:stretch>
        </p:blipFill>
        <p:spPr>
          <a:xfrm>
            <a:off x="5236468" y="1196975"/>
            <a:ext cx="3656012" cy="475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019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A6329EB-1396-4B91-9BD1-431E7C75A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69FC5CFF-7E6D-41BA-B83B-C03A316701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1" t="22096" r="50000" b="20258"/>
          <a:stretch>
            <a:fillRect/>
          </a:stretch>
        </p:blipFill>
        <p:spPr>
          <a:xfrm>
            <a:off x="107504" y="152400"/>
            <a:ext cx="3743325" cy="6553200"/>
          </a:xfrm>
          <a:noFill/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B20593BE-1FB2-4127-8324-ED38A1CFE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82" y="1703229"/>
            <a:ext cx="41152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CE78C"/>
                </a:solidFill>
                <a:effectLst/>
                <a:latin typeface="Times New Roman" panose="02020603050405020304" pitchFamily="18" charset="0"/>
                <a:hlinkClick r:id="rId3"/>
              </a:rPr>
              <a:t>Finland to end basic income experiment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FCE78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AutoShape 5" descr="data:image/png;base64,iVBORw0KGgoAAAANSUhEUgAAABAAAAAQCAYAAAAf8/9hAAAACXBIWXMAAAsSAAALEgHS3X78AAAB3ElEQVQ4jY2TPWhTURTH/+e8l7QNJg0qCJpCSdEnONTFDk5udfILs9mS6iJYpI4VnURXUcRJrFG3gm3tXLpIxaUUIVA/iLRJayQ2Nk1q7cu99zjUF/JhQv7jOff/O+fcwyERAQAQEaoVjsdOirgP93L+W5svJpeq8xVfPWD/yPkepekBWbjETl8nM0h9XtkRV72xLbmdn5hJ/xdw4OaVkC6U7oBwg6MRH0d7fGTbQDoLIYKUXa2/rO5C6SdWOHh/4/HrLQCwvZZUoZi2Dh/ysdPbRZ0dNeOQCMj2WXTiaMCUtsdUKn0dQHcNAEZCVr+DViJjYAW6/NqI34txS0eVIqEwRgfONMTbApyORDE3PIbF9dX2AKPHTyESCFbMExeGMTL9EguZVHuAxY3vmBscwtkjfS3NTQELuQzi72bwaGAQ8elEUzNQtQUiLsmf3X3eCt/n1uBMPQUy2bqSDCIuNXQgjHnJ5kzTUt47rUQY8w0AG2ZcLX/bkc2t5m5mlJdTv22Y8QZAPjGbBPHl8oePRb2yruu9BjBu8msRGrF8YjZZGb3+mA5ePee4ip9xoKOfj/UGSRuYtR/b+ldxyW/paz+fv/0EtLhGT91DF2NgubtXnu4VXk1N1vzFP99f037PUFbu4yIAAAAASUVORK5CYII=">
            <a:extLst>
              <a:ext uri="{FF2B5EF4-FFF2-40B4-BE49-F238E27FC236}">
                <a16:creationId xmlns:a16="http://schemas.microsoft.com/office/drawing/2014/main" id="{22827853-A454-4ECC-A29F-76FF01B5AB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378" y="1773595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E847B-6A57-4D81-A558-1EA671B87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82" y="2161160"/>
            <a:ext cx="5007240" cy="38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9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0F8BBD51-A9D2-41A1-88DF-C6891192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F9AE1-3A40-4D41-AB92-9CFD8E6F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8964613" cy="4876800"/>
          </a:xfrm>
        </p:spPr>
        <p:txBody>
          <a:bodyPr/>
          <a:lstStyle/>
          <a:p>
            <a:pPr>
              <a:defRPr/>
            </a:pPr>
            <a:r>
              <a:rPr lang="en-GB" b="1" dirty="0" err="1"/>
              <a:t>Politička</a:t>
            </a:r>
            <a:r>
              <a:rPr lang="en-GB" b="1" dirty="0"/>
              <a:t> </a:t>
            </a:r>
            <a:r>
              <a:rPr lang="en-GB" b="1" dirty="0" err="1"/>
              <a:t>ekonomija</a:t>
            </a:r>
            <a:r>
              <a:rPr lang="en-GB" b="1" dirty="0"/>
              <a:t> </a:t>
            </a:r>
            <a:r>
              <a:rPr lang="en-GB" b="1" dirty="0" err="1"/>
              <a:t>reforme</a:t>
            </a:r>
            <a:br>
              <a:rPr lang="en-GB" dirty="0"/>
            </a:br>
            <a:r>
              <a:rPr lang="en-GB" b="1" dirty="0" err="1"/>
              <a:t>tržišta</a:t>
            </a:r>
            <a:r>
              <a:rPr lang="en-GB" b="1" dirty="0"/>
              <a:t> </a:t>
            </a:r>
            <a:r>
              <a:rPr lang="en-GB" b="1" dirty="0" err="1"/>
              <a:t>rada</a:t>
            </a:r>
            <a:br>
              <a:rPr lang="en-GB" dirty="0"/>
            </a:br>
            <a:endParaRPr lang="sr-Latn-RS" dirty="0"/>
          </a:p>
          <a:p>
            <a:pPr marL="742950" indent="-742950">
              <a:buFontTx/>
              <a:buAutoNum type="arabicPeriod"/>
              <a:defRPr/>
            </a:pPr>
            <a:r>
              <a:rPr lang="sr-Latn-RS" dirty="0"/>
              <a:t>M</a:t>
            </a:r>
            <a:r>
              <a:rPr lang="en-GB" dirty="0" err="1"/>
              <a:t>argaret</a:t>
            </a:r>
            <a:r>
              <a:rPr lang="en-GB" dirty="0"/>
              <a:t> </a:t>
            </a:r>
            <a:r>
              <a:rPr lang="en-GB" dirty="0" err="1"/>
              <a:t>Tačer</a:t>
            </a:r>
            <a:endParaRPr lang="sr-Latn-RS" dirty="0"/>
          </a:p>
          <a:p>
            <a:pPr marL="742950" indent="-742950">
              <a:buFontTx/>
              <a:buAutoNum type="arabicPeriod"/>
              <a:defRPr/>
            </a:pPr>
            <a:r>
              <a:rPr lang="sr-Latn-RS" dirty="0"/>
              <a:t> </a:t>
            </a:r>
            <a:r>
              <a:rPr lang="en-GB" dirty="0"/>
              <a:t>U </a:t>
            </a:r>
            <a:r>
              <a:rPr lang="en-GB" dirty="0" err="1"/>
              <a:t>Holandiji</a:t>
            </a:r>
            <a:r>
              <a:rPr lang="en-GB" dirty="0"/>
              <a:t> je </a:t>
            </a:r>
            <a:r>
              <a:rPr lang="en-GB" dirty="0" err="1"/>
              <a:t>izabran</a:t>
            </a:r>
            <a:r>
              <a:rPr lang="en-GB" dirty="0"/>
              <a:t> </a:t>
            </a:r>
            <a:r>
              <a:rPr lang="en-GB" dirty="0" err="1"/>
              <a:t>radikalno</a:t>
            </a:r>
            <a:r>
              <a:rPr lang="en-GB" dirty="0"/>
              <a:t> </a:t>
            </a:r>
            <a:r>
              <a:rPr lang="en-GB" dirty="0" err="1"/>
              <a:t>drugačiji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. </a:t>
            </a:r>
            <a:r>
              <a:rPr lang="en-GB" dirty="0" err="1"/>
              <a:t>objavljen</a:t>
            </a:r>
            <a:r>
              <a:rPr lang="en-GB" dirty="0"/>
              <a:t> </a:t>
            </a:r>
            <a:r>
              <a:rPr lang="en-GB" dirty="0" err="1"/>
              <a:t>dogovor</a:t>
            </a:r>
            <a:r>
              <a:rPr lang="en-GB" dirty="0"/>
              <a:t> </a:t>
            </a:r>
            <a:r>
              <a:rPr lang="en-GB" dirty="0" err="1"/>
              <a:t>radnika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poslodavaca</a:t>
            </a:r>
            <a:r>
              <a:rPr lang="en-GB" dirty="0"/>
              <a:t>, </a:t>
            </a:r>
            <a:r>
              <a:rPr lang="en-GB" dirty="0" err="1"/>
              <a:t>postignut</a:t>
            </a:r>
            <a:r>
              <a:rPr lang="en-GB" dirty="0"/>
              <a:t> u </a:t>
            </a:r>
            <a:r>
              <a:rPr lang="sr-Latn-RS" dirty="0"/>
              <a:t>V</a:t>
            </a:r>
            <a:r>
              <a:rPr lang="en-GB" dirty="0" err="1"/>
              <a:t>ašenaru</a:t>
            </a:r>
            <a:r>
              <a:rPr lang="sr-Latn-RS" dirty="0"/>
              <a:t> </a:t>
            </a:r>
            <a:r>
              <a:rPr lang="en-GB" dirty="0"/>
              <a:t>(</a:t>
            </a:r>
            <a:r>
              <a:rPr lang="en-GB" dirty="0" err="1"/>
              <a:t>Wassenaar</a:t>
            </a:r>
            <a:r>
              <a:rPr lang="en-GB" dirty="0"/>
              <a:t>), </a:t>
            </a:r>
            <a:r>
              <a:rPr lang="sr-Latn-RS" dirty="0"/>
              <a:t>o ograničenju zarada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89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>
            <a:extLst>
              <a:ext uri="{FF2B5EF4-FFF2-40B4-BE49-F238E27FC236}">
                <a16:creationId xmlns:a16="http://schemas.microsoft.com/office/drawing/2014/main" id="{FAD2B223-5C2C-4992-97A4-FA1A710A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35AEDE38-1A49-4C40-82A4-18A267DA81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1" t="30035" r="28644" b="33244"/>
          <a:stretch>
            <a:fillRect/>
          </a:stretch>
        </p:blipFill>
        <p:spPr>
          <a:xfrm>
            <a:off x="323850" y="1125538"/>
            <a:ext cx="3960813" cy="3671887"/>
          </a:xfrm>
          <a:noFill/>
        </p:spPr>
      </p:pic>
      <p:sp>
        <p:nvSpPr>
          <p:cNvPr id="33796" name="Content Placeholder 5">
            <a:extLst>
              <a:ext uri="{FF2B5EF4-FFF2-40B4-BE49-F238E27FC236}">
                <a16:creationId xmlns:a16="http://schemas.microsoft.com/office/drawing/2014/main" id="{A9D053AC-F19B-466A-89D2-E85531468C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/>
              <a:t>S</a:t>
            </a:r>
            <a:r>
              <a:rPr lang="en-US" altLang="en-US"/>
              <a:t>ubvencije po radnom mestu?</a:t>
            </a:r>
          </a:p>
          <a:p>
            <a:endParaRPr lang="en-US" altLang="en-US"/>
          </a:p>
          <a:p>
            <a:r>
              <a:rPr lang="en-GB" altLang="en-US"/>
              <a:t>P</a:t>
            </a:r>
            <a:r>
              <a:rPr lang="en-US" altLang="en-US"/>
              <a:t>odsticaji</a:t>
            </a:r>
          </a:p>
          <a:p>
            <a:r>
              <a:rPr lang="en-GB" altLang="en-US"/>
              <a:t>A</a:t>
            </a:r>
            <a:r>
              <a:rPr lang="en-US" altLang="en-US"/>
              <a:t>ko su donele  ekstraktivne institucije</a:t>
            </a:r>
          </a:p>
          <a:p>
            <a:endParaRPr lang="en-US" altLang="en-US"/>
          </a:p>
          <a:p>
            <a:r>
              <a:rPr lang="en-GB" altLang="en-US"/>
              <a:t>N</a:t>
            </a:r>
            <a:r>
              <a:rPr lang="en-US" altLang="en-US"/>
              <a:t>eće biti podsticaja (Srbija)</a:t>
            </a:r>
          </a:p>
          <a:p>
            <a:endParaRPr lang="en-US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7005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madjarsski FDI - elektronika.png">
            <a:extLst>
              <a:ext uri="{FF2B5EF4-FFF2-40B4-BE49-F238E27FC236}">
                <a16:creationId xmlns:a16="http://schemas.microsoft.com/office/drawing/2014/main" id="{F2CF3DA0-5D95-4FF8-B700-BD1FB5D14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95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238E94B4-25EA-462B-8142-566B0B795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58E3904-5B32-41DE-8F66-73FC67D7A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Drugi</a:t>
            </a:r>
            <a:r>
              <a:rPr lang="en-US" altLang="en-US" dirty="0"/>
              <a:t> </a:t>
            </a:r>
            <a:r>
              <a:rPr lang="en-US" altLang="en-US" dirty="0" err="1"/>
              <a:t>razlog</a:t>
            </a:r>
            <a:r>
              <a:rPr lang="en-US" altLang="en-US" dirty="0"/>
              <a:t> da </a:t>
            </a:r>
            <a:r>
              <a:rPr lang="en-US" altLang="en-US" dirty="0" err="1"/>
              <a:t>jedna</a:t>
            </a:r>
            <a:r>
              <a:rPr lang="en-US" altLang="en-US" dirty="0"/>
              <a:t> </a:t>
            </a:r>
            <a:r>
              <a:rPr lang="en-US" altLang="en-US" dirty="0" err="1"/>
              <a:t>privreda</a:t>
            </a:r>
            <a:r>
              <a:rPr lang="en-US" altLang="en-US" dirty="0"/>
              <a:t> </a:t>
            </a:r>
            <a:r>
              <a:rPr lang="en-US" altLang="en-US" dirty="0" err="1"/>
              <a:t>bude</a:t>
            </a:r>
            <a:r>
              <a:rPr lang="en-US" altLang="en-US" dirty="0"/>
              <a:t> u </a:t>
            </a:r>
            <a:r>
              <a:rPr lang="en-US" altLang="en-US" dirty="0" err="1"/>
              <a:t>blizini</a:t>
            </a:r>
            <a:r>
              <a:rPr lang="en-US" altLang="en-US" dirty="0"/>
              <a:t> </a:t>
            </a:r>
            <a:r>
              <a:rPr lang="en-US" altLang="en-US" dirty="0" err="1"/>
              <a:t>svoje</a:t>
            </a:r>
            <a:r>
              <a:rPr lang="en-US" altLang="en-US" dirty="0"/>
              <a:t> </a:t>
            </a:r>
            <a:r>
              <a:rPr lang="en-US" altLang="en-US" dirty="0" err="1"/>
              <a:t>vertikalne</a:t>
            </a:r>
            <a:endParaRPr lang="en-US" altLang="en-US" dirty="0"/>
          </a:p>
          <a:p>
            <a:pPr eaLnBrk="1" hangingPunct="1"/>
            <a:r>
              <a:rPr lang="en-US" altLang="en-US" i="1" dirty="0"/>
              <a:t>AS </a:t>
            </a:r>
            <a:r>
              <a:rPr lang="en-US" altLang="en-US" dirty="0" err="1"/>
              <a:t>krive</a:t>
            </a:r>
            <a:r>
              <a:rPr lang="en-US" altLang="en-US" dirty="0"/>
              <a:t> je </a:t>
            </a:r>
            <a:r>
              <a:rPr lang="en-US" altLang="en-US" dirty="0" err="1"/>
              <a:t>taj</a:t>
            </a:r>
            <a:r>
              <a:rPr lang="en-US" altLang="en-US" dirty="0"/>
              <a:t> </a:t>
            </a:r>
            <a:r>
              <a:rPr lang="en-US" altLang="en-US" dirty="0" err="1"/>
              <a:t>što</a:t>
            </a:r>
            <a:r>
              <a:rPr lang="en-US" altLang="en-US" dirty="0"/>
              <a:t> se </a:t>
            </a:r>
            <a:r>
              <a:rPr lang="en-US" altLang="en-US" dirty="0" err="1"/>
              <a:t>bazična</a:t>
            </a:r>
            <a:r>
              <a:rPr lang="en-US" altLang="en-US" dirty="0"/>
              <a:t> </a:t>
            </a:r>
            <a:r>
              <a:rPr lang="sr-Latn-RS" altLang="en-US" dirty="0"/>
              <a:t>(noseća) </a:t>
            </a:r>
            <a:r>
              <a:rPr lang="en-US" altLang="en-US" dirty="0" err="1"/>
              <a:t>inflacija</a:t>
            </a:r>
            <a:r>
              <a:rPr lang="en-US" altLang="en-US" dirty="0"/>
              <a:t> </a:t>
            </a:r>
            <a:r>
              <a:rPr lang="en-US" altLang="en-US" dirty="0" err="1"/>
              <a:t>brzo</a:t>
            </a:r>
            <a:r>
              <a:rPr lang="en-US" altLang="en-US" dirty="0"/>
              <a:t> </a:t>
            </a:r>
            <a:r>
              <a:rPr lang="en-US" altLang="en-US" dirty="0" err="1"/>
              <a:t>izjednačava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stvarnom</a:t>
            </a:r>
            <a:r>
              <a:rPr lang="en-US" altLang="en-US" dirty="0"/>
              <a:t>, </a:t>
            </a:r>
            <a:r>
              <a:rPr lang="en-US" altLang="en-US" dirty="0" err="1"/>
              <a:t>tj</a:t>
            </a:r>
            <a:r>
              <a:rPr lang="en-US" altLang="en-US" dirty="0"/>
              <a:t>. </a:t>
            </a:r>
            <a:r>
              <a:rPr lang="en-US" altLang="en-US" dirty="0" err="1"/>
              <a:t>što</a:t>
            </a:r>
            <a:r>
              <a:rPr lang="en-US" altLang="en-US" dirty="0"/>
              <a:t> se </a:t>
            </a:r>
            <a:r>
              <a:rPr lang="en-US" altLang="en-US" dirty="0" err="1"/>
              <a:t>kratkoročna</a:t>
            </a:r>
            <a:r>
              <a:rPr lang="en-US" altLang="en-US" dirty="0"/>
              <a:t> </a:t>
            </a:r>
            <a:r>
              <a:rPr lang="en-US" altLang="en-US" i="1" dirty="0"/>
              <a:t>AS </a:t>
            </a:r>
            <a:r>
              <a:rPr lang="en-US" altLang="en-US" dirty="0" err="1"/>
              <a:t>kriva</a:t>
            </a:r>
            <a:r>
              <a:rPr lang="en-US" altLang="en-US" dirty="0"/>
              <a:t> </a:t>
            </a:r>
            <a:r>
              <a:rPr lang="en-US" altLang="en-US" dirty="0" err="1"/>
              <a:t>brzo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pomera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madjarsski FDI - autoindustrija.png">
            <a:extLst>
              <a:ext uri="{FF2B5EF4-FFF2-40B4-BE49-F238E27FC236}">
                <a16:creationId xmlns:a16="http://schemas.microsoft.com/office/drawing/2014/main" id="{53A43B0B-5324-4F57-B0B9-4D8EBD126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775"/>
            <a:ext cx="91440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6311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7EFE-E992-4DB0-9515-E6AA445A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9275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sr-Latn-RS" dirty="0">
                <a:hlinkClick r:id="rId2"/>
              </a:rPr>
              <a:t>“h</a:t>
            </a:r>
            <a:r>
              <a:rPr lang="en-GB" dirty="0" err="1">
                <a:hlinkClick r:id="rId2"/>
              </a:rPr>
              <a:t>olandski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sindrom</a:t>
            </a:r>
            <a:r>
              <a:rPr lang="sr-Latn-RS" dirty="0">
                <a:hlinkClick r:id="rId2"/>
              </a:rPr>
              <a:t>”</a:t>
            </a:r>
            <a:r>
              <a:rPr lang="en-GB" dirty="0">
                <a:hlinkClick r:id="rId2"/>
              </a:rPr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B6A8E-B90D-4F86-93C0-9E831EB7D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81200"/>
            <a:ext cx="4762500" cy="4114800"/>
          </a:xfrm>
        </p:spPr>
        <p:txBody>
          <a:bodyPr/>
          <a:lstStyle/>
          <a:p>
            <a:pPr>
              <a:defRPr/>
            </a:pPr>
            <a:r>
              <a:rPr lang="en-GB" dirty="0" err="1"/>
              <a:t>Rast</a:t>
            </a:r>
            <a:r>
              <a:rPr lang="en-GB" dirty="0"/>
              <a:t> </a:t>
            </a:r>
            <a:r>
              <a:rPr lang="en-GB" dirty="0" err="1"/>
              <a:t>prihoda</a:t>
            </a:r>
            <a:r>
              <a:rPr lang="en-GB" dirty="0"/>
              <a:t> </a:t>
            </a:r>
            <a:r>
              <a:rPr lang="en-GB" dirty="0" err="1"/>
              <a:t>od</a:t>
            </a:r>
            <a:r>
              <a:rPr lang="en-GB" dirty="0"/>
              <a:t> </a:t>
            </a:r>
            <a:r>
              <a:rPr lang="en-GB" dirty="0" err="1"/>
              <a:t>rasta</a:t>
            </a:r>
            <a:r>
              <a:rPr lang="en-GB" dirty="0"/>
              <a:t> </a:t>
            </a:r>
            <a:r>
              <a:rPr lang="en-GB" dirty="0" err="1"/>
              <a:t>prirodnih</a:t>
            </a:r>
            <a:r>
              <a:rPr lang="en-GB" dirty="0"/>
              <a:t> </a:t>
            </a:r>
            <a:r>
              <a:rPr lang="en-GB" dirty="0" err="1"/>
              <a:t>resursa</a:t>
            </a:r>
            <a:r>
              <a:rPr lang="en-GB" dirty="0"/>
              <a:t> </a:t>
            </a:r>
            <a:r>
              <a:rPr lang="en-GB" dirty="0" err="1"/>
              <a:t>vodi</a:t>
            </a:r>
            <a:r>
              <a:rPr lang="sr-Latn-RS" dirty="0"/>
              <a:t>:</a:t>
            </a:r>
            <a:endParaRPr lang="en-GB" dirty="0"/>
          </a:p>
          <a:p>
            <a:pPr lvl="1">
              <a:defRPr/>
            </a:pPr>
            <a:r>
              <a:rPr lang="en-GB" dirty="0" err="1"/>
              <a:t>Dezindustrijalizaciji</a:t>
            </a:r>
            <a:endParaRPr lang="en-GB" dirty="0"/>
          </a:p>
          <a:p>
            <a:pPr lvl="1">
              <a:defRPr/>
            </a:pPr>
            <a:r>
              <a:rPr lang="en-GB" dirty="0" err="1"/>
              <a:t>Apresijaciji</a:t>
            </a:r>
            <a:r>
              <a:rPr lang="en-GB" dirty="0"/>
              <a:t> </a:t>
            </a:r>
            <a:r>
              <a:rPr lang="en-GB" dirty="0" err="1"/>
              <a:t>valute</a:t>
            </a:r>
            <a:endParaRPr lang="en-GB" dirty="0"/>
          </a:p>
          <a:p>
            <a:pPr lvl="1">
              <a:defRPr/>
            </a:pPr>
            <a:r>
              <a:rPr lang="en-GB" dirty="0" err="1"/>
              <a:t>Padu</a:t>
            </a:r>
            <a:r>
              <a:rPr lang="en-GB" dirty="0"/>
              <a:t> </a:t>
            </a:r>
            <a:r>
              <a:rPr lang="en-GB" dirty="0" err="1"/>
              <a:t>konkurentnosti</a:t>
            </a:r>
            <a:r>
              <a:rPr lang="en-GB" dirty="0"/>
              <a:t> </a:t>
            </a:r>
            <a:r>
              <a:rPr lang="en-GB" dirty="0" err="1"/>
              <a:t>industrije</a:t>
            </a:r>
            <a:endParaRPr lang="en-GB" dirty="0"/>
          </a:p>
          <a:p>
            <a:pPr>
              <a:defRPr/>
            </a:pPr>
            <a:r>
              <a:rPr lang="en-GB" dirty="0"/>
              <a:t>T</a:t>
            </a:r>
            <a:r>
              <a:rPr lang="sr-Latn-RS" dirty="0"/>
              <a:t>o je </a:t>
            </a:r>
            <a:r>
              <a:rPr lang="en-GB" dirty="0"/>
              <a:t>“Dutch disease”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E96E3-3190-40DB-BDE7-2F8F35F63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9530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1959 </a:t>
            </a:r>
            <a:r>
              <a:rPr lang="en-GB" dirty="0" err="1"/>
              <a:t>na</a:t>
            </a:r>
            <a:r>
              <a:rPr lang="sr-Latn-RS" dirty="0"/>
              <a:t>đena nafta u </a:t>
            </a:r>
            <a:r>
              <a:rPr lang="en-GB" dirty="0"/>
              <a:t>Groningen</a:t>
            </a:r>
            <a:r>
              <a:rPr lang="sr-Latn-RS" dirty="0"/>
              <a:t>u u Severnoj Holandiji </a:t>
            </a:r>
          </a:p>
          <a:p>
            <a:pPr>
              <a:defRPr/>
            </a:pPr>
            <a:r>
              <a:rPr lang="en-GB" dirty="0"/>
              <a:t>V</a:t>
            </a:r>
            <a:r>
              <a:rPr lang="sr-Latn-RS" dirty="0"/>
              <a:t>eliki rast, koji je osakatio ostatak privrede</a:t>
            </a:r>
            <a:r>
              <a:rPr lang="en-GB" dirty="0"/>
              <a:t>.</a:t>
            </a:r>
          </a:p>
          <a:p>
            <a:pPr>
              <a:defRPr/>
            </a:pPr>
            <a:r>
              <a:rPr lang="en-GB" dirty="0"/>
              <a:t>B</a:t>
            </a:r>
            <a:r>
              <a:rPr lang="sr-Latn-RS" dirty="0"/>
              <a:t>roj radnika pao sa </a:t>
            </a:r>
            <a:r>
              <a:rPr lang="en-GB" dirty="0"/>
              <a:t>1.823 </a:t>
            </a:r>
            <a:r>
              <a:rPr lang="sr-Latn-RS" dirty="0"/>
              <a:t>na </a:t>
            </a:r>
            <a:r>
              <a:rPr lang="en-GB" dirty="0"/>
              <a:t>1.381 </a:t>
            </a:r>
            <a:r>
              <a:rPr lang="en-GB" dirty="0" err="1"/>
              <a:t>milion</a:t>
            </a:r>
            <a:r>
              <a:rPr lang="sr-Latn-RS" dirty="0"/>
              <a:t>a</a:t>
            </a:r>
            <a:r>
              <a:rPr lang="en-GB" dirty="0"/>
              <a:t>, </a:t>
            </a:r>
            <a:r>
              <a:rPr lang="sr-Latn-RS" dirty="0"/>
              <a:t>pad od </a:t>
            </a:r>
            <a:r>
              <a:rPr lang="en-GB" dirty="0"/>
              <a:t>25</a:t>
            </a:r>
            <a:r>
              <a:rPr lang="sr-Latn-RS" dirty="0"/>
              <a:t>% radne snage </a:t>
            </a:r>
          </a:p>
          <a:p>
            <a:pPr>
              <a:defRPr/>
            </a:pPr>
            <a:r>
              <a:rPr lang="en-GB" dirty="0"/>
              <a:t>P</a:t>
            </a:r>
            <a:r>
              <a:rPr lang="sr-Latn-RS" dirty="0"/>
              <a:t>osledica – stagnacija</a:t>
            </a:r>
          </a:p>
          <a:p>
            <a:pPr>
              <a:defRPr/>
            </a:pPr>
            <a:r>
              <a:rPr lang="sr-Latn-RS" dirty="0"/>
              <a:t> </a:t>
            </a:r>
            <a:r>
              <a:rPr lang="en-GB" dirty="0">
                <a:hlinkClick r:id="rId3"/>
              </a:rPr>
              <a:t>W. Max </a:t>
            </a:r>
            <a:r>
              <a:rPr lang="en-GB" dirty="0" err="1">
                <a:hlinkClick r:id="rId3"/>
              </a:rPr>
              <a:t>Corden</a:t>
            </a:r>
            <a:r>
              <a:rPr lang="en-GB" dirty="0">
                <a:hlinkClick r:id="rId3"/>
              </a:rPr>
              <a:t> and J. Peter </a:t>
            </a:r>
            <a:r>
              <a:rPr lang="en-GB" dirty="0" err="1">
                <a:hlinkClick r:id="rId3"/>
              </a:rPr>
              <a:t>Neary</a:t>
            </a:r>
            <a:r>
              <a:rPr lang="en-GB" dirty="0"/>
              <a:t>.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623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70B3-DF54-44D3-8CAF-0F6E9BC8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>
                <a:hlinkClick r:id="rId2"/>
              </a:rPr>
              <a:t>Holandski</a:t>
            </a:r>
            <a:r>
              <a:rPr lang="en-GB" dirty="0">
                <a:hlinkClick r:id="rId2"/>
              </a:rPr>
              <a:t> </a:t>
            </a:r>
            <a:r>
              <a:rPr lang="en-GB" dirty="0" err="1">
                <a:hlinkClick r:id="rId2"/>
              </a:rPr>
              <a:t>sindrom</a:t>
            </a:r>
            <a:endParaRPr lang="en-GB" dirty="0">
              <a:hlinkClick r:id="rId2"/>
            </a:endParaRPr>
          </a:p>
        </p:txBody>
      </p:sp>
      <p:pic>
        <p:nvPicPr>
          <p:cNvPr id="18435" name="Content Placeholder 4" descr="dutch-disease.jpg">
            <a:extLst>
              <a:ext uri="{FF2B5EF4-FFF2-40B4-BE49-F238E27FC236}">
                <a16:creationId xmlns:a16="http://schemas.microsoft.com/office/drawing/2014/main" id="{2F121BA0-FF51-439D-8D66-47875CEBC62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73263"/>
            <a:ext cx="5410200" cy="41989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A7610-C7E0-4D6B-9AE7-EB7C81EAA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2100" y="1981200"/>
            <a:ext cx="3695700" cy="4114800"/>
          </a:xfrm>
        </p:spPr>
        <p:txBody>
          <a:bodyPr/>
          <a:lstStyle/>
          <a:p>
            <a:pPr>
              <a:defRPr/>
            </a:pPr>
            <a:r>
              <a:rPr lang="en-GB" dirty="0"/>
              <a:t>R</a:t>
            </a:r>
            <a:r>
              <a:rPr lang="sr-Latn-RS" dirty="0"/>
              <a:t>asla javna potrošnja – </a:t>
            </a:r>
            <a:r>
              <a:rPr lang="en-GB" dirty="0"/>
              <a:t>1959</a:t>
            </a:r>
            <a:r>
              <a:rPr lang="sr-Latn-RS" dirty="0"/>
              <a:t>-</a:t>
            </a:r>
            <a:r>
              <a:rPr lang="en-GB" dirty="0"/>
              <a:t> 1981 </a:t>
            </a:r>
            <a:endParaRPr lang="sr-Latn-RS" dirty="0"/>
          </a:p>
          <a:p>
            <a:pPr>
              <a:defRPr/>
            </a:pPr>
            <a:r>
              <a:rPr lang="sr-Latn-RS" dirty="0"/>
              <a:t>G se povećalo sa </a:t>
            </a:r>
            <a:r>
              <a:rPr lang="en-GB" dirty="0"/>
              <a:t>10 </a:t>
            </a:r>
            <a:r>
              <a:rPr lang="sr-Latn-RS" dirty="0"/>
              <a:t>na preko </a:t>
            </a:r>
            <a:r>
              <a:rPr lang="en-GB" dirty="0"/>
              <a:t>130 </a:t>
            </a:r>
            <a:r>
              <a:rPr lang="sr-Latn-RS" dirty="0"/>
              <a:t>mlrd guldena. </a:t>
            </a:r>
          </a:p>
          <a:p>
            <a:pPr>
              <a:defRPr/>
            </a:pPr>
            <a:r>
              <a:rPr lang="sr-Latn-RS" dirty="0"/>
              <a:t>Gulden apresirao 35%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FF35C-D0AA-471A-9EEC-9BC902D6BE01}"/>
              </a:ext>
            </a:extLst>
          </p:cNvPr>
          <p:cNvSpPr/>
          <p:nvPr/>
        </p:nvSpPr>
        <p:spPr>
          <a:xfrm>
            <a:off x="990600" y="236220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6"/>
                </a:solidFill>
              </a:rPr>
              <a:t>D</a:t>
            </a:r>
            <a:r>
              <a:rPr lang="sr-Latn-RS" dirty="0">
                <a:solidFill>
                  <a:schemeClr val="accent6"/>
                </a:solidFill>
              </a:rPr>
              <a:t>ugi period stagnacije i nezaposlenosti +restrukturiranje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41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388D-25BE-4F79-B348-7C90132B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</a:t>
            </a:r>
            <a:r>
              <a:rPr lang="sr-Latn-RS" dirty="0"/>
              <a:t>ouke od “Holandskog sindroma”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BE355-196E-48DA-AACF-9F50007A3A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N</a:t>
            </a:r>
            <a:r>
              <a:rPr lang="sr-Latn-RS" dirty="0"/>
              <a:t>orveška</a:t>
            </a:r>
          </a:p>
          <a:p>
            <a:pPr lvl="1">
              <a:defRPr/>
            </a:pPr>
            <a:r>
              <a:rPr lang="en-GB" dirty="0"/>
              <a:t>P</a:t>
            </a:r>
            <a:r>
              <a:rPr lang="sr-Latn-RS" dirty="0"/>
              <a:t>ravilo 4%</a:t>
            </a:r>
          </a:p>
          <a:p>
            <a:pPr lvl="1">
              <a:defRPr/>
            </a:pPr>
            <a:endParaRPr lang="sr-Latn-RS" dirty="0"/>
          </a:p>
          <a:p>
            <a:pPr>
              <a:defRPr/>
            </a:pPr>
            <a:r>
              <a:rPr lang="en-GB" dirty="0"/>
              <a:t>M</a:t>
            </a:r>
            <a:r>
              <a:rPr lang="sr-Latn-RS" dirty="0"/>
              <a:t>ože se izbeći PRERADOM SIROVINE</a:t>
            </a:r>
          </a:p>
          <a:p>
            <a:pPr lvl="1">
              <a:defRPr/>
            </a:pPr>
            <a:endParaRPr lang="sr-Latn-RS" dirty="0"/>
          </a:p>
          <a:p>
            <a:pPr lvl="1">
              <a:defRPr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E2993-2CA0-456C-9DDB-510264BE65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sr-Latn-RS" sz="2000" dirty="0"/>
              <a:t>Svaki priliv novca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sr-Latn-RS" sz="2000" dirty="0"/>
              <a:t> </a:t>
            </a:r>
          </a:p>
          <a:p>
            <a:pPr>
              <a:defRPr/>
            </a:pPr>
            <a:r>
              <a:rPr lang="en-GB" sz="2000" dirty="0"/>
              <a:t>D</a:t>
            </a:r>
            <a:r>
              <a:rPr lang="sr-Latn-RS" sz="2000" dirty="0"/>
              <a:t>onacije </a:t>
            </a:r>
          </a:p>
          <a:p>
            <a:pPr>
              <a:defRPr/>
            </a:pPr>
            <a:r>
              <a:rPr lang="en-GB" sz="2000" dirty="0"/>
              <a:t>P</a:t>
            </a:r>
            <a:r>
              <a:rPr lang="sr-Latn-RS" sz="2000" dirty="0"/>
              <a:t>rihodi od privatizacije</a:t>
            </a:r>
          </a:p>
          <a:p>
            <a:pPr lvl="1">
              <a:defRPr/>
            </a:pPr>
            <a:r>
              <a:rPr lang="en-GB" sz="2000" dirty="0"/>
              <a:t>R</a:t>
            </a:r>
            <a:r>
              <a:rPr lang="sr-Latn-RS" sz="2000" dirty="0"/>
              <a:t>ešenje- otplata duga</a:t>
            </a:r>
          </a:p>
          <a:p>
            <a:pPr>
              <a:defRPr/>
            </a:pPr>
            <a:r>
              <a:rPr lang="en-GB" sz="2000" dirty="0"/>
              <a:t>I</a:t>
            </a:r>
            <a:r>
              <a:rPr lang="sr-Latn-RS" sz="2000" dirty="0"/>
              <a:t>zazvaće apresijaciju i holanski sindrom</a:t>
            </a:r>
          </a:p>
          <a:p>
            <a:pPr>
              <a:defRPr/>
            </a:pPr>
            <a:endParaRPr lang="sr-Latn-RS" sz="2000" dirty="0"/>
          </a:p>
          <a:p>
            <a:pPr>
              <a:defRPr/>
            </a:pPr>
            <a:r>
              <a:rPr lang="sr-Latn-RS" sz="2000" dirty="0"/>
              <a:t>To je ta negativna povratna sprega</a:t>
            </a:r>
          </a:p>
          <a:p>
            <a:pPr>
              <a:defRPr/>
            </a:pPr>
            <a:r>
              <a:rPr lang="en-GB" sz="2000" dirty="0"/>
              <a:t>K</a:t>
            </a:r>
            <a:r>
              <a:rPr lang="sr-Latn-RS" sz="2000" dirty="0"/>
              <a:t>oja ne postoji u otvorenim sistemima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312314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DCB3D34-3857-452B-8DD1-4017997BB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EAB5810B-2F92-4BDD-9AF4-0526565D75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err="1"/>
              <a:t>Zašto</a:t>
            </a:r>
            <a:r>
              <a:rPr lang="en-US" altLang="en-US" sz="3600" dirty="0"/>
              <a:t> bi </a:t>
            </a:r>
            <a:r>
              <a:rPr lang="en-US" altLang="en-US" sz="3600" dirty="0" err="1"/>
              <a:t>država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uopšte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trebalo</a:t>
            </a:r>
            <a:r>
              <a:rPr lang="en-US" altLang="en-US" sz="3600" dirty="0"/>
              <a:t> da </a:t>
            </a:r>
            <a:r>
              <a:rPr lang="en-US" altLang="en-US" sz="3600" dirty="0" err="1"/>
              <a:t>ima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neku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ulogu</a:t>
            </a:r>
            <a:r>
              <a:rPr lang="en-US" altLang="en-US" sz="3600" dirty="0"/>
              <a:t> u </a:t>
            </a:r>
            <a:r>
              <a:rPr lang="en-US" altLang="en-US" sz="3600" dirty="0" err="1"/>
              <a:t>privrednom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životu</a:t>
            </a:r>
            <a:r>
              <a:rPr lang="en-US" altLang="en-US" sz="3600"/>
              <a:t>?  </a:t>
            </a:r>
            <a:endParaRPr lang="en-US" altLang="en-US" sz="3600" dirty="0"/>
          </a:p>
          <a:p>
            <a:pPr eaLnBrk="1" hangingPunct="1"/>
            <a:r>
              <a:rPr lang="en-US" altLang="en-US" sz="3600" dirty="0" err="1"/>
              <a:t>dve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uloge</a:t>
            </a:r>
            <a:endParaRPr lang="en-US" altLang="en-US" sz="3600" dirty="0"/>
          </a:p>
          <a:p>
            <a:pPr lvl="1" eaLnBrk="1" hangingPunct="1"/>
            <a:r>
              <a:rPr lang="en-US" altLang="en-US" sz="3200" dirty="0"/>
              <a:t>u </a:t>
            </a:r>
            <a:r>
              <a:rPr lang="en-US" altLang="en-US" sz="3200" dirty="0" err="1"/>
              <a:t>mikroekonomiji</a:t>
            </a:r>
            <a:r>
              <a:rPr lang="en-US" altLang="en-US" sz="3200" dirty="0"/>
              <a:t> </a:t>
            </a:r>
            <a:endParaRPr lang="sr-Latn-CS" altLang="en-US" sz="3200" dirty="0"/>
          </a:p>
          <a:p>
            <a:pPr lvl="2" eaLnBrk="1" hangingPunct="1"/>
            <a:r>
              <a:rPr lang="en-US" altLang="en-US" sz="2400" dirty="0"/>
              <a:t>(</a:t>
            </a:r>
            <a:r>
              <a:rPr lang="en-US" altLang="en-US" sz="2400" dirty="0" err="1"/>
              <a:t>pruža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javna</a:t>
            </a:r>
            <a:r>
              <a:rPr lang="en-US" altLang="en-US" sz="2400" dirty="0"/>
              <a:t> dobra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usluge</a:t>
            </a:r>
            <a:r>
              <a:rPr lang="en-US" altLang="en-US" sz="2400" dirty="0"/>
              <a:t>, </a:t>
            </a:r>
            <a:endParaRPr lang="sr-Latn-CS" altLang="en-US" sz="2400" dirty="0"/>
          </a:p>
          <a:p>
            <a:pPr lvl="2" eaLnBrk="1" hangingPunct="1"/>
            <a:r>
              <a:rPr lang="en-US" altLang="en-US" sz="2400" dirty="0" err="1"/>
              <a:t>vr</a:t>
            </a:r>
            <a:r>
              <a:rPr lang="sr-Latn-CS" altLang="en-US" sz="2400" dirty="0"/>
              <a:t>ši p</a:t>
            </a:r>
            <a:r>
              <a:rPr lang="en-US" altLang="en-US" sz="2400" dirty="0" err="1"/>
              <a:t>reraspodel</a:t>
            </a:r>
            <a:r>
              <a:rPr lang="sr-Latn-CS" altLang="en-US" sz="2400" dirty="0"/>
              <a:t>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dohotka</a:t>
            </a:r>
            <a:r>
              <a:rPr lang="en-US" altLang="en-US" sz="2400" dirty="0"/>
              <a:t>) </a:t>
            </a:r>
          </a:p>
          <a:p>
            <a:pPr lvl="1" eaLnBrk="1" hangingPunct="1"/>
            <a:r>
              <a:rPr lang="en-US" altLang="en-US" sz="3200" dirty="0"/>
              <a:t>u </a:t>
            </a:r>
            <a:r>
              <a:rPr lang="en-US" altLang="en-US" sz="3200" dirty="0" err="1"/>
              <a:t>makroekonomiji</a:t>
            </a:r>
            <a:r>
              <a:rPr lang="en-US" altLang="en-US" sz="3200" dirty="0"/>
              <a:t> (</a:t>
            </a:r>
            <a:r>
              <a:rPr lang="en-US" altLang="en-US" sz="3200" dirty="0" err="1"/>
              <a:t>stabilizacija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ukupne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privredne</a:t>
            </a:r>
            <a:r>
              <a:rPr lang="sr-Latn-CS" altLang="en-US" sz="3200" dirty="0"/>
              <a:t> </a:t>
            </a:r>
            <a:r>
              <a:rPr lang="en-US" altLang="en-US" sz="3200" dirty="0" err="1"/>
              <a:t>aktivnosti</a:t>
            </a:r>
            <a:r>
              <a:rPr lang="en-US" altLang="en-US" sz="3200" dirty="0"/>
              <a:t>).</a:t>
            </a:r>
          </a:p>
          <a:p>
            <a:pPr eaLnBrk="1" hangingPunct="1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757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7582-EFD9-489A-8041-56063A66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809F-8D37-4C9D-8C61-D78389A1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400" dirty="0"/>
              <a:t>„</a:t>
            </a:r>
            <a:r>
              <a:rPr lang="en-GB" sz="2400" dirty="0" err="1"/>
              <a:t>Neoliberali</a:t>
            </a:r>
            <a:r>
              <a:rPr lang="sr-Cyrl-RS" sz="2400" dirty="0"/>
              <a:t> “</a:t>
            </a:r>
          </a:p>
          <a:p>
            <a:r>
              <a:rPr lang="en-GB" sz="2400" dirty="0" err="1"/>
              <a:t>Liberali</a:t>
            </a:r>
            <a:r>
              <a:rPr lang="en-GB" sz="2400" dirty="0"/>
              <a:t> – Ada</a:t>
            </a:r>
            <a:r>
              <a:rPr lang="sr-Latn-RS" sz="2400" dirty="0"/>
              <a:t>m</a:t>
            </a:r>
            <a:r>
              <a:rPr lang="en-GB" sz="2400" dirty="0"/>
              <a:t> Smit</a:t>
            </a:r>
            <a:endParaRPr lang="sr-Cyrl-RS" sz="2400" dirty="0"/>
          </a:p>
          <a:p>
            <a:r>
              <a:rPr lang="en-GB" sz="2400" dirty="0"/>
              <a:t>“Malo toga je </a:t>
            </a:r>
            <a:r>
              <a:rPr lang="en-GB" sz="2400" dirty="0" err="1"/>
              <a:t>potrebno</a:t>
            </a:r>
            <a:r>
              <a:rPr lang="en-GB" sz="2400" dirty="0"/>
              <a:t> da se od </a:t>
            </a:r>
            <a:r>
              <a:rPr lang="en-GB" sz="2400" dirty="0" err="1"/>
              <a:t>najgoreg</a:t>
            </a:r>
            <a:r>
              <a:rPr lang="en-GB" sz="2400" dirty="0"/>
              <a:t> </a:t>
            </a:r>
            <a:r>
              <a:rPr lang="en-GB" sz="2400" dirty="0" err="1"/>
              <a:t>varvarizma</a:t>
            </a:r>
            <a:r>
              <a:rPr lang="en-GB" sz="2400" dirty="0"/>
              <a:t> </a:t>
            </a:r>
            <a:r>
              <a:rPr lang="en-GB" sz="2400" dirty="0" err="1"/>
              <a:t>stigne</a:t>
            </a:r>
            <a:r>
              <a:rPr lang="en-GB" sz="2400" dirty="0"/>
              <a:t> do </a:t>
            </a:r>
            <a:r>
              <a:rPr lang="en-GB" sz="2400" dirty="0" err="1"/>
              <a:t>najvišeg</a:t>
            </a:r>
            <a:r>
              <a:rPr lang="en-GB" sz="2400" dirty="0"/>
              <a:t> </a:t>
            </a:r>
            <a:r>
              <a:rPr lang="en-GB" sz="2400" dirty="0" err="1"/>
              <a:t>blagostanja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osim</a:t>
            </a:r>
            <a:r>
              <a:rPr lang="en-GB" sz="2400" dirty="0"/>
              <a:t> </a:t>
            </a:r>
            <a:r>
              <a:rPr lang="en-GB" sz="2400" dirty="0" err="1"/>
              <a:t>mira</a:t>
            </a:r>
            <a:r>
              <a:rPr lang="en-GB" sz="2400" dirty="0"/>
              <a:t>, </a:t>
            </a:r>
          </a:p>
          <a:p>
            <a:r>
              <a:rPr lang="en-GB" sz="2400" dirty="0" err="1"/>
              <a:t>niskih</a:t>
            </a:r>
            <a:r>
              <a:rPr lang="en-GB" sz="2400" dirty="0"/>
              <a:t> </a:t>
            </a:r>
            <a:r>
              <a:rPr lang="en-GB" sz="2400" dirty="0" err="1"/>
              <a:t>poreza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valjanog</a:t>
            </a:r>
            <a:r>
              <a:rPr lang="en-GB" sz="2400" dirty="0"/>
              <a:t> </a:t>
            </a:r>
            <a:r>
              <a:rPr lang="en-GB" sz="2400" dirty="0" err="1"/>
              <a:t>deljenja</a:t>
            </a:r>
            <a:r>
              <a:rPr lang="en-GB" sz="2400" dirty="0"/>
              <a:t> </a:t>
            </a:r>
            <a:r>
              <a:rPr lang="en-GB" sz="2400" dirty="0" err="1"/>
              <a:t>pravde</a:t>
            </a:r>
            <a:r>
              <a:rPr lang="en-GB" sz="2400" dirty="0"/>
              <a:t>; </a:t>
            </a:r>
          </a:p>
          <a:p>
            <a:r>
              <a:rPr lang="en-GB" sz="2400" dirty="0" err="1"/>
              <a:t>sve</a:t>
            </a:r>
            <a:r>
              <a:rPr lang="en-GB" sz="2400" dirty="0"/>
              <a:t> </a:t>
            </a:r>
            <a:r>
              <a:rPr lang="en-GB" sz="2400" dirty="0" err="1"/>
              <a:t>ostalo</a:t>
            </a:r>
            <a:r>
              <a:rPr lang="en-GB" sz="2400" dirty="0"/>
              <a:t> </a:t>
            </a:r>
            <a:r>
              <a:rPr lang="en-GB" sz="2400" dirty="0" err="1"/>
              <a:t>donosi</a:t>
            </a:r>
            <a:r>
              <a:rPr lang="en-GB" sz="2400" dirty="0"/>
              <a:t> </a:t>
            </a:r>
            <a:r>
              <a:rPr lang="en-GB" sz="2400" dirty="0" err="1"/>
              <a:t>prirodan</a:t>
            </a:r>
            <a:r>
              <a:rPr lang="en-GB" sz="2400" dirty="0"/>
              <a:t> </a:t>
            </a:r>
            <a:r>
              <a:rPr lang="en-GB" sz="2400" dirty="0" err="1"/>
              <a:t>poredak</a:t>
            </a:r>
            <a:r>
              <a:rPr lang="en-GB" sz="2400" dirty="0"/>
              <a:t> </a:t>
            </a:r>
            <a:r>
              <a:rPr lang="en-GB" sz="2400" dirty="0" err="1"/>
              <a:t>stvari</a:t>
            </a:r>
            <a:r>
              <a:rPr lang="en-GB" sz="2400" dirty="0"/>
              <a:t>”.</a:t>
            </a:r>
          </a:p>
          <a:p>
            <a:endParaRPr lang="en-GB" sz="2400" dirty="0"/>
          </a:p>
          <a:p>
            <a:r>
              <a:rPr lang="sr-Latn-RS" sz="2400" dirty="0"/>
              <a:t>Šta je onda uloga države? Da proizvodi javna dobra</a:t>
            </a:r>
          </a:p>
          <a:p>
            <a:pPr lvl="1"/>
            <a:r>
              <a:rPr lang="sr-Latn-RS" sz="2000" dirty="0"/>
              <a:t>Mir, bezbednost, pravda (pravosuđe)</a:t>
            </a:r>
          </a:p>
          <a:p>
            <a:pPr lvl="1"/>
            <a:r>
              <a:rPr lang="sr-Latn-RS" sz="2000" dirty="0"/>
              <a:t>Ako se bavi privredom, proizvodnja javnih dobara je sve gora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257017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69E227A-6A94-4BEF-BAA7-1CB4BC4A0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574C6CE-B9E6-479E-AA95-549A25624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Nasuprot dugoj dominaciji koncepta javne</a:t>
            </a:r>
            <a:r>
              <a:rPr lang="sr-Latn-CS" altLang="en-US" sz="2800"/>
              <a:t> </a:t>
            </a:r>
            <a:r>
              <a:rPr lang="en-US" altLang="en-US" sz="2800"/>
              <a:t>svojine, nedavne masovne privatizacije u Evropi odraz</a:t>
            </a:r>
            <a:r>
              <a:rPr lang="sr-Latn-CS" altLang="en-US" sz="2800"/>
              <a:t> </a:t>
            </a:r>
            <a:r>
              <a:rPr lang="en-US" altLang="en-US" sz="2800"/>
              <a:t>su preovladavanja suprotne tendencije. </a:t>
            </a:r>
            <a:endParaRPr lang="sr-Latn-CS" altLang="en-US" sz="2800"/>
          </a:p>
          <a:p>
            <a:pPr eaLnBrk="1" hangingPunct="1">
              <a:lnSpc>
                <a:spcPct val="80000"/>
              </a:lnSpc>
            </a:pPr>
            <a:endParaRPr lang="sr-Latn-CS" altLang="en-US" sz="2800"/>
          </a:p>
          <a:p>
            <a:pPr eaLnBrk="1" hangingPunct="1">
              <a:lnSpc>
                <a:spcPct val="80000"/>
              </a:lnSpc>
            </a:pPr>
            <a:r>
              <a:rPr lang="sr-Latn-CS" altLang="en-US" sz="2800"/>
              <a:t>Zašto?</a:t>
            </a:r>
          </a:p>
          <a:p>
            <a:pPr eaLnBrk="1" hangingPunct="1">
              <a:lnSpc>
                <a:spcPct val="80000"/>
              </a:lnSpc>
            </a:pPr>
            <a:endParaRPr lang="sr-Latn-C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Kakva</a:t>
            </a:r>
            <a:r>
              <a:rPr lang="sr-Latn-CS" altLang="en-US" sz="2800"/>
              <a:t> </a:t>
            </a:r>
            <a:r>
              <a:rPr lang="en-US" altLang="en-US" sz="2800"/>
              <a:t>god da bude evolucija ekonomske misli po ovom pitanju,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ipak će neki oblici javnih rashoda uvek ostati</a:t>
            </a:r>
            <a:r>
              <a:rPr lang="sr-Latn-CS" altLang="en-US" sz="2800"/>
              <a:t> </a:t>
            </a:r>
            <a:r>
              <a:rPr lang="en-US" altLang="en-US" sz="2800"/>
              <a:t>superiorni</a:t>
            </a:r>
            <a:r>
              <a:rPr lang="sr-Latn-CS" altLang="en-US" sz="2800"/>
              <a:t> – vojska, zaštita okoline, osnovno obrazovanje i zdravstvo ...</a:t>
            </a:r>
            <a:endParaRPr lang="en-US" altLang="en-US" sz="2800"/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8208045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8AF612-EEF8-48BC-9425-2111FD049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4463E0C-DFDB-495D-9AEE-8D8060D0A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buFontTx/>
              <a:buNone/>
            </a:pPr>
            <a:r>
              <a:rPr lang="en-US" altLang="en-US"/>
              <a:t>4 argumenta za privatizaciju javnih preduzeca u Srbiji</a:t>
            </a:r>
          </a:p>
          <a:p>
            <a:pPr marL="1143000" lvl="1" indent="-685800" eaLnBrk="1" hangingPunct="1"/>
            <a:r>
              <a:rPr lang="en-US" altLang="en-US"/>
              <a:t> </a:t>
            </a:r>
            <a:r>
              <a:rPr lang="en-US" altLang="en-US" sz="2800"/>
              <a:t>disperzija usluga</a:t>
            </a:r>
          </a:p>
          <a:p>
            <a:pPr marL="1143000" lvl="1" indent="-685800" eaLnBrk="1" hangingPunct="1"/>
            <a:r>
              <a:rPr lang="en-US" altLang="en-US" sz="2800"/>
              <a:t> smanjenje troskova</a:t>
            </a:r>
          </a:p>
          <a:p>
            <a:pPr marL="1143000" lvl="1" indent="-685800" eaLnBrk="1" hangingPunct="1"/>
            <a:r>
              <a:rPr lang="en-US" altLang="en-US" sz="2800"/>
              <a:t> upravljacka struktura (metod privatizacije – vauceri)</a:t>
            </a:r>
          </a:p>
          <a:p>
            <a:pPr marL="1143000" lvl="1" indent="-685800" eaLnBrk="1" hangingPunct="1"/>
            <a:r>
              <a:rPr lang="en-US" altLang="en-US" sz="2800"/>
              <a:t> partijska svojina</a:t>
            </a:r>
          </a:p>
          <a:p>
            <a:pPr marL="762000" indent="-762000" eaLnBrk="1" hangingPunct="1">
              <a:buFontTx/>
              <a:buNone/>
            </a:pPr>
            <a:r>
              <a:rPr lang="en-US" altLang="en-US" sz="3200"/>
              <a:t>Javna dobra i javna preduzeca</a:t>
            </a:r>
          </a:p>
          <a:p>
            <a:pPr marL="762000" indent="-762000" eaLnBrk="1" hangingPunct="1"/>
            <a:endParaRPr lang="en-US" altLang="en-US" sz="3200"/>
          </a:p>
          <a:p>
            <a:pPr marL="762000" indent="-7620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4797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24792EF8-F94A-4539-A1A0-B63DA0EEC5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/>
            <a:r>
              <a:rPr lang="en-US" altLang="en-US" sz="2400"/>
              <a:t>Specifičnost javnih dobara </a:t>
            </a:r>
          </a:p>
          <a:p>
            <a:pPr marL="1143000" lvl="1" indent="-685800" eaLnBrk="1" hangingPunct="1"/>
            <a:r>
              <a:rPr lang="en-US" altLang="en-US" sz="2400"/>
              <a:t>ne mogu podesiti po meri pojedinačnog potrošača</a:t>
            </a:r>
          </a:p>
          <a:p>
            <a:pPr marL="1143000" lvl="1" indent="-685800" eaLnBrk="1" hangingPunct="1"/>
            <a:r>
              <a:rPr lang="en-US" altLang="en-US" sz="2400"/>
              <a:t>kada države ne bi bilo, ni njih ne bi bilo, ili bi ih bilo nedovoljno, jer pojedinci ne žele da ulažu u eksterne efekte </a:t>
            </a:r>
          </a:p>
          <a:p>
            <a:pPr marL="1143000" lvl="1" indent="-685800" eaLnBrk="1" hangingPunct="1"/>
            <a:r>
              <a:rPr lang="en-US" altLang="en-US" sz="2400"/>
              <a:t>rastući prinosi.- ulice: nezavisno od broja korisnika, troškovi asfaltiranja i održavanja biće približno isti.</a:t>
            </a:r>
          </a:p>
        </p:txBody>
      </p:sp>
    </p:spTree>
    <p:extLst>
      <p:ext uri="{BB962C8B-B14F-4D97-AF65-F5344CB8AC3E}">
        <p14:creationId xmlns:p14="http://schemas.microsoft.com/office/powerpoint/2010/main" val="2360018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B9D7CCB-FAE9-49A2-86AB-C9DA923ED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3C1BD78-7847-457A-A6A2-3226C618EA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/>
              <a:t>Emisiona dobit- dva značenja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sr-Latn-CS" altLang="en-US" sz="3200"/>
              <a:t>U doba zlatnog važenja – to je taksa koju plaća naručilac zlatnika i koja se šalje vladaru te političke oblasti</a:t>
            </a:r>
          </a:p>
          <a:p>
            <a:pPr>
              <a:buFontTx/>
              <a:buNone/>
            </a:pPr>
            <a:r>
              <a:rPr lang="sr-Latn-CS" altLang="en-US" sz="3200"/>
              <a:t> </a:t>
            </a:r>
          </a:p>
          <a:p>
            <a:r>
              <a:rPr lang="sr-Latn-CS" altLang="en-US" sz="3200"/>
              <a:t>Današnje značenje –razlika između kamate na na plasman i troškova emisije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91832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AC492A9-509F-431A-92DD-6CB702F1C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05A42E1-68A7-4505-82A0-24EB9C76B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Kejnzijanci misle da je zabluda da se bazična inflacija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može svesti samo na očekivanu inflaciju.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 Čak i kada bi svi privredni subjekti umeli savršeno da predviđaju budućnost, možda su već potpisali ugovore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U toku tog intervala, privreda će biti van linije trenda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Drugi razlog – rigidne cene rada 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070A8A0-E7CD-4B45-B0C4-BF57CF43A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FA7-FFE8-418A-B65F-4C5B9D6004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Primeri</a:t>
            </a:r>
          </a:p>
          <a:p>
            <a:r>
              <a:rPr lang="sr-Latn-CS" altLang="en-US" dirty="0"/>
              <a:t>Neka osoba X ima uncu zlata, da u banku, dobije priznanicu</a:t>
            </a:r>
          </a:p>
          <a:p>
            <a:r>
              <a:rPr lang="sr-Latn-CS" altLang="en-US" dirty="0"/>
              <a:t>Na kraju, dobije uncu zlata</a:t>
            </a:r>
          </a:p>
          <a:p>
            <a:r>
              <a:rPr lang="sr-Latn-CS" altLang="en-US" dirty="0"/>
              <a:t>Nema emisione dobiti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554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5310DDD-B8A1-41F0-B0DA-CC2FB5422C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2AC7A97-C119-45EC-9056-366F96A80A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r-Latn-CS" altLang="en-US" sz="3600"/>
          </a:p>
          <a:p>
            <a:r>
              <a:rPr lang="sr-Latn-CS" altLang="en-US" sz="3600"/>
              <a:t>Umesto da mu da priznanicu, vlada konvertuje zlato u banknotu</a:t>
            </a:r>
          </a:p>
          <a:p>
            <a:endParaRPr lang="sr-Latn-CS" altLang="en-US" sz="3600"/>
          </a:p>
          <a:p>
            <a:r>
              <a:rPr lang="sr-Latn-CS" altLang="en-US" sz="3600"/>
              <a:t>Osoba XYZ kupuje banknotu </a:t>
            </a:r>
          </a:p>
          <a:p>
            <a:r>
              <a:rPr lang="sr-Latn-CS" altLang="en-US" sz="3600"/>
              <a:t>Na kraju, otkupljuje zlato po novoj tržišnoj vrednosti</a:t>
            </a:r>
          </a:p>
        </p:txBody>
      </p:sp>
    </p:spTree>
    <p:extLst>
      <p:ext uri="{BB962C8B-B14F-4D97-AF65-F5344CB8AC3E}">
        <p14:creationId xmlns:p14="http://schemas.microsoft.com/office/powerpoint/2010/main" val="39581238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077C07C-7049-431B-811C-4A28B2FED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C455-D6C5-4C62-98D4-47CB165BD2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Na kraju može da dobije manje ili više –</a:t>
            </a:r>
          </a:p>
          <a:p>
            <a:endParaRPr lang="sr-Latn-CS" altLang="en-US" dirty="0"/>
          </a:p>
          <a:p>
            <a:r>
              <a:rPr lang="sr-Latn-CS" altLang="en-US" sz="2800" dirty="0"/>
              <a:t>Ako je vrednost novčanice pala u odnosu na zlato (pa dobije više novčanica), postojaće emisiona dobit</a:t>
            </a:r>
          </a:p>
          <a:p>
            <a:endParaRPr lang="en-US" altLang="en-US" sz="2800" dirty="0"/>
          </a:p>
          <a:p>
            <a:r>
              <a:rPr lang="sr-Latn-CS" altLang="en-US" sz="2800" dirty="0"/>
              <a:t>Ako vrednost novčanice poraste, nema senjoraža</a:t>
            </a:r>
            <a:endParaRPr lang="en-US" altLang="en-US" sz="2800" dirty="0"/>
          </a:p>
          <a:p>
            <a:endParaRPr lang="en-US" altLang="en-US" sz="2800" dirty="0"/>
          </a:p>
          <a:p>
            <a:pPr lvl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99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F97DE0F-CB62-4479-B5DF-70AC8F934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4813F69D-3C99-4C8A-BBAB-96EAC406B1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/>
              <a:t>Emisiona dobit, dakle</a:t>
            </a:r>
          </a:p>
          <a:p>
            <a:endParaRPr lang="sr-Latn-CS" altLang="en-US"/>
          </a:p>
          <a:p>
            <a:r>
              <a:rPr lang="sr-Latn-CS" altLang="en-US"/>
              <a:t>To je pozitivan prihod na izdavanje novčanica i metalnog novca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573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5837436-D794-4B35-A715-7AA48CE63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12ED-1997-429F-B22D-873DC7B9E3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sz="2800" dirty="0"/>
              <a:t>Emisiona dobit je beskamatni zajam </a:t>
            </a:r>
          </a:p>
          <a:p>
            <a:endParaRPr lang="sr-Latn-CS" altLang="en-US" sz="2800" dirty="0"/>
          </a:p>
          <a:p>
            <a:pPr lvl="1"/>
            <a:r>
              <a:rPr lang="sr-Latn-CS" altLang="en-US" sz="2400" dirty="0"/>
              <a:t>Kad se banknota istroši </a:t>
            </a:r>
            <a:r>
              <a:rPr lang="en-US" altLang="en-US" sz="2400" dirty="0"/>
              <a:t> </a:t>
            </a:r>
            <a:endParaRPr lang="sr-Latn-CS" altLang="en-US" sz="2400" dirty="0"/>
          </a:p>
          <a:p>
            <a:pPr lvl="1"/>
            <a:r>
              <a:rPr lang="sr-Latn-CS" altLang="en-US" sz="2400" dirty="0"/>
              <a:t>Izdavač je otkupljuje po nominalnoj vrednosti </a:t>
            </a:r>
          </a:p>
          <a:p>
            <a:pPr lvl="1"/>
            <a:r>
              <a:rPr lang="en-US" altLang="en-US" sz="2400" dirty="0"/>
              <a:t>at </a:t>
            </a:r>
            <a:r>
              <a:rPr lang="sr-Latn-CS" altLang="en-US" sz="2400" dirty="0"/>
              <a:t>“</a:t>
            </a:r>
            <a:r>
              <a:rPr lang="en-US" altLang="en-US" sz="2400" dirty="0"/>
              <a:t>face value</a:t>
            </a:r>
            <a:r>
              <a:rPr lang="sr-Latn-CS" altLang="en-US" sz="2400" dirty="0"/>
              <a:t>”</a:t>
            </a:r>
          </a:p>
          <a:p>
            <a:pPr lvl="1"/>
            <a:r>
              <a:rPr lang="sr-Latn-CS" altLang="en-US" sz="2400" dirty="0"/>
              <a:t>Stoga se emisiona dobit definiše kao kamata</a:t>
            </a:r>
          </a:p>
          <a:p>
            <a:pPr lvl="1"/>
            <a:r>
              <a:rPr lang="sr-Latn-CS" altLang="en-US" sz="2400" dirty="0"/>
              <a:t>Koju zadržava </a:t>
            </a:r>
          </a:p>
          <a:p>
            <a:pPr lvl="1"/>
            <a:r>
              <a:rPr lang="sr-Latn-CS" altLang="en-US" sz="2400" dirty="0"/>
              <a:t>centralna banka</a:t>
            </a:r>
          </a:p>
          <a:p>
            <a:pPr lvl="1"/>
            <a:r>
              <a:rPr lang="sr-Latn-CS" altLang="en-US" sz="2400" dirty="0"/>
              <a:t>Ako se novčanica povlači definitivno iz opticaja</a:t>
            </a:r>
          </a:p>
          <a:p>
            <a:pPr lvl="1"/>
            <a:r>
              <a:rPr lang="sr-Latn-CS" altLang="en-US" sz="2400" dirty="0"/>
              <a:t>Onda je dobit 100%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288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6C7C0F4-1A71-4AED-962D-16D09BD3C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62D08FC-FAC8-47CD-B1E2-A7EB9E8695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sz="3200"/>
              <a:t>U makroekonomiji – oblik inflacionog oporezivanja</a:t>
            </a:r>
          </a:p>
          <a:p>
            <a:r>
              <a:rPr lang="sr-Latn-CS" altLang="en-US" sz="3200"/>
              <a:t>Umesto skupljanja poreza isplaćenog iz postojećeg novčanog fonda</a:t>
            </a:r>
          </a:p>
          <a:p>
            <a:r>
              <a:rPr lang="sr-Latn-CS" altLang="en-US" sz="3200"/>
              <a:t>To je de facto porez na one koji drže novac </a:t>
            </a:r>
          </a:p>
          <a:p>
            <a:r>
              <a:rPr lang="sr-Latn-CS" altLang="en-US" sz="3200"/>
              <a:t>Jer postojeći gubi vrednost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5515278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BFBC069-95D9-4A4B-9BAF-5FF15A460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F671B89-6BC6-4375-94BD-EE9D2C03F6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sz="2400"/>
              <a:t>Novčana ekspanzija po stopi iznad privrednog rasta na dugi rok izaziva inflaciju </a:t>
            </a:r>
          </a:p>
          <a:p>
            <a:endParaRPr lang="sr-Latn-CS" altLang="en-US" sz="2400"/>
          </a:p>
          <a:p>
            <a:r>
              <a:rPr lang="sr-Latn-CS" altLang="en-US" sz="2400"/>
              <a:t>to je prvi razlog za smanjenje političkog uticaja na centralnu banku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6214351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9BEEAD1-FEFC-4E6E-8422-7FB617EBF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49C9E88-0CF1-4658-83AC-EB68015BFF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/>
              <a:t>Vlada ovde ima konflikt interesa </a:t>
            </a:r>
          </a:p>
          <a:p>
            <a:r>
              <a:rPr lang="sr-Latn-CS" altLang="en-US"/>
              <a:t>U doba zlatnog standarda, stabilne cene</a:t>
            </a:r>
          </a:p>
          <a:p>
            <a:r>
              <a:rPr lang="sr-Latn-CS" altLang="en-US"/>
              <a:t>Od formiranja </a:t>
            </a:r>
            <a:r>
              <a:rPr lang="en-US" altLang="en-US"/>
              <a:t>US Federal Reserve 1913, </a:t>
            </a:r>
            <a:r>
              <a:rPr lang="sr-Latn-CS" altLang="en-US"/>
              <a:t>godine, dolar je pao na dvadeseti deo vrednosti zbog stalne inflatorne politike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8909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5ACE011C-EEFD-48F4-9E70-0FC4A3E9B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E459E-2CEF-45F6-A81D-B47A73A15E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sz="2400"/>
              <a:t>C.Banke ili vlade koje se značajno oslanjaju na emisionu dobit  videće da je ta politika kontraproduktivna</a:t>
            </a:r>
          </a:p>
          <a:p>
            <a:r>
              <a:rPr lang="sr-Latn-CS" altLang="en-US" sz="2400">
                <a:hlinkClick r:id="rId2" action="ppaction://hlinkfile" tooltip="Rational expectations"/>
              </a:rPr>
              <a:t>Racionalna očekivanja </a:t>
            </a:r>
            <a:r>
              <a:rPr lang="sr-Latn-CS" altLang="en-US" sz="2400"/>
              <a:t> svakako utiču na dalji rast inflacije </a:t>
            </a:r>
          </a:p>
          <a:p>
            <a:r>
              <a:rPr lang="sr-Latn-CS" altLang="en-US" sz="2400"/>
              <a:t>Umesto prikupljanja emisione dobiti od papirnog novca (fiat money)</a:t>
            </a:r>
          </a:p>
          <a:p>
            <a:r>
              <a:rPr lang="sr-Latn-CS" altLang="en-US" sz="2400"/>
              <a:t>Jedino što preostaje je</a:t>
            </a:r>
          </a:p>
          <a:p>
            <a:pPr lvl="1"/>
            <a:r>
              <a:rPr lang="sr-Latn-CS" altLang="en-US"/>
              <a:t>Oporezivanje</a:t>
            </a:r>
          </a:p>
          <a:p>
            <a:pPr lvl="1"/>
            <a:r>
              <a:rPr lang="sr-Latn-CS" altLang="en-US"/>
              <a:t>Novo zaduženje?</a:t>
            </a:r>
          </a:p>
          <a:p>
            <a:pPr lvl="1"/>
            <a:r>
              <a:rPr lang="sr-Latn-CS" altLang="en-US"/>
              <a:t>Ali i to je oporezivanje u t+1!!!!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3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065DA96-46F1-4326-93C1-E5356CCA1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A64A7-E305-4AFD-B32C-DB8ABB1484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/>
              <a:t>Velika emisiona dobit od 1991 – zašto? </a:t>
            </a:r>
          </a:p>
          <a:p>
            <a:pPr lvl="1"/>
            <a:r>
              <a:rPr lang="sr-Latn-CS" altLang="en-US"/>
              <a:t>Pad SSSR </a:t>
            </a:r>
          </a:p>
          <a:p>
            <a:r>
              <a:rPr lang="sr-Latn-CS" altLang="en-US"/>
              <a:t>Krajem</a:t>
            </a:r>
            <a:r>
              <a:rPr lang="en-US" altLang="en-US"/>
              <a:t> 2008, </a:t>
            </a:r>
            <a:endParaRPr lang="sr-Latn-CS" altLang="en-US"/>
          </a:p>
          <a:p>
            <a:pPr lvl="1"/>
            <a:r>
              <a:rPr lang="sr-Latn-CS" altLang="en-US"/>
              <a:t> dvadeset banknota od </a:t>
            </a:r>
            <a:r>
              <a:rPr lang="en-US" altLang="en-US"/>
              <a:t>$100 </a:t>
            </a:r>
            <a:endParaRPr lang="sr-Latn-CS" altLang="en-US"/>
          </a:p>
          <a:p>
            <a:pPr lvl="1"/>
            <a:r>
              <a:rPr lang="sr-Latn-CS" altLang="en-US"/>
              <a:t>Dvadeset od </a:t>
            </a:r>
            <a:r>
              <a:rPr lang="en-US" altLang="en-US"/>
              <a:t>$20</a:t>
            </a:r>
            <a:endParaRPr lang="sr-Latn-CS" altLang="en-US"/>
          </a:p>
          <a:p>
            <a:pPr lvl="1"/>
            <a:r>
              <a:rPr lang="sr-Latn-CS" altLang="en-US"/>
              <a:t>Ali najveći broj novčanica od 100$ u u inostranstvu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99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2C6FD-E10B-4D7F-862E-0BF7B31E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F7ED6-8745-4A97-AFD3-CFCA38CCD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8062664" cy="5106888"/>
          </a:xfrm>
        </p:spPr>
        <p:txBody>
          <a:bodyPr/>
          <a:lstStyle/>
          <a:p>
            <a:r>
              <a:rPr lang="pl-PL" sz="1600" dirty="0"/>
              <a:t>Intelektualna snaga hipoteze o racionalnim očekivanjima </a:t>
            </a:r>
            <a:r>
              <a:rPr lang="en-GB" sz="1600" dirty="0" err="1"/>
              <a:t>leži</a:t>
            </a:r>
            <a:r>
              <a:rPr lang="en-GB" sz="1600" dirty="0"/>
              <a:t> u tome </a:t>
            </a:r>
            <a:r>
              <a:rPr lang="en-GB" sz="1600" dirty="0" err="1"/>
              <a:t>što</a:t>
            </a:r>
            <a:r>
              <a:rPr lang="en-GB" sz="1600" dirty="0"/>
              <a:t> </a:t>
            </a:r>
            <a:endParaRPr lang="sr-Latn-RS" sz="1600" dirty="0"/>
          </a:p>
          <a:p>
            <a:r>
              <a:rPr lang="en-GB" sz="1600" u="sng" dirty="0" err="1"/>
              <a:t>bilo</a:t>
            </a:r>
            <a:r>
              <a:rPr lang="en-GB" sz="1600" u="sng" dirty="0"/>
              <a:t> </a:t>
            </a:r>
            <a:r>
              <a:rPr lang="en-GB" sz="1600" u="sng" dirty="0" err="1"/>
              <a:t>koji</a:t>
            </a:r>
            <a:r>
              <a:rPr lang="en-GB" sz="1600" u="sng" dirty="0"/>
              <a:t> </a:t>
            </a:r>
            <a:r>
              <a:rPr lang="en-GB" sz="1600" u="sng" dirty="0" err="1"/>
              <a:t>alternativni</a:t>
            </a:r>
            <a:r>
              <a:rPr lang="en-GB" sz="1600" u="sng" dirty="0"/>
              <a:t> </a:t>
            </a:r>
            <a:r>
              <a:rPr lang="en-GB" sz="1600" u="sng" dirty="0" err="1"/>
              <a:t>opis</a:t>
            </a:r>
            <a:r>
              <a:rPr lang="sr-Latn-RS" sz="1600" u="sng" dirty="0"/>
              <a:t> </a:t>
            </a:r>
            <a:r>
              <a:rPr lang="pt-BR" sz="1600" dirty="0"/>
              <a:t>procesa formiranja očekivanja</a:t>
            </a:r>
            <a:endParaRPr lang="sr-Latn-RS" sz="1600" dirty="0"/>
          </a:p>
          <a:p>
            <a:r>
              <a:rPr lang="pt-BR" sz="1600" dirty="0"/>
              <a:t>podrazumeva da</a:t>
            </a:r>
            <a:r>
              <a:rPr lang="sr-Latn-RS" sz="1600" dirty="0"/>
              <a:t> </a:t>
            </a:r>
            <a:r>
              <a:rPr lang="nb-NO" sz="1600" dirty="0"/>
              <a:t>ljudi prave sistematske greške u predviđanju,</a:t>
            </a:r>
            <a:endParaRPr lang="sr-Latn-RS" sz="1600" dirty="0"/>
          </a:p>
          <a:p>
            <a:r>
              <a:rPr lang="nb-NO" sz="1600" dirty="0"/>
              <a:t>na</a:t>
            </a:r>
            <a:r>
              <a:rPr lang="sr-Latn-RS" sz="1600" dirty="0"/>
              <a:t> </a:t>
            </a:r>
            <a:r>
              <a:rPr lang="en-GB" sz="1600" dirty="0"/>
              <a:t>primer, da </a:t>
            </a:r>
            <a:r>
              <a:rPr lang="en-GB" sz="1600" dirty="0" err="1"/>
              <a:t>će</a:t>
            </a:r>
            <a:r>
              <a:rPr lang="en-GB" sz="1600" dirty="0"/>
              <a:t> </a:t>
            </a:r>
            <a:r>
              <a:rPr lang="en-GB" sz="1600" dirty="0" err="1"/>
              <a:t>građani</a:t>
            </a:r>
            <a:r>
              <a:rPr lang="en-GB" sz="1600" dirty="0"/>
              <a:t> </a:t>
            </a:r>
            <a:r>
              <a:rPr lang="en-GB" sz="1600" dirty="0" err="1"/>
              <a:t>uvek</a:t>
            </a:r>
            <a:r>
              <a:rPr lang="en-GB" sz="1600" dirty="0"/>
              <a:t> </a:t>
            </a:r>
            <a:r>
              <a:rPr lang="en-GB" sz="1600" dirty="0" err="1"/>
              <a:t>potcenjivati</a:t>
            </a:r>
            <a:r>
              <a:rPr lang="en-GB" sz="1600" dirty="0"/>
              <a:t> </a:t>
            </a:r>
            <a:r>
              <a:rPr lang="en-GB" sz="1600" dirty="0" err="1"/>
              <a:t>buduću</a:t>
            </a:r>
            <a:r>
              <a:rPr lang="sr-Latn-RS" sz="1600" dirty="0"/>
              <a:t> </a:t>
            </a:r>
            <a:r>
              <a:rPr lang="en-GB" sz="1600" dirty="0" err="1"/>
              <a:t>inflaciju</a:t>
            </a:r>
            <a:r>
              <a:rPr lang="en-GB" sz="1600" dirty="0"/>
              <a:t> u </a:t>
            </a:r>
            <a:r>
              <a:rPr lang="en-GB" sz="1600" dirty="0" err="1"/>
              <a:t>vremenima</a:t>
            </a:r>
            <a:r>
              <a:rPr lang="en-GB" sz="1600" dirty="0"/>
              <a:t> </a:t>
            </a:r>
            <a:r>
              <a:rPr lang="en-GB" sz="1600" dirty="0" err="1"/>
              <a:t>njenog</a:t>
            </a:r>
            <a:r>
              <a:rPr lang="en-GB" sz="1600" dirty="0"/>
              <a:t> </a:t>
            </a:r>
            <a:r>
              <a:rPr lang="en-GB" sz="1600" dirty="0" err="1"/>
              <a:t>ubrzanog</a:t>
            </a:r>
            <a:r>
              <a:rPr lang="en-GB" sz="1600" dirty="0"/>
              <a:t> </a:t>
            </a:r>
            <a:r>
              <a:rPr lang="en-GB" sz="1600" dirty="0" err="1"/>
              <a:t>rasta</a:t>
            </a:r>
            <a:endParaRPr lang="sr-Latn-RS" sz="1600" dirty="0"/>
          </a:p>
          <a:p>
            <a:endParaRPr lang="sr-Latn-RS" sz="1600" dirty="0"/>
          </a:p>
          <a:p>
            <a:r>
              <a:rPr lang="en-GB" sz="2000" dirty="0" err="1"/>
              <a:t>Ovo</a:t>
            </a:r>
            <a:r>
              <a:rPr lang="sr-Latn-RS" sz="2000" dirty="0"/>
              <a:t> </a:t>
            </a:r>
            <a:r>
              <a:rPr lang="pl-PL" sz="2000" dirty="0"/>
              <a:t>je teško braniti. </a:t>
            </a:r>
          </a:p>
          <a:p>
            <a:r>
              <a:rPr lang="pl-PL" sz="2000" dirty="0"/>
              <a:t>U bilo kojoj zemlji sveta, bankari i </a:t>
            </a:r>
            <a:r>
              <a:rPr lang="en-GB" sz="2000" dirty="0" err="1"/>
              <a:t>ekonomisti</a:t>
            </a:r>
            <a:r>
              <a:rPr lang="en-GB" sz="2000" dirty="0"/>
              <a:t> </a:t>
            </a:r>
            <a:r>
              <a:rPr lang="en-GB" sz="2000" dirty="0" err="1"/>
              <a:t>prave</a:t>
            </a:r>
            <a:r>
              <a:rPr lang="en-GB" sz="2000" dirty="0"/>
              <a:t> </a:t>
            </a:r>
            <a:r>
              <a:rPr lang="en-GB" sz="2000" dirty="0" err="1"/>
              <a:t>prognoze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prodaju</a:t>
            </a:r>
            <a:r>
              <a:rPr lang="en-GB" sz="2000" dirty="0"/>
              <a:t> </a:t>
            </a:r>
            <a:r>
              <a:rPr lang="en-GB" sz="2000" dirty="0" err="1"/>
              <a:t>ih</a:t>
            </a:r>
            <a:r>
              <a:rPr lang="en-GB" sz="2000" dirty="0"/>
              <a:t> </a:t>
            </a:r>
            <a:r>
              <a:rPr lang="en-GB" sz="2000" dirty="0" err="1"/>
              <a:t>firmama</a:t>
            </a:r>
            <a:r>
              <a:rPr lang="en-GB" sz="2000" dirty="0"/>
              <a:t>,</a:t>
            </a:r>
            <a:r>
              <a:rPr lang="sr-Latn-RS" sz="2000" dirty="0"/>
              <a:t> </a:t>
            </a:r>
            <a:r>
              <a:rPr lang="en-GB" sz="2000" dirty="0" err="1"/>
              <a:t>sindikatima</a:t>
            </a:r>
            <a:r>
              <a:rPr lang="en-GB" sz="2000" dirty="0"/>
              <a:t>, </a:t>
            </a:r>
            <a:r>
              <a:rPr lang="en-GB" sz="2000" dirty="0" err="1"/>
              <a:t>medijima</a:t>
            </a:r>
            <a:r>
              <a:rPr lang="en-GB" sz="2000" dirty="0"/>
              <a:t>, pa </a:t>
            </a:r>
            <a:r>
              <a:rPr lang="en-GB" sz="2000" dirty="0" err="1"/>
              <a:t>čak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vladi</a:t>
            </a:r>
            <a:r>
              <a:rPr lang="en-GB" sz="2000" dirty="0"/>
              <a:t>. </a:t>
            </a:r>
            <a:endParaRPr lang="sr-Latn-RS" sz="2000" dirty="0"/>
          </a:p>
          <a:p>
            <a:endParaRPr lang="sr-Latn-RS" sz="2000" dirty="0"/>
          </a:p>
          <a:p>
            <a:r>
              <a:rPr lang="en-GB" sz="2000" dirty="0" err="1"/>
              <a:t>Vrednost</a:t>
            </a:r>
            <a:r>
              <a:rPr lang="en-GB" sz="2000" dirty="0"/>
              <a:t> </a:t>
            </a:r>
            <a:r>
              <a:rPr lang="en-GB" sz="2000" dirty="0" err="1"/>
              <a:t>njihovih</a:t>
            </a:r>
            <a:r>
              <a:rPr lang="sr-Latn-RS" sz="2000" dirty="0"/>
              <a:t> </a:t>
            </a:r>
            <a:r>
              <a:rPr lang="en-GB" sz="2000" dirty="0" err="1"/>
              <a:t>usluga</a:t>
            </a:r>
            <a:r>
              <a:rPr lang="en-GB" sz="2000" dirty="0"/>
              <a:t> </a:t>
            </a:r>
            <a:r>
              <a:rPr lang="en-GB" sz="2000" dirty="0" err="1"/>
              <a:t>raste</a:t>
            </a:r>
            <a:r>
              <a:rPr lang="en-GB" sz="2000" dirty="0"/>
              <a:t> </a:t>
            </a:r>
            <a:r>
              <a:rPr lang="en-GB" sz="2000" dirty="0" err="1"/>
              <a:t>ako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u </a:t>
            </a:r>
            <a:r>
              <a:rPr lang="en-GB" sz="2000" dirty="0" err="1"/>
              <a:t>pravu</a:t>
            </a:r>
            <a:r>
              <a:rPr lang="en-GB" sz="2000" dirty="0"/>
              <a:t> </a:t>
            </a:r>
            <a:r>
              <a:rPr lang="en-GB" sz="2000" dirty="0" err="1"/>
              <a:t>ili</a:t>
            </a:r>
            <a:r>
              <a:rPr lang="en-GB" sz="2000" dirty="0"/>
              <a:t>, </a:t>
            </a:r>
            <a:r>
              <a:rPr lang="en-GB" sz="2000" dirty="0" err="1"/>
              <a:t>barem</a:t>
            </a:r>
            <a:r>
              <a:rPr lang="en-GB" sz="2000" dirty="0"/>
              <a:t>, </a:t>
            </a:r>
            <a:r>
              <a:rPr lang="en-GB" sz="2000" dirty="0" err="1"/>
              <a:t>ako</a:t>
            </a:r>
            <a:r>
              <a:rPr lang="en-GB" sz="2000" dirty="0"/>
              <a:t> se</a:t>
            </a:r>
          </a:p>
          <a:p>
            <a:r>
              <a:rPr lang="it-IT" sz="2000" dirty="0"/>
              <a:t>ne pokaže da sistematski greše. I kako svi oni rade</a:t>
            </a:r>
            <a:r>
              <a:rPr lang="sr-Latn-RS" sz="2000" dirty="0"/>
              <a:t> </a:t>
            </a:r>
            <a:r>
              <a:rPr lang="pl-PL" sz="2000" dirty="0"/>
              <a:t>za iste klijente, razumno je očekivati da oni koji </a:t>
            </a:r>
            <a:r>
              <a:rPr lang="en-GB" sz="2000" dirty="0" err="1"/>
              <a:t>prave</a:t>
            </a:r>
            <a:r>
              <a:rPr lang="en-GB" sz="2000" dirty="0"/>
              <a:t> </a:t>
            </a:r>
            <a:r>
              <a:rPr lang="en-GB" sz="2000" dirty="0" err="1"/>
              <a:t>sistematske</a:t>
            </a:r>
            <a:r>
              <a:rPr lang="sr-Latn-RS" sz="2000" dirty="0"/>
              <a:t>  </a:t>
            </a:r>
            <a:r>
              <a:rPr lang="en-GB" sz="2000" dirty="0" err="1"/>
              <a:t>greške</a:t>
            </a:r>
            <a:r>
              <a:rPr lang="sr-Latn-RS" sz="2000" dirty="0"/>
              <a:t> k</a:t>
            </a:r>
            <a:r>
              <a:rPr lang="en-GB" sz="2000" dirty="0" err="1"/>
              <a:t>onačno</a:t>
            </a:r>
            <a:r>
              <a:rPr lang="en-GB" sz="2000" dirty="0"/>
              <a:t> </a:t>
            </a:r>
            <a:r>
              <a:rPr lang="en-GB" sz="2000" dirty="0" err="1"/>
              <a:t>izgube</a:t>
            </a:r>
            <a:r>
              <a:rPr lang="en-GB" sz="2000" dirty="0"/>
              <a:t> </a:t>
            </a:r>
            <a:r>
              <a:rPr lang="en-GB" sz="2000" dirty="0" err="1"/>
              <a:t>posao</a:t>
            </a:r>
            <a:r>
              <a:rPr lang="en-GB" dirty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855089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BD78101-D6E5-4727-AD66-162FDD351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4611F-8129-42F2-9684-8CCEB64E6E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/>
              <a:t>Konkurencija </a:t>
            </a:r>
            <a:r>
              <a:rPr lang="en-US" altLang="en-US"/>
              <a:t>$100 </a:t>
            </a:r>
            <a:r>
              <a:rPr lang="sr-Latn-CS" altLang="en-US"/>
              <a:t>- </a:t>
            </a:r>
            <a:r>
              <a:rPr lang="en-US" altLang="en-US"/>
              <a:t>€500</a:t>
            </a:r>
            <a:endParaRPr lang="sr-Latn-CS" altLang="en-US"/>
          </a:p>
          <a:p>
            <a:pPr lvl="1"/>
            <a:r>
              <a:rPr lang="sr-Latn-CS" altLang="en-US"/>
              <a:t>Lakše za transport</a:t>
            </a:r>
          </a:p>
          <a:p>
            <a:pPr lvl="1"/>
            <a:r>
              <a:rPr lang="sr-Latn-CS" altLang="en-US" sz="2400"/>
              <a:t>Ako pokušate da nosite brodom ili avionom </a:t>
            </a:r>
            <a:r>
              <a:rPr lang="en-US" altLang="en-US" sz="2400"/>
              <a:t>1 milion</a:t>
            </a:r>
            <a:r>
              <a:rPr lang="sr-Latn-CS" altLang="en-US" sz="2400"/>
              <a:t> dolara</a:t>
            </a:r>
            <a:r>
              <a:rPr lang="en-US" altLang="en-US" sz="2400"/>
              <a:t> </a:t>
            </a:r>
            <a:r>
              <a:rPr lang="sr-Latn-CS" altLang="en-US" sz="2400"/>
              <a:t>- 11 kg.</a:t>
            </a:r>
          </a:p>
          <a:p>
            <a:pPr lvl="1"/>
            <a:r>
              <a:rPr lang="sr-Latn-CS" altLang="en-US" sz="2400"/>
              <a:t> u novčanicama od </a:t>
            </a:r>
            <a:r>
              <a:rPr lang="en-US" altLang="en-US" sz="2400"/>
              <a:t>€500 </a:t>
            </a:r>
            <a:r>
              <a:rPr lang="sr-Latn-CS" altLang="en-US" sz="2400"/>
              <a:t>to bi težio kilo i po </a:t>
            </a:r>
          </a:p>
          <a:p>
            <a:pPr lvl="1"/>
            <a:r>
              <a:rPr lang="sr-Latn-CS" altLang="en-US" sz="2400"/>
              <a:t>Za mnoge ilegalne radnje izgleda je teže nositi novac nego kokain</a:t>
            </a:r>
          </a:p>
          <a:p>
            <a:pPr lvl="1"/>
            <a:r>
              <a:rPr lang="sr-Latn-CS" altLang="en-US" sz="2400"/>
              <a:t>Zbog težine </a:t>
            </a:r>
          </a:p>
          <a:p>
            <a:pPr lvl="1"/>
            <a:r>
              <a:rPr lang="sr-Latn-CS" altLang="en-US" sz="2400"/>
              <a:t>Latinoamerički narko karteli prešli na evro</a:t>
            </a:r>
          </a:p>
          <a:p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917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4A3DE6B-138A-4381-9986-C48C18CA4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360A532-4324-4587-AA72-8934A55060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sr-Latn-CS" altLang="en-US" sz="2400"/>
              <a:t>SAD, naravno, razmišljaju o ponovnom uvođenju $500</a:t>
            </a:r>
            <a:endParaRPr lang="en-US" altLang="en-US" sz="2400"/>
          </a:p>
          <a:p>
            <a:r>
              <a:rPr lang="sr-Latn-CS" altLang="en-US"/>
              <a:t>Ali zbog mogućih kriminalnih upotreba</a:t>
            </a:r>
          </a:p>
          <a:p>
            <a:r>
              <a:rPr lang="sr-Latn-CS" altLang="en-US"/>
              <a:t>Odustalo se</a:t>
            </a:r>
          </a:p>
          <a:p>
            <a:r>
              <a:rPr lang="sr-Latn-CS" altLang="en-US"/>
              <a:t>Kanadska policija tražila da se zabrani dalje štampanje novčanica velike vrednosti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253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546FD87-7C8F-454B-85E6-D50C8C95E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A7ED7-3A23-4469-999A-EE6816AD61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/>
              <a:t>Joe Stiglitz: dolar treba da ode u istoriju!</a:t>
            </a:r>
          </a:p>
          <a:p>
            <a:pPr lvl="1"/>
            <a:r>
              <a:rPr lang="sr-Latn-CS" altLang="en-US" sz="2800"/>
              <a:t>Treba nam multilateralni sistem</a:t>
            </a:r>
          </a:p>
          <a:p>
            <a:pPr lvl="1"/>
            <a:r>
              <a:rPr lang="sr-Latn-CS" altLang="en-US" sz="2800"/>
              <a:t> inače </a:t>
            </a:r>
          </a:p>
          <a:p>
            <a:pPr lvl="2"/>
            <a:r>
              <a:rPr lang="sr-Latn-CS" altLang="en-US" sz="2000"/>
              <a:t>Ako dolar pada, svi beže u evro</a:t>
            </a:r>
          </a:p>
          <a:p>
            <a:pPr lvl="2"/>
            <a:r>
              <a:rPr lang="sr-Latn-CS" altLang="en-US" sz="2000"/>
              <a:t>I obratno</a:t>
            </a:r>
          </a:p>
          <a:p>
            <a:pPr lvl="2"/>
            <a:r>
              <a:rPr lang="sr-Latn-CS" altLang="en-US" sz="2000"/>
              <a:t>Tako da je sistem jako nestabilan</a:t>
            </a:r>
          </a:p>
          <a:p>
            <a:r>
              <a:rPr lang="sr-Latn-CS" altLang="en-US" sz="2000"/>
              <a:t>Treba nam nešto poput SDR</a:t>
            </a:r>
          </a:p>
          <a:p>
            <a:r>
              <a:rPr lang="sr-Latn-CS" altLang="en-US" sz="2000"/>
              <a:t>Ali to je rekao Kejnz, valuta koju je predložio je </a:t>
            </a:r>
          </a:p>
          <a:p>
            <a:pPr lvl="1"/>
            <a:r>
              <a:rPr lang="en-US" altLang="en-US" sz="2000"/>
              <a:t>Bancor</a:t>
            </a:r>
            <a:endParaRPr lang="sr-Latn-CS" altLang="en-US" sz="2000"/>
          </a:p>
          <a:p>
            <a:pPr lvl="1"/>
            <a:r>
              <a:rPr lang="sr-Latn-CS" altLang="en-US" sz="2000"/>
              <a:t>To je proizvod korpe valuta</a:t>
            </a:r>
          </a:p>
          <a:p>
            <a:pPr lvl="2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31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5F2600A-1B61-4508-9189-CAC83EA25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64C66EC2-0F27-49F6-A4F2-17774D93D9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/>
              <a:t>A kada ga se pita – kako će se to izvesti</a:t>
            </a:r>
          </a:p>
          <a:p>
            <a:pPr lvl="1"/>
            <a:r>
              <a:rPr lang="sr-Latn-CS" altLang="en-US"/>
              <a:t>SAD se odriče emisione dobiti </a:t>
            </a:r>
          </a:p>
          <a:p>
            <a:pPr lvl="1"/>
            <a:r>
              <a:rPr lang="sr-Latn-CS" altLang="en-US"/>
              <a:t>Koja stvarno nije velika</a:t>
            </a:r>
          </a:p>
          <a:p>
            <a:pPr lvl="1"/>
            <a:r>
              <a:rPr lang="sr-Latn-CS" altLang="en-US"/>
              <a:t>Ali je pozitivna</a:t>
            </a:r>
          </a:p>
          <a:p>
            <a:pPr lvl="1"/>
            <a:r>
              <a:rPr lang="sr-Latn-CS" altLang="en-US"/>
              <a:t>Stiglitz kaže da je pesimista povodom uvođenja SDR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9848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C48E438C-2731-4FD8-94F1-57F2608A3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914400"/>
            <a:ext cx="8062912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Poresko izravnanje -  prirodan je pratilac izravnanja potrošnje.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Ovo je centralni princip u vođenju fiskalne politike.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Ako državu zadesi niz loših godina, te se dohodak i poreska osnovica smanje, najbolje što jedna država može da učini je da ne smanjuje rashode u cilju fiskalne ravnoteže. Ne bi trebalo niti da podiže poreze.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733311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1ED98F3-4C79-4195-B3CA-6E1EC53DE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4679B62C-D998-4500-A303-3C824208E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Umesto toga, trebalo bi da istraje u stabilnom snabdevanju javnih dobara i usluga, a manjak prihoda da finansira iz novih kredita.</a:t>
            </a:r>
            <a:endParaRPr lang="sr-Latn-CS" altLang="en-US" sz="3600"/>
          </a:p>
          <a:p>
            <a:pPr eaLnBrk="1" hangingPunct="1">
              <a:lnSpc>
                <a:spcPct val="80000"/>
              </a:lnSpc>
            </a:pPr>
            <a:endParaRPr lang="sr-Latn-CS" altLang="en-US" sz="3600"/>
          </a:p>
          <a:p>
            <a:pPr eaLnBrk="1" hangingPunct="1">
              <a:lnSpc>
                <a:spcPct val="80000"/>
              </a:lnSpc>
            </a:pPr>
            <a:r>
              <a:rPr lang="en-US" altLang="en-US" sz="3600"/>
              <a:t> Nasuprot tome, ako nastupi neki posebno uspešan period, poreska osnova će rasti, ali tada ne bi trebalo ići na povećanje tekuće  javne potrošnje, već na rast štednje. </a:t>
            </a:r>
          </a:p>
          <a:p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19866083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DF0B5A8D-2E32-467F-A1B1-4CE4A772A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Rat spada u periode sa neobično visokim javnim rashodima, pa ipak, retko se očekuje da će dugo trajati. </a:t>
            </a:r>
            <a:r>
              <a:rPr lang="sr-Latn-CS" altLang="en-US" sz="2000"/>
              <a:t>Tu se isto primenjuje </a:t>
            </a:r>
            <a:r>
              <a:rPr lang="en-US" altLang="en-US" sz="2000"/>
              <a:t>princip poreskog izravnanja (mada su neke zemlje na kraju ipak stavile moratorijum na deo svoga duga).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Time consistency – Aleksandar Hamilton – D</a:t>
            </a:r>
            <a:r>
              <a:rPr lang="sr-Latn-CS" altLang="en-US" sz="2000"/>
              <a:t>žordž Vašington, 1789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altLang="en-US" sz="2000"/>
          </a:p>
          <a:p>
            <a:pPr eaLnBrk="1" hangingPunct="1">
              <a:lnSpc>
                <a:spcPct val="80000"/>
              </a:lnSpc>
            </a:pPr>
            <a:r>
              <a:rPr lang="sr-Latn-CS" altLang="en-US" sz="2000"/>
              <a:t>Dok je bio rat za nezavisnost od Britanije, vojska se finansirala iz zaduženja. Nakon proglašenja nezavisnosti, utvrđeno je da bi otplata nastalog duga zahtevala da porastu porezi, što je nepopularno i teško pada stanovnštvu tek izašlom iz rata</a:t>
            </a:r>
          </a:p>
          <a:p>
            <a:pPr eaLnBrk="1" hangingPunct="1">
              <a:lnSpc>
                <a:spcPct val="80000"/>
              </a:lnSpc>
            </a:pPr>
            <a:endParaRPr lang="sr-Latn-CS" altLang="en-US" sz="2000"/>
          </a:p>
          <a:p>
            <a:pPr eaLnBrk="1" hangingPunct="1">
              <a:lnSpc>
                <a:spcPct val="80000"/>
              </a:lnSpc>
            </a:pPr>
            <a:r>
              <a:rPr lang="sr-Latn-CS" altLang="en-US" sz="2000"/>
              <a:t>Danas sve zemlje prihvataju da u domenu duga postoji fiksno pravilo – da se dugovi moraju vratiti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58159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84C2E-19FC-456B-8F00-8715B089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081CE-AA5D-498E-8DCF-4241B631E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>
                <a:latin typeface="WarnockPro-Regular"/>
              </a:rPr>
              <a:t>Savremeni kejnzijanci se slažu sa ovime, ali</a:t>
            </a:r>
            <a:r>
              <a:rPr lang="sr-Latn-RS" sz="2800" dirty="0">
                <a:latin typeface="WarnockPro-Regular"/>
              </a:rPr>
              <a:t> </a:t>
            </a:r>
            <a:r>
              <a:rPr lang="pl-PL" sz="2800" dirty="0">
                <a:latin typeface="WarnockPro-Regular"/>
              </a:rPr>
              <a:t>dodaju dva komentara. </a:t>
            </a:r>
          </a:p>
          <a:p>
            <a:r>
              <a:rPr lang="en-GB" sz="2800" dirty="0" err="1">
                <a:latin typeface="WarnockPro-Regular"/>
              </a:rPr>
              <a:t>očekivana</a:t>
            </a:r>
            <a:r>
              <a:rPr lang="en-GB" sz="2800" dirty="0">
                <a:latin typeface="WarnockPro-Regular"/>
              </a:rPr>
              <a:t> </a:t>
            </a:r>
            <a:r>
              <a:rPr lang="en-GB" sz="2800" dirty="0" err="1">
                <a:latin typeface="WarnockPro-Regular"/>
              </a:rPr>
              <a:t>inflacija</a:t>
            </a:r>
            <a:r>
              <a:rPr lang="en-GB" sz="2800" dirty="0">
                <a:latin typeface="WarnockPro-Regular"/>
              </a:rPr>
              <a:t> </a:t>
            </a:r>
            <a:r>
              <a:rPr lang="en-GB" sz="2800" dirty="0" err="1">
                <a:latin typeface="WarnockPro-Regular"/>
              </a:rPr>
              <a:t>nije</a:t>
            </a:r>
            <a:r>
              <a:rPr lang="en-GB" sz="2800" dirty="0">
                <a:latin typeface="WarnockPro-Regular"/>
              </a:rPr>
              <a:t> </a:t>
            </a:r>
            <a:r>
              <a:rPr lang="en-GB" sz="2800" dirty="0" err="1">
                <a:latin typeface="WarnockPro-Regular"/>
              </a:rPr>
              <a:t>jedini</a:t>
            </a:r>
            <a:r>
              <a:rPr lang="en-GB" sz="2800" dirty="0">
                <a:latin typeface="WarnockPro-Regular"/>
              </a:rPr>
              <a:t> </a:t>
            </a:r>
            <a:r>
              <a:rPr lang="en-GB" sz="2800" dirty="0" err="1">
                <a:latin typeface="WarnockPro-Regular"/>
              </a:rPr>
              <a:t>sastojak</a:t>
            </a:r>
            <a:r>
              <a:rPr lang="en-GB" sz="2800" dirty="0">
                <a:latin typeface="WarnockPro-Regular"/>
              </a:rPr>
              <a:t> </a:t>
            </a:r>
            <a:r>
              <a:rPr lang="en-GB" sz="2800" dirty="0" err="1">
                <a:latin typeface="WarnockPro-Regular"/>
              </a:rPr>
              <a:t>bazne</a:t>
            </a:r>
            <a:r>
              <a:rPr lang="en-GB" sz="2800" dirty="0">
                <a:latin typeface="WarnockPro-Regular"/>
              </a:rPr>
              <a:t> </a:t>
            </a:r>
            <a:r>
              <a:rPr lang="en-GB" sz="2800" dirty="0" err="1">
                <a:latin typeface="WarnockPro-Regular"/>
              </a:rPr>
              <a:t>inflacije</a:t>
            </a:r>
            <a:r>
              <a:rPr lang="en-GB" sz="2800" dirty="0">
                <a:latin typeface="WarnockPro-Regular"/>
              </a:rPr>
              <a:t>.</a:t>
            </a:r>
          </a:p>
          <a:p>
            <a:r>
              <a:rPr lang="en-GB" sz="2800" dirty="0" err="1">
                <a:latin typeface="WarnockPro-Regular"/>
              </a:rPr>
              <a:t>Drugo</a:t>
            </a:r>
            <a:r>
              <a:rPr lang="en-GB" sz="2800" dirty="0">
                <a:latin typeface="WarnockPro-Regular"/>
              </a:rPr>
              <a:t>, </a:t>
            </a:r>
            <a:r>
              <a:rPr lang="en-GB" sz="2800" dirty="0" err="1">
                <a:latin typeface="WarnockPro-Regular"/>
              </a:rPr>
              <a:t>brzina</a:t>
            </a:r>
            <a:r>
              <a:rPr lang="en-GB" sz="2800" dirty="0">
                <a:latin typeface="WarnockPro-Regular"/>
              </a:rPr>
              <a:t> </a:t>
            </a:r>
            <a:r>
              <a:rPr lang="en-GB" sz="2800" dirty="0" err="1">
                <a:latin typeface="WarnockPro-Regular"/>
              </a:rPr>
              <a:t>kretanja</a:t>
            </a:r>
            <a:r>
              <a:rPr lang="en-GB" sz="2800" dirty="0">
                <a:latin typeface="WarnockPro-Regular"/>
              </a:rPr>
              <a:t> </a:t>
            </a:r>
            <a:r>
              <a:rPr lang="en-GB" sz="2800" dirty="0" err="1">
                <a:latin typeface="WarnockPro-Regular"/>
              </a:rPr>
              <a:t>kratkoročne</a:t>
            </a:r>
            <a:r>
              <a:rPr lang="en-GB" sz="2800" dirty="0">
                <a:latin typeface="WarnockPro-Regular"/>
              </a:rPr>
              <a:t> AS </a:t>
            </a:r>
            <a:r>
              <a:rPr lang="en-GB" sz="2800" dirty="0" err="1">
                <a:latin typeface="WarnockPro-Regular"/>
              </a:rPr>
              <a:t>krive</a:t>
            </a:r>
            <a:r>
              <a:rPr lang="en-GB" sz="2800" dirty="0">
                <a:latin typeface="WarnockPro-Regular"/>
              </a:rPr>
              <a:t> </a:t>
            </a:r>
            <a:r>
              <a:rPr lang="en-GB" sz="2800" dirty="0" err="1">
                <a:latin typeface="WarnockPro-Regular"/>
              </a:rPr>
              <a:t>zavisi</a:t>
            </a:r>
            <a:r>
              <a:rPr lang="sr-Latn-RS" sz="2800" dirty="0">
                <a:latin typeface="WarnockPro-Regular"/>
              </a:rPr>
              <a:t> </a:t>
            </a:r>
            <a:r>
              <a:rPr lang="pl-PL" sz="2800" dirty="0">
                <a:latin typeface="WarnockPro-Regular"/>
              </a:rPr>
              <a:t>od brzine kojom stvarna inflacija, reaguje </a:t>
            </a:r>
            <a:r>
              <a:rPr lang="en-GB" sz="2800" dirty="0" err="1">
                <a:latin typeface="WarnockPro-Regular"/>
              </a:rPr>
              <a:t>na</a:t>
            </a:r>
            <a:r>
              <a:rPr lang="en-GB" sz="2800" dirty="0">
                <a:latin typeface="WarnockPro-Regular"/>
              </a:rPr>
              <a:t> </a:t>
            </a:r>
            <a:r>
              <a:rPr lang="en-GB" sz="2800" dirty="0" err="1">
                <a:latin typeface="WarnockPro-Regular"/>
              </a:rPr>
              <a:t>očekivanu</a:t>
            </a:r>
            <a:r>
              <a:rPr lang="en-GB" sz="2800" dirty="0">
                <a:latin typeface="WarnockPro-Regular"/>
              </a:rPr>
              <a:t> </a:t>
            </a:r>
            <a:r>
              <a:rPr lang="en-GB" sz="2800" dirty="0" err="1">
                <a:latin typeface="WarnockPro-Regular"/>
              </a:rPr>
              <a:t>inflaciju</a:t>
            </a:r>
            <a:r>
              <a:rPr lang="en-GB" sz="2800" dirty="0">
                <a:latin typeface="WarnockPro-Regular"/>
              </a:rPr>
              <a:t>. </a:t>
            </a:r>
            <a:endParaRPr lang="sr-Latn-RS" sz="2800" dirty="0">
              <a:latin typeface="WarnockPro-Regular"/>
            </a:endParaRPr>
          </a:p>
          <a:p>
            <a:endParaRPr lang="sr-Latn-RS" sz="2800" dirty="0">
              <a:latin typeface="WarnockPro-Regular"/>
            </a:endParaRPr>
          </a:p>
          <a:p>
            <a:r>
              <a:rPr lang="en-GB" sz="2800" dirty="0" err="1">
                <a:latin typeface="WarnockPro-Regular"/>
              </a:rPr>
              <a:t>Stoga</a:t>
            </a:r>
            <a:r>
              <a:rPr lang="en-GB" sz="2800" dirty="0">
                <a:latin typeface="WarnockPro-Regular"/>
              </a:rPr>
              <a:t> je </a:t>
            </a:r>
            <a:r>
              <a:rPr lang="en-GB" sz="2800" dirty="0" err="1">
                <a:latin typeface="WarnockPro-Regular"/>
              </a:rPr>
              <a:t>pitanje</a:t>
            </a:r>
            <a:r>
              <a:rPr lang="en-GB" sz="2800" dirty="0">
                <a:latin typeface="WarnockPro-Regular"/>
              </a:rPr>
              <a:t> </a:t>
            </a:r>
            <a:r>
              <a:rPr lang="en-GB" sz="2800" dirty="0" err="1">
                <a:latin typeface="WarnockPro-Regular"/>
              </a:rPr>
              <a:t>rigidnosti</a:t>
            </a:r>
            <a:r>
              <a:rPr lang="sr-Latn-RS" sz="2800" dirty="0">
                <a:latin typeface="WarnockPro-Regular"/>
              </a:rPr>
              <a:t> </a:t>
            </a:r>
            <a:r>
              <a:rPr lang="pt-BR" sz="2800" dirty="0">
                <a:latin typeface="WarnockPro-Regular"/>
              </a:rPr>
              <a:t>cena ponovo u srcu debate.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989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30F3-F876-4023-A318-FD241B6F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9A1FC-3431-46AC-9FBF-5EC49E669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8566720" cy="4876800"/>
          </a:xfrm>
        </p:spPr>
        <p:txBody>
          <a:bodyPr/>
          <a:lstStyle/>
          <a:p>
            <a:r>
              <a:rPr lang="en-GB" sz="2000" b="1" dirty="0" err="1"/>
              <a:t>Troškovi</a:t>
            </a:r>
            <a:r>
              <a:rPr lang="en-GB" sz="2000" b="1" dirty="0"/>
              <a:t> </a:t>
            </a:r>
            <a:r>
              <a:rPr lang="en-GB" sz="2000" b="1" dirty="0" err="1"/>
              <a:t>inflacije</a:t>
            </a:r>
            <a:endParaRPr lang="sr-Latn-RS" sz="2000" b="1" dirty="0"/>
          </a:p>
          <a:p>
            <a:r>
              <a:rPr lang="sr-Latn-RS" sz="2000" b="1" i="1" dirty="0"/>
              <a:t>Prvo, smanjuje se dohodak...</a:t>
            </a:r>
            <a:endParaRPr lang="en-GB" sz="2000" b="1" i="1" dirty="0"/>
          </a:p>
          <a:p>
            <a:r>
              <a:rPr lang="pl-PL" sz="2000" dirty="0"/>
              <a:t>- realne zarade drže korak,</a:t>
            </a:r>
          </a:p>
          <a:p>
            <a:r>
              <a:rPr lang="sr-Latn-RS" sz="2000" dirty="0"/>
              <a:t>- </a:t>
            </a:r>
            <a:r>
              <a:rPr lang="en-GB" sz="2000" dirty="0" err="1"/>
              <a:t>što</a:t>
            </a:r>
            <a:r>
              <a:rPr lang="en-GB" sz="2000" dirty="0"/>
              <a:t> </a:t>
            </a:r>
            <a:r>
              <a:rPr lang="en-GB" sz="2000" dirty="0" err="1"/>
              <a:t>ruši</a:t>
            </a:r>
            <a:r>
              <a:rPr lang="en-GB" sz="2000" dirty="0"/>
              <a:t> </a:t>
            </a:r>
            <a:r>
              <a:rPr lang="en-GB" sz="2000" dirty="0" err="1"/>
              <a:t>profitabilnost</a:t>
            </a:r>
            <a:r>
              <a:rPr lang="en-GB" sz="2000" dirty="0"/>
              <a:t> </a:t>
            </a:r>
            <a:r>
              <a:rPr lang="en-GB" sz="2000" dirty="0" err="1"/>
              <a:t>fimi</a:t>
            </a:r>
            <a:r>
              <a:rPr lang="en-GB" sz="2000" dirty="0"/>
              <a:t>, </a:t>
            </a:r>
            <a:endParaRPr lang="sr-Latn-RS" sz="2000" dirty="0"/>
          </a:p>
          <a:p>
            <a:r>
              <a:rPr lang="sr-Latn-RS" sz="2000" dirty="0"/>
              <a:t>- </a:t>
            </a:r>
            <a:r>
              <a:rPr lang="en-GB" sz="2000" dirty="0"/>
              <a:t>a u </a:t>
            </a:r>
            <a:r>
              <a:rPr lang="en-GB" sz="2000" dirty="0" err="1"/>
              <a:t>krajnjoj</a:t>
            </a:r>
            <a:r>
              <a:rPr lang="en-GB" sz="2000" dirty="0"/>
              <a:t> </a:t>
            </a:r>
            <a:r>
              <a:rPr lang="en-GB" sz="2000" dirty="0" err="1"/>
              <a:t>liniji</a:t>
            </a:r>
            <a:r>
              <a:rPr lang="en-GB" sz="2000" dirty="0"/>
              <a:t> </a:t>
            </a:r>
            <a:r>
              <a:rPr lang="en-GB" sz="2000" dirty="0" err="1"/>
              <a:t>obara</a:t>
            </a:r>
            <a:r>
              <a:rPr lang="sr-Latn-RS" sz="2000" dirty="0"/>
              <a:t> </a:t>
            </a:r>
            <a:r>
              <a:rPr lang="en-GB" sz="2000" dirty="0" err="1"/>
              <a:t>investicije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škodi</a:t>
            </a:r>
            <a:r>
              <a:rPr lang="en-GB" sz="2000" dirty="0"/>
              <a:t> </a:t>
            </a:r>
            <a:r>
              <a:rPr lang="en-GB" sz="2000" dirty="0" err="1"/>
              <a:t>privrednom</a:t>
            </a:r>
            <a:r>
              <a:rPr lang="en-GB" sz="2000" dirty="0"/>
              <a:t> </a:t>
            </a:r>
            <a:r>
              <a:rPr lang="en-GB" sz="2000" dirty="0" err="1"/>
              <a:t>rastu</a:t>
            </a:r>
            <a:r>
              <a:rPr lang="en-GB" sz="2000" dirty="0"/>
              <a:t>. </a:t>
            </a:r>
            <a:endParaRPr lang="sr-Latn-RS" sz="2000" dirty="0"/>
          </a:p>
          <a:p>
            <a:r>
              <a:rPr lang="sr-Latn-RS" sz="2000" dirty="0"/>
              <a:t>- </a:t>
            </a:r>
            <a:r>
              <a:rPr lang="en-GB" sz="2000" dirty="0" err="1"/>
              <a:t>Onima</a:t>
            </a:r>
            <a:r>
              <a:rPr lang="en-GB" sz="2000" dirty="0"/>
              <a:t> </a:t>
            </a:r>
            <a:r>
              <a:rPr lang="en-GB" sz="2000" dirty="0" err="1"/>
              <a:t>koji</a:t>
            </a:r>
            <a:r>
              <a:rPr lang="en-GB" sz="2000" dirty="0"/>
              <a:t> </a:t>
            </a:r>
            <a:r>
              <a:rPr lang="en-GB" sz="2000" dirty="0" err="1"/>
              <a:t>žive</a:t>
            </a:r>
            <a:r>
              <a:rPr lang="sr-Latn-RS" sz="2000" dirty="0"/>
              <a:t> </a:t>
            </a:r>
            <a:r>
              <a:rPr lang="en-GB" sz="2000" dirty="0"/>
              <a:t>od </a:t>
            </a:r>
            <a:r>
              <a:rPr lang="en-GB" sz="2000" dirty="0" err="1"/>
              <a:t>fiksnih</a:t>
            </a:r>
            <a:r>
              <a:rPr lang="en-GB" sz="2000" dirty="0"/>
              <a:t> </a:t>
            </a:r>
            <a:r>
              <a:rPr lang="en-GB" sz="2000" dirty="0" err="1"/>
              <a:t>dohodaka</a:t>
            </a:r>
            <a:r>
              <a:rPr lang="en-GB" sz="2000" dirty="0"/>
              <a:t>, a </a:t>
            </a:r>
            <a:r>
              <a:rPr lang="en-GB" sz="2000" dirty="0" err="1"/>
              <a:t>nemaju</a:t>
            </a:r>
            <a:r>
              <a:rPr lang="en-GB" sz="2000" dirty="0"/>
              <a:t> </a:t>
            </a:r>
            <a:r>
              <a:rPr lang="en-GB" sz="2000" dirty="0" err="1"/>
              <a:t>političkog</a:t>
            </a:r>
            <a:r>
              <a:rPr lang="en-GB" sz="2000" dirty="0"/>
              <a:t> </a:t>
            </a:r>
            <a:r>
              <a:rPr lang="en-GB" sz="2000" dirty="0" err="1"/>
              <a:t>uticaja</a:t>
            </a:r>
            <a:r>
              <a:rPr lang="en-GB" sz="2000" dirty="0"/>
              <a:t>,</a:t>
            </a:r>
            <a:r>
              <a:rPr lang="sr-Latn-RS" sz="2000" dirty="0"/>
              <a:t> </a:t>
            </a:r>
            <a:r>
              <a:rPr lang="it-IT" sz="2000" dirty="0"/>
              <a:t>kao penzioneri ili primaoci socijalne pomoći, biva</a:t>
            </a:r>
            <a:r>
              <a:rPr lang="sr-Latn-RS" sz="2000" dirty="0"/>
              <a:t> </a:t>
            </a:r>
            <a:r>
              <a:rPr lang="it-IT" sz="2000" dirty="0"/>
              <a:t>gore. </a:t>
            </a:r>
            <a:endParaRPr lang="sr-Latn-RS" sz="2000" dirty="0"/>
          </a:p>
          <a:p>
            <a:endParaRPr lang="sr-Latn-RS" sz="2000" dirty="0"/>
          </a:p>
          <a:p>
            <a:r>
              <a:rPr lang="pl-PL" sz="2000" b="1" i="1" dirty="0"/>
              <a:t>Drugo, inflacija preraspodeljuje bogatstvo</a:t>
            </a:r>
          </a:p>
          <a:p>
            <a:r>
              <a:rPr lang="en-GB" sz="2000" dirty="0" err="1"/>
              <a:t>preraspodelj</a:t>
            </a:r>
            <a:r>
              <a:rPr lang="sr-Latn-RS" sz="2000" dirty="0"/>
              <a:t>eljujuć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sr-Latn-RS" sz="2000" dirty="0"/>
              <a:t> </a:t>
            </a:r>
            <a:r>
              <a:rPr lang="en-GB" sz="2000" dirty="0" err="1"/>
              <a:t>između</a:t>
            </a:r>
            <a:r>
              <a:rPr lang="en-GB" sz="2000" dirty="0"/>
              <a:t> </a:t>
            </a:r>
            <a:r>
              <a:rPr lang="en-GB" sz="2000" dirty="0" err="1"/>
              <a:t>lokalnih</a:t>
            </a:r>
            <a:r>
              <a:rPr lang="en-GB" sz="2000" dirty="0"/>
              <a:t> </a:t>
            </a:r>
            <a:r>
              <a:rPr lang="en-GB" sz="2000" dirty="0" err="1"/>
              <a:t>proizvođača</a:t>
            </a:r>
            <a:r>
              <a:rPr lang="en-GB" sz="2000" dirty="0"/>
              <a:t> </a:t>
            </a:r>
            <a:r>
              <a:rPr lang="en-GB" sz="2000" dirty="0" err="1"/>
              <a:t>razmenljivih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nerazmenljivih</a:t>
            </a:r>
            <a:r>
              <a:rPr lang="sr-Latn-RS" sz="2000" dirty="0"/>
              <a:t> </a:t>
            </a:r>
            <a:r>
              <a:rPr lang="en-GB" sz="2000" dirty="0" err="1"/>
              <a:t>dobara</a:t>
            </a:r>
            <a:r>
              <a:rPr lang="en-GB" sz="2000" dirty="0"/>
              <a:t>.</a:t>
            </a:r>
          </a:p>
          <a:p>
            <a:r>
              <a:rPr lang="pl-PL" sz="2000" b="1" i="1" dirty="0"/>
              <a:t>.  </a:t>
            </a:r>
            <a:r>
              <a:rPr lang="en-GB" sz="2000" dirty="0" err="1">
                <a:solidFill>
                  <a:srgbClr val="FFFF00"/>
                </a:solidFill>
              </a:rPr>
              <a:t>Kada</a:t>
            </a:r>
            <a:r>
              <a:rPr lang="sr-Latn-RS" sz="2000" dirty="0">
                <a:solidFill>
                  <a:srgbClr val="FFFF00"/>
                </a:solidFill>
              </a:rPr>
              <a:t> </a:t>
            </a:r>
            <a:r>
              <a:rPr lang="pl-PL" sz="2000" dirty="0">
                <a:solidFill>
                  <a:srgbClr val="FFFF00"/>
                </a:solidFill>
              </a:rPr>
              <a:t>realna kamatna stopa postane negativna, bogatstvo</a:t>
            </a:r>
          </a:p>
          <a:p>
            <a:r>
              <a:rPr lang="en-GB" sz="2000" dirty="0">
                <a:solidFill>
                  <a:srgbClr val="FFFF00"/>
                </a:solidFill>
              </a:rPr>
              <a:t>se </a:t>
            </a:r>
            <a:r>
              <a:rPr lang="en-GB" sz="2000" dirty="0" err="1">
                <a:solidFill>
                  <a:srgbClr val="FFFF00"/>
                </a:solidFill>
              </a:rPr>
              <a:t>preraspodeljuje</a:t>
            </a:r>
            <a:r>
              <a:rPr lang="en-GB" sz="2000" dirty="0">
                <a:solidFill>
                  <a:srgbClr val="FFFF00"/>
                </a:solidFill>
              </a:rPr>
              <a:t> od </a:t>
            </a:r>
            <a:r>
              <a:rPr lang="en-GB" sz="2000" dirty="0" err="1">
                <a:solidFill>
                  <a:srgbClr val="FFFF00"/>
                </a:solidFill>
              </a:rPr>
              <a:t>poverilaca</a:t>
            </a:r>
            <a:r>
              <a:rPr lang="en-GB" sz="2000" dirty="0">
                <a:solidFill>
                  <a:srgbClr val="FFFF00"/>
                </a:solidFill>
              </a:rPr>
              <a:t> ka </a:t>
            </a:r>
            <a:r>
              <a:rPr lang="en-GB" sz="2000" dirty="0" err="1">
                <a:solidFill>
                  <a:srgbClr val="FFFF00"/>
                </a:solidFill>
              </a:rPr>
              <a:t>dužnicima</a:t>
            </a:r>
            <a:r>
              <a:rPr lang="en-GB" sz="2000" dirty="0">
                <a:solidFill>
                  <a:srgbClr val="FFFF00"/>
                </a:solidFill>
              </a:rPr>
              <a:t>.</a:t>
            </a:r>
          </a:p>
          <a:p>
            <a:r>
              <a:rPr lang="en-GB" sz="2000" dirty="0" err="1"/>
              <a:t>Posebno</a:t>
            </a:r>
            <a:r>
              <a:rPr lang="en-GB" sz="2000" dirty="0"/>
              <a:t> </a:t>
            </a:r>
            <a:r>
              <a:rPr lang="en-GB" sz="2000" dirty="0" err="1"/>
              <a:t>hiperinflacije</a:t>
            </a:r>
            <a:r>
              <a:rPr lang="en-GB" sz="2000" dirty="0"/>
              <a:t> </a:t>
            </a:r>
            <a:r>
              <a:rPr lang="en-GB" sz="2000" dirty="0" err="1"/>
              <a:t>ostavljaju</a:t>
            </a:r>
            <a:r>
              <a:rPr lang="en-GB" sz="2000" dirty="0"/>
              <a:t> </a:t>
            </a:r>
            <a:r>
              <a:rPr lang="en-GB" sz="2000" dirty="0" err="1"/>
              <a:t>nasleđe</a:t>
            </a:r>
            <a:r>
              <a:rPr lang="en-GB" sz="2000" dirty="0"/>
              <a:t> </a:t>
            </a:r>
            <a:r>
              <a:rPr lang="en-GB" sz="2000" dirty="0" err="1"/>
              <a:t>koje</a:t>
            </a:r>
            <a:r>
              <a:rPr lang="en-GB" sz="2000" dirty="0"/>
              <a:t> </a:t>
            </a:r>
            <a:r>
              <a:rPr lang="en-GB" sz="2000" dirty="0" err="1"/>
              <a:t>nadživljava</a:t>
            </a:r>
            <a:endParaRPr lang="en-GB" sz="2000" dirty="0"/>
          </a:p>
          <a:p>
            <a:r>
              <a:rPr lang="en-GB" sz="2000" dirty="0" err="1"/>
              <a:t>mnoge</a:t>
            </a:r>
            <a:r>
              <a:rPr lang="en-GB" sz="2000" dirty="0"/>
              <a:t> </a:t>
            </a:r>
            <a:r>
              <a:rPr lang="en-GB" sz="2000" dirty="0" err="1"/>
              <a:t>generacije</a:t>
            </a:r>
            <a:r>
              <a:rPr lang="en-GB" sz="2000" dirty="0"/>
              <a:t>: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nakon</a:t>
            </a:r>
            <a:r>
              <a:rPr lang="en-GB" sz="2000" dirty="0"/>
              <a:t> </a:t>
            </a:r>
            <a:r>
              <a:rPr lang="en-GB" sz="2000" dirty="0" err="1"/>
              <a:t>čitavih</a:t>
            </a:r>
            <a:r>
              <a:rPr lang="en-GB" sz="2000" dirty="0"/>
              <a:t> 85 </a:t>
            </a:r>
            <a:r>
              <a:rPr lang="en-GB" sz="2000" dirty="0" err="1"/>
              <a:t>godina</a:t>
            </a:r>
            <a:r>
              <a:rPr lang="sr-Latn-RS" sz="2000" dirty="0"/>
              <a:t> </a:t>
            </a:r>
            <a:r>
              <a:rPr lang="en-GB" sz="2000" dirty="0"/>
              <a:t>od </a:t>
            </a:r>
            <a:r>
              <a:rPr lang="en-GB" sz="2000" dirty="0" err="1"/>
              <a:t>velike</a:t>
            </a:r>
            <a:r>
              <a:rPr lang="en-GB" sz="2000" dirty="0"/>
              <a:t> </a:t>
            </a:r>
            <a:r>
              <a:rPr lang="en-GB" sz="2000" dirty="0" err="1"/>
              <a:t>hiperinflacije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1920-ih, </a:t>
            </a:r>
            <a:r>
              <a:rPr lang="en-GB" sz="2000" dirty="0" err="1"/>
              <a:t>Nemci</a:t>
            </a:r>
            <a:r>
              <a:rPr lang="en-GB" sz="2000" dirty="0"/>
              <a:t> </a:t>
            </a:r>
            <a:r>
              <a:rPr lang="en-GB" sz="2000" dirty="0" err="1"/>
              <a:t>inflaciju</a:t>
            </a:r>
            <a:r>
              <a:rPr lang="sr-Latn-RS" sz="2000" dirty="0"/>
              <a:t> </a:t>
            </a:r>
            <a:r>
              <a:rPr lang="en-GB" sz="2000" dirty="0" err="1"/>
              <a:t>smatraju</a:t>
            </a:r>
            <a:r>
              <a:rPr lang="en-GB" sz="2000" dirty="0"/>
              <a:t> </a:t>
            </a:r>
            <a:r>
              <a:rPr lang="en-GB" sz="2000" dirty="0" err="1"/>
              <a:t>apsolutnim</a:t>
            </a:r>
            <a:r>
              <a:rPr lang="en-GB" sz="2000" dirty="0"/>
              <a:t> </a:t>
            </a:r>
            <a:r>
              <a:rPr lang="en-GB" sz="2000" dirty="0" err="1"/>
              <a:t>zlom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02871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CE78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CE78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2854</Words>
  <Application>Microsoft Office PowerPoint</Application>
  <PresentationFormat>On-screen Show (4:3)</PresentationFormat>
  <Paragraphs>356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Symbol</vt:lpstr>
      <vt:lpstr>Times New Roman</vt:lpstr>
      <vt:lpstr>WarnockPro-Regular</vt:lpstr>
      <vt:lpstr>Wingdings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uzlet +ekspanzivna</vt:lpstr>
      <vt:lpstr>PowerPoint Presentation</vt:lpstr>
      <vt:lpstr>PowerPoint Presentation</vt:lpstr>
      <vt:lpstr>PowerPoint Presentation</vt:lpstr>
      <vt:lpstr>PowerPoint Presentation</vt:lpstr>
      <vt:lpstr>DB/Y=0 kada je (T-G)/Y=(r-g)B/Y-(DM0/P)/Y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“holandski sindrom”  </vt:lpstr>
      <vt:lpstr>Holandski sindrom</vt:lpstr>
      <vt:lpstr>Pouke od “Holandskog sindroma”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Figures for Chapter 10</dc:title>
  <dc:subject>Burda &amp; Wyplosz MACROECONOMICS 3e</dc:subject>
  <dc:creator>Irwin Collier</dc:creator>
  <cp:keywords>Figures General Equilibrium</cp:keywords>
  <dc:description>February 2002</dc:description>
  <cp:lastModifiedBy>Danica Popovic</cp:lastModifiedBy>
  <cp:revision>238</cp:revision>
  <dcterms:created xsi:type="dcterms:W3CDTF">2001-04-17T06:01:40Z</dcterms:created>
  <dcterms:modified xsi:type="dcterms:W3CDTF">2019-05-20T10:23:42Z</dcterms:modified>
  <cp:category>Instructors' Materials</cp:category>
</cp:coreProperties>
</file>