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67" r:id="rId2"/>
    <p:sldId id="349" r:id="rId3"/>
    <p:sldId id="350" r:id="rId4"/>
    <p:sldId id="270" r:id="rId5"/>
    <p:sldId id="368" r:id="rId6"/>
    <p:sldId id="369" r:id="rId7"/>
    <p:sldId id="370" r:id="rId8"/>
    <p:sldId id="460" r:id="rId9"/>
    <p:sldId id="461" r:id="rId10"/>
    <p:sldId id="457" r:id="rId11"/>
    <p:sldId id="279" r:id="rId12"/>
    <p:sldId id="288" r:id="rId13"/>
    <p:sldId id="271" r:id="rId14"/>
    <p:sldId id="442" r:id="rId15"/>
    <p:sldId id="443" r:id="rId16"/>
    <p:sldId id="387" r:id="rId17"/>
    <p:sldId id="390" r:id="rId18"/>
    <p:sldId id="389" r:id="rId19"/>
    <p:sldId id="272" r:id="rId20"/>
    <p:sldId id="281" r:id="rId21"/>
    <p:sldId id="273" r:id="rId22"/>
    <p:sldId id="282" r:id="rId23"/>
    <p:sldId id="274" r:id="rId24"/>
    <p:sldId id="283" r:id="rId25"/>
    <p:sldId id="289" r:id="rId26"/>
    <p:sldId id="275" r:id="rId27"/>
    <p:sldId id="290" r:id="rId28"/>
    <p:sldId id="266" r:id="rId29"/>
    <p:sldId id="291" r:id="rId30"/>
    <p:sldId id="276" r:id="rId31"/>
    <p:sldId id="292" r:id="rId32"/>
    <p:sldId id="303" r:id="rId33"/>
    <p:sldId id="285" r:id="rId34"/>
    <p:sldId id="454" r:id="rId35"/>
    <p:sldId id="308" r:id="rId36"/>
    <p:sldId id="455" r:id="rId37"/>
    <p:sldId id="456" r:id="rId38"/>
    <p:sldId id="309" r:id="rId39"/>
    <p:sldId id="277" r:id="rId40"/>
    <p:sldId id="286" r:id="rId41"/>
    <p:sldId id="293" r:id="rId42"/>
    <p:sldId id="268" r:id="rId43"/>
    <p:sldId id="278" r:id="rId44"/>
    <p:sldId id="269" r:id="rId45"/>
    <p:sldId id="294" r:id="rId46"/>
    <p:sldId id="295" r:id="rId47"/>
    <p:sldId id="287" r:id="rId48"/>
    <p:sldId id="310" r:id="rId49"/>
    <p:sldId id="311" r:id="rId50"/>
    <p:sldId id="312" r:id="rId51"/>
    <p:sldId id="371" r:id="rId52"/>
    <p:sldId id="373" r:id="rId53"/>
    <p:sldId id="376" r:id="rId54"/>
    <p:sldId id="374" r:id="rId55"/>
    <p:sldId id="375" r:id="rId56"/>
    <p:sldId id="444" r:id="rId57"/>
    <p:sldId id="435" r:id="rId58"/>
    <p:sldId id="436" r:id="rId59"/>
    <p:sldId id="437" r:id="rId60"/>
    <p:sldId id="451" r:id="rId61"/>
    <p:sldId id="452" r:id="rId62"/>
    <p:sldId id="453" r:id="rId63"/>
    <p:sldId id="438" r:id="rId64"/>
    <p:sldId id="446" r:id="rId65"/>
    <p:sldId id="439" r:id="rId66"/>
    <p:sldId id="450" r:id="rId67"/>
    <p:sldId id="447" r:id="rId68"/>
    <p:sldId id="448" r:id="rId69"/>
    <p:sldId id="440" r:id="rId70"/>
    <p:sldId id="441" r:id="rId71"/>
  </p:sldIdLst>
  <p:sldSz cx="9144000" cy="6858000" type="screen4x3"/>
  <p:notesSz cx="6645275" cy="97774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CE78C"/>
    <a:srgbClr val="B590DA"/>
    <a:srgbClr val="FF7449"/>
    <a:srgbClr val="A97ED4"/>
    <a:srgbClr val="CC3300"/>
    <a:srgbClr val="663399"/>
    <a:srgbClr val="FFC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06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ata1\STARI_D\My%20Documents\NASTAVA\SVASTARA\intrertemporalno%20ogranicenje-drugi%20cas09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INTERTEMPORALNO
 BUDŽETSKO OGRANIČENJE</a:t>
            </a:r>
          </a:p>
        </c:rich>
      </c:tx>
      <c:layout>
        <c:manualLayout>
          <c:xMode val="edge"/>
          <c:yMode val="edge"/>
          <c:x val="0.24421593830334229"/>
          <c:y val="2.8328611898016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24164524421594"/>
          <c:y val="0.21246458923512793"/>
          <c:w val="0.79691516709511567"/>
          <c:h val="0.67138810198300281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Sheet1!$A$27:$A$41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5A-40FB-AF7F-4E8B14FFC06B}"/>
            </c:ext>
          </c:extLst>
        </c:ser>
        <c:ser>
          <c:idx val="2"/>
          <c:order val="1"/>
          <c:spPr>
            <a:ln w="12700">
              <a:solidFill>
                <a:srgbClr val="333333"/>
              </a:solidFill>
              <a:prstDash val="sysDash"/>
            </a:ln>
          </c:spPr>
          <c:marker>
            <c:symbol val="none"/>
          </c:marker>
          <c:xVal>
            <c:numRef>
              <c:f>Sheet1!$C$27:$C$41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xVal>
          <c:yVal>
            <c:numRef>
              <c:f>Sheet1!$A$27:$A$41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5A-40FB-AF7F-4E8B14FFC06B}"/>
            </c:ext>
          </c:extLst>
        </c:ser>
        <c:ser>
          <c:idx val="3"/>
          <c:order val="2"/>
          <c:spPr>
            <a:ln w="12700">
              <a:solidFill>
                <a:srgbClr val="333333"/>
              </a:solidFill>
              <a:prstDash val="sysDash"/>
            </a:ln>
          </c:spPr>
          <c:marker>
            <c:symbol val="none"/>
          </c:marker>
          <c:xVal>
            <c:numRef>
              <c:f>Sheet1!$A$27:$A$41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</c:numCache>
            </c:numRef>
          </c:xVal>
          <c:yVal>
            <c:numRef>
              <c:f>Sheet1!$E$27:$E$41</c:f>
              <c:numCache>
                <c:formatCode>General</c:formatCode>
                <c:ptCount val="15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E5A-40FB-AF7F-4E8B14FFC06B}"/>
            </c:ext>
          </c:extLst>
        </c:ser>
        <c:ser>
          <c:idx val="1"/>
          <c:order val="3"/>
          <c:spPr>
            <a:ln w="25400">
              <a:solidFill>
                <a:srgbClr val="333333"/>
              </a:solidFill>
              <a:prstDash val="solid"/>
            </a:ln>
          </c:spPr>
          <c:marker>
            <c:symbol val="none"/>
          </c:marker>
          <c:xVal>
            <c:numRef>
              <c:f>Sheet1!$A$27:$A$43</c:f>
              <c:numCache>
                <c:formatCode>General</c:formatCode>
                <c:ptCount val="1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</c:numCache>
            </c:numRef>
          </c:xVal>
          <c:yVal>
            <c:numRef>
              <c:f>Sheet1!$B$27:$B$43</c:f>
              <c:numCache>
                <c:formatCode>0</c:formatCode>
                <c:ptCount val="17"/>
                <c:pt idx="0">
                  <c:v>305</c:v>
                </c:pt>
                <c:pt idx="1">
                  <c:v>252.5</c:v>
                </c:pt>
                <c:pt idx="2">
                  <c:v>200</c:v>
                </c:pt>
                <c:pt idx="3">
                  <c:v>147.5</c:v>
                </c:pt>
                <c:pt idx="4">
                  <c:v>95</c:v>
                </c:pt>
                <c:pt idx="5">
                  <c:v>42.5</c:v>
                </c:pt>
                <c:pt idx="6">
                  <c:v>-10</c:v>
                </c:pt>
                <c:pt idx="7">
                  <c:v>-62.5</c:v>
                </c:pt>
                <c:pt idx="8">
                  <c:v>-115</c:v>
                </c:pt>
                <c:pt idx="9">
                  <c:v>-167.5</c:v>
                </c:pt>
                <c:pt idx="10">
                  <c:v>-220</c:v>
                </c:pt>
                <c:pt idx="11">
                  <c:v>-272.5</c:v>
                </c:pt>
                <c:pt idx="12">
                  <c:v>-325</c:v>
                </c:pt>
                <c:pt idx="13">
                  <c:v>-377.5</c:v>
                </c:pt>
                <c:pt idx="14">
                  <c:v>-430</c:v>
                </c:pt>
                <c:pt idx="15">
                  <c:v>-482.5</c:v>
                </c:pt>
                <c:pt idx="16">
                  <c:v>-535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E5A-40FB-AF7F-4E8B14FFC06B}"/>
            </c:ext>
          </c:extLst>
        </c:ser>
        <c:ser>
          <c:idx val="4"/>
          <c:order val="4"/>
          <c:spPr>
            <a:ln w="12700">
              <a:solidFill>
                <a:srgbClr val="8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8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GB"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Sheet1!$C$27:$C$41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xVal>
          <c:yVal>
            <c:numRef>
              <c:f>Sheet1!$E$27</c:f>
              <c:numCache>
                <c:formatCode>General</c:formatCode>
                <c:ptCount val="1"/>
                <c:pt idx="0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E5A-40FB-AF7F-4E8B14FFC06B}"/>
            </c:ext>
          </c:extLst>
        </c:ser>
        <c:ser>
          <c:idx val="7"/>
          <c:order val="5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Sheet1!$H$34</c:f>
              <c:numCache>
                <c:formatCode>General</c:formatCode>
                <c:ptCount val="1"/>
                <c:pt idx="0">
                  <c:v>63.214285714285715</c:v>
                </c:pt>
              </c:numCache>
            </c:numRef>
          </c:xVal>
          <c:yVal>
            <c:numRef>
              <c:f>Sheet1!$A$34</c:f>
              <c:numCache>
                <c:formatCode>General</c:formatCode>
                <c:ptCount val="1"/>
                <c:pt idx="0">
                  <c:v>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E5A-40FB-AF7F-4E8B14FFC06B}"/>
            </c:ext>
          </c:extLst>
        </c:ser>
        <c:ser>
          <c:idx val="8"/>
          <c:order val="6"/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Sheet1!$A$27:$A$41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</c:numCache>
            </c:numRef>
          </c:xVal>
          <c:yVal>
            <c:numRef>
              <c:f>Sheet1!$J$31</c:f>
              <c:numCache>
                <c:formatCode>General</c:formatCode>
                <c:ptCount val="1"/>
                <c:pt idx="0">
                  <c:v>147.5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E5A-40FB-AF7F-4E8B14FFC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334656"/>
        <c:axId val="85353216"/>
      </c:scatterChart>
      <c:valAx>
        <c:axId val="85334656"/>
        <c:scaling>
          <c:orientation val="minMax"/>
          <c:max val="3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353216"/>
        <c:crosses val="autoZero"/>
        <c:crossBetween val="midCat"/>
      </c:valAx>
      <c:valAx>
        <c:axId val="85353216"/>
        <c:scaling>
          <c:orientation val="minMax"/>
          <c:max val="3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3346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CC"/>
        </a:gs>
        <a:gs pos="50000">
          <a:srgbClr val="FFFFCC">
            <a:gamma/>
            <a:shade val="94118"/>
            <a:invGamma/>
          </a:srgbClr>
        </a:gs>
        <a:gs pos="100000">
          <a:srgbClr val="FFFFCC"/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Straight Connector 4"/>
        <cdr:cNvSpPr/>
      </cdr:nvSpPr>
      <cdr:spPr bwMode="auto">
        <a:xfrm xmlns:a="http://schemas.openxmlformats.org/drawingml/2006/main">
          <a:off x="0" y="-3356992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18BEEE-8558-4CA6-B033-312F83E160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631573-49CF-4ACB-A2E4-B401B64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5A791-CD4F-45C5-936B-F794AFF746D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90B6E-8003-45E5-B91B-6CE6871820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316A8-9D44-4812-A16A-86BF127B307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5417F-4203-4EFA-BED4-180C7C4C48F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2987B-6E53-4E7A-86CE-156AB380B3C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1DC20-5D58-4D38-B188-640E91A37C9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2C43B-533B-4861-BCFC-D6DEAD3E834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DFDF8-8D19-4B1A-9626-B7CD3F5614A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6E3D1-C17B-4BBF-92BF-6A6F64B844A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5337E-EB3D-485E-9781-C3AFCB0D876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005A3-980B-4A00-9BE6-B6F72229997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67D50-B7A7-4448-B2C0-E727EE3CA2D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83AE5-15C3-4D1E-97FA-72115AB53A3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A9CCD-0CB9-4038-81FC-7F91DC8852A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22C08-9BD9-421D-906F-02E70303A28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A4F70-81A1-40E8-A193-AD37111553D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9AF27-7A9B-48BF-A3C1-F7F438686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FC5B-D673-4718-B39A-763932DF176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835F2-9F7E-4B3F-B08A-4D27E279F1A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7DE4F-BD89-4CFA-B7FB-8F9AC34CA45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262C3-EA75-45BB-B72C-F4924403206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5CA68-9CF6-4E42-8B56-D74C7C924A5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00D76-5A87-4E7C-A4F1-8AFB507DB8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0615C-85E4-4CAD-8762-D3119F0934C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77711-5909-45A1-847F-FF1715BB08C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7E01E-8D57-414A-8454-EF20B39DB16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1731F-7903-4F2B-B5D9-ADFAB870AE6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611F0-ACFA-43CA-9571-535D4FFCC2A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282BE-601F-4913-B569-98569ED3C7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DE70F-F2E5-4475-BE43-3D208F10B86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42460-90A6-4827-A671-104AF2D811A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5793B-1B06-4C14-9427-198CAFC8616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AA288-6608-43CD-A664-F27CFDEB310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E8132-9C70-4D8A-98E7-A0561533E3E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2800">
                <a:solidFill>
                  <a:schemeClr val="bg1"/>
                </a:solidFill>
                <a:latin typeface="Arial" charset="0"/>
              </a:rPr>
              <a:t>Burda &amp; Wyplosz </a:t>
            </a:r>
            <a:r>
              <a:rPr lang="de-DE" sz="2800" i="1">
                <a:solidFill>
                  <a:schemeClr val="bg1"/>
                </a:solidFill>
                <a:latin typeface="Arial" charset="0"/>
              </a:rPr>
              <a:t>Macroeconomics</a:t>
            </a:r>
            <a:r>
              <a:rPr lang="de-DE" sz="2800">
                <a:solidFill>
                  <a:schemeClr val="bg1"/>
                </a:solidFill>
                <a:latin typeface="Arial" charset="0"/>
              </a:rPr>
              <a:t> 3</a:t>
            </a:r>
            <a:r>
              <a:rPr lang="de-DE" sz="2800" baseline="30000">
                <a:solidFill>
                  <a:schemeClr val="bg1"/>
                </a:solidFill>
                <a:latin typeface="Arial" charset="0"/>
              </a:rPr>
              <a:t>rd</a:t>
            </a:r>
            <a:r>
              <a:rPr lang="de-DE" sz="2800">
                <a:solidFill>
                  <a:schemeClr val="bg1"/>
                </a:solidFill>
                <a:latin typeface="Arial" charset="0"/>
              </a:rPr>
              <a:t> edn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0" y="6553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1400" i="1">
                <a:solidFill>
                  <a:schemeClr val="bg1"/>
                </a:solidFill>
              </a:rPr>
              <a:t>Presentation by Irwin Collier</a:t>
            </a:r>
            <a:endParaRPr lang="en-US" sz="1400" i="1">
              <a:solidFill>
                <a:schemeClr val="bg1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blackWhite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de-DE" sz="2800" b="1">
                <a:solidFill>
                  <a:schemeClr val="bg1"/>
                </a:solidFill>
              </a:rPr>
              <a:t>OXFORD</a:t>
            </a:r>
            <a:br>
              <a:rPr lang="de-DE" sz="3600">
                <a:solidFill>
                  <a:schemeClr val="bg1"/>
                </a:solidFill>
              </a:rPr>
            </a:br>
            <a:r>
              <a:rPr lang="de-DE" sz="1000">
                <a:solidFill>
                  <a:schemeClr val="bg1"/>
                </a:solidFill>
              </a:rPr>
              <a:t>UNIVERSITY PRESS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Klicken Sie, um das Format des Untertitelmasters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914400"/>
            <a:ext cx="21145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1912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E1746"/>
            </a:gs>
            <a:gs pos="50000">
              <a:srgbClr val="663399"/>
            </a:gs>
            <a:gs pos="100000">
              <a:srgbClr val="2E17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67600" y="6248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2"/>
            <a:r>
              <a:rPr lang="en-US"/>
              <a:t>Vierte Ebene</a:t>
            </a:r>
          </a:p>
          <a:p>
            <a:pPr lvl="3"/>
            <a:r>
              <a:rPr lang="en-US"/>
              <a:t>Fünfte Ebene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invGray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2800">
                <a:solidFill>
                  <a:srgbClr val="C7ABE3"/>
                </a:solidFill>
                <a:latin typeface="Arial" charset="0"/>
              </a:rPr>
              <a:t>Burda &amp; Wyplosz </a:t>
            </a:r>
            <a:r>
              <a:rPr lang="de-DE" sz="2800" i="1">
                <a:solidFill>
                  <a:srgbClr val="C7ABE3"/>
                </a:solidFill>
                <a:latin typeface="Arial" charset="0"/>
              </a:rPr>
              <a:t>Macroeconomics</a:t>
            </a:r>
            <a:r>
              <a:rPr lang="de-DE" sz="2800">
                <a:solidFill>
                  <a:srgbClr val="C7ABE3"/>
                </a:solidFill>
                <a:latin typeface="Arial" charset="0"/>
              </a:rPr>
              <a:t> 3</a:t>
            </a:r>
            <a:r>
              <a:rPr lang="de-DE" sz="2800" baseline="30000">
                <a:solidFill>
                  <a:srgbClr val="C7ABE3"/>
                </a:solidFill>
                <a:latin typeface="Arial" charset="0"/>
              </a:rPr>
              <a:t>rd</a:t>
            </a:r>
            <a:r>
              <a:rPr lang="de-DE" sz="2800">
                <a:solidFill>
                  <a:srgbClr val="C7ABE3"/>
                </a:solidFill>
                <a:latin typeface="Arial" charset="0"/>
              </a:rPr>
              <a:t> edn</a:t>
            </a:r>
            <a:endParaRPr lang="en-US" sz="2800">
              <a:solidFill>
                <a:srgbClr val="C7ABE3"/>
              </a:solidFill>
              <a:latin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invGray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de-DE" sz="2800" b="1">
                <a:solidFill>
                  <a:srgbClr val="FFCBBB"/>
                </a:solidFill>
              </a:rPr>
              <a:t>OXFORD</a:t>
            </a:r>
            <a:br>
              <a:rPr lang="de-DE" sz="3600">
                <a:solidFill>
                  <a:srgbClr val="FFCBBB"/>
                </a:solidFill>
              </a:rPr>
            </a:br>
            <a:r>
              <a:rPr lang="de-DE" sz="1000">
                <a:solidFill>
                  <a:srgbClr val="FFCBBB"/>
                </a:solidFill>
              </a:rPr>
              <a:t>UNIVERSITY PRESS</a:t>
            </a:r>
            <a:endParaRPr lang="en-US" sz="1000">
              <a:solidFill>
                <a:srgbClr val="FFCBB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FCE7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rgbClr val="FCE7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CE7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CE7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mediaite.com/tv/warren-buffett-tells-cnbc-i-could-end-the-deficit-in-five-minutes/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category/bernie-madoff" TargetMode="External"/><Relationship Id="rId7" Type="http://schemas.openxmlformats.org/officeDocument/2006/relationships/hyperlink" Target="http://money.cnn.com/video/news/2015/04/01/warren-buffett-greece-euro.cnnmoney/index.html?iid=ob_article_video&amp;iid=obnetwork" TargetMode="External"/><Relationship Id="rId2" Type="http://schemas.openxmlformats.org/officeDocument/2006/relationships/hyperlink" Target="http://www.businessinsider.com/clustersto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ist_of_investors_in_Bernard_L._Madoff_Investment_Securities" TargetMode="External"/><Relationship Id="rId5" Type="http://schemas.openxmlformats.org/officeDocument/2006/relationships/hyperlink" Target="http://www.businessinsider.com/how-bernie-madoffs-ponzi-scheme-worked-2014-7" TargetMode="External"/><Relationship Id="rId4" Type="http://schemas.openxmlformats.org/officeDocument/2006/relationships/hyperlink" Target="http://www.businessinsider.com/category/ponzi-schemes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KREDITIRANJE, UZIMANJE KREDITA, BUDŽETSKO OGRANIČENJE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Sedmo</a:t>
            </a:r>
            <a:r>
              <a:rPr lang="sr-Latn-CS"/>
              <a:t> poglavlje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</a:t>
            </a:r>
            <a:r>
              <a:rPr lang="sr-Latn-CS" dirty="0"/>
              <a:t>što je važno da postoji zaštita svojinskih prava?</a:t>
            </a:r>
          </a:p>
          <a:p>
            <a:pPr lvl="1"/>
            <a:r>
              <a:rPr lang="sr-Latn-CS" dirty="0"/>
              <a:t> kako se razvila Venecija (commenda)?</a:t>
            </a:r>
          </a:p>
          <a:p>
            <a:pPr lvl="1"/>
            <a:r>
              <a:rPr lang="sr-Latn-CS" dirty="0"/>
              <a:t>Koliko su važna svojinska prava?</a:t>
            </a:r>
          </a:p>
          <a:p>
            <a:pPr lvl="1"/>
            <a:r>
              <a:rPr lang="sr-Latn-CS" dirty="0"/>
              <a:t> pravo i pravda – Mletački trgovac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</a:t>
            </a:r>
            <a:endParaRPr lang="en-US"/>
          </a:p>
        </p:txBody>
      </p: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35875" name="Line 6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6" name="Line 7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844" name="Text Box 8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black">
          <a:xfrm rot="-5400000">
            <a:off x="-837406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352800" y="3733800"/>
            <a:ext cx="533400" cy="457200"/>
            <a:chOff x="2112" y="2352"/>
            <a:chExt cx="336" cy="288"/>
          </a:xfrm>
        </p:grpSpPr>
        <p:sp>
          <p:nvSpPr>
            <p:cNvPr id="35873" name="Text Box 12"/>
            <p:cNvSpPr txBox="1">
              <a:spLocks noChangeArrowheads="1"/>
            </p:cNvSpPr>
            <p:nvPr/>
          </p:nvSpPr>
          <p:spPr bwMode="black">
            <a:xfrm>
              <a:off x="2112" y="23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5874" name="Oval 13"/>
            <p:cNvSpPr>
              <a:spLocks noChangeArrowheads="1"/>
            </p:cNvSpPr>
            <p:nvPr/>
          </p:nvSpPr>
          <p:spPr bwMode="blackWhite">
            <a:xfrm>
              <a:off x="2124" y="2556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35848" name="Arc 17"/>
          <p:cNvSpPr>
            <a:spLocks/>
          </p:cNvSpPr>
          <p:nvPr/>
        </p:nvSpPr>
        <p:spPr bwMode="black">
          <a:xfrm flipH="1">
            <a:off x="4191000" y="555625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CE78C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black">
          <a:xfrm>
            <a:off x="900113" y="838200"/>
            <a:ext cx="374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Raspolo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živi resursi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,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06525" y="3886200"/>
            <a:ext cx="2368550" cy="2514600"/>
            <a:chOff x="886" y="2448"/>
            <a:chExt cx="1492" cy="1584"/>
          </a:xfrm>
        </p:grpSpPr>
        <p:sp>
          <p:nvSpPr>
            <p:cNvPr id="35869" name="Line 3"/>
            <p:cNvSpPr>
              <a:spLocks noChangeShapeType="1"/>
            </p:cNvSpPr>
            <p:nvPr/>
          </p:nvSpPr>
          <p:spPr bwMode="black">
            <a:xfrm flipH="1">
              <a:off x="1200" y="2592"/>
              <a:ext cx="964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0" name="Line 4"/>
            <p:cNvSpPr>
              <a:spLocks noChangeShapeType="1"/>
            </p:cNvSpPr>
            <p:nvPr/>
          </p:nvSpPr>
          <p:spPr bwMode="black">
            <a:xfrm>
              <a:off x="2160" y="2602"/>
              <a:ext cx="0" cy="1155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1" name="Rectangle 19"/>
            <p:cNvSpPr>
              <a:spLocks noChangeArrowheads="1"/>
            </p:cNvSpPr>
            <p:nvPr/>
          </p:nvSpPr>
          <p:spPr bwMode="black">
            <a:xfrm>
              <a:off x="2016" y="374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5872" name="Rectangle 20"/>
            <p:cNvSpPr>
              <a:spLocks noChangeArrowheads="1"/>
            </p:cNvSpPr>
            <p:nvPr/>
          </p:nvSpPr>
          <p:spPr bwMode="black">
            <a:xfrm>
              <a:off x="886" y="2448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886200" y="4143375"/>
            <a:ext cx="5257800" cy="822325"/>
            <a:chOff x="2448" y="2610"/>
            <a:chExt cx="3312" cy="518"/>
          </a:xfrm>
        </p:grpSpPr>
        <p:sp>
          <p:nvSpPr>
            <p:cNvPr id="35867" name="Text Box 21"/>
            <p:cNvSpPr txBox="1">
              <a:spLocks noChangeArrowheads="1"/>
            </p:cNvSpPr>
            <p:nvPr/>
          </p:nvSpPr>
          <p:spPr bwMode="black">
            <a:xfrm>
              <a:off x="2512" y="2610"/>
              <a:ext cx="32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>
                  <a:solidFill>
                    <a:srgbClr val="FCE78C"/>
                  </a:solidFill>
                  <a:latin typeface="Arial" charset="0"/>
                </a:rPr>
                <a:t>   (Profesional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ni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atlet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ičar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,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visok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 </a:t>
              </a:r>
              <a:br>
                <a:rPr lang="de-DE">
                  <a:solidFill>
                    <a:srgbClr val="FCE78C"/>
                  </a:solidFill>
                  <a:latin typeface="Arial" charset="0"/>
                </a:rPr>
              </a:b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P          </a:t>
              </a:r>
              <a:r>
                <a:rPr lang="sr-Latn-CS" i="1">
                  <a:solidFill>
                    <a:srgbClr val="FCE78C"/>
                  </a:solidFill>
                  <a:latin typeface="Arial" charset="0"/>
                </a:rPr>
                <a:t>danas,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nizak </a:t>
              </a: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sutra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5868" name="Oval 22"/>
            <p:cNvSpPr>
              <a:spLocks noChangeArrowheads="1"/>
            </p:cNvSpPr>
            <p:nvPr/>
          </p:nvSpPr>
          <p:spPr bwMode="blackWhite">
            <a:xfrm>
              <a:off x="2448" y="3012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844800" y="2971800"/>
            <a:ext cx="6299200" cy="457200"/>
            <a:chOff x="1792" y="1872"/>
            <a:chExt cx="3968" cy="288"/>
          </a:xfrm>
        </p:grpSpPr>
        <p:sp>
          <p:nvSpPr>
            <p:cNvPr id="35865" name="Text Box 23"/>
            <p:cNvSpPr txBox="1">
              <a:spLocks noChangeArrowheads="1"/>
            </p:cNvSpPr>
            <p:nvPr/>
          </p:nvSpPr>
          <p:spPr bwMode="black">
            <a:xfrm>
              <a:off x="1872" y="1872"/>
              <a:ext cx="3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M 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(student,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nizak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danas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,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visok </a:t>
              </a: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sr-Latn-CS" i="1" baseline="-25000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sutra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5866" name="Oval 24"/>
            <p:cNvSpPr>
              <a:spLocks noChangeArrowheads="1"/>
            </p:cNvSpPr>
            <p:nvPr/>
          </p:nvSpPr>
          <p:spPr bwMode="blackWhite">
            <a:xfrm>
              <a:off x="1792" y="2052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85375" name="Rectangle 31"/>
          <p:cNvSpPr>
            <a:spLocks noChangeArrowheads="1"/>
          </p:cNvSpPr>
          <p:nvPr/>
        </p:nvSpPr>
        <p:spPr bwMode="black">
          <a:xfrm>
            <a:off x="3995738" y="836613"/>
            <a:ext cx="36242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bogatstvo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...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77" name="Line 33"/>
          <p:cNvSpPr>
            <a:spLocks noChangeShapeType="1"/>
          </p:cNvSpPr>
          <p:nvPr/>
        </p:nvSpPr>
        <p:spPr bwMode="auto">
          <a:xfrm>
            <a:off x="1905000" y="5943600"/>
            <a:ext cx="28114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85381" name="Text Box 37"/>
          <p:cNvSpPr txBox="1">
            <a:spLocks noChangeArrowheads="1"/>
          </p:cNvSpPr>
          <p:nvPr/>
        </p:nvSpPr>
        <p:spPr bwMode="auto">
          <a:xfrm>
            <a:off x="2971800" y="1676400"/>
            <a:ext cx="51816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Resursi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M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,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i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P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pri kamatnoj stopi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r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označavaju isti n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i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vo bogatstva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OB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5856" name="Group 43"/>
          <p:cNvGrpSpPr>
            <a:grpSpLocks/>
          </p:cNvGrpSpPr>
          <p:nvPr/>
        </p:nvGrpSpPr>
        <p:grpSpPr bwMode="auto">
          <a:xfrm>
            <a:off x="1447800" y="1676400"/>
            <a:ext cx="4902200" cy="4724400"/>
            <a:chOff x="912" y="1056"/>
            <a:chExt cx="3088" cy="2976"/>
          </a:xfrm>
        </p:grpSpPr>
        <p:grpSp>
          <p:nvGrpSpPr>
            <p:cNvPr id="35857" name="Group 27"/>
            <p:cNvGrpSpPr>
              <a:grpSpLocks/>
            </p:cNvGrpSpPr>
            <p:nvPr/>
          </p:nvGrpSpPr>
          <p:grpSpPr bwMode="auto">
            <a:xfrm>
              <a:off x="912" y="1056"/>
              <a:ext cx="2208" cy="2976"/>
              <a:chOff x="912" y="1056"/>
              <a:chExt cx="2208" cy="2976"/>
            </a:xfrm>
          </p:grpSpPr>
          <p:sp>
            <p:nvSpPr>
              <p:cNvPr id="35862" name="Line 11"/>
              <p:cNvSpPr>
                <a:spLocks noChangeShapeType="1"/>
              </p:cNvSpPr>
              <p:nvPr/>
            </p:nvSpPr>
            <p:spPr bwMode="black">
              <a:xfrm flipH="1" flipV="1">
                <a:off x="1200" y="1200"/>
                <a:ext cx="1767" cy="2524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3" name="Text Box 14"/>
              <p:cNvSpPr txBox="1">
                <a:spLocks noChangeArrowheads="1"/>
              </p:cNvSpPr>
              <p:nvPr/>
            </p:nvSpPr>
            <p:spPr bwMode="black">
              <a:xfrm>
                <a:off x="912" y="10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i="1">
                    <a:solidFill>
                      <a:srgbClr val="FCE78C"/>
                    </a:solidFill>
                    <a:latin typeface="Arial" charset="0"/>
                  </a:rPr>
                  <a:t>D</a:t>
                </a:r>
                <a:endParaRPr lang="en-US" i="1">
                  <a:solidFill>
                    <a:srgbClr val="FCE78C"/>
                  </a:solidFill>
                  <a:latin typeface="Arial" charset="0"/>
                </a:endParaRPr>
              </a:p>
            </p:txBody>
          </p:sp>
          <p:sp>
            <p:nvSpPr>
              <p:cNvPr id="35864" name="Text Box 15"/>
              <p:cNvSpPr txBox="1">
                <a:spLocks noChangeArrowheads="1"/>
              </p:cNvSpPr>
              <p:nvPr/>
            </p:nvSpPr>
            <p:spPr bwMode="black">
              <a:xfrm>
                <a:off x="2784" y="37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i="1">
                    <a:solidFill>
                      <a:srgbClr val="FCE78C"/>
                    </a:solidFill>
                    <a:latin typeface="Arial" charset="0"/>
                  </a:rPr>
                  <a:t>B</a:t>
                </a:r>
                <a:endParaRPr lang="en-US" i="1">
                  <a:solidFill>
                    <a:srgbClr val="FCE78C"/>
                  </a:solidFill>
                  <a:latin typeface="Arial" charset="0"/>
                </a:endParaRPr>
              </a:p>
            </p:txBody>
          </p:sp>
        </p:grpSp>
        <p:grpSp>
          <p:nvGrpSpPr>
            <p:cNvPr id="35858" name="Group 40"/>
            <p:cNvGrpSpPr>
              <a:grpSpLocks noChangeAspect="1"/>
            </p:cNvGrpSpPr>
            <p:nvPr/>
          </p:nvGrpSpPr>
          <p:grpSpPr bwMode="auto">
            <a:xfrm>
              <a:off x="2880" y="3346"/>
              <a:ext cx="1120" cy="238"/>
              <a:chOff x="2880" y="3346"/>
              <a:chExt cx="1120" cy="238"/>
            </a:xfrm>
          </p:grpSpPr>
          <p:sp>
            <p:nvSpPr>
              <p:cNvPr id="35859" name="AutoShape 39"/>
              <p:cNvSpPr>
                <a:spLocks noChangeAspect="1" noChangeArrowheads="1" noTextEdit="1"/>
              </p:cNvSpPr>
              <p:nvPr/>
            </p:nvSpPr>
            <p:spPr bwMode="auto">
              <a:xfrm>
                <a:off x="2880" y="3360"/>
                <a:ext cx="112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0" name="Rectangle 41"/>
              <p:cNvSpPr>
                <a:spLocks noChangeArrowheads="1"/>
              </p:cNvSpPr>
              <p:nvPr/>
            </p:nvSpPr>
            <p:spPr bwMode="auto">
              <a:xfrm>
                <a:off x="3341" y="3346"/>
                <a:ext cx="64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sr-Latn-CS" i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sr-Latn-CS" i="1">
                    <a:solidFill>
                      <a:srgbClr val="FCE78C"/>
                    </a:solidFill>
                    <a:latin typeface="Arial" charset="0"/>
                  </a:rPr>
                  <a:t>=-(1+r)</a:t>
                </a:r>
                <a:endParaRPr lang="sr-Latn-CS">
                  <a:solidFill>
                    <a:srgbClr val="FCE78C"/>
                  </a:solidFill>
                </a:endParaRPr>
              </a:p>
            </p:txBody>
          </p:sp>
          <p:sp>
            <p:nvSpPr>
              <p:cNvPr id="35861" name="Rectangle 42"/>
              <p:cNvSpPr>
                <a:spLocks noChangeArrowheads="1"/>
              </p:cNvSpPr>
              <p:nvPr/>
            </p:nvSpPr>
            <p:spPr bwMode="auto">
              <a:xfrm>
                <a:off x="2889" y="3346"/>
                <a:ext cx="47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sr-Latn-CS">
                    <a:solidFill>
                      <a:srgbClr val="FCE78C"/>
                    </a:solidFill>
                    <a:latin typeface="Arial" charset="0"/>
                  </a:rPr>
                  <a:t>nagib</a:t>
                </a:r>
                <a:endParaRPr lang="sr-Latn-CS">
                  <a:solidFill>
                    <a:srgbClr val="FCE78C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2" grpId="0" autoUpdateAnimBg="0"/>
      <p:bldP spid="185375" grpId="0" autoUpdateAnimBg="0"/>
      <p:bldP spid="185377" grpId="0" animBg="1"/>
      <p:bldP spid="18538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4"/>
          <p:cNvSpPr>
            <a:spLocks noChangeShapeType="1"/>
          </p:cNvSpPr>
          <p:nvPr/>
        </p:nvSpPr>
        <p:spPr bwMode="black">
          <a:xfrm flipH="1" flipV="1">
            <a:off x="1893888" y="1905000"/>
            <a:ext cx="2805112" cy="400685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6867" name="Arc 18"/>
          <p:cNvSpPr>
            <a:spLocks/>
          </p:cNvSpPr>
          <p:nvPr/>
        </p:nvSpPr>
        <p:spPr bwMode="black">
          <a:xfrm flipH="1">
            <a:off x="4191000" y="555625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CE78C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black">
          <a:xfrm>
            <a:off x="1447800" y="1676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D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36869" name="Text Box 15"/>
          <p:cNvSpPr txBox="1">
            <a:spLocks noChangeArrowheads="1"/>
          </p:cNvSpPr>
          <p:nvPr/>
        </p:nvSpPr>
        <p:spPr bwMode="black">
          <a:xfrm>
            <a:off x="44196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B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black">
          <a:xfrm flipH="1" flipV="1">
            <a:off x="1905000" y="1905000"/>
            <a:ext cx="2805113" cy="4006850"/>
          </a:xfrm>
          <a:prstGeom prst="line">
            <a:avLst/>
          </a:prstGeom>
          <a:noFill/>
          <a:ln w="57150">
            <a:solidFill>
              <a:srgbClr val="FCE78C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</a:t>
            </a:r>
            <a:endParaRPr lang="en-US"/>
          </a:p>
        </p:txBody>
      </p:sp>
      <p:grpSp>
        <p:nvGrpSpPr>
          <p:cNvPr id="36872" name="Group 3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36892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3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873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4" name="Text Box 7"/>
          <p:cNvSpPr txBox="1">
            <a:spLocks noChangeArrowheads="1"/>
          </p:cNvSpPr>
          <p:nvPr/>
        </p:nvSpPr>
        <p:spPr bwMode="black">
          <a:xfrm rot="-5400000">
            <a:off x="-837406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5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black">
          <a:xfrm>
            <a:off x="1143000" y="838200"/>
            <a:ext cx="2924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Raspoloživost,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406525" y="3733800"/>
            <a:ext cx="2479675" cy="2667000"/>
            <a:chOff x="886" y="2352"/>
            <a:chExt cx="1562" cy="1680"/>
          </a:xfrm>
        </p:grpSpPr>
        <p:sp>
          <p:nvSpPr>
            <p:cNvPr id="36886" name="Text Box 10"/>
            <p:cNvSpPr txBox="1">
              <a:spLocks noChangeArrowheads="1"/>
            </p:cNvSpPr>
            <p:nvPr/>
          </p:nvSpPr>
          <p:spPr bwMode="black">
            <a:xfrm>
              <a:off x="2112" y="23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6887" name="Oval 11"/>
            <p:cNvSpPr>
              <a:spLocks noChangeArrowheads="1"/>
            </p:cNvSpPr>
            <p:nvPr/>
          </p:nvSpPr>
          <p:spPr bwMode="blackWhite">
            <a:xfrm>
              <a:off x="2124" y="2556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6888" name="Line 21"/>
            <p:cNvSpPr>
              <a:spLocks noChangeShapeType="1"/>
            </p:cNvSpPr>
            <p:nvPr/>
          </p:nvSpPr>
          <p:spPr bwMode="black">
            <a:xfrm flipH="1">
              <a:off x="1200" y="2592"/>
              <a:ext cx="964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9" name="Line 22"/>
            <p:cNvSpPr>
              <a:spLocks noChangeShapeType="1"/>
            </p:cNvSpPr>
            <p:nvPr/>
          </p:nvSpPr>
          <p:spPr bwMode="black">
            <a:xfrm>
              <a:off x="2160" y="2602"/>
              <a:ext cx="0" cy="1155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0" name="Rectangle 23"/>
            <p:cNvSpPr>
              <a:spLocks noChangeArrowheads="1"/>
            </p:cNvSpPr>
            <p:nvPr/>
          </p:nvSpPr>
          <p:spPr bwMode="black">
            <a:xfrm>
              <a:off x="2016" y="374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6891" name="Rectangle 24"/>
            <p:cNvSpPr>
              <a:spLocks noChangeArrowheads="1"/>
            </p:cNvSpPr>
            <p:nvPr/>
          </p:nvSpPr>
          <p:spPr bwMode="black">
            <a:xfrm>
              <a:off x="886" y="2448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194591" name="Rectangle 31"/>
          <p:cNvSpPr>
            <a:spLocks noChangeArrowheads="1"/>
          </p:cNvSpPr>
          <p:nvPr/>
        </p:nvSpPr>
        <p:spPr bwMode="black">
          <a:xfrm>
            <a:off x="3851275" y="836613"/>
            <a:ext cx="2736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bogatstvo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...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2" name="Rectangle 32"/>
          <p:cNvSpPr>
            <a:spLocks noChangeArrowheads="1"/>
          </p:cNvSpPr>
          <p:nvPr/>
        </p:nvSpPr>
        <p:spPr bwMode="black">
          <a:xfrm>
            <a:off x="2720975" y="1524000"/>
            <a:ext cx="6270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i potrošnja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1905000" y="5943600"/>
            <a:ext cx="28114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36881" name="Group 40"/>
          <p:cNvGrpSpPr>
            <a:grpSpLocks noChangeAspect="1"/>
          </p:cNvGrpSpPr>
          <p:nvPr/>
        </p:nvGrpSpPr>
        <p:grpSpPr bwMode="auto">
          <a:xfrm>
            <a:off x="4572000" y="5300663"/>
            <a:ext cx="1944688" cy="377825"/>
            <a:chOff x="2880" y="3346"/>
            <a:chExt cx="1120" cy="238"/>
          </a:xfrm>
        </p:grpSpPr>
        <p:sp>
          <p:nvSpPr>
            <p:cNvPr id="36883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880" y="3360"/>
              <a:ext cx="112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Rectangle 41"/>
            <p:cNvSpPr>
              <a:spLocks noChangeArrowheads="1"/>
            </p:cNvSpPr>
            <p:nvPr/>
          </p:nvSpPr>
          <p:spPr bwMode="auto">
            <a:xfrm>
              <a:off x="3341" y="3346"/>
              <a:ext cx="6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sr-Latn-CS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sr-Latn-CS" i="1">
                  <a:solidFill>
                    <a:srgbClr val="FCE78C"/>
                  </a:solidFill>
                  <a:latin typeface="Arial" charset="0"/>
                </a:rPr>
                <a:t>=-(1+r)</a:t>
              </a:r>
              <a:endParaRPr lang="sr-Latn-CS">
                <a:solidFill>
                  <a:srgbClr val="FCE78C"/>
                </a:solidFill>
              </a:endParaRPr>
            </a:p>
          </p:txBody>
        </p:sp>
        <p:sp>
          <p:nvSpPr>
            <p:cNvPr id="36885" name="Rectangle 42"/>
            <p:cNvSpPr>
              <a:spLocks noChangeArrowheads="1"/>
            </p:cNvSpPr>
            <p:nvPr/>
          </p:nvSpPr>
          <p:spPr bwMode="auto">
            <a:xfrm>
              <a:off x="2889" y="3346"/>
              <a:ext cx="4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r-Latn-CS">
                  <a:solidFill>
                    <a:srgbClr val="FCE78C"/>
                  </a:solidFill>
                  <a:latin typeface="Arial" charset="0"/>
                </a:rPr>
                <a:t>nagib</a:t>
              </a:r>
              <a:endParaRPr lang="sr-Latn-CS">
                <a:solidFill>
                  <a:srgbClr val="FCE78C"/>
                </a:solidFill>
              </a:endParaRPr>
            </a:p>
          </p:txBody>
        </p:sp>
      </p:grpSp>
      <p:pic>
        <p:nvPicPr>
          <p:cNvPr id="194603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8"/>
            <a:ext cx="2979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590D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3" grpId="0" animBg="1"/>
      <p:bldP spid="194579" grpId="0" autoUpdateAnimBg="0"/>
      <p:bldP spid="194591" grpId="0" autoUpdateAnimBg="0"/>
      <p:bldP spid="194592" grpId="0" autoUpdateAnimBg="0"/>
      <p:bldP spid="1945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5.2</a:t>
            </a:r>
            <a:endParaRPr lang="en-GB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black">
          <a:xfrm>
            <a:off x="250825" y="981075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Nasledjivanje bogatstva ili duga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276475"/>
            <a:ext cx="2979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3286125"/>
            <a:ext cx="24987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71938"/>
            <a:ext cx="20177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2" name="AutoShape 10"/>
          <p:cNvSpPr>
            <a:spLocks noChangeAspect="1" noChangeArrowheads="1" noTextEdit="1"/>
          </p:cNvSpPr>
          <p:nvPr/>
        </p:nvSpPr>
        <p:spPr bwMode="auto">
          <a:xfrm>
            <a:off x="5646738" y="3357563"/>
            <a:ext cx="24971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3111500" y="3214688"/>
            <a:ext cx="1285875" cy="1857375"/>
          </a:xfrm>
          <a:prstGeom prst="rect">
            <a:avLst/>
          </a:prstGeom>
          <a:noFill/>
          <a:ln w="63500" algn="ctr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>
              <a:solidFill>
                <a:srgbClr val="FCE78C"/>
              </a:solidFill>
            </a:endParaRPr>
          </a:p>
        </p:txBody>
      </p:sp>
      <p:cxnSp>
        <p:nvCxnSpPr>
          <p:cNvPr id="37897" name="Straight Arrow Connector 11"/>
          <p:cNvCxnSpPr>
            <a:cxnSpLocks noChangeShapeType="1"/>
          </p:cNvCxnSpPr>
          <p:nvPr/>
        </p:nvCxnSpPr>
        <p:spPr bwMode="auto">
          <a:xfrm flipV="1">
            <a:off x="1714500" y="4500563"/>
            <a:ext cx="1071563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898" name="TextBox 12"/>
          <p:cNvSpPr txBox="1">
            <a:spLocks noChangeArrowheads="1"/>
          </p:cNvSpPr>
          <p:nvPr/>
        </p:nvSpPr>
        <p:spPr bwMode="auto">
          <a:xfrm>
            <a:off x="1071563" y="5572125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>
                <a:solidFill>
                  <a:srgbClr val="FCE78C"/>
                </a:solidFill>
              </a:rPr>
              <a:t>bogatstvo</a:t>
            </a:r>
            <a:endParaRPr lang="en-US">
              <a:solidFill>
                <a:srgbClr val="FCE7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2" grpId="0" animBg="1"/>
      <p:bldP spid="17716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9388" y="981075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j</a:t>
            </a:r>
            <a:r>
              <a:rPr lang="en-US" b="1" dirty="0">
                <a:solidFill>
                  <a:srgbClr val="FFFF00"/>
                </a:solidFill>
              </a:rPr>
              <a:t>а</a:t>
            </a:r>
            <a:r>
              <a:rPr lang="vi-VN" b="1" dirty="0">
                <a:solidFill>
                  <a:srgbClr val="FFFF00"/>
                </a:solidFill>
              </a:rPr>
              <a:t>vni dug </a:t>
            </a:r>
            <a:r>
              <a:rPr lang="sr-Latn-CS" b="1" dirty="0">
                <a:solidFill>
                  <a:srgbClr val="FFFF00"/>
                </a:solidFill>
              </a:rPr>
              <a:t> - ∑ </a:t>
            </a:r>
            <a:r>
              <a:rPr lang="vi-VN" b="1" dirty="0">
                <a:solidFill>
                  <a:srgbClr val="FFFF00"/>
                </a:solidFill>
              </a:rPr>
              <a:t>ob</a:t>
            </a:r>
            <a:r>
              <a:rPr lang="en-US" b="1" dirty="0">
                <a:solidFill>
                  <a:srgbClr val="FFFF00"/>
                </a:solidFill>
              </a:rPr>
              <a:t>а</a:t>
            </a:r>
            <a:r>
              <a:rPr lang="vi-VN" b="1" dirty="0">
                <a:solidFill>
                  <a:srgbClr val="FFFF00"/>
                </a:solidFill>
              </a:rPr>
              <a:t>vez</a:t>
            </a:r>
            <a:r>
              <a:rPr lang="en-US" b="1" dirty="0">
                <a:solidFill>
                  <a:srgbClr val="FFFF00"/>
                </a:solidFill>
              </a:rPr>
              <a:t>а </a:t>
            </a:r>
            <a:r>
              <a:rPr lang="vi-VN" b="1" dirty="0">
                <a:solidFill>
                  <a:srgbClr val="FFFF00"/>
                </a:solidFill>
              </a:rPr>
              <a:t>konsolidov</a:t>
            </a:r>
            <a:r>
              <a:rPr lang="en-US" b="1" dirty="0">
                <a:solidFill>
                  <a:srgbClr val="FFFF00"/>
                </a:solidFill>
              </a:rPr>
              <a:t>а</a:t>
            </a:r>
            <a:r>
              <a:rPr lang="vi-VN" b="1" dirty="0">
                <a:solidFill>
                  <a:srgbClr val="FFFF00"/>
                </a:solidFill>
              </a:rPr>
              <a:t>nog sektor</a:t>
            </a:r>
            <a:r>
              <a:rPr lang="en-US" b="1" dirty="0">
                <a:solidFill>
                  <a:srgbClr val="FFFF00"/>
                </a:solidFill>
              </a:rPr>
              <a:t>а </a:t>
            </a:r>
            <a:r>
              <a:rPr lang="vi-VN" b="1" dirty="0">
                <a:solidFill>
                  <a:srgbClr val="FFFF00"/>
                </a:solidFill>
              </a:rPr>
              <a:t>drž</a:t>
            </a:r>
            <a:r>
              <a:rPr lang="en-US" b="1" dirty="0">
                <a:solidFill>
                  <a:srgbClr val="FFFF00"/>
                </a:solidFill>
              </a:rPr>
              <a:t>а</a:t>
            </a:r>
            <a:r>
              <a:rPr lang="vi-VN" b="1" dirty="0">
                <a:solidFill>
                  <a:srgbClr val="FFFF00"/>
                </a:solidFill>
              </a:rPr>
              <a:t>ve </a:t>
            </a:r>
            <a:endParaRPr lang="sr-Latn-CS" b="1" dirty="0">
              <a:solidFill>
                <a:srgbClr val="FFFF00"/>
              </a:solidFill>
            </a:endParaRPr>
          </a:p>
          <a:p>
            <a:r>
              <a:rPr lang="sr-Latn-CS" b="1" dirty="0">
                <a:solidFill>
                  <a:srgbClr val="FFFF00"/>
                </a:solidFill>
              </a:rPr>
              <a:t>                                </a:t>
            </a:r>
            <a:r>
              <a:rPr lang="vi-VN" b="1" dirty="0">
                <a:solidFill>
                  <a:srgbClr val="FFFF00"/>
                </a:solidFill>
              </a:rPr>
              <a:t>definiše se k</a:t>
            </a:r>
            <a:r>
              <a:rPr lang="en-US" b="1" dirty="0">
                <a:solidFill>
                  <a:srgbClr val="FFFF00"/>
                </a:solidFill>
              </a:rPr>
              <a:t>а</a:t>
            </a:r>
            <a:r>
              <a:rPr lang="vi-VN" b="1" dirty="0">
                <a:solidFill>
                  <a:srgbClr val="FFFF00"/>
                </a:solidFill>
              </a:rPr>
              <a:t>o kumul</a:t>
            </a:r>
            <a:r>
              <a:rPr lang="en-US" b="1" dirty="0">
                <a:solidFill>
                  <a:srgbClr val="FFFF00"/>
                </a:solidFill>
              </a:rPr>
              <a:t>а</a:t>
            </a:r>
            <a:r>
              <a:rPr lang="vi-VN" b="1" dirty="0">
                <a:solidFill>
                  <a:srgbClr val="FFFF00"/>
                </a:solidFill>
              </a:rPr>
              <a:t>tiv (zbir svih) r</a:t>
            </a:r>
            <a:r>
              <a:rPr lang="en-US" b="1" dirty="0">
                <a:solidFill>
                  <a:srgbClr val="FFFF00"/>
                </a:solidFill>
              </a:rPr>
              <a:t>а</a:t>
            </a:r>
            <a:r>
              <a:rPr lang="vi-VN" b="1" dirty="0">
                <a:solidFill>
                  <a:srgbClr val="FFFF00"/>
                </a:solidFill>
              </a:rPr>
              <a:t>nijih budžetskih deficit</a:t>
            </a:r>
            <a:r>
              <a:rPr lang="en-US" b="1" dirty="0">
                <a:solidFill>
                  <a:srgbClr val="FFFF00"/>
                </a:solidFill>
              </a:rPr>
              <a:t>а.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28596" y="2349500"/>
            <a:ext cx="907262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pPr algn="l"/>
            <a:r>
              <a:rPr lang="en-GB" dirty="0">
                <a:solidFill>
                  <a:srgbClr val="FFFF00"/>
                </a:solidFill>
              </a:rPr>
              <a:t>J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vni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spoljni</a:t>
            </a:r>
            <a:r>
              <a:rPr lang="en-GB" dirty="0">
                <a:solidFill>
                  <a:srgbClr val="FFFF00"/>
                </a:solidFill>
              </a:rPr>
              <a:t> dug:</a:t>
            </a:r>
            <a:endParaRPr lang="sr-Latn-CS" dirty="0">
              <a:solidFill>
                <a:srgbClr val="FFFF00"/>
              </a:solidFill>
            </a:endParaRPr>
          </a:p>
          <a:p>
            <a:pPr algn="l"/>
            <a:r>
              <a:rPr lang="sr-Latn-CS" dirty="0">
                <a:solidFill>
                  <a:srgbClr val="FFFF00"/>
                </a:solidFill>
              </a:rPr>
              <a:t>	- </a:t>
            </a:r>
            <a:r>
              <a:rPr lang="en-GB" dirty="0">
                <a:solidFill>
                  <a:srgbClr val="FFFF00"/>
                </a:solidFill>
              </a:rPr>
              <a:t> ob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veze</a:t>
            </a:r>
            <a:r>
              <a:rPr lang="en-GB" dirty="0">
                <a:solidFill>
                  <a:srgbClr val="FFFF00"/>
                </a:solidFill>
              </a:rPr>
              <a:t> j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vnog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sektor</a:t>
            </a:r>
            <a:r>
              <a:rPr lang="en-US" dirty="0">
                <a:solidFill>
                  <a:srgbClr val="FFFF00"/>
                </a:solidFill>
              </a:rPr>
              <a:t>а </a:t>
            </a:r>
            <a:r>
              <a:rPr lang="en-GB" dirty="0" err="1">
                <a:solidFill>
                  <a:srgbClr val="FFFF00"/>
                </a:solidFill>
              </a:rPr>
              <a:t>prem</a:t>
            </a:r>
            <a:r>
              <a:rPr lang="en-US" dirty="0">
                <a:solidFill>
                  <a:srgbClr val="FFFF00"/>
                </a:solidFill>
              </a:rPr>
              <a:t>а </a:t>
            </a:r>
            <a:r>
              <a:rPr lang="en-GB" dirty="0" err="1">
                <a:solidFill>
                  <a:srgbClr val="FFFF00"/>
                </a:solidFill>
              </a:rPr>
              <a:t>inostr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nstvu</a:t>
            </a:r>
            <a:r>
              <a:rPr lang="en-GB" dirty="0">
                <a:solidFill>
                  <a:srgbClr val="FFFF00"/>
                </a:solidFill>
              </a:rPr>
              <a:t>,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sr-Latn-CS" dirty="0">
                <a:solidFill>
                  <a:srgbClr val="FFFF00"/>
                </a:solidFill>
              </a:rPr>
              <a:t>          </a:t>
            </a:r>
            <a:r>
              <a:rPr lang="en-US" dirty="0">
                <a:solidFill>
                  <a:srgbClr val="FFFF00"/>
                </a:solidFill>
              </a:rPr>
              <a:t> +  </a:t>
            </a:r>
            <a:r>
              <a:rPr lang="sr-Latn-CS" dirty="0">
                <a:solidFill>
                  <a:srgbClr val="FFFF00"/>
                </a:solidFill>
              </a:rPr>
              <a:t>j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vno</a:t>
            </a:r>
            <a:r>
              <a:rPr lang="en-GB" dirty="0">
                <a:solidFill>
                  <a:srgbClr val="FFFF00"/>
                </a:solidFill>
              </a:rPr>
              <a:t> g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ntov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>
                <a:solidFill>
                  <a:srgbClr val="FFFF00"/>
                </a:solidFill>
              </a:rPr>
              <a:t>n </a:t>
            </a:r>
            <a:r>
              <a:rPr lang="en-GB" dirty="0" err="1">
                <a:solidFill>
                  <a:srgbClr val="FFFF00"/>
                </a:solidFill>
              </a:rPr>
              <a:t>spoljni</a:t>
            </a:r>
            <a:r>
              <a:rPr lang="en-GB" dirty="0">
                <a:solidFill>
                  <a:srgbClr val="FFFF00"/>
                </a:solidFill>
              </a:rPr>
              <a:t> dug: </a:t>
            </a:r>
            <a:r>
              <a:rPr lang="en-GB" dirty="0" err="1">
                <a:solidFill>
                  <a:srgbClr val="FFFF00"/>
                </a:solidFill>
              </a:rPr>
              <a:t>spoljni</a:t>
            </a:r>
            <a:r>
              <a:rPr lang="en-GB" dirty="0">
                <a:solidFill>
                  <a:srgbClr val="FFFF00"/>
                </a:solidFill>
              </a:rPr>
              <a:t> dug </a:t>
            </a:r>
            <a:r>
              <a:rPr lang="en-GB" dirty="0" err="1">
                <a:solidFill>
                  <a:srgbClr val="FFFF00"/>
                </a:solidFill>
              </a:rPr>
              <a:t>priv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tnog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sektor</a:t>
            </a:r>
            <a:r>
              <a:rPr lang="en-US" dirty="0">
                <a:solidFill>
                  <a:srgbClr val="FFFF00"/>
                </a:solidFill>
              </a:rPr>
              <a:t>а </a:t>
            </a:r>
            <a:r>
              <a:rPr lang="sr-Latn-CS" dirty="0">
                <a:solidFill>
                  <a:srgbClr val="FFFF00"/>
                </a:solidFill>
              </a:rPr>
              <a:t>               </a:t>
            </a:r>
            <a:r>
              <a:rPr lang="en-GB" dirty="0" err="1">
                <a:solidFill>
                  <a:srgbClr val="FFFF00"/>
                </a:solidFill>
              </a:rPr>
              <a:t>koji</a:t>
            </a:r>
            <a:r>
              <a:rPr lang="en-GB" dirty="0">
                <a:solidFill>
                  <a:srgbClr val="FFFF00"/>
                </a:solidFill>
              </a:rPr>
              <a:t> je </a:t>
            </a:r>
            <a:r>
              <a:rPr lang="en-GB" dirty="0" err="1">
                <a:solidFill>
                  <a:srgbClr val="FFFF00"/>
                </a:solidFill>
              </a:rPr>
              <a:t>ugovorno</a:t>
            </a:r>
            <a:r>
              <a:rPr lang="en-GB" dirty="0">
                <a:solidFill>
                  <a:srgbClr val="FFFF00"/>
                </a:solidFill>
              </a:rPr>
              <a:t> g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ntov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>
                <a:solidFill>
                  <a:srgbClr val="FFFF00"/>
                </a:solidFill>
              </a:rPr>
              <a:t>n </a:t>
            </a:r>
            <a:r>
              <a:rPr lang="en-GB" dirty="0" err="1">
                <a:solidFill>
                  <a:srgbClr val="FFFF00"/>
                </a:solidFill>
              </a:rPr>
              <a:t>od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str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>
                <a:solidFill>
                  <a:srgbClr val="FFFF00"/>
                </a:solidFill>
              </a:rPr>
              <a:t>ne j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vnog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sektor</a:t>
            </a:r>
            <a:r>
              <a:rPr lang="en-US" dirty="0">
                <a:solidFill>
                  <a:srgbClr val="FFFF00"/>
                </a:solidFill>
              </a:rPr>
              <a:t>а,</a:t>
            </a:r>
            <a:endParaRPr lang="sr-Latn-CS" dirty="0">
              <a:solidFill>
                <a:srgbClr val="FFFF00"/>
              </a:solidFill>
            </a:endParaRPr>
          </a:p>
          <a:p>
            <a:pPr algn="l"/>
            <a:br>
              <a:rPr lang="en-US" dirty="0">
                <a:solidFill>
                  <a:srgbClr val="FFFF00"/>
                </a:solidFill>
              </a:rPr>
            </a:br>
            <a:r>
              <a:rPr lang="sr-Latn-CS" dirty="0">
                <a:solidFill>
                  <a:srgbClr val="FFFF00"/>
                </a:solidFill>
              </a:rPr>
              <a:t>         </a:t>
            </a:r>
            <a:r>
              <a:rPr lang="en-US" dirty="0">
                <a:solidFill>
                  <a:srgbClr val="FFFF00"/>
                </a:solidFill>
              </a:rPr>
              <a:t> +    </a:t>
            </a:r>
            <a:r>
              <a:rPr lang="en-GB" dirty="0" err="1">
                <a:solidFill>
                  <a:srgbClr val="FFFF00"/>
                </a:solidFill>
              </a:rPr>
              <a:t>Neg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ntov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ni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priv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tni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spoljni</a:t>
            </a:r>
            <a:r>
              <a:rPr lang="en-GB" dirty="0">
                <a:solidFill>
                  <a:srgbClr val="FFFF00"/>
                </a:solidFill>
              </a:rPr>
              <a:t> dug.</a:t>
            </a:r>
            <a:endParaRPr lang="en-US" dirty="0">
              <a:solidFill>
                <a:srgbClr val="FFFF00"/>
              </a:solidFill>
            </a:endParaRP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r>
              <a:rPr lang="en-GB" dirty="0" err="1">
                <a:solidFill>
                  <a:srgbClr val="FFFF00"/>
                </a:solidFill>
              </a:rPr>
              <a:t>Ukupni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spoljni</a:t>
            </a:r>
            <a:r>
              <a:rPr lang="en-GB" dirty="0">
                <a:solidFill>
                  <a:srgbClr val="FFFF00"/>
                </a:solidFill>
              </a:rPr>
              <a:t> dug </a:t>
            </a:r>
            <a:endParaRPr lang="en-US" dirty="0">
              <a:solidFill>
                <a:srgbClr val="FFFF00"/>
              </a:solidFill>
            </a:endParaRPr>
          </a:p>
          <a:p>
            <a:pPr algn="l"/>
            <a:r>
              <a:rPr lang="en-US" dirty="0">
                <a:solidFill>
                  <a:srgbClr val="FFFF00"/>
                </a:solidFill>
              </a:rPr>
              <a:t>	- 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dugov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drž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ve</a:t>
            </a:r>
            <a:r>
              <a:rPr lang="en-GB" dirty="0">
                <a:solidFill>
                  <a:srgbClr val="FFFF00"/>
                </a:solidFill>
              </a:rPr>
              <a:t>,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           - 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dugovi</a:t>
            </a:r>
            <a:r>
              <a:rPr lang="en-GB" dirty="0">
                <a:solidFill>
                  <a:srgbClr val="FFFF00"/>
                </a:solidFill>
              </a:rPr>
              <a:t> b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>
                <a:solidFill>
                  <a:srgbClr val="FFFF00"/>
                </a:solidFill>
              </a:rPr>
              <a:t>n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>
                <a:solidFill>
                  <a:srgbClr val="FFFF00"/>
                </a:solidFill>
              </a:rPr>
              <a:t>k</a:t>
            </a:r>
            <a:r>
              <a:rPr lang="en-US" dirty="0">
                <a:solidFill>
                  <a:srgbClr val="FFFF00"/>
                </a:solidFill>
              </a:rPr>
              <a:t>а </a:t>
            </a:r>
            <a:r>
              <a:rPr lang="en-GB" dirty="0" err="1">
                <a:solidFill>
                  <a:srgbClr val="FFFF00"/>
                </a:solidFill>
              </a:rPr>
              <a:t>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priv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GB" dirty="0" err="1">
                <a:solidFill>
                  <a:srgbClr val="FFFF00"/>
                </a:solidFill>
              </a:rPr>
              <a:t>tnih</a:t>
            </a:r>
            <a:r>
              <a:rPr lang="en-GB" dirty="0">
                <a:solidFill>
                  <a:srgbClr val="FFFF00"/>
                </a:solidFill>
              </a:rPr>
              <a:t> p</a:t>
            </a:r>
            <a:r>
              <a:rPr lang="en-US" dirty="0">
                <a:solidFill>
                  <a:srgbClr val="FFFF00"/>
                </a:solidFill>
              </a:rPr>
              <a:t>re</a:t>
            </a:r>
            <a:r>
              <a:rPr lang="en-GB" dirty="0" err="1">
                <a:solidFill>
                  <a:srgbClr val="FFFF00"/>
                </a:solidFill>
              </a:rPr>
              <a:t>duzeć</a:t>
            </a:r>
            <a:r>
              <a:rPr lang="en-US" dirty="0">
                <a:solidFill>
                  <a:srgbClr val="FFFF00"/>
                </a:solidFill>
              </a:rPr>
              <a:t>а, 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	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 l="22836" t="52367" r="27750" b="19633"/>
          <a:stretch>
            <a:fillRect/>
          </a:stretch>
        </p:blipFill>
        <p:spPr bwMode="auto">
          <a:xfrm>
            <a:off x="144463" y="620713"/>
            <a:ext cx="9036050" cy="287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81B61-276B-481E-9403-868CF0CA9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12200" r="21650" b="10801"/>
          <a:stretch/>
        </p:blipFill>
        <p:spPr>
          <a:xfrm>
            <a:off x="307818" y="288504"/>
            <a:ext cx="8656670" cy="6264696"/>
          </a:xfrm>
          <a:prstGeom prst="rect">
            <a:avLst/>
          </a:prstGeom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8" name="TextBox 7"/>
          <p:cNvSpPr txBox="1"/>
          <p:nvPr/>
        </p:nvSpPr>
        <p:spPr>
          <a:xfrm>
            <a:off x="3286116" y="2857496"/>
            <a:ext cx="3878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SR Jugoslavija dobila otpis 66,67% duga – Napuljski uslovi</a:t>
            </a:r>
          </a:p>
          <a:p>
            <a:r>
              <a:rPr lang="sr-Latn-CS" dirty="0"/>
              <a:t>Poljska dobila 100%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D11AB-E347-4EA9-A87F-DB6D0334B768}"/>
              </a:ext>
            </a:extLst>
          </p:cNvPr>
          <p:cNvSpPr txBox="1"/>
          <p:nvPr/>
        </p:nvSpPr>
        <p:spPr>
          <a:xfrm>
            <a:off x="7596336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b="1" dirty="0">
                <a:solidFill>
                  <a:srgbClr val="FF0000"/>
                </a:solidFill>
              </a:rPr>
              <a:t>Apresijacija smanjila dug!</a:t>
            </a:r>
            <a:endParaRPr lang="en-GB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Dug je eksplozivan...</a:t>
            </a:r>
          </a:p>
          <a:p>
            <a:r>
              <a:rPr lang="sr-Latn-CS" dirty="0"/>
              <a:t>Ako je kamatna stopa na dug</a:t>
            </a:r>
          </a:p>
          <a:p>
            <a:r>
              <a:rPr lang="sr-Latn-CS" dirty="0"/>
              <a:t>Veća od stope privrednog rasta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053" name="Rectangle 5"/>
          <p:cNvSpPr txBox="1">
            <a:spLocks noChangeArrowheads="1"/>
          </p:cNvSpPr>
          <p:nvPr/>
        </p:nvSpPr>
        <p:spPr bwMode="black">
          <a:xfrm>
            <a:off x="7467600" y="6248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000">
                <a:solidFill>
                  <a:srgbClr val="DBC9ED"/>
                </a:solidFill>
                <a:latin typeface="Arial" charset="0"/>
              </a:rPr>
              <a:t>Slika 5.2</a:t>
            </a:r>
            <a:endParaRPr lang="en-US" sz="2000">
              <a:solidFill>
                <a:srgbClr val="DBC9ED"/>
              </a:solidFill>
              <a:latin typeface="Arial" charset="0"/>
            </a:endParaRPr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2083" name="Line 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4" name="Line 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55" name="Text Box 9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black">
          <a:xfrm rot="-5400000">
            <a:off x="-837406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grpSp>
        <p:nvGrpSpPr>
          <p:cNvPr id="2058" name="Group 25"/>
          <p:cNvGrpSpPr>
            <a:grpSpLocks/>
          </p:cNvGrpSpPr>
          <p:nvPr/>
        </p:nvGrpSpPr>
        <p:grpSpPr bwMode="auto">
          <a:xfrm>
            <a:off x="1473200" y="2057400"/>
            <a:ext cx="3251200" cy="4343400"/>
            <a:chOff x="928" y="1296"/>
            <a:chExt cx="2048" cy="2736"/>
          </a:xfrm>
        </p:grpSpPr>
        <p:sp>
          <p:nvSpPr>
            <p:cNvPr id="2080" name="Line 3"/>
            <p:cNvSpPr>
              <a:spLocks noChangeShapeType="1"/>
            </p:cNvSpPr>
            <p:nvPr/>
          </p:nvSpPr>
          <p:spPr bwMode="black">
            <a:xfrm flipH="1" flipV="1">
              <a:off x="1222" y="1437"/>
              <a:ext cx="1601" cy="2287"/>
            </a:xfrm>
            <a:prstGeom prst="line">
              <a:avLst/>
            </a:prstGeom>
            <a:noFill/>
            <a:ln w="57150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Text Box 12"/>
            <p:cNvSpPr txBox="1">
              <a:spLocks noChangeArrowheads="1"/>
            </p:cNvSpPr>
            <p:nvPr/>
          </p:nvSpPr>
          <p:spPr bwMode="black">
            <a:xfrm>
              <a:off x="928" y="1296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D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2082" name="Text Box 13"/>
            <p:cNvSpPr txBox="1">
              <a:spLocks noChangeArrowheads="1"/>
            </p:cNvSpPr>
            <p:nvPr/>
          </p:nvSpPr>
          <p:spPr bwMode="black">
            <a:xfrm>
              <a:off x="264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B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black">
          <a:xfrm>
            <a:off x="47498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B´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black">
          <a:xfrm>
            <a:off x="3505200" y="594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B´´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387475" y="1371600"/>
            <a:ext cx="3584575" cy="4565650"/>
            <a:chOff x="874" y="864"/>
            <a:chExt cx="2258" cy="2876"/>
          </a:xfrm>
        </p:grpSpPr>
        <p:sp>
          <p:nvSpPr>
            <p:cNvPr id="2078" name="Line 4"/>
            <p:cNvSpPr>
              <a:spLocks noChangeShapeType="1"/>
            </p:cNvSpPr>
            <p:nvPr/>
          </p:nvSpPr>
          <p:spPr bwMode="black">
            <a:xfrm flipH="1" flipV="1">
              <a:off x="1199" y="980"/>
              <a:ext cx="1933" cy="276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9" name="Text Box 17"/>
            <p:cNvSpPr txBox="1">
              <a:spLocks noChangeArrowheads="1"/>
            </p:cNvSpPr>
            <p:nvPr/>
          </p:nvSpPr>
          <p:spPr bwMode="black">
            <a:xfrm>
              <a:off x="874" y="864"/>
              <a:ext cx="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D´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95400" y="3048000"/>
            <a:ext cx="2500313" cy="2895600"/>
            <a:chOff x="816" y="1920"/>
            <a:chExt cx="1575" cy="1824"/>
          </a:xfrm>
        </p:grpSpPr>
        <p:sp>
          <p:nvSpPr>
            <p:cNvPr id="2076" name="Line 2"/>
            <p:cNvSpPr>
              <a:spLocks noChangeShapeType="1"/>
            </p:cNvSpPr>
            <p:nvPr/>
          </p:nvSpPr>
          <p:spPr bwMode="black">
            <a:xfrm flipH="1" flipV="1">
              <a:off x="1216" y="2066"/>
              <a:ext cx="1175" cy="1678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7" name="Text Box 18"/>
            <p:cNvSpPr txBox="1">
              <a:spLocks noChangeArrowheads="1"/>
            </p:cNvSpPr>
            <p:nvPr/>
          </p:nvSpPr>
          <p:spPr bwMode="black">
            <a:xfrm>
              <a:off x="816" y="19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D´´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356100" y="5105400"/>
            <a:ext cx="1447800" cy="879475"/>
            <a:chOff x="2744" y="3216"/>
            <a:chExt cx="912" cy="554"/>
          </a:xfrm>
        </p:grpSpPr>
        <p:graphicFrame>
          <p:nvGraphicFramePr>
            <p:cNvPr id="2051" name="Object 19"/>
            <p:cNvGraphicFramePr>
              <a:graphicFrameLocks noChangeAspect="1"/>
            </p:cNvGraphicFramePr>
            <p:nvPr/>
          </p:nvGraphicFramePr>
          <p:xfrm>
            <a:off x="3216" y="3216"/>
            <a:ext cx="4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3" imgW="698400" imgH="380880" progId="">
                    <p:embed/>
                  </p:oleObj>
                </mc:Choice>
                <mc:Fallback>
                  <p:oleObj name="Equation" r:id="rId3" imgW="698400" imgH="380880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216" y="3216"/>
                          <a:ext cx="440" cy="24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4" name="Text Box 21"/>
            <p:cNvSpPr txBox="1">
              <a:spLocks noChangeArrowheads="1"/>
            </p:cNvSpPr>
            <p:nvPr/>
          </p:nvSpPr>
          <p:spPr bwMode="black">
            <a:xfrm rot="-5400000">
              <a:off x="2831" y="3491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3200">
                  <a:solidFill>
                    <a:srgbClr val="FCE78C"/>
                  </a:solidFill>
                  <a:latin typeface="Arial" charset="0"/>
                </a:rPr>
                <a:t>}</a:t>
              </a:r>
              <a:endParaRPr lang="en-US" sz="32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2075" name="Line 23"/>
            <p:cNvSpPr>
              <a:spLocks noChangeShapeType="1"/>
            </p:cNvSpPr>
            <p:nvPr/>
          </p:nvSpPr>
          <p:spPr bwMode="black">
            <a:xfrm flipH="1">
              <a:off x="2956" y="3360"/>
              <a:ext cx="260" cy="25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438400" y="5157788"/>
            <a:ext cx="1917700" cy="811212"/>
            <a:chOff x="1536" y="3249"/>
            <a:chExt cx="1208" cy="511"/>
          </a:xfrm>
        </p:grpSpPr>
        <p:graphicFrame>
          <p:nvGraphicFramePr>
            <p:cNvPr id="2050" name="Object 20"/>
            <p:cNvGraphicFramePr>
              <a:graphicFrameLocks noChangeAspect="1"/>
            </p:cNvGraphicFramePr>
            <p:nvPr/>
          </p:nvGraphicFramePr>
          <p:xfrm>
            <a:off x="1536" y="3249"/>
            <a:ext cx="4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5" imgW="698400" imgH="380880" progId="">
                    <p:embed/>
                  </p:oleObj>
                </mc:Choice>
                <mc:Fallback>
                  <p:oleObj name="Equation" r:id="rId5" imgW="698400" imgH="380880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536" y="3249"/>
                          <a:ext cx="440" cy="240"/>
                        </a:xfrm>
                        <a:prstGeom prst="rect">
                          <a:avLst/>
                        </a:prstGeom>
                        <a:solidFill>
                          <a:srgbClr val="80008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2" name="Text Box 22"/>
            <p:cNvSpPr txBox="1">
              <a:spLocks noChangeArrowheads="1"/>
            </p:cNvSpPr>
            <p:nvPr/>
          </p:nvSpPr>
          <p:spPr bwMode="black">
            <a:xfrm rot="-5400000">
              <a:off x="2446" y="3462"/>
              <a:ext cx="1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3600">
                  <a:solidFill>
                    <a:schemeClr val="bg1"/>
                  </a:solidFill>
                  <a:latin typeface="Arial" charset="0"/>
                </a:rPr>
                <a:t>}</a:t>
              </a:r>
              <a:endParaRPr lang="en-US" sz="3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073" name="Line 24"/>
            <p:cNvSpPr>
              <a:spLocks noChangeShapeType="1"/>
            </p:cNvSpPr>
            <p:nvPr/>
          </p:nvSpPr>
          <p:spPr bwMode="black">
            <a:xfrm flipH="1" flipV="1">
              <a:off x="1975" y="3334"/>
              <a:ext cx="569" cy="266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65" name="Group 33"/>
          <p:cNvGrpSpPr>
            <a:grpSpLocks/>
          </p:cNvGrpSpPr>
          <p:nvPr/>
        </p:nvGrpSpPr>
        <p:grpSpPr bwMode="auto">
          <a:xfrm>
            <a:off x="15875" y="836613"/>
            <a:ext cx="8201025" cy="611187"/>
            <a:chOff x="10" y="527"/>
            <a:chExt cx="5166" cy="385"/>
          </a:xfrm>
        </p:grpSpPr>
        <p:sp>
          <p:nvSpPr>
            <p:cNvPr id="2070" name="Rectangle 14"/>
            <p:cNvSpPr>
              <a:spLocks noChangeArrowheads="1"/>
            </p:cNvSpPr>
            <p:nvPr/>
          </p:nvSpPr>
          <p:spPr bwMode="black">
            <a:xfrm>
              <a:off x="10" y="528"/>
              <a:ext cx="287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sr-Latn-CS" sz="3200">
                  <a:solidFill>
                    <a:schemeClr val="bg1"/>
                  </a:solidFill>
                  <a:latin typeface="Arial" charset="0"/>
                </a:rPr>
                <a:t>Nasledjivanje 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071" name="Rectangle 31"/>
            <p:cNvSpPr>
              <a:spLocks noChangeArrowheads="1"/>
            </p:cNvSpPr>
            <p:nvPr/>
          </p:nvSpPr>
          <p:spPr bwMode="black">
            <a:xfrm>
              <a:off x="2653" y="527"/>
              <a:ext cx="25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sr-Latn-CS" sz="3200">
                  <a:solidFill>
                    <a:schemeClr val="bg1"/>
                  </a:solidFill>
                  <a:latin typeface="Arial" charset="0"/>
                </a:rPr>
                <a:t>bogatstva ili duga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733800" y="2438400"/>
            <a:ext cx="51816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Sve tri budžetske linije su paralelne jer se realna kamatna stopa ne menja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067" name="Group 34"/>
          <p:cNvGrpSpPr>
            <a:grpSpLocks noChangeAspect="1"/>
          </p:cNvGrpSpPr>
          <p:nvPr/>
        </p:nvGrpSpPr>
        <p:grpSpPr bwMode="auto">
          <a:xfrm>
            <a:off x="5508625" y="3860800"/>
            <a:ext cx="3140075" cy="688975"/>
            <a:chOff x="431" y="3249"/>
            <a:chExt cx="1978" cy="434"/>
          </a:xfrm>
        </p:grpSpPr>
        <p:sp>
          <p:nvSpPr>
            <p:cNvPr id="206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431" y="3249"/>
              <a:ext cx="197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069" name="Picture 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1" y="3249"/>
              <a:ext cx="1986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3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5.3</a:t>
            </a:r>
            <a:endParaRPr lang="en-GB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black">
          <a:xfrm>
            <a:off x="282575" y="3149600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Proizvodna funkcija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928688" y="1571625"/>
            <a:ext cx="7358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r-Latn-CS" dirty="0">
                <a:solidFill>
                  <a:srgbClr val="FCE78C"/>
                </a:solidFill>
              </a:rPr>
              <a:t>Neto sadašnja vrednost</a:t>
            </a:r>
          </a:p>
          <a:p>
            <a:endParaRPr lang="sr-Latn-CS" dirty="0">
              <a:solidFill>
                <a:srgbClr val="FCE78C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sr-Latn-CS" dirty="0">
                <a:solidFill>
                  <a:srgbClr val="FCE78C"/>
                </a:solidFill>
              </a:rPr>
              <a:t> Koliko danas vredi sutrašnja ušteda</a:t>
            </a:r>
          </a:p>
          <a:p>
            <a:pPr algn="l">
              <a:buFont typeface="Arial" charset="0"/>
              <a:buChar char="•"/>
            </a:pPr>
            <a:r>
              <a:rPr lang="sr-Latn-CS" dirty="0">
                <a:solidFill>
                  <a:srgbClr val="FCE78C"/>
                </a:solidFill>
              </a:rPr>
              <a:t> </a:t>
            </a:r>
            <a:r>
              <a:rPr lang="en-GB" dirty="0">
                <a:solidFill>
                  <a:srgbClr val="FCE78C"/>
                </a:solidFill>
              </a:rPr>
              <a:t>D</a:t>
            </a:r>
            <a:r>
              <a:rPr lang="sr-Latn-CS" dirty="0">
                <a:solidFill>
                  <a:srgbClr val="FCE78C"/>
                </a:solidFill>
              </a:rPr>
              <a:t>/(1+r)</a:t>
            </a:r>
          </a:p>
          <a:p>
            <a:pPr algn="l">
              <a:buFont typeface="Arial" charset="0"/>
              <a:buChar char="•"/>
            </a:pPr>
            <a:endParaRPr lang="sr-Latn-CS" dirty="0">
              <a:solidFill>
                <a:srgbClr val="FCE78C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sr-Latn-CS" dirty="0" err="1">
                <a:solidFill>
                  <a:srgbClr val="FCE78C"/>
                </a:solidFill>
              </a:rPr>
              <a:t>NPV</a:t>
            </a:r>
            <a:r>
              <a:rPr lang="sr-Latn-CS" dirty="0">
                <a:solidFill>
                  <a:srgbClr val="FCE78C"/>
                </a:solidFill>
              </a:rPr>
              <a:t>= -I + </a:t>
            </a:r>
            <a:r>
              <a:rPr lang="sr-Latn-CS" dirty="0" err="1">
                <a:solidFill>
                  <a:srgbClr val="FCE78C"/>
                </a:solidFill>
              </a:rPr>
              <a:t>D</a:t>
            </a:r>
            <a:r>
              <a:rPr lang="sr-Latn-CS" sz="1400" dirty="0" err="1">
                <a:solidFill>
                  <a:srgbClr val="FCE78C"/>
                </a:solidFill>
              </a:rPr>
              <a:t>1</a:t>
            </a:r>
            <a:r>
              <a:rPr lang="sr-Latn-CS" dirty="0">
                <a:solidFill>
                  <a:srgbClr val="FCE78C"/>
                </a:solidFill>
              </a:rPr>
              <a:t>/(1+r)+</a:t>
            </a:r>
            <a:r>
              <a:rPr lang="sr-Latn-CS" dirty="0" err="1">
                <a:solidFill>
                  <a:srgbClr val="FCE78C"/>
                </a:solidFill>
              </a:rPr>
              <a:t>D</a:t>
            </a:r>
            <a:r>
              <a:rPr lang="sr-Latn-CS" sz="1400" dirty="0" err="1">
                <a:solidFill>
                  <a:srgbClr val="FCE78C"/>
                </a:solidFill>
              </a:rPr>
              <a:t>2</a:t>
            </a:r>
            <a:r>
              <a:rPr lang="sr-Latn-CS" dirty="0">
                <a:solidFill>
                  <a:srgbClr val="FCE78C"/>
                </a:solidFill>
              </a:rPr>
              <a:t>/(1+r)</a:t>
            </a:r>
            <a:r>
              <a:rPr lang="sr-Latn-CS" baseline="30000" dirty="0">
                <a:solidFill>
                  <a:srgbClr val="FCE78C"/>
                </a:solidFill>
              </a:rPr>
              <a:t>2</a:t>
            </a:r>
            <a:r>
              <a:rPr lang="sr-Latn-CS" dirty="0">
                <a:solidFill>
                  <a:srgbClr val="FCE78C"/>
                </a:solidFill>
              </a:rPr>
              <a:t> + </a:t>
            </a:r>
            <a:r>
              <a:rPr lang="sr-Latn-CS" dirty="0" err="1">
                <a:solidFill>
                  <a:srgbClr val="FCE78C"/>
                </a:solidFill>
              </a:rPr>
              <a:t>D</a:t>
            </a:r>
            <a:r>
              <a:rPr lang="sr-Latn-CS" sz="1600" dirty="0" err="1">
                <a:solidFill>
                  <a:srgbClr val="FCE78C"/>
                </a:solidFill>
              </a:rPr>
              <a:t>3</a:t>
            </a:r>
            <a:r>
              <a:rPr lang="sr-Latn-CS" dirty="0">
                <a:solidFill>
                  <a:srgbClr val="FCE78C"/>
                </a:solidFill>
              </a:rPr>
              <a:t>/(1+r)</a:t>
            </a:r>
            <a:r>
              <a:rPr lang="sr-Latn-CS" baseline="30000" dirty="0">
                <a:solidFill>
                  <a:srgbClr val="FCE78C"/>
                </a:solidFill>
              </a:rPr>
              <a:t>3</a:t>
            </a:r>
            <a:r>
              <a:rPr lang="sr-Latn-CS" dirty="0">
                <a:solidFill>
                  <a:srgbClr val="FCE78C"/>
                </a:solidFill>
              </a:rPr>
              <a:t>... + </a:t>
            </a:r>
            <a:r>
              <a:rPr lang="sr-Latn-CS" dirty="0" err="1">
                <a:solidFill>
                  <a:srgbClr val="FCE78C"/>
                </a:solidFill>
              </a:rPr>
              <a:t>D</a:t>
            </a:r>
            <a:r>
              <a:rPr lang="sr-Latn-CS" sz="1600" dirty="0" err="1">
                <a:solidFill>
                  <a:srgbClr val="FCE78C"/>
                </a:solidFill>
              </a:rPr>
              <a:t>n</a:t>
            </a:r>
            <a:r>
              <a:rPr lang="sr-Latn-CS" dirty="0">
                <a:solidFill>
                  <a:srgbClr val="FCE78C"/>
                </a:solidFill>
              </a:rPr>
              <a:t>/ (1+r)</a:t>
            </a:r>
            <a:r>
              <a:rPr lang="sr-Latn-CS" baseline="30000" dirty="0">
                <a:solidFill>
                  <a:srgbClr val="FCE78C"/>
                </a:solidFill>
              </a:rPr>
              <a:t>n</a:t>
            </a:r>
            <a:endParaRPr lang="sr-Latn-CS" dirty="0">
              <a:solidFill>
                <a:srgbClr val="FCE78C"/>
              </a:solidFill>
            </a:endParaRPr>
          </a:p>
          <a:p>
            <a:pPr algn="l">
              <a:buFont typeface="Arial" charset="0"/>
              <a:buChar char="•"/>
            </a:pPr>
            <a:endParaRPr lang="sr-Latn-CS" dirty="0">
              <a:solidFill>
                <a:srgbClr val="FCE78C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sr-Latn-CS" dirty="0">
                <a:solidFill>
                  <a:srgbClr val="FCE78C"/>
                </a:solidFill>
              </a:rPr>
              <a:t>Zadatak. Ukoliko uložimo 200,000 evra i ostvarujemo pet godina prihod od po 50,000 evra (kamatna stopa je 10%) da li se ovo ulaganje isplati? </a:t>
            </a:r>
            <a:endParaRPr lang="en-US" dirty="0">
              <a:solidFill>
                <a:srgbClr val="FCE7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5.3</a:t>
            </a:r>
            <a:endParaRPr lang="en-US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44043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44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036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Arial" charset="0"/>
              </a:rPr>
              <a:t>Kapital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black">
          <a:xfrm rot="-5400000">
            <a:off x="0" y="2889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Arial" charset="0"/>
              </a:rPr>
              <a:t>Output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87401" name="Arc 9"/>
          <p:cNvSpPr>
            <a:spLocks/>
          </p:cNvSpPr>
          <p:nvPr/>
        </p:nvSpPr>
        <p:spPr bwMode="black">
          <a:xfrm flipH="1">
            <a:off x="1924050" y="2736850"/>
            <a:ext cx="4084638" cy="4114800"/>
          </a:xfrm>
          <a:custGeom>
            <a:avLst/>
            <a:gdLst>
              <a:gd name="T0" fmla="*/ 0 w 21049"/>
              <a:gd name="T1" fmla="*/ 0 h 21600"/>
              <a:gd name="T2" fmla="*/ 2147483647 w 21049"/>
              <a:gd name="T3" fmla="*/ 2147483647 h 21600"/>
              <a:gd name="T4" fmla="*/ 0 w 21049"/>
              <a:gd name="T5" fmla="*/ 2147483647 h 21600"/>
              <a:gd name="T6" fmla="*/ 0 60000 65536"/>
              <a:gd name="T7" fmla="*/ 0 60000 65536"/>
              <a:gd name="T8" fmla="*/ 0 60000 65536"/>
              <a:gd name="T9" fmla="*/ 0 w 21049"/>
              <a:gd name="T10" fmla="*/ 0 h 21600"/>
              <a:gd name="T11" fmla="*/ 21049 w 21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49" h="21600" fill="none" extrusionOk="0">
                <a:moveTo>
                  <a:pt x="-1" y="0"/>
                </a:moveTo>
                <a:cubicBezTo>
                  <a:pt x="10061" y="0"/>
                  <a:pt x="18791" y="6947"/>
                  <a:pt x="21049" y="16752"/>
                </a:cubicBezTo>
              </a:path>
              <a:path w="21049" h="21600" stroke="0" extrusionOk="0">
                <a:moveTo>
                  <a:pt x="-1" y="0"/>
                </a:moveTo>
                <a:cubicBezTo>
                  <a:pt x="10061" y="0"/>
                  <a:pt x="18791" y="6947"/>
                  <a:pt x="21049" y="1675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Proizvodna funkcija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3657600" y="3581400"/>
            <a:ext cx="53340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Napomena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: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inputi kapitala 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su varijabilni, dok je input rada konstantan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(puna zaposlenost).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404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989138"/>
            <a:ext cx="2124075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/>
      <p:bldP spid="18740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5.4</a:t>
            </a:r>
            <a:endParaRPr lang="en-GB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black">
          <a:xfrm>
            <a:off x="282575" y="3149600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Proizvodna tehnologija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7" name="Freeform 21"/>
          <p:cNvSpPr>
            <a:spLocks/>
          </p:cNvSpPr>
          <p:nvPr/>
        </p:nvSpPr>
        <p:spPr bwMode="auto">
          <a:xfrm>
            <a:off x="1905000" y="3032125"/>
            <a:ext cx="2560638" cy="2911475"/>
          </a:xfrm>
          <a:custGeom>
            <a:avLst/>
            <a:gdLst>
              <a:gd name="T0" fmla="*/ 0 w 1613"/>
              <a:gd name="T1" fmla="*/ 2147483647 h 1834"/>
              <a:gd name="T2" fmla="*/ 2147483647 w 1613"/>
              <a:gd name="T3" fmla="*/ 2147483647 h 1834"/>
              <a:gd name="T4" fmla="*/ 2147483647 w 1613"/>
              <a:gd name="T5" fmla="*/ 2147483647 h 1834"/>
              <a:gd name="T6" fmla="*/ 2147483647 w 1613"/>
              <a:gd name="T7" fmla="*/ 2147483647 h 1834"/>
              <a:gd name="T8" fmla="*/ 2147483647 w 1613"/>
              <a:gd name="T9" fmla="*/ 2147483647 h 1834"/>
              <a:gd name="T10" fmla="*/ 2147483647 w 1613"/>
              <a:gd name="T11" fmla="*/ 2147483647 h 1834"/>
              <a:gd name="T12" fmla="*/ 2147483647 w 1613"/>
              <a:gd name="T13" fmla="*/ 2147483647 h 1834"/>
              <a:gd name="T14" fmla="*/ 2147483647 w 1613"/>
              <a:gd name="T15" fmla="*/ 2147483647 h 1834"/>
              <a:gd name="T16" fmla="*/ 2147483647 w 1613"/>
              <a:gd name="T17" fmla="*/ 2147483647 h 1834"/>
              <a:gd name="T18" fmla="*/ 2147483647 w 1613"/>
              <a:gd name="T19" fmla="*/ 2147483647 h 1834"/>
              <a:gd name="T20" fmla="*/ 2147483647 w 1613"/>
              <a:gd name="T21" fmla="*/ 0 h 1834"/>
              <a:gd name="T22" fmla="*/ 0 w 1613"/>
              <a:gd name="T23" fmla="*/ 2147483647 h 18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13"/>
              <a:gd name="T37" fmla="*/ 0 h 1834"/>
              <a:gd name="T38" fmla="*/ 1613 w 1613"/>
              <a:gd name="T39" fmla="*/ 1834 h 18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13" h="1834">
                <a:moveTo>
                  <a:pt x="0" y="1834"/>
                </a:moveTo>
                <a:lnTo>
                  <a:pt x="91" y="1512"/>
                </a:lnTo>
                <a:lnTo>
                  <a:pt x="216" y="1253"/>
                </a:lnTo>
                <a:lnTo>
                  <a:pt x="394" y="960"/>
                </a:lnTo>
                <a:lnTo>
                  <a:pt x="533" y="764"/>
                </a:lnTo>
                <a:lnTo>
                  <a:pt x="696" y="581"/>
                </a:lnTo>
                <a:lnTo>
                  <a:pt x="893" y="404"/>
                </a:lnTo>
                <a:lnTo>
                  <a:pt x="1090" y="274"/>
                </a:lnTo>
                <a:lnTo>
                  <a:pt x="1267" y="164"/>
                </a:lnTo>
                <a:lnTo>
                  <a:pt x="1493" y="44"/>
                </a:lnTo>
                <a:lnTo>
                  <a:pt x="1613" y="0"/>
                </a:lnTo>
                <a:lnTo>
                  <a:pt x="0" y="1834"/>
                </a:lnTo>
                <a:close/>
              </a:path>
            </a:pathLst>
          </a:custGeom>
          <a:gradFill rotWithShape="0">
            <a:gsLst>
              <a:gs pos="0">
                <a:srgbClr val="663399"/>
              </a:gs>
              <a:gs pos="50000">
                <a:srgbClr val="FF7449"/>
              </a:gs>
              <a:gs pos="100000">
                <a:srgbClr val="663399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5.4</a:t>
            </a:r>
            <a:endParaRPr lang="en-US"/>
          </a:p>
        </p:txBody>
      </p:sp>
      <p:grpSp>
        <p:nvGrpSpPr>
          <p:cNvPr id="3077" name="Group 3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3099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8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Kapital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black">
          <a:xfrm rot="-5400000">
            <a:off x="0" y="2889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Arial" charset="0"/>
              </a:rPr>
              <a:t>Output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black">
          <a:xfrm>
            <a:off x="15875" y="6096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Proizvodna tehnologija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05000" y="2590800"/>
            <a:ext cx="5232400" cy="4267200"/>
            <a:chOff x="1200" y="1632"/>
            <a:chExt cx="3296" cy="2688"/>
          </a:xfrm>
        </p:grpSpPr>
        <p:sp>
          <p:nvSpPr>
            <p:cNvPr id="3098" name="Arc 9"/>
            <p:cNvSpPr>
              <a:spLocks/>
            </p:cNvSpPr>
            <p:nvPr/>
          </p:nvSpPr>
          <p:spPr bwMode="black">
            <a:xfrm flipH="1">
              <a:off x="1200" y="1728"/>
              <a:ext cx="2573" cy="2592"/>
            </a:xfrm>
            <a:custGeom>
              <a:avLst/>
              <a:gdLst>
                <a:gd name="T0" fmla="*/ 0 w 21049"/>
                <a:gd name="T1" fmla="*/ 0 h 21600"/>
                <a:gd name="T2" fmla="*/ 0 w 21049"/>
                <a:gd name="T3" fmla="*/ 0 h 21600"/>
                <a:gd name="T4" fmla="*/ 0 w 210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49"/>
                <a:gd name="T10" fmla="*/ 0 h 21600"/>
                <a:gd name="T11" fmla="*/ 21049 w 210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9" h="21600" fill="none" extrusionOk="0">
                  <a:moveTo>
                    <a:pt x="-1" y="0"/>
                  </a:moveTo>
                  <a:cubicBezTo>
                    <a:pt x="10061" y="0"/>
                    <a:pt x="18791" y="6947"/>
                    <a:pt x="21049" y="16752"/>
                  </a:cubicBezTo>
                </a:path>
                <a:path w="21049" h="21600" stroke="0" extrusionOk="0">
                  <a:moveTo>
                    <a:pt x="-1" y="0"/>
                  </a:moveTo>
                  <a:cubicBezTo>
                    <a:pt x="10061" y="0"/>
                    <a:pt x="18791" y="6947"/>
                    <a:pt x="21049" y="167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074" name="Object 15"/>
            <p:cNvGraphicFramePr>
              <a:graphicFrameLocks noChangeAspect="1"/>
            </p:cNvGraphicFramePr>
            <p:nvPr/>
          </p:nvGraphicFramePr>
          <p:xfrm>
            <a:off x="3840" y="1632"/>
            <a:ext cx="65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4" imgW="1041120" imgH="342720" progId="">
                    <p:embed/>
                  </p:oleObj>
                </mc:Choice>
                <mc:Fallback>
                  <p:oleObj name="Equation" r:id="rId4" imgW="1041120" imgH="34272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840" y="1632"/>
                          <a:ext cx="656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3" name="Line 11"/>
          <p:cNvSpPr>
            <a:spLocks noChangeShapeType="1"/>
          </p:cNvSpPr>
          <p:nvPr/>
        </p:nvSpPr>
        <p:spPr bwMode="black">
          <a:xfrm flipV="1">
            <a:off x="1874838" y="2159000"/>
            <a:ext cx="3276600" cy="37846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black">
          <a:xfrm>
            <a:off x="5075238" y="1822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R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4787900" y="4432300"/>
            <a:ext cx="41910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Trošak pozajmljivanja je      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= (1+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r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)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, tj.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otplata glavnice i kamate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4787900" y="2984500"/>
            <a:ext cx="4176713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Dobitak od zajma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je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Y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tj.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jednak je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F(K)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iz drugog pe-rioda, kada nema ostatka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K.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1989138" y="1219200"/>
            <a:ext cx="6340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3200">
                <a:solidFill>
                  <a:schemeClr val="bg1"/>
                </a:solidFill>
                <a:latin typeface="Arial" charset="0"/>
              </a:rPr>
              <a:t>(</a:t>
            </a:r>
            <a:r>
              <a:rPr lang="sr-Latn-CS" sz="3200" i="1">
                <a:solidFill>
                  <a:schemeClr val="bg1"/>
                </a:solidFill>
                <a:latin typeface="Arial" charset="0"/>
              </a:rPr>
              <a:t>profit se zarađuje sve do tačke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 A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)</a:t>
            </a:r>
            <a:endParaRPr lang="en-GB" sz="32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038600" y="2590800"/>
            <a:ext cx="533400" cy="492125"/>
            <a:chOff x="2544" y="1632"/>
            <a:chExt cx="336" cy="310"/>
          </a:xfrm>
        </p:grpSpPr>
        <p:sp>
          <p:nvSpPr>
            <p:cNvPr id="3096" name="Text Box 12"/>
            <p:cNvSpPr txBox="1">
              <a:spLocks noChangeArrowheads="1"/>
            </p:cNvSpPr>
            <p:nvPr/>
          </p:nvSpPr>
          <p:spPr bwMode="black">
            <a:xfrm>
              <a:off x="2544" y="16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097" name="Oval 13"/>
            <p:cNvSpPr>
              <a:spLocks noChangeArrowheads="1"/>
            </p:cNvSpPr>
            <p:nvPr/>
          </p:nvSpPr>
          <p:spPr bwMode="blackWhite">
            <a:xfrm>
              <a:off x="2772" y="18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3089" name="Group 33"/>
          <p:cNvGrpSpPr>
            <a:grpSpLocks/>
          </p:cNvGrpSpPr>
          <p:nvPr/>
        </p:nvGrpSpPr>
        <p:grpSpPr bwMode="auto">
          <a:xfrm>
            <a:off x="2408238" y="5370513"/>
            <a:ext cx="2182812" cy="573087"/>
            <a:chOff x="1517" y="3383"/>
            <a:chExt cx="1375" cy="361"/>
          </a:xfrm>
        </p:grpSpPr>
        <p:sp>
          <p:nvSpPr>
            <p:cNvPr id="3091" name="Arc 17"/>
            <p:cNvSpPr>
              <a:spLocks/>
            </p:cNvSpPr>
            <p:nvPr/>
          </p:nvSpPr>
          <p:spPr bwMode="black">
            <a:xfrm>
              <a:off x="1517" y="3383"/>
              <a:ext cx="144" cy="3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 type="stealth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92" name="Group 30"/>
            <p:cNvGrpSpPr>
              <a:grpSpLocks noChangeAspect="1"/>
            </p:cNvGrpSpPr>
            <p:nvPr/>
          </p:nvGrpSpPr>
          <p:grpSpPr bwMode="auto">
            <a:xfrm>
              <a:off x="1791" y="3385"/>
              <a:ext cx="1101" cy="241"/>
              <a:chOff x="1701" y="3371"/>
              <a:chExt cx="1101" cy="241"/>
            </a:xfrm>
          </p:grpSpPr>
          <p:sp>
            <p:nvSpPr>
              <p:cNvPr id="3093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1701" y="3385"/>
                <a:ext cx="104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" name="Rectangle 31"/>
              <p:cNvSpPr>
                <a:spLocks noChangeArrowheads="1"/>
              </p:cNvSpPr>
              <p:nvPr/>
            </p:nvSpPr>
            <p:spPr bwMode="auto">
              <a:xfrm>
                <a:off x="2162" y="3371"/>
                <a:ext cx="64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sr-Latn-CS" i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sr-Latn-CS" i="1">
                    <a:solidFill>
                      <a:srgbClr val="FCE78C"/>
                    </a:solidFill>
                    <a:latin typeface="Arial" charset="0"/>
                  </a:rPr>
                  <a:t>=-(1+r)</a:t>
                </a:r>
                <a:endParaRPr lang="sr-Latn-CS">
                  <a:solidFill>
                    <a:srgbClr val="FCE78C"/>
                  </a:solidFill>
                </a:endParaRPr>
              </a:p>
            </p:txBody>
          </p:sp>
          <p:sp>
            <p:nvSpPr>
              <p:cNvPr id="3095" name="Rectangle 32"/>
              <p:cNvSpPr>
                <a:spLocks noChangeArrowheads="1"/>
              </p:cNvSpPr>
              <p:nvPr/>
            </p:nvSpPr>
            <p:spPr bwMode="auto">
              <a:xfrm>
                <a:off x="1710" y="3371"/>
                <a:ext cx="47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sr-Latn-CS">
                    <a:solidFill>
                      <a:srgbClr val="FCE78C"/>
                    </a:solidFill>
                    <a:latin typeface="Arial" charset="0"/>
                  </a:rPr>
                  <a:t>nagib</a:t>
                </a:r>
                <a:endParaRPr lang="sr-Latn-CS">
                  <a:solidFill>
                    <a:srgbClr val="FCE78C"/>
                  </a:solidFill>
                </a:endParaRPr>
              </a:p>
            </p:txBody>
          </p:sp>
        </p:grpSp>
      </p:grpSp>
      <p:sp>
        <p:nvSpPr>
          <p:cNvPr id="28" name="WordArt 20"/>
          <p:cNvSpPr>
            <a:spLocks noChangeArrowheads="1" noChangeShapeType="1" noTextEdit="1"/>
          </p:cNvSpPr>
          <p:nvPr/>
        </p:nvSpPr>
        <p:spPr bwMode="auto">
          <a:xfrm rot="-1839563">
            <a:off x="2381250" y="3919538"/>
            <a:ext cx="1212850" cy="906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2153"/>
              </a:avLst>
            </a:prstTxWarp>
          </a:bodyPr>
          <a:lstStyle/>
          <a:p>
            <a:r>
              <a:rPr lang="en-GB" sz="3600" kern="10">
                <a:ln w="9525">
                  <a:solidFill>
                    <a:srgbClr val="663399"/>
                  </a:solidFill>
                  <a:round/>
                  <a:headEnd/>
                  <a:tailEnd/>
                </a:ln>
                <a:solidFill>
                  <a:srgbClr val="663399"/>
                </a:solidFill>
                <a:latin typeface="Arial"/>
                <a:cs typeface="Arial"/>
              </a:rPr>
              <a:t>Profit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8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7" grpId="0" animBg="1"/>
      <p:bldP spid="188434" grpId="0" animBg="1" autoUpdateAnimBg="0"/>
      <p:bldP spid="188435" grpId="0" animBg="1" autoUpdateAnimBg="0"/>
      <p:bldP spid="188438" grpId="0" autoUpdateAnimBg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5.5</a:t>
            </a:r>
            <a:endParaRPr lang="en-GB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black">
          <a:xfrm>
            <a:off x="282575" y="3149600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Neproizvodna tehnologija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05000" y="2209800"/>
            <a:ext cx="3276600" cy="3733800"/>
            <a:chOff x="1200" y="1392"/>
            <a:chExt cx="2064" cy="2352"/>
          </a:xfrm>
        </p:grpSpPr>
        <p:sp>
          <p:nvSpPr>
            <p:cNvPr id="4113" name="Freeform 19" descr="Vertikal dunkel"/>
            <p:cNvSpPr>
              <a:spLocks/>
            </p:cNvSpPr>
            <p:nvPr/>
          </p:nvSpPr>
          <p:spPr bwMode="auto">
            <a:xfrm>
              <a:off x="1200" y="1392"/>
              <a:ext cx="2064" cy="2352"/>
            </a:xfrm>
            <a:custGeom>
              <a:avLst/>
              <a:gdLst>
                <a:gd name="T0" fmla="*/ 0 w 2064"/>
                <a:gd name="T1" fmla="*/ 2352 h 2352"/>
                <a:gd name="T2" fmla="*/ 2064 w 2064"/>
                <a:gd name="T3" fmla="*/ 0 h 2352"/>
                <a:gd name="T4" fmla="*/ 2064 w 2064"/>
                <a:gd name="T5" fmla="*/ 1248 h 2352"/>
                <a:gd name="T6" fmla="*/ 1757 w 2064"/>
                <a:gd name="T7" fmla="*/ 1315 h 2352"/>
                <a:gd name="T8" fmla="*/ 1507 w 2064"/>
                <a:gd name="T9" fmla="*/ 1402 h 2352"/>
                <a:gd name="T10" fmla="*/ 1176 w 2064"/>
                <a:gd name="T11" fmla="*/ 1536 h 2352"/>
                <a:gd name="T12" fmla="*/ 912 w 2064"/>
                <a:gd name="T13" fmla="*/ 1670 h 2352"/>
                <a:gd name="T14" fmla="*/ 667 w 2064"/>
                <a:gd name="T15" fmla="*/ 1814 h 2352"/>
                <a:gd name="T16" fmla="*/ 398 w 2064"/>
                <a:gd name="T17" fmla="*/ 1997 h 2352"/>
                <a:gd name="T18" fmla="*/ 48 w 2064"/>
                <a:gd name="T19" fmla="*/ 2294 h 2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64"/>
                <a:gd name="T31" fmla="*/ 0 h 2352"/>
                <a:gd name="T32" fmla="*/ 2064 w 2064"/>
                <a:gd name="T33" fmla="*/ 2352 h 23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64" h="2352">
                  <a:moveTo>
                    <a:pt x="0" y="2352"/>
                  </a:moveTo>
                  <a:lnTo>
                    <a:pt x="2064" y="0"/>
                  </a:lnTo>
                  <a:lnTo>
                    <a:pt x="2064" y="1248"/>
                  </a:lnTo>
                  <a:lnTo>
                    <a:pt x="1757" y="1315"/>
                  </a:lnTo>
                  <a:lnTo>
                    <a:pt x="1507" y="1402"/>
                  </a:lnTo>
                  <a:lnTo>
                    <a:pt x="1176" y="1536"/>
                  </a:lnTo>
                  <a:lnTo>
                    <a:pt x="912" y="1670"/>
                  </a:lnTo>
                  <a:lnTo>
                    <a:pt x="667" y="1814"/>
                  </a:lnTo>
                  <a:lnTo>
                    <a:pt x="398" y="1997"/>
                  </a:lnTo>
                  <a:lnTo>
                    <a:pt x="48" y="2294"/>
                  </a:lnTo>
                </a:path>
              </a:pathLst>
            </a:custGeom>
            <a:pattFill prst="dkVert">
              <a:fgClr>
                <a:srgbClr val="FF7449"/>
              </a:fgClr>
              <a:bgClr>
                <a:srgbClr val="663399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304" y="2115"/>
              <a:ext cx="907" cy="7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62153"/>
                </a:avLst>
              </a:prstTxWarp>
            </a:bodyPr>
            <a:lstStyle/>
            <a:p>
              <a:r>
                <a:rPr lang="en-GB" sz="3600" kern="10">
                  <a:ln w="9525">
                    <a:solidFill>
                      <a:srgbClr val="663399"/>
                    </a:solidFill>
                    <a:round/>
                    <a:headEnd/>
                    <a:tailEnd/>
                  </a:ln>
                  <a:solidFill>
                    <a:srgbClr val="663399"/>
                  </a:solidFill>
                  <a:latin typeface="Arial"/>
                  <a:cs typeface="Arial"/>
                </a:rPr>
                <a:t>Gubici</a:t>
              </a:r>
            </a:p>
          </p:txBody>
        </p:sp>
      </p:grp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5.5</a:t>
            </a:r>
            <a:endParaRPr lang="en-US"/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4111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Kapital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black">
          <a:xfrm rot="-5400000">
            <a:off x="0" y="2889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Arial" charset="0"/>
              </a:rPr>
              <a:t>Output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Neproduktivna tehnologija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05000" y="1828800"/>
            <a:ext cx="3733800" cy="4114800"/>
            <a:chOff x="1200" y="1152"/>
            <a:chExt cx="2352" cy="2592"/>
          </a:xfrm>
        </p:grpSpPr>
        <p:sp>
          <p:nvSpPr>
            <p:cNvPr id="4109" name="Line 11"/>
            <p:cNvSpPr>
              <a:spLocks noChangeShapeType="1"/>
            </p:cNvSpPr>
            <p:nvPr/>
          </p:nvSpPr>
          <p:spPr bwMode="black">
            <a:xfrm flipV="1">
              <a:off x="1200" y="1392"/>
              <a:ext cx="2064" cy="2352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black">
            <a:xfrm>
              <a:off x="3216" y="11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R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920875" y="3962400"/>
            <a:ext cx="5368925" cy="6740525"/>
            <a:chOff x="1210" y="2496"/>
            <a:chExt cx="3382" cy="4246"/>
          </a:xfrm>
        </p:grpSpPr>
        <p:graphicFrame>
          <p:nvGraphicFramePr>
            <p:cNvPr id="4098" name="Object 13"/>
            <p:cNvGraphicFramePr>
              <a:graphicFrameLocks noChangeAspect="1"/>
            </p:cNvGraphicFramePr>
            <p:nvPr/>
          </p:nvGraphicFramePr>
          <p:xfrm>
            <a:off x="3936" y="2496"/>
            <a:ext cx="65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4" imgW="1041120" imgH="342720" progId="">
                    <p:embed/>
                  </p:oleObj>
                </mc:Choice>
                <mc:Fallback>
                  <p:oleObj name="Equation" r:id="rId4" imgW="1041120" imgH="34272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936" y="2496"/>
                          <a:ext cx="656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Arc 14"/>
            <p:cNvSpPr>
              <a:spLocks/>
            </p:cNvSpPr>
            <p:nvPr/>
          </p:nvSpPr>
          <p:spPr bwMode="black">
            <a:xfrm flipH="1">
              <a:off x="1210" y="2567"/>
              <a:ext cx="2823" cy="4175"/>
            </a:xfrm>
            <a:custGeom>
              <a:avLst/>
              <a:gdLst>
                <a:gd name="T0" fmla="*/ 0 w 15008"/>
                <a:gd name="T1" fmla="*/ 0 h 21586"/>
                <a:gd name="T2" fmla="*/ 0 w 15008"/>
                <a:gd name="T3" fmla="*/ 0 h 21586"/>
                <a:gd name="T4" fmla="*/ 0 w 15008"/>
                <a:gd name="T5" fmla="*/ 0 h 21586"/>
                <a:gd name="T6" fmla="*/ 0 60000 65536"/>
                <a:gd name="T7" fmla="*/ 0 60000 65536"/>
                <a:gd name="T8" fmla="*/ 0 60000 65536"/>
                <a:gd name="T9" fmla="*/ 0 w 15008"/>
                <a:gd name="T10" fmla="*/ 0 h 21586"/>
                <a:gd name="T11" fmla="*/ 15008 w 15008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08" h="21586" fill="none" extrusionOk="0">
                  <a:moveTo>
                    <a:pt x="784" y="0"/>
                  </a:moveTo>
                  <a:cubicBezTo>
                    <a:pt x="6110" y="193"/>
                    <a:pt x="11175" y="2349"/>
                    <a:pt x="15008" y="6051"/>
                  </a:cubicBezTo>
                </a:path>
                <a:path w="15008" h="21586" stroke="0" extrusionOk="0">
                  <a:moveTo>
                    <a:pt x="784" y="0"/>
                  </a:moveTo>
                  <a:cubicBezTo>
                    <a:pt x="6110" y="193"/>
                    <a:pt x="11175" y="2349"/>
                    <a:pt x="15008" y="6051"/>
                  </a:cubicBezTo>
                  <a:lnTo>
                    <a:pt x="0" y="21586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032125"/>
            <a:ext cx="2552700" cy="2873375"/>
            <a:chOff x="1200" y="1910"/>
            <a:chExt cx="1608" cy="1810"/>
          </a:xfrm>
        </p:grpSpPr>
        <p:sp>
          <p:nvSpPr>
            <p:cNvPr id="5141" name="Freeform 3"/>
            <p:cNvSpPr>
              <a:spLocks/>
            </p:cNvSpPr>
            <p:nvPr/>
          </p:nvSpPr>
          <p:spPr bwMode="auto">
            <a:xfrm>
              <a:off x="1200" y="1910"/>
              <a:ext cx="1608" cy="1810"/>
            </a:xfrm>
            <a:custGeom>
              <a:avLst/>
              <a:gdLst>
                <a:gd name="T0" fmla="*/ 0 w 1608"/>
                <a:gd name="T1" fmla="*/ 1786 h 1810"/>
                <a:gd name="T2" fmla="*/ 120 w 1608"/>
                <a:gd name="T3" fmla="*/ 1484 h 1810"/>
                <a:gd name="T4" fmla="*/ 254 w 1608"/>
                <a:gd name="T5" fmla="*/ 1186 h 1810"/>
                <a:gd name="T6" fmla="*/ 418 w 1608"/>
                <a:gd name="T7" fmla="*/ 927 h 1810"/>
                <a:gd name="T8" fmla="*/ 648 w 1608"/>
                <a:gd name="T9" fmla="*/ 648 h 1810"/>
                <a:gd name="T10" fmla="*/ 792 w 1608"/>
                <a:gd name="T11" fmla="*/ 504 h 1810"/>
                <a:gd name="T12" fmla="*/ 970 w 1608"/>
                <a:gd name="T13" fmla="*/ 356 h 1810"/>
                <a:gd name="T14" fmla="*/ 1152 w 1608"/>
                <a:gd name="T15" fmla="*/ 240 h 1810"/>
                <a:gd name="T16" fmla="*/ 1416 w 1608"/>
                <a:gd name="T17" fmla="*/ 87 h 1810"/>
                <a:gd name="T18" fmla="*/ 1608 w 1608"/>
                <a:gd name="T19" fmla="*/ 0 h 1810"/>
                <a:gd name="T20" fmla="*/ 14 w 1608"/>
                <a:gd name="T21" fmla="*/ 1810 h 18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8"/>
                <a:gd name="T34" fmla="*/ 0 h 1810"/>
                <a:gd name="T35" fmla="*/ 1608 w 1608"/>
                <a:gd name="T36" fmla="*/ 1810 h 18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8" h="1810">
                  <a:moveTo>
                    <a:pt x="0" y="1786"/>
                  </a:moveTo>
                  <a:lnTo>
                    <a:pt x="120" y="1484"/>
                  </a:lnTo>
                  <a:lnTo>
                    <a:pt x="254" y="1186"/>
                  </a:lnTo>
                  <a:lnTo>
                    <a:pt x="418" y="927"/>
                  </a:lnTo>
                  <a:lnTo>
                    <a:pt x="648" y="648"/>
                  </a:lnTo>
                  <a:lnTo>
                    <a:pt x="792" y="504"/>
                  </a:lnTo>
                  <a:lnTo>
                    <a:pt x="970" y="356"/>
                  </a:lnTo>
                  <a:lnTo>
                    <a:pt x="1152" y="240"/>
                  </a:lnTo>
                  <a:lnTo>
                    <a:pt x="1416" y="87"/>
                  </a:lnTo>
                  <a:lnTo>
                    <a:pt x="1608" y="0"/>
                  </a:lnTo>
                  <a:lnTo>
                    <a:pt x="14" y="1810"/>
                  </a:lnTo>
                </a:path>
              </a:pathLst>
            </a:custGeom>
            <a:gradFill rotWithShape="0">
              <a:gsLst>
                <a:gs pos="0">
                  <a:srgbClr val="663399"/>
                </a:gs>
                <a:gs pos="50000">
                  <a:srgbClr val="FF7449"/>
                </a:gs>
                <a:gs pos="100000">
                  <a:srgbClr val="6633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2" name="WordArt 4"/>
            <p:cNvSpPr>
              <a:spLocks noChangeArrowheads="1" noChangeShapeType="1" noTextEdit="1"/>
            </p:cNvSpPr>
            <p:nvPr/>
          </p:nvSpPr>
          <p:spPr bwMode="auto">
            <a:xfrm rot="-1256754">
              <a:off x="1536" y="2393"/>
              <a:ext cx="816" cy="58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r>
                <a:rPr lang="en-GB" sz="3600" kern="10">
                  <a:ln w="9525">
                    <a:solidFill>
                      <a:srgbClr val="663399"/>
                    </a:solidFill>
                    <a:round/>
                    <a:headEnd/>
                    <a:tailEnd/>
                  </a:ln>
                  <a:solidFill>
                    <a:srgbClr val="663399"/>
                  </a:solidFill>
                  <a:latin typeface="Arial"/>
                  <a:cs typeface="Arial"/>
                </a:rPr>
                <a:t>Profit</a:t>
              </a:r>
            </a:p>
          </p:txBody>
        </p:sp>
      </p:grpSp>
      <p:sp>
        <p:nvSpPr>
          <p:cNvPr id="5124" name="Rectangle 8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5.5</a:t>
            </a:r>
            <a:endParaRPr lang="en-US"/>
          </a:p>
        </p:txBody>
      </p:sp>
      <p:grpSp>
        <p:nvGrpSpPr>
          <p:cNvPr id="5125" name="Group 9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5139" name="Line 10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Line 11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Kapital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black">
          <a:xfrm rot="-5400000">
            <a:off x="0" y="2889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Arial" charset="0"/>
              </a:rPr>
              <a:t>Output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8" name="Text Box 14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Produktivna tehnologija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130" name="Group 16"/>
          <p:cNvGrpSpPr>
            <a:grpSpLocks/>
          </p:cNvGrpSpPr>
          <p:nvPr/>
        </p:nvGrpSpPr>
        <p:grpSpPr bwMode="auto">
          <a:xfrm>
            <a:off x="1905000" y="1828800"/>
            <a:ext cx="3733800" cy="4114800"/>
            <a:chOff x="1200" y="1152"/>
            <a:chExt cx="2352" cy="2592"/>
          </a:xfrm>
        </p:grpSpPr>
        <p:sp>
          <p:nvSpPr>
            <p:cNvPr id="5137" name="Line 17"/>
            <p:cNvSpPr>
              <a:spLocks noChangeShapeType="1"/>
            </p:cNvSpPr>
            <p:nvPr/>
          </p:nvSpPr>
          <p:spPr bwMode="black">
            <a:xfrm flipV="1">
              <a:off x="1200" y="1392"/>
              <a:ext cx="2064" cy="2352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black">
            <a:xfrm>
              <a:off x="3216" y="11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R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131" name="Group 19"/>
          <p:cNvGrpSpPr>
            <a:grpSpLocks/>
          </p:cNvGrpSpPr>
          <p:nvPr/>
        </p:nvGrpSpPr>
        <p:grpSpPr bwMode="auto">
          <a:xfrm>
            <a:off x="1920875" y="3962400"/>
            <a:ext cx="5368925" cy="6740525"/>
            <a:chOff x="1210" y="2496"/>
            <a:chExt cx="3382" cy="4246"/>
          </a:xfrm>
        </p:grpSpPr>
        <p:graphicFrame>
          <p:nvGraphicFramePr>
            <p:cNvPr id="5122" name="Object 20"/>
            <p:cNvGraphicFramePr>
              <a:graphicFrameLocks noChangeAspect="1"/>
            </p:cNvGraphicFramePr>
            <p:nvPr/>
          </p:nvGraphicFramePr>
          <p:xfrm>
            <a:off x="3936" y="2496"/>
            <a:ext cx="65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quation" r:id="rId4" imgW="1041120" imgH="342720" progId="">
                    <p:embed/>
                  </p:oleObj>
                </mc:Choice>
                <mc:Fallback>
                  <p:oleObj name="Equation" r:id="rId4" imgW="1041120" imgH="342720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936" y="2496"/>
                          <a:ext cx="656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6" name="Arc 21"/>
            <p:cNvSpPr>
              <a:spLocks/>
            </p:cNvSpPr>
            <p:nvPr/>
          </p:nvSpPr>
          <p:spPr bwMode="black">
            <a:xfrm flipH="1">
              <a:off x="1210" y="2567"/>
              <a:ext cx="2823" cy="4175"/>
            </a:xfrm>
            <a:custGeom>
              <a:avLst/>
              <a:gdLst>
                <a:gd name="T0" fmla="*/ 0 w 15008"/>
                <a:gd name="T1" fmla="*/ 0 h 21586"/>
                <a:gd name="T2" fmla="*/ 0 w 15008"/>
                <a:gd name="T3" fmla="*/ 0 h 21586"/>
                <a:gd name="T4" fmla="*/ 0 w 15008"/>
                <a:gd name="T5" fmla="*/ 0 h 21586"/>
                <a:gd name="T6" fmla="*/ 0 60000 65536"/>
                <a:gd name="T7" fmla="*/ 0 60000 65536"/>
                <a:gd name="T8" fmla="*/ 0 60000 65536"/>
                <a:gd name="T9" fmla="*/ 0 w 15008"/>
                <a:gd name="T10" fmla="*/ 0 h 21586"/>
                <a:gd name="T11" fmla="*/ 15008 w 15008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08" h="21586" fill="none" extrusionOk="0">
                  <a:moveTo>
                    <a:pt x="784" y="0"/>
                  </a:moveTo>
                  <a:cubicBezTo>
                    <a:pt x="6110" y="193"/>
                    <a:pt x="11175" y="2349"/>
                    <a:pt x="15008" y="6051"/>
                  </a:cubicBezTo>
                </a:path>
                <a:path w="15008" h="21586" stroke="0" extrusionOk="0">
                  <a:moveTo>
                    <a:pt x="784" y="0"/>
                  </a:moveTo>
                  <a:cubicBezTo>
                    <a:pt x="6110" y="193"/>
                    <a:pt x="11175" y="2349"/>
                    <a:pt x="15008" y="6051"/>
                  </a:cubicBezTo>
                  <a:lnTo>
                    <a:pt x="0" y="21586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924050" y="2736850"/>
            <a:ext cx="4084638" cy="4114800"/>
            <a:chOff x="1212" y="1724"/>
            <a:chExt cx="2573" cy="2592"/>
          </a:xfrm>
        </p:grpSpPr>
        <p:sp>
          <p:nvSpPr>
            <p:cNvPr id="5134" name="Arc 23"/>
            <p:cNvSpPr>
              <a:spLocks/>
            </p:cNvSpPr>
            <p:nvPr/>
          </p:nvSpPr>
          <p:spPr bwMode="black">
            <a:xfrm flipH="1">
              <a:off x="1212" y="1724"/>
              <a:ext cx="2573" cy="2592"/>
            </a:xfrm>
            <a:custGeom>
              <a:avLst/>
              <a:gdLst>
                <a:gd name="T0" fmla="*/ 0 w 21049"/>
                <a:gd name="T1" fmla="*/ 0 h 21600"/>
                <a:gd name="T2" fmla="*/ 0 w 21049"/>
                <a:gd name="T3" fmla="*/ 0 h 21600"/>
                <a:gd name="T4" fmla="*/ 0 w 210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49"/>
                <a:gd name="T10" fmla="*/ 0 h 21600"/>
                <a:gd name="T11" fmla="*/ 21049 w 210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9" h="21600" fill="none" extrusionOk="0">
                  <a:moveTo>
                    <a:pt x="-1" y="0"/>
                  </a:moveTo>
                  <a:cubicBezTo>
                    <a:pt x="10061" y="0"/>
                    <a:pt x="18791" y="6947"/>
                    <a:pt x="21049" y="16752"/>
                  </a:cubicBezTo>
                </a:path>
                <a:path w="21049" h="21600" stroke="0" extrusionOk="0">
                  <a:moveTo>
                    <a:pt x="-1" y="0"/>
                  </a:moveTo>
                  <a:cubicBezTo>
                    <a:pt x="10061" y="0"/>
                    <a:pt x="18791" y="6947"/>
                    <a:pt x="21049" y="167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5" name="Line 24"/>
            <p:cNvSpPr>
              <a:spLocks noChangeShapeType="1"/>
            </p:cNvSpPr>
            <p:nvPr/>
          </p:nvSpPr>
          <p:spPr bwMode="black">
            <a:xfrm flipH="1" flipV="1">
              <a:off x="3456" y="1824"/>
              <a:ext cx="240" cy="624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609" name="Text Box 25"/>
          <p:cNvSpPr txBox="1">
            <a:spLocks noChangeArrowheads="1"/>
          </p:cNvSpPr>
          <p:nvPr/>
        </p:nvSpPr>
        <p:spPr bwMode="auto">
          <a:xfrm>
            <a:off x="6477000" y="2971800"/>
            <a:ext cx="25146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i="1">
                <a:solidFill>
                  <a:schemeClr val="bg1"/>
                </a:solidFill>
                <a:latin typeface="Arial" charset="0"/>
              </a:rPr>
              <a:t>Tehnološke inovacije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9" grpId="0" autoUpdateAnimBg="0"/>
      <p:bldP spid="19560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5.6</a:t>
            </a:r>
            <a:endParaRPr lang="en-GB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black">
          <a:xfrm>
            <a:off x="282575" y="3149600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Investicije povećavaju bogatstvo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5.6</a:t>
            </a:r>
            <a:endParaRPr lang="en-US"/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48155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156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132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black">
          <a:xfrm rot="-5400000">
            <a:off x="-13295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stura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73200" y="2057400"/>
            <a:ext cx="3251200" cy="4343400"/>
            <a:chOff x="928" y="1296"/>
            <a:chExt cx="2048" cy="2736"/>
          </a:xfrm>
        </p:grpSpPr>
        <p:sp>
          <p:nvSpPr>
            <p:cNvPr id="48152" name="Line 10"/>
            <p:cNvSpPr>
              <a:spLocks noChangeShapeType="1"/>
            </p:cNvSpPr>
            <p:nvPr/>
          </p:nvSpPr>
          <p:spPr bwMode="black">
            <a:xfrm flipH="1" flipV="1">
              <a:off x="1222" y="1437"/>
              <a:ext cx="1601" cy="2287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153" name="Text Box 11"/>
            <p:cNvSpPr txBox="1">
              <a:spLocks noChangeArrowheads="1"/>
            </p:cNvSpPr>
            <p:nvPr/>
          </p:nvSpPr>
          <p:spPr bwMode="black">
            <a:xfrm>
              <a:off x="928" y="1296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D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48154" name="Text Box 12"/>
            <p:cNvSpPr txBox="1">
              <a:spLocks noChangeArrowheads="1"/>
            </p:cNvSpPr>
            <p:nvPr/>
          </p:nvSpPr>
          <p:spPr bwMode="black">
            <a:xfrm>
              <a:off x="264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B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196621" name="Rectangle 13"/>
          <p:cNvSpPr>
            <a:spLocks noChangeArrowheads="1"/>
          </p:cNvSpPr>
          <p:nvPr/>
        </p:nvSpPr>
        <p:spPr bwMode="black">
          <a:xfrm>
            <a:off x="15875" y="685800"/>
            <a:ext cx="9110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Šta će biti ako štedimo početne resurse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?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06525" y="4699000"/>
            <a:ext cx="2733675" cy="1701800"/>
            <a:chOff x="886" y="2960"/>
            <a:chExt cx="1722" cy="1072"/>
          </a:xfrm>
        </p:grpSpPr>
        <p:sp>
          <p:nvSpPr>
            <p:cNvPr id="48148" name="Line 19"/>
            <p:cNvSpPr>
              <a:spLocks noChangeShapeType="1"/>
            </p:cNvSpPr>
            <p:nvPr/>
          </p:nvSpPr>
          <p:spPr bwMode="black">
            <a:xfrm flipH="1">
              <a:off x="1184" y="3105"/>
              <a:ext cx="1201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149" name="Line 20"/>
            <p:cNvSpPr>
              <a:spLocks noChangeShapeType="1"/>
            </p:cNvSpPr>
            <p:nvPr/>
          </p:nvSpPr>
          <p:spPr bwMode="black">
            <a:xfrm>
              <a:off x="2400" y="3097"/>
              <a:ext cx="0" cy="65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150" name="Rectangle 21"/>
            <p:cNvSpPr>
              <a:spLocks noChangeArrowheads="1"/>
            </p:cNvSpPr>
            <p:nvPr/>
          </p:nvSpPr>
          <p:spPr bwMode="black">
            <a:xfrm>
              <a:off x="2246" y="374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48151" name="Rectangle 22"/>
            <p:cNvSpPr>
              <a:spLocks noChangeArrowheads="1"/>
            </p:cNvSpPr>
            <p:nvPr/>
          </p:nvSpPr>
          <p:spPr bwMode="black">
            <a:xfrm>
              <a:off x="886" y="2960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196638" name="Arc 30"/>
          <p:cNvSpPr>
            <a:spLocks/>
          </p:cNvSpPr>
          <p:nvPr/>
        </p:nvSpPr>
        <p:spPr bwMode="auto">
          <a:xfrm>
            <a:off x="1600200" y="2011363"/>
            <a:ext cx="2209800" cy="2943225"/>
          </a:xfrm>
          <a:custGeom>
            <a:avLst/>
            <a:gdLst>
              <a:gd name="T0" fmla="*/ 2147483647 w 21600"/>
              <a:gd name="T1" fmla="*/ 0 h 21393"/>
              <a:gd name="T2" fmla="*/ 2147483647 w 21600"/>
              <a:gd name="T3" fmla="*/ 2147483647 h 21393"/>
              <a:gd name="T4" fmla="*/ 0 w 21600"/>
              <a:gd name="T5" fmla="*/ 2147483647 h 21393"/>
              <a:gd name="T6" fmla="*/ 0 60000 65536"/>
              <a:gd name="T7" fmla="*/ 0 60000 65536"/>
              <a:gd name="T8" fmla="*/ 0 60000 65536"/>
              <a:gd name="T9" fmla="*/ 0 w 21600"/>
              <a:gd name="T10" fmla="*/ 0 h 21393"/>
              <a:gd name="T11" fmla="*/ 21600 w 21600"/>
              <a:gd name="T12" fmla="*/ 21393 h 2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93" fill="none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</a:path>
              <a:path w="21600" h="21393" stroke="0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  <a:lnTo>
                  <a:pt x="0" y="21393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746500" y="4648200"/>
            <a:ext cx="533400" cy="457200"/>
            <a:chOff x="2360" y="2928"/>
            <a:chExt cx="336" cy="288"/>
          </a:xfrm>
        </p:grpSpPr>
        <p:sp>
          <p:nvSpPr>
            <p:cNvPr id="48146" name="Text Box 36"/>
            <p:cNvSpPr txBox="1">
              <a:spLocks noChangeArrowheads="1"/>
            </p:cNvSpPr>
            <p:nvPr/>
          </p:nvSpPr>
          <p:spPr bwMode="black">
            <a:xfrm>
              <a:off x="2360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48147" name="Oval 37"/>
            <p:cNvSpPr>
              <a:spLocks noChangeArrowheads="1"/>
            </p:cNvSpPr>
            <p:nvPr/>
          </p:nvSpPr>
          <p:spPr bwMode="blackWhite">
            <a:xfrm>
              <a:off x="2364" y="30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632200" y="2057400"/>
            <a:ext cx="5207000" cy="1927225"/>
            <a:chOff x="2288" y="1296"/>
            <a:chExt cx="3280" cy="1214"/>
          </a:xfrm>
        </p:grpSpPr>
        <p:sp>
          <p:nvSpPr>
            <p:cNvPr id="48144" name="Text Box 44"/>
            <p:cNvSpPr txBox="1">
              <a:spLocks noChangeArrowheads="1"/>
            </p:cNvSpPr>
            <p:nvPr/>
          </p:nvSpPr>
          <p:spPr bwMode="auto">
            <a:xfrm>
              <a:off x="2928" y="1296"/>
              <a:ext cx="2640" cy="12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r-Latn-CS">
                  <a:solidFill>
                    <a:schemeClr val="bg1"/>
                  </a:solidFill>
                  <a:latin typeface="Arial" charset="0"/>
                </a:rPr>
                <a:t>Ovaj zakrivljeni deo samo je </a:t>
              </a:r>
              <a:r>
                <a:rPr lang="de-DE">
                  <a:solidFill>
                    <a:schemeClr val="bg1"/>
                  </a:solidFill>
                  <a:latin typeface="Arial" charset="0"/>
                  <a:cs typeface="Arial" charset="0"/>
                </a:rPr>
                <a:t>“</a:t>
              </a:r>
              <a:r>
                <a:rPr lang="sr-Latn-CS">
                  <a:solidFill>
                    <a:schemeClr val="bg1"/>
                  </a:solidFill>
                  <a:latin typeface="Arial" charset="0"/>
                  <a:cs typeface="Arial" charset="0"/>
                </a:rPr>
                <a:t>obrnuta</a:t>
              </a:r>
              <a:r>
                <a:rPr lang="de-DE">
                  <a:solidFill>
                    <a:schemeClr val="bg1"/>
                  </a:solidFill>
                  <a:latin typeface="Arial" charset="0"/>
                  <a:cs typeface="Arial" charset="0"/>
                </a:rPr>
                <a:t>”</a:t>
              </a:r>
              <a:r>
                <a:rPr lang="de-DE">
                  <a:solidFill>
                    <a:schemeClr val="bg1"/>
                  </a:solidFill>
                  <a:latin typeface="Arial" charset="0"/>
                </a:rPr>
                <a:t> pro</a:t>
              </a:r>
              <a:r>
                <a:rPr lang="sr-Latn-CS">
                  <a:solidFill>
                    <a:schemeClr val="bg1"/>
                  </a:solidFill>
                  <a:latin typeface="Arial" charset="0"/>
                </a:rPr>
                <a:t>izvodna funkcija odlučimo da deo </a:t>
              </a:r>
              <a:r>
                <a:rPr lang="de-DE" i="1">
                  <a:solidFill>
                    <a:schemeClr val="bg1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r>
                <a:rPr lang="de-DE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sr-Latn-CS">
                  <a:solidFill>
                    <a:schemeClr val="bg1"/>
                  </a:solidFill>
                  <a:latin typeface="Arial" charset="0"/>
                </a:rPr>
                <a:t>iskoristimo za proizvodnju, umesto za tekuću potrošnju</a:t>
              </a:r>
              <a:r>
                <a:rPr lang="de-DE">
                  <a:solidFill>
                    <a:schemeClr val="bg1"/>
                  </a:solidFill>
                  <a:latin typeface="Arial" charset="0"/>
                </a:rPr>
                <a:t>.</a:t>
              </a:r>
              <a:endParaRPr lang="en-GB" i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8145" name="Line 45"/>
            <p:cNvSpPr>
              <a:spLocks noChangeShapeType="1"/>
            </p:cNvSpPr>
            <p:nvPr/>
          </p:nvSpPr>
          <p:spPr bwMode="auto">
            <a:xfrm flipH="1">
              <a:off x="2288" y="2016"/>
              <a:ext cx="62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8141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149725"/>
            <a:ext cx="1857375" cy="477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42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652963"/>
            <a:ext cx="1589088" cy="43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43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084763"/>
            <a:ext cx="2124075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590D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1" grpId="0" autoUpdateAnimBg="0"/>
      <p:bldP spid="1966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5.6</a:t>
            </a:r>
            <a:endParaRPr lang="en-US"/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6180" name="Line 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1" name="Line 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49" name="Text Box 9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black">
          <a:xfrm rot="-5400000">
            <a:off x="-13295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6152" name="Line 3"/>
          <p:cNvSpPr>
            <a:spLocks noChangeShapeType="1"/>
          </p:cNvSpPr>
          <p:nvPr/>
        </p:nvSpPr>
        <p:spPr bwMode="black">
          <a:xfrm flipH="1" flipV="1">
            <a:off x="1939925" y="2281238"/>
            <a:ext cx="2541588" cy="3630612"/>
          </a:xfrm>
          <a:prstGeom prst="line">
            <a:avLst/>
          </a:prstGeom>
          <a:noFill/>
          <a:ln w="28575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black">
          <a:xfrm>
            <a:off x="1473200" y="20574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D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black">
          <a:xfrm>
            <a:off x="41910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B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Ukoliko štedimo 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jedinica 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Y</a:t>
            </a:r>
            <a:r>
              <a:rPr lang="de-DE" sz="3200" i="1" baseline="-25000">
                <a:solidFill>
                  <a:schemeClr val="bg1"/>
                </a:solidFill>
                <a:latin typeface="Arial" charset="0"/>
              </a:rPr>
              <a:t>1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...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6156" name="Group 48"/>
          <p:cNvGrpSpPr>
            <a:grpSpLocks/>
          </p:cNvGrpSpPr>
          <p:nvPr/>
        </p:nvGrpSpPr>
        <p:grpSpPr bwMode="auto">
          <a:xfrm>
            <a:off x="1406525" y="4699000"/>
            <a:ext cx="2733675" cy="1701800"/>
            <a:chOff x="886" y="2960"/>
            <a:chExt cx="1722" cy="1072"/>
          </a:xfrm>
        </p:grpSpPr>
        <p:sp>
          <p:nvSpPr>
            <p:cNvPr id="6176" name="Line 25"/>
            <p:cNvSpPr>
              <a:spLocks noChangeShapeType="1"/>
            </p:cNvSpPr>
            <p:nvPr/>
          </p:nvSpPr>
          <p:spPr bwMode="black">
            <a:xfrm flipH="1">
              <a:off x="1184" y="3105"/>
              <a:ext cx="1201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7" name="Line 26"/>
            <p:cNvSpPr>
              <a:spLocks noChangeShapeType="1"/>
            </p:cNvSpPr>
            <p:nvPr/>
          </p:nvSpPr>
          <p:spPr bwMode="black">
            <a:xfrm>
              <a:off x="2400" y="3097"/>
              <a:ext cx="0" cy="65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8" name="Rectangle 29"/>
            <p:cNvSpPr>
              <a:spLocks noChangeArrowheads="1"/>
            </p:cNvSpPr>
            <p:nvPr/>
          </p:nvSpPr>
          <p:spPr bwMode="black">
            <a:xfrm>
              <a:off x="2246" y="374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6179" name="Rectangle 30"/>
            <p:cNvSpPr>
              <a:spLocks noChangeArrowheads="1"/>
            </p:cNvSpPr>
            <p:nvPr/>
          </p:nvSpPr>
          <p:spPr bwMode="black">
            <a:xfrm>
              <a:off x="886" y="2960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170023" name="Rectangle 39"/>
          <p:cNvSpPr>
            <a:spLocks noChangeArrowheads="1"/>
          </p:cNvSpPr>
          <p:nvPr/>
        </p:nvSpPr>
        <p:spPr bwMode="black">
          <a:xfrm>
            <a:off x="2057400" y="59436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i="1">
                <a:solidFill>
                  <a:srgbClr val="FCE78C"/>
                </a:solidFill>
                <a:latin typeface="Arial" charset="0"/>
              </a:rPr>
              <a:t>C</a:t>
            </a:r>
            <a:r>
              <a:rPr lang="de-DE" i="1" baseline="-25000">
                <a:solidFill>
                  <a:srgbClr val="FCE78C"/>
                </a:solidFill>
                <a:latin typeface="Arial" charset="0"/>
              </a:rPr>
              <a:t>1</a:t>
            </a:r>
            <a:endParaRPr lang="en-US" i="1" baseline="-25000">
              <a:solidFill>
                <a:srgbClr val="FCE78C"/>
              </a:solidFill>
              <a:latin typeface="Arial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2382838" y="5257800"/>
            <a:ext cx="1316037" cy="457200"/>
            <a:chOff x="1501" y="3312"/>
            <a:chExt cx="829" cy="288"/>
          </a:xfrm>
        </p:grpSpPr>
        <p:sp>
          <p:nvSpPr>
            <p:cNvPr id="6174" name="Line 41"/>
            <p:cNvSpPr>
              <a:spLocks noChangeShapeType="1"/>
            </p:cNvSpPr>
            <p:nvPr/>
          </p:nvSpPr>
          <p:spPr bwMode="blackWhite">
            <a:xfrm>
              <a:off x="1501" y="3571"/>
              <a:ext cx="829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Text Box 43"/>
            <p:cNvSpPr txBox="1">
              <a:spLocks noChangeArrowheads="1"/>
            </p:cNvSpPr>
            <p:nvPr/>
          </p:nvSpPr>
          <p:spPr bwMode="blackWhite">
            <a:xfrm>
              <a:off x="1584" y="331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FCE78C"/>
                  </a:solidFill>
                  <a:latin typeface="Arial" charset="0"/>
                </a:rPr>
                <a:t>K</a:t>
              </a:r>
              <a:endParaRPr lang="en-US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6159" name="Arc 32"/>
          <p:cNvSpPr>
            <a:spLocks/>
          </p:cNvSpPr>
          <p:nvPr/>
        </p:nvSpPr>
        <p:spPr bwMode="auto">
          <a:xfrm>
            <a:off x="1600200" y="2011363"/>
            <a:ext cx="2209800" cy="2943225"/>
          </a:xfrm>
          <a:custGeom>
            <a:avLst/>
            <a:gdLst>
              <a:gd name="T0" fmla="*/ 2147483647 w 21600"/>
              <a:gd name="T1" fmla="*/ 0 h 21393"/>
              <a:gd name="T2" fmla="*/ 2147483647 w 21600"/>
              <a:gd name="T3" fmla="*/ 2147483647 h 21393"/>
              <a:gd name="T4" fmla="*/ 0 w 21600"/>
              <a:gd name="T5" fmla="*/ 2147483647 h 21393"/>
              <a:gd name="T6" fmla="*/ 0 60000 65536"/>
              <a:gd name="T7" fmla="*/ 0 60000 65536"/>
              <a:gd name="T8" fmla="*/ 0 60000 65536"/>
              <a:gd name="T9" fmla="*/ 0 w 21600"/>
              <a:gd name="T10" fmla="*/ 0 h 21393"/>
              <a:gd name="T11" fmla="*/ 21600 w 21600"/>
              <a:gd name="T12" fmla="*/ 21393 h 2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93" fill="none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</a:path>
              <a:path w="21600" h="21393" stroke="0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  <a:lnTo>
                  <a:pt x="0" y="21393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2146300" y="1701800"/>
            <a:ext cx="533400" cy="4224338"/>
            <a:chOff x="1352" y="1072"/>
            <a:chExt cx="336" cy="2661"/>
          </a:xfrm>
        </p:grpSpPr>
        <p:sp>
          <p:nvSpPr>
            <p:cNvPr id="6171" name="Line 33"/>
            <p:cNvSpPr>
              <a:spLocks noChangeShapeType="1"/>
            </p:cNvSpPr>
            <p:nvPr/>
          </p:nvSpPr>
          <p:spPr bwMode="black">
            <a:xfrm>
              <a:off x="1463" y="1363"/>
              <a:ext cx="0" cy="237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Text Box 34"/>
            <p:cNvSpPr txBox="1">
              <a:spLocks noChangeArrowheads="1"/>
            </p:cNvSpPr>
            <p:nvPr/>
          </p:nvSpPr>
          <p:spPr bwMode="black">
            <a:xfrm>
              <a:off x="1352" y="10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E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6173" name="Oval 35"/>
            <p:cNvSpPr>
              <a:spLocks noChangeArrowheads="1"/>
            </p:cNvSpPr>
            <p:nvPr/>
          </p:nvSpPr>
          <p:spPr bwMode="blackWhite">
            <a:xfrm>
              <a:off x="1418" y="131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6161" name="Group 47"/>
          <p:cNvGrpSpPr>
            <a:grpSpLocks/>
          </p:cNvGrpSpPr>
          <p:nvPr/>
        </p:nvGrpSpPr>
        <p:grpSpPr bwMode="auto">
          <a:xfrm>
            <a:off x="3746500" y="4648200"/>
            <a:ext cx="533400" cy="457200"/>
            <a:chOff x="2360" y="2928"/>
            <a:chExt cx="336" cy="288"/>
          </a:xfrm>
        </p:grpSpPr>
        <p:sp>
          <p:nvSpPr>
            <p:cNvPr id="6169" name="Text Box 27"/>
            <p:cNvSpPr txBox="1">
              <a:spLocks noChangeArrowheads="1"/>
            </p:cNvSpPr>
            <p:nvPr/>
          </p:nvSpPr>
          <p:spPr bwMode="black">
            <a:xfrm>
              <a:off x="2360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6170" name="Oval 28"/>
            <p:cNvSpPr>
              <a:spLocks noChangeArrowheads="1"/>
            </p:cNvSpPr>
            <p:nvPr/>
          </p:nvSpPr>
          <p:spPr bwMode="blackWhite">
            <a:xfrm>
              <a:off x="2364" y="30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762000" y="2133600"/>
            <a:ext cx="1550988" cy="2736850"/>
            <a:chOff x="480" y="1344"/>
            <a:chExt cx="977" cy="1724"/>
          </a:xfrm>
        </p:grpSpPr>
        <p:sp>
          <p:nvSpPr>
            <p:cNvPr id="6165" name="Line 44"/>
            <p:cNvSpPr>
              <a:spLocks noChangeShapeType="1"/>
            </p:cNvSpPr>
            <p:nvPr/>
          </p:nvSpPr>
          <p:spPr bwMode="black">
            <a:xfrm>
              <a:off x="1200" y="1354"/>
              <a:ext cx="257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166" name="Group 61"/>
            <p:cNvGrpSpPr>
              <a:grpSpLocks/>
            </p:cNvGrpSpPr>
            <p:nvPr/>
          </p:nvGrpSpPr>
          <p:grpSpPr bwMode="auto">
            <a:xfrm>
              <a:off x="480" y="1344"/>
              <a:ext cx="656" cy="1724"/>
              <a:chOff x="480" y="1344"/>
              <a:chExt cx="656" cy="1724"/>
            </a:xfrm>
          </p:grpSpPr>
          <p:graphicFrame>
            <p:nvGraphicFramePr>
              <p:cNvPr id="6146" name="Object 46"/>
              <p:cNvGraphicFramePr>
                <a:graphicFrameLocks noChangeAspect="1"/>
              </p:cNvGraphicFramePr>
              <p:nvPr/>
            </p:nvGraphicFramePr>
            <p:xfrm>
              <a:off x="480" y="2112"/>
              <a:ext cx="65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8" name="Equation" r:id="rId4" imgW="1041120" imgH="342720" progId="">
                      <p:embed/>
                    </p:oleObj>
                  </mc:Choice>
                  <mc:Fallback>
                    <p:oleObj name="Equation" r:id="rId4" imgW="1041120" imgH="342720" progId="">
                      <p:embed/>
                      <p:pic>
                        <p:nvPicPr>
                          <p:cNvPr id="0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blackWhite">
                          <a:xfrm>
                            <a:off x="480" y="2112"/>
                            <a:ext cx="656" cy="216"/>
                          </a:xfrm>
                          <a:prstGeom prst="rect">
                            <a:avLst/>
                          </a:prstGeom>
                          <a:solidFill>
                            <a:srgbClr val="6633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7" name="Line 45"/>
              <p:cNvSpPr>
                <a:spLocks noChangeShapeType="1"/>
              </p:cNvSpPr>
              <p:nvPr/>
            </p:nvSpPr>
            <p:spPr bwMode="blackWhite">
              <a:xfrm rot="5400000" flipH="1">
                <a:off x="506" y="2710"/>
                <a:ext cx="716" cy="0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8" name="Line 60"/>
              <p:cNvSpPr>
                <a:spLocks noChangeShapeType="1"/>
              </p:cNvSpPr>
              <p:nvPr/>
            </p:nvSpPr>
            <p:spPr bwMode="blackWhite">
              <a:xfrm rot="5400000" flipH="1">
                <a:off x="506" y="1702"/>
                <a:ext cx="716" cy="0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70048" name="Text Box 64"/>
          <p:cNvSpPr txBox="1">
            <a:spLocks noChangeArrowheads="1"/>
          </p:cNvSpPr>
          <p:nvPr/>
        </p:nvSpPr>
        <p:spPr bwMode="auto">
          <a:xfrm>
            <a:off x="4648200" y="2057400"/>
            <a:ext cx="41910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To je kao da je naša inicijalna tačka raspoloživosti u stvari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E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 a ne tačka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64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005263"/>
            <a:ext cx="2124075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8" grpId="0" autoUpdateAnimBg="0"/>
      <p:bldP spid="170023" grpId="0" autoUpdateAnimBg="0"/>
      <p:bldP spid="17004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5.6</a:t>
            </a:r>
            <a:endParaRPr lang="en-US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7214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5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black">
          <a:xfrm rot="-5400000">
            <a:off x="-13295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black">
          <a:xfrm flipH="1" flipV="1">
            <a:off x="1939925" y="2281238"/>
            <a:ext cx="2541588" cy="3630612"/>
          </a:xfrm>
          <a:prstGeom prst="line">
            <a:avLst/>
          </a:prstGeom>
          <a:noFill/>
          <a:ln w="28575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black">
          <a:xfrm>
            <a:off x="1473200" y="20574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D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black">
          <a:xfrm>
            <a:off x="41910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B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Invest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icije povećavaju bogatstvo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87475" y="1371600"/>
            <a:ext cx="3895725" cy="5029200"/>
            <a:chOff x="874" y="864"/>
            <a:chExt cx="2454" cy="3168"/>
          </a:xfrm>
        </p:grpSpPr>
        <p:sp>
          <p:nvSpPr>
            <p:cNvPr id="7211" name="Line 14"/>
            <p:cNvSpPr>
              <a:spLocks noChangeShapeType="1"/>
            </p:cNvSpPr>
            <p:nvPr/>
          </p:nvSpPr>
          <p:spPr bwMode="black">
            <a:xfrm flipH="1" flipV="1">
              <a:off x="1199" y="980"/>
              <a:ext cx="1933" cy="276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2" name="Text Box 15"/>
            <p:cNvSpPr txBox="1">
              <a:spLocks noChangeArrowheads="1"/>
            </p:cNvSpPr>
            <p:nvPr/>
          </p:nvSpPr>
          <p:spPr bwMode="black">
            <a:xfrm>
              <a:off x="2992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B´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213" name="Text Box 16"/>
            <p:cNvSpPr txBox="1">
              <a:spLocks noChangeArrowheads="1"/>
            </p:cNvSpPr>
            <p:nvPr/>
          </p:nvSpPr>
          <p:spPr bwMode="black">
            <a:xfrm>
              <a:off x="874" y="864"/>
              <a:ext cx="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D´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7181" name="Group 17"/>
          <p:cNvGrpSpPr>
            <a:grpSpLocks/>
          </p:cNvGrpSpPr>
          <p:nvPr/>
        </p:nvGrpSpPr>
        <p:grpSpPr bwMode="auto">
          <a:xfrm>
            <a:off x="1406525" y="4699000"/>
            <a:ext cx="2733675" cy="1701800"/>
            <a:chOff x="886" y="2960"/>
            <a:chExt cx="1722" cy="1072"/>
          </a:xfrm>
        </p:grpSpPr>
        <p:sp>
          <p:nvSpPr>
            <p:cNvPr id="7207" name="Line 18"/>
            <p:cNvSpPr>
              <a:spLocks noChangeShapeType="1"/>
            </p:cNvSpPr>
            <p:nvPr/>
          </p:nvSpPr>
          <p:spPr bwMode="black">
            <a:xfrm flipH="1">
              <a:off x="1184" y="3105"/>
              <a:ext cx="1201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8" name="Line 19"/>
            <p:cNvSpPr>
              <a:spLocks noChangeShapeType="1"/>
            </p:cNvSpPr>
            <p:nvPr/>
          </p:nvSpPr>
          <p:spPr bwMode="black">
            <a:xfrm>
              <a:off x="2400" y="3097"/>
              <a:ext cx="0" cy="65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black">
            <a:xfrm>
              <a:off x="2246" y="374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210" name="Rectangle 21"/>
            <p:cNvSpPr>
              <a:spLocks noChangeArrowheads="1"/>
            </p:cNvSpPr>
            <p:nvPr/>
          </p:nvSpPr>
          <p:spPr bwMode="black">
            <a:xfrm>
              <a:off x="886" y="2960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841500" y="2590800"/>
            <a:ext cx="536575" cy="457200"/>
            <a:chOff x="1160" y="1632"/>
            <a:chExt cx="338" cy="288"/>
          </a:xfrm>
        </p:grpSpPr>
        <p:sp>
          <p:nvSpPr>
            <p:cNvPr id="7205" name="Text Box 23"/>
            <p:cNvSpPr txBox="1">
              <a:spLocks noChangeArrowheads="1"/>
            </p:cNvSpPr>
            <p:nvPr/>
          </p:nvSpPr>
          <p:spPr bwMode="black">
            <a:xfrm>
              <a:off x="1160" y="16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F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206" name="Oval 24"/>
            <p:cNvSpPr>
              <a:spLocks noChangeArrowheads="1"/>
            </p:cNvSpPr>
            <p:nvPr/>
          </p:nvSpPr>
          <p:spPr bwMode="blackWhite">
            <a:xfrm>
              <a:off x="1424" y="1720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7183" name="Rectangle 25"/>
          <p:cNvSpPr>
            <a:spLocks noChangeArrowheads="1"/>
          </p:cNvSpPr>
          <p:nvPr/>
        </p:nvSpPr>
        <p:spPr bwMode="black">
          <a:xfrm>
            <a:off x="2057400" y="59436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i="1">
                <a:solidFill>
                  <a:srgbClr val="FCE78C"/>
                </a:solidFill>
                <a:latin typeface="Arial" charset="0"/>
              </a:rPr>
              <a:t>C</a:t>
            </a:r>
            <a:r>
              <a:rPr lang="de-DE" i="1" baseline="-25000">
                <a:solidFill>
                  <a:srgbClr val="FCE78C"/>
                </a:solidFill>
                <a:latin typeface="Arial" charset="0"/>
              </a:rPr>
              <a:t>1</a:t>
            </a:r>
            <a:endParaRPr lang="en-US" i="1" baseline="-25000">
              <a:solidFill>
                <a:srgbClr val="FCE78C"/>
              </a:solidFill>
              <a:latin typeface="Arial" charset="0"/>
            </a:endParaRPr>
          </a:p>
        </p:txBody>
      </p:sp>
      <p:grpSp>
        <p:nvGrpSpPr>
          <p:cNvPr id="7184" name="Group 26"/>
          <p:cNvGrpSpPr>
            <a:grpSpLocks/>
          </p:cNvGrpSpPr>
          <p:nvPr/>
        </p:nvGrpSpPr>
        <p:grpSpPr bwMode="auto">
          <a:xfrm>
            <a:off x="2382838" y="5257800"/>
            <a:ext cx="1316037" cy="457200"/>
            <a:chOff x="1501" y="3312"/>
            <a:chExt cx="829" cy="288"/>
          </a:xfrm>
        </p:grpSpPr>
        <p:sp>
          <p:nvSpPr>
            <p:cNvPr id="7203" name="Line 27"/>
            <p:cNvSpPr>
              <a:spLocks noChangeShapeType="1"/>
            </p:cNvSpPr>
            <p:nvPr/>
          </p:nvSpPr>
          <p:spPr bwMode="blackWhite">
            <a:xfrm>
              <a:off x="1501" y="3571"/>
              <a:ext cx="829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4" name="Text Box 28"/>
            <p:cNvSpPr txBox="1">
              <a:spLocks noChangeArrowheads="1"/>
            </p:cNvSpPr>
            <p:nvPr/>
          </p:nvSpPr>
          <p:spPr bwMode="blackWhite">
            <a:xfrm>
              <a:off x="1584" y="331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FCE78C"/>
                  </a:solidFill>
                  <a:latin typeface="Arial" charset="0"/>
                </a:rPr>
                <a:t>K</a:t>
              </a:r>
              <a:endParaRPr lang="en-US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7185" name="Arc 29"/>
          <p:cNvSpPr>
            <a:spLocks/>
          </p:cNvSpPr>
          <p:nvPr/>
        </p:nvSpPr>
        <p:spPr bwMode="auto">
          <a:xfrm>
            <a:off x="1600200" y="2011363"/>
            <a:ext cx="2209800" cy="2943225"/>
          </a:xfrm>
          <a:custGeom>
            <a:avLst/>
            <a:gdLst>
              <a:gd name="T0" fmla="*/ 2147483647 w 21600"/>
              <a:gd name="T1" fmla="*/ 0 h 21393"/>
              <a:gd name="T2" fmla="*/ 2147483647 w 21600"/>
              <a:gd name="T3" fmla="*/ 2147483647 h 21393"/>
              <a:gd name="T4" fmla="*/ 0 w 21600"/>
              <a:gd name="T5" fmla="*/ 2147483647 h 21393"/>
              <a:gd name="T6" fmla="*/ 0 60000 65536"/>
              <a:gd name="T7" fmla="*/ 0 60000 65536"/>
              <a:gd name="T8" fmla="*/ 0 60000 65536"/>
              <a:gd name="T9" fmla="*/ 0 w 21600"/>
              <a:gd name="T10" fmla="*/ 0 h 21393"/>
              <a:gd name="T11" fmla="*/ 21600 w 21600"/>
              <a:gd name="T12" fmla="*/ 21393 h 2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93" fill="none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</a:path>
              <a:path w="21600" h="21393" stroke="0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  <a:lnTo>
                  <a:pt x="0" y="21393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186" name="Group 30"/>
          <p:cNvGrpSpPr>
            <a:grpSpLocks/>
          </p:cNvGrpSpPr>
          <p:nvPr/>
        </p:nvGrpSpPr>
        <p:grpSpPr bwMode="auto">
          <a:xfrm>
            <a:off x="2146300" y="1701800"/>
            <a:ext cx="533400" cy="4224338"/>
            <a:chOff x="1352" y="1072"/>
            <a:chExt cx="336" cy="2661"/>
          </a:xfrm>
        </p:grpSpPr>
        <p:sp>
          <p:nvSpPr>
            <p:cNvPr id="7200" name="Line 31"/>
            <p:cNvSpPr>
              <a:spLocks noChangeShapeType="1"/>
            </p:cNvSpPr>
            <p:nvPr/>
          </p:nvSpPr>
          <p:spPr bwMode="black">
            <a:xfrm>
              <a:off x="1463" y="1363"/>
              <a:ext cx="0" cy="237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1" name="Text Box 32"/>
            <p:cNvSpPr txBox="1">
              <a:spLocks noChangeArrowheads="1"/>
            </p:cNvSpPr>
            <p:nvPr/>
          </p:nvSpPr>
          <p:spPr bwMode="black">
            <a:xfrm>
              <a:off x="1352" y="10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E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202" name="Oval 33"/>
            <p:cNvSpPr>
              <a:spLocks noChangeArrowheads="1"/>
            </p:cNvSpPr>
            <p:nvPr/>
          </p:nvSpPr>
          <p:spPr bwMode="blackWhite">
            <a:xfrm>
              <a:off x="1418" y="131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7187" name="Group 34"/>
          <p:cNvGrpSpPr>
            <a:grpSpLocks/>
          </p:cNvGrpSpPr>
          <p:nvPr/>
        </p:nvGrpSpPr>
        <p:grpSpPr bwMode="auto">
          <a:xfrm>
            <a:off x="3746500" y="4648200"/>
            <a:ext cx="533400" cy="457200"/>
            <a:chOff x="2360" y="2928"/>
            <a:chExt cx="336" cy="288"/>
          </a:xfrm>
        </p:grpSpPr>
        <p:sp>
          <p:nvSpPr>
            <p:cNvPr id="7198" name="Text Box 35"/>
            <p:cNvSpPr txBox="1">
              <a:spLocks noChangeArrowheads="1"/>
            </p:cNvSpPr>
            <p:nvPr/>
          </p:nvSpPr>
          <p:spPr bwMode="black">
            <a:xfrm>
              <a:off x="2360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199" name="Oval 36"/>
            <p:cNvSpPr>
              <a:spLocks noChangeArrowheads="1"/>
            </p:cNvSpPr>
            <p:nvPr/>
          </p:nvSpPr>
          <p:spPr bwMode="blackWhite">
            <a:xfrm>
              <a:off x="2364" y="30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7188" name="Group 37"/>
          <p:cNvGrpSpPr>
            <a:grpSpLocks/>
          </p:cNvGrpSpPr>
          <p:nvPr/>
        </p:nvGrpSpPr>
        <p:grpSpPr bwMode="auto">
          <a:xfrm>
            <a:off x="762000" y="2133600"/>
            <a:ext cx="1550988" cy="2736850"/>
            <a:chOff x="480" y="1344"/>
            <a:chExt cx="977" cy="1724"/>
          </a:xfrm>
        </p:grpSpPr>
        <p:sp>
          <p:nvSpPr>
            <p:cNvPr id="7194" name="Line 38"/>
            <p:cNvSpPr>
              <a:spLocks noChangeShapeType="1"/>
            </p:cNvSpPr>
            <p:nvPr/>
          </p:nvSpPr>
          <p:spPr bwMode="black">
            <a:xfrm>
              <a:off x="1200" y="1354"/>
              <a:ext cx="257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195" name="Group 39"/>
            <p:cNvGrpSpPr>
              <a:grpSpLocks/>
            </p:cNvGrpSpPr>
            <p:nvPr/>
          </p:nvGrpSpPr>
          <p:grpSpPr bwMode="auto">
            <a:xfrm>
              <a:off x="480" y="1344"/>
              <a:ext cx="656" cy="1724"/>
              <a:chOff x="480" y="1344"/>
              <a:chExt cx="656" cy="1724"/>
            </a:xfrm>
          </p:grpSpPr>
          <p:graphicFrame>
            <p:nvGraphicFramePr>
              <p:cNvPr id="7170" name="Object 40"/>
              <p:cNvGraphicFramePr>
                <a:graphicFrameLocks noChangeAspect="1"/>
              </p:cNvGraphicFramePr>
              <p:nvPr/>
            </p:nvGraphicFramePr>
            <p:xfrm>
              <a:off x="480" y="2112"/>
              <a:ext cx="65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2" name="Equation" r:id="rId4" imgW="1041120" imgH="342720" progId="">
                      <p:embed/>
                    </p:oleObj>
                  </mc:Choice>
                  <mc:Fallback>
                    <p:oleObj name="Equation" r:id="rId4" imgW="1041120" imgH="342720" progId="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blackWhite">
                          <a:xfrm>
                            <a:off x="480" y="2112"/>
                            <a:ext cx="656" cy="216"/>
                          </a:xfrm>
                          <a:prstGeom prst="rect">
                            <a:avLst/>
                          </a:prstGeom>
                          <a:solidFill>
                            <a:srgbClr val="6633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96" name="Line 41"/>
              <p:cNvSpPr>
                <a:spLocks noChangeShapeType="1"/>
              </p:cNvSpPr>
              <p:nvPr/>
            </p:nvSpPr>
            <p:spPr bwMode="blackWhite">
              <a:xfrm rot="5400000" flipH="1">
                <a:off x="506" y="2710"/>
                <a:ext cx="716" cy="0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7" name="Line 42"/>
              <p:cNvSpPr>
                <a:spLocks noChangeShapeType="1"/>
              </p:cNvSpPr>
              <p:nvPr/>
            </p:nvSpPr>
            <p:spPr bwMode="blackWhite">
              <a:xfrm rot="5400000" flipH="1">
                <a:off x="506" y="1702"/>
                <a:ext cx="716" cy="0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2590800" y="2057400"/>
            <a:ext cx="6248400" cy="1196975"/>
            <a:chOff x="1632" y="1296"/>
            <a:chExt cx="3936" cy="754"/>
          </a:xfrm>
        </p:grpSpPr>
        <p:sp>
          <p:nvSpPr>
            <p:cNvPr id="7192" name="Text Box 44"/>
            <p:cNvSpPr txBox="1">
              <a:spLocks noChangeArrowheads="1"/>
            </p:cNvSpPr>
            <p:nvPr/>
          </p:nvSpPr>
          <p:spPr bwMode="auto">
            <a:xfrm>
              <a:off x="2928" y="1296"/>
              <a:ext cx="2640" cy="75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r-Latn-CS">
                  <a:solidFill>
                    <a:schemeClr val="bg1"/>
                  </a:solidFill>
                  <a:latin typeface="Arial" charset="0"/>
                </a:rPr>
                <a:t>I</a:t>
              </a:r>
              <a:r>
                <a:rPr lang="de-DE">
                  <a:solidFill>
                    <a:schemeClr val="bg1"/>
                  </a:solidFill>
                  <a:latin typeface="Arial" charset="0"/>
                </a:rPr>
                <a:t>ntertemporal</a:t>
              </a:r>
              <a:r>
                <a:rPr lang="sr-Latn-CS">
                  <a:solidFill>
                    <a:schemeClr val="bg1"/>
                  </a:solidFill>
                  <a:latin typeface="Arial" charset="0"/>
                </a:rPr>
                <a:t>na razmena pri kamatnoj stopi </a:t>
              </a:r>
              <a:r>
                <a:rPr lang="de-DE" i="1">
                  <a:solidFill>
                    <a:schemeClr val="bg1"/>
                  </a:solidFill>
                  <a:latin typeface="Arial" charset="0"/>
                </a:rPr>
                <a:t>r</a:t>
              </a:r>
              <a:r>
                <a:rPr lang="sr-Latn-CS" i="1">
                  <a:solidFill>
                    <a:schemeClr val="bg1"/>
                  </a:solidFill>
                  <a:latin typeface="Arial" charset="0"/>
                </a:rPr>
                <a:t>, </a:t>
              </a:r>
              <a:r>
                <a:rPr lang="sr-Latn-CS">
                  <a:solidFill>
                    <a:schemeClr val="bg1"/>
                  </a:solidFill>
                  <a:latin typeface="Arial" charset="0"/>
                </a:rPr>
                <a:t> ali bez proizvodnje</a:t>
              </a:r>
              <a:endParaRPr lang="en-GB" i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93" name="Line 45"/>
            <p:cNvSpPr>
              <a:spLocks noChangeShapeType="1"/>
            </p:cNvSpPr>
            <p:nvPr/>
          </p:nvSpPr>
          <p:spPr bwMode="auto">
            <a:xfrm flipH="1">
              <a:off x="1632" y="1776"/>
              <a:ext cx="128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7678" name="Line 46"/>
          <p:cNvSpPr>
            <a:spLocks noChangeShapeType="1"/>
          </p:cNvSpPr>
          <p:nvPr/>
        </p:nvSpPr>
        <p:spPr bwMode="auto">
          <a:xfrm>
            <a:off x="4560888" y="5943600"/>
            <a:ext cx="3921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lg" len="med"/>
            <a:tailEnd type="arrow" w="lg" len="sm"/>
          </a:ln>
        </p:spPr>
        <p:txBody>
          <a:bodyPr/>
          <a:lstStyle/>
          <a:p>
            <a:endParaRPr lang="en-GB"/>
          </a:p>
        </p:txBody>
      </p:sp>
      <p:pic>
        <p:nvPicPr>
          <p:cNvPr id="7191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789363"/>
            <a:ext cx="2124075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 autoUpdateAnimBg="0"/>
      <p:bldP spid="1976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92500" y="692150"/>
          <a:ext cx="4849119" cy="2602861"/>
        </p:xfrm>
        <a:graphic>
          <a:graphicData uri="http://schemas.openxmlformats.org/drawingml/2006/table">
            <a:tbl>
              <a:tblPr/>
              <a:tblGrid>
                <a:gridCol w="1228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ULAGANJE U PRODUKTIVNU INVESTICIJU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GODINA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INVESTICIJA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PRIHOD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DISK.PRIH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KAMATA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06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06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45454.545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06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41322.314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06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37565.74</a:t>
                      </a:r>
                      <a:r>
                        <a:rPr kumimoji="0" lang="sr-Latn-R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06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34150.673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06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31046.066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NPV-"peske"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189539.3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10461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07223"/>
              </p:ext>
            </p:extLst>
          </p:nvPr>
        </p:nvGraphicFramePr>
        <p:xfrm>
          <a:off x="2700338" y="3357563"/>
          <a:ext cx="5688632" cy="360040"/>
        </p:xfrm>
        <a:graphic>
          <a:graphicData uri="http://schemas.openxmlformats.org/drawingml/2006/table">
            <a:tbl>
              <a:tblPr/>
              <a:tblGrid>
                <a:gridCol w="315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solidFill>
                            <a:srgbClr val="FCE78C"/>
                          </a:solidFill>
                          <a:latin typeface="Arial"/>
                        </a:rPr>
                        <a:t>DA JE ULOZIO U BANKU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CE78C"/>
                          </a:solidFill>
                          <a:latin typeface="Arial"/>
                        </a:rPr>
                        <a:t>IMAO 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CE78C"/>
                          </a:solidFill>
                          <a:latin typeface="Arial"/>
                        </a:rPr>
                        <a:t>322</a:t>
                      </a:r>
                      <a:r>
                        <a:rPr lang="sr-Latn-RS" sz="2000" b="0" i="0" u="none" strike="noStrike" dirty="0">
                          <a:solidFill>
                            <a:srgbClr val="FCE78C"/>
                          </a:solidFill>
                          <a:latin typeface="Arial"/>
                        </a:rPr>
                        <a:t>,1</a:t>
                      </a:r>
                      <a:r>
                        <a:rPr lang="en-US" sz="2000" b="0" i="0" u="none" strike="noStrike" dirty="0">
                          <a:solidFill>
                            <a:srgbClr val="FCE78C"/>
                          </a:solidFill>
                          <a:latin typeface="Arial"/>
                        </a:rPr>
                        <a:t>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69" name="TextBox 3"/>
          <p:cNvSpPr txBox="1">
            <a:spLocks noChangeArrowheads="1"/>
          </p:cNvSpPr>
          <p:nvPr/>
        </p:nvSpPr>
        <p:spPr bwMode="auto">
          <a:xfrm>
            <a:off x="857250" y="4000500"/>
            <a:ext cx="7143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solidFill>
                  <a:srgbClr val="FCE78C"/>
                </a:solidFill>
              </a:rPr>
              <a:t>Kako izgleda jednačina sledeće investicije – ulaganje u banku na 5 godina?</a:t>
            </a:r>
            <a:endParaRPr lang="en-US" dirty="0">
              <a:solidFill>
                <a:srgbClr val="FCE78C"/>
              </a:solidFill>
            </a:endParaRPr>
          </a:p>
        </p:txBody>
      </p:sp>
      <p:sp>
        <p:nvSpPr>
          <p:cNvPr id="30770" name="Rectangle 4"/>
          <p:cNvSpPr>
            <a:spLocks noChangeArrowheads="1"/>
          </p:cNvSpPr>
          <p:nvPr/>
        </p:nvSpPr>
        <p:spPr bwMode="auto">
          <a:xfrm>
            <a:off x="357188" y="285750"/>
            <a:ext cx="2857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sr-Latn-CS">
                <a:solidFill>
                  <a:srgbClr val="FCE78C"/>
                </a:solidFill>
              </a:rPr>
              <a:t>Zadatak. Ukoliko uložimo 200,000 evra i ostvarujemo pet godina prihod od po 50,000 evra, da li se ovo ulaganje isplati, ako je kamatna stopa 10%? </a:t>
            </a:r>
            <a:endParaRPr lang="en-US">
              <a:solidFill>
                <a:srgbClr val="FCE78C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503698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endParaRPr lang="sr-Latn-CS" dirty="0">
              <a:solidFill>
                <a:srgbClr val="FCE78C"/>
              </a:solidFill>
            </a:endParaRPr>
          </a:p>
          <a:p>
            <a:pPr algn="l"/>
            <a:r>
              <a:rPr lang="sr-Latn-CS" dirty="0">
                <a:solidFill>
                  <a:srgbClr val="FCE78C"/>
                </a:solidFill>
              </a:rPr>
              <a:t>NPV= -200,000 + 0/(1+0,1)+0/(1+0,1)</a:t>
            </a:r>
            <a:r>
              <a:rPr lang="sr-Latn-CS" baseline="30000" dirty="0">
                <a:solidFill>
                  <a:srgbClr val="FCE78C"/>
                </a:solidFill>
              </a:rPr>
              <a:t>2</a:t>
            </a:r>
            <a:r>
              <a:rPr lang="sr-Latn-CS" dirty="0">
                <a:solidFill>
                  <a:srgbClr val="FCE78C"/>
                </a:solidFill>
              </a:rPr>
              <a:t>+…+200,000(1+0,1)</a:t>
            </a:r>
            <a:r>
              <a:rPr lang="sr-Latn-CS" baseline="30000" dirty="0">
                <a:solidFill>
                  <a:srgbClr val="FCE78C"/>
                </a:solidFill>
              </a:rPr>
              <a:t>5</a:t>
            </a:r>
            <a:r>
              <a:rPr lang="sr-Latn-CS" dirty="0">
                <a:solidFill>
                  <a:srgbClr val="FCE78C"/>
                </a:solidFill>
              </a:rPr>
              <a:t>/(1+0,1)</a:t>
            </a:r>
            <a:r>
              <a:rPr lang="sr-Latn-CS" baseline="30000" dirty="0">
                <a:solidFill>
                  <a:srgbClr val="FCE78C"/>
                </a:solidFill>
              </a:rPr>
              <a:t>5</a:t>
            </a:r>
            <a:r>
              <a:rPr lang="sr-Latn-CS" dirty="0">
                <a:solidFill>
                  <a:srgbClr val="FCE78C"/>
                </a:solidFill>
              </a:rPr>
              <a:t>=0</a:t>
            </a:r>
          </a:p>
          <a:p>
            <a:pPr algn="l"/>
            <a:endParaRPr lang="sr-Latn-CS" dirty="0">
              <a:solidFill>
                <a:srgbClr val="FCE7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algn="ctr" eaLnBrk="1" hangingPunct="1"/>
            <a:endParaRPr lang="en-GB" sz="440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576513"/>
            <a:ext cx="4902200" cy="409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765175"/>
            <a:ext cx="5437188" cy="184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5.8</a:t>
            </a:r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black">
          <a:xfrm>
            <a:off x="0" y="981075"/>
            <a:ext cx="3890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Budžetsko ograničenje države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0180" name="Picture 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92375"/>
            <a:ext cx="2979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89363"/>
            <a:ext cx="24987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229225"/>
            <a:ext cx="20177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8613" y="2503488"/>
            <a:ext cx="4902200" cy="409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4" name="Picture 1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692150"/>
            <a:ext cx="5437187" cy="184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Neto štednja korporacija i domaćinstava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, 19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97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-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2005. varira kao funkcija poreza na dohodak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5.7</a:t>
            </a:r>
            <a:endParaRPr lang="en-US"/>
          </a:p>
        </p:txBody>
      </p:sp>
      <p:pic>
        <p:nvPicPr>
          <p:cNvPr id="51204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143125"/>
            <a:ext cx="5848350" cy="332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5.8</a:t>
            </a:r>
            <a:endParaRPr lang="en-US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black">
          <a:xfrm>
            <a:off x="15875" y="685800"/>
            <a:ext cx="9110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U slučaju da nema starog duga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 (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D</a:t>
            </a:r>
            <a:r>
              <a:rPr lang="de-DE" sz="3200" i="1" baseline="-25000">
                <a:solidFill>
                  <a:schemeClr val="bg1"/>
                </a:solidFill>
                <a:latin typeface="Arial" charset="0"/>
              </a:rPr>
              <a:t>0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=0)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black">
          <a:xfrm>
            <a:off x="2476500" y="2514600"/>
            <a:ext cx="0" cy="434340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black">
          <a:xfrm>
            <a:off x="76200" y="4686300"/>
            <a:ext cx="4800600" cy="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black">
          <a:xfrm>
            <a:off x="4876800" y="4343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Budžetski deficit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black">
          <a:xfrm>
            <a:off x="0" y="22098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Budžetski deficit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black">
          <a:xfrm flipH="1" flipV="1">
            <a:off x="1389063" y="3143250"/>
            <a:ext cx="2279650" cy="3257550"/>
          </a:xfrm>
          <a:prstGeom prst="line">
            <a:avLst/>
          </a:prstGeom>
          <a:noFill/>
          <a:ln w="38100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7850" y="4333875"/>
            <a:ext cx="1782763" cy="466725"/>
            <a:chOff x="364" y="2730"/>
            <a:chExt cx="1123" cy="294"/>
          </a:xfrm>
        </p:grpSpPr>
        <p:graphicFrame>
          <p:nvGraphicFramePr>
            <p:cNvPr id="8194" name="Object 9"/>
            <p:cNvGraphicFramePr>
              <a:graphicFrameLocks noChangeAspect="1"/>
            </p:cNvGraphicFramePr>
            <p:nvPr/>
          </p:nvGraphicFramePr>
          <p:xfrm>
            <a:off x="364" y="2730"/>
            <a:ext cx="89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Equation" r:id="rId4" imgW="1930320" imgH="380880" progId="">
                    <p:embed/>
                  </p:oleObj>
                </mc:Choice>
                <mc:Fallback>
                  <p:oleObj name="Equation" r:id="rId4" imgW="1930320" imgH="38088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64" y="2730"/>
                          <a:ext cx="899" cy="1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8" name="Arc 10"/>
            <p:cNvSpPr>
              <a:spLocks/>
            </p:cNvSpPr>
            <p:nvPr/>
          </p:nvSpPr>
          <p:spPr bwMode="black">
            <a:xfrm flipH="1">
              <a:off x="1252" y="2733"/>
              <a:ext cx="235" cy="291"/>
            </a:xfrm>
            <a:custGeom>
              <a:avLst/>
              <a:gdLst>
                <a:gd name="T0" fmla="*/ 0 w 21122"/>
                <a:gd name="T1" fmla="*/ 0 h 18683"/>
                <a:gd name="T2" fmla="*/ 0 w 21122"/>
                <a:gd name="T3" fmla="*/ 0 h 18683"/>
                <a:gd name="T4" fmla="*/ 0 w 21122"/>
                <a:gd name="T5" fmla="*/ 0 h 18683"/>
                <a:gd name="T6" fmla="*/ 0 60000 65536"/>
                <a:gd name="T7" fmla="*/ 0 60000 65536"/>
                <a:gd name="T8" fmla="*/ 0 60000 65536"/>
                <a:gd name="T9" fmla="*/ 0 w 21122"/>
                <a:gd name="T10" fmla="*/ 0 h 18683"/>
                <a:gd name="T11" fmla="*/ 21122 w 21122"/>
                <a:gd name="T12" fmla="*/ 18683 h 18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2" h="18683" fill="none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</a:path>
                <a:path w="21122" h="18683" stroke="0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  <a:lnTo>
                    <a:pt x="0" y="18683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1499" name="Text Box 11"/>
          <p:cNvSpPr txBox="1">
            <a:spLocks noChangeArrowheads="1"/>
          </p:cNvSpPr>
          <p:nvPr/>
        </p:nvSpPr>
        <p:spPr bwMode="black">
          <a:xfrm>
            <a:off x="20574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black">
          <a:xfrm>
            <a:off x="3581400" y="57912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>
                <a:solidFill>
                  <a:schemeClr val="bg1"/>
                </a:solidFill>
                <a:latin typeface="Arial" charset="0"/>
              </a:rPr>
              <a:t>Budžetska linija države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205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484313"/>
            <a:ext cx="3352800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6" name="Picture 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2138" y="3213100"/>
            <a:ext cx="4741862" cy="108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7" name="Picture 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8238" y="2205038"/>
            <a:ext cx="2925762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611560" y="2564904"/>
            <a:ext cx="1368152" cy="504056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940152" y="4725144"/>
            <a:ext cx="1368152" cy="504056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2483768" y="5805264"/>
            <a:ext cx="7291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212901" y="4653136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  <p:bldP spid="191492" grpId="0" animBg="1"/>
      <p:bldP spid="191493" grpId="0" animBg="1"/>
      <p:bldP spid="191494" grpId="0" autoUpdateAnimBg="0"/>
      <p:bldP spid="191495" grpId="0" autoUpdateAnimBg="0"/>
      <p:bldP spid="191496" grpId="0" animBg="1"/>
      <p:bldP spid="191499" grpId="0" autoUpdateAnimBg="0"/>
      <p:bldP spid="191505" grpId="0" autoUpdateAnimBg="0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15875" y="685800"/>
            <a:ext cx="9110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U slučaju da nema starog duga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 (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D</a:t>
            </a:r>
            <a:r>
              <a:rPr lang="de-DE" sz="3200" i="1" baseline="-25000">
                <a:solidFill>
                  <a:schemeClr val="bg1"/>
                </a:solidFill>
                <a:latin typeface="Arial" charset="0"/>
              </a:rPr>
              <a:t>0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=0)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black">
          <a:xfrm>
            <a:off x="2476500" y="2514600"/>
            <a:ext cx="0" cy="434340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black">
          <a:xfrm>
            <a:off x="76200" y="4686300"/>
            <a:ext cx="4800600" cy="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">
          <a:xfrm>
            <a:off x="4876800" y="4343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bg1"/>
                </a:solidFill>
                <a:latin typeface="Arial" charset="0"/>
              </a:rPr>
              <a:t>Budžetski deficit danas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black">
          <a:xfrm>
            <a:off x="0" y="22098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Budžetski deficit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black">
          <a:xfrm flipH="1" flipV="1">
            <a:off x="1389063" y="3143250"/>
            <a:ext cx="2279650" cy="3257550"/>
          </a:xfrm>
          <a:prstGeom prst="line">
            <a:avLst/>
          </a:prstGeom>
          <a:noFill/>
          <a:ln w="38100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77850" y="4333875"/>
            <a:ext cx="1782763" cy="466725"/>
            <a:chOff x="364" y="2730"/>
            <a:chExt cx="1123" cy="294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64" y="2730"/>
            <a:ext cx="89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34" name="Equation" r:id="rId3" imgW="1930320" imgH="380880" progId="">
                    <p:embed/>
                  </p:oleObj>
                </mc:Choice>
                <mc:Fallback>
                  <p:oleObj name="Equation" r:id="rId3" imgW="1930320" imgH="38088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64" y="2730"/>
                          <a:ext cx="899" cy="1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Arc 10"/>
            <p:cNvSpPr>
              <a:spLocks/>
            </p:cNvSpPr>
            <p:nvPr/>
          </p:nvSpPr>
          <p:spPr bwMode="black">
            <a:xfrm flipH="1">
              <a:off x="1252" y="2733"/>
              <a:ext cx="235" cy="291"/>
            </a:xfrm>
            <a:custGeom>
              <a:avLst/>
              <a:gdLst>
                <a:gd name="T0" fmla="*/ 0 w 21122"/>
                <a:gd name="T1" fmla="*/ 0 h 18683"/>
                <a:gd name="T2" fmla="*/ 0 w 21122"/>
                <a:gd name="T3" fmla="*/ 0 h 18683"/>
                <a:gd name="T4" fmla="*/ 0 w 21122"/>
                <a:gd name="T5" fmla="*/ 0 h 18683"/>
                <a:gd name="T6" fmla="*/ 0 60000 65536"/>
                <a:gd name="T7" fmla="*/ 0 60000 65536"/>
                <a:gd name="T8" fmla="*/ 0 60000 65536"/>
                <a:gd name="T9" fmla="*/ 0 w 21122"/>
                <a:gd name="T10" fmla="*/ 0 h 18683"/>
                <a:gd name="T11" fmla="*/ 21122 w 21122"/>
                <a:gd name="T12" fmla="*/ 18683 h 18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2" h="18683" fill="none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</a:path>
                <a:path w="21122" h="18683" stroke="0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  <a:lnTo>
                    <a:pt x="0" y="18683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black">
          <a:xfrm>
            <a:off x="20574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black">
          <a:xfrm>
            <a:off x="3581400" y="57912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>
                <a:solidFill>
                  <a:schemeClr val="bg1"/>
                </a:solidFill>
                <a:latin typeface="Arial" charset="0"/>
              </a:rPr>
              <a:t>Budžetska linija države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1560" y="2564904"/>
            <a:ext cx="1368152" cy="504056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940152" y="4725144"/>
            <a:ext cx="1368152" cy="504056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black">
          <a:xfrm>
            <a:off x="3203848" y="3068960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chemeClr val="bg1"/>
                </a:solidFill>
                <a:latin typeface="Arial" charset="0"/>
              </a:rPr>
              <a:t>Ako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suficit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danas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100 – sutra je to deficit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od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100*(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1+r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sr-Latn-CS" dirty="0">
                <a:solidFill>
                  <a:schemeClr val="bg1"/>
                </a:solidFill>
                <a:latin typeface="Arial" charset="0"/>
              </a:rPr>
              <a:t> 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20072" y="3140968"/>
            <a:ext cx="1080120" cy="360040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691680" y="3573016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691680" y="3573016"/>
            <a:ext cx="0" cy="1080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6" grpId="0" animBg="1"/>
      <p:bldP spid="7" grpId="0" autoUpdateAnimBg="0"/>
      <p:bldP spid="8" grpId="0" autoUpdateAnimBg="0"/>
      <p:bldP spid="9" grpId="0" animBg="1"/>
      <p:bldP spid="13" grpId="0" autoUpdateAnimBg="0"/>
      <p:bldP spid="14" grpId="0" autoUpdateAnimBg="0"/>
      <p:bldP spid="18" grpId="0" animBg="1"/>
      <p:bldP spid="19" grpId="0" animBg="1"/>
      <p:bldP spid="25" grpId="0" autoUpdateAnimBg="0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ChangeArrowheads="1"/>
          </p:cNvSpPr>
          <p:nvPr/>
        </p:nvSpPr>
        <p:spPr bwMode="black">
          <a:xfrm>
            <a:off x="1000125" y="857250"/>
            <a:ext cx="79136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Arial" charset="0"/>
              </a:rPr>
              <a:t>Primar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ni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bud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žetski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viškovi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5.9</a:t>
            </a:r>
            <a:endParaRPr lang="en-US"/>
          </a:p>
        </p:txBody>
      </p:sp>
      <p:pic>
        <p:nvPicPr>
          <p:cNvPr id="522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500188"/>
            <a:ext cx="6696075" cy="492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PRESECON Budget Defic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900117" cy="658082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ebt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05"/>
            <a:ext cx="9144000" cy="680458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520058" cy="4824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131840" y="3429000"/>
            <a:ext cx="24482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23728" y="5589240"/>
            <a:ext cx="568863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99592" y="5949280"/>
            <a:ext cx="568863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black">
          <a:xfrm>
            <a:off x="250825" y="1341438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 dirty="0">
                <a:solidFill>
                  <a:schemeClr val="bg1"/>
                </a:solidFill>
                <a:latin typeface="Arial" charset="0"/>
              </a:rPr>
              <a:t>Rikardijanska jednakost – građani internalizuju ekonomsku politiku – tj. neutrališu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420938"/>
            <a:ext cx="3460750" cy="176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652963"/>
            <a:ext cx="5280025" cy="113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6000768"/>
            <a:ext cx="648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solidFill>
                  <a:schemeClr val="bg1"/>
                </a:solidFill>
              </a:rPr>
              <a:t>oni će me uvek oporezovati,  ne vredi se zavaravati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5.1</a:t>
            </a:r>
            <a:endParaRPr lang="en-GB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black">
          <a:xfrm>
            <a:off x="282575" y="3149600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Raspoloživost, bogatstvo i potrošnja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5.10</a:t>
            </a:r>
            <a:endParaRPr lang="en-US"/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black">
          <a:xfrm rot="-5400000">
            <a:off x="-731044" y="3402807"/>
            <a:ext cx="357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Pre nego što država uzme svoj deo kolača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...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447800" y="3327400"/>
            <a:ext cx="2438400" cy="3013075"/>
            <a:chOff x="912" y="2096"/>
            <a:chExt cx="1536" cy="1898"/>
          </a:xfrm>
        </p:grpSpPr>
        <p:sp>
          <p:nvSpPr>
            <p:cNvPr id="55319" name="Line 13"/>
            <p:cNvSpPr>
              <a:spLocks noChangeShapeType="1"/>
            </p:cNvSpPr>
            <p:nvPr/>
          </p:nvSpPr>
          <p:spPr bwMode="black">
            <a:xfrm flipH="1">
              <a:off x="1215" y="2305"/>
              <a:ext cx="908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0" name="Line 14"/>
            <p:cNvSpPr>
              <a:spLocks noChangeShapeType="1"/>
            </p:cNvSpPr>
            <p:nvPr/>
          </p:nvSpPr>
          <p:spPr bwMode="black">
            <a:xfrm>
              <a:off x="2138" y="2297"/>
              <a:ext cx="0" cy="1457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1" name="Oval 15"/>
            <p:cNvSpPr>
              <a:spLocks noChangeArrowheads="1"/>
            </p:cNvSpPr>
            <p:nvPr/>
          </p:nvSpPr>
          <p:spPr bwMode="blackWhite">
            <a:xfrm>
              <a:off x="2102" y="22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55322" name="Rectangle 16"/>
            <p:cNvSpPr>
              <a:spLocks noChangeArrowheads="1"/>
            </p:cNvSpPr>
            <p:nvPr/>
          </p:nvSpPr>
          <p:spPr bwMode="black">
            <a:xfrm>
              <a:off x="1990" y="3744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sz="2000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55323" name="Rectangle 17"/>
            <p:cNvSpPr>
              <a:spLocks noChangeArrowheads="1"/>
            </p:cNvSpPr>
            <p:nvPr/>
          </p:nvSpPr>
          <p:spPr bwMode="black">
            <a:xfrm>
              <a:off x="912" y="2160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sz="2000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55324" name="Text Box 18"/>
            <p:cNvSpPr txBox="1">
              <a:spLocks noChangeArrowheads="1"/>
            </p:cNvSpPr>
            <p:nvPr/>
          </p:nvSpPr>
          <p:spPr bwMode="black">
            <a:xfrm>
              <a:off x="2112" y="20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5304" name="Group 40"/>
          <p:cNvGrpSpPr>
            <a:grpSpLocks/>
          </p:cNvGrpSpPr>
          <p:nvPr/>
        </p:nvGrpSpPr>
        <p:grpSpPr bwMode="auto">
          <a:xfrm>
            <a:off x="1387475" y="1371600"/>
            <a:ext cx="4175125" cy="4968875"/>
            <a:chOff x="874" y="864"/>
            <a:chExt cx="2630" cy="3130"/>
          </a:xfrm>
        </p:grpSpPr>
        <p:sp>
          <p:nvSpPr>
            <p:cNvPr id="55315" name="Line 3"/>
            <p:cNvSpPr>
              <a:spLocks noChangeShapeType="1"/>
            </p:cNvSpPr>
            <p:nvPr/>
          </p:nvSpPr>
          <p:spPr bwMode="black">
            <a:xfrm flipH="1" flipV="1">
              <a:off x="1199" y="980"/>
              <a:ext cx="1933" cy="276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6" name="Text Box 9"/>
            <p:cNvSpPr txBox="1">
              <a:spLocks noChangeArrowheads="1"/>
            </p:cNvSpPr>
            <p:nvPr/>
          </p:nvSpPr>
          <p:spPr bwMode="black">
            <a:xfrm>
              <a:off x="2992" y="3744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B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55317" name="Text Box 11"/>
            <p:cNvSpPr txBox="1">
              <a:spLocks noChangeArrowheads="1"/>
            </p:cNvSpPr>
            <p:nvPr/>
          </p:nvSpPr>
          <p:spPr bwMode="black">
            <a:xfrm>
              <a:off x="874" y="864"/>
              <a:ext cx="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D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55318" name="Line 25"/>
            <p:cNvSpPr>
              <a:spLocks noChangeShapeType="1"/>
            </p:cNvSpPr>
            <p:nvPr/>
          </p:nvSpPr>
          <p:spPr bwMode="black">
            <a:xfrm flipH="1">
              <a:off x="3120" y="3456"/>
              <a:ext cx="384" cy="144"/>
            </a:xfrm>
            <a:prstGeom prst="line">
              <a:avLst/>
            </a:prstGeom>
            <a:noFill/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5305" name="Group 2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55313" name="Line 2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4" name="Line 2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2546" name="Text Box 34"/>
          <p:cNvSpPr txBox="1">
            <a:spLocks noChangeArrowheads="1"/>
          </p:cNvSpPr>
          <p:nvPr/>
        </p:nvSpPr>
        <p:spPr bwMode="auto">
          <a:xfrm>
            <a:off x="4648200" y="2057400"/>
            <a:ext cx="4191000" cy="2292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Inicijalna raspoloživost, pre oporezivanja i javne potrošnje, je u tački 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 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Društveno bogatstvo je sadašnja diskontovana vrednost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tj.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=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0B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5307" name="Group 36"/>
          <p:cNvGrpSpPr>
            <a:grpSpLocks noChangeAspect="1"/>
          </p:cNvGrpSpPr>
          <p:nvPr/>
        </p:nvGrpSpPr>
        <p:grpSpPr bwMode="auto">
          <a:xfrm>
            <a:off x="5638800" y="5295900"/>
            <a:ext cx="1362075" cy="330200"/>
            <a:chOff x="3552" y="3336"/>
            <a:chExt cx="858" cy="208"/>
          </a:xfrm>
        </p:grpSpPr>
        <p:sp>
          <p:nvSpPr>
            <p:cNvPr id="553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552" y="3360"/>
              <a:ext cx="85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0" name="Rectangle 37"/>
            <p:cNvSpPr>
              <a:spLocks noChangeArrowheads="1"/>
            </p:cNvSpPr>
            <p:nvPr/>
          </p:nvSpPr>
          <p:spPr bwMode="auto">
            <a:xfrm>
              <a:off x="4020" y="3336"/>
              <a:ext cx="16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r-Latn-CS" sz="18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sr-Latn-CS"/>
            </a:p>
          </p:txBody>
        </p:sp>
        <p:sp>
          <p:nvSpPr>
            <p:cNvPr id="55311" name="Rectangle 38"/>
            <p:cNvSpPr>
              <a:spLocks noChangeArrowheads="1"/>
            </p:cNvSpPr>
            <p:nvPr/>
          </p:nvSpPr>
          <p:spPr bwMode="auto">
            <a:xfrm>
              <a:off x="3893" y="3350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r-Latn-CS" sz="18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sr-Latn-CS" sz="1800" i="1">
                  <a:solidFill>
                    <a:srgbClr val="FCE78C"/>
                  </a:solidFill>
                  <a:latin typeface="Arial" charset="0"/>
                </a:rPr>
                <a:t>=-(1+r)</a:t>
              </a:r>
              <a:endParaRPr lang="sr-Latn-CS">
                <a:solidFill>
                  <a:srgbClr val="FCE78C"/>
                </a:solidFill>
              </a:endParaRPr>
            </a:p>
          </p:txBody>
        </p:sp>
        <p:sp>
          <p:nvSpPr>
            <p:cNvPr id="55312" name="Rectangle 39"/>
            <p:cNvSpPr>
              <a:spLocks noChangeArrowheads="1"/>
            </p:cNvSpPr>
            <p:nvPr/>
          </p:nvSpPr>
          <p:spPr bwMode="auto">
            <a:xfrm>
              <a:off x="3558" y="3350"/>
              <a:ext cx="3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r-Latn-CS" sz="1800">
                  <a:solidFill>
                    <a:srgbClr val="FCE78C"/>
                  </a:solidFill>
                  <a:latin typeface="Arial" charset="0"/>
                </a:rPr>
                <a:t>nagib</a:t>
              </a:r>
              <a:endParaRPr lang="sr-Latn-CS">
                <a:solidFill>
                  <a:srgbClr val="FCE78C"/>
                </a:solidFill>
              </a:endParaRPr>
            </a:p>
          </p:txBody>
        </p:sp>
      </p:grpSp>
      <p:pic>
        <p:nvPicPr>
          <p:cNvPr id="55308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089650"/>
            <a:ext cx="3563937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5.10</a:t>
            </a:r>
            <a:endParaRPr lang="en-US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black">
          <a:xfrm rot="-5400000">
            <a:off x="-10247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Uvodimo državu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27150" y="2763838"/>
            <a:ext cx="2984500" cy="3576637"/>
            <a:chOff x="836" y="1741"/>
            <a:chExt cx="1880" cy="2253"/>
          </a:xfrm>
        </p:grpSpPr>
        <p:sp>
          <p:nvSpPr>
            <p:cNvPr id="9247" name="Line 8"/>
            <p:cNvSpPr>
              <a:spLocks noChangeShapeType="1"/>
            </p:cNvSpPr>
            <p:nvPr/>
          </p:nvSpPr>
          <p:spPr bwMode="black">
            <a:xfrm flipH="1" flipV="1">
              <a:off x="1197" y="1867"/>
              <a:ext cx="1314" cy="1877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Text Box 9"/>
            <p:cNvSpPr txBox="1">
              <a:spLocks noChangeArrowheads="1"/>
            </p:cNvSpPr>
            <p:nvPr/>
          </p:nvSpPr>
          <p:spPr bwMode="black">
            <a:xfrm>
              <a:off x="2332" y="374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B´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49" name="Text Box 10"/>
            <p:cNvSpPr txBox="1">
              <a:spLocks noChangeArrowheads="1"/>
            </p:cNvSpPr>
            <p:nvPr/>
          </p:nvSpPr>
          <p:spPr bwMode="black">
            <a:xfrm>
              <a:off x="836" y="1741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D´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447800" y="3327400"/>
            <a:ext cx="2438400" cy="3013075"/>
            <a:chOff x="912" y="2096"/>
            <a:chExt cx="1536" cy="1898"/>
          </a:xfrm>
        </p:grpSpPr>
        <p:sp>
          <p:nvSpPr>
            <p:cNvPr id="9241" name="Line 12"/>
            <p:cNvSpPr>
              <a:spLocks noChangeShapeType="1"/>
            </p:cNvSpPr>
            <p:nvPr/>
          </p:nvSpPr>
          <p:spPr bwMode="black">
            <a:xfrm flipH="1">
              <a:off x="1215" y="2305"/>
              <a:ext cx="908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Line 13"/>
            <p:cNvSpPr>
              <a:spLocks noChangeShapeType="1"/>
            </p:cNvSpPr>
            <p:nvPr/>
          </p:nvSpPr>
          <p:spPr bwMode="black">
            <a:xfrm>
              <a:off x="2138" y="2297"/>
              <a:ext cx="0" cy="1457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Oval 14"/>
            <p:cNvSpPr>
              <a:spLocks noChangeArrowheads="1"/>
            </p:cNvSpPr>
            <p:nvPr/>
          </p:nvSpPr>
          <p:spPr bwMode="blackWhite">
            <a:xfrm>
              <a:off x="2102" y="22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9244" name="Rectangle 15"/>
            <p:cNvSpPr>
              <a:spLocks noChangeArrowheads="1"/>
            </p:cNvSpPr>
            <p:nvPr/>
          </p:nvSpPr>
          <p:spPr bwMode="black">
            <a:xfrm>
              <a:off x="1990" y="3744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sz="2000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45" name="Rectangle 16"/>
            <p:cNvSpPr>
              <a:spLocks noChangeArrowheads="1"/>
            </p:cNvSpPr>
            <p:nvPr/>
          </p:nvSpPr>
          <p:spPr bwMode="black">
            <a:xfrm>
              <a:off x="912" y="2160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sz="2000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46" name="Text Box 17"/>
            <p:cNvSpPr txBox="1">
              <a:spLocks noChangeArrowheads="1"/>
            </p:cNvSpPr>
            <p:nvPr/>
          </p:nvSpPr>
          <p:spPr bwMode="black">
            <a:xfrm>
              <a:off x="2112" y="20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9226" name="Line 19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black">
          <a:xfrm>
            <a:off x="4749800" y="594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9218" name="Object 22"/>
          <p:cNvGraphicFramePr>
            <a:graphicFrameLocks noChangeAspect="1"/>
          </p:cNvGraphicFramePr>
          <p:nvPr/>
        </p:nvGraphicFramePr>
        <p:xfrm>
          <a:off x="56388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4" imgW="1841400" imgH="355320" progId="">
                  <p:embed/>
                </p:oleObj>
              </mc:Choice>
              <mc:Fallback>
                <p:oleObj name="Equation" r:id="rId4" imgW="1841400" imgH="35532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388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Line 23"/>
          <p:cNvSpPr>
            <a:spLocks noChangeShapeType="1"/>
          </p:cNvSpPr>
          <p:nvPr/>
        </p:nvSpPr>
        <p:spPr bwMode="black">
          <a:xfrm flipH="1">
            <a:off x="49530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230" name="Group 24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9239" name="Line 2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Line 2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914400" y="3886200"/>
            <a:ext cx="2387600" cy="2454275"/>
            <a:chOff x="576" y="2448"/>
            <a:chExt cx="1504" cy="1546"/>
          </a:xfrm>
        </p:grpSpPr>
        <p:sp>
          <p:nvSpPr>
            <p:cNvPr id="9233" name="Text Box 28"/>
            <p:cNvSpPr txBox="1">
              <a:spLocks noChangeArrowheads="1"/>
            </p:cNvSpPr>
            <p:nvPr/>
          </p:nvSpPr>
          <p:spPr bwMode="black">
            <a:xfrm>
              <a:off x="1744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34" name="Line 29"/>
            <p:cNvSpPr>
              <a:spLocks noChangeShapeType="1"/>
            </p:cNvSpPr>
            <p:nvPr/>
          </p:nvSpPr>
          <p:spPr bwMode="black">
            <a:xfrm flipH="1">
              <a:off x="1200" y="2640"/>
              <a:ext cx="528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black">
            <a:xfrm>
              <a:off x="1748" y="2619"/>
              <a:ext cx="0" cy="1111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6" name="Rectangle 31"/>
            <p:cNvSpPr>
              <a:spLocks noChangeArrowheads="1"/>
            </p:cNvSpPr>
            <p:nvPr/>
          </p:nvSpPr>
          <p:spPr bwMode="black">
            <a:xfrm>
              <a:off x="1392" y="3744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-G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37" name="Rectangle 32"/>
            <p:cNvSpPr>
              <a:spLocks noChangeArrowheads="1"/>
            </p:cNvSpPr>
            <p:nvPr/>
          </p:nvSpPr>
          <p:spPr bwMode="black">
            <a:xfrm>
              <a:off x="576" y="2496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-G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38" name="Oval 33"/>
            <p:cNvSpPr>
              <a:spLocks noChangeArrowheads="1"/>
            </p:cNvSpPr>
            <p:nvPr/>
          </p:nvSpPr>
          <p:spPr bwMode="blackWhite">
            <a:xfrm>
              <a:off x="1708" y="2602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99714" name="Text Box 34"/>
          <p:cNvSpPr txBox="1">
            <a:spLocks noChangeArrowheads="1"/>
          </p:cNvSpPr>
          <p:nvPr/>
        </p:nvSpPr>
        <p:spPr bwMode="auto">
          <a:xfrm>
            <a:off x="4191000" y="1752600"/>
            <a:ext cx="4572000" cy="302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Ako od bogatstva 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OB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oduzemo sadašnju vrednost javne potrošnje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jednakoj sadašnjoj vrednosti poreza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),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dobićemo privatno bogatstvo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OB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´ (=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OB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-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B´B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).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Jednostavosti radi, pretpostavljamo da je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G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u oba perioda isto.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1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black">
          <a:xfrm flipH="1" flipV="1">
            <a:off x="1900238" y="2963863"/>
            <a:ext cx="2085975" cy="2979737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5.10</a:t>
            </a:r>
            <a:endParaRPr lang="en-US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black">
          <a:xfrm rot="-5400000">
            <a:off x="-10247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Ri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kardijanska jednakost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black">
          <a:xfrm>
            <a:off x="4749800" y="594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black">
          <a:xfrm>
            <a:off x="3702050" y="594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B´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black">
          <a:xfrm>
            <a:off x="1327150" y="276383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D´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4" name="Line 25"/>
          <p:cNvSpPr>
            <a:spLocks noChangeShapeType="1"/>
          </p:cNvSpPr>
          <p:nvPr/>
        </p:nvSpPr>
        <p:spPr bwMode="black">
          <a:xfrm flipH="1">
            <a:off x="1928813" y="3659188"/>
            <a:ext cx="144145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5" name="Line 26"/>
          <p:cNvSpPr>
            <a:spLocks noChangeShapeType="1"/>
          </p:cNvSpPr>
          <p:nvPr/>
        </p:nvSpPr>
        <p:spPr bwMode="black">
          <a:xfrm>
            <a:off x="3394075" y="3646488"/>
            <a:ext cx="0" cy="2312987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Oval 27"/>
          <p:cNvSpPr>
            <a:spLocks noChangeArrowheads="1"/>
          </p:cNvSpPr>
          <p:nvPr/>
        </p:nvSpPr>
        <p:spPr bwMode="blackWhite">
          <a:xfrm>
            <a:off x="3336925" y="3600450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black">
          <a:xfrm>
            <a:off x="3159125" y="5943600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endParaRPr lang="en-US" sz="2000" i="1" baseline="-25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8" name="Rectangle 29"/>
          <p:cNvSpPr>
            <a:spLocks noChangeArrowheads="1"/>
          </p:cNvSpPr>
          <p:nvPr/>
        </p:nvSpPr>
        <p:spPr bwMode="black">
          <a:xfrm>
            <a:off x="1447800" y="3429000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endParaRPr lang="en-US" sz="2000" i="1" baseline="-25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9" name="Text Box 34"/>
          <p:cNvSpPr txBox="1">
            <a:spLocks noChangeArrowheads="1"/>
          </p:cNvSpPr>
          <p:nvPr/>
        </p:nvSpPr>
        <p:spPr bwMode="black">
          <a:xfrm>
            <a:off x="3352800" y="332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0" name="Text Box 35"/>
          <p:cNvSpPr txBox="1">
            <a:spLocks noChangeArrowheads="1"/>
          </p:cNvSpPr>
          <p:nvPr/>
        </p:nvSpPr>
        <p:spPr bwMode="black">
          <a:xfrm>
            <a:off x="27686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A´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1" name="Line 37"/>
          <p:cNvSpPr>
            <a:spLocks noChangeShapeType="1"/>
          </p:cNvSpPr>
          <p:nvPr/>
        </p:nvSpPr>
        <p:spPr bwMode="black">
          <a:xfrm flipH="1">
            <a:off x="1905000" y="4191000"/>
            <a:ext cx="83820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2" name="Line 38"/>
          <p:cNvSpPr>
            <a:spLocks noChangeShapeType="1"/>
          </p:cNvSpPr>
          <p:nvPr/>
        </p:nvSpPr>
        <p:spPr bwMode="black">
          <a:xfrm>
            <a:off x="2774950" y="4157663"/>
            <a:ext cx="0" cy="1763712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3" name="Rectangle 39"/>
          <p:cNvSpPr>
            <a:spLocks noChangeArrowheads="1"/>
          </p:cNvSpPr>
          <p:nvPr/>
        </p:nvSpPr>
        <p:spPr bwMode="black">
          <a:xfrm>
            <a:off x="2209800" y="594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4" name="Rectangle 40"/>
          <p:cNvSpPr>
            <a:spLocks noChangeArrowheads="1"/>
          </p:cNvSpPr>
          <p:nvPr/>
        </p:nvSpPr>
        <p:spPr bwMode="black">
          <a:xfrm>
            <a:off x="914400" y="3962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10242" name="Object 41"/>
          <p:cNvGraphicFramePr>
            <a:graphicFrameLocks noChangeAspect="1"/>
          </p:cNvGraphicFramePr>
          <p:nvPr/>
        </p:nvGraphicFramePr>
        <p:xfrm>
          <a:off x="56388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4" imgW="1841400" imgH="355320" progId="">
                  <p:embed/>
                </p:oleObj>
              </mc:Choice>
              <mc:Fallback>
                <p:oleObj name="Equation" r:id="rId4" imgW="1841400" imgH="35532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388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Line 43"/>
          <p:cNvSpPr>
            <a:spLocks noChangeShapeType="1"/>
          </p:cNvSpPr>
          <p:nvPr/>
        </p:nvSpPr>
        <p:spPr bwMode="black">
          <a:xfrm flipH="1">
            <a:off x="49530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266" name="Group 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0269" name="Line 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67" name="Oval 36"/>
          <p:cNvSpPr>
            <a:spLocks noChangeArrowheads="1"/>
          </p:cNvSpPr>
          <p:nvPr/>
        </p:nvSpPr>
        <p:spPr bwMode="blackWhite">
          <a:xfrm>
            <a:off x="2711450" y="4130675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2076" name="Text Box 44"/>
          <p:cNvSpPr txBox="1">
            <a:spLocks noChangeArrowheads="1"/>
          </p:cNvSpPr>
          <p:nvPr/>
        </p:nvSpPr>
        <p:spPr bwMode="auto">
          <a:xfrm>
            <a:off x="4419600" y="1524000"/>
            <a:ext cx="4572000" cy="3752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Ideja je da za datu sadašnju vrednost javne potrošnje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tj. duž linije privatnog bogatstva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D´B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´),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privatno bogatstvo ostaje isto bez obzira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(i)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da li su današnji porezi niski, te će se deficit otplatiti iz  budućih visokih poreza ili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su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(ii)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tekući porezi visoki, što će sprečiti rast poreza u budućnosti.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7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5.11</a:t>
            </a:r>
            <a:endParaRPr lang="en-GB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908050"/>
            <a:ext cx="346075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876925"/>
            <a:ext cx="5383213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4868863"/>
            <a:ext cx="308610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2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5445125"/>
            <a:ext cx="2605087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2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2575" y="4005263"/>
            <a:ext cx="3781425" cy="164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5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5.11</a:t>
            </a:r>
            <a:endParaRPr lang="en-US"/>
          </a:p>
        </p:txBody>
      </p:sp>
      <p:sp>
        <p:nvSpPr>
          <p:cNvPr id="11268" name="Text Box 2053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9" name="Text Box 2054"/>
          <p:cNvSpPr txBox="1">
            <a:spLocks noChangeArrowheads="1"/>
          </p:cNvSpPr>
          <p:nvPr/>
        </p:nvSpPr>
        <p:spPr bwMode="black">
          <a:xfrm rot="-5400000">
            <a:off x="-12533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stura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0" name="Text Box 2055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1271" name="Rectangle 2056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Kreditne restrikcije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914400" y="3327400"/>
            <a:ext cx="2971800" cy="3013075"/>
            <a:chOff x="576" y="2096"/>
            <a:chExt cx="1872" cy="1898"/>
          </a:xfrm>
        </p:grpSpPr>
        <p:sp>
          <p:nvSpPr>
            <p:cNvPr id="11282" name="Line 2061"/>
            <p:cNvSpPr>
              <a:spLocks noChangeShapeType="1"/>
            </p:cNvSpPr>
            <p:nvPr/>
          </p:nvSpPr>
          <p:spPr bwMode="black">
            <a:xfrm flipH="1">
              <a:off x="1215" y="2305"/>
              <a:ext cx="908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3" name="Line 2062"/>
            <p:cNvSpPr>
              <a:spLocks noChangeShapeType="1"/>
            </p:cNvSpPr>
            <p:nvPr/>
          </p:nvSpPr>
          <p:spPr bwMode="black">
            <a:xfrm>
              <a:off x="2138" y="2297"/>
              <a:ext cx="0" cy="1457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4" name="Oval 2063"/>
            <p:cNvSpPr>
              <a:spLocks noChangeArrowheads="1"/>
            </p:cNvSpPr>
            <p:nvPr/>
          </p:nvSpPr>
          <p:spPr bwMode="blackWhite">
            <a:xfrm>
              <a:off x="2102" y="22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1285" name="Text Box 2066"/>
            <p:cNvSpPr txBox="1">
              <a:spLocks noChangeArrowheads="1"/>
            </p:cNvSpPr>
            <p:nvPr/>
          </p:nvSpPr>
          <p:spPr bwMode="black">
            <a:xfrm>
              <a:off x="2112" y="20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1286" name="Rectangle 2071"/>
            <p:cNvSpPr>
              <a:spLocks noChangeArrowheads="1"/>
            </p:cNvSpPr>
            <p:nvPr/>
          </p:nvSpPr>
          <p:spPr bwMode="black">
            <a:xfrm>
              <a:off x="1680" y="3744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-G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1287" name="Rectangle 2072"/>
            <p:cNvSpPr>
              <a:spLocks noChangeArrowheads="1"/>
            </p:cNvSpPr>
            <p:nvPr/>
          </p:nvSpPr>
          <p:spPr bwMode="black">
            <a:xfrm>
              <a:off x="576" y="2168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-G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3" name="Group 2085"/>
          <p:cNvGrpSpPr>
            <a:grpSpLocks/>
          </p:cNvGrpSpPr>
          <p:nvPr/>
        </p:nvGrpSpPr>
        <p:grpSpPr bwMode="auto">
          <a:xfrm>
            <a:off x="1387475" y="1371600"/>
            <a:ext cx="5537200" cy="4968875"/>
            <a:chOff x="874" y="864"/>
            <a:chExt cx="3488" cy="3130"/>
          </a:xfrm>
        </p:grpSpPr>
        <p:sp>
          <p:nvSpPr>
            <p:cNvPr id="11278" name="Line 2051"/>
            <p:cNvSpPr>
              <a:spLocks noChangeShapeType="1"/>
            </p:cNvSpPr>
            <p:nvPr/>
          </p:nvSpPr>
          <p:spPr bwMode="black">
            <a:xfrm flipH="1" flipV="1">
              <a:off x="1199" y="980"/>
              <a:ext cx="1933" cy="276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9" name="Text Box 2057"/>
            <p:cNvSpPr txBox="1">
              <a:spLocks noChangeArrowheads="1"/>
            </p:cNvSpPr>
            <p:nvPr/>
          </p:nvSpPr>
          <p:spPr bwMode="black">
            <a:xfrm>
              <a:off x="2976" y="3744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B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1280" name="Text Box 2059"/>
            <p:cNvSpPr txBox="1">
              <a:spLocks noChangeArrowheads="1"/>
            </p:cNvSpPr>
            <p:nvPr/>
          </p:nvSpPr>
          <p:spPr bwMode="black">
            <a:xfrm>
              <a:off x="874" y="864"/>
              <a:ext cx="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D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graphicFrame>
          <p:nvGraphicFramePr>
            <p:cNvPr id="11266" name="Object 2073"/>
            <p:cNvGraphicFramePr>
              <a:graphicFrameLocks noChangeAspect="1"/>
            </p:cNvGraphicFramePr>
            <p:nvPr/>
          </p:nvGraphicFramePr>
          <p:xfrm>
            <a:off x="3504" y="3360"/>
            <a:ext cx="858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name="Equation" r:id="rId4" imgW="1841400" imgH="355320" progId="">
                    <p:embed/>
                  </p:oleObj>
                </mc:Choice>
                <mc:Fallback>
                  <p:oleObj name="Equation" r:id="rId4" imgW="1841400" imgH="355320" progId="">
                    <p:embed/>
                    <p:pic>
                      <p:nvPicPr>
                        <p:cNvPr id="0" name="Object 20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504" y="3360"/>
                          <a:ext cx="858" cy="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1" name="Line 2075"/>
            <p:cNvSpPr>
              <a:spLocks noChangeShapeType="1"/>
            </p:cNvSpPr>
            <p:nvPr/>
          </p:nvSpPr>
          <p:spPr bwMode="black">
            <a:xfrm flipH="1">
              <a:off x="3096" y="3456"/>
              <a:ext cx="384" cy="144"/>
            </a:xfrm>
            <a:prstGeom prst="line">
              <a:avLst/>
            </a:prstGeom>
            <a:noFill/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274" name="Group 207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1276" name="Line 207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7" name="Line 207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3095" name="Text Box 2087"/>
          <p:cNvSpPr txBox="1">
            <a:spLocks noChangeArrowheads="1"/>
          </p:cNvSpPr>
          <p:nvPr/>
        </p:nvSpPr>
        <p:spPr bwMode="auto">
          <a:xfrm>
            <a:off x="4343400" y="1905000"/>
            <a:ext cx="4572000" cy="1927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Ako domaćinstva ne mogu uopšte da pozajmjuju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(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ali još uvek mogu da pozamljuju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),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one mogu birati položaj isključivo definisan segmentom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AD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5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5.11</a:t>
            </a:r>
            <a:endParaRPr lang="en-US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black">
          <a:xfrm rot="-5400000">
            <a:off x="-12533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Potoršnja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Jedan način zaobilaženja kreditnih restrikcija 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...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3327400"/>
            <a:ext cx="2971800" cy="3013075"/>
            <a:chOff x="576" y="2096"/>
            <a:chExt cx="1872" cy="1898"/>
          </a:xfrm>
        </p:grpSpPr>
        <p:sp>
          <p:nvSpPr>
            <p:cNvPr id="12313" name="Line 8"/>
            <p:cNvSpPr>
              <a:spLocks noChangeShapeType="1"/>
            </p:cNvSpPr>
            <p:nvPr/>
          </p:nvSpPr>
          <p:spPr bwMode="black">
            <a:xfrm flipH="1">
              <a:off x="1215" y="2305"/>
              <a:ext cx="908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4" name="Line 9"/>
            <p:cNvSpPr>
              <a:spLocks noChangeShapeType="1"/>
            </p:cNvSpPr>
            <p:nvPr/>
          </p:nvSpPr>
          <p:spPr bwMode="black">
            <a:xfrm>
              <a:off x="2138" y="2297"/>
              <a:ext cx="0" cy="1457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5" name="Oval 10"/>
            <p:cNvSpPr>
              <a:spLocks noChangeArrowheads="1"/>
            </p:cNvSpPr>
            <p:nvPr/>
          </p:nvSpPr>
          <p:spPr bwMode="blackWhite">
            <a:xfrm>
              <a:off x="2102" y="22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2316" name="Text Box 11"/>
            <p:cNvSpPr txBox="1">
              <a:spLocks noChangeArrowheads="1"/>
            </p:cNvSpPr>
            <p:nvPr/>
          </p:nvSpPr>
          <p:spPr bwMode="black">
            <a:xfrm>
              <a:off x="2112" y="20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2317" name="Rectangle 12"/>
            <p:cNvSpPr>
              <a:spLocks noChangeArrowheads="1"/>
            </p:cNvSpPr>
            <p:nvPr/>
          </p:nvSpPr>
          <p:spPr bwMode="black">
            <a:xfrm>
              <a:off x="1680" y="3744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-G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2318" name="Rectangle 13"/>
            <p:cNvSpPr>
              <a:spLocks noChangeArrowheads="1"/>
            </p:cNvSpPr>
            <p:nvPr/>
          </p:nvSpPr>
          <p:spPr bwMode="black">
            <a:xfrm>
              <a:off x="576" y="2168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-G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87475" y="1371600"/>
            <a:ext cx="5537200" cy="4968875"/>
            <a:chOff x="874" y="864"/>
            <a:chExt cx="3488" cy="3130"/>
          </a:xfrm>
        </p:grpSpPr>
        <p:sp>
          <p:nvSpPr>
            <p:cNvPr id="12309" name="Line 15"/>
            <p:cNvSpPr>
              <a:spLocks noChangeShapeType="1"/>
            </p:cNvSpPr>
            <p:nvPr/>
          </p:nvSpPr>
          <p:spPr bwMode="black">
            <a:xfrm flipH="1" flipV="1">
              <a:off x="1199" y="980"/>
              <a:ext cx="1933" cy="276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black">
            <a:xfrm>
              <a:off x="2976" y="3744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B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2311" name="Text Box 17"/>
            <p:cNvSpPr txBox="1">
              <a:spLocks noChangeArrowheads="1"/>
            </p:cNvSpPr>
            <p:nvPr/>
          </p:nvSpPr>
          <p:spPr bwMode="black">
            <a:xfrm>
              <a:off x="874" y="864"/>
              <a:ext cx="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D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graphicFrame>
          <p:nvGraphicFramePr>
            <p:cNvPr id="12290" name="Object 18"/>
            <p:cNvGraphicFramePr>
              <a:graphicFrameLocks noChangeAspect="1"/>
            </p:cNvGraphicFramePr>
            <p:nvPr/>
          </p:nvGraphicFramePr>
          <p:xfrm>
            <a:off x="3504" y="3360"/>
            <a:ext cx="858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2" name="Equation" r:id="rId4" imgW="1841400" imgH="355320" progId="">
                    <p:embed/>
                  </p:oleObj>
                </mc:Choice>
                <mc:Fallback>
                  <p:oleObj name="Equation" r:id="rId4" imgW="1841400" imgH="35532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504" y="3360"/>
                          <a:ext cx="858" cy="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2" name="Line 19"/>
            <p:cNvSpPr>
              <a:spLocks noChangeShapeType="1"/>
            </p:cNvSpPr>
            <p:nvPr/>
          </p:nvSpPr>
          <p:spPr bwMode="black">
            <a:xfrm flipH="1">
              <a:off x="3096" y="3456"/>
              <a:ext cx="384" cy="144"/>
            </a:xfrm>
            <a:prstGeom prst="line">
              <a:avLst/>
            </a:prstGeom>
            <a:noFill/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298" name="Group 20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2307" name="Line 21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8" name="Line 22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990600" y="4267200"/>
            <a:ext cx="3848100" cy="2073275"/>
            <a:chOff x="624" y="2688"/>
            <a:chExt cx="2424" cy="1306"/>
          </a:xfrm>
        </p:grpSpPr>
        <p:sp>
          <p:nvSpPr>
            <p:cNvPr id="12301" name="Text Box 29"/>
            <p:cNvSpPr txBox="1">
              <a:spLocks noChangeArrowheads="1"/>
            </p:cNvSpPr>
            <p:nvPr/>
          </p:nvSpPr>
          <p:spPr bwMode="black">
            <a:xfrm>
              <a:off x="2538" y="26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2302" name="Line 30"/>
            <p:cNvSpPr>
              <a:spLocks noChangeShapeType="1"/>
            </p:cNvSpPr>
            <p:nvPr/>
          </p:nvSpPr>
          <p:spPr bwMode="black">
            <a:xfrm flipH="1">
              <a:off x="1200" y="2885"/>
              <a:ext cx="1317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3" name="Line 31"/>
            <p:cNvSpPr>
              <a:spLocks noChangeShapeType="1"/>
            </p:cNvSpPr>
            <p:nvPr/>
          </p:nvSpPr>
          <p:spPr bwMode="black">
            <a:xfrm>
              <a:off x="2544" y="2887"/>
              <a:ext cx="0" cy="843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4" name="Rectangle 32"/>
            <p:cNvSpPr>
              <a:spLocks noChangeArrowheads="1"/>
            </p:cNvSpPr>
            <p:nvPr/>
          </p:nvSpPr>
          <p:spPr bwMode="black">
            <a:xfrm>
              <a:off x="624" y="2758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-T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2305" name="Rectangle 33"/>
            <p:cNvSpPr>
              <a:spLocks noChangeArrowheads="1"/>
            </p:cNvSpPr>
            <p:nvPr/>
          </p:nvSpPr>
          <p:spPr bwMode="black">
            <a:xfrm>
              <a:off x="2232" y="374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-T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2306" name="Oval 34"/>
            <p:cNvSpPr>
              <a:spLocks noChangeArrowheads="1"/>
            </p:cNvSpPr>
            <p:nvPr/>
          </p:nvSpPr>
          <p:spPr bwMode="blackWhite">
            <a:xfrm>
              <a:off x="2506" y="284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200739" name="Text Box 35"/>
          <p:cNvSpPr txBox="1">
            <a:spLocks noChangeArrowheads="1"/>
          </p:cNvSpPr>
          <p:nvPr/>
        </p:nvSpPr>
        <p:spPr bwMode="auto">
          <a:xfrm>
            <a:off x="4572000" y="1519238"/>
            <a:ext cx="4572000" cy="2657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Ako vlada može da se zadužuj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e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 po kamatnoj stopi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r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ona će moći da smanji tekuće i poveća buduće poreze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za iznos glavnice i kamate). To će produžiti budžetski se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g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ment stanovništva na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DA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´.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9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3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5.11</a:t>
            </a:r>
            <a:endParaRPr lang="en-US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black">
          <a:xfrm rot="-5400000">
            <a:off x="-12533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Domaćinstva plaćaju veću kamatnu stopu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black">
          <a:xfrm>
            <a:off x="4724400" y="594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black">
          <a:xfrm flipH="1">
            <a:off x="1928813" y="3659188"/>
            <a:ext cx="144145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black">
          <a:xfrm>
            <a:off x="3394075" y="3646488"/>
            <a:ext cx="0" cy="2312987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blackWhite">
          <a:xfrm>
            <a:off x="3336925" y="3600450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black">
          <a:xfrm>
            <a:off x="3352800" y="332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black">
          <a:xfrm>
            <a:off x="2667000" y="5943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black">
          <a:xfrm>
            <a:off x="914400" y="34417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13314" name="Object 21"/>
          <p:cNvGraphicFramePr>
            <a:graphicFrameLocks noChangeAspect="1"/>
          </p:cNvGraphicFramePr>
          <p:nvPr/>
        </p:nvGraphicFramePr>
        <p:xfrm>
          <a:off x="55626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4" imgW="1841400" imgH="355320" progId="">
                  <p:embed/>
                </p:oleObj>
              </mc:Choice>
              <mc:Fallback>
                <p:oleObj name="Equation" r:id="rId4" imgW="1841400" imgH="35532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626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Line 22"/>
          <p:cNvSpPr>
            <a:spLocks noChangeShapeType="1"/>
          </p:cNvSpPr>
          <p:nvPr/>
        </p:nvSpPr>
        <p:spPr bwMode="black">
          <a:xfrm flipH="1">
            <a:off x="49149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3331" name="Group 23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3337" name="Line 2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389313" y="3649663"/>
            <a:ext cx="3187700" cy="2690812"/>
            <a:chOff x="2135" y="2299"/>
            <a:chExt cx="2008" cy="1695"/>
          </a:xfrm>
        </p:grpSpPr>
        <p:sp>
          <p:nvSpPr>
            <p:cNvPr id="13334" name="Line 2"/>
            <p:cNvSpPr>
              <a:spLocks noChangeShapeType="1"/>
            </p:cNvSpPr>
            <p:nvPr/>
          </p:nvSpPr>
          <p:spPr bwMode="black">
            <a:xfrm flipH="1" flipV="1">
              <a:off x="2135" y="2299"/>
              <a:ext cx="719" cy="1433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5" name="Text Box 10"/>
            <p:cNvSpPr txBox="1">
              <a:spLocks noChangeArrowheads="1"/>
            </p:cNvSpPr>
            <p:nvPr/>
          </p:nvSpPr>
          <p:spPr bwMode="black">
            <a:xfrm>
              <a:off x="2712" y="374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B´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graphicFrame>
          <p:nvGraphicFramePr>
            <p:cNvPr id="13315" name="Object 27"/>
            <p:cNvGraphicFramePr>
              <a:graphicFrameLocks noChangeAspect="1"/>
            </p:cNvGraphicFramePr>
            <p:nvPr/>
          </p:nvGraphicFramePr>
          <p:xfrm>
            <a:off x="3244" y="3024"/>
            <a:ext cx="899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9" name="Equation" r:id="rId6" imgW="1930320" imgH="355320" progId="">
                    <p:embed/>
                  </p:oleObj>
                </mc:Choice>
                <mc:Fallback>
                  <p:oleObj name="Equation" r:id="rId6" imgW="1930320" imgH="355320" progId="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244" y="3024"/>
                          <a:ext cx="899" cy="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6" name="Line 28"/>
            <p:cNvSpPr>
              <a:spLocks noChangeShapeType="1"/>
            </p:cNvSpPr>
            <p:nvPr/>
          </p:nvSpPr>
          <p:spPr bwMode="black">
            <a:xfrm flipH="1">
              <a:off x="2735" y="3101"/>
              <a:ext cx="476" cy="316"/>
            </a:xfrm>
            <a:prstGeom prst="line">
              <a:avLst/>
            </a:prstGeom>
            <a:noFill/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3333" name="Picture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1700213"/>
            <a:ext cx="3781425" cy="164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041775" y="4572000"/>
            <a:ext cx="2724150" cy="1768475"/>
            <a:chOff x="2546" y="2880"/>
            <a:chExt cx="1716" cy="1114"/>
          </a:xfrm>
        </p:grpSpPr>
        <p:sp>
          <p:nvSpPr>
            <p:cNvPr id="14368" name="Line 32"/>
            <p:cNvSpPr>
              <a:spLocks noChangeShapeType="1"/>
            </p:cNvSpPr>
            <p:nvPr/>
          </p:nvSpPr>
          <p:spPr bwMode="black">
            <a:xfrm flipH="1" flipV="1">
              <a:off x="2546" y="2880"/>
              <a:ext cx="427" cy="852"/>
            </a:xfrm>
            <a:prstGeom prst="line">
              <a:avLst/>
            </a:prstGeom>
            <a:noFill/>
            <a:ln w="28575">
              <a:solidFill>
                <a:srgbClr val="FF744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9" name="Text Box 33"/>
            <p:cNvSpPr txBox="1">
              <a:spLocks noChangeArrowheads="1"/>
            </p:cNvSpPr>
            <p:nvPr/>
          </p:nvSpPr>
          <p:spPr bwMode="black">
            <a:xfrm>
              <a:off x="2927" y="3744"/>
              <a:ext cx="3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F7449"/>
                  </a:solidFill>
                  <a:latin typeface="Arial" charset="0"/>
                </a:rPr>
                <a:t>B´´</a:t>
              </a:r>
              <a:endParaRPr lang="en-US" sz="2000" i="1">
                <a:solidFill>
                  <a:srgbClr val="FF7449"/>
                </a:solidFill>
                <a:latin typeface="Arial" charset="0"/>
              </a:endParaRPr>
            </a:p>
          </p:txBody>
        </p:sp>
        <p:graphicFrame>
          <p:nvGraphicFramePr>
            <p:cNvPr id="14339" name="Object 34"/>
            <p:cNvGraphicFramePr>
              <a:graphicFrameLocks noChangeAspect="1"/>
            </p:cNvGraphicFramePr>
            <p:nvPr/>
          </p:nvGraphicFramePr>
          <p:xfrm>
            <a:off x="3363" y="3024"/>
            <a:ext cx="899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2" name="Equation" r:id="rId4" imgW="1930320" imgH="355320" progId="">
                    <p:embed/>
                  </p:oleObj>
                </mc:Choice>
                <mc:Fallback>
                  <p:oleObj name="Equation" r:id="rId4" imgW="1930320" imgH="355320" progId="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363" y="3024"/>
                          <a:ext cx="899" cy="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0" name="Line 35"/>
            <p:cNvSpPr>
              <a:spLocks noChangeShapeType="1"/>
            </p:cNvSpPr>
            <p:nvPr/>
          </p:nvSpPr>
          <p:spPr bwMode="black">
            <a:xfrm flipH="1">
              <a:off x="2832" y="3101"/>
              <a:ext cx="498" cy="331"/>
            </a:xfrm>
            <a:prstGeom prst="line">
              <a:avLst/>
            </a:prstGeom>
            <a:noFill/>
            <a:ln w="9525">
              <a:solidFill>
                <a:srgbClr val="FF744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1" name="Line 2"/>
          <p:cNvSpPr>
            <a:spLocks noChangeShapeType="1"/>
          </p:cNvSpPr>
          <p:nvPr/>
        </p:nvSpPr>
        <p:spPr bwMode="black">
          <a:xfrm flipH="1" flipV="1">
            <a:off x="3389313" y="3649663"/>
            <a:ext cx="1141412" cy="2274887"/>
          </a:xfrm>
          <a:prstGeom prst="line">
            <a:avLst/>
          </a:prstGeom>
          <a:noFill/>
          <a:ln w="28575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2" name="Line 3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5.11</a:t>
            </a:r>
            <a:endParaRPr lang="en-US"/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5" name="Text Box 6"/>
          <p:cNvSpPr txBox="1">
            <a:spLocks noChangeArrowheads="1"/>
          </p:cNvSpPr>
          <p:nvPr/>
        </p:nvSpPr>
        <p:spPr bwMode="black">
          <a:xfrm rot="-5400000">
            <a:off x="-12533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Jedan od načina da se kreditne restrikcije olakšaju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black">
          <a:xfrm>
            <a:off x="4305300" y="594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B590DA"/>
                </a:solidFill>
                <a:latin typeface="Arial" charset="0"/>
              </a:rPr>
              <a:t>B´</a:t>
            </a:r>
            <a:endParaRPr lang="en-US" sz="2000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black">
          <a:xfrm flipH="1">
            <a:off x="1928813" y="3659188"/>
            <a:ext cx="144145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black">
          <a:xfrm>
            <a:off x="3394075" y="3646488"/>
            <a:ext cx="0" cy="2312987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Oval 14"/>
          <p:cNvSpPr>
            <a:spLocks noChangeArrowheads="1"/>
          </p:cNvSpPr>
          <p:nvPr/>
        </p:nvSpPr>
        <p:spPr bwMode="blackWhite">
          <a:xfrm>
            <a:off x="3336925" y="3600450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black">
          <a:xfrm>
            <a:off x="3352800" y="332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black">
          <a:xfrm>
            <a:off x="2667000" y="5943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black">
          <a:xfrm>
            <a:off x="914400" y="34417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14338" name="Object 21"/>
          <p:cNvGraphicFramePr>
            <a:graphicFrameLocks noChangeAspect="1"/>
          </p:cNvGraphicFramePr>
          <p:nvPr/>
        </p:nvGraphicFramePr>
        <p:xfrm>
          <a:off x="55626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6" imgW="1841400" imgH="355320" progId="">
                  <p:embed/>
                </p:oleObj>
              </mc:Choice>
              <mc:Fallback>
                <p:oleObj name="Equation" r:id="rId6" imgW="1841400" imgH="35532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626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Line 22"/>
          <p:cNvSpPr>
            <a:spLocks noChangeShapeType="1"/>
          </p:cNvSpPr>
          <p:nvPr/>
        </p:nvSpPr>
        <p:spPr bwMode="black">
          <a:xfrm flipH="1">
            <a:off x="49149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4357" name="Group 23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4366" name="Line 2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7" name="Line 2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990600" y="4267200"/>
            <a:ext cx="3848100" cy="2073275"/>
            <a:chOff x="624" y="2688"/>
            <a:chExt cx="2424" cy="1306"/>
          </a:xfrm>
        </p:grpSpPr>
        <p:sp>
          <p:nvSpPr>
            <p:cNvPr id="14360" name="Text Box 16"/>
            <p:cNvSpPr txBox="1">
              <a:spLocks noChangeArrowheads="1"/>
            </p:cNvSpPr>
            <p:nvPr/>
          </p:nvSpPr>
          <p:spPr bwMode="black">
            <a:xfrm>
              <a:off x="2538" y="26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4361" name="Line 17"/>
            <p:cNvSpPr>
              <a:spLocks noChangeShapeType="1"/>
            </p:cNvSpPr>
            <p:nvPr/>
          </p:nvSpPr>
          <p:spPr bwMode="black">
            <a:xfrm flipH="1">
              <a:off x="1200" y="2885"/>
              <a:ext cx="1317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2" name="Line 18"/>
            <p:cNvSpPr>
              <a:spLocks noChangeShapeType="1"/>
            </p:cNvSpPr>
            <p:nvPr/>
          </p:nvSpPr>
          <p:spPr bwMode="black">
            <a:xfrm>
              <a:off x="2544" y="2887"/>
              <a:ext cx="0" cy="843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3" name="Rectangle 26"/>
            <p:cNvSpPr>
              <a:spLocks noChangeArrowheads="1"/>
            </p:cNvSpPr>
            <p:nvPr/>
          </p:nvSpPr>
          <p:spPr bwMode="black">
            <a:xfrm>
              <a:off x="624" y="2758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-T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4364" name="Rectangle 29"/>
            <p:cNvSpPr>
              <a:spLocks noChangeArrowheads="1"/>
            </p:cNvSpPr>
            <p:nvPr/>
          </p:nvSpPr>
          <p:spPr bwMode="black">
            <a:xfrm>
              <a:off x="2232" y="374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-T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4365" name="Oval 30"/>
            <p:cNvSpPr>
              <a:spLocks noChangeArrowheads="1"/>
            </p:cNvSpPr>
            <p:nvPr/>
          </p:nvSpPr>
          <p:spPr bwMode="blackWhite">
            <a:xfrm>
              <a:off x="2506" y="284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93572" name="Text Box 36"/>
          <p:cNvSpPr txBox="1">
            <a:spLocks noChangeArrowheads="1"/>
          </p:cNvSpPr>
          <p:nvPr/>
        </p:nvSpPr>
        <p:spPr bwMode="auto">
          <a:xfrm>
            <a:off x="4572000" y="1676400"/>
            <a:ext cx="4572000" cy="284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Država bi mogla da smanji današnje i poveća sutrašnje poreze (za iznos poreskih ušteda i kamate)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To će povećati budžetski segment domaćinstava na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DA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´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B´´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, a bilo je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DAB´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2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/>
              <a:t> </a:t>
            </a:r>
            <a:endParaRPr lang="en-US"/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214438"/>
            <a:ext cx="4000500" cy="501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684213" y="1922463"/>
            <a:ext cx="8064500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Bilans nacije takođe se može dekomponovati na</a:t>
            </a:r>
          </a:p>
          <a:p>
            <a:r>
              <a:rPr lang="en-US" sz="3200">
                <a:solidFill>
                  <a:schemeClr val="bg1"/>
                </a:solidFill>
              </a:rPr>
              <a:t>primarni tekući bilans (PTB) i neto eksterni dohodak od investicija (</a:t>
            </a:r>
            <a:r>
              <a:rPr lang="en-US" sz="3200" i="1">
                <a:solidFill>
                  <a:schemeClr val="bg1"/>
                </a:solidFill>
              </a:rPr>
              <a:t>rF</a:t>
            </a:r>
            <a:r>
              <a:rPr lang="en-US" sz="3200">
                <a:solidFill>
                  <a:schemeClr val="bg1"/>
                </a:solidFill>
              </a:rPr>
              <a:t>):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 i="1">
                <a:solidFill>
                  <a:schemeClr val="bg1"/>
                </a:solidFill>
              </a:rPr>
              <a:t>TB </a:t>
            </a:r>
            <a:r>
              <a:rPr lang="en-US" sz="3200">
                <a:solidFill>
                  <a:schemeClr val="bg1"/>
                </a:solidFill>
              </a:rPr>
              <a:t>= </a:t>
            </a:r>
            <a:r>
              <a:rPr lang="en-US" sz="3200" i="1">
                <a:solidFill>
                  <a:schemeClr val="bg1"/>
                </a:solidFill>
              </a:rPr>
              <a:t>PTB </a:t>
            </a:r>
            <a:r>
              <a:rPr lang="en-US" sz="3200">
                <a:solidFill>
                  <a:schemeClr val="bg1"/>
                </a:solidFill>
              </a:rPr>
              <a:t>+ </a:t>
            </a:r>
            <a:r>
              <a:rPr lang="en-US" sz="3200" i="1">
                <a:solidFill>
                  <a:schemeClr val="bg1"/>
                </a:solidFill>
              </a:rPr>
              <a:t>rF</a:t>
            </a:r>
            <a:r>
              <a:rPr lang="en-US" sz="320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395288" y="5337175"/>
            <a:ext cx="8748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gde je simbolom </a:t>
            </a:r>
            <a:r>
              <a:rPr lang="en-US" i="1">
                <a:solidFill>
                  <a:schemeClr val="bg1"/>
                </a:solidFill>
              </a:rPr>
              <a:t>F </a:t>
            </a:r>
            <a:r>
              <a:rPr lang="en-US">
                <a:solidFill>
                  <a:schemeClr val="bg1"/>
                </a:solidFill>
              </a:rPr>
              <a:t>predstavljena neto imovina nacije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571500" y="1106488"/>
            <a:ext cx="81438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 err="1">
                <a:solidFill>
                  <a:srgbClr val="FFFFCC"/>
                </a:solidFill>
              </a:rPr>
              <a:t>Prvo</a:t>
            </a:r>
            <a:r>
              <a:rPr lang="pl-PL" dirty="0">
                <a:solidFill>
                  <a:srgbClr val="FFFFCC"/>
                </a:solidFill>
              </a:rPr>
              <a:t>, </a:t>
            </a:r>
            <a:r>
              <a:rPr lang="pl-PL" dirty="0" err="1">
                <a:solidFill>
                  <a:srgbClr val="FFFFCC"/>
                </a:solidFill>
              </a:rPr>
              <a:t>ekonomija</a:t>
            </a:r>
            <a:r>
              <a:rPr lang="pl-PL" dirty="0">
                <a:solidFill>
                  <a:srgbClr val="FFFFCC"/>
                </a:solidFill>
              </a:rPr>
              <a:t> je </a:t>
            </a:r>
            <a:r>
              <a:rPr lang="pl-PL" dirty="0" err="1">
                <a:solidFill>
                  <a:srgbClr val="FFFFCC"/>
                </a:solidFill>
              </a:rPr>
              <a:t>zasnovana</a:t>
            </a:r>
            <a:r>
              <a:rPr lang="pl-PL" dirty="0">
                <a:solidFill>
                  <a:srgbClr val="FFFFCC"/>
                </a:solidFill>
              </a:rPr>
              <a:t> na </a:t>
            </a:r>
            <a:r>
              <a:rPr lang="pl-PL" dirty="0" err="1">
                <a:solidFill>
                  <a:srgbClr val="FFFFCC"/>
                </a:solidFill>
              </a:rPr>
              <a:t>pretpostavci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pt-BR" dirty="0">
                <a:solidFill>
                  <a:srgbClr val="FFFFCC"/>
                </a:solidFill>
              </a:rPr>
              <a:t>da se </a:t>
            </a:r>
            <a:r>
              <a:rPr lang="pt-BR" dirty="0" err="1">
                <a:solidFill>
                  <a:srgbClr val="FFFFCC"/>
                </a:solidFill>
              </a:rPr>
              <a:t>subjekti</a:t>
            </a:r>
            <a:r>
              <a:rPr lang="pt-BR" dirty="0">
                <a:solidFill>
                  <a:srgbClr val="FFFFCC"/>
                </a:solidFill>
              </a:rPr>
              <a:t> </a:t>
            </a:r>
            <a:r>
              <a:rPr lang="pt-BR" dirty="0" err="1">
                <a:solidFill>
                  <a:srgbClr val="FFFFCC"/>
                </a:solidFill>
              </a:rPr>
              <a:t>racionalno</a:t>
            </a:r>
            <a:r>
              <a:rPr lang="pt-BR" dirty="0">
                <a:solidFill>
                  <a:srgbClr val="FFFFCC"/>
                </a:solidFill>
              </a:rPr>
              <a:t> </a:t>
            </a:r>
            <a:r>
              <a:rPr lang="pt-BR" dirty="0" err="1">
                <a:solidFill>
                  <a:srgbClr val="FFFFCC"/>
                </a:solidFill>
              </a:rPr>
              <a:t>ponašaju</a:t>
            </a:r>
            <a:r>
              <a:rPr lang="pt-BR" dirty="0">
                <a:solidFill>
                  <a:srgbClr val="FFFFCC"/>
                </a:solidFill>
              </a:rPr>
              <a:t>. </a:t>
            </a:r>
            <a:endParaRPr lang="sr-Latn-CS" dirty="0">
              <a:solidFill>
                <a:srgbClr val="FFFFCC"/>
              </a:solidFill>
            </a:endParaRPr>
          </a:p>
          <a:p>
            <a:pPr algn="just"/>
            <a:endParaRPr lang="sr-Latn-CS" dirty="0">
              <a:solidFill>
                <a:srgbClr val="FFFFCC"/>
              </a:solidFill>
            </a:endParaRPr>
          </a:p>
          <a:p>
            <a:pPr algn="just"/>
            <a:endParaRPr lang="pt-BR" dirty="0">
              <a:solidFill>
                <a:srgbClr val="FFFFCC"/>
              </a:solidFill>
            </a:endParaRPr>
          </a:p>
          <a:p>
            <a:pPr algn="just"/>
            <a:endParaRPr lang="pt-BR" dirty="0">
              <a:solidFill>
                <a:srgbClr val="FFFFCC"/>
              </a:solidFill>
            </a:endParaRPr>
          </a:p>
          <a:p>
            <a:pPr algn="just"/>
            <a:r>
              <a:rPr lang="pl-PL" dirty="0">
                <a:solidFill>
                  <a:srgbClr val="FFFFCC"/>
                </a:solidFill>
              </a:rPr>
              <a:t>Drugo, mada </a:t>
            </a:r>
            <a:r>
              <a:rPr lang="pl-PL" dirty="0" err="1">
                <a:solidFill>
                  <a:srgbClr val="FFFFCC"/>
                </a:solidFill>
              </a:rPr>
              <a:t>se</a:t>
            </a:r>
            <a:r>
              <a:rPr lang="pl-PL" dirty="0">
                <a:solidFill>
                  <a:srgbClr val="FFFFCC"/>
                </a:solidFill>
              </a:rPr>
              <a:t> </a:t>
            </a:r>
            <a:r>
              <a:rPr lang="pl-PL" dirty="0" err="1">
                <a:solidFill>
                  <a:srgbClr val="FFFFCC"/>
                </a:solidFill>
              </a:rPr>
              <a:t>najveći</a:t>
            </a:r>
            <a:r>
              <a:rPr lang="pl-PL" dirty="0">
                <a:solidFill>
                  <a:srgbClr val="FFFFCC"/>
                </a:solidFill>
              </a:rPr>
              <a:t> </a:t>
            </a:r>
            <a:r>
              <a:rPr lang="pl-PL" dirty="0" err="1">
                <a:solidFill>
                  <a:srgbClr val="FFFFCC"/>
                </a:solidFill>
              </a:rPr>
              <a:t>broj</a:t>
            </a:r>
            <a:r>
              <a:rPr lang="pl-PL" dirty="0">
                <a:solidFill>
                  <a:srgbClr val="FFFFCC"/>
                </a:solidFill>
              </a:rPr>
              <a:t> </a:t>
            </a:r>
            <a:r>
              <a:rPr lang="pl-PL" dirty="0" err="1">
                <a:solidFill>
                  <a:srgbClr val="FFFFCC"/>
                </a:solidFill>
              </a:rPr>
              <a:t>ljudi</a:t>
            </a:r>
            <a:r>
              <a:rPr lang="pl-PL" dirty="0">
                <a:solidFill>
                  <a:srgbClr val="FFFFCC"/>
                </a:solidFill>
              </a:rPr>
              <a:t> </a:t>
            </a:r>
            <a:r>
              <a:rPr lang="pl-PL" dirty="0" err="1">
                <a:solidFill>
                  <a:srgbClr val="FFFFCC"/>
                </a:solidFill>
              </a:rPr>
              <a:t>ne</a:t>
            </a:r>
            <a:r>
              <a:rPr lang="pl-PL" dirty="0">
                <a:solidFill>
                  <a:srgbClr val="FFFFCC"/>
                </a:solidFill>
              </a:rPr>
              <a:t> </a:t>
            </a:r>
            <a:r>
              <a:rPr lang="pl-PL" dirty="0" err="1">
                <a:solidFill>
                  <a:srgbClr val="FFFFCC"/>
                </a:solidFill>
              </a:rPr>
              <a:t>ponaša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pl-PL" dirty="0" err="1">
                <a:solidFill>
                  <a:srgbClr val="FFFFCC"/>
                </a:solidFill>
              </a:rPr>
              <a:t>sasvim</a:t>
            </a:r>
            <a:r>
              <a:rPr lang="pl-PL" dirty="0">
                <a:solidFill>
                  <a:srgbClr val="FFFFCC"/>
                </a:solidFill>
              </a:rPr>
              <a:t> </a:t>
            </a:r>
            <a:r>
              <a:rPr lang="pl-PL" dirty="0" err="1">
                <a:solidFill>
                  <a:srgbClr val="FFFFCC"/>
                </a:solidFill>
              </a:rPr>
              <a:t>racionalno</a:t>
            </a:r>
            <a:r>
              <a:rPr lang="pl-PL" dirty="0">
                <a:solidFill>
                  <a:srgbClr val="FFFFCC"/>
                </a:solidFill>
              </a:rPr>
              <a:t> u </a:t>
            </a:r>
            <a:r>
              <a:rPr lang="pl-PL" dirty="0" err="1">
                <a:solidFill>
                  <a:srgbClr val="FFFFCC"/>
                </a:solidFill>
              </a:rPr>
              <a:t>svakom</a:t>
            </a:r>
            <a:r>
              <a:rPr lang="pl-PL" dirty="0">
                <a:solidFill>
                  <a:srgbClr val="FFFFCC"/>
                </a:solidFill>
              </a:rPr>
              <a:t> momentu, ni </a:t>
            </a:r>
            <a:r>
              <a:rPr lang="pl-PL" dirty="0" err="1">
                <a:solidFill>
                  <a:srgbClr val="FFFFCC"/>
                </a:solidFill>
              </a:rPr>
              <a:t>alternativne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hipoteze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nisu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ništa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bliže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realnosti</a:t>
            </a:r>
            <a:r>
              <a:rPr lang="en-US" dirty="0">
                <a:solidFill>
                  <a:srgbClr val="FFFFCC"/>
                </a:solidFill>
              </a:rPr>
              <a:t>,</a:t>
            </a:r>
            <a:endParaRPr lang="sr-Latn-CS" dirty="0">
              <a:solidFill>
                <a:srgbClr val="FFFFCC"/>
              </a:solidFill>
            </a:endParaRPr>
          </a:p>
          <a:p>
            <a:pPr algn="just"/>
            <a:endParaRPr lang="sr-Latn-CS" dirty="0">
              <a:solidFill>
                <a:srgbClr val="FFFFCC"/>
              </a:solidFill>
            </a:endParaRPr>
          </a:p>
          <a:p>
            <a:pPr algn="just"/>
            <a:endParaRPr lang="en-US" dirty="0">
              <a:solidFill>
                <a:srgbClr val="FFFFCC"/>
              </a:solidFill>
            </a:endParaRPr>
          </a:p>
          <a:p>
            <a:pPr algn="just"/>
            <a:endParaRPr lang="en-US" dirty="0">
              <a:solidFill>
                <a:srgbClr val="FFFFCC"/>
              </a:solidFill>
            </a:endParaRPr>
          </a:p>
          <a:p>
            <a:pPr algn="just"/>
            <a:r>
              <a:rPr lang="en-US" dirty="0" err="1">
                <a:solidFill>
                  <a:srgbClr val="FFFFCC"/>
                </a:solidFill>
              </a:rPr>
              <a:t>Ljudi</a:t>
            </a:r>
            <a:r>
              <a:rPr lang="en-US" dirty="0">
                <a:solidFill>
                  <a:srgbClr val="FFFFCC"/>
                </a:solidFill>
              </a:rPr>
              <a:t>, </a:t>
            </a:r>
            <a:r>
              <a:rPr lang="en-US" dirty="0" err="1">
                <a:solidFill>
                  <a:srgbClr val="FFFFCC"/>
                </a:solidFill>
              </a:rPr>
              <a:t>dakle</a:t>
            </a:r>
            <a:r>
              <a:rPr lang="en-US" dirty="0">
                <a:solidFill>
                  <a:srgbClr val="FFFFCC"/>
                </a:solidFill>
              </a:rPr>
              <a:t>, ne </a:t>
            </a:r>
            <a:r>
              <a:rPr lang="en-US" dirty="0" err="1">
                <a:solidFill>
                  <a:srgbClr val="FFFFCC"/>
                </a:solidFill>
              </a:rPr>
              <a:t>prave</a:t>
            </a:r>
            <a:r>
              <a:rPr lang="en-US" dirty="0">
                <a:solidFill>
                  <a:srgbClr val="FFFFCC"/>
                </a:solidFill>
              </a:rPr>
              <a:t> SISTEMATSKE GRE</a:t>
            </a:r>
            <a:r>
              <a:rPr lang="sr-Latn-CS" dirty="0">
                <a:solidFill>
                  <a:srgbClr val="FFFFCC"/>
                </a:solidFill>
              </a:rPr>
              <a:t>ŠKE U PREDVIĐANJU</a:t>
            </a:r>
          </a:p>
          <a:p>
            <a:pPr algn="just"/>
            <a:endParaRPr lang="sr-Latn-CS" dirty="0">
              <a:solidFill>
                <a:srgbClr val="FFFFCC"/>
              </a:solidFill>
            </a:endParaRPr>
          </a:p>
          <a:p>
            <a:pPr algn="just"/>
            <a:r>
              <a:rPr lang="sr-Latn-CS" dirty="0">
                <a:solidFill>
                  <a:srgbClr val="FFFFCC"/>
                </a:solidFill>
              </a:rPr>
              <a:t>RACIONALNO PONAŠANJE – ŠTA JE TO?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04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mislite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je </a:t>
            </a:r>
            <a:r>
              <a:rPr lang="en-US" dirty="0" err="1"/>
              <a:t>kamatna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pozitivna</a:t>
            </a:r>
            <a:r>
              <a:rPr lang="en-US" dirty="0"/>
              <a:t>? </a:t>
            </a:r>
            <a:r>
              <a:rPr lang="en-US" dirty="0" err="1"/>
              <a:t>Šta</a:t>
            </a:r>
            <a:endParaRPr lang="en-US" dirty="0"/>
          </a:p>
          <a:p>
            <a:r>
              <a:rPr lang="en-US" dirty="0"/>
              <a:t>bi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negativne</a:t>
            </a:r>
            <a:r>
              <a:rPr lang="en-US" dirty="0"/>
              <a:t> (</a:t>
            </a:r>
            <a:r>
              <a:rPr lang="en-US" dirty="0" err="1"/>
              <a:t>realne</a:t>
            </a:r>
            <a:r>
              <a:rPr lang="en-US" dirty="0"/>
              <a:t>) </a:t>
            </a:r>
            <a:r>
              <a:rPr lang="en-US" dirty="0" err="1"/>
              <a:t>kamatne</a:t>
            </a:r>
            <a:endParaRPr lang="en-US" dirty="0"/>
          </a:p>
          <a:p>
            <a:r>
              <a:rPr lang="en-US" dirty="0" err="1"/>
              <a:t>stope</a:t>
            </a:r>
            <a:r>
              <a:rPr lang="en-US" dirty="0"/>
              <a:t>?</a:t>
            </a:r>
            <a:endParaRPr lang="sr-Latn-CS" dirty="0"/>
          </a:p>
          <a:p>
            <a:endParaRPr lang="sr-Latn-CS" dirty="0"/>
          </a:p>
          <a:p>
            <a:r>
              <a:rPr lang="sr-Latn-CS" dirty="0"/>
              <a:t>Rast raspoloživog dohotka zajmoprimaca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3. Neki smatraju da je penzioni sistem tipa “pay-asyou-</a:t>
            </a:r>
            <a:r>
              <a:rPr lang="sr-Latn-CS" b="1"/>
              <a:t> </a:t>
            </a:r>
            <a:r>
              <a:rPr lang="it-IT"/>
              <a:t>go”, gde se doprinosi za penziono osiguranje</a:t>
            </a:r>
          </a:p>
          <a:p>
            <a:r>
              <a:rPr lang="pl-PL"/>
              <a:t>koji uplaćuju zaposleni, koriste odmah za isplatu </a:t>
            </a:r>
            <a:r>
              <a:rPr lang="it-IT"/>
              <a:t>penzija – u stvari, piramidalna šema. Da li se slažete</a:t>
            </a:r>
            <a:r>
              <a:rPr lang="sr-Latn-CS"/>
              <a:t> </a:t>
            </a:r>
            <a:r>
              <a:rPr lang="en-US"/>
              <a:t>ili ne? Objasnite.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2" t="45303" r="50800" b="45908"/>
          <a:stretch>
            <a:fillRect/>
          </a:stretch>
        </p:blipFill>
        <p:spPr>
          <a:xfrm>
            <a:off x="1143000" y="2571750"/>
            <a:ext cx="6858000" cy="85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/>
              <a:t>4. Kada zemlja objavi moratorijum, često se javlja</a:t>
            </a:r>
          </a:p>
          <a:p>
            <a:r>
              <a:rPr lang="pl-PL" sz="3600"/>
              <a:t>dilema da li ta zemlja nije u stanju ili samo ne želi </a:t>
            </a:r>
            <a:r>
              <a:rPr lang="vi-VN" sz="3600"/>
              <a:t>da vraća dugove. Ispitajte razliku između ova dva</a:t>
            </a:r>
          </a:p>
          <a:p>
            <a:r>
              <a:rPr lang="en-US" sz="3600"/>
              <a:t>slučaja i zašto je tako teško razrešiti ovu kontroverzu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5. Poslednjih godina mnoge zemlje – Kina,</a:t>
            </a:r>
            <a:r>
              <a:rPr lang="sr-Latn-CS" sz="2400" b="1"/>
              <a:t> </a:t>
            </a:r>
            <a:r>
              <a:rPr lang="pt-BR" sz="2400"/>
              <a:t>Indonezija, Rusija, da navedemo samo neke –</a:t>
            </a:r>
            <a:r>
              <a:rPr lang="sr-Latn-CS" sz="2400"/>
              <a:t> </a:t>
            </a:r>
            <a:r>
              <a:rPr lang="en-US" sz="2400"/>
              <a:t>akumulirale su značajna sredstva u formi državnih</a:t>
            </a:r>
          </a:p>
          <a:p>
            <a:r>
              <a:rPr lang="en-US" sz="2400"/>
              <a:t>obveznica drugih zemalja, ali su ih</a:t>
            </a:r>
            <a:r>
              <a:rPr lang="sr-Latn-CS" sz="2400"/>
              <a:t> </a:t>
            </a:r>
            <a:r>
              <a:rPr lang="en-US" sz="2400"/>
              <a:t>konvertovale u investicije preko državnih fondova.</a:t>
            </a:r>
            <a:r>
              <a:rPr lang="sr-Latn-CS" sz="2400"/>
              <a:t> </a:t>
            </a:r>
          </a:p>
          <a:p>
            <a:endParaRPr lang="sr-Latn-CS" sz="2400"/>
          </a:p>
          <a:p>
            <a:r>
              <a:rPr lang="en-US" sz="2400"/>
              <a:t>Objasnite ovaj fenomen koristeći intertemporalno</a:t>
            </a:r>
          </a:p>
          <a:p>
            <a:r>
              <a:rPr lang="en-US" sz="2400"/>
              <a:t>budžetsko ograničenje. Jesu li ovi fondovi</a:t>
            </a:r>
          </a:p>
          <a:p>
            <a:r>
              <a:rPr lang="en-US" sz="2400"/>
              <a:t>dobra ili loša stvar? Sa stanovišta ovih zemalja,</a:t>
            </a:r>
          </a:p>
          <a:p>
            <a:r>
              <a:rPr lang="en-US" sz="2400"/>
              <a:t>jesu li visoke kamatne stope povoljna ili nepovoljna</a:t>
            </a:r>
          </a:p>
          <a:p>
            <a:r>
              <a:rPr lang="en-US" sz="2400"/>
              <a:t>okolnost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1188" y="404813"/>
            <a:ext cx="8172450" cy="4876800"/>
          </a:xfrm>
        </p:spPr>
        <p:txBody>
          <a:bodyPr/>
          <a:lstStyle/>
          <a:p>
            <a:r>
              <a:rPr lang="sr-Latn-CS" sz="2800" dirty="0"/>
              <a:t>1 </a:t>
            </a:r>
            <a:r>
              <a:rPr lang="en-US" sz="2800" dirty="0" err="1"/>
              <a:t>Nacrtajte</a:t>
            </a:r>
            <a:r>
              <a:rPr lang="en-US" sz="2800" dirty="0"/>
              <a:t> </a:t>
            </a:r>
            <a:r>
              <a:rPr lang="en-US" sz="2800" dirty="0" err="1"/>
              <a:t>budžetsku</a:t>
            </a:r>
            <a:r>
              <a:rPr lang="en-US" sz="2800" dirty="0"/>
              <a:t> </a:t>
            </a:r>
            <a:r>
              <a:rPr lang="en-US" sz="2800" dirty="0" err="1"/>
              <a:t>liniju</a:t>
            </a:r>
            <a:r>
              <a:rPr lang="en-US" sz="2800" dirty="0"/>
              <a:t> </a:t>
            </a:r>
            <a:r>
              <a:rPr lang="en-US" sz="2800" dirty="0" err="1"/>
              <a:t>Robinzona</a:t>
            </a:r>
            <a:r>
              <a:rPr lang="en-US" sz="2800" dirty="0"/>
              <a:t> </a:t>
            </a:r>
            <a:r>
              <a:rPr lang="en-US" sz="2800" dirty="0" err="1"/>
              <a:t>Krusoa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pretpostavljajući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kamatna</a:t>
            </a:r>
            <a:r>
              <a:rPr lang="en-US" sz="2800" dirty="0"/>
              <a:t> </a:t>
            </a:r>
            <a:r>
              <a:rPr lang="en-US" sz="2800" dirty="0" err="1"/>
              <a:t>stopa</a:t>
            </a:r>
            <a:r>
              <a:rPr lang="en-US" sz="2800" dirty="0"/>
              <a:t> </a:t>
            </a:r>
            <a:r>
              <a:rPr lang="en-US" sz="2800" i="1" dirty="0"/>
              <a:t>r </a:t>
            </a:r>
            <a:r>
              <a:rPr lang="en-US" sz="2800" i="1" dirty="0" err="1"/>
              <a:t>iznosi</a:t>
            </a:r>
            <a:r>
              <a:rPr lang="en-US" sz="2800" i="1" dirty="0"/>
              <a:t> 5%</a:t>
            </a:r>
            <a:r>
              <a:rPr lang="sr-Latn-CS" sz="2800" i="1" dirty="0"/>
              <a:t> </a:t>
            </a:r>
            <a:r>
              <a:rPr lang="pl-PL" sz="2800" dirty="0"/>
              <a:t>i da </a:t>
            </a:r>
            <a:r>
              <a:rPr lang="pl-PL" sz="2800" dirty="0" err="1"/>
              <a:t>dohodak</a:t>
            </a:r>
            <a:r>
              <a:rPr lang="pl-PL" sz="2800" dirty="0"/>
              <a:t> </a:t>
            </a:r>
            <a:r>
              <a:rPr lang="pl-PL" sz="2800" i="1" dirty="0"/>
              <a:t>Y1 </a:t>
            </a:r>
            <a:r>
              <a:rPr lang="pl-PL" sz="2800" i="1" dirty="0" err="1"/>
              <a:t>iznosi</a:t>
            </a:r>
            <a:r>
              <a:rPr lang="pl-PL" sz="2800" i="1" dirty="0"/>
              <a:t> 100, a Y2 </a:t>
            </a:r>
            <a:r>
              <a:rPr lang="pl-PL" sz="2800" i="1" dirty="0" err="1"/>
              <a:t>iznosi</a:t>
            </a:r>
            <a:r>
              <a:rPr lang="pl-PL" sz="2800" i="1" dirty="0"/>
              <a:t> 200.</a:t>
            </a:r>
          </a:p>
          <a:p>
            <a:r>
              <a:rPr lang="pl-PL" sz="2800" dirty="0" err="1"/>
              <a:t>Kolika</a:t>
            </a:r>
            <a:r>
              <a:rPr lang="pl-PL" sz="2800" dirty="0"/>
              <a:t> je </a:t>
            </a:r>
            <a:r>
              <a:rPr lang="pl-PL" sz="2800" dirty="0" err="1"/>
              <a:t>ukupna</a:t>
            </a:r>
            <a:r>
              <a:rPr lang="pl-PL" sz="2800" dirty="0"/>
              <a:t> </a:t>
            </a:r>
            <a:r>
              <a:rPr lang="pl-PL" sz="2800" dirty="0" err="1"/>
              <a:t>vrednost</a:t>
            </a:r>
            <a:r>
              <a:rPr lang="pl-PL" sz="2800" dirty="0"/>
              <a:t> </a:t>
            </a:r>
            <a:r>
              <a:rPr lang="pl-PL" sz="2800" dirty="0" err="1"/>
              <a:t>bogatstva</a:t>
            </a:r>
            <a:r>
              <a:rPr lang="pl-PL" sz="2800" dirty="0"/>
              <a:t> Ω? </a:t>
            </a:r>
            <a:r>
              <a:rPr lang="pl-PL" sz="2800" dirty="0" err="1"/>
              <a:t>Zašto</a:t>
            </a:r>
            <a:r>
              <a:rPr lang="pl-PL" sz="2800" dirty="0"/>
              <a:t> </a:t>
            </a:r>
            <a:r>
              <a:rPr lang="en-US" sz="2800" dirty="0"/>
              <a:t>se </a:t>
            </a:r>
            <a:r>
              <a:rPr lang="en-US" sz="2800" dirty="0" err="1"/>
              <a:t>odgovor</a:t>
            </a:r>
            <a:r>
              <a:rPr lang="en-US" sz="2800" dirty="0"/>
              <a:t> </a:t>
            </a:r>
            <a:r>
              <a:rPr lang="en-US" sz="2800" dirty="0" err="1"/>
              <a:t>menja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i="1" dirty="0"/>
              <a:t>Y2 </a:t>
            </a:r>
            <a:r>
              <a:rPr lang="en-US" sz="2800" i="1" dirty="0" err="1"/>
              <a:t>iznosi</a:t>
            </a:r>
            <a:r>
              <a:rPr lang="en-US" sz="2800" i="1" dirty="0"/>
              <a:t> 100, a Y1 </a:t>
            </a:r>
            <a:r>
              <a:rPr lang="en-US" sz="2800" i="1" dirty="0" err="1"/>
              <a:t>iznosi</a:t>
            </a:r>
            <a:r>
              <a:rPr lang="sr-Latn-CS" sz="2800" i="1" dirty="0"/>
              <a:t> </a:t>
            </a:r>
            <a:r>
              <a:rPr lang="en-US" sz="2800" dirty="0"/>
              <a:t>200?</a:t>
            </a:r>
            <a:r>
              <a:rPr lang="en-GB" sz="2800" b="1" dirty="0"/>
              <a:t> </a:t>
            </a:r>
            <a:endParaRPr lang="sr-Latn-RS" sz="2800" b="1" dirty="0"/>
          </a:p>
          <a:p>
            <a:r>
              <a:rPr lang="en-GB" sz="2800" b="1" dirty="0"/>
              <a:t> </a:t>
            </a:r>
            <a:r>
              <a:rPr lang="en-US" sz="2800" b="1" dirty="0"/>
              <a:t>   </a:t>
            </a:r>
            <a:endParaRPr lang="sr-Latn-RS" sz="2800" b="1" dirty="0"/>
          </a:p>
          <a:p>
            <a:r>
              <a:rPr lang="sr-Latn-RS" sz="2800" b="1" dirty="0">
                <a:latin typeface="Symbol" pitchFamily="18" charset="2"/>
              </a:rPr>
              <a:t>                               </a:t>
            </a:r>
            <a:r>
              <a:rPr lang="en-US" sz="2800" b="1" dirty="0">
                <a:latin typeface="Symbol" pitchFamily="18" charset="2"/>
              </a:rPr>
              <a:t>W</a:t>
            </a:r>
            <a:r>
              <a:rPr lang="en-US" sz="2800" b="1" dirty="0"/>
              <a:t>=290,5</a:t>
            </a:r>
            <a:endParaRPr lang="sr-Latn-RS" sz="2800" b="1" dirty="0"/>
          </a:p>
          <a:p>
            <a:endParaRPr lang="sr-Latn-RS" sz="2800" b="1" dirty="0"/>
          </a:p>
          <a:p>
            <a:r>
              <a:rPr lang="sr-Latn-RS" sz="2800" b="1" dirty="0"/>
              <a:t>                  </a:t>
            </a:r>
            <a:r>
              <a:rPr lang="en-US" sz="2800" b="1" dirty="0"/>
              <a:t>          </a:t>
            </a:r>
            <a:r>
              <a:rPr lang="en-GB" sz="2800" b="1" dirty="0">
                <a:latin typeface="Symbol" pitchFamily="18" charset="2"/>
              </a:rPr>
              <a:t>W</a:t>
            </a:r>
            <a:r>
              <a:rPr lang="en-US" sz="2800" b="1" dirty="0"/>
              <a:t>=</a:t>
            </a:r>
            <a:r>
              <a:rPr lang="en-GB" sz="2800" b="1" dirty="0"/>
              <a:t>295.2</a:t>
            </a:r>
            <a:endParaRPr lang="sr-Latn-RS" sz="2800" b="1" dirty="0"/>
          </a:p>
          <a:p>
            <a:r>
              <a:rPr lang="sr-Latn-RS" sz="2800" b="1" dirty="0"/>
              <a:t>                               </a:t>
            </a:r>
          </a:p>
          <a:p>
            <a:endParaRPr lang="sr-Latn-RS" sz="2800" b="1" dirty="0"/>
          </a:p>
          <a:p>
            <a:endParaRPr lang="sr-Latn-RS" sz="2800" b="1" dirty="0"/>
          </a:p>
          <a:p>
            <a:endParaRPr lang="sr-Latn-RS" sz="2800" b="1" dirty="0"/>
          </a:p>
          <a:p>
            <a:endParaRPr lang="sr-Latn-RS" sz="2800" b="1" dirty="0"/>
          </a:p>
          <a:p>
            <a:endParaRPr lang="sr-Latn-RS" sz="2800" b="1" dirty="0"/>
          </a:p>
          <a:p>
            <a:r>
              <a:rPr lang="en-GB" sz="2800" dirty="0"/>
              <a:t> </a:t>
            </a: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3356992"/>
          <a:ext cx="37052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566711" y="5697044"/>
            <a:ext cx="17010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300538"/>
          </a:xfrm>
        </p:spPr>
        <p:txBody>
          <a:bodyPr/>
          <a:lstStyle/>
          <a:p>
            <a:r>
              <a:rPr lang="it-IT" dirty="0"/>
              <a:t>3. </a:t>
            </a:r>
            <a:r>
              <a:rPr lang="it-IT" dirty="0" err="1"/>
              <a:t>Pretpostavimo</a:t>
            </a:r>
            <a:r>
              <a:rPr lang="it-IT" dirty="0"/>
              <a:t> da </a:t>
            </a:r>
            <a:r>
              <a:rPr lang="it-IT" dirty="0" err="1"/>
              <a:t>Kruso</a:t>
            </a:r>
            <a:r>
              <a:rPr lang="it-IT" dirty="0"/>
              <a:t> ne </a:t>
            </a:r>
            <a:r>
              <a:rPr lang="it-IT" dirty="0" err="1"/>
              <a:t>može</a:t>
            </a:r>
            <a:r>
              <a:rPr lang="it-IT" dirty="0"/>
              <a:t> da </a:t>
            </a:r>
            <a:r>
              <a:rPr lang="it-IT" dirty="0" err="1"/>
              <a:t>vrši</a:t>
            </a:r>
            <a:r>
              <a:rPr lang="it-IT" dirty="0"/>
              <a:t> </a:t>
            </a:r>
            <a:r>
              <a:rPr lang="it-IT" dirty="0" err="1"/>
              <a:t>intertemporalnu</a:t>
            </a:r>
            <a:r>
              <a:rPr lang="sr-Latn-CS" dirty="0"/>
              <a:t> </a:t>
            </a:r>
            <a:r>
              <a:rPr lang="en-US" dirty="0" err="1"/>
              <a:t>razmenu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komšijama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ni</a:t>
            </a:r>
            <a:r>
              <a:rPr lang="sr-Latn-CS" dirty="0"/>
              <a:t> </a:t>
            </a:r>
            <a:r>
              <a:rPr lang="en-US" dirty="0" err="1"/>
              <a:t>kokosovi</a:t>
            </a:r>
            <a:r>
              <a:rPr lang="en-US" dirty="0"/>
              <a:t> </a:t>
            </a:r>
            <a:r>
              <a:rPr lang="en-US" dirty="0" err="1"/>
              <a:t>orasi</a:t>
            </a:r>
            <a:r>
              <a:rPr lang="en-US" dirty="0"/>
              <a:t> ne </a:t>
            </a:r>
            <a:r>
              <a:rPr lang="en-US" dirty="0" err="1"/>
              <a:t>kvare</a:t>
            </a:r>
            <a:r>
              <a:rPr lang="en-US" dirty="0"/>
              <a:t> </a:t>
            </a:r>
            <a:r>
              <a:rPr lang="en-US" dirty="0" err="1"/>
              <a:t>sasvim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sr-Latn-RS" dirty="0"/>
              <a:t>90% ipak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sr-Latn-CS" dirty="0"/>
              <a:t> </a:t>
            </a:r>
            <a:r>
              <a:rPr lang="en-US" dirty="0" err="1"/>
              <a:t>sačuvati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sutrašnju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.?</a:t>
            </a:r>
          </a:p>
        </p:txBody>
      </p:sp>
      <p:pic>
        <p:nvPicPr>
          <p:cNvPr id="696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000125"/>
            <a:ext cx="4325938" cy="3397250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>
          <a:xfrm>
            <a:off x="285750" y="928688"/>
            <a:ext cx="3429000" cy="4876800"/>
          </a:xfrm>
        </p:spPr>
        <p:txBody>
          <a:bodyPr/>
          <a:lstStyle/>
          <a:p>
            <a:r>
              <a:rPr lang="en-US" sz="2000"/>
              <a:t>4. U tekstu je pretpostavljeno da Kruso ne želi da</a:t>
            </a:r>
            <a:r>
              <a:rPr lang="sr-Latn-CS" sz="2000"/>
              <a:t> </a:t>
            </a:r>
            <a:r>
              <a:rPr lang="it-IT" sz="2000"/>
              <a:t>ostavi iza sebe nikakvo bogatstvo, pre svega</a:t>
            </a:r>
            <a:r>
              <a:rPr lang="sr-Latn-CS" sz="2000"/>
              <a:t> </a:t>
            </a:r>
            <a:r>
              <a:rPr lang="en-US" sz="2000"/>
              <a:t>zbog toga što zna da će biti spasen. Situacija bi</a:t>
            </a:r>
            <a:r>
              <a:rPr lang="sr-Latn-CS" sz="2000"/>
              <a:t> </a:t>
            </a:r>
            <a:r>
              <a:rPr lang="en-US" sz="2000"/>
              <a:t>se izmenila kada bi, u periodu 2, svom prijatelju</a:t>
            </a:r>
            <a:r>
              <a:rPr lang="sr-Latn-CS" sz="2000"/>
              <a:t> </a:t>
            </a:r>
            <a:r>
              <a:rPr lang="en-US" sz="2000"/>
              <a:t>Petku želeo da ostavi poklon u vrednosti </a:t>
            </a:r>
            <a:r>
              <a:rPr lang="en-US" sz="2000" i="1"/>
              <a:t>B2 (koji</a:t>
            </a:r>
            <a:r>
              <a:rPr lang="sr-Latn-CS" sz="2000" i="1"/>
              <a:t> </a:t>
            </a:r>
            <a:r>
              <a:rPr lang="en-US" sz="2000"/>
              <a:t>možemo smatrati i nasledstvom). Napišite</a:t>
            </a:r>
            <a:r>
              <a:rPr lang="sr-Latn-CS" sz="2000"/>
              <a:t> </a:t>
            </a:r>
            <a:r>
              <a:rPr lang="en-US" sz="2000"/>
              <a:t>Krusoovo budžetsko ograničenje i predstavite</a:t>
            </a:r>
            <a:r>
              <a:rPr lang="sr-Latn-CS" sz="2000"/>
              <a:t> </a:t>
            </a:r>
            <a:r>
              <a:rPr lang="en-US" sz="2000"/>
              <a:t>ga grafički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70660" name="Content Placeholder 4"/>
          <p:cNvSpPr>
            <a:spLocks noGrp="1"/>
          </p:cNvSpPr>
          <p:nvPr>
            <p:ph sz="half" idx="2"/>
          </p:nvPr>
        </p:nvSpPr>
        <p:spPr>
          <a:xfrm>
            <a:off x="3929063" y="914400"/>
            <a:ext cx="5072062" cy="4876800"/>
          </a:xfrm>
        </p:spPr>
        <p:txBody>
          <a:bodyPr/>
          <a:lstStyle/>
          <a:p>
            <a:r>
              <a:rPr lang="sr-Latn-CS"/>
              <a:t>Nasledstvo - </a:t>
            </a:r>
            <a:r>
              <a:rPr lang="en-US"/>
              <a:t>B2 :</a:t>
            </a:r>
          </a:p>
          <a:p>
            <a:r>
              <a:rPr lang="es-ES"/>
              <a:t>C2+B2 = Y2 + (Y1-C1) (1+r)</a:t>
            </a:r>
          </a:p>
          <a:p>
            <a:r>
              <a:rPr lang="sr-Latn-CS"/>
              <a:t>Intertemporalno ograničenje onda glasi</a:t>
            </a:r>
          </a:p>
          <a:p>
            <a:r>
              <a:rPr lang="pt-BR"/>
              <a:t>C1+C2 /(1+r)+B2/(1+r)</a:t>
            </a:r>
            <a:endParaRPr lang="sr-Latn-CS"/>
          </a:p>
          <a:p>
            <a:pPr>
              <a:buFontTx/>
              <a:buNone/>
            </a:pPr>
            <a:r>
              <a:rPr lang="sr-Latn-CS"/>
              <a:t>   </a:t>
            </a:r>
            <a:r>
              <a:rPr lang="pt-BR"/>
              <a:t> = Y1 + Y2 / (1+r).</a:t>
            </a:r>
            <a:endParaRPr lang="en-US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48131"/>
            <a:ext cx="3528392" cy="2909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44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dirty="0"/>
              <a:t>2. Da bi </a:t>
            </a:r>
            <a:r>
              <a:rPr lang="it-IT" sz="2800" b="1" dirty="0" err="1"/>
              <a:t>država</a:t>
            </a:r>
            <a:r>
              <a:rPr lang="it-IT" sz="2800" b="1" dirty="0"/>
              <a:t> </a:t>
            </a:r>
            <a:r>
              <a:rPr lang="it-IT" sz="2800" b="1" dirty="0" err="1"/>
              <a:t>ispoštovala</a:t>
            </a:r>
            <a:r>
              <a:rPr lang="it-IT" sz="2800" b="1" dirty="0"/>
              <a:t> </a:t>
            </a:r>
            <a:r>
              <a:rPr lang="it-IT" sz="2800" b="1" dirty="0" err="1"/>
              <a:t>svoje</a:t>
            </a:r>
            <a:r>
              <a:rPr lang="it-IT" sz="2800" b="1" dirty="0"/>
              <a:t> </a:t>
            </a:r>
            <a:r>
              <a:rPr lang="it-IT" sz="2800" b="1" dirty="0" err="1"/>
              <a:t>intertemporalno</a:t>
            </a:r>
            <a:r>
              <a:rPr lang="sr-Latn-CS" sz="2800" b="1" dirty="0"/>
              <a:t> </a:t>
            </a:r>
            <a:r>
              <a:rPr lang="en-US" sz="2800" dirty="0" err="1"/>
              <a:t>budžetsko</a:t>
            </a:r>
            <a:r>
              <a:rPr lang="en-US" sz="2800" dirty="0"/>
              <a:t> </a:t>
            </a:r>
            <a:r>
              <a:rPr lang="en-US" sz="2800" dirty="0" err="1"/>
              <a:t>ograničenje</a:t>
            </a:r>
            <a:r>
              <a:rPr lang="en-US" sz="2800" dirty="0"/>
              <a:t>, </a:t>
            </a:r>
            <a:r>
              <a:rPr lang="en-US" sz="2800" dirty="0" err="1"/>
              <a:t>biće</a:t>
            </a:r>
            <a:r>
              <a:rPr lang="en-US" sz="2800" dirty="0"/>
              <a:t> </a:t>
            </a:r>
            <a:r>
              <a:rPr lang="en-US" sz="2800" dirty="0" err="1"/>
              <a:t>dovoljno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ne </a:t>
            </a:r>
            <a:r>
              <a:rPr lang="en-US" sz="2800" dirty="0" err="1"/>
              <a:t>i</a:t>
            </a:r>
            <a:r>
              <a:rPr lang="sr-Latn-CS" sz="2800" dirty="0"/>
              <a:t> </a:t>
            </a:r>
            <a:r>
              <a:rPr lang="en-US" sz="2800" dirty="0" err="1"/>
              <a:t>neophodno</a:t>
            </a:r>
            <a:r>
              <a:rPr lang="en-US" sz="2800" dirty="0"/>
              <a:t>,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njen</a:t>
            </a:r>
            <a:r>
              <a:rPr lang="en-US" sz="2800" dirty="0"/>
              <a:t> </a:t>
            </a:r>
            <a:r>
              <a:rPr lang="en-US" sz="2800" dirty="0" err="1"/>
              <a:t>budžet</a:t>
            </a:r>
            <a:r>
              <a:rPr lang="en-US" sz="2800" dirty="0"/>
              <a:t> </a:t>
            </a:r>
            <a:r>
              <a:rPr lang="en-US" sz="2800" dirty="0" err="1"/>
              <a:t>bude</a:t>
            </a:r>
            <a:r>
              <a:rPr lang="en-US" sz="2800" dirty="0"/>
              <a:t> </a:t>
            </a:r>
            <a:r>
              <a:rPr lang="en-US" sz="2800" dirty="0" err="1"/>
              <a:t>uravnotežen</a:t>
            </a:r>
            <a:r>
              <a:rPr lang="sr-Latn-CS" sz="2800" dirty="0"/>
              <a:t> </a:t>
            </a:r>
            <a:r>
              <a:rPr lang="en-US" sz="2800" dirty="0" err="1"/>
              <a:t>svake</a:t>
            </a:r>
            <a:r>
              <a:rPr lang="en-US" sz="2800" dirty="0"/>
              <a:t> </a:t>
            </a:r>
            <a:r>
              <a:rPr lang="en-US" sz="2800" dirty="0" err="1"/>
              <a:t>godine</a:t>
            </a:r>
            <a:r>
              <a:rPr lang="en-US" sz="2800" dirty="0"/>
              <a:t>. </a:t>
            </a:r>
            <a:r>
              <a:rPr lang="en-US" sz="2800" dirty="0" err="1"/>
              <a:t>Zašto</a:t>
            </a:r>
            <a:r>
              <a:rPr lang="en-US" sz="2800" dirty="0"/>
              <a:t>? </a:t>
            </a:r>
            <a:endParaRPr lang="sr-Latn-CS" sz="2800" dirty="0"/>
          </a:p>
          <a:p>
            <a:endParaRPr lang="sr-Latn-CS" sz="2800" dirty="0"/>
          </a:p>
          <a:p>
            <a:r>
              <a:rPr lang="en-US" sz="2800" dirty="0" err="1"/>
              <a:t>Zašto</a:t>
            </a:r>
            <a:r>
              <a:rPr lang="en-US" sz="2800" dirty="0"/>
              <a:t> </a:t>
            </a:r>
            <a:r>
              <a:rPr lang="en-US" sz="2800" dirty="0" err="1"/>
              <a:t>zakon</a:t>
            </a:r>
            <a:r>
              <a:rPr lang="en-US" sz="2800" dirty="0"/>
              <a:t> o </a:t>
            </a:r>
            <a:r>
              <a:rPr lang="en-US" sz="2800" dirty="0" err="1"/>
              <a:t>uravnoteženom</a:t>
            </a:r>
            <a:r>
              <a:rPr lang="sr-Latn-CS" sz="2800" dirty="0"/>
              <a:t> </a:t>
            </a:r>
            <a:r>
              <a:rPr lang="pl-PL" sz="2800" dirty="0" err="1"/>
              <a:t>budžetu</a:t>
            </a:r>
            <a:r>
              <a:rPr lang="pl-PL" sz="2800" dirty="0"/>
              <a:t> </a:t>
            </a:r>
            <a:r>
              <a:rPr lang="pl-PL" sz="2800" dirty="0" err="1"/>
              <a:t>možda</a:t>
            </a:r>
            <a:r>
              <a:rPr lang="pl-PL" sz="2800" dirty="0"/>
              <a:t> i </a:t>
            </a:r>
            <a:r>
              <a:rPr lang="pl-PL" sz="2800" dirty="0" err="1"/>
              <a:t>ne</a:t>
            </a:r>
            <a:r>
              <a:rPr lang="pl-PL" sz="2800" dirty="0"/>
              <a:t> </a:t>
            </a:r>
            <a:r>
              <a:rPr lang="pl-PL" sz="2800" dirty="0" err="1"/>
              <a:t>bi</a:t>
            </a:r>
            <a:r>
              <a:rPr lang="pl-PL" sz="2800" dirty="0"/>
              <a:t> </a:t>
            </a:r>
            <a:r>
              <a:rPr lang="pl-PL" sz="2800" dirty="0" err="1"/>
              <a:t>bio</a:t>
            </a:r>
            <a:r>
              <a:rPr lang="pl-PL" sz="2800" dirty="0"/>
              <a:t> tako dobra </a:t>
            </a:r>
            <a:r>
              <a:rPr lang="pl-PL" sz="2800" dirty="0" err="1"/>
              <a:t>ideja</a:t>
            </a:r>
            <a:r>
              <a:rPr lang="pl-PL" sz="2800" dirty="0"/>
              <a:t>?</a:t>
            </a:r>
          </a:p>
          <a:p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zaključke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izvući</a:t>
            </a:r>
            <a:r>
              <a:rPr lang="en-US" dirty="0"/>
              <a:t>?</a:t>
            </a:r>
            <a:endParaRPr lang="sr-Latn-R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57158" y="1052736"/>
            <a:ext cx="86439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</a:rPr>
              <a:t>dovoljno</a:t>
            </a:r>
            <a:r>
              <a:rPr lang="en-US" dirty="0">
                <a:solidFill>
                  <a:srgbClr val="FFFFCC"/>
                </a:solidFill>
              </a:rPr>
              <a:t> je </a:t>
            </a:r>
            <a:r>
              <a:rPr lang="en-US" dirty="0" err="1">
                <a:solidFill>
                  <a:srgbClr val="FFFFCC"/>
                </a:solidFill>
              </a:rPr>
              <a:t>da</a:t>
            </a:r>
            <a:r>
              <a:rPr lang="en-US" dirty="0">
                <a:solidFill>
                  <a:srgbClr val="FFFFCC"/>
                </a:solidFill>
              </a:rPr>
              <a:t> se </a:t>
            </a:r>
            <a:r>
              <a:rPr lang="en-US" dirty="0" err="1">
                <a:solidFill>
                  <a:srgbClr val="FFFFCC"/>
                </a:solidFill>
              </a:rPr>
              <a:t>manji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broj</a:t>
            </a:r>
            <a:r>
              <a:rPr lang="sr-Latn-C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dobro</a:t>
            </a:r>
            <a:r>
              <a:rPr lang="sr-Latn-C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informisanih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privrednih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subjekata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na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tržištu</a:t>
            </a:r>
            <a:r>
              <a:rPr lang="sr-Latn-CS" dirty="0">
                <a:solidFill>
                  <a:srgbClr val="FFFFCC"/>
                </a:solidFill>
              </a:rPr>
              <a:t> </a:t>
            </a:r>
            <a:r>
              <a:rPr lang="pl-PL" dirty="0">
                <a:solidFill>
                  <a:srgbClr val="FFFFCC"/>
                </a:solidFill>
              </a:rPr>
              <a:t>racionalno ponaša. </a:t>
            </a:r>
          </a:p>
          <a:p>
            <a:endParaRPr lang="pl-PL" dirty="0">
              <a:solidFill>
                <a:srgbClr val="FFFFCC"/>
              </a:solidFill>
            </a:endParaRPr>
          </a:p>
          <a:p>
            <a:endParaRPr lang="en-US" dirty="0">
              <a:solidFill>
                <a:srgbClr val="FFFFCC"/>
              </a:solidFill>
            </a:endParaRPr>
          </a:p>
          <a:p>
            <a:r>
              <a:rPr lang="en-US" b="1" dirty="0">
                <a:solidFill>
                  <a:srgbClr val="FFFFCC"/>
                </a:solidFill>
              </a:rPr>
              <a:t>S</a:t>
            </a:r>
            <a:r>
              <a:rPr lang="pl-PL" b="1" dirty="0">
                <a:solidFill>
                  <a:srgbClr val="FFFFCC"/>
                </a:solidFill>
              </a:rPr>
              <a:t>indikati </a:t>
            </a:r>
            <a:r>
              <a:rPr lang="en-US" b="1" dirty="0">
                <a:solidFill>
                  <a:srgbClr val="FFFFCC"/>
                </a:solidFill>
              </a:rPr>
              <a:t> </a:t>
            </a:r>
            <a:r>
              <a:rPr lang="en-US" dirty="0">
                <a:solidFill>
                  <a:srgbClr val="FFFFCC"/>
                </a:solidFill>
              </a:rPr>
              <a:t>- </a:t>
            </a:r>
            <a:r>
              <a:rPr lang="en-US" dirty="0" err="1">
                <a:solidFill>
                  <a:srgbClr val="FFFFCC"/>
                </a:solidFill>
              </a:rPr>
              <a:t>dovoljno</a:t>
            </a:r>
            <a:r>
              <a:rPr lang="en-US" dirty="0">
                <a:solidFill>
                  <a:srgbClr val="FFFFCC"/>
                </a:solidFill>
              </a:rPr>
              <a:t> je </a:t>
            </a:r>
            <a:r>
              <a:rPr lang="en-US" dirty="0" err="1">
                <a:solidFill>
                  <a:srgbClr val="FFFFCC"/>
                </a:solidFill>
              </a:rPr>
              <a:t>da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i="1" dirty="0" err="1">
                <a:solidFill>
                  <a:srgbClr val="FFFFCC"/>
                </a:solidFill>
              </a:rPr>
              <a:t>njihova</a:t>
            </a:r>
            <a:r>
              <a:rPr lang="en-US" i="1" dirty="0">
                <a:solidFill>
                  <a:srgbClr val="FFFFCC"/>
                </a:solidFill>
              </a:rPr>
              <a:t> </a:t>
            </a:r>
            <a:r>
              <a:rPr lang="en-US" i="1" dirty="0" err="1">
                <a:solidFill>
                  <a:srgbClr val="FFFFCC"/>
                </a:solidFill>
              </a:rPr>
              <a:t>očekivanja</a:t>
            </a:r>
            <a:r>
              <a:rPr lang="en-US" i="1" dirty="0">
                <a:solidFill>
                  <a:srgbClr val="FFFFCC"/>
                </a:solidFill>
              </a:rPr>
              <a:t> u</a:t>
            </a:r>
            <a:r>
              <a:rPr lang="sr-Latn-CS" i="1" dirty="0">
                <a:solidFill>
                  <a:srgbClr val="FFFFCC"/>
                </a:solidFill>
              </a:rPr>
              <a:t> </a:t>
            </a:r>
            <a:r>
              <a:rPr lang="pl-PL" dirty="0">
                <a:solidFill>
                  <a:srgbClr val="FFFFCC"/>
                </a:solidFill>
              </a:rPr>
              <a:t>proseku budu tačna. </a:t>
            </a:r>
          </a:p>
          <a:p>
            <a:endParaRPr lang="pl-PL" dirty="0">
              <a:solidFill>
                <a:srgbClr val="FFFFCC"/>
              </a:solidFill>
            </a:endParaRPr>
          </a:p>
          <a:p>
            <a:pPr algn="just"/>
            <a:r>
              <a:rPr lang="pl-PL" dirty="0">
                <a:solidFill>
                  <a:srgbClr val="FFFFCC"/>
                </a:solidFill>
              </a:rPr>
              <a:t>Na finansijskim tržištima, </a:t>
            </a:r>
            <a:endParaRPr lang="sr-Cyrl-RS" dirty="0">
              <a:solidFill>
                <a:srgbClr val="FFFFCC"/>
              </a:solidFill>
            </a:endParaRPr>
          </a:p>
          <a:p>
            <a:pPr algn="l"/>
            <a:r>
              <a:rPr lang="pl-PL" dirty="0" err="1">
                <a:solidFill>
                  <a:srgbClr val="FFFFCC"/>
                </a:solidFill>
              </a:rPr>
              <a:t>dovoljno</a:t>
            </a:r>
            <a:r>
              <a:rPr lang="pl-PL" dirty="0">
                <a:solidFill>
                  <a:srgbClr val="FFFFCC"/>
                </a:solidFill>
              </a:rPr>
              <a:t> je da samo jedan broj </a:t>
            </a:r>
            <a:r>
              <a:rPr lang="pl-PL" dirty="0" err="1">
                <a:solidFill>
                  <a:srgbClr val="FFFFCC"/>
                </a:solidFill>
              </a:rPr>
              <a:t>profesionalaca</a:t>
            </a:r>
            <a:r>
              <a:rPr lang="pl-PL" dirty="0">
                <a:solidFill>
                  <a:srgbClr val="FFFFCC"/>
                </a:solidFill>
              </a:rPr>
              <a:t> </a:t>
            </a:r>
            <a:endParaRPr lang="sr-Cyrl-RS" dirty="0">
              <a:solidFill>
                <a:srgbClr val="FFFFCC"/>
              </a:solidFill>
            </a:endParaRPr>
          </a:p>
          <a:p>
            <a:pPr algn="l"/>
            <a:r>
              <a:rPr lang="pl-PL" dirty="0" err="1">
                <a:solidFill>
                  <a:srgbClr val="FFFFCC"/>
                </a:solidFill>
              </a:rPr>
              <a:t>sa</a:t>
            </a:r>
            <a:r>
              <a:rPr lang="pl-PL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dovoljno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velikim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finansijskim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kapitalom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bude</a:t>
            </a:r>
            <a:r>
              <a:rPr lang="sr-Latn-CS" dirty="0">
                <a:solidFill>
                  <a:srgbClr val="FFFFCC"/>
                </a:solidFill>
              </a:rPr>
              <a:t> </a:t>
            </a:r>
            <a:r>
              <a:rPr lang="it-IT" dirty="0">
                <a:solidFill>
                  <a:srgbClr val="FFFFCC"/>
                </a:solidFill>
              </a:rPr>
              <a:t>dobro informisan.</a:t>
            </a:r>
            <a:r>
              <a:rPr lang="pl-PL" dirty="0">
                <a:solidFill>
                  <a:srgbClr val="FFFFCC"/>
                </a:solidFill>
              </a:rPr>
              <a:t> </a:t>
            </a:r>
          </a:p>
          <a:p>
            <a:endParaRPr lang="sr-Cyrl-RS" dirty="0">
              <a:solidFill>
                <a:srgbClr val="FFFFCC"/>
              </a:solidFill>
            </a:endParaRPr>
          </a:p>
          <a:p>
            <a:endParaRPr lang="pl-PL" dirty="0">
              <a:solidFill>
                <a:srgbClr val="FFFFCC"/>
              </a:solidFill>
            </a:endParaRPr>
          </a:p>
          <a:p>
            <a:r>
              <a:rPr lang="pl-PL" dirty="0">
                <a:solidFill>
                  <a:srgbClr val="FFFFCC"/>
                </a:solidFill>
              </a:rPr>
              <a:t>Manje </a:t>
            </a:r>
            <a:r>
              <a:rPr lang="en-US" dirty="0" err="1">
                <a:solidFill>
                  <a:srgbClr val="FFFFCC"/>
                </a:solidFill>
              </a:rPr>
              <a:t>obavešteni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klijenti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prihvatiće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važeće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tržišne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cene</a:t>
            </a:r>
            <a:r>
              <a:rPr lang="en-US" dirty="0">
                <a:solidFill>
                  <a:srgbClr val="FFFFCC"/>
                </a:solidFill>
              </a:rPr>
              <a:t>,</a:t>
            </a:r>
            <a:endParaRPr lang="sr-Cyrl-RS" dirty="0">
              <a:solidFill>
                <a:srgbClr val="FFFFCC"/>
              </a:solidFill>
            </a:endParaRPr>
          </a:p>
          <a:p>
            <a:endParaRPr lang="sr-Cyrl-RS" dirty="0">
              <a:solidFill>
                <a:srgbClr val="FFFFCC"/>
              </a:solidFill>
            </a:endParaRPr>
          </a:p>
          <a:p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813" y="1214438"/>
            <a:ext cx="7572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Buffet </a:t>
            </a:r>
            <a:r>
              <a:rPr lang="sr-Latn-CS" dirty="0">
                <a:solidFill>
                  <a:srgbClr val="FFFFCC"/>
                </a:solidFill>
              </a:rPr>
              <a:t>je rekao</a:t>
            </a:r>
            <a:r>
              <a:rPr lang="en-US" dirty="0">
                <a:solidFill>
                  <a:srgbClr val="FFFFCC"/>
                </a:solidFill>
              </a:rPr>
              <a:t>: “</a:t>
            </a:r>
            <a:r>
              <a:rPr lang="sr-Latn-CS" dirty="0">
                <a:solidFill>
                  <a:srgbClr val="FFFFCC"/>
                </a:solidFill>
              </a:rPr>
              <a:t>Mogao bih da rešim pitanje deficita za 5 minuta. Samo treba doneti zakon koji kaže da u slučaju da deficit bude veći od 3% nijedan političar više nema pravo da se kandiduje na bilo koju funkciju</a:t>
            </a:r>
            <a:r>
              <a:rPr lang="en-US" dirty="0">
                <a:solidFill>
                  <a:srgbClr val="FFFFCC"/>
                </a:solidFill>
              </a:rPr>
              <a:t>”</a:t>
            </a:r>
          </a:p>
        </p:txBody>
      </p:sp>
      <p:pic>
        <p:nvPicPr>
          <p:cNvPr id="49155" name="Picture 3" descr="warren_buffet-300x194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857500"/>
            <a:ext cx="36036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5287963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Buffet said</a:t>
            </a:r>
            <a:r>
              <a:rPr lang="sr-Latn-CS">
                <a:solidFill>
                  <a:srgbClr val="FFFFCC"/>
                </a:solidFill>
              </a:rPr>
              <a:t>:”</a:t>
            </a:r>
            <a:r>
              <a:rPr lang="en-US">
                <a:solidFill>
                  <a:srgbClr val="FFFFCC"/>
                </a:solidFill>
              </a:rPr>
              <a:t> I could end the deficit in 5 minutes. You just pass a law that says that anytime there is a deficit of more than 3% of GDP all sitting members of congress are ineligible for reelection.”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3" y="3500438"/>
            <a:ext cx="3286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solidFill>
                  <a:srgbClr val="FFFFCC"/>
                </a:solidFill>
              </a:rPr>
              <a:t>Privreda nije preduzeće!!!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4131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8988491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mercatus.org/sites/default/files/FR-BUDGETARY-map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55615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3. Neki smatraju da je penzioni sistem tipa “pay-asyou-</a:t>
            </a:r>
            <a:r>
              <a:rPr lang="sr-Latn-CS" b="1"/>
              <a:t> </a:t>
            </a:r>
            <a:r>
              <a:rPr lang="it-IT"/>
              <a:t>go”, gde se doprinosi za penziono osiguranje</a:t>
            </a:r>
          </a:p>
          <a:p>
            <a:r>
              <a:rPr lang="pl-PL"/>
              <a:t>koji uplaćuju zaposleni, koriste odmah za isplatu </a:t>
            </a:r>
            <a:r>
              <a:rPr lang="it-IT"/>
              <a:t>penzija – u stvari, piramidalna šema. Da li se slažete</a:t>
            </a:r>
            <a:r>
              <a:rPr lang="sr-Latn-CS"/>
              <a:t> </a:t>
            </a:r>
            <a:r>
              <a:rPr lang="en-US"/>
              <a:t>ili ne? Objasnite.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605" y="914400"/>
            <a:ext cx="7314789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2" t="45303" r="50800" b="45908"/>
          <a:stretch>
            <a:fillRect/>
          </a:stretch>
        </p:blipFill>
        <p:spPr>
          <a:xfrm>
            <a:off x="1143000" y="2571750"/>
            <a:ext cx="6858000" cy="85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2" t="45303" r="50800" b="45908"/>
          <a:stretch>
            <a:fillRect/>
          </a:stretch>
        </p:blipFill>
        <p:spPr>
          <a:xfrm>
            <a:off x="1143000" y="3357563"/>
            <a:ext cx="6858000" cy="857250"/>
          </a:xfrm>
          <a:noFill/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339975" y="4149725"/>
            <a:ext cx="41036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J</a:t>
            </a:r>
            <a:r>
              <a:rPr lang="en-US">
                <a:solidFill>
                  <a:srgbClr val="FFFF00"/>
                </a:solidFill>
              </a:rPr>
              <a:t>este piramida, jer se vrši preraspodela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GB">
                <a:solidFill>
                  <a:srgbClr val="FFFF00"/>
                </a:solidFill>
              </a:rPr>
              <a:t>N</a:t>
            </a:r>
            <a:r>
              <a:rPr lang="en-US">
                <a:solidFill>
                  <a:srgbClr val="FFFF00"/>
                </a:solidFill>
              </a:rPr>
              <a:t>ije piramida, jer se raspodeljuje novostvorena vrednost</a:t>
            </a:r>
          </a:p>
          <a:p>
            <a:r>
              <a:rPr lang="en-GB">
                <a:solidFill>
                  <a:srgbClr val="FFFF00"/>
                </a:solidFill>
              </a:rPr>
              <a:t>A</a:t>
            </a:r>
            <a:r>
              <a:rPr lang="en-US">
                <a:solidFill>
                  <a:srgbClr val="FFFF00"/>
                </a:solidFill>
              </a:rPr>
              <a:t>li sve zavisi od broja ulagača</a:t>
            </a:r>
            <a:endParaRPr lang="en-GB">
              <a:solidFill>
                <a:srgbClr val="FFFF00"/>
              </a:solidFill>
            </a:endParaRPr>
          </a:p>
        </p:txBody>
      </p:sp>
      <p:pic>
        <p:nvPicPr>
          <p:cNvPr id="20485" name="Picture 5" descr="popis_542435s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8765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langhr-450px-Bosnia_and_Herzegovinapop-2010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88913"/>
            <a:ext cx="3835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ngsr-400px-UKpop2010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4876800"/>
          </a:xfrm>
        </p:spPr>
        <p:txBody>
          <a:bodyPr/>
          <a:lstStyle/>
          <a:p>
            <a:r>
              <a:rPr lang="en-GB">
                <a:hlinkClick r:id="rId2"/>
              </a:rPr>
              <a:t>Finance</a:t>
            </a:r>
            <a:r>
              <a:rPr lang="en-GB"/>
              <a:t>: </a:t>
            </a:r>
            <a:r>
              <a:rPr lang="en-GB">
                <a:hlinkClick r:id="rId3"/>
              </a:rPr>
              <a:t>Bernie Madoff</a:t>
            </a:r>
            <a:r>
              <a:rPr lang="en-GB"/>
              <a:t> </a:t>
            </a:r>
            <a:r>
              <a:rPr lang="en-GB">
                <a:hlinkClick r:id="rId4"/>
              </a:rPr>
              <a:t>Ponzi schemes</a:t>
            </a:r>
            <a:endParaRPr lang="en-GB"/>
          </a:p>
          <a:p>
            <a:r>
              <a:rPr lang="en-GB"/>
              <a:t>5 Years Ago Bernie Madoff Was Sentenced to 150 Years In Prison – Here's How His Scheme Worked</a:t>
            </a:r>
          </a:p>
          <a:p>
            <a:r>
              <a:rPr lang="en-GB" sz="1000"/>
              <a:t> </a:t>
            </a:r>
            <a:r>
              <a:rPr lang="en-GB" sz="1000">
                <a:hlinkClick r:id="rId5"/>
              </a:rPr>
              <a:t>http://www.businessinsider.com/how-bernie-madoffs-ponzi-scheme-worked-2014-7#ixzz3WhdrDftV</a:t>
            </a:r>
            <a:endParaRPr lang="en-US" sz="1000"/>
          </a:p>
          <a:p>
            <a:r>
              <a:rPr lang="en-GB" sz="1000">
                <a:hlinkClick r:id="rId6"/>
              </a:rPr>
              <a:t>http://en.wikipedia.org/wiki/List_of_investors_in_Bernard_L._Madoff_Investment_Securities</a:t>
            </a:r>
            <a:endParaRPr lang="en-US" sz="1000"/>
          </a:p>
          <a:p>
            <a:endParaRPr lang="en-US" sz="1000"/>
          </a:p>
          <a:p>
            <a:r>
              <a:rPr lang="en-US" sz="1000"/>
              <a:t>Stiven Spilberg, Kevin Bejkon, Eli Vizel, Džon Malkovič....</a:t>
            </a:r>
          </a:p>
          <a:p>
            <a:r>
              <a:rPr lang="en-GB" sz="1000">
                <a:hlinkClick r:id="rId7"/>
              </a:rPr>
              <a:t>Buffett: Greek exit may be better option</a:t>
            </a:r>
            <a:endParaRPr lang="en-GB" sz="1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/>
              <a:t>Zašto</a:t>
            </a:r>
            <a:r>
              <a:rPr lang="en-US" sz="2400" dirty="0"/>
              <a:t> je </a:t>
            </a:r>
            <a:r>
              <a:rPr lang="en-US" sz="2400" dirty="0" err="1"/>
              <a:t>kamatna</a:t>
            </a:r>
            <a:r>
              <a:rPr lang="en-US" sz="2400" dirty="0"/>
              <a:t> </a:t>
            </a:r>
            <a:r>
              <a:rPr lang="en-US" sz="2400" dirty="0" err="1"/>
              <a:t>stopa</a:t>
            </a:r>
            <a:r>
              <a:rPr lang="en-US" sz="2400" dirty="0"/>
              <a:t> </a:t>
            </a:r>
            <a:r>
              <a:rPr lang="en-US" sz="2400" dirty="0" err="1"/>
              <a:t>pozitivna</a:t>
            </a:r>
            <a:r>
              <a:rPr lang="en-US" sz="2400" dirty="0"/>
              <a:t>? </a:t>
            </a:r>
          </a:p>
          <a:p>
            <a:pPr>
              <a:defRPr/>
            </a:pPr>
            <a:endParaRPr lang="sr-Latn-R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Ako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realna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kamatna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stopa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negativna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domacinstva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dalje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preferiraju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sadasnju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odnosu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buducu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potrosnju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NIKO NECE HTETI DA DAJE ZAJMOVE  </a:t>
            </a:r>
            <a:endParaRPr lang="sr-Latn-R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JER  BI TO ZNACILO DA KREDITORI ONDA TROSE MANJE I DANAS I SUTRA!!!! </a:t>
            </a:r>
            <a:endParaRPr lang="sr-Latn-R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endParaRPr lang="sr-Latn-R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K</a:t>
            </a:r>
            <a:r>
              <a:rPr lang="sr-Latn-RS" sz="2400" dirty="0">
                <a:solidFill>
                  <a:schemeClr val="bg1">
                    <a:lumMod val="95000"/>
                  </a:schemeClr>
                </a:solidFill>
              </a:rPr>
              <a:t>o god daje visoke kamatne stope (pasivne) to je potencijalna piramida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/>
              <a:t>4. Kada zemlja objavi moratorijum, često se javlja</a:t>
            </a:r>
          </a:p>
          <a:p>
            <a:r>
              <a:rPr lang="pl-PL" sz="3600"/>
              <a:t>dilema da li ta zemlja nije u stanju ili samo ne želi </a:t>
            </a:r>
            <a:r>
              <a:rPr lang="vi-VN" sz="3600"/>
              <a:t>da vraća dugove. Ispitajte razliku između ova dva</a:t>
            </a:r>
          </a:p>
          <a:p>
            <a:r>
              <a:rPr lang="en-US" sz="3600"/>
              <a:t>slučaja i zašto je tako teško razrešiti ovu kontroverzu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57188" y="857232"/>
            <a:ext cx="84296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FFCC"/>
                </a:solidFill>
              </a:rPr>
              <a:t>U </a:t>
            </a:r>
            <a:r>
              <a:rPr lang="en-US" dirty="0" err="1">
                <a:solidFill>
                  <a:srgbClr val="FFFFCC"/>
                </a:solidFill>
              </a:rPr>
              <a:t>poznatoj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sceni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iz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Šekspirovog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Hamleta</a:t>
            </a:r>
            <a:r>
              <a:rPr lang="en-US" dirty="0">
                <a:solidFill>
                  <a:srgbClr val="FFFFCC"/>
                </a:solidFill>
              </a:rPr>
              <a:t>, </a:t>
            </a:r>
            <a:r>
              <a:rPr lang="en-US" dirty="0" err="1">
                <a:solidFill>
                  <a:srgbClr val="FFFFCC"/>
                </a:solidFill>
              </a:rPr>
              <a:t>Polonije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svom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sinu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Laertu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daje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savet</a:t>
            </a:r>
            <a:r>
              <a:rPr lang="en-US" dirty="0">
                <a:solidFill>
                  <a:srgbClr val="FFFFCC"/>
                </a:solidFill>
              </a:rPr>
              <a:t>:</a:t>
            </a:r>
          </a:p>
          <a:p>
            <a:pPr algn="just"/>
            <a:endParaRPr lang="en-US" dirty="0">
              <a:solidFill>
                <a:srgbClr val="FFFFCC"/>
              </a:solidFill>
            </a:endParaRPr>
          </a:p>
          <a:p>
            <a:pPr algn="just"/>
            <a:r>
              <a:rPr lang="en-US" sz="3200" dirty="0">
                <a:solidFill>
                  <a:srgbClr val="FFFFCC"/>
                </a:solidFill>
              </a:rPr>
              <a:t>„</a:t>
            </a:r>
            <a:r>
              <a:rPr lang="en-US" sz="3200" dirty="0" err="1">
                <a:solidFill>
                  <a:srgbClr val="FFFFCC"/>
                </a:solidFill>
              </a:rPr>
              <a:t>Nemoj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uzimati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ni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davati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zajmove</a:t>
            </a:r>
            <a:r>
              <a:rPr lang="en-US" sz="3200" dirty="0">
                <a:solidFill>
                  <a:srgbClr val="FFFFCC"/>
                </a:solidFill>
              </a:rPr>
              <a:t>. </a:t>
            </a:r>
            <a:r>
              <a:rPr lang="en-US" sz="3200" dirty="0" err="1">
                <a:solidFill>
                  <a:srgbClr val="FFFFCC"/>
                </a:solidFill>
              </a:rPr>
              <a:t>Jer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često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dajući</a:t>
            </a:r>
            <a:r>
              <a:rPr lang="en-US" sz="3200" dirty="0">
                <a:solidFill>
                  <a:srgbClr val="FFFFCC"/>
                </a:solidFill>
              </a:rPr>
              <a:t> pare </a:t>
            </a:r>
            <a:r>
              <a:rPr lang="en-US" sz="3200" dirty="0" err="1">
                <a:solidFill>
                  <a:srgbClr val="FFFFCC"/>
                </a:solidFill>
              </a:rPr>
              <a:t>na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zajam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gubiš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i</a:t>
            </a:r>
            <a:r>
              <a:rPr lang="en-US" sz="3200" dirty="0">
                <a:solidFill>
                  <a:srgbClr val="FFFFCC"/>
                </a:solidFill>
              </a:rPr>
              <a:t> pare </a:t>
            </a:r>
            <a:r>
              <a:rPr lang="en-US" sz="3200" dirty="0" err="1">
                <a:solidFill>
                  <a:srgbClr val="FFFFCC"/>
                </a:solidFill>
              </a:rPr>
              <a:t>i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prijatelja</a:t>
            </a:r>
            <a:r>
              <a:rPr lang="en-US" sz="3200" dirty="0">
                <a:solidFill>
                  <a:srgbClr val="FFFFCC"/>
                </a:solidFill>
              </a:rPr>
              <a:t>, a </a:t>
            </a:r>
            <a:r>
              <a:rPr lang="en-US" sz="3200" dirty="0" err="1">
                <a:solidFill>
                  <a:srgbClr val="FFFFCC"/>
                </a:solidFill>
              </a:rPr>
              <a:t>tvoj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poslovni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instinkt</a:t>
            </a:r>
            <a:r>
              <a:rPr lang="en-US" sz="3200" dirty="0">
                <a:solidFill>
                  <a:srgbClr val="FFFFCC"/>
                </a:solidFill>
              </a:rPr>
              <a:t> </a:t>
            </a:r>
            <a:r>
              <a:rPr lang="en-US" sz="3200" dirty="0" err="1">
                <a:solidFill>
                  <a:srgbClr val="FFFFCC"/>
                </a:solidFill>
              </a:rPr>
              <a:t>otupljuje</a:t>
            </a:r>
            <a:r>
              <a:rPr lang="en-US" sz="3200" dirty="0">
                <a:solidFill>
                  <a:srgbClr val="FFFFCC"/>
                </a:solidFill>
              </a:rPr>
              <a:t>”. </a:t>
            </a:r>
            <a:endParaRPr lang="sr-Latn-CS" sz="3200" dirty="0">
              <a:solidFill>
                <a:srgbClr val="FFFFCC"/>
              </a:solidFill>
            </a:endParaRPr>
          </a:p>
          <a:p>
            <a:pPr algn="just"/>
            <a:endParaRPr lang="sr-Latn-CS" dirty="0">
              <a:solidFill>
                <a:srgbClr val="FFFFCC"/>
              </a:solidFill>
            </a:endParaRPr>
          </a:p>
          <a:p>
            <a:pPr algn="just"/>
            <a:endParaRPr lang="sr-Latn-CS" dirty="0">
              <a:solidFill>
                <a:srgbClr val="FFFFCC"/>
              </a:solidFill>
            </a:endParaRPr>
          </a:p>
          <a:p>
            <a:pPr algn="just"/>
            <a:r>
              <a:rPr lang="sr-Latn-CS" dirty="0">
                <a:solidFill>
                  <a:srgbClr val="FFFFCC"/>
                </a:solidFill>
              </a:rPr>
              <a:t>Š</a:t>
            </a:r>
            <a:r>
              <a:rPr lang="en-US" dirty="0" err="1">
                <a:solidFill>
                  <a:srgbClr val="FFFFCC"/>
                </a:solidFill>
              </a:rPr>
              <a:t>ta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ima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loše</a:t>
            </a:r>
            <a:r>
              <a:rPr lang="en-US" dirty="0">
                <a:solidFill>
                  <a:srgbClr val="FFFFCC"/>
                </a:solidFill>
              </a:rPr>
              <a:t> u </a:t>
            </a:r>
            <a:r>
              <a:rPr lang="en-US" dirty="0" err="1">
                <a:solidFill>
                  <a:srgbClr val="FFFFCC"/>
                </a:solidFill>
              </a:rPr>
              <a:t>naplaćivanju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kamate</a:t>
            </a:r>
            <a:r>
              <a:rPr lang="en-US" dirty="0">
                <a:solidFill>
                  <a:srgbClr val="FFFFCC"/>
                </a:solidFill>
              </a:rPr>
              <a:t>,</a:t>
            </a:r>
            <a:r>
              <a:rPr lang="sr-Latn-C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ako</a:t>
            </a:r>
            <a:r>
              <a:rPr lang="en-US" dirty="0">
                <a:solidFill>
                  <a:srgbClr val="FFFFCC"/>
                </a:solidFill>
              </a:rPr>
              <a:t> se o </a:t>
            </a:r>
            <a:r>
              <a:rPr lang="en-US" dirty="0" err="1">
                <a:solidFill>
                  <a:srgbClr val="FFFFCC"/>
                </a:solidFill>
              </a:rPr>
              <a:t>njenom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iznosu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obe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strane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slobodno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dogovore</a:t>
            </a:r>
            <a:r>
              <a:rPr lang="en-US" dirty="0">
                <a:solidFill>
                  <a:srgbClr val="FFFFCC"/>
                </a:solidFill>
              </a:rPr>
              <a:t>?</a:t>
            </a:r>
          </a:p>
          <a:p>
            <a:pPr algn="just"/>
            <a:endParaRPr lang="sr-Latn-CS" dirty="0">
              <a:solidFill>
                <a:srgbClr val="FFFFCC"/>
              </a:solidFill>
            </a:endParaRPr>
          </a:p>
          <a:p>
            <a:pPr algn="just"/>
            <a:r>
              <a:rPr lang="en-US" dirty="0" err="1">
                <a:solidFill>
                  <a:srgbClr val="FFFFCC"/>
                </a:solidFill>
              </a:rPr>
              <a:t>Možda</a:t>
            </a:r>
            <a:r>
              <a:rPr lang="en-US" dirty="0">
                <a:solidFill>
                  <a:srgbClr val="FFFFCC"/>
                </a:solidFill>
              </a:rPr>
              <a:t> je </a:t>
            </a:r>
            <a:r>
              <a:rPr lang="en-US" dirty="0" err="1">
                <a:solidFill>
                  <a:srgbClr val="FFFFCC"/>
                </a:solidFill>
              </a:rPr>
              <a:t>ono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nastalo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zbog</a:t>
            </a:r>
            <a:r>
              <a:rPr lang="en-US" dirty="0">
                <a:solidFill>
                  <a:srgbClr val="FFFFCC"/>
                </a:solidFill>
              </a:rPr>
              <a:t> toga </a:t>
            </a:r>
            <a:r>
              <a:rPr lang="en-US" dirty="0" err="1">
                <a:solidFill>
                  <a:srgbClr val="FFFFCC"/>
                </a:solidFill>
              </a:rPr>
              <a:t>što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davaoci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kredita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pt-BR" dirty="0">
                <a:solidFill>
                  <a:srgbClr val="FFFFCC"/>
                </a:solidFill>
              </a:rPr>
              <a:t>imaju bezuslovno pravo na hipoteku, tj. da zaplene resurse </a:t>
            </a:r>
            <a:r>
              <a:rPr lang="en-US" dirty="0" err="1">
                <a:solidFill>
                  <a:srgbClr val="FFFFCC"/>
                </a:solidFill>
              </a:rPr>
              <a:t>dužnika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ako</a:t>
            </a:r>
            <a:r>
              <a:rPr lang="en-US" dirty="0">
                <a:solidFill>
                  <a:srgbClr val="FFFFCC"/>
                </a:solidFill>
              </a:rPr>
              <a:t> ne </a:t>
            </a:r>
            <a:r>
              <a:rPr lang="en-US" dirty="0" err="1">
                <a:solidFill>
                  <a:srgbClr val="FFFFCC"/>
                </a:solidFill>
              </a:rPr>
              <a:t>vrati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novac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na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vreme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5. Poslednjih godina mnoge zemlje – Kina,</a:t>
            </a:r>
            <a:r>
              <a:rPr lang="sr-Latn-CS" sz="2400" b="1"/>
              <a:t> </a:t>
            </a:r>
            <a:r>
              <a:rPr lang="pt-BR" sz="2400"/>
              <a:t>Indonezija, Rusija, da navedemo samo neke –</a:t>
            </a:r>
            <a:r>
              <a:rPr lang="sr-Latn-CS" sz="2400"/>
              <a:t> </a:t>
            </a:r>
            <a:r>
              <a:rPr lang="en-US" sz="2400"/>
              <a:t>akumulirale su značajna sredstva u formi državnih</a:t>
            </a:r>
          </a:p>
          <a:p>
            <a:r>
              <a:rPr lang="en-US" sz="2400"/>
              <a:t>obveznica drugih zemalja, ali su ih</a:t>
            </a:r>
            <a:r>
              <a:rPr lang="sr-Latn-CS" sz="2400"/>
              <a:t> </a:t>
            </a:r>
            <a:r>
              <a:rPr lang="en-US" sz="2400"/>
              <a:t>konvertovale u investicije preko državnih fondova.</a:t>
            </a:r>
            <a:r>
              <a:rPr lang="sr-Latn-CS" sz="2400"/>
              <a:t> </a:t>
            </a:r>
          </a:p>
          <a:p>
            <a:endParaRPr lang="sr-Latn-CS" sz="2400"/>
          </a:p>
          <a:p>
            <a:r>
              <a:rPr lang="en-US" sz="2400"/>
              <a:t>Objasnite ovaj fenomen koristeći intertemporalno</a:t>
            </a:r>
          </a:p>
          <a:p>
            <a:r>
              <a:rPr lang="en-US" sz="2400"/>
              <a:t>budžetsko ograničenje. Jesu li ovi fondovi</a:t>
            </a:r>
          </a:p>
          <a:p>
            <a:r>
              <a:rPr lang="en-US" sz="2400"/>
              <a:t>dobra ili loša stvar? Sa stanovišta ovih zemalja,</a:t>
            </a:r>
          </a:p>
          <a:p>
            <a:r>
              <a:rPr lang="en-US" sz="2400"/>
              <a:t>jesu li visoke kamatne stope povoljna ili nepovoljna</a:t>
            </a:r>
          </a:p>
          <a:p>
            <a:r>
              <a:rPr lang="en-US" sz="2400"/>
              <a:t>okolnost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li</a:t>
            </a:r>
            <a:r>
              <a:rPr lang="en-GB" dirty="0"/>
              <a:t> </a:t>
            </a:r>
            <a:r>
              <a:rPr lang="en-GB" dirty="0" err="1"/>
              <a:t>hipoteka</a:t>
            </a:r>
            <a:r>
              <a:rPr lang="en-GB" dirty="0"/>
              <a:t> </a:t>
            </a:r>
            <a:r>
              <a:rPr lang="en-GB" dirty="0" err="1"/>
              <a:t>znaci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oduzimaju</a:t>
            </a:r>
            <a:r>
              <a:rPr lang="en-GB" dirty="0"/>
              <a:t> vi</a:t>
            </a:r>
            <a:r>
              <a:rPr lang="sr-Latn-RS" dirty="0"/>
              <a:t>š</a:t>
            </a:r>
            <a:r>
              <a:rPr lang="en-GB" dirty="0"/>
              <a:t>e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sr-Latn-RS" dirty="0"/>
              <a:t>š</a:t>
            </a:r>
            <a:r>
              <a:rPr lang="en-GB" dirty="0"/>
              <a:t>to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pripada</a:t>
            </a:r>
            <a:r>
              <a:rPr lang="en-GB" dirty="0"/>
              <a:t>?</a:t>
            </a:r>
            <a:endParaRPr lang="sr-Latn-RS" dirty="0"/>
          </a:p>
          <a:p>
            <a:r>
              <a:rPr lang="en-GB" dirty="0"/>
              <a:t>K</a:t>
            </a:r>
            <a:r>
              <a:rPr lang="sr-Latn-RS" dirty="0"/>
              <a:t>redit od 200.000</a:t>
            </a:r>
          </a:p>
          <a:p>
            <a:r>
              <a:rPr lang="en-GB" dirty="0"/>
              <a:t>O</a:t>
            </a:r>
            <a:r>
              <a:rPr lang="sr-Latn-RS" dirty="0"/>
              <a:t>tplatim polovinu</a:t>
            </a:r>
          </a:p>
          <a:p>
            <a:r>
              <a:rPr lang="en-GB" dirty="0"/>
              <a:t>U</a:t>
            </a:r>
            <a:r>
              <a:rPr lang="sr-Latn-RS" dirty="0"/>
              <a:t>zmu mi 200.000?</a:t>
            </a:r>
          </a:p>
          <a:p>
            <a:r>
              <a:rPr lang="en-GB" dirty="0"/>
              <a:t>N</a:t>
            </a:r>
            <a:r>
              <a:rPr lang="sr-Latn-RS" dirty="0"/>
              <a:t>e, nego prodaju i uzmu </a:t>
            </a:r>
            <a:r>
              <a:rPr lang="en-GB" dirty="0"/>
              <a:t>deo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pripada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vrate</a:t>
            </a:r>
            <a:r>
              <a:rPr lang="en-GB" dirty="0"/>
              <a:t> </a:t>
            </a:r>
            <a:r>
              <a:rPr lang="en-GB" dirty="0" err="1"/>
              <a:t>ostatak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4876800"/>
          </a:xfrm>
        </p:spPr>
        <p:txBody>
          <a:bodyPr/>
          <a:lstStyle/>
          <a:p>
            <a:r>
              <a:rPr lang="en-GB" dirty="0"/>
              <a:t>K</a:t>
            </a:r>
            <a:r>
              <a:rPr lang="sr-Latn-RS" dirty="0"/>
              <a:t>redit </a:t>
            </a:r>
            <a:r>
              <a:rPr lang="en-GB" dirty="0"/>
              <a:t>$400,000</a:t>
            </a:r>
            <a:r>
              <a:rPr lang="sr-Latn-RS" dirty="0"/>
              <a:t>, kamata </a:t>
            </a:r>
            <a:r>
              <a:rPr lang="en-GB" dirty="0"/>
              <a:t>4% </a:t>
            </a:r>
            <a:endParaRPr lang="sr-Latn-RS" dirty="0"/>
          </a:p>
          <a:p>
            <a:r>
              <a:rPr lang="en-GB" dirty="0"/>
              <a:t>P</a:t>
            </a:r>
            <a:r>
              <a:rPr lang="sr-Latn-RS" dirty="0"/>
              <a:t>osle 3 godine, dugujem </a:t>
            </a:r>
            <a:r>
              <a:rPr lang="en-GB" dirty="0"/>
              <a:t>$378,000. </a:t>
            </a:r>
            <a:endParaRPr lang="sr-Latn-RS" dirty="0"/>
          </a:p>
          <a:p>
            <a:r>
              <a:rPr lang="sr-Latn-RS" dirty="0"/>
              <a:t>hipoteka: nekretnina od 500,000</a:t>
            </a:r>
            <a:r>
              <a:rPr lang="en-GB" dirty="0"/>
              <a:t>$</a:t>
            </a:r>
            <a:endParaRPr lang="sr-Latn-RS" dirty="0"/>
          </a:p>
          <a:p>
            <a:pPr>
              <a:buNone/>
            </a:pPr>
            <a:r>
              <a:rPr lang="sr-Latn-RS" dirty="0"/>
              <a:t>Banka od prodaje dobija iznos duga, vlasnik dobija </a:t>
            </a:r>
            <a:r>
              <a:rPr lang="en-GB" dirty="0"/>
              <a:t>$122,000 </a:t>
            </a:r>
            <a:r>
              <a:rPr lang="sr-Latn-RS" dirty="0"/>
              <a:t>minus troškovi </a:t>
            </a:r>
            <a:r>
              <a:rPr lang="en-GB" dirty="0"/>
              <a:t>(</a:t>
            </a:r>
            <a:r>
              <a:rPr lang="sr-Latn-RS" dirty="0"/>
              <a:t>provizija, advokati, porezi)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5836</TotalTime>
  <Words>2326</Words>
  <Application>Microsoft Office PowerPoint</Application>
  <PresentationFormat>On-screen Show (4:3)</PresentationFormat>
  <Paragraphs>492</Paragraphs>
  <Slides>70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Symbol</vt:lpstr>
      <vt:lpstr>Arial</vt:lpstr>
      <vt:lpstr>Times New Roman</vt:lpstr>
      <vt:lpstr>Standarddesign</vt:lpstr>
      <vt:lpstr>Equation</vt:lpstr>
      <vt:lpstr>KREDITIRANJE, UZIMANJE KREDITA, BUDŽETSKO OGRANIČENJE  </vt:lpstr>
      <vt:lpstr>PowerPoint Presentation</vt:lpstr>
      <vt:lpstr>PowerPoint Presentation</vt:lpstr>
      <vt:lpstr>Slika 5.1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5.1</vt:lpstr>
      <vt:lpstr>Slika 5.1</vt:lpstr>
      <vt:lpstr>Slika 5.2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5.3</vt:lpstr>
      <vt:lpstr>Slika 5.3</vt:lpstr>
      <vt:lpstr>Slika 5.4</vt:lpstr>
      <vt:lpstr>Slika 5.4</vt:lpstr>
      <vt:lpstr>Slika 5.5</vt:lpstr>
      <vt:lpstr>Slika 5.5</vt:lpstr>
      <vt:lpstr>Slika 5.5</vt:lpstr>
      <vt:lpstr>Slika 5.6</vt:lpstr>
      <vt:lpstr>Slika 5.6</vt:lpstr>
      <vt:lpstr>Slika 5.6</vt:lpstr>
      <vt:lpstr>Slika 5.6</vt:lpstr>
      <vt:lpstr>PowerPoint Presentation</vt:lpstr>
      <vt:lpstr>Slika 5.8</vt:lpstr>
      <vt:lpstr>Slika 5.7</vt:lpstr>
      <vt:lpstr>Slika 5.8</vt:lpstr>
      <vt:lpstr>PowerPoint Presentation</vt:lpstr>
      <vt:lpstr>Slika 5.9</vt:lpstr>
      <vt:lpstr>PowerPoint Presentation</vt:lpstr>
      <vt:lpstr>PowerPoint Presentation</vt:lpstr>
      <vt:lpstr>PowerPoint Presentation</vt:lpstr>
      <vt:lpstr>PowerPoint Presentation</vt:lpstr>
      <vt:lpstr>Slika 5.10</vt:lpstr>
      <vt:lpstr>Slika 5.10</vt:lpstr>
      <vt:lpstr>Slika 5.10</vt:lpstr>
      <vt:lpstr>Slika 5.11</vt:lpstr>
      <vt:lpstr>Slika 5.11</vt:lpstr>
      <vt:lpstr>Slika 5.11</vt:lpstr>
      <vt:lpstr>Slika 5.11</vt:lpstr>
      <vt:lpstr>Slika 5.11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Figures for Chapter 5</dc:title>
  <dc:subject>Burda and Wyplosz MACROECONOMICS 3e</dc:subject>
  <dc:creator>Irwin Collier</dc:creator>
  <cp:keywords>Tables Figures</cp:keywords>
  <dc:description>Feburary 2002</dc:description>
  <cp:lastModifiedBy>Danica Popovic</cp:lastModifiedBy>
  <cp:revision>223</cp:revision>
  <dcterms:created xsi:type="dcterms:W3CDTF">2001-04-17T06:01:40Z</dcterms:created>
  <dcterms:modified xsi:type="dcterms:W3CDTF">2019-03-25T16:01:24Z</dcterms:modified>
  <cp:category>Instructors' material</cp:category>
</cp:coreProperties>
</file>