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367" r:id="rId2"/>
    <p:sldId id="462" r:id="rId3"/>
    <p:sldId id="349" r:id="rId4"/>
    <p:sldId id="270" r:id="rId5"/>
    <p:sldId id="279" r:id="rId6"/>
    <p:sldId id="288" r:id="rId7"/>
    <p:sldId id="389" r:id="rId8"/>
    <p:sldId id="387" r:id="rId9"/>
    <p:sldId id="461" r:id="rId10"/>
    <p:sldId id="390" r:id="rId11"/>
    <p:sldId id="282" r:id="rId12"/>
    <p:sldId id="283" r:id="rId13"/>
    <p:sldId id="289" r:id="rId14"/>
    <p:sldId id="275" r:id="rId15"/>
    <p:sldId id="266" r:id="rId16"/>
    <p:sldId id="291" r:id="rId17"/>
    <p:sldId id="292" r:id="rId18"/>
    <p:sldId id="508" r:id="rId19"/>
    <p:sldId id="509" r:id="rId20"/>
    <p:sldId id="510" r:id="rId21"/>
    <p:sldId id="285" r:id="rId22"/>
    <p:sldId id="454" r:id="rId23"/>
    <p:sldId id="308" r:id="rId24"/>
    <p:sldId id="309" r:id="rId25"/>
    <p:sldId id="277" r:id="rId26"/>
    <p:sldId id="286" r:id="rId27"/>
    <p:sldId id="293" r:id="rId28"/>
    <p:sldId id="268" r:id="rId29"/>
    <p:sldId id="511" r:id="rId30"/>
    <p:sldId id="513" r:id="rId31"/>
    <p:sldId id="514" r:id="rId32"/>
    <p:sldId id="515" r:id="rId33"/>
    <p:sldId id="516" r:id="rId34"/>
    <p:sldId id="517" r:id="rId35"/>
    <p:sldId id="519" r:id="rId36"/>
    <p:sldId id="520" r:id="rId37"/>
    <p:sldId id="521" r:id="rId38"/>
    <p:sldId id="523" r:id="rId39"/>
    <p:sldId id="524" r:id="rId40"/>
    <p:sldId id="525" r:id="rId41"/>
    <p:sldId id="522" r:id="rId42"/>
    <p:sldId id="556" r:id="rId43"/>
    <p:sldId id="526" r:id="rId44"/>
    <p:sldId id="557" r:id="rId45"/>
    <p:sldId id="527" r:id="rId46"/>
    <p:sldId id="550" r:id="rId47"/>
    <p:sldId id="295" r:id="rId48"/>
    <p:sldId id="287" r:id="rId49"/>
    <p:sldId id="310" r:id="rId50"/>
    <p:sldId id="311" r:id="rId51"/>
    <p:sldId id="312" r:id="rId52"/>
    <p:sldId id="371" r:id="rId53"/>
    <p:sldId id="373" r:id="rId54"/>
    <p:sldId id="376" r:id="rId55"/>
    <p:sldId id="374" r:id="rId56"/>
    <p:sldId id="375" r:id="rId57"/>
    <p:sldId id="444" r:id="rId58"/>
    <p:sldId id="435" r:id="rId59"/>
    <p:sldId id="436" r:id="rId60"/>
    <p:sldId id="437" r:id="rId61"/>
    <p:sldId id="451" r:id="rId62"/>
    <p:sldId id="452" r:id="rId63"/>
    <p:sldId id="453" r:id="rId64"/>
    <p:sldId id="450" r:id="rId65"/>
    <p:sldId id="447" r:id="rId66"/>
    <p:sldId id="448" r:id="rId67"/>
    <p:sldId id="440" r:id="rId68"/>
    <p:sldId id="441" r:id="rId69"/>
  </p:sldIdLst>
  <p:sldSz cx="9144000" cy="6858000" type="screen4x3"/>
  <p:notesSz cx="6645275" cy="9777413"/>
  <p:embeddedFontLst>
    <p:embeddedFont>
      <p:font typeface="Cambria Math" panose="02040503050406030204" pitchFamily="18" charset="0"/>
      <p:regular r:id="rId72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CE78C"/>
    <a:srgbClr val="B590DA"/>
    <a:srgbClr val="FF7449"/>
    <a:srgbClr val="A97ED4"/>
    <a:srgbClr val="CC3300"/>
    <a:srgbClr val="663399"/>
    <a:srgbClr val="FFC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06" autoAdjust="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7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ata1\STARI_D\My%20Documents\NASTAVA\SVASTARA\intrertemporalno%20ogranicenje-drugi%20cas09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INTERTEMPORALNO
 BUDŽETSKO OGRANIČENJE</a:t>
            </a:r>
          </a:p>
        </c:rich>
      </c:tx>
      <c:layout>
        <c:manualLayout>
          <c:xMode val="edge"/>
          <c:yMode val="edge"/>
          <c:x val="0.24421593830334229"/>
          <c:y val="2.8328611898016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424164524421594"/>
          <c:y val="0.21246458923512793"/>
          <c:w val="0.79691516709511567"/>
          <c:h val="0.67138810198300281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Sheet1!$A$27:$A$41</c:f>
              <c:numCache>
                <c:formatCode>General</c:formatCode>
                <c:ptCount val="1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</c:numCache>
            </c:numRef>
          </c:xVal>
          <c:y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5A-40FB-AF7F-4E8B14FFC06B}"/>
            </c:ext>
          </c:extLst>
        </c:ser>
        <c:ser>
          <c:idx val="2"/>
          <c:order val="1"/>
          <c:spPr>
            <a:ln w="12700">
              <a:solidFill>
                <a:srgbClr val="333333"/>
              </a:solidFill>
              <a:prstDash val="sysDash"/>
            </a:ln>
          </c:spPr>
          <c:marker>
            <c:symbol val="none"/>
          </c:marker>
          <c:xVal>
            <c:numRef>
              <c:f>Sheet1!$C$27:$C$41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</c:numCache>
            </c:numRef>
          </c:xVal>
          <c:yVal>
            <c:numRef>
              <c:f>Sheet1!$A$27:$A$41</c:f>
              <c:numCache>
                <c:formatCode>General</c:formatCode>
                <c:ptCount val="1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E5A-40FB-AF7F-4E8B14FFC06B}"/>
            </c:ext>
          </c:extLst>
        </c:ser>
        <c:ser>
          <c:idx val="3"/>
          <c:order val="2"/>
          <c:spPr>
            <a:ln w="12700">
              <a:solidFill>
                <a:srgbClr val="333333"/>
              </a:solidFill>
              <a:prstDash val="sysDash"/>
            </a:ln>
          </c:spPr>
          <c:marker>
            <c:symbol val="none"/>
          </c:marker>
          <c:xVal>
            <c:numRef>
              <c:f>Sheet1!$A$27:$A$41</c:f>
              <c:numCache>
                <c:formatCode>General</c:formatCode>
                <c:ptCount val="1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</c:numCache>
            </c:numRef>
          </c:xVal>
          <c:yVal>
            <c:numRef>
              <c:f>Sheet1!$E$27:$E$41</c:f>
              <c:numCache>
                <c:formatCode>General</c:formatCode>
                <c:ptCount val="15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  <c:pt idx="11">
                  <c:v>200</c:v>
                </c:pt>
                <c:pt idx="12">
                  <c:v>200</c:v>
                </c:pt>
                <c:pt idx="13">
                  <c:v>200</c:v>
                </c:pt>
                <c:pt idx="14">
                  <c:v>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E5A-40FB-AF7F-4E8B14FFC06B}"/>
            </c:ext>
          </c:extLst>
        </c:ser>
        <c:ser>
          <c:idx val="1"/>
          <c:order val="3"/>
          <c:spPr>
            <a:ln w="25400">
              <a:solidFill>
                <a:srgbClr val="333333"/>
              </a:solidFill>
              <a:prstDash val="solid"/>
            </a:ln>
          </c:spPr>
          <c:marker>
            <c:symbol val="none"/>
          </c:marker>
          <c:xVal>
            <c:numRef>
              <c:f>Sheet1!$A$27:$A$43</c:f>
              <c:numCache>
                <c:formatCode>General</c:formatCode>
                <c:ptCount val="17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</c:numCache>
            </c:numRef>
          </c:xVal>
          <c:yVal>
            <c:numRef>
              <c:f>Sheet1!$B$27:$B$43</c:f>
              <c:numCache>
                <c:formatCode>0</c:formatCode>
                <c:ptCount val="17"/>
                <c:pt idx="0">
                  <c:v>305</c:v>
                </c:pt>
                <c:pt idx="1">
                  <c:v>252.5</c:v>
                </c:pt>
                <c:pt idx="2">
                  <c:v>200</c:v>
                </c:pt>
                <c:pt idx="3">
                  <c:v>147.5</c:v>
                </c:pt>
                <c:pt idx="4">
                  <c:v>95</c:v>
                </c:pt>
                <c:pt idx="5">
                  <c:v>42.5</c:v>
                </c:pt>
                <c:pt idx="6">
                  <c:v>-10</c:v>
                </c:pt>
                <c:pt idx="7">
                  <c:v>-62.5</c:v>
                </c:pt>
                <c:pt idx="8">
                  <c:v>-115</c:v>
                </c:pt>
                <c:pt idx="9">
                  <c:v>-167.5</c:v>
                </c:pt>
                <c:pt idx="10">
                  <c:v>-220</c:v>
                </c:pt>
                <c:pt idx="11">
                  <c:v>-272.5</c:v>
                </c:pt>
                <c:pt idx="12">
                  <c:v>-325</c:v>
                </c:pt>
                <c:pt idx="13">
                  <c:v>-377.5</c:v>
                </c:pt>
                <c:pt idx="14">
                  <c:v>-430</c:v>
                </c:pt>
                <c:pt idx="15">
                  <c:v>-482.5</c:v>
                </c:pt>
                <c:pt idx="16">
                  <c:v>-535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E5A-40FB-AF7F-4E8B14FFC06B}"/>
            </c:ext>
          </c:extLst>
        </c:ser>
        <c:ser>
          <c:idx val="4"/>
          <c:order val="4"/>
          <c:spPr>
            <a:ln w="12700">
              <a:solidFill>
                <a:srgbClr val="8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80008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GB"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Sheet1!$C$27:$C$41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</c:numCache>
            </c:numRef>
          </c:xVal>
          <c:yVal>
            <c:numRef>
              <c:f>Sheet1!$E$27</c:f>
              <c:numCache>
                <c:formatCode>General</c:formatCode>
                <c:ptCount val="1"/>
                <c:pt idx="0">
                  <c:v>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E5A-40FB-AF7F-4E8B14FFC06B}"/>
            </c:ext>
          </c:extLst>
        </c:ser>
        <c:ser>
          <c:idx val="7"/>
          <c:order val="5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Sheet1!$H$34</c:f>
              <c:numCache>
                <c:formatCode>General</c:formatCode>
                <c:ptCount val="1"/>
                <c:pt idx="0">
                  <c:v>63.214285714285715</c:v>
                </c:pt>
              </c:numCache>
            </c:numRef>
          </c:xVal>
          <c:yVal>
            <c:numRef>
              <c:f>Sheet1!$A$34</c:f>
              <c:numCache>
                <c:formatCode>General</c:formatCode>
                <c:ptCount val="1"/>
                <c:pt idx="0">
                  <c:v>350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E5A-40FB-AF7F-4E8B14FFC06B}"/>
            </c:ext>
          </c:extLst>
        </c:ser>
        <c:ser>
          <c:idx val="8"/>
          <c:order val="6"/>
          <c:spPr>
            <a:ln w="12700">
              <a:solidFill>
                <a:srgbClr val="00CCFF"/>
              </a:solidFill>
              <a:prstDash val="solid"/>
            </a:ln>
          </c:spPr>
          <c:marker>
            <c:symbol val="none"/>
          </c:marker>
          <c:xVal>
            <c:numRef>
              <c:f>Sheet1!$A$27:$A$41</c:f>
              <c:numCache>
                <c:formatCode>General</c:formatCode>
                <c:ptCount val="1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</c:numCache>
            </c:numRef>
          </c:xVal>
          <c:yVal>
            <c:numRef>
              <c:f>Sheet1!$J$31</c:f>
              <c:numCache>
                <c:formatCode>General</c:formatCode>
                <c:ptCount val="1"/>
                <c:pt idx="0">
                  <c:v>147.5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E5A-40FB-AF7F-4E8B14FFC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334656"/>
        <c:axId val="85353216"/>
      </c:scatterChart>
      <c:valAx>
        <c:axId val="85334656"/>
        <c:scaling>
          <c:orientation val="minMax"/>
          <c:max val="33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GB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353216"/>
        <c:crosses val="autoZero"/>
        <c:crossBetween val="midCat"/>
      </c:valAx>
      <c:valAx>
        <c:axId val="85353216"/>
        <c:scaling>
          <c:orientation val="minMax"/>
          <c:max val="3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GB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33465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CC"/>
        </a:gs>
        <a:gs pos="50000">
          <a:srgbClr val="FFFFCC">
            <a:gamma/>
            <a:shade val="94118"/>
            <a:invGamma/>
          </a:srgbClr>
        </a:gs>
        <a:gs pos="100000">
          <a:srgbClr val="FFFFCC"/>
        </a:gs>
      </a:gsLst>
      <a:lin ang="54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Straight Connector 2"/>
        <cdr:cNvSpPr/>
      </cdr:nvSpPr>
      <cdr:spPr bwMode="auto">
        <a:xfrm xmlns:a="http://schemas.openxmlformats.org/drawingml/2006/main">
          <a:off x="0" y="0"/>
          <a:ext cx="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" name="Straight Connector 4"/>
        <cdr:cNvSpPr/>
      </cdr:nvSpPr>
      <cdr:spPr bwMode="auto">
        <a:xfrm xmlns:a="http://schemas.openxmlformats.org/drawingml/2006/main">
          <a:off x="0" y="-3356992"/>
          <a:ext cx="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18BEEE-8558-4CA6-B033-312F83E160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3625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Klicken Sie, um die Formate des Vorlagentextes zu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631573-49CF-4ACB-A2E4-B401B645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5A791-CD4F-45C5-936B-F794AFF746D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DFDF8-8D19-4B1A-9626-B7CD3F5614A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5337E-EB3D-485E-9781-C3AFCB0D876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83AE5-15C3-4D1E-97FA-72115AB53A3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A9CCD-0CB9-4038-81FC-7F91DC8852A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22C08-9BD9-421D-906F-02E70303A28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A4F70-81A1-40E8-A193-AD37111553D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9AF27-7A9B-48BF-A3C1-F7F4386861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FC5B-D673-4718-B39A-763932DF176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835F2-9F7E-4B3F-B08A-4D27E279F1A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83AE5-15C3-4D1E-97FA-72115AB53A3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7368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67D50-B7A7-4448-B2C0-E727EE3CA2D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835F2-9F7E-4B3F-B08A-4D27E279F1A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934537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835F2-9F7E-4B3F-B08A-4D27E279F1A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621774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0615C-85E4-4CAD-8762-D3119F0934C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77711-5909-45A1-847F-FF1715BB08C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7E01E-8D57-414A-8454-EF20B39DB16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1731F-7903-4F2B-B5D9-ADFAB870AE6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611F0-ACFA-43CA-9571-535D4FFCC2A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00D76-5A87-4E7C-A4F1-8AFB507DB8D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DE70F-F2E5-4475-BE43-3D208F10B86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E8132-9C70-4D8A-98E7-A0561533E3E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316A8-9D44-4812-A16A-86BF127B307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5417F-4203-4EFA-BED4-180C7C4C48F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2987B-6E53-4E7A-86CE-156AB380B3C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2C43B-533B-4861-BCFC-D6DEAD3E834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2114550" y="30163"/>
            <a:ext cx="701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de-DE" sz="2800">
                <a:solidFill>
                  <a:schemeClr val="bg1"/>
                </a:solidFill>
                <a:latin typeface="Arial" charset="0"/>
              </a:rPr>
              <a:t>Burda &amp; Wyplosz </a:t>
            </a:r>
            <a:r>
              <a:rPr lang="de-DE" sz="2800" i="1">
                <a:solidFill>
                  <a:schemeClr val="bg1"/>
                </a:solidFill>
                <a:latin typeface="Arial" charset="0"/>
              </a:rPr>
              <a:t>Macroeconomics</a:t>
            </a:r>
            <a:r>
              <a:rPr lang="de-DE" sz="2800">
                <a:solidFill>
                  <a:schemeClr val="bg1"/>
                </a:solidFill>
                <a:latin typeface="Arial" charset="0"/>
              </a:rPr>
              <a:t> 3</a:t>
            </a:r>
            <a:r>
              <a:rPr lang="de-DE" sz="2800" baseline="30000">
                <a:solidFill>
                  <a:schemeClr val="bg1"/>
                </a:solidFill>
                <a:latin typeface="Arial" charset="0"/>
              </a:rPr>
              <a:t>rd</a:t>
            </a:r>
            <a:r>
              <a:rPr lang="de-DE" sz="2800">
                <a:solidFill>
                  <a:schemeClr val="bg1"/>
                </a:solidFill>
                <a:latin typeface="Arial" charset="0"/>
              </a:rPr>
              <a:t> edn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0" y="65532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de-DE" sz="1400" i="1">
                <a:solidFill>
                  <a:schemeClr val="bg1"/>
                </a:solidFill>
              </a:rPr>
              <a:t>Presentation by Irwin Collier</a:t>
            </a:r>
            <a:endParaRPr lang="en-US" sz="1400" i="1">
              <a:solidFill>
                <a:schemeClr val="bg1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blackWhite">
          <a:xfrm>
            <a:off x="0" y="0"/>
            <a:ext cx="1752600" cy="6096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de-DE" sz="2800" b="1">
                <a:solidFill>
                  <a:schemeClr val="bg1"/>
                </a:solidFill>
              </a:rPr>
              <a:t>OXFORD</a:t>
            </a:r>
            <a:br>
              <a:rPr lang="de-DE" sz="3600">
                <a:solidFill>
                  <a:schemeClr val="bg1"/>
                </a:solidFill>
              </a:rPr>
            </a:br>
            <a:r>
              <a:rPr lang="de-DE" sz="1000">
                <a:solidFill>
                  <a:schemeClr val="bg1"/>
                </a:solidFill>
              </a:rPr>
              <a:t>UNIVERSITY PRESS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0" y="627063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Klicken Sie, um das Titelformat zu bearbeiten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Klicken Sie, um das Format des Untertitelmasters zu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914400"/>
            <a:ext cx="21145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61912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E1746"/>
            </a:gs>
            <a:gs pos="50000">
              <a:srgbClr val="663399"/>
            </a:gs>
            <a:gs pos="100000">
              <a:srgbClr val="2E17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67600" y="62484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das Titelformat zu bearbeiten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die Formate des Vorlagentextes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2"/>
            <a:r>
              <a:rPr lang="en-US"/>
              <a:t>Vierte Ebene</a:t>
            </a:r>
          </a:p>
          <a:p>
            <a:pPr lvl="3"/>
            <a:r>
              <a:rPr lang="en-US"/>
              <a:t>Fünfte Ebene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invGray">
          <a:xfrm>
            <a:off x="0" y="627063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2114550" y="30163"/>
            <a:ext cx="701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de-DE" sz="2800">
                <a:solidFill>
                  <a:srgbClr val="C7ABE3"/>
                </a:solidFill>
                <a:latin typeface="Arial" charset="0"/>
              </a:rPr>
              <a:t>Burda &amp; Wyplosz </a:t>
            </a:r>
            <a:r>
              <a:rPr lang="de-DE" sz="2800" i="1">
                <a:solidFill>
                  <a:srgbClr val="C7ABE3"/>
                </a:solidFill>
                <a:latin typeface="Arial" charset="0"/>
              </a:rPr>
              <a:t>Macroeconomics</a:t>
            </a:r>
            <a:r>
              <a:rPr lang="de-DE" sz="2800">
                <a:solidFill>
                  <a:srgbClr val="C7ABE3"/>
                </a:solidFill>
                <a:latin typeface="Arial" charset="0"/>
              </a:rPr>
              <a:t> 3</a:t>
            </a:r>
            <a:r>
              <a:rPr lang="de-DE" sz="2800" baseline="30000">
                <a:solidFill>
                  <a:srgbClr val="C7ABE3"/>
                </a:solidFill>
                <a:latin typeface="Arial" charset="0"/>
              </a:rPr>
              <a:t>rd</a:t>
            </a:r>
            <a:r>
              <a:rPr lang="de-DE" sz="2800">
                <a:solidFill>
                  <a:srgbClr val="C7ABE3"/>
                </a:solidFill>
                <a:latin typeface="Arial" charset="0"/>
              </a:rPr>
              <a:t> edn</a:t>
            </a:r>
            <a:endParaRPr lang="en-US" sz="2800">
              <a:solidFill>
                <a:srgbClr val="C7ABE3"/>
              </a:solidFill>
              <a:latin typeface="Arial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invGray">
          <a:xfrm>
            <a:off x="0" y="0"/>
            <a:ext cx="1752600" cy="6096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de-DE" sz="2800" b="1">
                <a:solidFill>
                  <a:srgbClr val="FFCBBB"/>
                </a:solidFill>
              </a:rPr>
              <a:t>OXFORD</a:t>
            </a:r>
            <a:br>
              <a:rPr lang="de-DE" sz="3600">
                <a:solidFill>
                  <a:srgbClr val="FFCBBB"/>
                </a:solidFill>
              </a:rPr>
            </a:br>
            <a:r>
              <a:rPr lang="de-DE" sz="1000">
                <a:solidFill>
                  <a:srgbClr val="FFCBBB"/>
                </a:solidFill>
              </a:rPr>
              <a:t>UNIVERSITY PRESS</a:t>
            </a:r>
            <a:endParaRPr lang="en-US" sz="1000">
              <a:solidFill>
                <a:srgbClr val="FFCBB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rgbClr val="FCE78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rgbClr val="FCE78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CE78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CE78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image" Target="../media/image17.wmf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rs/url?sa=t&amp;rct=j&amp;q=&amp;esrc=s&amp;source=web&amp;cd=1&amp;cad=rja&amp;uact=8&amp;ved=0ahUKEwjfou-JhIjTAhUEuRQKHbgrBRYQFggdMAA&amp;url=http://rbarro.com/wp-content/uploads/2011/01/convergence-modern-072714.pdf&amp;usg=AFQjCNEM_DxT7vteKRulOyav--o-NzdFiw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4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istortion_(economics)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edition.cnn.com/2017/12/15/politics/is-trumps-bill-largest-tax-cut-in-history-no/index.html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x.com/policy-and-politics/2017/11/22/16683462/trump-tax-is-bad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mediaite.com/tv/warren-buffett-tells-cnbc-i-could-end-the-deficit-in-five-minutes/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category/bernie-madoff" TargetMode="External"/><Relationship Id="rId7" Type="http://schemas.openxmlformats.org/officeDocument/2006/relationships/hyperlink" Target="http://money.cnn.com/video/news/2015/04/01/warren-buffett-greece-euro.cnnmoney/index.html?iid=ob_article_video&amp;iid=obnetwork" TargetMode="External"/><Relationship Id="rId2" Type="http://schemas.openxmlformats.org/officeDocument/2006/relationships/hyperlink" Target="http://www.businessinsider.com/clusterstoc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List_of_investors_in_Bernard_L._Madoff_Investment_Securities" TargetMode="External"/><Relationship Id="rId5" Type="http://schemas.openxmlformats.org/officeDocument/2006/relationships/hyperlink" Target="http://www.businessinsider.com/how-bernie-madoffs-ponzi-scheme-worked-2014-7" TargetMode="External"/><Relationship Id="rId4" Type="http://schemas.openxmlformats.org/officeDocument/2006/relationships/hyperlink" Target="http://www.businessinsider.com/category/ponzi-schemes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KREDITIRANJE, UZIMANJE KREDITA, BUDŽETSKO OGRANIČENJE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/>
              <a:t>Sedmo</a:t>
            </a:r>
            <a:r>
              <a:rPr lang="sr-Latn-CS"/>
              <a:t> poglavlje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19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Dug je eksplozivan...</a:t>
            </a:r>
          </a:p>
          <a:p>
            <a:r>
              <a:rPr lang="sr-Latn-CS" dirty="0"/>
              <a:t>Ako je kamatna stopa na dug</a:t>
            </a:r>
          </a:p>
          <a:p>
            <a:r>
              <a:rPr lang="sr-Latn-CS" dirty="0"/>
              <a:t>Veća od stope privrednog rasta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37" name="Freeform 21"/>
          <p:cNvSpPr>
            <a:spLocks/>
          </p:cNvSpPr>
          <p:nvPr/>
        </p:nvSpPr>
        <p:spPr bwMode="auto">
          <a:xfrm>
            <a:off x="1905000" y="3032125"/>
            <a:ext cx="2560638" cy="2911475"/>
          </a:xfrm>
          <a:custGeom>
            <a:avLst/>
            <a:gdLst>
              <a:gd name="T0" fmla="*/ 0 w 1613"/>
              <a:gd name="T1" fmla="*/ 2147483647 h 1834"/>
              <a:gd name="T2" fmla="*/ 2147483647 w 1613"/>
              <a:gd name="T3" fmla="*/ 2147483647 h 1834"/>
              <a:gd name="T4" fmla="*/ 2147483647 w 1613"/>
              <a:gd name="T5" fmla="*/ 2147483647 h 1834"/>
              <a:gd name="T6" fmla="*/ 2147483647 w 1613"/>
              <a:gd name="T7" fmla="*/ 2147483647 h 1834"/>
              <a:gd name="T8" fmla="*/ 2147483647 w 1613"/>
              <a:gd name="T9" fmla="*/ 2147483647 h 1834"/>
              <a:gd name="T10" fmla="*/ 2147483647 w 1613"/>
              <a:gd name="T11" fmla="*/ 2147483647 h 1834"/>
              <a:gd name="T12" fmla="*/ 2147483647 w 1613"/>
              <a:gd name="T13" fmla="*/ 2147483647 h 1834"/>
              <a:gd name="T14" fmla="*/ 2147483647 w 1613"/>
              <a:gd name="T15" fmla="*/ 2147483647 h 1834"/>
              <a:gd name="T16" fmla="*/ 2147483647 w 1613"/>
              <a:gd name="T17" fmla="*/ 2147483647 h 1834"/>
              <a:gd name="T18" fmla="*/ 2147483647 w 1613"/>
              <a:gd name="T19" fmla="*/ 2147483647 h 1834"/>
              <a:gd name="T20" fmla="*/ 2147483647 w 1613"/>
              <a:gd name="T21" fmla="*/ 0 h 1834"/>
              <a:gd name="T22" fmla="*/ 0 w 1613"/>
              <a:gd name="T23" fmla="*/ 2147483647 h 18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13"/>
              <a:gd name="T37" fmla="*/ 0 h 1834"/>
              <a:gd name="T38" fmla="*/ 1613 w 1613"/>
              <a:gd name="T39" fmla="*/ 1834 h 183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13" h="1834">
                <a:moveTo>
                  <a:pt x="0" y="1834"/>
                </a:moveTo>
                <a:lnTo>
                  <a:pt x="91" y="1512"/>
                </a:lnTo>
                <a:lnTo>
                  <a:pt x="216" y="1253"/>
                </a:lnTo>
                <a:lnTo>
                  <a:pt x="394" y="960"/>
                </a:lnTo>
                <a:lnTo>
                  <a:pt x="533" y="764"/>
                </a:lnTo>
                <a:lnTo>
                  <a:pt x="696" y="581"/>
                </a:lnTo>
                <a:lnTo>
                  <a:pt x="893" y="404"/>
                </a:lnTo>
                <a:lnTo>
                  <a:pt x="1090" y="274"/>
                </a:lnTo>
                <a:lnTo>
                  <a:pt x="1267" y="164"/>
                </a:lnTo>
                <a:lnTo>
                  <a:pt x="1493" y="44"/>
                </a:lnTo>
                <a:lnTo>
                  <a:pt x="1613" y="0"/>
                </a:lnTo>
                <a:lnTo>
                  <a:pt x="0" y="1834"/>
                </a:lnTo>
                <a:close/>
              </a:path>
            </a:pathLst>
          </a:custGeom>
          <a:gradFill rotWithShape="0">
            <a:gsLst>
              <a:gs pos="0">
                <a:srgbClr val="663399"/>
              </a:gs>
              <a:gs pos="50000">
                <a:srgbClr val="FF7449"/>
              </a:gs>
              <a:gs pos="100000">
                <a:srgbClr val="663399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5.4</a:t>
            </a:r>
            <a:endParaRPr lang="en-US"/>
          </a:p>
        </p:txBody>
      </p:sp>
      <p:grpSp>
        <p:nvGrpSpPr>
          <p:cNvPr id="3077" name="Group 3"/>
          <p:cNvGrpSpPr>
            <a:grpSpLocks/>
          </p:cNvGrpSpPr>
          <p:nvPr/>
        </p:nvGrpSpPr>
        <p:grpSpPr bwMode="auto">
          <a:xfrm>
            <a:off x="1885950" y="1822450"/>
            <a:ext cx="5181600" cy="4119563"/>
            <a:chOff x="1188" y="1152"/>
            <a:chExt cx="3264" cy="2595"/>
          </a:xfrm>
        </p:grpSpPr>
        <p:sp>
          <p:nvSpPr>
            <p:cNvPr id="3099" name="Line 4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0" name="Line 5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78" name="Text Box 6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Kapital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black">
          <a:xfrm rot="-5400000">
            <a:off x="0" y="28892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Arial" charset="0"/>
              </a:rPr>
              <a:t>Output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black">
          <a:xfrm>
            <a:off x="15875" y="6096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Proizvodna tehnologija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905000" y="2590800"/>
            <a:ext cx="5232400" cy="4267200"/>
            <a:chOff x="1200" y="1632"/>
            <a:chExt cx="3296" cy="2688"/>
          </a:xfrm>
        </p:grpSpPr>
        <p:sp>
          <p:nvSpPr>
            <p:cNvPr id="3098" name="Arc 9"/>
            <p:cNvSpPr>
              <a:spLocks/>
            </p:cNvSpPr>
            <p:nvPr/>
          </p:nvSpPr>
          <p:spPr bwMode="black">
            <a:xfrm flipH="1">
              <a:off x="1200" y="1728"/>
              <a:ext cx="2573" cy="2592"/>
            </a:xfrm>
            <a:custGeom>
              <a:avLst/>
              <a:gdLst>
                <a:gd name="T0" fmla="*/ 0 w 21049"/>
                <a:gd name="T1" fmla="*/ 0 h 21600"/>
                <a:gd name="T2" fmla="*/ 0 w 21049"/>
                <a:gd name="T3" fmla="*/ 0 h 21600"/>
                <a:gd name="T4" fmla="*/ 0 w 21049"/>
                <a:gd name="T5" fmla="*/ 0 h 21600"/>
                <a:gd name="T6" fmla="*/ 0 60000 65536"/>
                <a:gd name="T7" fmla="*/ 0 60000 65536"/>
                <a:gd name="T8" fmla="*/ 0 60000 65536"/>
                <a:gd name="T9" fmla="*/ 0 w 21049"/>
                <a:gd name="T10" fmla="*/ 0 h 21600"/>
                <a:gd name="T11" fmla="*/ 21049 w 210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49" h="21600" fill="none" extrusionOk="0">
                  <a:moveTo>
                    <a:pt x="-1" y="0"/>
                  </a:moveTo>
                  <a:cubicBezTo>
                    <a:pt x="10061" y="0"/>
                    <a:pt x="18791" y="6947"/>
                    <a:pt x="21049" y="16752"/>
                  </a:cubicBezTo>
                </a:path>
                <a:path w="21049" h="21600" stroke="0" extrusionOk="0">
                  <a:moveTo>
                    <a:pt x="-1" y="0"/>
                  </a:moveTo>
                  <a:cubicBezTo>
                    <a:pt x="10061" y="0"/>
                    <a:pt x="18791" y="6947"/>
                    <a:pt x="21049" y="167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074" name="Object 15"/>
            <p:cNvGraphicFramePr>
              <a:graphicFrameLocks noChangeAspect="1"/>
            </p:cNvGraphicFramePr>
            <p:nvPr/>
          </p:nvGraphicFramePr>
          <p:xfrm>
            <a:off x="3840" y="1632"/>
            <a:ext cx="656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Equation" r:id="rId4" imgW="1041120" imgH="342720" progId="">
                    <p:embed/>
                  </p:oleObj>
                </mc:Choice>
                <mc:Fallback>
                  <p:oleObj name="Equation" r:id="rId4" imgW="1041120" imgH="342720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840" y="1632"/>
                          <a:ext cx="656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3" name="Line 11"/>
          <p:cNvSpPr>
            <a:spLocks noChangeShapeType="1"/>
          </p:cNvSpPr>
          <p:nvPr/>
        </p:nvSpPr>
        <p:spPr bwMode="black">
          <a:xfrm flipV="1">
            <a:off x="1874838" y="2159000"/>
            <a:ext cx="3276600" cy="378460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84" name="Text Box 14"/>
          <p:cNvSpPr txBox="1">
            <a:spLocks noChangeArrowheads="1"/>
          </p:cNvSpPr>
          <p:nvPr/>
        </p:nvSpPr>
        <p:spPr bwMode="black">
          <a:xfrm>
            <a:off x="5075238" y="1822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R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88434" name="Text Box 18"/>
          <p:cNvSpPr txBox="1">
            <a:spLocks noChangeArrowheads="1"/>
          </p:cNvSpPr>
          <p:nvPr/>
        </p:nvSpPr>
        <p:spPr bwMode="auto">
          <a:xfrm>
            <a:off x="4787900" y="4432300"/>
            <a:ext cx="4191000" cy="1196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Trošak pozajmljivanja je      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K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= (1+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r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)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K</a:t>
            </a:r>
            <a:r>
              <a:rPr lang="sr-Latn-CS" i="1">
                <a:solidFill>
                  <a:schemeClr val="bg1"/>
                </a:solidFill>
                <a:latin typeface="Arial" charset="0"/>
              </a:rPr>
              <a:t>, tj.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otplata glavnice i kamate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8435" name="Text Box 19"/>
          <p:cNvSpPr txBox="1">
            <a:spLocks noChangeArrowheads="1"/>
          </p:cNvSpPr>
          <p:nvPr/>
        </p:nvSpPr>
        <p:spPr bwMode="auto">
          <a:xfrm>
            <a:off x="4787900" y="2984500"/>
            <a:ext cx="4176713" cy="1196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Dobitak od zajma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K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je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Y</a:t>
            </a:r>
            <a:r>
              <a:rPr lang="sr-Latn-CS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tj.</a:t>
            </a:r>
            <a:r>
              <a:rPr lang="sr-Latn-CS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jednak je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F(K)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iz drugog pe-rioda, kada nema ostatka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K.</a:t>
            </a:r>
            <a:endParaRPr lang="en-GB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8438" name="Rectangle 22"/>
          <p:cNvSpPr>
            <a:spLocks noChangeArrowheads="1"/>
          </p:cNvSpPr>
          <p:nvPr/>
        </p:nvSpPr>
        <p:spPr bwMode="auto">
          <a:xfrm>
            <a:off x="1989138" y="1219200"/>
            <a:ext cx="6340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3200">
                <a:solidFill>
                  <a:schemeClr val="bg1"/>
                </a:solidFill>
                <a:latin typeface="Arial" charset="0"/>
              </a:rPr>
              <a:t>(</a:t>
            </a:r>
            <a:r>
              <a:rPr lang="sr-Latn-CS" sz="3200" i="1">
                <a:solidFill>
                  <a:schemeClr val="bg1"/>
                </a:solidFill>
                <a:latin typeface="Arial" charset="0"/>
              </a:rPr>
              <a:t>profit se zarađuje sve do tačke</a:t>
            </a:r>
            <a:r>
              <a:rPr lang="de-DE" sz="3200" i="1">
                <a:solidFill>
                  <a:schemeClr val="bg1"/>
                </a:solidFill>
                <a:latin typeface="Arial" charset="0"/>
              </a:rPr>
              <a:t> A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)</a:t>
            </a:r>
            <a:endParaRPr lang="en-GB" sz="32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038600" y="2590800"/>
            <a:ext cx="533400" cy="492125"/>
            <a:chOff x="2544" y="1632"/>
            <a:chExt cx="336" cy="310"/>
          </a:xfrm>
        </p:grpSpPr>
        <p:sp>
          <p:nvSpPr>
            <p:cNvPr id="3096" name="Text Box 12"/>
            <p:cNvSpPr txBox="1">
              <a:spLocks noChangeArrowheads="1"/>
            </p:cNvSpPr>
            <p:nvPr/>
          </p:nvSpPr>
          <p:spPr bwMode="black">
            <a:xfrm>
              <a:off x="2544" y="163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3097" name="Oval 13"/>
            <p:cNvSpPr>
              <a:spLocks noChangeArrowheads="1"/>
            </p:cNvSpPr>
            <p:nvPr/>
          </p:nvSpPr>
          <p:spPr bwMode="blackWhite">
            <a:xfrm>
              <a:off x="2772" y="1868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grpSp>
        <p:nvGrpSpPr>
          <p:cNvPr id="3089" name="Group 33"/>
          <p:cNvGrpSpPr>
            <a:grpSpLocks/>
          </p:cNvGrpSpPr>
          <p:nvPr/>
        </p:nvGrpSpPr>
        <p:grpSpPr bwMode="auto">
          <a:xfrm>
            <a:off x="2408238" y="5370513"/>
            <a:ext cx="2182812" cy="573087"/>
            <a:chOff x="1517" y="3383"/>
            <a:chExt cx="1375" cy="361"/>
          </a:xfrm>
        </p:grpSpPr>
        <p:sp>
          <p:nvSpPr>
            <p:cNvPr id="3091" name="Arc 17"/>
            <p:cNvSpPr>
              <a:spLocks/>
            </p:cNvSpPr>
            <p:nvPr/>
          </p:nvSpPr>
          <p:spPr bwMode="black">
            <a:xfrm>
              <a:off x="1517" y="3383"/>
              <a:ext cx="144" cy="3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CE78C"/>
              </a:solidFill>
              <a:round/>
              <a:headEnd type="stealth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092" name="Group 30"/>
            <p:cNvGrpSpPr>
              <a:grpSpLocks noChangeAspect="1"/>
            </p:cNvGrpSpPr>
            <p:nvPr/>
          </p:nvGrpSpPr>
          <p:grpSpPr bwMode="auto">
            <a:xfrm>
              <a:off x="1791" y="3385"/>
              <a:ext cx="1101" cy="241"/>
              <a:chOff x="1701" y="3371"/>
              <a:chExt cx="1101" cy="241"/>
            </a:xfrm>
          </p:grpSpPr>
          <p:sp>
            <p:nvSpPr>
              <p:cNvPr id="3093" name="AutoShape 29"/>
              <p:cNvSpPr>
                <a:spLocks noChangeAspect="1" noChangeArrowheads="1" noTextEdit="1"/>
              </p:cNvSpPr>
              <p:nvPr/>
            </p:nvSpPr>
            <p:spPr bwMode="auto">
              <a:xfrm>
                <a:off x="1701" y="3385"/>
                <a:ext cx="1040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4" name="Rectangle 31"/>
              <p:cNvSpPr>
                <a:spLocks noChangeArrowheads="1"/>
              </p:cNvSpPr>
              <p:nvPr/>
            </p:nvSpPr>
            <p:spPr bwMode="auto">
              <a:xfrm>
                <a:off x="2162" y="3371"/>
                <a:ext cx="64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sr-Latn-CS" i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sr-Latn-CS" i="1">
                    <a:solidFill>
                      <a:srgbClr val="FCE78C"/>
                    </a:solidFill>
                    <a:latin typeface="Arial" charset="0"/>
                  </a:rPr>
                  <a:t>=-(1+r)</a:t>
                </a:r>
                <a:endParaRPr lang="sr-Latn-CS">
                  <a:solidFill>
                    <a:srgbClr val="FCE78C"/>
                  </a:solidFill>
                </a:endParaRPr>
              </a:p>
            </p:txBody>
          </p:sp>
          <p:sp>
            <p:nvSpPr>
              <p:cNvPr id="3095" name="Rectangle 32"/>
              <p:cNvSpPr>
                <a:spLocks noChangeArrowheads="1"/>
              </p:cNvSpPr>
              <p:nvPr/>
            </p:nvSpPr>
            <p:spPr bwMode="auto">
              <a:xfrm>
                <a:off x="1710" y="3371"/>
                <a:ext cx="47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sr-Latn-CS">
                    <a:solidFill>
                      <a:srgbClr val="FCE78C"/>
                    </a:solidFill>
                    <a:latin typeface="Arial" charset="0"/>
                  </a:rPr>
                  <a:t>nagib</a:t>
                </a:r>
                <a:endParaRPr lang="sr-Latn-CS">
                  <a:solidFill>
                    <a:srgbClr val="FCE78C"/>
                  </a:solidFill>
                </a:endParaRPr>
              </a:p>
            </p:txBody>
          </p:sp>
        </p:grpSp>
      </p:grpSp>
      <p:sp>
        <p:nvSpPr>
          <p:cNvPr id="28" name="WordArt 20"/>
          <p:cNvSpPr>
            <a:spLocks noChangeArrowheads="1" noChangeShapeType="1" noTextEdit="1"/>
          </p:cNvSpPr>
          <p:nvPr/>
        </p:nvSpPr>
        <p:spPr bwMode="auto">
          <a:xfrm rot="-1839563">
            <a:off x="2381250" y="3919538"/>
            <a:ext cx="1212850" cy="9064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2153"/>
              </a:avLst>
            </a:prstTxWarp>
          </a:bodyPr>
          <a:lstStyle/>
          <a:p>
            <a:r>
              <a:rPr lang="en-GB" sz="3600" kern="10">
                <a:ln w="9525">
                  <a:solidFill>
                    <a:srgbClr val="663399"/>
                  </a:solidFill>
                  <a:round/>
                  <a:headEnd/>
                  <a:tailEnd/>
                </a:ln>
                <a:solidFill>
                  <a:srgbClr val="663399"/>
                </a:solidFill>
                <a:latin typeface="Arial"/>
                <a:cs typeface="Arial"/>
              </a:rPr>
              <a:t>Profit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18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7" grpId="0" animBg="1"/>
      <p:bldP spid="188434" grpId="0" animBg="1" autoUpdateAnimBg="0"/>
      <p:bldP spid="188435" grpId="0" animBg="1" autoUpdateAnimBg="0"/>
      <p:bldP spid="188438" grpId="0" autoUpdateAnimBg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905000" y="2209800"/>
            <a:ext cx="3276600" cy="3733800"/>
            <a:chOff x="1200" y="1392"/>
            <a:chExt cx="2064" cy="2352"/>
          </a:xfrm>
        </p:grpSpPr>
        <p:sp>
          <p:nvSpPr>
            <p:cNvPr id="4113" name="Freeform 19" descr="Vertikal dunkel"/>
            <p:cNvSpPr>
              <a:spLocks/>
            </p:cNvSpPr>
            <p:nvPr/>
          </p:nvSpPr>
          <p:spPr bwMode="auto">
            <a:xfrm>
              <a:off x="1200" y="1392"/>
              <a:ext cx="2064" cy="2352"/>
            </a:xfrm>
            <a:custGeom>
              <a:avLst/>
              <a:gdLst>
                <a:gd name="T0" fmla="*/ 0 w 2064"/>
                <a:gd name="T1" fmla="*/ 2352 h 2352"/>
                <a:gd name="T2" fmla="*/ 2064 w 2064"/>
                <a:gd name="T3" fmla="*/ 0 h 2352"/>
                <a:gd name="T4" fmla="*/ 2064 w 2064"/>
                <a:gd name="T5" fmla="*/ 1248 h 2352"/>
                <a:gd name="T6" fmla="*/ 1757 w 2064"/>
                <a:gd name="T7" fmla="*/ 1315 h 2352"/>
                <a:gd name="T8" fmla="*/ 1507 w 2064"/>
                <a:gd name="T9" fmla="*/ 1402 h 2352"/>
                <a:gd name="T10" fmla="*/ 1176 w 2064"/>
                <a:gd name="T11" fmla="*/ 1536 h 2352"/>
                <a:gd name="T12" fmla="*/ 912 w 2064"/>
                <a:gd name="T13" fmla="*/ 1670 h 2352"/>
                <a:gd name="T14" fmla="*/ 667 w 2064"/>
                <a:gd name="T15" fmla="*/ 1814 h 2352"/>
                <a:gd name="T16" fmla="*/ 398 w 2064"/>
                <a:gd name="T17" fmla="*/ 1997 h 2352"/>
                <a:gd name="T18" fmla="*/ 48 w 2064"/>
                <a:gd name="T19" fmla="*/ 2294 h 23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64"/>
                <a:gd name="T31" fmla="*/ 0 h 2352"/>
                <a:gd name="T32" fmla="*/ 2064 w 2064"/>
                <a:gd name="T33" fmla="*/ 2352 h 23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64" h="2352">
                  <a:moveTo>
                    <a:pt x="0" y="2352"/>
                  </a:moveTo>
                  <a:lnTo>
                    <a:pt x="2064" y="0"/>
                  </a:lnTo>
                  <a:lnTo>
                    <a:pt x="2064" y="1248"/>
                  </a:lnTo>
                  <a:lnTo>
                    <a:pt x="1757" y="1315"/>
                  </a:lnTo>
                  <a:lnTo>
                    <a:pt x="1507" y="1402"/>
                  </a:lnTo>
                  <a:lnTo>
                    <a:pt x="1176" y="1536"/>
                  </a:lnTo>
                  <a:lnTo>
                    <a:pt x="912" y="1670"/>
                  </a:lnTo>
                  <a:lnTo>
                    <a:pt x="667" y="1814"/>
                  </a:lnTo>
                  <a:lnTo>
                    <a:pt x="398" y="1997"/>
                  </a:lnTo>
                  <a:lnTo>
                    <a:pt x="48" y="2294"/>
                  </a:lnTo>
                </a:path>
              </a:pathLst>
            </a:custGeom>
            <a:pattFill prst="dkVert">
              <a:fgClr>
                <a:srgbClr val="FF7449"/>
              </a:fgClr>
              <a:bgClr>
                <a:srgbClr val="663399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304" y="2115"/>
              <a:ext cx="907" cy="72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62153"/>
                </a:avLst>
              </a:prstTxWarp>
            </a:bodyPr>
            <a:lstStyle/>
            <a:p>
              <a:r>
                <a:rPr lang="en-GB" sz="3600" kern="10">
                  <a:ln w="9525">
                    <a:solidFill>
                      <a:srgbClr val="663399"/>
                    </a:solidFill>
                    <a:round/>
                    <a:headEnd/>
                    <a:tailEnd/>
                  </a:ln>
                  <a:solidFill>
                    <a:srgbClr val="663399"/>
                  </a:solidFill>
                  <a:latin typeface="Arial"/>
                  <a:cs typeface="Arial"/>
                </a:rPr>
                <a:t>Gubici</a:t>
              </a:r>
            </a:p>
          </p:txBody>
        </p:sp>
      </p:grp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5.5</a:t>
            </a:r>
            <a:endParaRPr lang="en-US"/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1885950" y="1822450"/>
            <a:ext cx="5181600" cy="4119563"/>
            <a:chOff x="1188" y="1152"/>
            <a:chExt cx="3264" cy="2595"/>
          </a:xfrm>
        </p:grpSpPr>
        <p:sp>
          <p:nvSpPr>
            <p:cNvPr id="4111" name="Line 4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2" name="Line 5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Kapital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black">
          <a:xfrm rot="-5400000">
            <a:off x="0" y="28892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Arial" charset="0"/>
              </a:rPr>
              <a:t>Output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Neproduktivna tehnologija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905000" y="1828800"/>
            <a:ext cx="3733800" cy="4114800"/>
            <a:chOff x="1200" y="1152"/>
            <a:chExt cx="2352" cy="2592"/>
          </a:xfrm>
        </p:grpSpPr>
        <p:sp>
          <p:nvSpPr>
            <p:cNvPr id="4109" name="Line 11"/>
            <p:cNvSpPr>
              <a:spLocks noChangeShapeType="1"/>
            </p:cNvSpPr>
            <p:nvPr/>
          </p:nvSpPr>
          <p:spPr bwMode="black">
            <a:xfrm flipV="1">
              <a:off x="1200" y="1392"/>
              <a:ext cx="2064" cy="2352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0" name="Text Box 12"/>
            <p:cNvSpPr txBox="1">
              <a:spLocks noChangeArrowheads="1"/>
            </p:cNvSpPr>
            <p:nvPr/>
          </p:nvSpPr>
          <p:spPr bwMode="black">
            <a:xfrm>
              <a:off x="3216" y="115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R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920875" y="3962400"/>
            <a:ext cx="5368925" cy="6740525"/>
            <a:chOff x="1210" y="2496"/>
            <a:chExt cx="3382" cy="4246"/>
          </a:xfrm>
        </p:grpSpPr>
        <p:graphicFrame>
          <p:nvGraphicFramePr>
            <p:cNvPr id="4098" name="Object 13"/>
            <p:cNvGraphicFramePr>
              <a:graphicFrameLocks noChangeAspect="1"/>
            </p:cNvGraphicFramePr>
            <p:nvPr/>
          </p:nvGraphicFramePr>
          <p:xfrm>
            <a:off x="3936" y="2496"/>
            <a:ext cx="656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4" name="Equation" r:id="rId4" imgW="1041120" imgH="342720" progId="">
                    <p:embed/>
                  </p:oleObj>
                </mc:Choice>
                <mc:Fallback>
                  <p:oleObj name="Equation" r:id="rId4" imgW="1041120" imgH="342720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936" y="2496"/>
                          <a:ext cx="656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8" name="Arc 14"/>
            <p:cNvSpPr>
              <a:spLocks/>
            </p:cNvSpPr>
            <p:nvPr/>
          </p:nvSpPr>
          <p:spPr bwMode="black">
            <a:xfrm flipH="1">
              <a:off x="1210" y="2567"/>
              <a:ext cx="2823" cy="4175"/>
            </a:xfrm>
            <a:custGeom>
              <a:avLst/>
              <a:gdLst>
                <a:gd name="T0" fmla="*/ 0 w 15008"/>
                <a:gd name="T1" fmla="*/ 0 h 21586"/>
                <a:gd name="T2" fmla="*/ 0 w 15008"/>
                <a:gd name="T3" fmla="*/ 0 h 21586"/>
                <a:gd name="T4" fmla="*/ 0 w 15008"/>
                <a:gd name="T5" fmla="*/ 0 h 21586"/>
                <a:gd name="T6" fmla="*/ 0 60000 65536"/>
                <a:gd name="T7" fmla="*/ 0 60000 65536"/>
                <a:gd name="T8" fmla="*/ 0 60000 65536"/>
                <a:gd name="T9" fmla="*/ 0 w 15008"/>
                <a:gd name="T10" fmla="*/ 0 h 21586"/>
                <a:gd name="T11" fmla="*/ 15008 w 15008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08" h="21586" fill="none" extrusionOk="0">
                  <a:moveTo>
                    <a:pt x="784" y="0"/>
                  </a:moveTo>
                  <a:cubicBezTo>
                    <a:pt x="6110" y="193"/>
                    <a:pt x="11175" y="2349"/>
                    <a:pt x="15008" y="6051"/>
                  </a:cubicBezTo>
                </a:path>
                <a:path w="15008" h="21586" stroke="0" extrusionOk="0">
                  <a:moveTo>
                    <a:pt x="784" y="0"/>
                  </a:moveTo>
                  <a:cubicBezTo>
                    <a:pt x="6110" y="193"/>
                    <a:pt x="11175" y="2349"/>
                    <a:pt x="15008" y="6051"/>
                  </a:cubicBezTo>
                  <a:lnTo>
                    <a:pt x="0" y="21586"/>
                  </a:lnTo>
                  <a:close/>
                </a:path>
              </a:pathLst>
            </a:cu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00" y="3032125"/>
            <a:ext cx="2552700" cy="2873375"/>
            <a:chOff x="1200" y="1910"/>
            <a:chExt cx="1608" cy="1810"/>
          </a:xfrm>
        </p:grpSpPr>
        <p:sp>
          <p:nvSpPr>
            <p:cNvPr id="5141" name="Freeform 3"/>
            <p:cNvSpPr>
              <a:spLocks/>
            </p:cNvSpPr>
            <p:nvPr/>
          </p:nvSpPr>
          <p:spPr bwMode="auto">
            <a:xfrm>
              <a:off x="1200" y="1910"/>
              <a:ext cx="1608" cy="1810"/>
            </a:xfrm>
            <a:custGeom>
              <a:avLst/>
              <a:gdLst>
                <a:gd name="T0" fmla="*/ 0 w 1608"/>
                <a:gd name="T1" fmla="*/ 1786 h 1810"/>
                <a:gd name="T2" fmla="*/ 120 w 1608"/>
                <a:gd name="T3" fmla="*/ 1484 h 1810"/>
                <a:gd name="T4" fmla="*/ 254 w 1608"/>
                <a:gd name="T5" fmla="*/ 1186 h 1810"/>
                <a:gd name="T6" fmla="*/ 418 w 1608"/>
                <a:gd name="T7" fmla="*/ 927 h 1810"/>
                <a:gd name="T8" fmla="*/ 648 w 1608"/>
                <a:gd name="T9" fmla="*/ 648 h 1810"/>
                <a:gd name="T10" fmla="*/ 792 w 1608"/>
                <a:gd name="T11" fmla="*/ 504 h 1810"/>
                <a:gd name="T12" fmla="*/ 970 w 1608"/>
                <a:gd name="T13" fmla="*/ 356 h 1810"/>
                <a:gd name="T14" fmla="*/ 1152 w 1608"/>
                <a:gd name="T15" fmla="*/ 240 h 1810"/>
                <a:gd name="T16" fmla="*/ 1416 w 1608"/>
                <a:gd name="T17" fmla="*/ 87 h 1810"/>
                <a:gd name="T18" fmla="*/ 1608 w 1608"/>
                <a:gd name="T19" fmla="*/ 0 h 1810"/>
                <a:gd name="T20" fmla="*/ 14 w 1608"/>
                <a:gd name="T21" fmla="*/ 1810 h 18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08"/>
                <a:gd name="T34" fmla="*/ 0 h 1810"/>
                <a:gd name="T35" fmla="*/ 1608 w 1608"/>
                <a:gd name="T36" fmla="*/ 1810 h 18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08" h="1810">
                  <a:moveTo>
                    <a:pt x="0" y="1786"/>
                  </a:moveTo>
                  <a:lnTo>
                    <a:pt x="120" y="1484"/>
                  </a:lnTo>
                  <a:lnTo>
                    <a:pt x="254" y="1186"/>
                  </a:lnTo>
                  <a:lnTo>
                    <a:pt x="418" y="927"/>
                  </a:lnTo>
                  <a:lnTo>
                    <a:pt x="648" y="648"/>
                  </a:lnTo>
                  <a:lnTo>
                    <a:pt x="792" y="504"/>
                  </a:lnTo>
                  <a:lnTo>
                    <a:pt x="970" y="356"/>
                  </a:lnTo>
                  <a:lnTo>
                    <a:pt x="1152" y="240"/>
                  </a:lnTo>
                  <a:lnTo>
                    <a:pt x="1416" y="87"/>
                  </a:lnTo>
                  <a:lnTo>
                    <a:pt x="1608" y="0"/>
                  </a:lnTo>
                  <a:lnTo>
                    <a:pt x="14" y="1810"/>
                  </a:lnTo>
                </a:path>
              </a:pathLst>
            </a:custGeom>
            <a:gradFill rotWithShape="0">
              <a:gsLst>
                <a:gs pos="0">
                  <a:srgbClr val="663399"/>
                </a:gs>
                <a:gs pos="50000">
                  <a:srgbClr val="FF7449"/>
                </a:gs>
                <a:gs pos="100000">
                  <a:srgbClr val="6633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2" name="WordArt 4"/>
            <p:cNvSpPr>
              <a:spLocks noChangeArrowheads="1" noChangeShapeType="1" noTextEdit="1"/>
            </p:cNvSpPr>
            <p:nvPr/>
          </p:nvSpPr>
          <p:spPr bwMode="auto">
            <a:xfrm rot="-1256754">
              <a:off x="1536" y="2393"/>
              <a:ext cx="816" cy="58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r>
                <a:rPr lang="en-GB" sz="3600" kern="10">
                  <a:ln w="9525">
                    <a:solidFill>
                      <a:srgbClr val="663399"/>
                    </a:solidFill>
                    <a:round/>
                    <a:headEnd/>
                    <a:tailEnd/>
                  </a:ln>
                  <a:solidFill>
                    <a:srgbClr val="663399"/>
                  </a:solidFill>
                  <a:latin typeface="Arial"/>
                  <a:cs typeface="Arial"/>
                </a:rPr>
                <a:t>Profit</a:t>
              </a:r>
            </a:p>
          </p:txBody>
        </p:sp>
      </p:grpSp>
      <p:sp>
        <p:nvSpPr>
          <p:cNvPr id="5124" name="Rectangle 8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5.5</a:t>
            </a:r>
            <a:endParaRPr lang="en-US"/>
          </a:p>
        </p:txBody>
      </p:sp>
      <p:grpSp>
        <p:nvGrpSpPr>
          <p:cNvPr id="5125" name="Group 9"/>
          <p:cNvGrpSpPr>
            <a:grpSpLocks/>
          </p:cNvGrpSpPr>
          <p:nvPr/>
        </p:nvGrpSpPr>
        <p:grpSpPr bwMode="auto">
          <a:xfrm>
            <a:off x="1885950" y="1822450"/>
            <a:ext cx="5181600" cy="4119563"/>
            <a:chOff x="1188" y="1152"/>
            <a:chExt cx="3264" cy="2595"/>
          </a:xfrm>
        </p:grpSpPr>
        <p:sp>
          <p:nvSpPr>
            <p:cNvPr id="5139" name="Line 10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0" name="Line 11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26" name="Text Box 12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Kapital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black">
          <a:xfrm rot="-5400000">
            <a:off x="0" y="28892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Arial" charset="0"/>
              </a:rPr>
              <a:t>Output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8" name="Text Box 14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95599" name="Rectangle 15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Produktivna tehnologija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5130" name="Group 16"/>
          <p:cNvGrpSpPr>
            <a:grpSpLocks/>
          </p:cNvGrpSpPr>
          <p:nvPr/>
        </p:nvGrpSpPr>
        <p:grpSpPr bwMode="auto">
          <a:xfrm>
            <a:off x="1905000" y="1828800"/>
            <a:ext cx="3733800" cy="4114800"/>
            <a:chOff x="1200" y="1152"/>
            <a:chExt cx="2352" cy="2592"/>
          </a:xfrm>
        </p:grpSpPr>
        <p:sp>
          <p:nvSpPr>
            <p:cNvPr id="5137" name="Line 17"/>
            <p:cNvSpPr>
              <a:spLocks noChangeShapeType="1"/>
            </p:cNvSpPr>
            <p:nvPr/>
          </p:nvSpPr>
          <p:spPr bwMode="black">
            <a:xfrm flipV="1">
              <a:off x="1200" y="1392"/>
              <a:ext cx="2064" cy="2352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8" name="Text Box 18"/>
            <p:cNvSpPr txBox="1">
              <a:spLocks noChangeArrowheads="1"/>
            </p:cNvSpPr>
            <p:nvPr/>
          </p:nvSpPr>
          <p:spPr bwMode="black">
            <a:xfrm>
              <a:off x="3216" y="115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R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</p:grpSp>
      <p:grpSp>
        <p:nvGrpSpPr>
          <p:cNvPr id="5131" name="Group 19"/>
          <p:cNvGrpSpPr>
            <a:grpSpLocks/>
          </p:cNvGrpSpPr>
          <p:nvPr/>
        </p:nvGrpSpPr>
        <p:grpSpPr bwMode="auto">
          <a:xfrm>
            <a:off x="1920875" y="3962400"/>
            <a:ext cx="5368925" cy="6740525"/>
            <a:chOff x="1210" y="2496"/>
            <a:chExt cx="3382" cy="4246"/>
          </a:xfrm>
        </p:grpSpPr>
        <p:graphicFrame>
          <p:nvGraphicFramePr>
            <p:cNvPr id="5122" name="Object 20"/>
            <p:cNvGraphicFramePr>
              <a:graphicFrameLocks noChangeAspect="1"/>
            </p:cNvGraphicFramePr>
            <p:nvPr/>
          </p:nvGraphicFramePr>
          <p:xfrm>
            <a:off x="3936" y="2496"/>
            <a:ext cx="656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8" name="Equation" r:id="rId4" imgW="1041120" imgH="342720" progId="">
                    <p:embed/>
                  </p:oleObj>
                </mc:Choice>
                <mc:Fallback>
                  <p:oleObj name="Equation" r:id="rId4" imgW="1041120" imgH="342720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936" y="2496"/>
                          <a:ext cx="656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6" name="Arc 21"/>
            <p:cNvSpPr>
              <a:spLocks/>
            </p:cNvSpPr>
            <p:nvPr/>
          </p:nvSpPr>
          <p:spPr bwMode="black">
            <a:xfrm flipH="1">
              <a:off x="1210" y="2567"/>
              <a:ext cx="2823" cy="4175"/>
            </a:xfrm>
            <a:custGeom>
              <a:avLst/>
              <a:gdLst>
                <a:gd name="T0" fmla="*/ 0 w 15008"/>
                <a:gd name="T1" fmla="*/ 0 h 21586"/>
                <a:gd name="T2" fmla="*/ 0 w 15008"/>
                <a:gd name="T3" fmla="*/ 0 h 21586"/>
                <a:gd name="T4" fmla="*/ 0 w 15008"/>
                <a:gd name="T5" fmla="*/ 0 h 21586"/>
                <a:gd name="T6" fmla="*/ 0 60000 65536"/>
                <a:gd name="T7" fmla="*/ 0 60000 65536"/>
                <a:gd name="T8" fmla="*/ 0 60000 65536"/>
                <a:gd name="T9" fmla="*/ 0 w 15008"/>
                <a:gd name="T10" fmla="*/ 0 h 21586"/>
                <a:gd name="T11" fmla="*/ 15008 w 15008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08" h="21586" fill="none" extrusionOk="0">
                  <a:moveTo>
                    <a:pt x="784" y="0"/>
                  </a:moveTo>
                  <a:cubicBezTo>
                    <a:pt x="6110" y="193"/>
                    <a:pt x="11175" y="2349"/>
                    <a:pt x="15008" y="6051"/>
                  </a:cubicBezTo>
                </a:path>
                <a:path w="15008" h="21586" stroke="0" extrusionOk="0">
                  <a:moveTo>
                    <a:pt x="784" y="0"/>
                  </a:moveTo>
                  <a:cubicBezTo>
                    <a:pt x="6110" y="193"/>
                    <a:pt x="11175" y="2349"/>
                    <a:pt x="15008" y="6051"/>
                  </a:cubicBezTo>
                  <a:lnTo>
                    <a:pt x="0" y="21586"/>
                  </a:lnTo>
                  <a:close/>
                </a:path>
              </a:pathLst>
            </a:cu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924050" y="2736850"/>
            <a:ext cx="4084638" cy="4114800"/>
            <a:chOff x="1212" y="1724"/>
            <a:chExt cx="2573" cy="2592"/>
          </a:xfrm>
        </p:grpSpPr>
        <p:sp>
          <p:nvSpPr>
            <p:cNvPr id="5134" name="Arc 23"/>
            <p:cNvSpPr>
              <a:spLocks/>
            </p:cNvSpPr>
            <p:nvPr/>
          </p:nvSpPr>
          <p:spPr bwMode="black">
            <a:xfrm flipH="1">
              <a:off x="1212" y="1724"/>
              <a:ext cx="2573" cy="2592"/>
            </a:xfrm>
            <a:custGeom>
              <a:avLst/>
              <a:gdLst>
                <a:gd name="T0" fmla="*/ 0 w 21049"/>
                <a:gd name="T1" fmla="*/ 0 h 21600"/>
                <a:gd name="T2" fmla="*/ 0 w 21049"/>
                <a:gd name="T3" fmla="*/ 0 h 21600"/>
                <a:gd name="T4" fmla="*/ 0 w 21049"/>
                <a:gd name="T5" fmla="*/ 0 h 21600"/>
                <a:gd name="T6" fmla="*/ 0 60000 65536"/>
                <a:gd name="T7" fmla="*/ 0 60000 65536"/>
                <a:gd name="T8" fmla="*/ 0 60000 65536"/>
                <a:gd name="T9" fmla="*/ 0 w 21049"/>
                <a:gd name="T10" fmla="*/ 0 h 21600"/>
                <a:gd name="T11" fmla="*/ 21049 w 210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49" h="21600" fill="none" extrusionOk="0">
                  <a:moveTo>
                    <a:pt x="-1" y="0"/>
                  </a:moveTo>
                  <a:cubicBezTo>
                    <a:pt x="10061" y="0"/>
                    <a:pt x="18791" y="6947"/>
                    <a:pt x="21049" y="16752"/>
                  </a:cubicBezTo>
                </a:path>
                <a:path w="21049" h="21600" stroke="0" extrusionOk="0">
                  <a:moveTo>
                    <a:pt x="-1" y="0"/>
                  </a:moveTo>
                  <a:cubicBezTo>
                    <a:pt x="10061" y="0"/>
                    <a:pt x="18791" y="6947"/>
                    <a:pt x="21049" y="167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5" name="Line 24"/>
            <p:cNvSpPr>
              <a:spLocks noChangeShapeType="1"/>
            </p:cNvSpPr>
            <p:nvPr/>
          </p:nvSpPr>
          <p:spPr bwMode="black">
            <a:xfrm flipH="1" flipV="1">
              <a:off x="3456" y="1824"/>
              <a:ext cx="240" cy="624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5609" name="Text Box 25"/>
          <p:cNvSpPr txBox="1">
            <a:spLocks noChangeArrowheads="1"/>
          </p:cNvSpPr>
          <p:nvPr/>
        </p:nvSpPr>
        <p:spPr bwMode="auto">
          <a:xfrm>
            <a:off x="6477000" y="2971800"/>
            <a:ext cx="2514600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i="1">
                <a:solidFill>
                  <a:schemeClr val="bg1"/>
                </a:solidFill>
                <a:latin typeface="Arial" charset="0"/>
              </a:rPr>
              <a:t>Tehnološke inovacije</a:t>
            </a:r>
            <a:endParaRPr lang="en-GB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9" grpId="0" autoUpdateAnimBg="0"/>
      <p:bldP spid="19560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Slika 5.6</a:t>
            </a:r>
            <a:endParaRPr lang="en-GB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black">
          <a:xfrm>
            <a:off x="282575" y="3149600"/>
            <a:ext cx="8594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Investicije povećavaju bogatstvo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5.6</a:t>
            </a:r>
            <a:endParaRPr lang="en-US"/>
          </a:p>
        </p:txBody>
      </p: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6180" name="Line 7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1" name="Line 8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49" name="Text Box 9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black">
          <a:xfrm rot="-5400000">
            <a:off x="-1329531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6152" name="Line 3"/>
          <p:cNvSpPr>
            <a:spLocks noChangeShapeType="1"/>
          </p:cNvSpPr>
          <p:nvPr/>
        </p:nvSpPr>
        <p:spPr bwMode="black">
          <a:xfrm flipH="1" flipV="1">
            <a:off x="1939925" y="2281238"/>
            <a:ext cx="2541588" cy="3630612"/>
          </a:xfrm>
          <a:prstGeom prst="line">
            <a:avLst/>
          </a:prstGeom>
          <a:noFill/>
          <a:ln w="28575">
            <a:solidFill>
              <a:srgbClr val="B590D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black">
          <a:xfrm>
            <a:off x="1473200" y="2057400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D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black">
          <a:xfrm>
            <a:off x="4191000" y="594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B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69998" name="Rectangle 14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Ukoliko štedimo </a:t>
            </a:r>
            <a:r>
              <a:rPr lang="de-DE" sz="3200" i="1">
                <a:solidFill>
                  <a:schemeClr val="bg1"/>
                </a:solidFill>
                <a:latin typeface="Arial" charset="0"/>
              </a:rPr>
              <a:t>K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jedinica </a:t>
            </a:r>
            <a:r>
              <a:rPr lang="de-DE" sz="3200" i="1">
                <a:solidFill>
                  <a:schemeClr val="bg1"/>
                </a:solidFill>
                <a:latin typeface="Arial" charset="0"/>
              </a:rPr>
              <a:t>Y</a:t>
            </a:r>
            <a:r>
              <a:rPr lang="de-DE" sz="3200" i="1" baseline="-25000">
                <a:solidFill>
                  <a:schemeClr val="bg1"/>
                </a:solidFill>
                <a:latin typeface="Arial" charset="0"/>
              </a:rPr>
              <a:t>1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...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6156" name="Group 48"/>
          <p:cNvGrpSpPr>
            <a:grpSpLocks/>
          </p:cNvGrpSpPr>
          <p:nvPr/>
        </p:nvGrpSpPr>
        <p:grpSpPr bwMode="auto">
          <a:xfrm>
            <a:off x="1406525" y="4699000"/>
            <a:ext cx="2733675" cy="1701800"/>
            <a:chOff x="886" y="2960"/>
            <a:chExt cx="1722" cy="1072"/>
          </a:xfrm>
        </p:grpSpPr>
        <p:sp>
          <p:nvSpPr>
            <p:cNvPr id="6176" name="Line 25"/>
            <p:cNvSpPr>
              <a:spLocks noChangeShapeType="1"/>
            </p:cNvSpPr>
            <p:nvPr/>
          </p:nvSpPr>
          <p:spPr bwMode="black">
            <a:xfrm flipH="1">
              <a:off x="1184" y="3105"/>
              <a:ext cx="1201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7" name="Line 26"/>
            <p:cNvSpPr>
              <a:spLocks noChangeShapeType="1"/>
            </p:cNvSpPr>
            <p:nvPr/>
          </p:nvSpPr>
          <p:spPr bwMode="black">
            <a:xfrm>
              <a:off x="2400" y="3097"/>
              <a:ext cx="0" cy="65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8" name="Rectangle 29"/>
            <p:cNvSpPr>
              <a:spLocks noChangeArrowheads="1"/>
            </p:cNvSpPr>
            <p:nvPr/>
          </p:nvSpPr>
          <p:spPr bwMode="black">
            <a:xfrm>
              <a:off x="2246" y="3744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endParaRPr lang="en-US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6179" name="Rectangle 30"/>
            <p:cNvSpPr>
              <a:spLocks noChangeArrowheads="1"/>
            </p:cNvSpPr>
            <p:nvPr/>
          </p:nvSpPr>
          <p:spPr bwMode="black">
            <a:xfrm>
              <a:off x="886" y="2960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endParaRPr lang="en-US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</p:grpSp>
      <p:sp>
        <p:nvSpPr>
          <p:cNvPr id="170023" name="Rectangle 39"/>
          <p:cNvSpPr>
            <a:spLocks noChangeArrowheads="1"/>
          </p:cNvSpPr>
          <p:nvPr/>
        </p:nvSpPr>
        <p:spPr bwMode="black">
          <a:xfrm>
            <a:off x="2057400" y="59436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i="1">
                <a:solidFill>
                  <a:srgbClr val="FCE78C"/>
                </a:solidFill>
                <a:latin typeface="Arial" charset="0"/>
              </a:rPr>
              <a:t>C</a:t>
            </a:r>
            <a:r>
              <a:rPr lang="de-DE" i="1" baseline="-25000">
                <a:solidFill>
                  <a:srgbClr val="FCE78C"/>
                </a:solidFill>
                <a:latin typeface="Arial" charset="0"/>
              </a:rPr>
              <a:t>1</a:t>
            </a:r>
            <a:endParaRPr lang="en-US" i="1" baseline="-25000">
              <a:solidFill>
                <a:srgbClr val="FCE78C"/>
              </a:solidFill>
              <a:latin typeface="Arial" charset="0"/>
            </a:endParaRP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2382838" y="5257800"/>
            <a:ext cx="1316037" cy="457200"/>
            <a:chOff x="1501" y="3312"/>
            <a:chExt cx="829" cy="288"/>
          </a:xfrm>
        </p:grpSpPr>
        <p:sp>
          <p:nvSpPr>
            <p:cNvPr id="6174" name="Line 41"/>
            <p:cNvSpPr>
              <a:spLocks noChangeShapeType="1"/>
            </p:cNvSpPr>
            <p:nvPr/>
          </p:nvSpPr>
          <p:spPr bwMode="blackWhite">
            <a:xfrm>
              <a:off x="1501" y="3571"/>
              <a:ext cx="829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Text Box 43"/>
            <p:cNvSpPr txBox="1">
              <a:spLocks noChangeArrowheads="1"/>
            </p:cNvSpPr>
            <p:nvPr/>
          </p:nvSpPr>
          <p:spPr bwMode="blackWhite">
            <a:xfrm>
              <a:off x="1584" y="3312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solidFill>
                    <a:srgbClr val="FCE78C"/>
                  </a:solidFill>
                  <a:latin typeface="Arial" charset="0"/>
                </a:rPr>
                <a:t>K</a:t>
              </a:r>
              <a:endParaRPr lang="en-US">
                <a:solidFill>
                  <a:srgbClr val="FCE78C"/>
                </a:solidFill>
                <a:latin typeface="Arial" charset="0"/>
              </a:endParaRPr>
            </a:p>
          </p:txBody>
        </p:sp>
      </p:grpSp>
      <p:sp>
        <p:nvSpPr>
          <p:cNvPr id="6159" name="Arc 32"/>
          <p:cNvSpPr>
            <a:spLocks/>
          </p:cNvSpPr>
          <p:nvPr/>
        </p:nvSpPr>
        <p:spPr bwMode="auto">
          <a:xfrm>
            <a:off x="1600200" y="2011363"/>
            <a:ext cx="2209800" cy="2943225"/>
          </a:xfrm>
          <a:custGeom>
            <a:avLst/>
            <a:gdLst>
              <a:gd name="T0" fmla="*/ 2147483647 w 21600"/>
              <a:gd name="T1" fmla="*/ 0 h 21393"/>
              <a:gd name="T2" fmla="*/ 2147483647 w 21600"/>
              <a:gd name="T3" fmla="*/ 2147483647 h 21393"/>
              <a:gd name="T4" fmla="*/ 0 w 21600"/>
              <a:gd name="T5" fmla="*/ 2147483647 h 21393"/>
              <a:gd name="T6" fmla="*/ 0 60000 65536"/>
              <a:gd name="T7" fmla="*/ 0 60000 65536"/>
              <a:gd name="T8" fmla="*/ 0 60000 65536"/>
              <a:gd name="T9" fmla="*/ 0 w 21600"/>
              <a:gd name="T10" fmla="*/ 0 h 21393"/>
              <a:gd name="T11" fmla="*/ 21600 w 21600"/>
              <a:gd name="T12" fmla="*/ 21393 h 21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93" fill="none" extrusionOk="0">
                <a:moveTo>
                  <a:pt x="2980" y="-1"/>
                </a:moveTo>
                <a:cubicBezTo>
                  <a:pt x="13654" y="1486"/>
                  <a:pt x="21600" y="10615"/>
                  <a:pt x="21600" y="21393"/>
                </a:cubicBezTo>
              </a:path>
              <a:path w="21600" h="21393" stroke="0" extrusionOk="0">
                <a:moveTo>
                  <a:pt x="2980" y="-1"/>
                </a:moveTo>
                <a:cubicBezTo>
                  <a:pt x="13654" y="1486"/>
                  <a:pt x="21600" y="10615"/>
                  <a:pt x="21600" y="21393"/>
                </a:cubicBezTo>
                <a:lnTo>
                  <a:pt x="0" y="21393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2146300" y="1701800"/>
            <a:ext cx="533400" cy="4224338"/>
            <a:chOff x="1352" y="1072"/>
            <a:chExt cx="336" cy="2661"/>
          </a:xfrm>
        </p:grpSpPr>
        <p:sp>
          <p:nvSpPr>
            <p:cNvPr id="6171" name="Line 33"/>
            <p:cNvSpPr>
              <a:spLocks noChangeShapeType="1"/>
            </p:cNvSpPr>
            <p:nvPr/>
          </p:nvSpPr>
          <p:spPr bwMode="black">
            <a:xfrm>
              <a:off x="1463" y="1363"/>
              <a:ext cx="0" cy="237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Text Box 34"/>
            <p:cNvSpPr txBox="1">
              <a:spLocks noChangeArrowheads="1"/>
            </p:cNvSpPr>
            <p:nvPr/>
          </p:nvSpPr>
          <p:spPr bwMode="black">
            <a:xfrm>
              <a:off x="1352" y="107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E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6173" name="Oval 35"/>
            <p:cNvSpPr>
              <a:spLocks noChangeArrowheads="1"/>
            </p:cNvSpPr>
            <p:nvPr/>
          </p:nvSpPr>
          <p:spPr bwMode="blackWhite">
            <a:xfrm>
              <a:off x="1418" y="1318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grpSp>
        <p:nvGrpSpPr>
          <p:cNvPr id="6161" name="Group 47"/>
          <p:cNvGrpSpPr>
            <a:grpSpLocks/>
          </p:cNvGrpSpPr>
          <p:nvPr/>
        </p:nvGrpSpPr>
        <p:grpSpPr bwMode="auto">
          <a:xfrm>
            <a:off x="3746500" y="4648200"/>
            <a:ext cx="533400" cy="457200"/>
            <a:chOff x="2360" y="2928"/>
            <a:chExt cx="336" cy="288"/>
          </a:xfrm>
        </p:grpSpPr>
        <p:sp>
          <p:nvSpPr>
            <p:cNvPr id="6169" name="Text Box 27"/>
            <p:cNvSpPr txBox="1">
              <a:spLocks noChangeArrowheads="1"/>
            </p:cNvSpPr>
            <p:nvPr/>
          </p:nvSpPr>
          <p:spPr bwMode="black">
            <a:xfrm>
              <a:off x="2360" y="29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6170" name="Oval 28"/>
            <p:cNvSpPr>
              <a:spLocks noChangeArrowheads="1"/>
            </p:cNvSpPr>
            <p:nvPr/>
          </p:nvSpPr>
          <p:spPr bwMode="blackWhite">
            <a:xfrm>
              <a:off x="2364" y="3068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762000" y="2133600"/>
            <a:ext cx="1550988" cy="2736850"/>
            <a:chOff x="480" y="1344"/>
            <a:chExt cx="977" cy="1724"/>
          </a:xfrm>
        </p:grpSpPr>
        <p:sp>
          <p:nvSpPr>
            <p:cNvPr id="6165" name="Line 44"/>
            <p:cNvSpPr>
              <a:spLocks noChangeShapeType="1"/>
            </p:cNvSpPr>
            <p:nvPr/>
          </p:nvSpPr>
          <p:spPr bwMode="black">
            <a:xfrm>
              <a:off x="1200" y="1354"/>
              <a:ext cx="257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166" name="Group 61"/>
            <p:cNvGrpSpPr>
              <a:grpSpLocks/>
            </p:cNvGrpSpPr>
            <p:nvPr/>
          </p:nvGrpSpPr>
          <p:grpSpPr bwMode="auto">
            <a:xfrm>
              <a:off x="480" y="1344"/>
              <a:ext cx="656" cy="1724"/>
              <a:chOff x="480" y="1344"/>
              <a:chExt cx="656" cy="1724"/>
            </a:xfrm>
          </p:grpSpPr>
          <p:graphicFrame>
            <p:nvGraphicFramePr>
              <p:cNvPr id="6146" name="Object 46"/>
              <p:cNvGraphicFramePr>
                <a:graphicFrameLocks noChangeAspect="1"/>
              </p:cNvGraphicFramePr>
              <p:nvPr/>
            </p:nvGraphicFramePr>
            <p:xfrm>
              <a:off x="480" y="2112"/>
              <a:ext cx="656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72" name="Equation" r:id="rId4" imgW="1041120" imgH="342720" progId="">
                      <p:embed/>
                    </p:oleObj>
                  </mc:Choice>
                  <mc:Fallback>
                    <p:oleObj name="Equation" r:id="rId4" imgW="1041120" imgH="342720" progId="">
                      <p:embed/>
                      <p:pic>
                        <p:nvPicPr>
                          <p:cNvPr id="0" name="Object 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blackWhite">
                          <a:xfrm>
                            <a:off x="480" y="2112"/>
                            <a:ext cx="656" cy="216"/>
                          </a:xfrm>
                          <a:prstGeom prst="rect">
                            <a:avLst/>
                          </a:prstGeom>
                          <a:solidFill>
                            <a:srgbClr val="663399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67" name="Line 45"/>
              <p:cNvSpPr>
                <a:spLocks noChangeShapeType="1"/>
              </p:cNvSpPr>
              <p:nvPr/>
            </p:nvSpPr>
            <p:spPr bwMode="blackWhite">
              <a:xfrm rot="5400000" flipH="1">
                <a:off x="506" y="2710"/>
                <a:ext cx="716" cy="0"/>
              </a:xfrm>
              <a:prstGeom prst="line">
                <a:avLst/>
              </a:prstGeom>
              <a:noFill/>
              <a:ln w="28575">
                <a:solidFill>
                  <a:srgbClr val="FCE78C"/>
                </a:solidFill>
                <a:round/>
                <a:headEnd type="stealth" w="lg" len="lg"/>
                <a:tailEnd type="non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8" name="Line 60"/>
              <p:cNvSpPr>
                <a:spLocks noChangeShapeType="1"/>
              </p:cNvSpPr>
              <p:nvPr/>
            </p:nvSpPr>
            <p:spPr bwMode="blackWhite">
              <a:xfrm rot="5400000" flipH="1">
                <a:off x="506" y="1702"/>
                <a:ext cx="716" cy="0"/>
              </a:xfrm>
              <a:prstGeom prst="line">
                <a:avLst/>
              </a:prstGeom>
              <a:noFill/>
              <a:ln w="28575">
                <a:solidFill>
                  <a:srgbClr val="FCE78C"/>
                </a:solidFill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70048" name="Text Box 64"/>
          <p:cNvSpPr txBox="1">
            <a:spLocks noChangeArrowheads="1"/>
          </p:cNvSpPr>
          <p:nvPr/>
        </p:nvSpPr>
        <p:spPr bwMode="auto">
          <a:xfrm>
            <a:off x="4648200" y="2057400"/>
            <a:ext cx="4191000" cy="1196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To je kao da je naša inicijalna tačka raspoloživosti u stvari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E</a:t>
            </a:r>
            <a:r>
              <a:rPr lang="sr-Latn-CS" i="1">
                <a:solidFill>
                  <a:schemeClr val="bg1"/>
                </a:solidFill>
                <a:latin typeface="Arial" charset="0"/>
              </a:rPr>
              <a:t>,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 a ne tačka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A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.</a:t>
            </a:r>
            <a:endParaRPr lang="en-GB" i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164" name="Picture 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629" y="21529"/>
            <a:ext cx="2124075" cy="928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38" name="Group 46">
            <a:extLst>
              <a:ext uri="{FF2B5EF4-FFF2-40B4-BE49-F238E27FC236}">
                <a16:creationId xmlns:a16="http://schemas.microsoft.com/office/drawing/2014/main" id="{F8B35897-0AF6-4F4D-B5A8-765710D8C0B8}"/>
              </a:ext>
            </a:extLst>
          </p:cNvPr>
          <p:cNvGrpSpPr>
            <a:grpSpLocks/>
          </p:cNvGrpSpPr>
          <p:nvPr/>
        </p:nvGrpSpPr>
        <p:grpSpPr bwMode="auto">
          <a:xfrm>
            <a:off x="3829496" y="3356992"/>
            <a:ext cx="5207000" cy="1927225"/>
            <a:chOff x="2288" y="1296"/>
            <a:chExt cx="3280" cy="1214"/>
          </a:xfrm>
        </p:grpSpPr>
        <p:sp>
          <p:nvSpPr>
            <p:cNvPr id="39" name="Text Box 44">
              <a:extLst>
                <a:ext uri="{FF2B5EF4-FFF2-40B4-BE49-F238E27FC236}">
                  <a16:creationId xmlns:a16="http://schemas.microsoft.com/office/drawing/2014/main" id="{AEAD1F7A-FCEF-4A31-B711-812FFC9DA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296"/>
              <a:ext cx="2640" cy="121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sr-Latn-CS" dirty="0">
                  <a:solidFill>
                    <a:schemeClr val="bg1"/>
                  </a:solidFill>
                  <a:latin typeface="Arial" charset="0"/>
                </a:rPr>
                <a:t>Ovaj zakrivljeni deo samo je </a:t>
              </a:r>
              <a:r>
                <a:rPr lang="de-DE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“</a:t>
              </a:r>
              <a:r>
                <a:rPr lang="sr-Latn-C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obrnuta</a:t>
              </a:r>
              <a:r>
                <a:rPr lang="de-DE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”</a:t>
              </a:r>
              <a:r>
                <a:rPr lang="de-DE" dirty="0">
                  <a:solidFill>
                    <a:schemeClr val="bg1"/>
                  </a:solidFill>
                  <a:latin typeface="Arial" charset="0"/>
                </a:rPr>
                <a:t> pro</a:t>
              </a:r>
              <a:r>
                <a:rPr lang="sr-Latn-CS" dirty="0">
                  <a:solidFill>
                    <a:schemeClr val="bg1"/>
                  </a:solidFill>
                  <a:latin typeface="Arial" charset="0"/>
                </a:rPr>
                <a:t>izvodna funkcija odlučimo da deo </a:t>
              </a:r>
              <a:r>
                <a:rPr lang="de-DE" i="1" dirty="0">
                  <a:solidFill>
                    <a:schemeClr val="bg1"/>
                  </a:solidFill>
                  <a:latin typeface="Arial" charset="0"/>
                </a:rPr>
                <a:t>Y</a:t>
              </a:r>
              <a:r>
                <a:rPr lang="de-DE" i="1" baseline="-25000" dirty="0">
                  <a:solidFill>
                    <a:schemeClr val="bg1"/>
                  </a:solidFill>
                  <a:latin typeface="Arial" charset="0"/>
                </a:rPr>
                <a:t>1</a:t>
              </a:r>
              <a:r>
                <a:rPr lang="de-DE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sr-Latn-CS" dirty="0">
                  <a:solidFill>
                    <a:schemeClr val="bg1"/>
                  </a:solidFill>
                  <a:latin typeface="Arial" charset="0"/>
                </a:rPr>
                <a:t>iskoristimo za proizvodnju, umesto za tekuću potrošnju</a:t>
              </a:r>
              <a:r>
                <a:rPr lang="de-DE" dirty="0">
                  <a:solidFill>
                    <a:schemeClr val="bg1"/>
                  </a:solidFill>
                  <a:latin typeface="Arial" charset="0"/>
                </a:rPr>
                <a:t>.</a:t>
              </a:r>
              <a:endParaRPr lang="en-GB" i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0" name="Line 45">
              <a:extLst>
                <a:ext uri="{FF2B5EF4-FFF2-40B4-BE49-F238E27FC236}">
                  <a16:creationId xmlns:a16="http://schemas.microsoft.com/office/drawing/2014/main" id="{4E0B064D-1932-4DEE-A816-3C173F1A40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8" y="2016"/>
              <a:ext cx="62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0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8" grpId="0" autoUpdateAnimBg="0"/>
      <p:bldP spid="170023" grpId="0" autoUpdateAnimBg="0"/>
      <p:bldP spid="17004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5.6</a:t>
            </a:r>
            <a:endParaRPr lang="en-US"/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7214" name="Line 4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5" name="Line 5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black">
          <a:xfrm rot="-5400000">
            <a:off x="-1329531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black">
          <a:xfrm flipH="1" flipV="1">
            <a:off x="1939925" y="2281238"/>
            <a:ext cx="2541588" cy="3630612"/>
          </a:xfrm>
          <a:prstGeom prst="line">
            <a:avLst/>
          </a:prstGeom>
          <a:noFill/>
          <a:ln w="28575">
            <a:solidFill>
              <a:srgbClr val="B590D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black">
          <a:xfrm>
            <a:off x="1473200" y="2057400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D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black">
          <a:xfrm>
            <a:off x="4191000" y="594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B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solidFill>
                  <a:schemeClr val="bg1"/>
                </a:solidFill>
                <a:latin typeface="Arial" charset="0"/>
              </a:rPr>
              <a:t>Invest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icije povećavaju bogatstvo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387475" y="1371600"/>
            <a:ext cx="3895725" cy="5029200"/>
            <a:chOff x="874" y="864"/>
            <a:chExt cx="2454" cy="3168"/>
          </a:xfrm>
        </p:grpSpPr>
        <p:sp>
          <p:nvSpPr>
            <p:cNvPr id="7211" name="Line 14"/>
            <p:cNvSpPr>
              <a:spLocks noChangeShapeType="1"/>
            </p:cNvSpPr>
            <p:nvPr/>
          </p:nvSpPr>
          <p:spPr bwMode="black">
            <a:xfrm flipH="1" flipV="1">
              <a:off x="1199" y="980"/>
              <a:ext cx="1933" cy="276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2" name="Text Box 15"/>
            <p:cNvSpPr txBox="1">
              <a:spLocks noChangeArrowheads="1"/>
            </p:cNvSpPr>
            <p:nvPr/>
          </p:nvSpPr>
          <p:spPr bwMode="black">
            <a:xfrm>
              <a:off x="2992" y="37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B´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7213" name="Text Box 16"/>
            <p:cNvSpPr txBox="1">
              <a:spLocks noChangeArrowheads="1"/>
            </p:cNvSpPr>
            <p:nvPr/>
          </p:nvSpPr>
          <p:spPr bwMode="black">
            <a:xfrm>
              <a:off x="874" y="864"/>
              <a:ext cx="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D´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</p:grpSp>
      <p:grpSp>
        <p:nvGrpSpPr>
          <p:cNvPr id="7181" name="Group 17"/>
          <p:cNvGrpSpPr>
            <a:grpSpLocks/>
          </p:cNvGrpSpPr>
          <p:nvPr/>
        </p:nvGrpSpPr>
        <p:grpSpPr bwMode="auto">
          <a:xfrm>
            <a:off x="1406525" y="4699000"/>
            <a:ext cx="2733675" cy="1701800"/>
            <a:chOff x="886" y="2960"/>
            <a:chExt cx="1722" cy="1072"/>
          </a:xfrm>
        </p:grpSpPr>
        <p:sp>
          <p:nvSpPr>
            <p:cNvPr id="7207" name="Line 18"/>
            <p:cNvSpPr>
              <a:spLocks noChangeShapeType="1"/>
            </p:cNvSpPr>
            <p:nvPr/>
          </p:nvSpPr>
          <p:spPr bwMode="black">
            <a:xfrm flipH="1">
              <a:off x="1184" y="3105"/>
              <a:ext cx="1201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08" name="Line 19"/>
            <p:cNvSpPr>
              <a:spLocks noChangeShapeType="1"/>
            </p:cNvSpPr>
            <p:nvPr/>
          </p:nvSpPr>
          <p:spPr bwMode="black">
            <a:xfrm>
              <a:off x="2400" y="3097"/>
              <a:ext cx="0" cy="65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black">
            <a:xfrm>
              <a:off x="2246" y="3744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endParaRPr lang="en-US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7210" name="Rectangle 21"/>
            <p:cNvSpPr>
              <a:spLocks noChangeArrowheads="1"/>
            </p:cNvSpPr>
            <p:nvPr/>
          </p:nvSpPr>
          <p:spPr bwMode="black">
            <a:xfrm>
              <a:off x="886" y="2960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endParaRPr lang="en-US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841500" y="2590800"/>
            <a:ext cx="536575" cy="457200"/>
            <a:chOff x="1160" y="1632"/>
            <a:chExt cx="338" cy="288"/>
          </a:xfrm>
        </p:grpSpPr>
        <p:sp>
          <p:nvSpPr>
            <p:cNvPr id="7205" name="Text Box 23"/>
            <p:cNvSpPr txBox="1">
              <a:spLocks noChangeArrowheads="1"/>
            </p:cNvSpPr>
            <p:nvPr/>
          </p:nvSpPr>
          <p:spPr bwMode="black">
            <a:xfrm>
              <a:off x="1160" y="163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F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7206" name="Oval 24"/>
            <p:cNvSpPr>
              <a:spLocks noChangeArrowheads="1"/>
            </p:cNvSpPr>
            <p:nvPr/>
          </p:nvSpPr>
          <p:spPr bwMode="blackWhite">
            <a:xfrm>
              <a:off x="1424" y="1720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sp>
        <p:nvSpPr>
          <p:cNvPr id="7183" name="Rectangle 25"/>
          <p:cNvSpPr>
            <a:spLocks noChangeArrowheads="1"/>
          </p:cNvSpPr>
          <p:nvPr/>
        </p:nvSpPr>
        <p:spPr bwMode="black">
          <a:xfrm>
            <a:off x="2057400" y="59436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i="1">
                <a:solidFill>
                  <a:srgbClr val="FCE78C"/>
                </a:solidFill>
                <a:latin typeface="Arial" charset="0"/>
              </a:rPr>
              <a:t>C</a:t>
            </a:r>
            <a:r>
              <a:rPr lang="de-DE" i="1" baseline="-25000">
                <a:solidFill>
                  <a:srgbClr val="FCE78C"/>
                </a:solidFill>
                <a:latin typeface="Arial" charset="0"/>
              </a:rPr>
              <a:t>1</a:t>
            </a:r>
            <a:endParaRPr lang="en-US" i="1" baseline="-25000">
              <a:solidFill>
                <a:srgbClr val="FCE78C"/>
              </a:solidFill>
              <a:latin typeface="Arial" charset="0"/>
            </a:endParaRPr>
          </a:p>
        </p:txBody>
      </p:sp>
      <p:grpSp>
        <p:nvGrpSpPr>
          <p:cNvPr id="7184" name="Group 26"/>
          <p:cNvGrpSpPr>
            <a:grpSpLocks/>
          </p:cNvGrpSpPr>
          <p:nvPr/>
        </p:nvGrpSpPr>
        <p:grpSpPr bwMode="auto">
          <a:xfrm>
            <a:off x="2382838" y="5257800"/>
            <a:ext cx="1316037" cy="457200"/>
            <a:chOff x="1501" y="3312"/>
            <a:chExt cx="829" cy="288"/>
          </a:xfrm>
        </p:grpSpPr>
        <p:sp>
          <p:nvSpPr>
            <p:cNvPr id="7203" name="Line 27"/>
            <p:cNvSpPr>
              <a:spLocks noChangeShapeType="1"/>
            </p:cNvSpPr>
            <p:nvPr/>
          </p:nvSpPr>
          <p:spPr bwMode="blackWhite">
            <a:xfrm>
              <a:off x="1501" y="3571"/>
              <a:ext cx="829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04" name="Text Box 28"/>
            <p:cNvSpPr txBox="1">
              <a:spLocks noChangeArrowheads="1"/>
            </p:cNvSpPr>
            <p:nvPr/>
          </p:nvSpPr>
          <p:spPr bwMode="blackWhite">
            <a:xfrm>
              <a:off x="1584" y="3312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solidFill>
                    <a:srgbClr val="FCE78C"/>
                  </a:solidFill>
                  <a:latin typeface="Arial" charset="0"/>
                </a:rPr>
                <a:t>K</a:t>
              </a:r>
              <a:endParaRPr lang="en-US">
                <a:solidFill>
                  <a:srgbClr val="FCE78C"/>
                </a:solidFill>
                <a:latin typeface="Arial" charset="0"/>
              </a:endParaRPr>
            </a:p>
          </p:txBody>
        </p:sp>
      </p:grpSp>
      <p:sp>
        <p:nvSpPr>
          <p:cNvPr id="7185" name="Arc 29"/>
          <p:cNvSpPr>
            <a:spLocks/>
          </p:cNvSpPr>
          <p:nvPr/>
        </p:nvSpPr>
        <p:spPr bwMode="auto">
          <a:xfrm>
            <a:off x="1600200" y="2011363"/>
            <a:ext cx="2209800" cy="2943225"/>
          </a:xfrm>
          <a:custGeom>
            <a:avLst/>
            <a:gdLst>
              <a:gd name="T0" fmla="*/ 2147483647 w 21600"/>
              <a:gd name="T1" fmla="*/ 0 h 21393"/>
              <a:gd name="T2" fmla="*/ 2147483647 w 21600"/>
              <a:gd name="T3" fmla="*/ 2147483647 h 21393"/>
              <a:gd name="T4" fmla="*/ 0 w 21600"/>
              <a:gd name="T5" fmla="*/ 2147483647 h 21393"/>
              <a:gd name="T6" fmla="*/ 0 60000 65536"/>
              <a:gd name="T7" fmla="*/ 0 60000 65536"/>
              <a:gd name="T8" fmla="*/ 0 60000 65536"/>
              <a:gd name="T9" fmla="*/ 0 w 21600"/>
              <a:gd name="T10" fmla="*/ 0 h 21393"/>
              <a:gd name="T11" fmla="*/ 21600 w 21600"/>
              <a:gd name="T12" fmla="*/ 21393 h 21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93" fill="none" extrusionOk="0">
                <a:moveTo>
                  <a:pt x="2980" y="-1"/>
                </a:moveTo>
                <a:cubicBezTo>
                  <a:pt x="13654" y="1486"/>
                  <a:pt x="21600" y="10615"/>
                  <a:pt x="21600" y="21393"/>
                </a:cubicBezTo>
              </a:path>
              <a:path w="21600" h="21393" stroke="0" extrusionOk="0">
                <a:moveTo>
                  <a:pt x="2980" y="-1"/>
                </a:moveTo>
                <a:cubicBezTo>
                  <a:pt x="13654" y="1486"/>
                  <a:pt x="21600" y="10615"/>
                  <a:pt x="21600" y="21393"/>
                </a:cubicBezTo>
                <a:lnTo>
                  <a:pt x="0" y="21393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186" name="Group 30"/>
          <p:cNvGrpSpPr>
            <a:grpSpLocks/>
          </p:cNvGrpSpPr>
          <p:nvPr/>
        </p:nvGrpSpPr>
        <p:grpSpPr bwMode="auto">
          <a:xfrm>
            <a:off x="2146300" y="1701800"/>
            <a:ext cx="533400" cy="4224338"/>
            <a:chOff x="1352" y="1072"/>
            <a:chExt cx="336" cy="2661"/>
          </a:xfrm>
        </p:grpSpPr>
        <p:sp>
          <p:nvSpPr>
            <p:cNvPr id="7200" name="Line 31"/>
            <p:cNvSpPr>
              <a:spLocks noChangeShapeType="1"/>
            </p:cNvSpPr>
            <p:nvPr/>
          </p:nvSpPr>
          <p:spPr bwMode="black">
            <a:xfrm>
              <a:off x="1463" y="1363"/>
              <a:ext cx="0" cy="237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01" name="Text Box 32"/>
            <p:cNvSpPr txBox="1">
              <a:spLocks noChangeArrowheads="1"/>
            </p:cNvSpPr>
            <p:nvPr/>
          </p:nvSpPr>
          <p:spPr bwMode="black">
            <a:xfrm>
              <a:off x="1352" y="107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E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7202" name="Oval 33"/>
            <p:cNvSpPr>
              <a:spLocks noChangeArrowheads="1"/>
            </p:cNvSpPr>
            <p:nvPr/>
          </p:nvSpPr>
          <p:spPr bwMode="blackWhite">
            <a:xfrm>
              <a:off x="1418" y="1318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grpSp>
        <p:nvGrpSpPr>
          <p:cNvPr id="7187" name="Group 34"/>
          <p:cNvGrpSpPr>
            <a:grpSpLocks/>
          </p:cNvGrpSpPr>
          <p:nvPr/>
        </p:nvGrpSpPr>
        <p:grpSpPr bwMode="auto">
          <a:xfrm>
            <a:off x="3746500" y="4648200"/>
            <a:ext cx="533400" cy="457200"/>
            <a:chOff x="2360" y="2928"/>
            <a:chExt cx="336" cy="288"/>
          </a:xfrm>
        </p:grpSpPr>
        <p:sp>
          <p:nvSpPr>
            <p:cNvPr id="7198" name="Text Box 35"/>
            <p:cNvSpPr txBox="1">
              <a:spLocks noChangeArrowheads="1"/>
            </p:cNvSpPr>
            <p:nvPr/>
          </p:nvSpPr>
          <p:spPr bwMode="black">
            <a:xfrm>
              <a:off x="2360" y="29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7199" name="Oval 36"/>
            <p:cNvSpPr>
              <a:spLocks noChangeArrowheads="1"/>
            </p:cNvSpPr>
            <p:nvPr/>
          </p:nvSpPr>
          <p:spPr bwMode="blackWhite">
            <a:xfrm>
              <a:off x="2364" y="3068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grpSp>
        <p:nvGrpSpPr>
          <p:cNvPr id="7188" name="Group 37"/>
          <p:cNvGrpSpPr>
            <a:grpSpLocks/>
          </p:cNvGrpSpPr>
          <p:nvPr/>
        </p:nvGrpSpPr>
        <p:grpSpPr bwMode="auto">
          <a:xfrm>
            <a:off x="762000" y="2133600"/>
            <a:ext cx="1550988" cy="2736850"/>
            <a:chOff x="480" y="1344"/>
            <a:chExt cx="977" cy="1724"/>
          </a:xfrm>
        </p:grpSpPr>
        <p:sp>
          <p:nvSpPr>
            <p:cNvPr id="7194" name="Line 38"/>
            <p:cNvSpPr>
              <a:spLocks noChangeShapeType="1"/>
            </p:cNvSpPr>
            <p:nvPr/>
          </p:nvSpPr>
          <p:spPr bwMode="black">
            <a:xfrm>
              <a:off x="1200" y="1354"/>
              <a:ext cx="257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7195" name="Group 39"/>
            <p:cNvGrpSpPr>
              <a:grpSpLocks/>
            </p:cNvGrpSpPr>
            <p:nvPr/>
          </p:nvGrpSpPr>
          <p:grpSpPr bwMode="auto">
            <a:xfrm>
              <a:off x="480" y="1344"/>
              <a:ext cx="656" cy="1724"/>
              <a:chOff x="480" y="1344"/>
              <a:chExt cx="656" cy="1724"/>
            </a:xfrm>
          </p:grpSpPr>
          <p:graphicFrame>
            <p:nvGraphicFramePr>
              <p:cNvPr id="7170" name="Object 40"/>
              <p:cNvGraphicFramePr>
                <a:graphicFrameLocks noChangeAspect="1"/>
              </p:cNvGraphicFramePr>
              <p:nvPr/>
            </p:nvGraphicFramePr>
            <p:xfrm>
              <a:off x="480" y="2112"/>
              <a:ext cx="656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96" name="Equation" r:id="rId4" imgW="1041120" imgH="342720" progId="">
                      <p:embed/>
                    </p:oleObj>
                  </mc:Choice>
                  <mc:Fallback>
                    <p:oleObj name="Equation" r:id="rId4" imgW="1041120" imgH="342720" progId="">
                      <p:embed/>
                      <p:pic>
                        <p:nvPicPr>
                          <p:cNvPr id="0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blackWhite">
                          <a:xfrm>
                            <a:off x="480" y="2112"/>
                            <a:ext cx="656" cy="216"/>
                          </a:xfrm>
                          <a:prstGeom prst="rect">
                            <a:avLst/>
                          </a:prstGeom>
                          <a:solidFill>
                            <a:srgbClr val="663399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96" name="Line 41"/>
              <p:cNvSpPr>
                <a:spLocks noChangeShapeType="1"/>
              </p:cNvSpPr>
              <p:nvPr/>
            </p:nvSpPr>
            <p:spPr bwMode="blackWhite">
              <a:xfrm rot="5400000" flipH="1">
                <a:off x="506" y="2710"/>
                <a:ext cx="716" cy="0"/>
              </a:xfrm>
              <a:prstGeom prst="line">
                <a:avLst/>
              </a:prstGeom>
              <a:noFill/>
              <a:ln w="28575">
                <a:solidFill>
                  <a:srgbClr val="FCE78C"/>
                </a:solidFill>
                <a:round/>
                <a:headEnd type="stealth" w="lg" len="lg"/>
                <a:tailEnd type="non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97" name="Line 42"/>
              <p:cNvSpPr>
                <a:spLocks noChangeShapeType="1"/>
              </p:cNvSpPr>
              <p:nvPr/>
            </p:nvSpPr>
            <p:spPr bwMode="blackWhite">
              <a:xfrm rot="5400000" flipH="1">
                <a:off x="506" y="1702"/>
                <a:ext cx="716" cy="0"/>
              </a:xfrm>
              <a:prstGeom prst="line">
                <a:avLst/>
              </a:prstGeom>
              <a:noFill/>
              <a:ln w="28575">
                <a:solidFill>
                  <a:srgbClr val="FCE78C"/>
                </a:solidFill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2404878" y="2068135"/>
            <a:ext cx="6248400" cy="1196975"/>
            <a:chOff x="1632" y="1296"/>
            <a:chExt cx="3936" cy="754"/>
          </a:xfrm>
        </p:grpSpPr>
        <p:sp>
          <p:nvSpPr>
            <p:cNvPr id="7192" name="Text Box 44"/>
            <p:cNvSpPr txBox="1">
              <a:spLocks noChangeArrowheads="1"/>
            </p:cNvSpPr>
            <p:nvPr/>
          </p:nvSpPr>
          <p:spPr bwMode="auto">
            <a:xfrm>
              <a:off x="2928" y="1296"/>
              <a:ext cx="2640" cy="75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sr-Latn-CS">
                  <a:solidFill>
                    <a:schemeClr val="bg1"/>
                  </a:solidFill>
                  <a:latin typeface="Arial" charset="0"/>
                </a:rPr>
                <a:t>I</a:t>
              </a:r>
              <a:r>
                <a:rPr lang="de-DE">
                  <a:solidFill>
                    <a:schemeClr val="bg1"/>
                  </a:solidFill>
                  <a:latin typeface="Arial" charset="0"/>
                </a:rPr>
                <a:t>ntertemporal</a:t>
              </a:r>
              <a:r>
                <a:rPr lang="sr-Latn-CS">
                  <a:solidFill>
                    <a:schemeClr val="bg1"/>
                  </a:solidFill>
                  <a:latin typeface="Arial" charset="0"/>
                </a:rPr>
                <a:t>na razmena pri kamatnoj stopi </a:t>
              </a:r>
              <a:r>
                <a:rPr lang="de-DE" i="1">
                  <a:solidFill>
                    <a:schemeClr val="bg1"/>
                  </a:solidFill>
                  <a:latin typeface="Arial" charset="0"/>
                </a:rPr>
                <a:t>r</a:t>
              </a:r>
              <a:r>
                <a:rPr lang="sr-Latn-CS" i="1">
                  <a:solidFill>
                    <a:schemeClr val="bg1"/>
                  </a:solidFill>
                  <a:latin typeface="Arial" charset="0"/>
                </a:rPr>
                <a:t>, </a:t>
              </a:r>
              <a:r>
                <a:rPr lang="sr-Latn-CS">
                  <a:solidFill>
                    <a:schemeClr val="bg1"/>
                  </a:solidFill>
                  <a:latin typeface="Arial" charset="0"/>
                </a:rPr>
                <a:t> ali bez proizvodnje</a:t>
              </a:r>
              <a:endParaRPr lang="en-GB" i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193" name="Line 45"/>
            <p:cNvSpPr>
              <a:spLocks noChangeShapeType="1"/>
            </p:cNvSpPr>
            <p:nvPr/>
          </p:nvSpPr>
          <p:spPr bwMode="auto">
            <a:xfrm flipH="1">
              <a:off x="1632" y="1776"/>
              <a:ext cx="128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7678" name="Line 46"/>
          <p:cNvSpPr>
            <a:spLocks noChangeShapeType="1"/>
          </p:cNvSpPr>
          <p:nvPr/>
        </p:nvSpPr>
        <p:spPr bwMode="auto">
          <a:xfrm>
            <a:off x="4560888" y="5943600"/>
            <a:ext cx="39211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lg" len="med"/>
            <a:tailEnd type="arrow" w="lg" len="sm"/>
          </a:ln>
        </p:spPr>
        <p:txBody>
          <a:bodyPr/>
          <a:lstStyle/>
          <a:p>
            <a:endParaRPr lang="en-GB"/>
          </a:p>
        </p:txBody>
      </p:sp>
      <p:pic>
        <p:nvPicPr>
          <p:cNvPr id="7191" name="Picture 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3789363"/>
            <a:ext cx="2124075" cy="928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4" grpId="0" autoUpdateAnimBg="0"/>
      <p:bldP spid="1976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5.8</a:t>
            </a:r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black">
          <a:xfrm>
            <a:off x="0" y="981075"/>
            <a:ext cx="3890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Budžetsko ograničenje države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0180" name="Picture 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92375"/>
            <a:ext cx="29797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789363"/>
            <a:ext cx="249872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1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5229225"/>
            <a:ext cx="201771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1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8613" y="2503488"/>
            <a:ext cx="4902200" cy="409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0184" name="Picture 1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692150"/>
            <a:ext cx="5437187" cy="184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FD93A6-C73A-4946-80BC-E4668C97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6632"/>
            <a:ext cx="3810000" cy="4876800"/>
          </a:xfrm>
        </p:spPr>
        <p:txBody>
          <a:bodyPr/>
          <a:lstStyle/>
          <a:p>
            <a:pPr>
              <a:buNone/>
            </a:pPr>
            <a:r>
              <a:rPr lang="vi-VN" sz="2000" dirty="0">
                <a:solidFill>
                  <a:schemeClr val="bg1"/>
                </a:solidFill>
                <a:latin typeface="+mj-lt"/>
              </a:rPr>
              <a:t>barem u prvoj aproksimaciji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u="sng" dirty="0">
                <a:solidFill>
                  <a:schemeClr val="bg1"/>
                </a:solidFill>
                <a:latin typeface="+mj-lt"/>
              </a:rPr>
              <a:t>nema razlike između štednje firmi i štednje domaćinstava 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koja se zatim plasira u firme. </a:t>
            </a:r>
            <a:endParaRPr lang="sr-Latn-RS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AutoNum type="alphaLcParenR"/>
            </a:pPr>
            <a:r>
              <a:rPr lang="sr-Latn-RS" sz="2000" dirty="0">
                <a:solidFill>
                  <a:schemeClr val="bg1"/>
                </a:solidFill>
                <a:latin typeface="+mj-lt"/>
              </a:rPr>
              <a:t>ŠTEDNJA FIRMI </a:t>
            </a:r>
          </a:p>
          <a:p>
            <a:pPr marL="457200" indent="-457200">
              <a:buNone/>
            </a:pPr>
            <a:r>
              <a:rPr lang="sr-Latn-RS" sz="2000" dirty="0">
                <a:solidFill>
                  <a:schemeClr val="bg1"/>
                </a:solidFill>
                <a:latin typeface="+mj-lt"/>
              </a:rPr>
              <a:t>	Ako firma ne isplaćuje dividend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 (</a:t>
            </a:r>
            <a:r>
              <a:rPr lang="sr-Latn-RS" sz="2000" dirty="0">
                <a:solidFill>
                  <a:schemeClr val="bg1"/>
                </a:solidFill>
                <a:latin typeface="+mj-lt"/>
              </a:rPr>
              <a:t>investira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)</a:t>
            </a:r>
            <a:r>
              <a:rPr lang="sr-Latn-RS" sz="20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>
              <a:buNone/>
            </a:pPr>
            <a:r>
              <a:rPr lang="sr-Latn-RS" sz="2000" dirty="0">
                <a:solidFill>
                  <a:schemeClr val="bg1"/>
                </a:solidFill>
                <a:latin typeface="+mj-lt"/>
              </a:rPr>
              <a:t>	 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Akcionari stiču pravo na buduće zarade </a:t>
            </a:r>
            <a:endParaRPr lang="sr-Latn-RS" sz="2000" dirty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sr-Latn-RS" sz="2000" dirty="0">
                <a:solidFill>
                  <a:schemeClr val="bg1"/>
                </a:solidFill>
                <a:latin typeface="+mj-lt"/>
              </a:rPr>
              <a:t>	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B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roj akcija se ne menja, ali vrednost akcije raste. </a:t>
            </a:r>
            <a:endParaRPr lang="sr-Latn-RS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AutoNum type="alphaLcParenR" startAt="2"/>
            </a:pPr>
            <a:endParaRPr lang="sr-Latn-RS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AutoNum type="alphaLcParenR" startAt="2"/>
            </a:pPr>
            <a:r>
              <a:rPr lang="sr-Latn-RS" sz="2000" dirty="0">
                <a:solidFill>
                  <a:schemeClr val="bg1"/>
                </a:solidFill>
                <a:latin typeface="+mj-lt"/>
              </a:rPr>
              <a:t>ŠTEDNJA DOMAĆINSTAVA </a:t>
            </a:r>
          </a:p>
          <a:p>
            <a:pPr marL="857250" lvl="1" indent="-457200">
              <a:buNone/>
            </a:pPr>
            <a:r>
              <a:rPr lang="sr-Latn-RS" sz="2000" dirty="0">
                <a:solidFill>
                  <a:schemeClr val="bg1"/>
                </a:solidFill>
                <a:latin typeface="+mj-lt"/>
              </a:rPr>
              <a:t>akc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ionari </a:t>
            </a:r>
            <a:r>
              <a:rPr lang="en-GB" sz="2000" dirty="0" err="1">
                <a:solidFill>
                  <a:schemeClr val="bg1"/>
                </a:solidFill>
                <a:latin typeface="+mj-lt"/>
              </a:rPr>
              <a:t>ula</a:t>
            </a:r>
            <a:r>
              <a:rPr lang="sr-Latn-RS" sz="2000" dirty="0">
                <a:solidFill>
                  <a:schemeClr val="bg1"/>
                </a:solidFill>
                <a:latin typeface="+mj-lt"/>
              </a:rPr>
              <a:t>žu 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u zamenu za buduće zarade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  <a:p>
            <a:pPr marL="857250" lvl="1" indent="-457200">
              <a:buNone/>
            </a:pPr>
            <a:r>
              <a:rPr lang="vi-VN" sz="2000" dirty="0">
                <a:solidFill>
                  <a:schemeClr val="bg1"/>
                </a:solidFill>
              </a:rPr>
              <a:t>Oni </a:t>
            </a:r>
            <a:r>
              <a:rPr lang="sr-Latn-RS" sz="2000" dirty="0">
                <a:solidFill>
                  <a:schemeClr val="bg1"/>
                </a:solidFill>
              </a:rPr>
              <a:t>t</a:t>
            </a:r>
            <a:r>
              <a:rPr lang="vi-VN" sz="2000" dirty="0">
                <a:solidFill>
                  <a:schemeClr val="bg1"/>
                </a:solidFill>
              </a:rPr>
              <a:t>ada posed</a:t>
            </a:r>
            <a:r>
              <a:rPr lang="sr-Latn-RS" sz="2000" dirty="0">
                <a:solidFill>
                  <a:schemeClr val="bg1"/>
                </a:solidFill>
              </a:rPr>
              <a:t>uju</a:t>
            </a:r>
            <a:r>
              <a:rPr lang="vi-VN" sz="2000" dirty="0">
                <a:solidFill>
                  <a:schemeClr val="bg1"/>
                </a:solidFill>
              </a:rPr>
              <a:t> više akcija, ali </a:t>
            </a:r>
            <a:r>
              <a:rPr lang="sr-Latn-RS" sz="2000" dirty="0">
                <a:solidFill>
                  <a:schemeClr val="bg1"/>
                </a:solidFill>
              </a:rPr>
              <a:t>se</a:t>
            </a:r>
            <a:r>
              <a:rPr lang="vi-VN" sz="2000" dirty="0">
                <a:solidFill>
                  <a:schemeClr val="bg1"/>
                </a:solidFill>
              </a:rPr>
              <a:t> njihova vrednost </a:t>
            </a:r>
            <a:r>
              <a:rPr lang="sr-Latn-RS" sz="2000" dirty="0">
                <a:solidFill>
                  <a:schemeClr val="bg1"/>
                </a:solidFill>
              </a:rPr>
              <a:t>ne menja</a:t>
            </a:r>
            <a:r>
              <a:rPr lang="vi-VN" sz="2000" dirty="0">
                <a:solidFill>
                  <a:schemeClr val="bg1"/>
                </a:solidFill>
              </a:rPr>
              <a:t>. </a:t>
            </a:r>
            <a:endParaRPr lang="sr-Latn-RS" sz="2000" dirty="0">
              <a:solidFill>
                <a:schemeClr val="bg1"/>
              </a:solidFill>
            </a:endParaRPr>
          </a:p>
          <a:p>
            <a:pPr marL="857250" lvl="1" indent="-457200">
              <a:buNone/>
            </a:pPr>
            <a:endParaRPr lang="en-GB" sz="20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366531-6D69-420A-81F1-E18B1EF697F5}"/>
              </a:ext>
            </a:extLst>
          </p:cNvPr>
          <p:cNvSpPr/>
          <p:nvPr/>
        </p:nvSpPr>
        <p:spPr>
          <a:xfrm>
            <a:off x="4243539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M</a:t>
            </a:r>
            <a:r>
              <a:rPr lang="vi-VN" b="1" dirty="0">
                <a:solidFill>
                  <a:schemeClr val="bg1"/>
                </a:solidFill>
              </a:rPr>
              <a:t>odiljani–</a:t>
            </a:r>
            <a:r>
              <a:rPr lang="sr-Latn-RS" b="1" dirty="0">
                <a:solidFill>
                  <a:schemeClr val="bg1"/>
                </a:solidFill>
              </a:rPr>
              <a:t>M</a:t>
            </a:r>
            <a:r>
              <a:rPr lang="vi-VN" b="1" dirty="0">
                <a:solidFill>
                  <a:schemeClr val="bg1"/>
                </a:solidFill>
              </a:rPr>
              <a:t>ilerov</a:t>
            </a:r>
            <a:r>
              <a:rPr lang="sr-Latn-RS" b="1" dirty="0">
                <a:solidFill>
                  <a:schemeClr val="bg1"/>
                </a:solidFill>
              </a:rPr>
              <a:t>a</a:t>
            </a:r>
            <a:r>
              <a:rPr lang="vi-VN" b="1" dirty="0">
                <a:solidFill>
                  <a:schemeClr val="bg1"/>
                </a:solidFill>
              </a:rPr>
              <a:t> teorem</a:t>
            </a:r>
            <a:r>
              <a:rPr lang="sr-Latn-RS" b="1" dirty="0">
                <a:solidFill>
                  <a:schemeClr val="bg1"/>
                </a:solidFill>
              </a:rPr>
              <a:t>a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C8BB5F4-4C1E-4CF4-8212-10FC9DD96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4412" t="28698" r="32671" b="27902"/>
          <a:stretch/>
        </p:blipFill>
        <p:spPr bwMode="auto">
          <a:xfrm>
            <a:off x="4133528" y="1541906"/>
            <a:ext cx="4836767" cy="275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9C2121-0A8C-482F-B85B-F01C551956FE}"/>
              </a:ext>
            </a:extLst>
          </p:cNvPr>
          <p:cNvCxnSpPr/>
          <p:nvPr/>
        </p:nvCxnSpPr>
        <p:spPr bwMode="auto">
          <a:xfrm>
            <a:off x="2987824" y="1844824"/>
            <a:ext cx="3744416" cy="3066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ED12B0-0B88-462F-9C67-C464FD62F09D}"/>
              </a:ext>
            </a:extLst>
          </p:cNvPr>
          <p:cNvCxnSpPr>
            <a:cxnSpLocks/>
          </p:cNvCxnSpPr>
          <p:nvPr/>
        </p:nvCxnSpPr>
        <p:spPr bwMode="auto">
          <a:xfrm flipV="1">
            <a:off x="2987824" y="2780928"/>
            <a:ext cx="2520280" cy="20882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146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48680"/>
            <a:ext cx="7772400" cy="4876800"/>
          </a:xfrm>
        </p:spPr>
        <p:txBody>
          <a:bodyPr/>
          <a:lstStyle/>
          <a:p>
            <a:pPr marL="857250" lvl="1" indent="-457200">
              <a:buNone/>
            </a:pPr>
            <a:endParaRPr lang="sr-Latn-RS" sz="2400" dirty="0">
              <a:solidFill>
                <a:schemeClr val="bg1"/>
              </a:solidFill>
            </a:endParaRPr>
          </a:p>
          <a:p>
            <a:pPr marL="857250" lvl="1" indent="-457200">
              <a:buNone/>
            </a:pPr>
            <a:r>
              <a:rPr lang="vi-VN" sz="2400" dirty="0">
                <a:solidFill>
                  <a:schemeClr val="bg1"/>
                </a:solidFill>
              </a:rPr>
              <a:t>U oba slučaja, za dati investicioni projekat, bogatstvo akcionara ostaje isto. </a:t>
            </a:r>
            <a:endParaRPr lang="sr-Latn-RS" sz="2400" dirty="0">
              <a:solidFill>
                <a:schemeClr val="bg1"/>
              </a:solidFill>
            </a:endParaRPr>
          </a:p>
          <a:p>
            <a:pPr marL="857250" lvl="1" indent="-457200">
              <a:buNone/>
            </a:pPr>
            <a:endParaRPr lang="sr-Latn-RS" sz="2400" dirty="0">
              <a:solidFill>
                <a:schemeClr val="bg1"/>
              </a:solidFill>
            </a:endParaRPr>
          </a:p>
          <a:p>
            <a:r>
              <a:rPr lang="vi-VN" dirty="0">
                <a:solidFill>
                  <a:schemeClr val="bg1"/>
                </a:solidFill>
              </a:rPr>
              <a:t>Na taj način se pokazuje da je </a:t>
            </a:r>
            <a:r>
              <a:rPr lang="vi-VN" u="sng" dirty="0">
                <a:solidFill>
                  <a:schemeClr val="bg1"/>
                </a:solidFill>
              </a:rPr>
              <a:t>firma „paravan” koji posluje u ime akcionara. </a:t>
            </a:r>
            <a:endParaRPr lang="sr-Latn-RS" u="sng" dirty="0">
              <a:solidFill>
                <a:schemeClr val="bg1"/>
              </a:solidFill>
            </a:endParaRPr>
          </a:p>
          <a:p>
            <a:r>
              <a:rPr lang="vi-VN" dirty="0">
                <a:solidFill>
                  <a:schemeClr val="bg1"/>
                </a:solidFill>
              </a:rPr>
              <a:t>Nebitno je to da li štedi firma ili štede sami akcionari. </a:t>
            </a:r>
            <a:endParaRPr lang="sr-Latn-RS" dirty="0">
              <a:solidFill>
                <a:schemeClr val="bg1"/>
              </a:solidFill>
            </a:endParaRPr>
          </a:p>
          <a:p>
            <a:pPr marL="857250" lvl="1" indent="-457200">
              <a:buNone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04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C56B-B261-4E35-96E9-D6219C78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46F1B1-8416-42C9-8939-F20B2EC43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08" t="44551" r="30890" b="31200"/>
          <a:stretch/>
        </p:blipFill>
        <p:spPr>
          <a:xfrm>
            <a:off x="340329" y="908720"/>
            <a:ext cx="846334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62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-273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>
              <a:solidFill>
                <a:schemeClr val="bg1"/>
              </a:solidFill>
            </a:endParaRPr>
          </a:p>
          <a:p>
            <a:r>
              <a:rPr lang="vi-VN" dirty="0">
                <a:solidFill>
                  <a:schemeClr val="bg1"/>
                </a:solidFill>
              </a:rPr>
              <a:t>U praksi, relativni udeo štednje firmi i domaćinstava značajno varira</a:t>
            </a:r>
            <a:endParaRPr lang="en-GB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25200" t="28000" r="25782" b="15568"/>
          <a:stretch>
            <a:fillRect/>
          </a:stretch>
        </p:blipFill>
        <p:spPr bwMode="auto">
          <a:xfrm>
            <a:off x="179512" y="1052736"/>
            <a:ext cx="896448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5496" y="2147372"/>
            <a:ext cx="1368152" cy="132343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l"/>
            <a:r>
              <a:rPr lang="pl-PL" sz="2000" b="1" dirty="0" err="1"/>
              <a:t>Razlika</a:t>
            </a:r>
            <a:r>
              <a:rPr lang="pl-PL" sz="2000" b="1" dirty="0"/>
              <a:t> je </a:t>
            </a:r>
          </a:p>
          <a:p>
            <a:pPr algn="l"/>
            <a:r>
              <a:rPr lang="pl-PL" sz="2000" b="1" dirty="0"/>
              <a:t>u </a:t>
            </a:r>
            <a:r>
              <a:rPr lang="pl-PL" sz="2000" b="1" dirty="0" err="1"/>
              <a:t>porezu</a:t>
            </a:r>
            <a:r>
              <a:rPr lang="pl-PL" sz="2000" b="1" dirty="0"/>
              <a:t> </a:t>
            </a:r>
          </a:p>
          <a:p>
            <a:pPr algn="l"/>
            <a:r>
              <a:rPr lang="pl-PL" sz="2000" b="1" dirty="0"/>
              <a:t>Na </a:t>
            </a:r>
            <a:r>
              <a:rPr lang="pl-PL" sz="2000" b="1" dirty="0" err="1"/>
              <a:t>dohodak</a:t>
            </a:r>
            <a:r>
              <a:rPr lang="pl-PL" sz="2000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5675764"/>
            <a:ext cx="8712968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bg1"/>
                </a:solidFill>
              </a:rPr>
              <a:t>kada se kapitalni dobitak i neraspoređeni profit manje oporezuju nego dividende, akcionarima se više isplati da firme štede u njihovo ime</a:t>
            </a:r>
            <a:endParaRPr lang="sr-Latn-RS" dirty="0">
              <a:solidFill>
                <a:schemeClr val="bg1"/>
              </a:solidFill>
            </a:endParaRPr>
          </a:p>
          <a:p>
            <a:endParaRPr lang="sr-Latn-RS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09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5.8</a:t>
            </a:r>
            <a:endParaRPr lang="en-US"/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black">
          <a:xfrm>
            <a:off x="15875" y="685800"/>
            <a:ext cx="9110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U slučaju da nema starog duga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 (</a:t>
            </a:r>
            <a:r>
              <a:rPr lang="de-DE" sz="3200" i="1">
                <a:solidFill>
                  <a:schemeClr val="bg1"/>
                </a:solidFill>
                <a:latin typeface="Arial" charset="0"/>
              </a:rPr>
              <a:t>D</a:t>
            </a:r>
            <a:r>
              <a:rPr lang="de-DE" sz="3200" i="1" baseline="-25000">
                <a:solidFill>
                  <a:schemeClr val="bg1"/>
                </a:solidFill>
                <a:latin typeface="Arial" charset="0"/>
              </a:rPr>
              <a:t>0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=0)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1492" name="Line 4"/>
          <p:cNvSpPr>
            <a:spLocks noChangeShapeType="1"/>
          </p:cNvSpPr>
          <p:nvPr/>
        </p:nvSpPr>
        <p:spPr bwMode="black">
          <a:xfrm>
            <a:off x="2476500" y="2514600"/>
            <a:ext cx="0" cy="4343400"/>
          </a:xfrm>
          <a:prstGeom prst="line">
            <a:avLst/>
          </a:prstGeom>
          <a:noFill/>
          <a:ln w="38100">
            <a:solidFill>
              <a:srgbClr val="B590D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black">
          <a:xfrm>
            <a:off x="76200" y="4686300"/>
            <a:ext cx="4800600" cy="0"/>
          </a:xfrm>
          <a:prstGeom prst="line">
            <a:avLst/>
          </a:prstGeom>
          <a:noFill/>
          <a:ln w="38100">
            <a:solidFill>
              <a:srgbClr val="B590D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black">
          <a:xfrm>
            <a:off x="4876800" y="43434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Budžetski deficit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black">
          <a:xfrm>
            <a:off x="0" y="22098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Budžetski deficit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black">
          <a:xfrm flipH="1" flipV="1">
            <a:off x="1389063" y="3143250"/>
            <a:ext cx="2279650" cy="3257550"/>
          </a:xfrm>
          <a:prstGeom prst="line">
            <a:avLst/>
          </a:prstGeom>
          <a:noFill/>
          <a:ln w="38100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77850" y="4333875"/>
            <a:ext cx="1782763" cy="466725"/>
            <a:chOff x="364" y="2730"/>
            <a:chExt cx="1123" cy="294"/>
          </a:xfrm>
        </p:grpSpPr>
        <p:graphicFrame>
          <p:nvGraphicFramePr>
            <p:cNvPr id="8194" name="Object 9"/>
            <p:cNvGraphicFramePr>
              <a:graphicFrameLocks noChangeAspect="1"/>
            </p:cNvGraphicFramePr>
            <p:nvPr/>
          </p:nvGraphicFramePr>
          <p:xfrm>
            <a:off x="364" y="2730"/>
            <a:ext cx="899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0" name="Equation" r:id="rId4" imgW="1930320" imgH="380880" progId="">
                    <p:embed/>
                  </p:oleObj>
                </mc:Choice>
                <mc:Fallback>
                  <p:oleObj name="Equation" r:id="rId4" imgW="1930320" imgH="38088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64" y="2730"/>
                          <a:ext cx="899" cy="1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33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8" name="Arc 10"/>
            <p:cNvSpPr>
              <a:spLocks/>
            </p:cNvSpPr>
            <p:nvPr/>
          </p:nvSpPr>
          <p:spPr bwMode="black">
            <a:xfrm flipH="1">
              <a:off x="1252" y="2733"/>
              <a:ext cx="235" cy="291"/>
            </a:xfrm>
            <a:custGeom>
              <a:avLst/>
              <a:gdLst>
                <a:gd name="T0" fmla="*/ 0 w 21122"/>
                <a:gd name="T1" fmla="*/ 0 h 18683"/>
                <a:gd name="T2" fmla="*/ 0 w 21122"/>
                <a:gd name="T3" fmla="*/ 0 h 18683"/>
                <a:gd name="T4" fmla="*/ 0 w 21122"/>
                <a:gd name="T5" fmla="*/ 0 h 18683"/>
                <a:gd name="T6" fmla="*/ 0 60000 65536"/>
                <a:gd name="T7" fmla="*/ 0 60000 65536"/>
                <a:gd name="T8" fmla="*/ 0 60000 65536"/>
                <a:gd name="T9" fmla="*/ 0 w 21122"/>
                <a:gd name="T10" fmla="*/ 0 h 18683"/>
                <a:gd name="T11" fmla="*/ 21122 w 21122"/>
                <a:gd name="T12" fmla="*/ 18683 h 186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2" h="18683" fill="none" extrusionOk="0">
                  <a:moveTo>
                    <a:pt x="10840" y="0"/>
                  </a:moveTo>
                  <a:cubicBezTo>
                    <a:pt x="16112" y="3059"/>
                    <a:pt x="19845" y="8202"/>
                    <a:pt x="21121" y="14162"/>
                  </a:cubicBezTo>
                </a:path>
                <a:path w="21122" h="18683" stroke="0" extrusionOk="0">
                  <a:moveTo>
                    <a:pt x="10840" y="0"/>
                  </a:moveTo>
                  <a:cubicBezTo>
                    <a:pt x="16112" y="3059"/>
                    <a:pt x="19845" y="8202"/>
                    <a:pt x="21121" y="14162"/>
                  </a:cubicBezTo>
                  <a:lnTo>
                    <a:pt x="0" y="18683"/>
                  </a:lnTo>
                  <a:close/>
                </a:path>
              </a:pathLst>
            </a:cu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91499" name="Text Box 11"/>
          <p:cNvSpPr txBox="1">
            <a:spLocks noChangeArrowheads="1"/>
          </p:cNvSpPr>
          <p:nvPr/>
        </p:nvSpPr>
        <p:spPr bwMode="black">
          <a:xfrm>
            <a:off x="2057400" y="4648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91505" name="Rectangle 17"/>
          <p:cNvSpPr>
            <a:spLocks noChangeArrowheads="1"/>
          </p:cNvSpPr>
          <p:nvPr/>
        </p:nvSpPr>
        <p:spPr bwMode="black">
          <a:xfrm>
            <a:off x="3581400" y="57912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>
                <a:solidFill>
                  <a:schemeClr val="bg1"/>
                </a:solidFill>
                <a:latin typeface="Arial" charset="0"/>
              </a:rPr>
              <a:t>Budžetska linija države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205" name="Picture 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484313"/>
            <a:ext cx="3352800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6" name="Picture 6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2138" y="3213100"/>
            <a:ext cx="4741862" cy="1082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7" name="Picture 6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8238" y="2205038"/>
            <a:ext cx="2925762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611560" y="2564904"/>
            <a:ext cx="1368152" cy="504056"/>
          </a:xfrm>
          <a:prstGeom prst="ellips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940152" y="4725144"/>
            <a:ext cx="1368152" cy="504056"/>
          </a:xfrm>
          <a:prstGeom prst="ellips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2483768" y="5805264"/>
            <a:ext cx="7291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212901" y="4653136"/>
            <a:ext cx="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utoUpdateAnimBg="0"/>
      <p:bldP spid="191492" grpId="0" animBg="1"/>
      <p:bldP spid="191493" grpId="0" animBg="1"/>
      <p:bldP spid="191494" grpId="0" autoUpdateAnimBg="0"/>
      <p:bldP spid="191495" grpId="0" autoUpdateAnimBg="0"/>
      <p:bldP spid="191496" grpId="0" animBg="1"/>
      <p:bldP spid="191499" grpId="0" autoUpdateAnimBg="0"/>
      <p:bldP spid="191505" grpId="0" autoUpdateAnimBg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15875" y="685800"/>
            <a:ext cx="9110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U slučaju da nema starog duga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 (</a:t>
            </a:r>
            <a:r>
              <a:rPr lang="de-DE" sz="3200" i="1">
                <a:solidFill>
                  <a:schemeClr val="bg1"/>
                </a:solidFill>
                <a:latin typeface="Arial" charset="0"/>
              </a:rPr>
              <a:t>D</a:t>
            </a:r>
            <a:r>
              <a:rPr lang="de-DE" sz="3200" i="1" baseline="-25000">
                <a:solidFill>
                  <a:schemeClr val="bg1"/>
                </a:solidFill>
                <a:latin typeface="Arial" charset="0"/>
              </a:rPr>
              <a:t>0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=0)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black">
          <a:xfrm>
            <a:off x="2476500" y="2514600"/>
            <a:ext cx="0" cy="4343400"/>
          </a:xfrm>
          <a:prstGeom prst="line">
            <a:avLst/>
          </a:prstGeom>
          <a:noFill/>
          <a:ln w="38100">
            <a:solidFill>
              <a:srgbClr val="B590D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black">
          <a:xfrm>
            <a:off x="76200" y="4686300"/>
            <a:ext cx="4800600" cy="0"/>
          </a:xfrm>
          <a:prstGeom prst="line">
            <a:avLst/>
          </a:prstGeom>
          <a:noFill/>
          <a:ln w="38100">
            <a:solidFill>
              <a:srgbClr val="B590D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black">
          <a:xfrm>
            <a:off x="4876800" y="43434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>
                <a:solidFill>
                  <a:schemeClr val="bg1"/>
                </a:solidFill>
                <a:latin typeface="Arial" charset="0"/>
              </a:rPr>
              <a:t>Budžetski deficit danas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black">
          <a:xfrm>
            <a:off x="0" y="22098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Budžetski deficit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black">
          <a:xfrm flipH="1" flipV="1">
            <a:off x="1389063" y="3143250"/>
            <a:ext cx="2279650" cy="3257550"/>
          </a:xfrm>
          <a:prstGeom prst="line">
            <a:avLst/>
          </a:prstGeom>
          <a:noFill/>
          <a:ln w="38100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577850" y="4333875"/>
            <a:ext cx="1782763" cy="466725"/>
            <a:chOff x="364" y="2730"/>
            <a:chExt cx="1123" cy="294"/>
          </a:xfrm>
        </p:grpSpPr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364" y="2730"/>
            <a:ext cx="899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48" name="Equation" r:id="rId3" imgW="1930320" imgH="380880" progId="">
                    <p:embed/>
                  </p:oleObj>
                </mc:Choice>
                <mc:Fallback>
                  <p:oleObj name="Equation" r:id="rId3" imgW="1930320" imgH="38088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64" y="2730"/>
                          <a:ext cx="899" cy="1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33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Arc 10"/>
            <p:cNvSpPr>
              <a:spLocks/>
            </p:cNvSpPr>
            <p:nvPr/>
          </p:nvSpPr>
          <p:spPr bwMode="black">
            <a:xfrm flipH="1">
              <a:off x="1252" y="2733"/>
              <a:ext cx="235" cy="291"/>
            </a:xfrm>
            <a:custGeom>
              <a:avLst/>
              <a:gdLst>
                <a:gd name="T0" fmla="*/ 0 w 21122"/>
                <a:gd name="T1" fmla="*/ 0 h 18683"/>
                <a:gd name="T2" fmla="*/ 0 w 21122"/>
                <a:gd name="T3" fmla="*/ 0 h 18683"/>
                <a:gd name="T4" fmla="*/ 0 w 21122"/>
                <a:gd name="T5" fmla="*/ 0 h 18683"/>
                <a:gd name="T6" fmla="*/ 0 60000 65536"/>
                <a:gd name="T7" fmla="*/ 0 60000 65536"/>
                <a:gd name="T8" fmla="*/ 0 60000 65536"/>
                <a:gd name="T9" fmla="*/ 0 w 21122"/>
                <a:gd name="T10" fmla="*/ 0 h 18683"/>
                <a:gd name="T11" fmla="*/ 21122 w 21122"/>
                <a:gd name="T12" fmla="*/ 18683 h 186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2" h="18683" fill="none" extrusionOk="0">
                  <a:moveTo>
                    <a:pt x="10840" y="0"/>
                  </a:moveTo>
                  <a:cubicBezTo>
                    <a:pt x="16112" y="3059"/>
                    <a:pt x="19845" y="8202"/>
                    <a:pt x="21121" y="14162"/>
                  </a:cubicBezTo>
                </a:path>
                <a:path w="21122" h="18683" stroke="0" extrusionOk="0">
                  <a:moveTo>
                    <a:pt x="10840" y="0"/>
                  </a:moveTo>
                  <a:cubicBezTo>
                    <a:pt x="16112" y="3059"/>
                    <a:pt x="19845" y="8202"/>
                    <a:pt x="21121" y="14162"/>
                  </a:cubicBezTo>
                  <a:lnTo>
                    <a:pt x="0" y="18683"/>
                  </a:lnTo>
                  <a:close/>
                </a:path>
              </a:pathLst>
            </a:cu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black">
          <a:xfrm>
            <a:off x="2057400" y="4648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black">
          <a:xfrm>
            <a:off x="3581400" y="57912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>
                <a:solidFill>
                  <a:schemeClr val="bg1"/>
                </a:solidFill>
                <a:latin typeface="Arial" charset="0"/>
              </a:rPr>
              <a:t>Budžetska linija države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1560" y="2564904"/>
            <a:ext cx="1368152" cy="504056"/>
          </a:xfrm>
          <a:prstGeom prst="ellips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940152" y="4725144"/>
            <a:ext cx="1368152" cy="504056"/>
          </a:xfrm>
          <a:prstGeom prst="ellips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black">
          <a:xfrm>
            <a:off x="3203848" y="3068960"/>
            <a:ext cx="56886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solidFill>
                  <a:schemeClr val="bg1"/>
                </a:solidFill>
                <a:latin typeface="Arial" charset="0"/>
              </a:rPr>
              <a:t>Ako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je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suficit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danas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100 – sutra je to deficit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od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100*(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1+r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)</a:t>
            </a:r>
            <a:r>
              <a:rPr lang="sr-Latn-CS" dirty="0">
                <a:solidFill>
                  <a:schemeClr val="bg1"/>
                </a:solidFill>
                <a:latin typeface="Arial" charset="0"/>
              </a:rPr>
              <a:t> s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220072" y="3140968"/>
            <a:ext cx="1080120" cy="360040"/>
          </a:xfrm>
          <a:prstGeom prst="ellips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691680" y="3573016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691680" y="3573016"/>
            <a:ext cx="0" cy="10801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nimBg="1"/>
      <p:bldP spid="6" grpId="0" animBg="1"/>
      <p:bldP spid="7" grpId="0" autoUpdateAnimBg="0"/>
      <p:bldP spid="8" grpId="0" autoUpdateAnimBg="0"/>
      <p:bldP spid="9" grpId="0" animBg="1"/>
      <p:bldP spid="13" grpId="0" autoUpdateAnimBg="0"/>
      <p:bldP spid="14" grpId="0" autoUpdateAnimBg="0"/>
      <p:bldP spid="18" grpId="0" animBg="1"/>
      <p:bldP spid="19" grpId="0" animBg="1"/>
      <p:bldP spid="25" grpId="0" autoUpdateAnimBg="0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ChangeArrowheads="1"/>
          </p:cNvSpPr>
          <p:nvPr/>
        </p:nvSpPr>
        <p:spPr bwMode="black">
          <a:xfrm>
            <a:off x="1000125" y="857250"/>
            <a:ext cx="791368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  <a:latin typeface="Arial" charset="0"/>
              </a:rPr>
              <a:t>Primar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ni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bud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žetski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viškovi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Slika 5.9</a:t>
            </a:r>
            <a:endParaRPr lang="en-US"/>
          </a:p>
        </p:txBody>
      </p:sp>
      <p:pic>
        <p:nvPicPr>
          <p:cNvPr id="522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500188"/>
            <a:ext cx="6696075" cy="4929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/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7520058" cy="4824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3131840" y="3429000"/>
            <a:ext cx="244827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23728" y="5589240"/>
            <a:ext cx="568863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99592" y="5949280"/>
            <a:ext cx="568863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black">
          <a:xfrm>
            <a:off x="250825" y="1341438"/>
            <a:ext cx="8594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 dirty="0">
                <a:solidFill>
                  <a:schemeClr val="bg1"/>
                </a:solidFill>
                <a:latin typeface="Arial" charset="0"/>
              </a:rPr>
              <a:t>Rikardijanska jednakost – građani internalizuju ekonomsku politiku – tj. neutrališu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420938"/>
            <a:ext cx="3460750" cy="176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4652963"/>
            <a:ext cx="5280025" cy="113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8662" y="6000768"/>
            <a:ext cx="6482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>
                <a:solidFill>
                  <a:schemeClr val="bg1"/>
                </a:solidFill>
              </a:rPr>
              <a:t>oni će me uvek oporezovati,  ne vredi se zavaravati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5.10</a:t>
            </a:r>
            <a:endParaRPr lang="en-US"/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black">
          <a:xfrm rot="-5400000">
            <a:off x="-731044" y="3402807"/>
            <a:ext cx="357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Pre nego što država uzme svoj deo kolača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...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447800" y="3327400"/>
            <a:ext cx="2438400" cy="3013075"/>
            <a:chOff x="912" y="2096"/>
            <a:chExt cx="1536" cy="1898"/>
          </a:xfrm>
        </p:grpSpPr>
        <p:sp>
          <p:nvSpPr>
            <p:cNvPr id="55319" name="Line 13"/>
            <p:cNvSpPr>
              <a:spLocks noChangeShapeType="1"/>
            </p:cNvSpPr>
            <p:nvPr/>
          </p:nvSpPr>
          <p:spPr bwMode="black">
            <a:xfrm flipH="1">
              <a:off x="1215" y="2305"/>
              <a:ext cx="908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20" name="Line 14"/>
            <p:cNvSpPr>
              <a:spLocks noChangeShapeType="1"/>
            </p:cNvSpPr>
            <p:nvPr/>
          </p:nvSpPr>
          <p:spPr bwMode="black">
            <a:xfrm>
              <a:off x="2138" y="2297"/>
              <a:ext cx="0" cy="1457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21" name="Oval 15"/>
            <p:cNvSpPr>
              <a:spLocks noChangeArrowheads="1"/>
            </p:cNvSpPr>
            <p:nvPr/>
          </p:nvSpPr>
          <p:spPr bwMode="blackWhite">
            <a:xfrm>
              <a:off x="2102" y="2268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55322" name="Rectangle 16"/>
            <p:cNvSpPr>
              <a:spLocks noChangeArrowheads="1"/>
            </p:cNvSpPr>
            <p:nvPr/>
          </p:nvSpPr>
          <p:spPr bwMode="black">
            <a:xfrm>
              <a:off x="1990" y="3744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endParaRPr lang="en-US" sz="2000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55323" name="Rectangle 17"/>
            <p:cNvSpPr>
              <a:spLocks noChangeArrowheads="1"/>
            </p:cNvSpPr>
            <p:nvPr/>
          </p:nvSpPr>
          <p:spPr bwMode="black">
            <a:xfrm>
              <a:off x="912" y="2160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endParaRPr lang="en-US" sz="2000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55324" name="Text Box 18"/>
            <p:cNvSpPr txBox="1">
              <a:spLocks noChangeArrowheads="1"/>
            </p:cNvSpPr>
            <p:nvPr/>
          </p:nvSpPr>
          <p:spPr bwMode="black">
            <a:xfrm>
              <a:off x="2112" y="20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</p:grpSp>
      <p:grpSp>
        <p:nvGrpSpPr>
          <p:cNvPr id="55304" name="Group 40"/>
          <p:cNvGrpSpPr>
            <a:grpSpLocks/>
          </p:cNvGrpSpPr>
          <p:nvPr/>
        </p:nvGrpSpPr>
        <p:grpSpPr bwMode="auto">
          <a:xfrm>
            <a:off x="1387475" y="1371600"/>
            <a:ext cx="4175125" cy="4968875"/>
            <a:chOff x="874" y="864"/>
            <a:chExt cx="2630" cy="3130"/>
          </a:xfrm>
        </p:grpSpPr>
        <p:sp>
          <p:nvSpPr>
            <p:cNvPr id="55315" name="Line 3"/>
            <p:cNvSpPr>
              <a:spLocks noChangeShapeType="1"/>
            </p:cNvSpPr>
            <p:nvPr/>
          </p:nvSpPr>
          <p:spPr bwMode="black">
            <a:xfrm flipH="1" flipV="1">
              <a:off x="1199" y="980"/>
              <a:ext cx="1933" cy="276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16" name="Text Box 9"/>
            <p:cNvSpPr txBox="1">
              <a:spLocks noChangeArrowheads="1"/>
            </p:cNvSpPr>
            <p:nvPr/>
          </p:nvSpPr>
          <p:spPr bwMode="black">
            <a:xfrm>
              <a:off x="2992" y="3744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B</a:t>
              </a:r>
              <a:endParaRPr lang="en-US" sz="2000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55317" name="Text Box 11"/>
            <p:cNvSpPr txBox="1">
              <a:spLocks noChangeArrowheads="1"/>
            </p:cNvSpPr>
            <p:nvPr/>
          </p:nvSpPr>
          <p:spPr bwMode="black">
            <a:xfrm>
              <a:off x="874" y="864"/>
              <a:ext cx="3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D</a:t>
              </a:r>
              <a:endParaRPr lang="en-US" sz="2000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55318" name="Line 25"/>
            <p:cNvSpPr>
              <a:spLocks noChangeShapeType="1"/>
            </p:cNvSpPr>
            <p:nvPr/>
          </p:nvSpPr>
          <p:spPr bwMode="black">
            <a:xfrm flipH="1">
              <a:off x="3120" y="3456"/>
              <a:ext cx="384" cy="144"/>
            </a:xfrm>
            <a:prstGeom prst="line">
              <a:avLst/>
            </a:prstGeom>
            <a:noFill/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5305" name="Group 26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55313" name="Line 27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14" name="Line 28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2546" name="Text Box 34"/>
          <p:cNvSpPr txBox="1">
            <a:spLocks noChangeArrowheads="1"/>
          </p:cNvSpPr>
          <p:nvPr/>
        </p:nvSpPr>
        <p:spPr bwMode="auto">
          <a:xfrm>
            <a:off x="4648200" y="2057400"/>
            <a:ext cx="4191000" cy="2292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Inicijalna raspoloživost, pre oporezivanja i javne potrošnje, je u tački </a:t>
            </a:r>
            <a:r>
              <a:rPr lang="sr-Latn-CS" i="1">
                <a:solidFill>
                  <a:schemeClr val="bg1"/>
                </a:solidFill>
                <a:latin typeface="Arial" charset="0"/>
              </a:rPr>
              <a:t>A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. 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Društveno bogatstvo je sadašnja diskontovana vrednost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A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,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tj. 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=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0B</a:t>
            </a:r>
            <a:endParaRPr lang="en-GB" i="1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55307" name="Group 36"/>
          <p:cNvGrpSpPr>
            <a:grpSpLocks noChangeAspect="1"/>
          </p:cNvGrpSpPr>
          <p:nvPr/>
        </p:nvGrpSpPr>
        <p:grpSpPr bwMode="auto">
          <a:xfrm>
            <a:off x="5638800" y="5295900"/>
            <a:ext cx="1362075" cy="330200"/>
            <a:chOff x="3552" y="3336"/>
            <a:chExt cx="858" cy="208"/>
          </a:xfrm>
        </p:grpSpPr>
        <p:sp>
          <p:nvSpPr>
            <p:cNvPr id="5530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3552" y="3360"/>
              <a:ext cx="85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10" name="Rectangle 37"/>
            <p:cNvSpPr>
              <a:spLocks noChangeArrowheads="1"/>
            </p:cNvSpPr>
            <p:nvPr/>
          </p:nvSpPr>
          <p:spPr bwMode="auto">
            <a:xfrm>
              <a:off x="4020" y="3336"/>
              <a:ext cx="165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sr-Latn-CS" sz="18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sr-Latn-CS"/>
            </a:p>
          </p:txBody>
        </p:sp>
        <p:sp>
          <p:nvSpPr>
            <p:cNvPr id="55311" name="Rectangle 38"/>
            <p:cNvSpPr>
              <a:spLocks noChangeArrowheads="1"/>
            </p:cNvSpPr>
            <p:nvPr/>
          </p:nvSpPr>
          <p:spPr bwMode="auto">
            <a:xfrm>
              <a:off x="3893" y="3350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sr-Latn-CS" sz="1800" i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sr-Latn-CS" sz="1800" i="1">
                  <a:solidFill>
                    <a:srgbClr val="FCE78C"/>
                  </a:solidFill>
                  <a:latin typeface="Arial" charset="0"/>
                </a:rPr>
                <a:t>=-(1+r)</a:t>
              </a:r>
              <a:endParaRPr lang="sr-Latn-CS">
                <a:solidFill>
                  <a:srgbClr val="FCE78C"/>
                </a:solidFill>
              </a:endParaRPr>
            </a:p>
          </p:txBody>
        </p:sp>
        <p:sp>
          <p:nvSpPr>
            <p:cNvPr id="55312" name="Rectangle 39"/>
            <p:cNvSpPr>
              <a:spLocks noChangeArrowheads="1"/>
            </p:cNvSpPr>
            <p:nvPr/>
          </p:nvSpPr>
          <p:spPr bwMode="auto">
            <a:xfrm>
              <a:off x="3558" y="3350"/>
              <a:ext cx="3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sr-Latn-CS" sz="1800">
                  <a:solidFill>
                    <a:srgbClr val="FCE78C"/>
                  </a:solidFill>
                  <a:latin typeface="Arial" charset="0"/>
                </a:rPr>
                <a:t>nagib</a:t>
              </a:r>
              <a:endParaRPr lang="sr-Latn-CS">
                <a:solidFill>
                  <a:srgbClr val="FCE78C"/>
                </a:solidFill>
              </a:endParaRPr>
            </a:p>
          </p:txBody>
        </p:sp>
      </p:grpSp>
      <p:pic>
        <p:nvPicPr>
          <p:cNvPr id="55308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089650"/>
            <a:ext cx="3563937" cy="76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4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5.10</a:t>
            </a:r>
            <a:endParaRPr lang="en-US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black">
          <a:xfrm rot="-5400000">
            <a:off x="-1024731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Uvodimo državu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27150" y="2763838"/>
            <a:ext cx="2984500" cy="3576637"/>
            <a:chOff x="836" y="1741"/>
            <a:chExt cx="1880" cy="2253"/>
          </a:xfrm>
        </p:grpSpPr>
        <p:sp>
          <p:nvSpPr>
            <p:cNvPr id="9247" name="Line 8"/>
            <p:cNvSpPr>
              <a:spLocks noChangeShapeType="1"/>
            </p:cNvSpPr>
            <p:nvPr/>
          </p:nvSpPr>
          <p:spPr bwMode="black">
            <a:xfrm flipH="1" flipV="1">
              <a:off x="1197" y="1867"/>
              <a:ext cx="1314" cy="1877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8" name="Text Box 9"/>
            <p:cNvSpPr txBox="1">
              <a:spLocks noChangeArrowheads="1"/>
            </p:cNvSpPr>
            <p:nvPr/>
          </p:nvSpPr>
          <p:spPr bwMode="black">
            <a:xfrm>
              <a:off x="2332" y="3744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B´</a:t>
              </a:r>
              <a:endParaRPr lang="en-US" sz="2000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9249" name="Text Box 10"/>
            <p:cNvSpPr txBox="1">
              <a:spLocks noChangeArrowheads="1"/>
            </p:cNvSpPr>
            <p:nvPr/>
          </p:nvSpPr>
          <p:spPr bwMode="black">
            <a:xfrm>
              <a:off x="836" y="1741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D´</a:t>
              </a:r>
              <a:endParaRPr lang="en-US" sz="2000" i="1">
                <a:solidFill>
                  <a:srgbClr val="FCE78C"/>
                </a:solidFill>
                <a:latin typeface="Arial" charset="0"/>
              </a:endParaRPr>
            </a:p>
          </p:txBody>
        </p:sp>
      </p:grpSp>
      <p:grpSp>
        <p:nvGrpSpPr>
          <p:cNvPr id="9225" name="Group 11"/>
          <p:cNvGrpSpPr>
            <a:grpSpLocks/>
          </p:cNvGrpSpPr>
          <p:nvPr/>
        </p:nvGrpSpPr>
        <p:grpSpPr bwMode="auto">
          <a:xfrm>
            <a:off x="1447800" y="3327400"/>
            <a:ext cx="2438400" cy="3013075"/>
            <a:chOff x="912" y="2096"/>
            <a:chExt cx="1536" cy="1898"/>
          </a:xfrm>
        </p:grpSpPr>
        <p:sp>
          <p:nvSpPr>
            <p:cNvPr id="9241" name="Line 12"/>
            <p:cNvSpPr>
              <a:spLocks noChangeShapeType="1"/>
            </p:cNvSpPr>
            <p:nvPr/>
          </p:nvSpPr>
          <p:spPr bwMode="black">
            <a:xfrm flipH="1">
              <a:off x="1215" y="2305"/>
              <a:ext cx="908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2" name="Line 13"/>
            <p:cNvSpPr>
              <a:spLocks noChangeShapeType="1"/>
            </p:cNvSpPr>
            <p:nvPr/>
          </p:nvSpPr>
          <p:spPr bwMode="black">
            <a:xfrm>
              <a:off x="2138" y="2297"/>
              <a:ext cx="0" cy="1457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3" name="Oval 14"/>
            <p:cNvSpPr>
              <a:spLocks noChangeArrowheads="1"/>
            </p:cNvSpPr>
            <p:nvPr/>
          </p:nvSpPr>
          <p:spPr bwMode="blackWhite">
            <a:xfrm>
              <a:off x="2102" y="2268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9244" name="Rectangle 15"/>
            <p:cNvSpPr>
              <a:spLocks noChangeArrowheads="1"/>
            </p:cNvSpPr>
            <p:nvPr/>
          </p:nvSpPr>
          <p:spPr bwMode="black">
            <a:xfrm>
              <a:off x="1990" y="3744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endParaRPr lang="en-US" sz="2000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9245" name="Rectangle 16"/>
            <p:cNvSpPr>
              <a:spLocks noChangeArrowheads="1"/>
            </p:cNvSpPr>
            <p:nvPr/>
          </p:nvSpPr>
          <p:spPr bwMode="black">
            <a:xfrm>
              <a:off x="912" y="2160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endParaRPr lang="en-US" sz="2000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9246" name="Text Box 17"/>
            <p:cNvSpPr txBox="1">
              <a:spLocks noChangeArrowheads="1"/>
            </p:cNvSpPr>
            <p:nvPr/>
          </p:nvSpPr>
          <p:spPr bwMode="black">
            <a:xfrm>
              <a:off x="2112" y="20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</p:grpSp>
      <p:sp>
        <p:nvSpPr>
          <p:cNvPr id="9226" name="Line 19"/>
          <p:cNvSpPr>
            <a:spLocks noChangeShapeType="1"/>
          </p:cNvSpPr>
          <p:nvPr/>
        </p:nvSpPr>
        <p:spPr bwMode="black">
          <a:xfrm flipH="1" flipV="1">
            <a:off x="1903413" y="1555750"/>
            <a:ext cx="3068637" cy="438150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7" name="Text Box 20"/>
          <p:cNvSpPr txBox="1">
            <a:spLocks noChangeArrowheads="1"/>
          </p:cNvSpPr>
          <p:nvPr/>
        </p:nvSpPr>
        <p:spPr bwMode="black">
          <a:xfrm>
            <a:off x="4749800" y="5943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B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9228" name="Text Box 21"/>
          <p:cNvSpPr txBox="1">
            <a:spLocks noChangeArrowheads="1"/>
          </p:cNvSpPr>
          <p:nvPr/>
        </p:nvSpPr>
        <p:spPr bwMode="black">
          <a:xfrm>
            <a:off x="1387475" y="1371600"/>
            <a:ext cx="61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D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graphicFrame>
        <p:nvGraphicFramePr>
          <p:cNvPr id="9218" name="Object 22"/>
          <p:cNvGraphicFramePr>
            <a:graphicFrameLocks noChangeAspect="1"/>
          </p:cNvGraphicFramePr>
          <p:nvPr/>
        </p:nvGraphicFramePr>
        <p:xfrm>
          <a:off x="5638800" y="5334000"/>
          <a:ext cx="13620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4" imgW="1841400" imgH="355320" progId="">
                  <p:embed/>
                </p:oleObj>
              </mc:Choice>
              <mc:Fallback>
                <p:oleObj name="Equation" r:id="rId4" imgW="1841400" imgH="355320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638800" y="5334000"/>
                        <a:ext cx="13620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Line 23"/>
          <p:cNvSpPr>
            <a:spLocks noChangeShapeType="1"/>
          </p:cNvSpPr>
          <p:nvPr/>
        </p:nvSpPr>
        <p:spPr bwMode="black">
          <a:xfrm flipH="1">
            <a:off x="4953000" y="5486400"/>
            <a:ext cx="609600" cy="228600"/>
          </a:xfrm>
          <a:prstGeom prst="line">
            <a:avLst/>
          </a:prstGeom>
          <a:noFill/>
          <a:ln w="952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9230" name="Group 24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9239" name="Line 25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0" name="Line 26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914400" y="3886200"/>
            <a:ext cx="2387600" cy="2454275"/>
            <a:chOff x="576" y="2448"/>
            <a:chExt cx="1504" cy="1546"/>
          </a:xfrm>
        </p:grpSpPr>
        <p:sp>
          <p:nvSpPr>
            <p:cNvPr id="9233" name="Text Box 28"/>
            <p:cNvSpPr txBox="1">
              <a:spLocks noChangeArrowheads="1"/>
            </p:cNvSpPr>
            <p:nvPr/>
          </p:nvSpPr>
          <p:spPr bwMode="black">
            <a:xfrm>
              <a:off x="1744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A´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9234" name="Line 29"/>
            <p:cNvSpPr>
              <a:spLocks noChangeShapeType="1"/>
            </p:cNvSpPr>
            <p:nvPr/>
          </p:nvSpPr>
          <p:spPr bwMode="black">
            <a:xfrm flipH="1">
              <a:off x="1200" y="2640"/>
              <a:ext cx="528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35" name="Line 30"/>
            <p:cNvSpPr>
              <a:spLocks noChangeShapeType="1"/>
            </p:cNvSpPr>
            <p:nvPr/>
          </p:nvSpPr>
          <p:spPr bwMode="black">
            <a:xfrm>
              <a:off x="1748" y="2619"/>
              <a:ext cx="0" cy="1111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36" name="Rectangle 31"/>
            <p:cNvSpPr>
              <a:spLocks noChangeArrowheads="1"/>
            </p:cNvSpPr>
            <p:nvPr/>
          </p:nvSpPr>
          <p:spPr bwMode="black">
            <a:xfrm>
              <a:off x="1392" y="3744"/>
              <a:ext cx="6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(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-G</a:t>
              </a:r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)</a:t>
              </a:r>
              <a:endParaRPr lang="en-US" sz="2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9237" name="Rectangle 32"/>
            <p:cNvSpPr>
              <a:spLocks noChangeArrowheads="1"/>
            </p:cNvSpPr>
            <p:nvPr/>
          </p:nvSpPr>
          <p:spPr bwMode="black">
            <a:xfrm>
              <a:off x="576" y="2496"/>
              <a:ext cx="6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(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-G</a:t>
              </a:r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)</a:t>
              </a:r>
              <a:endParaRPr lang="en-US" sz="2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9238" name="Oval 33"/>
            <p:cNvSpPr>
              <a:spLocks noChangeArrowheads="1"/>
            </p:cNvSpPr>
            <p:nvPr/>
          </p:nvSpPr>
          <p:spPr bwMode="blackWhite">
            <a:xfrm>
              <a:off x="1708" y="2602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sp>
        <p:nvSpPr>
          <p:cNvPr id="199714" name="Text Box 34"/>
          <p:cNvSpPr txBox="1">
            <a:spLocks noChangeArrowheads="1"/>
          </p:cNvSpPr>
          <p:nvPr/>
        </p:nvSpPr>
        <p:spPr bwMode="auto">
          <a:xfrm>
            <a:off x="4191000" y="1752600"/>
            <a:ext cx="4572000" cy="3022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Ako od bogatstva </a:t>
            </a:r>
            <a:r>
              <a:rPr lang="sr-Latn-CS" i="1">
                <a:solidFill>
                  <a:schemeClr val="bg1"/>
                </a:solidFill>
                <a:latin typeface="Arial" charset="0"/>
              </a:rPr>
              <a:t>OB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oduzemo sadašnju vrednost javne potrošnje 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(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jednakoj sadašnjoj vrednosti poreza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),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dobićemo privatno bogatstvo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OB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´ (=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OB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-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B´B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).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Jednostavosti radi, pretpostavljamo da je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G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u oba perioda isto.</a:t>
            </a:r>
            <a:endParaRPr lang="en-GB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14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3"/>
          <p:cNvSpPr>
            <a:spLocks noChangeShapeType="1"/>
          </p:cNvSpPr>
          <p:nvPr/>
        </p:nvSpPr>
        <p:spPr bwMode="black">
          <a:xfrm flipH="1" flipV="1">
            <a:off x="1900238" y="2963863"/>
            <a:ext cx="2085975" cy="2979737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black">
          <a:xfrm flipH="1" flipV="1">
            <a:off x="1903413" y="1555750"/>
            <a:ext cx="3068637" cy="438150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5.10</a:t>
            </a:r>
            <a:endParaRPr lang="en-US"/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black">
          <a:xfrm rot="-5400000">
            <a:off x="-1024731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0249" name="Rectangle 14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solidFill>
                  <a:schemeClr val="bg1"/>
                </a:solidFill>
                <a:latin typeface="Arial" charset="0"/>
              </a:rPr>
              <a:t>Ri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kardijanska jednakost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black">
          <a:xfrm>
            <a:off x="4749800" y="5943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B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1" name="Text Box 16"/>
          <p:cNvSpPr txBox="1">
            <a:spLocks noChangeArrowheads="1"/>
          </p:cNvSpPr>
          <p:nvPr/>
        </p:nvSpPr>
        <p:spPr bwMode="black">
          <a:xfrm>
            <a:off x="3702050" y="5943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B´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2" name="Text Box 17"/>
          <p:cNvSpPr txBox="1">
            <a:spLocks noChangeArrowheads="1"/>
          </p:cNvSpPr>
          <p:nvPr/>
        </p:nvSpPr>
        <p:spPr bwMode="black">
          <a:xfrm>
            <a:off x="1387475" y="1371600"/>
            <a:ext cx="61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D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3" name="Text Box 18"/>
          <p:cNvSpPr txBox="1">
            <a:spLocks noChangeArrowheads="1"/>
          </p:cNvSpPr>
          <p:nvPr/>
        </p:nvSpPr>
        <p:spPr bwMode="black">
          <a:xfrm>
            <a:off x="1327150" y="2763838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D´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4" name="Line 25"/>
          <p:cNvSpPr>
            <a:spLocks noChangeShapeType="1"/>
          </p:cNvSpPr>
          <p:nvPr/>
        </p:nvSpPr>
        <p:spPr bwMode="black">
          <a:xfrm flipH="1">
            <a:off x="1928813" y="3659188"/>
            <a:ext cx="1441450" cy="0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5" name="Line 26"/>
          <p:cNvSpPr>
            <a:spLocks noChangeShapeType="1"/>
          </p:cNvSpPr>
          <p:nvPr/>
        </p:nvSpPr>
        <p:spPr bwMode="black">
          <a:xfrm>
            <a:off x="3394075" y="3646488"/>
            <a:ext cx="0" cy="2312987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6" name="Oval 27"/>
          <p:cNvSpPr>
            <a:spLocks noChangeArrowheads="1"/>
          </p:cNvSpPr>
          <p:nvPr/>
        </p:nvSpPr>
        <p:spPr bwMode="blackWhite">
          <a:xfrm>
            <a:off x="3336925" y="3600450"/>
            <a:ext cx="117475" cy="117475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257" name="Rectangle 28"/>
          <p:cNvSpPr>
            <a:spLocks noChangeArrowheads="1"/>
          </p:cNvSpPr>
          <p:nvPr/>
        </p:nvSpPr>
        <p:spPr bwMode="black">
          <a:xfrm>
            <a:off x="3159125" y="5943600"/>
            <a:ext cx="57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1</a:t>
            </a:r>
            <a:endParaRPr lang="en-US" sz="2000" i="1" baseline="-25000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8" name="Rectangle 29"/>
          <p:cNvSpPr>
            <a:spLocks noChangeArrowheads="1"/>
          </p:cNvSpPr>
          <p:nvPr/>
        </p:nvSpPr>
        <p:spPr bwMode="black">
          <a:xfrm>
            <a:off x="1447800" y="3429000"/>
            <a:ext cx="57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2</a:t>
            </a:r>
            <a:endParaRPr lang="en-US" sz="2000" i="1" baseline="-25000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9" name="Text Box 34"/>
          <p:cNvSpPr txBox="1">
            <a:spLocks noChangeArrowheads="1"/>
          </p:cNvSpPr>
          <p:nvPr/>
        </p:nvSpPr>
        <p:spPr bwMode="black">
          <a:xfrm>
            <a:off x="3352800" y="3327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A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60" name="Text Box 35"/>
          <p:cNvSpPr txBox="1">
            <a:spLocks noChangeArrowheads="1"/>
          </p:cNvSpPr>
          <p:nvPr/>
        </p:nvSpPr>
        <p:spPr bwMode="black">
          <a:xfrm>
            <a:off x="2768600" y="3886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A´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61" name="Line 37"/>
          <p:cNvSpPr>
            <a:spLocks noChangeShapeType="1"/>
          </p:cNvSpPr>
          <p:nvPr/>
        </p:nvSpPr>
        <p:spPr bwMode="black">
          <a:xfrm flipH="1">
            <a:off x="1905000" y="4191000"/>
            <a:ext cx="838200" cy="0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62" name="Line 38"/>
          <p:cNvSpPr>
            <a:spLocks noChangeShapeType="1"/>
          </p:cNvSpPr>
          <p:nvPr/>
        </p:nvSpPr>
        <p:spPr bwMode="black">
          <a:xfrm>
            <a:off x="2774950" y="4157663"/>
            <a:ext cx="0" cy="1763712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63" name="Rectangle 39"/>
          <p:cNvSpPr>
            <a:spLocks noChangeArrowheads="1"/>
          </p:cNvSpPr>
          <p:nvPr/>
        </p:nvSpPr>
        <p:spPr bwMode="black">
          <a:xfrm>
            <a:off x="2209800" y="594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>
                <a:solidFill>
                  <a:srgbClr val="FCE78C"/>
                </a:solidFill>
                <a:latin typeface="Arial" charset="0"/>
              </a:rPr>
              <a:t>(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1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-G</a:t>
            </a:r>
            <a:r>
              <a:rPr lang="de-DE" sz="2000">
                <a:solidFill>
                  <a:srgbClr val="FCE78C"/>
                </a:solidFill>
                <a:latin typeface="Arial" charset="0"/>
              </a:rPr>
              <a:t>)</a:t>
            </a:r>
            <a:endParaRPr lang="en-US" sz="2000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64" name="Rectangle 40"/>
          <p:cNvSpPr>
            <a:spLocks noChangeArrowheads="1"/>
          </p:cNvSpPr>
          <p:nvPr/>
        </p:nvSpPr>
        <p:spPr bwMode="black">
          <a:xfrm>
            <a:off x="914400" y="3962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>
                <a:solidFill>
                  <a:srgbClr val="FCE78C"/>
                </a:solidFill>
                <a:latin typeface="Arial" charset="0"/>
              </a:rPr>
              <a:t>(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2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-G</a:t>
            </a:r>
            <a:r>
              <a:rPr lang="de-DE" sz="2000">
                <a:solidFill>
                  <a:srgbClr val="FCE78C"/>
                </a:solidFill>
                <a:latin typeface="Arial" charset="0"/>
              </a:rPr>
              <a:t>)</a:t>
            </a:r>
            <a:endParaRPr lang="en-US" sz="2000">
              <a:solidFill>
                <a:srgbClr val="FCE78C"/>
              </a:solidFill>
              <a:latin typeface="Arial" charset="0"/>
            </a:endParaRPr>
          </a:p>
        </p:txBody>
      </p:sp>
      <p:graphicFrame>
        <p:nvGraphicFramePr>
          <p:cNvPr id="10242" name="Object 41"/>
          <p:cNvGraphicFramePr>
            <a:graphicFrameLocks noChangeAspect="1"/>
          </p:cNvGraphicFramePr>
          <p:nvPr/>
        </p:nvGraphicFramePr>
        <p:xfrm>
          <a:off x="5638800" y="5334000"/>
          <a:ext cx="13620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4" imgW="1841400" imgH="355320" progId="">
                  <p:embed/>
                </p:oleObj>
              </mc:Choice>
              <mc:Fallback>
                <p:oleObj name="Equation" r:id="rId4" imgW="1841400" imgH="355320" progId="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638800" y="5334000"/>
                        <a:ext cx="13620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5" name="Line 43"/>
          <p:cNvSpPr>
            <a:spLocks noChangeShapeType="1"/>
          </p:cNvSpPr>
          <p:nvPr/>
        </p:nvSpPr>
        <p:spPr bwMode="black">
          <a:xfrm flipH="1">
            <a:off x="4953000" y="5486400"/>
            <a:ext cx="609600" cy="228600"/>
          </a:xfrm>
          <a:prstGeom prst="line">
            <a:avLst/>
          </a:prstGeom>
          <a:noFill/>
          <a:ln w="952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266" name="Group 6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10269" name="Line 7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0" name="Line 8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67" name="Oval 36"/>
          <p:cNvSpPr>
            <a:spLocks noChangeArrowheads="1"/>
          </p:cNvSpPr>
          <p:nvPr/>
        </p:nvSpPr>
        <p:spPr bwMode="blackWhite">
          <a:xfrm>
            <a:off x="2711450" y="4130675"/>
            <a:ext cx="117475" cy="117475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2076" name="Text Box 44"/>
          <p:cNvSpPr txBox="1">
            <a:spLocks noChangeArrowheads="1"/>
          </p:cNvSpPr>
          <p:nvPr/>
        </p:nvSpPr>
        <p:spPr bwMode="auto">
          <a:xfrm>
            <a:off x="4419600" y="1524000"/>
            <a:ext cx="4572000" cy="3752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Ideja je da za datu sadašnju vrednost javne potrošnje 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(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tj. duž linije privatnog bogatstva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D´B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´),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privatno bogatstvo ostaje isto bez obzira 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(i)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da li su današnji porezi niski, te će se deficit otplatiti iz  budućih visokih poreza ili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su 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(ii)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tekući porezi visoki, što će sprečiti rast poreza u budućnosti.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7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5.8</a:t>
            </a:r>
            <a:endParaRPr lang="en-US"/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black">
          <a:xfrm>
            <a:off x="15875" y="685800"/>
            <a:ext cx="9110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U slučaju da nema starog duga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 (</a:t>
            </a:r>
            <a:r>
              <a:rPr lang="de-DE" sz="3200" i="1">
                <a:solidFill>
                  <a:schemeClr val="bg1"/>
                </a:solidFill>
                <a:latin typeface="Arial" charset="0"/>
              </a:rPr>
              <a:t>D</a:t>
            </a:r>
            <a:r>
              <a:rPr lang="de-DE" sz="3200" i="1" baseline="-25000">
                <a:solidFill>
                  <a:schemeClr val="bg1"/>
                </a:solidFill>
                <a:latin typeface="Arial" charset="0"/>
              </a:rPr>
              <a:t>0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=0)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1492" name="Line 4"/>
          <p:cNvSpPr>
            <a:spLocks noChangeShapeType="1"/>
          </p:cNvSpPr>
          <p:nvPr/>
        </p:nvSpPr>
        <p:spPr bwMode="black">
          <a:xfrm>
            <a:off x="2476500" y="2514600"/>
            <a:ext cx="0" cy="4343400"/>
          </a:xfrm>
          <a:prstGeom prst="line">
            <a:avLst/>
          </a:prstGeom>
          <a:noFill/>
          <a:ln w="38100">
            <a:solidFill>
              <a:srgbClr val="B590D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black">
          <a:xfrm>
            <a:off x="76200" y="4686300"/>
            <a:ext cx="4800600" cy="0"/>
          </a:xfrm>
          <a:prstGeom prst="line">
            <a:avLst/>
          </a:prstGeom>
          <a:noFill/>
          <a:ln w="38100">
            <a:solidFill>
              <a:srgbClr val="B590D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black">
          <a:xfrm>
            <a:off x="4876800" y="43434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Budžetski deficit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black">
          <a:xfrm>
            <a:off x="0" y="22098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Budžetski deficit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black">
          <a:xfrm flipH="1" flipV="1">
            <a:off x="1389063" y="3143250"/>
            <a:ext cx="2279650" cy="3257550"/>
          </a:xfrm>
          <a:prstGeom prst="line">
            <a:avLst/>
          </a:prstGeom>
          <a:noFill/>
          <a:ln w="38100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77850" y="4333875"/>
            <a:ext cx="1782763" cy="466725"/>
            <a:chOff x="364" y="2730"/>
            <a:chExt cx="1123" cy="294"/>
          </a:xfrm>
        </p:grpSpPr>
        <p:graphicFrame>
          <p:nvGraphicFramePr>
            <p:cNvPr id="8194" name="Object 9"/>
            <p:cNvGraphicFramePr>
              <a:graphicFrameLocks noChangeAspect="1"/>
            </p:cNvGraphicFramePr>
            <p:nvPr/>
          </p:nvGraphicFramePr>
          <p:xfrm>
            <a:off x="364" y="2730"/>
            <a:ext cx="899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21" name="Equation" r:id="rId4" imgW="1930320" imgH="380880" progId="">
                    <p:embed/>
                  </p:oleObj>
                </mc:Choice>
                <mc:Fallback>
                  <p:oleObj name="Equation" r:id="rId4" imgW="1930320" imgH="380880" progId="">
                    <p:embed/>
                    <p:pic>
                      <p:nvPicPr>
                        <p:cNvPr id="8194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64" y="2730"/>
                          <a:ext cx="899" cy="1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33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8" name="Arc 10"/>
            <p:cNvSpPr>
              <a:spLocks/>
            </p:cNvSpPr>
            <p:nvPr/>
          </p:nvSpPr>
          <p:spPr bwMode="black">
            <a:xfrm flipH="1">
              <a:off x="1252" y="2733"/>
              <a:ext cx="235" cy="291"/>
            </a:xfrm>
            <a:custGeom>
              <a:avLst/>
              <a:gdLst>
                <a:gd name="T0" fmla="*/ 0 w 21122"/>
                <a:gd name="T1" fmla="*/ 0 h 18683"/>
                <a:gd name="T2" fmla="*/ 0 w 21122"/>
                <a:gd name="T3" fmla="*/ 0 h 18683"/>
                <a:gd name="T4" fmla="*/ 0 w 21122"/>
                <a:gd name="T5" fmla="*/ 0 h 18683"/>
                <a:gd name="T6" fmla="*/ 0 60000 65536"/>
                <a:gd name="T7" fmla="*/ 0 60000 65536"/>
                <a:gd name="T8" fmla="*/ 0 60000 65536"/>
                <a:gd name="T9" fmla="*/ 0 w 21122"/>
                <a:gd name="T10" fmla="*/ 0 h 18683"/>
                <a:gd name="T11" fmla="*/ 21122 w 21122"/>
                <a:gd name="T12" fmla="*/ 18683 h 186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2" h="18683" fill="none" extrusionOk="0">
                  <a:moveTo>
                    <a:pt x="10840" y="0"/>
                  </a:moveTo>
                  <a:cubicBezTo>
                    <a:pt x="16112" y="3059"/>
                    <a:pt x="19845" y="8202"/>
                    <a:pt x="21121" y="14162"/>
                  </a:cubicBezTo>
                </a:path>
                <a:path w="21122" h="18683" stroke="0" extrusionOk="0">
                  <a:moveTo>
                    <a:pt x="10840" y="0"/>
                  </a:moveTo>
                  <a:cubicBezTo>
                    <a:pt x="16112" y="3059"/>
                    <a:pt x="19845" y="8202"/>
                    <a:pt x="21121" y="14162"/>
                  </a:cubicBezTo>
                  <a:lnTo>
                    <a:pt x="0" y="18683"/>
                  </a:lnTo>
                  <a:close/>
                </a:path>
              </a:pathLst>
            </a:cu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91499" name="Text Box 11"/>
          <p:cNvSpPr txBox="1">
            <a:spLocks noChangeArrowheads="1"/>
          </p:cNvSpPr>
          <p:nvPr/>
        </p:nvSpPr>
        <p:spPr bwMode="black">
          <a:xfrm>
            <a:off x="2057400" y="4648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91505" name="Rectangle 17"/>
          <p:cNvSpPr>
            <a:spLocks noChangeArrowheads="1"/>
          </p:cNvSpPr>
          <p:nvPr/>
        </p:nvSpPr>
        <p:spPr bwMode="black">
          <a:xfrm>
            <a:off x="611560" y="0"/>
            <a:ext cx="74888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4800" dirty="0">
                <a:solidFill>
                  <a:schemeClr val="bg1"/>
                </a:solidFill>
                <a:latin typeface="Arial" charset="0"/>
              </a:rPr>
              <a:t>Budžetska linija države</a:t>
            </a:r>
            <a:endParaRPr lang="en-US" sz="4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205" name="Picture 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484313"/>
            <a:ext cx="3352800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6" name="Picture 6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2138" y="3213100"/>
            <a:ext cx="4741862" cy="1082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7" name="Picture 6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8238" y="2205038"/>
            <a:ext cx="2925762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843808" y="436510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-100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3688" y="566124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+110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483768" y="4679014"/>
            <a:ext cx="792088" cy="1152128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9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657176" y="3518260"/>
            <a:ext cx="792088" cy="1152128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9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472514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+100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7744" y="333724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-110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6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utoUpdateAnimBg="0"/>
      <p:bldP spid="191492" grpId="0" animBg="1"/>
      <p:bldP spid="191493" grpId="0" animBg="1"/>
      <p:bldP spid="191494" grpId="0" autoUpdateAnimBg="0"/>
      <p:bldP spid="191495" grpId="0" autoUpdateAnimBg="0"/>
      <p:bldP spid="191496" grpId="0" animBg="1"/>
      <p:bldP spid="191499" grpId="0" autoUpdateAnimBg="0"/>
      <p:bldP spid="191505" grpId="0" autoUpdateAnimBg="0"/>
      <p:bldP spid="23" grpId="0"/>
      <p:bldP spid="24" grpId="0"/>
      <p:bldP spid="38" grpId="0" animBg="1"/>
      <p:bldP spid="20" grpId="0" animBg="1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52375" y="1556792"/>
            <a:ext cx="73877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r-Latn-CS" dirty="0">
                <a:solidFill>
                  <a:srgbClr val="FCE78C"/>
                </a:solidFill>
              </a:rPr>
              <a:t>Neto sadašnja vrednost</a:t>
            </a:r>
          </a:p>
          <a:p>
            <a:endParaRPr lang="sr-Latn-CS" dirty="0">
              <a:solidFill>
                <a:srgbClr val="FCE78C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sr-Latn-CS" dirty="0">
                <a:solidFill>
                  <a:srgbClr val="FCE78C"/>
                </a:solidFill>
              </a:rPr>
              <a:t> Koliko danas vredi sutrašnja ušteda</a:t>
            </a:r>
          </a:p>
          <a:p>
            <a:pPr algn="l">
              <a:buFont typeface="Arial" charset="0"/>
              <a:buChar char="•"/>
            </a:pPr>
            <a:r>
              <a:rPr lang="sr-Latn-CS" dirty="0">
                <a:solidFill>
                  <a:srgbClr val="FCE78C"/>
                </a:solidFill>
              </a:rPr>
              <a:t> </a:t>
            </a:r>
            <a:r>
              <a:rPr lang="en-GB" dirty="0">
                <a:solidFill>
                  <a:srgbClr val="FCE78C"/>
                </a:solidFill>
              </a:rPr>
              <a:t>D</a:t>
            </a:r>
            <a:r>
              <a:rPr lang="sr-Latn-CS" dirty="0">
                <a:solidFill>
                  <a:srgbClr val="FCE78C"/>
                </a:solidFill>
              </a:rPr>
              <a:t>/(1+r)</a:t>
            </a:r>
          </a:p>
          <a:p>
            <a:pPr algn="l">
              <a:buFont typeface="Arial" charset="0"/>
              <a:buChar char="•"/>
            </a:pPr>
            <a:endParaRPr lang="sr-Latn-CS" dirty="0">
              <a:solidFill>
                <a:srgbClr val="FCE78C"/>
              </a:solidFill>
            </a:endParaRPr>
          </a:p>
          <a:p>
            <a:pPr algn="l">
              <a:buFont typeface="Arial" charset="0"/>
              <a:buChar char="•"/>
            </a:pPr>
            <a:endParaRPr lang="sr-Latn-CS" dirty="0">
              <a:solidFill>
                <a:srgbClr val="FCE78C"/>
              </a:solidFill>
            </a:endParaRPr>
          </a:p>
          <a:p>
            <a:pPr algn="l">
              <a:buFont typeface="Arial" charset="0"/>
              <a:buChar char="•"/>
            </a:pPr>
            <a:endParaRPr lang="sr-Latn-CS" dirty="0">
              <a:solidFill>
                <a:srgbClr val="FCE78C"/>
              </a:solidFill>
            </a:endParaRPr>
          </a:p>
          <a:p>
            <a:pPr algn="l">
              <a:buFont typeface="Arial" charset="0"/>
              <a:buChar char="•"/>
            </a:pPr>
            <a:endParaRPr lang="sr-Latn-CS" dirty="0">
              <a:solidFill>
                <a:srgbClr val="FCE78C"/>
              </a:solidFill>
            </a:endParaRPr>
          </a:p>
          <a:p>
            <a:pPr algn="l">
              <a:buFont typeface="Arial" charset="0"/>
              <a:buChar char="•"/>
            </a:pPr>
            <a:endParaRPr lang="sr-Latn-CS" dirty="0">
              <a:solidFill>
                <a:srgbClr val="FF0000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sr-Latn-CS" b="1" dirty="0">
                <a:solidFill>
                  <a:srgbClr val="FCE78C"/>
                </a:solidFill>
              </a:rPr>
              <a:t>Zadatak. Ukoliko uložimo 200,000 evra i ostvarujemo pet godina prihod od po 50,000 evra (kamatna stopa je 10%) da li se ovo ulaganje isplati? </a:t>
            </a:r>
            <a:endParaRPr lang="en-US" b="1" dirty="0">
              <a:solidFill>
                <a:srgbClr val="FCE78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1">
                <a:extLst>
                  <a:ext uri="{FF2B5EF4-FFF2-40B4-BE49-F238E27FC236}">
                    <a16:creationId xmlns:a16="http://schemas.microsoft.com/office/drawing/2014/main" id="{79291521-F57A-4BD5-97C4-CC419D214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553" y="3645024"/>
                <a:ext cx="8352928" cy="664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sr-Latn-RS" b="0" i="1" smtClean="0">
                        <a:solidFill>
                          <a:srgbClr val="FCE78C"/>
                        </a:solidFill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sr-Latn-RS" b="0" i="1" smtClean="0">
                        <a:solidFill>
                          <a:srgbClr val="FCE78C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sr-Latn-RS" b="0" i="1" smtClean="0">
                        <a:solidFill>
                          <a:srgbClr val="FCE78C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sr-Latn-RS" b="0" i="1" smtClean="0">
                        <a:solidFill>
                          <a:srgbClr val="FCE78C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Latn-RS" b="0" i="1" smtClean="0">
                            <a:solidFill>
                              <a:srgbClr val="FCE78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solidFill>
                              <a:srgbClr val="FCE78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sr-Latn-RS" b="0" i="1" baseline="-25000" smtClean="0">
                            <a:solidFill>
                              <a:srgbClr val="FCE78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sr-Latn-RS" b="0" i="1" smtClean="0">
                                <a:solidFill>
                                  <a:srgbClr val="FCE78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i="1">
                                <a:solidFill>
                                  <a:srgbClr val="FCE78C"/>
                                </a:solidFill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sr-Latn-RS" b="0" i="1" smtClean="0">
                                <a:solidFill>
                                  <a:srgbClr val="FCE78C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sr-Latn-RS" i="1">
                                <a:solidFill>
                                  <a:srgbClr val="FCE78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sr-Latn-RS" b="0" i="1" smtClean="0">
                                <a:solidFill>
                                  <a:srgbClr val="FCE78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sr-Latn-CS" dirty="0">
                    <a:solidFill>
                      <a:srgbClr val="FCE78C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>
                            <a:solidFill>
                              <a:srgbClr val="FCE78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i="1">
                            <a:solidFill>
                              <a:srgbClr val="FCE78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sr-Latn-RS" b="0" i="1" baseline="-25000" smtClean="0">
                            <a:solidFill>
                              <a:srgbClr val="FCE78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sr-Latn-RS" i="1">
                                <a:solidFill>
                                  <a:srgbClr val="FCE78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i="1">
                                <a:solidFill>
                                  <a:srgbClr val="FCE78C"/>
                                </a:solidFill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sr-Latn-RS" i="1">
                                <a:solidFill>
                                  <a:srgbClr val="FCE78C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sr-Latn-RS" i="1">
                                <a:solidFill>
                                  <a:srgbClr val="FCE78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sr-Latn-RS" b="0" i="1" smtClean="0">
                                <a:solidFill>
                                  <a:srgbClr val="FCE78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0" smtClean="0">
                        <a:solidFill>
                          <a:srgbClr val="FCE78C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Latn-RS" i="1">
                            <a:solidFill>
                              <a:srgbClr val="FCE78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i="1">
                            <a:solidFill>
                              <a:srgbClr val="FCE78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sr-Latn-RS" b="0" i="1" baseline="-25000" smtClean="0">
                            <a:solidFill>
                              <a:srgbClr val="FCE78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sr-Latn-RS" i="1">
                                <a:solidFill>
                                  <a:srgbClr val="FCE78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i="1">
                                <a:solidFill>
                                  <a:srgbClr val="FCE78C"/>
                                </a:solidFill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sr-Latn-RS" i="1">
                                <a:solidFill>
                                  <a:srgbClr val="FCE78C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sr-Latn-RS" i="1">
                                <a:solidFill>
                                  <a:srgbClr val="FCE78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sr-Latn-RS" b="0" i="1" smtClean="0">
                                <a:solidFill>
                                  <a:srgbClr val="FCE78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solidFill>
                          <a:srgbClr val="FCE78C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Latn-RS" i="1">
                            <a:solidFill>
                              <a:srgbClr val="FCE78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i="1">
                            <a:solidFill>
                              <a:srgbClr val="FCE78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sr-Latn-RS" b="0" i="1" baseline="-25000" smtClean="0">
                            <a:solidFill>
                              <a:srgbClr val="FCE78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sr-Latn-RS" i="1">
                                <a:solidFill>
                                  <a:srgbClr val="FCE78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i="1">
                                <a:solidFill>
                                  <a:srgbClr val="FCE78C"/>
                                </a:solidFill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sr-Latn-RS" i="1">
                                <a:solidFill>
                                  <a:srgbClr val="FCE78C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sr-Latn-RS" i="1">
                                <a:solidFill>
                                  <a:srgbClr val="FCE78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sr-Latn-RS" b="0" i="1" smtClean="0">
                                <a:solidFill>
                                  <a:srgbClr val="FCE78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sr-Latn-RS" b="0" i="0" smtClean="0">
                        <a:solidFill>
                          <a:srgbClr val="FCE78C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sr-Latn-CS" dirty="0">
                  <a:solidFill>
                    <a:srgbClr val="FCE78C"/>
                  </a:solidFill>
                </a:endParaRPr>
              </a:p>
            </p:txBody>
          </p:sp>
        </mc:Choice>
        <mc:Fallback>
          <p:sp>
            <p:nvSpPr>
              <p:cNvPr id="3" name="TextBox 1">
                <a:extLst>
                  <a:ext uri="{FF2B5EF4-FFF2-40B4-BE49-F238E27FC236}">
                    <a16:creationId xmlns:a16="http://schemas.microsoft.com/office/drawing/2014/main" id="{79291521-F57A-4BD5-97C4-CC419D214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3" y="3645024"/>
                <a:ext cx="8352928" cy="664477"/>
              </a:xfrm>
              <a:prstGeom prst="rect">
                <a:avLst/>
              </a:prstGeom>
              <a:blipFill>
                <a:blip r:embed="rId2"/>
                <a:stretch>
                  <a:fillRect b="-9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55090" t="31959" r="25773" b="60825"/>
          <a:stretch>
            <a:fillRect/>
          </a:stretch>
        </p:blipFill>
        <p:spPr bwMode="auto">
          <a:xfrm>
            <a:off x="395536" y="5661248"/>
            <a:ext cx="441306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91680" y="62068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  <a:latin typeface="+mj-lt"/>
              </a:rPr>
              <a:t>Konsolidovano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+mj-lt"/>
              </a:rPr>
              <a:t>javno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+mj-lt"/>
              </a:rPr>
              <a:t>privatno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+mj-lt"/>
              </a:rPr>
              <a:t>budžetsko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+mj-lt"/>
              </a:rPr>
              <a:t>ograničenje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3861048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 err="1">
                <a:solidFill>
                  <a:schemeClr val="bg1"/>
                </a:solidFill>
                <a:latin typeface="+mj-lt"/>
              </a:rPr>
              <a:t>Jednostavnosti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radi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, </a:t>
            </a:r>
            <a:endParaRPr lang="sr-Latn-RS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sr-Latn-RS" dirty="0">
                <a:solidFill>
                  <a:schemeClr val="bg1"/>
                </a:solidFill>
                <a:latin typeface="+mj-lt"/>
              </a:rPr>
              <a:t>1)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ignorišemo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postojanje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firmi</a:t>
            </a:r>
            <a:endParaRPr lang="sr-Latn-RS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sr-Latn-RS" dirty="0">
                <a:solidFill>
                  <a:schemeClr val="bg1"/>
                </a:solidFill>
                <a:latin typeface="+mj-lt"/>
              </a:rPr>
              <a:t>2)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inicijalni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dug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vlade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+mj-lt"/>
              </a:rPr>
              <a:t>= 0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Privatno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javno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intertemporalno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ograničenje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su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pic>
        <p:nvPicPr>
          <p:cNvPr id="6" name="Picture 65"/>
          <p:cNvPicPr>
            <a:picLocks noChangeAspect="1" noChangeArrowheads="1"/>
          </p:cNvPicPr>
          <p:nvPr/>
        </p:nvPicPr>
        <p:blipFill>
          <a:blip r:embed="rId3" cstate="print"/>
          <a:srcRect l="12694" t="236"/>
          <a:stretch>
            <a:fillRect/>
          </a:stretch>
        </p:blipFill>
        <p:spPr bwMode="auto">
          <a:xfrm>
            <a:off x="5076056" y="3002010"/>
            <a:ext cx="4139952" cy="10801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78658"/>
            <a:ext cx="2925762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467544" y="1916832"/>
            <a:ext cx="3672408" cy="1368152"/>
            <a:chOff x="467544" y="1916832"/>
            <a:chExt cx="3672408" cy="1368152"/>
          </a:xfrm>
        </p:grpSpPr>
        <p:pic>
          <p:nvPicPr>
            <p:cNvPr id="8" name="Picture 127"/>
            <p:cNvPicPr>
              <a:picLocks noChangeAspect="1" noChangeArrowheads="1"/>
            </p:cNvPicPr>
            <p:nvPr/>
          </p:nvPicPr>
          <p:blipFill>
            <a:blip r:embed="rId5" cstate="print"/>
            <a:srcRect l="8814" t="66569" r="16273"/>
            <a:stretch>
              <a:fillRect/>
            </a:stretch>
          </p:blipFill>
          <p:spPr bwMode="auto">
            <a:xfrm>
              <a:off x="467544" y="1916832"/>
              <a:ext cx="3672408" cy="13681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" name="Picture 124"/>
            <p:cNvPicPr>
              <a:picLocks noChangeAspect="1" noChangeArrowheads="1"/>
            </p:cNvPicPr>
            <p:nvPr/>
          </p:nvPicPr>
          <p:blipFill>
            <a:blip r:embed="rId6" cstate="print"/>
            <a:srcRect r="53606"/>
            <a:stretch>
              <a:fillRect/>
            </a:stretch>
          </p:blipFill>
          <p:spPr bwMode="auto">
            <a:xfrm>
              <a:off x="971600" y="2022103"/>
              <a:ext cx="936104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55090" t="39055" r="28673" b="51667"/>
          <a:stretch>
            <a:fillRect/>
          </a:stretch>
        </p:blipFill>
        <p:spPr bwMode="auto">
          <a:xfrm>
            <a:off x="5076056" y="5517232"/>
            <a:ext cx="3672408" cy="118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2771800" y="5013176"/>
            <a:ext cx="1080120" cy="7920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508104" y="5013176"/>
            <a:ext cx="1800200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05648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49613" t="29400" r="25976" b="63600"/>
          <a:stretch>
            <a:fillRect/>
          </a:stretch>
        </p:blipFill>
        <p:spPr bwMode="auto">
          <a:xfrm>
            <a:off x="654765" y="2276872"/>
            <a:ext cx="758964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5090" t="31959" r="25773" b="60825"/>
          <a:stretch>
            <a:fillRect/>
          </a:stretch>
        </p:blipFill>
        <p:spPr bwMode="auto">
          <a:xfrm>
            <a:off x="395536" y="908720"/>
            <a:ext cx="441306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5090" t="39055" r="28673" b="51667"/>
          <a:stretch>
            <a:fillRect/>
          </a:stretch>
        </p:blipFill>
        <p:spPr bwMode="auto">
          <a:xfrm>
            <a:off x="5076056" y="764704"/>
            <a:ext cx="3672408" cy="118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99592" y="4365104"/>
            <a:ext cx="81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bg1"/>
                </a:solidFill>
              </a:rPr>
              <a:t>Na prvi pogled, javna potrošnja samo smanjuje privatno bogatstvo i ništa više</a:t>
            </a:r>
            <a:endParaRPr lang="sr-Latn-RS" dirty="0">
              <a:solidFill>
                <a:schemeClr val="bg1"/>
              </a:solidFill>
            </a:endParaRPr>
          </a:p>
          <a:p>
            <a:endParaRPr lang="sr-Latn-RS" dirty="0">
              <a:solidFill>
                <a:schemeClr val="bg1"/>
              </a:solidFill>
            </a:endParaRPr>
          </a:p>
          <a:p>
            <a:r>
              <a:rPr lang="vi-VN" dirty="0">
                <a:solidFill>
                  <a:schemeClr val="bg1"/>
                </a:solidFill>
              </a:rPr>
              <a:t>Centralno pitanje u narednom odeljku biće: da li je r veće ili manje od r</a:t>
            </a:r>
            <a:r>
              <a:rPr lang="vi-VN" baseline="-25000" dirty="0">
                <a:solidFill>
                  <a:schemeClr val="bg1"/>
                </a:solidFill>
              </a:rPr>
              <a:t>G</a:t>
            </a:r>
            <a:r>
              <a:rPr lang="vi-VN" dirty="0">
                <a:solidFill>
                  <a:schemeClr val="bg1"/>
                </a:solidFill>
              </a:rPr>
              <a:t>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>
            <a:off x="5364088" y="-747464"/>
            <a:ext cx="792088" cy="5976664"/>
          </a:xfrm>
          <a:prstGeom prst="leftBrace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4CAC78-CD02-4643-BC30-B945A92936B9}"/>
              </a:ext>
            </a:extLst>
          </p:cNvPr>
          <p:cNvSpPr/>
          <p:nvPr/>
        </p:nvSpPr>
        <p:spPr>
          <a:xfrm>
            <a:off x="1169876" y="-11156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 err="1">
                <a:solidFill>
                  <a:schemeClr val="bg1"/>
                </a:solidFill>
                <a:latin typeface="+mj-lt"/>
              </a:rPr>
              <a:t>Privatno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javno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intertemporalno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ograničenje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su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9B3BB9-84D9-4C75-B9E6-5AECB56FC4EB}"/>
              </a:ext>
            </a:extLst>
          </p:cNvPr>
          <p:cNvCxnSpPr/>
          <p:nvPr/>
        </p:nvCxnSpPr>
        <p:spPr bwMode="auto">
          <a:xfrm flipH="1">
            <a:off x="924541" y="386216"/>
            <a:ext cx="1080120" cy="7920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EE7279E-4A13-4639-BBB0-9277BD214182}"/>
              </a:ext>
            </a:extLst>
          </p:cNvPr>
          <p:cNvCxnSpPr/>
          <p:nvPr/>
        </p:nvCxnSpPr>
        <p:spPr bwMode="auto">
          <a:xfrm>
            <a:off x="3707904" y="246445"/>
            <a:ext cx="1800200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Left Brace 12">
            <a:extLst>
              <a:ext uri="{FF2B5EF4-FFF2-40B4-BE49-F238E27FC236}">
                <a16:creationId xmlns:a16="http://schemas.microsoft.com/office/drawing/2014/main" id="{D825A5E7-ABC0-42B6-82F3-EA2413BB4D0D}"/>
              </a:ext>
            </a:extLst>
          </p:cNvPr>
          <p:cNvSpPr/>
          <p:nvPr/>
        </p:nvSpPr>
        <p:spPr bwMode="auto">
          <a:xfrm rot="16200000">
            <a:off x="1027193" y="1612381"/>
            <a:ext cx="264908" cy="1064071"/>
          </a:xfrm>
          <a:prstGeom prst="leftBrac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60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23528" y="1310858"/>
            <a:ext cx="4968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 err="1">
                <a:solidFill>
                  <a:schemeClr val="bg1"/>
                </a:solidFill>
                <a:latin typeface="+mj-lt"/>
              </a:rPr>
              <a:t>Dejvid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+mj-lt"/>
              </a:rPr>
              <a:t>Rikard</a:t>
            </a:r>
            <a:r>
              <a:rPr lang="sr-Latn-RS" b="1" dirty="0">
                <a:solidFill>
                  <a:schemeClr val="bg1"/>
                </a:solidFill>
                <a:latin typeface="+mj-lt"/>
              </a:rPr>
              <a:t>o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(David Ricardo, 1772–1823), </a:t>
            </a:r>
            <a:endParaRPr lang="sr-Latn-RS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GB" dirty="0" err="1">
                <a:solidFill>
                  <a:schemeClr val="bg1"/>
                </a:solidFill>
                <a:latin typeface="+mj-lt"/>
              </a:rPr>
              <a:t>prvi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formulisao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ovu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ideju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, </a:t>
            </a:r>
            <a:endParaRPr lang="sr-Latn-RS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GB" dirty="0" err="1">
                <a:solidFill>
                  <a:schemeClr val="bg1"/>
                </a:solidFill>
                <a:latin typeface="+mj-lt"/>
              </a:rPr>
              <a:t>da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bi je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odmah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odbacio</a:t>
            </a:r>
            <a:endParaRPr lang="sr-Latn-RS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kao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malo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verovatnu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. </a:t>
            </a:r>
            <a:endParaRPr lang="sr-Latn-RS" dirty="0">
              <a:solidFill>
                <a:schemeClr val="bg1"/>
              </a:solidFill>
              <a:latin typeface="+mj-lt"/>
            </a:endParaRPr>
          </a:p>
          <a:p>
            <a:pPr algn="l"/>
            <a:endParaRPr lang="sr-Latn-RS" dirty="0">
              <a:solidFill>
                <a:schemeClr val="bg1"/>
              </a:solidFill>
              <a:latin typeface="+mj-lt"/>
            </a:endParaRPr>
          </a:p>
          <a:p>
            <a:pPr algn="l"/>
            <a:endParaRPr lang="sr-Latn-RS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GB" dirty="0" err="1">
                <a:solidFill>
                  <a:schemeClr val="bg1"/>
                </a:solidFill>
                <a:latin typeface="+mj-lt"/>
              </a:rPr>
              <a:t>Ideju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je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oživeo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usavršio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harvardski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ekonomista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endParaRPr lang="sr-Latn-RS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GB" b="1" dirty="0">
                <a:solidFill>
                  <a:schemeClr val="bg1"/>
                </a:solidFill>
                <a:latin typeface="+mj-lt"/>
              </a:rPr>
              <a:t>Robert </a:t>
            </a:r>
            <a:r>
              <a:rPr lang="en-GB" b="1" dirty="0" err="1">
                <a:solidFill>
                  <a:schemeClr val="bg1"/>
                </a:solidFill>
                <a:latin typeface="+mj-lt"/>
              </a:rPr>
              <a:t>Baro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 (Robert </a:t>
            </a:r>
            <a:r>
              <a:rPr lang="en-GB" b="1" dirty="0" err="1">
                <a:solidFill>
                  <a:schemeClr val="bg1"/>
                </a:solidFill>
                <a:latin typeface="+mj-lt"/>
              </a:rPr>
              <a:t>Barro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).</a:t>
            </a:r>
            <a:endParaRPr lang="sr-Latn-RS" b="1" dirty="0">
              <a:solidFill>
                <a:schemeClr val="bg1"/>
              </a:solidFill>
              <a:latin typeface="+mj-lt"/>
            </a:endParaRPr>
          </a:p>
          <a:p>
            <a:pPr algn="l"/>
            <a:endParaRPr lang="sr-Latn-RS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GB" dirty="0">
                <a:solidFill>
                  <a:schemeClr val="bg1"/>
                </a:solidFill>
                <a:latin typeface="+mj-lt"/>
                <a:hlinkClick r:id="rId2"/>
              </a:rPr>
              <a:t>U</a:t>
            </a:r>
            <a:r>
              <a:rPr lang="sr-Latn-RS" dirty="0">
                <a:solidFill>
                  <a:schemeClr val="bg1"/>
                </a:solidFill>
                <a:latin typeface="+mj-lt"/>
                <a:hlinkClick r:id="rId2"/>
              </a:rPr>
              <a:t>slovna konvergencija</a:t>
            </a:r>
            <a:endParaRPr lang="en-GB" dirty="0">
              <a:latin typeface="+mj-lt"/>
            </a:endParaRPr>
          </a:p>
        </p:txBody>
      </p:sp>
      <p:pic>
        <p:nvPicPr>
          <p:cNvPr id="6" name="Picture 5" descr="Portrait_of_David_Ricardo_by_Thomas_Phillips.jpg"/>
          <p:cNvPicPr>
            <a:picLocks noChangeAspect="1"/>
          </p:cNvPicPr>
          <p:nvPr/>
        </p:nvPicPr>
        <p:blipFill>
          <a:blip r:embed="rId3" cstate="print"/>
          <a:srcRect l="10290" t="10633" r="31402" b="46836"/>
          <a:stretch>
            <a:fillRect/>
          </a:stretch>
        </p:blipFill>
        <p:spPr>
          <a:xfrm>
            <a:off x="5868144" y="908720"/>
            <a:ext cx="2664296" cy="2507573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black">
          <a:xfrm>
            <a:off x="0" y="18864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 dirty="0" err="1">
                <a:solidFill>
                  <a:schemeClr val="bg1"/>
                </a:solidFill>
                <a:latin typeface="Arial" charset="0"/>
              </a:rPr>
              <a:t>Ri</a:t>
            </a:r>
            <a:r>
              <a:rPr lang="sr-Latn-CS" sz="3200" dirty="0" err="1">
                <a:solidFill>
                  <a:schemeClr val="bg1"/>
                </a:solidFill>
                <a:latin typeface="Arial" charset="0"/>
              </a:rPr>
              <a:t>kardijanska</a:t>
            </a:r>
            <a:r>
              <a:rPr lang="sr-Latn-CS" sz="3200" dirty="0">
                <a:solidFill>
                  <a:schemeClr val="bg1"/>
                </a:solidFill>
                <a:latin typeface="Arial" charset="0"/>
              </a:rPr>
              <a:t> jednakost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5298" name="AutoShape 2" descr="&amp;Rcy;&amp;iecy;&amp;zcy;&amp;ucy;&amp;lcy;&amp;tcy;&amp;acy;&amp;tcy; &amp;scy;&amp;lcy;&amp;icy;&amp;kcy;&amp;acy; &amp;zcy;&amp;acy; robert barro"/>
          <p:cNvSpPr>
            <a:spLocks noChangeAspect="1" noChangeArrowheads="1"/>
          </p:cNvSpPr>
          <p:nvPr/>
        </p:nvSpPr>
        <p:spPr bwMode="auto">
          <a:xfrm>
            <a:off x="155575" y="-846138"/>
            <a:ext cx="130492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0" name="AutoShape 4" descr="&amp;Rcy;&amp;iecy;&amp;zcy;&amp;ucy;&amp;lcy;&amp;tcy;&amp;acy;&amp;tcy; &amp;scy;&amp;lcy;&amp;icy;&amp;kcy;&amp;acy; &amp;zcy;&amp;acy; robert barro"/>
          <p:cNvSpPr>
            <a:spLocks noChangeAspect="1" noChangeArrowheads="1"/>
          </p:cNvSpPr>
          <p:nvPr/>
        </p:nvSpPr>
        <p:spPr bwMode="auto">
          <a:xfrm>
            <a:off x="155575" y="-846138"/>
            <a:ext cx="130492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573016"/>
            <a:ext cx="23431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65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5536" y="2420888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Z</a:t>
            </a:r>
            <a:r>
              <a:rPr lang="sr-Latn-RS" dirty="0">
                <a:solidFill>
                  <a:schemeClr val="bg1"/>
                </a:solidFill>
              </a:rPr>
              <a:t>a </a:t>
            </a:r>
            <a:r>
              <a:rPr lang="en-GB" dirty="0">
                <a:solidFill>
                  <a:schemeClr val="bg1"/>
                </a:solidFill>
              </a:rPr>
              <a:t>r=</a:t>
            </a:r>
            <a:r>
              <a:rPr lang="en-GB" dirty="0" err="1">
                <a:solidFill>
                  <a:schemeClr val="bg1"/>
                </a:solidFill>
              </a:rPr>
              <a:t>r</a:t>
            </a:r>
            <a:r>
              <a:rPr lang="en-GB" baseline="-25000" dirty="0" err="1">
                <a:solidFill>
                  <a:schemeClr val="bg1"/>
                </a:solidFill>
              </a:rPr>
              <a:t>G</a:t>
            </a:r>
            <a:r>
              <a:rPr lang="en-GB" dirty="0">
                <a:solidFill>
                  <a:schemeClr val="bg1"/>
                </a:solidFill>
              </a:rPr>
              <a:t> , </a:t>
            </a:r>
            <a:r>
              <a:rPr lang="en-GB" dirty="0" err="1">
                <a:solidFill>
                  <a:schemeClr val="bg1"/>
                </a:solidFill>
              </a:rPr>
              <a:t>onda</a:t>
            </a:r>
            <a:r>
              <a:rPr lang="en-GB" dirty="0">
                <a:solidFill>
                  <a:schemeClr val="bg1"/>
                </a:solidFill>
              </a:rPr>
              <a:t> se </a:t>
            </a:r>
            <a:r>
              <a:rPr lang="en-GB" dirty="0" err="1">
                <a:solidFill>
                  <a:schemeClr val="bg1"/>
                </a:solidFill>
              </a:rPr>
              <a:t>poslednja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jednačina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svodi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</a:t>
            </a:r>
            <a:endParaRPr lang="sr-Latn-RS" dirty="0">
              <a:solidFill>
                <a:schemeClr val="bg1"/>
              </a:solidFill>
            </a:endParaRPr>
          </a:p>
          <a:p>
            <a:endParaRPr lang="sr-Latn-RS" dirty="0">
              <a:solidFill>
                <a:schemeClr val="bg1"/>
              </a:solidFill>
            </a:endParaRPr>
          </a:p>
          <a:p>
            <a:endParaRPr lang="sr-Latn-RS" dirty="0">
              <a:solidFill>
                <a:schemeClr val="bg1"/>
              </a:solidFill>
            </a:endParaRPr>
          </a:p>
          <a:p>
            <a:endParaRPr lang="sr-Latn-RS" dirty="0">
              <a:solidFill>
                <a:schemeClr val="bg1"/>
              </a:solidFill>
            </a:endParaRPr>
          </a:p>
          <a:p>
            <a:endParaRPr lang="sr-Latn-RS" dirty="0">
              <a:solidFill>
                <a:schemeClr val="bg1"/>
              </a:solidFill>
            </a:endParaRPr>
          </a:p>
          <a:p>
            <a:endParaRPr lang="sr-Latn-RS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liči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intertemporalno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ograničenje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privatnog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sektora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lang="sr-Latn-RS" dirty="0">
              <a:solidFill>
                <a:schemeClr val="bg1"/>
              </a:solidFill>
            </a:endParaRPr>
          </a:p>
          <a:p>
            <a:endParaRPr lang="sr-Latn-RS" dirty="0">
              <a:solidFill>
                <a:schemeClr val="bg1"/>
              </a:solidFill>
            </a:endParaRPr>
          </a:p>
          <a:p>
            <a:endParaRPr lang="sr-Latn-RS" dirty="0">
              <a:solidFill>
                <a:schemeClr val="bg1"/>
              </a:solidFill>
            </a:endParaRPr>
          </a:p>
          <a:p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black">
          <a:xfrm>
            <a:off x="0" y="18864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 dirty="0" err="1">
                <a:solidFill>
                  <a:schemeClr val="bg1"/>
                </a:solidFill>
                <a:latin typeface="Arial" charset="0"/>
              </a:rPr>
              <a:t>Ri</a:t>
            </a:r>
            <a:r>
              <a:rPr lang="sr-Latn-CS" sz="3200" dirty="0" err="1">
                <a:solidFill>
                  <a:schemeClr val="bg1"/>
                </a:solidFill>
                <a:latin typeface="Arial" charset="0"/>
              </a:rPr>
              <a:t>kardijanska</a:t>
            </a:r>
            <a:r>
              <a:rPr lang="sr-Latn-CS" sz="3200" dirty="0">
                <a:solidFill>
                  <a:schemeClr val="bg1"/>
                </a:solidFill>
                <a:latin typeface="Arial" charset="0"/>
              </a:rPr>
              <a:t> jednakost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9613" t="28989" r="25744" b="63600"/>
          <a:stretch>
            <a:fillRect/>
          </a:stretch>
        </p:blipFill>
        <p:spPr bwMode="auto">
          <a:xfrm>
            <a:off x="654765" y="908720"/>
            <a:ext cx="766165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 l="12206" t="46199" r="66926" b="46101"/>
          <a:stretch>
            <a:fillRect/>
          </a:stretch>
        </p:blipFill>
        <p:spPr bwMode="auto">
          <a:xfrm>
            <a:off x="971600" y="2924944"/>
            <a:ext cx="72859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55090" t="31959" r="25773" b="60825"/>
          <a:stretch>
            <a:fillRect/>
          </a:stretch>
        </p:blipFill>
        <p:spPr bwMode="auto">
          <a:xfrm>
            <a:off x="2411760" y="5229200"/>
            <a:ext cx="441306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623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286000" y="7647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</a:rPr>
              <a:t>Ovaj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rezultat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err="1">
                <a:solidFill>
                  <a:schemeClr val="bg1"/>
                </a:solidFill>
              </a:rPr>
              <a:t>da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privatni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sektor</a:t>
            </a:r>
            <a:r>
              <a:rPr lang="en-GB" b="1" dirty="0">
                <a:solidFill>
                  <a:schemeClr val="bg1"/>
                </a:solidFill>
              </a:rPr>
              <a:t> u </a:t>
            </a:r>
            <a:r>
              <a:rPr lang="en-GB" b="1" dirty="0" err="1">
                <a:solidFill>
                  <a:schemeClr val="bg1"/>
                </a:solidFill>
              </a:rPr>
              <a:t>potpunosti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internalizuje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budžetsko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ograničenje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javnog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sektora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err="1">
                <a:solidFill>
                  <a:schemeClr val="bg1"/>
                </a:solidFill>
              </a:rPr>
              <a:t>poznat</a:t>
            </a:r>
            <a:r>
              <a:rPr lang="en-GB" b="1" dirty="0">
                <a:solidFill>
                  <a:schemeClr val="bg1"/>
                </a:solidFill>
              </a:rPr>
              <a:t> je </a:t>
            </a:r>
            <a:r>
              <a:rPr lang="en-GB" b="1" dirty="0" err="1">
                <a:solidFill>
                  <a:schemeClr val="bg1"/>
                </a:solidFill>
              </a:rPr>
              <a:t>kao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Rikardijanska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jednakost</a:t>
            </a:r>
            <a:r>
              <a:rPr lang="en-GB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5090" t="31382" r="29484" b="60825"/>
          <a:stretch>
            <a:fillRect/>
          </a:stretch>
        </p:blipFill>
        <p:spPr bwMode="auto">
          <a:xfrm>
            <a:off x="646088" y="3096578"/>
            <a:ext cx="68407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6091" t="49189" r="72583" b="48338"/>
          <a:stretch>
            <a:fillRect/>
          </a:stretch>
        </p:blipFill>
        <p:spPr bwMode="auto">
          <a:xfrm>
            <a:off x="4499992" y="3915804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1250" t="47573" r="67258" b="49679"/>
          <a:stretch>
            <a:fillRect/>
          </a:stretch>
        </p:blipFill>
        <p:spPr bwMode="auto">
          <a:xfrm>
            <a:off x="6588224" y="3499772"/>
            <a:ext cx="648072" cy="72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3"/>
          <p:cNvSpPr>
            <a:spLocks noChangeShapeType="1"/>
          </p:cNvSpPr>
          <p:nvPr/>
        </p:nvSpPr>
        <p:spPr bwMode="black">
          <a:xfrm flipH="1" flipV="1">
            <a:off x="1900238" y="2963863"/>
            <a:ext cx="2085975" cy="2979737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black">
          <a:xfrm flipH="1" flipV="1">
            <a:off x="1903413" y="1555750"/>
            <a:ext cx="3068637" cy="438150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5.10</a:t>
            </a:r>
            <a:endParaRPr lang="en-US"/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black">
          <a:xfrm rot="-5400000">
            <a:off x="-1024731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0249" name="Rectangle 14"/>
          <p:cNvSpPr>
            <a:spLocks noChangeArrowheads="1"/>
          </p:cNvSpPr>
          <p:nvPr/>
        </p:nvSpPr>
        <p:spPr bwMode="black">
          <a:xfrm>
            <a:off x="0" y="836712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solidFill>
                  <a:schemeClr val="bg1"/>
                </a:solidFill>
                <a:latin typeface="Arial" charset="0"/>
              </a:rPr>
              <a:t>Ri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kardijanska jednakost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black">
          <a:xfrm>
            <a:off x="4749800" y="5943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B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1" name="Text Box 16"/>
          <p:cNvSpPr txBox="1">
            <a:spLocks noChangeArrowheads="1"/>
          </p:cNvSpPr>
          <p:nvPr/>
        </p:nvSpPr>
        <p:spPr bwMode="black">
          <a:xfrm>
            <a:off x="3702050" y="5943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B´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2" name="Text Box 17"/>
          <p:cNvSpPr txBox="1">
            <a:spLocks noChangeArrowheads="1"/>
          </p:cNvSpPr>
          <p:nvPr/>
        </p:nvSpPr>
        <p:spPr bwMode="black">
          <a:xfrm>
            <a:off x="1387475" y="1371600"/>
            <a:ext cx="61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D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3" name="Text Box 18"/>
          <p:cNvSpPr txBox="1">
            <a:spLocks noChangeArrowheads="1"/>
          </p:cNvSpPr>
          <p:nvPr/>
        </p:nvSpPr>
        <p:spPr bwMode="black">
          <a:xfrm>
            <a:off x="1327150" y="2763838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D´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4" name="Line 25"/>
          <p:cNvSpPr>
            <a:spLocks noChangeShapeType="1"/>
          </p:cNvSpPr>
          <p:nvPr/>
        </p:nvSpPr>
        <p:spPr bwMode="black">
          <a:xfrm flipH="1">
            <a:off x="1928813" y="3659188"/>
            <a:ext cx="1441450" cy="0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5" name="Line 26"/>
          <p:cNvSpPr>
            <a:spLocks noChangeShapeType="1"/>
          </p:cNvSpPr>
          <p:nvPr/>
        </p:nvSpPr>
        <p:spPr bwMode="black">
          <a:xfrm>
            <a:off x="3394075" y="3646488"/>
            <a:ext cx="0" cy="2312987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6" name="Oval 27"/>
          <p:cNvSpPr>
            <a:spLocks noChangeArrowheads="1"/>
          </p:cNvSpPr>
          <p:nvPr/>
        </p:nvSpPr>
        <p:spPr bwMode="blackWhite">
          <a:xfrm>
            <a:off x="3336925" y="3600450"/>
            <a:ext cx="117475" cy="117475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257" name="Rectangle 28"/>
          <p:cNvSpPr>
            <a:spLocks noChangeArrowheads="1"/>
          </p:cNvSpPr>
          <p:nvPr/>
        </p:nvSpPr>
        <p:spPr bwMode="black">
          <a:xfrm>
            <a:off x="3159125" y="5943600"/>
            <a:ext cx="57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1</a:t>
            </a:r>
            <a:endParaRPr lang="en-US" sz="2000" i="1" baseline="-25000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8" name="Rectangle 29"/>
          <p:cNvSpPr>
            <a:spLocks noChangeArrowheads="1"/>
          </p:cNvSpPr>
          <p:nvPr/>
        </p:nvSpPr>
        <p:spPr bwMode="black">
          <a:xfrm>
            <a:off x="1447800" y="3429000"/>
            <a:ext cx="57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2</a:t>
            </a:r>
            <a:endParaRPr lang="en-US" sz="2000" i="1" baseline="-25000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9" name="Text Box 34"/>
          <p:cNvSpPr txBox="1">
            <a:spLocks noChangeArrowheads="1"/>
          </p:cNvSpPr>
          <p:nvPr/>
        </p:nvSpPr>
        <p:spPr bwMode="black">
          <a:xfrm>
            <a:off x="3352800" y="3327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A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60" name="Text Box 35"/>
          <p:cNvSpPr txBox="1">
            <a:spLocks noChangeArrowheads="1"/>
          </p:cNvSpPr>
          <p:nvPr/>
        </p:nvSpPr>
        <p:spPr bwMode="black">
          <a:xfrm>
            <a:off x="2768600" y="3886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A´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61" name="Line 37"/>
          <p:cNvSpPr>
            <a:spLocks noChangeShapeType="1"/>
          </p:cNvSpPr>
          <p:nvPr/>
        </p:nvSpPr>
        <p:spPr bwMode="black">
          <a:xfrm flipH="1">
            <a:off x="1905000" y="4191000"/>
            <a:ext cx="838200" cy="0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62" name="Line 38"/>
          <p:cNvSpPr>
            <a:spLocks noChangeShapeType="1"/>
          </p:cNvSpPr>
          <p:nvPr/>
        </p:nvSpPr>
        <p:spPr bwMode="black">
          <a:xfrm>
            <a:off x="2774950" y="4157663"/>
            <a:ext cx="0" cy="1763712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63" name="Rectangle 39"/>
          <p:cNvSpPr>
            <a:spLocks noChangeArrowheads="1"/>
          </p:cNvSpPr>
          <p:nvPr/>
        </p:nvSpPr>
        <p:spPr bwMode="black">
          <a:xfrm>
            <a:off x="2209800" y="594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>
                <a:solidFill>
                  <a:srgbClr val="FCE78C"/>
                </a:solidFill>
                <a:latin typeface="Arial" charset="0"/>
              </a:rPr>
              <a:t>(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1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-G</a:t>
            </a:r>
            <a:r>
              <a:rPr lang="de-DE" sz="2000">
                <a:solidFill>
                  <a:srgbClr val="FCE78C"/>
                </a:solidFill>
                <a:latin typeface="Arial" charset="0"/>
              </a:rPr>
              <a:t>)</a:t>
            </a:r>
            <a:endParaRPr lang="en-US" sz="2000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64" name="Rectangle 40"/>
          <p:cNvSpPr>
            <a:spLocks noChangeArrowheads="1"/>
          </p:cNvSpPr>
          <p:nvPr/>
        </p:nvSpPr>
        <p:spPr bwMode="black">
          <a:xfrm>
            <a:off x="914400" y="3962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>
                <a:solidFill>
                  <a:srgbClr val="FCE78C"/>
                </a:solidFill>
                <a:latin typeface="Arial" charset="0"/>
              </a:rPr>
              <a:t>(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2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-G</a:t>
            </a:r>
            <a:r>
              <a:rPr lang="de-DE" sz="2000">
                <a:solidFill>
                  <a:srgbClr val="FCE78C"/>
                </a:solidFill>
                <a:latin typeface="Arial" charset="0"/>
              </a:rPr>
              <a:t>)</a:t>
            </a:r>
            <a:endParaRPr lang="en-US" sz="2000">
              <a:solidFill>
                <a:srgbClr val="FCE78C"/>
              </a:solidFill>
              <a:latin typeface="Arial" charset="0"/>
            </a:endParaRPr>
          </a:p>
        </p:txBody>
      </p:sp>
      <p:graphicFrame>
        <p:nvGraphicFramePr>
          <p:cNvPr id="10242" name="Object 41"/>
          <p:cNvGraphicFramePr>
            <a:graphicFrameLocks noChangeAspect="1"/>
          </p:cNvGraphicFramePr>
          <p:nvPr/>
        </p:nvGraphicFramePr>
        <p:xfrm>
          <a:off x="5638800" y="5334000"/>
          <a:ext cx="13620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5" name="Equation" r:id="rId4" imgW="1841400" imgH="355320" progId="">
                  <p:embed/>
                </p:oleObj>
              </mc:Choice>
              <mc:Fallback>
                <p:oleObj name="Equation" r:id="rId4" imgW="1841400" imgH="355320" progId="">
                  <p:embed/>
                  <p:pic>
                    <p:nvPicPr>
                      <p:cNvPr id="102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638800" y="5334000"/>
                        <a:ext cx="13620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5" name="Line 43"/>
          <p:cNvSpPr>
            <a:spLocks noChangeShapeType="1"/>
          </p:cNvSpPr>
          <p:nvPr/>
        </p:nvSpPr>
        <p:spPr bwMode="black">
          <a:xfrm flipH="1">
            <a:off x="4953000" y="5486400"/>
            <a:ext cx="609600" cy="228600"/>
          </a:xfrm>
          <a:prstGeom prst="line">
            <a:avLst/>
          </a:prstGeom>
          <a:noFill/>
          <a:ln w="952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10269" name="Line 7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0" name="Line 8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67" name="Oval 36"/>
          <p:cNvSpPr>
            <a:spLocks noChangeArrowheads="1"/>
          </p:cNvSpPr>
          <p:nvPr/>
        </p:nvSpPr>
        <p:spPr bwMode="blackWhite">
          <a:xfrm>
            <a:off x="2711450" y="4130675"/>
            <a:ext cx="117475" cy="117475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1" name="Rectangle 30"/>
          <p:cNvSpPr/>
          <p:nvPr/>
        </p:nvSpPr>
        <p:spPr>
          <a:xfrm>
            <a:off x="4932040" y="1524848"/>
            <a:ext cx="4176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+mj-lt"/>
              </a:rPr>
              <a:t>Ako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vlada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danas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smanji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poreze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bez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izmene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rashoda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, </a:t>
            </a:r>
            <a:endParaRPr lang="sr-Latn-RS" dirty="0">
              <a:solidFill>
                <a:schemeClr val="bg1"/>
              </a:solidFill>
              <a:latin typeface="+mj-lt"/>
            </a:endParaRPr>
          </a:p>
          <a:p>
            <a:r>
              <a:rPr lang="en-GB" dirty="0" err="1">
                <a:solidFill>
                  <a:schemeClr val="bg1"/>
                </a:solidFill>
                <a:latin typeface="+mj-lt"/>
              </a:rPr>
              <a:t>Ona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će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sutra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morati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da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poveća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poreze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. </a:t>
            </a:r>
            <a:endParaRPr lang="sr-Latn-RS" dirty="0">
              <a:solidFill>
                <a:schemeClr val="bg1"/>
              </a:solidFill>
              <a:latin typeface="+mj-lt"/>
            </a:endParaRPr>
          </a:p>
          <a:p>
            <a:endParaRPr lang="sr-Latn-RS" dirty="0">
              <a:solidFill>
                <a:schemeClr val="bg1"/>
              </a:solidFill>
              <a:latin typeface="+mj-lt"/>
            </a:endParaRPr>
          </a:p>
          <a:p>
            <a:r>
              <a:rPr lang="en-GB" dirty="0" err="1">
                <a:solidFill>
                  <a:schemeClr val="bg1"/>
                </a:solidFill>
                <a:latin typeface="+mj-lt"/>
              </a:rPr>
              <a:t>Za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privatni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sektor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to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znači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da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će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danas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imati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više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, a sutra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manje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neoporezovanog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dohotka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1634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3"/>
          <p:cNvSpPr>
            <a:spLocks noChangeShapeType="1"/>
          </p:cNvSpPr>
          <p:nvPr/>
        </p:nvSpPr>
        <p:spPr bwMode="black">
          <a:xfrm flipH="1" flipV="1">
            <a:off x="1900238" y="2963863"/>
            <a:ext cx="2085975" cy="2979737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black">
          <a:xfrm flipH="1" flipV="1">
            <a:off x="1903413" y="1555750"/>
            <a:ext cx="3068637" cy="438150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5.10</a:t>
            </a:r>
            <a:endParaRPr lang="en-US"/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black">
          <a:xfrm rot="-5400000">
            <a:off x="-1024731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0249" name="Rectangle 14"/>
          <p:cNvSpPr>
            <a:spLocks noChangeArrowheads="1"/>
          </p:cNvSpPr>
          <p:nvPr/>
        </p:nvSpPr>
        <p:spPr bwMode="black">
          <a:xfrm>
            <a:off x="0" y="836712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solidFill>
                  <a:schemeClr val="bg1"/>
                </a:solidFill>
                <a:latin typeface="Arial" charset="0"/>
              </a:rPr>
              <a:t>Ri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kardijanska jednakost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black">
          <a:xfrm>
            <a:off x="4749800" y="5943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B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1" name="Text Box 16"/>
          <p:cNvSpPr txBox="1">
            <a:spLocks noChangeArrowheads="1"/>
          </p:cNvSpPr>
          <p:nvPr/>
        </p:nvSpPr>
        <p:spPr bwMode="black">
          <a:xfrm>
            <a:off x="3702050" y="5943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B´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2" name="Text Box 17"/>
          <p:cNvSpPr txBox="1">
            <a:spLocks noChangeArrowheads="1"/>
          </p:cNvSpPr>
          <p:nvPr/>
        </p:nvSpPr>
        <p:spPr bwMode="black">
          <a:xfrm>
            <a:off x="1387475" y="1371600"/>
            <a:ext cx="61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D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3" name="Text Box 18"/>
          <p:cNvSpPr txBox="1">
            <a:spLocks noChangeArrowheads="1"/>
          </p:cNvSpPr>
          <p:nvPr/>
        </p:nvSpPr>
        <p:spPr bwMode="black">
          <a:xfrm>
            <a:off x="1327150" y="2763838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D´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4" name="Line 25"/>
          <p:cNvSpPr>
            <a:spLocks noChangeShapeType="1"/>
          </p:cNvSpPr>
          <p:nvPr/>
        </p:nvSpPr>
        <p:spPr bwMode="black">
          <a:xfrm flipH="1">
            <a:off x="1928813" y="3659188"/>
            <a:ext cx="1441450" cy="0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5" name="Line 26"/>
          <p:cNvSpPr>
            <a:spLocks noChangeShapeType="1"/>
          </p:cNvSpPr>
          <p:nvPr/>
        </p:nvSpPr>
        <p:spPr bwMode="black">
          <a:xfrm>
            <a:off x="3394075" y="3646488"/>
            <a:ext cx="0" cy="2312987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6" name="Oval 27"/>
          <p:cNvSpPr>
            <a:spLocks noChangeArrowheads="1"/>
          </p:cNvSpPr>
          <p:nvPr/>
        </p:nvSpPr>
        <p:spPr bwMode="blackWhite">
          <a:xfrm>
            <a:off x="3336925" y="3600450"/>
            <a:ext cx="117475" cy="117475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257" name="Rectangle 28"/>
          <p:cNvSpPr>
            <a:spLocks noChangeArrowheads="1"/>
          </p:cNvSpPr>
          <p:nvPr/>
        </p:nvSpPr>
        <p:spPr bwMode="black">
          <a:xfrm>
            <a:off x="3159125" y="5943600"/>
            <a:ext cx="57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1</a:t>
            </a:r>
            <a:endParaRPr lang="en-US" sz="2000" i="1" baseline="-25000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8" name="Rectangle 29"/>
          <p:cNvSpPr>
            <a:spLocks noChangeArrowheads="1"/>
          </p:cNvSpPr>
          <p:nvPr/>
        </p:nvSpPr>
        <p:spPr bwMode="black">
          <a:xfrm>
            <a:off x="1447800" y="3429000"/>
            <a:ext cx="57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2</a:t>
            </a:r>
            <a:endParaRPr lang="en-US" sz="2000" i="1" baseline="-25000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59" name="Text Box 34"/>
          <p:cNvSpPr txBox="1">
            <a:spLocks noChangeArrowheads="1"/>
          </p:cNvSpPr>
          <p:nvPr/>
        </p:nvSpPr>
        <p:spPr bwMode="black">
          <a:xfrm>
            <a:off x="3352800" y="3327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A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60" name="Text Box 35"/>
          <p:cNvSpPr txBox="1">
            <a:spLocks noChangeArrowheads="1"/>
          </p:cNvSpPr>
          <p:nvPr/>
        </p:nvSpPr>
        <p:spPr bwMode="black">
          <a:xfrm>
            <a:off x="2768600" y="3886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A´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61" name="Line 37"/>
          <p:cNvSpPr>
            <a:spLocks noChangeShapeType="1"/>
          </p:cNvSpPr>
          <p:nvPr/>
        </p:nvSpPr>
        <p:spPr bwMode="black">
          <a:xfrm flipH="1">
            <a:off x="1905000" y="4191000"/>
            <a:ext cx="838200" cy="0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62" name="Line 38"/>
          <p:cNvSpPr>
            <a:spLocks noChangeShapeType="1"/>
          </p:cNvSpPr>
          <p:nvPr/>
        </p:nvSpPr>
        <p:spPr bwMode="black">
          <a:xfrm>
            <a:off x="2774950" y="4157663"/>
            <a:ext cx="0" cy="1763712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63" name="Rectangle 39"/>
          <p:cNvSpPr>
            <a:spLocks noChangeArrowheads="1"/>
          </p:cNvSpPr>
          <p:nvPr/>
        </p:nvSpPr>
        <p:spPr bwMode="black">
          <a:xfrm>
            <a:off x="2209800" y="594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>
                <a:solidFill>
                  <a:srgbClr val="FCE78C"/>
                </a:solidFill>
                <a:latin typeface="Arial" charset="0"/>
              </a:rPr>
              <a:t>(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1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-G</a:t>
            </a:r>
            <a:r>
              <a:rPr lang="de-DE" sz="2000">
                <a:solidFill>
                  <a:srgbClr val="FCE78C"/>
                </a:solidFill>
                <a:latin typeface="Arial" charset="0"/>
              </a:rPr>
              <a:t>)</a:t>
            </a:r>
            <a:endParaRPr lang="en-US" sz="2000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0264" name="Rectangle 40"/>
          <p:cNvSpPr>
            <a:spLocks noChangeArrowheads="1"/>
          </p:cNvSpPr>
          <p:nvPr/>
        </p:nvSpPr>
        <p:spPr bwMode="black">
          <a:xfrm>
            <a:off x="914400" y="3962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>
                <a:solidFill>
                  <a:srgbClr val="FCE78C"/>
                </a:solidFill>
                <a:latin typeface="Arial" charset="0"/>
              </a:rPr>
              <a:t>(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2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-G</a:t>
            </a:r>
            <a:r>
              <a:rPr lang="de-DE" sz="2000">
                <a:solidFill>
                  <a:srgbClr val="FCE78C"/>
                </a:solidFill>
                <a:latin typeface="Arial" charset="0"/>
              </a:rPr>
              <a:t>)</a:t>
            </a:r>
            <a:endParaRPr lang="en-US" sz="2000">
              <a:solidFill>
                <a:srgbClr val="FCE78C"/>
              </a:solidFill>
              <a:latin typeface="Arial" charset="0"/>
            </a:endParaRPr>
          </a:p>
        </p:txBody>
      </p:sp>
      <p:graphicFrame>
        <p:nvGraphicFramePr>
          <p:cNvPr id="10242" name="Object 41"/>
          <p:cNvGraphicFramePr>
            <a:graphicFrameLocks noChangeAspect="1"/>
          </p:cNvGraphicFramePr>
          <p:nvPr/>
        </p:nvGraphicFramePr>
        <p:xfrm>
          <a:off x="5638800" y="5334000"/>
          <a:ext cx="13620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9" name="Equation" r:id="rId4" imgW="1841400" imgH="355320" progId="">
                  <p:embed/>
                </p:oleObj>
              </mc:Choice>
              <mc:Fallback>
                <p:oleObj name="Equation" r:id="rId4" imgW="1841400" imgH="355320" progId="">
                  <p:embed/>
                  <p:pic>
                    <p:nvPicPr>
                      <p:cNvPr id="102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638800" y="5334000"/>
                        <a:ext cx="13620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5" name="Line 43"/>
          <p:cNvSpPr>
            <a:spLocks noChangeShapeType="1"/>
          </p:cNvSpPr>
          <p:nvPr/>
        </p:nvSpPr>
        <p:spPr bwMode="black">
          <a:xfrm flipH="1">
            <a:off x="4953000" y="5486400"/>
            <a:ext cx="609600" cy="228600"/>
          </a:xfrm>
          <a:prstGeom prst="line">
            <a:avLst/>
          </a:prstGeom>
          <a:noFill/>
          <a:ln w="952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10269" name="Line 7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0" name="Line 8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67" name="Oval 36"/>
          <p:cNvSpPr>
            <a:spLocks noChangeArrowheads="1"/>
          </p:cNvSpPr>
          <p:nvPr/>
        </p:nvSpPr>
        <p:spPr bwMode="blackWhite">
          <a:xfrm>
            <a:off x="2711450" y="4130675"/>
            <a:ext cx="117475" cy="117475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2" name="Rectangle 31"/>
          <p:cNvSpPr/>
          <p:nvPr/>
        </p:nvSpPr>
        <p:spPr>
          <a:xfrm>
            <a:off x="4499992" y="17008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+mj-lt"/>
              </a:rPr>
              <a:t>privatni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sektor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„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vidi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”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kroz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paravan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javnog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sektora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: </a:t>
            </a:r>
            <a:r>
              <a:rPr lang="sr-Latn-RS" dirty="0">
                <a:solidFill>
                  <a:schemeClr val="bg1"/>
                </a:solidFill>
                <a:latin typeface="+mj-lt"/>
              </a:rPr>
              <a:t>rashodi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obaveza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države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se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poklapa</a:t>
            </a:r>
            <a:r>
              <a:rPr lang="sr-Latn-RS" dirty="0">
                <a:solidFill>
                  <a:schemeClr val="bg1"/>
                </a:solidFill>
                <a:latin typeface="+mj-lt"/>
              </a:rPr>
              <a:t>ju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sa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vrednošću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poreza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koji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se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mora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prikupiti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cilju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servisiranja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duga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4152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404664"/>
            <a:ext cx="4464496" cy="4876800"/>
          </a:xfrm>
        </p:spPr>
        <p:txBody>
          <a:bodyPr/>
          <a:lstStyle/>
          <a:p>
            <a:r>
              <a:rPr lang="sr-Latn-RS" sz="3600" dirty="0"/>
              <a:t>MOŽE LI RIKARDIJANSKA JEDNAKOST DA ZATAJI?</a:t>
            </a:r>
          </a:p>
          <a:p>
            <a:endParaRPr lang="sr-Latn-RS" sz="1800" dirty="0"/>
          </a:p>
          <a:p>
            <a:pPr>
              <a:buFont typeface="+mj-lt"/>
              <a:buAutoNum type="arabicPeriod"/>
            </a:pPr>
            <a:r>
              <a:rPr lang="vi-VN" sz="1800" dirty="0"/>
              <a:t>Različite kamatne stope (r </a:t>
            </a:r>
            <a:r>
              <a:rPr lang="vi-VN" sz="1800" b="1" dirty="0">
                <a:latin typeface="Times New Roman"/>
                <a:cs typeface="Times New Roman"/>
              </a:rPr>
              <a:t>≠</a:t>
            </a:r>
            <a:r>
              <a:rPr lang="vi-VN" sz="1800" dirty="0"/>
              <a:t> rG). </a:t>
            </a:r>
          </a:p>
          <a:p>
            <a:pPr>
              <a:buFont typeface="+mj-lt"/>
              <a:buAutoNum type="arabicPeriod"/>
            </a:pPr>
            <a:r>
              <a:rPr lang="vi-VN" sz="1800" dirty="0"/>
              <a:t>Smrtnost ili novi stanovnici</a:t>
            </a:r>
            <a:endParaRPr lang="sr-Latn-RS" sz="1800" dirty="0"/>
          </a:p>
          <a:p>
            <a:pPr>
              <a:buFont typeface="+mj-lt"/>
              <a:buAutoNum type="arabicPeriod"/>
            </a:pPr>
            <a:r>
              <a:rPr lang="en-GB" sz="1800" dirty="0" err="1"/>
              <a:t>Kreditne</a:t>
            </a:r>
            <a:r>
              <a:rPr lang="en-GB" sz="1800" dirty="0"/>
              <a:t> </a:t>
            </a:r>
            <a:r>
              <a:rPr lang="en-GB" sz="1800" dirty="0" err="1"/>
              <a:t>restrikcije</a:t>
            </a:r>
            <a:endParaRPr lang="sr-Latn-RS" sz="1800" dirty="0"/>
          </a:p>
          <a:p>
            <a:pPr>
              <a:buFont typeface="+mj-lt"/>
              <a:buAutoNum type="arabicPeriod"/>
            </a:pPr>
            <a:r>
              <a:rPr lang="it-IT" sz="1800" dirty="0" err="1"/>
              <a:t>Distorziono</a:t>
            </a:r>
            <a:r>
              <a:rPr lang="it-IT" sz="1800" dirty="0"/>
              <a:t> </a:t>
            </a:r>
            <a:r>
              <a:rPr lang="it-IT" sz="1800" dirty="0" err="1"/>
              <a:t>oporezivanje</a:t>
            </a:r>
            <a:r>
              <a:rPr lang="it-IT" sz="1800" dirty="0"/>
              <a:t> i </a:t>
            </a:r>
            <a:r>
              <a:rPr lang="it-IT" sz="1800" dirty="0" err="1"/>
              <a:t>neiskorišćeni</a:t>
            </a:r>
            <a:r>
              <a:rPr lang="it-IT" sz="1800" dirty="0"/>
              <a:t> </a:t>
            </a:r>
            <a:r>
              <a:rPr lang="it-IT" sz="1800" dirty="0" err="1"/>
              <a:t>kapaciteti</a:t>
            </a:r>
            <a:endParaRPr lang="en-GB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7030" t="23743" r="37956" b="23552"/>
          <a:stretch>
            <a:fillRect/>
          </a:stretch>
        </p:blipFill>
        <p:spPr bwMode="auto">
          <a:xfrm>
            <a:off x="4601253" y="332656"/>
            <a:ext cx="443524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97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/>
              <a:t>4. </a:t>
            </a:r>
            <a:r>
              <a:rPr lang="it-IT" dirty="0" err="1"/>
              <a:t>Distorziono</a:t>
            </a:r>
            <a:r>
              <a:rPr lang="it-IT" dirty="0"/>
              <a:t> </a:t>
            </a:r>
            <a:r>
              <a:rPr lang="it-IT" dirty="0" err="1"/>
              <a:t>oporezivanje</a:t>
            </a:r>
            <a:r>
              <a:rPr lang="it-IT" dirty="0"/>
              <a:t> i </a:t>
            </a:r>
            <a:r>
              <a:rPr lang="it-IT" dirty="0" err="1"/>
              <a:t>neiskorišćeni</a:t>
            </a:r>
            <a:r>
              <a:rPr lang="it-IT" dirty="0"/>
              <a:t> </a:t>
            </a:r>
            <a:r>
              <a:rPr lang="it-IT" dirty="0" err="1"/>
              <a:t>kapaciteti</a:t>
            </a:r>
            <a:endParaRPr lang="sr-Latn-RS" dirty="0"/>
          </a:p>
          <a:p>
            <a:pPr>
              <a:buNone/>
            </a:pPr>
            <a:endParaRPr lang="sr-Latn-RS" dirty="0"/>
          </a:p>
          <a:p>
            <a:pPr>
              <a:buNone/>
            </a:pPr>
            <a:r>
              <a:rPr lang="en-GB" dirty="0"/>
              <a:t>Š</a:t>
            </a:r>
            <a:r>
              <a:rPr lang="sr-Latn-RS" dirty="0"/>
              <a:t>ta je distorziono oporezivanje?</a:t>
            </a:r>
          </a:p>
          <a:p>
            <a:pPr>
              <a:buNone/>
            </a:pPr>
            <a:r>
              <a:rPr lang="en-GB" dirty="0"/>
              <a:t>T</a:t>
            </a:r>
            <a:r>
              <a:rPr lang="sr-Latn-RS" dirty="0"/>
              <a:t>o je oporezivanje koje menja raspodelu dohodaka</a:t>
            </a:r>
          </a:p>
          <a:p>
            <a:pPr>
              <a:buNone/>
            </a:pPr>
            <a:endParaRPr lang="sr-Latn-RS" dirty="0"/>
          </a:p>
          <a:p>
            <a:pPr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60213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DISTORZIJA -  “udaljavanje od savršene konkurencije </a:t>
            </a:r>
            <a:r>
              <a:rPr lang="en-GB" dirty="0"/>
              <a:t>“ </a:t>
            </a:r>
            <a:r>
              <a:rPr lang="en-GB" baseline="30000" dirty="0">
                <a:hlinkClick r:id="rId2"/>
              </a:rPr>
              <a:t>[1]</a:t>
            </a:r>
            <a:r>
              <a:rPr lang="en-GB" dirty="0"/>
              <a:t> </a:t>
            </a:r>
            <a:endParaRPr lang="sr-Latn-RS" dirty="0"/>
          </a:p>
          <a:p>
            <a:endParaRPr lang="sr-Latn-RS" dirty="0"/>
          </a:p>
          <a:p>
            <a:r>
              <a:rPr lang="en-GB" dirty="0"/>
              <a:t>P</a:t>
            </a:r>
            <a:r>
              <a:rPr lang="sr-Latn-RS" dirty="0"/>
              <a:t>roporcionalno oporezivanje </a:t>
            </a:r>
            <a:r>
              <a:rPr lang="sr-Latn-RS" sz="2800" dirty="0"/>
              <a:t>je distorziono (obeshrabruje one koji zarađuju)</a:t>
            </a:r>
          </a:p>
          <a:p>
            <a:r>
              <a:rPr lang="en-GB" dirty="0">
                <a:solidFill>
                  <a:srgbClr val="FFC000"/>
                </a:solidFill>
              </a:rPr>
              <a:t>“flat taxes”</a:t>
            </a:r>
          </a:p>
        </p:txBody>
      </p:sp>
    </p:spTree>
    <p:extLst>
      <p:ext uri="{BB962C8B-B14F-4D97-AF65-F5344CB8AC3E}">
        <p14:creationId xmlns:p14="http://schemas.microsoft.com/office/powerpoint/2010/main" val="172948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Slika 5.1</a:t>
            </a:r>
            <a:endParaRPr lang="en-GB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black">
          <a:xfrm>
            <a:off x="282575" y="3149600"/>
            <a:ext cx="8594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Raspoloživost, bogatstvo i potrošnja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err="1"/>
              <a:t>porezi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smanje</a:t>
            </a:r>
            <a:r>
              <a:rPr lang="en-GB" dirty="0"/>
              <a:t> </a:t>
            </a:r>
            <a:r>
              <a:rPr lang="en-GB" dirty="0" err="1"/>
              <a:t>bogatstvo</a:t>
            </a:r>
            <a:r>
              <a:rPr lang="en-GB" dirty="0"/>
              <a:t> </a:t>
            </a:r>
            <a:r>
              <a:rPr lang="en-GB" dirty="0" err="1"/>
              <a:t>zbog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autputa</a:t>
            </a:r>
            <a:r>
              <a:rPr lang="en-GB" dirty="0"/>
              <a:t>. </a:t>
            </a:r>
            <a:endParaRPr lang="sr-Latn-RS" dirty="0"/>
          </a:p>
          <a:p>
            <a:pPr>
              <a:buNone/>
            </a:pP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smanjenje</a:t>
            </a:r>
            <a:r>
              <a:rPr lang="en-GB" dirty="0"/>
              <a:t> </a:t>
            </a:r>
            <a:r>
              <a:rPr lang="en-GB" dirty="0" err="1"/>
              <a:t>poreza</a:t>
            </a:r>
            <a:r>
              <a:rPr lang="en-GB" dirty="0"/>
              <a:t> </a:t>
            </a:r>
            <a:r>
              <a:rPr lang="en-GB" dirty="0" err="1"/>
              <a:t>poveća</a:t>
            </a:r>
            <a:r>
              <a:rPr lang="en-GB" dirty="0"/>
              <a:t> </a:t>
            </a:r>
            <a:r>
              <a:rPr lang="en-GB" dirty="0" err="1"/>
              <a:t>nivo</a:t>
            </a:r>
            <a:r>
              <a:rPr lang="en-GB" dirty="0"/>
              <a:t> </a:t>
            </a:r>
            <a:r>
              <a:rPr lang="en-GB" dirty="0" err="1"/>
              <a:t>privredne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 </a:t>
            </a:r>
            <a:endParaRPr lang="sr-Latn-RS" dirty="0"/>
          </a:p>
          <a:p>
            <a:pPr>
              <a:buNone/>
            </a:pPr>
            <a:r>
              <a:rPr lang="en-GB" dirty="0"/>
              <a:t> </a:t>
            </a:r>
            <a:r>
              <a:rPr lang="en-GB" dirty="0" err="1"/>
              <a:t>onda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prateći</a:t>
            </a:r>
            <a:r>
              <a:rPr lang="en-GB" dirty="0"/>
              <a:t> </a:t>
            </a:r>
            <a:r>
              <a:rPr lang="en-GB" dirty="0" err="1"/>
              <a:t>fiskalni</a:t>
            </a:r>
            <a:r>
              <a:rPr lang="en-GB" dirty="0"/>
              <a:t> deficit </a:t>
            </a:r>
            <a:r>
              <a:rPr lang="en-GB" dirty="0" err="1"/>
              <a:t>voditi</a:t>
            </a:r>
            <a:r>
              <a:rPr lang="en-GB" dirty="0"/>
              <a:t> </a:t>
            </a:r>
            <a:r>
              <a:rPr lang="en-GB" dirty="0" err="1"/>
              <a:t>uvećanju</a:t>
            </a:r>
            <a:r>
              <a:rPr lang="en-GB" dirty="0"/>
              <a:t> </a:t>
            </a:r>
            <a:r>
              <a:rPr lang="en-GB" dirty="0" err="1"/>
              <a:t>bogatstva</a:t>
            </a:r>
            <a:r>
              <a:rPr lang="en-GB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220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4664"/>
            <a:ext cx="7772400" cy="4876800"/>
          </a:xfrm>
        </p:spPr>
        <p:txBody>
          <a:bodyPr/>
          <a:lstStyle/>
          <a:p>
            <a:pPr>
              <a:buNone/>
            </a:pPr>
            <a:r>
              <a:rPr lang="sr-Latn-RS" dirty="0"/>
              <a:t>3. </a:t>
            </a:r>
            <a:r>
              <a:rPr lang="en-GB" dirty="0" err="1"/>
              <a:t>Kreditne</a:t>
            </a:r>
            <a:r>
              <a:rPr lang="en-GB" dirty="0"/>
              <a:t> </a:t>
            </a:r>
            <a:r>
              <a:rPr lang="en-GB" dirty="0" err="1"/>
              <a:t>restrikcije</a:t>
            </a:r>
            <a:endParaRPr lang="sr-Latn-RS" dirty="0"/>
          </a:p>
          <a:p>
            <a:endParaRPr lang="en-GB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 l="38193" t="33600" r="38182" b="28601"/>
          <a:stretch>
            <a:fillRect/>
          </a:stretch>
        </p:blipFill>
        <p:spPr bwMode="auto">
          <a:xfrm>
            <a:off x="1691680" y="1196752"/>
            <a:ext cx="43204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588224" y="-27384"/>
            <a:ext cx="2393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+mj-lt"/>
              </a:rPr>
              <a:t>Mnoga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domaćinstva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nisu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mogućnosti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da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pozajme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onoliko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koliko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bi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zaista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mogla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da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finansiraju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iz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svog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očekivanog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budućeg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dohotka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51571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Kada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plasiraju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višak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novca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privatni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subjekti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se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kreću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po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liniji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AD,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ali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pri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zaduživanju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mogu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ići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samo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putanjom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AB'.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52528" y="51571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schemeClr val="bg1"/>
                </a:solidFill>
                <a:latin typeface="+mj-lt"/>
              </a:rPr>
              <a:t>javni dug uvećava bogatstvo građana</a:t>
            </a:r>
            <a:endParaRPr lang="sr-Latn-RS" dirty="0">
              <a:solidFill>
                <a:schemeClr val="bg1"/>
              </a:solidFill>
              <a:latin typeface="+mj-lt"/>
            </a:endParaRP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U tački A' građanima je bolje nego bilo gde na liniji AB'.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4080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3E99F1-CAD8-4EF3-9578-E5B3D8685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3E4BB-5B14-4ED4-8F00-52AB78783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684" y="325056"/>
            <a:ext cx="2476348" cy="4602832"/>
          </a:xfrm>
        </p:spPr>
        <p:txBody>
          <a:bodyPr/>
          <a:lstStyle/>
          <a:p>
            <a:r>
              <a:rPr lang="sr-Latn-RS" dirty="0"/>
              <a:t>Iskustva SAD u smanjenju poreza</a:t>
            </a:r>
          </a:p>
          <a:p>
            <a:r>
              <a:rPr lang="sr-Latn-RS" sz="2000" dirty="0"/>
              <a:t>"Iako to nije najveći pad poreske stope ikada, to je </a:t>
            </a:r>
            <a:r>
              <a:rPr lang="sr-Latn-RS" sz="2000" dirty="0">
                <a:hlinkClick r:id="rId2"/>
              </a:rPr>
              <a:t>najnepovoljniji trenutak za smanjenje poreza u istoriji", </a:t>
            </a:r>
            <a:endParaRPr lang="sr-Latn-RS" sz="2000" dirty="0"/>
          </a:p>
          <a:p>
            <a:r>
              <a:rPr lang="sr-Latn-RS" sz="2000" dirty="0"/>
              <a:t>rekao je Leonard Burman, naučni saradnik u nestranačkom Centru za poresku politiku. </a:t>
            </a:r>
            <a:endParaRPr lang="en-GB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A84A4F-3F53-42F7-A657-704C5E3990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6193" t="16497" r="39988" b="13361"/>
          <a:stretch/>
        </p:blipFill>
        <p:spPr>
          <a:xfrm>
            <a:off x="2792032" y="-32418"/>
            <a:ext cx="6316472" cy="7369218"/>
          </a:xfrm>
          <a:prstGeom prst="rect">
            <a:avLst/>
          </a:prstGeom>
        </p:spPr>
      </p:pic>
      <p:sp>
        <p:nvSpPr>
          <p:cNvPr id="14" name="Rectangle 13">
            <a:hlinkClick r:id="rId2"/>
            <a:extLst>
              <a:ext uri="{FF2B5EF4-FFF2-40B4-BE49-F238E27FC236}">
                <a16:creationId xmlns:a16="http://schemas.microsoft.com/office/drawing/2014/main" id="{F2FFA994-1934-4AC4-99D2-E05C95A345B2}"/>
              </a:ext>
            </a:extLst>
          </p:cNvPr>
          <p:cNvSpPr/>
          <p:nvPr/>
        </p:nvSpPr>
        <p:spPr>
          <a:xfrm>
            <a:off x="6896538" y="2598003"/>
            <a:ext cx="2283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"The economy is near full employment and the national debt is at a </a:t>
            </a:r>
            <a:r>
              <a:rPr lang="en-GB" sz="1200" dirty="0" err="1"/>
              <a:t>postwar</a:t>
            </a:r>
            <a:r>
              <a:rPr lang="en-GB" sz="1200" dirty="0"/>
              <a:t> record and rising fast."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7233E7-9BD2-4C06-BCF4-3A2328915549}"/>
              </a:ext>
            </a:extLst>
          </p:cNvPr>
          <p:cNvSpPr/>
          <p:nvPr/>
        </p:nvSpPr>
        <p:spPr bwMode="auto">
          <a:xfrm>
            <a:off x="3131840" y="764704"/>
            <a:ext cx="1152128" cy="5760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8E64A9-D910-4E2C-8B94-0E284C65598F}"/>
              </a:ext>
            </a:extLst>
          </p:cNvPr>
          <p:cNvSpPr/>
          <p:nvPr/>
        </p:nvSpPr>
        <p:spPr bwMode="auto">
          <a:xfrm>
            <a:off x="3131840" y="6021288"/>
            <a:ext cx="1152128" cy="5760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901CFD-F50E-40A0-81D7-043195FAB2B4}"/>
              </a:ext>
            </a:extLst>
          </p:cNvPr>
          <p:cNvSpPr/>
          <p:nvPr/>
        </p:nvSpPr>
        <p:spPr bwMode="auto">
          <a:xfrm>
            <a:off x="4623776" y="884336"/>
            <a:ext cx="884328" cy="4564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-99392"/>
            <a:ext cx="7772400" cy="4876800"/>
          </a:xfrm>
        </p:spPr>
        <p:txBody>
          <a:bodyPr/>
          <a:lstStyle/>
          <a:p>
            <a:r>
              <a:rPr lang="en-GB" dirty="0" err="1"/>
              <a:t>Empirijska</a:t>
            </a:r>
            <a:r>
              <a:rPr lang="en-GB" dirty="0"/>
              <a:t> </a:t>
            </a:r>
            <a:r>
              <a:rPr lang="en-GB" dirty="0" err="1"/>
              <a:t>verifikacija</a:t>
            </a:r>
            <a:r>
              <a:rPr lang="en-GB" dirty="0"/>
              <a:t> </a:t>
            </a:r>
            <a:endParaRPr lang="sr-Latn-RS" dirty="0"/>
          </a:p>
          <a:p>
            <a:endParaRPr lang="sr-Latn-RS" sz="3600" dirty="0"/>
          </a:p>
          <a:p>
            <a:r>
              <a:rPr lang="en-GB" sz="3200" dirty="0" err="1"/>
              <a:t>izgleda</a:t>
            </a:r>
            <a:r>
              <a:rPr lang="en-GB" sz="3200" dirty="0"/>
              <a:t> </a:t>
            </a:r>
            <a:r>
              <a:rPr lang="en-GB" sz="3200" dirty="0" err="1"/>
              <a:t>da</a:t>
            </a:r>
            <a:r>
              <a:rPr lang="en-GB" sz="3200" dirty="0"/>
              <a:t> </a:t>
            </a:r>
            <a:endParaRPr lang="sr-Latn-RS" sz="3200" dirty="0"/>
          </a:p>
          <a:p>
            <a:r>
              <a:rPr lang="en-GB" sz="3200" dirty="0" err="1"/>
              <a:t>nije</a:t>
            </a:r>
            <a:r>
              <a:rPr lang="en-GB" sz="3200" dirty="0"/>
              <a:t> </a:t>
            </a:r>
            <a:r>
              <a:rPr lang="en-GB" sz="3200" dirty="0" err="1"/>
              <a:t>velika</a:t>
            </a:r>
            <a:r>
              <a:rPr lang="en-GB" sz="3200" dirty="0"/>
              <a:t> </a:t>
            </a:r>
            <a:endParaRPr lang="sr-Latn-RS" sz="3200" dirty="0"/>
          </a:p>
          <a:p>
            <a:r>
              <a:rPr lang="en-GB" sz="3200" dirty="0" err="1"/>
              <a:t>verovatnoća</a:t>
            </a:r>
            <a:r>
              <a:rPr lang="en-GB" sz="3200" dirty="0"/>
              <a:t> </a:t>
            </a:r>
            <a:r>
              <a:rPr lang="en-GB" sz="3200" dirty="0" err="1"/>
              <a:t>da</a:t>
            </a:r>
            <a:r>
              <a:rPr lang="en-GB" sz="3200" dirty="0"/>
              <a:t> </a:t>
            </a:r>
            <a:r>
              <a:rPr lang="en-GB" sz="3200" dirty="0" err="1"/>
              <a:t>će</a:t>
            </a:r>
            <a:endParaRPr lang="sr-Latn-RS" sz="3200" dirty="0"/>
          </a:p>
          <a:p>
            <a:r>
              <a:rPr lang="en-GB" sz="3200" dirty="0" err="1"/>
              <a:t>Rikardijanska</a:t>
            </a:r>
            <a:r>
              <a:rPr lang="en-GB" sz="3200" dirty="0"/>
              <a:t> </a:t>
            </a:r>
            <a:endParaRPr lang="sr-Latn-RS" sz="3200" dirty="0"/>
          </a:p>
          <a:p>
            <a:r>
              <a:rPr lang="en-GB" sz="3200" dirty="0" err="1"/>
              <a:t>jednakost</a:t>
            </a:r>
            <a:r>
              <a:rPr lang="en-GB" sz="3200" dirty="0"/>
              <a:t> </a:t>
            </a:r>
            <a:r>
              <a:rPr lang="en-GB" sz="3200" dirty="0" err="1"/>
              <a:t>važiti</a:t>
            </a:r>
            <a:endParaRPr lang="sr-Latn-RS" sz="3200" dirty="0"/>
          </a:p>
          <a:p>
            <a:r>
              <a:rPr lang="en-GB" sz="3200" dirty="0"/>
              <a:t> u </a:t>
            </a:r>
            <a:r>
              <a:rPr lang="en-GB" sz="3200" dirty="0" err="1"/>
              <a:t>praksi</a:t>
            </a:r>
            <a:r>
              <a:rPr lang="en-GB" sz="3200" dirty="0"/>
              <a:t>.</a:t>
            </a:r>
            <a:endParaRPr lang="sr-Latn-RS" sz="3200" dirty="0"/>
          </a:p>
          <a:p>
            <a:r>
              <a:rPr lang="en-GB" sz="3200" dirty="0"/>
              <a:t>N</a:t>
            </a:r>
            <a:r>
              <a:rPr lang="sr-Latn-RS" sz="3200" dirty="0"/>
              <a:t>a srednji rok T-G=0</a:t>
            </a:r>
            <a:br>
              <a:rPr lang="sr-Latn-RS" sz="3200" dirty="0"/>
            </a:br>
            <a:r>
              <a:rPr lang="en-GB" sz="3200" dirty="0" err="1"/>
              <a:t>ima</a:t>
            </a:r>
            <a:r>
              <a:rPr lang="en-GB" sz="3200" dirty="0"/>
              <a:t> </a:t>
            </a:r>
            <a:r>
              <a:rPr lang="en-GB" sz="3200" dirty="0" err="1"/>
              <a:t>nekih</a:t>
            </a:r>
            <a:r>
              <a:rPr lang="en-GB" sz="3200" dirty="0"/>
              <a:t> </a:t>
            </a:r>
            <a:endParaRPr lang="sr-Latn-RS" sz="3200" dirty="0"/>
          </a:p>
          <a:p>
            <a:r>
              <a:rPr lang="en-GB" sz="3200" dirty="0" err="1"/>
              <a:t>empirijskih</a:t>
            </a:r>
            <a:r>
              <a:rPr lang="en-GB" sz="3200" dirty="0"/>
              <a:t> </a:t>
            </a:r>
            <a:r>
              <a:rPr lang="en-GB" sz="3200" dirty="0" err="1"/>
              <a:t>potvrda</a:t>
            </a:r>
            <a:endParaRPr lang="en-GB" sz="32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 l="12794" t="40599" r="63581" b="20201"/>
          <a:stretch>
            <a:fillRect/>
          </a:stretch>
        </p:blipFill>
        <p:spPr bwMode="auto">
          <a:xfrm>
            <a:off x="4644008" y="764704"/>
            <a:ext cx="43204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5274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1F124-DB83-44D5-8B32-22383118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A7407-92B7-427E-9E89-7356CAC47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856" y="-99392"/>
            <a:ext cx="4495192" cy="4876800"/>
          </a:xfrm>
        </p:spPr>
        <p:txBody>
          <a:bodyPr/>
          <a:lstStyle/>
          <a:p>
            <a:r>
              <a:rPr lang="sr-Latn-RS" dirty="0"/>
              <a:t>Posledice u SAD	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F4063-EE6C-4FDD-ABAC-44EA7938E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6096" y="914400"/>
            <a:ext cx="3810000" cy="4876800"/>
          </a:xfrm>
        </p:spPr>
        <p:txBody>
          <a:bodyPr/>
          <a:lstStyle/>
          <a:p>
            <a:r>
              <a:rPr lang="sr-Latn-RS" dirty="0"/>
              <a:t>Smanjenje poreza na zarade u SRJ, početkom tranzicije</a:t>
            </a:r>
          </a:p>
          <a:p>
            <a:endParaRPr lang="sr-Latn-RS" dirty="0"/>
          </a:p>
          <a:p>
            <a:r>
              <a:rPr lang="sr-Latn-RS" dirty="0"/>
              <a:t>Smanjen porez na zarade, ali – firme povećale plate</a:t>
            </a:r>
          </a:p>
          <a:p>
            <a:endParaRPr lang="sr-Latn-RS" dirty="0"/>
          </a:p>
          <a:p>
            <a:r>
              <a:rPr lang="sr-Latn-RS" dirty="0"/>
              <a:t>Ništa od novih investicija ni od rasta!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B6579-EC2D-40AF-9361-E44E02CD18BD}"/>
              </a:ext>
            </a:extLst>
          </p:cNvPr>
          <p:cNvSpPr/>
          <p:nvPr/>
        </p:nvSpPr>
        <p:spPr>
          <a:xfrm>
            <a:off x="127856" y="764704"/>
            <a:ext cx="50202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„</a:t>
            </a:r>
            <a:r>
              <a:rPr lang="sr-Latn-RS" dirty="0">
                <a:solidFill>
                  <a:schemeClr val="accent5"/>
                </a:solidFill>
              </a:rPr>
              <a:t>Privreda blizu pune zaposlenosti a državni dug na najvišem nivou i brzo raste“</a:t>
            </a:r>
          </a:p>
          <a:p>
            <a:endParaRPr lang="sr-Latn-RS" dirty="0">
              <a:solidFill>
                <a:schemeClr val="accent5"/>
              </a:solidFill>
            </a:endParaRPr>
          </a:p>
          <a:p>
            <a:r>
              <a:rPr lang="sr-Latn-RS" dirty="0">
                <a:solidFill>
                  <a:schemeClr val="accent5"/>
                </a:solidFill>
              </a:rPr>
              <a:t>Nisu dale željene rezultate</a:t>
            </a:r>
          </a:p>
          <a:p>
            <a:endParaRPr lang="sr-Latn-RS" dirty="0">
              <a:solidFill>
                <a:schemeClr val="accent5"/>
              </a:solidFill>
            </a:endParaRPr>
          </a:p>
          <a:p>
            <a:r>
              <a:rPr lang="sr-Latn-RS" dirty="0">
                <a:solidFill>
                  <a:schemeClr val="accent5"/>
                </a:solidFill>
              </a:rPr>
              <a:t>Firme koje su povećale profit investirale u inostranstvo!</a:t>
            </a:r>
          </a:p>
          <a:p>
            <a:endParaRPr lang="sr-Latn-RS" dirty="0">
              <a:solidFill>
                <a:schemeClr val="accent5"/>
              </a:solidFill>
            </a:endParaRPr>
          </a:p>
          <a:p>
            <a:r>
              <a:rPr lang="sr-Latn-RS" dirty="0">
                <a:solidFill>
                  <a:schemeClr val="accent5"/>
                </a:solidFill>
              </a:rPr>
              <a:t>Jer su tamo prihodi veći</a:t>
            </a:r>
          </a:p>
          <a:p>
            <a:endParaRPr lang="sr-Latn-RS" dirty="0">
              <a:solidFill>
                <a:schemeClr val="accent5"/>
              </a:solidFill>
            </a:endParaRPr>
          </a:p>
          <a:p>
            <a:r>
              <a:rPr lang="en-GB" sz="2000" dirty="0">
                <a:solidFill>
                  <a:schemeClr val="accent5"/>
                </a:solidFill>
                <a:hlinkClick r:id="rId2"/>
              </a:rPr>
              <a:t>What happened instead was a weak, highly inegalitarian period of economic growth that was associated with the drift of America’s manufacturing base overseas and an unsustainable debt-financed boom in house building</a:t>
            </a:r>
            <a:endParaRPr lang="sr-Latn-RS" sz="2000" dirty="0">
              <a:solidFill>
                <a:schemeClr val="accent5"/>
              </a:solidFill>
            </a:endParaRPr>
          </a:p>
          <a:p>
            <a:r>
              <a:rPr lang="sr-Latn-RS" dirty="0">
                <a:solidFill>
                  <a:schemeClr val="accent5"/>
                </a:solidFill>
              </a:rPr>
              <a:t> </a:t>
            </a:r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765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76" y="399492"/>
            <a:ext cx="7772400" cy="4876800"/>
          </a:xfrm>
        </p:spPr>
        <p:txBody>
          <a:bodyPr/>
          <a:lstStyle/>
          <a:p>
            <a:r>
              <a:rPr lang="sr-Latn-RS" sz="2000" dirty="0"/>
              <a:t>HOLANDIJA – IZUZETAK </a:t>
            </a:r>
          </a:p>
          <a:p>
            <a:endParaRPr lang="sr-Latn-RS" sz="2000" dirty="0"/>
          </a:p>
          <a:p>
            <a:r>
              <a:rPr lang="en-GB" sz="2000" dirty="0" err="1"/>
              <a:t>Prema</a:t>
            </a:r>
            <a:r>
              <a:rPr lang="en-GB" sz="2000" dirty="0"/>
              <a:t> </a:t>
            </a:r>
            <a:r>
              <a:rPr lang="en-GB" sz="2000" dirty="0" err="1"/>
              <a:t>teoriji</a:t>
            </a:r>
            <a:r>
              <a:rPr lang="en-GB" sz="2000" dirty="0"/>
              <a:t>, </a:t>
            </a:r>
            <a:r>
              <a:rPr lang="en-GB" sz="2000" dirty="0" err="1"/>
              <a:t>ovaj</a:t>
            </a:r>
            <a:r>
              <a:rPr lang="en-GB" sz="2000" dirty="0"/>
              <a:t> </a:t>
            </a:r>
            <a:r>
              <a:rPr lang="en-GB" sz="2000" dirty="0" err="1"/>
              <a:t>spektakularni</a:t>
            </a:r>
            <a:r>
              <a:rPr lang="en-GB" sz="2000" dirty="0"/>
              <a:t> pad </a:t>
            </a:r>
            <a:r>
              <a:rPr lang="en-GB" sz="2000" dirty="0" err="1"/>
              <a:t>javne</a:t>
            </a:r>
            <a:r>
              <a:rPr lang="en-GB" sz="2000" dirty="0"/>
              <a:t> </a:t>
            </a:r>
            <a:r>
              <a:rPr lang="en-GB" sz="2000" dirty="0" err="1"/>
              <a:t>potrošnje</a:t>
            </a:r>
            <a:r>
              <a:rPr lang="en-GB" sz="2000" dirty="0"/>
              <a:t> </a:t>
            </a:r>
            <a:r>
              <a:rPr lang="en-GB" sz="2000" dirty="0" err="1"/>
              <a:t>trebalo</a:t>
            </a:r>
            <a:r>
              <a:rPr lang="en-GB" sz="2000" dirty="0"/>
              <a:t> bi </a:t>
            </a:r>
            <a:r>
              <a:rPr lang="en-GB" sz="2000" dirty="0" err="1"/>
              <a:t>da</a:t>
            </a:r>
            <a:r>
              <a:rPr lang="en-GB" sz="2000" dirty="0"/>
              <a:t> </a:t>
            </a:r>
            <a:r>
              <a:rPr lang="en-GB" sz="2000" dirty="0" err="1"/>
              <a:t>dovede</a:t>
            </a:r>
            <a:r>
              <a:rPr lang="en-GB" sz="2000" dirty="0"/>
              <a:t> do </a:t>
            </a:r>
            <a:r>
              <a:rPr lang="en-GB" sz="2000" dirty="0" err="1"/>
              <a:t>oštrog</a:t>
            </a:r>
            <a:r>
              <a:rPr lang="en-GB" sz="2000" dirty="0"/>
              <a:t> </a:t>
            </a:r>
            <a:r>
              <a:rPr lang="en-GB" sz="2000" dirty="0" err="1"/>
              <a:t>pada</a:t>
            </a:r>
            <a:r>
              <a:rPr lang="en-GB" sz="2000" dirty="0"/>
              <a:t> </a:t>
            </a:r>
            <a:r>
              <a:rPr lang="en-GB" sz="2000" dirty="0" err="1"/>
              <a:t>štednje</a:t>
            </a:r>
            <a:r>
              <a:rPr lang="en-GB" sz="2000" dirty="0"/>
              <a:t> </a:t>
            </a:r>
            <a:r>
              <a:rPr lang="en-GB" sz="2000" dirty="0" err="1"/>
              <a:t>privatnog</a:t>
            </a:r>
            <a:r>
              <a:rPr lang="en-GB" sz="2000" dirty="0"/>
              <a:t> </a:t>
            </a:r>
            <a:r>
              <a:rPr lang="en-GB" sz="2000" dirty="0" err="1"/>
              <a:t>sektora</a:t>
            </a:r>
            <a:endParaRPr lang="en-GB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3608" y="2564904"/>
          <a:ext cx="7992888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Deficit </a:t>
                      </a:r>
                      <a:r>
                        <a:rPr lang="en-GB" sz="1800" dirty="0" err="1"/>
                        <a:t>javnog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sektora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sa</a:t>
                      </a:r>
                      <a:r>
                        <a:rPr lang="en-GB" sz="1800" dirty="0"/>
                        <a:t> 4,4% </a:t>
                      </a:r>
                      <a:r>
                        <a:rPr lang="sr-Latn-RS" sz="1800" dirty="0"/>
                        <a:t>BDP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dirty="0"/>
                        <a:t>1</a:t>
                      </a:r>
                      <a:r>
                        <a:rPr lang="en-GB" sz="1800" dirty="0"/>
                        <a:t>,9% </a:t>
                      </a:r>
                      <a:r>
                        <a:rPr lang="sr-Latn-RS" sz="1800" dirty="0"/>
                        <a:t>BDP </a:t>
                      </a:r>
                      <a:r>
                        <a:rPr lang="en-GB" sz="1800" dirty="0"/>
                        <a:t>u </a:t>
                      </a:r>
                      <a:r>
                        <a:rPr lang="en-GB" sz="1800" dirty="0" err="1"/>
                        <a:t>periodu</a:t>
                      </a:r>
                      <a:r>
                        <a:rPr lang="en-GB" sz="1800" dirty="0"/>
                        <a:t> 1988-2000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/>
                        <a:t>Udeo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javne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potrošnje</a:t>
                      </a:r>
                      <a:r>
                        <a:rPr lang="en-GB" sz="1800" dirty="0"/>
                        <a:t> (</a:t>
                      </a:r>
                      <a:r>
                        <a:rPr lang="en-GB" sz="1800" dirty="0" err="1"/>
                        <a:t>uključujući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transfere</a:t>
                      </a:r>
                      <a:r>
                        <a:rPr lang="en-GB" sz="1800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58,3%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51,7%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/>
                        <a:t>troškovi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države</a:t>
                      </a:r>
                      <a:r>
                        <a:rPr lang="en-GB" sz="1800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16,4%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13,8%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  <a:r>
                        <a:rPr lang="sr-Latn-RS" dirty="0"/>
                        <a:t>rivatna</a:t>
                      </a:r>
                      <a:r>
                        <a:rPr lang="sr-Latn-RS" baseline="0" dirty="0"/>
                        <a:t> štednja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6,6% </a:t>
                      </a:r>
                      <a:r>
                        <a:rPr lang="en-GB" dirty="0" err="1"/>
                        <a:t>BDP</a:t>
                      </a:r>
                      <a:r>
                        <a:rPr lang="en-GB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na</a:t>
                      </a:r>
                      <a:r>
                        <a:rPr lang="en-GB" dirty="0"/>
                        <a:t> 6,5% </a:t>
                      </a:r>
                      <a:r>
                        <a:rPr lang="sr-Latn-RS" dirty="0"/>
                        <a:t>BDP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23728" y="450912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>
              <a:solidFill>
                <a:srgbClr val="FFC000"/>
              </a:solidFill>
            </a:endParaRPr>
          </a:p>
          <a:p>
            <a:r>
              <a:rPr lang="en-GB" dirty="0" err="1">
                <a:solidFill>
                  <a:srgbClr val="FFC000"/>
                </a:solidFill>
              </a:rPr>
              <a:t>Jedno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od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objašnjenja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mogao</a:t>
            </a:r>
            <a:r>
              <a:rPr lang="en-GB" dirty="0">
                <a:solidFill>
                  <a:srgbClr val="FFC000"/>
                </a:solidFill>
              </a:rPr>
              <a:t> bi </a:t>
            </a:r>
            <a:r>
              <a:rPr lang="en-GB" dirty="0" err="1">
                <a:solidFill>
                  <a:srgbClr val="FFC000"/>
                </a:solidFill>
              </a:rPr>
              <a:t>biti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prelazak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Holandije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sa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državnog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finansiranja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penzija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na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penzione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sisteme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zasnovane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na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privatnoj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štednji</a:t>
            </a:r>
            <a:r>
              <a:rPr lang="en-GB" dirty="0">
                <a:solidFill>
                  <a:srgbClr val="FFC000"/>
                </a:solidFill>
              </a:rPr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9710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69FC-FF72-41F8-AB42-FD8C4861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938AB-3EBC-4032-9AB4-24F2E464F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Privatna</a:t>
            </a:r>
            <a:r>
              <a:rPr lang="en-GB" dirty="0"/>
              <a:t> </a:t>
            </a:r>
            <a:r>
              <a:rPr lang="sr-Latn-RS" dirty="0"/>
              <a:t>štednja?</a:t>
            </a:r>
          </a:p>
          <a:p>
            <a:r>
              <a:rPr lang="sr-Latn-RS" dirty="0"/>
              <a:t>Privatni penzioni fondovi?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9530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Line 3"/>
          <p:cNvSpPr>
            <a:spLocks noChangeShapeType="1"/>
          </p:cNvSpPr>
          <p:nvPr/>
        </p:nvSpPr>
        <p:spPr bwMode="black">
          <a:xfrm flipH="1" flipV="1">
            <a:off x="1903413" y="1555750"/>
            <a:ext cx="3068637" cy="438150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5.11</a:t>
            </a:r>
            <a:endParaRPr lang="en-US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black">
          <a:xfrm rot="-5400000">
            <a:off x="-1253331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Domaćinstva plaćaju veću kamatnu stopu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black">
          <a:xfrm>
            <a:off x="4724400" y="5943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B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black">
          <a:xfrm>
            <a:off x="1387475" y="1371600"/>
            <a:ext cx="61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D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black">
          <a:xfrm flipH="1">
            <a:off x="1928813" y="3659188"/>
            <a:ext cx="1441450" cy="0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black">
          <a:xfrm>
            <a:off x="3394075" y="3646488"/>
            <a:ext cx="0" cy="2312987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blackWhite">
          <a:xfrm>
            <a:off x="3336925" y="3600450"/>
            <a:ext cx="117475" cy="117475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black">
          <a:xfrm>
            <a:off x="3352800" y="3327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A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3328" name="Rectangle 19"/>
          <p:cNvSpPr>
            <a:spLocks noChangeArrowheads="1"/>
          </p:cNvSpPr>
          <p:nvPr/>
        </p:nvSpPr>
        <p:spPr bwMode="black">
          <a:xfrm>
            <a:off x="2667000" y="59436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>
                <a:solidFill>
                  <a:srgbClr val="FCE78C"/>
                </a:solidFill>
                <a:latin typeface="Arial" charset="0"/>
              </a:rPr>
              <a:t>(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1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-G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1</a:t>
            </a:r>
            <a:r>
              <a:rPr lang="de-DE" sz="2000">
                <a:solidFill>
                  <a:srgbClr val="FCE78C"/>
                </a:solidFill>
                <a:latin typeface="Arial" charset="0"/>
              </a:rPr>
              <a:t>)</a:t>
            </a:r>
            <a:endParaRPr lang="en-US" sz="2000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3329" name="Rectangle 20"/>
          <p:cNvSpPr>
            <a:spLocks noChangeArrowheads="1"/>
          </p:cNvSpPr>
          <p:nvPr/>
        </p:nvSpPr>
        <p:spPr bwMode="black">
          <a:xfrm>
            <a:off x="914400" y="34417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>
                <a:solidFill>
                  <a:srgbClr val="FCE78C"/>
                </a:solidFill>
                <a:latin typeface="Arial" charset="0"/>
              </a:rPr>
              <a:t>(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2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-G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2</a:t>
            </a:r>
            <a:r>
              <a:rPr lang="de-DE" sz="2000">
                <a:solidFill>
                  <a:srgbClr val="FCE78C"/>
                </a:solidFill>
                <a:latin typeface="Arial" charset="0"/>
              </a:rPr>
              <a:t>)</a:t>
            </a:r>
            <a:endParaRPr lang="en-US" sz="2000">
              <a:solidFill>
                <a:srgbClr val="FCE78C"/>
              </a:solidFill>
              <a:latin typeface="Arial" charset="0"/>
            </a:endParaRPr>
          </a:p>
        </p:txBody>
      </p:sp>
      <p:graphicFrame>
        <p:nvGraphicFramePr>
          <p:cNvPr id="13314" name="Object 21"/>
          <p:cNvGraphicFramePr>
            <a:graphicFrameLocks noChangeAspect="1"/>
          </p:cNvGraphicFramePr>
          <p:nvPr/>
        </p:nvGraphicFramePr>
        <p:xfrm>
          <a:off x="5562600" y="5334000"/>
          <a:ext cx="13620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4" imgW="1841400" imgH="355320" progId="">
                  <p:embed/>
                </p:oleObj>
              </mc:Choice>
              <mc:Fallback>
                <p:oleObj name="Equation" r:id="rId4" imgW="1841400" imgH="35532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62600" y="5334000"/>
                        <a:ext cx="13620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0" name="Line 22"/>
          <p:cNvSpPr>
            <a:spLocks noChangeShapeType="1"/>
          </p:cNvSpPr>
          <p:nvPr/>
        </p:nvSpPr>
        <p:spPr bwMode="black">
          <a:xfrm flipH="1">
            <a:off x="4914900" y="5486400"/>
            <a:ext cx="609600" cy="228600"/>
          </a:xfrm>
          <a:prstGeom prst="line">
            <a:avLst/>
          </a:prstGeom>
          <a:noFill/>
          <a:ln w="952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3331" name="Group 23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13337" name="Line 24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38" name="Line 25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389313" y="3649663"/>
            <a:ext cx="3187700" cy="2690812"/>
            <a:chOff x="2135" y="2299"/>
            <a:chExt cx="2008" cy="1695"/>
          </a:xfrm>
        </p:grpSpPr>
        <p:sp>
          <p:nvSpPr>
            <p:cNvPr id="13334" name="Line 2"/>
            <p:cNvSpPr>
              <a:spLocks noChangeShapeType="1"/>
            </p:cNvSpPr>
            <p:nvPr/>
          </p:nvSpPr>
          <p:spPr bwMode="black">
            <a:xfrm flipH="1" flipV="1">
              <a:off x="2135" y="2299"/>
              <a:ext cx="719" cy="1433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35" name="Text Box 10"/>
            <p:cNvSpPr txBox="1">
              <a:spLocks noChangeArrowheads="1"/>
            </p:cNvSpPr>
            <p:nvPr/>
          </p:nvSpPr>
          <p:spPr bwMode="black">
            <a:xfrm>
              <a:off x="2712" y="3744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B´</a:t>
              </a:r>
              <a:endParaRPr lang="en-US" sz="2000" i="1">
                <a:solidFill>
                  <a:srgbClr val="FCE78C"/>
                </a:solidFill>
                <a:latin typeface="Arial" charset="0"/>
              </a:endParaRPr>
            </a:p>
          </p:txBody>
        </p:sp>
        <p:graphicFrame>
          <p:nvGraphicFramePr>
            <p:cNvPr id="13315" name="Object 27"/>
            <p:cNvGraphicFramePr>
              <a:graphicFrameLocks noChangeAspect="1"/>
            </p:cNvGraphicFramePr>
            <p:nvPr/>
          </p:nvGraphicFramePr>
          <p:xfrm>
            <a:off x="3244" y="3024"/>
            <a:ext cx="899" cy="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7" name="Equation" r:id="rId6" imgW="1930320" imgH="355320" progId="">
                    <p:embed/>
                  </p:oleObj>
                </mc:Choice>
                <mc:Fallback>
                  <p:oleObj name="Equation" r:id="rId6" imgW="1930320" imgH="355320" progId="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244" y="3024"/>
                          <a:ext cx="899" cy="1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33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6" name="Line 28"/>
            <p:cNvSpPr>
              <a:spLocks noChangeShapeType="1"/>
            </p:cNvSpPr>
            <p:nvPr/>
          </p:nvSpPr>
          <p:spPr bwMode="black">
            <a:xfrm flipH="1">
              <a:off x="2735" y="3101"/>
              <a:ext cx="476" cy="316"/>
            </a:xfrm>
            <a:prstGeom prst="line">
              <a:avLst/>
            </a:prstGeom>
            <a:noFill/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3333" name="Picture 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6100" y="1700213"/>
            <a:ext cx="3781425" cy="164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041775" y="4572000"/>
            <a:ext cx="2724150" cy="1768475"/>
            <a:chOff x="2546" y="2880"/>
            <a:chExt cx="1716" cy="1114"/>
          </a:xfrm>
        </p:grpSpPr>
        <p:sp>
          <p:nvSpPr>
            <p:cNvPr id="14368" name="Line 32"/>
            <p:cNvSpPr>
              <a:spLocks noChangeShapeType="1"/>
            </p:cNvSpPr>
            <p:nvPr/>
          </p:nvSpPr>
          <p:spPr bwMode="black">
            <a:xfrm flipH="1" flipV="1">
              <a:off x="2546" y="2880"/>
              <a:ext cx="427" cy="852"/>
            </a:xfrm>
            <a:prstGeom prst="line">
              <a:avLst/>
            </a:prstGeom>
            <a:noFill/>
            <a:ln w="28575">
              <a:solidFill>
                <a:srgbClr val="FF744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69" name="Text Box 33"/>
            <p:cNvSpPr txBox="1">
              <a:spLocks noChangeArrowheads="1"/>
            </p:cNvSpPr>
            <p:nvPr/>
          </p:nvSpPr>
          <p:spPr bwMode="black">
            <a:xfrm>
              <a:off x="2927" y="3744"/>
              <a:ext cx="3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i="1">
                  <a:solidFill>
                    <a:srgbClr val="FF7449"/>
                  </a:solidFill>
                  <a:latin typeface="Arial" charset="0"/>
                </a:rPr>
                <a:t>B´´</a:t>
              </a:r>
              <a:endParaRPr lang="en-US" sz="2000" i="1">
                <a:solidFill>
                  <a:srgbClr val="FF7449"/>
                </a:solidFill>
                <a:latin typeface="Arial" charset="0"/>
              </a:endParaRPr>
            </a:p>
          </p:txBody>
        </p:sp>
        <p:graphicFrame>
          <p:nvGraphicFramePr>
            <p:cNvPr id="14339" name="Object 34"/>
            <p:cNvGraphicFramePr>
              <a:graphicFrameLocks noChangeAspect="1"/>
            </p:cNvGraphicFramePr>
            <p:nvPr/>
          </p:nvGraphicFramePr>
          <p:xfrm>
            <a:off x="3363" y="3024"/>
            <a:ext cx="899" cy="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0" name="Equation" r:id="rId4" imgW="1930320" imgH="355320" progId="">
                    <p:embed/>
                  </p:oleObj>
                </mc:Choice>
                <mc:Fallback>
                  <p:oleObj name="Equation" r:id="rId4" imgW="1930320" imgH="355320" progId="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363" y="3024"/>
                          <a:ext cx="899" cy="1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33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0" name="Line 35"/>
            <p:cNvSpPr>
              <a:spLocks noChangeShapeType="1"/>
            </p:cNvSpPr>
            <p:nvPr/>
          </p:nvSpPr>
          <p:spPr bwMode="black">
            <a:xfrm flipH="1">
              <a:off x="2832" y="3101"/>
              <a:ext cx="498" cy="331"/>
            </a:xfrm>
            <a:prstGeom prst="line">
              <a:avLst/>
            </a:prstGeom>
            <a:noFill/>
            <a:ln w="9525">
              <a:solidFill>
                <a:srgbClr val="FF744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41" name="Line 2"/>
          <p:cNvSpPr>
            <a:spLocks noChangeShapeType="1"/>
          </p:cNvSpPr>
          <p:nvPr/>
        </p:nvSpPr>
        <p:spPr bwMode="black">
          <a:xfrm flipH="1" flipV="1">
            <a:off x="3389313" y="3649663"/>
            <a:ext cx="1141412" cy="2274887"/>
          </a:xfrm>
          <a:prstGeom prst="line">
            <a:avLst/>
          </a:prstGeom>
          <a:noFill/>
          <a:ln w="28575">
            <a:solidFill>
              <a:srgbClr val="B590D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2" name="Line 3"/>
          <p:cNvSpPr>
            <a:spLocks noChangeShapeType="1"/>
          </p:cNvSpPr>
          <p:nvPr/>
        </p:nvSpPr>
        <p:spPr bwMode="black">
          <a:xfrm flipH="1" flipV="1">
            <a:off x="1903413" y="1555750"/>
            <a:ext cx="3068637" cy="438150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3" name="Rectangle 4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5.11</a:t>
            </a:r>
            <a:endParaRPr lang="en-US"/>
          </a:p>
        </p:txBody>
      </p:sp>
      <p:sp>
        <p:nvSpPr>
          <p:cNvPr id="14344" name="Text Box 5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5" name="Text Box 6"/>
          <p:cNvSpPr txBox="1">
            <a:spLocks noChangeArrowheads="1"/>
          </p:cNvSpPr>
          <p:nvPr/>
        </p:nvSpPr>
        <p:spPr bwMode="black">
          <a:xfrm rot="-5400000">
            <a:off x="-1253331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4347" name="Rectangle 8"/>
          <p:cNvSpPr>
            <a:spLocks noChangeArrowheads="1"/>
          </p:cNvSpPr>
          <p:nvPr/>
        </p:nvSpPr>
        <p:spPr bwMode="black">
          <a:xfrm>
            <a:off x="15875" y="838200"/>
            <a:ext cx="9110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Jedan od načina da se kreditne restrikcije olakšaju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8" name="Text Box 10"/>
          <p:cNvSpPr txBox="1">
            <a:spLocks noChangeArrowheads="1"/>
          </p:cNvSpPr>
          <p:nvPr/>
        </p:nvSpPr>
        <p:spPr bwMode="black">
          <a:xfrm>
            <a:off x="4305300" y="5943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B590DA"/>
                </a:solidFill>
                <a:latin typeface="Arial" charset="0"/>
              </a:rPr>
              <a:t>B´</a:t>
            </a:r>
            <a:endParaRPr lang="en-US" sz="2000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4349" name="Text Box 11"/>
          <p:cNvSpPr txBox="1">
            <a:spLocks noChangeArrowheads="1"/>
          </p:cNvSpPr>
          <p:nvPr/>
        </p:nvSpPr>
        <p:spPr bwMode="black">
          <a:xfrm>
            <a:off x="1387475" y="1371600"/>
            <a:ext cx="61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>
                <a:solidFill>
                  <a:srgbClr val="FCE78C"/>
                </a:solidFill>
                <a:latin typeface="Arial" charset="0"/>
              </a:rPr>
              <a:t>D</a:t>
            </a:r>
            <a:endParaRPr lang="en-US" sz="2000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black">
          <a:xfrm flipH="1">
            <a:off x="1928813" y="3659188"/>
            <a:ext cx="1441450" cy="0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51" name="Line 13"/>
          <p:cNvSpPr>
            <a:spLocks noChangeShapeType="1"/>
          </p:cNvSpPr>
          <p:nvPr/>
        </p:nvSpPr>
        <p:spPr bwMode="black">
          <a:xfrm>
            <a:off x="3394075" y="3646488"/>
            <a:ext cx="0" cy="2312987"/>
          </a:xfrm>
          <a:prstGeom prst="line">
            <a:avLst/>
          </a:prstGeom>
          <a:noFill/>
          <a:ln w="28575">
            <a:solidFill>
              <a:srgbClr val="FCE7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52" name="Oval 14"/>
          <p:cNvSpPr>
            <a:spLocks noChangeArrowheads="1"/>
          </p:cNvSpPr>
          <p:nvPr/>
        </p:nvSpPr>
        <p:spPr bwMode="blackWhite">
          <a:xfrm>
            <a:off x="3336925" y="3600450"/>
            <a:ext cx="117475" cy="117475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353" name="Text Box 15"/>
          <p:cNvSpPr txBox="1">
            <a:spLocks noChangeArrowheads="1"/>
          </p:cNvSpPr>
          <p:nvPr/>
        </p:nvSpPr>
        <p:spPr bwMode="black">
          <a:xfrm>
            <a:off x="3352800" y="3327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A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4354" name="Rectangle 19"/>
          <p:cNvSpPr>
            <a:spLocks noChangeArrowheads="1"/>
          </p:cNvSpPr>
          <p:nvPr/>
        </p:nvSpPr>
        <p:spPr bwMode="black">
          <a:xfrm>
            <a:off x="2667000" y="59436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>
                <a:solidFill>
                  <a:srgbClr val="FCE78C"/>
                </a:solidFill>
                <a:latin typeface="Arial" charset="0"/>
              </a:rPr>
              <a:t>(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1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-G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1</a:t>
            </a:r>
            <a:r>
              <a:rPr lang="de-DE" sz="2000">
                <a:solidFill>
                  <a:srgbClr val="FCE78C"/>
                </a:solidFill>
                <a:latin typeface="Arial" charset="0"/>
              </a:rPr>
              <a:t>)</a:t>
            </a:r>
            <a:endParaRPr lang="en-US" sz="2000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4355" name="Rectangle 20"/>
          <p:cNvSpPr>
            <a:spLocks noChangeArrowheads="1"/>
          </p:cNvSpPr>
          <p:nvPr/>
        </p:nvSpPr>
        <p:spPr bwMode="black">
          <a:xfrm>
            <a:off x="914400" y="34417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>
                <a:solidFill>
                  <a:srgbClr val="FCE78C"/>
                </a:solidFill>
                <a:latin typeface="Arial" charset="0"/>
              </a:rPr>
              <a:t>(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Y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2</a:t>
            </a:r>
            <a:r>
              <a:rPr lang="de-DE" sz="2000" i="1">
                <a:solidFill>
                  <a:srgbClr val="FCE78C"/>
                </a:solidFill>
                <a:latin typeface="Arial" charset="0"/>
              </a:rPr>
              <a:t>-G</a:t>
            </a:r>
            <a:r>
              <a:rPr lang="de-DE" sz="2000" i="1" baseline="-25000">
                <a:solidFill>
                  <a:srgbClr val="FCE78C"/>
                </a:solidFill>
                <a:latin typeface="Arial" charset="0"/>
              </a:rPr>
              <a:t>2</a:t>
            </a:r>
            <a:r>
              <a:rPr lang="de-DE" sz="2000">
                <a:solidFill>
                  <a:srgbClr val="FCE78C"/>
                </a:solidFill>
                <a:latin typeface="Arial" charset="0"/>
              </a:rPr>
              <a:t>)</a:t>
            </a:r>
            <a:endParaRPr lang="en-US" sz="2000">
              <a:solidFill>
                <a:srgbClr val="FCE78C"/>
              </a:solidFill>
              <a:latin typeface="Arial" charset="0"/>
            </a:endParaRPr>
          </a:p>
        </p:txBody>
      </p:sp>
      <p:graphicFrame>
        <p:nvGraphicFramePr>
          <p:cNvPr id="14338" name="Object 21"/>
          <p:cNvGraphicFramePr>
            <a:graphicFrameLocks noChangeAspect="1"/>
          </p:cNvGraphicFramePr>
          <p:nvPr/>
        </p:nvGraphicFramePr>
        <p:xfrm>
          <a:off x="5562600" y="5334000"/>
          <a:ext cx="13620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quation" r:id="rId6" imgW="1841400" imgH="355320" progId="">
                  <p:embed/>
                </p:oleObj>
              </mc:Choice>
              <mc:Fallback>
                <p:oleObj name="Equation" r:id="rId6" imgW="1841400" imgH="35532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62600" y="5334000"/>
                        <a:ext cx="13620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6" name="Line 22"/>
          <p:cNvSpPr>
            <a:spLocks noChangeShapeType="1"/>
          </p:cNvSpPr>
          <p:nvPr/>
        </p:nvSpPr>
        <p:spPr bwMode="black">
          <a:xfrm flipH="1">
            <a:off x="4914900" y="5486400"/>
            <a:ext cx="609600" cy="228600"/>
          </a:xfrm>
          <a:prstGeom prst="line">
            <a:avLst/>
          </a:prstGeom>
          <a:noFill/>
          <a:ln w="952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4357" name="Group 23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14366" name="Line 24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67" name="Line 25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990600" y="4267200"/>
            <a:ext cx="3848100" cy="2073275"/>
            <a:chOff x="624" y="2688"/>
            <a:chExt cx="2424" cy="1306"/>
          </a:xfrm>
        </p:grpSpPr>
        <p:sp>
          <p:nvSpPr>
            <p:cNvPr id="14360" name="Text Box 16"/>
            <p:cNvSpPr txBox="1">
              <a:spLocks noChangeArrowheads="1"/>
            </p:cNvSpPr>
            <p:nvPr/>
          </p:nvSpPr>
          <p:spPr bwMode="black">
            <a:xfrm>
              <a:off x="2538" y="268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A´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14361" name="Line 17"/>
            <p:cNvSpPr>
              <a:spLocks noChangeShapeType="1"/>
            </p:cNvSpPr>
            <p:nvPr/>
          </p:nvSpPr>
          <p:spPr bwMode="black">
            <a:xfrm flipH="1">
              <a:off x="1200" y="2885"/>
              <a:ext cx="1317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62" name="Line 18"/>
            <p:cNvSpPr>
              <a:spLocks noChangeShapeType="1"/>
            </p:cNvSpPr>
            <p:nvPr/>
          </p:nvSpPr>
          <p:spPr bwMode="black">
            <a:xfrm>
              <a:off x="2544" y="2887"/>
              <a:ext cx="0" cy="843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63" name="Rectangle 26"/>
            <p:cNvSpPr>
              <a:spLocks noChangeArrowheads="1"/>
            </p:cNvSpPr>
            <p:nvPr/>
          </p:nvSpPr>
          <p:spPr bwMode="black">
            <a:xfrm>
              <a:off x="624" y="2758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(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-T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)</a:t>
              </a:r>
              <a:endParaRPr lang="en-US" sz="2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14364" name="Rectangle 29"/>
            <p:cNvSpPr>
              <a:spLocks noChangeArrowheads="1"/>
            </p:cNvSpPr>
            <p:nvPr/>
          </p:nvSpPr>
          <p:spPr bwMode="black">
            <a:xfrm>
              <a:off x="2232" y="3744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(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r>
                <a:rPr lang="de-DE" sz="2000" i="1">
                  <a:solidFill>
                    <a:srgbClr val="FCE78C"/>
                  </a:solidFill>
                  <a:latin typeface="Arial" charset="0"/>
                </a:rPr>
                <a:t>-T</a:t>
              </a:r>
              <a:r>
                <a:rPr lang="de-DE" sz="2000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r>
                <a:rPr lang="de-DE" sz="2000">
                  <a:solidFill>
                    <a:srgbClr val="FCE78C"/>
                  </a:solidFill>
                  <a:latin typeface="Arial" charset="0"/>
                </a:rPr>
                <a:t>)</a:t>
              </a:r>
              <a:endParaRPr lang="en-US" sz="2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14365" name="Oval 30"/>
            <p:cNvSpPr>
              <a:spLocks noChangeArrowheads="1"/>
            </p:cNvSpPr>
            <p:nvPr/>
          </p:nvSpPr>
          <p:spPr bwMode="blackWhite">
            <a:xfrm>
              <a:off x="2506" y="2848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sp>
        <p:nvSpPr>
          <p:cNvPr id="193572" name="Text Box 36"/>
          <p:cNvSpPr txBox="1">
            <a:spLocks noChangeArrowheads="1"/>
          </p:cNvSpPr>
          <p:nvPr/>
        </p:nvSpPr>
        <p:spPr bwMode="auto">
          <a:xfrm>
            <a:off x="4572000" y="1676400"/>
            <a:ext cx="4572000" cy="2840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Država bi mogla da smanji današnje i poveća sutrašnje poreze (za iznos poreskih ušteda i kamate)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To će povećati budžetski segment domaćinstava na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DA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´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B´´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, a bilo je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DAB´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.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72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/>
              <a:t> </a:t>
            </a:r>
            <a:endParaRPr lang="en-US"/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214438"/>
            <a:ext cx="4000500" cy="501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5.1</a:t>
            </a:r>
            <a:endParaRPr lang="en-US"/>
          </a:p>
        </p:txBody>
      </p:sp>
      <p:grpSp>
        <p:nvGrpSpPr>
          <p:cNvPr id="35843" name="Group 5"/>
          <p:cNvGrpSpPr>
            <a:grpSpLocks/>
          </p:cNvGrpSpPr>
          <p:nvPr/>
        </p:nvGrpSpPr>
        <p:grpSpPr bwMode="auto">
          <a:xfrm>
            <a:off x="1885950" y="1822450"/>
            <a:ext cx="5181600" cy="4119563"/>
            <a:chOff x="1188" y="1152"/>
            <a:chExt cx="3264" cy="2595"/>
          </a:xfrm>
        </p:grpSpPr>
        <p:sp>
          <p:nvSpPr>
            <p:cNvPr id="35875" name="Line 6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6" name="Line 7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844" name="Text Box 8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black">
          <a:xfrm rot="-5400000">
            <a:off x="-837406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352800" y="3733800"/>
            <a:ext cx="533400" cy="457200"/>
            <a:chOff x="2112" y="2352"/>
            <a:chExt cx="336" cy="288"/>
          </a:xfrm>
        </p:grpSpPr>
        <p:sp>
          <p:nvSpPr>
            <p:cNvPr id="35873" name="Text Box 12"/>
            <p:cNvSpPr txBox="1">
              <a:spLocks noChangeArrowheads="1"/>
            </p:cNvSpPr>
            <p:nvPr/>
          </p:nvSpPr>
          <p:spPr bwMode="black">
            <a:xfrm>
              <a:off x="2112" y="235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35874" name="Oval 13"/>
            <p:cNvSpPr>
              <a:spLocks noChangeArrowheads="1"/>
            </p:cNvSpPr>
            <p:nvPr/>
          </p:nvSpPr>
          <p:spPr bwMode="blackWhite">
            <a:xfrm>
              <a:off x="2124" y="2556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sp>
        <p:nvSpPr>
          <p:cNvPr id="35848" name="Arc 17"/>
          <p:cNvSpPr>
            <a:spLocks/>
          </p:cNvSpPr>
          <p:nvPr/>
        </p:nvSpPr>
        <p:spPr bwMode="black">
          <a:xfrm flipH="1">
            <a:off x="4191000" y="5556250"/>
            <a:ext cx="2286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FCE78C"/>
            </a:solidFill>
            <a:round/>
            <a:headEnd type="stealth" w="lg" len="lg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5362" name="Rectangle 18"/>
          <p:cNvSpPr>
            <a:spLocks noChangeArrowheads="1"/>
          </p:cNvSpPr>
          <p:nvPr/>
        </p:nvSpPr>
        <p:spPr bwMode="black">
          <a:xfrm>
            <a:off x="900113" y="838200"/>
            <a:ext cx="3743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solidFill>
                  <a:schemeClr val="bg1"/>
                </a:solidFill>
                <a:latin typeface="Arial" charset="0"/>
              </a:rPr>
              <a:t>Raspolo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živi resursi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,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406525" y="3886200"/>
            <a:ext cx="2368550" cy="2514600"/>
            <a:chOff x="886" y="2448"/>
            <a:chExt cx="1492" cy="1584"/>
          </a:xfrm>
        </p:grpSpPr>
        <p:sp>
          <p:nvSpPr>
            <p:cNvPr id="35869" name="Line 3"/>
            <p:cNvSpPr>
              <a:spLocks noChangeShapeType="1"/>
            </p:cNvSpPr>
            <p:nvPr/>
          </p:nvSpPr>
          <p:spPr bwMode="black">
            <a:xfrm flipH="1">
              <a:off x="1200" y="2592"/>
              <a:ext cx="964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0" name="Line 4"/>
            <p:cNvSpPr>
              <a:spLocks noChangeShapeType="1"/>
            </p:cNvSpPr>
            <p:nvPr/>
          </p:nvSpPr>
          <p:spPr bwMode="black">
            <a:xfrm>
              <a:off x="2160" y="2602"/>
              <a:ext cx="0" cy="1155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1" name="Rectangle 19"/>
            <p:cNvSpPr>
              <a:spLocks noChangeArrowheads="1"/>
            </p:cNvSpPr>
            <p:nvPr/>
          </p:nvSpPr>
          <p:spPr bwMode="black">
            <a:xfrm>
              <a:off x="2016" y="3744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endParaRPr lang="en-US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35872" name="Rectangle 20"/>
            <p:cNvSpPr>
              <a:spLocks noChangeArrowheads="1"/>
            </p:cNvSpPr>
            <p:nvPr/>
          </p:nvSpPr>
          <p:spPr bwMode="black">
            <a:xfrm>
              <a:off x="886" y="2448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endParaRPr lang="en-US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886200" y="4143375"/>
            <a:ext cx="5257800" cy="822325"/>
            <a:chOff x="2448" y="2610"/>
            <a:chExt cx="3312" cy="518"/>
          </a:xfrm>
        </p:grpSpPr>
        <p:sp>
          <p:nvSpPr>
            <p:cNvPr id="35867" name="Text Box 21"/>
            <p:cNvSpPr txBox="1">
              <a:spLocks noChangeArrowheads="1"/>
            </p:cNvSpPr>
            <p:nvPr/>
          </p:nvSpPr>
          <p:spPr bwMode="black">
            <a:xfrm>
              <a:off x="2512" y="2610"/>
              <a:ext cx="324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>
                  <a:solidFill>
                    <a:srgbClr val="FCE78C"/>
                  </a:solidFill>
                  <a:latin typeface="Arial" charset="0"/>
                </a:rPr>
                <a:t>   (Profesional</a:t>
              </a:r>
              <a:r>
                <a:rPr lang="sr-Latn-CS">
                  <a:solidFill>
                    <a:srgbClr val="FCE78C"/>
                  </a:solidFill>
                  <a:latin typeface="Arial" charset="0"/>
                </a:rPr>
                <a:t>ni</a:t>
              </a:r>
              <a:r>
                <a:rPr lang="de-DE">
                  <a:solidFill>
                    <a:srgbClr val="FCE78C"/>
                  </a:solidFill>
                  <a:latin typeface="Arial" charset="0"/>
                </a:rPr>
                <a:t> atlet</a:t>
              </a:r>
              <a:r>
                <a:rPr lang="sr-Latn-CS">
                  <a:solidFill>
                    <a:srgbClr val="FCE78C"/>
                  </a:solidFill>
                  <a:latin typeface="Arial" charset="0"/>
                </a:rPr>
                <a:t>ičar</a:t>
              </a:r>
              <a:r>
                <a:rPr lang="de-DE">
                  <a:solidFill>
                    <a:srgbClr val="FCE78C"/>
                  </a:solidFill>
                  <a:latin typeface="Arial" charset="0"/>
                </a:rPr>
                <a:t>, </a:t>
              </a:r>
              <a:r>
                <a:rPr lang="sr-Latn-CS">
                  <a:solidFill>
                    <a:srgbClr val="FCE78C"/>
                  </a:solidFill>
                  <a:latin typeface="Arial" charset="0"/>
                </a:rPr>
                <a:t>visok</a:t>
              </a:r>
              <a:r>
                <a:rPr lang="de-DE">
                  <a:solidFill>
                    <a:srgbClr val="FCE78C"/>
                  </a:solidFill>
                  <a:latin typeface="Arial" charset="0"/>
                </a:rPr>
                <a:t> </a:t>
              </a: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1 </a:t>
              </a:r>
              <a:br>
                <a:rPr lang="de-DE">
                  <a:solidFill>
                    <a:srgbClr val="FCE78C"/>
                  </a:solidFill>
                  <a:latin typeface="Arial" charset="0"/>
                </a:rPr>
              </a:b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P          </a:t>
              </a:r>
              <a:r>
                <a:rPr lang="sr-Latn-CS" i="1">
                  <a:solidFill>
                    <a:srgbClr val="FCE78C"/>
                  </a:solidFill>
                  <a:latin typeface="Arial" charset="0"/>
                </a:rPr>
                <a:t>danas, </a:t>
              </a:r>
              <a:r>
                <a:rPr lang="sr-Latn-CS">
                  <a:solidFill>
                    <a:srgbClr val="FCE78C"/>
                  </a:solidFill>
                  <a:latin typeface="Arial" charset="0"/>
                </a:rPr>
                <a:t>nizak </a:t>
              </a: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r>
                <a:rPr lang="de-DE">
                  <a:solidFill>
                    <a:srgbClr val="FCE78C"/>
                  </a:solidFill>
                  <a:latin typeface="Arial" charset="0"/>
                </a:rPr>
                <a:t> </a:t>
              </a:r>
              <a:r>
                <a:rPr lang="sr-Latn-CS">
                  <a:solidFill>
                    <a:srgbClr val="FCE78C"/>
                  </a:solidFill>
                  <a:latin typeface="Arial" charset="0"/>
                </a:rPr>
                <a:t>sutra</a:t>
              </a:r>
              <a:r>
                <a:rPr lang="de-DE">
                  <a:solidFill>
                    <a:srgbClr val="FCE78C"/>
                  </a:solidFill>
                  <a:latin typeface="Arial" charset="0"/>
                </a:rPr>
                <a:t>)</a:t>
              </a:r>
              <a:endParaRPr lang="en-US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35868" name="Oval 22"/>
            <p:cNvSpPr>
              <a:spLocks noChangeArrowheads="1"/>
            </p:cNvSpPr>
            <p:nvPr/>
          </p:nvSpPr>
          <p:spPr bwMode="blackWhite">
            <a:xfrm>
              <a:off x="2448" y="3012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844800" y="2971800"/>
            <a:ext cx="6299200" cy="457200"/>
            <a:chOff x="1792" y="1872"/>
            <a:chExt cx="3968" cy="288"/>
          </a:xfrm>
        </p:grpSpPr>
        <p:sp>
          <p:nvSpPr>
            <p:cNvPr id="35865" name="Text Box 23"/>
            <p:cNvSpPr txBox="1">
              <a:spLocks noChangeArrowheads="1"/>
            </p:cNvSpPr>
            <p:nvPr/>
          </p:nvSpPr>
          <p:spPr bwMode="black">
            <a:xfrm>
              <a:off x="1872" y="1872"/>
              <a:ext cx="38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M </a:t>
              </a:r>
              <a:r>
                <a:rPr lang="de-DE">
                  <a:solidFill>
                    <a:srgbClr val="FCE78C"/>
                  </a:solidFill>
                  <a:latin typeface="Arial" charset="0"/>
                </a:rPr>
                <a:t>(student, </a:t>
              </a:r>
              <a:r>
                <a:rPr lang="sr-Latn-CS">
                  <a:solidFill>
                    <a:srgbClr val="FCE78C"/>
                  </a:solidFill>
                  <a:latin typeface="Arial" charset="0"/>
                </a:rPr>
                <a:t>nizak</a:t>
              </a:r>
              <a:r>
                <a:rPr lang="de-DE">
                  <a:solidFill>
                    <a:srgbClr val="FCE78C"/>
                  </a:solidFill>
                  <a:latin typeface="Arial" charset="0"/>
                </a:rPr>
                <a:t> </a:t>
              </a: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r>
                <a:rPr lang="de-DE">
                  <a:solidFill>
                    <a:srgbClr val="FCE78C"/>
                  </a:solidFill>
                  <a:latin typeface="Arial" charset="0"/>
                </a:rPr>
                <a:t> </a:t>
              </a:r>
              <a:r>
                <a:rPr lang="sr-Latn-CS">
                  <a:solidFill>
                    <a:srgbClr val="FCE78C"/>
                  </a:solidFill>
                  <a:latin typeface="Arial" charset="0"/>
                </a:rPr>
                <a:t>danas</a:t>
              </a:r>
              <a:r>
                <a:rPr lang="de-DE">
                  <a:solidFill>
                    <a:srgbClr val="FCE78C"/>
                  </a:solidFill>
                  <a:latin typeface="Arial" charset="0"/>
                </a:rPr>
                <a:t>, </a:t>
              </a:r>
              <a:r>
                <a:rPr lang="sr-Latn-CS">
                  <a:solidFill>
                    <a:srgbClr val="FCE78C"/>
                  </a:solidFill>
                  <a:latin typeface="Arial" charset="0"/>
                </a:rPr>
                <a:t>visok </a:t>
              </a: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r>
                <a:rPr lang="sr-Latn-CS" i="1" baseline="-25000">
                  <a:solidFill>
                    <a:srgbClr val="FCE78C"/>
                  </a:solidFill>
                  <a:latin typeface="Arial" charset="0"/>
                </a:rPr>
                <a:t> </a:t>
              </a:r>
              <a:r>
                <a:rPr lang="sr-Latn-CS">
                  <a:solidFill>
                    <a:srgbClr val="FCE78C"/>
                  </a:solidFill>
                  <a:latin typeface="Arial" charset="0"/>
                </a:rPr>
                <a:t>sutra</a:t>
              </a:r>
              <a:r>
                <a:rPr lang="de-DE">
                  <a:solidFill>
                    <a:srgbClr val="FCE78C"/>
                  </a:solidFill>
                  <a:latin typeface="Arial" charset="0"/>
                </a:rPr>
                <a:t>)</a:t>
              </a:r>
              <a:endParaRPr lang="en-US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35866" name="Oval 24"/>
            <p:cNvSpPr>
              <a:spLocks noChangeArrowheads="1"/>
            </p:cNvSpPr>
            <p:nvPr/>
          </p:nvSpPr>
          <p:spPr bwMode="blackWhite">
            <a:xfrm>
              <a:off x="1792" y="2052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  <p:sp>
        <p:nvSpPr>
          <p:cNvPr id="185375" name="Rectangle 31"/>
          <p:cNvSpPr>
            <a:spLocks noChangeArrowheads="1"/>
          </p:cNvSpPr>
          <p:nvPr/>
        </p:nvSpPr>
        <p:spPr bwMode="black">
          <a:xfrm>
            <a:off x="3995738" y="836613"/>
            <a:ext cx="36242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bogatstvo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...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5377" name="Line 33"/>
          <p:cNvSpPr>
            <a:spLocks noChangeShapeType="1"/>
          </p:cNvSpPr>
          <p:nvPr/>
        </p:nvSpPr>
        <p:spPr bwMode="auto">
          <a:xfrm>
            <a:off x="1905000" y="5943600"/>
            <a:ext cx="28114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85381" name="Text Box 37"/>
          <p:cNvSpPr txBox="1">
            <a:spLocks noChangeArrowheads="1"/>
          </p:cNvSpPr>
          <p:nvPr/>
        </p:nvSpPr>
        <p:spPr bwMode="auto">
          <a:xfrm>
            <a:off x="2971800" y="1676400"/>
            <a:ext cx="5181600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Resursi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M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,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A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i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P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pri kamatnoj stopi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r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 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označavaju isti n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i</a:t>
            </a:r>
            <a:r>
              <a:rPr lang="sr-Latn-CS">
                <a:solidFill>
                  <a:schemeClr val="bg1"/>
                </a:solidFill>
                <a:latin typeface="Arial" charset="0"/>
              </a:rPr>
              <a:t>vo bogatstva </a:t>
            </a:r>
            <a:r>
              <a:rPr lang="de-DE" i="1">
                <a:solidFill>
                  <a:schemeClr val="bg1"/>
                </a:solidFill>
                <a:latin typeface="Arial" charset="0"/>
              </a:rPr>
              <a:t>OB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.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5856" name="Group 43"/>
          <p:cNvGrpSpPr>
            <a:grpSpLocks/>
          </p:cNvGrpSpPr>
          <p:nvPr/>
        </p:nvGrpSpPr>
        <p:grpSpPr bwMode="auto">
          <a:xfrm>
            <a:off x="1447800" y="1676400"/>
            <a:ext cx="4902200" cy="4724400"/>
            <a:chOff x="912" y="1056"/>
            <a:chExt cx="3088" cy="2976"/>
          </a:xfrm>
        </p:grpSpPr>
        <p:grpSp>
          <p:nvGrpSpPr>
            <p:cNvPr id="35857" name="Group 27"/>
            <p:cNvGrpSpPr>
              <a:grpSpLocks/>
            </p:cNvGrpSpPr>
            <p:nvPr/>
          </p:nvGrpSpPr>
          <p:grpSpPr bwMode="auto">
            <a:xfrm>
              <a:off x="912" y="1056"/>
              <a:ext cx="2208" cy="2976"/>
              <a:chOff x="912" y="1056"/>
              <a:chExt cx="2208" cy="2976"/>
            </a:xfrm>
          </p:grpSpPr>
          <p:sp>
            <p:nvSpPr>
              <p:cNvPr id="35862" name="Line 11"/>
              <p:cNvSpPr>
                <a:spLocks noChangeShapeType="1"/>
              </p:cNvSpPr>
              <p:nvPr/>
            </p:nvSpPr>
            <p:spPr bwMode="black">
              <a:xfrm flipH="1" flipV="1">
                <a:off x="1200" y="1200"/>
                <a:ext cx="1767" cy="2524"/>
              </a:xfrm>
              <a:prstGeom prst="line">
                <a:avLst/>
              </a:prstGeom>
              <a:noFill/>
              <a:ln w="28575">
                <a:solidFill>
                  <a:srgbClr val="FCE7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3" name="Text Box 14"/>
              <p:cNvSpPr txBox="1">
                <a:spLocks noChangeArrowheads="1"/>
              </p:cNvSpPr>
              <p:nvPr/>
            </p:nvSpPr>
            <p:spPr bwMode="black">
              <a:xfrm>
                <a:off x="912" y="105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i="1">
                    <a:solidFill>
                      <a:srgbClr val="FCE78C"/>
                    </a:solidFill>
                    <a:latin typeface="Arial" charset="0"/>
                  </a:rPr>
                  <a:t>D</a:t>
                </a:r>
                <a:endParaRPr lang="en-US" i="1">
                  <a:solidFill>
                    <a:srgbClr val="FCE78C"/>
                  </a:solidFill>
                  <a:latin typeface="Arial" charset="0"/>
                </a:endParaRPr>
              </a:p>
            </p:txBody>
          </p:sp>
          <p:sp>
            <p:nvSpPr>
              <p:cNvPr id="35864" name="Text Box 15"/>
              <p:cNvSpPr txBox="1">
                <a:spLocks noChangeArrowheads="1"/>
              </p:cNvSpPr>
              <p:nvPr/>
            </p:nvSpPr>
            <p:spPr bwMode="black">
              <a:xfrm>
                <a:off x="2784" y="374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i="1">
                    <a:solidFill>
                      <a:srgbClr val="FCE78C"/>
                    </a:solidFill>
                    <a:latin typeface="Arial" charset="0"/>
                  </a:rPr>
                  <a:t>B</a:t>
                </a:r>
                <a:endParaRPr lang="en-US" i="1">
                  <a:solidFill>
                    <a:srgbClr val="FCE78C"/>
                  </a:solidFill>
                  <a:latin typeface="Arial" charset="0"/>
                </a:endParaRPr>
              </a:p>
            </p:txBody>
          </p:sp>
        </p:grpSp>
        <p:grpSp>
          <p:nvGrpSpPr>
            <p:cNvPr id="35858" name="Group 40"/>
            <p:cNvGrpSpPr>
              <a:grpSpLocks noChangeAspect="1"/>
            </p:cNvGrpSpPr>
            <p:nvPr/>
          </p:nvGrpSpPr>
          <p:grpSpPr bwMode="auto">
            <a:xfrm>
              <a:off x="2880" y="3346"/>
              <a:ext cx="1120" cy="238"/>
              <a:chOff x="2880" y="3346"/>
              <a:chExt cx="1120" cy="238"/>
            </a:xfrm>
          </p:grpSpPr>
          <p:sp>
            <p:nvSpPr>
              <p:cNvPr id="35859" name="AutoShape 39"/>
              <p:cNvSpPr>
                <a:spLocks noChangeAspect="1" noChangeArrowheads="1" noTextEdit="1"/>
              </p:cNvSpPr>
              <p:nvPr/>
            </p:nvSpPr>
            <p:spPr bwMode="auto">
              <a:xfrm>
                <a:off x="2880" y="3360"/>
                <a:ext cx="112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0" name="Rectangle 41"/>
              <p:cNvSpPr>
                <a:spLocks noChangeArrowheads="1"/>
              </p:cNvSpPr>
              <p:nvPr/>
            </p:nvSpPr>
            <p:spPr bwMode="auto">
              <a:xfrm>
                <a:off x="3341" y="3346"/>
                <a:ext cx="64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sr-Latn-CS" i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sr-Latn-CS" i="1">
                    <a:solidFill>
                      <a:srgbClr val="FCE78C"/>
                    </a:solidFill>
                    <a:latin typeface="Arial" charset="0"/>
                  </a:rPr>
                  <a:t>=-(1+r)</a:t>
                </a:r>
                <a:endParaRPr lang="sr-Latn-CS">
                  <a:solidFill>
                    <a:srgbClr val="FCE78C"/>
                  </a:solidFill>
                </a:endParaRPr>
              </a:p>
            </p:txBody>
          </p:sp>
          <p:sp>
            <p:nvSpPr>
              <p:cNvPr id="35861" name="Rectangle 42"/>
              <p:cNvSpPr>
                <a:spLocks noChangeArrowheads="1"/>
              </p:cNvSpPr>
              <p:nvPr/>
            </p:nvSpPr>
            <p:spPr bwMode="auto">
              <a:xfrm>
                <a:off x="2889" y="3346"/>
                <a:ext cx="47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sr-Latn-CS">
                    <a:solidFill>
                      <a:srgbClr val="FCE78C"/>
                    </a:solidFill>
                    <a:latin typeface="Arial" charset="0"/>
                  </a:rPr>
                  <a:t>nagib</a:t>
                </a:r>
                <a:endParaRPr lang="sr-Latn-CS">
                  <a:solidFill>
                    <a:srgbClr val="FCE78C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8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2" grpId="0" autoUpdateAnimBg="0"/>
      <p:bldP spid="185375" grpId="0" autoUpdateAnimBg="0"/>
      <p:bldP spid="185377" grpId="0" animBg="1"/>
      <p:bldP spid="185381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/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684213" y="1922463"/>
            <a:ext cx="8064500" cy="301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>
              <a:solidFill>
                <a:schemeClr val="bg1"/>
              </a:solidFill>
            </a:endParaRPr>
          </a:p>
          <a:p>
            <a:r>
              <a:rPr lang="en-US" sz="3200">
                <a:solidFill>
                  <a:schemeClr val="bg1"/>
                </a:solidFill>
              </a:rPr>
              <a:t>Bilans nacije takođe se može dekomponovati na</a:t>
            </a:r>
          </a:p>
          <a:p>
            <a:r>
              <a:rPr lang="en-US" sz="3200">
                <a:solidFill>
                  <a:schemeClr val="bg1"/>
                </a:solidFill>
              </a:rPr>
              <a:t>primarni tekući bilans (PTB) i neto eksterni dohodak od investicija (</a:t>
            </a:r>
            <a:r>
              <a:rPr lang="en-US" sz="3200" i="1">
                <a:solidFill>
                  <a:schemeClr val="bg1"/>
                </a:solidFill>
              </a:rPr>
              <a:t>rF</a:t>
            </a:r>
            <a:r>
              <a:rPr lang="en-US" sz="3200">
                <a:solidFill>
                  <a:schemeClr val="bg1"/>
                </a:solidFill>
              </a:rPr>
              <a:t>):</a:t>
            </a:r>
          </a:p>
          <a:p>
            <a:endParaRPr lang="en-US" sz="3200">
              <a:solidFill>
                <a:schemeClr val="bg1"/>
              </a:solidFill>
            </a:endParaRPr>
          </a:p>
          <a:p>
            <a:r>
              <a:rPr lang="en-US" sz="3200" i="1">
                <a:solidFill>
                  <a:schemeClr val="bg1"/>
                </a:solidFill>
              </a:rPr>
              <a:t>TB </a:t>
            </a:r>
            <a:r>
              <a:rPr lang="en-US" sz="3200">
                <a:solidFill>
                  <a:schemeClr val="bg1"/>
                </a:solidFill>
              </a:rPr>
              <a:t>= </a:t>
            </a:r>
            <a:r>
              <a:rPr lang="en-US" sz="3200" i="1">
                <a:solidFill>
                  <a:schemeClr val="bg1"/>
                </a:solidFill>
              </a:rPr>
              <a:t>PTB </a:t>
            </a:r>
            <a:r>
              <a:rPr lang="en-US" sz="3200">
                <a:solidFill>
                  <a:schemeClr val="bg1"/>
                </a:solidFill>
              </a:rPr>
              <a:t>+ </a:t>
            </a:r>
            <a:r>
              <a:rPr lang="en-US" sz="3200" i="1">
                <a:solidFill>
                  <a:schemeClr val="bg1"/>
                </a:solidFill>
              </a:rPr>
              <a:t>rF</a:t>
            </a:r>
            <a:r>
              <a:rPr lang="en-US" sz="320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395288" y="5337175"/>
            <a:ext cx="87487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gde je simbolom </a:t>
            </a:r>
            <a:r>
              <a:rPr lang="en-US" i="1">
                <a:solidFill>
                  <a:schemeClr val="bg1"/>
                </a:solidFill>
              </a:rPr>
              <a:t>F </a:t>
            </a:r>
            <a:r>
              <a:rPr lang="en-US">
                <a:solidFill>
                  <a:schemeClr val="bg1"/>
                </a:solidFill>
              </a:rPr>
              <a:t>predstavljena neto imovina nacije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CS"/>
          </a:p>
        </p:txBody>
      </p:sp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mislite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je </a:t>
            </a:r>
            <a:r>
              <a:rPr lang="en-US" dirty="0" err="1"/>
              <a:t>kamatna</a:t>
            </a:r>
            <a:r>
              <a:rPr lang="en-US" dirty="0"/>
              <a:t> </a:t>
            </a:r>
            <a:r>
              <a:rPr lang="en-US" dirty="0" err="1"/>
              <a:t>stopa</a:t>
            </a:r>
            <a:r>
              <a:rPr lang="en-US" dirty="0"/>
              <a:t> </a:t>
            </a:r>
            <a:r>
              <a:rPr lang="en-US" dirty="0" err="1"/>
              <a:t>pozitivna</a:t>
            </a:r>
            <a:r>
              <a:rPr lang="en-US" dirty="0"/>
              <a:t>? </a:t>
            </a:r>
            <a:r>
              <a:rPr lang="en-US" dirty="0" err="1"/>
              <a:t>Šta</a:t>
            </a:r>
            <a:endParaRPr lang="en-US" dirty="0"/>
          </a:p>
          <a:p>
            <a:r>
              <a:rPr lang="en-US" dirty="0"/>
              <a:t>bi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err="1"/>
              <a:t>negativne</a:t>
            </a:r>
            <a:r>
              <a:rPr lang="en-US" dirty="0"/>
              <a:t> (</a:t>
            </a:r>
            <a:r>
              <a:rPr lang="en-US" dirty="0" err="1"/>
              <a:t>realne</a:t>
            </a:r>
            <a:r>
              <a:rPr lang="en-US" dirty="0"/>
              <a:t>) </a:t>
            </a:r>
            <a:r>
              <a:rPr lang="en-US" dirty="0" err="1"/>
              <a:t>kamatne</a:t>
            </a:r>
            <a:endParaRPr lang="en-US" dirty="0"/>
          </a:p>
          <a:p>
            <a:r>
              <a:rPr lang="en-US" dirty="0" err="1"/>
              <a:t>stope</a:t>
            </a:r>
            <a:r>
              <a:rPr lang="en-US" dirty="0"/>
              <a:t>?</a:t>
            </a:r>
            <a:endParaRPr lang="sr-Latn-CS" dirty="0"/>
          </a:p>
          <a:p>
            <a:endParaRPr lang="sr-Latn-CS" dirty="0"/>
          </a:p>
          <a:p>
            <a:r>
              <a:rPr lang="sr-Latn-CS" dirty="0"/>
              <a:t>Rast raspoloživog dohotka zajmoprimaca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3. Neki smatraju da je penzioni sistem tipa “pay-asyou-</a:t>
            </a:r>
            <a:r>
              <a:rPr lang="sr-Latn-CS" b="1"/>
              <a:t> </a:t>
            </a:r>
            <a:r>
              <a:rPr lang="it-IT"/>
              <a:t>go”, gde se doprinosi za penziono osiguranje</a:t>
            </a:r>
          </a:p>
          <a:p>
            <a:r>
              <a:rPr lang="pl-PL"/>
              <a:t>koji uplaćuju zaposleni, koriste odmah za isplatu </a:t>
            </a:r>
            <a:r>
              <a:rPr lang="it-IT"/>
              <a:t>penzija – u stvari, piramidalna šema. Da li se slažete</a:t>
            </a:r>
            <a:r>
              <a:rPr lang="sr-Latn-CS"/>
              <a:t> </a:t>
            </a:r>
            <a:r>
              <a:rPr lang="en-US"/>
              <a:t>ili ne? Objasnite.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22" t="45303" r="50800" b="45908"/>
          <a:stretch>
            <a:fillRect/>
          </a:stretch>
        </p:blipFill>
        <p:spPr>
          <a:xfrm>
            <a:off x="1143000" y="2571750"/>
            <a:ext cx="6858000" cy="857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/>
              <a:t>4. Kada zemlja objavi moratorijum, često se javlja</a:t>
            </a:r>
          </a:p>
          <a:p>
            <a:r>
              <a:rPr lang="pl-PL" sz="3600"/>
              <a:t>dilema da li ta zemlja nije u stanju ili samo ne želi </a:t>
            </a:r>
            <a:r>
              <a:rPr lang="vi-VN" sz="3600"/>
              <a:t>da vraća dugove. Ispitajte razliku između ova dva</a:t>
            </a:r>
          </a:p>
          <a:p>
            <a:r>
              <a:rPr lang="en-US" sz="3600"/>
              <a:t>slučaja i zašto je tako teško razrešiti ovu kontroverzu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/>
              <a:t>5. Poslednjih godina mnoge zemlje – Kina,</a:t>
            </a:r>
            <a:r>
              <a:rPr lang="sr-Latn-CS" sz="2400" b="1"/>
              <a:t> </a:t>
            </a:r>
            <a:r>
              <a:rPr lang="pt-BR" sz="2400"/>
              <a:t>Indonezija, Rusija, da navedemo samo neke –</a:t>
            </a:r>
            <a:r>
              <a:rPr lang="sr-Latn-CS" sz="2400"/>
              <a:t> </a:t>
            </a:r>
            <a:r>
              <a:rPr lang="en-US" sz="2400"/>
              <a:t>akumulirale su značajna sredstva u formi državnih</a:t>
            </a:r>
          </a:p>
          <a:p>
            <a:r>
              <a:rPr lang="en-US" sz="2400"/>
              <a:t>obveznica drugih zemalja, ali su ih</a:t>
            </a:r>
            <a:r>
              <a:rPr lang="sr-Latn-CS" sz="2400"/>
              <a:t> </a:t>
            </a:r>
            <a:r>
              <a:rPr lang="en-US" sz="2400"/>
              <a:t>konvertovale u investicije preko državnih fondova.</a:t>
            </a:r>
            <a:r>
              <a:rPr lang="sr-Latn-CS" sz="2400"/>
              <a:t> </a:t>
            </a:r>
          </a:p>
          <a:p>
            <a:endParaRPr lang="sr-Latn-CS" sz="2400"/>
          </a:p>
          <a:p>
            <a:r>
              <a:rPr lang="en-US" sz="2400"/>
              <a:t>Objasnite ovaj fenomen koristeći intertemporalno</a:t>
            </a:r>
          </a:p>
          <a:p>
            <a:r>
              <a:rPr lang="en-US" sz="2400"/>
              <a:t>budžetsko ograničenje. Jesu li ovi fondovi</a:t>
            </a:r>
          </a:p>
          <a:p>
            <a:r>
              <a:rPr lang="en-US" sz="2400"/>
              <a:t>dobra ili loša stvar? Sa stanovišta ovih zemalja,</a:t>
            </a:r>
          </a:p>
          <a:p>
            <a:r>
              <a:rPr lang="en-US" sz="2400"/>
              <a:t>jesu li visoke kamatne stope povoljna ili nepovoljna</a:t>
            </a:r>
          </a:p>
          <a:p>
            <a:r>
              <a:rPr lang="en-US" sz="2400"/>
              <a:t>okolnost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611188" y="404813"/>
            <a:ext cx="8172450" cy="4876800"/>
          </a:xfrm>
        </p:spPr>
        <p:txBody>
          <a:bodyPr/>
          <a:lstStyle/>
          <a:p>
            <a:r>
              <a:rPr lang="sr-Latn-CS" sz="2800" dirty="0"/>
              <a:t>1 </a:t>
            </a:r>
            <a:r>
              <a:rPr lang="en-US" sz="2800" dirty="0" err="1"/>
              <a:t>Nacrtajte</a:t>
            </a:r>
            <a:r>
              <a:rPr lang="en-US" sz="2800" dirty="0"/>
              <a:t> </a:t>
            </a:r>
            <a:r>
              <a:rPr lang="en-US" sz="2800" dirty="0" err="1"/>
              <a:t>budžetsku</a:t>
            </a:r>
            <a:r>
              <a:rPr lang="en-US" sz="2800" dirty="0"/>
              <a:t> </a:t>
            </a:r>
            <a:r>
              <a:rPr lang="en-US" sz="2800" dirty="0" err="1"/>
              <a:t>liniju</a:t>
            </a:r>
            <a:r>
              <a:rPr lang="en-US" sz="2800" dirty="0"/>
              <a:t> </a:t>
            </a:r>
            <a:r>
              <a:rPr lang="en-US" sz="2800" dirty="0" err="1"/>
              <a:t>Robinzona</a:t>
            </a:r>
            <a:r>
              <a:rPr lang="en-US" sz="2800" dirty="0"/>
              <a:t> </a:t>
            </a:r>
            <a:r>
              <a:rPr lang="en-US" sz="2800" dirty="0" err="1"/>
              <a:t>Krusoa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pretpostavljajući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kamatna</a:t>
            </a:r>
            <a:r>
              <a:rPr lang="en-US" sz="2800" dirty="0"/>
              <a:t> </a:t>
            </a:r>
            <a:r>
              <a:rPr lang="en-US" sz="2800" dirty="0" err="1"/>
              <a:t>stopa</a:t>
            </a:r>
            <a:r>
              <a:rPr lang="en-US" sz="2800" dirty="0"/>
              <a:t> </a:t>
            </a:r>
            <a:r>
              <a:rPr lang="en-US" sz="2800" i="1" dirty="0"/>
              <a:t>r </a:t>
            </a:r>
            <a:r>
              <a:rPr lang="en-US" sz="2800" i="1" dirty="0" err="1"/>
              <a:t>iznosi</a:t>
            </a:r>
            <a:r>
              <a:rPr lang="en-US" sz="2800" i="1" dirty="0"/>
              <a:t> 5%</a:t>
            </a:r>
            <a:r>
              <a:rPr lang="sr-Latn-CS" sz="2800" i="1" dirty="0"/>
              <a:t> </a:t>
            </a:r>
            <a:r>
              <a:rPr lang="pl-PL" sz="2800" dirty="0"/>
              <a:t>i da </a:t>
            </a:r>
            <a:r>
              <a:rPr lang="pl-PL" sz="2800" dirty="0" err="1"/>
              <a:t>dohodak</a:t>
            </a:r>
            <a:r>
              <a:rPr lang="pl-PL" sz="2800" dirty="0"/>
              <a:t> </a:t>
            </a:r>
            <a:r>
              <a:rPr lang="pl-PL" sz="2800" i="1" dirty="0"/>
              <a:t>Y1 </a:t>
            </a:r>
            <a:r>
              <a:rPr lang="pl-PL" sz="2800" i="1" dirty="0" err="1"/>
              <a:t>iznosi</a:t>
            </a:r>
            <a:r>
              <a:rPr lang="pl-PL" sz="2800" i="1" dirty="0"/>
              <a:t> 100, a Y2 </a:t>
            </a:r>
            <a:r>
              <a:rPr lang="pl-PL" sz="2800" i="1" dirty="0" err="1"/>
              <a:t>iznosi</a:t>
            </a:r>
            <a:r>
              <a:rPr lang="pl-PL" sz="2800" i="1" dirty="0"/>
              <a:t> 200.</a:t>
            </a:r>
          </a:p>
          <a:p>
            <a:r>
              <a:rPr lang="pl-PL" sz="2800" dirty="0" err="1"/>
              <a:t>Kolika</a:t>
            </a:r>
            <a:r>
              <a:rPr lang="pl-PL" sz="2800" dirty="0"/>
              <a:t> je </a:t>
            </a:r>
            <a:r>
              <a:rPr lang="pl-PL" sz="2800" dirty="0" err="1"/>
              <a:t>ukupna</a:t>
            </a:r>
            <a:r>
              <a:rPr lang="pl-PL" sz="2800" dirty="0"/>
              <a:t> </a:t>
            </a:r>
            <a:r>
              <a:rPr lang="pl-PL" sz="2800" dirty="0" err="1"/>
              <a:t>vrednost</a:t>
            </a:r>
            <a:r>
              <a:rPr lang="pl-PL" sz="2800" dirty="0"/>
              <a:t> </a:t>
            </a:r>
            <a:r>
              <a:rPr lang="pl-PL" sz="2800" dirty="0" err="1"/>
              <a:t>bogatstva</a:t>
            </a:r>
            <a:r>
              <a:rPr lang="pl-PL" sz="2800" dirty="0"/>
              <a:t> Ω? </a:t>
            </a:r>
            <a:r>
              <a:rPr lang="pl-PL" sz="2800" dirty="0" err="1"/>
              <a:t>Zašto</a:t>
            </a:r>
            <a:r>
              <a:rPr lang="pl-PL" sz="2800" dirty="0"/>
              <a:t> </a:t>
            </a:r>
            <a:r>
              <a:rPr lang="en-US" sz="2800" dirty="0"/>
              <a:t>se </a:t>
            </a:r>
            <a:r>
              <a:rPr lang="en-US" sz="2800" dirty="0" err="1"/>
              <a:t>odgovor</a:t>
            </a:r>
            <a:r>
              <a:rPr lang="en-US" sz="2800" dirty="0"/>
              <a:t> </a:t>
            </a:r>
            <a:r>
              <a:rPr lang="en-US" sz="2800" dirty="0" err="1"/>
              <a:t>menja</a:t>
            </a:r>
            <a:r>
              <a:rPr lang="en-US" sz="2800" dirty="0"/>
              <a:t> </a:t>
            </a: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i="1" dirty="0"/>
              <a:t>Y2 </a:t>
            </a:r>
            <a:r>
              <a:rPr lang="en-US" sz="2800" i="1" dirty="0" err="1"/>
              <a:t>iznosi</a:t>
            </a:r>
            <a:r>
              <a:rPr lang="en-US" sz="2800" i="1" dirty="0"/>
              <a:t> 100, a Y1 </a:t>
            </a:r>
            <a:r>
              <a:rPr lang="en-US" sz="2800" i="1" dirty="0" err="1"/>
              <a:t>iznosi</a:t>
            </a:r>
            <a:r>
              <a:rPr lang="sr-Latn-CS" sz="2800" i="1" dirty="0"/>
              <a:t> </a:t>
            </a:r>
            <a:r>
              <a:rPr lang="en-US" sz="2800" dirty="0"/>
              <a:t>200?</a:t>
            </a:r>
            <a:r>
              <a:rPr lang="en-GB" sz="2800" b="1" dirty="0"/>
              <a:t> </a:t>
            </a:r>
            <a:endParaRPr lang="sr-Latn-RS" sz="2800" b="1" dirty="0"/>
          </a:p>
          <a:p>
            <a:r>
              <a:rPr lang="en-GB" sz="2800" b="1" dirty="0"/>
              <a:t> </a:t>
            </a:r>
            <a:r>
              <a:rPr lang="en-US" sz="2800" b="1" dirty="0"/>
              <a:t>   </a:t>
            </a:r>
            <a:endParaRPr lang="sr-Latn-RS" sz="2800" b="1" dirty="0"/>
          </a:p>
          <a:p>
            <a:r>
              <a:rPr lang="sr-Latn-RS" sz="2800" b="1" dirty="0">
                <a:latin typeface="Symbol" pitchFamily="18" charset="2"/>
              </a:rPr>
              <a:t>                               </a:t>
            </a:r>
            <a:r>
              <a:rPr lang="en-US" sz="2800" b="1" dirty="0">
                <a:latin typeface="Symbol" pitchFamily="18" charset="2"/>
              </a:rPr>
              <a:t>W</a:t>
            </a:r>
            <a:r>
              <a:rPr lang="en-US" sz="2800" b="1" dirty="0"/>
              <a:t>=290,5</a:t>
            </a:r>
            <a:endParaRPr lang="sr-Latn-RS" sz="2800" b="1" dirty="0"/>
          </a:p>
          <a:p>
            <a:endParaRPr lang="sr-Latn-RS" sz="2800" b="1" dirty="0"/>
          </a:p>
          <a:p>
            <a:r>
              <a:rPr lang="sr-Latn-RS" sz="2800" b="1" dirty="0"/>
              <a:t>                  </a:t>
            </a:r>
            <a:r>
              <a:rPr lang="en-US" sz="2800" b="1" dirty="0"/>
              <a:t>          </a:t>
            </a:r>
            <a:r>
              <a:rPr lang="en-GB" sz="2800" b="1" dirty="0">
                <a:latin typeface="Symbol" pitchFamily="18" charset="2"/>
              </a:rPr>
              <a:t>W</a:t>
            </a:r>
            <a:r>
              <a:rPr lang="en-US" sz="2800" b="1" dirty="0"/>
              <a:t>=</a:t>
            </a:r>
            <a:r>
              <a:rPr lang="en-GB" sz="2800" b="1" dirty="0"/>
              <a:t>295.2</a:t>
            </a:r>
            <a:endParaRPr lang="sr-Latn-RS" sz="2800" b="1" dirty="0"/>
          </a:p>
          <a:p>
            <a:r>
              <a:rPr lang="sr-Latn-RS" sz="2800" b="1" dirty="0"/>
              <a:t>                               </a:t>
            </a:r>
          </a:p>
          <a:p>
            <a:endParaRPr lang="sr-Latn-RS" sz="2800" b="1" dirty="0"/>
          </a:p>
          <a:p>
            <a:endParaRPr lang="sr-Latn-RS" sz="2800" b="1" dirty="0"/>
          </a:p>
          <a:p>
            <a:endParaRPr lang="sr-Latn-RS" sz="2800" b="1" dirty="0"/>
          </a:p>
          <a:p>
            <a:endParaRPr lang="sr-Latn-RS" sz="2800" b="1" dirty="0"/>
          </a:p>
          <a:p>
            <a:endParaRPr lang="sr-Latn-RS" sz="2800" b="1" dirty="0"/>
          </a:p>
          <a:p>
            <a:r>
              <a:rPr lang="en-GB" sz="2800" dirty="0"/>
              <a:t> </a:t>
            </a:r>
            <a:endParaRPr lang="en-US" sz="2800" dirty="0"/>
          </a:p>
          <a:p>
            <a:pPr>
              <a:buFontTx/>
              <a:buNone/>
            </a:pP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3356992"/>
          <a:ext cx="370522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/>
          <p:cNvCxnSpPr/>
          <p:nvPr/>
        </p:nvCxnSpPr>
        <p:spPr bwMode="auto">
          <a:xfrm>
            <a:off x="566711" y="5697044"/>
            <a:ext cx="17010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963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4300538"/>
          </a:xfrm>
        </p:spPr>
        <p:txBody>
          <a:bodyPr/>
          <a:lstStyle/>
          <a:p>
            <a:r>
              <a:rPr lang="it-IT" dirty="0"/>
              <a:t>3. </a:t>
            </a:r>
            <a:r>
              <a:rPr lang="it-IT" dirty="0" err="1"/>
              <a:t>Pretpostavimo</a:t>
            </a:r>
            <a:r>
              <a:rPr lang="it-IT" dirty="0"/>
              <a:t> da </a:t>
            </a:r>
            <a:r>
              <a:rPr lang="it-IT" dirty="0" err="1"/>
              <a:t>Kruso</a:t>
            </a:r>
            <a:r>
              <a:rPr lang="it-IT" dirty="0"/>
              <a:t> ne </a:t>
            </a:r>
            <a:r>
              <a:rPr lang="it-IT" dirty="0" err="1"/>
              <a:t>može</a:t>
            </a:r>
            <a:r>
              <a:rPr lang="it-IT" dirty="0"/>
              <a:t> da </a:t>
            </a:r>
            <a:r>
              <a:rPr lang="it-IT" dirty="0" err="1"/>
              <a:t>vrši</a:t>
            </a:r>
            <a:r>
              <a:rPr lang="it-IT" dirty="0"/>
              <a:t> </a:t>
            </a:r>
            <a:r>
              <a:rPr lang="it-IT" dirty="0" err="1"/>
              <a:t>intertemporalnu</a:t>
            </a:r>
            <a:r>
              <a:rPr lang="sr-Latn-CS" dirty="0"/>
              <a:t> </a:t>
            </a:r>
            <a:r>
              <a:rPr lang="en-US" dirty="0" err="1"/>
              <a:t>razmenu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komšijama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se </a:t>
            </a:r>
            <a:r>
              <a:rPr lang="en-US" dirty="0" err="1"/>
              <a:t>ni</a:t>
            </a:r>
            <a:r>
              <a:rPr lang="sr-Latn-CS" dirty="0"/>
              <a:t> </a:t>
            </a:r>
            <a:r>
              <a:rPr lang="en-US" dirty="0" err="1"/>
              <a:t>kokosovi</a:t>
            </a:r>
            <a:r>
              <a:rPr lang="en-US" dirty="0"/>
              <a:t> </a:t>
            </a:r>
            <a:r>
              <a:rPr lang="en-US" dirty="0" err="1"/>
              <a:t>orasi</a:t>
            </a:r>
            <a:r>
              <a:rPr lang="en-US" dirty="0"/>
              <a:t> ne </a:t>
            </a:r>
            <a:r>
              <a:rPr lang="en-US" dirty="0" err="1"/>
              <a:t>kvare</a:t>
            </a:r>
            <a:r>
              <a:rPr lang="en-US" dirty="0"/>
              <a:t> </a:t>
            </a:r>
            <a:r>
              <a:rPr lang="en-US" dirty="0" err="1"/>
              <a:t>sasvim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sr-Latn-RS" dirty="0"/>
              <a:t>90% ipak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sr-Latn-CS" dirty="0"/>
              <a:t> </a:t>
            </a:r>
            <a:r>
              <a:rPr lang="en-US" dirty="0" err="1"/>
              <a:t>sačuvati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sutrašnju</a:t>
            </a:r>
            <a:r>
              <a:rPr lang="en-US" dirty="0"/>
              <a:t> </a:t>
            </a:r>
            <a:r>
              <a:rPr lang="en-US" dirty="0" err="1"/>
              <a:t>upotrebu</a:t>
            </a:r>
            <a:r>
              <a:rPr lang="en-US" dirty="0"/>
              <a:t>.?</a:t>
            </a:r>
          </a:p>
        </p:txBody>
      </p:sp>
      <p:pic>
        <p:nvPicPr>
          <p:cNvPr id="696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000125"/>
            <a:ext cx="4325938" cy="3397250"/>
          </a:xfr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0659" name="Content Placeholder 2"/>
          <p:cNvSpPr>
            <a:spLocks noGrp="1"/>
          </p:cNvSpPr>
          <p:nvPr>
            <p:ph sz="half" idx="1"/>
          </p:nvPr>
        </p:nvSpPr>
        <p:spPr>
          <a:xfrm>
            <a:off x="285750" y="928688"/>
            <a:ext cx="3429000" cy="4876800"/>
          </a:xfrm>
        </p:spPr>
        <p:txBody>
          <a:bodyPr/>
          <a:lstStyle/>
          <a:p>
            <a:r>
              <a:rPr lang="en-US" sz="2000"/>
              <a:t>4. U tekstu je pretpostavljeno da Kruso ne želi da</a:t>
            </a:r>
            <a:r>
              <a:rPr lang="sr-Latn-CS" sz="2000"/>
              <a:t> </a:t>
            </a:r>
            <a:r>
              <a:rPr lang="it-IT" sz="2000"/>
              <a:t>ostavi iza sebe nikakvo bogatstvo, pre svega</a:t>
            </a:r>
            <a:r>
              <a:rPr lang="sr-Latn-CS" sz="2000"/>
              <a:t> </a:t>
            </a:r>
            <a:r>
              <a:rPr lang="en-US" sz="2000"/>
              <a:t>zbog toga što zna da će biti spasen. Situacija bi</a:t>
            </a:r>
            <a:r>
              <a:rPr lang="sr-Latn-CS" sz="2000"/>
              <a:t> </a:t>
            </a:r>
            <a:r>
              <a:rPr lang="en-US" sz="2000"/>
              <a:t>se izmenila kada bi, u periodu 2, svom prijatelju</a:t>
            </a:r>
            <a:r>
              <a:rPr lang="sr-Latn-CS" sz="2000"/>
              <a:t> </a:t>
            </a:r>
            <a:r>
              <a:rPr lang="en-US" sz="2000"/>
              <a:t>Petku želeo da ostavi poklon u vrednosti </a:t>
            </a:r>
            <a:r>
              <a:rPr lang="en-US" sz="2000" i="1"/>
              <a:t>B2 (koji</a:t>
            </a:r>
            <a:r>
              <a:rPr lang="sr-Latn-CS" sz="2000" i="1"/>
              <a:t> </a:t>
            </a:r>
            <a:r>
              <a:rPr lang="en-US" sz="2000"/>
              <a:t>možemo smatrati i nasledstvom). Napišite</a:t>
            </a:r>
            <a:r>
              <a:rPr lang="sr-Latn-CS" sz="2000"/>
              <a:t> </a:t>
            </a:r>
            <a:r>
              <a:rPr lang="en-US" sz="2000"/>
              <a:t>Krusoovo budžetsko ograničenje i predstavite</a:t>
            </a:r>
            <a:r>
              <a:rPr lang="sr-Latn-CS" sz="2000"/>
              <a:t> </a:t>
            </a:r>
            <a:r>
              <a:rPr lang="en-US" sz="2000"/>
              <a:t>ga grafički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70660" name="Content Placeholder 4"/>
          <p:cNvSpPr>
            <a:spLocks noGrp="1"/>
          </p:cNvSpPr>
          <p:nvPr>
            <p:ph sz="half" idx="2"/>
          </p:nvPr>
        </p:nvSpPr>
        <p:spPr>
          <a:xfrm>
            <a:off x="3929063" y="914400"/>
            <a:ext cx="5072062" cy="4876800"/>
          </a:xfrm>
        </p:spPr>
        <p:txBody>
          <a:bodyPr/>
          <a:lstStyle/>
          <a:p>
            <a:r>
              <a:rPr lang="sr-Latn-CS"/>
              <a:t>Nasledstvo - </a:t>
            </a:r>
            <a:r>
              <a:rPr lang="en-US"/>
              <a:t>B2 :</a:t>
            </a:r>
          </a:p>
          <a:p>
            <a:r>
              <a:rPr lang="es-ES"/>
              <a:t>C2+B2 = Y2 + (Y1-C1) (1+r)</a:t>
            </a:r>
          </a:p>
          <a:p>
            <a:r>
              <a:rPr lang="sr-Latn-CS"/>
              <a:t>Intertemporalno ograničenje onda glasi</a:t>
            </a:r>
          </a:p>
          <a:p>
            <a:r>
              <a:rPr lang="pt-BR"/>
              <a:t>C1+C2 /(1+r)+B2/(1+r)</a:t>
            </a:r>
            <a:endParaRPr lang="sr-Latn-CS"/>
          </a:p>
          <a:p>
            <a:pPr>
              <a:buFontTx/>
              <a:buNone/>
            </a:pPr>
            <a:r>
              <a:rPr lang="sr-Latn-CS"/>
              <a:t>   </a:t>
            </a:r>
            <a:r>
              <a:rPr lang="pt-BR"/>
              <a:t> = Y1 + Y2 / (1+r).</a:t>
            </a:r>
            <a:endParaRPr lang="en-US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948131"/>
            <a:ext cx="3528392" cy="29098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44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34"/>
          <p:cNvSpPr>
            <a:spLocks noChangeShapeType="1"/>
          </p:cNvSpPr>
          <p:nvPr/>
        </p:nvSpPr>
        <p:spPr bwMode="black">
          <a:xfrm flipH="1" flipV="1">
            <a:off x="1893888" y="1905000"/>
            <a:ext cx="2805112" cy="400685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36867" name="Arc 18"/>
          <p:cNvSpPr>
            <a:spLocks/>
          </p:cNvSpPr>
          <p:nvPr/>
        </p:nvSpPr>
        <p:spPr bwMode="black">
          <a:xfrm flipH="1">
            <a:off x="4191000" y="5556250"/>
            <a:ext cx="2286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FCE78C"/>
            </a:solidFill>
            <a:round/>
            <a:headEnd type="stealth" w="lg" len="lg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68" name="Text Box 14"/>
          <p:cNvSpPr txBox="1">
            <a:spLocks noChangeArrowheads="1"/>
          </p:cNvSpPr>
          <p:nvPr/>
        </p:nvSpPr>
        <p:spPr bwMode="black">
          <a:xfrm>
            <a:off x="1447800" y="1676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D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36869" name="Text Box 15"/>
          <p:cNvSpPr txBox="1">
            <a:spLocks noChangeArrowheads="1"/>
          </p:cNvSpPr>
          <p:nvPr/>
        </p:nvSpPr>
        <p:spPr bwMode="black">
          <a:xfrm>
            <a:off x="4419600" y="594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B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94573" name="Line 13"/>
          <p:cNvSpPr>
            <a:spLocks noChangeShapeType="1"/>
          </p:cNvSpPr>
          <p:nvPr/>
        </p:nvSpPr>
        <p:spPr bwMode="black">
          <a:xfrm flipH="1" flipV="1">
            <a:off x="1905000" y="1905000"/>
            <a:ext cx="2805113" cy="4006850"/>
          </a:xfrm>
          <a:prstGeom prst="line">
            <a:avLst/>
          </a:prstGeom>
          <a:noFill/>
          <a:ln w="57150">
            <a:solidFill>
              <a:srgbClr val="FCE78C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36871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Slika 5.1</a:t>
            </a:r>
            <a:endParaRPr lang="en-US"/>
          </a:p>
        </p:txBody>
      </p:sp>
      <p:grpSp>
        <p:nvGrpSpPr>
          <p:cNvPr id="36872" name="Group 3"/>
          <p:cNvGrpSpPr>
            <a:grpSpLocks/>
          </p:cNvGrpSpPr>
          <p:nvPr/>
        </p:nvGrpSpPr>
        <p:grpSpPr bwMode="auto">
          <a:xfrm>
            <a:off x="1885950" y="1822450"/>
            <a:ext cx="5181600" cy="4119563"/>
            <a:chOff x="1188" y="1152"/>
            <a:chExt cx="3264" cy="2595"/>
          </a:xfrm>
        </p:grpSpPr>
        <p:sp>
          <p:nvSpPr>
            <p:cNvPr id="36892" name="Line 4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93" name="Line 5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6873" name="Text Box 6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74" name="Text Box 7"/>
          <p:cNvSpPr txBox="1">
            <a:spLocks noChangeArrowheads="1"/>
          </p:cNvSpPr>
          <p:nvPr/>
        </p:nvSpPr>
        <p:spPr bwMode="black">
          <a:xfrm rot="-5400000">
            <a:off x="-837406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75" name="Text Box 8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94579" name="Rectangle 19"/>
          <p:cNvSpPr>
            <a:spLocks noChangeArrowheads="1"/>
          </p:cNvSpPr>
          <p:nvPr/>
        </p:nvSpPr>
        <p:spPr bwMode="black">
          <a:xfrm>
            <a:off x="1143000" y="838200"/>
            <a:ext cx="2924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Raspoloživost,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406525" y="3733800"/>
            <a:ext cx="2479675" cy="2667000"/>
            <a:chOff x="886" y="2352"/>
            <a:chExt cx="1562" cy="1680"/>
          </a:xfrm>
        </p:grpSpPr>
        <p:sp>
          <p:nvSpPr>
            <p:cNvPr id="36886" name="Text Box 10"/>
            <p:cNvSpPr txBox="1">
              <a:spLocks noChangeArrowheads="1"/>
            </p:cNvSpPr>
            <p:nvPr/>
          </p:nvSpPr>
          <p:spPr bwMode="black">
            <a:xfrm>
              <a:off x="2112" y="235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A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36887" name="Oval 11"/>
            <p:cNvSpPr>
              <a:spLocks noChangeArrowheads="1"/>
            </p:cNvSpPr>
            <p:nvPr/>
          </p:nvSpPr>
          <p:spPr bwMode="blackWhite">
            <a:xfrm>
              <a:off x="2124" y="2556"/>
              <a:ext cx="74" cy="74"/>
            </a:xfrm>
            <a:prstGeom prst="ellipse">
              <a:avLst/>
            </a:prstGeom>
            <a:solidFill>
              <a:srgbClr val="FCE78C"/>
            </a:solidFill>
            <a:ln w="9525">
              <a:solidFill>
                <a:srgbClr val="FCE7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36888" name="Line 21"/>
            <p:cNvSpPr>
              <a:spLocks noChangeShapeType="1"/>
            </p:cNvSpPr>
            <p:nvPr/>
          </p:nvSpPr>
          <p:spPr bwMode="black">
            <a:xfrm flipH="1">
              <a:off x="1200" y="2592"/>
              <a:ext cx="964" cy="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9" name="Line 22"/>
            <p:cNvSpPr>
              <a:spLocks noChangeShapeType="1"/>
            </p:cNvSpPr>
            <p:nvPr/>
          </p:nvSpPr>
          <p:spPr bwMode="black">
            <a:xfrm>
              <a:off x="2160" y="2602"/>
              <a:ext cx="0" cy="1155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90" name="Rectangle 23"/>
            <p:cNvSpPr>
              <a:spLocks noChangeArrowheads="1"/>
            </p:cNvSpPr>
            <p:nvPr/>
          </p:nvSpPr>
          <p:spPr bwMode="black">
            <a:xfrm>
              <a:off x="2016" y="3744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1</a:t>
              </a:r>
              <a:endParaRPr lang="en-US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36891" name="Rectangle 24"/>
            <p:cNvSpPr>
              <a:spLocks noChangeArrowheads="1"/>
            </p:cNvSpPr>
            <p:nvPr/>
          </p:nvSpPr>
          <p:spPr bwMode="black">
            <a:xfrm>
              <a:off x="886" y="2448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Y</a:t>
              </a:r>
              <a:r>
                <a:rPr lang="de-DE" i="1" baseline="-25000">
                  <a:solidFill>
                    <a:srgbClr val="FCE78C"/>
                  </a:solidFill>
                  <a:latin typeface="Arial" charset="0"/>
                </a:rPr>
                <a:t>2</a:t>
              </a:r>
              <a:endParaRPr lang="en-US" i="1" baseline="-25000">
                <a:solidFill>
                  <a:srgbClr val="FCE78C"/>
                </a:solidFill>
                <a:latin typeface="Arial" charset="0"/>
              </a:endParaRPr>
            </a:p>
          </p:txBody>
        </p:sp>
      </p:grpSp>
      <p:sp>
        <p:nvSpPr>
          <p:cNvPr id="194591" name="Rectangle 31"/>
          <p:cNvSpPr>
            <a:spLocks noChangeArrowheads="1"/>
          </p:cNvSpPr>
          <p:nvPr/>
        </p:nvSpPr>
        <p:spPr bwMode="black">
          <a:xfrm>
            <a:off x="3851275" y="836613"/>
            <a:ext cx="2736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bogatstvo</a:t>
            </a:r>
            <a:r>
              <a:rPr lang="de-DE" sz="3200">
                <a:solidFill>
                  <a:schemeClr val="bg1"/>
                </a:solidFill>
                <a:latin typeface="Arial" charset="0"/>
              </a:rPr>
              <a:t>...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2" name="Rectangle 32"/>
          <p:cNvSpPr>
            <a:spLocks noChangeArrowheads="1"/>
          </p:cNvSpPr>
          <p:nvPr/>
        </p:nvSpPr>
        <p:spPr bwMode="black">
          <a:xfrm>
            <a:off x="2720975" y="1524000"/>
            <a:ext cx="6270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3200">
                <a:solidFill>
                  <a:schemeClr val="bg1"/>
                </a:solidFill>
                <a:latin typeface="Arial" charset="0"/>
              </a:rPr>
              <a:t>i potrošnja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3" name="Line 33"/>
          <p:cNvSpPr>
            <a:spLocks noChangeShapeType="1"/>
          </p:cNvSpPr>
          <p:nvPr/>
        </p:nvSpPr>
        <p:spPr bwMode="auto">
          <a:xfrm>
            <a:off x="1905000" y="5943600"/>
            <a:ext cx="28114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GB"/>
          </a:p>
        </p:txBody>
      </p:sp>
      <p:grpSp>
        <p:nvGrpSpPr>
          <p:cNvPr id="36881" name="Group 40"/>
          <p:cNvGrpSpPr>
            <a:grpSpLocks noChangeAspect="1"/>
          </p:cNvGrpSpPr>
          <p:nvPr/>
        </p:nvGrpSpPr>
        <p:grpSpPr bwMode="auto">
          <a:xfrm>
            <a:off x="4572000" y="5300663"/>
            <a:ext cx="1944688" cy="377825"/>
            <a:chOff x="2880" y="3346"/>
            <a:chExt cx="1120" cy="238"/>
          </a:xfrm>
        </p:grpSpPr>
        <p:sp>
          <p:nvSpPr>
            <p:cNvPr id="36883" name="AutoShape 39"/>
            <p:cNvSpPr>
              <a:spLocks noChangeAspect="1" noChangeArrowheads="1" noTextEdit="1"/>
            </p:cNvSpPr>
            <p:nvPr/>
          </p:nvSpPr>
          <p:spPr bwMode="auto">
            <a:xfrm>
              <a:off x="2880" y="3360"/>
              <a:ext cx="112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4" name="Rectangle 41"/>
            <p:cNvSpPr>
              <a:spLocks noChangeArrowheads="1"/>
            </p:cNvSpPr>
            <p:nvPr/>
          </p:nvSpPr>
          <p:spPr bwMode="auto">
            <a:xfrm>
              <a:off x="3341" y="3346"/>
              <a:ext cx="64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sr-Latn-CS" i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sr-Latn-CS" i="1">
                  <a:solidFill>
                    <a:srgbClr val="FCE78C"/>
                  </a:solidFill>
                  <a:latin typeface="Arial" charset="0"/>
                </a:rPr>
                <a:t>=-(1+r)</a:t>
              </a:r>
              <a:endParaRPr lang="sr-Latn-CS">
                <a:solidFill>
                  <a:srgbClr val="FCE78C"/>
                </a:solidFill>
              </a:endParaRPr>
            </a:p>
          </p:txBody>
        </p:sp>
        <p:sp>
          <p:nvSpPr>
            <p:cNvPr id="36885" name="Rectangle 42"/>
            <p:cNvSpPr>
              <a:spLocks noChangeArrowheads="1"/>
            </p:cNvSpPr>
            <p:nvPr/>
          </p:nvSpPr>
          <p:spPr bwMode="auto">
            <a:xfrm>
              <a:off x="2889" y="3346"/>
              <a:ext cx="4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sr-Latn-CS">
                  <a:solidFill>
                    <a:srgbClr val="FCE78C"/>
                  </a:solidFill>
                  <a:latin typeface="Arial" charset="0"/>
                </a:rPr>
                <a:t>nagib</a:t>
              </a:r>
              <a:endParaRPr lang="sr-Latn-CS">
                <a:solidFill>
                  <a:srgbClr val="FCE78C"/>
                </a:solidFill>
              </a:endParaRPr>
            </a:p>
          </p:txBody>
        </p:sp>
      </p:grpSp>
      <p:pic>
        <p:nvPicPr>
          <p:cNvPr id="194603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8"/>
            <a:ext cx="29797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590D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9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3" grpId="0" animBg="1"/>
      <p:bldP spid="194579" grpId="0" autoUpdateAnimBg="0"/>
      <p:bldP spid="194591" grpId="0" autoUpdateAnimBg="0"/>
      <p:bldP spid="194592" grpId="0" autoUpdateAnimBg="0"/>
      <p:bldP spid="19459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b="1" dirty="0"/>
              <a:t>2. Da bi </a:t>
            </a:r>
            <a:r>
              <a:rPr lang="it-IT" sz="2800" b="1" dirty="0" err="1"/>
              <a:t>država</a:t>
            </a:r>
            <a:r>
              <a:rPr lang="it-IT" sz="2800" b="1" dirty="0"/>
              <a:t> </a:t>
            </a:r>
            <a:r>
              <a:rPr lang="it-IT" sz="2800" b="1" dirty="0" err="1"/>
              <a:t>ispoštovala</a:t>
            </a:r>
            <a:r>
              <a:rPr lang="it-IT" sz="2800" b="1" dirty="0"/>
              <a:t> </a:t>
            </a:r>
            <a:r>
              <a:rPr lang="it-IT" sz="2800" b="1" dirty="0" err="1"/>
              <a:t>svoje</a:t>
            </a:r>
            <a:r>
              <a:rPr lang="it-IT" sz="2800" b="1" dirty="0"/>
              <a:t> </a:t>
            </a:r>
            <a:r>
              <a:rPr lang="it-IT" sz="2800" b="1" dirty="0" err="1"/>
              <a:t>intertemporalno</a:t>
            </a:r>
            <a:r>
              <a:rPr lang="sr-Latn-CS" sz="2800" b="1" dirty="0"/>
              <a:t> </a:t>
            </a:r>
            <a:r>
              <a:rPr lang="en-US" sz="2800" dirty="0" err="1"/>
              <a:t>budžetsko</a:t>
            </a:r>
            <a:r>
              <a:rPr lang="en-US" sz="2800" dirty="0"/>
              <a:t> </a:t>
            </a:r>
            <a:r>
              <a:rPr lang="en-US" sz="2800" dirty="0" err="1"/>
              <a:t>ograničenje</a:t>
            </a:r>
            <a:r>
              <a:rPr lang="en-US" sz="2800" dirty="0"/>
              <a:t>, </a:t>
            </a:r>
            <a:r>
              <a:rPr lang="en-US" sz="2800" dirty="0" err="1"/>
              <a:t>biće</a:t>
            </a:r>
            <a:r>
              <a:rPr lang="en-US" sz="2800" dirty="0"/>
              <a:t> </a:t>
            </a:r>
            <a:r>
              <a:rPr lang="en-US" sz="2800" dirty="0" err="1"/>
              <a:t>dovoljno</a:t>
            </a:r>
            <a:r>
              <a:rPr lang="en-US" sz="2800" dirty="0"/>
              <a:t>, </a:t>
            </a:r>
            <a:r>
              <a:rPr lang="en-US" sz="2800" dirty="0" err="1"/>
              <a:t>ali</a:t>
            </a:r>
            <a:r>
              <a:rPr lang="en-US" sz="2800" dirty="0"/>
              <a:t> ne </a:t>
            </a:r>
            <a:r>
              <a:rPr lang="en-US" sz="2800" dirty="0" err="1"/>
              <a:t>i</a:t>
            </a:r>
            <a:r>
              <a:rPr lang="sr-Latn-CS" sz="2800" dirty="0"/>
              <a:t> </a:t>
            </a:r>
            <a:r>
              <a:rPr lang="en-US" sz="2800" dirty="0" err="1"/>
              <a:t>neophodno</a:t>
            </a:r>
            <a:r>
              <a:rPr lang="en-US" sz="2800" dirty="0"/>
              <a:t>,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njen</a:t>
            </a:r>
            <a:r>
              <a:rPr lang="en-US" sz="2800" dirty="0"/>
              <a:t> </a:t>
            </a:r>
            <a:r>
              <a:rPr lang="en-US" sz="2800" dirty="0" err="1"/>
              <a:t>budžet</a:t>
            </a:r>
            <a:r>
              <a:rPr lang="en-US" sz="2800" dirty="0"/>
              <a:t> </a:t>
            </a:r>
            <a:r>
              <a:rPr lang="en-US" sz="2800" dirty="0" err="1"/>
              <a:t>bude</a:t>
            </a:r>
            <a:r>
              <a:rPr lang="en-US" sz="2800" dirty="0"/>
              <a:t> </a:t>
            </a:r>
            <a:r>
              <a:rPr lang="en-US" sz="2800" dirty="0" err="1"/>
              <a:t>uravnotežen</a:t>
            </a:r>
            <a:r>
              <a:rPr lang="sr-Latn-CS" sz="2800" dirty="0"/>
              <a:t> </a:t>
            </a:r>
            <a:r>
              <a:rPr lang="en-US" sz="2800" dirty="0" err="1"/>
              <a:t>svake</a:t>
            </a:r>
            <a:r>
              <a:rPr lang="en-US" sz="2800" dirty="0"/>
              <a:t> </a:t>
            </a:r>
            <a:r>
              <a:rPr lang="en-US" sz="2800" dirty="0" err="1"/>
              <a:t>godine</a:t>
            </a:r>
            <a:r>
              <a:rPr lang="en-US" sz="2800" dirty="0"/>
              <a:t>. </a:t>
            </a:r>
            <a:r>
              <a:rPr lang="en-US" sz="2800" dirty="0" err="1"/>
              <a:t>Zašto</a:t>
            </a:r>
            <a:r>
              <a:rPr lang="en-US" sz="2800" dirty="0"/>
              <a:t>? </a:t>
            </a:r>
            <a:endParaRPr lang="sr-Latn-CS" sz="2800" dirty="0"/>
          </a:p>
          <a:p>
            <a:endParaRPr lang="sr-Latn-CS" sz="2800" dirty="0"/>
          </a:p>
          <a:p>
            <a:r>
              <a:rPr lang="en-US" sz="2800" dirty="0" err="1"/>
              <a:t>Zašto</a:t>
            </a:r>
            <a:r>
              <a:rPr lang="en-US" sz="2800" dirty="0"/>
              <a:t> </a:t>
            </a:r>
            <a:r>
              <a:rPr lang="en-US" sz="2800" dirty="0" err="1"/>
              <a:t>zakon</a:t>
            </a:r>
            <a:r>
              <a:rPr lang="en-US" sz="2800" dirty="0"/>
              <a:t> o </a:t>
            </a:r>
            <a:r>
              <a:rPr lang="en-US" sz="2800" dirty="0" err="1"/>
              <a:t>uravnoteženom</a:t>
            </a:r>
            <a:r>
              <a:rPr lang="sr-Latn-CS" sz="2800" dirty="0"/>
              <a:t> </a:t>
            </a:r>
            <a:r>
              <a:rPr lang="pl-PL" sz="2800" dirty="0" err="1"/>
              <a:t>budžetu</a:t>
            </a:r>
            <a:r>
              <a:rPr lang="pl-PL" sz="2800" dirty="0"/>
              <a:t> </a:t>
            </a:r>
            <a:r>
              <a:rPr lang="pl-PL" sz="2800" dirty="0" err="1"/>
              <a:t>možda</a:t>
            </a:r>
            <a:r>
              <a:rPr lang="pl-PL" sz="2800" dirty="0"/>
              <a:t> i </a:t>
            </a:r>
            <a:r>
              <a:rPr lang="pl-PL" sz="2800" dirty="0" err="1"/>
              <a:t>ne</a:t>
            </a:r>
            <a:r>
              <a:rPr lang="pl-PL" sz="2800" dirty="0"/>
              <a:t> </a:t>
            </a:r>
            <a:r>
              <a:rPr lang="pl-PL" sz="2800" dirty="0" err="1"/>
              <a:t>bi</a:t>
            </a:r>
            <a:r>
              <a:rPr lang="pl-PL" sz="2800" dirty="0"/>
              <a:t> </a:t>
            </a:r>
            <a:r>
              <a:rPr lang="pl-PL" sz="2800" dirty="0" err="1"/>
              <a:t>bio</a:t>
            </a:r>
            <a:r>
              <a:rPr lang="pl-PL" sz="2800" dirty="0"/>
              <a:t> tako dobra </a:t>
            </a:r>
            <a:r>
              <a:rPr lang="pl-PL" sz="2800" dirty="0" err="1"/>
              <a:t>ideja</a:t>
            </a:r>
            <a:r>
              <a:rPr lang="pl-PL" sz="2800" dirty="0"/>
              <a:t>?</a:t>
            </a:r>
          </a:p>
          <a:p>
            <a:r>
              <a:rPr lang="en-US" dirty="0" err="1"/>
              <a:t>Kakve</a:t>
            </a:r>
            <a:r>
              <a:rPr lang="en-US" dirty="0"/>
              <a:t> </a:t>
            </a:r>
            <a:r>
              <a:rPr lang="en-US" dirty="0" err="1"/>
              <a:t>zaključke</a:t>
            </a:r>
            <a:r>
              <a:rPr lang="en-US" dirty="0"/>
              <a:t>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izvući</a:t>
            </a:r>
            <a:r>
              <a:rPr lang="en-US" dirty="0"/>
              <a:t>?</a:t>
            </a:r>
            <a:endParaRPr lang="sr-Latn-R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5813" y="1214438"/>
            <a:ext cx="7572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Buffet </a:t>
            </a:r>
            <a:r>
              <a:rPr lang="sr-Latn-CS" dirty="0">
                <a:solidFill>
                  <a:srgbClr val="FFFFCC"/>
                </a:solidFill>
              </a:rPr>
              <a:t>je rekao</a:t>
            </a:r>
            <a:r>
              <a:rPr lang="en-US" dirty="0">
                <a:solidFill>
                  <a:srgbClr val="FFFFCC"/>
                </a:solidFill>
              </a:rPr>
              <a:t>: “</a:t>
            </a:r>
            <a:r>
              <a:rPr lang="sr-Latn-CS" dirty="0">
                <a:solidFill>
                  <a:srgbClr val="FFFFCC"/>
                </a:solidFill>
              </a:rPr>
              <a:t>Mogao bih da rešim pitanje deficita za 5 minuta. Samo treba doneti zakon koji kaže da u slučaju da deficit bude veći od 3% nijedan političar više nema pravo da se kandiduje na bilo koju funkciju</a:t>
            </a:r>
            <a:r>
              <a:rPr lang="en-US" dirty="0">
                <a:solidFill>
                  <a:srgbClr val="FFFFCC"/>
                </a:solidFill>
              </a:rPr>
              <a:t>”</a:t>
            </a:r>
          </a:p>
        </p:txBody>
      </p:sp>
      <p:pic>
        <p:nvPicPr>
          <p:cNvPr id="49155" name="Picture 3" descr="warren_buffet-300x194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2857500"/>
            <a:ext cx="360362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825" y="5287963"/>
            <a:ext cx="8143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CC"/>
                </a:solidFill>
              </a:rPr>
              <a:t>Buffet said</a:t>
            </a:r>
            <a:r>
              <a:rPr lang="sr-Latn-CS">
                <a:solidFill>
                  <a:srgbClr val="FFFFCC"/>
                </a:solidFill>
              </a:rPr>
              <a:t>:”</a:t>
            </a:r>
            <a:r>
              <a:rPr lang="en-US">
                <a:solidFill>
                  <a:srgbClr val="FFFFCC"/>
                </a:solidFill>
              </a:rPr>
              <a:t> I could end the deficit in 5 minutes. You just pass a law that says that anytime there is a deficit of more than 3% of GDP all sitting members of congress are ineligible for reelection.”</a:t>
            </a: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72063" y="3500438"/>
            <a:ext cx="3286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dirty="0">
                <a:solidFill>
                  <a:srgbClr val="FFFFCC"/>
                </a:solidFill>
              </a:rPr>
              <a:t>Privreda nije preduzeće!!!</a:t>
            </a:r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4131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8988491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mercatus.org/sites/default/files/FR-BUDGETARY-map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8556159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2048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22" t="45303" r="50800" b="45908"/>
          <a:stretch>
            <a:fillRect/>
          </a:stretch>
        </p:blipFill>
        <p:spPr>
          <a:xfrm>
            <a:off x="1143000" y="3357563"/>
            <a:ext cx="6858000" cy="857250"/>
          </a:xfrm>
          <a:noFill/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339975" y="4149725"/>
            <a:ext cx="41036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FF00"/>
                </a:solidFill>
              </a:rPr>
              <a:t>J</a:t>
            </a:r>
            <a:r>
              <a:rPr lang="en-US">
                <a:solidFill>
                  <a:srgbClr val="FFFF00"/>
                </a:solidFill>
              </a:rPr>
              <a:t>este piramida, jer se vrši preraspodela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GB">
                <a:solidFill>
                  <a:srgbClr val="FFFF00"/>
                </a:solidFill>
              </a:rPr>
              <a:t>N</a:t>
            </a:r>
            <a:r>
              <a:rPr lang="en-US">
                <a:solidFill>
                  <a:srgbClr val="FFFF00"/>
                </a:solidFill>
              </a:rPr>
              <a:t>ije piramida, jer se raspodeljuje novostvorena vrednost</a:t>
            </a:r>
          </a:p>
          <a:p>
            <a:r>
              <a:rPr lang="en-GB">
                <a:solidFill>
                  <a:srgbClr val="FFFF00"/>
                </a:solidFill>
              </a:rPr>
              <a:t>A</a:t>
            </a:r>
            <a:r>
              <a:rPr lang="en-US">
                <a:solidFill>
                  <a:srgbClr val="FFFF00"/>
                </a:solidFill>
              </a:rPr>
              <a:t>li sve zavisi od broja ulagača</a:t>
            </a:r>
            <a:endParaRPr lang="en-GB">
              <a:solidFill>
                <a:srgbClr val="FFFF00"/>
              </a:solidFill>
            </a:endParaRPr>
          </a:p>
        </p:txBody>
      </p:sp>
      <p:pic>
        <p:nvPicPr>
          <p:cNvPr id="20485" name="Picture 5" descr="popis_542435s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28765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langhr-450px-Bosnia_and_Herzegovinapop-2010.sv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88913"/>
            <a:ext cx="38354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angsr-400px-UKpop2010.sv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500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4213" y="908050"/>
            <a:ext cx="7772400" cy="4876800"/>
          </a:xfrm>
        </p:spPr>
        <p:txBody>
          <a:bodyPr/>
          <a:lstStyle/>
          <a:p>
            <a:r>
              <a:rPr lang="en-GB">
                <a:hlinkClick r:id="rId2"/>
              </a:rPr>
              <a:t>Finance</a:t>
            </a:r>
            <a:r>
              <a:rPr lang="en-GB"/>
              <a:t>: </a:t>
            </a:r>
            <a:r>
              <a:rPr lang="en-GB">
                <a:hlinkClick r:id="rId3"/>
              </a:rPr>
              <a:t>Bernie Madoff</a:t>
            </a:r>
            <a:r>
              <a:rPr lang="en-GB"/>
              <a:t> </a:t>
            </a:r>
            <a:r>
              <a:rPr lang="en-GB">
                <a:hlinkClick r:id="rId4"/>
              </a:rPr>
              <a:t>Ponzi schemes</a:t>
            </a:r>
            <a:endParaRPr lang="en-GB"/>
          </a:p>
          <a:p>
            <a:r>
              <a:rPr lang="en-GB"/>
              <a:t>5 Years Ago Bernie Madoff Was Sentenced to 150 Years In Prison – Here's How His Scheme Worked</a:t>
            </a:r>
          </a:p>
          <a:p>
            <a:r>
              <a:rPr lang="en-GB" sz="1000"/>
              <a:t> </a:t>
            </a:r>
            <a:r>
              <a:rPr lang="en-GB" sz="1000">
                <a:hlinkClick r:id="rId5"/>
              </a:rPr>
              <a:t>http://www.businessinsider.com/how-bernie-madoffs-ponzi-scheme-worked-2014-7#ixzz3WhdrDftV</a:t>
            </a:r>
            <a:endParaRPr lang="en-US" sz="1000"/>
          </a:p>
          <a:p>
            <a:r>
              <a:rPr lang="en-GB" sz="1000">
                <a:hlinkClick r:id="rId6"/>
              </a:rPr>
              <a:t>http://en.wikipedia.org/wiki/List_of_investors_in_Bernard_L._Madoff_Investment_Securities</a:t>
            </a:r>
            <a:endParaRPr lang="en-US" sz="1000"/>
          </a:p>
          <a:p>
            <a:endParaRPr lang="en-US" sz="1000"/>
          </a:p>
          <a:p>
            <a:r>
              <a:rPr lang="en-US" sz="1000"/>
              <a:t>Stiven Spilberg, Kevin Bejkon, Eli Vizel, Džon Malkovič....</a:t>
            </a:r>
          </a:p>
          <a:p>
            <a:r>
              <a:rPr lang="en-GB" sz="1000">
                <a:hlinkClick r:id="rId7"/>
              </a:rPr>
              <a:t>Buffett: Greek exit may be better option</a:t>
            </a:r>
            <a:endParaRPr lang="en-GB" sz="10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err="1"/>
              <a:t>Zašto</a:t>
            </a:r>
            <a:r>
              <a:rPr lang="en-US" sz="2400" dirty="0"/>
              <a:t> je </a:t>
            </a:r>
            <a:r>
              <a:rPr lang="en-US" sz="2400" dirty="0" err="1"/>
              <a:t>kamatna</a:t>
            </a:r>
            <a:r>
              <a:rPr lang="en-US" sz="2400" dirty="0"/>
              <a:t> </a:t>
            </a:r>
            <a:r>
              <a:rPr lang="en-US" sz="2400" dirty="0" err="1"/>
              <a:t>stopa</a:t>
            </a:r>
            <a:r>
              <a:rPr lang="en-US" sz="2400" dirty="0"/>
              <a:t> </a:t>
            </a:r>
            <a:r>
              <a:rPr lang="en-US" sz="2400" dirty="0" err="1"/>
              <a:t>pozitivna</a:t>
            </a:r>
            <a:r>
              <a:rPr lang="en-US" sz="2400" dirty="0"/>
              <a:t>? </a:t>
            </a:r>
          </a:p>
          <a:p>
            <a:pPr>
              <a:defRPr/>
            </a:pPr>
            <a:endParaRPr lang="sr-Latn-RS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Ako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je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realna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kamatna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stopa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negativna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domacinstva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dalje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preferiraju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sadasnju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odnosu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buducu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potrosnju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NIKO NECE HTETI DA DAJE ZAJMOVE  </a:t>
            </a:r>
            <a:endParaRPr lang="sr-Latn-RS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JER  BI TO ZNACILO DA KREDITORI ONDA TROSE MANJE I DANAS I SUTRA!!!! </a:t>
            </a:r>
            <a:endParaRPr lang="sr-Latn-RS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endParaRPr lang="sr-Latn-RS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K</a:t>
            </a:r>
            <a:r>
              <a:rPr lang="sr-Latn-RS" sz="2400" dirty="0">
                <a:solidFill>
                  <a:schemeClr val="bg1">
                    <a:lumMod val="95000"/>
                  </a:schemeClr>
                </a:solidFill>
              </a:rPr>
              <a:t>o god daje visoke kamatne stope (pasivne) to je potencijalna piramida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endParaRPr lang="en-GB" sz="24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/>
              <a:t>4. Kada zemlja objavi moratorijum, često se javlja</a:t>
            </a:r>
          </a:p>
          <a:p>
            <a:r>
              <a:rPr lang="pl-PL" sz="3600"/>
              <a:t>dilema da li ta zemlja nije u stanju ili samo ne želi </a:t>
            </a:r>
            <a:r>
              <a:rPr lang="vi-VN" sz="3600"/>
              <a:t>da vraća dugove. Ispitajte razliku između ova dva</a:t>
            </a:r>
          </a:p>
          <a:p>
            <a:r>
              <a:rPr lang="en-US" sz="3600"/>
              <a:t>slučaja i zašto je tako teško razrešiti ovu kontroverzu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/>
              <a:t>5. Poslednjih godina mnoge zemlje – Kina,</a:t>
            </a:r>
            <a:r>
              <a:rPr lang="sr-Latn-CS" sz="2400" b="1"/>
              <a:t> </a:t>
            </a:r>
            <a:r>
              <a:rPr lang="pt-BR" sz="2400"/>
              <a:t>Indonezija, Rusija, da navedemo samo neke –</a:t>
            </a:r>
            <a:r>
              <a:rPr lang="sr-Latn-CS" sz="2400"/>
              <a:t> </a:t>
            </a:r>
            <a:r>
              <a:rPr lang="en-US" sz="2400"/>
              <a:t>akumulirale su značajna sredstva u formi državnih</a:t>
            </a:r>
          </a:p>
          <a:p>
            <a:r>
              <a:rPr lang="en-US" sz="2400"/>
              <a:t>obveznica drugih zemalja, ali su ih</a:t>
            </a:r>
            <a:r>
              <a:rPr lang="sr-Latn-CS" sz="2400"/>
              <a:t> </a:t>
            </a:r>
            <a:r>
              <a:rPr lang="en-US" sz="2400"/>
              <a:t>konvertovale u investicije preko državnih fondova.</a:t>
            </a:r>
            <a:r>
              <a:rPr lang="sr-Latn-CS" sz="2400"/>
              <a:t> </a:t>
            </a:r>
          </a:p>
          <a:p>
            <a:endParaRPr lang="sr-Latn-CS" sz="2400"/>
          </a:p>
          <a:p>
            <a:r>
              <a:rPr lang="en-US" sz="2400"/>
              <a:t>Objasnite ovaj fenomen koristeći intertemporalno</a:t>
            </a:r>
          </a:p>
          <a:p>
            <a:r>
              <a:rPr lang="en-US" sz="2400"/>
              <a:t>budžetsko ograničenje. Jesu li ovi fondovi</a:t>
            </a:r>
          </a:p>
          <a:p>
            <a:r>
              <a:rPr lang="en-US" sz="2400"/>
              <a:t>dobra ili loša stvar? Sa stanovišta ovih zemalja,</a:t>
            </a:r>
          </a:p>
          <a:p>
            <a:r>
              <a:rPr lang="en-US" sz="2400"/>
              <a:t>jesu li visoke kamatne stope povoljna ili nepovoljna</a:t>
            </a:r>
          </a:p>
          <a:p>
            <a:r>
              <a:rPr lang="en-US" sz="2400"/>
              <a:t>okolnost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2053" name="Rectangle 5"/>
          <p:cNvSpPr txBox="1">
            <a:spLocks noChangeArrowheads="1"/>
          </p:cNvSpPr>
          <p:nvPr/>
        </p:nvSpPr>
        <p:spPr bwMode="black">
          <a:xfrm>
            <a:off x="7467600" y="62484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de-DE" sz="2000">
                <a:solidFill>
                  <a:srgbClr val="DBC9ED"/>
                </a:solidFill>
                <a:latin typeface="Arial" charset="0"/>
              </a:rPr>
              <a:t>Slika 5.2</a:t>
            </a:r>
            <a:endParaRPr lang="en-US" sz="2000">
              <a:solidFill>
                <a:srgbClr val="DBC9ED"/>
              </a:solidFill>
              <a:latin typeface="Arial" charset="0"/>
            </a:endParaRPr>
          </a:p>
        </p:txBody>
      </p: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1885950" y="1524000"/>
            <a:ext cx="5181600" cy="4418013"/>
            <a:chOff x="1188" y="1152"/>
            <a:chExt cx="3264" cy="2595"/>
          </a:xfrm>
        </p:grpSpPr>
        <p:sp>
          <p:nvSpPr>
            <p:cNvPr id="2083" name="Line 7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4" name="Line 8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55" name="Text Box 9"/>
          <p:cNvSpPr txBox="1">
            <a:spLocks noChangeArrowheads="1"/>
          </p:cNvSpPr>
          <p:nvPr/>
        </p:nvSpPr>
        <p:spPr bwMode="black">
          <a:xfrm>
            <a:off x="2819400" y="6394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danas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black">
          <a:xfrm rot="-5400000">
            <a:off x="-837406" y="2851944"/>
            <a:ext cx="357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Potrošnja sutra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black">
          <a:xfrm>
            <a:off x="1524000" y="60134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B590DA"/>
                </a:solidFill>
                <a:latin typeface="Arial" charset="0"/>
              </a:rPr>
              <a:t>0</a:t>
            </a:r>
            <a:endParaRPr lang="en-US" i="1">
              <a:solidFill>
                <a:srgbClr val="B590DA"/>
              </a:solidFill>
              <a:latin typeface="Arial" charset="0"/>
            </a:endParaRPr>
          </a:p>
        </p:txBody>
      </p:sp>
      <p:grpSp>
        <p:nvGrpSpPr>
          <p:cNvPr id="2058" name="Group 25"/>
          <p:cNvGrpSpPr>
            <a:grpSpLocks/>
          </p:cNvGrpSpPr>
          <p:nvPr/>
        </p:nvGrpSpPr>
        <p:grpSpPr bwMode="auto">
          <a:xfrm>
            <a:off x="1473200" y="2057400"/>
            <a:ext cx="3251200" cy="4343400"/>
            <a:chOff x="928" y="1296"/>
            <a:chExt cx="2048" cy="2736"/>
          </a:xfrm>
        </p:grpSpPr>
        <p:sp>
          <p:nvSpPr>
            <p:cNvPr id="2080" name="Line 3"/>
            <p:cNvSpPr>
              <a:spLocks noChangeShapeType="1"/>
            </p:cNvSpPr>
            <p:nvPr/>
          </p:nvSpPr>
          <p:spPr bwMode="black">
            <a:xfrm flipH="1" flipV="1">
              <a:off x="1222" y="1437"/>
              <a:ext cx="1601" cy="2287"/>
            </a:xfrm>
            <a:prstGeom prst="line">
              <a:avLst/>
            </a:prstGeom>
            <a:noFill/>
            <a:ln w="57150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1" name="Text Box 12"/>
            <p:cNvSpPr txBox="1">
              <a:spLocks noChangeArrowheads="1"/>
            </p:cNvSpPr>
            <p:nvPr/>
          </p:nvSpPr>
          <p:spPr bwMode="black">
            <a:xfrm>
              <a:off x="928" y="1296"/>
              <a:ext cx="3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D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2082" name="Text Box 13"/>
            <p:cNvSpPr txBox="1">
              <a:spLocks noChangeArrowheads="1"/>
            </p:cNvSpPr>
            <p:nvPr/>
          </p:nvSpPr>
          <p:spPr bwMode="black">
            <a:xfrm>
              <a:off x="2640" y="37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B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</p:grpSp>
      <p:sp>
        <p:nvSpPr>
          <p:cNvPr id="14" name="Text Box 15"/>
          <p:cNvSpPr txBox="1">
            <a:spLocks noChangeArrowheads="1"/>
          </p:cNvSpPr>
          <p:nvPr/>
        </p:nvSpPr>
        <p:spPr bwMode="black">
          <a:xfrm>
            <a:off x="4749800" y="594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B´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black">
          <a:xfrm>
            <a:off x="3505200" y="5943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CE78C"/>
                </a:solidFill>
                <a:latin typeface="Arial" charset="0"/>
              </a:rPr>
              <a:t>B´´</a:t>
            </a:r>
            <a:endParaRPr lang="en-US" i="1">
              <a:solidFill>
                <a:srgbClr val="FCE78C"/>
              </a:solidFill>
              <a:latin typeface="Arial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387475" y="1371600"/>
            <a:ext cx="3584575" cy="4565650"/>
            <a:chOff x="874" y="864"/>
            <a:chExt cx="2258" cy="2876"/>
          </a:xfrm>
        </p:grpSpPr>
        <p:sp>
          <p:nvSpPr>
            <p:cNvPr id="2078" name="Line 4"/>
            <p:cNvSpPr>
              <a:spLocks noChangeShapeType="1"/>
            </p:cNvSpPr>
            <p:nvPr/>
          </p:nvSpPr>
          <p:spPr bwMode="black">
            <a:xfrm flipH="1" flipV="1">
              <a:off x="1199" y="980"/>
              <a:ext cx="1933" cy="276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9" name="Text Box 17"/>
            <p:cNvSpPr txBox="1">
              <a:spLocks noChangeArrowheads="1"/>
            </p:cNvSpPr>
            <p:nvPr/>
          </p:nvSpPr>
          <p:spPr bwMode="black">
            <a:xfrm>
              <a:off x="874" y="864"/>
              <a:ext cx="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D´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295400" y="3048000"/>
            <a:ext cx="2500313" cy="2895600"/>
            <a:chOff x="816" y="1920"/>
            <a:chExt cx="1575" cy="1824"/>
          </a:xfrm>
        </p:grpSpPr>
        <p:sp>
          <p:nvSpPr>
            <p:cNvPr id="2076" name="Line 2"/>
            <p:cNvSpPr>
              <a:spLocks noChangeShapeType="1"/>
            </p:cNvSpPr>
            <p:nvPr/>
          </p:nvSpPr>
          <p:spPr bwMode="black">
            <a:xfrm flipH="1" flipV="1">
              <a:off x="1216" y="2066"/>
              <a:ext cx="1175" cy="1678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7" name="Text Box 18"/>
            <p:cNvSpPr txBox="1">
              <a:spLocks noChangeArrowheads="1"/>
            </p:cNvSpPr>
            <p:nvPr/>
          </p:nvSpPr>
          <p:spPr bwMode="black">
            <a:xfrm>
              <a:off x="816" y="192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i="1">
                  <a:solidFill>
                    <a:srgbClr val="FCE78C"/>
                  </a:solidFill>
                  <a:latin typeface="Arial" charset="0"/>
                </a:rPr>
                <a:t>D´´</a:t>
              </a:r>
              <a:endParaRPr lang="en-US" i="1">
                <a:solidFill>
                  <a:srgbClr val="FCE78C"/>
                </a:solidFill>
                <a:latin typeface="Arial" charset="0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356100" y="5105400"/>
            <a:ext cx="1447800" cy="879475"/>
            <a:chOff x="2744" y="3216"/>
            <a:chExt cx="912" cy="554"/>
          </a:xfrm>
        </p:grpSpPr>
        <p:graphicFrame>
          <p:nvGraphicFramePr>
            <p:cNvPr id="2051" name="Object 19"/>
            <p:cNvGraphicFramePr>
              <a:graphicFrameLocks noChangeAspect="1"/>
            </p:cNvGraphicFramePr>
            <p:nvPr/>
          </p:nvGraphicFramePr>
          <p:xfrm>
            <a:off x="3216" y="3216"/>
            <a:ext cx="44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2" name="Equation" r:id="rId3" imgW="698400" imgH="380880" progId="">
                    <p:embed/>
                  </p:oleObj>
                </mc:Choice>
                <mc:Fallback>
                  <p:oleObj name="Equation" r:id="rId3" imgW="698400" imgH="380880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216" y="3216"/>
                          <a:ext cx="440" cy="24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4" name="Text Box 21"/>
            <p:cNvSpPr txBox="1">
              <a:spLocks noChangeArrowheads="1"/>
            </p:cNvSpPr>
            <p:nvPr/>
          </p:nvSpPr>
          <p:spPr bwMode="black">
            <a:xfrm rot="-5400000">
              <a:off x="2831" y="3491"/>
              <a:ext cx="1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 sz="3200">
                  <a:solidFill>
                    <a:srgbClr val="FCE78C"/>
                  </a:solidFill>
                  <a:latin typeface="Arial" charset="0"/>
                </a:rPr>
                <a:t>}</a:t>
              </a:r>
              <a:endParaRPr lang="en-US" sz="3200">
                <a:solidFill>
                  <a:srgbClr val="FCE78C"/>
                </a:solidFill>
                <a:latin typeface="Arial" charset="0"/>
              </a:endParaRPr>
            </a:p>
          </p:txBody>
        </p:sp>
        <p:sp>
          <p:nvSpPr>
            <p:cNvPr id="2075" name="Line 23"/>
            <p:cNvSpPr>
              <a:spLocks noChangeShapeType="1"/>
            </p:cNvSpPr>
            <p:nvPr/>
          </p:nvSpPr>
          <p:spPr bwMode="black">
            <a:xfrm flipH="1">
              <a:off x="2956" y="3360"/>
              <a:ext cx="260" cy="250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438400" y="5157788"/>
            <a:ext cx="1917700" cy="811212"/>
            <a:chOff x="1536" y="3249"/>
            <a:chExt cx="1208" cy="511"/>
          </a:xfrm>
        </p:grpSpPr>
        <p:graphicFrame>
          <p:nvGraphicFramePr>
            <p:cNvPr id="2050" name="Object 20"/>
            <p:cNvGraphicFramePr>
              <a:graphicFrameLocks noChangeAspect="1"/>
            </p:cNvGraphicFramePr>
            <p:nvPr/>
          </p:nvGraphicFramePr>
          <p:xfrm>
            <a:off x="1536" y="3249"/>
            <a:ext cx="44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" name="Equation" r:id="rId5" imgW="698400" imgH="380880" progId="">
                    <p:embed/>
                  </p:oleObj>
                </mc:Choice>
                <mc:Fallback>
                  <p:oleObj name="Equation" r:id="rId5" imgW="698400" imgH="380880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1536" y="3249"/>
                          <a:ext cx="440" cy="240"/>
                        </a:xfrm>
                        <a:prstGeom prst="rect">
                          <a:avLst/>
                        </a:prstGeom>
                        <a:solidFill>
                          <a:srgbClr val="80008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2" name="Text Box 22"/>
            <p:cNvSpPr txBox="1">
              <a:spLocks noChangeArrowheads="1"/>
            </p:cNvSpPr>
            <p:nvPr/>
          </p:nvSpPr>
          <p:spPr bwMode="black">
            <a:xfrm rot="-5400000">
              <a:off x="2446" y="3462"/>
              <a:ext cx="1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 sz="3600">
                  <a:solidFill>
                    <a:schemeClr val="bg1"/>
                  </a:solidFill>
                  <a:latin typeface="Arial" charset="0"/>
                </a:rPr>
                <a:t>}</a:t>
              </a:r>
              <a:endParaRPr lang="en-US" sz="3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073" name="Line 24"/>
            <p:cNvSpPr>
              <a:spLocks noChangeShapeType="1"/>
            </p:cNvSpPr>
            <p:nvPr/>
          </p:nvSpPr>
          <p:spPr bwMode="black">
            <a:xfrm flipH="1" flipV="1">
              <a:off x="1975" y="3334"/>
              <a:ext cx="569" cy="266"/>
            </a:xfrm>
            <a:prstGeom prst="line">
              <a:avLst/>
            </a:prstGeom>
            <a:noFill/>
            <a:ln w="28575">
              <a:solidFill>
                <a:srgbClr val="FCE7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65" name="Group 33"/>
          <p:cNvGrpSpPr>
            <a:grpSpLocks/>
          </p:cNvGrpSpPr>
          <p:nvPr/>
        </p:nvGrpSpPr>
        <p:grpSpPr bwMode="auto">
          <a:xfrm>
            <a:off x="15875" y="836613"/>
            <a:ext cx="8201025" cy="611187"/>
            <a:chOff x="10" y="527"/>
            <a:chExt cx="5166" cy="385"/>
          </a:xfrm>
        </p:grpSpPr>
        <p:sp>
          <p:nvSpPr>
            <p:cNvPr id="2070" name="Rectangle 14"/>
            <p:cNvSpPr>
              <a:spLocks noChangeArrowheads="1"/>
            </p:cNvSpPr>
            <p:nvPr/>
          </p:nvSpPr>
          <p:spPr bwMode="black">
            <a:xfrm>
              <a:off x="10" y="528"/>
              <a:ext cx="287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sr-Latn-CS" sz="3200">
                  <a:solidFill>
                    <a:schemeClr val="bg1"/>
                  </a:solidFill>
                  <a:latin typeface="Arial" charset="0"/>
                </a:rPr>
                <a:t>Nasledjivanje </a:t>
              </a: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071" name="Rectangle 31"/>
            <p:cNvSpPr>
              <a:spLocks noChangeArrowheads="1"/>
            </p:cNvSpPr>
            <p:nvPr/>
          </p:nvSpPr>
          <p:spPr bwMode="black">
            <a:xfrm>
              <a:off x="2653" y="527"/>
              <a:ext cx="25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sr-Latn-CS" sz="3200">
                  <a:solidFill>
                    <a:schemeClr val="bg1"/>
                  </a:solidFill>
                  <a:latin typeface="Arial" charset="0"/>
                </a:rPr>
                <a:t>bogatstva ili duga</a:t>
              </a: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733800" y="2438400"/>
            <a:ext cx="5181600" cy="1196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  <a:latin typeface="Arial" charset="0"/>
              </a:rPr>
              <a:t>Sve tri budžetske linije su paralelne jer se realna kamatna stopa ne menja</a:t>
            </a:r>
            <a:r>
              <a:rPr lang="de-DE">
                <a:solidFill>
                  <a:schemeClr val="bg1"/>
                </a:solidFill>
                <a:latin typeface="Arial" charset="0"/>
              </a:rPr>
              <a:t>.</a:t>
            </a:r>
            <a:endParaRPr lang="en-GB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067" name="Group 34"/>
          <p:cNvGrpSpPr>
            <a:grpSpLocks noChangeAspect="1"/>
          </p:cNvGrpSpPr>
          <p:nvPr/>
        </p:nvGrpSpPr>
        <p:grpSpPr bwMode="auto">
          <a:xfrm>
            <a:off x="5508625" y="3860800"/>
            <a:ext cx="3140075" cy="688975"/>
            <a:chOff x="431" y="3249"/>
            <a:chExt cx="1978" cy="434"/>
          </a:xfrm>
        </p:grpSpPr>
        <p:sp>
          <p:nvSpPr>
            <p:cNvPr id="2068" name="AutoShape 35"/>
            <p:cNvSpPr>
              <a:spLocks noChangeAspect="1" noChangeArrowheads="1" noTextEdit="1"/>
            </p:cNvSpPr>
            <p:nvPr/>
          </p:nvSpPr>
          <p:spPr bwMode="auto">
            <a:xfrm>
              <a:off x="431" y="3249"/>
              <a:ext cx="1978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2069" name="Picture 3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1" y="3249"/>
              <a:ext cx="1986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3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8" name="TextBox 7"/>
          <p:cNvSpPr txBox="1"/>
          <p:nvPr/>
        </p:nvSpPr>
        <p:spPr>
          <a:xfrm>
            <a:off x="3286116" y="2857496"/>
            <a:ext cx="3878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/>
              <a:t>SR Jugoslavija dobila otpis 66,67% duga – Napuljski uslovi</a:t>
            </a:r>
          </a:p>
          <a:p>
            <a:r>
              <a:rPr lang="sr-Latn-CS" dirty="0"/>
              <a:t>Poljska dobila 100%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1D11AB-E347-4EA9-A87F-DB6D0334B768}"/>
              </a:ext>
            </a:extLst>
          </p:cNvPr>
          <p:cNvSpPr txBox="1"/>
          <p:nvPr/>
        </p:nvSpPr>
        <p:spPr>
          <a:xfrm>
            <a:off x="7596336" y="3789040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b="1" dirty="0">
                <a:solidFill>
                  <a:srgbClr val="FF0000"/>
                </a:solidFill>
              </a:rPr>
              <a:t>Apresijacija smanjila dug!</a:t>
            </a:r>
            <a:endParaRPr lang="en-GB" sz="11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00479-79A2-4AC9-A6CD-17DCB3367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12200" r="20075" b="5201"/>
          <a:stretch/>
        </p:blipFill>
        <p:spPr>
          <a:xfrm>
            <a:off x="263725" y="404663"/>
            <a:ext cx="8484739" cy="64179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6048FF-A33B-43D9-BC23-FB5114436FA8}"/>
              </a:ext>
            </a:extLst>
          </p:cNvPr>
          <p:cNvSpPr/>
          <p:nvPr/>
        </p:nvSpPr>
        <p:spPr>
          <a:xfrm>
            <a:off x="899592" y="0"/>
            <a:ext cx="74168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http://www.javnidug.gov.rs/upload/Stanje%20i%20struktura/2019/Revidirano%20decembar%202018/Web%20site%20debt%20report%20%20-%20SRB%20LATINICA%20decembar%20novi%20bdp.pdf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707DB3-B81E-4702-A565-BF16B1039841}"/>
              </a:ext>
            </a:extLst>
          </p:cNvPr>
          <p:cNvSpPr txBox="1"/>
          <p:nvPr/>
        </p:nvSpPr>
        <p:spPr>
          <a:xfrm>
            <a:off x="2555776" y="3009896"/>
            <a:ext cx="3878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/>
              <a:t>SR Jugoslavija dobila otpis 66,67% duga – Napuljski uslovi</a:t>
            </a:r>
          </a:p>
          <a:p>
            <a:r>
              <a:rPr lang="sr-Latn-CS" dirty="0"/>
              <a:t>Poljska dobila 100%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9C36C3-5AC3-4B99-9942-A8362162618D}"/>
              </a:ext>
            </a:extLst>
          </p:cNvPr>
          <p:cNvSpPr txBox="1"/>
          <p:nvPr/>
        </p:nvSpPr>
        <p:spPr>
          <a:xfrm>
            <a:off x="6865996" y="3941440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b="1" dirty="0">
                <a:solidFill>
                  <a:srgbClr val="FF0000"/>
                </a:solidFill>
              </a:rPr>
              <a:t>Apresijacija smanjila dug!</a:t>
            </a:r>
            <a:endParaRPr lang="en-GB" sz="1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3C0A2-BFB4-42AF-89F1-8804FB86B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609D9-499C-44E6-8137-24E91E5F8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533333" cy="48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4988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8338</TotalTime>
  <Words>2504</Words>
  <Application>Microsoft Office PowerPoint</Application>
  <PresentationFormat>On-screen Show (4:3)</PresentationFormat>
  <Paragraphs>500</Paragraphs>
  <Slides>68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Symbol</vt:lpstr>
      <vt:lpstr>Arial</vt:lpstr>
      <vt:lpstr>Times New Roman</vt:lpstr>
      <vt:lpstr>Cambria Math</vt:lpstr>
      <vt:lpstr>Standarddesign</vt:lpstr>
      <vt:lpstr>Equation</vt:lpstr>
      <vt:lpstr>KREDITIRANJE, UZIMANJE KREDITA, BUDŽETSKO OGRANIČENJE  </vt:lpstr>
      <vt:lpstr>PowerPoint Presentation</vt:lpstr>
      <vt:lpstr>PowerPoint Presentation</vt:lpstr>
      <vt:lpstr>Slika 5.1</vt:lpstr>
      <vt:lpstr>Slika 5.1</vt:lpstr>
      <vt:lpstr>Slika 5.1</vt:lpstr>
      <vt:lpstr>PowerPoint Presentation</vt:lpstr>
      <vt:lpstr>PowerPoint Presentation</vt:lpstr>
      <vt:lpstr>PowerPoint Presentation</vt:lpstr>
      <vt:lpstr>PowerPoint Presentation</vt:lpstr>
      <vt:lpstr>Slika 5.4</vt:lpstr>
      <vt:lpstr>Slika 5.5</vt:lpstr>
      <vt:lpstr>Slika 5.5</vt:lpstr>
      <vt:lpstr>Slika 5.6</vt:lpstr>
      <vt:lpstr>Slika 5.6</vt:lpstr>
      <vt:lpstr>Slika 5.6</vt:lpstr>
      <vt:lpstr>Slika 5.8</vt:lpstr>
      <vt:lpstr>PowerPoint Presentation</vt:lpstr>
      <vt:lpstr>PowerPoint Presentation</vt:lpstr>
      <vt:lpstr>PowerPoint Presentation</vt:lpstr>
      <vt:lpstr>Slika 5.8</vt:lpstr>
      <vt:lpstr>PowerPoint Presentation</vt:lpstr>
      <vt:lpstr>Slika 5.9</vt:lpstr>
      <vt:lpstr>PowerPoint Presentation</vt:lpstr>
      <vt:lpstr>PowerPoint Presentation</vt:lpstr>
      <vt:lpstr>Slika 5.10</vt:lpstr>
      <vt:lpstr>Slika 5.10</vt:lpstr>
      <vt:lpstr>Slika 5.10</vt:lpstr>
      <vt:lpstr>Slika 5.8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Slika 5.10</vt:lpstr>
      <vt:lpstr>Slika 5.10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Slika 5.11</vt:lpstr>
      <vt:lpstr>Slika 5.11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 Figures for Chapter 5</dc:title>
  <dc:subject>Burda and Wyplosz MACROECONOMICS 3e</dc:subject>
  <dc:creator>Irwin Collier</dc:creator>
  <cp:keywords>Tables Figures</cp:keywords>
  <dc:description>Feburary 2002</dc:description>
  <cp:lastModifiedBy>Danica Popovic</cp:lastModifiedBy>
  <cp:revision>238</cp:revision>
  <dcterms:created xsi:type="dcterms:W3CDTF">2001-04-17T06:01:40Z</dcterms:created>
  <dcterms:modified xsi:type="dcterms:W3CDTF">2019-03-27T09:43:50Z</dcterms:modified>
  <cp:category>Instructors' material</cp:category>
</cp:coreProperties>
</file>