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48"/>
  </p:notesMasterIdLst>
  <p:handoutMasterIdLst>
    <p:handoutMasterId r:id="rId49"/>
  </p:handoutMasterIdLst>
  <p:sldIdLst>
    <p:sldId id="419" r:id="rId2"/>
    <p:sldId id="420" r:id="rId3"/>
    <p:sldId id="418" r:id="rId4"/>
    <p:sldId id="300" r:id="rId5"/>
    <p:sldId id="413" r:id="rId6"/>
    <p:sldId id="353" r:id="rId7"/>
    <p:sldId id="354" r:id="rId8"/>
    <p:sldId id="400" r:id="rId9"/>
    <p:sldId id="401" r:id="rId10"/>
    <p:sldId id="389" r:id="rId11"/>
    <p:sldId id="390" r:id="rId12"/>
    <p:sldId id="391" r:id="rId13"/>
    <p:sldId id="311" r:id="rId14"/>
    <p:sldId id="385" r:id="rId15"/>
    <p:sldId id="328" r:id="rId16"/>
    <p:sldId id="329" r:id="rId17"/>
    <p:sldId id="330" r:id="rId18"/>
    <p:sldId id="331" r:id="rId19"/>
    <p:sldId id="332" r:id="rId20"/>
    <p:sldId id="333" r:id="rId21"/>
    <p:sldId id="403" r:id="rId22"/>
    <p:sldId id="404" r:id="rId23"/>
    <p:sldId id="394" r:id="rId24"/>
    <p:sldId id="396" r:id="rId25"/>
    <p:sldId id="398" r:id="rId26"/>
    <p:sldId id="399" r:id="rId27"/>
    <p:sldId id="405" r:id="rId28"/>
    <p:sldId id="359" r:id="rId29"/>
    <p:sldId id="360" r:id="rId30"/>
    <p:sldId id="406" r:id="rId31"/>
    <p:sldId id="417" r:id="rId32"/>
    <p:sldId id="392" r:id="rId33"/>
    <p:sldId id="402" r:id="rId34"/>
    <p:sldId id="407" r:id="rId35"/>
    <p:sldId id="383" r:id="rId36"/>
    <p:sldId id="338" r:id="rId37"/>
    <p:sldId id="339" r:id="rId38"/>
    <p:sldId id="412" r:id="rId39"/>
    <p:sldId id="340" r:id="rId40"/>
    <p:sldId id="341" r:id="rId41"/>
    <p:sldId id="350" r:id="rId42"/>
    <p:sldId id="351" r:id="rId43"/>
    <p:sldId id="352" r:id="rId44"/>
    <p:sldId id="414" r:id="rId45"/>
    <p:sldId id="386" r:id="rId46"/>
    <p:sldId id="376" r:id="rId47"/>
  </p:sldIdLst>
  <p:sldSz cx="9144000" cy="6858000" type="screen4x3"/>
  <p:notesSz cx="6645275" cy="9777413"/>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3399"/>
    <a:srgbClr val="B590DA"/>
    <a:srgbClr val="FFFFCC"/>
    <a:srgbClr val="FCE78C"/>
    <a:srgbClr val="FF7449"/>
    <a:srgbClr val="A97ED4"/>
    <a:srgbClr val="FFC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07" autoAdjust="0"/>
    <p:restoredTop sz="94606" autoAdjust="0"/>
  </p:normalViewPr>
  <p:slideViewPr>
    <p:cSldViewPr>
      <p:cViewPr varScale="1">
        <p:scale>
          <a:sx n="108" d="100"/>
          <a:sy n="108" d="100"/>
        </p:scale>
        <p:origin x="1302" y="120"/>
      </p:cViewPr>
      <p:guideLst>
        <p:guide orient="horz" pos="21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7F117AE-7E08-4B24-A834-093CF74D9978}"/>
              </a:ext>
            </a:extLst>
          </p:cNvPr>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175107" name="Rectangle 3">
            <a:extLst>
              <a:ext uri="{FF2B5EF4-FFF2-40B4-BE49-F238E27FC236}">
                <a16:creationId xmlns:a16="http://schemas.microsoft.com/office/drawing/2014/main" id="{345775CA-3A0A-4B48-8081-98C11CC5ACD3}"/>
              </a:ext>
            </a:extLst>
          </p:cNvPr>
          <p:cNvSpPr>
            <a:spLocks noGrp="1" noChangeArrowheads="1"/>
          </p:cNvSpPr>
          <p:nvPr>
            <p:ph type="dt" sz="quarter"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5108" name="Rectangle 4">
            <a:extLst>
              <a:ext uri="{FF2B5EF4-FFF2-40B4-BE49-F238E27FC236}">
                <a16:creationId xmlns:a16="http://schemas.microsoft.com/office/drawing/2014/main" id="{3D26F3C3-1E02-4536-9A1C-3AC5171694F7}"/>
              </a:ext>
            </a:extLst>
          </p:cNvPr>
          <p:cNvSpPr>
            <a:spLocks noGrp="1" noChangeArrowheads="1"/>
          </p:cNvSpPr>
          <p:nvPr>
            <p:ph type="ftr" sz="quarter" idx="2"/>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175109" name="Rectangle 5">
            <a:extLst>
              <a:ext uri="{FF2B5EF4-FFF2-40B4-BE49-F238E27FC236}">
                <a16:creationId xmlns:a16="http://schemas.microsoft.com/office/drawing/2014/main" id="{7AA3AE4D-3592-405B-A7C7-0F336B07FFDB}"/>
              </a:ext>
            </a:extLst>
          </p:cNvPr>
          <p:cNvSpPr>
            <a:spLocks noGrp="1" noChangeArrowheads="1"/>
          </p:cNvSpPr>
          <p:nvPr>
            <p:ph type="sldNum" sz="quarter" idx="3"/>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795484D-CB70-462F-A685-A209902BF8DC}"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44BA38E-4C19-4397-8C44-9EF0C2B7D80A}"/>
              </a:ext>
            </a:extLst>
          </p:cNvPr>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099" name="Rectangle 3">
            <a:extLst>
              <a:ext uri="{FF2B5EF4-FFF2-40B4-BE49-F238E27FC236}">
                <a16:creationId xmlns:a16="http://schemas.microsoft.com/office/drawing/2014/main" id="{800D79B2-C33F-4796-9ADB-6EFF610F8D94}"/>
              </a:ext>
            </a:extLst>
          </p:cNvPr>
          <p:cNvSpPr>
            <a:spLocks noGrp="1" noChangeArrowheads="1"/>
          </p:cNvSpPr>
          <p:nvPr>
            <p:ph type="dt"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a:extLst>
              <a:ext uri="{FF2B5EF4-FFF2-40B4-BE49-F238E27FC236}">
                <a16:creationId xmlns:a16="http://schemas.microsoft.com/office/drawing/2014/main" id="{D717DA80-40CC-47CC-A0EE-29871AEE314E}"/>
              </a:ext>
            </a:extLst>
          </p:cNvPr>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D1A9C8E-A07E-4DEC-BBD2-88E494F0B70E}"/>
              </a:ext>
            </a:extLst>
          </p:cNvPr>
          <p:cNvSpPr>
            <a:spLocks noGrp="1" noChangeArrowheads="1"/>
          </p:cNvSpPr>
          <p:nvPr>
            <p:ph type="body" sz="quarter" idx="3"/>
          </p:nvPr>
        </p:nvSpPr>
        <p:spPr bwMode="auto">
          <a:xfrm>
            <a:off x="885825" y="4645025"/>
            <a:ext cx="4873625"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102" name="Rectangle 6">
            <a:extLst>
              <a:ext uri="{FF2B5EF4-FFF2-40B4-BE49-F238E27FC236}">
                <a16:creationId xmlns:a16="http://schemas.microsoft.com/office/drawing/2014/main" id="{CFFC80D3-09AA-4401-ACAF-A9F8C9DAA80C}"/>
              </a:ext>
            </a:extLst>
          </p:cNvPr>
          <p:cNvSpPr>
            <a:spLocks noGrp="1" noChangeArrowheads="1"/>
          </p:cNvSpPr>
          <p:nvPr>
            <p:ph type="ftr" sz="quarter" idx="4"/>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103" name="Rectangle 7">
            <a:extLst>
              <a:ext uri="{FF2B5EF4-FFF2-40B4-BE49-F238E27FC236}">
                <a16:creationId xmlns:a16="http://schemas.microsoft.com/office/drawing/2014/main" id="{CC179603-8360-4D23-8EFE-AFD0A446CAD9}"/>
              </a:ext>
            </a:extLst>
          </p:cNvPr>
          <p:cNvSpPr>
            <a:spLocks noGrp="1" noChangeArrowheads="1"/>
          </p:cNvSpPr>
          <p:nvPr>
            <p:ph type="sldNum" sz="quarter" idx="5"/>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B1202D-342D-4F81-989D-F1A1DEE583A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E48FB4E-FDF7-480A-A68E-23BCDE694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3E8F5B2-978F-4BA6-B730-1BE35544355D}" type="slidenum">
              <a:rPr lang="en-US" altLang="en-US" sz="1200"/>
              <a:pPr eaLnBrk="1" hangingPunct="1"/>
              <a:t>4</a:t>
            </a:fld>
            <a:endParaRPr lang="en-US" altLang="en-US" sz="1200"/>
          </a:p>
        </p:txBody>
      </p:sp>
      <p:sp>
        <p:nvSpPr>
          <p:cNvPr id="47107" name="Rectangle 2">
            <a:extLst>
              <a:ext uri="{FF2B5EF4-FFF2-40B4-BE49-F238E27FC236}">
                <a16:creationId xmlns:a16="http://schemas.microsoft.com/office/drawing/2014/main" id="{7CDBD3C1-AC52-4855-A689-E40469BFAA42}"/>
              </a:ext>
            </a:extLst>
          </p:cNvPr>
          <p:cNvSpPr>
            <a:spLocks noGrp="1" noRot="1" noChangeAspect="1" noChangeArrowheads="1" noTextEdit="1"/>
          </p:cNvSpPr>
          <p:nvPr>
            <p:ph type="sldImg"/>
          </p:nvPr>
        </p:nvSpPr>
        <p:spPr>
          <a:xfrm>
            <a:off x="879475" y="733425"/>
            <a:ext cx="4887913" cy="3665538"/>
          </a:xfrm>
          <a:ln/>
        </p:spPr>
      </p:sp>
      <p:sp>
        <p:nvSpPr>
          <p:cNvPr id="47108" name="Rectangle 3">
            <a:extLst>
              <a:ext uri="{FF2B5EF4-FFF2-40B4-BE49-F238E27FC236}">
                <a16:creationId xmlns:a16="http://schemas.microsoft.com/office/drawing/2014/main" id="{F57DDE54-4E3C-4493-9009-64D97D6139E0}"/>
              </a:ext>
            </a:extLst>
          </p:cNvPr>
          <p:cNvSpPr>
            <a:spLocks noGrp="1" noChangeArrowheads="1"/>
          </p:cNvSpPr>
          <p:nvPr>
            <p:ph type="body" idx="1"/>
          </p:nvPr>
        </p:nvSpPr>
        <p:spPr>
          <a:xfrm>
            <a:off x="663575" y="4643438"/>
            <a:ext cx="5318125" cy="440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30C3692-B687-4670-AC08-F1385189D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FEF054-307E-420B-98C4-A53FFF0C7D2A}" type="slidenum">
              <a:rPr lang="en-US" altLang="en-US" sz="1200"/>
              <a:pPr eaLnBrk="1" hangingPunct="1"/>
              <a:t>21</a:t>
            </a:fld>
            <a:endParaRPr lang="en-US" altLang="en-US" sz="1200"/>
          </a:p>
        </p:txBody>
      </p:sp>
      <p:sp>
        <p:nvSpPr>
          <p:cNvPr id="56323" name="Rectangle 2">
            <a:extLst>
              <a:ext uri="{FF2B5EF4-FFF2-40B4-BE49-F238E27FC236}">
                <a16:creationId xmlns:a16="http://schemas.microsoft.com/office/drawing/2014/main" id="{66A06E05-BED1-4274-9A81-1BC110DBC52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55675C5-6A2C-4F6D-A478-CD2255B93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09DDC01-87DD-4EE0-B87A-9DD599721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50FAD0A-0F2F-443B-84E0-60823DE78E87}" type="slidenum">
              <a:rPr lang="en-US" altLang="en-US" sz="1200"/>
              <a:pPr eaLnBrk="1" hangingPunct="1"/>
              <a:t>22</a:t>
            </a:fld>
            <a:endParaRPr lang="en-US" altLang="en-US" sz="1200"/>
          </a:p>
        </p:txBody>
      </p:sp>
      <p:sp>
        <p:nvSpPr>
          <p:cNvPr id="57347" name="Rectangle 2">
            <a:extLst>
              <a:ext uri="{FF2B5EF4-FFF2-40B4-BE49-F238E27FC236}">
                <a16:creationId xmlns:a16="http://schemas.microsoft.com/office/drawing/2014/main" id="{C8F72D1D-C08A-4545-9FD1-B1D51028D6E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81D224B-43A4-4F2F-8FE9-D201EAA01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319062E-9487-469A-836A-3F10DE1C9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B83C33-6AAD-403A-9A74-3904B57ACCA5}" type="slidenum">
              <a:rPr lang="en-US" altLang="en-US" sz="1200"/>
              <a:pPr eaLnBrk="1" hangingPunct="1"/>
              <a:t>36</a:t>
            </a:fld>
            <a:endParaRPr lang="en-US" altLang="en-US" sz="1200"/>
          </a:p>
        </p:txBody>
      </p:sp>
      <p:sp>
        <p:nvSpPr>
          <p:cNvPr id="58371" name="Rectangle 2">
            <a:extLst>
              <a:ext uri="{FF2B5EF4-FFF2-40B4-BE49-F238E27FC236}">
                <a16:creationId xmlns:a16="http://schemas.microsoft.com/office/drawing/2014/main" id="{0E59A6DF-F50C-43C0-BF4C-27F500AA0D4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456EA57-AA40-47CA-8B0D-73AFF4123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F51CBEF-94D9-4039-B8DC-41D639E47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855A62-7240-4AA6-89E9-0E70CDDE3319}" type="slidenum">
              <a:rPr lang="en-US" altLang="en-US" sz="1200"/>
              <a:pPr eaLnBrk="1" hangingPunct="1"/>
              <a:t>37</a:t>
            </a:fld>
            <a:endParaRPr lang="en-US" altLang="en-US" sz="1200"/>
          </a:p>
        </p:txBody>
      </p:sp>
      <p:sp>
        <p:nvSpPr>
          <p:cNvPr id="59395" name="Rectangle 2">
            <a:extLst>
              <a:ext uri="{FF2B5EF4-FFF2-40B4-BE49-F238E27FC236}">
                <a16:creationId xmlns:a16="http://schemas.microsoft.com/office/drawing/2014/main" id="{DDE7E9FE-D2B5-4685-94C1-9AC0CE0C936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F1D7C9D8-BAE0-47D0-B3C9-F6E898FAB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AD7FC9B-41A4-407F-A503-D94975197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C5DC7E-AF20-4DB0-8A7D-28D0E4CE48C4}" type="slidenum">
              <a:rPr lang="en-US" altLang="en-US" sz="1200"/>
              <a:pPr eaLnBrk="1" hangingPunct="1"/>
              <a:t>39</a:t>
            </a:fld>
            <a:endParaRPr lang="en-US" altLang="en-US" sz="1200"/>
          </a:p>
        </p:txBody>
      </p:sp>
      <p:sp>
        <p:nvSpPr>
          <p:cNvPr id="60419" name="Rectangle 2">
            <a:extLst>
              <a:ext uri="{FF2B5EF4-FFF2-40B4-BE49-F238E27FC236}">
                <a16:creationId xmlns:a16="http://schemas.microsoft.com/office/drawing/2014/main" id="{F0BD63A6-8EE6-404A-9AB4-E7237166C32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480EFFD-E766-4CD4-B142-F26F12932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1297B2F-8607-4BC0-9858-586338595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4B32EB-C9D7-4258-88E8-EAC78A5F6BB8}" type="slidenum">
              <a:rPr lang="en-US" altLang="en-US" sz="1200"/>
              <a:pPr eaLnBrk="1" hangingPunct="1"/>
              <a:t>40</a:t>
            </a:fld>
            <a:endParaRPr lang="en-US" altLang="en-US" sz="1200"/>
          </a:p>
        </p:txBody>
      </p:sp>
      <p:sp>
        <p:nvSpPr>
          <p:cNvPr id="61443" name="Rectangle 2">
            <a:extLst>
              <a:ext uri="{FF2B5EF4-FFF2-40B4-BE49-F238E27FC236}">
                <a16:creationId xmlns:a16="http://schemas.microsoft.com/office/drawing/2014/main" id="{8AF8CF79-0A02-4CA7-BB62-051FC7BC592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B02DAEE-96B2-4460-857B-78ABF87DC7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324D5CD-8A76-4AD9-809A-F436639C039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8BD043D-3D31-4473-A69A-75D3C4587C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FA8E381E-E3BE-4C51-B1D6-9E03DBC1AA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E99A7C-B75A-4F6B-BC0F-9752E392157B}" type="slidenum">
              <a:rPr lang="en-US" altLang="en-US" sz="1200"/>
              <a:pPr eaLnBrk="1" hangingPunct="1"/>
              <a:t>11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3B230D8-C794-4A7C-86B5-D5ED0EC53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0C8759-7831-4A91-90B6-1154E1FA7252}" type="slidenum">
              <a:rPr lang="en-US" altLang="en-US" sz="1200"/>
              <a:pPr eaLnBrk="1" hangingPunct="1"/>
              <a:t>13</a:t>
            </a:fld>
            <a:endParaRPr lang="en-US" altLang="en-US" sz="1200"/>
          </a:p>
        </p:txBody>
      </p:sp>
      <p:sp>
        <p:nvSpPr>
          <p:cNvPr id="49155" name="Rectangle 2">
            <a:extLst>
              <a:ext uri="{FF2B5EF4-FFF2-40B4-BE49-F238E27FC236}">
                <a16:creationId xmlns:a16="http://schemas.microsoft.com/office/drawing/2014/main" id="{8EAD8A43-3A26-427F-8194-39C1F592A98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1D82431-0A89-4E4D-95B4-9CC65A4779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2477DDE-2BF0-4149-B264-413197B83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C2D2A7-D82B-4F8C-814E-17A03E7F710D}" type="slidenum">
              <a:rPr lang="en-US" altLang="en-US" sz="1200"/>
              <a:pPr eaLnBrk="1" hangingPunct="1"/>
              <a:t>15</a:t>
            </a:fld>
            <a:endParaRPr lang="en-US" altLang="en-US" sz="1200"/>
          </a:p>
        </p:txBody>
      </p:sp>
      <p:sp>
        <p:nvSpPr>
          <p:cNvPr id="50179" name="Rectangle 2">
            <a:extLst>
              <a:ext uri="{FF2B5EF4-FFF2-40B4-BE49-F238E27FC236}">
                <a16:creationId xmlns:a16="http://schemas.microsoft.com/office/drawing/2014/main" id="{08060DF6-E615-4121-9D31-C56CF06C609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1D275A8-6C3C-4C79-8629-F2FCE92EC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02DC58F-BB4D-473A-9445-372273A78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EC3EA3-1A96-4110-ABDF-BDF71F733960}" type="slidenum">
              <a:rPr lang="en-US" altLang="en-US" sz="1200"/>
              <a:pPr eaLnBrk="1" hangingPunct="1"/>
              <a:t>16</a:t>
            </a:fld>
            <a:endParaRPr lang="en-US" altLang="en-US" sz="1200"/>
          </a:p>
        </p:txBody>
      </p:sp>
      <p:sp>
        <p:nvSpPr>
          <p:cNvPr id="51203" name="Rectangle 2">
            <a:extLst>
              <a:ext uri="{FF2B5EF4-FFF2-40B4-BE49-F238E27FC236}">
                <a16:creationId xmlns:a16="http://schemas.microsoft.com/office/drawing/2014/main" id="{410C67B6-9570-4E62-909C-9B6860A220E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5A62CF1-AFE2-475E-9F35-DCFAEEA24B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BF3C559-E3C2-430A-B176-75229796E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A9D173-80C5-4F65-A99E-BEFF4431FEC5}" type="slidenum">
              <a:rPr lang="en-US" altLang="en-US" sz="1200"/>
              <a:pPr eaLnBrk="1" hangingPunct="1"/>
              <a:t>17</a:t>
            </a:fld>
            <a:endParaRPr lang="en-US" altLang="en-US" sz="1200"/>
          </a:p>
        </p:txBody>
      </p:sp>
      <p:sp>
        <p:nvSpPr>
          <p:cNvPr id="52227" name="Rectangle 2">
            <a:extLst>
              <a:ext uri="{FF2B5EF4-FFF2-40B4-BE49-F238E27FC236}">
                <a16:creationId xmlns:a16="http://schemas.microsoft.com/office/drawing/2014/main" id="{8BACB8FE-3C8F-476D-8ABA-7FB43A23227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25CF84A-8C6E-42DB-B189-0F3CED5ABF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D157B25-01BC-45EB-A4E4-59F53C509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64749D-2352-4189-BDF8-164251C88D26}" type="slidenum">
              <a:rPr lang="en-US" altLang="en-US" sz="1200"/>
              <a:pPr eaLnBrk="1" hangingPunct="1"/>
              <a:t>18</a:t>
            </a:fld>
            <a:endParaRPr lang="en-US" altLang="en-US" sz="1200"/>
          </a:p>
        </p:txBody>
      </p:sp>
      <p:sp>
        <p:nvSpPr>
          <p:cNvPr id="53251" name="Rectangle 2">
            <a:extLst>
              <a:ext uri="{FF2B5EF4-FFF2-40B4-BE49-F238E27FC236}">
                <a16:creationId xmlns:a16="http://schemas.microsoft.com/office/drawing/2014/main" id="{4E5A2225-8ABC-44C1-9B47-18A7AE7BF09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3A13DB1-1BD5-460F-BD4C-262F42918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9652C6B-8011-4031-A876-D50D21826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78F865-F2FA-46A0-822C-9E52A0923A28}" type="slidenum">
              <a:rPr lang="en-US" altLang="en-US" sz="1200"/>
              <a:pPr eaLnBrk="1" hangingPunct="1"/>
              <a:t>19</a:t>
            </a:fld>
            <a:endParaRPr lang="en-US" altLang="en-US" sz="1200"/>
          </a:p>
        </p:txBody>
      </p:sp>
      <p:sp>
        <p:nvSpPr>
          <p:cNvPr id="54275" name="Rectangle 2">
            <a:extLst>
              <a:ext uri="{FF2B5EF4-FFF2-40B4-BE49-F238E27FC236}">
                <a16:creationId xmlns:a16="http://schemas.microsoft.com/office/drawing/2014/main" id="{56E1F8B9-9AEA-4D87-991D-92ADC6CC855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DC11C35-0B1B-42EE-BDAC-A2A801BFF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0B3E4A7-94A5-442D-982B-8E6A547AF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B639BD-CB99-4B13-9D14-BBA84EAD794E}" type="slidenum">
              <a:rPr lang="en-US" altLang="en-US" sz="1200"/>
              <a:pPr eaLnBrk="1" hangingPunct="1"/>
              <a:t>20</a:t>
            </a:fld>
            <a:endParaRPr lang="en-US" altLang="en-US" sz="1200"/>
          </a:p>
        </p:txBody>
      </p:sp>
      <p:sp>
        <p:nvSpPr>
          <p:cNvPr id="55299" name="Rectangle 2">
            <a:extLst>
              <a:ext uri="{FF2B5EF4-FFF2-40B4-BE49-F238E27FC236}">
                <a16:creationId xmlns:a16="http://schemas.microsoft.com/office/drawing/2014/main" id="{078DF53E-9DBD-4F09-BDC0-228C536B2A2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1666F7F-7789-43A1-8D7A-AC919B2B7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47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914400"/>
            <a:ext cx="21145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6191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94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147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8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10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65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2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422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536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84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1746"/>
            </a:gs>
            <a:gs pos="50000">
              <a:srgbClr val="663399"/>
            </a:gs>
            <a:gs pos="100000">
              <a:srgbClr val="2E1746"/>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454BEF0-5E35-45E4-B620-8A0043C7ED7A}"/>
              </a:ext>
            </a:extLst>
          </p:cNvPr>
          <p:cNvSpPr>
            <a:spLocks noGrp="1" noChangeArrowheads="1"/>
          </p:cNvSpPr>
          <p:nvPr>
            <p:ph type="title"/>
          </p:nvPr>
        </p:nvSpPr>
        <p:spPr bwMode="auto">
          <a:xfrm>
            <a:off x="7467600" y="62484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Klicken Sie, um das Titelformat zu bearbeiten</a:t>
            </a:r>
          </a:p>
        </p:txBody>
      </p:sp>
      <p:sp>
        <p:nvSpPr>
          <p:cNvPr id="3075" name="Rectangle 3">
            <a:extLst>
              <a:ext uri="{FF2B5EF4-FFF2-40B4-BE49-F238E27FC236}">
                <a16:creationId xmlns:a16="http://schemas.microsoft.com/office/drawing/2014/main" id="{FE12C4BE-8A67-4FB2-AA27-780767C6BD5C}"/>
              </a:ext>
            </a:extLst>
          </p:cNvPr>
          <p:cNvSpPr>
            <a:spLocks noGrp="1" noChangeArrowheads="1"/>
          </p:cNvSpPr>
          <p:nvPr>
            <p:ph type="body" idx="1"/>
          </p:nvPr>
        </p:nvSpPr>
        <p:spPr bwMode="auto">
          <a:xfrm>
            <a:off x="685800" y="9144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Klicken Sie, um die Formate des Vorlagentextes zu bearbeiten</a:t>
            </a:r>
          </a:p>
          <a:p>
            <a:pPr lvl="1"/>
            <a:r>
              <a:rPr lang="en-US" altLang="en-US"/>
              <a:t>Zweite Ebene</a:t>
            </a:r>
          </a:p>
          <a:p>
            <a:pPr lvl="2"/>
            <a:r>
              <a:rPr lang="en-US" altLang="en-US"/>
              <a:t>Dritte Ebene</a:t>
            </a:r>
          </a:p>
          <a:p>
            <a:pPr lvl="2"/>
            <a:r>
              <a:rPr lang="en-US" altLang="en-US"/>
              <a:t>Vierte Ebene</a:t>
            </a:r>
          </a:p>
          <a:p>
            <a:pPr lvl="3"/>
            <a:r>
              <a:rPr lang="en-US" altLang="en-US"/>
              <a:t>Fünfte Ebene</a:t>
            </a:r>
          </a:p>
        </p:txBody>
      </p:sp>
      <p:sp>
        <p:nvSpPr>
          <p:cNvPr id="1032" name="Line 8">
            <a:extLst>
              <a:ext uri="{FF2B5EF4-FFF2-40B4-BE49-F238E27FC236}">
                <a16:creationId xmlns:a16="http://schemas.microsoft.com/office/drawing/2014/main" id="{4E3E65C0-354E-40CA-8BBF-19C5FFC43461}"/>
              </a:ext>
            </a:extLst>
          </p:cNvPr>
          <p:cNvSpPr>
            <a:spLocks noChangeShapeType="1"/>
          </p:cNvSpPr>
          <p:nvPr userDrawn="1"/>
        </p:nvSpPr>
        <p:spPr bwMode="invGray">
          <a:xfrm>
            <a:off x="0" y="627063"/>
            <a:ext cx="9144000" cy="0"/>
          </a:xfrm>
          <a:prstGeom prst="line">
            <a:avLst/>
          </a:prstGeom>
          <a:noFill/>
          <a:ln w="57150">
            <a:solidFill>
              <a:srgbClr val="CC3300"/>
            </a:solidFill>
            <a:round/>
            <a:headEnd/>
            <a:tailEnd/>
          </a:ln>
          <a:effectLst/>
        </p:spPr>
        <p:txBody>
          <a:bodyPr/>
          <a:lstStyle/>
          <a:p>
            <a:pPr>
              <a:defRPr/>
            </a:pPr>
            <a:endParaRPr lang="en-US"/>
          </a:p>
        </p:txBody>
      </p:sp>
      <p:sp>
        <p:nvSpPr>
          <p:cNvPr id="1034" name="Text Box 10">
            <a:extLst>
              <a:ext uri="{FF2B5EF4-FFF2-40B4-BE49-F238E27FC236}">
                <a16:creationId xmlns:a16="http://schemas.microsoft.com/office/drawing/2014/main" id="{CBD26D06-9752-4EA0-89AD-841F32E03DEC}"/>
              </a:ext>
            </a:extLst>
          </p:cNvPr>
          <p:cNvSpPr txBox="1">
            <a:spLocks noChangeArrowheads="1"/>
          </p:cNvSpPr>
          <p:nvPr userDrawn="1"/>
        </p:nvSpPr>
        <p:spPr bwMode="auto">
          <a:xfrm>
            <a:off x="2114550" y="30163"/>
            <a:ext cx="7010400" cy="519112"/>
          </a:xfrm>
          <a:prstGeom prst="rect">
            <a:avLst/>
          </a:prstGeom>
          <a:noFill/>
          <a:ln w="9525">
            <a:noFill/>
            <a:miter lim="800000"/>
            <a:headEnd/>
            <a:tailEnd/>
          </a:ln>
          <a:effectLst/>
        </p:spPr>
        <p:txBody>
          <a:bodyPr>
            <a:spAutoFit/>
          </a:bodyPr>
          <a:lstStyle/>
          <a:p>
            <a:pPr algn="l">
              <a:spcBef>
                <a:spcPct val="50000"/>
              </a:spcBef>
              <a:defRPr/>
            </a:pPr>
            <a:r>
              <a:rPr lang="de-DE" sz="2800">
                <a:solidFill>
                  <a:srgbClr val="C7ABE3"/>
                </a:solidFill>
                <a:latin typeface="Arial" charset="0"/>
              </a:rPr>
              <a:t>Burda &amp; Wyplosz </a:t>
            </a:r>
            <a:r>
              <a:rPr lang="de-DE" sz="2800" i="1">
                <a:solidFill>
                  <a:srgbClr val="C7ABE3"/>
                </a:solidFill>
                <a:latin typeface="Arial" charset="0"/>
              </a:rPr>
              <a:t>Macroeconomics</a:t>
            </a:r>
            <a:r>
              <a:rPr lang="de-DE" sz="2800">
                <a:solidFill>
                  <a:srgbClr val="C7ABE3"/>
                </a:solidFill>
                <a:latin typeface="Arial" charset="0"/>
              </a:rPr>
              <a:t> 3</a:t>
            </a:r>
            <a:r>
              <a:rPr lang="de-DE" sz="2800" baseline="30000">
                <a:solidFill>
                  <a:srgbClr val="C7ABE3"/>
                </a:solidFill>
                <a:latin typeface="Arial" charset="0"/>
              </a:rPr>
              <a:t>rd</a:t>
            </a:r>
            <a:r>
              <a:rPr lang="de-DE" sz="2800">
                <a:solidFill>
                  <a:srgbClr val="C7ABE3"/>
                </a:solidFill>
                <a:latin typeface="Arial" charset="0"/>
              </a:rPr>
              <a:t> edn</a:t>
            </a:r>
            <a:endParaRPr lang="en-US" sz="2800">
              <a:solidFill>
                <a:srgbClr val="C7ABE3"/>
              </a:solidFill>
              <a:latin typeface="Arial" charset="0"/>
            </a:endParaRPr>
          </a:p>
        </p:txBody>
      </p:sp>
      <p:sp>
        <p:nvSpPr>
          <p:cNvPr id="1037" name="Text Box 13">
            <a:extLst>
              <a:ext uri="{FF2B5EF4-FFF2-40B4-BE49-F238E27FC236}">
                <a16:creationId xmlns:a16="http://schemas.microsoft.com/office/drawing/2014/main" id="{46B304C9-564F-4C36-966D-8337EC439216}"/>
              </a:ext>
            </a:extLst>
          </p:cNvPr>
          <p:cNvSpPr txBox="1">
            <a:spLocks noChangeArrowheads="1"/>
          </p:cNvSpPr>
          <p:nvPr userDrawn="1"/>
        </p:nvSpPr>
        <p:spPr bwMode="invGray">
          <a:xfrm>
            <a:off x="0" y="0"/>
            <a:ext cx="1752600" cy="609600"/>
          </a:xfrm>
          <a:prstGeom prst="rect">
            <a:avLst/>
          </a:prstGeom>
          <a:solidFill>
            <a:srgbClr val="CC3300"/>
          </a:solidFill>
          <a:ln w="9525">
            <a:noFill/>
            <a:miter lim="800000"/>
            <a:headEnd/>
            <a:tailEnd/>
          </a:ln>
          <a:effectLst/>
        </p:spPr>
        <p:txBody>
          <a:bodyPr/>
          <a:lstStyle/>
          <a:p>
            <a:pPr>
              <a:spcBef>
                <a:spcPct val="50000"/>
              </a:spcBef>
              <a:defRPr/>
            </a:pPr>
            <a:r>
              <a:rPr lang="de-DE" sz="2800" b="1">
                <a:solidFill>
                  <a:srgbClr val="FFCBBB"/>
                </a:solidFill>
              </a:rPr>
              <a:t>OXFORD</a:t>
            </a:r>
            <a:br>
              <a:rPr lang="de-DE" sz="3600">
                <a:solidFill>
                  <a:srgbClr val="FFCBBB"/>
                </a:solidFill>
              </a:rPr>
            </a:br>
            <a:r>
              <a:rPr lang="de-DE" sz="1000">
                <a:solidFill>
                  <a:srgbClr val="FFCBBB"/>
                </a:solidFill>
              </a:rPr>
              <a:t>UNIVERSITY PRESS</a:t>
            </a:r>
            <a:endParaRPr lang="en-US" sz="1000">
              <a:solidFill>
                <a:srgbClr val="FFCBBB"/>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defRPr sz="2000">
          <a:solidFill>
            <a:srgbClr val="DBC9ED"/>
          </a:solidFill>
          <a:latin typeface="+mj-lt"/>
          <a:ea typeface="+mj-ea"/>
          <a:cs typeface="+mj-cs"/>
        </a:defRPr>
      </a:lvl1pPr>
      <a:lvl2pPr algn="l" rtl="0" eaLnBrk="0" fontAlgn="base" hangingPunct="0">
        <a:spcBef>
          <a:spcPct val="0"/>
        </a:spcBef>
        <a:spcAft>
          <a:spcPct val="0"/>
        </a:spcAft>
        <a:defRPr sz="2000">
          <a:solidFill>
            <a:srgbClr val="DBC9ED"/>
          </a:solidFill>
          <a:latin typeface="Arial" charset="0"/>
        </a:defRPr>
      </a:lvl2pPr>
      <a:lvl3pPr algn="l" rtl="0" eaLnBrk="0" fontAlgn="base" hangingPunct="0">
        <a:spcBef>
          <a:spcPct val="0"/>
        </a:spcBef>
        <a:spcAft>
          <a:spcPct val="0"/>
        </a:spcAft>
        <a:defRPr sz="2000">
          <a:solidFill>
            <a:srgbClr val="DBC9ED"/>
          </a:solidFill>
          <a:latin typeface="Arial" charset="0"/>
        </a:defRPr>
      </a:lvl3pPr>
      <a:lvl4pPr algn="l" rtl="0" eaLnBrk="0" fontAlgn="base" hangingPunct="0">
        <a:spcBef>
          <a:spcPct val="0"/>
        </a:spcBef>
        <a:spcAft>
          <a:spcPct val="0"/>
        </a:spcAft>
        <a:defRPr sz="2000">
          <a:solidFill>
            <a:srgbClr val="DBC9ED"/>
          </a:solidFill>
          <a:latin typeface="Arial" charset="0"/>
        </a:defRPr>
      </a:lvl4pPr>
      <a:lvl5pPr algn="l" rtl="0" eaLnBrk="0" fontAlgn="base" hangingPunct="0">
        <a:spcBef>
          <a:spcPct val="0"/>
        </a:spcBef>
        <a:spcAft>
          <a:spcPct val="0"/>
        </a:spcAft>
        <a:defRPr sz="2000">
          <a:solidFill>
            <a:srgbClr val="DBC9ED"/>
          </a:solidFill>
          <a:latin typeface="Arial" charset="0"/>
        </a:defRPr>
      </a:lvl5pPr>
      <a:lvl6pPr marL="457200" algn="l" rtl="0" fontAlgn="base">
        <a:spcBef>
          <a:spcPct val="0"/>
        </a:spcBef>
        <a:spcAft>
          <a:spcPct val="0"/>
        </a:spcAft>
        <a:defRPr sz="2000">
          <a:solidFill>
            <a:srgbClr val="DBC9ED"/>
          </a:solidFill>
          <a:latin typeface="Arial" charset="0"/>
        </a:defRPr>
      </a:lvl6pPr>
      <a:lvl7pPr marL="914400" algn="l" rtl="0" fontAlgn="base">
        <a:spcBef>
          <a:spcPct val="0"/>
        </a:spcBef>
        <a:spcAft>
          <a:spcPct val="0"/>
        </a:spcAft>
        <a:defRPr sz="2000">
          <a:solidFill>
            <a:srgbClr val="DBC9ED"/>
          </a:solidFill>
          <a:latin typeface="Arial" charset="0"/>
        </a:defRPr>
      </a:lvl7pPr>
      <a:lvl8pPr marL="1371600" algn="l" rtl="0" fontAlgn="base">
        <a:spcBef>
          <a:spcPct val="0"/>
        </a:spcBef>
        <a:spcAft>
          <a:spcPct val="0"/>
        </a:spcAft>
        <a:defRPr sz="2000">
          <a:solidFill>
            <a:srgbClr val="DBC9ED"/>
          </a:solidFill>
          <a:latin typeface="Arial" charset="0"/>
        </a:defRPr>
      </a:lvl8pPr>
      <a:lvl9pPr marL="1828800" algn="l" rtl="0" fontAlgn="base">
        <a:spcBef>
          <a:spcPct val="0"/>
        </a:spcBef>
        <a:spcAft>
          <a:spcPct val="0"/>
        </a:spcAft>
        <a:defRPr sz="2000">
          <a:solidFill>
            <a:srgbClr val="DBC9ED"/>
          </a:solidFill>
          <a:latin typeface="Arial" charset="0"/>
        </a:defRPr>
      </a:lvl9pPr>
    </p:titleStyle>
    <p:bodyStyle>
      <a:lvl1pPr marL="342900" indent="-342900" algn="l" rtl="0" eaLnBrk="0" fontAlgn="base" hangingPunct="0">
        <a:spcBef>
          <a:spcPct val="20000"/>
        </a:spcBef>
        <a:spcAft>
          <a:spcPct val="0"/>
        </a:spcAft>
        <a:buChar char="•"/>
        <a:defRPr sz="4000">
          <a:solidFill>
            <a:srgbClr val="FCE78C"/>
          </a:solidFill>
          <a:latin typeface="+mn-lt"/>
          <a:ea typeface="+mn-ea"/>
          <a:cs typeface="+mn-cs"/>
        </a:defRPr>
      </a:lvl1pPr>
      <a:lvl2pPr marL="742950" indent="-285750" algn="l" rtl="0" eaLnBrk="0" fontAlgn="base" hangingPunct="0">
        <a:spcBef>
          <a:spcPct val="20000"/>
        </a:spcBef>
        <a:spcAft>
          <a:spcPct val="0"/>
        </a:spcAft>
        <a:buChar char="–"/>
        <a:defRPr sz="3600">
          <a:solidFill>
            <a:srgbClr val="FCE78C"/>
          </a:solidFill>
          <a:latin typeface="+mn-lt"/>
        </a:defRPr>
      </a:lvl2pPr>
      <a:lvl3pPr marL="1143000" indent="-228600" algn="l" rtl="0" eaLnBrk="0" fontAlgn="base" hangingPunct="0">
        <a:spcBef>
          <a:spcPct val="20000"/>
        </a:spcBef>
        <a:spcAft>
          <a:spcPct val="0"/>
        </a:spcAft>
        <a:buChar char="•"/>
        <a:defRPr sz="2800">
          <a:solidFill>
            <a:srgbClr val="FCE78C"/>
          </a:solidFill>
          <a:latin typeface="+mn-lt"/>
        </a:defRPr>
      </a:lvl3pPr>
      <a:lvl4pPr marL="1600200" indent="-228600" algn="l" rtl="0" eaLnBrk="0" fontAlgn="base" hangingPunct="0">
        <a:spcBef>
          <a:spcPct val="20000"/>
        </a:spcBef>
        <a:spcAft>
          <a:spcPct val="0"/>
        </a:spcAft>
        <a:buChar char="–"/>
        <a:defRPr sz="2400">
          <a:solidFill>
            <a:srgbClr val="FCE78C"/>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UZziJSaKhQ" TargetMode="External"/><Relationship Id="rId2" Type="http://schemas.openxmlformats.org/officeDocument/2006/relationships/hyperlink" Target="https://www.washingtonpost.com/nation/2021/03/23/coronavirus-covid-live-updates-us/?wpmk=1&amp;wpisrc=al_news__alert-national--alert-world--alert-hse&amp;utm_source=alert&amp;utm_medium=email&amp;utm_campaign=wp_news_alert_revere&amp;location=alert&amp;pwapi_token=eyJ0eXAiOiJKV1QiLCJhbGciOiJIUzI1NiJ9.eyJjb29raWVuYW1lIjoid3BfY3J0aWQiLCJpc3MiOiJDYXJ0YSIsImNvb2tpZXZhbHVlIjoiNTk2YWZjODA5YmJjMGY0MDNmODkwZTI5IiwidGFnIjoid3BfbmV3c19hbGVydF9yZXZlcmUiLCJ1cmwiOiJodHRwczovL3d3dy53YXNoaW5ndG9ucG9zdC5jb20vbmF0aW9uLzIwMjEvMDMvMjMvY29yb25hdmlydXMtY292aWQtbGl2ZS11cGRhdGVzLXVzLz93cG1rPTEmd3Bpc3JjPWFsX25ld3NfX2FsZXJ0LW5hdGlvbmFsLS1hbGVydC13b3JsZC0tYWxlcnQtaHNlJnV0bV9zb3VyY2U9YWxlcnQmdXRtX21lZGl1bT1lbWFpbCZ1dG1fY2FtcGFpZ249d3BfbmV3c19hbGVydF9yZXZlcmUmbG9jYXRpb249YWxlcnQifQ.UCIRQ0-4KWnisM2ndPbPkulDo9M4sEEIlrwJ_BRoMOs" TargetMode="External"/><Relationship Id="rId1" Type="http://schemas.openxmlformats.org/officeDocument/2006/relationships/slideLayout" Target="../slideLayouts/slideLayout1.xml"/><Relationship Id="rId6" Type="http://schemas.openxmlformats.org/officeDocument/2006/relationships/hyperlink" Target="https://www.washingtonpost.com/graphics/2020/national/coronavirus-us-cases-deaths/?itid=hp_pandemic%20test&amp;itid=lk_inline_manual_13" TargetMode="External"/><Relationship Id="rId5" Type="http://schemas.openxmlformats.org/officeDocument/2006/relationships/hyperlink" Target="https://www.washingtonpost.com/graphics/2020/health/covid-vaccine-states-distribution-doses/?itid=lk_inline_manual_13" TargetMode="External"/><Relationship Id="rId4" Type="http://schemas.openxmlformats.org/officeDocument/2006/relationships/hyperlink" Target="https://www.washingtonpost.com/world/asia_pacific/china-coronavirus-singapore-data/2021/03/23/7a0582ca-8afc-11eb-a33e-da28941cb9ac_story.html?itid=lk_inline_manual_12"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washingtonpost.com/world/asia_pacific/china-coronavirus-singapore-data/2021/03/23/7a0582ca-8afc-11eb-a33e-da28941cb9ac_story.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radingeconomics.com/china/current-account-to-gdp"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us02web.zoom.us/j/81714799851?pwd=THp3L3U1RXhyR1FGMVdVQXRhQWNjdz09"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econ.ucla.edu/lal/busta/busta0708.pdf" TargetMode="External"/><Relationship Id="rId2" Type="http://schemas.openxmlformats.org/officeDocument/2006/relationships/hyperlink" Target="http://www.econ.ucla.edu/lal/busta/busta0608.pdf"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B33915-7BDD-434D-88BB-178C0F484527}"/>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DB00C8E4-3C5A-422A-90E6-A062694F7CA0}"/>
              </a:ext>
            </a:extLst>
          </p:cNvPr>
          <p:cNvSpPr>
            <a:spLocks noGrp="1"/>
          </p:cNvSpPr>
          <p:nvPr>
            <p:ph idx="1"/>
          </p:nvPr>
        </p:nvSpPr>
        <p:spPr/>
        <p:txBody>
          <a:bodyPr/>
          <a:lstStyle/>
          <a:p>
            <a:r>
              <a:rPr lang="sr-Latn-RS" dirty="0">
                <a:hlinkClick r:id="rId2"/>
              </a:rPr>
              <a:t>Novosti o vakcinama</a:t>
            </a:r>
            <a:endParaRPr lang="sr-Latn-RS" dirty="0"/>
          </a:p>
          <a:p>
            <a:r>
              <a:rPr lang="en-GB" b="1" dirty="0"/>
              <a:t>NIH questions AstraZeneca trial data, calls it ‘incomplete’</a:t>
            </a:r>
            <a:endParaRPr lang="sr-Latn-RS" b="1" dirty="0"/>
          </a:p>
          <a:p>
            <a:r>
              <a:rPr lang="en-GB" sz="1000" dirty="0"/>
              <a:t>Here are some significant developments:</a:t>
            </a:r>
          </a:p>
          <a:p>
            <a:pPr>
              <a:buFont typeface="Arial" panose="020B0604020202020204" pitchFamily="34" charset="0"/>
              <a:buChar char="•"/>
            </a:pPr>
            <a:r>
              <a:rPr lang="en-GB" sz="1000" dirty="0"/>
              <a:t>More states are opening vaccine access those over the age of 16, as the race continues between vaccinations and contagious new variants. West Virginia, Tennessee and Arizona announced plans Monday to make the shots more widely available within the next two weeks.</a:t>
            </a:r>
          </a:p>
          <a:p>
            <a:pPr>
              <a:buFont typeface="Arial" panose="020B0604020202020204" pitchFamily="34" charset="0"/>
              <a:buChar char="•"/>
            </a:pPr>
            <a:r>
              <a:rPr lang="en-GB" sz="1000" dirty="0"/>
              <a:t>Amid vaccine </a:t>
            </a:r>
            <a:r>
              <a:rPr lang="en-GB" sz="1000" dirty="0" err="1"/>
              <a:t>skepticism</a:t>
            </a:r>
            <a:r>
              <a:rPr lang="en-GB" sz="1000" dirty="0"/>
              <a:t>, especially among male Republicans, the nation’s sports leagues unveiled a </a:t>
            </a:r>
            <a:r>
              <a:rPr lang="en-GB" sz="1000" dirty="0">
                <a:hlinkClick r:id="rId3"/>
              </a:rPr>
              <a:t>new pro-vaccine public service announcement</a:t>
            </a:r>
            <a:r>
              <a:rPr lang="en-GB" sz="1000" dirty="0"/>
              <a:t>.</a:t>
            </a:r>
          </a:p>
          <a:p>
            <a:pPr>
              <a:buFont typeface="Arial" panose="020B0604020202020204" pitchFamily="34" charset="0"/>
              <a:buChar char="•"/>
            </a:pPr>
            <a:r>
              <a:rPr lang="en-GB" sz="1000" dirty="0"/>
              <a:t>German leader Angela Merkel is extending the country’s lockdown to April 18 and urging people to stay at home over Easter as a devastating third virus wave builds in the country.</a:t>
            </a:r>
          </a:p>
          <a:p>
            <a:pPr>
              <a:buFont typeface="Arial" panose="020B0604020202020204" pitchFamily="34" charset="0"/>
              <a:buChar char="•"/>
            </a:pPr>
            <a:r>
              <a:rPr lang="en-GB" sz="1000" dirty="0"/>
              <a:t>Beijing is sending its vaccines all over the world but the lack of transparency over its data has damaged public confidence in this </a:t>
            </a:r>
            <a:r>
              <a:rPr lang="en-GB" sz="1000" dirty="0">
                <a:hlinkClick r:id="rId4"/>
              </a:rPr>
              <a:t>vaccine diplomacy</a:t>
            </a:r>
            <a:r>
              <a:rPr lang="en-GB" sz="1000" dirty="0"/>
              <a:t>.</a:t>
            </a:r>
          </a:p>
          <a:p>
            <a:pPr>
              <a:buFont typeface="Arial" panose="020B0604020202020204" pitchFamily="34" charset="0"/>
              <a:buChar char="•"/>
            </a:pPr>
            <a:r>
              <a:rPr lang="en-GB" sz="1000" dirty="0"/>
              <a:t>At least </a:t>
            </a:r>
            <a:r>
              <a:rPr lang="en-GB" sz="1000" dirty="0">
                <a:hlinkClick r:id="rId5"/>
              </a:rPr>
              <a:t>82.8 million people</a:t>
            </a:r>
            <a:r>
              <a:rPr lang="en-GB" sz="1000" dirty="0"/>
              <a:t> have received one or both doses of the a coronavirus vaccine in the United States. More than </a:t>
            </a:r>
            <a:r>
              <a:rPr lang="en-GB" sz="1000" dirty="0">
                <a:hlinkClick r:id="rId6"/>
              </a:rPr>
              <a:t>543,000 people have died</a:t>
            </a:r>
            <a:r>
              <a:rPr lang="en-GB" sz="1000" dirty="0"/>
              <a:t> from coronavirus in the country, out of roughly 29.8 million confirmed cases.</a:t>
            </a:r>
          </a:p>
          <a:p>
            <a:r>
              <a:rPr lang="en-GB" sz="1000" b="1" dirty="0"/>
              <a:t> </a:t>
            </a:r>
            <a:endParaRPr lang="sr-Latn-RS" sz="1000" b="1" dirty="0"/>
          </a:p>
          <a:p>
            <a:endParaRPr lang="sr-Latn-RS" sz="1000" b="1" dirty="0"/>
          </a:p>
          <a:p>
            <a:endParaRPr lang="en-GB" sz="1000" b="1" dirty="0"/>
          </a:p>
          <a:p>
            <a:endParaRPr lang="en-GB" sz="1000" dirty="0"/>
          </a:p>
        </p:txBody>
      </p:sp>
    </p:spTree>
    <p:extLst>
      <p:ext uri="{BB962C8B-B14F-4D97-AF65-F5344CB8AC3E}">
        <p14:creationId xmlns:p14="http://schemas.microsoft.com/office/powerpoint/2010/main" val="231158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6EB8C95E-2C44-481C-911E-0A088ED9F3C6}"/>
              </a:ext>
            </a:extLst>
          </p:cNvPr>
          <p:cNvSpPr>
            <a:spLocks noGrp="1"/>
          </p:cNvSpPr>
          <p:nvPr>
            <p:ph type="title"/>
          </p:nvPr>
        </p:nvSpPr>
        <p:spPr/>
        <p:txBody>
          <a:bodyPr/>
          <a:lstStyle/>
          <a:p>
            <a:endParaRPr lang="en-GB" altLang="en-US"/>
          </a:p>
        </p:txBody>
      </p:sp>
      <p:pic>
        <p:nvPicPr>
          <p:cNvPr id="2052" name="Picture 2">
            <a:extLst>
              <a:ext uri="{FF2B5EF4-FFF2-40B4-BE49-F238E27FC236}">
                <a16:creationId xmlns:a16="http://schemas.microsoft.com/office/drawing/2014/main" id="{D148C37A-9084-4E63-A435-3C7FF5333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36" t="52367" r="27750" b="19633"/>
          <a:stretch>
            <a:fillRect/>
          </a:stretch>
        </p:blipFill>
        <p:spPr bwMode="auto">
          <a:xfrm>
            <a:off x="144463" y="620713"/>
            <a:ext cx="90360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3" name="Rectangle 4">
            <a:extLst>
              <a:ext uri="{FF2B5EF4-FFF2-40B4-BE49-F238E27FC236}">
                <a16:creationId xmlns:a16="http://schemas.microsoft.com/office/drawing/2014/main" id="{A01EA7C9-250E-48C8-9E0C-FEEC431B588E}"/>
              </a:ext>
            </a:extLst>
          </p:cNvPr>
          <p:cNvSpPr>
            <a:spLocks noChangeArrowheads="1"/>
          </p:cNvSpPr>
          <p:nvPr/>
        </p:nvSpPr>
        <p:spPr bwMode="auto">
          <a:xfrm>
            <a:off x="107950" y="4221163"/>
            <a:ext cx="8928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vi-VN" altLang="en-US">
                <a:solidFill>
                  <a:srgbClr val="FFFF00"/>
                </a:solidFill>
              </a:rPr>
              <a:t>Zemlja je visoko zadužena</a:t>
            </a:r>
            <a:endParaRPr lang="en-US" altLang="en-US">
              <a:solidFill>
                <a:srgbClr val="FFFF00"/>
              </a:solidFill>
            </a:endParaRPr>
          </a:p>
          <a:p>
            <a:pPr algn="l" eaLnBrk="1" hangingPunct="1">
              <a:buFontTx/>
              <a:buChar char="-"/>
            </a:pPr>
            <a:r>
              <a:rPr lang="en-GB" altLang="en-US">
                <a:solidFill>
                  <a:srgbClr val="FFFF00"/>
                </a:solidFill>
              </a:rPr>
              <a:t>A</a:t>
            </a:r>
            <a:r>
              <a:rPr lang="en-US" altLang="en-US">
                <a:solidFill>
                  <a:srgbClr val="FFFF00"/>
                </a:solidFill>
              </a:rPr>
              <a:t>ko </a:t>
            </a:r>
            <a:r>
              <a:rPr lang="vi-VN" altLang="en-US">
                <a:solidFill>
                  <a:srgbClr val="FFFF00"/>
                </a:solidFill>
              </a:rPr>
              <a:t>dospeli godišnji anuiteti za otplatu duga pređu 5% BDP ili </a:t>
            </a:r>
            <a:endParaRPr lang="en-US" altLang="en-US">
              <a:solidFill>
                <a:srgbClr val="FFFF00"/>
              </a:solidFill>
            </a:endParaRPr>
          </a:p>
          <a:p>
            <a:pPr algn="l" eaLnBrk="1" hangingPunct="1">
              <a:buFontTx/>
              <a:buChar char="-"/>
            </a:pPr>
            <a:r>
              <a:rPr lang="en-US" altLang="en-US">
                <a:solidFill>
                  <a:srgbClr val="FFFF00"/>
                </a:solidFill>
              </a:rPr>
              <a:t> </a:t>
            </a:r>
            <a:r>
              <a:rPr lang="vi-VN" altLang="en-US">
                <a:solidFill>
                  <a:srgbClr val="FFFF00"/>
                </a:solidFill>
              </a:rPr>
              <a:t>ako je iznos godišnje rate duga prema BDP veći</a:t>
            </a:r>
            <a:r>
              <a:rPr lang="en-US" altLang="en-US">
                <a:solidFill>
                  <a:srgbClr val="FFFF00"/>
                </a:solidFill>
              </a:rPr>
              <a:t> od </a:t>
            </a:r>
            <a:r>
              <a:rPr lang="vi-VN" altLang="en-US">
                <a:solidFill>
                  <a:srgbClr val="FFFF00"/>
                </a:solidFill>
              </a:rPr>
              <a:t>stope njegovog rasta</a:t>
            </a:r>
            <a:endParaRPr lang="en-US" altLang="en-US">
              <a:solidFill>
                <a:srgbClr val="FFFF00"/>
              </a:solidFill>
            </a:endParaRPr>
          </a:p>
          <a:p>
            <a:pPr algn="l" eaLnBrk="1" hangingPunct="1">
              <a:buFontTx/>
              <a:buChar char="-"/>
            </a:pPr>
            <a:endParaRPr lang="en-GB" altLang="en-US">
              <a:solidFill>
                <a:srgbClr val="FFFF00"/>
              </a:solidFill>
            </a:endParaRPr>
          </a:p>
        </p:txBody>
      </p:sp>
      <p:graphicFrame>
        <p:nvGraphicFramePr>
          <p:cNvPr id="2050" name="Object 5">
            <a:extLst>
              <a:ext uri="{FF2B5EF4-FFF2-40B4-BE49-F238E27FC236}">
                <a16:creationId xmlns:a16="http://schemas.microsoft.com/office/drawing/2014/main" id="{EE9C408F-296C-4A4A-8377-35CF183FEF10}"/>
              </a:ext>
            </a:extLst>
          </p:cNvPr>
          <p:cNvGraphicFramePr>
            <a:graphicFrameLocks noChangeAspect="1"/>
          </p:cNvGraphicFramePr>
          <p:nvPr/>
        </p:nvGraphicFramePr>
        <p:xfrm>
          <a:off x="2700338" y="5607050"/>
          <a:ext cx="2278062" cy="774700"/>
        </p:xfrm>
        <a:graphic>
          <a:graphicData uri="http://schemas.openxmlformats.org/presentationml/2006/ole">
            <mc:AlternateContent xmlns:mc="http://schemas.openxmlformats.org/markup-compatibility/2006">
              <mc:Choice xmlns:v="urn:schemas-microsoft-com:vml" Requires="v">
                <p:oleObj name="Equation" r:id="rId3" imgW="1269720" imgH="431640" progId="Equation.3">
                  <p:embed/>
                </p:oleObj>
              </mc:Choice>
              <mc:Fallback>
                <p:oleObj name="Equation" r:id="rId3" imgW="1269720" imgH="431640" progId="Equation.3">
                  <p:embed/>
                  <p:pic>
                    <p:nvPicPr>
                      <p:cNvPr id="0" name="Object 5"/>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700338" y="5607050"/>
                        <a:ext cx="2278062" cy="774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3F10881-555B-45BC-A880-8FF780ED3E3D}"/>
              </a:ext>
            </a:extLst>
          </p:cNvPr>
          <p:cNvSpPr>
            <a:spLocks noGrp="1"/>
          </p:cNvSpPr>
          <p:nvPr>
            <p:ph type="title"/>
          </p:nvPr>
        </p:nvSpPr>
        <p:spPr/>
        <p:txBody>
          <a:bodyPr/>
          <a:lstStyle/>
          <a:p>
            <a:endParaRPr lang="sr-Latn-CS" altLang="en-US"/>
          </a:p>
        </p:txBody>
      </p:sp>
      <p:pic>
        <p:nvPicPr>
          <p:cNvPr id="9219" name="Picture 5">
            <a:extLst>
              <a:ext uri="{FF2B5EF4-FFF2-40B4-BE49-F238E27FC236}">
                <a16:creationId xmlns:a16="http://schemas.microsoft.com/office/drawing/2014/main" id="{2114BA2A-32FA-4E17-8332-7A7F11142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31" t="25633" r="46844" b="20033"/>
          <a:stretch>
            <a:fillRect/>
          </a:stretch>
        </p:blipFill>
        <p:spPr bwMode="auto">
          <a:xfrm>
            <a:off x="755650" y="908050"/>
            <a:ext cx="7777163"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F44608B-17AC-4F45-A07B-2F754249D3D7}"/>
              </a:ext>
            </a:extLst>
          </p:cNvPr>
          <p:cNvSpPr>
            <a:spLocks noGrp="1"/>
          </p:cNvSpPr>
          <p:nvPr>
            <p:ph type="title"/>
          </p:nvPr>
        </p:nvSpPr>
        <p:spPr/>
        <p:txBody>
          <a:bodyPr/>
          <a:lstStyle/>
          <a:p>
            <a:endParaRPr lang="en-GB" altLang="en-US"/>
          </a:p>
        </p:txBody>
      </p:sp>
      <p:sp>
        <p:nvSpPr>
          <p:cNvPr id="10243" name="Rectangle 3">
            <a:extLst>
              <a:ext uri="{FF2B5EF4-FFF2-40B4-BE49-F238E27FC236}">
                <a16:creationId xmlns:a16="http://schemas.microsoft.com/office/drawing/2014/main" id="{C507E3C2-09B3-4C57-A100-1B26AC3A52B4}"/>
              </a:ext>
            </a:extLst>
          </p:cNvPr>
          <p:cNvSpPr>
            <a:spLocks noChangeArrowheads="1"/>
          </p:cNvSpPr>
          <p:nvPr/>
        </p:nvSpPr>
        <p:spPr bwMode="auto">
          <a:xfrm>
            <a:off x="1979613" y="765175"/>
            <a:ext cx="398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FFFFCC"/>
                </a:solidFill>
              </a:rPr>
              <a:t>http://www.javnidug.iio.org.rs/</a:t>
            </a:r>
          </a:p>
        </p:txBody>
      </p:sp>
      <p:pic>
        <p:nvPicPr>
          <p:cNvPr id="10244" name="Picture 5">
            <a:extLst>
              <a:ext uri="{FF2B5EF4-FFF2-40B4-BE49-F238E27FC236}">
                <a16:creationId xmlns:a16="http://schemas.microsoft.com/office/drawing/2014/main" id="{DDF16C27-1F91-4020-815C-D5D4B183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00" t="16100" r="23613" b="31401"/>
          <a:stretch>
            <a:fillRect/>
          </a:stretch>
        </p:blipFill>
        <p:spPr bwMode="auto">
          <a:xfrm>
            <a:off x="287338" y="1557338"/>
            <a:ext cx="8856662"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0E7ED6E-34B9-4EC6-8E13-5297E1899CFD}"/>
              </a:ext>
            </a:extLst>
          </p:cNvPr>
          <p:cNvSpPr>
            <a:spLocks noGrp="1" noChangeArrowheads="1"/>
          </p:cNvSpPr>
          <p:nvPr>
            <p:ph type="title"/>
          </p:nvPr>
        </p:nvSpPr>
        <p:spPr/>
        <p:txBody>
          <a:bodyPr/>
          <a:lstStyle/>
          <a:p>
            <a:pPr eaLnBrk="1" hangingPunct="1"/>
            <a:endParaRPr lang="en-US" altLang="en-US"/>
          </a:p>
        </p:txBody>
      </p:sp>
      <p:sp>
        <p:nvSpPr>
          <p:cNvPr id="11267" name="Rectangle 4">
            <a:extLst>
              <a:ext uri="{FF2B5EF4-FFF2-40B4-BE49-F238E27FC236}">
                <a16:creationId xmlns:a16="http://schemas.microsoft.com/office/drawing/2014/main" id="{B00CCC4D-9F4F-4E10-B964-69D2AE5D889D}"/>
              </a:ext>
            </a:extLst>
          </p:cNvPr>
          <p:cNvSpPr>
            <a:spLocks noChangeArrowheads="1"/>
          </p:cNvSpPr>
          <p:nvPr/>
        </p:nvSpPr>
        <p:spPr bwMode="auto">
          <a:xfrm>
            <a:off x="684213" y="1922463"/>
            <a:ext cx="80645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a:solidFill>
                <a:schemeClr val="bg1"/>
              </a:solidFill>
            </a:endParaRPr>
          </a:p>
          <a:p>
            <a:pPr eaLnBrk="1" hangingPunct="1"/>
            <a:r>
              <a:rPr lang="en-US" altLang="en-US" sz="3200">
                <a:solidFill>
                  <a:schemeClr val="bg1"/>
                </a:solidFill>
              </a:rPr>
              <a:t>Bilans nacije takođe se može dekomponovati na</a:t>
            </a:r>
          </a:p>
          <a:p>
            <a:pPr eaLnBrk="1" hangingPunct="1"/>
            <a:r>
              <a:rPr lang="en-US" altLang="en-US" sz="3200">
                <a:solidFill>
                  <a:schemeClr val="bg1"/>
                </a:solidFill>
              </a:rPr>
              <a:t>primarni tekući bilans (PTB) i neto eksterni dohodak od investicija (</a:t>
            </a:r>
            <a:r>
              <a:rPr lang="en-US" altLang="en-US" sz="3200" i="1">
                <a:solidFill>
                  <a:schemeClr val="bg1"/>
                </a:solidFill>
              </a:rPr>
              <a:t>rF</a:t>
            </a:r>
            <a:r>
              <a:rPr lang="en-US" altLang="en-US" sz="3200">
                <a:solidFill>
                  <a:schemeClr val="bg1"/>
                </a:solidFill>
              </a:rPr>
              <a:t>):</a:t>
            </a:r>
          </a:p>
          <a:p>
            <a:pPr eaLnBrk="1" hangingPunct="1"/>
            <a:endParaRPr lang="en-US" altLang="en-US" sz="3200">
              <a:solidFill>
                <a:schemeClr val="bg1"/>
              </a:solidFill>
            </a:endParaRPr>
          </a:p>
          <a:p>
            <a:pPr eaLnBrk="1" hangingPunct="1"/>
            <a:r>
              <a:rPr lang="en-US" altLang="en-US" sz="3200" i="1">
                <a:solidFill>
                  <a:schemeClr val="bg1"/>
                </a:solidFill>
              </a:rPr>
              <a:t>TB </a:t>
            </a:r>
            <a:r>
              <a:rPr lang="en-US" altLang="en-US" sz="3200">
                <a:solidFill>
                  <a:schemeClr val="bg1"/>
                </a:solidFill>
              </a:rPr>
              <a:t>= </a:t>
            </a:r>
            <a:r>
              <a:rPr lang="en-US" altLang="en-US" sz="3200" i="1">
                <a:solidFill>
                  <a:schemeClr val="bg1"/>
                </a:solidFill>
              </a:rPr>
              <a:t>PTB </a:t>
            </a:r>
            <a:r>
              <a:rPr lang="en-US" altLang="en-US" sz="3200">
                <a:solidFill>
                  <a:schemeClr val="bg1"/>
                </a:solidFill>
              </a:rPr>
              <a:t>+ </a:t>
            </a:r>
            <a:r>
              <a:rPr lang="en-US" altLang="en-US" sz="3200" i="1">
                <a:solidFill>
                  <a:schemeClr val="bg1"/>
                </a:solidFill>
              </a:rPr>
              <a:t>rF</a:t>
            </a:r>
            <a:r>
              <a:rPr lang="en-US" altLang="en-US" sz="3200">
                <a:solidFill>
                  <a:schemeClr val="bg1"/>
                </a:solidFill>
              </a:rPr>
              <a:t>,</a:t>
            </a:r>
          </a:p>
        </p:txBody>
      </p:sp>
      <p:pic>
        <p:nvPicPr>
          <p:cNvPr id="11268" name="Picture 65">
            <a:extLst>
              <a:ext uri="{FF2B5EF4-FFF2-40B4-BE49-F238E27FC236}">
                <a16:creationId xmlns:a16="http://schemas.microsoft.com/office/drawing/2014/main" id="{E49879FA-7BB4-4AA4-92DD-47DA15D89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4941888"/>
            <a:ext cx="47418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66">
            <a:extLst>
              <a:ext uri="{FF2B5EF4-FFF2-40B4-BE49-F238E27FC236}">
                <a16:creationId xmlns:a16="http://schemas.microsoft.com/office/drawing/2014/main" id="{0AAC55F8-26DF-48BC-9239-74389273B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799" t="53134" r="13812" b="14235"/>
          <a:stretch>
            <a:fillRect/>
          </a:stretch>
        </p:blipFill>
        <p:spPr bwMode="auto">
          <a:xfrm>
            <a:off x="5505450" y="5140325"/>
            <a:ext cx="2159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9F979-02AA-46F4-8690-791940694067}"/>
              </a:ext>
            </a:extLst>
          </p:cNvPr>
          <p:cNvSpPr/>
          <p:nvPr/>
        </p:nvSpPr>
        <p:spPr>
          <a:xfrm>
            <a:off x="250825" y="836613"/>
            <a:ext cx="8281988" cy="4894262"/>
          </a:xfrm>
          <a:prstGeom prst="rect">
            <a:avLst/>
          </a:prstGeom>
        </p:spPr>
        <p:txBody>
          <a:bodyPr>
            <a:spAutoFit/>
          </a:bodyPr>
          <a:lstStyle/>
          <a:p>
            <a:pPr>
              <a:defRPr/>
            </a:pPr>
            <a:r>
              <a:rPr lang="en-US" dirty="0" err="1">
                <a:solidFill>
                  <a:schemeClr val="bg1">
                    <a:lumMod val="95000"/>
                  </a:schemeClr>
                </a:solidFill>
              </a:rPr>
              <a:t>Ako</a:t>
            </a:r>
            <a:r>
              <a:rPr lang="en-US" dirty="0">
                <a:solidFill>
                  <a:schemeClr val="bg1">
                    <a:lumMod val="95000"/>
                  </a:schemeClr>
                </a:solidFill>
              </a:rPr>
              <a:t> </a:t>
            </a:r>
            <a:r>
              <a:rPr lang="en-US" dirty="0" err="1">
                <a:solidFill>
                  <a:schemeClr val="bg1">
                    <a:lumMod val="95000"/>
                  </a:schemeClr>
                </a:solidFill>
              </a:rPr>
              <a:t>svi</a:t>
            </a:r>
            <a:r>
              <a:rPr lang="en-US" dirty="0">
                <a:solidFill>
                  <a:schemeClr val="bg1">
                    <a:lumMod val="95000"/>
                  </a:schemeClr>
                </a:solidFill>
              </a:rPr>
              <a:t> </a:t>
            </a:r>
            <a:r>
              <a:rPr lang="en-US" dirty="0" err="1">
                <a:solidFill>
                  <a:schemeClr val="bg1">
                    <a:lumMod val="95000"/>
                  </a:schemeClr>
                </a:solidFill>
              </a:rPr>
              <a:t>preferiraju</a:t>
            </a:r>
            <a:r>
              <a:rPr lang="en-US" dirty="0">
                <a:solidFill>
                  <a:schemeClr val="bg1">
                    <a:lumMod val="95000"/>
                  </a:schemeClr>
                </a:solidFill>
              </a:rPr>
              <a:t> </a:t>
            </a:r>
            <a:r>
              <a:rPr lang="en-US" dirty="0" err="1">
                <a:solidFill>
                  <a:schemeClr val="bg1">
                    <a:lumMod val="95000"/>
                  </a:schemeClr>
                </a:solidFill>
              </a:rPr>
              <a:t>danasnju</a:t>
            </a:r>
            <a:r>
              <a:rPr lang="en-US" dirty="0">
                <a:solidFill>
                  <a:schemeClr val="bg1">
                    <a:lumMod val="95000"/>
                  </a:schemeClr>
                </a:solidFill>
              </a:rPr>
              <a:t> u </a:t>
            </a:r>
            <a:r>
              <a:rPr lang="en-US" dirty="0" err="1">
                <a:solidFill>
                  <a:schemeClr val="bg1">
                    <a:lumMod val="95000"/>
                  </a:schemeClr>
                </a:solidFill>
              </a:rPr>
              <a:t>odnosu</a:t>
            </a:r>
            <a:r>
              <a:rPr lang="en-US" dirty="0">
                <a:solidFill>
                  <a:schemeClr val="bg1">
                    <a:lumMod val="95000"/>
                  </a:schemeClr>
                </a:solidFill>
              </a:rPr>
              <a:t>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sutrasnju</a:t>
            </a:r>
            <a:r>
              <a:rPr lang="en-US" dirty="0">
                <a:solidFill>
                  <a:schemeClr val="bg1">
                    <a:lumMod val="95000"/>
                  </a:schemeClr>
                </a:solidFill>
              </a:rPr>
              <a:t> </a:t>
            </a:r>
            <a:r>
              <a:rPr lang="en-US" dirty="0" err="1">
                <a:solidFill>
                  <a:schemeClr val="bg1">
                    <a:lumMod val="95000"/>
                  </a:schemeClr>
                </a:solidFill>
              </a:rPr>
              <a:t>potrosnju</a:t>
            </a:r>
            <a:r>
              <a:rPr lang="en-US" dirty="0">
                <a:solidFill>
                  <a:schemeClr val="bg1">
                    <a:lumMod val="95000"/>
                  </a:schemeClr>
                </a:solidFill>
              </a:rPr>
              <a:t>, </a:t>
            </a:r>
          </a:p>
          <a:p>
            <a:pPr>
              <a:defRPr/>
            </a:pPr>
            <a:r>
              <a:rPr lang="en-US" dirty="0">
                <a:solidFill>
                  <a:schemeClr val="bg1">
                    <a:lumMod val="95000"/>
                  </a:schemeClr>
                </a:solidFill>
              </a:rPr>
              <a:t>r je </a:t>
            </a:r>
            <a:endParaRPr lang="sr-Latn-RS" dirty="0">
              <a:solidFill>
                <a:schemeClr val="bg1">
                  <a:lumMod val="95000"/>
                </a:schemeClr>
              </a:solidFill>
            </a:endParaRPr>
          </a:p>
          <a:p>
            <a:pPr>
              <a:defRPr/>
            </a:pPr>
            <a:endParaRPr lang="sr-Latn-RS" dirty="0">
              <a:solidFill>
                <a:schemeClr val="bg1">
                  <a:lumMod val="95000"/>
                </a:schemeClr>
              </a:solidFill>
            </a:endParaRPr>
          </a:p>
          <a:p>
            <a:pPr marL="457200" indent="-457200">
              <a:buFontTx/>
              <a:buAutoNum type="alphaLcParenR"/>
              <a:defRPr/>
            </a:pPr>
            <a:r>
              <a:rPr lang="en-US" dirty="0" err="1">
                <a:solidFill>
                  <a:schemeClr val="bg1">
                    <a:lumMod val="95000"/>
                  </a:schemeClr>
                </a:solidFill>
              </a:rPr>
              <a:t>pozitivna</a:t>
            </a:r>
            <a:r>
              <a:rPr lang="en-US" dirty="0">
                <a:solidFill>
                  <a:schemeClr val="bg1">
                    <a:lumMod val="95000"/>
                  </a:schemeClr>
                </a:solidFill>
              </a:rPr>
              <a:t> </a:t>
            </a:r>
            <a:endParaRPr lang="sr-Latn-RS" dirty="0">
              <a:solidFill>
                <a:schemeClr val="bg1">
                  <a:lumMod val="95000"/>
                </a:schemeClr>
              </a:solidFill>
            </a:endParaRPr>
          </a:p>
          <a:p>
            <a:pPr marL="457200" indent="-457200">
              <a:buFontTx/>
              <a:buAutoNum type="alphaLcParenR"/>
              <a:defRPr/>
            </a:pPr>
            <a:r>
              <a:rPr lang="sr-Latn-RS" dirty="0">
                <a:solidFill>
                  <a:schemeClr val="bg1">
                    <a:lumMod val="95000"/>
                  </a:schemeClr>
                </a:solidFill>
              </a:rPr>
              <a:t>negativna</a:t>
            </a:r>
            <a:endParaRPr lang="en-US" dirty="0">
              <a:solidFill>
                <a:schemeClr val="bg1">
                  <a:lumMod val="95000"/>
                </a:schemeClr>
              </a:solidFill>
            </a:endParaRPr>
          </a:p>
          <a:p>
            <a:pPr>
              <a:defRPr/>
            </a:pPr>
            <a:endParaRPr lang="en-US" dirty="0">
              <a:solidFill>
                <a:schemeClr val="bg1">
                  <a:lumMod val="95000"/>
                </a:schemeClr>
              </a:solidFill>
            </a:endParaRPr>
          </a:p>
          <a:p>
            <a:pPr>
              <a:defRPr/>
            </a:pPr>
            <a:r>
              <a:rPr lang="en-US" dirty="0" err="1">
                <a:solidFill>
                  <a:schemeClr val="bg1">
                    <a:lumMod val="95000"/>
                  </a:schemeClr>
                </a:solidFill>
              </a:rPr>
              <a:t>ZASTO</a:t>
            </a:r>
            <a:r>
              <a:rPr lang="en-US" dirty="0">
                <a:solidFill>
                  <a:schemeClr val="bg1">
                    <a:lumMod val="95000"/>
                  </a:schemeClr>
                </a:solidFill>
              </a:rPr>
              <a:t> – </a:t>
            </a:r>
            <a:r>
              <a:rPr lang="en-US" dirty="0" err="1">
                <a:solidFill>
                  <a:schemeClr val="bg1">
                    <a:lumMod val="95000"/>
                  </a:schemeClr>
                </a:solidFill>
              </a:rPr>
              <a:t>zato</a:t>
            </a:r>
            <a:r>
              <a:rPr lang="en-US" dirty="0">
                <a:solidFill>
                  <a:schemeClr val="bg1">
                    <a:lumMod val="95000"/>
                  </a:schemeClr>
                </a:solidFill>
              </a:rPr>
              <a:t> </a:t>
            </a:r>
            <a:r>
              <a:rPr lang="en-US" dirty="0" err="1">
                <a:solidFill>
                  <a:schemeClr val="bg1">
                    <a:lumMod val="95000"/>
                  </a:schemeClr>
                </a:solidFill>
              </a:rPr>
              <a:t>sto</a:t>
            </a:r>
            <a:r>
              <a:rPr lang="en-US" dirty="0">
                <a:solidFill>
                  <a:schemeClr val="bg1">
                    <a:lumMod val="95000"/>
                  </a:schemeClr>
                </a:solidFill>
              </a:rPr>
              <a:t> </a:t>
            </a:r>
            <a:r>
              <a:rPr lang="en-US" dirty="0" err="1">
                <a:solidFill>
                  <a:schemeClr val="bg1">
                    <a:lumMod val="95000"/>
                  </a:schemeClr>
                </a:solidFill>
              </a:rPr>
              <a:t>ce</a:t>
            </a:r>
            <a:r>
              <a:rPr lang="en-US" dirty="0">
                <a:solidFill>
                  <a:schemeClr val="bg1">
                    <a:lumMod val="95000"/>
                  </a:schemeClr>
                </a:solidFill>
              </a:rPr>
              <a:t> </a:t>
            </a:r>
            <a:r>
              <a:rPr lang="en-US" dirty="0" err="1">
                <a:solidFill>
                  <a:schemeClr val="bg1">
                    <a:lumMod val="95000"/>
                  </a:schemeClr>
                </a:solidFill>
              </a:rPr>
              <a:t>onda</a:t>
            </a:r>
            <a:r>
              <a:rPr lang="en-US" dirty="0">
                <a:solidFill>
                  <a:schemeClr val="bg1">
                    <a:lumMod val="95000"/>
                  </a:schemeClr>
                </a:solidFill>
              </a:rPr>
              <a:t> </a:t>
            </a:r>
            <a:r>
              <a:rPr lang="en-US" dirty="0" err="1">
                <a:solidFill>
                  <a:schemeClr val="bg1">
                    <a:lumMod val="95000"/>
                  </a:schemeClr>
                </a:solidFill>
              </a:rPr>
              <a:t>domacinstva</a:t>
            </a:r>
            <a:r>
              <a:rPr lang="en-US" dirty="0">
                <a:solidFill>
                  <a:schemeClr val="bg1">
                    <a:lumMod val="95000"/>
                  </a:schemeClr>
                </a:solidFill>
              </a:rPr>
              <a:t> </a:t>
            </a:r>
            <a:r>
              <a:rPr lang="en-US" dirty="0" err="1">
                <a:solidFill>
                  <a:schemeClr val="bg1">
                    <a:lumMod val="95000"/>
                  </a:schemeClr>
                </a:solidFill>
              </a:rPr>
              <a:t>koja</a:t>
            </a:r>
            <a:r>
              <a:rPr lang="en-US" dirty="0">
                <a:solidFill>
                  <a:schemeClr val="bg1">
                    <a:lumMod val="95000"/>
                  </a:schemeClr>
                </a:solidFill>
              </a:rPr>
              <a:t> se </a:t>
            </a:r>
            <a:r>
              <a:rPr lang="en-US" dirty="0" err="1">
                <a:solidFill>
                  <a:schemeClr val="bg1">
                    <a:lumMod val="95000"/>
                  </a:schemeClr>
                </a:solidFill>
              </a:rPr>
              <a:t>odricu</a:t>
            </a:r>
            <a:r>
              <a:rPr lang="en-US" dirty="0">
                <a:solidFill>
                  <a:schemeClr val="bg1">
                    <a:lumMod val="95000"/>
                  </a:schemeClr>
                </a:solidFill>
              </a:rPr>
              <a:t> </a:t>
            </a:r>
            <a:r>
              <a:rPr lang="en-US" dirty="0" err="1">
                <a:solidFill>
                  <a:schemeClr val="bg1">
                    <a:lumMod val="95000"/>
                  </a:schemeClr>
                </a:solidFill>
              </a:rPr>
              <a:t>potrosnje</a:t>
            </a:r>
            <a:r>
              <a:rPr lang="en-US" dirty="0">
                <a:solidFill>
                  <a:schemeClr val="bg1">
                    <a:lumMod val="95000"/>
                  </a:schemeClr>
                </a:solidFill>
              </a:rPr>
              <a:t> </a:t>
            </a:r>
            <a:r>
              <a:rPr lang="en-US" dirty="0" err="1">
                <a:solidFill>
                  <a:schemeClr val="bg1">
                    <a:lumMod val="95000"/>
                  </a:schemeClr>
                </a:solidFill>
              </a:rPr>
              <a:t>i</a:t>
            </a:r>
            <a:r>
              <a:rPr lang="en-US" dirty="0">
                <a:solidFill>
                  <a:schemeClr val="bg1">
                    <a:lumMod val="95000"/>
                  </a:schemeClr>
                </a:solidFill>
              </a:rPr>
              <a:t> </a:t>
            </a:r>
            <a:r>
              <a:rPr lang="en-US" dirty="0" err="1">
                <a:solidFill>
                  <a:schemeClr val="bg1">
                    <a:lumMod val="95000"/>
                  </a:schemeClr>
                </a:solidFill>
              </a:rPr>
              <a:t>daju</a:t>
            </a:r>
            <a:r>
              <a:rPr lang="en-US" dirty="0">
                <a:solidFill>
                  <a:schemeClr val="bg1">
                    <a:lumMod val="95000"/>
                  </a:schemeClr>
                </a:solidFill>
              </a:rPr>
              <a:t> </a:t>
            </a:r>
            <a:r>
              <a:rPr lang="en-US" dirty="0" err="1">
                <a:solidFill>
                  <a:schemeClr val="bg1">
                    <a:lumMod val="95000"/>
                  </a:schemeClr>
                </a:solidFill>
              </a:rPr>
              <a:t>novac</a:t>
            </a:r>
            <a:r>
              <a:rPr lang="en-US" dirty="0">
                <a:solidFill>
                  <a:schemeClr val="bg1">
                    <a:lumMod val="95000"/>
                  </a:schemeClr>
                </a:solidFill>
              </a:rPr>
              <a:t> </a:t>
            </a:r>
            <a:r>
              <a:rPr lang="en-US" dirty="0" err="1">
                <a:solidFill>
                  <a:schemeClr val="bg1">
                    <a:lumMod val="95000"/>
                  </a:schemeClr>
                </a:solidFill>
              </a:rPr>
              <a:t>na</a:t>
            </a:r>
            <a:r>
              <a:rPr lang="en-US" dirty="0">
                <a:solidFill>
                  <a:schemeClr val="bg1">
                    <a:lumMod val="95000"/>
                  </a:schemeClr>
                </a:solidFill>
              </a:rPr>
              <a:t> </a:t>
            </a:r>
            <a:r>
              <a:rPr lang="en-US" dirty="0" err="1">
                <a:solidFill>
                  <a:schemeClr val="bg1">
                    <a:lumMod val="95000"/>
                  </a:schemeClr>
                </a:solidFill>
              </a:rPr>
              <a:t>stednju</a:t>
            </a:r>
            <a:r>
              <a:rPr lang="en-US" dirty="0">
                <a:solidFill>
                  <a:schemeClr val="bg1">
                    <a:lumMod val="95000"/>
                  </a:schemeClr>
                </a:solidFill>
              </a:rPr>
              <a:t> </a:t>
            </a:r>
            <a:r>
              <a:rPr lang="en-US" dirty="0" err="1">
                <a:solidFill>
                  <a:schemeClr val="bg1">
                    <a:lumMod val="95000"/>
                  </a:schemeClr>
                </a:solidFill>
              </a:rPr>
              <a:t>ili</a:t>
            </a:r>
            <a:r>
              <a:rPr lang="en-US" dirty="0">
                <a:solidFill>
                  <a:schemeClr val="bg1">
                    <a:lumMod val="95000"/>
                  </a:schemeClr>
                </a:solidFill>
              </a:rPr>
              <a:t> u </a:t>
            </a:r>
            <a:r>
              <a:rPr lang="en-US" dirty="0" err="1">
                <a:solidFill>
                  <a:schemeClr val="bg1">
                    <a:lumMod val="95000"/>
                  </a:schemeClr>
                </a:solidFill>
              </a:rPr>
              <a:t>zajam</a:t>
            </a:r>
            <a:r>
              <a:rPr lang="en-US" dirty="0">
                <a:solidFill>
                  <a:schemeClr val="bg1">
                    <a:lumMod val="95000"/>
                  </a:schemeClr>
                </a:solidFill>
              </a:rPr>
              <a:t> </a:t>
            </a:r>
          </a:p>
          <a:p>
            <a:pPr>
              <a:defRPr/>
            </a:pPr>
            <a:endParaRPr lang="en-US" dirty="0">
              <a:solidFill>
                <a:schemeClr val="bg1">
                  <a:lumMod val="95000"/>
                </a:schemeClr>
              </a:solidFill>
            </a:endParaRPr>
          </a:p>
          <a:p>
            <a:pPr>
              <a:defRPr/>
            </a:pPr>
            <a:r>
              <a:rPr lang="en-US" dirty="0" err="1">
                <a:solidFill>
                  <a:schemeClr val="bg1">
                    <a:lumMod val="95000"/>
                  </a:schemeClr>
                </a:solidFill>
              </a:rPr>
              <a:t>Traziti</a:t>
            </a:r>
            <a:r>
              <a:rPr lang="en-US" dirty="0">
                <a:solidFill>
                  <a:schemeClr val="bg1">
                    <a:lumMod val="95000"/>
                  </a:schemeClr>
                </a:solidFill>
              </a:rPr>
              <a:t> </a:t>
            </a:r>
            <a:r>
              <a:rPr lang="en-US" dirty="0" err="1">
                <a:solidFill>
                  <a:schemeClr val="bg1">
                    <a:lumMod val="95000"/>
                  </a:schemeClr>
                </a:solidFill>
              </a:rPr>
              <a:t>da</a:t>
            </a:r>
            <a:r>
              <a:rPr lang="en-US" dirty="0">
                <a:solidFill>
                  <a:schemeClr val="bg1">
                    <a:lumMod val="95000"/>
                  </a:schemeClr>
                </a:solidFill>
              </a:rPr>
              <a:t> </a:t>
            </a:r>
            <a:r>
              <a:rPr lang="en-US" dirty="0" err="1">
                <a:solidFill>
                  <a:schemeClr val="bg1">
                    <a:lumMod val="95000"/>
                  </a:schemeClr>
                </a:solidFill>
              </a:rPr>
              <a:t>budu</a:t>
            </a:r>
            <a:r>
              <a:rPr lang="en-US" dirty="0">
                <a:solidFill>
                  <a:schemeClr val="bg1">
                    <a:lumMod val="95000"/>
                  </a:schemeClr>
                </a:solidFill>
              </a:rPr>
              <a:t> </a:t>
            </a:r>
            <a:r>
              <a:rPr lang="en-US" dirty="0" err="1">
                <a:solidFill>
                  <a:schemeClr val="bg1">
                    <a:lumMod val="95000"/>
                  </a:schemeClr>
                </a:solidFill>
              </a:rPr>
              <a:t>kompenzovani</a:t>
            </a:r>
            <a:r>
              <a:rPr lang="en-US" dirty="0">
                <a:solidFill>
                  <a:schemeClr val="bg1">
                    <a:lumMod val="95000"/>
                  </a:schemeClr>
                </a:solidFill>
              </a:rPr>
              <a:t> </a:t>
            </a:r>
            <a:r>
              <a:rPr lang="en-US" dirty="0" err="1">
                <a:solidFill>
                  <a:schemeClr val="bg1">
                    <a:lumMod val="95000"/>
                  </a:schemeClr>
                </a:solidFill>
              </a:rPr>
              <a:t>vecom</a:t>
            </a:r>
            <a:r>
              <a:rPr lang="en-US" dirty="0">
                <a:solidFill>
                  <a:schemeClr val="bg1">
                    <a:lumMod val="95000"/>
                  </a:schemeClr>
                </a:solidFill>
              </a:rPr>
              <a:t> </a:t>
            </a:r>
            <a:r>
              <a:rPr lang="en-US" dirty="0" err="1">
                <a:solidFill>
                  <a:schemeClr val="bg1">
                    <a:lumMod val="95000"/>
                  </a:schemeClr>
                </a:solidFill>
              </a:rPr>
              <a:t>potrosnjom</a:t>
            </a:r>
            <a:r>
              <a:rPr lang="en-US" dirty="0">
                <a:solidFill>
                  <a:schemeClr val="bg1">
                    <a:lumMod val="95000"/>
                  </a:schemeClr>
                </a:solidFill>
              </a:rPr>
              <a:t> sutra</a:t>
            </a:r>
          </a:p>
          <a:p>
            <a:pPr>
              <a:defRPr/>
            </a:pPr>
            <a:endParaRPr lang="en-US" dirty="0">
              <a:solidFill>
                <a:schemeClr val="bg1">
                  <a:lumMod val="95000"/>
                </a:schemeClr>
              </a:solidFill>
            </a:endParaRPr>
          </a:p>
          <a:p>
            <a:pPr>
              <a:defRPr/>
            </a:pPr>
            <a:r>
              <a:rPr lang="en-US" dirty="0" err="1">
                <a:solidFill>
                  <a:schemeClr val="bg1">
                    <a:lumMod val="95000"/>
                  </a:schemeClr>
                </a:solidFill>
              </a:rPr>
              <a:t>POZITIVNA</a:t>
            </a:r>
            <a:r>
              <a:rPr lang="en-US" dirty="0">
                <a:solidFill>
                  <a:schemeClr val="bg1">
                    <a:lumMod val="95000"/>
                  </a:schemeClr>
                </a:solidFill>
              </a:rPr>
              <a:t> </a:t>
            </a:r>
            <a:r>
              <a:rPr lang="en-US" dirty="0" err="1">
                <a:solidFill>
                  <a:schemeClr val="bg1">
                    <a:lumMod val="95000"/>
                  </a:schemeClr>
                </a:solidFill>
              </a:rPr>
              <a:t>REALNA</a:t>
            </a:r>
            <a:r>
              <a:rPr lang="en-US" dirty="0">
                <a:solidFill>
                  <a:schemeClr val="bg1">
                    <a:lumMod val="95000"/>
                  </a:schemeClr>
                </a:solidFill>
              </a:rPr>
              <a:t> </a:t>
            </a:r>
            <a:r>
              <a:rPr lang="en-US" dirty="0" err="1">
                <a:solidFill>
                  <a:schemeClr val="bg1">
                    <a:lumMod val="95000"/>
                  </a:schemeClr>
                </a:solidFill>
              </a:rPr>
              <a:t>KAMATNA</a:t>
            </a:r>
            <a:r>
              <a:rPr lang="en-US" dirty="0">
                <a:solidFill>
                  <a:schemeClr val="bg1">
                    <a:lumMod val="95000"/>
                  </a:schemeClr>
                </a:solidFill>
              </a:rPr>
              <a:t> </a:t>
            </a:r>
            <a:r>
              <a:rPr lang="en-US" dirty="0" err="1">
                <a:solidFill>
                  <a:schemeClr val="bg1">
                    <a:lumMod val="95000"/>
                  </a:schemeClr>
                </a:solidFill>
              </a:rPr>
              <a:t>STOPA</a:t>
            </a:r>
            <a:r>
              <a:rPr lang="en-US" dirty="0">
                <a:solidFill>
                  <a:schemeClr val="bg1">
                    <a:lumMod val="95000"/>
                  </a:schemeClr>
                </a:solidFill>
              </a:rPr>
              <a:t> </a:t>
            </a:r>
            <a:r>
              <a:rPr lang="en-US" dirty="0" err="1">
                <a:solidFill>
                  <a:schemeClr val="bg1">
                    <a:lumMod val="95000"/>
                  </a:schemeClr>
                </a:solidFill>
              </a:rPr>
              <a:t>ZNACI</a:t>
            </a:r>
            <a:r>
              <a:rPr lang="en-US" dirty="0">
                <a:solidFill>
                  <a:schemeClr val="bg1">
                    <a:lumMod val="95000"/>
                  </a:schemeClr>
                </a:solidFill>
              </a:rPr>
              <a:t> </a:t>
            </a:r>
            <a:r>
              <a:rPr lang="en-US" dirty="0" err="1">
                <a:solidFill>
                  <a:schemeClr val="bg1">
                    <a:lumMod val="95000"/>
                  </a:schemeClr>
                </a:solidFill>
              </a:rPr>
              <a:t>POZITIVNE</a:t>
            </a:r>
            <a:r>
              <a:rPr lang="en-US" dirty="0">
                <a:solidFill>
                  <a:schemeClr val="bg1">
                    <a:lumMod val="95000"/>
                  </a:schemeClr>
                </a:solidFill>
              </a:rPr>
              <a:t> </a:t>
            </a:r>
            <a:r>
              <a:rPr lang="en-US" dirty="0" err="1">
                <a:solidFill>
                  <a:schemeClr val="bg1">
                    <a:lumMod val="95000"/>
                  </a:schemeClr>
                </a:solidFill>
              </a:rPr>
              <a:t>REALNE</a:t>
            </a:r>
            <a:r>
              <a:rPr lang="en-US" dirty="0">
                <a:solidFill>
                  <a:schemeClr val="bg1">
                    <a:lumMod val="95000"/>
                  </a:schemeClr>
                </a:solidFill>
              </a:rPr>
              <a:t> </a:t>
            </a:r>
            <a:r>
              <a:rPr lang="en-US" dirty="0" err="1">
                <a:solidFill>
                  <a:schemeClr val="bg1">
                    <a:lumMod val="95000"/>
                  </a:schemeClr>
                </a:solidFill>
              </a:rPr>
              <a:t>TROSKOVE</a:t>
            </a:r>
            <a:r>
              <a:rPr lang="en-US" dirty="0">
                <a:solidFill>
                  <a:schemeClr val="bg1">
                    <a:lumMod val="95000"/>
                  </a:schemeClr>
                </a:solidFill>
              </a:rPr>
              <a:t> </a:t>
            </a:r>
            <a:r>
              <a:rPr lang="en-US" dirty="0" err="1">
                <a:solidFill>
                  <a:schemeClr val="bg1">
                    <a:lumMod val="95000"/>
                  </a:schemeClr>
                </a:solidFill>
              </a:rPr>
              <a:t>CEKANJA</a:t>
            </a:r>
            <a:endParaRPr lang="en-US" dirty="0">
              <a:solidFill>
                <a:schemeClr val="bg1">
                  <a:lumMod val="95000"/>
                </a:schemeClr>
              </a:solidFill>
            </a:endParaRPr>
          </a:p>
        </p:txBody>
      </p:sp>
      <p:sp>
        <p:nvSpPr>
          <p:cNvPr id="3" name="Rectangle 2">
            <a:extLst>
              <a:ext uri="{FF2B5EF4-FFF2-40B4-BE49-F238E27FC236}">
                <a16:creationId xmlns:a16="http://schemas.microsoft.com/office/drawing/2014/main" id="{FDDEBD7D-360C-455B-B08B-7008DD17782E}"/>
              </a:ext>
            </a:extLst>
          </p:cNvPr>
          <p:cNvSpPr>
            <a:spLocks noChangeArrowheads="1"/>
          </p:cNvSpPr>
          <p:nvPr/>
        </p:nvSpPr>
        <p:spPr bwMode="auto">
          <a:xfrm>
            <a:off x="3276600" y="2420938"/>
            <a:ext cx="2303463" cy="4318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4" presetClass="path" presetSubtype="0" accel="50000" decel="50000" fill="hold" grpId="1" nodeType="clickEffect">
                                  <p:stCondLst>
                                    <p:cond delay="0"/>
                                  </p:stCondLst>
                                  <p:childTnLst>
                                    <p:animMotion origin="layout" path="M -1.38889E-6 -7.40741E-7 L -1.38889E-6 -0.07338 " pathEditMode="relative" rAng="0" ptsTypes="AA">
                                      <p:cBhvr>
                                        <p:cTn id="11" dur="2000" fill="hold"/>
                                        <p:tgtEl>
                                          <p:spTgt spid="3"/>
                                        </p:tgtEl>
                                        <p:attrNameLst>
                                          <p:attrName>ppt_x</p:attrName>
                                          <p:attrName>ppt_y</p:attrName>
                                        </p:attrNameLst>
                                      </p:cBhvr>
                                      <p:rCtr x="0" y="-3681"/>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blinds(horizontal)">
                                      <p:cBhvr>
                                        <p:cTn id="16" dur="500"/>
                                        <p:tgtEl>
                                          <p:spTgt spid="2">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blinds(horizontal)">
                                      <p:cBhvr>
                                        <p:cTn id="19" dur="500"/>
                                        <p:tgtEl>
                                          <p:spTgt spid="2">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linds(horizontal)">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BB4330A-9759-4DD0-AD66-BDE9E0343D31}"/>
              </a:ext>
            </a:extLst>
          </p:cNvPr>
          <p:cNvSpPr>
            <a:spLocks noGrp="1" noChangeArrowheads="1"/>
          </p:cNvSpPr>
          <p:nvPr>
            <p:ph type="title"/>
          </p:nvPr>
        </p:nvSpPr>
        <p:spPr bwMode="black"/>
        <p:txBody>
          <a:bodyPr/>
          <a:lstStyle/>
          <a:p>
            <a:pPr eaLnBrk="1" hangingPunct="1"/>
            <a:r>
              <a:rPr lang="de-DE" altLang="en-US"/>
              <a:t>Slika 6.2(a)</a:t>
            </a:r>
            <a:endParaRPr lang="en-GB" altLang="en-US"/>
          </a:p>
        </p:txBody>
      </p:sp>
      <p:grpSp>
        <p:nvGrpSpPr>
          <p:cNvPr id="13315" name="Group 3">
            <a:extLst>
              <a:ext uri="{FF2B5EF4-FFF2-40B4-BE49-F238E27FC236}">
                <a16:creationId xmlns:a16="http://schemas.microsoft.com/office/drawing/2014/main" id="{197558E9-ADBD-442D-B22D-6F8480EB33B8}"/>
              </a:ext>
            </a:extLst>
          </p:cNvPr>
          <p:cNvGrpSpPr>
            <a:grpSpLocks/>
          </p:cNvGrpSpPr>
          <p:nvPr/>
        </p:nvGrpSpPr>
        <p:grpSpPr bwMode="auto">
          <a:xfrm>
            <a:off x="1885950" y="1822450"/>
            <a:ext cx="5181600" cy="4119563"/>
            <a:chOff x="1188" y="1152"/>
            <a:chExt cx="3264" cy="2595"/>
          </a:xfrm>
        </p:grpSpPr>
        <p:sp>
          <p:nvSpPr>
            <p:cNvPr id="13324" name="Line 4">
              <a:extLst>
                <a:ext uri="{FF2B5EF4-FFF2-40B4-BE49-F238E27FC236}">
                  <a16:creationId xmlns:a16="http://schemas.microsoft.com/office/drawing/2014/main" id="{B7BAD103-95B3-4C01-89C7-40ACCCAAEB66}"/>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5" name="Line 5">
              <a:extLst>
                <a:ext uri="{FF2B5EF4-FFF2-40B4-BE49-F238E27FC236}">
                  <a16:creationId xmlns:a16="http://schemas.microsoft.com/office/drawing/2014/main" id="{19262127-C581-4C3C-BC4B-D36414CE6E65}"/>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316" name="Text Box 6">
            <a:extLst>
              <a:ext uri="{FF2B5EF4-FFF2-40B4-BE49-F238E27FC236}">
                <a16:creationId xmlns:a16="http://schemas.microsoft.com/office/drawing/2014/main" id="{1EED90C0-A051-4634-A629-2C4CD7037C57}"/>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3317" name="Text Box 7">
            <a:extLst>
              <a:ext uri="{FF2B5EF4-FFF2-40B4-BE49-F238E27FC236}">
                <a16:creationId xmlns:a16="http://schemas.microsoft.com/office/drawing/2014/main" id="{B631553D-32C4-48C9-B5BB-7E880B1D005E}"/>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3318" name="Text Box 8">
            <a:extLst>
              <a:ext uri="{FF2B5EF4-FFF2-40B4-BE49-F238E27FC236}">
                <a16:creationId xmlns:a16="http://schemas.microsoft.com/office/drawing/2014/main" id="{CC4A0684-2231-4BCB-BB3A-AD45A3AFC64F}"/>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3319" name="Arc 9">
            <a:extLst>
              <a:ext uri="{FF2B5EF4-FFF2-40B4-BE49-F238E27FC236}">
                <a16:creationId xmlns:a16="http://schemas.microsoft.com/office/drawing/2014/main" id="{A27386F9-C02A-4842-964A-F79D88C4BA6C}"/>
              </a:ext>
            </a:extLst>
          </p:cNvPr>
          <p:cNvSpPr>
            <a:spLocks/>
          </p:cNvSpPr>
          <p:nvPr/>
        </p:nvSpPr>
        <p:spPr bwMode="black">
          <a:xfrm rot="16200000" flipH="1">
            <a:off x="2641600" y="1547813"/>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0" name="Rectangle 10">
            <a:extLst>
              <a:ext uri="{FF2B5EF4-FFF2-40B4-BE49-F238E27FC236}">
                <a16:creationId xmlns:a16="http://schemas.microsoft.com/office/drawing/2014/main" id="{E7891DBC-C018-4C7C-94D2-8A5155C64AC4}"/>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a:t>
            </a:r>
            <a:r>
              <a:rPr lang="de-DE" altLang="en-US" sz="3200">
                <a:solidFill>
                  <a:schemeClr val="bg1"/>
                </a:solidFill>
                <a:latin typeface="Arial" panose="020B0604020202020204" pitchFamily="34" charset="0"/>
              </a:rPr>
              <a:t>: </a:t>
            </a:r>
            <a:r>
              <a:rPr lang="sr-Latn-CS" altLang="en-US" sz="3200">
                <a:solidFill>
                  <a:schemeClr val="bg1"/>
                </a:solidFill>
                <a:latin typeface="Arial" panose="020B0604020202020204" pitchFamily="34" charset="0"/>
              </a:rPr>
              <a:t>normalan slučaj</a:t>
            </a:r>
            <a:endParaRPr lang="en-GB" altLang="en-US" sz="3200">
              <a:solidFill>
                <a:schemeClr val="bg1"/>
              </a:solidFill>
              <a:latin typeface="Arial" panose="020B0604020202020204" pitchFamily="34" charset="0"/>
            </a:endParaRPr>
          </a:p>
        </p:txBody>
      </p:sp>
      <p:sp>
        <p:nvSpPr>
          <p:cNvPr id="13321" name="Arc 11">
            <a:extLst>
              <a:ext uri="{FF2B5EF4-FFF2-40B4-BE49-F238E27FC236}">
                <a16:creationId xmlns:a16="http://schemas.microsoft.com/office/drawing/2014/main" id="{B6E060AD-B246-4F14-B35D-F9AD7A3D0006}"/>
              </a:ext>
            </a:extLst>
          </p:cNvPr>
          <p:cNvSpPr>
            <a:spLocks/>
          </p:cNvSpPr>
          <p:nvPr/>
        </p:nvSpPr>
        <p:spPr bwMode="black">
          <a:xfrm rot="16200000" flipH="1">
            <a:off x="3136106" y="1210469"/>
            <a:ext cx="4002088"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2" name="Arc 12">
            <a:extLst>
              <a:ext uri="{FF2B5EF4-FFF2-40B4-BE49-F238E27FC236}">
                <a16:creationId xmlns:a16="http://schemas.microsoft.com/office/drawing/2014/main" id="{1603CA84-4DB8-47BB-957D-AB717F6923AB}"/>
              </a:ext>
            </a:extLst>
          </p:cNvPr>
          <p:cNvSpPr>
            <a:spLocks/>
          </p:cNvSpPr>
          <p:nvPr/>
        </p:nvSpPr>
        <p:spPr bwMode="black">
          <a:xfrm rot="16200000" flipH="1">
            <a:off x="3600451" y="804862"/>
            <a:ext cx="4087812"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23" name="Arc 13">
            <a:extLst>
              <a:ext uri="{FF2B5EF4-FFF2-40B4-BE49-F238E27FC236}">
                <a16:creationId xmlns:a16="http://schemas.microsoft.com/office/drawing/2014/main" id="{7BE4CAEB-AC9A-476F-A6F7-AB636B587FED}"/>
              </a:ext>
            </a:extLst>
          </p:cNvPr>
          <p:cNvSpPr>
            <a:spLocks/>
          </p:cNvSpPr>
          <p:nvPr/>
        </p:nvSpPr>
        <p:spPr bwMode="black">
          <a:xfrm rot="16200000" flipH="1">
            <a:off x="4178300" y="433388"/>
            <a:ext cx="4102100" cy="4000500"/>
          </a:xfrm>
          <a:custGeom>
            <a:avLst/>
            <a:gdLst>
              <a:gd name="T0" fmla="*/ 2147483647 w 21138"/>
              <a:gd name="T1" fmla="*/ 0 h 20994"/>
              <a:gd name="T2" fmla="*/ 2147483647 w 21138"/>
              <a:gd name="T3" fmla="*/ 2147483647 h 20994"/>
              <a:gd name="T4" fmla="*/ 0 w 21138"/>
              <a:gd name="T5" fmla="*/ 2147483647 h 20994"/>
              <a:gd name="T6" fmla="*/ 0 60000 65536"/>
              <a:gd name="T7" fmla="*/ 0 60000 65536"/>
              <a:gd name="T8" fmla="*/ 0 60000 65536"/>
              <a:gd name="T9" fmla="*/ 0 w 21138"/>
              <a:gd name="T10" fmla="*/ 0 h 20994"/>
              <a:gd name="T11" fmla="*/ 21138 w 21138"/>
              <a:gd name="T12" fmla="*/ 20994 h 20994"/>
            </a:gdLst>
            <a:ahLst/>
            <a:cxnLst>
              <a:cxn ang="T6">
                <a:pos x="T0" y="T1"/>
              </a:cxn>
              <a:cxn ang="T7">
                <a:pos x="T2" y="T3"/>
              </a:cxn>
              <a:cxn ang="T8">
                <a:pos x="T4" y="T5"/>
              </a:cxn>
            </a:cxnLst>
            <a:rect l="T9" t="T10" r="T11" b="T12"/>
            <a:pathLst>
              <a:path w="21138" h="20994" fill="none" extrusionOk="0">
                <a:moveTo>
                  <a:pt x="5079" y="-1"/>
                </a:moveTo>
                <a:cubicBezTo>
                  <a:pt x="13175" y="1958"/>
                  <a:pt x="19424" y="8398"/>
                  <a:pt x="21138" y="16550"/>
                </a:cubicBezTo>
              </a:path>
              <a:path w="21138" h="20994" stroke="0" extrusionOk="0">
                <a:moveTo>
                  <a:pt x="5079" y="-1"/>
                </a:moveTo>
                <a:cubicBezTo>
                  <a:pt x="13175" y="1958"/>
                  <a:pt x="19424" y="8398"/>
                  <a:pt x="21138" y="16550"/>
                </a:cubicBezTo>
                <a:lnTo>
                  <a:pt x="0" y="20994"/>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804949-AF7A-4430-A33A-FCDAB081D381}"/>
              </a:ext>
            </a:extLst>
          </p:cNvPr>
          <p:cNvSpPr>
            <a:spLocks noGrp="1" noChangeArrowheads="1"/>
          </p:cNvSpPr>
          <p:nvPr>
            <p:ph type="title"/>
          </p:nvPr>
        </p:nvSpPr>
        <p:spPr bwMode="black"/>
        <p:txBody>
          <a:bodyPr/>
          <a:lstStyle/>
          <a:p>
            <a:pPr eaLnBrk="1" hangingPunct="1"/>
            <a:r>
              <a:rPr lang="de-DE" altLang="en-US"/>
              <a:t>Slika 6.2(b)</a:t>
            </a:r>
            <a:endParaRPr lang="en-GB" altLang="en-US"/>
          </a:p>
        </p:txBody>
      </p:sp>
      <p:grpSp>
        <p:nvGrpSpPr>
          <p:cNvPr id="14339" name="Group 3">
            <a:extLst>
              <a:ext uri="{FF2B5EF4-FFF2-40B4-BE49-F238E27FC236}">
                <a16:creationId xmlns:a16="http://schemas.microsoft.com/office/drawing/2014/main" id="{5A18599D-8055-4E30-AD4C-2CF53B35761C}"/>
              </a:ext>
            </a:extLst>
          </p:cNvPr>
          <p:cNvGrpSpPr>
            <a:grpSpLocks/>
          </p:cNvGrpSpPr>
          <p:nvPr/>
        </p:nvGrpSpPr>
        <p:grpSpPr bwMode="auto">
          <a:xfrm>
            <a:off x="1885950" y="1822450"/>
            <a:ext cx="5181600" cy="4119563"/>
            <a:chOff x="1188" y="1152"/>
            <a:chExt cx="3264" cy="2595"/>
          </a:xfrm>
        </p:grpSpPr>
        <p:sp>
          <p:nvSpPr>
            <p:cNvPr id="14348" name="Line 4">
              <a:extLst>
                <a:ext uri="{FF2B5EF4-FFF2-40B4-BE49-F238E27FC236}">
                  <a16:creationId xmlns:a16="http://schemas.microsoft.com/office/drawing/2014/main" id="{6B837BB9-7F05-4764-A465-D03862D8248C}"/>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9" name="Line 5">
              <a:extLst>
                <a:ext uri="{FF2B5EF4-FFF2-40B4-BE49-F238E27FC236}">
                  <a16:creationId xmlns:a16="http://schemas.microsoft.com/office/drawing/2014/main" id="{38DA4545-7AED-4F24-957B-4E65E3A76C53}"/>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340" name="Text Box 6">
            <a:extLst>
              <a:ext uri="{FF2B5EF4-FFF2-40B4-BE49-F238E27FC236}">
                <a16:creationId xmlns:a16="http://schemas.microsoft.com/office/drawing/2014/main" id="{A456F99A-60A6-4A89-9E15-59F088F39A06}"/>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4341" name="Text Box 7">
            <a:extLst>
              <a:ext uri="{FF2B5EF4-FFF2-40B4-BE49-F238E27FC236}">
                <a16:creationId xmlns:a16="http://schemas.microsoft.com/office/drawing/2014/main" id="{C40DB691-3DAE-44AC-B6CE-DA787D32EF29}"/>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4342" name="Text Box 8">
            <a:extLst>
              <a:ext uri="{FF2B5EF4-FFF2-40B4-BE49-F238E27FC236}">
                <a16:creationId xmlns:a16="http://schemas.microsoft.com/office/drawing/2014/main" id="{D270C291-6759-4731-ABA4-2D2AF743FC39}"/>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4343" name="Rectangle 9">
            <a:extLst>
              <a:ext uri="{FF2B5EF4-FFF2-40B4-BE49-F238E27FC236}">
                <a16:creationId xmlns:a16="http://schemas.microsoft.com/office/drawing/2014/main" id="{9A009F2D-5429-4759-B4B4-8C8B5F1E51EE}"/>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 slučaj nulte el. supstitucije</a:t>
            </a:r>
            <a:endParaRPr lang="en-GB" altLang="en-US" sz="3200">
              <a:solidFill>
                <a:schemeClr val="bg1"/>
              </a:solidFill>
              <a:latin typeface="Arial" panose="020B0604020202020204" pitchFamily="34" charset="0"/>
            </a:endParaRPr>
          </a:p>
        </p:txBody>
      </p:sp>
      <p:sp>
        <p:nvSpPr>
          <p:cNvPr id="14344" name="Freeform 10">
            <a:extLst>
              <a:ext uri="{FF2B5EF4-FFF2-40B4-BE49-F238E27FC236}">
                <a16:creationId xmlns:a16="http://schemas.microsoft.com/office/drawing/2014/main" id="{848FAE3B-FC26-46CC-BDB3-E27F12FA72C4}"/>
              </a:ext>
            </a:extLst>
          </p:cNvPr>
          <p:cNvSpPr>
            <a:spLocks/>
          </p:cNvSpPr>
          <p:nvPr/>
        </p:nvSpPr>
        <p:spPr bwMode="black">
          <a:xfrm>
            <a:off x="2590800" y="2667000"/>
            <a:ext cx="2667000" cy="25908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Freeform 11">
            <a:extLst>
              <a:ext uri="{FF2B5EF4-FFF2-40B4-BE49-F238E27FC236}">
                <a16:creationId xmlns:a16="http://schemas.microsoft.com/office/drawing/2014/main" id="{80071F56-7B24-43D6-95E5-72D18CBC1E69}"/>
              </a:ext>
            </a:extLst>
          </p:cNvPr>
          <p:cNvSpPr>
            <a:spLocks/>
          </p:cNvSpPr>
          <p:nvPr/>
        </p:nvSpPr>
        <p:spPr bwMode="black">
          <a:xfrm>
            <a:off x="3200400" y="2286000"/>
            <a:ext cx="2667000" cy="23622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Freeform 12">
            <a:extLst>
              <a:ext uri="{FF2B5EF4-FFF2-40B4-BE49-F238E27FC236}">
                <a16:creationId xmlns:a16="http://schemas.microsoft.com/office/drawing/2014/main" id="{C43F5595-6C85-48C6-8336-2499A2FC2C27}"/>
              </a:ext>
            </a:extLst>
          </p:cNvPr>
          <p:cNvSpPr>
            <a:spLocks/>
          </p:cNvSpPr>
          <p:nvPr/>
        </p:nvSpPr>
        <p:spPr bwMode="black">
          <a:xfrm>
            <a:off x="3810000" y="1828800"/>
            <a:ext cx="2667000" cy="22098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7" name="Freeform 13">
            <a:extLst>
              <a:ext uri="{FF2B5EF4-FFF2-40B4-BE49-F238E27FC236}">
                <a16:creationId xmlns:a16="http://schemas.microsoft.com/office/drawing/2014/main" id="{F084D899-FF08-4595-8A9A-9BC231FA03B4}"/>
              </a:ext>
            </a:extLst>
          </p:cNvPr>
          <p:cNvSpPr>
            <a:spLocks/>
          </p:cNvSpPr>
          <p:nvPr/>
        </p:nvSpPr>
        <p:spPr bwMode="black">
          <a:xfrm>
            <a:off x="4419600" y="1447800"/>
            <a:ext cx="2667000" cy="1981200"/>
          </a:xfrm>
          <a:custGeom>
            <a:avLst/>
            <a:gdLst>
              <a:gd name="T0" fmla="*/ 0 w 1680"/>
              <a:gd name="T1" fmla="*/ 0 h 1632"/>
              <a:gd name="T2" fmla="*/ 0 w 1680"/>
              <a:gd name="T3" fmla="*/ 2147483647 h 1632"/>
              <a:gd name="T4" fmla="*/ 2147483647 w 1680"/>
              <a:gd name="T5" fmla="*/ 2147483647 h 1632"/>
              <a:gd name="T6" fmla="*/ 0 60000 65536"/>
              <a:gd name="T7" fmla="*/ 0 60000 65536"/>
              <a:gd name="T8" fmla="*/ 0 60000 65536"/>
              <a:gd name="T9" fmla="*/ 0 w 1680"/>
              <a:gd name="T10" fmla="*/ 0 h 1632"/>
              <a:gd name="T11" fmla="*/ 1680 w 1680"/>
              <a:gd name="T12" fmla="*/ 1632 h 1632"/>
            </a:gdLst>
            <a:ahLst/>
            <a:cxnLst>
              <a:cxn ang="T6">
                <a:pos x="T0" y="T1"/>
              </a:cxn>
              <a:cxn ang="T7">
                <a:pos x="T2" y="T3"/>
              </a:cxn>
              <a:cxn ang="T8">
                <a:pos x="T4" y="T5"/>
              </a:cxn>
            </a:cxnLst>
            <a:rect l="T9" t="T10" r="T11" b="T12"/>
            <a:pathLst>
              <a:path w="1680" h="1632">
                <a:moveTo>
                  <a:pt x="0" y="0"/>
                </a:moveTo>
                <a:lnTo>
                  <a:pt x="0" y="1632"/>
                </a:lnTo>
                <a:lnTo>
                  <a:pt x="1680" y="1632"/>
                </a:lnTo>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41B42A3-AB66-4ACA-8677-4AE941E3C499}"/>
              </a:ext>
            </a:extLst>
          </p:cNvPr>
          <p:cNvSpPr>
            <a:spLocks noGrp="1" noChangeArrowheads="1"/>
          </p:cNvSpPr>
          <p:nvPr>
            <p:ph type="title"/>
          </p:nvPr>
        </p:nvSpPr>
        <p:spPr bwMode="black"/>
        <p:txBody>
          <a:bodyPr/>
          <a:lstStyle/>
          <a:p>
            <a:pPr eaLnBrk="1" hangingPunct="1"/>
            <a:r>
              <a:rPr lang="de-DE" altLang="en-US"/>
              <a:t>Slika 6.2(c)</a:t>
            </a:r>
            <a:endParaRPr lang="en-GB" altLang="en-US"/>
          </a:p>
        </p:txBody>
      </p:sp>
      <p:sp>
        <p:nvSpPr>
          <p:cNvPr id="15363" name="Text Box 3">
            <a:extLst>
              <a:ext uri="{FF2B5EF4-FFF2-40B4-BE49-F238E27FC236}">
                <a16:creationId xmlns:a16="http://schemas.microsoft.com/office/drawing/2014/main" id="{7F752143-9CF6-4F7A-A80C-62B728F60B43}"/>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5364" name="Text Box 4">
            <a:extLst>
              <a:ext uri="{FF2B5EF4-FFF2-40B4-BE49-F238E27FC236}">
                <a16:creationId xmlns:a16="http://schemas.microsoft.com/office/drawing/2014/main" id="{EF8D9F6E-C6BC-4F4A-965F-E8D42917B449}"/>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5365" name="Text Box 5">
            <a:extLst>
              <a:ext uri="{FF2B5EF4-FFF2-40B4-BE49-F238E27FC236}">
                <a16:creationId xmlns:a16="http://schemas.microsoft.com/office/drawing/2014/main" id="{D61529E6-C149-4951-85F2-DF877FB5F75B}"/>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5366" name="Rectangle 6">
            <a:extLst>
              <a:ext uri="{FF2B5EF4-FFF2-40B4-BE49-F238E27FC236}">
                <a16:creationId xmlns:a16="http://schemas.microsoft.com/office/drawing/2014/main" id="{EA65B099-5026-4884-BDE8-6CCE14348372}"/>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Krive indiferencije: konstanta el. supstitucije</a:t>
            </a:r>
            <a:endParaRPr lang="en-GB" altLang="en-US" sz="3200">
              <a:solidFill>
                <a:schemeClr val="bg1"/>
              </a:solidFill>
              <a:latin typeface="Arial" panose="020B0604020202020204" pitchFamily="34" charset="0"/>
            </a:endParaRPr>
          </a:p>
        </p:txBody>
      </p:sp>
      <p:sp>
        <p:nvSpPr>
          <p:cNvPr id="15367" name="Line 7">
            <a:extLst>
              <a:ext uri="{FF2B5EF4-FFF2-40B4-BE49-F238E27FC236}">
                <a16:creationId xmlns:a16="http://schemas.microsoft.com/office/drawing/2014/main" id="{824C020F-DEDC-4AA5-B42A-6EC1442B6DC2}"/>
              </a:ext>
            </a:extLst>
          </p:cNvPr>
          <p:cNvSpPr>
            <a:spLocks noChangeShapeType="1"/>
          </p:cNvSpPr>
          <p:nvPr/>
        </p:nvSpPr>
        <p:spPr bwMode="black">
          <a:xfrm>
            <a:off x="1905000" y="4572000"/>
            <a:ext cx="1295400" cy="13716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8" name="Line 8">
            <a:extLst>
              <a:ext uri="{FF2B5EF4-FFF2-40B4-BE49-F238E27FC236}">
                <a16:creationId xmlns:a16="http://schemas.microsoft.com/office/drawing/2014/main" id="{2C81695D-4FB7-4884-8CD0-2267643DA9E6}"/>
              </a:ext>
            </a:extLst>
          </p:cNvPr>
          <p:cNvSpPr>
            <a:spLocks noChangeShapeType="1"/>
          </p:cNvSpPr>
          <p:nvPr/>
        </p:nvSpPr>
        <p:spPr bwMode="black">
          <a:xfrm>
            <a:off x="1912938" y="4095750"/>
            <a:ext cx="1744662" cy="184785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9" name="Line 9">
            <a:extLst>
              <a:ext uri="{FF2B5EF4-FFF2-40B4-BE49-F238E27FC236}">
                <a16:creationId xmlns:a16="http://schemas.microsoft.com/office/drawing/2014/main" id="{F34E001B-1F22-435B-A5B6-6458D10520E0}"/>
              </a:ext>
            </a:extLst>
          </p:cNvPr>
          <p:cNvSpPr>
            <a:spLocks noChangeShapeType="1"/>
          </p:cNvSpPr>
          <p:nvPr/>
        </p:nvSpPr>
        <p:spPr bwMode="black">
          <a:xfrm>
            <a:off x="1908175" y="3606800"/>
            <a:ext cx="2206625" cy="2336800"/>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0" name="Line 10">
            <a:extLst>
              <a:ext uri="{FF2B5EF4-FFF2-40B4-BE49-F238E27FC236}">
                <a16:creationId xmlns:a16="http://schemas.microsoft.com/office/drawing/2014/main" id="{CAC8D0D0-712C-48EA-A7C2-42DE03D87E76}"/>
              </a:ext>
            </a:extLst>
          </p:cNvPr>
          <p:cNvSpPr>
            <a:spLocks noChangeShapeType="1"/>
          </p:cNvSpPr>
          <p:nvPr/>
        </p:nvSpPr>
        <p:spPr bwMode="black">
          <a:xfrm>
            <a:off x="1928813" y="3144838"/>
            <a:ext cx="2643187" cy="2798762"/>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1" name="Line 11">
            <a:extLst>
              <a:ext uri="{FF2B5EF4-FFF2-40B4-BE49-F238E27FC236}">
                <a16:creationId xmlns:a16="http://schemas.microsoft.com/office/drawing/2014/main" id="{7B45E946-F481-4393-8691-71E51E891A82}"/>
              </a:ext>
            </a:extLst>
          </p:cNvPr>
          <p:cNvSpPr>
            <a:spLocks noChangeShapeType="1"/>
          </p:cNvSpPr>
          <p:nvPr/>
        </p:nvSpPr>
        <p:spPr bwMode="black">
          <a:xfrm>
            <a:off x="1887538" y="2617788"/>
            <a:ext cx="3141662" cy="3325812"/>
          </a:xfrm>
          <a:prstGeom prst="line">
            <a:avLst/>
          </a:prstGeom>
          <a:noFill/>
          <a:ln w="28575">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372" name="Group 12">
            <a:extLst>
              <a:ext uri="{FF2B5EF4-FFF2-40B4-BE49-F238E27FC236}">
                <a16:creationId xmlns:a16="http://schemas.microsoft.com/office/drawing/2014/main" id="{B325E595-281A-48AE-9912-FE4E4126C229}"/>
              </a:ext>
            </a:extLst>
          </p:cNvPr>
          <p:cNvGrpSpPr>
            <a:grpSpLocks/>
          </p:cNvGrpSpPr>
          <p:nvPr/>
        </p:nvGrpSpPr>
        <p:grpSpPr bwMode="auto">
          <a:xfrm>
            <a:off x="1885950" y="1822450"/>
            <a:ext cx="5181600" cy="4119563"/>
            <a:chOff x="1188" y="1152"/>
            <a:chExt cx="3264" cy="2595"/>
          </a:xfrm>
        </p:grpSpPr>
        <p:sp>
          <p:nvSpPr>
            <p:cNvPr id="15373" name="Line 13">
              <a:extLst>
                <a:ext uri="{FF2B5EF4-FFF2-40B4-BE49-F238E27FC236}">
                  <a16:creationId xmlns:a16="http://schemas.microsoft.com/office/drawing/2014/main" id="{E45244D1-7936-495D-8C39-5EA38DB4234D}"/>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4" name="Line 14">
              <a:extLst>
                <a:ext uri="{FF2B5EF4-FFF2-40B4-BE49-F238E27FC236}">
                  <a16:creationId xmlns:a16="http://schemas.microsoft.com/office/drawing/2014/main" id="{1F201310-E83E-4C29-BCFC-57815C2A646A}"/>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36C9EFB-BC69-4DFA-B8F5-8A810ED857F2}"/>
              </a:ext>
            </a:extLst>
          </p:cNvPr>
          <p:cNvSpPr>
            <a:spLocks noGrp="1" noChangeArrowheads="1"/>
          </p:cNvSpPr>
          <p:nvPr>
            <p:ph type="title"/>
          </p:nvPr>
        </p:nvSpPr>
        <p:spPr bwMode="black"/>
        <p:txBody>
          <a:bodyPr/>
          <a:lstStyle/>
          <a:p>
            <a:pPr eaLnBrk="1" hangingPunct="1"/>
            <a:r>
              <a:rPr lang="de-DE" altLang="en-US"/>
              <a:t>Slika 6.3(a)</a:t>
            </a:r>
            <a:endParaRPr lang="en-GB" altLang="en-US"/>
          </a:p>
        </p:txBody>
      </p:sp>
      <p:sp>
        <p:nvSpPr>
          <p:cNvPr id="16387" name="Text Box 3">
            <a:extLst>
              <a:ext uri="{FF2B5EF4-FFF2-40B4-BE49-F238E27FC236}">
                <a16:creationId xmlns:a16="http://schemas.microsoft.com/office/drawing/2014/main" id="{00DCF907-0EA5-4C60-B2BF-69B3BEA16A9F}"/>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6388" name="Text Box 4">
            <a:extLst>
              <a:ext uri="{FF2B5EF4-FFF2-40B4-BE49-F238E27FC236}">
                <a16:creationId xmlns:a16="http://schemas.microsoft.com/office/drawing/2014/main" id="{78454F75-E604-463A-8FC7-EE81CDEE17F1}"/>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16389" name="Text Box 5">
            <a:extLst>
              <a:ext uri="{FF2B5EF4-FFF2-40B4-BE49-F238E27FC236}">
                <a16:creationId xmlns:a16="http://schemas.microsoft.com/office/drawing/2014/main" id="{30E16FE1-5F96-4481-93EE-283B3D762E16}"/>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6390" name="Arc 6">
            <a:extLst>
              <a:ext uri="{FF2B5EF4-FFF2-40B4-BE49-F238E27FC236}">
                <a16:creationId xmlns:a16="http://schemas.microsoft.com/office/drawing/2014/main" id="{014649F0-EC47-4F1A-AC04-59638F6BBBCE}"/>
              </a:ext>
            </a:extLst>
          </p:cNvPr>
          <p:cNvSpPr>
            <a:spLocks/>
          </p:cNvSpPr>
          <p:nvPr/>
        </p:nvSpPr>
        <p:spPr bwMode="black">
          <a:xfrm rot="16200000" flipH="1">
            <a:off x="2536825" y="1627188"/>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1" name="Rectangle 7">
            <a:extLst>
              <a:ext uri="{FF2B5EF4-FFF2-40B4-BE49-F238E27FC236}">
                <a16:creationId xmlns:a16="http://schemas.microsoft.com/office/drawing/2014/main" id="{8172E773-22BB-43EF-983C-131D7C27289C}"/>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Optimalna potrošnja: dužnik</a:t>
            </a:r>
            <a:endParaRPr lang="en-GB" altLang="en-US" sz="3200">
              <a:solidFill>
                <a:schemeClr val="bg1"/>
              </a:solidFill>
              <a:latin typeface="Arial" panose="020B0604020202020204" pitchFamily="34" charset="0"/>
            </a:endParaRPr>
          </a:p>
        </p:txBody>
      </p:sp>
      <p:sp>
        <p:nvSpPr>
          <p:cNvPr id="16392" name="Arc 8">
            <a:extLst>
              <a:ext uri="{FF2B5EF4-FFF2-40B4-BE49-F238E27FC236}">
                <a16:creationId xmlns:a16="http://schemas.microsoft.com/office/drawing/2014/main" id="{8E857D6C-6D9A-4C88-B009-6C060781CD4E}"/>
              </a:ext>
            </a:extLst>
          </p:cNvPr>
          <p:cNvSpPr>
            <a:spLocks/>
          </p:cNvSpPr>
          <p:nvPr/>
        </p:nvSpPr>
        <p:spPr bwMode="black">
          <a:xfrm rot="16200000" flipH="1">
            <a:off x="2956719" y="1434307"/>
            <a:ext cx="4002087"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3" name="Arc 9">
            <a:extLst>
              <a:ext uri="{FF2B5EF4-FFF2-40B4-BE49-F238E27FC236}">
                <a16:creationId xmlns:a16="http://schemas.microsoft.com/office/drawing/2014/main" id="{BD961FDD-8DDE-4F19-9A26-34F57B07D9AC}"/>
              </a:ext>
            </a:extLst>
          </p:cNvPr>
          <p:cNvSpPr>
            <a:spLocks/>
          </p:cNvSpPr>
          <p:nvPr/>
        </p:nvSpPr>
        <p:spPr bwMode="black">
          <a:xfrm rot="16200000" flipH="1">
            <a:off x="3238500" y="1143000"/>
            <a:ext cx="4087813"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4" name="Line 10">
            <a:extLst>
              <a:ext uri="{FF2B5EF4-FFF2-40B4-BE49-F238E27FC236}">
                <a16:creationId xmlns:a16="http://schemas.microsoft.com/office/drawing/2014/main" id="{FBED26E9-F0F6-4CEC-9383-7D88E9CC04A1}"/>
              </a:ext>
            </a:extLst>
          </p:cNvPr>
          <p:cNvSpPr>
            <a:spLocks noChangeShapeType="1"/>
          </p:cNvSpPr>
          <p:nvPr/>
        </p:nvSpPr>
        <p:spPr bwMode="black">
          <a:xfrm flipH="1" flipV="1">
            <a:off x="19129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5" name="Text Box 11">
            <a:extLst>
              <a:ext uri="{FF2B5EF4-FFF2-40B4-BE49-F238E27FC236}">
                <a16:creationId xmlns:a16="http://schemas.microsoft.com/office/drawing/2014/main" id="{948BE6CC-7561-401F-9B36-A684F54A9BB3}"/>
              </a:ext>
            </a:extLst>
          </p:cNvPr>
          <p:cNvSpPr txBox="1">
            <a:spLocks noChangeArrowheads="1"/>
          </p:cNvSpPr>
          <p:nvPr/>
        </p:nvSpPr>
        <p:spPr bwMode="black">
          <a:xfrm>
            <a:off x="35306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R</a:t>
            </a:r>
            <a:endParaRPr lang="en-GB" altLang="en-US" i="1">
              <a:solidFill>
                <a:srgbClr val="FCE78C"/>
              </a:solidFill>
              <a:latin typeface="Arial" panose="020B0604020202020204" pitchFamily="34" charset="0"/>
            </a:endParaRPr>
          </a:p>
        </p:txBody>
      </p:sp>
      <p:sp>
        <p:nvSpPr>
          <p:cNvPr id="16396" name="Text Box 12">
            <a:extLst>
              <a:ext uri="{FF2B5EF4-FFF2-40B4-BE49-F238E27FC236}">
                <a16:creationId xmlns:a16="http://schemas.microsoft.com/office/drawing/2014/main" id="{A97BEC17-CF31-4947-A8D9-26B5E5FF2309}"/>
              </a:ext>
            </a:extLst>
          </p:cNvPr>
          <p:cNvSpPr txBox="1">
            <a:spLocks noChangeArrowheads="1"/>
          </p:cNvSpPr>
          <p:nvPr/>
        </p:nvSpPr>
        <p:spPr bwMode="black">
          <a:xfrm>
            <a:off x="2501900" y="213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M</a:t>
            </a:r>
            <a:endParaRPr lang="en-GB" altLang="en-US" i="1">
              <a:solidFill>
                <a:srgbClr val="FCE78C"/>
              </a:solidFill>
              <a:latin typeface="Arial" panose="020B0604020202020204" pitchFamily="34" charset="0"/>
            </a:endParaRPr>
          </a:p>
        </p:txBody>
      </p:sp>
      <p:sp>
        <p:nvSpPr>
          <p:cNvPr id="16397" name="Line 13">
            <a:extLst>
              <a:ext uri="{FF2B5EF4-FFF2-40B4-BE49-F238E27FC236}">
                <a16:creationId xmlns:a16="http://schemas.microsoft.com/office/drawing/2014/main" id="{90DAF0CC-E954-4F6C-A1F5-91B8B595016D}"/>
              </a:ext>
            </a:extLst>
          </p:cNvPr>
          <p:cNvSpPr>
            <a:spLocks noChangeShapeType="1"/>
          </p:cNvSpPr>
          <p:nvPr/>
        </p:nvSpPr>
        <p:spPr bwMode="black">
          <a:xfrm flipH="1">
            <a:off x="1917700" y="3852863"/>
            <a:ext cx="16684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6398" name="Line 14">
            <a:extLst>
              <a:ext uri="{FF2B5EF4-FFF2-40B4-BE49-F238E27FC236}">
                <a16:creationId xmlns:a16="http://schemas.microsoft.com/office/drawing/2014/main" id="{CA814B76-BEBA-4524-9ADD-CF04EDEA8A5F}"/>
              </a:ext>
            </a:extLst>
          </p:cNvPr>
          <p:cNvSpPr>
            <a:spLocks noChangeShapeType="1"/>
          </p:cNvSpPr>
          <p:nvPr/>
        </p:nvSpPr>
        <p:spPr bwMode="black">
          <a:xfrm>
            <a:off x="3594100" y="3886200"/>
            <a:ext cx="0" cy="20462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6399" name="Rectangle 15">
            <a:extLst>
              <a:ext uri="{FF2B5EF4-FFF2-40B4-BE49-F238E27FC236}">
                <a16:creationId xmlns:a16="http://schemas.microsoft.com/office/drawing/2014/main" id="{6EB208E1-1F01-458E-8132-48C77D93E00D}"/>
              </a:ext>
            </a:extLst>
          </p:cNvPr>
          <p:cNvSpPr>
            <a:spLocks noChangeArrowheads="1"/>
          </p:cNvSpPr>
          <p:nvPr/>
        </p:nvSpPr>
        <p:spPr bwMode="black">
          <a:xfrm>
            <a:off x="25146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6400" name="Rectangle 16">
            <a:extLst>
              <a:ext uri="{FF2B5EF4-FFF2-40B4-BE49-F238E27FC236}">
                <a16:creationId xmlns:a16="http://schemas.microsoft.com/office/drawing/2014/main" id="{BE97FDDF-4EC8-4684-8CE4-115BB559CB83}"/>
              </a:ext>
            </a:extLst>
          </p:cNvPr>
          <p:cNvSpPr>
            <a:spLocks noChangeArrowheads="1"/>
          </p:cNvSpPr>
          <p:nvPr/>
        </p:nvSpPr>
        <p:spPr bwMode="black">
          <a:xfrm>
            <a:off x="1406525" y="24384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6401" name="Rectangle 17">
            <a:extLst>
              <a:ext uri="{FF2B5EF4-FFF2-40B4-BE49-F238E27FC236}">
                <a16:creationId xmlns:a16="http://schemas.microsoft.com/office/drawing/2014/main" id="{4D875044-030C-4DF2-9A94-27CA335FC96D}"/>
              </a:ext>
            </a:extLst>
          </p:cNvPr>
          <p:cNvSpPr>
            <a:spLocks noChangeArrowheads="1"/>
          </p:cNvSpPr>
          <p:nvPr/>
        </p:nvSpPr>
        <p:spPr bwMode="black">
          <a:xfrm>
            <a:off x="33528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6402" name="Rectangle 18">
            <a:extLst>
              <a:ext uri="{FF2B5EF4-FFF2-40B4-BE49-F238E27FC236}">
                <a16:creationId xmlns:a16="http://schemas.microsoft.com/office/drawing/2014/main" id="{52308927-A744-420D-B54B-AC749194FD84}"/>
              </a:ext>
            </a:extLst>
          </p:cNvPr>
          <p:cNvSpPr>
            <a:spLocks noChangeArrowheads="1"/>
          </p:cNvSpPr>
          <p:nvPr/>
        </p:nvSpPr>
        <p:spPr bwMode="black">
          <a:xfrm>
            <a:off x="1406525" y="3657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6403" name="Text Box 19">
            <a:extLst>
              <a:ext uri="{FF2B5EF4-FFF2-40B4-BE49-F238E27FC236}">
                <a16:creationId xmlns:a16="http://schemas.microsoft.com/office/drawing/2014/main" id="{EF9F8578-3C93-4C87-BE07-A387AAED50B5}"/>
              </a:ext>
            </a:extLst>
          </p:cNvPr>
          <p:cNvSpPr txBox="1">
            <a:spLocks noChangeArrowheads="1"/>
          </p:cNvSpPr>
          <p:nvPr/>
        </p:nvSpPr>
        <p:spPr bwMode="black">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B</a:t>
            </a:r>
            <a:endParaRPr lang="en-GB" altLang="en-US" i="1">
              <a:solidFill>
                <a:srgbClr val="B590DA"/>
              </a:solidFill>
              <a:latin typeface="Arial" panose="020B0604020202020204" pitchFamily="34" charset="0"/>
            </a:endParaRPr>
          </a:p>
        </p:txBody>
      </p:sp>
      <p:sp>
        <p:nvSpPr>
          <p:cNvPr id="16404" name="Line 20">
            <a:extLst>
              <a:ext uri="{FF2B5EF4-FFF2-40B4-BE49-F238E27FC236}">
                <a16:creationId xmlns:a16="http://schemas.microsoft.com/office/drawing/2014/main" id="{DD82685D-3A56-44F2-A550-18D221C8FC51}"/>
              </a:ext>
            </a:extLst>
          </p:cNvPr>
          <p:cNvSpPr>
            <a:spLocks noChangeShapeType="1"/>
          </p:cNvSpPr>
          <p:nvPr/>
        </p:nvSpPr>
        <p:spPr bwMode="black">
          <a:xfrm flipH="1">
            <a:off x="1905000" y="2641600"/>
            <a:ext cx="8286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05" name="Line 21">
            <a:extLst>
              <a:ext uri="{FF2B5EF4-FFF2-40B4-BE49-F238E27FC236}">
                <a16:creationId xmlns:a16="http://schemas.microsoft.com/office/drawing/2014/main" id="{56B9FDD6-B4F1-49F0-BE6E-7DD3B2FB7835}"/>
              </a:ext>
            </a:extLst>
          </p:cNvPr>
          <p:cNvSpPr>
            <a:spLocks noChangeShapeType="1"/>
          </p:cNvSpPr>
          <p:nvPr/>
        </p:nvSpPr>
        <p:spPr bwMode="black">
          <a:xfrm>
            <a:off x="2732088" y="2647950"/>
            <a:ext cx="0" cy="32734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6406" name="Rectangle 22">
            <a:extLst>
              <a:ext uri="{FF2B5EF4-FFF2-40B4-BE49-F238E27FC236}">
                <a16:creationId xmlns:a16="http://schemas.microsoft.com/office/drawing/2014/main" id="{CEFEFF04-3CAA-43DA-98EB-2D3DAA0D35D2}"/>
              </a:ext>
            </a:extLst>
          </p:cNvPr>
          <p:cNvSpPr>
            <a:spLocks noChangeArrowheads="1"/>
          </p:cNvSpPr>
          <p:nvPr/>
        </p:nvSpPr>
        <p:spPr bwMode="black">
          <a:xfrm>
            <a:off x="5181600" y="5486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1</a:t>
            </a:r>
            <a:endParaRPr lang="en-GB" altLang="en-US" i="1" baseline="-25000">
              <a:solidFill>
                <a:srgbClr val="B590DA"/>
              </a:solidFill>
              <a:latin typeface="Arial" panose="020B0604020202020204" pitchFamily="34" charset="0"/>
            </a:endParaRPr>
          </a:p>
        </p:txBody>
      </p:sp>
      <p:sp>
        <p:nvSpPr>
          <p:cNvPr id="16407" name="Rectangle 23">
            <a:extLst>
              <a:ext uri="{FF2B5EF4-FFF2-40B4-BE49-F238E27FC236}">
                <a16:creationId xmlns:a16="http://schemas.microsoft.com/office/drawing/2014/main" id="{D09FB81E-B223-4E4E-B897-0DF77B8F7560}"/>
              </a:ext>
            </a:extLst>
          </p:cNvPr>
          <p:cNvSpPr>
            <a:spLocks noChangeArrowheads="1"/>
          </p:cNvSpPr>
          <p:nvPr/>
        </p:nvSpPr>
        <p:spPr bwMode="black">
          <a:xfrm>
            <a:off x="5727700" y="5257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IC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6408" name="Rectangle 24">
            <a:extLst>
              <a:ext uri="{FF2B5EF4-FFF2-40B4-BE49-F238E27FC236}">
                <a16:creationId xmlns:a16="http://schemas.microsoft.com/office/drawing/2014/main" id="{17E51936-1092-4B1E-8EC8-9E861AF7E824}"/>
              </a:ext>
            </a:extLst>
          </p:cNvPr>
          <p:cNvSpPr>
            <a:spLocks noChangeArrowheads="1"/>
          </p:cNvSpPr>
          <p:nvPr/>
        </p:nvSpPr>
        <p:spPr bwMode="black">
          <a:xfrm>
            <a:off x="6345238" y="4953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3</a:t>
            </a:r>
            <a:endParaRPr lang="en-GB" altLang="en-US" i="1" baseline="-25000">
              <a:solidFill>
                <a:srgbClr val="B590DA"/>
              </a:solidFill>
              <a:latin typeface="Arial" panose="020B0604020202020204" pitchFamily="34" charset="0"/>
            </a:endParaRPr>
          </a:p>
        </p:txBody>
      </p:sp>
      <p:sp>
        <p:nvSpPr>
          <p:cNvPr id="16409" name="Text Box 25">
            <a:extLst>
              <a:ext uri="{FF2B5EF4-FFF2-40B4-BE49-F238E27FC236}">
                <a16:creationId xmlns:a16="http://schemas.microsoft.com/office/drawing/2014/main" id="{A75FC145-A97B-4418-BF18-3EDB4B64D0A4}"/>
              </a:ext>
            </a:extLst>
          </p:cNvPr>
          <p:cNvSpPr txBox="1">
            <a:spLocks noChangeArrowheads="1"/>
          </p:cNvSpPr>
          <p:nvPr/>
        </p:nvSpPr>
        <p:spPr bwMode="black">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grpSp>
        <p:nvGrpSpPr>
          <p:cNvPr id="16410" name="Group 26">
            <a:extLst>
              <a:ext uri="{FF2B5EF4-FFF2-40B4-BE49-F238E27FC236}">
                <a16:creationId xmlns:a16="http://schemas.microsoft.com/office/drawing/2014/main" id="{F0FB6D96-6BF2-47BB-A3F8-DE4A64654D06}"/>
              </a:ext>
            </a:extLst>
          </p:cNvPr>
          <p:cNvGrpSpPr>
            <a:grpSpLocks/>
          </p:cNvGrpSpPr>
          <p:nvPr/>
        </p:nvGrpSpPr>
        <p:grpSpPr bwMode="auto">
          <a:xfrm>
            <a:off x="1885950" y="1371600"/>
            <a:ext cx="5181600" cy="4570413"/>
            <a:chOff x="1188" y="1152"/>
            <a:chExt cx="3264" cy="2595"/>
          </a:xfrm>
        </p:grpSpPr>
        <p:sp>
          <p:nvSpPr>
            <p:cNvPr id="16413" name="Line 27">
              <a:extLst>
                <a:ext uri="{FF2B5EF4-FFF2-40B4-BE49-F238E27FC236}">
                  <a16:creationId xmlns:a16="http://schemas.microsoft.com/office/drawing/2014/main" id="{8BB28FEB-E1F3-4AEA-9D3E-90D00E240C20}"/>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4" name="Line 28">
              <a:extLst>
                <a:ext uri="{FF2B5EF4-FFF2-40B4-BE49-F238E27FC236}">
                  <a16:creationId xmlns:a16="http://schemas.microsoft.com/office/drawing/2014/main" id="{C77C3B79-C5ED-434A-9E53-9F22C1A2662F}"/>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6411" name="Oval 29">
            <a:extLst>
              <a:ext uri="{FF2B5EF4-FFF2-40B4-BE49-F238E27FC236}">
                <a16:creationId xmlns:a16="http://schemas.microsoft.com/office/drawing/2014/main" id="{390D32CD-DEE9-4FE5-ACDE-5D92AEDF6289}"/>
              </a:ext>
            </a:extLst>
          </p:cNvPr>
          <p:cNvSpPr>
            <a:spLocks noChangeArrowheads="1"/>
          </p:cNvSpPr>
          <p:nvPr/>
        </p:nvSpPr>
        <p:spPr bwMode="blackWhite">
          <a:xfrm>
            <a:off x="3530600" y="37909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412" name="Oval 30">
            <a:extLst>
              <a:ext uri="{FF2B5EF4-FFF2-40B4-BE49-F238E27FC236}">
                <a16:creationId xmlns:a16="http://schemas.microsoft.com/office/drawing/2014/main" id="{C095C239-03CC-4E19-84FD-5F0128574AEC}"/>
              </a:ext>
            </a:extLst>
          </p:cNvPr>
          <p:cNvSpPr>
            <a:spLocks noChangeArrowheads="1"/>
          </p:cNvSpPr>
          <p:nvPr/>
        </p:nvSpPr>
        <p:spPr bwMode="blackWhite">
          <a:xfrm>
            <a:off x="2667000" y="25717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C051124-5C6E-4C76-ABBA-CA18335F5807}"/>
              </a:ext>
            </a:extLst>
          </p:cNvPr>
          <p:cNvSpPr>
            <a:spLocks noGrp="1" noChangeArrowheads="1"/>
          </p:cNvSpPr>
          <p:nvPr>
            <p:ph type="title"/>
          </p:nvPr>
        </p:nvSpPr>
        <p:spPr bwMode="black"/>
        <p:txBody>
          <a:bodyPr/>
          <a:lstStyle/>
          <a:p>
            <a:pPr eaLnBrk="1" hangingPunct="1"/>
            <a:r>
              <a:rPr lang="de-DE" altLang="en-US"/>
              <a:t>Slika 6.3(b)</a:t>
            </a:r>
            <a:endParaRPr lang="en-GB" altLang="en-US"/>
          </a:p>
        </p:txBody>
      </p:sp>
      <p:grpSp>
        <p:nvGrpSpPr>
          <p:cNvPr id="17411" name="Group 3">
            <a:extLst>
              <a:ext uri="{FF2B5EF4-FFF2-40B4-BE49-F238E27FC236}">
                <a16:creationId xmlns:a16="http://schemas.microsoft.com/office/drawing/2014/main" id="{895C7F29-4118-4999-98CC-5FC79CB590BA}"/>
              </a:ext>
            </a:extLst>
          </p:cNvPr>
          <p:cNvGrpSpPr>
            <a:grpSpLocks/>
          </p:cNvGrpSpPr>
          <p:nvPr/>
        </p:nvGrpSpPr>
        <p:grpSpPr bwMode="auto">
          <a:xfrm>
            <a:off x="1885950" y="1371600"/>
            <a:ext cx="5181600" cy="4570413"/>
            <a:chOff x="1188" y="1152"/>
            <a:chExt cx="3264" cy="2595"/>
          </a:xfrm>
        </p:grpSpPr>
        <p:sp>
          <p:nvSpPr>
            <p:cNvPr id="17437" name="Line 4">
              <a:extLst>
                <a:ext uri="{FF2B5EF4-FFF2-40B4-BE49-F238E27FC236}">
                  <a16:creationId xmlns:a16="http://schemas.microsoft.com/office/drawing/2014/main" id="{FFC63E4E-EA60-4FF0-B1F6-F65C3366BBF2}"/>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8" name="Line 5">
              <a:extLst>
                <a:ext uri="{FF2B5EF4-FFF2-40B4-BE49-F238E27FC236}">
                  <a16:creationId xmlns:a16="http://schemas.microsoft.com/office/drawing/2014/main" id="{EF45AA41-88F5-4A09-92AD-D80751B6404D}"/>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12" name="Text Box 6">
            <a:extLst>
              <a:ext uri="{FF2B5EF4-FFF2-40B4-BE49-F238E27FC236}">
                <a16:creationId xmlns:a16="http://schemas.microsoft.com/office/drawing/2014/main" id="{5BD7C92E-56F7-47D2-858A-E2FAD47B32D8}"/>
              </a:ext>
            </a:extLst>
          </p:cNvPr>
          <p:cNvSpPr txBox="1">
            <a:spLocks noChangeArrowheads="1"/>
          </p:cNvSpPr>
          <p:nvPr/>
        </p:nvSpPr>
        <p:spPr bwMode="black">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17413" name="Text Box 7">
            <a:extLst>
              <a:ext uri="{FF2B5EF4-FFF2-40B4-BE49-F238E27FC236}">
                <a16:creationId xmlns:a16="http://schemas.microsoft.com/office/drawing/2014/main" id="{03B72400-84CE-450A-ABEF-74E0DEA4D5C7}"/>
              </a:ext>
            </a:extLst>
          </p:cNvPr>
          <p:cNvSpPr txBox="1">
            <a:spLocks noChangeArrowheads="1"/>
          </p:cNvSpPr>
          <p:nvPr/>
        </p:nvSpPr>
        <p:spPr bwMode="black">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stura</a:t>
            </a:r>
            <a:endParaRPr lang="en-GB" altLang="en-US">
              <a:solidFill>
                <a:schemeClr val="bg1"/>
              </a:solidFill>
              <a:latin typeface="Arial" panose="020B0604020202020204" pitchFamily="34" charset="0"/>
            </a:endParaRPr>
          </a:p>
        </p:txBody>
      </p:sp>
      <p:sp>
        <p:nvSpPr>
          <p:cNvPr id="17414" name="Text Box 8">
            <a:extLst>
              <a:ext uri="{FF2B5EF4-FFF2-40B4-BE49-F238E27FC236}">
                <a16:creationId xmlns:a16="http://schemas.microsoft.com/office/drawing/2014/main" id="{BB11EB40-D27D-433B-BC95-A6DD22A9D6BE}"/>
              </a:ext>
            </a:extLst>
          </p:cNvPr>
          <p:cNvSpPr txBox="1">
            <a:spLocks noChangeArrowheads="1"/>
          </p:cNvSpPr>
          <p:nvPr/>
        </p:nvSpPr>
        <p:spPr bwMode="black">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7415" name="Arc 9">
            <a:extLst>
              <a:ext uri="{FF2B5EF4-FFF2-40B4-BE49-F238E27FC236}">
                <a16:creationId xmlns:a16="http://schemas.microsoft.com/office/drawing/2014/main" id="{8976943D-A016-432A-B9FB-9B2FE710000F}"/>
              </a:ext>
            </a:extLst>
          </p:cNvPr>
          <p:cNvSpPr>
            <a:spLocks/>
          </p:cNvSpPr>
          <p:nvPr/>
        </p:nvSpPr>
        <p:spPr bwMode="black">
          <a:xfrm rot="16200000" flipH="1">
            <a:off x="2536825" y="1627188"/>
            <a:ext cx="3967163" cy="4065587"/>
          </a:xfrm>
          <a:custGeom>
            <a:avLst/>
            <a:gdLst>
              <a:gd name="T0" fmla="*/ 2147483647 w 20441"/>
              <a:gd name="T1" fmla="*/ 0 h 21338"/>
              <a:gd name="T2" fmla="*/ 2147483647 w 20441"/>
              <a:gd name="T3" fmla="*/ 2147483647 h 21338"/>
              <a:gd name="T4" fmla="*/ 0 w 20441"/>
              <a:gd name="T5" fmla="*/ 2147483647 h 21338"/>
              <a:gd name="T6" fmla="*/ 0 60000 65536"/>
              <a:gd name="T7" fmla="*/ 0 60000 65536"/>
              <a:gd name="T8" fmla="*/ 0 60000 65536"/>
              <a:gd name="T9" fmla="*/ 0 w 20441"/>
              <a:gd name="T10" fmla="*/ 0 h 21338"/>
              <a:gd name="T11" fmla="*/ 20441 w 20441"/>
              <a:gd name="T12" fmla="*/ 21338 h 21338"/>
            </a:gdLst>
            <a:ahLst/>
            <a:cxnLst>
              <a:cxn ang="T6">
                <a:pos x="T0" y="T1"/>
              </a:cxn>
              <a:cxn ang="T7">
                <a:pos x="T2" y="T3"/>
              </a:cxn>
              <a:cxn ang="T8">
                <a:pos x="T4" y="T5"/>
              </a:cxn>
            </a:cxnLst>
            <a:rect l="T9" t="T10" r="T11" b="T12"/>
            <a:pathLst>
              <a:path w="20441" h="21338" fill="none" extrusionOk="0">
                <a:moveTo>
                  <a:pt x="3352" y="-1"/>
                </a:moveTo>
                <a:cubicBezTo>
                  <a:pt x="11271" y="1243"/>
                  <a:pt x="17850" y="6771"/>
                  <a:pt x="20441" y="14357"/>
                </a:cubicBezTo>
              </a:path>
              <a:path w="20441" h="21338" stroke="0" extrusionOk="0">
                <a:moveTo>
                  <a:pt x="3352" y="-1"/>
                </a:moveTo>
                <a:cubicBezTo>
                  <a:pt x="11271" y="1243"/>
                  <a:pt x="17850" y="6771"/>
                  <a:pt x="20441" y="14357"/>
                </a:cubicBezTo>
                <a:lnTo>
                  <a:pt x="0" y="21338"/>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6" name="Rectangle 10">
            <a:extLst>
              <a:ext uri="{FF2B5EF4-FFF2-40B4-BE49-F238E27FC236}">
                <a16:creationId xmlns:a16="http://schemas.microsoft.com/office/drawing/2014/main" id="{BC9277F2-18C5-4E60-9B9B-2C66B9145B6A}"/>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Optimalna potrošnja: kreditor</a:t>
            </a:r>
            <a:endParaRPr lang="en-GB" altLang="en-US" sz="3200">
              <a:solidFill>
                <a:schemeClr val="bg1"/>
              </a:solidFill>
              <a:latin typeface="Arial" panose="020B0604020202020204" pitchFamily="34" charset="0"/>
            </a:endParaRPr>
          </a:p>
        </p:txBody>
      </p:sp>
      <p:sp>
        <p:nvSpPr>
          <p:cNvPr id="17417" name="Arc 11">
            <a:extLst>
              <a:ext uri="{FF2B5EF4-FFF2-40B4-BE49-F238E27FC236}">
                <a16:creationId xmlns:a16="http://schemas.microsoft.com/office/drawing/2014/main" id="{B026E54B-825C-4A57-ACA8-F62468948133}"/>
              </a:ext>
            </a:extLst>
          </p:cNvPr>
          <p:cNvSpPr>
            <a:spLocks/>
          </p:cNvSpPr>
          <p:nvPr/>
        </p:nvSpPr>
        <p:spPr bwMode="black">
          <a:xfrm rot="16200000" flipH="1">
            <a:off x="2956719" y="1434307"/>
            <a:ext cx="4002087" cy="4051300"/>
          </a:xfrm>
          <a:custGeom>
            <a:avLst/>
            <a:gdLst>
              <a:gd name="T0" fmla="*/ 2147483647 w 20626"/>
              <a:gd name="T1" fmla="*/ 0 h 21262"/>
              <a:gd name="T2" fmla="*/ 2147483647 w 20626"/>
              <a:gd name="T3" fmla="*/ 2147483647 h 21262"/>
              <a:gd name="T4" fmla="*/ 0 w 20626"/>
              <a:gd name="T5" fmla="*/ 2147483647 h 21262"/>
              <a:gd name="T6" fmla="*/ 0 60000 65536"/>
              <a:gd name="T7" fmla="*/ 0 60000 65536"/>
              <a:gd name="T8" fmla="*/ 0 60000 65536"/>
              <a:gd name="T9" fmla="*/ 0 w 20626"/>
              <a:gd name="T10" fmla="*/ 0 h 21262"/>
              <a:gd name="T11" fmla="*/ 20626 w 20626"/>
              <a:gd name="T12" fmla="*/ 21262 h 21262"/>
            </a:gdLst>
            <a:ahLst/>
            <a:cxnLst>
              <a:cxn ang="T6">
                <a:pos x="T0" y="T1"/>
              </a:cxn>
              <a:cxn ang="T7">
                <a:pos x="T2" y="T3"/>
              </a:cxn>
              <a:cxn ang="T8">
                <a:pos x="T4" y="T5"/>
              </a:cxn>
            </a:cxnLst>
            <a:rect l="T9" t="T10" r="T11" b="T12"/>
            <a:pathLst>
              <a:path w="20626" h="21262" fill="none" extrusionOk="0">
                <a:moveTo>
                  <a:pt x="3807" y="0"/>
                </a:moveTo>
                <a:cubicBezTo>
                  <a:pt x="11746" y="1422"/>
                  <a:pt x="18231" y="7147"/>
                  <a:pt x="20625" y="14848"/>
                </a:cubicBezTo>
              </a:path>
              <a:path w="20626" h="21262" stroke="0" extrusionOk="0">
                <a:moveTo>
                  <a:pt x="3807" y="0"/>
                </a:moveTo>
                <a:cubicBezTo>
                  <a:pt x="11746" y="1422"/>
                  <a:pt x="18231" y="7147"/>
                  <a:pt x="20625" y="14848"/>
                </a:cubicBezTo>
                <a:lnTo>
                  <a:pt x="0" y="21262"/>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8" name="Arc 12">
            <a:extLst>
              <a:ext uri="{FF2B5EF4-FFF2-40B4-BE49-F238E27FC236}">
                <a16:creationId xmlns:a16="http://schemas.microsoft.com/office/drawing/2014/main" id="{07786B78-636F-4C4F-9856-E82E1F6BCCBB}"/>
              </a:ext>
            </a:extLst>
          </p:cNvPr>
          <p:cNvSpPr>
            <a:spLocks/>
          </p:cNvSpPr>
          <p:nvPr/>
        </p:nvSpPr>
        <p:spPr bwMode="black">
          <a:xfrm rot="16200000" flipH="1">
            <a:off x="3238500" y="1143000"/>
            <a:ext cx="4087813" cy="4011613"/>
          </a:xfrm>
          <a:custGeom>
            <a:avLst/>
            <a:gdLst>
              <a:gd name="T0" fmla="*/ 2147483647 w 21068"/>
              <a:gd name="T1" fmla="*/ 0 h 21053"/>
              <a:gd name="T2" fmla="*/ 2147483647 w 21068"/>
              <a:gd name="T3" fmla="*/ 2147483647 h 21053"/>
              <a:gd name="T4" fmla="*/ 0 w 21068"/>
              <a:gd name="T5" fmla="*/ 2147483647 h 21053"/>
              <a:gd name="T6" fmla="*/ 0 60000 65536"/>
              <a:gd name="T7" fmla="*/ 0 60000 65536"/>
              <a:gd name="T8" fmla="*/ 0 60000 65536"/>
              <a:gd name="T9" fmla="*/ 0 w 21068"/>
              <a:gd name="T10" fmla="*/ 0 h 21053"/>
              <a:gd name="T11" fmla="*/ 21068 w 21068"/>
              <a:gd name="T12" fmla="*/ 21053 h 21053"/>
            </a:gdLst>
            <a:ahLst/>
            <a:cxnLst>
              <a:cxn ang="T6">
                <a:pos x="T0" y="T1"/>
              </a:cxn>
              <a:cxn ang="T7">
                <a:pos x="T2" y="T3"/>
              </a:cxn>
              <a:cxn ang="T8">
                <a:pos x="T4" y="T5"/>
              </a:cxn>
            </a:cxnLst>
            <a:rect l="T9" t="T10" r="T11" b="T12"/>
            <a:pathLst>
              <a:path w="21068" h="21053" fill="none" extrusionOk="0">
                <a:moveTo>
                  <a:pt x="4830" y="-1"/>
                </a:moveTo>
                <a:cubicBezTo>
                  <a:pt x="12923" y="1856"/>
                  <a:pt x="19235" y="8188"/>
                  <a:pt x="21067" y="16287"/>
                </a:cubicBezTo>
              </a:path>
              <a:path w="21068" h="21053" stroke="0" extrusionOk="0">
                <a:moveTo>
                  <a:pt x="4830" y="-1"/>
                </a:moveTo>
                <a:cubicBezTo>
                  <a:pt x="12923" y="1856"/>
                  <a:pt x="19235" y="8188"/>
                  <a:pt x="21067" y="16287"/>
                </a:cubicBezTo>
                <a:lnTo>
                  <a:pt x="0" y="21053"/>
                </a:lnTo>
                <a:close/>
              </a:path>
            </a:pathLst>
          </a:custGeom>
          <a:noFill/>
          <a:ln w="28575">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19" name="Line 13">
            <a:extLst>
              <a:ext uri="{FF2B5EF4-FFF2-40B4-BE49-F238E27FC236}">
                <a16:creationId xmlns:a16="http://schemas.microsoft.com/office/drawing/2014/main" id="{540836FE-138F-482C-98BD-320A74F21E46}"/>
              </a:ext>
            </a:extLst>
          </p:cNvPr>
          <p:cNvSpPr>
            <a:spLocks noChangeShapeType="1"/>
          </p:cNvSpPr>
          <p:nvPr/>
        </p:nvSpPr>
        <p:spPr bwMode="black">
          <a:xfrm flipH="1" flipV="1">
            <a:off x="19129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0" name="Text Box 14">
            <a:extLst>
              <a:ext uri="{FF2B5EF4-FFF2-40B4-BE49-F238E27FC236}">
                <a16:creationId xmlns:a16="http://schemas.microsoft.com/office/drawing/2014/main" id="{72A51EEA-7F11-460D-9479-1025637E41DE}"/>
              </a:ext>
            </a:extLst>
          </p:cNvPr>
          <p:cNvSpPr txBox="1">
            <a:spLocks noChangeArrowheads="1"/>
          </p:cNvSpPr>
          <p:nvPr/>
        </p:nvSpPr>
        <p:spPr bwMode="black">
          <a:xfrm>
            <a:off x="35306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R</a:t>
            </a:r>
            <a:endParaRPr lang="en-GB" altLang="en-US" i="1">
              <a:solidFill>
                <a:srgbClr val="FCE78C"/>
              </a:solidFill>
              <a:latin typeface="Arial" panose="020B0604020202020204" pitchFamily="34" charset="0"/>
            </a:endParaRPr>
          </a:p>
        </p:txBody>
      </p:sp>
      <p:sp>
        <p:nvSpPr>
          <p:cNvPr id="17421" name="Text Box 15">
            <a:extLst>
              <a:ext uri="{FF2B5EF4-FFF2-40B4-BE49-F238E27FC236}">
                <a16:creationId xmlns:a16="http://schemas.microsoft.com/office/drawing/2014/main" id="{E4E49BF8-6558-45C2-AEE0-90444494AD32}"/>
              </a:ext>
            </a:extLst>
          </p:cNvPr>
          <p:cNvSpPr txBox="1">
            <a:spLocks noChangeArrowheads="1"/>
          </p:cNvSpPr>
          <p:nvPr/>
        </p:nvSpPr>
        <p:spPr bwMode="black">
          <a:xfrm>
            <a:off x="4406900" y="48895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A</a:t>
            </a:r>
            <a:endParaRPr lang="en-GB" altLang="en-US" i="1">
              <a:solidFill>
                <a:srgbClr val="FCE78C"/>
              </a:solidFill>
              <a:latin typeface="Arial" panose="020B0604020202020204" pitchFamily="34" charset="0"/>
            </a:endParaRPr>
          </a:p>
        </p:txBody>
      </p:sp>
      <p:sp>
        <p:nvSpPr>
          <p:cNvPr id="17422" name="Line 16">
            <a:extLst>
              <a:ext uri="{FF2B5EF4-FFF2-40B4-BE49-F238E27FC236}">
                <a16:creationId xmlns:a16="http://schemas.microsoft.com/office/drawing/2014/main" id="{854D3BB3-F5B8-4E98-A3AF-CD7F78302292}"/>
              </a:ext>
            </a:extLst>
          </p:cNvPr>
          <p:cNvSpPr>
            <a:spLocks noChangeShapeType="1"/>
          </p:cNvSpPr>
          <p:nvPr/>
        </p:nvSpPr>
        <p:spPr bwMode="black">
          <a:xfrm flipH="1">
            <a:off x="1917700" y="3852863"/>
            <a:ext cx="16684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23" name="Line 17">
            <a:extLst>
              <a:ext uri="{FF2B5EF4-FFF2-40B4-BE49-F238E27FC236}">
                <a16:creationId xmlns:a16="http://schemas.microsoft.com/office/drawing/2014/main" id="{AC19EDC2-7474-4871-A005-5D8785A34F53}"/>
              </a:ext>
            </a:extLst>
          </p:cNvPr>
          <p:cNvSpPr>
            <a:spLocks noChangeShapeType="1"/>
          </p:cNvSpPr>
          <p:nvPr/>
        </p:nvSpPr>
        <p:spPr bwMode="black">
          <a:xfrm>
            <a:off x="3594100" y="3886200"/>
            <a:ext cx="0" cy="20462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24" name="Rectangle 18">
            <a:extLst>
              <a:ext uri="{FF2B5EF4-FFF2-40B4-BE49-F238E27FC236}">
                <a16:creationId xmlns:a16="http://schemas.microsoft.com/office/drawing/2014/main" id="{C333A55D-F84F-4327-9CB8-257AB8B226C8}"/>
              </a:ext>
            </a:extLst>
          </p:cNvPr>
          <p:cNvSpPr>
            <a:spLocks noChangeArrowheads="1"/>
          </p:cNvSpPr>
          <p:nvPr/>
        </p:nvSpPr>
        <p:spPr bwMode="black">
          <a:xfrm>
            <a:off x="4225925"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7425" name="Rectangle 19">
            <a:extLst>
              <a:ext uri="{FF2B5EF4-FFF2-40B4-BE49-F238E27FC236}">
                <a16:creationId xmlns:a16="http://schemas.microsoft.com/office/drawing/2014/main" id="{9A8F640A-A691-4BE3-97AA-E68ECAA0484B}"/>
              </a:ext>
            </a:extLst>
          </p:cNvPr>
          <p:cNvSpPr>
            <a:spLocks noChangeArrowheads="1"/>
          </p:cNvSpPr>
          <p:nvPr/>
        </p:nvSpPr>
        <p:spPr bwMode="black">
          <a:xfrm>
            <a:off x="1406525" y="4800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Y</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26" name="Rectangle 20">
            <a:extLst>
              <a:ext uri="{FF2B5EF4-FFF2-40B4-BE49-F238E27FC236}">
                <a16:creationId xmlns:a16="http://schemas.microsoft.com/office/drawing/2014/main" id="{321D7ECA-7B8E-47A4-BC55-E09BEC7CD4F0}"/>
              </a:ext>
            </a:extLst>
          </p:cNvPr>
          <p:cNvSpPr>
            <a:spLocks noChangeArrowheads="1"/>
          </p:cNvSpPr>
          <p:nvPr/>
        </p:nvSpPr>
        <p:spPr bwMode="black">
          <a:xfrm>
            <a:off x="33528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1</a:t>
            </a:r>
            <a:endParaRPr lang="en-GB" altLang="en-US" i="1" baseline="-25000">
              <a:solidFill>
                <a:srgbClr val="FCE78C"/>
              </a:solidFill>
              <a:latin typeface="Arial" panose="020B0604020202020204" pitchFamily="34" charset="0"/>
            </a:endParaRPr>
          </a:p>
        </p:txBody>
      </p:sp>
      <p:sp>
        <p:nvSpPr>
          <p:cNvPr id="17427" name="Rectangle 21">
            <a:extLst>
              <a:ext uri="{FF2B5EF4-FFF2-40B4-BE49-F238E27FC236}">
                <a16:creationId xmlns:a16="http://schemas.microsoft.com/office/drawing/2014/main" id="{425A929C-6274-421B-8024-C9051BBB25BD}"/>
              </a:ext>
            </a:extLst>
          </p:cNvPr>
          <p:cNvSpPr>
            <a:spLocks noChangeArrowheads="1"/>
          </p:cNvSpPr>
          <p:nvPr/>
        </p:nvSpPr>
        <p:spPr bwMode="black">
          <a:xfrm>
            <a:off x="1406525" y="3657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28" name="Text Box 22">
            <a:extLst>
              <a:ext uri="{FF2B5EF4-FFF2-40B4-BE49-F238E27FC236}">
                <a16:creationId xmlns:a16="http://schemas.microsoft.com/office/drawing/2014/main" id="{CEBC9E2E-08B2-4FC6-B98F-B17386BC9EF8}"/>
              </a:ext>
            </a:extLst>
          </p:cNvPr>
          <p:cNvSpPr txBox="1">
            <a:spLocks noChangeArrowheads="1"/>
          </p:cNvSpPr>
          <p:nvPr/>
        </p:nvSpPr>
        <p:spPr bwMode="black">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B</a:t>
            </a:r>
            <a:endParaRPr lang="en-GB" altLang="en-US" i="1">
              <a:solidFill>
                <a:srgbClr val="B590DA"/>
              </a:solidFill>
              <a:latin typeface="Arial" panose="020B0604020202020204" pitchFamily="34" charset="0"/>
            </a:endParaRPr>
          </a:p>
        </p:txBody>
      </p:sp>
      <p:sp>
        <p:nvSpPr>
          <p:cNvPr id="17429" name="Line 23">
            <a:extLst>
              <a:ext uri="{FF2B5EF4-FFF2-40B4-BE49-F238E27FC236}">
                <a16:creationId xmlns:a16="http://schemas.microsoft.com/office/drawing/2014/main" id="{8C0BCD48-B144-498D-A219-60237CF37043}"/>
              </a:ext>
            </a:extLst>
          </p:cNvPr>
          <p:cNvSpPr>
            <a:spLocks noChangeShapeType="1"/>
          </p:cNvSpPr>
          <p:nvPr/>
        </p:nvSpPr>
        <p:spPr bwMode="black">
          <a:xfrm flipH="1">
            <a:off x="1928813" y="5072063"/>
            <a:ext cx="2457450"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30" name="Line 24">
            <a:extLst>
              <a:ext uri="{FF2B5EF4-FFF2-40B4-BE49-F238E27FC236}">
                <a16:creationId xmlns:a16="http://schemas.microsoft.com/office/drawing/2014/main" id="{50642B42-CF8A-4C07-B84B-A80A480FAB26}"/>
              </a:ext>
            </a:extLst>
          </p:cNvPr>
          <p:cNvSpPr>
            <a:spLocks noChangeShapeType="1"/>
          </p:cNvSpPr>
          <p:nvPr/>
        </p:nvSpPr>
        <p:spPr bwMode="black">
          <a:xfrm>
            <a:off x="4406900" y="5084763"/>
            <a:ext cx="0" cy="855662"/>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7431" name="Rectangle 25">
            <a:extLst>
              <a:ext uri="{FF2B5EF4-FFF2-40B4-BE49-F238E27FC236}">
                <a16:creationId xmlns:a16="http://schemas.microsoft.com/office/drawing/2014/main" id="{7CCC9CCF-053F-4B14-9C61-DBEC673545E6}"/>
              </a:ext>
            </a:extLst>
          </p:cNvPr>
          <p:cNvSpPr>
            <a:spLocks noChangeArrowheads="1"/>
          </p:cNvSpPr>
          <p:nvPr/>
        </p:nvSpPr>
        <p:spPr bwMode="black">
          <a:xfrm>
            <a:off x="5181600" y="5486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1</a:t>
            </a:r>
            <a:endParaRPr lang="en-GB" altLang="en-US" i="1" baseline="-25000">
              <a:solidFill>
                <a:srgbClr val="B590DA"/>
              </a:solidFill>
              <a:latin typeface="Arial" panose="020B0604020202020204" pitchFamily="34" charset="0"/>
            </a:endParaRPr>
          </a:p>
        </p:txBody>
      </p:sp>
      <p:sp>
        <p:nvSpPr>
          <p:cNvPr id="17432" name="Rectangle 26">
            <a:extLst>
              <a:ext uri="{FF2B5EF4-FFF2-40B4-BE49-F238E27FC236}">
                <a16:creationId xmlns:a16="http://schemas.microsoft.com/office/drawing/2014/main" id="{77D3B18A-FB3D-4EF0-9ADB-67658B7CC658}"/>
              </a:ext>
            </a:extLst>
          </p:cNvPr>
          <p:cNvSpPr>
            <a:spLocks noChangeArrowheads="1"/>
          </p:cNvSpPr>
          <p:nvPr/>
        </p:nvSpPr>
        <p:spPr bwMode="black">
          <a:xfrm>
            <a:off x="5727700" y="5257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IC</a:t>
            </a:r>
            <a:r>
              <a:rPr lang="de-DE" altLang="en-US" i="1" baseline="-25000">
                <a:solidFill>
                  <a:srgbClr val="FCE78C"/>
                </a:solidFill>
                <a:latin typeface="Arial" panose="020B0604020202020204" pitchFamily="34" charset="0"/>
              </a:rPr>
              <a:t>2</a:t>
            </a:r>
            <a:endParaRPr lang="en-GB" altLang="en-US" i="1" baseline="-25000">
              <a:solidFill>
                <a:srgbClr val="FCE78C"/>
              </a:solidFill>
              <a:latin typeface="Arial" panose="020B0604020202020204" pitchFamily="34" charset="0"/>
            </a:endParaRPr>
          </a:p>
        </p:txBody>
      </p:sp>
      <p:sp>
        <p:nvSpPr>
          <p:cNvPr id="17433" name="Rectangle 27">
            <a:extLst>
              <a:ext uri="{FF2B5EF4-FFF2-40B4-BE49-F238E27FC236}">
                <a16:creationId xmlns:a16="http://schemas.microsoft.com/office/drawing/2014/main" id="{3B1434A1-8196-4170-B93E-2DD5AC933E39}"/>
              </a:ext>
            </a:extLst>
          </p:cNvPr>
          <p:cNvSpPr>
            <a:spLocks noChangeArrowheads="1"/>
          </p:cNvSpPr>
          <p:nvPr/>
        </p:nvSpPr>
        <p:spPr bwMode="black">
          <a:xfrm>
            <a:off x="6345238" y="4953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B590DA"/>
                </a:solidFill>
                <a:latin typeface="Arial" panose="020B0604020202020204" pitchFamily="34" charset="0"/>
              </a:rPr>
              <a:t>IC</a:t>
            </a:r>
            <a:r>
              <a:rPr lang="de-DE" altLang="en-US" i="1" baseline="-25000">
                <a:solidFill>
                  <a:srgbClr val="B590DA"/>
                </a:solidFill>
                <a:latin typeface="Arial" panose="020B0604020202020204" pitchFamily="34" charset="0"/>
              </a:rPr>
              <a:t>3</a:t>
            </a:r>
            <a:endParaRPr lang="en-GB" altLang="en-US" i="1" baseline="-25000">
              <a:solidFill>
                <a:srgbClr val="B590DA"/>
              </a:solidFill>
              <a:latin typeface="Arial" panose="020B0604020202020204" pitchFamily="34" charset="0"/>
            </a:endParaRPr>
          </a:p>
        </p:txBody>
      </p:sp>
      <p:sp>
        <p:nvSpPr>
          <p:cNvPr id="17434" name="Text Box 28">
            <a:extLst>
              <a:ext uri="{FF2B5EF4-FFF2-40B4-BE49-F238E27FC236}">
                <a16:creationId xmlns:a16="http://schemas.microsoft.com/office/drawing/2014/main" id="{798F15B8-18FA-451F-9BAE-A46FB4415DE1}"/>
              </a:ext>
            </a:extLst>
          </p:cNvPr>
          <p:cNvSpPr txBox="1">
            <a:spLocks noChangeArrowheads="1"/>
          </p:cNvSpPr>
          <p:nvPr/>
        </p:nvSpPr>
        <p:spPr bwMode="black">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sp>
        <p:nvSpPr>
          <p:cNvPr id="17435" name="Oval 29">
            <a:extLst>
              <a:ext uri="{FF2B5EF4-FFF2-40B4-BE49-F238E27FC236}">
                <a16:creationId xmlns:a16="http://schemas.microsoft.com/office/drawing/2014/main" id="{EB2793E6-098F-45B1-AB10-BF2A4FD5B4C4}"/>
              </a:ext>
            </a:extLst>
          </p:cNvPr>
          <p:cNvSpPr>
            <a:spLocks noChangeArrowheads="1"/>
          </p:cNvSpPr>
          <p:nvPr/>
        </p:nvSpPr>
        <p:spPr bwMode="blackWhite">
          <a:xfrm>
            <a:off x="3530600" y="37909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36" name="Oval 30">
            <a:extLst>
              <a:ext uri="{FF2B5EF4-FFF2-40B4-BE49-F238E27FC236}">
                <a16:creationId xmlns:a16="http://schemas.microsoft.com/office/drawing/2014/main" id="{BEE896D0-81D3-4210-9E8D-DA03F72931ED}"/>
              </a:ext>
            </a:extLst>
          </p:cNvPr>
          <p:cNvSpPr>
            <a:spLocks noChangeArrowheads="1"/>
          </p:cNvSpPr>
          <p:nvPr/>
        </p:nvSpPr>
        <p:spPr bwMode="blackWhite">
          <a:xfrm>
            <a:off x="4343400" y="50101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4D835-F79E-4A88-B996-770F112DC5D1}"/>
              </a:ext>
            </a:extLst>
          </p:cNvPr>
          <p:cNvSpPr>
            <a:spLocks noGrp="1"/>
          </p:cNvSpPr>
          <p:nvPr>
            <p:ph type="body" idx="1"/>
          </p:nvPr>
        </p:nvSpPr>
        <p:spPr/>
        <p:txBody>
          <a:bodyPr/>
          <a:lstStyle/>
          <a:p>
            <a:endParaRPr lang="sr-Latn-RS" dirty="0">
              <a:hlinkClick r:id="rId2"/>
            </a:endParaRPr>
          </a:p>
          <a:p>
            <a:endParaRPr lang="sr-Latn-RS" dirty="0">
              <a:hlinkClick r:id="rId2"/>
            </a:endParaRPr>
          </a:p>
          <a:p>
            <a:endParaRPr lang="sr-Latn-RS" dirty="0">
              <a:hlinkClick r:id="rId2"/>
            </a:endParaRPr>
          </a:p>
          <a:p>
            <a:r>
              <a:rPr lang="sr-Latn-RS" dirty="0">
                <a:hlinkClick r:id="rId2"/>
              </a:rPr>
              <a:t>KINA</a:t>
            </a:r>
          </a:p>
          <a:p>
            <a:r>
              <a:rPr lang="en-GB" dirty="0">
                <a:hlinkClick r:id="rId2"/>
              </a:rPr>
              <a:t>https://www.washingtonpost.com/world/asia_pacific/china-coronavirus-singapore-data/2021/03/23/7a0582ca-8afc-11eb-a33e-da28941cb9ac_story.html</a:t>
            </a:r>
            <a:endParaRPr lang="en-GB" dirty="0"/>
          </a:p>
        </p:txBody>
      </p:sp>
    </p:spTree>
    <p:extLst>
      <p:ext uri="{BB962C8B-B14F-4D97-AF65-F5344CB8AC3E}">
        <p14:creationId xmlns:p14="http://schemas.microsoft.com/office/powerpoint/2010/main" val="240901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descr="Diagonal weit nach oben">
            <a:extLst>
              <a:ext uri="{FF2B5EF4-FFF2-40B4-BE49-F238E27FC236}">
                <a16:creationId xmlns:a16="http://schemas.microsoft.com/office/drawing/2014/main" id="{6EBCCC1E-0A3A-4FBD-8F29-D9550CAFCCA8}"/>
              </a:ext>
            </a:extLst>
          </p:cNvPr>
          <p:cNvSpPr>
            <a:spLocks/>
          </p:cNvSpPr>
          <p:nvPr/>
        </p:nvSpPr>
        <p:spPr bwMode="ltGray">
          <a:xfrm>
            <a:off x="2466975" y="3941763"/>
            <a:ext cx="2667000" cy="1098550"/>
          </a:xfrm>
          <a:custGeom>
            <a:avLst/>
            <a:gdLst>
              <a:gd name="T0" fmla="*/ 0 w 1680"/>
              <a:gd name="T1" fmla="*/ 0 h 692"/>
              <a:gd name="T2" fmla="*/ 2147483647 w 1680"/>
              <a:gd name="T3" fmla="*/ 2147483647 h 692"/>
              <a:gd name="T4" fmla="*/ 2147483647 w 1680"/>
              <a:gd name="T5" fmla="*/ 2147483647 h 692"/>
              <a:gd name="T6" fmla="*/ 2147483647 w 1680"/>
              <a:gd name="T7" fmla="*/ 2147483647 h 692"/>
              <a:gd name="T8" fmla="*/ 2147483647 w 1680"/>
              <a:gd name="T9" fmla="*/ 2147483647 h 692"/>
              <a:gd name="T10" fmla="*/ 2147483647 w 1680"/>
              <a:gd name="T11" fmla="*/ 2147483647 h 692"/>
              <a:gd name="T12" fmla="*/ 2147483647 w 1680"/>
              <a:gd name="T13" fmla="*/ 0 h 692"/>
              <a:gd name="T14" fmla="*/ 0 w 1680"/>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1680"/>
              <a:gd name="T25" fmla="*/ 0 h 692"/>
              <a:gd name="T26" fmla="*/ 1680 w 1680"/>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0" h="692">
                <a:moveTo>
                  <a:pt x="0" y="0"/>
                </a:moveTo>
                <a:lnTo>
                  <a:pt x="3" y="692"/>
                </a:lnTo>
                <a:lnTo>
                  <a:pt x="576" y="672"/>
                </a:lnTo>
                <a:lnTo>
                  <a:pt x="864" y="576"/>
                </a:lnTo>
                <a:lnTo>
                  <a:pt x="1008" y="528"/>
                </a:lnTo>
                <a:lnTo>
                  <a:pt x="1344" y="288"/>
                </a:lnTo>
                <a:lnTo>
                  <a:pt x="1680" y="0"/>
                </a:lnTo>
                <a:lnTo>
                  <a:pt x="0" y="0"/>
                </a:lnTo>
                <a:close/>
              </a:path>
            </a:pathLst>
          </a:custGeom>
          <a:pattFill prst="wdUpDiag">
            <a:fgClr>
              <a:srgbClr val="B590DA"/>
            </a:fgClr>
            <a:bgClr>
              <a:srgbClr val="6633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35" name="Rectangle 3">
            <a:extLst>
              <a:ext uri="{FF2B5EF4-FFF2-40B4-BE49-F238E27FC236}">
                <a16:creationId xmlns:a16="http://schemas.microsoft.com/office/drawing/2014/main" id="{03C96A76-2D32-41FE-87BB-F469CD7120CB}"/>
              </a:ext>
            </a:extLst>
          </p:cNvPr>
          <p:cNvSpPr>
            <a:spLocks noChangeArrowheads="1"/>
          </p:cNvSpPr>
          <p:nvPr/>
        </p:nvSpPr>
        <p:spPr bwMode="invGray">
          <a:xfrm>
            <a:off x="2484438" y="4149725"/>
            <a:ext cx="1871662" cy="406400"/>
          </a:xfrm>
          <a:prstGeom prst="rect">
            <a:avLst/>
          </a:prstGeom>
          <a:solidFill>
            <a:srgbClr val="663399"/>
          </a:solidFill>
          <a:ln w="9525">
            <a:solidFill>
              <a:srgbClr val="B590DA"/>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2000">
                <a:solidFill>
                  <a:srgbClr val="B590DA"/>
                </a:solidFill>
                <a:latin typeface="Arial" panose="020B0604020202020204" pitchFamily="34" charset="0"/>
              </a:rPr>
              <a:t>Pozajmljivanje</a:t>
            </a:r>
            <a:endParaRPr lang="en-GB" altLang="en-US" sz="2000" baseline="-25000">
              <a:solidFill>
                <a:srgbClr val="B590DA"/>
              </a:solidFill>
              <a:latin typeface="Arial" panose="020B0604020202020204" pitchFamily="34" charset="0"/>
            </a:endParaRPr>
          </a:p>
        </p:txBody>
      </p:sp>
      <p:sp>
        <p:nvSpPr>
          <p:cNvPr id="18436" name="Freeform 4" descr="Diagonal weit nach oben">
            <a:extLst>
              <a:ext uri="{FF2B5EF4-FFF2-40B4-BE49-F238E27FC236}">
                <a16:creationId xmlns:a16="http://schemas.microsoft.com/office/drawing/2014/main" id="{CA865EA6-04DC-4547-96E0-C953EFFD0A62}"/>
              </a:ext>
            </a:extLst>
          </p:cNvPr>
          <p:cNvSpPr>
            <a:spLocks/>
          </p:cNvSpPr>
          <p:nvPr/>
        </p:nvSpPr>
        <p:spPr bwMode="invGray">
          <a:xfrm>
            <a:off x="5105400" y="2362200"/>
            <a:ext cx="2147888" cy="1600200"/>
          </a:xfrm>
          <a:custGeom>
            <a:avLst/>
            <a:gdLst>
              <a:gd name="T0" fmla="*/ 0 w 1344"/>
              <a:gd name="T1" fmla="*/ 2147483647 h 1008"/>
              <a:gd name="T2" fmla="*/ 2147483647 w 1344"/>
              <a:gd name="T3" fmla="*/ 2147483647 h 1008"/>
              <a:gd name="T4" fmla="*/ 2147483647 w 1344"/>
              <a:gd name="T5" fmla="*/ 0 h 1008"/>
              <a:gd name="T6" fmla="*/ 2147483647 w 1344"/>
              <a:gd name="T7" fmla="*/ 2147483647 h 1008"/>
              <a:gd name="T8" fmla="*/ 2147483647 w 1344"/>
              <a:gd name="T9" fmla="*/ 2147483647 h 1008"/>
              <a:gd name="T10" fmla="*/ 2147483647 w 1344"/>
              <a:gd name="T11" fmla="*/ 2147483647 h 1008"/>
              <a:gd name="T12" fmla="*/ 2147483647 w 1344"/>
              <a:gd name="T13" fmla="*/ 2147483647 h 1008"/>
              <a:gd name="T14" fmla="*/ 0 w 1344"/>
              <a:gd name="T15" fmla="*/ 2147483647 h 100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008"/>
              <a:gd name="T26" fmla="*/ 1344 w 1344"/>
              <a:gd name="T27" fmla="*/ 1008 h 10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008">
                <a:moveTo>
                  <a:pt x="0" y="1008"/>
                </a:moveTo>
                <a:lnTo>
                  <a:pt x="1344" y="990"/>
                </a:lnTo>
                <a:lnTo>
                  <a:pt x="1344" y="0"/>
                </a:lnTo>
                <a:lnTo>
                  <a:pt x="1226" y="19"/>
                </a:lnTo>
                <a:lnTo>
                  <a:pt x="1056" y="96"/>
                </a:lnTo>
                <a:lnTo>
                  <a:pt x="721" y="335"/>
                </a:lnTo>
                <a:lnTo>
                  <a:pt x="406" y="619"/>
                </a:lnTo>
                <a:lnTo>
                  <a:pt x="0" y="1008"/>
                </a:lnTo>
                <a:close/>
              </a:path>
            </a:pathLst>
          </a:custGeom>
          <a:pattFill prst="wdUpDiag">
            <a:fgClr>
              <a:srgbClr val="CC3300"/>
            </a:fgClr>
            <a:bgClr>
              <a:srgbClr val="6633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37" name="Rectangle 5">
            <a:extLst>
              <a:ext uri="{FF2B5EF4-FFF2-40B4-BE49-F238E27FC236}">
                <a16:creationId xmlns:a16="http://schemas.microsoft.com/office/drawing/2014/main" id="{1CB2B3BC-0F1F-40CD-B2BB-EB5CC7732456}"/>
              </a:ext>
            </a:extLst>
          </p:cNvPr>
          <p:cNvSpPr>
            <a:spLocks noChangeArrowheads="1"/>
          </p:cNvSpPr>
          <p:nvPr/>
        </p:nvSpPr>
        <p:spPr bwMode="grayWhite">
          <a:xfrm>
            <a:off x="6011863" y="3213100"/>
            <a:ext cx="1152525" cy="650875"/>
          </a:xfrm>
          <a:prstGeom prst="rect">
            <a:avLst/>
          </a:prstGeom>
          <a:solidFill>
            <a:srgbClr val="663399"/>
          </a:solidFill>
          <a:ln w="9525">
            <a:solidFill>
              <a:srgbClr val="B590DA"/>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CC3300"/>
                </a:solidFill>
                <a:latin typeface="Arial" panose="020B0604020202020204" pitchFamily="34" charset="0"/>
              </a:rPr>
              <a:t>Vraćanje duga</a:t>
            </a:r>
            <a:endParaRPr lang="en-GB" altLang="en-US" sz="1800" b="1" baseline="-25000">
              <a:solidFill>
                <a:srgbClr val="CC3300"/>
              </a:solidFill>
              <a:latin typeface="Arial" panose="020B0604020202020204" pitchFamily="34" charset="0"/>
            </a:endParaRPr>
          </a:p>
        </p:txBody>
      </p:sp>
      <p:sp>
        <p:nvSpPr>
          <p:cNvPr id="18438" name="Freeform 6">
            <a:extLst>
              <a:ext uri="{FF2B5EF4-FFF2-40B4-BE49-F238E27FC236}">
                <a16:creationId xmlns:a16="http://schemas.microsoft.com/office/drawing/2014/main" id="{ABB0D195-0EF9-464F-961E-6CE4F9C820A6}"/>
              </a:ext>
            </a:extLst>
          </p:cNvPr>
          <p:cNvSpPr>
            <a:spLocks/>
          </p:cNvSpPr>
          <p:nvPr/>
        </p:nvSpPr>
        <p:spPr bwMode="auto">
          <a:xfrm>
            <a:off x="2424113" y="2336800"/>
            <a:ext cx="4752975" cy="2852738"/>
          </a:xfrm>
          <a:custGeom>
            <a:avLst/>
            <a:gdLst>
              <a:gd name="T0" fmla="*/ 0 w 3177"/>
              <a:gd name="T1" fmla="*/ 2147483647 h 1797"/>
              <a:gd name="T2" fmla="*/ 2147483647 w 3177"/>
              <a:gd name="T3" fmla="*/ 2147483647 h 1797"/>
              <a:gd name="T4" fmla="*/ 2147483647 w 3177"/>
              <a:gd name="T5" fmla="*/ 2147483647 h 1797"/>
              <a:gd name="T6" fmla="*/ 2147483647 w 3177"/>
              <a:gd name="T7" fmla="*/ 2147483647 h 1797"/>
              <a:gd name="T8" fmla="*/ 0 60000 65536"/>
              <a:gd name="T9" fmla="*/ 0 60000 65536"/>
              <a:gd name="T10" fmla="*/ 0 60000 65536"/>
              <a:gd name="T11" fmla="*/ 0 60000 65536"/>
              <a:gd name="T12" fmla="*/ 0 w 3177"/>
              <a:gd name="T13" fmla="*/ 0 h 1797"/>
              <a:gd name="T14" fmla="*/ 3177 w 3177"/>
              <a:gd name="T15" fmla="*/ 1797 h 1797"/>
            </a:gdLst>
            <a:ahLst/>
            <a:cxnLst>
              <a:cxn ang="T8">
                <a:pos x="T0" y="T1"/>
              </a:cxn>
              <a:cxn ang="T9">
                <a:pos x="T2" y="T3"/>
              </a:cxn>
              <a:cxn ang="T10">
                <a:pos x="T4" y="T5"/>
              </a:cxn>
              <a:cxn ang="T11">
                <a:pos x="T6" y="T7"/>
              </a:cxn>
            </a:cxnLst>
            <a:rect l="T12" t="T13" r="T14" b="T15"/>
            <a:pathLst>
              <a:path w="3177" h="1797">
                <a:moveTo>
                  <a:pt x="0" y="1724"/>
                </a:moveTo>
                <a:cubicBezTo>
                  <a:pt x="179" y="1695"/>
                  <a:pt x="616" y="1797"/>
                  <a:pt x="1065" y="1552"/>
                </a:cubicBezTo>
                <a:cubicBezTo>
                  <a:pt x="1514" y="1307"/>
                  <a:pt x="2345" y="512"/>
                  <a:pt x="2697" y="256"/>
                </a:cubicBezTo>
                <a:cubicBezTo>
                  <a:pt x="3049" y="0"/>
                  <a:pt x="3113" y="8"/>
                  <a:pt x="3177" y="16"/>
                </a:cubicBezTo>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39" name="Rectangle 7">
            <a:extLst>
              <a:ext uri="{FF2B5EF4-FFF2-40B4-BE49-F238E27FC236}">
                <a16:creationId xmlns:a16="http://schemas.microsoft.com/office/drawing/2014/main" id="{9BF4916E-B4FA-495E-B3C3-0CC95259DB26}"/>
              </a:ext>
            </a:extLst>
          </p:cNvPr>
          <p:cNvSpPr>
            <a:spLocks noGrp="1" noChangeArrowheads="1"/>
          </p:cNvSpPr>
          <p:nvPr>
            <p:ph type="title"/>
          </p:nvPr>
        </p:nvSpPr>
        <p:spPr bwMode="black"/>
        <p:txBody>
          <a:bodyPr/>
          <a:lstStyle/>
          <a:p>
            <a:pPr eaLnBrk="1" hangingPunct="1"/>
            <a:r>
              <a:rPr lang="de-DE" altLang="en-US"/>
              <a:t>Slika 6.4</a:t>
            </a:r>
            <a:endParaRPr lang="en-GB" altLang="en-US"/>
          </a:p>
        </p:txBody>
      </p:sp>
      <p:grpSp>
        <p:nvGrpSpPr>
          <p:cNvPr id="18440" name="Group 8">
            <a:extLst>
              <a:ext uri="{FF2B5EF4-FFF2-40B4-BE49-F238E27FC236}">
                <a16:creationId xmlns:a16="http://schemas.microsoft.com/office/drawing/2014/main" id="{23407C92-5C0A-45D4-B364-51C97A31CAFA}"/>
              </a:ext>
            </a:extLst>
          </p:cNvPr>
          <p:cNvGrpSpPr>
            <a:grpSpLocks/>
          </p:cNvGrpSpPr>
          <p:nvPr/>
        </p:nvGrpSpPr>
        <p:grpSpPr bwMode="auto">
          <a:xfrm>
            <a:off x="2419350" y="1676400"/>
            <a:ext cx="5181600" cy="4265613"/>
            <a:chOff x="1188" y="1152"/>
            <a:chExt cx="3264" cy="2595"/>
          </a:xfrm>
        </p:grpSpPr>
        <p:sp>
          <p:nvSpPr>
            <p:cNvPr id="18451" name="Line 9">
              <a:extLst>
                <a:ext uri="{FF2B5EF4-FFF2-40B4-BE49-F238E27FC236}">
                  <a16:creationId xmlns:a16="http://schemas.microsoft.com/office/drawing/2014/main" id="{5EF25A81-7AF9-485F-A47F-C83D9D2182F6}"/>
                </a:ext>
              </a:extLst>
            </p:cNvPr>
            <p:cNvSpPr>
              <a:spLocks noChangeShapeType="1"/>
            </p:cNvSpPr>
            <p:nvPr/>
          </p:nvSpPr>
          <p:spPr bwMode="black">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2" name="Line 10">
              <a:extLst>
                <a:ext uri="{FF2B5EF4-FFF2-40B4-BE49-F238E27FC236}">
                  <a16:creationId xmlns:a16="http://schemas.microsoft.com/office/drawing/2014/main" id="{47011ECD-7FE9-4056-B77F-5A6BFFC3AC68}"/>
                </a:ext>
              </a:extLst>
            </p:cNvPr>
            <p:cNvSpPr>
              <a:spLocks noChangeShapeType="1"/>
            </p:cNvSpPr>
            <p:nvPr/>
          </p:nvSpPr>
          <p:spPr bwMode="black">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8441" name="Text Box 11">
            <a:extLst>
              <a:ext uri="{FF2B5EF4-FFF2-40B4-BE49-F238E27FC236}">
                <a16:creationId xmlns:a16="http://schemas.microsoft.com/office/drawing/2014/main" id="{7077E0B4-15F3-4845-A515-C4C9201574BB}"/>
              </a:ext>
            </a:extLst>
          </p:cNvPr>
          <p:cNvSpPr txBox="1">
            <a:spLocks noChangeArrowheads="1"/>
          </p:cNvSpPr>
          <p:nvPr/>
        </p:nvSpPr>
        <p:spPr bwMode="black">
          <a:xfrm>
            <a:off x="29718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Vreme</a:t>
            </a:r>
            <a:endParaRPr lang="en-GB" altLang="en-US">
              <a:solidFill>
                <a:schemeClr val="bg1"/>
              </a:solidFill>
              <a:latin typeface="Arial" panose="020B0604020202020204" pitchFamily="34" charset="0"/>
            </a:endParaRPr>
          </a:p>
        </p:txBody>
      </p:sp>
      <p:sp>
        <p:nvSpPr>
          <p:cNvPr id="18442" name="Text Box 12">
            <a:extLst>
              <a:ext uri="{FF2B5EF4-FFF2-40B4-BE49-F238E27FC236}">
                <a16:creationId xmlns:a16="http://schemas.microsoft.com/office/drawing/2014/main" id="{3C83CDF9-F9D8-475E-974B-73D15C44573F}"/>
              </a:ext>
            </a:extLst>
          </p:cNvPr>
          <p:cNvSpPr txBox="1">
            <a:spLocks noChangeArrowheads="1"/>
          </p:cNvSpPr>
          <p:nvPr/>
        </p:nvSpPr>
        <p:spPr bwMode="black">
          <a:xfrm>
            <a:off x="-76200" y="1676400"/>
            <a:ext cx="2320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Dohodak, potrošnja</a:t>
            </a:r>
            <a:endParaRPr lang="en-GB" altLang="en-US">
              <a:solidFill>
                <a:schemeClr val="bg1"/>
              </a:solidFill>
              <a:latin typeface="Arial" panose="020B0604020202020204" pitchFamily="34" charset="0"/>
            </a:endParaRPr>
          </a:p>
        </p:txBody>
      </p:sp>
      <p:sp>
        <p:nvSpPr>
          <p:cNvPr id="18443" name="Text Box 13">
            <a:extLst>
              <a:ext uri="{FF2B5EF4-FFF2-40B4-BE49-F238E27FC236}">
                <a16:creationId xmlns:a16="http://schemas.microsoft.com/office/drawing/2014/main" id="{996701D2-72A0-44DC-BCD1-6FA82D507A0D}"/>
              </a:ext>
            </a:extLst>
          </p:cNvPr>
          <p:cNvSpPr txBox="1">
            <a:spLocks noChangeArrowheads="1"/>
          </p:cNvSpPr>
          <p:nvPr/>
        </p:nvSpPr>
        <p:spPr bwMode="black">
          <a:xfrm>
            <a:off x="20574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18444" name="Rectangle 14">
            <a:extLst>
              <a:ext uri="{FF2B5EF4-FFF2-40B4-BE49-F238E27FC236}">
                <a16:creationId xmlns:a16="http://schemas.microsoft.com/office/drawing/2014/main" id="{524CD5C2-E4C7-4A5D-AC6D-008D63E4CC77}"/>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Teorija životnog ciklusa</a:t>
            </a:r>
            <a:endParaRPr lang="en-GB" altLang="en-US" sz="3200">
              <a:solidFill>
                <a:schemeClr val="bg1"/>
              </a:solidFill>
              <a:latin typeface="Arial" panose="020B0604020202020204" pitchFamily="34" charset="0"/>
            </a:endParaRPr>
          </a:p>
        </p:txBody>
      </p:sp>
      <p:sp>
        <p:nvSpPr>
          <p:cNvPr id="18445" name="Rectangle 15">
            <a:extLst>
              <a:ext uri="{FF2B5EF4-FFF2-40B4-BE49-F238E27FC236}">
                <a16:creationId xmlns:a16="http://schemas.microsoft.com/office/drawing/2014/main" id="{5AA3B9A9-5348-4E48-A11B-EDFCD1D03645}"/>
              </a:ext>
            </a:extLst>
          </p:cNvPr>
          <p:cNvSpPr>
            <a:spLocks noChangeArrowheads="1"/>
          </p:cNvSpPr>
          <p:nvPr/>
        </p:nvSpPr>
        <p:spPr bwMode="black">
          <a:xfrm>
            <a:off x="7162800" y="2133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b="1">
                <a:solidFill>
                  <a:srgbClr val="FCE78C"/>
                </a:solidFill>
                <a:latin typeface="Arial" panose="020B0604020202020204" pitchFamily="34" charset="0"/>
              </a:rPr>
              <a:t>Dohodak</a:t>
            </a:r>
            <a:endParaRPr lang="en-GB" altLang="en-US" b="1" baseline="-25000">
              <a:solidFill>
                <a:srgbClr val="FCE78C"/>
              </a:solidFill>
              <a:latin typeface="Arial" panose="020B0604020202020204" pitchFamily="34" charset="0"/>
            </a:endParaRPr>
          </a:p>
        </p:txBody>
      </p:sp>
      <p:grpSp>
        <p:nvGrpSpPr>
          <p:cNvPr id="18446" name="Group 16">
            <a:extLst>
              <a:ext uri="{FF2B5EF4-FFF2-40B4-BE49-F238E27FC236}">
                <a16:creationId xmlns:a16="http://schemas.microsoft.com/office/drawing/2014/main" id="{A0900830-DD10-4C2F-81E3-6AE82DB20AFF}"/>
              </a:ext>
            </a:extLst>
          </p:cNvPr>
          <p:cNvGrpSpPr>
            <a:grpSpLocks/>
          </p:cNvGrpSpPr>
          <p:nvPr/>
        </p:nvGrpSpPr>
        <p:grpSpPr bwMode="auto">
          <a:xfrm>
            <a:off x="762000" y="3657600"/>
            <a:ext cx="8458200" cy="701675"/>
            <a:chOff x="480" y="2304"/>
            <a:chExt cx="5328" cy="442"/>
          </a:xfrm>
        </p:grpSpPr>
        <p:sp>
          <p:nvSpPr>
            <p:cNvPr id="18448" name="Line 17">
              <a:extLst>
                <a:ext uri="{FF2B5EF4-FFF2-40B4-BE49-F238E27FC236}">
                  <a16:creationId xmlns:a16="http://schemas.microsoft.com/office/drawing/2014/main" id="{05A6CD89-516B-4563-A9EE-AED56C59C3D9}"/>
                </a:ext>
              </a:extLst>
            </p:cNvPr>
            <p:cNvSpPr>
              <a:spLocks noChangeShapeType="1"/>
            </p:cNvSpPr>
            <p:nvPr/>
          </p:nvSpPr>
          <p:spPr bwMode="auto">
            <a:xfrm>
              <a:off x="1536" y="2496"/>
              <a:ext cx="3001" cy="1"/>
            </a:xfrm>
            <a:prstGeom prst="line">
              <a:avLst/>
            </a:prstGeom>
            <a:noFill/>
            <a:ln w="38100">
              <a:solidFill>
                <a:srgbClr val="FF744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49" name="Rectangle 18">
              <a:extLst>
                <a:ext uri="{FF2B5EF4-FFF2-40B4-BE49-F238E27FC236}">
                  <a16:creationId xmlns:a16="http://schemas.microsoft.com/office/drawing/2014/main" id="{9E418A32-2EEC-4A1D-8C73-6C3886CEAB85}"/>
                </a:ext>
              </a:extLst>
            </p:cNvPr>
            <p:cNvSpPr>
              <a:spLocks noChangeArrowheads="1"/>
            </p:cNvSpPr>
            <p:nvPr/>
          </p:nvSpPr>
          <p:spPr bwMode="black">
            <a:xfrm>
              <a:off x="4512" y="2352"/>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sr-Latn-CS" altLang="en-US">
                  <a:solidFill>
                    <a:srgbClr val="FF7449"/>
                  </a:solidFill>
                  <a:latin typeface="Arial" panose="020B0604020202020204" pitchFamily="34" charset="0"/>
                </a:rPr>
                <a:t>Potrošnja</a:t>
              </a:r>
              <a:endParaRPr lang="en-GB" altLang="en-US" baseline="-25000">
                <a:solidFill>
                  <a:srgbClr val="FF7449"/>
                </a:solidFill>
                <a:latin typeface="Arial" panose="020B0604020202020204" pitchFamily="34" charset="0"/>
              </a:endParaRPr>
            </a:p>
          </p:txBody>
        </p:sp>
        <p:sp>
          <p:nvSpPr>
            <p:cNvPr id="18450" name="Rectangle 19">
              <a:extLst>
                <a:ext uri="{FF2B5EF4-FFF2-40B4-BE49-F238E27FC236}">
                  <a16:creationId xmlns:a16="http://schemas.microsoft.com/office/drawing/2014/main" id="{0B7F7D3B-4934-41ED-A49A-15A0D0FE6784}"/>
                </a:ext>
              </a:extLst>
            </p:cNvPr>
            <p:cNvSpPr>
              <a:spLocks noChangeArrowheads="1"/>
            </p:cNvSpPr>
            <p:nvPr/>
          </p:nvSpPr>
          <p:spPr bwMode="black">
            <a:xfrm>
              <a:off x="480" y="2304"/>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2000">
                  <a:solidFill>
                    <a:srgbClr val="FCE78C"/>
                  </a:solidFill>
                  <a:latin typeface="Arial" panose="020B0604020202020204" pitchFamily="34" charset="0"/>
                </a:rPr>
                <a:t>Permanentni dohodak</a:t>
              </a:r>
              <a:endParaRPr lang="en-GB" altLang="en-US" sz="2000" baseline="-25000">
                <a:solidFill>
                  <a:srgbClr val="FCE78C"/>
                </a:solidFill>
                <a:latin typeface="Arial" panose="020B0604020202020204" pitchFamily="34" charset="0"/>
              </a:endParaRPr>
            </a:p>
          </p:txBody>
        </p:sp>
      </p:grpSp>
      <p:pic>
        <p:nvPicPr>
          <p:cNvPr id="66581" name="Picture 21">
            <a:extLst>
              <a:ext uri="{FF2B5EF4-FFF2-40B4-BE49-F238E27FC236}">
                <a16:creationId xmlns:a16="http://schemas.microsoft.com/office/drawing/2014/main" id="{5FDCFABA-6C6B-4383-9603-4BFA74120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000250"/>
            <a:ext cx="2495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81"/>
                                        </p:tgtEl>
                                        <p:attrNameLst>
                                          <p:attrName>style.visibility</p:attrName>
                                        </p:attrNameLst>
                                      </p:cBhvr>
                                      <p:to>
                                        <p:strVal val="visible"/>
                                      </p:to>
                                    </p:set>
                                    <p:animEffect transition="in" filter="blinds(horizontal)">
                                      <p:cBhvr>
                                        <p:cTn id="7" dur="500"/>
                                        <p:tgtEl>
                                          <p:spTgt spid="66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F4A3011-F6EE-4E05-842F-A20D953CB43E}"/>
              </a:ext>
            </a:extLst>
          </p:cNvPr>
          <p:cNvSpPr>
            <a:spLocks noGrp="1" noChangeArrowheads="1"/>
          </p:cNvSpPr>
          <p:nvPr>
            <p:ph type="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E17273DA-F953-4895-B4F6-3044919DC4E9}"/>
              </a:ext>
            </a:extLst>
          </p:cNvPr>
          <p:cNvSpPr>
            <a:spLocks noGrp="1" noChangeArrowheads="1"/>
          </p:cNvSpPr>
          <p:nvPr>
            <p:ph type="body" idx="1"/>
          </p:nvPr>
        </p:nvSpPr>
        <p:spPr/>
        <p:txBody>
          <a:bodyPr/>
          <a:lstStyle/>
          <a:p>
            <a:pPr eaLnBrk="1" hangingPunct="1"/>
            <a:endParaRPr lang="en-US" altLang="en-US"/>
          </a:p>
        </p:txBody>
      </p:sp>
      <p:pic>
        <p:nvPicPr>
          <p:cNvPr id="19460" name="Picture 4">
            <a:extLst>
              <a:ext uri="{FF2B5EF4-FFF2-40B4-BE49-F238E27FC236}">
                <a16:creationId xmlns:a16="http://schemas.microsoft.com/office/drawing/2014/main" id="{FEE442F7-5882-42AD-B11C-3B9240B36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0"/>
            <a:ext cx="503555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382D6DE-7957-4F8A-BDE7-F2D81E166069}"/>
              </a:ext>
            </a:extLst>
          </p:cNvPr>
          <p:cNvSpPr>
            <a:spLocks noGrp="1" noChangeArrowheads="1"/>
          </p:cNvSpPr>
          <p:nvPr>
            <p:ph type="title"/>
          </p:nvPr>
        </p:nvSpPr>
        <p:spPr bwMode="blackWhite"/>
        <p:txBody>
          <a:bodyPr/>
          <a:lstStyle/>
          <a:p>
            <a:pPr eaLnBrk="1" hangingPunct="1"/>
            <a:r>
              <a:rPr lang="de-DE" altLang="en-US"/>
              <a:t>Slika 6.5</a:t>
            </a:r>
            <a:endParaRPr lang="en-GB" altLang="en-US"/>
          </a:p>
        </p:txBody>
      </p:sp>
      <p:sp>
        <p:nvSpPr>
          <p:cNvPr id="20483" name="Rectangle 3">
            <a:extLst>
              <a:ext uri="{FF2B5EF4-FFF2-40B4-BE49-F238E27FC236}">
                <a16:creationId xmlns:a16="http://schemas.microsoft.com/office/drawing/2014/main" id="{9FD1AA0A-B332-4B11-9272-0C88E9BD0AA8}"/>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Privremene i trajne promene dohotka</a:t>
            </a:r>
            <a:endParaRPr lang="en-GB" altLang="en-US" sz="3200">
              <a:solidFill>
                <a:schemeClr val="bg1"/>
              </a:solidFill>
              <a:latin typeface="Arial" panose="020B0604020202020204" pitchFamily="34" charset="0"/>
            </a:endParaRPr>
          </a:p>
        </p:txBody>
      </p:sp>
      <p:sp>
        <p:nvSpPr>
          <p:cNvPr id="20484" name="Arc 4">
            <a:extLst>
              <a:ext uri="{FF2B5EF4-FFF2-40B4-BE49-F238E27FC236}">
                <a16:creationId xmlns:a16="http://schemas.microsoft.com/office/drawing/2014/main" id="{E935A586-71C5-4A14-8A5C-06B38EA13DFE}"/>
              </a:ext>
            </a:extLst>
          </p:cNvPr>
          <p:cNvSpPr>
            <a:spLocks/>
          </p:cNvSpPr>
          <p:nvPr/>
        </p:nvSpPr>
        <p:spPr bwMode="blackWhite">
          <a:xfrm rot="16200000" flipH="1">
            <a:off x="4006850" y="2525713"/>
            <a:ext cx="1020763" cy="1150937"/>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5" name="Arc 5">
            <a:extLst>
              <a:ext uri="{FF2B5EF4-FFF2-40B4-BE49-F238E27FC236}">
                <a16:creationId xmlns:a16="http://schemas.microsoft.com/office/drawing/2014/main" id="{00C20E77-231A-4A98-84C8-99DE55D457FF}"/>
              </a:ext>
            </a:extLst>
          </p:cNvPr>
          <p:cNvSpPr>
            <a:spLocks/>
          </p:cNvSpPr>
          <p:nvPr/>
        </p:nvSpPr>
        <p:spPr bwMode="blackWhite">
          <a:xfrm rot="16200000" flipH="1">
            <a:off x="3067844" y="3509169"/>
            <a:ext cx="1127125" cy="1150937"/>
          </a:xfrm>
          <a:custGeom>
            <a:avLst/>
            <a:gdLst>
              <a:gd name="T0" fmla="*/ 2147483647 w 21374"/>
              <a:gd name="T1" fmla="*/ 0 h 21540"/>
              <a:gd name="T2" fmla="*/ 2147483647 w 21374"/>
              <a:gd name="T3" fmla="*/ 2147483647 h 21540"/>
              <a:gd name="T4" fmla="*/ 0 w 21374"/>
              <a:gd name="T5" fmla="*/ 2147483647 h 21540"/>
              <a:gd name="T6" fmla="*/ 0 60000 65536"/>
              <a:gd name="T7" fmla="*/ 0 60000 65536"/>
              <a:gd name="T8" fmla="*/ 0 60000 65536"/>
              <a:gd name="T9" fmla="*/ 0 w 21374"/>
              <a:gd name="T10" fmla="*/ 0 h 21540"/>
              <a:gd name="T11" fmla="*/ 21374 w 21374"/>
              <a:gd name="T12" fmla="*/ 21540 h 21540"/>
            </a:gdLst>
            <a:ahLst/>
            <a:cxnLst>
              <a:cxn ang="T6">
                <a:pos x="T0" y="T1"/>
              </a:cxn>
              <a:cxn ang="T7">
                <a:pos x="T2" y="T3"/>
              </a:cxn>
              <a:cxn ang="T8">
                <a:pos x="T4" y="T5"/>
              </a:cxn>
            </a:cxnLst>
            <a:rect l="T9" t="T10" r="T11" b="T12"/>
            <a:pathLst>
              <a:path w="21374" h="21540" fill="none" extrusionOk="0">
                <a:moveTo>
                  <a:pt x="1603" y="-1"/>
                </a:moveTo>
                <a:cubicBezTo>
                  <a:pt x="11695" y="750"/>
                  <a:pt x="19912" y="8407"/>
                  <a:pt x="21373" y="18422"/>
                </a:cubicBezTo>
              </a:path>
              <a:path w="21374" h="21540" stroke="0" extrusionOk="0">
                <a:moveTo>
                  <a:pt x="1603" y="-1"/>
                </a:moveTo>
                <a:cubicBezTo>
                  <a:pt x="11695" y="750"/>
                  <a:pt x="19912" y="8407"/>
                  <a:pt x="21373" y="18422"/>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6" name="Arc 6">
            <a:extLst>
              <a:ext uri="{FF2B5EF4-FFF2-40B4-BE49-F238E27FC236}">
                <a16:creationId xmlns:a16="http://schemas.microsoft.com/office/drawing/2014/main" id="{29C7A81E-BA93-4F70-8168-96F12581577F}"/>
              </a:ext>
            </a:extLst>
          </p:cNvPr>
          <p:cNvSpPr>
            <a:spLocks/>
          </p:cNvSpPr>
          <p:nvPr/>
        </p:nvSpPr>
        <p:spPr bwMode="blackWhite">
          <a:xfrm rot="16200000" flipH="1">
            <a:off x="3633787" y="2973388"/>
            <a:ext cx="1020763"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7" name="Text Box 7">
            <a:extLst>
              <a:ext uri="{FF2B5EF4-FFF2-40B4-BE49-F238E27FC236}">
                <a16:creationId xmlns:a16="http://schemas.microsoft.com/office/drawing/2014/main" id="{7CA3FDB0-2ABC-4681-B5F8-F21C224BBFFA}"/>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20488" name="Text Box 8">
            <a:extLst>
              <a:ext uri="{FF2B5EF4-FFF2-40B4-BE49-F238E27FC236}">
                <a16:creationId xmlns:a16="http://schemas.microsoft.com/office/drawing/2014/main" id="{E4DF1832-8A27-43DD-8631-455F190218B5}"/>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20489" name="Text Box 9">
            <a:extLst>
              <a:ext uri="{FF2B5EF4-FFF2-40B4-BE49-F238E27FC236}">
                <a16:creationId xmlns:a16="http://schemas.microsoft.com/office/drawing/2014/main" id="{50558DE2-AB71-4887-AB79-A8387F3420BB}"/>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20490" name="Line 10">
            <a:extLst>
              <a:ext uri="{FF2B5EF4-FFF2-40B4-BE49-F238E27FC236}">
                <a16:creationId xmlns:a16="http://schemas.microsoft.com/office/drawing/2014/main" id="{51DEBAC3-5303-444F-9DE7-3CC637A9BA71}"/>
              </a:ext>
            </a:extLst>
          </p:cNvPr>
          <p:cNvSpPr>
            <a:spLocks noChangeShapeType="1"/>
          </p:cNvSpPr>
          <p:nvPr/>
        </p:nvSpPr>
        <p:spPr bwMode="blackWhite">
          <a:xfrm flipH="1" flipV="1">
            <a:off x="21923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1" name="Text Box 11">
            <a:extLst>
              <a:ext uri="{FF2B5EF4-FFF2-40B4-BE49-F238E27FC236}">
                <a16:creationId xmlns:a16="http://schemas.microsoft.com/office/drawing/2014/main" id="{DE867B94-A4AF-4301-8CAE-A547DD29E44F}"/>
              </a:ext>
            </a:extLst>
          </p:cNvPr>
          <p:cNvSpPr txBox="1">
            <a:spLocks noChangeArrowheads="1"/>
          </p:cNvSpPr>
          <p:nvPr/>
        </p:nvSpPr>
        <p:spPr bwMode="blackWhite">
          <a:xfrm>
            <a:off x="36576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20492" name="Oval 12">
            <a:extLst>
              <a:ext uri="{FF2B5EF4-FFF2-40B4-BE49-F238E27FC236}">
                <a16:creationId xmlns:a16="http://schemas.microsoft.com/office/drawing/2014/main" id="{6156EF51-D7C3-42C0-8289-17283E5D3479}"/>
              </a:ext>
            </a:extLst>
          </p:cNvPr>
          <p:cNvSpPr>
            <a:spLocks noChangeArrowheads="1"/>
          </p:cNvSpPr>
          <p:nvPr/>
        </p:nvSpPr>
        <p:spPr bwMode="blackWhite">
          <a:xfrm>
            <a:off x="3692525" y="3643313"/>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93" name="Text Box 13">
            <a:extLst>
              <a:ext uri="{FF2B5EF4-FFF2-40B4-BE49-F238E27FC236}">
                <a16:creationId xmlns:a16="http://schemas.microsoft.com/office/drawing/2014/main" id="{E66CC29D-FF40-4B97-B308-1F1BE2EBC574}"/>
              </a:ext>
            </a:extLst>
          </p:cNvPr>
          <p:cNvSpPr txBox="1">
            <a:spLocks noChangeArrowheads="1"/>
          </p:cNvSpPr>
          <p:nvPr/>
        </p:nvSpPr>
        <p:spPr bwMode="blackWhite">
          <a:xfrm>
            <a:off x="3962400" y="2986088"/>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0494" name="Line 14">
            <a:extLst>
              <a:ext uri="{FF2B5EF4-FFF2-40B4-BE49-F238E27FC236}">
                <a16:creationId xmlns:a16="http://schemas.microsoft.com/office/drawing/2014/main" id="{133BB75A-5824-4189-A0F8-A914BE4E75EE}"/>
              </a:ext>
            </a:extLst>
          </p:cNvPr>
          <p:cNvSpPr>
            <a:spLocks noChangeShapeType="1"/>
          </p:cNvSpPr>
          <p:nvPr/>
        </p:nvSpPr>
        <p:spPr bwMode="blackWhite">
          <a:xfrm flipH="1">
            <a:off x="1930400" y="3306763"/>
            <a:ext cx="22145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495" name="Line 15">
            <a:extLst>
              <a:ext uri="{FF2B5EF4-FFF2-40B4-BE49-F238E27FC236}">
                <a16:creationId xmlns:a16="http://schemas.microsoft.com/office/drawing/2014/main" id="{FF7AD3AB-768E-49B5-9AD5-9695869AECAC}"/>
              </a:ext>
            </a:extLst>
          </p:cNvPr>
          <p:cNvSpPr>
            <a:spLocks noChangeShapeType="1"/>
          </p:cNvSpPr>
          <p:nvPr/>
        </p:nvSpPr>
        <p:spPr bwMode="blackWhite">
          <a:xfrm>
            <a:off x="4140200" y="3238500"/>
            <a:ext cx="0" cy="27066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496" name="Rectangle 16">
            <a:extLst>
              <a:ext uri="{FF2B5EF4-FFF2-40B4-BE49-F238E27FC236}">
                <a16:creationId xmlns:a16="http://schemas.microsoft.com/office/drawing/2014/main" id="{E9DBFE35-B336-4267-A015-52C7F9ABEEF4}"/>
              </a:ext>
            </a:extLst>
          </p:cNvPr>
          <p:cNvSpPr>
            <a:spLocks noChangeArrowheads="1"/>
          </p:cNvSpPr>
          <p:nvPr/>
        </p:nvSpPr>
        <p:spPr bwMode="blackWhite">
          <a:xfrm>
            <a:off x="3035300" y="5943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endParaRPr lang="en-GB" altLang="en-US" sz="2000" i="1" baseline="-25000">
              <a:solidFill>
                <a:srgbClr val="FCE78C"/>
              </a:solidFill>
              <a:latin typeface="Arial" panose="020B0604020202020204" pitchFamily="34" charset="0"/>
            </a:endParaRPr>
          </a:p>
        </p:txBody>
      </p:sp>
      <p:sp>
        <p:nvSpPr>
          <p:cNvPr id="20497" name="Rectangle 17">
            <a:extLst>
              <a:ext uri="{FF2B5EF4-FFF2-40B4-BE49-F238E27FC236}">
                <a16:creationId xmlns:a16="http://schemas.microsoft.com/office/drawing/2014/main" id="{C4B81BE3-822C-429B-84AD-A15941FC6F50}"/>
              </a:ext>
            </a:extLst>
          </p:cNvPr>
          <p:cNvSpPr>
            <a:spLocks noChangeArrowheads="1"/>
          </p:cNvSpPr>
          <p:nvPr/>
        </p:nvSpPr>
        <p:spPr bwMode="blackWhite">
          <a:xfrm>
            <a:off x="1406525" y="4038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endParaRPr lang="en-GB" altLang="en-US" sz="2000" i="1" baseline="-25000">
              <a:solidFill>
                <a:srgbClr val="FCE78C"/>
              </a:solidFill>
              <a:latin typeface="Arial" panose="020B0604020202020204" pitchFamily="34" charset="0"/>
            </a:endParaRPr>
          </a:p>
        </p:txBody>
      </p:sp>
      <p:sp>
        <p:nvSpPr>
          <p:cNvPr id="20498" name="Rectangle 18">
            <a:extLst>
              <a:ext uri="{FF2B5EF4-FFF2-40B4-BE49-F238E27FC236}">
                <a16:creationId xmlns:a16="http://schemas.microsoft.com/office/drawing/2014/main" id="{B5670D2C-8C9F-4285-BAB6-9148A03B53A4}"/>
              </a:ext>
            </a:extLst>
          </p:cNvPr>
          <p:cNvSpPr>
            <a:spLocks noChangeArrowheads="1"/>
          </p:cNvSpPr>
          <p:nvPr/>
        </p:nvSpPr>
        <p:spPr bwMode="blackWhite">
          <a:xfrm>
            <a:off x="3886200" y="59436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0499" name="Rectangle 19">
            <a:extLst>
              <a:ext uri="{FF2B5EF4-FFF2-40B4-BE49-F238E27FC236}">
                <a16:creationId xmlns:a16="http://schemas.microsoft.com/office/drawing/2014/main" id="{EC62B78D-5D4B-4F3A-BC47-0A46C11131BC}"/>
              </a:ext>
            </a:extLst>
          </p:cNvPr>
          <p:cNvSpPr>
            <a:spLocks noChangeArrowheads="1"/>
          </p:cNvSpPr>
          <p:nvPr/>
        </p:nvSpPr>
        <p:spPr bwMode="blackWhite">
          <a:xfrm>
            <a:off x="1406525" y="31242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0500" name="Text Box 20">
            <a:extLst>
              <a:ext uri="{FF2B5EF4-FFF2-40B4-BE49-F238E27FC236}">
                <a16:creationId xmlns:a16="http://schemas.microsoft.com/office/drawing/2014/main" id="{124C57CB-6B5B-40F9-B0AD-FF9AF407A248}"/>
              </a:ext>
            </a:extLst>
          </p:cNvPr>
          <p:cNvSpPr txBox="1">
            <a:spLocks noChangeArrowheads="1"/>
          </p:cNvSpPr>
          <p:nvPr/>
        </p:nvSpPr>
        <p:spPr bwMode="blackWhite">
          <a:xfrm>
            <a:off x="41910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0501" name="Line 21">
            <a:extLst>
              <a:ext uri="{FF2B5EF4-FFF2-40B4-BE49-F238E27FC236}">
                <a16:creationId xmlns:a16="http://schemas.microsoft.com/office/drawing/2014/main" id="{FE166E7C-EF5B-4846-8B7A-1167B11D4A1B}"/>
              </a:ext>
            </a:extLst>
          </p:cNvPr>
          <p:cNvSpPr>
            <a:spLocks noChangeShapeType="1"/>
          </p:cNvSpPr>
          <p:nvPr/>
        </p:nvSpPr>
        <p:spPr bwMode="blackWhite">
          <a:xfrm flipH="1">
            <a:off x="1917700" y="4216400"/>
            <a:ext cx="22129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2" name="Line 22">
            <a:extLst>
              <a:ext uri="{FF2B5EF4-FFF2-40B4-BE49-F238E27FC236}">
                <a16:creationId xmlns:a16="http://schemas.microsoft.com/office/drawing/2014/main" id="{FF39F2EB-91D8-4DA7-A1DA-2B413ABC2591}"/>
              </a:ext>
            </a:extLst>
          </p:cNvPr>
          <p:cNvSpPr>
            <a:spLocks noChangeShapeType="1"/>
          </p:cNvSpPr>
          <p:nvPr/>
        </p:nvSpPr>
        <p:spPr bwMode="blackWhite">
          <a:xfrm>
            <a:off x="3252788" y="4197350"/>
            <a:ext cx="0" cy="17113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3" name="Text Box 23">
            <a:extLst>
              <a:ext uri="{FF2B5EF4-FFF2-40B4-BE49-F238E27FC236}">
                <a16:creationId xmlns:a16="http://schemas.microsoft.com/office/drawing/2014/main" id="{FA2DB766-B6A0-4676-B8E5-2E3BA2E6F64F}"/>
              </a:ext>
            </a:extLst>
          </p:cNvPr>
          <p:cNvSpPr txBox="1">
            <a:spLocks noChangeArrowheads="1"/>
          </p:cNvSpPr>
          <p:nvPr/>
        </p:nvSpPr>
        <p:spPr bwMode="blackWhite">
          <a:xfrm>
            <a:off x="1371600" y="2117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sp>
        <p:nvSpPr>
          <p:cNvPr id="20504" name="Line 24">
            <a:extLst>
              <a:ext uri="{FF2B5EF4-FFF2-40B4-BE49-F238E27FC236}">
                <a16:creationId xmlns:a16="http://schemas.microsoft.com/office/drawing/2014/main" id="{A9DDCCF1-9D9B-4060-9A5B-DD25DA76D8B4}"/>
              </a:ext>
            </a:extLst>
          </p:cNvPr>
          <p:cNvSpPr>
            <a:spLocks noChangeShapeType="1"/>
          </p:cNvSpPr>
          <p:nvPr/>
        </p:nvSpPr>
        <p:spPr bwMode="blackWhite">
          <a:xfrm flipH="1" flipV="1">
            <a:off x="1922463" y="2298700"/>
            <a:ext cx="2527300" cy="36496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5" name="Oval 25">
            <a:extLst>
              <a:ext uri="{FF2B5EF4-FFF2-40B4-BE49-F238E27FC236}">
                <a16:creationId xmlns:a16="http://schemas.microsoft.com/office/drawing/2014/main" id="{CDA09CDD-2299-43E0-A73F-BAED486D0B20}"/>
              </a:ext>
            </a:extLst>
          </p:cNvPr>
          <p:cNvSpPr>
            <a:spLocks noChangeArrowheads="1"/>
          </p:cNvSpPr>
          <p:nvPr/>
        </p:nvSpPr>
        <p:spPr bwMode="blackWhite">
          <a:xfrm>
            <a:off x="3197225" y="4149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06" name="Line 26">
            <a:extLst>
              <a:ext uri="{FF2B5EF4-FFF2-40B4-BE49-F238E27FC236}">
                <a16:creationId xmlns:a16="http://schemas.microsoft.com/office/drawing/2014/main" id="{123AA88F-48C0-4525-866A-FA26D5B2C551}"/>
              </a:ext>
            </a:extLst>
          </p:cNvPr>
          <p:cNvSpPr>
            <a:spLocks noChangeShapeType="1"/>
          </p:cNvSpPr>
          <p:nvPr/>
        </p:nvSpPr>
        <p:spPr bwMode="blackWhite">
          <a:xfrm flipH="1" flipV="1">
            <a:off x="2868613" y="1460500"/>
            <a:ext cx="3116262" cy="45005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07" name="Oval 27">
            <a:extLst>
              <a:ext uri="{FF2B5EF4-FFF2-40B4-BE49-F238E27FC236}">
                <a16:creationId xmlns:a16="http://schemas.microsoft.com/office/drawing/2014/main" id="{B2CCCDC2-1F6E-4898-BE52-90727E6CB379}"/>
              </a:ext>
            </a:extLst>
          </p:cNvPr>
          <p:cNvSpPr>
            <a:spLocks noChangeArrowheads="1"/>
          </p:cNvSpPr>
          <p:nvPr/>
        </p:nvSpPr>
        <p:spPr bwMode="blackWhite">
          <a:xfrm>
            <a:off x="4076700" y="32480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508" name="Text Box 28">
            <a:extLst>
              <a:ext uri="{FF2B5EF4-FFF2-40B4-BE49-F238E27FC236}">
                <a16:creationId xmlns:a16="http://schemas.microsoft.com/office/drawing/2014/main" id="{74A1DE89-82AE-4161-ADB7-BB775B91713A}"/>
              </a:ext>
            </a:extLst>
          </p:cNvPr>
          <p:cNvSpPr txBox="1">
            <a:spLocks noChangeArrowheads="1"/>
          </p:cNvSpPr>
          <p:nvPr/>
        </p:nvSpPr>
        <p:spPr bwMode="blackWhite">
          <a:xfrm>
            <a:off x="2260600" y="4216400"/>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0509" name="Text Box 29">
            <a:extLst>
              <a:ext uri="{FF2B5EF4-FFF2-40B4-BE49-F238E27FC236}">
                <a16:creationId xmlns:a16="http://schemas.microsoft.com/office/drawing/2014/main" id="{AFCB3F20-BDB3-40E7-B0FC-63366B48216C}"/>
              </a:ext>
            </a:extLst>
          </p:cNvPr>
          <p:cNvSpPr txBox="1">
            <a:spLocks noChangeArrowheads="1"/>
          </p:cNvSpPr>
          <p:nvPr/>
        </p:nvSpPr>
        <p:spPr bwMode="blackWhite">
          <a:xfrm>
            <a:off x="3708400" y="418782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20510" name="Text Box 30">
            <a:extLst>
              <a:ext uri="{FF2B5EF4-FFF2-40B4-BE49-F238E27FC236}">
                <a16:creationId xmlns:a16="http://schemas.microsoft.com/office/drawing/2014/main" id="{5A2C95FA-E42B-4CE6-BC9C-4817368B2F78}"/>
              </a:ext>
            </a:extLst>
          </p:cNvPr>
          <p:cNvSpPr txBox="1">
            <a:spLocks noChangeArrowheads="1"/>
          </p:cNvSpPr>
          <p:nvPr/>
        </p:nvSpPr>
        <p:spPr bwMode="blackWhite">
          <a:xfrm>
            <a:off x="47244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0511" name="Text Box 31">
            <a:extLst>
              <a:ext uri="{FF2B5EF4-FFF2-40B4-BE49-F238E27FC236}">
                <a16:creationId xmlns:a16="http://schemas.microsoft.com/office/drawing/2014/main" id="{7B0AA6B5-09F4-42D6-BB46-7F060986DA4B}"/>
              </a:ext>
            </a:extLst>
          </p:cNvPr>
          <p:cNvSpPr txBox="1">
            <a:spLocks noChangeArrowheads="1"/>
          </p:cNvSpPr>
          <p:nvPr/>
        </p:nvSpPr>
        <p:spPr bwMode="blackWhite">
          <a:xfrm>
            <a:off x="56388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0512" name="Text Box 32">
            <a:extLst>
              <a:ext uri="{FF2B5EF4-FFF2-40B4-BE49-F238E27FC236}">
                <a16:creationId xmlns:a16="http://schemas.microsoft.com/office/drawing/2014/main" id="{651A99DE-152C-4F78-92A0-FF167D1012CF}"/>
              </a:ext>
            </a:extLst>
          </p:cNvPr>
          <p:cNvSpPr txBox="1">
            <a:spLocks noChangeArrowheads="1"/>
          </p:cNvSpPr>
          <p:nvPr/>
        </p:nvSpPr>
        <p:spPr bwMode="blackWhite">
          <a:xfrm>
            <a:off x="1447800" y="12795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grpSp>
        <p:nvGrpSpPr>
          <p:cNvPr id="20513" name="Group 33">
            <a:extLst>
              <a:ext uri="{FF2B5EF4-FFF2-40B4-BE49-F238E27FC236}">
                <a16:creationId xmlns:a16="http://schemas.microsoft.com/office/drawing/2014/main" id="{9E6F2537-229A-468F-BEA4-39EE40092FBB}"/>
              </a:ext>
            </a:extLst>
          </p:cNvPr>
          <p:cNvGrpSpPr>
            <a:grpSpLocks/>
          </p:cNvGrpSpPr>
          <p:nvPr/>
        </p:nvGrpSpPr>
        <p:grpSpPr bwMode="auto">
          <a:xfrm>
            <a:off x="1885950" y="1371600"/>
            <a:ext cx="5181600" cy="4570413"/>
            <a:chOff x="1188" y="1152"/>
            <a:chExt cx="3264" cy="2595"/>
          </a:xfrm>
        </p:grpSpPr>
        <p:sp>
          <p:nvSpPr>
            <p:cNvPr id="20515" name="Line 34">
              <a:extLst>
                <a:ext uri="{FF2B5EF4-FFF2-40B4-BE49-F238E27FC236}">
                  <a16:creationId xmlns:a16="http://schemas.microsoft.com/office/drawing/2014/main" id="{8E463BB9-BA8F-48E1-8A0A-D737D7D4BC40}"/>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6" name="Line 35">
              <a:extLst>
                <a:ext uri="{FF2B5EF4-FFF2-40B4-BE49-F238E27FC236}">
                  <a16:creationId xmlns:a16="http://schemas.microsoft.com/office/drawing/2014/main" id="{3FE8AD4C-3BE7-4DEA-B328-4C02030EBB74}"/>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14" name="Oval 36">
            <a:extLst>
              <a:ext uri="{FF2B5EF4-FFF2-40B4-BE49-F238E27FC236}">
                <a16:creationId xmlns:a16="http://schemas.microsoft.com/office/drawing/2014/main" id="{1E2D0C67-0AEE-40ED-B7E3-9F052F929774}"/>
              </a:ext>
            </a:extLst>
          </p:cNvPr>
          <p:cNvSpPr>
            <a:spLocks noChangeArrowheads="1"/>
          </p:cNvSpPr>
          <p:nvPr/>
        </p:nvSpPr>
        <p:spPr bwMode="blackWhite">
          <a:xfrm>
            <a:off x="4070350" y="41592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8E39946-D564-446A-AB1F-66DF11548642}"/>
              </a:ext>
            </a:extLst>
          </p:cNvPr>
          <p:cNvSpPr>
            <a:spLocks noGrp="1"/>
          </p:cNvSpPr>
          <p:nvPr>
            <p:ph type="title"/>
          </p:nvPr>
        </p:nvSpPr>
        <p:spPr/>
        <p:txBody>
          <a:bodyPr/>
          <a:lstStyle/>
          <a:p>
            <a:endParaRPr lang="en-US" altLang="en-US"/>
          </a:p>
        </p:txBody>
      </p:sp>
      <p:sp>
        <p:nvSpPr>
          <p:cNvPr id="21507" name="Rectangle 2">
            <a:extLst>
              <a:ext uri="{FF2B5EF4-FFF2-40B4-BE49-F238E27FC236}">
                <a16:creationId xmlns:a16="http://schemas.microsoft.com/office/drawing/2014/main" id="{995E51E1-43DE-43E1-82FE-BCBFE38941D8}"/>
              </a:ext>
            </a:extLst>
          </p:cNvPr>
          <p:cNvSpPr>
            <a:spLocks noChangeArrowheads="1"/>
          </p:cNvSpPr>
          <p:nvPr/>
        </p:nvSpPr>
        <p:spPr bwMode="auto">
          <a:xfrm>
            <a:off x="785813" y="1119188"/>
            <a:ext cx="7143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AutoNum type="arabicPeriod"/>
            </a:pPr>
            <a:r>
              <a:rPr lang="pl-PL" altLang="en-US" b="1">
                <a:solidFill>
                  <a:srgbClr val="FFFFCC"/>
                </a:solidFill>
              </a:rPr>
              <a:t>Domaćinstvo raspolaže dohotkom od 10.000 </a:t>
            </a:r>
            <a:r>
              <a:rPr lang="en-US" altLang="en-US">
                <a:solidFill>
                  <a:srgbClr val="FFFFCC"/>
                </a:solidFill>
              </a:rPr>
              <a:t>danas i 50.000 sutra.</a:t>
            </a:r>
            <a:r>
              <a:rPr lang="sr-Latn-CS" altLang="en-US">
                <a:solidFill>
                  <a:srgbClr val="FFFFCC"/>
                </a:solidFill>
              </a:rPr>
              <a:t> </a:t>
            </a:r>
          </a:p>
          <a:p>
            <a:pPr algn="just" eaLnBrk="1" hangingPunct="1">
              <a:buFontTx/>
              <a:buAutoNum type="arabicPeriod"/>
            </a:pPr>
            <a:endParaRPr lang="sr-Latn-CS" altLang="en-US">
              <a:solidFill>
                <a:srgbClr val="FFFFCC"/>
              </a:solidFill>
            </a:endParaRPr>
          </a:p>
          <a:p>
            <a:pPr algn="just" eaLnBrk="1" hangingPunct="1">
              <a:buFontTx/>
              <a:buAutoNum type="alphaLcParenBoth"/>
            </a:pPr>
            <a:r>
              <a:rPr lang="pl-PL" altLang="en-US" i="1">
                <a:solidFill>
                  <a:srgbClr val="FFFFCC"/>
                </a:solidFill>
              </a:rPr>
              <a:t>Ako je realna kamatna stopa 5%, koliko je </a:t>
            </a:r>
            <a:r>
              <a:rPr lang="en-US" altLang="en-US">
                <a:solidFill>
                  <a:srgbClr val="FFFFCC"/>
                </a:solidFill>
              </a:rPr>
              <a:t>bogatstvo: </a:t>
            </a:r>
          </a:p>
          <a:p>
            <a:pPr algn="just" eaLnBrk="1" hangingPunct="1">
              <a:buFontTx/>
              <a:buAutoNum type="alphaLcParenBoth"/>
            </a:pPr>
            <a:endParaRPr lang="en-US" altLang="en-US">
              <a:solidFill>
                <a:srgbClr val="FFFFCC"/>
              </a:solidFill>
            </a:endParaRPr>
          </a:p>
          <a:p>
            <a:pPr algn="just" eaLnBrk="1" hangingPunct="1">
              <a:buFontTx/>
              <a:buAutoNum type="alphaLcParenBoth"/>
            </a:pPr>
            <a:r>
              <a:rPr lang="en-US" altLang="en-US">
                <a:solidFill>
                  <a:srgbClr val="FFFFCC"/>
                </a:solidFill>
              </a:rPr>
              <a:t>(i) izraženo u današnjoj vrednosti</a:t>
            </a:r>
            <a:r>
              <a:rPr lang="sr-Latn-CS" altLang="en-US">
                <a:solidFill>
                  <a:srgbClr val="FFFFCC"/>
                </a:solidFill>
              </a:rPr>
              <a:t> </a:t>
            </a:r>
            <a:r>
              <a:rPr lang="en-US" altLang="en-US">
                <a:solidFill>
                  <a:srgbClr val="FFFFCC"/>
                </a:solidFill>
              </a:rPr>
              <a:t>potrošnje, </a:t>
            </a:r>
            <a:endParaRPr lang="sr-Latn-CS" altLang="en-US">
              <a:solidFill>
                <a:srgbClr val="FFFFCC"/>
              </a:solidFill>
            </a:endParaRPr>
          </a:p>
          <a:p>
            <a:pPr algn="just" eaLnBrk="1" hangingPunct="1">
              <a:buFontTx/>
              <a:buAutoNum type="alphaLcParenBoth"/>
            </a:pPr>
            <a:r>
              <a:rPr lang="en-US" altLang="en-US">
                <a:solidFill>
                  <a:srgbClr val="FFFFCC"/>
                </a:solidFill>
              </a:rPr>
              <a:t>(ii) izraženo sutrašnjom</a:t>
            </a:r>
            <a:r>
              <a:rPr lang="sr-Latn-CS" altLang="en-US">
                <a:solidFill>
                  <a:srgbClr val="FFFFCC"/>
                </a:solidFill>
              </a:rPr>
              <a:t> </a:t>
            </a:r>
            <a:r>
              <a:rPr lang="en-US" altLang="en-US">
                <a:solidFill>
                  <a:srgbClr val="FFFFCC"/>
                </a:solidFill>
              </a:rPr>
              <a:t>potrošnjom? </a:t>
            </a:r>
            <a:endParaRPr lang="sr-Latn-CS" altLang="en-US">
              <a:solidFill>
                <a:srgbClr val="FFFFCC"/>
              </a:solidFill>
            </a:endParaRPr>
          </a:p>
          <a:p>
            <a:pPr algn="just" eaLnBrk="1" hangingPunct="1"/>
            <a:endParaRPr lang="sr-Latn-CS" altLang="en-US">
              <a:solidFill>
                <a:srgbClr val="FFFFCC"/>
              </a:solidFill>
            </a:endParaRPr>
          </a:p>
        </p:txBody>
      </p:sp>
      <p:pic>
        <p:nvPicPr>
          <p:cNvPr id="21508" name="Picture 2">
            <a:extLst>
              <a:ext uri="{FF2B5EF4-FFF2-40B4-BE49-F238E27FC236}">
                <a16:creationId xmlns:a16="http://schemas.microsoft.com/office/drawing/2014/main" id="{82F59D3D-96A2-444D-88FD-0841CBC4D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04" t="22314" b="72148"/>
          <a:stretch>
            <a:fillRect/>
          </a:stretch>
        </p:blipFill>
        <p:spPr bwMode="auto">
          <a:xfrm>
            <a:off x="539750" y="1916113"/>
            <a:ext cx="7664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9" name="Picture 3">
            <a:extLst>
              <a:ext uri="{FF2B5EF4-FFF2-40B4-BE49-F238E27FC236}">
                <a16:creationId xmlns:a16="http://schemas.microsoft.com/office/drawing/2014/main" id="{9743DE16-972F-45AB-AC85-7779E464E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2" t="31174" b="61073"/>
          <a:stretch>
            <a:fillRect/>
          </a:stretch>
        </p:blipFill>
        <p:spPr bwMode="auto">
          <a:xfrm>
            <a:off x="827088" y="4868863"/>
            <a:ext cx="7808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a:extLst>
              <a:ext uri="{FF2B5EF4-FFF2-40B4-BE49-F238E27FC236}">
                <a16:creationId xmlns:a16="http://schemas.microsoft.com/office/drawing/2014/main" id="{1159490C-E7FB-4195-821E-4FEA96FA0236}"/>
              </a:ext>
            </a:extLst>
          </p:cNvPr>
          <p:cNvSpPr txBox="1"/>
          <p:nvPr/>
        </p:nvSpPr>
        <p:spPr>
          <a:xfrm>
            <a:off x="900113" y="4365625"/>
            <a:ext cx="4535487" cy="461963"/>
          </a:xfrm>
          <a:prstGeom prst="rect">
            <a:avLst/>
          </a:prstGeom>
          <a:noFill/>
        </p:spPr>
        <p:txBody>
          <a:bodyPr>
            <a:spAutoFit/>
          </a:bodyPr>
          <a:lstStyle/>
          <a:p>
            <a:pPr>
              <a:defRPr/>
            </a:pPr>
            <a:r>
              <a:rPr lang="sr-Latn-CS" dirty="0">
                <a:solidFill>
                  <a:schemeClr val="bg1">
                    <a:lumMod val="95000"/>
                  </a:schemeClr>
                </a:solidFill>
              </a:rPr>
              <a:t>Sadašnja vrednost bogatstva</a:t>
            </a:r>
            <a:endParaRPr lang="en-US" dirty="0">
              <a:solidFill>
                <a:schemeClr val="bg1">
                  <a:lumMod val="95000"/>
                </a:schemeClr>
              </a:solidFill>
            </a:endParaRPr>
          </a:p>
        </p:txBody>
      </p:sp>
      <p:pic>
        <p:nvPicPr>
          <p:cNvPr id="21511" name="Picture 4">
            <a:extLst>
              <a:ext uri="{FF2B5EF4-FFF2-40B4-BE49-F238E27FC236}">
                <a16:creationId xmlns:a16="http://schemas.microsoft.com/office/drawing/2014/main" id="{CC5C390C-1B97-409E-8DA9-6C8B00A3D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2" t="44463" b="50000"/>
          <a:stretch>
            <a:fillRect/>
          </a:stretch>
        </p:blipFill>
        <p:spPr bwMode="auto">
          <a:xfrm>
            <a:off x="755650" y="6092825"/>
            <a:ext cx="78089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8">
            <a:extLst>
              <a:ext uri="{FF2B5EF4-FFF2-40B4-BE49-F238E27FC236}">
                <a16:creationId xmlns:a16="http://schemas.microsoft.com/office/drawing/2014/main" id="{2F5BBE83-09C6-4851-BD8D-B15BE7AF7903}"/>
              </a:ext>
            </a:extLst>
          </p:cNvPr>
          <p:cNvSpPr txBox="1"/>
          <p:nvPr/>
        </p:nvSpPr>
        <p:spPr>
          <a:xfrm>
            <a:off x="1052513" y="5445125"/>
            <a:ext cx="4535487" cy="461963"/>
          </a:xfrm>
          <a:prstGeom prst="rect">
            <a:avLst/>
          </a:prstGeom>
          <a:noFill/>
        </p:spPr>
        <p:txBody>
          <a:bodyPr>
            <a:spAutoFit/>
          </a:bodyPr>
          <a:lstStyle/>
          <a:p>
            <a:pPr>
              <a:defRPr/>
            </a:pPr>
            <a:r>
              <a:rPr lang="sr-Latn-CS" dirty="0">
                <a:solidFill>
                  <a:schemeClr val="bg1">
                    <a:lumMod val="95000"/>
                  </a:schemeClr>
                </a:solidFill>
              </a:rPr>
              <a:t>Sutrašnja vrednost bogatstva</a:t>
            </a:r>
            <a:endParaRPr lang="en-US" dirty="0">
              <a:solidFill>
                <a:schemeClr val="bg1">
                  <a:lumMod val="9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3C40FB-E0CE-4E4F-8C4E-10313DA1E0E8}"/>
              </a:ext>
            </a:extLst>
          </p:cNvPr>
          <p:cNvSpPr>
            <a:spLocks noGrp="1"/>
          </p:cNvSpPr>
          <p:nvPr>
            <p:ph type="title"/>
          </p:nvPr>
        </p:nvSpPr>
        <p:spPr/>
        <p:txBody>
          <a:bodyPr/>
          <a:lstStyle/>
          <a:p>
            <a:endParaRPr lang="en-GB" altLang="en-US"/>
          </a:p>
        </p:txBody>
      </p:sp>
      <p:sp>
        <p:nvSpPr>
          <p:cNvPr id="22531" name="Rectangle 2">
            <a:extLst>
              <a:ext uri="{FF2B5EF4-FFF2-40B4-BE49-F238E27FC236}">
                <a16:creationId xmlns:a16="http://schemas.microsoft.com/office/drawing/2014/main" id="{4BEBC138-65CE-4DA2-9225-902B06DF3472}"/>
              </a:ext>
            </a:extLst>
          </p:cNvPr>
          <p:cNvSpPr>
            <a:spLocks noChangeArrowheads="1"/>
          </p:cNvSpPr>
          <p:nvPr/>
        </p:nvSpPr>
        <p:spPr bwMode="auto">
          <a:xfrm>
            <a:off x="971550" y="765175"/>
            <a:ext cx="799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a:solidFill>
                  <a:srgbClr val="FFFFCC"/>
                </a:solidFill>
              </a:rPr>
              <a:t>Izračunajte permanentni</a:t>
            </a:r>
            <a:r>
              <a:rPr lang="sr-Latn-CS" altLang="en-US">
                <a:solidFill>
                  <a:srgbClr val="FFFFCC"/>
                </a:solidFill>
              </a:rPr>
              <a:t> </a:t>
            </a:r>
            <a:r>
              <a:rPr lang="en-US" altLang="en-US">
                <a:solidFill>
                  <a:srgbClr val="FFFFCC"/>
                </a:solidFill>
              </a:rPr>
              <a:t>dohodak ovog domaćinstva</a:t>
            </a:r>
            <a:r>
              <a:rPr lang="sr-Latn-CS" altLang="en-US">
                <a:solidFill>
                  <a:srgbClr val="FFFFCC"/>
                </a:solidFill>
              </a:rPr>
              <a:t> </a:t>
            </a:r>
          </a:p>
        </p:txBody>
      </p:sp>
      <p:pic>
        <p:nvPicPr>
          <p:cNvPr id="4" name="Picture 21">
            <a:extLst>
              <a:ext uri="{FF2B5EF4-FFF2-40B4-BE49-F238E27FC236}">
                <a16:creationId xmlns:a16="http://schemas.microsoft.com/office/drawing/2014/main" id="{3EC2163F-A4D5-4AD7-983D-CF83A3872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2054225"/>
            <a:ext cx="2495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3" name="Picture 5">
            <a:extLst>
              <a:ext uri="{FF2B5EF4-FFF2-40B4-BE49-F238E27FC236}">
                <a16:creationId xmlns:a16="http://schemas.microsoft.com/office/drawing/2014/main" id="{60459E7A-084D-41BC-B23D-C806FE196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948" b="22903"/>
          <a:stretch>
            <a:fillRect/>
          </a:stretch>
        </p:blipFill>
        <p:spPr bwMode="auto">
          <a:xfrm>
            <a:off x="755650" y="4292600"/>
            <a:ext cx="8128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Box 5">
            <a:extLst>
              <a:ext uri="{FF2B5EF4-FFF2-40B4-BE49-F238E27FC236}">
                <a16:creationId xmlns:a16="http://schemas.microsoft.com/office/drawing/2014/main" id="{DC11E066-59E2-4B31-827C-63E0C93460FF}"/>
              </a:ext>
            </a:extLst>
          </p:cNvPr>
          <p:cNvSpPr txBox="1"/>
          <p:nvPr/>
        </p:nvSpPr>
        <p:spPr>
          <a:xfrm>
            <a:off x="1204913" y="3357563"/>
            <a:ext cx="4535487" cy="461962"/>
          </a:xfrm>
          <a:prstGeom prst="rect">
            <a:avLst/>
          </a:prstGeom>
          <a:noFill/>
        </p:spPr>
        <p:txBody>
          <a:bodyPr>
            <a:spAutoFit/>
          </a:bodyPr>
          <a:lstStyle/>
          <a:p>
            <a:pPr>
              <a:defRPr/>
            </a:pPr>
            <a:r>
              <a:rPr lang="sr-Latn-CS" dirty="0">
                <a:solidFill>
                  <a:schemeClr val="bg1">
                    <a:lumMod val="95000"/>
                  </a:schemeClr>
                </a:solidFill>
              </a:rPr>
              <a:t>Permanentni dohodak</a:t>
            </a:r>
            <a:endParaRPr lang="en-US" dirty="0">
              <a:solidFill>
                <a:schemeClr val="bg1">
                  <a:lumMod val="95000"/>
                </a:schemeClr>
              </a:solidFill>
            </a:endParaRPr>
          </a:p>
        </p:txBody>
      </p:sp>
      <p:pic>
        <p:nvPicPr>
          <p:cNvPr id="22535" name="Picture 2">
            <a:extLst>
              <a:ext uri="{FF2B5EF4-FFF2-40B4-BE49-F238E27FC236}">
                <a16:creationId xmlns:a16="http://schemas.microsoft.com/office/drawing/2014/main" id="{28A3FF6B-AEA5-4987-A91E-EC711EE1A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04" t="22314" b="72148"/>
          <a:stretch>
            <a:fillRect/>
          </a:stretch>
        </p:blipFill>
        <p:spPr bwMode="auto">
          <a:xfrm>
            <a:off x="939800" y="1268413"/>
            <a:ext cx="7664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0F573C45-26A8-452D-B82A-6A7C2D977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3" t="22314" r="52658" b="72148"/>
          <a:stretch>
            <a:fillRect/>
          </a:stretch>
        </p:blipFill>
        <p:spPr bwMode="auto">
          <a:xfrm>
            <a:off x="1979613" y="4292600"/>
            <a:ext cx="2663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2">
            <a:extLst>
              <a:ext uri="{FF2B5EF4-FFF2-40B4-BE49-F238E27FC236}">
                <a16:creationId xmlns:a16="http://schemas.microsoft.com/office/drawing/2014/main" id="{1259AD1E-3AB0-4A45-9845-317A2713B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69" t="53900" r="46057" b="41901"/>
          <a:stretch>
            <a:fillRect/>
          </a:stretch>
        </p:blipFill>
        <p:spPr bwMode="auto">
          <a:xfrm>
            <a:off x="611188" y="5876925"/>
            <a:ext cx="37449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3556" name="Straight Arrow Connector 13">
            <a:extLst>
              <a:ext uri="{FF2B5EF4-FFF2-40B4-BE49-F238E27FC236}">
                <a16:creationId xmlns:a16="http://schemas.microsoft.com/office/drawing/2014/main" id="{498FE811-A583-472B-84B9-A07899DAEFB5}"/>
              </a:ext>
            </a:extLst>
          </p:cNvPr>
          <p:cNvCxnSpPr>
            <a:cxnSpLocks noChangeShapeType="1"/>
          </p:cNvCxnSpPr>
          <p:nvPr/>
        </p:nvCxnSpPr>
        <p:spPr bwMode="auto">
          <a:xfrm flipH="1">
            <a:off x="2555875" y="4838700"/>
            <a:ext cx="3024188" cy="1111250"/>
          </a:xfrm>
          <a:prstGeom prst="straightConnector1">
            <a:avLst/>
          </a:prstGeom>
          <a:noFill/>
          <a:ln w="539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557" name="Straight Arrow Connector 12">
            <a:extLst>
              <a:ext uri="{FF2B5EF4-FFF2-40B4-BE49-F238E27FC236}">
                <a16:creationId xmlns:a16="http://schemas.microsoft.com/office/drawing/2014/main" id="{F24233C7-1F76-47BB-800B-75D69E0A0425}"/>
              </a:ext>
            </a:extLst>
          </p:cNvPr>
          <p:cNvCxnSpPr>
            <a:cxnSpLocks noChangeShapeType="1"/>
          </p:cNvCxnSpPr>
          <p:nvPr/>
        </p:nvCxnSpPr>
        <p:spPr bwMode="auto">
          <a:xfrm flipH="1">
            <a:off x="1476375" y="2997200"/>
            <a:ext cx="4319588" cy="2952750"/>
          </a:xfrm>
          <a:prstGeom prst="straightConnector1">
            <a:avLst/>
          </a:prstGeom>
          <a:noFill/>
          <a:ln w="539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3558" name="Title 1">
            <a:extLst>
              <a:ext uri="{FF2B5EF4-FFF2-40B4-BE49-F238E27FC236}">
                <a16:creationId xmlns:a16="http://schemas.microsoft.com/office/drawing/2014/main" id="{EBA676C3-5000-4348-AEF5-586953F5977B}"/>
              </a:ext>
            </a:extLst>
          </p:cNvPr>
          <p:cNvSpPr>
            <a:spLocks noGrp="1"/>
          </p:cNvSpPr>
          <p:nvPr>
            <p:ph type="title"/>
          </p:nvPr>
        </p:nvSpPr>
        <p:spPr/>
        <p:txBody>
          <a:bodyPr/>
          <a:lstStyle/>
          <a:p>
            <a:endParaRPr lang="en-GB" altLang="en-US"/>
          </a:p>
        </p:txBody>
      </p:sp>
      <p:pic>
        <p:nvPicPr>
          <p:cNvPr id="23559" name="Picture 2">
            <a:extLst>
              <a:ext uri="{FF2B5EF4-FFF2-40B4-BE49-F238E27FC236}">
                <a16:creationId xmlns:a16="http://schemas.microsoft.com/office/drawing/2014/main" id="{382CCFA2-FD52-431F-8202-93355C6CB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88" t="40601" r="49600" b="55200"/>
          <a:stretch>
            <a:fillRect/>
          </a:stretch>
        </p:blipFill>
        <p:spPr bwMode="auto">
          <a:xfrm>
            <a:off x="34925" y="2924175"/>
            <a:ext cx="4968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0" name="Picture 2">
            <a:extLst>
              <a:ext uri="{FF2B5EF4-FFF2-40B4-BE49-F238E27FC236}">
                <a16:creationId xmlns:a16="http://schemas.microsoft.com/office/drawing/2014/main" id="{1D44E703-80D8-4285-96B2-1ABC34BC9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817" t="48218" r="57127" b="48982"/>
          <a:stretch>
            <a:fillRect/>
          </a:stretch>
        </p:blipFill>
        <p:spPr bwMode="auto">
          <a:xfrm>
            <a:off x="5580063" y="2997200"/>
            <a:ext cx="16557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1" name="Picture 5">
            <a:extLst>
              <a:ext uri="{FF2B5EF4-FFF2-40B4-BE49-F238E27FC236}">
                <a16:creationId xmlns:a16="http://schemas.microsoft.com/office/drawing/2014/main" id="{67F6E059-837D-476B-A19B-E40E953CF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44" t="64912" r="62791" b="29549"/>
          <a:stretch>
            <a:fillRect/>
          </a:stretch>
        </p:blipFill>
        <p:spPr bwMode="auto">
          <a:xfrm>
            <a:off x="827088" y="4776788"/>
            <a:ext cx="28082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2" name="Picture 5">
            <a:extLst>
              <a:ext uri="{FF2B5EF4-FFF2-40B4-BE49-F238E27FC236}">
                <a16:creationId xmlns:a16="http://schemas.microsoft.com/office/drawing/2014/main" id="{A7AC38E0-36B5-468E-B0A7-DE9705811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44" t="70451" r="62791" b="22903"/>
          <a:stretch>
            <a:fillRect/>
          </a:stretch>
        </p:blipFill>
        <p:spPr bwMode="auto">
          <a:xfrm>
            <a:off x="5580063" y="4581525"/>
            <a:ext cx="2663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63" name="Picture 3">
            <a:extLst>
              <a:ext uri="{FF2B5EF4-FFF2-40B4-BE49-F238E27FC236}">
                <a16:creationId xmlns:a16="http://schemas.microsoft.com/office/drawing/2014/main" id="{7BAB6CF9-1F29-4236-B503-DBE70C410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5043" t="33600" r="51175" b="62900"/>
          <a:stretch>
            <a:fillRect/>
          </a:stretch>
        </p:blipFill>
        <p:spPr bwMode="auto">
          <a:xfrm>
            <a:off x="1403350" y="2492375"/>
            <a:ext cx="25209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A3898AD8-8FAE-4C0C-AB6B-52552A906870}"/>
              </a:ext>
            </a:extLst>
          </p:cNvPr>
          <p:cNvSpPr>
            <a:spLocks noChangeArrowheads="1"/>
          </p:cNvSpPr>
          <p:nvPr/>
        </p:nvSpPr>
        <p:spPr bwMode="auto">
          <a:xfrm>
            <a:off x="611188" y="908050"/>
            <a:ext cx="8064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AutoNum type="alphaLcParenBoth"/>
            </a:pPr>
            <a:r>
              <a:rPr lang="en-US" altLang="en-US" i="1">
                <a:solidFill>
                  <a:srgbClr val="FFFFCC"/>
                </a:solidFill>
              </a:rPr>
              <a:t>Ako se današnji dohodak neočekivano uveća</a:t>
            </a:r>
            <a:r>
              <a:rPr lang="sr-Latn-CS" altLang="en-US" i="1">
                <a:solidFill>
                  <a:srgbClr val="FFFFCC"/>
                </a:solidFill>
              </a:rPr>
              <a:t> </a:t>
            </a:r>
            <a:r>
              <a:rPr lang="pl-PL" altLang="en-US">
                <a:solidFill>
                  <a:srgbClr val="FFFFCC"/>
                </a:solidFill>
              </a:rPr>
              <a:t>za 1.000, </a:t>
            </a:r>
          </a:p>
          <a:p>
            <a:pPr algn="just" eaLnBrk="1" hangingPunct="1"/>
            <a:r>
              <a:rPr lang="pl-PL" altLang="en-US">
                <a:solidFill>
                  <a:srgbClr val="FFFFCC"/>
                </a:solidFill>
              </a:rPr>
              <a:t>kakva će promena nastati u permanentnom </a:t>
            </a:r>
            <a:r>
              <a:rPr lang="en-US" altLang="en-US">
                <a:solidFill>
                  <a:srgbClr val="FFFFCC"/>
                </a:solidFill>
              </a:rPr>
              <a:t>dohotku?</a:t>
            </a:r>
          </a:p>
          <a:p>
            <a:pPr algn="just" eaLnBrk="1" hangingPunct="1">
              <a:buFontTx/>
              <a:buAutoNum type="alphaLcParenBoth"/>
            </a:pPr>
            <a:endParaRPr lang="en-US" altLang="en-US">
              <a:solidFill>
                <a:srgbClr val="FFFFCC"/>
              </a:solidFill>
            </a:endParaRPr>
          </a:p>
          <a:p>
            <a:pPr algn="just" eaLnBrk="1" hangingPunct="1"/>
            <a:r>
              <a:rPr lang="en-US" altLang="en-US">
                <a:solidFill>
                  <a:srgbClr val="FFFFCC"/>
                </a:solidFill>
              </a:rPr>
              <a:t>Raspoloživost resursa je sada:             </a:t>
            </a:r>
            <a:r>
              <a:rPr lang="en-GB" altLang="en-US">
                <a:solidFill>
                  <a:srgbClr val="FFFFCC"/>
                </a:solidFill>
              </a:rPr>
              <a:t>A</a:t>
            </a:r>
            <a:r>
              <a:rPr lang="en-US" altLang="en-US">
                <a:solidFill>
                  <a:srgbClr val="FFFFCC"/>
                </a:solidFill>
              </a:rPr>
              <a:t> permanentni dohodak:</a:t>
            </a:r>
          </a:p>
          <a:p>
            <a:pPr algn="just" eaLnBrk="1" hangingPunct="1"/>
            <a:r>
              <a:rPr lang="en-US" altLang="en-US">
                <a:solidFill>
                  <a:srgbClr val="FFFFCC"/>
                </a:solidFill>
              </a:rPr>
              <a:t> </a:t>
            </a: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r>
              <a:rPr lang="en-GB" altLang="en-US">
                <a:solidFill>
                  <a:srgbClr val="FFFFCC"/>
                </a:solidFill>
              </a:rPr>
              <a:t>A</a:t>
            </a:r>
            <a:r>
              <a:rPr lang="en-US" altLang="en-US">
                <a:solidFill>
                  <a:srgbClr val="FFFFCC"/>
                </a:solidFill>
              </a:rPr>
              <a:t> bilo je:                      </a:t>
            </a:r>
          </a:p>
          <a:p>
            <a:pPr algn="just" eaLnBrk="1" hangingPunct="1"/>
            <a:r>
              <a:rPr lang="en-US" altLang="en-US">
                <a:solidFill>
                  <a:srgbClr val="FFFFCC"/>
                </a:solidFill>
              </a:rPr>
              <a:t>                                                  </a:t>
            </a:r>
          </a:p>
          <a:p>
            <a:pPr algn="just" eaLnBrk="1" hangingPunct="1"/>
            <a:endParaRPr lang="en-US" altLang="en-US">
              <a:solidFill>
                <a:srgbClr val="FFFFCC"/>
              </a:solidFill>
            </a:endParaRPr>
          </a:p>
          <a:p>
            <a:pPr algn="just" eaLnBrk="1" hangingPunct="1"/>
            <a:r>
              <a:rPr lang="en-US" altLang="en-US">
                <a:solidFill>
                  <a:srgbClr val="FFFFCC"/>
                </a:solidFill>
              </a:rPr>
              <a:t>razlika u permanentnom dohotku je </a:t>
            </a:r>
          </a:p>
          <a:p>
            <a:pPr algn="just" eaLnBrk="1" hangingPunct="1"/>
            <a:endParaRPr lang="en-US" altLang="en-US">
              <a:solidFill>
                <a:srgbClr val="FFFFCC"/>
              </a:solidFill>
            </a:endParaRPr>
          </a:p>
          <a:p>
            <a:pPr algn="just" eaLnBrk="1" hangingPunct="1">
              <a:buFontTx/>
              <a:buAutoNum type="alphaLcParenBoth"/>
            </a:pPr>
            <a:endParaRPr lang="en-US" altLang="en-US">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blinds(horizontal)">
                                      <p:cBhvr>
                                        <p:cTn id="12" dur="500"/>
                                        <p:tgtEl>
                                          <p:spTgt spid="3">
                                            <p:txEl>
                                              <p:pRg st="12" end="1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03C8D87-31CF-416E-B0C0-C0A23C51F646}"/>
              </a:ext>
            </a:extLst>
          </p:cNvPr>
          <p:cNvSpPr>
            <a:spLocks noGrp="1"/>
          </p:cNvSpPr>
          <p:nvPr>
            <p:ph type="title"/>
          </p:nvPr>
        </p:nvSpPr>
        <p:spPr/>
        <p:txBody>
          <a:bodyPr/>
          <a:lstStyle/>
          <a:p>
            <a:endParaRPr lang="en-GB" altLang="en-US"/>
          </a:p>
        </p:txBody>
      </p:sp>
      <p:sp>
        <p:nvSpPr>
          <p:cNvPr id="24579" name="Rectangle 2">
            <a:extLst>
              <a:ext uri="{FF2B5EF4-FFF2-40B4-BE49-F238E27FC236}">
                <a16:creationId xmlns:a16="http://schemas.microsoft.com/office/drawing/2014/main" id="{77D71E25-23E1-462F-BF10-9EEDC97D0860}"/>
              </a:ext>
            </a:extLst>
          </p:cNvPr>
          <p:cNvSpPr>
            <a:spLocks noChangeArrowheads="1"/>
          </p:cNvSpPr>
          <p:nvPr/>
        </p:nvSpPr>
        <p:spPr bwMode="auto">
          <a:xfrm>
            <a:off x="755650" y="692150"/>
            <a:ext cx="7561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pl-PL" altLang="en-US">
                <a:solidFill>
                  <a:srgbClr val="FFFFCC"/>
                </a:solidFill>
              </a:rPr>
              <a:t>(b</a:t>
            </a:r>
            <a:r>
              <a:rPr lang="pl-PL" altLang="en-US" i="1">
                <a:solidFill>
                  <a:srgbClr val="FFFFCC"/>
                </a:solidFill>
              </a:rPr>
              <a:t>) Ako se dohodak permanentno uvećava za 1000 </a:t>
            </a:r>
            <a:r>
              <a:rPr lang="it-IT" altLang="en-US">
                <a:solidFill>
                  <a:srgbClr val="FFFFCC"/>
                </a:solidFill>
              </a:rPr>
              <a:t>, šta će</a:t>
            </a:r>
            <a:r>
              <a:rPr lang="sr-Latn-CS" altLang="en-US">
                <a:solidFill>
                  <a:srgbClr val="FFFFCC"/>
                </a:solidFill>
              </a:rPr>
              <a:t> </a:t>
            </a:r>
            <a:r>
              <a:rPr lang="it-IT" altLang="en-US">
                <a:solidFill>
                  <a:srgbClr val="FFFFCC"/>
                </a:solidFill>
              </a:rPr>
              <a:t>se desiti sa permanentnim dohotkom?</a:t>
            </a:r>
            <a:endParaRPr lang="en-US" altLang="en-US">
              <a:solidFill>
                <a:srgbClr val="FFFFCC"/>
              </a:solidFill>
            </a:endParaRPr>
          </a:p>
        </p:txBody>
      </p:sp>
      <p:pic>
        <p:nvPicPr>
          <p:cNvPr id="24580" name="Picture 2">
            <a:extLst>
              <a:ext uri="{FF2B5EF4-FFF2-40B4-BE49-F238E27FC236}">
                <a16:creationId xmlns:a16="http://schemas.microsoft.com/office/drawing/2014/main" id="{9A59F4B9-D22D-4F22-842B-CE0F228AD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17" t="57050" r="50269" b="39680"/>
          <a:stretch>
            <a:fillRect/>
          </a:stretch>
        </p:blipFill>
        <p:spPr bwMode="auto">
          <a:xfrm>
            <a:off x="684213" y="2708275"/>
            <a:ext cx="2879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1" name="Rectangle 4">
            <a:extLst>
              <a:ext uri="{FF2B5EF4-FFF2-40B4-BE49-F238E27FC236}">
                <a16:creationId xmlns:a16="http://schemas.microsoft.com/office/drawing/2014/main" id="{CA11A870-E625-4B61-9613-F7B311F0D1B2}"/>
              </a:ext>
            </a:extLst>
          </p:cNvPr>
          <p:cNvSpPr>
            <a:spLocks noChangeArrowheads="1"/>
          </p:cNvSpPr>
          <p:nvPr/>
        </p:nvSpPr>
        <p:spPr bwMode="auto">
          <a:xfrm>
            <a:off x="684213" y="2133600"/>
            <a:ext cx="784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a:solidFill>
                  <a:srgbClr val="FFFFCC"/>
                </a:solidFill>
              </a:rPr>
              <a:t>Raspoloživost resursa :             </a:t>
            </a: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endParaRPr lang="en-US" altLang="en-US">
              <a:solidFill>
                <a:srgbClr val="FFFFCC"/>
              </a:solidFill>
            </a:endParaRPr>
          </a:p>
          <a:p>
            <a:pPr algn="just" eaLnBrk="1" hangingPunct="1"/>
            <a:r>
              <a:rPr lang="en-GB" altLang="en-US">
                <a:solidFill>
                  <a:srgbClr val="FFFFCC"/>
                </a:solidFill>
              </a:rPr>
              <a:t>A</a:t>
            </a:r>
            <a:r>
              <a:rPr lang="en-US" altLang="en-US">
                <a:solidFill>
                  <a:srgbClr val="FFFFCC"/>
                </a:solidFill>
              </a:rPr>
              <a:t> permanentni dohodak: </a:t>
            </a:r>
          </a:p>
          <a:p>
            <a:pPr algn="just" eaLnBrk="1" hangingPunct="1"/>
            <a:endParaRPr lang="en-US" altLang="en-US">
              <a:solidFill>
                <a:srgbClr val="FFFFCC"/>
              </a:solidFill>
            </a:endParaRPr>
          </a:p>
        </p:txBody>
      </p:sp>
      <p:pic>
        <p:nvPicPr>
          <p:cNvPr id="24582" name="Picture 2">
            <a:extLst>
              <a:ext uri="{FF2B5EF4-FFF2-40B4-BE49-F238E27FC236}">
                <a16:creationId xmlns:a16="http://schemas.microsoft.com/office/drawing/2014/main" id="{02566D20-2D5F-428D-937D-17C393F64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179" t="70784" r="57994" b="25291"/>
          <a:stretch>
            <a:fillRect/>
          </a:stretch>
        </p:blipFill>
        <p:spPr bwMode="auto">
          <a:xfrm>
            <a:off x="755650" y="5589588"/>
            <a:ext cx="1728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3" name="Picture 2">
            <a:extLst>
              <a:ext uri="{FF2B5EF4-FFF2-40B4-BE49-F238E27FC236}">
                <a16:creationId xmlns:a16="http://schemas.microsoft.com/office/drawing/2014/main" id="{F6FDE432-D355-4D34-9B94-34343C7D8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179" t="63589" r="51372" b="32486"/>
          <a:stretch>
            <a:fillRect/>
          </a:stretch>
        </p:blipFill>
        <p:spPr bwMode="auto">
          <a:xfrm>
            <a:off x="611188" y="3644900"/>
            <a:ext cx="3024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2">
            <a:extLst>
              <a:ext uri="{FF2B5EF4-FFF2-40B4-BE49-F238E27FC236}">
                <a16:creationId xmlns:a16="http://schemas.microsoft.com/office/drawing/2014/main" id="{78BCFE0B-6183-43F9-B05D-69912959E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67" t="76776" r="50475" b="18752"/>
          <a:stretch>
            <a:fillRect/>
          </a:stretch>
        </p:blipFill>
        <p:spPr bwMode="auto">
          <a:xfrm>
            <a:off x="5364163" y="3716338"/>
            <a:ext cx="32750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5" name="Picture 5">
            <a:extLst>
              <a:ext uri="{FF2B5EF4-FFF2-40B4-BE49-F238E27FC236}">
                <a16:creationId xmlns:a16="http://schemas.microsoft.com/office/drawing/2014/main" id="{8CA4AE37-243E-41FC-9D9C-739CAD7F0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44" t="65169" r="62791" b="29549"/>
          <a:stretch>
            <a:fillRect/>
          </a:stretch>
        </p:blipFill>
        <p:spPr bwMode="auto">
          <a:xfrm>
            <a:off x="755650" y="4868863"/>
            <a:ext cx="2808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6" name="Picture 2">
            <a:extLst>
              <a:ext uri="{FF2B5EF4-FFF2-40B4-BE49-F238E27FC236}">
                <a16:creationId xmlns:a16="http://schemas.microsoft.com/office/drawing/2014/main" id="{26434A2B-BAE8-4FCF-BB47-3EBE8B543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436" t="64684" r="51987" b="32486"/>
          <a:stretch>
            <a:fillRect/>
          </a:stretch>
        </p:blipFill>
        <p:spPr bwMode="auto">
          <a:xfrm>
            <a:off x="2411413" y="4868863"/>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11">
            <a:extLst>
              <a:ext uri="{FF2B5EF4-FFF2-40B4-BE49-F238E27FC236}">
                <a16:creationId xmlns:a16="http://schemas.microsoft.com/office/drawing/2014/main" id="{E0D83FC5-8E88-4494-AFC7-52BB523795A7}"/>
              </a:ext>
            </a:extLst>
          </p:cNvPr>
          <p:cNvSpPr>
            <a:spLocks noChangeArrowheads="1"/>
          </p:cNvSpPr>
          <p:nvPr/>
        </p:nvSpPr>
        <p:spPr bwMode="auto">
          <a:xfrm>
            <a:off x="4859338" y="2781300"/>
            <a:ext cx="4932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a:solidFill>
                  <a:srgbClr val="FFFFCC"/>
                </a:solidFill>
              </a:rPr>
              <a:t>a razlika u permanentnom</a:t>
            </a:r>
          </a:p>
          <a:p>
            <a:pPr algn="just" eaLnBrk="1" hangingPunct="1"/>
            <a:r>
              <a:rPr lang="en-US" altLang="en-US">
                <a:solidFill>
                  <a:srgbClr val="FFFFCC"/>
                </a:solidFill>
              </a:rPr>
              <a:t>dohotku u odnosu na početak je </a:t>
            </a:r>
          </a:p>
        </p:txBody>
      </p:sp>
      <p:sp>
        <p:nvSpPr>
          <p:cNvPr id="13" name="TextBox 12">
            <a:extLst>
              <a:ext uri="{FF2B5EF4-FFF2-40B4-BE49-F238E27FC236}">
                <a16:creationId xmlns:a16="http://schemas.microsoft.com/office/drawing/2014/main" id="{2DC607D0-0806-4EAF-9DEF-D10526D808B8}"/>
              </a:ext>
            </a:extLst>
          </p:cNvPr>
          <p:cNvSpPr txBox="1">
            <a:spLocks noChangeArrowheads="1"/>
          </p:cNvSpPr>
          <p:nvPr/>
        </p:nvSpPr>
        <p:spPr bwMode="auto">
          <a:xfrm>
            <a:off x="4932363" y="4797425"/>
            <a:ext cx="3095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chemeClr val="bg1"/>
                </a:solidFill>
              </a:rPr>
              <a:t>O</a:t>
            </a:r>
            <a:r>
              <a:rPr lang="en-US" altLang="en-US">
                <a:solidFill>
                  <a:schemeClr val="bg1"/>
                </a:solidFill>
              </a:rPr>
              <a:t>vaj rast ne zahteva izravnanje potrošnje!</a:t>
            </a:r>
            <a:endParaRPr lang="en-GB"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375AD35-2F39-400C-BAA2-A56C481A1482}"/>
              </a:ext>
            </a:extLst>
          </p:cNvPr>
          <p:cNvSpPr>
            <a:spLocks noGrp="1"/>
          </p:cNvSpPr>
          <p:nvPr>
            <p:ph type="title"/>
          </p:nvPr>
        </p:nvSpPr>
        <p:spPr/>
        <p:txBody>
          <a:bodyPr/>
          <a:lstStyle/>
          <a:p>
            <a:endParaRPr lang="en-GB" altLang="en-US"/>
          </a:p>
        </p:txBody>
      </p:sp>
      <p:pic>
        <p:nvPicPr>
          <p:cNvPr id="25603" name="Picture 4">
            <a:extLst>
              <a:ext uri="{FF2B5EF4-FFF2-40B4-BE49-F238E27FC236}">
                <a16:creationId xmlns:a16="http://schemas.microsoft.com/office/drawing/2014/main" id="{54A42A23-E606-40CC-B403-E15CD8BEF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9388"/>
            <a:ext cx="503555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Box 3">
            <a:extLst>
              <a:ext uri="{FF2B5EF4-FFF2-40B4-BE49-F238E27FC236}">
                <a16:creationId xmlns:a16="http://schemas.microsoft.com/office/drawing/2014/main" id="{800DFAF5-374D-4714-B19C-599D765915BE}"/>
              </a:ext>
            </a:extLst>
          </p:cNvPr>
          <p:cNvSpPr txBox="1"/>
          <p:nvPr/>
        </p:nvSpPr>
        <p:spPr>
          <a:xfrm rot="19968907">
            <a:off x="4075113" y="1062038"/>
            <a:ext cx="3095625" cy="460375"/>
          </a:xfrm>
          <a:prstGeom prst="rect">
            <a:avLst/>
          </a:prstGeom>
          <a:noFill/>
        </p:spPr>
        <p:txBody>
          <a:bodyPr>
            <a:spAutoFit/>
          </a:bodyPr>
          <a:lstStyle/>
          <a:p>
            <a:pPr>
              <a:defRPr/>
            </a:pPr>
            <a:r>
              <a:rPr lang="en-GB" sz="1200" b="1" dirty="0">
                <a:latin typeface="+mj-lt"/>
              </a:rPr>
              <a:t>O</a:t>
            </a:r>
            <a:r>
              <a:rPr lang="sr-Latn-RS" sz="1200" b="1" dirty="0">
                <a:latin typeface="+mj-lt"/>
              </a:rPr>
              <a:t>vaj rast ne zahteva</a:t>
            </a:r>
          </a:p>
          <a:p>
            <a:pPr>
              <a:defRPr/>
            </a:pPr>
            <a:r>
              <a:rPr lang="sr-Latn-RS" sz="1200" b="1" dirty="0">
                <a:latin typeface="+mj-lt"/>
              </a:rPr>
              <a:t> izravnanje potrošnje!</a:t>
            </a:r>
            <a:endParaRPr lang="en-GB" sz="1200" b="1" dirty="0">
              <a:latin typeface="+mj-lt"/>
            </a:endParaRPr>
          </a:p>
        </p:txBody>
      </p:sp>
      <p:cxnSp>
        <p:nvCxnSpPr>
          <p:cNvPr id="6" name="Straight Arrow Connector 5">
            <a:extLst>
              <a:ext uri="{FF2B5EF4-FFF2-40B4-BE49-F238E27FC236}">
                <a16:creationId xmlns:a16="http://schemas.microsoft.com/office/drawing/2014/main" id="{51507687-F72E-4D83-8CA7-A11206860963}"/>
              </a:ext>
            </a:extLst>
          </p:cNvPr>
          <p:cNvCxnSpPr>
            <a:cxnSpLocks noChangeShapeType="1"/>
          </p:cNvCxnSpPr>
          <p:nvPr/>
        </p:nvCxnSpPr>
        <p:spPr bwMode="auto">
          <a:xfrm flipH="1">
            <a:off x="4500563" y="1628775"/>
            <a:ext cx="431800" cy="4318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extLst>
              <a:ext uri="{FF2B5EF4-FFF2-40B4-BE49-F238E27FC236}">
                <a16:creationId xmlns:a16="http://schemas.microsoft.com/office/drawing/2014/main" id="{227F5D19-5BE5-4589-ACCC-D3BE6DD133C5}"/>
              </a:ext>
            </a:extLst>
          </p:cNvPr>
          <p:cNvSpPr/>
          <p:nvPr/>
        </p:nvSpPr>
        <p:spPr>
          <a:xfrm>
            <a:off x="2124075" y="5876925"/>
            <a:ext cx="4572000" cy="831850"/>
          </a:xfrm>
          <a:prstGeom prst="rect">
            <a:avLst/>
          </a:prstGeom>
        </p:spPr>
        <p:txBody>
          <a:bodyPr>
            <a:spAutoFit/>
          </a:bodyPr>
          <a:lstStyle/>
          <a:p>
            <a:pPr>
              <a:defRPr/>
            </a:pPr>
            <a:r>
              <a:rPr lang="en-GB" dirty="0">
                <a:solidFill>
                  <a:schemeClr val="accent2">
                    <a:lumMod val="75000"/>
                  </a:schemeClr>
                </a:solidFill>
              </a:rPr>
              <a:t>http://</a:t>
            </a:r>
            <a:r>
              <a:rPr lang="en-GB" dirty="0" err="1">
                <a:solidFill>
                  <a:schemeClr val="accent2">
                    <a:lumMod val="75000"/>
                  </a:schemeClr>
                </a:solidFill>
              </a:rPr>
              <a:t>www.tradingeconomics.com</a:t>
            </a:r>
            <a:r>
              <a:rPr lang="en-GB" dirty="0">
                <a:solidFill>
                  <a:schemeClr val="accent2">
                    <a:lumMod val="75000"/>
                  </a:schemeClr>
                </a:solidFill>
              </a:rPr>
              <a:t>/china/current-account-to-</a:t>
            </a:r>
            <a:r>
              <a:rPr lang="en-GB" dirty="0" err="1">
                <a:solidFill>
                  <a:schemeClr val="accent2">
                    <a:lumMod val="75000"/>
                  </a:schemeClr>
                </a:solidFill>
              </a:rPr>
              <a:t>gdp</a:t>
            </a:r>
            <a:endParaRPr lang="en-GB" dirty="0">
              <a:solidFill>
                <a:schemeClr val="accent2">
                  <a:lumMod val="75000"/>
                </a:schemeClr>
              </a:solidFill>
            </a:endParaRPr>
          </a:p>
        </p:txBody>
      </p:sp>
      <p:sp>
        <p:nvSpPr>
          <p:cNvPr id="26627" name="Title 1">
            <a:extLst>
              <a:ext uri="{FF2B5EF4-FFF2-40B4-BE49-F238E27FC236}">
                <a16:creationId xmlns:a16="http://schemas.microsoft.com/office/drawing/2014/main" id="{9BF4EBC8-19CF-421F-AFAF-345D7E3DD82C}"/>
              </a:ext>
            </a:extLst>
          </p:cNvPr>
          <p:cNvSpPr>
            <a:spLocks noGrp="1"/>
          </p:cNvSpPr>
          <p:nvPr>
            <p:ph type="title"/>
          </p:nvPr>
        </p:nvSpPr>
        <p:spPr/>
        <p:txBody>
          <a:bodyPr/>
          <a:lstStyle/>
          <a:p>
            <a:endParaRPr lang="en-US" altLang="en-US"/>
          </a:p>
        </p:txBody>
      </p:sp>
      <p:sp>
        <p:nvSpPr>
          <p:cNvPr id="26628" name="Rectangle 2">
            <a:extLst>
              <a:ext uri="{FF2B5EF4-FFF2-40B4-BE49-F238E27FC236}">
                <a16:creationId xmlns:a16="http://schemas.microsoft.com/office/drawing/2014/main" id="{28F274CB-B94C-4940-9F4E-55E97FEC6FA6}"/>
              </a:ext>
            </a:extLst>
          </p:cNvPr>
          <p:cNvSpPr>
            <a:spLocks noChangeArrowheads="1"/>
          </p:cNvSpPr>
          <p:nvPr/>
        </p:nvSpPr>
        <p:spPr bwMode="auto">
          <a:xfrm>
            <a:off x="900113" y="620713"/>
            <a:ext cx="73580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600">
                <a:solidFill>
                  <a:srgbClr val="FFFFCC"/>
                </a:solidFill>
              </a:rPr>
              <a:t>KINA</a:t>
            </a:r>
          </a:p>
          <a:p>
            <a:pPr eaLnBrk="1" hangingPunct="1"/>
            <a:r>
              <a:rPr lang="pt-BR" altLang="en-US">
                <a:solidFill>
                  <a:srgbClr val="FFFFCC"/>
                </a:solidFill>
              </a:rPr>
              <a:t>Hipoteza o permanentnom dohotku sugeriše da</a:t>
            </a:r>
          </a:p>
          <a:p>
            <a:pPr eaLnBrk="1" hangingPunct="1"/>
            <a:r>
              <a:rPr lang="en-US" altLang="en-US">
                <a:solidFill>
                  <a:srgbClr val="FFFFCC"/>
                </a:solidFill>
              </a:rPr>
              <a:t>bi Kina trebalo da tokom ovog perioda beleži značajan</a:t>
            </a:r>
          </a:p>
          <a:p>
            <a:pPr eaLnBrk="1" hangingPunct="1"/>
            <a:r>
              <a:rPr lang="en-US" altLang="en-US">
                <a:solidFill>
                  <a:srgbClr val="FFFFCC"/>
                </a:solidFill>
              </a:rPr>
              <a:t>platnobilansni deficit. Umesto toga, ona beleži rastući suficit,</a:t>
            </a:r>
            <a:r>
              <a:rPr lang="sr-Latn-CS" altLang="en-US">
                <a:solidFill>
                  <a:srgbClr val="FFFFCC"/>
                </a:solidFill>
              </a:rPr>
              <a:t> </a:t>
            </a:r>
            <a:r>
              <a:rPr lang="pl-PL" altLang="en-US">
                <a:solidFill>
                  <a:srgbClr val="FFFFCC"/>
                </a:solidFill>
              </a:rPr>
              <a:t>koji je dostigao nekih 10% BDP.</a:t>
            </a:r>
          </a:p>
          <a:p>
            <a:pPr eaLnBrk="1" hangingPunct="1"/>
            <a:endParaRPr lang="pl-PL" altLang="en-US">
              <a:solidFill>
                <a:srgbClr val="FFFFCC"/>
              </a:solidFill>
            </a:endParaRPr>
          </a:p>
          <a:p>
            <a:pPr eaLnBrk="1" hangingPunct="1"/>
            <a:r>
              <a:rPr lang="pl-PL" altLang="en-US">
                <a:solidFill>
                  <a:srgbClr val="FFFFCC"/>
                </a:solidFill>
              </a:rPr>
              <a:t>ZAŠTO???</a:t>
            </a:r>
          </a:p>
          <a:p>
            <a:pPr algn="just" eaLnBrk="1" hangingPunct="1"/>
            <a:endParaRPr lang="pl-PL" altLang="en-US">
              <a:solidFill>
                <a:srgbClr val="FFFFCC"/>
              </a:solidFill>
            </a:endParaRPr>
          </a:p>
          <a:p>
            <a:pPr eaLnBrk="1" hangingPunct="1"/>
            <a:endParaRPr lang="pl-PL" altLang="en-US">
              <a:solidFill>
                <a:srgbClr val="FFFFCC"/>
              </a:solidFill>
            </a:endParaRPr>
          </a:p>
          <a:p>
            <a:pPr eaLnBrk="1" hangingPunct="1"/>
            <a:endParaRPr lang="en-US" altLang="en-US">
              <a:solidFill>
                <a:srgbClr val="FFFFCC"/>
              </a:solidFill>
            </a:endParaRPr>
          </a:p>
        </p:txBody>
      </p:sp>
      <p:pic>
        <p:nvPicPr>
          <p:cNvPr id="26629" name="Picture 4" descr="china-current-account-to-gdp.png?s=chnca2gdp&amp;v=201704040522t&amp;d1=19170101&amp;d2=20171231&amp;type=column">
            <a:hlinkClick r:id="rId2"/>
            <a:extLst>
              <a:ext uri="{FF2B5EF4-FFF2-40B4-BE49-F238E27FC236}">
                <a16:creationId xmlns:a16="http://schemas.microsoft.com/office/drawing/2014/main" id="{5F5B1367-91CB-4B95-AE27-B028D9B96E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781300"/>
            <a:ext cx="6953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D3C993D-BDC2-45A0-9903-8152E4ED10B2}"/>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0D67F19E-171A-4ECD-BCFB-F5C574A1FDDB}"/>
              </a:ext>
            </a:extLst>
          </p:cNvPr>
          <p:cNvSpPr/>
          <p:nvPr/>
        </p:nvSpPr>
        <p:spPr>
          <a:xfrm>
            <a:off x="571500" y="1655763"/>
            <a:ext cx="7858125" cy="3786187"/>
          </a:xfrm>
          <a:prstGeom prst="rect">
            <a:avLst/>
          </a:prstGeom>
        </p:spPr>
        <p:txBody>
          <a:bodyPr>
            <a:spAutoFit/>
          </a:bodyPr>
          <a:lstStyle/>
          <a:p>
            <a:pPr marL="457200" indent="-457200" algn="just">
              <a:buFontTx/>
              <a:buAutoNum type="arabicPeriod"/>
              <a:defRPr/>
            </a:pPr>
            <a:r>
              <a:rPr lang="en-US" dirty="0" err="1">
                <a:solidFill>
                  <a:srgbClr val="FFFFCC"/>
                </a:solidFill>
                <a:latin typeface="+mn-lt"/>
              </a:rPr>
              <a:t>namerno</a:t>
            </a:r>
            <a:r>
              <a:rPr lang="en-US" dirty="0">
                <a:solidFill>
                  <a:srgbClr val="FFFFCC"/>
                </a:solidFill>
                <a:latin typeface="+mn-lt"/>
              </a:rPr>
              <a:t> </a:t>
            </a:r>
            <a:r>
              <a:rPr lang="en-US" dirty="0" err="1">
                <a:solidFill>
                  <a:srgbClr val="FFFFCC"/>
                </a:solidFill>
                <a:latin typeface="+mn-lt"/>
              </a:rPr>
              <a:t>drži</a:t>
            </a:r>
            <a:r>
              <a:rPr lang="en-US" dirty="0">
                <a:solidFill>
                  <a:srgbClr val="FFFFCC"/>
                </a:solidFill>
                <a:latin typeface="+mn-lt"/>
              </a:rPr>
              <a:t> </a:t>
            </a:r>
            <a:r>
              <a:rPr lang="en-US" dirty="0" err="1">
                <a:solidFill>
                  <a:srgbClr val="FFFFCC"/>
                </a:solidFill>
                <a:latin typeface="+mn-lt"/>
              </a:rPr>
              <a:t>potcenjenu</a:t>
            </a:r>
            <a:r>
              <a:rPr lang="en-US" dirty="0">
                <a:solidFill>
                  <a:srgbClr val="FFFFCC"/>
                </a:solidFill>
                <a:latin typeface="+mn-lt"/>
              </a:rPr>
              <a:t> </a:t>
            </a:r>
            <a:r>
              <a:rPr lang="en-US" dirty="0" err="1">
                <a:solidFill>
                  <a:srgbClr val="FFFFCC"/>
                </a:solidFill>
                <a:latin typeface="+mn-lt"/>
              </a:rPr>
              <a:t>valutu</a:t>
            </a:r>
            <a:r>
              <a:rPr lang="en-US" dirty="0">
                <a:solidFill>
                  <a:srgbClr val="FFFFCC"/>
                </a:solidFill>
                <a:latin typeface="+mn-lt"/>
              </a:rPr>
              <a:t> </a:t>
            </a:r>
            <a:r>
              <a:rPr lang="en-US" dirty="0" err="1">
                <a:solidFill>
                  <a:srgbClr val="FFFFCC"/>
                </a:solidFill>
                <a:latin typeface="+mn-lt"/>
              </a:rPr>
              <a:t>da</a:t>
            </a:r>
            <a:r>
              <a:rPr lang="en-US" dirty="0">
                <a:solidFill>
                  <a:srgbClr val="FFFFCC"/>
                </a:solidFill>
                <a:latin typeface="+mn-lt"/>
              </a:rPr>
              <a:t> bi </a:t>
            </a:r>
            <a:r>
              <a:rPr lang="en-US" dirty="0" err="1">
                <a:solidFill>
                  <a:srgbClr val="FFFFCC"/>
                </a:solidFill>
                <a:latin typeface="+mn-lt"/>
              </a:rPr>
              <a:t>veštački</a:t>
            </a:r>
            <a:r>
              <a:rPr lang="en-US" dirty="0">
                <a:solidFill>
                  <a:srgbClr val="FFFFCC"/>
                </a:solidFill>
                <a:latin typeface="+mn-lt"/>
              </a:rPr>
              <a:t> </a:t>
            </a:r>
            <a:r>
              <a:rPr lang="en-US" dirty="0" err="1">
                <a:solidFill>
                  <a:srgbClr val="FFFFCC"/>
                </a:solidFill>
                <a:latin typeface="+mn-lt"/>
              </a:rPr>
              <a:t>podsticala</a:t>
            </a:r>
            <a:r>
              <a:rPr lang="en-US" dirty="0">
                <a:solidFill>
                  <a:srgbClr val="FFFFCC"/>
                </a:solidFill>
                <a:latin typeface="+mn-lt"/>
              </a:rPr>
              <a:t> </a:t>
            </a:r>
            <a:r>
              <a:rPr lang="en-US" dirty="0" err="1">
                <a:solidFill>
                  <a:srgbClr val="FFFFCC"/>
                </a:solidFill>
                <a:latin typeface="+mn-lt"/>
              </a:rPr>
              <a:t>konkurentnost</a:t>
            </a:r>
            <a:r>
              <a:rPr lang="en-US" dirty="0">
                <a:solidFill>
                  <a:srgbClr val="FFFFCC"/>
                </a:solidFill>
                <a:latin typeface="+mn-lt"/>
              </a:rPr>
              <a:t>. </a:t>
            </a:r>
            <a:endParaRPr lang="sr-Latn-CS" dirty="0">
              <a:solidFill>
                <a:srgbClr val="FFFFCC"/>
              </a:solidFill>
              <a:latin typeface="+mn-lt"/>
            </a:endParaRPr>
          </a:p>
          <a:p>
            <a:pPr marL="457200" indent="-457200" algn="just">
              <a:buFontTx/>
              <a:buAutoNum type="arabicPeriod"/>
              <a:defRPr/>
            </a:pPr>
            <a:r>
              <a:rPr lang="pl-PL" dirty="0">
                <a:solidFill>
                  <a:srgbClr val="FFFFCC"/>
                </a:solidFill>
                <a:latin typeface="+mn-lt"/>
              </a:rPr>
              <a:t>kineski građani </a:t>
            </a:r>
            <a:r>
              <a:rPr lang="pl-PL" u="sng" dirty="0">
                <a:solidFill>
                  <a:srgbClr val="FFFFCC"/>
                </a:solidFill>
                <a:latin typeface="+mn-lt"/>
              </a:rPr>
              <a:t>ne mogu da se zadužuju </a:t>
            </a:r>
            <a:r>
              <a:rPr lang="pl-PL" dirty="0">
                <a:solidFill>
                  <a:srgbClr val="FFFFCC"/>
                </a:solidFill>
                <a:latin typeface="+mn-lt"/>
              </a:rPr>
              <a:t>jer je bankarski </a:t>
            </a:r>
            <a:r>
              <a:rPr lang="en-US" dirty="0" err="1">
                <a:solidFill>
                  <a:srgbClr val="FFFFCC"/>
                </a:solidFill>
                <a:latin typeface="+mn-lt"/>
              </a:rPr>
              <a:t>sistem</a:t>
            </a:r>
            <a:r>
              <a:rPr lang="en-US" dirty="0">
                <a:solidFill>
                  <a:srgbClr val="FFFFCC"/>
                </a:solidFill>
                <a:latin typeface="+mn-lt"/>
              </a:rPr>
              <a:t> </a:t>
            </a:r>
            <a:r>
              <a:rPr lang="en-US" dirty="0" err="1">
                <a:solidFill>
                  <a:srgbClr val="FFFFCC"/>
                </a:solidFill>
                <a:latin typeface="+mn-lt"/>
              </a:rPr>
              <a:t>prilično</a:t>
            </a:r>
            <a:r>
              <a:rPr lang="en-US" dirty="0">
                <a:solidFill>
                  <a:srgbClr val="FFFFCC"/>
                </a:solidFill>
                <a:latin typeface="+mn-lt"/>
              </a:rPr>
              <a:t> </a:t>
            </a:r>
            <a:r>
              <a:rPr lang="en-US" dirty="0" err="1">
                <a:solidFill>
                  <a:srgbClr val="FFFFCC"/>
                </a:solidFill>
                <a:latin typeface="+mn-lt"/>
              </a:rPr>
              <a:t>nerazvijen</a:t>
            </a:r>
            <a:r>
              <a:rPr lang="en-US" dirty="0">
                <a:solidFill>
                  <a:srgbClr val="FFFFCC"/>
                </a:solidFill>
                <a:latin typeface="+mn-lt"/>
              </a:rPr>
              <a:t>.</a:t>
            </a:r>
            <a:endParaRPr lang="sr-Latn-CS" dirty="0">
              <a:solidFill>
                <a:srgbClr val="FFFFCC"/>
              </a:solidFill>
              <a:latin typeface="+mn-lt"/>
            </a:endParaRPr>
          </a:p>
          <a:p>
            <a:pPr marL="457200" indent="-457200" algn="just">
              <a:buFontTx/>
              <a:buAutoNum type="arabicPeriod"/>
              <a:defRPr/>
            </a:pPr>
            <a:r>
              <a:rPr lang="vi-VN" dirty="0">
                <a:solidFill>
                  <a:srgbClr val="FFFFCC"/>
                </a:solidFill>
                <a:latin typeface="+mn-lt"/>
              </a:rPr>
              <a:t>građani </a:t>
            </a:r>
            <a:r>
              <a:rPr lang="vi-VN" u="sng" dirty="0">
                <a:solidFill>
                  <a:srgbClr val="FFFFCC"/>
                </a:solidFill>
                <a:latin typeface="+mn-lt"/>
              </a:rPr>
              <a:t>štede</a:t>
            </a:r>
            <a:r>
              <a:rPr lang="vi-VN" dirty="0">
                <a:solidFill>
                  <a:srgbClr val="FFFFCC"/>
                </a:solidFill>
                <a:latin typeface="+mn-lt"/>
              </a:rPr>
              <a:t> skoro polovinu svog dohotka</a:t>
            </a:r>
            <a:r>
              <a:rPr lang="sr-Latn-CS" dirty="0">
                <a:solidFill>
                  <a:srgbClr val="FFFFCC"/>
                </a:solidFill>
                <a:latin typeface="+mn-lt"/>
              </a:rPr>
              <a:t> jer </a:t>
            </a:r>
            <a:r>
              <a:rPr lang="pl-PL" dirty="0">
                <a:solidFill>
                  <a:srgbClr val="FFFFCC"/>
                </a:solidFill>
                <a:latin typeface="+mn-lt"/>
              </a:rPr>
              <a:t>u Kini nema socijalne zaštite, tako da novac čuvaju za rashode za zdravstvo i za život u starosti. </a:t>
            </a:r>
          </a:p>
          <a:p>
            <a:pPr algn="just">
              <a:defRPr/>
            </a:pPr>
            <a:endParaRPr lang="pl-PL" dirty="0">
              <a:solidFill>
                <a:srgbClr val="FFFFCC"/>
              </a:solidFill>
              <a:latin typeface="+mn-lt"/>
            </a:endParaRPr>
          </a:p>
          <a:p>
            <a:pPr algn="just">
              <a:defRPr/>
            </a:pPr>
            <a:r>
              <a:rPr lang="pl-PL" dirty="0">
                <a:solidFill>
                  <a:srgbClr val="FFFFCC"/>
                </a:solidFill>
                <a:latin typeface="+mn-lt"/>
              </a:rPr>
              <a:t>Bilo kako bilo, Kina svakako nije na putu optimalne intertemporalne potrošnje.</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70" decel="100000"/>
                                        <p:tgtEl>
                                          <p:spTgt spid="3">
                                            <p:txEl>
                                              <p:pRg st="4" end="4"/>
                                            </p:txEl>
                                          </p:spTgt>
                                        </p:tgtEl>
                                      </p:cBhvr>
                                    </p:animEffect>
                                    <p:animScale>
                                      <p:cBhvr>
                                        <p:cTn id="29" dur="770" decel="100000"/>
                                        <p:tgtEl>
                                          <p:spTgt spid="3">
                                            <p:txEl>
                                              <p:pRg st="4" end="4"/>
                                            </p:txEl>
                                          </p:spTgt>
                                        </p:tgtEl>
                                      </p:cBhvr>
                                      <p:from x="10000" y="10000"/>
                                      <p:to x="200000" y="450000"/>
                                    </p:animScale>
                                    <p:animScale>
                                      <p:cBhvr>
                                        <p:cTn id="30" dur="1230" accel="100000" fill="hold">
                                          <p:stCondLst>
                                            <p:cond delay="770"/>
                                          </p:stCondLst>
                                        </p:cTn>
                                        <p:tgtEl>
                                          <p:spTgt spid="3">
                                            <p:txEl>
                                              <p:pRg st="4" end="4"/>
                                            </p:txEl>
                                          </p:spTgt>
                                        </p:tgtEl>
                                      </p:cBhvr>
                                      <p:from x="200000" y="450000"/>
                                      <p:to x="100000" y="100000"/>
                                    </p:animScale>
                                    <p:set>
                                      <p:cBhvr>
                                        <p:cTn id="31" dur="770" fill="hold"/>
                                        <p:tgtEl>
                                          <p:spTgt spid="3">
                                            <p:txEl>
                                              <p:pRg st="4" end="4"/>
                                            </p:txEl>
                                          </p:spTgt>
                                        </p:tgtEl>
                                        <p:attrNameLst>
                                          <p:attrName>ppt_x</p:attrName>
                                        </p:attrNameLst>
                                      </p:cBhvr>
                                      <p:to>
                                        <p:strVal val="(0.5)"/>
                                      </p:to>
                                    </p:set>
                                    <p:anim from="(0.5)" to="(#ppt_x)" calcmode="lin" valueType="num">
                                      <p:cBhvr>
                                        <p:cTn id="32" dur="1230" accel="100000" fill="hold">
                                          <p:stCondLst>
                                            <p:cond delay="770"/>
                                          </p:stCondLst>
                                        </p:cTn>
                                        <p:tgtEl>
                                          <p:spTgt spid="3">
                                            <p:txEl>
                                              <p:pRg st="4" end="4"/>
                                            </p:txEl>
                                          </p:spTgt>
                                        </p:tgtEl>
                                        <p:attrNameLst>
                                          <p:attrName>ppt_x</p:attrName>
                                        </p:attrNameLst>
                                      </p:cBhvr>
                                    </p:anim>
                                    <p:set>
                                      <p:cBhvr>
                                        <p:cTn id="33" dur="770" fill="hold"/>
                                        <p:tgtEl>
                                          <p:spTgt spid="3">
                                            <p:txEl>
                                              <p:pRg st="4" end="4"/>
                                            </p:txEl>
                                          </p:spTgt>
                                        </p:tgtEl>
                                        <p:attrNameLst>
                                          <p:attrName>ppt_y</p:attrName>
                                        </p:attrNameLst>
                                      </p:cBhvr>
                                      <p:to>
                                        <p:strVal val="(#ppt_y+0.4)"/>
                                      </p:to>
                                    </p:set>
                                    <p:anim from="(#ppt_y+0.4)" to="(#ppt_y)" calcmode="lin" valueType="num">
                                      <p:cBhvr>
                                        <p:cTn id="34" dur="1230" accel="100000" fill="hold">
                                          <p:stCondLst>
                                            <p:cond delay="770"/>
                                          </p:stCondLst>
                                        </p:cTn>
                                        <p:tgtEl>
                                          <p:spTgt spid="3">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1E015-4B74-4B85-845E-CC6832D0D93B}"/>
              </a:ext>
            </a:extLst>
          </p:cNvPr>
          <p:cNvSpPr txBox="1"/>
          <p:nvPr/>
        </p:nvSpPr>
        <p:spPr>
          <a:xfrm>
            <a:off x="539552" y="1168291"/>
            <a:ext cx="8208912" cy="4862870"/>
          </a:xfrm>
          <a:prstGeom prst="rect">
            <a:avLst/>
          </a:prstGeom>
          <a:noFill/>
        </p:spPr>
        <p:txBody>
          <a:bodyPr wrap="square">
            <a:spAutoFit/>
          </a:bodyPr>
          <a:lstStyle/>
          <a:p>
            <a:r>
              <a:rPr lang="en-GB" sz="2000" dirty="0">
                <a:solidFill>
                  <a:schemeClr val="accent2">
                    <a:lumMod val="20000"/>
                    <a:lumOff val="80000"/>
                  </a:schemeClr>
                </a:solidFill>
              </a:rPr>
              <a:t>EKONOMSKI FAKULTET UNIVERZITETA U BEOGRADU </a:t>
            </a:r>
            <a:r>
              <a:rPr lang="en-GB" sz="2000" dirty="0" err="1">
                <a:solidFill>
                  <a:schemeClr val="accent2">
                    <a:lumMod val="20000"/>
                    <a:lumOff val="80000"/>
                  </a:schemeClr>
                </a:solidFill>
              </a:rPr>
              <a:t>i</a:t>
            </a:r>
            <a:r>
              <a:rPr lang="en-GB" sz="2000" dirty="0">
                <a:solidFill>
                  <a:schemeClr val="accent2">
                    <a:lumMod val="20000"/>
                    <a:lumOff val="80000"/>
                  </a:schemeClr>
                </a:solidFill>
              </a:rPr>
              <a:t> FREN</a:t>
            </a:r>
            <a:endParaRPr lang="sr-Latn-RS" sz="2000" dirty="0">
              <a:solidFill>
                <a:schemeClr val="accent2">
                  <a:lumMod val="20000"/>
                  <a:lumOff val="80000"/>
                </a:schemeClr>
              </a:solidFill>
            </a:endParaRPr>
          </a:p>
          <a:p>
            <a:endParaRPr lang="en-GB" sz="2000" dirty="0">
              <a:solidFill>
                <a:schemeClr val="accent2">
                  <a:lumMod val="20000"/>
                  <a:lumOff val="80000"/>
                </a:schemeClr>
              </a:solidFill>
            </a:endParaRPr>
          </a:p>
          <a:p>
            <a:r>
              <a:rPr lang="en-GB" sz="1800" dirty="0">
                <a:solidFill>
                  <a:schemeClr val="accent2">
                    <a:lumMod val="20000"/>
                    <a:lumOff val="80000"/>
                  </a:schemeClr>
                </a:solidFill>
              </a:rPr>
              <a:t>Vas </a:t>
            </a:r>
            <a:r>
              <a:rPr lang="en-GB" sz="1800" dirty="0" err="1">
                <a:solidFill>
                  <a:schemeClr val="accent2">
                    <a:lumMod val="20000"/>
                    <a:lumOff val="80000"/>
                  </a:schemeClr>
                </a:solidFill>
              </a:rPr>
              <a:t>pozivaju</a:t>
            </a:r>
            <a:r>
              <a:rPr lang="en-GB" sz="1800" dirty="0">
                <a:solidFill>
                  <a:schemeClr val="accent2">
                    <a:lumMod val="20000"/>
                    <a:lumOff val="80000"/>
                  </a:schemeClr>
                </a:solidFill>
              </a:rPr>
              <a:t> </a:t>
            </a:r>
            <a:r>
              <a:rPr lang="en-GB" sz="1800" dirty="0" err="1">
                <a:solidFill>
                  <a:schemeClr val="accent2">
                    <a:lumMod val="20000"/>
                    <a:lumOff val="80000"/>
                  </a:schemeClr>
                </a:solidFill>
              </a:rPr>
              <a:t>na</a:t>
            </a:r>
            <a:r>
              <a:rPr lang="en-GB" sz="1800" dirty="0">
                <a:solidFill>
                  <a:schemeClr val="accent2">
                    <a:lumMod val="20000"/>
                    <a:lumOff val="80000"/>
                  </a:schemeClr>
                </a:solidFill>
              </a:rPr>
              <a:t> </a:t>
            </a:r>
            <a:r>
              <a:rPr lang="en-GB" sz="1800" dirty="0" err="1">
                <a:solidFill>
                  <a:schemeClr val="accent2">
                    <a:lumMod val="20000"/>
                    <a:lumOff val="80000"/>
                  </a:schemeClr>
                </a:solidFill>
              </a:rPr>
              <a:t>promociju</a:t>
            </a:r>
            <a:r>
              <a:rPr lang="en-GB" sz="1800" dirty="0">
                <a:solidFill>
                  <a:schemeClr val="accent2">
                    <a:lumMod val="20000"/>
                    <a:lumOff val="80000"/>
                  </a:schemeClr>
                </a:solidFill>
              </a:rPr>
              <a:t> 63. </a:t>
            </a:r>
            <a:r>
              <a:rPr lang="en-GB" sz="1800" dirty="0" err="1">
                <a:solidFill>
                  <a:schemeClr val="accent2">
                    <a:lumMod val="20000"/>
                    <a:lumOff val="80000"/>
                  </a:schemeClr>
                </a:solidFill>
              </a:rPr>
              <a:t>broja</a:t>
            </a:r>
            <a:r>
              <a:rPr lang="en-GB" sz="1800" dirty="0">
                <a:solidFill>
                  <a:schemeClr val="accent2">
                    <a:lumMod val="20000"/>
                    <a:lumOff val="80000"/>
                  </a:schemeClr>
                </a:solidFill>
              </a:rPr>
              <a:t> </a:t>
            </a:r>
            <a:r>
              <a:rPr lang="en-GB" sz="1800" dirty="0" err="1">
                <a:solidFill>
                  <a:schemeClr val="accent2">
                    <a:lumMod val="20000"/>
                    <a:lumOff val="80000"/>
                  </a:schemeClr>
                </a:solidFill>
              </a:rPr>
              <a:t>biltena</a:t>
            </a:r>
            <a:r>
              <a:rPr lang="en-GB" sz="1800" dirty="0">
                <a:solidFill>
                  <a:schemeClr val="accent2">
                    <a:lumMod val="20000"/>
                    <a:lumOff val="80000"/>
                  </a:schemeClr>
                </a:solidFill>
              </a:rPr>
              <a:t> “KVARTALNI MONITOR” (QM-63)</a:t>
            </a:r>
          </a:p>
          <a:p>
            <a:endParaRPr lang="sr-Latn-RS" sz="1800" dirty="0">
              <a:solidFill>
                <a:schemeClr val="accent2">
                  <a:lumMod val="20000"/>
                  <a:lumOff val="80000"/>
                </a:schemeClr>
              </a:solidFill>
            </a:endParaRPr>
          </a:p>
          <a:p>
            <a:r>
              <a:rPr lang="en-GB" sz="1800" dirty="0" err="1">
                <a:solidFill>
                  <a:schemeClr val="accent2">
                    <a:lumMod val="20000"/>
                    <a:lumOff val="80000"/>
                  </a:schemeClr>
                </a:solidFill>
              </a:rPr>
              <a:t>utorak</a:t>
            </a:r>
            <a:r>
              <a:rPr lang="en-GB" sz="1800" dirty="0">
                <a:solidFill>
                  <a:schemeClr val="accent2">
                    <a:lumMod val="20000"/>
                    <a:lumOff val="80000"/>
                  </a:schemeClr>
                </a:solidFill>
              </a:rPr>
              <a:t>, 23. mart 2021. </a:t>
            </a:r>
            <a:r>
              <a:rPr lang="en-GB" sz="1800" dirty="0" err="1">
                <a:solidFill>
                  <a:schemeClr val="accent2">
                    <a:lumMod val="20000"/>
                    <a:lumOff val="80000"/>
                  </a:schemeClr>
                </a:solidFill>
              </a:rPr>
              <a:t>godine</a:t>
            </a:r>
            <a:r>
              <a:rPr lang="en-GB" sz="1800" dirty="0">
                <a:solidFill>
                  <a:schemeClr val="accent2">
                    <a:lumMod val="20000"/>
                    <a:lumOff val="80000"/>
                  </a:schemeClr>
                </a:solidFill>
              </a:rPr>
              <a:t> u 11.00h online (Zoom) </a:t>
            </a:r>
            <a:r>
              <a:rPr lang="en-GB" sz="1800" dirty="0" err="1">
                <a:solidFill>
                  <a:schemeClr val="accent2">
                    <a:lumMod val="20000"/>
                    <a:lumOff val="80000"/>
                  </a:schemeClr>
                </a:solidFill>
              </a:rPr>
              <a:t>prezentacija</a:t>
            </a:r>
            <a:r>
              <a:rPr lang="en-GB" sz="1800" dirty="0">
                <a:solidFill>
                  <a:schemeClr val="accent2">
                    <a:lumMod val="20000"/>
                    <a:lumOff val="80000"/>
                  </a:schemeClr>
                </a:solidFill>
              </a:rPr>
              <a:t> – </a:t>
            </a:r>
            <a:r>
              <a:rPr lang="en-GB" sz="1800" dirty="0" err="1">
                <a:solidFill>
                  <a:schemeClr val="accent2">
                    <a:lumMod val="20000"/>
                    <a:lumOff val="80000"/>
                  </a:schemeClr>
                </a:solidFill>
              </a:rPr>
              <a:t>preko</a:t>
            </a:r>
            <a:r>
              <a:rPr lang="en-GB" sz="1800" dirty="0">
                <a:solidFill>
                  <a:schemeClr val="accent2">
                    <a:lumMod val="20000"/>
                    <a:lumOff val="80000"/>
                  </a:schemeClr>
                </a:solidFill>
              </a:rPr>
              <a:t> </a:t>
            </a:r>
            <a:r>
              <a:rPr lang="en-GB" sz="1800" dirty="0" err="1">
                <a:solidFill>
                  <a:schemeClr val="accent2">
                    <a:lumMod val="20000"/>
                    <a:lumOff val="80000"/>
                  </a:schemeClr>
                </a:solidFill>
              </a:rPr>
              <a:t>linka</a:t>
            </a:r>
            <a:r>
              <a:rPr lang="en-GB" sz="1800" dirty="0">
                <a:solidFill>
                  <a:schemeClr val="accent2">
                    <a:lumMod val="20000"/>
                    <a:lumOff val="80000"/>
                  </a:schemeClr>
                </a:solidFill>
              </a:rPr>
              <a:t>:</a:t>
            </a:r>
            <a:endParaRPr lang="sr-Latn-RS" sz="1800" dirty="0">
              <a:solidFill>
                <a:schemeClr val="accent2">
                  <a:lumMod val="20000"/>
                  <a:lumOff val="80000"/>
                </a:schemeClr>
              </a:solidFill>
            </a:endParaRPr>
          </a:p>
          <a:p>
            <a:endParaRPr lang="en-GB" sz="1800" dirty="0">
              <a:solidFill>
                <a:schemeClr val="accent2">
                  <a:lumMod val="20000"/>
                  <a:lumOff val="80000"/>
                </a:schemeClr>
              </a:solidFill>
            </a:endParaRPr>
          </a:p>
          <a:p>
            <a:r>
              <a:rPr lang="en-GB" sz="18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https://us02web.zoom.us/j/81714799851?pwd=THp3L3U1RXhyR1FGMVdVQXRhQWNjdz09</a:t>
            </a:r>
            <a:endParaRPr lang="sr-Latn-RS" sz="1800" dirty="0">
              <a:solidFill>
                <a:schemeClr val="accent2">
                  <a:lumMod val="20000"/>
                  <a:lumOff val="80000"/>
                </a:schemeClr>
              </a:solidFill>
            </a:endParaRPr>
          </a:p>
          <a:p>
            <a:endParaRPr lang="en-GB" sz="1800" dirty="0">
              <a:solidFill>
                <a:schemeClr val="accent2">
                  <a:lumMod val="20000"/>
                  <a:lumOff val="80000"/>
                </a:schemeClr>
              </a:solidFill>
            </a:endParaRPr>
          </a:p>
          <a:p>
            <a:r>
              <a:rPr lang="en-GB" sz="1800" dirty="0">
                <a:solidFill>
                  <a:schemeClr val="accent2">
                    <a:lumMod val="20000"/>
                    <a:lumOff val="80000"/>
                  </a:schemeClr>
                </a:solidFill>
              </a:rPr>
              <a:t>Meeting ID: 817 1479 9851</a:t>
            </a:r>
            <a:r>
              <a:rPr lang="sr-Latn-RS" sz="1800" dirty="0">
                <a:solidFill>
                  <a:schemeClr val="accent2">
                    <a:lumMod val="20000"/>
                    <a:lumOff val="80000"/>
                  </a:schemeClr>
                </a:solidFill>
              </a:rPr>
              <a:t>              </a:t>
            </a:r>
            <a:r>
              <a:rPr lang="en-GB" sz="1800" dirty="0">
                <a:solidFill>
                  <a:schemeClr val="accent2">
                    <a:lumMod val="20000"/>
                    <a:lumOff val="80000"/>
                  </a:schemeClr>
                </a:solidFill>
              </a:rPr>
              <a:t> Passcode: 414297</a:t>
            </a:r>
            <a:endParaRPr lang="sr-Latn-RS" sz="1800" dirty="0">
              <a:solidFill>
                <a:schemeClr val="accent2">
                  <a:lumMod val="20000"/>
                  <a:lumOff val="80000"/>
                </a:schemeClr>
              </a:solidFill>
            </a:endParaRPr>
          </a:p>
          <a:p>
            <a:endParaRPr lang="en-GB" sz="1800" dirty="0">
              <a:solidFill>
                <a:schemeClr val="accent2">
                  <a:lumMod val="20000"/>
                  <a:lumOff val="80000"/>
                </a:schemeClr>
              </a:solidFill>
            </a:endParaRPr>
          </a:p>
          <a:p>
            <a:r>
              <a:rPr lang="en-GB" sz="1800" dirty="0" err="1">
                <a:solidFill>
                  <a:schemeClr val="accent2">
                    <a:lumMod val="20000"/>
                    <a:lumOff val="80000"/>
                  </a:schemeClr>
                </a:solidFill>
              </a:rPr>
              <a:t>Ekonomski</a:t>
            </a:r>
            <a:r>
              <a:rPr lang="en-GB" sz="1800" dirty="0">
                <a:solidFill>
                  <a:schemeClr val="accent2">
                    <a:lumMod val="20000"/>
                    <a:lumOff val="80000"/>
                  </a:schemeClr>
                </a:solidFill>
              </a:rPr>
              <a:t> </a:t>
            </a:r>
            <a:r>
              <a:rPr lang="en-GB" sz="1800" dirty="0" err="1">
                <a:solidFill>
                  <a:schemeClr val="accent2">
                    <a:lumMod val="20000"/>
                    <a:lumOff val="80000"/>
                  </a:schemeClr>
                </a:solidFill>
              </a:rPr>
              <a:t>trendovi</a:t>
            </a:r>
            <a:r>
              <a:rPr lang="en-GB" sz="1800" dirty="0">
                <a:solidFill>
                  <a:schemeClr val="accent2">
                    <a:lumMod val="20000"/>
                    <a:lumOff val="80000"/>
                  </a:schemeClr>
                </a:solidFill>
              </a:rPr>
              <a:t> </a:t>
            </a:r>
            <a:r>
              <a:rPr lang="en-GB" sz="1800" dirty="0" err="1">
                <a:solidFill>
                  <a:schemeClr val="accent2">
                    <a:lumMod val="20000"/>
                    <a:lumOff val="80000"/>
                  </a:schemeClr>
                </a:solidFill>
              </a:rPr>
              <a:t>i</a:t>
            </a:r>
            <a:r>
              <a:rPr lang="en-GB" sz="1800" dirty="0">
                <a:solidFill>
                  <a:schemeClr val="accent2">
                    <a:lumMod val="20000"/>
                    <a:lumOff val="80000"/>
                  </a:schemeClr>
                </a:solidFill>
              </a:rPr>
              <a:t> </a:t>
            </a:r>
            <a:r>
              <a:rPr lang="en-GB" sz="1800" dirty="0" err="1">
                <a:solidFill>
                  <a:schemeClr val="accent2">
                    <a:lumMod val="20000"/>
                    <a:lumOff val="80000"/>
                  </a:schemeClr>
                </a:solidFill>
              </a:rPr>
              <a:t>politike</a:t>
            </a:r>
            <a:r>
              <a:rPr lang="en-GB" sz="1800" dirty="0">
                <a:solidFill>
                  <a:schemeClr val="accent2">
                    <a:lumMod val="20000"/>
                    <a:lumOff val="80000"/>
                  </a:schemeClr>
                </a:solidFill>
              </a:rPr>
              <a:t> u </a:t>
            </a:r>
            <a:r>
              <a:rPr lang="en-GB" sz="1800" dirty="0" err="1">
                <a:solidFill>
                  <a:schemeClr val="accent2">
                    <a:lumMod val="20000"/>
                    <a:lumOff val="80000"/>
                  </a:schemeClr>
                </a:solidFill>
              </a:rPr>
              <a:t>Srbiji</a:t>
            </a:r>
            <a:r>
              <a:rPr lang="en-GB" sz="1800" dirty="0">
                <a:solidFill>
                  <a:schemeClr val="accent2">
                    <a:lumMod val="20000"/>
                    <a:lumOff val="80000"/>
                  </a:schemeClr>
                </a:solidFill>
              </a:rPr>
              <a:t>: </a:t>
            </a:r>
            <a:r>
              <a:rPr lang="en-GB" sz="1800" dirty="0" err="1">
                <a:solidFill>
                  <a:schemeClr val="accent2">
                    <a:lumMod val="20000"/>
                    <a:lumOff val="80000"/>
                  </a:schemeClr>
                </a:solidFill>
              </a:rPr>
              <a:t>analize</a:t>
            </a:r>
            <a:r>
              <a:rPr lang="en-GB" sz="1800" dirty="0">
                <a:solidFill>
                  <a:schemeClr val="accent2">
                    <a:lumMod val="20000"/>
                    <a:lumOff val="80000"/>
                  </a:schemeClr>
                </a:solidFill>
              </a:rPr>
              <a:t>, </a:t>
            </a:r>
            <a:r>
              <a:rPr lang="en-GB" sz="1800" dirty="0" err="1">
                <a:solidFill>
                  <a:schemeClr val="accent2">
                    <a:lumMod val="20000"/>
                    <a:lumOff val="80000"/>
                  </a:schemeClr>
                </a:solidFill>
              </a:rPr>
              <a:t>projekcije</a:t>
            </a:r>
            <a:r>
              <a:rPr lang="en-GB" sz="1800" dirty="0">
                <a:solidFill>
                  <a:schemeClr val="accent2">
                    <a:lumMod val="20000"/>
                    <a:lumOff val="80000"/>
                  </a:schemeClr>
                </a:solidFill>
              </a:rPr>
              <a:t> </a:t>
            </a:r>
            <a:r>
              <a:rPr lang="en-GB" sz="1800" dirty="0" err="1">
                <a:solidFill>
                  <a:schemeClr val="accent2">
                    <a:lumMod val="20000"/>
                    <a:lumOff val="80000"/>
                  </a:schemeClr>
                </a:solidFill>
              </a:rPr>
              <a:t>i</a:t>
            </a:r>
            <a:r>
              <a:rPr lang="en-GB" sz="1800" dirty="0">
                <a:solidFill>
                  <a:schemeClr val="accent2">
                    <a:lumMod val="20000"/>
                    <a:lumOff val="80000"/>
                  </a:schemeClr>
                </a:solidFill>
              </a:rPr>
              <a:t> </a:t>
            </a:r>
            <a:r>
              <a:rPr lang="en-GB" sz="1800" dirty="0" err="1">
                <a:solidFill>
                  <a:schemeClr val="accent2">
                    <a:lumMod val="20000"/>
                    <a:lumOff val="80000"/>
                  </a:schemeClr>
                </a:solidFill>
              </a:rPr>
              <a:t>preporuke</a:t>
            </a:r>
            <a:endParaRPr lang="en-GB" sz="1800" dirty="0">
              <a:solidFill>
                <a:schemeClr val="accent2">
                  <a:lumMod val="20000"/>
                  <a:lumOff val="80000"/>
                </a:schemeClr>
              </a:solidFill>
            </a:endParaRPr>
          </a:p>
          <a:p>
            <a:r>
              <a:rPr lang="en-GB" sz="1800" dirty="0">
                <a:solidFill>
                  <a:schemeClr val="accent2">
                    <a:lumMod val="20000"/>
                    <a:lumOff val="80000"/>
                  </a:schemeClr>
                </a:solidFill>
              </a:rPr>
              <a:t>•         </a:t>
            </a:r>
            <a:r>
              <a:rPr lang="en-GB" sz="1800" dirty="0" err="1">
                <a:solidFill>
                  <a:schemeClr val="accent2">
                    <a:lumMod val="20000"/>
                    <a:lumOff val="80000"/>
                  </a:schemeClr>
                </a:solidFill>
              </a:rPr>
              <a:t>Oporavak</a:t>
            </a:r>
            <a:r>
              <a:rPr lang="en-GB" sz="1800" dirty="0">
                <a:solidFill>
                  <a:schemeClr val="accent2">
                    <a:lumMod val="20000"/>
                    <a:lumOff val="80000"/>
                  </a:schemeClr>
                </a:solidFill>
              </a:rPr>
              <a:t> </a:t>
            </a:r>
            <a:r>
              <a:rPr lang="en-GB" sz="1800" dirty="0" err="1">
                <a:solidFill>
                  <a:schemeClr val="accent2">
                    <a:lumMod val="20000"/>
                    <a:lumOff val="80000"/>
                  </a:schemeClr>
                </a:solidFill>
              </a:rPr>
              <a:t>privrede</a:t>
            </a:r>
            <a:r>
              <a:rPr lang="en-GB" sz="1800" dirty="0">
                <a:solidFill>
                  <a:schemeClr val="accent2">
                    <a:lumMod val="20000"/>
                    <a:lumOff val="80000"/>
                  </a:schemeClr>
                </a:solidFill>
              </a:rPr>
              <a:t> </a:t>
            </a:r>
            <a:r>
              <a:rPr lang="en-GB" sz="1800" dirty="0" err="1">
                <a:solidFill>
                  <a:schemeClr val="accent2">
                    <a:lumMod val="20000"/>
                    <a:lumOff val="80000"/>
                  </a:schemeClr>
                </a:solidFill>
              </a:rPr>
              <a:t>Srbije</a:t>
            </a:r>
            <a:r>
              <a:rPr lang="en-GB" sz="1800" dirty="0">
                <a:solidFill>
                  <a:schemeClr val="accent2">
                    <a:lumMod val="20000"/>
                    <a:lumOff val="80000"/>
                  </a:schemeClr>
                </a:solidFill>
              </a:rPr>
              <a:t> </a:t>
            </a:r>
            <a:r>
              <a:rPr lang="en-GB" sz="1800" dirty="0" err="1">
                <a:solidFill>
                  <a:schemeClr val="accent2">
                    <a:lumMod val="20000"/>
                    <a:lumOff val="80000"/>
                  </a:schemeClr>
                </a:solidFill>
              </a:rPr>
              <a:t>tokom</a:t>
            </a:r>
            <a:r>
              <a:rPr lang="en-GB" sz="1800" dirty="0">
                <a:solidFill>
                  <a:schemeClr val="accent2">
                    <a:lumMod val="20000"/>
                    <a:lumOff val="80000"/>
                  </a:schemeClr>
                </a:solidFill>
              </a:rPr>
              <a:t> </a:t>
            </a:r>
            <a:r>
              <a:rPr lang="en-GB" sz="1800" dirty="0" err="1">
                <a:solidFill>
                  <a:schemeClr val="accent2">
                    <a:lumMod val="20000"/>
                    <a:lumOff val="80000"/>
                  </a:schemeClr>
                </a:solidFill>
              </a:rPr>
              <a:t>četvrtog</a:t>
            </a:r>
            <a:r>
              <a:rPr lang="en-GB" sz="1800" dirty="0">
                <a:solidFill>
                  <a:schemeClr val="accent2">
                    <a:lumMod val="20000"/>
                    <a:lumOff val="80000"/>
                  </a:schemeClr>
                </a:solidFill>
              </a:rPr>
              <a:t> </a:t>
            </a:r>
            <a:r>
              <a:rPr lang="en-GB" sz="1800" dirty="0" err="1">
                <a:solidFill>
                  <a:schemeClr val="accent2">
                    <a:lumMod val="20000"/>
                    <a:lumOff val="80000"/>
                  </a:schemeClr>
                </a:solidFill>
              </a:rPr>
              <a:t>kvartala</a:t>
            </a:r>
            <a:r>
              <a:rPr lang="en-GB" sz="1800" dirty="0">
                <a:solidFill>
                  <a:schemeClr val="accent2">
                    <a:lumMod val="20000"/>
                    <a:lumOff val="80000"/>
                  </a:schemeClr>
                </a:solidFill>
              </a:rPr>
              <a:t> </a:t>
            </a:r>
            <a:r>
              <a:rPr lang="en-GB" sz="1800" dirty="0" err="1">
                <a:solidFill>
                  <a:schemeClr val="accent2">
                    <a:lumMod val="20000"/>
                    <a:lumOff val="80000"/>
                  </a:schemeClr>
                </a:solidFill>
              </a:rPr>
              <a:t>dodatno</a:t>
            </a:r>
            <a:r>
              <a:rPr lang="en-GB" sz="1800" dirty="0">
                <a:solidFill>
                  <a:schemeClr val="accent2">
                    <a:lumMod val="20000"/>
                    <a:lumOff val="80000"/>
                  </a:schemeClr>
                </a:solidFill>
              </a:rPr>
              <a:t> je </a:t>
            </a:r>
            <a:r>
              <a:rPr lang="en-GB" sz="1800" dirty="0" err="1">
                <a:solidFill>
                  <a:schemeClr val="accent2">
                    <a:lumMod val="20000"/>
                    <a:lumOff val="80000"/>
                  </a:schemeClr>
                </a:solidFill>
              </a:rPr>
              <a:t>ublažio</a:t>
            </a:r>
            <a:r>
              <a:rPr lang="en-GB" sz="1800" dirty="0">
                <a:solidFill>
                  <a:schemeClr val="accent2">
                    <a:lumMod val="20000"/>
                    <a:lumOff val="80000"/>
                  </a:schemeClr>
                </a:solidFill>
              </a:rPr>
              <a:t> pad BDP u 2020. </a:t>
            </a:r>
            <a:r>
              <a:rPr lang="en-GB" sz="1800" dirty="0" err="1">
                <a:solidFill>
                  <a:schemeClr val="accent2">
                    <a:lumMod val="20000"/>
                    <a:lumOff val="80000"/>
                  </a:schemeClr>
                </a:solidFill>
              </a:rPr>
              <a:t>godini</a:t>
            </a:r>
            <a:endParaRPr lang="en-GB" sz="1800" dirty="0">
              <a:solidFill>
                <a:schemeClr val="accent2">
                  <a:lumMod val="20000"/>
                  <a:lumOff val="80000"/>
                </a:schemeClr>
              </a:solidFill>
            </a:endParaRPr>
          </a:p>
          <a:p>
            <a:r>
              <a:rPr lang="en-GB" sz="1800" dirty="0">
                <a:solidFill>
                  <a:schemeClr val="accent2">
                    <a:lumMod val="20000"/>
                    <a:lumOff val="80000"/>
                  </a:schemeClr>
                </a:solidFill>
              </a:rPr>
              <a:t>o        Pad BDP u 2020. je za 1% je </a:t>
            </a:r>
            <a:r>
              <a:rPr lang="en-GB" sz="1800" dirty="0" err="1">
                <a:solidFill>
                  <a:schemeClr val="accent2">
                    <a:lumMod val="20000"/>
                    <a:lumOff val="80000"/>
                  </a:schemeClr>
                </a:solidFill>
              </a:rPr>
              <a:t>manji</a:t>
            </a:r>
            <a:r>
              <a:rPr lang="en-GB" sz="1800" dirty="0">
                <a:solidFill>
                  <a:schemeClr val="accent2">
                    <a:lumMod val="20000"/>
                    <a:lumOff val="80000"/>
                  </a:schemeClr>
                </a:solidFill>
              </a:rPr>
              <a:t> od </a:t>
            </a:r>
            <a:r>
              <a:rPr lang="en-GB" sz="1800" dirty="0" err="1">
                <a:solidFill>
                  <a:schemeClr val="accent2">
                    <a:lumMod val="20000"/>
                    <a:lumOff val="80000"/>
                  </a:schemeClr>
                </a:solidFill>
              </a:rPr>
              <a:t>očekivanog</a:t>
            </a:r>
            <a:r>
              <a:rPr lang="en-GB" sz="1800" dirty="0">
                <a:solidFill>
                  <a:schemeClr val="accent2">
                    <a:lumMod val="20000"/>
                    <a:lumOff val="80000"/>
                  </a:schemeClr>
                </a:solidFill>
              </a:rPr>
              <a:t> </a:t>
            </a:r>
            <a:r>
              <a:rPr lang="en-GB" sz="1800" dirty="0" err="1">
                <a:solidFill>
                  <a:schemeClr val="accent2">
                    <a:lumMod val="20000"/>
                    <a:lumOff val="80000"/>
                  </a:schemeClr>
                </a:solidFill>
              </a:rPr>
              <a:t>i</a:t>
            </a:r>
            <a:r>
              <a:rPr lang="en-GB" sz="1800" dirty="0">
                <a:solidFill>
                  <a:schemeClr val="accent2">
                    <a:lumMod val="20000"/>
                    <a:lumOff val="80000"/>
                  </a:schemeClr>
                </a:solidFill>
              </a:rPr>
              <a:t> </a:t>
            </a:r>
            <a:r>
              <a:rPr lang="en-GB" sz="1800" dirty="0" err="1">
                <a:solidFill>
                  <a:schemeClr val="accent2">
                    <a:lumMod val="20000"/>
                    <a:lumOff val="80000"/>
                  </a:schemeClr>
                </a:solidFill>
              </a:rPr>
              <a:t>četvrti</a:t>
            </a:r>
            <a:r>
              <a:rPr lang="en-GB" sz="1800" dirty="0">
                <a:solidFill>
                  <a:schemeClr val="accent2">
                    <a:lumMod val="20000"/>
                    <a:lumOff val="80000"/>
                  </a:schemeClr>
                </a:solidFill>
              </a:rPr>
              <a:t>/</a:t>
            </a:r>
            <a:r>
              <a:rPr lang="en-GB" sz="1800" dirty="0" err="1">
                <a:solidFill>
                  <a:schemeClr val="accent2">
                    <a:lumMod val="20000"/>
                    <a:lumOff val="80000"/>
                  </a:schemeClr>
                </a:solidFill>
              </a:rPr>
              <a:t>peti</a:t>
            </a:r>
            <a:r>
              <a:rPr lang="en-GB" sz="1800" dirty="0">
                <a:solidFill>
                  <a:schemeClr val="accent2">
                    <a:lumMod val="20000"/>
                    <a:lumOff val="80000"/>
                  </a:schemeClr>
                </a:solidFill>
              </a:rPr>
              <a:t> </a:t>
            </a:r>
            <a:r>
              <a:rPr lang="en-GB" sz="1800" dirty="0" err="1">
                <a:solidFill>
                  <a:schemeClr val="accent2">
                    <a:lumMod val="20000"/>
                    <a:lumOff val="80000"/>
                  </a:schemeClr>
                </a:solidFill>
              </a:rPr>
              <a:t>rezultat</a:t>
            </a:r>
            <a:r>
              <a:rPr lang="en-GB" sz="1800" dirty="0">
                <a:solidFill>
                  <a:schemeClr val="accent2">
                    <a:lumMod val="20000"/>
                    <a:lumOff val="80000"/>
                  </a:schemeClr>
                </a:solidFill>
              </a:rPr>
              <a:t> u </a:t>
            </a:r>
            <a:r>
              <a:rPr lang="en-GB" sz="1800" dirty="0" err="1">
                <a:solidFill>
                  <a:schemeClr val="accent2">
                    <a:lumMod val="20000"/>
                    <a:lumOff val="80000"/>
                  </a:schemeClr>
                </a:solidFill>
              </a:rPr>
              <a:t>Evropi</a:t>
            </a:r>
            <a:r>
              <a:rPr lang="en-GB" sz="1800" dirty="0">
                <a:solidFill>
                  <a:schemeClr val="accent2">
                    <a:lumMod val="20000"/>
                    <a:lumOff val="80000"/>
                  </a:schemeClr>
                </a:solidFill>
              </a:rPr>
              <a:t>  </a:t>
            </a:r>
          </a:p>
          <a:p>
            <a:r>
              <a:rPr lang="en-GB" sz="1800" dirty="0">
                <a:solidFill>
                  <a:schemeClr val="accent2">
                    <a:lumMod val="20000"/>
                    <a:lumOff val="80000"/>
                  </a:schemeClr>
                </a:solidFill>
              </a:rPr>
              <a:t>o        </a:t>
            </a:r>
            <a:r>
              <a:rPr lang="en-GB" sz="1800" dirty="0" err="1">
                <a:solidFill>
                  <a:schemeClr val="accent2">
                    <a:lumMod val="20000"/>
                    <a:lumOff val="80000"/>
                  </a:schemeClr>
                </a:solidFill>
              </a:rPr>
              <a:t>Evropske</a:t>
            </a:r>
            <a:r>
              <a:rPr lang="en-GB" sz="1800" dirty="0">
                <a:solidFill>
                  <a:schemeClr val="accent2">
                    <a:lumMod val="20000"/>
                    <a:lumOff val="80000"/>
                  </a:schemeClr>
                </a:solidFill>
              </a:rPr>
              <a:t> </a:t>
            </a:r>
            <a:r>
              <a:rPr lang="en-GB" sz="1800" dirty="0" err="1">
                <a:solidFill>
                  <a:schemeClr val="accent2">
                    <a:lumMod val="20000"/>
                    <a:lumOff val="80000"/>
                  </a:schemeClr>
                </a:solidFill>
              </a:rPr>
              <a:t>zemlje</a:t>
            </a:r>
            <a:r>
              <a:rPr lang="en-GB" sz="1800" dirty="0">
                <a:solidFill>
                  <a:schemeClr val="accent2">
                    <a:lumMod val="20000"/>
                    <a:lumOff val="80000"/>
                  </a:schemeClr>
                </a:solidFill>
              </a:rPr>
              <a:t> se </a:t>
            </a:r>
            <a:r>
              <a:rPr lang="en-GB" sz="1800" dirty="0" err="1">
                <a:solidFill>
                  <a:schemeClr val="accent2">
                    <a:lumMod val="20000"/>
                    <a:lumOff val="80000"/>
                  </a:schemeClr>
                </a:solidFill>
              </a:rPr>
              <a:t>brže</a:t>
            </a:r>
            <a:r>
              <a:rPr lang="en-GB" sz="1800" dirty="0">
                <a:solidFill>
                  <a:schemeClr val="accent2">
                    <a:lumMod val="20000"/>
                    <a:lumOff val="80000"/>
                  </a:schemeClr>
                </a:solidFill>
              </a:rPr>
              <a:t> </a:t>
            </a:r>
            <a:r>
              <a:rPr lang="en-GB" sz="1800" dirty="0" err="1">
                <a:solidFill>
                  <a:schemeClr val="accent2">
                    <a:lumMod val="20000"/>
                    <a:lumOff val="80000"/>
                  </a:schemeClr>
                </a:solidFill>
              </a:rPr>
              <a:t>oporavljaju</a:t>
            </a:r>
            <a:r>
              <a:rPr lang="en-GB" sz="1800" dirty="0">
                <a:solidFill>
                  <a:schemeClr val="accent2">
                    <a:lumMod val="20000"/>
                    <a:lumOff val="80000"/>
                  </a:schemeClr>
                </a:solidFill>
              </a:rPr>
              <a:t> </a:t>
            </a:r>
            <a:r>
              <a:rPr lang="en-GB" sz="1800" dirty="0" err="1">
                <a:solidFill>
                  <a:schemeClr val="accent2">
                    <a:lumMod val="20000"/>
                    <a:lumOff val="80000"/>
                  </a:schemeClr>
                </a:solidFill>
              </a:rPr>
              <a:t>nego</a:t>
            </a:r>
            <a:r>
              <a:rPr lang="en-GB" sz="1800" dirty="0">
                <a:solidFill>
                  <a:schemeClr val="accent2">
                    <a:lumMod val="20000"/>
                    <a:lumOff val="80000"/>
                  </a:schemeClr>
                </a:solidFill>
              </a:rPr>
              <a:t> </a:t>
            </a:r>
            <a:r>
              <a:rPr lang="en-GB" sz="1800" dirty="0" err="1">
                <a:solidFill>
                  <a:schemeClr val="accent2">
                    <a:lumMod val="20000"/>
                    <a:lumOff val="80000"/>
                  </a:schemeClr>
                </a:solidFill>
              </a:rPr>
              <a:t>što</a:t>
            </a:r>
            <a:r>
              <a:rPr lang="en-GB" sz="1800" dirty="0">
                <a:solidFill>
                  <a:schemeClr val="accent2">
                    <a:lumMod val="20000"/>
                    <a:lumOff val="80000"/>
                  </a:schemeClr>
                </a:solidFill>
              </a:rPr>
              <a:t> je </a:t>
            </a:r>
            <a:r>
              <a:rPr lang="en-GB" sz="1800" dirty="0" err="1">
                <a:solidFill>
                  <a:schemeClr val="accent2">
                    <a:lumMod val="20000"/>
                    <a:lumOff val="80000"/>
                  </a:schemeClr>
                </a:solidFill>
              </a:rPr>
              <a:t>očekivano</a:t>
            </a:r>
            <a:r>
              <a:rPr lang="en-GB" sz="1800" dirty="0">
                <a:solidFill>
                  <a:schemeClr val="accent2">
                    <a:lumMod val="20000"/>
                    <a:lumOff val="80000"/>
                  </a:schemeClr>
                </a:solidFill>
              </a:rPr>
              <a:t>, </a:t>
            </a:r>
            <a:r>
              <a:rPr lang="en-GB" sz="1800" dirty="0" err="1">
                <a:solidFill>
                  <a:schemeClr val="accent2">
                    <a:lumMod val="20000"/>
                    <a:lumOff val="80000"/>
                  </a:schemeClr>
                </a:solidFill>
              </a:rPr>
              <a:t>ali</a:t>
            </a:r>
            <a:r>
              <a:rPr lang="en-GB" sz="1800" dirty="0">
                <a:solidFill>
                  <a:schemeClr val="accent2">
                    <a:lumMod val="20000"/>
                    <a:lumOff val="80000"/>
                  </a:schemeClr>
                </a:solidFill>
              </a:rPr>
              <a:t> </a:t>
            </a:r>
            <a:r>
              <a:rPr lang="en-GB" sz="1800" dirty="0" err="1">
                <a:solidFill>
                  <a:schemeClr val="accent2">
                    <a:lumMod val="20000"/>
                    <a:lumOff val="80000"/>
                  </a:schemeClr>
                </a:solidFill>
              </a:rPr>
              <a:t>će</a:t>
            </a:r>
            <a:r>
              <a:rPr lang="en-GB" sz="1800" dirty="0">
                <a:solidFill>
                  <a:schemeClr val="accent2">
                    <a:lumMod val="20000"/>
                    <a:lumOff val="80000"/>
                  </a:schemeClr>
                </a:solidFill>
              </a:rPr>
              <a:t> </a:t>
            </a:r>
            <a:r>
              <a:rPr lang="en-GB" sz="1800" dirty="0" err="1">
                <a:solidFill>
                  <a:schemeClr val="accent2">
                    <a:lumMod val="20000"/>
                    <a:lumOff val="80000"/>
                  </a:schemeClr>
                </a:solidFill>
              </a:rPr>
              <a:t>rast</a:t>
            </a:r>
            <a:r>
              <a:rPr lang="en-GB" sz="1800" dirty="0">
                <a:solidFill>
                  <a:schemeClr val="accent2">
                    <a:lumMod val="20000"/>
                    <a:lumOff val="80000"/>
                  </a:schemeClr>
                </a:solidFill>
              </a:rPr>
              <a:t> u 2021. </a:t>
            </a:r>
            <a:r>
              <a:rPr lang="en-GB" sz="1800" dirty="0" err="1">
                <a:solidFill>
                  <a:schemeClr val="accent2">
                    <a:lumMod val="20000"/>
                    <a:lumOff val="80000"/>
                  </a:schemeClr>
                </a:solidFill>
              </a:rPr>
              <a:t>biti</a:t>
            </a:r>
            <a:r>
              <a:rPr lang="en-GB" sz="1800" dirty="0">
                <a:solidFill>
                  <a:schemeClr val="accent2">
                    <a:lumMod val="20000"/>
                    <a:lumOff val="80000"/>
                  </a:schemeClr>
                </a:solidFill>
              </a:rPr>
              <a:t> </a:t>
            </a:r>
            <a:r>
              <a:rPr lang="en-GB" sz="1800" dirty="0" err="1">
                <a:solidFill>
                  <a:schemeClr val="accent2">
                    <a:lumMod val="20000"/>
                    <a:lumOff val="80000"/>
                  </a:schemeClr>
                </a:solidFill>
              </a:rPr>
              <a:t>manji</a:t>
            </a:r>
            <a:r>
              <a:rPr lang="en-GB" sz="1800" dirty="0">
                <a:solidFill>
                  <a:schemeClr val="accent2">
                    <a:lumMod val="20000"/>
                    <a:lumOff val="80000"/>
                  </a:schemeClr>
                </a:solidFill>
              </a:rPr>
              <a:t> </a:t>
            </a:r>
            <a:r>
              <a:rPr lang="en-GB" sz="1800" dirty="0" err="1">
                <a:solidFill>
                  <a:schemeClr val="accent2">
                    <a:lumMod val="20000"/>
                    <a:lumOff val="80000"/>
                  </a:schemeClr>
                </a:solidFill>
              </a:rPr>
              <a:t>nego</a:t>
            </a:r>
            <a:r>
              <a:rPr lang="en-GB" sz="1800" dirty="0">
                <a:solidFill>
                  <a:schemeClr val="accent2">
                    <a:lumMod val="20000"/>
                    <a:lumOff val="80000"/>
                  </a:schemeClr>
                </a:solidFill>
              </a:rPr>
              <a:t> </a:t>
            </a:r>
            <a:r>
              <a:rPr lang="en-GB" sz="1800" dirty="0" err="1">
                <a:solidFill>
                  <a:schemeClr val="accent2">
                    <a:lumMod val="20000"/>
                    <a:lumOff val="80000"/>
                  </a:schemeClr>
                </a:solidFill>
              </a:rPr>
              <a:t>što</a:t>
            </a:r>
            <a:r>
              <a:rPr lang="en-GB" sz="1800" dirty="0">
                <a:solidFill>
                  <a:schemeClr val="accent2">
                    <a:lumMod val="20000"/>
                    <a:lumOff val="80000"/>
                  </a:schemeClr>
                </a:solidFill>
              </a:rPr>
              <a:t> je </a:t>
            </a:r>
            <a:r>
              <a:rPr lang="en-GB" sz="1800" dirty="0" err="1">
                <a:solidFill>
                  <a:schemeClr val="accent2">
                    <a:lumMod val="20000"/>
                    <a:lumOff val="80000"/>
                  </a:schemeClr>
                </a:solidFill>
              </a:rPr>
              <a:t>ranije</a:t>
            </a:r>
            <a:r>
              <a:rPr lang="en-GB" sz="1800" dirty="0">
                <a:solidFill>
                  <a:schemeClr val="accent2">
                    <a:lumMod val="20000"/>
                    <a:lumOff val="80000"/>
                  </a:schemeClr>
                </a:solidFill>
              </a:rPr>
              <a:t> </a:t>
            </a:r>
            <a:r>
              <a:rPr lang="en-GB" sz="1800" dirty="0" err="1">
                <a:solidFill>
                  <a:schemeClr val="accent2">
                    <a:lumMod val="20000"/>
                    <a:lumOff val="80000"/>
                  </a:schemeClr>
                </a:solidFill>
              </a:rPr>
              <a:t>prognoziran</a:t>
            </a:r>
            <a:endParaRPr lang="en-GB" sz="1800" dirty="0">
              <a:solidFill>
                <a:schemeClr val="accent2">
                  <a:lumMod val="20000"/>
                  <a:lumOff val="80000"/>
                </a:schemeClr>
              </a:solidFill>
            </a:endParaRPr>
          </a:p>
        </p:txBody>
      </p:sp>
    </p:spTree>
    <p:extLst>
      <p:ext uri="{BB962C8B-B14F-4D97-AF65-F5344CB8AC3E}">
        <p14:creationId xmlns:p14="http://schemas.microsoft.com/office/powerpoint/2010/main" val="278375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D7003989-274E-4440-B632-D0EF069129D3}"/>
              </a:ext>
            </a:extLst>
          </p:cNvPr>
          <p:cNvSpPr>
            <a:spLocks noGrp="1"/>
          </p:cNvSpPr>
          <p:nvPr>
            <p:ph type="title"/>
          </p:nvPr>
        </p:nvSpPr>
        <p:spPr>
          <a:xfrm>
            <a:off x="457200" y="-315913"/>
            <a:ext cx="8229600" cy="1143001"/>
          </a:xfrm>
        </p:spPr>
        <p:txBody>
          <a:bodyPr/>
          <a:lstStyle/>
          <a:p>
            <a:r>
              <a:rPr lang="en-US" altLang="en-US" sz="4000"/>
              <a:t>GDE JE ONDA KINA?</a:t>
            </a:r>
            <a:endParaRPr lang="en-GB" altLang="en-US" sz="4000"/>
          </a:p>
        </p:txBody>
      </p:sp>
      <p:sp>
        <p:nvSpPr>
          <p:cNvPr id="11" name="Rectangle 2">
            <a:extLst>
              <a:ext uri="{FF2B5EF4-FFF2-40B4-BE49-F238E27FC236}">
                <a16:creationId xmlns:a16="http://schemas.microsoft.com/office/drawing/2014/main" id="{60290BB6-D642-4BEB-B8EA-DFBC920E1422}"/>
              </a:ext>
            </a:extLst>
          </p:cNvPr>
          <p:cNvSpPr txBox="1">
            <a:spLocks noChangeArrowheads="1"/>
          </p:cNvSpPr>
          <p:nvPr/>
        </p:nvSpPr>
        <p:spPr bwMode="blackWhite">
          <a:xfrm>
            <a:off x="7467600" y="6248400"/>
            <a:ext cx="1676400" cy="609600"/>
          </a:xfrm>
          <a:prstGeom prst="rect">
            <a:avLst/>
          </a:prstGeom>
          <a:noFill/>
          <a:ln w="9525">
            <a:noFill/>
            <a:miter lim="800000"/>
            <a:headEnd/>
            <a:tailEnd/>
          </a:ln>
        </p:spPr>
        <p:txBody>
          <a:bodyPr anchor="ctr"/>
          <a:lstStyle/>
          <a:p>
            <a:pPr algn="l">
              <a:defRPr/>
            </a:pPr>
            <a:r>
              <a:rPr lang="de-DE" sz="2000" kern="0">
                <a:solidFill>
                  <a:srgbClr val="DBC9ED"/>
                </a:solidFill>
                <a:latin typeface="+mj-lt"/>
                <a:ea typeface="+mj-ea"/>
                <a:cs typeface="+mj-cs"/>
              </a:rPr>
              <a:t>Slika 6.5</a:t>
            </a:r>
            <a:endParaRPr lang="en-GB" sz="2000" kern="0">
              <a:solidFill>
                <a:srgbClr val="DBC9ED"/>
              </a:solidFill>
              <a:latin typeface="+mj-lt"/>
              <a:ea typeface="+mj-ea"/>
              <a:cs typeface="+mj-cs"/>
            </a:endParaRPr>
          </a:p>
        </p:txBody>
      </p:sp>
      <p:sp>
        <p:nvSpPr>
          <p:cNvPr id="28676" name="Rectangle 3">
            <a:extLst>
              <a:ext uri="{FF2B5EF4-FFF2-40B4-BE49-F238E27FC236}">
                <a16:creationId xmlns:a16="http://schemas.microsoft.com/office/drawing/2014/main" id="{73FF3EB9-5BFF-48AB-B878-44EA56FA3254}"/>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Privremene i trajne promene dohotka</a:t>
            </a:r>
            <a:endParaRPr lang="en-GB" altLang="en-US" sz="3200">
              <a:solidFill>
                <a:schemeClr val="bg1"/>
              </a:solidFill>
              <a:latin typeface="Arial" panose="020B0604020202020204" pitchFamily="34" charset="0"/>
            </a:endParaRPr>
          </a:p>
        </p:txBody>
      </p:sp>
      <p:sp>
        <p:nvSpPr>
          <p:cNvPr id="28677" name="Arc 4">
            <a:extLst>
              <a:ext uri="{FF2B5EF4-FFF2-40B4-BE49-F238E27FC236}">
                <a16:creationId xmlns:a16="http://schemas.microsoft.com/office/drawing/2014/main" id="{A15EA272-1D68-4947-BC1E-63C3F39976A3}"/>
              </a:ext>
            </a:extLst>
          </p:cNvPr>
          <p:cNvSpPr>
            <a:spLocks/>
          </p:cNvSpPr>
          <p:nvPr/>
        </p:nvSpPr>
        <p:spPr bwMode="blackWhite">
          <a:xfrm rot="16200000" flipH="1">
            <a:off x="4006850" y="2525713"/>
            <a:ext cx="1020763" cy="1150937"/>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8" name="Arc 5">
            <a:extLst>
              <a:ext uri="{FF2B5EF4-FFF2-40B4-BE49-F238E27FC236}">
                <a16:creationId xmlns:a16="http://schemas.microsoft.com/office/drawing/2014/main" id="{0C34C8A8-E869-448E-B51E-33376619646F}"/>
              </a:ext>
            </a:extLst>
          </p:cNvPr>
          <p:cNvSpPr>
            <a:spLocks/>
          </p:cNvSpPr>
          <p:nvPr/>
        </p:nvSpPr>
        <p:spPr bwMode="blackWhite">
          <a:xfrm rot="16200000" flipH="1">
            <a:off x="3067844" y="3509169"/>
            <a:ext cx="1127125" cy="1150937"/>
          </a:xfrm>
          <a:custGeom>
            <a:avLst/>
            <a:gdLst>
              <a:gd name="T0" fmla="*/ 2147483647 w 21374"/>
              <a:gd name="T1" fmla="*/ 0 h 21540"/>
              <a:gd name="T2" fmla="*/ 2147483647 w 21374"/>
              <a:gd name="T3" fmla="*/ 2147483647 h 21540"/>
              <a:gd name="T4" fmla="*/ 0 w 21374"/>
              <a:gd name="T5" fmla="*/ 2147483647 h 21540"/>
              <a:gd name="T6" fmla="*/ 0 60000 65536"/>
              <a:gd name="T7" fmla="*/ 0 60000 65536"/>
              <a:gd name="T8" fmla="*/ 0 60000 65536"/>
              <a:gd name="T9" fmla="*/ 0 w 21374"/>
              <a:gd name="T10" fmla="*/ 0 h 21540"/>
              <a:gd name="T11" fmla="*/ 21374 w 21374"/>
              <a:gd name="T12" fmla="*/ 21540 h 21540"/>
            </a:gdLst>
            <a:ahLst/>
            <a:cxnLst>
              <a:cxn ang="T6">
                <a:pos x="T0" y="T1"/>
              </a:cxn>
              <a:cxn ang="T7">
                <a:pos x="T2" y="T3"/>
              </a:cxn>
              <a:cxn ang="T8">
                <a:pos x="T4" y="T5"/>
              </a:cxn>
            </a:cxnLst>
            <a:rect l="T9" t="T10" r="T11" b="T12"/>
            <a:pathLst>
              <a:path w="21374" h="21540" fill="none" extrusionOk="0">
                <a:moveTo>
                  <a:pt x="1603" y="-1"/>
                </a:moveTo>
                <a:cubicBezTo>
                  <a:pt x="11695" y="750"/>
                  <a:pt x="19912" y="8407"/>
                  <a:pt x="21373" y="18422"/>
                </a:cubicBezTo>
              </a:path>
              <a:path w="21374" h="21540" stroke="0" extrusionOk="0">
                <a:moveTo>
                  <a:pt x="1603" y="-1"/>
                </a:moveTo>
                <a:cubicBezTo>
                  <a:pt x="11695" y="750"/>
                  <a:pt x="19912" y="8407"/>
                  <a:pt x="21373" y="18422"/>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9" name="Arc 6">
            <a:extLst>
              <a:ext uri="{FF2B5EF4-FFF2-40B4-BE49-F238E27FC236}">
                <a16:creationId xmlns:a16="http://schemas.microsoft.com/office/drawing/2014/main" id="{8235079D-9512-4367-A0B6-1C5560B85156}"/>
              </a:ext>
            </a:extLst>
          </p:cNvPr>
          <p:cNvSpPr>
            <a:spLocks/>
          </p:cNvSpPr>
          <p:nvPr/>
        </p:nvSpPr>
        <p:spPr bwMode="blackWhite">
          <a:xfrm rot="16200000" flipH="1">
            <a:off x="3633787" y="2973388"/>
            <a:ext cx="1020763"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0" name="Text Box 7">
            <a:extLst>
              <a:ext uri="{FF2B5EF4-FFF2-40B4-BE49-F238E27FC236}">
                <a16:creationId xmlns:a16="http://schemas.microsoft.com/office/drawing/2014/main" id="{25C1DDF6-535A-479C-9CAE-7C9BE1F09B50}"/>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28681" name="Text Box 8">
            <a:extLst>
              <a:ext uri="{FF2B5EF4-FFF2-40B4-BE49-F238E27FC236}">
                <a16:creationId xmlns:a16="http://schemas.microsoft.com/office/drawing/2014/main" id="{A3AF78C3-FC33-44A6-9E7A-A76D80590287}"/>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28682" name="Text Box 9">
            <a:extLst>
              <a:ext uri="{FF2B5EF4-FFF2-40B4-BE49-F238E27FC236}">
                <a16:creationId xmlns:a16="http://schemas.microsoft.com/office/drawing/2014/main" id="{76BFDCD5-5490-440F-96C3-8A4D8488CF0A}"/>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28683" name="Line 10">
            <a:extLst>
              <a:ext uri="{FF2B5EF4-FFF2-40B4-BE49-F238E27FC236}">
                <a16:creationId xmlns:a16="http://schemas.microsoft.com/office/drawing/2014/main" id="{878CE79C-F446-4CDD-8245-DEEC49BD43EC}"/>
              </a:ext>
            </a:extLst>
          </p:cNvPr>
          <p:cNvSpPr>
            <a:spLocks noChangeShapeType="1"/>
          </p:cNvSpPr>
          <p:nvPr/>
        </p:nvSpPr>
        <p:spPr bwMode="blackWhite">
          <a:xfrm flipH="1" flipV="1">
            <a:off x="21923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Text Box 11">
            <a:extLst>
              <a:ext uri="{FF2B5EF4-FFF2-40B4-BE49-F238E27FC236}">
                <a16:creationId xmlns:a16="http://schemas.microsoft.com/office/drawing/2014/main" id="{92D04DB1-4663-4319-9BF1-20F786445813}"/>
              </a:ext>
            </a:extLst>
          </p:cNvPr>
          <p:cNvSpPr txBox="1">
            <a:spLocks noChangeArrowheads="1"/>
          </p:cNvSpPr>
          <p:nvPr/>
        </p:nvSpPr>
        <p:spPr bwMode="blackWhite">
          <a:xfrm>
            <a:off x="36576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28685" name="Oval 12">
            <a:extLst>
              <a:ext uri="{FF2B5EF4-FFF2-40B4-BE49-F238E27FC236}">
                <a16:creationId xmlns:a16="http://schemas.microsoft.com/office/drawing/2014/main" id="{1B4CB3EC-6580-441E-B10D-4C12B5CA1B30}"/>
              </a:ext>
            </a:extLst>
          </p:cNvPr>
          <p:cNvSpPr>
            <a:spLocks noChangeArrowheads="1"/>
          </p:cNvSpPr>
          <p:nvPr/>
        </p:nvSpPr>
        <p:spPr bwMode="blackWhite">
          <a:xfrm>
            <a:off x="3692525" y="3643313"/>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6" name="Text Box 13">
            <a:extLst>
              <a:ext uri="{FF2B5EF4-FFF2-40B4-BE49-F238E27FC236}">
                <a16:creationId xmlns:a16="http://schemas.microsoft.com/office/drawing/2014/main" id="{77D3559F-DA77-4D73-A15C-99FEC4318B6E}"/>
              </a:ext>
            </a:extLst>
          </p:cNvPr>
          <p:cNvSpPr txBox="1">
            <a:spLocks noChangeArrowheads="1"/>
          </p:cNvSpPr>
          <p:nvPr/>
        </p:nvSpPr>
        <p:spPr bwMode="blackWhite">
          <a:xfrm>
            <a:off x="3962400" y="2986088"/>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8687" name="Line 14">
            <a:extLst>
              <a:ext uri="{FF2B5EF4-FFF2-40B4-BE49-F238E27FC236}">
                <a16:creationId xmlns:a16="http://schemas.microsoft.com/office/drawing/2014/main" id="{2E0273A2-F741-4AB9-B240-952D2559FBD8}"/>
              </a:ext>
            </a:extLst>
          </p:cNvPr>
          <p:cNvSpPr>
            <a:spLocks noChangeShapeType="1"/>
          </p:cNvSpPr>
          <p:nvPr/>
        </p:nvSpPr>
        <p:spPr bwMode="blackWhite">
          <a:xfrm flipH="1">
            <a:off x="1930400" y="3306763"/>
            <a:ext cx="22145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88" name="Line 15">
            <a:extLst>
              <a:ext uri="{FF2B5EF4-FFF2-40B4-BE49-F238E27FC236}">
                <a16:creationId xmlns:a16="http://schemas.microsoft.com/office/drawing/2014/main" id="{730854F7-EDA3-4CE9-9541-B51EDFDF432A}"/>
              </a:ext>
            </a:extLst>
          </p:cNvPr>
          <p:cNvSpPr>
            <a:spLocks noChangeShapeType="1"/>
          </p:cNvSpPr>
          <p:nvPr/>
        </p:nvSpPr>
        <p:spPr bwMode="blackWhite">
          <a:xfrm>
            <a:off x="4140200" y="3238500"/>
            <a:ext cx="0" cy="27066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89" name="Rectangle 16">
            <a:extLst>
              <a:ext uri="{FF2B5EF4-FFF2-40B4-BE49-F238E27FC236}">
                <a16:creationId xmlns:a16="http://schemas.microsoft.com/office/drawing/2014/main" id="{D38E09D5-9FFB-488A-8463-0A7AE7799BE6}"/>
              </a:ext>
            </a:extLst>
          </p:cNvPr>
          <p:cNvSpPr>
            <a:spLocks noChangeArrowheads="1"/>
          </p:cNvSpPr>
          <p:nvPr/>
        </p:nvSpPr>
        <p:spPr bwMode="blackWhite">
          <a:xfrm>
            <a:off x="3035300" y="5943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endParaRPr lang="en-GB" altLang="en-US" sz="2000" i="1" baseline="-25000">
              <a:solidFill>
                <a:srgbClr val="FCE78C"/>
              </a:solidFill>
              <a:latin typeface="Arial" panose="020B0604020202020204" pitchFamily="34" charset="0"/>
            </a:endParaRPr>
          </a:p>
        </p:txBody>
      </p:sp>
      <p:sp>
        <p:nvSpPr>
          <p:cNvPr id="28690" name="Rectangle 17">
            <a:extLst>
              <a:ext uri="{FF2B5EF4-FFF2-40B4-BE49-F238E27FC236}">
                <a16:creationId xmlns:a16="http://schemas.microsoft.com/office/drawing/2014/main" id="{560E4841-8D18-4C4F-AFEA-2F6ED2D057F5}"/>
              </a:ext>
            </a:extLst>
          </p:cNvPr>
          <p:cNvSpPr>
            <a:spLocks noChangeArrowheads="1"/>
          </p:cNvSpPr>
          <p:nvPr/>
        </p:nvSpPr>
        <p:spPr bwMode="blackWhite">
          <a:xfrm>
            <a:off x="1406525" y="4038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endParaRPr lang="en-GB" altLang="en-US" sz="2000" i="1" baseline="-25000">
              <a:solidFill>
                <a:srgbClr val="FCE78C"/>
              </a:solidFill>
              <a:latin typeface="Arial" panose="020B0604020202020204" pitchFamily="34" charset="0"/>
            </a:endParaRPr>
          </a:p>
        </p:txBody>
      </p:sp>
      <p:sp>
        <p:nvSpPr>
          <p:cNvPr id="28691" name="Rectangle 18">
            <a:extLst>
              <a:ext uri="{FF2B5EF4-FFF2-40B4-BE49-F238E27FC236}">
                <a16:creationId xmlns:a16="http://schemas.microsoft.com/office/drawing/2014/main" id="{8391D9BD-4B1C-4810-B7DF-FD2A99A74D2C}"/>
              </a:ext>
            </a:extLst>
          </p:cNvPr>
          <p:cNvSpPr>
            <a:spLocks noChangeArrowheads="1"/>
          </p:cNvSpPr>
          <p:nvPr/>
        </p:nvSpPr>
        <p:spPr bwMode="blackWhite">
          <a:xfrm>
            <a:off x="3886200" y="59436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8692" name="Rectangle 19">
            <a:extLst>
              <a:ext uri="{FF2B5EF4-FFF2-40B4-BE49-F238E27FC236}">
                <a16:creationId xmlns:a16="http://schemas.microsoft.com/office/drawing/2014/main" id="{889BFD94-8156-4DB4-97DA-359CF8D4E703}"/>
              </a:ext>
            </a:extLst>
          </p:cNvPr>
          <p:cNvSpPr>
            <a:spLocks noChangeArrowheads="1"/>
          </p:cNvSpPr>
          <p:nvPr/>
        </p:nvSpPr>
        <p:spPr bwMode="blackWhite">
          <a:xfrm>
            <a:off x="1406525" y="31242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28693" name="Text Box 20">
            <a:extLst>
              <a:ext uri="{FF2B5EF4-FFF2-40B4-BE49-F238E27FC236}">
                <a16:creationId xmlns:a16="http://schemas.microsoft.com/office/drawing/2014/main" id="{FF9FAC30-ED4B-436B-9558-699C237C14A4}"/>
              </a:ext>
            </a:extLst>
          </p:cNvPr>
          <p:cNvSpPr txBox="1">
            <a:spLocks noChangeArrowheads="1"/>
          </p:cNvSpPr>
          <p:nvPr/>
        </p:nvSpPr>
        <p:spPr bwMode="blackWhite">
          <a:xfrm>
            <a:off x="41910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8694" name="Line 21">
            <a:extLst>
              <a:ext uri="{FF2B5EF4-FFF2-40B4-BE49-F238E27FC236}">
                <a16:creationId xmlns:a16="http://schemas.microsoft.com/office/drawing/2014/main" id="{6FB77237-E2FD-473E-A382-A688334086CE}"/>
              </a:ext>
            </a:extLst>
          </p:cNvPr>
          <p:cNvSpPr>
            <a:spLocks noChangeShapeType="1"/>
          </p:cNvSpPr>
          <p:nvPr/>
        </p:nvSpPr>
        <p:spPr bwMode="blackWhite">
          <a:xfrm flipH="1">
            <a:off x="1917700" y="4216400"/>
            <a:ext cx="22129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95" name="Line 22">
            <a:extLst>
              <a:ext uri="{FF2B5EF4-FFF2-40B4-BE49-F238E27FC236}">
                <a16:creationId xmlns:a16="http://schemas.microsoft.com/office/drawing/2014/main" id="{BABCB7C4-B9D5-4B4F-A5E7-4E8E24E9D2C6}"/>
              </a:ext>
            </a:extLst>
          </p:cNvPr>
          <p:cNvSpPr>
            <a:spLocks noChangeShapeType="1"/>
          </p:cNvSpPr>
          <p:nvPr/>
        </p:nvSpPr>
        <p:spPr bwMode="blackWhite">
          <a:xfrm>
            <a:off x="3252788" y="4197350"/>
            <a:ext cx="0" cy="17113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96" name="Text Box 23">
            <a:extLst>
              <a:ext uri="{FF2B5EF4-FFF2-40B4-BE49-F238E27FC236}">
                <a16:creationId xmlns:a16="http://schemas.microsoft.com/office/drawing/2014/main" id="{17079118-4096-4FCA-870C-9E787BB123E7}"/>
              </a:ext>
            </a:extLst>
          </p:cNvPr>
          <p:cNvSpPr txBox="1">
            <a:spLocks noChangeArrowheads="1"/>
          </p:cNvSpPr>
          <p:nvPr/>
        </p:nvSpPr>
        <p:spPr bwMode="blackWhite">
          <a:xfrm>
            <a:off x="1371600" y="2117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sp>
        <p:nvSpPr>
          <p:cNvPr id="28697" name="Line 24">
            <a:extLst>
              <a:ext uri="{FF2B5EF4-FFF2-40B4-BE49-F238E27FC236}">
                <a16:creationId xmlns:a16="http://schemas.microsoft.com/office/drawing/2014/main" id="{A59DE24C-2E23-4DB3-AC48-5856317C43F9}"/>
              </a:ext>
            </a:extLst>
          </p:cNvPr>
          <p:cNvSpPr>
            <a:spLocks noChangeShapeType="1"/>
          </p:cNvSpPr>
          <p:nvPr/>
        </p:nvSpPr>
        <p:spPr bwMode="blackWhite">
          <a:xfrm flipH="1" flipV="1">
            <a:off x="1922463" y="2298700"/>
            <a:ext cx="2527300" cy="36496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8" name="Oval 25">
            <a:extLst>
              <a:ext uri="{FF2B5EF4-FFF2-40B4-BE49-F238E27FC236}">
                <a16:creationId xmlns:a16="http://schemas.microsoft.com/office/drawing/2014/main" id="{7179D9AC-9BCF-458E-80E1-EA2F5C31980C}"/>
              </a:ext>
            </a:extLst>
          </p:cNvPr>
          <p:cNvSpPr>
            <a:spLocks noChangeArrowheads="1"/>
          </p:cNvSpPr>
          <p:nvPr/>
        </p:nvSpPr>
        <p:spPr bwMode="blackWhite">
          <a:xfrm>
            <a:off x="3197225" y="4149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99" name="Line 26">
            <a:extLst>
              <a:ext uri="{FF2B5EF4-FFF2-40B4-BE49-F238E27FC236}">
                <a16:creationId xmlns:a16="http://schemas.microsoft.com/office/drawing/2014/main" id="{243849D6-E431-44DD-923F-6DAC11B3071D}"/>
              </a:ext>
            </a:extLst>
          </p:cNvPr>
          <p:cNvSpPr>
            <a:spLocks noChangeShapeType="1"/>
          </p:cNvSpPr>
          <p:nvPr/>
        </p:nvSpPr>
        <p:spPr bwMode="blackWhite">
          <a:xfrm flipH="1" flipV="1">
            <a:off x="2868613" y="1460500"/>
            <a:ext cx="3116262" cy="45005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0" name="Oval 27">
            <a:extLst>
              <a:ext uri="{FF2B5EF4-FFF2-40B4-BE49-F238E27FC236}">
                <a16:creationId xmlns:a16="http://schemas.microsoft.com/office/drawing/2014/main" id="{B5D7C339-9F9B-437F-A921-2FC8610C74D8}"/>
              </a:ext>
            </a:extLst>
          </p:cNvPr>
          <p:cNvSpPr>
            <a:spLocks noChangeArrowheads="1"/>
          </p:cNvSpPr>
          <p:nvPr/>
        </p:nvSpPr>
        <p:spPr bwMode="blackWhite">
          <a:xfrm>
            <a:off x="4076700" y="32480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01" name="Text Box 28">
            <a:extLst>
              <a:ext uri="{FF2B5EF4-FFF2-40B4-BE49-F238E27FC236}">
                <a16:creationId xmlns:a16="http://schemas.microsoft.com/office/drawing/2014/main" id="{E0599289-0D2F-4E36-B974-6994CB1C047D}"/>
              </a:ext>
            </a:extLst>
          </p:cNvPr>
          <p:cNvSpPr txBox="1">
            <a:spLocks noChangeArrowheads="1"/>
          </p:cNvSpPr>
          <p:nvPr/>
        </p:nvSpPr>
        <p:spPr bwMode="blackWhite">
          <a:xfrm>
            <a:off x="2260600" y="4216400"/>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28702" name="Text Box 29">
            <a:extLst>
              <a:ext uri="{FF2B5EF4-FFF2-40B4-BE49-F238E27FC236}">
                <a16:creationId xmlns:a16="http://schemas.microsoft.com/office/drawing/2014/main" id="{527B102B-E35A-411F-9F27-22E8665096E5}"/>
              </a:ext>
            </a:extLst>
          </p:cNvPr>
          <p:cNvSpPr txBox="1">
            <a:spLocks noChangeArrowheads="1"/>
          </p:cNvSpPr>
          <p:nvPr/>
        </p:nvSpPr>
        <p:spPr bwMode="blackWhite">
          <a:xfrm>
            <a:off x="3708400" y="418782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28703" name="Text Box 30">
            <a:extLst>
              <a:ext uri="{FF2B5EF4-FFF2-40B4-BE49-F238E27FC236}">
                <a16:creationId xmlns:a16="http://schemas.microsoft.com/office/drawing/2014/main" id="{2618FCA4-131B-4F1B-8199-65BECE247FB0}"/>
              </a:ext>
            </a:extLst>
          </p:cNvPr>
          <p:cNvSpPr txBox="1">
            <a:spLocks noChangeArrowheads="1"/>
          </p:cNvSpPr>
          <p:nvPr/>
        </p:nvSpPr>
        <p:spPr bwMode="blackWhite">
          <a:xfrm>
            <a:off x="47244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8704" name="Text Box 31">
            <a:extLst>
              <a:ext uri="{FF2B5EF4-FFF2-40B4-BE49-F238E27FC236}">
                <a16:creationId xmlns:a16="http://schemas.microsoft.com/office/drawing/2014/main" id="{FFF9F0B6-7F24-4E0F-882D-3EF4E5D116F8}"/>
              </a:ext>
            </a:extLst>
          </p:cNvPr>
          <p:cNvSpPr txBox="1">
            <a:spLocks noChangeArrowheads="1"/>
          </p:cNvSpPr>
          <p:nvPr/>
        </p:nvSpPr>
        <p:spPr bwMode="blackWhite">
          <a:xfrm>
            <a:off x="56388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28705" name="Text Box 32">
            <a:extLst>
              <a:ext uri="{FF2B5EF4-FFF2-40B4-BE49-F238E27FC236}">
                <a16:creationId xmlns:a16="http://schemas.microsoft.com/office/drawing/2014/main" id="{E5BBBA24-1CB2-4A0F-BB74-9C7E7CBEDF74}"/>
              </a:ext>
            </a:extLst>
          </p:cNvPr>
          <p:cNvSpPr txBox="1">
            <a:spLocks noChangeArrowheads="1"/>
          </p:cNvSpPr>
          <p:nvPr/>
        </p:nvSpPr>
        <p:spPr bwMode="blackWhite">
          <a:xfrm>
            <a:off x="1447800" y="12795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grpSp>
        <p:nvGrpSpPr>
          <p:cNvPr id="28706" name="Group 33">
            <a:extLst>
              <a:ext uri="{FF2B5EF4-FFF2-40B4-BE49-F238E27FC236}">
                <a16:creationId xmlns:a16="http://schemas.microsoft.com/office/drawing/2014/main" id="{BC983D58-5861-4C18-8BF4-DB7DA4ED6346}"/>
              </a:ext>
            </a:extLst>
          </p:cNvPr>
          <p:cNvGrpSpPr>
            <a:grpSpLocks/>
          </p:cNvGrpSpPr>
          <p:nvPr/>
        </p:nvGrpSpPr>
        <p:grpSpPr bwMode="auto">
          <a:xfrm>
            <a:off x="1885950" y="1371600"/>
            <a:ext cx="5181600" cy="4570413"/>
            <a:chOff x="1188" y="1152"/>
            <a:chExt cx="3264" cy="2595"/>
          </a:xfrm>
        </p:grpSpPr>
        <p:sp>
          <p:nvSpPr>
            <p:cNvPr id="28710" name="Line 34">
              <a:extLst>
                <a:ext uri="{FF2B5EF4-FFF2-40B4-BE49-F238E27FC236}">
                  <a16:creationId xmlns:a16="http://schemas.microsoft.com/office/drawing/2014/main" id="{76370EEA-3F55-4E06-8985-465E7A25A67E}"/>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1" name="Line 35">
              <a:extLst>
                <a:ext uri="{FF2B5EF4-FFF2-40B4-BE49-F238E27FC236}">
                  <a16:creationId xmlns:a16="http://schemas.microsoft.com/office/drawing/2014/main" id="{97BE16E0-1431-4079-8F33-1311913210B2}"/>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707" name="Oval 36">
            <a:extLst>
              <a:ext uri="{FF2B5EF4-FFF2-40B4-BE49-F238E27FC236}">
                <a16:creationId xmlns:a16="http://schemas.microsoft.com/office/drawing/2014/main" id="{F946E7E8-0812-4BD2-8EFC-04102C496D47}"/>
              </a:ext>
            </a:extLst>
          </p:cNvPr>
          <p:cNvSpPr>
            <a:spLocks noChangeArrowheads="1"/>
          </p:cNvSpPr>
          <p:nvPr/>
        </p:nvSpPr>
        <p:spPr bwMode="blackWhite">
          <a:xfrm>
            <a:off x="4070350" y="41592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08" name="Oval 25">
            <a:extLst>
              <a:ext uri="{FF2B5EF4-FFF2-40B4-BE49-F238E27FC236}">
                <a16:creationId xmlns:a16="http://schemas.microsoft.com/office/drawing/2014/main" id="{C57CDDB6-184C-4853-AA2E-721DEE0C04EE}"/>
              </a:ext>
            </a:extLst>
          </p:cNvPr>
          <p:cNvSpPr>
            <a:spLocks noChangeArrowheads="1"/>
          </p:cNvSpPr>
          <p:nvPr/>
        </p:nvSpPr>
        <p:spPr bwMode="blackWhite">
          <a:xfrm>
            <a:off x="3309938" y="3068638"/>
            <a:ext cx="117475" cy="117475"/>
          </a:xfrm>
          <a:prstGeom prst="ellipse">
            <a:avLst/>
          </a:prstGeom>
          <a:solidFill>
            <a:srgbClr val="FF0000"/>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09" name="Oval 25">
            <a:extLst>
              <a:ext uri="{FF2B5EF4-FFF2-40B4-BE49-F238E27FC236}">
                <a16:creationId xmlns:a16="http://schemas.microsoft.com/office/drawing/2014/main" id="{FEB38BD1-C4F7-4790-8B45-4A2179D41619}"/>
              </a:ext>
            </a:extLst>
          </p:cNvPr>
          <p:cNvSpPr>
            <a:spLocks noChangeArrowheads="1"/>
          </p:cNvSpPr>
          <p:nvPr/>
        </p:nvSpPr>
        <p:spPr bwMode="blackWhite">
          <a:xfrm>
            <a:off x="3851275" y="2924175"/>
            <a:ext cx="117475" cy="117475"/>
          </a:xfrm>
          <a:prstGeom prst="ellipse">
            <a:avLst/>
          </a:prstGeom>
          <a:solidFill>
            <a:srgbClr val="FF0000"/>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37F051-8E8A-4FF2-BA72-06941988C1EC}"/>
              </a:ext>
            </a:extLst>
          </p:cNvPr>
          <p:cNvSpPr/>
          <p:nvPr/>
        </p:nvSpPr>
        <p:spPr>
          <a:xfrm>
            <a:off x="2286000" y="981075"/>
            <a:ext cx="4572000" cy="230188"/>
          </a:xfrm>
          <a:prstGeom prst="rect">
            <a:avLst/>
          </a:prstGeom>
        </p:spPr>
        <p:txBody>
          <a:bodyPr>
            <a:spAutoFit/>
          </a:bodyPr>
          <a:lstStyle/>
          <a:p>
            <a:pPr>
              <a:defRPr/>
            </a:pPr>
            <a:r>
              <a:rPr lang="en-GB" sz="900" dirty="0">
                <a:solidFill>
                  <a:schemeClr val="accent3"/>
                </a:solidFill>
              </a:rPr>
              <a:t>https://</a:t>
            </a:r>
            <a:r>
              <a:rPr lang="en-GB" sz="900" dirty="0" err="1">
                <a:solidFill>
                  <a:schemeClr val="accent3"/>
                </a:solidFill>
              </a:rPr>
              <a:t>fredblog.stlouisfed.org</a:t>
            </a:r>
            <a:r>
              <a:rPr lang="en-GB" sz="900" dirty="0">
                <a:solidFill>
                  <a:schemeClr val="accent3"/>
                </a:solidFill>
              </a:rPr>
              <a:t>/2016/05/</a:t>
            </a:r>
            <a:r>
              <a:rPr lang="en-GB" sz="900" dirty="0" err="1">
                <a:solidFill>
                  <a:schemeClr val="accent3"/>
                </a:solidFill>
              </a:rPr>
              <a:t>chinas</a:t>
            </a:r>
            <a:r>
              <a:rPr lang="en-GB" sz="900" dirty="0">
                <a:solidFill>
                  <a:schemeClr val="accent3"/>
                </a:solidFill>
              </a:rPr>
              <a:t>-trade-surplus-since-2000/</a:t>
            </a:r>
          </a:p>
        </p:txBody>
      </p:sp>
      <p:pic>
        <p:nvPicPr>
          <p:cNvPr id="29699" name="Picture 2">
            <a:extLst>
              <a:ext uri="{FF2B5EF4-FFF2-40B4-BE49-F238E27FC236}">
                <a16:creationId xmlns:a16="http://schemas.microsoft.com/office/drawing/2014/main" id="{123D8C3D-F6B1-4AAD-B07A-DBF4ADE71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 t="2800" r="62595" b="46802"/>
          <a:stretch>
            <a:fillRect/>
          </a:stretch>
        </p:blipFill>
        <p:spPr bwMode="auto">
          <a:xfrm>
            <a:off x="827088" y="1341438"/>
            <a:ext cx="69135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A8138325-013C-46B5-B2ED-FB1334F64BEF}"/>
              </a:ext>
            </a:extLst>
          </p:cNvPr>
          <p:cNvSpPr>
            <a:spLocks noGrp="1"/>
          </p:cNvSpPr>
          <p:nvPr>
            <p:ph type="title"/>
          </p:nvPr>
        </p:nvSpPr>
        <p:spPr/>
        <p:txBody>
          <a:bodyPr/>
          <a:lstStyle/>
          <a:p>
            <a:endParaRPr lang="en-GB" altLang="en-US"/>
          </a:p>
        </p:txBody>
      </p:sp>
      <p:sp>
        <p:nvSpPr>
          <p:cNvPr id="30723" name="Content Placeholder 3">
            <a:extLst>
              <a:ext uri="{FF2B5EF4-FFF2-40B4-BE49-F238E27FC236}">
                <a16:creationId xmlns:a16="http://schemas.microsoft.com/office/drawing/2014/main" id="{88C2FF1A-798E-4CDD-B129-075A5F9CB60D}"/>
              </a:ext>
            </a:extLst>
          </p:cNvPr>
          <p:cNvSpPr>
            <a:spLocks noGrp="1"/>
          </p:cNvSpPr>
          <p:nvPr>
            <p:ph idx="1"/>
          </p:nvPr>
        </p:nvSpPr>
        <p:spPr>
          <a:xfrm>
            <a:off x="107950" y="115888"/>
            <a:ext cx="7772400" cy="4876800"/>
          </a:xfrm>
        </p:spPr>
        <p:txBody>
          <a:bodyPr/>
          <a:lstStyle/>
          <a:p>
            <a:r>
              <a:rPr lang="en-GB" altLang="en-US"/>
              <a:t>A</a:t>
            </a:r>
            <a:r>
              <a:rPr lang="en-US" altLang="en-US"/>
              <a:t>li Irska jeste...najveće čudo 20. veka!!!!</a:t>
            </a:r>
          </a:p>
          <a:p>
            <a:r>
              <a:rPr lang="en-GB" altLang="en-US" sz="2800"/>
              <a:t>S</a:t>
            </a:r>
            <a:r>
              <a:rPr lang="en-US" altLang="en-US" sz="2800"/>
              <a:t>totine hiljada se vratilo iz imigracije</a:t>
            </a:r>
          </a:p>
          <a:p>
            <a:r>
              <a:rPr lang="en-GB" altLang="en-US" sz="2800"/>
              <a:t>S</a:t>
            </a:r>
            <a:r>
              <a:rPr lang="en-US" altLang="en-US" sz="2800"/>
              <a:t>topa rasta 7%</a:t>
            </a:r>
          </a:p>
          <a:p>
            <a:r>
              <a:rPr lang="en-GB" altLang="en-US" sz="2800"/>
              <a:t>P</a:t>
            </a:r>
            <a:r>
              <a:rPr lang="en-US" altLang="en-US" sz="2800"/>
              <a:t>rvih godina potrošnja rasla soprije</a:t>
            </a:r>
          </a:p>
          <a:p>
            <a:r>
              <a:rPr lang="en-GB" altLang="en-US" sz="2800"/>
              <a:t>T</a:t>
            </a:r>
            <a:r>
              <a:rPr lang="en-US" altLang="en-US" sz="2800"/>
              <a:t>o je zbog SDI</a:t>
            </a:r>
          </a:p>
          <a:p>
            <a:r>
              <a:rPr lang="en-GB" altLang="en-US" sz="2800"/>
              <a:t>A</a:t>
            </a:r>
            <a:r>
              <a:rPr lang="en-US" altLang="en-US" sz="2800"/>
              <a:t> i ponašali se kao Kruso u tački R</a:t>
            </a:r>
            <a:r>
              <a:rPr lang="en-GB" altLang="en-US" sz="2800"/>
              <a:t>’’</a:t>
            </a:r>
            <a:endParaRPr lang="en-US" altLang="en-US" sz="2800"/>
          </a:p>
          <a:p>
            <a:endParaRPr lang="en-US" altLang="en-US"/>
          </a:p>
          <a:p>
            <a:endParaRPr lang="en-US" altLang="en-US"/>
          </a:p>
          <a:p>
            <a:pPr>
              <a:buFontTx/>
              <a:buNone/>
            </a:pPr>
            <a:endParaRPr lang="en-GB" altLang="en-US" sz="1400"/>
          </a:p>
        </p:txBody>
      </p:sp>
      <p:pic>
        <p:nvPicPr>
          <p:cNvPr id="30724" name="Picture 4">
            <a:extLst>
              <a:ext uri="{FF2B5EF4-FFF2-40B4-BE49-F238E27FC236}">
                <a16:creationId xmlns:a16="http://schemas.microsoft.com/office/drawing/2014/main" id="{A6790800-E6D3-4638-BCBE-AE71AD68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t="2347" r="2859" b="39500"/>
          <a:stretch>
            <a:fillRect/>
          </a:stretch>
        </p:blipFill>
        <p:spPr bwMode="auto">
          <a:xfrm>
            <a:off x="5565775" y="4005263"/>
            <a:ext cx="33274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D75AFA9-4B45-4A15-B936-4B5E1ED5D02C}"/>
              </a:ext>
            </a:extLst>
          </p:cNvPr>
          <p:cNvSpPr>
            <a:spLocks noGrp="1"/>
          </p:cNvSpPr>
          <p:nvPr>
            <p:ph type="title"/>
          </p:nvPr>
        </p:nvSpPr>
        <p:spPr/>
        <p:txBody>
          <a:bodyPr/>
          <a:lstStyle/>
          <a:p>
            <a:endParaRPr lang="en-US" altLang="en-US"/>
          </a:p>
        </p:txBody>
      </p:sp>
      <p:pic>
        <p:nvPicPr>
          <p:cNvPr id="31747" name="Picture 2">
            <a:extLst>
              <a:ext uri="{FF2B5EF4-FFF2-40B4-BE49-F238E27FC236}">
                <a16:creationId xmlns:a16="http://schemas.microsoft.com/office/drawing/2014/main" id="{2E4F3167-C98C-4FA3-A409-624F1D45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768475"/>
            <a:ext cx="394335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8" name="TextBox 3">
            <a:extLst>
              <a:ext uri="{FF2B5EF4-FFF2-40B4-BE49-F238E27FC236}">
                <a16:creationId xmlns:a16="http://schemas.microsoft.com/office/drawing/2014/main" id="{F8AF73CF-4E2E-4C18-8741-D19B47F59268}"/>
              </a:ext>
            </a:extLst>
          </p:cNvPr>
          <p:cNvSpPr txBox="1">
            <a:spLocks noChangeArrowheads="1"/>
          </p:cNvSpPr>
          <p:nvPr/>
        </p:nvSpPr>
        <p:spPr bwMode="auto">
          <a:xfrm>
            <a:off x="900113" y="620713"/>
            <a:ext cx="25717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Najpre je najveći deo išao investitorima</a:t>
            </a:r>
          </a:p>
          <a:p>
            <a:pPr eaLnBrk="1" hangingPunct="1"/>
            <a:endParaRPr lang="sr-Latn-CS" altLang="en-US">
              <a:solidFill>
                <a:srgbClr val="FFFFCC"/>
              </a:solidFill>
            </a:endParaRPr>
          </a:p>
          <a:p>
            <a:pPr eaLnBrk="1" hangingPunct="1"/>
            <a:endParaRPr lang="en-US" altLang="en-US">
              <a:solidFill>
                <a:srgbClr val="FFFFCC"/>
              </a:solidFill>
            </a:endParaRPr>
          </a:p>
        </p:txBody>
      </p:sp>
      <p:pic>
        <p:nvPicPr>
          <p:cNvPr id="31749" name="Picture 6">
            <a:extLst>
              <a:ext uri="{FF2B5EF4-FFF2-40B4-BE49-F238E27FC236}">
                <a16:creationId xmlns:a16="http://schemas.microsoft.com/office/drawing/2014/main" id="{09FFECE6-C3D8-44FE-B855-DC01E3603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574" t="42700" r="14165" b="6683"/>
          <a:stretch>
            <a:fillRect/>
          </a:stretch>
        </p:blipFill>
        <p:spPr bwMode="auto">
          <a:xfrm>
            <a:off x="4500563" y="669925"/>
            <a:ext cx="4479925"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31750" name="Straight Connector 7">
            <a:extLst>
              <a:ext uri="{FF2B5EF4-FFF2-40B4-BE49-F238E27FC236}">
                <a16:creationId xmlns:a16="http://schemas.microsoft.com/office/drawing/2014/main" id="{D0CA5F1D-E876-4AB0-9461-775551297E8E}"/>
              </a:ext>
            </a:extLst>
          </p:cNvPr>
          <p:cNvCxnSpPr>
            <a:cxnSpLocks noChangeShapeType="1"/>
          </p:cNvCxnSpPr>
          <p:nvPr/>
        </p:nvCxnSpPr>
        <p:spPr bwMode="auto">
          <a:xfrm flipV="1">
            <a:off x="2843213" y="3716338"/>
            <a:ext cx="0" cy="936625"/>
          </a:xfrm>
          <a:prstGeom prst="line">
            <a:avLst/>
          </a:prstGeom>
          <a:noFill/>
          <a:ln w="31750" algn="ctr">
            <a:solidFill>
              <a:srgbClr val="663399"/>
            </a:solidFill>
            <a:prstDash val="dash"/>
            <a:round/>
            <a:headEnd/>
            <a:tailEnd/>
          </a:ln>
          <a:extLst>
            <a:ext uri="{909E8E84-426E-40DD-AFC4-6F175D3DCCD1}">
              <a14:hiddenFill xmlns:a14="http://schemas.microsoft.com/office/drawing/2010/main">
                <a:noFill/>
              </a14:hiddenFill>
            </a:ext>
          </a:extLst>
        </p:spPr>
      </p:cxnSp>
      <p:sp>
        <p:nvSpPr>
          <p:cNvPr id="31751" name="Oval 9">
            <a:extLst>
              <a:ext uri="{FF2B5EF4-FFF2-40B4-BE49-F238E27FC236}">
                <a16:creationId xmlns:a16="http://schemas.microsoft.com/office/drawing/2014/main" id="{C7B44375-C7E3-4509-BC00-EA82CC1A0B83}"/>
              </a:ext>
            </a:extLst>
          </p:cNvPr>
          <p:cNvSpPr>
            <a:spLocks noChangeArrowheads="1"/>
          </p:cNvSpPr>
          <p:nvPr/>
        </p:nvSpPr>
        <p:spPr bwMode="auto">
          <a:xfrm>
            <a:off x="6300788" y="765175"/>
            <a:ext cx="136683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091EF97-0F62-4D56-B398-1807BAFFDED3}"/>
              </a:ext>
            </a:extLst>
          </p:cNvPr>
          <p:cNvSpPr>
            <a:spLocks noGrp="1"/>
          </p:cNvSpPr>
          <p:nvPr>
            <p:ph type="title"/>
          </p:nvPr>
        </p:nvSpPr>
        <p:spPr/>
        <p:txBody>
          <a:bodyPr/>
          <a:lstStyle/>
          <a:p>
            <a:endParaRPr lang="en-GB" altLang="en-US"/>
          </a:p>
        </p:txBody>
      </p:sp>
      <p:sp>
        <p:nvSpPr>
          <p:cNvPr id="3" name="Title 3">
            <a:extLst>
              <a:ext uri="{FF2B5EF4-FFF2-40B4-BE49-F238E27FC236}">
                <a16:creationId xmlns:a16="http://schemas.microsoft.com/office/drawing/2014/main" id="{BBF62B0A-D994-4AFE-AF5A-5469F626B6B1}"/>
              </a:ext>
            </a:extLst>
          </p:cNvPr>
          <p:cNvSpPr txBox="1">
            <a:spLocks/>
          </p:cNvSpPr>
          <p:nvPr/>
        </p:nvSpPr>
        <p:spPr bwMode="auto">
          <a:xfrm>
            <a:off x="457200" y="-315913"/>
            <a:ext cx="8229600" cy="1143001"/>
          </a:xfrm>
          <a:prstGeom prst="rect">
            <a:avLst/>
          </a:prstGeom>
          <a:noFill/>
          <a:ln w="9525">
            <a:noFill/>
            <a:miter lim="800000"/>
            <a:headEnd/>
            <a:tailEnd/>
          </a:ln>
        </p:spPr>
        <p:txBody>
          <a:bodyPr anchor="ctr"/>
          <a:lstStyle/>
          <a:p>
            <a:pPr algn="l" eaLnBrk="0" hangingPunct="0">
              <a:defRPr/>
            </a:pPr>
            <a:r>
              <a:rPr lang="sr-Latn-RS" sz="4000" kern="0" dirty="0">
                <a:solidFill>
                  <a:srgbClr val="DBC9ED"/>
                </a:solidFill>
                <a:latin typeface="+mj-lt"/>
                <a:ea typeface="+mj-ea"/>
                <a:cs typeface="+mj-cs"/>
              </a:rPr>
              <a:t>GDE JE ONDA </a:t>
            </a:r>
            <a:r>
              <a:rPr lang="en-GB" sz="4000" kern="0" dirty="0" err="1">
                <a:solidFill>
                  <a:srgbClr val="DBC9ED"/>
                </a:solidFill>
                <a:latin typeface="+mj-lt"/>
                <a:ea typeface="+mj-ea"/>
                <a:cs typeface="+mj-cs"/>
              </a:rPr>
              <a:t>IRSKA</a:t>
            </a:r>
            <a:r>
              <a:rPr lang="sr-Latn-RS" sz="4000" kern="0" dirty="0">
                <a:solidFill>
                  <a:srgbClr val="DBC9ED"/>
                </a:solidFill>
                <a:latin typeface="+mj-lt"/>
                <a:ea typeface="+mj-ea"/>
                <a:cs typeface="+mj-cs"/>
              </a:rPr>
              <a:t>?</a:t>
            </a:r>
            <a:endParaRPr lang="en-GB" sz="4000" kern="0" dirty="0">
              <a:solidFill>
                <a:srgbClr val="DBC9ED"/>
              </a:solidFill>
              <a:latin typeface="+mj-lt"/>
              <a:ea typeface="+mj-ea"/>
              <a:cs typeface="+mj-cs"/>
            </a:endParaRPr>
          </a:p>
        </p:txBody>
      </p:sp>
      <p:sp>
        <p:nvSpPr>
          <p:cNvPr id="4" name="Rectangle 2">
            <a:extLst>
              <a:ext uri="{FF2B5EF4-FFF2-40B4-BE49-F238E27FC236}">
                <a16:creationId xmlns:a16="http://schemas.microsoft.com/office/drawing/2014/main" id="{62A44A97-D57C-42DC-8449-18BC3DB257BE}"/>
              </a:ext>
            </a:extLst>
          </p:cNvPr>
          <p:cNvSpPr txBox="1">
            <a:spLocks noChangeArrowheads="1"/>
          </p:cNvSpPr>
          <p:nvPr/>
        </p:nvSpPr>
        <p:spPr bwMode="blackWhite">
          <a:xfrm>
            <a:off x="7467600" y="6248400"/>
            <a:ext cx="1676400" cy="609600"/>
          </a:xfrm>
          <a:prstGeom prst="rect">
            <a:avLst/>
          </a:prstGeom>
          <a:noFill/>
          <a:ln w="9525">
            <a:noFill/>
            <a:miter lim="800000"/>
            <a:headEnd/>
            <a:tailEnd/>
          </a:ln>
        </p:spPr>
        <p:txBody>
          <a:bodyPr anchor="ctr"/>
          <a:lstStyle/>
          <a:p>
            <a:pPr algn="l">
              <a:defRPr/>
            </a:pPr>
            <a:r>
              <a:rPr lang="de-DE" sz="2000" kern="0">
                <a:solidFill>
                  <a:srgbClr val="DBC9ED"/>
                </a:solidFill>
                <a:latin typeface="+mj-lt"/>
                <a:ea typeface="+mj-ea"/>
                <a:cs typeface="+mj-cs"/>
              </a:rPr>
              <a:t>Slika 6.5</a:t>
            </a:r>
            <a:endParaRPr lang="en-GB" sz="2000" kern="0">
              <a:solidFill>
                <a:srgbClr val="DBC9ED"/>
              </a:solidFill>
              <a:latin typeface="+mj-lt"/>
              <a:ea typeface="+mj-ea"/>
              <a:cs typeface="+mj-cs"/>
            </a:endParaRPr>
          </a:p>
        </p:txBody>
      </p:sp>
      <p:sp>
        <p:nvSpPr>
          <p:cNvPr id="32773" name="Rectangle 3">
            <a:extLst>
              <a:ext uri="{FF2B5EF4-FFF2-40B4-BE49-F238E27FC236}">
                <a16:creationId xmlns:a16="http://schemas.microsoft.com/office/drawing/2014/main" id="{C617A9C9-2C56-4920-BFA2-982643FF90D0}"/>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Privremene i trajne promene dohotka</a:t>
            </a:r>
            <a:endParaRPr lang="en-GB" altLang="en-US" sz="3200">
              <a:solidFill>
                <a:schemeClr val="bg1"/>
              </a:solidFill>
              <a:latin typeface="Arial" panose="020B0604020202020204" pitchFamily="34" charset="0"/>
            </a:endParaRPr>
          </a:p>
        </p:txBody>
      </p:sp>
      <p:sp>
        <p:nvSpPr>
          <p:cNvPr id="32774" name="Arc 4">
            <a:extLst>
              <a:ext uri="{FF2B5EF4-FFF2-40B4-BE49-F238E27FC236}">
                <a16:creationId xmlns:a16="http://schemas.microsoft.com/office/drawing/2014/main" id="{906A4181-394B-4C62-88F8-BF6BFDFB5970}"/>
              </a:ext>
            </a:extLst>
          </p:cNvPr>
          <p:cNvSpPr>
            <a:spLocks/>
          </p:cNvSpPr>
          <p:nvPr/>
        </p:nvSpPr>
        <p:spPr bwMode="blackWhite">
          <a:xfrm rot="16200000" flipH="1">
            <a:off x="4006850" y="2525713"/>
            <a:ext cx="1020763" cy="1150937"/>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5" name="Arc 5">
            <a:extLst>
              <a:ext uri="{FF2B5EF4-FFF2-40B4-BE49-F238E27FC236}">
                <a16:creationId xmlns:a16="http://schemas.microsoft.com/office/drawing/2014/main" id="{7CCC5BD0-C4F7-4BD2-99E7-706CF8D2FEDC}"/>
              </a:ext>
            </a:extLst>
          </p:cNvPr>
          <p:cNvSpPr>
            <a:spLocks/>
          </p:cNvSpPr>
          <p:nvPr/>
        </p:nvSpPr>
        <p:spPr bwMode="blackWhite">
          <a:xfrm rot="16200000" flipH="1">
            <a:off x="3067844" y="3509169"/>
            <a:ext cx="1127125" cy="1150937"/>
          </a:xfrm>
          <a:custGeom>
            <a:avLst/>
            <a:gdLst>
              <a:gd name="T0" fmla="*/ 2147483647 w 21374"/>
              <a:gd name="T1" fmla="*/ 0 h 21540"/>
              <a:gd name="T2" fmla="*/ 2147483647 w 21374"/>
              <a:gd name="T3" fmla="*/ 2147483647 h 21540"/>
              <a:gd name="T4" fmla="*/ 0 w 21374"/>
              <a:gd name="T5" fmla="*/ 2147483647 h 21540"/>
              <a:gd name="T6" fmla="*/ 0 60000 65536"/>
              <a:gd name="T7" fmla="*/ 0 60000 65536"/>
              <a:gd name="T8" fmla="*/ 0 60000 65536"/>
              <a:gd name="T9" fmla="*/ 0 w 21374"/>
              <a:gd name="T10" fmla="*/ 0 h 21540"/>
              <a:gd name="T11" fmla="*/ 21374 w 21374"/>
              <a:gd name="T12" fmla="*/ 21540 h 21540"/>
            </a:gdLst>
            <a:ahLst/>
            <a:cxnLst>
              <a:cxn ang="T6">
                <a:pos x="T0" y="T1"/>
              </a:cxn>
              <a:cxn ang="T7">
                <a:pos x="T2" y="T3"/>
              </a:cxn>
              <a:cxn ang="T8">
                <a:pos x="T4" y="T5"/>
              </a:cxn>
            </a:cxnLst>
            <a:rect l="T9" t="T10" r="T11" b="T12"/>
            <a:pathLst>
              <a:path w="21374" h="21540" fill="none" extrusionOk="0">
                <a:moveTo>
                  <a:pt x="1603" y="-1"/>
                </a:moveTo>
                <a:cubicBezTo>
                  <a:pt x="11695" y="750"/>
                  <a:pt x="19912" y="8407"/>
                  <a:pt x="21373" y="18422"/>
                </a:cubicBezTo>
              </a:path>
              <a:path w="21374" h="21540" stroke="0" extrusionOk="0">
                <a:moveTo>
                  <a:pt x="1603" y="-1"/>
                </a:moveTo>
                <a:cubicBezTo>
                  <a:pt x="11695" y="750"/>
                  <a:pt x="19912" y="8407"/>
                  <a:pt x="21373" y="18422"/>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6" name="Arc 6">
            <a:extLst>
              <a:ext uri="{FF2B5EF4-FFF2-40B4-BE49-F238E27FC236}">
                <a16:creationId xmlns:a16="http://schemas.microsoft.com/office/drawing/2014/main" id="{0D207A0B-62E9-4A0E-9A28-2C29C653E5AC}"/>
              </a:ext>
            </a:extLst>
          </p:cNvPr>
          <p:cNvSpPr>
            <a:spLocks/>
          </p:cNvSpPr>
          <p:nvPr/>
        </p:nvSpPr>
        <p:spPr bwMode="blackWhite">
          <a:xfrm rot="16200000" flipH="1">
            <a:off x="3633787" y="2973388"/>
            <a:ext cx="1020763"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7" name="Text Box 7">
            <a:extLst>
              <a:ext uri="{FF2B5EF4-FFF2-40B4-BE49-F238E27FC236}">
                <a16:creationId xmlns:a16="http://schemas.microsoft.com/office/drawing/2014/main" id="{EA871832-B111-45D6-AE86-69A59C36F8D7}"/>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32778" name="Text Box 8">
            <a:extLst>
              <a:ext uri="{FF2B5EF4-FFF2-40B4-BE49-F238E27FC236}">
                <a16:creationId xmlns:a16="http://schemas.microsoft.com/office/drawing/2014/main" id="{D2D064DA-CA94-4EA9-B17E-D2798E77EE2A}"/>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32779" name="Text Box 9">
            <a:extLst>
              <a:ext uri="{FF2B5EF4-FFF2-40B4-BE49-F238E27FC236}">
                <a16:creationId xmlns:a16="http://schemas.microsoft.com/office/drawing/2014/main" id="{91F090D7-27CC-4D4D-9880-A45F4EF288F2}"/>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32780" name="Line 10">
            <a:extLst>
              <a:ext uri="{FF2B5EF4-FFF2-40B4-BE49-F238E27FC236}">
                <a16:creationId xmlns:a16="http://schemas.microsoft.com/office/drawing/2014/main" id="{00FE2E23-8322-41AF-96FA-9B5BEBA6ACB8}"/>
              </a:ext>
            </a:extLst>
          </p:cNvPr>
          <p:cNvSpPr>
            <a:spLocks noChangeShapeType="1"/>
          </p:cNvSpPr>
          <p:nvPr/>
        </p:nvSpPr>
        <p:spPr bwMode="blackWhite">
          <a:xfrm flipH="1" flipV="1">
            <a:off x="2192338" y="1443038"/>
            <a:ext cx="3116262" cy="4500562"/>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1" name="Text Box 11">
            <a:extLst>
              <a:ext uri="{FF2B5EF4-FFF2-40B4-BE49-F238E27FC236}">
                <a16:creationId xmlns:a16="http://schemas.microsoft.com/office/drawing/2014/main" id="{CD55A7F5-45C3-4195-8ABB-303D0A43DF88}"/>
              </a:ext>
            </a:extLst>
          </p:cNvPr>
          <p:cNvSpPr txBox="1">
            <a:spLocks noChangeArrowheads="1"/>
          </p:cNvSpPr>
          <p:nvPr/>
        </p:nvSpPr>
        <p:spPr bwMode="blackWhite">
          <a:xfrm>
            <a:off x="36576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32782" name="Oval 12">
            <a:extLst>
              <a:ext uri="{FF2B5EF4-FFF2-40B4-BE49-F238E27FC236}">
                <a16:creationId xmlns:a16="http://schemas.microsoft.com/office/drawing/2014/main" id="{3D32AC07-ADFE-4A1A-B8C9-B33F82DEB8E1}"/>
              </a:ext>
            </a:extLst>
          </p:cNvPr>
          <p:cNvSpPr>
            <a:spLocks noChangeArrowheads="1"/>
          </p:cNvSpPr>
          <p:nvPr/>
        </p:nvSpPr>
        <p:spPr bwMode="blackWhite">
          <a:xfrm>
            <a:off x="3692525" y="3643313"/>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83" name="Text Box 13">
            <a:extLst>
              <a:ext uri="{FF2B5EF4-FFF2-40B4-BE49-F238E27FC236}">
                <a16:creationId xmlns:a16="http://schemas.microsoft.com/office/drawing/2014/main" id="{5B49033A-51B8-488A-80BD-3253504003FF}"/>
              </a:ext>
            </a:extLst>
          </p:cNvPr>
          <p:cNvSpPr txBox="1">
            <a:spLocks noChangeArrowheads="1"/>
          </p:cNvSpPr>
          <p:nvPr/>
        </p:nvSpPr>
        <p:spPr bwMode="blackWhite">
          <a:xfrm>
            <a:off x="3962400" y="2986088"/>
            <a:ext cx="128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32784" name="Line 14">
            <a:extLst>
              <a:ext uri="{FF2B5EF4-FFF2-40B4-BE49-F238E27FC236}">
                <a16:creationId xmlns:a16="http://schemas.microsoft.com/office/drawing/2014/main" id="{9F039CE4-E547-4978-AF73-283D2850E0DE}"/>
              </a:ext>
            </a:extLst>
          </p:cNvPr>
          <p:cNvSpPr>
            <a:spLocks noChangeShapeType="1"/>
          </p:cNvSpPr>
          <p:nvPr/>
        </p:nvSpPr>
        <p:spPr bwMode="blackWhite">
          <a:xfrm flipH="1">
            <a:off x="1930400" y="3306763"/>
            <a:ext cx="2214563"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785" name="Line 15">
            <a:extLst>
              <a:ext uri="{FF2B5EF4-FFF2-40B4-BE49-F238E27FC236}">
                <a16:creationId xmlns:a16="http://schemas.microsoft.com/office/drawing/2014/main" id="{ECB1FDD0-734E-47A5-B063-7F58777972EC}"/>
              </a:ext>
            </a:extLst>
          </p:cNvPr>
          <p:cNvSpPr>
            <a:spLocks noChangeShapeType="1"/>
          </p:cNvSpPr>
          <p:nvPr/>
        </p:nvSpPr>
        <p:spPr bwMode="blackWhite">
          <a:xfrm>
            <a:off x="4140200" y="3238500"/>
            <a:ext cx="0" cy="2706688"/>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786" name="Rectangle 16">
            <a:extLst>
              <a:ext uri="{FF2B5EF4-FFF2-40B4-BE49-F238E27FC236}">
                <a16:creationId xmlns:a16="http://schemas.microsoft.com/office/drawing/2014/main" id="{9574C4AD-7EFC-44B1-97EA-B758ED00C8D3}"/>
              </a:ext>
            </a:extLst>
          </p:cNvPr>
          <p:cNvSpPr>
            <a:spLocks noChangeArrowheads="1"/>
          </p:cNvSpPr>
          <p:nvPr/>
        </p:nvSpPr>
        <p:spPr bwMode="blackWhite">
          <a:xfrm>
            <a:off x="3035300" y="5943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endParaRPr lang="en-GB" altLang="en-US" sz="2000" i="1" baseline="-25000">
              <a:solidFill>
                <a:srgbClr val="FCE78C"/>
              </a:solidFill>
              <a:latin typeface="Arial" panose="020B0604020202020204" pitchFamily="34" charset="0"/>
            </a:endParaRPr>
          </a:p>
        </p:txBody>
      </p:sp>
      <p:sp>
        <p:nvSpPr>
          <p:cNvPr id="32787" name="Rectangle 17">
            <a:extLst>
              <a:ext uri="{FF2B5EF4-FFF2-40B4-BE49-F238E27FC236}">
                <a16:creationId xmlns:a16="http://schemas.microsoft.com/office/drawing/2014/main" id="{E4BCE644-3341-4F1B-818A-30E65F0574BD}"/>
              </a:ext>
            </a:extLst>
          </p:cNvPr>
          <p:cNvSpPr>
            <a:spLocks noChangeArrowheads="1"/>
          </p:cNvSpPr>
          <p:nvPr/>
        </p:nvSpPr>
        <p:spPr bwMode="blackWhite">
          <a:xfrm>
            <a:off x="1406525" y="40386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endParaRPr lang="en-GB" altLang="en-US" sz="2000" i="1" baseline="-25000">
              <a:solidFill>
                <a:srgbClr val="FCE78C"/>
              </a:solidFill>
              <a:latin typeface="Arial" panose="020B0604020202020204" pitchFamily="34" charset="0"/>
            </a:endParaRPr>
          </a:p>
        </p:txBody>
      </p:sp>
      <p:sp>
        <p:nvSpPr>
          <p:cNvPr id="32788" name="Rectangle 18">
            <a:extLst>
              <a:ext uri="{FF2B5EF4-FFF2-40B4-BE49-F238E27FC236}">
                <a16:creationId xmlns:a16="http://schemas.microsoft.com/office/drawing/2014/main" id="{09DBCF22-9C41-439D-B8EE-0EBEDE8FD827}"/>
              </a:ext>
            </a:extLst>
          </p:cNvPr>
          <p:cNvSpPr>
            <a:spLocks noChangeArrowheads="1"/>
          </p:cNvSpPr>
          <p:nvPr/>
        </p:nvSpPr>
        <p:spPr bwMode="blackWhite">
          <a:xfrm>
            <a:off x="3886200" y="59436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1</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32789" name="Rectangle 19">
            <a:extLst>
              <a:ext uri="{FF2B5EF4-FFF2-40B4-BE49-F238E27FC236}">
                <a16:creationId xmlns:a16="http://schemas.microsoft.com/office/drawing/2014/main" id="{4D5CFC2C-0F82-40D8-A34D-7BDBA52C9814}"/>
              </a:ext>
            </a:extLst>
          </p:cNvPr>
          <p:cNvSpPr>
            <a:spLocks noChangeArrowheads="1"/>
          </p:cNvSpPr>
          <p:nvPr/>
        </p:nvSpPr>
        <p:spPr bwMode="blackWhite">
          <a:xfrm>
            <a:off x="1406525" y="31242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sz="2000" i="1">
                <a:solidFill>
                  <a:srgbClr val="FCE78C"/>
                </a:solidFill>
                <a:latin typeface="Arial" panose="020B0604020202020204" pitchFamily="34" charset="0"/>
              </a:rPr>
              <a:t>Y</a:t>
            </a:r>
            <a:r>
              <a:rPr lang="de-DE" altLang="en-US" sz="2000" i="1" baseline="-25000">
                <a:solidFill>
                  <a:srgbClr val="FCE78C"/>
                </a:solidFill>
                <a:latin typeface="Arial" panose="020B0604020202020204" pitchFamily="34" charset="0"/>
              </a:rPr>
              <a:t>2</a:t>
            </a:r>
            <a:r>
              <a:rPr lang="de-DE" altLang="en-US" sz="2000" i="1">
                <a:solidFill>
                  <a:srgbClr val="FCE78C"/>
                </a:solidFill>
                <a:latin typeface="Arial" panose="020B0604020202020204" pitchFamily="34" charset="0"/>
              </a:rPr>
              <a:t>´</a:t>
            </a:r>
            <a:endParaRPr lang="en-GB" altLang="en-US" sz="2000" i="1" baseline="-25000">
              <a:solidFill>
                <a:srgbClr val="FCE78C"/>
              </a:solidFill>
              <a:latin typeface="Arial" panose="020B0604020202020204" pitchFamily="34" charset="0"/>
            </a:endParaRPr>
          </a:p>
        </p:txBody>
      </p:sp>
      <p:sp>
        <p:nvSpPr>
          <p:cNvPr id="32790" name="Text Box 20">
            <a:extLst>
              <a:ext uri="{FF2B5EF4-FFF2-40B4-BE49-F238E27FC236}">
                <a16:creationId xmlns:a16="http://schemas.microsoft.com/office/drawing/2014/main" id="{27E66E95-F4FD-4D78-9A44-1BE3A6145A93}"/>
              </a:ext>
            </a:extLst>
          </p:cNvPr>
          <p:cNvSpPr txBox="1">
            <a:spLocks noChangeArrowheads="1"/>
          </p:cNvSpPr>
          <p:nvPr/>
        </p:nvSpPr>
        <p:spPr bwMode="blackWhite">
          <a:xfrm>
            <a:off x="41910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32791" name="Line 21">
            <a:extLst>
              <a:ext uri="{FF2B5EF4-FFF2-40B4-BE49-F238E27FC236}">
                <a16:creationId xmlns:a16="http://schemas.microsoft.com/office/drawing/2014/main" id="{C5447D04-2085-472B-9AD1-A89C8968679F}"/>
              </a:ext>
            </a:extLst>
          </p:cNvPr>
          <p:cNvSpPr>
            <a:spLocks noChangeShapeType="1"/>
          </p:cNvSpPr>
          <p:nvPr/>
        </p:nvSpPr>
        <p:spPr bwMode="blackWhite">
          <a:xfrm flipH="1">
            <a:off x="1917700" y="4216400"/>
            <a:ext cx="2212975" cy="0"/>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Line 22">
            <a:extLst>
              <a:ext uri="{FF2B5EF4-FFF2-40B4-BE49-F238E27FC236}">
                <a16:creationId xmlns:a16="http://schemas.microsoft.com/office/drawing/2014/main" id="{E1DD6E07-C5C5-4298-AC5D-A54FEE3AE95E}"/>
              </a:ext>
            </a:extLst>
          </p:cNvPr>
          <p:cNvSpPr>
            <a:spLocks noChangeShapeType="1"/>
          </p:cNvSpPr>
          <p:nvPr/>
        </p:nvSpPr>
        <p:spPr bwMode="blackWhite">
          <a:xfrm>
            <a:off x="3252788" y="4197350"/>
            <a:ext cx="0" cy="1711325"/>
          </a:xfrm>
          <a:prstGeom prst="line">
            <a:avLst/>
          </a:prstGeom>
          <a:noFill/>
          <a:ln w="28575">
            <a:solidFill>
              <a:srgbClr val="FCE78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793" name="Text Box 23">
            <a:extLst>
              <a:ext uri="{FF2B5EF4-FFF2-40B4-BE49-F238E27FC236}">
                <a16:creationId xmlns:a16="http://schemas.microsoft.com/office/drawing/2014/main" id="{2418E0AF-F39B-4128-AB68-57ED8B738563}"/>
              </a:ext>
            </a:extLst>
          </p:cNvPr>
          <p:cNvSpPr txBox="1">
            <a:spLocks noChangeArrowheads="1"/>
          </p:cNvSpPr>
          <p:nvPr/>
        </p:nvSpPr>
        <p:spPr bwMode="blackWhite">
          <a:xfrm>
            <a:off x="1371600" y="2117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sp>
        <p:nvSpPr>
          <p:cNvPr id="32794" name="Line 24">
            <a:extLst>
              <a:ext uri="{FF2B5EF4-FFF2-40B4-BE49-F238E27FC236}">
                <a16:creationId xmlns:a16="http://schemas.microsoft.com/office/drawing/2014/main" id="{8C681CB3-83C0-4632-BCC0-D070C46E0503}"/>
              </a:ext>
            </a:extLst>
          </p:cNvPr>
          <p:cNvSpPr>
            <a:spLocks noChangeShapeType="1"/>
          </p:cNvSpPr>
          <p:nvPr/>
        </p:nvSpPr>
        <p:spPr bwMode="blackWhite">
          <a:xfrm flipH="1" flipV="1">
            <a:off x="1922463" y="2298700"/>
            <a:ext cx="2527300" cy="36496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5" name="Oval 25">
            <a:extLst>
              <a:ext uri="{FF2B5EF4-FFF2-40B4-BE49-F238E27FC236}">
                <a16:creationId xmlns:a16="http://schemas.microsoft.com/office/drawing/2014/main" id="{2118AAC9-8979-4B3C-89DD-026434A46422}"/>
              </a:ext>
            </a:extLst>
          </p:cNvPr>
          <p:cNvSpPr>
            <a:spLocks noChangeArrowheads="1"/>
          </p:cNvSpPr>
          <p:nvPr/>
        </p:nvSpPr>
        <p:spPr bwMode="blackWhite">
          <a:xfrm>
            <a:off x="3197225" y="4149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96" name="Line 26">
            <a:extLst>
              <a:ext uri="{FF2B5EF4-FFF2-40B4-BE49-F238E27FC236}">
                <a16:creationId xmlns:a16="http://schemas.microsoft.com/office/drawing/2014/main" id="{165E9C14-54C8-4FDF-A8B4-60DC57462498}"/>
              </a:ext>
            </a:extLst>
          </p:cNvPr>
          <p:cNvSpPr>
            <a:spLocks noChangeShapeType="1"/>
          </p:cNvSpPr>
          <p:nvPr/>
        </p:nvSpPr>
        <p:spPr bwMode="blackWhite">
          <a:xfrm flipH="1" flipV="1">
            <a:off x="2868613" y="1460500"/>
            <a:ext cx="3116262" cy="4500563"/>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7" name="Oval 27">
            <a:extLst>
              <a:ext uri="{FF2B5EF4-FFF2-40B4-BE49-F238E27FC236}">
                <a16:creationId xmlns:a16="http://schemas.microsoft.com/office/drawing/2014/main" id="{C822FF2F-261F-4F35-9F82-2DE2B09B880A}"/>
              </a:ext>
            </a:extLst>
          </p:cNvPr>
          <p:cNvSpPr>
            <a:spLocks noChangeArrowheads="1"/>
          </p:cNvSpPr>
          <p:nvPr/>
        </p:nvSpPr>
        <p:spPr bwMode="blackWhite">
          <a:xfrm>
            <a:off x="4076700" y="32480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98" name="Text Box 28">
            <a:extLst>
              <a:ext uri="{FF2B5EF4-FFF2-40B4-BE49-F238E27FC236}">
                <a16:creationId xmlns:a16="http://schemas.microsoft.com/office/drawing/2014/main" id="{BFB81820-331C-4DA1-875E-EE5BF71497D2}"/>
              </a:ext>
            </a:extLst>
          </p:cNvPr>
          <p:cNvSpPr txBox="1">
            <a:spLocks noChangeArrowheads="1"/>
          </p:cNvSpPr>
          <p:nvPr/>
        </p:nvSpPr>
        <p:spPr bwMode="blackWhite">
          <a:xfrm>
            <a:off x="2260600" y="4216400"/>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A=R</a:t>
            </a:r>
            <a:endParaRPr lang="en-GB" altLang="en-US" sz="1800" i="1">
              <a:solidFill>
                <a:srgbClr val="FCE78C"/>
              </a:solidFill>
              <a:latin typeface="Arial" panose="020B0604020202020204" pitchFamily="34" charset="0"/>
            </a:endParaRPr>
          </a:p>
        </p:txBody>
      </p:sp>
      <p:sp>
        <p:nvSpPr>
          <p:cNvPr id="32799" name="Text Box 29">
            <a:extLst>
              <a:ext uri="{FF2B5EF4-FFF2-40B4-BE49-F238E27FC236}">
                <a16:creationId xmlns:a16="http://schemas.microsoft.com/office/drawing/2014/main" id="{5BBF4F52-10E3-40C2-9643-39860BD65E3B}"/>
              </a:ext>
            </a:extLst>
          </p:cNvPr>
          <p:cNvSpPr txBox="1">
            <a:spLocks noChangeArrowheads="1"/>
          </p:cNvSpPr>
          <p:nvPr/>
        </p:nvSpPr>
        <p:spPr bwMode="blackWhite">
          <a:xfrm>
            <a:off x="3708400" y="418782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32800" name="Text Box 30">
            <a:extLst>
              <a:ext uri="{FF2B5EF4-FFF2-40B4-BE49-F238E27FC236}">
                <a16:creationId xmlns:a16="http://schemas.microsoft.com/office/drawing/2014/main" id="{56E438DB-4261-443C-890E-5F0443A504F1}"/>
              </a:ext>
            </a:extLst>
          </p:cNvPr>
          <p:cNvSpPr txBox="1">
            <a:spLocks noChangeArrowheads="1"/>
          </p:cNvSpPr>
          <p:nvPr/>
        </p:nvSpPr>
        <p:spPr bwMode="blackWhite">
          <a:xfrm>
            <a:off x="47244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32801" name="Text Box 31">
            <a:extLst>
              <a:ext uri="{FF2B5EF4-FFF2-40B4-BE49-F238E27FC236}">
                <a16:creationId xmlns:a16="http://schemas.microsoft.com/office/drawing/2014/main" id="{743802B2-F2BB-4E08-A8C8-D61FD4A4E8E3}"/>
              </a:ext>
            </a:extLst>
          </p:cNvPr>
          <p:cNvSpPr txBox="1">
            <a:spLocks noChangeArrowheads="1"/>
          </p:cNvSpPr>
          <p:nvPr/>
        </p:nvSpPr>
        <p:spPr bwMode="blackWhite">
          <a:xfrm>
            <a:off x="5638800" y="5943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B´´</a:t>
            </a:r>
            <a:endParaRPr lang="en-GB" altLang="en-US" sz="2000" i="1">
              <a:solidFill>
                <a:srgbClr val="B590DA"/>
              </a:solidFill>
              <a:latin typeface="Arial" panose="020B0604020202020204" pitchFamily="34" charset="0"/>
            </a:endParaRPr>
          </a:p>
        </p:txBody>
      </p:sp>
      <p:sp>
        <p:nvSpPr>
          <p:cNvPr id="32802" name="Text Box 32">
            <a:extLst>
              <a:ext uri="{FF2B5EF4-FFF2-40B4-BE49-F238E27FC236}">
                <a16:creationId xmlns:a16="http://schemas.microsoft.com/office/drawing/2014/main" id="{D328F409-F783-4C8E-A660-6EA6AF36C89C}"/>
              </a:ext>
            </a:extLst>
          </p:cNvPr>
          <p:cNvSpPr txBox="1">
            <a:spLocks noChangeArrowheads="1"/>
          </p:cNvSpPr>
          <p:nvPr/>
        </p:nvSpPr>
        <p:spPr bwMode="blackWhite">
          <a:xfrm>
            <a:off x="1447800" y="12795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2000" i="1">
                <a:solidFill>
                  <a:srgbClr val="B590DA"/>
                </a:solidFill>
                <a:latin typeface="Arial" panose="020B0604020202020204" pitchFamily="34" charset="0"/>
              </a:rPr>
              <a:t>D´</a:t>
            </a:r>
            <a:endParaRPr lang="en-GB" altLang="en-US" sz="2000" i="1">
              <a:solidFill>
                <a:srgbClr val="B590DA"/>
              </a:solidFill>
              <a:latin typeface="Arial" panose="020B0604020202020204" pitchFamily="34" charset="0"/>
            </a:endParaRPr>
          </a:p>
        </p:txBody>
      </p:sp>
      <p:grpSp>
        <p:nvGrpSpPr>
          <p:cNvPr id="32803" name="Group 33">
            <a:extLst>
              <a:ext uri="{FF2B5EF4-FFF2-40B4-BE49-F238E27FC236}">
                <a16:creationId xmlns:a16="http://schemas.microsoft.com/office/drawing/2014/main" id="{39AE27A3-97BA-487B-8760-4A5335B2CED6}"/>
              </a:ext>
            </a:extLst>
          </p:cNvPr>
          <p:cNvGrpSpPr>
            <a:grpSpLocks/>
          </p:cNvGrpSpPr>
          <p:nvPr/>
        </p:nvGrpSpPr>
        <p:grpSpPr bwMode="auto">
          <a:xfrm>
            <a:off x="1885950" y="1371600"/>
            <a:ext cx="5181600" cy="4570413"/>
            <a:chOff x="1188" y="1152"/>
            <a:chExt cx="3264" cy="2595"/>
          </a:xfrm>
        </p:grpSpPr>
        <p:sp>
          <p:nvSpPr>
            <p:cNvPr id="32807" name="Line 34">
              <a:extLst>
                <a:ext uri="{FF2B5EF4-FFF2-40B4-BE49-F238E27FC236}">
                  <a16:creationId xmlns:a16="http://schemas.microsoft.com/office/drawing/2014/main" id="{9E5AE506-44EC-42F1-BDFD-AFD9349915B6}"/>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8" name="Line 35">
              <a:extLst>
                <a:ext uri="{FF2B5EF4-FFF2-40B4-BE49-F238E27FC236}">
                  <a16:creationId xmlns:a16="http://schemas.microsoft.com/office/drawing/2014/main" id="{BCFFB1BD-BB5D-490C-B111-5978D53278B8}"/>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2804" name="Oval 36">
            <a:extLst>
              <a:ext uri="{FF2B5EF4-FFF2-40B4-BE49-F238E27FC236}">
                <a16:creationId xmlns:a16="http://schemas.microsoft.com/office/drawing/2014/main" id="{B88631F4-24AA-423F-B3BA-8BF7CC07EB79}"/>
              </a:ext>
            </a:extLst>
          </p:cNvPr>
          <p:cNvSpPr>
            <a:spLocks noChangeArrowheads="1"/>
          </p:cNvSpPr>
          <p:nvPr/>
        </p:nvSpPr>
        <p:spPr bwMode="blackWhite">
          <a:xfrm>
            <a:off x="4070350" y="41592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805" name="Oval 25">
            <a:extLst>
              <a:ext uri="{FF2B5EF4-FFF2-40B4-BE49-F238E27FC236}">
                <a16:creationId xmlns:a16="http://schemas.microsoft.com/office/drawing/2014/main" id="{C1969F4A-E369-498F-A925-59BC71104EAF}"/>
              </a:ext>
            </a:extLst>
          </p:cNvPr>
          <p:cNvSpPr>
            <a:spLocks noChangeArrowheads="1"/>
          </p:cNvSpPr>
          <p:nvPr/>
        </p:nvSpPr>
        <p:spPr bwMode="blackWhite">
          <a:xfrm>
            <a:off x="3492500" y="3357563"/>
            <a:ext cx="117475" cy="117475"/>
          </a:xfrm>
          <a:prstGeom prst="ellipse">
            <a:avLst/>
          </a:prstGeom>
          <a:solidFill>
            <a:srgbClr val="FF0000"/>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806" name="Oval 25">
            <a:extLst>
              <a:ext uri="{FF2B5EF4-FFF2-40B4-BE49-F238E27FC236}">
                <a16:creationId xmlns:a16="http://schemas.microsoft.com/office/drawing/2014/main" id="{F5B046B6-8A0C-48C0-B32F-32DEA69859DD}"/>
              </a:ext>
            </a:extLst>
          </p:cNvPr>
          <p:cNvSpPr>
            <a:spLocks noChangeArrowheads="1"/>
          </p:cNvSpPr>
          <p:nvPr/>
        </p:nvSpPr>
        <p:spPr bwMode="blackWhite">
          <a:xfrm>
            <a:off x="4427538" y="3716338"/>
            <a:ext cx="117475" cy="117475"/>
          </a:xfrm>
          <a:prstGeom prst="ellipse">
            <a:avLst/>
          </a:prstGeom>
          <a:solidFill>
            <a:srgbClr val="FF0000"/>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43FF503-A318-41F7-9D5B-22C43D7F5B82}"/>
              </a:ext>
            </a:extLst>
          </p:cNvPr>
          <p:cNvSpPr>
            <a:spLocks noGrp="1"/>
          </p:cNvSpPr>
          <p:nvPr>
            <p:ph type="title"/>
          </p:nvPr>
        </p:nvSpPr>
        <p:spPr/>
        <p:txBody>
          <a:bodyPr/>
          <a:lstStyle/>
          <a:p>
            <a:endParaRPr lang="en-US" altLang="en-US"/>
          </a:p>
        </p:txBody>
      </p:sp>
      <p:pic>
        <p:nvPicPr>
          <p:cNvPr id="33795" name="Picture 2">
            <a:extLst>
              <a:ext uri="{FF2B5EF4-FFF2-40B4-BE49-F238E27FC236}">
                <a16:creationId xmlns:a16="http://schemas.microsoft.com/office/drawing/2014/main" id="{B34EA4AB-D580-4E34-8E18-0CDB272F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51" t="57751" r="24307" b="11241"/>
          <a:stretch>
            <a:fillRect/>
          </a:stretch>
        </p:blipFill>
        <p:spPr bwMode="auto">
          <a:xfrm>
            <a:off x="323850" y="620713"/>
            <a:ext cx="815816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3731" name="Picture 3">
            <a:extLst>
              <a:ext uri="{FF2B5EF4-FFF2-40B4-BE49-F238E27FC236}">
                <a16:creationId xmlns:a16="http://schemas.microsoft.com/office/drawing/2014/main" id="{5E9574F1-EA26-4300-92DF-DBA85B4F4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36" t="31174" r="24307" b="17885"/>
          <a:stretch>
            <a:fillRect/>
          </a:stretch>
        </p:blipFill>
        <p:spPr bwMode="auto">
          <a:xfrm>
            <a:off x="2195513" y="4579938"/>
            <a:ext cx="43211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33797" name="Straight Connector 5">
            <a:extLst>
              <a:ext uri="{FF2B5EF4-FFF2-40B4-BE49-F238E27FC236}">
                <a16:creationId xmlns:a16="http://schemas.microsoft.com/office/drawing/2014/main" id="{30753377-344D-4F79-ACBD-9AC18109E3A8}"/>
              </a:ext>
            </a:extLst>
          </p:cNvPr>
          <p:cNvCxnSpPr>
            <a:cxnSpLocks noChangeShapeType="1"/>
          </p:cNvCxnSpPr>
          <p:nvPr/>
        </p:nvCxnSpPr>
        <p:spPr bwMode="auto">
          <a:xfrm>
            <a:off x="395288" y="3644900"/>
            <a:ext cx="38163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798" name="Straight Connector 6">
            <a:extLst>
              <a:ext uri="{FF2B5EF4-FFF2-40B4-BE49-F238E27FC236}">
                <a16:creationId xmlns:a16="http://schemas.microsoft.com/office/drawing/2014/main" id="{C0E2EB0D-0A47-4D15-AF37-F322B0D9A4B9}"/>
              </a:ext>
            </a:extLst>
          </p:cNvPr>
          <p:cNvCxnSpPr>
            <a:cxnSpLocks noChangeShapeType="1"/>
          </p:cNvCxnSpPr>
          <p:nvPr/>
        </p:nvCxnSpPr>
        <p:spPr bwMode="auto">
          <a:xfrm>
            <a:off x="468313" y="3933825"/>
            <a:ext cx="38163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799" name="Straight Connector 7">
            <a:extLst>
              <a:ext uri="{FF2B5EF4-FFF2-40B4-BE49-F238E27FC236}">
                <a16:creationId xmlns:a16="http://schemas.microsoft.com/office/drawing/2014/main" id="{1D0A0645-6221-492E-9081-AF85F499956D}"/>
              </a:ext>
            </a:extLst>
          </p:cNvPr>
          <p:cNvCxnSpPr>
            <a:cxnSpLocks noChangeShapeType="1"/>
          </p:cNvCxnSpPr>
          <p:nvPr/>
        </p:nvCxnSpPr>
        <p:spPr bwMode="auto">
          <a:xfrm>
            <a:off x="4643438" y="1916113"/>
            <a:ext cx="38163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00" name="Straight Connector 8">
            <a:extLst>
              <a:ext uri="{FF2B5EF4-FFF2-40B4-BE49-F238E27FC236}">
                <a16:creationId xmlns:a16="http://schemas.microsoft.com/office/drawing/2014/main" id="{F212C2E1-CDB0-415F-BF7C-FFBD0ACAA3F4}"/>
              </a:ext>
            </a:extLst>
          </p:cNvPr>
          <p:cNvCxnSpPr>
            <a:cxnSpLocks noChangeShapeType="1"/>
          </p:cNvCxnSpPr>
          <p:nvPr/>
        </p:nvCxnSpPr>
        <p:spPr bwMode="auto">
          <a:xfrm>
            <a:off x="4572000" y="2205038"/>
            <a:ext cx="12954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01" name="Straight Connector 7">
            <a:extLst>
              <a:ext uri="{FF2B5EF4-FFF2-40B4-BE49-F238E27FC236}">
                <a16:creationId xmlns:a16="http://schemas.microsoft.com/office/drawing/2014/main" id="{1A512CDC-5D01-47C1-9ACA-8F22AC1D1B53}"/>
              </a:ext>
            </a:extLst>
          </p:cNvPr>
          <p:cNvCxnSpPr>
            <a:cxnSpLocks noChangeShapeType="1"/>
          </p:cNvCxnSpPr>
          <p:nvPr/>
        </p:nvCxnSpPr>
        <p:spPr bwMode="auto">
          <a:xfrm>
            <a:off x="6227763" y="2708275"/>
            <a:ext cx="5762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02" name="Straight Connector 7">
            <a:extLst>
              <a:ext uri="{FF2B5EF4-FFF2-40B4-BE49-F238E27FC236}">
                <a16:creationId xmlns:a16="http://schemas.microsoft.com/office/drawing/2014/main" id="{63AC1918-5220-420A-9E57-A1977C265946}"/>
              </a:ext>
            </a:extLst>
          </p:cNvPr>
          <p:cNvCxnSpPr>
            <a:cxnSpLocks noChangeShapeType="1"/>
          </p:cNvCxnSpPr>
          <p:nvPr/>
        </p:nvCxnSpPr>
        <p:spPr bwMode="auto">
          <a:xfrm>
            <a:off x="4427538" y="2924175"/>
            <a:ext cx="33845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373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73731"/>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0.00017 -0.02361 L 0.00017 -0.35694 " pathEditMode="relative" rAng="0" ptsTypes="AA">
                                      <p:cBhvr>
                                        <p:cTn id="14" dur="2000" fill="hold"/>
                                        <p:tgtEl>
                                          <p:spTgt spid="73731"/>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a:extLst>
              <a:ext uri="{FF2B5EF4-FFF2-40B4-BE49-F238E27FC236}">
                <a16:creationId xmlns:a16="http://schemas.microsoft.com/office/drawing/2014/main" id="{B62F6F8C-77AC-4893-9431-399C189298D0}"/>
              </a:ext>
            </a:extLst>
          </p:cNvPr>
          <p:cNvSpPr>
            <a:spLocks noChangeShapeType="1"/>
          </p:cNvSpPr>
          <p:nvPr/>
        </p:nvSpPr>
        <p:spPr bwMode="blackWhite">
          <a:xfrm flipH="1" flipV="1">
            <a:off x="1447800" y="2501900"/>
            <a:ext cx="1917700" cy="19177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19" name="Rectangle 3">
            <a:extLst>
              <a:ext uri="{FF2B5EF4-FFF2-40B4-BE49-F238E27FC236}">
                <a16:creationId xmlns:a16="http://schemas.microsoft.com/office/drawing/2014/main" id="{550B1A82-B6D6-4A2B-AA1A-FE1C3A0F9671}"/>
              </a:ext>
            </a:extLst>
          </p:cNvPr>
          <p:cNvSpPr>
            <a:spLocks noGrp="1" noChangeArrowheads="1"/>
          </p:cNvSpPr>
          <p:nvPr>
            <p:ph type="title"/>
          </p:nvPr>
        </p:nvSpPr>
        <p:spPr bwMode="blackWhite"/>
        <p:txBody>
          <a:bodyPr/>
          <a:lstStyle/>
          <a:p>
            <a:pPr eaLnBrk="1" hangingPunct="1"/>
            <a:r>
              <a:rPr lang="de-DE" altLang="en-US"/>
              <a:t>Slika 6.9</a:t>
            </a:r>
            <a:endParaRPr lang="en-GB" altLang="en-US"/>
          </a:p>
        </p:txBody>
      </p:sp>
      <p:sp>
        <p:nvSpPr>
          <p:cNvPr id="34820" name="Rectangle 4">
            <a:extLst>
              <a:ext uri="{FF2B5EF4-FFF2-40B4-BE49-F238E27FC236}">
                <a16:creationId xmlns:a16="http://schemas.microsoft.com/office/drawing/2014/main" id="{3EEC740E-F206-489E-A5E2-B55E59DFCFEB}"/>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Posledice rasta kamatne stope</a:t>
            </a:r>
            <a:endParaRPr lang="en-GB" altLang="en-US" sz="3200">
              <a:solidFill>
                <a:schemeClr val="bg1"/>
              </a:solidFill>
              <a:latin typeface="Arial" panose="020B0604020202020204" pitchFamily="34" charset="0"/>
            </a:endParaRPr>
          </a:p>
        </p:txBody>
      </p:sp>
      <p:sp>
        <p:nvSpPr>
          <p:cNvPr id="34821" name="Text Box 5">
            <a:extLst>
              <a:ext uri="{FF2B5EF4-FFF2-40B4-BE49-F238E27FC236}">
                <a16:creationId xmlns:a16="http://schemas.microsoft.com/office/drawing/2014/main" id="{ED56693D-5FBB-44D8-90D1-593EF5EFADD0}"/>
              </a:ext>
            </a:extLst>
          </p:cNvPr>
          <p:cNvSpPr txBox="1">
            <a:spLocks noChangeArrowheads="1"/>
          </p:cNvSpPr>
          <p:nvPr/>
        </p:nvSpPr>
        <p:spPr bwMode="blackWhite">
          <a:xfrm>
            <a:off x="1346200" y="5168900"/>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AutoNum type="alphaLcParenBoth"/>
            </a:pPr>
            <a:r>
              <a:rPr lang="sr-Latn-CS" altLang="en-US">
                <a:solidFill>
                  <a:srgbClr val="FCE78C"/>
                </a:solidFill>
                <a:latin typeface="Arial" panose="020B0604020202020204" pitchFamily="34" charset="0"/>
              </a:rPr>
              <a:t>Sudent Kruso</a:t>
            </a:r>
            <a:br>
              <a:rPr lang="de-DE" altLang="en-US">
                <a:solidFill>
                  <a:srgbClr val="FCE78C"/>
                </a:solidFill>
                <a:latin typeface="Arial" panose="020B0604020202020204" pitchFamily="34" charset="0"/>
              </a:rPr>
            </a:br>
            <a:r>
              <a:rPr lang="de-DE" altLang="en-US">
                <a:solidFill>
                  <a:srgbClr val="FCE78C"/>
                </a:solidFill>
                <a:latin typeface="Arial" panose="020B0604020202020204" pitchFamily="34" charset="0"/>
              </a:rPr>
              <a:t>(</a:t>
            </a:r>
            <a:r>
              <a:rPr lang="sr-Latn-CS" altLang="en-US">
                <a:solidFill>
                  <a:srgbClr val="FCE78C"/>
                </a:solidFill>
                <a:latin typeface="Arial" panose="020B0604020202020204" pitchFamily="34" charset="0"/>
              </a:rPr>
              <a:t>dužnik</a:t>
            </a:r>
            <a:r>
              <a:rPr lang="de-DE" altLang="en-US">
                <a:solidFill>
                  <a:srgbClr val="FCE78C"/>
                </a:solidFill>
                <a:latin typeface="Arial" panose="020B0604020202020204" pitchFamily="34" charset="0"/>
              </a:rPr>
              <a:t>)</a:t>
            </a:r>
            <a:endParaRPr lang="en-US" altLang="en-US">
              <a:solidFill>
                <a:srgbClr val="FCE78C"/>
              </a:solidFill>
              <a:latin typeface="Arial" panose="020B0604020202020204" pitchFamily="34" charset="0"/>
            </a:endParaRPr>
          </a:p>
          <a:p>
            <a:pPr eaLnBrk="1" hangingPunct="1">
              <a:spcBef>
                <a:spcPct val="50000"/>
              </a:spcBef>
            </a:pPr>
            <a:r>
              <a:rPr lang="en-GB" altLang="en-US">
                <a:solidFill>
                  <a:srgbClr val="FCE78C"/>
                </a:solidFill>
                <a:latin typeface="Arial" panose="020B0604020202020204" pitchFamily="34" charset="0"/>
              </a:rPr>
              <a:t>S</a:t>
            </a:r>
            <a:r>
              <a:rPr lang="en-US" altLang="en-US">
                <a:solidFill>
                  <a:srgbClr val="FCE78C"/>
                </a:solidFill>
                <a:latin typeface="Arial" panose="020B0604020202020204" pitchFamily="34" charset="0"/>
              </a:rPr>
              <a:t>manuje bogatstvo </a:t>
            </a:r>
            <a:endParaRPr lang="en-GB" altLang="en-US">
              <a:solidFill>
                <a:srgbClr val="FCE78C"/>
              </a:solidFill>
              <a:latin typeface="Arial" panose="020B0604020202020204" pitchFamily="34" charset="0"/>
            </a:endParaRPr>
          </a:p>
        </p:txBody>
      </p:sp>
      <p:sp>
        <p:nvSpPr>
          <p:cNvPr id="34822" name="Text Box 6">
            <a:extLst>
              <a:ext uri="{FF2B5EF4-FFF2-40B4-BE49-F238E27FC236}">
                <a16:creationId xmlns:a16="http://schemas.microsoft.com/office/drawing/2014/main" id="{B364FD53-BFD2-46BB-8D87-419CDC85F83E}"/>
              </a:ext>
            </a:extLst>
          </p:cNvPr>
          <p:cNvSpPr txBox="1">
            <a:spLocks noChangeArrowheads="1"/>
          </p:cNvSpPr>
          <p:nvPr/>
        </p:nvSpPr>
        <p:spPr bwMode="blackWhite">
          <a:xfrm>
            <a:off x="5410200" y="5181600"/>
            <a:ext cx="360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a:solidFill>
                  <a:srgbClr val="FCE78C"/>
                </a:solidFill>
                <a:latin typeface="Arial" panose="020B0604020202020204" pitchFamily="34" charset="0"/>
              </a:rPr>
              <a:t>(b) </a:t>
            </a:r>
            <a:r>
              <a:rPr lang="sr-Latn-CS" altLang="en-US">
                <a:solidFill>
                  <a:srgbClr val="FCE78C"/>
                </a:solidFill>
                <a:latin typeface="Arial" panose="020B0604020202020204" pitchFamily="34" charset="0"/>
              </a:rPr>
              <a:t>Profesionalni sportista </a:t>
            </a:r>
            <a:r>
              <a:rPr lang="de-DE" altLang="en-US">
                <a:solidFill>
                  <a:srgbClr val="FCE78C"/>
                </a:solidFill>
                <a:latin typeface="Arial" panose="020B0604020202020204" pitchFamily="34" charset="0"/>
              </a:rPr>
              <a:t>(</a:t>
            </a:r>
            <a:r>
              <a:rPr lang="sr-Latn-CS" altLang="en-US">
                <a:solidFill>
                  <a:srgbClr val="FCE78C"/>
                </a:solidFill>
                <a:latin typeface="Arial" panose="020B0604020202020204" pitchFamily="34" charset="0"/>
              </a:rPr>
              <a:t>kreditor</a:t>
            </a:r>
            <a:r>
              <a:rPr lang="de-DE" altLang="en-US">
                <a:solidFill>
                  <a:srgbClr val="FCE78C"/>
                </a:solidFill>
                <a:latin typeface="Arial" panose="020B0604020202020204" pitchFamily="34" charset="0"/>
              </a:rPr>
              <a:t>)</a:t>
            </a:r>
            <a:endParaRPr lang="en-GB" altLang="en-US">
              <a:solidFill>
                <a:srgbClr val="FCE78C"/>
              </a:solidFill>
              <a:latin typeface="Arial" panose="020B0604020202020204" pitchFamily="34" charset="0"/>
            </a:endParaRPr>
          </a:p>
        </p:txBody>
      </p:sp>
      <p:grpSp>
        <p:nvGrpSpPr>
          <p:cNvPr id="34823" name="Group 7">
            <a:extLst>
              <a:ext uri="{FF2B5EF4-FFF2-40B4-BE49-F238E27FC236}">
                <a16:creationId xmlns:a16="http://schemas.microsoft.com/office/drawing/2014/main" id="{376B796C-121F-4FFC-8B71-DC9F0CA7045E}"/>
              </a:ext>
            </a:extLst>
          </p:cNvPr>
          <p:cNvGrpSpPr>
            <a:grpSpLocks/>
          </p:cNvGrpSpPr>
          <p:nvPr/>
        </p:nvGrpSpPr>
        <p:grpSpPr bwMode="auto">
          <a:xfrm>
            <a:off x="1435100" y="1905000"/>
            <a:ext cx="2514600" cy="2514600"/>
            <a:chOff x="1294" y="2304"/>
            <a:chExt cx="1584" cy="1584"/>
          </a:xfrm>
        </p:grpSpPr>
        <p:sp>
          <p:nvSpPr>
            <p:cNvPr id="34858" name="Line 8">
              <a:extLst>
                <a:ext uri="{FF2B5EF4-FFF2-40B4-BE49-F238E27FC236}">
                  <a16:creationId xmlns:a16="http://schemas.microsoft.com/office/drawing/2014/main" id="{DDA4D4F3-6534-47B6-A450-2D79DFE1928A}"/>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9" name="Line 9">
              <a:extLst>
                <a:ext uri="{FF2B5EF4-FFF2-40B4-BE49-F238E27FC236}">
                  <a16:creationId xmlns:a16="http://schemas.microsoft.com/office/drawing/2014/main" id="{B0229965-49BB-489F-AED7-7BEDF864A4B9}"/>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4824" name="Text Box 10">
            <a:extLst>
              <a:ext uri="{FF2B5EF4-FFF2-40B4-BE49-F238E27FC236}">
                <a16:creationId xmlns:a16="http://schemas.microsoft.com/office/drawing/2014/main" id="{47831B6A-FE44-437A-9A2D-D31F97D78001}"/>
              </a:ext>
            </a:extLst>
          </p:cNvPr>
          <p:cNvSpPr txBox="1">
            <a:spLocks noChangeArrowheads="1"/>
          </p:cNvSpPr>
          <p:nvPr/>
        </p:nvSpPr>
        <p:spPr bwMode="blackWhite">
          <a:xfrm>
            <a:off x="1663700" y="4648200"/>
            <a:ext cx="222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danas</a:t>
            </a:r>
            <a:endParaRPr lang="en-GB" altLang="en-US" sz="1800">
              <a:solidFill>
                <a:schemeClr val="bg1"/>
              </a:solidFill>
              <a:latin typeface="Arial" panose="020B0604020202020204" pitchFamily="34" charset="0"/>
            </a:endParaRPr>
          </a:p>
        </p:txBody>
      </p:sp>
      <p:sp>
        <p:nvSpPr>
          <p:cNvPr id="34825" name="Text Box 11">
            <a:extLst>
              <a:ext uri="{FF2B5EF4-FFF2-40B4-BE49-F238E27FC236}">
                <a16:creationId xmlns:a16="http://schemas.microsoft.com/office/drawing/2014/main" id="{AA5600B4-28F1-46E8-8B80-7E73058BF640}"/>
              </a:ext>
            </a:extLst>
          </p:cNvPr>
          <p:cNvSpPr txBox="1">
            <a:spLocks noChangeArrowheads="1"/>
          </p:cNvSpPr>
          <p:nvPr/>
        </p:nvSpPr>
        <p:spPr bwMode="blackWhite">
          <a:xfrm rot="-5400000">
            <a:off x="-424656" y="2709069"/>
            <a:ext cx="2587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sutra</a:t>
            </a:r>
            <a:endParaRPr lang="en-GB" altLang="en-US" sz="1800">
              <a:solidFill>
                <a:schemeClr val="bg1"/>
              </a:solidFill>
              <a:latin typeface="Arial" panose="020B0604020202020204" pitchFamily="34" charset="0"/>
            </a:endParaRPr>
          </a:p>
        </p:txBody>
      </p:sp>
      <p:sp>
        <p:nvSpPr>
          <p:cNvPr id="34826" name="Line 12">
            <a:extLst>
              <a:ext uri="{FF2B5EF4-FFF2-40B4-BE49-F238E27FC236}">
                <a16:creationId xmlns:a16="http://schemas.microsoft.com/office/drawing/2014/main" id="{519E0F8B-B70E-4F19-9740-1F25D21C71CF}"/>
              </a:ext>
            </a:extLst>
          </p:cNvPr>
          <p:cNvSpPr>
            <a:spLocks noChangeShapeType="1"/>
          </p:cNvSpPr>
          <p:nvPr/>
        </p:nvSpPr>
        <p:spPr bwMode="blackWhite">
          <a:xfrm>
            <a:off x="1435100" y="2044700"/>
            <a:ext cx="1155700" cy="23749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27" name="Oval 13">
            <a:extLst>
              <a:ext uri="{FF2B5EF4-FFF2-40B4-BE49-F238E27FC236}">
                <a16:creationId xmlns:a16="http://schemas.microsoft.com/office/drawing/2014/main" id="{9EC169C3-DA2A-4B4C-A57E-7F2DE5FEEE41}"/>
              </a:ext>
            </a:extLst>
          </p:cNvPr>
          <p:cNvSpPr>
            <a:spLocks noChangeArrowheads="1"/>
          </p:cNvSpPr>
          <p:nvPr/>
        </p:nvSpPr>
        <p:spPr bwMode="blackWhite">
          <a:xfrm>
            <a:off x="1787525" y="28194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8" name="Line 14">
            <a:extLst>
              <a:ext uri="{FF2B5EF4-FFF2-40B4-BE49-F238E27FC236}">
                <a16:creationId xmlns:a16="http://schemas.microsoft.com/office/drawing/2014/main" id="{1F7EB633-62C5-4C1C-AF27-7EBE6D39D01E}"/>
              </a:ext>
            </a:extLst>
          </p:cNvPr>
          <p:cNvSpPr>
            <a:spLocks noChangeShapeType="1"/>
          </p:cNvSpPr>
          <p:nvPr/>
        </p:nvSpPr>
        <p:spPr bwMode="blackWhite">
          <a:xfrm flipH="1">
            <a:off x="2590800" y="4191000"/>
            <a:ext cx="469900" cy="127000"/>
          </a:xfrm>
          <a:prstGeom prst="line">
            <a:avLst/>
          </a:prstGeom>
          <a:noFill/>
          <a:ln w="19050">
            <a:solidFill>
              <a:srgbClr val="FCE78C"/>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GB"/>
          </a:p>
        </p:txBody>
      </p:sp>
      <p:grpSp>
        <p:nvGrpSpPr>
          <p:cNvPr id="34829" name="Group 15">
            <a:extLst>
              <a:ext uri="{FF2B5EF4-FFF2-40B4-BE49-F238E27FC236}">
                <a16:creationId xmlns:a16="http://schemas.microsoft.com/office/drawing/2014/main" id="{CEBB5B7C-5A53-42AD-83FD-1097D0DAA94E}"/>
              </a:ext>
            </a:extLst>
          </p:cNvPr>
          <p:cNvGrpSpPr>
            <a:grpSpLocks/>
          </p:cNvGrpSpPr>
          <p:nvPr/>
        </p:nvGrpSpPr>
        <p:grpSpPr bwMode="auto">
          <a:xfrm>
            <a:off x="5600700" y="1905000"/>
            <a:ext cx="2514600" cy="2514600"/>
            <a:chOff x="1294" y="2304"/>
            <a:chExt cx="1584" cy="1584"/>
          </a:xfrm>
        </p:grpSpPr>
        <p:sp>
          <p:nvSpPr>
            <p:cNvPr id="34856" name="Line 16">
              <a:extLst>
                <a:ext uri="{FF2B5EF4-FFF2-40B4-BE49-F238E27FC236}">
                  <a16:creationId xmlns:a16="http://schemas.microsoft.com/office/drawing/2014/main" id="{D339C189-A214-446B-B275-56AE787A9A1B}"/>
                </a:ext>
              </a:extLst>
            </p:cNvPr>
            <p:cNvSpPr>
              <a:spLocks noChangeShapeType="1"/>
            </p:cNvSpPr>
            <p:nvPr/>
          </p:nvSpPr>
          <p:spPr bwMode="blackWhite">
            <a:xfrm>
              <a:off x="1296" y="2304"/>
              <a:ext cx="0" cy="1584"/>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57" name="Line 17">
              <a:extLst>
                <a:ext uri="{FF2B5EF4-FFF2-40B4-BE49-F238E27FC236}">
                  <a16:creationId xmlns:a16="http://schemas.microsoft.com/office/drawing/2014/main" id="{83A261E8-A33F-4653-B58F-4D3BEB5664F2}"/>
                </a:ext>
              </a:extLst>
            </p:cNvPr>
            <p:cNvSpPr>
              <a:spLocks noChangeShapeType="1"/>
            </p:cNvSpPr>
            <p:nvPr/>
          </p:nvSpPr>
          <p:spPr bwMode="blackWhite">
            <a:xfrm>
              <a:off x="1294" y="3888"/>
              <a:ext cx="1584" cy="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4830" name="Text Box 18">
            <a:extLst>
              <a:ext uri="{FF2B5EF4-FFF2-40B4-BE49-F238E27FC236}">
                <a16:creationId xmlns:a16="http://schemas.microsoft.com/office/drawing/2014/main" id="{41E1D01D-926A-4903-8DFD-63DC78063270}"/>
              </a:ext>
            </a:extLst>
          </p:cNvPr>
          <p:cNvSpPr txBox="1">
            <a:spLocks noChangeArrowheads="1"/>
          </p:cNvSpPr>
          <p:nvPr/>
        </p:nvSpPr>
        <p:spPr bwMode="blackWhite">
          <a:xfrm>
            <a:off x="5829300" y="46482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danas</a:t>
            </a:r>
            <a:endParaRPr lang="en-GB" altLang="en-US" sz="1800">
              <a:solidFill>
                <a:schemeClr val="bg1"/>
              </a:solidFill>
              <a:latin typeface="Arial" panose="020B0604020202020204" pitchFamily="34" charset="0"/>
            </a:endParaRPr>
          </a:p>
        </p:txBody>
      </p:sp>
      <p:sp>
        <p:nvSpPr>
          <p:cNvPr id="34831" name="Text Box 19">
            <a:extLst>
              <a:ext uri="{FF2B5EF4-FFF2-40B4-BE49-F238E27FC236}">
                <a16:creationId xmlns:a16="http://schemas.microsoft.com/office/drawing/2014/main" id="{0199F6E8-1BD6-409A-92C8-9DFEFE514B03}"/>
              </a:ext>
            </a:extLst>
          </p:cNvPr>
          <p:cNvSpPr txBox="1">
            <a:spLocks noChangeArrowheads="1"/>
          </p:cNvSpPr>
          <p:nvPr/>
        </p:nvSpPr>
        <p:spPr bwMode="blackWhite">
          <a:xfrm rot="-5400000">
            <a:off x="3662362" y="2711451"/>
            <a:ext cx="2741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sz="1800">
                <a:solidFill>
                  <a:schemeClr val="bg1"/>
                </a:solidFill>
                <a:latin typeface="Arial" panose="020B0604020202020204" pitchFamily="34" charset="0"/>
              </a:rPr>
              <a:t>Potrošnja sutra</a:t>
            </a:r>
            <a:endParaRPr lang="en-GB" altLang="en-US" sz="1800">
              <a:solidFill>
                <a:schemeClr val="bg1"/>
              </a:solidFill>
              <a:latin typeface="Arial" panose="020B0604020202020204" pitchFamily="34" charset="0"/>
            </a:endParaRPr>
          </a:p>
        </p:txBody>
      </p:sp>
      <p:sp>
        <p:nvSpPr>
          <p:cNvPr id="34832" name="Text Box 20">
            <a:extLst>
              <a:ext uri="{FF2B5EF4-FFF2-40B4-BE49-F238E27FC236}">
                <a16:creationId xmlns:a16="http://schemas.microsoft.com/office/drawing/2014/main" id="{04943B51-BF15-4004-BDB7-CA3F93AFE501}"/>
              </a:ext>
            </a:extLst>
          </p:cNvPr>
          <p:cNvSpPr txBox="1">
            <a:spLocks noChangeArrowheads="1"/>
          </p:cNvSpPr>
          <p:nvPr/>
        </p:nvSpPr>
        <p:spPr bwMode="blackWhite">
          <a:xfrm>
            <a:off x="72898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B</a:t>
            </a:r>
            <a:endParaRPr lang="en-GB" altLang="en-US" sz="1800" i="1">
              <a:solidFill>
                <a:srgbClr val="B590DA"/>
              </a:solidFill>
              <a:latin typeface="Arial" panose="020B0604020202020204" pitchFamily="34" charset="0"/>
            </a:endParaRPr>
          </a:p>
        </p:txBody>
      </p:sp>
      <p:sp>
        <p:nvSpPr>
          <p:cNvPr id="34833" name="Text Box 21">
            <a:extLst>
              <a:ext uri="{FF2B5EF4-FFF2-40B4-BE49-F238E27FC236}">
                <a16:creationId xmlns:a16="http://schemas.microsoft.com/office/drawing/2014/main" id="{FAD5A59C-D4B6-485E-93E1-B3933C0277BB}"/>
              </a:ext>
            </a:extLst>
          </p:cNvPr>
          <p:cNvSpPr txBox="1">
            <a:spLocks noChangeArrowheads="1"/>
          </p:cNvSpPr>
          <p:nvPr/>
        </p:nvSpPr>
        <p:spPr bwMode="blackWhite">
          <a:xfrm>
            <a:off x="31242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B</a:t>
            </a:r>
            <a:endParaRPr lang="en-GB" altLang="en-US" sz="1800" i="1">
              <a:solidFill>
                <a:srgbClr val="B590DA"/>
              </a:solidFill>
              <a:latin typeface="Arial" panose="020B0604020202020204" pitchFamily="34" charset="0"/>
            </a:endParaRPr>
          </a:p>
        </p:txBody>
      </p:sp>
      <p:sp>
        <p:nvSpPr>
          <p:cNvPr id="34834" name="Text Box 22">
            <a:extLst>
              <a:ext uri="{FF2B5EF4-FFF2-40B4-BE49-F238E27FC236}">
                <a16:creationId xmlns:a16="http://schemas.microsoft.com/office/drawing/2014/main" id="{E7759554-C3AA-45D4-9073-8D086729958B}"/>
              </a:ext>
            </a:extLst>
          </p:cNvPr>
          <p:cNvSpPr txBox="1">
            <a:spLocks noChangeArrowheads="1"/>
          </p:cNvSpPr>
          <p:nvPr/>
        </p:nvSpPr>
        <p:spPr bwMode="blackWhite">
          <a:xfrm>
            <a:off x="70104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B´</a:t>
            </a:r>
            <a:endParaRPr lang="en-GB" altLang="en-US" sz="1800" i="1">
              <a:solidFill>
                <a:srgbClr val="FCE78C"/>
              </a:solidFill>
              <a:latin typeface="Arial" panose="020B0604020202020204" pitchFamily="34" charset="0"/>
            </a:endParaRPr>
          </a:p>
        </p:txBody>
      </p:sp>
      <p:sp>
        <p:nvSpPr>
          <p:cNvPr id="34835" name="Text Box 23">
            <a:extLst>
              <a:ext uri="{FF2B5EF4-FFF2-40B4-BE49-F238E27FC236}">
                <a16:creationId xmlns:a16="http://schemas.microsoft.com/office/drawing/2014/main" id="{CACF7A8B-E1C8-4262-8028-8A20C2FF1EF5}"/>
              </a:ext>
            </a:extLst>
          </p:cNvPr>
          <p:cNvSpPr txBox="1">
            <a:spLocks noChangeArrowheads="1"/>
          </p:cNvSpPr>
          <p:nvPr/>
        </p:nvSpPr>
        <p:spPr bwMode="blackWhite">
          <a:xfrm>
            <a:off x="2286000" y="4394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B´</a:t>
            </a:r>
            <a:endParaRPr lang="en-GB" altLang="en-US" sz="1800" i="1">
              <a:solidFill>
                <a:srgbClr val="FCE78C"/>
              </a:solidFill>
              <a:latin typeface="Arial" panose="020B0604020202020204" pitchFamily="34" charset="0"/>
            </a:endParaRPr>
          </a:p>
        </p:txBody>
      </p:sp>
      <p:sp>
        <p:nvSpPr>
          <p:cNvPr id="34836" name="Text Box 24">
            <a:extLst>
              <a:ext uri="{FF2B5EF4-FFF2-40B4-BE49-F238E27FC236}">
                <a16:creationId xmlns:a16="http://schemas.microsoft.com/office/drawing/2014/main" id="{E1A8DB71-6059-43A3-8079-8AACAF804940}"/>
              </a:ext>
            </a:extLst>
          </p:cNvPr>
          <p:cNvSpPr txBox="1">
            <a:spLocks noChangeArrowheads="1"/>
          </p:cNvSpPr>
          <p:nvPr/>
        </p:nvSpPr>
        <p:spPr bwMode="blackWhite">
          <a:xfrm>
            <a:off x="990600" y="23129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D</a:t>
            </a:r>
            <a:endParaRPr lang="en-GB" altLang="en-US" sz="1800" i="1">
              <a:solidFill>
                <a:srgbClr val="B590DA"/>
              </a:solidFill>
              <a:latin typeface="Arial" panose="020B0604020202020204" pitchFamily="34" charset="0"/>
            </a:endParaRPr>
          </a:p>
        </p:txBody>
      </p:sp>
      <p:sp>
        <p:nvSpPr>
          <p:cNvPr id="34837" name="Arc 25">
            <a:extLst>
              <a:ext uri="{FF2B5EF4-FFF2-40B4-BE49-F238E27FC236}">
                <a16:creationId xmlns:a16="http://schemas.microsoft.com/office/drawing/2014/main" id="{6A360A15-5CFF-458A-9380-AABFA4C63CC8}"/>
              </a:ext>
            </a:extLst>
          </p:cNvPr>
          <p:cNvSpPr>
            <a:spLocks/>
          </p:cNvSpPr>
          <p:nvPr/>
        </p:nvSpPr>
        <p:spPr bwMode="blackWhite">
          <a:xfrm rot="16200000" flipH="1">
            <a:off x="2220913" y="3121025"/>
            <a:ext cx="985838" cy="1150937"/>
          </a:xfrm>
          <a:custGeom>
            <a:avLst/>
            <a:gdLst>
              <a:gd name="T0" fmla="*/ 2147483647 w 18683"/>
              <a:gd name="T1" fmla="*/ 0 h 21540"/>
              <a:gd name="T2" fmla="*/ 2147483647 w 18683"/>
              <a:gd name="T3" fmla="*/ 2147483647 h 21540"/>
              <a:gd name="T4" fmla="*/ 0 w 18683"/>
              <a:gd name="T5" fmla="*/ 2147483647 h 21540"/>
              <a:gd name="T6" fmla="*/ 0 60000 65536"/>
              <a:gd name="T7" fmla="*/ 0 60000 65536"/>
              <a:gd name="T8" fmla="*/ 0 60000 65536"/>
              <a:gd name="T9" fmla="*/ 0 w 18683"/>
              <a:gd name="T10" fmla="*/ 0 h 21540"/>
              <a:gd name="T11" fmla="*/ 18683 w 18683"/>
              <a:gd name="T12" fmla="*/ 21540 h 21540"/>
            </a:gdLst>
            <a:ahLst/>
            <a:cxnLst>
              <a:cxn ang="T6">
                <a:pos x="T0" y="T1"/>
              </a:cxn>
              <a:cxn ang="T7">
                <a:pos x="T2" y="T3"/>
              </a:cxn>
              <a:cxn ang="T8">
                <a:pos x="T4" y="T5"/>
              </a:cxn>
            </a:cxnLst>
            <a:rect l="T9" t="T10" r="T11" b="T12"/>
            <a:pathLst>
              <a:path w="18683" h="21540" fill="none" extrusionOk="0">
                <a:moveTo>
                  <a:pt x="1603" y="-1"/>
                </a:moveTo>
                <a:cubicBezTo>
                  <a:pt x="8713" y="528"/>
                  <a:pt x="15104" y="4532"/>
                  <a:pt x="18682" y="10700"/>
                </a:cubicBezTo>
              </a:path>
              <a:path w="18683" h="21540" stroke="0" extrusionOk="0">
                <a:moveTo>
                  <a:pt x="1603" y="-1"/>
                </a:moveTo>
                <a:cubicBezTo>
                  <a:pt x="8713" y="528"/>
                  <a:pt x="15104" y="4532"/>
                  <a:pt x="18682" y="10700"/>
                </a:cubicBezTo>
                <a:lnTo>
                  <a:pt x="0" y="21540"/>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8" name="Arc 26">
            <a:extLst>
              <a:ext uri="{FF2B5EF4-FFF2-40B4-BE49-F238E27FC236}">
                <a16:creationId xmlns:a16="http://schemas.microsoft.com/office/drawing/2014/main" id="{1AA2E75A-E355-4ACC-8B96-24FC8D93E58C}"/>
              </a:ext>
            </a:extLst>
          </p:cNvPr>
          <p:cNvSpPr>
            <a:spLocks/>
          </p:cNvSpPr>
          <p:nvPr/>
        </p:nvSpPr>
        <p:spPr bwMode="blackWhite">
          <a:xfrm rot="16200000" flipH="1">
            <a:off x="2389188" y="2800350"/>
            <a:ext cx="1020762" cy="1150938"/>
          </a:xfrm>
          <a:custGeom>
            <a:avLst/>
            <a:gdLst>
              <a:gd name="T0" fmla="*/ 2147483647 w 19350"/>
              <a:gd name="T1" fmla="*/ 0 h 21540"/>
              <a:gd name="T2" fmla="*/ 2147483647 w 19350"/>
              <a:gd name="T3" fmla="*/ 2147483647 h 21540"/>
              <a:gd name="T4" fmla="*/ 0 w 19350"/>
              <a:gd name="T5" fmla="*/ 2147483647 h 21540"/>
              <a:gd name="T6" fmla="*/ 0 60000 65536"/>
              <a:gd name="T7" fmla="*/ 0 60000 65536"/>
              <a:gd name="T8" fmla="*/ 0 60000 65536"/>
              <a:gd name="T9" fmla="*/ 0 w 19350"/>
              <a:gd name="T10" fmla="*/ 0 h 21540"/>
              <a:gd name="T11" fmla="*/ 19350 w 19350"/>
              <a:gd name="T12" fmla="*/ 21540 h 21540"/>
            </a:gdLst>
            <a:ahLst/>
            <a:cxnLst>
              <a:cxn ang="T6">
                <a:pos x="T0" y="T1"/>
              </a:cxn>
              <a:cxn ang="T7">
                <a:pos x="T2" y="T3"/>
              </a:cxn>
              <a:cxn ang="T8">
                <a:pos x="T4" y="T5"/>
              </a:cxn>
            </a:cxnLst>
            <a:rect l="T9" t="T10" r="T11" b="T12"/>
            <a:pathLst>
              <a:path w="19350" h="21540" fill="none" extrusionOk="0">
                <a:moveTo>
                  <a:pt x="1603" y="-1"/>
                </a:moveTo>
                <a:cubicBezTo>
                  <a:pt x="9212" y="565"/>
                  <a:pt x="15959" y="5105"/>
                  <a:pt x="19350" y="11941"/>
                </a:cubicBezTo>
              </a:path>
              <a:path w="19350" h="21540" stroke="0" extrusionOk="0">
                <a:moveTo>
                  <a:pt x="1603" y="-1"/>
                </a:moveTo>
                <a:cubicBezTo>
                  <a:pt x="9212" y="565"/>
                  <a:pt x="15959" y="5105"/>
                  <a:pt x="19350" y="11941"/>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39" name="Oval 27">
            <a:extLst>
              <a:ext uri="{FF2B5EF4-FFF2-40B4-BE49-F238E27FC236}">
                <a16:creationId xmlns:a16="http://schemas.microsoft.com/office/drawing/2014/main" id="{55EF6888-CE00-4833-9F70-2BEDAC105609}"/>
              </a:ext>
            </a:extLst>
          </p:cNvPr>
          <p:cNvSpPr>
            <a:spLocks noChangeArrowheads="1"/>
          </p:cNvSpPr>
          <p:nvPr/>
        </p:nvSpPr>
        <p:spPr bwMode="blackWhite">
          <a:xfrm>
            <a:off x="2209800" y="368300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0" name="Oval 28">
            <a:extLst>
              <a:ext uri="{FF2B5EF4-FFF2-40B4-BE49-F238E27FC236}">
                <a16:creationId xmlns:a16="http://schemas.microsoft.com/office/drawing/2014/main" id="{E036B84A-1838-4D1B-B41E-17A2670472A7}"/>
              </a:ext>
            </a:extLst>
          </p:cNvPr>
          <p:cNvSpPr>
            <a:spLocks noChangeArrowheads="1"/>
          </p:cNvSpPr>
          <p:nvPr/>
        </p:nvSpPr>
        <p:spPr bwMode="blackWhite">
          <a:xfrm>
            <a:off x="2552700" y="358140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1" name="Line 29">
            <a:extLst>
              <a:ext uri="{FF2B5EF4-FFF2-40B4-BE49-F238E27FC236}">
                <a16:creationId xmlns:a16="http://schemas.microsoft.com/office/drawing/2014/main" id="{1FA95EDA-FB9A-414F-8812-33A4509777ED}"/>
              </a:ext>
            </a:extLst>
          </p:cNvPr>
          <p:cNvSpPr>
            <a:spLocks noChangeShapeType="1"/>
          </p:cNvSpPr>
          <p:nvPr/>
        </p:nvSpPr>
        <p:spPr bwMode="blackWhite">
          <a:xfrm flipH="1" flipV="1">
            <a:off x="5600700" y="2489200"/>
            <a:ext cx="1917700" cy="1917700"/>
          </a:xfrm>
          <a:prstGeom prst="line">
            <a:avLst/>
          </a:prstGeom>
          <a:noFill/>
          <a:ln w="28575">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42" name="Arc 30">
            <a:extLst>
              <a:ext uri="{FF2B5EF4-FFF2-40B4-BE49-F238E27FC236}">
                <a16:creationId xmlns:a16="http://schemas.microsoft.com/office/drawing/2014/main" id="{F054605C-19E7-4B26-8239-D11C7FC54EDC}"/>
              </a:ext>
            </a:extLst>
          </p:cNvPr>
          <p:cNvSpPr>
            <a:spLocks/>
          </p:cNvSpPr>
          <p:nvPr/>
        </p:nvSpPr>
        <p:spPr bwMode="blackWhite">
          <a:xfrm rot="16200000" flipH="1">
            <a:off x="6271419" y="2604294"/>
            <a:ext cx="1114425" cy="1150937"/>
          </a:xfrm>
          <a:custGeom>
            <a:avLst/>
            <a:gdLst>
              <a:gd name="T0" fmla="*/ 2147483647 w 21138"/>
              <a:gd name="T1" fmla="*/ 0 h 21540"/>
              <a:gd name="T2" fmla="*/ 2147483647 w 21138"/>
              <a:gd name="T3" fmla="*/ 2147483647 h 21540"/>
              <a:gd name="T4" fmla="*/ 0 w 21138"/>
              <a:gd name="T5" fmla="*/ 2147483647 h 21540"/>
              <a:gd name="T6" fmla="*/ 0 60000 65536"/>
              <a:gd name="T7" fmla="*/ 0 60000 65536"/>
              <a:gd name="T8" fmla="*/ 0 60000 65536"/>
              <a:gd name="T9" fmla="*/ 0 w 21138"/>
              <a:gd name="T10" fmla="*/ 0 h 21540"/>
              <a:gd name="T11" fmla="*/ 21138 w 21138"/>
              <a:gd name="T12" fmla="*/ 21540 h 21540"/>
            </a:gdLst>
            <a:ahLst/>
            <a:cxnLst>
              <a:cxn ang="T6">
                <a:pos x="T0" y="T1"/>
              </a:cxn>
              <a:cxn ang="T7">
                <a:pos x="T2" y="T3"/>
              </a:cxn>
              <a:cxn ang="T8">
                <a:pos x="T4" y="T5"/>
              </a:cxn>
            </a:cxnLst>
            <a:rect l="T9" t="T10" r="T11" b="T12"/>
            <a:pathLst>
              <a:path w="21138" h="21540" fill="none" extrusionOk="0">
                <a:moveTo>
                  <a:pt x="1603" y="-1"/>
                </a:moveTo>
                <a:cubicBezTo>
                  <a:pt x="11194" y="713"/>
                  <a:pt x="19159" y="7683"/>
                  <a:pt x="21137" y="17096"/>
                </a:cubicBezTo>
              </a:path>
              <a:path w="21138" h="21540" stroke="0" extrusionOk="0">
                <a:moveTo>
                  <a:pt x="1603" y="-1"/>
                </a:moveTo>
                <a:cubicBezTo>
                  <a:pt x="11194" y="713"/>
                  <a:pt x="19159" y="7683"/>
                  <a:pt x="21137" y="17096"/>
                </a:cubicBezTo>
                <a:lnTo>
                  <a:pt x="0" y="2154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3" name="Arc 31">
            <a:extLst>
              <a:ext uri="{FF2B5EF4-FFF2-40B4-BE49-F238E27FC236}">
                <a16:creationId xmlns:a16="http://schemas.microsoft.com/office/drawing/2014/main" id="{5A870EAB-3D53-41BE-8E7A-5BBA209B8997}"/>
              </a:ext>
            </a:extLst>
          </p:cNvPr>
          <p:cNvSpPr>
            <a:spLocks/>
          </p:cNvSpPr>
          <p:nvPr/>
        </p:nvSpPr>
        <p:spPr bwMode="blackWhite">
          <a:xfrm rot="16200000" flipH="1">
            <a:off x="6523832" y="2245519"/>
            <a:ext cx="1066800" cy="1150937"/>
          </a:xfrm>
          <a:custGeom>
            <a:avLst/>
            <a:gdLst>
              <a:gd name="T0" fmla="*/ 2147483647 w 20212"/>
              <a:gd name="T1" fmla="*/ 0 h 21540"/>
              <a:gd name="T2" fmla="*/ 2147483647 w 20212"/>
              <a:gd name="T3" fmla="*/ 2147483647 h 21540"/>
              <a:gd name="T4" fmla="*/ 0 w 20212"/>
              <a:gd name="T5" fmla="*/ 2147483647 h 21540"/>
              <a:gd name="T6" fmla="*/ 0 60000 65536"/>
              <a:gd name="T7" fmla="*/ 0 60000 65536"/>
              <a:gd name="T8" fmla="*/ 0 60000 65536"/>
              <a:gd name="T9" fmla="*/ 0 w 20212"/>
              <a:gd name="T10" fmla="*/ 0 h 21540"/>
              <a:gd name="T11" fmla="*/ 20212 w 20212"/>
              <a:gd name="T12" fmla="*/ 21540 h 21540"/>
            </a:gdLst>
            <a:ahLst/>
            <a:cxnLst>
              <a:cxn ang="T6">
                <a:pos x="T0" y="T1"/>
              </a:cxn>
              <a:cxn ang="T7">
                <a:pos x="T2" y="T3"/>
              </a:cxn>
              <a:cxn ang="T8">
                <a:pos x="T4" y="T5"/>
              </a:cxn>
            </a:cxnLst>
            <a:rect l="T9" t="T10" r="T11" b="T12"/>
            <a:pathLst>
              <a:path w="20212" h="21540" fill="none" extrusionOk="0">
                <a:moveTo>
                  <a:pt x="1603" y="-1"/>
                </a:moveTo>
                <a:cubicBezTo>
                  <a:pt x="9986" y="623"/>
                  <a:pt x="17246" y="6055"/>
                  <a:pt x="20212" y="13921"/>
                </a:cubicBezTo>
              </a:path>
              <a:path w="20212" h="21540" stroke="0" extrusionOk="0">
                <a:moveTo>
                  <a:pt x="1603" y="-1"/>
                </a:moveTo>
                <a:cubicBezTo>
                  <a:pt x="9986" y="623"/>
                  <a:pt x="17246" y="6055"/>
                  <a:pt x="20212" y="13921"/>
                </a:cubicBezTo>
                <a:lnTo>
                  <a:pt x="0" y="21540"/>
                </a:lnTo>
                <a:close/>
              </a:path>
            </a:pathLst>
          </a:custGeom>
          <a:noFill/>
          <a:ln w="38100">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4" name="Oval 32">
            <a:extLst>
              <a:ext uri="{FF2B5EF4-FFF2-40B4-BE49-F238E27FC236}">
                <a16:creationId xmlns:a16="http://schemas.microsoft.com/office/drawing/2014/main" id="{8D8DA77A-3686-4713-A030-9913152C64CF}"/>
              </a:ext>
            </a:extLst>
          </p:cNvPr>
          <p:cNvSpPr>
            <a:spLocks noChangeArrowheads="1"/>
          </p:cNvSpPr>
          <p:nvPr/>
        </p:nvSpPr>
        <p:spPr bwMode="blackWhite">
          <a:xfrm>
            <a:off x="6477000" y="3352800"/>
            <a:ext cx="117475" cy="117475"/>
          </a:xfrm>
          <a:prstGeom prst="ellipse">
            <a:avLst/>
          </a:prstGeom>
          <a:solidFill>
            <a:srgbClr val="B590DA"/>
          </a:solidFill>
          <a:ln w="2857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5" name="Text Box 33">
            <a:extLst>
              <a:ext uri="{FF2B5EF4-FFF2-40B4-BE49-F238E27FC236}">
                <a16:creationId xmlns:a16="http://schemas.microsoft.com/office/drawing/2014/main" id="{F4470147-293D-476F-AD9F-20B9A28E1117}"/>
              </a:ext>
            </a:extLst>
          </p:cNvPr>
          <p:cNvSpPr txBox="1">
            <a:spLocks noChangeArrowheads="1"/>
          </p:cNvSpPr>
          <p:nvPr/>
        </p:nvSpPr>
        <p:spPr bwMode="blackWhite">
          <a:xfrm>
            <a:off x="5143500" y="2324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D</a:t>
            </a:r>
            <a:endParaRPr lang="en-GB" altLang="en-US" sz="1800" i="1">
              <a:solidFill>
                <a:srgbClr val="B590DA"/>
              </a:solidFill>
              <a:latin typeface="Arial" panose="020B0604020202020204" pitchFamily="34" charset="0"/>
            </a:endParaRPr>
          </a:p>
        </p:txBody>
      </p:sp>
      <p:sp>
        <p:nvSpPr>
          <p:cNvPr id="34846" name="Line 34">
            <a:extLst>
              <a:ext uri="{FF2B5EF4-FFF2-40B4-BE49-F238E27FC236}">
                <a16:creationId xmlns:a16="http://schemas.microsoft.com/office/drawing/2014/main" id="{DAD006A1-75C7-42AD-B187-D548833CFC39}"/>
              </a:ext>
            </a:extLst>
          </p:cNvPr>
          <p:cNvSpPr>
            <a:spLocks noChangeShapeType="1"/>
          </p:cNvSpPr>
          <p:nvPr/>
        </p:nvSpPr>
        <p:spPr bwMode="blackWhite">
          <a:xfrm flipV="1">
            <a:off x="5791200" y="2209800"/>
            <a:ext cx="381000" cy="304800"/>
          </a:xfrm>
          <a:prstGeom prst="line">
            <a:avLst/>
          </a:prstGeom>
          <a:noFill/>
          <a:ln w="19050">
            <a:solidFill>
              <a:srgbClr val="FCE78C"/>
            </a:solidFill>
            <a:round/>
            <a:headEnd type="none" w="lg" len="lg"/>
            <a:tailEnd type="stealth" w="lg" len="lg"/>
          </a:ln>
          <a:extLst>
            <a:ext uri="{909E8E84-426E-40DD-AFC4-6F175D3DCCD1}">
              <a14:hiddenFill xmlns:a14="http://schemas.microsoft.com/office/drawing/2010/main">
                <a:noFill/>
              </a14:hiddenFill>
            </a:ext>
          </a:extLst>
        </p:spPr>
        <p:txBody>
          <a:bodyPr/>
          <a:lstStyle/>
          <a:p>
            <a:endParaRPr lang="en-GB"/>
          </a:p>
        </p:txBody>
      </p:sp>
      <p:sp>
        <p:nvSpPr>
          <p:cNvPr id="34847" name="Line 35">
            <a:extLst>
              <a:ext uri="{FF2B5EF4-FFF2-40B4-BE49-F238E27FC236}">
                <a16:creationId xmlns:a16="http://schemas.microsoft.com/office/drawing/2014/main" id="{F8CCED12-120B-4E90-B816-37496376D873}"/>
              </a:ext>
            </a:extLst>
          </p:cNvPr>
          <p:cNvSpPr>
            <a:spLocks noChangeShapeType="1"/>
          </p:cNvSpPr>
          <p:nvPr/>
        </p:nvSpPr>
        <p:spPr bwMode="blackWhite">
          <a:xfrm>
            <a:off x="6172200" y="1993900"/>
            <a:ext cx="1181100" cy="24130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48" name="Oval 36">
            <a:extLst>
              <a:ext uri="{FF2B5EF4-FFF2-40B4-BE49-F238E27FC236}">
                <a16:creationId xmlns:a16="http://schemas.microsoft.com/office/drawing/2014/main" id="{8A06B596-D6A6-4EE2-914C-81B6C89867A6}"/>
              </a:ext>
            </a:extLst>
          </p:cNvPr>
          <p:cNvSpPr>
            <a:spLocks noChangeArrowheads="1"/>
          </p:cNvSpPr>
          <p:nvPr/>
        </p:nvSpPr>
        <p:spPr bwMode="blackWhite">
          <a:xfrm>
            <a:off x="7146925" y="40227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49" name="Oval 37">
            <a:extLst>
              <a:ext uri="{FF2B5EF4-FFF2-40B4-BE49-F238E27FC236}">
                <a16:creationId xmlns:a16="http://schemas.microsoft.com/office/drawing/2014/main" id="{BDCEEE3A-29CE-4822-B421-ED2D0E38AB2E}"/>
              </a:ext>
            </a:extLst>
          </p:cNvPr>
          <p:cNvSpPr>
            <a:spLocks noChangeArrowheads="1"/>
          </p:cNvSpPr>
          <p:nvPr/>
        </p:nvSpPr>
        <p:spPr bwMode="blackWhite">
          <a:xfrm>
            <a:off x="6575425" y="2841625"/>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50" name="Text Box 38">
            <a:extLst>
              <a:ext uri="{FF2B5EF4-FFF2-40B4-BE49-F238E27FC236}">
                <a16:creationId xmlns:a16="http://schemas.microsoft.com/office/drawing/2014/main" id="{34A0AA91-6B8C-4DAA-97DE-9908F0ABADC9}"/>
              </a:ext>
            </a:extLst>
          </p:cNvPr>
          <p:cNvSpPr txBox="1">
            <a:spLocks noChangeArrowheads="1"/>
          </p:cNvSpPr>
          <p:nvPr/>
        </p:nvSpPr>
        <p:spPr bwMode="blackWhite">
          <a:xfrm>
            <a:off x="7112000" y="3810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34851" name="Text Box 39">
            <a:extLst>
              <a:ext uri="{FF2B5EF4-FFF2-40B4-BE49-F238E27FC236}">
                <a16:creationId xmlns:a16="http://schemas.microsoft.com/office/drawing/2014/main" id="{2884A30C-5D9F-44F9-8E04-5F0BCADB460C}"/>
              </a:ext>
            </a:extLst>
          </p:cNvPr>
          <p:cNvSpPr txBox="1">
            <a:spLocks noChangeArrowheads="1"/>
          </p:cNvSpPr>
          <p:nvPr/>
        </p:nvSpPr>
        <p:spPr bwMode="blackWhite">
          <a:xfrm>
            <a:off x="1727200" y="2540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A</a:t>
            </a:r>
            <a:endParaRPr lang="en-GB" altLang="en-US" sz="1800" i="1">
              <a:solidFill>
                <a:srgbClr val="FCE78C"/>
              </a:solidFill>
              <a:latin typeface="Arial" panose="020B0604020202020204" pitchFamily="34" charset="0"/>
            </a:endParaRPr>
          </a:p>
        </p:txBody>
      </p:sp>
      <p:sp>
        <p:nvSpPr>
          <p:cNvPr id="34852" name="Text Box 40">
            <a:extLst>
              <a:ext uri="{FF2B5EF4-FFF2-40B4-BE49-F238E27FC236}">
                <a16:creationId xmlns:a16="http://schemas.microsoft.com/office/drawing/2014/main" id="{DE73C71C-CA6F-433E-B81C-49610F23291F}"/>
              </a:ext>
            </a:extLst>
          </p:cNvPr>
          <p:cNvSpPr txBox="1">
            <a:spLocks noChangeArrowheads="1"/>
          </p:cNvSpPr>
          <p:nvPr/>
        </p:nvSpPr>
        <p:spPr bwMode="blackWhite">
          <a:xfrm>
            <a:off x="2514600" y="3276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R</a:t>
            </a:r>
            <a:endParaRPr lang="en-GB" altLang="en-US" sz="1800" i="1">
              <a:solidFill>
                <a:srgbClr val="B590DA"/>
              </a:solidFill>
              <a:latin typeface="Arial" panose="020B0604020202020204" pitchFamily="34" charset="0"/>
            </a:endParaRPr>
          </a:p>
        </p:txBody>
      </p:sp>
      <p:sp>
        <p:nvSpPr>
          <p:cNvPr id="34853" name="Text Box 41">
            <a:extLst>
              <a:ext uri="{FF2B5EF4-FFF2-40B4-BE49-F238E27FC236}">
                <a16:creationId xmlns:a16="http://schemas.microsoft.com/office/drawing/2014/main" id="{8C7F43EE-1F77-4327-B9E4-DDCC8337E634}"/>
              </a:ext>
            </a:extLst>
          </p:cNvPr>
          <p:cNvSpPr txBox="1">
            <a:spLocks noChangeArrowheads="1"/>
          </p:cNvSpPr>
          <p:nvPr/>
        </p:nvSpPr>
        <p:spPr bwMode="blackWhite">
          <a:xfrm>
            <a:off x="6019800" y="3352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B590DA"/>
                </a:solidFill>
                <a:latin typeface="Arial" panose="020B0604020202020204" pitchFamily="34" charset="0"/>
              </a:rPr>
              <a:t>R</a:t>
            </a:r>
            <a:endParaRPr lang="en-GB" altLang="en-US" sz="1800" i="1">
              <a:solidFill>
                <a:srgbClr val="B590DA"/>
              </a:solidFill>
              <a:latin typeface="Arial" panose="020B0604020202020204" pitchFamily="34" charset="0"/>
            </a:endParaRPr>
          </a:p>
        </p:txBody>
      </p:sp>
      <p:sp>
        <p:nvSpPr>
          <p:cNvPr id="34854" name="Text Box 42">
            <a:extLst>
              <a:ext uri="{FF2B5EF4-FFF2-40B4-BE49-F238E27FC236}">
                <a16:creationId xmlns:a16="http://schemas.microsoft.com/office/drawing/2014/main" id="{3254E89A-8FDA-4DC2-87F0-2F4A29E29354}"/>
              </a:ext>
            </a:extLst>
          </p:cNvPr>
          <p:cNvSpPr txBox="1">
            <a:spLocks noChangeArrowheads="1"/>
          </p:cNvSpPr>
          <p:nvPr/>
        </p:nvSpPr>
        <p:spPr bwMode="blackWhite">
          <a:xfrm>
            <a:off x="1752600" y="3748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
        <p:nvSpPr>
          <p:cNvPr id="34855" name="Text Box 43">
            <a:extLst>
              <a:ext uri="{FF2B5EF4-FFF2-40B4-BE49-F238E27FC236}">
                <a16:creationId xmlns:a16="http://schemas.microsoft.com/office/drawing/2014/main" id="{200AAB8D-FC36-4B3F-A206-D08AA5DCF08B}"/>
              </a:ext>
            </a:extLst>
          </p:cNvPr>
          <p:cNvSpPr txBox="1">
            <a:spLocks noChangeArrowheads="1"/>
          </p:cNvSpPr>
          <p:nvPr/>
        </p:nvSpPr>
        <p:spPr bwMode="blackWhite">
          <a:xfrm>
            <a:off x="6604000" y="2590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sz="1800" i="1">
                <a:solidFill>
                  <a:srgbClr val="FCE78C"/>
                </a:solidFill>
                <a:latin typeface="Arial" panose="020B0604020202020204" pitchFamily="34" charset="0"/>
              </a:rPr>
              <a:t>R´</a:t>
            </a:r>
            <a:endParaRPr lang="en-GB" altLang="en-US" sz="1800" i="1">
              <a:solidFill>
                <a:srgbClr val="FCE78C"/>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BA55656-B203-4AEC-BD67-14BA01C574EC}"/>
              </a:ext>
            </a:extLst>
          </p:cNvPr>
          <p:cNvSpPr>
            <a:spLocks noChangeArrowheads="1"/>
          </p:cNvSpPr>
          <p:nvPr/>
        </p:nvSpPr>
        <p:spPr bwMode="black">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3200">
                <a:solidFill>
                  <a:schemeClr val="bg1"/>
                </a:solidFill>
                <a:latin typeface="Arial" panose="020B0604020202020204" pitchFamily="34" charset="0"/>
              </a:rPr>
              <a:t>K</a:t>
            </a:r>
            <a:r>
              <a:rPr lang="en-US" altLang="en-US" sz="3200">
                <a:solidFill>
                  <a:schemeClr val="bg1"/>
                </a:solidFill>
                <a:latin typeface="Arial" panose="020B0604020202020204" pitchFamily="34" charset="0"/>
              </a:rPr>
              <a:t>oliko ima dužnika, toliko je i kreditora, ne znamo unapred ishod</a:t>
            </a:r>
            <a:endParaRPr lang="en-GB" altLang="en-US" sz="3200">
              <a:solidFill>
                <a:schemeClr val="bg1"/>
              </a:solidFill>
              <a:latin typeface="Arial" panose="020B0604020202020204" pitchFamily="34" charset="0"/>
            </a:endParaRPr>
          </a:p>
        </p:txBody>
      </p:sp>
      <p:sp>
        <p:nvSpPr>
          <p:cNvPr id="35843" name="Rectangle 3">
            <a:extLst>
              <a:ext uri="{FF2B5EF4-FFF2-40B4-BE49-F238E27FC236}">
                <a16:creationId xmlns:a16="http://schemas.microsoft.com/office/drawing/2014/main" id="{40800196-A3C2-435C-8093-8B54691216ED}"/>
              </a:ext>
            </a:extLst>
          </p:cNvPr>
          <p:cNvSpPr>
            <a:spLocks noGrp="1" noChangeArrowheads="1"/>
          </p:cNvSpPr>
          <p:nvPr>
            <p:ph type="title"/>
          </p:nvPr>
        </p:nvSpPr>
        <p:spPr bwMode="black"/>
        <p:txBody>
          <a:bodyPr/>
          <a:lstStyle/>
          <a:p>
            <a:pPr eaLnBrk="1" hangingPunct="1"/>
            <a:r>
              <a:rPr lang="de-DE" altLang="en-US"/>
              <a:t>Slika 6.10</a:t>
            </a:r>
            <a:endParaRPr lang="en-GB" altLang="en-US"/>
          </a:p>
        </p:txBody>
      </p:sp>
      <p:pic>
        <p:nvPicPr>
          <p:cNvPr id="35844" name="Picture 56">
            <a:extLst>
              <a:ext uri="{FF2B5EF4-FFF2-40B4-BE49-F238E27FC236}">
                <a16:creationId xmlns:a16="http://schemas.microsoft.com/office/drawing/2014/main" id="{42ADF3E8-4347-4BBB-A4D9-1D4F7DD5D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79" b="48193"/>
          <a:stretch>
            <a:fillRect/>
          </a:stretch>
        </p:blipFill>
        <p:spPr bwMode="auto">
          <a:xfrm>
            <a:off x="1000125" y="200025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45" name="Picture 56">
            <a:extLst>
              <a:ext uri="{FF2B5EF4-FFF2-40B4-BE49-F238E27FC236}">
                <a16:creationId xmlns:a16="http://schemas.microsoft.com/office/drawing/2014/main" id="{35B0D44B-7857-4AF2-9077-FBD37F635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0" t="46950" b="-1994"/>
          <a:stretch>
            <a:fillRect/>
          </a:stretch>
        </p:blipFill>
        <p:spPr bwMode="auto">
          <a:xfrm>
            <a:off x="4429125" y="1928813"/>
            <a:ext cx="3228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6" name="TextBox 56">
            <a:extLst>
              <a:ext uri="{FF2B5EF4-FFF2-40B4-BE49-F238E27FC236}">
                <a16:creationId xmlns:a16="http://schemas.microsoft.com/office/drawing/2014/main" id="{DCF7F0F7-04DF-475F-B905-0E6F54D10756}"/>
              </a:ext>
            </a:extLst>
          </p:cNvPr>
          <p:cNvSpPr txBox="1">
            <a:spLocks noChangeArrowheads="1"/>
          </p:cNvSpPr>
          <p:nvPr/>
        </p:nvSpPr>
        <p:spPr bwMode="auto">
          <a:xfrm rot="-5400000">
            <a:off x="-147637" y="3143250"/>
            <a:ext cx="132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potrošnja</a:t>
            </a:r>
            <a:endParaRPr lang="en-US" altLang="en-US">
              <a:solidFill>
                <a:srgbClr val="FFFFCC"/>
              </a:solidFill>
            </a:endParaRPr>
          </a:p>
        </p:txBody>
      </p:sp>
      <p:sp>
        <p:nvSpPr>
          <p:cNvPr id="35847" name="TextBox 57">
            <a:extLst>
              <a:ext uri="{FF2B5EF4-FFF2-40B4-BE49-F238E27FC236}">
                <a16:creationId xmlns:a16="http://schemas.microsoft.com/office/drawing/2014/main" id="{B8002FC8-FA2F-412B-8C59-783090D57A88}"/>
              </a:ext>
            </a:extLst>
          </p:cNvPr>
          <p:cNvSpPr txBox="1">
            <a:spLocks noChangeArrowheads="1"/>
          </p:cNvSpPr>
          <p:nvPr/>
        </p:nvSpPr>
        <p:spPr bwMode="auto">
          <a:xfrm>
            <a:off x="1714500" y="4365625"/>
            <a:ext cx="164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Yd</a:t>
            </a:r>
            <a:endParaRPr lang="en-US" altLang="en-US">
              <a:solidFill>
                <a:srgbClr val="FFFFCC"/>
              </a:solidFill>
            </a:endParaRPr>
          </a:p>
        </p:txBody>
      </p:sp>
      <p:sp>
        <p:nvSpPr>
          <p:cNvPr id="28680" name="TextBox 58">
            <a:extLst>
              <a:ext uri="{FF2B5EF4-FFF2-40B4-BE49-F238E27FC236}">
                <a16:creationId xmlns:a16="http://schemas.microsoft.com/office/drawing/2014/main" id="{6109FD89-2983-4707-9C64-9BCD946A3CCD}"/>
              </a:ext>
            </a:extLst>
          </p:cNvPr>
          <p:cNvSpPr txBox="1">
            <a:spLocks noChangeArrowheads="1"/>
          </p:cNvSpPr>
          <p:nvPr/>
        </p:nvSpPr>
        <p:spPr bwMode="auto">
          <a:xfrm>
            <a:off x="4716463" y="4437063"/>
            <a:ext cx="3316287" cy="461962"/>
          </a:xfrm>
          <a:prstGeom prst="rect">
            <a:avLst/>
          </a:prstGeom>
          <a:noFill/>
          <a:ln w="9525">
            <a:noFill/>
            <a:miter lim="800000"/>
            <a:headEnd/>
            <a:tailEnd/>
          </a:ln>
        </p:spPr>
        <p:txBody>
          <a:bodyPr>
            <a:spAutoFit/>
          </a:bodyPr>
          <a:lstStyle/>
          <a:p>
            <a:pPr>
              <a:defRPr/>
            </a:pPr>
            <a:r>
              <a:rPr lang="sr-Latn-CS" dirty="0">
                <a:solidFill>
                  <a:srgbClr val="FFFFCC"/>
                </a:solidFill>
                <a:latin typeface="+mj-lt"/>
              </a:rPr>
              <a:t>Bogatstvo  </a:t>
            </a:r>
            <a:r>
              <a:rPr lang="sr-Latn-CS" dirty="0">
                <a:solidFill>
                  <a:srgbClr val="FFFFCC"/>
                </a:solidFill>
                <a:latin typeface="Symbol" pitchFamily="18" charset="2"/>
              </a:rPr>
              <a:t>W</a:t>
            </a:r>
            <a:endParaRPr lang="en-US" dirty="0">
              <a:solidFill>
                <a:srgbClr val="FFFFCC"/>
              </a:solidFill>
              <a:latin typeface="Symbol" pitchFamily="18" charset="2"/>
            </a:endParaRPr>
          </a:p>
        </p:txBody>
      </p:sp>
      <p:sp>
        <p:nvSpPr>
          <p:cNvPr id="35849" name="TextBox 56">
            <a:extLst>
              <a:ext uri="{FF2B5EF4-FFF2-40B4-BE49-F238E27FC236}">
                <a16:creationId xmlns:a16="http://schemas.microsoft.com/office/drawing/2014/main" id="{EBE223E4-FE28-4D67-9BC1-1E621F3D39E9}"/>
              </a:ext>
            </a:extLst>
          </p:cNvPr>
          <p:cNvSpPr txBox="1">
            <a:spLocks noChangeArrowheads="1"/>
          </p:cNvSpPr>
          <p:nvPr/>
        </p:nvSpPr>
        <p:spPr bwMode="auto">
          <a:xfrm rot="-5400000">
            <a:off x="3676650" y="2998788"/>
            <a:ext cx="132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a:solidFill>
                  <a:srgbClr val="FFFFCC"/>
                </a:solidFill>
              </a:rPr>
              <a:t>potrošnja</a:t>
            </a:r>
            <a:endParaRPr lang="en-US" altLang="en-US">
              <a:solidFill>
                <a:srgbClr val="FFFFCC"/>
              </a:solidFill>
            </a:endParaRPr>
          </a:p>
        </p:txBody>
      </p:sp>
      <p:sp>
        <p:nvSpPr>
          <p:cNvPr id="10" name="Rectangle 9">
            <a:extLst>
              <a:ext uri="{FF2B5EF4-FFF2-40B4-BE49-F238E27FC236}">
                <a16:creationId xmlns:a16="http://schemas.microsoft.com/office/drawing/2014/main" id="{F106DB52-2952-4387-8005-0829D2915129}"/>
              </a:ext>
            </a:extLst>
          </p:cNvPr>
          <p:cNvSpPr/>
          <p:nvPr/>
        </p:nvSpPr>
        <p:spPr>
          <a:xfrm>
            <a:off x="611188" y="5013325"/>
            <a:ext cx="8281987" cy="461963"/>
          </a:xfrm>
          <a:prstGeom prst="rect">
            <a:avLst/>
          </a:prstGeom>
        </p:spPr>
        <p:txBody>
          <a:bodyPr>
            <a:spAutoFit/>
          </a:bodyPr>
          <a:lstStyle/>
          <a:p>
            <a:pPr algn="l">
              <a:defRPr/>
            </a:pPr>
            <a:r>
              <a:rPr lang="vi-VN" dirty="0">
                <a:solidFill>
                  <a:schemeClr val="bg1"/>
                </a:solidFill>
                <a:latin typeface="+mj-lt"/>
              </a:rPr>
              <a:t>bogatstvo više varira nego dohodak</a:t>
            </a:r>
            <a:endParaRPr lang="sr-Latn-RS" dirty="0">
              <a:solidFill>
                <a:schemeClr val="bg1"/>
              </a:solidFill>
              <a:latin typeface="+mj-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B57F31E-35A3-4120-8199-C8B675A0D5A1}"/>
              </a:ext>
            </a:extLst>
          </p:cNvPr>
          <p:cNvSpPr>
            <a:spLocks noGrp="1"/>
          </p:cNvSpPr>
          <p:nvPr>
            <p:ph type="title"/>
          </p:nvPr>
        </p:nvSpPr>
        <p:spPr/>
        <p:txBody>
          <a:bodyPr/>
          <a:lstStyle/>
          <a:p>
            <a:endParaRPr lang="en-GB" altLang="en-US"/>
          </a:p>
        </p:txBody>
      </p:sp>
      <p:sp>
        <p:nvSpPr>
          <p:cNvPr id="3" name="Rectangle 2">
            <a:extLst>
              <a:ext uri="{FF2B5EF4-FFF2-40B4-BE49-F238E27FC236}">
                <a16:creationId xmlns:a16="http://schemas.microsoft.com/office/drawing/2014/main" id="{055CF127-271B-4478-AE2B-91D93627D408}"/>
              </a:ext>
            </a:extLst>
          </p:cNvPr>
          <p:cNvSpPr/>
          <p:nvPr/>
        </p:nvSpPr>
        <p:spPr>
          <a:xfrm>
            <a:off x="250825" y="836613"/>
            <a:ext cx="8281988" cy="5878512"/>
          </a:xfrm>
          <a:prstGeom prst="rect">
            <a:avLst/>
          </a:prstGeom>
        </p:spPr>
        <p:txBody>
          <a:bodyPr>
            <a:spAutoFit/>
          </a:bodyPr>
          <a:lstStyle/>
          <a:p>
            <a:pPr algn="l">
              <a:defRPr/>
            </a:pPr>
            <a:r>
              <a:rPr lang="vi-VN" sz="4400" dirty="0">
                <a:solidFill>
                  <a:schemeClr val="bg1"/>
                </a:solidFill>
                <a:latin typeface="+mj-lt"/>
              </a:rPr>
              <a:t>bogatstvo više varira nego dohodak</a:t>
            </a:r>
            <a:r>
              <a:rPr lang="sr-Latn-RS" sz="4400" dirty="0">
                <a:solidFill>
                  <a:schemeClr val="bg1"/>
                </a:solidFill>
                <a:latin typeface="+mj-lt"/>
              </a:rPr>
              <a:t> (statistički)</a:t>
            </a:r>
          </a:p>
          <a:p>
            <a:pPr marL="457200" indent="-457200" algn="l">
              <a:buFontTx/>
              <a:buAutoNum type="arabicPeriod"/>
              <a:defRPr/>
            </a:pPr>
            <a:r>
              <a:rPr lang="vi-VN" dirty="0">
                <a:solidFill>
                  <a:schemeClr val="bg1"/>
                </a:solidFill>
                <a:latin typeface="+mj-lt"/>
              </a:rPr>
              <a:t>zbog varijacija u berzanskim cenama hartija od vrednosti. </a:t>
            </a:r>
            <a:endParaRPr lang="sr-Latn-RS" dirty="0">
              <a:solidFill>
                <a:schemeClr val="bg1"/>
              </a:solidFill>
              <a:latin typeface="+mj-lt"/>
            </a:endParaRPr>
          </a:p>
          <a:p>
            <a:pPr marL="914400" lvl="1" indent="-457200" algn="l">
              <a:defRPr/>
            </a:pPr>
            <a:r>
              <a:rPr lang="sr-Latn-RS" dirty="0">
                <a:solidFill>
                  <a:schemeClr val="bg1"/>
                </a:solidFill>
                <a:latin typeface="+mj-lt"/>
              </a:rPr>
              <a:t>- </a:t>
            </a:r>
            <a:r>
              <a:rPr lang="vi-VN" dirty="0">
                <a:solidFill>
                  <a:schemeClr val="bg1"/>
                </a:solidFill>
                <a:latin typeface="+mj-lt"/>
              </a:rPr>
              <a:t>mi vrednost privatnog bogatstva u stvari i ne znamo, delom stoga što ljudi nerado daju tačne informacije o svojoj imovini</a:t>
            </a:r>
            <a:endParaRPr lang="sr-Latn-RS" dirty="0">
              <a:solidFill>
                <a:schemeClr val="bg1"/>
              </a:solidFill>
              <a:latin typeface="+mj-lt"/>
            </a:endParaRPr>
          </a:p>
          <a:p>
            <a:pPr marL="914400" lvl="1" indent="-457200" algn="l">
              <a:buFontTx/>
              <a:buChar char="-"/>
              <a:defRPr/>
            </a:pPr>
            <a:r>
              <a:rPr lang="vi-VN" dirty="0">
                <a:solidFill>
                  <a:schemeClr val="bg1"/>
                </a:solidFill>
                <a:latin typeface="+mj-lt"/>
              </a:rPr>
              <a:t>a delom stoga što očekivani budući dohodak — važnu komponentu bogatstva — ne možemo izmeriti i stoga ga u obračunu izostavljamo</a:t>
            </a:r>
            <a:endParaRPr lang="sr-Latn-RS" dirty="0">
              <a:solidFill>
                <a:schemeClr val="bg1"/>
              </a:solidFill>
              <a:latin typeface="+mj-lt"/>
            </a:endParaRPr>
          </a:p>
          <a:p>
            <a:pPr marL="914400" lvl="1" indent="-457200" algn="l">
              <a:buFontTx/>
              <a:buChar char="-"/>
              <a:defRPr/>
            </a:pPr>
            <a:endParaRPr lang="sr-Latn-RS" dirty="0">
              <a:solidFill>
                <a:schemeClr val="bg1"/>
              </a:solidFill>
              <a:latin typeface="+mj-lt"/>
            </a:endParaRPr>
          </a:p>
          <a:p>
            <a:pPr marL="457200" indent="-457200" algn="l">
              <a:buFontTx/>
              <a:buAutoNum type="arabicPeriod" startAt="2"/>
              <a:defRPr/>
            </a:pPr>
            <a:r>
              <a:rPr lang="en-GB" dirty="0">
                <a:solidFill>
                  <a:schemeClr val="bg1"/>
                </a:solidFill>
                <a:latin typeface="+mj-lt"/>
              </a:rPr>
              <a:t>K</a:t>
            </a:r>
            <a:r>
              <a:rPr lang="sr-Latn-RS" dirty="0">
                <a:solidFill>
                  <a:schemeClr val="bg1"/>
                </a:solidFill>
                <a:latin typeface="+mj-lt"/>
              </a:rPr>
              <a:t>reditna ograničenja</a:t>
            </a:r>
          </a:p>
          <a:p>
            <a:pPr marL="457200" indent="-457200" algn="l">
              <a:defRPr/>
            </a:pPr>
            <a:r>
              <a:rPr lang="sr-Latn-RS" dirty="0">
                <a:solidFill>
                  <a:schemeClr val="bg1"/>
                </a:solidFill>
                <a:latin typeface="+mj-lt"/>
              </a:rPr>
              <a:t>      </a:t>
            </a:r>
            <a:r>
              <a:rPr lang="en-GB" dirty="0">
                <a:solidFill>
                  <a:schemeClr val="bg1"/>
                </a:solidFill>
                <a:latin typeface="+mj-lt"/>
              </a:rPr>
              <a:t>U </a:t>
            </a:r>
            <a:r>
              <a:rPr lang="en-GB" dirty="0" err="1">
                <a:solidFill>
                  <a:schemeClr val="bg1"/>
                </a:solidFill>
                <a:latin typeface="+mj-lt"/>
              </a:rPr>
              <a:t>prisustvu</a:t>
            </a:r>
            <a:r>
              <a:rPr lang="en-GB" dirty="0">
                <a:solidFill>
                  <a:schemeClr val="bg1"/>
                </a:solidFill>
                <a:latin typeface="+mj-lt"/>
              </a:rPr>
              <a:t> </a:t>
            </a:r>
            <a:r>
              <a:rPr lang="en-GB" dirty="0" err="1">
                <a:solidFill>
                  <a:schemeClr val="bg1"/>
                </a:solidFill>
                <a:latin typeface="+mj-lt"/>
              </a:rPr>
              <a:t>kreditnog</a:t>
            </a:r>
            <a:r>
              <a:rPr lang="en-GB" dirty="0">
                <a:solidFill>
                  <a:schemeClr val="bg1"/>
                </a:solidFill>
                <a:latin typeface="+mj-lt"/>
              </a:rPr>
              <a:t> </a:t>
            </a:r>
            <a:r>
              <a:rPr lang="en-GB" dirty="0" err="1">
                <a:solidFill>
                  <a:schemeClr val="bg1"/>
                </a:solidFill>
                <a:latin typeface="+mj-lt"/>
              </a:rPr>
              <a:t>ograničenja</a:t>
            </a:r>
            <a:r>
              <a:rPr lang="en-GB" dirty="0">
                <a:solidFill>
                  <a:schemeClr val="bg1"/>
                </a:solidFill>
                <a:latin typeface="+mj-lt"/>
              </a:rPr>
              <a:t>, </a:t>
            </a:r>
            <a:r>
              <a:rPr lang="en-GB" dirty="0" err="1">
                <a:solidFill>
                  <a:schemeClr val="bg1"/>
                </a:solidFill>
                <a:latin typeface="+mj-lt"/>
              </a:rPr>
              <a:t>potrošnju</a:t>
            </a:r>
            <a:r>
              <a:rPr lang="en-GB" dirty="0">
                <a:solidFill>
                  <a:schemeClr val="bg1"/>
                </a:solidFill>
                <a:latin typeface="+mj-lt"/>
              </a:rPr>
              <a:t> </a:t>
            </a:r>
            <a:r>
              <a:rPr lang="en-GB" dirty="0" err="1">
                <a:solidFill>
                  <a:schemeClr val="bg1"/>
                </a:solidFill>
                <a:latin typeface="+mj-lt"/>
              </a:rPr>
              <a:t>limitira</a:t>
            </a:r>
            <a:r>
              <a:rPr lang="en-GB" dirty="0">
                <a:solidFill>
                  <a:schemeClr val="bg1"/>
                </a:solidFill>
                <a:latin typeface="+mj-lt"/>
              </a:rPr>
              <a:t> </a:t>
            </a:r>
            <a:r>
              <a:rPr lang="en-GB" dirty="0" err="1">
                <a:solidFill>
                  <a:schemeClr val="bg1"/>
                </a:solidFill>
                <a:latin typeface="+mj-lt"/>
              </a:rPr>
              <a:t>tekući</a:t>
            </a:r>
            <a:r>
              <a:rPr lang="en-GB" dirty="0">
                <a:solidFill>
                  <a:schemeClr val="bg1"/>
                </a:solidFill>
                <a:latin typeface="+mj-lt"/>
              </a:rPr>
              <a:t> </a:t>
            </a:r>
            <a:r>
              <a:rPr lang="en-GB" dirty="0" err="1">
                <a:solidFill>
                  <a:schemeClr val="bg1"/>
                </a:solidFill>
                <a:latin typeface="+mj-lt"/>
              </a:rPr>
              <a:t>raspoloživi</a:t>
            </a:r>
            <a:r>
              <a:rPr lang="en-GB" dirty="0">
                <a:solidFill>
                  <a:schemeClr val="bg1"/>
                </a:solidFill>
                <a:latin typeface="+mj-lt"/>
              </a:rPr>
              <a:t> </a:t>
            </a:r>
            <a:r>
              <a:rPr lang="en-GB" dirty="0" err="1">
                <a:solidFill>
                  <a:schemeClr val="bg1"/>
                </a:solidFill>
                <a:latin typeface="+mj-lt"/>
              </a:rPr>
              <a:t>dohodak</a:t>
            </a:r>
            <a:r>
              <a:rPr lang="en-GB" dirty="0">
                <a:solidFill>
                  <a:schemeClr val="bg1"/>
                </a:solidFill>
                <a:latin typeface="+mj-lt"/>
              </a:rPr>
              <a:t>, a ne </a:t>
            </a:r>
            <a:r>
              <a:rPr lang="en-GB" dirty="0" err="1">
                <a:solidFill>
                  <a:schemeClr val="bg1"/>
                </a:solidFill>
                <a:latin typeface="+mj-lt"/>
              </a:rPr>
              <a:t>bogatstvo</a:t>
            </a:r>
            <a:r>
              <a:rPr lang="en-GB" dirty="0">
                <a:solidFill>
                  <a:schemeClr val="bg1"/>
                </a:solidFill>
                <a:latin typeface="+mj-lt"/>
              </a:rPr>
              <a:t>.</a:t>
            </a:r>
            <a:endParaRPr lang="sr-Latn-RS"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rc 2">
            <a:extLst>
              <a:ext uri="{FF2B5EF4-FFF2-40B4-BE49-F238E27FC236}">
                <a16:creationId xmlns:a16="http://schemas.microsoft.com/office/drawing/2014/main" id="{A831E2DD-425D-41A0-AA16-B10F71343589}"/>
              </a:ext>
            </a:extLst>
          </p:cNvPr>
          <p:cNvSpPr>
            <a:spLocks/>
          </p:cNvSpPr>
          <p:nvPr/>
        </p:nvSpPr>
        <p:spPr bwMode="blackWhite">
          <a:xfrm rot="16200000" flipH="1">
            <a:off x="3044031" y="2772569"/>
            <a:ext cx="2284413" cy="2073275"/>
          </a:xfrm>
          <a:custGeom>
            <a:avLst/>
            <a:gdLst>
              <a:gd name="T0" fmla="*/ 0 w 22349"/>
              <a:gd name="T1" fmla="*/ 2147483647 h 21600"/>
              <a:gd name="T2" fmla="*/ 2147483647 w 22349"/>
              <a:gd name="T3" fmla="*/ 2147483647 h 21600"/>
              <a:gd name="T4" fmla="*/ 2147483647 w 22349"/>
              <a:gd name="T5" fmla="*/ 2147483647 h 21600"/>
              <a:gd name="T6" fmla="*/ 0 60000 65536"/>
              <a:gd name="T7" fmla="*/ 0 60000 65536"/>
              <a:gd name="T8" fmla="*/ 0 60000 65536"/>
              <a:gd name="T9" fmla="*/ 0 w 22349"/>
              <a:gd name="T10" fmla="*/ 0 h 21600"/>
              <a:gd name="T11" fmla="*/ 22349 w 22349"/>
              <a:gd name="T12" fmla="*/ 21600 h 21600"/>
            </a:gdLst>
            <a:ahLst/>
            <a:cxnLst>
              <a:cxn ang="T6">
                <a:pos x="T0" y="T1"/>
              </a:cxn>
              <a:cxn ang="T7">
                <a:pos x="T2" y="T3"/>
              </a:cxn>
              <a:cxn ang="T8">
                <a:pos x="T4" y="T5"/>
              </a:cxn>
            </a:cxnLst>
            <a:rect l="T9" t="T10" r="T11" b="T12"/>
            <a:pathLst>
              <a:path w="22349" h="21600" fill="none" extrusionOk="0">
                <a:moveTo>
                  <a:pt x="0" y="68"/>
                </a:moveTo>
                <a:cubicBezTo>
                  <a:pt x="571" y="22"/>
                  <a:pt x="1143" y="-1"/>
                  <a:pt x="1717" y="0"/>
                </a:cubicBezTo>
                <a:cubicBezTo>
                  <a:pt x="11183" y="0"/>
                  <a:pt x="19547" y="6164"/>
                  <a:pt x="22349" y="15206"/>
                </a:cubicBezTo>
              </a:path>
              <a:path w="22349" h="21600" stroke="0" extrusionOk="0">
                <a:moveTo>
                  <a:pt x="0" y="68"/>
                </a:moveTo>
                <a:cubicBezTo>
                  <a:pt x="571" y="22"/>
                  <a:pt x="1143" y="-1"/>
                  <a:pt x="1717" y="0"/>
                </a:cubicBezTo>
                <a:cubicBezTo>
                  <a:pt x="11183" y="0"/>
                  <a:pt x="19547" y="6164"/>
                  <a:pt x="22349" y="15206"/>
                </a:cubicBezTo>
                <a:lnTo>
                  <a:pt x="1717" y="2160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7891" name="Line 3">
            <a:extLst>
              <a:ext uri="{FF2B5EF4-FFF2-40B4-BE49-F238E27FC236}">
                <a16:creationId xmlns:a16="http://schemas.microsoft.com/office/drawing/2014/main" id="{9F3A9656-6034-4255-B1A0-65C6469F05CB}"/>
              </a:ext>
            </a:extLst>
          </p:cNvPr>
          <p:cNvSpPr>
            <a:spLocks noChangeShapeType="1"/>
          </p:cNvSpPr>
          <p:nvPr/>
        </p:nvSpPr>
        <p:spPr bwMode="blackWhite">
          <a:xfrm flipH="1" flipV="1">
            <a:off x="3187700" y="3246438"/>
            <a:ext cx="1866900" cy="2697162"/>
          </a:xfrm>
          <a:prstGeom prst="line">
            <a:avLst/>
          </a:prstGeom>
          <a:noFill/>
          <a:ln w="38100">
            <a:solidFill>
              <a:srgbClr val="B590DA"/>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2" name="Rectangle 4">
            <a:extLst>
              <a:ext uri="{FF2B5EF4-FFF2-40B4-BE49-F238E27FC236}">
                <a16:creationId xmlns:a16="http://schemas.microsoft.com/office/drawing/2014/main" id="{796C0204-F7C9-4606-9E19-F248BF4C7163}"/>
              </a:ext>
            </a:extLst>
          </p:cNvPr>
          <p:cNvSpPr>
            <a:spLocks noGrp="1" noChangeArrowheads="1"/>
          </p:cNvSpPr>
          <p:nvPr>
            <p:ph type="title"/>
          </p:nvPr>
        </p:nvSpPr>
        <p:spPr bwMode="blackWhite"/>
        <p:txBody>
          <a:bodyPr/>
          <a:lstStyle/>
          <a:p>
            <a:pPr eaLnBrk="1" hangingPunct="1"/>
            <a:r>
              <a:rPr lang="de-DE" altLang="en-US"/>
              <a:t>Slika 6.11</a:t>
            </a:r>
            <a:endParaRPr lang="en-GB" altLang="en-US"/>
          </a:p>
        </p:txBody>
      </p:sp>
      <p:sp>
        <p:nvSpPr>
          <p:cNvPr id="37893" name="Text Box 5">
            <a:extLst>
              <a:ext uri="{FF2B5EF4-FFF2-40B4-BE49-F238E27FC236}">
                <a16:creationId xmlns:a16="http://schemas.microsoft.com/office/drawing/2014/main" id="{CCEE5856-D2F2-4DE7-8321-932729639A17}"/>
              </a:ext>
            </a:extLst>
          </p:cNvPr>
          <p:cNvSpPr txBox="1">
            <a:spLocks noChangeArrowheads="1"/>
          </p:cNvSpPr>
          <p:nvPr/>
        </p:nvSpPr>
        <p:spPr bwMode="blackWhite">
          <a:xfrm>
            <a:off x="2438400" y="639445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danas</a:t>
            </a:r>
            <a:endParaRPr lang="en-GB" altLang="en-US">
              <a:solidFill>
                <a:schemeClr val="bg1"/>
              </a:solidFill>
              <a:latin typeface="Arial" panose="020B0604020202020204" pitchFamily="34" charset="0"/>
            </a:endParaRPr>
          </a:p>
        </p:txBody>
      </p:sp>
      <p:sp>
        <p:nvSpPr>
          <p:cNvPr id="37894" name="Text Box 6">
            <a:extLst>
              <a:ext uri="{FF2B5EF4-FFF2-40B4-BE49-F238E27FC236}">
                <a16:creationId xmlns:a16="http://schemas.microsoft.com/office/drawing/2014/main" id="{90602250-4214-4E8D-942D-7F52FCC549DA}"/>
              </a:ext>
            </a:extLst>
          </p:cNvPr>
          <p:cNvSpPr txBox="1">
            <a:spLocks noChangeArrowheads="1"/>
          </p:cNvSpPr>
          <p:nvPr/>
        </p:nvSpPr>
        <p:spPr bwMode="blackWhite">
          <a:xfrm rot="-5400000">
            <a:off x="-1100931" y="2928144"/>
            <a:ext cx="342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Potrošnja sutra</a:t>
            </a:r>
            <a:endParaRPr lang="en-GB" altLang="en-US">
              <a:solidFill>
                <a:schemeClr val="bg1"/>
              </a:solidFill>
              <a:latin typeface="Arial" panose="020B0604020202020204" pitchFamily="34" charset="0"/>
            </a:endParaRPr>
          </a:p>
        </p:txBody>
      </p:sp>
      <p:sp>
        <p:nvSpPr>
          <p:cNvPr id="37895" name="Text Box 7">
            <a:extLst>
              <a:ext uri="{FF2B5EF4-FFF2-40B4-BE49-F238E27FC236}">
                <a16:creationId xmlns:a16="http://schemas.microsoft.com/office/drawing/2014/main" id="{19D70ADC-2371-4D2F-A14A-76E01BA372BA}"/>
              </a:ext>
            </a:extLst>
          </p:cNvPr>
          <p:cNvSpPr txBox="1">
            <a:spLocks noChangeArrowheads="1"/>
          </p:cNvSpPr>
          <p:nvPr/>
        </p:nvSpPr>
        <p:spPr bwMode="blackWhite">
          <a:xfrm>
            <a:off x="1524000" y="60134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GB" altLang="en-US" i="1">
              <a:solidFill>
                <a:srgbClr val="B590DA"/>
              </a:solidFill>
              <a:latin typeface="Arial" panose="020B0604020202020204" pitchFamily="34" charset="0"/>
            </a:endParaRPr>
          </a:p>
        </p:txBody>
      </p:sp>
      <p:sp>
        <p:nvSpPr>
          <p:cNvPr id="37896" name="Rectangle 8">
            <a:extLst>
              <a:ext uri="{FF2B5EF4-FFF2-40B4-BE49-F238E27FC236}">
                <a16:creationId xmlns:a16="http://schemas.microsoft.com/office/drawing/2014/main" id="{CD8B0ECB-FABF-43DB-AC62-336DADB9C55A}"/>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Kreditno ograničenje</a:t>
            </a:r>
            <a:endParaRPr lang="en-GB" altLang="en-US" sz="3200">
              <a:solidFill>
                <a:schemeClr val="bg1"/>
              </a:solidFill>
              <a:latin typeface="Arial" panose="020B0604020202020204" pitchFamily="34" charset="0"/>
            </a:endParaRPr>
          </a:p>
        </p:txBody>
      </p:sp>
      <p:sp>
        <p:nvSpPr>
          <p:cNvPr id="37897" name="Line 9">
            <a:extLst>
              <a:ext uri="{FF2B5EF4-FFF2-40B4-BE49-F238E27FC236}">
                <a16:creationId xmlns:a16="http://schemas.microsoft.com/office/drawing/2014/main" id="{632B673A-E510-40AC-A613-4B717B4D9025}"/>
              </a:ext>
            </a:extLst>
          </p:cNvPr>
          <p:cNvSpPr>
            <a:spLocks noChangeShapeType="1"/>
          </p:cNvSpPr>
          <p:nvPr/>
        </p:nvSpPr>
        <p:spPr bwMode="blackWhite">
          <a:xfrm flipH="1" flipV="1">
            <a:off x="1912938" y="1443038"/>
            <a:ext cx="1249362" cy="1804987"/>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8" name="Text Box 10">
            <a:extLst>
              <a:ext uri="{FF2B5EF4-FFF2-40B4-BE49-F238E27FC236}">
                <a16:creationId xmlns:a16="http://schemas.microsoft.com/office/drawing/2014/main" id="{A2EB1DA3-3CDA-4160-842F-C2ABA96DFCB1}"/>
              </a:ext>
            </a:extLst>
          </p:cNvPr>
          <p:cNvSpPr txBox="1">
            <a:spLocks noChangeArrowheads="1"/>
          </p:cNvSpPr>
          <p:nvPr/>
        </p:nvSpPr>
        <p:spPr bwMode="blackWhite">
          <a:xfrm>
            <a:off x="3695700" y="36703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R</a:t>
            </a:r>
            <a:endParaRPr lang="en-GB" altLang="en-US" i="1">
              <a:solidFill>
                <a:srgbClr val="B590DA"/>
              </a:solidFill>
              <a:latin typeface="Arial" panose="020B0604020202020204" pitchFamily="34" charset="0"/>
            </a:endParaRPr>
          </a:p>
        </p:txBody>
      </p:sp>
      <p:sp>
        <p:nvSpPr>
          <p:cNvPr id="37899" name="Text Box 11">
            <a:extLst>
              <a:ext uri="{FF2B5EF4-FFF2-40B4-BE49-F238E27FC236}">
                <a16:creationId xmlns:a16="http://schemas.microsoft.com/office/drawing/2014/main" id="{2AF40999-9FDF-4098-949C-32AF01E4BCF5}"/>
              </a:ext>
            </a:extLst>
          </p:cNvPr>
          <p:cNvSpPr txBox="1">
            <a:spLocks noChangeArrowheads="1"/>
          </p:cNvSpPr>
          <p:nvPr/>
        </p:nvSpPr>
        <p:spPr bwMode="blackWhite">
          <a:xfrm>
            <a:off x="26670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A</a:t>
            </a:r>
            <a:endParaRPr lang="en-GB" altLang="en-US" i="1">
              <a:solidFill>
                <a:srgbClr val="FCE78C"/>
              </a:solidFill>
              <a:latin typeface="Arial" panose="020B0604020202020204" pitchFamily="34" charset="0"/>
            </a:endParaRPr>
          </a:p>
        </p:txBody>
      </p:sp>
      <p:sp>
        <p:nvSpPr>
          <p:cNvPr id="37900" name="Rectangle 12">
            <a:extLst>
              <a:ext uri="{FF2B5EF4-FFF2-40B4-BE49-F238E27FC236}">
                <a16:creationId xmlns:a16="http://schemas.microsoft.com/office/drawing/2014/main" id="{0CF9E625-BC84-4A46-AAB4-A3A175A90DB8}"/>
              </a:ext>
            </a:extLst>
          </p:cNvPr>
          <p:cNvSpPr>
            <a:spLocks noChangeArrowheads="1"/>
          </p:cNvSpPr>
          <p:nvPr/>
        </p:nvSpPr>
        <p:spPr bwMode="blackWhite">
          <a:xfrm>
            <a:off x="2997200" y="5943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de-DE" altLang="en-US" i="1">
                <a:solidFill>
                  <a:srgbClr val="FCE78C"/>
                </a:solidFill>
                <a:latin typeface="Arial" panose="020B0604020202020204" pitchFamily="34" charset="0"/>
              </a:rPr>
              <a:t>B</a:t>
            </a:r>
            <a:endParaRPr lang="en-GB" altLang="en-US" i="1" baseline="-25000">
              <a:solidFill>
                <a:srgbClr val="FCE78C"/>
              </a:solidFill>
              <a:latin typeface="Arial" panose="020B0604020202020204" pitchFamily="34" charset="0"/>
            </a:endParaRPr>
          </a:p>
        </p:txBody>
      </p:sp>
      <p:sp>
        <p:nvSpPr>
          <p:cNvPr id="37901" name="Text Box 13">
            <a:extLst>
              <a:ext uri="{FF2B5EF4-FFF2-40B4-BE49-F238E27FC236}">
                <a16:creationId xmlns:a16="http://schemas.microsoft.com/office/drawing/2014/main" id="{26AFC741-E86D-4079-8969-254A547D6FAF}"/>
              </a:ext>
            </a:extLst>
          </p:cNvPr>
          <p:cNvSpPr txBox="1">
            <a:spLocks noChangeArrowheads="1"/>
          </p:cNvSpPr>
          <p:nvPr/>
        </p:nvSpPr>
        <p:spPr bwMode="blackWhite">
          <a:xfrm>
            <a:off x="47625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D</a:t>
            </a:r>
            <a:endParaRPr lang="en-GB" altLang="en-US" i="1">
              <a:solidFill>
                <a:srgbClr val="B590DA"/>
              </a:solidFill>
              <a:latin typeface="Arial" panose="020B0604020202020204" pitchFamily="34" charset="0"/>
            </a:endParaRPr>
          </a:p>
        </p:txBody>
      </p:sp>
      <p:sp>
        <p:nvSpPr>
          <p:cNvPr id="37902" name="Text Box 14">
            <a:extLst>
              <a:ext uri="{FF2B5EF4-FFF2-40B4-BE49-F238E27FC236}">
                <a16:creationId xmlns:a16="http://schemas.microsoft.com/office/drawing/2014/main" id="{CFBF929E-7999-4534-83B4-3FFD7712B812}"/>
              </a:ext>
            </a:extLst>
          </p:cNvPr>
          <p:cNvSpPr txBox="1">
            <a:spLocks noChangeArrowheads="1"/>
          </p:cNvSpPr>
          <p:nvPr/>
        </p:nvSpPr>
        <p:spPr bwMode="blackWhite">
          <a:xfrm>
            <a:off x="1371600" y="121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FCE78C"/>
                </a:solidFill>
                <a:latin typeface="Arial" panose="020B0604020202020204" pitchFamily="34" charset="0"/>
              </a:rPr>
              <a:t>C</a:t>
            </a:r>
            <a:endParaRPr lang="en-GB" altLang="en-US" i="1">
              <a:solidFill>
                <a:srgbClr val="FCE78C"/>
              </a:solidFill>
              <a:latin typeface="Arial" panose="020B0604020202020204" pitchFamily="34" charset="0"/>
            </a:endParaRPr>
          </a:p>
        </p:txBody>
      </p:sp>
      <p:grpSp>
        <p:nvGrpSpPr>
          <p:cNvPr id="37903" name="Group 15">
            <a:extLst>
              <a:ext uri="{FF2B5EF4-FFF2-40B4-BE49-F238E27FC236}">
                <a16:creationId xmlns:a16="http://schemas.microsoft.com/office/drawing/2014/main" id="{0B7DC75C-18A2-45BB-8352-369AEEEC2B2F}"/>
              </a:ext>
            </a:extLst>
          </p:cNvPr>
          <p:cNvGrpSpPr>
            <a:grpSpLocks/>
          </p:cNvGrpSpPr>
          <p:nvPr/>
        </p:nvGrpSpPr>
        <p:grpSpPr bwMode="auto">
          <a:xfrm>
            <a:off x="1885950" y="1371600"/>
            <a:ext cx="5181600" cy="4570413"/>
            <a:chOff x="1188" y="1152"/>
            <a:chExt cx="3264" cy="2595"/>
          </a:xfrm>
        </p:grpSpPr>
        <p:sp>
          <p:nvSpPr>
            <p:cNvPr id="37908" name="Line 16">
              <a:extLst>
                <a:ext uri="{FF2B5EF4-FFF2-40B4-BE49-F238E27FC236}">
                  <a16:creationId xmlns:a16="http://schemas.microsoft.com/office/drawing/2014/main" id="{3271B4E2-667B-45EB-88DA-0D4044693FE8}"/>
                </a:ext>
              </a:extLst>
            </p:cNvPr>
            <p:cNvSpPr>
              <a:spLocks noChangeShapeType="1"/>
            </p:cNvSpPr>
            <p:nvPr/>
          </p:nvSpPr>
          <p:spPr bwMode="blackWhite">
            <a:xfrm>
              <a:off x="1200" y="1152"/>
              <a:ext cx="0" cy="2592"/>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9" name="Line 17">
              <a:extLst>
                <a:ext uri="{FF2B5EF4-FFF2-40B4-BE49-F238E27FC236}">
                  <a16:creationId xmlns:a16="http://schemas.microsoft.com/office/drawing/2014/main" id="{4D06DA6A-F6A0-4EF0-A1D6-39F433698A3C}"/>
                </a:ext>
              </a:extLst>
            </p:cNvPr>
            <p:cNvSpPr>
              <a:spLocks noChangeShapeType="1"/>
            </p:cNvSpPr>
            <p:nvPr/>
          </p:nvSpPr>
          <p:spPr bwMode="blackWhite">
            <a:xfrm>
              <a:off x="1188" y="3747"/>
              <a:ext cx="3264"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7904" name="Line 18">
            <a:extLst>
              <a:ext uri="{FF2B5EF4-FFF2-40B4-BE49-F238E27FC236}">
                <a16:creationId xmlns:a16="http://schemas.microsoft.com/office/drawing/2014/main" id="{1FC16332-0B8F-4CB8-B8A8-12316E1F7FF4}"/>
              </a:ext>
            </a:extLst>
          </p:cNvPr>
          <p:cNvSpPr>
            <a:spLocks noChangeShapeType="1"/>
          </p:cNvSpPr>
          <p:nvPr/>
        </p:nvSpPr>
        <p:spPr bwMode="blackWhite">
          <a:xfrm>
            <a:off x="3200400" y="3276600"/>
            <a:ext cx="0" cy="266700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5" name="Arc 19">
            <a:extLst>
              <a:ext uri="{FF2B5EF4-FFF2-40B4-BE49-F238E27FC236}">
                <a16:creationId xmlns:a16="http://schemas.microsoft.com/office/drawing/2014/main" id="{ED598BFD-751A-4080-BEEA-8B64EB6ABD01}"/>
              </a:ext>
            </a:extLst>
          </p:cNvPr>
          <p:cNvSpPr>
            <a:spLocks/>
          </p:cNvSpPr>
          <p:nvPr/>
        </p:nvSpPr>
        <p:spPr bwMode="blackWhite">
          <a:xfrm rot="16200000" flipH="1">
            <a:off x="3267870" y="2653506"/>
            <a:ext cx="2220912" cy="2073275"/>
          </a:xfrm>
          <a:custGeom>
            <a:avLst/>
            <a:gdLst>
              <a:gd name="T0" fmla="*/ 0 w 21734"/>
              <a:gd name="T1" fmla="*/ 2147483647 h 21600"/>
              <a:gd name="T2" fmla="*/ 2147483647 w 21734"/>
              <a:gd name="T3" fmla="*/ 2147483647 h 21600"/>
              <a:gd name="T4" fmla="*/ 2147483647 w 21734"/>
              <a:gd name="T5" fmla="*/ 2147483647 h 21600"/>
              <a:gd name="T6" fmla="*/ 0 60000 65536"/>
              <a:gd name="T7" fmla="*/ 0 60000 65536"/>
              <a:gd name="T8" fmla="*/ 0 60000 65536"/>
              <a:gd name="T9" fmla="*/ 0 w 21734"/>
              <a:gd name="T10" fmla="*/ 0 h 21600"/>
              <a:gd name="T11" fmla="*/ 21734 w 21734"/>
              <a:gd name="T12" fmla="*/ 21600 h 21600"/>
            </a:gdLst>
            <a:ahLst/>
            <a:cxnLst>
              <a:cxn ang="T6">
                <a:pos x="T0" y="T1"/>
              </a:cxn>
              <a:cxn ang="T7">
                <a:pos x="T2" y="T3"/>
              </a:cxn>
              <a:cxn ang="T8">
                <a:pos x="T4" y="T5"/>
              </a:cxn>
            </a:cxnLst>
            <a:rect l="T9" t="T10" r="T11" b="T12"/>
            <a:pathLst>
              <a:path w="21734" h="21600" fill="none" extrusionOk="0">
                <a:moveTo>
                  <a:pt x="0" y="68"/>
                </a:moveTo>
                <a:cubicBezTo>
                  <a:pt x="571" y="22"/>
                  <a:pt x="1143" y="-1"/>
                  <a:pt x="1717" y="0"/>
                </a:cubicBezTo>
                <a:cubicBezTo>
                  <a:pt x="10512" y="0"/>
                  <a:pt x="18429" y="5333"/>
                  <a:pt x="21734" y="13483"/>
                </a:cubicBezTo>
              </a:path>
              <a:path w="21734" h="21600" stroke="0" extrusionOk="0">
                <a:moveTo>
                  <a:pt x="0" y="68"/>
                </a:moveTo>
                <a:cubicBezTo>
                  <a:pt x="571" y="22"/>
                  <a:pt x="1143" y="-1"/>
                  <a:pt x="1717" y="0"/>
                </a:cubicBezTo>
                <a:cubicBezTo>
                  <a:pt x="10512" y="0"/>
                  <a:pt x="18429" y="5333"/>
                  <a:pt x="21734" y="13483"/>
                </a:cubicBezTo>
                <a:lnTo>
                  <a:pt x="1717" y="21600"/>
                </a:lnTo>
                <a:close/>
              </a:path>
            </a:pathLst>
          </a:custGeom>
          <a:noFill/>
          <a:ln w="38100">
            <a:solidFill>
              <a:srgbClr val="B590D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7906" name="Oval 20">
            <a:extLst>
              <a:ext uri="{FF2B5EF4-FFF2-40B4-BE49-F238E27FC236}">
                <a16:creationId xmlns:a16="http://schemas.microsoft.com/office/drawing/2014/main" id="{42700527-6CEF-4BEB-AEDA-FD08B948A259}"/>
              </a:ext>
            </a:extLst>
          </p:cNvPr>
          <p:cNvSpPr>
            <a:spLocks noChangeArrowheads="1"/>
          </p:cNvSpPr>
          <p:nvPr/>
        </p:nvSpPr>
        <p:spPr bwMode="blackWhite">
          <a:xfrm>
            <a:off x="3136900" y="3232150"/>
            <a:ext cx="117475" cy="117475"/>
          </a:xfrm>
          <a:prstGeom prst="ellipse">
            <a:avLst/>
          </a:prstGeom>
          <a:solidFill>
            <a:srgbClr val="FCE78C"/>
          </a:solidFill>
          <a:ln w="9525">
            <a:solidFill>
              <a:srgbClr val="FCE78C"/>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7907" name="Oval 21">
            <a:extLst>
              <a:ext uri="{FF2B5EF4-FFF2-40B4-BE49-F238E27FC236}">
                <a16:creationId xmlns:a16="http://schemas.microsoft.com/office/drawing/2014/main" id="{F26E3A57-FAD0-402F-B653-F5651C96F2EA}"/>
              </a:ext>
            </a:extLst>
          </p:cNvPr>
          <p:cNvSpPr>
            <a:spLocks noChangeArrowheads="1"/>
          </p:cNvSpPr>
          <p:nvPr/>
        </p:nvSpPr>
        <p:spPr bwMode="blackWhite">
          <a:xfrm>
            <a:off x="3692525" y="3997325"/>
            <a:ext cx="117475" cy="117475"/>
          </a:xfrm>
          <a:prstGeom prst="ellipse">
            <a:avLst/>
          </a:prstGeom>
          <a:solidFill>
            <a:srgbClr val="B590DA"/>
          </a:solidFill>
          <a:ln w="9525">
            <a:solidFill>
              <a:srgbClr val="B590DA"/>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F32D67-F807-400B-A750-750AD03C2A7F}"/>
              </a:ext>
            </a:extLst>
          </p:cNvPr>
          <p:cNvSpPr>
            <a:spLocks noChangeArrowheads="1"/>
          </p:cNvSpPr>
          <p:nvPr/>
        </p:nvSpPr>
        <p:spPr bwMode="auto">
          <a:xfrm>
            <a:off x="0" y="5867400"/>
            <a:ext cx="9182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rgbClr val="FCE78C"/>
                </a:solidFill>
                <a:latin typeface="Arial" panose="020B0604020202020204" pitchFamily="34" charset="0"/>
              </a:rPr>
              <a:t>Kružni tok dohotka</a:t>
            </a:r>
            <a:endParaRPr lang="en-US" altLang="en-US" sz="3200">
              <a:solidFill>
                <a:srgbClr val="FCE78C"/>
              </a:solidFill>
              <a:latin typeface="Arial" panose="020B0604020202020204" pitchFamily="34" charset="0"/>
            </a:endParaRPr>
          </a:p>
        </p:txBody>
      </p:sp>
      <p:grpSp>
        <p:nvGrpSpPr>
          <p:cNvPr id="4099" name="Group 3">
            <a:extLst>
              <a:ext uri="{FF2B5EF4-FFF2-40B4-BE49-F238E27FC236}">
                <a16:creationId xmlns:a16="http://schemas.microsoft.com/office/drawing/2014/main" id="{5AB11869-0A4D-4E1A-ACAE-12E7303989CA}"/>
              </a:ext>
            </a:extLst>
          </p:cNvPr>
          <p:cNvGrpSpPr>
            <a:grpSpLocks/>
          </p:cNvGrpSpPr>
          <p:nvPr/>
        </p:nvGrpSpPr>
        <p:grpSpPr bwMode="auto">
          <a:xfrm>
            <a:off x="657225" y="873125"/>
            <a:ext cx="7696200" cy="5222875"/>
            <a:chOff x="576" y="646"/>
            <a:chExt cx="4848" cy="3290"/>
          </a:xfrm>
        </p:grpSpPr>
        <p:sp>
          <p:nvSpPr>
            <p:cNvPr id="4153" name="Oval 4">
              <a:extLst>
                <a:ext uri="{FF2B5EF4-FFF2-40B4-BE49-F238E27FC236}">
                  <a16:creationId xmlns:a16="http://schemas.microsoft.com/office/drawing/2014/main" id="{67375656-59B2-466B-9FDA-2530038867E7}"/>
                </a:ext>
              </a:extLst>
            </p:cNvPr>
            <p:cNvSpPr>
              <a:spLocks noChangeArrowheads="1"/>
            </p:cNvSpPr>
            <p:nvPr/>
          </p:nvSpPr>
          <p:spPr bwMode="gray">
            <a:xfrm>
              <a:off x="1584" y="646"/>
              <a:ext cx="2880" cy="288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4" name="Oval 5">
              <a:extLst>
                <a:ext uri="{FF2B5EF4-FFF2-40B4-BE49-F238E27FC236}">
                  <a16:creationId xmlns:a16="http://schemas.microsoft.com/office/drawing/2014/main" id="{96889A85-1BA0-4C68-A53E-D401BCAAB8AD}"/>
                </a:ext>
              </a:extLst>
            </p:cNvPr>
            <p:cNvSpPr>
              <a:spLocks noChangeArrowheads="1"/>
            </p:cNvSpPr>
            <p:nvPr/>
          </p:nvSpPr>
          <p:spPr bwMode="gray">
            <a:xfrm>
              <a:off x="2040" y="1032"/>
              <a:ext cx="1968" cy="196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5" name="AutoShape 6">
              <a:extLst>
                <a:ext uri="{FF2B5EF4-FFF2-40B4-BE49-F238E27FC236}">
                  <a16:creationId xmlns:a16="http://schemas.microsoft.com/office/drawing/2014/main" id="{973D2D89-54CB-4002-91CF-447C36DAB3FC}"/>
                </a:ext>
              </a:extLst>
            </p:cNvPr>
            <p:cNvSpPr>
              <a:spLocks noChangeArrowheads="1"/>
            </p:cNvSpPr>
            <p:nvPr/>
          </p:nvSpPr>
          <p:spPr bwMode="gray">
            <a:xfrm rot="7805718">
              <a:off x="1926" y="2053"/>
              <a:ext cx="1675" cy="10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6 w 21600"/>
                <a:gd name="T13" fmla="*/ 0 h 21600"/>
                <a:gd name="T14" fmla="*/ 21084 w 21600"/>
                <a:gd name="T15" fmla="*/ 9205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6" name="AutoShape 7">
              <a:extLst>
                <a:ext uri="{FF2B5EF4-FFF2-40B4-BE49-F238E27FC236}">
                  <a16:creationId xmlns:a16="http://schemas.microsoft.com/office/drawing/2014/main" id="{D7131D4B-14F8-488C-BF29-B1C051C0454D}"/>
                </a:ext>
              </a:extLst>
            </p:cNvPr>
            <p:cNvSpPr>
              <a:spLocks noChangeArrowheads="1"/>
            </p:cNvSpPr>
            <p:nvPr/>
          </p:nvSpPr>
          <p:spPr bwMode="gray">
            <a:xfrm rot="7973419">
              <a:off x="390" y="2202"/>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7" name="AutoShape 8">
              <a:extLst>
                <a:ext uri="{FF2B5EF4-FFF2-40B4-BE49-F238E27FC236}">
                  <a16:creationId xmlns:a16="http://schemas.microsoft.com/office/drawing/2014/main" id="{A35C2D35-7CCB-4862-8B16-66D25864C408}"/>
                </a:ext>
              </a:extLst>
            </p:cNvPr>
            <p:cNvSpPr>
              <a:spLocks noChangeArrowheads="1"/>
            </p:cNvSpPr>
            <p:nvPr/>
          </p:nvSpPr>
          <p:spPr bwMode="gray">
            <a:xfrm rot="-1800315">
              <a:off x="960" y="3024"/>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8" name="Oval 9">
              <a:extLst>
                <a:ext uri="{FF2B5EF4-FFF2-40B4-BE49-F238E27FC236}">
                  <a16:creationId xmlns:a16="http://schemas.microsoft.com/office/drawing/2014/main" id="{CAAD058F-0A47-436D-B109-20C88ACC2C16}"/>
                </a:ext>
              </a:extLst>
            </p:cNvPr>
            <p:cNvSpPr>
              <a:spLocks noChangeArrowheads="1"/>
            </p:cNvSpPr>
            <p:nvPr/>
          </p:nvSpPr>
          <p:spPr bwMode="gray">
            <a:xfrm>
              <a:off x="576" y="297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59" name="AutoShape 10">
              <a:extLst>
                <a:ext uri="{FF2B5EF4-FFF2-40B4-BE49-F238E27FC236}">
                  <a16:creationId xmlns:a16="http://schemas.microsoft.com/office/drawing/2014/main" id="{1D001431-AD09-4CE3-A830-1CB61FA878F6}"/>
                </a:ext>
              </a:extLst>
            </p:cNvPr>
            <p:cNvSpPr>
              <a:spLocks noChangeArrowheads="1"/>
            </p:cNvSpPr>
            <p:nvPr/>
          </p:nvSpPr>
          <p:spPr bwMode="gray">
            <a:xfrm rot="19194282" flipH="1">
              <a:off x="2784" y="1152"/>
              <a:ext cx="1680" cy="10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4 w 21600"/>
                <a:gd name="T13" fmla="*/ 0 h 21600"/>
                <a:gd name="T14" fmla="*/ 21086 w 21600"/>
                <a:gd name="T15" fmla="*/ 9193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60" name="AutoShape 11">
              <a:extLst>
                <a:ext uri="{FF2B5EF4-FFF2-40B4-BE49-F238E27FC236}">
                  <a16:creationId xmlns:a16="http://schemas.microsoft.com/office/drawing/2014/main" id="{43DD779F-2C87-410F-878E-ED52E409CC71}"/>
                </a:ext>
              </a:extLst>
            </p:cNvPr>
            <p:cNvSpPr>
              <a:spLocks noChangeArrowheads="1"/>
            </p:cNvSpPr>
            <p:nvPr/>
          </p:nvSpPr>
          <p:spPr bwMode="gray">
            <a:xfrm rot="2994282" flipH="1">
              <a:off x="2000" y="1013"/>
              <a:ext cx="1440"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0 w 21600"/>
                <a:gd name="T13" fmla="*/ 0 h 21600"/>
                <a:gd name="T14" fmla="*/ 21090 w 21600"/>
                <a:gd name="T15" fmla="*/ 9197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61" name="Oval 12">
              <a:extLst>
                <a:ext uri="{FF2B5EF4-FFF2-40B4-BE49-F238E27FC236}">
                  <a16:creationId xmlns:a16="http://schemas.microsoft.com/office/drawing/2014/main" id="{2C8A84AB-CE92-48EB-BFF3-902F5FFC9551}"/>
                </a:ext>
              </a:extLst>
            </p:cNvPr>
            <p:cNvSpPr>
              <a:spLocks noChangeArrowheads="1"/>
            </p:cNvSpPr>
            <p:nvPr/>
          </p:nvSpPr>
          <p:spPr bwMode="gray">
            <a:xfrm>
              <a:off x="2544" y="153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62" name="AutoShape 13">
              <a:extLst>
                <a:ext uri="{FF2B5EF4-FFF2-40B4-BE49-F238E27FC236}">
                  <a16:creationId xmlns:a16="http://schemas.microsoft.com/office/drawing/2014/main" id="{DB9AC4B8-DD4F-452D-BF5D-203F85A45295}"/>
                </a:ext>
              </a:extLst>
            </p:cNvPr>
            <p:cNvSpPr>
              <a:spLocks noChangeArrowheads="1"/>
            </p:cNvSpPr>
            <p:nvPr/>
          </p:nvSpPr>
          <p:spPr bwMode="gray">
            <a:xfrm rot="13626581" flipH="1">
              <a:off x="3799" y="2248"/>
              <a:ext cx="1789" cy="8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7 w 21600"/>
                <a:gd name="T13" fmla="*/ 0 h 21600"/>
                <a:gd name="T14" fmla="*/ 21093 w 21600"/>
                <a:gd name="T15" fmla="*/ 9210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63" name="AutoShape 14">
              <a:extLst>
                <a:ext uri="{FF2B5EF4-FFF2-40B4-BE49-F238E27FC236}">
                  <a16:creationId xmlns:a16="http://schemas.microsoft.com/office/drawing/2014/main" id="{6FECFE2D-75D2-4293-98E9-D68FBB12E830}"/>
                </a:ext>
              </a:extLst>
            </p:cNvPr>
            <p:cNvSpPr>
              <a:spLocks noChangeArrowheads="1"/>
            </p:cNvSpPr>
            <p:nvPr/>
          </p:nvSpPr>
          <p:spPr bwMode="gray">
            <a:xfrm rot="1800315" flipH="1">
              <a:off x="3179" y="3024"/>
              <a:ext cx="1861" cy="8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1 w 21600"/>
                <a:gd name="T13" fmla="*/ 0 h 21600"/>
                <a:gd name="T14" fmla="*/ 21089 w 21600"/>
                <a:gd name="T15" fmla="*/ 9204 h 21600"/>
              </a:gdLst>
              <a:ahLst/>
              <a:cxnLst>
                <a:cxn ang="T8">
                  <a:pos x="T0" y="T1"/>
                </a:cxn>
                <a:cxn ang="T9">
                  <a:pos x="T2" y="T3"/>
                </a:cxn>
                <a:cxn ang="T10">
                  <a:pos x="T4" y="T5"/>
                </a:cxn>
                <a:cxn ang="T11">
                  <a:pos x="T6" y="T7"/>
                </a:cxn>
              </a:cxnLst>
              <a:rect l="T12" t="T13" r="T14" b="T15"/>
              <a:pathLst>
                <a:path w="21600" h="21600">
                  <a:moveTo>
                    <a:pt x="6300" y="8055"/>
                  </a:moveTo>
                  <a:cubicBezTo>
                    <a:pt x="7257" y="6486"/>
                    <a:pt x="8962" y="5528"/>
                    <a:pt x="10800" y="5529"/>
                  </a:cubicBezTo>
                  <a:cubicBezTo>
                    <a:pt x="12637" y="5529"/>
                    <a:pt x="14342" y="6486"/>
                    <a:pt x="15299" y="8055"/>
                  </a:cubicBezTo>
                  <a:lnTo>
                    <a:pt x="20020" y="5175"/>
                  </a:lnTo>
                  <a:cubicBezTo>
                    <a:pt x="18059" y="1961"/>
                    <a:pt x="14565" y="-1"/>
                    <a:pt x="10799" y="0"/>
                  </a:cubicBezTo>
                  <a:cubicBezTo>
                    <a:pt x="7034" y="0"/>
                    <a:pt x="3540" y="1961"/>
                    <a:pt x="1579" y="5175"/>
                  </a:cubicBezTo>
                  <a:close/>
                </a:path>
              </a:pathLst>
            </a:custGeom>
            <a:solidFill>
              <a:srgbClr val="A5C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64" name="Oval 15">
              <a:extLst>
                <a:ext uri="{FF2B5EF4-FFF2-40B4-BE49-F238E27FC236}">
                  <a16:creationId xmlns:a16="http://schemas.microsoft.com/office/drawing/2014/main" id="{16DDD5BD-14F7-4A93-9488-D072BB348169}"/>
                </a:ext>
              </a:extLst>
            </p:cNvPr>
            <p:cNvSpPr>
              <a:spLocks noChangeArrowheads="1"/>
            </p:cNvSpPr>
            <p:nvPr/>
          </p:nvSpPr>
          <p:spPr bwMode="gray">
            <a:xfrm flipH="1">
              <a:off x="4464" y="2976"/>
              <a:ext cx="960" cy="960"/>
            </a:xfrm>
            <a:prstGeom prst="ellipse">
              <a:avLst/>
            </a:prstGeom>
            <a:solidFill>
              <a:srgbClr val="A5C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60112" name="GDP">
            <a:extLst>
              <a:ext uri="{FF2B5EF4-FFF2-40B4-BE49-F238E27FC236}">
                <a16:creationId xmlns:a16="http://schemas.microsoft.com/office/drawing/2014/main" id="{48E2EE80-39F6-4460-AE57-5421C7BD986D}"/>
              </a:ext>
            </a:extLst>
          </p:cNvPr>
          <p:cNvSpPr>
            <a:spLocks noChangeArrowheads="1" noChangeShapeType="1" noTextEdit="1"/>
          </p:cNvSpPr>
          <p:nvPr/>
        </p:nvSpPr>
        <p:spPr bwMode="auto">
          <a:xfrm rot="-3787200">
            <a:off x="2514600" y="1349375"/>
            <a:ext cx="3352800" cy="3149600"/>
          </a:xfrm>
          <a:prstGeom prst="rect">
            <a:avLst/>
          </a:prstGeom>
        </p:spPr>
        <p:txBody>
          <a:bodyPr spcFirstLastPara="1" wrap="none" fromWordArt="1">
            <a:prstTxWarp prst="textArchUp">
              <a:avLst>
                <a:gd name="adj" fmla="val 13874404"/>
              </a:avLst>
            </a:prstTxWarp>
          </a:bodyPr>
          <a:lstStyle/>
          <a:p>
            <a:pPr>
              <a:defRPr/>
            </a:pPr>
            <a:r>
              <a:rPr lang="pl-PL" sz="3600" b="1" kern="10" dirty="0">
                <a:ln w="9525">
                  <a:noFill/>
                  <a:round/>
                  <a:headEnd/>
                  <a:tailEnd/>
                </a:ln>
                <a:solidFill>
                  <a:schemeClr val="bg1"/>
                </a:solidFill>
                <a:latin typeface="Arial"/>
                <a:cs typeface="Arial"/>
              </a:rPr>
              <a:t>(</a:t>
            </a:r>
            <a:r>
              <a:rPr lang="pl-PL" sz="3600" b="1" kern="10" dirty="0" err="1">
                <a:ln w="9525">
                  <a:noFill/>
                  <a:round/>
                  <a:headEnd/>
                  <a:tailEnd/>
                </a:ln>
                <a:solidFill>
                  <a:schemeClr val="bg1"/>
                </a:solidFill>
                <a:latin typeface="Arial"/>
                <a:cs typeface="Arial"/>
              </a:rPr>
              <a:t>C+I+G+X-Z</a:t>
            </a:r>
            <a:r>
              <a:rPr lang="pl-PL" sz="3600" b="1" kern="10" dirty="0">
                <a:ln w="9525">
                  <a:noFill/>
                  <a:round/>
                  <a:headEnd/>
                  <a:tailEnd/>
                </a:ln>
                <a:solidFill>
                  <a:schemeClr val="bg1"/>
                </a:solidFill>
                <a:latin typeface="Arial"/>
                <a:cs typeface="Arial"/>
              </a:rPr>
              <a:t>)=Y</a:t>
            </a:r>
          </a:p>
          <a:p>
            <a:pPr>
              <a:defRPr/>
            </a:pPr>
            <a:r>
              <a:rPr lang="pl-PL" sz="3600" b="1" kern="10" dirty="0" err="1">
                <a:ln w="9525">
                  <a:noFill/>
                  <a:round/>
                  <a:headEnd/>
                  <a:tailEnd/>
                </a:ln>
                <a:solidFill>
                  <a:srgbClr val="000066"/>
                </a:solidFill>
                <a:latin typeface="Arial"/>
                <a:cs typeface="Arial"/>
              </a:rPr>
              <a:t>Bruto</a:t>
            </a:r>
            <a:r>
              <a:rPr lang="pl-PL" sz="3600" b="1" kern="10" dirty="0">
                <a:ln w="9525">
                  <a:noFill/>
                  <a:round/>
                  <a:headEnd/>
                  <a:tailEnd/>
                </a:ln>
                <a:solidFill>
                  <a:srgbClr val="000066"/>
                </a:solidFill>
                <a:latin typeface="Arial"/>
                <a:cs typeface="Arial"/>
              </a:rPr>
              <a:t> </a:t>
            </a:r>
            <a:r>
              <a:rPr lang="pl-PL" sz="3600" b="1" kern="10" dirty="0" err="1">
                <a:ln w="9525">
                  <a:noFill/>
                  <a:round/>
                  <a:headEnd/>
                  <a:tailEnd/>
                </a:ln>
                <a:solidFill>
                  <a:srgbClr val="000066"/>
                </a:solidFill>
                <a:latin typeface="Arial"/>
                <a:cs typeface="Arial"/>
              </a:rPr>
              <a:t>domaći</a:t>
            </a:r>
            <a:r>
              <a:rPr lang="pl-PL" sz="3600" b="1" kern="10" dirty="0">
                <a:ln w="9525">
                  <a:noFill/>
                  <a:round/>
                  <a:headEnd/>
                  <a:tailEnd/>
                </a:ln>
                <a:solidFill>
                  <a:srgbClr val="000066"/>
                </a:solidFill>
                <a:latin typeface="Arial"/>
                <a:cs typeface="Arial"/>
              </a:rPr>
              <a:t> </a:t>
            </a:r>
            <a:r>
              <a:rPr lang="pl-PL" sz="3600" b="1" kern="10" dirty="0" err="1">
                <a:ln w="9525">
                  <a:noFill/>
                  <a:round/>
                  <a:headEnd/>
                  <a:tailEnd/>
                </a:ln>
                <a:solidFill>
                  <a:srgbClr val="000066"/>
                </a:solidFill>
                <a:latin typeface="Arial"/>
                <a:cs typeface="Arial"/>
              </a:rPr>
              <a:t>proizvod</a:t>
            </a:r>
            <a:endParaRPr lang="en-GB" sz="3600" b="1" kern="10" dirty="0">
              <a:ln w="9525">
                <a:noFill/>
                <a:round/>
                <a:headEnd/>
                <a:tailEnd/>
              </a:ln>
              <a:solidFill>
                <a:srgbClr val="000066"/>
              </a:solidFill>
              <a:latin typeface="Arial"/>
              <a:cs typeface="Arial"/>
            </a:endParaRPr>
          </a:p>
        </p:txBody>
      </p:sp>
      <p:sp>
        <p:nvSpPr>
          <p:cNvPr id="260113" name="Investment">
            <a:extLst>
              <a:ext uri="{FF2B5EF4-FFF2-40B4-BE49-F238E27FC236}">
                <a16:creationId xmlns:a16="http://schemas.microsoft.com/office/drawing/2014/main" id="{6FBBC94F-758C-42F1-B3C0-D31578EF3AC4}"/>
              </a:ext>
            </a:extLst>
          </p:cNvPr>
          <p:cNvSpPr>
            <a:spLocks noChangeArrowheads="1" noChangeShapeType="1" noTextEdit="1"/>
          </p:cNvSpPr>
          <p:nvPr/>
        </p:nvSpPr>
        <p:spPr bwMode="auto">
          <a:xfrm rot="2309147">
            <a:off x="3987800" y="4676775"/>
            <a:ext cx="3352800" cy="314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016908"/>
              </a:avLst>
            </a:prstTxWarp>
          </a:bodyPr>
          <a:lstStyle/>
          <a:p>
            <a:r>
              <a:rPr lang="en-GB" sz="3600" b="1" kern="10">
                <a:solidFill>
                  <a:srgbClr val="000066"/>
                </a:solidFill>
                <a:latin typeface="Arial" panose="020B0604020202020204" pitchFamily="34" charset="0"/>
                <a:cs typeface="Arial" panose="020B0604020202020204" pitchFamily="34" charset="0"/>
              </a:rPr>
              <a:t>Investicije (I)</a:t>
            </a:r>
          </a:p>
        </p:txBody>
      </p:sp>
      <p:sp>
        <p:nvSpPr>
          <p:cNvPr id="260114" name="Priv Saving">
            <a:extLst>
              <a:ext uri="{FF2B5EF4-FFF2-40B4-BE49-F238E27FC236}">
                <a16:creationId xmlns:a16="http://schemas.microsoft.com/office/drawing/2014/main" id="{3DE290AD-148E-4190-A9DD-ECD04A781484}"/>
              </a:ext>
            </a:extLst>
          </p:cNvPr>
          <p:cNvSpPr txBox="1">
            <a:spLocks noChangeArrowheads="1"/>
          </p:cNvSpPr>
          <p:nvPr/>
        </p:nvSpPr>
        <p:spPr bwMode="auto">
          <a:xfrm>
            <a:off x="6731000" y="56673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(S-I)</a:t>
            </a:r>
            <a:endParaRPr lang="en-US" altLang="en-US" sz="1800" b="1">
              <a:solidFill>
                <a:srgbClr val="000066"/>
              </a:solidFill>
              <a:latin typeface="Arial" panose="020B0604020202020204" pitchFamily="34" charset="0"/>
            </a:endParaRPr>
          </a:p>
        </p:txBody>
      </p:sp>
      <p:sp>
        <p:nvSpPr>
          <p:cNvPr id="260115" name="TradeBalance">
            <a:extLst>
              <a:ext uri="{FF2B5EF4-FFF2-40B4-BE49-F238E27FC236}">
                <a16:creationId xmlns:a16="http://schemas.microsoft.com/office/drawing/2014/main" id="{5BC9BA0E-BF9C-4742-913C-A540AEF048E0}"/>
              </a:ext>
            </a:extLst>
          </p:cNvPr>
          <p:cNvSpPr txBox="1">
            <a:spLocks noChangeArrowheads="1"/>
          </p:cNvSpPr>
          <p:nvPr/>
        </p:nvSpPr>
        <p:spPr bwMode="auto">
          <a:xfrm>
            <a:off x="558800" y="56816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(X-Z)</a:t>
            </a:r>
            <a:endParaRPr lang="en-US" altLang="en-US" sz="1800" b="1">
              <a:solidFill>
                <a:srgbClr val="000066"/>
              </a:solidFill>
              <a:latin typeface="Arial" panose="020B0604020202020204" pitchFamily="34" charset="0"/>
            </a:endParaRPr>
          </a:p>
        </p:txBody>
      </p:sp>
      <p:sp>
        <p:nvSpPr>
          <p:cNvPr id="260116" name="Govt Saving">
            <a:extLst>
              <a:ext uri="{FF2B5EF4-FFF2-40B4-BE49-F238E27FC236}">
                <a16:creationId xmlns:a16="http://schemas.microsoft.com/office/drawing/2014/main" id="{9BB7064A-AF79-4890-B0FD-E91C7536A7B8}"/>
              </a:ext>
            </a:extLst>
          </p:cNvPr>
          <p:cNvSpPr txBox="1">
            <a:spLocks noChangeArrowheads="1"/>
          </p:cNvSpPr>
          <p:nvPr/>
        </p:nvSpPr>
        <p:spPr bwMode="auto">
          <a:xfrm>
            <a:off x="3683000" y="33051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(T-G)</a:t>
            </a:r>
            <a:endParaRPr lang="en-US" altLang="en-US" sz="1800" b="1">
              <a:solidFill>
                <a:srgbClr val="000066"/>
              </a:solidFill>
              <a:latin typeface="Arial" panose="020B0604020202020204" pitchFamily="34" charset="0"/>
            </a:endParaRPr>
          </a:p>
        </p:txBody>
      </p:sp>
      <p:grpSp>
        <p:nvGrpSpPr>
          <p:cNvPr id="3" name="Group 21">
            <a:extLst>
              <a:ext uri="{FF2B5EF4-FFF2-40B4-BE49-F238E27FC236}">
                <a16:creationId xmlns:a16="http://schemas.microsoft.com/office/drawing/2014/main" id="{BFB1C473-17F7-4616-B202-8491ACF9A2E6}"/>
              </a:ext>
            </a:extLst>
          </p:cNvPr>
          <p:cNvGrpSpPr>
            <a:grpSpLocks/>
          </p:cNvGrpSpPr>
          <p:nvPr/>
        </p:nvGrpSpPr>
        <p:grpSpPr bwMode="auto">
          <a:xfrm>
            <a:off x="1189038" y="1209675"/>
            <a:ext cx="3808412" cy="2819400"/>
            <a:chOff x="925" y="840"/>
            <a:chExt cx="2399" cy="1776"/>
          </a:xfrm>
        </p:grpSpPr>
        <p:sp>
          <p:nvSpPr>
            <p:cNvPr id="4151" name="Taxes">
              <a:extLst>
                <a:ext uri="{FF2B5EF4-FFF2-40B4-BE49-F238E27FC236}">
                  <a16:creationId xmlns:a16="http://schemas.microsoft.com/office/drawing/2014/main" id="{7C10D96C-5B2D-442F-9FBB-0981367983FB}"/>
                </a:ext>
              </a:extLst>
            </p:cNvPr>
            <p:cNvSpPr>
              <a:spLocks noChangeArrowheads="1" noChangeShapeType="1" noTextEdit="1"/>
            </p:cNvSpPr>
            <p:nvPr/>
          </p:nvSpPr>
          <p:spPr bwMode="auto">
            <a:xfrm rot="2640879">
              <a:off x="1212" y="840"/>
              <a:ext cx="2112" cy="17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552076"/>
                </a:avLst>
              </a:prstTxWarp>
            </a:bodyPr>
            <a:lstStyle/>
            <a:p>
              <a:r>
                <a:rPr lang="en-GB" sz="3600" b="1" kern="10">
                  <a:solidFill>
                    <a:srgbClr val="000066"/>
                  </a:solidFill>
                  <a:latin typeface="Arial" panose="020B0604020202020204" pitchFamily="34" charset="0"/>
                  <a:cs typeface="Arial" panose="020B0604020202020204" pitchFamily="34" charset="0"/>
                </a:rPr>
                <a:t> Porezi</a:t>
              </a:r>
            </a:p>
          </p:txBody>
        </p:sp>
        <p:sp>
          <p:nvSpPr>
            <p:cNvPr id="4152" name="&gt;Taxes">
              <a:extLst>
                <a:ext uri="{FF2B5EF4-FFF2-40B4-BE49-F238E27FC236}">
                  <a16:creationId xmlns:a16="http://schemas.microsoft.com/office/drawing/2014/main" id="{21672FD1-8F18-4F58-ACA9-FC90F70B233B}"/>
                </a:ext>
              </a:extLst>
            </p:cNvPr>
            <p:cNvSpPr>
              <a:spLocks/>
            </p:cNvSpPr>
            <p:nvPr/>
          </p:nvSpPr>
          <p:spPr bwMode="auto">
            <a:xfrm rot="-220941">
              <a:off x="925" y="901"/>
              <a:ext cx="2121" cy="745"/>
            </a:xfrm>
            <a:custGeom>
              <a:avLst/>
              <a:gdLst>
                <a:gd name="T0" fmla="*/ 0 w 21391"/>
                <a:gd name="T1" fmla="*/ 0 h 16007"/>
                <a:gd name="T2" fmla="*/ 0 w 21391"/>
                <a:gd name="T3" fmla="*/ 0 h 16007"/>
                <a:gd name="T4" fmla="*/ 0 w 21391"/>
                <a:gd name="T5" fmla="*/ 0 h 16007"/>
                <a:gd name="T6" fmla="*/ 0 60000 65536"/>
                <a:gd name="T7" fmla="*/ 0 60000 65536"/>
                <a:gd name="T8" fmla="*/ 0 60000 65536"/>
                <a:gd name="T9" fmla="*/ 0 w 21391"/>
                <a:gd name="T10" fmla="*/ 0 h 16007"/>
                <a:gd name="T11" fmla="*/ 21391 w 21391"/>
                <a:gd name="T12" fmla="*/ 16007 h 16007"/>
              </a:gdLst>
              <a:ahLst/>
              <a:cxnLst>
                <a:cxn ang="T6">
                  <a:pos x="T0" y="T1"/>
                </a:cxn>
                <a:cxn ang="T7">
                  <a:pos x="T2" y="T3"/>
                </a:cxn>
                <a:cxn ang="T8">
                  <a:pos x="T4" y="T5"/>
                </a:cxn>
              </a:cxnLst>
              <a:rect l="T9" t="T10" r="T11" b="T12"/>
              <a:pathLst>
                <a:path w="21391" h="16007" fill="none" extrusionOk="0">
                  <a:moveTo>
                    <a:pt x="14502" y="0"/>
                  </a:moveTo>
                  <a:cubicBezTo>
                    <a:pt x="18251" y="3396"/>
                    <a:pt x="20688" y="7999"/>
                    <a:pt x="21390" y="13009"/>
                  </a:cubicBezTo>
                </a:path>
                <a:path w="21391" h="16007" stroke="0" extrusionOk="0">
                  <a:moveTo>
                    <a:pt x="14502" y="0"/>
                  </a:moveTo>
                  <a:cubicBezTo>
                    <a:pt x="18251" y="3396"/>
                    <a:pt x="20688" y="7999"/>
                    <a:pt x="21390" y="13009"/>
                  </a:cubicBezTo>
                  <a:lnTo>
                    <a:pt x="0" y="16007"/>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4" name="Group 24">
            <a:extLst>
              <a:ext uri="{FF2B5EF4-FFF2-40B4-BE49-F238E27FC236}">
                <a16:creationId xmlns:a16="http://schemas.microsoft.com/office/drawing/2014/main" id="{2E27A4C0-8CB6-4CBD-9971-BC83A16FA85E}"/>
              </a:ext>
            </a:extLst>
          </p:cNvPr>
          <p:cNvGrpSpPr>
            <a:grpSpLocks/>
          </p:cNvGrpSpPr>
          <p:nvPr/>
        </p:nvGrpSpPr>
        <p:grpSpPr bwMode="auto">
          <a:xfrm>
            <a:off x="2667000" y="1417638"/>
            <a:ext cx="3149600" cy="3352800"/>
            <a:chOff x="1872" y="960"/>
            <a:chExt cx="1984" cy="2112"/>
          </a:xfrm>
        </p:grpSpPr>
        <p:sp>
          <p:nvSpPr>
            <p:cNvPr id="4149" name="C+I+G-Z">
              <a:extLst>
                <a:ext uri="{FF2B5EF4-FFF2-40B4-BE49-F238E27FC236}">
                  <a16:creationId xmlns:a16="http://schemas.microsoft.com/office/drawing/2014/main" id="{C6B56DB0-0003-4BE6-977E-92A7A4E2AA1D}"/>
                </a:ext>
              </a:extLst>
            </p:cNvPr>
            <p:cNvSpPr>
              <a:spLocks noChangeArrowheads="1" noChangeShapeType="1" noTextEdit="1"/>
            </p:cNvSpPr>
            <p:nvPr/>
          </p:nvSpPr>
          <p:spPr bwMode="auto">
            <a:xfrm rot="3726910">
              <a:off x="1808" y="1024"/>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422878"/>
                </a:avLst>
              </a:prstTxWarp>
            </a:bodyPr>
            <a:lstStyle/>
            <a:p>
              <a:r>
                <a:rPr lang="en-GB" sz="3600" b="1" kern="10">
                  <a:solidFill>
                    <a:srgbClr val="000066"/>
                  </a:solidFill>
                  <a:latin typeface="Arial" panose="020B0604020202020204" pitchFamily="34" charset="0"/>
                  <a:cs typeface="Arial" panose="020B0604020202020204" pitchFamily="34" charset="0"/>
                </a:rPr>
                <a:t>C+I+G-Z</a:t>
              </a:r>
            </a:p>
          </p:txBody>
        </p:sp>
        <p:sp>
          <p:nvSpPr>
            <p:cNvPr id="4150" name="&gt;C+I+G-Z">
              <a:extLst>
                <a:ext uri="{FF2B5EF4-FFF2-40B4-BE49-F238E27FC236}">
                  <a16:creationId xmlns:a16="http://schemas.microsoft.com/office/drawing/2014/main" id="{0C43299F-7423-4D65-9251-BF759F1C7C47}"/>
                </a:ext>
              </a:extLst>
            </p:cNvPr>
            <p:cNvSpPr>
              <a:spLocks/>
            </p:cNvSpPr>
            <p:nvPr/>
          </p:nvSpPr>
          <p:spPr bwMode="auto">
            <a:xfrm flipH="1" flipV="1">
              <a:off x="1873" y="1968"/>
              <a:ext cx="1151" cy="1019"/>
            </a:xfrm>
            <a:custGeom>
              <a:avLst/>
              <a:gdLst>
                <a:gd name="T0" fmla="*/ 0 w 19921"/>
                <a:gd name="T1" fmla="*/ 0 h 17653"/>
                <a:gd name="T2" fmla="*/ 0 w 19921"/>
                <a:gd name="T3" fmla="*/ 0 h 17653"/>
                <a:gd name="T4" fmla="*/ 0 w 19921"/>
                <a:gd name="T5" fmla="*/ 0 h 17653"/>
                <a:gd name="T6" fmla="*/ 0 60000 65536"/>
                <a:gd name="T7" fmla="*/ 0 60000 65536"/>
                <a:gd name="T8" fmla="*/ 0 60000 65536"/>
                <a:gd name="T9" fmla="*/ 0 w 19921"/>
                <a:gd name="T10" fmla="*/ 0 h 17653"/>
                <a:gd name="T11" fmla="*/ 19921 w 19921"/>
                <a:gd name="T12" fmla="*/ 17653 h 17653"/>
              </a:gdLst>
              <a:ahLst/>
              <a:cxnLst>
                <a:cxn ang="T6">
                  <a:pos x="T0" y="T1"/>
                </a:cxn>
                <a:cxn ang="T7">
                  <a:pos x="T2" y="T3"/>
                </a:cxn>
                <a:cxn ang="T8">
                  <a:pos x="T4" y="T5"/>
                </a:cxn>
              </a:cxnLst>
              <a:rect l="T9" t="T10" r="T11" b="T12"/>
              <a:pathLst>
                <a:path w="19921" h="17653" fill="none" extrusionOk="0">
                  <a:moveTo>
                    <a:pt x="12447" y="-1"/>
                  </a:moveTo>
                  <a:cubicBezTo>
                    <a:pt x="15762" y="2337"/>
                    <a:pt x="18353" y="5562"/>
                    <a:pt x="19921" y="9303"/>
                  </a:cubicBezTo>
                </a:path>
                <a:path w="19921" h="17653" stroke="0" extrusionOk="0">
                  <a:moveTo>
                    <a:pt x="12447" y="-1"/>
                  </a:moveTo>
                  <a:cubicBezTo>
                    <a:pt x="15762" y="2337"/>
                    <a:pt x="18353" y="5562"/>
                    <a:pt x="19921" y="9303"/>
                  </a:cubicBezTo>
                  <a:lnTo>
                    <a:pt x="0" y="17653"/>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5" name="Group 27">
            <a:extLst>
              <a:ext uri="{FF2B5EF4-FFF2-40B4-BE49-F238E27FC236}">
                <a16:creationId xmlns:a16="http://schemas.microsoft.com/office/drawing/2014/main" id="{3F064987-A2DB-4A18-9CA2-048563028614}"/>
              </a:ext>
            </a:extLst>
          </p:cNvPr>
          <p:cNvGrpSpPr>
            <a:grpSpLocks/>
          </p:cNvGrpSpPr>
          <p:nvPr/>
        </p:nvGrpSpPr>
        <p:grpSpPr bwMode="auto">
          <a:xfrm>
            <a:off x="-685800" y="1806575"/>
            <a:ext cx="3352800" cy="3149600"/>
            <a:chOff x="-256" y="1216"/>
            <a:chExt cx="2112" cy="1984"/>
          </a:xfrm>
        </p:grpSpPr>
        <p:sp>
          <p:nvSpPr>
            <p:cNvPr id="4147" name="Exports">
              <a:extLst>
                <a:ext uri="{FF2B5EF4-FFF2-40B4-BE49-F238E27FC236}">
                  <a16:creationId xmlns:a16="http://schemas.microsoft.com/office/drawing/2014/main" id="{DEE8FB94-A23C-40A1-9A0B-E092887AE5B3}"/>
                </a:ext>
              </a:extLst>
            </p:cNvPr>
            <p:cNvSpPr>
              <a:spLocks noChangeArrowheads="1" noChangeShapeType="1" noTextEdit="1"/>
            </p:cNvSpPr>
            <p:nvPr/>
          </p:nvSpPr>
          <p:spPr bwMode="auto">
            <a:xfrm rot="-2472147">
              <a:off x="-256" y="1216"/>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32506"/>
                </a:avLst>
              </a:prstTxWarp>
            </a:bodyPr>
            <a:lstStyle/>
            <a:p>
              <a:r>
                <a:rPr lang="en-GB" sz="3600" b="1" kern="10">
                  <a:solidFill>
                    <a:srgbClr val="000066"/>
                  </a:solidFill>
                  <a:latin typeface="Arial" panose="020B0604020202020204" pitchFamily="34" charset="0"/>
                  <a:cs typeface="Arial" panose="020B0604020202020204" pitchFamily="34" charset="0"/>
                </a:rPr>
                <a:t>Izvoz (X)</a:t>
              </a:r>
            </a:p>
          </p:txBody>
        </p:sp>
        <p:sp>
          <p:nvSpPr>
            <p:cNvPr id="4148" name="&gt;Exports">
              <a:extLst>
                <a:ext uri="{FF2B5EF4-FFF2-40B4-BE49-F238E27FC236}">
                  <a16:creationId xmlns:a16="http://schemas.microsoft.com/office/drawing/2014/main" id="{7EDAF5A6-BA6A-42BB-80D8-063A1B353F9B}"/>
                </a:ext>
              </a:extLst>
            </p:cNvPr>
            <p:cNvSpPr>
              <a:spLocks/>
            </p:cNvSpPr>
            <p:nvPr/>
          </p:nvSpPr>
          <p:spPr bwMode="auto">
            <a:xfrm flipV="1">
              <a:off x="575" y="2101"/>
              <a:ext cx="1224" cy="635"/>
            </a:xfrm>
            <a:custGeom>
              <a:avLst/>
              <a:gdLst>
                <a:gd name="T0" fmla="*/ 0 w 21172"/>
                <a:gd name="T1" fmla="*/ 0 h 11015"/>
                <a:gd name="T2" fmla="*/ 0 w 21172"/>
                <a:gd name="T3" fmla="*/ 0 h 11015"/>
                <a:gd name="T4" fmla="*/ 0 w 21172"/>
                <a:gd name="T5" fmla="*/ 0 h 11015"/>
                <a:gd name="T6" fmla="*/ 0 60000 65536"/>
                <a:gd name="T7" fmla="*/ 0 60000 65536"/>
                <a:gd name="T8" fmla="*/ 0 60000 65536"/>
                <a:gd name="T9" fmla="*/ 0 w 21172"/>
                <a:gd name="T10" fmla="*/ 0 h 11015"/>
                <a:gd name="T11" fmla="*/ 21172 w 21172"/>
                <a:gd name="T12" fmla="*/ 11015 h 11015"/>
              </a:gdLst>
              <a:ahLst/>
              <a:cxnLst>
                <a:cxn ang="T6">
                  <a:pos x="T0" y="T1"/>
                </a:cxn>
                <a:cxn ang="T7">
                  <a:pos x="T2" y="T3"/>
                </a:cxn>
                <a:cxn ang="T8">
                  <a:pos x="T4" y="T5"/>
                </a:cxn>
              </a:cxnLst>
              <a:rect l="T9" t="T10" r="T11" b="T12"/>
              <a:pathLst>
                <a:path w="21172" h="11015" fill="none" extrusionOk="0">
                  <a:moveTo>
                    <a:pt x="18580" y="0"/>
                  </a:moveTo>
                  <a:cubicBezTo>
                    <a:pt x="19816" y="2084"/>
                    <a:pt x="20692" y="4361"/>
                    <a:pt x="21172" y="6736"/>
                  </a:cubicBezTo>
                </a:path>
                <a:path w="21172" h="11015" stroke="0" extrusionOk="0">
                  <a:moveTo>
                    <a:pt x="18580" y="0"/>
                  </a:moveTo>
                  <a:cubicBezTo>
                    <a:pt x="19816" y="2084"/>
                    <a:pt x="20692" y="4361"/>
                    <a:pt x="21172" y="6736"/>
                  </a:cubicBezTo>
                  <a:lnTo>
                    <a:pt x="0" y="11015"/>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6" name="Group 30">
            <a:extLst>
              <a:ext uri="{FF2B5EF4-FFF2-40B4-BE49-F238E27FC236}">
                <a16:creationId xmlns:a16="http://schemas.microsoft.com/office/drawing/2014/main" id="{D3D3CDA6-25C1-487C-9C5B-D9EE8897C46E}"/>
              </a:ext>
            </a:extLst>
          </p:cNvPr>
          <p:cNvGrpSpPr>
            <a:grpSpLocks/>
          </p:cNvGrpSpPr>
          <p:nvPr/>
        </p:nvGrpSpPr>
        <p:grpSpPr bwMode="auto">
          <a:xfrm>
            <a:off x="2844800" y="1781175"/>
            <a:ext cx="3352800" cy="3200400"/>
            <a:chOff x="1968" y="1200"/>
            <a:chExt cx="2112" cy="2016"/>
          </a:xfrm>
        </p:grpSpPr>
        <p:sp>
          <p:nvSpPr>
            <p:cNvPr id="4143" name="C+I+G">
              <a:extLst>
                <a:ext uri="{FF2B5EF4-FFF2-40B4-BE49-F238E27FC236}">
                  <a16:creationId xmlns:a16="http://schemas.microsoft.com/office/drawing/2014/main" id="{F21BA411-FC68-4013-983C-F07DD7B343C5}"/>
                </a:ext>
              </a:extLst>
            </p:cNvPr>
            <p:cNvSpPr>
              <a:spLocks noChangeArrowheads="1" noChangeShapeType="1" noTextEdit="1"/>
            </p:cNvSpPr>
            <p:nvPr/>
          </p:nvSpPr>
          <p:spPr bwMode="auto">
            <a:xfrm rot="2005811">
              <a:off x="1968" y="1200"/>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87974"/>
                </a:avLst>
              </a:prstTxWarp>
            </a:bodyPr>
            <a:lstStyle/>
            <a:p>
              <a:r>
                <a:rPr lang="en-GB" sz="3600" b="1" kern="10">
                  <a:solidFill>
                    <a:srgbClr val="000066"/>
                  </a:solidFill>
                  <a:latin typeface="Arial" panose="020B0604020202020204" pitchFamily="34" charset="0"/>
                  <a:cs typeface="Arial" panose="020B0604020202020204" pitchFamily="34" charset="0"/>
                </a:rPr>
                <a:t>C+I+G</a:t>
              </a:r>
            </a:p>
          </p:txBody>
        </p:sp>
        <p:grpSp>
          <p:nvGrpSpPr>
            <p:cNvPr id="4144" name="Group 32">
              <a:extLst>
                <a:ext uri="{FF2B5EF4-FFF2-40B4-BE49-F238E27FC236}">
                  <a16:creationId xmlns:a16="http://schemas.microsoft.com/office/drawing/2014/main" id="{C59855E2-78F5-49B2-950A-A92508852120}"/>
                </a:ext>
              </a:extLst>
            </p:cNvPr>
            <p:cNvGrpSpPr>
              <a:grpSpLocks/>
            </p:cNvGrpSpPr>
            <p:nvPr/>
          </p:nvGrpSpPr>
          <p:grpSpPr bwMode="auto">
            <a:xfrm>
              <a:off x="2236" y="1960"/>
              <a:ext cx="942" cy="1256"/>
              <a:chOff x="2236" y="1960"/>
              <a:chExt cx="942" cy="1256"/>
            </a:xfrm>
          </p:grpSpPr>
          <p:sp>
            <p:nvSpPr>
              <p:cNvPr id="4145" name="&gt;C+I">
                <a:extLst>
                  <a:ext uri="{FF2B5EF4-FFF2-40B4-BE49-F238E27FC236}">
                    <a16:creationId xmlns:a16="http://schemas.microsoft.com/office/drawing/2014/main" id="{C98E4119-AA10-4F6A-A8E8-32624EB83869}"/>
                  </a:ext>
                </a:extLst>
              </p:cNvPr>
              <p:cNvSpPr>
                <a:spLocks/>
              </p:cNvSpPr>
              <p:nvPr/>
            </p:nvSpPr>
            <p:spPr bwMode="auto">
              <a:xfrm flipH="1" flipV="1">
                <a:off x="2736" y="1968"/>
                <a:ext cx="442" cy="1248"/>
              </a:xfrm>
              <a:custGeom>
                <a:avLst/>
                <a:gdLst>
                  <a:gd name="T0" fmla="*/ 0 w 7642"/>
                  <a:gd name="T1" fmla="*/ 0 h 21600"/>
                  <a:gd name="T2" fmla="*/ 0 w 7642"/>
                  <a:gd name="T3" fmla="*/ 0 h 21600"/>
                  <a:gd name="T4" fmla="*/ 0 w 7642"/>
                  <a:gd name="T5" fmla="*/ 0 h 21600"/>
                  <a:gd name="T6" fmla="*/ 0 60000 65536"/>
                  <a:gd name="T7" fmla="*/ 0 60000 65536"/>
                  <a:gd name="T8" fmla="*/ 0 60000 65536"/>
                  <a:gd name="T9" fmla="*/ 0 w 7642"/>
                  <a:gd name="T10" fmla="*/ 0 h 21600"/>
                  <a:gd name="T11" fmla="*/ 7642 w 7642"/>
                  <a:gd name="T12" fmla="*/ 21600 h 21600"/>
                </a:gdLst>
                <a:ahLst/>
                <a:cxnLst>
                  <a:cxn ang="T6">
                    <a:pos x="T0" y="T1"/>
                  </a:cxn>
                  <a:cxn ang="T7">
                    <a:pos x="T2" y="T3"/>
                  </a:cxn>
                  <a:cxn ang="T8">
                    <a:pos x="T4" y="T5"/>
                  </a:cxn>
                </a:cxnLst>
                <a:rect l="T9" t="T10" r="T11" b="T12"/>
                <a:pathLst>
                  <a:path w="7642" h="21600" fill="none" extrusionOk="0">
                    <a:moveTo>
                      <a:pt x="-1" y="11"/>
                    </a:moveTo>
                    <a:cubicBezTo>
                      <a:pt x="236" y="3"/>
                      <a:pt x="473" y="-1"/>
                      <a:pt x="711" y="0"/>
                    </a:cubicBezTo>
                    <a:cubicBezTo>
                      <a:pt x="3068" y="0"/>
                      <a:pt x="5409" y="385"/>
                      <a:pt x="7641" y="1142"/>
                    </a:cubicBezTo>
                  </a:path>
                  <a:path w="7642" h="21600" stroke="0" extrusionOk="0">
                    <a:moveTo>
                      <a:pt x="-1" y="11"/>
                    </a:moveTo>
                    <a:cubicBezTo>
                      <a:pt x="236" y="3"/>
                      <a:pt x="473" y="-1"/>
                      <a:pt x="711" y="0"/>
                    </a:cubicBezTo>
                    <a:cubicBezTo>
                      <a:pt x="3068" y="0"/>
                      <a:pt x="5409" y="385"/>
                      <a:pt x="7641" y="1142"/>
                    </a:cubicBezTo>
                    <a:lnTo>
                      <a:pt x="711"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46" name="&gt;Out Govt purchases">
                <a:extLst>
                  <a:ext uri="{FF2B5EF4-FFF2-40B4-BE49-F238E27FC236}">
                    <a16:creationId xmlns:a16="http://schemas.microsoft.com/office/drawing/2014/main" id="{FC422793-A694-4AAC-B6A7-C7FDABB95EE6}"/>
                  </a:ext>
                </a:extLst>
              </p:cNvPr>
              <p:cNvSpPr>
                <a:spLocks/>
              </p:cNvSpPr>
              <p:nvPr/>
            </p:nvSpPr>
            <p:spPr bwMode="auto">
              <a:xfrm rot="5400000">
                <a:off x="2074" y="2122"/>
                <a:ext cx="1160" cy="836"/>
              </a:xfrm>
              <a:custGeom>
                <a:avLst/>
                <a:gdLst>
                  <a:gd name="T0" fmla="*/ 0 w 20052"/>
                  <a:gd name="T1" fmla="*/ 0 h 14452"/>
                  <a:gd name="T2" fmla="*/ 0 w 20052"/>
                  <a:gd name="T3" fmla="*/ 0 h 14452"/>
                  <a:gd name="T4" fmla="*/ 0 w 20052"/>
                  <a:gd name="T5" fmla="*/ 0 h 14452"/>
                  <a:gd name="T6" fmla="*/ 0 60000 65536"/>
                  <a:gd name="T7" fmla="*/ 0 60000 65536"/>
                  <a:gd name="T8" fmla="*/ 0 60000 65536"/>
                  <a:gd name="T9" fmla="*/ 0 w 20052"/>
                  <a:gd name="T10" fmla="*/ 0 h 14452"/>
                  <a:gd name="T11" fmla="*/ 20052 w 20052"/>
                  <a:gd name="T12" fmla="*/ 14452 h 14452"/>
                </a:gdLst>
                <a:ahLst/>
                <a:cxnLst>
                  <a:cxn ang="T6">
                    <a:pos x="T0" y="T1"/>
                  </a:cxn>
                  <a:cxn ang="T7">
                    <a:pos x="T2" y="T3"/>
                  </a:cxn>
                  <a:cxn ang="T8">
                    <a:pos x="T4" y="T5"/>
                  </a:cxn>
                </a:cxnLst>
                <a:rect l="T9" t="T10" r="T11" b="T12"/>
                <a:pathLst>
                  <a:path w="20052" h="14452" fill="none" extrusionOk="0">
                    <a:moveTo>
                      <a:pt x="16053" y="-1"/>
                    </a:moveTo>
                    <a:cubicBezTo>
                      <a:pt x="17753" y="1888"/>
                      <a:pt x="19107" y="4063"/>
                      <a:pt x="20052" y="6422"/>
                    </a:cubicBezTo>
                  </a:path>
                  <a:path w="20052" h="14452" stroke="0" extrusionOk="0">
                    <a:moveTo>
                      <a:pt x="16053" y="-1"/>
                    </a:moveTo>
                    <a:cubicBezTo>
                      <a:pt x="17753" y="1888"/>
                      <a:pt x="19107" y="4063"/>
                      <a:pt x="20052" y="6422"/>
                    </a:cubicBezTo>
                    <a:lnTo>
                      <a:pt x="0" y="1445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8" name="Group 35">
            <a:extLst>
              <a:ext uri="{FF2B5EF4-FFF2-40B4-BE49-F238E27FC236}">
                <a16:creationId xmlns:a16="http://schemas.microsoft.com/office/drawing/2014/main" id="{B41FBAE8-E676-4336-B81F-16FFE95D0068}"/>
              </a:ext>
            </a:extLst>
          </p:cNvPr>
          <p:cNvGrpSpPr>
            <a:grpSpLocks/>
          </p:cNvGrpSpPr>
          <p:nvPr/>
        </p:nvGrpSpPr>
        <p:grpSpPr bwMode="auto">
          <a:xfrm>
            <a:off x="1473200" y="4605338"/>
            <a:ext cx="3352800" cy="3297237"/>
            <a:chOff x="1104" y="2979"/>
            <a:chExt cx="2112" cy="2077"/>
          </a:xfrm>
        </p:grpSpPr>
        <p:sp>
          <p:nvSpPr>
            <p:cNvPr id="4141" name="Imports">
              <a:extLst>
                <a:ext uri="{FF2B5EF4-FFF2-40B4-BE49-F238E27FC236}">
                  <a16:creationId xmlns:a16="http://schemas.microsoft.com/office/drawing/2014/main" id="{D1D0E9E2-3A52-455E-A2F8-648FAB629109}"/>
                </a:ext>
              </a:extLst>
            </p:cNvPr>
            <p:cNvSpPr>
              <a:spLocks noChangeArrowheads="1" noChangeShapeType="1" noTextEdit="1"/>
            </p:cNvSpPr>
            <p:nvPr/>
          </p:nvSpPr>
          <p:spPr bwMode="auto">
            <a:xfrm rot="-1848684">
              <a:off x="1104" y="307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263228"/>
                </a:avLst>
              </a:prstTxWarp>
            </a:bodyPr>
            <a:lstStyle/>
            <a:p>
              <a:r>
                <a:rPr lang="en-GB" sz="3600" b="1" kern="10">
                  <a:solidFill>
                    <a:srgbClr val="000066"/>
                  </a:solidFill>
                  <a:latin typeface="Arial" panose="020B0604020202020204" pitchFamily="34" charset="0"/>
                  <a:cs typeface="Arial" panose="020B0604020202020204" pitchFamily="34" charset="0"/>
                </a:rPr>
                <a:t>Uvoz (Z)</a:t>
              </a:r>
            </a:p>
          </p:txBody>
        </p:sp>
        <p:sp>
          <p:nvSpPr>
            <p:cNvPr id="4142" name="&gt;Imports">
              <a:extLst>
                <a:ext uri="{FF2B5EF4-FFF2-40B4-BE49-F238E27FC236}">
                  <a16:creationId xmlns:a16="http://schemas.microsoft.com/office/drawing/2014/main" id="{B8A777EF-4D09-4B66-91C7-2C957A7959BE}"/>
                </a:ext>
              </a:extLst>
            </p:cNvPr>
            <p:cNvSpPr>
              <a:spLocks/>
            </p:cNvSpPr>
            <p:nvPr/>
          </p:nvSpPr>
          <p:spPr bwMode="auto">
            <a:xfrm rot="-5400000">
              <a:off x="1514" y="3385"/>
              <a:ext cx="1245" cy="433"/>
            </a:xfrm>
            <a:custGeom>
              <a:avLst/>
              <a:gdLst>
                <a:gd name="T0" fmla="*/ 0 w 21543"/>
                <a:gd name="T1" fmla="*/ 0 h 7486"/>
                <a:gd name="T2" fmla="*/ 0 w 21543"/>
                <a:gd name="T3" fmla="*/ 0 h 7486"/>
                <a:gd name="T4" fmla="*/ 0 w 21543"/>
                <a:gd name="T5" fmla="*/ 0 h 7486"/>
                <a:gd name="T6" fmla="*/ 0 60000 65536"/>
                <a:gd name="T7" fmla="*/ 0 60000 65536"/>
                <a:gd name="T8" fmla="*/ 0 60000 65536"/>
                <a:gd name="T9" fmla="*/ 0 w 21543"/>
                <a:gd name="T10" fmla="*/ 0 h 7486"/>
                <a:gd name="T11" fmla="*/ 21543 w 21543"/>
                <a:gd name="T12" fmla="*/ 7486 h 7486"/>
              </a:gdLst>
              <a:ahLst/>
              <a:cxnLst>
                <a:cxn ang="T6">
                  <a:pos x="T0" y="T1"/>
                </a:cxn>
                <a:cxn ang="T7">
                  <a:pos x="T2" y="T3"/>
                </a:cxn>
                <a:cxn ang="T8">
                  <a:pos x="T4" y="T5"/>
                </a:cxn>
              </a:cxnLst>
              <a:rect l="T9" t="T10" r="T11" b="T12"/>
              <a:pathLst>
                <a:path w="21543" h="7486" fill="none" extrusionOk="0">
                  <a:moveTo>
                    <a:pt x="20261" y="-1"/>
                  </a:moveTo>
                  <a:cubicBezTo>
                    <a:pt x="20964" y="1903"/>
                    <a:pt x="21396" y="3896"/>
                    <a:pt x="21543" y="5920"/>
                  </a:cubicBezTo>
                </a:path>
                <a:path w="21543" h="7486" stroke="0" extrusionOk="0">
                  <a:moveTo>
                    <a:pt x="20261" y="-1"/>
                  </a:moveTo>
                  <a:cubicBezTo>
                    <a:pt x="20964" y="1903"/>
                    <a:pt x="21396" y="3896"/>
                    <a:pt x="21543" y="5920"/>
                  </a:cubicBezTo>
                  <a:lnTo>
                    <a:pt x="0" y="7486"/>
                  </a:lnTo>
                  <a:close/>
                </a:path>
              </a:pathLst>
            </a:custGeom>
            <a:noFill/>
            <a:ln w="57150">
              <a:solidFill>
                <a:schemeClr val="folHlink"/>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60134" name="&gt;In GDP">
            <a:extLst>
              <a:ext uri="{FF2B5EF4-FFF2-40B4-BE49-F238E27FC236}">
                <a16:creationId xmlns:a16="http://schemas.microsoft.com/office/drawing/2014/main" id="{65EB8403-27DC-4573-A13A-BF4F4332C77A}"/>
              </a:ext>
            </a:extLst>
          </p:cNvPr>
          <p:cNvSpPr>
            <a:spLocks/>
          </p:cNvSpPr>
          <p:nvPr/>
        </p:nvSpPr>
        <p:spPr bwMode="auto">
          <a:xfrm flipH="1" flipV="1">
            <a:off x="2463800" y="2847975"/>
            <a:ext cx="1981200" cy="711200"/>
          </a:xfrm>
          <a:custGeom>
            <a:avLst/>
            <a:gdLst>
              <a:gd name="T0" fmla="*/ 2147483647 w 21600"/>
              <a:gd name="T1" fmla="*/ 0 h 7758"/>
              <a:gd name="T2" fmla="*/ 2147483647 w 21600"/>
              <a:gd name="T3" fmla="*/ 2147483647 h 7758"/>
              <a:gd name="T4" fmla="*/ 0 w 21600"/>
              <a:gd name="T5" fmla="*/ 2147483647 h 7758"/>
              <a:gd name="T6" fmla="*/ 0 60000 65536"/>
              <a:gd name="T7" fmla="*/ 0 60000 65536"/>
              <a:gd name="T8" fmla="*/ 0 60000 65536"/>
              <a:gd name="T9" fmla="*/ 0 w 21600"/>
              <a:gd name="T10" fmla="*/ 0 h 7758"/>
              <a:gd name="T11" fmla="*/ 21600 w 21600"/>
              <a:gd name="T12" fmla="*/ 7758 h 7758"/>
            </a:gdLst>
            <a:ahLst/>
            <a:cxnLst>
              <a:cxn ang="T6">
                <a:pos x="T0" y="T1"/>
              </a:cxn>
              <a:cxn ang="T7">
                <a:pos x="T2" y="T3"/>
              </a:cxn>
              <a:cxn ang="T8">
                <a:pos x="T4" y="T5"/>
              </a:cxn>
            </a:cxnLst>
            <a:rect l="T9" t="T10" r="T11" b="T12"/>
            <a:pathLst>
              <a:path w="21600" h="7758" fill="none" extrusionOk="0">
                <a:moveTo>
                  <a:pt x="21004" y="0"/>
                </a:moveTo>
                <a:cubicBezTo>
                  <a:pt x="21400" y="1649"/>
                  <a:pt x="21600" y="3339"/>
                  <a:pt x="21600" y="5035"/>
                </a:cubicBezTo>
                <a:cubicBezTo>
                  <a:pt x="21600" y="5945"/>
                  <a:pt x="21542" y="6854"/>
                  <a:pt x="21427" y="7757"/>
                </a:cubicBezTo>
              </a:path>
              <a:path w="21600" h="7758" stroke="0" extrusionOk="0">
                <a:moveTo>
                  <a:pt x="21004" y="0"/>
                </a:moveTo>
                <a:cubicBezTo>
                  <a:pt x="21400" y="1649"/>
                  <a:pt x="21600" y="3339"/>
                  <a:pt x="21600" y="5035"/>
                </a:cubicBezTo>
                <a:cubicBezTo>
                  <a:pt x="21600" y="5945"/>
                  <a:pt x="21542" y="6854"/>
                  <a:pt x="21427" y="7757"/>
                </a:cubicBezTo>
                <a:lnTo>
                  <a:pt x="0" y="5035"/>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9" name="Group 39">
            <a:extLst>
              <a:ext uri="{FF2B5EF4-FFF2-40B4-BE49-F238E27FC236}">
                <a16:creationId xmlns:a16="http://schemas.microsoft.com/office/drawing/2014/main" id="{DBE750CD-9313-4856-9BAE-3051F48854A6}"/>
              </a:ext>
            </a:extLst>
          </p:cNvPr>
          <p:cNvGrpSpPr>
            <a:grpSpLocks/>
          </p:cNvGrpSpPr>
          <p:nvPr/>
        </p:nvGrpSpPr>
        <p:grpSpPr bwMode="auto">
          <a:xfrm>
            <a:off x="1828800" y="1628775"/>
            <a:ext cx="3222625" cy="3352800"/>
            <a:chOff x="1328" y="1104"/>
            <a:chExt cx="2030" cy="2112"/>
          </a:xfrm>
        </p:grpSpPr>
        <p:sp>
          <p:nvSpPr>
            <p:cNvPr id="5163" name="Govt Purchases">
              <a:extLst>
                <a:ext uri="{FF2B5EF4-FFF2-40B4-BE49-F238E27FC236}">
                  <a16:creationId xmlns:a16="http://schemas.microsoft.com/office/drawing/2014/main" id="{37232304-0387-4DB4-8AC5-E02F60C33AC1}"/>
                </a:ext>
              </a:extLst>
            </p:cNvPr>
            <p:cNvSpPr>
              <a:spLocks noChangeArrowheads="1" noChangeShapeType="1" noTextEdit="1"/>
            </p:cNvSpPr>
            <p:nvPr/>
          </p:nvSpPr>
          <p:spPr bwMode="auto">
            <a:xfrm rot="-3198690">
              <a:off x="1264" y="1168"/>
              <a:ext cx="2112" cy="1984"/>
            </a:xfrm>
            <a:prstGeom prst="rect">
              <a:avLst/>
            </a:prstGeom>
          </p:spPr>
          <p:txBody>
            <a:bodyPr spcFirstLastPara="1" wrap="none" fromWordArt="1">
              <a:prstTxWarp prst="textArchDown">
                <a:avLst>
                  <a:gd name="adj" fmla="val 3869641"/>
                </a:avLst>
              </a:prstTxWarp>
            </a:bodyPr>
            <a:lstStyle/>
            <a:p>
              <a:pPr>
                <a:defRPr/>
              </a:pPr>
              <a:r>
                <a:rPr lang="en-GB" sz="3600" b="1" kern="10" dirty="0" err="1">
                  <a:ln w="9525">
                    <a:noFill/>
                    <a:round/>
                    <a:headEnd/>
                    <a:tailEnd/>
                  </a:ln>
                  <a:solidFill>
                    <a:srgbClr val="000066"/>
                  </a:solidFill>
                  <a:latin typeface="Arial"/>
                  <a:cs typeface="Arial"/>
                </a:rPr>
                <a:t>Državna</a:t>
              </a:r>
              <a:r>
                <a:rPr lang="en-GB" sz="3600" b="1" kern="10" dirty="0">
                  <a:ln w="9525">
                    <a:noFill/>
                    <a:round/>
                    <a:headEnd/>
                    <a:tailEnd/>
                  </a:ln>
                  <a:solidFill>
                    <a:srgbClr val="000066"/>
                  </a:solidFill>
                  <a:latin typeface="Arial"/>
                  <a:cs typeface="Arial"/>
                </a:rPr>
                <a:t> </a:t>
              </a:r>
              <a:r>
                <a:rPr lang="en-GB" sz="3600" b="1" kern="10" dirty="0" err="1">
                  <a:ln w="9525">
                    <a:noFill/>
                    <a:round/>
                    <a:headEnd/>
                    <a:tailEnd/>
                  </a:ln>
                  <a:solidFill>
                    <a:srgbClr val="000066"/>
                  </a:solidFill>
                  <a:latin typeface="Arial"/>
                  <a:cs typeface="Arial"/>
                </a:rPr>
                <a:t>potrošnja</a:t>
              </a:r>
              <a:endParaRPr lang="en-GB" sz="3600" b="1" kern="10" dirty="0">
                <a:ln w="9525">
                  <a:noFill/>
                  <a:round/>
                  <a:headEnd/>
                  <a:tailEnd/>
                </a:ln>
                <a:solidFill>
                  <a:srgbClr val="000066"/>
                </a:solidFill>
                <a:latin typeface="Arial"/>
                <a:cs typeface="Arial"/>
              </a:endParaRPr>
            </a:p>
            <a:p>
              <a:pPr>
                <a:defRPr/>
              </a:pPr>
              <a:endParaRPr lang="sr-Latn-RS" sz="3600" b="1" kern="10" dirty="0">
                <a:ln w="9525">
                  <a:noFill/>
                  <a:round/>
                  <a:headEnd/>
                  <a:tailEnd/>
                </a:ln>
                <a:solidFill>
                  <a:schemeClr val="bg1"/>
                </a:solidFill>
                <a:latin typeface="Arial"/>
                <a:cs typeface="Arial"/>
              </a:endParaRPr>
            </a:p>
            <a:p>
              <a:pPr>
                <a:defRPr/>
              </a:pPr>
              <a:endParaRPr lang="sr-Latn-RS" sz="3600" b="1" kern="10" dirty="0">
                <a:ln w="9525">
                  <a:noFill/>
                  <a:round/>
                  <a:headEnd/>
                  <a:tailEnd/>
                </a:ln>
                <a:solidFill>
                  <a:schemeClr val="bg1"/>
                </a:solidFill>
                <a:latin typeface="Arial"/>
                <a:cs typeface="Arial"/>
              </a:endParaRPr>
            </a:p>
            <a:p>
              <a:pPr>
                <a:defRPr/>
              </a:pPr>
              <a:endParaRPr lang="en-GB" sz="3600" b="1" kern="10" dirty="0">
                <a:ln w="9525">
                  <a:noFill/>
                  <a:round/>
                  <a:headEnd/>
                  <a:tailEnd/>
                </a:ln>
                <a:solidFill>
                  <a:schemeClr val="bg1"/>
                </a:solidFill>
                <a:latin typeface="Arial"/>
                <a:cs typeface="Arial"/>
              </a:endParaRPr>
            </a:p>
          </p:txBody>
        </p:sp>
        <p:sp>
          <p:nvSpPr>
            <p:cNvPr id="4140" name="&gt;In Govt purchases">
              <a:extLst>
                <a:ext uri="{FF2B5EF4-FFF2-40B4-BE49-F238E27FC236}">
                  <a16:creationId xmlns:a16="http://schemas.microsoft.com/office/drawing/2014/main" id="{EDA8BFE9-174E-4572-98FA-90C41CEA537A}"/>
                </a:ext>
              </a:extLst>
            </p:cNvPr>
            <p:cNvSpPr>
              <a:spLocks/>
            </p:cNvSpPr>
            <p:nvPr/>
          </p:nvSpPr>
          <p:spPr bwMode="auto">
            <a:xfrm rot="5400000">
              <a:off x="2551" y="1865"/>
              <a:ext cx="367" cy="1246"/>
            </a:xfrm>
            <a:custGeom>
              <a:avLst/>
              <a:gdLst>
                <a:gd name="T0" fmla="*/ 0 w 10453"/>
                <a:gd name="T1" fmla="*/ 0 h 21592"/>
                <a:gd name="T2" fmla="*/ 0 w 10453"/>
                <a:gd name="T3" fmla="*/ 0 h 21592"/>
                <a:gd name="T4" fmla="*/ 0 w 10453"/>
                <a:gd name="T5" fmla="*/ 0 h 21592"/>
                <a:gd name="T6" fmla="*/ 0 60000 65536"/>
                <a:gd name="T7" fmla="*/ 0 60000 65536"/>
                <a:gd name="T8" fmla="*/ 0 60000 65536"/>
                <a:gd name="T9" fmla="*/ 0 w 10453"/>
                <a:gd name="T10" fmla="*/ 0 h 21592"/>
                <a:gd name="T11" fmla="*/ 10453 w 10453"/>
                <a:gd name="T12" fmla="*/ 21592 h 21592"/>
              </a:gdLst>
              <a:ahLst/>
              <a:cxnLst>
                <a:cxn ang="T6">
                  <a:pos x="T0" y="T1"/>
                </a:cxn>
                <a:cxn ang="T7">
                  <a:pos x="T2" y="T3"/>
                </a:cxn>
                <a:cxn ang="T8">
                  <a:pos x="T4" y="T5"/>
                </a:cxn>
              </a:cxnLst>
              <a:rect l="T9" t="T10" r="T11" b="T12"/>
              <a:pathLst>
                <a:path w="10453" h="21592" fill="none" extrusionOk="0">
                  <a:moveTo>
                    <a:pt x="599" y="0"/>
                  </a:moveTo>
                  <a:cubicBezTo>
                    <a:pt x="4052" y="96"/>
                    <a:pt x="7430" y="1018"/>
                    <a:pt x="10453" y="2689"/>
                  </a:cubicBezTo>
                </a:path>
                <a:path w="10453" h="21592" stroke="0" extrusionOk="0">
                  <a:moveTo>
                    <a:pt x="599" y="0"/>
                  </a:moveTo>
                  <a:cubicBezTo>
                    <a:pt x="4052" y="96"/>
                    <a:pt x="7430" y="1018"/>
                    <a:pt x="10453" y="2689"/>
                  </a:cubicBezTo>
                  <a:lnTo>
                    <a:pt x="0" y="2159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0" name="Group 42">
            <a:extLst>
              <a:ext uri="{FF2B5EF4-FFF2-40B4-BE49-F238E27FC236}">
                <a16:creationId xmlns:a16="http://schemas.microsoft.com/office/drawing/2014/main" id="{4F2E945B-0E20-434E-B38F-71C0528F8A75}"/>
              </a:ext>
            </a:extLst>
          </p:cNvPr>
          <p:cNvGrpSpPr>
            <a:grpSpLocks/>
          </p:cNvGrpSpPr>
          <p:nvPr/>
        </p:nvGrpSpPr>
        <p:grpSpPr bwMode="auto">
          <a:xfrm>
            <a:off x="3073400" y="1831975"/>
            <a:ext cx="3352800" cy="4675188"/>
            <a:chOff x="2112" y="1232"/>
            <a:chExt cx="2112" cy="2945"/>
          </a:xfrm>
        </p:grpSpPr>
        <p:sp>
          <p:nvSpPr>
            <p:cNvPr id="4135" name="C+I">
              <a:extLst>
                <a:ext uri="{FF2B5EF4-FFF2-40B4-BE49-F238E27FC236}">
                  <a16:creationId xmlns:a16="http://schemas.microsoft.com/office/drawing/2014/main" id="{833C1C6F-E393-4D61-9DD2-3804AE668523}"/>
                </a:ext>
              </a:extLst>
            </p:cNvPr>
            <p:cNvSpPr>
              <a:spLocks noChangeArrowheads="1" noChangeShapeType="1" noTextEdit="1"/>
            </p:cNvSpPr>
            <p:nvPr/>
          </p:nvSpPr>
          <p:spPr bwMode="auto">
            <a:xfrm rot="-693452">
              <a:off x="2112" y="123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959175"/>
                </a:avLst>
              </a:prstTxWarp>
            </a:bodyPr>
            <a:lstStyle/>
            <a:p>
              <a:r>
                <a:rPr lang="en-GB" sz="3600" b="1" kern="10">
                  <a:solidFill>
                    <a:srgbClr val="000066"/>
                  </a:solidFill>
                  <a:latin typeface="Arial" panose="020B0604020202020204" pitchFamily="34" charset="0"/>
                  <a:cs typeface="Arial" panose="020B0604020202020204" pitchFamily="34" charset="0"/>
                </a:rPr>
                <a:t>C+I</a:t>
              </a:r>
            </a:p>
          </p:txBody>
        </p:sp>
        <p:grpSp>
          <p:nvGrpSpPr>
            <p:cNvPr id="4136" name="Group 44">
              <a:extLst>
                <a:ext uri="{FF2B5EF4-FFF2-40B4-BE49-F238E27FC236}">
                  <a16:creationId xmlns:a16="http://schemas.microsoft.com/office/drawing/2014/main" id="{5BED33B5-63C5-4EAA-9084-F0EE49A214A7}"/>
                </a:ext>
              </a:extLst>
            </p:cNvPr>
            <p:cNvGrpSpPr>
              <a:grpSpLocks/>
            </p:cNvGrpSpPr>
            <p:nvPr/>
          </p:nvGrpSpPr>
          <p:grpSpPr bwMode="auto">
            <a:xfrm>
              <a:off x="2882" y="2546"/>
              <a:ext cx="1135" cy="1631"/>
              <a:chOff x="2882" y="2546"/>
              <a:chExt cx="1135" cy="1631"/>
            </a:xfrm>
          </p:grpSpPr>
          <p:sp>
            <p:nvSpPr>
              <p:cNvPr id="4137" name="&gt;Investment">
                <a:extLst>
                  <a:ext uri="{FF2B5EF4-FFF2-40B4-BE49-F238E27FC236}">
                    <a16:creationId xmlns:a16="http://schemas.microsoft.com/office/drawing/2014/main" id="{66B1F4C8-DC7A-4BCC-A054-8D72204C0B56}"/>
                  </a:ext>
                </a:extLst>
              </p:cNvPr>
              <p:cNvSpPr>
                <a:spLocks/>
              </p:cNvSpPr>
              <p:nvPr/>
            </p:nvSpPr>
            <p:spPr bwMode="auto">
              <a:xfrm>
                <a:off x="3504" y="3072"/>
                <a:ext cx="513" cy="1105"/>
              </a:xfrm>
              <a:custGeom>
                <a:avLst/>
                <a:gdLst>
                  <a:gd name="T0" fmla="*/ 0 w 8927"/>
                  <a:gd name="T1" fmla="*/ 0 h 21600"/>
                  <a:gd name="T2" fmla="*/ 0 w 8927"/>
                  <a:gd name="T3" fmla="*/ 0 h 21600"/>
                  <a:gd name="T4" fmla="*/ 0 w 8927"/>
                  <a:gd name="T5" fmla="*/ 0 h 21600"/>
                  <a:gd name="T6" fmla="*/ 0 60000 65536"/>
                  <a:gd name="T7" fmla="*/ 0 60000 65536"/>
                  <a:gd name="T8" fmla="*/ 0 60000 65536"/>
                  <a:gd name="T9" fmla="*/ 0 w 8927"/>
                  <a:gd name="T10" fmla="*/ 0 h 21600"/>
                  <a:gd name="T11" fmla="*/ 8927 w 8927"/>
                  <a:gd name="T12" fmla="*/ 21600 h 21600"/>
                </a:gdLst>
                <a:ahLst/>
                <a:cxnLst>
                  <a:cxn ang="T6">
                    <a:pos x="T0" y="T1"/>
                  </a:cxn>
                  <a:cxn ang="T7">
                    <a:pos x="T2" y="T3"/>
                  </a:cxn>
                  <a:cxn ang="T8">
                    <a:pos x="T4" y="T5"/>
                  </a:cxn>
                </a:cxnLst>
                <a:rect l="T9" t="T10" r="T11" b="T12"/>
                <a:pathLst>
                  <a:path w="8927" h="21600" fill="none" extrusionOk="0">
                    <a:moveTo>
                      <a:pt x="0" y="1307"/>
                    </a:moveTo>
                    <a:cubicBezTo>
                      <a:pt x="2371" y="442"/>
                      <a:pt x="4875" y="-1"/>
                      <a:pt x="7400" y="0"/>
                    </a:cubicBezTo>
                    <a:cubicBezTo>
                      <a:pt x="7909" y="0"/>
                      <a:pt x="8418" y="18"/>
                      <a:pt x="8926" y="54"/>
                    </a:cubicBezTo>
                  </a:path>
                  <a:path w="8927" h="21600" stroke="0" extrusionOk="0">
                    <a:moveTo>
                      <a:pt x="0" y="1307"/>
                    </a:moveTo>
                    <a:cubicBezTo>
                      <a:pt x="2371" y="442"/>
                      <a:pt x="4875" y="-1"/>
                      <a:pt x="7400" y="0"/>
                    </a:cubicBezTo>
                    <a:cubicBezTo>
                      <a:pt x="7909" y="0"/>
                      <a:pt x="8418" y="18"/>
                      <a:pt x="8926" y="54"/>
                    </a:cubicBezTo>
                    <a:lnTo>
                      <a:pt x="7400" y="21600"/>
                    </a:lnTo>
                    <a:close/>
                  </a:path>
                </a:pathLst>
              </a:custGeom>
              <a:noFill/>
              <a:ln w="57150">
                <a:solidFill>
                  <a:schemeClr val="folHlink"/>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38" name="&gt;Consumption">
                <a:extLst>
                  <a:ext uri="{FF2B5EF4-FFF2-40B4-BE49-F238E27FC236}">
                    <a16:creationId xmlns:a16="http://schemas.microsoft.com/office/drawing/2014/main" id="{C0382564-58A0-4C5D-8704-837C791FA2DB}"/>
                  </a:ext>
                </a:extLst>
              </p:cNvPr>
              <p:cNvSpPr>
                <a:spLocks/>
              </p:cNvSpPr>
              <p:nvPr/>
            </p:nvSpPr>
            <p:spPr bwMode="auto">
              <a:xfrm rot="5400000">
                <a:off x="3190" y="2238"/>
                <a:ext cx="515" cy="1131"/>
              </a:xfrm>
              <a:custGeom>
                <a:avLst/>
                <a:gdLst>
                  <a:gd name="T0" fmla="*/ 0 w 14678"/>
                  <a:gd name="T1" fmla="*/ 0 h 19583"/>
                  <a:gd name="T2" fmla="*/ 0 w 14678"/>
                  <a:gd name="T3" fmla="*/ 0 h 19583"/>
                  <a:gd name="T4" fmla="*/ 0 w 14678"/>
                  <a:gd name="T5" fmla="*/ 0 h 19583"/>
                  <a:gd name="T6" fmla="*/ 0 60000 65536"/>
                  <a:gd name="T7" fmla="*/ 0 60000 65536"/>
                  <a:gd name="T8" fmla="*/ 0 60000 65536"/>
                  <a:gd name="T9" fmla="*/ 0 w 14678"/>
                  <a:gd name="T10" fmla="*/ 0 h 19583"/>
                  <a:gd name="T11" fmla="*/ 14678 w 14678"/>
                  <a:gd name="T12" fmla="*/ 19583 h 19583"/>
                </a:gdLst>
                <a:ahLst/>
                <a:cxnLst>
                  <a:cxn ang="T6">
                    <a:pos x="T0" y="T1"/>
                  </a:cxn>
                  <a:cxn ang="T7">
                    <a:pos x="T2" y="T3"/>
                  </a:cxn>
                  <a:cxn ang="T8">
                    <a:pos x="T4" y="T5"/>
                  </a:cxn>
                </a:cxnLst>
                <a:rect l="T9" t="T10" r="T11" b="T12"/>
                <a:pathLst>
                  <a:path w="14678" h="19583" fill="none" extrusionOk="0">
                    <a:moveTo>
                      <a:pt x="9114" y="0"/>
                    </a:moveTo>
                    <a:cubicBezTo>
                      <a:pt x="11152" y="948"/>
                      <a:pt x="13029" y="2209"/>
                      <a:pt x="14677" y="3736"/>
                    </a:cubicBezTo>
                  </a:path>
                  <a:path w="14678" h="19583" stroke="0" extrusionOk="0">
                    <a:moveTo>
                      <a:pt x="9114" y="0"/>
                    </a:moveTo>
                    <a:cubicBezTo>
                      <a:pt x="11152" y="948"/>
                      <a:pt x="13029" y="2209"/>
                      <a:pt x="14677" y="3736"/>
                    </a:cubicBezTo>
                    <a:lnTo>
                      <a:pt x="0" y="19583"/>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2" name="Group 47">
            <a:extLst>
              <a:ext uri="{FF2B5EF4-FFF2-40B4-BE49-F238E27FC236}">
                <a16:creationId xmlns:a16="http://schemas.microsoft.com/office/drawing/2014/main" id="{6209B48D-3C89-45B7-B9FE-B82221B6F8CC}"/>
              </a:ext>
            </a:extLst>
          </p:cNvPr>
          <p:cNvGrpSpPr>
            <a:grpSpLocks/>
          </p:cNvGrpSpPr>
          <p:nvPr/>
        </p:nvGrpSpPr>
        <p:grpSpPr bwMode="auto">
          <a:xfrm>
            <a:off x="3189288" y="981075"/>
            <a:ext cx="3225800" cy="3713163"/>
            <a:chOff x="2061" y="765"/>
            <a:chExt cx="2032" cy="2339"/>
          </a:xfrm>
        </p:grpSpPr>
        <p:sp>
          <p:nvSpPr>
            <p:cNvPr id="5155" name="Private Income">
              <a:extLst>
                <a:ext uri="{FF2B5EF4-FFF2-40B4-BE49-F238E27FC236}">
                  <a16:creationId xmlns:a16="http://schemas.microsoft.com/office/drawing/2014/main" id="{F9832E22-A104-485C-86B7-8A77FCA33CF2}"/>
                </a:ext>
              </a:extLst>
            </p:cNvPr>
            <p:cNvSpPr>
              <a:spLocks noChangeArrowheads="1" noChangeShapeType="1" noTextEdit="1"/>
            </p:cNvSpPr>
            <p:nvPr/>
          </p:nvSpPr>
          <p:spPr bwMode="auto">
            <a:xfrm rot="4598624">
              <a:off x="1997" y="1056"/>
              <a:ext cx="2112" cy="1984"/>
            </a:xfrm>
            <a:prstGeom prst="rect">
              <a:avLst/>
            </a:prstGeom>
          </p:spPr>
          <p:txBody>
            <a:bodyPr spcFirstLastPara="1" wrap="none" fromWordArt="1">
              <a:prstTxWarp prst="textArchUp">
                <a:avLst>
                  <a:gd name="adj" fmla="val 14539020"/>
                </a:avLst>
              </a:prstTxWarp>
            </a:bodyPr>
            <a:lstStyle/>
            <a:p>
              <a:pPr>
                <a:defRPr/>
              </a:pPr>
              <a:r>
                <a:rPr lang="en-GB" sz="3600" b="1" kern="10" dirty="0">
                  <a:ln w="9525">
                    <a:noFill/>
                    <a:round/>
                    <a:headEnd/>
                    <a:tailEnd/>
                  </a:ln>
                  <a:solidFill>
                    <a:schemeClr val="bg1"/>
                  </a:solidFill>
                  <a:latin typeface="Arial"/>
                  <a:cs typeface="Arial"/>
                </a:rPr>
                <a:t>= (Y-T)</a:t>
              </a:r>
            </a:p>
            <a:p>
              <a:pPr>
                <a:defRPr/>
              </a:pPr>
              <a:r>
                <a:rPr lang="sr-Latn-RS" sz="3600" b="1" kern="10" dirty="0">
                  <a:ln w="9525">
                    <a:noFill/>
                    <a:round/>
                    <a:headEnd/>
                    <a:tailEnd/>
                  </a:ln>
                  <a:solidFill>
                    <a:srgbClr val="000066"/>
                  </a:solidFill>
                  <a:latin typeface="Arial"/>
                  <a:cs typeface="Arial"/>
                </a:rPr>
                <a:t>Raspoloživi </a:t>
              </a:r>
              <a:r>
                <a:rPr lang="en-GB" sz="3600" b="1" kern="10" dirty="0" err="1">
                  <a:ln w="9525">
                    <a:noFill/>
                    <a:round/>
                    <a:headEnd/>
                    <a:tailEnd/>
                  </a:ln>
                  <a:solidFill>
                    <a:srgbClr val="000066"/>
                  </a:solidFill>
                  <a:latin typeface="Arial"/>
                  <a:cs typeface="Arial"/>
                </a:rPr>
                <a:t>dohodak</a:t>
              </a:r>
              <a:endParaRPr lang="en-GB" sz="3600" b="1" kern="10" dirty="0">
                <a:ln w="9525">
                  <a:noFill/>
                  <a:round/>
                  <a:headEnd/>
                  <a:tailEnd/>
                </a:ln>
                <a:solidFill>
                  <a:srgbClr val="000066"/>
                </a:solidFill>
                <a:latin typeface="Arial"/>
                <a:cs typeface="Arial"/>
              </a:endParaRPr>
            </a:p>
          </p:txBody>
        </p:sp>
        <p:grpSp>
          <p:nvGrpSpPr>
            <p:cNvPr id="4132" name="Group 49">
              <a:extLst>
                <a:ext uri="{FF2B5EF4-FFF2-40B4-BE49-F238E27FC236}">
                  <a16:creationId xmlns:a16="http://schemas.microsoft.com/office/drawing/2014/main" id="{532E6688-AEDA-4A6A-AC43-C4CDF5776653}"/>
                </a:ext>
              </a:extLst>
            </p:cNvPr>
            <p:cNvGrpSpPr>
              <a:grpSpLocks/>
            </p:cNvGrpSpPr>
            <p:nvPr/>
          </p:nvGrpSpPr>
          <p:grpSpPr bwMode="auto">
            <a:xfrm>
              <a:off x="2207" y="765"/>
              <a:ext cx="1886" cy="1652"/>
              <a:chOff x="2249" y="765"/>
              <a:chExt cx="1886" cy="1652"/>
            </a:xfrm>
          </p:grpSpPr>
          <p:sp>
            <p:nvSpPr>
              <p:cNvPr id="4133" name="&gt;Out GDP">
                <a:extLst>
                  <a:ext uri="{FF2B5EF4-FFF2-40B4-BE49-F238E27FC236}">
                    <a16:creationId xmlns:a16="http://schemas.microsoft.com/office/drawing/2014/main" id="{90999D9C-987C-41F3-B427-941FCC4F6FA2}"/>
                  </a:ext>
                </a:extLst>
              </p:cNvPr>
              <p:cNvSpPr>
                <a:spLocks/>
              </p:cNvSpPr>
              <p:nvPr/>
            </p:nvSpPr>
            <p:spPr bwMode="auto">
              <a:xfrm rot="-5400000">
                <a:off x="2589" y="425"/>
                <a:ext cx="907" cy="1588"/>
              </a:xfrm>
              <a:custGeom>
                <a:avLst/>
                <a:gdLst>
                  <a:gd name="T0" fmla="*/ 0 w 21600"/>
                  <a:gd name="T1" fmla="*/ 0 h 31617"/>
                  <a:gd name="T2" fmla="*/ 0 w 21600"/>
                  <a:gd name="T3" fmla="*/ 0 h 31617"/>
                  <a:gd name="T4" fmla="*/ 0 w 21600"/>
                  <a:gd name="T5" fmla="*/ 0 h 31617"/>
                  <a:gd name="T6" fmla="*/ 0 60000 65536"/>
                  <a:gd name="T7" fmla="*/ 0 60000 65536"/>
                  <a:gd name="T8" fmla="*/ 0 60000 65536"/>
                  <a:gd name="T9" fmla="*/ 0 w 21600"/>
                  <a:gd name="T10" fmla="*/ 0 h 31617"/>
                  <a:gd name="T11" fmla="*/ 21600 w 21600"/>
                  <a:gd name="T12" fmla="*/ 31617 h 31617"/>
                </a:gdLst>
                <a:ahLst/>
                <a:cxnLst>
                  <a:cxn ang="T6">
                    <a:pos x="T0" y="T1"/>
                  </a:cxn>
                  <a:cxn ang="T7">
                    <a:pos x="T2" y="T3"/>
                  </a:cxn>
                  <a:cxn ang="T8">
                    <a:pos x="T4" y="T5"/>
                  </a:cxn>
                </a:cxnLst>
                <a:rect l="T9" t="T10" r="T11" b="T12"/>
                <a:pathLst>
                  <a:path w="21600" h="31617" fill="none" extrusionOk="0">
                    <a:moveTo>
                      <a:pt x="16233" y="-1"/>
                    </a:moveTo>
                    <a:cubicBezTo>
                      <a:pt x="19692" y="3940"/>
                      <a:pt x="21600" y="9005"/>
                      <a:pt x="21600" y="14249"/>
                    </a:cubicBezTo>
                    <a:cubicBezTo>
                      <a:pt x="21600" y="21099"/>
                      <a:pt x="18350" y="27544"/>
                      <a:pt x="12841" y="31617"/>
                    </a:cubicBezTo>
                  </a:path>
                  <a:path w="21600" h="31617" stroke="0" extrusionOk="0">
                    <a:moveTo>
                      <a:pt x="16233" y="-1"/>
                    </a:moveTo>
                    <a:cubicBezTo>
                      <a:pt x="19692" y="3940"/>
                      <a:pt x="21600" y="9005"/>
                      <a:pt x="21600" y="14249"/>
                    </a:cubicBezTo>
                    <a:cubicBezTo>
                      <a:pt x="21600" y="21099"/>
                      <a:pt x="18350" y="27544"/>
                      <a:pt x="12841" y="31617"/>
                    </a:cubicBezTo>
                    <a:lnTo>
                      <a:pt x="0" y="14249"/>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34" name="&gt;In Priv Income">
                <a:extLst>
                  <a:ext uri="{FF2B5EF4-FFF2-40B4-BE49-F238E27FC236}">
                    <a16:creationId xmlns:a16="http://schemas.microsoft.com/office/drawing/2014/main" id="{2F2F8A31-BC9C-4DFE-A670-C74E965B5266}"/>
                  </a:ext>
                </a:extLst>
              </p:cNvPr>
              <p:cNvSpPr>
                <a:spLocks/>
              </p:cNvSpPr>
              <p:nvPr/>
            </p:nvSpPr>
            <p:spPr bwMode="auto">
              <a:xfrm>
                <a:off x="2974" y="1264"/>
                <a:ext cx="1161" cy="1153"/>
              </a:xfrm>
              <a:custGeom>
                <a:avLst/>
                <a:gdLst>
                  <a:gd name="T0" fmla="*/ 0 w 20069"/>
                  <a:gd name="T1" fmla="*/ 0 h 12897"/>
                  <a:gd name="T2" fmla="*/ 0 w 20069"/>
                  <a:gd name="T3" fmla="*/ 0 h 12897"/>
                  <a:gd name="T4" fmla="*/ 0 w 20069"/>
                  <a:gd name="T5" fmla="*/ 0 h 12897"/>
                  <a:gd name="T6" fmla="*/ 0 60000 65536"/>
                  <a:gd name="T7" fmla="*/ 0 60000 65536"/>
                  <a:gd name="T8" fmla="*/ 0 60000 65536"/>
                  <a:gd name="T9" fmla="*/ 0 w 20069"/>
                  <a:gd name="T10" fmla="*/ 0 h 12897"/>
                  <a:gd name="T11" fmla="*/ 20069 w 20069"/>
                  <a:gd name="T12" fmla="*/ 12897 h 12897"/>
                </a:gdLst>
                <a:ahLst/>
                <a:cxnLst>
                  <a:cxn ang="T6">
                    <a:pos x="T0" y="T1"/>
                  </a:cxn>
                  <a:cxn ang="T7">
                    <a:pos x="T2" y="T3"/>
                  </a:cxn>
                  <a:cxn ang="T8">
                    <a:pos x="T4" y="T5"/>
                  </a:cxn>
                </a:cxnLst>
                <a:rect l="T9" t="T10" r="T11" b="T12"/>
                <a:pathLst>
                  <a:path w="20069" h="12897" fill="none" extrusionOk="0">
                    <a:moveTo>
                      <a:pt x="17327" y="-1"/>
                    </a:moveTo>
                    <a:cubicBezTo>
                      <a:pt x="18451" y="1510"/>
                      <a:pt x="19373" y="3161"/>
                      <a:pt x="20069" y="4910"/>
                    </a:cubicBezTo>
                  </a:path>
                  <a:path w="20069" h="12897" stroke="0" extrusionOk="0">
                    <a:moveTo>
                      <a:pt x="17327" y="-1"/>
                    </a:moveTo>
                    <a:cubicBezTo>
                      <a:pt x="18451" y="1510"/>
                      <a:pt x="19373" y="3161"/>
                      <a:pt x="20069" y="4910"/>
                    </a:cubicBezTo>
                    <a:lnTo>
                      <a:pt x="0" y="12897"/>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4" name="Group 52">
            <a:extLst>
              <a:ext uri="{FF2B5EF4-FFF2-40B4-BE49-F238E27FC236}">
                <a16:creationId xmlns:a16="http://schemas.microsoft.com/office/drawing/2014/main" id="{52C59C91-E9E8-4E2B-B7F3-9379C8CCC7CF}"/>
              </a:ext>
            </a:extLst>
          </p:cNvPr>
          <p:cNvGrpSpPr>
            <a:grpSpLocks/>
          </p:cNvGrpSpPr>
          <p:nvPr/>
        </p:nvGrpSpPr>
        <p:grpSpPr bwMode="auto">
          <a:xfrm>
            <a:off x="3149600" y="1704975"/>
            <a:ext cx="6451600" cy="3352800"/>
            <a:chOff x="2160" y="1152"/>
            <a:chExt cx="4064" cy="2112"/>
          </a:xfrm>
        </p:grpSpPr>
        <p:grpSp>
          <p:nvGrpSpPr>
            <p:cNvPr id="4125" name="Group 53">
              <a:extLst>
                <a:ext uri="{FF2B5EF4-FFF2-40B4-BE49-F238E27FC236}">
                  <a16:creationId xmlns:a16="http://schemas.microsoft.com/office/drawing/2014/main" id="{BC48F643-E0D7-41D6-BC60-5DE3277F8AF7}"/>
                </a:ext>
              </a:extLst>
            </p:cNvPr>
            <p:cNvGrpSpPr>
              <a:grpSpLocks/>
            </p:cNvGrpSpPr>
            <p:nvPr/>
          </p:nvGrpSpPr>
          <p:grpSpPr bwMode="auto">
            <a:xfrm>
              <a:off x="2160" y="1152"/>
              <a:ext cx="4064" cy="2112"/>
              <a:chOff x="2160" y="1152"/>
              <a:chExt cx="4064" cy="2112"/>
            </a:xfrm>
          </p:grpSpPr>
          <p:sp>
            <p:nvSpPr>
              <p:cNvPr id="4129" name="Consumption">
                <a:extLst>
                  <a:ext uri="{FF2B5EF4-FFF2-40B4-BE49-F238E27FC236}">
                    <a16:creationId xmlns:a16="http://schemas.microsoft.com/office/drawing/2014/main" id="{A132D5E6-5FDF-4B8D-AD02-12E2369BADB5}"/>
                  </a:ext>
                </a:extLst>
              </p:cNvPr>
              <p:cNvSpPr>
                <a:spLocks noChangeArrowheads="1" noChangeShapeType="1" noTextEdit="1"/>
              </p:cNvSpPr>
              <p:nvPr/>
            </p:nvSpPr>
            <p:spPr bwMode="auto">
              <a:xfrm rot="-3411854">
                <a:off x="2096" y="1216"/>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128495"/>
                  </a:avLst>
                </a:prstTxWarp>
              </a:bodyPr>
              <a:lstStyle/>
              <a:p>
                <a:r>
                  <a:rPr lang="en-GB" sz="3600" b="1" kern="10">
                    <a:solidFill>
                      <a:srgbClr val="000066"/>
                    </a:solidFill>
                    <a:latin typeface="Arial" panose="020B0604020202020204" pitchFamily="34" charset="0"/>
                    <a:cs typeface="Arial" panose="020B0604020202020204" pitchFamily="34" charset="0"/>
                  </a:rPr>
                  <a:t>Potrošnja</a:t>
                </a:r>
              </a:p>
              <a:p>
                <a:endParaRPr lang="en-GB" sz="3600" b="1" kern="10">
                  <a:solidFill>
                    <a:srgbClr val="000066"/>
                  </a:solidFill>
                  <a:latin typeface="Arial" panose="020B0604020202020204" pitchFamily="34" charset="0"/>
                  <a:cs typeface="Arial" panose="020B0604020202020204" pitchFamily="34" charset="0"/>
                </a:endParaRPr>
              </a:p>
            </p:txBody>
          </p:sp>
          <p:sp>
            <p:nvSpPr>
              <p:cNvPr id="4130" name="Saving">
                <a:extLst>
                  <a:ext uri="{FF2B5EF4-FFF2-40B4-BE49-F238E27FC236}">
                    <a16:creationId xmlns:a16="http://schemas.microsoft.com/office/drawing/2014/main" id="{475BA2FA-ECF1-4E59-9DB7-69FA721B5ECB}"/>
                  </a:ext>
                </a:extLst>
              </p:cNvPr>
              <p:cNvSpPr>
                <a:spLocks noChangeArrowheads="1" noChangeShapeType="1" noTextEdit="1"/>
              </p:cNvSpPr>
              <p:nvPr/>
            </p:nvSpPr>
            <p:spPr bwMode="auto">
              <a:xfrm rot="1829930">
                <a:off x="4112" y="1168"/>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548362"/>
                  </a:avLst>
                </a:prstTxWarp>
              </a:bodyPr>
              <a:lstStyle/>
              <a:p>
                <a:r>
                  <a:rPr lang="en-GB" sz="3600" b="1" kern="10">
                    <a:solidFill>
                      <a:srgbClr val="000066"/>
                    </a:solidFill>
                    <a:latin typeface="Arial" panose="020B0604020202020204" pitchFamily="34" charset="0"/>
                    <a:cs typeface="Arial" panose="020B0604020202020204" pitchFamily="34" charset="0"/>
                  </a:rPr>
                  <a:t>Štednja (S)</a:t>
                </a:r>
              </a:p>
            </p:txBody>
          </p:sp>
        </p:grpSp>
        <p:grpSp>
          <p:nvGrpSpPr>
            <p:cNvPr id="4126" name="Group 56">
              <a:extLst>
                <a:ext uri="{FF2B5EF4-FFF2-40B4-BE49-F238E27FC236}">
                  <a16:creationId xmlns:a16="http://schemas.microsoft.com/office/drawing/2014/main" id="{F4210814-CBF6-43EC-A451-564AEEA13B77}"/>
                </a:ext>
              </a:extLst>
            </p:cNvPr>
            <p:cNvGrpSpPr>
              <a:grpSpLocks/>
            </p:cNvGrpSpPr>
            <p:nvPr/>
          </p:nvGrpSpPr>
          <p:grpSpPr bwMode="auto">
            <a:xfrm>
              <a:off x="3024" y="1968"/>
              <a:ext cx="1831" cy="815"/>
              <a:chOff x="3066" y="1969"/>
              <a:chExt cx="1831" cy="815"/>
            </a:xfrm>
          </p:grpSpPr>
          <p:sp>
            <p:nvSpPr>
              <p:cNvPr id="4127" name="&gt;Out Priv Income">
                <a:extLst>
                  <a:ext uri="{FF2B5EF4-FFF2-40B4-BE49-F238E27FC236}">
                    <a16:creationId xmlns:a16="http://schemas.microsoft.com/office/drawing/2014/main" id="{346FBC5A-415A-42FD-AC16-1C8716F5E796}"/>
                  </a:ext>
                </a:extLst>
              </p:cNvPr>
              <p:cNvSpPr>
                <a:spLocks/>
              </p:cNvSpPr>
              <p:nvPr/>
            </p:nvSpPr>
            <p:spPr bwMode="auto">
              <a:xfrm rot="5400000">
                <a:off x="3324" y="1711"/>
                <a:ext cx="732" cy="1248"/>
              </a:xfrm>
              <a:custGeom>
                <a:avLst/>
                <a:gdLst>
                  <a:gd name="T0" fmla="*/ 0 w 12647"/>
                  <a:gd name="T1" fmla="*/ 0 h 21600"/>
                  <a:gd name="T2" fmla="*/ 0 w 12647"/>
                  <a:gd name="T3" fmla="*/ 0 h 21600"/>
                  <a:gd name="T4" fmla="*/ 0 w 12647"/>
                  <a:gd name="T5" fmla="*/ 0 h 21600"/>
                  <a:gd name="T6" fmla="*/ 0 60000 65536"/>
                  <a:gd name="T7" fmla="*/ 0 60000 65536"/>
                  <a:gd name="T8" fmla="*/ 0 60000 65536"/>
                  <a:gd name="T9" fmla="*/ 0 w 12647"/>
                  <a:gd name="T10" fmla="*/ 0 h 21600"/>
                  <a:gd name="T11" fmla="*/ 12647 w 12647"/>
                  <a:gd name="T12" fmla="*/ 21600 h 21600"/>
                </a:gdLst>
                <a:ahLst/>
                <a:cxnLst>
                  <a:cxn ang="T6">
                    <a:pos x="T0" y="T1"/>
                  </a:cxn>
                  <a:cxn ang="T7">
                    <a:pos x="T2" y="T3"/>
                  </a:cxn>
                  <a:cxn ang="T8">
                    <a:pos x="T4" y="T5"/>
                  </a:cxn>
                </a:cxnLst>
                <a:rect l="T9" t="T10" r="T11" b="T12"/>
                <a:pathLst>
                  <a:path w="12647" h="21600" fill="none" extrusionOk="0">
                    <a:moveTo>
                      <a:pt x="0" y="11"/>
                    </a:moveTo>
                    <a:cubicBezTo>
                      <a:pt x="233" y="3"/>
                      <a:pt x="467" y="-1"/>
                      <a:pt x="701" y="0"/>
                    </a:cubicBezTo>
                    <a:cubicBezTo>
                      <a:pt x="4950" y="0"/>
                      <a:pt x="9106" y="1253"/>
                      <a:pt x="12646" y="3604"/>
                    </a:cubicBezTo>
                  </a:path>
                  <a:path w="12647" h="21600" stroke="0" extrusionOk="0">
                    <a:moveTo>
                      <a:pt x="0" y="11"/>
                    </a:moveTo>
                    <a:cubicBezTo>
                      <a:pt x="233" y="3"/>
                      <a:pt x="467" y="-1"/>
                      <a:pt x="701" y="0"/>
                    </a:cubicBezTo>
                    <a:cubicBezTo>
                      <a:pt x="4950" y="0"/>
                      <a:pt x="9106" y="1253"/>
                      <a:pt x="12646" y="3604"/>
                    </a:cubicBezTo>
                    <a:lnTo>
                      <a:pt x="701"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28" name="&gt;Saving">
                <a:extLst>
                  <a:ext uri="{FF2B5EF4-FFF2-40B4-BE49-F238E27FC236}">
                    <a16:creationId xmlns:a16="http://schemas.microsoft.com/office/drawing/2014/main" id="{5822D981-92D6-4E92-B1E1-1A8633CA6252}"/>
                  </a:ext>
                </a:extLst>
              </p:cNvPr>
              <p:cNvSpPr>
                <a:spLocks/>
              </p:cNvSpPr>
              <p:nvPr/>
            </p:nvSpPr>
            <p:spPr bwMode="auto">
              <a:xfrm rot="16200000" flipH="1">
                <a:off x="4344" y="2231"/>
                <a:ext cx="480" cy="626"/>
              </a:xfrm>
              <a:custGeom>
                <a:avLst/>
                <a:gdLst>
                  <a:gd name="T0" fmla="*/ 0 w 14247"/>
                  <a:gd name="T1" fmla="*/ 0 h 21552"/>
                  <a:gd name="T2" fmla="*/ 0 w 14247"/>
                  <a:gd name="T3" fmla="*/ 0 h 21552"/>
                  <a:gd name="T4" fmla="*/ 0 w 14247"/>
                  <a:gd name="T5" fmla="*/ 0 h 21552"/>
                  <a:gd name="T6" fmla="*/ 0 60000 65536"/>
                  <a:gd name="T7" fmla="*/ 0 60000 65536"/>
                  <a:gd name="T8" fmla="*/ 0 60000 65536"/>
                  <a:gd name="T9" fmla="*/ 0 w 14247"/>
                  <a:gd name="T10" fmla="*/ 0 h 21552"/>
                  <a:gd name="T11" fmla="*/ 14247 w 14247"/>
                  <a:gd name="T12" fmla="*/ 21552 h 21552"/>
                </a:gdLst>
                <a:ahLst/>
                <a:cxnLst>
                  <a:cxn ang="T6">
                    <a:pos x="T0" y="T1"/>
                  </a:cxn>
                  <a:cxn ang="T7">
                    <a:pos x="T2" y="T3"/>
                  </a:cxn>
                  <a:cxn ang="T8">
                    <a:pos x="T4" y="T5"/>
                  </a:cxn>
                </a:cxnLst>
                <a:rect l="T9" t="T10" r="T11" b="T12"/>
                <a:pathLst>
                  <a:path w="14247" h="21552" fill="none" extrusionOk="0">
                    <a:moveTo>
                      <a:pt x="1434" y="-1"/>
                    </a:moveTo>
                    <a:cubicBezTo>
                      <a:pt x="6173" y="315"/>
                      <a:pt x="10676" y="2183"/>
                      <a:pt x="14247" y="5316"/>
                    </a:cubicBezTo>
                  </a:path>
                  <a:path w="14247" h="21552" stroke="0" extrusionOk="0">
                    <a:moveTo>
                      <a:pt x="1434" y="-1"/>
                    </a:moveTo>
                    <a:cubicBezTo>
                      <a:pt x="6173" y="315"/>
                      <a:pt x="10676" y="2183"/>
                      <a:pt x="14247" y="5316"/>
                    </a:cubicBezTo>
                    <a:lnTo>
                      <a:pt x="0" y="21552"/>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17" name="Group 59">
            <a:extLst>
              <a:ext uri="{FF2B5EF4-FFF2-40B4-BE49-F238E27FC236}">
                <a16:creationId xmlns:a16="http://schemas.microsoft.com/office/drawing/2014/main" id="{948E2CB1-23CB-417F-984D-305DBFBE27FD}"/>
              </a:ext>
            </a:extLst>
          </p:cNvPr>
          <p:cNvGrpSpPr>
            <a:grpSpLocks/>
          </p:cNvGrpSpPr>
          <p:nvPr/>
        </p:nvGrpSpPr>
        <p:grpSpPr bwMode="auto">
          <a:xfrm>
            <a:off x="4368800" y="1704975"/>
            <a:ext cx="3352800" cy="3149600"/>
            <a:chOff x="2928" y="1152"/>
            <a:chExt cx="2112" cy="1984"/>
          </a:xfrm>
        </p:grpSpPr>
        <p:sp>
          <p:nvSpPr>
            <p:cNvPr id="4123" name="Transfers">
              <a:extLst>
                <a:ext uri="{FF2B5EF4-FFF2-40B4-BE49-F238E27FC236}">
                  <a16:creationId xmlns:a16="http://schemas.microsoft.com/office/drawing/2014/main" id="{D044A243-294D-490A-9D12-72156BD73662}"/>
                </a:ext>
              </a:extLst>
            </p:cNvPr>
            <p:cNvSpPr>
              <a:spLocks noChangeArrowheads="1" noChangeShapeType="1" noTextEdit="1"/>
            </p:cNvSpPr>
            <p:nvPr/>
          </p:nvSpPr>
          <p:spPr bwMode="auto">
            <a:xfrm rot="-1811860">
              <a:off x="2928" y="1152"/>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263228"/>
                </a:avLst>
              </a:prstTxWarp>
            </a:bodyPr>
            <a:lstStyle/>
            <a:p>
              <a:r>
                <a:rPr lang="en-GB" sz="3600" b="1" kern="10">
                  <a:solidFill>
                    <a:srgbClr val="000066"/>
                  </a:solidFill>
                  <a:latin typeface="Arial" panose="020B0604020202020204" pitchFamily="34" charset="0"/>
                  <a:cs typeface="Arial" panose="020B0604020202020204" pitchFamily="34" charset="0"/>
                </a:rPr>
                <a:t> Transferi</a:t>
              </a:r>
            </a:p>
          </p:txBody>
        </p:sp>
        <p:sp>
          <p:nvSpPr>
            <p:cNvPr id="4124" name="&gt;Transfers">
              <a:extLst>
                <a:ext uri="{FF2B5EF4-FFF2-40B4-BE49-F238E27FC236}">
                  <a16:creationId xmlns:a16="http://schemas.microsoft.com/office/drawing/2014/main" id="{14001DBE-C14D-4C51-BA32-2F507715C6B1}"/>
                </a:ext>
              </a:extLst>
            </p:cNvPr>
            <p:cNvSpPr>
              <a:spLocks/>
            </p:cNvSpPr>
            <p:nvPr/>
          </p:nvSpPr>
          <p:spPr bwMode="auto">
            <a:xfrm rot="5400000" flipH="1" flipV="1">
              <a:off x="3043" y="1397"/>
              <a:ext cx="1247" cy="860"/>
            </a:xfrm>
            <a:custGeom>
              <a:avLst/>
              <a:gdLst>
                <a:gd name="T0" fmla="*/ 0 w 21568"/>
                <a:gd name="T1" fmla="*/ 0 h 14911"/>
                <a:gd name="T2" fmla="*/ 0 w 21568"/>
                <a:gd name="T3" fmla="*/ 0 h 14911"/>
                <a:gd name="T4" fmla="*/ 0 w 21568"/>
                <a:gd name="T5" fmla="*/ 0 h 14911"/>
                <a:gd name="T6" fmla="*/ 0 60000 65536"/>
                <a:gd name="T7" fmla="*/ 0 60000 65536"/>
                <a:gd name="T8" fmla="*/ 0 60000 65536"/>
                <a:gd name="T9" fmla="*/ 0 w 21568"/>
                <a:gd name="T10" fmla="*/ 0 h 14911"/>
                <a:gd name="T11" fmla="*/ 21568 w 21568"/>
                <a:gd name="T12" fmla="*/ 14911 h 14911"/>
              </a:gdLst>
              <a:ahLst/>
              <a:cxnLst>
                <a:cxn ang="T6">
                  <a:pos x="T0" y="T1"/>
                </a:cxn>
                <a:cxn ang="T7">
                  <a:pos x="T2" y="T3"/>
                </a:cxn>
                <a:cxn ang="T8">
                  <a:pos x="T4" y="T5"/>
                </a:cxn>
              </a:cxnLst>
              <a:rect l="T9" t="T10" r="T11" b="T12"/>
              <a:pathLst>
                <a:path w="21568" h="14911" fill="none" extrusionOk="0">
                  <a:moveTo>
                    <a:pt x="15627" y="0"/>
                  </a:moveTo>
                  <a:cubicBezTo>
                    <a:pt x="19182" y="3725"/>
                    <a:pt x="21289" y="8599"/>
                    <a:pt x="21568" y="13740"/>
                  </a:cubicBezTo>
                </a:path>
                <a:path w="21568" h="14911" stroke="0" extrusionOk="0">
                  <a:moveTo>
                    <a:pt x="15627" y="0"/>
                  </a:moveTo>
                  <a:cubicBezTo>
                    <a:pt x="19182" y="3725"/>
                    <a:pt x="21289" y="8599"/>
                    <a:pt x="21568" y="13740"/>
                  </a:cubicBezTo>
                  <a:lnTo>
                    <a:pt x="0" y="14911"/>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18" name="Group 62">
            <a:extLst>
              <a:ext uri="{FF2B5EF4-FFF2-40B4-BE49-F238E27FC236}">
                <a16:creationId xmlns:a16="http://schemas.microsoft.com/office/drawing/2014/main" id="{6B5A3BBD-FCF0-4027-B342-00449C1B65F7}"/>
              </a:ext>
            </a:extLst>
          </p:cNvPr>
          <p:cNvGrpSpPr>
            <a:grpSpLocks/>
          </p:cNvGrpSpPr>
          <p:nvPr/>
        </p:nvGrpSpPr>
        <p:grpSpPr bwMode="auto">
          <a:xfrm>
            <a:off x="2895600" y="2409825"/>
            <a:ext cx="3352800" cy="3455988"/>
            <a:chOff x="2016" y="1535"/>
            <a:chExt cx="2112" cy="2177"/>
          </a:xfrm>
        </p:grpSpPr>
        <p:sp>
          <p:nvSpPr>
            <p:cNvPr id="4121" name="Net Taxes">
              <a:extLst>
                <a:ext uri="{FF2B5EF4-FFF2-40B4-BE49-F238E27FC236}">
                  <a16:creationId xmlns:a16="http://schemas.microsoft.com/office/drawing/2014/main" id="{01480EC3-3146-4114-B272-37870C7E7980}"/>
                </a:ext>
              </a:extLst>
            </p:cNvPr>
            <p:cNvSpPr>
              <a:spLocks noChangeArrowheads="1" noChangeShapeType="1" noTextEdit="1"/>
            </p:cNvSpPr>
            <p:nvPr/>
          </p:nvSpPr>
          <p:spPr bwMode="auto">
            <a:xfrm rot="52365">
              <a:off x="2016" y="1728"/>
              <a:ext cx="2112" cy="19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5716020"/>
                </a:avLst>
              </a:prstTxWarp>
            </a:bodyPr>
            <a:lstStyle/>
            <a:p>
              <a:r>
                <a:rPr lang="en-GB" sz="3600" b="1" kern="10">
                  <a:solidFill>
                    <a:srgbClr val="000066"/>
                  </a:solidFill>
                  <a:latin typeface="Arial" panose="020B0604020202020204" pitchFamily="34" charset="0"/>
                  <a:cs typeface="Arial" panose="020B0604020202020204" pitchFamily="34" charset="0"/>
                </a:rPr>
                <a:t>Neto porezi (T)</a:t>
              </a:r>
            </a:p>
          </p:txBody>
        </p:sp>
        <p:sp>
          <p:nvSpPr>
            <p:cNvPr id="4122" name="&gt;Net Taxes">
              <a:extLst>
                <a:ext uri="{FF2B5EF4-FFF2-40B4-BE49-F238E27FC236}">
                  <a16:creationId xmlns:a16="http://schemas.microsoft.com/office/drawing/2014/main" id="{FF5502A3-D6EC-4AD6-81A0-03ACD60A124A}"/>
                </a:ext>
              </a:extLst>
            </p:cNvPr>
            <p:cNvSpPr>
              <a:spLocks/>
            </p:cNvSpPr>
            <p:nvPr/>
          </p:nvSpPr>
          <p:spPr bwMode="auto">
            <a:xfrm rot="5400000">
              <a:off x="2515" y="1130"/>
              <a:ext cx="435" cy="1246"/>
            </a:xfrm>
            <a:custGeom>
              <a:avLst/>
              <a:gdLst>
                <a:gd name="T0" fmla="*/ 0 w 12429"/>
                <a:gd name="T1" fmla="*/ 0 h 21600"/>
                <a:gd name="T2" fmla="*/ 0 w 12429"/>
                <a:gd name="T3" fmla="*/ 0 h 21600"/>
                <a:gd name="T4" fmla="*/ 0 w 12429"/>
                <a:gd name="T5" fmla="*/ 0 h 21600"/>
                <a:gd name="T6" fmla="*/ 0 60000 65536"/>
                <a:gd name="T7" fmla="*/ 0 60000 65536"/>
                <a:gd name="T8" fmla="*/ 0 60000 65536"/>
                <a:gd name="T9" fmla="*/ 0 w 12429"/>
                <a:gd name="T10" fmla="*/ 0 h 21600"/>
                <a:gd name="T11" fmla="*/ 12429 w 12429"/>
                <a:gd name="T12" fmla="*/ 21600 h 21600"/>
              </a:gdLst>
              <a:ahLst/>
              <a:cxnLst>
                <a:cxn ang="T6">
                  <a:pos x="T0" y="T1"/>
                </a:cxn>
                <a:cxn ang="T7">
                  <a:pos x="T2" y="T3"/>
                </a:cxn>
                <a:cxn ang="T8">
                  <a:pos x="T4" y="T5"/>
                </a:cxn>
              </a:cxnLst>
              <a:rect l="T9" t="T10" r="T11" b="T12"/>
              <a:pathLst>
                <a:path w="12429" h="21600" fill="none" extrusionOk="0">
                  <a:moveTo>
                    <a:pt x="0" y="2350"/>
                  </a:moveTo>
                  <a:cubicBezTo>
                    <a:pt x="3035" y="805"/>
                    <a:pt x="6392" y="-1"/>
                    <a:pt x="9798" y="0"/>
                  </a:cubicBezTo>
                  <a:cubicBezTo>
                    <a:pt x="10677" y="0"/>
                    <a:pt x="11556" y="53"/>
                    <a:pt x="12429" y="160"/>
                  </a:cubicBezTo>
                </a:path>
                <a:path w="12429" h="21600" stroke="0" extrusionOk="0">
                  <a:moveTo>
                    <a:pt x="0" y="2350"/>
                  </a:moveTo>
                  <a:cubicBezTo>
                    <a:pt x="3035" y="805"/>
                    <a:pt x="6392" y="-1"/>
                    <a:pt x="9798" y="0"/>
                  </a:cubicBezTo>
                  <a:cubicBezTo>
                    <a:pt x="10677" y="0"/>
                    <a:pt x="11556" y="53"/>
                    <a:pt x="12429" y="160"/>
                  </a:cubicBezTo>
                  <a:lnTo>
                    <a:pt x="9798" y="21600"/>
                  </a:lnTo>
                  <a:close/>
                </a:path>
              </a:pathLst>
            </a:custGeom>
            <a:noFill/>
            <a:ln w="57150">
              <a:solidFill>
                <a:schemeClr val="folHlink"/>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4117" name="R.O.W.">
            <a:extLst>
              <a:ext uri="{FF2B5EF4-FFF2-40B4-BE49-F238E27FC236}">
                <a16:creationId xmlns:a16="http://schemas.microsoft.com/office/drawing/2014/main" id="{87EDDFC7-C272-489A-880A-D30243755D49}"/>
              </a:ext>
            </a:extLst>
          </p:cNvPr>
          <p:cNvSpPr txBox="1">
            <a:spLocks noChangeArrowheads="1"/>
          </p:cNvSpPr>
          <p:nvPr/>
        </p:nvSpPr>
        <p:spPr bwMode="auto">
          <a:xfrm>
            <a:off x="511175" y="5019675"/>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000066"/>
                </a:solidFill>
                <a:latin typeface="Arial" panose="020B0604020202020204" pitchFamily="34" charset="0"/>
              </a:rPr>
              <a:t>Ostatak</a:t>
            </a:r>
          </a:p>
          <a:p>
            <a:pPr eaLnBrk="1" hangingPunct="1"/>
            <a:r>
              <a:rPr lang="sr-Latn-CS" altLang="en-US" sz="1800" b="1">
                <a:solidFill>
                  <a:srgbClr val="000066"/>
                </a:solidFill>
                <a:latin typeface="Arial" panose="020B0604020202020204" pitchFamily="34" charset="0"/>
              </a:rPr>
              <a:t> sveta</a:t>
            </a:r>
            <a:endParaRPr lang="en-US" altLang="en-US" sz="1800" b="1">
              <a:solidFill>
                <a:srgbClr val="000066"/>
              </a:solidFill>
              <a:latin typeface="Arial" panose="020B0604020202020204" pitchFamily="34" charset="0"/>
            </a:endParaRPr>
          </a:p>
        </p:txBody>
      </p:sp>
      <p:sp>
        <p:nvSpPr>
          <p:cNvPr id="4118" name="Govt">
            <a:extLst>
              <a:ext uri="{FF2B5EF4-FFF2-40B4-BE49-F238E27FC236}">
                <a16:creationId xmlns:a16="http://schemas.microsoft.com/office/drawing/2014/main" id="{A958DD9B-5BC7-4B4E-AE12-787DEA9030C7}"/>
              </a:ext>
            </a:extLst>
          </p:cNvPr>
          <p:cNvSpPr txBox="1">
            <a:spLocks noChangeArrowheads="1"/>
          </p:cNvSpPr>
          <p:nvPr/>
        </p:nvSpPr>
        <p:spPr bwMode="auto">
          <a:xfrm>
            <a:off x="3644900" y="29003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1800" b="1">
                <a:solidFill>
                  <a:srgbClr val="000066"/>
                </a:solidFill>
                <a:latin typeface="Arial" panose="020B0604020202020204" pitchFamily="34" charset="0"/>
              </a:rPr>
              <a:t>Država</a:t>
            </a:r>
            <a:r>
              <a:rPr lang="de-DE" altLang="en-US" sz="1800" b="1">
                <a:solidFill>
                  <a:srgbClr val="000066"/>
                </a:solidFill>
                <a:latin typeface="Arial" panose="020B0604020202020204" pitchFamily="34" charset="0"/>
              </a:rPr>
              <a:t> </a:t>
            </a:r>
            <a:endParaRPr lang="en-US" altLang="en-US" sz="1800" b="1">
              <a:solidFill>
                <a:srgbClr val="000066"/>
              </a:solidFill>
              <a:latin typeface="Arial" panose="020B0604020202020204" pitchFamily="34" charset="0"/>
            </a:endParaRPr>
          </a:p>
        </p:txBody>
      </p:sp>
      <p:sp>
        <p:nvSpPr>
          <p:cNvPr id="4119" name="Private sector">
            <a:extLst>
              <a:ext uri="{FF2B5EF4-FFF2-40B4-BE49-F238E27FC236}">
                <a16:creationId xmlns:a16="http://schemas.microsoft.com/office/drawing/2014/main" id="{8E54EE43-9185-4619-9E62-93186543B16A}"/>
              </a:ext>
            </a:extLst>
          </p:cNvPr>
          <p:cNvSpPr txBox="1">
            <a:spLocks noChangeArrowheads="1"/>
          </p:cNvSpPr>
          <p:nvPr/>
        </p:nvSpPr>
        <p:spPr bwMode="auto">
          <a:xfrm>
            <a:off x="6721475" y="5000625"/>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en-US" sz="1800" b="1">
                <a:solidFill>
                  <a:srgbClr val="000066"/>
                </a:solidFill>
                <a:latin typeface="Arial" panose="020B0604020202020204" pitchFamily="34" charset="0"/>
              </a:rPr>
              <a:t>Privat</a:t>
            </a:r>
            <a:r>
              <a:rPr lang="sr-Latn-CS" altLang="en-US" sz="1800" b="1">
                <a:solidFill>
                  <a:srgbClr val="000066"/>
                </a:solidFill>
                <a:latin typeface="Arial" panose="020B0604020202020204" pitchFamily="34" charset="0"/>
              </a:rPr>
              <a:t>ni</a:t>
            </a:r>
            <a:endParaRPr lang="de-DE" altLang="en-US" sz="1800" b="1">
              <a:solidFill>
                <a:srgbClr val="000066"/>
              </a:solidFill>
              <a:latin typeface="Arial" panose="020B0604020202020204" pitchFamily="34" charset="0"/>
            </a:endParaRPr>
          </a:p>
          <a:p>
            <a:pPr eaLnBrk="1" hangingPunct="1"/>
            <a:r>
              <a:rPr lang="sr-Latn-CS" altLang="en-US" sz="1800" b="1">
                <a:solidFill>
                  <a:srgbClr val="000066"/>
                </a:solidFill>
                <a:latin typeface="Arial" panose="020B0604020202020204" pitchFamily="34" charset="0"/>
              </a:rPr>
              <a:t>sek</a:t>
            </a:r>
            <a:r>
              <a:rPr lang="de-DE" altLang="en-US" sz="1800" b="1">
                <a:solidFill>
                  <a:srgbClr val="000066"/>
                </a:solidFill>
                <a:latin typeface="Arial" panose="020B0604020202020204" pitchFamily="34" charset="0"/>
              </a:rPr>
              <a:t>tor </a:t>
            </a:r>
            <a:endParaRPr lang="en-US" altLang="en-US" sz="1800" b="1">
              <a:solidFill>
                <a:srgbClr val="000066"/>
              </a:solidFill>
              <a:latin typeface="Arial" panose="020B0604020202020204" pitchFamily="34" charset="0"/>
            </a:endParaRPr>
          </a:p>
        </p:txBody>
      </p:sp>
      <p:sp>
        <p:nvSpPr>
          <p:cNvPr id="4120" name="Text Box 68">
            <a:extLst>
              <a:ext uri="{FF2B5EF4-FFF2-40B4-BE49-F238E27FC236}">
                <a16:creationId xmlns:a16="http://schemas.microsoft.com/office/drawing/2014/main" id="{99670D76-5225-4FA8-B680-D8B5E7308469}"/>
              </a:ext>
            </a:extLst>
          </p:cNvPr>
          <p:cNvSpPr txBox="1">
            <a:spLocks noChangeArrowheads="1"/>
          </p:cNvSpPr>
          <p:nvPr/>
        </p:nvSpPr>
        <p:spPr bwMode="auto">
          <a:xfrm>
            <a:off x="7239000" y="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tabLst>
                <a:tab pos="4454525" algn="ctr"/>
                <a:tab pos="8918575" algn="r"/>
              </a:tabLst>
              <a:defRPr sz="2400">
                <a:solidFill>
                  <a:schemeClr val="tx1"/>
                </a:solidFill>
                <a:latin typeface="Times New Roman" panose="02020603050405020304" pitchFamily="18" charset="0"/>
              </a:defRPr>
            </a:lvl1pPr>
            <a:lvl2pPr marL="742950" indent="-285750" eaLnBrk="0" hangingPunct="0">
              <a:tabLst>
                <a:tab pos="4454525" algn="ctr"/>
                <a:tab pos="8918575" algn="r"/>
              </a:tabLst>
              <a:defRPr sz="2400">
                <a:solidFill>
                  <a:schemeClr val="tx1"/>
                </a:solidFill>
                <a:latin typeface="Times New Roman" panose="02020603050405020304" pitchFamily="18" charset="0"/>
              </a:defRPr>
            </a:lvl2pPr>
            <a:lvl3pPr marL="1143000" indent="-228600" eaLnBrk="0" hangingPunct="0">
              <a:tabLst>
                <a:tab pos="4454525" algn="ctr"/>
                <a:tab pos="8918575" algn="r"/>
              </a:tabLst>
              <a:defRPr sz="2400">
                <a:solidFill>
                  <a:schemeClr val="tx1"/>
                </a:solidFill>
                <a:latin typeface="Times New Roman" panose="02020603050405020304" pitchFamily="18" charset="0"/>
              </a:defRPr>
            </a:lvl3pPr>
            <a:lvl4pPr marL="1600200" indent="-228600" eaLnBrk="0" hangingPunct="0">
              <a:tabLst>
                <a:tab pos="4454525" algn="ctr"/>
                <a:tab pos="8918575" algn="r"/>
              </a:tabLst>
              <a:defRPr sz="2400">
                <a:solidFill>
                  <a:schemeClr val="tx1"/>
                </a:solidFill>
                <a:latin typeface="Times New Roman" panose="02020603050405020304" pitchFamily="18" charset="0"/>
              </a:defRPr>
            </a:lvl4pPr>
            <a:lvl5pPr marL="2057400" indent="-228600" eaLnBrk="0" hangingPunct="0">
              <a:tabLst>
                <a:tab pos="4454525" algn="ctr"/>
                <a:tab pos="8918575"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454525" algn="ctr"/>
                <a:tab pos="8918575" algn="r"/>
              </a:tabLst>
              <a:defRPr sz="2400">
                <a:solidFill>
                  <a:schemeClr val="tx1"/>
                </a:solidFill>
                <a:latin typeface="Times New Roman" panose="02020603050405020304" pitchFamily="18" charset="0"/>
              </a:defRPr>
            </a:lvl9pPr>
          </a:lstStyle>
          <a:p>
            <a:pPr algn="r" eaLnBrk="1" hangingPunct="1">
              <a:spcBef>
                <a:spcPct val="50000"/>
              </a:spcBef>
            </a:pPr>
            <a:r>
              <a:rPr lang="en-US" altLang="en-US" sz="1600">
                <a:solidFill>
                  <a:schemeClr val="folHlink"/>
                </a:solidFill>
                <a:latin typeface="Arial" panose="020B0604020202020204" pitchFamily="34" charset="0"/>
              </a:rPr>
              <a:t>Figure 2.02</a:t>
            </a:r>
            <a:endParaRPr lang="en-US" altLang="en-US" sz="1600" i="1">
              <a:solidFill>
                <a:schemeClr val="fo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60112"/>
                                        </p:tgtEl>
                                        <p:attrNameLst>
                                          <p:attrName>style.visibility</p:attrName>
                                        </p:attrNameLst>
                                      </p:cBhvr>
                                      <p:to>
                                        <p:strVal val="visible"/>
                                      </p:to>
                                    </p:set>
                                    <p:animEffect transition="in" filter="strips(upRight)">
                                      <p:cBhvr>
                                        <p:cTn id="7" dur="1000"/>
                                        <p:tgtEl>
                                          <p:spTgt spid="260112"/>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par>
                          <p:cTn id="12" fill="hold" nodeType="afterGroup">
                            <p:stCondLst>
                              <p:cond delay="2000"/>
                            </p:stCondLst>
                            <p:childTnLst>
                              <p:par>
                                <p:cTn id="13" presetID="18" presetClass="entr" presetSubtype="3"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upRight)">
                                      <p:cBhvr>
                                        <p:cTn id="15" dur="1000"/>
                                        <p:tgtEl>
                                          <p:spTgt spid="17"/>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nodeType="afterGroup">
                            <p:stCondLst>
                              <p:cond delay="4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1000"/>
                                        <p:tgtEl>
                                          <p:spTgt spid="12"/>
                                        </p:tgtEl>
                                      </p:cBhvr>
                                    </p:animEffect>
                                  </p:childTnLst>
                                </p:cTn>
                              </p:par>
                            </p:childTnLst>
                          </p:cTn>
                        </p:par>
                        <p:par>
                          <p:cTn id="24" fill="hold" nodeType="afterGroup">
                            <p:stCondLst>
                              <p:cond delay="5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nodeType="afterGroup">
                            <p:stCondLst>
                              <p:cond delay="6000"/>
                            </p:stCondLst>
                            <p:childTnLst>
                              <p:par>
                                <p:cTn id="29" presetID="22" presetClass="entr" presetSubtype="2" fill="hold" nodeType="afterEffect">
                                  <p:stCondLst>
                                    <p:cond delay="0"/>
                                  </p:stCondLst>
                                  <p:childTnLst>
                                    <p:set>
                                      <p:cBhvr>
                                        <p:cTn id="30" dur="1" fill="hold">
                                          <p:stCondLst>
                                            <p:cond delay="0"/>
                                          </p:stCondLst>
                                        </p:cTn>
                                        <p:tgtEl>
                                          <p:spTgt spid="260113"/>
                                        </p:tgtEl>
                                        <p:attrNameLst>
                                          <p:attrName>style.visibility</p:attrName>
                                        </p:attrNameLst>
                                      </p:cBhvr>
                                      <p:to>
                                        <p:strVal val="visible"/>
                                      </p:to>
                                    </p:set>
                                    <p:animEffect transition="in" filter="wipe(right)">
                                      <p:cBhvr>
                                        <p:cTn id="31" dur="1000"/>
                                        <p:tgtEl>
                                          <p:spTgt spid="260113"/>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60114"/>
                                        </p:tgtEl>
                                        <p:attrNameLst>
                                          <p:attrName>style.visibility</p:attrName>
                                        </p:attrNameLst>
                                      </p:cBhvr>
                                      <p:to>
                                        <p:strVal val="visible"/>
                                      </p:to>
                                    </p:set>
                                    <p:animEffect transition="in" filter="wipe(left)">
                                      <p:cBhvr>
                                        <p:cTn id="35" dur="1000"/>
                                        <p:tgtEl>
                                          <p:spTgt spid="260114"/>
                                        </p:tgtEl>
                                      </p:cBhvr>
                                    </p:animEffect>
                                  </p:childTnLst>
                                </p:cTn>
                              </p:par>
                            </p:childTnLst>
                          </p:cTn>
                        </p:par>
                        <p:par>
                          <p:cTn id="36" fill="hold" nodeType="afterGroup">
                            <p:stCondLst>
                              <p:cond delay="80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0"/>
                                        <p:tgtEl>
                                          <p:spTgt spid="10"/>
                                        </p:tgtEl>
                                      </p:cBhvr>
                                    </p:animEffect>
                                  </p:childTnLst>
                                </p:cTn>
                              </p:par>
                            </p:childTnLst>
                          </p:cTn>
                        </p:par>
                        <p:par>
                          <p:cTn id="40" fill="hold" nodeType="afterGroup">
                            <p:stCondLst>
                              <p:cond delay="9000"/>
                            </p:stCondLst>
                            <p:childTnLst>
                              <p:par>
                                <p:cTn id="41" presetID="2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1000"/>
                                        <p:tgtEl>
                                          <p:spTgt spid="9"/>
                                        </p:tgtEl>
                                      </p:cBhvr>
                                    </p:animEffect>
                                  </p:childTnLst>
                                </p:cTn>
                              </p:par>
                            </p:childTnLst>
                          </p:cTn>
                        </p:par>
                        <p:par>
                          <p:cTn id="44" fill="hold" nodeType="afterGroup">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60116"/>
                                        </p:tgtEl>
                                        <p:attrNameLst>
                                          <p:attrName>style.visibility</p:attrName>
                                        </p:attrNameLst>
                                      </p:cBhvr>
                                      <p:to>
                                        <p:strVal val="visible"/>
                                      </p:to>
                                    </p:set>
                                    <p:animEffect transition="in" filter="wipe(left)">
                                      <p:cBhvr>
                                        <p:cTn id="47" dur="1000"/>
                                        <p:tgtEl>
                                          <p:spTgt spid="260116"/>
                                        </p:tgtEl>
                                      </p:cBhvr>
                                    </p:animEffect>
                                  </p:childTnLst>
                                </p:cTn>
                              </p:par>
                            </p:childTnLst>
                          </p:cTn>
                        </p:par>
                        <p:par>
                          <p:cTn id="48" fill="hold" nodeType="afterGroup">
                            <p:stCondLst>
                              <p:cond delay="11000"/>
                            </p:stCondLst>
                            <p:childTnLst>
                              <p:par>
                                <p:cTn id="49" presetID="22" presetClass="entr" presetSubtype="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1000"/>
                                        <p:tgtEl>
                                          <p:spTgt spid="6"/>
                                        </p:tgtEl>
                                      </p:cBhvr>
                                    </p:animEffect>
                                  </p:childTnLst>
                                </p:cTn>
                              </p:par>
                            </p:childTnLst>
                          </p:cTn>
                        </p:par>
                        <p:par>
                          <p:cTn id="52" fill="hold" nodeType="afterGroup">
                            <p:stCondLst>
                              <p:cond delay="12000"/>
                            </p:stCondLst>
                            <p:childTnLst>
                              <p:par>
                                <p:cTn id="53" presetID="18" presetClass="entr" presetSubtype="12"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downLeft)">
                                      <p:cBhvr>
                                        <p:cTn id="55" dur="1000"/>
                                        <p:tgtEl>
                                          <p:spTgt spid="8"/>
                                        </p:tgtEl>
                                      </p:cBhvr>
                                    </p:animEffect>
                                  </p:childTnLst>
                                </p:cTn>
                              </p:par>
                            </p:childTnLst>
                          </p:cTn>
                        </p:par>
                        <p:par>
                          <p:cTn id="56" fill="hold" nodeType="afterGroup">
                            <p:stCondLst>
                              <p:cond delay="13000"/>
                            </p:stCondLst>
                            <p:childTnLst>
                              <p:par>
                                <p:cTn id="57" presetID="18" presetClass="entr" presetSubtype="9"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strips(upLeft)">
                                      <p:cBhvr>
                                        <p:cTn id="59" dur="1000"/>
                                        <p:tgtEl>
                                          <p:spTgt spid="4"/>
                                        </p:tgtEl>
                                      </p:cBhvr>
                                    </p:animEffect>
                                  </p:childTnLst>
                                </p:cTn>
                              </p:par>
                            </p:childTnLst>
                          </p:cTn>
                        </p:par>
                        <p:par>
                          <p:cTn id="60" fill="hold" nodeType="afterGroup">
                            <p:stCondLst>
                              <p:cond delay="14000"/>
                            </p:stCondLst>
                            <p:childTnLst>
                              <p:par>
                                <p:cTn id="61" presetID="18" presetClass="entr" presetSubtype="3"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strips(upRight)">
                                      <p:cBhvr>
                                        <p:cTn id="63" dur="1000"/>
                                        <p:tgtEl>
                                          <p:spTgt spid="5"/>
                                        </p:tgtEl>
                                      </p:cBhvr>
                                    </p:animEffect>
                                  </p:childTnLst>
                                </p:cTn>
                              </p:par>
                            </p:childTnLst>
                          </p:cTn>
                        </p:par>
                        <p:par>
                          <p:cTn id="64" fill="hold" nodeType="afterGroup">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260115"/>
                                        </p:tgtEl>
                                        <p:attrNameLst>
                                          <p:attrName>style.visibility</p:attrName>
                                        </p:attrNameLst>
                                      </p:cBhvr>
                                      <p:to>
                                        <p:strVal val="visible"/>
                                      </p:to>
                                    </p:set>
                                    <p:animEffect transition="in" filter="wipe(left)">
                                      <p:cBhvr>
                                        <p:cTn id="67" dur="1000"/>
                                        <p:tgtEl>
                                          <p:spTgt spid="260115"/>
                                        </p:tgtEl>
                                      </p:cBhvr>
                                    </p:animEffect>
                                  </p:childTnLst>
                                </p:cTn>
                              </p:par>
                            </p:childTnLst>
                          </p:cTn>
                        </p:par>
                        <p:par>
                          <p:cTn id="68" fill="hold" nodeType="afterGroup">
                            <p:stCondLst>
                              <p:cond delay="16000"/>
                            </p:stCondLst>
                            <p:childTnLst>
                              <p:par>
                                <p:cTn id="69" presetID="22" presetClass="entr" presetSubtype="4" fill="hold" grpId="0" nodeType="afterEffect">
                                  <p:stCondLst>
                                    <p:cond delay="0"/>
                                  </p:stCondLst>
                                  <p:childTnLst>
                                    <p:set>
                                      <p:cBhvr>
                                        <p:cTn id="70" dur="1" fill="hold">
                                          <p:stCondLst>
                                            <p:cond delay="0"/>
                                          </p:stCondLst>
                                        </p:cTn>
                                        <p:tgtEl>
                                          <p:spTgt spid="260134"/>
                                        </p:tgtEl>
                                        <p:attrNameLst>
                                          <p:attrName>style.visibility</p:attrName>
                                        </p:attrNameLst>
                                      </p:cBhvr>
                                      <p:to>
                                        <p:strVal val="visible"/>
                                      </p:to>
                                    </p:set>
                                    <p:animEffect transition="in" filter="wipe(down)">
                                      <p:cBhvr>
                                        <p:cTn id="71" dur="1000"/>
                                        <p:tgtEl>
                                          <p:spTgt spid="26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4" grpId="0" autoUpdateAnimBg="0"/>
      <p:bldP spid="260115" grpId="0" autoUpdateAnimBg="0"/>
      <p:bldP spid="260116" grpId="0" autoUpdateAnimBg="0"/>
      <p:bldP spid="2601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896CFD-CF2D-4616-AC4E-97B1E2F1B82A}"/>
              </a:ext>
            </a:extLst>
          </p:cNvPr>
          <p:cNvSpPr>
            <a:spLocks noGrp="1" noChangeArrowheads="1"/>
          </p:cNvSpPr>
          <p:nvPr>
            <p:ph type="title"/>
          </p:nvPr>
        </p:nvSpPr>
        <p:spPr/>
        <p:txBody>
          <a:bodyPr/>
          <a:lstStyle/>
          <a:p>
            <a:pPr eaLnBrk="1" hangingPunct="1"/>
            <a:r>
              <a:rPr lang="de-DE" altLang="en-US"/>
              <a:t>Slika 6.12</a:t>
            </a:r>
            <a:endParaRPr lang="en-GB" altLang="en-US"/>
          </a:p>
        </p:txBody>
      </p:sp>
      <p:sp>
        <p:nvSpPr>
          <p:cNvPr id="38915" name="Rectangle 3">
            <a:extLst>
              <a:ext uri="{FF2B5EF4-FFF2-40B4-BE49-F238E27FC236}">
                <a16:creationId xmlns:a16="http://schemas.microsoft.com/office/drawing/2014/main" id="{9D968865-A9E6-4557-B5AC-5ECDF3A83271}"/>
              </a:ext>
            </a:extLst>
          </p:cNvPr>
          <p:cNvSpPr>
            <a:spLocks noChangeArrowheads="1"/>
          </p:cNvSpPr>
          <p:nvPr/>
        </p:nvSpPr>
        <p:spPr bwMode="blackWhite">
          <a:xfrm>
            <a:off x="15875" y="685800"/>
            <a:ext cx="9110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B</a:t>
            </a:r>
            <a:r>
              <a:rPr lang="en-GB" altLang="en-US" sz="3200">
                <a:solidFill>
                  <a:schemeClr val="bg1"/>
                </a:solidFill>
                <a:latin typeface="Arial" panose="020B0604020202020204" pitchFamily="34" charset="0"/>
              </a:rPr>
              <a:t>DP, </a:t>
            </a:r>
            <a:r>
              <a:rPr lang="sr-Latn-CS" altLang="en-US" sz="3200">
                <a:solidFill>
                  <a:schemeClr val="bg1"/>
                </a:solidFill>
                <a:latin typeface="Arial" panose="020B0604020202020204" pitchFamily="34" charset="0"/>
              </a:rPr>
              <a:t>domaća tražnja i tekući račun</a:t>
            </a:r>
            <a:endParaRPr lang="en-GB" altLang="en-US" sz="3200">
              <a:solidFill>
                <a:schemeClr val="bg1"/>
              </a:solidFill>
              <a:latin typeface="Arial" panose="020B0604020202020204" pitchFamily="34" charset="0"/>
            </a:endParaRPr>
          </a:p>
        </p:txBody>
      </p:sp>
      <p:grpSp>
        <p:nvGrpSpPr>
          <p:cNvPr id="38916" name="Group 4">
            <a:extLst>
              <a:ext uri="{FF2B5EF4-FFF2-40B4-BE49-F238E27FC236}">
                <a16:creationId xmlns:a16="http://schemas.microsoft.com/office/drawing/2014/main" id="{81686E97-25F1-4F28-B171-7073925E7B6C}"/>
              </a:ext>
            </a:extLst>
          </p:cNvPr>
          <p:cNvGrpSpPr>
            <a:grpSpLocks/>
          </p:cNvGrpSpPr>
          <p:nvPr/>
        </p:nvGrpSpPr>
        <p:grpSpPr bwMode="auto">
          <a:xfrm>
            <a:off x="838200" y="1471613"/>
            <a:ext cx="7423150" cy="4852987"/>
            <a:chOff x="528" y="927"/>
            <a:chExt cx="4676" cy="3057"/>
          </a:xfrm>
        </p:grpSpPr>
        <p:pic>
          <p:nvPicPr>
            <p:cNvPr id="38918" name="Picture 5" descr="F0612">
              <a:extLst>
                <a:ext uri="{FF2B5EF4-FFF2-40B4-BE49-F238E27FC236}">
                  <a16:creationId xmlns:a16="http://schemas.microsoft.com/office/drawing/2014/main" id="{0142CBA1-2E01-4041-9AFD-73F22DAC0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927"/>
              <a:ext cx="4676" cy="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6">
              <a:extLst>
                <a:ext uri="{FF2B5EF4-FFF2-40B4-BE49-F238E27FC236}">
                  <a16:creationId xmlns:a16="http://schemas.microsoft.com/office/drawing/2014/main" id="{7F446B69-6D60-48C2-99A3-FD8E377D6A74}"/>
                </a:ext>
              </a:extLst>
            </p:cNvPr>
            <p:cNvSpPr>
              <a:spLocks noChangeArrowheads="1"/>
            </p:cNvSpPr>
            <p:nvPr/>
          </p:nvSpPr>
          <p:spPr bwMode="auto">
            <a:xfrm>
              <a:off x="1024" y="2921"/>
              <a:ext cx="156" cy="58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0" name="Rectangle 7">
              <a:extLst>
                <a:ext uri="{FF2B5EF4-FFF2-40B4-BE49-F238E27FC236}">
                  <a16:creationId xmlns:a16="http://schemas.microsoft.com/office/drawing/2014/main" id="{FEA566AF-EF64-4D8E-9BD3-491DEF61F87A}"/>
                </a:ext>
              </a:extLst>
            </p:cNvPr>
            <p:cNvSpPr>
              <a:spLocks noChangeArrowheads="1"/>
            </p:cNvSpPr>
            <p:nvPr/>
          </p:nvSpPr>
          <p:spPr bwMode="auto">
            <a:xfrm>
              <a:off x="1287" y="2784"/>
              <a:ext cx="156" cy="721"/>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1" name="Rectangle 8">
              <a:extLst>
                <a:ext uri="{FF2B5EF4-FFF2-40B4-BE49-F238E27FC236}">
                  <a16:creationId xmlns:a16="http://schemas.microsoft.com/office/drawing/2014/main" id="{A753E8B6-F7D3-41DF-9A6F-FE43976C27F4}"/>
                </a:ext>
              </a:extLst>
            </p:cNvPr>
            <p:cNvSpPr>
              <a:spLocks noChangeArrowheads="1"/>
            </p:cNvSpPr>
            <p:nvPr/>
          </p:nvSpPr>
          <p:spPr bwMode="auto">
            <a:xfrm>
              <a:off x="1551" y="2752"/>
              <a:ext cx="162" cy="75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2" name="Rectangle 9">
              <a:extLst>
                <a:ext uri="{FF2B5EF4-FFF2-40B4-BE49-F238E27FC236}">
                  <a16:creationId xmlns:a16="http://schemas.microsoft.com/office/drawing/2014/main" id="{1FB49C9B-7631-4A90-B299-70E06E1FF4F6}"/>
                </a:ext>
              </a:extLst>
            </p:cNvPr>
            <p:cNvSpPr>
              <a:spLocks noChangeArrowheads="1"/>
            </p:cNvSpPr>
            <p:nvPr/>
          </p:nvSpPr>
          <p:spPr bwMode="auto">
            <a:xfrm>
              <a:off x="1815" y="2736"/>
              <a:ext cx="162" cy="768"/>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3" name="Rectangle 10">
              <a:extLst>
                <a:ext uri="{FF2B5EF4-FFF2-40B4-BE49-F238E27FC236}">
                  <a16:creationId xmlns:a16="http://schemas.microsoft.com/office/drawing/2014/main" id="{CC7F3014-0A89-42E1-A9B5-608A04826821}"/>
                </a:ext>
              </a:extLst>
            </p:cNvPr>
            <p:cNvSpPr>
              <a:spLocks noChangeArrowheads="1"/>
            </p:cNvSpPr>
            <p:nvPr/>
          </p:nvSpPr>
          <p:spPr bwMode="auto">
            <a:xfrm>
              <a:off x="2079" y="2761"/>
              <a:ext cx="162" cy="74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4" name="Rectangle 11">
              <a:extLst>
                <a:ext uri="{FF2B5EF4-FFF2-40B4-BE49-F238E27FC236}">
                  <a16:creationId xmlns:a16="http://schemas.microsoft.com/office/drawing/2014/main" id="{F48EFCC4-AFDC-4891-AB08-3B9CC445F26D}"/>
                </a:ext>
              </a:extLst>
            </p:cNvPr>
            <p:cNvSpPr>
              <a:spLocks noChangeArrowheads="1"/>
            </p:cNvSpPr>
            <p:nvPr/>
          </p:nvSpPr>
          <p:spPr bwMode="auto">
            <a:xfrm>
              <a:off x="2343" y="2757"/>
              <a:ext cx="162" cy="747"/>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5" name="Rectangle 12">
              <a:extLst>
                <a:ext uri="{FF2B5EF4-FFF2-40B4-BE49-F238E27FC236}">
                  <a16:creationId xmlns:a16="http://schemas.microsoft.com/office/drawing/2014/main" id="{C1F9A1C2-A439-478F-8A06-E0BEB49457D5}"/>
                </a:ext>
              </a:extLst>
            </p:cNvPr>
            <p:cNvSpPr>
              <a:spLocks noChangeArrowheads="1"/>
            </p:cNvSpPr>
            <p:nvPr/>
          </p:nvSpPr>
          <p:spPr bwMode="auto">
            <a:xfrm>
              <a:off x="3511" y="2601"/>
              <a:ext cx="162" cy="903"/>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6" name="Rectangle 13">
              <a:extLst>
                <a:ext uri="{FF2B5EF4-FFF2-40B4-BE49-F238E27FC236}">
                  <a16:creationId xmlns:a16="http://schemas.microsoft.com/office/drawing/2014/main" id="{0A1F00C5-10D3-4F26-A250-8AF6176799F5}"/>
                </a:ext>
              </a:extLst>
            </p:cNvPr>
            <p:cNvSpPr>
              <a:spLocks noChangeArrowheads="1"/>
            </p:cNvSpPr>
            <p:nvPr/>
          </p:nvSpPr>
          <p:spPr bwMode="auto">
            <a:xfrm>
              <a:off x="3774" y="2284"/>
              <a:ext cx="162" cy="1220"/>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7" name="Rectangle 14">
              <a:extLst>
                <a:ext uri="{FF2B5EF4-FFF2-40B4-BE49-F238E27FC236}">
                  <a16:creationId xmlns:a16="http://schemas.microsoft.com/office/drawing/2014/main" id="{F917CB25-B0AF-4A8F-AB90-E1B070DC64A5}"/>
                </a:ext>
              </a:extLst>
            </p:cNvPr>
            <p:cNvSpPr>
              <a:spLocks noChangeArrowheads="1"/>
            </p:cNvSpPr>
            <p:nvPr/>
          </p:nvSpPr>
          <p:spPr bwMode="auto">
            <a:xfrm>
              <a:off x="4038" y="2325"/>
              <a:ext cx="162" cy="1179"/>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8" name="Rectangle 15">
              <a:extLst>
                <a:ext uri="{FF2B5EF4-FFF2-40B4-BE49-F238E27FC236}">
                  <a16:creationId xmlns:a16="http://schemas.microsoft.com/office/drawing/2014/main" id="{66A5725B-C1D3-4C3C-991B-A96CC9A261F0}"/>
                </a:ext>
              </a:extLst>
            </p:cNvPr>
            <p:cNvSpPr>
              <a:spLocks noChangeArrowheads="1"/>
            </p:cNvSpPr>
            <p:nvPr/>
          </p:nvSpPr>
          <p:spPr bwMode="auto">
            <a:xfrm>
              <a:off x="4302" y="2457"/>
              <a:ext cx="162" cy="1047"/>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9" name="Rectangle 16">
              <a:extLst>
                <a:ext uri="{FF2B5EF4-FFF2-40B4-BE49-F238E27FC236}">
                  <a16:creationId xmlns:a16="http://schemas.microsoft.com/office/drawing/2014/main" id="{466053E5-7FD6-4D68-BE0D-968CE7B8BF2C}"/>
                </a:ext>
              </a:extLst>
            </p:cNvPr>
            <p:cNvSpPr>
              <a:spLocks noChangeArrowheads="1"/>
            </p:cNvSpPr>
            <p:nvPr/>
          </p:nvSpPr>
          <p:spPr bwMode="auto">
            <a:xfrm>
              <a:off x="4563" y="2508"/>
              <a:ext cx="162" cy="996"/>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0" name="Rectangle 17">
              <a:extLst>
                <a:ext uri="{FF2B5EF4-FFF2-40B4-BE49-F238E27FC236}">
                  <a16:creationId xmlns:a16="http://schemas.microsoft.com/office/drawing/2014/main" id="{C9188037-1A51-465B-9561-A7A76250D7FC}"/>
                </a:ext>
              </a:extLst>
            </p:cNvPr>
            <p:cNvSpPr>
              <a:spLocks noChangeArrowheads="1"/>
            </p:cNvSpPr>
            <p:nvPr/>
          </p:nvSpPr>
          <p:spPr bwMode="auto">
            <a:xfrm>
              <a:off x="4830" y="2569"/>
              <a:ext cx="162" cy="935"/>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1" name="Rectangle 18">
              <a:extLst>
                <a:ext uri="{FF2B5EF4-FFF2-40B4-BE49-F238E27FC236}">
                  <a16:creationId xmlns:a16="http://schemas.microsoft.com/office/drawing/2014/main" id="{D3D7787F-3AD6-4BF4-937D-2C8833388A3D}"/>
                </a:ext>
              </a:extLst>
            </p:cNvPr>
            <p:cNvSpPr>
              <a:spLocks noChangeArrowheads="1"/>
            </p:cNvSpPr>
            <p:nvPr/>
          </p:nvSpPr>
          <p:spPr bwMode="auto">
            <a:xfrm>
              <a:off x="1782" y="3830"/>
              <a:ext cx="176" cy="86"/>
            </a:xfrm>
            <a:prstGeom prst="rect">
              <a:avLst/>
            </a:prstGeom>
            <a:solidFill>
              <a:srgbClr val="FF7449"/>
            </a:solidFill>
            <a:ln w="9525">
              <a:solidFill>
                <a:srgbClr val="FF744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2" name="Rectangle 19">
              <a:extLst>
                <a:ext uri="{FF2B5EF4-FFF2-40B4-BE49-F238E27FC236}">
                  <a16:creationId xmlns:a16="http://schemas.microsoft.com/office/drawing/2014/main" id="{8B4C7753-4517-409F-B0E7-129ED34A00BE}"/>
                </a:ext>
              </a:extLst>
            </p:cNvPr>
            <p:cNvSpPr>
              <a:spLocks noChangeArrowheads="1"/>
            </p:cNvSpPr>
            <p:nvPr/>
          </p:nvSpPr>
          <p:spPr bwMode="auto">
            <a:xfrm>
              <a:off x="2197" y="3834"/>
              <a:ext cx="176" cy="86"/>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3" name="Rectangle 20">
              <a:extLst>
                <a:ext uri="{FF2B5EF4-FFF2-40B4-BE49-F238E27FC236}">
                  <a16:creationId xmlns:a16="http://schemas.microsoft.com/office/drawing/2014/main" id="{8F286492-52F4-4604-8813-8F5A7191B8BE}"/>
                </a:ext>
              </a:extLst>
            </p:cNvPr>
            <p:cNvSpPr>
              <a:spLocks noChangeArrowheads="1"/>
            </p:cNvSpPr>
            <p:nvPr/>
          </p:nvSpPr>
          <p:spPr bwMode="auto">
            <a:xfrm>
              <a:off x="1026" y="2595"/>
              <a:ext cx="156" cy="322"/>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4" name="Rectangle 21">
              <a:extLst>
                <a:ext uri="{FF2B5EF4-FFF2-40B4-BE49-F238E27FC236}">
                  <a16:creationId xmlns:a16="http://schemas.microsoft.com/office/drawing/2014/main" id="{7EFE3992-6E90-4223-9192-3A29447293DE}"/>
                </a:ext>
              </a:extLst>
            </p:cNvPr>
            <p:cNvSpPr>
              <a:spLocks noChangeArrowheads="1"/>
            </p:cNvSpPr>
            <p:nvPr/>
          </p:nvSpPr>
          <p:spPr bwMode="auto">
            <a:xfrm>
              <a:off x="1287" y="2534"/>
              <a:ext cx="156" cy="24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5" name="Rectangle 22">
              <a:extLst>
                <a:ext uri="{FF2B5EF4-FFF2-40B4-BE49-F238E27FC236}">
                  <a16:creationId xmlns:a16="http://schemas.microsoft.com/office/drawing/2014/main" id="{EE8E900B-BDDF-497B-AE3E-777EEB799303}"/>
                </a:ext>
              </a:extLst>
            </p:cNvPr>
            <p:cNvSpPr>
              <a:spLocks noChangeArrowheads="1"/>
            </p:cNvSpPr>
            <p:nvPr/>
          </p:nvSpPr>
          <p:spPr bwMode="auto">
            <a:xfrm>
              <a:off x="1551" y="2558"/>
              <a:ext cx="156" cy="19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6" name="Rectangle 23">
              <a:extLst>
                <a:ext uri="{FF2B5EF4-FFF2-40B4-BE49-F238E27FC236}">
                  <a16:creationId xmlns:a16="http://schemas.microsoft.com/office/drawing/2014/main" id="{449454BD-FDB9-4EE1-8B39-D225C9BAABBD}"/>
                </a:ext>
              </a:extLst>
            </p:cNvPr>
            <p:cNvSpPr>
              <a:spLocks noChangeArrowheads="1"/>
            </p:cNvSpPr>
            <p:nvPr/>
          </p:nvSpPr>
          <p:spPr bwMode="auto">
            <a:xfrm>
              <a:off x="1817" y="2533"/>
              <a:ext cx="156" cy="201"/>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7" name="Rectangle 24">
              <a:extLst>
                <a:ext uri="{FF2B5EF4-FFF2-40B4-BE49-F238E27FC236}">
                  <a16:creationId xmlns:a16="http://schemas.microsoft.com/office/drawing/2014/main" id="{8F659B37-CAF0-436B-B005-CD10CCF7F9F7}"/>
                </a:ext>
              </a:extLst>
            </p:cNvPr>
            <p:cNvSpPr>
              <a:spLocks noChangeArrowheads="1"/>
            </p:cNvSpPr>
            <p:nvPr/>
          </p:nvSpPr>
          <p:spPr bwMode="auto">
            <a:xfrm>
              <a:off x="2077" y="2558"/>
              <a:ext cx="156" cy="198"/>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8" name="Rectangle 25">
              <a:extLst>
                <a:ext uri="{FF2B5EF4-FFF2-40B4-BE49-F238E27FC236}">
                  <a16:creationId xmlns:a16="http://schemas.microsoft.com/office/drawing/2014/main" id="{C1D566E9-5645-4189-9EC3-6157FFCD7A95}"/>
                </a:ext>
              </a:extLst>
            </p:cNvPr>
            <p:cNvSpPr>
              <a:spLocks noChangeArrowheads="1"/>
            </p:cNvSpPr>
            <p:nvPr/>
          </p:nvSpPr>
          <p:spPr bwMode="auto">
            <a:xfrm>
              <a:off x="2346" y="2535"/>
              <a:ext cx="156" cy="217"/>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39" name="Rectangle 26">
              <a:extLst>
                <a:ext uri="{FF2B5EF4-FFF2-40B4-BE49-F238E27FC236}">
                  <a16:creationId xmlns:a16="http://schemas.microsoft.com/office/drawing/2014/main" id="{0D7B0A5A-21B0-460B-9063-A7DF2A84799D}"/>
                </a:ext>
              </a:extLst>
            </p:cNvPr>
            <p:cNvSpPr>
              <a:spLocks noChangeArrowheads="1"/>
            </p:cNvSpPr>
            <p:nvPr/>
          </p:nvSpPr>
          <p:spPr bwMode="auto">
            <a:xfrm>
              <a:off x="3513" y="2268"/>
              <a:ext cx="156" cy="33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40" name="Rectangle 27">
              <a:extLst>
                <a:ext uri="{FF2B5EF4-FFF2-40B4-BE49-F238E27FC236}">
                  <a16:creationId xmlns:a16="http://schemas.microsoft.com/office/drawing/2014/main" id="{67CE0A6C-A7E5-465A-A4FB-74DBAC7A8929}"/>
                </a:ext>
              </a:extLst>
            </p:cNvPr>
            <p:cNvSpPr>
              <a:spLocks noChangeArrowheads="1"/>
            </p:cNvSpPr>
            <p:nvPr/>
          </p:nvSpPr>
          <p:spPr bwMode="auto">
            <a:xfrm>
              <a:off x="3775" y="1695"/>
              <a:ext cx="156" cy="579"/>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41" name="Rectangle 28">
              <a:extLst>
                <a:ext uri="{FF2B5EF4-FFF2-40B4-BE49-F238E27FC236}">
                  <a16:creationId xmlns:a16="http://schemas.microsoft.com/office/drawing/2014/main" id="{38D516EF-62FF-4F91-8AE0-444FC70FC7EC}"/>
                </a:ext>
              </a:extLst>
            </p:cNvPr>
            <p:cNvSpPr>
              <a:spLocks noChangeArrowheads="1"/>
            </p:cNvSpPr>
            <p:nvPr/>
          </p:nvSpPr>
          <p:spPr bwMode="auto">
            <a:xfrm>
              <a:off x="4038" y="1654"/>
              <a:ext cx="156" cy="66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42" name="Rectangle 29">
              <a:extLst>
                <a:ext uri="{FF2B5EF4-FFF2-40B4-BE49-F238E27FC236}">
                  <a16:creationId xmlns:a16="http://schemas.microsoft.com/office/drawing/2014/main" id="{1BD9E16F-639D-41DC-823D-2B7EDF8E7553}"/>
                </a:ext>
              </a:extLst>
            </p:cNvPr>
            <p:cNvSpPr>
              <a:spLocks noChangeArrowheads="1"/>
            </p:cNvSpPr>
            <p:nvPr/>
          </p:nvSpPr>
          <p:spPr bwMode="auto">
            <a:xfrm>
              <a:off x="4300" y="1753"/>
              <a:ext cx="156" cy="700"/>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43" name="Rectangle 30">
              <a:extLst>
                <a:ext uri="{FF2B5EF4-FFF2-40B4-BE49-F238E27FC236}">
                  <a16:creationId xmlns:a16="http://schemas.microsoft.com/office/drawing/2014/main" id="{1D2C82A6-DCD6-42C3-8769-3A2BE8E1E7F5}"/>
                </a:ext>
              </a:extLst>
            </p:cNvPr>
            <p:cNvSpPr>
              <a:spLocks noChangeArrowheads="1"/>
            </p:cNvSpPr>
            <p:nvPr/>
          </p:nvSpPr>
          <p:spPr bwMode="auto">
            <a:xfrm>
              <a:off x="4563" y="1751"/>
              <a:ext cx="156" cy="755"/>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44" name="Rectangle 31">
              <a:extLst>
                <a:ext uri="{FF2B5EF4-FFF2-40B4-BE49-F238E27FC236}">
                  <a16:creationId xmlns:a16="http://schemas.microsoft.com/office/drawing/2014/main" id="{81DF7D16-41F3-40BA-8A2E-F152CBD159D9}"/>
                </a:ext>
              </a:extLst>
            </p:cNvPr>
            <p:cNvSpPr>
              <a:spLocks noChangeArrowheads="1"/>
            </p:cNvSpPr>
            <p:nvPr/>
          </p:nvSpPr>
          <p:spPr bwMode="auto">
            <a:xfrm>
              <a:off x="4832" y="1782"/>
              <a:ext cx="156" cy="781"/>
            </a:xfrm>
            <a:prstGeom prst="rect">
              <a:avLst/>
            </a:prstGeom>
            <a:solidFill>
              <a:srgbClr val="663399"/>
            </a:solidFill>
            <a:ln w="9525">
              <a:solidFill>
                <a:srgbClr val="6633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pic>
        <p:nvPicPr>
          <p:cNvPr id="38917" name="Picture 33">
            <a:extLst>
              <a:ext uri="{FF2B5EF4-FFF2-40B4-BE49-F238E27FC236}">
                <a16:creationId xmlns:a16="http://schemas.microsoft.com/office/drawing/2014/main" id="{4E58C54D-75B4-4D4C-AF9F-2DBD8E6C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82700"/>
            <a:ext cx="824706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620DB477-5E23-4065-BF28-3DDC7FD9756F}"/>
              </a:ext>
            </a:extLst>
          </p:cNvPr>
          <p:cNvSpPr>
            <a:spLocks noGrp="1" noChangeArrowheads="1"/>
          </p:cNvSpPr>
          <p:nvPr>
            <p:ph type="title"/>
          </p:nvPr>
        </p:nvSpPr>
        <p:spPr/>
        <p:txBody>
          <a:bodyPr/>
          <a:lstStyle/>
          <a:p>
            <a:endParaRPr lang="en-US" altLang="en-US"/>
          </a:p>
        </p:txBody>
      </p:sp>
      <p:sp>
        <p:nvSpPr>
          <p:cNvPr id="148483" name="Rectangle 3">
            <a:extLst>
              <a:ext uri="{FF2B5EF4-FFF2-40B4-BE49-F238E27FC236}">
                <a16:creationId xmlns:a16="http://schemas.microsoft.com/office/drawing/2014/main" id="{3F4342BB-3949-4150-A798-1058E4BB661E}"/>
              </a:ext>
            </a:extLst>
          </p:cNvPr>
          <p:cNvSpPr>
            <a:spLocks noGrp="1" noChangeArrowheads="1"/>
          </p:cNvSpPr>
          <p:nvPr>
            <p:ph type="body" idx="1"/>
          </p:nvPr>
        </p:nvSpPr>
        <p:spPr/>
        <p:txBody>
          <a:bodyPr/>
          <a:lstStyle/>
          <a:p>
            <a:pPr>
              <a:lnSpc>
                <a:spcPct val="80000"/>
              </a:lnSpc>
            </a:pPr>
            <a:r>
              <a:rPr lang="en-US" altLang="en-US" sz="3200"/>
              <a:t>VELIKA KRIZA</a:t>
            </a:r>
            <a:r>
              <a:rPr lang="en-US" altLang="en-US" sz="1800"/>
              <a:t>– započela je na hipotekarnom tržištu,\</a:t>
            </a:r>
          </a:p>
          <a:p>
            <a:pPr>
              <a:lnSpc>
                <a:spcPct val="80000"/>
              </a:lnSpc>
            </a:pPr>
            <a:endParaRPr lang="en-US" altLang="en-US" sz="1800"/>
          </a:p>
          <a:p>
            <a:pPr>
              <a:lnSpc>
                <a:spcPct val="80000"/>
              </a:lnSpc>
            </a:pPr>
            <a:r>
              <a:rPr lang="en-US" altLang="en-US" sz="1800"/>
              <a:t>„Sab-prajm” (sub-prime)  krediti su bili napravljeni za siromašne klijente,</a:t>
            </a:r>
          </a:p>
          <a:p>
            <a:pPr>
              <a:lnSpc>
                <a:spcPct val="80000"/>
              </a:lnSpc>
            </a:pPr>
            <a:endParaRPr lang="en-US" altLang="en-US" sz="1800"/>
          </a:p>
          <a:p>
            <a:pPr>
              <a:lnSpc>
                <a:spcPct val="80000"/>
              </a:lnSpc>
            </a:pPr>
            <a:r>
              <a:rPr lang="en-US" altLang="en-US" sz="1800"/>
              <a:t>NINJA krediti </a:t>
            </a:r>
          </a:p>
          <a:p>
            <a:pPr>
              <a:lnSpc>
                <a:spcPct val="80000"/>
              </a:lnSpc>
            </a:pPr>
            <a:endParaRPr lang="en-US" altLang="en-US" sz="1800"/>
          </a:p>
          <a:p>
            <a:pPr>
              <a:lnSpc>
                <a:spcPct val="80000"/>
              </a:lnSpc>
            </a:pPr>
            <a:r>
              <a:rPr lang="en-US" altLang="en-US" sz="1800"/>
              <a:t>kamatne stope postavljene</a:t>
            </a:r>
          </a:p>
          <a:p>
            <a:pPr>
              <a:lnSpc>
                <a:spcPct val="80000"/>
              </a:lnSpc>
            </a:pPr>
            <a:r>
              <a:rPr lang="en-US" altLang="en-US" sz="1800"/>
              <a:t>su tako da inicijalna kamatna stopa bude mala, ali da</a:t>
            </a:r>
          </a:p>
          <a:p>
            <a:pPr>
              <a:lnSpc>
                <a:spcPct val="80000"/>
              </a:lnSpc>
            </a:pPr>
            <a:r>
              <a:rPr lang="en-US" altLang="en-US" sz="1800"/>
              <a:t>vremenom ubrzano raste. </a:t>
            </a:r>
          </a:p>
          <a:p>
            <a:pPr>
              <a:lnSpc>
                <a:spcPct val="80000"/>
              </a:lnSpc>
            </a:pPr>
            <a:endParaRPr lang="en-US" altLang="en-US" sz="1800"/>
          </a:p>
          <a:p>
            <a:pPr>
              <a:lnSpc>
                <a:spcPct val="80000"/>
              </a:lnSpc>
            </a:pPr>
            <a:r>
              <a:rPr lang="en-US" altLang="en-US" sz="1800"/>
              <a:t>Ova kreditna linija ubrzo postala „hit”, </a:t>
            </a:r>
          </a:p>
          <a:p>
            <a:pPr>
              <a:lnSpc>
                <a:spcPct val="80000"/>
              </a:lnSpc>
            </a:pPr>
            <a:endParaRPr lang="en-US" altLang="en-US" sz="1800"/>
          </a:p>
          <a:p>
            <a:pPr>
              <a:lnSpc>
                <a:spcPct val="80000"/>
              </a:lnSpc>
            </a:pPr>
            <a:r>
              <a:rPr lang="en-US" altLang="en-US" sz="1800"/>
              <a:t>Ubrzo nakon odobrenja, banka je ove kredite – tj. svoje pravo na redovnu otplatu kredita – prodavala drugim finansijskim institucijama. </a:t>
            </a:r>
          </a:p>
          <a:p>
            <a:pPr>
              <a:lnSpc>
                <a:spcPct val="80000"/>
              </a:lnSpc>
            </a:pPr>
            <a:endParaRPr lang="en-US" altLang="en-US" sz="1800"/>
          </a:p>
          <a:p>
            <a:pPr>
              <a:lnSpc>
                <a:spcPct val="80000"/>
              </a:lnSpc>
            </a:pPr>
            <a:r>
              <a:rPr lang="en-US" altLang="en-US" sz="1800"/>
              <a:t>Ovaj trik je omogućio bankama da ostvare proviziju, a da se trenutno oslobode rizika neplaćanja.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8483">
                                            <p:txEl>
                                              <p:pRg st="0" end="0"/>
                                            </p:txEl>
                                          </p:spTgt>
                                        </p:tgtEl>
                                        <p:attrNameLst>
                                          <p:attrName>style.visibility</p:attrName>
                                        </p:attrNameLst>
                                      </p:cBhvr>
                                      <p:to>
                                        <p:strVal val="visible"/>
                                      </p:to>
                                    </p:set>
                                    <p:animEffect transition="in" filter="fade">
                                      <p:cBhvr>
                                        <p:cTn id="14" dur="1000">
                                          <p:stCondLst>
                                            <p:cond delay="0"/>
                                          </p:stCondLst>
                                        </p:cTn>
                                        <p:tgtEl>
                                          <p:spTgt spid="1484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Effect transition="in" filter="fade">
                                      <p:cBhvr>
                                        <p:cTn id="19" dur="1000">
                                          <p:stCondLst>
                                            <p:cond delay="0"/>
                                          </p:stCondLst>
                                        </p:cTn>
                                        <p:tgtEl>
                                          <p:spTgt spid="14848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8483">
                                            <p:txEl>
                                              <p:pRg st="4" end="4"/>
                                            </p:txEl>
                                          </p:spTgt>
                                        </p:tgtEl>
                                        <p:attrNameLst>
                                          <p:attrName>style.visibility</p:attrName>
                                        </p:attrNameLst>
                                      </p:cBhvr>
                                      <p:to>
                                        <p:strVal val="visible"/>
                                      </p:to>
                                    </p:set>
                                    <p:animEffect transition="in" filter="fade">
                                      <p:cBhvr>
                                        <p:cTn id="24" dur="1000">
                                          <p:stCondLst>
                                            <p:cond delay="0"/>
                                          </p:stCondLst>
                                        </p:cTn>
                                        <p:tgtEl>
                                          <p:spTgt spid="14848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8483">
                                            <p:txEl>
                                              <p:pRg st="6" end="6"/>
                                            </p:txEl>
                                          </p:spTgt>
                                        </p:tgtEl>
                                        <p:attrNameLst>
                                          <p:attrName>style.visibility</p:attrName>
                                        </p:attrNameLst>
                                      </p:cBhvr>
                                      <p:to>
                                        <p:strVal val="visible"/>
                                      </p:to>
                                    </p:set>
                                    <p:animEffect transition="in" filter="fade">
                                      <p:cBhvr>
                                        <p:cTn id="29" dur="1000">
                                          <p:stCondLst>
                                            <p:cond delay="0"/>
                                          </p:stCondLst>
                                        </p:cTn>
                                        <p:tgtEl>
                                          <p:spTgt spid="14848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8483">
                                            <p:txEl>
                                              <p:pRg st="7" end="7"/>
                                            </p:txEl>
                                          </p:spTgt>
                                        </p:tgtEl>
                                        <p:attrNameLst>
                                          <p:attrName>style.visibility</p:attrName>
                                        </p:attrNameLst>
                                      </p:cBhvr>
                                      <p:to>
                                        <p:strVal val="visible"/>
                                      </p:to>
                                    </p:set>
                                    <p:animEffect transition="in" filter="fade">
                                      <p:cBhvr>
                                        <p:cTn id="34" dur="1000">
                                          <p:stCondLst>
                                            <p:cond delay="0"/>
                                          </p:stCondLst>
                                        </p:cTn>
                                        <p:tgtEl>
                                          <p:spTgt spid="14848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8483">
                                            <p:txEl>
                                              <p:pRg st="8" end="8"/>
                                            </p:txEl>
                                          </p:spTgt>
                                        </p:tgtEl>
                                        <p:attrNameLst>
                                          <p:attrName>style.visibility</p:attrName>
                                        </p:attrNameLst>
                                      </p:cBhvr>
                                      <p:to>
                                        <p:strVal val="visible"/>
                                      </p:to>
                                    </p:set>
                                    <p:animEffect transition="in" filter="fade">
                                      <p:cBhvr>
                                        <p:cTn id="39" dur="1000">
                                          <p:stCondLst>
                                            <p:cond delay="0"/>
                                          </p:stCondLst>
                                        </p:cTn>
                                        <p:tgtEl>
                                          <p:spTgt spid="14848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8483">
                                            <p:txEl>
                                              <p:pRg st="10" end="10"/>
                                            </p:txEl>
                                          </p:spTgt>
                                        </p:tgtEl>
                                        <p:attrNameLst>
                                          <p:attrName>style.visibility</p:attrName>
                                        </p:attrNameLst>
                                      </p:cBhvr>
                                      <p:to>
                                        <p:strVal val="visible"/>
                                      </p:to>
                                    </p:set>
                                    <p:animEffect transition="in" filter="fade">
                                      <p:cBhvr>
                                        <p:cTn id="44" dur="1000">
                                          <p:stCondLst>
                                            <p:cond delay="0"/>
                                          </p:stCondLst>
                                        </p:cTn>
                                        <p:tgtEl>
                                          <p:spTgt spid="148483">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8483">
                                            <p:txEl>
                                              <p:pRg st="12" end="12"/>
                                            </p:txEl>
                                          </p:spTgt>
                                        </p:tgtEl>
                                        <p:attrNameLst>
                                          <p:attrName>style.visibility</p:attrName>
                                        </p:attrNameLst>
                                      </p:cBhvr>
                                      <p:to>
                                        <p:strVal val="visible"/>
                                      </p:to>
                                    </p:set>
                                    <p:animEffect transition="in" filter="fade">
                                      <p:cBhvr>
                                        <p:cTn id="49" dur="1000">
                                          <p:stCondLst>
                                            <p:cond delay="0"/>
                                          </p:stCondLst>
                                        </p:cTn>
                                        <p:tgtEl>
                                          <p:spTgt spid="148483">
                                            <p:txEl>
                                              <p:pRg st="12" end="1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8483">
                                            <p:txEl>
                                              <p:pRg st="14" end="14"/>
                                            </p:txEl>
                                          </p:spTgt>
                                        </p:tgtEl>
                                        <p:attrNameLst>
                                          <p:attrName>style.visibility</p:attrName>
                                        </p:attrNameLst>
                                      </p:cBhvr>
                                      <p:to>
                                        <p:strVal val="visible"/>
                                      </p:to>
                                    </p:set>
                                    <p:animEffect transition="in" filter="fade">
                                      <p:cBhvr>
                                        <p:cTn id="54" dur="1000">
                                          <p:stCondLst>
                                            <p:cond delay="0"/>
                                          </p:stCondLst>
                                        </p:cTn>
                                        <p:tgtEl>
                                          <p:spTgt spid="14848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9A6E9DA-2A07-4AF3-AF08-620C0E165144}"/>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83A79561-DD47-4637-9B92-B556781D71F9}"/>
              </a:ext>
            </a:extLst>
          </p:cNvPr>
          <p:cNvSpPr>
            <a:spLocks noGrp="1" noChangeArrowheads="1"/>
          </p:cNvSpPr>
          <p:nvPr>
            <p:ph type="body" idx="1"/>
          </p:nvPr>
        </p:nvSpPr>
        <p:spPr/>
        <p:txBody>
          <a:bodyPr/>
          <a:lstStyle/>
          <a:p>
            <a:pPr>
              <a:lnSpc>
                <a:spcPct val="80000"/>
              </a:lnSpc>
            </a:pPr>
            <a:r>
              <a:rPr lang="en-US" altLang="en-US" sz="2800"/>
              <a:t>Institucije koje su kupile ove rizične zajmove preprodavale su ih drugim finansijskim institucijama širom sveta.</a:t>
            </a:r>
          </a:p>
          <a:p>
            <a:pPr>
              <a:lnSpc>
                <a:spcPct val="80000"/>
              </a:lnSpc>
            </a:pPr>
            <a:endParaRPr lang="en-US" altLang="en-US" sz="2800"/>
          </a:p>
          <a:p>
            <a:pPr>
              <a:lnSpc>
                <a:spcPct val="80000"/>
              </a:lnSpc>
            </a:pPr>
            <a:r>
              <a:rPr lang="en-US" altLang="en-US" sz="2800"/>
              <a:t>Ove hartije od vrednosti sa hipotekarnim pokrićem često su menjale vlasnika, putujući iz jedne zemlje u drugu. Završile su u aktivi velikih banaka. </a:t>
            </a:r>
          </a:p>
          <a:p>
            <a:pPr>
              <a:lnSpc>
                <a:spcPct val="80000"/>
              </a:lnSpc>
            </a:pPr>
            <a:endParaRPr lang="en-US" altLang="en-US" sz="2800"/>
          </a:p>
          <a:p>
            <a:pPr>
              <a:lnSpc>
                <a:spcPct val="80000"/>
              </a:lnSpc>
            </a:pPr>
            <a:r>
              <a:rPr lang="en-US" altLang="en-US" sz="2800"/>
              <a:t>To je stvorilo još jedan problem asimetričnih informacija: poslednji kupci ovih hartija od vrednosti vrlo su teško mogli da dokuče koliki rizik su uneli u svoju aktivu.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0ABC929-073D-4159-A6B2-20E2B6FAA21C}"/>
              </a:ext>
            </a:extLst>
          </p:cNvPr>
          <p:cNvSpPr>
            <a:spLocks noGrp="1" noChangeArrowheads="1"/>
          </p:cNvSpPr>
          <p:nvPr>
            <p:ph type="title"/>
          </p:nvPr>
        </p:nvSpPr>
        <p:spPr/>
        <p:txBody>
          <a:bodyPr/>
          <a:lstStyle/>
          <a:p>
            <a:endParaRPr lang="en-US" altLang="en-US"/>
          </a:p>
        </p:txBody>
      </p:sp>
      <p:sp>
        <p:nvSpPr>
          <p:cNvPr id="41987" name="Rectangle 3">
            <a:extLst>
              <a:ext uri="{FF2B5EF4-FFF2-40B4-BE49-F238E27FC236}">
                <a16:creationId xmlns:a16="http://schemas.microsoft.com/office/drawing/2014/main" id="{6A355C7B-5E18-4BE8-9B18-DFCDF6B4518E}"/>
              </a:ext>
            </a:extLst>
          </p:cNvPr>
          <p:cNvSpPr>
            <a:spLocks noGrp="1" noChangeArrowheads="1"/>
          </p:cNvSpPr>
          <p:nvPr>
            <p:ph type="body" idx="1"/>
          </p:nvPr>
        </p:nvSpPr>
        <p:spPr/>
        <p:txBody>
          <a:bodyPr/>
          <a:lstStyle/>
          <a:p>
            <a:pPr>
              <a:lnSpc>
                <a:spcPct val="80000"/>
              </a:lnSpc>
            </a:pPr>
            <a:r>
              <a:rPr lang="en-US" altLang="en-US" sz="2800"/>
              <a:t>upravo je u to doba započeo onaj unapred definisani period rasta kamatne stope na odobrene hipotekarne zajmove</a:t>
            </a:r>
          </a:p>
          <a:p>
            <a:pPr>
              <a:lnSpc>
                <a:spcPct val="80000"/>
              </a:lnSpc>
            </a:pPr>
            <a:endParaRPr lang="en-US" altLang="en-US" sz="2800"/>
          </a:p>
          <a:p>
            <a:pPr>
              <a:lnSpc>
                <a:spcPct val="80000"/>
              </a:lnSpc>
            </a:pPr>
            <a:r>
              <a:rPr lang="en-US" altLang="en-US" sz="2800"/>
              <a:t>U principu, sama kupljena nekretnina je bila stavljena pod hipoteku, što je garantovalo da kredit ima realno pokriće. </a:t>
            </a:r>
          </a:p>
          <a:p>
            <a:pPr>
              <a:lnSpc>
                <a:spcPct val="80000"/>
              </a:lnSpc>
            </a:pPr>
            <a:endParaRPr lang="en-US" altLang="en-US" sz="2800"/>
          </a:p>
          <a:p>
            <a:pPr>
              <a:lnSpc>
                <a:spcPct val="80000"/>
              </a:lnSpc>
            </a:pPr>
            <a:r>
              <a:rPr lang="en-US" altLang="en-US" sz="2800"/>
              <a:t>Ali, padom cena nekretnina, nisu samo kuće gubile vrednost, već je istovremeno stotine hiljada kredita ostalo bez realnog pokrića</a:t>
            </a:r>
          </a:p>
          <a:p>
            <a:pPr>
              <a:lnSpc>
                <a:spcPct val="80000"/>
              </a:lnSpc>
            </a:pPr>
            <a:r>
              <a:rPr lang="en-US" altLang="en-US" sz="2800"/>
              <a:t>i trenutno izgubilo vrednost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a:extLst>
              <a:ext uri="{FF2B5EF4-FFF2-40B4-BE49-F238E27FC236}">
                <a16:creationId xmlns:a16="http://schemas.microsoft.com/office/drawing/2014/main" id="{E9DF2D1D-5996-444C-A6FF-D6BA5EBED580}"/>
              </a:ext>
            </a:extLst>
          </p:cNvPr>
          <p:cNvSpPr>
            <a:spLocks noGrp="1"/>
          </p:cNvSpPr>
          <p:nvPr>
            <p:ph type="body" idx="1"/>
          </p:nvPr>
        </p:nvSpPr>
        <p:spPr>
          <a:xfrm>
            <a:off x="722313" y="4881563"/>
            <a:ext cx="7772400" cy="1500187"/>
          </a:xfrm>
        </p:spPr>
        <p:txBody>
          <a:bodyPr/>
          <a:lstStyle/>
          <a:p>
            <a:r>
              <a:rPr lang="en-GB" altLang="en-US"/>
              <a:t>N</a:t>
            </a:r>
            <a:r>
              <a:rPr lang="en-US" altLang="en-US"/>
              <a:t>ajvažnije je da krediti budu pokriveni!</a:t>
            </a:r>
          </a:p>
          <a:p>
            <a:endParaRPr lang="en-US" altLang="en-US"/>
          </a:p>
          <a:p>
            <a:r>
              <a:rPr lang="en-GB" altLang="en-US"/>
              <a:t>A</a:t>
            </a:r>
            <a:r>
              <a:rPr lang="en-US" altLang="en-US"/>
              <a:t>li to nije dovoljno</a:t>
            </a:r>
          </a:p>
          <a:p>
            <a:endParaRPr lang="en-US" altLang="en-US"/>
          </a:p>
          <a:p>
            <a:r>
              <a:rPr lang="en-GB" altLang="en-US"/>
              <a:t>A</a:t>
            </a:r>
            <a:r>
              <a:rPr lang="en-US" altLang="en-US"/>
              <a:t>ko banka ulaže na nesigurno područje....</a:t>
            </a:r>
          </a:p>
          <a:p>
            <a:endParaRPr lang="en-US" altLang="en-US"/>
          </a:p>
          <a:p>
            <a:endParaRPr lang="en-US" altLang="en-US"/>
          </a:p>
          <a:p>
            <a:r>
              <a:rPr lang="en-GB" altLang="en-US"/>
              <a:t>T</a:t>
            </a:r>
            <a:r>
              <a:rPr lang="en-US" altLang="en-US"/>
              <a:t>ražiće premiju na rizik!</a:t>
            </a:r>
          </a:p>
          <a:p>
            <a:endParaRPr lang="en-US" altLang="en-US"/>
          </a:p>
          <a:p>
            <a:r>
              <a:rPr lang="en-US" altLang="en-US"/>
              <a:t>Orban</a:t>
            </a:r>
          </a:p>
          <a:p>
            <a:endParaRPr lang="en-US" altLang="en-US"/>
          </a:p>
          <a:p>
            <a:endParaRPr lang="en-US" altLang="en-US"/>
          </a:p>
          <a:p>
            <a:endParaRPr lang="en-US" altLang="en-US"/>
          </a:p>
          <a:p>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5">
            <a:extLst>
              <a:ext uri="{FF2B5EF4-FFF2-40B4-BE49-F238E27FC236}">
                <a16:creationId xmlns:a16="http://schemas.microsoft.com/office/drawing/2014/main" id="{FE95F874-140E-4C1C-9115-B372E9034517}"/>
              </a:ext>
            </a:extLst>
          </p:cNvPr>
          <p:cNvSpPr>
            <a:spLocks noGrp="1"/>
          </p:cNvSpPr>
          <p:nvPr>
            <p:ph idx="1"/>
          </p:nvPr>
        </p:nvSpPr>
        <p:spPr/>
        <p:txBody>
          <a:bodyPr/>
          <a:lstStyle/>
          <a:p>
            <a:r>
              <a:rPr lang="en-GB" altLang="en-US" sz="3600">
                <a:hlinkClick r:id="rId2"/>
              </a:rPr>
              <a:t>Anglo-American capitalism has become an instrument for enriching its business managers</a:t>
            </a:r>
            <a:endParaRPr lang="en-US" altLang="en-US" sz="3600"/>
          </a:p>
          <a:p>
            <a:r>
              <a:rPr lang="en-GB" altLang="en-US" sz="3600">
                <a:hlinkClick r:id="rId3"/>
              </a:rPr>
              <a:t>http://www.econ.ucla.edu/lal/busta/busta0708.pdf</a:t>
            </a:r>
            <a:endParaRPr lang="en-US" altLang="en-US" sz="3600"/>
          </a:p>
          <a:p>
            <a:r>
              <a:rPr lang="en-GB" altLang="en-US" sz="3600"/>
              <a:t> Glass-Steagall </a:t>
            </a:r>
            <a:r>
              <a:rPr lang="en-GB" altLang="en-US" sz="3600" b="1"/>
              <a:t>Act</a:t>
            </a:r>
            <a:r>
              <a:rPr lang="en-US" altLang="en-US" sz="3600"/>
              <a:t> – zabranio povratak investicionog bankarstva</a:t>
            </a:r>
          </a:p>
          <a:p>
            <a:endParaRPr lang="en-GB" altLang="en-US" sz="3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8F604F4-A476-4EC8-8866-4CADE5CB0A38}"/>
              </a:ext>
            </a:extLst>
          </p:cNvPr>
          <p:cNvSpPr>
            <a:spLocks noGrp="1"/>
          </p:cNvSpPr>
          <p:nvPr>
            <p:ph type="title"/>
          </p:nvPr>
        </p:nvSpPr>
        <p:spPr/>
        <p:txBody>
          <a:bodyPr/>
          <a:lstStyle/>
          <a:p>
            <a:endParaRPr lang="en-US" altLang="en-US"/>
          </a:p>
        </p:txBody>
      </p:sp>
      <p:sp>
        <p:nvSpPr>
          <p:cNvPr id="3" name="Rectangle 2">
            <a:extLst>
              <a:ext uri="{FF2B5EF4-FFF2-40B4-BE49-F238E27FC236}">
                <a16:creationId xmlns:a16="http://schemas.microsoft.com/office/drawing/2014/main" id="{8E943376-DF75-4CFA-8E05-590DCA5CD662}"/>
              </a:ext>
            </a:extLst>
          </p:cNvPr>
          <p:cNvSpPr/>
          <p:nvPr/>
        </p:nvSpPr>
        <p:spPr>
          <a:xfrm>
            <a:off x="250825" y="893763"/>
            <a:ext cx="8713788" cy="6862762"/>
          </a:xfrm>
          <a:prstGeom prst="rect">
            <a:avLst/>
          </a:prstGeom>
        </p:spPr>
        <p:txBody>
          <a:bodyPr>
            <a:spAutoFit/>
          </a:bodyPr>
          <a:lstStyle/>
          <a:p>
            <a:pPr>
              <a:defRPr/>
            </a:pPr>
            <a:r>
              <a:rPr lang="en-US" sz="4000" dirty="0">
                <a:solidFill>
                  <a:schemeClr val="bg1">
                    <a:lumMod val="95000"/>
                  </a:schemeClr>
                </a:solidFill>
              </a:rPr>
              <a:t>“</a:t>
            </a:r>
            <a:r>
              <a:rPr lang="sr-Latn-CS" sz="4000" dirty="0">
                <a:solidFill>
                  <a:schemeClr val="bg1">
                    <a:lumMod val="95000"/>
                  </a:schemeClr>
                </a:solidFill>
              </a:rPr>
              <a:t>Dobar</a:t>
            </a:r>
            <a:r>
              <a:rPr lang="en-US" sz="4000" dirty="0">
                <a:solidFill>
                  <a:schemeClr val="bg1">
                    <a:lumMod val="95000"/>
                  </a:schemeClr>
                </a:solidFill>
              </a:rPr>
              <a:t>” </a:t>
            </a:r>
            <a:r>
              <a:rPr lang="sr-Latn-CS" sz="4000" dirty="0">
                <a:solidFill>
                  <a:schemeClr val="bg1">
                    <a:lumMod val="95000"/>
                  </a:schemeClr>
                </a:solidFill>
              </a:rPr>
              <a:t>platnobilansni deficit je </a:t>
            </a:r>
            <a:r>
              <a:rPr lang="sr-Latn-CS" sz="4000" b="1" u="sng" dirty="0">
                <a:solidFill>
                  <a:schemeClr val="bg1">
                    <a:lumMod val="95000"/>
                  </a:schemeClr>
                </a:solidFill>
              </a:rPr>
              <a:t>posledica visokih investicionih troškova </a:t>
            </a:r>
            <a:r>
              <a:rPr lang="sr-Latn-CS" sz="4000" dirty="0">
                <a:solidFill>
                  <a:schemeClr val="bg1">
                    <a:lumMod val="95000"/>
                  </a:schemeClr>
                </a:solidFill>
              </a:rPr>
              <a:t>. Na nešto duži rok to ohrabruje investitore da ulažu i izvoze, te se sutra stvara suficit. </a:t>
            </a:r>
          </a:p>
          <a:p>
            <a:pPr>
              <a:defRPr/>
            </a:pPr>
            <a:endParaRPr lang="sr-Latn-CS" sz="4000" dirty="0">
              <a:solidFill>
                <a:schemeClr val="bg1">
                  <a:lumMod val="95000"/>
                </a:schemeClr>
              </a:solidFill>
            </a:endParaRPr>
          </a:p>
          <a:p>
            <a:pPr>
              <a:defRPr/>
            </a:pPr>
            <a:r>
              <a:rPr lang="en-US" sz="4000" dirty="0">
                <a:solidFill>
                  <a:schemeClr val="bg1">
                    <a:lumMod val="95000"/>
                  </a:schemeClr>
                </a:solidFill>
              </a:rPr>
              <a:t>“</a:t>
            </a:r>
            <a:r>
              <a:rPr lang="sr-Latn-CS" sz="4000" dirty="0">
                <a:solidFill>
                  <a:schemeClr val="bg1">
                    <a:lumMod val="95000"/>
                  </a:schemeClr>
                </a:solidFill>
              </a:rPr>
              <a:t>Loš</a:t>
            </a:r>
            <a:r>
              <a:rPr lang="en-US" sz="4000" dirty="0">
                <a:solidFill>
                  <a:schemeClr val="bg1">
                    <a:lumMod val="95000"/>
                  </a:schemeClr>
                </a:solidFill>
              </a:rPr>
              <a:t>” </a:t>
            </a:r>
            <a:r>
              <a:rPr lang="sr-Latn-CS" sz="4000" dirty="0">
                <a:solidFill>
                  <a:schemeClr val="bg1">
                    <a:lumMod val="95000"/>
                  </a:schemeClr>
                </a:solidFill>
              </a:rPr>
              <a:t>deficit je posledica visoke privatne ili javne potrošnje koje nemaju nikakvog uticaja na rast. </a:t>
            </a:r>
          </a:p>
          <a:p>
            <a:pPr>
              <a:defRPr/>
            </a:pPr>
            <a:endParaRPr lang="sr-Latn-CS" sz="4000" dirty="0">
              <a:solidFill>
                <a:schemeClr val="bg1">
                  <a:lumMod val="95000"/>
                </a:schemeClr>
              </a:solidFill>
            </a:endParaRPr>
          </a:p>
          <a:p>
            <a:pPr>
              <a:defRPr/>
            </a:pPr>
            <a:endParaRPr lang="sr-Latn-CS" sz="4000" dirty="0">
              <a:solidFill>
                <a:schemeClr val="bg1">
                  <a:lumMod val="9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728F9EF-7652-46CA-8E76-BC6D1E4D508E}"/>
              </a:ext>
            </a:extLst>
          </p:cNvPr>
          <p:cNvSpPr>
            <a:spLocks noGrp="1"/>
          </p:cNvSpPr>
          <p:nvPr>
            <p:ph type="title"/>
          </p:nvPr>
        </p:nvSpPr>
        <p:spPr/>
        <p:txBody>
          <a:bodyPr/>
          <a:lstStyle/>
          <a:p>
            <a:endParaRPr lang="en-GB" altLang="en-US"/>
          </a:p>
        </p:txBody>
      </p:sp>
      <p:sp>
        <p:nvSpPr>
          <p:cNvPr id="5123" name="Content Placeholder 2">
            <a:extLst>
              <a:ext uri="{FF2B5EF4-FFF2-40B4-BE49-F238E27FC236}">
                <a16:creationId xmlns:a16="http://schemas.microsoft.com/office/drawing/2014/main" id="{428E9E5C-7FE4-4A68-9F43-2A29A9E010DB}"/>
              </a:ext>
            </a:extLst>
          </p:cNvPr>
          <p:cNvSpPr>
            <a:spLocks noGrp="1"/>
          </p:cNvSpPr>
          <p:nvPr>
            <p:ph idx="1"/>
          </p:nvPr>
        </p:nvSpPr>
        <p:spPr/>
        <p:txBody>
          <a:bodyPr/>
          <a:lstStyle/>
          <a:p>
            <a:r>
              <a:rPr lang="en-GB" altLang="en-US" dirty="0"/>
              <a:t>K</a:t>
            </a:r>
            <a:r>
              <a:rPr lang="en-US" altLang="en-US" dirty="0" err="1"/>
              <a:t>ružni</a:t>
            </a:r>
            <a:r>
              <a:rPr lang="en-US" altLang="en-US" dirty="0"/>
              <a:t> </a:t>
            </a:r>
            <a:r>
              <a:rPr lang="en-US" altLang="en-US" dirty="0" err="1"/>
              <a:t>tok</a:t>
            </a:r>
            <a:r>
              <a:rPr lang="en-US" altLang="en-US" dirty="0"/>
              <a:t> – argument </a:t>
            </a:r>
            <a:r>
              <a:rPr lang="en-US" altLang="en-US" dirty="0" err="1"/>
              <a:t>protiv</a:t>
            </a:r>
            <a:r>
              <a:rPr lang="en-US" altLang="en-US" dirty="0"/>
              <a:t> </a:t>
            </a:r>
            <a:r>
              <a:rPr lang="en-US" altLang="en-US" dirty="0" err="1"/>
              <a:t>državne</a:t>
            </a:r>
            <a:r>
              <a:rPr lang="en-US" altLang="en-US" dirty="0"/>
              <a:t> </a:t>
            </a:r>
            <a:r>
              <a:rPr lang="en-US" altLang="en-US" dirty="0" err="1"/>
              <a:t>intervencije</a:t>
            </a:r>
            <a:r>
              <a:rPr lang="en-US" altLang="en-US" dirty="0"/>
              <a:t> </a:t>
            </a:r>
          </a:p>
          <a:p>
            <a:r>
              <a:rPr lang="en-US" altLang="en-US" dirty="0"/>
              <a:t>1. </a:t>
            </a:r>
            <a:r>
              <a:rPr lang="en-US" altLang="en-US" dirty="0" err="1"/>
              <a:t>remeti</a:t>
            </a:r>
            <a:r>
              <a:rPr lang="en-US" altLang="en-US" dirty="0"/>
              <a:t> </a:t>
            </a:r>
            <a:r>
              <a:rPr lang="en-US" altLang="en-US" dirty="0" err="1"/>
              <a:t>tržišni</a:t>
            </a:r>
            <a:r>
              <a:rPr lang="en-US" altLang="en-US" dirty="0"/>
              <a:t> </a:t>
            </a:r>
            <a:r>
              <a:rPr lang="en-US" altLang="en-US" dirty="0" err="1"/>
              <a:t>mehanizam</a:t>
            </a:r>
            <a:endParaRPr lang="en-US" altLang="en-US" dirty="0"/>
          </a:p>
          <a:p>
            <a:r>
              <a:rPr lang="en-US" altLang="en-US" dirty="0"/>
              <a:t>2. </a:t>
            </a:r>
            <a:r>
              <a:rPr lang="en-US" altLang="en-US" dirty="0" err="1"/>
              <a:t>usporava</a:t>
            </a:r>
            <a:r>
              <a:rPr lang="en-US" altLang="en-US" dirty="0"/>
              <a:t> </a:t>
            </a:r>
            <a:r>
              <a:rPr lang="en-US" altLang="en-US" dirty="0" err="1"/>
              <a:t>tok</a:t>
            </a:r>
            <a:endParaRPr lang="en-US" altLang="en-US" dirty="0"/>
          </a:p>
          <a:p>
            <a:r>
              <a:rPr lang="en-US" altLang="en-US" dirty="0"/>
              <a:t>3. </a:t>
            </a:r>
            <a:r>
              <a:rPr lang="sr-Latn-RS" altLang="en-US" dirty="0"/>
              <a:t>stvara </a:t>
            </a:r>
            <a:r>
              <a:rPr lang="en-US" altLang="en-US" dirty="0" err="1"/>
              <a:t>aspiracije</a:t>
            </a:r>
            <a:r>
              <a:rPr lang="en-US" altLang="en-US" dirty="0"/>
              <a:t> za </a:t>
            </a:r>
            <a:r>
              <a:rPr lang="en-US" altLang="en-US" dirty="0" err="1"/>
              <a:t>netržišnu</a:t>
            </a:r>
            <a:r>
              <a:rPr lang="en-US" altLang="en-US" dirty="0"/>
              <a:t> </a:t>
            </a:r>
            <a:r>
              <a:rPr lang="en-US" altLang="en-US" dirty="0" err="1"/>
              <a:t>dobit</a:t>
            </a:r>
            <a:endParaRPr lang="en-US" altLang="en-US" dirty="0"/>
          </a:p>
          <a:p>
            <a:r>
              <a:rPr lang="en-US" altLang="en-US" dirty="0"/>
              <a:t>4. </a:t>
            </a:r>
            <a:r>
              <a:rPr lang="en-US" altLang="en-US" dirty="0" err="1"/>
              <a:t>iskustva</a:t>
            </a:r>
            <a:r>
              <a:rPr lang="en-US" altLang="en-US" dirty="0"/>
              <a:t> </a:t>
            </a:r>
            <a:r>
              <a:rPr lang="en-US" altLang="en-US" dirty="0" err="1"/>
              <a:t>pokazuju</a:t>
            </a:r>
            <a:r>
              <a:rPr lang="en-US" altLang="en-US" dirty="0"/>
              <a:t> </a:t>
            </a:r>
            <a:r>
              <a:rPr lang="en-US" altLang="en-US" dirty="0" err="1"/>
              <a:t>manji</a:t>
            </a:r>
            <a:r>
              <a:rPr lang="en-US" altLang="en-US" dirty="0"/>
              <a:t> </a:t>
            </a:r>
            <a:r>
              <a:rPr lang="en-US" altLang="en-US" dirty="0" err="1"/>
              <a:t>rast</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12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2AEA030F-0CEB-426A-9972-5D5EB78ADEFA}"/>
              </a:ext>
            </a:extLst>
          </p:cNvPr>
          <p:cNvSpPr>
            <a:spLocks noGrp="1"/>
          </p:cNvSpPr>
          <p:nvPr>
            <p:ph type="title"/>
          </p:nvPr>
        </p:nvSpPr>
        <p:spPr>
          <a:xfrm>
            <a:off x="2786063" y="857250"/>
            <a:ext cx="3429000" cy="609600"/>
          </a:xfrm>
        </p:spPr>
        <p:txBody>
          <a:bodyPr/>
          <a:lstStyle/>
          <a:p>
            <a:r>
              <a:rPr lang="sr-Latn-CS" altLang="en-US" sz="3600"/>
              <a:t>Domaćinstva</a:t>
            </a:r>
            <a:endParaRPr lang="en-US" altLang="en-US" sz="3600"/>
          </a:p>
        </p:txBody>
      </p:sp>
      <p:pic>
        <p:nvPicPr>
          <p:cNvPr id="6147" name="Picture 36">
            <a:extLst>
              <a:ext uri="{FF2B5EF4-FFF2-40B4-BE49-F238E27FC236}">
                <a16:creationId xmlns:a16="http://schemas.microsoft.com/office/drawing/2014/main" id="{057EFCED-AFCA-4290-85A4-87395B6A3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785938"/>
            <a:ext cx="30718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a:extLst>
              <a:ext uri="{FF2B5EF4-FFF2-40B4-BE49-F238E27FC236}">
                <a16:creationId xmlns:a16="http://schemas.microsoft.com/office/drawing/2014/main" id="{210EA3CC-1960-429A-8270-5102AD0442ED}"/>
              </a:ext>
            </a:extLst>
          </p:cNvPr>
          <p:cNvSpPr txBox="1">
            <a:spLocks/>
          </p:cNvSpPr>
          <p:nvPr/>
        </p:nvSpPr>
        <p:spPr bwMode="auto">
          <a:xfrm>
            <a:off x="857250" y="4332288"/>
            <a:ext cx="7858125"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Konsolidacija: Firme + domaćinstva</a:t>
            </a:r>
          </a:p>
          <a:p>
            <a:pPr algn="l" eaLnBrk="0" hangingPunct="0">
              <a:defRPr/>
            </a:pPr>
            <a:endParaRPr lang="en-US" sz="3600" kern="0" dirty="0">
              <a:solidFill>
                <a:srgbClr val="DBC9ED"/>
              </a:solidFill>
              <a:latin typeface="+mj-lt"/>
              <a:ea typeface="+mj-ea"/>
              <a:cs typeface="+mj-cs"/>
            </a:endParaRPr>
          </a:p>
        </p:txBody>
      </p:sp>
      <p:grpSp>
        <p:nvGrpSpPr>
          <p:cNvPr id="6149" name="Group 12">
            <a:extLst>
              <a:ext uri="{FF2B5EF4-FFF2-40B4-BE49-F238E27FC236}">
                <a16:creationId xmlns:a16="http://schemas.microsoft.com/office/drawing/2014/main" id="{0489006F-6508-4CBC-A502-EADA4373ED5F}"/>
              </a:ext>
            </a:extLst>
          </p:cNvPr>
          <p:cNvGrpSpPr>
            <a:grpSpLocks/>
          </p:cNvGrpSpPr>
          <p:nvPr/>
        </p:nvGrpSpPr>
        <p:grpSpPr bwMode="auto">
          <a:xfrm>
            <a:off x="2143125" y="5522913"/>
            <a:ext cx="4143375" cy="642937"/>
            <a:chOff x="3000364" y="3643314"/>
            <a:chExt cx="4143404" cy="642942"/>
          </a:xfrm>
        </p:grpSpPr>
        <p:pic>
          <p:nvPicPr>
            <p:cNvPr id="6155" name="Picture 4">
              <a:extLst>
                <a:ext uri="{FF2B5EF4-FFF2-40B4-BE49-F238E27FC236}">
                  <a16:creationId xmlns:a16="http://schemas.microsoft.com/office/drawing/2014/main" id="{04ACBCCC-FB86-4ADD-8723-4D13D2941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74" t="69823" r="906" b="14468"/>
            <a:stretch>
              <a:fillRect/>
            </a:stretch>
          </p:blipFill>
          <p:spPr bwMode="auto">
            <a:xfrm>
              <a:off x="3000364" y="3643314"/>
              <a:ext cx="4143404"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6" name="Picture 4">
              <a:extLst>
                <a:ext uri="{FF2B5EF4-FFF2-40B4-BE49-F238E27FC236}">
                  <a16:creationId xmlns:a16="http://schemas.microsoft.com/office/drawing/2014/main" id="{FB3ADE26-8B17-4717-878F-A458D289C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19" t="4704" r="31946" b="84290"/>
            <a:stretch>
              <a:fillRect/>
            </a:stretch>
          </p:blipFill>
          <p:spPr bwMode="auto">
            <a:xfrm>
              <a:off x="3786182" y="3643314"/>
              <a:ext cx="214314" cy="4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5" name="Rectangle 14">
            <a:extLst>
              <a:ext uri="{FF2B5EF4-FFF2-40B4-BE49-F238E27FC236}">
                <a16:creationId xmlns:a16="http://schemas.microsoft.com/office/drawing/2014/main" id="{C4A05836-7122-4E71-AC42-D8EE32209C28}"/>
              </a:ext>
            </a:extLst>
          </p:cNvPr>
          <p:cNvSpPr>
            <a:spLocks noChangeArrowheads="1"/>
          </p:cNvSpPr>
          <p:nvPr/>
        </p:nvSpPr>
        <p:spPr bwMode="auto">
          <a:xfrm>
            <a:off x="4929188" y="1928813"/>
            <a:ext cx="500062" cy="5715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6151" name="Picture 4">
            <a:extLst>
              <a:ext uri="{FF2B5EF4-FFF2-40B4-BE49-F238E27FC236}">
                <a16:creationId xmlns:a16="http://schemas.microsoft.com/office/drawing/2014/main" id="{37145D6B-AB49-4E23-8A8B-11FC3CF36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375" t="5305" r="39468" b="16800"/>
          <a:stretch>
            <a:fillRect/>
          </a:stretch>
        </p:blipFill>
        <p:spPr bwMode="auto">
          <a:xfrm>
            <a:off x="4572000" y="5545138"/>
            <a:ext cx="10795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Group 12">
            <a:extLst>
              <a:ext uri="{FF2B5EF4-FFF2-40B4-BE49-F238E27FC236}">
                <a16:creationId xmlns:a16="http://schemas.microsoft.com/office/drawing/2014/main" id="{AD27E232-AB2D-4DCF-920B-9B8495CCA852}"/>
              </a:ext>
            </a:extLst>
          </p:cNvPr>
          <p:cNvGrpSpPr>
            <a:grpSpLocks/>
          </p:cNvGrpSpPr>
          <p:nvPr/>
        </p:nvGrpSpPr>
        <p:grpSpPr bwMode="auto">
          <a:xfrm>
            <a:off x="2700338" y="2997200"/>
            <a:ext cx="1800225" cy="642938"/>
            <a:chOff x="3404638" y="3643314"/>
            <a:chExt cx="1800213" cy="642942"/>
          </a:xfrm>
        </p:grpSpPr>
        <p:pic>
          <p:nvPicPr>
            <p:cNvPr id="6153" name="Picture 4">
              <a:extLst>
                <a:ext uri="{FF2B5EF4-FFF2-40B4-BE49-F238E27FC236}">
                  <a16:creationId xmlns:a16="http://schemas.microsoft.com/office/drawing/2014/main" id="{BF496955-865E-4200-8E87-30F800360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89" t="69823" r="38989" b="14468"/>
            <a:stretch>
              <a:fillRect/>
            </a:stretch>
          </p:blipFill>
          <p:spPr bwMode="auto">
            <a:xfrm>
              <a:off x="3404638" y="3643314"/>
              <a:ext cx="1800213"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4" name="Picture 4">
              <a:extLst>
                <a:ext uri="{FF2B5EF4-FFF2-40B4-BE49-F238E27FC236}">
                  <a16:creationId xmlns:a16="http://schemas.microsoft.com/office/drawing/2014/main" id="{E7538C62-B64A-432B-B0F1-DF4989127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19" t="4704" r="31946" b="84290"/>
            <a:stretch>
              <a:fillRect/>
            </a:stretch>
          </p:blipFill>
          <p:spPr bwMode="auto">
            <a:xfrm>
              <a:off x="3786182" y="3643314"/>
              <a:ext cx="214314" cy="4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6151"/>
                                        </p:tgtEl>
                                      </p:cBhvr>
                                    </p:animEffect>
                                    <p:set>
                                      <p:cBhvr>
                                        <p:cTn id="15" dur="1" fill="hold">
                                          <p:stCondLst>
                                            <p:cond delay="499"/>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20E9BAA-6FE3-4601-8097-AFBD02F3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4713288"/>
            <a:ext cx="3881437"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itle 2">
            <a:extLst>
              <a:ext uri="{FF2B5EF4-FFF2-40B4-BE49-F238E27FC236}">
                <a16:creationId xmlns:a16="http://schemas.microsoft.com/office/drawing/2014/main" id="{D30CEFEB-7479-4944-AA8D-81C3DBC00997}"/>
              </a:ext>
            </a:extLst>
          </p:cNvPr>
          <p:cNvSpPr txBox="1">
            <a:spLocks/>
          </p:cNvSpPr>
          <p:nvPr/>
        </p:nvSpPr>
        <p:spPr bwMode="auto">
          <a:xfrm>
            <a:off x="1000125" y="1285875"/>
            <a:ext cx="6643688"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Budžetsko ograničenje države</a:t>
            </a:r>
            <a:endParaRPr lang="en-US" sz="3600" kern="0" dirty="0">
              <a:solidFill>
                <a:srgbClr val="DBC9ED"/>
              </a:solidFill>
              <a:latin typeface="+mj-lt"/>
              <a:ea typeface="+mj-ea"/>
              <a:cs typeface="+mj-cs"/>
            </a:endParaRPr>
          </a:p>
        </p:txBody>
      </p:sp>
      <p:grpSp>
        <p:nvGrpSpPr>
          <p:cNvPr id="7172" name="Group 6">
            <a:extLst>
              <a:ext uri="{FF2B5EF4-FFF2-40B4-BE49-F238E27FC236}">
                <a16:creationId xmlns:a16="http://schemas.microsoft.com/office/drawing/2014/main" id="{1D7FB4A3-51C8-4155-B6E7-E39941DA2035}"/>
              </a:ext>
            </a:extLst>
          </p:cNvPr>
          <p:cNvGrpSpPr>
            <a:grpSpLocks/>
          </p:cNvGrpSpPr>
          <p:nvPr/>
        </p:nvGrpSpPr>
        <p:grpSpPr bwMode="auto">
          <a:xfrm>
            <a:off x="1571625" y="2000250"/>
            <a:ext cx="5214938" cy="1357313"/>
            <a:chOff x="1428728" y="5214936"/>
            <a:chExt cx="5214974" cy="1357318"/>
          </a:xfrm>
        </p:grpSpPr>
        <p:pic>
          <p:nvPicPr>
            <p:cNvPr id="7175" name="Picture 2">
              <a:extLst>
                <a:ext uri="{FF2B5EF4-FFF2-40B4-BE49-F238E27FC236}">
                  <a16:creationId xmlns:a16="http://schemas.microsoft.com/office/drawing/2014/main" id="{4673A011-03B1-47F9-B81F-F163E8524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278"/>
            <a:stretch>
              <a:fillRect/>
            </a:stretch>
          </p:blipFill>
          <p:spPr bwMode="auto">
            <a:xfrm>
              <a:off x="1428728" y="5214936"/>
              <a:ext cx="5214974" cy="135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6" name="Picture 3">
              <a:extLst>
                <a:ext uri="{FF2B5EF4-FFF2-40B4-BE49-F238E27FC236}">
                  <a16:creationId xmlns:a16="http://schemas.microsoft.com/office/drawing/2014/main" id="{8A8D9063-E6E1-44AB-A784-2B663C554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271" b="53709"/>
            <a:stretch>
              <a:fillRect/>
            </a:stretch>
          </p:blipFill>
          <p:spPr bwMode="auto">
            <a:xfrm>
              <a:off x="1718679" y="5332393"/>
              <a:ext cx="842958" cy="86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0" name="Picture 4">
            <a:extLst>
              <a:ext uri="{FF2B5EF4-FFF2-40B4-BE49-F238E27FC236}">
                <a16:creationId xmlns:a16="http://schemas.microsoft.com/office/drawing/2014/main" id="{71BE73FC-2B7B-46BA-8310-CE7AA44F7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436" t="72755" r="20850" b="20148"/>
          <a:stretch>
            <a:fillRect/>
          </a:stretch>
        </p:blipFill>
        <p:spPr bwMode="auto">
          <a:xfrm>
            <a:off x="1535113" y="2928938"/>
            <a:ext cx="52514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Title 2">
            <a:extLst>
              <a:ext uri="{FF2B5EF4-FFF2-40B4-BE49-F238E27FC236}">
                <a16:creationId xmlns:a16="http://schemas.microsoft.com/office/drawing/2014/main" id="{695B5F04-8DD4-4136-B7E5-88DA6E71E0F5}"/>
              </a:ext>
            </a:extLst>
          </p:cNvPr>
          <p:cNvSpPr txBox="1">
            <a:spLocks/>
          </p:cNvSpPr>
          <p:nvPr/>
        </p:nvSpPr>
        <p:spPr bwMode="auto">
          <a:xfrm>
            <a:off x="857250" y="3819525"/>
            <a:ext cx="7358063" cy="609600"/>
          </a:xfrm>
          <a:prstGeom prst="rect">
            <a:avLst/>
          </a:prstGeom>
          <a:noFill/>
          <a:ln w="9525">
            <a:noFill/>
            <a:miter lim="800000"/>
            <a:headEnd/>
            <a:tailEnd/>
          </a:ln>
        </p:spPr>
        <p:txBody>
          <a:bodyPr anchor="ctr"/>
          <a:lstStyle/>
          <a:p>
            <a:pPr algn="l" eaLnBrk="0" hangingPunct="0">
              <a:defRPr/>
            </a:pPr>
            <a:r>
              <a:rPr lang="sr-Latn-CS" sz="3600" kern="0" dirty="0">
                <a:solidFill>
                  <a:srgbClr val="DBC9ED"/>
                </a:solidFill>
                <a:latin typeface="+mj-lt"/>
                <a:ea typeface="+mj-ea"/>
                <a:cs typeface="+mj-cs"/>
              </a:rPr>
              <a:t>Konsolidovano nacionalno budžetsko ograničenje</a:t>
            </a:r>
            <a:endParaRPr lang="en-US" sz="3600" kern="0" dirty="0">
              <a:solidFill>
                <a:srgbClr val="DBC9ED"/>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6D52E2F3-D124-40F8-B7C1-5861FCC9B1E2}"/>
              </a:ext>
            </a:extLst>
          </p:cNvPr>
          <p:cNvSpPr>
            <a:spLocks noGrp="1"/>
          </p:cNvSpPr>
          <p:nvPr>
            <p:ph type="title"/>
          </p:nvPr>
        </p:nvSpPr>
        <p:spPr/>
        <p:txBody>
          <a:bodyPr/>
          <a:lstStyle/>
          <a:p>
            <a:endParaRPr lang="en-GB" altLang="en-US"/>
          </a:p>
        </p:txBody>
      </p:sp>
      <p:sp>
        <p:nvSpPr>
          <p:cNvPr id="3" name="Rectangle 2">
            <a:extLst>
              <a:ext uri="{FF2B5EF4-FFF2-40B4-BE49-F238E27FC236}">
                <a16:creationId xmlns:a16="http://schemas.microsoft.com/office/drawing/2014/main" id="{63FA2148-0CD9-40AE-99B9-C5050E792518}"/>
              </a:ext>
            </a:extLst>
          </p:cNvPr>
          <p:cNvSpPr txBox="1">
            <a:spLocks noChangeArrowheads="1"/>
          </p:cNvSpPr>
          <p:nvPr/>
        </p:nvSpPr>
        <p:spPr bwMode="black">
          <a:xfrm>
            <a:off x="7467600" y="6248400"/>
            <a:ext cx="1676400" cy="609600"/>
          </a:xfrm>
          <a:prstGeom prst="rect">
            <a:avLst/>
          </a:prstGeom>
          <a:noFill/>
          <a:ln w="9525">
            <a:noFill/>
            <a:miter lim="800000"/>
            <a:headEnd/>
            <a:tailEnd/>
          </a:ln>
        </p:spPr>
        <p:txBody>
          <a:bodyPr anchor="ctr"/>
          <a:lstStyle/>
          <a:p>
            <a:pPr algn="l">
              <a:defRPr/>
            </a:pPr>
            <a:r>
              <a:rPr lang="de-DE" sz="2000" kern="0">
                <a:solidFill>
                  <a:srgbClr val="DBC9ED"/>
                </a:solidFill>
                <a:latin typeface="+mj-lt"/>
                <a:ea typeface="+mj-ea"/>
                <a:cs typeface="+mj-cs"/>
              </a:rPr>
              <a:t>Slika 5.8</a:t>
            </a:r>
            <a:endParaRPr lang="en-US" sz="2000" kern="0">
              <a:solidFill>
                <a:srgbClr val="DBC9ED"/>
              </a:solidFill>
              <a:latin typeface="+mj-lt"/>
              <a:ea typeface="+mj-ea"/>
              <a:cs typeface="+mj-cs"/>
            </a:endParaRPr>
          </a:p>
        </p:txBody>
      </p:sp>
      <p:sp>
        <p:nvSpPr>
          <p:cNvPr id="1029" name="Rectangle 3">
            <a:extLst>
              <a:ext uri="{FF2B5EF4-FFF2-40B4-BE49-F238E27FC236}">
                <a16:creationId xmlns:a16="http://schemas.microsoft.com/office/drawing/2014/main" id="{F988B228-CDDC-48CD-99D0-2DD46720B3DF}"/>
              </a:ext>
            </a:extLst>
          </p:cNvPr>
          <p:cNvSpPr>
            <a:spLocks noChangeArrowheads="1"/>
          </p:cNvSpPr>
          <p:nvPr/>
        </p:nvSpPr>
        <p:spPr bwMode="black">
          <a:xfrm>
            <a:off x="15875" y="685800"/>
            <a:ext cx="9110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3200">
                <a:solidFill>
                  <a:schemeClr val="bg1"/>
                </a:solidFill>
                <a:latin typeface="Arial" panose="020B0604020202020204" pitchFamily="34" charset="0"/>
              </a:rPr>
              <a:t>U slučaju da nema starog duga</a:t>
            </a:r>
            <a:r>
              <a:rPr lang="de-DE" altLang="en-US" sz="3200">
                <a:solidFill>
                  <a:schemeClr val="bg1"/>
                </a:solidFill>
                <a:latin typeface="Arial" panose="020B0604020202020204" pitchFamily="34" charset="0"/>
              </a:rPr>
              <a:t> (</a:t>
            </a:r>
            <a:r>
              <a:rPr lang="de-DE" altLang="en-US" sz="3200" i="1">
                <a:solidFill>
                  <a:schemeClr val="bg1"/>
                </a:solidFill>
                <a:latin typeface="Arial" panose="020B0604020202020204" pitchFamily="34" charset="0"/>
              </a:rPr>
              <a:t>D</a:t>
            </a:r>
            <a:r>
              <a:rPr lang="de-DE" altLang="en-US" sz="3200" i="1" baseline="-25000">
                <a:solidFill>
                  <a:schemeClr val="bg1"/>
                </a:solidFill>
                <a:latin typeface="Arial" panose="020B0604020202020204" pitchFamily="34" charset="0"/>
              </a:rPr>
              <a:t>0</a:t>
            </a:r>
            <a:r>
              <a:rPr lang="de-DE" altLang="en-US" sz="3200">
                <a:solidFill>
                  <a:schemeClr val="bg1"/>
                </a:solidFill>
                <a:latin typeface="Arial" panose="020B0604020202020204" pitchFamily="34" charset="0"/>
              </a:rPr>
              <a:t>=0)</a:t>
            </a:r>
            <a:endParaRPr lang="en-US" altLang="en-US">
              <a:solidFill>
                <a:schemeClr val="bg1"/>
              </a:solidFill>
              <a:latin typeface="Arial" panose="020B0604020202020204" pitchFamily="34" charset="0"/>
            </a:endParaRPr>
          </a:p>
        </p:txBody>
      </p:sp>
      <p:sp>
        <p:nvSpPr>
          <p:cNvPr id="1030" name="Line 4">
            <a:extLst>
              <a:ext uri="{FF2B5EF4-FFF2-40B4-BE49-F238E27FC236}">
                <a16:creationId xmlns:a16="http://schemas.microsoft.com/office/drawing/2014/main" id="{EDD89F31-45F5-4D02-82BC-979DD9F1521E}"/>
              </a:ext>
            </a:extLst>
          </p:cNvPr>
          <p:cNvSpPr>
            <a:spLocks noChangeShapeType="1"/>
          </p:cNvSpPr>
          <p:nvPr/>
        </p:nvSpPr>
        <p:spPr bwMode="black">
          <a:xfrm>
            <a:off x="2476500" y="2514600"/>
            <a:ext cx="0" cy="434340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 name="Line 5">
            <a:extLst>
              <a:ext uri="{FF2B5EF4-FFF2-40B4-BE49-F238E27FC236}">
                <a16:creationId xmlns:a16="http://schemas.microsoft.com/office/drawing/2014/main" id="{6DB16A76-FEAF-4C1C-A4BC-84DECE84069D}"/>
              </a:ext>
            </a:extLst>
          </p:cNvPr>
          <p:cNvSpPr>
            <a:spLocks noChangeShapeType="1"/>
          </p:cNvSpPr>
          <p:nvPr/>
        </p:nvSpPr>
        <p:spPr bwMode="black">
          <a:xfrm>
            <a:off x="76200" y="4686300"/>
            <a:ext cx="4800600" cy="0"/>
          </a:xfrm>
          <a:prstGeom prst="line">
            <a:avLst/>
          </a:prstGeom>
          <a:noFill/>
          <a:ln w="38100">
            <a:solidFill>
              <a:srgbClr val="B590D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 name="Text Box 6">
            <a:extLst>
              <a:ext uri="{FF2B5EF4-FFF2-40B4-BE49-F238E27FC236}">
                <a16:creationId xmlns:a16="http://schemas.microsoft.com/office/drawing/2014/main" id="{A1B7FCF1-662F-4574-B5D8-956CFF223F3F}"/>
              </a:ext>
            </a:extLst>
          </p:cNvPr>
          <p:cNvSpPr txBox="1">
            <a:spLocks noChangeArrowheads="1"/>
          </p:cNvSpPr>
          <p:nvPr/>
        </p:nvSpPr>
        <p:spPr bwMode="black">
          <a:xfrm>
            <a:off x="4876800" y="43434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Budžetski deficit danas</a:t>
            </a:r>
            <a:endParaRPr lang="en-US" altLang="en-US">
              <a:solidFill>
                <a:schemeClr val="bg1"/>
              </a:solidFill>
              <a:latin typeface="Arial" panose="020B0604020202020204" pitchFamily="34" charset="0"/>
            </a:endParaRPr>
          </a:p>
        </p:txBody>
      </p:sp>
      <p:sp>
        <p:nvSpPr>
          <p:cNvPr id="1033" name="Text Box 7">
            <a:extLst>
              <a:ext uri="{FF2B5EF4-FFF2-40B4-BE49-F238E27FC236}">
                <a16:creationId xmlns:a16="http://schemas.microsoft.com/office/drawing/2014/main" id="{5AE5A19D-7BA4-44C6-BEDD-BA23E29165DA}"/>
              </a:ext>
            </a:extLst>
          </p:cNvPr>
          <p:cNvSpPr txBox="1">
            <a:spLocks noChangeArrowheads="1"/>
          </p:cNvSpPr>
          <p:nvPr/>
        </p:nvSpPr>
        <p:spPr bwMode="black">
          <a:xfrm>
            <a:off x="0" y="22098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sr-Latn-CS" altLang="en-US">
                <a:solidFill>
                  <a:schemeClr val="bg1"/>
                </a:solidFill>
                <a:latin typeface="Arial" panose="020B0604020202020204" pitchFamily="34" charset="0"/>
              </a:rPr>
              <a:t>Budžetski deficit sutra</a:t>
            </a:r>
            <a:endParaRPr lang="en-US" altLang="en-US">
              <a:solidFill>
                <a:schemeClr val="bg1"/>
              </a:solidFill>
              <a:latin typeface="Arial" panose="020B0604020202020204" pitchFamily="34" charset="0"/>
            </a:endParaRPr>
          </a:p>
        </p:txBody>
      </p:sp>
      <p:sp>
        <p:nvSpPr>
          <p:cNvPr id="1034" name="Line 8">
            <a:extLst>
              <a:ext uri="{FF2B5EF4-FFF2-40B4-BE49-F238E27FC236}">
                <a16:creationId xmlns:a16="http://schemas.microsoft.com/office/drawing/2014/main" id="{14174193-34E0-48F1-8B17-A032BF242665}"/>
              </a:ext>
            </a:extLst>
          </p:cNvPr>
          <p:cNvSpPr>
            <a:spLocks noChangeShapeType="1"/>
          </p:cNvSpPr>
          <p:nvPr/>
        </p:nvSpPr>
        <p:spPr bwMode="black">
          <a:xfrm flipH="1" flipV="1">
            <a:off x="1389063" y="3143250"/>
            <a:ext cx="2279650" cy="3257550"/>
          </a:xfrm>
          <a:prstGeom prst="line">
            <a:avLst/>
          </a:prstGeom>
          <a:noFill/>
          <a:ln w="38100">
            <a:solidFill>
              <a:srgbClr val="FCE78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35" name="Group 16">
            <a:extLst>
              <a:ext uri="{FF2B5EF4-FFF2-40B4-BE49-F238E27FC236}">
                <a16:creationId xmlns:a16="http://schemas.microsoft.com/office/drawing/2014/main" id="{B2EE02D8-1337-4713-A8AC-817886CD4EE2}"/>
              </a:ext>
            </a:extLst>
          </p:cNvPr>
          <p:cNvGrpSpPr>
            <a:grpSpLocks/>
          </p:cNvGrpSpPr>
          <p:nvPr/>
        </p:nvGrpSpPr>
        <p:grpSpPr bwMode="auto">
          <a:xfrm>
            <a:off x="577850" y="4333875"/>
            <a:ext cx="1782763" cy="466725"/>
            <a:chOff x="364" y="2730"/>
            <a:chExt cx="1123" cy="294"/>
          </a:xfrm>
        </p:grpSpPr>
        <p:graphicFrame>
          <p:nvGraphicFramePr>
            <p:cNvPr id="1026" name="Object 9">
              <a:extLst>
                <a:ext uri="{FF2B5EF4-FFF2-40B4-BE49-F238E27FC236}">
                  <a16:creationId xmlns:a16="http://schemas.microsoft.com/office/drawing/2014/main" id="{D0688525-533E-493E-958F-F3BCDF157BDC}"/>
                </a:ext>
              </a:extLst>
            </p:cNvPr>
            <p:cNvGraphicFramePr>
              <a:graphicFrameLocks noChangeAspect="1"/>
            </p:cNvGraphicFramePr>
            <p:nvPr/>
          </p:nvGraphicFramePr>
          <p:xfrm>
            <a:off x="364" y="2730"/>
            <a:ext cx="899" cy="178"/>
          </p:xfrm>
          <a:graphic>
            <a:graphicData uri="http://schemas.openxmlformats.org/presentationml/2006/ole">
              <mc:AlternateContent xmlns:mc="http://schemas.openxmlformats.org/markup-compatibility/2006">
                <mc:Choice xmlns:v="urn:schemas-microsoft-com:vml" Requires="v">
                  <p:oleObj name="Equation" r:id="rId2" imgW="1930320" imgH="380880" progId="">
                    <p:embed/>
                  </p:oleObj>
                </mc:Choice>
                <mc:Fallback>
                  <p:oleObj name="Equation" r:id="rId2" imgW="1930320" imgH="380880" progId="">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4" y="2730"/>
                          <a:ext cx="899" cy="178"/>
                        </a:xfrm>
                        <a:prstGeom prst="rect">
                          <a:avLst/>
                        </a:prstGeom>
                        <a:noFill/>
                        <a:extLst>
                          <a:ext uri="{909E8E84-426E-40DD-AFC4-6F175D3DCCD1}">
                            <a14:hiddenFill xmlns:a14="http://schemas.microsoft.com/office/drawing/2010/main">
                              <a:solidFill>
                                <a:srgbClr val="663399"/>
                              </a:solidFill>
                            </a14:hiddenFill>
                          </a:ext>
                        </a:extLst>
                      </p:spPr>
                    </p:pic>
                  </p:oleObj>
                </mc:Fallback>
              </mc:AlternateContent>
            </a:graphicData>
          </a:graphic>
        </p:graphicFrame>
        <p:sp>
          <p:nvSpPr>
            <p:cNvPr id="1049" name="Arc 10">
              <a:extLst>
                <a:ext uri="{FF2B5EF4-FFF2-40B4-BE49-F238E27FC236}">
                  <a16:creationId xmlns:a16="http://schemas.microsoft.com/office/drawing/2014/main" id="{C389F3C2-47A7-42C4-9EC1-BAEEEAAEB900}"/>
                </a:ext>
              </a:extLst>
            </p:cNvPr>
            <p:cNvSpPr>
              <a:spLocks/>
            </p:cNvSpPr>
            <p:nvPr/>
          </p:nvSpPr>
          <p:spPr bwMode="black">
            <a:xfrm flipH="1">
              <a:off x="1252" y="2733"/>
              <a:ext cx="235" cy="291"/>
            </a:xfrm>
            <a:custGeom>
              <a:avLst/>
              <a:gdLst>
                <a:gd name="T0" fmla="*/ 0 w 21122"/>
                <a:gd name="T1" fmla="*/ 0 h 18683"/>
                <a:gd name="T2" fmla="*/ 0 w 21122"/>
                <a:gd name="T3" fmla="*/ 0 h 18683"/>
                <a:gd name="T4" fmla="*/ 0 w 21122"/>
                <a:gd name="T5" fmla="*/ 0 h 18683"/>
                <a:gd name="T6" fmla="*/ 0 60000 65536"/>
                <a:gd name="T7" fmla="*/ 0 60000 65536"/>
                <a:gd name="T8" fmla="*/ 0 60000 65536"/>
                <a:gd name="T9" fmla="*/ 0 w 21122"/>
                <a:gd name="T10" fmla="*/ 0 h 18683"/>
                <a:gd name="T11" fmla="*/ 21122 w 21122"/>
                <a:gd name="T12" fmla="*/ 18683 h 18683"/>
              </a:gdLst>
              <a:ahLst/>
              <a:cxnLst>
                <a:cxn ang="T6">
                  <a:pos x="T0" y="T1"/>
                </a:cxn>
                <a:cxn ang="T7">
                  <a:pos x="T2" y="T3"/>
                </a:cxn>
                <a:cxn ang="T8">
                  <a:pos x="T4" y="T5"/>
                </a:cxn>
              </a:cxnLst>
              <a:rect l="T9" t="T10" r="T11" b="T12"/>
              <a:pathLst>
                <a:path w="21122" h="18683" fill="none" extrusionOk="0">
                  <a:moveTo>
                    <a:pt x="10840" y="0"/>
                  </a:moveTo>
                  <a:cubicBezTo>
                    <a:pt x="16112" y="3059"/>
                    <a:pt x="19845" y="8202"/>
                    <a:pt x="21121" y="14162"/>
                  </a:cubicBezTo>
                </a:path>
                <a:path w="21122" h="18683" stroke="0" extrusionOk="0">
                  <a:moveTo>
                    <a:pt x="10840" y="0"/>
                  </a:moveTo>
                  <a:cubicBezTo>
                    <a:pt x="16112" y="3059"/>
                    <a:pt x="19845" y="8202"/>
                    <a:pt x="21121" y="14162"/>
                  </a:cubicBezTo>
                  <a:lnTo>
                    <a:pt x="0" y="18683"/>
                  </a:lnTo>
                  <a:close/>
                </a:path>
              </a:pathLst>
            </a:custGeom>
            <a:noFill/>
            <a:ln w="28575">
              <a:solidFill>
                <a:srgbClr val="FCE7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036" name="Text Box 11">
            <a:extLst>
              <a:ext uri="{FF2B5EF4-FFF2-40B4-BE49-F238E27FC236}">
                <a16:creationId xmlns:a16="http://schemas.microsoft.com/office/drawing/2014/main" id="{15EAA0C6-68C8-48DB-A9C7-D896D13F9C26}"/>
              </a:ext>
            </a:extLst>
          </p:cNvPr>
          <p:cNvSpPr txBox="1">
            <a:spLocks noChangeArrowheads="1"/>
          </p:cNvSpPr>
          <p:nvPr/>
        </p:nvSpPr>
        <p:spPr bwMode="black">
          <a:xfrm>
            <a:off x="2057400" y="4648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en-US" i="1">
                <a:solidFill>
                  <a:srgbClr val="B590DA"/>
                </a:solidFill>
                <a:latin typeface="Arial" panose="020B0604020202020204" pitchFamily="34" charset="0"/>
              </a:rPr>
              <a:t>0</a:t>
            </a:r>
            <a:endParaRPr lang="en-US" altLang="en-US" i="1">
              <a:solidFill>
                <a:srgbClr val="B590DA"/>
              </a:solidFill>
              <a:latin typeface="Arial" panose="020B0604020202020204" pitchFamily="34" charset="0"/>
            </a:endParaRPr>
          </a:p>
        </p:txBody>
      </p:sp>
      <p:sp>
        <p:nvSpPr>
          <p:cNvPr id="1037" name="Rectangle 17">
            <a:extLst>
              <a:ext uri="{FF2B5EF4-FFF2-40B4-BE49-F238E27FC236}">
                <a16:creationId xmlns:a16="http://schemas.microsoft.com/office/drawing/2014/main" id="{D10BFE51-A82B-4263-9118-94440ADC036A}"/>
              </a:ext>
            </a:extLst>
          </p:cNvPr>
          <p:cNvSpPr>
            <a:spLocks noChangeArrowheads="1"/>
          </p:cNvSpPr>
          <p:nvPr/>
        </p:nvSpPr>
        <p:spPr bwMode="black">
          <a:xfrm>
            <a:off x="611188" y="0"/>
            <a:ext cx="748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altLang="en-US" sz="4800">
                <a:solidFill>
                  <a:schemeClr val="bg1"/>
                </a:solidFill>
                <a:latin typeface="Arial" panose="020B0604020202020204" pitchFamily="34" charset="0"/>
              </a:rPr>
              <a:t>Budžetska linija države</a:t>
            </a:r>
            <a:endParaRPr lang="en-US" altLang="en-US" sz="4800">
              <a:solidFill>
                <a:schemeClr val="bg1"/>
              </a:solidFill>
              <a:latin typeface="Arial" panose="020B0604020202020204" pitchFamily="34" charset="0"/>
            </a:endParaRPr>
          </a:p>
        </p:txBody>
      </p:sp>
      <p:pic>
        <p:nvPicPr>
          <p:cNvPr id="1038" name="Picture 64">
            <a:extLst>
              <a:ext uri="{FF2B5EF4-FFF2-40B4-BE49-F238E27FC236}">
                <a16:creationId xmlns:a16="http://schemas.microsoft.com/office/drawing/2014/main" id="{CD1E4B06-357D-464F-86D3-E649F3F4B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84313"/>
            <a:ext cx="3352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9" name="Picture 65">
            <a:extLst>
              <a:ext uri="{FF2B5EF4-FFF2-40B4-BE49-F238E27FC236}">
                <a16:creationId xmlns:a16="http://schemas.microsoft.com/office/drawing/2014/main" id="{C2CC86FF-85B1-42F5-877A-B8260036E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3213100"/>
            <a:ext cx="4741862"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Box 16">
            <a:extLst>
              <a:ext uri="{FF2B5EF4-FFF2-40B4-BE49-F238E27FC236}">
                <a16:creationId xmlns:a16="http://schemas.microsoft.com/office/drawing/2014/main" id="{BB7179F3-4092-4243-8E92-18C1F20A1BD3}"/>
              </a:ext>
            </a:extLst>
          </p:cNvPr>
          <p:cNvSpPr txBox="1"/>
          <p:nvPr/>
        </p:nvSpPr>
        <p:spPr>
          <a:xfrm>
            <a:off x="2843213" y="4365625"/>
            <a:ext cx="792162" cy="307975"/>
          </a:xfrm>
          <a:prstGeom prst="rect">
            <a:avLst/>
          </a:prstGeom>
          <a:noFill/>
        </p:spPr>
        <p:txBody>
          <a:bodyPr>
            <a:spAutoFit/>
          </a:bodyPr>
          <a:lstStyle/>
          <a:p>
            <a:pPr>
              <a:defRPr/>
            </a:pPr>
            <a:r>
              <a:rPr lang="sr-Latn-RS" sz="1400" dirty="0">
                <a:solidFill>
                  <a:schemeClr val="accent5">
                    <a:lumMod val="40000"/>
                    <a:lumOff val="60000"/>
                  </a:schemeClr>
                </a:solidFill>
              </a:rPr>
              <a:t>-100</a:t>
            </a:r>
            <a:endParaRPr lang="en-GB" sz="1400" dirty="0">
              <a:solidFill>
                <a:schemeClr val="accent5">
                  <a:lumMod val="40000"/>
                  <a:lumOff val="60000"/>
                </a:schemeClr>
              </a:solidFill>
            </a:endParaRPr>
          </a:p>
        </p:txBody>
      </p:sp>
      <p:sp>
        <p:nvSpPr>
          <p:cNvPr id="18" name="TextBox 17">
            <a:extLst>
              <a:ext uri="{FF2B5EF4-FFF2-40B4-BE49-F238E27FC236}">
                <a16:creationId xmlns:a16="http://schemas.microsoft.com/office/drawing/2014/main" id="{AC1A6D50-6ADC-4555-BC64-79BE2F30BB1F}"/>
              </a:ext>
            </a:extLst>
          </p:cNvPr>
          <p:cNvSpPr txBox="1"/>
          <p:nvPr/>
        </p:nvSpPr>
        <p:spPr>
          <a:xfrm>
            <a:off x="1763713" y="5661025"/>
            <a:ext cx="792162" cy="307975"/>
          </a:xfrm>
          <a:prstGeom prst="rect">
            <a:avLst/>
          </a:prstGeom>
          <a:noFill/>
        </p:spPr>
        <p:txBody>
          <a:bodyPr>
            <a:spAutoFit/>
          </a:bodyPr>
          <a:lstStyle/>
          <a:p>
            <a:pPr>
              <a:defRPr/>
            </a:pPr>
            <a:r>
              <a:rPr lang="sr-Latn-RS" sz="1400" dirty="0">
                <a:solidFill>
                  <a:schemeClr val="accent5">
                    <a:lumMod val="40000"/>
                    <a:lumOff val="60000"/>
                  </a:schemeClr>
                </a:solidFill>
              </a:rPr>
              <a:t>+110</a:t>
            </a:r>
            <a:endParaRPr lang="en-GB" sz="1400" dirty="0">
              <a:solidFill>
                <a:schemeClr val="accent5">
                  <a:lumMod val="40000"/>
                  <a:lumOff val="60000"/>
                </a:schemeClr>
              </a:solidFill>
            </a:endParaRPr>
          </a:p>
        </p:txBody>
      </p:sp>
      <p:sp>
        <p:nvSpPr>
          <p:cNvPr id="19" name="Rectangle 18">
            <a:extLst>
              <a:ext uri="{FF2B5EF4-FFF2-40B4-BE49-F238E27FC236}">
                <a16:creationId xmlns:a16="http://schemas.microsoft.com/office/drawing/2014/main" id="{40B8887A-7A09-4898-8073-CF9C4BC1AA67}"/>
              </a:ext>
            </a:extLst>
          </p:cNvPr>
          <p:cNvSpPr/>
          <p:nvPr/>
        </p:nvSpPr>
        <p:spPr bwMode="auto">
          <a:xfrm>
            <a:off x="2484438" y="4678363"/>
            <a:ext cx="792162" cy="1152525"/>
          </a:xfrm>
          <a:prstGeom prst="rect">
            <a:avLst/>
          </a:prstGeom>
          <a:noFill/>
          <a:ln w="9525" cap="flat" cmpd="sng" algn="ctr">
            <a:solidFill>
              <a:schemeClr val="accent3">
                <a:lumMod val="95000"/>
              </a:schemeClr>
            </a:solidFill>
            <a:prstDash val="lgDash"/>
            <a:round/>
            <a:headEnd type="none" w="med" len="med"/>
            <a:tailEnd type="none" w="med" len="med"/>
          </a:ln>
          <a:effectLst/>
        </p:spPr>
        <p:txBody>
          <a:bodyPr wrap="none" anchor="ctr"/>
          <a:lstStyle/>
          <a:p>
            <a:pPr>
              <a:defRPr/>
            </a:pPr>
            <a:endParaRPr lang="en-GB"/>
          </a:p>
        </p:txBody>
      </p:sp>
      <p:sp>
        <p:nvSpPr>
          <p:cNvPr id="20" name="Rectangle 19">
            <a:extLst>
              <a:ext uri="{FF2B5EF4-FFF2-40B4-BE49-F238E27FC236}">
                <a16:creationId xmlns:a16="http://schemas.microsoft.com/office/drawing/2014/main" id="{EB4FB55B-4F8A-4C42-A063-5E674369E5DB}"/>
              </a:ext>
            </a:extLst>
          </p:cNvPr>
          <p:cNvSpPr/>
          <p:nvPr/>
        </p:nvSpPr>
        <p:spPr bwMode="auto">
          <a:xfrm>
            <a:off x="1657350" y="3517900"/>
            <a:ext cx="792163" cy="1152525"/>
          </a:xfrm>
          <a:prstGeom prst="rect">
            <a:avLst/>
          </a:prstGeom>
          <a:noFill/>
          <a:ln w="9525" cap="flat" cmpd="sng" algn="ctr">
            <a:solidFill>
              <a:schemeClr val="accent3">
                <a:lumMod val="95000"/>
              </a:schemeClr>
            </a:solidFill>
            <a:prstDash val="lgDash"/>
            <a:round/>
            <a:headEnd type="none" w="med" len="med"/>
            <a:tailEnd type="none" w="med" len="med"/>
          </a:ln>
          <a:effectLst/>
        </p:spPr>
        <p:txBody>
          <a:bodyPr wrap="none" anchor="ctr"/>
          <a:lstStyle/>
          <a:p>
            <a:pPr>
              <a:defRPr/>
            </a:pPr>
            <a:endParaRPr lang="en-GB"/>
          </a:p>
        </p:txBody>
      </p:sp>
      <p:sp>
        <p:nvSpPr>
          <p:cNvPr id="21" name="TextBox 20">
            <a:extLst>
              <a:ext uri="{FF2B5EF4-FFF2-40B4-BE49-F238E27FC236}">
                <a16:creationId xmlns:a16="http://schemas.microsoft.com/office/drawing/2014/main" id="{17477E0D-015A-49B7-8C83-55E18CEA4C60}"/>
              </a:ext>
            </a:extLst>
          </p:cNvPr>
          <p:cNvSpPr txBox="1"/>
          <p:nvPr/>
        </p:nvSpPr>
        <p:spPr>
          <a:xfrm>
            <a:off x="971550" y="4724400"/>
            <a:ext cx="792163" cy="307975"/>
          </a:xfrm>
          <a:prstGeom prst="rect">
            <a:avLst/>
          </a:prstGeom>
          <a:noFill/>
        </p:spPr>
        <p:txBody>
          <a:bodyPr>
            <a:spAutoFit/>
          </a:bodyPr>
          <a:lstStyle/>
          <a:p>
            <a:pPr>
              <a:defRPr/>
            </a:pPr>
            <a:r>
              <a:rPr lang="sr-Latn-RS" sz="1400" dirty="0">
                <a:solidFill>
                  <a:schemeClr val="accent5">
                    <a:lumMod val="40000"/>
                    <a:lumOff val="60000"/>
                  </a:schemeClr>
                </a:solidFill>
              </a:rPr>
              <a:t>+100</a:t>
            </a:r>
            <a:endParaRPr lang="en-GB" sz="1400" dirty="0">
              <a:solidFill>
                <a:schemeClr val="accent5">
                  <a:lumMod val="40000"/>
                  <a:lumOff val="60000"/>
                </a:schemeClr>
              </a:solidFill>
            </a:endParaRPr>
          </a:p>
        </p:txBody>
      </p:sp>
      <p:sp>
        <p:nvSpPr>
          <p:cNvPr id="22" name="TextBox 21">
            <a:extLst>
              <a:ext uri="{FF2B5EF4-FFF2-40B4-BE49-F238E27FC236}">
                <a16:creationId xmlns:a16="http://schemas.microsoft.com/office/drawing/2014/main" id="{654EC76E-110C-4CB8-AE18-F9141883AC8F}"/>
              </a:ext>
            </a:extLst>
          </p:cNvPr>
          <p:cNvSpPr txBox="1"/>
          <p:nvPr/>
        </p:nvSpPr>
        <p:spPr>
          <a:xfrm>
            <a:off x="2268538" y="3336925"/>
            <a:ext cx="790575" cy="307975"/>
          </a:xfrm>
          <a:prstGeom prst="rect">
            <a:avLst/>
          </a:prstGeom>
          <a:noFill/>
        </p:spPr>
        <p:txBody>
          <a:bodyPr>
            <a:spAutoFit/>
          </a:bodyPr>
          <a:lstStyle/>
          <a:p>
            <a:pPr>
              <a:defRPr/>
            </a:pPr>
            <a:r>
              <a:rPr lang="sr-Latn-RS" sz="1400" dirty="0">
                <a:solidFill>
                  <a:schemeClr val="accent5">
                    <a:lumMod val="40000"/>
                    <a:lumOff val="60000"/>
                  </a:schemeClr>
                </a:solidFill>
              </a:rPr>
              <a:t> -110</a:t>
            </a:r>
            <a:endParaRPr lang="en-GB" sz="1400" dirty="0">
              <a:solidFill>
                <a:schemeClr val="accent5">
                  <a:lumMod val="40000"/>
                  <a:lumOff val="60000"/>
                </a:schemeClr>
              </a:solidFill>
            </a:endParaRPr>
          </a:p>
        </p:txBody>
      </p:sp>
      <p:pic>
        <p:nvPicPr>
          <p:cNvPr id="1046" name="Picture 66">
            <a:extLst>
              <a:ext uri="{FF2B5EF4-FFF2-40B4-BE49-F238E27FC236}">
                <a16:creationId xmlns:a16="http://schemas.microsoft.com/office/drawing/2014/main" id="{17A3D4D9-F042-46F1-AEF5-A4A5740AC5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2276475"/>
            <a:ext cx="2924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66">
            <a:extLst>
              <a:ext uri="{FF2B5EF4-FFF2-40B4-BE49-F238E27FC236}">
                <a16:creationId xmlns:a16="http://schemas.microsoft.com/office/drawing/2014/main" id="{973A678A-471A-4338-9D3E-9B1055571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99" t="51054" r="11349" b="14235"/>
          <a:stretch>
            <a:fillRect/>
          </a:stretch>
        </p:blipFill>
        <p:spPr bwMode="auto">
          <a:xfrm>
            <a:off x="7885113" y="3411538"/>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Oval 24">
            <a:extLst>
              <a:ext uri="{FF2B5EF4-FFF2-40B4-BE49-F238E27FC236}">
                <a16:creationId xmlns:a16="http://schemas.microsoft.com/office/drawing/2014/main" id="{D8B45843-D7D9-46ED-A6BD-D97AB2F9E33B}"/>
              </a:ext>
            </a:extLst>
          </p:cNvPr>
          <p:cNvSpPr>
            <a:spLocks noChangeArrowheads="1"/>
          </p:cNvSpPr>
          <p:nvPr/>
        </p:nvSpPr>
        <p:spPr bwMode="auto">
          <a:xfrm>
            <a:off x="7885113" y="3357563"/>
            <a:ext cx="215900"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3AB0C595-837D-4B2B-B5A4-280D49F5F496}"/>
              </a:ext>
            </a:extLst>
          </p:cNvPr>
          <p:cNvSpPr>
            <a:spLocks noChangeArrowheads="1"/>
          </p:cNvSpPr>
          <p:nvPr/>
        </p:nvSpPr>
        <p:spPr bwMode="auto">
          <a:xfrm>
            <a:off x="1042988" y="1196975"/>
            <a:ext cx="685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b="1">
                <a:solidFill>
                  <a:schemeClr val="bg1"/>
                </a:solidFill>
              </a:rPr>
              <a:t>Rikardijanska jednakost. </a:t>
            </a:r>
          </a:p>
          <a:p>
            <a:pPr eaLnBrk="1" hangingPunct="1"/>
            <a:endParaRPr lang="en-US" altLang="en-US" b="1">
              <a:solidFill>
                <a:schemeClr val="bg1"/>
              </a:solidFill>
            </a:endParaRPr>
          </a:p>
          <a:p>
            <a:pPr eaLnBrk="1" hangingPunct="1"/>
            <a:r>
              <a:rPr lang="en-GB" altLang="en-US" b="1">
                <a:solidFill>
                  <a:schemeClr val="bg1"/>
                </a:solidFill>
              </a:rPr>
              <a:t>privatni sektor u potpunosti internalizuje budžetsko ograničenje javnog sektora</a:t>
            </a:r>
            <a:endParaRPr lang="en-US" altLang="en-US" b="1">
              <a:solidFill>
                <a:schemeClr val="bg1"/>
              </a:solidFill>
            </a:endParaRPr>
          </a:p>
          <a:p>
            <a:pPr eaLnBrk="1" hangingPunct="1"/>
            <a:r>
              <a:rPr lang="en-GB" altLang="en-US" b="1">
                <a:solidFill>
                  <a:schemeClr val="bg1"/>
                </a:solidFill>
              </a:rPr>
              <a:t>N</a:t>
            </a:r>
            <a:r>
              <a:rPr lang="en-US" altLang="en-US" b="1">
                <a:solidFill>
                  <a:schemeClr val="bg1"/>
                </a:solidFill>
              </a:rPr>
              <a:t>ema T u jednačini, nebitno je!!!</a:t>
            </a:r>
            <a:endParaRPr lang="en-GB" altLang="en-US" b="1">
              <a:solidFill>
                <a:schemeClr val="bg1"/>
              </a:solidFill>
            </a:endParaRPr>
          </a:p>
        </p:txBody>
      </p:sp>
      <p:pic>
        <p:nvPicPr>
          <p:cNvPr id="8195" name="Picture 2">
            <a:extLst>
              <a:ext uri="{FF2B5EF4-FFF2-40B4-BE49-F238E27FC236}">
                <a16:creationId xmlns:a16="http://schemas.microsoft.com/office/drawing/2014/main" id="{BDAC93F4-2AF3-4867-A55A-F7DA0F18D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090" t="31383" r="29485" b="60825"/>
          <a:stretch>
            <a:fillRect/>
          </a:stretch>
        </p:blipFill>
        <p:spPr bwMode="auto">
          <a:xfrm>
            <a:off x="539750" y="3500438"/>
            <a:ext cx="68405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1D2A73A3-9DE1-4D40-8E13-FC6919B43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91" t="49190" r="72583" b="48338"/>
          <a:stretch>
            <a:fillRect/>
          </a:stretch>
        </p:blipFill>
        <p:spPr bwMode="auto">
          <a:xfrm>
            <a:off x="4500563" y="4348163"/>
            <a:ext cx="576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85E5859-12B1-4DC6-BC15-EF85C7172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50" t="47572" r="67258" b="49680"/>
          <a:stretch>
            <a:fillRect/>
          </a:stretch>
        </p:blipFill>
        <p:spPr bwMode="auto">
          <a:xfrm>
            <a:off x="6588125" y="3916363"/>
            <a:ext cx="647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3613</TotalTime>
  <Words>1723</Words>
  <Application>Microsoft Office PowerPoint</Application>
  <PresentationFormat>On-screen Show (4:3)</PresentationFormat>
  <Paragraphs>376</Paragraphs>
  <Slides>46</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Times New Roman</vt:lpstr>
      <vt:lpstr>Arial</vt:lpstr>
      <vt:lpstr>Symbol</vt:lpstr>
      <vt:lpstr>Standarddesign</vt:lpstr>
      <vt:lpstr>Equation</vt:lpstr>
      <vt:lpstr>PowerPoint Presentation</vt:lpstr>
      <vt:lpstr>PowerPoint Presentation</vt:lpstr>
      <vt:lpstr>PowerPoint Presentation</vt:lpstr>
      <vt:lpstr>PowerPoint Presentation</vt:lpstr>
      <vt:lpstr>PowerPoint Presentation</vt:lpstr>
      <vt:lpstr>Domaćinstva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Slika 6.2(a)</vt:lpstr>
      <vt:lpstr>Slika 6.2(b)</vt:lpstr>
      <vt:lpstr>Slika 6.2(c)</vt:lpstr>
      <vt:lpstr>Slika 6.3(a)</vt:lpstr>
      <vt:lpstr>Slika 6.3(b)</vt:lpstr>
      <vt:lpstr>Slika 6.4</vt:lpstr>
      <vt:lpstr>PowerPoint Presentation</vt:lpstr>
      <vt:lpstr>Slika 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GDE JE ONDA KINA?</vt:lpstr>
      <vt:lpstr>PowerPoint Presentation</vt:lpstr>
      <vt:lpstr>PowerPoint Presentation</vt:lpstr>
      <vt:lpstr>PowerPoint Presentation</vt:lpstr>
      <vt:lpstr>PowerPoint Presentation</vt:lpstr>
      <vt:lpstr>PowerPoint Presentation</vt:lpstr>
      <vt:lpstr>Slika 6.9</vt:lpstr>
      <vt:lpstr>Slika 6.10</vt:lpstr>
      <vt:lpstr>PowerPoint Presentation</vt:lpstr>
      <vt:lpstr>Slika 6.11</vt:lpstr>
      <vt:lpstr>Slika 6.12</vt:lpstr>
      <vt:lpstr>PowerPoint Presentation</vt:lpstr>
      <vt:lpstr>PowerPoint Presentation</vt:lpstr>
      <vt:lpstr>PowerPoint Presentation</vt:lpstr>
      <vt:lpstr>PowerPoint Presentation</vt:lpstr>
      <vt:lpstr>PowerPoint Presentation</vt:lpstr>
      <vt:lpstr>PowerPoint Presentation</vt:lpstr>
    </vt:vector>
  </TitlesOfParts>
  <Company>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Figures for Chapter 5</dc:title>
  <dc:subject>Burda and Wyplosz MACROECONOMICS 3e</dc:subject>
  <dc:creator>Irwin Collier</dc:creator>
  <cp:keywords>Tables Figures</cp:keywords>
  <dc:description>Feburary 2002</dc:description>
  <cp:lastModifiedBy>Danica Popovic</cp:lastModifiedBy>
  <cp:revision>271</cp:revision>
  <dcterms:created xsi:type="dcterms:W3CDTF">2001-04-17T06:01:40Z</dcterms:created>
  <dcterms:modified xsi:type="dcterms:W3CDTF">2021-03-23T07:46:45Z</dcterms:modified>
  <cp:category>Instructors' material</cp:category>
</cp:coreProperties>
</file>