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38"/>
  </p:notesMasterIdLst>
  <p:sldIdLst>
    <p:sldId id="311" r:id="rId3"/>
    <p:sldId id="312" r:id="rId4"/>
    <p:sldId id="350" r:id="rId5"/>
    <p:sldId id="347" r:id="rId6"/>
    <p:sldId id="348" r:id="rId7"/>
    <p:sldId id="351" r:id="rId8"/>
    <p:sldId id="313" r:id="rId9"/>
    <p:sldId id="316" r:id="rId10"/>
    <p:sldId id="357" r:id="rId11"/>
    <p:sldId id="352" r:id="rId12"/>
    <p:sldId id="353" r:id="rId13"/>
    <p:sldId id="354" r:id="rId14"/>
    <p:sldId id="355" r:id="rId15"/>
    <p:sldId id="356" r:id="rId16"/>
    <p:sldId id="317" r:id="rId17"/>
    <p:sldId id="318" r:id="rId18"/>
    <p:sldId id="319" r:id="rId19"/>
    <p:sldId id="322" r:id="rId20"/>
    <p:sldId id="323" r:id="rId21"/>
    <p:sldId id="324" r:id="rId22"/>
    <p:sldId id="325" r:id="rId23"/>
    <p:sldId id="358" r:id="rId24"/>
    <p:sldId id="349" r:id="rId25"/>
    <p:sldId id="327" r:id="rId26"/>
    <p:sldId id="328" r:id="rId27"/>
    <p:sldId id="359" r:id="rId28"/>
    <p:sldId id="360" r:id="rId29"/>
    <p:sldId id="361" r:id="rId30"/>
    <p:sldId id="362" r:id="rId31"/>
    <p:sldId id="329" r:id="rId32"/>
    <p:sldId id="331" r:id="rId33"/>
    <p:sldId id="332" r:id="rId34"/>
    <p:sldId id="364" r:id="rId35"/>
    <p:sldId id="365" r:id="rId36"/>
    <p:sldId id="366" r:id="rId37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AppData\Local\Temp\rpfx13fx_table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72511295351895"/>
          <c:y val="1.3785696142820861E-2"/>
          <c:w val="0.85591512492680921"/>
          <c:h val="0.85074341401769304"/>
        </c:manualLayout>
      </c:layout>
      <c:barChart>
        <c:barDir val="col"/>
        <c:grouping val="clustered"/>
        <c:ser>
          <c:idx val="0"/>
          <c:order val="0"/>
          <c:tx>
            <c:strRef>
              <c:f>'Table 2'!$D$4</c:f>
              <c:strCache>
                <c:ptCount val="1"/>
                <c:pt idx="0">
                  <c:v>1998</c:v>
                </c:pt>
              </c:strCache>
            </c:strRef>
          </c:tx>
          <c:cat>
            <c:strRef>
              <c:f>'Table 2'!$C$5:$C$20</c:f>
              <c:strCache>
                <c:ptCount val="16"/>
                <c:pt idx="0">
                  <c:v>USD</c:v>
                </c:pt>
                <c:pt idx="1">
                  <c:v>EUR</c:v>
                </c:pt>
                <c:pt idx="2">
                  <c:v>JPY</c:v>
                </c:pt>
                <c:pt idx="3">
                  <c:v>GBP</c:v>
                </c:pt>
                <c:pt idx="4">
                  <c:v>AUD</c:v>
                </c:pt>
                <c:pt idx="5">
                  <c:v>CHF</c:v>
                </c:pt>
                <c:pt idx="6">
                  <c:v>CAD</c:v>
                </c:pt>
                <c:pt idx="7">
                  <c:v>MX Peso³</c:v>
                </c:pt>
                <c:pt idx="8">
                  <c:v>C- JEN³</c:v>
                </c:pt>
                <c:pt idx="9">
                  <c:v>N.Zel $³</c:v>
                </c:pt>
                <c:pt idx="10">
                  <c:v>Sw Kr</c:v>
                </c:pt>
                <c:pt idx="11">
                  <c:v>RUB³</c:v>
                </c:pt>
                <c:pt idx="12">
                  <c:v>Hong K $³</c:v>
                </c:pt>
                <c:pt idx="13">
                  <c:v>NOK³</c:v>
                </c:pt>
                <c:pt idx="14">
                  <c:v>Sing $³</c:v>
                </c:pt>
                <c:pt idx="15">
                  <c:v>Turk Y³</c:v>
                </c:pt>
              </c:strCache>
            </c:strRef>
          </c:cat>
          <c:val>
            <c:numRef>
              <c:f>'Table 2'!$D$5:$D$20</c:f>
              <c:numCache>
                <c:formatCode>_(* #,##0.0_);_(* \(#,##0.0\);_(* "..."_);_(@_)</c:formatCode>
                <c:ptCount val="16"/>
                <c:pt idx="0">
                  <c:v>86.801122095914693</c:v>
                </c:pt>
                <c:pt idx="1">
                  <c:v>0</c:v>
                </c:pt>
                <c:pt idx="2">
                  <c:v>21.724405086474928</c:v>
                </c:pt>
                <c:pt idx="3">
                  <c:v>11.016962013030097</c:v>
                </c:pt>
                <c:pt idx="4">
                  <c:v>3.0330642699757751</c:v>
                </c:pt>
                <c:pt idx="5">
                  <c:v>7.0581160807094712</c:v>
                </c:pt>
                <c:pt idx="6">
                  <c:v>3.5257453602559474</c:v>
                </c:pt>
                <c:pt idx="7">
                  <c:v>0.45802644127127884</c:v>
                </c:pt>
                <c:pt idx="8">
                  <c:v>1.3844245287822526E-2</c:v>
                </c:pt>
                <c:pt idx="9">
                  <c:v>0.21522880976206768</c:v>
                </c:pt>
                <c:pt idx="10">
                  <c:v>0.33064342480940845</c:v>
                </c:pt>
                <c:pt idx="11">
                  <c:v>0.30430720092856206</c:v>
                </c:pt>
                <c:pt idx="12">
                  <c:v>0.98891222566447001</c:v>
                </c:pt>
                <c:pt idx="13">
                  <c:v>0.2304915258234729</c:v>
                </c:pt>
                <c:pt idx="14">
                  <c:v>1.1066406924628602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'Table 2'!$E$4</c:f>
              <c:strCache>
                <c:ptCount val="1"/>
                <c:pt idx="0">
                  <c:v>2001</c:v>
                </c:pt>
              </c:strCache>
            </c:strRef>
          </c:tx>
          <c:cat>
            <c:strRef>
              <c:f>'Table 2'!$C$5:$C$20</c:f>
              <c:strCache>
                <c:ptCount val="16"/>
                <c:pt idx="0">
                  <c:v>USD</c:v>
                </c:pt>
                <c:pt idx="1">
                  <c:v>EUR</c:v>
                </c:pt>
                <c:pt idx="2">
                  <c:v>JPY</c:v>
                </c:pt>
                <c:pt idx="3">
                  <c:v>GBP</c:v>
                </c:pt>
                <c:pt idx="4">
                  <c:v>AUD</c:v>
                </c:pt>
                <c:pt idx="5">
                  <c:v>CHF</c:v>
                </c:pt>
                <c:pt idx="6">
                  <c:v>CAD</c:v>
                </c:pt>
                <c:pt idx="7">
                  <c:v>MX Peso³</c:v>
                </c:pt>
                <c:pt idx="8">
                  <c:v>C- JEN³</c:v>
                </c:pt>
                <c:pt idx="9">
                  <c:v>N.Zel $³</c:v>
                </c:pt>
                <c:pt idx="10">
                  <c:v>Sw Kr</c:v>
                </c:pt>
                <c:pt idx="11">
                  <c:v>RUB³</c:v>
                </c:pt>
                <c:pt idx="12">
                  <c:v>Hong K $³</c:v>
                </c:pt>
                <c:pt idx="13">
                  <c:v>NOK³</c:v>
                </c:pt>
                <c:pt idx="14">
                  <c:v>Sing $³</c:v>
                </c:pt>
                <c:pt idx="15">
                  <c:v>Turk Y³</c:v>
                </c:pt>
              </c:strCache>
            </c:strRef>
          </c:cat>
          <c:val>
            <c:numRef>
              <c:f>'Table 2'!$E$5:$E$20</c:f>
              <c:numCache>
                <c:formatCode>_(* #,##0.0_);_(* \(#,##0.0\);_(* "..."_);_(@_)</c:formatCode>
                <c:ptCount val="16"/>
                <c:pt idx="0">
                  <c:v>89.863811497383651</c:v>
                </c:pt>
                <c:pt idx="1">
                  <c:v>37.912279398375539</c:v>
                </c:pt>
                <c:pt idx="2">
                  <c:v>23.533987097795031</c:v>
                </c:pt>
                <c:pt idx="3">
                  <c:v>13.046015460722501</c:v>
                </c:pt>
                <c:pt idx="4">
                  <c:v>4.3238539040097743</c:v>
                </c:pt>
                <c:pt idx="5">
                  <c:v>5.9798642833200413</c:v>
                </c:pt>
                <c:pt idx="6">
                  <c:v>4.4876404140994914</c:v>
                </c:pt>
                <c:pt idx="7">
                  <c:v>0.82751211406813519</c:v>
                </c:pt>
                <c:pt idx="8">
                  <c:v>7.6962441067446137E-3</c:v>
                </c:pt>
                <c:pt idx="9">
                  <c:v>0.55517462058731282</c:v>
                </c:pt>
                <c:pt idx="10">
                  <c:v>2.4991378755803639</c:v>
                </c:pt>
                <c:pt idx="11">
                  <c:v>0.34548156399342417</c:v>
                </c:pt>
                <c:pt idx="12">
                  <c:v>2.2384243055644442</c:v>
                </c:pt>
                <c:pt idx="13">
                  <c:v>1.4573615439696277</c:v>
                </c:pt>
                <c:pt idx="14">
                  <c:v>1.054321358213961</c:v>
                </c:pt>
                <c:pt idx="15">
                  <c:v>3.5019307822455492E-2</c:v>
                </c:pt>
              </c:numCache>
            </c:numRef>
          </c:val>
        </c:ser>
        <c:ser>
          <c:idx val="2"/>
          <c:order val="2"/>
          <c:tx>
            <c:strRef>
              <c:f>'Table 2'!$F$4</c:f>
              <c:strCache>
                <c:ptCount val="1"/>
                <c:pt idx="0">
                  <c:v>2004</c:v>
                </c:pt>
              </c:strCache>
            </c:strRef>
          </c:tx>
          <c:cat>
            <c:strRef>
              <c:f>'Table 2'!$C$5:$C$20</c:f>
              <c:strCache>
                <c:ptCount val="16"/>
                <c:pt idx="0">
                  <c:v>USD</c:v>
                </c:pt>
                <c:pt idx="1">
                  <c:v>EUR</c:v>
                </c:pt>
                <c:pt idx="2">
                  <c:v>JPY</c:v>
                </c:pt>
                <c:pt idx="3">
                  <c:v>GBP</c:v>
                </c:pt>
                <c:pt idx="4">
                  <c:v>AUD</c:v>
                </c:pt>
                <c:pt idx="5">
                  <c:v>CHF</c:v>
                </c:pt>
                <c:pt idx="6">
                  <c:v>CAD</c:v>
                </c:pt>
                <c:pt idx="7">
                  <c:v>MX Peso³</c:v>
                </c:pt>
                <c:pt idx="8">
                  <c:v>C- JEN³</c:v>
                </c:pt>
                <c:pt idx="9">
                  <c:v>N.Zel $³</c:v>
                </c:pt>
                <c:pt idx="10">
                  <c:v>Sw Kr</c:v>
                </c:pt>
                <c:pt idx="11">
                  <c:v>RUB³</c:v>
                </c:pt>
                <c:pt idx="12">
                  <c:v>Hong K $³</c:v>
                </c:pt>
                <c:pt idx="13">
                  <c:v>NOK³</c:v>
                </c:pt>
                <c:pt idx="14">
                  <c:v>Sing $³</c:v>
                </c:pt>
                <c:pt idx="15">
                  <c:v>Turk Y³</c:v>
                </c:pt>
              </c:strCache>
            </c:strRef>
          </c:cat>
          <c:val>
            <c:numRef>
              <c:f>'Table 2'!$F$5:$F$20</c:f>
              <c:numCache>
                <c:formatCode>_(* #,##0.0_);_(* \(#,##0.0\);_(* "..."_);_(@_)</c:formatCode>
                <c:ptCount val="16"/>
                <c:pt idx="0">
                  <c:v>88.008564873680228</c:v>
                </c:pt>
                <c:pt idx="1">
                  <c:v>37.409247301412833</c:v>
                </c:pt>
                <c:pt idx="2">
                  <c:v>20.830307987199912</c:v>
                </c:pt>
                <c:pt idx="3">
                  <c:v>16.497151781330583</c:v>
                </c:pt>
                <c:pt idx="4">
                  <c:v>6.0219679137734285</c:v>
                </c:pt>
                <c:pt idx="5">
                  <c:v>6.0292871098571679</c:v>
                </c:pt>
                <c:pt idx="6">
                  <c:v>4.1994175845760759</c:v>
                </c:pt>
                <c:pt idx="7">
                  <c:v>1.1066062418462936</c:v>
                </c:pt>
                <c:pt idx="8">
                  <c:v>9.5930039993331148E-2</c:v>
                </c:pt>
                <c:pt idx="9">
                  <c:v>1.0603970698760847</c:v>
                </c:pt>
                <c:pt idx="10">
                  <c:v>2.1924274457482227</c:v>
                </c:pt>
                <c:pt idx="11">
                  <c:v>0.63149589139321571</c:v>
                </c:pt>
                <c:pt idx="12">
                  <c:v>1.7589928482736596</c:v>
                </c:pt>
                <c:pt idx="13">
                  <c:v>1.3790699114118967</c:v>
                </c:pt>
                <c:pt idx="14">
                  <c:v>0.90586037486774018</c:v>
                </c:pt>
                <c:pt idx="15">
                  <c:v>0.10558906920640486</c:v>
                </c:pt>
              </c:numCache>
            </c:numRef>
          </c:val>
        </c:ser>
        <c:ser>
          <c:idx val="3"/>
          <c:order val="3"/>
          <c:tx>
            <c:strRef>
              <c:f>'Table 2'!$G$4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'Table 2'!$C$5:$C$20</c:f>
              <c:strCache>
                <c:ptCount val="16"/>
                <c:pt idx="0">
                  <c:v>USD</c:v>
                </c:pt>
                <c:pt idx="1">
                  <c:v>EUR</c:v>
                </c:pt>
                <c:pt idx="2">
                  <c:v>JPY</c:v>
                </c:pt>
                <c:pt idx="3">
                  <c:v>GBP</c:v>
                </c:pt>
                <c:pt idx="4">
                  <c:v>AUD</c:v>
                </c:pt>
                <c:pt idx="5">
                  <c:v>CHF</c:v>
                </c:pt>
                <c:pt idx="6">
                  <c:v>CAD</c:v>
                </c:pt>
                <c:pt idx="7">
                  <c:v>MX Peso³</c:v>
                </c:pt>
                <c:pt idx="8">
                  <c:v>C- JEN³</c:v>
                </c:pt>
                <c:pt idx="9">
                  <c:v>N.Zel $³</c:v>
                </c:pt>
                <c:pt idx="10">
                  <c:v>Sw Kr</c:v>
                </c:pt>
                <c:pt idx="11">
                  <c:v>RUB³</c:v>
                </c:pt>
                <c:pt idx="12">
                  <c:v>Hong K $³</c:v>
                </c:pt>
                <c:pt idx="13">
                  <c:v>NOK³</c:v>
                </c:pt>
                <c:pt idx="14">
                  <c:v>Sing $³</c:v>
                </c:pt>
                <c:pt idx="15">
                  <c:v>Turk Y³</c:v>
                </c:pt>
              </c:strCache>
            </c:strRef>
          </c:cat>
          <c:val>
            <c:numRef>
              <c:f>'Table 2'!$G$5:$G$20</c:f>
              <c:numCache>
                <c:formatCode>_(* #,##0.0_);_(* \(#,##0.0\);_(* "..."_);_(@_)</c:formatCode>
                <c:ptCount val="16"/>
                <c:pt idx="0">
                  <c:v>85.596929937542498</c:v>
                </c:pt>
                <c:pt idx="1">
                  <c:v>37.036895501681997</c:v>
                </c:pt>
                <c:pt idx="2">
                  <c:v>17.249486290903434</c:v>
                </c:pt>
                <c:pt idx="3">
                  <c:v>14.866780331830087</c:v>
                </c:pt>
                <c:pt idx="4">
                  <c:v>6.6170834857726524</c:v>
                </c:pt>
                <c:pt idx="5">
                  <c:v>6.8232419953844277</c:v>
                </c:pt>
                <c:pt idx="6">
                  <c:v>4.2896658607773164</c:v>
                </c:pt>
                <c:pt idx="7">
                  <c:v>1.3105000619422851</c:v>
                </c:pt>
                <c:pt idx="8">
                  <c:v>0.45146308179134081</c:v>
                </c:pt>
                <c:pt idx="9">
                  <c:v>1.8957615439728897</c:v>
                </c:pt>
                <c:pt idx="10">
                  <c:v>2.7003504306763282</c:v>
                </c:pt>
                <c:pt idx="11">
                  <c:v>0.74928703583877521</c:v>
                </c:pt>
                <c:pt idx="12">
                  <c:v>2.7048538661118759</c:v>
                </c:pt>
                <c:pt idx="13">
                  <c:v>2.1038793524995811</c:v>
                </c:pt>
                <c:pt idx="14">
                  <c:v>1.1672778183986601</c:v>
                </c:pt>
                <c:pt idx="15">
                  <c:v>0.17869742945030798</c:v>
                </c:pt>
              </c:numCache>
            </c:numRef>
          </c:val>
        </c:ser>
        <c:ser>
          <c:idx val="4"/>
          <c:order val="4"/>
          <c:tx>
            <c:strRef>
              <c:f>'Table 2'!$H$4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'Table 2'!$C$5:$C$20</c:f>
              <c:strCache>
                <c:ptCount val="16"/>
                <c:pt idx="0">
                  <c:v>USD</c:v>
                </c:pt>
                <c:pt idx="1">
                  <c:v>EUR</c:v>
                </c:pt>
                <c:pt idx="2">
                  <c:v>JPY</c:v>
                </c:pt>
                <c:pt idx="3">
                  <c:v>GBP</c:v>
                </c:pt>
                <c:pt idx="4">
                  <c:v>AUD</c:v>
                </c:pt>
                <c:pt idx="5">
                  <c:v>CHF</c:v>
                </c:pt>
                <c:pt idx="6">
                  <c:v>CAD</c:v>
                </c:pt>
                <c:pt idx="7">
                  <c:v>MX Peso³</c:v>
                </c:pt>
                <c:pt idx="8">
                  <c:v>C- JEN³</c:v>
                </c:pt>
                <c:pt idx="9">
                  <c:v>N.Zel $³</c:v>
                </c:pt>
                <c:pt idx="10">
                  <c:v>Sw Kr</c:v>
                </c:pt>
                <c:pt idx="11">
                  <c:v>RUB³</c:v>
                </c:pt>
                <c:pt idx="12">
                  <c:v>Hong K $³</c:v>
                </c:pt>
                <c:pt idx="13">
                  <c:v>NOK³</c:v>
                </c:pt>
                <c:pt idx="14">
                  <c:v>Sing $³</c:v>
                </c:pt>
                <c:pt idx="15">
                  <c:v>Turk Y³</c:v>
                </c:pt>
              </c:strCache>
            </c:strRef>
          </c:cat>
          <c:val>
            <c:numRef>
              <c:f>'Table 2'!$H$5:$H$20</c:f>
              <c:numCache>
                <c:formatCode>_(* #,##0.0_);_(* \(#,##0.0\);_(* "..."_);_(@_)</c:formatCode>
                <c:ptCount val="16"/>
                <c:pt idx="0">
                  <c:v>84.860721283953993</c:v>
                </c:pt>
                <c:pt idx="1">
                  <c:v>39.052212204718408</c:v>
                </c:pt>
                <c:pt idx="2">
                  <c:v>18.991710525755977</c:v>
                </c:pt>
                <c:pt idx="3">
                  <c:v>12.879365577625755</c:v>
                </c:pt>
                <c:pt idx="4">
                  <c:v>7.5878037114879326</c:v>
                </c:pt>
                <c:pt idx="5">
                  <c:v>6.3064681267902394</c:v>
                </c:pt>
                <c:pt idx="6">
                  <c:v>5.284880619034011</c:v>
                </c:pt>
                <c:pt idx="7">
                  <c:v>1.257437389635051</c:v>
                </c:pt>
                <c:pt idx="8">
                  <c:v>0.86259777284983363</c:v>
                </c:pt>
                <c:pt idx="9">
                  <c:v>1.5926559225589849</c:v>
                </c:pt>
                <c:pt idx="10">
                  <c:v>2.1911327578452284</c:v>
                </c:pt>
                <c:pt idx="11">
                  <c:v>0.9024409472090017</c:v>
                </c:pt>
                <c:pt idx="12">
                  <c:v>2.3668793890560909</c:v>
                </c:pt>
                <c:pt idx="13">
                  <c:v>1.3213263831755078</c:v>
                </c:pt>
                <c:pt idx="14">
                  <c:v>1.4180226497843766</c:v>
                </c:pt>
                <c:pt idx="15">
                  <c:v>0.73739961723117953</c:v>
                </c:pt>
              </c:numCache>
            </c:numRef>
          </c:val>
        </c:ser>
        <c:ser>
          <c:idx val="5"/>
          <c:order val="5"/>
          <c:tx>
            <c:strRef>
              <c:f>'Table 2'!$I$4</c:f>
              <c:strCache>
                <c:ptCount val="1"/>
                <c:pt idx="0">
                  <c:v>2013</c:v>
                </c:pt>
              </c:strCache>
            </c:strRef>
          </c:tx>
          <c:dLbls>
            <c:dLbl>
              <c:idx val="1"/>
              <c:layout>
                <c:manualLayout>
                  <c:x val="1.9353663823811561E-2"/>
                  <c:y val="8.1925243215565796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Val val="1"/>
          </c:dLbls>
          <c:cat>
            <c:strRef>
              <c:f>'Table 2'!$C$5:$C$20</c:f>
              <c:strCache>
                <c:ptCount val="16"/>
                <c:pt idx="0">
                  <c:v>USD</c:v>
                </c:pt>
                <c:pt idx="1">
                  <c:v>EUR</c:v>
                </c:pt>
                <c:pt idx="2">
                  <c:v>JPY</c:v>
                </c:pt>
                <c:pt idx="3">
                  <c:v>GBP</c:v>
                </c:pt>
                <c:pt idx="4">
                  <c:v>AUD</c:v>
                </c:pt>
                <c:pt idx="5">
                  <c:v>CHF</c:v>
                </c:pt>
                <c:pt idx="6">
                  <c:v>CAD</c:v>
                </c:pt>
                <c:pt idx="7">
                  <c:v>MX Peso³</c:v>
                </c:pt>
                <c:pt idx="8">
                  <c:v>C- JEN³</c:v>
                </c:pt>
                <c:pt idx="9">
                  <c:v>N.Zel $³</c:v>
                </c:pt>
                <c:pt idx="10">
                  <c:v>Sw Kr</c:v>
                </c:pt>
                <c:pt idx="11">
                  <c:v>RUB³</c:v>
                </c:pt>
                <c:pt idx="12">
                  <c:v>Hong K $³</c:v>
                </c:pt>
                <c:pt idx="13">
                  <c:v>NOK³</c:v>
                </c:pt>
                <c:pt idx="14">
                  <c:v>Sing $³</c:v>
                </c:pt>
                <c:pt idx="15">
                  <c:v>Turk Y³</c:v>
                </c:pt>
              </c:strCache>
            </c:strRef>
          </c:cat>
          <c:val>
            <c:numRef>
              <c:f>'Table 2'!$I$5:$I$20</c:f>
              <c:numCache>
                <c:formatCode>_(* #,##0.0_);_(* \(#,##0.0\);_(* "..."_);_(@_)</c:formatCode>
                <c:ptCount val="16"/>
                <c:pt idx="0">
                  <c:v>87.045597132143257</c:v>
                </c:pt>
                <c:pt idx="1">
                  <c:v>33.411920490093472</c:v>
                </c:pt>
                <c:pt idx="2">
                  <c:v>23.037415003179575</c:v>
                </c:pt>
                <c:pt idx="3">
                  <c:v>11.8097187495294</c:v>
                </c:pt>
                <c:pt idx="4">
                  <c:v>8.6384702805555911</c:v>
                </c:pt>
                <c:pt idx="5">
                  <c:v>5.1542654646159107</c:v>
                </c:pt>
                <c:pt idx="6">
                  <c:v>4.5670557951440722</c:v>
                </c:pt>
                <c:pt idx="7">
                  <c:v>2.5311596690451017</c:v>
                </c:pt>
                <c:pt idx="8">
                  <c:v>2.2370960576668004</c:v>
                </c:pt>
                <c:pt idx="9">
                  <c:v>1.9596586102958899</c:v>
                </c:pt>
                <c:pt idx="10">
                  <c:v>1.763844825515094</c:v>
                </c:pt>
                <c:pt idx="11">
                  <c:v>1.5973918482138159</c:v>
                </c:pt>
                <c:pt idx="12">
                  <c:v>1.4488964605703596</c:v>
                </c:pt>
                <c:pt idx="13">
                  <c:v>1.4355164099158368</c:v>
                </c:pt>
                <c:pt idx="14">
                  <c:v>1.3959398240124972</c:v>
                </c:pt>
                <c:pt idx="15">
                  <c:v>1.3152760370206102</c:v>
                </c:pt>
              </c:numCache>
            </c:numRef>
          </c:val>
        </c:ser>
        <c:axId val="180889088"/>
        <c:axId val="180890624"/>
      </c:barChart>
      <c:catAx>
        <c:axId val="180889088"/>
        <c:scaling>
          <c:orientation val="minMax"/>
        </c:scaling>
        <c:axPos val="b"/>
        <c:tickLblPos val="nextTo"/>
        <c:crossAx val="180890624"/>
        <c:crosses val="autoZero"/>
        <c:auto val="1"/>
        <c:lblAlgn val="ctr"/>
        <c:lblOffset val="100"/>
      </c:catAx>
      <c:valAx>
        <c:axId val="180890624"/>
        <c:scaling>
          <c:orientation val="minMax"/>
        </c:scaling>
        <c:axPos val="l"/>
        <c:majorGridlines/>
        <c:numFmt formatCode="_(* #,##0.0_);_(* \(#,##0.0\);_(* &quot;...&quot;_);_(@_)" sourceLinked="1"/>
        <c:tickLblPos val="nextTo"/>
        <c:crossAx val="180889088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accent6">
        <a:lumMod val="40000"/>
        <a:lumOff val="60000"/>
      </a:schemeClr>
    </a:solidFill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6982FC7-6DDF-4A7F-AB35-5C59BA1CD2CA}" type="datetimeFigureOut">
              <a:rPr lang="en-GB"/>
              <a:pPr>
                <a:defRPr/>
              </a:pPr>
              <a:t>15/05/2017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6685542-F26F-4305-A6E1-6439CE2A78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015640-B188-43CC-807B-3F8A6D89BC8F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143008"/>
          </a:xfrm>
        </p:spPr>
        <p:txBody>
          <a:bodyPr/>
          <a:lstStyle>
            <a:lvl1pPr>
              <a:defRPr b="0" baseline="0">
                <a:effectLst/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30" y="3500438"/>
            <a:ext cx="7829560" cy="17859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D29807-9203-46F5-B172-D0A644A428C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41F2B-198F-48C1-A224-C040741EFB9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143008"/>
          </a:xfrm>
        </p:spPr>
        <p:txBody>
          <a:bodyPr/>
          <a:lstStyle>
            <a:lvl1pPr>
              <a:defRPr b="0" baseline="0">
                <a:effectLst/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30" y="3500438"/>
            <a:ext cx="7829560" cy="17859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FAEB745-8951-4F48-B6B1-68FF89AF6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3"/>
            <a:ext cx="8286808" cy="78581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8286808" cy="43577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9B914-EE9B-49B3-9EFC-3B7ECD40B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62ADB-AC7A-44A3-B35F-3AB236532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E5A1-7259-455C-80E2-29E586186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97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925622"/>
            <a:ext cx="4097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7837" y="1285860"/>
            <a:ext cx="40990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7837" y="1925622"/>
            <a:ext cx="40990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84F5C-419E-4900-AEBB-54F9C9C86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BB85-2122-4445-A02D-E1D741162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A7D8-547B-43D2-B024-1F08C1BC1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BFB2C-29E3-42A8-99A4-E25765723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B66F-63C6-4769-81F6-2C019248A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3"/>
            <a:ext cx="8286808" cy="78581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8286808" cy="43577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B95A9-3C8F-48BE-A13B-50517C1D1FE5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6698-AE8E-4C21-A9E4-9E0FE2EB936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F2073-E4ED-45A7-901B-9EF2EF6BEC6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97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925622"/>
            <a:ext cx="4097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7837" y="1285860"/>
            <a:ext cx="40990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7837" y="1925622"/>
            <a:ext cx="40990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89A73-0D12-4930-A29C-87FF023E477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5B7D-6B93-47FA-B399-8E80D49C9CFE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841A4-714E-4BB4-B281-7D6F835E7FF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66F57-8CF7-4334-B99C-573F8858DBD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750C-0E37-40BA-8249-D3EECE3B032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28625" y="1357313"/>
            <a:ext cx="83581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216650"/>
            <a:ext cx="177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86013" y="6216650"/>
            <a:ext cx="2395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57763" y="6215063"/>
            <a:ext cx="19002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79354C6-FC5A-4D22-9602-BDF56AF84F8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  <p:pic>
        <p:nvPicPr>
          <p:cNvPr id="1031" name="Picture 8" descr="D:\@WORK\@PowerPoint\third\images\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86625" y="5837238"/>
            <a:ext cx="149383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7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28625" y="1357313"/>
            <a:ext cx="83581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216650"/>
            <a:ext cx="177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86013" y="6216650"/>
            <a:ext cx="2395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57763" y="6215063"/>
            <a:ext cx="19002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B8AEBEE-BF3C-4252-8B47-1A5D62F51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8" descr="D:\@WORK\@PowerPoint\third\images\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86625" y="5837238"/>
            <a:ext cx="149383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7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google.rs/url?sa=t&amp;rct=j&amp;q=&amp;esrc=s&amp;source=web&amp;cd=1&amp;ved=0ahUKEwjF54_hqt7MAhWiK5oKHTrsBFEQFggaMAA&amp;url=http://www.bis.org/publ/rpfx13fx.pdf&amp;usg=AFQjCNF-M2Zztx3r5J1yS05M1SaKq7RwhA&amp;bvm=bv.122129774,d.bGg&amp;cad=rja.m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ournal-neo.org/2016/01/09/russia-breaking-wall-st-oil-price-monopoly/" TargetMode="External"/><Relationship Id="rId4" Type="http://schemas.openxmlformats.org/officeDocument/2006/relationships/hyperlink" Target="http://sputniknews.com/business/20151112/1029987995/russia-oil-benchmark-trading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s/url?sa=t&amp;rct=j&amp;q=&amp;esrc=s&amp;source=web&amp;cd=1&amp;cad=rja&amp;uact=8&amp;ved=0CCMQFjAA&amp;url=http://www.b92.net/biz/vesti/svet.php?yyyy=2014&amp;mm=04&amp;dd=26&amp;nav_id=840981&amp;ei=PetpU8LnKauZ0QWK7oCoBw&amp;usg=AFQjCNElG9QjHtSa7q5_UtaXwa9qEf1Q9A&amp;sig2=DiOzC1uG9X8MLPZnFhSPSA&amp;bvm=bv.66111022,d.d2k" TargetMode="External"/><Relationship Id="rId2" Type="http://schemas.openxmlformats.org/officeDocument/2006/relationships/hyperlink" Target="https://www.google.rs/url?sa=t&amp;rct=j&amp;q=&amp;esrc=s&amp;source=web&amp;cd=5&amp;cad=rja&amp;uact=8&amp;ved=0CEoQFjAE&amp;url=http://www.pressonline.rs/svet/globus/309034/putin-spreman-sledi-dedolarizacija.html&amp;ei=PetpU8LnKauZ0QWK7oCoBw&amp;usg=AFQjCNG3wukCaVwAlcCtj9e9S9OpbU3MzQ&amp;sig2=iYLut6XLKgSMloYyiwrtFA&amp;bvm=bv.66111022,d.d2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rs/url?sa=t&amp;rct=j&amp;q=&amp;esrc=s&amp;source=web&amp;cd=1&amp;cad=rja&amp;uact=8&amp;ved=0CCgQFjAA&amp;url=http://www.bloomberg.com/news/2011-04-10/stiglitz-calls-for-new-global-reserve-currency-to-prevent-trade-imbalances.html&amp;ei=sOtpU6-sFqWc0QXXtoCoCg&amp;usg=AFQjCNHPI8ne6LRfYlbOBPRJv1noWnfUTA&amp;sig2=u7ydFNMVOzYNKID0XynG6A&amp;bvm=bv.66111022,d.d2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785813"/>
            <a:ext cx="7772400" cy="1143000"/>
          </a:xfrm>
        </p:spPr>
        <p:txBody>
          <a:bodyPr/>
          <a:lstStyle/>
          <a:p>
            <a:pPr eaLnBrk="1" hangingPunct="1"/>
            <a:r>
              <a:rPr lang="sr-Latn-CS" smtClean="0"/>
              <a:t>Poglavlje 15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1513" y="3500438"/>
            <a:ext cx="7829550" cy="1785937"/>
          </a:xfrm>
        </p:spPr>
        <p:txBody>
          <a:bodyPr/>
          <a:lstStyle/>
          <a:p>
            <a:pPr eaLnBrk="1" hangingPunct="1"/>
            <a:r>
              <a:rPr lang="sr-Latn-CS" sz="4800" b="1" smtClean="0"/>
              <a:t>Devizni kurs na </a:t>
            </a:r>
            <a:r>
              <a:rPr lang="en-US" sz="4800" b="1" smtClean="0"/>
              <a:t>kratak </a:t>
            </a:r>
            <a:r>
              <a:rPr lang="sr-Latn-CS" sz="4800" b="1" smtClean="0"/>
              <a:t>rok</a:t>
            </a:r>
            <a:endParaRPr lang="en-US" sz="4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sr-Latn-RS" dirty="0" smtClean="0"/>
              <a:t>NPKP – NEPOKRIVENI KAMATNI PARITET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750" t="28148" r="50208" b="54255"/>
          <a:stretch>
            <a:fillRect/>
          </a:stretch>
        </p:blipFill>
        <p:spPr bwMode="auto">
          <a:xfrm>
            <a:off x="838200" y="2174132"/>
            <a:ext cx="7467600" cy="460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312420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terminski</a:t>
            </a:r>
            <a:r>
              <a:rPr lang="en-GB" dirty="0" smtClean="0"/>
              <a:t> </a:t>
            </a:r>
            <a:r>
              <a:rPr lang="en-GB" dirty="0" err="1" smtClean="0"/>
              <a:t>devizni</a:t>
            </a:r>
            <a:r>
              <a:rPr lang="en-GB" dirty="0" smtClean="0"/>
              <a:t> </a:t>
            </a:r>
            <a:r>
              <a:rPr lang="en-GB" dirty="0" err="1" smtClean="0"/>
              <a:t>kurs</a:t>
            </a:r>
            <a:r>
              <a:rPr lang="en-GB" dirty="0" smtClean="0"/>
              <a:t> </a:t>
            </a:r>
            <a:r>
              <a:rPr lang="sr-Latn-RS" dirty="0" smtClean="0"/>
              <a:t> -</a:t>
            </a:r>
            <a:r>
              <a:rPr lang="en-GB" dirty="0" smtClean="0"/>
              <a:t>Ft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9583" t="40741" r="36250" b="53333"/>
          <a:stretch>
            <a:fillRect/>
          </a:stretch>
        </p:blipFill>
        <p:spPr bwMode="auto">
          <a:xfrm>
            <a:off x="609600" y="0"/>
            <a:ext cx="8096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9792" t="26650" r="34848" b="51505"/>
          <a:stretch>
            <a:fillRect/>
          </a:stretch>
        </p:blipFill>
        <p:spPr bwMode="auto">
          <a:xfrm>
            <a:off x="1371600" y="457200"/>
            <a:ext cx="6705600" cy="53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Empirijski, </a:t>
            </a:r>
            <a:r>
              <a:rPr lang="vi-VN" dirty="0" smtClean="0"/>
              <a:t>uslov NPKP u većem delu posmatranog vremenskog perioda glavnom nije </a:t>
            </a:r>
            <a:r>
              <a:rPr lang="vi-VN" dirty="0" smtClean="0"/>
              <a:t>ispunje</a:t>
            </a:r>
            <a:r>
              <a:rPr lang="sr-Latn-RS" dirty="0" smtClean="0"/>
              <a:t>n</a:t>
            </a:r>
            <a:r>
              <a:rPr lang="vi-VN" dirty="0" smtClean="0"/>
              <a:t>. </a:t>
            </a:r>
            <a:endParaRPr lang="sr-Latn-RS" dirty="0" smtClean="0"/>
          </a:p>
          <a:p>
            <a:endParaRPr lang="sr-Latn-RS" dirty="0" smtClean="0"/>
          </a:p>
          <a:p>
            <a:r>
              <a:rPr lang="vi-VN" dirty="0" smtClean="0"/>
              <a:t>Ako </a:t>
            </a:r>
            <a:r>
              <a:rPr lang="vi-VN" dirty="0" smtClean="0"/>
              <a:t>investitori pokazuju averziju prema riziku, NPKP uopšte i ne mora da važi.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663" t="25781" r="36230" b="54076"/>
          <a:stretch>
            <a:fillRect/>
          </a:stretch>
        </p:blipFill>
        <p:spPr bwMode="auto">
          <a:xfrm>
            <a:off x="1524000" y="228600"/>
            <a:ext cx="664112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38200" y="14478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</a:rPr>
              <a:t>Ali, </a:t>
            </a:r>
            <a:r>
              <a:rPr lang="en-GB" dirty="0" err="1" smtClean="0">
                <a:solidFill>
                  <a:schemeClr val="bg2"/>
                </a:solidFill>
              </a:rPr>
              <a:t>na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srednji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ili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dugi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rok</a:t>
            </a:r>
            <a:r>
              <a:rPr lang="en-GB" dirty="0" smtClean="0">
                <a:solidFill>
                  <a:schemeClr val="bg2"/>
                </a:solidFill>
              </a:rPr>
              <a:t>, </a:t>
            </a:r>
            <a:r>
              <a:rPr lang="en-GB" dirty="0" err="1" smtClean="0">
                <a:solidFill>
                  <a:schemeClr val="bg2"/>
                </a:solidFill>
              </a:rPr>
              <a:t>uslov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relativnog</a:t>
            </a:r>
            <a:r>
              <a:rPr lang="en-GB" dirty="0" smtClean="0">
                <a:solidFill>
                  <a:schemeClr val="bg2"/>
                </a:solidFill>
              </a:rPr>
              <a:t> PPP </a:t>
            </a:r>
            <a:r>
              <a:rPr lang="en-GB" dirty="0" err="1" smtClean="0">
                <a:solidFill>
                  <a:schemeClr val="bg2"/>
                </a:solidFill>
              </a:rPr>
              <a:t>znači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da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će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buduća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stopa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depresijacije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biti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jednaka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budućem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inflacionom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diferencijalu</a:t>
            </a:r>
            <a:r>
              <a:rPr lang="en-GB" dirty="0" smtClean="0">
                <a:solidFill>
                  <a:schemeClr val="bg2"/>
                </a:solidFill>
              </a:rPr>
              <a:t>: 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246" t="33661" r="36229" b="43607"/>
          <a:stretch>
            <a:fillRect/>
          </a:stretch>
        </p:blipFill>
        <p:spPr bwMode="auto">
          <a:xfrm>
            <a:off x="228600" y="2362200"/>
            <a:ext cx="866921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r="98183"/>
          <a:stretch>
            <a:fillRect/>
          </a:stretch>
        </p:blipFill>
        <p:spPr bwMode="auto">
          <a:xfrm>
            <a:off x="4114800" y="457200"/>
            <a:ext cx="381000" cy="293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57200"/>
            <a:ext cx="4191000" cy="5873750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1539875" y="2117725"/>
            <a:ext cx="609600" cy="5334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76800" y="2133600"/>
            <a:ext cx="4267200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28600" indent="-228600">
              <a:buAutoNum type="alphaUcPeriod"/>
              <a:defRPr/>
            </a:pPr>
            <a:r>
              <a:rPr lang="sr-Latn-RS" sz="1200" b="1" dirty="0" smtClean="0"/>
              <a:t>Monetarna ekspanzija</a:t>
            </a:r>
          </a:p>
          <a:p>
            <a:pPr marL="228600" indent="-228600">
              <a:buAutoNum type="alphaUcPeriod"/>
              <a:defRPr/>
            </a:pPr>
            <a:endParaRPr lang="sr-Latn-RS" sz="1200" b="1" dirty="0" smtClean="0"/>
          </a:p>
          <a:p>
            <a:pPr>
              <a:defRPr/>
            </a:pPr>
            <a:r>
              <a:rPr lang="sr-Latn-RS" sz="1200" b="1" dirty="0" smtClean="0"/>
              <a:t>A</a:t>
            </a:r>
            <a:r>
              <a:rPr lang="sr-Latn-RS" sz="1200" i="1" dirty="0" smtClean="0"/>
              <a:t>→</a:t>
            </a:r>
            <a:r>
              <a:rPr lang="sr-Latn-RS" sz="1200" b="1" dirty="0" smtClean="0"/>
              <a:t>B. </a:t>
            </a:r>
            <a:r>
              <a:rPr lang="en-GB" sz="1200" b="1" dirty="0"/>
              <a:t>O</a:t>
            </a:r>
            <a:r>
              <a:rPr lang="sr-Latn-RS" sz="1200" b="1" dirty="0"/>
              <a:t>dliv kapitala zbog </a:t>
            </a:r>
            <a:r>
              <a:rPr lang="sr-Latn-RS" sz="1200" i="1" dirty="0" smtClean="0"/>
              <a:t>↓ </a:t>
            </a:r>
            <a:r>
              <a:rPr lang="sr-Latn-RS" sz="1200" b="1" i="1" dirty="0" smtClean="0"/>
              <a:t>i</a:t>
            </a:r>
            <a:r>
              <a:rPr lang="sr-Latn-RS" sz="1200" b="1" i="1" dirty="0"/>
              <a:t>, </a:t>
            </a:r>
          </a:p>
          <a:p>
            <a:pPr>
              <a:defRPr/>
            </a:pPr>
            <a:r>
              <a:rPr lang="sr-Latn-RS" sz="1200" b="1" dirty="0" smtClean="0"/>
              <a:t>          </a:t>
            </a:r>
            <a:r>
              <a:rPr lang="en-GB" sz="1200" b="1" dirty="0" smtClean="0"/>
              <a:t>V</a:t>
            </a:r>
            <a:r>
              <a:rPr lang="sr-Latn-RS" sz="1200" b="1" dirty="0" smtClean="0"/>
              <a:t>išak dom. valute, </a:t>
            </a:r>
            <a:r>
              <a:rPr lang="sr-Latn-RS" sz="1200" b="1" i="1" dirty="0" smtClean="0"/>
              <a:t>kurs </a:t>
            </a:r>
            <a:r>
              <a:rPr lang="sr-Latn-RS" sz="1200" i="1" dirty="0" smtClean="0"/>
              <a:t>↓</a:t>
            </a:r>
            <a:endParaRPr lang="sr-Latn-RS" sz="1200" i="1" dirty="0" smtClean="0"/>
          </a:p>
          <a:p>
            <a:pPr>
              <a:defRPr/>
            </a:pPr>
            <a:endParaRPr lang="sr-Latn-RS" sz="1200" b="1" i="1" dirty="0" smtClean="0"/>
          </a:p>
          <a:p>
            <a:pPr>
              <a:defRPr/>
            </a:pPr>
            <a:r>
              <a:rPr lang="sr-Latn-RS" sz="1200" b="1" dirty="0" smtClean="0"/>
              <a:t>B</a:t>
            </a:r>
            <a:r>
              <a:rPr lang="sr-Latn-RS" sz="1200" i="1" dirty="0" smtClean="0"/>
              <a:t>→</a:t>
            </a:r>
            <a:r>
              <a:rPr lang="sr-Latn-RS" sz="1200" b="1" dirty="0" smtClean="0"/>
              <a:t> </a:t>
            </a:r>
            <a:r>
              <a:rPr lang="sr-Latn-RS" sz="1200" b="1" dirty="0" smtClean="0"/>
              <a:t>C  </a:t>
            </a:r>
            <a:r>
              <a:rPr lang="sr-Latn-RS" sz="1200" b="1" i="1" dirty="0" smtClean="0"/>
              <a:t> </a:t>
            </a:r>
            <a:r>
              <a:rPr lang="sr-Latn-RS" sz="1200" b="1" i="1" dirty="0" smtClean="0"/>
              <a:t>IS </a:t>
            </a:r>
            <a:r>
              <a:rPr lang="sr-Latn-RS" sz="1200" i="1" dirty="0" smtClean="0"/>
              <a:t>raste </a:t>
            </a:r>
            <a:r>
              <a:rPr lang="sr-Latn-RS" sz="1200" i="1" dirty="0" smtClean="0"/>
              <a:t>na IS</a:t>
            </a:r>
            <a:r>
              <a:rPr lang="en-GB" sz="1200" i="1" dirty="0" smtClean="0"/>
              <a:t>’  </a:t>
            </a:r>
            <a:r>
              <a:rPr lang="sr-Latn-RS" sz="1200" i="1" dirty="0" smtClean="0"/>
              <a:t>(zbog </a:t>
            </a:r>
            <a:r>
              <a:rPr lang="sr-Latn-RS" sz="1200" i="1" dirty="0" smtClean="0"/>
              <a:t>↑ </a:t>
            </a:r>
            <a:r>
              <a:rPr lang="sr-Latn-RS" sz="1200" i="1" dirty="0" smtClean="0"/>
              <a:t>X</a:t>
            </a:r>
            <a:r>
              <a:rPr lang="sr-Latn-RS" sz="1200" i="1" dirty="0" smtClean="0"/>
              <a:t>,↓M</a:t>
            </a:r>
            <a:r>
              <a:rPr lang="sr-Latn-RS" sz="1200" i="1" dirty="0" smtClean="0"/>
              <a:t>)</a:t>
            </a:r>
          </a:p>
          <a:p>
            <a:pPr>
              <a:defRPr/>
            </a:pPr>
            <a:r>
              <a:rPr lang="en-GB" sz="1200" b="1" i="1" dirty="0" smtClean="0"/>
              <a:t>             </a:t>
            </a:r>
            <a:r>
              <a:rPr lang="sr-Latn-RS" sz="1200" b="1" i="1" dirty="0" smtClean="0"/>
              <a:t>i </a:t>
            </a:r>
            <a:r>
              <a:rPr lang="sr-Latn-RS" sz="1200" i="1" dirty="0" smtClean="0"/>
              <a:t>raste</a:t>
            </a:r>
          </a:p>
          <a:p>
            <a:pPr>
              <a:defRPr/>
            </a:pPr>
            <a:r>
              <a:rPr lang="sr-Latn-RS" sz="1200" i="1" dirty="0" smtClean="0"/>
              <a:t>             ali nema priliva jer je i=IFM</a:t>
            </a:r>
          </a:p>
          <a:p>
            <a:pPr>
              <a:defRPr/>
            </a:pPr>
            <a:endParaRPr lang="sr-Latn-RS" sz="1200" i="1" dirty="0" smtClean="0"/>
          </a:p>
          <a:p>
            <a:pPr>
              <a:defRPr/>
            </a:pPr>
            <a:r>
              <a:rPr lang="en-GB" sz="1200" b="1" dirty="0" smtClean="0"/>
              <a:t>C</a:t>
            </a:r>
            <a:r>
              <a:rPr lang="sr-Latn-RS" sz="1200" i="1" dirty="0" smtClean="0"/>
              <a:t>→</a:t>
            </a:r>
            <a:r>
              <a:rPr lang="sr-Latn-RS" sz="1200" b="1" dirty="0" smtClean="0"/>
              <a:t> </a:t>
            </a:r>
            <a:r>
              <a:rPr lang="en-GB" sz="1200" b="1" dirty="0" smtClean="0"/>
              <a:t>D</a:t>
            </a:r>
            <a:r>
              <a:rPr lang="sr-Latn-RS" sz="1200" b="1" dirty="0" smtClean="0"/>
              <a:t> </a:t>
            </a:r>
            <a:r>
              <a:rPr lang="en-GB" sz="1200" b="1" dirty="0" smtClean="0"/>
              <a:t>  </a:t>
            </a:r>
            <a:r>
              <a:rPr lang="en-GB" sz="1200" i="1" dirty="0" err="1" smtClean="0"/>
              <a:t>depresijacija</a:t>
            </a:r>
            <a:r>
              <a:rPr lang="en-GB" sz="1200" i="1" dirty="0" smtClean="0"/>
              <a:t> se </a:t>
            </a:r>
            <a:r>
              <a:rPr lang="en-GB" sz="1200" i="1" dirty="0" err="1" smtClean="0"/>
              <a:t>nastavlja</a:t>
            </a:r>
            <a:r>
              <a:rPr lang="en-GB" sz="1200" i="1" dirty="0" smtClean="0"/>
              <a:t> do</a:t>
            </a:r>
            <a:r>
              <a:rPr lang="sr-Latn-RS" sz="1200" i="1" dirty="0" smtClean="0"/>
              <a:t> tačke D </a:t>
            </a:r>
          </a:p>
          <a:p>
            <a:pPr>
              <a:defRPr/>
            </a:pPr>
            <a:r>
              <a:rPr lang="sr-Latn-RS" sz="1200" i="1" dirty="0" smtClean="0"/>
              <a:t>	</a:t>
            </a:r>
            <a:r>
              <a:rPr lang="en-GB" sz="1200" i="1" dirty="0" smtClean="0"/>
              <a:t>IS </a:t>
            </a:r>
            <a:r>
              <a:rPr lang="sr-Latn-RS" sz="1200" i="1" dirty="0" smtClean="0"/>
              <a:t> raste </a:t>
            </a:r>
          </a:p>
          <a:p>
            <a:pPr>
              <a:defRPr/>
            </a:pPr>
            <a:r>
              <a:rPr lang="sr-Latn-RS" sz="1200" b="1" i="1" dirty="0" smtClean="0"/>
              <a:t>	</a:t>
            </a:r>
            <a:r>
              <a:rPr lang="en-GB" sz="1200" b="1" i="1" dirty="0" err="1" smtClean="0"/>
              <a:t>IFM</a:t>
            </a:r>
            <a:r>
              <a:rPr lang="en-GB" sz="1200" b="1" i="1" dirty="0" smtClean="0"/>
              <a:t> </a:t>
            </a:r>
            <a:r>
              <a:rPr lang="sr-Latn-RS" sz="1200" i="1" dirty="0" smtClean="0"/>
              <a:t>raste </a:t>
            </a:r>
            <a:endParaRPr lang="en-GB" sz="1200" i="1" dirty="0" smtClean="0"/>
          </a:p>
          <a:p>
            <a:pPr>
              <a:defRPr/>
            </a:pPr>
            <a:endParaRPr lang="en-GB" sz="12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sr-Latn-RS" sz="1200" b="1" dirty="0" smtClean="0"/>
              <a:t>D</a:t>
            </a:r>
            <a:r>
              <a:rPr lang="sr-Latn-RS" sz="1200" i="1" dirty="0" smtClean="0"/>
              <a:t>→</a:t>
            </a:r>
            <a:r>
              <a:rPr lang="sr-Latn-RS" sz="1200" b="1" dirty="0" smtClean="0"/>
              <a:t> C </a:t>
            </a:r>
            <a:r>
              <a:rPr lang="en-GB" sz="1200" b="1" i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sr-Latn-RS" sz="1200" b="1" i="1" dirty="0" smtClean="0">
                <a:solidFill>
                  <a:schemeClr val="tx2">
                    <a:lumMod val="50000"/>
                  </a:schemeClr>
                </a:solidFill>
              </a:rPr>
              <a:t>      tek u tački D  pristiže k</a:t>
            </a:r>
            <a:r>
              <a:rPr lang="pt-BR" sz="1200" b="1" i="1" dirty="0" err="1" smtClean="0">
                <a:solidFill>
                  <a:schemeClr val="tx2">
                    <a:lumMod val="50000"/>
                  </a:schemeClr>
                </a:solidFill>
              </a:rPr>
              <a:t>apital</a:t>
            </a:r>
            <a:r>
              <a:rPr lang="pt-BR" sz="12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sr-Latn-RS" sz="12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sr-Latn-RS" sz="12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1200" b="1" dirty="0" err="1" smtClean="0">
                <a:solidFill>
                  <a:schemeClr val="tx2">
                    <a:lumMod val="50000"/>
                  </a:schemeClr>
                </a:solidFill>
              </a:rPr>
              <a:t>kurs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r-Latn-RS" sz="1200" b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1200" b="1" dirty="0" err="1" smtClean="0">
                <a:solidFill>
                  <a:schemeClr val="tx2">
                    <a:lumMod val="50000"/>
                  </a:schemeClr>
                </a:solidFill>
              </a:rPr>
              <a:t>presira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sr-Latn-R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sr-Latn-RS" sz="12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1200" b="1" dirty="0" err="1" smtClean="0">
                <a:solidFill>
                  <a:schemeClr val="tx2">
                    <a:lumMod val="50000"/>
                  </a:schemeClr>
                </a:solidFill>
              </a:rPr>
              <a:t>jer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r-Latn-RS" sz="1200" b="1" dirty="0" smtClean="0">
                <a:solidFill>
                  <a:schemeClr val="tx2">
                    <a:lumMod val="50000"/>
                  </a:schemeClr>
                </a:solidFill>
              </a:rPr>
              <a:t>CB interveniše</a:t>
            </a:r>
          </a:p>
          <a:p>
            <a:pPr>
              <a:defRPr/>
            </a:pPr>
            <a:r>
              <a:rPr lang="sr-Latn-RS" sz="12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sr-Latn-RS" sz="1200" b="1" dirty="0" smtClean="0">
                <a:solidFill>
                  <a:schemeClr val="tx2">
                    <a:lumMod val="50000"/>
                  </a:schemeClr>
                </a:solidFill>
              </a:rPr>
              <a:t>IFM </a:t>
            </a:r>
            <a:r>
              <a:rPr lang="sr-Latn-RS" sz="1200" b="1" dirty="0" smtClean="0">
                <a:solidFill>
                  <a:schemeClr val="tx2">
                    <a:lumMod val="50000"/>
                  </a:schemeClr>
                </a:solidFill>
              </a:rPr>
              <a:t>se spušta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sr-Latn-RS" sz="1200" i="1" dirty="0" smtClean="0"/>
              <a:t> </a:t>
            </a:r>
          </a:p>
          <a:p>
            <a:r>
              <a:rPr lang="sr-Latn-RS" sz="1200" i="1" dirty="0" smtClean="0"/>
              <a:t>                     </a:t>
            </a:r>
            <a:r>
              <a:rPr lang="en-US" sz="1200" i="1" dirty="0" err="1" smtClean="0"/>
              <a:t>privreda</a:t>
            </a:r>
            <a:r>
              <a:rPr lang="en-US" sz="1200" i="1" dirty="0" smtClean="0"/>
              <a:t> </a:t>
            </a:r>
            <a:r>
              <a:rPr lang="en-US" sz="1200" i="1" dirty="0" smtClean="0"/>
              <a:t>se </a:t>
            </a:r>
            <a:r>
              <a:rPr lang="en-US" sz="1200" i="1" dirty="0" err="1" smtClean="0"/>
              <a:t>vraća</a:t>
            </a:r>
            <a:r>
              <a:rPr lang="en-US" sz="1200" i="1" dirty="0" smtClean="0"/>
              <a:t> </a:t>
            </a:r>
            <a:r>
              <a:rPr lang="en-US" sz="1200" dirty="0" smtClean="0"/>
              <a:t>u </a:t>
            </a:r>
            <a:r>
              <a:rPr lang="en-US" sz="1200" dirty="0" err="1" smtClean="0"/>
              <a:t>tačku</a:t>
            </a:r>
            <a:r>
              <a:rPr lang="en-US" sz="1200" dirty="0" smtClean="0"/>
              <a:t> </a:t>
            </a:r>
            <a:r>
              <a:rPr lang="en-US" sz="1200" i="1" dirty="0" smtClean="0"/>
              <a:t>C</a:t>
            </a:r>
          </a:p>
          <a:p>
            <a:pPr>
              <a:defRPr/>
            </a:pPr>
            <a:endParaRPr lang="sr-Latn-RS" sz="1200" b="1" i="1" dirty="0" smtClean="0"/>
          </a:p>
          <a:p>
            <a:pPr>
              <a:defRPr/>
            </a:pPr>
            <a:endParaRPr lang="en-GB" sz="12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2743200" y="1781175"/>
            <a:ext cx="18473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endParaRPr lang="sr-Latn-RS" sz="1200" i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46300" y="2079625"/>
            <a:ext cx="396875" cy="48895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4" cstate="print"/>
          <a:srcRect l="50833" t="33704" r="29584" b="55927"/>
          <a:stretch>
            <a:fillRect/>
          </a:stretch>
        </p:blipFill>
        <p:spPr bwMode="auto">
          <a:xfrm>
            <a:off x="4778375" y="838200"/>
            <a:ext cx="3070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2590800" y="1490663"/>
            <a:ext cx="457200" cy="56515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5400000">
            <a:off x="2552700" y="1485900"/>
            <a:ext cx="457200" cy="381000"/>
          </a:xfrm>
          <a:prstGeom prst="curvedConnector3">
            <a:avLst>
              <a:gd name="adj1" fmla="val -48113"/>
            </a:avLst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" y="457200"/>
            <a:ext cx="8955024" cy="594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PREBA</a:t>
            </a:r>
            <a:r>
              <a:rPr lang="sr-Latn-CS" sz="5400" dirty="0" smtClean="0">
                <a:solidFill>
                  <a:srgbClr val="FFFF00"/>
                </a:solidFill>
              </a:rPr>
              <a:t>ČAJ</a:t>
            </a:r>
            <a:endParaRPr lang="en-US" sz="5400" dirty="0" smtClean="0">
              <a:solidFill>
                <a:srgbClr val="FFFF0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stvari, i nema kontradikcije,</a:t>
            </a:r>
            <a:r>
              <a:rPr lang="sr-Latn-CS" smtClean="0"/>
              <a:t> </a:t>
            </a:r>
            <a:r>
              <a:rPr lang="pl-PL" smtClean="0"/>
              <a:t>javlja se samo konfuzija oko buduće vrednosti</a:t>
            </a:r>
          </a:p>
          <a:p>
            <a:pPr eaLnBrk="1" hangingPunct="1"/>
            <a:r>
              <a:rPr lang="en-US" smtClean="0"/>
              <a:t>nivoa deviznog kursa i njegove stope</a:t>
            </a:r>
          </a:p>
          <a:p>
            <a:pPr eaLnBrk="1" hangingPunct="1"/>
            <a:r>
              <a:rPr lang="en-US" smtClean="0"/>
              <a:t>apresijacije.</a:t>
            </a:r>
            <a:endParaRPr lang="sr-Latn-CS" smtClean="0"/>
          </a:p>
          <a:p>
            <a:pPr eaLnBrk="1" hangingPunct="1"/>
            <a:endParaRPr lang="en-US" smtClean="0"/>
          </a:p>
        </p:txBody>
      </p:sp>
      <p:sp>
        <p:nvSpPr>
          <p:cNvPr id="28676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5202237" cy="4114800"/>
          </a:xfrm>
        </p:spPr>
        <p:txBody>
          <a:bodyPr/>
          <a:lstStyle/>
          <a:p>
            <a:r>
              <a:rPr lang="en-GB" dirty="0" err="1" smtClean="0"/>
              <a:t>NPKP:Rast</a:t>
            </a:r>
            <a:r>
              <a:rPr lang="en-GB" dirty="0" smtClean="0"/>
              <a:t> </a:t>
            </a:r>
            <a:r>
              <a:rPr lang="sr-Latn-RS" dirty="0" smtClean="0"/>
              <a:t> domaće k. stope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apresijacija</a:t>
            </a:r>
            <a:endParaRPr lang="en-GB" dirty="0" smtClean="0"/>
          </a:p>
          <a:p>
            <a:endParaRPr lang="en-GB" dirty="0" smtClean="0"/>
          </a:p>
          <a:p>
            <a:endParaRPr lang="sr-Latn-RS" dirty="0" smtClean="0"/>
          </a:p>
          <a:p>
            <a:r>
              <a:rPr lang="en-GB" dirty="0" err="1" smtClean="0"/>
              <a:t>PKP</a:t>
            </a:r>
            <a:r>
              <a:rPr lang="en-GB" dirty="0" smtClean="0"/>
              <a:t> </a:t>
            </a:r>
            <a:r>
              <a:rPr lang="en-GB" dirty="0" smtClean="0"/>
              <a:t>ka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suprotno</a:t>
            </a:r>
            <a:r>
              <a:rPr lang="en-US" dirty="0" smtClean="0"/>
              <a:t>!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1413" y="2978150"/>
            <a:ext cx="34163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953000"/>
            <a:ext cx="3057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5638800" y="4953000"/>
            <a:ext cx="228600" cy="152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01000" y="4953000"/>
            <a:ext cx="152400" cy="152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629400" y="3200400"/>
            <a:ext cx="228600" cy="152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620000" y="2971800"/>
            <a:ext cx="1524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smtClean="0"/>
              <a:t>PRVO REAGUJU </a:t>
            </a:r>
          </a:p>
          <a:p>
            <a:pPr eaLnBrk="1" hangingPunct="1"/>
            <a:r>
              <a:rPr lang="sr-Latn-CS" smtClean="0"/>
              <a:t>FONDOVI</a:t>
            </a:r>
          </a:p>
          <a:p>
            <a:pPr eaLnBrk="1" hangingPunct="1"/>
            <a:endParaRPr lang="sr-Latn-CS" smtClean="0"/>
          </a:p>
          <a:p>
            <a:pPr eaLnBrk="1" hangingPunct="1"/>
            <a:r>
              <a:rPr lang="sr-Latn-CS" smtClean="0"/>
              <a:t>PA ONDA TOKOVI</a:t>
            </a:r>
            <a:endParaRPr lang="en-US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57200"/>
            <a:ext cx="43957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590800"/>
            <a:ext cx="419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191000"/>
            <a:ext cx="4048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3600" smtClean="0">
                <a:solidFill>
                  <a:srgbClr val="FFC000"/>
                </a:solidFill>
              </a:rPr>
              <a:t>DEVIZNI KURS NA DUGI ROK</a:t>
            </a:r>
            <a:endParaRPr lang="en-US" sz="3600" smtClean="0">
              <a:solidFill>
                <a:srgbClr val="FFC000"/>
              </a:solidFill>
            </a:endParaRP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295400"/>
            <a:ext cx="6350000" cy="1703388"/>
          </a:xfrm>
          <a:noFill/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371600" y="3105150"/>
            <a:ext cx="6400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C000"/>
                </a:solidFill>
              </a:rPr>
              <a:t>Sutrašnji primarni račun mora da</a:t>
            </a:r>
          </a:p>
          <a:p>
            <a:r>
              <a:rPr lang="en-US" b="1">
                <a:solidFill>
                  <a:srgbClr val="FFC000"/>
                </a:solidFill>
              </a:rPr>
              <a:t>bude jednak neto inostranoj aktivi zemlje</a:t>
            </a: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91000"/>
            <a:ext cx="8305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28600"/>
            <a:ext cx="7696200" cy="65659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5105400" y="5791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100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73125" y="457200"/>
            <a:ext cx="7067550" cy="6019800"/>
          </a:xfrm>
          <a:noFill/>
        </p:spPr>
      </p:pic>
      <p:sp>
        <p:nvSpPr>
          <p:cNvPr id="4" name="Rectangle 3"/>
          <p:cNvSpPr/>
          <p:nvPr/>
        </p:nvSpPr>
        <p:spPr>
          <a:xfrm>
            <a:off x="6019800" y="1066800"/>
            <a:ext cx="1981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kada</a:t>
            </a:r>
            <a:r>
              <a:rPr lang="en-GB" dirty="0" smtClean="0"/>
              <a:t> je </a:t>
            </a:r>
            <a:r>
              <a:rPr lang="en-GB" dirty="0" err="1" smtClean="0"/>
              <a:t>F1</a:t>
            </a:r>
            <a:r>
              <a:rPr lang="en-GB" dirty="0" smtClean="0"/>
              <a:t> &lt; 0, </a:t>
            </a:r>
            <a:endParaRPr lang="sr-Latn-RS" dirty="0" smtClean="0"/>
          </a:p>
          <a:p>
            <a:endParaRPr lang="sr-Latn-RS" dirty="0" smtClean="0"/>
          </a:p>
          <a:p>
            <a:r>
              <a:rPr lang="en-GB" dirty="0" err="1" smtClean="0"/>
              <a:t>niži</a:t>
            </a:r>
            <a:r>
              <a:rPr lang="en-GB" dirty="0" smtClean="0"/>
              <a:t> </a:t>
            </a:r>
            <a:r>
              <a:rPr lang="en-GB" dirty="0" err="1" smtClean="0"/>
              <a:t>realni</a:t>
            </a:r>
            <a:r>
              <a:rPr lang="en-GB" dirty="0" smtClean="0"/>
              <a:t> </a:t>
            </a:r>
            <a:r>
              <a:rPr lang="en-GB" dirty="0" err="1" smtClean="0"/>
              <a:t>devizni</a:t>
            </a:r>
            <a:r>
              <a:rPr lang="en-GB" dirty="0" smtClean="0"/>
              <a:t> </a:t>
            </a:r>
            <a:r>
              <a:rPr lang="en-GB" dirty="0" err="1" smtClean="0"/>
              <a:t>kurs</a:t>
            </a:r>
            <a:r>
              <a:rPr lang="en-GB" dirty="0" smtClean="0"/>
              <a:t> </a:t>
            </a:r>
            <a:endParaRPr lang="sr-Latn-RS" dirty="0" smtClean="0"/>
          </a:p>
          <a:p>
            <a:endParaRPr lang="sr-Latn-RS" dirty="0" smtClean="0"/>
          </a:p>
          <a:p>
            <a:r>
              <a:rPr lang="en-GB" dirty="0" err="1" smtClean="0"/>
              <a:t>generisaće</a:t>
            </a:r>
            <a:r>
              <a:rPr lang="en-GB" dirty="0" smtClean="0"/>
              <a:t> </a:t>
            </a:r>
            <a:r>
              <a:rPr lang="en-GB" dirty="0" err="1" smtClean="0"/>
              <a:t>rastući</a:t>
            </a:r>
            <a:r>
              <a:rPr lang="en-GB" dirty="0" smtClean="0"/>
              <a:t> </a:t>
            </a:r>
            <a:r>
              <a:rPr lang="en-GB" dirty="0" err="1" smtClean="0"/>
              <a:t>suficit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otplatu</a:t>
            </a:r>
            <a:r>
              <a:rPr lang="en-GB" dirty="0" smtClean="0"/>
              <a:t> </a:t>
            </a:r>
            <a:r>
              <a:rPr lang="en-GB" dirty="0" err="1" smtClean="0"/>
              <a:t>duga</a:t>
            </a:r>
            <a:r>
              <a:rPr lang="sr-Latn-RS" dirty="0" smtClean="0"/>
              <a:t>!!!</a:t>
            </a:r>
          </a:p>
          <a:p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900" dirty="0" err="1" smtClean="0">
                <a:solidFill>
                  <a:srgbClr val="FFC000"/>
                </a:solidFill>
              </a:rPr>
              <a:t>nekoliko</a:t>
            </a:r>
            <a:r>
              <a:rPr lang="en-US" sz="4900" dirty="0" smtClean="0">
                <a:solidFill>
                  <a:srgbClr val="FFC000"/>
                </a:solidFill>
              </a:rPr>
              <a:t> </a:t>
            </a:r>
            <a:r>
              <a:rPr lang="en-US" sz="4900" dirty="0" err="1" smtClean="0">
                <a:solidFill>
                  <a:srgbClr val="FFC000"/>
                </a:solidFill>
              </a:rPr>
              <a:t>važnih</a:t>
            </a:r>
            <a:r>
              <a:rPr lang="sr-Latn-CS" sz="4900" dirty="0" smtClean="0">
                <a:solidFill>
                  <a:srgbClr val="FFC000"/>
                </a:solidFill>
              </a:rPr>
              <a:t> </a:t>
            </a:r>
            <a:r>
              <a:rPr lang="en-US" sz="4900" dirty="0" err="1" smtClean="0">
                <a:solidFill>
                  <a:srgbClr val="FFC000"/>
                </a:solidFill>
              </a:rPr>
              <a:t>fundamenata</a:t>
            </a:r>
            <a:r>
              <a:rPr lang="en-US" sz="4900" dirty="0" smtClean="0">
                <a:solidFill>
                  <a:srgbClr val="FFC000"/>
                </a:solidFill>
              </a:rPr>
              <a:t>.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-76200" y="1428750"/>
            <a:ext cx="4419600" cy="4438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r-Latn-CS" b="1" i="1" dirty="0" smtClean="0"/>
              <a:t>1. </a:t>
            </a:r>
            <a:r>
              <a:rPr lang="en-US" b="1" i="1" dirty="0" err="1" smtClean="0"/>
              <a:t>Necenovna</a:t>
            </a:r>
            <a:r>
              <a:rPr lang="en-US" b="1" i="1" dirty="0" smtClean="0"/>
              <a:t> </a:t>
            </a:r>
            <a:r>
              <a:rPr lang="sr-Latn-CS" b="1" i="1" dirty="0" smtClean="0"/>
              <a:t>KONKURENTNOST - </a:t>
            </a:r>
            <a:r>
              <a:rPr lang="sr-Latn-CS" dirty="0" smtClean="0"/>
              <a:t> </a:t>
            </a:r>
            <a:r>
              <a:rPr lang="sr-Latn-CS" sz="2400" dirty="0" smtClean="0"/>
              <a:t>novi </a:t>
            </a:r>
            <a:r>
              <a:rPr lang="sr-Latn-CS" sz="2400" dirty="0" err="1" smtClean="0"/>
              <a:t>brand</a:t>
            </a:r>
            <a:r>
              <a:rPr lang="sr-Latn-CS" sz="2400" dirty="0" smtClean="0"/>
              <a:t>, tranzicija... </a:t>
            </a:r>
            <a:r>
              <a:rPr lang="pl-PL" sz="2400" dirty="0" err="1" smtClean="0"/>
              <a:t>zemlja</a:t>
            </a:r>
            <a:r>
              <a:rPr lang="pl-PL" sz="2400" dirty="0" smtClean="0"/>
              <a:t> </a:t>
            </a:r>
            <a:r>
              <a:rPr lang="pl-PL" sz="2400" dirty="0" err="1" smtClean="0"/>
              <a:t>iz</a:t>
            </a:r>
            <a:r>
              <a:rPr lang="pl-PL" sz="2400" dirty="0" smtClean="0"/>
              <a:t> </a:t>
            </a:r>
            <a:r>
              <a:rPr lang="pl-PL" sz="2400" dirty="0" err="1" smtClean="0"/>
              <a:t>osnova</a:t>
            </a:r>
            <a:r>
              <a:rPr lang="pl-PL" sz="2400" dirty="0" smtClean="0"/>
              <a:t> postaje </a:t>
            </a:r>
            <a:r>
              <a:rPr lang="pl-PL" sz="2400" dirty="0" err="1" smtClean="0"/>
              <a:t>konkurentnija</a:t>
            </a:r>
            <a:r>
              <a:rPr lang="pl-PL" sz="2400" dirty="0" smtClean="0"/>
              <a:t> i na</a:t>
            </a:r>
          </a:p>
          <a:p>
            <a:pPr eaLnBrk="1" hangingPunct="1"/>
            <a:r>
              <a:rPr lang="en-US" sz="2400" dirty="0" err="1" smtClean="0"/>
              <a:t>bilo</a:t>
            </a:r>
            <a:r>
              <a:rPr lang="en-US" sz="2400" dirty="0" smtClean="0"/>
              <a:t> </a:t>
            </a:r>
            <a:r>
              <a:rPr lang="en-US" sz="2400" dirty="0" err="1" smtClean="0"/>
              <a:t>kom</a:t>
            </a:r>
            <a:r>
              <a:rPr lang="en-US" sz="2400" dirty="0" smtClean="0"/>
              <a:t> </a:t>
            </a:r>
            <a:r>
              <a:rPr lang="en-US" sz="2400" dirty="0" err="1" smtClean="0"/>
              <a:t>nivou</a:t>
            </a:r>
            <a:r>
              <a:rPr lang="en-US" sz="2400" dirty="0" smtClean="0"/>
              <a:t> </a:t>
            </a:r>
            <a:r>
              <a:rPr lang="en-US" sz="2400" dirty="0" err="1" smtClean="0"/>
              <a:t>deviznog</a:t>
            </a:r>
            <a:r>
              <a:rPr lang="en-US" sz="2400" dirty="0" smtClean="0"/>
              <a:t> </a:t>
            </a:r>
            <a:r>
              <a:rPr lang="en-US" sz="2400" dirty="0" err="1" smtClean="0"/>
              <a:t>kursa</a:t>
            </a:r>
            <a:r>
              <a:rPr lang="en-US" sz="2400" dirty="0" smtClean="0"/>
              <a:t> </a:t>
            </a:r>
            <a:r>
              <a:rPr lang="en-US" sz="2400" dirty="0" err="1" smtClean="0"/>
              <a:t>njen</a:t>
            </a:r>
            <a:r>
              <a:rPr lang="en-US" sz="2400" dirty="0" smtClean="0"/>
              <a:t> se </a:t>
            </a:r>
            <a:r>
              <a:rPr lang="en-US" sz="2400" dirty="0" err="1" smtClean="0"/>
              <a:t>primarni</a:t>
            </a:r>
            <a:r>
              <a:rPr lang="sr-Latn-CS" sz="2400" dirty="0" smtClean="0"/>
              <a:t> </a:t>
            </a:r>
            <a:r>
              <a:rPr lang="en-US" sz="2400" dirty="0" err="1" smtClean="0"/>
              <a:t>račun</a:t>
            </a:r>
            <a:r>
              <a:rPr lang="en-US" sz="2400" dirty="0" smtClean="0"/>
              <a:t> </a:t>
            </a:r>
            <a:r>
              <a:rPr lang="en-US" sz="2400" dirty="0" err="1" smtClean="0"/>
              <a:t>poboljšava</a:t>
            </a:r>
            <a:r>
              <a:rPr lang="en-US" dirty="0" smtClean="0"/>
              <a:t>. </a:t>
            </a:r>
            <a:endParaRPr lang="sr-Latn-RS" dirty="0" smtClean="0"/>
          </a:p>
          <a:p>
            <a:pPr eaLnBrk="1" hangingPunct="1"/>
            <a:r>
              <a:rPr lang="en-GB" dirty="0" smtClean="0"/>
              <a:t>V</a:t>
            </a:r>
            <a:r>
              <a:rPr lang="sr-Latn-RS" dirty="0" smtClean="0"/>
              <a:t>aluta apresira</a:t>
            </a:r>
            <a:endParaRPr lang="sr-Latn-CS" dirty="0" smtClean="0"/>
          </a:p>
          <a:p>
            <a:pPr eaLnBrk="1" hangingPunct="1"/>
            <a:r>
              <a:rPr lang="sr-Latn-CS" dirty="0" smtClean="0"/>
              <a:t>To je </a:t>
            </a:r>
            <a:r>
              <a:rPr lang="sr-Latn-CS" dirty="0" err="1" smtClean="0"/>
              <a:t>Balasa</a:t>
            </a:r>
            <a:r>
              <a:rPr lang="sr-Latn-CS" dirty="0" smtClean="0"/>
              <a:t> </a:t>
            </a:r>
            <a:r>
              <a:rPr lang="sr-Latn-CS" dirty="0" err="1" smtClean="0"/>
              <a:t>S</a:t>
            </a:r>
            <a:r>
              <a:rPr lang="sr-Latn-CS" dirty="0" err="1" smtClean="0"/>
              <a:t>amuelson</a:t>
            </a:r>
            <a:r>
              <a:rPr lang="sr-Latn-CS" dirty="0" smtClean="0"/>
              <a:t>!!!!</a:t>
            </a:r>
            <a:endParaRPr lang="en-US" dirty="0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0"/>
            <a:ext cx="388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96200" y="1524000"/>
            <a:ext cx="1371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chemeClr val="bg2"/>
                </a:solidFill>
              </a:rPr>
              <a:t>Zemlja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postaje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konkurentnija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endParaRPr lang="sr-Latn-RS" dirty="0" smtClean="0">
              <a:solidFill>
                <a:schemeClr val="bg2"/>
              </a:solidFill>
            </a:endParaRPr>
          </a:p>
          <a:p>
            <a:r>
              <a:rPr lang="en-GB" dirty="0" err="1" smtClean="0">
                <a:solidFill>
                  <a:schemeClr val="bg2"/>
                </a:solidFill>
              </a:rPr>
              <a:t>i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na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bilo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kom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nivou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deviznog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kursa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njen</a:t>
            </a:r>
            <a:r>
              <a:rPr lang="en-GB" dirty="0" smtClean="0">
                <a:solidFill>
                  <a:schemeClr val="bg2"/>
                </a:solidFill>
              </a:rPr>
              <a:t> se </a:t>
            </a:r>
            <a:r>
              <a:rPr lang="en-GB" dirty="0" err="1" smtClean="0">
                <a:solidFill>
                  <a:schemeClr val="bg2"/>
                </a:solidFill>
              </a:rPr>
              <a:t>primarni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račun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poboljšava</a:t>
            </a:r>
            <a:r>
              <a:rPr lang="sr-Latn-RS" dirty="0" smtClean="0">
                <a:solidFill>
                  <a:schemeClr val="bg2"/>
                </a:solidFill>
              </a:rPr>
              <a:t>!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Ovaj</a:t>
            </a:r>
            <a:r>
              <a:rPr lang="en-GB" dirty="0" smtClean="0"/>
              <a:t> </a:t>
            </a:r>
            <a:r>
              <a:rPr lang="en-GB" dirty="0" err="1" smtClean="0"/>
              <a:t>dobitak</a:t>
            </a:r>
            <a:r>
              <a:rPr lang="en-GB" dirty="0" smtClean="0"/>
              <a:t> u </a:t>
            </a:r>
            <a:r>
              <a:rPr lang="en-GB" dirty="0" err="1" smtClean="0"/>
              <a:t>necenovnoj</a:t>
            </a:r>
            <a:r>
              <a:rPr lang="en-GB" dirty="0" smtClean="0"/>
              <a:t> </a:t>
            </a:r>
            <a:r>
              <a:rPr lang="en-GB" dirty="0" err="1" smtClean="0"/>
              <a:t>konkurentnosti</a:t>
            </a:r>
            <a:r>
              <a:rPr lang="en-GB" dirty="0" smtClean="0"/>
              <a:t> </a:t>
            </a:r>
            <a:r>
              <a:rPr lang="en-GB" dirty="0" err="1" smtClean="0"/>
              <a:t>izaziva</a:t>
            </a:r>
            <a:r>
              <a:rPr lang="en-GB" dirty="0" smtClean="0"/>
              <a:t> </a:t>
            </a:r>
            <a:r>
              <a:rPr lang="en-GB" dirty="0" err="1" smtClean="0"/>
              <a:t>rast</a:t>
            </a:r>
            <a:r>
              <a:rPr lang="en-GB" dirty="0" smtClean="0"/>
              <a:t> </a:t>
            </a:r>
            <a:r>
              <a:rPr lang="en-GB" b="1" dirty="0" err="1" smtClean="0"/>
              <a:t>ravnotežnog</a:t>
            </a:r>
            <a:r>
              <a:rPr lang="en-GB" dirty="0" smtClean="0"/>
              <a:t> </a:t>
            </a:r>
            <a:r>
              <a:rPr lang="en-GB" dirty="0" err="1" smtClean="0"/>
              <a:t>deviznog</a:t>
            </a:r>
            <a:r>
              <a:rPr lang="en-GB" dirty="0" smtClean="0"/>
              <a:t> </a:t>
            </a:r>
            <a:r>
              <a:rPr lang="en-GB" dirty="0" err="1" smtClean="0"/>
              <a:t>kursa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RS" dirty="0" smtClean="0"/>
              <a:t>1. </a:t>
            </a:r>
            <a:r>
              <a:rPr lang="en-GB" dirty="0" err="1" smtClean="0"/>
              <a:t>domaći</a:t>
            </a:r>
            <a:r>
              <a:rPr lang="en-GB" dirty="0" smtClean="0"/>
              <a:t> </a:t>
            </a:r>
            <a:r>
              <a:rPr lang="en-GB" dirty="0" err="1" smtClean="0"/>
              <a:t>proizvodi</a:t>
            </a:r>
            <a:r>
              <a:rPr lang="en-GB" dirty="0" smtClean="0"/>
              <a:t> se </a:t>
            </a:r>
            <a:r>
              <a:rPr lang="en-GB" dirty="0" err="1" smtClean="0"/>
              <a:t>mogu</a:t>
            </a:r>
            <a:r>
              <a:rPr lang="en-GB" dirty="0" smtClean="0"/>
              <a:t> </a:t>
            </a:r>
            <a:r>
              <a:rPr lang="en-GB" dirty="0" err="1" smtClean="0"/>
              <a:t>prodavati</a:t>
            </a:r>
            <a:r>
              <a:rPr lang="en-GB" dirty="0" smtClean="0"/>
              <a:t>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većoj</a:t>
            </a:r>
            <a:r>
              <a:rPr lang="en-GB" dirty="0" smtClean="0"/>
              <a:t> </a:t>
            </a:r>
            <a:r>
              <a:rPr lang="en-GB" dirty="0" err="1" smtClean="0"/>
              <a:t>relativnoj</a:t>
            </a:r>
            <a:r>
              <a:rPr lang="en-GB" dirty="0" smtClean="0"/>
              <a:t> </a:t>
            </a:r>
            <a:r>
              <a:rPr lang="en-GB" dirty="0" err="1" smtClean="0"/>
              <a:t>ceni</a:t>
            </a:r>
            <a:r>
              <a:rPr lang="en-GB" dirty="0" smtClean="0"/>
              <a:t>.</a:t>
            </a:r>
            <a:endParaRPr lang="sr-Latn-RS" dirty="0" smtClean="0"/>
          </a:p>
          <a:p>
            <a:r>
              <a:rPr lang="en-GB" dirty="0" smtClean="0"/>
              <a:t> </a:t>
            </a:r>
            <a:r>
              <a:rPr lang="sr-Latn-RS" dirty="0" smtClean="0"/>
              <a:t>iako se  ništa ne menja, rastu cene </a:t>
            </a:r>
          </a:p>
          <a:p>
            <a:r>
              <a:rPr lang="sr-Latn-RS" dirty="0" smtClean="0"/>
              <a:t>nerazmenljivih usluga</a:t>
            </a:r>
          </a:p>
          <a:p>
            <a:r>
              <a:rPr lang="sr-Latn-RS" dirty="0" smtClean="0"/>
              <a:t>(hleb, šišanje....)</a:t>
            </a:r>
          </a:p>
          <a:p>
            <a:r>
              <a:rPr lang="sr-Latn-RS" dirty="0" smtClean="0">
                <a:latin typeface="Symbol" pitchFamily="18" charset="2"/>
              </a:rPr>
              <a:t>s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= SP/P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sr-Latn-RS" dirty="0" smtClean="0">
              <a:latin typeface="Symbol" pitchFamily="18" charset="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88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err="1" smtClean="0"/>
              <a:t>Balaša-Samjuelsonov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efekat</a:t>
            </a:r>
            <a:endParaRPr lang="en-US" sz="4400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357313"/>
            <a:ext cx="8715375" cy="4429125"/>
          </a:xfrm>
        </p:spPr>
        <p:txBody>
          <a:bodyPr/>
          <a:lstStyle/>
          <a:p>
            <a:pPr eaLnBrk="1" hangingPunct="1"/>
            <a:r>
              <a:rPr lang="sr-Latn-CS" dirty="0" smtClean="0"/>
              <a:t>1. privredni rast</a:t>
            </a:r>
          </a:p>
          <a:p>
            <a:pPr eaLnBrk="1" hangingPunct="1"/>
            <a:r>
              <a:rPr lang="sr-Latn-CS" dirty="0" smtClean="0"/>
              <a:t>2. rast plata u </a:t>
            </a:r>
            <a:r>
              <a:rPr lang="sr-Latn-CS" dirty="0" smtClean="0"/>
              <a:t>sektorima </a:t>
            </a:r>
            <a:r>
              <a:rPr lang="sr-Latn-CS" dirty="0" smtClean="0"/>
              <a:t>koji “vuku” </a:t>
            </a:r>
            <a:r>
              <a:rPr lang="sr-Latn-CS" dirty="0" smtClean="0"/>
              <a:t>razvoj</a:t>
            </a:r>
          </a:p>
          <a:p>
            <a:pPr eaLnBrk="1" hangingPunct="1"/>
            <a:endParaRPr lang="sr-Latn-CS" dirty="0" smtClean="0"/>
          </a:p>
          <a:p>
            <a:pPr eaLnBrk="1" hangingPunct="1"/>
            <a:r>
              <a:rPr lang="sr-Latn-CS" dirty="0" smtClean="0"/>
              <a:t> plate rastu u sektorima u kojima raste produktivnost</a:t>
            </a:r>
          </a:p>
          <a:p>
            <a:pPr eaLnBrk="1" hangingPunct="1"/>
            <a:r>
              <a:rPr lang="sr-Latn-CS" dirty="0" smtClean="0"/>
              <a:t>Zašto?</a:t>
            </a:r>
            <a:endParaRPr lang="sr-Latn-CS" dirty="0" smtClean="0"/>
          </a:p>
          <a:p>
            <a:pPr eaLnBrk="1" hangingPunct="1"/>
            <a:r>
              <a:rPr lang="sr-Latn-CS" dirty="0" smtClean="0"/>
              <a:t>3. izjednačavanje plata u svim </a:t>
            </a:r>
            <a:r>
              <a:rPr lang="sr-Latn-CS" dirty="0" smtClean="0"/>
              <a:t>sektorima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Rastu</a:t>
            </a:r>
            <a:r>
              <a:rPr lang="en-GB" dirty="0" smtClean="0"/>
              <a:t> plate u </a:t>
            </a:r>
            <a:r>
              <a:rPr lang="en-GB" dirty="0" err="1" smtClean="0"/>
              <a:t>prosveti</a:t>
            </a:r>
            <a:r>
              <a:rPr lang="en-GB" dirty="0" smtClean="0"/>
              <a:t>, </a:t>
            </a:r>
            <a:r>
              <a:rPr lang="en-GB" dirty="0" err="1" smtClean="0"/>
              <a:t>zdravstvu</a:t>
            </a:r>
            <a:r>
              <a:rPr lang="en-GB" dirty="0" smtClean="0"/>
              <a:t>, </a:t>
            </a:r>
            <a:r>
              <a:rPr lang="en-GB" dirty="0" err="1" smtClean="0"/>
              <a:t>komunalnom</a:t>
            </a:r>
            <a:r>
              <a:rPr lang="en-GB" dirty="0" smtClean="0"/>
              <a:t> </a:t>
            </a:r>
            <a:r>
              <a:rPr lang="en-GB" dirty="0" err="1" smtClean="0"/>
              <a:t>sektoru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nerazmenljiva</a:t>
            </a:r>
            <a:r>
              <a:rPr lang="en-GB" dirty="0" smtClean="0"/>
              <a:t> dobra)</a:t>
            </a:r>
          </a:p>
          <a:p>
            <a:pPr eaLnBrk="1" hangingPunct="1"/>
            <a:r>
              <a:rPr lang="sr-Latn-CS" dirty="0" smtClean="0"/>
              <a:t>4</a:t>
            </a:r>
            <a:r>
              <a:rPr lang="sr-Latn-CS" dirty="0" smtClean="0"/>
              <a:t>. </a:t>
            </a:r>
            <a:r>
              <a:rPr lang="sr-Latn-CS" dirty="0" smtClean="0"/>
              <a:t>ili </a:t>
            </a:r>
            <a:r>
              <a:rPr lang="sr-Latn-CS" dirty="0" smtClean="0"/>
              <a:t>će biti recesija ili interna inflacija</a:t>
            </a:r>
          </a:p>
          <a:p>
            <a:pPr eaLnBrk="1" hangingPunct="1"/>
            <a:r>
              <a:rPr lang="sr-Latn-CS" dirty="0" smtClean="0"/>
              <a:t>5. ko izbegne </a:t>
            </a:r>
            <a:r>
              <a:rPr lang="sr-Latn-CS" dirty="0" smtClean="0"/>
              <a:t>recesiju</a:t>
            </a:r>
            <a:r>
              <a:rPr lang="en-GB" dirty="0" smtClean="0"/>
              <a:t> - </a:t>
            </a:r>
            <a:r>
              <a:rPr lang="sr-Latn-CS" dirty="0" smtClean="0"/>
              <a:t>imaće </a:t>
            </a:r>
            <a:r>
              <a:rPr lang="sr-Latn-CS" dirty="0" err="1" smtClean="0"/>
              <a:t>apresijaciju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89455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>
              <a:defRPr/>
            </a:pPr>
            <a:r>
              <a:rPr lang="sr-Latn-CS" smtClean="0"/>
              <a:t>DRUGI FUNDAMENT	</a:t>
            </a:r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dirty="0" smtClean="0"/>
              <a:t>PRIRODNI RESURSI – HOLANDSKI SINDROM </a:t>
            </a:r>
            <a:r>
              <a:rPr lang="sr-Latn-CS" dirty="0" err="1" smtClean="0"/>
              <a:t>DUTCH</a:t>
            </a:r>
            <a:r>
              <a:rPr lang="sr-Latn-CS" dirty="0" smtClean="0"/>
              <a:t> </a:t>
            </a:r>
            <a:r>
              <a:rPr lang="sr-Latn-CS" dirty="0" err="1" smtClean="0"/>
              <a:t>DISESASE</a:t>
            </a:r>
            <a:r>
              <a:rPr lang="sr-Latn-CS" dirty="0" smtClean="0"/>
              <a:t> </a:t>
            </a:r>
            <a:endParaRPr lang="pl-PL" dirty="0" smtClean="0"/>
          </a:p>
          <a:p>
            <a:pPr eaLnBrk="1" hangingPunct="1"/>
            <a:r>
              <a:rPr lang="pl-PL" dirty="0" err="1" smtClean="0"/>
              <a:t>Kao</a:t>
            </a:r>
            <a:r>
              <a:rPr lang="pl-PL" dirty="0" smtClean="0"/>
              <a:t> i </a:t>
            </a:r>
            <a:r>
              <a:rPr lang="pl-PL" dirty="0" err="1" smtClean="0"/>
              <a:t>ranije</a:t>
            </a:r>
            <a:r>
              <a:rPr lang="pl-PL" dirty="0" smtClean="0"/>
              <a:t>, to </a:t>
            </a:r>
            <a:r>
              <a:rPr lang="pl-PL" dirty="0" err="1" smtClean="0"/>
              <a:t>znači</a:t>
            </a:r>
            <a:r>
              <a:rPr lang="pl-PL" dirty="0" smtClean="0"/>
              <a:t> da je </a:t>
            </a:r>
            <a:r>
              <a:rPr lang="pl-PL" dirty="0" err="1" smtClean="0"/>
              <a:t>ravnotežni</a:t>
            </a:r>
            <a:r>
              <a:rPr lang="pl-PL" dirty="0" smtClean="0"/>
              <a:t> realni </a:t>
            </a:r>
            <a:r>
              <a:rPr lang="pl-PL" dirty="0" err="1" smtClean="0"/>
              <a:t>devizni</a:t>
            </a:r>
            <a:r>
              <a:rPr lang="pl-PL" dirty="0" smtClean="0"/>
              <a:t> </a:t>
            </a:r>
            <a:r>
              <a:rPr lang="en-US" dirty="0" err="1" smtClean="0"/>
              <a:t>kurs</a:t>
            </a:r>
            <a:r>
              <a:rPr lang="en-US" dirty="0" smtClean="0"/>
              <a:t> </a:t>
            </a:r>
            <a:r>
              <a:rPr lang="en-US" dirty="0" err="1" smtClean="0"/>
              <a:t>apresirao</a:t>
            </a:r>
            <a:r>
              <a:rPr lang="en-US" dirty="0" smtClean="0"/>
              <a:t>. </a:t>
            </a:r>
            <a:endParaRPr lang="sr-Latn-CS" dirty="0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733800"/>
            <a:ext cx="26543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05200" y="3962400"/>
            <a:ext cx="518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chemeClr val="bg2"/>
                </a:solidFill>
              </a:rPr>
              <a:t> svi resursi </a:t>
            </a:r>
            <a:r>
              <a:rPr lang="sr-Latn-RS" dirty="0" smtClean="0">
                <a:solidFill>
                  <a:schemeClr val="bg2"/>
                </a:solidFill>
              </a:rPr>
              <a:t>Penzionog f</a:t>
            </a:r>
            <a:r>
              <a:rPr lang="vi-VN" dirty="0" smtClean="0">
                <a:solidFill>
                  <a:schemeClr val="bg2"/>
                </a:solidFill>
              </a:rPr>
              <a:t>onda </a:t>
            </a:r>
            <a:r>
              <a:rPr lang="vi-VN" dirty="0" smtClean="0">
                <a:solidFill>
                  <a:schemeClr val="bg2"/>
                </a:solidFill>
              </a:rPr>
              <a:t>moraju da se investiraju u inostranstvu</a:t>
            </a:r>
            <a:r>
              <a:rPr lang="vi-VN" dirty="0" smtClean="0">
                <a:solidFill>
                  <a:schemeClr val="bg2"/>
                </a:solidFill>
              </a:rPr>
              <a:t>.</a:t>
            </a:r>
            <a:endParaRPr lang="sr-Latn-RS" dirty="0" smtClean="0">
              <a:solidFill>
                <a:schemeClr val="bg2"/>
              </a:solidFill>
            </a:endParaRPr>
          </a:p>
          <a:p>
            <a:endParaRPr lang="sr-Latn-RS" dirty="0" smtClean="0">
              <a:solidFill>
                <a:schemeClr val="bg2"/>
              </a:solidFill>
            </a:endParaRPr>
          </a:p>
          <a:p>
            <a:r>
              <a:rPr lang="vi-VN" dirty="0" smtClean="0">
                <a:solidFill>
                  <a:schemeClr val="bg2"/>
                </a:solidFill>
              </a:rPr>
              <a:t>Ovakvo </a:t>
            </a:r>
            <a:r>
              <a:rPr lang="vi-VN" dirty="0" smtClean="0">
                <a:solidFill>
                  <a:schemeClr val="bg2"/>
                </a:solidFill>
              </a:rPr>
              <a:t>rešenje predstavlja norveški lek koji eliminiše Holandski sindrom. </a:t>
            </a:r>
            <a:endParaRPr lang="sr-Latn-RS" dirty="0" smtClean="0">
              <a:solidFill>
                <a:schemeClr val="bg2"/>
              </a:solidFill>
            </a:endParaRPr>
          </a:p>
          <a:p>
            <a:endParaRPr lang="sr-Latn-RS" dirty="0" smtClean="0">
              <a:solidFill>
                <a:schemeClr val="bg2"/>
              </a:solidFill>
            </a:endParaRPr>
          </a:p>
          <a:p>
            <a:r>
              <a:rPr lang="vi-VN" dirty="0" smtClean="0">
                <a:solidFill>
                  <a:schemeClr val="bg2"/>
                </a:solidFill>
              </a:rPr>
              <a:t>Pošto </a:t>
            </a:r>
            <a:r>
              <a:rPr lang="vi-VN" dirty="0" smtClean="0">
                <a:solidFill>
                  <a:schemeClr val="bg2"/>
                </a:solidFill>
              </a:rPr>
              <a:t>najveći deo prihoda od nafte nikada i ne uđe u Norvešku, nema pritiska na devizni kurs da apresira. kao rezultat toga, tekući račun je u večitom stanju suficita. 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</a:t>
            </a:r>
            <a:r>
              <a:rPr lang="sr-Latn-RS" dirty="0" smtClean="0"/>
              <a:t>olandski sindrom pogađa sve velike prilive deviza u zemlju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- prihodi od privatizacije</a:t>
            </a:r>
          </a:p>
          <a:p>
            <a:r>
              <a:rPr lang="sr-Latn-RS" dirty="0" smtClean="0"/>
              <a:t>- inostrana pomoć</a:t>
            </a:r>
          </a:p>
          <a:p>
            <a:r>
              <a:rPr lang="sr-Latn-RS" dirty="0" smtClean="0"/>
              <a:t>- donacije, itd</a:t>
            </a:r>
          </a:p>
          <a:p>
            <a:endParaRPr lang="sr-Latn-RS" dirty="0" smtClean="0"/>
          </a:p>
          <a:p>
            <a:r>
              <a:rPr lang="sr-Latn-RS" dirty="0" smtClean="0"/>
              <a:t>Lek?</a:t>
            </a:r>
          </a:p>
          <a:p>
            <a:pPr lvl="1"/>
            <a:r>
              <a:rPr lang="en-GB" dirty="0" smtClean="0"/>
              <a:t>N</a:t>
            </a:r>
            <a:r>
              <a:rPr lang="sr-Latn-RS" dirty="0" smtClean="0"/>
              <a:t>ovac ne sme da uđe u zemlju!</a:t>
            </a:r>
          </a:p>
          <a:p>
            <a:r>
              <a:rPr lang="sr-Latn-RS" dirty="0" smtClean="0"/>
              <a:t>Rešenje?</a:t>
            </a:r>
          </a:p>
          <a:p>
            <a:pPr lvl="1"/>
            <a:r>
              <a:rPr lang="en-GB" dirty="0" smtClean="0"/>
              <a:t>O</a:t>
            </a:r>
            <a:r>
              <a:rPr lang="sr-Latn-RS" dirty="0" smtClean="0"/>
              <a:t>tplatiti kredite</a:t>
            </a:r>
          </a:p>
          <a:p>
            <a:pPr lvl="1"/>
            <a:r>
              <a:rPr lang="sr-Latn-RS" dirty="0" smtClean="0"/>
              <a:t>Napraviti lek u inostranstvu (Bil Gejts)</a:t>
            </a:r>
          </a:p>
          <a:p>
            <a:pPr lvl="1"/>
            <a:endParaRPr lang="sr-Latn-RS" dirty="0" smtClean="0"/>
          </a:p>
          <a:p>
            <a:pPr lvl="1"/>
            <a:endParaRPr lang="sr-Latn-R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26670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itchFamily="34" charset="0"/>
                <a:ea typeface="+mj-ea"/>
                <a:cs typeface="Times New Roman" pitchFamily="18" charset="0"/>
              </a:rPr>
              <a:t>Avganistan nakon 9. septembra 2001 – velika pomoć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44958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eaLnBrk="0" hangingPunct="0">
              <a:spcBef>
                <a:spcPct val="20000"/>
              </a:spcBef>
            </a:pPr>
            <a:r>
              <a:rPr kumimoji="0" lang="sr-Latn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	</a:t>
            </a:r>
          </a:p>
          <a:p>
            <a:pPr marL="800100" lvl="1" indent="-342900" eaLnBrk="0" hangingPunct="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...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04800" y="1219200"/>
            <a:ext cx="5715000" cy="434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20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%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–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troškovi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UN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20% NGO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20%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podugovarači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Brisel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)</a:t>
            </a:r>
            <a:endParaRPr kumimoji="0" lang="sr-Latn-R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sr-Latn-RS" sz="3200" dirty="0" smtClean="0">
                <a:solidFill>
                  <a:schemeClr val="bg2"/>
                </a:solidFill>
                <a:latin typeface="Trebuchet MS" pitchFamily="34" charset="0"/>
              </a:rPr>
              <a:t>Od 20% koje je pristiglo</a:t>
            </a:r>
          </a:p>
          <a:p>
            <a:pPr marL="800100" lvl="1" indent="-342900" eaLnBrk="0" hangingPunct="0">
              <a:spcBef>
                <a:spcPct val="20000"/>
              </a:spcBef>
            </a:pPr>
            <a:r>
              <a:rPr lang="en-GB" sz="3200" dirty="0" smtClean="0">
                <a:solidFill>
                  <a:schemeClr val="bg2"/>
                </a:solidFill>
                <a:latin typeface="Trebuchet MS" pitchFamily="34" charset="0"/>
              </a:rPr>
              <a:t>N</a:t>
            </a:r>
            <a:r>
              <a:rPr lang="en-US" sz="3200" dirty="0" err="1" smtClean="0">
                <a:solidFill>
                  <a:schemeClr val="bg2"/>
                </a:solidFill>
                <a:latin typeface="Trebuchet MS" pitchFamily="34" charset="0"/>
              </a:rPr>
              <a:t>apravili</a:t>
            </a:r>
            <a:r>
              <a:rPr lang="en-US" sz="3200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Trebuchet MS" pitchFamily="34" charset="0"/>
              </a:rPr>
              <a:t>aerodrom</a:t>
            </a:r>
            <a:endParaRPr lang="en-US" sz="3200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</a:pPr>
            <a:r>
              <a:rPr lang="sr-Latn-RS" sz="3200" dirty="0" smtClean="0">
                <a:solidFill>
                  <a:schemeClr val="bg2"/>
                </a:solidFill>
                <a:latin typeface="Trebuchet MS" pitchFamily="34" charset="0"/>
              </a:rPr>
              <a:t>   </a:t>
            </a:r>
            <a:r>
              <a:rPr lang="en-GB" sz="3200" dirty="0" smtClean="0">
                <a:solidFill>
                  <a:schemeClr val="bg2"/>
                </a:solidFill>
                <a:latin typeface="Trebuchet MS" pitchFamily="34" charset="0"/>
              </a:rPr>
              <a:t>U</a:t>
            </a:r>
            <a:r>
              <a:rPr lang="en-US" sz="3200" dirty="0" err="1" smtClean="0">
                <a:solidFill>
                  <a:schemeClr val="bg2"/>
                </a:solidFill>
                <a:latin typeface="Trebuchet MS" pitchFamily="34" charset="0"/>
              </a:rPr>
              <a:t>poslili</a:t>
            </a:r>
            <a:r>
              <a:rPr lang="en-US" sz="3200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Trebuchet MS" pitchFamily="34" charset="0"/>
              </a:rPr>
              <a:t>prevodioce</a:t>
            </a:r>
            <a:endParaRPr lang="en-US" sz="3200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</a:pPr>
            <a:r>
              <a:rPr lang="sr-Latn-RS" sz="3200" dirty="0" smtClean="0">
                <a:solidFill>
                  <a:schemeClr val="bg2"/>
                </a:solidFill>
                <a:latin typeface="Trebuchet MS" pitchFamily="34" charset="0"/>
              </a:rPr>
              <a:t>   </a:t>
            </a:r>
            <a:r>
              <a:rPr lang="en-GB" sz="3200" dirty="0" smtClean="0">
                <a:solidFill>
                  <a:schemeClr val="bg2"/>
                </a:solidFill>
                <a:latin typeface="Trebuchet MS" pitchFamily="34" charset="0"/>
              </a:rPr>
              <a:t>N</a:t>
            </a:r>
            <a:r>
              <a:rPr lang="en-US" sz="3200" dirty="0" err="1" smtClean="0">
                <a:solidFill>
                  <a:schemeClr val="bg2"/>
                </a:solidFill>
                <a:latin typeface="Trebuchet MS" pitchFamily="34" charset="0"/>
              </a:rPr>
              <a:t>išta</a:t>
            </a:r>
            <a:r>
              <a:rPr lang="en-US" sz="3200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Trebuchet MS" pitchFamily="34" charset="0"/>
              </a:rPr>
              <a:t>od</a:t>
            </a:r>
            <a:r>
              <a:rPr lang="en-US" sz="3200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Trebuchet MS" pitchFamily="34" charset="0"/>
              </a:rPr>
              <a:t>obrazovanja</a:t>
            </a:r>
            <a:r>
              <a:rPr lang="en-US" sz="3200" dirty="0" smtClean="0">
                <a:solidFill>
                  <a:schemeClr val="bg2"/>
                </a:solidFill>
                <a:latin typeface="Trebuchet MS" pitchFamily="34" charset="0"/>
              </a:rPr>
              <a:t>,</a:t>
            </a:r>
            <a:endParaRPr lang="sr-Latn-RS" sz="3200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</a:pPr>
            <a:r>
              <a:rPr lang="en-US" sz="3200" dirty="0" err="1" smtClean="0">
                <a:solidFill>
                  <a:schemeClr val="bg2"/>
                </a:solidFill>
                <a:latin typeface="Trebuchet MS" pitchFamily="34" charset="0"/>
              </a:rPr>
              <a:t>bolnica</a:t>
            </a:r>
            <a:r>
              <a:rPr lang="en-US" sz="3200" dirty="0" smtClean="0">
                <a:solidFill>
                  <a:schemeClr val="bg2"/>
                </a:solidFill>
                <a:latin typeface="Trebuchet MS" pitchFamily="34" charset="0"/>
              </a:rPr>
              <a:t>, </a:t>
            </a:r>
            <a:r>
              <a:rPr lang="en-US" sz="3200" dirty="0" err="1" smtClean="0">
                <a:solidFill>
                  <a:schemeClr val="bg2"/>
                </a:solidFill>
                <a:latin typeface="Trebuchet MS" pitchFamily="34" charset="0"/>
              </a:rPr>
              <a:t>puteva</a:t>
            </a:r>
            <a:r>
              <a:rPr lang="en-US" sz="3200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endParaRPr lang="sr-Latn-RS" sz="3200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0200" y="1828800"/>
            <a:ext cx="381000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sr-Latn-RS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bg2"/>
                </a:solidFill>
                <a:latin typeface="Trebuchet MS" pitchFamily="34" charset="0"/>
              </a:rPr>
              <a:t>O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statak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sr-Latn-RS" dirty="0" smtClean="0">
                <a:solidFill>
                  <a:schemeClr val="bg2"/>
                </a:solidFill>
                <a:latin typeface="Trebuchet MS" pitchFamily="34" charset="0"/>
              </a:rPr>
              <a:t>otišao n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a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kupovinu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drveta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iz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Irana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sr-Latn-RS" dirty="0" smtClean="0">
                <a:solidFill>
                  <a:schemeClr val="bg2"/>
                </a:solidFill>
                <a:latin typeface="Trebuchet MS" pitchFamily="34" charset="0"/>
              </a:rPr>
              <a:t> - dobili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pomoć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za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obnovu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naselja</a:t>
            </a:r>
            <a:endParaRPr lang="en-US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sr-Latn-RS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bg2"/>
                </a:solidFill>
                <a:latin typeface="Trebuchet MS" pitchFamily="34" charset="0"/>
              </a:rPr>
              <a:t>A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li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sr-Latn-RS" dirty="0" smtClean="0">
                <a:solidFill>
                  <a:schemeClr val="bg2"/>
                </a:solidFill>
                <a:latin typeface="Trebuchet MS" pitchFamily="34" charset="0"/>
              </a:rPr>
              <a:t>-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balvan</a:t>
            </a:r>
            <a:r>
              <a:rPr lang="sr-Latn-RS" dirty="0" smtClean="0">
                <a:solidFill>
                  <a:schemeClr val="bg2"/>
                </a:solidFill>
                <a:latin typeface="Trebuchet MS" pitchFamily="34" charset="0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sr-Latn-RS" dirty="0" smtClean="0">
                <a:solidFill>
                  <a:schemeClr val="bg2"/>
                </a:solidFill>
                <a:latin typeface="Trebuchet MS" pitchFamily="34" charset="0"/>
              </a:rPr>
              <a:t>su bili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preveliki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za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gradnju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bg2"/>
                </a:solidFill>
                <a:latin typeface="Trebuchet MS" pitchFamily="34" charset="0"/>
              </a:rPr>
              <a:t>O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tišlo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sve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na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potpalu</a:t>
            </a:r>
            <a:endParaRPr lang="en-GB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bg2"/>
                </a:solidFill>
                <a:latin typeface="Trebuchet MS" pitchFamily="34" charset="0"/>
              </a:rPr>
              <a:t>Ismail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GB" dirty="0" smtClean="0">
                <a:solidFill>
                  <a:schemeClr val="bg2"/>
                </a:solidFill>
                <a:latin typeface="Trebuchet MS" pitchFamily="34" charset="0"/>
              </a:rPr>
              <a:t>Khan’s trucking cartel 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–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naduvane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cene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prevoza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bg2"/>
                </a:solidFill>
                <a:latin typeface="Trebuchet MS" pitchFamily="34" charset="0"/>
              </a:rPr>
              <a:t>S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tudije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govore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da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najviše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GB" dirty="0" smtClean="0">
                <a:solidFill>
                  <a:schemeClr val="bg2"/>
                </a:solidFill>
                <a:latin typeface="Trebuchet MS" pitchFamily="34" charset="0"/>
              </a:rPr>
              <a:t>10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-20%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pomoći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ikada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stigne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na</a:t>
            </a:r>
            <a:r>
              <a:rPr lang="en-US" dirty="0" smtClean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rebuchet MS" pitchFamily="34" charset="0"/>
              </a:rPr>
              <a:t>cilj</a:t>
            </a:r>
            <a:endParaRPr lang="en-GB" dirty="0" smtClean="0">
              <a:solidFill>
                <a:schemeClr val="bg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Hiljade istraga se vode, neke se reše</a:t>
            </a:r>
          </a:p>
          <a:p>
            <a:r>
              <a:rPr lang="en-GB" smtClean="0"/>
              <a:t>A</a:t>
            </a:r>
            <a:r>
              <a:rPr lang="en-US" smtClean="0"/>
              <a:t>li nije stvar u prevarama nego nekompetenciji ili još gore </a:t>
            </a:r>
          </a:p>
          <a:p>
            <a:r>
              <a:rPr lang="en-US" smtClean="0"/>
              <a:t>“</a:t>
            </a:r>
            <a:r>
              <a:rPr lang="en-GB" smtClean="0"/>
              <a:t>simply business as usual</a:t>
            </a:r>
            <a:r>
              <a:rPr lang="en-US" smtClean="0"/>
              <a:t> </a:t>
            </a:r>
            <a:r>
              <a:rPr lang="en-GB" smtClean="0"/>
              <a:t>for aid organizations</a:t>
            </a:r>
            <a:r>
              <a:rPr lang="en-US" smtClean="0"/>
              <a:t>..</a:t>
            </a:r>
            <a:r>
              <a:rPr lang="en-GB" smtClean="0"/>
              <a:t>.</a:t>
            </a:r>
            <a:r>
              <a:rPr lang="en-US" smtClean="0"/>
              <a:t>”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39940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4076700" cy="4114800"/>
          </a:xfrm>
        </p:spPr>
        <p:txBody>
          <a:bodyPr/>
          <a:lstStyle/>
          <a:p>
            <a:r>
              <a:rPr lang="en-US" smtClean="0"/>
              <a:t>Zemlje poput </a:t>
            </a:r>
            <a:r>
              <a:rPr lang="en-GB" smtClean="0"/>
              <a:t>A</a:t>
            </a:r>
            <a:r>
              <a:rPr lang="en-US" smtClean="0"/>
              <a:t>v</a:t>
            </a:r>
            <a:r>
              <a:rPr lang="en-GB" smtClean="0"/>
              <a:t>ghanistan</a:t>
            </a:r>
            <a:r>
              <a:rPr lang="en-US" smtClean="0"/>
              <a:t>a su siromašne zbog ekstraktivnih institucija </a:t>
            </a:r>
          </a:p>
          <a:p>
            <a:r>
              <a:rPr lang="en-GB" smtClean="0"/>
              <a:t>S</a:t>
            </a:r>
            <a:r>
              <a:rPr lang="en-US" smtClean="0"/>
              <a:t>vojinska prava</a:t>
            </a:r>
          </a:p>
          <a:p>
            <a:r>
              <a:rPr lang="en-GB" smtClean="0"/>
              <a:t>P</a:t>
            </a:r>
            <a:r>
              <a:rPr lang="en-US" smtClean="0"/>
              <a:t>ravosudni sistem </a:t>
            </a:r>
          </a:p>
          <a:p>
            <a:r>
              <a:rPr lang="en-GB" smtClean="0"/>
              <a:t>S</a:t>
            </a:r>
            <a:r>
              <a:rPr lang="en-US" smtClean="0"/>
              <a:t>vaka pomoć obogati elitu i osiromaši narod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Ni pomoć u robi ne mora da bude lek</a:t>
            </a:r>
            <a:r>
              <a:rPr lang="en-US" dirty="0" smtClean="0"/>
              <a:t>...</a:t>
            </a:r>
            <a:endParaRPr lang="en-GB" dirty="0" smtClean="0"/>
          </a:p>
        </p:txBody>
      </p:sp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Indija</a:t>
            </a:r>
            <a:r>
              <a:rPr lang="en-US" dirty="0" smtClean="0"/>
              <a:t> – </a:t>
            </a:r>
            <a:r>
              <a:rPr lang="en-US" dirty="0" err="1" smtClean="0"/>
              <a:t>niko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osoblja</a:t>
            </a:r>
            <a:r>
              <a:rPr lang="en-US" dirty="0" smtClean="0"/>
              <a:t>  ne </a:t>
            </a:r>
            <a:r>
              <a:rPr lang="en-US" dirty="0" err="1" smtClean="0"/>
              <a:t>dolazi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posao</a:t>
            </a:r>
            <a:r>
              <a:rPr lang="en-US" dirty="0" smtClean="0"/>
              <a:t> u </a:t>
            </a:r>
            <a:r>
              <a:rPr lang="en-US" dirty="0" err="1" smtClean="0"/>
              <a:t>bolnicama</a:t>
            </a:r>
            <a:r>
              <a:rPr lang="en-US" dirty="0" smtClean="0"/>
              <a:t>, a </a:t>
            </a:r>
            <a:r>
              <a:rPr lang="en-US" dirty="0" err="1" smtClean="0"/>
              <a:t>dobjia</a:t>
            </a:r>
            <a:r>
              <a:rPr lang="sr-Latn-RS" dirty="0" smtClean="0"/>
              <a:t>j</a:t>
            </a:r>
            <a:r>
              <a:rPr lang="en-US" dirty="0" smtClean="0"/>
              <a:t>u </a:t>
            </a:r>
            <a:r>
              <a:rPr lang="en-US" dirty="0" err="1" smtClean="0"/>
              <a:t>platu</a:t>
            </a:r>
            <a:endParaRPr lang="en-US" dirty="0" smtClean="0"/>
          </a:p>
          <a:p>
            <a:endParaRPr lang="en-US" dirty="0" smtClean="0"/>
          </a:p>
          <a:p>
            <a:r>
              <a:rPr lang="en-GB" dirty="0" smtClean="0"/>
              <a:t>2006 </a:t>
            </a:r>
            <a:r>
              <a:rPr lang="en-GB" dirty="0" err="1" smtClean="0"/>
              <a:t>Seva</a:t>
            </a:r>
            <a:r>
              <a:rPr lang="en-GB" dirty="0" smtClean="0"/>
              <a:t> </a:t>
            </a:r>
            <a:r>
              <a:rPr lang="en-GB" dirty="0" err="1" smtClean="0"/>
              <a:t>Mandir</a:t>
            </a:r>
            <a:r>
              <a:rPr lang="en-US" dirty="0" smtClean="0"/>
              <a:t> (NGO) </a:t>
            </a:r>
            <a:r>
              <a:rPr lang="en-US" dirty="0" err="1" smtClean="0"/>
              <a:t>napravili</a:t>
            </a:r>
            <a:r>
              <a:rPr lang="en-US" dirty="0" smtClean="0"/>
              <a:t> plan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uvede</a:t>
            </a:r>
            <a:r>
              <a:rPr lang="en-US" dirty="0" smtClean="0"/>
              <a:t> </a:t>
            </a:r>
            <a:r>
              <a:rPr lang="en-US" dirty="0" err="1" smtClean="0"/>
              <a:t>brojači</a:t>
            </a:r>
            <a:endParaRPr lang="en-GB" dirty="0" smtClean="0"/>
          </a:p>
        </p:txBody>
      </p:sp>
      <p:sp>
        <p:nvSpPr>
          <p:cNvPr id="4096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</a:t>
            </a:r>
            <a:r>
              <a:rPr lang="en-US" dirty="0" err="1" smtClean="0"/>
              <a:t>rajalo</a:t>
            </a:r>
            <a:r>
              <a:rPr lang="en-US" dirty="0" smtClean="0"/>
              <a:t> </a:t>
            </a:r>
            <a:r>
              <a:rPr lang="en-US" dirty="0" err="1" smtClean="0"/>
              <a:t>godinu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endParaRPr lang="en-US" dirty="0" smtClean="0"/>
          </a:p>
          <a:p>
            <a:r>
              <a:rPr lang="en-GB" dirty="0" smtClean="0"/>
              <a:t>N</a:t>
            </a:r>
            <a:r>
              <a:rPr lang="en-US" dirty="0" err="1" smtClean="0"/>
              <a:t>aprasno</a:t>
            </a:r>
            <a:r>
              <a:rPr lang="en-US" dirty="0" smtClean="0"/>
              <a:t> se </a:t>
            </a:r>
            <a:r>
              <a:rPr lang="en-US" dirty="0" err="1" smtClean="0"/>
              <a:t>pokvarilo</a:t>
            </a:r>
            <a:endParaRPr lang="en-US" dirty="0" smtClean="0"/>
          </a:p>
          <a:p>
            <a:endParaRPr lang="en-US" dirty="0" smtClean="0"/>
          </a:p>
          <a:p>
            <a:r>
              <a:rPr lang="en-GB" dirty="0" smtClean="0"/>
              <a:t>D</a:t>
            </a:r>
            <a:r>
              <a:rPr lang="en-US" dirty="0" err="1" smtClean="0"/>
              <a:t>anas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dalje</a:t>
            </a:r>
            <a:r>
              <a:rPr lang="en-US" dirty="0" smtClean="0"/>
              <a:t> ne </a:t>
            </a:r>
            <a:r>
              <a:rPr lang="en-US" dirty="0" err="1" smtClean="0"/>
              <a:t>radi</a:t>
            </a:r>
            <a:endParaRPr lang="en-US" dirty="0" smtClean="0"/>
          </a:p>
          <a:p>
            <a:endParaRPr lang="en-US" dirty="0" smtClean="0"/>
          </a:p>
          <a:p>
            <a:r>
              <a:rPr lang="en-GB" dirty="0" smtClean="0"/>
              <a:t>B</a:t>
            </a:r>
            <a:r>
              <a:rPr lang="sr-Latn-RS" dirty="0" smtClean="0"/>
              <a:t>rojači za merenje prisustva na </a:t>
            </a:r>
            <a:r>
              <a:rPr lang="en-US" dirty="0" err="1" smtClean="0"/>
              <a:t>predavanj</a:t>
            </a:r>
            <a:r>
              <a:rPr lang="sr-Latn-RS" dirty="0" smtClean="0"/>
              <a:t>ima</a:t>
            </a:r>
            <a:endParaRPr lang="en-US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394" t="31281" r="12623" b="6995"/>
          <a:stretch>
            <a:fillRect/>
          </a:stretch>
        </p:blipFill>
        <p:spPr bwMode="auto">
          <a:xfrm>
            <a:off x="0" y="1295400"/>
            <a:ext cx="9101211" cy="51816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001000" y="2362200"/>
          <a:ext cx="1143000" cy="440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  <a:gridCol w="571500"/>
              </a:tblGrid>
              <a:tr h="457200">
                <a:tc>
                  <a:txBody>
                    <a:bodyPr/>
                    <a:lstStyle/>
                    <a:p>
                      <a:r>
                        <a:rPr lang="sr-Latn-RS" sz="1100" dirty="0" smtClean="0"/>
                        <a:t>2013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100" dirty="0" smtClean="0"/>
                        <a:t>2016</a:t>
                      </a:r>
                      <a:endParaRPr lang="en-GB" sz="1100" dirty="0"/>
                    </a:p>
                  </a:txBody>
                  <a:tcPr/>
                </a:tc>
              </a:tr>
              <a:tr h="575798">
                <a:tc>
                  <a:txBody>
                    <a:bodyPr/>
                    <a:lstStyle/>
                    <a:p>
                      <a:r>
                        <a:rPr lang="sr-Latn-RS" sz="1100" b="1" dirty="0" smtClean="0"/>
                        <a:t>87</a:t>
                      </a:r>
                      <a:endParaRPr lang="sr-Latn-RS" sz="1100" b="1" dirty="0" smtClean="0"/>
                    </a:p>
                    <a:p>
                      <a:r>
                        <a:rPr lang="sr-Latn-RS" sz="1100" b="1" dirty="0" smtClean="0"/>
                        <a:t>33.4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100" b="1" dirty="0" smtClean="0"/>
                        <a:t>87,6</a:t>
                      </a:r>
                    </a:p>
                    <a:p>
                      <a:r>
                        <a:rPr lang="sr-Latn-RS" sz="1100" b="1" dirty="0" smtClean="0"/>
                        <a:t>31.4</a:t>
                      </a:r>
                      <a:endParaRPr lang="en-GB" sz="1100" b="1" dirty="0" smtClean="0"/>
                    </a:p>
                    <a:p>
                      <a:endParaRPr lang="en-GB" sz="1100" b="1" dirty="0" smtClean="0"/>
                    </a:p>
                  </a:txBody>
                  <a:tcPr/>
                </a:tc>
              </a:tr>
              <a:tr h="386088">
                <a:tc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/>
                </a:tc>
              </a:tr>
              <a:tr h="5450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450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450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285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50989">
                <a:tc>
                  <a:txBody>
                    <a:bodyPr/>
                    <a:lstStyle/>
                    <a:p>
                      <a:r>
                        <a:rPr lang="sr-Latn-RS" sz="1100" b="1" dirty="0" smtClean="0"/>
                        <a:t>1,6</a:t>
                      </a:r>
                      <a:endParaRPr lang="sr-Latn-RS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100" b="1" dirty="0" smtClean="0"/>
                        <a:t>1,1</a:t>
                      </a:r>
                      <a:endParaRPr lang="sr-Latn-RS" sz="1100" b="1" dirty="0" smtClean="0"/>
                    </a:p>
                  </a:txBody>
                  <a:tcPr/>
                </a:tc>
              </a:tr>
              <a:tr h="5450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</p:spPr>
        <p:txBody>
          <a:bodyPr/>
          <a:lstStyle/>
          <a:p>
            <a:pPr eaLnBrk="1" hangingPunct="1">
              <a:defRPr/>
            </a:pPr>
            <a:r>
              <a:rPr lang="sr-Latn-CS" smtClean="0"/>
              <a:t>TREĆI FUNDAMENT </a:t>
            </a:r>
            <a:r>
              <a:rPr lang="en-US" b="1" i="1" smtClean="0"/>
              <a:t>Neto eksterna pozicija</a:t>
            </a:r>
            <a:endParaRPr lang="en-US" smtClean="0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752600"/>
            <a:ext cx="3105150" cy="2644775"/>
          </a:xfrm>
          <a:noFill/>
        </p:spPr>
      </p:pic>
      <p:sp>
        <p:nvSpPr>
          <p:cNvPr id="36868" name="Content Placeholder 4"/>
          <p:cNvSpPr>
            <a:spLocks noGrp="1"/>
          </p:cNvSpPr>
          <p:nvPr>
            <p:ph sz="half" idx="2"/>
          </p:nvPr>
        </p:nvSpPr>
        <p:spPr>
          <a:xfrm>
            <a:off x="119063" y="1295400"/>
            <a:ext cx="4681537" cy="4429125"/>
          </a:xfrm>
        </p:spPr>
        <p:txBody>
          <a:bodyPr/>
          <a:lstStyle/>
          <a:p>
            <a:pPr eaLnBrk="1" hangingPunct="1"/>
            <a:r>
              <a:rPr lang="en-US" sz="2400" smtClean="0"/>
              <a:t>Kada</a:t>
            </a:r>
            <a:r>
              <a:rPr lang="sr-Latn-CS" sz="2400" smtClean="0"/>
              <a:t> </a:t>
            </a:r>
            <a:r>
              <a:rPr lang="en-US" sz="2400" smtClean="0"/>
              <a:t>se vodi neodgovarajuća politika deviznog kursa, što</a:t>
            </a:r>
            <a:r>
              <a:rPr lang="sr-Latn-CS" sz="2400" smtClean="0"/>
              <a:t> </a:t>
            </a:r>
            <a:r>
              <a:rPr lang="en-US" sz="2400" smtClean="0"/>
              <a:t>znači da se kurs udaljava od ravnotežne pozicije,</a:t>
            </a:r>
            <a:r>
              <a:rPr lang="sr-Latn-CS" sz="2400" smtClean="0"/>
              <a:t> </a:t>
            </a:r>
            <a:r>
              <a:rPr lang="en-US" sz="2400" smtClean="0"/>
              <a:t>njena eksterna pozicija mora se pogoršava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GB" sz="2400" smtClean="0"/>
              <a:t>M</a:t>
            </a:r>
            <a:r>
              <a:rPr lang="en-US" sz="2400" smtClean="0"/>
              <a:t>enja se sporo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4648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>, </a:t>
            </a:r>
            <a:r>
              <a:rPr lang="pl-PL" dirty="0" err="1" smtClean="0">
                <a:solidFill>
                  <a:schemeClr val="bg2"/>
                </a:solidFill>
              </a:rPr>
              <a:t>što</a:t>
            </a:r>
            <a:r>
              <a:rPr lang="pl-PL" dirty="0" smtClean="0">
                <a:solidFill>
                  <a:schemeClr val="bg2"/>
                </a:solidFill>
              </a:rPr>
              <a:t> je </a:t>
            </a:r>
            <a:r>
              <a:rPr lang="pl-PL" dirty="0" err="1" smtClean="0">
                <a:solidFill>
                  <a:schemeClr val="bg2"/>
                </a:solidFill>
              </a:rPr>
              <a:t>veće</a:t>
            </a:r>
            <a:r>
              <a:rPr lang="pl-PL" dirty="0" smtClean="0">
                <a:solidFill>
                  <a:schemeClr val="bg2"/>
                </a:solidFill>
              </a:rPr>
              <a:t> neto </a:t>
            </a:r>
            <a:r>
              <a:rPr lang="pl-PL" dirty="0" err="1" smtClean="0">
                <a:solidFill>
                  <a:schemeClr val="bg2"/>
                </a:solidFill>
              </a:rPr>
              <a:t>zaduženje</a:t>
            </a:r>
            <a:r>
              <a:rPr lang="pl-PL" dirty="0" smtClean="0">
                <a:solidFill>
                  <a:schemeClr val="bg2"/>
                </a:solidFill>
              </a:rPr>
              <a:t>, to </a:t>
            </a:r>
            <a:r>
              <a:rPr lang="pl-PL" dirty="0" err="1" smtClean="0">
                <a:solidFill>
                  <a:schemeClr val="bg2"/>
                </a:solidFill>
              </a:rPr>
              <a:t>više</a:t>
            </a:r>
            <a:r>
              <a:rPr lang="pl-PL" dirty="0" smtClean="0">
                <a:solidFill>
                  <a:schemeClr val="bg2"/>
                </a:solidFill>
              </a:rPr>
              <a:t> kurs na dugi rok mora da </a:t>
            </a:r>
            <a:r>
              <a:rPr lang="pl-PL" dirty="0" err="1" smtClean="0">
                <a:solidFill>
                  <a:schemeClr val="bg2"/>
                </a:solidFill>
              </a:rPr>
              <a:t>depresira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357313"/>
            <a:ext cx="4071938" cy="4429125"/>
          </a:xfrm>
        </p:spPr>
        <p:txBody>
          <a:bodyPr/>
          <a:lstStyle/>
          <a:p>
            <a:pPr eaLnBrk="1" hangingPunct="1"/>
            <a:r>
              <a:rPr lang="it-IT" smtClean="0"/>
              <a:t>Da li bi spirala</a:t>
            </a:r>
          </a:p>
          <a:p>
            <a:pPr eaLnBrk="1" hangingPunct="1"/>
            <a:r>
              <a:rPr lang="en-US" smtClean="0"/>
              <a:t>duga mogla da se istrgne kontroli?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Kada bi se deviznom</a:t>
            </a:r>
          </a:p>
          <a:p>
            <a:pPr eaLnBrk="1" hangingPunct="1"/>
            <a:r>
              <a:rPr lang="en-US" smtClean="0"/>
              <a:t>kursu dozvolilo da igra korektivnu ulogu,</a:t>
            </a:r>
          </a:p>
          <a:p>
            <a:pPr eaLnBrk="1" hangingPunct="1"/>
            <a:r>
              <a:rPr lang="en-US" smtClean="0"/>
              <a:t>odgovor bi bio negativan.</a:t>
            </a:r>
          </a:p>
        </p:txBody>
      </p:sp>
      <p:sp>
        <p:nvSpPr>
          <p:cNvPr id="37892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357313"/>
            <a:ext cx="4071938" cy="44291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25" y="1600200"/>
            <a:ext cx="46513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357313"/>
            <a:ext cx="4071938" cy="44291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357313"/>
            <a:ext cx="4071938" cy="44291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3" cstate="print"/>
          <a:srcRect l="31250" t="50369" r="50000" b="6667"/>
          <a:stretch>
            <a:fillRect/>
          </a:stretch>
        </p:blipFill>
        <p:spPr bwMode="auto">
          <a:xfrm>
            <a:off x="4191000" y="990600"/>
            <a:ext cx="45720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2" cstate="print"/>
          <a:srcRect l="49074" t="20313" b="37500"/>
          <a:stretch>
            <a:fillRect/>
          </a:stretch>
        </p:blipFill>
        <p:spPr bwMode="auto">
          <a:xfrm>
            <a:off x="0" y="4800600"/>
            <a:ext cx="4191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9074" t="64844"/>
          <a:stretch>
            <a:fillRect/>
          </a:stretch>
        </p:blipFill>
        <p:spPr bwMode="auto">
          <a:xfrm>
            <a:off x="4267200" y="5219700"/>
            <a:ext cx="4191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419600" y="990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 </a:t>
            </a:r>
            <a:r>
              <a:rPr lang="en-GB" dirty="0" err="1" smtClean="0"/>
              <a:t>Ovo</a:t>
            </a:r>
            <a:r>
              <a:rPr lang="en-GB" dirty="0" smtClean="0"/>
              <a:t> je </a:t>
            </a:r>
            <a:r>
              <a:rPr lang="en-GB" dirty="0" err="1" smtClean="0"/>
              <a:t>mnoge</a:t>
            </a:r>
            <a:r>
              <a:rPr lang="en-GB" dirty="0" smtClean="0"/>
              <a:t> </a:t>
            </a:r>
            <a:r>
              <a:rPr lang="en-GB" dirty="0" err="1" smtClean="0"/>
              <a:t>posmatrače</a:t>
            </a:r>
            <a:r>
              <a:rPr lang="en-GB" dirty="0" smtClean="0"/>
              <a:t> </a:t>
            </a:r>
            <a:r>
              <a:rPr lang="en-GB" dirty="0" err="1" smtClean="0"/>
              <a:t>navelo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zaključak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je </a:t>
            </a:r>
            <a:r>
              <a:rPr lang="en-GB" dirty="0" err="1" smtClean="0"/>
              <a:t>ravnotežni</a:t>
            </a:r>
            <a:r>
              <a:rPr lang="en-GB" dirty="0" smtClean="0"/>
              <a:t> </a:t>
            </a:r>
            <a:r>
              <a:rPr lang="en-GB" dirty="0" err="1" smtClean="0"/>
              <a:t>nivo</a:t>
            </a:r>
            <a:r>
              <a:rPr lang="en-GB" dirty="0" smtClean="0"/>
              <a:t> </a:t>
            </a:r>
            <a:r>
              <a:rPr lang="en-GB" dirty="0" err="1" smtClean="0"/>
              <a:t>dolara</a:t>
            </a:r>
            <a:r>
              <a:rPr lang="en-GB" dirty="0" smtClean="0"/>
              <a:t> </a:t>
            </a:r>
            <a:r>
              <a:rPr lang="en-GB" dirty="0" err="1" smtClean="0"/>
              <a:t>pao</a:t>
            </a:r>
            <a:r>
              <a:rPr lang="en-GB" dirty="0" smtClean="0"/>
              <a:t>,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će</a:t>
            </a:r>
            <a:r>
              <a:rPr lang="en-GB" dirty="0" smtClean="0"/>
              <a:t> se </a:t>
            </a:r>
            <a:r>
              <a:rPr lang="en-GB" dirty="0" err="1" smtClean="0"/>
              <a:t>uskoro</a:t>
            </a:r>
            <a:r>
              <a:rPr lang="en-GB" dirty="0" smtClean="0"/>
              <a:t> </a:t>
            </a:r>
            <a:r>
              <a:rPr lang="en-GB" dirty="0" err="1" smtClean="0"/>
              <a:t>ista</a:t>
            </a:r>
            <a:r>
              <a:rPr lang="en-GB" dirty="0" smtClean="0"/>
              <a:t> </a:t>
            </a:r>
            <a:r>
              <a:rPr lang="en-GB" dirty="0" err="1" smtClean="0"/>
              <a:t>stvar</a:t>
            </a:r>
            <a:r>
              <a:rPr lang="en-GB" dirty="0" smtClean="0"/>
              <a:t> </a:t>
            </a:r>
            <a:r>
              <a:rPr lang="en-GB" dirty="0" err="1" smtClean="0"/>
              <a:t>desiti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deviznim</a:t>
            </a:r>
            <a:r>
              <a:rPr lang="en-GB" dirty="0" smtClean="0"/>
              <a:t> </a:t>
            </a:r>
            <a:r>
              <a:rPr lang="en-GB" dirty="0" err="1" smtClean="0"/>
              <a:t>kursom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</p:spPr>
        <p:txBody>
          <a:bodyPr/>
          <a:lstStyle/>
          <a:p>
            <a:pPr eaLnBrk="1" hangingPunct="1"/>
            <a:r>
              <a:rPr lang="en-US" sz="3600" b="1" smtClean="0"/>
              <a:t>Valutne krize</a:t>
            </a:r>
            <a:endParaRPr lang="en-US" sz="3600" smtClean="0"/>
          </a:p>
        </p:txBody>
      </p:sp>
      <p:sp>
        <p:nvSpPr>
          <p:cNvPr id="105475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357313"/>
            <a:ext cx="4071938" cy="4429125"/>
          </a:xfrm>
        </p:spPr>
        <p:txBody>
          <a:bodyPr/>
          <a:lstStyle/>
          <a:p>
            <a:pPr eaLnBrk="1" hangingPunct="1"/>
            <a:r>
              <a:rPr lang="en-US" smtClean="0"/>
              <a:t>Valutne krize se često dešavaju. Najčešće se javljaju</a:t>
            </a:r>
            <a:r>
              <a:rPr lang="sr-Latn-CS" smtClean="0"/>
              <a:t> </a:t>
            </a:r>
            <a:r>
              <a:rPr lang="it-IT" smtClean="0"/>
              <a:t>kao posledica vladinih napora da održavaju</a:t>
            </a:r>
            <a:r>
              <a:rPr lang="sr-Latn-CS" smtClean="0"/>
              <a:t> </a:t>
            </a:r>
            <a:r>
              <a:rPr lang="en-US" smtClean="0"/>
              <a:t>precenjenu vrednost valute. </a:t>
            </a:r>
          </a:p>
        </p:txBody>
      </p:sp>
      <p:sp>
        <p:nvSpPr>
          <p:cNvPr id="105476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357313"/>
            <a:ext cx="4071938" cy="4429125"/>
          </a:xfrm>
        </p:spPr>
        <p:txBody>
          <a:bodyPr/>
          <a:lstStyle/>
          <a:p>
            <a:pPr eaLnBrk="1" hangingPunct="1"/>
            <a:r>
              <a:rPr lang="en-US" smtClean="0"/>
              <a:t>Tipičan je slučaj kada</a:t>
            </a:r>
          </a:p>
          <a:p>
            <a:pPr eaLnBrk="1" hangingPunct="1"/>
            <a:r>
              <a:rPr lang="en-US" smtClean="0"/>
              <a:t>zemlja ima režim fiksnog deviznog kursa i ubrzanu</a:t>
            </a:r>
          </a:p>
          <a:p>
            <a:pPr eaLnBrk="1" hangingPunct="1"/>
            <a:r>
              <a:rPr lang="en-US" smtClean="0"/>
              <a:t>domaću inflaciju</a:t>
            </a:r>
            <a:endParaRPr lang="sr-Latn-C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sr-Latn-CS" b="1" smtClean="0">
                <a:solidFill>
                  <a:srgbClr val="FFFF00"/>
                </a:solidFill>
              </a:rPr>
              <a:t>Krize prve generacije</a:t>
            </a:r>
          </a:p>
          <a:p>
            <a:pPr eaLnBrk="1" hangingPunct="1"/>
            <a:r>
              <a:rPr lang="sr-Latn-CS" b="1" smtClean="0">
                <a:solidFill>
                  <a:srgbClr val="FFFF00"/>
                </a:solidFill>
              </a:rPr>
              <a:t>s</a:t>
            </a:r>
            <a:r>
              <a:rPr lang="en-US" b="1" smtClean="0">
                <a:solidFill>
                  <a:srgbClr val="FFFF00"/>
                </a:solidFill>
              </a:rPr>
              <a:t>amoispunjavajuće (self-fulfilling)</a:t>
            </a:r>
            <a:r>
              <a:rPr lang="sr-Latn-CS" b="1" smtClean="0">
                <a:solidFill>
                  <a:srgbClr val="FFFF00"/>
                </a:solidFill>
              </a:rPr>
              <a:t> k</a:t>
            </a:r>
            <a:r>
              <a:rPr lang="en-US" b="1" smtClean="0">
                <a:solidFill>
                  <a:srgbClr val="FFFF00"/>
                </a:solidFill>
              </a:rPr>
              <a:t>rize</a:t>
            </a:r>
            <a:endParaRPr lang="sr-Latn-CS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razlika?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K</a:t>
            </a:r>
            <a:r>
              <a:rPr lang="sr-Latn-RS" dirty="0" smtClean="0"/>
              <a:t>rize prve generacije su očigledne:</a:t>
            </a:r>
          </a:p>
          <a:p>
            <a:endParaRPr lang="sr-Latn-RS" dirty="0" smtClean="0"/>
          </a:p>
          <a:p>
            <a:r>
              <a:rPr lang="en-GB" dirty="0" smtClean="0"/>
              <a:t>Z</a:t>
            </a:r>
            <a:r>
              <a:rPr lang="sr-Latn-RS" dirty="0" smtClean="0"/>
              <a:t>emlja ima fiksni kurs</a:t>
            </a:r>
          </a:p>
          <a:p>
            <a:r>
              <a:rPr lang="en-GB" dirty="0" smtClean="0"/>
              <a:t>P</a:t>
            </a:r>
            <a:r>
              <a:rPr lang="sr-Latn-RS" dirty="0" smtClean="0"/>
              <a:t>ovećava deficit</a:t>
            </a:r>
          </a:p>
          <a:p>
            <a:r>
              <a:rPr lang="en-GB" dirty="0" smtClean="0"/>
              <a:t>J</a:t>
            </a:r>
            <a:r>
              <a:rPr lang="sr-Latn-RS" dirty="0" smtClean="0"/>
              <a:t>avlja se razlika na “crnom deviznom tržištu”</a:t>
            </a:r>
          </a:p>
          <a:p>
            <a:r>
              <a:rPr lang="en-GB" dirty="0" smtClean="0"/>
              <a:t>I</a:t>
            </a:r>
            <a:r>
              <a:rPr lang="sr-Latn-RS" dirty="0" smtClean="0"/>
              <a:t>li u kupovnoj i prodajnoj vrednosti valute – SOROŠ, ČEŠKA KRIZA 1997</a:t>
            </a:r>
            <a:endParaRPr lang="sr-Latn-RS" dirty="0" smtClean="0"/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K</a:t>
            </a:r>
            <a:r>
              <a:rPr lang="sr-Latn-RS" dirty="0" smtClean="0"/>
              <a:t>rize druge generacije startuju iz relativno normalne situacije</a:t>
            </a:r>
          </a:p>
          <a:p>
            <a:endParaRPr lang="sr-Latn-RS" dirty="0" smtClean="0"/>
          </a:p>
          <a:p>
            <a:r>
              <a:rPr lang="en-GB" dirty="0" smtClean="0"/>
              <a:t>K</a:t>
            </a:r>
            <a:r>
              <a:rPr lang="sr-Latn-RS" dirty="0" smtClean="0"/>
              <a:t>riza se javlja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</a:t>
            </a:r>
            <a:r>
              <a:rPr lang="sr-Latn-RS" dirty="0" smtClean="0"/>
              <a:t>rva generacija – rast na račun deviznih rezervi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9357" t="30455" r="30058" b="32950"/>
          <a:stretch>
            <a:fillRect/>
          </a:stretch>
        </p:blipFill>
        <p:spPr bwMode="auto">
          <a:xfrm>
            <a:off x="457200" y="15240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8304" t="17147" r="28655" b="49584"/>
          <a:stretch>
            <a:fillRect/>
          </a:stretch>
        </p:blipFill>
        <p:spPr bwMode="auto">
          <a:xfrm>
            <a:off x="4678680" y="1447800"/>
            <a:ext cx="42062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53000" y="3886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</a:rPr>
              <a:t>R</a:t>
            </a:r>
            <a:r>
              <a:rPr lang="sr-Latn-RS" dirty="0" smtClean="0">
                <a:solidFill>
                  <a:schemeClr val="bg2"/>
                </a:solidFill>
              </a:rPr>
              <a:t>usija – nedavno sprečila sliku 2a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7620000" y="66294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0000" t="22782" r="26897" b="7333"/>
          <a:stretch>
            <a:fillRect/>
          </a:stretch>
        </p:blipFill>
        <p:spPr bwMode="auto">
          <a:xfrm>
            <a:off x="457200" y="762000"/>
            <a:ext cx="8001000" cy="592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2776" t="28662" r="24000" b="62631"/>
          <a:stretch>
            <a:fillRect/>
          </a:stretch>
        </p:blipFill>
        <p:spPr bwMode="auto">
          <a:xfrm>
            <a:off x="685800" y="76200"/>
            <a:ext cx="662432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1600200" y="609600"/>
            <a:ext cx="4114800" cy="1676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5867400" y="736684"/>
            <a:ext cx="4572000" cy="253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https://www.bis.org/publ/r_fx98finaltxt.pdf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990600"/>
            <a:ext cx="45720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http://www.bis.org/publ/rpfx16fx.pdf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1676400" y="533400"/>
            <a:ext cx="4953000" cy="1752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hlinkClick r:id="rId2"/>
              </a:rPr>
              <a:t>PODACI O SVOPOVIMA, OBRTU ... BIS 2013</a:t>
            </a:r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31322" y="914400"/>
          <a:ext cx="7874478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3657600" y="1273076"/>
            <a:ext cx="3962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/>
              <a:t>J</a:t>
            </a:r>
            <a:r>
              <a:rPr lang="en-US" dirty="0" err="1"/>
              <a:t>anuar</a:t>
            </a:r>
            <a:r>
              <a:rPr lang="en-US" dirty="0"/>
              <a:t> 2016 </a:t>
            </a:r>
          </a:p>
          <a:p>
            <a:r>
              <a:rPr lang="en-GB" dirty="0"/>
              <a:t>The new contract for Russian crude in </a:t>
            </a:r>
            <a:r>
              <a:rPr lang="en-GB" dirty="0" err="1"/>
              <a:t>rubles</a:t>
            </a:r>
            <a:r>
              <a:rPr lang="en-GB" dirty="0"/>
              <a:t>, not dollars, will trade on the </a:t>
            </a:r>
            <a:r>
              <a:rPr lang="en-GB" dirty="0" err="1"/>
              <a:t>sburg</a:t>
            </a:r>
            <a:r>
              <a:rPr lang="en-GB" dirty="0"/>
              <a:t> International Mercantile Exchange (</a:t>
            </a:r>
            <a:r>
              <a:rPr lang="en-GB" dirty="0" err="1">
                <a:hlinkClick r:id="rId4"/>
              </a:rPr>
              <a:t>SPIMEX</a:t>
            </a:r>
            <a:r>
              <a:rPr lang="en-GB" dirty="0"/>
              <a:t>).</a:t>
            </a:r>
            <a:br>
              <a:rPr lang="en-GB" dirty="0"/>
            </a:br>
            <a:r>
              <a:rPr lang="en-GB" dirty="0">
                <a:hlinkClick r:id="rId5"/>
              </a:rPr>
              <a:t>http://journal-</a:t>
            </a:r>
            <a:r>
              <a:rPr lang="en-GB" dirty="0" err="1">
                <a:hlinkClick r:id="rId5"/>
              </a:rPr>
              <a:t>neo.org</a:t>
            </a:r>
            <a:r>
              <a:rPr lang="en-GB" dirty="0">
                <a:hlinkClick r:id="rId5"/>
              </a:rPr>
              <a:t>/2016/01/09/</a:t>
            </a:r>
            <a:r>
              <a:rPr lang="en-GB" dirty="0" err="1">
                <a:hlinkClick r:id="rId5"/>
              </a:rPr>
              <a:t>russia</a:t>
            </a:r>
            <a:r>
              <a:rPr lang="en-GB" dirty="0">
                <a:hlinkClick r:id="rId5"/>
              </a:rPr>
              <a:t>-breaking-wall-</a:t>
            </a:r>
            <a:r>
              <a:rPr lang="en-GB" dirty="0" err="1">
                <a:hlinkClick r:id="rId5"/>
              </a:rPr>
              <a:t>st</a:t>
            </a:r>
            <a:r>
              <a:rPr lang="en-GB" dirty="0">
                <a:hlinkClick r:id="rId5"/>
              </a:rPr>
              <a:t>-oil-price-monopoly/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524000"/>
            <a:ext cx="82867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  <a:hlinkClick r:id="rId2"/>
              </a:rPr>
              <a:t>Putin 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  <a:hlinkClick r:id="rId2"/>
              </a:rPr>
              <a:t>spreman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  <a:hlinkClick r:id="rId2"/>
              </a:rPr>
              <a:t>: 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  <a:hlinkClick r:id="rId2"/>
              </a:rPr>
              <a:t>Sledi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  <a:hlinkClick r:id="rId2"/>
              </a:rPr>
              <a:t> 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  <a:hlinkClick r:id="rId2"/>
              </a:rPr>
              <a:t>dedolarizacija</a:t>
            </a:r>
            <a:endParaRPr kumimoji="0" lang="sr-Latn-RS" sz="3200" b="1" i="0" u="sng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  <a:hlinkClick r:id="rId3"/>
              </a:rPr>
              <a:t>CB 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  <a:hlinkClick r:id="rId3"/>
              </a:rPr>
              <a:t>Rusije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  <a:hlinkClick r:id="rId3"/>
              </a:rPr>
              <a:t>: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  <a:hlinkClick r:id="rId3"/>
              </a:rPr>
              <a:t>Dedolarizacija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  <a:hlinkClick r:id="rId3"/>
              </a:rPr>
              <a:t> je 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  <a:hlinkClick r:id="rId3"/>
              </a:rPr>
              <a:t>glupost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  <a:hlinkClick r:id="rId4"/>
              </a:rPr>
              <a:t>Stiglitz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  <a:hlinkClick r:id="rId4"/>
              </a:rPr>
              <a:t> Calls for New Global Reserve Currency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000625" y="1600200"/>
            <a:ext cx="3076575" cy="395763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7467600" cy="818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533400"/>
            <a:ext cx="5257800" cy="52578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377244" y="33528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Trijangularna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119187"/>
            <a:ext cx="8286808" cy="785813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>Pokriveni kamatni paritet (PKP) je rezultat arbitraže domaćih i inostranih prinosa u odsustvu rizika. Ovaj uslov bazira se na poređenju prinosa domaće aktive sa prinosom inostrane aktive sličnog stepena rizika.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8286808" cy="435771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9583" t="40741" r="36250" b="53333"/>
          <a:stretch>
            <a:fillRect/>
          </a:stretch>
        </p:blipFill>
        <p:spPr bwMode="auto">
          <a:xfrm>
            <a:off x="685800" y="2819400"/>
            <a:ext cx="8096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4194</TotalTime>
  <Words>1010</Words>
  <Application>Microsoft Office PowerPoint</Application>
  <PresentationFormat>On-screen Show (4:3)</PresentationFormat>
  <Paragraphs>186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Theme1</vt:lpstr>
      <vt:lpstr>1_Theme1</vt:lpstr>
      <vt:lpstr>Poglavlje 15</vt:lpstr>
      <vt:lpstr>Slide 2</vt:lpstr>
      <vt:lpstr>Slide 3</vt:lpstr>
      <vt:lpstr>Slide 4</vt:lpstr>
      <vt:lpstr>PODACI O SVOPOVIMA, OBRTU ... BIS 2013</vt:lpstr>
      <vt:lpstr>Slide 6</vt:lpstr>
      <vt:lpstr>Slide 7</vt:lpstr>
      <vt:lpstr>Slide 8</vt:lpstr>
      <vt:lpstr>Pokriveni kamatni paritet (PKP) je rezultat arbitraže domaćih i inostranih prinosa u odsustvu rizika. Ovaj uslov bazira se na poređenju prinosa domaće aktive sa prinosom inostrane aktive sličnog stepena rizika.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PREBAČAJ</vt:lpstr>
      <vt:lpstr>Slide 18</vt:lpstr>
      <vt:lpstr>DEVIZNI KURS NA DUGI ROK</vt:lpstr>
      <vt:lpstr>Slide 20</vt:lpstr>
      <vt:lpstr>nekoliko važnih fundamenata. </vt:lpstr>
      <vt:lpstr>Ovaj dobitak u necenovnoj konkurentnosti izaziva rast ravnotežnog deviznog kursa </vt:lpstr>
      <vt:lpstr>Balaša-Samjuelsonov efekat</vt:lpstr>
      <vt:lpstr>Slide 24</vt:lpstr>
      <vt:lpstr>DRUGI FUNDAMENT </vt:lpstr>
      <vt:lpstr>Holandski sindrom pogađa sve velike prilive deviza u zemlju</vt:lpstr>
      <vt:lpstr>Slide 27</vt:lpstr>
      <vt:lpstr>Slide 28</vt:lpstr>
      <vt:lpstr>Ni pomoć u robi ne mora da bude lek...</vt:lpstr>
      <vt:lpstr>TREĆI FUNDAMENT Neto eksterna pozicija</vt:lpstr>
      <vt:lpstr>Slide 31</vt:lpstr>
      <vt:lpstr>Slide 32</vt:lpstr>
      <vt:lpstr>Valutne krize</vt:lpstr>
      <vt:lpstr>razlika? </vt:lpstr>
      <vt:lpstr>Prva generacija – rast na račun deviznih rezervi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Poglavlje 15</dc:title>
  <dc:creator>Dana</dc:creator>
  <cp:lastModifiedBy>User</cp:lastModifiedBy>
  <cp:revision>77</cp:revision>
  <dcterms:created xsi:type="dcterms:W3CDTF">2014-05-05T18:58:59Z</dcterms:created>
  <dcterms:modified xsi:type="dcterms:W3CDTF">2017-05-17T09:24:43Z</dcterms:modified>
</cp:coreProperties>
</file>