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6"/>
  </p:notesMasterIdLst>
  <p:sldIdLst>
    <p:sldId id="389" r:id="rId2"/>
    <p:sldId id="393" r:id="rId3"/>
    <p:sldId id="394" r:id="rId4"/>
    <p:sldId id="395" r:id="rId5"/>
    <p:sldId id="345" r:id="rId6"/>
    <p:sldId id="347" r:id="rId7"/>
    <p:sldId id="416" r:id="rId8"/>
    <p:sldId id="415" r:id="rId9"/>
    <p:sldId id="348" r:id="rId10"/>
    <p:sldId id="349" r:id="rId11"/>
    <p:sldId id="350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418" r:id="rId3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46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popo\AppData\Local\Temp\API_NE.IMP.GNFS.ZS_DS2_en_excel_v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RS"/>
              <a:t>Izvoz i uvoz, Srbija 1995-2016,  % BDP</a:t>
            </a:r>
            <a:r>
              <a:rPr lang="sr-Latn-RS" baseline="0"/>
              <a:t> </a:t>
            </a:r>
            <a:r>
              <a:rPr lang="sr-Latn-RS"/>
              <a:t>WB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692038495188102E-2"/>
          <c:y val="0.1535809864257765"/>
          <c:w val="0.90286351706036749"/>
          <c:h val="0.72863576102067007"/>
        </c:manualLayout>
      </c:layout>
      <c:lineChart>
        <c:grouping val="standard"/>
        <c:varyColors val="0"/>
        <c:ser>
          <c:idx val="0"/>
          <c:order val="0"/>
          <c:tx>
            <c:v>Uvoz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[API_NE.IMP.GNFS.ZS_DS2_en_excel_v2.xls]Data!$AN$4:$BI$4</c:f>
              <c:strCach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</c:strCache>
            </c:strRef>
          </c:cat>
          <c:val>
            <c:numRef>
              <c:f>[API_NE.IMP.GNFS.ZS_DS2_en_excel_v2.xls]Data!$AN$5:$BI$5</c:f>
              <c:numCache>
                <c:formatCode>0</c:formatCode>
                <c:ptCount val="22"/>
                <c:pt idx="0">
                  <c:v>15.108693819040392</c:v>
                </c:pt>
                <c:pt idx="1">
                  <c:v>27.067747372313644</c:v>
                </c:pt>
                <c:pt idx="2">
                  <c:v>29.884807894084343</c:v>
                </c:pt>
                <c:pt idx="3">
                  <c:v>30.370256879443374</c:v>
                </c:pt>
                <c:pt idx="4">
                  <c:v>18.385016266009817</c:v>
                </c:pt>
                <c:pt idx="5">
                  <c:v>14.317078354359477</c:v>
                </c:pt>
                <c:pt idx="6">
                  <c:v>37.743763386405256</c:v>
                </c:pt>
                <c:pt idx="7">
                  <c:v>38.725344020068263</c:v>
                </c:pt>
                <c:pt idx="8">
                  <c:v>39.550591725675318</c:v>
                </c:pt>
                <c:pt idx="9">
                  <c:v>50.633298522124313</c:v>
                </c:pt>
                <c:pt idx="10">
                  <c:v>47.139201558184816</c:v>
                </c:pt>
                <c:pt idx="11">
                  <c:v>50.599341250850706</c:v>
                </c:pt>
                <c:pt idx="12">
                  <c:v>52.663373793069709</c:v>
                </c:pt>
                <c:pt idx="13">
                  <c:v>54.138921405602183</c:v>
                </c:pt>
                <c:pt idx="14">
                  <c:v>42.744742382013698</c:v>
                </c:pt>
                <c:pt idx="15">
                  <c:v>47.921456442730921</c:v>
                </c:pt>
                <c:pt idx="16">
                  <c:v>49.373528860741303</c:v>
                </c:pt>
                <c:pt idx="17">
                  <c:v>53.596635578496269</c:v>
                </c:pt>
                <c:pt idx="18">
                  <c:v>51.909303350626516</c:v>
                </c:pt>
                <c:pt idx="19">
                  <c:v>54.222962358463789</c:v>
                </c:pt>
                <c:pt idx="20">
                  <c:v>56.426365012724965</c:v>
                </c:pt>
                <c:pt idx="21">
                  <c:v>57.475225880196824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28-4E59-BAA5-E2306DBE888B}"/>
            </c:ext>
          </c:extLst>
        </c:ser>
        <c:ser>
          <c:idx val="1"/>
          <c:order val="1"/>
          <c:tx>
            <c:v>Izvoz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[API_NE.IMP.GNFS.ZS_DS2_en_excel_v2.xls]Data!$AN$4:$BI$4</c:f>
              <c:strCach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</c:strCache>
            </c:strRef>
          </c:cat>
          <c:val>
            <c:numRef>
              <c:f>[API_NE.IMP.GNFS.ZS_DS2_en_excel_v2.xls]Data!$AN$6:$BI$6</c:f>
              <c:numCache>
                <c:formatCode>0</c:formatCode>
                <c:ptCount val="22"/>
                <c:pt idx="0">
                  <c:v>8.107428956910363</c:v>
                </c:pt>
                <c:pt idx="1">
                  <c:v>15.013458447709397</c:v>
                </c:pt>
                <c:pt idx="2">
                  <c:v>15.662582247555862</c:v>
                </c:pt>
                <c:pt idx="3">
                  <c:v>21.158190257522826</c:v>
                </c:pt>
                <c:pt idx="4">
                  <c:v>11.732255516096455</c:v>
                </c:pt>
                <c:pt idx="5">
                  <c:v>9.8532486639494614</c:v>
                </c:pt>
                <c:pt idx="6">
                  <c:v>22.443427304715488</c:v>
                </c:pt>
                <c:pt idx="7">
                  <c:v>20.645202564839508</c:v>
                </c:pt>
                <c:pt idx="8">
                  <c:v>21.962463939155523</c:v>
                </c:pt>
                <c:pt idx="9">
                  <c:v>24.21941754449108</c:v>
                </c:pt>
                <c:pt idx="10">
                  <c:v>27.140871107164489</c:v>
                </c:pt>
                <c:pt idx="11">
                  <c:v>30.266245380433155</c:v>
                </c:pt>
                <c:pt idx="12">
                  <c:v>28.363791649795232</c:v>
                </c:pt>
                <c:pt idx="13">
                  <c:v>29.116946211632484</c:v>
                </c:pt>
                <c:pt idx="14">
                  <c:v>26.846588906685593</c:v>
                </c:pt>
                <c:pt idx="15">
                  <c:v>32.932545672937572</c:v>
                </c:pt>
                <c:pt idx="16">
                  <c:v>33.976112313925675</c:v>
                </c:pt>
                <c:pt idx="17">
                  <c:v>36.928318164781466</c:v>
                </c:pt>
                <c:pt idx="18">
                  <c:v>41.20036371859544</c:v>
                </c:pt>
                <c:pt idx="19">
                  <c:v>43.375903448244799</c:v>
                </c:pt>
                <c:pt idx="20">
                  <c:v>46.673674512753635</c:v>
                </c:pt>
                <c:pt idx="21">
                  <c:v>50.023266468593519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28-4E59-BAA5-E2306DBE888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29897776"/>
        <c:axId val="629896792"/>
      </c:lineChart>
      <c:catAx>
        <c:axId val="62989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896792"/>
        <c:crosses val="autoZero"/>
        <c:auto val="1"/>
        <c:lblAlgn val="ctr"/>
        <c:lblOffset val="100"/>
        <c:noMultiLvlLbl val="0"/>
      </c:catAx>
      <c:valAx>
        <c:axId val="62989679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62989777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E3BA000-52AF-438B-B221-E2FCFE926942}" type="datetimeFigureOut">
              <a:rPr lang="en-US"/>
              <a:pPr>
                <a:defRPr/>
              </a:pPr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C7332F-ADFB-4D86-86D7-CCFF94137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FA6D04-14F1-4273-95FF-358513DDA7D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59E6B-55B0-497A-9425-356099AC613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3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1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ADC4BD-CD24-4EC1-94AC-5D7499DE6E3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902972-7F76-43E6-A0E3-1D99A42844A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4B0487-3B3B-45D9-B265-233C82C2296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DE128-7D8A-4AC0-858A-60D9CC777E0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BC65AA-2D4E-40A4-A461-BDDF7927ABE1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4701C-DAFB-49BF-B418-35BC0FF7C6B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09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799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2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A8911C-D2ED-49E5-8A42-3505D432046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DD1B2-00EE-4F49-BE77-534871DD1DC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981200" cy="5851525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743FB-21DE-4CDB-82C4-435459B03BC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6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sr-Latn-C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FD1CAC66-B2AC-4DCA-ABE2-9D5BE55C9D9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3" r:id="rId1"/>
    <p:sldLayoutId id="2147484148" r:id="rId2"/>
    <p:sldLayoutId id="2147484154" r:id="rId3"/>
    <p:sldLayoutId id="2147484155" r:id="rId4"/>
    <p:sldLayoutId id="2147484156" r:id="rId5"/>
    <p:sldLayoutId id="2147484149" r:id="rId6"/>
    <p:sldLayoutId id="2147484157" r:id="rId7"/>
    <p:sldLayoutId id="2147484150" r:id="rId8"/>
    <p:sldLayoutId id="2147484158" r:id="rId9"/>
    <p:sldLayoutId id="2147484151" r:id="rId10"/>
    <p:sldLayoutId id="214748415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radingeconomics.com/serbia/inflation-cp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data.worldbank.org/indicator/NE.EXP.GNFS.ZS?end=2016&amp;locations=RS&amp;start=1995&amp;view=char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anica.popovic.ekof.bg.ac.rs/Economics_in_one_lesson.pdf" TargetMode="External"/><Relationship Id="rId2" Type="http://schemas.openxmlformats.org/officeDocument/2006/relationships/hyperlink" Target="http://economics.about.com/cs/macroeconomics/l/aa032003a.ht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f.org/external/np/sta/di/fditran.ht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s.govt.nz/products-and-services/Articles/nz-intl-portf-invstmnt.htm" TargetMode="External"/><Relationship Id="rId2" Type="http://schemas.openxmlformats.org/officeDocument/2006/relationships/hyperlink" Target="http://danica.popovic.ekof.bg.ac.rs/My%20Staff/ep_januar_2005-poglavlje_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anica.popovic.ekof.bg.ac.rs/My%20Staff/8_3_4_3_2004.pdf" TargetMode="External"/><Relationship Id="rId4" Type="http://schemas.openxmlformats.org/officeDocument/2006/relationships/hyperlink" Target="http://danica.popovic.ekof.bg.ac.rs/My%20Staff/IMF%20BOP%202004.doc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file:///C:\Data1\STARI_D\My%20Documents\NASTAVA\eu%20kina%20srbija%20sad%20rastojanje%20stopa%20rasta.xls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sr-Latn-RS" dirty="0"/>
              <a:t>eflator (Paasche)i indeks cena na malo (Laspeyres)</a:t>
            </a:r>
            <a:endParaRPr lang="en-GB" dirty="0"/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34" t="17400" r="48607" b="54340"/>
          <a:stretch>
            <a:fillRect/>
          </a:stretch>
        </p:blipFill>
        <p:spPr bwMode="auto">
          <a:xfrm>
            <a:off x="761999" y="1981200"/>
            <a:ext cx="838200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2000" y="3276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62000" y="3657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4191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00200" y="5181600"/>
            <a:ext cx="670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Zabluda: </a:t>
            </a:r>
          </a:p>
          <a:p>
            <a:pPr marL="342900" indent="-342900"/>
            <a:endParaRPr lang="sr-Latn-RS" dirty="0"/>
          </a:p>
          <a:p>
            <a:pPr marL="342900" indent="-342900"/>
            <a:r>
              <a:rPr lang="en-GB" dirty="0"/>
              <a:t>P</a:t>
            </a:r>
            <a:r>
              <a:rPr lang="sr-Latn-RS" dirty="0"/>
              <a:t>romena pojedinačnih cena pravi inflaciju</a:t>
            </a:r>
          </a:p>
          <a:p>
            <a:pPr marL="342900" indent="-342900"/>
            <a:r>
              <a:rPr lang="sr-Latn-RS" dirty="0"/>
              <a:t>Balassa – Samuelsonov efekat   - rast cene hleba u SAD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5029200" y="1981200"/>
            <a:ext cx="4114800" cy="2667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21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15. </a:t>
            </a:r>
            <a:r>
              <a:rPr lang="es-ES" dirty="0" err="1"/>
              <a:t>Indeks</a:t>
            </a:r>
            <a:r>
              <a:rPr lang="es-ES" dirty="0"/>
              <a:t> cena na malo (ICM)</a:t>
            </a:r>
            <a:r>
              <a:rPr lang="sr-Latn-CS" dirty="0"/>
              <a:t> meri </a:t>
            </a:r>
            <a:br>
              <a:rPr lang="en-US" dirty="0"/>
            </a:br>
            <a:endParaRPr lang="en-US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/>
              <a:t>A. promenu nivoa cena fiksne korpe dobara i usluga 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B. promenu nivoa cena korpe dobara i usluga, ali se sadržaj korpe neprestano menja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 C. količinu novca koju potrošači utroše za održanje istog stepena zadovoljenja potreba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Odgovor: A.  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3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Zašto ICM precenjuje inflaciju </a:t>
            </a: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5181600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r-Latn-CS" sz="2400" b="1" dirty="0" err="1"/>
              <a:t>Supstitucija</a:t>
            </a:r>
            <a:r>
              <a:rPr lang="sr-Latn-CS" sz="2400" b="1" dirty="0"/>
              <a:t>  </a:t>
            </a:r>
          </a:p>
          <a:p>
            <a:pPr marL="914400" lvl="1" indent="-457200" eaLnBrk="1" hangingPunct="1">
              <a:defRPr/>
            </a:pPr>
            <a:r>
              <a:rPr lang="sr-Latn-CS" sz="2400" dirty="0"/>
              <a:t>Skuplje narandže </a:t>
            </a:r>
            <a:r>
              <a:rPr lang="sr-Latn-CS" sz="2400" dirty="0" err="1"/>
              <a:t>zamenićemo</a:t>
            </a:r>
            <a:r>
              <a:rPr lang="sr-Latn-CS" sz="2400" dirty="0"/>
              <a:t> jabukama, </a:t>
            </a:r>
            <a:r>
              <a:rPr lang="sr-Latn-CS" sz="2400" dirty="0" err="1"/>
              <a:t>ail</a:t>
            </a:r>
            <a:r>
              <a:rPr lang="sr-Latn-CS" sz="2400" dirty="0"/>
              <a:t> to ICM ne može da registruje .</a:t>
            </a:r>
            <a:endParaRPr lang="en-US" sz="2400" dirty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r-Latn-CS" sz="2400" b="1" dirty="0"/>
              <a:t>Rast kvaliteta </a:t>
            </a:r>
          </a:p>
          <a:p>
            <a:pPr marL="914400" lvl="1" indent="-457200" eaLnBrk="1" hangingPunct="1">
              <a:defRPr/>
            </a:pPr>
            <a:r>
              <a:rPr lang="sr-Latn-CS" sz="2400" dirty="0"/>
              <a:t>Današnji deterdženti 100 puta su bolji nego pre 20 godina, ali ICM to ne može da registruje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r-Latn-CS" sz="2400" b="1" dirty="0"/>
              <a:t>Novi proizvodi </a:t>
            </a:r>
          </a:p>
          <a:p>
            <a:pPr marL="914400" lvl="1" indent="-457200" eaLnBrk="1" hangingPunct="1">
              <a:defRPr/>
            </a:pPr>
            <a:r>
              <a:rPr lang="sr-Latn-CS" sz="2400" b="1" dirty="0"/>
              <a:t>Ne uključuju se u ICM dok ne postanu veoma široko korišćeni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r-Latn-CS" sz="2400" dirty="0"/>
              <a:t> </a:t>
            </a:r>
            <a:r>
              <a:rPr lang="sr-Latn-CS" sz="2400" b="1" dirty="0" err="1"/>
              <a:t>Outleti</a:t>
            </a:r>
            <a:r>
              <a:rPr lang="sr-Latn-CS" sz="2400" b="1" dirty="0"/>
              <a:t> – nisu uključeni</a:t>
            </a:r>
            <a:endParaRPr lang="en-US" sz="2400" dirty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r-Latn-CS" sz="2400" dirty="0"/>
              <a:t>U SAD se procenjuje da ICM zbog toga precenjuje inflaciju za oko 1% godišnje (ukupna inflacija – 2%)</a:t>
            </a:r>
            <a:endParaRPr lang="en-US" sz="2400" dirty="0"/>
          </a:p>
          <a:p>
            <a:pPr eaLnBrk="1" hangingPunct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133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17. Koji je od navedenih </a:t>
            </a:r>
            <a:r>
              <a:rPr lang="en-US" dirty="0" err="1"/>
              <a:t>iskaza</a:t>
            </a:r>
            <a:r>
              <a:rPr lang="en-US" dirty="0"/>
              <a:t> </a:t>
            </a:r>
            <a:r>
              <a:rPr lang="en-US" dirty="0" err="1"/>
              <a:t>tačan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/>
          </a:p>
          <a:p>
            <a:pPr eaLnBrk="1" hangingPunct="1">
              <a:buFont typeface="Wingdings" pitchFamily="2" charset="2"/>
              <a:buNone/>
            </a:pPr>
            <a:r>
              <a:rPr lang="en-US"/>
              <a:t>A. ICM meri nivo cena, deflator meri promenu nivoa proizvodnje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 B. ICM je lančani, a deflator bazni indeks.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 C. Ponderi  ova dva indeksa nisu isti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/>
              <a:t> </a:t>
            </a:r>
            <a:r>
              <a:rPr lang="es-ES"/>
              <a:t>D. deflator uzima u obzir i uvezena dobra, ICM ne. </a:t>
            </a:r>
            <a:endParaRPr lang="en-US"/>
          </a:p>
          <a:p>
            <a:pPr eaLnBrk="1" hangingPunct="1">
              <a:buFont typeface="Wingdings" pitchFamily="2" charset="2"/>
              <a:buNone/>
            </a:pPr>
            <a:r>
              <a:rPr lang="es-ES"/>
              <a:t>Odgovor: C.  </a:t>
            </a:r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3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72616-8E30-418C-8439-AF370D12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Inflacija		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96BE5D34-A09F-4220-837E-C3EE7D526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altLang="en-US" dirty="0"/>
              <a:t>Lasperov, Pašeov, Fišerov indeks</a:t>
            </a:r>
          </a:p>
          <a:p>
            <a:pPr eaLnBrk="1" hangingPunct="1"/>
            <a:r>
              <a:rPr lang="sr-Latn-CS" altLang="en-US" dirty="0"/>
              <a:t>4 razloga za precenjivanje ICM</a:t>
            </a:r>
          </a:p>
          <a:p>
            <a:pPr lvl="1" eaLnBrk="1" hangingPunct="1"/>
            <a:r>
              <a:rPr lang="sr-Latn-CS" altLang="en-US" dirty="0"/>
              <a:t>Supstitucija, kvalitet, novi proizvodi, autleti</a:t>
            </a:r>
          </a:p>
          <a:p>
            <a:pPr eaLnBrk="1" hangingPunct="1"/>
            <a:r>
              <a:rPr lang="sr-Latn-CS" altLang="en-US" dirty="0"/>
              <a:t>Zemlje sa najvećom inflacijom</a:t>
            </a:r>
          </a:p>
          <a:p>
            <a:pPr eaLnBrk="1" hangingPunct="1"/>
            <a:r>
              <a:rPr lang="sr-Latn-CS" altLang="en-US" dirty="0"/>
              <a:t>Sa najmanjom</a:t>
            </a:r>
          </a:p>
          <a:p>
            <a:pPr eaLnBrk="1" hangingPunct="1"/>
            <a:r>
              <a:rPr lang="sr-Latn-CS" altLang="en-US" dirty="0"/>
              <a:t>Srbija</a:t>
            </a:r>
          </a:p>
        </p:txBody>
      </p:sp>
    </p:spTree>
    <p:extLst>
      <p:ext uri="{BB962C8B-B14F-4D97-AF65-F5344CB8AC3E}">
        <p14:creationId xmlns:p14="http://schemas.microsoft.com/office/powerpoint/2010/main" val="194188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>
            <a:extLst>
              <a:ext uri="{FF2B5EF4-FFF2-40B4-BE49-F238E27FC236}">
                <a16:creationId xmlns:a16="http://schemas.microsoft.com/office/drawing/2014/main" id="{133F9D28-0B8B-46BF-AD3C-2026967A4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200000"/>
                  </a:schemeClr>
                </a:solidFill>
              </a:rPr>
              <a:t>Visoka inflacija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E1EDB70-3696-4F19-B3C7-A3DC74306A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altLang="en-US" dirty="0"/>
              <a:t>EU –</a:t>
            </a:r>
            <a:r>
              <a:rPr lang="en-US" altLang="en-US" dirty="0"/>
              <a:t> &lt; 2%</a:t>
            </a:r>
            <a:endParaRPr lang="sr-Latn-CS" altLang="en-US" dirty="0"/>
          </a:p>
          <a:p>
            <a:pPr eaLnBrk="1" hangingPunct="1"/>
            <a:r>
              <a:rPr lang="sr-Latn-CS" altLang="en-US" dirty="0"/>
              <a:t>Visoka inflacija</a:t>
            </a:r>
            <a:r>
              <a:rPr lang="en-US" altLang="en-US" dirty="0"/>
              <a:t>- </a:t>
            </a:r>
            <a:r>
              <a:rPr lang="en-US" altLang="en-US" dirty="0" err="1"/>
              <a:t>sve</a:t>
            </a:r>
            <a:r>
              <a:rPr lang="en-US" altLang="en-US" dirty="0"/>
              <a:t> </a:t>
            </a:r>
            <a:r>
              <a:rPr lang="en-US" altLang="en-US" dirty="0" err="1"/>
              <a:t>preko</a:t>
            </a:r>
            <a:r>
              <a:rPr lang="en-US" altLang="en-US" dirty="0"/>
              <a:t> 10%</a:t>
            </a:r>
            <a:endParaRPr lang="sr-Latn-CS" altLang="en-US" dirty="0"/>
          </a:p>
          <a:p>
            <a:pPr eaLnBrk="1" hangingPunct="1"/>
            <a:r>
              <a:rPr lang="sr-Latn-CS" altLang="en-US" dirty="0"/>
              <a:t>Hiperinflacija</a:t>
            </a:r>
            <a:r>
              <a:rPr lang="en-US" altLang="en-US" dirty="0"/>
              <a:t>. </a:t>
            </a:r>
            <a:r>
              <a:rPr lang="en-US" altLang="en-US" dirty="0" err="1"/>
              <a:t>Preko</a:t>
            </a:r>
            <a:r>
              <a:rPr lang="en-US" altLang="en-US" dirty="0"/>
              <a:t> 50% </a:t>
            </a:r>
            <a:r>
              <a:rPr lang="en-US" altLang="en-US" dirty="0" err="1"/>
              <a:t>mesecno</a:t>
            </a:r>
            <a:r>
              <a:rPr lang="en-US" altLang="en-US" dirty="0"/>
              <a:t>, </a:t>
            </a:r>
            <a:r>
              <a:rPr lang="en-US" altLang="en-US" dirty="0" err="1"/>
              <a:t>ali</a:t>
            </a:r>
            <a:r>
              <a:rPr lang="en-US" altLang="en-US" dirty="0"/>
              <a:t> da </a:t>
            </a:r>
            <a:r>
              <a:rPr lang="en-US" altLang="en-US" dirty="0" err="1"/>
              <a:t>traje</a:t>
            </a:r>
            <a:r>
              <a:rPr lang="en-US" altLang="en-US" dirty="0"/>
              <a:t> </a:t>
            </a:r>
            <a:r>
              <a:rPr lang="en-US" altLang="en-US" dirty="0" err="1"/>
              <a:t>preko</a:t>
            </a:r>
            <a:r>
              <a:rPr lang="en-US" altLang="en-US" dirty="0"/>
              <a:t> 1 god.</a:t>
            </a:r>
            <a:endParaRPr lang="sr-Latn-C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0192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1B7D8-EE89-42C8-A6BC-21EB815A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https://tradingeconomics.com/serbia/inflation-cpi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BD8CE9-B464-44D3-9DBA-EF38783F8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90" y="2450874"/>
            <a:ext cx="6954220" cy="3238952"/>
          </a:xfrm>
        </p:spPr>
      </p:pic>
    </p:spTree>
    <p:extLst>
      <p:ext uri="{BB962C8B-B14F-4D97-AF65-F5344CB8AC3E}">
        <p14:creationId xmlns:p14="http://schemas.microsoft.com/office/powerpoint/2010/main" val="403709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C3782-E4A0-49BD-9E82-A92C1AB02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BAFE7C-28CC-4681-B319-63D9CBCED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" y="1408669"/>
            <a:ext cx="8834284" cy="4534932"/>
          </a:xfrm>
        </p:spPr>
      </p:pic>
    </p:spTree>
    <p:extLst>
      <p:ext uri="{BB962C8B-B14F-4D97-AF65-F5344CB8AC3E}">
        <p14:creationId xmlns:p14="http://schemas.microsoft.com/office/powerpoint/2010/main" val="2747269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>
            <a:extLst>
              <a:ext uri="{FF2B5EF4-FFF2-40B4-BE49-F238E27FC236}">
                <a16:creationId xmlns:a16="http://schemas.microsoft.com/office/drawing/2014/main" id="{6676919F-B377-4249-B002-B777FF7A5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>
                <a:solidFill>
                  <a:schemeClr val="tx2">
                    <a:satMod val="200000"/>
                  </a:schemeClr>
                </a:solidFill>
              </a:rPr>
              <a:t>Zašto je inflacija manja  nego što statistika prikazuje</a:t>
            </a: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440323" name="Rectangle 3">
            <a:extLst>
              <a:ext uri="{FF2B5EF4-FFF2-40B4-BE49-F238E27FC236}">
                <a16:creationId xmlns:a16="http://schemas.microsoft.com/office/drawing/2014/main" id="{3F390336-4ACB-4253-AACD-1384BE6A19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2400" b="1" dirty="0"/>
              <a:t>Supstitucija proizvoda iz korpe</a:t>
            </a:r>
            <a:r>
              <a:rPr lang="sr-Latn-CS" sz="2400" dirty="0"/>
              <a:t> – ako poskupe pomorandže, kupovaće se više jabuke ... Pošto je ICM bazni indeks, ovakvo smanjenje pondera nekih proizvoda </a:t>
            </a:r>
            <a:r>
              <a:rPr lang="sr-Latn-CS" sz="2400" b="1" i="1" u="sng" dirty="0"/>
              <a:t>se neće videti</a:t>
            </a:r>
            <a:r>
              <a:rPr lang="sr-Latn-CS" sz="2400" dirty="0"/>
              <a:t>.</a:t>
            </a:r>
            <a:endParaRPr lang="sr-Latn-CS" sz="2400" b="1" dirty="0"/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2400" b="1" dirty="0"/>
              <a:t>Kvalitet raste</a:t>
            </a:r>
            <a:r>
              <a:rPr lang="sr-Latn-CS" sz="2400" dirty="0"/>
              <a:t> – vremenom kvalitet proizvoda raste – npr. automobilske gume, smanjuju troškove vožnje ali se to ne vidi iz ICM</a:t>
            </a:r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2400" b="1" dirty="0"/>
              <a:t>Novi proizvodi </a:t>
            </a:r>
            <a:r>
              <a:rPr lang="sr-Latn-CS" sz="2400" dirty="0"/>
              <a:t>– nema ih u korpi, a dolazi do dramatičnog pojeftinjenja</a:t>
            </a:r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sr-Latn-CS" sz="2400" b="1" dirty="0"/>
              <a:t>Outlet </a:t>
            </a:r>
            <a:r>
              <a:rPr lang="sr-Latn-CS" sz="2400" dirty="0"/>
              <a:t>– rasprodaje i kineska roba- sve se to ne vidi </a:t>
            </a:r>
          </a:p>
          <a:p>
            <a:pPr marL="41148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endParaRPr lang="sr-Latn-CS" sz="2400" dirty="0"/>
          </a:p>
          <a:p>
            <a:pPr marL="41148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sr-Latn-CS" sz="2400" dirty="0"/>
              <a:t>U SAD se procenjuje da CPI  za 1% precenjuje inflaciju</a:t>
            </a:r>
          </a:p>
          <a:p>
            <a:pPr marL="41148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9565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50FA6-1A81-42EF-8F8C-F4457A9D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Platni bilans</a:t>
            </a:r>
            <a:br>
              <a:rPr lang="sr-Latn-C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sr-Latn-CS" sz="800" dirty="0">
                <a:solidFill>
                  <a:schemeClr val="tx2">
                    <a:satMod val="200000"/>
                  </a:schemeClr>
                </a:solidFill>
                <a:hlinkClick r:id="rId2"/>
              </a:rPr>
              <a:t>https://data.worldbank.org/indicator/NE.EXP.GNFS.ZS?end=2016&amp;locations=RS&amp;start=1995&amp;view=chart</a:t>
            </a:r>
            <a:br>
              <a:rPr lang="sr-Latn-CS" sz="800" dirty="0">
                <a:solidFill>
                  <a:schemeClr val="tx2">
                    <a:satMod val="200000"/>
                  </a:schemeClr>
                </a:solidFill>
              </a:rPr>
            </a:br>
            <a:endParaRPr lang="en-US" sz="800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CC35631-D32C-4A03-A1FE-8E8D4EDDCA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4400" y="178435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4663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4F95-0A84-42AA-B7C2-19FE1DA9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AA842C78-BE06-450E-9D87-9B16C2CE37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1" t="19725" r="12230" b="22429"/>
          <a:stretch>
            <a:fillRect/>
          </a:stretch>
        </p:blipFill>
        <p:spPr>
          <a:xfrm>
            <a:off x="509588" y="1693863"/>
            <a:ext cx="7797800" cy="4830762"/>
          </a:xfrm>
          <a:noFill/>
        </p:spPr>
      </p:pic>
    </p:spTree>
    <p:extLst>
      <p:ext uri="{BB962C8B-B14F-4D97-AF65-F5344CB8AC3E}">
        <p14:creationId xmlns:p14="http://schemas.microsoft.com/office/powerpoint/2010/main" val="3162550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AF3C8986-C703-4488-BEFC-C2F807E1B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>
                <a:solidFill>
                  <a:schemeClr val="tx2">
                    <a:satMod val="200000"/>
                  </a:schemeClr>
                </a:solidFill>
              </a:rPr>
              <a:t>11. Realni BDP jednak je</a:t>
            </a: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C887FD06-46E7-4FFC-97F7-FE872307FE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s-ES" altLang="en-US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s-ES" altLang="en-US"/>
              <a:t>A. nominalnom BDP umanjenom za neto izvoz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sv-SE" altLang="en-US"/>
              <a:t>B. količniku nominalnog BDP i deflatora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sv-SE" altLang="en-US"/>
              <a:t>C. proizvodu nominalnog BDP i deflatora</a:t>
            </a:r>
            <a:endParaRPr lang="sr-Latn-CS" altLang="en-US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sr-Latn-CS" altLang="en-US"/>
              <a:t>D. količniku realnog BDP i deflatora</a:t>
            </a:r>
            <a:endParaRPr lang="sv-SE" altLang="en-US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sr-Latn-CS" altLang="en-US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sv-SE" altLang="en-US"/>
              <a:t>Odgovor: B.  </a:t>
            </a:r>
          </a:p>
        </p:txBody>
      </p:sp>
    </p:spTree>
    <p:extLst>
      <p:ext uri="{BB962C8B-B14F-4D97-AF65-F5344CB8AC3E}">
        <p14:creationId xmlns:p14="http://schemas.microsoft.com/office/powerpoint/2010/main" val="283343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20F2566A-5DE9-4B40-8312-8842A5E06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satMod val="200000"/>
                  </a:schemeClr>
                </a:solidFill>
              </a:rPr>
              <a:t>12. Ako proizvodnja ostane ista</a:t>
            </a: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, </a:t>
            </a:r>
            <a:r>
              <a:rPr lang="sv-SE" dirty="0">
                <a:solidFill>
                  <a:schemeClr val="tx2">
                    <a:satMod val="200000"/>
                  </a:schemeClr>
                </a:solidFill>
              </a:rPr>
              <a:t>a cene se udvostruče onda je deflator </a:t>
            </a:r>
            <a:br>
              <a:rPr lang="sr-Latn-C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DCF61E3D-4F87-4014-9EDD-74BB83262D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479675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sz="2800"/>
              <a:t>    </a:t>
            </a:r>
            <a:r>
              <a:rPr lang="en-US" altLang="en-US" sz="2800"/>
              <a:t>A. </a:t>
            </a:r>
            <a:r>
              <a:rPr lang="sr-Latn-CS" altLang="en-US" sz="2800"/>
              <a:t>25</a:t>
            </a:r>
            <a:endParaRPr lang="en-US" altLang="en-US" sz="28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B. </a:t>
            </a:r>
            <a:r>
              <a:rPr lang="sr-Latn-CS" altLang="en-US" sz="2800"/>
              <a:t>50</a:t>
            </a:r>
            <a:endParaRPr lang="en-US" altLang="en-US" sz="28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C. </a:t>
            </a:r>
            <a:r>
              <a:rPr lang="sr-Latn-CS" altLang="en-US" sz="2800"/>
              <a:t>100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D. 2</a:t>
            </a:r>
            <a:r>
              <a:rPr lang="sr-Latn-CS" altLang="en-US" sz="2800"/>
              <a:t>00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Odgovor: D.  </a:t>
            </a:r>
            <a:r>
              <a:rPr lang="sv-SE" altLang="en-US" sz="2800"/>
              <a:t>Deflator je količnik nominalnog i realnog BDP. </a:t>
            </a:r>
            <a:r>
              <a:rPr lang="fr-FR" altLang="en-US" sz="2800"/>
              <a:t>Stoga je njegova vrednost 2</a:t>
            </a:r>
            <a:r>
              <a:rPr lang="sr-Latn-CS" altLang="en-US" sz="2800"/>
              <a:t>00</a:t>
            </a:r>
            <a:r>
              <a:rPr lang="fr-FR" altLang="en-US" sz="2800"/>
              <a:t>. </a:t>
            </a:r>
            <a:endParaRPr lang="en-US" altLang="en-US" sz="2800"/>
          </a:p>
          <a:p>
            <a:pPr eaLnBrk="1" hangingPunct="1"/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119968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A718ABAB-E028-43AE-BC59-54E8D7998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>
                <a:solidFill>
                  <a:schemeClr val="tx2">
                    <a:satMod val="200000"/>
                  </a:schemeClr>
                </a:solidFill>
              </a:rPr>
              <a:t>13. Dati su podaci</a:t>
            </a:r>
            <a:endParaRPr lang="en-US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7F75B763-7BEC-4F0C-9D47-30FFF4815F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fr-FR" altLang="en-US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altLang="en-US"/>
              <a:t>                </a:t>
            </a:r>
            <a:r>
              <a:rPr lang="sr-Latn-CS" altLang="en-US"/>
              <a:t>  </a:t>
            </a:r>
            <a:r>
              <a:rPr lang="fr-FR" altLang="en-US"/>
              <a:t> </a:t>
            </a:r>
            <a:r>
              <a:rPr lang="sr-Latn-CS" altLang="en-US"/>
              <a:t>KAJMAK</a:t>
            </a:r>
            <a:r>
              <a:rPr lang="sv-SE" altLang="en-US"/>
              <a:t>   </a:t>
            </a:r>
            <a:r>
              <a:rPr lang="sr-Latn-CS" altLang="en-US"/>
              <a:t>     TREŠNJE</a:t>
            </a:r>
            <a:endParaRPr lang="sv-SE" altLang="en-US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en-US"/>
              <a:t>              </a:t>
            </a:r>
            <a:r>
              <a:rPr lang="en-US" altLang="en-US"/>
              <a:t>cena </a:t>
            </a:r>
            <a:r>
              <a:rPr lang="sr-Latn-CS" altLang="en-US"/>
              <a:t>  </a:t>
            </a:r>
            <a:r>
              <a:rPr lang="sv-SE" altLang="en-US"/>
              <a:t>proizv.  </a:t>
            </a:r>
            <a:r>
              <a:rPr lang="sr-Latn-CS" altLang="en-US"/>
              <a:t>c</a:t>
            </a:r>
            <a:r>
              <a:rPr lang="sv-SE" altLang="en-US"/>
              <a:t>ena</a:t>
            </a:r>
            <a:r>
              <a:rPr lang="sr-Latn-CS" altLang="en-US"/>
              <a:t> </a:t>
            </a:r>
            <a:r>
              <a:rPr lang="sv-SE" altLang="en-US"/>
              <a:t>  proizv.    </a:t>
            </a:r>
            <a:endParaRPr lang="en-US" altLang="en-US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en-US"/>
              <a:t>2000</a:t>
            </a:r>
            <a:r>
              <a:rPr lang="en-US" altLang="en-US"/>
              <a:t> </a:t>
            </a:r>
            <a:r>
              <a:rPr lang="sr-Latn-CS" altLang="en-US"/>
              <a:t>     </a:t>
            </a:r>
            <a:r>
              <a:rPr lang="en-US" altLang="en-US"/>
              <a:t>$</a:t>
            </a:r>
            <a:r>
              <a:rPr lang="sr-Latn-CS" altLang="en-US"/>
              <a:t>0.5</a:t>
            </a:r>
            <a:r>
              <a:rPr lang="en-US" altLang="en-US"/>
              <a:t>0 </a:t>
            </a:r>
            <a:r>
              <a:rPr lang="sr-Latn-CS" altLang="en-US"/>
              <a:t>  </a:t>
            </a:r>
            <a:r>
              <a:rPr lang="en-US" altLang="en-US"/>
              <a:t>20        $</a:t>
            </a:r>
            <a:r>
              <a:rPr lang="sr-Latn-CS" altLang="en-US"/>
              <a:t>1</a:t>
            </a:r>
            <a:r>
              <a:rPr lang="en-US" altLang="en-US"/>
              <a:t>.</a:t>
            </a:r>
            <a:r>
              <a:rPr lang="sr-Latn-CS" altLang="en-US"/>
              <a:t>0</a:t>
            </a:r>
            <a:r>
              <a:rPr lang="en-US" altLang="en-US"/>
              <a:t>0   </a:t>
            </a:r>
            <a:r>
              <a:rPr lang="sr-Latn-CS" altLang="en-US"/>
              <a:t>  5</a:t>
            </a:r>
            <a:endParaRPr lang="en-US" altLang="en-US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Latn-CS" altLang="en-US"/>
              <a:t>2011</a:t>
            </a:r>
            <a:r>
              <a:rPr lang="en-US" altLang="en-US"/>
              <a:t> </a:t>
            </a:r>
            <a:r>
              <a:rPr lang="sr-Latn-CS" altLang="en-US"/>
              <a:t>     </a:t>
            </a:r>
            <a:r>
              <a:rPr lang="en-US" altLang="en-US"/>
              <a:t>$1.00   10        $0.50</a:t>
            </a:r>
            <a:r>
              <a:rPr lang="sr-Latn-CS" altLang="en-US"/>
              <a:t> </a:t>
            </a:r>
            <a:r>
              <a:rPr lang="en-US" altLang="en-US"/>
              <a:t> </a:t>
            </a:r>
            <a:r>
              <a:rPr lang="sr-Latn-CS" altLang="en-US"/>
              <a:t> </a:t>
            </a:r>
            <a:r>
              <a:rPr lang="en-US" altLang="en-US"/>
              <a:t>10</a:t>
            </a:r>
            <a:endParaRPr lang="sr-Latn-CS" altLang="en-US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en-US" sz="20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Ako je </a:t>
            </a:r>
            <a:r>
              <a:rPr lang="sr-Latn-CS" altLang="en-US" sz="2000"/>
              <a:t>2000</a:t>
            </a:r>
            <a:r>
              <a:rPr lang="en-US" altLang="en-US" sz="2000"/>
              <a:t> bazna godina, koliki je deflator za </a:t>
            </a:r>
            <a:r>
              <a:rPr lang="sr-Latn-CS" altLang="en-US" sz="2000"/>
              <a:t>2011</a:t>
            </a:r>
            <a:r>
              <a:rPr lang="en-US" altLang="en-US" sz="2000"/>
              <a:t>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A. 0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B. Izmedju 0 i 1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C. 1 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D. Veci od 1</a:t>
            </a:r>
            <a:endParaRPr lang="sr-Latn-CS" altLang="en-US" sz="20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Odgovor: C. Pošto i nominalni i realni BDP u </a:t>
            </a:r>
            <a:r>
              <a:rPr lang="sr-Latn-CS" altLang="en-US" sz="2000"/>
              <a:t>2011</a:t>
            </a:r>
            <a:r>
              <a:rPr lang="en-US" altLang="en-US" sz="2000"/>
              <a:t>. godini vrede $15 , deflator BDP ima jediničnu vrednost. </a:t>
            </a:r>
          </a:p>
        </p:txBody>
      </p:sp>
    </p:spTree>
    <p:extLst>
      <p:ext uri="{BB962C8B-B14F-4D97-AF65-F5344CB8AC3E}">
        <p14:creationId xmlns:p14="http://schemas.microsoft.com/office/powerpoint/2010/main" val="17887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2A8B8D05-ED25-407B-B3AF-7326EA112D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15.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Indeks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cena na malo (ICM)</a:t>
            </a: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 meri 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5F63D751-E86A-4AAF-AEB9-ACF9324F66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A. promenu nivoa cena fiksne korpe dobara i usluga 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B. promenu nivoa cena korpe dobara i usluga, ali se sadržaj korpe neprestano menja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C. količinu novca koju potrošači utroše za održanje istog stepena zadovoljenja potreba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Odgovor: A.  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391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3FBB573E-78D7-4A4A-9736-9F3904037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satMod val="200000"/>
                  </a:schemeClr>
                </a:solidFill>
              </a:rPr>
              <a:t>16. Pretpotavimo da potrošač kupuje jednu jabuku i jednu pomorandžu svakg meseca. 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B27CF53B-B8E5-42A9-92AC-0A058910D4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4038" y="2301875"/>
            <a:ext cx="8229600" cy="4835525"/>
          </a:xfrm>
        </p:spPr>
        <p:txBody>
          <a:bodyPr>
            <a:normAutofit lnSpcReduction="1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U </a:t>
            </a:r>
            <a:r>
              <a:rPr lang="en-US" sz="2400" dirty="0" err="1"/>
              <a:t>baznoj</a:t>
            </a:r>
            <a:r>
              <a:rPr lang="en-US" sz="2400" dirty="0"/>
              <a:t> </a:t>
            </a:r>
            <a:r>
              <a:rPr lang="en-US" sz="2400" dirty="0" err="1"/>
              <a:t>godini</a:t>
            </a:r>
            <a:r>
              <a:rPr lang="en-US" sz="2400" dirty="0"/>
              <a:t> </a:t>
            </a:r>
            <a:r>
              <a:rPr lang="sr-Latn-CS" sz="2400" dirty="0"/>
              <a:t>c</a:t>
            </a:r>
            <a:r>
              <a:rPr lang="en-US" sz="2400" dirty="0" err="1"/>
              <a:t>ena</a:t>
            </a:r>
            <a:r>
              <a:rPr lang="sr-Latn-CS" sz="2400" dirty="0"/>
              <a:t> im</a:t>
            </a:r>
            <a:r>
              <a:rPr lang="en-US" sz="2400" dirty="0"/>
              <a:t> je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ista</a:t>
            </a:r>
            <a:r>
              <a:rPr lang="sr-Latn-CS" sz="2400" dirty="0"/>
              <a:t> – 1$</a:t>
            </a:r>
            <a:r>
              <a:rPr lang="en-US" sz="2400" dirty="0"/>
              <a:t>. U </a:t>
            </a:r>
            <a:r>
              <a:rPr lang="en-US" sz="2400" dirty="0" err="1"/>
              <a:t>tekućoj</a:t>
            </a:r>
            <a:r>
              <a:rPr lang="sr-Latn-CS" sz="2400" dirty="0"/>
              <a:t> </a:t>
            </a:r>
            <a:r>
              <a:rPr lang="en-US" sz="2400" dirty="0" err="1"/>
              <a:t>cena</a:t>
            </a:r>
            <a:r>
              <a:rPr lang="en-US" sz="2400" dirty="0"/>
              <a:t> </a:t>
            </a:r>
            <a:r>
              <a:rPr lang="en-US" sz="2400" dirty="0" err="1"/>
              <a:t>jabuka</a:t>
            </a:r>
            <a:r>
              <a:rPr lang="en-US" sz="2400" dirty="0"/>
              <a:t> </a:t>
            </a:r>
            <a:r>
              <a:rPr lang="sr-Latn-CS" sz="2400" dirty="0"/>
              <a:t>se udvostručila </a:t>
            </a:r>
            <a:r>
              <a:rPr lang="en-US" sz="2400" dirty="0"/>
              <a:t>dok je </a:t>
            </a:r>
            <a:r>
              <a:rPr lang="en-US" sz="2400" dirty="0" err="1"/>
              <a:t>cena</a:t>
            </a:r>
            <a:r>
              <a:rPr lang="en-US" sz="2400" dirty="0"/>
              <a:t> </a:t>
            </a:r>
            <a:r>
              <a:rPr lang="en-US" sz="2400" dirty="0" err="1"/>
              <a:t>narandži</a:t>
            </a:r>
            <a:r>
              <a:rPr lang="en-US" sz="2400" dirty="0"/>
              <a:t> ostala </a:t>
            </a:r>
            <a:r>
              <a:rPr lang="en-US" sz="2400" dirty="0" err="1"/>
              <a:t>ista</a:t>
            </a:r>
            <a:r>
              <a:rPr lang="en-US" sz="2400" dirty="0"/>
              <a:t>. </a:t>
            </a:r>
            <a:r>
              <a:rPr lang="sr-Latn-CS" sz="2400" dirty="0"/>
              <a:t>Ako je </a:t>
            </a:r>
            <a:r>
              <a:rPr lang="en-US" sz="2400" dirty="0"/>
              <a:t>ICM </a:t>
            </a:r>
            <a:r>
              <a:rPr lang="sr-Latn-CS" sz="2400" dirty="0"/>
              <a:t>najpre bio </a:t>
            </a:r>
            <a:r>
              <a:rPr lang="en-US" sz="2400" dirty="0"/>
              <a:t>100, </a:t>
            </a:r>
            <a:r>
              <a:rPr lang="en-US" sz="2400" dirty="0" err="1"/>
              <a:t>vrednost</a:t>
            </a:r>
            <a:r>
              <a:rPr lang="en-US" sz="2400" dirty="0"/>
              <a:t> </a:t>
            </a:r>
            <a:r>
              <a:rPr lang="en-US" sz="2400" dirty="0" err="1"/>
              <a:t>ovog</a:t>
            </a:r>
            <a:r>
              <a:rPr lang="en-US" sz="2400" dirty="0"/>
              <a:t> </a:t>
            </a:r>
            <a:r>
              <a:rPr lang="en-US" sz="2400" dirty="0" err="1"/>
              <a:t>indeksa</a:t>
            </a:r>
            <a:r>
              <a:rPr lang="en-US" sz="2400" dirty="0"/>
              <a:t> </a:t>
            </a:r>
            <a:r>
              <a:rPr lang="sr-Latn-CS" sz="2400" dirty="0"/>
              <a:t>danas </a:t>
            </a:r>
            <a:r>
              <a:rPr lang="en-US" sz="2400" dirty="0" err="1"/>
              <a:t>biće</a:t>
            </a:r>
            <a:endParaRPr lang="en-US" sz="2400" dirty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    A. 50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    B. 100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    C. 150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    D. 200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Odgovor: C. Pošto su </a:t>
            </a:r>
            <a:r>
              <a:rPr lang="en-US" dirty="0" err="1"/>
              <a:t>troškovi</a:t>
            </a:r>
            <a:r>
              <a:rPr lang="en-US" dirty="0"/>
              <a:t> </a:t>
            </a:r>
            <a:r>
              <a:rPr lang="en-US" dirty="0" err="1"/>
              <a:t>korpe</a:t>
            </a:r>
            <a:r>
              <a:rPr lang="en-US" dirty="0"/>
              <a:t> </a:t>
            </a:r>
            <a:r>
              <a:rPr lang="en-US" dirty="0" err="1"/>
              <a:t>dobara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2</a:t>
            </a:r>
            <a:r>
              <a:rPr lang="sr-Latn-CS" dirty="0"/>
              <a:t>$</a:t>
            </a:r>
            <a:r>
              <a:rPr lang="en-US" dirty="0"/>
              <a:t> u </a:t>
            </a:r>
            <a:r>
              <a:rPr lang="en-US" dirty="0" err="1"/>
              <a:t>baznoj</a:t>
            </a:r>
            <a:r>
              <a:rPr lang="en-US" dirty="0"/>
              <a:t>, a 3</a:t>
            </a:r>
            <a:r>
              <a:rPr lang="sr-Latn-CS" dirty="0"/>
              <a:t>$</a:t>
            </a:r>
            <a:r>
              <a:rPr lang="en-US" dirty="0"/>
              <a:t> u </a:t>
            </a:r>
            <a:r>
              <a:rPr lang="en-US" dirty="0" err="1"/>
              <a:t>tekućoj</a:t>
            </a:r>
            <a:r>
              <a:rPr lang="en-US" dirty="0"/>
              <a:t> </a:t>
            </a:r>
            <a:r>
              <a:rPr lang="en-US" dirty="0" err="1"/>
              <a:t>godini</a:t>
            </a:r>
            <a:r>
              <a:rPr lang="en-US" dirty="0"/>
              <a:t>, </a:t>
            </a:r>
            <a:r>
              <a:rPr lang="en-US" dirty="0" err="1"/>
              <a:t>vrednost</a:t>
            </a:r>
            <a:r>
              <a:rPr lang="en-US" dirty="0"/>
              <a:t> ICM je 150.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4149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2BFA06C0-40BD-47A2-9EEB-422A4EC14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6575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17. Koji je od navedenih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iskaza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tačan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?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7FC5C4A0-6055-466F-B7AE-E0DF4574A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A. ICM meri nivo cena, deflator meri promenu nivoa proizvodnje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B. ICM je lančani, a deflator bazni indeks.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C. Ponderi  ova dva indeksa nisu isti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  <a:r>
              <a:rPr lang="es-ES" altLang="en-US"/>
              <a:t>D. deflator uzima u obzir i uvezena dobra, ICM ne.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/>
              <a:t>Odgovor: C.  </a:t>
            </a:r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0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77F87943-3BE4-473C-BF7B-006757449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18.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Pod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ostalim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nepromenjienim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okolnostima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,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ako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poraste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cena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uvoznih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3200" dirty="0" err="1">
                <a:solidFill>
                  <a:schemeClr val="tx2">
                    <a:satMod val="200000"/>
                  </a:schemeClr>
                </a:solidFill>
              </a:rPr>
              <a:t>automobila</a:t>
            </a:r>
            <a:r>
              <a:rPr lang="es-ES" sz="32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br>
              <a:rPr lang="en-US" sz="3200" dirty="0">
                <a:solidFill>
                  <a:schemeClr val="tx2">
                    <a:satMod val="200000"/>
                  </a:schemeClr>
                </a:solidFill>
              </a:rPr>
            </a:b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EC708B60-8583-402D-862D-02208860B3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5350" y="1985963"/>
            <a:ext cx="7772400" cy="4572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A. </a:t>
            </a:r>
            <a:r>
              <a:rPr lang="en-US" altLang="en-US"/>
              <a:t>Deflator raste, ICM raste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B. </a:t>
            </a:r>
            <a:r>
              <a:rPr lang="en-US" altLang="en-US"/>
              <a:t>Deflator raste, ICM ostaje isti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C. </a:t>
            </a:r>
            <a:r>
              <a:rPr lang="en-US" altLang="en-US"/>
              <a:t>Deflator ostaje isti, ICM raste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D. </a:t>
            </a:r>
            <a:r>
              <a:rPr lang="en-US" altLang="en-US"/>
              <a:t>Deflator raste, ICM raste, ali ne u istom procentu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Odgovor: C.  Dobra proizvedena u inostranstvu ne ulaze u deflator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56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0AF441F4-3D92-4872-8465-B1CC3DBE8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19. U zemlji 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 je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otpočela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proizvodnja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luksuznih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automobila</a:t>
            </a: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…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BEFF346-C192-4BB5-B55E-51384A8C51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42975" y="2478088"/>
            <a:ext cx="7772400" cy="4572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Nažalost, ova zemja je mala i siromašna, te sve automobila izvozi u susednu prijateljsku zemlju po imenu B. Koji će indeks u zemlji-izvoznici biti promenjen?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A. ICM.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B. deflator BDP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C. i deflator i ICM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D. nijedan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Odgovor: D. Deflator BDP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 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451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291A3322-8257-4ABD-8032-34318212C2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20. Koji od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narednih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događaja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može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uticati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na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rast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stope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nezaposlenosti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?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54E93FC-5349-4D7B-BA24-B9C6DB6CE4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2897665"/>
            <a:ext cx="8915400" cy="4987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/>
              <a:t>A. </a:t>
            </a:r>
            <a:r>
              <a:rPr lang="en-US" altLang="en-US" sz="2800" dirty="0" err="1"/>
              <a:t>rast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stanovnštva</a:t>
            </a:r>
            <a:r>
              <a:rPr lang="sr-Latn-CS" altLang="en-US" sz="2800" dirty="0"/>
              <a:t> (ponuda r.s. – ista)</a:t>
            </a:r>
            <a:r>
              <a:rPr lang="en-US" altLang="en-US" sz="2800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/>
              <a:t>B. </a:t>
            </a:r>
            <a:r>
              <a:rPr lang="en-US" altLang="en-US" sz="2800" dirty="0" err="1"/>
              <a:t>proporcionalni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rast</a:t>
            </a:r>
            <a:r>
              <a:rPr lang="en-US" altLang="en-US" sz="2800" dirty="0"/>
              <a:t> </a:t>
            </a:r>
            <a:r>
              <a:rPr lang="sr-Latn-CS" altLang="en-US" sz="2800" dirty="0"/>
              <a:t>ponude r.s i 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broja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nezaposlenih</a:t>
            </a:r>
            <a:r>
              <a:rPr lang="en-US" altLang="en-US" sz="2800" dirty="0"/>
              <a:t> </a:t>
            </a:r>
            <a:endParaRPr lang="sr-Latn-CS" altLang="en-US" sz="2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/>
              <a:t>C. </a:t>
            </a:r>
            <a:r>
              <a:rPr lang="en-US" altLang="en-US" sz="2800" dirty="0" err="1"/>
              <a:t>porast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ponude</a:t>
            </a:r>
            <a:r>
              <a:rPr lang="en-US" altLang="en-US" sz="2800" dirty="0"/>
              <a:t> </a:t>
            </a:r>
            <a:r>
              <a:rPr lang="sr-Latn-CS" altLang="en-US" sz="2800" dirty="0"/>
              <a:t>r.s bez promene </a:t>
            </a:r>
            <a:r>
              <a:rPr lang="en-US" altLang="en-US" sz="2800" dirty="0" err="1"/>
              <a:t>broja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zaposlenih</a:t>
            </a:r>
            <a:r>
              <a:rPr lang="en-US" altLang="en-US" sz="2800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 sz="2800" dirty="0"/>
              <a:t>D. </a:t>
            </a:r>
            <a:r>
              <a:rPr lang="es-ES" altLang="en-US" sz="2800" dirty="0" err="1"/>
              <a:t>porast</a:t>
            </a:r>
            <a:r>
              <a:rPr lang="es-ES" altLang="en-US" sz="2800" dirty="0"/>
              <a:t> </a:t>
            </a:r>
            <a:r>
              <a:rPr lang="es-ES" altLang="en-US" sz="2800" dirty="0" err="1"/>
              <a:t>broja</a:t>
            </a:r>
            <a:r>
              <a:rPr lang="es-ES" altLang="en-US" sz="2800" dirty="0"/>
              <a:t> </a:t>
            </a:r>
            <a:r>
              <a:rPr lang="es-ES" altLang="en-US" sz="2800" dirty="0" err="1"/>
              <a:t>zaposlenih</a:t>
            </a:r>
            <a:r>
              <a:rPr lang="es-ES" altLang="en-US" sz="2800" dirty="0"/>
              <a:t> </a:t>
            </a:r>
            <a:r>
              <a:rPr lang="es-ES" altLang="en-US" sz="2800" dirty="0" err="1"/>
              <a:t>bez</a:t>
            </a:r>
            <a:r>
              <a:rPr lang="es-ES" altLang="en-US" sz="2800" dirty="0"/>
              <a:t> </a:t>
            </a:r>
            <a:r>
              <a:rPr lang="es-ES" altLang="en-US" sz="2800" dirty="0" err="1"/>
              <a:t>promene</a:t>
            </a:r>
            <a:r>
              <a:rPr lang="es-ES" altLang="en-US" sz="2800" dirty="0"/>
              <a:t> </a:t>
            </a:r>
            <a:r>
              <a:rPr lang="es-ES" altLang="en-US" sz="2800" dirty="0" err="1"/>
              <a:t>broja</a:t>
            </a:r>
            <a:r>
              <a:rPr lang="es-ES" altLang="en-US" sz="2800" dirty="0"/>
              <a:t> </a:t>
            </a:r>
            <a:r>
              <a:rPr lang="es-ES" altLang="en-US" sz="2800" dirty="0" err="1"/>
              <a:t>nezaposlenih</a:t>
            </a:r>
            <a:r>
              <a:rPr lang="es-ES" altLang="en-US" sz="2800" dirty="0"/>
              <a:t> </a:t>
            </a:r>
            <a:endParaRPr lang="en-US" altLang="en-US" sz="2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 sz="2800" dirty="0" err="1"/>
              <a:t>Odgovor</a:t>
            </a:r>
            <a:r>
              <a:rPr lang="es-ES" altLang="en-US" sz="2800" dirty="0"/>
              <a:t>: C. </a:t>
            </a:r>
            <a:r>
              <a:rPr lang="es-ES" altLang="en-US" sz="2800" dirty="0" err="1"/>
              <a:t>Ako</a:t>
            </a:r>
            <a:r>
              <a:rPr lang="es-ES" altLang="en-US" sz="2800" dirty="0"/>
              <a:t> </a:t>
            </a:r>
            <a:r>
              <a:rPr lang="es-ES" altLang="en-US" sz="2800" dirty="0" err="1"/>
              <a:t>radna</a:t>
            </a:r>
            <a:r>
              <a:rPr lang="es-ES" altLang="en-US" sz="2800" dirty="0"/>
              <a:t> </a:t>
            </a:r>
            <a:r>
              <a:rPr lang="es-ES" altLang="en-US" sz="2800" dirty="0" err="1"/>
              <a:t>snaga</a:t>
            </a:r>
            <a:r>
              <a:rPr lang="es-ES" altLang="en-US" sz="2800" dirty="0"/>
              <a:t> </a:t>
            </a:r>
            <a:r>
              <a:rPr lang="es-ES" altLang="en-US" sz="2800" dirty="0" err="1"/>
              <a:t>poraste</a:t>
            </a:r>
            <a:r>
              <a:rPr lang="es-ES" altLang="en-US" sz="2800" dirty="0"/>
              <a:t> a </a:t>
            </a:r>
            <a:r>
              <a:rPr lang="es-ES" altLang="en-US" sz="2800" dirty="0" err="1"/>
              <a:t>broj</a:t>
            </a:r>
            <a:r>
              <a:rPr lang="es-ES" altLang="en-US" sz="2800" dirty="0"/>
              <a:t> </a:t>
            </a:r>
            <a:r>
              <a:rPr lang="es-ES" altLang="en-US" sz="2800" dirty="0" err="1"/>
              <a:t>zaposlenih</a:t>
            </a:r>
            <a:r>
              <a:rPr lang="es-ES" altLang="en-US" sz="2800" dirty="0"/>
              <a:t> se </a:t>
            </a:r>
            <a:r>
              <a:rPr lang="es-ES" altLang="en-US" sz="2800" dirty="0" err="1"/>
              <a:t>ne</a:t>
            </a:r>
            <a:r>
              <a:rPr lang="es-ES" altLang="en-US" sz="2800" dirty="0"/>
              <a:t> </a:t>
            </a:r>
            <a:r>
              <a:rPr lang="es-ES" altLang="en-US" sz="2800" dirty="0" err="1"/>
              <a:t>menja</a:t>
            </a:r>
            <a:r>
              <a:rPr lang="es-ES" altLang="en-US" sz="2800" dirty="0"/>
              <a:t>, </a:t>
            </a:r>
            <a:r>
              <a:rPr lang="es-ES" altLang="en-US" sz="2800" dirty="0" err="1"/>
              <a:t>stopa</a:t>
            </a:r>
            <a:r>
              <a:rPr lang="es-ES" altLang="en-US" sz="2800" dirty="0"/>
              <a:t> </a:t>
            </a:r>
            <a:r>
              <a:rPr lang="es-ES" altLang="en-US" sz="2800" dirty="0" err="1"/>
              <a:t>nezaposlenosti</a:t>
            </a:r>
            <a:r>
              <a:rPr lang="es-ES" altLang="en-US" sz="2800" dirty="0"/>
              <a:t> </a:t>
            </a:r>
            <a:r>
              <a:rPr lang="es-ES" altLang="en-US" sz="2800" dirty="0" err="1"/>
              <a:t>raste</a:t>
            </a:r>
            <a:r>
              <a:rPr lang="es-ES" altLang="en-US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67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4295A45D-9085-4D45-BC8C-5DF380F08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21. Koji od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sledećih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slučajeva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će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uticati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na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izmenu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podataka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o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nezaposlenosti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?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9E57FD6-AEC5-40C6-8EDF-389B68C1D3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7918" y="2952411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dirty="0"/>
              <a:t>A. </a:t>
            </a:r>
            <a:r>
              <a:rPr lang="en-US" altLang="en-US" sz="2800" dirty="0" err="1"/>
              <a:t>penzionisani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radnik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koji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nastavlja</a:t>
            </a:r>
            <a:r>
              <a:rPr lang="en-US" altLang="en-US" sz="2800" dirty="0"/>
              <a:t> da </a:t>
            </a:r>
            <a:r>
              <a:rPr lang="en-US" altLang="en-US" sz="2800" dirty="0" err="1"/>
              <a:t>radi</a:t>
            </a:r>
            <a:r>
              <a:rPr lang="en-US" altLang="en-US" sz="2800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sz="2800" dirty="0"/>
              <a:t>B. </a:t>
            </a:r>
            <a:r>
              <a:rPr lang="fr-FR" altLang="en-US" sz="2800" dirty="0"/>
              <a:t>lice na </a:t>
            </a:r>
            <a:r>
              <a:rPr lang="fr-FR" altLang="en-US" sz="2800" dirty="0" err="1"/>
              <a:t>privremenom</a:t>
            </a:r>
            <a:r>
              <a:rPr lang="fr-FR" altLang="en-US" sz="2800" dirty="0"/>
              <a:t> </a:t>
            </a:r>
            <a:r>
              <a:rPr lang="fr-FR" altLang="en-US" sz="2800" dirty="0" err="1"/>
              <a:t>radu</a:t>
            </a:r>
            <a:r>
              <a:rPr lang="fr-FR" altLang="en-US" sz="2800" dirty="0"/>
              <a:t> </a:t>
            </a:r>
            <a:r>
              <a:rPr lang="fr-FR" altLang="en-US" sz="2800" dirty="0" err="1"/>
              <a:t>koje</a:t>
            </a:r>
            <a:r>
              <a:rPr lang="fr-FR" altLang="en-US" sz="2800" dirty="0"/>
              <a:t> </a:t>
            </a:r>
            <a:r>
              <a:rPr lang="fr-FR" altLang="en-US" sz="2800" dirty="0" err="1"/>
              <a:t>traži</a:t>
            </a:r>
            <a:r>
              <a:rPr lang="fr-FR" altLang="en-US" sz="2800" dirty="0"/>
              <a:t> </a:t>
            </a:r>
            <a:r>
              <a:rPr lang="fr-FR" altLang="en-US" sz="2800" dirty="0" err="1"/>
              <a:t>posao</a:t>
            </a:r>
            <a:r>
              <a:rPr lang="fr-FR" altLang="en-US" sz="2800" dirty="0"/>
              <a:t> </a:t>
            </a:r>
            <a:endParaRPr lang="en-US" altLang="en-US" sz="2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sz="2800" dirty="0"/>
              <a:t>C. </a:t>
            </a:r>
            <a:r>
              <a:rPr lang="en-US" altLang="en-US" sz="2800" dirty="0" err="1"/>
              <a:t>direktor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koji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daje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ostavku</a:t>
            </a:r>
            <a:r>
              <a:rPr lang="en-US" altLang="en-US" sz="2800" dirty="0"/>
              <a:t> da bi se </a:t>
            </a:r>
            <a:r>
              <a:rPr lang="en-US" altLang="en-US" sz="2800" dirty="0" err="1"/>
              <a:t>kandiovao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izborima</a:t>
            </a:r>
            <a:endParaRPr lang="en-US" altLang="en-US" sz="2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sz="2800" dirty="0"/>
              <a:t>D. </a:t>
            </a:r>
            <a:r>
              <a:rPr lang="en-US" altLang="en-US" sz="2800" dirty="0" err="1"/>
              <a:t>studenti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treće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godine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Ekonomskog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fakulteta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koji</a:t>
            </a:r>
            <a:r>
              <a:rPr lang="en-US" altLang="en-US" sz="2800" dirty="0"/>
              <a:t> ne </a:t>
            </a:r>
            <a:r>
              <a:rPr lang="en-US" altLang="en-US" sz="2800" dirty="0" err="1"/>
              <a:t>daju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redovno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ispite</a:t>
            </a:r>
            <a:r>
              <a:rPr lang="en-US" altLang="en-US" sz="2800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 dirty="0" err="1"/>
              <a:t>Odgovor</a:t>
            </a:r>
            <a:r>
              <a:rPr lang="es-ES" altLang="en-US" dirty="0"/>
              <a:t>: C.  </a:t>
            </a:r>
            <a:endParaRPr lang="en-US" altLang="en-US" dirty="0"/>
          </a:p>
          <a:p>
            <a:pPr algn="ctr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192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552A9A70-ABF4-43CB-9A58-B595C8B74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8975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22.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Pretpostavimo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da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radnik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napuni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65 godina i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ode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 u </a:t>
            </a:r>
            <a:r>
              <a:rPr lang="es-ES" dirty="0" err="1">
                <a:solidFill>
                  <a:schemeClr val="tx2">
                    <a:satMod val="200000"/>
                  </a:schemeClr>
                </a:solidFill>
              </a:rPr>
              <a:t>penziju</a:t>
            </a:r>
            <a:r>
              <a:rPr lang="es-ES" dirty="0">
                <a:solidFill>
                  <a:schemeClr val="tx2">
                    <a:satMod val="200000"/>
                  </a:schemeClr>
                </a:solidFill>
              </a:rPr>
              <a:t>. 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Koja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varijabla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ne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menja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vrednost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4D8A5490-89E4-496B-9FFE-7719781260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493209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    A. </a:t>
            </a:r>
            <a:r>
              <a:rPr lang="en-US" altLang="en-US" dirty="0" err="1"/>
              <a:t>broj</a:t>
            </a:r>
            <a:r>
              <a:rPr lang="en-US" altLang="en-US" dirty="0"/>
              <a:t> </a:t>
            </a:r>
            <a:r>
              <a:rPr lang="en-US" altLang="en-US" dirty="0" err="1"/>
              <a:t>nezaposlenih</a:t>
            </a:r>
            <a:r>
              <a:rPr lang="en-US" altLang="en-US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    B. </a:t>
            </a:r>
            <a:r>
              <a:rPr lang="en-US" altLang="en-US" dirty="0" err="1"/>
              <a:t>stopa</a:t>
            </a:r>
            <a:r>
              <a:rPr lang="en-US" altLang="en-US" dirty="0"/>
              <a:t> </a:t>
            </a:r>
            <a:r>
              <a:rPr lang="en-US" altLang="en-US" dirty="0" err="1"/>
              <a:t>nezaposlenosti</a:t>
            </a:r>
            <a:r>
              <a:rPr lang="en-US" altLang="en-US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    C. </a:t>
            </a:r>
            <a:r>
              <a:rPr lang="en-US" altLang="en-US" dirty="0" err="1"/>
              <a:t>ponuda</a:t>
            </a:r>
            <a:r>
              <a:rPr lang="en-US" altLang="en-US" dirty="0"/>
              <a:t> </a:t>
            </a:r>
            <a:r>
              <a:rPr lang="en-US" altLang="en-US" dirty="0" err="1"/>
              <a:t>radne</a:t>
            </a:r>
            <a:r>
              <a:rPr lang="en-US" altLang="en-US" dirty="0"/>
              <a:t> </a:t>
            </a:r>
            <a:r>
              <a:rPr lang="en-US" altLang="en-US" dirty="0" err="1"/>
              <a:t>snage</a:t>
            </a:r>
            <a:r>
              <a:rPr lang="en-US" altLang="en-US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err="1"/>
              <a:t>Odgovor</a:t>
            </a:r>
            <a:r>
              <a:rPr lang="en-US" altLang="en-US" dirty="0"/>
              <a:t>: A.  </a:t>
            </a:r>
            <a:r>
              <a:rPr lang="en-US" altLang="en-US" dirty="0" err="1"/>
              <a:t>Radnici</a:t>
            </a:r>
            <a:r>
              <a:rPr lang="en-US" altLang="en-US" dirty="0"/>
              <a:t> </a:t>
            </a:r>
            <a:r>
              <a:rPr lang="en-US" altLang="en-US" dirty="0" err="1"/>
              <a:t>koji</a:t>
            </a:r>
            <a:r>
              <a:rPr lang="en-US" altLang="en-US" dirty="0"/>
              <a:t> </a:t>
            </a:r>
            <a:r>
              <a:rPr lang="en-US" altLang="en-US" dirty="0" err="1"/>
              <a:t>dobrovoljno</a:t>
            </a:r>
            <a:r>
              <a:rPr lang="en-US" altLang="en-US" dirty="0"/>
              <a:t> </a:t>
            </a:r>
            <a:r>
              <a:rPr lang="en-US" altLang="en-US" dirty="0" err="1"/>
              <a:t>napuštaju</a:t>
            </a:r>
            <a:r>
              <a:rPr lang="en-US" altLang="en-US" dirty="0"/>
              <a:t> </a:t>
            </a:r>
            <a:r>
              <a:rPr lang="en-US" altLang="en-US" dirty="0" err="1"/>
              <a:t>posao</a:t>
            </a:r>
            <a:r>
              <a:rPr lang="en-US" altLang="en-US" dirty="0"/>
              <a:t> ne </a:t>
            </a:r>
            <a:r>
              <a:rPr lang="en-US" altLang="en-US" dirty="0" err="1"/>
              <a:t>smatra</a:t>
            </a:r>
            <a:r>
              <a:rPr lang="sr-Latn-CS" altLang="en-US" dirty="0"/>
              <a:t>ju se </a:t>
            </a:r>
            <a:r>
              <a:rPr lang="en-US" altLang="en-US" dirty="0"/>
              <a:t> </a:t>
            </a:r>
            <a:r>
              <a:rPr lang="en-US" altLang="en-US" dirty="0" err="1"/>
              <a:t>nezaposlenim</a:t>
            </a:r>
            <a:r>
              <a:rPr lang="en-US" altLang="en-US" dirty="0"/>
              <a:t>. </a:t>
            </a:r>
          </a:p>
          <a:p>
            <a:pPr eaLnBrk="1" hangingPunct="1"/>
            <a:r>
              <a:rPr lang="en-US" alt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911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CB5E0CCF-B5E3-4F4C-A3D4-1E9177D63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74775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23.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Pretpostavimo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da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građanin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zemlje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A 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svaki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ide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u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susednu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prijateljsku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zemlju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B.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Dohodak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ovoga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lica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će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biti</a:t>
            </a:r>
            <a:r>
              <a:rPr lang="en-U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2">
                    <a:satMod val="200000"/>
                  </a:schemeClr>
                </a:solidFill>
              </a:rPr>
              <a:t>obračunat</a:t>
            </a:r>
            <a:r>
              <a:rPr lang="sr-Latn-CS" sz="2800" dirty="0">
                <a:solidFill>
                  <a:schemeClr val="tx2">
                    <a:satMod val="200000"/>
                  </a:schemeClr>
                </a:solidFill>
              </a:rPr>
              <a:t> kao: </a:t>
            </a:r>
            <a:br>
              <a:rPr lang="en-US" sz="2800" dirty="0">
                <a:solidFill>
                  <a:schemeClr val="tx2">
                    <a:satMod val="200000"/>
                  </a:schemeClr>
                </a:solidFill>
              </a:rPr>
            </a:br>
            <a:endParaRPr lang="en-US" sz="2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0B8EA19-C08D-4BD5-99B5-F32B2B227C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3317875"/>
            <a:ext cx="82296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A. </a:t>
            </a:r>
            <a:r>
              <a:rPr lang="es-ES" altLang="en-US"/>
              <a:t>BNP u zemlji A, kao i u BNP u zemlji B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B. </a:t>
            </a:r>
            <a:r>
              <a:rPr lang="es-ES" altLang="en-US"/>
              <a:t>BNP u zemlji A, ali  u BDP u zemlji B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C. </a:t>
            </a:r>
            <a:r>
              <a:rPr lang="es-ES" altLang="en-US"/>
              <a:t>BDP u zemlji A, ali u BNP u zemlji B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D. </a:t>
            </a:r>
            <a:r>
              <a:rPr lang="es-ES" altLang="en-US"/>
              <a:t>BDP u zemlji A, kao i u BDP u zemlji B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/>
              <a:t>Odgovor: B.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/>
              <a:t> </a:t>
            </a:r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10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5C77C54B-9E71-47E0-B963-0A73F439F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93775"/>
            <a:ext cx="91440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24.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Pretpostavimo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 da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građanin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 Italije radi u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zemlji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 A i </a:t>
            </a:r>
            <a:r>
              <a:rPr lang="sr-Latn-CS" sz="2800" dirty="0">
                <a:solidFill>
                  <a:schemeClr val="tx2">
                    <a:satMod val="200000"/>
                  </a:schemeClr>
                </a:solidFill>
              </a:rPr>
              <a:t>nešto kasnije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dobije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njeno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državljanstvo</a:t>
            </a:r>
            <a:r>
              <a:rPr lang="es-ES" sz="2800" dirty="0">
                <a:solidFill>
                  <a:schemeClr val="tx2">
                    <a:satMod val="200000"/>
                  </a:schemeClr>
                </a:solidFill>
              </a:rPr>
              <a:t>. Šta se onda </a:t>
            </a:r>
            <a:r>
              <a:rPr lang="es-ES" sz="2800" dirty="0" err="1">
                <a:solidFill>
                  <a:schemeClr val="tx2">
                    <a:satMod val="200000"/>
                  </a:schemeClr>
                </a:solidFill>
              </a:rPr>
              <a:t>dešava</a:t>
            </a:r>
            <a:br>
              <a:rPr lang="en-US" sz="2800" dirty="0">
                <a:solidFill>
                  <a:schemeClr val="tx2">
                    <a:satMod val="200000"/>
                  </a:schemeClr>
                </a:solidFill>
              </a:rPr>
            </a:br>
            <a:endParaRPr lang="en-US" sz="2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9F332D7E-31BC-47FE-8124-099E85DA30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2971800"/>
            <a:ext cx="89154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ES" altLang="en-US"/>
              <a:t>A. pada italijanski BDP, raste BNP u zemlji A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B. </a:t>
            </a:r>
            <a:r>
              <a:rPr lang="es-ES" altLang="en-US"/>
              <a:t>pada italijanski BNP, raste BNP u zemlji A  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C. </a:t>
            </a:r>
            <a:r>
              <a:rPr lang="es-ES" altLang="en-US"/>
              <a:t>pada italijanski BDP, raste BDP u zemlji A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/>
              <a:t>D. </a:t>
            </a:r>
            <a:r>
              <a:rPr lang="es-ES" altLang="en-US"/>
              <a:t>pada italijanski BNP, raste BDP u zemlji A</a:t>
            </a: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Odgovor: B. Pošto je radnik uzeo državljanstvo, italijanski BNP pada, a za toliko raste BNP u zemlji A. 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4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D8362183-18AA-43A3-9BEF-B1505DC62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033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Dinamika: Hoće li zemljotres, tj. predstojeća rekonstrukcija  u Australiji povećati BDP?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620FDD0-1740-4B28-9D62-913E5FCBDB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2403475"/>
            <a:ext cx="8991600" cy="4225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en-US" sz="2400"/>
              <a:t>Kratak odgovor je – neće. </a:t>
            </a:r>
          </a:p>
          <a:p>
            <a:pPr eaLnBrk="1" hangingPunct="1"/>
            <a:r>
              <a:rPr lang="sr-Latn-CS" altLang="en-US" sz="2400"/>
              <a:t>Pitanje je u stvari ie li razaranje dobro za privredu </a:t>
            </a:r>
            <a:r>
              <a:rPr lang="en-US" altLang="en-US" sz="2400"/>
              <a:t>"</a:t>
            </a:r>
            <a:r>
              <a:rPr lang="en-US" altLang="en-US" sz="2400">
                <a:hlinkClick r:id="rId2"/>
              </a:rPr>
              <a:t>Are Wars Good for the Economy?</a:t>
            </a:r>
            <a:r>
              <a:rPr lang="sr-Latn-CS" altLang="en-US" sz="2400"/>
              <a:t> Ili na linku </a:t>
            </a:r>
            <a:r>
              <a:rPr lang="sr-Latn-CS" altLang="en-US" sz="2400">
                <a:hlinkClick r:id="rId3"/>
              </a:rPr>
              <a:t>broken window</a:t>
            </a:r>
            <a:endParaRPr lang="sr-Latn-CS" altLang="en-US" sz="240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/>
          </a:p>
          <a:p>
            <a:pPr eaLnBrk="1" hangingPunct="1"/>
            <a:r>
              <a:rPr lang="sr-Latn-CS" altLang="en-US" sz="2400"/>
              <a:t>Ovih </a:t>
            </a:r>
            <a:r>
              <a:rPr lang="en-US" altLang="en-US" sz="2400"/>
              <a:t>200 </a:t>
            </a:r>
            <a:r>
              <a:rPr lang="sr-Latn-CS" altLang="en-US" sz="2400"/>
              <a:t>milijardi dolara za rekonstrukciju MORAJU ODNEKUD DA DOĐU </a:t>
            </a:r>
            <a:r>
              <a:rPr lang="en-US" altLang="en-US" sz="2400"/>
              <a:t>– </a:t>
            </a:r>
            <a:r>
              <a:rPr lang="sr-Latn-CS" altLang="en-US" sz="2400"/>
              <a:t> oni nisu rezultat tehničkog progresa </a:t>
            </a:r>
          </a:p>
          <a:p>
            <a:pPr eaLnBrk="1" hangingPunct="1"/>
            <a:endParaRPr lang="sr-Latn-CS" altLang="en-US" sz="2400"/>
          </a:p>
          <a:p>
            <a:pPr eaLnBrk="1" hangingPunct="1"/>
            <a:r>
              <a:rPr lang="sr-Latn-CS" altLang="en-US" sz="2400"/>
              <a:t>Novac za rekonstrukciju je novac koji NIJE POTROŠEN NEGE DRUGDE, svaki dolar ima oportunitetni trošak, tj. neku izgubljenu dobit</a:t>
            </a:r>
            <a:endParaRPr lang="en-US" altLang="en-US" sz="2400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06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3595-75D0-4D24-8F90-937F5EDB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INVESTICIJE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0EBBA28E-AB81-4FD4-BBBB-01FCBD8A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vi-VN" altLang="en-US"/>
              <a:t>U MAKROEKONOMIJI SE  INVESTICIJAMA SMATRAJU SAMO ONI </a:t>
            </a:r>
            <a:r>
              <a:rPr lang="vi-VN" altLang="en-US" u="sng"/>
              <a:t>TOKOVI</a:t>
            </a:r>
            <a:r>
              <a:rPr lang="vi-VN" altLang="en-US"/>
              <a:t> KOJI VODE STVARANJU NOVOG KAPITALA (I=∆K) </a:t>
            </a:r>
          </a:p>
          <a:p>
            <a:pPr eaLnBrk="1" hangingPunct="1"/>
            <a:r>
              <a:rPr lang="vi-VN" altLang="en-US" sz="2000"/>
              <a:t>Dakle, pazite! U investicije će spadati:</a:t>
            </a:r>
          </a:p>
          <a:p>
            <a:pPr eaLnBrk="1" hangingPunct="1"/>
            <a:r>
              <a:rPr lang="vi-VN" altLang="en-US" sz="2000" u="sng"/>
              <a:t>investicije u osnovna sredstva,</a:t>
            </a:r>
            <a:r>
              <a:rPr lang="vi-VN" altLang="en-US" sz="2000"/>
              <a:t> to je kada preduzeća kupuju (u zemlji ili inostranstvu, svejedno) postrojenja i opremu; </a:t>
            </a:r>
          </a:p>
          <a:p>
            <a:pPr eaLnBrk="1" hangingPunct="1"/>
            <a:r>
              <a:rPr lang="vi-VN" altLang="en-US" sz="2000" u="sng"/>
              <a:t>investicije u stambeni prostor,</a:t>
            </a:r>
            <a:r>
              <a:rPr lang="vi-VN" altLang="en-US" sz="2000"/>
              <a:t> to je kad domaćinstva kupuju nove stanove, kuće, itd. </a:t>
            </a:r>
          </a:p>
          <a:p>
            <a:pPr eaLnBrk="1" hangingPunct="1"/>
            <a:r>
              <a:rPr lang="vi-VN" altLang="en-US" sz="2000" u="sng"/>
              <a:t>investicije u zalihe </a:t>
            </a:r>
            <a:r>
              <a:rPr lang="vi-VN" altLang="en-US" sz="2000"/>
              <a:t>(ako se zalihe smanje, ova komponenta biće negativna) 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6702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7865F-0DA7-4A45-B218-43BDF5C9E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85800"/>
            <a:ext cx="86868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vi-VN" dirty="0">
                <a:solidFill>
                  <a:schemeClr val="tx2">
                    <a:satMod val="200000"/>
                  </a:schemeClr>
                </a:solidFill>
              </a:rPr>
              <a:t>u dnevoj štampi</a:t>
            </a: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vi-VN" dirty="0">
                <a:solidFill>
                  <a:schemeClr val="tx2">
                    <a:satMod val="200000"/>
                  </a:schemeClr>
                </a:solidFill>
              </a:rPr>
              <a:t>se u “investicije” ubraja i kupovina </a:t>
            </a:r>
            <a:r>
              <a:rPr lang="vi-VN" sz="3100" dirty="0">
                <a:solidFill>
                  <a:schemeClr val="tx2">
                    <a:satMod val="200000"/>
                  </a:schemeClr>
                </a:solidFill>
              </a:rPr>
              <a:t>postojeće</a:t>
            </a:r>
            <a:r>
              <a:rPr lang="vi-VN" dirty="0">
                <a:solidFill>
                  <a:schemeClr val="tx2">
                    <a:satMod val="200000"/>
                  </a:schemeClr>
                </a:solidFill>
              </a:rPr>
              <a:t> imovine ili finansijskih instrumenata.  </a:t>
            </a:r>
            <a:br>
              <a:rPr lang="sr-Latn-C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9D5A1AE8-3BAD-42E5-B26C-026B6F88F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405063"/>
            <a:ext cx="8458200" cy="4530725"/>
          </a:xfrm>
        </p:spPr>
        <p:txBody>
          <a:bodyPr/>
          <a:lstStyle/>
          <a:p>
            <a:pPr eaLnBrk="1" hangingPunct="1"/>
            <a:r>
              <a:rPr lang="sr-Latn-CS" altLang="en-US" dirty="0"/>
              <a:t>to je preraspodela, a ne investicija</a:t>
            </a:r>
          </a:p>
          <a:p>
            <a:pPr eaLnBrk="1" hangingPunct="1"/>
            <a:r>
              <a:rPr lang="sr-Latn-CS" altLang="en-US" dirty="0"/>
              <a:t>d</a:t>
            </a:r>
            <a:r>
              <a:rPr lang="vi-VN" altLang="en-US" dirty="0"/>
              <a:t>akle, </a:t>
            </a:r>
            <a:r>
              <a:rPr lang="sr-Latn-CS" altLang="en-US" dirty="0"/>
              <a:t>ni </a:t>
            </a:r>
            <a:r>
              <a:rPr lang="vi-VN" altLang="en-US" b="1" dirty="0"/>
              <a:t>strane direktne investicije</a:t>
            </a:r>
            <a:r>
              <a:rPr lang="vi-VN" altLang="en-US" dirty="0"/>
              <a:t>  -   ne moraju biti investicije u </a:t>
            </a:r>
            <a:r>
              <a:rPr lang="sr-Latn-CS" altLang="en-US" dirty="0"/>
              <a:t>m</a:t>
            </a:r>
            <a:r>
              <a:rPr lang="vi-VN" altLang="en-US" dirty="0"/>
              <a:t>akroekonomskom smislu! </a:t>
            </a:r>
            <a:endParaRPr lang="sr-Latn-CS" altLang="en-US" dirty="0"/>
          </a:p>
          <a:p>
            <a:pPr lvl="1" eaLnBrk="1" hangingPunct="1"/>
            <a:r>
              <a:rPr lang="vi-VN" altLang="en-US" dirty="0"/>
              <a:t>Preciznije, ako je reč o kupovini nove opreme i novih postrojenja, jedino tada je transakcija tekuća i dolazi do rasta BDP, usled rasta </a:t>
            </a:r>
            <a:r>
              <a:rPr lang="vi-VN" altLang="en-US" i="1" dirty="0"/>
              <a:t>I</a:t>
            </a:r>
            <a:r>
              <a:rPr lang="vi-VN" altLang="en-US" dirty="0"/>
              <a:t> iz izraza </a:t>
            </a:r>
            <a:r>
              <a:rPr lang="vi-VN" altLang="en-US" i="1" dirty="0"/>
              <a:t>Y=C+I+G+NX</a:t>
            </a:r>
            <a:r>
              <a:rPr lang="vi-VN" altLang="en-US" dirty="0"/>
              <a:t>.  Sve druge kupovine, samo predstavljaju prenos vlasništva! Tehnički, to se beleži </a:t>
            </a:r>
            <a:r>
              <a:rPr lang="vi-VN" altLang="en-US" dirty="0">
                <a:hlinkClick r:id="rId2"/>
              </a:rPr>
              <a:t>ovako</a:t>
            </a:r>
            <a:r>
              <a:rPr lang="vi-VN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94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AA56-6805-45FE-86E1-7BF13326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vi-VN" b="1" dirty="0">
                <a:solidFill>
                  <a:schemeClr val="tx2">
                    <a:satMod val="200000"/>
                  </a:schemeClr>
                </a:solidFill>
              </a:rPr>
              <a:t>Portfolio investicije 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9644749C-5256-4EF1-9FF4-40003466D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08075"/>
            <a:ext cx="8382000" cy="5749925"/>
          </a:xfrm>
        </p:spPr>
        <p:txBody>
          <a:bodyPr/>
          <a:lstStyle/>
          <a:p>
            <a:pPr eaLnBrk="1" hangingPunct="1"/>
            <a:r>
              <a:rPr lang="vi-VN" altLang="en-US"/>
              <a:t>predstavljaju kupovinu ili prodaju </a:t>
            </a:r>
            <a:endParaRPr lang="sr-Latn-CS" altLang="en-US"/>
          </a:p>
          <a:p>
            <a:pPr lvl="2" eaLnBrk="1" hangingPunct="1"/>
            <a:r>
              <a:rPr lang="vi-VN" altLang="en-US"/>
              <a:t>inostranih obveznica, akcija ili drugih hartija od vrednosti, </a:t>
            </a:r>
            <a:endParaRPr lang="sr-Latn-CS" altLang="en-US"/>
          </a:p>
          <a:p>
            <a:pPr eaLnBrk="1" hangingPunct="1"/>
            <a:r>
              <a:rPr lang="vi-VN" altLang="en-US"/>
              <a:t>što spada u trgovinu finansijskom imovinom i nikada ne uvećava BDP</a:t>
            </a:r>
            <a:endParaRPr lang="sr-Latn-CS" altLang="en-US"/>
          </a:p>
          <a:p>
            <a:pPr eaLnBrk="1" hangingPunct="1"/>
            <a:r>
              <a:rPr lang="vi-VN" altLang="en-US"/>
              <a:t>dakle, to nisu investicije u makroekonomskom smislu</a:t>
            </a:r>
            <a:endParaRPr lang="sr-Latn-CS" altLang="en-US"/>
          </a:p>
          <a:p>
            <a:pPr eaLnBrk="1" hangingPunct="1"/>
            <a:r>
              <a:rPr lang="vi-VN" altLang="en-US"/>
              <a:t>ali zabuna nastaje jer se one pod tim imenom beleže u </a:t>
            </a:r>
            <a:r>
              <a:rPr lang="vi-VN" altLang="en-US">
                <a:hlinkClick r:id="rId2"/>
              </a:rPr>
              <a:t>kapitalnom delu platnog bilansa</a:t>
            </a:r>
            <a:r>
              <a:rPr lang="vi-VN" altLang="en-US"/>
              <a:t> ... </a:t>
            </a:r>
            <a:r>
              <a:rPr lang="vi-VN" altLang="en-US">
                <a:hlinkClick r:id="rId3"/>
              </a:rPr>
              <a:t>tu ima i teškoća druge vrste...</a:t>
            </a:r>
            <a:r>
              <a:rPr lang="vi-VN" altLang="en-US"/>
              <a:t>  ali </a:t>
            </a:r>
            <a:r>
              <a:rPr lang="vi-VN" altLang="en-US">
                <a:hlinkClick r:id="rId4"/>
              </a:rPr>
              <a:t>ide nekako</a:t>
            </a:r>
            <a:r>
              <a:rPr lang="vi-VN" altLang="en-US"/>
              <a:t> </a:t>
            </a:r>
            <a:r>
              <a:rPr lang="vi-VN" altLang="en-US">
                <a:hlinkClick r:id="rId5"/>
              </a:rPr>
              <a:t>,,,</a:t>
            </a:r>
            <a:endParaRPr lang="vi-VN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435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983F928B-B05A-4270-88E7-345202C5F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Dinamika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6A4F90B5-DBFD-4A3A-917F-C3517E9B86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pPr eaLnBrk="1" hangingPunct="1"/>
            <a:r>
              <a:rPr lang="sr-Latn-CS" altLang="en-US"/>
              <a:t>Pravilo 72</a:t>
            </a:r>
          </a:p>
          <a:p>
            <a:pPr eaLnBrk="1" hangingPunct="1"/>
            <a:r>
              <a:rPr lang="sr-Latn-CS" altLang="en-US"/>
              <a:t>Ako podelite broj 72 sa nekom stopom rasta dobijate vreme za koje će se originalna veličina udvostručiti </a:t>
            </a:r>
          </a:p>
          <a:p>
            <a:pPr eaLnBrk="1" hangingPunct="1"/>
            <a:r>
              <a:rPr lang="sr-Latn-CS" altLang="en-US"/>
              <a:t>t = 72/r</a:t>
            </a:r>
          </a:p>
          <a:p>
            <a:pPr eaLnBrk="1" hangingPunct="1"/>
            <a:r>
              <a:rPr lang="sr-Latn-CS" altLang="en-US"/>
              <a:t>Ako uzimam kredit na 10 godina uz kamatu  7%, iznos kredita koji vraćam je dvostruko veći  od pozajmljenog iznosa</a:t>
            </a:r>
          </a:p>
          <a:p>
            <a:pPr eaLnBrk="1" hangingPunct="1"/>
            <a:endParaRPr lang="sr-Latn-CS" altLang="en-US"/>
          </a:p>
          <a:p>
            <a:pPr eaLnBrk="1" hangingPunct="1"/>
            <a:endParaRPr lang="en-US" altLang="en-US"/>
          </a:p>
        </p:txBody>
      </p: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D28C37C4-F9E9-4C51-9EF6-9FC8AEDE86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5950" y="3359150"/>
          <a:ext cx="2921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Equation" r:id="rId3" imgW="291960" imgH="139680" progId="">
                  <p:embed/>
                </p:oleObj>
              </mc:Choice>
              <mc:Fallback>
                <p:oleObj name="Equation" r:id="rId3" imgW="291960" imgH="139680" progId="">
                  <p:embed/>
                  <p:pic>
                    <p:nvPicPr>
                      <p:cNvPr id="2050" name="Object 2">
                        <a:extLst>
                          <a:ext uri="{FF2B5EF4-FFF2-40B4-BE49-F238E27FC236}">
                            <a16:creationId xmlns:a16="http://schemas.microsoft.com/office/drawing/2014/main" id="{D28C37C4-F9E9-4C51-9EF6-9FC8AEDE86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3359150"/>
                        <a:ext cx="292100" cy="13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995A92D7-D56F-4DC9-8DBF-1DF517718A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Equation" r:id="rId5" imgW="114120" imgH="215640" progId="">
                  <p:embed/>
                </p:oleObj>
              </mc:Choice>
              <mc:Fallback>
                <p:oleObj name="Equation" r:id="rId5" imgW="114120" imgH="215640" progId="">
                  <p:embed/>
                  <p:pic>
                    <p:nvPicPr>
                      <p:cNvPr id="2051" name="Object 3">
                        <a:extLst>
                          <a:ext uri="{FF2B5EF4-FFF2-40B4-BE49-F238E27FC236}">
                            <a16:creationId xmlns:a16="http://schemas.microsoft.com/office/drawing/2014/main" id="{995A92D7-D56F-4DC9-8DBF-1DF517718A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850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CC3A6048-7632-4B97-AE2A-30575F2167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dostizanje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02508B6-DAD2-4C88-9A06-1CAABD219A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i="1"/>
              <a:t> </a:t>
            </a:r>
            <a:endParaRPr lang="en-US" altLang="en-US"/>
          </a:p>
        </p:txBody>
      </p:sp>
      <p:pic>
        <p:nvPicPr>
          <p:cNvPr id="59396" name="Picture 4">
            <a:extLst>
              <a:ext uri="{FF2B5EF4-FFF2-40B4-BE49-F238E27FC236}">
                <a16:creationId xmlns:a16="http://schemas.microsoft.com/office/drawing/2014/main" id="{F76BF7D9-5192-4777-BEC0-7AC340C99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87705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965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>
            <a:extLst>
              <a:ext uri="{FF2B5EF4-FFF2-40B4-BE49-F238E27FC236}">
                <a16:creationId xmlns:a16="http://schemas.microsoft.com/office/drawing/2014/main" id="{ADC25B78-78B7-4BB6-AFA0-329E37ED1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00813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6" name="Rectangle 2">
            <a:extLst>
              <a:ext uri="{FF2B5EF4-FFF2-40B4-BE49-F238E27FC236}">
                <a16:creationId xmlns:a16="http://schemas.microsoft.com/office/drawing/2014/main" id="{FB3E7C2E-9A2D-4199-8093-EC08CB74E9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200" y="460375"/>
            <a:ext cx="51054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Primer:</a:t>
            </a:r>
            <a:br>
              <a:rPr lang="sr-Latn-C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 Srbija i </a:t>
            </a:r>
            <a:br>
              <a:rPr lang="sr-Latn-C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Grčka 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5EC5C-3216-4406-B1A8-621722BB5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33400"/>
            <a:ext cx="3276600" cy="5334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u="non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679D66-7F5C-47E2-9AA2-69DF942A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219200"/>
            <a:ext cx="5334000" cy="5029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u="none"/>
          </a:p>
        </p:txBody>
      </p:sp>
    </p:spTree>
    <p:extLst>
      <p:ext uri="{BB962C8B-B14F-4D97-AF65-F5344CB8AC3E}">
        <p14:creationId xmlns:p14="http://schemas.microsoft.com/office/powerpoint/2010/main" val="426784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>
            <a:extLst>
              <a:ext uri="{FF2B5EF4-FFF2-40B4-BE49-F238E27FC236}">
                <a16:creationId xmlns:a16="http://schemas.microsoft.com/office/drawing/2014/main" id="{61372DC6-393E-4B3A-99D3-B1AF94262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6172200" cy="674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Box 2">
            <a:extLst>
              <a:ext uri="{FF2B5EF4-FFF2-40B4-BE49-F238E27FC236}">
                <a16:creationId xmlns:a16="http://schemas.microsoft.com/office/drawing/2014/main" id="{8FA7EA88-1420-4B2E-9CC0-1FA1BC36C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58800"/>
            <a:ext cx="838200" cy="5842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sr-Latn-CS" altLang="en-US" sz="1600" b="1"/>
              <a:t>6000</a:t>
            </a:r>
          </a:p>
          <a:p>
            <a:r>
              <a:rPr lang="sr-Latn-CS" altLang="en-US" sz="1600" b="1"/>
              <a:t>4400</a:t>
            </a:r>
            <a:endParaRPr lang="en-US" altLang="en-US" sz="1600" b="1"/>
          </a:p>
        </p:txBody>
      </p:sp>
    </p:spTree>
    <p:extLst>
      <p:ext uri="{BB962C8B-B14F-4D97-AF65-F5344CB8AC3E}">
        <p14:creationId xmlns:p14="http://schemas.microsoft.com/office/powerpoint/2010/main" val="649006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FC0DE32C-FD1E-4744-B69F-4B63BBA942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CS" dirty="0">
                <a:solidFill>
                  <a:schemeClr val="tx2">
                    <a:satMod val="200000"/>
                  </a:schemeClr>
                </a:solidFill>
              </a:rPr>
              <a:t>A tek što su rezultati nestabilni…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595BA860-3433-4859-BA3D-BF635F3348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 </a:t>
            </a:r>
          </a:p>
        </p:txBody>
      </p:sp>
      <p:pic>
        <p:nvPicPr>
          <p:cNvPr id="62468" name="Picture 4">
            <a:extLst>
              <a:ext uri="{FF2B5EF4-FFF2-40B4-BE49-F238E27FC236}">
                <a16:creationId xmlns:a16="http://schemas.microsoft.com/office/drawing/2014/main" id="{42F7327B-BBB3-4AD4-9AF2-A243F3A64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71650"/>
            <a:ext cx="554355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55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9AAB-ACB8-4807-A215-C912D96E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2800" dirty="0"/>
              <a:t>Ako BDP u EU raste 1% godišnje, da ne bi zaostajala, Srbija </a:t>
            </a:r>
            <a:r>
              <a:rPr lang="sr-Latn-RS" sz="2800" dirty="0">
                <a:hlinkClick r:id="rId2" action="ppaction://hlinkfile"/>
              </a:rPr>
              <a:t>mora da raste</a:t>
            </a:r>
            <a:r>
              <a:rPr lang="sr-Latn-RS" sz="2800" dirty="0"/>
              <a:t>...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5B87E-C5D6-402C-A36B-3710D5FC4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674A9-06EC-4EA9-B35E-5F7C4414A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7" t="60741" r="69167" b="8148"/>
          <a:stretch/>
        </p:blipFill>
        <p:spPr>
          <a:xfrm>
            <a:off x="1219200" y="1981200"/>
            <a:ext cx="6477000" cy="3886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6135D-2A33-4BF8-BBC3-6F05F66A4527}"/>
              </a:ext>
            </a:extLst>
          </p:cNvPr>
          <p:cNvSpPr txBox="1"/>
          <p:nvPr/>
        </p:nvSpPr>
        <p:spPr>
          <a:xfrm>
            <a:off x="6497370" y="2362199"/>
            <a:ext cx="74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chemeClr val="accent5"/>
                </a:solidFill>
              </a:rPr>
              <a:t>1%</a:t>
            </a:r>
            <a:endParaRPr lang="en-GB" b="1" dirty="0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A472B1-9A20-4BCA-857E-338CA941A2FA}"/>
              </a:ext>
            </a:extLst>
          </p:cNvPr>
          <p:cNvSpPr txBox="1"/>
          <p:nvPr/>
        </p:nvSpPr>
        <p:spPr>
          <a:xfrm>
            <a:off x="5867400" y="3692565"/>
            <a:ext cx="74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C00000"/>
                </a:solidFill>
              </a:rPr>
              <a:t>4%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C38A7-1A41-47A5-88EC-E2B9384CBC06}"/>
              </a:ext>
            </a:extLst>
          </p:cNvPr>
          <p:cNvSpPr txBox="1"/>
          <p:nvPr/>
        </p:nvSpPr>
        <p:spPr>
          <a:xfrm>
            <a:off x="6096000" y="4431268"/>
            <a:ext cx="74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chemeClr val="accent1"/>
                </a:solidFill>
              </a:rPr>
              <a:t>5%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05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7418</TotalTime>
  <Words>1518</Words>
  <Application>Microsoft Office PowerPoint</Application>
  <PresentationFormat>On-screen Show (4:3)</PresentationFormat>
  <Paragraphs>181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Consolas</vt:lpstr>
      <vt:lpstr>Corbel</vt:lpstr>
      <vt:lpstr>Tahoma</vt:lpstr>
      <vt:lpstr>Wingdings</vt:lpstr>
      <vt:lpstr>Wingdings 2</vt:lpstr>
      <vt:lpstr>Wingdings 3</vt:lpstr>
      <vt:lpstr>Metro</vt:lpstr>
      <vt:lpstr>Equation</vt:lpstr>
      <vt:lpstr>Deflator (Paasche)i indeks cena na malo (Laspeyres)</vt:lpstr>
      <vt:lpstr>15. Indeks cena na malo (ICM) meri  </vt:lpstr>
      <vt:lpstr>Zašto ICM precenjuje inflaciju </vt:lpstr>
      <vt:lpstr>17. Koji je od navedenih iskaza tačan? </vt:lpstr>
      <vt:lpstr>Inflacija  </vt:lpstr>
      <vt:lpstr>Visoka inflacija</vt:lpstr>
      <vt:lpstr>https://tradingeconomics.com/serbia/inflation-cpi</vt:lpstr>
      <vt:lpstr>PowerPoint Presentation</vt:lpstr>
      <vt:lpstr>Zašto je inflacija manja  nego što statistika prikazuje</vt:lpstr>
      <vt:lpstr>Platni bilans https://data.worldbank.org/indicator/NE.EXP.GNFS.ZS?end=2016&amp;locations=RS&amp;start=1995&amp;view=chart </vt:lpstr>
      <vt:lpstr>PowerPoint Presentation</vt:lpstr>
      <vt:lpstr>11. Realni BDP jednak je</vt:lpstr>
      <vt:lpstr>12. Ako proizvodnja ostane ista, a cene se udvostruče onda je deflator  </vt:lpstr>
      <vt:lpstr>13. Dati su podaci</vt:lpstr>
      <vt:lpstr>15. Indeks cena na malo (ICM) meri  </vt:lpstr>
      <vt:lpstr>16. Pretpotavimo da potrošač kupuje jednu jabuku i jednu pomorandžu svakg meseca. </vt:lpstr>
      <vt:lpstr>17. Koji je od navedenih iskaza tačan? </vt:lpstr>
      <vt:lpstr>18. Pod ostalim nepromenjienim okolnostima, ako poraste cena uvoznih automobila  </vt:lpstr>
      <vt:lpstr>19. U zemlji A je otpočela proizvodnja luksuznih automobila…</vt:lpstr>
      <vt:lpstr>20. Koji od narednih događaja može uticati na rast stope nezaposlenosti? </vt:lpstr>
      <vt:lpstr>21. Koji od sledećih slučajeva će uticati na izmenu podataka o nezaposlenosti? </vt:lpstr>
      <vt:lpstr>22. Pretpostavimo da radnik napuni 65 godina i ode u penziju. Koja varijabla ne menja vrednost</vt:lpstr>
      <vt:lpstr>23. Pretpostavimo da građanin zemlje A  svaki dan ide u susednu prijateljsku zemlju B. Dohodak ovoga lica će biti obračunat kao:  </vt:lpstr>
      <vt:lpstr>24. Pretpostavimo da građanin Italije radi u zemlji A i nešto kasnije dobije njeno državljanstvo. Šta se onda dešava </vt:lpstr>
      <vt:lpstr>Dinamika: Hoće li zemljotres, tj. predstojeća rekonstrukcija  u Australiji povećati BDP?</vt:lpstr>
      <vt:lpstr>INVESTICIJE</vt:lpstr>
      <vt:lpstr>u dnevoj štampi se u “investicije” ubraja i kupovina postojeće imovine ili finansijskih instrumenata.   </vt:lpstr>
      <vt:lpstr>Portfolio investicije </vt:lpstr>
      <vt:lpstr>Dinamika</vt:lpstr>
      <vt:lpstr>dostizanje</vt:lpstr>
      <vt:lpstr>Primer:  Srbija i  Grčka </vt:lpstr>
      <vt:lpstr>PowerPoint Presentation</vt:lpstr>
      <vt:lpstr>A tek što su rezultati nestabilni…</vt:lpstr>
      <vt:lpstr>Ako BDP u EU raste 1% godišnje, da ne bi zaostajala, Srbija mora da raste...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Prvo i drugo poglavlje</dc:title>
  <dc:creator>Dana</dc:creator>
  <cp:lastModifiedBy>Danica Popovic</cp:lastModifiedBy>
  <cp:revision>62</cp:revision>
  <dcterms:created xsi:type="dcterms:W3CDTF">2012-03-06T18:10:10Z</dcterms:created>
  <dcterms:modified xsi:type="dcterms:W3CDTF">2018-02-21T16:33:39Z</dcterms:modified>
</cp:coreProperties>
</file>