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55"/>
  </p:notesMasterIdLst>
  <p:sldIdLst>
    <p:sldId id="278" r:id="rId2"/>
    <p:sldId id="279" r:id="rId3"/>
    <p:sldId id="280" r:id="rId4"/>
    <p:sldId id="281" r:id="rId5"/>
    <p:sldId id="368" r:id="rId6"/>
    <p:sldId id="257" r:id="rId7"/>
    <p:sldId id="377" r:id="rId8"/>
    <p:sldId id="370" r:id="rId9"/>
    <p:sldId id="334" r:id="rId10"/>
    <p:sldId id="333" r:id="rId11"/>
    <p:sldId id="331" r:id="rId12"/>
    <p:sldId id="260" r:id="rId13"/>
    <p:sldId id="270" r:id="rId14"/>
    <p:sldId id="271" r:id="rId15"/>
    <p:sldId id="338" r:id="rId16"/>
    <p:sldId id="359" r:id="rId17"/>
    <p:sldId id="358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7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292" r:id="rId36"/>
    <p:sldId id="372" r:id="rId37"/>
    <p:sldId id="373" r:id="rId38"/>
    <p:sldId id="374" r:id="rId39"/>
    <p:sldId id="375" r:id="rId40"/>
    <p:sldId id="376" r:id="rId41"/>
    <p:sldId id="294" r:id="rId42"/>
    <p:sldId id="295" r:id="rId43"/>
    <p:sldId id="297" r:id="rId44"/>
    <p:sldId id="298" r:id="rId45"/>
    <p:sldId id="299" r:id="rId46"/>
    <p:sldId id="323" r:id="rId47"/>
    <p:sldId id="327" r:id="rId48"/>
    <p:sldId id="324" r:id="rId49"/>
    <p:sldId id="335" r:id="rId50"/>
    <p:sldId id="329" r:id="rId51"/>
    <p:sldId id="325" r:id="rId52"/>
    <p:sldId id="330" r:id="rId53"/>
    <p:sldId id="326" r:id="rId54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5" autoAdjust="0"/>
    <p:restoredTop sz="94660"/>
  </p:normalViewPr>
  <p:slideViewPr>
    <p:cSldViewPr>
      <p:cViewPr varScale="1">
        <p:scale>
          <a:sx n="108" d="100"/>
          <a:sy n="108" d="100"/>
        </p:scale>
        <p:origin x="3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47F3E0-41E6-4D14-BF23-0790E2BF8B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88B790-C2C9-4F66-B4CC-2B46E47287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E1A94D7-8B6D-461C-A032-5B27A78E7B0B}" type="datetimeFigureOut">
              <a:rPr lang="en-US"/>
              <a:pPr>
                <a:defRPr/>
              </a:pPr>
              <a:t>2/27/2018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25CE594-C9AB-4DFA-BDC7-58AD74F0F9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82C87C4-5A5B-4D00-8AAA-AB9158452E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2D821-9E22-4CC9-827C-F38E189DA0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215FD8-1816-4B61-84A6-DDE8F6F90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0475910-F3C0-4B19-B897-757CEA6508D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273E6B1F-4663-4EE3-A212-35EE4D910D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BAFF53C0-D1DE-416D-A920-7F6F636913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0660" name="Slide Number Placeholder 3">
            <a:extLst>
              <a:ext uri="{FF2B5EF4-FFF2-40B4-BE49-F238E27FC236}">
                <a16:creationId xmlns:a16="http://schemas.microsoft.com/office/drawing/2014/main" id="{3CE7A802-00F1-49F3-A549-6CBDBD5C4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1782314-664E-4D25-AA00-979D94F366D4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EE225440-676D-4801-AD80-9C71F303EA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8213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defTabSz="938213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defTabSz="938213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defTabSz="938213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defTabSz="938213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fld id="{F0850AAA-4C51-4AA1-9B44-0071610A08AF}" type="slidenum">
              <a:rPr lang="en-US" altLang="en-US" sz="13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15</a:t>
            </a:fld>
            <a:endParaRPr lang="en-US" altLang="en-US" sz="13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1443BA74-DF11-4299-981B-A629EBB3644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879475" y="733425"/>
            <a:ext cx="4887913" cy="3665538"/>
          </a:xfrm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6C6B9F46-A992-40F2-A2D4-D1867B55A3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3575" y="4643438"/>
            <a:ext cx="5318125" cy="4400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23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F8BE04-DEA4-4DB8-A434-F6E3B8A32845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3FE21A-57CC-4973-B04B-7B778101B6E9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6BB80E-9BCD-4407-8D45-ECD686BF8741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D5C9D9-733C-41CB-B1C8-80C78C970164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20A69D-E3AE-4F91-82F6-C5C8BA0542AA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D3D3DD-CEB0-43F9-A95E-CF8B25033C92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A2EDD1-2AFB-4961-A7B6-9A56C3FF8552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D2ED2B-B617-4B57-9C08-55C2D794F31F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EC2DDF-52E4-4FBA-9C28-3BC1BE5B84BE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80A04FD9-F37A-4A7C-8EB6-DF13A6F55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21C34890-9A4D-4F0A-ACE2-A992DEE19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9A72D2C1-2A04-4BB0-A2BD-B99F8288B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39664-3647-4AAB-96DC-6409FD53A607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044873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9A0ACE08-2C99-451D-93DE-663331E20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395C34A7-E357-40C9-9553-215A4F0A0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AC981E26-4941-4060-842F-F50B357A3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AAA2EC-C400-47FB-B6A8-B5378B9EDC50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70155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981200" cy="585152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5867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A5661B13-AFDB-4877-BF63-96E9E257B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046310D-41F2-48A0-936A-F0542658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A0077E02-7658-4779-ACE4-F3B668DC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A4438-A62A-460F-B5A6-7E9F4EEC7E5D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51983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B382A2F4-3D78-4EE2-943C-5AD86BB6F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F3EFDFE6-3616-481D-A0BE-3FBC7178E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DFA6C24-213E-4924-9962-45C2B6C56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B63C2-14C0-40E6-9AC5-1DDEC160AC54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835554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7">
            <a:extLst>
              <a:ext uri="{FF2B5EF4-FFF2-40B4-BE49-F238E27FC236}">
                <a16:creationId xmlns:a16="http://schemas.microsoft.com/office/drawing/2014/main" id="{A0B24022-4647-4F74-92EB-4E19DF294C49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E35FE613-5720-4EC5-90ED-0190C45AA020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9">
            <a:extLst>
              <a:ext uri="{FF2B5EF4-FFF2-40B4-BE49-F238E27FC236}">
                <a16:creationId xmlns:a16="http://schemas.microsoft.com/office/drawing/2014/main" id="{91994343-2D39-4616-B99D-16058CB3FE79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reeform 20">
            <a:extLst>
              <a:ext uri="{FF2B5EF4-FFF2-40B4-BE49-F238E27FC236}">
                <a16:creationId xmlns:a16="http://schemas.microsoft.com/office/drawing/2014/main" id="{29DF323F-6FBF-4194-B412-7646785668F6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23">
            <a:extLst>
              <a:ext uri="{FF2B5EF4-FFF2-40B4-BE49-F238E27FC236}">
                <a16:creationId xmlns:a16="http://schemas.microsoft.com/office/drawing/2014/main" id="{2008DEDE-CE5A-4FF7-A7B4-85001B124BC9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24">
            <a:extLst>
              <a:ext uri="{FF2B5EF4-FFF2-40B4-BE49-F238E27FC236}">
                <a16:creationId xmlns:a16="http://schemas.microsoft.com/office/drawing/2014/main" id="{ACB02D53-4DB6-4762-BBCA-78514F54A0D2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25">
            <a:extLst>
              <a:ext uri="{FF2B5EF4-FFF2-40B4-BE49-F238E27FC236}">
                <a16:creationId xmlns:a16="http://schemas.microsoft.com/office/drawing/2014/main" id="{915C1181-9009-47D2-A144-1EDAF7CC0049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26">
            <a:extLst>
              <a:ext uri="{FF2B5EF4-FFF2-40B4-BE49-F238E27FC236}">
                <a16:creationId xmlns:a16="http://schemas.microsoft.com/office/drawing/2014/main" id="{E8000327-9B7D-45E4-8455-877853D0335A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reeform 27">
            <a:extLst>
              <a:ext uri="{FF2B5EF4-FFF2-40B4-BE49-F238E27FC236}">
                <a16:creationId xmlns:a16="http://schemas.microsoft.com/office/drawing/2014/main" id="{B11920AD-545A-4BD0-A798-5648FC7F633E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Freeform 28">
            <a:extLst>
              <a:ext uri="{FF2B5EF4-FFF2-40B4-BE49-F238E27FC236}">
                <a16:creationId xmlns:a16="http://schemas.microsoft.com/office/drawing/2014/main" id="{CCEDAA47-611C-428A-A3AB-74C5ADADCCB4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Freeform 29">
            <a:extLst>
              <a:ext uri="{FF2B5EF4-FFF2-40B4-BE49-F238E27FC236}">
                <a16:creationId xmlns:a16="http://schemas.microsoft.com/office/drawing/2014/main" id="{CDD9B4A9-F5DB-4037-85C9-2457FD56FC56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Freeform 30">
            <a:extLst>
              <a:ext uri="{FF2B5EF4-FFF2-40B4-BE49-F238E27FC236}">
                <a16:creationId xmlns:a16="http://schemas.microsoft.com/office/drawing/2014/main" id="{97DD4716-2599-484A-9F04-7A4190D95867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Freeform 31">
            <a:extLst>
              <a:ext uri="{FF2B5EF4-FFF2-40B4-BE49-F238E27FC236}">
                <a16:creationId xmlns:a16="http://schemas.microsoft.com/office/drawing/2014/main" id="{C4998BFF-ADDA-4856-8CF6-6BD7DDD4578A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Freeform 32">
            <a:extLst>
              <a:ext uri="{FF2B5EF4-FFF2-40B4-BE49-F238E27FC236}">
                <a16:creationId xmlns:a16="http://schemas.microsoft.com/office/drawing/2014/main" id="{3177DA07-EB98-49AC-88FC-201D1A9921B8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" name="Freeform 33">
            <a:extLst>
              <a:ext uri="{FF2B5EF4-FFF2-40B4-BE49-F238E27FC236}">
                <a16:creationId xmlns:a16="http://schemas.microsoft.com/office/drawing/2014/main" id="{E407ACCA-55EC-49D0-9B58-4F77FB340610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88A2C2-CCC2-4CCA-9B54-AE7A61D2D7B6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6689E7-A6BF-429C-80C3-F12A270BAFE0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EAF246-3D12-4C22-8E22-2B33EB639C14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95E19FF-78EC-473E-861C-2BD1044154E6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56A7E89-9BA6-4AED-87FB-0EBDB6182ED1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19EBE0-BD75-4226-B3C0-BA578B5350A6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3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1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A7F243B3-4417-4C4E-8424-51660A3E5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AFD8269A-4023-4A23-B0C9-464246BC0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7BF95EA9-440F-4733-914C-E67A5EF90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CE4F5-E8ED-4768-B6B5-D9D11780943A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53854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22427-4EEE-4901-8302-44EC64B95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2708D-644F-4F16-9A02-27EFC333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E2B51-49E9-412F-BDB3-B4CDA5CE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B39972-2E6D-4FED-A905-DFC8B0BCDF7F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376900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6003C64-6C2E-4BCF-BD89-900FFBBF445B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ED7FBF-2338-41BF-B71D-829C2D5CEDF0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DF336F-8C45-4038-AF94-08A45C38C5D8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8C0988-8FCD-4290-A0AA-B32ED34EBCE9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27378B-E199-4F11-8C9F-20DBB686695A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CAB43E-4CDB-47FF-AD91-CF3DA7EB92FC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D3D18-CC1A-423A-91BA-9F507B817C81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B9A508-B12B-4854-B2C6-E377AC984418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732B95-8356-427A-89CA-E5A6922A7308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080451-F894-4CE5-B80F-31755DBF6630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6">
            <a:extLst>
              <a:ext uri="{FF2B5EF4-FFF2-40B4-BE49-F238E27FC236}">
                <a16:creationId xmlns:a16="http://schemas.microsoft.com/office/drawing/2014/main" id="{A0E76800-3BA5-49B3-8DBA-F89A6BE5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18" name="Footer Placeholder 7">
            <a:extLst>
              <a:ext uri="{FF2B5EF4-FFF2-40B4-BE49-F238E27FC236}">
                <a16:creationId xmlns:a16="http://schemas.microsoft.com/office/drawing/2014/main" id="{8189DB1C-1BFC-48E4-B6BC-FD487B63D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19" name="Slide Number Placeholder 8">
            <a:extLst>
              <a:ext uri="{FF2B5EF4-FFF2-40B4-BE49-F238E27FC236}">
                <a16:creationId xmlns:a16="http://schemas.microsoft.com/office/drawing/2014/main" id="{8B78E34E-CF8E-48EB-9EBD-AE18D508E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7C420-7E7A-4A17-A1EA-0A28FDE85D57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655108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1DD32149-EB4F-474D-9DE8-3A443FC19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4CA2E0BA-2294-45E7-A01C-C2F473A25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EC1B491D-895B-489F-9FE6-86ADD4C29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92560-4E3B-405B-8E5F-5E44DC4D7EE1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643939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01544-8277-4B70-A3F9-414EEAF48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4C18A-97EA-42AF-824B-3DF40EB8D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74DDB-9E64-43A5-98D1-58CF6BCE1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1430FA-4E40-4BCE-ACDD-FDA052573467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4191292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FEEDF3EB-7154-45D4-8D35-F03DD4419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60851019-04F0-42A3-ACD3-2B6FC25AB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B4A2F361-5362-4508-9D43-DBEBBE8F3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113B1-39C7-4458-915D-3C6A67CCB0C1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771537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F8A9E4-51ED-472F-A559-EC1FD88F3A93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6C5F5A8-3752-43AC-B8E9-6CE33BBCF1FB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19">
            <a:extLst>
              <a:ext uri="{FF2B5EF4-FFF2-40B4-BE49-F238E27FC236}">
                <a16:creationId xmlns:a16="http://schemas.microsoft.com/office/drawing/2014/main" id="{F359DC56-D1D2-4B59-967A-16EBD895CB75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2DC27CB-17AA-48C7-9649-716B83AA58B7}"/>
                </a:ext>
              </a:extLst>
            </p:cNvPr>
            <p:cNvCxnSpPr/>
            <p:nvPr/>
          </p:nvCxnSpPr>
          <p:spPr>
            <a:xfrm rot="16200000">
              <a:off x="6663593" y="12887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3BA80AB-1158-4FEA-9DF3-0627E254F26E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4A50EFB-9427-44FD-9807-19496435EE08}"/>
                </a:ext>
              </a:extLst>
            </p:cNvPr>
            <p:cNvCxnSpPr/>
            <p:nvPr/>
          </p:nvCxnSpPr>
          <p:spPr>
            <a:xfrm rot="5400000" flipH="1">
              <a:off x="6744513" y="12877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5">
            <a:extLst>
              <a:ext uri="{FF2B5EF4-FFF2-40B4-BE49-F238E27FC236}">
                <a16:creationId xmlns:a16="http://schemas.microsoft.com/office/drawing/2014/main" id="{4449AA9E-D83F-490A-B158-C25BBDFF44FB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ABFEAB-540F-458C-9EDF-2E43ED8C31DA}"/>
                </a:ext>
              </a:extLst>
            </p:cNvPr>
            <p:cNvCxnSpPr/>
            <p:nvPr/>
          </p:nvCxnSpPr>
          <p:spPr>
            <a:xfrm rot="16200000">
              <a:off x="6663593" y="12887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85AE50E-6A66-45CE-865B-9EBB61D90B18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64A417-9165-417D-B7CA-3A70E512A6F9}"/>
                </a:ext>
              </a:extLst>
            </p:cNvPr>
            <p:cNvCxnSpPr/>
            <p:nvPr/>
          </p:nvCxnSpPr>
          <p:spPr>
            <a:xfrm rot="5400000" flipH="1">
              <a:off x="6744513" y="12877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9">
            <a:extLst>
              <a:ext uri="{FF2B5EF4-FFF2-40B4-BE49-F238E27FC236}">
                <a16:creationId xmlns:a16="http://schemas.microsoft.com/office/drawing/2014/main" id="{0ABAB49E-CE0C-4CAE-97EF-39A2AD79F128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7F2A398-21D1-4717-AD95-01A427728DB6}"/>
                </a:ext>
              </a:extLst>
            </p:cNvPr>
            <p:cNvCxnSpPr/>
            <p:nvPr/>
          </p:nvCxnSpPr>
          <p:spPr>
            <a:xfrm rot="16200000">
              <a:off x="6663592" y="12887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EA571CE-1545-4131-A297-587A845613F9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8D1AB84-E81B-4185-9AA3-0B5325023A0E}"/>
                </a:ext>
              </a:extLst>
            </p:cNvPr>
            <p:cNvCxnSpPr/>
            <p:nvPr/>
          </p:nvCxnSpPr>
          <p:spPr>
            <a:xfrm rot="5400000" flipH="1">
              <a:off x="6744512" y="12877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2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Date Placeholder 4">
            <a:extLst>
              <a:ext uri="{FF2B5EF4-FFF2-40B4-BE49-F238E27FC236}">
                <a16:creationId xmlns:a16="http://schemas.microsoft.com/office/drawing/2014/main" id="{F461B908-7DED-42A8-A60A-DA86085F53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5D86D1FB-586C-4D14-9071-8C7A13AB3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1" name="Slide Number Placeholder 6">
            <a:extLst>
              <a:ext uri="{FF2B5EF4-FFF2-40B4-BE49-F238E27FC236}">
                <a16:creationId xmlns:a16="http://schemas.microsoft.com/office/drawing/2014/main" id="{492D74EB-F27F-4A96-8CE4-2AC7FD211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B43FD24A-2376-4CD4-AC5D-EEF670A62DC9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424277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64999">
              <a:srgbClr val="000000"/>
            </a:gs>
            <a:gs pos="100000">
              <a:srgbClr val="5A77A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BCE63E-DAF9-488E-9130-01BA75144143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1F1A50-C23B-499A-9C1A-5F28A269171F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7313D0-176B-4AD4-A0EC-EE03636651CF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170318-2003-42B4-ADC3-706B5F14870F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DA923A-F7FC-43B8-9C41-11B8C7F53DB7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AE70A1-525E-4D96-9970-413C399EDB5C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69AEE-6D79-4425-AED2-603D90ECFCC0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9CE1C9-761A-4397-87BA-9A3042D4AFE2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E3B34C-47FC-43B9-94C3-09BA391CC658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Title Placeholder 21">
            <a:extLst>
              <a:ext uri="{FF2B5EF4-FFF2-40B4-BE49-F238E27FC236}">
                <a16:creationId xmlns:a16="http://schemas.microsoft.com/office/drawing/2014/main" id="{4782FB03-892C-4743-B404-62FAAABD4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60" name="Text Placeholder 12">
            <a:extLst>
              <a:ext uri="{FF2B5EF4-FFF2-40B4-BE49-F238E27FC236}">
                <a16:creationId xmlns:a16="http://schemas.microsoft.com/office/drawing/2014/main" id="{6547F7B0-E7AD-460C-B4D0-65F2CE2CA8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C5A14AA3-557D-496B-B116-0F06B91EC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4208DA-4EA2-449E-A834-2CE2C3B3CB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D4BCC5EE-4540-4F3D-970F-C243728E74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FBD6EEB7-FB92-4D78-8B75-CBF715F1AF3C}" type="slidenum">
              <a:rPr lang="sr-Latn-CS" altLang="en-US"/>
              <a:pPr/>
              <a:t>‹#›</a:t>
            </a:fld>
            <a:endParaRPr lang="sr-Latn-C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5" r:id="rId1"/>
    <p:sldLayoutId id="2147484080" r:id="rId2"/>
    <p:sldLayoutId id="2147484086" r:id="rId3"/>
    <p:sldLayoutId id="2147484087" r:id="rId4"/>
    <p:sldLayoutId id="2147484088" r:id="rId5"/>
    <p:sldLayoutId id="2147484081" r:id="rId6"/>
    <p:sldLayoutId id="2147484089" r:id="rId7"/>
    <p:sldLayoutId id="2147484082" r:id="rId8"/>
    <p:sldLayoutId id="2147484090" r:id="rId9"/>
    <p:sldLayoutId id="2147484083" r:id="rId10"/>
    <p:sldLayoutId id="21474840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hinzo_Abe.jpg" TargetMode="External"/><Relationship Id="rId2" Type="http://schemas.openxmlformats.org/officeDocument/2006/relationships/hyperlink" Target="https://www.tofugu.com/japan/abenomics-3-arrows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asociologist.com/2012/04/30/on-the-difference-between-gnp-and-gdp/" TargetMode="External"/><Relationship Id="rId2" Type="http://schemas.openxmlformats.org/officeDocument/2006/relationships/hyperlink" Target="http://oll.libertyfund.org/titles/petty-the-economic-writings-of-sir-william-petty-vol-1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data.worldbank.org/indicator/NY.GNP.PCAP.PP.CD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slideplayer.com/slide/5358757/67/video/Three+national+accounting+%26quot%3Bsystems%26quot%3B%3A.mp4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n.ucla.edu/lal/busta/busta0807.pdf" TargetMode="External"/><Relationship Id="rId2" Type="http://schemas.openxmlformats.org/officeDocument/2006/relationships/hyperlink" Target="http://en.wikipedia.org/wiki/Happiness_economics" TargetMode="Externa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azon.com/Happiness-Lessons-Science-Richard-Layard/dp/0143037013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uters.com/article/emerging-markets-balkans/western-balkans-economies-could-take-up-to-200-yrs-to-catch-up-with-eu-ebrd-idUSL8N1QG3HS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E8C44FA9-A862-431D-83F4-F05A1F6980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dostizanje</a:t>
            </a:r>
            <a:endParaRPr lang="en-US" dirty="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86645BF8-1D34-4057-9446-439A7A0F42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i="1"/>
              <a:t> </a:t>
            </a:r>
            <a:endParaRPr lang="en-US" altLang="en-US"/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A8B0DCB0-604B-4E7B-B346-2D816B9D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81200"/>
            <a:ext cx="68770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BC7D0F-7E1D-48D3-A398-55C9E85CA8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0" t="38270" r="26870" b="56263"/>
          <a:stretch/>
        </p:blipFill>
        <p:spPr bwMode="auto">
          <a:xfrm>
            <a:off x="5638800" y="4965129"/>
            <a:ext cx="30480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97FF8E-0560-43D7-A5A7-17925EF83A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0" t="38270" r="26870" b="56263"/>
          <a:stretch/>
        </p:blipFill>
        <p:spPr bwMode="auto">
          <a:xfrm>
            <a:off x="5638800" y="5425440"/>
            <a:ext cx="228600" cy="13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3D784-0C4F-4400-9778-90E76C197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3200" dirty="0"/>
              <a:t>Nezaposlenost:kontraciklična, </a:t>
            </a:r>
            <a:br>
              <a:rPr lang="sr-Latn-CS" sz="3200" dirty="0"/>
            </a:br>
            <a:r>
              <a:rPr lang="sr-Latn-CS" sz="3200" dirty="0"/>
              <a:t>zaostajuća varijabla</a:t>
            </a:r>
            <a:endParaRPr lang="en-US" sz="3200" dirty="0"/>
          </a:p>
        </p:txBody>
      </p:sp>
      <p:pic>
        <p:nvPicPr>
          <p:cNvPr id="33795" name="Picture 2">
            <a:extLst>
              <a:ext uri="{FF2B5EF4-FFF2-40B4-BE49-F238E27FC236}">
                <a16:creationId xmlns:a16="http://schemas.microsoft.com/office/drawing/2014/main" id="{5434473B-B77F-4C35-8E66-223EDA2189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752600"/>
            <a:ext cx="5102225" cy="4676775"/>
          </a:xfrm>
          <a:noFill/>
        </p:spPr>
      </p:pic>
      <p:sp>
        <p:nvSpPr>
          <p:cNvPr id="33796" name="TextBox 4">
            <a:extLst>
              <a:ext uri="{FF2B5EF4-FFF2-40B4-BE49-F238E27FC236}">
                <a16:creationId xmlns:a16="http://schemas.microsoft.com/office/drawing/2014/main" id="{3E8B1421-4AFD-4AED-9010-DA345DA57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1828800"/>
            <a:ext cx="1905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Inflacija je prociklična ali zaostajuća varijabla, </a:t>
            </a:r>
            <a:endParaRPr lang="sr-Latn-CS" altLang="en-US"/>
          </a:p>
          <a:p>
            <a:pPr eaLnBrk="1" hangingPunct="1"/>
            <a:endParaRPr lang="sr-Latn-CS" altLang="en-US"/>
          </a:p>
          <a:p>
            <a:pPr eaLnBrk="1" hangingPunct="1"/>
            <a:r>
              <a:rPr lang="en-US" altLang="en-US"/>
              <a:t>dostiže vrh</a:t>
            </a:r>
          </a:p>
          <a:p>
            <a:pPr eaLnBrk="1" hangingPunct="1"/>
            <a:r>
              <a:rPr lang="en-US" altLang="en-US"/>
              <a:t>jedan kvartal nakon što ga BDP već dostigne. </a:t>
            </a:r>
            <a:endParaRPr lang="sr-Latn-CS" altLang="en-US"/>
          </a:p>
          <a:p>
            <a:pPr eaLnBrk="1" hangingPunct="1"/>
            <a:endParaRPr lang="sr-Latn-CS" altLang="en-US"/>
          </a:p>
          <a:p>
            <a:pPr eaLnBrk="1" hangingPunct="1"/>
            <a:r>
              <a:rPr lang="en-US" altLang="en-US"/>
              <a:t>Kratkoročna kamatna stopa i zaposlenost su strogo prociklični.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0950060A-809F-441C-8AD1-62D953F35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7" t="20741" r="36665" b="9259"/>
          <a:stretch>
            <a:fillRect/>
          </a:stretch>
        </p:blipFill>
        <p:spPr bwMode="auto">
          <a:xfrm>
            <a:off x="1066800" y="-152400"/>
            <a:ext cx="5105400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2">
            <a:extLst>
              <a:ext uri="{FF2B5EF4-FFF2-40B4-BE49-F238E27FC236}">
                <a16:creationId xmlns:a16="http://schemas.microsoft.com/office/drawing/2014/main" id="{FAFC8B17-D074-41D3-BB20-D44099B82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1600200"/>
            <a:ext cx="26670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err="1"/>
              <a:t>Proizvodnja</a:t>
            </a:r>
            <a:r>
              <a:rPr lang="en-GB" altLang="en-US" dirty="0"/>
              <a:t>, </a:t>
            </a:r>
            <a:r>
              <a:rPr lang="en-GB" altLang="en-US" dirty="0" err="1"/>
              <a:t>zaposlenost</a:t>
            </a:r>
            <a:r>
              <a:rPr lang="en-GB" altLang="en-US" dirty="0"/>
              <a:t>, plate, </a:t>
            </a:r>
            <a:r>
              <a:rPr lang="en-GB" altLang="en-US" dirty="0" err="1"/>
              <a:t>velikoprodajne</a:t>
            </a:r>
            <a:r>
              <a:rPr lang="en-GB" altLang="en-US" dirty="0"/>
              <a:t> </a:t>
            </a:r>
            <a:r>
              <a:rPr lang="en-GB" altLang="en-US" dirty="0" err="1"/>
              <a:t>cene</a:t>
            </a:r>
            <a:r>
              <a:rPr lang="en-GB" altLang="en-US" dirty="0"/>
              <a:t> </a:t>
            </a:r>
            <a:r>
              <a:rPr lang="en-GB" altLang="en-US" dirty="0" err="1"/>
              <a:t>i</a:t>
            </a:r>
            <a:r>
              <a:rPr lang="en-GB" altLang="en-US" dirty="0"/>
              <a:t> </a:t>
            </a:r>
            <a:r>
              <a:rPr lang="en-GB" altLang="en-US" dirty="0" err="1"/>
              <a:t>kamatne</a:t>
            </a:r>
            <a:r>
              <a:rPr lang="en-GB" altLang="en-US" dirty="0"/>
              <a:t> stope </a:t>
            </a:r>
            <a:r>
              <a:rPr lang="en-GB" altLang="en-US" dirty="0" err="1"/>
              <a:t>su</a:t>
            </a:r>
            <a:r>
              <a:rPr lang="en-GB" altLang="en-US" dirty="0"/>
              <a:t> </a:t>
            </a:r>
            <a:r>
              <a:rPr lang="en-GB" altLang="en-US" dirty="0" err="1"/>
              <a:t>prociklične</a:t>
            </a:r>
            <a:r>
              <a:rPr lang="en-GB" altLang="en-US" dirty="0"/>
              <a:t> </a:t>
            </a:r>
            <a:r>
              <a:rPr lang="en-GB" altLang="en-US" dirty="0" err="1"/>
              <a:t>i</a:t>
            </a:r>
            <a:r>
              <a:rPr lang="en-GB" altLang="en-US" dirty="0"/>
              <a:t> </a:t>
            </a:r>
            <a:r>
              <a:rPr lang="en-GB" altLang="en-US" dirty="0" err="1"/>
              <a:t>koincidirajuće</a:t>
            </a:r>
            <a:r>
              <a:rPr lang="en-GB" altLang="en-US" dirty="0"/>
              <a:t>, </a:t>
            </a:r>
            <a:r>
              <a:rPr lang="en-GB" altLang="en-US" dirty="0" err="1"/>
              <a:t>dok</a:t>
            </a:r>
            <a:r>
              <a:rPr lang="en-GB" altLang="en-US" dirty="0"/>
              <a:t> </a:t>
            </a:r>
            <a:r>
              <a:rPr lang="en-GB" altLang="en-US" dirty="0" err="1"/>
              <a:t>su</a:t>
            </a:r>
            <a:r>
              <a:rPr lang="en-GB" altLang="en-US" dirty="0"/>
              <a:t> </a:t>
            </a:r>
            <a:endParaRPr lang="sr-Latn-RS" altLang="en-US" dirty="0"/>
          </a:p>
          <a:p>
            <a:pPr eaLnBrk="1" hangingPunct="1"/>
            <a:endParaRPr lang="sr-Latn-RS" altLang="en-US" dirty="0"/>
          </a:p>
          <a:p>
            <a:pPr eaLnBrk="1" hangingPunct="1"/>
            <a:r>
              <a:rPr lang="en-GB" altLang="en-US" dirty="0" err="1"/>
              <a:t>maloprodajne</a:t>
            </a:r>
            <a:r>
              <a:rPr lang="en-GB" altLang="en-US" dirty="0"/>
              <a:t> </a:t>
            </a:r>
            <a:r>
              <a:rPr lang="en-GB" altLang="en-US" dirty="0" err="1"/>
              <a:t>cene</a:t>
            </a:r>
            <a:r>
              <a:rPr lang="en-GB" altLang="en-US" dirty="0"/>
              <a:t> </a:t>
            </a:r>
            <a:r>
              <a:rPr lang="en-GB" altLang="en-US" dirty="0" err="1"/>
              <a:t>blago</a:t>
            </a:r>
            <a:r>
              <a:rPr lang="en-GB" altLang="en-US" dirty="0"/>
              <a:t> </a:t>
            </a:r>
            <a:r>
              <a:rPr lang="en-GB" altLang="en-US" dirty="0" err="1"/>
              <a:t>kasneća</a:t>
            </a:r>
            <a:r>
              <a:rPr lang="en-GB" altLang="en-US" dirty="0"/>
              <a:t> </a:t>
            </a:r>
            <a:r>
              <a:rPr lang="en-GB" altLang="en-US" dirty="0" err="1"/>
              <a:t>varijabla</a:t>
            </a:r>
            <a:r>
              <a:rPr lang="en-GB" altLang="en-US" dirty="0"/>
              <a:t>. </a:t>
            </a:r>
            <a:endParaRPr lang="sr-Latn-RS" altLang="en-US" dirty="0"/>
          </a:p>
          <a:p>
            <a:pPr eaLnBrk="1" hangingPunct="1"/>
            <a:endParaRPr lang="sr-Latn-RS" altLang="en-US" dirty="0"/>
          </a:p>
          <a:p>
            <a:pPr eaLnBrk="1" hangingPunct="1"/>
            <a:r>
              <a:rPr lang="en-GB" altLang="en-US" dirty="0" err="1"/>
              <a:t>Prociklično</a:t>
            </a:r>
            <a:r>
              <a:rPr lang="en-GB" altLang="en-US" dirty="0"/>
              <a:t> </a:t>
            </a:r>
            <a:r>
              <a:rPr lang="en-GB" altLang="en-US" dirty="0" err="1"/>
              <a:t>ponašanje</a:t>
            </a:r>
            <a:r>
              <a:rPr lang="en-GB" altLang="en-US" dirty="0"/>
              <a:t> </a:t>
            </a:r>
            <a:r>
              <a:rPr lang="en-GB" altLang="en-US" dirty="0" err="1"/>
              <a:t>kamatnih</a:t>
            </a:r>
            <a:r>
              <a:rPr lang="en-GB" altLang="en-US" dirty="0"/>
              <a:t> </a:t>
            </a:r>
            <a:r>
              <a:rPr lang="en-GB" altLang="en-US" dirty="0" err="1"/>
              <a:t>stopa</a:t>
            </a:r>
            <a:r>
              <a:rPr lang="en-GB" altLang="en-US" dirty="0"/>
              <a:t> </a:t>
            </a:r>
            <a:r>
              <a:rPr lang="en-GB" altLang="en-US" dirty="0" err="1"/>
              <a:t>manje</a:t>
            </a:r>
            <a:r>
              <a:rPr lang="en-GB" altLang="en-US" dirty="0"/>
              <a:t> </a:t>
            </a:r>
            <a:r>
              <a:rPr lang="en-GB" altLang="en-US" dirty="0" err="1"/>
              <a:t>je</a:t>
            </a:r>
            <a:r>
              <a:rPr lang="en-GB" altLang="en-US" dirty="0"/>
              <a:t> </a:t>
            </a:r>
            <a:r>
              <a:rPr lang="en-GB" altLang="en-US" dirty="0" err="1"/>
              <a:t>izraženo</a:t>
            </a:r>
            <a:r>
              <a:rPr lang="en-GB" altLang="en-US" dirty="0"/>
              <a:t> </a:t>
            </a:r>
            <a:r>
              <a:rPr lang="en-GB" altLang="en-US" dirty="0" err="1"/>
              <a:t>nakon</a:t>
            </a:r>
            <a:r>
              <a:rPr lang="en-GB" altLang="en-US" dirty="0"/>
              <a:t> 1914, </a:t>
            </a:r>
            <a:r>
              <a:rPr lang="en-GB" altLang="en-US" dirty="0" err="1"/>
              <a:t>dakle</a:t>
            </a:r>
            <a:r>
              <a:rPr lang="en-GB" altLang="en-US" dirty="0"/>
              <a:t> </a:t>
            </a:r>
            <a:r>
              <a:rPr lang="en-GB" altLang="en-US" dirty="0" err="1"/>
              <a:t>nakon</a:t>
            </a:r>
            <a:r>
              <a:rPr lang="en-GB" altLang="en-US" dirty="0"/>
              <a:t> </a:t>
            </a:r>
            <a:r>
              <a:rPr lang="en-GB" altLang="en-US" dirty="0" err="1"/>
              <a:t>godine</a:t>
            </a:r>
            <a:r>
              <a:rPr lang="en-GB" altLang="en-US" dirty="0"/>
              <a:t> </a:t>
            </a:r>
            <a:r>
              <a:rPr lang="en-GB" altLang="en-US" dirty="0" err="1"/>
              <a:t>kada</a:t>
            </a:r>
            <a:r>
              <a:rPr lang="en-GB" altLang="en-US" dirty="0"/>
              <a:t> </a:t>
            </a:r>
            <a:r>
              <a:rPr lang="en-GB" altLang="en-US" dirty="0" err="1"/>
              <a:t>je</a:t>
            </a:r>
            <a:r>
              <a:rPr lang="en-GB" altLang="en-US" dirty="0"/>
              <a:t> </a:t>
            </a:r>
            <a:r>
              <a:rPr lang="en-GB" altLang="en-US" dirty="0" err="1"/>
              <a:t>osnovana</a:t>
            </a:r>
            <a:r>
              <a:rPr lang="en-GB" altLang="en-US" dirty="0"/>
              <a:t> </a:t>
            </a:r>
            <a:r>
              <a:rPr lang="en-GB" altLang="en-US" dirty="0" err="1"/>
              <a:t>američka</a:t>
            </a:r>
            <a:r>
              <a:rPr lang="en-GB" altLang="en-US" dirty="0"/>
              <a:t> </a:t>
            </a:r>
            <a:r>
              <a:rPr lang="en-GB" altLang="en-US" dirty="0" err="1"/>
              <a:t>centralna</a:t>
            </a:r>
            <a:r>
              <a:rPr lang="en-GB" altLang="en-US" dirty="0"/>
              <a:t> </a:t>
            </a:r>
            <a:r>
              <a:rPr lang="en-GB" altLang="en-US" dirty="0" err="1"/>
              <a:t>banka</a:t>
            </a:r>
            <a:r>
              <a:rPr lang="en-GB" altLang="en-US" dirty="0"/>
              <a:t> (Federal reserve System).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>
            <a:extLst>
              <a:ext uri="{FF2B5EF4-FFF2-40B4-BE49-F238E27FC236}">
                <a16:creationId xmlns:a16="http://schemas.microsoft.com/office/drawing/2014/main" id="{B64C1064-B284-4ED0-82EB-24BC0D9CC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295400"/>
            <a:ext cx="5181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en-US" sz="2000"/>
              <a:t>U normalnim vremenima, inflacija je tesno</a:t>
            </a:r>
          </a:p>
          <a:p>
            <a:pPr eaLnBrk="1" hangingPunct="1"/>
            <a:r>
              <a:rPr lang="pl-PL" altLang="en-US" sz="2000"/>
              <a:t>vezana za fazu privrednog ciklusa</a:t>
            </a:r>
            <a:endParaRPr lang="en-US" altLang="en-US" sz="20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2A1085-2663-400E-9507-0052B84A3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209800"/>
            <a:ext cx="6019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en-US"/>
              <a:t>Stopa inflacije je obično </a:t>
            </a:r>
            <a:r>
              <a:rPr lang="pl-PL" altLang="en-US" b="1"/>
              <a:t>prociklična:</a:t>
            </a:r>
          </a:p>
          <a:p>
            <a:pPr eaLnBrk="1" hangingPunct="1"/>
            <a:r>
              <a:rPr lang="pl-PL" altLang="en-US" b="1"/>
              <a:t>raste </a:t>
            </a:r>
            <a:r>
              <a:rPr lang="en-US" altLang="en-US"/>
              <a:t>u periodima ubrzanja privredne aktivnosti i pada</a:t>
            </a:r>
            <a:r>
              <a:rPr lang="sr-Latn-CS" altLang="en-US"/>
              <a:t> </a:t>
            </a:r>
            <a:r>
              <a:rPr lang="en-US" altLang="en-US"/>
              <a:t>sa njenim usporavanjem.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DCA98A-8688-416A-A841-A2211FDC7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648075"/>
            <a:ext cx="6527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rgbClr val="FFFFFF"/>
                </a:solidFill>
              </a:rPr>
              <a:t>Stepen iskorišćenosti kapaciteta</a:t>
            </a:r>
          </a:p>
          <a:p>
            <a:pPr eaLnBrk="1" hangingPunct="1"/>
            <a:r>
              <a:rPr lang="sr-Latn-CS" altLang="en-US">
                <a:solidFill>
                  <a:srgbClr val="FFFFFF"/>
                </a:solidFill>
              </a:rPr>
              <a:t>-</a:t>
            </a:r>
            <a:r>
              <a:rPr lang="en-US" altLang="en-US">
                <a:solidFill>
                  <a:srgbClr val="FFFFFF"/>
                </a:solidFill>
              </a:rPr>
              <a:t> dobar indikator cikličnih kretanja.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A038C2-F819-4E43-A4CD-F20BEC7E2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068888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Nasuprot tome, stopa nezaposlenosti je </a:t>
            </a:r>
            <a:r>
              <a:rPr lang="en-US" altLang="en-US" b="1"/>
              <a:t>kontraciklična – a stopa zaposlenosti – koindicirajuca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C5118-F98B-4A16-8E2C-4C972C698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3600" dirty="0"/>
              <a:t>“Morski” i “slatkovodni” ekonomisti</a:t>
            </a:r>
            <a:endParaRPr lang="en-US" sz="3600" dirty="0"/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7BB22567-E72C-4DB0-9808-44F68CDD4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Kejnzove stavove zastupaju „morski” ekonomisti</a:t>
            </a:r>
            <a:r>
              <a:rPr lang="sr-Latn-CS" altLang="en-US"/>
              <a:t> - </a:t>
            </a:r>
            <a:r>
              <a:rPr lang="en-US" altLang="en-US"/>
              <a:t>(Harvard, MIT, Jejl, Stanford, Berkli). </a:t>
            </a:r>
            <a:endParaRPr lang="sr-Latn-CS" altLang="en-US"/>
          </a:p>
          <a:p>
            <a:pPr eaLnBrk="1" hangingPunct="1"/>
            <a:r>
              <a:rPr lang="en-US" altLang="en-US"/>
              <a:t>„Slatkovodni” </a:t>
            </a:r>
            <a:r>
              <a:rPr lang="sr-Latn-CS" altLang="en-US"/>
              <a:t>– monetaristi </a:t>
            </a:r>
            <a:r>
              <a:rPr lang="en-US" altLang="en-US"/>
              <a:t>iz Čikaga, Ročestera ili Minesote.</a:t>
            </a:r>
          </a:p>
          <a:p>
            <a:pPr eaLnBrk="1" hangingPunct="1"/>
            <a:r>
              <a:rPr lang="en-US" altLang="en-US"/>
              <a:t>U Evropi manje očigledn</a:t>
            </a:r>
            <a:r>
              <a:rPr lang="sr-Latn-CS" altLang="en-US"/>
              <a:t>o</a:t>
            </a:r>
            <a:r>
              <a:rPr lang="en-US" altLang="en-US"/>
              <a:t>: </a:t>
            </a:r>
            <a:endParaRPr lang="sr-Latn-CS" altLang="en-US"/>
          </a:p>
          <a:p>
            <a:pPr eaLnBrk="1" hangingPunct="1"/>
            <a:r>
              <a:rPr lang="en-US" altLang="en-US"/>
              <a:t>britanski i francuski ekonomisti više</a:t>
            </a:r>
          </a:p>
          <a:p>
            <a:pPr eaLnBrk="1" hangingPunct="1"/>
            <a:r>
              <a:rPr lang="en-US" altLang="en-US"/>
              <a:t>naginju kejnzijancima</a:t>
            </a:r>
            <a:endParaRPr lang="sr-Latn-CS" altLang="en-US"/>
          </a:p>
          <a:p>
            <a:pPr eaLnBrk="1" hangingPunct="1"/>
            <a:r>
              <a:rPr lang="en-US" altLang="en-US"/>
              <a:t>nemački i švedski ekonomisti</a:t>
            </a:r>
            <a:r>
              <a:rPr lang="sr-Latn-CS" altLang="en-US"/>
              <a:t> -monetaristi</a:t>
            </a:r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2F5AF-DC32-49AA-919D-9D413E93D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1C57409F-9A10-4DD1-8913-6A5251A52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 </a:t>
            </a:r>
            <a:r>
              <a:rPr lang="en-US" altLang="en-US" sz="2800" dirty="0" err="1"/>
              <a:t>Poslednjih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godina</a:t>
            </a:r>
            <a:r>
              <a:rPr lang="en-US" altLang="en-US" sz="2800" dirty="0"/>
              <a:t> </a:t>
            </a:r>
            <a:r>
              <a:rPr lang="sr-Latn-CS" altLang="en-US" sz="2800" dirty="0"/>
              <a:t>– renesansa kejnzijanizma </a:t>
            </a:r>
          </a:p>
          <a:p>
            <a:pPr eaLnBrk="1" hangingPunct="1"/>
            <a:r>
              <a:rPr lang="vi-VN" altLang="en-US" sz="2800" dirty="0"/>
              <a:t>političari u Francuskoj i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Nemačkoj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zalažu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aktivniju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fiskalnu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monetarnu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politiku</a:t>
            </a:r>
            <a:r>
              <a:rPr lang="en-US" altLang="en-US" sz="2800" dirty="0"/>
              <a:t>. </a:t>
            </a:r>
            <a:endParaRPr lang="sr-Latn-CS" altLang="en-US" sz="2800" dirty="0"/>
          </a:p>
          <a:p>
            <a:pPr eaLnBrk="1" hangingPunct="1"/>
            <a:endParaRPr lang="sr-Latn-CS" altLang="en-US" sz="2800" dirty="0"/>
          </a:p>
          <a:p>
            <a:pPr eaLnBrk="1" hangingPunct="1"/>
            <a:r>
              <a:rPr lang="en-US" altLang="en-US" sz="2800" dirty="0" err="1"/>
              <a:t>Kasnije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ćete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ovoj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knjizi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naći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objašnjenje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zbog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čega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naglasak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aktivističke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politike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stvari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predstavlja</a:t>
            </a:r>
            <a:r>
              <a:rPr lang="sr-Latn-CS" altLang="en-US" sz="2800" dirty="0"/>
              <a:t> </a:t>
            </a:r>
            <a:r>
              <a:rPr lang="nb-NO" altLang="en-US" sz="2800" dirty="0"/>
              <a:t>posledicu zajedničke evropske valute, evra, koji je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uveden</a:t>
            </a:r>
            <a:r>
              <a:rPr lang="en-US" altLang="en-US" sz="2800" dirty="0"/>
              <a:t> 1999. </a:t>
            </a:r>
            <a:r>
              <a:rPr lang="en-US" altLang="en-US" sz="2800" dirty="0" err="1"/>
              <a:t>godine</a:t>
            </a:r>
            <a:r>
              <a:rPr lang="en-US" altLang="en-US" sz="2800" dirty="0"/>
              <a:t>.</a:t>
            </a:r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55F4CE3F-1B05-49B6-BEA2-258C5414A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821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 sz="3200">
                <a:latin typeface="Arial" panose="020B0604020202020204" pitchFamily="34" charset="0"/>
              </a:rPr>
              <a:t>Kružni tok dohotka</a:t>
            </a:r>
            <a:endParaRPr lang="en-US" altLang="en-US" sz="3200">
              <a:latin typeface="Arial" panose="020B0604020202020204" pitchFamily="34" charset="0"/>
            </a:endParaRPr>
          </a:p>
        </p:txBody>
      </p:sp>
      <p:grpSp>
        <p:nvGrpSpPr>
          <p:cNvPr id="13315" name="Group 3">
            <a:extLst>
              <a:ext uri="{FF2B5EF4-FFF2-40B4-BE49-F238E27FC236}">
                <a16:creationId xmlns:a16="http://schemas.microsoft.com/office/drawing/2014/main" id="{2F2D54B2-7AB7-425B-989E-4530F22F1A30}"/>
              </a:ext>
            </a:extLst>
          </p:cNvPr>
          <p:cNvGrpSpPr>
            <a:grpSpLocks/>
          </p:cNvGrpSpPr>
          <p:nvPr/>
        </p:nvGrpSpPr>
        <p:grpSpPr bwMode="auto">
          <a:xfrm>
            <a:off x="657225" y="762000"/>
            <a:ext cx="7696200" cy="5334000"/>
            <a:chOff x="576" y="576"/>
            <a:chExt cx="4848" cy="3360"/>
          </a:xfrm>
        </p:grpSpPr>
        <p:sp>
          <p:nvSpPr>
            <p:cNvPr id="13369" name="Oval 4">
              <a:extLst>
                <a:ext uri="{FF2B5EF4-FFF2-40B4-BE49-F238E27FC236}">
                  <a16:creationId xmlns:a16="http://schemas.microsoft.com/office/drawing/2014/main" id="{18587CC4-3767-4DEC-95C0-B371992246D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4" y="576"/>
              <a:ext cx="2880" cy="2880"/>
            </a:xfrm>
            <a:prstGeom prst="ellipse">
              <a:avLst/>
            </a:pr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dirty="0"/>
            </a:p>
          </p:txBody>
        </p:sp>
        <p:sp>
          <p:nvSpPr>
            <p:cNvPr id="13370" name="Oval 5">
              <a:extLst>
                <a:ext uri="{FF2B5EF4-FFF2-40B4-BE49-F238E27FC236}">
                  <a16:creationId xmlns:a16="http://schemas.microsoft.com/office/drawing/2014/main" id="{C0E7A534-BEFB-49B9-AF1B-DAA679C7EBD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40" y="1032"/>
              <a:ext cx="1968" cy="196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dirty="0"/>
            </a:p>
          </p:txBody>
        </p:sp>
        <p:sp>
          <p:nvSpPr>
            <p:cNvPr id="13371" name="AutoShape 6">
              <a:extLst>
                <a:ext uri="{FF2B5EF4-FFF2-40B4-BE49-F238E27FC236}">
                  <a16:creationId xmlns:a16="http://schemas.microsoft.com/office/drawing/2014/main" id="{8963471C-4C41-46A1-B109-090BEAB6561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805718">
              <a:off x="1926" y="2053"/>
              <a:ext cx="1675" cy="105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6 w 21600"/>
                <a:gd name="T13" fmla="*/ 0 h 21600"/>
                <a:gd name="T14" fmla="*/ 21084 w 21600"/>
                <a:gd name="T15" fmla="*/ 920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2" name="AutoShape 7">
              <a:extLst>
                <a:ext uri="{FF2B5EF4-FFF2-40B4-BE49-F238E27FC236}">
                  <a16:creationId xmlns:a16="http://schemas.microsoft.com/office/drawing/2014/main" id="{A3701898-6319-4298-8484-DA87C1E4624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973419">
              <a:off x="390" y="2202"/>
              <a:ext cx="1861" cy="86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1 w 21600"/>
                <a:gd name="T13" fmla="*/ 0 h 21600"/>
                <a:gd name="T14" fmla="*/ 21089 w 21600"/>
                <a:gd name="T15" fmla="*/ 920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3" name="AutoShape 8">
              <a:extLst>
                <a:ext uri="{FF2B5EF4-FFF2-40B4-BE49-F238E27FC236}">
                  <a16:creationId xmlns:a16="http://schemas.microsoft.com/office/drawing/2014/main" id="{BE377C26-2B90-427F-8996-DED88EF9371B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800315">
              <a:off x="960" y="3024"/>
              <a:ext cx="1861" cy="86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1 w 21600"/>
                <a:gd name="T13" fmla="*/ 0 h 21600"/>
                <a:gd name="T14" fmla="*/ 21089 w 21600"/>
                <a:gd name="T15" fmla="*/ 920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4" name="Oval 9">
              <a:extLst>
                <a:ext uri="{FF2B5EF4-FFF2-40B4-BE49-F238E27FC236}">
                  <a16:creationId xmlns:a16="http://schemas.microsoft.com/office/drawing/2014/main" id="{78B039A3-5649-4D6B-8DF1-FC62CA979C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6" y="2976"/>
              <a:ext cx="960" cy="960"/>
            </a:xfrm>
            <a:prstGeom prst="ellipse">
              <a:avLst/>
            </a:pr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5" name="AutoShape 10">
              <a:extLst>
                <a:ext uri="{FF2B5EF4-FFF2-40B4-BE49-F238E27FC236}">
                  <a16:creationId xmlns:a16="http://schemas.microsoft.com/office/drawing/2014/main" id="{5EE69F48-458A-472D-A422-04AA34B1670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9194282" flipH="1">
              <a:off x="2784" y="1152"/>
              <a:ext cx="1680" cy="10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4 w 21600"/>
                <a:gd name="T13" fmla="*/ 0 h 21600"/>
                <a:gd name="T14" fmla="*/ 21086 w 21600"/>
                <a:gd name="T15" fmla="*/ 91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6" name="AutoShape 11">
              <a:extLst>
                <a:ext uri="{FF2B5EF4-FFF2-40B4-BE49-F238E27FC236}">
                  <a16:creationId xmlns:a16="http://schemas.microsoft.com/office/drawing/2014/main" id="{89651A87-03D2-4CB1-81BA-8B408CF818E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994282" flipH="1">
              <a:off x="2000" y="1013"/>
              <a:ext cx="1440" cy="7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0 w 21600"/>
                <a:gd name="T13" fmla="*/ 0 h 21600"/>
                <a:gd name="T14" fmla="*/ 21090 w 21600"/>
                <a:gd name="T15" fmla="*/ 919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7" name="Oval 12">
              <a:extLst>
                <a:ext uri="{FF2B5EF4-FFF2-40B4-BE49-F238E27FC236}">
                  <a16:creationId xmlns:a16="http://schemas.microsoft.com/office/drawing/2014/main" id="{9E0C143B-6B9F-4696-8048-4BDE5EB1CE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544" y="1536"/>
              <a:ext cx="960" cy="960"/>
            </a:xfrm>
            <a:prstGeom prst="ellipse">
              <a:avLst/>
            </a:pr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8" name="AutoShape 13">
              <a:extLst>
                <a:ext uri="{FF2B5EF4-FFF2-40B4-BE49-F238E27FC236}">
                  <a16:creationId xmlns:a16="http://schemas.microsoft.com/office/drawing/2014/main" id="{A6370190-75D5-4010-8234-A80534DEB710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3626581" flipH="1">
              <a:off x="3799" y="2248"/>
              <a:ext cx="1789" cy="8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07 w 21600"/>
                <a:gd name="T13" fmla="*/ 0 h 21600"/>
                <a:gd name="T14" fmla="*/ 21093 w 21600"/>
                <a:gd name="T15" fmla="*/ 921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79" name="AutoShape 14">
              <a:extLst>
                <a:ext uri="{FF2B5EF4-FFF2-40B4-BE49-F238E27FC236}">
                  <a16:creationId xmlns:a16="http://schemas.microsoft.com/office/drawing/2014/main" id="{252BEE04-8F6E-46A3-926B-A647E08137B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00315" flipH="1">
              <a:off x="3179" y="3024"/>
              <a:ext cx="1861" cy="86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1 w 21600"/>
                <a:gd name="T13" fmla="*/ 0 h 21600"/>
                <a:gd name="T14" fmla="*/ 21089 w 21600"/>
                <a:gd name="T15" fmla="*/ 920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380" name="Oval 15">
              <a:extLst>
                <a:ext uri="{FF2B5EF4-FFF2-40B4-BE49-F238E27FC236}">
                  <a16:creationId xmlns:a16="http://schemas.microsoft.com/office/drawing/2014/main" id="{44BE81BA-8D5C-4BBC-BA83-64E0CB1305F6}"/>
                </a:ext>
              </a:extLst>
            </p:cNvPr>
            <p:cNvSpPr>
              <a:spLocks noChangeArrowheads="1"/>
            </p:cNvSpPr>
            <p:nvPr/>
          </p:nvSpPr>
          <p:spPr bwMode="gray">
            <a:xfrm flipH="1">
              <a:off x="4464" y="2976"/>
              <a:ext cx="960" cy="960"/>
            </a:xfrm>
            <a:prstGeom prst="ellipse">
              <a:avLst/>
            </a:pr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60112" name="GDP">
            <a:extLst>
              <a:ext uri="{FF2B5EF4-FFF2-40B4-BE49-F238E27FC236}">
                <a16:creationId xmlns:a16="http://schemas.microsoft.com/office/drawing/2014/main" id="{FC1137A3-06FB-4EF5-8B6C-141F30967B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3787200">
            <a:off x="2514600" y="1349375"/>
            <a:ext cx="3352800" cy="3149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3874404"/>
              </a:avLst>
            </a:prstTxWarp>
          </a:bodyPr>
          <a:lstStyle/>
          <a:p>
            <a:pPr>
              <a:defRPr/>
            </a:pPr>
            <a:r>
              <a:rPr lang="pl-PL" b="1" kern="10" dirty="0">
                <a:ln w="9525">
                  <a:noFill/>
                  <a:round/>
                  <a:headEnd/>
                  <a:tailEnd/>
                </a:ln>
                <a:solidFill>
                  <a:schemeClr val="tx2">
                    <a:lumMod val="10000"/>
                  </a:schemeClr>
                </a:solidFill>
                <a:latin typeface="Arial"/>
                <a:cs typeface="Arial"/>
              </a:rPr>
              <a:t>(</a:t>
            </a:r>
            <a:r>
              <a:rPr lang="pl-PL" b="1" kern="10" dirty="0" err="1">
                <a:ln w="9525">
                  <a:noFill/>
                  <a:round/>
                  <a:headEnd/>
                  <a:tailEnd/>
                </a:ln>
                <a:solidFill>
                  <a:schemeClr val="tx2">
                    <a:lumMod val="10000"/>
                  </a:schemeClr>
                </a:solidFill>
                <a:latin typeface="Arial"/>
                <a:cs typeface="Arial"/>
              </a:rPr>
              <a:t>C+I+G+X-Z</a:t>
            </a:r>
            <a:r>
              <a:rPr lang="pl-PL" b="1" kern="10" dirty="0">
                <a:ln w="9525">
                  <a:noFill/>
                  <a:round/>
                  <a:headEnd/>
                  <a:tailEnd/>
                </a:ln>
                <a:solidFill>
                  <a:schemeClr val="tx2">
                    <a:lumMod val="10000"/>
                  </a:schemeClr>
                </a:solidFill>
                <a:latin typeface="Arial"/>
                <a:cs typeface="Arial"/>
              </a:rPr>
              <a:t>)=Y</a:t>
            </a:r>
          </a:p>
          <a:p>
            <a:pPr>
              <a:defRPr/>
            </a:pPr>
            <a:r>
              <a:rPr lang="pl-PL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Bruto</a:t>
            </a:r>
            <a:r>
              <a:rPr lang="pl-PL" b="1" kern="10" dirty="0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pl-PL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domaći</a:t>
            </a:r>
            <a:r>
              <a:rPr lang="pl-PL" b="1" kern="10" dirty="0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pl-PL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proizvod</a:t>
            </a:r>
            <a:endParaRPr lang="en-GB" b="1" kern="10" dirty="0">
              <a:ln w="9525">
                <a:noFill/>
                <a:round/>
                <a:headEnd/>
                <a:tailEnd/>
              </a:ln>
              <a:solidFill>
                <a:srgbClr val="000066"/>
              </a:solidFill>
              <a:latin typeface="Arial"/>
              <a:cs typeface="Arial"/>
            </a:endParaRPr>
          </a:p>
        </p:txBody>
      </p:sp>
      <p:sp>
        <p:nvSpPr>
          <p:cNvPr id="260113" name="Investment">
            <a:extLst>
              <a:ext uri="{FF2B5EF4-FFF2-40B4-BE49-F238E27FC236}">
                <a16:creationId xmlns:a16="http://schemas.microsoft.com/office/drawing/2014/main" id="{C4C8D555-B748-4D25-9F05-3BB7F00EA01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309147">
            <a:off x="3987800" y="4676775"/>
            <a:ext cx="3352800" cy="3149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5016908"/>
              </a:avLst>
            </a:prstTxWarp>
          </a:bodyPr>
          <a:lstStyle/>
          <a:p>
            <a:r>
              <a:rPr lang="en-GB" b="1" kern="10">
                <a:solidFill>
                  <a:srgbClr val="000066"/>
                </a:solidFill>
                <a:latin typeface="Arial" panose="020B0604020202020204" pitchFamily="34" charset="0"/>
              </a:rPr>
              <a:t>Investicije (I)</a:t>
            </a:r>
          </a:p>
        </p:txBody>
      </p:sp>
      <p:sp>
        <p:nvSpPr>
          <p:cNvPr id="260114" name="Priv Saving">
            <a:extLst>
              <a:ext uri="{FF2B5EF4-FFF2-40B4-BE49-F238E27FC236}">
                <a16:creationId xmlns:a16="http://schemas.microsoft.com/office/drawing/2014/main" id="{2AA7D672-8A13-4787-8997-C640F05DD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667375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(S-I)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260115" name="TradeBalance">
            <a:extLst>
              <a:ext uri="{FF2B5EF4-FFF2-40B4-BE49-F238E27FC236}">
                <a16:creationId xmlns:a16="http://schemas.microsoft.com/office/drawing/2014/main" id="{D69716B8-0757-4203-8891-4A4500E50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681663"/>
            <a:ext cx="175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(X-Z)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260116" name="Govt Saving">
            <a:extLst>
              <a:ext uri="{FF2B5EF4-FFF2-40B4-BE49-F238E27FC236}">
                <a16:creationId xmlns:a16="http://schemas.microsoft.com/office/drawing/2014/main" id="{1A779844-F15A-4DD9-99DB-FFC224CD7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05175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(T-G)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7AA79EA7-05F5-4848-831D-AB2F6681B9B0}"/>
              </a:ext>
            </a:extLst>
          </p:cNvPr>
          <p:cNvGrpSpPr>
            <a:grpSpLocks/>
          </p:cNvGrpSpPr>
          <p:nvPr/>
        </p:nvGrpSpPr>
        <p:grpSpPr bwMode="auto">
          <a:xfrm>
            <a:off x="1189038" y="1209675"/>
            <a:ext cx="3808412" cy="2819400"/>
            <a:chOff x="925" y="840"/>
            <a:chExt cx="2399" cy="1776"/>
          </a:xfrm>
        </p:grpSpPr>
        <p:sp>
          <p:nvSpPr>
            <p:cNvPr id="13367" name="Taxes">
              <a:extLst>
                <a:ext uri="{FF2B5EF4-FFF2-40B4-BE49-F238E27FC236}">
                  <a16:creationId xmlns:a16="http://schemas.microsoft.com/office/drawing/2014/main" id="{6D1DB428-0F57-401E-877F-C8BD135E1EE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2640879">
              <a:off x="1212" y="840"/>
              <a:ext cx="2112" cy="177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5552076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 Porezi</a:t>
              </a:r>
            </a:p>
          </p:txBody>
        </p:sp>
        <p:sp>
          <p:nvSpPr>
            <p:cNvPr id="13368" name="&gt;Taxes">
              <a:extLst>
                <a:ext uri="{FF2B5EF4-FFF2-40B4-BE49-F238E27FC236}">
                  <a16:creationId xmlns:a16="http://schemas.microsoft.com/office/drawing/2014/main" id="{21A9D9B3-543D-4161-BDC6-25DDEB272B60}"/>
                </a:ext>
              </a:extLst>
            </p:cNvPr>
            <p:cNvSpPr>
              <a:spLocks/>
            </p:cNvSpPr>
            <p:nvPr/>
          </p:nvSpPr>
          <p:spPr bwMode="auto">
            <a:xfrm rot="-220941">
              <a:off x="925" y="901"/>
              <a:ext cx="2121" cy="745"/>
            </a:xfrm>
            <a:custGeom>
              <a:avLst/>
              <a:gdLst>
                <a:gd name="T0" fmla="*/ 0 w 21391"/>
                <a:gd name="T1" fmla="*/ 0 h 16007"/>
                <a:gd name="T2" fmla="*/ 0 w 21391"/>
                <a:gd name="T3" fmla="*/ 0 h 16007"/>
                <a:gd name="T4" fmla="*/ 0 w 21391"/>
                <a:gd name="T5" fmla="*/ 0 h 16007"/>
                <a:gd name="T6" fmla="*/ 0 60000 65536"/>
                <a:gd name="T7" fmla="*/ 0 60000 65536"/>
                <a:gd name="T8" fmla="*/ 0 60000 65536"/>
                <a:gd name="T9" fmla="*/ 0 w 21391"/>
                <a:gd name="T10" fmla="*/ 0 h 16007"/>
                <a:gd name="T11" fmla="*/ 21391 w 21391"/>
                <a:gd name="T12" fmla="*/ 16007 h 160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391" h="16007" fill="none" extrusionOk="0">
                  <a:moveTo>
                    <a:pt x="14502" y="0"/>
                  </a:moveTo>
                  <a:cubicBezTo>
                    <a:pt x="18251" y="3396"/>
                    <a:pt x="20688" y="7999"/>
                    <a:pt x="21390" y="13009"/>
                  </a:cubicBezTo>
                </a:path>
                <a:path w="21391" h="16007" stroke="0" extrusionOk="0">
                  <a:moveTo>
                    <a:pt x="14502" y="0"/>
                  </a:moveTo>
                  <a:cubicBezTo>
                    <a:pt x="18251" y="3396"/>
                    <a:pt x="20688" y="7999"/>
                    <a:pt x="21390" y="13009"/>
                  </a:cubicBezTo>
                  <a:lnTo>
                    <a:pt x="0" y="16007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" name="Group 24">
            <a:extLst>
              <a:ext uri="{FF2B5EF4-FFF2-40B4-BE49-F238E27FC236}">
                <a16:creationId xmlns:a16="http://schemas.microsoft.com/office/drawing/2014/main" id="{4FB782EE-4570-4E29-AF96-6539857C9CC2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1417638"/>
            <a:ext cx="3149600" cy="3352800"/>
            <a:chOff x="1872" y="960"/>
            <a:chExt cx="1984" cy="2112"/>
          </a:xfrm>
        </p:grpSpPr>
        <p:sp>
          <p:nvSpPr>
            <p:cNvPr id="13365" name="C+I+G-Z">
              <a:extLst>
                <a:ext uri="{FF2B5EF4-FFF2-40B4-BE49-F238E27FC236}">
                  <a16:creationId xmlns:a16="http://schemas.microsoft.com/office/drawing/2014/main" id="{2CC131B4-7085-491A-B04F-163BFAD9457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3726910">
              <a:off x="1808" y="1024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4422878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C+I+G-Z</a:t>
              </a:r>
            </a:p>
          </p:txBody>
        </p:sp>
        <p:sp>
          <p:nvSpPr>
            <p:cNvPr id="13366" name="&gt;C+I+G-Z">
              <a:extLst>
                <a:ext uri="{FF2B5EF4-FFF2-40B4-BE49-F238E27FC236}">
                  <a16:creationId xmlns:a16="http://schemas.microsoft.com/office/drawing/2014/main" id="{CA995973-4A8B-4782-8779-FAB98ADFB353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1873" y="1968"/>
              <a:ext cx="1151" cy="1019"/>
            </a:xfrm>
            <a:custGeom>
              <a:avLst/>
              <a:gdLst>
                <a:gd name="T0" fmla="*/ 0 w 19921"/>
                <a:gd name="T1" fmla="*/ 0 h 17653"/>
                <a:gd name="T2" fmla="*/ 0 w 19921"/>
                <a:gd name="T3" fmla="*/ 0 h 17653"/>
                <a:gd name="T4" fmla="*/ 0 w 19921"/>
                <a:gd name="T5" fmla="*/ 0 h 17653"/>
                <a:gd name="T6" fmla="*/ 0 60000 65536"/>
                <a:gd name="T7" fmla="*/ 0 60000 65536"/>
                <a:gd name="T8" fmla="*/ 0 60000 65536"/>
                <a:gd name="T9" fmla="*/ 0 w 19921"/>
                <a:gd name="T10" fmla="*/ 0 h 17653"/>
                <a:gd name="T11" fmla="*/ 19921 w 19921"/>
                <a:gd name="T12" fmla="*/ 17653 h 176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21" h="17653" fill="none" extrusionOk="0">
                  <a:moveTo>
                    <a:pt x="12447" y="-1"/>
                  </a:moveTo>
                  <a:cubicBezTo>
                    <a:pt x="15762" y="2337"/>
                    <a:pt x="18353" y="5562"/>
                    <a:pt x="19921" y="9303"/>
                  </a:cubicBezTo>
                </a:path>
                <a:path w="19921" h="17653" stroke="0" extrusionOk="0">
                  <a:moveTo>
                    <a:pt x="12447" y="-1"/>
                  </a:moveTo>
                  <a:cubicBezTo>
                    <a:pt x="15762" y="2337"/>
                    <a:pt x="18353" y="5562"/>
                    <a:pt x="19921" y="9303"/>
                  </a:cubicBezTo>
                  <a:lnTo>
                    <a:pt x="0" y="17653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5" name="Group 27">
            <a:extLst>
              <a:ext uri="{FF2B5EF4-FFF2-40B4-BE49-F238E27FC236}">
                <a16:creationId xmlns:a16="http://schemas.microsoft.com/office/drawing/2014/main" id="{D3599B5A-1353-4404-A42A-29AF0CF230B7}"/>
              </a:ext>
            </a:extLst>
          </p:cNvPr>
          <p:cNvGrpSpPr>
            <a:grpSpLocks/>
          </p:cNvGrpSpPr>
          <p:nvPr/>
        </p:nvGrpSpPr>
        <p:grpSpPr bwMode="auto">
          <a:xfrm>
            <a:off x="-685800" y="1806575"/>
            <a:ext cx="3352800" cy="3149600"/>
            <a:chOff x="-256" y="1216"/>
            <a:chExt cx="2112" cy="1984"/>
          </a:xfrm>
        </p:grpSpPr>
        <p:sp>
          <p:nvSpPr>
            <p:cNvPr id="13363" name="Exports">
              <a:extLst>
                <a:ext uri="{FF2B5EF4-FFF2-40B4-BE49-F238E27FC236}">
                  <a16:creationId xmlns:a16="http://schemas.microsoft.com/office/drawing/2014/main" id="{2D9736BB-67E1-4023-9DF4-A89B8343440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2472147">
              <a:off x="-256" y="1216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4532506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Izvoz (X)</a:t>
              </a:r>
            </a:p>
          </p:txBody>
        </p:sp>
        <p:sp>
          <p:nvSpPr>
            <p:cNvPr id="13364" name="&gt;Exports">
              <a:extLst>
                <a:ext uri="{FF2B5EF4-FFF2-40B4-BE49-F238E27FC236}">
                  <a16:creationId xmlns:a16="http://schemas.microsoft.com/office/drawing/2014/main" id="{42A5DA95-B263-43AB-9E2D-CF6A062C5058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75" y="2101"/>
              <a:ext cx="1224" cy="635"/>
            </a:xfrm>
            <a:custGeom>
              <a:avLst/>
              <a:gdLst>
                <a:gd name="T0" fmla="*/ 0 w 21172"/>
                <a:gd name="T1" fmla="*/ 0 h 11015"/>
                <a:gd name="T2" fmla="*/ 0 w 21172"/>
                <a:gd name="T3" fmla="*/ 0 h 11015"/>
                <a:gd name="T4" fmla="*/ 0 w 21172"/>
                <a:gd name="T5" fmla="*/ 0 h 11015"/>
                <a:gd name="T6" fmla="*/ 0 60000 65536"/>
                <a:gd name="T7" fmla="*/ 0 60000 65536"/>
                <a:gd name="T8" fmla="*/ 0 60000 65536"/>
                <a:gd name="T9" fmla="*/ 0 w 21172"/>
                <a:gd name="T10" fmla="*/ 0 h 11015"/>
                <a:gd name="T11" fmla="*/ 21172 w 21172"/>
                <a:gd name="T12" fmla="*/ 11015 h 110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72" h="11015" fill="none" extrusionOk="0">
                  <a:moveTo>
                    <a:pt x="18580" y="0"/>
                  </a:moveTo>
                  <a:cubicBezTo>
                    <a:pt x="19816" y="2084"/>
                    <a:pt x="20692" y="4361"/>
                    <a:pt x="21172" y="6736"/>
                  </a:cubicBezTo>
                </a:path>
                <a:path w="21172" h="11015" stroke="0" extrusionOk="0">
                  <a:moveTo>
                    <a:pt x="18580" y="0"/>
                  </a:moveTo>
                  <a:cubicBezTo>
                    <a:pt x="19816" y="2084"/>
                    <a:pt x="20692" y="4361"/>
                    <a:pt x="21172" y="6736"/>
                  </a:cubicBezTo>
                  <a:lnTo>
                    <a:pt x="0" y="11015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" name="Group 30">
            <a:extLst>
              <a:ext uri="{FF2B5EF4-FFF2-40B4-BE49-F238E27FC236}">
                <a16:creationId xmlns:a16="http://schemas.microsoft.com/office/drawing/2014/main" id="{8F73F38B-E141-4B74-84C3-17663FE3E0FD}"/>
              </a:ext>
            </a:extLst>
          </p:cNvPr>
          <p:cNvGrpSpPr>
            <a:grpSpLocks/>
          </p:cNvGrpSpPr>
          <p:nvPr/>
        </p:nvGrpSpPr>
        <p:grpSpPr bwMode="auto">
          <a:xfrm>
            <a:off x="2844800" y="1781175"/>
            <a:ext cx="3352800" cy="3200400"/>
            <a:chOff x="1968" y="1200"/>
            <a:chExt cx="2112" cy="2016"/>
          </a:xfrm>
        </p:grpSpPr>
        <p:sp>
          <p:nvSpPr>
            <p:cNvPr id="13359" name="C+I+G">
              <a:extLst>
                <a:ext uri="{FF2B5EF4-FFF2-40B4-BE49-F238E27FC236}">
                  <a16:creationId xmlns:a16="http://schemas.microsoft.com/office/drawing/2014/main" id="{2ADED018-522E-415D-9C09-FDE0E69ABDB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2005811">
              <a:off x="1968" y="1200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4587974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C+I+G</a:t>
              </a:r>
            </a:p>
          </p:txBody>
        </p:sp>
        <p:grpSp>
          <p:nvGrpSpPr>
            <p:cNvPr id="13360" name="Group 32">
              <a:extLst>
                <a:ext uri="{FF2B5EF4-FFF2-40B4-BE49-F238E27FC236}">
                  <a16:creationId xmlns:a16="http://schemas.microsoft.com/office/drawing/2014/main" id="{92D4B633-A3F9-4D01-A786-F579C636CF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6" y="1960"/>
              <a:ext cx="942" cy="1256"/>
              <a:chOff x="2236" y="1960"/>
              <a:chExt cx="942" cy="1256"/>
            </a:xfrm>
          </p:grpSpPr>
          <p:sp>
            <p:nvSpPr>
              <p:cNvPr id="13361" name="&gt;C+I">
                <a:extLst>
                  <a:ext uri="{FF2B5EF4-FFF2-40B4-BE49-F238E27FC236}">
                    <a16:creationId xmlns:a16="http://schemas.microsoft.com/office/drawing/2014/main" id="{CBFE248A-1AA1-4EF0-AF67-03F8943405A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2736" y="1968"/>
                <a:ext cx="442" cy="1248"/>
              </a:xfrm>
              <a:custGeom>
                <a:avLst/>
                <a:gdLst>
                  <a:gd name="T0" fmla="*/ 0 w 7642"/>
                  <a:gd name="T1" fmla="*/ 0 h 21600"/>
                  <a:gd name="T2" fmla="*/ 0 w 7642"/>
                  <a:gd name="T3" fmla="*/ 0 h 21600"/>
                  <a:gd name="T4" fmla="*/ 0 w 7642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7642"/>
                  <a:gd name="T10" fmla="*/ 0 h 21600"/>
                  <a:gd name="T11" fmla="*/ 7642 w 7642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642" h="21600" fill="none" extrusionOk="0">
                    <a:moveTo>
                      <a:pt x="-1" y="11"/>
                    </a:moveTo>
                    <a:cubicBezTo>
                      <a:pt x="236" y="3"/>
                      <a:pt x="473" y="-1"/>
                      <a:pt x="711" y="0"/>
                    </a:cubicBezTo>
                    <a:cubicBezTo>
                      <a:pt x="3068" y="0"/>
                      <a:pt x="5409" y="385"/>
                      <a:pt x="7641" y="1142"/>
                    </a:cubicBezTo>
                  </a:path>
                  <a:path w="7642" h="21600" stroke="0" extrusionOk="0">
                    <a:moveTo>
                      <a:pt x="-1" y="11"/>
                    </a:moveTo>
                    <a:cubicBezTo>
                      <a:pt x="236" y="3"/>
                      <a:pt x="473" y="-1"/>
                      <a:pt x="711" y="0"/>
                    </a:cubicBezTo>
                    <a:cubicBezTo>
                      <a:pt x="3068" y="0"/>
                      <a:pt x="5409" y="385"/>
                      <a:pt x="7641" y="1142"/>
                    </a:cubicBezTo>
                    <a:lnTo>
                      <a:pt x="711" y="21600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62" name="&gt;Out Govt purchases">
                <a:extLst>
                  <a:ext uri="{FF2B5EF4-FFF2-40B4-BE49-F238E27FC236}">
                    <a16:creationId xmlns:a16="http://schemas.microsoft.com/office/drawing/2014/main" id="{8AD1B281-D1A0-437C-AEF9-40CDE49481A9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074" y="2122"/>
                <a:ext cx="1160" cy="836"/>
              </a:xfrm>
              <a:custGeom>
                <a:avLst/>
                <a:gdLst>
                  <a:gd name="T0" fmla="*/ 0 w 20052"/>
                  <a:gd name="T1" fmla="*/ 0 h 14452"/>
                  <a:gd name="T2" fmla="*/ 0 w 20052"/>
                  <a:gd name="T3" fmla="*/ 0 h 14452"/>
                  <a:gd name="T4" fmla="*/ 0 w 20052"/>
                  <a:gd name="T5" fmla="*/ 0 h 14452"/>
                  <a:gd name="T6" fmla="*/ 0 60000 65536"/>
                  <a:gd name="T7" fmla="*/ 0 60000 65536"/>
                  <a:gd name="T8" fmla="*/ 0 60000 65536"/>
                  <a:gd name="T9" fmla="*/ 0 w 20052"/>
                  <a:gd name="T10" fmla="*/ 0 h 14452"/>
                  <a:gd name="T11" fmla="*/ 20052 w 20052"/>
                  <a:gd name="T12" fmla="*/ 14452 h 144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052" h="14452" fill="none" extrusionOk="0">
                    <a:moveTo>
                      <a:pt x="16053" y="-1"/>
                    </a:moveTo>
                    <a:cubicBezTo>
                      <a:pt x="17753" y="1888"/>
                      <a:pt x="19107" y="4063"/>
                      <a:pt x="20052" y="6422"/>
                    </a:cubicBezTo>
                  </a:path>
                  <a:path w="20052" h="14452" stroke="0" extrusionOk="0">
                    <a:moveTo>
                      <a:pt x="16053" y="-1"/>
                    </a:moveTo>
                    <a:cubicBezTo>
                      <a:pt x="17753" y="1888"/>
                      <a:pt x="19107" y="4063"/>
                      <a:pt x="20052" y="6422"/>
                    </a:cubicBezTo>
                    <a:lnTo>
                      <a:pt x="0" y="14452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8" name="Group 35">
            <a:extLst>
              <a:ext uri="{FF2B5EF4-FFF2-40B4-BE49-F238E27FC236}">
                <a16:creationId xmlns:a16="http://schemas.microsoft.com/office/drawing/2014/main" id="{3BADF7BC-731F-4461-813D-6F84B6B48259}"/>
              </a:ext>
            </a:extLst>
          </p:cNvPr>
          <p:cNvGrpSpPr>
            <a:grpSpLocks/>
          </p:cNvGrpSpPr>
          <p:nvPr/>
        </p:nvGrpSpPr>
        <p:grpSpPr bwMode="auto">
          <a:xfrm>
            <a:off x="1473200" y="4605338"/>
            <a:ext cx="3352800" cy="3297237"/>
            <a:chOff x="1104" y="2979"/>
            <a:chExt cx="2112" cy="2077"/>
          </a:xfrm>
        </p:grpSpPr>
        <p:sp>
          <p:nvSpPr>
            <p:cNvPr id="13357" name="Imports">
              <a:extLst>
                <a:ext uri="{FF2B5EF4-FFF2-40B4-BE49-F238E27FC236}">
                  <a16:creationId xmlns:a16="http://schemas.microsoft.com/office/drawing/2014/main" id="{93099B4F-18C3-4E26-95B6-B59AC84D89C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1848684">
              <a:off x="1104" y="3072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5263228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Uvoz (Z)</a:t>
              </a:r>
            </a:p>
          </p:txBody>
        </p:sp>
        <p:sp>
          <p:nvSpPr>
            <p:cNvPr id="13358" name="&gt;Imports">
              <a:extLst>
                <a:ext uri="{FF2B5EF4-FFF2-40B4-BE49-F238E27FC236}">
                  <a16:creationId xmlns:a16="http://schemas.microsoft.com/office/drawing/2014/main" id="{509D7454-1692-422B-B6DD-53E245CFF18B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1514" y="3385"/>
              <a:ext cx="1245" cy="433"/>
            </a:xfrm>
            <a:custGeom>
              <a:avLst/>
              <a:gdLst>
                <a:gd name="T0" fmla="*/ 0 w 21543"/>
                <a:gd name="T1" fmla="*/ 0 h 7486"/>
                <a:gd name="T2" fmla="*/ 0 w 21543"/>
                <a:gd name="T3" fmla="*/ 0 h 7486"/>
                <a:gd name="T4" fmla="*/ 0 w 21543"/>
                <a:gd name="T5" fmla="*/ 0 h 7486"/>
                <a:gd name="T6" fmla="*/ 0 60000 65536"/>
                <a:gd name="T7" fmla="*/ 0 60000 65536"/>
                <a:gd name="T8" fmla="*/ 0 60000 65536"/>
                <a:gd name="T9" fmla="*/ 0 w 21543"/>
                <a:gd name="T10" fmla="*/ 0 h 7486"/>
                <a:gd name="T11" fmla="*/ 21543 w 21543"/>
                <a:gd name="T12" fmla="*/ 7486 h 74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3" h="7486" fill="none" extrusionOk="0">
                  <a:moveTo>
                    <a:pt x="20261" y="-1"/>
                  </a:moveTo>
                  <a:cubicBezTo>
                    <a:pt x="20964" y="1903"/>
                    <a:pt x="21396" y="3896"/>
                    <a:pt x="21543" y="5920"/>
                  </a:cubicBezTo>
                </a:path>
                <a:path w="21543" h="7486" stroke="0" extrusionOk="0">
                  <a:moveTo>
                    <a:pt x="20261" y="-1"/>
                  </a:moveTo>
                  <a:cubicBezTo>
                    <a:pt x="20964" y="1903"/>
                    <a:pt x="21396" y="3896"/>
                    <a:pt x="21543" y="5920"/>
                  </a:cubicBezTo>
                  <a:lnTo>
                    <a:pt x="0" y="7486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60134" name="&gt;In GDP">
            <a:extLst>
              <a:ext uri="{FF2B5EF4-FFF2-40B4-BE49-F238E27FC236}">
                <a16:creationId xmlns:a16="http://schemas.microsoft.com/office/drawing/2014/main" id="{A2FA4D80-4AB7-4387-9811-F3BEDA47D0C7}"/>
              </a:ext>
            </a:extLst>
          </p:cNvPr>
          <p:cNvSpPr>
            <a:spLocks/>
          </p:cNvSpPr>
          <p:nvPr/>
        </p:nvSpPr>
        <p:spPr bwMode="auto">
          <a:xfrm flipH="1" flipV="1">
            <a:off x="2463800" y="2847975"/>
            <a:ext cx="1981200" cy="711200"/>
          </a:xfrm>
          <a:custGeom>
            <a:avLst/>
            <a:gdLst>
              <a:gd name="T0" fmla="*/ 2147483647 w 21600"/>
              <a:gd name="T1" fmla="*/ 0 h 7758"/>
              <a:gd name="T2" fmla="*/ 2147483647 w 21600"/>
              <a:gd name="T3" fmla="*/ 2147483647 h 7758"/>
              <a:gd name="T4" fmla="*/ 0 w 21600"/>
              <a:gd name="T5" fmla="*/ 2147483647 h 7758"/>
              <a:gd name="T6" fmla="*/ 0 60000 65536"/>
              <a:gd name="T7" fmla="*/ 0 60000 65536"/>
              <a:gd name="T8" fmla="*/ 0 60000 65536"/>
              <a:gd name="T9" fmla="*/ 0 w 21600"/>
              <a:gd name="T10" fmla="*/ 0 h 7758"/>
              <a:gd name="T11" fmla="*/ 21600 w 21600"/>
              <a:gd name="T12" fmla="*/ 7758 h 77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7758" fill="none" extrusionOk="0">
                <a:moveTo>
                  <a:pt x="21004" y="0"/>
                </a:moveTo>
                <a:cubicBezTo>
                  <a:pt x="21400" y="1649"/>
                  <a:pt x="21600" y="3339"/>
                  <a:pt x="21600" y="5035"/>
                </a:cubicBezTo>
                <a:cubicBezTo>
                  <a:pt x="21600" y="5945"/>
                  <a:pt x="21542" y="6854"/>
                  <a:pt x="21427" y="7757"/>
                </a:cubicBezTo>
              </a:path>
              <a:path w="21600" h="7758" stroke="0" extrusionOk="0">
                <a:moveTo>
                  <a:pt x="21004" y="0"/>
                </a:moveTo>
                <a:cubicBezTo>
                  <a:pt x="21400" y="1649"/>
                  <a:pt x="21600" y="3339"/>
                  <a:pt x="21600" y="5035"/>
                </a:cubicBezTo>
                <a:cubicBezTo>
                  <a:pt x="21600" y="5945"/>
                  <a:pt x="21542" y="6854"/>
                  <a:pt x="21427" y="7757"/>
                </a:cubicBezTo>
                <a:lnTo>
                  <a:pt x="0" y="5035"/>
                </a:lnTo>
                <a:close/>
              </a:path>
            </a:pathLst>
          </a:custGeom>
          <a:noFill/>
          <a:ln w="57150">
            <a:solidFill>
              <a:schemeClr val="folHlink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9" name="Group 39">
            <a:extLst>
              <a:ext uri="{FF2B5EF4-FFF2-40B4-BE49-F238E27FC236}">
                <a16:creationId xmlns:a16="http://schemas.microsoft.com/office/drawing/2014/main" id="{3417D370-3951-4C5D-8DBD-7A2C16BE7435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1628775"/>
            <a:ext cx="3222625" cy="3352800"/>
            <a:chOff x="1328" y="1104"/>
            <a:chExt cx="2030" cy="2112"/>
          </a:xfrm>
        </p:grpSpPr>
        <p:sp>
          <p:nvSpPr>
            <p:cNvPr id="13355" name="Govt Purchases">
              <a:extLst>
                <a:ext uri="{FF2B5EF4-FFF2-40B4-BE49-F238E27FC236}">
                  <a16:creationId xmlns:a16="http://schemas.microsoft.com/office/drawing/2014/main" id="{8B324F5F-309E-47F8-802C-EFFB5073F15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3198690">
              <a:off x="1264" y="1168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3869641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Državna potrošnja</a:t>
              </a:r>
            </a:p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(G)</a:t>
              </a:r>
            </a:p>
          </p:txBody>
        </p:sp>
        <p:sp>
          <p:nvSpPr>
            <p:cNvPr id="13356" name="&gt;In Govt purchases">
              <a:extLst>
                <a:ext uri="{FF2B5EF4-FFF2-40B4-BE49-F238E27FC236}">
                  <a16:creationId xmlns:a16="http://schemas.microsoft.com/office/drawing/2014/main" id="{784E5E38-F2A1-49FF-9A31-E297D0BB2A8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551" y="1865"/>
              <a:ext cx="367" cy="1246"/>
            </a:xfrm>
            <a:custGeom>
              <a:avLst/>
              <a:gdLst>
                <a:gd name="T0" fmla="*/ 0 w 10453"/>
                <a:gd name="T1" fmla="*/ 0 h 21592"/>
                <a:gd name="T2" fmla="*/ 0 w 10453"/>
                <a:gd name="T3" fmla="*/ 0 h 21592"/>
                <a:gd name="T4" fmla="*/ 0 w 10453"/>
                <a:gd name="T5" fmla="*/ 0 h 21592"/>
                <a:gd name="T6" fmla="*/ 0 60000 65536"/>
                <a:gd name="T7" fmla="*/ 0 60000 65536"/>
                <a:gd name="T8" fmla="*/ 0 60000 65536"/>
                <a:gd name="T9" fmla="*/ 0 w 10453"/>
                <a:gd name="T10" fmla="*/ 0 h 21592"/>
                <a:gd name="T11" fmla="*/ 10453 w 10453"/>
                <a:gd name="T12" fmla="*/ 21592 h 21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53" h="21592" fill="none" extrusionOk="0">
                  <a:moveTo>
                    <a:pt x="599" y="0"/>
                  </a:moveTo>
                  <a:cubicBezTo>
                    <a:pt x="4052" y="96"/>
                    <a:pt x="7430" y="1018"/>
                    <a:pt x="10453" y="2689"/>
                  </a:cubicBezTo>
                </a:path>
                <a:path w="10453" h="21592" stroke="0" extrusionOk="0">
                  <a:moveTo>
                    <a:pt x="599" y="0"/>
                  </a:moveTo>
                  <a:cubicBezTo>
                    <a:pt x="4052" y="96"/>
                    <a:pt x="7430" y="1018"/>
                    <a:pt x="10453" y="2689"/>
                  </a:cubicBezTo>
                  <a:lnTo>
                    <a:pt x="0" y="21592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10" name="Group 42">
            <a:extLst>
              <a:ext uri="{FF2B5EF4-FFF2-40B4-BE49-F238E27FC236}">
                <a16:creationId xmlns:a16="http://schemas.microsoft.com/office/drawing/2014/main" id="{84B057E7-B13B-4E0A-A051-7E04291935DF}"/>
              </a:ext>
            </a:extLst>
          </p:cNvPr>
          <p:cNvGrpSpPr>
            <a:grpSpLocks/>
          </p:cNvGrpSpPr>
          <p:nvPr/>
        </p:nvGrpSpPr>
        <p:grpSpPr bwMode="auto">
          <a:xfrm>
            <a:off x="3073400" y="1831975"/>
            <a:ext cx="3352800" cy="4675188"/>
            <a:chOff x="2112" y="1232"/>
            <a:chExt cx="2112" cy="2945"/>
          </a:xfrm>
        </p:grpSpPr>
        <p:sp>
          <p:nvSpPr>
            <p:cNvPr id="13351" name="C+I">
              <a:extLst>
                <a:ext uri="{FF2B5EF4-FFF2-40B4-BE49-F238E27FC236}">
                  <a16:creationId xmlns:a16="http://schemas.microsoft.com/office/drawing/2014/main" id="{74C89A0D-A81B-4DCB-AA0B-0606706EF77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693452">
              <a:off x="2112" y="1232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4959175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C+I</a:t>
              </a:r>
            </a:p>
          </p:txBody>
        </p:sp>
        <p:grpSp>
          <p:nvGrpSpPr>
            <p:cNvPr id="13352" name="Group 44">
              <a:extLst>
                <a:ext uri="{FF2B5EF4-FFF2-40B4-BE49-F238E27FC236}">
                  <a16:creationId xmlns:a16="http://schemas.microsoft.com/office/drawing/2014/main" id="{C2D46C2C-4D44-4924-9A75-AA9261A4B3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2" y="2546"/>
              <a:ext cx="1135" cy="1631"/>
              <a:chOff x="2882" y="2546"/>
              <a:chExt cx="1135" cy="1631"/>
            </a:xfrm>
          </p:grpSpPr>
          <p:sp>
            <p:nvSpPr>
              <p:cNvPr id="13353" name="&gt;Investment">
                <a:extLst>
                  <a:ext uri="{FF2B5EF4-FFF2-40B4-BE49-F238E27FC236}">
                    <a16:creationId xmlns:a16="http://schemas.microsoft.com/office/drawing/2014/main" id="{E414B060-13E9-4437-A8C3-3C31B4BA44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3072"/>
                <a:ext cx="513" cy="1105"/>
              </a:xfrm>
              <a:custGeom>
                <a:avLst/>
                <a:gdLst>
                  <a:gd name="T0" fmla="*/ 0 w 8927"/>
                  <a:gd name="T1" fmla="*/ 0 h 21600"/>
                  <a:gd name="T2" fmla="*/ 0 w 8927"/>
                  <a:gd name="T3" fmla="*/ 0 h 21600"/>
                  <a:gd name="T4" fmla="*/ 0 w 8927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8927"/>
                  <a:gd name="T10" fmla="*/ 0 h 21600"/>
                  <a:gd name="T11" fmla="*/ 8927 w 8927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927" h="21600" fill="none" extrusionOk="0">
                    <a:moveTo>
                      <a:pt x="0" y="1307"/>
                    </a:moveTo>
                    <a:cubicBezTo>
                      <a:pt x="2371" y="442"/>
                      <a:pt x="4875" y="-1"/>
                      <a:pt x="7400" y="0"/>
                    </a:cubicBezTo>
                    <a:cubicBezTo>
                      <a:pt x="7909" y="0"/>
                      <a:pt x="8418" y="18"/>
                      <a:pt x="8926" y="54"/>
                    </a:cubicBezTo>
                  </a:path>
                  <a:path w="8927" h="21600" stroke="0" extrusionOk="0">
                    <a:moveTo>
                      <a:pt x="0" y="1307"/>
                    </a:moveTo>
                    <a:cubicBezTo>
                      <a:pt x="2371" y="442"/>
                      <a:pt x="4875" y="-1"/>
                      <a:pt x="7400" y="0"/>
                    </a:cubicBezTo>
                    <a:cubicBezTo>
                      <a:pt x="7909" y="0"/>
                      <a:pt x="8418" y="18"/>
                      <a:pt x="8926" y="54"/>
                    </a:cubicBezTo>
                    <a:lnTo>
                      <a:pt x="7400" y="21600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54" name="&gt;Consumption">
                <a:extLst>
                  <a:ext uri="{FF2B5EF4-FFF2-40B4-BE49-F238E27FC236}">
                    <a16:creationId xmlns:a16="http://schemas.microsoft.com/office/drawing/2014/main" id="{7A1BE152-D678-4347-9A4C-ED47D97DB1A3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190" y="2238"/>
                <a:ext cx="515" cy="1131"/>
              </a:xfrm>
              <a:custGeom>
                <a:avLst/>
                <a:gdLst>
                  <a:gd name="T0" fmla="*/ 0 w 14678"/>
                  <a:gd name="T1" fmla="*/ 0 h 19583"/>
                  <a:gd name="T2" fmla="*/ 0 w 14678"/>
                  <a:gd name="T3" fmla="*/ 0 h 19583"/>
                  <a:gd name="T4" fmla="*/ 0 w 14678"/>
                  <a:gd name="T5" fmla="*/ 0 h 19583"/>
                  <a:gd name="T6" fmla="*/ 0 60000 65536"/>
                  <a:gd name="T7" fmla="*/ 0 60000 65536"/>
                  <a:gd name="T8" fmla="*/ 0 60000 65536"/>
                  <a:gd name="T9" fmla="*/ 0 w 14678"/>
                  <a:gd name="T10" fmla="*/ 0 h 19583"/>
                  <a:gd name="T11" fmla="*/ 14678 w 14678"/>
                  <a:gd name="T12" fmla="*/ 19583 h 1958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678" h="19583" fill="none" extrusionOk="0">
                    <a:moveTo>
                      <a:pt x="9114" y="0"/>
                    </a:moveTo>
                    <a:cubicBezTo>
                      <a:pt x="11152" y="948"/>
                      <a:pt x="13029" y="2209"/>
                      <a:pt x="14677" y="3736"/>
                    </a:cubicBezTo>
                  </a:path>
                  <a:path w="14678" h="19583" stroke="0" extrusionOk="0">
                    <a:moveTo>
                      <a:pt x="9114" y="0"/>
                    </a:moveTo>
                    <a:cubicBezTo>
                      <a:pt x="11152" y="948"/>
                      <a:pt x="13029" y="2209"/>
                      <a:pt x="14677" y="3736"/>
                    </a:cubicBezTo>
                    <a:lnTo>
                      <a:pt x="0" y="19583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12" name="Group 47">
            <a:extLst>
              <a:ext uri="{FF2B5EF4-FFF2-40B4-BE49-F238E27FC236}">
                <a16:creationId xmlns:a16="http://schemas.microsoft.com/office/drawing/2014/main" id="{A1EB3C4A-8C1A-4E07-964A-3C0395A45DFF}"/>
              </a:ext>
            </a:extLst>
          </p:cNvPr>
          <p:cNvGrpSpPr>
            <a:grpSpLocks/>
          </p:cNvGrpSpPr>
          <p:nvPr/>
        </p:nvGrpSpPr>
        <p:grpSpPr bwMode="auto">
          <a:xfrm>
            <a:off x="3151188" y="946150"/>
            <a:ext cx="3238500" cy="3730625"/>
            <a:chOff x="2161" y="674"/>
            <a:chExt cx="2040" cy="2350"/>
          </a:xfrm>
        </p:grpSpPr>
        <p:sp>
          <p:nvSpPr>
            <p:cNvPr id="7203" name="Private Income">
              <a:extLst>
                <a:ext uri="{FF2B5EF4-FFF2-40B4-BE49-F238E27FC236}">
                  <a16:creationId xmlns:a16="http://schemas.microsoft.com/office/drawing/2014/main" id="{90ABA9B7-3432-4E4A-A933-ACEE4234E11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4598624">
              <a:off x="2153" y="976"/>
              <a:ext cx="2112" cy="1984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4539020"/>
                </a:avLst>
              </a:prstTxWarp>
            </a:bodyPr>
            <a:lstStyle/>
            <a:p>
              <a:pPr>
                <a:defRPr/>
              </a:pPr>
              <a:r>
                <a:rPr lang="en-GB" b="1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tx2">
                      <a:lumMod val="10000"/>
                    </a:schemeClr>
                  </a:solidFill>
                  <a:latin typeface="Arial"/>
                  <a:cs typeface="Arial"/>
                </a:rPr>
                <a:t>= (Y-T)</a:t>
              </a:r>
            </a:p>
            <a:p>
              <a:pPr>
                <a:defRPr/>
              </a:pPr>
              <a:r>
                <a:rPr lang="sr-Latn-RS" b="1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000066"/>
                  </a:solidFill>
                  <a:latin typeface="Arial"/>
                  <a:cs typeface="Arial"/>
                </a:rPr>
                <a:t>Raspoloživi </a:t>
              </a:r>
              <a:r>
                <a:rPr lang="en-GB" b="1" kern="10" dirty="0" err="1">
                  <a:ln w="9525">
                    <a:noFill/>
                    <a:round/>
                    <a:headEnd/>
                    <a:tailEnd/>
                  </a:ln>
                  <a:solidFill>
                    <a:srgbClr val="000066"/>
                  </a:solidFill>
                  <a:latin typeface="Arial"/>
                  <a:cs typeface="Arial"/>
                </a:rPr>
                <a:t>dohodak</a:t>
              </a:r>
              <a:endParaRPr lang="en-GB" b="1" kern="10" dirty="0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endParaRPr>
            </a:p>
          </p:txBody>
        </p:sp>
        <p:grpSp>
          <p:nvGrpSpPr>
            <p:cNvPr id="13348" name="Group 49">
              <a:extLst>
                <a:ext uri="{FF2B5EF4-FFF2-40B4-BE49-F238E27FC236}">
                  <a16:creationId xmlns:a16="http://schemas.microsoft.com/office/drawing/2014/main" id="{F0628F98-920C-4764-85DE-2828D326C7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1" y="674"/>
              <a:ext cx="1982" cy="1277"/>
              <a:chOff x="2203" y="674"/>
              <a:chExt cx="1982" cy="1277"/>
            </a:xfrm>
          </p:grpSpPr>
          <p:sp>
            <p:nvSpPr>
              <p:cNvPr id="13349" name="&gt;Out GDP">
                <a:extLst>
                  <a:ext uri="{FF2B5EF4-FFF2-40B4-BE49-F238E27FC236}">
                    <a16:creationId xmlns:a16="http://schemas.microsoft.com/office/drawing/2014/main" id="{6217ABB1-BC9B-40CA-8946-EEA5C3B0DC5B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2493" y="384"/>
                <a:ext cx="1248" cy="1827"/>
              </a:xfrm>
              <a:custGeom>
                <a:avLst/>
                <a:gdLst>
                  <a:gd name="T0" fmla="*/ 0 w 21600"/>
                  <a:gd name="T1" fmla="*/ 0 h 31617"/>
                  <a:gd name="T2" fmla="*/ 0 w 21600"/>
                  <a:gd name="T3" fmla="*/ 0 h 31617"/>
                  <a:gd name="T4" fmla="*/ 0 w 21600"/>
                  <a:gd name="T5" fmla="*/ 0 h 31617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1617"/>
                  <a:gd name="T11" fmla="*/ 21600 w 21600"/>
                  <a:gd name="T12" fmla="*/ 31617 h 316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1617" fill="none" extrusionOk="0">
                    <a:moveTo>
                      <a:pt x="16233" y="-1"/>
                    </a:moveTo>
                    <a:cubicBezTo>
                      <a:pt x="19692" y="3940"/>
                      <a:pt x="21600" y="9005"/>
                      <a:pt x="21600" y="14249"/>
                    </a:cubicBezTo>
                    <a:cubicBezTo>
                      <a:pt x="21600" y="21099"/>
                      <a:pt x="18350" y="27544"/>
                      <a:pt x="12841" y="31617"/>
                    </a:cubicBezTo>
                  </a:path>
                  <a:path w="21600" h="31617" stroke="0" extrusionOk="0">
                    <a:moveTo>
                      <a:pt x="16233" y="-1"/>
                    </a:moveTo>
                    <a:cubicBezTo>
                      <a:pt x="19692" y="3940"/>
                      <a:pt x="21600" y="9005"/>
                      <a:pt x="21600" y="14249"/>
                    </a:cubicBezTo>
                    <a:cubicBezTo>
                      <a:pt x="21600" y="21099"/>
                      <a:pt x="18350" y="27544"/>
                      <a:pt x="12841" y="31617"/>
                    </a:cubicBezTo>
                    <a:lnTo>
                      <a:pt x="0" y="14249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50" name="&gt;In Priv Income">
                <a:extLst>
                  <a:ext uri="{FF2B5EF4-FFF2-40B4-BE49-F238E27FC236}">
                    <a16:creationId xmlns:a16="http://schemas.microsoft.com/office/drawing/2014/main" id="{CC4E4BF9-E128-437F-A521-54F530AF6D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1206"/>
                <a:ext cx="1161" cy="745"/>
              </a:xfrm>
              <a:custGeom>
                <a:avLst/>
                <a:gdLst>
                  <a:gd name="T0" fmla="*/ 0 w 20069"/>
                  <a:gd name="T1" fmla="*/ 0 h 12897"/>
                  <a:gd name="T2" fmla="*/ 0 w 20069"/>
                  <a:gd name="T3" fmla="*/ 0 h 12897"/>
                  <a:gd name="T4" fmla="*/ 0 w 20069"/>
                  <a:gd name="T5" fmla="*/ 0 h 12897"/>
                  <a:gd name="T6" fmla="*/ 0 60000 65536"/>
                  <a:gd name="T7" fmla="*/ 0 60000 65536"/>
                  <a:gd name="T8" fmla="*/ 0 60000 65536"/>
                  <a:gd name="T9" fmla="*/ 0 w 20069"/>
                  <a:gd name="T10" fmla="*/ 0 h 12897"/>
                  <a:gd name="T11" fmla="*/ 20069 w 20069"/>
                  <a:gd name="T12" fmla="*/ 12897 h 12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069" h="12897" fill="none" extrusionOk="0">
                    <a:moveTo>
                      <a:pt x="17327" y="-1"/>
                    </a:moveTo>
                    <a:cubicBezTo>
                      <a:pt x="18451" y="1510"/>
                      <a:pt x="19373" y="3161"/>
                      <a:pt x="20069" y="4910"/>
                    </a:cubicBezTo>
                  </a:path>
                  <a:path w="20069" h="12897" stroke="0" extrusionOk="0">
                    <a:moveTo>
                      <a:pt x="17327" y="-1"/>
                    </a:moveTo>
                    <a:cubicBezTo>
                      <a:pt x="18451" y="1510"/>
                      <a:pt x="19373" y="3161"/>
                      <a:pt x="20069" y="4910"/>
                    </a:cubicBezTo>
                    <a:lnTo>
                      <a:pt x="0" y="12897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14" name="Group 52">
            <a:extLst>
              <a:ext uri="{FF2B5EF4-FFF2-40B4-BE49-F238E27FC236}">
                <a16:creationId xmlns:a16="http://schemas.microsoft.com/office/drawing/2014/main" id="{75330D62-76A4-4214-8E86-C52637F8235B}"/>
              </a:ext>
            </a:extLst>
          </p:cNvPr>
          <p:cNvGrpSpPr>
            <a:grpSpLocks/>
          </p:cNvGrpSpPr>
          <p:nvPr/>
        </p:nvGrpSpPr>
        <p:grpSpPr bwMode="auto">
          <a:xfrm>
            <a:off x="3149600" y="1704975"/>
            <a:ext cx="6451600" cy="3352800"/>
            <a:chOff x="2160" y="1152"/>
            <a:chExt cx="4064" cy="2112"/>
          </a:xfrm>
        </p:grpSpPr>
        <p:grpSp>
          <p:nvGrpSpPr>
            <p:cNvPr id="13341" name="Group 53">
              <a:extLst>
                <a:ext uri="{FF2B5EF4-FFF2-40B4-BE49-F238E27FC236}">
                  <a16:creationId xmlns:a16="http://schemas.microsoft.com/office/drawing/2014/main" id="{A944F9B9-9C17-4781-94C8-C23AFFBE12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0" y="1152"/>
              <a:ext cx="4064" cy="2112"/>
              <a:chOff x="2160" y="1152"/>
              <a:chExt cx="4064" cy="2112"/>
            </a:xfrm>
          </p:grpSpPr>
          <p:sp>
            <p:nvSpPr>
              <p:cNvPr id="13345" name="Consumption">
                <a:extLst>
                  <a:ext uri="{FF2B5EF4-FFF2-40B4-BE49-F238E27FC236}">
                    <a16:creationId xmlns:a16="http://schemas.microsoft.com/office/drawing/2014/main" id="{45DD0901-7788-4694-94BF-170C389769BB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-3411854">
                <a:off x="2096" y="1216"/>
                <a:ext cx="2112" cy="198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>
                <a:prstTxWarp prst="textArchDown">
                  <a:avLst>
                    <a:gd name="adj" fmla="val 4128495"/>
                  </a:avLst>
                </a:prstTxWarp>
              </a:bodyPr>
              <a:lstStyle/>
              <a:p>
                <a:r>
                  <a:rPr lang="en-GB" b="1" kern="10">
                    <a:solidFill>
                      <a:srgbClr val="000066"/>
                    </a:solidFill>
                    <a:latin typeface="Arial" panose="020B0604020202020204" pitchFamily="34" charset="0"/>
                  </a:rPr>
                  <a:t>Potrošnja (C)</a:t>
                </a:r>
              </a:p>
            </p:txBody>
          </p:sp>
          <p:sp>
            <p:nvSpPr>
              <p:cNvPr id="13346" name="Saving">
                <a:extLst>
                  <a:ext uri="{FF2B5EF4-FFF2-40B4-BE49-F238E27FC236}">
                    <a16:creationId xmlns:a16="http://schemas.microsoft.com/office/drawing/2014/main" id="{84256F25-86FB-4B0E-8F5A-EAE709207F01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1829930">
                <a:off x="4112" y="1168"/>
                <a:ext cx="2112" cy="198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>
                <a:prstTxWarp prst="textArchDown">
                  <a:avLst>
                    <a:gd name="adj" fmla="val 4548362"/>
                  </a:avLst>
                </a:prstTxWarp>
              </a:bodyPr>
              <a:lstStyle/>
              <a:p>
                <a:r>
                  <a:rPr lang="en-GB" b="1" kern="10">
                    <a:solidFill>
                      <a:srgbClr val="000066"/>
                    </a:solidFill>
                    <a:latin typeface="Arial" panose="020B0604020202020204" pitchFamily="34" charset="0"/>
                  </a:rPr>
                  <a:t>Štednja (S)</a:t>
                </a:r>
              </a:p>
            </p:txBody>
          </p:sp>
        </p:grpSp>
        <p:grpSp>
          <p:nvGrpSpPr>
            <p:cNvPr id="13342" name="Group 56">
              <a:extLst>
                <a:ext uri="{FF2B5EF4-FFF2-40B4-BE49-F238E27FC236}">
                  <a16:creationId xmlns:a16="http://schemas.microsoft.com/office/drawing/2014/main" id="{2888EFA6-5BC5-4B5A-AC89-FEB623FA78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1968"/>
              <a:ext cx="1831" cy="815"/>
              <a:chOff x="3066" y="1969"/>
              <a:chExt cx="1831" cy="815"/>
            </a:xfrm>
          </p:grpSpPr>
          <p:sp>
            <p:nvSpPr>
              <p:cNvPr id="13343" name="&gt;Out Priv Income">
                <a:extLst>
                  <a:ext uri="{FF2B5EF4-FFF2-40B4-BE49-F238E27FC236}">
                    <a16:creationId xmlns:a16="http://schemas.microsoft.com/office/drawing/2014/main" id="{C35337AA-7A71-4654-A775-497F1E86BB0B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324" y="1711"/>
                <a:ext cx="732" cy="1248"/>
              </a:xfrm>
              <a:custGeom>
                <a:avLst/>
                <a:gdLst>
                  <a:gd name="T0" fmla="*/ 0 w 12647"/>
                  <a:gd name="T1" fmla="*/ 0 h 21600"/>
                  <a:gd name="T2" fmla="*/ 0 w 12647"/>
                  <a:gd name="T3" fmla="*/ 0 h 21600"/>
                  <a:gd name="T4" fmla="*/ 0 w 12647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2647"/>
                  <a:gd name="T10" fmla="*/ 0 h 21600"/>
                  <a:gd name="T11" fmla="*/ 12647 w 12647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647" h="21600" fill="none" extrusionOk="0">
                    <a:moveTo>
                      <a:pt x="0" y="11"/>
                    </a:moveTo>
                    <a:cubicBezTo>
                      <a:pt x="233" y="3"/>
                      <a:pt x="467" y="-1"/>
                      <a:pt x="701" y="0"/>
                    </a:cubicBezTo>
                    <a:cubicBezTo>
                      <a:pt x="4950" y="0"/>
                      <a:pt x="9106" y="1253"/>
                      <a:pt x="12646" y="3604"/>
                    </a:cubicBezTo>
                  </a:path>
                  <a:path w="12647" h="21600" stroke="0" extrusionOk="0">
                    <a:moveTo>
                      <a:pt x="0" y="11"/>
                    </a:moveTo>
                    <a:cubicBezTo>
                      <a:pt x="233" y="3"/>
                      <a:pt x="467" y="-1"/>
                      <a:pt x="701" y="0"/>
                    </a:cubicBezTo>
                    <a:cubicBezTo>
                      <a:pt x="4950" y="0"/>
                      <a:pt x="9106" y="1253"/>
                      <a:pt x="12646" y="3604"/>
                    </a:cubicBezTo>
                    <a:lnTo>
                      <a:pt x="701" y="21600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44" name="&gt;Saving">
                <a:extLst>
                  <a:ext uri="{FF2B5EF4-FFF2-40B4-BE49-F238E27FC236}">
                    <a16:creationId xmlns:a16="http://schemas.microsoft.com/office/drawing/2014/main" id="{B082F7A8-69DD-457F-AF86-FF7250E495F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344" y="2231"/>
                <a:ext cx="480" cy="626"/>
              </a:xfrm>
              <a:custGeom>
                <a:avLst/>
                <a:gdLst>
                  <a:gd name="T0" fmla="*/ 0 w 14247"/>
                  <a:gd name="T1" fmla="*/ 0 h 21552"/>
                  <a:gd name="T2" fmla="*/ 0 w 14247"/>
                  <a:gd name="T3" fmla="*/ 0 h 21552"/>
                  <a:gd name="T4" fmla="*/ 0 w 14247"/>
                  <a:gd name="T5" fmla="*/ 0 h 21552"/>
                  <a:gd name="T6" fmla="*/ 0 60000 65536"/>
                  <a:gd name="T7" fmla="*/ 0 60000 65536"/>
                  <a:gd name="T8" fmla="*/ 0 60000 65536"/>
                  <a:gd name="T9" fmla="*/ 0 w 14247"/>
                  <a:gd name="T10" fmla="*/ 0 h 21552"/>
                  <a:gd name="T11" fmla="*/ 14247 w 14247"/>
                  <a:gd name="T12" fmla="*/ 21552 h 215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247" h="21552" fill="none" extrusionOk="0">
                    <a:moveTo>
                      <a:pt x="1434" y="-1"/>
                    </a:moveTo>
                    <a:cubicBezTo>
                      <a:pt x="6173" y="315"/>
                      <a:pt x="10676" y="2183"/>
                      <a:pt x="14247" y="5316"/>
                    </a:cubicBezTo>
                  </a:path>
                  <a:path w="14247" h="21552" stroke="0" extrusionOk="0">
                    <a:moveTo>
                      <a:pt x="1434" y="-1"/>
                    </a:moveTo>
                    <a:cubicBezTo>
                      <a:pt x="6173" y="315"/>
                      <a:pt x="10676" y="2183"/>
                      <a:pt x="14247" y="5316"/>
                    </a:cubicBezTo>
                    <a:lnTo>
                      <a:pt x="0" y="21552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FCE78C"/>
                    </a:solidFill>
                    <a:latin typeface="Symbol" panose="05050102010706020507" pitchFamily="18" charset="2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17" name="Group 59">
            <a:extLst>
              <a:ext uri="{FF2B5EF4-FFF2-40B4-BE49-F238E27FC236}">
                <a16:creationId xmlns:a16="http://schemas.microsoft.com/office/drawing/2014/main" id="{D23A0FF9-27F0-4753-824F-245A701B0B19}"/>
              </a:ext>
            </a:extLst>
          </p:cNvPr>
          <p:cNvGrpSpPr>
            <a:grpSpLocks/>
          </p:cNvGrpSpPr>
          <p:nvPr/>
        </p:nvGrpSpPr>
        <p:grpSpPr bwMode="auto">
          <a:xfrm>
            <a:off x="4368800" y="1704975"/>
            <a:ext cx="3352800" cy="3149600"/>
            <a:chOff x="2928" y="1152"/>
            <a:chExt cx="2112" cy="1984"/>
          </a:xfrm>
        </p:grpSpPr>
        <p:sp>
          <p:nvSpPr>
            <p:cNvPr id="13339" name="Transfers">
              <a:extLst>
                <a:ext uri="{FF2B5EF4-FFF2-40B4-BE49-F238E27FC236}">
                  <a16:creationId xmlns:a16="http://schemas.microsoft.com/office/drawing/2014/main" id="{B4E0D33A-1522-4EB6-8ACA-D9833F1851F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1811860">
              <a:off x="2928" y="1152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5263228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 Transferi</a:t>
              </a:r>
            </a:p>
          </p:txBody>
        </p:sp>
        <p:sp>
          <p:nvSpPr>
            <p:cNvPr id="13340" name="&gt;Transfers">
              <a:extLst>
                <a:ext uri="{FF2B5EF4-FFF2-40B4-BE49-F238E27FC236}">
                  <a16:creationId xmlns:a16="http://schemas.microsoft.com/office/drawing/2014/main" id="{3D009563-FFD1-4FE9-98E4-799ACACA8190}"/>
                </a:ext>
              </a:extLst>
            </p:cNvPr>
            <p:cNvSpPr>
              <a:spLocks/>
            </p:cNvSpPr>
            <p:nvPr/>
          </p:nvSpPr>
          <p:spPr bwMode="auto">
            <a:xfrm rot="5400000" flipH="1" flipV="1">
              <a:off x="3043" y="1397"/>
              <a:ext cx="1247" cy="860"/>
            </a:xfrm>
            <a:custGeom>
              <a:avLst/>
              <a:gdLst>
                <a:gd name="T0" fmla="*/ 0 w 21568"/>
                <a:gd name="T1" fmla="*/ 0 h 14911"/>
                <a:gd name="T2" fmla="*/ 0 w 21568"/>
                <a:gd name="T3" fmla="*/ 0 h 14911"/>
                <a:gd name="T4" fmla="*/ 0 w 21568"/>
                <a:gd name="T5" fmla="*/ 0 h 14911"/>
                <a:gd name="T6" fmla="*/ 0 60000 65536"/>
                <a:gd name="T7" fmla="*/ 0 60000 65536"/>
                <a:gd name="T8" fmla="*/ 0 60000 65536"/>
                <a:gd name="T9" fmla="*/ 0 w 21568"/>
                <a:gd name="T10" fmla="*/ 0 h 14911"/>
                <a:gd name="T11" fmla="*/ 21568 w 21568"/>
                <a:gd name="T12" fmla="*/ 14911 h 149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68" h="14911" fill="none" extrusionOk="0">
                  <a:moveTo>
                    <a:pt x="15627" y="0"/>
                  </a:moveTo>
                  <a:cubicBezTo>
                    <a:pt x="19182" y="3725"/>
                    <a:pt x="21289" y="8599"/>
                    <a:pt x="21568" y="13740"/>
                  </a:cubicBezTo>
                </a:path>
                <a:path w="21568" h="14911" stroke="0" extrusionOk="0">
                  <a:moveTo>
                    <a:pt x="15627" y="0"/>
                  </a:moveTo>
                  <a:cubicBezTo>
                    <a:pt x="19182" y="3725"/>
                    <a:pt x="21289" y="8599"/>
                    <a:pt x="21568" y="13740"/>
                  </a:cubicBezTo>
                  <a:lnTo>
                    <a:pt x="0" y="14911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18" name="Group 62">
            <a:extLst>
              <a:ext uri="{FF2B5EF4-FFF2-40B4-BE49-F238E27FC236}">
                <a16:creationId xmlns:a16="http://schemas.microsoft.com/office/drawing/2014/main" id="{F66616C1-8CCA-41F6-9C9F-46C142A26C65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2409825"/>
            <a:ext cx="3352800" cy="3455988"/>
            <a:chOff x="2016" y="1535"/>
            <a:chExt cx="2112" cy="2177"/>
          </a:xfrm>
        </p:grpSpPr>
        <p:sp>
          <p:nvSpPr>
            <p:cNvPr id="13337" name="Net Taxes">
              <a:extLst>
                <a:ext uri="{FF2B5EF4-FFF2-40B4-BE49-F238E27FC236}">
                  <a16:creationId xmlns:a16="http://schemas.microsoft.com/office/drawing/2014/main" id="{44D32E04-C6FF-403E-A356-E7E88E388C3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52365">
              <a:off x="2016" y="1728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5716020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latin typeface="Arial" panose="020B0604020202020204" pitchFamily="34" charset="0"/>
                </a:rPr>
                <a:t>Neto porezi (T)</a:t>
              </a:r>
            </a:p>
          </p:txBody>
        </p:sp>
        <p:sp>
          <p:nvSpPr>
            <p:cNvPr id="13338" name="&gt;Net Taxes">
              <a:extLst>
                <a:ext uri="{FF2B5EF4-FFF2-40B4-BE49-F238E27FC236}">
                  <a16:creationId xmlns:a16="http://schemas.microsoft.com/office/drawing/2014/main" id="{C4B3FCA6-81FD-462C-B51B-1E5AFFB3A7C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515" y="1130"/>
              <a:ext cx="435" cy="1246"/>
            </a:xfrm>
            <a:custGeom>
              <a:avLst/>
              <a:gdLst>
                <a:gd name="T0" fmla="*/ 0 w 12429"/>
                <a:gd name="T1" fmla="*/ 0 h 21600"/>
                <a:gd name="T2" fmla="*/ 0 w 12429"/>
                <a:gd name="T3" fmla="*/ 0 h 21600"/>
                <a:gd name="T4" fmla="*/ 0 w 12429"/>
                <a:gd name="T5" fmla="*/ 0 h 21600"/>
                <a:gd name="T6" fmla="*/ 0 60000 65536"/>
                <a:gd name="T7" fmla="*/ 0 60000 65536"/>
                <a:gd name="T8" fmla="*/ 0 60000 65536"/>
                <a:gd name="T9" fmla="*/ 0 w 12429"/>
                <a:gd name="T10" fmla="*/ 0 h 21600"/>
                <a:gd name="T11" fmla="*/ 12429 w 1242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29" h="21600" fill="none" extrusionOk="0">
                  <a:moveTo>
                    <a:pt x="0" y="2350"/>
                  </a:moveTo>
                  <a:cubicBezTo>
                    <a:pt x="3035" y="805"/>
                    <a:pt x="6392" y="-1"/>
                    <a:pt x="9798" y="0"/>
                  </a:cubicBezTo>
                  <a:cubicBezTo>
                    <a:pt x="10677" y="0"/>
                    <a:pt x="11556" y="53"/>
                    <a:pt x="12429" y="160"/>
                  </a:cubicBezTo>
                </a:path>
                <a:path w="12429" h="21600" stroke="0" extrusionOk="0">
                  <a:moveTo>
                    <a:pt x="0" y="2350"/>
                  </a:moveTo>
                  <a:cubicBezTo>
                    <a:pt x="3035" y="805"/>
                    <a:pt x="6392" y="-1"/>
                    <a:pt x="9798" y="0"/>
                  </a:cubicBezTo>
                  <a:cubicBezTo>
                    <a:pt x="10677" y="0"/>
                    <a:pt x="11556" y="53"/>
                    <a:pt x="12429" y="160"/>
                  </a:cubicBezTo>
                  <a:lnTo>
                    <a:pt x="9798" y="21600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3333" name="R.O.W.">
            <a:extLst>
              <a:ext uri="{FF2B5EF4-FFF2-40B4-BE49-F238E27FC236}">
                <a16:creationId xmlns:a16="http://schemas.microsoft.com/office/drawing/2014/main" id="{E2992089-F611-4E28-A2A6-8740C246C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019675"/>
            <a:ext cx="1752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Ostatak</a:t>
            </a:r>
          </a:p>
          <a:p>
            <a:pPr eaLnBrk="1" hangingPunct="1"/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 sveta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13334" name="Govt">
            <a:extLst>
              <a:ext uri="{FF2B5EF4-FFF2-40B4-BE49-F238E27FC236}">
                <a16:creationId xmlns:a16="http://schemas.microsoft.com/office/drawing/2014/main" id="{C0E2C61B-06FC-452C-8C99-6BFF95818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900363"/>
            <a:ext cx="1752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Država</a:t>
            </a:r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 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13335" name="Private sector">
            <a:extLst>
              <a:ext uri="{FF2B5EF4-FFF2-40B4-BE49-F238E27FC236}">
                <a16:creationId xmlns:a16="http://schemas.microsoft.com/office/drawing/2014/main" id="{E028EA50-F630-44F0-B487-7FDAD25CB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000625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Privat</a:t>
            </a:r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ni</a:t>
            </a:r>
            <a:endParaRPr lang="de-DE" altLang="en-US" sz="1800" b="1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sek</a:t>
            </a:r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</a:rPr>
              <a:t>tor 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13336" name="Text Box 68">
            <a:extLst>
              <a:ext uri="{FF2B5EF4-FFF2-40B4-BE49-F238E27FC236}">
                <a16:creationId xmlns:a16="http://schemas.microsoft.com/office/drawing/2014/main" id="{78C9B8C7-57E4-4093-A419-74A82D919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0"/>
            <a:ext cx="1905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4454525" algn="ctr"/>
                <a:tab pos="8918575" algn="r"/>
              </a:tabLs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4454525" algn="ctr"/>
                <a:tab pos="8918575" algn="r"/>
              </a:tabLs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4454525" algn="ctr"/>
                <a:tab pos="8918575" algn="r"/>
              </a:tabLs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4454525" algn="ctr"/>
                <a:tab pos="8918575" algn="r"/>
              </a:tabLs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4454525" algn="ctr"/>
                <a:tab pos="8918575" algn="r"/>
              </a:tabLs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4525" algn="ctr"/>
                <a:tab pos="8918575" algn="r"/>
              </a:tabLs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4525" algn="ctr"/>
                <a:tab pos="8918575" algn="r"/>
              </a:tabLs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4525" algn="ctr"/>
                <a:tab pos="8918575" algn="r"/>
              </a:tabLs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4525" algn="ctr"/>
                <a:tab pos="8918575" algn="r"/>
              </a:tabLs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1600">
                <a:solidFill>
                  <a:schemeClr val="folHlink"/>
                </a:solidFill>
                <a:latin typeface="Arial" panose="020B0604020202020204" pitchFamily="34" charset="0"/>
              </a:rPr>
              <a:t>Figure 2.02</a:t>
            </a:r>
            <a:endParaRPr lang="en-US" altLang="en-US" sz="1600" i="1">
              <a:solidFill>
                <a:schemeClr val="folHlin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76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260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26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6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6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6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26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14" grpId="0" autoUpdateAnimBg="0"/>
      <p:bldP spid="260115" grpId="0" autoUpdateAnimBg="0"/>
      <p:bldP spid="260116" grpId="0" autoUpdateAnimBg="0"/>
      <p:bldP spid="2601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">
            <a:extLst>
              <a:ext uri="{FF2B5EF4-FFF2-40B4-BE49-F238E27FC236}">
                <a16:creationId xmlns:a16="http://schemas.microsoft.com/office/drawing/2014/main" id="{8E3979AC-B5B5-41D5-B718-79C04BCD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23" name="Picture 2">
            <a:extLst>
              <a:ext uri="{FF2B5EF4-FFF2-40B4-BE49-F238E27FC236}">
                <a16:creationId xmlns:a16="http://schemas.microsoft.com/office/drawing/2014/main" id="{5A8D7014-4F67-41E9-879A-942FD00115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2057400"/>
            <a:ext cx="5919788" cy="2406650"/>
          </a:xfrm>
          <a:noFill/>
        </p:spPr>
      </p:pic>
    </p:spTree>
    <p:extLst>
      <p:ext uri="{BB962C8B-B14F-4D97-AF65-F5344CB8AC3E}">
        <p14:creationId xmlns:p14="http://schemas.microsoft.com/office/powerpoint/2010/main" val="3821600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085A10A1-D7F1-4CA6-95B6-9BDFD32D1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52600"/>
            <a:ext cx="6846888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2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9FF436DD-9D1D-44AD-BB67-02F09C5B44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066800"/>
            <a:ext cx="4183063" cy="5334000"/>
          </a:xfrm>
          <a:noFill/>
        </p:spPr>
      </p:pic>
      <p:sp>
        <p:nvSpPr>
          <p:cNvPr id="44035" name="Rectangle 4">
            <a:extLst>
              <a:ext uri="{FF2B5EF4-FFF2-40B4-BE49-F238E27FC236}">
                <a16:creationId xmlns:a16="http://schemas.microsoft.com/office/drawing/2014/main" id="{6251EFAA-6D0F-45AC-9624-B7F6CF8EA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371600"/>
            <a:ext cx="33528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arenR"/>
              <a:defRPr/>
            </a:pPr>
            <a:r>
              <a:rPr lang="en-US" sz="1600" dirty="0" err="1">
                <a:latin typeface="+mn-lt"/>
                <a:cs typeface="+mn-cs"/>
              </a:rPr>
              <a:t>da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li</a:t>
            </a:r>
            <a:r>
              <a:rPr lang="en-US" sz="1600" dirty="0">
                <a:latin typeface="+mn-lt"/>
                <a:cs typeface="+mn-cs"/>
              </a:rPr>
              <a:t> je</a:t>
            </a:r>
            <a:r>
              <a:rPr lang="sr-Latn-C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budžetski</a:t>
            </a:r>
            <a:r>
              <a:rPr lang="en-US" sz="1600" dirty="0">
                <a:latin typeface="+mn-lt"/>
                <a:cs typeface="+mn-cs"/>
              </a:rPr>
              <a:t> deficit </a:t>
            </a:r>
            <a:r>
              <a:rPr lang="en-US" sz="1600" dirty="0" err="1">
                <a:latin typeface="+mn-lt"/>
                <a:cs typeface="+mn-cs"/>
              </a:rPr>
              <a:t>izazvan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pozitivnom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neto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privatnom</a:t>
            </a:r>
            <a:r>
              <a:rPr lang="sr-Latn-C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štednjom</a:t>
            </a:r>
            <a:r>
              <a:rPr lang="sr-Latn-RS" sz="1600" dirty="0">
                <a:latin typeface="+mn-lt"/>
                <a:cs typeface="+mn-cs"/>
              </a:rPr>
              <a:t> (Japan)</a:t>
            </a:r>
            <a:r>
              <a:rPr lang="en-US" sz="1600" dirty="0">
                <a:latin typeface="+mn-lt"/>
                <a:cs typeface="+mn-cs"/>
              </a:rPr>
              <a:t>, </a:t>
            </a:r>
            <a:endParaRPr lang="sr-Latn-CS" sz="1600" dirty="0">
              <a:latin typeface="+mn-lt"/>
              <a:cs typeface="+mn-cs"/>
            </a:endParaRPr>
          </a:p>
          <a:p>
            <a:pPr marL="342900" indent="-342900">
              <a:buFontTx/>
              <a:buAutoNum type="arabicParenR"/>
              <a:defRPr/>
            </a:pPr>
            <a:endParaRPr lang="sr-Latn-CS" sz="1600" dirty="0">
              <a:latin typeface="+mn-lt"/>
              <a:cs typeface="+mn-cs"/>
            </a:endParaRPr>
          </a:p>
          <a:p>
            <a:pPr marL="342900" indent="-342900">
              <a:buFontTx/>
              <a:buAutoNum type="arabicParenR"/>
              <a:defRPr/>
            </a:pPr>
            <a:r>
              <a:rPr lang="en-US" sz="1600" dirty="0" err="1">
                <a:latin typeface="+mn-lt"/>
                <a:cs typeface="+mn-cs"/>
              </a:rPr>
              <a:t>da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li</a:t>
            </a:r>
            <a:r>
              <a:rPr lang="en-US" sz="1600" dirty="0">
                <a:latin typeface="+mn-lt"/>
                <a:cs typeface="+mn-cs"/>
              </a:rPr>
              <a:t> je </a:t>
            </a:r>
            <a:r>
              <a:rPr lang="en-US" sz="1600" dirty="0" err="1">
                <a:latin typeface="+mn-lt"/>
                <a:cs typeface="+mn-cs"/>
              </a:rPr>
              <a:t>rastom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izvoza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stvoren</a:t>
            </a:r>
            <a:r>
              <a:rPr lang="sr-Latn-CS" sz="1600" dirty="0">
                <a:latin typeface="+mn-lt"/>
                <a:cs typeface="+mn-cs"/>
              </a:rPr>
              <a:t> </a:t>
            </a:r>
            <a:r>
              <a:rPr lang="pl-PL" sz="1600" dirty="0">
                <a:latin typeface="+mn-lt"/>
                <a:cs typeface="+mn-cs"/>
              </a:rPr>
              <a:t>dohodak koji rezidenti jednostavno stavljaju na </a:t>
            </a:r>
            <a:r>
              <a:rPr lang="it-IT" sz="1600" dirty="0" err="1">
                <a:latin typeface="+mn-lt"/>
                <a:cs typeface="+mn-cs"/>
              </a:rPr>
              <a:t>štednju</a:t>
            </a:r>
            <a:r>
              <a:rPr lang="sr-Latn-RS" sz="1600" dirty="0">
                <a:latin typeface="+mn-lt"/>
                <a:cs typeface="+mn-cs"/>
              </a:rPr>
              <a:t> (Holandija, Belgija)</a:t>
            </a:r>
            <a:r>
              <a:rPr lang="it-IT" sz="1600" dirty="0">
                <a:latin typeface="+mn-lt"/>
                <a:cs typeface="+mn-cs"/>
              </a:rPr>
              <a:t>, odnosno </a:t>
            </a:r>
            <a:endParaRPr lang="sr-Latn-CS" sz="1600" dirty="0">
              <a:latin typeface="+mn-lt"/>
              <a:cs typeface="+mn-cs"/>
            </a:endParaRPr>
          </a:p>
          <a:p>
            <a:pPr marL="342900" indent="-342900">
              <a:buFontTx/>
              <a:buAutoNum type="arabicParenR"/>
              <a:defRPr/>
            </a:pPr>
            <a:endParaRPr lang="sr-Latn-CS" sz="1600" dirty="0">
              <a:latin typeface="+mn-lt"/>
              <a:cs typeface="+mn-cs"/>
            </a:endParaRPr>
          </a:p>
          <a:p>
            <a:pPr marL="342900" indent="-342900">
              <a:buFontTx/>
              <a:buAutoNum type="arabicParenR"/>
              <a:defRPr/>
            </a:pPr>
            <a:r>
              <a:rPr lang="it-IT" sz="1600" dirty="0">
                <a:latin typeface="+mn-lt"/>
                <a:cs typeface="+mn-cs"/>
              </a:rPr>
              <a:t>da li je pad domaće investicione</a:t>
            </a:r>
            <a:r>
              <a:rPr lang="sr-Latn-C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potrošnje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izazvao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recesiju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koja</a:t>
            </a:r>
            <a:r>
              <a:rPr lang="en-US" sz="1600" dirty="0">
                <a:latin typeface="+mn-lt"/>
                <a:cs typeface="+mn-cs"/>
              </a:rPr>
              <a:t> je </a:t>
            </a:r>
            <a:r>
              <a:rPr lang="en-US" sz="1600" dirty="0" err="1">
                <a:latin typeface="+mn-lt"/>
                <a:cs typeface="+mn-cs"/>
              </a:rPr>
              <a:t>smanjila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uvoz</a:t>
            </a:r>
            <a:r>
              <a:rPr lang="sr-Latn-CS" sz="1600" dirty="0">
                <a:latin typeface="+mn-lt"/>
                <a:cs typeface="+mn-cs"/>
              </a:rPr>
              <a:t> </a:t>
            </a:r>
            <a:r>
              <a:rPr lang="nn-NO" sz="1600" dirty="0">
                <a:latin typeface="+mn-lt"/>
                <a:cs typeface="+mn-cs"/>
              </a:rPr>
              <a:t>i poreske prihode, stvarajući tako suficit </a:t>
            </a:r>
            <a:r>
              <a:rPr lang="nn-NO" sz="1600" dirty="0" err="1">
                <a:latin typeface="+mn-lt"/>
                <a:cs typeface="+mn-cs"/>
              </a:rPr>
              <a:t>tekućeg</a:t>
            </a:r>
            <a:r>
              <a:rPr lang="sr-Latn-CS" sz="1600" dirty="0">
                <a:latin typeface="+mn-lt"/>
                <a:cs typeface="+mn-cs"/>
              </a:rPr>
              <a:t> </a:t>
            </a:r>
            <a:r>
              <a:rPr lang="it-IT" sz="1600" dirty="0" err="1">
                <a:latin typeface="+mn-lt"/>
                <a:cs typeface="+mn-cs"/>
              </a:rPr>
              <a:t>bilansa</a:t>
            </a:r>
            <a:r>
              <a:rPr lang="sr-Latn-RS" sz="1600" dirty="0">
                <a:latin typeface="+mn-lt"/>
                <a:cs typeface="+mn-cs"/>
              </a:rPr>
              <a:t> (Nemačka )</a:t>
            </a:r>
            <a:endParaRPr lang="en-US" sz="1600" dirty="0">
              <a:latin typeface="+mn-lt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02CA42-A59F-443E-9EA4-5C980636D8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" t="13469" r="18224" b="37778"/>
          <a:stretch/>
        </p:blipFill>
        <p:spPr>
          <a:xfrm>
            <a:off x="4572000" y="1489075"/>
            <a:ext cx="4412202" cy="448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1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-0.39948 -4.44444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EE842C62-4756-4E7A-BEF3-E240E01CB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F063E9A4-B06B-4D2C-B491-150ED0103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1800" dirty="0"/>
              <a:t>AMERIČKA TRADICIJA  - DA KRIVE DRUGE ZEMLJE ZA DEFICIT PLATNOG BILANSA</a:t>
            </a:r>
          </a:p>
          <a:p>
            <a:endParaRPr lang="en-US" altLang="en-US" sz="1800" dirty="0"/>
          </a:p>
          <a:p>
            <a:r>
              <a:rPr lang="en-US" altLang="en-US" sz="1800" dirty="0" err="1"/>
              <a:t>Nikson</a:t>
            </a:r>
            <a:r>
              <a:rPr lang="en-US" altLang="en-US" sz="1800" dirty="0"/>
              <a:t> – </a:t>
            </a:r>
            <a:r>
              <a:rPr lang="en-US" altLang="en-US" sz="1800" dirty="0" err="1"/>
              <a:t>sve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zemlje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krive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jer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nisu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revalvirale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valutu</a:t>
            </a:r>
            <a:r>
              <a:rPr lang="en-US" altLang="en-US" sz="1800" dirty="0"/>
              <a:t> (</a:t>
            </a:r>
            <a:r>
              <a:rPr lang="en-GB" altLang="en-US" sz="1800" dirty="0"/>
              <a:t>1971</a:t>
            </a:r>
            <a:r>
              <a:rPr lang="en-US" altLang="en-US" sz="1800" dirty="0"/>
              <a:t>)</a:t>
            </a:r>
          </a:p>
          <a:p>
            <a:endParaRPr lang="en-US" altLang="en-US" sz="1800" dirty="0"/>
          </a:p>
          <a:p>
            <a:r>
              <a:rPr lang="en-GB" altLang="en-US" sz="1800" dirty="0"/>
              <a:t> </a:t>
            </a:r>
            <a:r>
              <a:rPr lang="en-US" altLang="en-US" sz="1800" dirty="0"/>
              <a:t>K</a:t>
            </a:r>
            <a:r>
              <a:rPr lang="en-GB" altLang="en-US" sz="1800" dirty="0" err="1"/>
              <a:t>arter</a:t>
            </a:r>
            <a:r>
              <a:rPr lang="en-US" altLang="en-US" sz="1800" dirty="0"/>
              <a:t> – </a:t>
            </a:r>
            <a:r>
              <a:rPr lang="en-US" altLang="en-US" sz="1800" dirty="0" err="1"/>
              <a:t>Nemačka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</a:t>
            </a:r>
            <a:r>
              <a:rPr lang="en-US" altLang="en-US" sz="1800" dirty="0"/>
              <a:t> japan </a:t>
            </a:r>
            <a:r>
              <a:rPr lang="en-US" altLang="en-US" sz="1800" dirty="0" err="1"/>
              <a:t>nisu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napravile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monetarnu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fiskalnu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ekspanziju</a:t>
            </a:r>
            <a:r>
              <a:rPr lang="en-US" altLang="en-US" sz="1800" dirty="0"/>
              <a:t> (</a:t>
            </a:r>
            <a:r>
              <a:rPr lang="en-US" altLang="en-US" sz="1800" dirty="0" err="1"/>
              <a:t>kraj</a:t>
            </a:r>
            <a:r>
              <a:rPr lang="en-US" altLang="en-US" sz="1800" dirty="0"/>
              <a:t> 70tih) </a:t>
            </a:r>
          </a:p>
          <a:p>
            <a:r>
              <a:rPr lang="en-GB" altLang="en-US" sz="1800" dirty="0"/>
              <a:t>K</a:t>
            </a:r>
            <a:r>
              <a:rPr lang="en-US" altLang="en-US" sz="1800" dirty="0" err="1"/>
              <a:t>asnije</a:t>
            </a:r>
            <a:r>
              <a:rPr lang="en-US" altLang="en-US" sz="1800" dirty="0"/>
              <a:t> – Jen </a:t>
            </a:r>
            <a:r>
              <a:rPr lang="en-US" altLang="en-US" sz="1800" dirty="0" err="1"/>
              <a:t>je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potcenjen</a:t>
            </a:r>
            <a:r>
              <a:rPr lang="en-US" altLang="en-US" sz="1800" dirty="0"/>
              <a:t>, a </a:t>
            </a:r>
            <a:r>
              <a:rPr lang="en-US" altLang="en-US" sz="1800" dirty="0" err="1"/>
              <a:t>onda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</a:t>
            </a:r>
            <a:r>
              <a:rPr lang="en-US" altLang="en-US" sz="1800" dirty="0"/>
              <a:t> Kina</a:t>
            </a:r>
          </a:p>
          <a:p>
            <a:endParaRPr lang="en-US" altLang="en-US" sz="1800" dirty="0"/>
          </a:p>
          <a:p>
            <a:r>
              <a:rPr lang="en-GB" altLang="en-US" sz="1800" dirty="0"/>
              <a:t>S</a:t>
            </a:r>
            <a:r>
              <a:rPr lang="en-US" altLang="en-US" sz="1800" dirty="0" err="1"/>
              <a:t>ve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ove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zemlje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optužuju</a:t>
            </a:r>
            <a:r>
              <a:rPr lang="en-US" altLang="en-US" sz="1800" dirty="0"/>
              <a:t> SAD </a:t>
            </a:r>
            <a:r>
              <a:rPr lang="en-US" altLang="en-US" sz="1800" dirty="0" err="1"/>
              <a:t>za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malu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štednju</a:t>
            </a:r>
            <a:r>
              <a:rPr lang="en-US" altLang="en-US" sz="1800" dirty="0"/>
              <a:t>, da </a:t>
            </a:r>
            <a:r>
              <a:rPr lang="en-US" altLang="en-US" sz="1800" dirty="0" err="1"/>
              <a:t>troše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iznad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mogućnosti</a:t>
            </a:r>
            <a:endParaRPr lang="en-GB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633840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>
            <a:extLst>
              <a:ext uri="{FF2B5EF4-FFF2-40B4-BE49-F238E27FC236}">
                <a16:creationId xmlns:a16="http://schemas.microsoft.com/office/drawing/2014/main" id="{9AD090C5-F06C-4F66-A8D5-D8A2243AD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00813" cy="614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6" name="Rectangle 2">
            <a:extLst>
              <a:ext uri="{FF2B5EF4-FFF2-40B4-BE49-F238E27FC236}">
                <a16:creationId xmlns:a16="http://schemas.microsoft.com/office/drawing/2014/main" id="{4C8E869C-24BC-4ABB-A58B-A6B9C0D63B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29200" y="460375"/>
            <a:ext cx="5105400" cy="1139825"/>
          </a:xfrm>
        </p:spPr>
        <p:txBody>
          <a:bodyPr/>
          <a:lstStyle/>
          <a:p>
            <a:pPr eaLnBrk="1" hangingPunct="1">
              <a:defRPr/>
            </a:pPr>
            <a:r>
              <a:rPr lang="sr-Latn-CS" dirty="0"/>
              <a:t>Primer:</a:t>
            </a:r>
            <a:br>
              <a:rPr lang="sr-Latn-CS" dirty="0"/>
            </a:br>
            <a:r>
              <a:rPr lang="sr-Latn-CS" dirty="0"/>
              <a:t> Srbija i </a:t>
            </a:r>
            <a:br>
              <a:rPr lang="sr-Latn-CS" dirty="0"/>
            </a:br>
            <a:r>
              <a:rPr lang="sr-Latn-CS" dirty="0"/>
              <a:t>Grčka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0A1E43-1C53-473E-910B-17ABE5F8D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533400"/>
            <a:ext cx="32766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27C1B2-AEB4-40D9-AEDA-5F9A8B39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219200"/>
            <a:ext cx="5334000" cy="5029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AFFC6B50-B6A2-484C-A2F2-B3923F4B0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719B1-0125-402B-8331-FDDA15056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0"/>
            <a:ext cx="9372600" cy="4876800"/>
          </a:xfrm>
        </p:spPr>
        <p:txBody>
          <a:bodyPr/>
          <a:lstStyle/>
          <a:p>
            <a:r>
              <a:rPr lang="en-GB" altLang="en-US" b="1">
                <a:hlinkClick r:id="rId2"/>
              </a:rPr>
              <a:t>Why "Abenomics"?</a:t>
            </a:r>
            <a:endParaRPr lang="en-GB" altLang="en-US" sz="2400"/>
          </a:p>
          <a:p>
            <a:r>
              <a:rPr lang="en-GB" altLang="en-US"/>
              <a:t>Source: </a:t>
            </a:r>
            <a:r>
              <a:rPr lang="en-GB" altLang="en-US" u="sng">
                <a:hlinkClick r:id="rId3" tooltip="Visit source's website"/>
              </a:rPr>
              <a:t>Tamani Himajin</a:t>
            </a:r>
            <a:r>
              <a:rPr lang="en-GB" altLang="en-US"/>
              <a:t> </a:t>
            </a:r>
            <a:endParaRPr lang="en-GB" altLang="en-US" sz="3600"/>
          </a:p>
          <a:p>
            <a:r>
              <a:rPr lang="en-GB" altLang="en-US" sz="2400" b="1"/>
              <a:t>1st Arrow: Dramatic Monetary Easing</a:t>
            </a:r>
            <a:endParaRPr lang="en-GB" altLang="en-US" sz="2400"/>
          </a:p>
          <a:p>
            <a:r>
              <a:rPr lang="en-GB" altLang="en-US" sz="2400" b="1"/>
              <a:t>2nd Arrow: A "Robust" Fiscal Policy</a:t>
            </a:r>
            <a:endParaRPr lang="en-GB" altLang="en-US" sz="2400"/>
          </a:p>
          <a:p>
            <a:r>
              <a:rPr lang="en-GB" altLang="en-US" sz="2400" b="1"/>
              <a:t>3rd Arrow: Policies for Growth to Spur Private Investment</a:t>
            </a:r>
            <a:endParaRPr lang="en-GB" altLang="en-US" sz="2400"/>
          </a:p>
          <a:p>
            <a:r>
              <a:rPr lang="en-GB" altLang="en-US" sz="1400"/>
              <a:t>Lowering corporation tax </a:t>
            </a:r>
          </a:p>
          <a:p>
            <a:r>
              <a:rPr lang="en-GB" altLang="en-US" sz="1400"/>
              <a:t>Increasing the labor participation of women </a:t>
            </a:r>
          </a:p>
          <a:p>
            <a:r>
              <a:rPr lang="en-GB" altLang="en-US" sz="1400"/>
              <a:t>More openness to foreigners in society </a:t>
            </a:r>
          </a:p>
          <a:p>
            <a:r>
              <a:rPr lang="en-GB" altLang="en-US" sz="1400"/>
              <a:t>Cool Japan </a:t>
            </a:r>
          </a:p>
          <a:p>
            <a:pPr lvl="1"/>
            <a:r>
              <a:rPr lang="en-GB" altLang="en-US" sz="1400"/>
              <a:t>Push to export Japanese foods and other cultural products to the world and support for such corporations.</a:t>
            </a:r>
          </a:p>
          <a:p>
            <a:pPr lvl="1"/>
            <a:r>
              <a:rPr lang="en-GB" altLang="en-US" sz="1400"/>
              <a:t>Measures to increase inbound tourism. Lowering of visa restrictions and introduction of duty-free shopping.</a:t>
            </a:r>
          </a:p>
          <a:p>
            <a:r>
              <a:rPr lang="en-GB" altLang="en-US" sz="1400"/>
              <a:t>Lowering of regulation / barriers </a:t>
            </a:r>
          </a:p>
          <a:p>
            <a:pPr lvl="1"/>
            <a:r>
              <a:rPr lang="en-GB" altLang="en-US" sz="1400"/>
              <a:t>Free trade: Ongoing (and probably eventual participation) in the Trans-Pacific Partnership.</a:t>
            </a:r>
          </a:p>
          <a:p>
            <a:pPr lvl="1"/>
            <a:r>
              <a:rPr lang="en-GB" altLang="en-US" sz="1400"/>
              <a:t>Lowering of barriers to foreign direct investment in Japan.</a:t>
            </a:r>
          </a:p>
          <a:p>
            <a:pPr lvl="1"/>
            <a:r>
              <a:rPr lang="en-GB" altLang="en-US" sz="1400"/>
              <a:t>Deregulation in many industries such as healthcare, agriculture etc.</a:t>
            </a:r>
          </a:p>
          <a:p>
            <a:endParaRPr lang="en-GB" altLang="en-US" sz="1400"/>
          </a:p>
        </p:txBody>
      </p:sp>
    </p:spTree>
    <p:extLst>
      <p:ext uri="{BB962C8B-B14F-4D97-AF65-F5344CB8AC3E}">
        <p14:creationId xmlns:p14="http://schemas.microsoft.com/office/powerpoint/2010/main" val="252354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0F21D8E1-97F0-4A4C-8713-0E739031D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SAD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1C63A-9E0C-42AB-B621-C296458FC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           (</a:t>
            </a:r>
            <a:r>
              <a:rPr lang="en-US" altLang="en-US" dirty="0"/>
              <a:t>S-I</a:t>
            </a:r>
            <a:r>
              <a:rPr lang="sr-Latn-CS" altLang="en-US" dirty="0"/>
              <a:t>)+(</a:t>
            </a:r>
            <a:r>
              <a:rPr lang="en-US" altLang="en-US" dirty="0"/>
              <a:t>T-G</a:t>
            </a:r>
            <a:r>
              <a:rPr lang="sr-Latn-CS" altLang="en-US" dirty="0"/>
              <a:t>)= (</a:t>
            </a:r>
            <a:r>
              <a:rPr lang="en-US" altLang="en-US" dirty="0"/>
              <a:t>X-Z</a:t>
            </a:r>
            <a:r>
              <a:rPr lang="sr-Latn-CS" altLang="en-US" dirty="0"/>
              <a:t>)</a:t>
            </a:r>
            <a:endParaRPr lang="en-US" altLang="en-US" dirty="0"/>
          </a:p>
          <a:p>
            <a:pPr eaLnBrk="1" hangingPunct="1"/>
            <a:r>
              <a:rPr lang="en-US" altLang="en-US" dirty="0"/>
              <a:t>SAD </a:t>
            </a:r>
            <a:r>
              <a:rPr lang="sr-Latn-CS" altLang="en-US" dirty="0"/>
              <a:t>   </a:t>
            </a:r>
            <a:r>
              <a:rPr lang="en-US" altLang="en-US" dirty="0"/>
              <a:t>-3.6</a:t>
            </a:r>
            <a:r>
              <a:rPr lang="sr-Latn-CS" altLang="en-US" dirty="0"/>
              <a:t>    </a:t>
            </a:r>
            <a:r>
              <a:rPr lang="en-US" altLang="en-US" dirty="0"/>
              <a:t>-2.5</a:t>
            </a:r>
            <a:r>
              <a:rPr lang="sr-Latn-CS" altLang="en-US" dirty="0"/>
              <a:t>     </a:t>
            </a:r>
            <a:r>
              <a:rPr lang="en-US" altLang="en-US" dirty="0"/>
              <a:t>-6.1</a:t>
            </a:r>
            <a:r>
              <a:rPr lang="sr-Latn-CS" altLang="en-US" dirty="0"/>
              <a:t>   2006</a:t>
            </a:r>
          </a:p>
          <a:p>
            <a:pPr eaLnBrk="1" hangingPunct="1"/>
            <a:r>
              <a:rPr lang="sr-Latn-CS" altLang="en-US" dirty="0"/>
              <a:t>               5</a:t>
            </a:r>
            <a:r>
              <a:rPr lang="en-US" altLang="en-US" dirty="0"/>
              <a:t>,</a:t>
            </a:r>
            <a:r>
              <a:rPr lang="sr-Latn-RS" altLang="en-US" dirty="0"/>
              <a:t>6</a:t>
            </a:r>
            <a:r>
              <a:rPr lang="en-US" altLang="en-US" dirty="0"/>
              <a:t> </a:t>
            </a:r>
            <a:r>
              <a:rPr lang="sr-Latn-CS" altLang="en-US" dirty="0"/>
              <a:t>   -8</a:t>
            </a:r>
            <a:r>
              <a:rPr lang="en-US" altLang="en-US" dirty="0"/>
              <a:t>,</a:t>
            </a:r>
            <a:r>
              <a:rPr lang="sr-Latn-RS" altLang="en-US" dirty="0"/>
              <a:t>8</a:t>
            </a:r>
            <a:r>
              <a:rPr lang="en-US" altLang="en-US" dirty="0"/>
              <a:t> </a:t>
            </a:r>
            <a:r>
              <a:rPr lang="sr-Latn-CS" altLang="en-US" dirty="0"/>
              <a:t>    </a:t>
            </a:r>
            <a:r>
              <a:rPr lang="en-US" altLang="en-US" dirty="0"/>
              <a:t>−</a:t>
            </a:r>
            <a:r>
              <a:rPr lang="sr-Latn-RS" altLang="en-US" dirty="0"/>
              <a:t>3</a:t>
            </a:r>
            <a:r>
              <a:rPr lang="en-US" altLang="en-US" dirty="0"/>
              <a:t>,</a:t>
            </a:r>
            <a:r>
              <a:rPr lang="sr-Latn-RS" altLang="en-US" dirty="0"/>
              <a:t>2</a:t>
            </a:r>
            <a:r>
              <a:rPr lang="sr-Latn-CS" altLang="en-US" dirty="0"/>
              <a:t>   2015</a:t>
            </a:r>
            <a:endParaRPr lang="en-US" altLang="en-US" dirty="0"/>
          </a:p>
          <a:p>
            <a:pPr eaLnBrk="1" hangingPunct="1"/>
            <a:r>
              <a:rPr lang="en-US" altLang="en-US" sz="3600" dirty="0"/>
              <a:t>U SAD </a:t>
            </a:r>
            <a:r>
              <a:rPr lang="sr-Latn-CS" altLang="en-US" sz="3600" dirty="0"/>
              <a:t>javni sektor </a:t>
            </a:r>
            <a:r>
              <a:rPr lang="en-US" altLang="en-US" sz="3600" dirty="0" err="1"/>
              <a:t>belež</a:t>
            </a:r>
            <a:r>
              <a:rPr lang="sr-Latn-RS" altLang="en-US" sz="3600" dirty="0"/>
              <a:t>i</a:t>
            </a:r>
            <a:r>
              <a:rPr lang="en-US" altLang="en-US" sz="3600" dirty="0"/>
              <a:t> deficit, </a:t>
            </a:r>
            <a:r>
              <a:rPr lang="en-US" altLang="en-US" sz="3600" dirty="0" err="1"/>
              <a:t>trošeći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mnogo</a:t>
            </a:r>
            <a:r>
              <a:rPr lang="en-US" altLang="en-US" sz="3600" dirty="0"/>
              <a:t> </a:t>
            </a:r>
            <a:r>
              <a:rPr lang="en-US" altLang="en-US" sz="3600" dirty="0" err="1"/>
              <a:t>više</a:t>
            </a:r>
            <a:r>
              <a:rPr lang="en-US" altLang="en-US" sz="3600" dirty="0"/>
              <a:t> </a:t>
            </a:r>
            <a:r>
              <a:rPr lang="en-US" altLang="en-US" sz="3600" dirty="0" err="1"/>
              <a:t>nego</a:t>
            </a:r>
            <a:r>
              <a:rPr lang="en-US" altLang="en-US" sz="3600" dirty="0"/>
              <a:t> </a:t>
            </a:r>
            <a:r>
              <a:rPr lang="en-US" altLang="en-US" sz="3600" dirty="0" err="1"/>
              <a:t>što</a:t>
            </a:r>
            <a:r>
              <a:rPr lang="en-US" altLang="en-US" sz="3600" dirty="0"/>
              <a:t> </a:t>
            </a:r>
            <a:r>
              <a:rPr lang="en-US" altLang="en-US" sz="3600" dirty="0" err="1"/>
              <a:t>zarađuje</a:t>
            </a:r>
            <a:r>
              <a:rPr lang="en-US" altLang="en-US" sz="3600" dirty="0"/>
              <a:t>. </a:t>
            </a:r>
            <a:endParaRPr lang="sr-Latn-CS" altLang="en-US" sz="3600" dirty="0"/>
          </a:p>
          <a:p>
            <a:pPr eaLnBrk="1" hangingPunct="1"/>
            <a:r>
              <a:rPr lang="sr-Latn-CS" altLang="en-US" sz="3600" dirty="0"/>
              <a:t>Republikanci prave def, demokrate suficit</a:t>
            </a:r>
          </a:p>
        </p:txBody>
      </p:sp>
    </p:spTree>
    <p:extLst>
      <p:ext uri="{BB962C8B-B14F-4D97-AF65-F5344CB8AC3E}">
        <p14:creationId xmlns:p14="http://schemas.microsoft.com/office/powerpoint/2010/main" val="141535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D7DEBCDA-9346-41B6-A4AB-B2BEB1D57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5843" name="Content Placeholder 5" descr="budget_deficit_or_surplus.gif">
            <a:extLst>
              <a:ext uri="{FF2B5EF4-FFF2-40B4-BE49-F238E27FC236}">
                <a16:creationId xmlns:a16="http://schemas.microsoft.com/office/drawing/2014/main" id="{E2D23ECD-52B5-4780-931A-239EEAD6A6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668338"/>
            <a:ext cx="8229600" cy="5884862"/>
          </a:xfrm>
        </p:spPr>
      </p:pic>
    </p:spTree>
    <p:extLst>
      <p:ext uri="{BB962C8B-B14F-4D97-AF65-F5344CB8AC3E}">
        <p14:creationId xmlns:p14="http://schemas.microsoft.com/office/powerpoint/2010/main" val="640839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>
            <a:extLst>
              <a:ext uri="{FF2B5EF4-FFF2-40B4-BE49-F238E27FC236}">
                <a16:creationId xmlns:a16="http://schemas.microsoft.com/office/drawing/2014/main" id="{D55119E8-4884-4CF7-A443-CB45C2326BD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10200" y="1600200"/>
            <a:ext cx="304800" cy="3581400"/>
          </a:xfrm>
          <a:prstGeom prst="rect">
            <a:avLst/>
          </a:prstGeom>
          <a:solidFill>
            <a:srgbClr val="D9D9D9">
              <a:alpha val="3098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36867" name="Picture 4" descr="PRESECON Budget Deficits.JPG">
            <a:extLst>
              <a:ext uri="{FF2B5EF4-FFF2-40B4-BE49-F238E27FC236}">
                <a16:creationId xmlns:a16="http://schemas.microsoft.com/office/drawing/2014/main" id="{8D2EF8ED-51DA-4A07-BD19-4BDFB541D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9600"/>
            <a:ext cx="6477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236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D243F4A1-563C-4B6A-8F45-3717D5FAD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37891" name="Content Placeholder 3" descr="byparty.jpg">
            <a:extLst>
              <a:ext uri="{FF2B5EF4-FFF2-40B4-BE49-F238E27FC236}">
                <a16:creationId xmlns:a16="http://schemas.microsoft.com/office/drawing/2014/main" id="{36374960-F07C-4866-91FC-71A1365B23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4963" y="1300163"/>
            <a:ext cx="5934075" cy="4105275"/>
          </a:xfrm>
        </p:spPr>
      </p:pic>
    </p:spTree>
    <p:extLst>
      <p:ext uri="{BB962C8B-B14F-4D97-AF65-F5344CB8AC3E}">
        <p14:creationId xmlns:p14="http://schemas.microsoft.com/office/powerpoint/2010/main" val="320323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1C0D0A45-55C6-47C2-BF7F-992E42C32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EA7127CF-5273-412E-9D66-1A57A7342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486400"/>
          </a:xfrm>
        </p:spPr>
        <p:txBody>
          <a:bodyPr/>
          <a:lstStyle/>
          <a:p>
            <a:pPr eaLnBrk="1" hangingPunct="1"/>
            <a:r>
              <a:rPr lang="sr-Latn-CS" altLang="en-US" dirty="0"/>
              <a:t>            (</a:t>
            </a:r>
            <a:r>
              <a:rPr lang="en-US" altLang="en-US" dirty="0"/>
              <a:t>S-I</a:t>
            </a:r>
            <a:r>
              <a:rPr lang="sr-Latn-CS" altLang="en-US" dirty="0"/>
              <a:t>)+(</a:t>
            </a:r>
            <a:r>
              <a:rPr lang="en-US" altLang="en-US" dirty="0"/>
              <a:t>T-G</a:t>
            </a:r>
            <a:r>
              <a:rPr lang="sr-Latn-CS" altLang="en-US" dirty="0"/>
              <a:t>)= (</a:t>
            </a:r>
            <a:r>
              <a:rPr lang="en-US" altLang="en-US" dirty="0"/>
              <a:t>X-Z</a:t>
            </a:r>
            <a:r>
              <a:rPr lang="sr-Latn-CS" altLang="en-US" dirty="0"/>
              <a:t>)</a:t>
            </a:r>
            <a:endParaRPr lang="en-US" altLang="en-US" dirty="0"/>
          </a:p>
          <a:p>
            <a:pPr eaLnBrk="1" hangingPunct="1"/>
            <a:r>
              <a:rPr lang="en-US" altLang="en-US" dirty="0"/>
              <a:t>Japan </a:t>
            </a:r>
            <a:r>
              <a:rPr lang="sr-Latn-CS" altLang="en-US" dirty="0"/>
              <a:t>  </a:t>
            </a:r>
            <a:r>
              <a:rPr lang="en-US" altLang="en-US" dirty="0"/>
              <a:t>6,1</a:t>
            </a:r>
            <a:r>
              <a:rPr lang="sr-Latn-CS" altLang="en-US" dirty="0"/>
              <a:t>    </a:t>
            </a:r>
            <a:r>
              <a:rPr lang="en-US" altLang="en-US" dirty="0"/>
              <a:t>-2,2</a:t>
            </a:r>
            <a:r>
              <a:rPr lang="sr-Latn-CS" altLang="en-US" dirty="0"/>
              <a:t>     </a:t>
            </a:r>
            <a:r>
              <a:rPr lang="en-US" altLang="en-US" dirty="0"/>
              <a:t>3,9</a:t>
            </a:r>
            <a:r>
              <a:rPr lang="sr-Latn-CS" altLang="en-US" dirty="0"/>
              <a:t>     2006</a:t>
            </a:r>
            <a:endParaRPr lang="en-US" altLang="en-US" dirty="0"/>
          </a:p>
          <a:p>
            <a:pPr eaLnBrk="1" hangingPunct="1"/>
            <a:r>
              <a:rPr lang="sr-Latn-CS" altLang="en-US" dirty="0"/>
              <a:t>               </a:t>
            </a:r>
            <a:r>
              <a:rPr lang="en-US" altLang="en-US" dirty="0"/>
              <a:t>10,3 </a:t>
            </a:r>
            <a:r>
              <a:rPr lang="sr-Latn-CS" altLang="en-US" dirty="0"/>
              <a:t>  </a:t>
            </a:r>
            <a:r>
              <a:rPr lang="en-US" altLang="en-US" dirty="0"/>
              <a:t>−6</a:t>
            </a:r>
            <a:r>
              <a:rPr lang="sr-Latn-RS" altLang="en-US" dirty="0"/>
              <a:t>,7</a:t>
            </a:r>
            <a:r>
              <a:rPr lang="en-US" altLang="en-US" dirty="0"/>
              <a:t> </a:t>
            </a:r>
            <a:r>
              <a:rPr lang="sr-Latn-CS" altLang="en-US" dirty="0"/>
              <a:t>   3</a:t>
            </a:r>
            <a:r>
              <a:rPr lang="en-US" altLang="en-US" dirty="0"/>
              <a:t>,</a:t>
            </a:r>
            <a:r>
              <a:rPr lang="sr-Latn-RS" altLang="en-US" dirty="0"/>
              <a:t>6</a:t>
            </a:r>
            <a:r>
              <a:rPr lang="sr-Latn-CS" altLang="en-US" dirty="0"/>
              <a:t>       2015</a:t>
            </a:r>
          </a:p>
          <a:p>
            <a:pPr eaLnBrk="1" hangingPunct="1"/>
            <a:endParaRPr lang="sr-Latn-CS" altLang="en-US" dirty="0"/>
          </a:p>
          <a:p>
            <a:pPr eaLnBrk="1" hangingPunct="1"/>
            <a:r>
              <a:rPr lang="en-US" altLang="en-US" dirty="0" err="1"/>
              <a:t>Situacija</a:t>
            </a:r>
            <a:r>
              <a:rPr lang="en-US" altLang="en-US" dirty="0"/>
              <a:t> u </a:t>
            </a:r>
            <a:r>
              <a:rPr lang="en-US" altLang="en-US" dirty="0" err="1"/>
              <a:t>Japanu</a:t>
            </a:r>
            <a:r>
              <a:rPr lang="en-US" altLang="en-US" dirty="0"/>
              <a:t> </a:t>
            </a:r>
            <a:r>
              <a:rPr lang="en-US" altLang="en-US" dirty="0" err="1"/>
              <a:t>je</a:t>
            </a:r>
            <a:r>
              <a:rPr lang="en-US" altLang="en-US" dirty="0"/>
              <a:t> </a:t>
            </a:r>
            <a:r>
              <a:rPr lang="en-US" altLang="en-US" dirty="0" err="1"/>
              <a:t>potpuno</a:t>
            </a:r>
            <a:r>
              <a:rPr lang="en-US" altLang="en-US" dirty="0"/>
              <a:t> </a:t>
            </a:r>
            <a:r>
              <a:rPr lang="en-US" altLang="en-US" dirty="0" err="1"/>
              <a:t>suprotna</a:t>
            </a:r>
            <a:r>
              <a:rPr lang="en-US" altLang="en-US" dirty="0"/>
              <a:t>. </a:t>
            </a:r>
            <a:r>
              <a:rPr lang="en-US" altLang="en-US" dirty="0" err="1"/>
              <a:t>Obilan</a:t>
            </a:r>
            <a:r>
              <a:rPr lang="en-US" altLang="en-US" dirty="0"/>
              <a:t> </a:t>
            </a:r>
            <a:r>
              <a:rPr lang="en-US" altLang="en-US" dirty="0" err="1"/>
              <a:t>višak</a:t>
            </a:r>
            <a:r>
              <a:rPr lang="en-US" altLang="en-US" dirty="0"/>
              <a:t> </a:t>
            </a:r>
            <a:r>
              <a:rPr lang="en-US" altLang="en-US" dirty="0" err="1"/>
              <a:t>priv</a:t>
            </a:r>
            <a:r>
              <a:rPr lang="sr-Latn-CS" altLang="en-US" dirty="0"/>
              <a:t>. </a:t>
            </a:r>
            <a:r>
              <a:rPr lang="en-US" altLang="en-US" dirty="0" err="1"/>
              <a:t>sektora</a:t>
            </a:r>
            <a:r>
              <a:rPr lang="en-US" altLang="en-US" dirty="0"/>
              <a:t> </a:t>
            </a:r>
            <a:r>
              <a:rPr lang="en-US" altLang="en-US" dirty="0" err="1"/>
              <a:t>pokriva</a:t>
            </a:r>
            <a:r>
              <a:rPr lang="en-US" altLang="en-US" dirty="0"/>
              <a:t> deficit </a:t>
            </a:r>
            <a:r>
              <a:rPr lang="en-US" altLang="en-US" dirty="0" err="1"/>
              <a:t>javnog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24849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>
            <a:extLst>
              <a:ext uri="{FF2B5EF4-FFF2-40B4-BE49-F238E27FC236}">
                <a16:creationId xmlns:a16="http://schemas.microsoft.com/office/drawing/2014/main" id="{114AFA84-CB10-4D5C-9988-7B4411C8B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>
                <a:solidFill>
                  <a:srgbClr val="D7C3EB"/>
                </a:solidFill>
                <a:latin typeface="+mn-lt"/>
              </a:rPr>
              <a:t>         Figure 2.3 (a)</a:t>
            </a:r>
            <a:endParaRPr lang="en-US" sz="160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14339" name="Group 3">
            <a:extLst>
              <a:ext uri="{FF2B5EF4-FFF2-40B4-BE49-F238E27FC236}">
                <a16:creationId xmlns:a16="http://schemas.microsoft.com/office/drawing/2014/main" id="{1C5A2AB3-B46C-47F9-99EB-8234B0CAFA10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2782" name="Rectangle 4">
              <a:extLst>
                <a:ext uri="{FF2B5EF4-FFF2-40B4-BE49-F238E27FC236}">
                  <a16:creationId xmlns:a16="http://schemas.microsoft.com/office/drawing/2014/main" id="{BF3AF042-D9F8-4F18-952B-22DEDE43367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2783" name="Rectangle 5">
              <a:extLst>
                <a:ext uri="{FF2B5EF4-FFF2-40B4-BE49-F238E27FC236}">
                  <a16:creationId xmlns:a16="http://schemas.microsoft.com/office/drawing/2014/main" id="{DE54BBCB-62E3-4C86-97BD-F447814208E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C</a:t>
              </a:r>
            </a:p>
          </p:txBody>
        </p:sp>
      </p:grpSp>
      <p:grpSp>
        <p:nvGrpSpPr>
          <p:cNvPr id="14340" name="Group 6">
            <a:extLst>
              <a:ext uri="{FF2B5EF4-FFF2-40B4-BE49-F238E27FC236}">
                <a16:creationId xmlns:a16="http://schemas.microsoft.com/office/drawing/2014/main" id="{53483095-BAD3-446F-8D7C-A2287E0C2960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2780" name="Rectangle 7">
              <a:extLst>
                <a:ext uri="{FF2B5EF4-FFF2-40B4-BE49-F238E27FC236}">
                  <a16:creationId xmlns:a16="http://schemas.microsoft.com/office/drawing/2014/main" id="{44EA03A5-8B6A-4DEA-AD85-35A209F2F9F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2781" name="Rectangle 8">
              <a:extLst>
                <a:ext uri="{FF2B5EF4-FFF2-40B4-BE49-F238E27FC236}">
                  <a16:creationId xmlns:a16="http://schemas.microsoft.com/office/drawing/2014/main" id="{3A12C3BA-E234-4D43-90E7-FFCC19971F9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I</a:t>
              </a:r>
            </a:p>
          </p:txBody>
        </p:sp>
      </p:grpSp>
      <p:grpSp>
        <p:nvGrpSpPr>
          <p:cNvPr id="14341" name="Group 9">
            <a:extLst>
              <a:ext uri="{FF2B5EF4-FFF2-40B4-BE49-F238E27FC236}">
                <a16:creationId xmlns:a16="http://schemas.microsoft.com/office/drawing/2014/main" id="{77BE03E4-031A-4195-95F3-7C58BE60701C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2778" name="Rectangle 10">
              <a:extLst>
                <a:ext uri="{FF2B5EF4-FFF2-40B4-BE49-F238E27FC236}">
                  <a16:creationId xmlns:a16="http://schemas.microsoft.com/office/drawing/2014/main" id="{CFA290E0-F634-40D2-8669-013142884B9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2779" name="Rectangle 11">
              <a:extLst>
                <a:ext uri="{FF2B5EF4-FFF2-40B4-BE49-F238E27FC236}">
                  <a16:creationId xmlns:a16="http://schemas.microsoft.com/office/drawing/2014/main" id="{A6A222E9-20BC-4C29-9DD6-F1A6FB8DB61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G</a:t>
              </a:r>
            </a:p>
          </p:txBody>
        </p:sp>
      </p:grpSp>
      <p:grpSp>
        <p:nvGrpSpPr>
          <p:cNvPr id="14342" name="Group 12">
            <a:extLst>
              <a:ext uri="{FF2B5EF4-FFF2-40B4-BE49-F238E27FC236}">
                <a16:creationId xmlns:a16="http://schemas.microsoft.com/office/drawing/2014/main" id="{3342411E-0032-49EA-958A-1E940093624D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2776" name="Rectangle 13">
              <a:extLst>
                <a:ext uri="{FF2B5EF4-FFF2-40B4-BE49-F238E27FC236}">
                  <a16:creationId xmlns:a16="http://schemas.microsoft.com/office/drawing/2014/main" id="{EF88A863-B0CE-4D2A-94B7-61DE6CEAFC0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2777" name="Rectangle 14">
              <a:extLst>
                <a:ext uri="{FF2B5EF4-FFF2-40B4-BE49-F238E27FC236}">
                  <a16:creationId xmlns:a16="http://schemas.microsoft.com/office/drawing/2014/main" id="{DDE24019-DBAB-4137-B724-667431BAF71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X-Z</a:t>
              </a:r>
            </a:p>
          </p:txBody>
        </p:sp>
      </p:grpSp>
      <p:sp>
        <p:nvSpPr>
          <p:cNvPr id="32775" name="Text Box 15">
            <a:extLst>
              <a:ext uri="{FF2B5EF4-FFF2-40B4-BE49-F238E27FC236}">
                <a16:creationId xmlns:a16="http://schemas.microsoft.com/office/drawing/2014/main" id="{EEFEBC98-DE07-4725-A8DA-A84950090102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352800" y="990600"/>
            <a:ext cx="5791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  <a:cs typeface="+mn-cs"/>
              </a:rPr>
              <a:t>Počinjemo tako što sabiramo (agregiramo) sve na finalna dobra i usluge proizvedene u zemlji</a:t>
            </a:r>
            <a:endParaRPr lang="en-US" sz="160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898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>
            <a:extLst>
              <a:ext uri="{FF2B5EF4-FFF2-40B4-BE49-F238E27FC236}">
                <a16:creationId xmlns:a16="http://schemas.microsoft.com/office/drawing/2014/main" id="{3158708B-102B-410D-8029-30C4B1E1A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>
                <a:solidFill>
                  <a:srgbClr val="D7C3EB"/>
                </a:solidFill>
                <a:latin typeface="+mn-lt"/>
              </a:rPr>
              <a:t>         Figure 2.3 (b)</a:t>
            </a:r>
            <a:endParaRPr lang="en-US" sz="160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15363" name="Group 3">
            <a:extLst>
              <a:ext uri="{FF2B5EF4-FFF2-40B4-BE49-F238E27FC236}">
                <a16:creationId xmlns:a16="http://schemas.microsoft.com/office/drawing/2014/main" id="{3001BA90-5714-4FD6-8242-1FC79BF23682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3809" name="Rectangle 4">
              <a:extLst>
                <a:ext uri="{FF2B5EF4-FFF2-40B4-BE49-F238E27FC236}">
                  <a16:creationId xmlns:a16="http://schemas.microsoft.com/office/drawing/2014/main" id="{F6263639-8FDF-4F91-B1F9-1C9E83105FD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3810" name="Line 5">
              <a:extLst>
                <a:ext uri="{FF2B5EF4-FFF2-40B4-BE49-F238E27FC236}">
                  <a16:creationId xmlns:a16="http://schemas.microsoft.com/office/drawing/2014/main" id="{69EF0182-3C92-4ADD-AEE3-EA436C010A7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3811" name="Line 6">
              <a:extLst>
                <a:ext uri="{FF2B5EF4-FFF2-40B4-BE49-F238E27FC236}">
                  <a16:creationId xmlns:a16="http://schemas.microsoft.com/office/drawing/2014/main" id="{46A4B8CD-D384-46DA-903C-B650693A166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3812" name="Line 7">
              <a:extLst>
                <a:ext uri="{FF2B5EF4-FFF2-40B4-BE49-F238E27FC236}">
                  <a16:creationId xmlns:a16="http://schemas.microsoft.com/office/drawing/2014/main" id="{D4D4A67B-AD76-4BAB-8F09-7F83F8A39C5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3813" name="Line 8">
              <a:extLst>
                <a:ext uri="{FF2B5EF4-FFF2-40B4-BE49-F238E27FC236}">
                  <a16:creationId xmlns:a16="http://schemas.microsoft.com/office/drawing/2014/main" id="{4BDADD0B-1AB1-4771-8B9E-77E1C4E6175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3814" name="Rectangle 9">
              <a:extLst>
                <a:ext uri="{FF2B5EF4-FFF2-40B4-BE49-F238E27FC236}">
                  <a16:creationId xmlns:a16="http://schemas.microsoft.com/office/drawing/2014/main" id="{43972FEB-D42D-45B1-A7BF-7ABB33DF199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8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GDP</a:t>
              </a:r>
            </a:p>
          </p:txBody>
        </p:sp>
      </p:grpSp>
      <p:grpSp>
        <p:nvGrpSpPr>
          <p:cNvPr id="15364" name="Group 10">
            <a:extLst>
              <a:ext uri="{FF2B5EF4-FFF2-40B4-BE49-F238E27FC236}">
                <a16:creationId xmlns:a16="http://schemas.microsoft.com/office/drawing/2014/main" id="{01D51E5F-DE39-4D34-B573-7C62F9F4F2E0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3807" name="Rectangle 11">
              <a:extLst>
                <a:ext uri="{FF2B5EF4-FFF2-40B4-BE49-F238E27FC236}">
                  <a16:creationId xmlns:a16="http://schemas.microsoft.com/office/drawing/2014/main" id="{0C6EAA56-9416-4FCE-BBE1-94C018ABB1A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3808" name="Rectangle 12">
              <a:extLst>
                <a:ext uri="{FF2B5EF4-FFF2-40B4-BE49-F238E27FC236}">
                  <a16:creationId xmlns:a16="http://schemas.microsoft.com/office/drawing/2014/main" id="{EDA60CDF-CCCD-4C9C-8051-71F99569252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C</a:t>
              </a:r>
            </a:p>
          </p:txBody>
        </p:sp>
      </p:grpSp>
      <p:grpSp>
        <p:nvGrpSpPr>
          <p:cNvPr id="15365" name="Group 13">
            <a:extLst>
              <a:ext uri="{FF2B5EF4-FFF2-40B4-BE49-F238E27FC236}">
                <a16:creationId xmlns:a16="http://schemas.microsoft.com/office/drawing/2014/main" id="{BB096EDD-8F6F-47DA-9C60-C6092898870A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3805" name="Rectangle 14">
              <a:extLst>
                <a:ext uri="{FF2B5EF4-FFF2-40B4-BE49-F238E27FC236}">
                  <a16:creationId xmlns:a16="http://schemas.microsoft.com/office/drawing/2014/main" id="{D8D66797-582C-4107-8B0D-524E78A431D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3806" name="Rectangle 15">
              <a:extLst>
                <a:ext uri="{FF2B5EF4-FFF2-40B4-BE49-F238E27FC236}">
                  <a16:creationId xmlns:a16="http://schemas.microsoft.com/office/drawing/2014/main" id="{6028F8BE-F8C3-4BFF-ADC9-D3A3FE2B2F8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I</a:t>
              </a:r>
            </a:p>
          </p:txBody>
        </p:sp>
      </p:grpSp>
      <p:grpSp>
        <p:nvGrpSpPr>
          <p:cNvPr id="15366" name="Group 16">
            <a:extLst>
              <a:ext uri="{FF2B5EF4-FFF2-40B4-BE49-F238E27FC236}">
                <a16:creationId xmlns:a16="http://schemas.microsoft.com/office/drawing/2014/main" id="{1B149A8D-23B6-4F10-A2C0-3035037496EA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3803" name="Rectangle 17">
              <a:extLst>
                <a:ext uri="{FF2B5EF4-FFF2-40B4-BE49-F238E27FC236}">
                  <a16:creationId xmlns:a16="http://schemas.microsoft.com/office/drawing/2014/main" id="{25A5100A-B68E-4E29-BA36-7CE46A89228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3804" name="Rectangle 18">
              <a:extLst>
                <a:ext uri="{FF2B5EF4-FFF2-40B4-BE49-F238E27FC236}">
                  <a16:creationId xmlns:a16="http://schemas.microsoft.com/office/drawing/2014/main" id="{9E32CCCB-A932-43FF-B422-EE5F1192BDE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G</a:t>
              </a:r>
            </a:p>
          </p:txBody>
        </p:sp>
      </p:grpSp>
      <p:grpSp>
        <p:nvGrpSpPr>
          <p:cNvPr id="15367" name="Group 19">
            <a:extLst>
              <a:ext uri="{FF2B5EF4-FFF2-40B4-BE49-F238E27FC236}">
                <a16:creationId xmlns:a16="http://schemas.microsoft.com/office/drawing/2014/main" id="{90E64832-09D0-4516-89F7-756052E20AB2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3801" name="Rectangle 20">
              <a:extLst>
                <a:ext uri="{FF2B5EF4-FFF2-40B4-BE49-F238E27FC236}">
                  <a16:creationId xmlns:a16="http://schemas.microsoft.com/office/drawing/2014/main" id="{7AE6F0F5-DC43-4A8A-B0F7-62010B4032B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3802" name="Rectangle 21">
              <a:extLst>
                <a:ext uri="{FF2B5EF4-FFF2-40B4-BE49-F238E27FC236}">
                  <a16:creationId xmlns:a16="http://schemas.microsoft.com/office/drawing/2014/main" id="{16E7C533-D828-4E90-AB62-EF47A570449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X-Z</a:t>
              </a:r>
            </a:p>
          </p:txBody>
        </p:sp>
      </p:grpSp>
      <p:sp>
        <p:nvSpPr>
          <p:cNvPr id="33800" name="Text Box 22">
            <a:extLst>
              <a:ext uri="{FF2B5EF4-FFF2-40B4-BE49-F238E27FC236}">
                <a16:creationId xmlns:a16="http://schemas.microsoft.com/office/drawing/2014/main" id="{232E7812-2108-4A9C-88F3-EABC921B6A06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352800" y="990600"/>
            <a:ext cx="579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  <a:cs typeface="+mn-cs"/>
              </a:rPr>
              <a:t>Ovu sumu nazivamo bruto domaćim proizvodom (BDP)</a:t>
            </a:r>
            <a:endParaRPr lang="en-US" sz="160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352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>
            <a:extLst>
              <a:ext uri="{FF2B5EF4-FFF2-40B4-BE49-F238E27FC236}">
                <a16:creationId xmlns:a16="http://schemas.microsoft.com/office/drawing/2014/main" id="{902613B3-71CF-4F57-BC6C-104715301A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 dirty="0">
                <a:solidFill>
                  <a:srgbClr val="D7C3EB"/>
                </a:solidFill>
                <a:latin typeface="+mn-lt"/>
              </a:rPr>
              <a:t>         </a:t>
            </a: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16387" name="Group 3">
            <a:extLst>
              <a:ext uri="{FF2B5EF4-FFF2-40B4-BE49-F238E27FC236}">
                <a16:creationId xmlns:a16="http://schemas.microsoft.com/office/drawing/2014/main" id="{4FEE5950-05CB-4FFD-B6C1-101A39062741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4850" name="Rectangle 4">
              <a:extLst>
                <a:ext uri="{FF2B5EF4-FFF2-40B4-BE49-F238E27FC236}">
                  <a16:creationId xmlns:a16="http://schemas.microsoft.com/office/drawing/2014/main" id="{BF820638-419A-4C60-8089-430164D4045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51" name="Rectangle 5">
              <a:extLst>
                <a:ext uri="{FF2B5EF4-FFF2-40B4-BE49-F238E27FC236}">
                  <a16:creationId xmlns:a16="http://schemas.microsoft.com/office/drawing/2014/main" id="{BF897096-2E26-41D7-816D-38F831DC873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NDP</a:t>
              </a:r>
            </a:p>
          </p:txBody>
        </p:sp>
      </p:grpSp>
      <p:grpSp>
        <p:nvGrpSpPr>
          <p:cNvPr id="16388" name="Group 6">
            <a:extLst>
              <a:ext uri="{FF2B5EF4-FFF2-40B4-BE49-F238E27FC236}">
                <a16:creationId xmlns:a16="http://schemas.microsoft.com/office/drawing/2014/main" id="{52033054-6F61-4577-8C5E-95248050B05B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4844" name="Rectangle 7">
              <a:extLst>
                <a:ext uri="{FF2B5EF4-FFF2-40B4-BE49-F238E27FC236}">
                  <a16:creationId xmlns:a16="http://schemas.microsoft.com/office/drawing/2014/main" id="{91C07F5F-284F-4FAF-8FC1-25B200C20E7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45" name="Line 8">
              <a:extLst>
                <a:ext uri="{FF2B5EF4-FFF2-40B4-BE49-F238E27FC236}">
                  <a16:creationId xmlns:a16="http://schemas.microsoft.com/office/drawing/2014/main" id="{8B8C7645-8D39-49F9-9209-778FDC65E5E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46" name="Line 9">
              <a:extLst>
                <a:ext uri="{FF2B5EF4-FFF2-40B4-BE49-F238E27FC236}">
                  <a16:creationId xmlns:a16="http://schemas.microsoft.com/office/drawing/2014/main" id="{ED4235A5-4A3B-4308-87E3-D9965E598E6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47" name="Line 10">
              <a:extLst>
                <a:ext uri="{FF2B5EF4-FFF2-40B4-BE49-F238E27FC236}">
                  <a16:creationId xmlns:a16="http://schemas.microsoft.com/office/drawing/2014/main" id="{5E47E846-79B6-4218-A3B9-1AFC717E3FC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48" name="Line 11">
              <a:extLst>
                <a:ext uri="{FF2B5EF4-FFF2-40B4-BE49-F238E27FC236}">
                  <a16:creationId xmlns:a16="http://schemas.microsoft.com/office/drawing/2014/main" id="{C3F8DE6A-DB28-4024-ACE0-8891606B871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49" name="Rectangle 12">
              <a:extLst>
                <a:ext uri="{FF2B5EF4-FFF2-40B4-BE49-F238E27FC236}">
                  <a16:creationId xmlns:a16="http://schemas.microsoft.com/office/drawing/2014/main" id="{68B067BD-F53F-4733-A3D0-2B518FF631A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DP</a:t>
              </a:r>
            </a:p>
          </p:txBody>
        </p:sp>
      </p:grpSp>
      <p:grpSp>
        <p:nvGrpSpPr>
          <p:cNvPr id="16389" name="Group 13">
            <a:extLst>
              <a:ext uri="{FF2B5EF4-FFF2-40B4-BE49-F238E27FC236}">
                <a16:creationId xmlns:a16="http://schemas.microsoft.com/office/drawing/2014/main" id="{356A51CE-D7E0-4FF1-BA39-0395A98159AB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4842" name="Rectangle 14">
              <a:extLst>
                <a:ext uri="{FF2B5EF4-FFF2-40B4-BE49-F238E27FC236}">
                  <a16:creationId xmlns:a16="http://schemas.microsoft.com/office/drawing/2014/main" id="{F12F9129-4AA4-4EB7-8914-917A1C111B4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43" name="Rectangle 15">
              <a:extLst>
                <a:ext uri="{FF2B5EF4-FFF2-40B4-BE49-F238E27FC236}">
                  <a16:creationId xmlns:a16="http://schemas.microsoft.com/office/drawing/2014/main" id="{5A1BC705-13C1-4561-8E42-30219BEA22C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C</a:t>
              </a:r>
            </a:p>
          </p:txBody>
        </p:sp>
      </p:grpSp>
      <p:grpSp>
        <p:nvGrpSpPr>
          <p:cNvPr id="16390" name="Group 16">
            <a:extLst>
              <a:ext uri="{FF2B5EF4-FFF2-40B4-BE49-F238E27FC236}">
                <a16:creationId xmlns:a16="http://schemas.microsoft.com/office/drawing/2014/main" id="{9AB08D23-6194-467B-AAAF-E5F206B46B69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34833" name="Line 17">
              <a:extLst>
                <a:ext uri="{FF2B5EF4-FFF2-40B4-BE49-F238E27FC236}">
                  <a16:creationId xmlns:a16="http://schemas.microsoft.com/office/drawing/2014/main" id="{B348BDD0-513B-4E4C-B232-3E8ABA1B577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34" name="Rectangle 18">
              <a:extLst>
                <a:ext uri="{FF2B5EF4-FFF2-40B4-BE49-F238E27FC236}">
                  <a16:creationId xmlns:a16="http://schemas.microsoft.com/office/drawing/2014/main" id="{B4CB7527-2DB9-4BDD-A633-A073DD1D87F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35" name="Line 19">
              <a:extLst>
                <a:ext uri="{FF2B5EF4-FFF2-40B4-BE49-F238E27FC236}">
                  <a16:creationId xmlns:a16="http://schemas.microsoft.com/office/drawing/2014/main" id="{140F99F3-8A62-4F09-A24E-2FE7799C8A9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36" name="Line 20">
              <a:extLst>
                <a:ext uri="{FF2B5EF4-FFF2-40B4-BE49-F238E27FC236}">
                  <a16:creationId xmlns:a16="http://schemas.microsoft.com/office/drawing/2014/main" id="{AC362558-6A63-4404-AB76-A69D0D804A6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37" name="Line 21">
              <a:extLst>
                <a:ext uri="{FF2B5EF4-FFF2-40B4-BE49-F238E27FC236}">
                  <a16:creationId xmlns:a16="http://schemas.microsoft.com/office/drawing/2014/main" id="{B15E6909-8A89-4E31-9929-16D9438C290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38" name="Line 22">
              <a:extLst>
                <a:ext uri="{FF2B5EF4-FFF2-40B4-BE49-F238E27FC236}">
                  <a16:creationId xmlns:a16="http://schemas.microsoft.com/office/drawing/2014/main" id="{576BEAFC-58E8-4608-9CDC-B774C0FF81C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39" name="Line 23">
              <a:extLst>
                <a:ext uri="{FF2B5EF4-FFF2-40B4-BE49-F238E27FC236}">
                  <a16:creationId xmlns:a16="http://schemas.microsoft.com/office/drawing/2014/main" id="{9F99BED5-9333-4C08-A081-E3FC485B534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40" name="Line 24">
              <a:extLst>
                <a:ext uri="{FF2B5EF4-FFF2-40B4-BE49-F238E27FC236}">
                  <a16:creationId xmlns:a16="http://schemas.microsoft.com/office/drawing/2014/main" id="{FAD944D1-37DB-4386-8030-50330EAC825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41" name="Rectangle 25">
              <a:extLst>
                <a:ext uri="{FF2B5EF4-FFF2-40B4-BE49-F238E27FC236}">
                  <a16:creationId xmlns:a16="http://schemas.microsoft.com/office/drawing/2014/main" id="{D7038946-7BD8-4CC1-A48A-A35298A3A8D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Amortizacija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6391" name="Group 26">
            <a:extLst>
              <a:ext uri="{FF2B5EF4-FFF2-40B4-BE49-F238E27FC236}">
                <a16:creationId xmlns:a16="http://schemas.microsoft.com/office/drawing/2014/main" id="{DD06DB2D-FD75-4C32-8F86-99740154EC46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4831" name="Rectangle 27">
              <a:extLst>
                <a:ext uri="{FF2B5EF4-FFF2-40B4-BE49-F238E27FC236}">
                  <a16:creationId xmlns:a16="http://schemas.microsoft.com/office/drawing/2014/main" id="{0C25C8F4-ACD7-40AC-A885-39474299DEC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32" name="Rectangle 28">
              <a:extLst>
                <a:ext uri="{FF2B5EF4-FFF2-40B4-BE49-F238E27FC236}">
                  <a16:creationId xmlns:a16="http://schemas.microsoft.com/office/drawing/2014/main" id="{497F0AD4-F095-4495-95E3-6CC334A439F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I</a:t>
              </a:r>
            </a:p>
          </p:txBody>
        </p:sp>
      </p:grpSp>
      <p:grpSp>
        <p:nvGrpSpPr>
          <p:cNvPr id="16392" name="Group 29">
            <a:extLst>
              <a:ext uri="{FF2B5EF4-FFF2-40B4-BE49-F238E27FC236}">
                <a16:creationId xmlns:a16="http://schemas.microsoft.com/office/drawing/2014/main" id="{CDDB84E0-0374-42EE-9E95-E8B23FF3B70E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4829" name="Rectangle 30">
              <a:extLst>
                <a:ext uri="{FF2B5EF4-FFF2-40B4-BE49-F238E27FC236}">
                  <a16:creationId xmlns:a16="http://schemas.microsoft.com/office/drawing/2014/main" id="{79C1F0E3-1350-49DD-86E0-934B253058C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30" name="Rectangle 31">
              <a:extLst>
                <a:ext uri="{FF2B5EF4-FFF2-40B4-BE49-F238E27FC236}">
                  <a16:creationId xmlns:a16="http://schemas.microsoft.com/office/drawing/2014/main" id="{0CFFA9FA-999C-4F97-8CFE-B2237A0AED4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G</a:t>
              </a:r>
            </a:p>
          </p:txBody>
        </p:sp>
      </p:grpSp>
      <p:grpSp>
        <p:nvGrpSpPr>
          <p:cNvPr id="16393" name="Group 32">
            <a:extLst>
              <a:ext uri="{FF2B5EF4-FFF2-40B4-BE49-F238E27FC236}">
                <a16:creationId xmlns:a16="http://schemas.microsoft.com/office/drawing/2014/main" id="{B854E6D5-7B1E-410A-9F9E-1FA620A6C164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4827" name="Rectangle 33">
              <a:extLst>
                <a:ext uri="{FF2B5EF4-FFF2-40B4-BE49-F238E27FC236}">
                  <a16:creationId xmlns:a16="http://schemas.microsoft.com/office/drawing/2014/main" id="{52F6FD4A-61E9-4B6C-B3F9-B38FC350ED4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4828" name="Rectangle 34">
              <a:extLst>
                <a:ext uri="{FF2B5EF4-FFF2-40B4-BE49-F238E27FC236}">
                  <a16:creationId xmlns:a16="http://schemas.microsoft.com/office/drawing/2014/main" id="{4831B159-CD38-4175-9A38-431D8412D88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X-Z</a:t>
              </a:r>
            </a:p>
          </p:txBody>
        </p:sp>
      </p:grpSp>
      <p:sp>
        <p:nvSpPr>
          <p:cNvPr id="34826" name="Text Box 35">
            <a:extLst>
              <a:ext uri="{FF2B5EF4-FFF2-40B4-BE49-F238E27FC236}">
                <a16:creationId xmlns:a16="http://schemas.microsoft.com/office/drawing/2014/main" id="{1AC2FF22-8054-4942-8193-2091FA54F3E6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4876800" y="990600"/>
            <a:ext cx="426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  <a:cs typeface="+mn-cs"/>
              </a:rPr>
              <a:t>Kada oduzmemo amortizaciju, dobijamo neto domaći proizvod</a:t>
            </a:r>
            <a:endParaRPr lang="en-US" sz="160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8716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>
            <a:extLst>
              <a:ext uri="{FF2B5EF4-FFF2-40B4-BE49-F238E27FC236}">
                <a16:creationId xmlns:a16="http://schemas.microsoft.com/office/drawing/2014/main" id="{641957F0-B3BC-48D7-A6CB-153639F379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17411" name="Group 3">
            <a:extLst>
              <a:ext uri="{FF2B5EF4-FFF2-40B4-BE49-F238E27FC236}">
                <a16:creationId xmlns:a16="http://schemas.microsoft.com/office/drawing/2014/main" id="{B51193BA-2B4E-4970-A284-6E38B7BBF184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5880" name="Rectangle 4">
              <a:extLst>
                <a:ext uri="{FF2B5EF4-FFF2-40B4-BE49-F238E27FC236}">
                  <a16:creationId xmlns:a16="http://schemas.microsoft.com/office/drawing/2014/main" id="{0DE83DE4-8440-448E-A1A0-6F43D74CDB0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81" name="Rectangle 5">
              <a:extLst>
                <a:ext uri="{FF2B5EF4-FFF2-40B4-BE49-F238E27FC236}">
                  <a16:creationId xmlns:a16="http://schemas.microsoft.com/office/drawing/2014/main" id="{688A48D0-42AB-4351-B45E-92BDE3B5F78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NDP</a:t>
              </a:r>
            </a:p>
          </p:txBody>
        </p:sp>
      </p:grpSp>
      <p:grpSp>
        <p:nvGrpSpPr>
          <p:cNvPr id="17412" name="Group 6">
            <a:extLst>
              <a:ext uri="{FF2B5EF4-FFF2-40B4-BE49-F238E27FC236}">
                <a16:creationId xmlns:a16="http://schemas.microsoft.com/office/drawing/2014/main" id="{419F36AF-5B0D-48D4-883F-FEEC210A0285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5874" name="Rectangle 7">
              <a:extLst>
                <a:ext uri="{FF2B5EF4-FFF2-40B4-BE49-F238E27FC236}">
                  <a16:creationId xmlns:a16="http://schemas.microsoft.com/office/drawing/2014/main" id="{4AA1A179-7F8C-466B-9C17-9F039D4828D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75" name="Line 8">
              <a:extLst>
                <a:ext uri="{FF2B5EF4-FFF2-40B4-BE49-F238E27FC236}">
                  <a16:creationId xmlns:a16="http://schemas.microsoft.com/office/drawing/2014/main" id="{63243DE7-BE77-44D4-ADFB-2B9DF1915BB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76" name="Line 9">
              <a:extLst>
                <a:ext uri="{FF2B5EF4-FFF2-40B4-BE49-F238E27FC236}">
                  <a16:creationId xmlns:a16="http://schemas.microsoft.com/office/drawing/2014/main" id="{FEC5F6D6-D934-4B09-9E3C-13A25F00BA8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77" name="Line 10">
              <a:extLst>
                <a:ext uri="{FF2B5EF4-FFF2-40B4-BE49-F238E27FC236}">
                  <a16:creationId xmlns:a16="http://schemas.microsoft.com/office/drawing/2014/main" id="{8C724543-8960-4F8A-A832-C79EEDFDD99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78" name="Line 11">
              <a:extLst>
                <a:ext uri="{FF2B5EF4-FFF2-40B4-BE49-F238E27FC236}">
                  <a16:creationId xmlns:a16="http://schemas.microsoft.com/office/drawing/2014/main" id="{853706C7-F7D2-49C5-98AA-70524863E4E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79" name="Rectangle 12">
              <a:extLst>
                <a:ext uri="{FF2B5EF4-FFF2-40B4-BE49-F238E27FC236}">
                  <a16:creationId xmlns:a16="http://schemas.microsoft.com/office/drawing/2014/main" id="{FC08F53B-8EFD-4356-80A3-20825C6C909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DP</a:t>
              </a:r>
            </a:p>
          </p:txBody>
        </p:sp>
      </p:grpSp>
      <p:grpSp>
        <p:nvGrpSpPr>
          <p:cNvPr id="17413" name="Group 13">
            <a:extLst>
              <a:ext uri="{FF2B5EF4-FFF2-40B4-BE49-F238E27FC236}">
                <a16:creationId xmlns:a16="http://schemas.microsoft.com/office/drawing/2014/main" id="{89B7EDC6-0FC4-4C48-8B5E-157EAC031F70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5872" name="Rectangle 14">
              <a:extLst>
                <a:ext uri="{FF2B5EF4-FFF2-40B4-BE49-F238E27FC236}">
                  <a16:creationId xmlns:a16="http://schemas.microsoft.com/office/drawing/2014/main" id="{CFF7F628-8A4F-45D1-8B95-BD7199F80AD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73" name="Rectangle 15">
              <a:extLst>
                <a:ext uri="{FF2B5EF4-FFF2-40B4-BE49-F238E27FC236}">
                  <a16:creationId xmlns:a16="http://schemas.microsoft.com/office/drawing/2014/main" id="{CEFE1EBF-59A0-4469-B3B1-7147FC98B6E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C</a:t>
              </a:r>
            </a:p>
          </p:txBody>
        </p:sp>
      </p:grpSp>
      <p:grpSp>
        <p:nvGrpSpPr>
          <p:cNvPr id="17414" name="Group 16">
            <a:extLst>
              <a:ext uri="{FF2B5EF4-FFF2-40B4-BE49-F238E27FC236}">
                <a16:creationId xmlns:a16="http://schemas.microsoft.com/office/drawing/2014/main" id="{65BDC8FD-B706-4D18-83A6-C74193574125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2209800"/>
            <a:ext cx="1485900" cy="919163"/>
            <a:chOff x="2871" y="1392"/>
            <a:chExt cx="936" cy="579"/>
          </a:xfrm>
        </p:grpSpPr>
        <p:sp>
          <p:nvSpPr>
            <p:cNvPr id="35867" name="Line 17">
              <a:extLst>
                <a:ext uri="{FF2B5EF4-FFF2-40B4-BE49-F238E27FC236}">
                  <a16:creationId xmlns:a16="http://schemas.microsoft.com/office/drawing/2014/main" id="{B10FE0E8-5A06-43BD-A90A-A1E38F9248D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1395"/>
              <a:ext cx="1" cy="5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68" name="Rectangle 18">
              <a:extLst>
                <a:ext uri="{FF2B5EF4-FFF2-40B4-BE49-F238E27FC236}">
                  <a16:creationId xmlns:a16="http://schemas.microsoft.com/office/drawing/2014/main" id="{8AECFA0E-3CBE-43C4-9F0A-CC6CFBD003E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392"/>
              <a:ext cx="936" cy="579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17437" name="Group 19">
              <a:extLst>
                <a:ext uri="{FF2B5EF4-FFF2-40B4-BE49-F238E27FC236}">
                  <a16:creationId xmlns:a16="http://schemas.microsoft.com/office/drawing/2014/main" id="{E61E91FD-07E9-4817-90A3-F382921A9A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87" y="1519"/>
              <a:ext cx="545" cy="335"/>
              <a:chOff x="3087" y="1440"/>
              <a:chExt cx="545" cy="335"/>
            </a:xfrm>
          </p:grpSpPr>
          <p:sp>
            <p:nvSpPr>
              <p:cNvPr id="35870" name="Rectangle 20">
                <a:extLst>
                  <a:ext uri="{FF2B5EF4-FFF2-40B4-BE49-F238E27FC236}">
                    <a16:creationId xmlns:a16="http://schemas.microsoft.com/office/drawing/2014/main" id="{131DBFC6-68D9-4DB1-BD56-A147074E6E89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87" y="1440"/>
                <a:ext cx="545" cy="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Posredni </a:t>
                </a:r>
              </a:p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porezi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5871" name="Rectangle 21">
                <a:extLst>
                  <a:ext uri="{FF2B5EF4-FFF2-40B4-BE49-F238E27FC236}">
                    <a16:creationId xmlns:a16="http://schemas.microsoft.com/office/drawing/2014/main" id="{BB4B2ADD-1760-4782-AED0-3E9B7C794711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50" y="1620"/>
                <a:ext cx="36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  <a:cs typeface="+mn-cs"/>
                  </a:rPr>
                  <a:t> </a:t>
                </a:r>
              </a:p>
            </p:txBody>
          </p:sp>
        </p:grpSp>
      </p:grpSp>
      <p:grpSp>
        <p:nvGrpSpPr>
          <p:cNvPr id="17415" name="Group 22">
            <a:extLst>
              <a:ext uri="{FF2B5EF4-FFF2-40B4-BE49-F238E27FC236}">
                <a16:creationId xmlns:a16="http://schemas.microsoft.com/office/drawing/2014/main" id="{7DD0AD7F-7C01-46F0-9B7A-83EAD67836B3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35858" name="Line 23">
              <a:extLst>
                <a:ext uri="{FF2B5EF4-FFF2-40B4-BE49-F238E27FC236}">
                  <a16:creationId xmlns:a16="http://schemas.microsoft.com/office/drawing/2014/main" id="{53F04CE6-F257-4050-9491-08BD9BB00B2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59" name="Rectangle 24">
              <a:extLst>
                <a:ext uri="{FF2B5EF4-FFF2-40B4-BE49-F238E27FC236}">
                  <a16:creationId xmlns:a16="http://schemas.microsoft.com/office/drawing/2014/main" id="{B3F45D5C-CFCD-4233-9B42-B965EC1459D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60" name="Line 25">
              <a:extLst>
                <a:ext uri="{FF2B5EF4-FFF2-40B4-BE49-F238E27FC236}">
                  <a16:creationId xmlns:a16="http://schemas.microsoft.com/office/drawing/2014/main" id="{126166D5-C6CA-44E1-A7F8-5F656D6E5ED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61" name="Line 26">
              <a:extLst>
                <a:ext uri="{FF2B5EF4-FFF2-40B4-BE49-F238E27FC236}">
                  <a16:creationId xmlns:a16="http://schemas.microsoft.com/office/drawing/2014/main" id="{CF2854D0-787A-4603-8CAD-ABBD1B918E6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62" name="Line 27">
              <a:extLst>
                <a:ext uri="{FF2B5EF4-FFF2-40B4-BE49-F238E27FC236}">
                  <a16:creationId xmlns:a16="http://schemas.microsoft.com/office/drawing/2014/main" id="{349360A5-03AC-4445-A1DF-84F7C309DF6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63" name="Line 28">
              <a:extLst>
                <a:ext uri="{FF2B5EF4-FFF2-40B4-BE49-F238E27FC236}">
                  <a16:creationId xmlns:a16="http://schemas.microsoft.com/office/drawing/2014/main" id="{1B5E3656-706D-4E47-8BF2-24D466F51B6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64" name="Line 29">
              <a:extLst>
                <a:ext uri="{FF2B5EF4-FFF2-40B4-BE49-F238E27FC236}">
                  <a16:creationId xmlns:a16="http://schemas.microsoft.com/office/drawing/2014/main" id="{5BF70193-BFC0-44E4-94CD-D8CA405699D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65" name="Line 30">
              <a:extLst>
                <a:ext uri="{FF2B5EF4-FFF2-40B4-BE49-F238E27FC236}">
                  <a16:creationId xmlns:a16="http://schemas.microsoft.com/office/drawing/2014/main" id="{0E7AD72A-98AC-4DE9-A5B9-EB61453701A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66" name="Rectangle 31">
              <a:extLst>
                <a:ext uri="{FF2B5EF4-FFF2-40B4-BE49-F238E27FC236}">
                  <a16:creationId xmlns:a16="http://schemas.microsoft.com/office/drawing/2014/main" id="{E2801BDC-B82D-41C8-A855-6F381B13570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Amortizacija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7416" name="Group 32">
            <a:extLst>
              <a:ext uri="{FF2B5EF4-FFF2-40B4-BE49-F238E27FC236}">
                <a16:creationId xmlns:a16="http://schemas.microsoft.com/office/drawing/2014/main" id="{0ED419E3-D4DA-4BF8-ADCF-C34B9BB36094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5856" name="Rectangle 33">
              <a:extLst>
                <a:ext uri="{FF2B5EF4-FFF2-40B4-BE49-F238E27FC236}">
                  <a16:creationId xmlns:a16="http://schemas.microsoft.com/office/drawing/2014/main" id="{6547D506-0906-4633-B3C8-43A6D4EDC0B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57" name="Rectangle 34">
              <a:extLst>
                <a:ext uri="{FF2B5EF4-FFF2-40B4-BE49-F238E27FC236}">
                  <a16:creationId xmlns:a16="http://schemas.microsoft.com/office/drawing/2014/main" id="{37A0F3FE-7BF9-4736-A5F0-A2E29EB757E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I</a:t>
              </a:r>
            </a:p>
          </p:txBody>
        </p:sp>
      </p:grpSp>
      <p:grpSp>
        <p:nvGrpSpPr>
          <p:cNvPr id="17417" name="Group 35">
            <a:extLst>
              <a:ext uri="{FF2B5EF4-FFF2-40B4-BE49-F238E27FC236}">
                <a16:creationId xmlns:a16="http://schemas.microsoft.com/office/drawing/2014/main" id="{8F77146A-5B48-4DB0-9564-A86BC78CC319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5854" name="Rectangle 36">
              <a:extLst>
                <a:ext uri="{FF2B5EF4-FFF2-40B4-BE49-F238E27FC236}">
                  <a16:creationId xmlns:a16="http://schemas.microsoft.com/office/drawing/2014/main" id="{FD10ADB9-68F5-47FD-AE5C-C26A739D5CF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55" name="Rectangle 37">
              <a:extLst>
                <a:ext uri="{FF2B5EF4-FFF2-40B4-BE49-F238E27FC236}">
                  <a16:creationId xmlns:a16="http://schemas.microsoft.com/office/drawing/2014/main" id="{D89C00AA-C51A-4650-9378-483766066F4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G</a:t>
              </a:r>
            </a:p>
          </p:txBody>
        </p:sp>
      </p:grpSp>
      <p:grpSp>
        <p:nvGrpSpPr>
          <p:cNvPr id="17418" name="Group 38">
            <a:extLst>
              <a:ext uri="{FF2B5EF4-FFF2-40B4-BE49-F238E27FC236}">
                <a16:creationId xmlns:a16="http://schemas.microsoft.com/office/drawing/2014/main" id="{C1E865E5-6318-4D90-89F1-EC0546360679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5852" name="Rectangle 39">
              <a:extLst>
                <a:ext uri="{FF2B5EF4-FFF2-40B4-BE49-F238E27FC236}">
                  <a16:creationId xmlns:a16="http://schemas.microsoft.com/office/drawing/2014/main" id="{2F50CDF0-D736-41F3-881C-909E455C74A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5853" name="Rectangle 40">
              <a:extLst>
                <a:ext uri="{FF2B5EF4-FFF2-40B4-BE49-F238E27FC236}">
                  <a16:creationId xmlns:a16="http://schemas.microsoft.com/office/drawing/2014/main" id="{C4B72E66-7E03-43FF-BD80-0605FB6A58D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X-Z</a:t>
              </a:r>
            </a:p>
          </p:txBody>
        </p:sp>
      </p:grpSp>
      <p:sp>
        <p:nvSpPr>
          <p:cNvPr id="35851" name="Text Box 41">
            <a:extLst>
              <a:ext uri="{FF2B5EF4-FFF2-40B4-BE49-F238E27FC236}">
                <a16:creationId xmlns:a16="http://schemas.microsoft.com/office/drawing/2014/main" id="{49448882-8982-4E00-9ACF-3929927BFC53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6300788" y="990600"/>
            <a:ext cx="284321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  <a:cs typeface="+mn-cs"/>
              </a:rPr>
              <a:t>Tržišne cene razlikuju se od faktorskih cena  za iznos posrednih poreza (i subvencija)</a:t>
            </a:r>
            <a:endParaRPr lang="en-US" sz="160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12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>
            <a:extLst>
              <a:ext uri="{FF2B5EF4-FFF2-40B4-BE49-F238E27FC236}">
                <a16:creationId xmlns:a16="http://schemas.microsoft.com/office/drawing/2014/main" id="{5DFB4213-75E4-4EB9-9440-5A2BF1E0D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6172200" cy="674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2">
            <a:extLst>
              <a:ext uri="{FF2B5EF4-FFF2-40B4-BE49-F238E27FC236}">
                <a16:creationId xmlns:a16="http://schemas.microsoft.com/office/drawing/2014/main" id="{8CDA3C6F-101F-4028-832B-48CA557D2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272" y="575846"/>
            <a:ext cx="838200" cy="5842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r-Latn-CS" altLang="en-US" sz="1600" b="1" dirty="0"/>
              <a:t>6000</a:t>
            </a:r>
          </a:p>
          <a:p>
            <a:r>
              <a:rPr lang="en-GB" altLang="en-US" sz="1600" b="1" dirty="0"/>
              <a:t>5800</a:t>
            </a:r>
            <a:endParaRPr lang="en-US" altLang="en-US" sz="1600" b="1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B304B22F-1B1B-4FF3-9D34-D6DCCAE76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75846"/>
            <a:ext cx="685800" cy="3385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sz="1600" b="1" dirty="0">
                <a:solidFill>
                  <a:schemeClr val="tx2">
                    <a:lumMod val="10000"/>
                  </a:schemeClr>
                </a:solidFill>
              </a:rPr>
              <a:t>2017</a:t>
            </a:r>
            <a:endParaRPr lang="sr-Latn-CS" altLang="en-US" sz="1600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>
            <a:extLst>
              <a:ext uri="{FF2B5EF4-FFF2-40B4-BE49-F238E27FC236}">
                <a16:creationId xmlns:a16="http://schemas.microsoft.com/office/drawing/2014/main" id="{E2C0C7FB-DEFC-4B24-83DF-6B37CAFFB4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2286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sr-Latn-RS" sz="2800" b="1" dirty="0">
                <a:solidFill>
                  <a:srgbClr val="D7C3EB"/>
                </a:solidFill>
                <a:latin typeface="+mn-lt"/>
              </a:rPr>
              <a:t>NACIONALNI DOHODAK= </a:t>
            </a:r>
            <a:br>
              <a:rPr lang="sr-Latn-RS" sz="2800" b="1" dirty="0">
                <a:solidFill>
                  <a:srgbClr val="D7C3EB"/>
                </a:solidFill>
                <a:latin typeface="+mn-lt"/>
              </a:rPr>
            </a:br>
            <a:r>
              <a:rPr lang="sr-Latn-RS" sz="2800" b="1" dirty="0">
                <a:solidFill>
                  <a:srgbClr val="D7C3EB"/>
                </a:solidFill>
                <a:latin typeface="+mn-lt"/>
              </a:rPr>
              <a:t>BDP-Am – (PDV-SUB)+NFP</a:t>
            </a:r>
            <a:br>
              <a:rPr lang="sr-Latn-RS" sz="2800" b="1" dirty="0">
                <a:solidFill>
                  <a:srgbClr val="D7C3EB"/>
                </a:solidFill>
                <a:latin typeface="+mn-lt"/>
              </a:rPr>
            </a:br>
            <a:endParaRPr lang="en-US" sz="2800" b="1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18435" name="Group 3">
            <a:extLst>
              <a:ext uri="{FF2B5EF4-FFF2-40B4-BE49-F238E27FC236}">
                <a16:creationId xmlns:a16="http://schemas.microsoft.com/office/drawing/2014/main" id="{BD2D447F-10D9-4189-BD52-F1C50B8EF611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36907" name="Rectangle 4">
              <a:extLst>
                <a:ext uri="{FF2B5EF4-FFF2-40B4-BE49-F238E27FC236}">
                  <a16:creationId xmlns:a16="http://schemas.microsoft.com/office/drawing/2014/main" id="{D8CB0E5C-6AC1-42C0-9659-B4927E9291B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18477" name="Group 5">
              <a:extLst>
                <a:ext uri="{FF2B5EF4-FFF2-40B4-BE49-F238E27FC236}">
                  <a16:creationId xmlns:a16="http://schemas.microsoft.com/office/drawing/2014/main" id="{A60A542A-F51B-4C3B-85A9-9CB208789A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01" cy="335"/>
              <a:chOff x="3078" y="2728"/>
              <a:chExt cx="601" cy="335"/>
            </a:xfrm>
          </p:grpSpPr>
          <p:sp>
            <p:nvSpPr>
              <p:cNvPr id="36909" name="Rectangle 6">
                <a:extLst>
                  <a:ext uri="{FF2B5EF4-FFF2-40B4-BE49-F238E27FC236}">
                    <a16:creationId xmlns:a16="http://schemas.microsoft.com/office/drawing/2014/main" id="{CDE53241-59CE-4A8A-9402-839CF1433C9A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 dirty="0">
                    <a:solidFill>
                      <a:srgbClr val="502878"/>
                    </a:solidFill>
                    <a:latin typeface="+mn-lt"/>
                    <a:cs typeface="+mn-cs"/>
                  </a:rPr>
                  <a:t>Na</a:t>
                </a:r>
                <a:r>
                  <a:rPr lang="sr-Latn-CS" sz="1600" dirty="0" err="1">
                    <a:solidFill>
                      <a:srgbClr val="502878"/>
                    </a:solidFill>
                    <a:latin typeface="+mn-lt"/>
                    <a:cs typeface="+mn-cs"/>
                  </a:rPr>
                  <a:t>cionalni</a:t>
                </a:r>
                <a:endParaRPr lang="en-US" sz="1600" dirty="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6910" name="Rectangle 7">
                <a:extLst>
                  <a:ext uri="{FF2B5EF4-FFF2-40B4-BE49-F238E27FC236}">
                    <a16:creationId xmlns:a16="http://schemas.microsoft.com/office/drawing/2014/main" id="{FA71E32D-ADDF-4731-AD33-88CB71769197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 dirty="0">
                    <a:solidFill>
                      <a:srgbClr val="502878"/>
                    </a:solidFill>
                    <a:latin typeface="+mn-lt"/>
                    <a:cs typeface="+mn-cs"/>
                  </a:rPr>
                  <a:t>dohodak</a:t>
                </a:r>
                <a:endParaRPr lang="en-US" sz="1600" dirty="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18436" name="Group 8">
            <a:extLst>
              <a:ext uri="{FF2B5EF4-FFF2-40B4-BE49-F238E27FC236}">
                <a16:creationId xmlns:a16="http://schemas.microsoft.com/office/drawing/2014/main" id="{EC71A2DF-0DCC-4604-B643-24BFB9911D0D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6905" name="Rectangle 9">
              <a:extLst>
                <a:ext uri="{FF2B5EF4-FFF2-40B4-BE49-F238E27FC236}">
                  <a16:creationId xmlns:a16="http://schemas.microsoft.com/office/drawing/2014/main" id="{C4E87176-FAA6-4512-8969-0B00BFFF7BF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906" name="Rectangle 10">
              <a:extLst>
                <a:ext uri="{FF2B5EF4-FFF2-40B4-BE49-F238E27FC236}">
                  <a16:creationId xmlns:a16="http://schemas.microsoft.com/office/drawing/2014/main" id="{51BCEED9-3E23-41CE-89F9-F1DFED434B5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dirty="0" err="1">
                  <a:solidFill>
                    <a:srgbClr val="502878"/>
                  </a:solidFill>
                  <a:latin typeface="+mn-lt"/>
                  <a:cs typeface="+mn-cs"/>
                </a:rPr>
                <a:t>NDP</a:t>
              </a:r>
              <a:endParaRPr lang="en-US" sz="1600" dirty="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8437" name="Group 11">
            <a:extLst>
              <a:ext uri="{FF2B5EF4-FFF2-40B4-BE49-F238E27FC236}">
                <a16:creationId xmlns:a16="http://schemas.microsoft.com/office/drawing/2014/main" id="{96296B1B-7DBD-4232-A9DE-74D00F06C385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6899" name="Rectangle 12">
              <a:extLst>
                <a:ext uri="{FF2B5EF4-FFF2-40B4-BE49-F238E27FC236}">
                  <a16:creationId xmlns:a16="http://schemas.microsoft.com/office/drawing/2014/main" id="{B73D6514-35FF-4C29-B598-74CDAB99F5C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900" name="Line 13">
              <a:extLst>
                <a:ext uri="{FF2B5EF4-FFF2-40B4-BE49-F238E27FC236}">
                  <a16:creationId xmlns:a16="http://schemas.microsoft.com/office/drawing/2014/main" id="{6C8F55C7-A7D0-4629-97DB-B550E2A5D1A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901" name="Line 14">
              <a:extLst>
                <a:ext uri="{FF2B5EF4-FFF2-40B4-BE49-F238E27FC236}">
                  <a16:creationId xmlns:a16="http://schemas.microsoft.com/office/drawing/2014/main" id="{8FAE01A3-FF21-4A6A-A3BB-3E6EF2895E0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902" name="Line 15">
              <a:extLst>
                <a:ext uri="{FF2B5EF4-FFF2-40B4-BE49-F238E27FC236}">
                  <a16:creationId xmlns:a16="http://schemas.microsoft.com/office/drawing/2014/main" id="{978E4A88-93F5-41F6-8D45-E3E76E4449A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903" name="Line 16">
              <a:extLst>
                <a:ext uri="{FF2B5EF4-FFF2-40B4-BE49-F238E27FC236}">
                  <a16:creationId xmlns:a16="http://schemas.microsoft.com/office/drawing/2014/main" id="{128EFAFB-4CA6-4C88-B20D-9A68FEDE884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904" name="Rectangle 17">
              <a:extLst>
                <a:ext uri="{FF2B5EF4-FFF2-40B4-BE49-F238E27FC236}">
                  <a16:creationId xmlns:a16="http://schemas.microsoft.com/office/drawing/2014/main" id="{79F0687B-6C04-4432-AD77-CB78CFE3018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DP</a:t>
              </a:r>
            </a:p>
          </p:txBody>
        </p:sp>
      </p:grpSp>
      <p:grpSp>
        <p:nvGrpSpPr>
          <p:cNvPr id="18438" name="Group 18">
            <a:extLst>
              <a:ext uri="{FF2B5EF4-FFF2-40B4-BE49-F238E27FC236}">
                <a16:creationId xmlns:a16="http://schemas.microsoft.com/office/drawing/2014/main" id="{81F1D9D5-A5EA-4178-8F4E-BBC87741B279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6897" name="Rectangle 19">
              <a:extLst>
                <a:ext uri="{FF2B5EF4-FFF2-40B4-BE49-F238E27FC236}">
                  <a16:creationId xmlns:a16="http://schemas.microsoft.com/office/drawing/2014/main" id="{2C830C8D-44D2-4570-9D82-1591E093964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98" name="Rectangle 20">
              <a:extLst>
                <a:ext uri="{FF2B5EF4-FFF2-40B4-BE49-F238E27FC236}">
                  <a16:creationId xmlns:a16="http://schemas.microsoft.com/office/drawing/2014/main" id="{48691653-1480-40A6-8081-0D3DB3C6BB1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C</a:t>
              </a:r>
            </a:p>
          </p:txBody>
        </p:sp>
      </p:grpSp>
      <p:grpSp>
        <p:nvGrpSpPr>
          <p:cNvPr id="18439" name="Group 27">
            <a:extLst>
              <a:ext uri="{FF2B5EF4-FFF2-40B4-BE49-F238E27FC236}">
                <a16:creationId xmlns:a16="http://schemas.microsoft.com/office/drawing/2014/main" id="{20F21308-5FCD-4FE4-AAB2-8CBFCC1486BB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36883" name="Line 28">
              <a:extLst>
                <a:ext uri="{FF2B5EF4-FFF2-40B4-BE49-F238E27FC236}">
                  <a16:creationId xmlns:a16="http://schemas.microsoft.com/office/drawing/2014/main" id="{E10D3BC4-EDCF-40E4-8680-310FCA8068F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84" name="Rectangle 29">
              <a:extLst>
                <a:ext uri="{FF2B5EF4-FFF2-40B4-BE49-F238E27FC236}">
                  <a16:creationId xmlns:a16="http://schemas.microsoft.com/office/drawing/2014/main" id="{AE68A2E1-F094-47AA-8DAC-417A5EC808E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85" name="Line 30">
              <a:extLst>
                <a:ext uri="{FF2B5EF4-FFF2-40B4-BE49-F238E27FC236}">
                  <a16:creationId xmlns:a16="http://schemas.microsoft.com/office/drawing/2014/main" id="{AE9CF233-AF55-4CF9-9C12-463E9824E52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86" name="Line 31">
              <a:extLst>
                <a:ext uri="{FF2B5EF4-FFF2-40B4-BE49-F238E27FC236}">
                  <a16:creationId xmlns:a16="http://schemas.microsoft.com/office/drawing/2014/main" id="{FEFA5702-6F94-4577-A781-CD7C4428D44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87" name="Line 32">
              <a:extLst>
                <a:ext uri="{FF2B5EF4-FFF2-40B4-BE49-F238E27FC236}">
                  <a16:creationId xmlns:a16="http://schemas.microsoft.com/office/drawing/2014/main" id="{314A73F1-9437-4C8D-8E6F-D7EB96F886F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88" name="Line 33">
              <a:extLst>
                <a:ext uri="{FF2B5EF4-FFF2-40B4-BE49-F238E27FC236}">
                  <a16:creationId xmlns:a16="http://schemas.microsoft.com/office/drawing/2014/main" id="{7AEF3E49-DFF1-4846-BFFC-7817D567095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89" name="Line 34">
              <a:extLst>
                <a:ext uri="{FF2B5EF4-FFF2-40B4-BE49-F238E27FC236}">
                  <a16:creationId xmlns:a16="http://schemas.microsoft.com/office/drawing/2014/main" id="{3D2E3592-A555-4C09-912F-F2F8D5A3019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90" name="Line 35">
              <a:extLst>
                <a:ext uri="{FF2B5EF4-FFF2-40B4-BE49-F238E27FC236}">
                  <a16:creationId xmlns:a16="http://schemas.microsoft.com/office/drawing/2014/main" id="{B2C8C1CA-80CD-4691-9ACC-8959CC8FEDC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91" name="Rectangle 36">
              <a:extLst>
                <a:ext uri="{FF2B5EF4-FFF2-40B4-BE49-F238E27FC236}">
                  <a16:creationId xmlns:a16="http://schemas.microsoft.com/office/drawing/2014/main" id="{D7E0837D-AB33-4341-A921-D7E51B14F10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Amortizacija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8440" name="Group 37">
            <a:extLst>
              <a:ext uri="{FF2B5EF4-FFF2-40B4-BE49-F238E27FC236}">
                <a16:creationId xmlns:a16="http://schemas.microsoft.com/office/drawing/2014/main" id="{F66884F3-B924-4792-A691-7C368017B72D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6881" name="Rectangle 38">
              <a:extLst>
                <a:ext uri="{FF2B5EF4-FFF2-40B4-BE49-F238E27FC236}">
                  <a16:creationId xmlns:a16="http://schemas.microsoft.com/office/drawing/2014/main" id="{9F7B1B9B-DA41-4B05-B946-C0D9C695F3C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82" name="Rectangle 39">
              <a:extLst>
                <a:ext uri="{FF2B5EF4-FFF2-40B4-BE49-F238E27FC236}">
                  <a16:creationId xmlns:a16="http://schemas.microsoft.com/office/drawing/2014/main" id="{3D3C73BB-F3C3-467A-8A07-73EC3E66252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I</a:t>
              </a:r>
            </a:p>
          </p:txBody>
        </p:sp>
      </p:grpSp>
      <p:grpSp>
        <p:nvGrpSpPr>
          <p:cNvPr id="18441" name="Group 40">
            <a:extLst>
              <a:ext uri="{FF2B5EF4-FFF2-40B4-BE49-F238E27FC236}">
                <a16:creationId xmlns:a16="http://schemas.microsoft.com/office/drawing/2014/main" id="{0DBCCB31-E07A-415A-A1BF-24A32650A45F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6879" name="Rectangle 41">
              <a:extLst>
                <a:ext uri="{FF2B5EF4-FFF2-40B4-BE49-F238E27FC236}">
                  <a16:creationId xmlns:a16="http://schemas.microsoft.com/office/drawing/2014/main" id="{82F9872C-4D81-4EF9-A8FD-7B662994DA9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80" name="Rectangle 42">
              <a:extLst>
                <a:ext uri="{FF2B5EF4-FFF2-40B4-BE49-F238E27FC236}">
                  <a16:creationId xmlns:a16="http://schemas.microsoft.com/office/drawing/2014/main" id="{614A8E44-DDDF-40C8-B14C-AF1DD996071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G</a:t>
              </a:r>
            </a:p>
          </p:txBody>
        </p:sp>
      </p:grpSp>
      <p:grpSp>
        <p:nvGrpSpPr>
          <p:cNvPr id="18442" name="Group 43">
            <a:extLst>
              <a:ext uri="{FF2B5EF4-FFF2-40B4-BE49-F238E27FC236}">
                <a16:creationId xmlns:a16="http://schemas.microsoft.com/office/drawing/2014/main" id="{34062C8F-7A67-4811-A218-1A35E5CEB4E8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6877" name="Rectangle 44">
              <a:extLst>
                <a:ext uri="{FF2B5EF4-FFF2-40B4-BE49-F238E27FC236}">
                  <a16:creationId xmlns:a16="http://schemas.microsoft.com/office/drawing/2014/main" id="{9CE3A769-8A14-481F-BDE9-7E3BF4D640F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6878" name="Rectangle 45">
              <a:extLst>
                <a:ext uri="{FF2B5EF4-FFF2-40B4-BE49-F238E27FC236}">
                  <a16:creationId xmlns:a16="http://schemas.microsoft.com/office/drawing/2014/main" id="{0B68F3F3-1659-4914-96E7-C13D723515C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X-Z</a:t>
              </a:r>
            </a:p>
          </p:txBody>
        </p:sp>
      </p:grpSp>
      <p:sp>
        <p:nvSpPr>
          <p:cNvPr id="36876" name="Text Box 46">
            <a:extLst>
              <a:ext uri="{FF2B5EF4-FFF2-40B4-BE49-F238E27FC236}">
                <a16:creationId xmlns:a16="http://schemas.microsoft.com/office/drawing/2014/main" id="{50476466-F6D5-4C15-8181-CE8497D45115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6096000" y="609600"/>
            <a:ext cx="30480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600" dirty="0">
                <a:solidFill>
                  <a:schemeClr val="bg1"/>
                </a:solidFill>
                <a:latin typeface="+mn-lt"/>
                <a:cs typeface="+mn-cs"/>
              </a:rPr>
              <a:t>Na</a:t>
            </a:r>
            <a:r>
              <a:rPr lang="sr-Latn-CS" sz="1600" dirty="0" err="1">
                <a:solidFill>
                  <a:schemeClr val="bg1"/>
                </a:solidFill>
                <a:latin typeface="+mn-lt"/>
                <a:cs typeface="+mn-cs"/>
              </a:rPr>
              <a:t>cionalni</a:t>
            </a:r>
            <a:r>
              <a:rPr lang="sr-Latn-CS" sz="1600" dirty="0">
                <a:solidFill>
                  <a:schemeClr val="bg1"/>
                </a:solidFill>
                <a:latin typeface="+mn-lt"/>
                <a:cs typeface="+mn-cs"/>
              </a:rPr>
              <a:t> dohodak je dohodak proizvodnih faktora</a:t>
            </a:r>
          </a:p>
          <a:p>
            <a:pPr>
              <a:spcBef>
                <a:spcPct val="50000"/>
              </a:spcBef>
              <a:defRPr/>
            </a:pPr>
            <a:endParaRPr lang="sr-Latn-CS" sz="1600" dirty="0">
              <a:solidFill>
                <a:schemeClr val="bg1"/>
              </a:solidFill>
              <a:latin typeface="+mn-lt"/>
              <a:cs typeface="+mn-cs"/>
            </a:endParaRPr>
          </a:p>
          <a:p>
            <a:pPr>
              <a:spcBef>
                <a:spcPct val="50000"/>
              </a:spcBef>
              <a:defRPr/>
            </a:pPr>
            <a:r>
              <a:rPr lang="sr-Latn-CS" sz="1600" dirty="0">
                <a:solidFill>
                  <a:schemeClr val="bg1"/>
                </a:solidFill>
                <a:latin typeface="+mn-lt"/>
                <a:cs typeface="+mn-cs"/>
              </a:rPr>
              <a:t>BNP= BDP+NFP</a:t>
            </a:r>
          </a:p>
          <a:p>
            <a:pPr>
              <a:spcBef>
                <a:spcPct val="50000"/>
              </a:spcBef>
              <a:defRPr/>
            </a:pPr>
            <a:r>
              <a:rPr lang="sr-Latn-CS" sz="1600" dirty="0">
                <a:solidFill>
                  <a:schemeClr val="bg1"/>
                </a:solidFill>
                <a:latin typeface="+mn-lt"/>
                <a:cs typeface="+mn-cs"/>
              </a:rPr>
              <a:t>AKO JE NFP = 0</a:t>
            </a:r>
          </a:p>
          <a:p>
            <a:pPr>
              <a:spcBef>
                <a:spcPct val="50000"/>
              </a:spcBef>
              <a:defRPr/>
            </a:pPr>
            <a:endParaRPr lang="sr-Latn-CS" sz="1600" dirty="0">
              <a:solidFill>
                <a:schemeClr val="bg1"/>
              </a:solidFill>
              <a:latin typeface="+mn-lt"/>
              <a:cs typeface="+mn-cs"/>
            </a:endParaRPr>
          </a:p>
          <a:p>
            <a:pPr>
              <a:spcBef>
                <a:spcPct val="50000"/>
              </a:spcBef>
              <a:defRPr/>
            </a:pPr>
            <a:r>
              <a:rPr lang="sr-Latn-CS" sz="1600" dirty="0">
                <a:solidFill>
                  <a:schemeClr val="bg1"/>
                </a:solidFill>
                <a:latin typeface="+mn-lt"/>
                <a:cs typeface="+mn-cs"/>
              </a:rPr>
              <a:t>AKO JE NFP</a:t>
            </a:r>
            <a:r>
              <a:rPr lang="en-GB" sz="1600" dirty="0">
                <a:solidFill>
                  <a:schemeClr val="bg1"/>
                </a:solidFill>
                <a:latin typeface="+mn-lt"/>
                <a:cs typeface="+mn-cs"/>
              </a:rPr>
              <a:t>&gt;0</a:t>
            </a:r>
          </a:p>
          <a:p>
            <a:pPr>
              <a:spcBef>
                <a:spcPct val="50000"/>
              </a:spcBef>
              <a:defRPr/>
            </a:pPr>
            <a:endParaRPr lang="en-GB" sz="1600" dirty="0">
              <a:solidFill>
                <a:schemeClr val="bg1"/>
              </a:solidFill>
              <a:latin typeface="+mn-lt"/>
              <a:cs typeface="+mn-cs"/>
            </a:endParaRPr>
          </a:p>
          <a:p>
            <a:pPr>
              <a:spcBef>
                <a:spcPct val="50000"/>
              </a:spcBef>
              <a:defRPr/>
            </a:pPr>
            <a:r>
              <a:rPr lang="en-GB" sz="1600" dirty="0">
                <a:solidFill>
                  <a:schemeClr val="bg1"/>
                </a:solidFill>
                <a:latin typeface="+mn-lt"/>
                <a:cs typeface="+mn-cs"/>
              </a:rPr>
              <a:t>ND = </a:t>
            </a:r>
            <a:r>
              <a:rPr lang="sr-Latn-CS" sz="1600" dirty="0">
                <a:solidFill>
                  <a:schemeClr val="bg1"/>
                </a:solidFill>
                <a:latin typeface="+mn-lt"/>
                <a:cs typeface="+mn-cs"/>
              </a:rPr>
              <a:t>NDP</a:t>
            </a:r>
            <a:r>
              <a:rPr lang="en-GB" sz="1600" dirty="0">
                <a:solidFill>
                  <a:schemeClr val="bg1"/>
                </a:solidFill>
                <a:latin typeface="+mn-lt"/>
                <a:cs typeface="+mn-cs"/>
              </a:rPr>
              <a:t> – (PDV-SUB)</a:t>
            </a:r>
            <a:r>
              <a:rPr lang="sr-Latn-CS" sz="1600" dirty="0">
                <a:solidFill>
                  <a:schemeClr val="bg1"/>
                </a:solidFill>
                <a:latin typeface="+mn-lt"/>
                <a:cs typeface="+mn-cs"/>
              </a:rPr>
              <a:t> + NFP</a:t>
            </a:r>
            <a:endParaRPr lang="en-US" sz="16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grpSp>
        <p:nvGrpSpPr>
          <p:cNvPr id="18445" name="Group 21">
            <a:extLst>
              <a:ext uri="{FF2B5EF4-FFF2-40B4-BE49-F238E27FC236}">
                <a16:creationId xmlns:a16="http://schemas.microsoft.com/office/drawing/2014/main" id="{6E71C4D0-5D2D-4F52-AB55-5146310598B5}"/>
              </a:ext>
            </a:extLst>
          </p:cNvPr>
          <p:cNvGrpSpPr>
            <a:grpSpLocks/>
          </p:cNvGrpSpPr>
          <p:nvPr/>
        </p:nvGrpSpPr>
        <p:grpSpPr bwMode="auto">
          <a:xfrm>
            <a:off x="4556125" y="2214563"/>
            <a:ext cx="1485900" cy="919162"/>
            <a:chOff x="2871" y="1392"/>
            <a:chExt cx="936" cy="579"/>
          </a:xfrm>
        </p:grpSpPr>
        <p:sp>
          <p:nvSpPr>
            <p:cNvPr id="56" name="Line 22">
              <a:extLst>
                <a:ext uri="{FF2B5EF4-FFF2-40B4-BE49-F238E27FC236}">
                  <a16:creationId xmlns:a16="http://schemas.microsoft.com/office/drawing/2014/main" id="{DE506D8C-D182-4E38-8374-0BD45A9F0E9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1395"/>
              <a:ext cx="1" cy="5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57" name="Rectangle 23">
              <a:extLst>
                <a:ext uri="{FF2B5EF4-FFF2-40B4-BE49-F238E27FC236}">
                  <a16:creationId xmlns:a16="http://schemas.microsoft.com/office/drawing/2014/main" id="{185A63D1-EECB-4116-9214-432FED74098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392"/>
              <a:ext cx="936" cy="579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18448" name="Group 24">
              <a:extLst>
                <a:ext uri="{FF2B5EF4-FFF2-40B4-BE49-F238E27FC236}">
                  <a16:creationId xmlns:a16="http://schemas.microsoft.com/office/drawing/2014/main" id="{F4E9A420-E5B5-4896-8A1E-BD0827B61D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392"/>
              <a:ext cx="806" cy="454"/>
              <a:chOff x="2880" y="1313"/>
              <a:chExt cx="806" cy="454"/>
            </a:xfrm>
          </p:grpSpPr>
          <p:sp>
            <p:nvSpPr>
              <p:cNvPr id="59" name="Rectangle 25">
                <a:extLst>
                  <a:ext uri="{FF2B5EF4-FFF2-40B4-BE49-F238E27FC236}">
                    <a16:creationId xmlns:a16="http://schemas.microsoft.com/office/drawing/2014/main" id="{271EBD97-478B-4C0C-B6C6-C12B9551B73C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2880" y="1313"/>
                <a:ext cx="61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 dirty="0">
                    <a:solidFill>
                      <a:srgbClr val="502878"/>
                    </a:solidFill>
                    <a:latin typeface="+mn-lt"/>
                    <a:cs typeface="+mn-cs"/>
                  </a:rPr>
                  <a:t> </a:t>
                </a:r>
                <a:r>
                  <a:rPr lang="sr-Latn-RS" sz="1600" dirty="0">
                    <a:solidFill>
                      <a:srgbClr val="502878"/>
                    </a:solidFill>
                    <a:latin typeface="+mn-lt"/>
                    <a:cs typeface="+mn-cs"/>
                  </a:rPr>
                  <a:t>- p</a:t>
                </a:r>
                <a:r>
                  <a:rPr lang="sr-Latn-CS" sz="1600" dirty="0" err="1">
                    <a:solidFill>
                      <a:srgbClr val="502878"/>
                    </a:solidFill>
                    <a:latin typeface="+mn-lt"/>
                    <a:cs typeface="+mn-cs"/>
                  </a:rPr>
                  <a:t>osredni</a:t>
                </a:r>
                <a:endParaRPr lang="en-US" sz="1600" dirty="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60" name="Rectangle 26">
                <a:extLst>
                  <a:ext uri="{FF2B5EF4-FFF2-40B4-BE49-F238E27FC236}">
                    <a16:creationId xmlns:a16="http://schemas.microsoft.com/office/drawing/2014/main" id="{B6AC781F-AF63-4AFB-803E-27DF015B7249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2965" y="1457"/>
                <a:ext cx="721" cy="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 dirty="0">
                    <a:solidFill>
                      <a:srgbClr val="502878"/>
                    </a:solidFill>
                    <a:latin typeface="+mn-lt"/>
                    <a:cs typeface="+mn-cs"/>
                  </a:rPr>
                  <a:t> </a:t>
                </a:r>
                <a:r>
                  <a:rPr lang="sr-Latn-CS" sz="1600" dirty="0">
                    <a:solidFill>
                      <a:srgbClr val="502878"/>
                    </a:solidFill>
                    <a:latin typeface="+mn-lt"/>
                    <a:cs typeface="+mn-cs"/>
                  </a:rPr>
                  <a:t>porezi </a:t>
                </a:r>
              </a:p>
              <a:p>
                <a:pPr>
                  <a:defRPr/>
                </a:pPr>
                <a:r>
                  <a:rPr lang="sr-Latn-CS" sz="1600" dirty="0">
                    <a:solidFill>
                      <a:srgbClr val="502878"/>
                    </a:solidFill>
                    <a:latin typeface="+mn-lt"/>
                    <a:cs typeface="+mn-cs"/>
                  </a:rPr>
                  <a:t>+ subvencije</a:t>
                </a:r>
                <a:endParaRPr lang="en-US" sz="1600" dirty="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157889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>
            <a:extLst>
              <a:ext uri="{FF2B5EF4-FFF2-40B4-BE49-F238E27FC236}">
                <a16:creationId xmlns:a16="http://schemas.microsoft.com/office/drawing/2014/main" id="{198AE251-75ED-4DE6-A56C-C3F0248369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 dirty="0">
                <a:solidFill>
                  <a:srgbClr val="D7C3EB"/>
                </a:solidFill>
                <a:latin typeface="+mn-lt"/>
              </a:rPr>
              <a:t>         </a:t>
            </a: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sp>
        <p:nvSpPr>
          <p:cNvPr id="37891" name="Line 3">
            <a:extLst>
              <a:ext uri="{FF2B5EF4-FFF2-40B4-BE49-F238E27FC236}">
                <a16:creationId xmlns:a16="http://schemas.microsoft.com/office/drawing/2014/main" id="{61846702-059A-4A75-B427-FCDE6EDCC29E}"/>
              </a:ext>
            </a:extLst>
          </p:cNvPr>
          <p:cNvSpPr>
            <a:spLocks noChangeShapeType="1"/>
          </p:cNvSpPr>
          <p:nvPr/>
        </p:nvSpPr>
        <p:spPr bwMode="blackWhite">
          <a:xfrm flipV="1">
            <a:off x="6043613" y="2671763"/>
            <a:ext cx="1587" cy="4572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600">
              <a:latin typeface="+mn-lt"/>
              <a:cs typeface="+mn-cs"/>
            </a:endParaRPr>
          </a:p>
        </p:txBody>
      </p:sp>
      <p:grpSp>
        <p:nvGrpSpPr>
          <p:cNvPr id="19460" name="Group 4">
            <a:extLst>
              <a:ext uri="{FF2B5EF4-FFF2-40B4-BE49-F238E27FC236}">
                <a16:creationId xmlns:a16="http://schemas.microsoft.com/office/drawing/2014/main" id="{A8F3A35B-25D4-43C7-B76F-07AAE9882BA1}"/>
              </a:ext>
            </a:extLst>
          </p:cNvPr>
          <p:cNvGrpSpPr>
            <a:grpSpLocks/>
          </p:cNvGrpSpPr>
          <p:nvPr/>
        </p:nvGrpSpPr>
        <p:grpSpPr bwMode="auto">
          <a:xfrm>
            <a:off x="6011863" y="2676525"/>
            <a:ext cx="1471612" cy="3416300"/>
            <a:chOff x="3807" y="1683"/>
            <a:chExt cx="927" cy="2152"/>
          </a:xfrm>
        </p:grpSpPr>
        <p:sp>
          <p:nvSpPr>
            <p:cNvPr id="37938" name="Rectangle 5">
              <a:extLst>
                <a:ext uri="{FF2B5EF4-FFF2-40B4-BE49-F238E27FC236}">
                  <a16:creationId xmlns:a16="http://schemas.microsoft.com/office/drawing/2014/main" id="{6AEACF01-C2FA-4569-909F-43EFD71F769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807" y="1683"/>
              <a:ext cx="927" cy="2152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19507" name="Group 6">
              <a:extLst>
                <a:ext uri="{FF2B5EF4-FFF2-40B4-BE49-F238E27FC236}">
                  <a16:creationId xmlns:a16="http://schemas.microsoft.com/office/drawing/2014/main" id="{3A0C8D95-B4B5-4E1C-B42E-1571D25DA7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7" y="2584"/>
              <a:ext cx="531" cy="335"/>
              <a:chOff x="3987" y="2584"/>
              <a:chExt cx="531" cy="335"/>
            </a:xfrm>
          </p:grpSpPr>
          <p:sp>
            <p:nvSpPr>
              <p:cNvPr id="37940" name="Rectangle 7">
                <a:extLst>
                  <a:ext uri="{FF2B5EF4-FFF2-40B4-BE49-F238E27FC236}">
                    <a16:creationId xmlns:a16="http://schemas.microsoft.com/office/drawing/2014/main" id="{CE0994A6-0323-4C16-91D4-9B3A04EAB368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987" y="2584"/>
                <a:ext cx="3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Lični 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941" name="Rectangle 8">
                <a:extLst>
                  <a:ext uri="{FF2B5EF4-FFF2-40B4-BE49-F238E27FC236}">
                    <a16:creationId xmlns:a16="http://schemas.microsoft.com/office/drawing/2014/main" id="{29DC30D3-DB60-4877-B4C4-498F2137819B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023" y="2764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19461" name="Group 9">
            <a:extLst>
              <a:ext uri="{FF2B5EF4-FFF2-40B4-BE49-F238E27FC236}">
                <a16:creationId xmlns:a16="http://schemas.microsoft.com/office/drawing/2014/main" id="{E286442A-3D1D-4914-8D79-3D8C17FD3272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37934" name="Rectangle 10">
              <a:extLst>
                <a:ext uri="{FF2B5EF4-FFF2-40B4-BE49-F238E27FC236}">
                  <a16:creationId xmlns:a16="http://schemas.microsoft.com/office/drawing/2014/main" id="{ABAE087D-DBA0-43FD-A351-4C16C60A04F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19503" name="Group 11">
              <a:extLst>
                <a:ext uri="{FF2B5EF4-FFF2-40B4-BE49-F238E27FC236}">
                  <a16:creationId xmlns:a16="http://schemas.microsoft.com/office/drawing/2014/main" id="{1439E3D1-E422-41A6-99E6-027C603B9D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01" cy="335"/>
              <a:chOff x="3078" y="2728"/>
              <a:chExt cx="601" cy="335"/>
            </a:xfrm>
          </p:grpSpPr>
          <p:sp>
            <p:nvSpPr>
              <p:cNvPr id="37936" name="Rectangle 12">
                <a:extLst>
                  <a:ext uri="{FF2B5EF4-FFF2-40B4-BE49-F238E27FC236}">
                    <a16:creationId xmlns:a16="http://schemas.microsoft.com/office/drawing/2014/main" id="{06EFB479-AFF8-41B3-86B7-DF601EF852F3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  <a:cs typeface="+mn-cs"/>
                  </a:rPr>
                  <a:t>Na</a:t>
                </a: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cionalni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937" name="Rectangle 13">
                <a:extLst>
                  <a:ext uri="{FF2B5EF4-FFF2-40B4-BE49-F238E27FC236}">
                    <a16:creationId xmlns:a16="http://schemas.microsoft.com/office/drawing/2014/main" id="{616EAA7E-F193-41A4-BEAB-7BDC683ED72B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19462" name="Group 14">
            <a:extLst>
              <a:ext uri="{FF2B5EF4-FFF2-40B4-BE49-F238E27FC236}">
                <a16:creationId xmlns:a16="http://schemas.microsoft.com/office/drawing/2014/main" id="{EF0ED029-28B9-4FE3-9724-F55FC870A1BA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7932" name="Rectangle 15">
              <a:extLst>
                <a:ext uri="{FF2B5EF4-FFF2-40B4-BE49-F238E27FC236}">
                  <a16:creationId xmlns:a16="http://schemas.microsoft.com/office/drawing/2014/main" id="{BC1E5EC0-D3BD-4052-8D87-3FEC3A6E00E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33" name="Rectangle 16">
              <a:extLst>
                <a:ext uri="{FF2B5EF4-FFF2-40B4-BE49-F238E27FC236}">
                  <a16:creationId xmlns:a16="http://schemas.microsoft.com/office/drawing/2014/main" id="{D9142813-6DA9-401E-9B34-8F0C2F4C58C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NDP</a:t>
              </a:r>
            </a:p>
          </p:txBody>
        </p:sp>
      </p:grpSp>
      <p:grpSp>
        <p:nvGrpSpPr>
          <p:cNvPr id="19463" name="Group 17">
            <a:extLst>
              <a:ext uri="{FF2B5EF4-FFF2-40B4-BE49-F238E27FC236}">
                <a16:creationId xmlns:a16="http://schemas.microsoft.com/office/drawing/2014/main" id="{95A778DB-663F-495B-BFF7-86AB650922DA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7926" name="Rectangle 18">
              <a:extLst>
                <a:ext uri="{FF2B5EF4-FFF2-40B4-BE49-F238E27FC236}">
                  <a16:creationId xmlns:a16="http://schemas.microsoft.com/office/drawing/2014/main" id="{ADFC7E76-0DBC-4607-BB77-EFA2CC0DA0E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27" name="Line 19">
              <a:extLst>
                <a:ext uri="{FF2B5EF4-FFF2-40B4-BE49-F238E27FC236}">
                  <a16:creationId xmlns:a16="http://schemas.microsoft.com/office/drawing/2014/main" id="{74D06BF5-AD2D-4679-9F69-D02D98154D3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28" name="Line 20">
              <a:extLst>
                <a:ext uri="{FF2B5EF4-FFF2-40B4-BE49-F238E27FC236}">
                  <a16:creationId xmlns:a16="http://schemas.microsoft.com/office/drawing/2014/main" id="{FF276AA3-F883-42B4-B70B-9481477D59E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29" name="Line 21">
              <a:extLst>
                <a:ext uri="{FF2B5EF4-FFF2-40B4-BE49-F238E27FC236}">
                  <a16:creationId xmlns:a16="http://schemas.microsoft.com/office/drawing/2014/main" id="{7A05E317-F9BE-4958-8551-D1F8282735E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30" name="Line 22">
              <a:extLst>
                <a:ext uri="{FF2B5EF4-FFF2-40B4-BE49-F238E27FC236}">
                  <a16:creationId xmlns:a16="http://schemas.microsoft.com/office/drawing/2014/main" id="{2DBABB15-6068-4C98-B4EC-7AD5254D543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31" name="Rectangle 23">
              <a:extLst>
                <a:ext uri="{FF2B5EF4-FFF2-40B4-BE49-F238E27FC236}">
                  <a16:creationId xmlns:a16="http://schemas.microsoft.com/office/drawing/2014/main" id="{56F629D8-019B-4E3E-94E4-82245BCC185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DP</a:t>
              </a:r>
            </a:p>
          </p:txBody>
        </p:sp>
      </p:grpSp>
      <p:grpSp>
        <p:nvGrpSpPr>
          <p:cNvPr id="19464" name="Group 24">
            <a:extLst>
              <a:ext uri="{FF2B5EF4-FFF2-40B4-BE49-F238E27FC236}">
                <a16:creationId xmlns:a16="http://schemas.microsoft.com/office/drawing/2014/main" id="{5A7F7163-10AB-4945-9407-0409A9DAA025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7924" name="Rectangle 25">
              <a:extLst>
                <a:ext uri="{FF2B5EF4-FFF2-40B4-BE49-F238E27FC236}">
                  <a16:creationId xmlns:a16="http://schemas.microsoft.com/office/drawing/2014/main" id="{6ACA4EE4-A3D9-4DAB-8BA8-7A8BD521749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25" name="Rectangle 26">
              <a:extLst>
                <a:ext uri="{FF2B5EF4-FFF2-40B4-BE49-F238E27FC236}">
                  <a16:creationId xmlns:a16="http://schemas.microsoft.com/office/drawing/2014/main" id="{CAB7D954-D31A-4534-90CF-3B3F9ECCD9D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C</a:t>
              </a:r>
            </a:p>
          </p:txBody>
        </p:sp>
      </p:grpSp>
      <p:grpSp>
        <p:nvGrpSpPr>
          <p:cNvPr id="19465" name="Group 27">
            <a:extLst>
              <a:ext uri="{FF2B5EF4-FFF2-40B4-BE49-F238E27FC236}">
                <a16:creationId xmlns:a16="http://schemas.microsoft.com/office/drawing/2014/main" id="{9518ACC6-4809-42EE-B811-ECCEAD8251D5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2209800"/>
            <a:ext cx="1485900" cy="919163"/>
            <a:chOff x="2871" y="1392"/>
            <a:chExt cx="936" cy="579"/>
          </a:xfrm>
        </p:grpSpPr>
        <p:sp>
          <p:nvSpPr>
            <p:cNvPr id="37919" name="Line 28">
              <a:extLst>
                <a:ext uri="{FF2B5EF4-FFF2-40B4-BE49-F238E27FC236}">
                  <a16:creationId xmlns:a16="http://schemas.microsoft.com/office/drawing/2014/main" id="{97B7F55B-4589-4CFC-88F3-078D48F24E7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1395"/>
              <a:ext cx="1" cy="5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20" name="Rectangle 29">
              <a:extLst>
                <a:ext uri="{FF2B5EF4-FFF2-40B4-BE49-F238E27FC236}">
                  <a16:creationId xmlns:a16="http://schemas.microsoft.com/office/drawing/2014/main" id="{30D4AC80-126F-481A-87E3-DB68B21A8F8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392"/>
              <a:ext cx="936" cy="579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19489" name="Group 30">
              <a:extLst>
                <a:ext uri="{FF2B5EF4-FFF2-40B4-BE49-F238E27FC236}">
                  <a16:creationId xmlns:a16="http://schemas.microsoft.com/office/drawing/2014/main" id="{21173BD5-7D8B-43AA-ADB3-AB0C0B8907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87" y="1519"/>
              <a:ext cx="545" cy="335"/>
              <a:chOff x="3087" y="1440"/>
              <a:chExt cx="545" cy="335"/>
            </a:xfrm>
          </p:grpSpPr>
          <p:sp>
            <p:nvSpPr>
              <p:cNvPr id="37922" name="Rectangle 31">
                <a:extLst>
                  <a:ext uri="{FF2B5EF4-FFF2-40B4-BE49-F238E27FC236}">
                    <a16:creationId xmlns:a16="http://schemas.microsoft.com/office/drawing/2014/main" id="{D6FD44C4-4015-4D6D-837C-7FAC01E4B4AD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87" y="1440"/>
                <a:ext cx="54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  <a:cs typeface="+mn-cs"/>
                  </a:rPr>
                  <a:t> </a:t>
                </a: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Posredni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7923" name="Rectangle 32">
                <a:extLst>
                  <a:ext uri="{FF2B5EF4-FFF2-40B4-BE49-F238E27FC236}">
                    <a16:creationId xmlns:a16="http://schemas.microsoft.com/office/drawing/2014/main" id="{CEF66072-2A4A-4A6D-9F85-9A355851D0B3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50" y="1620"/>
                <a:ext cx="388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  <a:cs typeface="+mn-cs"/>
                  </a:rPr>
                  <a:t> </a:t>
                </a: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porezi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19466" name="Group 33">
            <a:extLst>
              <a:ext uri="{FF2B5EF4-FFF2-40B4-BE49-F238E27FC236}">
                <a16:creationId xmlns:a16="http://schemas.microsoft.com/office/drawing/2014/main" id="{05990F9B-99C1-46B0-86AE-AF79867E5269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37910" name="Line 34">
              <a:extLst>
                <a:ext uri="{FF2B5EF4-FFF2-40B4-BE49-F238E27FC236}">
                  <a16:creationId xmlns:a16="http://schemas.microsoft.com/office/drawing/2014/main" id="{9B39B131-2689-4C2F-BE39-9BFED8A4223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11" name="Rectangle 35">
              <a:extLst>
                <a:ext uri="{FF2B5EF4-FFF2-40B4-BE49-F238E27FC236}">
                  <a16:creationId xmlns:a16="http://schemas.microsoft.com/office/drawing/2014/main" id="{3001F0E8-5930-4BCC-B498-F9512AD339B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12" name="Line 36">
              <a:extLst>
                <a:ext uri="{FF2B5EF4-FFF2-40B4-BE49-F238E27FC236}">
                  <a16:creationId xmlns:a16="http://schemas.microsoft.com/office/drawing/2014/main" id="{B302694E-7B90-4034-9211-7C3893B9CCD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13" name="Line 37">
              <a:extLst>
                <a:ext uri="{FF2B5EF4-FFF2-40B4-BE49-F238E27FC236}">
                  <a16:creationId xmlns:a16="http://schemas.microsoft.com/office/drawing/2014/main" id="{F089128E-5E04-4EBD-9B8C-094BBAFC759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14" name="Line 38">
              <a:extLst>
                <a:ext uri="{FF2B5EF4-FFF2-40B4-BE49-F238E27FC236}">
                  <a16:creationId xmlns:a16="http://schemas.microsoft.com/office/drawing/2014/main" id="{E75EB0CC-A485-40C9-973E-F07C53EF978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15" name="Line 39">
              <a:extLst>
                <a:ext uri="{FF2B5EF4-FFF2-40B4-BE49-F238E27FC236}">
                  <a16:creationId xmlns:a16="http://schemas.microsoft.com/office/drawing/2014/main" id="{DCC34289-AD11-46B7-BF16-887497D43882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16" name="Line 40">
              <a:extLst>
                <a:ext uri="{FF2B5EF4-FFF2-40B4-BE49-F238E27FC236}">
                  <a16:creationId xmlns:a16="http://schemas.microsoft.com/office/drawing/2014/main" id="{75E18EBA-6660-4F49-84B5-81E136A4525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17" name="Line 41">
              <a:extLst>
                <a:ext uri="{FF2B5EF4-FFF2-40B4-BE49-F238E27FC236}">
                  <a16:creationId xmlns:a16="http://schemas.microsoft.com/office/drawing/2014/main" id="{5E3D963D-4283-436A-91A7-AA7BC39280D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18" name="Rectangle 42">
              <a:extLst>
                <a:ext uri="{FF2B5EF4-FFF2-40B4-BE49-F238E27FC236}">
                  <a16:creationId xmlns:a16="http://schemas.microsoft.com/office/drawing/2014/main" id="{75E6D9F5-1153-4E71-B48A-46F2B534381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  <a:cs typeface="+mn-cs"/>
                </a:rPr>
                <a:t>Amortizacija</a:t>
              </a:r>
              <a:endParaRPr lang="en-US" sz="1600" dirty="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9467" name="Group 43">
            <a:extLst>
              <a:ext uri="{FF2B5EF4-FFF2-40B4-BE49-F238E27FC236}">
                <a16:creationId xmlns:a16="http://schemas.microsoft.com/office/drawing/2014/main" id="{751885A7-1B33-4CCC-A280-D360A534E455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7908" name="Rectangle 44">
              <a:extLst>
                <a:ext uri="{FF2B5EF4-FFF2-40B4-BE49-F238E27FC236}">
                  <a16:creationId xmlns:a16="http://schemas.microsoft.com/office/drawing/2014/main" id="{6C3166E6-C54B-4ABF-8548-420AB93C60D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09" name="Rectangle 45">
              <a:extLst>
                <a:ext uri="{FF2B5EF4-FFF2-40B4-BE49-F238E27FC236}">
                  <a16:creationId xmlns:a16="http://schemas.microsoft.com/office/drawing/2014/main" id="{AB4CCA05-8190-4BD4-88A9-649E8C54DF3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I</a:t>
              </a:r>
            </a:p>
          </p:txBody>
        </p:sp>
      </p:grpSp>
      <p:grpSp>
        <p:nvGrpSpPr>
          <p:cNvPr id="19468" name="Group 46">
            <a:extLst>
              <a:ext uri="{FF2B5EF4-FFF2-40B4-BE49-F238E27FC236}">
                <a16:creationId xmlns:a16="http://schemas.microsoft.com/office/drawing/2014/main" id="{AF7E54D5-000A-4A87-87E3-171F8AE574B1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7906" name="Rectangle 47">
              <a:extLst>
                <a:ext uri="{FF2B5EF4-FFF2-40B4-BE49-F238E27FC236}">
                  <a16:creationId xmlns:a16="http://schemas.microsoft.com/office/drawing/2014/main" id="{15ED02AC-7FFC-45EC-9F6F-0A04E4F6772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07" name="Rectangle 48">
              <a:extLst>
                <a:ext uri="{FF2B5EF4-FFF2-40B4-BE49-F238E27FC236}">
                  <a16:creationId xmlns:a16="http://schemas.microsoft.com/office/drawing/2014/main" id="{E8C964A5-DDA1-4845-B224-347CB280648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G</a:t>
              </a:r>
            </a:p>
          </p:txBody>
        </p:sp>
      </p:grpSp>
      <p:grpSp>
        <p:nvGrpSpPr>
          <p:cNvPr id="19469" name="Group 49">
            <a:extLst>
              <a:ext uri="{FF2B5EF4-FFF2-40B4-BE49-F238E27FC236}">
                <a16:creationId xmlns:a16="http://schemas.microsoft.com/office/drawing/2014/main" id="{09923969-1B2A-4E0B-B998-1BAFAF5EEFA8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7904" name="Rectangle 50">
              <a:extLst>
                <a:ext uri="{FF2B5EF4-FFF2-40B4-BE49-F238E27FC236}">
                  <a16:creationId xmlns:a16="http://schemas.microsoft.com/office/drawing/2014/main" id="{1F3970BF-13C3-4C8E-AC8D-7CB79A577F1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7905" name="Rectangle 51">
              <a:extLst>
                <a:ext uri="{FF2B5EF4-FFF2-40B4-BE49-F238E27FC236}">
                  <a16:creationId xmlns:a16="http://schemas.microsoft.com/office/drawing/2014/main" id="{8F31F06C-F9E8-4A59-9229-E0188AF9E85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X-Z</a:t>
              </a:r>
            </a:p>
          </p:txBody>
        </p:sp>
      </p:grpSp>
      <p:sp>
        <p:nvSpPr>
          <p:cNvPr id="37902" name="Text Box 52">
            <a:extLst>
              <a:ext uri="{FF2B5EF4-FFF2-40B4-BE49-F238E27FC236}">
                <a16:creationId xmlns:a16="http://schemas.microsoft.com/office/drawing/2014/main" id="{43245A82-A37E-4271-90D6-28A5C513CF78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28600" y="609600"/>
            <a:ext cx="891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  <a:cs typeface="+mn-cs"/>
              </a:rPr>
              <a:t>Da</a:t>
            </a:r>
            <a:endParaRPr lang="en-US" sz="160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7903" name="Text Box 53">
            <a:extLst>
              <a:ext uri="{FF2B5EF4-FFF2-40B4-BE49-F238E27FC236}">
                <a16:creationId xmlns:a16="http://schemas.microsoft.com/office/drawing/2014/main" id="{26832977-A913-435D-9249-2968F83D9F5C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7524750" y="2276475"/>
            <a:ext cx="16954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600" dirty="0">
                <a:solidFill>
                  <a:schemeClr val="bg1"/>
                </a:solidFill>
                <a:latin typeface="+mn-lt"/>
                <a:cs typeface="+mn-cs"/>
              </a:rPr>
              <a:t>(</a:t>
            </a:r>
            <a:r>
              <a:rPr lang="sr-Latn-CS" sz="1600" dirty="0">
                <a:solidFill>
                  <a:schemeClr val="bg1"/>
                </a:solidFill>
                <a:latin typeface="+mn-lt"/>
                <a:cs typeface="+mn-cs"/>
              </a:rPr>
              <a:t>minus neisplaćene zarade, korpo-</a:t>
            </a:r>
            <a:r>
              <a:rPr lang="sr-Latn-CS" sz="1600" dirty="0" err="1">
                <a:solidFill>
                  <a:schemeClr val="bg1"/>
                </a:solidFill>
                <a:latin typeface="+mn-lt"/>
                <a:cs typeface="+mn-cs"/>
              </a:rPr>
              <a:t>rativni</a:t>
            </a:r>
            <a:r>
              <a:rPr lang="sr-Latn-CS" sz="1600" dirty="0">
                <a:solidFill>
                  <a:schemeClr val="bg1"/>
                </a:solidFill>
                <a:latin typeface="+mn-lt"/>
                <a:cs typeface="+mn-cs"/>
              </a:rPr>
              <a:t> porezi</a:t>
            </a:r>
            <a:r>
              <a:rPr lang="de-DE" sz="1600" dirty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sr-Latn-CS" sz="1600" dirty="0">
                <a:solidFill>
                  <a:schemeClr val="bg1"/>
                </a:solidFill>
                <a:latin typeface="+mn-lt"/>
                <a:cs typeface="+mn-cs"/>
              </a:rPr>
              <a:t>doprinosi za socijalno osiguranje)</a:t>
            </a:r>
            <a:endParaRPr lang="en-US" sz="160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260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>
            <a:extLst>
              <a:ext uri="{FF2B5EF4-FFF2-40B4-BE49-F238E27FC236}">
                <a16:creationId xmlns:a16="http://schemas.microsoft.com/office/drawing/2014/main" id="{4282A302-7BC4-4417-8007-763D85683E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20483" name="Group 3">
            <a:extLst>
              <a:ext uri="{FF2B5EF4-FFF2-40B4-BE49-F238E27FC236}">
                <a16:creationId xmlns:a16="http://schemas.microsoft.com/office/drawing/2014/main" id="{C02AC58F-A067-4FF9-BB97-EC6C6F8AC57A}"/>
              </a:ext>
            </a:extLst>
          </p:cNvPr>
          <p:cNvGrpSpPr>
            <a:grpSpLocks/>
          </p:cNvGrpSpPr>
          <p:nvPr/>
        </p:nvGrpSpPr>
        <p:grpSpPr bwMode="auto">
          <a:xfrm>
            <a:off x="7515225" y="2671763"/>
            <a:ext cx="1485900" cy="3416300"/>
            <a:chOff x="4734" y="1683"/>
            <a:chExt cx="936" cy="2152"/>
          </a:xfrm>
        </p:grpSpPr>
        <p:sp>
          <p:nvSpPr>
            <p:cNvPr id="38963" name="Rectangle 4">
              <a:extLst>
                <a:ext uri="{FF2B5EF4-FFF2-40B4-BE49-F238E27FC236}">
                  <a16:creationId xmlns:a16="http://schemas.microsoft.com/office/drawing/2014/main" id="{8035F6E1-99FC-4A46-876E-C90DCB2BA66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734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64" name="Line 5">
              <a:extLst>
                <a:ext uri="{FF2B5EF4-FFF2-40B4-BE49-F238E27FC236}">
                  <a16:creationId xmlns:a16="http://schemas.microsoft.com/office/drawing/2014/main" id="{12CF9A7D-340F-439E-8B5F-D6A90C91952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65" name="Line 6">
              <a:extLst>
                <a:ext uri="{FF2B5EF4-FFF2-40B4-BE49-F238E27FC236}">
                  <a16:creationId xmlns:a16="http://schemas.microsoft.com/office/drawing/2014/main" id="{9702887C-FC6D-4085-9BD7-1A025B7EB0F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66" name="Line 7">
              <a:extLst>
                <a:ext uri="{FF2B5EF4-FFF2-40B4-BE49-F238E27FC236}">
                  <a16:creationId xmlns:a16="http://schemas.microsoft.com/office/drawing/2014/main" id="{6527D217-9B8A-44F9-89DE-C6ED41D5DB9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67" name="Line 8">
              <a:extLst>
                <a:ext uri="{FF2B5EF4-FFF2-40B4-BE49-F238E27FC236}">
                  <a16:creationId xmlns:a16="http://schemas.microsoft.com/office/drawing/2014/main" id="{181241AA-D149-4396-BCA2-3C5D5793C96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20565" name="Group 9">
              <a:extLst>
                <a:ext uri="{FF2B5EF4-FFF2-40B4-BE49-F238E27FC236}">
                  <a16:creationId xmlns:a16="http://schemas.microsoft.com/office/drawing/2014/main" id="{6AFCC5F1-787F-4BBA-86C4-5334D00525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" y="2638"/>
              <a:ext cx="645" cy="515"/>
              <a:chOff x="4860" y="2638"/>
              <a:chExt cx="645" cy="515"/>
            </a:xfrm>
          </p:grpSpPr>
          <p:sp>
            <p:nvSpPr>
              <p:cNvPr id="38969" name="Rectangle 10">
                <a:extLst>
                  <a:ext uri="{FF2B5EF4-FFF2-40B4-BE49-F238E27FC236}">
                    <a16:creationId xmlns:a16="http://schemas.microsoft.com/office/drawing/2014/main" id="{355098AD-3497-4C89-B910-CBF5900D0410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32" y="2638"/>
                <a:ext cx="26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Lični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970" name="Rectangle 11">
                <a:extLst>
                  <a:ext uri="{FF2B5EF4-FFF2-40B4-BE49-F238E27FC236}">
                    <a16:creationId xmlns:a16="http://schemas.microsoft.com/office/drawing/2014/main" id="{3347EBD5-8748-4332-BA3D-6F6F3B19361F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860" y="2818"/>
                <a:ext cx="64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raspoloživi</a:t>
                </a:r>
                <a:r>
                  <a:rPr lang="en-US" sz="1600">
                    <a:solidFill>
                      <a:srgbClr val="502878"/>
                    </a:solidFill>
                    <a:latin typeface="+mn-lt"/>
                    <a:cs typeface="+mn-cs"/>
                  </a:rPr>
                  <a:t> </a:t>
                </a:r>
              </a:p>
            </p:txBody>
          </p:sp>
          <p:sp>
            <p:nvSpPr>
              <p:cNvPr id="38971" name="Rectangle 12">
                <a:extLst>
                  <a:ext uri="{FF2B5EF4-FFF2-40B4-BE49-F238E27FC236}">
                    <a16:creationId xmlns:a16="http://schemas.microsoft.com/office/drawing/2014/main" id="{5AA9F017-1B39-4B4E-8FCA-C7032E8C5C3D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77" y="299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38916" name="Rectangle 13">
            <a:extLst>
              <a:ext uri="{FF2B5EF4-FFF2-40B4-BE49-F238E27FC236}">
                <a16:creationId xmlns:a16="http://schemas.microsoft.com/office/drawing/2014/main" id="{77A81A2D-0CA4-475B-8178-5D895E21283A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43613" y="2671763"/>
            <a:ext cx="1471612" cy="34163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600">
              <a:latin typeface="+mn-lt"/>
              <a:cs typeface="+mn-cs"/>
            </a:endParaRPr>
          </a:p>
        </p:txBody>
      </p:sp>
      <p:grpSp>
        <p:nvGrpSpPr>
          <p:cNvPr id="20485" name="Group 14">
            <a:extLst>
              <a:ext uri="{FF2B5EF4-FFF2-40B4-BE49-F238E27FC236}">
                <a16:creationId xmlns:a16="http://schemas.microsoft.com/office/drawing/2014/main" id="{7ACE11D6-D1F4-4072-B086-BAFFD7C2AA1C}"/>
              </a:ext>
            </a:extLst>
          </p:cNvPr>
          <p:cNvGrpSpPr>
            <a:grpSpLocks/>
          </p:cNvGrpSpPr>
          <p:nvPr/>
        </p:nvGrpSpPr>
        <p:grpSpPr bwMode="auto">
          <a:xfrm>
            <a:off x="6329363" y="4102100"/>
            <a:ext cx="900112" cy="531813"/>
            <a:chOff x="3987" y="2584"/>
            <a:chExt cx="567" cy="335"/>
          </a:xfrm>
        </p:grpSpPr>
        <p:sp>
          <p:nvSpPr>
            <p:cNvPr id="38961" name="Rectangle 15">
              <a:extLst>
                <a:ext uri="{FF2B5EF4-FFF2-40B4-BE49-F238E27FC236}">
                  <a16:creationId xmlns:a16="http://schemas.microsoft.com/office/drawing/2014/main" id="{158AA28F-4733-4BC8-ADAD-D0398D7DB7D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987" y="2584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Lični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  <p:sp>
          <p:nvSpPr>
            <p:cNvPr id="38962" name="Rectangle 16">
              <a:extLst>
                <a:ext uri="{FF2B5EF4-FFF2-40B4-BE49-F238E27FC236}">
                  <a16:creationId xmlns:a16="http://schemas.microsoft.com/office/drawing/2014/main" id="{26940752-5235-455E-B14F-327281AD11C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023" y="2764"/>
              <a:ext cx="53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 </a:t>
              </a: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dohodak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0486" name="Group 17">
            <a:extLst>
              <a:ext uri="{FF2B5EF4-FFF2-40B4-BE49-F238E27FC236}">
                <a16:creationId xmlns:a16="http://schemas.microsoft.com/office/drawing/2014/main" id="{DAFDF7E8-2E5A-4E28-9AE2-324FB0760F58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38957" name="Rectangle 18">
              <a:extLst>
                <a:ext uri="{FF2B5EF4-FFF2-40B4-BE49-F238E27FC236}">
                  <a16:creationId xmlns:a16="http://schemas.microsoft.com/office/drawing/2014/main" id="{6A6635C4-1372-4B08-8EDA-D2C51044DC7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20555" name="Group 19">
              <a:extLst>
                <a:ext uri="{FF2B5EF4-FFF2-40B4-BE49-F238E27FC236}">
                  <a16:creationId xmlns:a16="http://schemas.microsoft.com/office/drawing/2014/main" id="{12E03BC0-8B2E-4A82-AFA2-D2755048E5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01" cy="335"/>
              <a:chOff x="3078" y="2728"/>
              <a:chExt cx="601" cy="335"/>
            </a:xfrm>
          </p:grpSpPr>
          <p:sp>
            <p:nvSpPr>
              <p:cNvPr id="38959" name="Rectangle 20">
                <a:extLst>
                  <a:ext uri="{FF2B5EF4-FFF2-40B4-BE49-F238E27FC236}">
                    <a16:creationId xmlns:a16="http://schemas.microsoft.com/office/drawing/2014/main" id="{E5558BB6-12F4-4373-A8EC-8A6BB48C3A58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 dirty="0">
                    <a:solidFill>
                      <a:srgbClr val="502878"/>
                    </a:solidFill>
                    <a:latin typeface="+mn-lt"/>
                    <a:cs typeface="+mn-cs"/>
                  </a:rPr>
                  <a:t>Na</a:t>
                </a:r>
                <a:r>
                  <a:rPr lang="sr-Latn-CS" sz="1600" dirty="0" err="1">
                    <a:solidFill>
                      <a:srgbClr val="502878"/>
                    </a:solidFill>
                    <a:latin typeface="+mn-lt"/>
                    <a:cs typeface="+mn-cs"/>
                  </a:rPr>
                  <a:t>cionalni</a:t>
                </a:r>
                <a:endParaRPr lang="en-US" sz="1600" dirty="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8960" name="Rectangle 21">
                <a:extLst>
                  <a:ext uri="{FF2B5EF4-FFF2-40B4-BE49-F238E27FC236}">
                    <a16:creationId xmlns:a16="http://schemas.microsoft.com/office/drawing/2014/main" id="{441E4E3C-FE7C-4979-B1E0-FF2EC9483473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20487" name="Group 22">
            <a:extLst>
              <a:ext uri="{FF2B5EF4-FFF2-40B4-BE49-F238E27FC236}">
                <a16:creationId xmlns:a16="http://schemas.microsoft.com/office/drawing/2014/main" id="{FD4894CF-3473-437C-83BF-8F750BF8FEBF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8955" name="Rectangle 23">
              <a:extLst>
                <a:ext uri="{FF2B5EF4-FFF2-40B4-BE49-F238E27FC236}">
                  <a16:creationId xmlns:a16="http://schemas.microsoft.com/office/drawing/2014/main" id="{45B866B0-80C3-4E4A-8CA1-D9D5A26982C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56" name="Rectangle 24">
              <a:extLst>
                <a:ext uri="{FF2B5EF4-FFF2-40B4-BE49-F238E27FC236}">
                  <a16:creationId xmlns:a16="http://schemas.microsoft.com/office/drawing/2014/main" id="{BEE2A2E6-F93B-4BB0-9A10-9775D2803BF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NDP</a:t>
              </a:r>
            </a:p>
          </p:txBody>
        </p:sp>
      </p:grpSp>
      <p:grpSp>
        <p:nvGrpSpPr>
          <p:cNvPr id="20488" name="Group 25">
            <a:extLst>
              <a:ext uri="{FF2B5EF4-FFF2-40B4-BE49-F238E27FC236}">
                <a16:creationId xmlns:a16="http://schemas.microsoft.com/office/drawing/2014/main" id="{E745F62C-3098-4197-8C18-464BEB142C93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8949" name="Rectangle 26">
              <a:extLst>
                <a:ext uri="{FF2B5EF4-FFF2-40B4-BE49-F238E27FC236}">
                  <a16:creationId xmlns:a16="http://schemas.microsoft.com/office/drawing/2014/main" id="{74C3104E-7A06-4AE2-9404-300462A970C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50" name="Line 27">
              <a:extLst>
                <a:ext uri="{FF2B5EF4-FFF2-40B4-BE49-F238E27FC236}">
                  <a16:creationId xmlns:a16="http://schemas.microsoft.com/office/drawing/2014/main" id="{10AB5210-7379-4AF0-806C-328A227BEBC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51" name="Line 28">
              <a:extLst>
                <a:ext uri="{FF2B5EF4-FFF2-40B4-BE49-F238E27FC236}">
                  <a16:creationId xmlns:a16="http://schemas.microsoft.com/office/drawing/2014/main" id="{CE4B4260-A674-420D-8461-9C73A217ABA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52" name="Line 29">
              <a:extLst>
                <a:ext uri="{FF2B5EF4-FFF2-40B4-BE49-F238E27FC236}">
                  <a16:creationId xmlns:a16="http://schemas.microsoft.com/office/drawing/2014/main" id="{47FC9F75-8B7A-4E50-BEB7-DDBC544DBC1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53" name="Line 30">
              <a:extLst>
                <a:ext uri="{FF2B5EF4-FFF2-40B4-BE49-F238E27FC236}">
                  <a16:creationId xmlns:a16="http://schemas.microsoft.com/office/drawing/2014/main" id="{1AF8E3D6-7186-45EE-87C1-61127A097F2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54" name="Rectangle 31">
              <a:extLst>
                <a:ext uri="{FF2B5EF4-FFF2-40B4-BE49-F238E27FC236}">
                  <a16:creationId xmlns:a16="http://schemas.microsoft.com/office/drawing/2014/main" id="{045AFCC8-CFD3-4D72-A8AE-91B0A38B6A0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DP</a:t>
              </a:r>
            </a:p>
          </p:txBody>
        </p:sp>
      </p:grpSp>
      <p:grpSp>
        <p:nvGrpSpPr>
          <p:cNvPr id="20489" name="Group 32">
            <a:extLst>
              <a:ext uri="{FF2B5EF4-FFF2-40B4-BE49-F238E27FC236}">
                <a16:creationId xmlns:a16="http://schemas.microsoft.com/office/drawing/2014/main" id="{2F206BE8-0204-44F7-881F-CE6E463961C9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8947" name="Rectangle 33">
              <a:extLst>
                <a:ext uri="{FF2B5EF4-FFF2-40B4-BE49-F238E27FC236}">
                  <a16:creationId xmlns:a16="http://schemas.microsoft.com/office/drawing/2014/main" id="{7A10CBB9-E178-4F99-A2BE-C0CF4A59C92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48" name="Rectangle 34">
              <a:extLst>
                <a:ext uri="{FF2B5EF4-FFF2-40B4-BE49-F238E27FC236}">
                  <a16:creationId xmlns:a16="http://schemas.microsoft.com/office/drawing/2014/main" id="{D9B595D5-AD5B-472B-9DB6-DBC7D0DE105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C</a:t>
              </a:r>
            </a:p>
          </p:txBody>
        </p:sp>
      </p:grpSp>
      <p:sp>
        <p:nvSpPr>
          <p:cNvPr id="38922" name="Line 35">
            <a:extLst>
              <a:ext uri="{FF2B5EF4-FFF2-40B4-BE49-F238E27FC236}">
                <a16:creationId xmlns:a16="http://schemas.microsoft.com/office/drawing/2014/main" id="{3A1AC161-437B-4AF7-B26B-8F37B1CA744A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4557713" y="2214563"/>
            <a:ext cx="1587" cy="9144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600">
              <a:latin typeface="+mn-lt"/>
              <a:cs typeface="+mn-cs"/>
            </a:endParaRPr>
          </a:p>
        </p:txBody>
      </p:sp>
      <p:grpSp>
        <p:nvGrpSpPr>
          <p:cNvPr id="20491" name="Group 37">
            <a:extLst>
              <a:ext uri="{FF2B5EF4-FFF2-40B4-BE49-F238E27FC236}">
                <a16:creationId xmlns:a16="http://schemas.microsoft.com/office/drawing/2014/main" id="{CC5DBCFC-F5A6-47BF-A2E8-842209B83D21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286000"/>
            <a:ext cx="1295400" cy="468313"/>
            <a:chOff x="3087" y="1440"/>
            <a:chExt cx="657" cy="339"/>
          </a:xfrm>
        </p:grpSpPr>
        <p:sp>
          <p:nvSpPr>
            <p:cNvPr id="38945" name="Rectangle 38">
              <a:extLst>
                <a:ext uri="{FF2B5EF4-FFF2-40B4-BE49-F238E27FC236}">
                  <a16:creationId xmlns:a16="http://schemas.microsoft.com/office/drawing/2014/main" id="{8AED6A4A-21C6-4B4C-8C93-C58C78979CD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087" y="1440"/>
              <a:ext cx="533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dirty="0">
                  <a:solidFill>
                    <a:srgbClr val="502878"/>
                  </a:solidFill>
                  <a:latin typeface="+mn-lt"/>
                  <a:cs typeface="+mn-cs"/>
                </a:rPr>
                <a:t> </a:t>
              </a:r>
              <a:r>
                <a:rPr lang="sr-Latn-RS" sz="1600" dirty="0">
                  <a:solidFill>
                    <a:srgbClr val="502878"/>
                  </a:solidFill>
                  <a:latin typeface="+mn-lt"/>
                  <a:cs typeface="+mn-cs"/>
                </a:rPr>
                <a:t>-  </a:t>
              </a:r>
              <a:r>
                <a:rPr lang="sr-Latn-CS" sz="1600" dirty="0">
                  <a:solidFill>
                    <a:srgbClr val="502878"/>
                  </a:solidFill>
                  <a:latin typeface="+mn-lt"/>
                  <a:cs typeface="+mn-cs"/>
                </a:rPr>
                <a:t>Posredni</a:t>
              </a:r>
              <a:endParaRPr lang="en-US" sz="1600" dirty="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  <p:sp>
          <p:nvSpPr>
            <p:cNvPr id="38946" name="Rectangle 39">
              <a:extLst>
                <a:ext uri="{FF2B5EF4-FFF2-40B4-BE49-F238E27FC236}">
                  <a16:creationId xmlns:a16="http://schemas.microsoft.com/office/drawing/2014/main" id="{6584159E-9BE4-4696-9D0C-9FEC27502D5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150" y="1601"/>
              <a:ext cx="594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  <a:cs typeface="+mn-cs"/>
                </a:rPr>
                <a:t>porezi</a:t>
              </a:r>
              <a:endParaRPr lang="en-US" sz="1600" dirty="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1" name="Group 40">
            <a:extLst>
              <a:ext uri="{FF2B5EF4-FFF2-40B4-BE49-F238E27FC236}">
                <a16:creationId xmlns:a16="http://schemas.microsoft.com/office/drawing/2014/main" id="{C878052B-38C6-44E0-A57B-6404EEA87BD2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543050"/>
            <a:ext cx="1501775" cy="671513"/>
            <a:chOff x="1934" y="972"/>
            <a:chExt cx="946" cy="423"/>
          </a:xfrm>
        </p:grpSpPr>
        <p:sp>
          <p:nvSpPr>
            <p:cNvPr id="38936" name="Line 41">
              <a:extLst>
                <a:ext uri="{FF2B5EF4-FFF2-40B4-BE49-F238E27FC236}">
                  <a16:creationId xmlns:a16="http://schemas.microsoft.com/office/drawing/2014/main" id="{3172BC20-D651-42BE-A622-6C46DA5F825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37" name="Rectangle 42">
              <a:extLst>
                <a:ext uri="{FF2B5EF4-FFF2-40B4-BE49-F238E27FC236}">
                  <a16:creationId xmlns:a16="http://schemas.microsoft.com/office/drawing/2014/main" id="{402C3AF2-95EE-4A50-B68C-1A9F18C0FEC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43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38" name="Line 43">
              <a:extLst>
                <a:ext uri="{FF2B5EF4-FFF2-40B4-BE49-F238E27FC236}">
                  <a16:creationId xmlns:a16="http://schemas.microsoft.com/office/drawing/2014/main" id="{7710B480-1ADF-48E7-A807-9FE286C1CB7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39" name="Line 44">
              <a:extLst>
                <a:ext uri="{FF2B5EF4-FFF2-40B4-BE49-F238E27FC236}">
                  <a16:creationId xmlns:a16="http://schemas.microsoft.com/office/drawing/2014/main" id="{0494B9DC-9BA7-4958-A112-EFEF25CCB48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40" name="Line 45">
              <a:extLst>
                <a:ext uri="{FF2B5EF4-FFF2-40B4-BE49-F238E27FC236}">
                  <a16:creationId xmlns:a16="http://schemas.microsoft.com/office/drawing/2014/main" id="{7FFAB7AE-53FB-4D74-A6E1-E5B7C39DF56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41" name="Line 46">
              <a:extLst>
                <a:ext uri="{FF2B5EF4-FFF2-40B4-BE49-F238E27FC236}">
                  <a16:creationId xmlns:a16="http://schemas.microsoft.com/office/drawing/2014/main" id="{732D9B9C-1766-4848-A9CF-6AA3B7918C6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42" name="Line 47">
              <a:extLst>
                <a:ext uri="{FF2B5EF4-FFF2-40B4-BE49-F238E27FC236}">
                  <a16:creationId xmlns:a16="http://schemas.microsoft.com/office/drawing/2014/main" id="{86A3F965-2999-421C-B7BB-394122CBC65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43" name="Line 48">
              <a:extLst>
                <a:ext uri="{FF2B5EF4-FFF2-40B4-BE49-F238E27FC236}">
                  <a16:creationId xmlns:a16="http://schemas.microsoft.com/office/drawing/2014/main" id="{B59FCAFF-DD3F-4DB6-9178-B9C47E389AD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44" name="Rectangle 49">
              <a:extLst>
                <a:ext uri="{FF2B5EF4-FFF2-40B4-BE49-F238E27FC236}">
                  <a16:creationId xmlns:a16="http://schemas.microsoft.com/office/drawing/2014/main" id="{F666DA47-5F42-4435-8435-E20B25EE075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81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  <a:cs typeface="+mn-cs"/>
                </a:rPr>
                <a:t> - Amortizacija</a:t>
              </a:r>
              <a:endParaRPr lang="en-US" sz="1600" dirty="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0493" name="Group 50">
            <a:extLst>
              <a:ext uri="{FF2B5EF4-FFF2-40B4-BE49-F238E27FC236}">
                <a16:creationId xmlns:a16="http://schemas.microsoft.com/office/drawing/2014/main" id="{CC288D9D-482D-43A3-ACCF-0504094D9D96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8934" name="Rectangle 51">
              <a:extLst>
                <a:ext uri="{FF2B5EF4-FFF2-40B4-BE49-F238E27FC236}">
                  <a16:creationId xmlns:a16="http://schemas.microsoft.com/office/drawing/2014/main" id="{0E4C179C-E6CE-4A9B-A463-DA9C4D04220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35" name="Rectangle 52">
              <a:extLst>
                <a:ext uri="{FF2B5EF4-FFF2-40B4-BE49-F238E27FC236}">
                  <a16:creationId xmlns:a16="http://schemas.microsoft.com/office/drawing/2014/main" id="{E0340B99-DC10-4961-9045-4DE974592A1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I</a:t>
              </a:r>
            </a:p>
          </p:txBody>
        </p:sp>
      </p:grpSp>
      <p:grpSp>
        <p:nvGrpSpPr>
          <p:cNvPr id="20494" name="Group 53">
            <a:extLst>
              <a:ext uri="{FF2B5EF4-FFF2-40B4-BE49-F238E27FC236}">
                <a16:creationId xmlns:a16="http://schemas.microsoft.com/office/drawing/2014/main" id="{5EC6457E-606C-4F19-9A7F-478EABD56274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8932" name="Rectangle 54">
              <a:extLst>
                <a:ext uri="{FF2B5EF4-FFF2-40B4-BE49-F238E27FC236}">
                  <a16:creationId xmlns:a16="http://schemas.microsoft.com/office/drawing/2014/main" id="{4ABAAB60-7C3F-466C-A792-843ACD5D6EC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33" name="Rectangle 55">
              <a:extLst>
                <a:ext uri="{FF2B5EF4-FFF2-40B4-BE49-F238E27FC236}">
                  <a16:creationId xmlns:a16="http://schemas.microsoft.com/office/drawing/2014/main" id="{D4025122-9381-4D14-B918-AB2AAF35C56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G</a:t>
              </a:r>
            </a:p>
          </p:txBody>
        </p:sp>
      </p:grpSp>
      <p:grpSp>
        <p:nvGrpSpPr>
          <p:cNvPr id="20495" name="Group 56">
            <a:extLst>
              <a:ext uri="{FF2B5EF4-FFF2-40B4-BE49-F238E27FC236}">
                <a16:creationId xmlns:a16="http://schemas.microsoft.com/office/drawing/2014/main" id="{D7DF8036-B962-43C3-9F48-A7B4C3168CFE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8930" name="Rectangle 57">
              <a:extLst>
                <a:ext uri="{FF2B5EF4-FFF2-40B4-BE49-F238E27FC236}">
                  <a16:creationId xmlns:a16="http://schemas.microsoft.com/office/drawing/2014/main" id="{BC44E90A-4191-419E-A03E-0ADC8E2F5DF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8931" name="Rectangle 58">
              <a:extLst>
                <a:ext uri="{FF2B5EF4-FFF2-40B4-BE49-F238E27FC236}">
                  <a16:creationId xmlns:a16="http://schemas.microsoft.com/office/drawing/2014/main" id="{C3B419C2-1B61-4233-9D18-FAF52DEF041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X-Z</a:t>
              </a:r>
            </a:p>
          </p:txBody>
        </p:sp>
      </p:grpSp>
      <p:sp>
        <p:nvSpPr>
          <p:cNvPr id="38929" name="Text Box 59">
            <a:extLst>
              <a:ext uri="{FF2B5EF4-FFF2-40B4-BE49-F238E27FC236}">
                <a16:creationId xmlns:a16="http://schemas.microsoft.com/office/drawing/2014/main" id="{ABA09A27-BB7D-4BFA-9BEE-B7D11B78ACF2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28600" y="609600"/>
            <a:ext cx="891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600">
                <a:solidFill>
                  <a:schemeClr val="bg1"/>
                </a:solidFill>
                <a:latin typeface="+mn-lt"/>
                <a:cs typeface="+mn-cs"/>
              </a:rPr>
              <a:t>...</a:t>
            </a:r>
            <a:r>
              <a:rPr lang="sr-Latn-CS" sz="1600">
                <a:solidFill>
                  <a:schemeClr val="bg1"/>
                </a:solidFill>
                <a:latin typeface="+mn-lt"/>
                <a:cs typeface="+mn-cs"/>
              </a:rPr>
              <a:t> </a:t>
            </a:r>
            <a:endParaRPr lang="en-US" sz="1600">
              <a:solidFill>
                <a:schemeClr val="bg1"/>
              </a:solidFill>
              <a:latin typeface="+mn-lt"/>
              <a:cs typeface="+mn-cs"/>
            </a:endParaRPr>
          </a:p>
        </p:txBody>
      </p:sp>
      <p:grpSp>
        <p:nvGrpSpPr>
          <p:cNvPr id="15" name="Group 40">
            <a:extLst>
              <a:ext uri="{FF2B5EF4-FFF2-40B4-BE49-F238E27FC236}">
                <a16:creationId xmlns:a16="http://schemas.microsoft.com/office/drawing/2014/main" id="{2BE01EAE-DA74-4FE8-BCF8-89D7DC8F7C53}"/>
              </a:ext>
            </a:extLst>
          </p:cNvPr>
          <p:cNvGrpSpPr>
            <a:grpSpLocks/>
          </p:cNvGrpSpPr>
          <p:nvPr/>
        </p:nvGrpSpPr>
        <p:grpSpPr bwMode="auto">
          <a:xfrm>
            <a:off x="3095625" y="2209800"/>
            <a:ext cx="1539875" cy="990600"/>
            <a:chOff x="1916" y="972"/>
            <a:chExt cx="956" cy="423"/>
          </a:xfrm>
        </p:grpSpPr>
        <p:sp>
          <p:nvSpPr>
            <p:cNvPr id="63" name="Line 41">
              <a:extLst>
                <a:ext uri="{FF2B5EF4-FFF2-40B4-BE49-F238E27FC236}">
                  <a16:creationId xmlns:a16="http://schemas.microsoft.com/office/drawing/2014/main" id="{9DEC4EC3-3E27-439E-92F8-7452DD6C485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64" name="Rectangle 42">
              <a:extLst>
                <a:ext uri="{FF2B5EF4-FFF2-40B4-BE49-F238E27FC236}">
                  <a16:creationId xmlns:a16="http://schemas.microsoft.com/office/drawing/2014/main" id="{8E240896-2171-45C4-9B00-D60F4DDC1BF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16" y="972"/>
              <a:ext cx="937" cy="39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65" name="Line 43">
              <a:extLst>
                <a:ext uri="{FF2B5EF4-FFF2-40B4-BE49-F238E27FC236}">
                  <a16:creationId xmlns:a16="http://schemas.microsoft.com/office/drawing/2014/main" id="{2D19F683-225E-4DDD-97C8-2B71F6119C3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66" name="Line 44">
              <a:extLst>
                <a:ext uri="{FF2B5EF4-FFF2-40B4-BE49-F238E27FC236}">
                  <a16:creationId xmlns:a16="http://schemas.microsoft.com/office/drawing/2014/main" id="{26153463-5EF3-42A5-A025-BE76796421F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67" name="Line 45">
              <a:extLst>
                <a:ext uri="{FF2B5EF4-FFF2-40B4-BE49-F238E27FC236}">
                  <a16:creationId xmlns:a16="http://schemas.microsoft.com/office/drawing/2014/main" id="{3CCF41A4-3D45-465A-95E4-F4D784D85488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68" name="Line 46">
              <a:extLst>
                <a:ext uri="{FF2B5EF4-FFF2-40B4-BE49-F238E27FC236}">
                  <a16:creationId xmlns:a16="http://schemas.microsoft.com/office/drawing/2014/main" id="{F1176932-C808-44C2-9ECE-BD7EDF5640B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69" name="Line 47">
              <a:extLst>
                <a:ext uri="{FF2B5EF4-FFF2-40B4-BE49-F238E27FC236}">
                  <a16:creationId xmlns:a16="http://schemas.microsoft.com/office/drawing/2014/main" id="{F3B8129A-B781-42B6-AEAF-D6BB6092A08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70" name="Line 48">
              <a:extLst>
                <a:ext uri="{FF2B5EF4-FFF2-40B4-BE49-F238E27FC236}">
                  <a16:creationId xmlns:a16="http://schemas.microsoft.com/office/drawing/2014/main" id="{696A0FA3-44C8-4339-92FB-7223C199113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71" name="Rectangle 49">
              <a:extLst>
                <a:ext uri="{FF2B5EF4-FFF2-40B4-BE49-F238E27FC236}">
                  <a16:creationId xmlns:a16="http://schemas.microsoft.com/office/drawing/2014/main" id="{26E5D8F3-7D52-4A22-A3EA-8093EA43A5E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014" y="1038"/>
              <a:ext cx="816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  <a:cs typeface="+mn-cs"/>
                </a:rPr>
                <a:t>- Posredni porezi,PDV </a:t>
              </a:r>
              <a:endParaRPr lang="en-US" sz="1600" dirty="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6" name="Group 40">
            <a:extLst>
              <a:ext uri="{FF2B5EF4-FFF2-40B4-BE49-F238E27FC236}">
                <a16:creationId xmlns:a16="http://schemas.microsoft.com/office/drawing/2014/main" id="{1A10E5C6-189E-4697-AD1C-DC9FBAFD0AEA}"/>
              </a:ext>
            </a:extLst>
          </p:cNvPr>
          <p:cNvGrpSpPr>
            <a:grpSpLocks/>
          </p:cNvGrpSpPr>
          <p:nvPr/>
        </p:nvGrpSpPr>
        <p:grpSpPr bwMode="auto">
          <a:xfrm>
            <a:off x="4556125" y="2209800"/>
            <a:ext cx="1539875" cy="990600"/>
            <a:chOff x="1916" y="972"/>
            <a:chExt cx="956" cy="423"/>
          </a:xfrm>
        </p:grpSpPr>
        <p:sp>
          <p:nvSpPr>
            <p:cNvPr id="73" name="Line 41">
              <a:extLst>
                <a:ext uri="{FF2B5EF4-FFF2-40B4-BE49-F238E27FC236}">
                  <a16:creationId xmlns:a16="http://schemas.microsoft.com/office/drawing/2014/main" id="{941564AB-B617-49CC-93E8-ECA8C4F5BA0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74" name="Rectangle 42">
              <a:extLst>
                <a:ext uri="{FF2B5EF4-FFF2-40B4-BE49-F238E27FC236}">
                  <a16:creationId xmlns:a16="http://schemas.microsoft.com/office/drawing/2014/main" id="{36806F5D-9A65-4398-B239-A92218BD3BA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16" y="1167"/>
              <a:ext cx="937" cy="195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75" name="Line 43">
              <a:extLst>
                <a:ext uri="{FF2B5EF4-FFF2-40B4-BE49-F238E27FC236}">
                  <a16:creationId xmlns:a16="http://schemas.microsoft.com/office/drawing/2014/main" id="{BA223405-BC93-41D9-A847-282B273D6D3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76" name="Line 44">
              <a:extLst>
                <a:ext uri="{FF2B5EF4-FFF2-40B4-BE49-F238E27FC236}">
                  <a16:creationId xmlns:a16="http://schemas.microsoft.com/office/drawing/2014/main" id="{5D90FA22-9C3F-4AF7-82BA-7ADA8E1A01C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77" name="Line 45">
              <a:extLst>
                <a:ext uri="{FF2B5EF4-FFF2-40B4-BE49-F238E27FC236}">
                  <a16:creationId xmlns:a16="http://schemas.microsoft.com/office/drawing/2014/main" id="{72A807EC-17A0-453A-944C-0D55F38AFF3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78" name="Line 46">
              <a:extLst>
                <a:ext uri="{FF2B5EF4-FFF2-40B4-BE49-F238E27FC236}">
                  <a16:creationId xmlns:a16="http://schemas.microsoft.com/office/drawing/2014/main" id="{0DAAF1F0-ADD8-4E30-8A2A-BE15DF69401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79" name="Line 47">
              <a:extLst>
                <a:ext uri="{FF2B5EF4-FFF2-40B4-BE49-F238E27FC236}">
                  <a16:creationId xmlns:a16="http://schemas.microsoft.com/office/drawing/2014/main" id="{77E365EF-AB78-44D9-9768-B240EE7D409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80" name="Line 48">
              <a:extLst>
                <a:ext uri="{FF2B5EF4-FFF2-40B4-BE49-F238E27FC236}">
                  <a16:creationId xmlns:a16="http://schemas.microsoft.com/office/drawing/2014/main" id="{3F29125E-52B2-4EA9-8101-834B986D04F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81" name="Rectangle 49">
              <a:extLst>
                <a:ext uri="{FF2B5EF4-FFF2-40B4-BE49-F238E27FC236}">
                  <a16:creationId xmlns:a16="http://schemas.microsoft.com/office/drawing/2014/main" id="{2FD188D5-47A0-47F6-A85E-44599F6086E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014" y="1225"/>
              <a:ext cx="816" cy="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  <a:cs typeface="+mn-cs"/>
                </a:rPr>
                <a:t> + Transferi</a:t>
              </a:r>
              <a:endParaRPr lang="en-US" sz="1600" dirty="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7" name="Group 40">
            <a:extLst>
              <a:ext uri="{FF2B5EF4-FFF2-40B4-BE49-F238E27FC236}">
                <a16:creationId xmlns:a16="http://schemas.microsoft.com/office/drawing/2014/main" id="{59E0D3D6-61BF-4C62-AC18-1CD78B965A60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2209800"/>
            <a:ext cx="1539875" cy="990600"/>
            <a:chOff x="1916" y="972"/>
            <a:chExt cx="956" cy="423"/>
          </a:xfrm>
        </p:grpSpPr>
        <p:sp>
          <p:nvSpPr>
            <p:cNvPr id="83" name="Line 41">
              <a:extLst>
                <a:ext uri="{FF2B5EF4-FFF2-40B4-BE49-F238E27FC236}">
                  <a16:creationId xmlns:a16="http://schemas.microsoft.com/office/drawing/2014/main" id="{314EFE01-43BF-4936-8418-0CCFE7C35B0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84" name="Rectangle 42">
              <a:extLst>
                <a:ext uri="{FF2B5EF4-FFF2-40B4-BE49-F238E27FC236}">
                  <a16:creationId xmlns:a16="http://schemas.microsoft.com/office/drawing/2014/main" id="{C11F95E1-9AFA-4D95-9CAB-8D3E5C03ECE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16" y="1167"/>
              <a:ext cx="937" cy="195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85" name="Line 43">
              <a:extLst>
                <a:ext uri="{FF2B5EF4-FFF2-40B4-BE49-F238E27FC236}">
                  <a16:creationId xmlns:a16="http://schemas.microsoft.com/office/drawing/2014/main" id="{B9318B0A-936B-4A69-BE85-B0153943C4C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86" name="Line 44">
              <a:extLst>
                <a:ext uri="{FF2B5EF4-FFF2-40B4-BE49-F238E27FC236}">
                  <a16:creationId xmlns:a16="http://schemas.microsoft.com/office/drawing/2014/main" id="{A1603EA3-A439-4F75-A1E9-073F95C636B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87" name="Line 45">
              <a:extLst>
                <a:ext uri="{FF2B5EF4-FFF2-40B4-BE49-F238E27FC236}">
                  <a16:creationId xmlns:a16="http://schemas.microsoft.com/office/drawing/2014/main" id="{1EEEEF4D-3B8F-479F-94C3-27CFCD1E84C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88" name="Line 46">
              <a:extLst>
                <a:ext uri="{FF2B5EF4-FFF2-40B4-BE49-F238E27FC236}">
                  <a16:creationId xmlns:a16="http://schemas.microsoft.com/office/drawing/2014/main" id="{4B8AC703-D26E-447E-90AD-1B6C2CAF537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89" name="Line 47">
              <a:extLst>
                <a:ext uri="{FF2B5EF4-FFF2-40B4-BE49-F238E27FC236}">
                  <a16:creationId xmlns:a16="http://schemas.microsoft.com/office/drawing/2014/main" id="{830BCF57-CE5E-44D9-86FD-00EE1215460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90" name="Line 48">
              <a:extLst>
                <a:ext uri="{FF2B5EF4-FFF2-40B4-BE49-F238E27FC236}">
                  <a16:creationId xmlns:a16="http://schemas.microsoft.com/office/drawing/2014/main" id="{B5549CD2-484B-48C9-9BC5-B7478BC1814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91" name="Rectangle 49">
              <a:extLst>
                <a:ext uri="{FF2B5EF4-FFF2-40B4-BE49-F238E27FC236}">
                  <a16:creationId xmlns:a16="http://schemas.microsoft.com/office/drawing/2014/main" id="{9C4903AA-756E-4930-971E-1A1BD7F97C9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014" y="1167"/>
              <a:ext cx="816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  <a:cs typeface="+mn-cs"/>
                </a:rPr>
                <a:t> - direktni porezi</a:t>
              </a:r>
              <a:endParaRPr lang="en-US" sz="1600" dirty="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788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561E-6 L 0.15955 -2.5561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14781E-7 L 0.15833 -7.14781E-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14781E-7 L 0.15833 -7.14781E-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14781E-7 L 0.15833 -7.14781E-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>
            <a:extLst>
              <a:ext uri="{FF2B5EF4-FFF2-40B4-BE49-F238E27FC236}">
                <a16:creationId xmlns:a16="http://schemas.microsoft.com/office/drawing/2014/main" id="{B6BA958A-0FDD-4A96-B76D-E78F62C336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 dirty="0">
                <a:solidFill>
                  <a:srgbClr val="D7C3EB"/>
                </a:solidFill>
                <a:latin typeface="+mn-lt"/>
              </a:rPr>
              <a:t>         </a:t>
            </a: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21507" name="Group 3">
            <a:extLst>
              <a:ext uri="{FF2B5EF4-FFF2-40B4-BE49-F238E27FC236}">
                <a16:creationId xmlns:a16="http://schemas.microsoft.com/office/drawing/2014/main" id="{FD1F4CC7-6A4E-4773-96E9-B7899C11E03F}"/>
              </a:ext>
            </a:extLst>
          </p:cNvPr>
          <p:cNvGrpSpPr>
            <a:grpSpLocks/>
          </p:cNvGrpSpPr>
          <p:nvPr/>
        </p:nvGrpSpPr>
        <p:grpSpPr bwMode="auto">
          <a:xfrm>
            <a:off x="7515225" y="3128963"/>
            <a:ext cx="1485900" cy="2959100"/>
            <a:chOff x="4734" y="1971"/>
            <a:chExt cx="936" cy="1864"/>
          </a:xfrm>
        </p:grpSpPr>
        <p:sp>
          <p:nvSpPr>
            <p:cNvPr id="39946" name="Rectangle 4">
              <a:extLst>
                <a:ext uri="{FF2B5EF4-FFF2-40B4-BE49-F238E27FC236}">
                  <a16:creationId xmlns:a16="http://schemas.microsoft.com/office/drawing/2014/main" id="{BFE898FD-A0D0-4D91-9AAE-C124C53AFF3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734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21515" name="Group 5">
              <a:extLst>
                <a:ext uri="{FF2B5EF4-FFF2-40B4-BE49-F238E27FC236}">
                  <a16:creationId xmlns:a16="http://schemas.microsoft.com/office/drawing/2014/main" id="{03E012AA-6B9F-4A25-B4D0-6F2E7C332A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" y="2638"/>
              <a:ext cx="612" cy="515"/>
              <a:chOff x="4860" y="2638"/>
              <a:chExt cx="612" cy="515"/>
            </a:xfrm>
          </p:grpSpPr>
          <p:sp>
            <p:nvSpPr>
              <p:cNvPr id="39948" name="Rectangle 6">
                <a:extLst>
                  <a:ext uri="{FF2B5EF4-FFF2-40B4-BE49-F238E27FC236}">
                    <a16:creationId xmlns:a16="http://schemas.microsoft.com/office/drawing/2014/main" id="{FCC7A2C5-3789-4352-B2E6-36B07BB0FC8E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32" y="2638"/>
                <a:ext cx="337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Lični </a:t>
                </a:r>
                <a:r>
                  <a:rPr lang="en-US" sz="1600">
                    <a:solidFill>
                      <a:srgbClr val="502878"/>
                    </a:solidFill>
                    <a:latin typeface="+mn-lt"/>
                    <a:cs typeface="+mn-cs"/>
                  </a:rPr>
                  <a:t> </a:t>
                </a:r>
              </a:p>
            </p:txBody>
          </p:sp>
          <p:sp>
            <p:nvSpPr>
              <p:cNvPr id="39949" name="Rectangle 7">
                <a:extLst>
                  <a:ext uri="{FF2B5EF4-FFF2-40B4-BE49-F238E27FC236}">
                    <a16:creationId xmlns:a16="http://schemas.microsoft.com/office/drawing/2014/main" id="{27FD2BCC-22C7-4C5C-AC60-6FFF54C3664A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860" y="2818"/>
                <a:ext cx="609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raspoloživi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39950" name="Rectangle 8">
                <a:extLst>
                  <a:ext uri="{FF2B5EF4-FFF2-40B4-BE49-F238E27FC236}">
                    <a16:creationId xmlns:a16="http://schemas.microsoft.com/office/drawing/2014/main" id="{E0254FB6-1B5C-451E-8233-695226E9E9CC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77" y="299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21508" name="Group 9">
            <a:extLst>
              <a:ext uri="{FF2B5EF4-FFF2-40B4-BE49-F238E27FC236}">
                <a16:creationId xmlns:a16="http://schemas.microsoft.com/office/drawing/2014/main" id="{DE8DCA9B-23C2-41B7-B6E2-5D8A26908BEC}"/>
              </a:ext>
            </a:extLst>
          </p:cNvPr>
          <p:cNvGrpSpPr>
            <a:grpSpLocks/>
          </p:cNvGrpSpPr>
          <p:nvPr/>
        </p:nvGrpSpPr>
        <p:grpSpPr bwMode="auto">
          <a:xfrm>
            <a:off x="6032500" y="3352800"/>
            <a:ext cx="1485900" cy="2730500"/>
            <a:chOff x="71" y="2115"/>
            <a:chExt cx="936" cy="1720"/>
          </a:xfrm>
        </p:grpSpPr>
        <p:sp>
          <p:nvSpPr>
            <p:cNvPr id="39944" name="Rectangle 10">
              <a:extLst>
                <a:ext uri="{FF2B5EF4-FFF2-40B4-BE49-F238E27FC236}">
                  <a16:creationId xmlns:a16="http://schemas.microsoft.com/office/drawing/2014/main" id="{A5A02568-E8BF-4436-8658-751AF2D8B4C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39945" name="Rectangle 11">
              <a:extLst>
                <a:ext uri="{FF2B5EF4-FFF2-40B4-BE49-F238E27FC236}">
                  <a16:creationId xmlns:a16="http://schemas.microsoft.com/office/drawing/2014/main" id="{0961782A-456A-4953-8BB9-1751BE512F0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C</a:t>
              </a:r>
            </a:p>
          </p:txBody>
        </p:sp>
      </p:grpSp>
      <p:sp>
        <p:nvSpPr>
          <p:cNvPr id="39941" name="Text Box 12">
            <a:extLst>
              <a:ext uri="{FF2B5EF4-FFF2-40B4-BE49-F238E27FC236}">
                <a16:creationId xmlns:a16="http://schemas.microsoft.com/office/drawing/2014/main" id="{E08388E7-405C-4515-AFF2-D22E52DBACBF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28600" y="609600"/>
            <a:ext cx="891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600">
                <a:solidFill>
                  <a:schemeClr val="bg1"/>
                </a:solidFill>
                <a:latin typeface="+mn-lt"/>
                <a:cs typeface="+mn-cs"/>
              </a:rPr>
              <a:t>...</a:t>
            </a:r>
            <a:r>
              <a:rPr lang="sr-Latn-CS" sz="1600">
                <a:solidFill>
                  <a:schemeClr val="bg1"/>
                </a:solidFill>
                <a:latin typeface="+mn-lt"/>
                <a:cs typeface="+mn-cs"/>
              </a:rPr>
              <a:t>koji se</a:t>
            </a:r>
            <a:endParaRPr lang="en-US" sz="160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9942" name="Rectangle 13">
            <a:extLst>
              <a:ext uri="{FF2B5EF4-FFF2-40B4-BE49-F238E27FC236}">
                <a16:creationId xmlns:a16="http://schemas.microsoft.com/office/drawing/2014/main" id="{5218D9F2-F605-4020-8F9B-E8918838126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32500" y="3133725"/>
            <a:ext cx="1485900" cy="219075"/>
          </a:xfrm>
          <a:prstGeom prst="rect">
            <a:avLst/>
          </a:prstGeom>
          <a:solidFill>
            <a:srgbClr val="FCE78C"/>
          </a:solidFill>
          <a:ln w="9525">
            <a:solidFill>
              <a:srgbClr val="502878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600">
              <a:latin typeface="+mn-lt"/>
              <a:cs typeface="+mn-cs"/>
            </a:endParaRPr>
          </a:p>
        </p:txBody>
      </p:sp>
      <p:sp>
        <p:nvSpPr>
          <p:cNvPr id="39943" name="Text Box 14">
            <a:extLst>
              <a:ext uri="{FF2B5EF4-FFF2-40B4-BE49-F238E27FC236}">
                <a16:creationId xmlns:a16="http://schemas.microsoft.com/office/drawing/2014/main" id="{6E1546CF-337D-458A-A8FB-8ABE5FBAAA41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6572250" y="3073400"/>
            <a:ext cx="381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600">
                <a:solidFill>
                  <a:srgbClr val="502878"/>
                </a:solidFill>
                <a:latin typeface="+mn-lt"/>
                <a:cs typeface="+mn-cs"/>
              </a:rPr>
              <a:t>S</a:t>
            </a:r>
            <a:endParaRPr lang="en-US" sz="1600">
              <a:solidFill>
                <a:srgbClr val="502878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8501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>
            <a:extLst>
              <a:ext uri="{FF2B5EF4-FFF2-40B4-BE49-F238E27FC236}">
                <a16:creationId xmlns:a16="http://schemas.microsoft.com/office/drawing/2014/main" id="{93FC9316-DBF9-488A-9046-A8BDA2911B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22531" name="Group 3">
            <a:extLst>
              <a:ext uri="{FF2B5EF4-FFF2-40B4-BE49-F238E27FC236}">
                <a16:creationId xmlns:a16="http://schemas.microsoft.com/office/drawing/2014/main" id="{669D43D6-0D15-425E-8878-CD99EC05416C}"/>
              </a:ext>
            </a:extLst>
          </p:cNvPr>
          <p:cNvGrpSpPr>
            <a:grpSpLocks/>
          </p:cNvGrpSpPr>
          <p:nvPr/>
        </p:nvGrpSpPr>
        <p:grpSpPr bwMode="auto">
          <a:xfrm>
            <a:off x="7515225" y="2671763"/>
            <a:ext cx="1485900" cy="3416300"/>
            <a:chOff x="4734" y="1683"/>
            <a:chExt cx="936" cy="2152"/>
          </a:xfrm>
        </p:grpSpPr>
        <p:sp>
          <p:nvSpPr>
            <p:cNvPr id="41010" name="Rectangle 4">
              <a:extLst>
                <a:ext uri="{FF2B5EF4-FFF2-40B4-BE49-F238E27FC236}">
                  <a16:creationId xmlns:a16="http://schemas.microsoft.com/office/drawing/2014/main" id="{B07D35ED-F858-40B9-8141-BACABC4632D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734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1011" name="Line 5">
              <a:extLst>
                <a:ext uri="{FF2B5EF4-FFF2-40B4-BE49-F238E27FC236}">
                  <a16:creationId xmlns:a16="http://schemas.microsoft.com/office/drawing/2014/main" id="{2FC62F69-CC3B-4828-B772-0DDCB08874D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1012" name="Line 6">
              <a:extLst>
                <a:ext uri="{FF2B5EF4-FFF2-40B4-BE49-F238E27FC236}">
                  <a16:creationId xmlns:a16="http://schemas.microsoft.com/office/drawing/2014/main" id="{6E148CE7-3B2E-4372-85AE-EBF106C813F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1013" name="Line 7">
              <a:extLst>
                <a:ext uri="{FF2B5EF4-FFF2-40B4-BE49-F238E27FC236}">
                  <a16:creationId xmlns:a16="http://schemas.microsoft.com/office/drawing/2014/main" id="{2FC26145-F8CA-4D88-968A-19C57908420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1014" name="Line 8">
              <a:extLst>
                <a:ext uri="{FF2B5EF4-FFF2-40B4-BE49-F238E27FC236}">
                  <a16:creationId xmlns:a16="http://schemas.microsoft.com/office/drawing/2014/main" id="{8778919C-E450-4990-8097-3E936695306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22587" name="Group 9">
              <a:extLst>
                <a:ext uri="{FF2B5EF4-FFF2-40B4-BE49-F238E27FC236}">
                  <a16:creationId xmlns:a16="http://schemas.microsoft.com/office/drawing/2014/main" id="{67D4B100-70C6-4308-BD01-026D14B111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" y="2638"/>
              <a:ext cx="645" cy="515"/>
              <a:chOff x="4860" y="2638"/>
              <a:chExt cx="645" cy="515"/>
            </a:xfrm>
          </p:grpSpPr>
          <p:sp>
            <p:nvSpPr>
              <p:cNvPr id="41016" name="Rectangle 10">
                <a:extLst>
                  <a:ext uri="{FF2B5EF4-FFF2-40B4-BE49-F238E27FC236}">
                    <a16:creationId xmlns:a16="http://schemas.microsoft.com/office/drawing/2014/main" id="{C3A25039-B74C-4F60-995E-DBEAF14F2077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32" y="2638"/>
                <a:ext cx="26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Lični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017" name="Rectangle 11">
                <a:extLst>
                  <a:ext uri="{FF2B5EF4-FFF2-40B4-BE49-F238E27FC236}">
                    <a16:creationId xmlns:a16="http://schemas.microsoft.com/office/drawing/2014/main" id="{361010B4-6C6F-4ACF-BBFA-BD54317A771B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860" y="2818"/>
                <a:ext cx="64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raspoloživi</a:t>
                </a:r>
                <a:r>
                  <a:rPr lang="en-US" sz="1600">
                    <a:solidFill>
                      <a:srgbClr val="502878"/>
                    </a:solidFill>
                    <a:latin typeface="+mn-lt"/>
                    <a:cs typeface="+mn-cs"/>
                  </a:rPr>
                  <a:t> </a:t>
                </a:r>
              </a:p>
            </p:txBody>
          </p:sp>
          <p:sp>
            <p:nvSpPr>
              <p:cNvPr id="41018" name="Rectangle 12">
                <a:extLst>
                  <a:ext uri="{FF2B5EF4-FFF2-40B4-BE49-F238E27FC236}">
                    <a16:creationId xmlns:a16="http://schemas.microsoft.com/office/drawing/2014/main" id="{A1A4C022-DFB3-4E29-8E82-EF16F843CFBA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77" y="299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  <p:sp>
        <p:nvSpPr>
          <p:cNvPr id="40964" name="Rectangle 13">
            <a:extLst>
              <a:ext uri="{FF2B5EF4-FFF2-40B4-BE49-F238E27FC236}">
                <a16:creationId xmlns:a16="http://schemas.microsoft.com/office/drawing/2014/main" id="{80AC0F94-29C4-425F-A497-1E65361FAAC7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19800" y="2671763"/>
            <a:ext cx="1471613" cy="34163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600">
              <a:latin typeface="+mn-lt"/>
              <a:cs typeface="+mn-cs"/>
            </a:endParaRPr>
          </a:p>
        </p:txBody>
      </p:sp>
      <p:grpSp>
        <p:nvGrpSpPr>
          <p:cNvPr id="22533" name="Group 14">
            <a:extLst>
              <a:ext uri="{FF2B5EF4-FFF2-40B4-BE49-F238E27FC236}">
                <a16:creationId xmlns:a16="http://schemas.microsoft.com/office/drawing/2014/main" id="{915E5AF4-4459-473A-8511-D15C602C0097}"/>
              </a:ext>
            </a:extLst>
          </p:cNvPr>
          <p:cNvGrpSpPr>
            <a:grpSpLocks/>
          </p:cNvGrpSpPr>
          <p:nvPr/>
        </p:nvGrpSpPr>
        <p:grpSpPr bwMode="auto">
          <a:xfrm>
            <a:off x="6329363" y="4102100"/>
            <a:ext cx="900112" cy="531813"/>
            <a:chOff x="3987" y="2584"/>
            <a:chExt cx="567" cy="335"/>
          </a:xfrm>
        </p:grpSpPr>
        <p:sp>
          <p:nvSpPr>
            <p:cNvPr id="41008" name="Rectangle 15">
              <a:extLst>
                <a:ext uri="{FF2B5EF4-FFF2-40B4-BE49-F238E27FC236}">
                  <a16:creationId xmlns:a16="http://schemas.microsoft.com/office/drawing/2014/main" id="{01A3885F-65AF-4BBC-B979-D8E933B5D6E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987" y="2584"/>
              <a:ext cx="3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Lični 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  <p:sp>
          <p:nvSpPr>
            <p:cNvPr id="41009" name="Rectangle 16">
              <a:extLst>
                <a:ext uri="{FF2B5EF4-FFF2-40B4-BE49-F238E27FC236}">
                  <a16:creationId xmlns:a16="http://schemas.microsoft.com/office/drawing/2014/main" id="{65C77EB8-B3D0-42BE-A905-25C9CE5475E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023" y="2764"/>
              <a:ext cx="53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 </a:t>
              </a: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dohodak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2534" name="Group 17">
            <a:extLst>
              <a:ext uri="{FF2B5EF4-FFF2-40B4-BE49-F238E27FC236}">
                <a16:creationId xmlns:a16="http://schemas.microsoft.com/office/drawing/2014/main" id="{557D4F3A-1AD7-4AAF-93A9-6AFEB6BA46C6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41004" name="Rectangle 18">
              <a:extLst>
                <a:ext uri="{FF2B5EF4-FFF2-40B4-BE49-F238E27FC236}">
                  <a16:creationId xmlns:a16="http://schemas.microsoft.com/office/drawing/2014/main" id="{BC150CF9-EF9D-430C-9127-63AD93DFA21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grpSp>
          <p:nvGrpSpPr>
            <p:cNvPr id="22577" name="Group 19">
              <a:extLst>
                <a:ext uri="{FF2B5EF4-FFF2-40B4-BE49-F238E27FC236}">
                  <a16:creationId xmlns:a16="http://schemas.microsoft.com/office/drawing/2014/main" id="{7A8FA165-AD70-4970-911F-4E8EFB3315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01" cy="335"/>
              <a:chOff x="3078" y="2728"/>
              <a:chExt cx="601" cy="335"/>
            </a:xfrm>
          </p:grpSpPr>
          <p:sp>
            <p:nvSpPr>
              <p:cNvPr id="41006" name="Rectangle 20">
                <a:extLst>
                  <a:ext uri="{FF2B5EF4-FFF2-40B4-BE49-F238E27FC236}">
                    <a16:creationId xmlns:a16="http://schemas.microsoft.com/office/drawing/2014/main" id="{76C8D723-F844-43B7-9E3A-8DFAA7FF7AC0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  <a:cs typeface="+mn-cs"/>
                  </a:rPr>
                  <a:t>Na</a:t>
                </a: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cionalni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41007" name="Rectangle 21">
                <a:extLst>
                  <a:ext uri="{FF2B5EF4-FFF2-40B4-BE49-F238E27FC236}">
                    <a16:creationId xmlns:a16="http://schemas.microsoft.com/office/drawing/2014/main" id="{E5BE4A09-A2D3-473F-8986-02E95A89C7BE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  <a:cs typeface="+mn-cs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22535" name="Group 22">
            <a:extLst>
              <a:ext uri="{FF2B5EF4-FFF2-40B4-BE49-F238E27FC236}">
                <a16:creationId xmlns:a16="http://schemas.microsoft.com/office/drawing/2014/main" id="{B74B8074-FEB4-4499-966D-EF4A2AD8E841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41002" name="Rectangle 23">
              <a:extLst>
                <a:ext uri="{FF2B5EF4-FFF2-40B4-BE49-F238E27FC236}">
                  <a16:creationId xmlns:a16="http://schemas.microsoft.com/office/drawing/2014/main" id="{20FB0486-D0C0-4964-B627-6C70511F719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1003" name="Rectangle 24">
              <a:extLst>
                <a:ext uri="{FF2B5EF4-FFF2-40B4-BE49-F238E27FC236}">
                  <a16:creationId xmlns:a16="http://schemas.microsoft.com/office/drawing/2014/main" id="{565BA03D-1731-42CF-A807-0F7653F51CF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NDP</a:t>
              </a:r>
            </a:p>
          </p:txBody>
        </p:sp>
      </p:grpSp>
      <p:grpSp>
        <p:nvGrpSpPr>
          <p:cNvPr id="22536" name="Group 25">
            <a:extLst>
              <a:ext uri="{FF2B5EF4-FFF2-40B4-BE49-F238E27FC236}">
                <a16:creationId xmlns:a16="http://schemas.microsoft.com/office/drawing/2014/main" id="{78AFCCE0-CD15-4232-A5E5-CAE7B3FA524D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40996" name="Rectangle 26">
              <a:extLst>
                <a:ext uri="{FF2B5EF4-FFF2-40B4-BE49-F238E27FC236}">
                  <a16:creationId xmlns:a16="http://schemas.microsoft.com/office/drawing/2014/main" id="{43AA30CF-48E9-4C54-B7FA-57A8999F7EA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97" name="Line 27">
              <a:extLst>
                <a:ext uri="{FF2B5EF4-FFF2-40B4-BE49-F238E27FC236}">
                  <a16:creationId xmlns:a16="http://schemas.microsoft.com/office/drawing/2014/main" id="{31D02E02-2A8C-4A1E-94F5-EA49EB3E6882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98" name="Line 28">
              <a:extLst>
                <a:ext uri="{FF2B5EF4-FFF2-40B4-BE49-F238E27FC236}">
                  <a16:creationId xmlns:a16="http://schemas.microsoft.com/office/drawing/2014/main" id="{24A7D4CD-6099-437D-9A79-FE20C40DF50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99" name="Line 29">
              <a:extLst>
                <a:ext uri="{FF2B5EF4-FFF2-40B4-BE49-F238E27FC236}">
                  <a16:creationId xmlns:a16="http://schemas.microsoft.com/office/drawing/2014/main" id="{4F7E99C1-633F-4FB0-8AE7-09F7ECF3A412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1000" name="Line 30">
              <a:extLst>
                <a:ext uri="{FF2B5EF4-FFF2-40B4-BE49-F238E27FC236}">
                  <a16:creationId xmlns:a16="http://schemas.microsoft.com/office/drawing/2014/main" id="{9F02F89B-989F-47FF-A407-22C0EFDA6FF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1001" name="Rectangle 31">
              <a:extLst>
                <a:ext uri="{FF2B5EF4-FFF2-40B4-BE49-F238E27FC236}">
                  <a16:creationId xmlns:a16="http://schemas.microsoft.com/office/drawing/2014/main" id="{D0C03893-7CAC-408F-893E-28C0EDBBD2A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DP</a:t>
              </a:r>
            </a:p>
          </p:txBody>
        </p:sp>
      </p:grpSp>
      <p:grpSp>
        <p:nvGrpSpPr>
          <p:cNvPr id="22537" name="Group 32">
            <a:extLst>
              <a:ext uri="{FF2B5EF4-FFF2-40B4-BE49-F238E27FC236}">
                <a16:creationId xmlns:a16="http://schemas.microsoft.com/office/drawing/2014/main" id="{A52A8690-8D99-48DE-92E8-348D0C5618BD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40994" name="Rectangle 33">
              <a:extLst>
                <a:ext uri="{FF2B5EF4-FFF2-40B4-BE49-F238E27FC236}">
                  <a16:creationId xmlns:a16="http://schemas.microsoft.com/office/drawing/2014/main" id="{DB54DE2C-4251-4644-9CDA-36893A2D2AE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95" name="Rectangle 34">
              <a:extLst>
                <a:ext uri="{FF2B5EF4-FFF2-40B4-BE49-F238E27FC236}">
                  <a16:creationId xmlns:a16="http://schemas.microsoft.com/office/drawing/2014/main" id="{722BF845-05CA-4F97-842D-3DFBE15396B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C</a:t>
              </a:r>
            </a:p>
          </p:txBody>
        </p:sp>
      </p:grpSp>
      <p:sp>
        <p:nvSpPr>
          <p:cNvPr id="40970" name="Line 35">
            <a:extLst>
              <a:ext uri="{FF2B5EF4-FFF2-40B4-BE49-F238E27FC236}">
                <a16:creationId xmlns:a16="http://schemas.microsoft.com/office/drawing/2014/main" id="{ECEC1C5A-52D3-40B6-879E-2B62F6AB8C1E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4557713" y="2214563"/>
            <a:ext cx="1587" cy="9144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600">
              <a:latin typeface="+mn-lt"/>
              <a:cs typeface="+mn-cs"/>
            </a:endParaRPr>
          </a:p>
        </p:txBody>
      </p:sp>
      <p:sp>
        <p:nvSpPr>
          <p:cNvPr id="40971" name="Rectangle 36">
            <a:extLst>
              <a:ext uri="{FF2B5EF4-FFF2-40B4-BE49-F238E27FC236}">
                <a16:creationId xmlns:a16="http://schemas.microsoft.com/office/drawing/2014/main" id="{CCFC648A-A675-4AF1-9A2F-93230C3DF221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557713" y="2209800"/>
            <a:ext cx="1485900" cy="919163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600">
              <a:latin typeface="+mn-lt"/>
              <a:cs typeface="+mn-cs"/>
            </a:endParaRPr>
          </a:p>
        </p:txBody>
      </p:sp>
      <p:grpSp>
        <p:nvGrpSpPr>
          <p:cNvPr id="22540" name="Group 37">
            <a:extLst>
              <a:ext uri="{FF2B5EF4-FFF2-40B4-BE49-F238E27FC236}">
                <a16:creationId xmlns:a16="http://schemas.microsoft.com/office/drawing/2014/main" id="{E09FAFB0-42A8-495D-A0CC-3AB59FF75CD8}"/>
              </a:ext>
            </a:extLst>
          </p:cNvPr>
          <p:cNvGrpSpPr>
            <a:grpSpLocks/>
          </p:cNvGrpSpPr>
          <p:nvPr/>
        </p:nvGrpSpPr>
        <p:grpSpPr bwMode="auto">
          <a:xfrm>
            <a:off x="4900613" y="2411413"/>
            <a:ext cx="865187" cy="531812"/>
            <a:chOff x="3087" y="1440"/>
            <a:chExt cx="545" cy="335"/>
          </a:xfrm>
        </p:grpSpPr>
        <p:sp>
          <p:nvSpPr>
            <p:cNvPr id="40992" name="Rectangle 38">
              <a:extLst>
                <a:ext uri="{FF2B5EF4-FFF2-40B4-BE49-F238E27FC236}">
                  <a16:creationId xmlns:a16="http://schemas.microsoft.com/office/drawing/2014/main" id="{0E210BE6-D48E-429A-96B0-DBCA6A909AE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087" y="1440"/>
              <a:ext cx="54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 </a:t>
              </a: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Posredni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  <p:sp>
          <p:nvSpPr>
            <p:cNvPr id="40993" name="Rectangle 39">
              <a:extLst>
                <a:ext uri="{FF2B5EF4-FFF2-40B4-BE49-F238E27FC236}">
                  <a16:creationId xmlns:a16="http://schemas.microsoft.com/office/drawing/2014/main" id="{C7E11292-D6D4-4856-A763-DA06EA2D681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150" y="1620"/>
              <a:ext cx="38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 </a:t>
              </a: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porezi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2541" name="Group 40">
            <a:extLst>
              <a:ext uri="{FF2B5EF4-FFF2-40B4-BE49-F238E27FC236}">
                <a16:creationId xmlns:a16="http://schemas.microsoft.com/office/drawing/2014/main" id="{0629EA92-FC63-44E0-82BE-FB04E2AF93AE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40983" name="Line 41">
              <a:extLst>
                <a:ext uri="{FF2B5EF4-FFF2-40B4-BE49-F238E27FC236}">
                  <a16:creationId xmlns:a16="http://schemas.microsoft.com/office/drawing/2014/main" id="{9EF4EA3C-CF9E-4C7B-8B70-696D9EDF600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84" name="Rectangle 42">
              <a:extLst>
                <a:ext uri="{FF2B5EF4-FFF2-40B4-BE49-F238E27FC236}">
                  <a16:creationId xmlns:a16="http://schemas.microsoft.com/office/drawing/2014/main" id="{1E5617C7-CA9F-44BA-B4D5-6E869731B67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85" name="Line 43">
              <a:extLst>
                <a:ext uri="{FF2B5EF4-FFF2-40B4-BE49-F238E27FC236}">
                  <a16:creationId xmlns:a16="http://schemas.microsoft.com/office/drawing/2014/main" id="{68FDD106-D469-4D67-A3A9-D986F65BD0D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86" name="Line 44">
              <a:extLst>
                <a:ext uri="{FF2B5EF4-FFF2-40B4-BE49-F238E27FC236}">
                  <a16:creationId xmlns:a16="http://schemas.microsoft.com/office/drawing/2014/main" id="{C9F29315-2C06-4DF8-89E6-B25156BD946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87" name="Line 45">
              <a:extLst>
                <a:ext uri="{FF2B5EF4-FFF2-40B4-BE49-F238E27FC236}">
                  <a16:creationId xmlns:a16="http://schemas.microsoft.com/office/drawing/2014/main" id="{A11303D1-E74A-41F8-B3BF-5B7E18A7471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88" name="Line 46">
              <a:extLst>
                <a:ext uri="{FF2B5EF4-FFF2-40B4-BE49-F238E27FC236}">
                  <a16:creationId xmlns:a16="http://schemas.microsoft.com/office/drawing/2014/main" id="{99E43856-9C77-4ABD-B26D-220A989DCC3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89" name="Line 47">
              <a:extLst>
                <a:ext uri="{FF2B5EF4-FFF2-40B4-BE49-F238E27FC236}">
                  <a16:creationId xmlns:a16="http://schemas.microsoft.com/office/drawing/2014/main" id="{90461E8C-0922-4372-8D1C-94758F86097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90" name="Line 48">
              <a:extLst>
                <a:ext uri="{FF2B5EF4-FFF2-40B4-BE49-F238E27FC236}">
                  <a16:creationId xmlns:a16="http://schemas.microsoft.com/office/drawing/2014/main" id="{8FEEAE34-7AF8-4C46-96A4-3529ACDB9CB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91" name="Rectangle 49">
              <a:extLst>
                <a:ext uri="{FF2B5EF4-FFF2-40B4-BE49-F238E27FC236}">
                  <a16:creationId xmlns:a16="http://schemas.microsoft.com/office/drawing/2014/main" id="{A01E9C25-E675-4CDF-B727-94A61E27FB4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  <a:cs typeface="+mn-cs"/>
                </a:rPr>
                <a:t>Amortizacija</a:t>
              </a:r>
              <a:endParaRPr lang="en-US" sz="1600">
                <a:solidFill>
                  <a:srgbClr val="502878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2542" name="Group 50">
            <a:extLst>
              <a:ext uri="{FF2B5EF4-FFF2-40B4-BE49-F238E27FC236}">
                <a16:creationId xmlns:a16="http://schemas.microsoft.com/office/drawing/2014/main" id="{3FA293D5-9CEC-4DC8-A1AE-65443DBB85A3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40981" name="Rectangle 51">
              <a:extLst>
                <a:ext uri="{FF2B5EF4-FFF2-40B4-BE49-F238E27FC236}">
                  <a16:creationId xmlns:a16="http://schemas.microsoft.com/office/drawing/2014/main" id="{8E95913A-7425-4015-AE38-49C34055F01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82" name="Rectangle 52">
              <a:extLst>
                <a:ext uri="{FF2B5EF4-FFF2-40B4-BE49-F238E27FC236}">
                  <a16:creationId xmlns:a16="http://schemas.microsoft.com/office/drawing/2014/main" id="{995BEE4F-5A46-4EC5-81B9-49BB224B9A0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I</a:t>
              </a:r>
            </a:p>
          </p:txBody>
        </p:sp>
      </p:grpSp>
      <p:grpSp>
        <p:nvGrpSpPr>
          <p:cNvPr id="22543" name="Group 53">
            <a:extLst>
              <a:ext uri="{FF2B5EF4-FFF2-40B4-BE49-F238E27FC236}">
                <a16:creationId xmlns:a16="http://schemas.microsoft.com/office/drawing/2014/main" id="{83CFE78E-EC20-4C91-969A-2C76DD04DD06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40979" name="Rectangle 54">
              <a:extLst>
                <a:ext uri="{FF2B5EF4-FFF2-40B4-BE49-F238E27FC236}">
                  <a16:creationId xmlns:a16="http://schemas.microsoft.com/office/drawing/2014/main" id="{C3D50DE9-CB39-4943-A53A-FAD59CAA0BF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80" name="Rectangle 55">
              <a:extLst>
                <a:ext uri="{FF2B5EF4-FFF2-40B4-BE49-F238E27FC236}">
                  <a16:creationId xmlns:a16="http://schemas.microsoft.com/office/drawing/2014/main" id="{7A932455-B793-43BF-8DE6-0A3E833AFC1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G</a:t>
              </a:r>
            </a:p>
          </p:txBody>
        </p:sp>
      </p:grpSp>
      <p:grpSp>
        <p:nvGrpSpPr>
          <p:cNvPr id="22544" name="Group 56">
            <a:extLst>
              <a:ext uri="{FF2B5EF4-FFF2-40B4-BE49-F238E27FC236}">
                <a16:creationId xmlns:a16="http://schemas.microsoft.com/office/drawing/2014/main" id="{1297B561-A918-4BB0-931F-19EA491D418F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40977" name="Rectangle 57">
              <a:extLst>
                <a:ext uri="{FF2B5EF4-FFF2-40B4-BE49-F238E27FC236}">
                  <a16:creationId xmlns:a16="http://schemas.microsoft.com/office/drawing/2014/main" id="{955F933A-E335-4A68-A554-B3B263D53EE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  <a:cs typeface="+mn-cs"/>
              </a:endParaRPr>
            </a:p>
          </p:txBody>
        </p:sp>
        <p:sp>
          <p:nvSpPr>
            <p:cNvPr id="40978" name="Rectangle 58">
              <a:extLst>
                <a:ext uri="{FF2B5EF4-FFF2-40B4-BE49-F238E27FC236}">
                  <a16:creationId xmlns:a16="http://schemas.microsoft.com/office/drawing/2014/main" id="{29E1654A-FA81-4799-B2A4-28F3F375872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  <a:cs typeface="+mn-cs"/>
                </a:rPr>
                <a:t>X-Z</a:t>
              </a:r>
            </a:p>
          </p:txBody>
        </p:sp>
      </p:grpSp>
      <p:sp>
        <p:nvSpPr>
          <p:cNvPr id="60" name="Rectangle 23">
            <a:extLst>
              <a:ext uri="{FF2B5EF4-FFF2-40B4-BE49-F238E27FC236}">
                <a16:creationId xmlns:a16="http://schemas.microsoft.com/office/drawing/2014/main" id="{FA918E5A-F627-4753-B1FE-4986BD1E38F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3048000" y="415925"/>
            <a:ext cx="1485900" cy="11430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>
              <a:defRPr/>
            </a:pPr>
            <a:r>
              <a:rPr lang="sr-Latn-RS" sz="1600" dirty="0">
                <a:solidFill>
                  <a:srgbClr val="502878"/>
                </a:solidFill>
                <a:latin typeface="+mn-lt"/>
              </a:rPr>
              <a:t>      </a:t>
            </a:r>
            <a:r>
              <a:rPr lang="en-US" sz="1600" dirty="0">
                <a:solidFill>
                  <a:srgbClr val="502878"/>
                </a:solidFill>
                <a:latin typeface="+mn-lt"/>
              </a:rPr>
              <a:t>N</a:t>
            </a:r>
            <a:r>
              <a:rPr lang="sr-Latn-RS" sz="1600" dirty="0">
                <a:solidFill>
                  <a:srgbClr val="502878"/>
                </a:solidFill>
                <a:latin typeface="+mn-lt"/>
              </a:rPr>
              <a:t>FP</a:t>
            </a:r>
            <a:endParaRPr lang="en-US" sz="1600" dirty="0">
              <a:solidFill>
                <a:srgbClr val="502878"/>
              </a:solidFill>
              <a:latin typeface="+mn-lt"/>
            </a:endParaRPr>
          </a:p>
        </p:txBody>
      </p:sp>
      <p:sp>
        <p:nvSpPr>
          <p:cNvPr id="61" name="Rectangle 23">
            <a:extLst>
              <a:ext uri="{FF2B5EF4-FFF2-40B4-BE49-F238E27FC236}">
                <a16:creationId xmlns:a16="http://schemas.microsoft.com/office/drawing/2014/main" id="{47A1D824-B890-477B-AB53-4A61687FF36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533900" y="1066800"/>
            <a:ext cx="1485900" cy="11430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>
              <a:defRPr/>
            </a:pPr>
            <a:r>
              <a:rPr lang="sr-Latn-RS" sz="1600" dirty="0">
                <a:solidFill>
                  <a:srgbClr val="502878"/>
                </a:solidFill>
                <a:latin typeface="+mn-lt"/>
              </a:rPr>
              <a:t>      </a:t>
            </a:r>
            <a:r>
              <a:rPr lang="en-US" sz="1600" dirty="0">
                <a:solidFill>
                  <a:srgbClr val="502878"/>
                </a:solidFill>
                <a:latin typeface="+mn-lt"/>
              </a:rPr>
              <a:t>N</a:t>
            </a:r>
            <a:r>
              <a:rPr lang="sr-Latn-RS" sz="1600" dirty="0">
                <a:solidFill>
                  <a:srgbClr val="502878"/>
                </a:solidFill>
                <a:latin typeface="+mn-lt"/>
              </a:rPr>
              <a:t>FP</a:t>
            </a:r>
            <a:endParaRPr lang="en-US" sz="1600" dirty="0">
              <a:solidFill>
                <a:srgbClr val="502878"/>
              </a:solidFill>
              <a:latin typeface="+mn-lt"/>
            </a:endParaRPr>
          </a:p>
        </p:txBody>
      </p:sp>
      <p:sp>
        <p:nvSpPr>
          <p:cNvPr id="62" name="Rectangle 23">
            <a:extLst>
              <a:ext uri="{FF2B5EF4-FFF2-40B4-BE49-F238E27FC236}">
                <a16:creationId xmlns:a16="http://schemas.microsoft.com/office/drawing/2014/main" id="{A08B4FD7-4B0E-4D22-921B-3793C572E20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13450" y="1541463"/>
            <a:ext cx="1485900" cy="11430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>
              <a:defRPr/>
            </a:pPr>
            <a:r>
              <a:rPr lang="sr-Latn-RS" sz="1600" dirty="0">
                <a:solidFill>
                  <a:srgbClr val="502878"/>
                </a:solidFill>
                <a:latin typeface="+mn-lt"/>
              </a:rPr>
              <a:t>      </a:t>
            </a:r>
            <a:r>
              <a:rPr lang="en-US" sz="1600" dirty="0">
                <a:solidFill>
                  <a:srgbClr val="502878"/>
                </a:solidFill>
                <a:latin typeface="+mn-lt"/>
              </a:rPr>
              <a:t>N</a:t>
            </a:r>
            <a:r>
              <a:rPr lang="sr-Latn-RS" sz="1600" dirty="0">
                <a:solidFill>
                  <a:srgbClr val="502878"/>
                </a:solidFill>
                <a:latin typeface="+mn-lt"/>
              </a:rPr>
              <a:t>FP</a:t>
            </a:r>
            <a:endParaRPr lang="en-US" sz="1600" dirty="0">
              <a:solidFill>
                <a:srgbClr val="502878"/>
              </a:solidFill>
              <a:latin typeface="+mn-lt"/>
            </a:endParaRPr>
          </a:p>
        </p:txBody>
      </p:sp>
      <p:sp>
        <p:nvSpPr>
          <p:cNvPr id="65" name="Rectangle 23">
            <a:extLst>
              <a:ext uri="{FF2B5EF4-FFF2-40B4-BE49-F238E27FC236}">
                <a16:creationId xmlns:a16="http://schemas.microsoft.com/office/drawing/2014/main" id="{016EC5DF-6BEC-46F1-9112-160C0737649C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7505700" y="1981200"/>
            <a:ext cx="1485900" cy="11430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>
              <a:defRPr/>
            </a:pPr>
            <a:r>
              <a:rPr lang="sr-Latn-RS" sz="1600" dirty="0">
                <a:solidFill>
                  <a:srgbClr val="502878"/>
                </a:solidFill>
                <a:latin typeface="+mn-lt"/>
              </a:rPr>
              <a:t>      </a:t>
            </a:r>
            <a:r>
              <a:rPr lang="en-US" sz="1600" dirty="0">
                <a:solidFill>
                  <a:srgbClr val="502878"/>
                </a:solidFill>
                <a:latin typeface="+mn-lt"/>
              </a:rPr>
              <a:t>N</a:t>
            </a:r>
            <a:r>
              <a:rPr lang="sr-Latn-RS" sz="1600" dirty="0">
                <a:solidFill>
                  <a:srgbClr val="502878"/>
                </a:solidFill>
                <a:latin typeface="+mn-lt"/>
              </a:rPr>
              <a:t>FP</a:t>
            </a:r>
            <a:endParaRPr lang="en-US" sz="1600" dirty="0">
              <a:solidFill>
                <a:srgbClr val="50287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609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0" grpId="1" animBg="1"/>
      <p:bldP spid="60" grpId="2" animBg="1"/>
      <p:bldP spid="61" grpId="0" animBg="1"/>
      <p:bldP spid="61" grpId="1" animBg="1"/>
      <p:bldP spid="61" grpId="2" animBg="1"/>
      <p:bldP spid="62" grpId="0" animBg="1"/>
      <p:bldP spid="62" grpId="1" animBg="1"/>
      <p:bldP spid="62" grpId="2" animBg="1"/>
      <p:bldP spid="65" grpId="0" animBg="1"/>
      <p:bldP spid="65" grpId="1" animBg="1"/>
      <p:bldP spid="65" grpId="2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>
            <a:extLst>
              <a:ext uri="{FF2B5EF4-FFF2-40B4-BE49-F238E27FC236}">
                <a16:creationId xmlns:a16="http://schemas.microsoft.com/office/drawing/2014/main" id="{7408DB3A-CCD4-4B00-8D07-9FC2E15015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endParaRPr lang="en-US" dirty="0">
              <a:solidFill>
                <a:srgbClr val="D7C3EB"/>
              </a:solidFill>
            </a:endParaRPr>
          </a:p>
        </p:txBody>
      </p:sp>
      <p:grpSp>
        <p:nvGrpSpPr>
          <p:cNvPr id="51203" name="Group 3">
            <a:extLst>
              <a:ext uri="{FF2B5EF4-FFF2-40B4-BE49-F238E27FC236}">
                <a16:creationId xmlns:a16="http://schemas.microsoft.com/office/drawing/2014/main" id="{60F304FF-7A23-4618-9A53-0020BEC35130}"/>
              </a:ext>
            </a:extLst>
          </p:cNvPr>
          <p:cNvGrpSpPr>
            <a:grpSpLocks/>
          </p:cNvGrpSpPr>
          <p:nvPr/>
        </p:nvGrpSpPr>
        <p:grpSpPr bwMode="auto">
          <a:xfrm>
            <a:off x="7515225" y="2671763"/>
            <a:ext cx="1485900" cy="3416300"/>
            <a:chOff x="4734" y="1683"/>
            <a:chExt cx="936" cy="2152"/>
          </a:xfrm>
        </p:grpSpPr>
        <p:sp>
          <p:nvSpPr>
            <p:cNvPr id="51250" name="Rectangle 4">
              <a:extLst>
                <a:ext uri="{FF2B5EF4-FFF2-40B4-BE49-F238E27FC236}">
                  <a16:creationId xmlns:a16="http://schemas.microsoft.com/office/drawing/2014/main" id="{4FB5192A-C364-47C4-A232-61BC24827FB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734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51" name="Line 5">
              <a:extLst>
                <a:ext uri="{FF2B5EF4-FFF2-40B4-BE49-F238E27FC236}">
                  <a16:creationId xmlns:a16="http://schemas.microsoft.com/office/drawing/2014/main" id="{27AD5DD4-F91E-4048-B677-49A765944F3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52" name="Line 6">
              <a:extLst>
                <a:ext uri="{FF2B5EF4-FFF2-40B4-BE49-F238E27FC236}">
                  <a16:creationId xmlns:a16="http://schemas.microsoft.com/office/drawing/2014/main" id="{478C610F-DF33-4762-89D7-438877CB493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53" name="Line 7">
              <a:extLst>
                <a:ext uri="{FF2B5EF4-FFF2-40B4-BE49-F238E27FC236}">
                  <a16:creationId xmlns:a16="http://schemas.microsoft.com/office/drawing/2014/main" id="{CEFBE4E7-4912-451D-8ABC-517A482EF44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54" name="Line 8">
              <a:extLst>
                <a:ext uri="{FF2B5EF4-FFF2-40B4-BE49-F238E27FC236}">
                  <a16:creationId xmlns:a16="http://schemas.microsoft.com/office/drawing/2014/main" id="{B811D53A-96C7-43BE-8A29-D78E4B5D87C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51255" name="Group 9">
              <a:extLst>
                <a:ext uri="{FF2B5EF4-FFF2-40B4-BE49-F238E27FC236}">
                  <a16:creationId xmlns:a16="http://schemas.microsoft.com/office/drawing/2014/main" id="{F0897F3E-CFEE-4E55-91D4-94282B1316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" y="2638"/>
              <a:ext cx="720" cy="533"/>
              <a:chOff x="4860" y="2638"/>
              <a:chExt cx="720" cy="533"/>
            </a:xfrm>
          </p:grpSpPr>
          <p:sp>
            <p:nvSpPr>
              <p:cNvPr id="51256" name="Rectangle 10">
                <a:extLst>
                  <a:ext uri="{FF2B5EF4-FFF2-40B4-BE49-F238E27FC236}">
                    <a16:creationId xmlns:a16="http://schemas.microsoft.com/office/drawing/2014/main" id="{E7E4B404-8752-491A-944A-165DB34C4271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32" y="2638"/>
                <a:ext cx="296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sr-Latn-CS" altLang="en-US">
                    <a:solidFill>
                      <a:srgbClr val="502878"/>
                    </a:solidFill>
                  </a:rPr>
                  <a:t>Lični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57" name="Rectangle 11">
                <a:extLst>
                  <a:ext uri="{FF2B5EF4-FFF2-40B4-BE49-F238E27FC236}">
                    <a16:creationId xmlns:a16="http://schemas.microsoft.com/office/drawing/2014/main" id="{185C8BEC-FBD1-438D-9EB6-37BCDB748D62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860" y="2818"/>
                <a:ext cx="72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sr-Latn-CS" altLang="en-US">
                    <a:solidFill>
                      <a:srgbClr val="502878"/>
                    </a:solidFill>
                  </a:rPr>
                  <a:t>raspoloživi</a:t>
                </a:r>
                <a:r>
                  <a:rPr lang="en-US" altLang="en-US">
                    <a:solidFill>
                      <a:srgbClr val="502878"/>
                    </a:solidFill>
                  </a:rPr>
                  <a:t> 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58" name="Rectangle 12">
                <a:extLst>
                  <a:ext uri="{FF2B5EF4-FFF2-40B4-BE49-F238E27FC236}">
                    <a16:creationId xmlns:a16="http://schemas.microsoft.com/office/drawing/2014/main" id="{F626D4B6-7170-4168-AAE4-247FE25D5521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77" y="2998"/>
                <a:ext cx="55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sr-Latn-CS" altLang="en-US">
                    <a:solidFill>
                      <a:srgbClr val="502878"/>
                    </a:solidFill>
                  </a:rPr>
                  <a:t>dohodak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51204" name="Rectangle 13">
            <a:extLst>
              <a:ext uri="{FF2B5EF4-FFF2-40B4-BE49-F238E27FC236}">
                <a16:creationId xmlns:a16="http://schemas.microsoft.com/office/drawing/2014/main" id="{3E102006-A9EE-41E8-8146-7F2A183E8473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43613" y="2671763"/>
            <a:ext cx="1471612" cy="34163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1205" name="Group 14">
            <a:extLst>
              <a:ext uri="{FF2B5EF4-FFF2-40B4-BE49-F238E27FC236}">
                <a16:creationId xmlns:a16="http://schemas.microsoft.com/office/drawing/2014/main" id="{09F26A5F-FD2A-4553-8ABA-1EFCFED5D774}"/>
              </a:ext>
            </a:extLst>
          </p:cNvPr>
          <p:cNvGrpSpPr>
            <a:grpSpLocks/>
          </p:cNvGrpSpPr>
          <p:nvPr/>
        </p:nvGrpSpPr>
        <p:grpSpPr bwMode="auto">
          <a:xfrm>
            <a:off x="6329363" y="4102100"/>
            <a:ext cx="996950" cy="560388"/>
            <a:chOff x="3987" y="2584"/>
            <a:chExt cx="628" cy="353"/>
          </a:xfrm>
        </p:grpSpPr>
        <p:sp>
          <p:nvSpPr>
            <p:cNvPr id="51248" name="Rectangle 15">
              <a:extLst>
                <a:ext uri="{FF2B5EF4-FFF2-40B4-BE49-F238E27FC236}">
                  <a16:creationId xmlns:a16="http://schemas.microsoft.com/office/drawing/2014/main" id="{6CBBCE0D-BAB7-4D55-872F-D7A45E37B7C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987" y="2584"/>
              <a:ext cx="33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sr-Latn-CS" altLang="en-US">
                  <a:solidFill>
                    <a:srgbClr val="502878"/>
                  </a:solidFill>
                </a:rPr>
                <a:t>Lični 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49" name="Rectangle 16">
              <a:extLst>
                <a:ext uri="{FF2B5EF4-FFF2-40B4-BE49-F238E27FC236}">
                  <a16:creationId xmlns:a16="http://schemas.microsoft.com/office/drawing/2014/main" id="{9BAAE9E1-48A9-481E-B3BB-3DF7649A886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023" y="2764"/>
              <a:ext cx="5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rgbClr val="502878"/>
                  </a:solidFill>
                </a:rPr>
                <a:t> </a:t>
              </a:r>
              <a:r>
                <a:rPr lang="sr-Latn-CS" altLang="en-US">
                  <a:solidFill>
                    <a:srgbClr val="502878"/>
                  </a:solidFill>
                </a:rPr>
                <a:t>dohodak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06" name="Group 17">
            <a:extLst>
              <a:ext uri="{FF2B5EF4-FFF2-40B4-BE49-F238E27FC236}">
                <a16:creationId xmlns:a16="http://schemas.microsoft.com/office/drawing/2014/main" id="{7A805442-EDB1-4920-ADFA-A5727FE63AD0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51244" name="Rectangle 18">
              <a:extLst>
                <a:ext uri="{FF2B5EF4-FFF2-40B4-BE49-F238E27FC236}">
                  <a16:creationId xmlns:a16="http://schemas.microsoft.com/office/drawing/2014/main" id="{D8390123-0119-447F-9D51-1C4895CCCE1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51245" name="Group 19">
              <a:extLst>
                <a:ext uri="{FF2B5EF4-FFF2-40B4-BE49-F238E27FC236}">
                  <a16:creationId xmlns:a16="http://schemas.microsoft.com/office/drawing/2014/main" id="{950E9E8C-39B9-43E6-800D-6B2EF2A19F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72" cy="353"/>
              <a:chOff x="3078" y="2728"/>
              <a:chExt cx="672" cy="353"/>
            </a:xfrm>
          </p:grpSpPr>
          <p:sp>
            <p:nvSpPr>
              <p:cNvPr id="51246" name="Rectangle 20">
                <a:extLst>
                  <a:ext uri="{FF2B5EF4-FFF2-40B4-BE49-F238E27FC236}">
                    <a16:creationId xmlns:a16="http://schemas.microsoft.com/office/drawing/2014/main" id="{CBF23609-549E-4AF7-ABAF-20B68DF2A146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7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>
                    <a:solidFill>
                      <a:srgbClr val="502878"/>
                    </a:solidFill>
                  </a:rPr>
                  <a:t>Na</a:t>
                </a:r>
                <a:r>
                  <a:rPr lang="sr-Latn-CS" altLang="en-US">
                    <a:solidFill>
                      <a:srgbClr val="502878"/>
                    </a:solidFill>
                  </a:rPr>
                  <a:t>cionalni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247" name="Rectangle 21">
                <a:extLst>
                  <a:ext uri="{FF2B5EF4-FFF2-40B4-BE49-F238E27FC236}">
                    <a16:creationId xmlns:a16="http://schemas.microsoft.com/office/drawing/2014/main" id="{8385CE34-3359-4B2D-87D9-A31403D27C87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55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sr-Latn-CS" altLang="en-US">
                    <a:solidFill>
                      <a:srgbClr val="502878"/>
                    </a:solidFill>
                  </a:rPr>
                  <a:t>dohodak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1207" name="Group 22">
            <a:extLst>
              <a:ext uri="{FF2B5EF4-FFF2-40B4-BE49-F238E27FC236}">
                <a16:creationId xmlns:a16="http://schemas.microsoft.com/office/drawing/2014/main" id="{40288744-6F19-45EE-BB21-36E4A91A3465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51242" name="Rectangle 23">
              <a:extLst>
                <a:ext uri="{FF2B5EF4-FFF2-40B4-BE49-F238E27FC236}">
                  <a16:creationId xmlns:a16="http://schemas.microsoft.com/office/drawing/2014/main" id="{77C84804-D94D-4A79-802D-8B8BD6D87E7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43" name="Rectangle 24">
              <a:extLst>
                <a:ext uri="{FF2B5EF4-FFF2-40B4-BE49-F238E27FC236}">
                  <a16:creationId xmlns:a16="http://schemas.microsoft.com/office/drawing/2014/main" id="{12FEB358-8720-4247-B4B4-F14D59A757B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3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rgbClr val="502878"/>
                  </a:solidFill>
                </a:rPr>
                <a:t>NDP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08" name="Group 25">
            <a:extLst>
              <a:ext uri="{FF2B5EF4-FFF2-40B4-BE49-F238E27FC236}">
                <a16:creationId xmlns:a16="http://schemas.microsoft.com/office/drawing/2014/main" id="{A4F53026-6FDB-4180-BCED-B851B4E5F35D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51236" name="Rectangle 26">
              <a:extLst>
                <a:ext uri="{FF2B5EF4-FFF2-40B4-BE49-F238E27FC236}">
                  <a16:creationId xmlns:a16="http://schemas.microsoft.com/office/drawing/2014/main" id="{4A386938-9D92-473D-81A6-6E73FEADC85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37" name="Line 27">
              <a:extLst>
                <a:ext uri="{FF2B5EF4-FFF2-40B4-BE49-F238E27FC236}">
                  <a16:creationId xmlns:a16="http://schemas.microsoft.com/office/drawing/2014/main" id="{F9FDB26D-4646-45EE-84EE-58E4FBE6198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38" name="Line 28">
              <a:extLst>
                <a:ext uri="{FF2B5EF4-FFF2-40B4-BE49-F238E27FC236}">
                  <a16:creationId xmlns:a16="http://schemas.microsoft.com/office/drawing/2014/main" id="{147145BB-DBE9-43A2-BF8E-6E1E12CDD5A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39" name="Line 29">
              <a:extLst>
                <a:ext uri="{FF2B5EF4-FFF2-40B4-BE49-F238E27FC236}">
                  <a16:creationId xmlns:a16="http://schemas.microsoft.com/office/drawing/2014/main" id="{AEEA0680-C38C-4EED-9220-7C606793D622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40" name="Line 30">
              <a:extLst>
                <a:ext uri="{FF2B5EF4-FFF2-40B4-BE49-F238E27FC236}">
                  <a16:creationId xmlns:a16="http://schemas.microsoft.com/office/drawing/2014/main" id="{080CDCEB-D7C1-4D30-B39E-D63A1B67053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41" name="Rectangle 31">
              <a:extLst>
                <a:ext uri="{FF2B5EF4-FFF2-40B4-BE49-F238E27FC236}">
                  <a16:creationId xmlns:a16="http://schemas.microsoft.com/office/drawing/2014/main" id="{41B44FD1-3263-40D3-A3AD-375E401160D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sr-Latn-CS" altLang="en-US">
                  <a:solidFill>
                    <a:srgbClr val="502878"/>
                  </a:solidFill>
                </a:rPr>
                <a:t>B</a:t>
              </a:r>
              <a:r>
                <a:rPr lang="en-US" altLang="en-US">
                  <a:solidFill>
                    <a:srgbClr val="502878"/>
                  </a:solidFill>
                </a:rPr>
                <a:t>DP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09" name="Group 32">
            <a:extLst>
              <a:ext uri="{FF2B5EF4-FFF2-40B4-BE49-F238E27FC236}">
                <a16:creationId xmlns:a16="http://schemas.microsoft.com/office/drawing/2014/main" id="{A7E41B16-5518-43A9-A7B5-49B80DB89D3D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51234" name="Rectangle 33">
              <a:extLst>
                <a:ext uri="{FF2B5EF4-FFF2-40B4-BE49-F238E27FC236}">
                  <a16:creationId xmlns:a16="http://schemas.microsoft.com/office/drawing/2014/main" id="{979F5120-D6E2-40E9-B7F8-B9468A3856D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35" name="Rectangle 34">
              <a:extLst>
                <a:ext uri="{FF2B5EF4-FFF2-40B4-BE49-F238E27FC236}">
                  <a16:creationId xmlns:a16="http://schemas.microsoft.com/office/drawing/2014/main" id="{07089AAA-657D-44DC-BA3D-3F854FED7AF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rgbClr val="502878"/>
                  </a:solidFill>
                </a:rPr>
                <a:t>C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1210" name="Line 35">
            <a:extLst>
              <a:ext uri="{FF2B5EF4-FFF2-40B4-BE49-F238E27FC236}">
                <a16:creationId xmlns:a16="http://schemas.microsoft.com/office/drawing/2014/main" id="{F2393F7C-0CFD-49A7-9962-DB9832FA2002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4557713" y="2214563"/>
            <a:ext cx="1587" cy="9144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11" name="Rectangle 36">
            <a:extLst>
              <a:ext uri="{FF2B5EF4-FFF2-40B4-BE49-F238E27FC236}">
                <a16:creationId xmlns:a16="http://schemas.microsoft.com/office/drawing/2014/main" id="{55633253-23E8-43A0-8ACE-6E24A94ACB8F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557713" y="2209800"/>
            <a:ext cx="1485900" cy="919163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1212" name="Group 37">
            <a:extLst>
              <a:ext uri="{FF2B5EF4-FFF2-40B4-BE49-F238E27FC236}">
                <a16:creationId xmlns:a16="http://schemas.microsoft.com/office/drawing/2014/main" id="{FD39282C-C87D-4364-B2D2-EF269B8430DC}"/>
              </a:ext>
            </a:extLst>
          </p:cNvPr>
          <p:cNvGrpSpPr>
            <a:grpSpLocks/>
          </p:cNvGrpSpPr>
          <p:nvPr/>
        </p:nvGrpSpPr>
        <p:grpSpPr bwMode="auto">
          <a:xfrm>
            <a:off x="4900613" y="2411413"/>
            <a:ext cx="965200" cy="560387"/>
            <a:chOff x="3087" y="1440"/>
            <a:chExt cx="608" cy="353"/>
          </a:xfrm>
        </p:grpSpPr>
        <p:sp>
          <p:nvSpPr>
            <p:cNvPr id="51232" name="Rectangle 38">
              <a:extLst>
                <a:ext uri="{FF2B5EF4-FFF2-40B4-BE49-F238E27FC236}">
                  <a16:creationId xmlns:a16="http://schemas.microsoft.com/office/drawing/2014/main" id="{9CF01AE3-71FE-4135-96EB-CEE4B251D67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087" y="1440"/>
              <a:ext cx="60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rgbClr val="502878"/>
                  </a:solidFill>
                </a:rPr>
                <a:t> </a:t>
              </a:r>
              <a:r>
                <a:rPr lang="sr-Latn-CS" altLang="en-US">
                  <a:solidFill>
                    <a:srgbClr val="502878"/>
                  </a:solidFill>
                </a:rPr>
                <a:t>Posredni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1233" name="Rectangle 39">
              <a:extLst>
                <a:ext uri="{FF2B5EF4-FFF2-40B4-BE49-F238E27FC236}">
                  <a16:creationId xmlns:a16="http://schemas.microsoft.com/office/drawing/2014/main" id="{15FAB9C3-CF12-4F34-B1AC-16FB4F587A0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150" y="1620"/>
              <a:ext cx="4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rgbClr val="502878"/>
                  </a:solidFill>
                </a:rPr>
                <a:t> </a:t>
              </a:r>
              <a:r>
                <a:rPr lang="sr-Latn-CS" altLang="en-US">
                  <a:solidFill>
                    <a:srgbClr val="502878"/>
                  </a:solidFill>
                </a:rPr>
                <a:t>porezi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13" name="Group 40">
            <a:extLst>
              <a:ext uri="{FF2B5EF4-FFF2-40B4-BE49-F238E27FC236}">
                <a16:creationId xmlns:a16="http://schemas.microsoft.com/office/drawing/2014/main" id="{C6D60840-3FBD-4306-9263-8C01041486A4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51223" name="Line 41">
              <a:extLst>
                <a:ext uri="{FF2B5EF4-FFF2-40B4-BE49-F238E27FC236}">
                  <a16:creationId xmlns:a16="http://schemas.microsoft.com/office/drawing/2014/main" id="{2159111A-5037-419B-8C8A-858F9A7CF88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24" name="Rectangle 42">
              <a:extLst>
                <a:ext uri="{FF2B5EF4-FFF2-40B4-BE49-F238E27FC236}">
                  <a16:creationId xmlns:a16="http://schemas.microsoft.com/office/drawing/2014/main" id="{1F252468-141D-45E0-B4E4-D79633B8992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25" name="Line 43">
              <a:extLst>
                <a:ext uri="{FF2B5EF4-FFF2-40B4-BE49-F238E27FC236}">
                  <a16:creationId xmlns:a16="http://schemas.microsoft.com/office/drawing/2014/main" id="{35BCED47-92CE-4B3C-A069-2F3CF198A03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26" name="Line 44">
              <a:extLst>
                <a:ext uri="{FF2B5EF4-FFF2-40B4-BE49-F238E27FC236}">
                  <a16:creationId xmlns:a16="http://schemas.microsoft.com/office/drawing/2014/main" id="{153EDE3E-1899-4964-A5FD-FCFF88006CE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27" name="Line 45">
              <a:extLst>
                <a:ext uri="{FF2B5EF4-FFF2-40B4-BE49-F238E27FC236}">
                  <a16:creationId xmlns:a16="http://schemas.microsoft.com/office/drawing/2014/main" id="{3359AC79-0A05-4903-A126-E3C85FC2B63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28" name="Line 46">
              <a:extLst>
                <a:ext uri="{FF2B5EF4-FFF2-40B4-BE49-F238E27FC236}">
                  <a16:creationId xmlns:a16="http://schemas.microsoft.com/office/drawing/2014/main" id="{979921FD-CA85-454E-B164-78BD18B839C2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29" name="Line 47">
              <a:extLst>
                <a:ext uri="{FF2B5EF4-FFF2-40B4-BE49-F238E27FC236}">
                  <a16:creationId xmlns:a16="http://schemas.microsoft.com/office/drawing/2014/main" id="{B4F12DE9-D51C-4042-AD9B-2E9D8C3C7E5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30" name="Line 48">
              <a:extLst>
                <a:ext uri="{FF2B5EF4-FFF2-40B4-BE49-F238E27FC236}">
                  <a16:creationId xmlns:a16="http://schemas.microsoft.com/office/drawing/2014/main" id="{DF586C5C-7973-40B8-A6B9-A022CCBE0CD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31" name="Rectangle 49">
              <a:extLst>
                <a:ext uri="{FF2B5EF4-FFF2-40B4-BE49-F238E27FC236}">
                  <a16:creationId xmlns:a16="http://schemas.microsoft.com/office/drawing/2014/main" id="{4C783D0C-1324-4F4F-A1D5-FD781264DED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8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sr-Latn-CS" altLang="en-US">
                  <a:solidFill>
                    <a:srgbClr val="502878"/>
                  </a:solidFill>
                </a:rPr>
                <a:t>Amortizacija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14" name="Group 50">
            <a:extLst>
              <a:ext uri="{FF2B5EF4-FFF2-40B4-BE49-F238E27FC236}">
                <a16:creationId xmlns:a16="http://schemas.microsoft.com/office/drawing/2014/main" id="{80E8DD39-E8FA-4BE6-AC7C-FAFC733436E5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51221" name="Rectangle 51">
              <a:extLst>
                <a:ext uri="{FF2B5EF4-FFF2-40B4-BE49-F238E27FC236}">
                  <a16:creationId xmlns:a16="http://schemas.microsoft.com/office/drawing/2014/main" id="{D9BE477A-7F8E-4AF3-933E-CDB4697779C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22" name="Rectangle 52">
              <a:extLst>
                <a:ext uri="{FF2B5EF4-FFF2-40B4-BE49-F238E27FC236}">
                  <a16:creationId xmlns:a16="http://schemas.microsoft.com/office/drawing/2014/main" id="{ACF8F848-5DD3-4BA1-92ED-0E1B3EF15FC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rgbClr val="502878"/>
                  </a:solidFill>
                </a:rPr>
                <a:t>I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15" name="Group 53">
            <a:extLst>
              <a:ext uri="{FF2B5EF4-FFF2-40B4-BE49-F238E27FC236}">
                <a16:creationId xmlns:a16="http://schemas.microsoft.com/office/drawing/2014/main" id="{E7F68613-A2E2-460D-9429-737B2D07BBDC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51219" name="Rectangle 54">
              <a:extLst>
                <a:ext uri="{FF2B5EF4-FFF2-40B4-BE49-F238E27FC236}">
                  <a16:creationId xmlns:a16="http://schemas.microsoft.com/office/drawing/2014/main" id="{B4E68DEB-BBD1-4010-8F3F-8FE889B3794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20" name="Rectangle 55">
              <a:extLst>
                <a:ext uri="{FF2B5EF4-FFF2-40B4-BE49-F238E27FC236}">
                  <a16:creationId xmlns:a16="http://schemas.microsoft.com/office/drawing/2014/main" id="{63AFE92C-243B-40D7-8CB5-AA93898A6D2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1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rgbClr val="502878"/>
                  </a:solidFill>
                </a:rPr>
                <a:t>G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1216" name="Group 56">
            <a:extLst>
              <a:ext uri="{FF2B5EF4-FFF2-40B4-BE49-F238E27FC236}">
                <a16:creationId xmlns:a16="http://schemas.microsoft.com/office/drawing/2014/main" id="{25417824-3BAE-46AF-BD48-891E191ACF1C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51217" name="Rectangle 57">
              <a:extLst>
                <a:ext uri="{FF2B5EF4-FFF2-40B4-BE49-F238E27FC236}">
                  <a16:creationId xmlns:a16="http://schemas.microsoft.com/office/drawing/2014/main" id="{233D0BCC-5702-48B2-841E-D9CA6D4D5FC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218" name="Rectangle 58">
              <a:extLst>
                <a:ext uri="{FF2B5EF4-FFF2-40B4-BE49-F238E27FC236}">
                  <a16:creationId xmlns:a16="http://schemas.microsoft.com/office/drawing/2014/main" id="{BF7BDDB5-7244-4380-9520-86792B75A2D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rgbClr val="502878"/>
                  </a:solidFill>
                </a:rPr>
                <a:t>X-Z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9">
            <a:extLst>
              <a:ext uri="{FF2B5EF4-FFF2-40B4-BE49-F238E27FC236}">
                <a16:creationId xmlns:a16="http://schemas.microsoft.com/office/drawing/2014/main" id="{E648DBC8-387F-42E1-B33D-55069E15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</a:t>
            </a:r>
            <a:r>
              <a:rPr lang="en-US" altLang="en-US" dirty="0" err="1"/>
              <a:t>tatistika</a:t>
            </a:r>
            <a:r>
              <a:rPr lang="en-US" altLang="en-US" dirty="0"/>
              <a:t> </a:t>
            </a:r>
            <a:r>
              <a:rPr lang="en-US" altLang="en-US" dirty="0" err="1"/>
              <a:t>nacionalnih</a:t>
            </a:r>
            <a:r>
              <a:rPr lang="en-US" altLang="en-US" dirty="0"/>
              <a:t> </a:t>
            </a:r>
            <a:r>
              <a:rPr lang="en-US" altLang="en-US" dirty="0" err="1"/>
              <a:t>računa</a:t>
            </a:r>
            <a:r>
              <a:rPr lang="en-US" altLang="en-US" dirty="0"/>
              <a:t> – 17. </a:t>
            </a:r>
            <a:r>
              <a:rPr lang="en-US" altLang="en-US" dirty="0" err="1"/>
              <a:t>vek</a:t>
            </a:r>
            <a:r>
              <a:rPr lang="en-US" altLang="en-US" dirty="0"/>
              <a:t>, </a:t>
            </a:r>
            <a:r>
              <a:rPr lang="en-GB" altLang="en-US" dirty="0">
                <a:hlinkClick r:id="rId2"/>
              </a:rPr>
              <a:t>William Petty.</a:t>
            </a:r>
            <a:br>
              <a:rPr lang="en-US" altLang="en-US" dirty="0"/>
            </a:br>
            <a:endParaRPr lang="en-GB" altLang="en-US" dirty="0"/>
          </a:p>
        </p:txBody>
      </p:sp>
      <p:sp>
        <p:nvSpPr>
          <p:cNvPr id="24579" name="Content Placeholder 6">
            <a:extLst>
              <a:ext uri="{FF2B5EF4-FFF2-40B4-BE49-F238E27FC236}">
                <a16:creationId xmlns:a16="http://schemas.microsoft.com/office/drawing/2014/main" id="{7999284E-3651-4B44-9107-A15B704CB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971800"/>
            <a:ext cx="7772400" cy="4572000"/>
          </a:xfrm>
        </p:spPr>
        <p:txBody>
          <a:bodyPr/>
          <a:lstStyle/>
          <a:p>
            <a:r>
              <a:rPr lang="en-GB" altLang="en-US" sz="2800" dirty="0"/>
              <a:t>1956 – 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početak</a:t>
            </a:r>
            <a:r>
              <a:rPr lang="en-US" altLang="en-US" sz="2800" dirty="0"/>
              <a:t> </a:t>
            </a:r>
            <a:r>
              <a:rPr lang="en-GB" altLang="en-US" sz="2800" dirty="0"/>
              <a:t> </a:t>
            </a:r>
            <a:r>
              <a:rPr lang="en-GB" altLang="en-US" sz="2800" dirty="0">
                <a:hlinkClick r:id="rId3"/>
              </a:rPr>
              <a:t>UN </a:t>
            </a:r>
            <a:r>
              <a:rPr lang="en-US" altLang="en-US" sz="2800" dirty="0" err="1">
                <a:hlinkClick r:id="rId3"/>
              </a:rPr>
              <a:t>počela</a:t>
            </a:r>
            <a:r>
              <a:rPr lang="en-US" altLang="en-US" sz="2800" dirty="0">
                <a:hlinkClick r:id="rId3"/>
              </a:rPr>
              <a:t> da </a:t>
            </a:r>
            <a:r>
              <a:rPr lang="en-US" altLang="en-US" sz="2800" dirty="0" err="1">
                <a:hlinkClick r:id="rId3"/>
              </a:rPr>
              <a:t>šalje</a:t>
            </a:r>
            <a:r>
              <a:rPr lang="en-US" altLang="en-US" sz="2800" dirty="0">
                <a:hlinkClick r:id="rId3"/>
              </a:rPr>
              <a:t> </a:t>
            </a:r>
            <a:r>
              <a:rPr lang="en-US" altLang="en-US" sz="2800" dirty="0" err="1">
                <a:hlinkClick r:id="rId3"/>
              </a:rPr>
              <a:t>upitnike</a:t>
            </a:r>
            <a:r>
              <a:rPr lang="en-GB" altLang="en-US" sz="2800" dirty="0">
                <a:hlinkClick r:id="rId3"/>
              </a:rPr>
              <a:t> </a:t>
            </a:r>
            <a:r>
              <a:rPr lang="en-GB" altLang="en-US" sz="2800" dirty="0"/>
              <a:t>(McNeely 1995). </a:t>
            </a:r>
            <a:endParaRPr lang="en-US" altLang="en-US" sz="2800" dirty="0"/>
          </a:p>
          <a:p>
            <a:r>
              <a:rPr lang="en-GB" altLang="en-US" sz="2800" dirty="0"/>
              <a:t>1991</a:t>
            </a:r>
            <a:r>
              <a:rPr lang="en-US" altLang="en-US" sz="2800" dirty="0"/>
              <a:t> - </a:t>
            </a:r>
            <a:r>
              <a:rPr lang="en-GB" altLang="en-US" sz="2800" dirty="0"/>
              <a:t> </a:t>
            </a:r>
            <a:r>
              <a:rPr lang="en-US" altLang="en-US" sz="2800" dirty="0" err="1"/>
              <a:t>baš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kad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citati</a:t>
            </a:r>
            <a:r>
              <a:rPr lang="en-US" altLang="en-US" sz="2800" dirty="0"/>
              <a:t> o </a:t>
            </a:r>
            <a:r>
              <a:rPr lang="en-US" altLang="en-US" sz="2800" dirty="0" err="1"/>
              <a:t>prednosti</a:t>
            </a:r>
            <a:r>
              <a:rPr lang="en-US" altLang="en-US" sz="2800" dirty="0"/>
              <a:t> GDP </a:t>
            </a:r>
            <a:r>
              <a:rPr lang="en-US" altLang="en-US" sz="2800" dirty="0" err="1"/>
              <a:t>prevladali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literaturi</a:t>
            </a:r>
            <a:r>
              <a:rPr lang="en-US" altLang="en-US" sz="2800" dirty="0"/>
              <a:t>... 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19968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4">
            <a:extLst>
              <a:ext uri="{FF2B5EF4-FFF2-40B4-BE49-F238E27FC236}">
                <a16:creationId xmlns:a16="http://schemas.microsoft.com/office/drawing/2014/main" id="{9962854A-E8C6-4904-B5F9-5FA949417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GNI (Gross National Income</a:t>
            </a:r>
            <a:endParaRPr lang="en-GB" alt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8109A0-7FB3-48FF-A05B-837898631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N</a:t>
            </a:r>
            <a:r>
              <a:rPr lang="en-US" altLang="en-US" dirty="0" err="1"/>
              <a:t>ovi</a:t>
            </a:r>
            <a:r>
              <a:rPr lang="en-US" altLang="en-US" dirty="0"/>
              <a:t> </a:t>
            </a:r>
            <a:r>
              <a:rPr lang="en-US" altLang="en-US" dirty="0" err="1"/>
              <a:t>zaokret</a:t>
            </a:r>
            <a:r>
              <a:rPr lang="en-US" altLang="en-US" dirty="0"/>
              <a:t> – GNI (Gross National Income)</a:t>
            </a:r>
            <a:endParaRPr lang="sr-Latn-RS" altLang="en-US" dirty="0"/>
          </a:p>
          <a:p>
            <a:r>
              <a:rPr lang="en-GB" altLang="en-US" dirty="0">
                <a:hlinkClick r:id="rId2"/>
              </a:rPr>
              <a:t>(World Bank)</a:t>
            </a:r>
            <a:endParaRPr lang="en-GB" altLang="en-US" dirty="0"/>
          </a:p>
          <a:p>
            <a:r>
              <a:rPr lang="en-GB" altLang="en-US" sz="2000" dirty="0"/>
              <a:t>The 2010 Human Development Report explained the switch: </a:t>
            </a:r>
          </a:p>
          <a:p>
            <a:r>
              <a:rPr lang="en-GB" altLang="en-US" sz="2000" dirty="0"/>
              <a:t>To measure the standard of living, gross national income (GNI) per capita replaces gross domestic product (GDP) per capita. In a globalized world differences are often large between the income of a country’s residents and its domestic production. </a:t>
            </a:r>
            <a:endParaRPr lang="en-US" altLang="en-US" sz="2000" dirty="0"/>
          </a:p>
          <a:p>
            <a:r>
              <a:rPr lang="en-GB" altLang="en-US" sz="2000" dirty="0"/>
              <a:t>Some of the income residents earn is sent abroad, some residents receive international remittances and some countries receive sizeable aid flows. For example, </a:t>
            </a:r>
            <a:r>
              <a:rPr lang="en-GB" altLang="en-US" sz="2000" u="sng" dirty="0"/>
              <a:t>because of large remittances from abroad, GNI in the Philippines greatly exceeds GDP, and because of international aid, Timor-Leste’s GNI is many times domestic output</a:t>
            </a:r>
            <a:r>
              <a:rPr lang="en-GB" altLang="en-US" sz="2000" dirty="0"/>
              <a:t>. (UN 2010: 15)</a:t>
            </a:r>
          </a:p>
          <a:p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1881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EA7F9FF6-082E-4420-83F8-B32201C96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ŠTA JE BOLJE KORISTITI, GDP </a:t>
            </a:r>
            <a:r>
              <a:rPr lang="en-US" altLang="en-US" dirty="0" err="1"/>
              <a:t>ili</a:t>
            </a:r>
            <a:r>
              <a:rPr lang="en-US" altLang="en-US" dirty="0"/>
              <a:t> GNI?</a:t>
            </a:r>
            <a:br>
              <a:rPr lang="en-US" altLang="en-US" dirty="0"/>
            </a:br>
            <a:endParaRPr lang="en-GB" altLang="en-US" dirty="0"/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DE57554B-566A-4E09-983E-62CEB5B71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Razlike</a:t>
            </a:r>
            <a:r>
              <a:rPr lang="sr-Latn-RS" altLang="en-US" dirty="0"/>
              <a:t> postoje</a:t>
            </a:r>
            <a:endParaRPr lang="en-US" altLang="en-US" dirty="0"/>
          </a:p>
          <a:p>
            <a:r>
              <a:rPr lang="en-GB" altLang="en-US" dirty="0"/>
              <a:t>Č</a:t>
            </a:r>
            <a:r>
              <a:rPr lang="en-US" altLang="en-US" dirty="0" err="1"/>
              <a:t>ak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u </a:t>
            </a:r>
            <a:r>
              <a:rPr lang="en-US" altLang="en-US" dirty="0" err="1"/>
              <a:t>razvijenim</a:t>
            </a:r>
            <a:r>
              <a:rPr lang="en-US" altLang="en-US" dirty="0"/>
              <a:t> </a:t>
            </a:r>
            <a:r>
              <a:rPr lang="en-US" altLang="en-US" dirty="0" err="1"/>
              <a:t>zemljama</a:t>
            </a:r>
            <a:r>
              <a:rPr lang="en-US" altLang="en-US" dirty="0"/>
              <a:t> </a:t>
            </a:r>
          </a:p>
          <a:p>
            <a:r>
              <a:rPr lang="en-GB" altLang="en-US" dirty="0"/>
              <a:t>Z</a:t>
            </a:r>
            <a:r>
              <a:rPr lang="en-US" altLang="en-US" dirty="0"/>
              <a:t>a </a:t>
            </a:r>
            <a:r>
              <a:rPr lang="en-US" altLang="en-US" dirty="0" err="1"/>
              <a:t>ekonomsku</a:t>
            </a:r>
            <a:r>
              <a:rPr lang="en-US" altLang="en-US" dirty="0"/>
              <a:t> </a:t>
            </a:r>
            <a:r>
              <a:rPr lang="en-US" altLang="en-US" dirty="0" err="1"/>
              <a:t>politiku</a:t>
            </a:r>
            <a:r>
              <a:rPr lang="en-US" altLang="en-US" dirty="0"/>
              <a:t> –</a:t>
            </a:r>
            <a:r>
              <a:rPr lang="en-US" altLang="en-US" dirty="0" err="1"/>
              <a:t>manji</a:t>
            </a:r>
            <a:r>
              <a:rPr lang="en-US" altLang="en-US" dirty="0"/>
              <a:t> </a:t>
            </a:r>
            <a:r>
              <a:rPr lang="en-US" altLang="en-US" dirty="0" err="1"/>
              <a:t>značaj</a:t>
            </a:r>
            <a:r>
              <a:rPr lang="en-US" altLang="en-US" dirty="0"/>
              <a:t> </a:t>
            </a:r>
          </a:p>
          <a:p>
            <a:endParaRPr lang="en-GB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ED7375-0097-4D73-8F54-5080F7A28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3" t="2569" r="13622" b="6319"/>
          <a:stretch/>
        </p:blipFill>
        <p:spPr>
          <a:xfrm rot="5400000">
            <a:off x="3216850" y="1152793"/>
            <a:ext cx="3276601" cy="767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447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D2FC0548-FE7C-49F3-81F3-8CD2FE2FC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101D8DBC-61C1-47FD-A2BB-1EA03473EA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67" t="18889" r="30000" b="42593"/>
          <a:stretch/>
        </p:blipFill>
        <p:spPr>
          <a:xfrm>
            <a:off x="1219199" y="152400"/>
            <a:ext cx="7145215" cy="4038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98039C-1193-4BA1-AB75-FF7D890B5D59}"/>
              </a:ext>
            </a:extLst>
          </p:cNvPr>
          <p:cNvSpPr txBox="1"/>
          <p:nvPr/>
        </p:nvSpPr>
        <p:spPr>
          <a:xfrm>
            <a:off x="2057400" y="4724400"/>
            <a:ext cx="419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Pogledajte </a:t>
            </a:r>
            <a:r>
              <a:rPr lang="sr-Latn-RS" dirty="0">
                <a:hlinkClick r:id="rId2"/>
              </a:rPr>
              <a:t>video</a:t>
            </a:r>
            <a:r>
              <a:rPr lang="sr-Latn-RS" dirty="0"/>
              <a:t> –</a:t>
            </a:r>
          </a:p>
          <a:p>
            <a:r>
              <a:rPr lang="sr-Latn-RS" dirty="0"/>
              <a:t>U Irsku dolaze investitori, odnose profit</a:t>
            </a:r>
          </a:p>
          <a:p>
            <a:r>
              <a:rPr lang="sr-Latn-RS" dirty="0"/>
              <a:t>U Luksemburu – strane firme, takođe</a:t>
            </a:r>
          </a:p>
          <a:p>
            <a:endParaRPr lang="sr-Latn-RS" dirty="0"/>
          </a:p>
          <a:p>
            <a:r>
              <a:rPr lang="sr-Latn-RS" dirty="0"/>
              <a:t>Zar onda vredi da dolaze?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025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5F539504-5859-4E03-912C-D7019B743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A tek što su rezultati nestabilni…</a:t>
            </a:r>
            <a:endParaRPr lang="en-US" dirty="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36CE864D-B1C5-4008-ABFA-D20265F5E0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 </a:t>
            </a:r>
          </a:p>
        </p:txBody>
      </p:sp>
      <p:pic>
        <p:nvPicPr>
          <p:cNvPr id="28676" name="Picture 4">
            <a:extLst>
              <a:ext uri="{FF2B5EF4-FFF2-40B4-BE49-F238E27FC236}">
                <a16:creationId xmlns:a16="http://schemas.microsoft.com/office/drawing/2014/main" id="{134F1C32-4808-481A-B1F3-BD1A9336D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771650"/>
            <a:ext cx="554355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C25B89B-BDB0-4275-BFD3-547561F245AF}"/>
              </a:ext>
            </a:extLst>
          </p:cNvPr>
          <p:cNvSpPr/>
          <p:nvPr/>
        </p:nvSpPr>
        <p:spPr>
          <a:xfrm>
            <a:off x="3505200" y="2819400"/>
            <a:ext cx="1981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34CDB-DD7B-4DC4-A5D7-3DE220BE0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Kapital </a:t>
            </a:r>
            <a:br>
              <a:rPr lang="sr-Latn-RS" dirty="0"/>
            </a:br>
            <a:r>
              <a:rPr lang="sr-Latn-RS" dirty="0"/>
              <a:t>upravljačke veštine</a:t>
            </a:r>
            <a:br>
              <a:rPr lang="sr-Latn-RS" dirty="0"/>
            </a:br>
            <a:r>
              <a:rPr lang="sr-Latn-RS" dirty="0"/>
              <a:t>izvozni kanali</a:t>
            </a:r>
            <a:endParaRPr lang="en-GB" dirty="0"/>
          </a:p>
        </p:txBody>
      </p:sp>
      <p:sp>
        <p:nvSpPr>
          <p:cNvPr id="3" name="AutoShape 2" descr="Image result for fdi by country gdp growth">
            <a:extLst>
              <a:ext uri="{FF2B5EF4-FFF2-40B4-BE49-F238E27FC236}">
                <a16:creationId xmlns:a16="http://schemas.microsoft.com/office/drawing/2014/main" id="{639B2565-7060-4BFB-A5AC-2A03DC2012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43113" y="2490788"/>
            <a:ext cx="505777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D2025F-804D-4420-8C29-A1684328C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68" y="2490788"/>
            <a:ext cx="7511143" cy="30480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8853036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>
            <a:extLst>
              <a:ext uri="{FF2B5EF4-FFF2-40B4-BE49-F238E27FC236}">
                <a16:creationId xmlns:a16="http://schemas.microsoft.com/office/drawing/2014/main" id="{62C3BA6B-7B67-4561-8A99-41A584E52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52600"/>
            <a:ext cx="6846888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2B0184-538E-4B5E-9C69-61117E390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217988"/>
            <a:ext cx="457200" cy="4302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100" b="1">
                <a:solidFill>
                  <a:srgbClr val="FF0000"/>
                </a:solidFill>
              </a:rPr>
              <a:t>56</a:t>
            </a:r>
            <a:br>
              <a:rPr lang="en-US" altLang="en-US" sz="1100" b="1">
                <a:solidFill>
                  <a:srgbClr val="FF0000"/>
                </a:solidFill>
              </a:rPr>
            </a:br>
            <a:r>
              <a:rPr lang="en-US" altLang="en-US" sz="1100" b="1">
                <a:solidFill>
                  <a:srgbClr val="FF0000"/>
                </a:solidFill>
              </a:rPr>
              <a:t>60.3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334 -0.00185 L 0.06666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9E4A35-AC03-4404-99A2-044A3D3D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53251" name="Picture 2">
            <a:extLst>
              <a:ext uri="{FF2B5EF4-FFF2-40B4-BE49-F238E27FC236}">
                <a16:creationId xmlns:a16="http://schemas.microsoft.com/office/drawing/2014/main" id="{7054F97E-AE89-4BCB-81E6-0C15E18517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2057400"/>
            <a:ext cx="5919788" cy="2406650"/>
          </a:xfr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06C71216-61B6-47B6-85B4-F90436FAF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219200"/>
            <a:ext cx="3552825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98C1C9DE-D9F3-47BB-AF40-42F347992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14400"/>
            <a:ext cx="6508750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B2916ED4-CBB6-47A6-BDD9-DDBB536EA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7"/>
          <a:stretch>
            <a:fillRect/>
          </a:stretch>
        </p:blipFill>
        <p:spPr bwMode="auto">
          <a:xfrm>
            <a:off x="990600" y="1066800"/>
            <a:ext cx="7378700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>
            <a:extLst>
              <a:ext uri="{FF2B5EF4-FFF2-40B4-BE49-F238E27FC236}">
                <a16:creationId xmlns:a16="http://schemas.microsoft.com/office/drawing/2014/main" id="{D154F299-561E-414C-BAB4-0AD8DB789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04800"/>
            <a:ext cx="84582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800" b="1"/>
              <a:t>Ocenite sledeći stav: Liberalizacijom tržišta </a:t>
            </a:r>
            <a:r>
              <a:rPr lang="it-IT" altLang="en-US" sz="2800"/>
              <a:t>droge bi se povećao BDP, ali bi se smanjili poreski </a:t>
            </a:r>
            <a:r>
              <a:rPr lang="en-US" altLang="en-US" sz="2800"/>
              <a:t>prihodi i pogoršao bi se platni bilans.</a:t>
            </a:r>
          </a:p>
          <a:p>
            <a:pPr eaLnBrk="1" hangingPunct="1">
              <a:buFontTx/>
              <a:buAutoNum type="arabicPeriod"/>
            </a:pPr>
            <a:endParaRPr lang="en-US" altLang="en-US" sz="28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68ECAB-F941-415A-880B-CDBEAAFDF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438400"/>
            <a:ext cx="74676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 err="1"/>
              <a:t>Povecava</a:t>
            </a:r>
            <a:r>
              <a:rPr lang="en-US" altLang="en-US" dirty="0"/>
              <a:t> se “</a:t>
            </a:r>
            <a:r>
              <a:rPr lang="en-US" altLang="en-US" dirty="0" err="1"/>
              <a:t>bela</a:t>
            </a:r>
            <a:r>
              <a:rPr lang="en-US" altLang="en-US" dirty="0"/>
              <a:t> </a:t>
            </a:r>
            <a:r>
              <a:rPr lang="en-US" altLang="en-US" dirty="0" err="1"/>
              <a:t>ekonomija</a:t>
            </a:r>
            <a:r>
              <a:rPr lang="en-US" altLang="en-US" dirty="0"/>
              <a:t>”, </a:t>
            </a:r>
            <a:r>
              <a:rPr lang="en-US" altLang="en-US" dirty="0" err="1"/>
              <a:t>raste</a:t>
            </a:r>
            <a:r>
              <a:rPr lang="en-US" altLang="en-US" dirty="0"/>
              <a:t> GDP</a:t>
            </a:r>
          </a:p>
          <a:p>
            <a:pPr eaLnBrk="1" hangingPunct="1"/>
            <a:r>
              <a:rPr lang="en-US" altLang="en-US" dirty="0" err="1"/>
              <a:t>Rastu</a:t>
            </a:r>
            <a:r>
              <a:rPr lang="en-US" altLang="en-US" dirty="0"/>
              <a:t> </a:t>
            </a:r>
            <a:r>
              <a:rPr lang="en-US" altLang="en-US" dirty="0" err="1"/>
              <a:t>poreski</a:t>
            </a:r>
            <a:r>
              <a:rPr lang="en-US" altLang="en-US" dirty="0"/>
              <a:t> </a:t>
            </a:r>
            <a:r>
              <a:rPr lang="en-US" altLang="en-US" dirty="0" err="1"/>
              <a:t>prihodi</a:t>
            </a:r>
            <a:endParaRPr lang="en-US" altLang="en-US" dirty="0"/>
          </a:p>
          <a:p>
            <a:pPr eaLnBrk="1" hangingPunct="1"/>
            <a:r>
              <a:rPr lang="en-US" altLang="en-US" dirty="0"/>
              <a:t>Ali </a:t>
            </a:r>
            <a:r>
              <a:rPr lang="en-US" altLang="en-US" dirty="0" err="1"/>
              <a:t>ako</a:t>
            </a:r>
            <a:r>
              <a:rPr lang="en-US" altLang="en-US" dirty="0"/>
              <a:t> se </a:t>
            </a:r>
            <a:r>
              <a:rPr lang="en-US" altLang="en-US" dirty="0" err="1"/>
              <a:t>smanje</a:t>
            </a:r>
            <a:r>
              <a:rPr lang="en-US" altLang="en-US" dirty="0"/>
              <a:t> </a:t>
            </a:r>
            <a:r>
              <a:rPr lang="en-US" altLang="en-US" dirty="0" err="1"/>
              <a:t>poreske</a:t>
            </a:r>
            <a:r>
              <a:rPr lang="en-US" altLang="en-US" dirty="0"/>
              <a:t> stope </a:t>
            </a:r>
            <a:r>
              <a:rPr lang="en-US" altLang="en-US" dirty="0" err="1"/>
              <a:t>moze</a:t>
            </a:r>
            <a:r>
              <a:rPr lang="en-US" altLang="en-US" dirty="0"/>
              <a:t> se </a:t>
            </a:r>
            <a:r>
              <a:rPr lang="en-US" altLang="en-US" dirty="0" err="1"/>
              <a:t>ocekivati</a:t>
            </a:r>
            <a:r>
              <a:rPr lang="en-US" altLang="en-US" dirty="0"/>
              <a:t> </a:t>
            </a:r>
            <a:r>
              <a:rPr lang="en-US" altLang="en-US" dirty="0" err="1"/>
              <a:t>rast</a:t>
            </a:r>
            <a:r>
              <a:rPr lang="en-US" altLang="en-US" dirty="0"/>
              <a:t> </a:t>
            </a:r>
            <a:r>
              <a:rPr lang="en-US" altLang="en-US" dirty="0" err="1"/>
              <a:t>broja</a:t>
            </a:r>
            <a:r>
              <a:rPr lang="en-US" altLang="en-US" dirty="0"/>
              <a:t> </a:t>
            </a:r>
            <a:r>
              <a:rPr lang="en-US" altLang="en-US" dirty="0" err="1"/>
              <a:t>poreskih</a:t>
            </a:r>
            <a:r>
              <a:rPr lang="en-US" altLang="en-US" dirty="0"/>
              <a:t> </a:t>
            </a:r>
            <a:r>
              <a:rPr lang="en-US" altLang="en-US" dirty="0" err="1"/>
              <a:t>obveznika</a:t>
            </a:r>
            <a:endParaRPr lang="en-US" altLang="en-US" dirty="0"/>
          </a:p>
          <a:p>
            <a:pPr eaLnBrk="1" hangingPunct="1"/>
            <a:r>
              <a:rPr lang="en-US" altLang="en-US" dirty="0"/>
              <a:t>Ali </a:t>
            </a:r>
            <a:r>
              <a:rPr lang="en-US" altLang="en-US" dirty="0" err="1"/>
              <a:t>i</a:t>
            </a:r>
            <a:r>
              <a:rPr lang="en-US" altLang="en-US" dirty="0"/>
              <a:t> pad T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err="1"/>
              <a:t>Efekat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B</a:t>
            </a:r>
            <a:r>
              <a:rPr lang="sr-Latn-RS" altLang="en-US" dirty="0"/>
              <a:t>D</a:t>
            </a:r>
            <a:r>
              <a:rPr lang="en-US" altLang="en-US" dirty="0"/>
              <a:t>P </a:t>
            </a:r>
            <a:r>
              <a:rPr lang="en-US" altLang="en-US" dirty="0" err="1"/>
              <a:t>zavisi</a:t>
            </a:r>
            <a:r>
              <a:rPr lang="en-US" altLang="en-US" dirty="0"/>
              <a:t> od toga da li </a:t>
            </a:r>
            <a:r>
              <a:rPr lang="en-US" altLang="en-US" dirty="0" err="1"/>
              <a:t>zemlja</a:t>
            </a:r>
            <a:r>
              <a:rPr lang="en-US" altLang="en-US" dirty="0"/>
              <a:t> “</a:t>
            </a:r>
            <a:r>
              <a:rPr lang="en-US" altLang="en-US" dirty="0" err="1"/>
              <a:t>izvozi</a:t>
            </a:r>
            <a:r>
              <a:rPr lang="en-US" altLang="en-US" dirty="0"/>
              <a:t>” </a:t>
            </a:r>
            <a:r>
              <a:rPr lang="en-US" altLang="en-US" dirty="0" err="1"/>
              <a:t>ili</a:t>
            </a:r>
            <a:r>
              <a:rPr lang="en-US" altLang="en-US" dirty="0"/>
              <a:t> “</a:t>
            </a:r>
            <a:r>
              <a:rPr lang="en-US" altLang="en-US" dirty="0" err="1"/>
              <a:t>uvozi</a:t>
            </a:r>
            <a:r>
              <a:rPr lang="en-US" altLang="en-US" dirty="0"/>
              <a:t>” </a:t>
            </a:r>
            <a:r>
              <a:rPr lang="en-US" altLang="en-US" dirty="0" err="1"/>
              <a:t>nakotike</a:t>
            </a:r>
            <a:r>
              <a:rPr lang="en-US" altLang="en-US" dirty="0"/>
              <a:t>. U </a:t>
            </a:r>
            <a:r>
              <a:rPr lang="en-US" altLang="en-US" dirty="0" err="1"/>
              <a:t>prvom</a:t>
            </a:r>
            <a:r>
              <a:rPr lang="en-US" altLang="en-US" dirty="0"/>
              <a:t> </a:t>
            </a:r>
            <a:r>
              <a:rPr lang="en-US" altLang="en-US" dirty="0" err="1"/>
              <a:t>slucaju</a:t>
            </a:r>
            <a:r>
              <a:rPr lang="en-US" altLang="en-US" dirty="0"/>
              <a:t> </a:t>
            </a:r>
            <a:r>
              <a:rPr lang="en-US" altLang="en-US" dirty="0" err="1"/>
              <a:t>suficit</a:t>
            </a:r>
            <a:r>
              <a:rPr lang="en-US" altLang="en-US" dirty="0"/>
              <a:t> </a:t>
            </a:r>
            <a:r>
              <a:rPr lang="en-US" altLang="en-US" dirty="0" err="1"/>
              <a:t>raste</a:t>
            </a:r>
            <a:r>
              <a:rPr lang="en-US" altLang="en-US" dirty="0"/>
              <a:t>, u </a:t>
            </a:r>
            <a:r>
              <a:rPr lang="en-US" altLang="en-US" dirty="0" err="1"/>
              <a:t>drugom</a:t>
            </a:r>
            <a:r>
              <a:rPr lang="en-US" altLang="en-US" dirty="0"/>
              <a:t> - </a:t>
            </a:r>
            <a:r>
              <a:rPr lang="en-US" altLang="en-US" dirty="0" err="1"/>
              <a:t>pada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id="{035BB56F-EEAC-4B1A-ACB0-29A3AF34E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33400"/>
            <a:ext cx="81534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/>
              <a:t>2.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Kakav</a:t>
            </a:r>
            <a:r>
              <a:rPr lang="en-US" altLang="en-US" sz="2800" dirty="0"/>
              <a:t> </a:t>
            </a:r>
            <a:r>
              <a:rPr lang="en-US" altLang="en-US" sz="2800" dirty="0" err="1"/>
              <a:t>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efekat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autsorsinga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BDP?</a:t>
            </a:r>
          </a:p>
          <a:p>
            <a:pPr eaLnBrk="1" hangingPunct="1"/>
            <a:r>
              <a:rPr lang="en-US" altLang="en-US" sz="2800" dirty="0"/>
              <a:t> (</a:t>
            </a:r>
            <a:r>
              <a:rPr lang="en-US" altLang="en-US" sz="2800" dirty="0" err="1"/>
              <a:t>Uzmite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primer </a:t>
            </a:r>
            <a:r>
              <a:rPr lang="en-US" altLang="en-US" sz="2800" dirty="0" err="1"/>
              <a:t>firmu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pretvara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svoju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kafeteriju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nezavisnog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podugovarača</a:t>
            </a:r>
            <a:r>
              <a:rPr lang="en-US" altLang="en-US" sz="2800" dirty="0"/>
              <a:t>.)</a:t>
            </a:r>
          </a:p>
          <a:p>
            <a:pPr eaLnBrk="1" hangingPunct="1"/>
            <a:endParaRPr lang="en-US" altLang="en-US" sz="2800" dirty="0"/>
          </a:p>
          <a:p>
            <a:pPr eaLnBrk="1" hangingPunct="1"/>
            <a:r>
              <a:rPr lang="en-US" altLang="en-US" sz="2800" dirty="0"/>
              <a:t> </a:t>
            </a:r>
            <a:endParaRPr lang="it-IT" altLang="en-US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8FA583-874E-44BF-A30B-2BE28AAAB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733800"/>
            <a:ext cx="7543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dirty="0"/>
              <a:t>Ako se posao seli u inostranstvo  BDP PADA</a:t>
            </a:r>
          </a:p>
          <a:p>
            <a:pPr eaLnBrk="1" hangingPunct="1"/>
            <a:endParaRPr lang="it-IT" altLang="en-US" dirty="0"/>
          </a:p>
          <a:p>
            <a:pPr eaLnBrk="1" hangingPunct="1"/>
            <a:r>
              <a:rPr lang="it-IT" altLang="en-US" dirty="0"/>
              <a:t>AKO OSTAJE U ZEMLJI, BDP RASTE AKO FIRMA USPESNO RADI</a:t>
            </a:r>
          </a:p>
          <a:p>
            <a:pPr eaLnBrk="1" hangingPunct="1"/>
            <a:endParaRPr lang="it-IT" altLang="en-US" dirty="0"/>
          </a:p>
          <a:p>
            <a:pPr eaLnBrk="1" hangingPunct="1"/>
            <a:r>
              <a:rPr lang="it-IT" altLang="en-US" dirty="0"/>
              <a:t> ili </a:t>
            </a:r>
          </a:p>
          <a:p>
            <a:pPr eaLnBrk="1" hangingPunct="1"/>
            <a:r>
              <a:rPr lang="it-IT" altLang="en-US" dirty="0"/>
              <a:t>	OSTAJE ISTI</a:t>
            </a:r>
          </a:p>
          <a:p>
            <a:pPr eaLnBrk="1" hangingPunct="1"/>
            <a:endParaRPr lang="it-IT" altLang="en-US" dirty="0"/>
          </a:p>
          <a:p>
            <a:pPr eaLnBrk="1" hangingPunct="1"/>
            <a:r>
              <a:rPr lang="it-IT" altLang="en-US" dirty="0"/>
              <a:t>	PADA</a:t>
            </a:r>
          </a:p>
          <a:p>
            <a:pPr eaLnBrk="1" hangingPunct="1"/>
            <a:endParaRPr lang="it-IT" altLang="en-US" dirty="0"/>
          </a:p>
          <a:p>
            <a:pPr eaLnBrk="1" hangingPunct="1"/>
            <a:r>
              <a:rPr lang="it-IT" altLang="en-US" dirty="0"/>
              <a:t>	Ako firma ne bude uspesna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id="{4E4EAFE8-F3F8-4410-B19B-20475B1A8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914400"/>
            <a:ext cx="75438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3. BDP uključuje sve i svašta. Tu su „dobra” kao što </a:t>
            </a:r>
            <a:r>
              <a:rPr lang="pl-PL" altLang="en-US" sz="2800"/>
              <a:t>je hrana, tu su i pozorišne predstave u kojima</a:t>
            </a:r>
            <a:r>
              <a:rPr lang="en-US" altLang="en-US" sz="2800"/>
              <a:t> </a:t>
            </a:r>
            <a:r>
              <a:rPr lang="it-IT" altLang="en-US" sz="2800"/>
              <a:t>uživamo, ali su tu i „zla” kao što su izduvni gasovi </a:t>
            </a:r>
            <a:r>
              <a:rPr lang="pl-PL" altLang="en-US" sz="2800"/>
              <a:t>itd. Mnoga „dobra” nisu uključena – vrednost</a:t>
            </a:r>
            <a:r>
              <a:rPr lang="en-US" altLang="en-US" sz="2800"/>
              <a:t> </a:t>
            </a:r>
            <a:r>
              <a:rPr lang="it-IT" altLang="en-US" sz="2800"/>
              <a:t>toga što, na primer, imamo dobrog komšiju, ili, </a:t>
            </a:r>
            <a:r>
              <a:rPr lang="en-US" altLang="en-US" sz="2800"/>
              <a:t>recimo, vrednost slobodnog vremena koje provodimo gledajući zalazak sunca. Kako biste izračunali „bruto domaće zadovoljstvo”?</a:t>
            </a:r>
          </a:p>
          <a:p>
            <a:pPr eaLnBrk="1" hangingPunct="1"/>
            <a:r>
              <a:rPr lang="en-US" altLang="en-US" sz="2800">
                <a:hlinkClick r:id="rId2"/>
              </a:rPr>
              <a:t>Economics of happiness – 1</a:t>
            </a:r>
            <a:endParaRPr lang="en-US" altLang="en-US" sz="2800"/>
          </a:p>
          <a:p>
            <a:pPr eaLnBrk="1" hangingPunct="1"/>
            <a:r>
              <a:rPr lang="en-US" altLang="en-US" sz="2800">
                <a:hlinkClick r:id="rId3"/>
              </a:rPr>
              <a:t>Economics of happiness – 2 – Deepak Lal</a:t>
            </a:r>
            <a:endParaRPr lang="en-US" altLang="en-US" sz="2800"/>
          </a:p>
          <a:p>
            <a:pPr eaLnBrk="1" hangingPunct="1"/>
            <a:endParaRPr lang="en-US" altLang="en-US" sz="28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>
            <a:extLst>
              <a:ext uri="{FF2B5EF4-FFF2-40B4-BE49-F238E27FC236}">
                <a16:creationId xmlns:a16="http://schemas.microsoft.com/office/drawing/2014/main" id="{8E47233B-D13D-44C0-91F2-4C87F2821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572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Toni Bler uveo “gross national well being” (GWB)</a:t>
            </a: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4A0A4FF8-C4F5-4F2E-90F0-032520859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828800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I laburisti – prof. Richard Layard</a:t>
            </a:r>
          </a:p>
          <a:p>
            <a:pPr eaLnBrk="1" hangingPunct="1"/>
            <a:r>
              <a:rPr lang="en-GB" altLang="en-US"/>
              <a:t>Napisao uticajnu knjigu </a:t>
            </a:r>
            <a:r>
              <a:rPr lang="en-GB" altLang="en-US">
                <a:hlinkClick r:id="rId2"/>
              </a:rPr>
              <a:t>Happiness:</a:t>
            </a:r>
          </a:p>
          <a:p>
            <a:pPr eaLnBrk="1" hangingPunct="1"/>
            <a:r>
              <a:rPr lang="en-GB" altLang="en-US">
                <a:hlinkClick r:id="rId2"/>
              </a:rPr>
              <a:t>Lessons from a New Science. </a:t>
            </a:r>
            <a:endParaRPr lang="en-GB" altLang="en-US"/>
          </a:p>
        </p:txBody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2762F469-5664-4334-B6C9-467569B26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2004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Dugove</a:t>
            </a:r>
            <a:r>
              <a:rPr lang="sr-Latn-RS" altLang="en-US"/>
              <a:t>čnost, kriminal i nezaposlenost NE UTIČU NA INDESE SREĆE!!!!!</a:t>
            </a:r>
            <a:endParaRPr lang="en-GB" altLang="en-US"/>
          </a:p>
        </p:txBody>
      </p:sp>
      <p:sp>
        <p:nvSpPr>
          <p:cNvPr id="62469" name="Rectangle 4">
            <a:extLst>
              <a:ext uri="{FF2B5EF4-FFF2-40B4-BE49-F238E27FC236}">
                <a16:creationId xmlns:a16="http://schemas.microsoft.com/office/drawing/2014/main" id="{F54DDFA1-517E-45E0-9E95-93A4DF254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191000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RS" altLang="en-US"/>
              <a:t>Ne postoji bogata zemlja u kojoj su indeksi sreće niski. Ali, RAST per capita dohotka nije koreliran sa srećom. </a:t>
            </a:r>
            <a:endParaRPr lang="en-GB" altLang="en-US"/>
          </a:p>
        </p:txBody>
      </p:sp>
      <p:sp>
        <p:nvSpPr>
          <p:cNvPr id="62470" name="Rectangle 5">
            <a:extLst>
              <a:ext uri="{FF2B5EF4-FFF2-40B4-BE49-F238E27FC236}">
                <a16:creationId xmlns:a16="http://schemas.microsoft.com/office/drawing/2014/main" id="{5CECB9A0-FF2D-4C64-82F2-6D3C21F09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10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RS" altLang="en-US" dirty="0"/>
              <a:t>Ni skraćenje radnog vremena u Francuskoj nije povećalo indekse sreće</a:t>
            </a:r>
            <a:endParaRPr lang="en-GB" altLang="en-US" dirty="0"/>
          </a:p>
        </p:txBody>
      </p:sp>
      <p:sp>
        <p:nvSpPr>
          <p:cNvPr id="62471" name="Rectangle 6">
            <a:extLst>
              <a:ext uri="{FF2B5EF4-FFF2-40B4-BE49-F238E27FC236}">
                <a16:creationId xmlns:a16="http://schemas.microsoft.com/office/drawing/2014/main" id="{0ECAF9D7-F93D-4887-AB85-13B7C3B7A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371600"/>
            <a:ext cx="45720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RS" altLang="en-US" dirty="0"/>
              <a:t>Veliki izvor nereće proističe iz precenjene razlike između dve situacije. </a:t>
            </a:r>
          </a:p>
          <a:p>
            <a:pPr eaLnBrk="1" hangingPunct="1"/>
            <a:endParaRPr lang="sr-Latn-RS" altLang="en-US" dirty="0"/>
          </a:p>
          <a:p>
            <a:pPr eaLnBrk="1" hangingPunct="1"/>
            <a:r>
              <a:rPr lang="sr-Latn-RS" altLang="en-US" dirty="0"/>
              <a:t>Nesrećnom se proglašava situacija u kojoj se često kaže – i ne znam koliko sam bio srećan!!!!</a:t>
            </a:r>
          </a:p>
          <a:p>
            <a:pPr eaLnBrk="1" hangingPunct="1"/>
            <a:endParaRPr lang="sr-Latn-RS" altLang="en-US" dirty="0"/>
          </a:p>
          <a:p>
            <a:pPr eaLnBrk="1" hangingPunct="1"/>
            <a:endParaRPr lang="sr-Latn-RS" altLang="en-US" dirty="0"/>
          </a:p>
          <a:p>
            <a:pPr eaLnBrk="1" hangingPunct="1"/>
            <a:r>
              <a:rPr lang="sr-Latn-RS" altLang="en-US" dirty="0"/>
              <a:t>Često je nesreća izraz razočarane ambicije ili pohlepe. </a:t>
            </a:r>
          </a:p>
          <a:p>
            <a:pPr eaLnBrk="1" hangingPunct="1"/>
            <a:endParaRPr lang="sr-Latn-RS" altLang="en-US" dirty="0"/>
          </a:p>
          <a:p>
            <a:pPr eaLnBrk="1" hangingPunct="1"/>
            <a:endParaRPr lang="sr-Latn-RS" altLang="en-US" dirty="0"/>
          </a:p>
          <a:p>
            <a:pPr eaLnBrk="1" hangingPunct="1"/>
            <a:r>
              <a:rPr lang="sr-Latn-RS" altLang="en-US" dirty="0"/>
              <a:t>U stvari nastala je čitava teorija kao kritika kapitalzma. Sada kada su sve zemlje kapitalističke – teško da ima smisla. 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CBC7-4477-4A04-8417-B215C655F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hlinkClick r:id="rId2"/>
              </a:rPr>
              <a:t>Western Balkans economies could take up to 200 </a:t>
            </a:r>
            <a:r>
              <a:rPr lang="en-GB" b="1" dirty="0" err="1">
                <a:hlinkClick r:id="rId2"/>
              </a:rPr>
              <a:t>yrs</a:t>
            </a:r>
            <a:r>
              <a:rPr lang="en-GB" b="1" dirty="0">
                <a:hlinkClick r:id="rId2"/>
              </a:rPr>
              <a:t> to catch up with EU -EBRD</a:t>
            </a:r>
            <a:br>
              <a:rPr lang="en-GB" b="1" dirty="0">
                <a:hlinkClick r:id="rId2"/>
              </a:rPr>
            </a:br>
            <a:r>
              <a:rPr lang="en-GB" dirty="0">
                <a:hlinkClick r:id="rId2"/>
              </a:rPr>
              <a:t>Reuters Staff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C4EF9-96E6-47C9-B8AE-4E0ADC405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971800"/>
            <a:ext cx="7772400" cy="4572000"/>
          </a:xfrm>
        </p:spPr>
        <p:txBody>
          <a:bodyPr/>
          <a:lstStyle/>
          <a:p>
            <a:r>
              <a:rPr lang="en-GB" dirty="0"/>
              <a:t>LONDON, Feb 26 (Reuters) - Western Balkans countries need to tackle their low productivity and speed up reforms, the EBRD said on Monday, warning </a:t>
            </a:r>
            <a:r>
              <a:rPr lang="en-GB" b="1" dirty="0">
                <a:solidFill>
                  <a:srgbClr val="FFFF00"/>
                </a:solidFill>
              </a:rPr>
              <a:t>it could otherwise take them up to 200 years to catch up with the living standards of the EU states they hope to join.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32230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>
            <a:extLst>
              <a:ext uri="{FF2B5EF4-FFF2-40B4-BE49-F238E27FC236}">
                <a16:creationId xmlns:a16="http://schemas.microsoft.com/office/drawing/2014/main" id="{F46B3C19-6B50-462C-BFBA-7D034CAA5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00025"/>
            <a:ext cx="90678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ODGOVOR – </a:t>
            </a:r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NEKE USLUGE SU POSLEDICA NESRECNIH OKOLNOSTI (bolesti, zagadjenja, saobracajnih nezgoda) te su negativno korelirana sa merom zadovoljstva, srecom, ali njihov rast utice na rast GDP. </a:t>
            </a:r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Stavise, neke uslulge koje su negativno korelirane sa srecom (zagadjenje, unistenje prirodne okoline) ili su pozitivno korelirane (dobrovoljni rad) uopste ne ulaze u obracun BDP. </a:t>
            </a:r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Iz svih ovih razloga, BDP je nesavrsen pokazatelj nivoa bruto domaceg zadovoljstva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>
            <a:extLst>
              <a:ext uri="{FF2B5EF4-FFF2-40B4-BE49-F238E27FC236}">
                <a16:creationId xmlns:a16="http://schemas.microsoft.com/office/drawing/2014/main" id="{EF1E1C33-FC0A-4F48-8901-992872972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600200"/>
            <a:ext cx="84582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4. Zemlje u kojima eksploatacija prirodnih izvora </a:t>
            </a:r>
            <a:r>
              <a:rPr lang="en-US" altLang="en-US" sz="2800"/>
              <a:t>čini najveći deo privredne aktivnosti često doživljavaju velike fluktuacije svog BDP.</a:t>
            </a:r>
            <a:endParaRPr lang="sr-Latn-RS" altLang="en-US" sz="2800"/>
          </a:p>
          <a:p>
            <a:pPr eaLnBrk="1" hangingPunct="1"/>
            <a:endParaRPr lang="sr-Latn-RS" altLang="en-US" sz="2800"/>
          </a:p>
          <a:p>
            <a:pPr eaLnBrk="1" hangingPunct="1"/>
            <a:r>
              <a:rPr lang="en-US" altLang="en-US" sz="2800"/>
              <a:t> Objasnite</a:t>
            </a:r>
            <a:r>
              <a:rPr lang="sr-Latn-RS" altLang="en-US" sz="2800"/>
              <a:t> </a:t>
            </a:r>
            <a:r>
              <a:rPr lang="pt-BR" altLang="en-US" sz="2800"/>
              <a:t>zašto se to dešava, pažljivo razdvajajući pojmove</a:t>
            </a:r>
            <a:r>
              <a:rPr lang="sr-Latn-RS" altLang="en-US" sz="2800"/>
              <a:t> </a:t>
            </a:r>
            <a:r>
              <a:rPr lang="en-US" altLang="en-US" sz="2800"/>
              <a:t>dodate vrednosti i troškova proizvodnje. Zašto</a:t>
            </a:r>
            <a:r>
              <a:rPr lang="sr-Latn-RS" altLang="en-US" sz="2800"/>
              <a:t> </a:t>
            </a:r>
            <a:r>
              <a:rPr lang="pl-PL" altLang="en-US" sz="2800"/>
              <a:t>nacionalni i privredni računi u ovim zemljama</a:t>
            </a:r>
          </a:p>
          <a:p>
            <a:pPr eaLnBrk="1" hangingPunct="1"/>
            <a:r>
              <a:rPr lang="pl-PL" altLang="en-US" sz="2800"/>
              <a:t>gube na značaju? Kako se ovaj problem može</a:t>
            </a:r>
          </a:p>
          <a:p>
            <a:pPr eaLnBrk="1" hangingPunct="1"/>
            <a:r>
              <a:rPr lang="en-US" altLang="en-US" sz="2800"/>
              <a:t>rešiti?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CBA9EA08-6416-468F-9244-6163CE5CD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2192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 err="1"/>
              <a:t>Vecina</a:t>
            </a:r>
            <a:r>
              <a:rPr lang="en-US" altLang="en-US" dirty="0"/>
              <a:t> </a:t>
            </a:r>
            <a:r>
              <a:rPr lang="en-US" altLang="en-US" dirty="0" err="1"/>
              <a:t>zemalja</a:t>
            </a:r>
            <a:r>
              <a:rPr lang="en-US" altLang="en-US" dirty="0"/>
              <a:t> u </a:t>
            </a:r>
            <a:r>
              <a:rPr lang="en-US" altLang="en-US" dirty="0" err="1"/>
              <a:t>razvoju</a:t>
            </a:r>
            <a:r>
              <a:rPr lang="en-US" altLang="en-US" dirty="0"/>
              <a:t> </a:t>
            </a:r>
            <a:r>
              <a:rPr lang="en-US" altLang="en-US" dirty="0" err="1"/>
              <a:t>zavisi</a:t>
            </a:r>
            <a:r>
              <a:rPr lang="en-US" altLang="en-US" dirty="0"/>
              <a:t> od </a:t>
            </a:r>
            <a:r>
              <a:rPr lang="en-US" altLang="en-US" dirty="0" err="1"/>
              <a:t>izvoznih</a:t>
            </a:r>
            <a:r>
              <a:rPr lang="en-US" altLang="en-US" dirty="0"/>
              <a:t> </a:t>
            </a:r>
            <a:r>
              <a:rPr lang="en-US" altLang="en-US" dirty="0" err="1"/>
              <a:t>cena</a:t>
            </a:r>
            <a:r>
              <a:rPr lang="en-US" altLang="en-US" dirty="0"/>
              <a:t> </a:t>
            </a:r>
            <a:r>
              <a:rPr lang="en-US" altLang="en-US" dirty="0" err="1"/>
              <a:t>svojih</a:t>
            </a:r>
            <a:r>
              <a:rPr lang="en-US" altLang="en-US" dirty="0"/>
              <a:t> </a:t>
            </a:r>
            <a:r>
              <a:rPr lang="en-US" altLang="en-US" dirty="0" err="1"/>
              <a:t>resursa</a:t>
            </a:r>
            <a:r>
              <a:rPr lang="en-US" altLang="en-US" dirty="0"/>
              <a:t> (</a:t>
            </a:r>
            <a:r>
              <a:rPr lang="en-US" altLang="en-US" dirty="0" err="1"/>
              <a:t>npr</a:t>
            </a:r>
            <a:r>
              <a:rPr lang="en-US" altLang="en-US" dirty="0"/>
              <a:t> </a:t>
            </a:r>
            <a:r>
              <a:rPr lang="en-US" altLang="en-US" dirty="0" err="1"/>
              <a:t>nafta</a:t>
            </a:r>
            <a:r>
              <a:rPr lang="en-US" altLang="en-US" dirty="0"/>
              <a:t>, gas, </a:t>
            </a:r>
            <a:r>
              <a:rPr lang="en-US" altLang="en-US" dirty="0" err="1"/>
              <a:t>minerali</a:t>
            </a:r>
            <a:r>
              <a:rPr lang="en-US" altLang="en-US" dirty="0"/>
              <a:t>, </a:t>
            </a:r>
            <a:r>
              <a:rPr lang="en-US" altLang="en-US" dirty="0" err="1"/>
              <a:t>tropiski</a:t>
            </a:r>
            <a:r>
              <a:rPr lang="en-US" altLang="en-US" dirty="0"/>
              <a:t> </a:t>
            </a:r>
            <a:r>
              <a:rPr lang="en-US" altLang="en-US" dirty="0" err="1"/>
              <a:t>proizvodi</a:t>
            </a:r>
            <a:r>
              <a:rPr lang="en-US" altLang="en-US" dirty="0"/>
              <a:t> od </a:t>
            </a:r>
            <a:r>
              <a:rPr lang="en-US" altLang="en-US" dirty="0" err="1"/>
              <a:t>drveta</a:t>
            </a:r>
            <a:r>
              <a:rPr lang="en-US" altLang="en-US" dirty="0"/>
              <a:t>). </a:t>
            </a:r>
            <a:r>
              <a:rPr lang="en-US" altLang="en-US" dirty="0" err="1"/>
              <a:t>Velike</a:t>
            </a:r>
            <a:r>
              <a:rPr lang="en-US" altLang="en-US" dirty="0"/>
              <a:t> </a:t>
            </a:r>
            <a:r>
              <a:rPr lang="en-US" altLang="en-US" dirty="0" err="1"/>
              <a:t>fluktuacijei</a:t>
            </a:r>
            <a:r>
              <a:rPr lang="en-US" altLang="en-US" dirty="0"/>
              <a:t> u </a:t>
            </a:r>
            <a:r>
              <a:rPr lang="en-US" altLang="en-US" dirty="0" err="1"/>
              <a:t>njihovom</a:t>
            </a:r>
            <a:r>
              <a:rPr lang="en-US" altLang="en-US" dirty="0"/>
              <a:t> </a:t>
            </a:r>
            <a:r>
              <a:rPr lang="en-US" altLang="en-US" dirty="0" err="1"/>
              <a:t>nacionalnom</a:t>
            </a:r>
            <a:r>
              <a:rPr lang="en-US" altLang="en-US" dirty="0"/>
              <a:t>  </a:t>
            </a:r>
            <a:r>
              <a:rPr lang="en-US" altLang="en-US" dirty="0" err="1"/>
              <a:t>dohotku</a:t>
            </a:r>
            <a:r>
              <a:rPr lang="en-US" altLang="en-US" dirty="0"/>
              <a:t> </a:t>
            </a:r>
            <a:r>
              <a:rPr lang="en-US" altLang="en-US" dirty="0" err="1"/>
              <a:t>posledica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velikih</a:t>
            </a:r>
            <a:r>
              <a:rPr lang="en-US" altLang="en-US" dirty="0"/>
              <a:t> </a:t>
            </a:r>
            <a:r>
              <a:rPr lang="en-US" altLang="en-US" dirty="0" err="1"/>
              <a:t>fluktuacija</a:t>
            </a:r>
            <a:r>
              <a:rPr lang="en-US" altLang="en-US" dirty="0"/>
              <a:t>  u </a:t>
            </a:r>
            <a:r>
              <a:rPr lang="en-US" altLang="en-US" dirty="0" err="1"/>
              <a:t>njihovim</a:t>
            </a:r>
            <a:r>
              <a:rPr lang="en-US" altLang="en-US" dirty="0"/>
              <a:t> </a:t>
            </a:r>
            <a:r>
              <a:rPr lang="en-US" altLang="en-US" dirty="0" err="1"/>
              <a:t>cenama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svetskom</a:t>
            </a:r>
            <a:r>
              <a:rPr lang="en-US" altLang="en-US" dirty="0"/>
              <a:t> </a:t>
            </a:r>
            <a:r>
              <a:rPr lang="en-US" altLang="en-US" dirty="0" err="1"/>
              <a:t>trzistu</a:t>
            </a:r>
            <a:r>
              <a:rPr lang="en-US" altLang="en-US" dirty="0"/>
              <a:t>. 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err="1"/>
              <a:t>Nadalje</a:t>
            </a:r>
            <a:r>
              <a:rPr lang="en-US" altLang="en-US" dirty="0"/>
              <a:t>, </a:t>
            </a:r>
            <a:r>
              <a:rPr lang="en-US" altLang="en-US" dirty="0" err="1"/>
              <a:t>njihov</a:t>
            </a:r>
            <a:r>
              <a:rPr lang="en-US" altLang="en-US" dirty="0"/>
              <a:t> </a:t>
            </a:r>
            <a:r>
              <a:rPr lang="en-US" altLang="en-US" dirty="0" err="1"/>
              <a:t>nacionalni</a:t>
            </a:r>
            <a:r>
              <a:rPr lang="en-US" altLang="en-US" dirty="0"/>
              <a:t> </a:t>
            </a:r>
            <a:r>
              <a:rPr lang="en-US" altLang="en-US" dirty="0" err="1"/>
              <a:t>dohodak</a:t>
            </a:r>
            <a:r>
              <a:rPr lang="en-US" altLang="en-US" dirty="0"/>
              <a:t> </a:t>
            </a:r>
            <a:r>
              <a:rPr lang="en-US" altLang="en-US" dirty="0" err="1"/>
              <a:t>daje</a:t>
            </a:r>
            <a:r>
              <a:rPr lang="en-US" altLang="en-US" dirty="0"/>
              <a:t> </a:t>
            </a:r>
            <a:r>
              <a:rPr lang="en-US" altLang="en-US" dirty="0" err="1"/>
              <a:t>lazni</a:t>
            </a:r>
            <a:r>
              <a:rPr lang="en-US" altLang="en-US" dirty="0"/>
              <a:t> </a:t>
            </a:r>
            <a:r>
              <a:rPr lang="en-US" altLang="en-US" dirty="0" err="1"/>
              <a:t>utisak</a:t>
            </a:r>
            <a:r>
              <a:rPr lang="en-US" altLang="en-US" dirty="0"/>
              <a:t> </a:t>
            </a:r>
            <a:r>
              <a:rPr lang="en-US" altLang="en-US" dirty="0" err="1"/>
              <a:t>ekonomske</a:t>
            </a:r>
            <a:r>
              <a:rPr lang="en-US" altLang="en-US" dirty="0"/>
              <a:t> </a:t>
            </a:r>
            <a:r>
              <a:rPr lang="en-US" altLang="en-US" dirty="0" err="1"/>
              <a:t>situacije</a:t>
            </a:r>
            <a:r>
              <a:rPr lang="en-US" altLang="en-US" dirty="0"/>
              <a:t> </a:t>
            </a:r>
            <a:r>
              <a:rPr lang="en-US" altLang="en-US" dirty="0" err="1"/>
              <a:t>jer</a:t>
            </a:r>
            <a:r>
              <a:rPr lang="en-US" altLang="en-US" dirty="0"/>
              <a:t>  se u </a:t>
            </a:r>
            <a:r>
              <a:rPr lang="en-US" altLang="en-US" dirty="0" err="1"/>
              <a:t>obracun</a:t>
            </a:r>
            <a:r>
              <a:rPr lang="en-US" altLang="en-US" dirty="0"/>
              <a:t> ne </a:t>
            </a:r>
            <a:r>
              <a:rPr lang="en-US" altLang="en-US" dirty="0" err="1"/>
              <a:t>ukljucuju</a:t>
            </a:r>
            <a:r>
              <a:rPr lang="en-US" altLang="en-US" dirty="0"/>
              <a:t>  </a:t>
            </a:r>
            <a:r>
              <a:rPr lang="en-US" altLang="en-US" dirty="0" err="1"/>
              <a:t>stepen</a:t>
            </a:r>
            <a:r>
              <a:rPr lang="en-US" altLang="en-US" dirty="0"/>
              <a:t> </a:t>
            </a:r>
            <a:r>
              <a:rPr lang="en-US" altLang="en-US" dirty="0" err="1"/>
              <a:t>istrosenosti</a:t>
            </a:r>
            <a:r>
              <a:rPr lang="en-US" altLang="en-US" dirty="0"/>
              <a:t> </a:t>
            </a:r>
            <a:r>
              <a:rPr lang="en-US" altLang="en-US" dirty="0" err="1"/>
              <a:t>resursa</a:t>
            </a:r>
            <a:r>
              <a:rPr lang="en-US" altLang="en-US" dirty="0"/>
              <a:t>, </a:t>
            </a:r>
            <a:r>
              <a:rPr lang="en-US" altLang="en-US" dirty="0" err="1"/>
              <a:t>vec</a:t>
            </a:r>
            <a:r>
              <a:rPr lang="en-US" altLang="en-US" dirty="0"/>
              <a:t> </a:t>
            </a:r>
            <a:r>
              <a:rPr lang="en-US" altLang="en-US" dirty="0" err="1"/>
              <a:t>samo</a:t>
            </a:r>
            <a:r>
              <a:rPr lang="en-US" altLang="en-US" dirty="0"/>
              <a:t> </a:t>
            </a:r>
            <a:r>
              <a:rPr lang="en-US" altLang="en-US" dirty="0" err="1"/>
              <a:t>troskove</a:t>
            </a:r>
            <a:r>
              <a:rPr lang="en-US" altLang="en-US" dirty="0"/>
              <a:t> </a:t>
            </a:r>
            <a:r>
              <a:rPr lang="en-US" altLang="en-US" dirty="0" err="1"/>
              <a:t>rada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r>
              <a:rPr lang="en-US" altLang="en-US" dirty="0"/>
              <a:t> </a:t>
            </a:r>
            <a:r>
              <a:rPr lang="en-US" altLang="en-US" dirty="0" err="1"/>
              <a:t>potrebnih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njihovu</a:t>
            </a:r>
            <a:r>
              <a:rPr lang="en-US" altLang="en-US" dirty="0"/>
              <a:t> </a:t>
            </a:r>
            <a:r>
              <a:rPr lang="en-US" altLang="en-US" dirty="0" err="1"/>
              <a:t>eksploataciju</a:t>
            </a:r>
            <a:r>
              <a:rPr lang="en-US" altLang="en-US" dirty="0"/>
              <a:t>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Da bi se </a:t>
            </a:r>
            <a:r>
              <a:rPr lang="en-US" altLang="en-US" dirty="0" err="1"/>
              <a:t>ovaj</a:t>
            </a:r>
            <a:r>
              <a:rPr lang="en-US" altLang="en-US" dirty="0"/>
              <a:t> problem </a:t>
            </a:r>
            <a:r>
              <a:rPr lang="en-US" altLang="en-US" dirty="0" err="1"/>
              <a:t>resio</a:t>
            </a:r>
            <a:r>
              <a:rPr lang="en-US" altLang="en-US" dirty="0"/>
              <a:t> </a:t>
            </a:r>
            <a:r>
              <a:rPr lang="en-US" altLang="en-US" dirty="0" err="1"/>
              <a:t>troskovi</a:t>
            </a:r>
            <a:r>
              <a:rPr lang="en-US" altLang="en-US" dirty="0"/>
              <a:t> </a:t>
            </a:r>
            <a:r>
              <a:rPr lang="en-US" altLang="en-US" dirty="0" err="1"/>
              <a:t>proizvodnje</a:t>
            </a:r>
            <a:r>
              <a:rPr lang="en-US" altLang="en-US" dirty="0"/>
              <a:t> bi </a:t>
            </a:r>
            <a:r>
              <a:rPr lang="en-US" altLang="en-US" dirty="0" err="1"/>
              <a:t>trebalo</a:t>
            </a:r>
            <a:r>
              <a:rPr lang="en-US" altLang="en-US" dirty="0"/>
              <a:t> da </a:t>
            </a:r>
            <a:r>
              <a:rPr lang="en-US" altLang="en-US" dirty="0" err="1"/>
              <a:t>ukljucuju</a:t>
            </a:r>
            <a:r>
              <a:rPr lang="en-US" altLang="en-US" dirty="0"/>
              <a:t> </a:t>
            </a:r>
            <a:r>
              <a:rPr lang="en-US" altLang="en-US" dirty="0" err="1"/>
              <a:t>kolicinu</a:t>
            </a:r>
            <a:r>
              <a:rPr lang="en-US" altLang="en-US" dirty="0"/>
              <a:t> </a:t>
            </a:r>
            <a:r>
              <a:rPr lang="en-US" altLang="en-US" dirty="0" err="1"/>
              <a:t>iskoriscenih</a:t>
            </a:r>
            <a:r>
              <a:rPr lang="en-US" altLang="en-US" dirty="0"/>
              <a:t> </a:t>
            </a:r>
            <a:r>
              <a:rPr lang="en-US" altLang="en-US" dirty="0" err="1"/>
              <a:t>prirodnih</a:t>
            </a:r>
            <a:r>
              <a:rPr lang="en-US" altLang="en-US" dirty="0"/>
              <a:t> </a:t>
            </a:r>
            <a:r>
              <a:rPr lang="en-US" altLang="en-US" dirty="0" err="1"/>
              <a:t>resursa</a:t>
            </a:r>
            <a:r>
              <a:rPr lang="en-US" altLang="en-US" dirty="0"/>
              <a:t>, </a:t>
            </a:r>
            <a:r>
              <a:rPr lang="en-US" altLang="en-US" dirty="0" err="1"/>
              <a:t>vrednovanih</a:t>
            </a:r>
            <a:r>
              <a:rPr lang="en-US" altLang="en-US" dirty="0"/>
              <a:t> </a:t>
            </a:r>
            <a:r>
              <a:rPr lang="en-US" altLang="en-US" dirty="0" err="1"/>
              <a:t>po</a:t>
            </a:r>
            <a:r>
              <a:rPr lang="en-US" altLang="en-US" dirty="0"/>
              <a:t> </a:t>
            </a:r>
            <a:r>
              <a:rPr lang="en-US" altLang="en-US" dirty="0" err="1"/>
              <a:t>svetskim</a:t>
            </a:r>
            <a:r>
              <a:rPr lang="en-US" altLang="en-US" dirty="0"/>
              <a:t> </a:t>
            </a:r>
            <a:r>
              <a:rPr lang="en-US" altLang="en-US" dirty="0" err="1"/>
              <a:t>cenama</a:t>
            </a:r>
            <a:r>
              <a:rPr lang="en-US" altLang="en-US" dirty="0"/>
              <a:t>. 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err="1"/>
              <a:t>nesto</a:t>
            </a:r>
            <a:r>
              <a:rPr lang="en-US" altLang="en-US" dirty="0"/>
              <a:t> </a:t>
            </a:r>
            <a:r>
              <a:rPr lang="en-US" altLang="en-US" dirty="0" err="1"/>
              <a:t>poput</a:t>
            </a:r>
            <a:r>
              <a:rPr lang="en-US" altLang="en-US" dirty="0"/>
              <a:t> </a:t>
            </a:r>
            <a:r>
              <a:rPr lang="en-US" altLang="en-US" dirty="0" err="1"/>
              <a:t>amortizacije</a:t>
            </a:r>
            <a:r>
              <a:rPr lang="en-US" altLang="en-US" dirty="0"/>
              <a:t>, u </a:t>
            </a:r>
            <a:r>
              <a:rPr lang="en-US" altLang="en-US" dirty="0" err="1"/>
              <a:t>stvari</a:t>
            </a:r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err="1"/>
              <a:t>Posto</a:t>
            </a:r>
            <a:r>
              <a:rPr lang="en-US" altLang="en-US" dirty="0"/>
              <a:t> </a:t>
            </a:r>
            <a:r>
              <a:rPr lang="en-US" altLang="en-US" dirty="0" err="1"/>
              <a:t>ove</a:t>
            </a:r>
            <a:r>
              <a:rPr lang="en-US" altLang="en-US" dirty="0"/>
              <a:t> </a:t>
            </a:r>
            <a:r>
              <a:rPr lang="en-US" altLang="en-US" dirty="0" err="1"/>
              <a:t>cene</a:t>
            </a:r>
            <a:r>
              <a:rPr lang="en-US" altLang="en-US" dirty="0"/>
              <a:t> </a:t>
            </a:r>
            <a:r>
              <a:rPr lang="en-US" altLang="en-US" dirty="0" err="1"/>
              <a:t>cesto</a:t>
            </a:r>
            <a:r>
              <a:rPr lang="en-US" altLang="en-US" dirty="0"/>
              <a:t> </a:t>
            </a:r>
            <a:r>
              <a:rPr lang="en-US" altLang="en-US" dirty="0" err="1"/>
              <a:t>snazno</a:t>
            </a:r>
            <a:r>
              <a:rPr lang="en-US" altLang="en-US" dirty="0"/>
              <a:t> </a:t>
            </a:r>
            <a:r>
              <a:rPr lang="en-US" altLang="en-US" dirty="0" err="1"/>
              <a:t>flukutuiraju</a:t>
            </a:r>
            <a:r>
              <a:rPr lang="en-US" altLang="en-US" dirty="0"/>
              <a:t>, </a:t>
            </a:r>
            <a:r>
              <a:rPr lang="en-US" altLang="en-US" dirty="0" err="1"/>
              <a:t>tako</a:t>
            </a:r>
            <a:r>
              <a:rPr lang="en-US" altLang="en-US" dirty="0"/>
              <a:t> </a:t>
            </a:r>
            <a:r>
              <a:rPr lang="en-US" altLang="en-US" dirty="0" err="1"/>
              <a:t>izracunat</a:t>
            </a:r>
            <a:r>
              <a:rPr lang="en-US" altLang="en-US" dirty="0"/>
              <a:t> </a:t>
            </a:r>
            <a:r>
              <a:rPr lang="en-US" altLang="en-US" dirty="0" err="1"/>
              <a:t>nacionalni</a:t>
            </a:r>
            <a:r>
              <a:rPr lang="en-US" altLang="en-US" dirty="0"/>
              <a:t> </a:t>
            </a:r>
            <a:r>
              <a:rPr lang="en-US" altLang="en-US" dirty="0" err="1"/>
              <a:t>dohodak</a:t>
            </a:r>
            <a:r>
              <a:rPr lang="en-US" altLang="en-US" dirty="0"/>
              <a:t> bi bio </a:t>
            </a:r>
            <a:r>
              <a:rPr lang="en-US" altLang="en-US" dirty="0" err="1"/>
              <a:t>veoma</a:t>
            </a:r>
            <a:r>
              <a:rPr lang="en-US" altLang="en-US" dirty="0"/>
              <a:t> </a:t>
            </a:r>
            <a:r>
              <a:rPr lang="en-US" altLang="en-US" dirty="0" err="1"/>
              <a:t>nestabilan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stoga</a:t>
            </a:r>
            <a:r>
              <a:rPr lang="en-US" altLang="en-US" dirty="0"/>
              <a:t> </a:t>
            </a:r>
            <a:r>
              <a:rPr lang="en-US" altLang="en-US" dirty="0" err="1"/>
              <a:t>neupotrebljiv</a:t>
            </a:r>
            <a:endParaRPr lang="en-US" alt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>
            <a:extLst>
              <a:ext uri="{FF2B5EF4-FFF2-40B4-BE49-F238E27FC236}">
                <a16:creationId xmlns:a16="http://schemas.microsoft.com/office/drawing/2014/main" id="{54256CD2-FB4C-49BB-AA05-B90D876F2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828800"/>
            <a:ext cx="73152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5. „Zemljama-članicama EU nije potrebna statistika </a:t>
            </a:r>
            <a:r>
              <a:rPr lang="en-US" altLang="en-US" sz="2800"/>
              <a:t>platnog bilansa. Američke federalne države ih nemaju, pa sasvim lepo žive”. Dajte svoj komentar ovog stava.</a:t>
            </a:r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05489C-72EF-47F2-91D0-FB898A6DB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495800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Ali, evropske zemlje su nisu politicki niti ekonomski integrisane – a da li ce biti , pitanje je veliko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06073-8704-4867-A959-38C4CF268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8FCCC5E1-1ADE-4932-A347-3CACF43042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9625" y="381000"/>
            <a:ext cx="6962775" cy="6435725"/>
          </a:xfrm>
          <a:noFill/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9E66968-16D2-4537-BFD7-93215C59808D}"/>
              </a:ext>
            </a:extLst>
          </p:cNvPr>
          <p:cNvSpPr/>
          <p:nvPr/>
        </p:nvSpPr>
        <p:spPr>
          <a:xfrm>
            <a:off x="6858000" y="2057400"/>
            <a:ext cx="457200" cy="228600"/>
          </a:xfrm>
          <a:prstGeom prst="ellipse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A6C882-A848-4843-8C89-C8BDC91B5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486400"/>
            <a:ext cx="45720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Kina</a:t>
            </a:r>
            <a:r>
              <a:rPr lang="sr-Latn-CS" altLang="en-US"/>
              <a:t> - </a:t>
            </a:r>
            <a:r>
              <a:rPr lang="pl-PL" altLang="en-US"/>
              <a:t>bila najrazvijenija na svetu pre</a:t>
            </a:r>
          </a:p>
          <a:p>
            <a:pPr eaLnBrk="1" hangingPunct="1"/>
            <a:r>
              <a:rPr lang="en-US" altLang="en-US"/>
              <a:t>nekih 700 godina.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3CBCD9-8CDE-4947-B4E0-617DD3416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75" y="0"/>
            <a:ext cx="7422849" cy="6858000"/>
          </a:xfrm>
          <a:prstGeom prst="rect">
            <a:avLst/>
          </a:prstGeom>
          <a:effectLst>
            <a:glow rad="12700">
              <a:schemeClr val="accent1"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F02F8-DC87-4899-B2BC-0B30D6F53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Stopa rasta od 2% duplira BDP 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0C79A-1AA9-40F1-AB29-03CFD3689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Za 72/2=36 godina</a:t>
            </a:r>
          </a:p>
          <a:p>
            <a:endParaRPr lang="sr-Latn-RS" dirty="0"/>
          </a:p>
          <a:p>
            <a:r>
              <a:rPr lang="sr-Latn-RS" dirty="0"/>
              <a:t>Ali je i to teško postići ...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230D64-CF82-4453-A2F0-59692049B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581400"/>
            <a:ext cx="6172200" cy="288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22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DEB46-DF30-4ACE-AE5C-4E03EE4D4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3 NAČINA OBRAČUNA BDP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CAF96-F4E5-41FF-BFD6-A5D4ECE32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PROIZVODNI – suma finalnih prodaja</a:t>
            </a:r>
          </a:p>
          <a:p>
            <a:r>
              <a:rPr lang="sr-Latn-RS" dirty="0"/>
              <a:t>PRIHODNI – suma dohodaka </a:t>
            </a:r>
          </a:p>
          <a:p>
            <a:r>
              <a:rPr lang="sr-Latn-RS" dirty="0"/>
              <a:t>RASHODNI  - suma izdataka na teritoriji zemlje za godinu dana</a:t>
            </a:r>
          </a:p>
          <a:p>
            <a:endParaRPr lang="sr-Latn-RS" dirty="0"/>
          </a:p>
          <a:p>
            <a:r>
              <a:rPr lang="sr-Latn-RS" dirty="0"/>
              <a:t>Dodata vrednost – firma stvara vrednost transformišući inpute u robu koju prodaje na tržištu</a:t>
            </a:r>
          </a:p>
          <a:p>
            <a:r>
              <a:rPr lang="sr-Latn-RS" dirty="0"/>
              <a:t>ODUZETA VREDNOST?- GUBITAŠI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7715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E5EA1-F4B8-4C0C-88C5-2EA23860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3600" dirty="0" err="1"/>
              <a:t>Berns</a:t>
            </a:r>
            <a:r>
              <a:rPr lang="sr-Latn-CS" sz="3600" dirty="0"/>
              <a:t> </a:t>
            </a:r>
            <a:r>
              <a:rPr lang="sr-Latn-CS" sz="3600" dirty="0" err="1"/>
              <a:t>Mičelovi</a:t>
            </a:r>
            <a:r>
              <a:rPr lang="sr-Latn-CS" sz="3600" dirty="0"/>
              <a:t> dijagrami </a:t>
            </a:r>
            <a:br>
              <a:rPr lang="sr-Latn-CS" sz="3600" dirty="0"/>
            </a:br>
            <a:r>
              <a:rPr lang="sr-Latn-CS" sz="3600" dirty="0"/>
              <a:t>P – peak,vrh; T-through, dolja</a:t>
            </a:r>
            <a:endParaRPr lang="en-US" sz="3600" dirty="0"/>
          </a:p>
        </p:txBody>
      </p:sp>
      <p:pic>
        <p:nvPicPr>
          <p:cNvPr id="34819" name="Picture 2">
            <a:extLst>
              <a:ext uri="{FF2B5EF4-FFF2-40B4-BE49-F238E27FC236}">
                <a16:creationId xmlns:a16="http://schemas.microsoft.com/office/drawing/2014/main" id="{2AC48D70-25C7-4B02-A957-41EC8B161C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133600"/>
            <a:ext cx="5803900" cy="3228975"/>
          </a:xfrm>
          <a:noFill/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EE3D7635-1E53-4623-9A76-92D39FB88043}"/>
              </a:ext>
            </a:extLst>
          </p:cNvPr>
          <p:cNvSpPr/>
          <p:nvPr/>
        </p:nvSpPr>
        <p:spPr>
          <a:xfrm rot="3926267">
            <a:off x="41276" y="3022600"/>
            <a:ext cx="4191000" cy="142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53D4F63A-186A-4AC1-B6EF-E1ED92836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380038"/>
            <a:ext cx="61722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Proizvodnja, zaposlenost, plate,</a:t>
            </a:r>
            <a:r>
              <a:rPr lang="sr-Latn-CS" altLang="en-US"/>
              <a:t> </a:t>
            </a:r>
            <a:r>
              <a:rPr lang="en-US" altLang="en-US"/>
              <a:t>velikoprodajne cene i kamatne</a:t>
            </a:r>
            <a:r>
              <a:rPr lang="sr-Latn-CS" altLang="en-US"/>
              <a:t> </a:t>
            </a:r>
            <a:r>
              <a:rPr lang="it-IT" altLang="en-US"/>
              <a:t>stope su prociklične i koincidirajuće,</a:t>
            </a:r>
          </a:p>
          <a:p>
            <a:pPr eaLnBrk="1" hangingPunct="1"/>
            <a:endParaRPr lang="sr-Latn-CS" altLang="en-US"/>
          </a:p>
          <a:p>
            <a:pPr eaLnBrk="1" hangingPunct="1"/>
            <a:r>
              <a:rPr lang="en-US" altLang="en-US"/>
              <a:t>dok su maloprodajne cene blago</a:t>
            </a:r>
            <a:r>
              <a:rPr lang="sr-Latn-CS" altLang="en-US"/>
              <a:t> </a:t>
            </a:r>
            <a:r>
              <a:rPr lang="en-US" altLang="en-US"/>
              <a:t>kasneća varijabla.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5220</TotalTime>
  <Words>1997</Words>
  <Application>Microsoft Office PowerPoint</Application>
  <PresentationFormat>On-screen Show (4:3)</PresentationFormat>
  <Paragraphs>351</Paragraphs>
  <Slides>53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3" baseType="lpstr">
      <vt:lpstr>Arial</vt:lpstr>
      <vt:lpstr>Consolas</vt:lpstr>
      <vt:lpstr>Corbel</vt:lpstr>
      <vt:lpstr>Wingdings</vt:lpstr>
      <vt:lpstr>Wingdings 2</vt:lpstr>
      <vt:lpstr>Wingdings 3</vt:lpstr>
      <vt:lpstr>Calibri</vt:lpstr>
      <vt:lpstr>Tahoma</vt:lpstr>
      <vt:lpstr>Times New Roman</vt:lpstr>
      <vt:lpstr>Metro</vt:lpstr>
      <vt:lpstr>dostizanje</vt:lpstr>
      <vt:lpstr>Primer:  Srbija i  Grčka </vt:lpstr>
      <vt:lpstr>PowerPoint Presentation</vt:lpstr>
      <vt:lpstr>A tek što su rezultati nestabilni…</vt:lpstr>
      <vt:lpstr>Western Balkans economies could take up to 200 yrs to catch up with EU -EBRD Reuters Staff </vt:lpstr>
      <vt:lpstr>PowerPoint Presentation</vt:lpstr>
      <vt:lpstr>Stopa rasta od 2% duplira BDP  </vt:lpstr>
      <vt:lpstr>3 NAČINA OBRAČUNA BDP </vt:lpstr>
      <vt:lpstr>Berns Mičelovi dijagrami  P – peak,vrh; T-through, dolja</vt:lpstr>
      <vt:lpstr>Nezaposlenost:kontraciklična,  zaostajuća varijabla</vt:lpstr>
      <vt:lpstr>PowerPoint Presentation</vt:lpstr>
      <vt:lpstr>PowerPoint Presentation</vt:lpstr>
      <vt:lpstr>“Morski” i “slatkovodni” ekonomisti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</vt:lpstr>
      <vt:lpstr>PowerPoint Presentation</vt:lpstr>
      <vt:lpstr>PowerPoint Presentation</vt:lpstr>
      <vt:lpstr>PowerPoint Presentation</vt:lpstr>
      <vt:lpstr>PowerPoint Presentation</vt:lpstr>
      <vt:lpstr>         Figure 2.3 (a)</vt:lpstr>
      <vt:lpstr>         Figure 2.3 (b)</vt:lpstr>
      <vt:lpstr>         </vt:lpstr>
      <vt:lpstr>PowerPoint Presentation</vt:lpstr>
      <vt:lpstr>NACIONALNI DOHODAK=  BDP-Am – (PDV-SUB)+NFP </vt:lpstr>
      <vt:lpstr>         </vt:lpstr>
      <vt:lpstr>PowerPoint Presentation</vt:lpstr>
      <vt:lpstr>         </vt:lpstr>
      <vt:lpstr>PowerPoint Presentation</vt:lpstr>
      <vt:lpstr>PowerPoint Presentation</vt:lpstr>
      <vt:lpstr>Statistika nacionalnih računa – 17. vek, William Petty. </vt:lpstr>
      <vt:lpstr>GNI (Gross National Income</vt:lpstr>
      <vt:lpstr>ŠTA JE BOLJE KORISTITI, GDP ili GNI? </vt:lpstr>
      <vt:lpstr>PowerPoint Presentation</vt:lpstr>
      <vt:lpstr>Kapital  upravljačke veštine izvozni kanali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Prvo i drugo poglavlje</dc:title>
  <dc:creator>Dana</dc:creator>
  <cp:lastModifiedBy>Danica Popovic</cp:lastModifiedBy>
  <cp:revision>127</cp:revision>
  <dcterms:created xsi:type="dcterms:W3CDTF">2012-03-06T18:10:10Z</dcterms:created>
  <dcterms:modified xsi:type="dcterms:W3CDTF">2018-02-28T10:17:42Z</dcterms:modified>
</cp:coreProperties>
</file>