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30"/>
  </p:notesMasterIdLst>
  <p:sldIdLst>
    <p:sldId id="256" r:id="rId2"/>
    <p:sldId id="339" r:id="rId3"/>
    <p:sldId id="340" r:id="rId4"/>
    <p:sldId id="341" r:id="rId5"/>
    <p:sldId id="400" r:id="rId6"/>
    <p:sldId id="409" r:id="rId7"/>
    <p:sldId id="401" r:id="rId8"/>
    <p:sldId id="402" r:id="rId9"/>
    <p:sldId id="410" r:id="rId10"/>
    <p:sldId id="411" r:id="rId11"/>
    <p:sldId id="412" r:id="rId12"/>
    <p:sldId id="417" r:id="rId13"/>
    <p:sldId id="403" r:id="rId14"/>
    <p:sldId id="404" r:id="rId15"/>
    <p:sldId id="405" r:id="rId16"/>
    <p:sldId id="406" r:id="rId17"/>
    <p:sldId id="407" r:id="rId18"/>
    <p:sldId id="408" r:id="rId19"/>
    <p:sldId id="396" r:id="rId20"/>
    <p:sldId id="344" r:id="rId21"/>
    <p:sldId id="397" r:id="rId22"/>
    <p:sldId id="398" r:id="rId23"/>
    <p:sldId id="413" r:id="rId24"/>
    <p:sldId id="414" r:id="rId25"/>
    <p:sldId id="386" r:id="rId26"/>
    <p:sldId id="387" r:id="rId27"/>
    <p:sldId id="388" r:id="rId28"/>
    <p:sldId id="389" r:id="rId29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46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E3BA000-52AF-438B-B221-E2FCFE926942}" type="datetimeFigureOut">
              <a:rPr lang="en-US"/>
              <a:pPr>
                <a:defRPr/>
              </a:pPr>
              <a:t>2/20/2018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4C7332F-ADFB-4D86-86D7-CCFF941376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C7332F-ADFB-4D86-86D7-CCFF9413764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r-Latn-C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r-Latn-C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1FA6D04-14F1-4273-95FF-358513DDA7DF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DD1B2-00EE-4F49-BE77-534871DD1DCB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1981200" cy="5851525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5867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743FB-21DE-4CDB-82C4-435459B03BCF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59E6B-55B0-497A-9425-356099AC6137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3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1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r-Latn-CS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r-Latn-C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5ADC4BD-CD24-4EC1-94AC-5D7499DE6E3D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2902972-7F76-43E6-A0E3-1D99A42844A6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r-Latn-CS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r-Latn-CS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14B0487-3B3B-45D9-B265-233C82C22962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DE128-7D8A-4AC0-858A-60D9CC777E0C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BC65AA-2D4E-40A4-A461-BDDF7927ABE1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4701C-DAFB-49BF-B418-35BC0FF7C6BB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80974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79999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80974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79999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80974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79999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2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r-Latn-CS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r-Latn-CS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6A8911C-D2ED-49E5-8A42-3505D432046D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64999">
              <a:srgbClr val="000000"/>
            </a:gs>
            <a:gs pos="100000">
              <a:srgbClr val="5A77A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6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  <a:latin typeface="Arial" pitchFamily="34" charset="0"/>
              </a:defRPr>
            </a:lvl1pPr>
            <a:extLst/>
          </a:lstStyle>
          <a:p>
            <a:pPr>
              <a:defRPr/>
            </a:pPr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  <a:latin typeface="Arial" pitchFamily="34" charset="0"/>
              </a:defRPr>
            </a:lvl1pPr>
            <a:extLst/>
          </a:lstStyle>
          <a:p>
            <a:pPr>
              <a:defRPr/>
            </a:pPr>
            <a:endParaRPr lang="sr-Latn-C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FD1CAC66-B2AC-4DCA-ABE2-9D5BE55C9D9F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53" r:id="rId1"/>
    <p:sldLayoutId id="2147484148" r:id="rId2"/>
    <p:sldLayoutId id="2147484154" r:id="rId3"/>
    <p:sldLayoutId id="2147484155" r:id="rId4"/>
    <p:sldLayoutId id="2147484156" r:id="rId5"/>
    <p:sldLayoutId id="2147484149" r:id="rId6"/>
    <p:sldLayoutId id="2147484157" r:id="rId7"/>
    <p:sldLayoutId id="2147484150" r:id="rId8"/>
    <p:sldLayoutId id="2147484158" r:id="rId9"/>
    <p:sldLayoutId id="2147484151" r:id="rId10"/>
    <p:sldLayoutId id="214748415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worldbank.org/indicator/NY.GDP.PCAP.CD?locations=RS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ata.worldbank.org/indicator/NY.GDP.PCAP.CD?locations=R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worldbank.org/indicator/NY.GDP.PCAP.KD?end=2016&amp;locations=RS-IT-LU-XC&amp;start=1994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catalog.worldbank.org/" TargetMode="External"/><Relationship Id="rId5" Type="http://schemas.openxmlformats.org/officeDocument/2006/relationships/hyperlink" Target="http://microdata.worldbank.org/index.php/home" TargetMode="External"/><Relationship Id="rId4" Type="http://schemas.openxmlformats.org/officeDocument/2006/relationships/hyperlink" Target="http://databank.worldbank.org/data/home.aspx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Bitcoin-Crypto.docx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tannica.com/event/Mississippi-Bubble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dirty="0">
                <a:solidFill>
                  <a:schemeClr val="tx2">
                    <a:satMod val="200000"/>
                  </a:schemeClr>
                </a:solidFill>
              </a:rPr>
              <a:t>Prvo i drugo poglavlje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5081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sr-Latn-RS" dirty="0"/>
              <a:t>Sreda</a:t>
            </a:r>
            <a:r>
              <a:rPr lang="en-US" dirty="0"/>
              <a:t>,  2</a:t>
            </a:r>
            <a:r>
              <a:rPr lang="sr-Latn-RS" dirty="0"/>
              <a:t>1</a:t>
            </a:r>
            <a:r>
              <a:rPr lang="en-US" dirty="0"/>
              <a:t>. </a:t>
            </a:r>
            <a:r>
              <a:rPr lang="en-US" dirty="0" err="1"/>
              <a:t>februar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5B07556-CD24-4899-8285-5A50883303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33" t="14445" r="40000" b="29259"/>
          <a:stretch/>
        </p:blipFill>
        <p:spPr>
          <a:xfrm>
            <a:off x="491289" y="457200"/>
            <a:ext cx="7351295" cy="5943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E2A13C5-DBA3-49FB-BBE3-66A5FF117953}"/>
              </a:ext>
            </a:extLst>
          </p:cNvPr>
          <p:cNvSpPr/>
          <p:nvPr/>
        </p:nvSpPr>
        <p:spPr>
          <a:xfrm flipH="1">
            <a:off x="7772400" y="3105835"/>
            <a:ext cx="1143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https://data.worldbank.org/indicator/NY.GDP.PCAP.CD?locations=RS</a:t>
            </a:r>
            <a:endParaRPr lang="en-GB" dirty="0"/>
          </a:p>
        </p:txBody>
      </p:sp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5F0DD95A-D1EC-4F24-A1E4-DF7801E467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58824" t="41112" r="36133" b="54212"/>
          <a:stretch/>
        </p:blipFill>
        <p:spPr>
          <a:xfrm>
            <a:off x="6832107" y="2743200"/>
            <a:ext cx="914400" cy="47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1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-0.08171 L -0.32083 0.0122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67" y="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8597636-BA27-4F6B-8982-B08ECB7F43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824" t="40559" r="35293" b="54212"/>
          <a:stretch/>
        </p:blipFill>
        <p:spPr bwMode="auto">
          <a:xfrm>
            <a:off x="7543800" y="3675356"/>
            <a:ext cx="76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E742E5-A2C9-4B25-9971-8D027E6C12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67" t="8519" r="40000" b="8519"/>
          <a:stretch/>
        </p:blipFill>
        <p:spPr>
          <a:xfrm>
            <a:off x="1981200" y="26504"/>
            <a:ext cx="5486400" cy="667909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5BE607C-2E65-4884-B8EA-79FE01BD4182}"/>
              </a:ext>
            </a:extLst>
          </p:cNvPr>
          <p:cNvSpPr/>
          <p:nvPr/>
        </p:nvSpPr>
        <p:spPr>
          <a:xfrm flipH="1">
            <a:off x="7734300" y="4267200"/>
            <a:ext cx="1143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https://data.worldbank.org/indicator/NY.GDP.PCAP.CD?locations=RS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503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-0.08171 L -0.16666 -0.2905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58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6DE52C3-09E3-4E4E-8946-065976BEAA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635" t="14523" r="36554" b="9230"/>
          <a:stretch/>
        </p:blipFill>
        <p:spPr>
          <a:xfrm>
            <a:off x="813785" y="533400"/>
            <a:ext cx="6577615" cy="67471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93474F-DDA0-4845-A190-2BE8BD577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914400"/>
          </a:xfrm>
        </p:spPr>
        <p:txBody>
          <a:bodyPr/>
          <a:lstStyle/>
          <a:p>
            <a:r>
              <a:rPr lang="en-GB" sz="1050" dirty="0">
                <a:hlinkClick r:id="rId3"/>
              </a:rPr>
              <a:t>https://data.worldbank.org/indicator/NY.GDP.PCAP.KD?end=2016&amp;locations=RS-IT-LU-XC&amp;start=1994</a:t>
            </a:r>
            <a:endParaRPr lang="en-GB" sz="105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4A6D27-BD1E-45CE-9CA1-A6EFA479A27A}"/>
              </a:ext>
            </a:extLst>
          </p:cNvPr>
          <p:cNvSpPr/>
          <p:nvPr/>
        </p:nvSpPr>
        <p:spPr>
          <a:xfrm>
            <a:off x="7543800" y="838200"/>
            <a:ext cx="152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accent6"/>
                </a:solidFill>
              </a:rPr>
              <a:t>GDP per capita (constant 2010 US$)</a:t>
            </a:r>
          </a:p>
          <a:p>
            <a:r>
              <a:rPr lang="en-GB" dirty="0" err="1">
                <a:solidFill>
                  <a:schemeClr val="accent6"/>
                </a:solidFill>
                <a:hlinkClick r:id="rId4"/>
              </a:rPr>
              <a:t>DataBank</a:t>
            </a:r>
            <a:r>
              <a:rPr lang="en-GB" dirty="0" err="1">
                <a:solidFill>
                  <a:schemeClr val="accent6"/>
                </a:solidFill>
                <a:hlinkClick r:id="rId5"/>
              </a:rPr>
              <a:t>Microdata</a:t>
            </a:r>
            <a:r>
              <a:rPr lang="en-GB" dirty="0" err="1">
                <a:solidFill>
                  <a:schemeClr val="accent6"/>
                </a:solidFill>
                <a:hlinkClick r:id="rId6"/>
              </a:rPr>
              <a:t>Data</a:t>
            </a:r>
            <a:r>
              <a:rPr lang="en-GB" dirty="0">
                <a:solidFill>
                  <a:schemeClr val="accent6"/>
                </a:solidFill>
                <a:hlinkClick r:id="rId6"/>
              </a:rPr>
              <a:t> </a:t>
            </a:r>
            <a:r>
              <a:rPr lang="en-GB" dirty="0" err="1">
                <a:solidFill>
                  <a:schemeClr val="accent6"/>
                </a:solidFill>
                <a:hlinkClick r:id="rId6"/>
              </a:rPr>
              <a:t>Catalog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366026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270B5B6A-9728-4461-8824-05AEF36C7F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686800" cy="1139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dirty="0">
                <a:solidFill>
                  <a:schemeClr val="tx2">
                    <a:satMod val="200000"/>
                  </a:schemeClr>
                </a:solidFill>
              </a:rPr>
              <a:t>4</a:t>
            </a:r>
            <a:r>
              <a:rPr lang="es-ES" dirty="0">
                <a:solidFill>
                  <a:schemeClr val="tx2">
                    <a:satMod val="200000"/>
                  </a:schemeClr>
                </a:solidFill>
              </a:rPr>
              <a:t>. </a:t>
            </a:r>
            <a:r>
              <a:rPr lang="es-ES" dirty="0" err="1">
                <a:solidFill>
                  <a:schemeClr val="tx2">
                    <a:satMod val="200000"/>
                  </a:schemeClr>
                </a:solidFill>
              </a:rPr>
              <a:t>Pretpostavimo</a:t>
            </a:r>
            <a:r>
              <a:rPr lang="es-ES" dirty="0">
                <a:solidFill>
                  <a:schemeClr val="tx2">
                    <a:satMod val="200000"/>
                  </a:schemeClr>
                </a:solidFill>
              </a:rPr>
              <a:t> da </a:t>
            </a:r>
            <a:r>
              <a:rPr lang="es-ES" dirty="0" err="1">
                <a:solidFill>
                  <a:schemeClr val="tx2">
                    <a:satMod val="200000"/>
                  </a:schemeClr>
                </a:solidFill>
              </a:rPr>
              <a:t>farmer</a:t>
            </a:r>
            <a:r>
              <a:rPr lang="es-ES" dirty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es-ES" dirty="0" err="1">
                <a:solidFill>
                  <a:schemeClr val="tx2">
                    <a:satMod val="200000"/>
                  </a:schemeClr>
                </a:solidFill>
              </a:rPr>
              <a:t>gaji</a:t>
            </a:r>
            <a:r>
              <a:rPr lang="es-ES" dirty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es-ES" dirty="0" err="1">
                <a:solidFill>
                  <a:schemeClr val="tx2">
                    <a:satMod val="200000"/>
                  </a:schemeClr>
                </a:solidFill>
              </a:rPr>
              <a:t>žito</a:t>
            </a:r>
            <a:r>
              <a:rPr lang="sr-Latn-RS" dirty="0">
                <a:solidFill>
                  <a:schemeClr val="tx2">
                    <a:satMod val="200000"/>
                  </a:schemeClr>
                </a:solidFill>
              </a:rPr>
              <a:t>  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1CF38657-D8B2-49E5-8E16-E9416ACE292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ES" altLang="en-US" dirty="0"/>
              <a:t>i </a:t>
            </a:r>
            <a:r>
              <a:rPr lang="es-ES" altLang="en-US" dirty="0" err="1"/>
              <a:t>prodaj</a:t>
            </a:r>
            <a:r>
              <a:rPr lang="sr-Latn-CS" altLang="en-US" dirty="0"/>
              <a:t>e </a:t>
            </a:r>
            <a:r>
              <a:rPr lang="es-ES" altLang="en-US" dirty="0" err="1"/>
              <a:t>ga</a:t>
            </a:r>
            <a:r>
              <a:rPr lang="es-ES" altLang="en-US" dirty="0"/>
              <a:t> </a:t>
            </a:r>
            <a:r>
              <a:rPr lang="es-ES" altLang="en-US" dirty="0" err="1"/>
              <a:t>pekaru</a:t>
            </a:r>
            <a:r>
              <a:rPr lang="es-ES" altLang="en-US" dirty="0"/>
              <a:t> </a:t>
            </a:r>
            <a:r>
              <a:rPr lang="es-ES" altLang="en-US" dirty="0" err="1"/>
              <a:t>za</a:t>
            </a:r>
            <a:r>
              <a:rPr lang="es-ES" altLang="en-US" dirty="0"/>
              <a:t> 1$, </a:t>
            </a:r>
            <a:r>
              <a:rPr lang="es-ES" altLang="en-US" dirty="0" err="1"/>
              <a:t>pekar</a:t>
            </a:r>
            <a:r>
              <a:rPr lang="es-ES" altLang="en-US" dirty="0"/>
              <a:t> </a:t>
            </a:r>
            <a:r>
              <a:rPr lang="es-ES" altLang="en-US" dirty="0" err="1"/>
              <a:t>pravi</a:t>
            </a:r>
            <a:r>
              <a:rPr lang="es-ES" altLang="en-US" dirty="0"/>
              <a:t> </a:t>
            </a:r>
            <a:r>
              <a:rPr lang="es-ES" altLang="en-US" dirty="0" err="1"/>
              <a:t>hleb</a:t>
            </a:r>
            <a:r>
              <a:rPr lang="es-ES" altLang="en-US" dirty="0"/>
              <a:t> i </a:t>
            </a:r>
            <a:r>
              <a:rPr lang="es-ES" altLang="en-US" dirty="0" err="1"/>
              <a:t>prodaje</a:t>
            </a:r>
            <a:r>
              <a:rPr lang="es-ES" altLang="en-US" dirty="0"/>
              <a:t> </a:t>
            </a:r>
            <a:r>
              <a:rPr lang="es-ES" altLang="en-US" dirty="0" err="1"/>
              <a:t>ga</a:t>
            </a:r>
            <a:r>
              <a:rPr lang="es-ES" altLang="en-US" dirty="0"/>
              <a:t> </a:t>
            </a:r>
            <a:r>
              <a:rPr lang="es-ES" altLang="en-US" dirty="0" err="1"/>
              <a:t>trgovini</a:t>
            </a:r>
            <a:r>
              <a:rPr lang="es-ES" altLang="en-US" dirty="0"/>
              <a:t> </a:t>
            </a:r>
            <a:r>
              <a:rPr lang="es-ES" altLang="en-US" dirty="0" err="1"/>
              <a:t>za</a:t>
            </a:r>
            <a:r>
              <a:rPr lang="es-ES" altLang="en-US" dirty="0"/>
              <a:t> $2,  a </a:t>
            </a:r>
            <a:r>
              <a:rPr lang="es-ES" altLang="en-US" dirty="0" err="1"/>
              <a:t>trgovac</a:t>
            </a:r>
            <a:r>
              <a:rPr lang="es-ES" altLang="en-US" dirty="0"/>
              <a:t> </a:t>
            </a:r>
            <a:r>
              <a:rPr lang="es-ES" altLang="en-US" dirty="0" err="1"/>
              <a:t>ga</a:t>
            </a:r>
            <a:r>
              <a:rPr lang="es-ES" altLang="en-US" dirty="0"/>
              <a:t> </a:t>
            </a:r>
            <a:r>
              <a:rPr lang="es-ES" altLang="en-US" dirty="0" err="1"/>
              <a:t>prodaje</a:t>
            </a:r>
            <a:r>
              <a:rPr lang="es-ES" altLang="en-US" dirty="0"/>
              <a:t> </a:t>
            </a:r>
            <a:r>
              <a:rPr lang="es-ES" altLang="en-US" dirty="0" err="1"/>
              <a:t>potrošačima</a:t>
            </a:r>
            <a:r>
              <a:rPr lang="es-ES" altLang="en-US" dirty="0"/>
              <a:t> </a:t>
            </a:r>
            <a:r>
              <a:rPr lang="es-ES" altLang="en-US" dirty="0" err="1"/>
              <a:t>za</a:t>
            </a:r>
            <a:r>
              <a:rPr lang="es-ES" altLang="en-US" dirty="0"/>
              <a:t> $3.  Ova </a:t>
            </a:r>
            <a:r>
              <a:rPr lang="es-ES" altLang="en-US" dirty="0" err="1"/>
              <a:t>transakcija</a:t>
            </a:r>
            <a:r>
              <a:rPr lang="es-ES" altLang="en-US" dirty="0"/>
              <a:t> </a:t>
            </a:r>
            <a:r>
              <a:rPr lang="es-ES" altLang="en-US" dirty="0" err="1"/>
              <a:t>povećava</a:t>
            </a:r>
            <a:r>
              <a:rPr lang="es-ES" altLang="en-US" dirty="0"/>
              <a:t> BDP </a:t>
            </a:r>
            <a:r>
              <a:rPr lang="es-ES" altLang="en-US" dirty="0" err="1"/>
              <a:t>za</a:t>
            </a:r>
            <a:endParaRPr lang="es-ES" altLang="en-US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ES" altLang="en-US" sz="2800" dirty="0"/>
              <a:t>    A. $1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ES" altLang="en-US" sz="2800" dirty="0"/>
              <a:t>    B. $2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ES" altLang="en-US" sz="2800" dirty="0"/>
              <a:t>    C. $3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ES" altLang="en-US" sz="2800" dirty="0"/>
              <a:t>    D. $6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ES" altLang="en-US" sz="2800" dirty="0" err="1"/>
              <a:t>Odgovor</a:t>
            </a:r>
            <a:r>
              <a:rPr lang="es-ES" altLang="en-US" sz="2800" dirty="0"/>
              <a:t>: C. BDP </a:t>
            </a:r>
            <a:r>
              <a:rPr lang="es-ES" altLang="en-US" sz="2800" dirty="0" err="1"/>
              <a:t>uključuje</a:t>
            </a:r>
            <a:r>
              <a:rPr lang="es-ES" altLang="en-US" sz="2800" dirty="0"/>
              <a:t> </a:t>
            </a:r>
            <a:r>
              <a:rPr lang="es-ES" altLang="en-US" sz="2800" dirty="0" err="1"/>
              <a:t>samo</a:t>
            </a:r>
            <a:r>
              <a:rPr lang="es-ES" altLang="en-US" sz="2800" dirty="0"/>
              <a:t> </a:t>
            </a:r>
            <a:r>
              <a:rPr lang="es-ES" altLang="en-US" sz="2800" dirty="0" err="1"/>
              <a:t>vrednosti</a:t>
            </a:r>
            <a:r>
              <a:rPr lang="es-ES" altLang="en-US" sz="2800" dirty="0"/>
              <a:t> </a:t>
            </a:r>
            <a:r>
              <a:rPr lang="es-ES" altLang="en-US" sz="2800" dirty="0" err="1"/>
              <a:t>finalnih</a:t>
            </a:r>
            <a:r>
              <a:rPr lang="es-ES" altLang="en-US" sz="2800" dirty="0"/>
              <a:t> </a:t>
            </a:r>
            <a:r>
              <a:rPr lang="es-ES" altLang="en-US" sz="2800" dirty="0" err="1"/>
              <a:t>dobara</a:t>
            </a:r>
            <a:r>
              <a:rPr lang="es-ES" altLang="en-US" sz="2800" dirty="0"/>
              <a:t> i </a:t>
            </a:r>
            <a:r>
              <a:rPr lang="es-ES" altLang="en-US" sz="2800" dirty="0" err="1"/>
              <a:t>usluga</a:t>
            </a:r>
            <a:r>
              <a:rPr lang="es-ES" altLang="en-US" sz="2800" dirty="0"/>
              <a:t>. </a:t>
            </a:r>
            <a:r>
              <a:rPr lang="es-ES" altLang="en-US" sz="2800" dirty="0" err="1"/>
              <a:t>Stoga</a:t>
            </a:r>
            <a:r>
              <a:rPr lang="es-ES" altLang="en-US" sz="2800" dirty="0"/>
              <a:t> ova </a:t>
            </a:r>
            <a:r>
              <a:rPr lang="es-ES" altLang="en-US" sz="2800" dirty="0" err="1"/>
              <a:t>transakcija</a:t>
            </a:r>
            <a:r>
              <a:rPr lang="es-ES" altLang="en-US" sz="2800" dirty="0"/>
              <a:t> </a:t>
            </a:r>
            <a:r>
              <a:rPr lang="es-ES" altLang="en-US" sz="2800" dirty="0" err="1"/>
              <a:t>povećava</a:t>
            </a:r>
            <a:r>
              <a:rPr lang="es-ES" altLang="en-US" sz="2800" dirty="0"/>
              <a:t> BDP </a:t>
            </a:r>
            <a:r>
              <a:rPr lang="es-ES" altLang="en-US" sz="2800" dirty="0" err="1"/>
              <a:t>za</a:t>
            </a:r>
            <a:r>
              <a:rPr lang="es-ES" altLang="en-US" sz="2800" dirty="0"/>
              <a:t> 3$. </a:t>
            </a:r>
            <a:endParaRPr lang="sr-Latn-RS" altLang="en-US" sz="28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r-Latn-RS" altLang="en-US" sz="2800" dirty="0"/>
              <a:t>Odgovor D: To je BRUTO </a:t>
            </a:r>
            <a:r>
              <a:rPr lang="sr-Latn-RS" altLang="en-US" sz="2800" u="sng" dirty="0"/>
              <a:t>DRUŠTVENI </a:t>
            </a:r>
            <a:r>
              <a:rPr lang="sr-Latn-RS" altLang="en-US" sz="2800" dirty="0"/>
              <a:t>PROIZVOD</a:t>
            </a:r>
            <a:endParaRPr lang="en-US" altLang="en-US" sz="28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70447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FFE1F759-39B3-4A16-8741-5D7CA5C424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60375"/>
            <a:ext cx="8229600" cy="1139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dirty="0">
                <a:solidFill>
                  <a:schemeClr val="tx2">
                    <a:satMod val="200000"/>
                  </a:schemeClr>
                </a:solidFill>
              </a:rPr>
              <a:t>5</a:t>
            </a:r>
            <a:r>
              <a:rPr lang="es-ES" dirty="0">
                <a:solidFill>
                  <a:schemeClr val="tx2">
                    <a:satMod val="200000"/>
                  </a:schemeClr>
                </a:solidFill>
              </a:rPr>
              <a:t>. </a:t>
            </a:r>
            <a:r>
              <a:rPr lang="es-ES" dirty="0" err="1">
                <a:solidFill>
                  <a:schemeClr val="tx2">
                    <a:satMod val="200000"/>
                  </a:schemeClr>
                </a:solidFill>
              </a:rPr>
              <a:t>Koja</a:t>
            </a:r>
            <a:r>
              <a:rPr lang="es-ES" dirty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es-ES" dirty="0" err="1">
                <a:solidFill>
                  <a:schemeClr val="tx2">
                    <a:satMod val="200000"/>
                  </a:schemeClr>
                </a:solidFill>
              </a:rPr>
              <a:t>od</a:t>
            </a:r>
            <a:r>
              <a:rPr lang="es-ES" dirty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es-ES" dirty="0" err="1">
                <a:solidFill>
                  <a:schemeClr val="tx2">
                    <a:satMod val="200000"/>
                  </a:schemeClr>
                </a:solidFill>
              </a:rPr>
              <a:t>navedenih</a:t>
            </a:r>
            <a:r>
              <a:rPr lang="es-ES" dirty="0">
                <a:solidFill>
                  <a:schemeClr val="tx2">
                    <a:satMod val="200000"/>
                  </a:schemeClr>
                </a:solidFill>
              </a:rPr>
              <a:t> va</a:t>
            </a:r>
            <a:r>
              <a:rPr lang="sr-Latn-CS" dirty="0">
                <a:solidFill>
                  <a:schemeClr val="tx2">
                    <a:satMod val="200000"/>
                  </a:schemeClr>
                </a:solidFill>
              </a:rPr>
              <a:t>r</a:t>
            </a:r>
            <a:r>
              <a:rPr lang="es-ES" dirty="0" err="1">
                <a:solidFill>
                  <a:schemeClr val="tx2">
                    <a:satMod val="200000"/>
                  </a:schemeClr>
                </a:solidFill>
              </a:rPr>
              <a:t>ijabli</a:t>
            </a:r>
            <a:r>
              <a:rPr lang="es-ES" dirty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es-ES" dirty="0" err="1">
                <a:solidFill>
                  <a:schemeClr val="tx2">
                    <a:satMod val="200000"/>
                  </a:schemeClr>
                </a:solidFill>
              </a:rPr>
              <a:t>nije</a:t>
            </a:r>
            <a:r>
              <a:rPr lang="es-ES" dirty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es-ES" dirty="0" err="1">
                <a:solidFill>
                  <a:schemeClr val="tx2">
                    <a:satMod val="200000"/>
                  </a:schemeClr>
                </a:solidFill>
              </a:rPr>
              <a:t>uključena</a:t>
            </a:r>
            <a:r>
              <a:rPr lang="es-ES" dirty="0">
                <a:solidFill>
                  <a:schemeClr val="tx2">
                    <a:satMod val="200000"/>
                  </a:schemeClr>
                </a:solidFill>
              </a:rPr>
              <a:t> u BDP?</a:t>
            </a:r>
            <a:br>
              <a:rPr lang="es-ES" dirty="0">
                <a:solidFill>
                  <a:schemeClr val="tx2">
                    <a:satMod val="200000"/>
                  </a:schemeClr>
                </a:solidFill>
              </a:rPr>
            </a:b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1E66250C-836B-430E-BE12-5CB363168B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6868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r-Latn-CS" altLang="en-US" sz="2800"/>
              <a:t>    </a:t>
            </a:r>
            <a:r>
              <a:rPr lang="es-ES" altLang="en-US" sz="2800"/>
              <a:t>A. plata sudija Ustavnog suda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ES" altLang="en-US" sz="2800"/>
              <a:t>    B. vrednost stanarina koju koriste (a ne plaćaju) vlasnici stanova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ES" altLang="en-US" sz="2800"/>
              <a:t>    </a:t>
            </a:r>
            <a:r>
              <a:rPr lang="sv-SE" altLang="en-US" sz="2800"/>
              <a:t>C. vrednost usluga prevoza koje koriste vlasnici automobila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v-SE" altLang="en-US" sz="2800"/>
              <a:t>    D. dodata  vrednost prevoza od proizvođača do trgovine </a:t>
            </a:r>
            <a:endParaRPr lang="sr-Latn-CS" altLang="en-US" sz="28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sv-SE" altLang="en-US" sz="28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v-SE" altLang="en-US" sz="2800"/>
              <a:t>Odgovor: C.  U principu, BDP bi trebalo da uključi i imputiranu rentu na korišćenje automobila, ali u praksi to nije slučaj. </a:t>
            </a:r>
          </a:p>
        </p:txBody>
      </p:sp>
    </p:spTree>
    <p:extLst>
      <p:ext uri="{BB962C8B-B14F-4D97-AF65-F5344CB8AC3E}">
        <p14:creationId xmlns:p14="http://schemas.microsoft.com/office/powerpoint/2010/main" val="85902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F30A7B15-D6D5-4CFE-9CA4-7F2DFE1889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dirty="0">
                <a:solidFill>
                  <a:schemeClr val="tx2">
                    <a:satMod val="200000"/>
                  </a:schemeClr>
                </a:solidFill>
              </a:rPr>
              <a:t>6</a:t>
            </a:r>
            <a:r>
              <a:rPr lang="sv-SE" dirty="0">
                <a:solidFill>
                  <a:schemeClr val="tx2">
                    <a:satMod val="200000"/>
                  </a:schemeClr>
                </a:solidFill>
              </a:rPr>
              <a:t>. U kom slučaju</a:t>
            </a:r>
            <a:r>
              <a:rPr lang="sr-Latn-CS" dirty="0">
                <a:solidFill>
                  <a:schemeClr val="tx2">
                    <a:satMod val="200000"/>
                  </a:schemeClr>
                </a:solidFill>
              </a:rPr>
              <a:t>...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0505305D-5B18-40DE-8137-4BA2DCB170B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r-Latn-CS" altLang="en-US" sz="2800"/>
              <a:t>...</a:t>
            </a:r>
            <a:r>
              <a:rPr lang="sv-SE" altLang="en-US" sz="2800"/>
              <a:t>suma rashoda u jednoj privredi nije ista sumi ostvarenih prihoda?</a:t>
            </a:r>
            <a:endParaRPr lang="sr-Latn-CS" altLang="en-US" sz="28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sv-SE" altLang="en-US" sz="28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v-SE" altLang="en-US" sz="2800"/>
              <a:t>    A. u slučaju da je štednja veća od investicija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v-SE" altLang="en-US" sz="2800"/>
              <a:t>    B. u slučaju da nema izvoza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v-SE" altLang="en-US" sz="2800"/>
              <a:t>    </a:t>
            </a:r>
            <a:r>
              <a:rPr lang="es-ES" altLang="en-US" sz="2800"/>
              <a:t>C. u slučaju da su investicije u zalihe negativne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ES" altLang="en-US" sz="2800"/>
              <a:t>    D. ni u jednom slučaju – uvek se podudaraju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sr-Latn-CS" altLang="en-US" sz="28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ES" altLang="en-US" sz="2800"/>
              <a:t>Odgovor: D.  Suma rashoda uvek je jednaka ukupnom ostvarenom dohotku. </a:t>
            </a:r>
            <a:endParaRPr lang="en-US" altLang="en-US" sz="2800"/>
          </a:p>
          <a:p>
            <a:pPr eaLnBrk="1" hangingPunct="1">
              <a:lnSpc>
                <a:spcPct val="80000"/>
              </a:lnSpc>
            </a:pPr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350408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4D675D32-655B-481F-8725-576996466B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dirty="0">
                <a:solidFill>
                  <a:schemeClr val="tx2">
                    <a:satMod val="200000"/>
                  </a:schemeClr>
                </a:solidFill>
              </a:rPr>
              <a:t>7</a:t>
            </a:r>
            <a:r>
              <a:rPr lang="en-US" dirty="0">
                <a:solidFill>
                  <a:schemeClr val="tx2">
                    <a:satMod val="200000"/>
                  </a:schemeClr>
                </a:solidFill>
              </a:rPr>
              <a:t>. </a:t>
            </a:r>
            <a:r>
              <a:rPr lang="en-US" dirty="0" err="1">
                <a:solidFill>
                  <a:schemeClr val="tx2">
                    <a:satMod val="200000"/>
                  </a:schemeClr>
                </a:solidFill>
              </a:rPr>
              <a:t>BDP</a:t>
            </a:r>
            <a:r>
              <a:rPr lang="en-US" dirty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satMod val="200000"/>
                  </a:schemeClr>
                </a:solidFill>
              </a:rPr>
              <a:t>će</a:t>
            </a:r>
            <a:r>
              <a:rPr lang="en-US" dirty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satMod val="200000"/>
                  </a:schemeClr>
                </a:solidFill>
              </a:rPr>
              <a:t>porasti</a:t>
            </a:r>
            <a:r>
              <a:rPr lang="en-US" dirty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satMod val="200000"/>
                  </a:schemeClr>
                </a:solidFill>
              </a:rPr>
              <a:t>ako</a:t>
            </a:r>
            <a:r>
              <a:rPr lang="en-US" dirty="0">
                <a:solidFill>
                  <a:schemeClr val="tx2">
                    <a:satMod val="200000"/>
                  </a:schemeClr>
                </a:solidFill>
              </a:rPr>
              <a:t>, pod </a:t>
            </a:r>
            <a:r>
              <a:rPr lang="en-US" dirty="0" err="1">
                <a:solidFill>
                  <a:schemeClr val="tx2">
                    <a:satMod val="200000"/>
                  </a:schemeClr>
                </a:solidFill>
              </a:rPr>
              <a:t>ostalim</a:t>
            </a:r>
            <a:r>
              <a:rPr lang="en-US" dirty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satMod val="200000"/>
                  </a:schemeClr>
                </a:solidFill>
              </a:rPr>
              <a:t>neizmenjenim</a:t>
            </a:r>
            <a:r>
              <a:rPr lang="en-US" dirty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satMod val="200000"/>
                  </a:schemeClr>
                </a:solidFill>
              </a:rPr>
              <a:t>okolnostima</a:t>
            </a:r>
            <a:r>
              <a:rPr lang="en-US" dirty="0">
                <a:solidFill>
                  <a:schemeClr val="tx2">
                    <a:satMod val="200000"/>
                  </a:schemeClr>
                </a:solidFill>
              </a:rPr>
              <a:t>, </a:t>
            </a:r>
            <a:br>
              <a:rPr lang="en-US" dirty="0">
                <a:solidFill>
                  <a:schemeClr val="tx2">
                    <a:satMod val="200000"/>
                  </a:schemeClr>
                </a:solidFill>
              </a:rPr>
            </a:b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0EA7DCDD-8F1C-4CE3-A8BB-8900544BA20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090738"/>
            <a:ext cx="8686800" cy="45307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sr-Latn-CS" altLang="en-US" dirty="0"/>
              <a:t>    </a:t>
            </a:r>
            <a:r>
              <a:rPr lang="es-ES" altLang="en-US" dirty="0"/>
              <a:t>A. </a:t>
            </a:r>
            <a:r>
              <a:rPr lang="es-ES" altLang="en-US" dirty="0" err="1"/>
              <a:t>uvoz</a:t>
            </a:r>
            <a:r>
              <a:rPr lang="es-ES" altLang="en-US" dirty="0"/>
              <a:t> </a:t>
            </a:r>
            <a:r>
              <a:rPr lang="es-ES" altLang="en-US" dirty="0" err="1"/>
              <a:t>poraste</a:t>
            </a:r>
            <a:endParaRPr lang="es-ES" altLang="en-US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s-ES" altLang="en-US" dirty="0"/>
              <a:t>    B. </a:t>
            </a:r>
            <a:r>
              <a:rPr lang="es-ES" altLang="en-US" dirty="0" err="1"/>
              <a:t>izvoz</a:t>
            </a:r>
            <a:r>
              <a:rPr lang="es-ES" altLang="en-US" dirty="0"/>
              <a:t> se </a:t>
            </a:r>
            <a:r>
              <a:rPr lang="es-ES" altLang="en-US" dirty="0" err="1"/>
              <a:t>ne</a:t>
            </a:r>
            <a:r>
              <a:rPr lang="es-ES" altLang="en-US" dirty="0"/>
              <a:t> </a:t>
            </a:r>
            <a:r>
              <a:rPr lang="es-ES" altLang="en-US" dirty="0" err="1"/>
              <a:t>poveća</a:t>
            </a:r>
            <a:endParaRPr lang="es-ES" altLang="en-US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s-ES" altLang="en-US" dirty="0"/>
              <a:t>    C. </a:t>
            </a:r>
            <a:r>
              <a:rPr lang="es-ES" altLang="en-US" dirty="0" err="1"/>
              <a:t>poraste</a:t>
            </a:r>
            <a:r>
              <a:rPr lang="es-ES" altLang="en-US" dirty="0"/>
              <a:t> </a:t>
            </a:r>
            <a:r>
              <a:rPr lang="es-ES" altLang="en-US" dirty="0" err="1"/>
              <a:t>potrošnja</a:t>
            </a:r>
            <a:r>
              <a:rPr lang="es-ES" altLang="en-US" dirty="0"/>
              <a:t> </a:t>
            </a:r>
            <a:r>
              <a:rPr lang="es-ES" altLang="en-US" dirty="0" err="1"/>
              <a:t>trajnih</a:t>
            </a:r>
            <a:r>
              <a:rPr lang="es-ES" altLang="en-US" dirty="0"/>
              <a:t> </a:t>
            </a:r>
            <a:r>
              <a:rPr lang="es-ES" altLang="en-US" dirty="0" err="1"/>
              <a:t>potrošnih</a:t>
            </a:r>
            <a:r>
              <a:rPr lang="es-ES" altLang="en-US" dirty="0"/>
              <a:t> </a:t>
            </a:r>
            <a:r>
              <a:rPr lang="es-ES" altLang="en-US" dirty="0" err="1"/>
              <a:t>dobara</a:t>
            </a:r>
            <a:endParaRPr lang="es-ES" altLang="en-US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s-ES" altLang="en-US" dirty="0"/>
              <a:t>    D. </a:t>
            </a:r>
            <a:r>
              <a:rPr lang="es-ES" altLang="en-US" dirty="0" err="1"/>
              <a:t>smanje</a:t>
            </a:r>
            <a:r>
              <a:rPr lang="es-ES" altLang="en-US" dirty="0"/>
              <a:t> se </a:t>
            </a:r>
            <a:r>
              <a:rPr lang="es-ES" altLang="en-US" dirty="0" err="1"/>
              <a:t>izdaci</a:t>
            </a:r>
            <a:r>
              <a:rPr lang="es-ES" altLang="en-US" dirty="0"/>
              <a:t> </a:t>
            </a:r>
            <a:r>
              <a:rPr lang="es-ES" altLang="en-US" dirty="0" err="1"/>
              <a:t>za</a:t>
            </a:r>
            <a:r>
              <a:rPr lang="es-ES" altLang="en-US" dirty="0"/>
              <a:t> </a:t>
            </a:r>
            <a:r>
              <a:rPr lang="es-ES" altLang="en-US" dirty="0" err="1"/>
              <a:t>naoružanje</a:t>
            </a:r>
            <a:endParaRPr lang="es-ES" altLang="en-US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r-Latn-RS" altLang="en-US" dirty="0"/>
              <a:t>Y=C+I+G+NX, NX=X-Z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s-ES" altLang="en-US" dirty="0" err="1"/>
              <a:t>Odgovor</a:t>
            </a:r>
            <a:r>
              <a:rPr lang="es-ES" altLang="en-US" dirty="0"/>
              <a:t>: C.  </a:t>
            </a:r>
            <a:r>
              <a:rPr lang="es-ES" altLang="en-US" dirty="0" err="1"/>
              <a:t>Rast</a:t>
            </a:r>
            <a:r>
              <a:rPr lang="es-ES" altLang="en-US" dirty="0"/>
              <a:t> </a:t>
            </a:r>
            <a:r>
              <a:rPr lang="es-ES" altLang="en-US" dirty="0" err="1"/>
              <a:t>uvoza</a:t>
            </a:r>
            <a:r>
              <a:rPr lang="es-ES" altLang="en-US" dirty="0"/>
              <a:t>, </a:t>
            </a:r>
            <a:r>
              <a:rPr lang="es-ES" altLang="en-US" dirty="0" err="1"/>
              <a:t>pad</a:t>
            </a:r>
            <a:r>
              <a:rPr lang="es-ES" altLang="en-US" dirty="0"/>
              <a:t> </a:t>
            </a:r>
            <a:r>
              <a:rPr lang="es-ES" altLang="en-US" dirty="0" err="1"/>
              <a:t>izvoza</a:t>
            </a:r>
            <a:r>
              <a:rPr lang="es-ES" altLang="en-US" dirty="0"/>
              <a:t>, </a:t>
            </a:r>
            <a:r>
              <a:rPr lang="es-ES" altLang="en-US" dirty="0" err="1"/>
              <a:t>odnosno</a:t>
            </a:r>
            <a:r>
              <a:rPr lang="es-ES" altLang="en-US" dirty="0"/>
              <a:t> </a:t>
            </a:r>
            <a:r>
              <a:rPr lang="es-ES" altLang="en-US" dirty="0" err="1"/>
              <a:t>pad</a:t>
            </a:r>
            <a:r>
              <a:rPr lang="es-ES" altLang="en-US" dirty="0"/>
              <a:t> </a:t>
            </a:r>
            <a:r>
              <a:rPr lang="es-ES" altLang="en-US" dirty="0" err="1"/>
              <a:t>budžetskih</a:t>
            </a:r>
            <a:r>
              <a:rPr lang="es-ES" altLang="en-US" dirty="0"/>
              <a:t> </a:t>
            </a:r>
            <a:r>
              <a:rPr lang="es-ES" altLang="en-US" dirty="0" err="1"/>
              <a:t>rashoda</a:t>
            </a:r>
            <a:r>
              <a:rPr lang="es-ES" altLang="en-US" dirty="0"/>
              <a:t> </a:t>
            </a:r>
            <a:r>
              <a:rPr lang="es-ES" altLang="en-US" dirty="0" err="1"/>
              <a:t>će</a:t>
            </a:r>
            <a:r>
              <a:rPr lang="es-ES" altLang="en-US" dirty="0"/>
              <a:t> </a:t>
            </a:r>
            <a:r>
              <a:rPr lang="es-ES" altLang="en-US" dirty="0" err="1"/>
              <a:t>uticati</a:t>
            </a:r>
            <a:r>
              <a:rPr lang="es-ES" altLang="en-US" dirty="0"/>
              <a:t> </a:t>
            </a:r>
            <a:r>
              <a:rPr lang="es-ES" altLang="en-US" dirty="0" err="1"/>
              <a:t>na</a:t>
            </a:r>
            <a:r>
              <a:rPr lang="es-ES" altLang="en-US" dirty="0"/>
              <a:t> </a:t>
            </a:r>
            <a:r>
              <a:rPr lang="es-ES" altLang="en-US" dirty="0" err="1"/>
              <a:t>smanjenje</a:t>
            </a:r>
            <a:r>
              <a:rPr lang="es-ES" altLang="en-US" dirty="0"/>
              <a:t> BDP.  </a:t>
            </a:r>
            <a:r>
              <a:rPr lang="es-ES" altLang="en-US" dirty="0" err="1"/>
              <a:t>Rast</a:t>
            </a:r>
            <a:r>
              <a:rPr lang="es-ES" altLang="en-US" dirty="0"/>
              <a:t> </a:t>
            </a:r>
            <a:r>
              <a:rPr lang="es-ES" altLang="en-US" dirty="0" err="1"/>
              <a:t>potrošnje</a:t>
            </a:r>
            <a:r>
              <a:rPr lang="es-ES" altLang="en-US" dirty="0"/>
              <a:t> </a:t>
            </a:r>
            <a:r>
              <a:rPr lang="es-ES" altLang="en-US" dirty="0" err="1"/>
              <a:t>trajnih</a:t>
            </a:r>
            <a:r>
              <a:rPr lang="es-ES" altLang="en-US" dirty="0"/>
              <a:t> </a:t>
            </a:r>
            <a:r>
              <a:rPr lang="es-ES" altLang="en-US" dirty="0" err="1"/>
              <a:t>potrošnih</a:t>
            </a:r>
            <a:r>
              <a:rPr lang="es-ES" altLang="en-US" dirty="0"/>
              <a:t> </a:t>
            </a:r>
            <a:r>
              <a:rPr lang="es-ES" altLang="en-US" dirty="0" err="1"/>
              <a:t>dobara</a:t>
            </a:r>
            <a:r>
              <a:rPr lang="es-ES" altLang="en-US" dirty="0"/>
              <a:t> </a:t>
            </a:r>
            <a:r>
              <a:rPr lang="es-ES" altLang="en-US" dirty="0" err="1"/>
              <a:t>će</a:t>
            </a:r>
            <a:r>
              <a:rPr lang="es-ES" altLang="en-US" dirty="0"/>
              <a:t> </a:t>
            </a:r>
            <a:r>
              <a:rPr lang="es-ES" altLang="en-US" dirty="0" err="1"/>
              <a:t>povećati</a:t>
            </a:r>
            <a:r>
              <a:rPr lang="es-ES" altLang="en-US" dirty="0"/>
              <a:t> BDP. </a:t>
            </a:r>
          </a:p>
        </p:txBody>
      </p:sp>
    </p:spTree>
    <p:extLst>
      <p:ext uri="{BB962C8B-B14F-4D97-AF65-F5344CB8AC3E}">
        <p14:creationId xmlns:p14="http://schemas.microsoft.com/office/powerpoint/2010/main" val="410815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F770ACF2-7153-4B77-9942-428B60816F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39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dirty="0">
                <a:solidFill>
                  <a:schemeClr val="tx2">
                    <a:satMod val="200000"/>
                  </a:schemeClr>
                </a:solidFill>
              </a:rPr>
              <a:t>8</a:t>
            </a:r>
            <a:r>
              <a:rPr lang="es-ES" dirty="0">
                <a:solidFill>
                  <a:schemeClr val="tx2">
                    <a:satMod val="200000"/>
                  </a:schemeClr>
                </a:solidFill>
              </a:rPr>
              <a:t>. </a:t>
            </a:r>
            <a:r>
              <a:rPr lang="es-ES" dirty="0" err="1">
                <a:solidFill>
                  <a:schemeClr val="tx2">
                    <a:satMod val="200000"/>
                  </a:schemeClr>
                </a:solidFill>
              </a:rPr>
              <a:t>Koji</a:t>
            </a:r>
            <a:r>
              <a:rPr lang="es-ES" dirty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es-ES" dirty="0" err="1">
                <a:solidFill>
                  <a:schemeClr val="tx2">
                    <a:satMod val="200000"/>
                  </a:schemeClr>
                </a:solidFill>
              </a:rPr>
              <a:t>od</a:t>
            </a:r>
            <a:r>
              <a:rPr lang="es-ES" dirty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es-ES" dirty="0" err="1">
                <a:solidFill>
                  <a:schemeClr val="tx2">
                    <a:satMod val="200000"/>
                  </a:schemeClr>
                </a:solidFill>
              </a:rPr>
              <a:t>narednih</a:t>
            </a:r>
            <a:r>
              <a:rPr lang="es-ES" dirty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es-ES" dirty="0" err="1">
                <a:solidFill>
                  <a:schemeClr val="tx2">
                    <a:satMod val="200000"/>
                  </a:schemeClr>
                </a:solidFill>
              </a:rPr>
              <a:t>stavova</a:t>
            </a:r>
            <a:r>
              <a:rPr lang="es-ES" dirty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es-ES" dirty="0" err="1">
                <a:solidFill>
                  <a:schemeClr val="tx2">
                    <a:satMod val="200000"/>
                  </a:schemeClr>
                </a:solidFill>
              </a:rPr>
              <a:t>tačno</a:t>
            </a:r>
            <a:r>
              <a:rPr lang="es-ES" dirty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es-ES" dirty="0" err="1">
                <a:solidFill>
                  <a:schemeClr val="tx2">
                    <a:satMod val="200000"/>
                  </a:schemeClr>
                </a:solidFill>
              </a:rPr>
              <a:t>opisuje</a:t>
            </a:r>
            <a:r>
              <a:rPr lang="es-ES" dirty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es-ES" dirty="0" err="1">
                <a:solidFill>
                  <a:schemeClr val="tx2">
                    <a:satMod val="200000"/>
                  </a:schemeClr>
                </a:solidFill>
              </a:rPr>
              <a:t>razliku</a:t>
            </a:r>
            <a:r>
              <a:rPr lang="es-ES" dirty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es-ES" dirty="0" err="1">
                <a:solidFill>
                  <a:schemeClr val="tx2">
                    <a:satMod val="200000"/>
                  </a:schemeClr>
                </a:solidFill>
              </a:rPr>
              <a:t>između</a:t>
            </a:r>
            <a:r>
              <a:rPr lang="es-ES" dirty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es-ES" dirty="0" err="1">
                <a:solidFill>
                  <a:schemeClr val="tx2">
                    <a:satMod val="200000"/>
                  </a:schemeClr>
                </a:solidFill>
              </a:rPr>
              <a:t>nominalnog</a:t>
            </a:r>
            <a:r>
              <a:rPr lang="es-ES" dirty="0">
                <a:solidFill>
                  <a:schemeClr val="tx2">
                    <a:satMod val="200000"/>
                  </a:schemeClr>
                </a:solidFill>
              </a:rPr>
              <a:t> i </a:t>
            </a:r>
            <a:r>
              <a:rPr lang="es-ES" dirty="0" err="1">
                <a:solidFill>
                  <a:schemeClr val="tx2">
                    <a:satMod val="200000"/>
                  </a:schemeClr>
                </a:solidFill>
              </a:rPr>
              <a:t>realnog</a:t>
            </a:r>
            <a:r>
              <a:rPr lang="es-ES" dirty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es-ES" dirty="0" err="1">
                <a:solidFill>
                  <a:schemeClr val="tx2">
                    <a:satMod val="200000"/>
                  </a:schemeClr>
                </a:solidFill>
              </a:rPr>
              <a:t>BDP</a:t>
            </a:r>
            <a:r>
              <a:rPr lang="es-ES" dirty="0">
                <a:solidFill>
                  <a:schemeClr val="tx2">
                    <a:satMod val="200000"/>
                  </a:schemeClr>
                </a:solidFill>
              </a:rPr>
              <a:t>?</a:t>
            </a:r>
            <a:br>
              <a:rPr lang="es-ES" dirty="0">
                <a:solidFill>
                  <a:schemeClr val="tx2">
                    <a:satMod val="200000"/>
                  </a:schemeClr>
                </a:solidFill>
              </a:rPr>
            </a:b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5D1F3949-6297-4FD7-88A9-C19FC272488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505075"/>
            <a:ext cx="86868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ES" altLang="en-US"/>
              <a:t>A. Realni BDP uključuje samo dobra; nominalni BDP uključuje i usluge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v-SE" altLang="en-US"/>
              <a:t>B. Realni BDP se meri na osnovu stalnih, a nominalni </a:t>
            </a:r>
            <a:r>
              <a:rPr lang="sr-Latn-CS" altLang="en-US"/>
              <a:t>  </a:t>
            </a:r>
            <a:r>
              <a:rPr lang="sv-SE" altLang="en-US"/>
              <a:t>na bazi tekućih cena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v-SE" altLang="en-US"/>
              <a:t>C. Realni BDP jednak je razlici nominalnog BDP i amortizacije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v-SE" altLang="en-US"/>
              <a:t>D. Realni BDP jednak je proizvodu nominalog BDP i ICM.</a:t>
            </a:r>
            <a:endParaRPr lang="es-ES" altLang="en-US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ES" altLang="en-US"/>
              <a:t>Odgovor: B. 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136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5879BD6C-7D61-42BD-A054-494157174D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dirty="0">
                <a:solidFill>
                  <a:schemeClr val="tx2">
                    <a:satMod val="200000"/>
                  </a:schemeClr>
                </a:solidFill>
              </a:rPr>
              <a:t>9</a:t>
            </a:r>
            <a:r>
              <a:rPr lang="es-ES" dirty="0">
                <a:solidFill>
                  <a:schemeClr val="tx2">
                    <a:satMod val="200000"/>
                  </a:schemeClr>
                </a:solidFill>
              </a:rPr>
              <a:t>. </a:t>
            </a:r>
            <a:r>
              <a:rPr lang="es-ES" dirty="0" err="1">
                <a:solidFill>
                  <a:schemeClr val="tx2">
                    <a:satMod val="200000"/>
                  </a:schemeClr>
                </a:solidFill>
              </a:rPr>
              <a:t>Ako</a:t>
            </a:r>
            <a:r>
              <a:rPr lang="es-ES" dirty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es-ES" dirty="0" err="1">
                <a:solidFill>
                  <a:schemeClr val="tx2">
                    <a:satMod val="200000"/>
                  </a:schemeClr>
                </a:solidFill>
              </a:rPr>
              <a:t>proizvodnja</a:t>
            </a:r>
            <a:r>
              <a:rPr lang="es-ES" dirty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es-ES" dirty="0" err="1">
                <a:solidFill>
                  <a:schemeClr val="tx2">
                    <a:satMod val="200000"/>
                  </a:schemeClr>
                </a:solidFill>
              </a:rPr>
              <a:t>ostaje</a:t>
            </a:r>
            <a:r>
              <a:rPr lang="es-ES" dirty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es-ES" dirty="0" err="1">
                <a:solidFill>
                  <a:schemeClr val="tx2">
                    <a:satMod val="200000"/>
                  </a:schemeClr>
                </a:solidFill>
              </a:rPr>
              <a:t>ista</a:t>
            </a:r>
            <a:r>
              <a:rPr lang="es-ES" dirty="0">
                <a:solidFill>
                  <a:schemeClr val="tx2">
                    <a:satMod val="200000"/>
                  </a:schemeClr>
                </a:solidFill>
              </a:rPr>
              <a:t> a cene se </a:t>
            </a:r>
            <a:r>
              <a:rPr lang="es-ES" dirty="0" err="1">
                <a:solidFill>
                  <a:schemeClr val="tx2">
                    <a:satMod val="200000"/>
                  </a:schemeClr>
                </a:solidFill>
              </a:rPr>
              <a:t>udvostruče</a:t>
            </a:r>
            <a:br>
              <a:rPr lang="es-ES" dirty="0">
                <a:solidFill>
                  <a:schemeClr val="tx2">
                    <a:satMod val="200000"/>
                  </a:schemeClr>
                </a:solidFill>
              </a:rPr>
            </a:b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802E5948-9B59-4809-BDF3-72AC710DFF1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6868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v-SE" altLang="en-US" sz="2800"/>
              <a:t>A. realni i nominalni  BDP ostaju isti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ES" altLang="en-US" sz="2800"/>
              <a:t>B. realni BDP ostaje isti, a nominalni se prepolovljava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ES" altLang="en-US" sz="2800"/>
              <a:t>C. realni BDP ostaje isti, a nominalni se udvostručuje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ES" altLang="en-US" sz="2800"/>
              <a:t>D. realni BDP se udvostručuje, a nominalni se ne menja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sr-Latn-CS" altLang="en-US" sz="280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ES" altLang="en-US" sz="2800"/>
              <a:t>Odgovor: C.  Realni BDP se izračunava u stalnim cenama, tako da inflacija ne utiče na izmenu njegove vrednosti. Nominalni BDP će se udvostručiti. </a:t>
            </a:r>
            <a:endParaRPr lang="en-US" altLang="en-US" sz="280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122066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dirty="0"/>
              <a:t>10. Sivu ekonomiju merimo…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 hangingPunct="1"/>
            <a:r>
              <a:rPr lang="sr-Latn-CS"/>
              <a:t>A. Pomoću dva metoda :</a:t>
            </a:r>
          </a:p>
          <a:p>
            <a:pPr lvl="1" eaLnBrk="1" hangingPunct="1"/>
            <a:r>
              <a:rPr lang="sr-Latn-CS"/>
              <a:t> upoređivanjem podataka o potrošenoj električnoj energiji</a:t>
            </a:r>
          </a:p>
          <a:p>
            <a:pPr lvl="1" eaLnBrk="1" hangingPunct="1"/>
            <a:r>
              <a:rPr lang="sr-Latn-CS"/>
              <a:t> Sabiranjem vrednosti novčanica velike vrednosti van opticaja</a:t>
            </a:r>
          </a:p>
          <a:p>
            <a:pPr eaLnBrk="1" hangingPunct="1"/>
            <a:r>
              <a:rPr lang="sr-Latn-CS"/>
              <a:t>B. Procenom časova neprijavljenog rada</a:t>
            </a:r>
          </a:p>
          <a:p>
            <a:pPr eaLnBrk="1" hangingPunct="1"/>
            <a:r>
              <a:rPr lang="sr-Latn-CS"/>
              <a:t>C. Nema načina</a:t>
            </a:r>
          </a:p>
          <a:p>
            <a:pPr eaLnBrk="1" hangingPunct="1"/>
            <a:r>
              <a:rPr lang="en-US"/>
              <a:t>Odgovor: </a:t>
            </a:r>
            <a:r>
              <a:rPr lang="sr-Latn-CS"/>
              <a:t>A u razvijenim zemljama, kod nas ne daju dobre rezultate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76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51" name="Rectangle 35">
            <a:extLst>
              <a:ext uri="{FF2B5EF4-FFF2-40B4-BE49-F238E27FC236}">
                <a16:creationId xmlns:a16="http://schemas.microsoft.com/office/drawing/2014/main" id="{7D7EF8C1-C53E-44D2-B81A-14C38AE665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>
                <a:solidFill>
                  <a:schemeClr val="tx2">
                    <a:satMod val="200000"/>
                  </a:schemeClr>
                </a:solidFill>
              </a:rPr>
              <a:t>Ključne</a:t>
            </a:r>
            <a:r>
              <a:rPr lang="en-US" dirty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satMod val="200000"/>
                  </a:schemeClr>
                </a:solidFill>
              </a:rPr>
              <a:t>makroekonomske</a:t>
            </a:r>
            <a:r>
              <a:rPr lang="en-US" dirty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satMod val="200000"/>
                  </a:schemeClr>
                </a:solidFill>
              </a:rPr>
              <a:t>varijable</a:t>
            </a:r>
            <a:br>
              <a:rPr lang="sr-Latn-RS" dirty="0">
                <a:solidFill>
                  <a:schemeClr val="tx2">
                    <a:satMod val="200000"/>
                  </a:schemeClr>
                </a:solidFill>
              </a:rPr>
            </a:br>
            <a:br>
              <a:rPr lang="sr-Latn-RS" dirty="0">
                <a:solidFill>
                  <a:schemeClr val="tx2">
                    <a:satMod val="200000"/>
                  </a:schemeClr>
                </a:solidFill>
              </a:rPr>
            </a:b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60452" name="Rectangle 36">
            <a:extLst>
              <a:ext uri="{FF2B5EF4-FFF2-40B4-BE49-F238E27FC236}">
                <a16:creationId xmlns:a16="http://schemas.microsoft.com/office/drawing/2014/main" id="{ECDD1E40-D947-4BB0-8AAB-290EFB72787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66800" y="2209800"/>
            <a:ext cx="7772400" cy="4572000"/>
          </a:xfrm>
        </p:spPr>
        <p:txBody>
          <a:bodyPr/>
          <a:lstStyle/>
          <a:p>
            <a:pPr eaLnBrk="1" hangingPunct="1"/>
            <a:r>
              <a:rPr lang="en-US" altLang="en-US" dirty="0"/>
              <a:t> </a:t>
            </a:r>
            <a:r>
              <a:rPr lang="en-US" altLang="en-US" sz="1600" b="1" i="1" dirty="0" err="1"/>
              <a:t>proizvodnja</a:t>
            </a:r>
            <a:r>
              <a:rPr lang="en-US" altLang="en-US" sz="1600" b="1" i="1" dirty="0"/>
              <a:t>, </a:t>
            </a:r>
            <a:endParaRPr lang="sr-Latn-CS" altLang="en-US" sz="1600" b="1" i="1" dirty="0"/>
          </a:p>
          <a:p>
            <a:pPr eaLnBrk="1" hangingPunct="1"/>
            <a:r>
              <a:rPr lang="en-US" altLang="en-US" sz="1600" b="1" i="1" dirty="0" err="1"/>
              <a:t>cene</a:t>
            </a:r>
            <a:r>
              <a:rPr lang="en-US" altLang="en-US" sz="1600" b="1" i="1" dirty="0"/>
              <a:t>, </a:t>
            </a:r>
            <a:endParaRPr lang="sr-Latn-CS" altLang="en-US" sz="1600" b="1" i="1" dirty="0"/>
          </a:p>
          <a:p>
            <a:pPr eaLnBrk="1" hangingPunct="1"/>
            <a:r>
              <a:rPr lang="en-US" altLang="en-US" sz="1600" b="1" i="1" dirty="0" err="1"/>
              <a:t>zaposlenost</a:t>
            </a:r>
            <a:r>
              <a:rPr lang="en-US" altLang="en-US" sz="1600" b="1" i="1" dirty="0"/>
              <a:t> </a:t>
            </a:r>
            <a:endParaRPr lang="sr-Latn-CS" altLang="en-US" sz="1600" b="1" i="1" dirty="0"/>
          </a:p>
          <a:p>
            <a:pPr eaLnBrk="1" hangingPunct="1"/>
            <a:r>
              <a:rPr lang="en-US" altLang="en-US" sz="1600" b="1" i="1" dirty="0"/>
              <a:t> </a:t>
            </a:r>
            <a:r>
              <a:rPr lang="en-US" altLang="en-US" sz="1600" b="1" i="1" dirty="0" err="1"/>
              <a:t>saldo</a:t>
            </a:r>
            <a:r>
              <a:rPr lang="en-US" altLang="en-US" sz="1600" b="1" i="1" dirty="0"/>
              <a:t> </a:t>
            </a:r>
            <a:r>
              <a:rPr lang="en-US" altLang="en-US" sz="1600" b="1" i="1" dirty="0" err="1"/>
              <a:t>spoljnotrgovinskog</a:t>
            </a:r>
            <a:r>
              <a:rPr lang="en-US" altLang="en-US" sz="1600" b="1" i="1" dirty="0"/>
              <a:t> </a:t>
            </a:r>
            <a:r>
              <a:rPr lang="en-US" altLang="en-US" sz="1600" b="1" i="1" dirty="0" err="1"/>
              <a:t>bilansa</a:t>
            </a:r>
            <a:r>
              <a:rPr lang="en-US" altLang="en-US" sz="1600" b="1" i="1" dirty="0"/>
              <a:t>.</a:t>
            </a:r>
            <a:endParaRPr lang="sr-Latn-CS" altLang="en-US" sz="1600" b="1" i="1" dirty="0"/>
          </a:p>
          <a:p>
            <a:pPr eaLnBrk="1" hangingPunct="1"/>
            <a:r>
              <a:rPr lang="sr-Latn-CS" altLang="en-US" sz="1600" b="1" i="1" dirty="0"/>
              <a:t>Kao krvna slika</a:t>
            </a:r>
            <a:r>
              <a:rPr lang="en-US" altLang="en-US" sz="1600" dirty="0"/>
              <a:t> </a:t>
            </a:r>
            <a:endParaRPr lang="sr-Latn-RS" altLang="en-US" sz="1600" dirty="0"/>
          </a:p>
          <a:p>
            <a:pPr eaLnBrk="1" hangingPunct="1"/>
            <a:endParaRPr lang="sr-Latn-RS" altLang="en-US" sz="1600" dirty="0"/>
          </a:p>
          <a:p>
            <a:pPr eaLnBrk="1" hangingPunct="1"/>
            <a:r>
              <a:rPr lang="sr-Latn-RS" sz="1600" dirty="0">
                <a:solidFill>
                  <a:schemeClr val="tx2">
                    <a:satMod val="200000"/>
                  </a:schemeClr>
                </a:solidFill>
              </a:rPr>
              <a:t>Šta je cilj premijera?</a:t>
            </a:r>
            <a:endParaRPr lang="sr-Latn-RS" altLang="en-US" sz="1600" dirty="0"/>
          </a:p>
          <a:p>
            <a:pPr eaLnBrk="1" hangingPunct="1"/>
            <a:r>
              <a:rPr lang="sr-Latn-RS" altLang="en-US" dirty="0"/>
              <a:t>Misery index - </a:t>
            </a:r>
            <a:r>
              <a:rPr lang="sr-Latn-CS" altLang="en-US" dirty="0"/>
              <a:t>	nezaposlenost + inflacija</a:t>
            </a:r>
          </a:p>
          <a:p>
            <a:pPr eaLnBrk="1" hangingPunct="1"/>
            <a:r>
              <a:rPr lang="sr-Latn-CS" altLang="en-US" dirty="0"/>
              <a:t>Artur Okun, 1970-tih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0848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0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0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0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0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04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04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04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>
            <a:extLst>
              <a:ext uri="{FF2B5EF4-FFF2-40B4-BE49-F238E27FC236}">
                <a16:creationId xmlns:a16="http://schemas.microsoft.com/office/drawing/2014/main" id="{E236687F-9DFD-4D65-B9E2-D656B92CF8FF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4572000" y="207960"/>
            <a:ext cx="4000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 u="none" dirty="0">
                <a:solidFill>
                  <a:srgbClr val="B590DA"/>
                </a:solidFill>
                <a:cs typeface="Times New Roman" panose="02020603050405020304" pitchFamily="18" charset="0"/>
              </a:rPr>
              <a:t>Source</a:t>
            </a:r>
            <a:r>
              <a:rPr lang="en-US" altLang="en-US" u="none" dirty="0">
                <a:solidFill>
                  <a:srgbClr val="B590DA"/>
                </a:solidFill>
                <a:cs typeface="Times New Roman" panose="02020603050405020304" pitchFamily="18" charset="0"/>
              </a:rPr>
              <a:t>: Schneider and </a:t>
            </a:r>
            <a:r>
              <a:rPr lang="en-US" altLang="en-US" u="none" dirty="0" err="1">
                <a:solidFill>
                  <a:srgbClr val="B590DA"/>
                </a:solidFill>
                <a:cs typeface="Times New Roman" panose="02020603050405020304" pitchFamily="18" charset="0"/>
              </a:rPr>
              <a:t>Enste</a:t>
            </a:r>
            <a:r>
              <a:rPr lang="en-US" altLang="en-US" u="none" dirty="0">
                <a:solidFill>
                  <a:srgbClr val="B590DA"/>
                </a:solidFill>
                <a:cs typeface="Times New Roman" panose="02020603050405020304" pitchFamily="18" charset="0"/>
              </a:rPr>
              <a:t> (2000) </a:t>
            </a:r>
          </a:p>
        </p:txBody>
      </p:sp>
      <p:sp>
        <p:nvSpPr>
          <p:cNvPr id="21507" name="Rectangle 5">
            <a:extLst>
              <a:ext uri="{FF2B5EF4-FFF2-40B4-BE49-F238E27FC236}">
                <a16:creationId xmlns:a16="http://schemas.microsoft.com/office/drawing/2014/main" id="{A54ACBD1-E562-49C5-8105-FC766F54C211}"/>
              </a:ext>
            </a:extLst>
          </p:cNvPr>
          <p:cNvSpPr>
            <a:spLocks noChangeArrowheads="1"/>
          </p:cNvSpPr>
          <p:nvPr/>
        </p:nvSpPr>
        <p:spPr bwMode="black">
          <a:xfrm>
            <a:off x="0" y="914400"/>
            <a:ext cx="91821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400" u="none">
              <a:solidFill>
                <a:schemeClr val="bg1"/>
              </a:solidFill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769677E-79D1-4C5C-993C-11FB42366AC8}"/>
              </a:ext>
            </a:extLst>
          </p:cNvPr>
          <p:cNvGraphicFramePr>
            <a:graphicFrameLocks noGrp="1"/>
          </p:cNvGraphicFramePr>
          <p:nvPr/>
        </p:nvGraphicFramePr>
        <p:xfrm>
          <a:off x="784225" y="392113"/>
          <a:ext cx="7670799" cy="6257927"/>
        </p:xfrm>
        <a:graphic>
          <a:graphicData uri="http://schemas.openxmlformats.org/drawingml/2006/table">
            <a:tbl>
              <a:tblPr/>
              <a:tblGrid>
                <a:gridCol w="2352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476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12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2700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900" b="1" dirty="0">
                          <a:solidFill>
                            <a:srgbClr val="FFFF00"/>
                          </a:solidFill>
                          <a:latin typeface="IHNGC L+ Ocean Sans YU"/>
                          <a:ea typeface="Calibri"/>
                          <a:cs typeface="IHNGC L+ Ocean Sans YU"/>
                        </a:rPr>
                        <a:t>Procena sive ekonomije u svetu, </a:t>
                      </a:r>
                      <a:endParaRPr lang="en-US" sz="1900" b="1" dirty="0">
                        <a:solidFill>
                          <a:srgbClr val="FFFF00"/>
                        </a:solidFill>
                        <a:latin typeface="IHNGC L+ Ocean Sans YU"/>
                        <a:ea typeface="Calibri"/>
                        <a:cs typeface="IHNGC L+ Ocean Sans YU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FFFF00"/>
                        </a:solidFill>
                        <a:latin typeface="IHNGC L+ Ocean Sans YU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FFFF00"/>
                        </a:solidFill>
                        <a:latin typeface="IHNGC L+ Ocean Sans YU"/>
                        <a:ea typeface="Calibri"/>
                        <a:cs typeface="IHNGC L+ Ocean Sans YU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FFFF00"/>
                        </a:solidFill>
                        <a:latin typeface="IHNGC L+ Ocean Sans YU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7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 err="1">
                          <a:solidFill>
                            <a:srgbClr val="FFFF00"/>
                          </a:solidFill>
                          <a:latin typeface="IHNGC L+ Ocean Sans YU"/>
                          <a:ea typeface="Calibri"/>
                          <a:cs typeface="IHNGC L+ Ocean Sans YU"/>
                        </a:rPr>
                        <a:t>Afrika</a:t>
                      </a:r>
                      <a:r>
                        <a:rPr lang="en-US" sz="1900" b="1" dirty="0">
                          <a:solidFill>
                            <a:srgbClr val="FFFF00"/>
                          </a:solidFill>
                          <a:latin typeface="IHNGC L+ Ocean Sans YU"/>
                          <a:ea typeface="Calibri"/>
                          <a:cs typeface="IHNGC L+ Ocean Sans YU"/>
                        </a:rPr>
                        <a:t> </a:t>
                      </a: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1" dirty="0">
                        <a:solidFill>
                          <a:srgbClr val="FFFF00"/>
                        </a:solidFill>
                        <a:latin typeface="IHNGC L+ Ocean Sans YU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solidFill>
                            <a:srgbClr val="FFFF00"/>
                          </a:solidFill>
                          <a:latin typeface="IHNGC L+ Ocean Sans YU"/>
                          <a:ea typeface="Calibri"/>
                          <a:cs typeface="IHNGC L+ Ocean Sans YU"/>
                        </a:rPr>
                        <a:t>Centralna Evropa </a:t>
                      </a: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1">
                        <a:solidFill>
                          <a:srgbClr val="FFFF00"/>
                        </a:solidFill>
                        <a:latin typeface="IHNGC L+ Ocean Sans YU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37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solidFill>
                            <a:srgbClr val="FFFF00"/>
                          </a:solidFill>
                          <a:latin typeface="IHNIH A+ Ocean Sans YU"/>
                          <a:ea typeface="Calibri"/>
                          <a:cs typeface="IHNIH A+ Ocean Sans YU"/>
                        </a:rPr>
                        <a:t>Nigerija, Egipat </a:t>
                      </a:r>
                      <a:endParaRPr lang="en-US" sz="1900" b="1">
                        <a:solidFill>
                          <a:srgbClr val="FFFF00"/>
                        </a:solidFill>
                        <a:latin typeface="IHNGC L+ Ocean Sans YU"/>
                        <a:ea typeface="Calibri"/>
                        <a:cs typeface="IHNGC L+ Ocean Sans YU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solidFill>
                            <a:srgbClr val="FFFF00"/>
                          </a:solidFill>
                          <a:latin typeface="IHNIH A+ Ocean Sans YU"/>
                          <a:ea typeface="Calibri"/>
                          <a:cs typeface="IHNIH A+ Ocean Sans YU"/>
                        </a:rPr>
                        <a:t>68–76 </a:t>
                      </a:r>
                      <a:endParaRPr lang="en-US" sz="1900" b="1">
                        <a:solidFill>
                          <a:srgbClr val="FFFF00"/>
                        </a:solidFill>
                        <a:latin typeface="IHNGC L+ Ocean Sans YU"/>
                        <a:ea typeface="Calibri"/>
                        <a:cs typeface="IHNGC L+ Ocean Sans YU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 err="1">
                          <a:solidFill>
                            <a:srgbClr val="FFFF00"/>
                          </a:solidFill>
                          <a:latin typeface="IHNIH A+ Ocean Sans YU"/>
                          <a:ea typeface="Calibri"/>
                          <a:cs typeface="IHNIH A+ Ocean Sans YU"/>
                        </a:rPr>
                        <a:t>Mađarska</a:t>
                      </a:r>
                      <a:r>
                        <a:rPr lang="en-US" sz="1900" b="1" dirty="0">
                          <a:solidFill>
                            <a:srgbClr val="FFFF00"/>
                          </a:solidFill>
                          <a:latin typeface="IHNIH A+ Ocean Sans YU"/>
                          <a:ea typeface="Calibri"/>
                          <a:cs typeface="IHNIH A+ Ocean Sans YU"/>
                        </a:rPr>
                        <a:t>, </a:t>
                      </a:r>
                      <a:r>
                        <a:rPr lang="en-US" sz="1900" b="1" dirty="0" err="1">
                          <a:solidFill>
                            <a:srgbClr val="FFFF00"/>
                          </a:solidFill>
                          <a:latin typeface="IHNIH A+ Ocean Sans YU"/>
                          <a:ea typeface="Calibri"/>
                          <a:cs typeface="IHNIH A+ Ocean Sans YU"/>
                        </a:rPr>
                        <a:t>Bugarska</a:t>
                      </a:r>
                      <a:r>
                        <a:rPr lang="en-US" sz="1900" b="1" dirty="0">
                          <a:solidFill>
                            <a:srgbClr val="FFFF00"/>
                          </a:solidFill>
                          <a:latin typeface="IHNIH A+ Ocean Sans YU"/>
                          <a:ea typeface="Calibri"/>
                          <a:cs typeface="IHNIH A+ Ocean Sans YU"/>
                        </a:rPr>
                        <a:t>, </a:t>
                      </a:r>
                      <a:r>
                        <a:rPr lang="en-US" sz="1900" b="1" dirty="0" err="1">
                          <a:solidFill>
                            <a:srgbClr val="FFFF00"/>
                          </a:solidFill>
                          <a:latin typeface="IHNIH A+ Ocean Sans YU"/>
                          <a:ea typeface="Calibri"/>
                          <a:cs typeface="IHNIH A+ Ocean Sans YU"/>
                        </a:rPr>
                        <a:t>Poljska</a:t>
                      </a:r>
                      <a:r>
                        <a:rPr lang="en-US" sz="1900" b="1" dirty="0">
                          <a:solidFill>
                            <a:srgbClr val="FFFF00"/>
                          </a:solidFill>
                          <a:latin typeface="IHNIH A+ Ocean Sans YU"/>
                          <a:ea typeface="Calibri"/>
                          <a:cs typeface="IHNIH A+ Ocean Sans YU"/>
                        </a:rPr>
                        <a:t> </a:t>
                      </a:r>
                      <a:endParaRPr lang="en-US" sz="1900" b="1" dirty="0">
                        <a:solidFill>
                          <a:srgbClr val="FFFF00"/>
                        </a:solidFill>
                        <a:latin typeface="IHNGC L+ Ocean Sans YU"/>
                        <a:ea typeface="Calibri"/>
                        <a:cs typeface="IHNGC L+ Ocean Sans YU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solidFill>
                            <a:srgbClr val="FFFF00"/>
                          </a:solidFill>
                          <a:latin typeface="IHNIH A+ Ocean Sans YU"/>
                          <a:ea typeface="Calibri"/>
                          <a:cs typeface="IHNIH A+ Ocean Sans YU"/>
                        </a:rPr>
                        <a:t>20–28 </a:t>
                      </a:r>
                      <a:endParaRPr lang="en-US" sz="1900" b="1">
                        <a:solidFill>
                          <a:srgbClr val="FFFF00"/>
                        </a:solidFill>
                        <a:latin typeface="IHNGC L+ Ocean Sans YU"/>
                        <a:ea typeface="Calibri"/>
                        <a:cs typeface="IHNGC L+ Ocean Sans YU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37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solidFill>
                            <a:srgbClr val="FFFF00"/>
                          </a:solidFill>
                          <a:latin typeface="IHNIH A+ Ocean Sans YU"/>
                          <a:ea typeface="Calibri"/>
                          <a:cs typeface="IHNIH A+ Ocean Sans YU"/>
                        </a:rPr>
                        <a:t>Tunis, Maroko </a:t>
                      </a:r>
                      <a:endParaRPr lang="en-US" sz="1900" b="1">
                        <a:solidFill>
                          <a:srgbClr val="FFFF00"/>
                        </a:solidFill>
                        <a:latin typeface="IHNGC L+ Ocean Sans YU"/>
                        <a:ea typeface="Calibri"/>
                        <a:cs typeface="IHNGC L+ Ocean Sans YU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solidFill>
                            <a:srgbClr val="FFFF00"/>
                          </a:solidFill>
                          <a:latin typeface="IHNIH A+ Ocean Sans YU"/>
                          <a:ea typeface="Calibri"/>
                          <a:cs typeface="IHNIH A+ Ocean Sans YU"/>
                        </a:rPr>
                        <a:t>39–45 </a:t>
                      </a:r>
                      <a:endParaRPr lang="en-US" sz="1900" b="1">
                        <a:solidFill>
                          <a:srgbClr val="FFFF00"/>
                        </a:solidFill>
                        <a:latin typeface="IHNGC L+ Ocean Sans YU"/>
                        <a:ea typeface="Calibri"/>
                        <a:cs typeface="IHNGC L+ Ocean Sans YU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 err="1">
                          <a:solidFill>
                            <a:srgbClr val="FFFF00"/>
                          </a:solidFill>
                          <a:latin typeface="IHNIH A+ Ocean Sans YU"/>
                          <a:ea typeface="Calibri"/>
                          <a:cs typeface="IHNIH A+ Ocean Sans YU"/>
                        </a:rPr>
                        <a:t>Češka</a:t>
                      </a:r>
                      <a:r>
                        <a:rPr lang="en-US" sz="1900" b="1" dirty="0">
                          <a:solidFill>
                            <a:srgbClr val="FFFF00"/>
                          </a:solidFill>
                          <a:latin typeface="IHNIH A+ Ocean Sans YU"/>
                          <a:ea typeface="Calibri"/>
                          <a:cs typeface="IHNIH A+ Ocean Sans YU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FFFF00"/>
                          </a:solidFill>
                          <a:latin typeface="IHNIH A+ Ocean Sans YU"/>
                          <a:ea typeface="Calibri"/>
                          <a:cs typeface="IHNIH A+ Ocean Sans YU"/>
                        </a:rPr>
                        <a:t>Republika</a:t>
                      </a:r>
                      <a:r>
                        <a:rPr lang="en-US" sz="1900" b="1" dirty="0">
                          <a:solidFill>
                            <a:srgbClr val="FFFF00"/>
                          </a:solidFill>
                          <a:latin typeface="IHNIH A+ Ocean Sans YU"/>
                          <a:ea typeface="Calibri"/>
                          <a:cs typeface="IHNIH A+ Ocean Sans YU"/>
                        </a:rPr>
                        <a:t>, </a:t>
                      </a:r>
                      <a:r>
                        <a:rPr lang="en-US" sz="1900" b="1" dirty="0" err="1">
                          <a:solidFill>
                            <a:srgbClr val="FFFF00"/>
                          </a:solidFill>
                          <a:latin typeface="IHNIH A+ Ocean Sans YU"/>
                          <a:ea typeface="Calibri"/>
                          <a:cs typeface="IHNIH A+ Ocean Sans YU"/>
                        </a:rPr>
                        <a:t>Rumunija</a:t>
                      </a:r>
                      <a:r>
                        <a:rPr lang="en-US" sz="1900" b="1" dirty="0">
                          <a:solidFill>
                            <a:srgbClr val="FFFF00"/>
                          </a:solidFill>
                          <a:latin typeface="IHNIH A+ Ocean Sans YU"/>
                          <a:ea typeface="Calibri"/>
                          <a:cs typeface="IHNIH A+ Ocean Sans YU"/>
                        </a:rPr>
                        <a:t>, </a:t>
                      </a:r>
                      <a:r>
                        <a:rPr lang="en-US" sz="1900" b="1" dirty="0" err="1">
                          <a:solidFill>
                            <a:srgbClr val="FFFF00"/>
                          </a:solidFill>
                          <a:latin typeface="IHNIH A+ Ocean Sans YU"/>
                          <a:ea typeface="Calibri"/>
                          <a:cs typeface="IHNIH A+ Ocean Sans YU"/>
                        </a:rPr>
                        <a:t>Slovačka</a:t>
                      </a:r>
                      <a:r>
                        <a:rPr lang="en-US" sz="1900" b="1" dirty="0">
                          <a:solidFill>
                            <a:srgbClr val="FFFF00"/>
                          </a:solidFill>
                          <a:latin typeface="IHNIH A+ Ocean Sans YU"/>
                          <a:ea typeface="Calibri"/>
                          <a:cs typeface="IHNIH A+ Ocean Sans YU"/>
                        </a:rPr>
                        <a:t> </a:t>
                      </a:r>
                      <a:endParaRPr lang="en-US" sz="1900" b="1" dirty="0">
                        <a:solidFill>
                          <a:srgbClr val="FFFF00"/>
                        </a:solidFill>
                        <a:latin typeface="IHNGC L+ Ocean Sans YU"/>
                        <a:ea typeface="Calibri"/>
                        <a:cs typeface="IHNGC L+ Ocean Sans YU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solidFill>
                            <a:srgbClr val="FFFF00"/>
                          </a:solidFill>
                          <a:latin typeface="IHNIH A+ Ocean Sans YU"/>
                          <a:ea typeface="Calibri"/>
                          <a:cs typeface="IHNIH A+ Ocean Sans YU"/>
                        </a:rPr>
                        <a:t>9–16 </a:t>
                      </a:r>
                      <a:endParaRPr lang="en-US" sz="1900" b="1">
                        <a:solidFill>
                          <a:srgbClr val="FFFF00"/>
                        </a:solidFill>
                        <a:latin typeface="IHNGC L+ Ocean Sans YU"/>
                        <a:ea typeface="Calibri"/>
                        <a:cs typeface="IHNGC L+ Ocean Sans YU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7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solidFill>
                            <a:srgbClr val="FFFF00"/>
                          </a:solidFill>
                          <a:latin typeface="IHNGC L+ Ocean Sans YU"/>
                          <a:ea typeface="Calibri"/>
                          <a:cs typeface="IHNGC L+ Ocean Sans YU"/>
                        </a:rPr>
                        <a:t>Latinska Amerika </a:t>
                      </a:r>
                    </a:p>
                  </a:txBody>
                  <a:tcPr marL="68574" marR="6857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1" dirty="0">
                        <a:solidFill>
                          <a:srgbClr val="FFFF00"/>
                        </a:solidFill>
                        <a:latin typeface="IHNGC L+ Ocean Sans YU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solidFill>
                            <a:srgbClr val="FFFF00"/>
                          </a:solidFill>
                          <a:latin typeface="IHNGC L+ Ocean Sans YU"/>
                          <a:ea typeface="Calibri"/>
                          <a:cs typeface="IHNGC L+ Ocean Sans YU"/>
                        </a:rPr>
                        <a:t>Bivši Sovjetski Savez </a:t>
                      </a:r>
                    </a:p>
                  </a:txBody>
                  <a:tcPr marL="68574" marR="6857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1">
                        <a:solidFill>
                          <a:srgbClr val="FFFF00"/>
                        </a:solidFill>
                        <a:latin typeface="IHNGC L+ Ocean Sans YU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37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solidFill>
                            <a:srgbClr val="FFFF00"/>
                          </a:solidFill>
                          <a:latin typeface="IHNIH A+ Ocean Sans YU"/>
                          <a:ea typeface="Calibri"/>
                          <a:cs typeface="IHNIH A+ Ocean Sans YU"/>
                        </a:rPr>
                        <a:t>Meksiko, Peru </a:t>
                      </a:r>
                      <a:endParaRPr lang="en-US" sz="1900" b="1">
                        <a:solidFill>
                          <a:srgbClr val="FFFF00"/>
                        </a:solidFill>
                        <a:latin typeface="IHNGC L+ Ocean Sans YU"/>
                        <a:ea typeface="Calibri"/>
                        <a:cs typeface="IHNGC L+ Ocean Sans YU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solidFill>
                            <a:srgbClr val="FFFF00"/>
                          </a:solidFill>
                          <a:latin typeface="IHNIH A+ Ocean Sans YU"/>
                          <a:ea typeface="Calibri"/>
                          <a:cs typeface="IHNIH A+ Ocean Sans YU"/>
                        </a:rPr>
                        <a:t>40–60 </a:t>
                      </a:r>
                      <a:endParaRPr lang="en-US" sz="1900" b="1">
                        <a:solidFill>
                          <a:srgbClr val="FFFF00"/>
                        </a:solidFill>
                        <a:latin typeface="IHNGC L+ Ocean Sans YU"/>
                        <a:ea typeface="Calibri"/>
                        <a:cs typeface="IHNGC L+ Ocean Sans YU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solidFill>
                            <a:srgbClr val="FFFF00"/>
                          </a:solidFill>
                          <a:latin typeface="IHNIH A+ Ocean Sans YU"/>
                          <a:ea typeface="Calibri"/>
                          <a:cs typeface="IHNIH A+ Ocean Sans YU"/>
                        </a:rPr>
                        <a:t>Belorusija, Gruzija, Ukrajina </a:t>
                      </a:r>
                      <a:endParaRPr lang="en-US" sz="1900" b="1">
                        <a:solidFill>
                          <a:srgbClr val="FFFF00"/>
                        </a:solidFill>
                        <a:latin typeface="IHNGC L+ Ocean Sans YU"/>
                        <a:ea typeface="Calibri"/>
                        <a:cs typeface="IHNGC L+ Ocean Sans YU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solidFill>
                            <a:srgbClr val="FFFF00"/>
                          </a:solidFill>
                          <a:latin typeface="IHNIH A+ Ocean Sans YU"/>
                          <a:ea typeface="Calibri"/>
                          <a:cs typeface="IHNIH A+ Ocean Sans YU"/>
                        </a:rPr>
                        <a:t>28–43 </a:t>
                      </a:r>
                      <a:endParaRPr lang="en-US" sz="1900" b="1">
                        <a:solidFill>
                          <a:srgbClr val="FFFF00"/>
                        </a:solidFill>
                        <a:latin typeface="IHNGC L+ Ocean Sans YU"/>
                        <a:ea typeface="Calibri"/>
                        <a:cs typeface="IHNGC L+ Ocean Sans YU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37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solidFill>
                            <a:srgbClr val="FFFF00"/>
                          </a:solidFill>
                          <a:latin typeface="IHNIH A+ Ocean Sans YU"/>
                          <a:ea typeface="Calibri"/>
                          <a:cs typeface="IHNIH A+ Ocean Sans YU"/>
                        </a:rPr>
                        <a:t>Čile, Brazil, Venecuela </a:t>
                      </a:r>
                      <a:endParaRPr lang="en-US" sz="1900" b="1">
                        <a:solidFill>
                          <a:srgbClr val="FFFF00"/>
                        </a:solidFill>
                        <a:latin typeface="IHNGC L+ Ocean Sans YU"/>
                        <a:ea typeface="Calibri"/>
                        <a:cs typeface="IHNGC L+ Ocean Sans YU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solidFill>
                            <a:srgbClr val="FFFF00"/>
                          </a:solidFill>
                          <a:latin typeface="IHNIH A+ Ocean Sans YU"/>
                          <a:ea typeface="Calibri"/>
                          <a:cs typeface="IHNIH A+ Ocean Sans YU"/>
                        </a:rPr>
                        <a:t>25–35 </a:t>
                      </a:r>
                      <a:endParaRPr lang="en-US" sz="1900" b="1">
                        <a:solidFill>
                          <a:srgbClr val="FFFF00"/>
                        </a:solidFill>
                        <a:latin typeface="IHNGC L+ Ocean Sans YU"/>
                        <a:ea typeface="Calibri"/>
                        <a:cs typeface="IHNGC L+ Ocean Sans YU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solidFill>
                            <a:srgbClr val="FFFF00"/>
                          </a:solidFill>
                          <a:latin typeface="IHNIH A+ Ocean Sans YU"/>
                          <a:ea typeface="Calibri"/>
                          <a:cs typeface="IHNIH A+ Ocean Sans YU"/>
                        </a:rPr>
                        <a:t>Baltičke države, Rusija </a:t>
                      </a:r>
                      <a:endParaRPr lang="en-US" sz="1900" b="1">
                        <a:solidFill>
                          <a:srgbClr val="FFFF00"/>
                        </a:solidFill>
                        <a:latin typeface="IHNGC L+ Ocean Sans YU"/>
                        <a:ea typeface="Calibri"/>
                        <a:cs typeface="IHNGC L+ Ocean Sans YU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solidFill>
                            <a:srgbClr val="FFFF00"/>
                          </a:solidFill>
                          <a:latin typeface="IHNIH A+ Ocean Sans YU"/>
                          <a:ea typeface="Calibri"/>
                          <a:cs typeface="IHNIH A+ Ocean Sans YU"/>
                        </a:rPr>
                        <a:t>20–27 </a:t>
                      </a:r>
                      <a:endParaRPr lang="en-US" sz="1900" b="1">
                        <a:solidFill>
                          <a:srgbClr val="FFFF00"/>
                        </a:solidFill>
                        <a:latin typeface="IHNGC L+ Ocean Sans YU"/>
                        <a:ea typeface="Calibri"/>
                        <a:cs typeface="IHNGC L+ Ocean Sans YU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7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solidFill>
                            <a:srgbClr val="FFFF00"/>
                          </a:solidFill>
                          <a:latin typeface="IHNGC L+ Ocean Sans YU"/>
                          <a:ea typeface="Calibri"/>
                          <a:cs typeface="IHNGC L+ Ocean Sans YU"/>
                        </a:rPr>
                        <a:t>Azija </a:t>
                      </a:r>
                    </a:p>
                  </a:txBody>
                  <a:tcPr marL="68574" marR="6857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1">
                        <a:solidFill>
                          <a:srgbClr val="FFFF00"/>
                        </a:solidFill>
                        <a:latin typeface="IHNGC L+ Ocean Sans YU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rgbClr val="FFFF00"/>
                          </a:solidFill>
                          <a:latin typeface="IHNGC L+ Ocean Sans YU"/>
                          <a:ea typeface="Calibri"/>
                          <a:cs typeface="IHNGC L+ Ocean Sans YU"/>
                        </a:rPr>
                        <a:t>OECD </a:t>
                      </a:r>
                    </a:p>
                  </a:txBody>
                  <a:tcPr marL="68574" marR="6857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1">
                        <a:solidFill>
                          <a:srgbClr val="FFFF00"/>
                        </a:solidFill>
                        <a:latin typeface="IHNGC L+ Ocean Sans YU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91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solidFill>
                            <a:srgbClr val="FFFF00"/>
                          </a:solidFill>
                          <a:latin typeface="IHNIH A+ Ocean Sans YU"/>
                          <a:ea typeface="Calibri"/>
                          <a:cs typeface="IHNIH A+ Ocean Sans YU"/>
                        </a:rPr>
                        <a:t>Tajland </a:t>
                      </a:r>
                      <a:endParaRPr lang="en-US" sz="1900" b="1">
                        <a:solidFill>
                          <a:srgbClr val="FFFF00"/>
                        </a:solidFill>
                        <a:latin typeface="IHNGC L+ Ocean Sans YU"/>
                        <a:ea typeface="Calibri"/>
                        <a:cs typeface="IHNGC L+ Ocean Sans YU"/>
                      </a:endParaRPr>
                    </a:p>
                  </a:txBody>
                  <a:tcPr marL="68574" marR="6857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solidFill>
                            <a:srgbClr val="FFFF00"/>
                          </a:solidFill>
                          <a:latin typeface="IHNIH A+ Ocean Sans YU"/>
                          <a:ea typeface="Calibri"/>
                          <a:cs typeface="IHNIH A+ Ocean Sans YU"/>
                        </a:rPr>
                        <a:t>70 </a:t>
                      </a:r>
                      <a:endParaRPr lang="en-US" sz="1900" b="1">
                        <a:solidFill>
                          <a:srgbClr val="FFFF00"/>
                        </a:solidFill>
                        <a:latin typeface="IHNGC L+ Ocean Sans YU"/>
                        <a:ea typeface="Calibri"/>
                        <a:cs typeface="IHNGC L+ Ocean Sans YU"/>
                      </a:endParaRPr>
                    </a:p>
                  </a:txBody>
                  <a:tcPr marL="68574" marR="6857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 err="1">
                          <a:solidFill>
                            <a:srgbClr val="FFFF00"/>
                          </a:solidFill>
                          <a:latin typeface="IHNIH A+ Ocean Sans YU"/>
                          <a:ea typeface="Calibri"/>
                          <a:cs typeface="IHNIH A+ Ocean Sans YU"/>
                        </a:rPr>
                        <a:t>Grčka</a:t>
                      </a:r>
                      <a:r>
                        <a:rPr lang="en-US" sz="1900" b="1" dirty="0">
                          <a:solidFill>
                            <a:srgbClr val="FFFF00"/>
                          </a:solidFill>
                          <a:latin typeface="IHNIH A+ Ocean Sans YU"/>
                          <a:ea typeface="Calibri"/>
                          <a:cs typeface="IHNIH A+ Ocean Sans YU"/>
                        </a:rPr>
                        <a:t>, </a:t>
                      </a:r>
                      <a:r>
                        <a:rPr lang="en-US" sz="1900" b="1" dirty="0" err="1">
                          <a:solidFill>
                            <a:srgbClr val="FFFF00"/>
                          </a:solidFill>
                          <a:latin typeface="IHNIH A+ Ocean Sans YU"/>
                          <a:ea typeface="Calibri"/>
                          <a:cs typeface="IHNIH A+ Ocean Sans YU"/>
                        </a:rPr>
                        <a:t>Italija</a:t>
                      </a:r>
                      <a:r>
                        <a:rPr lang="en-US" sz="1900" b="1" dirty="0">
                          <a:solidFill>
                            <a:srgbClr val="FFFF00"/>
                          </a:solidFill>
                          <a:latin typeface="IHNIH A+ Ocean Sans YU"/>
                          <a:ea typeface="Calibri"/>
                          <a:cs typeface="IHNIH A+ Ocean Sans YU"/>
                        </a:rPr>
                        <a:t>, </a:t>
                      </a:r>
                      <a:r>
                        <a:rPr lang="en-US" sz="1900" b="1" dirty="0" err="1">
                          <a:solidFill>
                            <a:srgbClr val="FFFF00"/>
                          </a:solidFill>
                          <a:latin typeface="IHNIH A+ Ocean Sans YU"/>
                          <a:ea typeface="Calibri"/>
                          <a:cs typeface="IHNIH A+ Ocean Sans YU"/>
                        </a:rPr>
                        <a:t>Španija</a:t>
                      </a:r>
                      <a:r>
                        <a:rPr lang="en-US" sz="1900" b="1" dirty="0">
                          <a:solidFill>
                            <a:srgbClr val="FFFF00"/>
                          </a:solidFill>
                          <a:latin typeface="IHNIH A+ Ocean Sans YU"/>
                          <a:ea typeface="Calibri"/>
                          <a:cs typeface="IHNIH A+ Ocean Sans YU"/>
                        </a:rPr>
                        <a:t>, </a:t>
                      </a:r>
                      <a:r>
                        <a:rPr lang="en-US" sz="1900" b="1" dirty="0" err="1">
                          <a:solidFill>
                            <a:srgbClr val="FFFF00"/>
                          </a:solidFill>
                          <a:latin typeface="IHNIH A+ Ocean Sans YU"/>
                          <a:ea typeface="Calibri"/>
                          <a:cs typeface="IHNIH A+ Ocean Sans YU"/>
                        </a:rPr>
                        <a:t>Portugalija</a:t>
                      </a:r>
                      <a:r>
                        <a:rPr lang="en-US" sz="1900" b="1" dirty="0">
                          <a:solidFill>
                            <a:srgbClr val="FFFF00"/>
                          </a:solidFill>
                          <a:latin typeface="IHNIH A+ Ocean Sans YU"/>
                          <a:ea typeface="Calibri"/>
                          <a:cs typeface="IHNIH A+ Ocean Sans YU"/>
                        </a:rPr>
                        <a:t> </a:t>
                      </a:r>
                      <a:endParaRPr lang="en-US" sz="1900" b="1" dirty="0">
                        <a:solidFill>
                          <a:srgbClr val="FFFF00"/>
                        </a:solidFill>
                        <a:latin typeface="IHNGC L+ Ocean Sans YU"/>
                        <a:ea typeface="Calibri"/>
                        <a:cs typeface="IHNGC L+ Ocean Sans YU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solidFill>
                            <a:srgbClr val="FFFF00"/>
                          </a:solidFill>
                          <a:latin typeface="IHNIH A+ Ocean Sans YU"/>
                          <a:ea typeface="Calibri"/>
                          <a:cs typeface="IHNIH A+ Ocean Sans YU"/>
                        </a:rPr>
                        <a:t>24–30 </a:t>
                      </a:r>
                      <a:endParaRPr lang="en-US" sz="1900" b="1">
                        <a:solidFill>
                          <a:srgbClr val="FFFF00"/>
                        </a:solidFill>
                        <a:latin typeface="IHNGC L+ Ocean Sans YU"/>
                        <a:ea typeface="Calibri"/>
                        <a:cs typeface="IHNGC L+ Ocean Sans YU"/>
                      </a:endParaRPr>
                    </a:p>
                  </a:txBody>
                  <a:tcPr marL="68574" marR="6857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337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solidFill>
                            <a:srgbClr val="FFFF00"/>
                          </a:solidFill>
                          <a:latin typeface="IHNIH A+ Ocean Sans YU"/>
                          <a:ea typeface="Calibri"/>
                          <a:cs typeface="IHNIH A+ Ocean Sans YU"/>
                        </a:rPr>
                        <a:t>Filipini, Malezija, Koreja </a:t>
                      </a:r>
                      <a:endParaRPr lang="en-US" sz="1900" b="1">
                        <a:solidFill>
                          <a:srgbClr val="FFFF00"/>
                        </a:solidFill>
                        <a:latin typeface="IHNGC L+ Ocean Sans YU"/>
                        <a:ea typeface="Calibri"/>
                        <a:cs typeface="IHNGC L+ Ocean Sans YU"/>
                      </a:endParaRPr>
                    </a:p>
                  </a:txBody>
                  <a:tcPr marL="68574" marR="6857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solidFill>
                            <a:srgbClr val="FFFF00"/>
                          </a:solidFill>
                          <a:latin typeface="IHNIH A+ Ocean Sans YU"/>
                          <a:ea typeface="Calibri"/>
                          <a:cs typeface="IHNIH A+ Ocean Sans YU"/>
                        </a:rPr>
                        <a:t>38–50 </a:t>
                      </a:r>
                      <a:endParaRPr lang="en-US" sz="1900" b="1">
                        <a:solidFill>
                          <a:srgbClr val="FFFF00"/>
                        </a:solidFill>
                        <a:latin typeface="IHNGC L+ Ocean Sans YU"/>
                        <a:ea typeface="Calibri"/>
                        <a:cs typeface="IHNGC L+ Ocean Sans YU"/>
                      </a:endParaRPr>
                    </a:p>
                  </a:txBody>
                  <a:tcPr marL="68574" marR="6857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rgbClr val="FFFF00"/>
                          </a:solidFill>
                          <a:latin typeface="IHNIH A+ Ocean Sans YU"/>
                          <a:ea typeface="Calibri"/>
                          <a:cs typeface="IHNIH A+ Ocean Sans YU"/>
                        </a:rPr>
                        <a:t>Sve </a:t>
                      </a:r>
                      <a:r>
                        <a:rPr lang="en-US" sz="1900" b="1" dirty="0" err="1">
                          <a:solidFill>
                            <a:srgbClr val="FFFF00"/>
                          </a:solidFill>
                          <a:latin typeface="IHNIH A+ Ocean Sans YU"/>
                          <a:ea typeface="Calibri"/>
                          <a:cs typeface="IHNIH A+ Ocean Sans YU"/>
                        </a:rPr>
                        <a:t>ostale</a:t>
                      </a:r>
                      <a:r>
                        <a:rPr lang="en-US" sz="1900" b="1" dirty="0">
                          <a:solidFill>
                            <a:srgbClr val="FFFF00"/>
                          </a:solidFill>
                          <a:latin typeface="IHNIH A+ Ocean Sans YU"/>
                          <a:ea typeface="Calibri"/>
                          <a:cs typeface="IHNIH A+ Ocean Sans YU"/>
                        </a:rPr>
                        <a:t> </a:t>
                      </a:r>
                      <a:endParaRPr lang="en-US" sz="1900" b="1" dirty="0">
                        <a:solidFill>
                          <a:srgbClr val="FFFF00"/>
                        </a:solidFill>
                        <a:latin typeface="IHNGC L+ Ocean Sans YU"/>
                        <a:ea typeface="Calibri"/>
                        <a:cs typeface="IHNGC L+ Ocean Sans YU"/>
                      </a:endParaRPr>
                    </a:p>
                  </a:txBody>
                  <a:tcPr marL="68574" marR="6857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solidFill>
                            <a:srgbClr val="FFFF00"/>
                          </a:solidFill>
                          <a:latin typeface="IHNIH A+ Ocean Sans YU"/>
                          <a:ea typeface="Calibri"/>
                          <a:cs typeface="IHNIH A+ Ocean Sans YU"/>
                        </a:rPr>
                        <a:t>13–23 </a:t>
                      </a:r>
                      <a:endParaRPr lang="en-US" sz="1900" b="1">
                        <a:solidFill>
                          <a:srgbClr val="FFFF00"/>
                        </a:solidFill>
                        <a:latin typeface="IHNGC L+ Ocean Sans YU"/>
                        <a:ea typeface="Calibri"/>
                        <a:cs typeface="IHNGC L+ Ocean Sans YU"/>
                      </a:endParaRPr>
                    </a:p>
                  </a:txBody>
                  <a:tcPr marL="68574" marR="6857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91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rgbClr val="FFFF00"/>
                          </a:solidFill>
                          <a:latin typeface="IHNIH A+ Ocean Sans YU"/>
                          <a:ea typeface="Calibri"/>
                          <a:cs typeface="IHNIH A+ Ocean Sans YU"/>
                        </a:rPr>
                        <a:t>Hong Kong, </a:t>
                      </a:r>
                      <a:r>
                        <a:rPr lang="en-US" sz="1900" b="1" dirty="0" err="1">
                          <a:solidFill>
                            <a:srgbClr val="FFFF00"/>
                          </a:solidFill>
                          <a:latin typeface="IHNIH A+ Ocean Sans YU"/>
                          <a:ea typeface="Calibri"/>
                          <a:cs typeface="IHNIH A+ Ocean Sans YU"/>
                        </a:rPr>
                        <a:t>Singapur</a:t>
                      </a:r>
                      <a:r>
                        <a:rPr lang="en-US" sz="1900" b="1" dirty="0">
                          <a:solidFill>
                            <a:srgbClr val="FFFF00"/>
                          </a:solidFill>
                          <a:latin typeface="IHNIH A+ Ocean Sans YU"/>
                          <a:ea typeface="Calibri"/>
                          <a:cs typeface="IHNIH A+ Ocean Sans YU"/>
                        </a:rPr>
                        <a:t> </a:t>
                      </a:r>
                      <a:endParaRPr lang="en-US" sz="1900" b="1" dirty="0">
                        <a:solidFill>
                          <a:srgbClr val="FFFF00"/>
                        </a:solidFill>
                        <a:latin typeface="IHNGC L+ Ocean Sans YU"/>
                        <a:ea typeface="Calibri"/>
                        <a:cs typeface="IHNGC L+ Ocean Sans YU"/>
                      </a:endParaRPr>
                    </a:p>
                  </a:txBody>
                  <a:tcPr marL="68574" marR="6857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solidFill>
                            <a:srgbClr val="FFFF00"/>
                          </a:solidFill>
                          <a:latin typeface="IHNIH A+ Ocean Sans YU"/>
                          <a:ea typeface="Calibri"/>
                          <a:cs typeface="IHNIH A+ Ocean Sans YU"/>
                        </a:rPr>
                        <a:t>13 </a:t>
                      </a:r>
                      <a:endParaRPr lang="en-US" sz="1900" b="1">
                        <a:solidFill>
                          <a:srgbClr val="FFFF00"/>
                        </a:solidFill>
                        <a:latin typeface="IHNGC L+ Ocean Sans YU"/>
                        <a:ea typeface="Calibri"/>
                        <a:cs typeface="IHNGC L+ Ocean Sans YU"/>
                      </a:endParaRPr>
                    </a:p>
                  </a:txBody>
                  <a:tcPr marL="68574" marR="6857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solidFill>
                            <a:srgbClr val="FFFF00"/>
                          </a:solidFill>
                          <a:latin typeface="IHNIH A+ Ocean Sans YU"/>
                          <a:ea typeface="Calibri"/>
                          <a:cs typeface="IHNIH A+ Ocean Sans YU"/>
                        </a:rPr>
                        <a:t>Austrija, Japan, SAD, Švajcarska </a:t>
                      </a:r>
                      <a:endParaRPr lang="en-US" sz="1900" b="1">
                        <a:solidFill>
                          <a:srgbClr val="FFFF00"/>
                        </a:solidFill>
                        <a:latin typeface="IHNGC L+ Ocean Sans YU"/>
                        <a:ea typeface="Calibri"/>
                        <a:cs typeface="IHNGC L+ Ocean Sans YU"/>
                      </a:endParaRPr>
                    </a:p>
                  </a:txBody>
                  <a:tcPr marL="68574" marR="6857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rgbClr val="FFFF00"/>
                          </a:solidFill>
                          <a:latin typeface="IHNIH A+ Ocean Sans YU"/>
                          <a:ea typeface="Calibri"/>
                          <a:cs typeface="IHNIH A+ Ocean Sans YU"/>
                        </a:rPr>
                        <a:t>8–10 </a:t>
                      </a:r>
                      <a:endParaRPr lang="en-US" sz="1900" b="1" dirty="0">
                        <a:solidFill>
                          <a:srgbClr val="FFFF00"/>
                        </a:solidFill>
                        <a:latin typeface="IHNGC L+ Ocean Sans YU"/>
                        <a:ea typeface="Calibri"/>
                        <a:cs typeface="IHNGC L+ Ocean Sans YU"/>
                      </a:endParaRPr>
                    </a:p>
                  </a:txBody>
                  <a:tcPr marL="68574" marR="6857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15153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</a:t>
            </a:r>
            <a:r>
              <a:rPr lang="sr-Latn-RS" dirty="0"/>
              <a:t>BIJA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Kad</a:t>
            </a:r>
            <a:r>
              <a:rPr lang="en-US" dirty="0"/>
              <a:t> bi se </a:t>
            </a:r>
            <a:r>
              <a:rPr lang="en-US" dirty="0" err="1"/>
              <a:t>merilo</a:t>
            </a:r>
            <a:r>
              <a:rPr lang="en-US" dirty="0"/>
              <a:t>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sr-Latn-CS" dirty="0"/>
              <a:t>rošenoj el. Energiji</a:t>
            </a:r>
          </a:p>
          <a:p>
            <a:r>
              <a:rPr lang="sr-Latn-CS" dirty="0"/>
              <a:t>Siva ekonomija bi bila 90% BDP!!!!</a:t>
            </a:r>
          </a:p>
          <a:p>
            <a:endParaRPr lang="sr-Latn-CS" dirty="0"/>
          </a:p>
          <a:p>
            <a:r>
              <a:rPr lang="sr-Latn-CS" dirty="0"/>
              <a:t>Standardna procena – </a:t>
            </a:r>
            <a:r>
              <a:rPr lang="sr-Latn-C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3o</a:t>
            </a:r>
            <a:r>
              <a:rPr lang="sr-Latn-CS" dirty="0"/>
              <a:t>%</a:t>
            </a:r>
          </a:p>
          <a:p>
            <a:endParaRPr lang="sr-Latn-C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1867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pic>
        <p:nvPicPr>
          <p:cNvPr id="17411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l="23883" t="4654" r="1620" b="3918"/>
          <a:stretch>
            <a:fillRect/>
          </a:stretch>
        </p:blipFill>
        <p:spPr>
          <a:xfrm>
            <a:off x="457200" y="228600"/>
            <a:ext cx="8458200" cy="6477000"/>
          </a:xfrm>
        </p:spPr>
      </p:pic>
      <p:sp>
        <p:nvSpPr>
          <p:cNvPr id="5" name="Rounded Rectangle 4"/>
          <p:cNvSpPr/>
          <p:nvPr/>
        </p:nvSpPr>
        <p:spPr>
          <a:xfrm>
            <a:off x="609600" y="4191000"/>
            <a:ext cx="1676400" cy="914400"/>
          </a:xfrm>
          <a:prstGeom prst="round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5562600" y="5105400"/>
            <a:ext cx="1676400" cy="1295400"/>
          </a:xfrm>
          <a:prstGeom prst="round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7162800" y="2133600"/>
            <a:ext cx="1676400" cy="838200"/>
          </a:xfrm>
          <a:prstGeom prst="round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7391400" y="990600"/>
            <a:ext cx="1676400" cy="457200"/>
          </a:xfrm>
          <a:prstGeom prst="round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609600" y="5943600"/>
            <a:ext cx="1676400" cy="533400"/>
          </a:xfrm>
          <a:prstGeom prst="round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5409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D16A9-5507-4A9B-BB36-35115770E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z="1600" dirty="0">
                <a:hlinkClick r:id="rId2" action="ppaction://hlinkfile"/>
              </a:rPr>
              <a:t>The </a:t>
            </a:r>
            <a:r>
              <a:rPr lang="en-GB" sz="1600" dirty="0">
                <a:hlinkClick r:id="rId2" action="ppaction://hlinkfile"/>
              </a:rPr>
              <a:t>biggest bubble in human history comes down crashing,” tweeted </a:t>
            </a:r>
            <a:r>
              <a:rPr lang="en-GB" sz="1600" dirty="0" err="1">
                <a:hlinkClick r:id="rId2" action="ppaction://hlinkfile"/>
              </a:rPr>
              <a:t>Nouriel</a:t>
            </a:r>
            <a:r>
              <a:rPr lang="en-GB" sz="1600" dirty="0">
                <a:hlinkClick r:id="rId2" action="ppaction://hlinkfile"/>
              </a:rPr>
              <a:t> </a:t>
            </a:r>
            <a:r>
              <a:rPr lang="en-GB" sz="1600" dirty="0" err="1">
                <a:hlinkClick r:id="rId2" action="ppaction://hlinkfile"/>
              </a:rPr>
              <a:t>Roubini</a:t>
            </a:r>
            <a:endParaRPr lang="en-GB" sz="16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D3C95D3-56E3-48A6-BC7A-BC95A2A6AC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450837"/>
            <a:ext cx="4446930" cy="4572000"/>
          </a:xfrm>
        </p:spPr>
      </p:pic>
    </p:spTree>
    <p:extLst>
      <p:ext uri="{BB962C8B-B14F-4D97-AF65-F5344CB8AC3E}">
        <p14:creationId xmlns:p14="http://schemas.microsoft.com/office/powerpoint/2010/main" val="21547067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7D17E-06BA-41CB-B366-78937349A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94E9C-5D03-4111-9D5B-B1E1364407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464887-2E0B-4BAD-8BB7-BF0EF794DB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52" y="321859"/>
            <a:ext cx="8879448" cy="603449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D5DE2F1-2D24-4F27-AFFA-057665A8996A}"/>
              </a:ext>
            </a:extLst>
          </p:cNvPr>
          <p:cNvSpPr/>
          <p:nvPr/>
        </p:nvSpPr>
        <p:spPr>
          <a:xfrm>
            <a:off x="762000" y="6534834"/>
            <a:ext cx="716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https://www.britannica.com/event/Mississippi-Bubble</a:t>
            </a:r>
            <a:r>
              <a:rPr lang="sr-Latn-RS" dirty="0"/>
              <a:t>  1720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01B6E2-369D-45CF-8F37-56DF577BA03C}"/>
              </a:ext>
            </a:extLst>
          </p:cNvPr>
          <p:cNvSpPr txBox="1"/>
          <p:nvPr/>
        </p:nvSpPr>
        <p:spPr>
          <a:xfrm>
            <a:off x="3657600" y="1219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rgbClr val="FF0000"/>
                </a:solidFill>
              </a:rPr>
              <a:t>1630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B8B5A5-BD3D-4A3A-B209-3C4FD81869EF}"/>
              </a:ext>
            </a:extLst>
          </p:cNvPr>
          <p:cNvSpPr/>
          <p:nvPr/>
        </p:nvSpPr>
        <p:spPr>
          <a:xfrm>
            <a:off x="2057400" y="1219200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dirty="0">
                <a:solidFill>
                  <a:schemeClr val="accent5"/>
                </a:solidFill>
              </a:rPr>
              <a:t>1720</a:t>
            </a:r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EC4DFC-552F-4A0A-BA9B-461C7046F2FE}"/>
              </a:ext>
            </a:extLst>
          </p:cNvPr>
          <p:cNvSpPr txBox="1"/>
          <p:nvPr/>
        </p:nvSpPr>
        <p:spPr>
          <a:xfrm>
            <a:off x="5105400" y="1219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chemeClr val="accent3"/>
                </a:solidFill>
              </a:rPr>
              <a:t>1711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35D225-B96A-4891-8405-6B7510C4A49A}"/>
              </a:ext>
            </a:extLst>
          </p:cNvPr>
          <p:cNvSpPr txBox="1"/>
          <p:nvPr/>
        </p:nvSpPr>
        <p:spPr>
          <a:xfrm>
            <a:off x="6858000" y="1143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chemeClr val="accent6"/>
                </a:solidFill>
              </a:rPr>
              <a:t>2000</a:t>
            </a:r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DADB41-C8BD-4E63-AAAC-1C30A8B1C77C}"/>
              </a:ext>
            </a:extLst>
          </p:cNvPr>
          <p:cNvSpPr txBox="1"/>
          <p:nvPr/>
        </p:nvSpPr>
        <p:spPr>
          <a:xfrm>
            <a:off x="381000" y="115466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chemeClr val="bg1"/>
                </a:solidFill>
              </a:rPr>
              <a:t>2018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36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dirty="0"/>
              <a:t>1</a:t>
            </a:r>
            <a:r>
              <a:rPr lang="sr-Latn-RS" dirty="0"/>
              <a:t>1</a:t>
            </a:r>
            <a:r>
              <a:rPr lang="es-ES" dirty="0"/>
              <a:t>. </a:t>
            </a:r>
            <a:r>
              <a:rPr lang="es-ES" dirty="0" err="1"/>
              <a:t>Ako</a:t>
            </a:r>
            <a:r>
              <a:rPr lang="es-ES" dirty="0"/>
              <a:t> </a:t>
            </a:r>
            <a:r>
              <a:rPr lang="es-ES" dirty="0" err="1"/>
              <a:t>proizvodnja</a:t>
            </a:r>
            <a:r>
              <a:rPr lang="es-ES" dirty="0"/>
              <a:t> </a:t>
            </a:r>
            <a:r>
              <a:rPr lang="es-ES" dirty="0" err="1"/>
              <a:t>ostaje</a:t>
            </a:r>
            <a:r>
              <a:rPr lang="es-ES" dirty="0"/>
              <a:t> </a:t>
            </a:r>
            <a:r>
              <a:rPr lang="es-ES" dirty="0" err="1"/>
              <a:t>ista</a:t>
            </a:r>
            <a:r>
              <a:rPr lang="es-ES" dirty="0"/>
              <a:t> a cene se </a:t>
            </a:r>
            <a:r>
              <a:rPr lang="es-ES" dirty="0" err="1"/>
              <a:t>udvostruče</a:t>
            </a:r>
            <a:br>
              <a:rPr lang="es-ES" dirty="0"/>
            </a:br>
            <a:endParaRPr lang="en-US" dirty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v-SE" sz="2800" dirty="0"/>
              <a:t>A. realni i nominalni  BDP ostaju isti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" sz="2800" dirty="0"/>
              <a:t>B. </a:t>
            </a:r>
            <a:r>
              <a:rPr lang="es-ES" sz="2800" dirty="0" err="1"/>
              <a:t>realni</a:t>
            </a:r>
            <a:r>
              <a:rPr lang="es-ES" sz="2800" dirty="0"/>
              <a:t> BDP </a:t>
            </a:r>
            <a:r>
              <a:rPr lang="es-ES" sz="2800" dirty="0" err="1"/>
              <a:t>ostaje</a:t>
            </a:r>
            <a:r>
              <a:rPr lang="es-ES" sz="2800" dirty="0"/>
              <a:t> </a:t>
            </a:r>
            <a:r>
              <a:rPr lang="es-ES" sz="2800" dirty="0" err="1"/>
              <a:t>isti</a:t>
            </a:r>
            <a:r>
              <a:rPr lang="es-ES" sz="2800" dirty="0"/>
              <a:t>, a </a:t>
            </a:r>
            <a:r>
              <a:rPr lang="es-ES" sz="2800" dirty="0" err="1"/>
              <a:t>nominalni</a:t>
            </a:r>
            <a:r>
              <a:rPr lang="es-ES" sz="2800" dirty="0"/>
              <a:t> se </a:t>
            </a:r>
            <a:r>
              <a:rPr lang="es-ES" sz="2800" dirty="0" err="1"/>
              <a:t>prepolovljava</a:t>
            </a:r>
            <a:r>
              <a:rPr lang="es-ES" sz="2800" dirty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" sz="2800" dirty="0"/>
              <a:t>C. </a:t>
            </a:r>
            <a:r>
              <a:rPr lang="es-ES" sz="2800" dirty="0" err="1"/>
              <a:t>realni</a:t>
            </a:r>
            <a:r>
              <a:rPr lang="es-ES" sz="2800" dirty="0"/>
              <a:t> BDP </a:t>
            </a:r>
            <a:r>
              <a:rPr lang="es-ES" sz="2800" dirty="0" err="1"/>
              <a:t>ostaje</a:t>
            </a:r>
            <a:r>
              <a:rPr lang="es-ES" sz="2800" dirty="0"/>
              <a:t> </a:t>
            </a:r>
            <a:r>
              <a:rPr lang="es-ES" sz="2800" dirty="0" err="1"/>
              <a:t>isti</a:t>
            </a:r>
            <a:r>
              <a:rPr lang="es-ES" sz="2800" dirty="0"/>
              <a:t>, a </a:t>
            </a:r>
            <a:r>
              <a:rPr lang="es-ES" sz="2800" dirty="0" err="1"/>
              <a:t>nominalni</a:t>
            </a:r>
            <a:r>
              <a:rPr lang="es-ES" sz="2800" dirty="0"/>
              <a:t> se </a:t>
            </a:r>
            <a:r>
              <a:rPr lang="es-ES" sz="2800" dirty="0" err="1"/>
              <a:t>udvostručuje</a:t>
            </a:r>
            <a:r>
              <a:rPr lang="es-ES" sz="2800" dirty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" sz="2800" dirty="0"/>
              <a:t>D. </a:t>
            </a:r>
            <a:r>
              <a:rPr lang="es-ES" sz="2800" dirty="0" err="1"/>
              <a:t>realni</a:t>
            </a:r>
            <a:r>
              <a:rPr lang="es-ES" sz="2800" dirty="0"/>
              <a:t> BDP se </a:t>
            </a:r>
            <a:r>
              <a:rPr lang="es-ES" sz="2800" dirty="0" err="1"/>
              <a:t>udvostručuje</a:t>
            </a:r>
            <a:r>
              <a:rPr lang="es-ES" sz="2800" dirty="0"/>
              <a:t>, a </a:t>
            </a:r>
            <a:r>
              <a:rPr lang="es-ES" sz="2800" dirty="0" err="1"/>
              <a:t>nominalni</a:t>
            </a:r>
            <a:r>
              <a:rPr lang="es-ES" sz="2800" dirty="0"/>
              <a:t> se </a:t>
            </a:r>
            <a:r>
              <a:rPr lang="es-ES" sz="2800" dirty="0" err="1"/>
              <a:t>ne</a:t>
            </a:r>
            <a:r>
              <a:rPr lang="es-ES" sz="2800" dirty="0"/>
              <a:t> </a:t>
            </a:r>
            <a:r>
              <a:rPr lang="es-ES" sz="2800" dirty="0" err="1"/>
              <a:t>menja</a:t>
            </a:r>
            <a:r>
              <a:rPr lang="es-ES" sz="2800" dirty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sr-Latn-CS" sz="28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" sz="2800" dirty="0" err="1"/>
              <a:t>Odgovor</a:t>
            </a:r>
            <a:r>
              <a:rPr lang="es-ES" sz="2800" dirty="0"/>
              <a:t>: C.  </a:t>
            </a:r>
            <a:r>
              <a:rPr lang="es-ES" sz="2800" dirty="0" err="1"/>
              <a:t>Realni</a:t>
            </a:r>
            <a:r>
              <a:rPr lang="es-ES" sz="2800" dirty="0"/>
              <a:t> BDP se </a:t>
            </a:r>
            <a:r>
              <a:rPr lang="es-ES" sz="2800" dirty="0" err="1"/>
              <a:t>izračunava</a:t>
            </a:r>
            <a:r>
              <a:rPr lang="es-ES" sz="2800" dirty="0"/>
              <a:t> u </a:t>
            </a:r>
            <a:r>
              <a:rPr lang="es-ES" sz="2800" dirty="0" err="1"/>
              <a:t>stalnim</a:t>
            </a:r>
            <a:r>
              <a:rPr lang="es-ES" sz="2800" dirty="0"/>
              <a:t> </a:t>
            </a:r>
            <a:r>
              <a:rPr lang="es-ES" sz="2800" dirty="0" err="1"/>
              <a:t>cenama</a:t>
            </a:r>
            <a:r>
              <a:rPr lang="es-ES" sz="2800" dirty="0"/>
              <a:t>, </a:t>
            </a:r>
            <a:r>
              <a:rPr lang="es-ES" sz="2800" dirty="0" err="1"/>
              <a:t>tako</a:t>
            </a:r>
            <a:r>
              <a:rPr lang="es-ES" sz="2800" dirty="0"/>
              <a:t> da </a:t>
            </a:r>
            <a:r>
              <a:rPr lang="es-ES" sz="2800" dirty="0" err="1"/>
              <a:t>inflacija</a:t>
            </a:r>
            <a:r>
              <a:rPr lang="es-ES" sz="2800" dirty="0"/>
              <a:t> </a:t>
            </a:r>
            <a:r>
              <a:rPr lang="es-ES" sz="2800" dirty="0" err="1"/>
              <a:t>ne</a:t>
            </a:r>
            <a:r>
              <a:rPr lang="es-ES" sz="2800" dirty="0"/>
              <a:t> </a:t>
            </a:r>
            <a:r>
              <a:rPr lang="es-ES" sz="2800" dirty="0" err="1"/>
              <a:t>utiče</a:t>
            </a:r>
            <a:r>
              <a:rPr lang="es-ES" sz="2800" dirty="0"/>
              <a:t> </a:t>
            </a:r>
            <a:r>
              <a:rPr lang="es-ES" sz="2800" dirty="0" err="1"/>
              <a:t>na</a:t>
            </a:r>
            <a:r>
              <a:rPr lang="es-ES" sz="2800" dirty="0"/>
              <a:t> </a:t>
            </a:r>
            <a:r>
              <a:rPr lang="es-ES" sz="2800" dirty="0" err="1"/>
              <a:t>izmenu</a:t>
            </a:r>
            <a:r>
              <a:rPr lang="es-ES" sz="2800" dirty="0"/>
              <a:t> </a:t>
            </a:r>
            <a:r>
              <a:rPr lang="es-ES" sz="2800" dirty="0" err="1"/>
              <a:t>njegove</a:t>
            </a:r>
            <a:r>
              <a:rPr lang="es-ES" sz="2800" dirty="0"/>
              <a:t> </a:t>
            </a:r>
            <a:r>
              <a:rPr lang="es-ES" sz="2800" dirty="0" err="1"/>
              <a:t>vrednosti</a:t>
            </a:r>
            <a:r>
              <a:rPr lang="es-ES" sz="2800" dirty="0"/>
              <a:t>. </a:t>
            </a:r>
            <a:r>
              <a:rPr lang="es-ES" sz="2800" dirty="0" err="1"/>
              <a:t>Nominalni</a:t>
            </a:r>
            <a:r>
              <a:rPr lang="es-ES" sz="2800" dirty="0"/>
              <a:t> BDP </a:t>
            </a:r>
            <a:r>
              <a:rPr lang="es-ES" sz="2800" dirty="0" err="1"/>
              <a:t>će</a:t>
            </a:r>
            <a:r>
              <a:rPr lang="es-ES" sz="2800" dirty="0"/>
              <a:t> se </a:t>
            </a:r>
            <a:r>
              <a:rPr lang="es-ES" sz="2800" dirty="0" err="1"/>
              <a:t>udvostručiti</a:t>
            </a:r>
            <a:r>
              <a:rPr lang="es-ES" sz="2800" dirty="0"/>
              <a:t>. </a:t>
            </a:r>
            <a:endParaRPr lang="en-US" sz="28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5917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/>
              <a:t>11. Realni BDP jednak je</a:t>
            </a:r>
            <a:endParaRPr lang="en-US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s-ES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"/>
              <a:t>A. nominalnom BDP umanjenom za neto izvoz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v-SE"/>
              <a:t>B. količniku nominalnog BDP i deflatora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v-SE"/>
              <a:t>C. proizvodu nominalnog BDP i deflatora</a:t>
            </a:r>
            <a:endParaRPr lang="sr-Latn-CS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r-Latn-CS"/>
              <a:t>D. količniku realnog BDP i deflatora</a:t>
            </a:r>
            <a:endParaRPr lang="sv-SE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sr-Latn-CS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v-SE"/>
              <a:t>Odgovor: B.  </a:t>
            </a:r>
          </a:p>
        </p:txBody>
      </p:sp>
    </p:spTree>
    <p:extLst>
      <p:ext uri="{BB962C8B-B14F-4D97-AF65-F5344CB8AC3E}">
        <p14:creationId xmlns:p14="http://schemas.microsoft.com/office/powerpoint/2010/main" val="339413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sv-SE" dirty="0"/>
              <a:t>12. Ako proizvodnja ostane ista</a:t>
            </a:r>
            <a:r>
              <a:rPr lang="sr-Latn-CS" dirty="0"/>
              <a:t>, </a:t>
            </a:r>
            <a:r>
              <a:rPr lang="sv-SE" dirty="0"/>
              <a:t>a cene se udvostruče onda je deflator </a:t>
            </a:r>
            <a:br>
              <a:rPr lang="sr-Latn-CS" dirty="0"/>
            </a:br>
            <a:endParaRPr lang="en-US" dirty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79675"/>
            <a:ext cx="82296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sr-Latn-CS" sz="2800"/>
              <a:t>    </a:t>
            </a:r>
            <a:r>
              <a:rPr lang="en-US" sz="2800"/>
              <a:t>A. </a:t>
            </a:r>
            <a:r>
              <a:rPr lang="sr-Latn-CS" sz="2800"/>
              <a:t>25</a:t>
            </a:r>
            <a:endParaRPr lang="en-US" sz="2800"/>
          </a:p>
          <a:p>
            <a:pPr eaLnBrk="1" hangingPunct="1">
              <a:buFont typeface="Wingdings" pitchFamily="2" charset="2"/>
              <a:buNone/>
            </a:pPr>
            <a:r>
              <a:rPr lang="en-US" sz="2800"/>
              <a:t>    B. </a:t>
            </a:r>
            <a:r>
              <a:rPr lang="sr-Latn-CS" sz="2800"/>
              <a:t>50</a:t>
            </a:r>
            <a:endParaRPr lang="en-US" sz="2800"/>
          </a:p>
          <a:p>
            <a:pPr eaLnBrk="1" hangingPunct="1">
              <a:buFont typeface="Wingdings" pitchFamily="2" charset="2"/>
              <a:buNone/>
            </a:pPr>
            <a:r>
              <a:rPr lang="en-US" sz="2800"/>
              <a:t>    C. </a:t>
            </a:r>
            <a:r>
              <a:rPr lang="sr-Latn-CS" sz="2800"/>
              <a:t>100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/>
              <a:t>    D. 2</a:t>
            </a:r>
            <a:r>
              <a:rPr lang="sr-Latn-CS" sz="2800"/>
              <a:t>00</a:t>
            </a:r>
          </a:p>
          <a:p>
            <a:pPr eaLnBrk="1" hangingPunct="1">
              <a:buFont typeface="Wingdings" pitchFamily="2" charset="2"/>
              <a:buNone/>
            </a:pPr>
            <a:endParaRPr lang="en-US" sz="2800"/>
          </a:p>
          <a:p>
            <a:pPr eaLnBrk="1" hangingPunct="1">
              <a:buFont typeface="Wingdings" pitchFamily="2" charset="2"/>
              <a:buNone/>
            </a:pPr>
            <a:r>
              <a:rPr lang="en-US" sz="2800"/>
              <a:t>Odgovor: D.  </a:t>
            </a:r>
            <a:r>
              <a:rPr lang="sv-SE" sz="2800"/>
              <a:t>Deflator je količnik nominalnog i realnog BDP. </a:t>
            </a:r>
            <a:r>
              <a:rPr lang="fr-FR" sz="2800"/>
              <a:t>Stoga je njegova vrednost 2</a:t>
            </a:r>
            <a:r>
              <a:rPr lang="sr-Latn-CS" sz="2800"/>
              <a:t>00</a:t>
            </a:r>
            <a:r>
              <a:rPr lang="fr-FR" sz="2800"/>
              <a:t>. </a:t>
            </a:r>
            <a:endParaRPr lang="en-US" sz="2800"/>
          </a:p>
          <a:p>
            <a:pPr eaLnBrk="1" hangingPunct="1"/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21465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</a:t>
            </a:r>
            <a:r>
              <a:rPr lang="sr-Latn-RS" dirty="0"/>
              <a:t>eflator (Paasche)i indeks cena na malo (Laspeyres)</a:t>
            </a:r>
            <a:endParaRPr lang="en-GB" dirty="0"/>
          </a:p>
        </p:txBody>
      </p:sp>
      <p:pic>
        <p:nvPicPr>
          <p:cNvPr id="962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434" t="17400" r="48607" b="54340"/>
          <a:stretch>
            <a:fillRect/>
          </a:stretch>
        </p:blipFill>
        <p:spPr bwMode="auto">
          <a:xfrm>
            <a:off x="761999" y="1981200"/>
            <a:ext cx="8382001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62000" y="3276600"/>
            <a:ext cx="28194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62000" y="3657600"/>
            <a:ext cx="28194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62000" y="4191000"/>
            <a:ext cx="28194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600200" y="5181600"/>
            <a:ext cx="670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Zabluda: </a:t>
            </a:r>
          </a:p>
          <a:p>
            <a:pPr marL="342900" indent="-342900"/>
            <a:endParaRPr lang="sr-Latn-RS" dirty="0"/>
          </a:p>
          <a:p>
            <a:pPr marL="342900" indent="-342900"/>
            <a:r>
              <a:rPr lang="en-GB" dirty="0"/>
              <a:t>P</a:t>
            </a:r>
            <a:r>
              <a:rPr lang="sr-Latn-RS" dirty="0"/>
              <a:t>romena pojedinačnih cena pravi inflaciju</a:t>
            </a:r>
          </a:p>
          <a:p>
            <a:pPr marL="342900" indent="-342900"/>
            <a:r>
              <a:rPr lang="sr-Latn-RS" dirty="0"/>
              <a:t>Balassa – Samuelsonov efekat   - rast cene hleba u SAD</a:t>
            </a:r>
          </a:p>
          <a:p>
            <a:pPr marL="342900" indent="-342900">
              <a:buAutoNum type="arabicPeriod"/>
            </a:pP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5029200" y="1981200"/>
            <a:ext cx="4114800" cy="266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21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5A9F8-AE39-4A3F-BA2F-766C96C96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600" b="1" dirty="0"/>
              <a:t>These are the countries with most miserable economies in 2017:</a:t>
            </a:r>
            <a:br>
              <a:rPr lang="en-GB" sz="1600" dirty="0"/>
            </a:br>
            <a:endParaRPr lang="en-GB" sz="1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7F505E-BF7E-4D76-9C63-9269C90CAE4C}"/>
              </a:ext>
            </a:extLst>
          </p:cNvPr>
          <p:cNvSpPr/>
          <p:nvPr/>
        </p:nvSpPr>
        <p:spPr>
          <a:xfrm>
            <a:off x="6407353" y="72410"/>
            <a:ext cx="2736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(</a:t>
            </a:r>
            <a:r>
              <a:rPr lang="en-GB" u="none" dirty="0"/>
              <a:t>Newsweek, 08.03.2017</a:t>
            </a:r>
            <a:r>
              <a:rPr lang="en-GB" dirty="0"/>
              <a:t>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50A4EE1-101A-44F0-950B-AFBE31FAFCE5}"/>
              </a:ext>
            </a:extLst>
          </p:cNvPr>
          <p:cNvGrpSpPr/>
          <p:nvPr/>
        </p:nvGrpSpPr>
        <p:grpSpPr>
          <a:xfrm>
            <a:off x="767918" y="1127279"/>
            <a:ext cx="4492101" cy="4838700"/>
            <a:chOff x="767918" y="1127279"/>
            <a:chExt cx="4492101" cy="4838700"/>
          </a:xfrm>
        </p:grpSpPr>
        <p:pic>
          <p:nvPicPr>
            <p:cNvPr id="77828" name="Picture 4" descr="https://assets.bwbx.io/images/users/iqjWHBFdfxIU/iwqrwuRm_AVw/v0/-1x-1.png">
              <a:extLst>
                <a:ext uri="{FF2B5EF4-FFF2-40B4-BE49-F238E27FC236}">
                  <a16:creationId xmlns:a16="http://schemas.microsoft.com/office/drawing/2014/main" id="{6F690E29-0B0D-409F-9577-03AE08255B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918" y="1127279"/>
              <a:ext cx="4492101" cy="4838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https://assets.bwbx.io/images/users/iqjWHBFdfxIU/iwqrwuRm_AVw/v0/-1x-1.png">
              <a:extLst>
                <a:ext uri="{FF2B5EF4-FFF2-40B4-BE49-F238E27FC236}">
                  <a16:creationId xmlns:a16="http://schemas.microsoft.com/office/drawing/2014/main" id="{AA8EF3E8-95B1-4427-BA61-62ADC7E7CBC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74" t="29931" r="9259" b="16862"/>
            <a:stretch/>
          </p:blipFill>
          <p:spPr bwMode="auto">
            <a:xfrm>
              <a:off x="1313893" y="2583401"/>
              <a:ext cx="506028" cy="2574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https://assets.bwbx.io/images/users/iqjWHBFdfxIU/iwqrwuRm_AVw/v0/-1x-1.png">
              <a:extLst>
                <a:ext uri="{FF2B5EF4-FFF2-40B4-BE49-F238E27FC236}">
                  <a16:creationId xmlns:a16="http://schemas.microsoft.com/office/drawing/2014/main" id="{C9BFF454-736B-409B-950D-BB6A3F680E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12" b="76264"/>
            <a:stretch/>
          </p:blipFill>
          <p:spPr bwMode="auto">
            <a:xfrm>
              <a:off x="1815481" y="2548053"/>
              <a:ext cx="3280301" cy="2885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4" descr="https://assets.bwbx.io/images/users/iqjWHBFdfxIU/iwqrwuRm_AVw/v0/-1x-1.png">
            <a:extLst>
              <a:ext uri="{FF2B5EF4-FFF2-40B4-BE49-F238E27FC236}">
                <a16:creationId xmlns:a16="http://schemas.microsoft.com/office/drawing/2014/main" id="{330FA725-8B4D-4BE2-893E-4C53195079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84" t="83300" r="988" b="11379"/>
          <a:stretch/>
        </p:blipFill>
        <p:spPr bwMode="auto">
          <a:xfrm>
            <a:off x="1815481" y="5175763"/>
            <a:ext cx="270768" cy="25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26" name="Picture 2" descr="https://assets.bwbx.io/images/users/iqjWHBFdfxIU/imNNdUm3QkdA/v2/800x-1.png">
            <a:extLst>
              <a:ext uri="{FF2B5EF4-FFF2-40B4-BE49-F238E27FC236}">
                <a16:creationId xmlns:a16="http://schemas.microsoft.com/office/drawing/2014/main" id="{FD843E70-8CB7-4D6C-A433-3FD5B41ABE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2" t="29584" r="718" b="1192"/>
          <a:stretch/>
        </p:blipFill>
        <p:spPr bwMode="auto">
          <a:xfrm>
            <a:off x="2667740" y="2548053"/>
            <a:ext cx="3808520" cy="296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B3358AC-2536-430B-9864-9A3ADA532C5B}"/>
              </a:ext>
            </a:extLst>
          </p:cNvPr>
          <p:cNvSpPr/>
          <p:nvPr/>
        </p:nvSpPr>
        <p:spPr>
          <a:xfrm>
            <a:off x="1566906" y="6045881"/>
            <a:ext cx="71198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https://www.bloomberg.com/news/articles/2017-03-03/these-countries-are-getting-more-miserable-this-year</a:t>
            </a:r>
          </a:p>
        </p:txBody>
      </p:sp>
    </p:spTree>
    <p:extLst>
      <p:ext uri="{BB962C8B-B14F-4D97-AF65-F5344CB8AC3E}">
        <p14:creationId xmlns:p14="http://schemas.microsoft.com/office/powerpoint/2010/main" val="4136024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7345B-4C3D-43FB-AFAB-12361F8AA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dirty="0">
                <a:solidFill>
                  <a:schemeClr val="tx2">
                    <a:satMod val="200000"/>
                  </a:schemeClr>
                </a:solidFill>
              </a:rPr>
              <a:t>Šta pratimo	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2300A694-F568-49D8-AB4E-A92B5268A9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r-Latn-CS" altLang="en-US"/>
              <a:t>Nivo	(ukupno i p.c)</a:t>
            </a:r>
          </a:p>
          <a:p>
            <a:pPr eaLnBrk="1" hangingPunct="1"/>
            <a:r>
              <a:rPr lang="sr-Latn-CS" altLang="en-US"/>
              <a:t>Rast</a:t>
            </a:r>
          </a:p>
          <a:p>
            <a:pPr eaLnBrk="1" hangingPunct="1"/>
            <a:r>
              <a:rPr lang="sr-Latn-CS" altLang="en-US"/>
              <a:t>Razlikujemo tumačenje krizne i regularne situacije</a:t>
            </a:r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8625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3965FC27-7C5F-4C51-9E27-CBC64EE071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dirty="0">
                <a:solidFill>
                  <a:schemeClr val="tx2">
                    <a:satMod val="200000"/>
                  </a:schemeClr>
                </a:solidFill>
              </a:rPr>
              <a:t>Zadaci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4A0C0620-AEC0-4302-A9A4-5E12FF13F4A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1. </a:t>
            </a:r>
            <a:r>
              <a:rPr lang="en-US" altLang="en-US" sz="2800" dirty="0" err="1"/>
              <a:t>Koja</a:t>
            </a:r>
            <a:r>
              <a:rPr lang="en-US" altLang="en-US" sz="2800" dirty="0"/>
              <a:t> od  </a:t>
            </a:r>
            <a:r>
              <a:rPr lang="en-US" altLang="en-US" sz="2800" dirty="0" err="1"/>
              <a:t>navedenih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varijabli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spada</a:t>
            </a:r>
            <a:r>
              <a:rPr lang="en-US" altLang="en-US" sz="2800" dirty="0"/>
              <a:t> u </a:t>
            </a:r>
            <a:r>
              <a:rPr lang="en-US" altLang="en-US" sz="2800" dirty="0" err="1"/>
              <a:t>varijable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toka</a:t>
            </a:r>
            <a:r>
              <a:rPr lang="en-US" altLang="en-US" sz="2800" dirty="0"/>
              <a:t>?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   A.  </a:t>
            </a:r>
            <a:r>
              <a:rPr lang="en-US" altLang="en-US" sz="2800" dirty="0" err="1"/>
              <a:t>Vrednost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kuće</a:t>
            </a:r>
            <a:r>
              <a:rPr lang="en-US" altLang="en-US" sz="2800" dirty="0"/>
              <a:t> u </a:t>
            </a:r>
            <a:r>
              <a:rPr lang="en-US" altLang="en-US" sz="2800" dirty="0" err="1"/>
              <a:t>kojoj</a:t>
            </a:r>
            <a:r>
              <a:rPr lang="en-US" altLang="en-US" sz="2800" dirty="0"/>
              <a:t> </a:t>
            </a:r>
            <a:r>
              <a:rPr lang="en-US" altLang="en-US" sz="2800" dirty="0" err="1"/>
              <a:t>živite</a:t>
            </a:r>
            <a:endParaRPr lang="en-US" altLang="en-US" sz="28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   </a:t>
            </a:r>
            <a:r>
              <a:rPr lang="sv-SE" altLang="en-US" sz="2800" dirty="0"/>
              <a:t>B.  Stanje na Vašem tekućem računu</a:t>
            </a:r>
          </a:p>
          <a:p>
            <a:pPr eaLnBrk="1" hangingPunct="1">
              <a:lnSpc>
                <a:spcPct val="80000"/>
              </a:lnSpc>
            </a:pPr>
            <a:r>
              <a:rPr lang="sv-SE" altLang="en-US" sz="2800" dirty="0"/>
              <a:t>   </a:t>
            </a:r>
            <a:r>
              <a:rPr lang="en-US" altLang="en-US" sz="2800" dirty="0"/>
              <a:t>C.  </a:t>
            </a:r>
            <a:r>
              <a:rPr lang="en-US" altLang="en-US" sz="2800" dirty="0" err="1"/>
              <a:t>Vaša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mesečna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potrošnja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hamburgera</a:t>
            </a:r>
            <a:r>
              <a:rPr lang="en-US" altLang="en-US" sz="2800" dirty="0"/>
              <a:t> </a:t>
            </a:r>
            <a:endParaRPr lang="sr-Latn-CS" altLang="en-US" sz="2800" dirty="0"/>
          </a:p>
          <a:p>
            <a:pPr eaLnBrk="1" hangingPunct="1">
              <a:lnSpc>
                <a:spcPct val="80000"/>
              </a:lnSpc>
            </a:pPr>
            <a:r>
              <a:rPr lang="sr-Latn-CS" altLang="en-US" sz="2800" dirty="0"/>
              <a:t>   D.   </a:t>
            </a:r>
            <a:r>
              <a:rPr lang="en-US" altLang="en-US" sz="2800" dirty="0" err="1"/>
              <a:t>Zalihe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hamburgera</a:t>
            </a:r>
            <a:r>
              <a:rPr lang="en-US" altLang="en-US" sz="2800" dirty="0"/>
              <a:t> u </a:t>
            </a:r>
            <a:r>
              <a:rPr lang="en-US" altLang="en-US" sz="2800" dirty="0" err="1"/>
              <a:t>Vašem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frižideru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početkom</a:t>
            </a:r>
            <a:r>
              <a:rPr lang="sr-Latn-CS" altLang="en-US" sz="2800" dirty="0"/>
              <a:t> </a:t>
            </a:r>
            <a:r>
              <a:rPr lang="en-US" altLang="en-US" sz="2800" dirty="0" err="1"/>
              <a:t>meseca</a:t>
            </a:r>
            <a:endParaRPr lang="en-US" altLang="en-US" sz="28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err="1"/>
              <a:t>Odgovor</a:t>
            </a:r>
            <a:r>
              <a:rPr lang="en-US" altLang="en-US" sz="2800" dirty="0"/>
              <a:t>: C.  </a:t>
            </a:r>
            <a:r>
              <a:rPr lang="en-US" altLang="en-US" sz="2800" dirty="0" err="1"/>
              <a:t>Varijable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toka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definisane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su</a:t>
            </a:r>
            <a:r>
              <a:rPr lang="en-US" altLang="en-US" sz="2800" dirty="0"/>
              <a:t> u </a:t>
            </a:r>
            <a:r>
              <a:rPr lang="en-US" altLang="en-US" sz="2800" dirty="0" err="1"/>
              <a:t>intervalu</a:t>
            </a:r>
            <a:r>
              <a:rPr lang="en-US" altLang="en-US" sz="2800" dirty="0"/>
              <a:t>, a </a:t>
            </a:r>
            <a:r>
              <a:rPr lang="en-US" altLang="en-US" sz="2800" dirty="0" err="1"/>
              <a:t>varijable</a:t>
            </a:r>
            <a:r>
              <a:rPr lang="en-US" altLang="en-US" sz="2800" dirty="0"/>
              <a:t> </a:t>
            </a:r>
            <a:r>
              <a:rPr lang="en-US" altLang="en-US" sz="2800" dirty="0" err="1"/>
              <a:t>fonda</a:t>
            </a:r>
            <a:r>
              <a:rPr lang="en-US" altLang="en-US" sz="2800" dirty="0"/>
              <a:t> u </a:t>
            </a:r>
            <a:r>
              <a:rPr lang="en-US" altLang="en-US" sz="2800" dirty="0" err="1"/>
              <a:t>određenom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vremenskom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trentku</a:t>
            </a:r>
            <a:r>
              <a:rPr lang="en-US" altLang="en-US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6232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6AEA25-5558-4303-B147-523D5E73EF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48" y="304800"/>
            <a:ext cx="8322503" cy="6248400"/>
          </a:xfrm>
          <a:prstGeom prst="rect">
            <a:avLst/>
          </a:prstGeom>
        </p:spPr>
      </p:pic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1F812FF4-F8CC-4556-9F2E-F7B80C99F1A3}"/>
              </a:ext>
            </a:extLst>
          </p:cNvPr>
          <p:cNvSpPr/>
          <p:nvPr/>
        </p:nvSpPr>
        <p:spPr>
          <a:xfrm>
            <a:off x="685800" y="311458"/>
            <a:ext cx="4916923" cy="92333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sr-Latn-R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Tokovi i fondovi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FFE2C4-14EE-496F-A4DF-DAE315450910}"/>
              </a:ext>
            </a:extLst>
          </p:cNvPr>
          <p:cNvSpPr txBox="1"/>
          <p:nvPr/>
        </p:nvSpPr>
        <p:spPr>
          <a:xfrm>
            <a:off x="5715000" y="1230868"/>
            <a:ext cx="10668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sr-Latn-RS" b="1" i="1" dirty="0">
                <a:solidFill>
                  <a:schemeClr val="bg1"/>
                </a:solidFill>
              </a:rPr>
              <a:t>Tok</a:t>
            </a:r>
            <a:endParaRPr lang="en-GB" b="1" i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35656B-C47F-43DB-8384-C01322F04457}"/>
              </a:ext>
            </a:extLst>
          </p:cNvPr>
          <p:cNvSpPr txBox="1"/>
          <p:nvPr/>
        </p:nvSpPr>
        <p:spPr>
          <a:xfrm>
            <a:off x="6858000" y="1219200"/>
            <a:ext cx="10668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sr-Latn-RS" b="1" i="1" dirty="0">
                <a:solidFill>
                  <a:schemeClr val="bg1"/>
                </a:solidFill>
              </a:rPr>
              <a:t>Fond</a:t>
            </a:r>
            <a:endParaRPr lang="en-GB" b="1" i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E6BB0E-6C33-45AF-8F68-6DF9470A2501}"/>
              </a:ext>
            </a:extLst>
          </p:cNvPr>
          <p:cNvSpPr txBox="1"/>
          <p:nvPr/>
        </p:nvSpPr>
        <p:spPr>
          <a:xfrm>
            <a:off x="5715000" y="1219200"/>
            <a:ext cx="10668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sr-Latn-RS" b="1" i="1" dirty="0">
                <a:solidFill>
                  <a:schemeClr val="bg1"/>
                </a:solidFill>
              </a:rPr>
              <a:t>Tok</a:t>
            </a:r>
            <a:endParaRPr lang="en-GB" b="1" i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948FCA-CC6E-497B-A036-0883BC5E09E8}"/>
              </a:ext>
            </a:extLst>
          </p:cNvPr>
          <p:cNvSpPr txBox="1"/>
          <p:nvPr/>
        </p:nvSpPr>
        <p:spPr>
          <a:xfrm>
            <a:off x="990600" y="4648200"/>
            <a:ext cx="6629400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sr-Latn-RS" sz="2800" b="1" i="1" dirty="0">
                <a:solidFill>
                  <a:schemeClr val="accent2"/>
                </a:solidFill>
              </a:rPr>
              <a:t>Tok </a:t>
            </a:r>
            <a:r>
              <a:rPr lang="sr-Latn-RS" sz="2800" b="1" i="1" dirty="0">
                <a:solidFill>
                  <a:schemeClr val="bg1"/>
                </a:solidFill>
              </a:rPr>
              <a:t>je  količina merena u </a:t>
            </a:r>
            <a:r>
              <a:rPr lang="en-GB" sz="2800" b="1" i="1" dirty="0" err="1">
                <a:solidFill>
                  <a:schemeClr val="bg1"/>
                </a:solidFill>
              </a:rPr>
              <a:t>vremenskom</a:t>
            </a:r>
            <a:r>
              <a:rPr lang="en-GB" sz="2800" b="1" i="1" dirty="0">
                <a:solidFill>
                  <a:schemeClr val="bg1"/>
                </a:solidFill>
              </a:rPr>
              <a:t> </a:t>
            </a:r>
            <a:r>
              <a:rPr lang="en-GB" sz="2800" b="1" i="1" dirty="0" err="1">
                <a:solidFill>
                  <a:schemeClr val="bg1"/>
                </a:solidFill>
              </a:rPr>
              <a:t>periodu</a:t>
            </a:r>
            <a:endParaRPr lang="en-GB" sz="2800" b="1" i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DCE2F1-D338-4955-87E1-7BA0E7F01A07}"/>
              </a:ext>
            </a:extLst>
          </p:cNvPr>
          <p:cNvSpPr txBox="1"/>
          <p:nvPr/>
        </p:nvSpPr>
        <p:spPr>
          <a:xfrm>
            <a:off x="914400" y="1524000"/>
            <a:ext cx="3429000" cy="138499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sr-Latn-RS" sz="2800" b="1" i="1" dirty="0">
                <a:solidFill>
                  <a:schemeClr val="accent2"/>
                </a:solidFill>
              </a:rPr>
              <a:t>Fond </a:t>
            </a:r>
            <a:r>
              <a:rPr lang="sr-Latn-RS" sz="2800" b="1" i="1" dirty="0">
                <a:solidFill>
                  <a:schemeClr val="bg1"/>
                </a:solidFill>
              </a:rPr>
              <a:t>je  količina </a:t>
            </a:r>
          </a:p>
          <a:p>
            <a:r>
              <a:rPr lang="sr-Latn-RS" sz="2800" b="1" i="1" dirty="0">
                <a:solidFill>
                  <a:schemeClr val="bg1"/>
                </a:solidFill>
              </a:rPr>
              <a:t>merena </a:t>
            </a:r>
          </a:p>
          <a:p>
            <a:r>
              <a:rPr lang="sr-Latn-RS" sz="2800" b="1" i="1" dirty="0">
                <a:solidFill>
                  <a:schemeClr val="bg1"/>
                </a:solidFill>
              </a:rPr>
              <a:t>u jedinici vremena</a:t>
            </a:r>
            <a:endParaRPr lang="en-GB" sz="2800" b="1" i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E78998-CF27-41BC-8347-78BB93D9AE5F}"/>
              </a:ext>
            </a:extLst>
          </p:cNvPr>
          <p:cNvSpPr txBox="1"/>
          <p:nvPr/>
        </p:nvSpPr>
        <p:spPr>
          <a:xfrm>
            <a:off x="990600" y="2971800"/>
            <a:ext cx="3429000" cy="160043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sr-Latn-RS" sz="1400" i="1" dirty="0">
              <a:solidFill>
                <a:schemeClr val="bg1"/>
              </a:solidFill>
            </a:endParaRPr>
          </a:p>
          <a:p>
            <a:endParaRPr lang="sr-Latn-RS" sz="1400" i="1" dirty="0">
              <a:solidFill>
                <a:schemeClr val="bg1"/>
              </a:solidFill>
            </a:endParaRPr>
          </a:p>
          <a:p>
            <a:r>
              <a:rPr lang="sr-Latn-RS" sz="1400" i="1" dirty="0">
                <a:solidFill>
                  <a:schemeClr val="bg1"/>
                </a:solidFill>
              </a:rPr>
              <a:t>Npr. Fond kapitala u Srbiji je 1. januara 2017. bio ....</a:t>
            </a:r>
          </a:p>
          <a:p>
            <a:endParaRPr lang="sr-Latn-RS" sz="1400" i="1" dirty="0">
              <a:solidFill>
                <a:schemeClr val="bg1"/>
              </a:solidFill>
            </a:endParaRPr>
          </a:p>
          <a:p>
            <a:endParaRPr lang="en-GB" sz="2800" i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4D90D2-E01B-4314-8312-D1E89B4073D0}"/>
              </a:ext>
            </a:extLst>
          </p:cNvPr>
          <p:cNvSpPr txBox="1"/>
          <p:nvPr/>
        </p:nvSpPr>
        <p:spPr>
          <a:xfrm>
            <a:off x="990599" y="5562600"/>
            <a:ext cx="7742651" cy="116955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sr-Latn-RS" sz="1400" i="1" dirty="0">
                <a:solidFill>
                  <a:schemeClr val="bg1"/>
                </a:solidFill>
              </a:rPr>
              <a:t>Npr. Investicije su tokom 2017. u Srbiji bile ....</a:t>
            </a:r>
          </a:p>
          <a:p>
            <a:endParaRPr lang="sr-Latn-RS" sz="2800" i="1" dirty="0">
              <a:solidFill>
                <a:schemeClr val="bg1"/>
              </a:solidFill>
            </a:endParaRPr>
          </a:p>
          <a:p>
            <a:endParaRPr lang="en-GB" sz="2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35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9E1198F9-D0B3-43AC-95D4-5B68EA7249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762000" indent="-762000" eaLnBrk="1" fontAlgn="auto" hangingPunct="1">
              <a:spcAft>
                <a:spcPts val="0"/>
              </a:spcAft>
              <a:buFontTx/>
              <a:buAutoNum type="arabicPeriod" startAt="2"/>
              <a:defRPr/>
            </a:pPr>
            <a:r>
              <a:rPr lang="en-US">
                <a:solidFill>
                  <a:schemeClr val="tx2">
                    <a:satMod val="200000"/>
                  </a:schemeClr>
                </a:solidFill>
              </a:rPr>
              <a:t>Koja od navedenih varijabli </a:t>
            </a:r>
            <a:br>
              <a:rPr lang="sr-Latn-CS">
                <a:solidFill>
                  <a:schemeClr val="tx2">
                    <a:satMod val="200000"/>
                  </a:schemeClr>
                </a:solidFill>
              </a:rPr>
            </a:br>
            <a:r>
              <a:rPr lang="en-US">
                <a:solidFill>
                  <a:schemeClr val="tx2">
                    <a:satMod val="200000"/>
                  </a:schemeClr>
                </a:solidFill>
              </a:rPr>
              <a:t>nije fond?</a:t>
            </a:r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2668CAA5-938C-434F-B2EE-B3D6C594C94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    </a:t>
            </a:r>
            <a:r>
              <a:rPr lang="sv-SE" altLang="en-US"/>
              <a:t>A. javni dug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v-SE" altLang="en-US"/>
              <a:t>    B. radna snaga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v-SE" altLang="en-US"/>
              <a:t>    C. količina novca koje drži stanovništvo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v-SE" altLang="en-US"/>
              <a:t>    </a:t>
            </a:r>
            <a:r>
              <a:rPr lang="es-ES" altLang="en-US"/>
              <a:t>D. BDP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s-ES" altLang="en-US"/>
              <a:t>Odgovor: D.  Pošto BDP nema vrednost u svakom trenutku, već samo u intervalu, ona spada u varijable toka. </a:t>
            </a:r>
            <a:endParaRPr lang="en-US" altLang="en-US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244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B20CA04D-C291-4B8A-8718-1E4819C5DF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dirty="0">
                <a:solidFill>
                  <a:schemeClr val="tx2">
                    <a:satMod val="200000"/>
                  </a:schemeClr>
                </a:solidFill>
              </a:rPr>
              <a:t>3</a:t>
            </a:r>
            <a:r>
              <a:rPr lang="es-ES" dirty="0">
                <a:solidFill>
                  <a:schemeClr val="tx2">
                    <a:satMod val="200000"/>
                  </a:schemeClr>
                </a:solidFill>
              </a:rPr>
              <a:t>. BDP </a:t>
            </a:r>
            <a:r>
              <a:rPr lang="es-ES" dirty="0" err="1">
                <a:solidFill>
                  <a:schemeClr val="tx2">
                    <a:satMod val="200000"/>
                  </a:schemeClr>
                </a:solidFill>
              </a:rPr>
              <a:t>obuhvata</a:t>
            </a:r>
            <a:r>
              <a:rPr lang="es-ES" dirty="0">
                <a:solidFill>
                  <a:schemeClr val="tx2">
                    <a:satMod val="200000"/>
                  </a:schemeClr>
                </a:solidFill>
              </a:rPr>
              <a:t> </a:t>
            </a:r>
            <a:br>
              <a:rPr lang="es-ES" dirty="0">
                <a:solidFill>
                  <a:schemeClr val="tx2">
                    <a:satMod val="200000"/>
                  </a:schemeClr>
                </a:solidFill>
              </a:rPr>
            </a:b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12D09997-A5F6-4728-B3A8-3306C9CF5AA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sr-Latn-CS" altLang="en-US"/>
              <a:t>    </a:t>
            </a:r>
            <a:r>
              <a:rPr lang="sv-SE" altLang="en-US"/>
              <a:t>A. izdatke na sva finalna dobra i usluge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v-SE" altLang="en-US"/>
              <a:t>    B. sumu dohodaka svih aktera u privredi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v-SE" altLang="en-US"/>
              <a:t>    C. ukupnu dodatu vrednost svih firmi u privredi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v-SE" altLang="en-US"/>
              <a:t>    </a:t>
            </a:r>
            <a:r>
              <a:rPr lang="es-ES" altLang="en-US"/>
              <a:t>D. sve navedene elemente </a:t>
            </a:r>
            <a:endParaRPr lang="sr-Latn-CS" altLang="en-US"/>
          </a:p>
          <a:p>
            <a:pPr eaLnBrk="1" hangingPunct="1">
              <a:buFont typeface="Wingdings" panose="05000000000000000000" pitchFamily="2" charset="2"/>
              <a:buNone/>
            </a:pPr>
            <a:endParaRPr lang="es-ES" altLang="en-US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s-ES" altLang="en-US"/>
              <a:t>Odgovor: D.  </a:t>
            </a:r>
          </a:p>
        </p:txBody>
      </p:sp>
    </p:spTree>
    <p:extLst>
      <p:ext uri="{BB962C8B-B14F-4D97-AF65-F5344CB8AC3E}">
        <p14:creationId xmlns:p14="http://schemas.microsoft.com/office/powerpoint/2010/main" val="80434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223CF08B-BBE4-4BA9-88A2-76212872A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84" t="37955" r="41429" b="16191"/>
          <a:stretch>
            <a:fillRect/>
          </a:stretch>
        </p:blipFill>
        <p:spPr bwMode="auto">
          <a:xfrm>
            <a:off x="2582863" y="1349375"/>
            <a:ext cx="3948112" cy="4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8EF8695-BA9D-4175-946C-D9F0A9705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Cyrl-RS" dirty="0"/>
              <a:t>Како људи проводе време...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25068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7415</TotalTime>
  <Words>1236</Words>
  <Application>Microsoft Office PowerPoint</Application>
  <PresentationFormat>On-screen Show (4:3)</PresentationFormat>
  <Paragraphs>186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Arial</vt:lpstr>
      <vt:lpstr>Calibri</vt:lpstr>
      <vt:lpstr>Consolas</vt:lpstr>
      <vt:lpstr>Corbel</vt:lpstr>
      <vt:lpstr>IHNGC L+ Ocean Sans YU</vt:lpstr>
      <vt:lpstr>IHNIH A+ Ocean Sans YU</vt:lpstr>
      <vt:lpstr>Tahoma</vt:lpstr>
      <vt:lpstr>Times New Roman</vt:lpstr>
      <vt:lpstr>Wingdings</vt:lpstr>
      <vt:lpstr>Wingdings 2</vt:lpstr>
      <vt:lpstr>Wingdings 3</vt:lpstr>
      <vt:lpstr>Metro</vt:lpstr>
      <vt:lpstr>Prvo i drugo poglavlje</vt:lpstr>
      <vt:lpstr>Ključne makroekonomske varijable  </vt:lpstr>
      <vt:lpstr>These are the countries with most miserable economies in 2017: </vt:lpstr>
      <vt:lpstr>Šta pratimo </vt:lpstr>
      <vt:lpstr>Zadaci</vt:lpstr>
      <vt:lpstr>PowerPoint Presentation</vt:lpstr>
      <vt:lpstr>Koja od navedenih varijabli  nije fond?</vt:lpstr>
      <vt:lpstr>3. BDP obuhvata  </vt:lpstr>
      <vt:lpstr>Како људи проводе време...</vt:lpstr>
      <vt:lpstr>PowerPoint Presentation</vt:lpstr>
      <vt:lpstr>PowerPoint Presentation</vt:lpstr>
      <vt:lpstr>https://data.worldbank.org/indicator/NY.GDP.PCAP.KD?end=2016&amp;locations=RS-IT-LU-XC&amp;start=1994</vt:lpstr>
      <vt:lpstr>4. Pretpostavimo da farmer gaji žito  </vt:lpstr>
      <vt:lpstr>5. Koja od navedenih varijabli nije uključena u BDP? </vt:lpstr>
      <vt:lpstr>6. U kom slučaju...</vt:lpstr>
      <vt:lpstr>7. BDP će porasti ako, pod ostalim neizmenjenim okolnostima,  </vt:lpstr>
      <vt:lpstr>8. Koji od narednih stavova tačno opisuje razliku između nominalnog i realnog BDP? </vt:lpstr>
      <vt:lpstr>9. Ako proizvodnja ostaje ista a cene se udvostruče </vt:lpstr>
      <vt:lpstr>10. Sivu ekonomiju merimo… </vt:lpstr>
      <vt:lpstr>PowerPoint Presentation</vt:lpstr>
      <vt:lpstr>SRBIJA</vt:lpstr>
      <vt:lpstr>PowerPoint Presentation</vt:lpstr>
      <vt:lpstr>The biggest bubble in human history comes down crashing,” tweeted Nouriel Roubini</vt:lpstr>
      <vt:lpstr>PowerPoint Presentation</vt:lpstr>
      <vt:lpstr>11. Ako proizvodnja ostaje ista a cene se udvostruče </vt:lpstr>
      <vt:lpstr>11. Realni BDP jednak je</vt:lpstr>
      <vt:lpstr>12. Ako proizvodnja ostane ista, a cene se udvostruče onda je deflator  </vt:lpstr>
      <vt:lpstr>Deflator (Paasche)i indeks cena na malo (Laspeyres)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Prvo i drugo poglavlje</dc:title>
  <dc:creator>Dana</dc:creator>
  <cp:lastModifiedBy>Danica Popovic</cp:lastModifiedBy>
  <cp:revision>61</cp:revision>
  <dcterms:created xsi:type="dcterms:W3CDTF">2012-03-06T18:10:10Z</dcterms:created>
  <dcterms:modified xsi:type="dcterms:W3CDTF">2018-02-21T16:30:39Z</dcterms:modified>
</cp:coreProperties>
</file>