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7"/>
  </p:notesMasterIdLst>
  <p:sldIdLst>
    <p:sldId id="378" r:id="rId2"/>
    <p:sldId id="278" r:id="rId3"/>
    <p:sldId id="279" r:id="rId4"/>
    <p:sldId id="280" r:id="rId5"/>
    <p:sldId id="281" r:id="rId6"/>
    <p:sldId id="368" r:id="rId7"/>
    <p:sldId id="257" r:id="rId8"/>
    <p:sldId id="377" r:id="rId9"/>
    <p:sldId id="370" r:id="rId10"/>
    <p:sldId id="334" r:id="rId11"/>
    <p:sldId id="333" r:id="rId12"/>
    <p:sldId id="331" r:id="rId13"/>
    <p:sldId id="260" r:id="rId14"/>
    <p:sldId id="270" r:id="rId15"/>
    <p:sldId id="271" r:id="rId16"/>
    <p:sldId id="338" r:id="rId17"/>
    <p:sldId id="359" r:id="rId18"/>
    <p:sldId id="358" r:id="rId19"/>
    <p:sldId id="360" r:id="rId20"/>
    <p:sldId id="361" r:id="rId21"/>
    <p:sldId id="362" r:id="rId22"/>
    <p:sldId id="363" r:id="rId23"/>
    <p:sldId id="364" r:id="rId24"/>
    <p:sldId id="365" r:id="rId25"/>
    <p:sldId id="379" r:id="rId26"/>
    <p:sldId id="367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292" r:id="rId37"/>
    <p:sldId id="372" r:id="rId38"/>
    <p:sldId id="373" r:id="rId39"/>
    <p:sldId id="374" r:id="rId40"/>
    <p:sldId id="375" r:id="rId41"/>
    <p:sldId id="376" r:id="rId42"/>
    <p:sldId id="294" r:id="rId43"/>
    <p:sldId id="295" r:id="rId44"/>
    <p:sldId id="297" r:id="rId45"/>
    <p:sldId id="298" r:id="rId46"/>
    <p:sldId id="299" r:id="rId47"/>
    <p:sldId id="323" r:id="rId48"/>
    <p:sldId id="327" r:id="rId49"/>
    <p:sldId id="324" r:id="rId50"/>
    <p:sldId id="380" r:id="rId51"/>
    <p:sldId id="335" r:id="rId52"/>
    <p:sldId id="329" r:id="rId53"/>
    <p:sldId id="325" r:id="rId54"/>
    <p:sldId id="330" r:id="rId55"/>
    <p:sldId id="326" r:id="rId56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5" autoAdjust="0"/>
    <p:restoredTop sz="94660"/>
  </p:normalViewPr>
  <p:slideViewPr>
    <p:cSldViewPr>
      <p:cViewPr varScale="1">
        <p:scale>
          <a:sx n="108" d="100"/>
          <a:sy n="108" d="100"/>
        </p:scale>
        <p:origin x="11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47F3E0-41E6-4D14-BF23-0790E2BF8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8B790-C2C9-4F66-B4CC-2B46E47287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B8B7127-97B6-4CE4-B63E-3C453EE0C505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5CE594-C9AB-4DFA-BDC7-58AD74F0F9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2C87C4-5A5B-4D00-8AAA-AB9158452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2D821-9E22-4CC9-827C-F38E189DA0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15FD8-1816-4B61-84A6-DDE8F6F90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55F9D4B-832B-4C54-B2EC-890D3E391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CBA312D-E3CA-42C2-A117-72BE9A6E04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743F0AD-17A9-4285-9EC9-D412A8820B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8BC7DDD-4A49-4793-AE68-6134CA1E0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EF3B1C-DB80-4BFC-9513-A7EE46B9605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CEB096B-87F9-4B5E-AF05-6C46E657F6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80CBF6-1A73-43E5-B96A-79F9845A0D86}" type="slidenum">
              <a:rPr lang="en-US" altLang="en-US" sz="1300">
                <a:latin typeface="Times New Roman" panose="02020603050405020304" pitchFamily="18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z="13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F952246-846F-4198-8053-14B97EE741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7913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6A01D2B-2BEB-4D78-A181-23111CFE2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643438"/>
            <a:ext cx="5318125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D0470B-919C-4D8E-9589-7CB7D151E404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335C1-CB0A-4372-96A5-A8ACD3A6FE80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7AFE4-9D3B-404E-8EC1-FD26D7097241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0CF424-94DF-4B58-89FD-C6D4F1E83C80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6C04F0-F3E1-464F-BFAD-164AA158246C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2A97B9-A455-46A2-A99A-77D0677EA55E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ADD8AD-9DD9-4556-B2F4-CB995EBE4F49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57096E-5B5B-43EE-A481-5F4ABAEAFB23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B8EF45-271A-42D2-864A-54EE109319AA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C8667A19-7050-4F32-85A1-89F26243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398A1396-0426-4453-9DA6-BD916243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29A75772-7F76-4828-90EC-D0583528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9D72D9-7698-435F-B6F8-A56241C97BE7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16743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95E321A-0BF4-41A4-8D78-2B3AC026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C95E1A5-CA57-4B49-96E5-A8AB051A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B7C6F89-BCC3-4498-B3EC-D0A63448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9B1C-BCBF-4719-9D9F-AD4E4D97ADED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86971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2954970-1D55-4E44-8E3E-79DF6E5A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F611DB6-74C1-445E-AE6F-2A946246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460AD44-7368-42EF-99AB-329D21CC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CF7E-DFA3-437A-990D-D8522E89FE83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428341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FBC08E6-8B4F-498E-8474-579E5627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936DA69-BFCB-4222-9A76-8B3E0B59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70419CF-DC85-4CE3-9679-179CAFA1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8A42-4A04-4BAE-A8A8-7925108797C5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04878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E78D3C75-33A9-4C32-A347-6E071A5549DD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CDAA51AE-3AD0-4891-B1E5-6E862F2FDC41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F531A58A-841F-40E0-9861-CC77622D65EA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BCF915F7-2E60-449A-9D7E-28C2EA4A2080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4640E5F0-55FD-4F1A-99A5-C41EFB338660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7EF7B8-9111-4258-8763-5299E3E17EA5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F401BD30-CA02-464C-9050-F6D492C0084A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78704867-FB08-48C9-A5F9-94A19C86961F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EEA1A203-A91F-4DC3-BA8A-5E17868AB0DF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BA7EB298-9068-4599-BFE6-4A8F5E46E961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0403D57D-C86D-4524-9B3B-F3F9CD93CB1D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6BA0A753-C1EE-41B8-AA40-1A0B3C489224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1DCFB82A-CBBA-46FE-B902-3AF10FBA253C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D3F5844-94AA-4BF3-9918-2FF9335BA5B5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4ED5296D-0BB9-4049-954F-54164C60D72B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38EF18-94F2-422A-AF88-C79032A4DDA4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8CE853-3C04-481D-A3AF-E31B7BFA0712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F2008A-70D1-4F4E-90E7-2F0BAAFFAF01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3CC837-73CD-4B61-8581-036AF52439EE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BB361-CBBC-45BF-8F9D-45FF82F22DA5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FB5C98-E316-4BA7-9284-1A58C4A14C0C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1F540048-A9B4-4574-9B91-01960687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C1ECF49-9FB8-484D-B268-49A33B90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A3EBE6F5-0A8B-479A-B3F7-E4D273E5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EAA868-BBA2-41F2-8268-B5DA7E9DF48E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96447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B0964-F730-4318-8130-FCE677A2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B25FE-D6D9-4C38-B697-C8B42656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D2686-0B03-448B-90B7-3714AA7C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B880CD-A884-4A43-9F86-D4A9B02DB943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519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893A8-FFA7-4DA6-9CCE-3EFA9301C50F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C908D-5665-4D38-B008-D6136227B4EB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479D4F-0162-4466-B057-8F3E8DCB8EE1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9ED867-F54A-4CC2-B3B8-639EC19407C5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E4B22-8F31-49E5-8D3E-25991A53009B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9F9815-D276-45D8-BE7A-6EACD45CA546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45ECDB-62BE-4F6C-AA26-056ACCCC88A1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9E253A-1553-46E0-B6C6-208CE2F06B8F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DB0E39-833C-4A75-9C2A-82706E88D110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8774AF-959A-4D5E-9A27-4EE91447B79C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5EFD398D-7727-41D6-BDAF-B4132106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61E838C9-E88A-4591-8C2E-D20A6B2E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734D5AB2-BA41-4DD4-9526-F3926A1F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280FF-7068-469D-A042-AD151E513D0D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40433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1168731F-2B27-4EA3-97ED-00DADEB0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FB6D383-4C95-459A-8407-988470D3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34A462E6-3EA3-42A2-BAD2-64E6736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FA02-2C0C-45CF-861D-A0CB24708CFC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416903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411E7-02E7-4807-A3AC-F7045916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6A2B0-4C91-458B-934A-3CDC195D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B3AA0-2489-4BE2-A99A-50BE6618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CC21DA-677D-4DBA-BDF4-445B7678A413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55441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6CC54330-6C43-4B7C-8B4F-64563255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609AC93-B2B9-44C9-8C75-730F7488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C4D2B19-52CC-42C7-9113-76051760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6CA1-46D8-4F45-98C6-1D1A4E327086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40878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98AC22-D2EE-4110-9E3B-6C798247BBE8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DF62BF-63DB-49B9-BD38-543951E2307E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6AEC60D3-BDB6-4BC3-AA1E-B2A148FA7D1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E4D1990-0624-4A03-ABE3-5CD046DCCCB2}"/>
                </a:ext>
              </a:extLst>
            </p:cNvPr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009EBE-5CDC-475D-B152-358A75BB22E9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56A880-EDAD-4FA5-A874-8CB4D0375BEE}"/>
                </a:ext>
              </a:extLst>
            </p:cNvPr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85E5CC98-92D9-40D1-992C-B6EADBC1FB8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E5E044A-5C35-497C-8920-09332E216B0A}"/>
                </a:ext>
              </a:extLst>
            </p:cNvPr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F766E4-5B64-4503-ADCE-25FB0CDFEDB5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8FC4FAA-262B-4CFB-9D49-74C3670BCF08}"/>
                </a:ext>
              </a:extLst>
            </p:cNvPr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4D90A189-F7FC-42BA-99B7-7ED3A400475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FAAF38-57F4-41F0-919E-B004BFEFFDED}"/>
                </a:ext>
              </a:extLst>
            </p:cNvPr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1D4CDC-BCF1-485E-AA06-0E3E003FC832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16C5D7-1F27-4D98-95B4-B27682CD8C9F}"/>
                </a:ext>
              </a:extLst>
            </p:cNvPr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6D5D2522-94AE-4904-9044-6EBAE7B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529A82D4-3ABD-4D97-BF2D-03A50BA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91E9216-232D-418D-99F1-55F75516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32550F-BC35-4CEE-9949-577F06A51AFB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58558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BCE63E-DAF9-488E-9130-01BA75144143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F1A50-C23B-499A-9C1A-5F28A269171F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7313D0-176B-4AD4-A0EC-EE03636651CF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170318-2003-42B4-ADC3-706B5F14870F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DA923A-F7FC-43B8-9C41-11B8C7F53DB7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E70A1-525E-4D96-9970-413C399EDB5C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69AEE-6D79-4425-AED2-603D90ECFCC0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9CE1C9-761A-4397-87BA-9A3042D4AFE2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E3B34C-47FC-43B9-94C3-09BA391CC658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4782FB03-892C-4743-B404-62FAAABD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5B37250E-7BE5-4655-9051-29B173B0EE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5A14AA3-557D-496B-B116-0F06B91EC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208DA-4EA2-449E-A834-2CE2C3B3C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4BCC5EE-4540-4F3D-970F-C243728E7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44C967-BDD0-4848-BC69-1ADDB6F6449F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2" r:id="rId1"/>
    <p:sldLayoutId id="2147484097" r:id="rId2"/>
    <p:sldLayoutId id="2147484103" r:id="rId3"/>
    <p:sldLayoutId id="2147484104" r:id="rId4"/>
    <p:sldLayoutId id="2147484105" r:id="rId5"/>
    <p:sldLayoutId id="2147484098" r:id="rId6"/>
    <p:sldLayoutId id="2147484106" r:id="rId7"/>
    <p:sldLayoutId id="2147484099" r:id="rId8"/>
    <p:sldLayoutId id="2147484107" r:id="rId9"/>
    <p:sldLayoutId id="2147484100" r:id="rId10"/>
    <p:sldLayoutId id="21474841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hinzo_Abe.jpg" TargetMode="External"/><Relationship Id="rId2" Type="http://schemas.openxmlformats.org/officeDocument/2006/relationships/hyperlink" Target="https://www.tofugu.com/japan/abenomics-3-arrow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btconsolidation.com/media/national-debt-increases.pn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sociologist.com/2012/04/30/on-the-difference-between-gnp-and-gdp/" TargetMode="External"/><Relationship Id="rId2" Type="http://schemas.openxmlformats.org/officeDocument/2006/relationships/hyperlink" Target="http://oll.libertyfund.org/titles/petty-the-economic-writings-of-sir-william-petty-vol-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worldbank.org/indicator/NY.GNP.PCAP.PP.CD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slideplayer.com/slide/5358757/67/video/Three+national+accounting+%26quot%3Bsystems%26quot%3B%3A.mp4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.ucla.edu/lal/busta/busta0807.pdf" TargetMode="External"/><Relationship Id="rId2" Type="http://schemas.openxmlformats.org/officeDocument/2006/relationships/hyperlink" Target="http://en.wikipedia.org/wiki/Happiness_economic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William-Petty" TargetMode="External"/><Relationship Id="rId2" Type="http://schemas.openxmlformats.org/officeDocument/2006/relationships/hyperlink" Target="https://www.project-syndicate.org/commentary/successor-to-gdp-indicator-of-prosperity-by-diane-coyle-2019-02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Happiness-Lessons-Science-Richard-Layard/dp/0143037013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uters.com/article/emerging-markets-balkans/western-balkans-economies-could-take-up-to-200-yrs-to-catch-up-with-eu-ebrd-idUSL8N1QG3H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E83D-F4DA-4657-80BD-55AC3BF0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Privredni</a:t>
            </a:r>
            <a:r>
              <a:rPr lang="en-GB" dirty="0"/>
              <a:t> </a:t>
            </a:r>
            <a:r>
              <a:rPr lang="en-GB" dirty="0" err="1"/>
              <a:t>rast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47459-D502-413C-AC03-5FC094685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Pravilo</a:t>
            </a:r>
            <a:r>
              <a:rPr lang="en-GB" dirty="0"/>
              <a:t> 72</a:t>
            </a:r>
          </a:p>
          <a:p>
            <a:endParaRPr lang="en-GB" dirty="0"/>
          </a:p>
          <a:p>
            <a:r>
              <a:rPr lang="en-GB" dirty="0" err="1"/>
              <a:t>Vreme</a:t>
            </a:r>
            <a:r>
              <a:rPr lang="en-GB" dirty="0"/>
              <a:t> </a:t>
            </a:r>
            <a:r>
              <a:rPr lang="en-GB" dirty="0" err="1"/>
              <a:t>dupliranja</a:t>
            </a:r>
            <a:r>
              <a:rPr lang="en-GB" dirty="0"/>
              <a:t> = 72/r</a:t>
            </a:r>
          </a:p>
          <a:p>
            <a:endParaRPr lang="en-GB" dirty="0"/>
          </a:p>
          <a:p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kamatna</a:t>
            </a:r>
            <a:r>
              <a:rPr lang="en-GB" dirty="0"/>
              <a:t> </a:t>
            </a:r>
            <a:r>
              <a:rPr lang="en-GB" dirty="0" err="1"/>
              <a:t>stopa</a:t>
            </a:r>
            <a:r>
              <a:rPr lang="en-GB" dirty="0"/>
              <a:t> 7.2%, za </a:t>
            </a:r>
            <a:r>
              <a:rPr lang="en-GB" dirty="0" err="1"/>
              <a:t>koliko</a:t>
            </a:r>
            <a:r>
              <a:rPr lang="en-GB" dirty="0"/>
              <a:t> </a:t>
            </a:r>
            <a:r>
              <a:rPr lang="en-GB" dirty="0" err="1"/>
              <a:t>godina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se </a:t>
            </a:r>
            <a:r>
              <a:rPr lang="en-GB" dirty="0" err="1"/>
              <a:t>duplirati</a:t>
            </a:r>
            <a:r>
              <a:rPr lang="en-GB" dirty="0"/>
              <a:t> </a:t>
            </a:r>
            <a:r>
              <a:rPr lang="en-GB" dirty="0" err="1"/>
              <a:t>iznos</a:t>
            </a:r>
            <a:r>
              <a:rPr lang="en-GB" dirty="0"/>
              <a:t> </a:t>
            </a:r>
            <a:r>
              <a:rPr lang="en-GB" dirty="0" err="1"/>
              <a:t>duga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10 god</a:t>
            </a:r>
          </a:p>
        </p:txBody>
      </p:sp>
    </p:spTree>
    <p:extLst>
      <p:ext uri="{BB962C8B-B14F-4D97-AF65-F5344CB8AC3E}">
        <p14:creationId xmlns:p14="http://schemas.microsoft.com/office/powerpoint/2010/main" val="330842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5EA1-F4B8-4C0C-88C5-2EA2386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600" dirty="0" err="1"/>
              <a:t>Berns</a:t>
            </a:r>
            <a:r>
              <a:rPr lang="sr-Latn-CS" sz="3600" dirty="0"/>
              <a:t> </a:t>
            </a:r>
            <a:r>
              <a:rPr lang="sr-Latn-CS" sz="3600" dirty="0" err="1"/>
              <a:t>Mičelovi</a:t>
            </a:r>
            <a:r>
              <a:rPr lang="sr-Latn-CS" sz="3600" dirty="0"/>
              <a:t> dijagrami </a:t>
            </a:r>
            <a:br>
              <a:rPr lang="sr-Latn-CS" sz="3600" dirty="0"/>
            </a:br>
            <a:r>
              <a:rPr lang="sr-Latn-CS" sz="3600" dirty="0"/>
              <a:t>P – peak,vrh; T-through, dolja</a:t>
            </a:r>
            <a:endParaRPr lang="en-US" sz="3600" dirty="0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85716534-5715-4870-806A-A79116300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33600"/>
            <a:ext cx="5803900" cy="3228975"/>
          </a:xfrm>
          <a:noFill/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EE3D7635-1E53-4623-9A76-92D39FB88043}"/>
              </a:ext>
            </a:extLst>
          </p:cNvPr>
          <p:cNvSpPr/>
          <p:nvPr/>
        </p:nvSpPr>
        <p:spPr>
          <a:xfrm rot="3926267">
            <a:off x="41276" y="3022600"/>
            <a:ext cx="4191000" cy="142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D0006A7-8835-4258-A5FD-7F02D0680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80038"/>
            <a:ext cx="61722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Proizvodnja, zaposlenost, plate,</a:t>
            </a:r>
            <a:r>
              <a:rPr lang="sr-Latn-CS" altLang="en-US" sz="180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velikoprodajne cene i kamatne</a:t>
            </a:r>
            <a:r>
              <a:rPr lang="sr-Latn-CS" altLang="en-US" sz="1800">
                <a:latin typeface="Arial" panose="020B0604020202020204" pitchFamily="34" charset="0"/>
              </a:rPr>
              <a:t> </a:t>
            </a:r>
            <a:r>
              <a:rPr lang="it-IT" altLang="en-US" sz="1800">
                <a:latin typeface="Arial" panose="020B0604020202020204" pitchFamily="34" charset="0"/>
              </a:rPr>
              <a:t>stope su prociklične i koincidirajuće,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dok su maloprodajne cene blago</a:t>
            </a:r>
            <a:r>
              <a:rPr lang="sr-Latn-CS" altLang="en-US" sz="180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kasneća varijabla.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D784-0C4F-4400-9778-90E76C19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200" dirty="0"/>
              <a:t>Nezaposlenost:kontraciklična, </a:t>
            </a:r>
            <a:br>
              <a:rPr lang="sr-Latn-CS" sz="3200" dirty="0"/>
            </a:br>
            <a:r>
              <a:rPr lang="sr-Latn-CS" sz="3200" dirty="0"/>
              <a:t>zaostajuća varijabla</a:t>
            </a:r>
            <a:endParaRPr lang="en-US" sz="3200" dirty="0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75C4AF61-50B3-4E00-9F07-D696A244AF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752600"/>
            <a:ext cx="5102225" cy="4676775"/>
          </a:xfrm>
          <a:noFill/>
        </p:spPr>
      </p:pic>
      <p:sp>
        <p:nvSpPr>
          <p:cNvPr id="19460" name="TextBox 4">
            <a:extLst>
              <a:ext uri="{FF2B5EF4-FFF2-40B4-BE49-F238E27FC236}">
                <a16:creationId xmlns:a16="http://schemas.microsoft.com/office/drawing/2014/main" id="{7FE85D81-1C46-411C-BFB9-747469D79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28800"/>
            <a:ext cx="1905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Inflacija je prociklična ali zaostajuća varijabla, </a:t>
            </a:r>
            <a:endParaRPr lang="sr-Latn-C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dostiže vrh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jedan kvartal nakon što ga BDP već dostigne. </a:t>
            </a:r>
            <a:endParaRPr lang="sr-Latn-C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Kratkoročna kamatna stopa i zaposlenost su strogo prociklični.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6D20FC7-9BC4-4B57-9E4C-63CB37F9D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7" t="20741" r="36665" b="9259"/>
          <a:stretch>
            <a:fillRect/>
          </a:stretch>
        </p:blipFill>
        <p:spPr bwMode="auto">
          <a:xfrm>
            <a:off x="1066800" y="-152400"/>
            <a:ext cx="51054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CDA1B693-47B2-469D-8C2B-0F7FC62C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00200"/>
            <a:ext cx="2667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Proizvodnja, zaposlenost, plate, velikoprodajne cene i kamatne stope su prociklične i koincidirajuće, dok su </a:t>
            </a: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maloprodajne cene blago kasneća varijabla. </a:t>
            </a: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Prociklično ponašanje kamatnih stopa manje je izraženo nakon 1914, dakle nakon godine kada je osnovana američka centralna banka (Federal reserve System).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7995797F-1BEA-4A67-8353-5EDD8B20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95400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2000">
                <a:latin typeface="Arial" panose="020B0604020202020204" pitchFamily="34" charset="0"/>
              </a:rPr>
              <a:t>U normalnim vremenima, inflacija je tesno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2000">
                <a:latin typeface="Arial" panose="020B0604020202020204" pitchFamily="34" charset="0"/>
              </a:rPr>
              <a:t>vezana za fazu privrednog ciklusa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DD2CF8-92C4-4062-BB06-D62DE89ED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09800"/>
            <a:ext cx="601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Stopa inflacije je obično </a:t>
            </a:r>
            <a:r>
              <a:rPr lang="pl-PL" altLang="en-US" sz="1800" b="1">
                <a:latin typeface="Arial" panose="020B0604020202020204" pitchFamily="34" charset="0"/>
              </a:rPr>
              <a:t>prociklična: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b="1">
                <a:latin typeface="Arial" panose="020B0604020202020204" pitchFamily="34" charset="0"/>
              </a:rPr>
              <a:t>raste </a:t>
            </a:r>
            <a:r>
              <a:rPr lang="en-US" altLang="en-US" sz="1800">
                <a:latin typeface="Arial" panose="020B0604020202020204" pitchFamily="34" charset="0"/>
              </a:rPr>
              <a:t>u periodima ubrzanja privredne aktivnosti i pada</a:t>
            </a:r>
            <a:r>
              <a:rPr lang="sr-Latn-CS" altLang="en-US" sz="180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sa njenim usporavanjem.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1CDB7-739E-4F5B-BA08-CAC808FE6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48075"/>
            <a:ext cx="6527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Arial" panose="020B0604020202020204" pitchFamily="34" charset="0"/>
              </a:rPr>
              <a:t>Stepen iskorišćenosti kapaciteta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-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 dobar indikator cikličnih kretanja.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DA175-8A9B-4B3F-8FD1-2BC89DEF1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06888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Nasuprot tome, stopa nezaposlenosti je </a:t>
            </a:r>
            <a:r>
              <a:rPr lang="en-US" altLang="en-US" sz="1800" b="1">
                <a:latin typeface="Arial" panose="020B0604020202020204" pitchFamily="34" charset="0"/>
              </a:rPr>
              <a:t>kontraciklična – a stopa zaposlenosti – koindicirajuca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5118-F98B-4A16-8E2C-4C972C69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600" dirty="0"/>
              <a:t>“Morski” i “slatkovodni” ekonomisti</a:t>
            </a:r>
            <a:endParaRPr lang="en-US" sz="3600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FB15C2D-306A-43CE-8883-0716B7E2E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Kejnzove stavove zastupaju „morski” ekonomisti</a:t>
            </a:r>
            <a:r>
              <a:rPr lang="sr-Latn-CS" altLang="en-US"/>
              <a:t> - </a:t>
            </a:r>
            <a:r>
              <a:rPr lang="en-US" altLang="en-US"/>
              <a:t>(Harvard, MIT, Jejl, Stanford, Berkli). </a:t>
            </a:r>
            <a:endParaRPr lang="sr-Latn-CS" altLang="en-US"/>
          </a:p>
          <a:p>
            <a:pPr eaLnBrk="1" hangingPunct="1"/>
            <a:r>
              <a:rPr lang="en-US" altLang="en-US"/>
              <a:t>„Slatkovodni” </a:t>
            </a:r>
            <a:r>
              <a:rPr lang="sr-Latn-CS" altLang="en-US"/>
              <a:t>– monetaristi </a:t>
            </a:r>
            <a:r>
              <a:rPr lang="en-US" altLang="en-US"/>
              <a:t>iz Čikaga, Ročestera ili Minesote.</a:t>
            </a:r>
          </a:p>
          <a:p>
            <a:pPr eaLnBrk="1" hangingPunct="1"/>
            <a:r>
              <a:rPr lang="en-US" altLang="en-US"/>
              <a:t>U Evropi manje očigledn</a:t>
            </a:r>
            <a:r>
              <a:rPr lang="sr-Latn-CS" altLang="en-US"/>
              <a:t>o</a:t>
            </a:r>
            <a:r>
              <a:rPr lang="en-US" altLang="en-US"/>
              <a:t>: </a:t>
            </a:r>
            <a:endParaRPr lang="sr-Latn-CS" altLang="en-US"/>
          </a:p>
          <a:p>
            <a:pPr eaLnBrk="1" hangingPunct="1"/>
            <a:r>
              <a:rPr lang="en-US" altLang="en-US"/>
              <a:t>britanski i francuski ekonomisti više</a:t>
            </a:r>
          </a:p>
          <a:p>
            <a:pPr eaLnBrk="1" hangingPunct="1"/>
            <a:r>
              <a:rPr lang="en-US" altLang="en-US"/>
              <a:t>naginju kejnzijancima</a:t>
            </a:r>
            <a:endParaRPr lang="sr-Latn-CS" altLang="en-US"/>
          </a:p>
          <a:p>
            <a:pPr eaLnBrk="1" hangingPunct="1"/>
            <a:r>
              <a:rPr lang="en-US" altLang="en-US"/>
              <a:t>nemački i švedski ekonomisti</a:t>
            </a:r>
            <a:r>
              <a:rPr lang="sr-Latn-CS" altLang="en-US"/>
              <a:t> -monetaristi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F5AF-DC32-49AA-919D-9D413E93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91974EE-C299-4FC4-8919-4C4BE8669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 Poslednjih godina </a:t>
            </a:r>
            <a:r>
              <a:rPr lang="sr-Latn-CS" altLang="en-US" sz="2800"/>
              <a:t>– renesansa kejnzijanizma </a:t>
            </a:r>
          </a:p>
          <a:p>
            <a:pPr eaLnBrk="1" hangingPunct="1"/>
            <a:r>
              <a:rPr lang="vi-VN" altLang="en-US" sz="2800"/>
              <a:t>političari u Francuskoj i</a:t>
            </a:r>
            <a:r>
              <a:rPr lang="sr-Latn-CS" altLang="en-US" sz="2800"/>
              <a:t> </a:t>
            </a:r>
            <a:r>
              <a:rPr lang="en-US" altLang="en-US" sz="2800"/>
              <a:t>Nemačkoj se zalažu za aktivniju fiskalnu i monetarnu</a:t>
            </a:r>
            <a:r>
              <a:rPr lang="sr-Latn-CS" altLang="en-US" sz="2800"/>
              <a:t> </a:t>
            </a:r>
            <a:r>
              <a:rPr lang="en-US" altLang="en-US" sz="2800"/>
              <a:t>politiku. </a:t>
            </a:r>
            <a:endParaRPr lang="sr-Latn-CS" altLang="en-US" sz="2800"/>
          </a:p>
          <a:p>
            <a:pPr eaLnBrk="1" hangingPunct="1"/>
            <a:endParaRPr lang="sr-Latn-CS" altLang="en-US" sz="2800"/>
          </a:p>
          <a:p>
            <a:pPr eaLnBrk="1" hangingPunct="1"/>
            <a:r>
              <a:rPr lang="en-US" altLang="en-US" sz="2800"/>
              <a:t>Kasnije ćete u ovoj knjizi naći objašnjenje zbog</a:t>
            </a:r>
            <a:r>
              <a:rPr lang="sr-Latn-CS" altLang="en-US" sz="2800"/>
              <a:t> </a:t>
            </a:r>
            <a:r>
              <a:rPr lang="en-US" altLang="en-US" sz="2800"/>
              <a:t>čega novi naglasak na aktivističke politike u stvari predstavlja</a:t>
            </a:r>
            <a:r>
              <a:rPr lang="sr-Latn-CS" altLang="en-US" sz="2800"/>
              <a:t> </a:t>
            </a:r>
            <a:r>
              <a:rPr lang="nb-NO" altLang="en-US" sz="2800"/>
              <a:t>posledicu zajedničke evropske valute, evra, koji je</a:t>
            </a:r>
            <a:r>
              <a:rPr lang="sr-Latn-CS" altLang="en-US" sz="2800"/>
              <a:t> </a:t>
            </a:r>
            <a:r>
              <a:rPr lang="en-US" altLang="en-US" sz="2800"/>
              <a:t>uveden 1999. godine.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59C3E2F-FB7A-4D3D-B862-BEE6CE914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82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3200">
                <a:solidFill>
                  <a:srgbClr val="FCE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Kružni tok dohotka</a:t>
            </a:r>
            <a:endParaRPr lang="en-US" altLang="en-US" sz="3200">
              <a:solidFill>
                <a:srgbClr val="FCE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CC6920CD-6D87-49ED-9CFB-A014693A60E4}"/>
              </a:ext>
            </a:extLst>
          </p:cNvPr>
          <p:cNvGrpSpPr>
            <a:grpSpLocks/>
          </p:cNvGrpSpPr>
          <p:nvPr/>
        </p:nvGrpSpPr>
        <p:grpSpPr bwMode="auto">
          <a:xfrm>
            <a:off x="566737" y="762000"/>
            <a:ext cx="7696200" cy="5334000"/>
            <a:chOff x="576" y="576"/>
            <a:chExt cx="4848" cy="3360"/>
          </a:xfrm>
        </p:grpSpPr>
        <p:sp>
          <p:nvSpPr>
            <p:cNvPr id="24633" name="Oval 4">
              <a:extLst>
                <a:ext uri="{FF2B5EF4-FFF2-40B4-BE49-F238E27FC236}">
                  <a16:creationId xmlns:a16="http://schemas.microsoft.com/office/drawing/2014/main" id="{473271AF-655B-4406-BE05-F1B63445B0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84" y="576"/>
              <a:ext cx="2880" cy="2880"/>
            </a:xfrm>
            <a:prstGeom prst="ellipse">
              <a:avLst/>
            </a:pr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600">
                <a:solidFill>
                  <a:srgbClr val="FCE78C"/>
                </a:solidFill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  <p:sp>
          <p:nvSpPr>
            <p:cNvPr id="13370" name="Oval 5">
              <a:extLst>
                <a:ext uri="{FF2B5EF4-FFF2-40B4-BE49-F238E27FC236}">
                  <a16:creationId xmlns:a16="http://schemas.microsoft.com/office/drawing/2014/main" id="{C0E7A534-BEFB-49B9-AF1B-DAA679C7EB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0" y="1032"/>
              <a:ext cx="1968" cy="196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/>
            </a:p>
          </p:txBody>
        </p:sp>
        <p:sp>
          <p:nvSpPr>
            <p:cNvPr id="24635" name="AutoShape 6">
              <a:extLst>
                <a:ext uri="{FF2B5EF4-FFF2-40B4-BE49-F238E27FC236}">
                  <a16:creationId xmlns:a16="http://schemas.microsoft.com/office/drawing/2014/main" id="{02A9073A-3BAD-409E-9608-184060109E8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805718">
              <a:off x="1926" y="2053"/>
              <a:ext cx="1675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6 w 21600"/>
                <a:gd name="T13" fmla="*/ 0 h 21600"/>
                <a:gd name="T14" fmla="*/ 21084 w 21600"/>
                <a:gd name="T15" fmla="*/ 92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36" name="AutoShape 7">
              <a:extLst>
                <a:ext uri="{FF2B5EF4-FFF2-40B4-BE49-F238E27FC236}">
                  <a16:creationId xmlns:a16="http://schemas.microsoft.com/office/drawing/2014/main" id="{332E993B-3877-420A-890D-43F4B2797A9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973419">
              <a:off x="390" y="2202"/>
              <a:ext cx="1861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1 w 21600"/>
                <a:gd name="T13" fmla="*/ 0 h 21600"/>
                <a:gd name="T14" fmla="*/ 21089 w 21600"/>
                <a:gd name="T15" fmla="*/ 92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GB"/>
            </a:p>
          </p:txBody>
        </p:sp>
        <p:sp>
          <p:nvSpPr>
            <p:cNvPr id="24637" name="AutoShape 8">
              <a:extLst>
                <a:ext uri="{FF2B5EF4-FFF2-40B4-BE49-F238E27FC236}">
                  <a16:creationId xmlns:a16="http://schemas.microsoft.com/office/drawing/2014/main" id="{9F8788AF-FC91-4581-8C35-70871AEC994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800315">
              <a:off x="960" y="3024"/>
              <a:ext cx="1861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1 w 21600"/>
                <a:gd name="T13" fmla="*/ 0 h 21600"/>
                <a:gd name="T14" fmla="*/ 21089 w 21600"/>
                <a:gd name="T15" fmla="*/ 92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38" name="Oval 9">
              <a:extLst>
                <a:ext uri="{FF2B5EF4-FFF2-40B4-BE49-F238E27FC236}">
                  <a16:creationId xmlns:a16="http://schemas.microsoft.com/office/drawing/2014/main" id="{CD850E1B-5087-4549-98E6-7C6F7D813D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976"/>
              <a:ext cx="960" cy="960"/>
            </a:xfrm>
            <a:prstGeom prst="ellipse">
              <a:avLst/>
            </a:pr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600">
                <a:solidFill>
                  <a:srgbClr val="FCE78C"/>
                </a:solidFill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  <p:sp>
          <p:nvSpPr>
            <p:cNvPr id="24639" name="AutoShape 10">
              <a:extLst>
                <a:ext uri="{FF2B5EF4-FFF2-40B4-BE49-F238E27FC236}">
                  <a16:creationId xmlns:a16="http://schemas.microsoft.com/office/drawing/2014/main" id="{5CE6AE75-6363-4D46-8D95-96C12FB1C6C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9194282" flipH="1">
              <a:off x="2784" y="1152"/>
              <a:ext cx="1680" cy="10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4 w 21600"/>
                <a:gd name="T13" fmla="*/ 0 h 21600"/>
                <a:gd name="T14" fmla="*/ 21086 w 21600"/>
                <a:gd name="T15" fmla="*/ 91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40" name="AutoShape 11">
              <a:extLst>
                <a:ext uri="{FF2B5EF4-FFF2-40B4-BE49-F238E27FC236}">
                  <a16:creationId xmlns:a16="http://schemas.microsoft.com/office/drawing/2014/main" id="{7357E854-5F1A-4ED5-B031-C4F6B2D2093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994282" flipH="1">
              <a:off x="2000" y="1013"/>
              <a:ext cx="1440" cy="7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0 w 21600"/>
                <a:gd name="T13" fmla="*/ 0 h 21600"/>
                <a:gd name="T14" fmla="*/ 21090 w 21600"/>
                <a:gd name="T15" fmla="*/ 91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41" name="Oval 12">
              <a:extLst>
                <a:ext uri="{FF2B5EF4-FFF2-40B4-BE49-F238E27FC236}">
                  <a16:creationId xmlns:a16="http://schemas.microsoft.com/office/drawing/2014/main" id="{335AA339-3885-4C43-BA37-D9201AF15D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44" y="1536"/>
              <a:ext cx="960" cy="960"/>
            </a:xfrm>
            <a:prstGeom prst="ellipse">
              <a:avLst/>
            </a:pr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600">
                <a:solidFill>
                  <a:srgbClr val="FCE78C"/>
                </a:solidFill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  <p:sp>
          <p:nvSpPr>
            <p:cNvPr id="24642" name="AutoShape 13">
              <a:extLst>
                <a:ext uri="{FF2B5EF4-FFF2-40B4-BE49-F238E27FC236}">
                  <a16:creationId xmlns:a16="http://schemas.microsoft.com/office/drawing/2014/main" id="{89BA5F37-57EC-4EFB-917F-C800B7E368B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3626581" flipH="1">
              <a:off x="3799" y="2248"/>
              <a:ext cx="1789" cy="8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 w 21600"/>
                <a:gd name="T13" fmla="*/ 0 h 21600"/>
                <a:gd name="T14" fmla="*/ 21093 w 21600"/>
                <a:gd name="T15" fmla="*/ 92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43" name="AutoShape 14">
              <a:extLst>
                <a:ext uri="{FF2B5EF4-FFF2-40B4-BE49-F238E27FC236}">
                  <a16:creationId xmlns:a16="http://schemas.microsoft.com/office/drawing/2014/main" id="{10C11346-E1B1-46D1-8D6B-9F0429B0198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00315" flipH="1">
              <a:off x="3179" y="3024"/>
              <a:ext cx="1861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1 w 21600"/>
                <a:gd name="T13" fmla="*/ 0 h 21600"/>
                <a:gd name="T14" fmla="*/ 21089 w 21600"/>
                <a:gd name="T15" fmla="*/ 92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44" name="Oval 15">
              <a:extLst>
                <a:ext uri="{FF2B5EF4-FFF2-40B4-BE49-F238E27FC236}">
                  <a16:creationId xmlns:a16="http://schemas.microsoft.com/office/drawing/2014/main" id="{24912567-803C-4FA8-882C-926FFF69A4E3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4464" y="2976"/>
              <a:ext cx="960" cy="960"/>
            </a:xfrm>
            <a:prstGeom prst="ellipse">
              <a:avLst/>
            </a:pr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600">
                <a:solidFill>
                  <a:srgbClr val="FCE78C"/>
                </a:solidFill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</p:grpSp>
      <p:sp>
        <p:nvSpPr>
          <p:cNvPr id="260112" name="GDP">
            <a:extLst>
              <a:ext uri="{FF2B5EF4-FFF2-40B4-BE49-F238E27FC236}">
                <a16:creationId xmlns:a16="http://schemas.microsoft.com/office/drawing/2014/main" id="{FC1137A3-06FB-4EF5-8B6C-141F30967B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3787200">
            <a:off x="2514600" y="1349375"/>
            <a:ext cx="3352800" cy="3149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3874404"/>
              </a:avLst>
            </a:prstTxWarp>
          </a:bodyPr>
          <a:lstStyle/>
          <a:p>
            <a:pPr eaLnBrk="1" hangingPunct="1">
              <a:defRPr/>
            </a:pPr>
            <a:r>
              <a:rPr lang="pl-PL" b="1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(</a:t>
            </a:r>
            <a:r>
              <a:rPr lang="pl-PL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C+I+G+X-Z</a:t>
            </a:r>
            <a:r>
              <a:rPr lang="pl-PL" b="1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)=Y</a:t>
            </a:r>
          </a:p>
          <a:p>
            <a:pPr eaLnBrk="1" hangingPunct="1">
              <a:defRPr/>
            </a:pPr>
            <a:r>
              <a:rPr lang="pl-PL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Bruto</a:t>
            </a:r>
            <a:r>
              <a:rPr lang="pl-PL" b="1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pl-PL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domaći</a:t>
            </a:r>
            <a:r>
              <a:rPr lang="pl-PL" b="1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pl-PL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proizvod</a:t>
            </a:r>
            <a:endParaRPr lang="en-GB" b="1" kern="10" dirty="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260113" name="Investment">
            <a:extLst>
              <a:ext uri="{FF2B5EF4-FFF2-40B4-BE49-F238E27FC236}">
                <a16:creationId xmlns:a16="http://schemas.microsoft.com/office/drawing/2014/main" id="{88A27322-9B01-41F5-8D5B-113D8AA2BC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309147">
            <a:off x="3987800" y="4676775"/>
            <a:ext cx="3352800" cy="314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5016908"/>
              </a:avLst>
            </a:prstTxWarp>
          </a:bodyPr>
          <a:lstStyle/>
          <a:p>
            <a:r>
              <a:rPr lang="en-GB" b="1" kern="10">
                <a:solidFill>
                  <a:srgbClr val="000066"/>
                </a:solidFill>
                <a:cs typeface="Arial" panose="020B0604020202020204" pitchFamily="34" charset="0"/>
              </a:rPr>
              <a:t>Investicije (I)</a:t>
            </a:r>
          </a:p>
        </p:txBody>
      </p:sp>
      <p:sp>
        <p:nvSpPr>
          <p:cNvPr id="260114" name="Priv Saving">
            <a:extLst>
              <a:ext uri="{FF2B5EF4-FFF2-40B4-BE49-F238E27FC236}">
                <a16:creationId xmlns:a16="http://schemas.microsoft.com/office/drawing/2014/main" id="{E21A9DF7-ABAB-4EAC-B347-9FDD569D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667375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(S-I)</a:t>
            </a:r>
            <a:endParaRPr lang="en-US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115" name="TradeBalance">
            <a:extLst>
              <a:ext uri="{FF2B5EF4-FFF2-40B4-BE49-F238E27FC236}">
                <a16:creationId xmlns:a16="http://schemas.microsoft.com/office/drawing/2014/main" id="{64FA7762-4B1B-47AB-A1AD-F928DC6C3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81663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(X-Z)</a:t>
            </a:r>
            <a:endParaRPr lang="en-US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116" name="Govt Saving">
            <a:extLst>
              <a:ext uri="{FF2B5EF4-FFF2-40B4-BE49-F238E27FC236}">
                <a16:creationId xmlns:a16="http://schemas.microsoft.com/office/drawing/2014/main" id="{70C8D085-3972-4B1F-ABEF-6EAD6E4CB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305175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(T-G)</a:t>
            </a:r>
            <a:endParaRPr lang="en-US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16AFBD5F-87FA-4CCA-8881-7609563C9E2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209675"/>
            <a:ext cx="3808412" cy="2819400"/>
            <a:chOff x="925" y="840"/>
            <a:chExt cx="2399" cy="1776"/>
          </a:xfrm>
        </p:grpSpPr>
        <p:sp>
          <p:nvSpPr>
            <p:cNvPr id="24631" name="Taxes">
              <a:extLst>
                <a:ext uri="{FF2B5EF4-FFF2-40B4-BE49-F238E27FC236}">
                  <a16:creationId xmlns:a16="http://schemas.microsoft.com/office/drawing/2014/main" id="{3E13A1A6-20EE-444F-904D-A2CE95751EC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640879">
              <a:off x="1212" y="840"/>
              <a:ext cx="2112" cy="177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5552076"/>
                </a:avLst>
              </a:prstTxWarp>
            </a:bodyPr>
            <a:lstStyle/>
            <a:p>
              <a:r>
                <a:rPr lang="en-GB" b="1" kern="10" dirty="0">
                  <a:solidFill>
                    <a:srgbClr val="000066"/>
                  </a:solidFill>
                  <a:cs typeface="Arial" panose="020B0604020202020204" pitchFamily="34" charset="0"/>
                </a:rPr>
                <a:t> </a:t>
              </a:r>
              <a:r>
                <a:rPr lang="en-GB" b="1" kern="10" dirty="0" err="1">
                  <a:solidFill>
                    <a:srgbClr val="000066"/>
                  </a:solidFill>
                  <a:cs typeface="Arial" panose="020B0604020202020204" pitchFamily="34" charset="0"/>
                </a:rPr>
                <a:t>Porezi</a:t>
              </a:r>
              <a:endParaRPr lang="en-GB" b="1" kern="10" dirty="0">
                <a:solidFill>
                  <a:srgbClr val="00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632" name="&gt;Taxes">
              <a:extLst>
                <a:ext uri="{FF2B5EF4-FFF2-40B4-BE49-F238E27FC236}">
                  <a16:creationId xmlns:a16="http://schemas.microsoft.com/office/drawing/2014/main" id="{8FA01E07-20F8-4537-BBF1-49BCE278D35B}"/>
                </a:ext>
              </a:extLst>
            </p:cNvPr>
            <p:cNvSpPr>
              <a:spLocks/>
            </p:cNvSpPr>
            <p:nvPr/>
          </p:nvSpPr>
          <p:spPr bwMode="auto">
            <a:xfrm rot="-220941">
              <a:off x="925" y="901"/>
              <a:ext cx="2121" cy="745"/>
            </a:xfrm>
            <a:custGeom>
              <a:avLst/>
              <a:gdLst>
                <a:gd name="T0" fmla="*/ 0 w 21391"/>
                <a:gd name="T1" fmla="*/ 0 h 16007"/>
                <a:gd name="T2" fmla="*/ 0 w 21391"/>
                <a:gd name="T3" fmla="*/ 0 h 16007"/>
                <a:gd name="T4" fmla="*/ 0 w 21391"/>
                <a:gd name="T5" fmla="*/ 0 h 16007"/>
                <a:gd name="T6" fmla="*/ 0 60000 65536"/>
                <a:gd name="T7" fmla="*/ 0 60000 65536"/>
                <a:gd name="T8" fmla="*/ 0 60000 65536"/>
                <a:gd name="T9" fmla="*/ 0 w 21391"/>
                <a:gd name="T10" fmla="*/ 0 h 16007"/>
                <a:gd name="T11" fmla="*/ 21391 w 21391"/>
                <a:gd name="T12" fmla="*/ 16007 h 160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91" h="16007" fill="none" extrusionOk="0">
                  <a:moveTo>
                    <a:pt x="14502" y="0"/>
                  </a:moveTo>
                  <a:cubicBezTo>
                    <a:pt x="18251" y="3396"/>
                    <a:pt x="20688" y="7999"/>
                    <a:pt x="21390" y="13009"/>
                  </a:cubicBezTo>
                </a:path>
                <a:path w="21391" h="16007" stroke="0" extrusionOk="0">
                  <a:moveTo>
                    <a:pt x="14502" y="0"/>
                  </a:moveTo>
                  <a:cubicBezTo>
                    <a:pt x="18251" y="3396"/>
                    <a:pt x="20688" y="7999"/>
                    <a:pt x="21390" y="13009"/>
                  </a:cubicBezTo>
                  <a:lnTo>
                    <a:pt x="0" y="16007"/>
                  </a:lnTo>
                  <a:lnTo>
                    <a:pt x="14502" y="0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C8B831B1-1AA8-4CEA-880C-E3D7FDFB4CE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417638"/>
            <a:ext cx="3149600" cy="3352800"/>
            <a:chOff x="1872" y="960"/>
            <a:chExt cx="1984" cy="2112"/>
          </a:xfrm>
        </p:grpSpPr>
        <p:sp>
          <p:nvSpPr>
            <p:cNvPr id="24629" name="C+I+G-Z">
              <a:extLst>
                <a:ext uri="{FF2B5EF4-FFF2-40B4-BE49-F238E27FC236}">
                  <a16:creationId xmlns:a16="http://schemas.microsoft.com/office/drawing/2014/main" id="{D4A64296-4EE8-42F3-B07D-B9EB5509E48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726910">
              <a:off x="1808" y="1024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4422878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C+I+G-Z</a:t>
              </a:r>
            </a:p>
          </p:txBody>
        </p:sp>
        <p:sp>
          <p:nvSpPr>
            <p:cNvPr id="24630" name="&gt;C+I+G-Z">
              <a:extLst>
                <a:ext uri="{FF2B5EF4-FFF2-40B4-BE49-F238E27FC236}">
                  <a16:creationId xmlns:a16="http://schemas.microsoft.com/office/drawing/2014/main" id="{A0CC7337-F58F-4F66-9706-F9BFDCD4205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873" y="1968"/>
              <a:ext cx="1151" cy="1019"/>
            </a:xfrm>
            <a:custGeom>
              <a:avLst/>
              <a:gdLst>
                <a:gd name="T0" fmla="*/ 0 w 19921"/>
                <a:gd name="T1" fmla="*/ 0 h 17653"/>
                <a:gd name="T2" fmla="*/ 0 w 19921"/>
                <a:gd name="T3" fmla="*/ 0 h 17653"/>
                <a:gd name="T4" fmla="*/ 0 w 19921"/>
                <a:gd name="T5" fmla="*/ 0 h 17653"/>
                <a:gd name="T6" fmla="*/ 0 60000 65536"/>
                <a:gd name="T7" fmla="*/ 0 60000 65536"/>
                <a:gd name="T8" fmla="*/ 0 60000 65536"/>
                <a:gd name="T9" fmla="*/ 0 w 19921"/>
                <a:gd name="T10" fmla="*/ 0 h 17653"/>
                <a:gd name="T11" fmla="*/ 19921 w 19921"/>
                <a:gd name="T12" fmla="*/ 17653 h 176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21" h="17653" fill="none" extrusionOk="0">
                  <a:moveTo>
                    <a:pt x="12447" y="-1"/>
                  </a:moveTo>
                  <a:cubicBezTo>
                    <a:pt x="15762" y="2337"/>
                    <a:pt x="18353" y="5562"/>
                    <a:pt x="19921" y="9303"/>
                  </a:cubicBezTo>
                </a:path>
                <a:path w="19921" h="17653" stroke="0" extrusionOk="0">
                  <a:moveTo>
                    <a:pt x="12447" y="-1"/>
                  </a:moveTo>
                  <a:cubicBezTo>
                    <a:pt x="15762" y="2337"/>
                    <a:pt x="18353" y="5562"/>
                    <a:pt x="19921" y="9303"/>
                  </a:cubicBezTo>
                  <a:lnTo>
                    <a:pt x="0" y="17653"/>
                  </a:lnTo>
                  <a:lnTo>
                    <a:pt x="12447" y="-1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347F356E-EC42-4D17-8EB1-6282AD7022F3}"/>
              </a:ext>
            </a:extLst>
          </p:cNvPr>
          <p:cNvGrpSpPr>
            <a:grpSpLocks/>
          </p:cNvGrpSpPr>
          <p:nvPr/>
        </p:nvGrpSpPr>
        <p:grpSpPr bwMode="auto">
          <a:xfrm>
            <a:off x="-685800" y="1806575"/>
            <a:ext cx="3352800" cy="3149600"/>
            <a:chOff x="-256" y="1216"/>
            <a:chExt cx="2112" cy="1984"/>
          </a:xfrm>
        </p:grpSpPr>
        <p:sp>
          <p:nvSpPr>
            <p:cNvPr id="24627" name="Exports">
              <a:extLst>
                <a:ext uri="{FF2B5EF4-FFF2-40B4-BE49-F238E27FC236}">
                  <a16:creationId xmlns:a16="http://schemas.microsoft.com/office/drawing/2014/main" id="{EBCCDF70-9D06-4055-AB30-66199509E54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472147">
              <a:off x="-256" y="1216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4532506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Izvoz (X)</a:t>
              </a:r>
            </a:p>
          </p:txBody>
        </p:sp>
        <p:sp>
          <p:nvSpPr>
            <p:cNvPr id="24628" name="&gt;Exports">
              <a:extLst>
                <a:ext uri="{FF2B5EF4-FFF2-40B4-BE49-F238E27FC236}">
                  <a16:creationId xmlns:a16="http://schemas.microsoft.com/office/drawing/2014/main" id="{188FAEE5-32F6-49F3-9947-7471B87D80B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5" y="2101"/>
              <a:ext cx="1224" cy="635"/>
            </a:xfrm>
            <a:custGeom>
              <a:avLst/>
              <a:gdLst>
                <a:gd name="T0" fmla="*/ 0 w 21172"/>
                <a:gd name="T1" fmla="*/ 0 h 11015"/>
                <a:gd name="T2" fmla="*/ 0 w 21172"/>
                <a:gd name="T3" fmla="*/ 0 h 11015"/>
                <a:gd name="T4" fmla="*/ 0 w 21172"/>
                <a:gd name="T5" fmla="*/ 0 h 11015"/>
                <a:gd name="T6" fmla="*/ 0 60000 65536"/>
                <a:gd name="T7" fmla="*/ 0 60000 65536"/>
                <a:gd name="T8" fmla="*/ 0 60000 65536"/>
                <a:gd name="T9" fmla="*/ 0 w 21172"/>
                <a:gd name="T10" fmla="*/ 0 h 11015"/>
                <a:gd name="T11" fmla="*/ 21172 w 21172"/>
                <a:gd name="T12" fmla="*/ 11015 h 110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72" h="11015" fill="none" extrusionOk="0">
                  <a:moveTo>
                    <a:pt x="18580" y="0"/>
                  </a:moveTo>
                  <a:cubicBezTo>
                    <a:pt x="19816" y="2084"/>
                    <a:pt x="20692" y="4361"/>
                    <a:pt x="21172" y="6736"/>
                  </a:cubicBezTo>
                </a:path>
                <a:path w="21172" h="11015" stroke="0" extrusionOk="0">
                  <a:moveTo>
                    <a:pt x="18580" y="0"/>
                  </a:moveTo>
                  <a:cubicBezTo>
                    <a:pt x="19816" y="2084"/>
                    <a:pt x="20692" y="4361"/>
                    <a:pt x="21172" y="6736"/>
                  </a:cubicBezTo>
                  <a:lnTo>
                    <a:pt x="0" y="11015"/>
                  </a:lnTo>
                  <a:lnTo>
                    <a:pt x="18580" y="0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A8354D34-25CF-41E2-92E0-C657F467E742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81175"/>
            <a:ext cx="3352800" cy="3200400"/>
            <a:chOff x="1968" y="1200"/>
            <a:chExt cx="2112" cy="2016"/>
          </a:xfrm>
        </p:grpSpPr>
        <p:sp>
          <p:nvSpPr>
            <p:cNvPr id="24623" name="C+I+G">
              <a:extLst>
                <a:ext uri="{FF2B5EF4-FFF2-40B4-BE49-F238E27FC236}">
                  <a16:creationId xmlns:a16="http://schemas.microsoft.com/office/drawing/2014/main" id="{047210B6-C5B8-4314-9CC8-C596348B904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005811">
              <a:off x="1968" y="1200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4587974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C+I+G</a:t>
              </a:r>
            </a:p>
          </p:txBody>
        </p:sp>
        <p:grpSp>
          <p:nvGrpSpPr>
            <p:cNvPr id="24624" name="Group 32">
              <a:extLst>
                <a:ext uri="{FF2B5EF4-FFF2-40B4-BE49-F238E27FC236}">
                  <a16:creationId xmlns:a16="http://schemas.microsoft.com/office/drawing/2014/main" id="{A04C925A-BBE9-4B86-B2E7-973F164AC8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6" y="1960"/>
              <a:ext cx="942" cy="1256"/>
              <a:chOff x="2236" y="1960"/>
              <a:chExt cx="942" cy="1256"/>
            </a:xfrm>
          </p:grpSpPr>
          <p:sp>
            <p:nvSpPr>
              <p:cNvPr id="24625" name="&gt;C+I">
                <a:extLst>
                  <a:ext uri="{FF2B5EF4-FFF2-40B4-BE49-F238E27FC236}">
                    <a16:creationId xmlns:a16="http://schemas.microsoft.com/office/drawing/2014/main" id="{F6670294-0823-4497-923F-ED97C5AAAA6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736" y="1968"/>
                <a:ext cx="442" cy="1248"/>
              </a:xfrm>
              <a:custGeom>
                <a:avLst/>
                <a:gdLst>
                  <a:gd name="T0" fmla="*/ 0 w 7642"/>
                  <a:gd name="T1" fmla="*/ 0 h 21600"/>
                  <a:gd name="T2" fmla="*/ 0 w 7642"/>
                  <a:gd name="T3" fmla="*/ 0 h 21600"/>
                  <a:gd name="T4" fmla="*/ 0 w 764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7642"/>
                  <a:gd name="T10" fmla="*/ 0 h 21600"/>
                  <a:gd name="T11" fmla="*/ 7642 w 764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42" h="21600" fill="none" extrusionOk="0">
                    <a:moveTo>
                      <a:pt x="-1" y="11"/>
                    </a:moveTo>
                    <a:cubicBezTo>
                      <a:pt x="236" y="3"/>
                      <a:pt x="473" y="-1"/>
                      <a:pt x="711" y="0"/>
                    </a:cubicBezTo>
                    <a:cubicBezTo>
                      <a:pt x="3068" y="0"/>
                      <a:pt x="5409" y="385"/>
                      <a:pt x="7641" y="1142"/>
                    </a:cubicBezTo>
                  </a:path>
                  <a:path w="7642" h="21600" stroke="0" extrusionOk="0">
                    <a:moveTo>
                      <a:pt x="-1" y="11"/>
                    </a:moveTo>
                    <a:cubicBezTo>
                      <a:pt x="236" y="3"/>
                      <a:pt x="473" y="-1"/>
                      <a:pt x="711" y="0"/>
                    </a:cubicBezTo>
                    <a:cubicBezTo>
                      <a:pt x="3068" y="0"/>
                      <a:pt x="5409" y="385"/>
                      <a:pt x="7641" y="1142"/>
                    </a:cubicBezTo>
                    <a:lnTo>
                      <a:pt x="711" y="21600"/>
                    </a:lnTo>
                    <a:lnTo>
                      <a:pt x="-1" y="11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6" name="&gt;Out Govt purchases">
                <a:extLst>
                  <a:ext uri="{FF2B5EF4-FFF2-40B4-BE49-F238E27FC236}">
                    <a16:creationId xmlns:a16="http://schemas.microsoft.com/office/drawing/2014/main" id="{1EE5EA32-0CFA-44F0-9450-565057E6F89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74" y="2122"/>
                <a:ext cx="1160" cy="836"/>
              </a:xfrm>
              <a:custGeom>
                <a:avLst/>
                <a:gdLst>
                  <a:gd name="T0" fmla="*/ 0 w 20052"/>
                  <a:gd name="T1" fmla="*/ 0 h 14452"/>
                  <a:gd name="T2" fmla="*/ 0 w 20052"/>
                  <a:gd name="T3" fmla="*/ 0 h 14452"/>
                  <a:gd name="T4" fmla="*/ 0 w 20052"/>
                  <a:gd name="T5" fmla="*/ 0 h 14452"/>
                  <a:gd name="T6" fmla="*/ 0 60000 65536"/>
                  <a:gd name="T7" fmla="*/ 0 60000 65536"/>
                  <a:gd name="T8" fmla="*/ 0 60000 65536"/>
                  <a:gd name="T9" fmla="*/ 0 w 20052"/>
                  <a:gd name="T10" fmla="*/ 0 h 14452"/>
                  <a:gd name="T11" fmla="*/ 20052 w 20052"/>
                  <a:gd name="T12" fmla="*/ 14452 h 144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52" h="14452" fill="none" extrusionOk="0">
                    <a:moveTo>
                      <a:pt x="16053" y="-1"/>
                    </a:moveTo>
                    <a:cubicBezTo>
                      <a:pt x="17753" y="1888"/>
                      <a:pt x="19107" y="4063"/>
                      <a:pt x="20052" y="6422"/>
                    </a:cubicBezTo>
                  </a:path>
                  <a:path w="20052" h="14452" stroke="0" extrusionOk="0">
                    <a:moveTo>
                      <a:pt x="16053" y="-1"/>
                    </a:moveTo>
                    <a:cubicBezTo>
                      <a:pt x="17753" y="1888"/>
                      <a:pt x="19107" y="4063"/>
                      <a:pt x="20052" y="6422"/>
                    </a:cubicBezTo>
                    <a:lnTo>
                      <a:pt x="0" y="14452"/>
                    </a:lnTo>
                    <a:lnTo>
                      <a:pt x="16053" y="-1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id="{9410EDE7-5743-40A5-811B-B34BDE97D60A}"/>
              </a:ext>
            </a:extLst>
          </p:cNvPr>
          <p:cNvGrpSpPr>
            <a:grpSpLocks/>
          </p:cNvGrpSpPr>
          <p:nvPr/>
        </p:nvGrpSpPr>
        <p:grpSpPr bwMode="auto">
          <a:xfrm>
            <a:off x="1473200" y="4605338"/>
            <a:ext cx="3352800" cy="3297237"/>
            <a:chOff x="1104" y="2979"/>
            <a:chExt cx="2112" cy="2077"/>
          </a:xfrm>
        </p:grpSpPr>
        <p:sp>
          <p:nvSpPr>
            <p:cNvPr id="24621" name="Imports">
              <a:extLst>
                <a:ext uri="{FF2B5EF4-FFF2-40B4-BE49-F238E27FC236}">
                  <a16:creationId xmlns:a16="http://schemas.microsoft.com/office/drawing/2014/main" id="{D873B3F4-7428-4F82-8F86-5C9A13A999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848684">
              <a:off x="1104" y="3072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5263228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Uvoz (Z)</a:t>
              </a:r>
            </a:p>
          </p:txBody>
        </p:sp>
        <p:sp>
          <p:nvSpPr>
            <p:cNvPr id="24622" name="&gt;Imports">
              <a:extLst>
                <a:ext uri="{FF2B5EF4-FFF2-40B4-BE49-F238E27FC236}">
                  <a16:creationId xmlns:a16="http://schemas.microsoft.com/office/drawing/2014/main" id="{178D1FBB-57B3-4FE1-8869-BEBF0DE2936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14" y="3385"/>
              <a:ext cx="1245" cy="433"/>
            </a:xfrm>
            <a:custGeom>
              <a:avLst/>
              <a:gdLst>
                <a:gd name="T0" fmla="*/ 0 w 21543"/>
                <a:gd name="T1" fmla="*/ 0 h 7486"/>
                <a:gd name="T2" fmla="*/ 0 w 21543"/>
                <a:gd name="T3" fmla="*/ 0 h 7486"/>
                <a:gd name="T4" fmla="*/ 0 w 21543"/>
                <a:gd name="T5" fmla="*/ 0 h 7486"/>
                <a:gd name="T6" fmla="*/ 0 60000 65536"/>
                <a:gd name="T7" fmla="*/ 0 60000 65536"/>
                <a:gd name="T8" fmla="*/ 0 60000 65536"/>
                <a:gd name="T9" fmla="*/ 0 w 21543"/>
                <a:gd name="T10" fmla="*/ 0 h 7486"/>
                <a:gd name="T11" fmla="*/ 21543 w 21543"/>
                <a:gd name="T12" fmla="*/ 7486 h 74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3" h="7486" fill="none" extrusionOk="0">
                  <a:moveTo>
                    <a:pt x="20261" y="-1"/>
                  </a:moveTo>
                  <a:cubicBezTo>
                    <a:pt x="20964" y="1903"/>
                    <a:pt x="21396" y="3896"/>
                    <a:pt x="21543" y="5920"/>
                  </a:cubicBezTo>
                </a:path>
                <a:path w="21543" h="7486" stroke="0" extrusionOk="0">
                  <a:moveTo>
                    <a:pt x="20261" y="-1"/>
                  </a:moveTo>
                  <a:cubicBezTo>
                    <a:pt x="20964" y="1903"/>
                    <a:pt x="21396" y="3896"/>
                    <a:pt x="21543" y="5920"/>
                  </a:cubicBezTo>
                  <a:lnTo>
                    <a:pt x="0" y="7486"/>
                  </a:lnTo>
                  <a:lnTo>
                    <a:pt x="20261" y="-1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0134" name="&gt;In GDP">
            <a:extLst>
              <a:ext uri="{FF2B5EF4-FFF2-40B4-BE49-F238E27FC236}">
                <a16:creationId xmlns:a16="http://schemas.microsoft.com/office/drawing/2014/main" id="{37585613-71AE-4ADA-B5D8-9577E2373D6A}"/>
              </a:ext>
            </a:extLst>
          </p:cNvPr>
          <p:cNvSpPr>
            <a:spLocks/>
          </p:cNvSpPr>
          <p:nvPr/>
        </p:nvSpPr>
        <p:spPr bwMode="auto">
          <a:xfrm flipH="1" flipV="1">
            <a:off x="2463800" y="2847975"/>
            <a:ext cx="1981200" cy="711200"/>
          </a:xfrm>
          <a:custGeom>
            <a:avLst/>
            <a:gdLst>
              <a:gd name="T0" fmla="*/ 2147483646 w 21600"/>
              <a:gd name="T1" fmla="*/ 0 h 7758"/>
              <a:gd name="T2" fmla="*/ 2147483646 w 21600"/>
              <a:gd name="T3" fmla="*/ 2147483646 h 7758"/>
              <a:gd name="T4" fmla="*/ 0 w 21600"/>
              <a:gd name="T5" fmla="*/ 2147483646 h 7758"/>
              <a:gd name="T6" fmla="*/ 0 60000 65536"/>
              <a:gd name="T7" fmla="*/ 0 60000 65536"/>
              <a:gd name="T8" fmla="*/ 0 60000 65536"/>
              <a:gd name="T9" fmla="*/ 0 w 21600"/>
              <a:gd name="T10" fmla="*/ 0 h 7758"/>
              <a:gd name="T11" fmla="*/ 21600 w 21600"/>
              <a:gd name="T12" fmla="*/ 7758 h 77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7758" fill="none" extrusionOk="0">
                <a:moveTo>
                  <a:pt x="21004" y="0"/>
                </a:moveTo>
                <a:cubicBezTo>
                  <a:pt x="21400" y="1649"/>
                  <a:pt x="21600" y="3339"/>
                  <a:pt x="21600" y="5035"/>
                </a:cubicBezTo>
                <a:cubicBezTo>
                  <a:pt x="21600" y="5945"/>
                  <a:pt x="21542" y="6854"/>
                  <a:pt x="21427" y="7757"/>
                </a:cubicBezTo>
              </a:path>
              <a:path w="21600" h="7758" stroke="0" extrusionOk="0">
                <a:moveTo>
                  <a:pt x="21004" y="0"/>
                </a:moveTo>
                <a:cubicBezTo>
                  <a:pt x="21400" y="1649"/>
                  <a:pt x="21600" y="3339"/>
                  <a:pt x="21600" y="5035"/>
                </a:cubicBezTo>
                <a:cubicBezTo>
                  <a:pt x="21600" y="5945"/>
                  <a:pt x="21542" y="6854"/>
                  <a:pt x="21427" y="7757"/>
                </a:cubicBezTo>
                <a:lnTo>
                  <a:pt x="0" y="5035"/>
                </a:lnTo>
                <a:lnTo>
                  <a:pt x="21004" y="0"/>
                </a:lnTo>
                <a:close/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" name="Group 39">
            <a:extLst>
              <a:ext uri="{FF2B5EF4-FFF2-40B4-BE49-F238E27FC236}">
                <a16:creationId xmlns:a16="http://schemas.microsoft.com/office/drawing/2014/main" id="{688BECD3-2164-4B9A-AD7F-1BBBC5444CF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628775"/>
            <a:ext cx="3222625" cy="3352800"/>
            <a:chOff x="1328" y="1104"/>
            <a:chExt cx="2030" cy="2112"/>
          </a:xfrm>
        </p:grpSpPr>
        <p:sp>
          <p:nvSpPr>
            <p:cNvPr id="24619" name="Govt Purchases">
              <a:extLst>
                <a:ext uri="{FF2B5EF4-FFF2-40B4-BE49-F238E27FC236}">
                  <a16:creationId xmlns:a16="http://schemas.microsoft.com/office/drawing/2014/main" id="{7AC1E3AB-798A-4C95-A4AE-2084260106D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3198690">
              <a:off x="1264" y="1168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3869641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Državna potrošnja</a:t>
              </a:r>
            </a:p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(G)</a:t>
              </a:r>
            </a:p>
          </p:txBody>
        </p:sp>
        <p:sp>
          <p:nvSpPr>
            <p:cNvPr id="24620" name="&gt;In Govt purchases">
              <a:extLst>
                <a:ext uri="{FF2B5EF4-FFF2-40B4-BE49-F238E27FC236}">
                  <a16:creationId xmlns:a16="http://schemas.microsoft.com/office/drawing/2014/main" id="{FD68B395-3673-43A5-B6C0-4D89D45A53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51" y="1865"/>
              <a:ext cx="367" cy="1246"/>
            </a:xfrm>
            <a:custGeom>
              <a:avLst/>
              <a:gdLst>
                <a:gd name="T0" fmla="*/ 0 w 10453"/>
                <a:gd name="T1" fmla="*/ 0 h 21592"/>
                <a:gd name="T2" fmla="*/ 0 w 10453"/>
                <a:gd name="T3" fmla="*/ 0 h 21592"/>
                <a:gd name="T4" fmla="*/ 0 w 10453"/>
                <a:gd name="T5" fmla="*/ 0 h 21592"/>
                <a:gd name="T6" fmla="*/ 0 60000 65536"/>
                <a:gd name="T7" fmla="*/ 0 60000 65536"/>
                <a:gd name="T8" fmla="*/ 0 60000 65536"/>
                <a:gd name="T9" fmla="*/ 0 w 10453"/>
                <a:gd name="T10" fmla="*/ 0 h 21592"/>
                <a:gd name="T11" fmla="*/ 10453 w 10453"/>
                <a:gd name="T12" fmla="*/ 21592 h 21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53" h="21592" fill="none" extrusionOk="0">
                  <a:moveTo>
                    <a:pt x="599" y="0"/>
                  </a:moveTo>
                  <a:cubicBezTo>
                    <a:pt x="4052" y="96"/>
                    <a:pt x="7430" y="1018"/>
                    <a:pt x="10453" y="2689"/>
                  </a:cubicBezTo>
                </a:path>
                <a:path w="10453" h="21592" stroke="0" extrusionOk="0">
                  <a:moveTo>
                    <a:pt x="599" y="0"/>
                  </a:moveTo>
                  <a:cubicBezTo>
                    <a:pt x="4052" y="96"/>
                    <a:pt x="7430" y="1018"/>
                    <a:pt x="10453" y="2689"/>
                  </a:cubicBezTo>
                  <a:lnTo>
                    <a:pt x="0" y="21592"/>
                  </a:lnTo>
                  <a:lnTo>
                    <a:pt x="599" y="0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42">
            <a:extLst>
              <a:ext uri="{FF2B5EF4-FFF2-40B4-BE49-F238E27FC236}">
                <a16:creationId xmlns:a16="http://schemas.microsoft.com/office/drawing/2014/main" id="{84523C18-E65F-44A6-945D-3E42003F260A}"/>
              </a:ext>
            </a:extLst>
          </p:cNvPr>
          <p:cNvGrpSpPr>
            <a:grpSpLocks/>
          </p:cNvGrpSpPr>
          <p:nvPr/>
        </p:nvGrpSpPr>
        <p:grpSpPr bwMode="auto">
          <a:xfrm>
            <a:off x="3073400" y="1831975"/>
            <a:ext cx="3352800" cy="4675188"/>
            <a:chOff x="2112" y="1232"/>
            <a:chExt cx="2112" cy="2945"/>
          </a:xfrm>
        </p:grpSpPr>
        <p:sp>
          <p:nvSpPr>
            <p:cNvPr id="24615" name="C+I">
              <a:extLst>
                <a:ext uri="{FF2B5EF4-FFF2-40B4-BE49-F238E27FC236}">
                  <a16:creationId xmlns:a16="http://schemas.microsoft.com/office/drawing/2014/main" id="{BC587379-F7ED-4DD7-9A21-D653510D635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693452">
              <a:off x="2112" y="1232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4959175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C+I</a:t>
              </a:r>
            </a:p>
          </p:txBody>
        </p:sp>
        <p:grpSp>
          <p:nvGrpSpPr>
            <p:cNvPr id="24616" name="Group 44">
              <a:extLst>
                <a:ext uri="{FF2B5EF4-FFF2-40B4-BE49-F238E27FC236}">
                  <a16:creationId xmlns:a16="http://schemas.microsoft.com/office/drawing/2014/main" id="{D2A22E1B-4F48-4C90-9B6B-8D292FFE21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2" y="2546"/>
              <a:ext cx="1135" cy="1631"/>
              <a:chOff x="2882" y="2546"/>
              <a:chExt cx="1135" cy="1631"/>
            </a:xfrm>
          </p:grpSpPr>
          <p:sp>
            <p:nvSpPr>
              <p:cNvPr id="24617" name="&gt;Investment">
                <a:extLst>
                  <a:ext uri="{FF2B5EF4-FFF2-40B4-BE49-F238E27FC236}">
                    <a16:creationId xmlns:a16="http://schemas.microsoft.com/office/drawing/2014/main" id="{C0DF42DD-4F37-482B-8CFD-2D0312D91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72"/>
                <a:ext cx="513" cy="1105"/>
              </a:xfrm>
              <a:custGeom>
                <a:avLst/>
                <a:gdLst>
                  <a:gd name="T0" fmla="*/ 0 w 8927"/>
                  <a:gd name="T1" fmla="*/ 0 h 21600"/>
                  <a:gd name="T2" fmla="*/ 0 w 8927"/>
                  <a:gd name="T3" fmla="*/ 0 h 21600"/>
                  <a:gd name="T4" fmla="*/ 0 w 89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8927"/>
                  <a:gd name="T10" fmla="*/ 0 h 21600"/>
                  <a:gd name="T11" fmla="*/ 8927 w 89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927" h="21600" fill="none" extrusionOk="0">
                    <a:moveTo>
                      <a:pt x="0" y="1307"/>
                    </a:moveTo>
                    <a:cubicBezTo>
                      <a:pt x="2371" y="442"/>
                      <a:pt x="4875" y="-1"/>
                      <a:pt x="7400" y="0"/>
                    </a:cubicBezTo>
                    <a:cubicBezTo>
                      <a:pt x="7909" y="0"/>
                      <a:pt x="8418" y="18"/>
                      <a:pt x="8926" y="54"/>
                    </a:cubicBezTo>
                  </a:path>
                  <a:path w="8927" h="21600" stroke="0" extrusionOk="0">
                    <a:moveTo>
                      <a:pt x="0" y="1307"/>
                    </a:moveTo>
                    <a:cubicBezTo>
                      <a:pt x="2371" y="442"/>
                      <a:pt x="4875" y="-1"/>
                      <a:pt x="7400" y="0"/>
                    </a:cubicBezTo>
                    <a:cubicBezTo>
                      <a:pt x="7909" y="0"/>
                      <a:pt x="8418" y="18"/>
                      <a:pt x="8926" y="54"/>
                    </a:cubicBezTo>
                    <a:lnTo>
                      <a:pt x="7400" y="21600"/>
                    </a:lnTo>
                    <a:lnTo>
                      <a:pt x="0" y="1307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8" name="&gt;Consumption">
                <a:extLst>
                  <a:ext uri="{FF2B5EF4-FFF2-40B4-BE49-F238E27FC236}">
                    <a16:creationId xmlns:a16="http://schemas.microsoft.com/office/drawing/2014/main" id="{4593ADA6-9353-40D3-926F-58A6A31DE5F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90" y="2238"/>
                <a:ext cx="515" cy="1131"/>
              </a:xfrm>
              <a:custGeom>
                <a:avLst/>
                <a:gdLst>
                  <a:gd name="T0" fmla="*/ 0 w 14678"/>
                  <a:gd name="T1" fmla="*/ 0 h 19583"/>
                  <a:gd name="T2" fmla="*/ 0 w 14678"/>
                  <a:gd name="T3" fmla="*/ 0 h 19583"/>
                  <a:gd name="T4" fmla="*/ 0 w 14678"/>
                  <a:gd name="T5" fmla="*/ 0 h 19583"/>
                  <a:gd name="T6" fmla="*/ 0 60000 65536"/>
                  <a:gd name="T7" fmla="*/ 0 60000 65536"/>
                  <a:gd name="T8" fmla="*/ 0 60000 65536"/>
                  <a:gd name="T9" fmla="*/ 0 w 14678"/>
                  <a:gd name="T10" fmla="*/ 0 h 19583"/>
                  <a:gd name="T11" fmla="*/ 14678 w 14678"/>
                  <a:gd name="T12" fmla="*/ 19583 h 19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78" h="19583" fill="none" extrusionOk="0">
                    <a:moveTo>
                      <a:pt x="9114" y="0"/>
                    </a:moveTo>
                    <a:cubicBezTo>
                      <a:pt x="11152" y="948"/>
                      <a:pt x="13029" y="2209"/>
                      <a:pt x="14677" y="3736"/>
                    </a:cubicBezTo>
                  </a:path>
                  <a:path w="14678" h="19583" stroke="0" extrusionOk="0">
                    <a:moveTo>
                      <a:pt x="9114" y="0"/>
                    </a:moveTo>
                    <a:cubicBezTo>
                      <a:pt x="11152" y="948"/>
                      <a:pt x="13029" y="2209"/>
                      <a:pt x="14677" y="3736"/>
                    </a:cubicBezTo>
                    <a:lnTo>
                      <a:pt x="0" y="19583"/>
                    </a:lnTo>
                    <a:lnTo>
                      <a:pt x="9114" y="0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2" name="Group 47">
            <a:extLst>
              <a:ext uri="{FF2B5EF4-FFF2-40B4-BE49-F238E27FC236}">
                <a16:creationId xmlns:a16="http://schemas.microsoft.com/office/drawing/2014/main" id="{011A4EE3-5133-4080-8AA4-CCBFE62806A7}"/>
              </a:ext>
            </a:extLst>
          </p:cNvPr>
          <p:cNvGrpSpPr>
            <a:grpSpLocks/>
          </p:cNvGrpSpPr>
          <p:nvPr/>
        </p:nvGrpSpPr>
        <p:grpSpPr bwMode="auto">
          <a:xfrm>
            <a:off x="3151188" y="946150"/>
            <a:ext cx="3238500" cy="3730625"/>
            <a:chOff x="2161" y="674"/>
            <a:chExt cx="2040" cy="2350"/>
          </a:xfrm>
        </p:grpSpPr>
        <p:sp>
          <p:nvSpPr>
            <p:cNvPr id="7203" name="Private Income">
              <a:extLst>
                <a:ext uri="{FF2B5EF4-FFF2-40B4-BE49-F238E27FC236}">
                  <a16:creationId xmlns:a16="http://schemas.microsoft.com/office/drawing/2014/main" id="{90ABA9B7-3432-4E4A-A933-ACEE4234E11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598624">
              <a:off x="2153" y="976"/>
              <a:ext cx="2112" cy="19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4539020"/>
                </a:avLst>
              </a:prstTxWarp>
            </a:bodyPr>
            <a:lstStyle/>
            <a:p>
              <a:pPr eaLnBrk="1" hangingPunct="1">
                <a:defRPr/>
              </a:pPr>
              <a:r>
                <a:rPr lang="en-GB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tx2">
                      <a:lumMod val="10000"/>
                    </a:schemeClr>
                  </a:solidFill>
                  <a:latin typeface="Arial"/>
                  <a:cs typeface="Arial"/>
                </a:rPr>
                <a:t>= (Y-T)</a:t>
              </a:r>
            </a:p>
            <a:p>
              <a:pPr eaLnBrk="1" hangingPunct="1">
                <a:defRPr/>
              </a:pPr>
              <a:r>
                <a:rPr lang="sr-Latn-RS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Arial"/>
                  <a:cs typeface="Arial"/>
                </a:rPr>
                <a:t>Raspoloživi </a:t>
              </a:r>
              <a:r>
                <a:rPr lang="en-GB" b="1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Arial"/>
                  <a:cs typeface="Arial"/>
                </a:rPr>
                <a:t>dohodak</a:t>
              </a:r>
              <a:endParaRPr lang="en-GB" b="1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endParaRPr>
            </a:p>
          </p:txBody>
        </p:sp>
        <p:grpSp>
          <p:nvGrpSpPr>
            <p:cNvPr id="24612" name="Group 49">
              <a:extLst>
                <a:ext uri="{FF2B5EF4-FFF2-40B4-BE49-F238E27FC236}">
                  <a16:creationId xmlns:a16="http://schemas.microsoft.com/office/drawing/2014/main" id="{610C9A0E-BCB5-439C-BCA3-D686C0C94E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1" y="674"/>
              <a:ext cx="1982" cy="1277"/>
              <a:chOff x="2203" y="674"/>
              <a:chExt cx="1982" cy="1277"/>
            </a:xfrm>
          </p:grpSpPr>
          <p:sp>
            <p:nvSpPr>
              <p:cNvPr id="24613" name="&gt;Out GDP">
                <a:extLst>
                  <a:ext uri="{FF2B5EF4-FFF2-40B4-BE49-F238E27FC236}">
                    <a16:creationId xmlns:a16="http://schemas.microsoft.com/office/drawing/2014/main" id="{8BDC02F3-AC5F-4C65-934D-813FA883C78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493" y="384"/>
                <a:ext cx="1248" cy="1827"/>
              </a:xfrm>
              <a:custGeom>
                <a:avLst/>
                <a:gdLst>
                  <a:gd name="T0" fmla="*/ 0 w 21600"/>
                  <a:gd name="T1" fmla="*/ 0 h 31617"/>
                  <a:gd name="T2" fmla="*/ 0 w 21600"/>
                  <a:gd name="T3" fmla="*/ 0 h 31617"/>
                  <a:gd name="T4" fmla="*/ 0 w 21600"/>
                  <a:gd name="T5" fmla="*/ 0 h 316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617"/>
                  <a:gd name="T11" fmla="*/ 21600 w 21600"/>
                  <a:gd name="T12" fmla="*/ 31617 h 316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617" fill="none" extrusionOk="0">
                    <a:moveTo>
                      <a:pt x="16233" y="-1"/>
                    </a:moveTo>
                    <a:cubicBezTo>
                      <a:pt x="19692" y="3940"/>
                      <a:pt x="21600" y="9005"/>
                      <a:pt x="21600" y="14249"/>
                    </a:cubicBezTo>
                    <a:cubicBezTo>
                      <a:pt x="21600" y="21099"/>
                      <a:pt x="18350" y="27544"/>
                      <a:pt x="12841" y="31617"/>
                    </a:cubicBezTo>
                  </a:path>
                  <a:path w="21600" h="31617" stroke="0" extrusionOk="0">
                    <a:moveTo>
                      <a:pt x="16233" y="-1"/>
                    </a:moveTo>
                    <a:cubicBezTo>
                      <a:pt x="19692" y="3940"/>
                      <a:pt x="21600" y="9005"/>
                      <a:pt x="21600" y="14249"/>
                    </a:cubicBezTo>
                    <a:cubicBezTo>
                      <a:pt x="21600" y="21099"/>
                      <a:pt x="18350" y="27544"/>
                      <a:pt x="12841" y="31617"/>
                    </a:cubicBezTo>
                    <a:lnTo>
                      <a:pt x="0" y="14249"/>
                    </a:lnTo>
                    <a:lnTo>
                      <a:pt x="16233" y="-1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4" name="&gt;In Priv Income">
                <a:extLst>
                  <a:ext uri="{FF2B5EF4-FFF2-40B4-BE49-F238E27FC236}">
                    <a16:creationId xmlns:a16="http://schemas.microsoft.com/office/drawing/2014/main" id="{CF12725F-7081-4272-9896-8988B81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206"/>
                <a:ext cx="1161" cy="745"/>
              </a:xfrm>
              <a:custGeom>
                <a:avLst/>
                <a:gdLst>
                  <a:gd name="T0" fmla="*/ 0 w 20069"/>
                  <a:gd name="T1" fmla="*/ 0 h 12897"/>
                  <a:gd name="T2" fmla="*/ 0 w 20069"/>
                  <a:gd name="T3" fmla="*/ 0 h 12897"/>
                  <a:gd name="T4" fmla="*/ 0 w 20069"/>
                  <a:gd name="T5" fmla="*/ 0 h 12897"/>
                  <a:gd name="T6" fmla="*/ 0 60000 65536"/>
                  <a:gd name="T7" fmla="*/ 0 60000 65536"/>
                  <a:gd name="T8" fmla="*/ 0 60000 65536"/>
                  <a:gd name="T9" fmla="*/ 0 w 20069"/>
                  <a:gd name="T10" fmla="*/ 0 h 12897"/>
                  <a:gd name="T11" fmla="*/ 20069 w 20069"/>
                  <a:gd name="T12" fmla="*/ 12897 h 12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69" h="12897" fill="none" extrusionOk="0">
                    <a:moveTo>
                      <a:pt x="17327" y="-1"/>
                    </a:moveTo>
                    <a:cubicBezTo>
                      <a:pt x="18451" y="1510"/>
                      <a:pt x="19373" y="3161"/>
                      <a:pt x="20069" y="4910"/>
                    </a:cubicBezTo>
                  </a:path>
                  <a:path w="20069" h="12897" stroke="0" extrusionOk="0">
                    <a:moveTo>
                      <a:pt x="17327" y="-1"/>
                    </a:moveTo>
                    <a:cubicBezTo>
                      <a:pt x="18451" y="1510"/>
                      <a:pt x="19373" y="3161"/>
                      <a:pt x="20069" y="4910"/>
                    </a:cubicBezTo>
                    <a:lnTo>
                      <a:pt x="0" y="12897"/>
                    </a:lnTo>
                    <a:lnTo>
                      <a:pt x="17327" y="-1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4" name="Group 52">
            <a:extLst>
              <a:ext uri="{FF2B5EF4-FFF2-40B4-BE49-F238E27FC236}">
                <a16:creationId xmlns:a16="http://schemas.microsoft.com/office/drawing/2014/main" id="{3BCBCD5E-0B6C-4F57-902E-3923635B6914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704975"/>
            <a:ext cx="6451600" cy="3352800"/>
            <a:chOff x="2160" y="1152"/>
            <a:chExt cx="4064" cy="2112"/>
          </a:xfrm>
        </p:grpSpPr>
        <p:grpSp>
          <p:nvGrpSpPr>
            <p:cNvPr id="24605" name="Group 53">
              <a:extLst>
                <a:ext uri="{FF2B5EF4-FFF2-40B4-BE49-F238E27FC236}">
                  <a16:creationId xmlns:a16="http://schemas.microsoft.com/office/drawing/2014/main" id="{A8EC08C8-F2EF-4F8A-A2A7-5FD1B64CE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152"/>
              <a:ext cx="4064" cy="2112"/>
              <a:chOff x="2160" y="1152"/>
              <a:chExt cx="4064" cy="2112"/>
            </a:xfrm>
          </p:grpSpPr>
          <p:sp>
            <p:nvSpPr>
              <p:cNvPr id="24609" name="Consumption">
                <a:extLst>
                  <a:ext uri="{FF2B5EF4-FFF2-40B4-BE49-F238E27FC236}">
                    <a16:creationId xmlns:a16="http://schemas.microsoft.com/office/drawing/2014/main" id="{26B0AD51-86C6-430F-B6D4-75450CD78A8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3411854">
                <a:off x="2096" y="1216"/>
                <a:ext cx="2112" cy="198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4128495"/>
                  </a:avLst>
                </a:prstTxWarp>
              </a:bodyPr>
              <a:lstStyle/>
              <a:p>
                <a:r>
                  <a:rPr lang="en-GB" b="1" kern="10" dirty="0" err="1">
                    <a:solidFill>
                      <a:srgbClr val="000066"/>
                    </a:solidFill>
                    <a:cs typeface="Arial" panose="020B0604020202020204" pitchFamily="34" charset="0"/>
                  </a:rPr>
                  <a:t>Potrošnja</a:t>
                </a:r>
                <a:r>
                  <a:rPr lang="en-GB" b="1" kern="10" dirty="0">
                    <a:solidFill>
                      <a:srgbClr val="000066"/>
                    </a:solidFill>
                    <a:cs typeface="Arial" panose="020B0604020202020204" pitchFamily="34" charset="0"/>
                  </a:rPr>
                  <a:t> (C)</a:t>
                </a:r>
              </a:p>
            </p:txBody>
          </p:sp>
          <p:sp>
            <p:nvSpPr>
              <p:cNvPr id="24610" name="Saving">
                <a:extLst>
                  <a:ext uri="{FF2B5EF4-FFF2-40B4-BE49-F238E27FC236}">
                    <a16:creationId xmlns:a16="http://schemas.microsoft.com/office/drawing/2014/main" id="{8217E54B-38CC-4432-A891-EA943BAA552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1829930">
                <a:off x="4112" y="1168"/>
                <a:ext cx="2112" cy="198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4548362"/>
                  </a:avLst>
                </a:prstTxWarp>
              </a:bodyPr>
              <a:lstStyle/>
              <a:p>
                <a:r>
                  <a:rPr lang="en-GB" b="1" kern="10">
                    <a:solidFill>
                      <a:srgbClr val="000066"/>
                    </a:solidFill>
                    <a:cs typeface="Arial" panose="020B0604020202020204" pitchFamily="34" charset="0"/>
                  </a:rPr>
                  <a:t>Štednja (S)</a:t>
                </a:r>
              </a:p>
            </p:txBody>
          </p:sp>
        </p:grpSp>
        <p:grpSp>
          <p:nvGrpSpPr>
            <p:cNvPr id="24606" name="Group 56">
              <a:extLst>
                <a:ext uri="{FF2B5EF4-FFF2-40B4-BE49-F238E27FC236}">
                  <a16:creationId xmlns:a16="http://schemas.microsoft.com/office/drawing/2014/main" id="{70CB621D-39AA-4745-8492-C34958C60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968"/>
              <a:ext cx="1831" cy="815"/>
              <a:chOff x="3066" y="1969"/>
              <a:chExt cx="1831" cy="815"/>
            </a:xfrm>
          </p:grpSpPr>
          <p:sp>
            <p:nvSpPr>
              <p:cNvPr id="24607" name="&gt;Out Priv Income">
                <a:extLst>
                  <a:ext uri="{FF2B5EF4-FFF2-40B4-BE49-F238E27FC236}">
                    <a16:creationId xmlns:a16="http://schemas.microsoft.com/office/drawing/2014/main" id="{DDB4C0E3-E542-44DE-8192-1BF423DE6A6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24" y="1711"/>
                <a:ext cx="732" cy="1248"/>
              </a:xfrm>
              <a:custGeom>
                <a:avLst/>
                <a:gdLst>
                  <a:gd name="T0" fmla="*/ 0 w 12647"/>
                  <a:gd name="T1" fmla="*/ 0 h 21600"/>
                  <a:gd name="T2" fmla="*/ 0 w 12647"/>
                  <a:gd name="T3" fmla="*/ 0 h 21600"/>
                  <a:gd name="T4" fmla="*/ 0 w 1264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647"/>
                  <a:gd name="T10" fmla="*/ 0 h 21600"/>
                  <a:gd name="T11" fmla="*/ 12647 w 1264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47" h="21600" fill="none" extrusionOk="0">
                    <a:moveTo>
                      <a:pt x="0" y="11"/>
                    </a:moveTo>
                    <a:cubicBezTo>
                      <a:pt x="233" y="3"/>
                      <a:pt x="467" y="-1"/>
                      <a:pt x="701" y="0"/>
                    </a:cubicBezTo>
                    <a:cubicBezTo>
                      <a:pt x="4950" y="0"/>
                      <a:pt x="9106" y="1253"/>
                      <a:pt x="12646" y="3604"/>
                    </a:cubicBezTo>
                  </a:path>
                  <a:path w="12647" h="21600" stroke="0" extrusionOk="0">
                    <a:moveTo>
                      <a:pt x="0" y="11"/>
                    </a:moveTo>
                    <a:cubicBezTo>
                      <a:pt x="233" y="3"/>
                      <a:pt x="467" y="-1"/>
                      <a:pt x="701" y="0"/>
                    </a:cubicBezTo>
                    <a:cubicBezTo>
                      <a:pt x="4950" y="0"/>
                      <a:pt x="9106" y="1253"/>
                      <a:pt x="12646" y="3604"/>
                    </a:cubicBezTo>
                    <a:lnTo>
                      <a:pt x="701" y="2160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08" name="&gt;Saving">
                <a:extLst>
                  <a:ext uri="{FF2B5EF4-FFF2-40B4-BE49-F238E27FC236}">
                    <a16:creationId xmlns:a16="http://schemas.microsoft.com/office/drawing/2014/main" id="{837F03B3-3180-4873-AFE9-8C9A047D85C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344" y="2231"/>
                <a:ext cx="480" cy="626"/>
              </a:xfrm>
              <a:custGeom>
                <a:avLst/>
                <a:gdLst>
                  <a:gd name="T0" fmla="*/ 0 w 14247"/>
                  <a:gd name="T1" fmla="*/ 0 h 21552"/>
                  <a:gd name="T2" fmla="*/ 0 w 14247"/>
                  <a:gd name="T3" fmla="*/ 0 h 21552"/>
                  <a:gd name="T4" fmla="*/ 0 w 14247"/>
                  <a:gd name="T5" fmla="*/ 0 h 21552"/>
                  <a:gd name="T6" fmla="*/ 0 60000 65536"/>
                  <a:gd name="T7" fmla="*/ 0 60000 65536"/>
                  <a:gd name="T8" fmla="*/ 0 60000 65536"/>
                  <a:gd name="T9" fmla="*/ 0 w 14247"/>
                  <a:gd name="T10" fmla="*/ 0 h 21552"/>
                  <a:gd name="T11" fmla="*/ 14247 w 14247"/>
                  <a:gd name="T12" fmla="*/ 21552 h 215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247" h="21552" fill="none" extrusionOk="0">
                    <a:moveTo>
                      <a:pt x="1434" y="-1"/>
                    </a:moveTo>
                    <a:cubicBezTo>
                      <a:pt x="6173" y="315"/>
                      <a:pt x="10676" y="2183"/>
                      <a:pt x="14247" y="5316"/>
                    </a:cubicBezTo>
                  </a:path>
                  <a:path w="14247" h="21552" stroke="0" extrusionOk="0">
                    <a:moveTo>
                      <a:pt x="1434" y="-1"/>
                    </a:moveTo>
                    <a:cubicBezTo>
                      <a:pt x="6173" y="315"/>
                      <a:pt x="10676" y="2183"/>
                      <a:pt x="14247" y="5316"/>
                    </a:cubicBezTo>
                    <a:lnTo>
                      <a:pt x="0" y="21552"/>
                    </a:lnTo>
                    <a:lnTo>
                      <a:pt x="1434" y="-1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7" name="Group 59">
            <a:extLst>
              <a:ext uri="{FF2B5EF4-FFF2-40B4-BE49-F238E27FC236}">
                <a16:creationId xmlns:a16="http://schemas.microsoft.com/office/drawing/2014/main" id="{373619B2-D602-46C5-9EF7-8E0EEB6E4C91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1704975"/>
            <a:ext cx="3352800" cy="3149600"/>
            <a:chOff x="2928" y="1152"/>
            <a:chExt cx="2112" cy="1984"/>
          </a:xfrm>
        </p:grpSpPr>
        <p:sp>
          <p:nvSpPr>
            <p:cNvPr id="24603" name="Transfers">
              <a:extLst>
                <a:ext uri="{FF2B5EF4-FFF2-40B4-BE49-F238E27FC236}">
                  <a16:creationId xmlns:a16="http://schemas.microsoft.com/office/drawing/2014/main" id="{03E8458D-1BA5-4912-9A14-101C5CE9781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811860">
              <a:off x="2928" y="1152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5263228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 Transferi</a:t>
              </a:r>
            </a:p>
          </p:txBody>
        </p:sp>
        <p:sp>
          <p:nvSpPr>
            <p:cNvPr id="24604" name="&gt;Transfers">
              <a:extLst>
                <a:ext uri="{FF2B5EF4-FFF2-40B4-BE49-F238E27FC236}">
                  <a16:creationId xmlns:a16="http://schemas.microsoft.com/office/drawing/2014/main" id="{EEF899D6-93AF-4F83-9096-DF50F44BAF21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3043" y="1397"/>
              <a:ext cx="1247" cy="860"/>
            </a:xfrm>
            <a:custGeom>
              <a:avLst/>
              <a:gdLst>
                <a:gd name="T0" fmla="*/ 0 w 21568"/>
                <a:gd name="T1" fmla="*/ 0 h 14911"/>
                <a:gd name="T2" fmla="*/ 0 w 21568"/>
                <a:gd name="T3" fmla="*/ 0 h 14911"/>
                <a:gd name="T4" fmla="*/ 0 w 21568"/>
                <a:gd name="T5" fmla="*/ 0 h 14911"/>
                <a:gd name="T6" fmla="*/ 0 60000 65536"/>
                <a:gd name="T7" fmla="*/ 0 60000 65536"/>
                <a:gd name="T8" fmla="*/ 0 60000 65536"/>
                <a:gd name="T9" fmla="*/ 0 w 21568"/>
                <a:gd name="T10" fmla="*/ 0 h 14911"/>
                <a:gd name="T11" fmla="*/ 21568 w 21568"/>
                <a:gd name="T12" fmla="*/ 14911 h 149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8" h="14911" fill="none" extrusionOk="0">
                  <a:moveTo>
                    <a:pt x="15627" y="0"/>
                  </a:moveTo>
                  <a:cubicBezTo>
                    <a:pt x="19182" y="3725"/>
                    <a:pt x="21289" y="8599"/>
                    <a:pt x="21568" y="13740"/>
                  </a:cubicBezTo>
                </a:path>
                <a:path w="21568" h="14911" stroke="0" extrusionOk="0">
                  <a:moveTo>
                    <a:pt x="15627" y="0"/>
                  </a:moveTo>
                  <a:cubicBezTo>
                    <a:pt x="19182" y="3725"/>
                    <a:pt x="21289" y="8599"/>
                    <a:pt x="21568" y="13740"/>
                  </a:cubicBezTo>
                  <a:lnTo>
                    <a:pt x="0" y="14911"/>
                  </a:lnTo>
                  <a:lnTo>
                    <a:pt x="15627" y="0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E5C445A7-EE05-4094-BEC4-8226C8BA063C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409825"/>
            <a:ext cx="3352800" cy="3455988"/>
            <a:chOff x="2016" y="1535"/>
            <a:chExt cx="2112" cy="2177"/>
          </a:xfrm>
        </p:grpSpPr>
        <p:sp>
          <p:nvSpPr>
            <p:cNvPr id="24601" name="Net Taxes">
              <a:extLst>
                <a:ext uri="{FF2B5EF4-FFF2-40B4-BE49-F238E27FC236}">
                  <a16:creationId xmlns:a16="http://schemas.microsoft.com/office/drawing/2014/main" id="{A58262EC-061D-456A-8ED9-96724C50DF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2365">
              <a:off x="2016" y="1728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5716020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Neto porezi (T)</a:t>
              </a:r>
            </a:p>
          </p:txBody>
        </p:sp>
        <p:sp>
          <p:nvSpPr>
            <p:cNvPr id="24602" name="&gt;Net Taxes">
              <a:extLst>
                <a:ext uri="{FF2B5EF4-FFF2-40B4-BE49-F238E27FC236}">
                  <a16:creationId xmlns:a16="http://schemas.microsoft.com/office/drawing/2014/main" id="{439450B3-3281-4609-BC17-1CBB5CFC4C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15" y="1130"/>
              <a:ext cx="435" cy="1246"/>
            </a:xfrm>
            <a:custGeom>
              <a:avLst/>
              <a:gdLst>
                <a:gd name="T0" fmla="*/ 0 w 12429"/>
                <a:gd name="T1" fmla="*/ 0 h 21600"/>
                <a:gd name="T2" fmla="*/ 0 w 12429"/>
                <a:gd name="T3" fmla="*/ 0 h 21600"/>
                <a:gd name="T4" fmla="*/ 0 w 12429"/>
                <a:gd name="T5" fmla="*/ 0 h 21600"/>
                <a:gd name="T6" fmla="*/ 0 60000 65536"/>
                <a:gd name="T7" fmla="*/ 0 60000 65536"/>
                <a:gd name="T8" fmla="*/ 0 60000 65536"/>
                <a:gd name="T9" fmla="*/ 0 w 12429"/>
                <a:gd name="T10" fmla="*/ 0 h 21600"/>
                <a:gd name="T11" fmla="*/ 12429 w 124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29" h="21600" fill="none" extrusionOk="0">
                  <a:moveTo>
                    <a:pt x="0" y="2350"/>
                  </a:moveTo>
                  <a:cubicBezTo>
                    <a:pt x="3035" y="805"/>
                    <a:pt x="6392" y="-1"/>
                    <a:pt x="9798" y="0"/>
                  </a:cubicBezTo>
                  <a:cubicBezTo>
                    <a:pt x="10677" y="0"/>
                    <a:pt x="11556" y="53"/>
                    <a:pt x="12429" y="160"/>
                  </a:cubicBezTo>
                </a:path>
                <a:path w="12429" h="21600" stroke="0" extrusionOk="0">
                  <a:moveTo>
                    <a:pt x="0" y="2350"/>
                  </a:moveTo>
                  <a:cubicBezTo>
                    <a:pt x="3035" y="805"/>
                    <a:pt x="6392" y="-1"/>
                    <a:pt x="9798" y="0"/>
                  </a:cubicBezTo>
                  <a:cubicBezTo>
                    <a:pt x="10677" y="0"/>
                    <a:pt x="11556" y="53"/>
                    <a:pt x="12429" y="160"/>
                  </a:cubicBezTo>
                  <a:lnTo>
                    <a:pt x="9798" y="21600"/>
                  </a:lnTo>
                  <a:lnTo>
                    <a:pt x="0" y="2350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597" name="R.O.W.">
            <a:extLst>
              <a:ext uri="{FF2B5EF4-FFF2-40B4-BE49-F238E27FC236}">
                <a16:creationId xmlns:a16="http://schemas.microsoft.com/office/drawing/2014/main" id="{1EBE2317-A450-43E9-B9A6-062022B2B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19675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Ostatak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sveta</a:t>
            </a:r>
            <a:endParaRPr lang="en-US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8" name="Govt">
            <a:extLst>
              <a:ext uri="{FF2B5EF4-FFF2-40B4-BE49-F238E27FC236}">
                <a16:creationId xmlns:a16="http://schemas.microsoft.com/office/drawing/2014/main" id="{8636DF15-3223-4E73-9D44-FC1A10574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900363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de-DE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9" name="Private sector">
            <a:extLst>
              <a:ext uri="{FF2B5EF4-FFF2-40B4-BE49-F238E27FC236}">
                <a16:creationId xmlns:a16="http://schemas.microsoft.com/office/drawing/2014/main" id="{F49EED0F-4893-49B2-AD89-46A3E6E26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000625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</a:t>
            </a:r>
            <a:r>
              <a:rPr lang="sr-Latn-CS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de-DE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de-DE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 </a:t>
            </a:r>
            <a:endParaRPr lang="en-US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00" name="Text Box 68">
            <a:extLst>
              <a:ext uri="{FF2B5EF4-FFF2-40B4-BE49-F238E27FC236}">
                <a16:creationId xmlns:a16="http://schemas.microsoft.com/office/drawing/2014/main" id="{914935CF-7414-4196-975F-5F315DD4E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tabLst>
                <a:tab pos="4454525" algn="ctr"/>
                <a:tab pos="8918575" algn="r"/>
              </a:tabLs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tabLst>
                <a:tab pos="4454525" algn="ctr"/>
                <a:tab pos="8918575" algn="r"/>
              </a:tabLst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tabLst>
                <a:tab pos="4454525" algn="ctr"/>
                <a:tab pos="8918575" algn="r"/>
              </a:tabLs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tabLst>
                <a:tab pos="4454525" algn="ctr"/>
                <a:tab pos="8918575" algn="r"/>
              </a:tabLst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tabLst>
                <a:tab pos="4454525" algn="ctr"/>
                <a:tab pos="8918575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tabLst>
                <a:tab pos="4454525" algn="ctr"/>
                <a:tab pos="8918575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tabLst>
                <a:tab pos="4454525" algn="ctr"/>
                <a:tab pos="8918575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tabLst>
                <a:tab pos="4454525" algn="ctr"/>
                <a:tab pos="8918575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tabLst>
                <a:tab pos="4454525" algn="ctr"/>
                <a:tab pos="8918575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2.02</a:t>
            </a:r>
            <a:endParaRPr lang="en-US" altLang="en-US" sz="1600" i="1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6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6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4" grpId="0" autoUpdateAnimBg="0"/>
      <p:bldP spid="260115" grpId="0" autoUpdateAnimBg="0"/>
      <p:bldP spid="26011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>
            <a:extLst>
              <a:ext uri="{FF2B5EF4-FFF2-40B4-BE49-F238E27FC236}">
                <a16:creationId xmlns:a16="http://schemas.microsoft.com/office/drawing/2014/main" id="{8E3979AC-B5B5-41D5-B718-79C04BCD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1A20DA73-6AEE-41AD-BC5A-7717ED6A3B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057400"/>
            <a:ext cx="5919788" cy="240665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E9973C57-5FD9-4102-8957-EF44763D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84688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27946812-86AB-4FFC-A114-351730181A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66800"/>
            <a:ext cx="4183063" cy="5334000"/>
          </a:xfrm>
          <a:noFill/>
        </p:spPr>
      </p:pic>
      <p:sp>
        <p:nvSpPr>
          <p:cNvPr id="44035" name="Rectangle 4">
            <a:extLst>
              <a:ext uri="{FF2B5EF4-FFF2-40B4-BE49-F238E27FC236}">
                <a16:creationId xmlns:a16="http://schemas.microsoft.com/office/drawing/2014/main" id="{6251EFAA-6D0F-45AC-9624-B7F6CF8EA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371600"/>
            <a:ext cx="3352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arenR"/>
              <a:defRPr/>
            </a:pPr>
            <a:r>
              <a:rPr lang="en-US" sz="1600" dirty="0" err="1">
                <a:latin typeface="+mn-lt"/>
              </a:rPr>
              <a:t>da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li</a:t>
            </a:r>
            <a:r>
              <a:rPr lang="en-US" sz="1600" dirty="0">
                <a:latin typeface="+mn-lt"/>
              </a:rPr>
              <a:t> je</a:t>
            </a:r>
            <a:r>
              <a:rPr lang="sr-Latn-C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budžetski</a:t>
            </a:r>
            <a:r>
              <a:rPr lang="en-US" sz="1600" dirty="0">
                <a:latin typeface="+mn-lt"/>
              </a:rPr>
              <a:t> deficit </a:t>
            </a:r>
            <a:r>
              <a:rPr lang="en-US" sz="1600" dirty="0" err="1">
                <a:latin typeface="+mn-lt"/>
              </a:rPr>
              <a:t>izazvan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pozitivnom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neto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privatnom</a:t>
            </a:r>
            <a:r>
              <a:rPr lang="sr-Latn-C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štednjom</a:t>
            </a:r>
            <a:r>
              <a:rPr lang="sr-Latn-RS" sz="1600" dirty="0">
                <a:latin typeface="+mn-lt"/>
              </a:rPr>
              <a:t> (Japan)</a:t>
            </a:r>
            <a:r>
              <a:rPr lang="en-US" sz="1600" dirty="0">
                <a:latin typeface="+mn-lt"/>
              </a:rPr>
              <a:t>, </a:t>
            </a:r>
            <a:endParaRPr lang="sr-Latn-CS" sz="1600" dirty="0">
              <a:latin typeface="+mn-lt"/>
            </a:endParaRPr>
          </a:p>
          <a:p>
            <a:pPr marL="342900" indent="-342900" eaLnBrk="1" hangingPunct="1">
              <a:buFontTx/>
              <a:buAutoNum type="arabicParenR"/>
              <a:defRPr/>
            </a:pPr>
            <a:endParaRPr lang="sr-Latn-CS" sz="1600" dirty="0">
              <a:latin typeface="+mn-lt"/>
            </a:endParaRP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sz="1600" dirty="0" err="1">
                <a:latin typeface="+mn-lt"/>
              </a:rPr>
              <a:t>da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li</a:t>
            </a:r>
            <a:r>
              <a:rPr lang="en-US" sz="1600" dirty="0">
                <a:latin typeface="+mn-lt"/>
              </a:rPr>
              <a:t> je </a:t>
            </a:r>
            <a:r>
              <a:rPr lang="en-US" sz="1600" dirty="0" err="1">
                <a:latin typeface="+mn-lt"/>
              </a:rPr>
              <a:t>rastom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izvoza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stvoren</a:t>
            </a:r>
            <a:r>
              <a:rPr lang="sr-Latn-CS" sz="1600" dirty="0">
                <a:latin typeface="+mn-lt"/>
              </a:rPr>
              <a:t> </a:t>
            </a:r>
            <a:r>
              <a:rPr lang="pl-PL" sz="1600" dirty="0">
                <a:latin typeface="+mn-lt"/>
              </a:rPr>
              <a:t>dohodak koji rezidenti jednostavno stavljaju na </a:t>
            </a:r>
            <a:r>
              <a:rPr lang="it-IT" sz="1600" dirty="0" err="1">
                <a:latin typeface="+mn-lt"/>
              </a:rPr>
              <a:t>štednju</a:t>
            </a:r>
            <a:r>
              <a:rPr lang="sr-Latn-RS" sz="1600" dirty="0">
                <a:latin typeface="+mn-lt"/>
              </a:rPr>
              <a:t> (Holandija, Belgija)</a:t>
            </a:r>
            <a:r>
              <a:rPr lang="it-IT" sz="1600" dirty="0">
                <a:latin typeface="+mn-lt"/>
              </a:rPr>
              <a:t>, odnosno </a:t>
            </a:r>
            <a:endParaRPr lang="sr-Latn-CS" sz="1600" dirty="0">
              <a:latin typeface="+mn-lt"/>
            </a:endParaRPr>
          </a:p>
          <a:p>
            <a:pPr marL="342900" indent="-342900" eaLnBrk="1" hangingPunct="1">
              <a:buFontTx/>
              <a:buAutoNum type="arabicParenR"/>
              <a:defRPr/>
            </a:pPr>
            <a:endParaRPr lang="sr-Latn-CS" sz="1600" dirty="0">
              <a:latin typeface="+mn-lt"/>
            </a:endParaRP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it-IT" sz="1600" dirty="0">
                <a:latin typeface="+mn-lt"/>
              </a:rPr>
              <a:t>da li je pad domaće investicione</a:t>
            </a:r>
            <a:r>
              <a:rPr lang="sr-Latn-C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potrošnje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izazvao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recesiju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koja</a:t>
            </a:r>
            <a:r>
              <a:rPr lang="en-US" sz="1600" dirty="0">
                <a:latin typeface="+mn-lt"/>
              </a:rPr>
              <a:t> je </a:t>
            </a:r>
            <a:r>
              <a:rPr lang="en-US" sz="1600" dirty="0" err="1">
                <a:latin typeface="+mn-lt"/>
              </a:rPr>
              <a:t>smanjila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uvoz</a:t>
            </a:r>
            <a:r>
              <a:rPr lang="sr-Latn-CS" sz="1600" dirty="0">
                <a:latin typeface="+mn-lt"/>
              </a:rPr>
              <a:t> </a:t>
            </a:r>
            <a:r>
              <a:rPr lang="nn-NO" sz="1600" dirty="0">
                <a:latin typeface="+mn-lt"/>
              </a:rPr>
              <a:t>i poreske prihode, stvarajući tako suficit </a:t>
            </a:r>
            <a:r>
              <a:rPr lang="nn-NO" sz="1600" dirty="0" err="1">
                <a:latin typeface="+mn-lt"/>
              </a:rPr>
              <a:t>tekućeg</a:t>
            </a:r>
            <a:r>
              <a:rPr lang="sr-Latn-CS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bilansa</a:t>
            </a:r>
            <a:r>
              <a:rPr lang="sr-Latn-RS" sz="1600" dirty="0">
                <a:latin typeface="+mn-lt"/>
              </a:rPr>
              <a:t> (Nemačka )</a:t>
            </a:r>
            <a:endParaRPr lang="en-US" sz="1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EF9B4-1CEF-4E6D-9199-F2ACAC3A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13469" r="18224" b="37778"/>
          <a:stretch>
            <a:fillRect/>
          </a:stretch>
        </p:blipFill>
        <p:spPr bwMode="auto">
          <a:xfrm>
            <a:off x="4572000" y="1489075"/>
            <a:ext cx="441166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39948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E8C44FA9-A862-431D-83F4-F05A1F698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dostizanje</a:t>
            </a:r>
            <a:endParaRPr 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E8A0D7A-4F06-4619-B5FD-F9238FBF5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/>
              <a:t> </a:t>
            </a:r>
            <a:endParaRPr lang="en-US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CEF507C-E32A-4E5A-A0E9-04353AE4C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877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9054AC87-F453-40AC-B8F2-95BD4C98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0" t="38271" r="26871" b="56264"/>
          <a:stretch>
            <a:fillRect/>
          </a:stretch>
        </p:blipFill>
        <p:spPr bwMode="auto">
          <a:xfrm>
            <a:off x="5638800" y="4965700"/>
            <a:ext cx="304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FDB5E61F-0FD8-4C78-AFA1-E813CADA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0" t="38271" r="26871" b="56264"/>
          <a:stretch>
            <a:fillRect/>
          </a:stretch>
        </p:blipFill>
        <p:spPr bwMode="auto">
          <a:xfrm>
            <a:off x="5638800" y="5426075"/>
            <a:ext cx="228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E842C62-4756-4E7A-BEF3-E240E01C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008005DF-80AC-4F8B-BD20-720E0DBE1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/>
              <a:t>AMERIČKA TRADICIJA  - DA KRIVE DRUGE ZEMLJE ZA DEFICIT PLATNOG BILANSA</a:t>
            </a:r>
          </a:p>
          <a:p>
            <a:endParaRPr lang="en-US" altLang="en-US" sz="1800"/>
          </a:p>
          <a:p>
            <a:r>
              <a:rPr lang="en-US" altLang="en-US" sz="1800"/>
              <a:t>Nikson – sve zemlje su krive jer nisu revalvirale valutu (</a:t>
            </a:r>
            <a:r>
              <a:rPr lang="en-GB" altLang="en-US" sz="1800"/>
              <a:t>1971</a:t>
            </a:r>
            <a:r>
              <a:rPr lang="en-US" altLang="en-US" sz="1800"/>
              <a:t>)</a:t>
            </a:r>
          </a:p>
          <a:p>
            <a:endParaRPr lang="en-US" altLang="en-US" sz="1800"/>
          </a:p>
          <a:p>
            <a:r>
              <a:rPr lang="en-GB" altLang="en-US" sz="1800"/>
              <a:t> </a:t>
            </a:r>
            <a:r>
              <a:rPr lang="en-US" altLang="en-US" sz="1800"/>
              <a:t>K</a:t>
            </a:r>
            <a:r>
              <a:rPr lang="en-GB" altLang="en-US" sz="1800"/>
              <a:t>arter</a:t>
            </a:r>
            <a:r>
              <a:rPr lang="en-US" altLang="en-US" sz="1800"/>
              <a:t> – Nemačka i japan nisu napravile monetarnu i fiskalnu ekspanziju (kraj 70tih) </a:t>
            </a:r>
          </a:p>
          <a:p>
            <a:r>
              <a:rPr lang="en-GB" altLang="en-US" sz="1800"/>
              <a:t>K</a:t>
            </a:r>
            <a:r>
              <a:rPr lang="en-US" altLang="en-US" sz="1800"/>
              <a:t>asnije – Jen je potcenjen, a onda i Kina</a:t>
            </a:r>
          </a:p>
          <a:p>
            <a:endParaRPr lang="en-US" altLang="en-US" sz="1800"/>
          </a:p>
          <a:p>
            <a:r>
              <a:rPr lang="en-GB" altLang="en-US" sz="1800"/>
              <a:t>S</a:t>
            </a:r>
            <a:r>
              <a:rPr lang="en-US" altLang="en-US" sz="1800"/>
              <a:t>ve ove zemlje optužuju SAD za malu štednju, da troše iznad mogućnosti</a:t>
            </a:r>
            <a:endParaRPr lang="en-GB" altLang="en-US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AFFC6B50-B6A2-484C-A2F2-B3923F4B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8E1B-46D7-4970-98B4-684FF6C5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372600" cy="4876800"/>
          </a:xfrm>
        </p:spPr>
        <p:txBody>
          <a:bodyPr/>
          <a:lstStyle/>
          <a:p>
            <a:r>
              <a:rPr lang="en-GB" altLang="en-US" b="1">
                <a:hlinkClick r:id="rId2"/>
              </a:rPr>
              <a:t>Why "Abenomics"?</a:t>
            </a:r>
            <a:endParaRPr lang="en-GB" altLang="en-US" sz="2400"/>
          </a:p>
          <a:p>
            <a:r>
              <a:rPr lang="en-GB" altLang="en-US"/>
              <a:t>Source: </a:t>
            </a:r>
            <a:r>
              <a:rPr lang="en-GB" altLang="en-US" u="sng">
                <a:hlinkClick r:id="rId3" tooltip="Visit source's website"/>
              </a:rPr>
              <a:t>Tamani Himajin</a:t>
            </a:r>
            <a:r>
              <a:rPr lang="en-GB" altLang="en-US"/>
              <a:t> </a:t>
            </a:r>
            <a:endParaRPr lang="en-GB" altLang="en-US" sz="3600"/>
          </a:p>
          <a:p>
            <a:r>
              <a:rPr lang="en-GB" altLang="en-US" sz="2400" b="1"/>
              <a:t>1st Arrow: Dramatic Monetary Easing</a:t>
            </a:r>
            <a:endParaRPr lang="en-GB" altLang="en-US" sz="2400"/>
          </a:p>
          <a:p>
            <a:r>
              <a:rPr lang="en-GB" altLang="en-US" sz="2400" b="1"/>
              <a:t>2nd Arrow: A "Robust" Fiscal Policy</a:t>
            </a:r>
            <a:endParaRPr lang="en-GB" altLang="en-US" sz="2400"/>
          </a:p>
          <a:p>
            <a:r>
              <a:rPr lang="en-GB" altLang="en-US" sz="2400" b="1"/>
              <a:t>3rd Arrow: Policies for Growth to Spur Private Investment</a:t>
            </a:r>
            <a:endParaRPr lang="en-GB" altLang="en-US" sz="2400"/>
          </a:p>
          <a:p>
            <a:r>
              <a:rPr lang="en-GB" altLang="en-US" sz="1400"/>
              <a:t>Lowering corporation tax </a:t>
            </a:r>
          </a:p>
          <a:p>
            <a:r>
              <a:rPr lang="en-GB" altLang="en-US" sz="1400"/>
              <a:t>Increasing the labor participation of women </a:t>
            </a:r>
          </a:p>
          <a:p>
            <a:r>
              <a:rPr lang="en-GB" altLang="en-US" sz="1400"/>
              <a:t>More openness to foreigners in society </a:t>
            </a:r>
          </a:p>
          <a:p>
            <a:r>
              <a:rPr lang="en-GB" altLang="en-US" sz="1400"/>
              <a:t>Cool Japan </a:t>
            </a:r>
          </a:p>
          <a:p>
            <a:pPr lvl="1"/>
            <a:r>
              <a:rPr lang="en-GB" altLang="en-US" sz="1400"/>
              <a:t>Push to export Japanese foods and other cultural products to the world and support for such corporations.</a:t>
            </a:r>
          </a:p>
          <a:p>
            <a:pPr lvl="1"/>
            <a:r>
              <a:rPr lang="en-GB" altLang="en-US" sz="1400"/>
              <a:t>Measures to increase inbound tourism. Lowering of visa restrictions and introduction of duty-free shopping.</a:t>
            </a:r>
          </a:p>
          <a:p>
            <a:r>
              <a:rPr lang="en-GB" altLang="en-US" sz="1400"/>
              <a:t>Lowering of regulation / barriers </a:t>
            </a:r>
          </a:p>
          <a:p>
            <a:pPr lvl="1"/>
            <a:r>
              <a:rPr lang="en-GB" altLang="en-US" sz="1400"/>
              <a:t>Free trade: Ongoing (and probably eventual participation) in the Trans-Pacific Partnership.</a:t>
            </a:r>
          </a:p>
          <a:p>
            <a:pPr lvl="1"/>
            <a:r>
              <a:rPr lang="en-GB" altLang="en-US" sz="1400"/>
              <a:t>Lowering of barriers to foreign direct investment in Japan.</a:t>
            </a:r>
          </a:p>
          <a:p>
            <a:pPr lvl="1"/>
            <a:r>
              <a:rPr lang="en-GB" altLang="en-US" sz="1400"/>
              <a:t>Deregulation in many industries such as healthcare, agriculture etc.</a:t>
            </a:r>
          </a:p>
          <a:p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F21D8E1-97F0-4A4C-8713-0E739031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altLang="en-US" dirty="0"/>
              <a:t>SAD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15A80-23B9-4BC7-BF28-E42D6DCBC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           (</a:t>
            </a:r>
            <a:r>
              <a:rPr lang="en-US" altLang="en-US"/>
              <a:t>S-I</a:t>
            </a:r>
            <a:r>
              <a:rPr lang="sr-Latn-CS" altLang="en-US"/>
              <a:t>)+(</a:t>
            </a:r>
            <a:r>
              <a:rPr lang="en-US" altLang="en-US"/>
              <a:t>T-G</a:t>
            </a:r>
            <a:r>
              <a:rPr lang="sr-Latn-CS" altLang="en-US"/>
              <a:t>)= (</a:t>
            </a:r>
            <a:r>
              <a:rPr lang="en-US" altLang="en-US"/>
              <a:t>X-Z</a:t>
            </a:r>
            <a:r>
              <a:rPr lang="sr-Latn-CS" altLang="en-US"/>
              <a:t>)</a:t>
            </a:r>
            <a:endParaRPr lang="en-US" altLang="en-US"/>
          </a:p>
          <a:p>
            <a:pPr eaLnBrk="1" hangingPunct="1"/>
            <a:r>
              <a:rPr lang="en-US" altLang="en-US"/>
              <a:t>SAD </a:t>
            </a:r>
            <a:r>
              <a:rPr lang="sr-Latn-CS" altLang="en-US"/>
              <a:t>   </a:t>
            </a:r>
            <a:r>
              <a:rPr lang="en-US" altLang="en-US"/>
              <a:t>-3.6</a:t>
            </a:r>
            <a:r>
              <a:rPr lang="sr-Latn-CS" altLang="en-US"/>
              <a:t>    </a:t>
            </a:r>
            <a:r>
              <a:rPr lang="en-US" altLang="en-US"/>
              <a:t>-2.5</a:t>
            </a:r>
            <a:r>
              <a:rPr lang="sr-Latn-CS" altLang="en-US"/>
              <a:t>     </a:t>
            </a:r>
            <a:r>
              <a:rPr lang="en-US" altLang="en-US"/>
              <a:t>-6.1</a:t>
            </a:r>
            <a:r>
              <a:rPr lang="sr-Latn-CS" altLang="en-US"/>
              <a:t>   2006</a:t>
            </a:r>
          </a:p>
          <a:p>
            <a:pPr eaLnBrk="1" hangingPunct="1"/>
            <a:r>
              <a:rPr lang="sr-Latn-CS" altLang="en-US"/>
              <a:t>               5</a:t>
            </a:r>
            <a:r>
              <a:rPr lang="en-US" altLang="en-US"/>
              <a:t>,</a:t>
            </a:r>
            <a:r>
              <a:rPr lang="sr-Latn-RS" altLang="en-US"/>
              <a:t>6</a:t>
            </a:r>
            <a:r>
              <a:rPr lang="en-US" altLang="en-US"/>
              <a:t> </a:t>
            </a:r>
            <a:r>
              <a:rPr lang="sr-Latn-CS" altLang="en-US"/>
              <a:t>   -8</a:t>
            </a:r>
            <a:r>
              <a:rPr lang="en-US" altLang="en-US"/>
              <a:t>,</a:t>
            </a:r>
            <a:r>
              <a:rPr lang="sr-Latn-RS" altLang="en-US"/>
              <a:t>8</a:t>
            </a:r>
            <a:r>
              <a:rPr lang="en-US" altLang="en-US"/>
              <a:t> </a:t>
            </a:r>
            <a:r>
              <a:rPr lang="sr-Latn-CS" altLang="en-US"/>
              <a:t>    </a:t>
            </a:r>
            <a:r>
              <a:rPr lang="en-US" altLang="en-US"/>
              <a:t>−</a:t>
            </a:r>
            <a:r>
              <a:rPr lang="sr-Latn-RS" altLang="en-US"/>
              <a:t>3</a:t>
            </a:r>
            <a:r>
              <a:rPr lang="en-US" altLang="en-US"/>
              <a:t>,</a:t>
            </a:r>
            <a:r>
              <a:rPr lang="sr-Latn-RS" altLang="en-US"/>
              <a:t>2</a:t>
            </a:r>
            <a:r>
              <a:rPr lang="sr-Latn-CS" altLang="en-US"/>
              <a:t>   2015</a:t>
            </a:r>
            <a:endParaRPr lang="en-US" altLang="en-US"/>
          </a:p>
          <a:p>
            <a:pPr eaLnBrk="1" hangingPunct="1"/>
            <a:r>
              <a:rPr lang="en-US" altLang="en-US" sz="3600"/>
              <a:t>U SAD </a:t>
            </a:r>
            <a:r>
              <a:rPr lang="sr-Latn-CS" altLang="en-US" sz="3600"/>
              <a:t>javni sektor </a:t>
            </a:r>
            <a:r>
              <a:rPr lang="en-US" altLang="en-US" sz="3600"/>
              <a:t>belež</a:t>
            </a:r>
            <a:r>
              <a:rPr lang="sr-Latn-RS" altLang="en-US" sz="3600"/>
              <a:t>i</a:t>
            </a:r>
            <a:r>
              <a:rPr lang="en-US" altLang="en-US" sz="3600"/>
              <a:t> deficit, trošeći mnogo više nego što zarađuje. </a:t>
            </a:r>
            <a:endParaRPr lang="sr-Latn-CS" altLang="en-US" sz="3600"/>
          </a:p>
          <a:p>
            <a:pPr eaLnBrk="1" hangingPunct="1"/>
            <a:r>
              <a:rPr lang="sr-Latn-CS" altLang="en-US" sz="3600"/>
              <a:t>Republikanci prave def, demokrate suficit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7DEBCDA-9346-41B6-A4AB-B2BEB1D5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32771" name="Content Placeholder 5" descr="budget_deficit_or_surplus.gif">
            <a:extLst>
              <a:ext uri="{FF2B5EF4-FFF2-40B4-BE49-F238E27FC236}">
                <a16:creationId xmlns:a16="http://schemas.microsoft.com/office/drawing/2014/main" id="{98F5C268-D319-4ED6-B4A2-1094DEB19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68338"/>
            <a:ext cx="8229600" cy="588486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79C1E368-F2DD-4CAF-BA6D-A1C6607216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0200" y="1600200"/>
            <a:ext cx="304800" cy="3581400"/>
          </a:xfrm>
          <a:prstGeom prst="rect">
            <a:avLst/>
          </a:prstGeom>
          <a:solidFill>
            <a:srgbClr val="D9D9D9">
              <a:alpha val="3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3600">
              <a:solidFill>
                <a:srgbClr val="FCE78C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pic>
        <p:nvPicPr>
          <p:cNvPr id="33795" name="Picture 4" descr="PRESECON Budget Deficits.JPG">
            <a:extLst>
              <a:ext uri="{FF2B5EF4-FFF2-40B4-BE49-F238E27FC236}">
                <a16:creationId xmlns:a16="http://schemas.microsoft.com/office/drawing/2014/main" id="{811F981D-179E-4DF9-8F30-14A1A38B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477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014D-6A77-420C-9087-E7DA3086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4" descr="PRESECON Budget Deficits.JPG">
            <a:extLst>
              <a:ext uri="{FF2B5EF4-FFF2-40B4-BE49-F238E27FC236}">
                <a16:creationId xmlns:a16="http://schemas.microsoft.com/office/drawing/2014/main" id="{07EECB9E-4911-4ABC-AF54-BD3F3B9E8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467" y="0"/>
            <a:ext cx="25098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296CF169-9AC6-4E1C-973B-5EA97A511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7010400" cy="4448304"/>
          </a:xfrm>
        </p:spPr>
      </p:pic>
    </p:spTree>
    <p:extLst>
      <p:ext uri="{BB962C8B-B14F-4D97-AF65-F5344CB8AC3E}">
        <p14:creationId xmlns:p14="http://schemas.microsoft.com/office/powerpoint/2010/main" val="3781320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C0D0A45-55C6-47C2-BF7F-992E42C3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3AF87C93-E643-44A8-A3C1-C46C3F30F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486400"/>
          </a:xfrm>
        </p:spPr>
        <p:txBody>
          <a:bodyPr/>
          <a:lstStyle/>
          <a:p>
            <a:pPr eaLnBrk="1" hangingPunct="1"/>
            <a:r>
              <a:rPr lang="sr-Latn-CS" altLang="en-US"/>
              <a:t>            (</a:t>
            </a:r>
            <a:r>
              <a:rPr lang="en-US" altLang="en-US"/>
              <a:t>S-I</a:t>
            </a:r>
            <a:r>
              <a:rPr lang="sr-Latn-CS" altLang="en-US"/>
              <a:t>)+(</a:t>
            </a:r>
            <a:r>
              <a:rPr lang="en-US" altLang="en-US"/>
              <a:t>T-G</a:t>
            </a:r>
            <a:r>
              <a:rPr lang="sr-Latn-CS" altLang="en-US"/>
              <a:t>)= (</a:t>
            </a:r>
            <a:r>
              <a:rPr lang="en-US" altLang="en-US"/>
              <a:t>X-Z</a:t>
            </a:r>
            <a:r>
              <a:rPr lang="sr-Latn-CS" altLang="en-US"/>
              <a:t>)</a:t>
            </a:r>
            <a:endParaRPr lang="en-US" altLang="en-US"/>
          </a:p>
          <a:p>
            <a:pPr eaLnBrk="1" hangingPunct="1"/>
            <a:r>
              <a:rPr lang="en-US" altLang="en-US"/>
              <a:t>Japan </a:t>
            </a:r>
            <a:r>
              <a:rPr lang="sr-Latn-CS" altLang="en-US"/>
              <a:t>  </a:t>
            </a:r>
            <a:r>
              <a:rPr lang="en-US" altLang="en-US"/>
              <a:t>6,1</a:t>
            </a:r>
            <a:r>
              <a:rPr lang="sr-Latn-CS" altLang="en-US"/>
              <a:t>    </a:t>
            </a:r>
            <a:r>
              <a:rPr lang="en-US" altLang="en-US"/>
              <a:t>-2,2</a:t>
            </a:r>
            <a:r>
              <a:rPr lang="sr-Latn-CS" altLang="en-US"/>
              <a:t>     </a:t>
            </a:r>
            <a:r>
              <a:rPr lang="en-US" altLang="en-US"/>
              <a:t>3,9</a:t>
            </a:r>
            <a:r>
              <a:rPr lang="sr-Latn-CS" altLang="en-US"/>
              <a:t>     2006</a:t>
            </a:r>
            <a:endParaRPr lang="en-US" altLang="en-US"/>
          </a:p>
          <a:p>
            <a:pPr eaLnBrk="1" hangingPunct="1"/>
            <a:r>
              <a:rPr lang="sr-Latn-CS" altLang="en-US"/>
              <a:t>               </a:t>
            </a:r>
            <a:r>
              <a:rPr lang="en-US" altLang="en-US"/>
              <a:t>10,3 </a:t>
            </a:r>
            <a:r>
              <a:rPr lang="sr-Latn-CS" altLang="en-US"/>
              <a:t>  </a:t>
            </a:r>
            <a:r>
              <a:rPr lang="en-US" altLang="en-US"/>
              <a:t>−6</a:t>
            </a:r>
            <a:r>
              <a:rPr lang="sr-Latn-RS" altLang="en-US"/>
              <a:t>,7</a:t>
            </a:r>
            <a:r>
              <a:rPr lang="en-US" altLang="en-US"/>
              <a:t> </a:t>
            </a:r>
            <a:r>
              <a:rPr lang="sr-Latn-CS" altLang="en-US"/>
              <a:t>   3</a:t>
            </a:r>
            <a:r>
              <a:rPr lang="en-US" altLang="en-US"/>
              <a:t>,</a:t>
            </a:r>
            <a:r>
              <a:rPr lang="sr-Latn-RS" altLang="en-US"/>
              <a:t>6</a:t>
            </a:r>
            <a:r>
              <a:rPr lang="sr-Latn-CS" altLang="en-US"/>
              <a:t>       2015</a:t>
            </a:r>
          </a:p>
          <a:p>
            <a:pPr eaLnBrk="1" hangingPunct="1"/>
            <a:endParaRPr lang="sr-Latn-CS" altLang="en-US"/>
          </a:p>
          <a:p>
            <a:pPr eaLnBrk="1" hangingPunct="1"/>
            <a:r>
              <a:rPr lang="en-US" altLang="en-US"/>
              <a:t>Situacija u Japanu je potpuno suprotna. Obilan višak priv</a:t>
            </a:r>
            <a:r>
              <a:rPr lang="sr-Latn-CS" altLang="en-US"/>
              <a:t>. </a:t>
            </a:r>
            <a:r>
              <a:rPr lang="en-US" altLang="en-US"/>
              <a:t>sektora pokriva deficit javnog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>
            <a:extLst>
              <a:ext uri="{FF2B5EF4-FFF2-40B4-BE49-F238E27FC236}">
                <a16:creationId xmlns:a16="http://schemas.microsoft.com/office/drawing/2014/main" id="{114AFA84-CB10-4D5C-9988-7B4411C8B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z="1600">
                <a:solidFill>
                  <a:srgbClr val="D7C3EB"/>
                </a:solidFill>
                <a:latin typeface="+mn-lt"/>
              </a:rPr>
              <a:t>         Figure 2.3 (a)</a:t>
            </a:r>
            <a:endParaRPr lang="en-US" sz="160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36867" name="Group 3">
            <a:extLst>
              <a:ext uri="{FF2B5EF4-FFF2-40B4-BE49-F238E27FC236}">
                <a16:creationId xmlns:a16="http://schemas.microsoft.com/office/drawing/2014/main" id="{320EC568-6C20-4358-8967-6B969A532B97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2782" name="Rectangle 4">
              <a:extLst>
                <a:ext uri="{FF2B5EF4-FFF2-40B4-BE49-F238E27FC236}">
                  <a16:creationId xmlns:a16="http://schemas.microsoft.com/office/drawing/2014/main" id="{BF3AF042-D9F8-4F18-952B-22DEDE43367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2783" name="Rectangle 5">
              <a:extLst>
                <a:ext uri="{FF2B5EF4-FFF2-40B4-BE49-F238E27FC236}">
                  <a16:creationId xmlns:a16="http://schemas.microsoft.com/office/drawing/2014/main" id="{DE54BBCB-62E3-4C86-97BD-F447814208E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36868" name="Group 6">
            <a:extLst>
              <a:ext uri="{FF2B5EF4-FFF2-40B4-BE49-F238E27FC236}">
                <a16:creationId xmlns:a16="http://schemas.microsoft.com/office/drawing/2014/main" id="{8723C6C5-02FB-4002-991F-9DB4F2CC2B8D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2780" name="Rectangle 7">
              <a:extLst>
                <a:ext uri="{FF2B5EF4-FFF2-40B4-BE49-F238E27FC236}">
                  <a16:creationId xmlns:a16="http://schemas.microsoft.com/office/drawing/2014/main" id="{44EA03A5-8B6A-4DEA-AD85-35A209F2F9F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2781" name="Rectangle 8">
              <a:extLst>
                <a:ext uri="{FF2B5EF4-FFF2-40B4-BE49-F238E27FC236}">
                  <a16:creationId xmlns:a16="http://schemas.microsoft.com/office/drawing/2014/main" id="{3A12C3BA-E234-4D43-90E7-FFCC19971F9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36869" name="Group 9">
            <a:extLst>
              <a:ext uri="{FF2B5EF4-FFF2-40B4-BE49-F238E27FC236}">
                <a16:creationId xmlns:a16="http://schemas.microsoft.com/office/drawing/2014/main" id="{88C3F372-62FD-4196-AB4E-D2903A76BAC9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2778" name="Rectangle 10">
              <a:extLst>
                <a:ext uri="{FF2B5EF4-FFF2-40B4-BE49-F238E27FC236}">
                  <a16:creationId xmlns:a16="http://schemas.microsoft.com/office/drawing/2014/main" id="{CFA290E0-F634-40D2-8669-013142884B9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2779" name="Rectangle 11">
              <a:extLst>
                <a:ext uri="{FF2B5EF4-FFF2-40B4-BE49-F238E27FC236}">
                  <a16:creationId xmlns:a16="http://schemas.microsoft.com/office/drawing/2014/main" id="{A6A222E9-20BC-4C29-9DD6-F1A6FB8DB61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36870" name="Group 12">
            <a:extLst>
              <a:ext uri="{FF2B5EF4-FFF2-40B4-BE49-F238E27FC236}">
                <a16:creationId xmlns:a16="http://schemas.microsoft.com/office/drawing/2014/main" id="{70B284D4-8C97-4D8D-B1E8-FB3A99F12B19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2776" name="Rectangle 13">
              <a:extLst>
                <a:ext uri="{FF2B5EF4-FFF2-40B4-BE49-F238E27FC236}">
                  <a16:creationId xmlns:a16="http://schemas.microsoft.com/office/drawing/2014/main" id="{EF88A863-B0CE-4D2A-94B7-61DE6CEAFC0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2777" name="Rectangle 14">
              <a:extLst>
                <a:ext uri="{FF2B5EF4-FFF2-40B4-BE49-F238E27FC236}">
                  <a16:creationId xmlns:a16="http://schemas.microsoft.com/office/drawing/2014/main" id="{DDE24019-DBAB-4137-B724-667431BAF71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2775" name="Text Box 15">
            <a:extLst>
              <a:ext uri="{FF2B5EF4-FFF2-40B4-BE49-F238E27FC236}">
                <a16:creationId xmlns:a16="http://schemas.microsoft.com/office/drawing/2014/main" id="{EEFEBC98-DE07-4725-A8DA-A8495009010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352800" y="990600"/>
            <a:ext cx="579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 sz="1600">
                <a:solidFill>
                  <a:schemeClr val="bg1"/>
                </a:solidFill>
                <a:latin typeface="+mn-lt"/>
              </a:rPr>
              <a:t>Počinjemo tako što sabiramo (agregiramo) sve na finalna dobra i usluge proizvedene u zemlji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3158708B-102B-410D-8029-30C4B1E1A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z="1600">
                <a:solidFill>
                  <a:srgbClr val="D7C3EB"/>
                </a:solidFill>
                <a:latin typeface="+mn-lt"/>
              </a:rPr>
              <a:t>         Figure 2.3 (b)</a:t>
            </a:r>
            <a:endParaRPr lang="en-US" sz="160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37891" name="Group 3">
            <a:extLst>
              <a:ext uri="{FF2B5EF4-FFF2-40B4-BE49-F238E27FC236}">
                <a16:creationId xmlns:a16="http://schemas.microsoft.com/office/drawing/2014/main" id="{1482EC2C-45A2-4F41-A33C-4B5102DB6C9B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33809" name="Rectangle 4">
              <a:extLst>
                <a:ext uri="{FF2B5EF4-FFF2-40B4-BE49-F238E27FC236}">
                  <a16:creationId xmlns:a16="http://schemas.microsoft.com/office/drawing/2014/main" id="{F6263639-8FDF-4F91-B1F9-1C9E83105FD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10" name="Line 5">
              <a:extLst>
                <a:ext uri="{FF2B5EF4-FFF2-40B4-BE49-F238E27FC236}">
                  <a16:creationId xmlns:a16="http://schemas.microsoft.com/office/drawing/2014/main" id="{69EF0182-3C92-4ADD-AEE3-EA436C010A7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11" name="Line 6">
              <a:extLst>
                <a:ext uri="{FF2B5EF4-FFF2-40B4-BE49-F238E27FC236}">
                  <a16:creationId xmlns:a16="http://schemas.microsoft.com/office/drawing/2014/main" id="{46A4B8CD-D384-46DA-903C-B650693A166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12" name="Line 7">
              <a:extLst>
                <a:ext uri="{FF2B5EF4-FFF2-40B4-BE49-F238E27FC236}">
                  <a16:creationId xmlns:a16="http://schemas.microsoft.com/office/drawing/2014/main" id="{D4D4A67B-AD76-4BAB-8F09-7F83F8A39C5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13" name="Line 8">
              <a:extLst>
                <a:ext uri="{FF2B5EF4-FFF2-40B4-BE49-F238E27FC236}">
                  <a16:creationId xmlns:a16="http://schemas.microsoft.com/office/drawing/2014/main" id="{4BDADD0B-1AB1-4771-8B9E-77E1C4E6175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14" name="Rectangle 9">
              <a:extLst>
                <a:ext uri="{FF2B5EF4-FFF2-40B4-BE49-F238E27FC236}">
                  <a16:creationId xmlns:a16="http://schemas.microsoft.com/office/drawing/2014/main" id="{43972FEB-D42D-45B1-A7BF-7ABB33DF199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8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GDP</a:t>
              </a:r>
            </a:p>
          </p:txBody>
        </p:sp>
      </p:grpSp>
      <p:grpSp>
        <p:nvGrpSpPr>
          <p:cNvPr id="37892" name="Group 10">
            <a:extLst>
              <a:ext uri="{FF2B5EF4-FFF2-40B4-BE49-F238E27FC236}">
                <a16:creationId xmlns:a16="http://schemas.microsoft.com/office/drawing/2014/main" id="{448EA56F-4813-458B-83A6-0A9ECF93E08A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3807" name="Rectangle 11">
              <a:extLst>
                <a:ext uri="{FF2B5EF4-FFF2-40B4-BE49-F238E27FC236}">
                  <a16:creationId xmlns:a16="http://schemas.microsoft.com/office/drawing/2014/main" id="{0C6EAA56-9416-4FCE-BBE1-94C018ABB1A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08" name="Rectangle 12">
              <a:extLst>
                <a:ext uri="{FF2B5EF4-FFF2-40B4-BE49-F238E27FC236}">
                  <a16:creationId xmlns:a16="http://schemas.microsoft.com/office/drawing/2014/main" id="{EDA60CDF-CCCD-4C9C-8051-71F99569252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37893" name="Group 13">
            <a:extLst>
              <a:ext uri="{FF2B5EF4-FFF2-40B4-BE49-F238E27FC236}">
                <a16:creationId xmlns:a16="http://schemas.microsoft.com/office/drawing/2014/main" id="{389A0A09-A106-407D-AC17-0A2DC42212E7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3805" name="Rectangle 14">
              <a:extLst>
                <a:ext uri="{FF2B5EF4-FFF2-40B4-BE49-F238E27FC236}">
                  <a16:creationId xmlns:a16="http://schemas.microsoft.com/office/drawing/2014/main" id="{D8D66797-582C-4107-8B0D-524E78A431D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06" name="Rectangle 15">
              <a:extLst>
                <a:ext uri="{FF2B5EF4-FFF2-40B4-BE49-F238E27FC236}">
                  <a16:creationId xmlns:a16="http://schemas.microsoft.com/office/drawing/2014/main" id="{6028F8BE-F8C3-4BFF-ADC9-D3A3FE2B2F8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37894" name="Group 16">
            <a:extLst>
              <a:ext uri="{FF2B5EF4-FFF2-40B4-BE49-F238E27FC236}">
                <a16:creationId xmlns:a16="http://schemas.microsoft.com/office/drawing/2014/main" id="{6F0DA1BD-18BE-4403-A8DC-5B7117634135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3803" name="Rectangle 17">
              <a:extLst>
                <a:ext uri="{FF2B5EF4-FFF2-40B4-BE49-F238E27FC236}">
                  <a16:creationId xmlns:a16="http://schemas.microsoft.com/office/drawing/2014/main" id="{25A5100A-B68E-4E29-BA36-7CE46A89228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04" name="Rectangle 18">
              <a:extLst>
                <a:ext uri="{FF2B5EF4-FFF2-40B4-BE49-F238E27FC236}">
                  <a16:creationId xmlns:a16="http://schemas.microsoft.com/office/drawing/2014/main" id="{9E32CCCB-A932-43FF-B422-EE5F1192BDE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37895" name="Group 19">
            <a:extLst>
              <a:ext uri="{FF2B5EF4-FFF2-40B4-BE49-F238E27FC236}">
                <a16:creationId xmlns:a16="http://schemas.microsoft.com/office/drawing/2014/main" id="{C185CFF0-24EC-47F3-ADFC-1CC956705593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3801" name="Rectangle 20">
              <a:extLst>
                <a:ext uri="{FF2B5EF4-FFF2-40B4-BE49-F238E27FC236}">
                  <a16:creationId xmlns:a16="http://schemas.microsoft.com/office/drawing/2014/main" id="{7AE6F0F5-DC43-4A8A-B0F7-62010B4032B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02" name="Rectangle 21">
              <a:extLst>
                <a:ext uri="{FF2B5EF4-FFF2-40B4-BE49-F238E27FC236}">
                  <a16:creationId xmlns:a16="http://schemas.microsoft.com/office/drawing/2014/main" id="{16E7C533-D828-4E90-AB62-EF47A570449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3800" name="Text Box 22">
            <a:extLst>
              <a:ext uri="{FF2B5EF4-FFF2-40B4-BE49-F238E27FC236}">
                <a16:creationId xmlns:a16="http://schemas.microsoft.com/office/drawing/2014/main" id="{232E7812-2108-4A9C-88F3-EABC921B6A06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352800" y="990600"/>
            <a:ext cx="579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 sz="1600">
                <a:solidFill>
                  <a:schemeClr val="bg1"/>
                </a:solidFill>
                <a:latin typeface="+mn-lt"/>
              </a:rPr>
              <a:t>Ovu sumu nazivamo bruto domaćim proizvodom (BDP)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>
            <a:extLst>
              <a:ext uri="{FF2B5EF4-FFF2-40B4-BE49-F238E27FC236}">
                <a16:creationId xmlns:a16="http://schemas.microsoft.com/office/drawing/2014/main" id="{902613B3-71CF-4F57-BC6C-104715301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z="1600" dirty="0">
                <a:solidFill>
                  <a:srgbClr val="D7C3EB"/>
                </a:solidFill>
                <a:latin typeface="+mn-lt"/>
              </a:rPr>
              <a:t>         </a:t>
            </a:r>
            <a:endParaRPr lang="en-US" sz="1600" dirty="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38915" name="Group 3">
            <a:extLst>
              <a:ext uri="{FF2B5EF4-FFF2-40B4-BE49-F238E27FC236}">
                <a16:creationId xmlns:a16="http://schemas.microsoft.com/office/drawing/2014/main" id="{5740C5C7-49B3-474F-9C4B-026D54009F52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34850" name="Rectangle 4">
              <a:extLst>
                <a:ext uri="{FF2B5EF4-FFF2-40B4-BE49-F238E27FC236}">
                  <a16:creationId xmlns:a16="http://schemas.microsoft.com/office/drawing/2014/main" id="{BF820638-419A-4C60-8089-430164D4045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51" name="Rectangle 5">
              <a:extLst>
                <a:ext uri="{FF2B5EF4-FFF2-40B4-BE49-F238E27FC236}">
                  <a16:creationId xmlns:a16="http://schemas.microsoft.com/office/drawing/2014/main" id="{BF897096-2E26-41D7-816D-38F831DC873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NDP</a:t>
              </a:r>
            </a:p>
          </p:txBody>
        </p:sp>
      </p:grpSp>
      <p:grpSp>
        <p:nvGrpSpPr>
          <p:cNvPr id="38916" name="Group 6">
            <a:extLst>
              <a:ext uri="{FF2B5EF4-FFF2-40B4-BE49-F238E27FC236}">
                <a16:creationId xmlns:a16="http://schemas.microsoft.com/office/drawing/2014/main" id="{0A5249DA-3B78-4B13-A3CF-6C6A760C6043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34844" name="Rectangle 7">
              <a:extLst>
                <a:ext uri="{FF2B5EF4-FFF2-40B4-BE49-F238E27FC236}">
                  <a16:creationId xmlns:a16="http://schemas.microsoft.com/office/drawing/2014/main" id="{91C07F5F-284F-4FAF-8FC1-25B200C20E7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5" name="Line 8">
              <a:extLst>
                <a:ext uri="{FF2B5EF4-FFF2-40B4-BE49-F238E27FC236}">
                  <a16:creationId xmlns:a16="http://schemas.microsoft.com/office/drawing/2014/main" id="{8B8C7645-8D39-49F9-9209-778FDC65E5E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6" name="Line 9">
              <a:extLst>
                <a:ext uri="{FF2B5EF4-FFF2-40B4-BE49-F238E27FC236}">
                  <a16:creationId xmlns:a16="http://schemas.microsoft.com/office/drawing/2014/main" id="{ED4235A5-4A3B-4308-87E3-D9965E598E6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7" name="Line 10">
              <a:extLst>
                <a:ext uri="{FF2B5EF4-FFF2-40B4-BE49-F238E27FC236}">
                  <a16:creationId xmlns:a16="http://schemas.microsoft.com/office/drawing/2014/main" id="{5E47E846-79B6-4218-A3B9-1AFC717E3FC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8" name="Line 11">
              <a:extLst>
                <a:ext uri="{FF2B5EF4-FFF2-40B4-BE49-F238E27FC236}">
                  <a16:creationId xmlns:a16="http://schemas.microsoft.com/office/drawing/2014/main" id="{C3F8DE6A-DB28-4024-ACE0-8891606B871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9" name="Rectangle 12">
              <a:extLst>
                <a:ext uri="{FF2B5EF4-FFF2-40B4-BE49-F238E27FC236}">
                  <a16:creationId xmlns:a16="http://schemas.microsoft.com/office/drawing/2014/main" id="{68B067BD-F53F-4733-A3D0-2B518FF631A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B</a:t>
              </a:r>
              <a:r>
                <a:rPr lang="en-US" sz="1600">
                  <a:solidFill>
                    <a:srgbClr val="502878"/>
                  </a:solidFill>
                  <a:latin typeface="+mn-lt"/>
                </a:rPr>
                <a:t>DP</a:t>
              </a:r>
            </a:p>
          </p:txBody>
        </p:sp>
      </p:grpSp>
      <p:grpSp>
        <p:nvGrpSpPr>
          <p:cNvPr id="38917" name="Group 13">
            <a:extLst>
              <a:ext uri="{FF2B5EF4-FFF2-40B4-BE49-F238E27FC236}">
                <a16:creationId xmlns:a16="http://schemas.microsoft.com/office/drawing/2014/main" id="{EC8A9512-8D28-486D-A4D7-C6D2124091E7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4842" name="Rectangle 14">
              <a:extLst>
                <a:ext uri="{FF2B5EF4-FFF2-40B4-BE49-F238E27FC236}">
                  <a16:creationId xmlns:a16="http://schemas.microsoft.com/office/drawing/2014/main" id="{F12F9129-4AA4-4EB7-8914-917A1C111B4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3" name="Rectangle 15">
              <a:extLst>
                <a:ext uri="{FF2B5EF4-FFF2-40B4-BE49-F238E27FC236}">
                  <a16:creationId xmlns:a16="http://schemas.microsoft.com/office/drawing/2014/main" id="{5A1BC705-13C1-4561-8E42-30219BEA22C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38918" name="Group 16">
            <a:extLst>
              <a:ext uri="{FF2B5EF4-FFF2-40B4-BE49-F238E27FC236}">
                <a16:creationId xmlns:a16="http://schemas.microsoft.com/office/drawing/2014/main" id="{38389094-D95A-493B-A02D-16D4F228BCC4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543050"/>
            <a:ext cx="1489075" cy="671513"/>
            <a:chOff x="1934" y="972"/>
            <a:chExt cx="938" cy="423"/>
          </a:xfrm>
        </p:grpSpPr>
        <p:sp>
          <p:nvSpPr>
            <p:cNvPr id="34833" name="Line 17">
              <a:extLst>
                <a:ext uri="{FF2B5EF4-FFF2-40B4-BE49-F238E27FC236}">
                  <a16:creationId xmlns:a16="http://schemas.microsoft.com/office/drawing/2014/main" id="{B348BDD0-513B-4E4C-B232-3E8ABA1B577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4" name="Rectangle 18">
              <a:extLst>
                <a:ext uri="{FF2B5EF4-FFF2-40B4-BE49-F238E27FC236}">
                  <a16:creationId xmlns:a16="http://schemas.microsoft.com/office/drawing/2014/main" id="{B4CB7527-2DB9-4BDD-A633-A073DD1D87F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5" name="Line 19">
              <a:extLst>
                <a:ext uri="{FF2B5EF4-FFF2-40B4-BE49-F238E27FC236}">
                  <a16:creationId xmlns:a16="http://schemas.microsoft.com/office/drawing/2014/main" id="{140F99F3-8A62-4F09-A24E-2FE7799C8A9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6" name="Line 20">
              <a:extLst>
                <a:ext uri="{FF2B5EF4-FFF2-40B4-BE49-F238E27FC236}">
                  <a16:creationId xmlns:a16="http://schemas.microsoft.com/office/drawing/2014/main" id="{AC362558-6A63-4404-AB76-A69D0D804A6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7" name="Line 21">
              <a:extLst>
                <a:ext uri="{FF2B5EF4-FFF2-40B4-BE49-F238E27FC236}">
                  <a16:creationId xmlns:a16="http://schemas.microsoft.com/office/drawing/2014/main" id="{B15E6909-8A89-4E31-9929-16D9438C290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8" name="Line 22">
              <a:extLst>
                <a:ext uri="{FF2B5EF4-FFF2-40B4-BE49-F238E27FC236}">
                  <a16:creationId xmlns:a16="http://schemas.microsoft.com/office/drawing/2014/main" id="{576BEAFC-58E8-4608-9CDC-B774C0FF81C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9" name="Line 23">
              <a:extLst>
                <a:ext uri="{FF2B5EF4-FFF2-40B4-BE49-F238E27FC236}">
                  <a16:creationId xmlns:a16="http://schemas.microsoft.com/office/drawing/2014/main" id="{9F99BED5-9333-4C08-A081-E3FC485B534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0" name="Line 24">
              <a:extLst>
                <a:ext uri="{FF2B5EF4-FFF2-40B4-BE49-F238E27FC236}">
                  <a16:creationId xmlns:a16="http://schemas.microsoft.com/office/drawing/2014/main" id="{FAD944D1-37DB-4386-8030-50330EAC825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1" name="Rectangle 25">
              <a:extLst>
                <a:ext uri="{FF2B5EF4-FFF2-40B4-BE49-F238E27FC236}">
                  <a16:creationId xmlns:a16="http://schemas.microsoft.com/office/drawing/2014/main" id="{D7038946-7BD8-4CC1-A48A-A35298A3A8D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7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Amortizacija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38919" name="Group 26">
            <a:extLst>
              <a:ext uri="{FF2B5EF4-FFF2-40B4-BE49-F238E27FC236}">
                <a16:creationId xmlns:a16="http://schemas.microsoft.com/office/drawing/2014/main" id="{8F61AE28-2891-451E-AD60-B44E2EF2455C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4831" name="Rectangle 27">
              <a:extLst>
                <a:ext uri="{FF2B5EF4-FFF2-40B4-BE49-F238E27FC236}">
                  <a16:creationId xmlns:a16="http://schemas.microsoft.com/office/drawing/2014/main" id="{0C25C8F4-ACD7-40AC-A885-39474299DEC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2" name="Rectangle 28">
              <a:extLst>
                <a:ext uri="{FF2B5EF4-FFF2-40B4-BE49-F238E27FC236}">
                  <a16:creationId xmlns:a16="http://schemas.microsoft.com/office/drawing/2014/main" id="{497F0AD4-F095-4495-95E3-6CC334A439F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38920" name="Group 29">
            <a:extLst>
              <a:ext uri="{FF2B5EF4-FFF2-40B4-BE49-F238E27FC236}">
                <a16:creationId xmlns:a16="http://schemas.microsoft.com/office/drawing/2014/main" id="{99528CF3-3164-4274-8076-1EBD92A54F0D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4829" name="Rectangle 30">
              <a:extLst>
                <a:ext uri="{FF2B5EF4-FFF2-40B4-BE49-F238E27FC236}">
                  <a16:creationId xmlns:a16="http://schemas.microsoft.com/office/drawing/2014/main" id="{79C1F0E3-1350-49DD-86E0-934B253058C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0" name="Rectangle 31">
              <a:extLst>
                <a:ext uri="{FF2B5EF4-FFF2-40B4-BE49-F238E27FC236}">
                  <a16:creationId xmlns:a16="http://schemas.microsoft.com/office/drawing/2014/main" id="{0CFFA9FA-999C-4F97-8CFE-B2237A0AED4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38921" name="Group 32">
            <a:extLst>
              <a:ext uri="{FF2B5EF4-FFF2-40B4-BE49-F238E27FC236}">
                <a16:creationId xmlns:a16="http://schemas.microsoft.com/office/drawing/2014/main" id="{62B9398D-2F71-496C-8AEA-2B55CBC6BE3D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4827" name="Rectangle 33">
              <a:extLst>
                <a:ext uri="{FF2B5EF4-FFF2-40B4-BE49-F238E27FC236}">
                  <a16:creationId xmlns:a16="http://schemas.microsoft.com/office/drawing/2014/main" id="{52F6FD4A-61E9-4B6C-B3F9-B38FC350ED4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28" name="Rectangle 34">
              <a:extLst>
                <a:ext uri="{FF2B5EF4-FFF2-40B4-BE49-F238E27FC236}">
                  <a16:creationId xmlns:a16="http://schemas.microsoft.com/office/drawing/2014/main" id="{4831B159-CD38-4175-9A38-431D8412D88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4826" name="Text Box 35">
            <a:extLst>
              <a:ext uri="{FF2B5EF4-FFF2-40B4-BE49-F238E27FC236}">
                <a16:creationId xmlns:a16="http://schemas.microsoft.com/office/drawing/2014/main" id="{1AC2FF22-8054-4942-8193-2091FA54F3E6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876800" y="9906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 sz="1600">
                <a:solidFill>
                  <a:schemeClr val="bg1"/>
                </a:solidFill>
                <a:latin typeface="+mn-lt"/>
              </a:rPr>
              <a:t>Kada oduzmemo amortizaciju, dobijamo neto domaći proizvod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A3007E72-FA5F-4FCC-AEB6-2426EE33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0813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2">
            <a:extLst>
              <a:ext uri="{FF2B5EF4-FFF2-40B4-BE49-F238E27FC236}">
                <a16:creationId xmlns:a16="http://schemas.microsoft.com/office/drawing/2014/main" id="{4C8E869C-24BC-4ABB-A58B-A6B9C0D63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460375"/>
            <a:ext cx="510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Primer:</a:t>
            </a:r>
            <a:br>
              <a:rPr lang="sr-Latn-CS" dirty="0"/>
            </a:br>
            <a:r>
              <a:rPr lang="sr-Latn-CS" dirty="0"/>
              <a:t> Srbija i </a:t>
            </a:r>
            <a:br>
              <a:rPr lang="sr-Latn-CS" dirty="0"/>
            </a:br>
            <a:r>
              <a:rPr lang="sr-Latn-CS" dirty="0"/>
              <a:t>Grčka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AE1F4-BFB7-4263-B9D7-CD891EC4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"/>
            <a:ext cx="32766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627D57-AA50-4EF5-99CF-AB2960C91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19200"/>
            <a:ext cx="5334000" cy="5029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id="{641957F0-B3BC-48D7-A6CB-153639F37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en-US" sz="1600" dirty="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39939" name="Group 3">
            <a:extLst>
              <a:ext uri="{FF2B5EF4-FFF2-40B4-BE49-F238E27FC236}">
                <a16:creationId xmlns:a16="http://schemas.microsoft.com/office/drawing/2014/main" id="{793EC81F-A225-4F58-83ED-F5C2B32C3BD4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35880" name="Rectangle 4">
              <a:extLst>
                <a:ext uri="{FF2B5EF4-FFF2-40B4-BE49-F238E27FC236}">
                  <a16:creationId xmlns:a16="http://schemas.microsoft.com/office/drawing/2014/main" id="{0DE83DE4-8440-448E-A1A0-6F43D74CDB0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81" name="Rectangle 5">
              <a:extLst>
                <a:ext uri="{FF2B5EF4-FFF2-40B4-BE49-F238E27FC236}">
                  <a16:creationId xmlns:a16="http://schemas.microsoft.com/office/drawing/2014/main" id="{688A48D0-42AB-4351-B45E-92BDE3B5F78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NDP</a:t>
              </a:r>
            </a:p>
          </p:txBody>
        </p:sp>
      </p:grpSp>
      <p:grpSp>
        <p:nvGrpSpPr>
          <p:cNvPr id="39940" name="Group 6">
            <a:extLst>
              <a:ext uri="{FF2B5EF4-FFF2-40B4-BE49-F238E27FC236}">
                <a16:creationId xmlns:a16="http://schemas.microsoft.com/office/drawing/2014/main" id="{94369C9B-AAB6-4460-9313-127ED7C339CA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35874" name="Rectangle 7">
              <a:extLst>
                <a:ext uri="{FF2B5EF4-FFF2-40B4-BE49-F238E27FC236}">
                  <a16:creationId xmlns:a16="http://schemas.microsoft.com/office/drawing/2014/main" id="{4AA1A179-7F8C-466B-9C17-9F039D4828D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75" name="Line 8">
              <a:extLst>
                <a:ext uri="{FF2B5EF4-FFF2-40B4-BE49-F238E27FC236}">
                  <a16:creationId xmlns:a16="http://schemas.microsoft.com/office/drawing/2014/main" id="{63243DE7-BE77-44D4-ADFB-2B9DF1915BB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76" name="Line 9">
              <a:extLst>
                <a:ext uri="{FF2B5EF4-FFF2-40B4-BE49-F238E27FC236}">
                  <a16:creationId xmlns:a16="http://schemas.microsoft.com/office/drawing/2014/main" id="{FEC5F6D6-D934-4B09-9E3C-13A25F00BA8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77" name="Line 10">
              <a:extLst>
                <a:ext uri="{FF2B5EF4-FFF2-40B4-BE49-F238E27FC236}">
                  <a16:creationId xmlns:a16="http://schemas.microsoft.com/office/drawing/2014/main" id="{8C724543-8960-4F8A-A832-C79EEDFDD99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78" name="Line 11">
              <a:extLst>
                <a:ext uri="{FF2B5EF4-FFF2-40B4-BE49-F238E27FC236}">
                  <a16:creationId xmlns:a16="http://schemas.microsoft.com/office/drawing/2014/main" id="{853706C7-F7D2-49C5-98AA-70524863E4E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79" name="Rectangle 12">
              <a:extLst>
                <a:ext uri="{FF2B5EF4-FFF2-40B4-BE49-F238E27FC236}">
                  <a16:creationId xmlns:a16="http://schemas.microsoft.com/office/drawing/2014/main" id="{FC08F53B-8EFD-4356-80A3-20825C6C909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B</a:t>
              </a:r>
              <a:r>
                <a:rPr lang="en-US" sz="1600">
                  <a:solidFill>
                    <a:srgbClr val="502878"/>
                  </a:solidFill>
                  <a:latin typeface="+mn-lt"/>
                </a:rPr>
                <a:t>DP</a:t>
              </a:r>
            </a:p>
          </p:txBody>
        </p:sp>
      </p:grpSp>
      <p:grpSp>
        <p:nvGrpSpPr>
          <p:cNvPr id="39941" name="Group 13">
            <a:extLst>
              <a:ext uri="{FF2B5EF4-FFF2-40B4-BE49-F238E27FC236}">
                <a16:creationId xmlns:a16="http://schemas.microsoft.com/office/drawing/2014/main" id="{7F158F14-D42A-45C3-9810-001688E1FBE0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5872" name="Rectangle 14">
              <a:extLst>
                <a:ext uri="{FF2B5EF4-FFF2-40B4-BE49-F238E27FC236}">
                  <a16:creationId xmlns:a16="http://schemas.microsoft.com/office/drawing/2014/main" id="{CFF7F628-8A4F-45D1-8B95-BD7199F80AD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73" name="Rectangle 15">
              <a:extLst>
                <a:ext uri="{FF2B5EF4-FFF2-40B4-BE49-F238E27FC236}">
                  <a16:creationId xmlns:a16="http://schemas.microsoft.com/office/drawing/2014/main" id="{CEFE1EBF-59A0-4469-B3B1-7147FC98B6E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39942" name="Group 16">
            <a:extLst>
              <a:ext uri="{FF2B5EF4-FFF2-40B4-BE49-F238E27FC236}">
                <a16:creationId xmlns:a16="http://schemas.microsoft.com/office/drawing/2014/main" id="{F75D63E2-E3C0-4F51-81CB-A23A0256F4C9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2209800"/>
            <a:ext cx="1485900" cy="919163"/>
            <a:chOff x="2871" y="1392"/>
            <a:chExt cx="936" cy="579"/>
          </a:xfrm>
        </p:grpSpPr>
        <p:sp>
          <p:nvSpPr>
            <p:cNvPr id="35867" name="Line 17">
              <a:extLst>
                <a:ext uri="{FF2B5EF4-FFF2-40B4-BE49-F238E27FC236}">
                  <a16:creationId xmlns:a16="http://schemas.microsoft.com/office/drawing/2014/main" id="{B10FE0E8-5A06-43BD-A90A-A1E38F9248D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1395"/>
              <a:ext cx="1" cy="5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8" name="Rectangle 18">
              <a:extLst>
                <a:ext uri="{FF2B5EF4-FFF2-40B4-BE49-F238E27FC236}">
                  <a16:creationId xmlns:a16="http://schemas.microsoft.com/office/drawing/2014/main" id="{8AECFA0E-3CBE-43C4-9F0A-CC6CFBD003E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392"/>
              <a:ext cx="936" cy="579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39965" name="Group 19">
              <a:extLst>
                <a:ext uri="{FF2B5EF4-FFF2-40B4-BE49-F238E27FC236}">
                  <a16:creationId xmlns:a16="http://schemas.microsoft.com/office/drawing/2014/main" id="{5D712FE6-18AF-4633-ACB2-8A2382A1A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7" y="1519"/>
              <a:ext cx="545" cy="335"/>
              <a:chOff x="3087" y="1440"/>
              <a:chExt cx="545" cy="335"/>
            </a:xfrm>
          </p:grpSpPr>
          <p:sp>
            <p:nvSpPr>
              <p:cNvPr id="35870" name="Rectangle 20">
                <a:extLst>
                  <a:ext uri="{FF2B5EF4-FFF2-40B4-BE49-F238E27FC236}">
                    <a16:creationId xmlns:a16="http://schemas.microsoft.com/office/drawing/2014/main" id="{131DBFC6-68D9-4DB1-BD56-A147074E6E89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87" y="1440"/>
                <a:ext cx="545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Posredni </a:t>
                </a:r>
              </a:p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porezi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5871" name="Rectangle 21">
                <a:extLst>
                  <a:ext uri="{FF2B5EF4-FFF2-40B4-BE49-F238E27FC236}">
                    <a16:creationId xmlns:a16="http://schemas.microsoft.com/office/drawing/2014/main" id="{BB4B2ADD-1760-4782-AED0-3E9B7C794711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50" y="1620"/>
                <a:ext cx="3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 </a:t>
                </a:r>
              </a:p>
            </p:txBody>
          </p:sp>
        </p:grpSp>
      </p:grpSp>
      <p:grpSp>
        <p:nvGrpSpPr>
          <p:cNvPr id="39943" name="Group 22">
            <a:extLst>
              <a:ext uri="{FF2B5EF4-FFF2-40B4-BE49-F238E27FC236}">
                <a16:creationId xmlns:a16="http://schemas.microsoft.com/office/drawing/2014/main" id="{0B8CAAE5-772C-45C6-A433-ECBF0249E5CA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543050"/>
            <a:ext cx="1489075" cy="671513"/>
            <a:chOff x="1934" y="972"/>
            <a:chExt cx="938" cy="423"/>
          </a:xfrm>
        </p:grpSpPr>
        <p:sp>
          <p:nvSpPr>
            <p:cNvPr id="35858" name="Line 23">
              <a:extLst>
                <a:ext uri="{FF2B5EF4-FFF2-40B4-BE49-F238E27FC236}">
                  <a16:creationId xmlns:a16="http://schemas.microsoft.com/office/drawing/2014/main" id="{53F04CE6-F257-4050-9491-08BD9BB00B2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59" name="Rectangle 24">
              <a:extLst>
                <a:ext uri="{FF2B5EF4-FFF2-40B4-BE49-F238E27FC236}">
                  <a16:creationId xmlns:a16="http://schemas.microsoft.com/office/drawing/2014/main" id="{B3F45D5C-CFCD-4233-9B42-B965EC1459D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0" name="Line 25">
              <a:extLst>
                <a:ext uri="{FF2B5EF4-FFF2-40B4-BE49-F238E27FC236}">
                  <a16:creationId xmlns:a16="http://schemas.microsoft.com/office/drawing/2014/main" id="{126166D5-C6CA-44E1-A7F8-5F656D6E5ED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1" name="Line 26">
              <a:extLst>
                <a:ext uri="{FF2B5EF4-FFF2-40B4-BE49-F238E27FC236}">
                  <a16:creationId xmlns:a16="http://schemas.microsoft.com/office/drawing/2014/main" id="{CF2854D0-787A-4603-8CAD-ABBD1B918E6B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2" name="Line 27">
              <a:extLst>
                <a:ext uri="{FF2B5EF4-FFF2-40B4-BE49-F238E27FC236}">
                  <a16:creationId xmlns:a16="http://schemas.microsoft.com/office/drawing/2014/main" id="{349360A5-03AC-4445-A1DF-84F7C309DF6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3" name="Line 28">
              <a:extLst>
                <a:ext uri="{FF2B5EF4-FFF2-40B4-BE49-F238E27FC236}">
                  <a16:creationId xmlns:a16="http://schemas.microsoft.com/office/drawing/2014/main" id="{1B5E3656-706D-4E47-8BF2-24D466F51B6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4" name="Line 29">
              <a:extLst>
                <a:ext uri="{FF2B5EF4-FFF2-40B4-BE49-F238E27FC236}">
                  <a16:creationId xmlns:a16="http://schemas.microsoft.com/office/drawing/2014/main" id="{5BF70193-BFC0-44E4-94CD-D8CA405699D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5" name="Line 30">
              <a:extLst>
                <a:ext uri="{FF2B5EF4-FFF2-40B4-BE49-F238E27FC236}">
                  <a16:creationId xmlns:a16="http://schemas.microsoft.com/office/drawing/2014/main" id="{0E7AD72A-98AC-4DE9-A5B9-EB61453701A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6" name="Rectangle 31">
              <a:extLst>
                <a:ext uri="{FF2B5EF4-FFF2-40B4-BE49-F238E27FC236}">
                  <a16:creationId xmlns:a16="http://schemas.microsoft.com/office/drawing/2014/main" id="{E2801BDC-B82D-41C8-A855-6F381B13570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7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Amortizacija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39944" name="Group 32">
            <a:extLst>
              <a:ext uri="{FF2B5EF4-FFF2-40B4-BE49-F238E27FC236}">
                <a16:creationId xmlns:a16="http://schemas.microsoft.com/office/drawing/2014/main" id="{F2459EF4-FA57-4CE0-ABB1-4B92F28644B4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5856" name="Rectangle 33">
              <a:extLst>
                <a:ext uri="{FF2B5EF4-FFF2-40B4-BE49-F238E27FC236}">
                  <a16:creationId xmlns:a16="http://schemas.microsoft.com/office/drawing/2014/main" id="{6547D506-0906-4633-B3C8-43A6D4EDC0B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57" name="Rectangle 34">
              <a:extLst>
                <a:ext uri="{FF2B5EF4-FFF2-40B4-BE49-F238E27FC236}">
                  <a16:creationId xmlns:a16="http://schemas.microsoft.com/office/drawing/2014/main" id="{37A0F3FE-7BF9-4736-A5F0-A2E29EB757E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39945" name="Group 35">
            <a:extLst>
              <a:ext uri="{FF2B5EF4-FFF2-40B4-BE49-F238E27FC236}">
                <a16:creationId xmlns:a16="http://schemas.microsoft.com/office/drawing/2014/main" id="{EAA50EBD-417F-4E34-AC48-82D4D37B47BA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5854" name="Rectangle 36">
              <a:extLst>
                <a:ext uri="{FF2B5EF4-FFF2-40B4-BE49-F238E27FC236}">
                  <a16:creationId xmlns:a16="http://schemas.microsoft.com/office/drawing/2014/main" id="{FD10ADB9-68F5-47FD-AE5C-C26A739D5CF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55" name="Rectangle 37">
              <a:extLst>
                <a:ext uri="{FF2B5EF4-FFF2-40B4-BE49-F238E27FC236}">
                  <a16:creationId xmlns:a16="http://schemas.microsoft.com/office/drawing/2014/main" id="{D89C00AA-C51A-4650-9378-483766066F4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39946" name="Group 38">
            <a:extLst>
              <a:ext uri="{FF2B5EF4-FFF2-40B4-BE49-F238E27FC236}">
                <a16:creationId xmlns:a16="http://schemas.microsoft.com/office/drawing/2014/main" id="{40039C12-5D79-4928-853C-5EECCED14E5E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5852" name="Rectangle 39">
              <a:extLst>
                <a:ext uri="{FF2B5EF4-FFF2-40B4-BE49-F238E27FC236}">
                  <a16:creationId xmlns:a16="http://schemas.microsoft.com/office/drawing/2014/main" id="{2F50CDF0-D736-41F3-881C-909E455C74A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53" name="Rectangle 40">
              <a:extLst>
                <a:ext uri="{FF2B5EF4-FFF2-40B4-BE49-F238E27FC236}">
                  <a16:creationId xmlns:a16="http://schemas.microsoft.com/office/drawing/2014/main" id="{C4B72E66-7E03-43FF-BD80-0605FB6A58D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5851" name="Text Box 41">
            <a:extLst>
              <a:ext uri="{FF2B5EF4-FFF2-40B4-BE49-F238E27FC236}">
                <a16:creationId xmlns:a16="http://schemas.microsoft.com/office/drawing/2014/main" id="{49448882-8982-4E00-9ACF-3929927BFC53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6300788" y="990600"/>
            <a:ext cx="28432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 sz="1600">
                <a:solidFill>
                  <a:schemeClr val="bg1"/>
                </a:solidFill>
                <a:latin typeface="+mn-lt"/>
              </a:rPr>
              <a:t>Tržišne cene razlikuju se od faktorskih cena  za iznos posrednih poreza (i subvencija)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>
            <a:extLst>
              <a:ext uri="{FF2B5EF4-FFF2-40B4-BE49-F238E27FC236}">
                <a16:creationId xmlns:a16="http://schemas.microsoft.com/office/drawing/2014/main" id="{E2C0C7FB-DEFC-4B24-83DF-6B37CAFFB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2800" b="1" dirty="0">
                <a:solidFill>
                  <a:srgbClr val="D7C3EB"/>
                </a:solidFill>
                <a:latin typeface="+mn-lt"/>
              </a:rPr>
              <a:t>NACIONALNI DOHODAK= </a:t>
            </a:r>
            <a:br>
              <a:rPr lang="sr-Latn-RS" sz="2800" b="1" dirty="0">
                <a:solidFill>
                  <a:srgbClr val="D7C3EB"/>
                </a:solidFill>
                <a:latin typeface="+mn-lt"/>
              </a:rPr>
            </a:br>
            <a:r>
              <a:rPr lang="sr-Latn-RS" sz="2800" b="1" dirty="0">
                <a:solidFill>
                  <a:srgbClr val="D7C3EB"/>
                </a:solidFill>
                <a:latin typeface="+mn-lt"/>
              </a:rPr>
              <a:t>BDP-Am – (PDV-SUB)+NFP</a:t>
            </a:r>
            <a:br>
              <a:rPr lang="sr-Latn-RS" sz="2800" b="1" dirty="0">
                <a:solidFill>
                  <a:srgbClr val="D7C3EB"/>
                </a:solidFill>
                <a:latin typeface="+mn-lt"/>
              </a:rPr>
            </a:br>
            <a:endParaRPr lang="en-US" sz="2800" b="1" dirty="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40963" name="Group 3">
            <a:extLst>
              <a:ext uri="{FF2B5EF4-FFF2-40B4-BE49-F238E27FC236}">
                <a16:creationId xmlns:a16="http://schemas.microsoft.com/office/drawing/2014/main" id="{5D1EE1DD-7883-4113-96A3-1EF9962DC868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3128963"/>
            <a:ext cx="1485900" cy="2959100"/>
            <a:chOff x="2871" y="1971"/>
            <a:chExt cx="936" cy="1864"/>
          </a:xfrm>
        </p:grpSpPr>
        <p:sp>
          <p:nvSpPr>
            <p:cNvPr id="36907" name="Rectangle 4">
              <a:extLst>
                <a:ext uri="{FF2B5EF4-FFF2-40B4-BE49-F238E27FC236}">
                  <a16:creationId xmlns:a16="http://schemas.microsoft.com/office/drawing/2014/main" id="{D8CB0E5C-6AC1-42C0-9659-B4927E9291B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1004" name="Group 5">
              <a:extLst>
                <a:ext uri="{FF2B5EF4-FFF2-40B4-BE49-F238E27FC236}">
                  <a16:creationId xmlns:a16="http://schemas.microsoft.com/office/drawing/2014/main" id="{52232EE2-9AD8-4862-B932-AE70FA55C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" y="2728"/>
              <a:ext cx="601" cy="335"/>
              <a:chOff x="3078" y="2728"/>
              <a:chExt cx="601" cy="335"/>
            </a:xfrm>
          </p:grpSpPr>
          <p:sp>
            <p:nvSpPr>
              <p:cNvPr id="36909" name="Rectangle 6">
                <a:extLst>
                  <a:ext uri="{FF2B5EF4-FFF2-40B4-BE49-F238E27FC236}">
                    <a16:creationId xmlns:a16="http://schemas.microsoft.com/office/drawing/2014/main" id="{CDE53241-59CE-4A8A-9402-839CF1433C9A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78" y="2728"/>
                <a:ext cx="6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srgbClr val="502878"/>
                    </a:solidFill>
                    <a:latin typeface="+mn-lt"/>
                  </a:rPr>
                  <a:t>Na</a:t>
                </a:r>
                <a:r>
                  <a:rPr lang="sr-Latn-CS" sz="1600" dirty="0" err="1">
                    <a:solidFill>
                      <a:srgbClr val="502878"/>
                    </a:solidFill>
                    <a:latin typeface="+mn-lt"/>
                  </a:rPr>
                  <a:t>cionalni</a:t>
                </a:r>
                <a:endParaRPr lang="en-US" sz="1600" dirty="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6910" name="Rectangle 7">
                <a:extLst>
                  <a:ext uri="{FF2B5EF4-FFF2-40B4-BE49-F238E27FC236}">
                    <a16:creationId xmlns:a16="http://schemas.microsoft.com/office/drawing/2014/main" id="{FA71E32D-ADDF-4731-AD33-88CB71769197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05" y="290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 dirty="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 dirty="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0964" name="Group 8">
            <a:extLst>
              <a:ext uri="{FF2B5EF4-FFF2-40B4-BE49-F238E27FC236}">
                <a16:creationId xmlns:a16="http://schemas.microsoft.com/office/drawing/2014/main" id="{67072349-5589-4DF0-8D11-57D2FAAFF1E0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36905" name="Rectangle 9">
              <a:extLst>
                <a:ext uri="{FF2B5EF4-FFF2-40B4-BE49-F238E27FC236}">
                  <a16:creationId xmlns:a16="http://schemas.microsoft.com/office/drawing/2014/main" id="{C4E87176-FAA6-4512-8969-0B00BFFF7BF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906" name="Rectangle 10">
              <a:extLst>
                <a:ext uri="{FF2B5EF4-FFF2-40B4-BE49-F238E27FC236}">
                  <a16:creationId xmlns:a16="http://schemas.microsoft.com/office/drawing/2014/main" id="{51BCEED9-3E23-41CE-89F9-F1DFED434B5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 dirty="0" err="1">
                  <a:solidFill>
                    <a:srgbClr val="502878"/>
                  </a:solidFill>
                  <a:latin typeface="+mn-lt"/>
                </a:rPr>
                <a:t>NDP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0965" name="Group 11">
            <a:extLst>
              <a:ext uri="{FF2B5EF4-FFF2-40B4-BE49-F238E27FC236}">
                <a16:creationId xmlns:a16="http://schemas.microsoft.com/office/drawing/2014/main" id="{8A834B40-3A52-4445-A32A-0493BBDD4464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36899" name="Rectangle 12">
              <a:extLst>
                <a:ext uri="{FF2B5EF4-FFF2-40B4-BE49-F238E27FC236}">
                  <a16:creationId xmlns:a16="http://schemas.microsoft.com/office/drawing/2014/main" id="{B73D6514-35FF-4C29-B598-74CDAB99F5C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900" name="Line 13">
              <a:extLst>
                <a:ext uri="{FF2B5EF4-FFF2-40B4-BE49-F238E27FC236}">
                  <a16:creationId xmlns:a16="http://schemas.microsoft.com/office/drawing/2014/main" id="{6C8F55C7-A7D0-4629-97DB-B550E2A5D1A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901" name="Line 14">
              <a:extLst>
                <a:ext uri="{FF2B5EF4-FFF2-40B4-BE49-F238E27FC236}">
                  <a16:creationId xmlns:a16="http://schemas.microsoft.com/office/drawing/2014/main" id="{8FAE01A3-FF21-4A6A-A3BB-3E6EF2895E0B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902" name="Line 15">
              <a:extLst>
                <a:ext uri="{FF2B5EF4-FFF2-40B4-BE49-F238E27FC236}">
                  <a16:creationId xmlns:a16="http://schemas.microsoft.com/office/drawing/2014/main" id="{978E4A88-93F5-41F6-8D45-E3E76E4449A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903" name="Line 16">
              <a:extLst>
                <a:ext uri="{FF2B5EF4-FFF2-40B4-BE49-F238E27FC236}">
                  <a16:creationId xmlns:a16="http://schemas.microsoft.com/office/drawing/2014/main" id="{128EFAFB-4CA6-4C88-B20D-9A68FEDE884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904" name="Rectangle 17">
              <a:extLst>
                <a:ext uri="{FF2B5EF4-FFF2-40B4-BE49-F238E27FC236}">
                  <a16:creationId xmlns:a16="http://schemas.microsoft.com/office/drawing/2014/main" id="{79F0687B-6C04-4432-AD77-CB78CFE3018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B</a:t>
              </a:r>
              <a:r>
                <a:rPr lang="en-US" sz="1600">
                  <a:solidFill>
                    <a:srgbClr val="502878"/>
                  </a:solidFill>
                  <a:latin typeface="+mn-lt"/>
                </a:rPr>
                <a:t>DP</a:t>
              </a:r>
            </a:p>
          </p:txBody>
        </p:sp>
      </p:grpSp>
      <p:grpSp>
        <p:nvGrpSpPr>
          <p:cNvPr id="40966" name="Group 18">
            <a:extLst>
              <a:ext uri="{FF2B5EF4-FFF2-40B4-BE49-F238E27FC236}">
                <a16:creationId xmlns:a16="http://schemas.microsoft.com/office/drawing/2014/main" id="{2DF83F2A-EAF2-4DE5-BF7A-E0AE0FC11CE4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6897" name="Rectangle 19">
              <a:extLst>
                <a:ext uri="{FF2B5EF4-FFF2-40B4-BE49-F238E27FC236}">
                  <a16:creationId xmlns:a16="http://schemas.microsoft.com/office/drawing/2014/main" id="{2C830C8D-44D2-4570-9D82-1591E093964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98" name="Rectangle 20">
              <a:extLst>
                <a:ext uri="{FF2B5EF4-FFF2-40B4-BE49-F238E27FC236}">
                  <a16:creationId xmlns:a16="http://schemas.microsoft.com/office/drawing/2014/main" id="{48691653-1480-40A6-8081-0D3DB3C6BB1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40967" name="Group 27">
            <a:extLst>
              <a:ext uri="{FF2B5EF4-FFF2-40B4-BE49-F238E27FC236}">
                <a16:creationId xmlns:a16="http://schemas.microsoft.com/office/drawing/2014/main" id="{06F169EE-45F6-4020-9223-DB9954A1B869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543050"/>
            <a:ext cx="1489075" cy="671513"/>
            <a:chOff x="1934" y="972"/>
            <a:chExt cx="938" cy="423"/>
          </a:xfrm>
        </p:grpSpPr>
        <p:sp>
          <p:nvSpPr>
            <p:cNvPr id="36883" name="Line 28">
              <a:extLst>
                <a:ext uri="{FF2B5EF4-FFF2-40B4-BE49-F238E27FC236}">
                  <a16:creationId xmlns:a16="http://schemas.microsoft.com/office/drawing/2014/main" id="{E10D3BC4-EDCF-40E4-8680-310FCA8068F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4" name="Rectangle 29">
              <a:extLst>
                <a:ext uri="{FF2B5EF4-FFF2-40B4-BE49-F238E27FC236}">
                  <a16:creationId xmlns:a16="http://schemas.microsoft.com/office/drawing/2014/main" id="{AE68A2E1-F094-47AA-8DAC-417A5EC808E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5" name="Line 30">
              <a:extLst>
                <a:ext uri="{FF2B5EF4-FFF2-40B4-BE49-F238E27FC236}">
                  <a16:creationId xmlns:a16="http://schemas.microsoft.com/office/drawing/2014/main" id="{AE9CF233-AF55-4CF9-9C12-463E9824E52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6" name="Line 31">
              <a:extLst>
                <a:ext uri="{FF2B5EF4-FFF2-40B4-BE49-F238E27FC236}">
                  <a16:creationId xmlns:a16="http://schemas.microsoft.com/office/drawing/2014/main" id="{FEFA5702-6F94-4577-A781-CD7C4428D44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7" name="Line 32">
              <a:extLst>
                <a:ext uri="{FF2B5EF4-FFF2-40B4-BE49-F238E27FC236}">
                  <a16:creationId xmlns:a16="http://schemas.microsoft.com/office/drawing/2014/main" id="{314A73F1-9437-4C8D-8E6F-D7EB96F886F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8" name="Line 33">
              <a:extLst>
                <a:ext uri="{FF2B5EF4-FFF2-40B4-BE49-F238E27FC236}">
                  <a16:creationId xmlns:a16="http://schemas.microsoft.com/office/drawing/2014/main" id="{7AEF3E49-DFF1-4846-BFFC-7817D567095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9" name="Line 34">
              <a:extLst>
                <a:ext uri="{FF2B5EF4-FFF2-40B4-BE49-F238E27FC236}">
                  <a16:creationId xmlns:a16="http://schemas.microsoft.com/office/drawing/2014/main" id="{3D2E3592-A555-4C09-912F-F2F8D5A3019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90" name="Line 35">
              <a:extLst>
                <a:ext uri="{FF2B5EF4-FFF2-40B4-BE49-F238E27FC236}">
                  <a16:creationId xmlns:a16="http://schemas.microsoft.com/office/drawing/2014/main" id="{B2C8C1CA-80CD-4691-9ACC-8959CC8FEDC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91" name="Rectangle 36">
              <a:extLst>
                <a:ext uri="{FF2B5EF4-FFF2-40B4-BE49-F238E27FC236}">
                  <a16:creationId xmlns:a16="http://schemas.microsoft.com/office/drawing/2014/main" id="{D7E0837D-AB33-4341-A921-D7E51B14F10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7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Amortizacija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0968" name="Group 37">
            <a:extLst>
              <a:ext uri="{FF2B5EF4-FFF2-40B4-BE49-F238E27FC236}">
                <a16:creationId xmlns:a16="http://schemas.microsoft.com/office/drawing/2014/main" id="{7939873C-1A30-4D3C-A003-268E67734DF7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6881" name="Rectangle 38">
              <a:extLst>
                <a:ext uri="{FF2B5EF4-FFF2-40B4-BE49-F238E27FC236}">
                  <a16:creationId xmlns:a16="http://schemas.microsoft.com/office/drawing/2014/main" id="{9F7B1B9B-DA41-4B05-B946-C0D9C695F3C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2" name="Rectangle 39">
              <a:extLst>
                <a:ext uri="{FF2B5EF4-FFF2-40B4-BE49-F238E27FC236}">
                  <a16:creationId xmlns:a16="http://schemas.microsoft.com/office/drawing/2014/main" id="{3D3C73BB-F3C3-467A-8A07-73EC3E66252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40969" name="Group 40">
            <a:extLst>
              <a:ext uri="{FF2B5EF4-FFF2-40B4-BE49-F238E27FC236}">
                <a16:creationId xmlns:a16="http://schemas.microsoft.com/office/drawing/2014/main" id="{2D2BD702-22EC-4C76-9B25-6D7FC4A8DDD9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6879" name="Rectangle 41">
              <a:extLst>
                <a:ext uri="{FF2B5EF4-FFF2-40B4-BE49-F238E27FC236}">
                  <a16:creationId xmlns:a16="http://schemas.microsoft.com/office/drawing/2014/main" id="{82F9872C-4D81-4EF9-A8FD-7B662994DA9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0" name="Rectangle 42">
              <a:extLst>
                <a:ext uri="{FF2B5EF4-FFF2-40B4-BE49-F238E27FC236}">
                  <a16:creationId xmlns:a16="http://schemas.microsoft.com/office/drawing/2014/main" id="{614A8E44-DDDF-40C8-B14C-AF1DD996071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40970" name="Group 43">
            <a:extLst>
              <a:ext uri="{FF2B5EF4-FFF2-40B4-BE49-F238E27FC236}">
                <a16:creationId xmlns:a16="http://schemas.microsoft.com/office/drawing/2014/main" id="{4A918F93-21D1-4B38-AB3E-BB4264E0C7F6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6877" name="Rectangle 44">
              <a:extLst>
                <a:ext uri="{FF2B5EF4-FFF2-40B4-BE49-F238E27FC236}">
                  <a16:creationId xmlns:a16="http://schemas.microsoft.com/office/drawing/2014/main" id="{9CE3A769-8A14-481F-BDE9-7E3BF4D640F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78" name="Rectangle 45">
              <a:extLst>
                <a:ext uri="{FF2B5EF4-FFF2-40B4-BE49-F238E27FC236}">
                  <a16:creationId xmlns:a16="http://schemas.microsoft.com/office/drawing/2014/main" id="{0B68F3F3-1659-4914-96E7-C13D723515C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6876" name="Text Box 46">
            <a:extLst>
              <a:ext uri="{FF2B5EF4-FFF2-40B4-BE49-F238E27FC236}">
                <a16:creationId xmlns:a16="http://schemas.microsoft.com/office/drawing/2014/main" id="{50476466-F6D5-4C15-8181-CE8497D45115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6096000" y="609600"/>
            <a:ext cx="3048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Na</a:t>
            </a:r>
            <a:r>
              <a:rPr lang="sr-Latn-CS" sz="1600" dirty="0" err="1">
                <a:solidFill>
                  <a:schemeClr val="bg1"/>
                </a:solidFill>
                <a:latin typeface="+mn-lt"/>
              </a:rPr>
              <a:t>cionalni</a:t>
            </a:r>
            <a:r>
              <a:rPr lang="sr-Latn-CS" sz="1600" dirty="0">
                <a:solidFill>
                  <a:schemeClr val="bg1"/>
                </a:solidFill>
                <a:latin typeface="+mn-lt"/>
              </a:rPr>
              <a:t> dohodak je dohodak proizvodnih faktora</a:t>
            </a:r>
          </a:p>
          <a:p>
            <a:pPr eaLnBrk="1" hangingPunct="1">
              <a:spcBef>
                <a:spcPct val="50000"/>
              </a:spcBef>
              <a:defRPr/>
            </a:pPr>
            <a:endParaRPr lang="sr-Latn-CS" sz="16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sr-Latn-CS" sz="1600" dirty="0">
                <a:solidFill>
                  <a:schemeClr val="bg1"/>
                </a:solidFill>
                <a:latin typeface="+mn-lt"/>
              </a:rPr>
              <a:t>BNP= BDP+NFP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sr-Latn-CS" sz="1600" dirty="0">
                <a:solidFill>
                  <a:schemeClr val="bg1"/>
                </a:solidFill>
                <a:latin typeface="+mn-lt"/>
              </a:rPr>
              <a:t>AKO JE NFP = 0</a:t>
            </a:r>
          </a:p>
          <a:p>
            <a:pPr eaLnBrk="1" hangingPunct="1">
              <a:spcBef>
                <a:spcPct val="50000"/>
              </a:spcBef>
              <a:defRPr/>
            </a:pPr>
            <a:endParaRPr lang="sr-Latn-CS" sz="16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sr-Latn-CS" sz="1600" dirty="0">
                <a:solidFill>
                  <a:schemeClr val="bg1"/>
                </a:solidFill>
                <a:latin typeface="+mn-lt"/>
              </a:rPr>
              <a:t>AKO JE NFP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&gt;0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sz="16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ND = </a:t>
            </a:r>
            <a:r>
              <a:rPr lang="sr-Latn-CS" sz="1600" dirty="0">
                <a:solidFill>
                  <a:schemeClr val="bg1"/>
                </a:solidFill>
                <a:latin typeface="+mn-lt"/>
              </a:rPr>
              <a:t>NDP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– (PDV-SUB)</a:t>
            </a:r>
            <a:r>
              <a:rPr lang="sr-Latn-CS" sz="1600" dirty="0">
                <a:solidFill>
                  <a:schemeClr val="bg1"/>
                </a:solidFill>
                <a:latin typeface="+mn-lt"/>
              </a:rPr>
              <a:t> + NFP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0972" name="Group 21">
            <a:extLst>
              <a:ext uri="{FF2B5EF4-FFF2-40B4-BE49-F238E27FC236}">
                <a16:creationId xmlns:a16="http://schemas.microsoft.com/office/drawing/2014/main" id="{0312C402-2D36-4AAB-949D-0AD66679A466}"/>
              </a:ext>
            </a:extLst>
          </p:cNvPr>
          <p:cNvGrpSpPr>
            <a:grpSpLocks/>
          </p:cNvGrpSpPr>
          <p:nvPr/>
        </p:nvGrpSpPr>
        <p:grpSpPr bwMode="auto">
          <a:xfrm>
            <a:off x="4556125" y="2214563"/>
            <a:ext cx="1485900" cy="919162"/>
            <a:chOff x="2871" y="1392"/>
            <a:chExt cx="936" cy="579"/>
          </a:xfrm>
        </p:grpSpPr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DE506D8C-D182-4E38-8374-0BD45A9F0E9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1395"/>
              <a:ext cx="1" cy="5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185A63D1-EECB-4116-9214-432FED74098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392"/>
              <a:ext cx="936" cy="579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0975" name="Group 24">
              <a:extLst>
                <a:ext uri="{FF2B5EF4-FFF2-40B4-BE49-F238E27FC236}">
                  <a16:creationId xmlns:a16="http://schemas.microsoft.com/office/drawing/2014/main" id="{B5352CEA-5D79-4AF5-BCB3-5AE34D1BE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392"/>
              <a:ext cx="806" cy="454"/>
              <a:chOff x="2880" y="1313"/>
              <a:chExt cx="806" cy="454"/>
            </a:xfrm>
          </p:grpSpPr>
          <p:sp>
            <p:nvSpPr>
              <p:cNvPr id="59" name="Rectangle 25">
                <a:extLst>
                  <a:ext uri="{FF2B5EF4-FFF2-40B4-BE49-F238E27FC236}">
                    <a16:creationId xmlns:a16="http://schemas.microsoft.com/office/drawing/2014/main" id="{271EBD97-478B-4C0C-B6C6-C12B9551B73C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2880" y="1313"/>
                <a:ext cx="6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srgbClr val="502878"/>
                    </a:solidFill>
                    <a:latin typeface="+mn-lt"/>
                  </a:rPr>
                  <a:t> </a:t>
                </a:r>
                <a:r>
                  <a:rPr lang="sr-Latn-RS" sz="1600" dirty="0">
                    <a:solidFill>
                      <a:srgbClr val="502878"/>
                    </a:solidFill>
                    <a:latin typeface="+mn-lt"/>
                  </a:rPr>
                  <a:t>- p</a:t>
                </a:r>
                <a:r>
                  <a:rPr lang="sr-Latn-CS" sz="1600" dirty="0" err="1">
                    <a:solidFill>
                      <a:srgbClr val="502878"/>
                    </a:solidFill>
                    <a:latin typeface="+mn-lt"/>
                  </a:rPr>
                  <a:t>osredni</a:t>
                </a:r>
                <a:endParaRPr lang="en-US" sz="1600" dirty="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60" name="Rectangle 26">
                <a:extLst>
                  <a:ext uri="{FF2B5EF4-FFF2-40B4-BE49-F238E27FC236}">
                    <a16:creationId xmlns:a16="http://schemas.microsoft.com/office/drawing/2014/main" id="{B6AC781F-AF63-4AFB-803E-27DF015B7249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2965" y="1457"/>
                <a:ext cx="721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srgbClr val="502878"/>
                    </a:solidFill>
                    <a:latin typeface="+mn-lt"/>
                  </a:rPr>
                  <a:t> </a:t>
                </a:r>
                <a:r>
                  <a:rPr lang="sr-Latn-CS" sz="1600" dirty="0">
                    <a:solidFill>
                      <a:srgbClr val="502878"/>
                    </a:solidFill>
                    <a:latin typeface="+mn-lt"/>
                  </a:rPr>
                  <a:t>porezi </a:t>
                </a:r>
              </a:p>
              <a:p>
                <a:pPr eaLnBrk="1" hangingPunct="1">
                  <a:defRPr/>
                </a:pPr>
                <a:r>
                  <a:rPr lang="sr-Latn-CS" sz="1600" dirty="0">
                    <a:solidFill>
                      <a:srgbClr val="502878"/>
                    </a:solidFill>
                    <a:latin typeface="+mn-lt"/>
                  </a:rPr>
                  <a:t>+ subvencije</a:t>
                </a:r>
                <a:endParaRPr lang="en-US" sz="1600" dirty="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id="{198AE251-75ED-4DE6-A56C-C3F024836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z="1600" dirty="0">
                <a:solidFill>
                  <a:srgbClr val="D7C3EB"/>
                </a:solidFill>
                <a:latin typeface="+mn-lt"/>
              </a:rPr>
              <a:t>         </a:t>
            </a:r>
            <a:endParaRPr lang="en-US" sz="1600" dirty="0">
              <a:solidFill>
                <a:srgbClr val="D7C3EB"/>
              </a:solidFill>
              <a:latin typeface="+mn-lt"/>
            </a:endParaRPr>
          </a:p>
        </p:txBody>
      </p:sp>
      <p:sp>
        <p:nvSpPr>
          <p:cNvPr id="37891" name="Line 3">
            <a:extLst>
              <a:ext uri="{FF2B5EF4-FFF2-40B4-BE49-F238E27FC236}">
                <a16:creationId xmlns:a16="http://schemas.microsoft.com/office/drawing/2014/main" id="{61846702-059A-4A75-B427-FCDE6EDCC29E}"/>
              </a:ext>
            </a:extLst>
          </p:cNvPr>
          <p:cNvSpPr>
            <a:spLocks noChangeShapeType="1"/>
          </p:cNvSpPr>
          <p:nvPr/>
        </p:nvSpPr>
        <p:spPr bwMode="blackWhite">
          <a:xfrm flipV="1">
            <a:off x="6043613" y="2671763"/>
            <a:ext cx="1587" cy="457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grpSp>
        <p:nvGrpSpPr>
          <p:cNvPr id="41988" name="Group 4">
            <a:extLst>
              <a:ext uri="{FF2B5EF4-FFF2-40B4-BE49-F238E27FC236}">
                <a16:creationId xmlns:a16="http://schemas.microsoft.com/office/drawing/2014/main" id="{301C96E0-4ED7-4EE8-B654-15E32F2A4C01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676525"/>
            <a:ext cx="1471612" cy="3416300"/>
            <a:chOff x="3807" y="1683"/>
            <a:chExt cx="927" cy="2152"/>
          </a:xfrm>
        </p:grpSpPr>
        <p:sp>
          <p:nvSpPr>
            <p:cNvPr id="37938" name="Rectangle 5">
              <a:extLst>
                <a:ext uri="{FF2B5EF4-FFF2-40B4-BE49-F238E27FC236}">
                  <a16:creationId xmlns:a16="http://schemas.microsoft.com/office/drawing/2014/main" id="{6AEACF01-C2FA-4569-909F-43EFD71F769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807" y="1683"/>
              <a:ext cx="927" cy="2152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2035" name="Group 6">
              <a:extLst>
                <a:ext uri="{FF2B5EF4-FFF2-40B4-BE49-F238E27FC236}">
                  <a16:creationId xmlns:a16="http://schemas.microsoft.com/office/drawing/2014/main" id="{BDA55AC3-389F-464D-87CB-51CD7447C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2584"/>
              <a:ext cx="531" cy="335"/>
              <a:chOff x="3987" y="2584"/>
              <a:chExt cx="531" cy="335"/>
            </a:xfrm>
          </p:grpSpPr>
          <p:sp>
            <p:nvSpPr>
              <p:cNvPr id="37940" name="Rectangle 7">
                <a:extLst>
                  <a:ext uri="{FF2B5EF4-FFF2-40B4-BE49-F238E27FC236}">
                    <a16:creationId xmlns:a16="http://schemas.microsoft.com/office/drawing/2014/main" id="{CE0994A6-0323-4C16-91D4-9B3A04EAB368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987" y="2584"/>
                <a:ext cx="3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Lični 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7941" name="Rectangle 8">
                <a:extLst>
                  <a:ext uri="{FF2B5EF4-FFF2-40B4-BE49-F238E27FC236}">
                    <a16:creationId xmlns:a16="http://schemas.microsoft.com/office/drawing/2014/main" id="{29DC30D3-DB60-4877-B4C4-498F2137819B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023" y="2764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1989" name="Group 9">
            <a:extLst>
              <a:ext uri="{FF2B5EF4-FFF2-40B4-BE49-F238E27FC236}">
                <a16:creationId xmlns:a16="http://schemas.microsoft.com/office/drawing/2014/main" id="{A970823C-3B14-4C12-822A-01FE88924B2D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3128963"/>
            <a:ext cx="1485900" cy="2959100"/>
            <a:chOff x="2871" y="1971"/>
            <a:chExt cx="936" cy="1864"/>
          </a:xfrm>
        </p:grpSpPr>
        <p:sp>
          <p:nvSpPr>
            <p:cNvPr id="37934" name="Rectangle 10">
              <a:extLst>
                <a:ext uri="{FF2B5EF4-FFF2-40B4-BE49-F238E27FC236}">
                  <a16:creationId xmlns:a16="http://schemas.microsoft.com/office/drawing/2014/main" id="{ABAE087D-DBA0-43FD-A351-4C16C60A04F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2031" name="Group 11">
              <a:extLst>
                <a:ext uri="{FF2B5EF4-FFF2-40B4-BE49-F238E27FC236}">
                  <a16:creationId xmlns:a16="http://schemas.microsoft.com/office/drawing/2014/main" id="{517070CF-EB38-4AB8-ACBF-2CAB5F7D2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" y="2728"/>
              <a:ext cx="601" cy="335"/>
              <a:chOff x="3078" y="2728"/>
              <a:chExt cx="601" cy="335"/>
            </a:xfrm>
          </p:grpSpPr>
          <p:sp>
            <p:nvSpPr>
              <p:cNvPr id="37936" name="Rectangle 12">
                <a:extLst>
                  <a:ext uri="{FF2B5EF4-FFF2-40B4-BE49-F238E27FC236}">
                    <a16:creationId xmlns:a16="http://schemas.microsoft.com/office/drawing/2014/main" id="{06EFB479-AFF8-41B3-86B7-DF601EF852F3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78" y="2728"/>
                <a:ext cx="6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Na</a:t>
                </a: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cionalni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7937" name="Rectangle 13">
                <a:extLst>
                  <a:ext uri="{FF2B5EF4-FFF2-40B4-BE49-F238E27FC236}">
                    <a16:creationId xmlns:a16="http://schemas.microsoft.com/office/drawing/2014/main" id="{616EAA7E-F193-41A4-BEAB-7BDC683ED72B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05" y="290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1990" name="Group 14">
            <a:extLst>
              <a:ext uri="{FF2B5EF4-FFF2-40B4-BE49-F238E27FC236}">
                <a16:creationId xmlns:a16="http://schemas.microsoft.com/office/drawing/2014/main" id="{3C7E3461-34D5-46FB-87F7-72DC781EF9D2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37932" name="Rectangle 15">
              <a:extLst>
                <a:ext uri="{FF2B5EF4-FFF2-40B4-BE49-F238E27FC236}">
                  <a16:creationId xmlns:a16="http://schemas.microsoft.com/office/drawing/2014/main" id="{BC1E5EC0-D3BD-4052-8D87-3FEC3A6E00E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33" name="Rectangle 16">
              <a:extLst>
                <a:ext uri="{FF2B5EF4-FFF2-40B4-BE49-F238E27FC236}">
                  <a16:creationId xmlns:a16="http://schemas.microsoft.com/office/drawing/2014/main" id="{D9142813-6DA9-401E-9B34-8F0C2F4C58C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NDP</a:t>
              </a:r>
            </a:p>
          </p:txBody>
        </p:sp>
      </p:grpSp>
      <p:grpSp>
        <p:nvGrpSpPr>
          <p:cNvPr id="41991" name="Group 17">
            <a:extLst>
              <a:ext uri="{FF2B5EF4-FFF2-40B4-BE49-F238E27FC236}">
                <a16:creationId xmlns:a16="http://schemas.microsoft.com/office/drawing/2014/main" id="{AB786D50-DE0E-4A62-AFC1-BD6E3A3B0964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37926" name="Rectangle 18">
              <a:extLst>
                <a:ext uri="{FF2B5EF4-FFF2-40B4-BE49-F238E27FC236}">
                  <a16:creationId xmlns:a16="http://schemas.microsoft.com/office/drawing/2014/main" id="{ADFC7E76-0DBC-4607-BB77-EFA2CC0DA0E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27" name="Line 19">
              <a:extLst>
                <a:ext uri="{FF2B5EF4-FFF2-40B4-BE49-F238E27FC236}">
                  <a16:creationId xmlns:a16="http://schemas.microsoft.com/office/drawing/2014/main" id="{74D06BF5-AD2D-4679-9F69-D02D98154D3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28" name="Line 20">
              <a:extLst>
                <a:ext uri="{FF2B5EF4-FFF2-40B4-BE49-F238E27FC236}">
                  <a16:creationId xmlns:a16="http://schemas.microsoft.com/office/drawing/2014/main" id="{FF276AA3-F883-42B4-B70B-9481477D59E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29" name="Line 21">
              <a:extLst>
                <a:ext uri="{FF2B5EF4-FFF2-40B4-BE49-F238E27FC236}">
                  <a16:creationId xmlns:a16="http://schemas.microsoft.com/office/drawing/2014/main" id="{7A05E317-F9BE-4958-8551-D1F8282735E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30" name="Line 22">
              <a:extLst>
                <a:ext uri="{FF2B5EF4-FFF2-40B4-BE49-F238E27FC236}">
                  <a16:creationId xmlns:a16="http://schemas.microsoft.com/office/drawing/2014/main" id="{2DBABB15-6068-4C98-B4EC-7AD5254D543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31" name="Rectangle 23">
              <a:extLst>
                <a:ext uri="{FF2B5EF4-FFF2-40B4-BE49-F238E27FC236}">
                  <a16:creationId xmlns:a16="http://schemas.microsoft.com/office/drawing/2014/main" id="{56F629D8-019B-4E3E-94E4-82245BCC185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B</a:t>
              </a:r>
              <a:r>
                <a:rPr lang="en-US" sz="1600">
                  <a:solidFill>
                    <a:srgbClr val="502878"/>
                  </a:solidFill>
                  <a:latin typeface="+mn-lt"/>
                </a:rPr>
                <a:t>DP</a:t>
              </a:r>
            </a:p>
          </p:txBody>
        </p:sp>
      </p:grpSp>
      <p:grpSp>
        <p:nvGrpSpPr>
          <p:cNvPr id="41992" name="Group 24">
            <a:extLst>
              <a:ext uri="{FF2B5EF4-FFF2-40B4-BE49-F238E27FC236}">
                <a16:creationId xmlns:a16="http://schemas.microsoft.com/office/drawing/2014/main" id="{5EB5725F-D0E5-41C4-A6F7-CC6BCEAD789B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7924" name="Rectangle 25">
              <a:extLst>
                <a:ext uri="{FF2B5EF4-FFF2-40B4-BE49-F238E27FC236}">
                  <a16:creationId xmlns:a16="http://schemas.microsoft.com/office/drawing/2014/main" id="{6ACA4EE4-A3D9-4DAB-8BA8-7A8BD521749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25" name="Rectangle 26">
              <a:extLst>
                <a:ext uri="{FF2B5EF4-FFF2-40B4-BE49-F238E27FC236}">
                  <a16:creationId xmlns:a16="http://schemas.microsoft.com/office/drawing/2014/main" id="{CAB7D954-D31A-4534-90CF-3B3F9ECCD9D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41993" name="Group 27">
            <a:extLst>
              <a:ext uri="{FF2B5EF4-FFF2-40B4-BE49-F238E27FC236}">
                <a16:creationId xmlns:a16="http://schemas.microsoft.com/office/drawing/2014/main" id="{FE0A00C6-8A0D-42C5-9186-7582B2A6CC8B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2209800"/>
            <a:ext cx="1485900" cy="919163"/>
            <a:chOff x="2871" y="1392"/>
            <a:chExt cx="936" cy="579"/>
          </a:xfrm>
        </p:grpSpPr>
        <p:sp>
          <p:nvSpPr>
            <p:cNvPr id="37919" name="Line 28">
              <a:extLst>
                <a:ext uri="{FF2B5EF4-FFF2-40B4-BE49-F238E27FC236}">
                  <a16:creationId xmlns:a16="http://schemas.microsoft.com/office/drawing/2014/main" id="{97B7F55B-4589-4CFC-88F3-078D48F24E7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1395"/>
              <a:ext cx="1" cy="5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20" name="Rectangle 29">
              <a:extLst>
                <a:ext uri="{FF2B5EF4-FFF2-40B4-BE49-F238E27FC236}">
                  <a16:creationId xmlns:a16="http://schemas.microsoft.com/office/drawing/2014/main" id="{30D4AC80-126F-481A-87E3-DB68B21A8F8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392"/>
              <a:ext cx="936" cy="579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2017" name="Group 30">
              <a:extLst>
                <a:ext uri="{FF2B5EF4-FFF2-40B4-BE49-F238E27FC236}">
                  <a16:creationId xmlns:a16="http://schemas.microsoft.com/office/drawing/2014/main" id="{835A5CD3-6C64-4175-AD4E-C888361A8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7" y="1519"/>
              <a:ext cx="545" cy="335"/>
              <a:chOff x="3087" y="1440"/>
              <a:chExt cx="545" cy="335"/>
            </a:xfrm>
          </p:grpSpPr>
          <p:sp>
            <p:nvSpPr>
              <p:cNvPr id="37922" name="Rectangle 31">
                <a:extLst>
                  <a:ext uri="{FF2B5EF4-FFF2-40B4-BE49-F238E27FC236}">
                    <a16:creationId xmlns:a16="http://schemas.microsoft.com/office/drawing/2014/main" id="{D6FD44C4-4015-4D6D-837C-7FAC01E4B4AD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87" y="1440"/>
                <a:ext cx="54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 </a:t>
                </a: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Posredni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7923" name="Rectangle 32">
                <a:extLst>
                  <a:ext uri="{FF2B5EF4-FFF2-40B4-BE49-F238E27FC236}">
                    <a16:creationId xmlns:a16="http://schemas.microsoft.com/office/drawing/2014/main" id="{CEF66072-2A4A-4A6D-9F85-9A355851D0B3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50" y="1620"/>
                <a:ext cx="388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 </a:t>
                </a: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porezi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1994" name="Group 33">
            <a:extLst>
              <a:ext uri="{FF2B5EF4-FFF2-40B4-BE49-F238E27FC236}">
                <a16:creationId xmlns:a16="http://schemas.microsoft.com/office/drawing/2014/main" id="{AB62A820-C301-4C48-87EC-A65C3BD514EE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543050"/>
            <a:ext cx="1489075" cy="671513"/>
            <a:chOff x="1934" y="972"/>
            <a:chExt cx="938" cy="423"/>
          </a:xfrm>
        </p:grpSpPr>
        <p:sp>
          <p:nvSpPr>
            <p:cNvPr id="37910" name="Line 34">
              <a:extLst>
                <a:ext uri="{FF2B5EF4-FFF2-40B4-BE49-F238E27FC236}">
                  <a16:creationId xmlns:a16="http://schemas.microsoft.com/office/drawing/2014/main" id="{9B39B131-2689-4C2F-BE39-9BFED8A4223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1" name="Rectangle 35">
              <a:extLst>
                <a:ext uri="{FF2B5EF4-FFF2-40B4-BE49-F238E27FC236}">
                  <a16:creationId xmlns:a16="http://schemas.microsoft.com/office/drawing/2014/main" id="{3001F0E8-5930-4BCC-B498-F9512AD339B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2" name="Line 36">
              <a:extLst>
                <a:ext uri="{FF2B5EF4-FFF2-40B4-BE49-F238E27FC236}">
                  <a16:creationId xmlns:a16="http://schemas.microsoft.com/office/drawing/2014/main" id="{B302694E-7B90-4034-9211-7C3893B9CCD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3" name="Line 37">
              <a:extLst>
                <a:ext uri="{FF2B5EF4-FFF2-40B4-BE49-F238E27FC236}">
                  <a16:creationId xmlns:a16="http://schemas.microsoft.com/office/drawing/2014/main" id="{F089128E-5E04-4EBD-9B8C-094BBAFC759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4" name="Line 38">
              <a:extLst>
                <a:ext uri="{FF2B5EF4-FFF2-40B4-BE49-F238E27FC236}">
                  <a16:creationId xmlns:a16="http://schemas.microsoft.com/office/drawing/2014/main" id="{E75EB0CC-A485-40C9-973E-F07C53EF978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5" name="Line 39">
              <a:extLst>
                <a:ext uri="{FF2B5EF4-FFF2-40B4-BE49-F238E27FC236}">
                  <a16:creationId xmlns:a16="http://schemas.microsoft.com/office/drawing/2014/main" id="{DCC34289-AD11-46B7-BF16-887497D43882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6" name="Line 40">
              <a:extLst>
                <a:ext uri="{FF2B5EF4-FFF2-40B4-BE49-F238E27FC236}">
                  <a16:creationId xmlns:a16="http://schemas.microsoft.com/office/drawing/2014/main" id="{75E18EBA-6660-4F49-84B5-81E136A4525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7" name="Line 41">
              <a:extLst>
                <a:ext uri="{FF2B5EF4-FFF2-40B4-BE49-F238E27FC236}">
                  <a16:creationId xmlns:a16="http://schemas.microsoft.com/office/drawing/2014/main" id="{5E3D963D-4283-436A-91A7-AA7BC39280D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8" name="Rectangle 42">
              <a:extLst>
                <a:ext uri="{FF2B5EF4-FFF2-40B4-BE49-F238E27FC236}">
                  <a16:creationId xmlns:a16="http://schemas.microsoft.com/office/drawing/2014/main" id="{75E6D9F5-1153-4E71-B48A-46F2B534381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7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Amortizacija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1995" name="Group 43">
            <a:extLst>
              <a:ext uri="{FF2B5EF4-FFF2-40B4-BE49-F238E27FC236}">
                <a16:creationId xmlns:a16="http://schemas.microsoft.com/office/drawing/2014/main" id="{DFD3185D-7F89-4DB4-A36C-B2D37A8331FC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7908" name="Rectangle 44">
              <a:extLst>
                <a:ext uri="{FF2B5EF4-FFF2-40B4-BE49-F238E27FC236}">
                  <a16:creationId xmlns:a16="http://schemas.microsoft.com/office/drawing/2014/main" id="{6C3166E6-C54B-4ABF-8548-420AB93C60D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09" name="Rectangle 45">
              <a:extLst>
                <a:ext uri="{FF2B5EF4-FFF2-40B4-BE49-F238E27FC236}">
                  <a16:creationId xmlns:a16="http://schemas.microsoft.com/office/drawing/2014/main" id="{AB4CCA05-8190-4BD4-88A9-649E8C54DF3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41996" name="Group 46">
            <a:extLst>
              <a:ext uri="{FF2B5EF4-FFF2-40B4-BE49-F238E27FC236}">
                <a16:creationId xmlns:a16="http://schemas.microsoft.com/office/drawing/2014/main" id="{9F0A45CD-1DAB-4B73-A8FA-FE23773F2FCA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7906" name="Rectangle 47">
              <a:extLst>
                <a:ext uri="{FF2B5EF4-FFF2-40B4-BE49-F238E27FC236}">
                  <a16:creationId xmlns:a16="http://schemas.microsoft.com/office/drawing/2014/main" id="{15ED02AC-7FFC-45EC-9F6F-0A04E4F6772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07" name="Rectangle 48">
              <a:extLst>
                <a:ext uri="{FF2B5EF4-FFF2-40B4-BE49-F238E27FC236}">
                  <a16:creationId xmlns:a16="http://schemas.microsoft.com/office/drawing/2014/main" id="{E8C964A5-DDA1-4845-B224-347CB280648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41997" name="Group 49">
            <a:extLst>
              <a:ext uri="{FF2B5EF4-FFF2-40B4-BE49-F238E27FC236}">
                <a16:creationId xmlns:a16="http://schemas.microsoft.com/office/drawing/2014/main" id="{0128EEF4-7F69-42D1-81C7-F9629D006B16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7904" name="Rectangle 50">
              <a:extLst>
                <a:ext uri="{FF2B5EF4-FFF2-40B4-BE49-F238E27FC236}">
                  <a16:creationId xmlns:a16="http://schemas.microsoft.com/office/drawing/2014/main" id="{1F3970BF-13C3-4C8E-AC8D-7CB79A577F1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05" name="Rectangle 51">
              <a:extLst>
                <a:ext uri="{FF2B5EF4-FFF2-40B4-BE49-F238E27FC236}">
                  <a16:creationId xmlns:a16="http://schemas.microsoft.com/office/drawing/2014/main" id="{8F31F06C-F9E8-4A59-9229-E0188AF9E85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7902" name="Text Box 52">
            <a:extLst>
              <a:ext uri="{FF2B5EF4-FFF2-40B4-BE49-F238E27FC236}">
                <a16:creationId xmlns:a16="http://schemas.microsoft.com/office/drawing/2014/main" id="{43245A82-A37E-4271-90D6-28A5C513CF7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28600" y="609600"/>
            <a:ext cx="891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 sz="1600">
                <a:solidFill>
                  <a:schemeClr val="bg1"/>
                </a:solidFill>
                <a:latin typeface="+mn-lt"/>
              </a:rPr>
              <a:t>Da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903" name="Text Box 53">
            <a:extLst>
              <a:ext uri="{FF2B5EF4-FFF2-40B4-BE49-F238E27FC236}">
                <a16:creationId xmlns:a16="http://schemas.microsoft.com/office/drawing/2014/main" id="{26832977-A913-435D-9249-2968F83D9F5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524750" y="2276475"/>
            <a:ext cx="1695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sr-Latn-CS" sz="1600" dirty="0">
                <a:solidFill>
                  <a:schemeClr val="bg1"/>
                </a:solidFill>
                <a:latin typeface="+mn-lt"/>
              </a:rPr>
              <a:t>minus neisplaćene zarade, korpo-</a:t>
            </a:r>
            <a:r>
              <a:rPr lang="sr-Latn-CS" sz="1600" dirty="0" err="1">
                <a:solidFill>
                  <a:schemeClr val="bg1"/>
                </a:solidFill>
                <a:latin typeface="+mn-lt"/>
              </a:rPr>
              <a:t>rativni</a:t>
            </a:r>
            <a:r>
              <a:rPr lang="sr-Latn-CS" sz="1600" dirty="0">
                <a:solidFill>
                  <a:schemeClr val="bg1"/>
                </a:solidFill>
                <a:latin typeface="+mn-lt"/>
              </a:rPr>
              <a:t> porezi</a:t>
            </a:r>
            <a:r>
              <a:rPr lang="de-DE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sr-Latn-CS" sz="1600" dirty="0">
                <a:solidFill>
                  <a:schemeClr val="bg1"/>
                </a:solidFill>
                <a:latin typeface="+mn-lt"/>
              </a:rPr>
              <a:t>doprinosi za socijalno osiguranje)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282A302-7BC4-4417-8007-763D85683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en-US" sz="1600" dirty="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43011" name="Group 3">
            <a:extLst>
              <a:ext uri="{FF2B5EF4-FFF2-40B4-BE49-F238E27FC236}">
                <a16:creationId xmlns:a16="http://schemas.microsoft.com/office/drawing/2014/main" id="{214D4E23-FFE4-408C-830F-79B47E69B0B7}"/>
              </a:ext>
            </a:extLst>
          </p:cNvPr>
          <p:cNvGrpSpPr>
            <a:grpSpLocks/>
          </p:cNvGrpSpPr>
          <p:nvPr/>
        </p:nvGrpSpPr>
        <p:grpSpPr bwMode="auto">
          <a:xfrm>
            <a:off x="7515225" y="2671763"/>
            <a:ext cx="1485900" cy="3416300"/>
            <a:chOff x="4734" y="1683"/>
            <a:chExt cx="936" cy="2152"/>
          </a:xfrm>
        </p:grpSpPr>
        <p:sp>
          <p:nvSpPr>
            <p:cNvPr id="38963" name="Rectangle 4">
              <a:extLst>
                <a:ext uri="{FF2B5EF4-FFF2-40B4-BE49-F238E27FC236}">
                  <a16:creationId xmlns:a16="http://schemas.microsoft.com/office/drawing/2014/main" id="{8035F6E1-99FC-4A46-876E-C90DCB2BA66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734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64" name="Line 5">
              <a:extLst>
                <a:ext uri="{FF2B5EF4-FFF2-40B4-BE49-F238E27FC236}">
                  <a16:creationId xmlns:a16="http://schemas.microsoft.com/office/drawing/2014/main" id="{12CF9A7D-340F-439E-8B5F-D6A90C91952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65" name="Line 6">
              <a:extLst>
                <a:ext uri="{FF2B5EF4-FFF2-40B4-BE49-F238E27FC236}">
                  <a16:creationId xmlns:a16="http://schemas.microsoft.com/office/drawing/2014/main" id="{9702887C-FC6D-4085-9BD7-1A025B7EB0F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66" name="Line 7">
              <a:extLst>
                <a:ext uri="{FF2B5EF4-FFF2-40B4-BE49-F238E27FC236}">
                  <a16:creationId xmlns:a16="http://schemas.microsoft.com/office/drawing/2014/main" id="{6527D217-9B8A-44F9-89DE-C6ED41D5DB9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67" name="Line 8">
              <a:extLst>
                <a:ext uri="{FF2B5EF4-FFF2-40B4-BE49-F238E27FC236}">
                  <a16:creationId xmlns:a16="http://schemas.microsoft.com/office/drawing/2014/main" id="{181241AA-D149-4396-BCA2-3C5D5793C96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3093" name="Group 9">
              <a:extLst>
                <a:ext uri="{FF2B5EF4-FFF2-40B4-BE49-F238E27FC236}">
                  <a16:creationId xmlns:a16="http://schemas.microsoft.com/office/drawing/2014/main" id="{52520225-F89E-41BE-9D86-949E494E1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" y="2638"/>
              <a:ext cx="645" cy="515"/>
              <a:chOff x="4860" y="2638"/>
              <a:chExt cx="645" cy="515"/>
            </a:xfrm>
          </p:grpSpPr>
          <p:sp>
            <p:nvSpPr>
              <p:cNvPr id="38969" name="Rectangle 10">
                <a:extLst>
                  <a:ext uri="{FF2B5EF4-FFF2-40B4-BE49-F238E27FC236}">
                    <a16:creationId xmlns:a16="http://schemas.microsoft.com/office/drawing/2014/main" id="{355098AD-3497-4C89-B910-CBF5900D0410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32" y="2638"/>
                <a:ext cx="26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Lični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8970" name="Rectangle 11">
                <a:extLst>
                  <a:ext uri="{FF2B5EF4-FFF2-40B4-BE49-F238E27FC236}">
                    <a16:creationId xmlns:a16="http://schemas.microsoft.com/office/drawing/2014/main" id="{3347EBD5-8748-4332-BA3D-6F6F3B19361F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860" y="2818"/>
                <a:ext cx="64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raspoloživi</a:t>
                </a: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 </a:t>
                </a:r>
              </a:p>
            </p:txBody>
          </p:sp>
          <p:sp>
            <p:nvSpPr>
              <p:cNvPr id="38971" name="Rectangle 12">
                <a:extLst>
                  <a:ext uri="{FF2B5EF4-FFF2-40B4-BE49-F238E27FC236}">
                    <a16:creationId xmlns:a16="http://schemas.microsoft.com/office/drawing/2014/main" id="{5AA9F017-1B39-4B4E-8FCA-C7032E8C5C3D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77" y="299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sp>
        <p:nvSpPr>
          <p:cNvPr id="38916" name="Rectangle 13">
            <a:extLst>
              <a:ext uri="{FF2B5EF4-FFF2-40B4-BE49-F238E27FC236}">
                <a16:creationId xmlns:a16="http://schemas.microsoft.com/office/drawing/2014/main" id="{77A81A2D-0CA4-475B-8178-5D895E21283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43613" y="2671763"/>
            <a:ext cx="1471612" cy="34163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grpSp>
        <p:nvGrpSpPr>
          <p:cNvPr id="43013" name="Group 14">
            <a:extLst>
              <a:ext uri="{FF2B5EF4-FFF2-40B4-BE49-F238E27FC236}">
                <a16:creationId xmlns:a16="http://schemas.microsoft.com/office/drawing/2014/main" id="{AF2F9B69-DB65-4C2C-A1FA-DD79D450B061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4102100"/>
            <a:ext cx="900112" cy="531813"/>
            <a:chOff x="3987" y="2584"/>
            <a:chExt cx="567" cy="335"/>
          </a:xfrm>
        </p:grpSpPr>
        <p:sp>
          <p:nvSpPr>
            <p:cNvPr id="38961" name="Rectangle 15">
              <a:extLst>
                <a:ext uri="{FF2B5EF4-FFF2-40B4-BE49-F238E27FC236}">
                  <a16:creationId xmlns:a16="http://schemas.microsoft.com/office/drawing/2014/main" id="{158AA28F-4733-4BC8-ADAD-D0398D7DB7D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987" y="2584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Lični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  <p:sp>
          <p:nvSpPr>
            <p:cNvPr id="38962" name="Rectangle 16">
              <a:extLst>
                <a:ext uri="{FF2B5EF4-FFF2-40B4-BE49-F238E27FC236}">
                  <a16:creationId xmlns:a16="http://schemas.microsoft.com/office/drawing/2014/main" id="{26940752-5235-455E-B14F-327281AD11C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023" y="2764"/>
              <a:ext cx="5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 </a:t>
              </a:r>
              <a:r>
                <a:rPr lang="sr-Latn-CS" sz="1600">
                  <a:solidFill>
                    <a:srgbClr val="502878"/>
                  </a:solidFill>
                  <a:latin typeface="+mn-lt"/>
                </a:rPr>
                <a:t>dohodak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3014" name="Group 17">
            <a:extLst>
              <a:ext uri="{FF2B5EF4-FFF2-40B4-BE49-F238E27FC236}">
                <a16:creationId xmlns:a16="http://schemas.microsoft.com/office/drawing/2014/main" id="{0E13C1D7-E234-4DB2-90E8-9F051387F599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3128963"/>
            <a:ext cx="1485900" cy="2959100"/>
            <a:chOff x="2871" y="1971"/>
            <a:chExt cx="936" cy="1864"/>
          </a:xfrm>
        </p:grpSpPr>
        <p:sp>
          <p:nvSpPr>
            <p:cNvPr id="38957" name="Rectangle 18">
              <a:extLst>
                <a:ext uri="{FF2B5EF4-FFF2-40B4-BE49-F238E27FC236}">
                  <a16:creationId xmlns:a16="http://schemas.microsoft.com/office/drawing/2014/main" id="{6A6635C4-1372-4B08-8EDA-D2C51044DC7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3083" name="Group 19">
              <a:extLst>
                <a:ext uri="{FF2B5EF4-FFF2-40B4-BE49-F238E27FC236}">
                  <a16:creationId xmlns:a16="http://schemas.microsoft.com/office/drawing/2014/main" id="{7D37580F-0204-4A82-8019-578C7133FF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" y="2728"/>
              <a:ext cx="601" cy="335"/>
              <a:chOff x="3078" y="2728"/>
              <a:chExt cx="601" cy="335"/>
            </a:xfrm>
          </p:grpSpPr>
          <p:sp>
            <p:nvSpPr>
              <p:cNvPr id="38959" name="Rectangle 20">
                <a:extLst>
                  <a:ext uri="{FF2B5EF4-FFF2-40B4-BE49-F238E27FC236}">
                    <a16:creationId xmlns:a16="http://schemas.microsoft.com/office/drawing/2014/main" id="{E5558BB6-12F4-4373-A8EC-8A6BB48C3A58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78" y="2728"/>
                <a:ext cx="6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srgbClr val="502878"/>
                    </a:solidFill>
                    <a:latin typeface="+mn-lt"/>
                  </a:rPr>
                  <a:t>Na</a:t>
                </a:r>
                <a:r>
                  <a:rPr lang="sr-Latn-CS" sz="1600" dirty="0" err="1">
                    <a:solidFill>
                      <a:srgbClr val="502878"/>
                    </a:solidFill>
                    <a:latin typeface="+mn-lt"/>
                  </a:rPr>
                  <a:t>cionalni</a:t>
                </a:r>
                <a:endParaRPr lang="en-US" sz="1600" dirty="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8960" name="Rectangle 21">
                <a:extLst>
                  <a:ext uri="{FF2B5EF4-FFF2-40B4-BE49-F238E27FC236}">
                    <a16:creationId xmlns:a16="http://schemas.microsoft.com/office/drawing/2014/main" id="{441E4E3C-FE7C-4979-B1E0-FF2EC9483473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05" y="290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3015" name="Group 22">
            <a:extLst>
              <a:ext uri="{FF2B5EF4-FFF2-40B4-BE49-F238E27FC236}">
                <a16:creationId xmlns:a16="http://schemas.microsoft.com/office/drawing/2014/main" id="{C77FD489-75A0-459D-B60F-F9E25D8F2582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38955" name="Rectangle 23">
              <a:extLst>
                <a:ext uri="{FF2B5EF4-FFF2-40B4-BE49-F238E27FC236}">
                  <a16:creationId xmlns:a16="http://schemas.microsoft.com/office/drawing/2014/main" id="{45B866B0-80C3-4E4A-8CA1-D9D5A26982C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56" name="Rectangle 24">
              <a:extLst>
                <a:ext uri="{FF2B5EF4-FFF2-40B4-BE49-F238E27FC236}">
                  <a16:creationId xmlns:a16="http://schemas.microsoft.com/office/drawing/2014/main" id="{BEE2A2E6-F93B-4BB0-9A10-9775D2803BF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NDP</a:t>
              </a:r>
            </a:p>
          </p:txBody>
        </p:sp>
      </p:grpSp>
      <p:grpSp>
        <p:nvGrpSpPr>
          <p:cNvPr id="43016" name="Group 25">
            <a:extLst>
              <a:ext uri="{FF2B5EF4-FFF2-40B4-BE49-F238E27FC236}">
                <a16:creationId xmlns:a16="http://schemas.microsoft.com/office/drawing/2014/main" id="{3DD33A27-F9CD-4751-984C-021658316EBC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38949" name="Rectangle 26">
              <a:extLst>
                <a:ext uri="{FF2B5EF4-FFF2-40B4-BE49-F238E27FC236}">
                  <a16:creationId xmlns:a16="http://schemas.microsoft.com/office/drawing/2014/main" id="{74C3104E-7A06-4AE2-9404-300462A970C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50" name="Line 27">
              <a:extLst>
                <a:ext uri="{FF2B5EF4-FFF2-40B4-BE49-F238E27FC236}">
                  <a16:creationId xmlns:a16="http://schemas.microsoft.com/office/drawing/2014/main" id="{10AB5210-7379-4AF0-806C-328A227BEBC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51" name="Line 28">
              <a:extLst>
                <a:ext uri="{FF2B5EF4-FFF2-40B4-BE49-F238E27FC236}">
                  <a16:creationId xmlns:a16="http://schemas.microsoft.com/office/drawing/2014/main" id="{CE4B4260-A674-420D-8461-9C73A217ABA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52" name="Line 29">
              <a:extLst>
                <a:ext uri="{FF2B5EF4-FFF2-40B4-BE49-F238E27FC236}">
                  <a16:creationId xmlns:a16="http://schemas.microsoft.com/office/drawing/2014/main" id="{47FC9F75-8B7A-4E50-BEB7-DDBC544DBC1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53" name="Line 30">
              <a:extLst>
                <a:ext uri="{FF2B5EF4-FFF2-40B4-BE49-F238E27FC236}">
                  <a16:creationId xmlns:a16="http://schemas.microsoft.com/office/drawing/2014/main" id="{1AF8E3D6-7186-45EE-87C1-61127A097F2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54" name="Rectangle 31">
              <a:extLst>
                <a:ext uri="{FF2B5EF4-FFF2-40B4-BE49-F238E27FC236}">
                  <a16:creationId xmlns:a16="http://schemas.microsoft.com/office/drawing/2014/main" id="{045AFCC8-CFD3-4D72-A8AE-91B0A38B6A0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B</a:t>
              </a:r>
              <a:r>
                <a:rPr lang="en-US" sz="1600">
                  <a:solidFill>
                    <a:srgbClr val="502878"/>
                  </a:solidFill>
                  <a:latin typeface="+mn-lt"/>
                </a:rPr>
                <a:t>DP</a:t>
              </a:r>
            </a:p>
          </p:txBody>
        </p:sp>
      </p:grpSp>
      <p:grpSp>
        <p:nvGrpSpPr>
          <p:cNvPr id="43017" name="Group 32">
            <a:extLst>
              <a:ext uri="{FF2B5EF4-FFF2-40B4-BE49-F238E27FC236}">
                <a16:creationId xmlns:a16="http://schemas.microsoft.com/office/drawing/2014/main" id="{D8ADAE33-D4A0-4F71-9918-E812457BBB08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8947" name="Rectangle 33">
              <a:extLst>
                <a:ext uri="{FF2B5EF4-FFF2-40B4-BE49-F238E27FC236}">
                  <a16:creationId xmlns:a16="http://schemas.microsoft.com/office/drawing/2014/main" id="{7A10CBB9-E178-4F99-A2BE-C0CF4A59C92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48" name="Rectangle 34">
              <a:extLst>
                <a:ext uri="{FF2B5EF4-FFF2-40B4-BE49-F238E27FC236}">
                  <a16:creationId xmlns:a16="http://schemas.microsoft.com/office/drawing/2014/main" id="{D9B595D5-AD5B-472B-9DB6-DBC7D0DE105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sp>
        <p:nvSpPr>
          <p:cNvPr id="38922" name="Line 35">
            <a:extLst>
              <a:ext uri="{FF2B5EF4-FFF2-40B4-BE49-F238E27FC236}">
                <a16:creationId xmlns:a16="http://schemas.microsoft.com/office/drawing/2014/main" id="{3A1AC161-437B-4AF7-B26B-8F37B1CA744A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4557713" y="2214563"/>
            <a:ext cx="1587" cy="914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grpSp>
        <p:nvGrpSpPr>
          <p:cNvPr id="43019" name="Group 37">
            <a:extLst>
              <a:ext uri="{FF2B5EF4-FFF2-40B4-BE49-F238E27FC236}">
                <a16:creationId xmlns:a16="http://schemas.microsoft.com/office/drawing/2014/main" id="{FD215304-8387-489A-832D-AA6636302652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286000"/>
            <a:ext cx="1295400" cy="468313"/>
            <a:chOff x="3087" y="1440"/>
            <a:chExt cx="657" cy="339"/>
          </a:xfrm>
        </p:grpSpPr>
        <p:sp>
          <p:nvSpPr>
            <p:cNvPr id="38945" name="Rectangle 38">
              <a:extLst>
                <a:ext uri="{FF2B5EF4-FFF2-40B4-BE49-F238E27FC236}">
                  <a16:creationId xmlns:a16="http://schemas.microsoft.com/office/drawing/2014/main" id="{8AED6A4A-21C6-4B4C-8C93-C58C78979CD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087" y="1440"/>
              <a:ext cx="53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rgbClr val="502878"/>
                  </a:solidFill>
                  <a:latin typeface="+mn-lt"/>
                </a:rPr>
                <a:t> </a:t>
              </a:r>
              <a:r>
                <a:rPr lang="sr-Latn-RS" sz="1600" dirty="0">
                  <a:solidFill>
                    <a:srgbClr val="502878"/>
                  </a:solidFill>
                  <a:latin typeface="+mn-lt"/>
                </a:rPr>
                <a:t>-  </a:t>
              </a: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Posredni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  <p:sp>
          <p:nvSpPr>
            <p:cNvPr id="38946" name="Rectangle 39">
              <a:extLst>
                <a:ext uri="{FF2B5EF4-FFF2-40B4-BE49-F238E27FC236}">
                  <a16:creationId xmlns:a16="http://schemas.microsoft.com/office/drawing/2014/main" id="{6584159E-9BE4-4696-9D0C-9FEC27502D5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50" y="1601"/>
              <a:ext cx="59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porezi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11" name="Group 40">
            <a:extLst>
              <a:ext uri="{FF2B5EF4-FFF2-40B4-BE49-F238E27FC236}">
                <a16:creationId xmlns:a16="http://schemas.microsoft.com/office/drawing/2014/main" id="{0F298C12-D233-4766-835C-D94CE026D079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543050"/>
            <a:ext cx="1501775" cy="671513"/>
            <a:chOff x="1934" y="972"/>
            <a:chExt cx="946" cy="423"/>
          </a:xfrm>
        </p:grpSpPr>
        <p:sp>
          <p:nvSpPr>
            <p:cNvPr id="38936" name="Line 41">
              <a:extLst>
                <a:ext uri="{FF2B5EF4-FFF2-40B4-BE49-F238E27FC236}">
                  <a16:creationId xmlns:a16="http://schemas.microsoft.com/office/drawing/2014/main" id="{3172BC20-D651-42BE-A622-6C46DA5F825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37" name="Rectangle 42">
              <a:extLst>
                <a:ext uri="{FF2B5EF4-FFF2-40B4-BE49-F238E27FC236}">
                  <a16:creationId xmlns:a16="http://schemas.microsoft.com/office/drawing/2014/main" id="{402C3AF2-95EE-4A50-B68C-1A9F18C0FEC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43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38" name="Line 43">
              <a:extLst>
                <a:ext uri="{FF2B5EF4-FFF2-40B4-BE49-F238E27FC236}">
                  <a16:creationId xmlns:a16="http://schemas.microsoft.com/office/drawing/2014/main" id="{7710B480-1ADF-48E7-A807-9FE286C1CB7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39" name="Line 44">
              <a:extLst>
                <a:ext uri="{FF2B5EF4-FFF2-40B4-BE49-F238E27FC236}">
                  <a16:creationId xmlns:a16="http://schemas.microsoft.com/office/drawing/2014/main" id="{0494B9DC-9BA7-4958-A112-EFEF25CCB48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40" name="Line 45">
              <a:extLst>
                <a:ext uri="{FF2B5EF4-FFF2-40B4-BE49-F238E27FC236}">
                  <a16:creationId xmlns:a16="http://schemas.microsoft.com/office/drawing/2014/main" id="{7FFAB7AE-53FB-4D74-A6E1-E5B7C39DF56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41" name="Line 46">
              <a:extLst>
                <a:ext uri="{FF2B5EF4-FFF2-40B4-BE49-F238E27FC236}">
                  <a16:creationId xmlns:a16="http://schemas.microsoft.com/office/drawing/2014/main" id="{732D9B9C-1766-4848-A9CF-6AA3B7918C6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42" name="Line 47">
              <a:extLst>
                <a:ext uri="{FF2B5EF4-FFF2-40B4-BE49-F238E27FC236}">
                  <a16:creationId xmlns:a16="http://schemas.microsoft.com/office/drawing/2014/main" id="{86A3F965-2999-421C-B7BB-394122CBC65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43" name="Line 48">
              <a:extLst>
                <a:ext uri="{FF2B5EF4-FFF2-40B4-BE49-F238E27FC236}">
                  <a16:creationId xmlns:a16="http://schemas.microsoft.com/office/drawing/2014/main" id="{B59FCAFF-DD3F-4DB6-9178-B9C47E389AD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44" name="Rectangle 49">
              <a:extLst>
                <a:ext uri="{FF2B5EF4-FFF2-40B4-BE49-F238E27FC236}">
                  <a16:creationId xmlns:a16="http://schemas.microsoft.com/office/drawing/2014/main" id="{F666DA47-5F42-4435-8435-E20B25EE075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8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 - Amortizacija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3021" name="Group 50">
            <a:extLst>
              <a:ext uri="{FF2B5EF4-FFF2-40B4-BE49-F238E27FC236}">
                <a16:creationId xmlns:a16="http://schemas.microsoft.com/office/drawing/2014/main" id="{1F30F515-967C-42E9-A997-3DD2CF78EAD0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8934" name="Rectangle 51">
              <a:extLst>
                <a:ext uri="{FF2B5EF4-FFF2-40B4-BE49-F238E27FC236}">
                  <a16:creationId xmlns:a16="http://schemas.microsoft.com/office/drawing/2014/main" id="{0E4C179C-E6CE-4A9B-A463-DA9C4D04220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35" name="Rectangle 52">
              <a:extLst>
                <a:ext uri="{FF2B5EF4-FFF2-40B4-BE49-F238E27FC236}">
                  <a16:creationId xmlns:a16="http://schemas.microsoft.com/office/drawing/2014/main" id="{E0340B99-DC10-4961-9045-4DE974592A1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43022" name="Group 53">
            <a:extLst>
              <a:ext uri="{FF2B5EF4-FFF2-40B4-BE49-F238E27FC236}">
                <a16:creationId xmlns:a16="http://schemas.microsoft.com/office/drawing/2014/main" id="{E63599F7-99AA-4A4E-B9B3-CCE6C30DEB53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8932" name="Rectangle 54">
              <a:extLst>
                <a:ext uri="{FF2B5EF4-FFF2-40B4-BE49-F238E27FC236}">
                  <a16:creationId xmlns:a16="http://schemas.microsoft.com/office/drawing/2014/main" id="{4ABAAB60-7C3F-466C-A792-843ACD5D6EC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33" name="Rectangle 55">
              <a:extLst>
                <a:ext uri="{FF2B5EF4-FFF2-40B4-BE49-F238E27FC236}">
                  <a16:creationId xmlns:a16="http://schemas.microsoft.com/office/drawing/2014/main" id="{D4025122-9381-4D14-B918-AB2AAF35C56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43023" name="Group 56">
            <a:extLst>
              <a:ext uri="{FF2B5EF4-FFF2-40B4-BE49-F238E27FC236}">
                <a16:creationId xmlns:a16="http://schemas.microsoft.com/office/drawing/2014/main" id="{1F9CD96A-FD39-46F3-B097-1E491082BDEF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8930" name="Rectangle 57">
              <a:extLst>
                <a:ext uri="{FF2B5EF4-FFF2-40B4-BE49-F238E27FC236}">
                  <a16:creationId xmlns:a16="http://schemas.microsoft.com/office/drawing/2014/main" id="{BC44E90A-4191-419E-A03E-0ADC8E2F5DF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31" name="Rectangle 58">
              <a:extLst>
                <a:ext uri="{FF2B5EF4-FFF2-40B4-BE49-F238E27FC236}">
                  <a16:creationId xmlns:a16="http://schemas.microsoft.com/office/drawing/2014/main" id="{C3B419C2-1B61-4233-9D18-FAF52DEF041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8929" name="Text Box 59">
            <a:extLst>
              <a:ext uri="{FF2B5EF4-FFF2-40B4-BE49-F238E27FC236}">
                <a16:creationId xmlns:a16="http://schemas.microsoft.com/office/drawing/2014/main" id="{ABA09A27-BB7D-4BFA-9BEE-B7D11B78ACF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28600" y="609600"/>
            <a:ext cx="891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1600">
                <a:solidFill>
                  <a:schemeClr val="bg1"/>
                </a:solidFill>
                <a:latin typeface="+mn-lt"/>
              </a:rPr>
              <a:t>...</a:t>
            </a:r>
            <a:r>
              <a:rPr lang="sr-Latn-CS" sz="1600">
                <a:solidFill>
                  <a:schemeClr val="bg1"/>
                </a:solidFill>
                <a:latin typeface="+mn-lt"/>
              </a:rPr>
              <a:t> 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5" name="Group 40">
            <a:extLst>
              <a:ext uri="{FF2B5EF4-FFF2-40B4-BE49-F238E27FC236}">
                <a16:creationId xmlns:a16="http://schemas.microsoft.com/office/drawing/2014/main" id="{BECDB0CE-F3DB-438F-BDA3-A724E6459FA9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2209800"/>
            <a:ext cx="1539875" cy="990600"/>
            <a:chOff x="1916" y="972"/>
            <a:chExt cx="956" cy="423"/>
          </a:xfrm>
        </p:grpSpPr>
        <p:sp>
          <p:nvSpPr>
            <p:cNvPr id="63" name="Line 41">
              <a:extLst>
                <a:ext uri="{FF2B5EF4-FFF2-40B4-BE49-F238E27FC236}">
                  <a16:creationId xmlns:a16="http://schemas.microsoft.com/office/drawing/2014/main" id="{9DEC4EC3-3E27-439E-92F8-7452DD6C485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4" name="Rectangle 42">
              <a:extLst>
                <a:ext uri="{FF2B5EF4-FFF2-40B4-BE49-F238E27FC236}">
                  <a16:creationId xmlns:a16="http://schemas.microsoft.com/office/drawing/2014/main" id="{8E240896-2171-45C4-9B00-D60F4DDC1BF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16" y="972"/>
              <a:ext cx="937" cy="39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5" name="Line 43">
              <a:extLst>
                <a:ext uri="{FF2B5EF4-FFF2-40B4-BE49-F238E27FC236}">
                  <a16:creationId xmlns:a16="http://schemas.microsoft.com/office/drawing/2014/main" id="{2D19F683-225E-4DDD-97C8-2B71F6119C3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6" name="Line 44">
              <a:extLst>
                <a:ext uri="{FF2B5EF4-FFF2-40B4-BE49-F238E27FC236}">
                  <a16:creationId xmlns:a16="http://schemas.microsoft.com/office/drawing/2014/main" id="{26153463-5EF3-42A5-A025-BE76796421F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7" name="Line 45">
              <a:extLst>
                <a:ext uri="{FF2B5EF4-FFF2-40B4-BE49-F238E27FC236}">
                  <a16:creationId xmlns:a16="http://schemas.microsoft.com/office/drawing/2014/main" id="{3CCF41A4-3D45-465A-95E4-F4D784D85488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8" name="Line 46">
              <a:extLst>
                <a:ext uri="{FF2B5EF4-FFF2-40B4-BE49-F238E27FC236}">
                  <a16:creationId xmlns:a16="http://schemas.microsoft.com/office/drawing/2014/main" id="{F1176932-C808-44C2-9ECE-BD7EDF5640B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9" name="Line 47">
              <a:extLst>
                <a:ext uri="{FF2B5EF4-FFF2-40B4-BE49-F238E27FC236}">
                  <a16:creationId xmlns:a16="http://schemas.microsoft.com/office/drawing/2014/main" id="{F3B8129A-B781-42B6-AEAF-D6BB6092A08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0" name="Line 48">
              <a:extLst>
                <a:ext uri="{FF2B5EF4-FFF2-40B4-BE49-F238E27FC236}">
                  <a16:creationId xmlns:a16="http://schemas.microsoft.com/office/drawing/2014/main" id="{696A0FA3-44C8-4339-92FB-7223C199113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1" name="Rectangle 49">
              <a:extLst>
                <a:ext uri="{FF2B5EF4-FFF2-40B4-BE49-F238E27FC236}">
                  <a16:creationId xmlns:a16="http://schemas.microsoft.com/office/drawing/2014/main" id="{26E5D8F3-7D52-4A22-A3EA-8093EA43A5E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014" y="1038"/>
              <a:ext cx="81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- Posredni porezi,PDV 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6181D945-C5A4-4938-91F6-0ED0B6A48062}"/>
              </a:ext>
            </a:extLst>
          </p:cNvPr>
          <p:cNvGrpSpPr>
            <a:grpSpLocks/>
          </p:cNvGrpSpPr>
          <p:nvPr/>
        </p:nvGrpSpPr>
        <p:grpSpPr bwMode="auto">
          <a:xfrm>
            <a:off x="4556125" y="2209800"/>
            <a:ext cx="1539875" cy="990600"/>
            <a:chOff x="1916" y="972"/>
            <a:chExt cx="956" cy="423"/>
          </a:xfrm>
        </p:grpSpPr>
        <p:sp>
          <p:nvSpPr>
            <p:cNvPr id="73" name="Line 41">
              <a:extLst>
                <a:ext uri="{FF2B5EF4-FFF2-40B4-BE49-F238E27FC236}">
                  <a16:creationId xmlns:a16="http://schemas.microsoft.com/office/drawing/2014/main" id="{941564AB-B617-49CC-93E8-ECA8C4F5BA0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4" name="Rectangle 42">
              <a:extLst>
                <a:ext uri="{FF2B5EF4-FFF2-40B4-BE49-F238E27FC236}">
                  <a16:creationId xmlns:a16="http://schemas.microsoft.com/office/drawing/2014/main" id="{36806F5D-9A65-4398-B239-A92218BD3BA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16" y="1167"/>
              <a:ext cx="937" cy="195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5" name="Line 43">
              <a:extLst>
                <a:ext uri="{FF2B5EF4-FFF2-40B4-BE49-F238E27FC236}">
                  <a16:creationId xmlns:a16="http://schemas.microsoft.com/office/drawing/2014/main" id="{BA223405-BC93-41D9-A847-282B273D6D3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6" name="Line 44">
              <a:extLst>
                <a:ext uri="{FF2B5EF4-FFF2-40B4-BE49-F238E27FC236}">
                  <a16:creationId xmlns:a16="http://schemas.microsoft.com/office/drawing/2014/main" id="{5D90FA22-9C3F-4AF7-82BA-7ADA8E1A01C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7" name="Line 45">
              <a:extLst>
                <a:ext uri="{FF2B5EF4-FFF2-40B4-BE49-F238E27FC236}">
                  <a16:creationId xmlns:a16="http://schemas.microsoft.com/office/drawing/2014/main" id="{72A807EC-17A0-453A-944C-0D55F38AFF3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8" name="Line 46">
              <a:extLst>
                <a:ext uri="{FF2B5EF4-FFF2-40B4-BE49-F238E27FC236}">
                  <a16:creationId xmlns:a16="http://schemas.microsoft.com/office/drawing/2014/main" id="{0DAAF1F0-ADD8-4E30-8A2A-BE15DF69401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9" name="Line 47">
              <a:extLst>
                <a:ext uri="{FF2B5EF4-FFF2-40B4-BE49-F238E27FC236}">
                  <a16:creationId xmlns:a16="http://schemas.microsoft.com/office/drawing/2014/main" id="{77E365EF-AB78-44D9-9768-B240EE7D409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0" name="Line 48">
              <a:extLst>
                <a:ext uri="{FF2B5EF4-FFF2-40B4-BE49-F238E27FC236}">
                  <a16:creationId xmlns:a16="http://schemas.microsoft.com/office/drawing/2014/main" id="{3F29125E-52B2-4EA9-8101-834B986D04F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1" name="Rectangle 49">
              <a:extLst>
                <a:ext uri="{FF2B5EF4-FFF2-40B4-BE49-F238E27FC236}">
                  <a16:creationId xmlns:a16="http://schemas.microsoft.com/office/drawing/2014/main" id="{2FD188D5-47A0-47F6-A85E-44599F6086E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014" y="1225"/>
              <a:ext cx="81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 + Transferi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17" name="Group 40">
            <a:extLst>
              <a:ext uri="{FF2B5EF4-FFF2-40B4-BE49-F238E27FC236}">
                <a16:creationId xmlns:a16="http://schemas.microsoft.com/office/drawing/2014/main" id="{591B6664-043A-4763-A706-E1E601FB7EBC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209800"/>
            <a:ext cx="1539875" cy="990600"/>
            <a:chOff x="1916" y="972"/>
            <a:chExt cx="956" cy="423"/>
          </a:xfrm>
        </p:grpSpPr>
        <p:sp>
          <p:nvSpPr>
            <p:cNvPr id="83" name="Line 41">
              <a:extLst>
                <a:ext uri="{FF2B5EF4-FFF2-40B4-BE49-F238E27FC236}">
                  <a16:creationId xmlns:a16="http://schemas.microsoft.com/office/drawing/2014/main" id="{314EFE01-43BF-4936-8418-0CCFE7C35B0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4" name="Rectangle 42">
              <a:extLst>
                <a:ext uri="{FF2B5EF4-FFF2-40B4-BE49-F238E27FC236}">
                  <a16:creationId xmlns:a16="http://schemas.microsoft.com/office/drawing/2014/main" id="{C11F95E1-9AFA-4D95-9CAB-8D3E5C03ECE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16" y="1167"/>
              <a:ext cx="937" cy="195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5" name="Line 43">
              <a:extLst>
                <a:ext uri="{FF2B5EF4-FFF2-40B4-BE49-F238E27FC236}">
                  <a16:creationId xmlns:a16="http://schemas.microsoft.com/office/drawing/2014/main" id="{B9318B0A-936B-4A69-BE85-B0153943C4C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6" name="Line 44">
              <a:extLst>
                <a:ext uri="{FF2B5EF4-FFF2-40B4-BE49-F238E27FC236}">
                  <a16:creationId xmlns:a16="http://schemas.microsoft.com/office/drawing/2014/main" id="{A1603EA3-A439-4F75-A1E9-073F95C636B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7" name="Line 45">
              <a:extLst>
                <a:ext uri="{FF2B5EF4-FFF2-40B4-BE49-F238E27FC236}">
                  <a16:creationId xmlns:a16="http://schemas.microsoft.com/office/drawing/2014/main" id="{1EEEEF4D-3B8F-479F-94C3-27CFCD1E84C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8" name="Line 46">
              <a:extLst>
                <a:ext uri="{FF2B5EF4-FFF2-40B4-BE49-F238E27FC236}">
                  <a16:creationId xmlns:a16="http://schemas.microsoft.com/office/drawing/2014/main" id="{4B8AC703-D26E-447E-90AD-1B6C2CAF537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9" name="Line 47">
              <a:extLst>
                <a:ext uri="{FF2B5EF4-FFF2-40B4-BE49-F238E27FC236}">
                  <a16:creationId xmlns:a16="http://schemas.microsoft.com/office/drawing/2014/main" id="{830BCF57-CE5E-44D9-86FD-00EE1215460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90" name="Line 48">
              <a:extLst>
                <a:ext uri="{FF2B5EF4-FFF2-40B4-BE49-F238E27FC236}">
                  <a16:creationId xmlns:a16="http://schemas.microsoft.com/office/drawing/2014/main" id="{B5549CD2-484B-48C9-9BC5-B7478BC1814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91" name="Rectangle 49">
              <a:extLst>
                <a:ext uri="{FF2B5EF4-FFF2-40B4-BE49-F238E27FC236}">
                  <a16:creationId xmlns:a16="http://schemas.microsoft.com/office/drawing/2014/main" id="{9C4903AA-756E-4930-971E-1A1BD7F97C9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014" y="1167"/>
              <a:ext cx="81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 - direktni porezi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561E-6 L 0.15955 -2.556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14781E-7 L 0.15833 -7.14781E-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14781E-7 L 0.15833 -7.14781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14781E-7 L 0.15833 -7.14781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>
            <a:extLst>
              <a:ext uri="{FF2B5EF4-FFF2-40B4-BE49-F238E27FC236}">
                <a16:creationId xmlns:a16="http://schemas.microsoft.com/office/drawing/2014/main" id="{B6BA958A-0FDD-4A96-B76D-E78F62C33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z="1600" dirty="0">
                <a:solidFill>
                  <a:srgbClr val="D7C3EB"/>
                </a:solidFill>
                <a:latin typeface="+mn-lt"/>
              </a:rPr>
              <a:t>         </a:t>
            </a:r>
            <a:endParaRPr lang="en-US" sz="1600" dirty="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44035" name="Group 3">
            <a:extLst>
              <a:ext uri="{FF2B5EF4-FFF2-40B4-BE49-F238E27FC236}">
                <a16:creationId xmlns:a16="http://schemas.microsoft.com/office/drawing/2014/main" id="{58856C77-7E67-4937-B7C1-B2CD419FDD6F}"/>
              </a:ext>
            </a:extLst>
          </p:cNvPr>
          <p:cNvGrpSpPr>
            <a:grpSpLocks/>
          </p:cNvGrpSpPr>
          <p:nvPr/>
        </p:nvGrpSpPr>
        <p:grpSpPr bwMode="auto">
          <a:xfrm>
            <a:off x="7515225" y="3128963"/>
            <a:ext cx="1485900" cy="2959100"/>
            <a:chOff x="4734" y="1971"/>
            <a:chExt cx="936" cy="1864"/>
          </a:xfrm>
        </p:grpSpPr>
        <p:sp>
          <p:nvSpPr>
            <p:cNvPr id="39946" name="Rectangle 4">
              <a:extLst>
                <a:ext uri="{FF2B5EF4-FFF2-40B4-BE49-F238E27FC236}">
                  <a16:creationId xmlns:a16="http://schemas.microsoft.com/office/drawing/2014/main" id="{BFE898FD-A0D0-4D91-9AAE-C124C53AFF3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734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4043" name="Group 5">
              <a:extLst>
                <a:ext uri="{FF2B5EF4-FFF2-40B4-BE49-F238E27FC236}">
                  <a16:creationId xmlns:a16="http://schemas.microsoft.com/office/drawing/2014/main" id="{B9DBA6BB-2C69-4922-90A4-8484D604C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" y="2638"/>
              <a:ext cx="612" cy="515"/>
              <a:chOff x="4860" y="2638"/>
              <a:chExt cx="612" cy="515"/>
            </a:xfrm>
          </p:grpSpPr>
          <p:sp>
            <p:nvSpPr>
              <p:cNvPr id="39948" name="Rectangle 6">
                <a:extLst>
                  <a:ext uri="{FF2B5EF4-FFF2-40B4-BE49-F238E27FC236}">
                    <a16:creationId xmlns:a16="http://schemas.microsoft.com/office/drawing/2014/main" id="{FCC7A2C5-3789-4352-B2E6-36B07BB0FC8E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32" y="2638"/>
                <a:ext cx="33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Lični </a:t>
                </a: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 </a:t>
                </a:r>
              </a:p>
            </p:txBody>
          </p:sp>
          <p:sp>
            <p:nvSpPr>
              <p:cNvPr id="39949" name="Rectangle 7">
                <a:extLst>
                  <a:ext uri="{FF2B5EF4-FFF2-40B4-BE49-F238E27FC236}">
                    <a16:creationId xmlns:a16="http://schemas.microsoft.com/office/drawing/2014/main" id="{27FD2BCC-22C7-4C5C-AC60-6FFF54C3664A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860" y="2818"/>
                <a:ext cx="60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raspoloživi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9950" name="Rectangle 8">
                <a:extLst>
                  <a:ext uri="{FF2B5EF4-FFF2-40B4-BE49-F238E27FC236}">
                    <a16:creationId xmlns:a16="http://schemas.microsoft.com/office/drawing/2014/main" id="{E0254FB6-1B5C-451E-8233-695226E9E9CC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77" y="299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4036" name="Group 9">
            <a:extLst>
              <a:ext uri="{FF2B5EF4-FFF2-40B4-BE49-F238E27FC236}">
                <a16:creationId xmlns:a16="http://schemas.microsoft.com/office/drawing/2014/main" id="{6CAF48F5-D0BB-4798-A35D-EACBDED910B8}"/>
              </a:ext>
            </a:extLst>
          </p:cNvPr>
          <p:cNvGrpSpPr>
            <a:grpSpLocks/>
          </p:cNvGrpSpPr>
          <p:nvPr/>
        </p:nvGrpSpPr>
        <p:grpSpPr bwMode="auto">
          <a:xfrm>
            <a:off x="6032500" y="3352800"/>
            <a:ext cx="1485900" cy="2730500"/>
            <a:chOff x="71" y="2115"/>
            <a:chExt cx="936" cy="1720"/>
          </a:xfrm>
        </p:grpSpPr>
        <p:sp>
          <p:nvSpPr>
            <p:cNvPr id="39944" name="Rectangle 10">
              <a:extLst>
                <a:ext uri="{FF2B5EF4-FFF2-40B4-BE49-F238E27FC236}">
                  <a16:creationId xmlns:a16="http://schemas.microsoft.com/office/drawing/2014/main" id="{A5A02568-E8BF-4436-8658-751AF2D8B4C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9945" name="Rectangle 11">
              <a:extLst>
                <a:ext uri="{FF2B5EF4-FFF2-40B4-BE49-F238E27FC236}">
                  <a16:creationId xmlns:a16="http://schemas.microsoft.com/office/drawing/2014/main" id="{0961782A-456A-4953-8BB9-1751BE512F0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sp>
        <p:nvSpPr>
          <p:cNvPr id="39941" name="Text Box 12">
            <a:extLst>
              <a:ext uri="{FF2B5EF4-FFF2-40B4-BE49-F238E27FC236}">
                <a16:creationId xmlns:a16="http://schemas.microsoft.com/office/drawing/2014/main" id="{E08388E7-405C-4515-AFF2-D22E52DBACBF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28600" y="609600"/>
            <a:ext cx="891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1600">
                <a:solidFill>
                  <a:schemeClr val="bg1"/>
                </a:solidFill>
                <a:latin typeface="+mn-lt"/>
              </a:rPr>
              <a:t>...</a:t>
            </a:r>
            <a:r>
              <a:rPr lang="sr-Latn-CS" sz="1600">
                <a:solidFill>
                  <a:schemeClr val="bg1"/>
                </a:solidFill>
                <a:latin typeface="+mn-lt"/>
              </a:rPr>
              <a:t>koji se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42" name="Rectangle 13">
            <a:extLst>
              <a:ext uri="{FF2B5EF4-FFF2-40B4-BE49-F238E27FC236}">
                <a16:creationId xmlns:a16="http://schemas.microsoft.com/office/drawing/2014/main" id="{5218D9F2-F605-4020-8F9B-E8918838126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32500" y="3133725"/>
            <a:ext cx="1485900" cy="219075"/>
          </a:xfrm>
          <a:prstGeom prst="rect">
            <a:avLst/>
          </a:prstGeom>
          <a:solidFill>
            <a:srgbClr val="FCE78C"/>
          </a:solidFill>
          <a:ln w="9525">
            <a:solidFill>
              <a:srgbClr val="50287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sp>
        <p:nvSpPr>
          <p:cNvPr id="39943" name="Text Box 14">
            <a:extLst>
              <a:ext uri="{FF2B5EF4-FFF2-40B4-BE49-F238E27FC236}">
                <a16:creationId xmlns:a16="http://schemas.microsoft.com/office/drawing/2014/main" id="{6E1546CF-337D-458A-A8FB-8ABE5FBAAA4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6572250" y="3073400"/>
            <a:ext cx="38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1600">
                <a:solidFill>
                  <a:srgbClr val="502878"/>
                </a:solidFill>
                <a:latin typeface="+mn-lt"/>
              </a:rPr>
              <a:t>S</a:t>
            </a:r>
            <a:endParaRPr lang="en-US" sz="1600">
              <a:solidFill>
                <a:srgbClr val="502878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>
            <a:extLst>
              <a:ext uri="{FF2B5EF4-FFF2-40B4-BE49-F238E27FC236}">
                <a16:creationId xmlns:a16="http://schemas.microsoft.com/office/drawing/2014/main" id="{93FC9316-DBF9-488A-9046-A8BDA2911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en-US" sz="1600" dirty="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45059" name="Group 3">
            <a:extLst>
              <a:ext uri="{FF2B5EF4-FFF2-40B4-BE49-F238E27FC236}">
                <a16:creationId xmlns:a16="http://schemas.microsoft.com/office/drawing/2014/main" id="{FA0ADF1E-8D83-4C44-BD5B-B298D96A2CFF}"/>
              </a:ext>
            </a:extLst>
          </p:cNvPr>
          <p:cNvGrpSpPr>
            <a:grpSpLocks/>
          </p:cNvGrpSpPr>
          <p:nvPr/>
        </p:nvGrpSpPr>
        <p:grpSpPr bwMode="auto">
          <a:xfrm>
            <a:off x="7515225" y="2671763"/>
            <a:ext cx="1485900" cy="3416300"/>
            <a:chOff x="4734" y="1683"/>
            <a:chExt cx="936" cy="2152"/>
          </a:xfrm>
        </p:grpSpPr>
        <p:sp>
          <p:nvSpPr>
            <p:cNvPr id="41010" name="Rectangle 4">
              <a:extLst>
                <a:ext uri="{FF2B5EF4-FFF2-40B4-BE49-F238E27FC236}">
                  <a16:creationId xmlns:a16="http://schemas.microsoft.com/office/drawing/2014/main" id="{B07D35ED-F858-40B9-8141-BACABC4632D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734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11" name="Line 5">
              <a:extLst>
                <a:ext uri="{FF2B5EF4-FFF2-40B4-BE49-F238E27FC236}">
                  <a16:creationId xmlns:a16="http://schemas.microsoft.com/office/drawing/2014/main" id="{2FC62F69-CC3B-4828-B772-0DDCB08874DB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12" name="Line 6">
              <a:extLst>
                <a:ext uri="{FF2B5EF4-FFF2-40B4-BE49-F238E27FC236}">
                  <a16:creationId xmlns:a16="http://schemas.microsoft.com/office/drawing/2014/main" id="{6E148CE7-3B2E-4372-85AE-EBF106C813F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13" name="Line 7">
              <a:extLst>
                <a:ext uri="{FF2B5EF4-FFF2-40B4-BE49-F238E27FC236}">
                  <a16:creationId xmlns:a16="http://schemas.microsoft.com/office/drawing/2014/main" id="{2FC26145-F8CA-4D88-968A-19C57908420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14" name="Line 8">
              <a:extLst>
                <a:ext uri="{FF2B5EF4-FFF2-40B4-BE49-F238E27FC236}">
                  <a16:creationId xmlns:a16="http://schemas.microsoft.com/office/drawing/2014/main" id="{8778919C-E450-4990-8097-3E936695306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5115" name="Group 9">
              <a:extLst>
                <a:ext uri="{FF2B5EF4-FFF2-40B4-BE49-F238E27FC236}">
                  <a16:creationId xmlns:a16="http://schemas.microsoft.com/office/drawing/2014/main" id="{82EC4CD5-8696-4585-A041-A943492DA3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" y="2638"/>
              <a:ext cx="645" cy="515"/>
              <a:chOff x="4860" y="2638"/>
              <a:chExt cx="645" cy="515"/>
            </a:xfrm>
          </p:grpSpPr>
          <p:sp>
            <p:nvSpPr>
              <p:cNvPr id="41016" name="Rectangle 10">
                <a:extLst>
                  <a:ext uri="{FF2B5EF4-FFF2-40B4-BE49-F238E27FC236}">
                    <a16:creationId xmlns:a16="http://schemas.microsoft.com/office/drawing/2014/main" id="{C3A25039-B74C-4F60-995E-DBEAF14F2077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32" y="2638"/>
                <a:ext cx="26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Lični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41017" name="Rectangle 11">
                <a:extLst>
                  <a:ext uri="{FF2B5EF4-FFF2-40B4-BE49-F238E27FC236}">
                    <a16:creationId xmlns:a16="http://schemas.microsoft.com/office/drawing/2014/main" id="{361010B4-6C6F-4ACF-BBFA-BD54317A771B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860" y="2818"/>
                <a:ext cx="64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raspoloživi</a:t>
                </a: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 </a:t>
                </a:r>
              </a:p>
            </p:txBody>
          </p:sp>
          <p:sp>
            <p:nvSpPr>
              <p:cNvPr id="41018" name="Rectangle 12">
                <a:extLst>
                  <a:ext uri="{FF2B5EF4-FFF2-40B4-BE49-F238E27FC236}">
                    <a16:creationId xmlns:a16="http://schemas.microsoft.com/office/drawing/2014/main" id="{A1A4C022-DFB3-4E29-8E82-EF16F843CFBA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77" y="299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sp>
        <p:nvSpPr>
          <p:cNvPr id="40964" name="Rectangle 13">
            <a:extLst>
              <a:ext uri="{FF2B5EF4-FFF2-40B4-BE49-F238E27FC236}">
                <a16:creationId xmlns:a16="http://schemas.microsoft.com/office/drawing/2014/main" id="{80AC0F94-29C4-425F-A497-1E65361FAAC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19800" y="2671763"/>
            <a:ext cx="1471613" cy="34163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grpSp>
        <p:nvGrpSpPr>
          <p:cNvPr id="45061" name="Group 14">
            <a:extLst>
              <a:ext uri="{FF2B5EF4-FFF2-40B4-BE49-F238E27FC236}">
                <a16:creationId xmlns:a16="http://schemas.microsoft.com/office/drawing/2014/main" id="{BFE95C6B-6BDE-4F6C-B08D-4ED5C71BC352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4102100"/>
            <a:ext cx="900112" cy="531813"/>
            <a:chOff x="3987" y="2584"/>
            <a:chExt cx="567" cy="335"/>
          </a:xfrm>
        </p:grpSpPr>
        <p:sp>
          <p:nvSpPr>
            <p:cNvPr id="41008" name="Rectangle 15">
              <a:extLst>
                <a:ext uri="{FF2B5EF4-FFF2-40B4-BE49-F238E27FC236}">
                  <a16:creationId xmlns:a16="http://schemas.microsoft.com/office/drawing/2014/main" id="{01A3885F-65AF-4BBC-B979-D8E933B5D6E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987" y="2584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Lični 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  <p:sp>
          <p:nvSpPr>
            <p:cNvPr id="41009" name="Rectangle 16">
              <a:extLst>
                <a:ext uri="{FF2B5EF4-FFF2-40B4-BE49-F238E27FC236}">
                  <a16:creationId xmlns:a16="http://schemas.microsoft.com/office/drawing/2014/main" id="{65C77EB8-B3D0-42BE-A905-25C9CE5475E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023" y="2764"/>
              <a:ext cx="5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 </a:t>
              </a:r>
              <a:r>
                <a:rPr lang="sr-Latn-CS" sz="1600">
                  <a:solidFill>
                    <a:srgbClr val="502878"/>
                  </a:solidFill>
                  <a:latin typeface="+mn-lt"/>
                </a:rPr>
                <a:t>dohodak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5062" name="Group 17">
            <a:extLst>
              <a:ext uri="{FF2B5EF4-FFF2-40B4-BE49-F238E27FC236}">
                <a16:creationId xmlns:a16="http://schemas.microsoft.com/office/drawing/2014/main" id="{6AAA3B10-546E-4FAD-A90C-D66933796F19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3128963"/>
            <a:ext cx="1485900" cy="2959100"/>
            <a:chOff x="2871" y="1971"/>
            <a:chExt cx="936" cy="1864"/>
          </a:xfrm>
        </p:grpSpPr>
        <p:sp>
          <p:nvSpPr>
            <p:cNvPr id="41004" name="Rectangle 18">
              <a:extLst>
                <a:ext uri="{FF2B5EF4-FFF2-40B4-BE49-F238E27FC236}">
                  <a16:creationId xmlns:a16="http://schemas.microsoft.com/office/drawing/2014/main" id="{BC150CF9-EF9D-430C-9127-63AD93DFA21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5105" name="Group 19">
              <a:extLst>
                <a:ext uri="{FF2B5EF4-FFF2-40B4-BE49-F238E27FC236}">
                  <a16:creationId xmlns:a16="http://schemas.microsoft.com/office/drawing/2014/main" id="{EAAF6BB1-EBE4-419C-9061-D01474F38C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" y="2728"/>
              <a:ext cx="601" cy="335"/>
              <a:chOff x="3078" y="2728"/>
              <a:chExt cx="601" cy="335"/>
            </a:xfrm>
          </p:grpSpPr>
          <p:sp>
            <p:nvSpPr>
              <p:cNvPr id="41006" name="Rectangle 20">
                <a:extLst>
                  <a:ext uri="{FF2B5EF4-FFF2-40B4-BE49-F238E27FC236}">
                    <a16:creationId xmlns:a16="http://schemas.microsoft.com/office/drawing/2014/main" id="{76C8D723-F844-43B7-9E3A-8DFAA7FF7AC0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78" y="2728"/>
                <a:ext cx="6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Na</a:t>
                </a: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cionalni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41007" name="Rectangle 21">
                <a:extLst>
                  <a:ext uri="{FF2B5EF4-FFF2-40B4-BE49-F238E27FC236}">
                    <a16:creationId xmlns:a16="http://schemas.microsoft.com/office/drawing/2014/main" id="{E5BE4A09-A2D3-473F-8986-02E95A89C7BE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05" y="290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5063" name="Group 22">
            <a:extLst>
              <a:ext uri="{FF2B5EF4-FFF2-40B4-BE49-F238E27FC236}">
                <a16:creationId xmlns:a16="http://schemas.microsoft.com/office/drawing/2014/main" id="{9AAB85AC-75EB-4C3F-8AF6-E84344F7D89B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41002" name="Rectangle 23">
              <a:extLst>
                <a:ext uri="{FF2B5EF4-FFF2-40B4-BE49-F238E27FC236}">
                  <a16:creationId xmlns:a16="http://schemas.microsoft.com/office/drawing/2014/main" id="{20FB0486-D0C0-4964-B627-6C70511F719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03" name="Rectangle 24">
              <a:extLst>
                <a:ext uri="{FF2B5EF4-FFF2-40B4-BE49-F238E27FC236}">
                  <a16:creationId xmlns:a16="http://schemas.microsoft.com/office/drawing/2014/main" id="{565BA03D-1731-42CF-A807-0F7653F51CF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NDP</a:t>
              </a:r>
            </a:p>
          </p:txBody>
        </p:sp>
      </p:grpSp>
      <p:grpSp>
        <p:nvGrpSpPr>
          <p:cNvPr id="45064" name="Group 25">
            <a:extLst>
              <a:ext uri="{FF2B5EF4-FFF2-40B4-BE49-F238E27FC236}">
                <a16:creationId xmlns:a16="http://schemas.microsoft.com/office/drawing/2014/main" id="{DF140794-5AD1-46AB-B493-70A257BBC557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40996" name="Rectangle 26">
              <a:extLst>
                <a:ext uri="{FF2B5EF4-FFF2-40B4-BE49-F238E27FC236}">
                  <a16:creationId xmlns:a16="http://schemas.microsoft.com/office/drawing/2014/main" id="{43AA30CF-48E9-4C54-B7FA-57A8999F7EA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97" name="Line 27">
              <a:extLst>
                <a:ext uri="{FF2B5EF4-FFF2-40B4-BE49-F238E27FC236}">
                  <a16:creationId xmlns:a16="http://schemas.microsoft.com/office/drawing/2014/main" id="{31D02E02-2A8C-4A1E-94F5-EA49EB3E6882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98" name="Line 28">
              <a:extLst>
                <a:ext uri="{FF2B5EF4-FFF2-40B4-BE49-F238E27FC236}">
                  <a16:creationId xmlns:a16="http://schemas.microsoft.com/office/drawing/2014/main" id="{24A7D4CD-6099-437D-9A79-FE20C40DF50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99" name="Line 29">
              <a:extLst>
                <a:ext uri="{FF2B5EF4-FFF2-40B4-BE49-F238E27FC236}">
                  <a16:creationId xmlns:a16="http://schemas.microsoft.com/office/drawing/2014/main" id="{4F7E99C1-633F-4FB0-8AE7-09F7ECF3A412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00" name="Line 30">
              <a:extLst>
                <a:ext uri="{FF2B5EF4-FFF2-40B4-BE49-F238E27FC236}">
                  <a16:creationId xmlns:a16="http://schemas.microsoft.com/office/drawing/2014/main" id="{9F02F89B-989F-47FF-A407-22C0EFDA6FF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01" name="Rectangle 31">
              <a:extLst>
                <a:ext uri="{FF2B5EF4-FFF2-40B4-BE49-F238E27FC236}">
                  <a16:creationId xmlns:a16="http://schemas.microsoft.com/office/drawing/2014/main" id="{D0C03893-7CAC-408F-893E-28C0EDBBD2A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B</a:t>
              </a:r>
              <a:r>
                <a:rPr lang="en-US" sz="1600">
                  <a:solidFill>
                    <a:srgbClr val="502878"/>
                  </a:solidFill>
                  <a:latin typeface="+mn-lt"/>
                </a:rPr>
                <a:t>DP</a:t>
              </a:r>
            </a:p>
          </p:txBody>
        </p:sp>
      </p:grpSp>
      <p:grpSp>
        <p:nvGrpSpPr>
          <p:cNvPr id="45065" name="Group 32">
            <a:extLst>
              <a:ext uri="{FF2B5EF4-FFF2-40B4-BE49-F238E27FC236}">
                <a16:creationId xmlns:a16="http://schemas.microsoft.com/office/drawing/2014/main" id="{167AF562-F73F-4B55-A343-AC81E9CF3F63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40994" name="Rectangle 33">
              <a:extLst>
                <a:ext uri="{FF2B5EF4-FFF2-40B4-BE49-F238E27FC236}">
                  <a16:creationId xmlns:a16="http://schemas.microsoft.com/office/drawing/2014/main" id="{DB54DE2C-4251-4644-9CDA-36893A2D2AE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95" name="Rectangle 34">
              <a:extLst>
                <a:ext uri="{FF2B5EF4-FFF2-40B4-BE49-F238E27FC236}">
                  <a16:creationId xmlns:a16="http://schemas.microsoft.com/office/drawing/2014/main" id="{722BF845-05CA-4F97-842D-3DFBE15396B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sp>
        <p:nvSpPr>
          <p:cNvPr id="40970" name="Line 35">
            <a:extLst>
              <a:ext uri="{FF2B5EF4-FFF2-40B4-BE49-F238E27FC236}">
                <a16:creationId xmlns:a16="http://schemas.microsoft.com/office/drawing/2014/main" id="{ECEC1C5A-52D3-40B6-879E-2B62F6AB8C1E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4557713" y="2214563"/>
            <a:ext cx="1587" cy="914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sp>
        <p:nvSpPr>
          <p:cNvPr id="40971" name="Rectangle 36">
            <a:extLst>
              <a:ext uri="{FF2B5EF4-FFF2-40B4-BE49-F238E27FC236}">
                <a16:creationId xmlns:a16="http://schemas.microsoft.com/office/drawing/2014/main" id="{CCFC648A-A675-4AF1-9A2F-93230C3DF22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557713" y="2209800"/>
            <a:ext cx="1485900" cy="919163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grpSp>
        <p:nvGrpSpPr>
          <p:cNvPr id="45068" name="Group 37">
            <a:extLst>
              <a:ext uri="{FF2B5EF4-FFF2-40B4-BE49-F238E27FC236}">
                <a16:creationId xmlns:a16="http://schemas.microsoft.com/office/drawing/2014/main" id="{339FD2FA-FA20-4C2C-8FBE-A55E0ED796F9}"/>
              </a:ext>
            </a:extLst>
          </p:cNvPr>
          <p:cNvGrpSpPr>
            <a:grpSpLocks/>
          </p:cNvGrpSpPr>
          <p:nvPr/>
        </p:nvGrpSpPr>
        <p:grpSpPr bwMode="auto">
          <a:xfrm>
            <a:off x="4900613" y="2411413"/>
            <a:ext cx="865187" cy="531812"/>
            <a:chOff x="3087" y="1440"/>
            <a:chExt cx="545" cy="335"/>
          </a:xfrm>
        </p:grpSpPr>
        <p:sp>
          <p:nvSpPr>
            <p:cNvPr id="40992" name="Rectangle 38">
              <a:extLst>
                <a:ext uri="{FF2B5EF4-FFF2-40B4-BE49-F238E27FC236}">
                  <a16:creationId xmlns:a16="http://schemas.microsoft.com/office/drawing/2014/main" id="{0E210BE6-D48E-429A-96B0-DBCA6A909AE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087" y="1440"/>
              <a:ext cx="5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 </a:t>
              </a:r>
              <a:r>
                <a:rPr lang="sr-Latn-CS" sz="1600">
                  <a:solidFill>
                    <a:srgbClr val="502878"/>
                  </a:solidFill>
                  <a:latin typeface="+mn-lt"/>
                </a:rPr>
                <a:t>Posredni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  <p:sp>
          <p:nvSpPr>
            <p:cNvPr id="40993" name="Rectangle 39">
              <a:extLst>
                <a:ext uri="{FF2B5EF4-FFF2-40B4-BE49-F238E27FC236}">
                  <a16:creationId xmlns:a16="http://schemas.microsoft.com/office/drawing/2014/main" id="{C7E11292-D6D4-4856-A763-DA06EA2D681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50" y="1620"/>
              <a:ext cx="3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 </a:t>
              </a:r>
              <a:r>
                <a:rPr lang="sr-Latn-CS" sz="1600">
                  <a:solidFill>
                    <a:srgbClr val="502878"/>
                  </a:solidFill>
                  <a:latin typeface="+mn-lt"/>
                </a:rPr>
                <a:t>porezi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5069" name="Group 40">
            <a:extLst>
              <a:ext uri="{FF2B5EF4-FFF2-40B4-BE49-F238E27FC236}">
                <a16:creationId xmlns:a16="http://schemas.microsoft.com/office/drawing/2014/main" id="{36D4CAA6-5A7A-4136-92D4-4B98203FDACC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543050"/>
            <a:ext cx="1489075" cy="671513"/>
            <a:chOff x="1934" y="972"/>
            <a:chExt cx="938" cy="423"/>
          </a:xfrm>
        </p:grpSpPr>
        <p:sp>
          <p:nvSpPr>
            <p:cNvPr id="40983" name="Line 41">
              <a:extLst>
                <a:ext uri="{FF2B5EF4-FFF2-40B4-BE49-F238E27FC236}">
                  <a16:creationId xmlns:a16="http://schemas.microsoft.com/office/drawing/2014/main" id="{9EF4EA3C-CF9E-4C7B-8B70-696D9EDF600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4" name="Rectangle 42">
              <a:extLst>
                <a:ext uri="{FF2B5EF4-FFF2-40B4-BE49-F238E27FC236}">
                  <a16:creationId xmlns:a16="http://schemas.microsoft.com/office/drawing/2014/main" id="{1E5617C7-CA9F-44BA-B4D5-6E869731B67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5" name="Line 43">
              <a:extLst>
                <a:ext uri="{FF2B5EF4-FFF2-40B4-BE49-F238E27FC236}">
                  <a16:creationId xmlns:a16="http://schemas.microsoft.com/office/drawing/2014/main" id="{68FDD106-D469-4D67-A3A9-D986F65BD0D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6" name="Line 44">
              <a:extLst>
                <a:ext uri="{FF2B5EF4-FFF2-40B4-BE49-F238E27FC236}">
                  <a16:creationId xmlns:a16="http://schemas.microsoft.com/office/drawing/2014/main" id="{C9F29315-2C06-4DF8-89E6-B25156BD946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7" name="Line 45">
              <a:extLst>
                <a:ext uri="{FF2B5EF4-FFF2-40B4-BE49-F238E27FC236}">
                  <a16:creationId xmlns:a16="http://schemas.microsoft.com/office/drawing/2014/main" id="{A11303D1-E74A-41F8-B3BF-5B7E18A7471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8" name="Line 46">
              <a:extLst>
                <a:ext uri="{FF2B5EF4-FFF2-40B4-BE49-F238E27FC236}">
                  <a16:creationId xmlns:a16="http://schemas.microsoft.com/office/drawing/2014/main" id="{99E43856-9C77-4ABD-B26D-220A989DCC3B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9" name="Line 47">
              <a:extLst>
                <a:ext uri="{FF2B5EF4-FFF2-40B4-BE49-F238E27FC236}">
                  <a16:creationId xmlns:a16="http://schemas.microsoft.com/office/drawing/2014/main" id="{90461E8C-0922-4372-8D1C-94758F86097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90" name="Line 48">
              <a:extLst>
                <a:ext uri="{FF2B5EF4-FFF2-40B4-BE49-F238E27FC236}">
                  <a16:creationId xmlns:a16="http://schemas.microsoft.com/office/drawing/2014/main" id="{8FEEAE34-7AF8-4C46-96A4-3529ACDB9CB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91" name="Rectangle 49">
              <a:extLst>
                <a:ext uri="{FF2B5EF4-FFF2-40B4-BE49-F238E27FC236}">
                  <a16:creationId xmlns:a16="http://schemas.microsoft.com/office/drawing/2014/main" id="{A01E9C25-E675-4CDF-B727-94A61E27FB4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7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Amortizacija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5070" name="Group 50">
            <a:extLst>
              <a:ext uri="{FF2B5EF4-FFF2-40B4-BE49-F238E27FC236}">
                <a16:creationId xmlns:a16="http://schemas.microsoft.com/office/drawing/2014/main" id="{88B426B0-DAE8-4A10-95CB-242C65478380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40981" name="Rectangle 51">
              <a:extLst>
                <a:ext uri="{FF2B5EF4-FFF2-40B4-BE49-F238E27FC236}">
                  <a16:creationId xmlns:a16="http://schemas.microsoft.com/office/drawing/2014/main" id="{8E95913A-7425-4015-AE38-49C34055F01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2" name="Rectangle 52">
              <a:extLst>
                <a:ext uri="{FF2B5EF4-FFF2-40B4-BE49-F238E27FC236}">
                  <a16:creationId xmlns:a16="http://schemas.microsoft.com/office/drawing/2014/main" id="{995BEE4F-5A46-4EC5-81B9-49BB224B9A0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45071" name="Group 53">
            <a:extLst>
              <a:ext uri="{FF2B5EF4-FFF2-40B4-BE49-F238E27FC236}">
                <a16:creationId xmlns:a16="http://schemas.microsoft.com/office/drawing/2014/main" id="{5BA3FF8F-29AB-42D0-A941-EC483624F874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40979" name="Rectangle 54">
              <a:extLst>
                <a:ext uri="{FF2B5EF4-FFF2-40B4-BE49-F238E27FC236}">
                  <a16:creationId xmlns:a16="http://schemas.microsoft.com/office/drawing/2014/main" id="{C3D50DE9-CB39-4943-A53A-FAD59CAA0BF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0" name="Rectangle 55">
              <a:extLst>
                <a:ext uri="{FF2B5EF4-FFF2-40B4-BE49-F238E27FC236}">
                  <a16:creationId xmlns:a16="http://schemas.microsoft.com/office/drawing/2014/main" id="{7A932455-B793-43BF-8DE6-0A3E833AFC1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45072" name="Group 56">
            <a:extLst>
              <a:ext uri="{FF2B5EF4-FFF2-40B4-BE49-F238E27FC236}">
                <a16:creationId xmlns:a16="http://schemas.microsoft.com/office/drawing/2014/main" id="{D57648A8-C559-4715-A84A-F91F2D0788E9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40977" name="Rectangle 57">
              <a:extLst>
                <a:ext uri="{FF2B5EF4-FFF2-40B4-BE49-F238E27FC236}">
                  <a16:creationId xmlns:a16="http://schemas.microsoft.com/office/drawing/2014/main" id="{955F933A-E335-4A68-A554-B3B263D53EE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78" name="Rectangle 58">
              <a:extLst>
                <a:ext uri="{FF2B5EF4-FFF2-40B4-BE49-F238E27FC236}">
                  <a16:creationId xmlns:a16="http://schemas.microsoft.com/office/drawing/2014/main" id="{29E1654A-FA81-4799-B2A4-28F3F375872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60" name="Rectangle 23">
            <a:extLst>
              <a:ext uri="{FF2B5EF4-FFF2-40B4-BE49-F238E27FC236}">
                <a16:creationId xmlns:a16="http://schemas.microsoft.com/office/drawing/2014/main" id="{FA918E5A-F627-4753-B1FE-4986BD1E38F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048000" y="415925"/>
            <a:ext cx="1485900" cy="11430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r>
              <a:rPr lang="sr-Latn-RS" sz="1600" dirty="0">
                <a:solidFill>
                  <a:srgbClr val="502878"/>
                </a:solidFill>
                <a:latin typeface="+mn-lt"/>
              </a:rPr>
              <a:t>      </a:t>
            </a:r>
            <a:r>
              <a:rPr lang="en-US" sz="1600" dirty="0">
                <a:solidFill>
                  <a:srgbClr val="502878"/>
                </a:solidFill>
                <a:latin typeface="+mn-lt"/>
              </a:rPr>
              <a:t>N</a:t>
            </a:r>
            <a:r>
              <a:rPr lang="sr-Latn-RS" sz="1600" dirty="0">
                <a:solidFill>
                  <a:srgbClr val="502878"/>
                </a:solidFill>
                <a:latin typeface="+mn-lt"/>
              </a:rPr>
              <a:t>FP</a:t>
            </a:r>
            <a:endParaRPr lang="en-US" sz="1600" dirty="0">
              <a:solidFill>
                <a:srgbClr val="502878"/>
              </a:solidFill>
              <a:latin typeface="+mn-lt"/>
            </a:endParaRPr>
          </a:p>
        </p:txBody>
      </p:sp>
      <p:sp>
        <p:nvSpPr>
          <p:cNvPr id="61" name="Rectangle 23">
            <a:extLst>
              <a:ext uri="{FF2B5EF4-FFF2-40B4-BE49-F238E27FC236}">
                <a16:creationId xmlns:a16="http://schemas.microsoft.com/office/drawing/2014/main" id="{47A1D824-B890-477B-AB53-4A61687FF36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533900" y="1066800"/>
            <a:ext cx="1485900" cy="11430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r>
              <a:rPr lang="sr-Latn-RS" sz="1600" dirty="0">
                <a:solidFill>
                  <a:srgbClr val="502878"/>
                </a:solidFill>
                <a:latin typeface="+mn-lt"/>
              </a:rPr>
              <a:t>      </a:t>
            </a:r>
            <a:r>
              <a:rPr lang="en-US" sz="1600" dirty="0">
                <a:solidFill>
                  <a:srgbClr val="502878"/>
                </a:solidFill>
                <a:latin typeface="+mn-lt"/>
              </a:rPr>
              <a:t>N</a:t>
            </a:r>
            <a:r>
              <a:rPr lang="sr-Latn-RS" sz="1600" dirty="0">
                <a:solidFill>
                  <a:srgbClr val="502878"/>
                </a:solidFill>
                <a:latin typeface="+mn-lt"/>
              </a:rPr>
              <a:t>FP</a:t>
            </a:r>
            <a:endParaRPr lang="en-US" sz="1600" dirty="0">
              <a:solidFill>
                <a:srgbClr val="502878"/>
              </a:solidFill>
              <a:latin typeface="+mn-lt"/>
            </a:endParaRPr>
          </a:p>
        </p:txBody>
      </p:sp>
      <p:sp>
        <p:nvSpPr>
          <p:cNvPr id="62" name="Rectangle 23">
            <a:extLst>
              <a:ext uri="{FF2B5EF4-FFF2-40B4-BE49-F238E27FC236}">
                <a16:creationId xmlns:a16="http://schemas.microsoft.com/office/drawing/2014/main" id="{A08B4FD7-4B0E-4D22-921B-3793C572E20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13450" y="1541463"/>
            <a:ext cx="1485900" cy="11430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r>
              <a:rPr lang="sr-Latn-RS" sz="1600" dirty="0">
                <a:solidFill>
                  <a:srgbClr val="502878"/>
                </a:solidFill>
                <a:latin typeface="+mn-lt"/>
              </a:rPr>
              <a:t>      </a:t>
            </a:r>
            <a:r>
              <a:rPr lang="en-US" sz="1600" dirty="0">
                <a:solidFill>
                  <a:srgbClr val="502878"/>
                </a:solidFill>
                <a:latin typeface="+mn-lt"/>
              </a:rPr>
              <a:t>N</a:t>
            </a:r>
            <a:r>
              <a:rPr lang="sr-Latn-RS" sz="1600" dirty="0">
                <a:solidFill>
                  <a:srgbClr val="502878"/>
                </a:solidFill>
                <a:latin typeface="+mn-lt"/>
              </a:rPr>
              <a:t>FP</a:t>
            </a:r>
            <a:endParaRPr lang="en-US" sz="1600" dirty="0">
              <a:solidFill>
                <a:srgbClr val="502878"/>
              </a:solidFill>
              <a:latin typeface="+mn-lt"/>
            </a:endParaRPr>
          </a:p>
        </p:txBody>
      </p:sp>
      <p:sp>
        <p:nvSpPr>
          <p:cNvPr id="65" name="Rectangle 23">
            <a:extLst>
              <a:ext uri="{FF2B5EF4-FFF2-40B4-BE49-F238E27FC236}">
                <a16:creationId xmlns:a16="http://schemas.microsoft.com/office/drawing/2014/main" id="{016EC5DF-6BEC-46F1-9112-160C0737649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505700" y="1981200"/>
            <a:ext cx="1485900" cy="11430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r>
              <a:rPr lang="sr-Latn-RS" sz="1600" dirty="0">
                <a:solidFill>
                  <a:srgbClr val="502878"/>
                </a:solidFill>
                <a:latin typeface="+mn-lt"/>
              </a:rPr>
              <a:t>      </a:t>
            </a:r>
            <a:r>
              <a:rPr lang="en-US" sz="1600" dirty="0">
                <a:solidFill>
                  <a:srgbClr val="502878"/>
                </a:solidFill>
                <a:latin typeface="+mn-lt"/>
              </a:rPr>
              <a:t>N</a:t>
            </a:r>
            <a:r>
              <a:rPr lang="sr-Latn-RS" sz="1600" dirty="0">
                <a:solidFill>
                  <a:srgbClr val="502878"/>
                </a:solidFill>
                <a:latin typeface="+mn-lt"/>
              </a:rPr>
              <a:t>FP</a:t>
            </a:r>
            <a:endParaRPr lang="en-US" sz="1600" dirty="0">
              <a:solidFill>
                <a:srgbClr val="502878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5" grpId="0" animBg="1"/>
      <p:bldP spid="65" grpId="1" animBg="1"/>
      <p:bldP spid="65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>
            <a:extLst>
              <a:ext uri="{FF2B5EF4-FFF2-40B4-BE49-F238E27FC236}">
                <a16:creationId xmlns:a16="http://schemas.microsoft.com/office/drawing/2014/main" id="{7408DB3A-CCD4-4B00-8D07-9FC2E1501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D7C3EB"/>
              </a:solidFill>
            </a:endParaRPr>
          </a:p>
        </p:txBody>
      </p:sp>
      <p:grpSp>
        <p:nvGrpSpPr>
          <p:cNvPr id="46083" name="Group 3">
            <a:extLst>
              <a:ext uri="{FF2B5EF4-FFF2-40B4-BE49-F238E27FC236}">
                <a16:creationId xmlns:a16="http://schemas.microsoft.com/office/drawing/2014/main" id="{FFCD64A4-E08A-442F-A039-B0F4837D09B6}"/>
              </a:ext>
            </a:extLst>
          </p:cNvPr>
          <p:cNvGrpSpPr>
            <a:grpSpLocks/>
          </p:cNvGrpSpPr>
          <p:nvPr/>
        </p:nvGrpSpPr>
        <p:grpSpPr bwMode="auto">
          <a:xfrm>
            <a:off x="7515225" y="2671763"/>
            <a:ext cx="1485900" cy="3416300"/>
            <a:chOff x="4734" y="1683"/>
            <a:chExt cx="936" cy="2152"/>
          </a:xfrm>
        </p:grpSpPr>
        <p:sp>
          <p:nvSpPr>
            <p:cNvPr id="46130" name="Rectangle 4">
              <a:extLst>
                <a:ext uri="{FF2B5EF4-FFF2-40B4-BE49-F238E27FC236}">
                  <a16:creationId xmlns:a16="http://schemas.microsoft.com/office/drawing/2014/main" id="{DFFE4153-C730-45F1-82D6-504A3A1CB92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734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31" name="Line 5">
              <a:extLst>
                <a:ext uri="{FF2B5EF4-FFF2-40B4-BE49-F238E27FC236}">
                  <a16:creationId xmlns:a16="http://schemas.microsoft.com/office/drawing/2014/main" id="{03D8729B-9C8C-4187-8283-93EB41D9854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32" name="Line 6">
              <a:extLst>
                <a:ext uri="{FF2B5EF4-FFF2-40B4-BE49-F238E27FC236}">
                  <a16:creationId xmlns:a16="http://schemas.microsoft.com/office/drawing/2014/main" id="{2DF4F6C6-251F-4CB0-B8BB-E2745E0D26E8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33" name="Line 7">
              <a:extLst>
                <a:ext uri="{FF2B5EF4-FFF2-40B4-BE49-F238E27FC236}">
                  <a16:creationId xmlns:a16="http://schemas.microsoft.com/office/drawing/2014/main" id="{AA3C27EB-3D60-43CC-B9CB-F9B7BF4B8B5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34" name="Line 8">
              <a:extLst>
                <a:ext uri="{FF2B5EF4-FFF2-40B4-BE49-F238E27FC236}">
                  <a16:creationId xmlns:a16="http://schemas.microsoft.com/office/drawing/2014/main" id="{6A570B82-58B1-4D0C-B6D3-45F5B2E6038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6135" name="Group 9">
              <a:extLst>
                <a:ext uri="{FF2B5EF4-FFF2-40B4-BE49-F238E27FC236}">
                  <a16:creationId xmlns:a16="http://schemas.microsoft.com/office/drawing/2014/main" id="{7E93EB08-0470-4F9A-B269-7A5A2BF78C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" y="2638"/>
              <a:ext cx="720" cy="533"/>
              <a:chOff x="4860" y="2638"/>
              <a:chExt cx="720" cy="533"/>
            </a:xfrm>
          </p:grpSpPr>
          <p:sp>
            <p:nvSpPr>
              <p:cNvPr id="46136" name="Rectangle 10">
                <a:extLst>
                  <a:ext uri="{FF2B5EF4-FFF2-40B4-BE49-F238E27FC236}">
                    <a16:creationId xmlns:a16="http://schemas.microsoft.com/office/drawing/2014/main" id="{9743A595-52BF-4AF1-B2E5-D3A2A40DF313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32" y="2638"/>
                <a:ext cx="2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B80A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r-Latn-C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Lični</a:t>
                </a:r>
                <a:endParaRPr lang="en-US" altLang="en-US" sz="3600">
                  <a:solidFill>
                    <a:srgbClr val="502878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37" name="Rectangle 11">
                <a:extLst>
                  <a:ext uri="{FF2B5EF4-FFF2-40B4-BE49-F238E27FC236}">
                    <a16:creationId xmlns:a16="http://schemas.microsoft.com/office/drawing/2014/main" id="{71495763-6D40-4310-84CD-79D715E673A7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860" y="2818"/>
                <a:ext cx="7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B80A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r-Latn-C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raspoloživi</a:t>
                </a:r>
                <a:r>
                  <a:rPr lang="en-U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 </a:t>
                </a:r>
                <a:endParaRPr lang="en-US" altLang="en-US" sz="3600">
                  <a:solidFill>
                    <a:srgbClr val="502878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38" name="Rectangle 12">
                <a:extLst>
                  <a:ext uri="{FF2B5EF4-FFF2-40B4-BE49-F238E27FC236}">
                    <a16:creationId xmlns:a16="http://schemas.microsoft.com/office/drawing/2014/main" id="{18D904F6-A8A5-4E94-8465-4EB4C3C19F97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77" y="2998"/>
                <a:ext cx="5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B80A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r-Latn-C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dohodak</a:t>
                </a:r>
                <a:endParaRPr lang="en-US" altLang="en-US" sz="3600">
                  <a:solidFill>
                    <a:srgbClr val="502878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6084" name="Rectangle 13">
            <a:extLst>
              <a:ext uri="{FF2B5EF4-FFF2-40B4-BE49-F238E27FC236}">
                <a16:creationId xmlns:a16="http://schemas.microsoft.com/office/drawing/2014/main" id="{938F6FB4-D640-4FB8-B68C-DAF16C7D55B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43613" y="2671763"/>
            <a:ext cx="1471612" cy="34163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46085" name="Group 14">
            <a:extLst>
              <a:ext uri="{FF2B5EF4-FFF2-40B4-BE49-F238E27FC236}">
                <a16:creationId xmlns:a16="http://schemas.microsoft.com/office/drawing/2014/main" id="{B40987BE-DE82-40FC-9C2D-89995D7CDDA6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4102100"/>
            <a:ext cx="996950" cy="560388"/>
            <a:chOff x="3987" y="2584"/>
            <a:chExt cx="628" cy="353"/>
          </a:xfrm>
        </p:grpSpPr>
        <p:sp>
          <p:nvSpPr>
            <p:cNvPr id="46128" name="Rectangle 15">
              <a:extLst>
                <a:ext uri="{FF2B5EF4-FFF2-40B4-BE49-F238E27FC236}">
                  <a16:creationId xmlns:a16="http://schemas.microsoft.com/office/drawing/2014/main" id="{6ED9926C-5EFB-4E90-8999-0B725558E87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987" y="2584"/>
              <a:ext cx="3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r-Latn-C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Lični 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29" name="Rectangle 16">
              <a:extLst>
                <a:ext uri="{FF2B5EF4-FFF2-40B4-BE49-F238E27FC236}">
                  <a16:creationId xmlns:a16="http://schemas.microsoft.com/office/drawing/2014/main" id="{BC3E45DC-AE94-4EAE-8F73-659A5EC4F43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023" y="2764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 </a:t>
              </a:r>
              <a:r>
                <a:rPr lang="sr-Latn-C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dohodak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86" name="Group 17">
            <a:extLst>
              <a:ext uri="{FF2B5EF4-FFF2-40B4-BE49-F238E27FC236}">
                <a16:creationId xmlns:a16="http://schemas.microsoft.com/office/drawing/2014/main" id="{A1D21150-0759-4E1D-968F-084C13175826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3128963"/>
            <a:ext cx="1485900" cy="2959100"/>
            <a:chOff x="2871" y="1971"/>
            <a:chExt cx="936" cy="1864"/>
          </a:xfrm>
        </p:grpSpPr>
        <p:sp>
          <p:nvSpPr>
            <p:cNvPr id="46124" name="Rectangle 18">
              <a:extLst>
                <a:ext uri="{FF2B5EF4-FFF2-40B4-BE49-F238E27FC236}">
                  <a16:creationId xmlns:a16="http://schemas.microsoft.com/office/drawing/2014/main" id="{8E96A919-6D87-4843-90D9-45070012787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46125" name="Group 19">
              <a:extLst>
                <a:ext uri="{FF2B5EF4-FFF2-40B4-BE49-F238E27FC236}">
                  <a16:creationId xmlns:a16="http://schemas.microsoft.com/office/drawing/2014/main" id="{B13F2990-ABE1-4315-816C-E2FA0D5858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" y="2728"/>
              <a:ext cx="672" cy="353"/>
              <a:chOff x="3078" y="2728"/>
              <a:chExt cx="672" cy="353"/>
            </a:xfrm>
          </p:grpSpPr>
          <p:sp>
            <p:nvSpPr>
              <p:cNvPr id="46126" name="Rectangle 20">
                <a:extLst>
                  <a:ext uri="{FF2B5EF4-FFF2-40B4-BE49-F238E27FC236}">
                    <a16:creationId xmlns:a16="http://schemas.microsoft.com/office/drawing/2014/main" id="{C999EA61-5C9B-46A0-920D-324F346D14D5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78" y="2728"/>
                <a:ext cx="6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B80A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Na</a:t>
                </a:r>
                <a:r>
                  <a:rPr lang="sr-Latn-C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cionalni</a:t>
                </a:r>
                <a:endParaRPr lang="en-US" altLang="en-US" sz="3600">
                  <a:solidFill>
                    <a:srgbClr val="502878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27" name="Rectangle 21">
                <a:extLst>
                  <a:ext uri="{FF2B5EF4-FFF2-40B4-BE49-F238E27FC236}">
                    <a16:creationId xmlns:a16="http://schemas.microsoft.com/office/drawing/2014/main" id="{05003B12-5D9B-4982-9A7E-73D4F982F64E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05" y="2908"/>
                <a:ext cx="5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B80A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r-Latn-C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dohodak</a:t>
                </a:r>
                <a:endParaRPr lang="en-US" altLang="en-US" sz="3600">
                  <a:solidFill>
                    <a:srgbClr val="502878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6087" name="Group 22">
            <a:extLst>
              <a:ext uri="{FF2B5EF4-FFF2-40B4-BE49-F238E27FC236}">
                <a16:creationId xmlns:a16="http://schemas.microsoft.com/office/drawing/2014/main" id="{6EF190B5-5424-4688-801C-04C8AB9291F5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46122" name="Rectangle 23">
              <a:extLst>
                <a:ext uri="{FF2B5EF4-FFF2-40B4-BE49-F238E27FC236}">
                  <a16:creationId xmlns:a16="http://schemas.microsoft.com/office/drawing/2014/main" id="{68E2DF3B-85E3-4E12-8259-6737B8E68EB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23" name="Rectangle 24">
              <a:extLst>
                <a:ext uri="{FF2B5EF4-FFF2-40B4-BE49-F238E27FC236}">
                  <a16:creationId xmlns:a16="http://schemas.microsoft.com/office/drawing/2014/main" id="{AE4CEA47-8D9F-4672-B405-435C35257F1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3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NDP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88" name="Group 25">
            <a:extLst>
              <a:ext uri="{FF2B5EF4-FFF2-40B4-BE49-F238E27FC236}">
                <a16:creationId xmlns:a16="http://schemas.microsoft.com/office/drawing/2014/main" id="{7889E76D-7E12-4212-AC6E-851A80CDD66E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46116" name="Rectangle 26">
              <a:extLst>
                <a:ext uri="{FF2B5EF4-FFF2-40B4-BE49-F238E27FC236}">
                  <a16:creationId xmlns:a16="http://schemas.microsoft.com/office/drawing/2014/main" id="{4B8B6F54-F417-432C-B1C5-67EEEA92C71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17" name="Line 27">
              <a:extLst>
                <a:ext uri="{FF2B5EF4-FFF2-40B4-BE49-F238E27FC236}">
                  <a16:creationId xmlns:a16="http://schemas.microsoft.com/office/drawing/2014/main" id="{5AE833AD-0F90-495A-B989-8954B7F1AE8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18" name="Line 28">
              <a:extLst>
                <a:ext uri="{FF2B5EF4-FFF2-40B4-BE49-F238E27FC236}">
                  <a16:creationId xmlns:a16="http://schemas.microsoft.com/office/drawing/2014/main" id="{660D9DE6-7228-4C57-8549-4E09C307C8A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19" name="Line 29">
              <a:extLst>
                <a:ext uri="{FF2B5EF4-FFF2-40B4-BE49-F238E27FC236}">
                  <a16:creationId xmlns:a16="http://schemas.microsoft.com/office/drawing/2014/main" id="{5BEB77F2-C4C9-4006-A4CB-72B07241D91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20" name="Line 30">
              <a:extLst>
                <a:ext uri="{FF2B5EF4-FFF2-40B4-BE49-F238E27FC236}">
                  <a16:creationId xmlns:a16="http://schemas.microsoft.com/office/drawing/2014/main" id="{E3C71884-1EF9-4326-B4EA-BC0533428A1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21" name="Rectangle 31">
              <a:extLst>
                <a:ext uri="{FF2B5EF4-FFF2-40B4-BE49-F238E27FC236}">
                  <a16:creationId xmlns:a16="http://schemas.microsoft.com/office/drawing/2014/main" id="{3999FD3E-823A-4C7B-8867-C00C094C140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r-Latn-C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DP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89" name="Group 32">
            <a:extLst>
              <a:ext uri="{FF2B5EF4-FFF2-40B4-BE49-F238E27FC236}">
                <a16:creationId xmlns:a16="http://schemas.microsoft.com/office/drawing/2014/main" id="{58A17ACD-C142-4096-98DF-C9F8490861F9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46114" name="Rectangle 33">
              <a:extLst>
                <a:ext uri="{FF2B5EF4-FFF2-40B4-BE49-F238E27FC236}">
                  <a16:creationId xmlns:a16="http://schemas.microsoft.com/office/drawing/2014/main" id="{15A2D516-51DD-4826-919A-334E29A7B9F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15" name="Rectangle 34">
              <a:extLst>
                <a:ext uri="{FF2B5EF4-FFF2-40B4-BE49-F238E27FC236}">
                  <a16:creationId xmlns:a16="http://schemas.microsoft.com/office/drawing/2014/main" id="{A998DF15-CDBB-4CA4-945E-C592711E258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C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6090" name="Line 35">
            <a:extLst>
              <a:ext uri="{FF2B5EF4-FFF2-40B4-BE49-F238E27FC236}">
                <a16:creationId xmlns:a16="http://schemas.microsoft.com/office/drawing/2014/main" id="{3051E2F9-3306-4A81-8EC3-793BB8987720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4557713" y="2214563"/>
            <a:ext cx="1587" cy="914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91" name="Rectangle 36">
            <a:extLst>
              <a:ext uri="{FF2B5EF4-FFF2-40B4-BE49-F238E27FC236}">
                <a16:creationId xmlns:a16="http://schemas.microsoft.com/office/drawing/2014/main" id="{D7CF9C54-8324-470C-B9AA-C0DACA08BD5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557713" y="2209800"/>
            <a:ext cx="1485900" cy="919163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46092" name="Group 37">
            <a:extLst>
              <a:ext uri="{FF2B5EF4-FFF2-40B4-BE49-F238E27FC236}">
                <a16:creationId xmlns:a16="http://schemas.microsoft.com/office/drawing/2014/main" id="{6D3DFE33-EFED-43E5-870B-421EDCECF360}"/>
              </a:ext>
            </a:extLst>
          </p:cNvPr>
          <p:cNvGrpSpPr>
            <a:grpSpLocks/>
          </p:cNvGrpSpPr>
          <p:nvPr/>
        </p:nvGrpSpPr>
        <p:grpSpPr bwMode="auto">
          <a:xfrm>
            <a:off x="4900613" y="2411413"/>
            <a:ext cx="965200" cy="560387"/>
            <a:chOff x="3087" y="1440"/>
            <a:chExt cx="608" cy="353"/>
          </a:xfrm>
        </p:grpSpPr>
        <p:sp>
          <p:nvSpPr>
            <p:cNvPr id="46112" name="Rectangle 38">
              <a:extLst>
                <a:ext uri="{FF2B5EF4-FFF2-40B4-BE49-F238E27FC236}">
                  <a16:creationId xmlns:a16="http://schemas.microsoft.com/office/drawing/2014/main" id="{23ED01FB-5854-4375-9CB1-2ED47B84E78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087" y="1440"/>
              <a:ext cx="6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 </a:t>
              </a:r>
              <a:r>
                <a:rPr lang="sr-Latn-C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Posredni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13" name="Rectangle 39">
              <a:extLst>
                <a:ext uri="{FF2B5EF4-FFF2-40B4-BE49-F238E27FC236}">
                  <a16:creationId xmlns:a16="http://schemas.microsoft.com/office/drawing/2014/main" id="{B34ABE0E-7D9F-4B31-82F5-2B06DB6185C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50" y="1620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 </a:t>
              </a:r>
              <a:r>
                <a:rPr lang="sr-Latn-C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porezi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93" name="Group 40">
            <a:extLst>
              <a:ext uri="{FF2B5EF4-FFF2-40B4-BE49-F238E27FC236}">
                <a16:creationId xmlns:a16="http://schemas.microsoft.com/office/drawing/2014/main" id="{3C815E2F-DF43-4225-8196-67847A097DF6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543050"/>
            <a:ext cx="1489075" cy="671513"/>
            <a:chOff x="1934" y="972"/>
            <a:chExt cx="938" cy="423"/>
          </a:xfrm>
        </p:grpSpPr>
        <p:sp>
          <p:nvSpPr>
            <p:cNvPr id="46103" name="Line 41">
              <a:extLst>
                <a:ext uri="{FF2B5EF4-FFF2-40B4-BE49-F238E27FC236}">
                  <a16:creationId xmlns:a16="http://schemas.microsoft.com/office/drawing/2014/main" id="{4959EFFD-32CB-4B16-9FFE-D6346F10FB5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04" name="Rectangle 42">
              <a:extLst>
                <a:ext uri="{FF2B5EF4-FFF2-40B4-BE49-F238E27FC236}">
                  <a16:creationId xmlns:a16="http://schemas.microsoft.com/office/drawing/2014/main" id="{967EF7AC-50A7-4263-94B0-5743BD99DDC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05" name="Line 43">
              <a:extLst>
                <a:ext uri="{FF2B5EF4-FFF2-40B4-BE49-F238E27FC236}">
                  <a16:creationId xmlns:a16="http://schemas.microsoft.com/office/drawing/2014/main" id="{0B2D36B9-BD63-4430-9B76-0E7DAFF4794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06" name="Line 44">
              <a:extLst>
                <a:ext uri="{FF2B5EF4-FFF2-40B4-BE49-F238E27FC236}">
                  <a16:creationId xmlns:a16="http://schemas.microsoft.com/office/drawing/2014/main" id="{E30EF4A2-9794-4B0D-B5F9-EFFEA4392452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07" name="Line 45">
              <a:extLst>
                <a:ext uri="{FF2B5EF4-FFF2-40B4-BE49-F238E27FC236}">
                  <a16:creationId xmlns:a16="http://schemas.microsoft.com/office/drawing/2014/main" id="{F9AABA73-403D-401C-9F55-643D9C287BC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08" name="Line 46">
              <a:extLst>
                <a:ext uri="{FF2B5EF4-FFF2-40B4-BE49-F238E27FC236}">
                  <a16:creationId xmlns:a16="http://schemas.microsoft.com/office/drawing/2014/main" id="{C8EE768C-C325-458D-B02E-8F7C2A46126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09" name="Line 47">
              <a:extLst>
                <a:ext uri="{FF2B5EF4-FFF2-40B4-BE49-F238E27FC236}">
                  <a16:creationId xmlns:a16="http://schemas.microsoft.com/office/drawing/2014/main" id="{4DB7D563-FF60-4256-983F-FD0DE3A5E68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10" name="Line 48">
              <a:extLst>
                <a:ext uri="{FF2B5EF4-FFF2-40B4-BE49-F238E27FC236}">
                  <a16:creationId xmlns:a16="http://schemas.microsoft.com/office/drawing/2014/main" id="{D9A8F79E-27E2-4410-804F-E3A0A90E3D8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11" name="Rectangle 49">
              <a:extLst>
                <a:ext uri="{FF2B5EF4-FFF2-40B4-BE49-F238E27FC236}">
                  <a16:creationId xmlns:a16="http://schemas.microsoft.com/office/drawing/2014/main" id="{1C8EDD5F-A050-4A1E-9C4D-0E263F1DC49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7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r-Latn-C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Amortizacija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94" name="Group 50">
            <a:extLst>
              <a:ext uri="{FF2B5EF4-FFF2-40B4-BE49-F238E27FC236}">
                <a16:creationId xmlns:a16="http://schemas.microsoft.com/office/drawing/2014/main" id="{C3A4362D-6EBD-4E42-810B-CE9A759438EF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46101" name="Rectangle 51">
              <a:extLst>
                <a:ext uri="{FF2B5EF4-FFF2-40B4-BE49-F238E27FC236}">
                  <a16:creationId xmlns:a16="http://schemas.microsoft.com/office/drawing/2014/main" id="{FD196BAE-0928-4C61-93C3-7B70BE1E403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02" name="Rectangle 52">
              <a:extLst>
                <a:ext uri="{FF2B5EF4-FFF2-40B4-BE49-F238E27FC236}">
                  <a16:creationId xmlns:a16="http://schemas.microsoft.com/office/drawing/2014/main" id="{45D4C225-622A-4455-B9E5-8C05B0954D1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I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95" name="Group 53">
            <a:extLst>
              <a:ext uri="{FF2B5EF4-FFF2-40B4-BE49-F238E27FC236}">
                <a16:creationId xmlns:a16="http://schemas.microsoft.com/office/drawing/2014/main" id="{6EB0E9B0-CF9E-4D72-97ED-982722BE33A5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46099" name="Rectangle 54">
              <a:extLst>
                <a:ext uri="{FF2B5EF4-FFF2-40B4-BE49-F238E27FC236}">
                  <a16:creationId xmlns:a16="http://schemas.microsoft.com/office/drawing/2014/main" id="{EE1B7205-3C68-467E-96CC-AEBBA439596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00" name="Rectangle 55">
              <a:extLst>
                <a:ext uri="{FF2B5EF4-FFF2-40B4-BE49-F238E27FC236}">
                  <a16:creationId xmlns:a16="http://schemas.microsoft.com/office/drawing/2014/main" id="{7541381E-0158-4517-89E2-0EEEA3DB600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G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96" name="Group 56">
            <a:extLst>
              <a:ext uri="{FF2B5EF4-FFF2-40B4-BE49-F238E27FC236}">
                <a16:creationId xmlns:a16="http://schemas.microsoft.com/office/drawing/2014/main" id="{756D4F91-6150-4F29-9E29-B9EA0BAC04DD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46097" name="Rectangle 57">
              <a:extLst>
                <a:ext uri="{FF2B5EF4-FFF2-40B4-BE49-F238E27FC236}">
                  <a16:creationId xmlns:a16="http://schemas.microsoft.com/office/drawing/2014/main" id="{94C48705-CBAF-4707-B346-F85F800EDFB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098" name="Rectangle 58">
              <a:extLst>
                <a:ext uri="{FF2B5EF4-FFF2-40B4-BE49-F238E27FC236}">
                  <a16:creationId xmlns:a16="http://schemas.microsoft.com/office/drawing/2014/main" id="{C4DC94B8-4B03-4150-8A05-31F2394FE6E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X-Z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9">
            <a:extLst>
              <a:ext uri="{FF2B5EF4-FFF2-40B4-BE49-F238E27FC236}">
                <a16:creationId xmlns:a16="http://schemas.microsoft.com/office/drawing/2014/main" id="{E648DBC8-387F-42E1-B33D-55069E15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S</a:t>
            </a:r>
            <a:r>
              <a:rPr lang="en-US" altLang="en-US" dirty="0" err="1"/>
              <a:t>tatistika</a:t>
            </a:r>
            <a:r>
              <a:rPr lang="en-US" altLang="en-US" dirty="0"/>
              <a:t> </a:t>
            </a:r>
            <a:r>
              <a:rPr lang="en-US" altLang="en-US" dirty="0" err="1"/>
              <a:t>nacionalnih</a:t>
            </a:r>
            <a:r>
              <a:rPr lang="en-US" altLang="en-US" dirty="0"/>
              <a:t> </a:t>
            </a:r>
            <a:r>
              <a:rPr lang="en-US" altLang="en-US" dirty="0" err="1"/>
              <a:t>računa</a:t>
            </a:r>
            <a:r>
              <a:rPr lang="en-US" altLang="en-US" dirty="0"/>
              <a:t> – 17. </a:t>
            </a:r>
            <a:r>
              <a:rPr lang="en-US" altLang="en-US" dirty="0" err="1"/>
              <a:t>vek</a:t>
            </a:r>
            <a:r>
              <a:rPr lang="en-US" altLang="en-US" dirty="0"/>
              <a:t>, </a:t>
            </a:r>
            <a:r>
              <a:rPr lang="en-GB" altLang="en-US" dirty="0">
                <a:hlinkClick r:id="rId2"/>
              </a:rPr>
              <a:t>William Petty.</a:t>
            </a:r>
            <a:br>
              <a:rPr lang="en-US" altLang="en-US" dirty="0"/>
            </a:br>
            <a:endParaRPr lang="en-GB" altLang="en-US" dirty="0"/>
          </a:p>
        </p:txBody>
      </p:sp>
      <p:sp>
        <p:nvSpPr>
          <p:cNvPr id="47107" name="Content Placeholder 6">
            <a:extLst>
              <a:ext uri="{FF2B5EF4-FFF2-40B4-BE49-F238E27FC236}">
                <a16:creationId xmlns:a16="http://schemas.microsoft.com/office/drawing/2014/main" id="{2B472282-87B7-466B-B059-6CA0E611E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71800"/>
            <a:ext cx="7772400" cy="4572000"/>
          </a:xfrm>
        </p:spPr>
        <p:txBody>
          <a:bodyPr/>
          <a:lstStyle/>
          <a:p>
            <a:r>
              <a:rPr lang="en-GB" altLang="en-US" sz="2800"/>
              <a:t>1956 – </a:t>
            </a:r>
            <a:r>
              <a:rPr lang="en-US" altLang="en-US" sz="2800"/>
              <a:t> početak </a:t>
            </a:r>
            <a:r>
              <a:rPr lang="en-GB" altLang="en-US" sz="2800"/>
              <a:t> </a:t>
            </a:r>
            <a:r>
              <a:rPr lang="en-GB" altLang="en-US" sz="2800">
                <a:hlinkClick r:id="rId3"/>
              </a:rPr>
              <a:t>UN </a:t>
            </a:r>
            <a:r>
              <a:rPr lang="en-US" altLang="en-US" sz="2800">
                <a:hlinkClick r:id="rId3"/>
              </a:rPr>
              <a:t>počela da šalje upitnike</a:t>
            </a:r>
            <a:r>
              <a:rPr lang="en-GB" altLang="en-US" sz="2800">
                <a:hlinkClick r:id="rId3"/>
              </a:rPr>
              <a:t> </a:t>
            </a:r>
            <a:r>
              <a:rPr lang="en-GB" altLang="en-US" sz="2800"/>
              <a:t>(McNeely 1995). </a:t>
            </a:r>
            <a:endParaRPr lang="en-US" altLang="en-US" sz="2800"/>
          </a:p>
          <a:p>
            <a:r>
              <a:rPr lang="en-GB" altLang="en-US" sz="2800"/>
              <a:t>1991</a:t>
            </a:r>
            <a:r>
              <a:rPr lang="en-US" altLang="en-US" sz="2800"/>
              <a:t> - </a:t>
            </a:r>
            <a:r>
              <a:rPr lang="en-GB" altLang="en-US" sz="2800"/>
              <a:t> </a:t>
            </a:r>
            <a:r>
              <a:rPr lang="en-US" altLang="en-US" sz="2800"/>
              <a:t>baš kad su citati o prednosti GDP prevladali u literaturi...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>
            <a:extLst>
              <a:ext uri="{FF2B5EF4-FFF2-40B4-BE49-F238E27FC236}">
                <a16:creationId xmlns:a16="http://schemas.microsoft.com/office/drawing/2014/main" id="{9962854A-E8C6-4904-B5F9-5FA94941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GNI (Gross National Income</a:t>
            </a:r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5EC19-9C7B-4572-8506-D0767516D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N</a:t>
            </a:r>
            <a:r>
              <a:rPr lang="en-US" altLang="en-US"/>
              <a:t>ovi zaokret – GNI (Gross National Income)</a:t>
            </a:r>
            <a:endParaRPr lang="sr-Latn-RS" altLang="en-US"/>
          </a:p>
          <a:p>
            <a:r>
              <a:rPr lang="en-GB" altLang="en-US">
                <a:hlinkClick r:id="rId2"/>
              </a:rPr>
              <a:t>(World Bank)</a:t>
            </a:r>
            <a:endParaRPr lang="en-GB" altLang="en-US"/>
          </a:p>
          <a:p>
            <a:r>
              <a:rPr lang="en-GB" altLang="en-US" sz="2000"/>
              <a:t>The 2010 Human Development Report explained the switch: </a:t>
            </a:r>
          </a:p>
          <a:p>
            <a:r>
              <a:rPr lang="en-GB" altLang="en-US" sz="2000"/>
              <a:t>To measure the standard of living, gross national income (GNI) per capita replaces gross domestic product (GDP) per capita. In a globalized world differences are often large between the income of a country’s residents and its domestic production. </a:t>
            </a:r>
            <a:endParaRPr lang="en-US" altLang="en-US" sz="2000"/>
          </a:p>
          <a:p>
            <a:r>
              <a:rPr lang="en-GB" altLang="en-US" sz="2000"/>
              <a:t>Some of the income residents earn is sent abroad, some residents receive international remittances and some countries receive sizeable aid flows. For example, </a:t>
            </a:r>
            <a:r>
              <a:rPr lang="en-GB" altLang="en-US" sz="2000" u="sng"/>
              <a:t>because of large remittances from abroad, GNI in the Philippines greatly exceeds GDP, and because of international aid, Timor-Leste’s GNI is many times domestic output</a:t>
            </a:r>
            <a:r>
              <a:rPr lang="en-GB" altLang="en-US" sz="2000"/>
              <a:t>. (UN 2010: 15)</a:t>
            </a:r>
          </a:p>
          <a:p>
            <a:endParaRPr lang="en-GB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A7F9FF6-082E-4420-83F8-B32201C9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ŠTA JE BOLJE KORISTITI, GDP </a:t>
            </a:r>
            <a:r>
              <a:rPr lang="en-US" altLang="en-US" dirty="0" err="1"/>
              <a:t>ili</a:t>
            </a:r>
            <a:r>
              <a:rPr lang="en-US" altLang="en-US" dirty="0"/>
              <a:t> GNI?</a:t>
            </a:r>
            <a:br>
              <a:rPr lang="en-US" altLang="en-US" dirty="0"/>
            </a:br>
            <a:endParaRPr lang="en-GB" altLang="en-US" dirty="0"/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E1678EDD-31EE-40A0-82CA-A95A60E0F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Razlike</a:t>
            </a:r>
            <a:r>
              <a:rPr lang="sr-Latn-RS" altLang="en-US"/>
              <a:t> postoje</a:t>
            </a:r>
            <a:endParaRPr lang="en-US" altLang="en-US"/>
          </a:p>
          <a:p>
            <a:r>
              <a:rPr lang="en-GB" altLang="en-US"/>
              <a:t>Č</a:t>
            </a:r>
            <a:r>
              <a:rPr lang="en-US" altLang="en-US"/>
              <a:t>ak i u razvijenim zemljama </a:t>
            </a:r>
          </a:p>
          <a:p>
            <a:r>
              <a:rPr lang="en-GB" altLang="en-US"/>
              <a:t>Z</a:t>
            </a:r>
            <a:r>
              <a:rPr lang="en-US" altLang="en-US"/>
              <a:t>a ekonomsku politiku –manji značaj </a:t>
            </a:r>
          </a:p>
          <a:p>
            <a:endParaRPr lang="en-GB" altLang="en-US"/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0B736749-A9AC-4043-AB92-EEA314DD6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t="17242" r="2570" b="13622"/>
          <a:stretch>
            <a:fillRect/>
          </a:stretch>
        </p:blipFill>
        <p:spPr bwMode="auto">
          <a:xfrm>
            <a:off x="1017588" y="3352800"/>
            <a:ext cx="76755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0A6230EA-73E8-4FE3-98C1-A0AC743E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6172200" cy="6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>
            <a:extLst>
              <a:ext uri="{FF2B5EF4-FFF2-40B4-BE49-F238E27FC236}">
                <a16:creationId xmlns:a16="http://schemas.microsoft.com/office/drawing/2014/main" id="{69177B1A-5A11-4B0E-BFEF-0CBB78C0C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576263"/>
            <a:ext cx="8382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600" b="1">
                <a:latin typeface="Arial" panose="020B0604020202020204" pitchFamily="34" charset="0"/>
              </a:rPr>
              <a:t>6000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5800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304B22F-1B1B-4FF3-9D34-D6DCCAE76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6263"/>
            <a:ext cx="685800" cy="338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600" b="1" dirty="0">
                <a:solidFill>
                  <a:schemeClr val="tx2">
                    <a:lumMod val="10000"/>
                  </a:schemeClr>
                </a:solidFill>
              </a:rPr>
              <a:t>2017</a:t>
            </a:r>
            <a:endParaRPr lang="sr-Latn-CS" altLang="en-US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D2FC0548-FE7C-49F3-81F3-8CD2FE2F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pic>
        <p:nvPicPr>
          <p:cNvPr id="50179" name="Picture 2">
            <a:hlinkClick r:id="rId2"/>
            <a:extLst>
              <a:ext uri="{FF2B5EF4-FFF2-40B4-BE49-F238E27FC236}">
                <a16:creationId xmlns:a16="http://schemas.microsoft.com/office/drawing/2014/main" id="{0EB0EDA4-F198-4949-9E2E-9AC2AB17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18889" r="30000" b="42593"/>
          <a:stretch>
            <a:fillRect/>
          </a:stretch>
        </p:blipFill>
        <p:spPr bwMode="auto">
          <a:xfrm>
            <a:off x="1219200" y="152400"/>
            <a:ext cx="71453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4">
            <a:extLst>
              <a:ext uri="{FF2B5EF4-FFF2-40B4-BE49-F238E27FC236}">
                <a16:creationId xmlns:a16="http://schemas.microsoft.com/office/drawing/2014/main" id="{DD872635-CB0B-405A-A34B-ABD415AC3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24400"/>
            <a:ext cx="4191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/>
              <a:t>Pogledajte </a:t>
            </a:r>
            <a:r>
              <a:rPr lang="sr-Latn-RS" altLang="en-US">
                <a:hlinkClick r:id="rId2"/>
              </a:rPr>
              <a:t>video</a:t>
            </a:r>
            <a:r>
              <a:rPr lang="sr-Latn-RS" altLang="en-US"/>
              <a:t> –</a:t>
            </a:r>
          </a:p>
          <a:p>
            <a:pPr eaLnBrk="1" hangingPunct="1"/>
            <a:r>
              <a:rPr lang="sr-Latn-RS" altLang="en-US"/>
              <a:t>U Irsku dolaze investitori, odnose profit</a:t>
            </a:r>
          </a:p>
          <a:p>
            <a:pPr eaLnBrk="1" hangingPunct="1"/>
            <a:r>
              <a:rPr lang="sr-Latn-RS" altLang="en-US"/>
              <a:t>U Luksemburu – strane firme, takođe</a:t>
            </a:r>
          </a:p>
          <a:p>
            <a:pPr eaLnBrk="1" hangingPunct="1"/>
            <a:endParaRPr lang="sr-Latn-RS" altLang="en-US"/>
          </a:p>
          <a:p>
            <a:pPr eaLnBrk="1" hangingPunct="1"/>
            <a:r>
              <a:rPr lang="sr-Latn-RS" altLang="en-US"/>
              <a:t>Zar onda vredi da dolaze?</a:t>
            </a:r>
            <a:endParaRPr lang="en-GB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4CDB-DD7B-4DC4-A5D7-3DE220BE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sr-Latn-RS" dirty="0"/>
              <a:t>Kapital </a:t>
            </a:r>
            <a:br>
              <a:rPr lang="sr-Latn-RS" dirty="0"/>
            </a:br>
            <a:r>
              <a:rPr lang="sr-Latn-RS" dirty="0"/>
              <a:t>upravljačke veštine</a:t>
            </a:r>
            <a:br>
              <a:rPr lang="sr-Latn-RS" dirty="0"/>
            </a:br>
            <a:r>
              <a:rPr lang="sr-Latn-RS" dirty="0"/>
              <a:t>izvozni kanali</a:t>
            </a:r>
            <a:endParaRPr lang="en-GB" dirty="0"/>
          </a:p>
        </p:txBody>
      </p:sp>
      <p:sp>
        <p:nvSpPr>
          <p:cNvPr id="51203" name="AutoShape 2" descr="Image result for fdi by country gdp growth">
            <a:extLst>
              <a:ext uri="{FF2B5EF4-FFF2-40B4-BE49-F238E27FC236}">
                <a16:creationId xmlns:a16="http://schemas.microsoft.com/office/drawing/2014/main" id="{A202063B-D531-4AB6-B028-CCC8F7A299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3113" y="2490788"/>
            <a:ext cx="50577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513EB3EA-3650-410E-80A3-ED06BCCEE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490788"/>
            <a:ext cx="7510462" cy="304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F0162625-7008-44A7-B85F-F5087F0E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4688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4D87EB-DDF4-4843-8FCC-54FE59601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17988"/>
            <a:ext cx="457200" cy="430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solidFill>
                  <a:srgbClr val="FF0000"/>
                </a:solidFill>
                <a:latin typeface="Arial" panose="020B0604020202020204" pitchFamily="34" charset="0"/>
              </a:rPr>
              <a:t>56</a:t>
            </a:r>
            <a:br>
              <a:rPr lang="en-US" altLang="en-US" sz="11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100" b="1">
                <a:solidFill>
                  <a:srgbClr val="FF0000"/>
                </a:solidFill>
                <a:latin typeface="Arial" panose="020B0604020202020204" pitchFamily="34" charset="0"/>
              </a:rPr>
              <a:t>60.3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00185 L 0.06666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9E4A35-AC03-4404-99A2-044A3D3D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10459103-B63A-4BF7-824E-5CB4F67A31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057400"/>
            <a:ext cx="5919788" cy="240665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24F587A0-88DF-486B-A101-2B653467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55282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B4B38FA3-8E38-4E46-8C6B-5533F4882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0875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36CCD67F-97D2-4C6A-A103-557A2599C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7"/>
          <a:stretch>
            <a:fillRect/>
          </a:stretch>
        </p:blipFill>
        <p:spPr bwMode="auto">
          <a:xfrm>
            <a:off x="990600" y="1066800"/>
            <a:ext cx="73787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BCBCB7B7-FB48-4EF2-BBFA-073EB6F20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458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b="1">
                <a:latin typeface="Arial" panose="020B0604020202020204" pitchFamily="34" charset="0"/>
              </a:rPr>
              <a:t>Ocenite sledeći stav: Liberalizacijom tržišta </a:t>
            </a:r>
            <a:r>
              <a:rPr lang="it-IT" altLang="en-US" sz="2800">
                <a:latin typeface="Arial" panose="020B0604020202020204" pitchFamily="34" charset="0"/>
              </a:rPr>
              <a:t>droge bi se povećao BDP, ali bi se smanjili poreski </a:t>
            </a:r>
            <a:r>
              <a:rPr lang="en-US" altLang="en-US" sz="2800">
                <a:latin typeface="Arial" panose="020B0604020202020204" pitchFamily="34" charset="0"/>
              </a:rPr>
              <a:t>prihodi i pogoršao bi se platni bilans.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89C91-C9D1-4014-B55F-FB0A4614B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38400"/>
            <a:ext cx="7467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Povecava se “bela ekonomija”, raste GDP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Rastu poreski prihodi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Ali ako se smanje poreske stope moze se ocekivati rast broja poreskih obveznika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Ali i pad 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Efekat na B</a:t>
            </a:r>
            <a:r>
              <a:rPr lang="sr-Latn-RS" altLang="en-US" sz="1800">
                <a:latin typeface="Arial" panose="020B0604020202020204" pitchFamily="34" charset="0"/>
              </a:rPr>
              <a:t>D</a:t>
            </a:r>
            <a:r>
              <a:rPr lang="en-US" altLang="en-US" sz="1800">
                <a:latin typeface="Arial" panose="020B0604020202020204" pitchFamily="34" charset="0"/>
              </a:rPr>
              <a:t>P zavisi od toga da li zemlja “izvozi” ili “uvozi” nakotike. U prvom slucaju suficit raste, u drugom - pada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2E62FAA9-1247-4165-AD1E-C3194CDD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153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2.</a:t>
            </a:r>
            <a:r>
              <a:rPr lang="en-US" altLang="en-US" sz="2800">
                <a:latin typeface="Arial" panose="020B0604020202020204" pitchFamily="34" charset="0"/>
              </a:rPr>
              <a:t> Kakav je efekat autsorsinga na BDP?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(Uzmite kao primer firmu koja pretvara svoju kafeteriju u nezavisnog podugovarača.)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it-IT" altLang="en-US" sz="28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D468D9-42E9-4C1A-8580-37BB4363E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33800"/>
            <a:ext cx="7543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Ako se posao seli u inostranstvo  BDP PADA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AKO OSTAJE U ZEMLJI, BDP RASTE AKO FIRMA USPESNO RADI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 ili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	OSTAJE ISTI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	PADA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	Ako firma ne bude uspesna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647AE80D-0FC9-4B40-8B80-701C14A32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14400"/>
            <a:ext cx="7543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3. BDP uključuje sve i svašta. Tu su „dobra” kao što </a:t>
            </a:r>
            <a:r>
              <a:rPr lang="pl-PL" altLang="en-US" sz="2800">
                <a:latin typeface="Arial" panose="020B0604020202020204" pitchFamily="34" charset="0"/>
              </a:rPr>
              <a:t>je hrana, tu su i pozorišne predstave u kojima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it-IT" altLang="en-US" sz="2800">
                <a:latin typeface="Arial" panose="020B0604020202020204" pitchFamily="34" charset="0"/>
              </a:rPr>
              <a:t>uživamo, ali su tu i „zla” kao što su izduvni gasovi </a:t>
            </a:r>
            <a:r>
              <a:rPr lang="pl-PL" altLang="en-US" sz="2800">
                <a:latin typeface="Arial" panose="020B0604020202020204" pitchFamily="34" charset="0"/>
              </a:rPr>
              <a:t>itd. Mnoga „dobra” nisu uključena – vrednost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it-IT" altLang="en-US" sz="2800">
                <a:latin typeface="Arial" panose="020B0604020202020204" pitchFamily="34" charset="0"/>
              </a:rPr>
              <a:t>toga što, na primer, imamo dobrog komšiju, ili, </a:t>
            </a:r>
            <a:r>
              <a:rPr lang="en-US" altLang="en-US" sz="2800">
                <a:latin typeface="Arial" panose="020B0604020202020204" pitchFamily="34" charset="0"/>
              </a:rPr>
              <a:t>recimo, vrednost slobodnog vremena koje provodimo gledajući zalazak sunca. Kako biste izračunali „bruto domaće zadovoljstvo”?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  <a:hlinkClick r:id="rId2"/>
              </a:rPr>
              <a:t>Economics of happiness – 1</a:t>
            </a: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  <a:hlinkClick r:id="rId3"/>
              </a:rPr>
              <a:t>Economics of happiness – 2 – Deepak Lal</a:t>
            </a: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5F539504-5859-4E03-912C-D7019B743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A tek što su rezultati nestabilni…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4E4AB94-1A6E-4D83-A332-90BD0C029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 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A733A933-6465-4DBB-B9A9-43B81CEC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1650"/>
            <a:ext cx="55435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C25B89B-BDB0-4275-BFD3-547561F245AF}"/>
              </a:ext>
            </a:extLst>
          </p:cNvPr>
          <p:cNvSpPr/>
          <p:nvPr/>
        </p:nvSpPr>
        <p:spPr>
          <a:xfrm>
            <a:off x="3505200" y="2819400"/>
            <a:ext cx="1981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15BB-3F15-4050-877C-12C4F7D9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3DEBA-69E9-403B-8374-5A90B2937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hlinkClick r:id="rId2"/>
              </a:rPr>
              <a:t>Šta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će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zameniti</a:t>
            </a:r>
            <a:r>
              <a:rPr lang="en-GB" dirty="0">
                <a:hlinkClick r:id="rId2"/>
              </a:rPr>
              <a:t> BDP?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dodati</a:t>
            </a:r>
            <a:r>
              <a:rPr lang="en-GB" dirty="0"/>
              <a:t> </a:t>
            </a:r>
            <a:r>
              <a:rPr lang="en-GB" dirty="0" err="1"/>
              <a:t>neobuhvaćene</a:t>
            </a:r>
            <a:r>
              <a:rPr lang="en-GB" dirty="0"/>
              <a:t> </a:t>
            </a:r>
            <a:r>
              <a:rPr lang="en-GB" dirty="0" err="1"/>
              <a:t>stavke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ekonomija</a:t>
            </a:r>
            <a:r>
              <a:rPr lang="en-GB" dirty="0"/>
              <a:t> </a:t>
            </a:r>
            <a:r>
              <a:rPr lang="en-GB" dirty="0" err="1"/>
              <a:t>sreće</a:t>
            </a:r>
            <a:r>
              <a:rPr lang="en-GB" dirty="0"/>
              <a:t> </a:t>
            </a:r>
            <a:br>
              <a:rPr lang="en-GB" dirty="0">
                <a:hlinkClick r:id="rId3"/>
              </a:rPr>
            </a:br>
            <a:r>
              <a:rPr lang="en-GB" dirty="0" err="1">
                <a:hlinkClick r:id="rId3"/>
              </a:rPr>
              <a:t>meriti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bogatstvo</a:t>
            </a:r>
            <a:r>
              <a:rPr lang="en-GB" dirty="0">
                <a:hlinkClick r:id="rId3"/>
              </a:rPr>
              <a:t> a ne </a:t>
            </a:r>
            <a:r>
              <a:rPr lang="en-GB" dirty="0" err="1">
                <a:hlinkClick r:id="rId3"/>
              </a:rPr>
              <a:t>dohodak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32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316A1CF9-C6D0-453A-947F-08C642683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Toni Bler uveo “gross national well being” (GWB)</a:t>
            </a: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EA9EEE0-09F4-464C-879E-2ED9697D0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288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I laburisti – prof. Richard Layard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Napisao uticajnu knjigu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Happiness: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2"/>
              </a:rPr>
              <a:t>Lessons from a New Science. 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C1600E3-EA0F-429D-A36E-CE5A5528C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Dugove</a:t>
            </a:r>
            <a:r>
              <a:rPr lang="sr-Latn-RS" altLang="en-US" sz="1800">
                <a:latin typeface="Arial" panose="020B0604020202020204" pitchFamily="34" charset="0"/>
              </a:rPr>
              <a:t>čnost, kriminal i nezaposlenost NE UTIČU NA INDESE SREĆE!!!!!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0421" name="Rectangle 4">
            <a:extLst>
              <a:ext uri="{FF2B5EF4-FFF2-40B4-BE49-F238E27FC236}">
                <a16:creationId xmlns:a16="http://schemas.microsoft.com/office/drawing/2014/main" id="{ADB94823-26BE-49AD-9424-00700379A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10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 dirty="0">
                <a:latin typeface="Arial" panose="020B0604020202020204" pitchFamily="34" charset="0"/>
              </a:rPr>
              <a:t>Ne postoji bogata zemlja u kojoj su indeksi sreće niski. </a:t>
            </a:r>
            <a:r>
              <a:rPr lang="sr-Latn-RS" altLang="en-US" sz="1800" u="sng" dirty="0">
                <a:latin typeface="Arial" panose="020B0604020202020204" pitchFamily="34" charset="0"/>
              </a:rPr>
              <a:t>Ali, RAST per capita dohotka nije koreliran sa srećom. </a:t>
            </a:r>
            <a:endParaRPr lang="en-GB" altLang="en-US" sz="1800" u="sng" dirty="0">
              <a:latin typeface="Arial" panose="020B0604020202020204" pitchFamily="34" charset="0"/>
            </a:endParaRPr>
          </a:p>
        </p:txBody>
      </p:sp>
      <p:sp>
        <p:nvSpPr>
          <p:cNvPr id="60422" name="Rectangle 5">
            <a:extLst>
              <a:ext uri="{FF2B5EF4-FFF2-40B4-BE49-F238E27FC236}">
                <a16:creationId xmlns:a16="http://schemas.microsoft.com/office/drawing/2014/main" id="{B1501EB0-DF31-447A-8775-866C1DFD9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 u="sng" dirty="0">
                <a:latin typeface="Arial" panose="020B0604020202020204" pitchFamily="34" charset="0"/>
              </a:rPr>
              <a:t>Ni skraćenje radnog vremena u Francuskoj nije povećalo indekse sreće</a:t>
            </a:r>
            <a:endParaRPr lang="en-GB" altLang="en-US" sz="1800" u="sng" dirty="0">
              <a:latin typeface="Arial" panose="020B0604020202020204" pitchFamily="34" charset="0"/>
            </a:endParaRPr>
          </a:p>
        </p:txBody>
      </p:sp>
      <p:sp>
        <p:nvSpPr>
          <p:cNvPr id="62471" name="Rectangle 6">
            <a:extLst>
              <a:ext uri="{FF2B5EF4-FFF2-40B4-BE49-F238E27FC236}">
                <a16:creationId xmlns:a16="http://schemas.microsoft.com/office/drawing/2014/main" id="{BD27C8E4-BF75-43CE-A2EB-AF511B788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71600"/>
            <a:ext cx="4572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 dirty="0">
                <a:latin typeface="Arial" panose="020B0604020202020204" pitchFamily="34" charset="0"/>
              </a:rPr>
              <a:t>Veliki izvor nereće proističe iz precenjene razlike između dve situacije.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 dirty="0">
                <a:latin typeface="Arial" panose="020B0604020202020204" pitchFamily="34" charset="0"/>
              </a:rPr>
              <a:t>Nesrećnom se proglašava situacija u kojoj se često kaže – i ne znam koliko sam bio srećan!!!!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 dirty="0">
                <a:latin typeface="Arial" panose="020B0604020202020204" pitchFamily="34" charset="0"/>
              </a:rPr>
              <a:t>Često je nesreća izraz razočarane ambicije ili pohlepe.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 dirty="0">
                <a:latin typeface="Arial" panose="020B0604020202020204" pitchFamily="34" charset="0"/>
              </a:rPr>
              <a:t>U stvari nastala je čitava teorija kao kritika kapitalzma. Sada kada su sve zemlje kapitalističke – teško da ima smisla. 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16CE7FC0-28D0-4AA8-A296-6DC9F7E40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00025"/>
            <a:ext cx="9067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ODGOVOR –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NEKE USLUGE SU POSLEDICA NESRECNIH OKOLNOSTI (bolesti, zagadjenja, saobracajnih nezgoda) te su negativno korelirana sa merom zadovoljstva, srecom, ali njihov rast utice na rast GDP.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Stavise, neke uslulge koje su negativno korelirane sa srecom (zagadjenje, unistenje prirodne okoline) ili su pozitivno korelirane (dobrovoljni rad) uopste ne ulaze u obracun BDP.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Iz svih ovih razloga, BDP je nesavrsen pokazatelj nivoa bruto domaceg zadovoljstva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5CA6B3F1-7D12-4BF7-A918-974E29CB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8458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4. Zemlje u kojima eksploatacija prirodnih izvora </a:t>
            </a:r>
            <a:r>
              <a:rPr lang="en-US" altLang="en-US" sz="2800">
                <a:latin typeface="Arial" panose="020B0604020202020204" pitchFamily="34" charset="0"/>
              </a:rPr>
              <a:t>čini najveći deo privredne aktivnosti često doživljavaju velike fluktuacije svog BDP.</a:t>
            </a:r>
            <a:endParaRPr lang="sr-Latn-R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Objasnite</a:t>
            </a:r>
            <a:r>
              <a:rPr lang="sr-Latn-RS" altLang="en-US" sz="2800">
                <a:latin typeface="Arial" panose="020B0604020202020204" pitchFamily="34" charset="0"/>
              </a:rPr>
              <a:t> </a:t>
            </a:r>
            <a:r>
              <a:rPr lang="pt-BR" altLang="en-US" sz="2800">
                <a:latin typeface="Arial" panose="020B0604020202020204" pitchFamily="34" charset="0"/>
              </a:rPr>
              <a:t>zašto se to dešava, pažljivo razdvajajući pojmove</a:t>
            </a:r>
            <a:r>
              <a:rPr lang="sr-Latn-RS" altLang="en-US" sz="2800"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dodate vrednosti i troškova proizvodnje. Zašto</a:t>
            </a:r>
            <a:r>
              <a:rPr lang="sr-Latn-RS" altLang="en-US" sz="2800">
                <a:latin typeface="Arial" panose="020B0604020202020204" pitchFamily="34" charset="0"/>
              </a:rPr>
              <a:t> </a:t>
            </a:r>
            <a:r>
              <a:rPr lang="pl-PL" altLang="en-US" sz="2800">
                <a:latin typeface="Arial" panose="020B0604020202020204" pitchFamily="34" charset="0"/>
              </a:rPr>
              <a:t>nacionalni i privredni računi u ovim zemljama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2800">
                <a:latin typeface="Arial" panose="020B0604020202020204" pitchFamily="34" charset="0"/>
              </a:rPr>
              <a:t>gube na značaju? Kako se ovaj problem može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rešiti?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BD749B08-033E-44BB-A2C5-A63A236BA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192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Vecina zemalja u razvoju zavisi od izvoznih cena svojih resursa (npr nafta, gas, minerali, tropiski proizvodi od drveta). Velike fluktuacijei u njihovom nacionalnom  dohotku posledica su velikih fluktuacija  u njihovim cenama na svetskom trzistu.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Nadalje, njihov nacionalni dohodak daje lazni utisak ekonomske situacije jer  se u obracun ne ukljucuju  stepen istrosenosti resursa, vec samo troskove rada i kapitala potrebnih za njihovu eksploataciju.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Da bi se ovaj problem resio troskovi proizvodnje bi trebalo da ukljucuju kolicinu iskoriscenih prirodnih resursa, vrednovanih po svetskim cenama.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nesto poput amortizacije, u stvari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Posto ove cene cesto snazno flukutuiraju, tako izracunat nacionalni dohodak bi bio veoma nestabilan i stoga neupotrebljiv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0CAD60E3-E61E-4D44-B5C6-669DAA33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315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5. „Zemljama-članicama EU nije potrebna statistika </a:t>
            </a:r>
            <a:r>
              <a:rPr lang="en-US" altLang="en-US" sz="2800">
                <a:latin typeface="Arial" panose="020B0604020202020204" pitchFamily="34" charset="0"/>
              </a:rPr>
              <a:t>platnog bilansa. Američke federalne države ih nemaju, pa sasvim lepo žive”. Dajte svoj komentar ovog stava.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4EE46C-897B-4652-BA0B-B77B8CBE9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958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Ali, evropske zemlje su nisu politicki niti ekonomski integrisane – a da li ce biti , pitanje je veliko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CBC7-4477-4A04-8417-B215C655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hlinkClick r:id="rId2"/>
              </a:rPr>
              <a:t>Western Balkans economies could take up to 200 </a:t>
            </a:r>
            <a:r>
              <a:rPr lang="en-GB" b="1" dirty="0" err="1">
                <a:hlinkClick r:id="rId2"/>
              </a:rPr>
              <a:t>yrs</a:t>
            </a:r>
            <a:r>
              <a:rPr lang="en-GB" b="1" dirty="0">
                <a:hlinkClick r:id="rId2"/>
              </a:rPr>
              <a:t> to catch up with EU -EBRD</a:t>
            </a:r>
            <a:br>
              <a:rPr lang="en-GB" b="1" dirty="0">
                <a:hlinkClick r:id="rId2"/>
              </a:rPr>
            </a:br>
            <a:r>
              <a:rPr lang="en-GB" dirty="0">
                <a:hlinkClick r:id="rId2"/>
              </a:rPr>
              <a:t>Reuters Staff</a:t>
            </a:r>
            <a:br>
              <a:rPr lang="en-GB" dirty="0"/>
            </a:br>
            <a:endParaRPr lang="en-GB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AEC8842-DA98-42F4-BD95-9858AA56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971800"/>
            <a:ext cx="7772400" cy="4572000"/>
          </a:xfrm>
        </p:spPr>
        <p:txBody>
          <a:bodyPr/>
          <a:lstStyle/>
          <a:p>
            <a:r>
              <a:rPr lang="en-GB" altLang="en-US" dirty="0"/>
              <a:t>LONDON, Feb 26 (Reuters) - Western Balkans countries need to tackle their low productivity and speed up reforms, the EBRD said on Monday, warning </a:t>
            </a:r>
            <a:r>
              <a:rPr lang="en-GB" altLang="en-US" b="1" dirty="0">
                <a:solidFill>
                  <a:srgbClr val="FFFF00"/>
                </a:solidFill>
              </a:rPr>
              <a:t>it could otherwise take them up to 200 years to catch up with the living standards of the EU states they hope to join. </a:t>
            </a: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6073-8704-4867-A959-38C4CF26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C54D4B2E-5069-4052-A8E5-CE21C5E668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25" y="381000"/>
            <a:ext cx="6962775" cy="6435725"/>
          </a:xfr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9E66968-16D2-4537-BFD7-93215C59808D}"/>
              </a:ext>
            </a:extLst>
          </p:cNvPr>
          <p:cNvSpPr/>
          <p:nvPr/>
        </p:nvSpPr>
        <p:spPr>
          <a:xfrm>
            <a:off x="6858000" y="2057400"/>
            <a:ext cx="457200" cy="2286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13EDE3-A732-45E8-B6BE-A72E6BC9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86400"/>
            <a:ext cx="4572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Kina</a:t>
            </a:r>
            <a:r>
              <a:rPr lang="sr-Latn-CS" altLang="en-US" sz="1800">
                <a:latin typeface="Arial" panose="020B0604020202020204" pitchFamily="34" charset="0"/>
              </a:rPr>
              <a:t> - </a:t>
            </a:r>
            <a:r>
              <a:rPr lang="pl-PL" altLang="en-US" sz="1800">
                <a:latin typeface="Arial" panose="020B0604020202020204" pitchFamily="34" charset="0"/>
              </a:rPr>
              <a:t>bila najrazvijenija na svetu pre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nekih 700 godina.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CBCD9-8CDE-4947-B4E0-617DD3416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75" y="0"/>
            <a:ext cx="7422849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02F8-DC87-4899-B2BC-0B30D6F5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Stopa rasta od 2% duplira BDP 	</a:t>
            </a:r>
            <a:endParaRPr lang="en-GB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D9D83E2-D117-4910-A884-4AA4BD256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altLang="en-US" dirty="0"/>
              <a:t>Za 72/2=36 godina</a:t>
            </a:r>
          </a:p>
          <a:p>
            <a:endParaRPr lang="sr-Latn-RS" altLang="en-US" dirty="0"/>
          </a:p>
          <a:p>
            <a:r>
              <a:rPr lang="sr-Latn-RS" altLang="en-US" dirty="0"/>
              <a:t>Ali je i to teško postići ...</a:t>
            </a:r>
          </a:p>
          <a:p>
            <a:endParaRPr lang="en-GB" altLang="en-US" dirty="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C85D4A84-8158-4C7C-B4F5-4A3DD85F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61722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DEB46-DF30-4ACE-AE5C-4E03EE4D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3 NAČINA OBRAČUNA BDP	</a:t>
            </a:r>
            <a:endParaRPr lang="en-GB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B6F6227C-A19D-4881-8CBA-A37110F9A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altLang="en-US"/>
              <a:t>PROIZVODNI – suma finalnih prodaja</a:t>
            </a:r>
          </a:p>
          <a:p>
            <a:r>
              <a:rPr lang="sr-Latn-RS" altLang="en-US"/>
              <a:t>PRIHODNI – suma dohodaka </a:t>
            </a:r>
          </a:p>
          <a:p>
            <a:r>
              <a:rPr lang="sr-Latn-RS" altLang="en-US"/>
              <a:t>RASHODNI  - suma izdataka na teritoriji zemlje za godinu dana</a:t>
            </a:r>
          </a:p>
          <a:p>
            <a:endParaRPr lang="sr-Latn-RS" altLang="en-US"/>
          </a:p>
          <a:p>
            <a:r>
              <a:rPr lang="sr-Latn-RS" altLang="en-US"/>
              <a:t>Dodata vrednost – firma stvara vrednost transformišući inpute u robu koju prodaje na tržištu</a:t>
            </a:r>
          </a:p>
          <a:p>
            <a:r>
              <a:rPr lang="sr-Latn-RS" altLang="en-US"/>
              <a:t>ODUZETA VREDNOST?- GUBITAŠI</a:t>
            </a:r>
            <a:endParaRPr lang="en-GB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5323</TotalTime>
  <Words>2029</Words>
  <Application>Microsoft Office PowerPoint</Application>
  <PresentationFormat>On-screen Show (4:3)</PresentationFormat>
  <Paragraphs>360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Tahoma</vt:lpstr>
      <vt:lpstr>Symbol</vt:lpstr>
      <vt:lpstr>Times New Roman</vt:lpstr>
      <vt:lpstr>Metro</vt:lpstr>
      <vt:lpstr>Privredni rast </vt:lpstr>
      <vt:lpstr>dostizanje</vt:lpstr>
      <vt:lpstr>Primer:  Srbija i  Grčka </vt:lpstr>
      <vt:lpstr>PowerPoint Presentation</vt:lpstr>
      <vt:lpstr>A tek što su rezultati nestabilni…</vt:lpstr>
      <vt:lpstr>Western Balkans economies could take up to 200 yrs to catch up with EU -EBRD Reuters Staff </vt:lpstr>
      <vt:lpstr>PowerPoint Presentation</vt:lpstr>
      <vt:lpstr>Stopa rasta od 2% duplira BDP  </vt:lpstr>
      <vt:lpstr>3 NAČINA OBRAČUNA BDP </vt:lpstr>
      <vt:lpstr>Berns Mičelovi dijagrami  P – peak,vrh; T-through, dolja</vt:lpstr>
      <vt:lpstr>Nezaposlenost:kontraciklična,  zaostajuća varijabla</vt:lpstr>
      <vt:lpstr>PowerPoint Presentation</vt:lpstr>
      <vt:lpstr>PowerPoint Presentation</vt:lpstr>
      <vt:lpstr>“Morski” i “slatkovodni” ekonomisti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SAD</vt:lpstr>
      <vt:lpstr>PowerPoint Presentation</vt:lpstr>
      <vt:lpstr>PowerPoint Presentation</vt:lpstr>
      <vt:lpstr>PowerPoint Presentation</vt:lpstr>
      <vt:lpstr>PowerPoint Presentation</vt:lpstr>
      <vt:lpstr>         Figure 2.3 (a)</vt:lpstr>
      <vt:lpstr>         Figure 2.3 (b)</vt:lpstr>
      <vt:lpstr>         </vt:lpstr>
      <vt:lpstr>PowerPoint Presentation</vt:lpstr>
      <vt:lpstr>NACIONALNI DOHODAK=  BDP-Am – (PDV-SUB)+NFP </vt:lpstr>
      <vt:lpstr>         </vt:lpstr>
      <vt:lpstr>PowerPoint Presentation</vt:lpstr>
      <vt:lpstr>         </vt:lpstr>
      <vt:lpstr>PowerPoint Presentation</vt:lpstr>
      <vt:lpstr>PowerPoint Presentation</vt:lpstr>
      <vt:lpstr>Statistika nacionalnih računa – 17. vek, William Petty. </vt:lpstr>
      <vt:lpstr>GNI (Gross National Income</vt:lpstr>
      <vt:lpstr>ŠTA JE BOLJE KORISTITI, GDP ili GNI? </vt:lpstr>
      <vt:lpstr>PowerPoint Presentation</vt:lpstr>
      <vt:lpstr>Kapital  upravljačke veštine izvozni kanali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Prvo i drugo poglavlje</dc:title>
  <dc:creator>Dana</dc:creator>
  <cp:lastModifiedBy>Danica Popovic</cp:lastModifiedBy>
  <cp:revision>130</cp:revision>
  <dcterms:created xsi:type="dcterms:W3CDTF">2012-03-06T18:10:10Z</dcterms:created>
  <dcterms:modified xsi:type="dcterms:W3CDTF">2019-02-25T17:31:11Z</dcterms:modified>
</cp:coreProperties>
</file>