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7"/>
  </p:notesMasterIdLst>
  <p:sldIdLst>
    <p:sldId id="256" r:id="rId2"/>
    <p:sldId id="324" r:id="rId3"/>
    <p:sldId id="332" r:id="rId4"/>
    <p:sldId id="439" r:id="rId5"/>
    <p:sldId id="339" r:id="rId6"/>
    <p:sldId id="433" r:id="rId7"/>
    <p:sldId id="441" r:id="rId8"/>
    <p:sldId id="438" r:id="rId9"/>
    <p:sldId id="341" r:id="rId10"/>
    <p:sldId id="411" r:id="rId11"/>
    <p:sldId id="412" r:id="rId12"/>
    <p:sldId id="417" r:id="rId13"/>
    <p:sldId id="403" r:id="rId14"/>
    <p:sldId id="404" r:id="rId15"/>
    <p:sldId id="405" r:id="rId16"/>
    <p:sldId id="406" r:id="rId17"/>
    <p:sldId id="407" r:id="rId18"/>
    <p:sldId id="408" r:id="rId19"/>
    <p:sldId id="396" r:id="rId20"/>
    <p:sldId id="344" r:id="rId21"/>
    <p:sldId id="277" r:id="rId22"/>
    <p:sldId id="278" r:id="rId23"/>
    <p:sldId id="397" r:id="rId24"/>
    <p:sldId id="398" r:id="rId25"/>
    <p:sldId id="413" r:id="rId26"/>
    <p:sldId id="414" r:id="rId27"/>
    <p:sldId id="386" r:id="rId28"/>
    <p:sldId id="387" r:id="rId29"/>
    <p:sldId id="388" r:id="rId30"/>
    <p:sldId id="389" r:id="rId31"/>
    <p:sldId id="420" r:id="rId32"/>
    <p:sldId id="279" r:id="rId33"/>
    <p:sldId id="280" r:id="rId34"/>
    <p:sldId id="281" r:id="rId35"/>
    <p:sldId id="435" r:id="rId36"/>
    <p:sldId id="436" r:id="rId37"/>
    <p:sldId id="368" r:id="rId38"/>
    <p:sldId id="442" r:id="rId39"/>
    <p:sldId id="377" r:id="rId40"/>
    <p:sldId id="370" r:id="rId41"/>
    <p:sldId id="422" r:id="rId42"/>
    <p:sldId id="423" r:id="rId43"/>
    <p:sldId id="331" r:id="rId44"/>
    <p:sldId id="260" r:id="rId45"/>
    <p:sldId id="270" r:id="rId46"/>
    <p:sldId id="271" r:id="rId47"/>
    <p:sldId id="338" r:id="rId48"/>
    <p:sldId id="359" r:id="rId49"/>
    <p:sldId id="358" r:id="rId50"/>
    <p:sldId id="360" r:id="rId51"/>
    <p:sldId id="361" r:id="rId52"/>
    <p:sldId id="424" r:id="rId53"/>
    <p:sldId id="363" r:id="rId54"/>
    <p:sldId id="364" r:id="rId55"/>
    <p:sldId id="365" r:id="rId56"/>
    <p:sldId id="366" r:id="rId57"/>
    <p:sldId id="367" r:id="rId58"/>
    <p:sldId id="425" r:id="rId59"/>
    <p:sldId id="426" r:id="rId60"/>
    <p:sldId id="427" r:id="rId61"/>
    <p:sldId id="342" r:id="rId62"/>
    <p:sldId id="343" r:id="rId63"/>
    <p:sldId id="428" r:id="rId64"/>
    <p:sldId id="429" r:id="rId65"/>
    <p:sldId id="346" r:id="rId66"/>
    <p:sldId id="430" r:id="rId67"/>
    <p:sldId id="292" r:id="rId68"/>
    <p:sldId id="372" r:id="rId69"/>
    <p:sldId id="373" r:id="rId70"/>
    <p:sldId id="374" r:id="rId71"/>
    <p:sldId id="375" r:id="rId72"/>
    <p:sldId id="376" r:id="rId73"/>
    <p:sldId id="294" r:id="rId74"/>
    <p:sldId id="295" r:id="rId75"/>
    <p:sldId id="297" r:id="rId76"/>
    <p:sldId id="298" r:id="rId77"/>
    <p:sldId id="431" r:id="rId78"/>
    <p:sldId id="323" r:id="rId79"/>
    <p:sldId id="327" r:id="rId80"/>
    <p:sldId id="432" r:id="rId81"/>
    <p:sldId id="335" r:id="rId82"/>
    <p:sldId id="329" r:id="rId83"/>
    <p:sldId id="325" r:id="rId84"/>
    <p:sldId id="330" r:id="rId85"/>
    <p:sldId id="326" r:id="rId8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BDP</a:t>
            </a:r>
            <a:r>
              <a:rPr lang="en-US" dirty="0"/>
              <a:t> </a:t>
            </a:r>
            <a:r>
              <a:rPr lang="sr-Latn-RS" dirty="0"/>
              <a:t> per capita, </a:t>
            </a:r>
            <a:r>
              <a:rPr lang="en-US" dirty="0"/>
              <a:t>2017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405371203599549E-2"/>
          <c:y val="1.3380072314346821E-2"/>
          <c:w val="0.91222558117735286"/>
          <c:h val="0.70643290782318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 2017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52000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Data!$A$2:$A$40</c:f>
              <c:strCache>
                <c:ptCount val="39"/>
                <c:pt idx="0">
                  <c:v>Luxembourg</c:v>
                </c:pt>
                <c:pt idx="1">
                  <c:v>Sweden</c:v>
                </c:pt>
                <c:pt idx="2">
                  <c:v>Macao SAR, China</c:v>
                </c:pt>
                <c:pt idx="3">
                  <c:v>Australia</c:v>
                </c:pt>
                <c:pt idx="4">
                  <c:v>Singapore</c:v>
                </c:pt>
                <c:pt idx="5">
                  <c:v>Netherlands</c:v>
                </c:pt>
                <c:pt idx="6">
                  <c:v>United States</c:v>
                </c:pt>
                <c:pt idx="7">
                  <c:v>North America</c:v>
                </c:pt>
                <c:pt idx="8">
                  <c:v>Canada</c:v>
                </c:pt>
                <c:pt idx="9">
                  <c:v>Iceland</c:v>
                </c:pt>
                <c:pt idx="10">
                  <c:v>Austria</c:v>
                </c:pt>
                <c:pt idx="11">
                  <c:v>Japan</c:v>
                </c:pt>
                <c:pt idx="12">
                  <c:v>Finland</c:v>
                </c:pt>
                <c:pt idx="13">
                  <c:v>Germany</c:v>
                </c:pt>
                <c:pt idx="14">
                  <c:v>Belgium</c:v>
                </c:pt>
                <c:pt idx="15">
                  <c:v>Andorra</c:v>
                </c:pt>
                <c:pt idx="16">
                  <c:v>France</c:v>
                </c:pt>
                <c:pt idx="17">
                  <c:v>United Kingdom</c:v>
                </c:pt>
                <c:pt idx="18">
                  <c:v>High income</c:v>
                </c:pt>
                <c:pt idx="19">
                  <c:v>United Arab Emirates</c:v>
                </c:pt>
                <c:pt idx="20">
                  <c:v>Euro area</c:v>
                </c:pt>
                <c:pt idx="21">
                  <c:v>OECD members</c:v>
                </c:pt>
                <c:pt idx="22">
                  <c:v>Hong Kong SAR, China</c:v>
                </c:pt>
                <c:pt idx="23">
                  <c:v>New Zealand</c:v>
                </c:pt>
                <c:pt idx="24">
                  <c:v>European Union</c:v>
                </c:pt>
                <c:pt idx="25">
                  <c:v>Italy</c:v>
                </c:pt>
                <c:pt idx="26">
                  <c:v>Israel</c:v>
                </c:pt>
                <c:pt idx="27">
                  <c:v>Kuwait</c:v>
                </c:pt>
                <c:pt idx="28">
                  <c:v>Spain</c:v>
                </c:pt>
                <c:pt idx="29">
                  <c:v>Brunei Darussalam</c:v>
                </c:pt>
                <c:pt idx="30">
                  <c:v>Cyprus</c:v>
                </c:pt>
                <c:pt idx="31">
                  <c:v>China</c:v>
                </c:pt>
                <c:pt idx="32">
                  <c:v>Serbia</c:v>
                </c:pt>
                <c:pt idx="33">
                  <c:v>Sierra Leone</c:v>
                </c:pt>
                <c:pt idx="34">
                  <c:v>Madagascar</c:v>
                </c:pt>
                <c:pt idx="35">
                  <c:v>Congo, Dem. Rep.</c:v>
                </c:pt>
                <c:pt idx="36">
                  <c:v>Niger</c:v>
                </c:pt>
                <c:pt idx="37">
                  <c:v>Central African Republic</c:v>
                </c:pt>
                <c:pt idx="38">
                  <c:v>Burundi</c:v>
                </c:pt>
              </c:strCache>
            </c:strRef>
          </c:cat>
          <c:val>
            <c:numRef>
              <c:f>Data!$B$2:$B$40</c:f>
              <c:numCache>
                <c:formatCode>_(* #,##0_);_(* \(#,##0\);_(* "-"??_);_(@_)</c:formatCode>
                <c:ptCount val="39"/>
                <c:pt idx="0">
                  <c:v>107865.27353106784</c:v>
                </c:pt>
                <c:pt idx="1">
                  <c:v>56935.188270315593</c:v>
                </c:pt>
                <c:pt idx="2">
                  <c:v>55936.627823856958</c:v>
                </c:pt>
                <c:pt idx="3">
                  <c:v>55925.931816802819</c:v>
                </c:pt>
                <c:pt idx="4">
                  <c:v>55235.512885934288</c:v>
                </c:pt>
                <c:pt idx="5">
                  <c:v>53597.834325537922</c:v>
                </c:pt>
                <c:pt idx="6">
                  <c:v>53128.53969992519</c:v>
                </c:pt>
                <c:pt idx="7">
                  <c:v>52950.937778927138</c:v>
                </c:pt>
                <c:pt idx="8">
                  <c:v>51315.888974937407</c:v>
                </c:pt>
                <c:pt idx="9">
                  <c:v>49910.005520708604</c:v>
                </c:pt>
                <c:pt idx="10">
                  <c:v>49129.233664638181</c:v>
                </c:pt>
                <c:pt idx="11">
                  <c:v>48556.927244607752</c:v>
                </c:pt>
                <c:pt idx="12">
                  <c:v>47057.619047105305</c:v>
                </c:pt>
                <c:pt idx="13">
                  <c:v>46747.192470809612</c:v>
                </c:pt>
                <c:pt idx="14">
                  <c:v>46078.929087306911</c:v>
                </c:pt>
                <c:pt idx="15">
                  <c:v>43942.938186510895</c:v>
                </c:pt>
                <c:pt idx="16">
                  <c:v>42567.74364775647</c:v>
                </c:pt>
                <c:pt idx="17">
                  <c:v>42514.487450258959</c:v>
                </c:pt>
                <c:pt idx="18">
                  <c:v>41539.849184867933</c:v>
                </c:pt>
                <c:pt idx="19">
                  <c:v>41197.168778664338</c:v>
                </c:pt>
                <c:pt idx="20">
                  <c:v>40090.288269811987</c:v>
                </c:pt>
                <c:pt idx="21">
                  <c:v>39079.584010047685</c:v>
                </c:pt>
                <c:pt idx="22">
                  <c:v>37927.134615473697</c:v>
                </c:pt>
                <c:pt idx="23">
                  <c:v>37852.873592020398</c:v>
                </c:pt>
                <c:pt idx="24">
                  <c:v>36604.799527090167</c:v>
                </c:pt>
                <c:pt idx="25">
                  <c:v>34877.829140512571</c:v>
                </c:pt>
                <c:pt idx="26">
                  <c:v>34134.805606138747</c:v>
                </c:pt>
                <c:pt idx="27">
                  <c:v>33545.617629455242</c:v>
                </c:pt>
                <c:pt idx="28">
                  <c:v>32405.750814388077</c:v>
                </c:pt>
                <c:pt idx="29">
                  <c:v>31439.92372059598</c:v>
                </c:pt>
                <c:pt idx="30">
                  <c:v>29432.665732520501</c:v>
                </c:pt>
                <c:pt idx="31">
                  <c:v>7329.0892991321625</c:v>
                </c:pt>
                <c:pt idx="32">
                  <c:v>5992.2820687258099</c:v>
                </c:pt>
                <c:pt idx="33">
                  <c:v>462.69522843292327</c:v>
                </c:pt>
                <c:pt idx="34">
                  <c:v>421.8912456653851</c:v>
                </c:pt>
                <c:pt idx="35">
                  <c:v>409.1173243735052</c:v>
                </c:pt>
                <c:pt idx="36">
                  <c:v>395.9555194694243</c:v>
                </c:pt>
                <c:pt idx="37">
                  <c:v>335.02608559260847</c:v>
                </c:pt>
                <c:pt idx="38">
                  <c:v>213.40560324233013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3-44D8-89A0-FABE4D978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208760"/>
        <c:axId val="873206136"/>
      </c:barChart>
      <c:catAx>
        <c:axId val="87320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06136"/>
        <c:crosses val="autoZero"/>
        <c:auto val="1"/>
        <c:lblAlgn val="ctr"/>
        <c:lblOffset val="100"/>
        <c:noMultiLvlLbl val="0"/>
      </c:catAx>
      <c:valAx>
        <c:axId val="87320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20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BDP, 2017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Data!$A$1:$A$20</c:f>
              <c:strCache>
                <c:ptCount val="20"/>
                <c:pt idx="0">
                  <c:v>United States</c:v>
                </c:pt>
                <c:pt idx="1">
                  <c:v>European Union</c:v>
                </c:pt>
                <c:pt idx="2">
                  <c:v>China</c:v>
                </c:pt>
                <c:pt idx="3">
                  <c:v>Japan</c:v>
                </c:pt>
                <c:pt idx="4">
                  <c:v>Germany</c:v>
                </c:pt>
                <c:pt idx="5">
                  <c:v>United Kingdom</c:v>
                </c:pt>
                <c:pt idx="6">
                  <c:v>India</c:v>
                </c:pt>
                <c:pt idx="7">
                  <c:v>France</c:v>
                </c:pt>
                <c:pt idx="8">
                  <c:v>Brazil</c:v>
                </c:pt>
                <c:pt idx="9">
                  <c:v>Italy</c:v>
                </c:pt>
                <c:pt idx="10">
                  <c:v>Canada</c:v>
                </c:pt>
                <c:pt idx="11">
                  <c:v>Russian Federation</c:v>
                </c:pt>
                <c:pt idx="12">
                  <c:v>Korea, Rep.</c:v>
                </c:pt>
                <c:pt idx="13">
                  <c:v>Australia</c:v>
                </c:pt>
                <c:pt idx="14">
                  <c:v>Spain</c:v>
                </c:pt>
                <c:pt idx="15">
                  <c:v>Mexico</c:v>
                </c:pt>
                <c:pt idx="16">
                  <c:v>Turkey</c:v>
                </c:pt>
                <c:pt idx="17">
                  <c:v>Netherlands</c:v>
                </c:pt>
                <c:pt idx="18">
                  <c:v>Saudi Arabia</c:v>
                </c:pt>
                <c:pt idx="19">
                  <c:v>Serbia</c:v>
                </c:pt>
              </c:strCache>
            </c:strRef>
          </c:cat>
          <c:val>
            <c:numRef>
              <c:f>Data!$B$1:$B$20</c:f>
              <c:numCache>
                <c:formatCode>General</c:formatCode>
                <c:ptCount val="20"/>
                <c:pt idx="0">
                  <c:v>19390604000000</c:v>
                </c:pt>
                <c:pt idx="1">
                  <c:v>17281870755987.252</c:v>
                </c:pt>
                <c:pt idx="2">
                  <c:v>12237700479375.037</c:v>
                </c:pt>
                <c:pt idx="3">
                  <c:v>4872136945507.5869</c:v>
                </c:pt>
                <c:pt idx="4">
                  <c:v>3677439129776.603</c:v>
                </c:pt>
                <c:pt idx="5">
                  <c:v>2622433959604.1616</c:v>
                </c:pt>
                <c:pt idx="6">
                  <c:v>2600818243559.6465</c:v>
                </c:pt>
                <c:pt idx="7">
                  <c:v>2582501307216.4155</c:v>
                </c:pt>
                <c:pt idx="8">
                  <c:v>2055505502224.729</c:v>
                </c:pt>
                <c:pt idx="9">
                  <c:v>1934797937411.3267</c:v>
                </c:pt>
                <c:pt idx="10">
                  <c:v>1653042795255.0439</c:v>
                </c:pt>
                <c:pt idx="11">
                  <c:v>1577524145962.854</c:v>
                </c:pt>
                <c:pt idx="12">
                  <c:v>1530750923148.7</c:v>
                </c:pt>
                <c:pt idx="13">
                  <c:v>1323421072479.0708</c:v>
                </c:pt>
                <c:pt idx="14">
                  <c:v>1311320015515.9885</c:v>
                </c:pt>
                <c:pt idx="15">
                  <c:v>1150887823404.1768</c:v>
                </c:pt>
                <c:pt idx="16">
                  <c:v>851549299635.42664</c:v>
                </c:pt>
                <c:pt idx="17">
                  <c:v>826200282501.12695</c:v>
                </c:pt>
                <c:pt idx="18">
                  <c:v>686738400000</c:v>
                </c:pt>
                <c:pt idx="19">
                  <c:v>41431648801.166321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A-4975-88CB-38072406A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3919168"/>
        <c:axId val="1453918184"/>
      </c:barChart>
      <c:catAx>
        <c:axId val="1453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918184"/>
        <c:crosses val="autoZero"/>
        <c:auto val="1"/>
        <c:lblAlgn val="ctr"/>
        <c:lblOffset val="100"/>
        <c:noMultiLvlLbl val="0"/>
      </c:catAx>
      <c:valAx>
        <c:axId val="145391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9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BDP, 2017</a:t>
            </a:r>
            <a:endParaRPr lang="en-GB"/>
          </a:p>
        </c:rich>
      </c:tx>
      <c:layout>
        <c:manualLayout>
          <c:xMode val="edge"/>
          <c:yMode val="edge"/>
          <c:x val="0.59508090614886733"/>
          <c:y val="5.22875816993464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Data!$A$1:$A$5</c:f>
              <c:strCache>
                <c:ptCount val="5"/>
                <c:pt idx="0">
                  <c:v>United States</c:v>
                </c:pt>
                <c:pt idx="1">
                  <c:v>European Union</c:v>
                </c:pt>
                <c:pt idx="2">
                  <c:v>China</c:v>
                </c:pt>
                <c:pt idx="3">
                  <c:v>Germany</c:v>
                </c:pt>
                <c:pt idx="4">
                  <c:v>Russian Federation</c:v>
                </c:pt>
              </c:strCache>
            </c:strRef>
          </c:cat>
          <c:val>
            <c:numRef>
              <c:f>Data!$C$1:$C$5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17.2</c:v>
                </c:pt>
                <c:pt idx="2">
                  <c:v>12.2</c:v>
                </c:pt>
                <c:pt idx="3">
                  <c:v>3.6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5-491D-B2DE-8CA264E2C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7"/>
        <c:axId val="1453919168"/>
        <c:axId val="1453918184"/>
      </c:barChart>
      <c:catAx>
        <c:axId val="1453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918184"/>
        <c:crosses val="autoZero"/>
        <c:auto val="1"/>
        <c:lblAlgn val="ctr"/>
        <c:lblOffset val="100"/>
        <c:noMultiLvlLbl val="0"/>
      </c:catAx>
      <c:valAx>
        <c:axId val="1453918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39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3BA000-52AF-438B-B221-E2FCFE926942}" type="datetimeFigureOut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C7332F-ADFB-4D86-86D7-CCFF94137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7332F-ADFB-4D86-86D7-CCFF941376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5E95BA8-CF6F-4D04-B2DD-845C97B7A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9A9BBC0-EBDF-4BAD-B967-189923F2A5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B089BA3-F384-4DA2-8825-F666ACFC3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DA4E7A-3ED0-4258-8BF7-21057DD4EE3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A331E1D-5AF8-4945-9FBB-C961B16C1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82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F29CFC-F993-40E3-80F1-D0D8A05E8590}" type="slidenum">
              <a:rPr lang="en-US" altLang="en-US" sz="1300"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sz="13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A68836A-381B-4A87-B5A3-598576E16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9475" y="733425"/>
            <a:ext cx="4887913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3A19B5F-EA24-4592-ABDB-EE3B0A2C0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4643438"/>
            <a:ext cx="5318125" cy="440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A6D04-14F1-4273-95FF-358513DDA7D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D1B2-00EE-4F49-BE77-534871DD1DC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43FB-21DE-4CDB-82C4-435459B03BC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9E6B-55B0-497A-9425-356099AC613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DC4BD-CD24-4EC1-94AC-5D7499DE6E3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02972-7F76-43E6-A0E3-1D99A42844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4B0487-3B3B-45D9-B265-233C82C229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E128-7D8A-4AC0-858A-60D9CC777E0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BC65AA-2D4E-40A4-A461-BDDF7927ABE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701C-DAFB-49BF-B418-35BC0FF7C6B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809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799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809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799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8911C-D2ED-49E5-8A42-3505D432046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sr-Latn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FD1CAC66-B2AC-4DCA-ABE2-9D5BE55C9D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48" r:id="rId2"/>
    <p:sldLayoutId id="2147484154" r:id="rId3"/>
    <p:sldLayoutId id="2147484155" r:id="rId4"/>
    <p:sldLayoutId id="2147484156" r:id="rId5"/>
    <p:sldLayoutId id="2147484149" r:id="rId6"/>
    <p:sldLayoutId id="2147484157" r:id="rId7"/>
    <p:sldLayoutId id="2147484150" r:id="rId8"/>
    <p:sldLayoutId id="2147484158" r:id="rId9"/>
    <p:sldLayoutId id="2147484151" r:id="rId10"/>
    <p:sldLayoutId id="2147484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GDP.PCAP.CD?locations=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worldbank.org/indicator/NY.GDP.PCAP.CD?locations=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NY.GDP.PCAP.KD?end=2016&amp;locations=RS-IT-LU-XC&amp;start=199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" TargetMode="External"/><Relationship Id="rId5" Type="http://schemas.openxmlformats.org/officeDocument/2006/relationships/hyperlink" Target="http://microdata.worldbank.org/index.php/home" TargetMode="External"/><Relationship Id="rId4" Type="http://schemas.openxmlformats.org/officeDocument/2006/relationships/hyperlink" Target="http://databank.worldbank.org/data/home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isualizingeconomics.com/2008/01/05/world-gdp-density-map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ntwrp.gsfc.nasa.gov/apod/image/0011/earthlights2_dmsp_big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Bitcoin-Crypto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event/Mississippi-Bubbl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rs/Ako%20duplira%20rast...html" TargetMode="External"/><Relationship Id="rId2" Type="http://schemas.openxmlformats.org/officeDocument/2006/relationships/hyperlink" Target="https://www.reuters.com/article/emerging-markets-balkans/western-balkans-economies-could-take-up-to-200-yrs-to-catch-up-with-eu-ebrd-idUSL8N1QG3H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hinzo_Abe.jpg" TargetMode="External"/><Relationship Id="rId2" Type="http://schemas.openxmlformats.org/officeDocument/2006/relationships/hyperlink" Target="https://www.tofugu.com/japan/abenomics-3-arrows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ata.worldbank.org/indicator/NY.GDP.PCAP.KD?locations=BE-1W&amp;name_desc=true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sociologist.com/2012/04/30/on-the-difference-between-gnp-and-gdp/" TargetMode="External"/><Relationship Id="rId2" Type="http://schemas.openxmlformats.org/officeDocument/2006/relationships/hyperlink" Target="http://oll.libertyfund.org/titles/petty-the-economic-writings-of-sir-william-petty-vol-1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bank.org/indicator/NY.GNP.PCAP.PP.C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ata.worldbank.org/indicator/NY.GDP.MKTP.CD?locations=BE-1W&amp;name_desc=true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lideplayer.com/slide/5358757/67/video/Three+national+accounting+%26quot%3Bsystems%26quot%3B%3A.mp4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.ucla.edu/lal/busta/busta0807.pdf" TargetMode="External"/><Relationship Id="rId2" Type="http://schemas.openxmlformats.org/officeDocument/2006/relationships/hyperlink" Target="http://en.wikipedia.org/wiki/Happiness_economics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Happiness-Lessons-Science-Richard-Layard/dp/0143037013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Prvo</a:t>
            </a:r>
            <a:r>
              <a:rPr lang="en-GB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satMod val="200000"/>
                  </a:schemeClr>
                </a:solidFill>
              </a:rPr>
              <a:t>poglavlje</a:t>
            </a:r>
            <a:r>
              <a:rPr lang="en-GB" dirty="0">
                <a:solidFill>
                  <a:schemeClr val="tx2">
                    <a:satMod val="200000"/>
                  </a:schemeClr>
                </a:solidFill>
              </a:rPr>
              <a:t> - </a:t>
            </a:r>
            <a:r>
              <a:rPr lang="en-GB" dirty="0" err="1">
                <a:solidFill>
                  <a:schemeClr val="tx2">
                    <a:satMod val="200000"/>
                  </a:schemeClr>
                </a:solidFill>
              </a:rPr>
              <a:t>nastavak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err="1"/>
              <a:t>Sreda</a:t>
            </a:r>
            <a:r>
              <a:rPr lang="en-US" dirty="0"/>
              <a:t>,  20. </a:t>
            </a:r>
            <a:r>
              <a:rPr lang="en-US" dirty="0" err="1"/>
              <a:t>februar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B07556-CD24-4899-8285-5A5088330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14445" r="40000" b="29259"/>
          <a:stretch/>
        </p:blipFill>
        <p:spPr>
          <a:xfrm>
            <a:off x="491289" y="457200"/>
            <a:ext cx="7351295" cy="5943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2A13C5-DBA3-49FB-BBE3-66A5FF117953}"/>
              </a:ext>
            </a:extLst>
          </p:cNvPr>
          <p:cNvSpPr/>
          <p:nvPr/>
        </p:nvSpPr>
        <p:spPr>
          <a:xfrm flipH="1">
            <a:off x="7772400" y="3105835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https://data.worldbank.org/indicator/NY.GDP.PCAP.CD?locations=RS</a:t>
            </a:r>
            <a:endParaRPr lang="en-GB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F0DD95A-D1EC-4F24-A1E4-DF7801E4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824" t="41112" r="36133" b="54212"/>
          <a:stretch/>
        </p:blipFill>
        <p:spPr>
          <a:xfrm>
            <a:off x="6832107" y="2743200"/>
            <a:ext cx="914400" cy="4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171 L -0.32083 0.01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97636-BA27-4F6B-8982-B08ECB7F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24" t="40559" r="35293" b="54212"/>
          <a:stretch/>
        </p:blipFill>
        <p:spPr bwMode="auto">
          <a:xfrm>
            <a:off x="7543800" y="3675356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742E5-A2C9-4B25-9971-8D027E6C1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8519" r="40000" b="8519"/>
          <a:stretch/>
        </p:blipFill>
        <p:spPr>
          <a:xfrm>
            <a:off x="1981200" y="26504"/>
            <a:ext cx="5486400" cy="6679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E607C-2E65-4884-B8EA-79FE01BD4182}"/>
              </a:ext>
            </a:extLst>
          </p:cNvPr>
          <p:cNvSpPr/>
          <p:nvPr/>
        </p:nvSpPr>
        <p:spPr>
          <a:xfrm flipH="1">
            <a:off x="7734300" y="4267200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https://data.worldbank.org/indicator/NY.GDP.PCAP.CD?locations=RS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0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8171 L -0.16666 -0.2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DE52C3-09E3-4E4E-8946-065976BEA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35" t="14523" r="36554" b="9230"/>
          <a:stretch/>
        </p:blipFill>
        <p:spPr>
          <a:xfrm>
            <a:off x="813785" y="533400"/>
            <a:ext cx="6577615" cy="6747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3474F-DDA0-4845-A190-2BE8BD57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GB" sz="1050" dirty="0">
                <a:hlinkClick r:id="rId3"/>
              </a:rPr>
              <a:t>https://data.worldbank.org/indicator/NY.GDP.PCAP.KD?end=2016&amp;locations=RS-IT-LU-XC&amp;start=1994</a:t>
            </a:r>
            <a:endParaRPr lang="en-GB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A6D27-BD1E-45CE-9CA1-A6EFA479A27A}"/>
              </a:ext>
            </a:extLst>
          </p:cNvPr>
          <p:cNvSpPr/>
          <p:nvPr/>
        </p:nvSpPr>
        <p:spPr>
          <a:xfrm>
            <a:off x="7543800" y="838200"/>
            <a:ext cx="152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GDP per capita (constant 2010 US$)</a:t>
            </a:r>
          </a:p>
          <a:p>
            <a:r>
              <a:rPr lang="en-GB" dirty="0" err="1">
                <a:solidFill>
                  <a:schemeClr val="accent6"/>
                </a:solidFill>
                <a:hlinkClick r:id="rId4"/>
              </a:rPr>
              <a:t>DataBank</a:t>
            </a:r>
            <a:r>
              <a:rPr lang="en-GB" dirty="0" err="1">
                <a:solidFill>
                  <a:schemeClr val="accent6"/>
                </a:solidFill>
                <a:hlinkClick r:id="rId5"/>
              </a:rPr>
              <a:t>Microdata</a:t>
            </a:r>
            <a:r>
              <a:rPr lang="en-GB" dirty="0" err="1">
                <a:solidFill>
                  <a:schemeClr val="accent6"/>
                </a:solidFill>
                <a:hlinkClick r:id="rId6"/>
              </a:rPr>
              <a:t>Data</a:t>
            </a:r>
            <a:r>
              <a:rPr lang="en-GB" dirty="0">
                <a:solidFill>
                  <a:schemeClr val="accent6"/>
                </a:solidFill>
                <a:hlinkClick r:id="rId6"/>
              </a:rPr>
              <a:t> </a:t>
            </a:r>
            <a:r>
              <a:rPr lang="en-GB" dirty="0" err="1">
                <a:solidFill>
                  <a:schemeClr val="accent6"/>
                </a:solidFill>
                <a:hlinkClick r:id="rId6"/>
              </a:rPr>
              <a:t>Catalog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3044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70B5B6A-9728-4461-8824-05AEF36C7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4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Pretpostavimo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da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farmer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gaji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žito</a:t>
            </a: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 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CF38657-D8B2-49E5-8E16-E9416ACE29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dirty="0"/>
              <a:t>i </a:t>
            </a:r>
            <a:r>
              <a:rPr lang="es-ES" altLang="en-US" dirty="0" err="1"/>
              <a:t>prodaj</a:t>
            </a:r>
            <a:r>
              <a:rPr lang="sr-Latn-CS" altLang="en-US" dirty="0"/>
              <a:t>e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pekaru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1$, </a:t>
            </a:r>
            <a:r>
              <a:rPr lang="es-ES" altLang="en-US" dirty="0" err="1"/>
              <a:t>pekar</a:t>
            </a:r>
            <a:r>
              <a:rPr lang="es-ES" altLang="en-US" dirty="0"/>
              <a:t> </a:t>
            </a:r>
            <a:r>
              <a:rPr lang="es-ES" altLang="en-US" dirty="0" err="1"/>
              <a:t>pravi</a:t>
            </a:r>
            <a:r>
              <a:rPr lang="es-ES" altLang="en-US" dirty="0"/>
              <a:t> </a:t>
            </a:r>
            <a:r>
              <a:rPr lang="es-ES" altLang="en-US" dirty="0" err="1"/>
              <a:t>hleb</a:t>
            </a:r>
            <a:r>
              <a:rPr lang="es-ES" altLang="en-US" dirty="0"/>
              <a:t> i </a:t>
            </a:r>
            <a:r>
              <a:rPr lang="es-ES" altLang="en-US" dirty="0" err="1"/>
              <a:t>prodaje</a:t>
            </a:r>
            <a:r>
              <a:rPr lang="es-ES" altLang="en-US" dirty="0"/>
              <a:t>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trgovini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$2,  a </a:t>
            </a:r>
            <a:r>
              <a:rPr lang="es-ES" altLang="en-US" dirty="0" err="1"/>
              <a:t>trgovac</a:t>
            </a:r>
            <a:r>
              <a:rPr lang="es-ES" altLang="en-US" dirty="0"/>
              <a:t>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prodaje</a:t>
            </a:r>
            <a:r>
              <a:rPr lang="es-ES" altLang="en-US" dirty="0"/>
              <a:t> </a:t>
            </a:r>
            <a:r>
              <a:rPr lang="es-ES" altLang="en-US" dirty="0" err="1"/>
              <a:t>potrošačima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$3.  Ova </a:t>
            </a:r>
            <a:r>
              <a:rPr lang="es-ES" altLang="en-US" dirty="0" err="1"/>
              <a:t>transakcija</a:t>
            </a:r>
            <a:r>
              <a:rPr lang="es-ES" altLang="en-US" dirty="0"/>
              <a:t> </a:t>
            </a:r>
            <a:r>
              <a:rPr lang="es-ES" altLang="en-US" dirty="0" err="1"/>
              <a:t>povećava</a:t>
            </a:r>
            <a:r>
              <a:rPr lang="es-ES" altLang="en-US" dirty="0"/>
              <a:t> BDP </a:t>
            </a:r>
            <a:r>
              <a:rPr lang="es-ES" altLang="en-US" dirty="0" err="1"/>
              <a:t>za</a:t>
            </a:r>
            <a:endParaRPr lang="es-ES" alt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A. $1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B. $2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C. $3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/>
              <a:t>    D. $6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 dirty="0" err="1"/>
              <a:t>Odgovor</a:t>
            </a:r>
            <a:r>
              <a:rPr lang="es-ES" altLang="en-US" sz="2800" dirty="0"/>
              <a:t>: C. BDP </a:t>
            </a:r>
            <a:r>
              <a:rPr lang="es-ES" altLang="en-US" sz="2800" dirty="0" err="1"/>
              <a:t>uključuje</a:t>
            </a:r>
            <a:r>
              <a:rPr lang="es-ES" altLang="en-US" sz="2800" dirty="0"/>
              <a:t> </a:t>
            </a:r>
            <a:r>
              <a:rPr lang="es-ES" altLang="en-US" sz="2800" dirty="0" err="1"/>
              <a:t>samo</a:t>
            </a:r>
            <a:r>
              <a:rPr lang="es-ES" altLang="en-US" sz="2800" dirty="0"/>
              <a:t> </a:t>
            </a:r>
            <a:r>
              <a:rPr lang="es-ES" altLang="en-US" sz="2800" dirty="0" err="1"/>
              <a:t>vrednosti</a:t>
            </a:r>
            <a:r>
              <a:rPr lang="es-ES" altLang="en-US" sz="2800" dirty="0"/>
              <a:t> </a:t>
            </a:r>
            <a:r>
              <a:rPr lang="es-ES" altLang="en-US" sz="2800" dirty="0" err="1"/>
              <a:t>finalnih</a:t>
            </a:r>
            <a:r>
              <a:rPr lang="es-ES" altLang="en-US" sz="2800" dirty="0"/>
              <a:t> </a:t>
            </a:r>
            <a:r>
              <a:rPr lang="es-ES" altLang="en-US" sz="2800" dirty="0" err="1"/>
              <a:t>dobara</a:t>
            </a:r>
            <a:r>
              <a:rPr lang="es-ES" altLang="en-US" sz="2800" dirty="0"/>
              <a:t> i </a:t>
            </a:r>
            <a:r>
              <a:rPr lang="es-ES" altLang="en-US" sz="2800" dirty="0" err="1"/>
              <a:t>usluga</a:t>
            </a:r>
            <a:r>
              <a:rPr lang="es-ES" altLang="en-US" sz="2800" dirty="0"/>
              <a:t>. </a:t>
            </a:r>
            <a:r>
              <a:rPr lang="es-ES" altLang="en-US" sz="2800" dirty="0" err="1"/>
              <a:t>Stoga</a:t>
            </a:r>
            <a:r>
              <a:rPr lang="es-ES" altLang="en-US" sz="2800" dirty="0"/>
              <a:t> ova </a:t>
            </a:r>
            <a:r>
              <a:rPr lang="es-ES" altLang="en-US" sz="2800" dirty="0" err="1"/>
              <a:t>transakcija</a:t>
            </a:r>
            <a:r>
              <a:rPr lang="es-ES" altLang="en-US" sz="2800" dirty="0"/>
              <a:t> </a:t>
            </a:r>
            <a:r>
              <a:rPr lang="es-ES" altLang="en-US" sz="2800" dirty="0" err="1"/>
              <a:t>povećava</a:t>
            </a:r>
            <a:r>
              <a:rPr lang="es-ES" altLang="en-US" sz="2800" dirty="0"/>
              <a:t> BDP </a:t>
            </a:r>
            <a:r>
              <a:rPr lang="es-ES" altLang="en-US" sz="2800" dirty="0" err="1"/>
              <a:t>za</a:t>
            </a:r>
            <a:r>
              <a:rPr lang="es-ES" altLang="en-US" sz="2800" dirty="0"/>
              <a:t> 3$. </a:t>
            </a:r>
            <a:endParaRPr lang="sr-Latn-RS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Latn-RS" altLang="en-US" sz="2800" dirty="0"/>
              <a:t>Odgovor D: To je BRUTO </a:t>
            </a:r>
            <a:r>
              <a:rPr lang="sr-Latn-RS" altLang="en-US" sz="2800" u="sng" dirty="0"/>
              <a:t>DRUŠTVENI </a:t>
            </a:r>
            <a:r>
              <a:rPr lang="sr-Latn-RS" altLang="en-US" sz="2800" dirty="0"/>
              <a:t>PROIZVOD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44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FE1F759-39B3-4A16-8741-5D7CA5C42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5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Koja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od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navedenih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va</a:t>
            </a: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r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ijabli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nije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uključena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u BDP?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E66250C-836B-430E-BE12-5CB363168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Latn-CS" altLang="en-US" sz="2800"/>
              <a:t>    </a:t>
            </a:r>
            <a:r>
              <a:rPr lang="es-ES" altLang="en-US" sz="2800"/>
              <a:t>A. plata sudija Ustavnog suda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    B. vrednost stanarina koju koriste (a ne plaćaju) vlasnici stanova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    </a:t>
            </a:r>
            <a:r>
              <a:rPr lang="sv-SE" altLang="en-US" sz="2800"/>
              <a:t>C. vrednost usluga prevoza koje koriste vlasnici automobila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D. dodata  vrednost prevoza od proizvođača do trgovine </a:t>
            </a:r>
            <a:endParaRPr lang="sr-Latn-C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v-SE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Odgovor: C.  U principu, BDP bi trebalo da uključi i imputiranu rentu na korišćenje automobila, ali u praksi to nije slučaj. </a:t>
            </a:r>
          </a:p>
        </p:txBody>
      </p:sp>
    </p:spTree>
    <p:extLst>
      <p:ext uri="{BB962C8B-B14F-4D97-AF65-F5344CB8AC3E}">
        <p14:creationId xmlns:p14="http://schemas.microsoft.com/office/powerpoint/2010/main" val="8590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30A7B15-D6D5-4CFE-9CA4-7F2DFE188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6</a:t>
            </a:r>
            <a:r>
              <a:rPr lang="sv-SE" dirty="0">
                <a:solidFill>
                  <a:schemeClr val="tx2">
                    <a:satMod val="200000"/>
                  </a:schemeClr>
                </a:solidFill>
              </a:rPr>
              <a:t>. U kom slučaju</a:t>
            </a: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...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505305D-5B18-40DE-8137-4BA2DCB17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Latn-CS" altLang="en-US" sz="2800"/>
              <a:t>...</a:t>
            </a:r>
            <a:r>
              <a:rPr lang="sv-SE" altLang="en-US" sz="2800"/>
              <a:t>suma rashoda u jednoj privredi nije ista sumi ostvarenih prihoda?</a:t>
            </a:r>
            <a:endParaRPr lang="sr-Latn-C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v-SE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A. u slučaju da je štednja veća od investicija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B. u slučaju da nema izvoza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    </a:t>
            </a:r>
            <a:r>
              <a:rPr lang="es-ES" altLang="en-US" sz="2800"/>
              <a:t>C. u slučaju da su investicije u zalihe negativne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    D. ni u jednom slučaju – uvek se podudaraju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Latn-CS" altLang="en-US" sz="2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Odgovor: D.  Suma rashoda uvek je jednaka ukupnom ostvarenom dohotku. 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5040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D675D32-655B-481F-8725-576996466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7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BDP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će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porasti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ako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, pod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ostalim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neizmenjenim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okolnostima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, </a:t>
            </a:r>
            <a:br>
              <a:rPr lang="en-U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EA7DCDD-8F1C-4CE3-A8BB-8900544BA2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90738"/>
            <a:ext cx="86868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dirty="0"/>
              <a:t>    </a:t>
            </a:r>
            <a:r>
              <a:rPr lang="es-ES" altLang="en-US" dirty="0"/>
              <a:t>A. </a:t>
            </a:r>
            <a:r>
              <a:rPr lang="es-ES" altLang="en-US" dirty="0" err="1"/>
              <a:t>uvoz</a:t>
            </a:r>
            <a:r>
              <a:rPr lang="es-ES" altLang="en-US" dirty="0"/>
              <a:t> </a:t>
            </a:r>
            <a:r>
              <a:rPr lang="es-ES" altLang="en-US" dirty="0" err="1"/>
              <a:t>poraste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    B. </a:t>
            </a:r>
            <a:r>
              <a:rPr lang="es-ES" altLang="en-US" dirty="0" err="1"/>
              <a:t>izvoz</a:t>
            </a:r>
            <a:r>
              <a:rPr lang="es-ES" altLang="en-US" dirty="0"/>
              <a:t> se </a:t>
            </a:r>
            <a:r>
              <a:rPr lang="es-ES" altLang="en-US" dirty="0" err="1"/>
              <a:t>ne</a:t>
            </a:r>
            <a:r>
              <a:rPr lang="es-ES" altLang="en-US" dirty="0"/>
              <a:t> </a:t>
            </a:r>
            <a:r>
              <a:rPr lang="es-ES" altLang="en-US" dirty="0" err="1"/>
              <a:t>poveća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    C. </a:t>
            </a:r>
            <a:r>
              <a:rPr lang="es-ES" altLang="en-US" dirty="0" err="1"/>
              <a:t>poraste</a:t>
            </a:r>
            <a:r>
              <a:rPr lang="es-ES" altLang="en-US" dirty="0"/>
              <a:t> </a:t>
            </a:r>
            <a:r>
              <a:rPr lang="es-ES" altLang="en-US" dirty="0" err="1"/>
              <a:t>potrošnja</a:t>
            </a:r>
            <a:r>
              <a:rPr lang="es-ES" altLang="en-US" dirty="0"/>
              <a:t> </a:t>
            </a:r>
            <a:r>
              <a:rPr lang="es-ES" altLang="en-US" dirty="0" err="1"/>
              <a:t>trajnih</a:t>
            </a:r>
            <a:r>
              <a:rPr lang="es-ES" altLang="en-US" dirty="0"/>
              <a:t> </a:t>
            </a:r>
            <a:r>
              <a:rPr lang="es-ES" altLang="en-US" dirty="0" err="1"/>
              <a:t>potrošnih</a:t>
            </a:r>
            <a:r>
              <a:rPr lang="es-ES" altLang="en-US" dirty="0"/>
              <a:t> </a:t>
            </a:r>
            <a:r>
              <a:rPr lang="es-ES" altLang="en-US" dirty="0" err="1"/>
              <a:t>dobara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    D. </a:t>
            </a:r>
            <a:r>
              <a:rPr lang="es-ES" altLang="en-US" dirty="0" err="1"/>
              <a:t>smanje</a:t>
            </a:r>
            <a:r>
              <a:rPr lang="es-ES" altLang="en-US" dirty="0"/>
              <a:t> se </a:t>
            </a:r>
            <a:r>
              <a:rPr lang="es-ES" altLang="en-US" dirty="0" err="1"/>
              <a:t>izdaci</a:t>
            </a:r>
            <a:r>
              <a:rPr lang="es-ES" altLang="en-US" dirty="0"/>
              <a:t> </a:t>
            </a:r>
            <a:r>
              <a:rPr lang="es-ES" altLang="en-US" dirty="0" err="1"/>
              <a:t>za</a:t>
            </a:r>
            <a:r>
              <a:rPr lang="es-ES" altLang="en-US" dirty="0"/>
              <a:t> </a:t>
            </a:r>
            <a:r>
              <a:rPr lang="es-ES" altLang="en-US" dirty="0" err="1"/>
              <a:t>naoružanje</a:t>
            </a:r>
            <a:endParaRPr lang="es-E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RS" altLang="en-US" dirty="0"/>
              <a:t>Y=C+I+G+NX, NX=X-Z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 err="1"/>
              <a:t>Odgovor</a:t>
            </a:r>
            <a:r>
              <a:rPr lang="es-ES" altLang="en-US" dirty="0"/>
              <a:t>: C.  </a:t>
            </a:r>
            <a:r>
              <a:rPr lang="es-ES" altLang="en-US" dirty="0" err="1"/>
              <a:t>Rast</a:t>
            </a:r>
            <a:r>
              <a:rPr lang="es-ES" altLang="en-US" dirty="0"/>
              <a:t> </a:t>
            </a:r>
            <a:r>
              <a:rPr lang="es-ES" altLang="en-US" dirty="0" err="1"/>
              <a:t>uvoza</a:t>
            </a:r>
            <a:r>
              <a:rPr lang="es-ES" altLang="en-US" dirty="0"/>
              <a:t>, </a:t>
            </a:r>
            <a:r>
              <a:rPr lang="es-ES" altLang="en-US" dirty="0" err="1"/>
              <a:t>pad</a:t>
            </a:r>
            <a:r>
              <a:rPr lang="es-ES" altLang="en-US" dirty="0"/>
              <a:t> </a:t>
            </a:r>
            <a:r>
              <a:rPr lang="es-ES" altLang="en-US" dirty="0" err="1"/>
              <a:t>izvoza</a:t>
            </a:r>
            <a:r>
              <a:rPr lang="es-ES" altLang="en-US" dirty="0"/>
              <a:t>, </a:t>
            </a:r>
            <a:r>
              <a:rPr lang="es-ES" altLang="en-US" dirty="0" err="1"/>
              <a:t>odnosno</a:t>
            </a:r>
            <a:r>
              <a:rPr lang="es-ES" altLang="en-US" dirty="0"/>
              <a:t> </a:t>
            </a:r>
            <a:r>
              <a:rPr lang="es-ES" altLang="en-US" dirty="0" err="1"/>
              <a:t>pad</a:t>
            </a:r>
            <a:r>
              <a:rPr lang="es-ES" altLang="en-US" dirty="0"/>
              <a:t> </a:t>
            </a:r>
            <a:r>
              <a:rPr lang="es-ES" altLang="en-US" dirty="0" err="1"/>
              <a:t>budžetskih</a:t>
            </a:r>
            <a:r>
              <a:rPr lang="es-ES" altLang="en-US" dirty="0"/>
              <a:t> </a:t>
            </a:r>
            <a:r>
              <a:rPr lang="es-ES" altLang="en-US" dirty="0" err="1"/>
              <a:t>rashoda</a:t>
            </a:r>
            <a:r>
              <a:rPr lang="es-ES" altLang="en-US" dirty="0"/>
              <a:t> </a:t>
            </a:r>
            <a:r>
              <a:rPr lang="es-ES" altLang="en-US" dirty="0" err="1"/>
              <a:t>će</a:t>
            </a:r>
            <a:r>
              <a:rPr lang="es-ES" altLang="en-US" dirty="0"/>
              <a:t> </a:t>
            </a:r>
            <a:r>
              <a:rPr lang="es-ES" altLang="en-US" dirty="0" err="1"/>
              <a:t>uticati</a:t>
            </a:r>
            <a:r>
              <a:rPr lang="es-ES" altLang="en-US" dirty="0"/>
              <a:t> </a:t>
            </a:r>
            <a:r>
              <a:rPr lang="es-ES" altLang="en-US" dirty="0" err="1"/>
              <a:t>na</a:t>
            </a:r>
            <a:r>
              <a:rPr lang="es-ES" altLang="en-US" dirty="0"/>
              <a:t> </a:t>
            </a:r>
            <a:r>
              <a:rPr lang="es-ES" altLang="en-US" dirty="0" err="1"/>
              <a:t>smanjenje</a:t>
            </a:r>
            <a:r>
              <a:rPr lang="es-ES" altLang="en-US" dirty="0"/>
              <a:t> BDP.  </a:t>
            </a:r>
            <a:r>
              <a:rPr lang="es-ES" altLang="en-US" dirty="0" err="1"/>
              <a:t>Rast</a:t>
            </a:r>
            <a:r>
              <a:rPr lang="es-ES" altLang="en-US" dirty="0"/>
              <a:t> </a:t>
            </a:r>
            <a:r>
              <a:rPr lang="es-ES" altLang="en-US" dirty="0" err="1"/>
              <a:t>potrošnje</a:t>
            </a:r>
            <a:r>
              <a:rPr lang="es-ES" altLang="en-US" dirty="0"/>
              <a:t> </a:t>
            </a:r>
            <a:r>
              <a:rPr lang="es-ES" altLang="en-US" dirty="0" err="1"/>
              <a:t>trajnih</a:t>
            </a:r>
            <a:r>
              <a:rPr lang="es-ES" altLang="en-US" dirty="0"/>
              <a:t> </a:t>
            </a:r>
            <a:r>
              <a:rPr lang="es-ES" altLang="en-US" dirty="0" err="1"/>
              <a:t>potrošnih</a:t>
            </a:r>
            <a:r>
              <a:rPr lang="es-ES" altLang="en-US" dirty="0"/>
              <a:t> </a:t>
            </a:r>
            <a:r>
              <a:rPr lang="es-ES" altLang="en-US" dirty="0" err="1"/>
              <a:t>dobara</a:t>
            </a:r>
            <a:r>
              <a:rPr lang="es-ES" altLang="en-US" dirty="0"/>
              <a:t> </a:t>
            </a:r>
            <a:r>
              <a:rPr lang="es-ES" altLang="en-US" dirty="0" err="1"/>
              <a:t>će</a:t>
            </a:r>
            <a:r>
              <a:rPr lang="es-ES" altLang="en-US" dirty="0"/>
              <a:t> </a:t>
            </a:r>
            <a:r>
              <a:rPr lang="es-ES" altLang="en-US" dirty="0" err="1"/>
              <a:t>povećati</a:t>
            </a:r>
            <a:r>
              <a:rPr lang="es-ES" altLang="en-US" dirty="0"/>
              <a:t> BDP. </a:t>
            </a:r>
          </a:p>
        </p:txBody>
      </p:sp>
    </p:spTree>
    <p:extLst>
      <p:ext uri="{BB962C8B-B14F-4D97-AF65-F5344CB8AC3E}">
        <p14:creationId xmlns:p14="http://schemas.microsoft.com/office/powerpoint/2010/main" val="41081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770ACF2-7153-4B77-9942-428B60816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8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Koji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od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narednih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stavova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tačno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opisuje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razliku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između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nominalnog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i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realnog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BDP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?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D1F3949-6297-4FD7-88A9-C19FC2724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05075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/>
              <a:t>A. Realni BDP uključuje samo dobra; nominalni BDP uključuje i usluge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B. Realni BDP se meri na osnovu stalnih, a nominalni </a:t>
            </a:r>
            <a:r>
              <a:rPr lang="sr-Latn-CS" altLang="en-US"/>
              <a:t>  </a:t>
            </a:r>
            <a:r>
              <a:rPr lang="sv-SE" altLang="en-US"/>
              <a:t>na bazi tekućih cena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C. Realni BDP jednak je razlici nominalnog BDP i amortizacije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/>
              <a:t>D. Realni BDP jednak je proizvodu nominalog BDP i ICM.</a:t>
            </a:r>
            <a:endParaRPr lang="es-E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/>
              <a:t>Odgovor: B.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879BD6C-7D61-42BD-A054-494157174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>
                <a:solidFill>
                  <a:schemeClr val="tx2">
                    <a:satMod val="200000"/>
                  </a:schemeClr>
                </a:solidFill>
              </a:rPr>
              <a:t>9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.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Ako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proizvodnja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ostaje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ista</a:t>
            </a:r>
            <a:r>
              <a:rPr lang="es-ES" dirty="0">
                <a:solidFill>
                  <a:schemeClr val="tx2">
                    <a:satMod val="200000"/>
                  </a:schemeClr>
                </a:solidFill>
              </a:rPr>
              <a:t> a cene se </a:t>
            </a:r>
            <a:r>
              <a:rPr lang="es-ES" dirty="0" err="1">
                <a:solidFill>
                  <a:schemeClr val="tx2">
                    <a:satMod val="200000"/>
                  </a:schemeClr>
                </a:solidFill>
              </a:rPr>
              <a:t>udvostruče</a:t>
            </a:r>
            <a:br>
              <a:rPr lang="es-E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02E5948-9B59-4809-BDF3-72AC710DFF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en-US" sz="2800"/>
              <a:t>A. realni i nominalni  BDP ostaju isti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B. realni BDP ostaje isti, a nominalni se prepolovljava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C. realni BDP ostaje isti, a nominalni se udvostručuje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D. realni BDP se udvostručuje, a nominalni se ne menja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r-Latn-CS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n-US" sz="2800"/>
              <a:t>Odgovor: C.  Realni BDP se izračunava u stalnim cenama, tako da inflacija ne utiče na izmenu njegove vrednosti. Nominalni BDP će se udvostručiti. </a:t>
            </a:r>
            <a:endParaRPr lang="en-US" altLang="en-US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2206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10. Sivu ekonomiju merimo…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sr-Latn-CS"/>
              <a:t>A. Pomoću dva metoda :</a:t>
            </a:r>
          </a:p>
          <a:p>
            <a:pPr lvl="1" eaLnBrk="1" hangingPunct="1"/>
            <a:r>
              <a:rPr lang="sr-Latn-CS"/>
              <a:t> upoređivanjem podataka o potrošenoj električnoj energiji</a:t>
            </a:r>
          </a:p>
          <a:p>
            <a:pPr lvl="1" eaLnBrk="1" hangingPunct="1"/>
            <a:r>
              <a:rPr lang="sr-Latn-CS"/>
              <a:t> Sabiranjem vrednosti novčanica velike vrednosti van opticaja</a:t>
            </a:r>
          </a:p>
          <a:p>
            <a:pPr eaLnBrk="1" hangingPunct="1"/>
            <a:r>
              <a:rPr lang="sr-Latn-CS"/>
              <a:t>B. Procenom časova neprijavljenog rada</a:t>
            </a:r>
          </a:p>
          <a:p>
            <a:pPr eaLnBrk="1" hangingPunct="1"/>
            <a:r>
              <a:rPr lang="sr-Latn-CS"/>
              <a:t>C. Nema načina</a:t>
            </a:r>
          </a:p>
          <a:p>
            <a:pPr eaLnBrk="1" hangingPunct="1"/>
            <a:r>
              <a:rPr lang="en-US"/>
              <a:t>Odgovor: </a:t>
            </a:r>
            <a:r>
              <a:rPr lang="sr-Latn-CS"/>
              <a:t>A u razvijenim zemljama, kod nas ne daju dobre rezultate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88D8-5288-403D-901A-C28151EE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Z</a:t>
            </a:r>
            <a:r>
              <a:rPr lang="sr-Latn-RS" dirty="0"/>
              <a:t>ašto Tramp gradi zidove i uvodi carine?	</a:t>
            </a:r>
            <a:endParaRPr lang="en-GB" dirty="0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429CA29B-9073-41E3-8C1A-85AFBE9D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5048250"/>
          </a:xfrm>
        </p:spPr>
        <p:txBody>
          <a:bodyPr/>
          <a:lstStyle/>
          <a:p>
            <a:r>
              <a:rPr lang="en-GB" altLang="en-US" dirty="0"/>
              <a:t>P</a:t>
            </a:r>
            <a:r>
              <a:rPr lang="en-US" altLang="en-US" dirty="0" err="1"/>
              <a:t>rivreda</a:t>
            </a:r>
            <a:r>
              <a:rPr lang="en-US" altLang="en-US" dirty="0"/>
              <a:t> </a:t>
            </a:r>
            <a:r>
              <a:rPr lang="en-US" altLang="en-US" dirty="0" err="1"/>
              <a:t>nije</a:t>
            </a:r>
            <a:r>
              <a:rPr lang="en-US" altLang="en-US" dirty="0"/>
              <a:t> </a:t>
            </a:r>
            <a:r>
              <a:rPr lang="en-US" altLang="en-US" dirty="0" err="1"/>
              <a:t>preduzeće</a:t>
            </a:r>
            <a:endParaRPr lang="en-US" altLang="en-US" dirty="0"/>
          </a:p>
          <a:p>
            <a:endParaRPr lang="en-US" altLang="en-US" dirty="0"/>
          </a:p>
          <a:p>
            <a:pPr lvl="1"/>
            <a:r>
              <a:rPr lang="en-GB" altLang="en-US" dirty="0"/>
              <a:t>P</a:t>
            </a:r>
            <a:r>
              <a:rPr lang="en-US" altLang="en-US" dirty="0" err="1"/>
              <a:t>rivrednici</a:t>
            </a:r>
            <a:r>
              <a:rPr lang="en-US" altLang="en-US" dirty="0"/>
              <a:t> ne </a:t>
            </a:r>
            <a:r>
              <a:rPr lang="en-US" altLang="en-US" dirty="0" err="1"/>
              <a:t>znaju</a:t>
            </a:r>
            <a:r>
              <a:rPr lang="en-US" altLang="en-US" dirty="0"/>
              <a:t> da </a:t>
            </a:r>
            <a:r>
              <a:rPr lang="en-US" altLang="en-US" dirty="0" err="1"/>
              <a:t>vode</a:t>
            </a:r>
            <a:r>
              <a:rPr lang="en-US" altLang="en-US" dirty="0"/>
              <a:t> </a:t>
            </a:r>
            <a:r>
              <a:rPr lang="en-US" altLang="en-US" dirty="0" err="1"/>
              <a:t>privredu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GB" altLang="en-US" dirty="0"/>
              <a:t>O</a:t>
            </a:r>
            <a:r>
              <a:rPr lang="en-US" altLang="en-US" dirty="0" err="1"/>
              <a:t>tvoreni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zatvoreni</a:t>
            </a:r>
            <a:r>
              <a:rPr lang="en-US" altLang="en-US" dirty="0"/>
              <a:t> </a:t>
            </a:r>
            <a:r>
              <a:rPr lang="en-US" altLang="en-US" dirty="0" err="1"/>
              <a:t>sistemi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3 </a:t>
            </a:r>
            <a:r>
              <a:rPr lang="en-US" altLang="en-US" b="1" dirty="0" err="1"/>
              <a:t>odrednice</a:t>
            </a:r>
            <a:endParaRPr lang="en-US" altLang="en-US" b="1" dirty="0"/>
          </a:p>
          <a:p>
            <a:pPr lvl="1"/>
            <a:r>
              <a:rPr lang="en-US" altLang="en-US" dirty="0"/>
              <a:t>1. film u 3 </a:t>
            </a:r>
            <a:r>
              <a:rPr lang="en-US" altLang="en-US" dirty="0" err="1"/>
              <a:t>kadra</a:t>
            </a:r>
            <a:endParaRPr lang="en-US" altLang="en-US" dirty="0"/>
          </a:p>
          <a:p>
            <a:pPr lvl="1"/>
            <a:r>
              <a:rPr lang="en-US" altLang="en-US" dirty="0"/>
              <a:t>2. </a:t>
            </a:r>
            <a:r>
              <a:rPr lang="en-US" altLang="en-US" dirty="0" err="1"/>
              <a:t>opsta</a:t>
            </a:r>
            <a:r>
              <a:rPr lang="en-US" altLang="en-US" dirty="0"/>
              <a:t> </a:t>
            </a:r>
            <a:r>
              <a:rPr lang="en-US" altLang="en-US" dirty="0" err="1"/>
              <a:t>ravoteza</a:t>
            </a:r>
            <a:endParaRPr lang="en-US" altLang="en-US" dirty="0"/>
          </a:p>
          <a:p>
            <a:pPr lvl="1"/>
            <a:r>
              <a:rPr lang="en-US" altLang="en-US" dirty="0"/>
              <a:t>3. </a:t>
            </a:r>
            <a:r>
              <a:rPr lang="en-US" altLang="en-US" dirty="0" err="1"/>
              <a:t>negativna</a:t>
            </a:r>
            <a:r>
              <a:rPr lang="en-US" altLang="en-US" dirty="0"/>
              <a:t> </a:t>
            </a:r>
            <a:r>
              <a:rPr lang="en-US" altLang="en-US" dirty="0" err="1"/>
              <a:t>povratna</a:t>
            </a:r>
            <a:r>
              <a:rPr lang="en-US" altLang="en-US" dirty="0"/>
              <a:t> </a:t>
            </a:r>
            <a:r>
              <a:rPr lang="en-US" altLang="en-US" dirty="0" err="1"/>
              <a:t>sprega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E236687F-9DFD-4D65-B9E2-D656B92CF8FF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572000" y="207960"/>
            <a:ext cx="400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 u="none" dirty="0">
                <a:solidFill>
                  <a:srgbClr val="B590DA"/>
                </a:solidFill>
                <a:cs typeface="Times New Roman" panose="02020603050405020304" pitchFamily="18" charset="0"/>
              </a:rPr>
              <a:t>Source</a:t>
            </a:r>
            <a:r>
              <a:rPr lang="en-US" altLang="en-US" u="none" dirty="0">
                <a:solidFill>
                  <a:srgbClr val="B590DA"/>
                </a:solidFill>
                <a:cs typeface="Times New Roman" panose="02020603050405020304" pitchFamily="18" charset="0"/>
              </a:rPr>
              <a:t>: Schneider and </a:t>
            </a:r>
            <a:r>
              <a:rPr lang="en-US" altLang="en-US" u="none" dirty="0" err="1">
                <a:solidFill>
                  <a:srgbClr val="B590DA"/>
                </a:solidFill>
                <a:cs typeface="Times New Roman" panose="02020603050405020304" pitchFamily="18" charset="0"/>
              </a:rPr>
              <a:t>Enste</a:t>
            </a:r>
            <a:r>
              <a:rPr lang="en-US" altLang="en-US" u="none" dirty="0">
                <a:solidFill>
                  <a:srgbClr val="B590DA"/>
                </a:solidFill>
                <a:cs typeface="Times New Roman" panose="02020603050405020304" pitchFamily="18" charset="0"/>
              </a:rPr>
              <a:t> (2000) 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A54ACBD1-E562-49C5-8105-FC766F54C21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0" y="914400"/>
            <a:ext cx="9182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69677E-79D1-4C5C-993C-11FB42366AC8}"/>
              </a:ext>
            </a:extLst>
          </p:cNvPr>
          <p:cNvGraphicFramePr>
            <a:graphicFrameLocks noGrp="1"/>
          </p:cNvGraphicFramePr>
          <p:nvPr/>
        </p:nvGraphicFramePr>
        <p:xfrm>
          <a:off x="784225" y="392113"/>
          <a:ext cx="7670799" cy="6257927"/>
        </p:xfrm>
        <a:graphic>
          <a:graphicData uri="http://schemas.openxmlformats.org/drawingml/2006/table">
            <a:tbl>
              <a:tblPr/>
              <a:tblGrid>
                <a:gridCol w="2352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70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900" b="1" dirty="0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Procena sive ekonomije u svetu,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Afrika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 </a:t>
                      </a: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Centralna Evropa </a:t>
                      </a: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Nigerija, Egipat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68–76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Mađarska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Bugarska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Poljska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20–28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Tunis, Maroko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39–45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Češka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Republika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Rumunija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Slovačka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9–16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Latinska Amerika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Bivši Sovjetski Savez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Meksiko, Peru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40–60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Belorusija, Gruzija, Ukrajina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28–43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Čile, Brazil, Venecuela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25–35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Baltičke države, Rusija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20–27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Azija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GC L+ Ocean Sans YU"/>
                          <a:ea typeface="Calibri"/>
                          <a:cs typeface="IHNGC L+ Ocean Sans YU"/>
                        </a:rPr>
                        <a:t>OECD </a:t>
                      </a: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Tajland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70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Grčka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Italija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Španija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Portugalija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24–30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37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Filipini, Malezija, Koreja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38–50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Sve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ostale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13–23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Hong Kong, </a:t>
                      </a:r>
                      <a:r>
                        <a:rPr lang="en-US" sz="1900" b="1" dirty="0" err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Singapur</a:t>
                      </a: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13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Austrija, Japan, SAD, Švajcarska </a:t>
                      </a:r>
                      <a:endParaRPr lang="en-US" sz="1900" b="1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rgbClr val="FFFF00"/>
                          </a:solidFill>
                          <a:latin typeface="IHNIH A+ Ocean Sans YU"/>
                          <a:ea typeface="Calibri"/>
                          <a:cs typeface="IHNIH A+ Ocean Sans YU"/>
                        </a:rPr>
                        <a:t>8–10 </a:t>
                      </a:r>
                      <a:endParaRPr lang="en-US" sz="1900" b="1" dirty="0">
                        <a:solidFill>
                          <a:srgbClr val="FFFF00"/>
                        </a:solidFill>
                        <a:latin typeface="IHNGC L+ Ocean Sans YU"/>
                        <a:ea typeface="Calibri"/>
                        <a:cs typeface="IHNGC L+ Ocean Sans YU"/>
                      </a:endParaRPr>
                    </a:p>
                  </a:txBody>
                  <a:tcPr marL="68574" marR="6857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51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18A6D92-DD76-460F-B623-A823FA8BC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>
                <a:solidFill>
                  <a:schemeClr val="tx2">
                    <a:satMod val="200000"/>
                  </a:schemeClr>
                </a:solidFill>
              </a:rPr>
              <a:t>Veličina zemlje se određuje prema gustini BDP</a:t>
            </a: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9CB358C-A99B-4BDD-BB04-1A7899346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4" descr="sachs">
            <a:hlinkClick r:id="rId2"/>
            <a:extLst>
              <a:ext uri="{FF2B5EF4-FFF2-40B4-BE49-F238E27FC236}">
                <a16:creationId xmlns:a16="http://schemas.microsoft.com/office/drawing/2014/main" id="{2AE727FB-7B69-4883-9DD4-29E2AA30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233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56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earth_at_night">
            <a:hlinkClick r:id="rId2"/>
            <a:extLst>
              <a:ext uri="{FF2B5EF4-FFF2-40B4-BE49-F238E27FC236}">
                <a16:creationId xmlns:a16="http://schemas.microsoft.com/office/drawing/2014/main" id="{90991585-EF11-49E9-8D7D-625D3A90A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85800"/>
            <a:ext cx="99441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</a:t>
            </a:r>
            <a:r>
              <a:rPr lang="sr-Latn-RS" dirty="0"/>
              <a:t>BIJA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Kad</a:t>
            </a:r>
            <a:r>
              <a:rPr lang="en-US" dirty="0"/>
              <a:t> bi se </a:t>
            </a:r>
            <a:r>
              <a:rPr lang="en-US" dirty="0" err="1"/>
              <a:t>merilo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sr-Latn-CS" dirty="0"/>
              <a:t>rošenoj el. Energiji</a:t>
            </a:r>
          </a:p>
          <a:p>
            <a:r>
              <a:rPr lang="sr-Latn-CS" dirty="0"/>
              <a:t>Siva ekonomija bi bila 90% BDP!!!!</a:t>
            </a:r>
          </a:p>
          <a:p>
            <a:endParaRPr lang="sr-Latn-CS" dirty="0"/>
          </a:p>
          <a:p>
            <a:r>
              <a:rPr lang="sr-Latn-CS" dirty="0"/>
              <a:t>Standardna procena – </a:t>
            </a:r>
            <a:r>
              <a:rPr lang="sr-Latn-C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3o</a:t>
            </a:r>
            <a:r>
              <a:rPr lang="sr-Latn-CS" dirty="0"/>
              <a:t>%</a:t>
            </a:r>
          </a:p>
          <a:p>
            <a:endParaRPr lang="sr-Latn-C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7411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3883" t="4654" r="1620" b="3918"/>
          <a:stretch>
            <a:fillRect/>
          </a:stretch>
        </p:blipFill>
        <p:spPr>
          <a:xfrm>
            <a:off x="457200" y="228600"/>
            <a:ext cx="8458200" cy="6477000"/>
          </a:xfrm>
        </p:spPr>
      </p:pic>
      <p:sp>
        <p:nvSpPr>
          <p:cNvPr id="5" name="Rounded Rectangle 4"/>
          <p:cNvSpPr/>
          <p:nvPr/>
        </p:nvSpPr>
        <p:spPr>
          <a:xfrm>
            <a:off x="609600" y="4191000"/>
            <a:ext cx="1676400" cy="914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562600" y="5105400"/>
            <a:ext cx="1676400" cy="1295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162800" y="2133600"/>
            <a:ext cx="1676400" cy="8382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7391400" y="990600"/>
            <a:ext cx="1676400" cy="4572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09600" y="5943600"/>
            <a:ext cx="1676400" cy="5334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40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16A9-5507-4A9B-BB36-35115770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1600" dirty="0">
                <a:hlinkClick r:id="rId2" action="ppaction://hlinkfile"/>
              </a:rPr>
              <a:t>The </a:t>
            </a:r>
            <a:r>
              <a:rPr lang="en-GB" sz="1600" dirty="0">
                <a:hlinkClick r:id="rId2" action="ppaction://hlinkfile"/>
              </a:rPr>
              <a:t>biggest bubble in human history comes down crashing,” tweeted </a:t>
            </a:r>
            <a:r>
              <a:rPr lang="en-GB" sz="1600" dirty="0" err="1">
                <a:hlinkClick r:id="rId2" action="ppaction://hlinkfile"/>
              </a:rPr>
              <a:t>Nouriel</a:t>
            </a:r>
            <a:r>
              <a:rPr lang="en-GB" sz="1600" dirty="0">
                <a:hlinkClick r:id="rId2" action="ppaction://hlinkfile"/>
              </a:rPr>
              <a:t> </a:t>
            </a:r>
            <a:r>
              <a:rPr lang="en-GB" sz="1600" dirty="0" err="1">
                <a:hlinkClick r:id="rId2" action="ppaction://hlinkfile"/>
              </a:rPr>
              <a:t>Roubini</a:t>
            </a:r>
            <a:endParaRPr lang="en-GB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3C95D3-56E3-48A6-BC7A-BC95A2A6A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50837"/>
            <a:ext cx="4446930" cy="4572000"/>
          </a:xfrm>
        </p:spPr>
      </p:pic>
    </p:spTree>
    <p:extLst>
      <p:ext uri="{BB962C8B-B14F-4D97-AF65-F5344CB8AC3E}">
        <p14:creationId xmlns:p14="http://schemas.microsoft.com/office/powerpoint/2010/main" val="215470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D17E-06BA-41CB-B366-78937349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4E9C-5D03-4111-9D5B-B1E13644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64887-2E0B-4BAD-8BB7-BF0EF794D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2" y="321859"/>
            <a:ext cx="8879448" cy="6034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5DE2F1-2D24-4F27-AFFA-057665A8996A}"/>
              </a:ext>
            </a:extLst>
          </p:cNvPr>
          <p:cNvSpPr/>
          <p:nvPr/>
        </p:nvSpPr>
        <p:spPr>
          <a:xfrm>
            <a:off x="762000" y="6534834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https://www.britannica.com/event/Mississippi-Bubble</a:t>
            </a:r>
            <a:r>
              <a:rPr lang="sr-Latn-RS" dirty="0"/>
              <a:t>  1720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1B6E2-369D-45CF-8F37-56DF577BA03C}"/>
              </a:ext>
            </a:extLst>
          </p:cNvPr>
          <p:cNvSpPr txBox="1"/>
          <p:nvPr/>
        </p:nvSpPr>
        <p:spPr>
          <a:xfrm>
            <a:off x="36576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1630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8B5A5-BD3D-4A3A-B209-3C4FD81869EF}"/>
              </a:ext>
            </a:extLst>
          </p:cNvPr>
          <p:cNvSpPr/>
          <p:nvPr/>
        </p:nvSpPr>
        <p:spPr>
          <a:xfrm>
            <a:off x="2057400" y="1219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chemeClr val="accent5"/>
                </a:solidFill>
              </a:rPr>
              <a:t>1720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C4DFC-552F-4A0A-BA9B-461C7046F2FE}"/>
              </a:ext>
            </a:extLst>
          </p:cNvPr>
          <p:cNvSpPr txBox="1"/>
          <p:nvPr/>
        </p:nvSpPr>
        <p:spPr>
          <a:xfrm>
            <a:off x="51054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3"/>
                </a:solidFill>
              </a:rPr>
              <a:t>1711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35D225-B96A-4891-8405-6B7510C4A49A}"/>
              </a:ext>
            </a:extLst>
          </p:cNvPr>
          <p:cNvSpPr txBox="1"/>
          <p:nvPr/>
        </p:nvSpPr>
        <p:spPr>
          <a:xfrm>
            <a:off x="68580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/>
                </a:solidFill>
              </a:rPr>
              <a:t>2000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ADB41-C8BD-4E63-AAAC-1C30A8B1C77C}"/>
              </a:ext>
            </a:extLst>
          </p:cNvPr>
          <p:cNvSpPr txBox="1"/>
          <p:nvPr/>
        </p:nvSpPr>
        <p:spPr>
          <a:xfrm>
            <a:off x="381000" y="1154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1</a:t>
            </a:r>
            <a:r>
              <a:rPr lang="sr-Latn-RS" dirty="0"/>
              <a:t>1</a:t>
            </a:r>
            <a:r>
              <a:rPr lang="es-ES" dirty="0"/>
              <a:t>. </a:t>
            </a:r>
            <a:r>
              <a:rPr lang="es-ES" dirty="0" err="1"/>
              <a:t>Ako</a:t>
            </a:r>
            <a:r>
              <a:rPr lang="es-ES" dirty="0"/>
              <a:t> </a:t>
            </a:r>
            <a:r>
              <a:rPr lang="es-ES" dirty="0" err="1"/>
              <a:t>proizvodnja</a:t>
            </a:r>
            <a:r>
              <a:rPr lang="es-ES" dirty="0"/>
              <a:t> </a:t>
            </a:r>
            <a:r>
              <a:rPr lang="es-ES" dirty="0" err="1"/>
              <a:t>ostaje</a:t>
            </a:r>
            <a:r>
              <a:rPr lang="es-ES" dirty="0"/>
              <a:t> </a:t>
            </a:r>
            <a:r>
              <a:rPr lang="es-ES" dirty="0" err="1"/>
              <a:t>ista</a:t>
            </a:r>
            <a:r>
              <a:rPr lang="es-ES" dirty="0"/>
              <a:t> a cene se </a:t>
            </a:r>
            <a:r>
              <a:rPr lang="es-ES" dirty="0" err="1"/>
              <a:t>udvostruče</a:t>
            </a:r>
            <a:br>
              <a:rPr lang="es-ES" dirty="0"/>
            </a:b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sz="2800" dirty="0"/>
              <a:t>A. realni i nominalni  BDP ostaju isti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/>
              <a:t>B. </a:t>
            </a:r>
            <a:r>
              <a:rPr lang="es-ES" sz="2800" dirty="0" err="1"/>
              <a:t>realni</a:t>
            </a:r>
            <a:r>
              <a:rPr lang="es-ES" sz="2800" dirty="0"/>
              <a:t> BDP </a:t>
            </a:r>
            <a:r>
              <a:rPr lang="es-ES" sz="2800" dirty="0" err="1"/>
              <a:t>ostaje</a:t>
            </a:r>
            <a:r>
              <a:rPr lang="es-ES" sz="2800" dirty="0"/>
              <a:t> </a:t>
            </a:r>
            <a:r>
              <a:rPr lang="es-ES" sz="2800" dirty="0" err="1"/>
              <a:t>isti</a:t>
            </a:r>
            <a:r>
              <a:rPr lang="es-ES" sz="2800" dirty="0"/>
              <a:t>, a </a:t>
            </a:r>
            <a:r>
              <a:rPr lang="es-ES" sz="2800" dirty="0" err="1"/>
              <a:t>nominalni</a:t>
            </a:r>
            <a:r>
              <a:rPr lang="es-ES" sz="2800" dirty="0"/>
              <a:t> se </a:t>
            </a:r>
            <a:r>
              <a:rPr lang="es-ES" sz="2800" dirty="0" err="1"/>
              <a:t>prepolovljava</a:t>
            </a:r>
            <a:r>
              <a:rPr lang="es-E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/>
              <a:t>C. </a:t>
            </a:r>
            <a:r>
              <a:rPr lang="es-ES" sz="2800" dirty="0" err="1"/>
              <a:t>realni</a:t>
            </a:r>
            <a:r>
              <a:rPr lang="es-ES" sz="2800" dirty="0"/>
              <a:t> BDP </a:t>
            </a:r>
            <a:r>
              <a:rPr lang="es-ES" sz="2800" dirty="0" err="1"/>
              <a:t>ostaje</a:t>
            </a:r>
            <a:r>
              <a:rPr lang="es-ES" sz="2800" dirty="0"/>
              <a:t> </a:t>
            </a:r>
            <a:r>
              <a:rPr lang="es-ES" sz="2800" dirty="0" err="1"/>
              <a:t>isti</a:t>
            </a:r>
            <a:r>
              <a:rPr lang="es-ES" sz="2800" dirty="0"/>
              <a:t>, a </a:t>
            </a:r>
            <a:r>
              <a:rPr lang="es-ES" sz="2800" dirty="0" err="1"/>
              <a:t>nominalni</a:t>
            </a:r>
            <a:r>
              <a:rPr lang="es-ES" sz="2800" dirty="0"/>
              <a:t> se </a:t>
            </a:r>
            <a:r>
              <a:rPr lang="es-ES" sz="2800" dirty="0" err="1"/>
              <a:t>udvostručuje</a:t>
            </a:r>
            <a:r>
              <a:rPr lang="es-E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/>
              <a:t>D. </a:t>
            </a:r>
            <a:r>
              <a:rPr lang="es-ES" sz="2800" dirty="0" err="1"/>
              <a:t>realni</a:t>
            </a:r>
            <a:r>
              <a:rPr lang="es-ES" sz="2800" dirty="0"/>
              <a:t> BDP se </a:t>
            </a:r>
            <a:r>
              <a:rPr lang="es-ES" sz="2800" dirty="0" err="1"/>
              <a:t>udvostručuje</a:t>
            </a:r>
            <a:r>
              <a:rPr lang="es-ES" sz="2800" dirty="0"/>
              <a:t>, a </a:t>
            </a:r>
            <a:r>
              <a:rPr lang="es-ES" sz="2800" dirty="0" err="1"/>
              <a:t>nominalni</a:t>
            </a:r>
            <a:r>
              <a:rPr lang="es-ES" sz="2800" dirty="0"/>
              <a:t> se </a:t>
            </a:r>
            <a:r>
              <a:rPr lang="es-ES" sz="2800" dirty="0" err="1"/>
              <a:t>ne</a:t>
            </a:r>
            <a:r>
              <a:rPr lang="es-ES" sz="2800" dirty="0"/>
              <a:t> </a:t>
            </a:r>
            <a:r>
              <a:rPr lang="es-ES" sz="2800" dirty="0" err="1"/>
              <a:t>menja</a:t>
            </a:r>
            <a:r>
              <a:rPr lang="es-ES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err="1"/>
              <a:t>Odgovor</a:t>
            </a:r>
            <a:r>
              <a:rPr lang="es-ES" sz="2800" dirty="0"/>
              <a:t>: C.  </a:t>
            </a:r>
            <a:r>
              <a:rPr lang="es-ES" sz="2800" dirty="0" err="1"/>
              <a:t>Realni</a:t>
            </a:r>
            <a:r>
              <a:rPr lang="es-ES" sz="2800" dirty="0"/>
              <a:t> BDP se </a:t>
            </a:r>
            <a:r>
              <a:rPr lang="es-ES" sz="2800" dirty="0" err="1"/>
              <a:t>izračunava</a:t>
            </a:r>
            <a:r>
              <a:rPr lang="es-ES" sz="2800" dirty="0"/>
              <a:t> u </a:t>
            </a:r>
            <a:r>
              <a:rPr lang="es-ES" sz="2800" dirty="0" err="1"/>
              <a:t>stalnim</a:t>
            </a:r>
            <a:r>
              <a:rPr lang="es-ES" sz="2800" dirty="0"/>
              <a:t> </a:t>
            </a:r>
            <a:r>
              <a:rPr lang="es-ES" sz="2800" dirty="0" err="1"/>
              <a:t>cenama</a:t>
            </a:r>
            <a:r>
              <a:rPr lang="es-ES" sz="2800" dirty="0"/>
              <a:t>, </a:t>
            </a:r>
            <a:r>
              <a:rPr lang="es-ES" sz="2800" dirty="0" err="1"/>
              <a:t>tako</a:t>
            </a:r>
            <a:r>
              <a:rPr lang="es-ES" sz="2800" dirty="0"/>
              <a:t> da </a:t>
            </a:r>
            <a:r>
              <a:rPr lang="es-ES" sz="2800" dirty="0" err="1"/>
              <a:t>inflacija</a:t>
            </a:r>
            <a:r>
              <a:rPr lang="es-ES" sz="2800" dirty="0"/>
              <a:t> </a:t>
            </a:r>
            <a:r>
              <a:rPr lang="es-ES" sz="2800" dirty="0" err="1"/>
              <a:t>ne</a:t>
            </a:r>
            <a:r>
              <a:rPr lang="es-ES" sz="2800" dirty="0"/>
              <a:t> </a:t>
            </a:r>
            <a:r>
              <a:rPr lang="es-ES" sz="2800" dirty="0" err="1"/>
              <a:t>utiče</a:t>
            </a:r>
            <a:r>
              <a:rPr lang="es-ES" sz="2800" dirty="0"/>
              <a:t> </a:t>
            </a:r>
            <a:r>
              <a:rPr lang="es-ES" sz="2800" dirty="0" err="1"/>
              <a:t>na</a:t>
            </a:r>
            <a:r>
              <a:rPr lang="es-ES" sz="2800" dirty="0"/>
              <a:t> </a:t>
            </a:r>
            <a:r>
              <a:rPr lang="es-ES" sz="2800" dirty="0" err="1"/>
              <a:t>izmenu</a:t>
            </a:r>
            <a:r>
              <a:rPr lang="es-ES" sz="2800" dirty="0"/>
              <a:t> </a:t>
            </a:r>
            <a:r>
              <a:rPr lang="es-ES" sz="2800" dirty="0" err="1"/>
              <a:t>njegove</a:t>
            </a:r>
            <a:r>
              <a:rPr lang="es-ES" sz="2800" dirty="0"/>
              <a:t> </a:t>
            </a:r>
            <a:r>
              <a:rPr lang="es-ES" sz="2800" dirty="0" err="1"/>
              <a:t>vrednosti</a:t>
            </a:r>
            <a:r>
              <a:rPr lang="es-ES" sz="2800" dirty="0"/>
              <a:t>. </a:t>
            </a:r>
            <a:r>
              <a:rPr lang="es-ES" sz="2800" dirty="0" err="1"/>
              <a:t>Nominalni</a:t>
            </a:r>
            <a:r>
              <a:rPr lang="es-ES" sz="2800" dirty="0"/>
              <a:t> BDP </a:t>
            </a:r>
            <a:r>
              <a:rPr lang="es-ES" sz="2800" dirty="0" err="1"/>
              <a:t>će</a:t>
            </a:r>
            <a:r>
              <a:rPr lang="es-ES" sz="2800" dirty="0"/>
              <a:t> se </a:t>
            </a:r>
            <a:r>
              <a:rPr lang="es-ES" sz="2800" dirty="0" err="1"/>
              <a:t>udvostručiti</a:t>
            </a:r>
            <a:r>
              <a:rPr lang="es-ES" sz="2800" dirty="0"/>
              <a:t>. 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1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/>
              <a:t>11. Realni BDP jednak je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/>
              <a:t>A. nominalnom BDP umanjenom za neto izvoz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/>
              <a:t>B. količniku nominalnog BDP i deflatora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/>
              <a:t>C. proizvodu nominalnog BDP i deflatora</a:t>
            </a:r>
            <a:endParaRPr lang="sr-Latn-C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/>
              <a:t>D. količniku realnog BDP i deflatora</a:t>
            </a:r>
            <a:endParaRPr lang="sv-SE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r-Latn-C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/>
              <a:t>Odgovor: B.  </a:t>
            </a:r>
          </a:p>
        </p:txBody>
      </p:sp>
    </p:spTree>
    <p:extLst>
      <p:ext uri="{BB962C8B-B14F-4D97-AF65-F5344CB8AC3E}">
        <p14:creationId xmlns:p14="http://schemas.microsoft.com/office/powerpoint/2010/main" val="3394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/>
              <a:t>12. Ako proizvodnja ostane ista</a:t>
            </a:r>
            <a:r>
              <a:rPr lang="sr-Latn-CS" dirty="0"/>
              <a:t>, </a:t>
            </a:r>
            <a:r>
              <a:rPr lang="sv-SE" dirty="0"/>
              <a:t>a cene se udvostruče onda je deflator </a:t>
            </a:r>
            <a:br>
              <a:rPr lang="sr-Latn-CS" dirty="0"/>
            </a:b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96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sz="2800"/>
              <a:t>    </a:t>
            </a:r>
            <a:r>
              <a:rPr lang="en-US" sz="2800"/>
              <a:t>A. </a:t>
            </a:r>
            <a:r>
              <a:rPr lang="sr-Latn-CS" sz="2800"/>
              <a:t>25</a:t>
            </a: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   B. </a:t>
            </a:r>
            <a:r>
              <a:rPr lang="sr-Latn-CS" sz="2800"/>
              <a:t>50</a:t>
            </a: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   C. </a:t>
            </a:r>
            <a:r>
              <a:rPr lang="sr-Latn-CS" sz="2800"/>
              <a:t>100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    D. 2</a:t>
            </a:r>
            <a:r>
              <a:rPr lang="sr-Latn-CS" sz="2800"/>
              <a:t>00</a:t>
            </a:r>
          </a:p>
          <a:p>
            <a:pPr eaLnBrk="1" hangingPunct="1">
              <a:buFont typeface="Wingdings" pitchFamily="2" charset="2"/>
              <a:buNone/>
            </a:pPr>
            <a:endParaRPr 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Odgovor: D.  </a:t>
            </a:r>
            <a:r>
              <a:rPr lang="sv-SE" sz="2800"/>
              <a:t>Deflator je količnik nominalnog i realnog BDP. </a:t>
            </a:r>
            <a:r>
              <a:rPr lang="fr-FR" sz="2800"/>
              <a:t>Stoga je njegova vrednost 2</a:t>
            </a:r>
            <a:r>
              <a:rPr lang="sr-Latn-CS" sz="2800"/>
              <a:t>00</a:t>
            </a:r>
            <a:r>
              <a:rPr lang="fr-FR" sz="2800"/>
              <a:t>. </a:t>
            </a:r>
            <a:endParaRPr lang="en-US" sz="2800"/>
          </a:p>
          <a:p>
            <a:pPr eaLnBrk="1" hangingPunct="1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146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71C0E6-20CF-4881-8F3C-FD922B5EB12D}"/>
              </a:ext>
            </a:extLst>
          </p:cNvPr>
          <p:cNvSpPr txBox="1">
            <a:spLocks/>
          </p:cNvSpPr>
          <p:nvPr/>
        </p:nvSpPr>
        <p:spPr bwMode="auto">
          <a:xfrm>
            <a:off x="1223963" y="644525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sr-Latn-CS" sz="4000" u="sng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Zašto uvoz ne smanjuje zaposlenost u nekoj zemlji</a:t>
            </a:r>
            <a:r>
              <a:rPr lang="sr-Latn-CS" sz="40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kern="0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6F8FF6-044F-4970-BB67-23F5D9B2FB26}"/>
              </a:ext>
            </a:extLst>
          </p:cNvPr>
          <p:cNvSpPr txBox="1">
            <a:spLocks/>
          </p:cNvSpPr>
          <p:nvPr/>
        </p:nvSpPr>
        <p:spPr bwMode="auto">
          <a:xfrm>
            <a:off x="562992" y="24384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On zaista </a:t>
            </a:r>
            <a:r>
              <a:rPr lang="sr-Latn-CS" sz="3200" u="sng" kern="0" dirty="0">
                <a:solidFill>
                  <a:schemeClr val="bg2"/>
                </a:solidFill>
                <a:latin typeface="+mn-lt"/>
              </a:rPr>
              <a:t>može</a:t>
            </a: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 da smanji </a:t>
            </a:r>
            <a:r>
              <a:rPr lang="sr-Latn-CS" sz="3200" u="sng" kern="0" dirty="0">
                <a:solidFill>
                  <a:schemeClr val="bg2"/>
                </a:solidFill>
                <a:latin typeface="+mn-lt"/>
              </a:rPr>
              <a:t>L u nekoj grani </a:t>
            </a:r>
          </a:p>
          <a:p>
            <a:pPr marL="904875" lvl="1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Kao i tehnički progres, recimo</a:t>
            </a:r>
          </a:p>
          <a:p>
            <a:pPr marL="1819275" lvl="3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Više ne postoje daktilografi, </a:t>
            </a:r>
          </a:p>
          <a:p>
            <a:pPr marL="1819275" lvl="3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“popravka čarapa”, “</a:t>
            </a:r>
            <a:r>
              <a:rPr lang="sr-Latn-CS" sz="3200" kern="0" dirty="0" err="1">
                <a:solidFill>
                  <a:schemeClr val="bg2"/>
                </a:solidFill>
                <a:latin typeface="+mn-lt"/>
              </a:rPr>
              <a:t>vunovlačar</a:t>
            </a: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”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rgbClr val="FFC000"/>
                </a:solidFill>
                <a:latin typeface="+mn-lt"/>
              </a:rPr>
              <a:t>Ali se u istoj meri povećava u drugim sektorima</a:t>
            </a:r>
            <a:endParaRPr lang="sr-Latn-CS" sz="2800" kern="0" dirty="0">
              <a:solidFill>
                <a:srgbClr val="FFC000"/>
              </a:solidFill>
              <a:latin typeface="+mn-lt"/>
            </a:endParaRPr>
          </a:p>
          <a:p>
            <a:pPr marL="447675" indent="-447675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r>
              <a:rPr lang="sr-Latn-CS" sz="3200" kern="0" dirty="0">
                <a:solidFill>
                  <a:schemeClr val="bg2"/>
                </a:solidFill>
                <a:latin typeface="+mn-lt"/>
              </a:rPr>
              <a:t>Dakle, GRANE gube, privreda - ne</a:t>
            </a:r>
            <a:endParaRPr lang="en-US" sz="3200" kern="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sr-Latn-RS" dirty="0"/>
              <a:t>eflator (Paasche)i indeks cena na malo (Laspeyres)</a:t>
            </a:r>
            <a:br>
              <a:rPr lang="en-GB" dirty="0"/>
            </a:br>
            <a:endParaRPr lang="en-GB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4" t="17400" r="48607" b="54340"/>
          <a:stretch>
            <a:fillRect/>
          </a:stretch>
        </p:blipFill>
        <p:spPr bwMode="auto">
          <a:xfrm>
            <a:off x="761999" y="1981200"/>
            <a:ext cx="83820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3276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2000" y="3657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4191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00200" y="51816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Zabluda: </a:t>
            </a:r>
          </a:p>
          <a:p>
            <a:pPr marL="342900" indent="-342900"/>
            <a:endParaRPr lang="sr-Latn-RS" dirty="0"/>
          </a:p>
          <a:p>
            <a:pPr marL="342900" indent="-342900"/>
            <a:r>
              <a:rPr lang="en-GB" dirty="0"/>
              <a:t>P</a:t>
            </a:r>
            <a:r>
              <a:rPr lang="sr-Latn-RS" dirty="0"/>
              <a:t>romena pojedinačnih cena pravi inflaciju</a:t>
            </a:r>
          </a:p>
          <a:p>
            <a:pPr marL="342900" indent="-342900"/>
            <a:r>
              <a:rPr lang="sr-Latn-RS" dirty="0"/>
              <a:t>Balassa – Samuelsonov efekat   - rast cene hleba u SAD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29200" y="1981200"/>
            <a:ext cx="41148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8C44FA9-A862-431D-83F4-F05A1F698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dostizanje</a:t>
            </a: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A6EB2CE-E2FE-4925-AAA7-E8CB0B44C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/>
              <a:t> </a:t>
            </a:r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192B02E5-D7D9-464D-A59E-6FF9598F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87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BC314DD6-C7BB-459C-8691-9F13FB21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0" t="38271" r="26871" b="56264"/>
          <a:stretch>
            <a:fillRect/>
          </a:stretch>
        </p:blipFill>
        <p:spPr bwMode="auto">
          <a:xfrm>
            <a:off x="5638800" y="4965700"/>
            <a:ext cx="304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5656719D-C943-45D2-9C42-3AFDF47E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0" t="38271" r="26871" b="56264"/>
          <a:stretch>
            <a:fillRect/>
          </a:stretch>
        </p:blipFill>
        <p:spPr bwMode="auto">
          <a:xfrm>
            <a:off x="5638800" y="5426075"/>
            <a:ext cx="228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F5F41906-1DB0-404E-9A0F-63BB4267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0813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>
            <a:extLst>
              <a:ext uri="{FF2B5EF4-FFF2-40B4-BE49-F238E27FC236}">
                <a16:creationId xmlns:a16="http://schemas.microsoft.com/office/drawing/2014/main" id="{4C8E869C-24BC-4ABB-A58B-A6B9C0D63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460375"/>
            <a:ext cx="510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/>
              <a:t>Primer:</a:t>
            </a:r>
            <a:br>
              <a:rPr lang="sr-Latn-CS" dirty="0"/>
            </a:br>
            <a:r>
              <a:rPr lang="sr-Latn-CS" dirty="0"/>
              <a:t> Srbija i </a:t>
            </a:r>
            <a:br>
              <a:rPr lang="sr-Latn-CS" dirty="0"/>
            </a:br>
            <a:r>
              <a:rPr lang="sr-Latn-CS" dirty="0"/>
              <a:t>Grčka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A66A4-9DED-4620-9CCA-AB2E1E398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"/>
            <a:ext cx="32766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5EA014-A2FF-45A1-A608-52D62B2A6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5334000" cy="502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78763591-276B-49FB-8259-0F0C4156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61722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E49D51B4-C726-44AF-85CF-55C2D4E6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576263"/>
            <a:ext cx="8382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600" b="1">
                <a:latin typeface="Arial" panose="020B0604020202020204" pitchFamily="34" charset="0"/>
              </a:rPr>
              <a:t>6000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latin typeface="Arial" panose="020B0604020202020204" pitchFamily="34" charset="0"/>
              </a:rPr>
              <a:t>5800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304B22F-1B1B-4FF3-9D34-D6DCCAE7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6263"/>
            <a:ext cx="685800" cy="338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en-US" sz="1600" b="1" dirty="0">
                <a:solidFill>
                  <a:schemeClr val="tx2">
                    <a:lumMod val="10000"/>
                  </a:schemeClr>
                </a:solidFill>
              </a:rPr>
              <a:t>2017</a:t>
            </a:r>
            <a:endParaRPr lang="sr-Latn-CS" altLang="en-US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F539504-5859-4E03-912C-D7019B743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/>
              <a:t>A tek što su rezultati nestabilni…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9038778-804A-4914-BD61-92B6576AE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 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C8EEE5C-1CDD-4FEC-BF9F-31DAC5B2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1650"/>
            <a:ext cx="55435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C25B89B-BDB0-4275-BFD3-547561F245AF}"/>
              </a:ext>
            </a:extLst>
          </p:cNvPr>
          <p:cNvSpPr/>
          <p:nvPr/>
        </p:nvSpPr>
        <p:spPr>
          <a:xfrm>
            <a:off x="3505200" y="28194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659E-8DDB-4EE1-9DD2-E7AE86EC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Kina </a:t>
            </a:r>
            <a:r>
              <a:rPr lang="en-GB" dirty="0" err="1"/>
              <a:t>dostize</a:t>
            </a:r>
            <a:r>
              <a:rPr lang="en-GB" dirty="0"/>
              <a:t> SAD?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626" t="23047" b="11328"/>
          <a:stretch>
            <a:fillRect/>
          </a:stretch>
        </p:blipFill>
        <p:spPr bwMode="auto">
          <a:xfrm>
            <a:off x="0" y="1828800"/>
            <a:ext cx="8647560" cy="46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360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2FF6-4F71-4A31-9EF7-7839EAFD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Srbija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Kina </a:t>
            </a:r>
            <a:r>
              <a:rPr lang="en-GB" dirty="0" err="1"/>
              <a:t>dostizu</a:t>
            </a:r>
            <a:r>
              <a:rPr lang="en-GB" dirty="0"/>
              <a:t> EU?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538BA-9D63-4708-A694-DC93A5647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8" t="24633" r="48535" b="31750"/>
          <a:stretch/>
        </p:blipFill>
        <p:spPr>
          <a:xfrm>
            <a:off x="914400" y="2114811"/>
            <a:ext cx="7772400" cy="39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3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CBC7-4477-4A04-8417-B215C655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hlinkClick r:id="rId2"/>
              </a:rPr>
              <a:t>Western Balkans economies could take up to 200 </a:t>
            </a:r>
            <a:r>
              <a:rPr lang="en-GB" b="1" dirty="0" err="1">
                <a:hlinkClick r:id="rId2"/>
              </a:rPr>
              <a:t>yrs</a:t>
            </a:r>
            <a:r>
              <a:rPr lang="en-GB" b="1" dirty="0">
                <a:hlinkClick r:id="rId2"/>
              </a:rPr>
              <a:t> to catch up with EU -EBRD</a:t>
            </a:r>
            <a:br>
              <a:rPr lang="en-GB" b="1" dirty="0">
                <a:hlinkClick r:id="rId2"/>
              </a:rPr>
            </a:br>
            <a:r>
              <a:rPr lang="en-GB" dirty="0">
                <a:hlinkClick r:id="rId2"/>
              </a:rPr>
              <a:t>Reuters Staff</a:t>
            </a:r>
            <a:br>
              <a:rPr lang="en-GB" dirty="0"/>
            </a:br>
            <a:endParaRPr lang="en-GB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809EC83-0B84-44E5-91A8-979F3FEE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71800"/>
            <a:ext cx="7772400" cy="4572000"/>
          </a:xfrm>
        </p:spPr>
        <p:txBody>
          <a:bodyPr/>
          <a:lstStyle/>
          <a:p>
            <a:r>
              <a:rPr lang="en-GB" altLang="en-US" sz="2000" dirty="0"/>
              <a:t>LONDON, Feb 26 (Reuters) - Western Balkans countries need to tackle their low productivity and speed up reforms, the EBRD said on Monday, warning </a:t>
            </a:r>
            <a:r>
              <a:rPr lang="en-GB" altLang="en-US" sz="2000" b="1" dirty="0">
                <a:solidFill>
                  <a:srgbClr val="FFFF00"/>
                </a:solidFill>
              </a:rPr>
              <a:t>it could otherwise take them up to 200 years to catch up with the living standards of the EU states they hope to join. </a:t>
            </a:r>
          </a:p>
          <a:p>
            <a:endParaRPr lang="en-GB" alt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FC9BA9-ACB3-4C6B-84C9-E2D6BD3C8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10226"/>
              </p:ext>
            </p:extLst>
          </p:nvPr>
        </p:nvGraphicFramePr>
        <p:xfrm>
          <a:off x="1466850" y="4038600"/>
          <a:ext cx="6210300" cy="1280160"/>
        </p:xfrm>
        <a:graphic>
          <a:graphicData uri="http://schemas.openxmlformats.org/drawingml/2006/table">
            <a:tbl>
              <a:tblPr/>
              <a:tblGrid>
                <a:gridCol w="2362367">
                  <a:extLst>
                    <a:ext uri="{9D8B030D-6E8A-4147-A177-3AD203B41FA5}">
                      <a16:colId xmlns:a16="http://schemas.microsoft.com/office/drawing/2014/main" val="1399727994"/>
                    </a:ext>
                  </a:extLst>
                </a:gridCol>
                <a:gridCol w="3638383">
                  <a:extLst>
                    <a:ext uri="{9D8B030D-6E8A-4147-A177-3AD203B41FA5}">
                      <a16:colId xmlns:a16="http://schemas.microsoft.com/office/drawing/2014/main" val="3647389212"/>
                    </a:ext>
                  </a:extLst>
                </a:gridCol>
                <a:gridCol w="209550">
                  <a:extLst>
                    <a:ext uri="{9D8B030D-6E8A-4147-A177-3AD203B41FA5}">
                      <a16:colId xmlns:a16="http://schemas.microsoft.com/office/drawing/2014/main" val="2303211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07362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endParaRPr lang="en-GB">
                        <a:effectLst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>
                        <a:effectLst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1750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4112847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hlinkClick r:id="rId3"/>
                        </a:rPr>
                        <a:t>Ако дуплира раст, Србија ће за 20 година стићи саму себе 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4209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B879-CCBA-424F-831D-7A50F48A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4B63F-6D05-42EB-872D-CE73E2AA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http://danica.popovic.ekof.bg.ac.rs/Ako%20duplira%20rast...html</a:t>
            </a:r>
          </a:p>
        </p:txBody>
      </p:sp>
    </p:spTree>
    <p:extLst>
      <p:ext uri="{BB962C8B-B14F-4D97-AF65-F5344CB8AC3E}">
        <p14:creationId xmlns:p14="http://schemas.microsoft.com/office/powerpoint/2010/main" val="3795518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02F8-DC87-4899-B2BC-0B30D6F5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Stopa rasta od 2% duplira BDP 	</a:t>
            </a:r>
            <a:endParaRPr lang="en-GB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629173E-3246-4C86-A536-8D852CCD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/>
              <a:t>Za 72/2=36 godina</a:t>
            </a:r>
          </a:p>
          <a:p>
            <a:endParaRPr lang="sr-Latn-RS" altLang="en-US"/>
          </a:p>
          <a:p>
            <a:r>
              <a:rPr lang="sr-Latn-RS" altLang="en-US"/>
              <a:t>Ali je i to teško postići ...</a:t>
            </a:r>
          </a:p>
          <a:p>
            <a:endParaRPr lang="en-GB" alt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256A970-5876-42AF-B61C-A9C094DB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1722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B6C7-094D-4889-B6E3-895B38C2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Kljucne</a:t>
            </a:r>
            <a:r>
              <a:rPr lang="en-GB" dirty="0"/>
              <a:t> </a:t>
            </a:r>
            <a:r>
              <a:rPr lang="en-GB" dirty="0" err="1"/>
              <a:t>varijable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ED20-E5A3-404B-988A-7DF1A2BB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BDP – </a:t>
            </a:r>
          </a:p>
          <a:p>
            <a:pPr lvl="1"/>
            <a:r>
              <a:rPr lang="en-GB" dirty="0" err="1"/>
              <a:t>Bogate</a:t>
            </a:r>
            <a:r>
              <a:rPr lang="en-GB" dirty="0"/>
              <a:t> </a:t>
            </a:r>
            <a:r>
              <a:rPr lang="en-GB" dirty="0" err="1"/>
              <a:t>zemlje</a:t>
            </a:r>
            <a:endParaRPr lang="en-GB" dirty="0"/>
          </a:p>
          <a:p>
            <a:pPr lvl="1"/>
            <a:r>
              <a:rPr lang="en-GB" dirty="0" err="1"/>
              <a:t>Siromasne</a:t>
            </a:r>
            <a:r>
              <a:rPr lang="en-GB" dirty="0"/>
              <a:t> </a:t>
            </a:r>
            <a:r>
              <a:rPr lang="en-GB" dirty="0" err="1"/>
              <a:t>zemlje</a:t>
            </a:r>
            <a:endParaRPr lang="en-GB" dirty="0"/>
          </a:p>
          <a:p>
            <a:pPr marL="454025" lvl="1" indent="0">
              <a:buNone/>
            </a:pPr>
            <a:r>
              <a:rPr lang="en-GB" dirty="0"/>
              <a:t> 	</a:t>
            </a:r>
          </a:p>
          <a:p>
            <a:r>
              <a:rPr lang="en-GB" dirty="0" err="1"/>
              <a:t>Zaposlenost</a:t>
            </a:r>
            <a:r>
              <a:rPr lang="en-GB" dirty="0"/>
              <a:t> – </a:t>
            </a:r>
            <a:r>
              <a:rPr lang="en-GB" dirty="0" err="1"/>
              <a:t>politicki</a:t>
            </a:r>
            <a:r>
              <a:rPr lang="en-GB" dirty="0"/>
              <a:t> </a:t>
            </a:r>
            <a:r>
              <a:rPr lang="en-GB" dirty="0" err="1"/>
              <a:t>prihvatljiva</a:t>
            </a:r>
            <a:r>
              <a:rPr lang="en-GB" dirty="0"/>
              <a:t> </a:t>
            </a:r>
            <a:r>
              <a:rPr lang="en-GB" dirty="0" err="1"/>
              <a:t>stopa</a:t>
            </a:r>
            <a:r>
              <a:rPr lang="en-GB" dirty="0"/>
              <a:t> &lt;10%</a:t>
            </a:r>
          </a:p>
          <a:p>
            <a:r>
              <a:rPr lang="en-GB" dirty="0" err="1"/>
              <a:t>Inflacija</a:t>
            </a:r>
            <a:endParaRPr lang="en-GB" dirty="0"/>
          </a:p>
          <a:p>
            <a:r>
              <a:rPr lang="en-GB" dirty="0" err="1"/>
              <a:t>Deficiti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855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EB46-DF30-4ACE-AE5C-4E03EE4D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/>
              <a:t>3 NAČINA OBRAČUNA BDP	</a:t>
            </a:r>
            <a:endParaRPr lang="en-GB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CD8F1E4-CE68-4008-9D9F-82A8941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/>
              <a:t>PROIZVODNI – suma finalnih prodaja</a:t>
            </a:r>
          </a:p>
          <a:p>
            <a:r>
              <a:rPr lang="sr-Latn-RS" altLang="en-US"/>
              <a:t>PRIHODNI – suma dohodaka </a:t>
            </a:r>
          </a:p>
          <a:p>
            <a:r>
              <a:rPr lang="sr-Latn-RS" altLang="en-US"/>
              <a:t>RASHODNI  - suma izdataka na teritoriji zemlje za godinu dana</a:t>
            </a:r>
          </a:p>
          <a:p>
            <a:endParaRPr lang="sr-Latn-RS" altLang="en-US"/>
          </a:p>
          <a:p>
            <a:r>
              <a:rPr lang="sr-Latn-RS" altLang="en-US"/>
              <a:t>Dodata vrednost – firma stvara vrednost transformišući inpute u robu koju prodaje na tržištu</a:t>
            </a:r>
          </a:p>
          <a:p>
            <a:r>
              <a:rPr lang="sr-Latn-RS" altLang="en-US"/>
              <a:t>ODUZETA VREDNOST?- GUBITAŠI</a:t>
            </a:r>
            <a:endParaRPr lang="en-GB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5EA1-F4B8-4C0C-88C5-2EA2386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dirty="0" err="1"/>
              <a:t>Berns</a:t>
            </a:r>
            <a:r>
              <a:rPr lang="sr-Latn-CS" sz="3600" dirty="0"/>
              <a:t> </a:t>
            </a:r>
            <a:r>
              <a:rPr lang="sr-Latn-CS" sz="3600" dirty="0" err="1"/>
              <a:t>Mičelovi</a:t>
            </a:r>
            <a:r>
              <a:rPr lang="sr-Latn-CS" sz="3600" dirty="0"/>
              <a:t> dijagrami </a:t>
            </a:r>
            <a:br>
              <a:rPr lang="sr-Latn-CS" sz="3600" dirty="0"/>
            </a:br>
            <a:r>
              <a:rPr lang="sr-Latn-CS" sz="3600" dirty="0"/>
              <a:t>P – peak,vrh; T-through, dolja</a:t>
            </a:r>
            <a:endParaRPr lang="en-US" sz="3600" dirty="0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638216AB-71B8-4D3F-AF3A-17E2E4614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5803900" cy="3228975"/>
          </a:xfrm>
          <a:noFill/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E3D7635-1E53-4623-9A76-92D39FB88043}"/>
              </a:ext>
            </a:extLst>
          </p:cNvPr>
          <p:cNvSpPr/>
          <p:nvPr/>
        </p:nvSpPr>
        <p:spPr>
          <a:xfrm rot="3926267">
            <a:off x="41276" y="3022600"/>
            <a:ext cx="4191000" cy="142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D0F31473-085B-43A6-8C60-36513885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80038"/>
            <a:ext cx="6172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Proizvodnja, zaposlenost, plate,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velikoprodajne cene i kamatne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it-IT" altLang="en-US" sz="1800">
                <a:latin typeface="Arial" panose="020B0604020202020204" pitchFamily="34" charset="0"/>
              </a:rPr>
              <a:t>stope su prociklične i koincidirajuće,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dok su maloprodajne cene blago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kasneća varijabla.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D784-0C4F-4400-9778-90E76C19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dirty="0"/>
              <a:t>Nezaposlenost:kontraciklična, </a:t>
            </a:r>
            <a:br>
              <a:rPr lang="sr-Latn-CS" sz="3200" dirty="0"/>
            </a:br>
            <a:r>
              <a:rPr lang="sr-Latn-CS" sz="3200" dirty="0"/>
              <a:t>zaostajuća varijabla</a:t>
            </a:r>
            <a:endParaRPr lang="en-US" sz="3200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1CA505F-2A2B-43E8-A13C-6F76468E88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52600"/>
            <a:ext cx="5102225" cy="4676775"/>
          </a:xfrm>
          <a:noFill/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46B2E7EC-F815-4889-A8F0-D30CF310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1905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Inflacija je prociklična ali zaostajuća varijabla, </a:t>
            </a: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dostiže vrh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jedan kvartal nakon što ga BDP već dostigne. </a:t>
            </a: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C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Kratkoročna kamatna stopa i zaposlenost su strogo prociklični.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FA7F8905-F36A-461A-B850-51C7B1C8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20741" r="36665" b="9259"/>
          <a:stretch>
            <a:fillRect/>
          </a:stretch>
        </p:blipFill>
        <p:spPr bwMode="auto">
          <a:xfrm>
            <a:off x="1066800" y="-152400"/>
            <a:ext cx="51054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9B83D07B-717B-4D89-86EB-4464690E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00200"/>
            <a:ext cx="2667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Proizvodnja, zaposlenost, plate, velikoprodajne cene i kamatne stope su prociklične i koincidirajuće, dok su </a:t>
            </a: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maloprodajne cene blago kasneća varijabla. </a:t>
            </a: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Prociklično ponašanje kamatnih stopa manje je izraženo nakon 1914, dakle nakon godine kada je osnovana američka centralna banka (Federal reserve System).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B2FA1F4-B9CE-4407-813E-FFC3C242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95400"/>
            <a:ext cx="518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000">
                <a:latin typeface="Arial" panose="020B0604020202020204" pitchFamily="34" charset="0"/>
              </a:rPr>
              <a:t>U normalnim vremenima, inflacija je tesno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000">
                <a:latin typeface="Arial" panose="020B0604020202020204" pitchFamily="34" charset="0"/>
              </a:rPr>
              <a:t>vezana za fazu privrednog ciklusa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53623-299F-43C5-9C4F-FDEC5D84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601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>
                <a:latin typeface="Arial" panose="020B0604020202020204" pitchFamily="34" charset="0"/>
              </a:rPr>
              <a:t>Stopa inflacije je obično </a:t>
            </a:r>
            <a:r>
              <a:rPr lang="pl-PL" altLang="en-US" sz="1800" b="1">
                <a:latin typeface="Arial" panose="020B0604020202020204" pitchFamily="34" charset="0"/>
              </a:rPr>
              <a:t>prociklična: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>
                <a:latin typeface="Arial" panose="020B0604020202020204" pitchFamily="34" charset="0"/>
              </a:rPr>
              <a:t>raste </a:t>
            </a:r>
            <a:r>
              <a:rPr lang="en-US" altLang="en-US" sz="1800">
                <a:latin typeface="Arial" panose="020B0604020202020204" pitchFamily="34" charset="0"/>
              </a:rPr>
              <a:t>u periodima ubrzanja privredne aktivnosti i pada</a:t>
            </a:r>
            <a:r>
              <a:rPr lang="sr-Latn-CS" altLang="en-US" sz="1800"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sa njenim usporavanjem.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386FF8-CD98-4D18-96A0-3A91A93E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48075"/>
            <a:ext cx="6527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Stepen iskorišćenosti kapaciteta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-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 dobar indikator cikličnih kretanja.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0685DE-80B3-4E25-9401-FB850EC7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6888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Nasuprot tome, stopa nezaposlenosti je </a:t>
            </a:r>
            <a:r>
              <a:rPr lang="en-US" altLang="en-US" sz="1800" b="1">
                <a:latin typeface="Arial" panose="020B0604020202020204" pitchFamily="34" charset="0"/>
              </a:rPr>
              <a:t>kontraciklična – a stopa zaposlenosti – koindicirajuca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5118-F98B-4A16-8E2C-4C972C69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dirty="0"/>
              <a:t>“Morski” i “slatkovodni” ekonomisti</a:t>
            </a:r>
            <a:endParaRPr lang="en-US" sz="3600" dirty="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B3CA667-5140-4829-86A0-26A6A8CF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Kejnzove stavove zastupaju „morski” ekonomisti</a:t>
            </a:r>
            <a:r>
              <a:rPr lang="sr-Latn-CS" altLang="en-US"/>
              <a:t> - </a:t>
            </a:r>
            <a:r>
              <a:rPr lang="en-US" altLang="en-US"/>
              <a:t>(Harvard, MIT, Jejl, Stanford, Berkli). </a:t>
            </a:r>
            <a:endParaRPr lang="sr-Latn-CS" altLang="en-US"/>
          </a:p>
          <a:p>
            <a:pPr eaLnBrk="1" hangingPunct="1"/>
            <a:r>
              <a:rPr lang="en-US" altLang="en-US"/>
              <a:t>„Slatkovodni” </a:t>
            </a:r>
            <a:r>
              <a:rPr lang="sr-Latn-CS" altLang="en-US"/>
              <a:t>– monetaristi </a:t>
            </a:r>
            <a:r>
              <a:rPr lang="en-US" altLang="en-US"/>
              <a:t>iz Čikaga, Ročestera ili Minesote.</a:t>
            </a:r>
          </a:p>
          <a:p>
            <a:pPr eaLnBrk="1" hangingPunct="1"/>
            <a:r>
              <a:rPr lang="en-US" altLang="en-US"/>
              <a:t>U Evropi manje očigledn</a:t>
            </a:r>
            <a:r>
              <a:rPr lang="sr-Latn-CS" altLang="en-US"/>
              <a:t>o</a:t>
            </a:r>
            <a:r>
              <a:rPr lang="en-US" altLang="en-US"/>
              <a:t>: </a:t>
            </a:r>
            <a:endParaRPr lang="sr-Latn-CS" altLang="en-US"/>
          </a:p>
          <a:p>
            <a:pPr eaLnBrk="1" hangingPunct="1"/>
            <a:r>
              <a:rPr lang="en-US" altLang="en-US"/>
              <a:t>britanski i francuski ekonomisti više</a:t>
            </a:r>
          </a:p>
          <a:p>
            <a:pPr eaLnBrk="1" hangingPunct="1"/>
            <a:r>
              <a:rPr lang="en-US" altLang="en-US"/>
              <a:t>naginju kejnzijancima</a:t>
            </a:r>
            <a:endParaRPr lang="sr-Latn-CS" altLang="en-US"/>
          </a:p>
          <a:p>
            <a:pPr eaLnBrk="1" hangingPunct="1"/>
            <a:r>
              <a:rPr lang="en-US" altLang="en-US"/>
              <a:t>nemački i švedski ekonomisti</a:t>
            </a:r>
            <a:r>
              <a:rPr lang="sr-Latn-CS" altLang="en-US"/>
              <a:t> -monetaristi</a:t>
            </a: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F5AF-DC32-49AA-919D-9D413E93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E52A8744-45A7-4BBF-8286-0E088AEC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 Poslednjih godina </a:t>
            </a:r>
            <a:r>
              <a:rPr lang="sr-Latn-CS" altLang="en-US" sz="2800"/>
              <a:t>– renesansa kejnzijanizma </a:t>
            </a:r>
          </a:p>
          <a:p>
            <a:pPr eaLnBrk="1" hangingPunct="1"/>
            <a:r>
              <a:rPr lang="vi-VN" altLang="en-US" sz="2800"/>
              <a:t>političari u Francuskoj i</a:t>
            </a:r>
            <a:r>
              <a:rPr lang="sr-Latn-CS" altLang="en-US" sz="2800"/>
              <a:t> </a:t>
            </a:r>
            <a:r>
              <a:rPr lang="en-US" altLang="en-US" sz="2800"/>
              <a:t>Nemačkoj se zalažu za aktivniju fiskalnu i monetarnu</a:t>
            </a:r>
            <a:r>
              <a:rPr lang="sr-Latn-CS" altLang="en-US" sz="2800"/>
              <a:t> </a:t>
            </a:r>
            <a:r>
              <a:rPr lang="en-US" altLang="en-US" sz="2800"/>
              <a:t>politiku. </a:t>
            </a:r>
            <a:endParaRPr lang="sr-Latn-CS" altLang="en-US" sz="2800"/>
          </a:p>
          <a:p>
            <a:pPr eaLnBrk="1" hangingPunct="1"/>
            <a:endParaRPr lang="sr-Latn-CS" altLang="en-US" sz="2800"/>
          </a:p>
          <a:p>
            <a:pPr eaLnBrk="1" hangingPunct="1"/>
            <a:r>
              <a:rPr lang="en-US" altLang="en-US" sz="2800"/>
              <a:t>Kasnije ćete u ovoj knjizi naći objašnjenje zbog</a:t>
            </a:r>
            <a:r>
              <a:rPr lang="sr-Latn-CS" altLang="en-US" sz="2800"/>
              <a:t> </a:t>
            </a:r>
            <a:r>
              <a:rPr lang="en-US" altLang="en-US" sz="2800"/>
              <a:t>čega novi naglasak na aktivističke politike u stvari predstavlja</a:t>
            </a:r>
            <a:r>
              <a:rPr lang="sr-Latn-CS" altLang="en-US" sz="2800"/>
              <a:t> </a:t>
            </a:r>
            <a:r>
              <a:rPr lang="nb-NO" altLang="en-US" sz="2800"/>
              <a:t>posledicu zajedničke evropske valute, evra, koji je</a:t>
            </a:r>
            <a:r>
              <a:rPr lang="sr-Latn-CS" altLang="en-US" sz="2800"/>
              <a:t> </a:t>
            </a:r>
            <a:r>
              <a:rPr lang="en-US" altLang="en-US" sz="2800"/>
              <a:t>uveden 1999. godine.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B2F5C2A-C7A6-49CF-9476-2549B844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82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3200">
                <a:solidFill>
                  <a:srgbClr val="FCE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Kružni tok dohotka</a:t>
            </a:r>
            <a:endParaRPr lang="en-US" altLang="en-US" sz="3200">
              <a:solidFill>
                <a:srgbClr val="FCE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B116931C-79B4-4FCD-9184-D882215C51D4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762000"/>
            <a:ext cx="7696200" cy="5334000"/>
            <a:chOff x="576" y="576"/>
            <a:chExt cx="4848" cy="3360"/>
          </a:xfrm>
        </p:grpSpPr>
        <p:sp>
          <p:nvSpPr>
            <p:cNvPr id="24633" name="Oval 4">
              <a:extLst>
                <a:ext uri="{FF2B5EF4-FFF2-40B4-BE49-F238E27FC236}">
                  <a16:creationId xmlns:a16="http://schemas.microsoft.com/office/drawing/2014/main" id="{C266638C-0B29-49F9-9491-80A7F57243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84" y="576"/>
              <a:ext cx="2880" cy="288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13370" name="Oval 5">
              <a:extLst>
                <a:ext uri="{FF2B5EF4-FFF2-40B4-BE49-F238E27FC236}">
                  <a16:creationId xmlns:a16="http://schemas.microsoft.com/office/drawing/2014/main" id="{C0E7A534-BEFB-49B9-AF1B-DAA679C7EB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0" y="1032"/>
              <a:ext cx="1968" cy="196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CE78C"/>
                  </a:solidFill>
                  <a:latin typeface="Symbol" panose="05050102010706020507" pitchFamily="18" charset="2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/>
            </a:p>
          </p:txBody>
        </p:sp>
        <p:sp>
          <p:nvSpPr>
            <p:cNvPr id="24635" name="AutoShape 6">
              <a:extLst>
                <a:ext uri="{FF2B5EF4-FFF2-40B4-BE49-F238E27FC236}">
                  <a16:creationId xmlns:a16="http://schemas.microsoft.com/office/drawing/2014/main" id="{56F90E1D-A6E4-4C76-9716-3605623EC09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805718">
              <a:off x="1926" y="2053"/>
              <a:ext cx="1675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6 w 21600"/>
                <a:gd name="T13" fmla="*/ 0 h 21600"/>
                <a:gd name="T14" fmla="*/ 21084 w 21600"/>
                <a:gd name="T15" fmla="*/ 92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6" name="AutoShape 7">
              <a:extLst>
                <a:ext uri="{FF2B5EF4-FFF2-40B4-BE49-F238E27FC236}">
                  <a16:creationId xmlns:a16="http://schemas.microsoft.com/office/drawing/2014/main" id="{230AC25D-1D56-425D-BFB4-9D5FBC22500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7973419">
              <a:off x="390" y="2202"/>
              <a:ext cx="1861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1 w 21600"/>
                <a:gd name="T13" fmla="*/ 0 h 21600"/>
                <a:gd name="T14" fmla="*/ 21089 w 21600"/>
                <a:gd name="T15" fmla="*/ 92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/>
            </a:p>
          </p:txBody>
        </p:sp>
        <p:sp>
          <p:nvSpPr>
            <p:cNvPr id="24637" name="AutoShape 8">
              <a:extLst>
                <a:ext uri="{FF2B5EF4-FFF2-40B4-BE49-F238E27FC236}">
                  <a16:creationId xmlns:a16="http://schemas.microsoft.com/office/drawing/2014/main" id="{0864EF80-BA7B-4212-A4DA-86479CE7985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1800315">
              <a:off x="960" y="3024"/>
              <a:ext cx="1861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1 w 21600"/>
                <a:gd name="T13" fmla="*/ 0 h 21600"/>
                <a:gd name="T14" fmla="*/ 21089 w 21600"/>
                <a:gd name="T15" fmla="*/ 92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38" name="Oval 9">
              <a:extLst>
                <a:ext uri="{FF2B5EF4-FFF2-40B4-BE49-F238E27FC236}">
                  <a16:creationId xmlns:a16="http://schemas.microsoft.com/office/drawing/2014/main" id="{52C543C8-461C-4144-8088-6092EEF03E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976"/>
              <a:ext cx="960" cy="96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24639" name="AutoShape 10">
              <a:extLst>
                <a:ext uri="{FF2B5EF4-FFF2-40B4-BE49-F238E27FC236}">
                  <a16:creationId xmlns:a16="http://schemas.microsoft.com/office/drawing/2014/main" id="{0FA49CA0-7359-46AE-8957-F60DB75AB5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9194282" flipH="1">
              <a:off x="2784" y="1152"/>
              <a:ext cx="1680" cy="10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4 w 21600"/>
                <a:gd name="T13" fmla="*/ 0 h 21600"/>
                <a:gd name="T14" fmla="*/ 21086 w 21600"/>
                <a:gd name="T15" fmla="*/ 91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0" name="AutoShape 11">
              <a:extLst>
                <a:ext uri="{FF2B5EF4-FFF2-40B4-BE49-F238E27FC236}">
                  <a16:creationId xmlns:a16="http://schemas.microsoft.com/office/drawing/2014/main" id="{4599CCF8-856D-4075-8C7F-9606B29DEC9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994282" flipH="1">
              <a:off x="2000" y="1013"/>
              <a:ext cx="1440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0 w 21600"/>
                <a:gd name="T13" fmla="*/ 0 h 21600"/>
                <a:gd name="T14" fmla="*/ 21090 w 21600"/>
                <a:gd name="T15" fmla="*/ 91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1" name="Oval 12">
              <a:extLst>
                <a:ext uri="{FF2B5EF4-FFF2-40B4-BE49-F238E27FC236}">
                  <a16:creationId xmlns:a16="http://schemas.microsoft.com/office/drawing/2014/main" id="{663173D0-F4E4-4D98-AD36-B66E8A6098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536"/>
              <a:ext cx="960" cy="96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24642" name="AutoShape 13">
              <a:extLst>
                <a:ext uri="{FF2B5EF4-FFF2-40B4-BE49-F238E27FC236}">
                  <a16:creationId xmlns:a16="http://schemas.microsoft.com/office/drawing/2014/main" id="{11FBEDBE-09E6-46C1-8C47-FBBDCAE027B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3626581" flipH="1">
              <a:off x="3799" y="2248"/>
              <a:ext cx="1789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07 w 21600"/>
                <a:gd name="T13" fmla="*/ 0 h 21600"/>
                <a:gd name="T14" fmla="*/ 21093 w 21600"/>
                <a:gd name="T15" fmla="*/ 92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3" name="AutoShape 14">
              <a:extLst>
                <a:ext uri="{FF2B5EF4-FFF2-40B4-BE49-F238E27FC236}">
                  <a16:creationId xmlns:a16="http://schemas.microsoft.com/office/drawing/2014/main" id="{96D65820-2FAA-40A6-987B-9E21CEFAD5A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00315" flipH="1">
              <a:off x="3179" y="3024"/>
              <a:ext cx="1861" cy="8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1 w 21600"/>
                <a:gd name="T13" fmla="*/ 0 h 21600"/>
                <a:gd name="T14" fmla="*/ 21089 w 21600"/>
                <a:gd name="T15" fmla="*/ 92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300" y="8055"/>
                  </a:moveTo>
                  <a:cubicBezTo>
                    <a:pt x="7257" y="6486"/>
                    <a:pt x="8962" y="5528"/>
                    <a:pt x="10800" y="5529"/>
                  </a:cubicBezTo>
                  <a:cubicBezTo>
                    <a:pt x="12637" y="5529"/>
                    <a:pt x="14342" y="6486"/>
                    <a:pt x="15299" y="8055"/>
                  </a:cubicBezTo>
                  <a:lnTo>
                    <a:pt x="20020" y="5175"/>
                  </a:lnTo>
                  <a:cubicBezTo>
                    <a:pt x="18059" y="1961"/>
                    <a:pt x="14565" y="-1"/>
                    <a:pt x="10799" y="0"/>
                  </a:cubicBezTo>
                  <a:cubicBezTo>
                    <a:pt x="7034" y="0"/>
                    <a:pt x="3540" y="1961"/>
                    <a:pt x="1579" y="5175"/>
                  </a:cubicBezTo>
                  <a:lnTo>
                    <a:pt x="6300" y="8055"/>
                  </a:lnTo>
                  <a:close/>
                </a:path>
              </a:pathLst>
            </a:cu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44" name="Oval 15">
              <a:extLst>
                <a:ext uri="{FF2B5EF4-FFF2-40B4-BE49-F238E27FC236}">
                  <a16:creationId xmlns:a16="http://schemas.microsoft.com/office/drawing/2014/main" id="{3FFB887C-4FB8-45C4-A9F6-F1F563CF555D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464" y="2976"/>
              <a:ext cx="960" cy="960"/>
            </a:xfrm>
            <a:prstGeom prst="ellipse">
              <a:avLst/>
            </a:prstGeom>
            <a:solidFill>
              <a:srgbClr val="A5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600">
                <a:solidFill>
                  <a:srgbClr val="FCE78C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</p:grpSp>
      <p:sp>
        <p:nvSpPr>
          <p:cNvPr id="260112" name="GDP">
            <a:extLst>
              <a:ext uri="{FF2B5EF4-FFF2-40B4-BE49-F238E27FC236}">
                <a16:creationId xmlns:a16="http://schemas.microsoft.com/office/drawing/2014/main" id="{FC1137A3-06FB-4EF5-8B6C-141F30967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787200">
            <a:off x="2514600" y="1349375"/>
            <a:ext cx="3352800" cy="3149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874404"/>
              </a:avLst>
            </a:prstTxWarp>
          </a:bodyPr>
          <a:lstStyle/>
          <a:p>
            <a:pPr eaLnBrk="1" hangingPunct="1">
              <a:defRPr/>
            </a:pP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(</a:t>
            </a: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C+I+G+X-Z</a:t>
            </a: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)=Y</a:t>
            </a:r>
          </a:p>
          <a:p>
            <a:pPr eaLnBrk="1" hangingPunct="1">
              <a:defRPr/>
            </a:pP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Bruto</a:t>
            </a: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domaći</a:t>
            </a:r>
            <a:r>
              <a:rPr lang="pl-PL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pl-PL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rPr>
              <a:t>proizvod</a:t>
            </a:r>
            <a:endParaRPr lang="en-GB" b="1" kern="10" dirty="0">
              <a:ln w="9525">
                <a:noFill/>
                <a:round/>
                <a:headEnd/>
                <a:tailEnd/>
              </a:ln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260113" name="Investment">
            <a:extLst>
              <a:ext uri="{FF2B5EF4-FFF2-40B4-BE49-F238E27FC236}">
                <a16:creationId xmlns:a16="http://schemas.microsoft.com/office/drawing/2014/main" id="{15E70576-337B-40FE-A505-5ED215339F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09147">
            <a:off x="3987800" y="4676775"/>
            <a:ext cx="3352800" cy="314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5016908"/>
              </a:avLst>
            </a:prstTxWarp>
          </a:bodyPr>
          <a:lstStyle/>
          <a:p>
            <a:r>
              <a:rPr lang="en-GB" b="1" kern="10">
                <a:solidFill>
                  <a:srgbClr val="000066"/>
                </a:solidFill>
                <a:cs typeface="Arial" panose="020B0604020202020204" pitchFamily="34" charset="0"/>
              </a:rPr>
              <a:t>Investicije (I)</a:t>
            </a:r>
          </a:p>
        </p:txBody>
      </p:sp>
      <p:sp>
        <p:nvSpPr>
          <p:cNvPr id="260114" name="Priv Saving">
            <a:extLst>
              <a:ext uri="{FF2B5EF4-FFF2-40B4-BE49-F238E27FC236}">
                <a16:creationId xmlns:a16="http://schemas.microsoft.com/office/drawing/2014/main" id="{EF751A31-8AAE-4275-8F52-AE0400D9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667375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(S-I)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15" name="TradeBalance">
            <a:extLst>
              <a:ext uri="{FF2B5EF4-FFF2-40B4-BE49-F238E27FC236}">
                <a16:creationId xmlns:a16="http://schemas.microsoft.com/office/drawing/2014/main" id="{608723E9-39C9-48D4-965D-E46AF02D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816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(X-Z)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16" name="Govt Saving">
            <a:extLst>
              <a:ext uri="{FF2B5EF4-FFF2-40B4-BE49-F238E27FC236}">
                <a16:creationId xmlns:a16="http://schemas.microsoft.com/office/drawing/2014/main" id="{BF553C0C-E027-4459-BBAA-D236DFAB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305175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(T-G)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086249CF-3A9B-4092-9A2C-22BE78DE0F15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1209675"/>
            <a:ext cx="3808412" cy="2819400"/>
            <a:chOff x="925" y="840"/>
            <a:chExt cx="2399" cy="1776"/>
          </a:xfrm>
        </p:grpSpPr>
        <p:sp>
          <p:nvSpPr>
            <p:cNvPr id="24631" name="Taxes">
              <a:extLst>
                <a:ext uri="{FF2B5EF4-FFF2-40B4-BE49-F238E27FC236}">
                  <a16:creationId xmlns:a16="http://schemas.microsoft.com/office/drawing/2014/main" id="{4B65699F-E551-47CE-9BF1-2159431D7FF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640879">
              <a:off x="1212" y="840"/>
              <a:ext cx="2112" cy="177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552076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 Porezi</a:t>
              </a:r>
            </a:p>
          </p:txBody>
        </p:sp>
        <p:sp>
          <p:nvSpPr>
            <p:cNvPr id="24632" name="&gt;Taxes">
              <a:extLst>
                <a:ext uri="{FF2B5EF4-FFF2-40B4-BE49-F238E27FC236}">
                  <a16:creationId xmlns:a16="http://schemas.microsoft.com/office/drawing/2014/main" id="{4E3D8C19-0515-48DB-9521-DF8BF05C5382}"/>
                </a:ext>
              </a:extLst>
            </p:cNvPr>
            <p:cNvSpPr>
              <a:spLocks/>
            </p:cNvSpPr>
            <p:nvPr/>
          </p:nvSpPr>
          <p:spPr bwMode="auto">
            <a:xfrm rot="-220941">
              <a:off x="925" y="901"/>
              <a:ext cx="2121" cy="745"/>
            </a:xfrm>
            <a:custGeom>
              <a:avLst/>
              <a:gdLst>
                <a:gd name="T0" fmla="*/ 0 w 21391"/>
                <a:gd name="T1" fmla="*/ 0 h 16007"/>
                <a:gd name="T2" fmla="*/ 0 w 21391"/>
                <a:gd name="T3" fmla="*/ 0 h 16007"/>
                <a:gd name="T4" fmla="*/ 0 w 21391"/>
                <a:gd name="T5" fmla="*/ 0 h 16007"/>
                <a:gd name="T6" fmla="*/ 0 60000 65536"/>
                <a:gd name="T7" fmla="*/ 0 60000 65536"/>
                <a:gd name="T8" fmla="*/ 0 60000 65536"/>
                <a:gd name="T9" fmla="*/ 0 w 21391"/>
                <a:gd name="T10" fmla="*/ 0 h 16007"/>
                <a:gd name="T11" fmla="*/ 21391 w 21391"/>
                <a:gd name="T12" fmla="*/ 16007 h 16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1" h="16007" fill="none" extrusionOk="0">
                  <a:moveTo>
                    <a:pt x="14502" y="0"/>
                  </a:moveTo>
                  <a:cubicBezTo>
                    <a:pt x="18251" y="3396"/>
                    <a:pt x="20688" y="7999"/>
                    <a:pt x="21390" y="13009"/>
                  </a:cubicBezTo>
                </a:path>
                <a:path w="21391" h="16007" stroke="0" extrusionOk="0">
                  <a:moveTo>
                    <a:pt x="14502" y="0"/>
                  </a:moveTo>
                  <a:cubicBezTo>
                    <a:pt x="18251" y="3396"/>
                    <a:pt x="20688" y="7999"/>
                    <a:pt x="21390" y="13009"/>
                  </a:cubicBezTo>
                  <a:lnTo>
                    <a:pt x="0" y="16007"/>
                  </a:lnTo>
                  <a:lnTo>
                    <a:pt x="14502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0AC54E1B-B742-4B2A-842B-3CC224CC096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417638"/>
            <a:ext cx="3149600" cy="3352800"/>
            <a:chOff x="1872" y="960"/>
            <a:chExt cx="1984" cy="2112"/>
          </a:xfrm>
        </p:grpSpPr>
        <p:sp>
          <p:nvSpPr>
            <p:cNvPr id="24629" name="C+I+G-Z">
              <a:extLst>
                <a:ext uri="{FF2B5EF4-FFF2-40B4-BE49-F238E27FC236}">
                  <a16:creationId xmlns:a16="http://schemas.microsoft.com/office/drawing/2014/main" id="{02A46008-9557-4364-BAE9-C393744636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726910">
              <a:off x="1808" y="1024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422878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C+I+G-Z</a:t>
              </a:r>
            </a:p>
          </p:txBody>
        </p:sp>
        <p:sp>
          <p:nvSpPr>
            <p:cNvPr id="24630" name="&gt;C+I+G-Z">
              <a:extLst>
                <a:ext uri="{FF2B5EF4-FFF2-40B4-BE49-F238E27FC236}">
                  <a16:creationId xmlns:a16="http://schemas.microsoft.com/office/drawing/2014/main" id="{27089E62-C844-412D-BA92-A50F0E36289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873" y="1968"/>
              <a:ext cx="1151" cy="1019"/>
            </a:xfrm>
            <a:custGeom>
              <a:avLst/>
              <a:gdLst>
                <a:gd name="T0" fmla="*/ 0 w 19921"/>
                <a:gd name="T1" fmla="*/ 0 h 17653"/>
                <a:gd name="T2" fmla="*/ 0 w 19921"/>
                <a:gd name="T3" fmla="*/ 0 h 17653"/>
                <a:gd name="T4" fmla="*/ 0 w 19921"/>
                <a:gd name="T5" fmla="*/ 0 h 17653"/>
                <a:gd name="T6" fmla="*/ 0 60000 65536"/>
                <a:gd name="T7" fmla="*/ 0 60000 65536"/>
                <a:gd name="T8" fmla="*/ 0 60000 65536"/>
                <a:gd name="T9" fmla="*/ 0 w 19921"/>
                <a:gd name="T10" fmla="*/ 0 h 17653"/>
                <a:gd name="T11" fmla="*/ 19921 w 19921"/>
                <a:gd name="T12" fmla="*/ 17653 h 17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21" h="17653" fill="none" extrusionOk="0">
                  <a:moveTo>
                    <a:pt x="12447" y="-1"/>
                  </a:moveTo>
                  <a:cubicBezTo>
                    <a:pt x="15762" y="2337"/>
                    <a:pt x="18353" y="5562"/>
                    <a:pt x="19921" y="9303"/>
                  </a:cubicBezTo>
                </a:path>
                <a:path w="19921" h="17653" stroke="0" extrusionOk="0">
                  <a:moveTo>
                    <a:pt x="12447" y="-1"/>
                  </a:moveTo>
                  <a:cubicBezTo>
                    <a:pt x="15762" y="2337"/>
                    <a:pt x="18353" y="5562"/>
                    <a:pt x="19921" y="9303"/>
                  </a:cubicBezTo>
                  <a:lnTo>
                    <a:pt x="0" y="17653"/>
                  </a:lnTo>
                  <a:lnTo>
                    <a:pt x="12447" y="-1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2295EDE6-026C-476F-9F5C-12B2D5B004CC}"/>
              </a:ext>
            </a:extLst>
          </p:cNvPr>
          <p:cNvGrpSpPr>
            <a:grpSpLocks/>
          </p:cNvGrpSpPr>
          <p:nvPr/>
        </p:nvGrpSpPr>
        <p:grpSpPr bwMode="auto">
          <a:xfrm>
            <a:off x="-685800" y="1806575"/>
            <a:ext cx="3352800" cy="3149600"/>
            <a:chOff x="-256" y="1216"/>
            <a:chExt cx="2112" cy="1984"/>
          </a:xfrm>
        </p:grpSpPr>
        <p:sp>
          <p:nvSpPr>
            <p:cNvPr id="24627" name="Exports">
              <a:extLst>
                <a:ext uri="{FF2B5EF4-FFF2-40B4-BE49-F238E27FC236}">
                  <a16:creationId xmlns:a16="http://schemas.microsoft.com/office/drawing/2014/main" id="{D10B13F5-6C7B-4627-9DD3-BE2FB061DBA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472147">
              <a:off x="-256" y="1216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532506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Izvoz (X)</a:t>
              </a:r>
            </a:p>
          </p:txBody>
        </p:sp>
        <p:sp>
          <p:nvSpPr>
            <p:cNvPr id="24628" name="&gt;Exports">
              <a:extLst>
                <a:ext uri="{FF2B5EF4-FFF2-40B4-BE49-F238E27FC236}">
                  <a16:creationId xmlns:a16="http://schemas.microsoft.com/office/drawing/2014/main" id="{7643EC9A-801B-49DC-8E70-2BFE0232EC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5" y="2101"/>
              <a:ext cx="1224" cy="635"/>
            </a:xfrm>
            <a:custGeom>
              <a:avLst/>
              <a:gdLst>
                <a:gd name="T0" fmla="*/ 0 w 21172"/>
                <a:gd name="T1" fmla="*/ 0 h 11015"/>
                <a:gd name="T2" fmla="*/ 0 w 21172"/>
                <a:gd name="T3" fmla="*/ 0 h 11015"/>
                <a:gd name="T4" fmla="*/ 0 w 21172"/>
                <a:gd name="T5" fmla="*/ 0 h 11015"/>
                <a:gd name="T6" fmla="*/ 0 60000 65536"/>
                <a:gd name="T7" fmla="*/ 0 60000 65536"/>
                <a:gd name="T8" fmla="*/ 0 60000 65536"/>
                <a:gd name="T9" fmla="*/ 0 w 21172"/>
                <a:gd name="T10" fmla="*/ 0 h 11015"/>
                <a:gd name="T11" fmla="*/ 21172 w 21172"/>
                <a:gd name="T12" fmla="*/ 11015 h 110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72" h="11015" fill="none" extrusionOk="0">
                  <a:moveTo>
                    <a:pt x="18580" y="0"/>
                  </a:moveTo>
                  <a:cubicBezTo>
                    <a:pt x="19816" y="2084"/>
                    <a:pt x="20692" y="4361"/>
                    <a:pt x="21172" y="6736"/>
                  </a:cubicBezTo>
                </a:path>
                <a:path w="21172" h="11015" stroke="0" extrusionOk="0">
                  <a:moveTo>
                    <a:pt x="18580" y="0"/>
                  </a:moveTo>
                  <a:cubicBezTo>
                    <a:pt x="19816" y="2084"/>
                    <a:pt x="20692" y="4361"/>
                    <a:pt x="21172" y="6736"/>
                  </a:cubicBezTo>
                  <a:lnTo>
                    <a:pt x="0" y="11015"/>
                  </a:lnTo>
                  <a:lnTo>
                    <a:pt x="18580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CF684666-E596-40F3-8F1A-553EE920C4B1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81175"/>
            <a:ext cx="3352800" cy="3200400"/>
            <a:chOff x="1968" y="1200"/>
            <a:chExt cx="2112" cy="2016"/>
          </a:xfrm>
        </p:grpSpPr>
        <p:sp>
          <p:nvSpPr>
            <p:cNvPr id="24623" name="C+I+G">
              <a:extLst>
                <a:ext uri="{FF2B5EF4-FFF2-40B4-BE49-F238E27FC236}">
                  <a16:creationId xmlns:a16="http://schemas.microsoft.com/office/drawing/2014/main" id="{28C944F6-4329-43AD-B408-80C25B4338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005811">
              <a:off x="1968" y="1200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587974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C+I+G</a:t>
              </a:r>
            </a:p>
          </p:txBody>
        </p:sp>
        <p:grpSp>
          <p:nvGrpSpPr>
            <p:cNvPr id="24624" name="Group 32">
              <a:extLst>
                <a:ext uri="{FF2B5EF4-FFF2-40B4-BE49-F238E27FC236}">
                  <a16:creationId xmlns:a16="http://schemas.microsoft.com/office/drawing/2014/main" id="{72E96310-6DED-46DC-867A-2A0856DCC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6" y="1960"/>
              <a:ext cx="942" cy="1256"/>
              <a:chOff x="2236" y="1960"/>
              <a:chExt cx="942" cy="1256"/>
            </a:xfrm>
          </p:grpSpPr>
          <p:sp>
            <p:nvSpPr>
              <p:cNvPr id="24625" name="&gt;C+I">
                <a:extLst>
                  <a:ext uri="{FF2B5EF4-FFF2-40B4-BE49-F238E27FC236}">
                    <a16:creationId xmlns:a16="http://schemas.microsoft.com/office/drawing/2014/main" id="{5635F0A2-D478-4202-A283-EC441F81CE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736" y="1968"/>
                <a:ext cx="442" cy="1248"/>
              </a:xfrm>
              <a:custGeom>
                <a:avLst/>
                <a:gdLst>
                  <a:gd name="T0" fmla="*/ 0 w 7642"/>
                  <a:gd name="T1" fmla="*/ 0 h 21600"/>
                  <a:gd name="T2" fmla="*/ 0 w 7642"/>
                  <a:gd name="T3" fmla="*/ 0 h 21600"/>
                  <a:gd name="T4" fmla="*/ 0 w 764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7642"/>
                  <a:gd name="T10" fmla="*/ 0 h 21600"/>
                  <a:gd name="T11" fmla="*/ 7642 w 76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42" h="21600" fill="none" extrusionOk="0">
                    <a:moveTo>
                      <a:pt x="-1" y="11"/>
                    </a:moveTo>
                    <a:cubicBezTo>
                      <a:pt x="236" y="3"/>
                      <a:pt x="473" y="-1"/>
                      <a:pt x="711" y="0"/>
                    </a:cubicBezTo>
                    <a:cubicBezTo>
                      <a:pt x="3068" y="0"/>
                      <a:pt x="5409" y="385"/>
                      <a:pt x="7641" y="1142"/>
                    </a:cubicBezTo>
                  </a:path>
                  <a:path w="7642" h="21600" stroke="0" extrusionOk="0">
                    <a:moveTo>
                      <a:pt x="-1" y="11"/>
                    </a:moveTo>
                    <a:cubicBezTo>
                      <a:pt x="236" y="3"/>
                      <a:pt x="473" y="-1"/>
                      <a:pt x="711" y="0"/>
                    </a:cubicBezTo>
                    <a:cubicBezTo>
                      <a:pt x="3068" y="0"/>
                      <a:pt x="5409" y="385"/>
                      <a:pt x="7641" y="1142"/>
                    </a:cubicBezTo>
                    <a:lnTo>
                      <a:pt x="711" y="21600"/>
                    </a:lnTo>
                    <a:lnTo>
                      <a:pt x="-1" y="1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6" name="&gt;Out Govt purchases">
                <a:extLst>
                  <a:ext uri="{FF2B5EF4-FFF2-40B4-BE49-F238E27FC236}">
                    <a16:creationId xmlns:a16="http://schemas.microsoft.com/office/drawing/2014/main" id="{533F2B8B-9BB2-4BC1-8C53-B90A73116D1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74" y="2122"/>
                <a:ext cx="1160" cy="836"/>
              </a:xfrm>
              <a:custGeom>
                <a:avLst/>
                <a:gdLst>
                  <a:gd name="T0" fmla="*/ 0 w 20052"/>
                  <a:gd name="T1" fmla="*/ 0 h 14452"/>
                  <a:gd name="T2" fmla="*/ 0 w 20052"/>
                  <a:gd name="T3" fmla="*/ 0 h 14452"/>
                  <a:gd name="T4" fmla="*/ 0 w 20052"/>
                  <a:gd name="T5" fmla="*/ 0 h 14452"/>
                  <a:gd name="T6" fmla="*/ 0 60000 65536"/>
                  <a:gd name="T7" fmla="*/ 0 60000 65536"/>
                  <a:gd name="T8" fmla="*/ 0 60000 65536"/>
                  <a:gd name="T9" fmla="*/ 0 w 20052"/>
                  <a:gd name="T10" fmla="*/ 0 h 14452"/>
                  <a:gd name="T11" fmla="*/ 20052 w 20052"/>
                  <a:gd name="T12" fmla="*/ 14452 h 144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52" h="14452" fill="none" extrusionOk="0">
                    <a:moveTo>
                      <a:pt x="16053" y="-1"/>
                    </a:moveTo>
                    <a:cubicBezTo>
                      <a:pt x="17753" y="1888"/>
                      <a:pt x="19107" y="4063"/>
                      <a:pt x="20052" y="6422"/>
                    </a:cubicBezTo>
                  </a:path>
                  <a:path w="20052" h="14452" stroke="0" extrusionOk="0">
                    <a:moveTo>
                      <a:pt x="16053" y="-1"/>
                    </a:moveTo>
                    <a:cubicBezTo>
                      <a:pt x="17753" y="1888"/>
                      <a:pt x="19107" y="4063"/>
                      <a:pt x="20052" y="6422"/>
                    </a:cubicBezTo>
                    <a:lnTo>
                      <a:pt x="0" y="14452"/>
                    </a:lnTo>
                    <a:lnTo>
                      <a:pt x="16053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id="{0E870BB2-DB2E-4313-B589-47C5458D5CED}"/>
              </a:ext>
            </a:extLst>
          </p:cNvPr>
          <p:cNvGrpSpPr>
            <a:grpSpLocks/>
          </p:cNvGrpSpPr>
          <p:nvPr/>
        </p:nvGrpSpPr>
        <p:grpSpPr bwMode="auto">
          <a:xfrm>
            <a:off x="1473200" y="4605338"/>
            <a:ext cx="3352800" cy="3297237"/>
            <a:chOff x="1104" y="2979"/>
            <a:chExt cx="2112" cy="2077"/>
          </a:xfrm>
        </p:grpSpPr>
        <p:sp>
          <p:nvSpPr>
            <p:cNvPr id="24621" name="Imports">
              <a:extLst>
                <a:ext uri="{FF2B5EF4-FFF2-40B4-BE49-F238E27FC236}">
                  <a16:creationId xmlns:a16="http://schemas.microsoft.com/office/drawing/2014/main" id="{A71579A8-C6A3-418B-8670-04C4B7D732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848684">
              <a:off x="1104" y="3072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263228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Uvoz (Z)</a:t>
              </a:r>
            </a:p>
          </p:txBody>
        </p:sp>
        <p:sp>
          <p:nvSpPr>
            <p:cNvPr id="24622" name="&gt;Imports">
              <a:extLst>
                <a:ext uri="{FF2B5EF4-FFF2-40B4-BE49-F238E27FC236}">
                  <a16:creationId xmlns:a16="http://schemas.microsoft.com/office/drawing/2014/main" id="{23BADC56-105C-4B8E-9FF5-A12A34D3E99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14" y="3385"/>
              <a:ext cx="1245" cy="433"/>
            </a:xfrm>
            <a:custGeom>
              <a:avLst/>
              <a:gdLst>
                <a:gd name="T0" fmla="*/ 0 w 21543"/>
                <a:gd name="T1" fmla="*/ 0 h 7486"/>
                <a:gd name="T2" fmla="*/ 0 w 21543"/>
                <a:gd name="T3" fmla="*/ 0 h 7486"/>
                <a:gd name="T4" fmla="*/ 0 w 21543"/>
                <a:gd name="T5" fmla="*/ 0 h 7486"/>
                <a:gd name="T6" fmla="*/ 0 60000 65536"/>
                <a:gd name="T7" fmla="*/ 0 60000 65536"/>
                <a:gd name="T8" fmla="*/ 0 60000 65536"/>
                <a:gd name="T9" fmla="*/ 0 w 21543"/>
                <a:gd name="T10" fmla="*/ 0 h 7486"/>
                <a:gd name="T11" fmla="*/ 21543 w 21543"/>
                <a:gd name="T12" fmla="*/ 7486 h 74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43" h="7486" fill="none" extrusionOk="0">
                  <a:moveTo>
                    <a:pt x="20261" y="-1"/>
                  </a:moveTo>
                  <a:cubicBezTo>
                    <a:pt x="20964" y="1903"/>
                    <a:pt x="21396" y="3896"/>
                    <a:pt x="21543" y="5920"/>
                  </a:cubicBezTo>
                </a:path>
                <a:path w="21543" h="7486" stroke="0" extrusionOk="0">
                  <a:moveTo>
                    <a:pt x="20261" y="-1"/>
                  </a:moveTo>
                  <a:cubicBezTo>
                    <a:pt x="20964" y="1903"/>
                    <a:pt x="21396" y="3896"/>
                    <a:pt x="21543" y="5920"/>
                  </a:cubicBezTo>
                  <a:lnTo>
                    <a:pt x="0" y="7486"/>
                  </a:lnTo>
                  <a:lnTo>
                    <a:pt x="20261" y="-1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 type="stealth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0134" name="&gt;In GDP">
            <a:extLst>
              <a:ext uri="{FF2B5EF4-FFF2-40B4-BE49-F238E27FC236}">
                <a16:creationId xmlns:a16="http://schemas.microsoft.com/office/drawing/2014/main" id="{81E3CCDC-C32E-4107-B30A-7222D42FEB7B}"/>
              </a:ext>
            </a:extLst>
          </p:cNvPr>
          <p:cNvSpPr>
            <a:spLocks/>
          </p:cNvSpPr>
          <p:nvPr/>
        </p:nvSpPr>
        <p:spPr bwMode="auto">
          <a:xfrm flipH="1" flipV="1">
            <a:off x="2463800" y="2847975"/>
            <a:ext cx="1981200" cy="711200"/>
          </a:xfrm>
          <a:custGeom>
            <a:avLst/>
            <a:gdLst>
              <a:gd name="T0" fmla="*/ 2147483646 w 21600"/>
              <a:gd name="T1" fmla="*/ 0 h 7758"/>
              <a:gd name="T2" fmla="*/ 2147483646 w 21600"/>
              <a:gd name="T3" fmla="*/ 2147483646 h 7758"/>
              <a:gd name="T4" fmla="*/ 0 w 21600"/>
              <a:gd name="T5" fmla="*/ 2147483646 h 7758"/>
              <a:gd name="T6" fmla="*/ 0 60000 65536"/>
              <a:gd name="T7" fmla="*/ 0 60000 65536"/>
              <a:gd name="T8" fmla="*/ 0 60000 65536"/>
              <a:gd name="T9" fmla="*/ 0 w 21600"/>
              <a:gd name="T10" fmla="*/ 0 h 7758"/>
              <a:gd name="T11" fmla="*/ 21600 w 21600"/>
              <a:gd name="T12" fmla="*/ 7758 h 7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7758" fill="none" extrusionOk="0">
                <a:moveTo>
                  <a:pt x="21004" y="0"/>
                </a:moveTo>
                <a:cubicBezTo>
                  <a:pt x="21400" y="1649"/>
                  <a:pt x="21600" y="3339"/>
                  <a:pt x="21600" y="5035"/>
                </a:cubicBezTo>
                <a:cubicBezTo>
                  <a:pt x="21600" y="5945"/>
                  <a:pt x="21542" y="6854"/>
                  <a:pt x="21427" y="7757"/>
                </a:cubicBezTo>
              </a:path>
              <a:path w="21600" h="7758" stroke="0" extrusionOk="0">
                <a:moveTo>
                  <a:pt x="21004" y="0"/>
                </a:moveTo>
                <a:cubicBezTo>
                  <a:pt x="21400" y="1649"/>
                  <a:pt x="21600" y="3339"/>
                  <a:pt x="21600" y="5035"/>
                </a:cubicBezTo>
                <a:cubicBezTo>
                  <a:pt x="21600" y="5945"/>
                  <a:pt x="21542" y="6854"/>
                  <a:pt x="21427" y="7757"/>
                </a:cubicBezTo>
                <a:lnTo>
                  <a:pt x="0" y="5035"/>
                </a:lnTo>
                <a:lnTo>
                  <a:pt x="21004" y="0"/>
                </a:lnTo>
                <a:close/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" name="Group 39">
            <a:extLst>
              <a:ext uri="{FF2B5EF4-FFF2-40B4-BE49-F238E27FC236}">
                <a16:creationId xmlns:a16="http://schemas.microsoft.com/office/drawing/2014/main" id="{F3AC27EF-ACF4-4DD6-9371-1A1D02D82F9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28775"/>
            <a:ext cx="3222625" cy="3352800"/>
            <a:chOff x="1328" y="1104"/>
            <a:chExt cx="2030" cy="2112"/>
          </a:xfrm>
        </p:grpSpPr>
        <p:sp>
          <p:nvSpPr>
            <p:cNvPr id="24619" name="Govt Purchases">
              <a:extLst>
                <a:ext uri="{FF2B5EF4-FFF2-40B4-BE49-F238E27FC236}">
                  <a16:creationId xmlns:a16="http://schemas.microsoft.com/office/drawing/2014/main" id="{45F9DE99-317A-46F7-9A05-4B7607C5B9A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198690">
              <a:off x="1264" y="1168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3869641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Državna potrošnja</a:t>
              </a:r>
            </a:p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(G)</a:t>
              </a:r>
            </a:p>
          </p:txBody>
        </p:sp>
        <p:sp>
          <p:nvSpPr>
            <p:cNvPr id="24620" name="&gt;In Govt purchases">
              <a:extLst>
                <a:ext uri="{FF2B5EF4-FFF2-40B4-BE49-F238E27FC236}">
                  <a16:creationId xmlns:a16="http://schemas.microsoft.com/office/drawing/2014/main" id="{2C954BFA-CEF8-4CBC-89C5-517AF1E5D8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51" y="1865"/>
              <a:ext cx="367" cy="1246"/>
            </a:xfrm>
            <a:custGeom>
              <a:avLst/>
              <a:gdLst>
                <a:gd name="T0" fmla="*/ 0 w 10453"/>
                <a:gd name="T1" fmla="*/ 0 h 21592"/>
                <a:gd name="T2" fmla="*/ 0 w 10453"/>
                <a:gd name="T3" fmla="*/ 0 h 21592"/>
                <a:gd name="T4" fmla="*/ 0 w 10453"/>
                <a:gd name="T5" fmla="*/ 0 h 21592"/>
                <a:gd name="T6" fmla="*/ 0 60000 65536"/>
                <a:gd name="T7" fmla="*/ 0 60000 65536"/>
                <a:gd name="T8" fmla="*/ 0 60000 65536"/>
                <a:gd name="T9" fmla="*/ 0 w 10453"/>
                <a:gd name="T10" fmla="*/ 0 h 21592"/>
                <a:gd name="T11" fmla="*/ 10453 w 10453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3" h="21592" fill="none" extrusionOk="0">
                  <a:moveTo>
                    <a:pt x="599" y="0"/>
                  </a:moveTo>
                  <a:cubicBezTo>
                    <a:pt x="4052" y="96"/>
                    <a:pt x="7430" y="1018"/>
                    <a:pt x="10453" y="2689"/>
                  </a:cubicBezTo>
                </a:path>
                <a:path w="10453" h="21592" stroke="0" extrusionOk="0">
                  <a:moveTo>
                    <a:pt x="599" y="0"/>
                  </a:moveTo>
                  <a:cubicBezTo>
                    <a:pt x="4052" y="96"/>
                    <a:pt x="7430" y="1018"/>
                    <a:pt x="10453" y="2689"/>
                  </a:cubicBezTo>
                  <a:lnTo>
                    <a:pt x="0" y="21592"/>
                  </a:lnTo>
                  <a:lnTo>
                    <a:pt x="599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25F97FF0-E9D5-4C65-9B5D-EBCF6D1B7D54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1831975"/>
            <a:ext cx="3352800" cy="4675188"/>
            <a:chOff x="2112" y="1232"/>
            <a:chExt cx="2112" cy="2945"/>
          </a:xfrm>
        </p:grpSpPr>
        <p:sp>
          <p:nvSpPr>
            <p:cNvPr id="24615" name="C+I">
              <a:extLst>
                <a:ext uri="{FF2B5EF4-FFF2-40B4-BE49-F238E27FC236}">
                  <a16:creationId xmlns:a16="http://schemas.microsoft.com/office/drawing/2014/main" id="{699967E6-B764-48DA-9AA6-A6FFF9F875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693452">
              <a:off x="2112" y="1232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4959175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C+I</a:t>
              </a:r>
            </a:p>
          </p:txBody>
        </p:sp>
        <p:grpSp>
          <p:nvGrpSpPr>
            <p:cNvPr id="24616" name="Group 44">
              <a:extLst>
                <a:ext uri="{FF2B5EF4-FFF2-40B4-BE49-F238E27FC236}">
                  <a16:creationId xmlns:a16="http://schemas.microsoft.com/office/drawing/2014/main" id="{7C9F7389-5346-4B7B-8541-775E7ADA9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2" y="2546"/>
              <a:ext cx="1135" cy="1631"/>
              <a:chOff x="2882" y="2546"/>
              <a:chExt cx="1135" cy="1631"/>
            </a:xfrm>
          </p:grpSpPr>
          <p:sp>
            <p:nvSpPr>
              <p:cNvPr id="24617" name="&gt;Investment">
                <a:extLst>
                  <a:ext uri="{FF2B5EF4-FFF2-40B4-BE49-F238E27FC236}">
                    <a16:creationId xmlns:a16="http://schemas.microsoft.com/office/drawing/2014/main" id="{CF0C183E-F047-4C0A-B351-0E3642E4D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72"/>
                <a:ext cx="513" cy="1105"/>
              </a:xfrm>
              <a:custGeom>
                <a:avLst/>
                <a:gdLst>
                  <a:gd name="T0" fmla="*/ 0 w 8927"/>
                  <a:gd name="T1" fmla="*/ 0 h 21600"/>
                  <a:gd name="T2" fmla="*/ 0 w 8927"/>
                  <a:gd name="T3" fmla="*/ 0 h 21600"/>
                  <a:gd name="T4" fmla="*/ 0 w 89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927"/>
                  <a:gd name="T10" fmla="*/ 0 h 21600"/>
                  <a:gd name="T11" fmla="*/ 8927 w 89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27" h="21600" fill="none" extrusionOk="0">
                    <a:moveTo>
                      <a:pt x="0" y="1307"/>
                    </a:moveTo>
                    <a:cubicBezTo>
                      <a:pt x="2371" y="442"/>
                      <a:pt x="4875" y="-1"/>
                      <a:pt x="7400" y="0"/>
                    </a:cubicBezTo>
                    <a:cubicBezTo>
                      <a:pt x="7909" y="0"/>
                      <a:pt x="8418" y="18"/>
                      <a:pt x="8926" y="54"/>
                    </a:cubicBezTo>
                  </a:path>
                  <a:path w="8927" h="21600" stroke="0" extrusionOk="0">
                    <a:moveTo>
                      <a:pt x="0" y="1307"/>
                    </a:moveTo>
                    <a:cubicBezTo>
                      <a:pt x="2371" y="442"/>
                      <a:pt x="4875" y="-1"/>
                      <a:pt x="7400" y="0"/>
                    </a:cubicBezTo>
                    <a:cubicBezTo>
                      <a:pt x="7909" y="0"/>
                      <a:pt x="8418" y="18"/>
                      <a:pt x="8926" y="54"/>
                    </a:cubicBezTo>
                    <a:lnTo>
                      <a:pt x="7400" y="21600"/>
                    </a:lnTo>
                    <a:lnTo>
                      <a:pt x="0" y="1307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 type="stealth" w="med" len="lg"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8" name="&gt;Consumption">
                <a:extLst>
                  <a:ext uri="{FF2B5EF4-FFF2-40B4-BE49-F238E27FC236}">
                    <a16:creationId xmlns:a16="http://schemas.microsoft.com/office/drawing/2014/main" id="{B5EFA481-E633-48B6-8442-FB137F2892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90" y="2238"/>
                <a:ext cx="515" cy="1131"/>
              </a:xfrm>
              <a:custGeom>
                <a:avLst/>
                <a:gdLst>
                  <a:gd name="T0" fmla="*/ 0 w 14678"/>
                  <a:gd name="T1" fmla="*/ 0 h 19583"/>
                  <a:gd name="T2" fmla="*/ 0 w 14678"/>
                  <a:gd name="T3" fmla="*/ 0 h 19583"/>
                  <a:gd name="T4" fmla="*/ 0 w 14678"/>
                  <a:gd name="T5" fmla="*/ 0 h 19583"/>
                  <a:gd name="T6" fmla="*/ 0 60000 65536"/>
                  <a:gd name="T7" fmla="*/ 0 60000 65536"/>
                  <a:gd name="T8" fmla="*/ 0 60000 65536"/>
                  <a:gd name="T9" fmla="*/ 0 w 14678"/>
                  <a:gd name="T10" fmla="*/ 0 h 19583"/>
                  <a:gd name="T11" fmla="*/ 14678 w 14678"/>
                  <a:gd name="T12" fmla="*/ 19583 h 195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78" h="19583" fill="none" extrusionOk="0">
                    <a:moveTo>
                      <a:pt x="9114" y="0"/>
                    </a:moveTo>
                    <a:cubicBezTo>
                      <a:pt x="11152" y="948"/>
                      <a:pt x="13029" y="2209"/>
                      <a:pt x="14677" y="3736"/>
                    </a:cubicBezTo>
                  </a:path>
                  <a:path w="14678" h="19583" stroke="0" extrusionOk="0">
                    <a:moveTo>
                      <a:pt x="9114" y="0"/>
                    </a:moveTo>
                    <a:cubicBezTo>
                      <a:pt x="11152" y="948"/>
                      <a:pt x="13029" y="2209"/>
                      <a:pt x="14677" y="3736"/>
                    </a:cubicBezTo>
                    <a:lnTo>
                      <a:pt x="0" y="19583"/>
                    </a:lnTo>
                    <a:lnTo>
                      <a:pt x="9114" y="0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id="{239512EC-9D22-43A0-BCF6-53DE5A3EB647}"/>
              </a:ext>
            </a:extLst>
          </p:cNvPr>
          <p:cNvGrpSpPr>
            <a:grpSpLocks/>
          </p:cNvGrpSpPr>
          <p:nvPr/>
        </p:nvGrpSpPr>
        <p:grpSpPr bwMode="auto">
          <a:xfrm>
            <a:off x="3151188" y="946150"/>
            <a:ext cx="3238500" cy="3730625"/>
            <a:chOff x="2161" y="674"/>
            <a:chExt cx="2040" cy="2350"/>
          </a:xfrm>
        </p:grpSpPr>
        <p:sp>
          <p:nvSpPr>
            <p:cNvPr id="7203" name="Private Income">
              <a:extLst>
                <a:ext uri="{FF2B5EF4-FFF2-40B4-BE49-F238E27FC236}">
                  <a16:creationId xmlns:a16="http://schemas.microsoft.com/office/drawing/2014/main" id="{90ABA9B7-3432-4E4A-A933-ACEE4234E11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598624">
              <a:off x="2153" y="976"/>
              <a:ext cx="2112" cy="19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4539020"/>
                </a:avLst>
              </a:prstTxWarp>
            </a:bodyPr>
            <a:lstStyle/>
            <a:p>
              <a:pPr eaLnBrk="1" hangingPunct="1">
                <a:defRPr/>
              </a:pPr>
              <a:r>
                <a:rPr lang="en-GB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tx2">
                      <a:lumMod val="10000"/>
                    </a:schemeClr>
                  </a:solidFill>
                  <a:latin typeface="Arial"/>
                  <a:cs typeface="Arial"/>
                </a:rPr>
                <a:t>= (Y-T)</a:t>
              </a:r>
            </a:p>
            <a:p>
              <a:pPr eaLnBrk="1" hangingPunct="1">
                <a:defRPr/>
              </a:pPr>
              <a:r>
                <a:rPr lang="sr-Latn-RS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Raspoloživi </a:t>
              </a:r>
              <a:r>
                <a:rPr lang="en-GB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Arial"/>
                  <a:cs typeface="Arial"/>
                </a:rPr>
                <a:t>dohodak</a:t>
              </a:r>
              <a:endParaRPr lang="en-GB" b="1" kern="10" dirty="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rial"/>
                <a:cs typeface="Arial"/>
              </a:endParaRPr>
            </a:p>
          </p:txBody>
        </p:sp>
        <p:grpSp>
          <p:nvGrpSpPr>
            <p:cNvPr id="24612" name="Group 49">
              <a:extLst>
                <a:ext uri="{FF2B5EF4-FFF2-40B4-BE49-F238E27FC236}">
                  <a16:creationId xmlns:a16="http://schemas.microsoft.com/office/drawing/2014/main" id="{3BD44102-A450-48DD-9429-C05541F70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1" y="674"/>
              <a:ext cx="1982" cy="1277"/>
              <a:chOff x="2203" y="674"/>
              <a:chExt cx="1982" cy="1277"/>
            </a:xfrm>
          </p:grpSpPr>
          <p:sp>
            <p:nvSpPr>
              <p:cNvPr id="24613" name="&gt;Out GDP">
                <a:extLst>
                  <a:ext uri="{FF2B5EF4-FFF2-40B4-BE49-F238E27FC236}">
                    <a16:creationId xmlns:a16="http://schemas.microsoft.com/office/drawing/2014/main" id="{0E714144-69E5-4644-8C63-9D4A38648C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493" y="384"/>
                <a:ext cx="1248" cy="1827"/>
              </a:xfrm>
              <a:custGeom>
                <a:avLst/>
                <a:gdLst>
                  <a:gd name="T0" fmla="*/ 0 w 21600"/>
                  <a:gd name="T1" fmla="*/ 0 h 31617"/>
                  <a:gd name="T2" fmla="*/ 0 w 21600"/>
                  <a:gd name="T3" fmla="*/ 0 h 31617"/>
                  <a:gd name="T4" fmla="*/ 0 w 21600"/>
                  <a:gd name="T5" fmla="*/ 0 h 316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1617"/>
                  <a:gd name="T11" fmla="*/ 21600 w 21600"/>
                  <a:gd name="T12" fmla="*/ 31617 h 316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1617" fill="none" extrusionOk="0">
                    <a:moveTo>
                      <a:pt x="16233" y="-1"/>
                    </a:moveTo>
                    <a:cubicBezTo>
                      <a:pt x="19692" y="3940"/>
                      <a:pt x="21600" y="9005"/>
                      <a:pt x="21600" y="14249"/>
                    </a:cubicBezTo>
                    <a:cubicBezTo>
                      <a:pt x="21600" y="21099"/>
                      <a:pt x="18350" y="27544"/>
                      <a:pt x="12841" y="31617"/>
                    </a:cubicBezTo>
                  </a:path>
                  <a:path w="21600" h="31617" stroke="0" extrusionOk="0">
                    <a:moveTo>
                      <a:pt x="16233" y="-1"/>
                    </a:moveTo>
                    <a:cubicBezTo>
                      <a:pt x="19692" y="3940"/>
                      <a:pt x="21600" y="9005"/>
                      <a:pt x="21600" y="14249"/>
                    </a:cubicBezTo>
                    <a:cubicBezTo>
                      <a:pt x="21600" y="21099"/>
                      <a:pt x="18350" y="27544"/>
                      <a:pt x="12841" y="31617"/>
                    </a:cubicBezTo>
                    <a:lnTo>
                      <a:pt x="0" y="14249"/>
                    </a:lnTo>
                    <a:lnTo>
                      <a:pt x="16233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4" name="&gt;In Priv Income">
                <a:extLst>
                  <a:ext uri="{FF2B5EF4-FFF2-40B4-BE49-F238E27FC236}">
                    <a16:creationId xmlns:a16="http://schemas.microsoft.com/office/drawing/2014/main" id="{D93E64AA-BBB5-4762-B457-B860699B1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206"/>
                <a:ext cx="1161" cy="745"/>
              </a:xfrm>
              <a:custGeom>
                <a:avLst/>
                <a:gdLst>
                  <a:gd name="T0" fmla="*/ 0 w 20069"/>
                  <a:gd name="T1" fmla="*/ 0 h 12897"/>
                  <a:gd name="T2" fmla="*/ 0 w 20069"/>
                  <a:gd name="T3" fmla="*/ 0 h 12897"/>
                  <a:gd name="T4" fmla="*/ 0 w 20069"/>
                  <a:gd name="T5" fmla="*/ 0 h 12897"/>
                  <a:gd name="T6" fmla="*/ 0 60000 65536"/>
                  <a:gd name="T7" fmla="*/ 0 60000 65536"/>
                  <a:gd name="T8" fmla="*/ 0 60000 65536"/>
                  <a:gd name="T9" fmla="*/ 0 w 20069"/>
                  <a:gd name="T10" fmla="*/ 0 h 12897"/>
                  <a:gd name="T11" fmla="*/ 20069 w 20069"/>
                  <a:gd name="T12" fmla="*/ 12897 h 128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69" h="12897" fill="none" extrusionOk="0">
                    <a:moveTo>
                      <a:pt x="17327" y="-1"/>
                    </a:moveTo>
                    <a:cubicBezTo>
                      <a:pt x="18451" y="1510"/>
                      <a:pt x="19373" y="3161"/>
                      <a:pt x="20069" y="4910"/>
                    </a:cubicBezTo>
                  </a:path>
                  <a:path w="20069" h="12897" stroke="0" extrusionOk="0">
                    <a:moveTo>
                      <a:pt x="17327" y="-1"/>
                    </a:moveTo>
                    <a:cubicBezTo>
                      <a:pt x="18451" y="1510"/>
                      <a:pt x="19373" y="3161"/>
                      <a:pt x="20069" y="4910"/>
                    </a:cubicBezTo>
                    <a:lnTo>
                      <a:pt x="0" y="12897"/>
                    </a:lnTo>
                    <a:lnTo>
                      <a:pt x="17327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" name="Group 52">
            <a:extLst>
              <a:ext uri="{FF2B5EF4-FFF2-40B4-BE49-F238E27FC236}">
                <a16:creationId xmlns:a16="http://schemas.microsoft.com/office/drawing/2014/main" id="{025B7627-D969-4144-AF0E-5D2594806460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1704975"/>
            <a:ext cx="6451600" cy="3352800"/>
            <a:chOff x="2160" y="1152"/>
            <a:chExt cx="4064" cy="2112"/>
          </a:xfrm>
        </p:grpSpPr>
        <p:grpSp>
          <p:nvGrpSpPr>
            <p:cNvPr id="24605" name="Group 53">
              <a:extLst>
                <a:ext uri="{FF2B5EF4-FFF2-40B4-BE49-F238E27FC236}">
                  <a16:creationId xmlns:a16="http://schemas.microsoft.com/office/drawing/2014/main" id="{6DB6609B-4D45-45A4-A4A4-0CAC92DE5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152"/>
              <a:ext cx="4064" cy="2112"/>
              <a:chOff x="2160" y="1152"/>
              <a:chExt cx="4064" cy="2112"/>
            </a:xfrm>
          </p:grpSpPr>
          <p:sp>
            <p:nvSpPr>
              <p:cNvPr id="24609" name="Consumption">
                <a:extLst>
                  <a:ext uri="{FF2B5EF4-FFF2-40B4-BE49-F238E27FC236}">
                    <a16:creationId xmlns:a16="http://schemas.microsoft.com/office/drawing/2014/main" id="{F2C2B652-154D-4043-9CBA-DBA7B944B54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3411854">
                <a:off x="2096" y="1216"/>
                <a:ext cx="2112" cy="198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4128495"/>
                  </a:avLst>
                </a:prstTxWarp>
              </a:bodyPr>
              <a:lstStyle/>
              <a:p>
                <a:r>
                  <a:rPr lang="en-GB" b="1" kern="10">
                    <a:solidFill>
                      <a:srgbClr val="000066"/>
                    </a:solidFill>
                    <a:cs typeface="Arial" panose="020B0604020202020204" pitchFamily="34" charset="0"/>
                  </a:rPr>
                  <a:t>Potrošnja (C)</a:t>
                </a:r>
              </a:p>
            </p:txBody>
          </p:sp>
          <p:sp>
            <p:nvSpPr>
              <p:cNvPr id="24610" name="Saving">
                <a:extLst>
                  <a:ext uri="{FF2B5EF4-FFF2-40B4-BE49-F238E27FC236}">
                    <a16:creationId xmlns:a16="http://schemas.microsoft.com/office/drawing/2014/main" id="{E85C0F56-B3EB-4DF6-8677-12397259EF8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1829930">
                <a:off x="4112" y="1168"/>
                <a:ext cx="2112" cy="198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4548362"/>
                  </a:avLst>
                </a:prstTxWarp>
              </a:bodyPr>
              <a:lstStyle/>
              <a:p>
                <a:r>
                  <a:rPr lang="en-GB" b="1" kern="10">
                    <a:solidFill>
                      <a:srgbClr val="000066"/>
                    </a:solidFill>
                    <a:cs typeface="Arial" panose="020B0604020202020204" pitchFamily="34" charset="0"/>
                  </a:rPr>
                  <a:t>Štednja (S)</a:t>
                </a:r>
              </a:p>
            </p:txBody>
          </p:sp>
        </p:grpSp>
        <p:grpSp>
          <p:nvGrpSpPr>
            <p:cNvPr id="24606" name="Group 56">
              <a:extLst>
                <a:ext uri="{FF2B5EF4-FFF2-40B4-BE49-F238E27FC236}">
                  <a16:creationId xmlns:a16="http://schemas.microsoft.com/office/drawing/2014/main" id="{F7C6CCAF-9F14-4767-8538-555987D23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968"/>
              <a:ext cx="1831" cy="815"/>
              <a:chOff x="3066" y="1969"/>
              <a:chExt cx="1831" cy="815"/>
            </a:xfrm>
          </p:grpSpPr>
          <p:sp>
            <p:nvSpPr>
              <p:cNvPr id="24607" name="&gt;Out Priv Income">
                <a:extLst>
                  <a:ext uri="{FF2B5EF4-FFF2-40B4-BE49-F238E27FC236}">
                    <a16:creationId xmlns:a16="http://schemas.microsoft.com/office/drawing/2014/main" id="{441AF741-DC0A-42DF-9F65-85644D3666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24" y="1711"/>
                <a:ext cx="732" cy="1248"/>
              </a:xfrm>
              <a:custGeom>
                <a:avLst/>
                <a:gdLst>
                  <a:gd name="T0" fmla="*/ 0 w 12647"/>
                  <a:gd name="T1" fmla="*/ 0 h 21600"/>
                  <a:gd name="T2" fmla="*/ 0 w 12647"/>
                  <a:gd name="T3" fmla="*/ 0 h 21600"/>
                  <a:gd name="T4" fmla="*/ 0 w 1264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2647"/>
                  <a:gd name="T10" fmla="*/ 0 h 21600"/>
                  <a:gd name="T11" fmla="*/ 12647 w 1264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47" h="21600" fill="none" extrusionOk="0">
                    <a:moveTo>
                      <a:pt x="0" y="11"/>
                    </a:moveTo>
                    <a:cubicBezTo>
                      <a:pt x="233" y="3"/>
                      <a:pt x="467" y="-1"/>
                      <a:pt x="701" y="0"/>
                    </a:cubicBezTo>
                    <a:cubicBezTo>
                      <a:pt x="4950" y="0"/>
                      <a:pt x="9106" y="1253"/>
                      <a:pt x="12646" y="3604"/>
                    </a:cubicBezTo>
                  </a:path>
                  <a:path w="12647" h="21600" stroke="0" extrusionOk="0">
                    <a:moveTo>
                      <a:pt x="0" y="11"/>
                    </a:moveTo>
                    <a:cubicBezTo>
                      <a:pt x="233" y="3"/>
                      <a:pt x="467" y="-1"/>
                      <a:pt x="701" y="0"/>
                    </a:cubicBezTo>
                    <a:cubicBezTo>
                      <a:pt x="4950" y="0"/>
                      <a:pt x="9106" y="1253"/>
                      <a:pt x="12646" y="3604"/>
                    </a:cubicBezTo>
                    <a:lnTo>
                      <a:pt x="701" y="2160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08" name="&gt;Saving">
                <a:extLst>
                  <a:ext uri="{FF2B5EF4-FFF2-40B4-BE49-F238E27FC236}">
                    <a16:creationId xmlns:a16="http://schemas.microsoft.com/office/drawing/2014/main" id="{25CF519F-CAB9-47E4-8051-126959D047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344" y="2231"/>
                <a:ext cx="480" cy="626"/>
              </a:xfrm>
              <a:custGeom>
                <a:avLst/>
                <a:gdLst>
                  <a:gd name="T0" fmla="*/ 0 w 14247"/>
                  <a:gd name="T1" fmla="*/ 0 h 21552"/>
                  <a:gd name="T2" fmla="*/ 0 w 14247"/>
                  <a:gd name="T3" fmla="*/ 0 h 21552"/>
                  <a:gd name="T4" fmla="*/ 0 w 14247"/>
                  <a:gd name="T5" fmla="*/ 0 h 21552"/>
                  <a:gd name="T6" fmla="*/ 0 60000 65536"/>
                  <a:gd name="T7" fmla="*/ 0 60000 65536"/>
                  <a:gd name="T8" fmla="*/ 0 60000 65536"/>
                  <a:gd name="T9" fmla="*/ 0 w 14247"/>
                  <a:gd name="T10" fmla="*/ 0 h 21552"/>
                  <a:gd name="T11" fmla="*/ 14247 w 14247"/>
                  <a:gd name="T12" fmla="*/ 21552 h 215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47" h="21552" fill="none" extrusionOk="0">
                    <a:moveTo>
                      <a:pt x="1434" y="-1"/>
                    </a:moveTo>
                    <a:cubicBezTo>
                      <a:pt x="6173" y="315"/>
                      <a:pt x="10676" y="2183"/>
                      <a:pt x="14247" y="5316"/>
                    </a:cubicBezTo>
                  </a:path>
                  <a:path w="14247" h="21552" stroke="0" extrusionOk="0">
                    <a:moveTo>
                      <a:pt x="1434" y="-1"/>
                    </a:moveTo>
                    <a:cubicBezTo>
                      <a:pt x="6173" y="315"/>
                      <a:pt x="10676" y="2183"/>
                      <a:pt x="14247" y="5316"/>
                    </a:cubicBezTo>
                    <a:lnTo>
                      <a:pt x="0" y="21552"/>
                    </a:lnTo>
                    <a:lnTo>
                      <a:pt x="1434" y="-1"/>
                    </a:lnTo>
                    <a:close/>
                  </a:path>
                </a:pathLst>
              </a:custGeom>
              <a:noFill/>
              <a:ln w="57150">
                <a:solidFill>
                  <a:schemeClr val="folHlink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7" name="Group 59">
            <a:extLst>
              <a:ext uri="{FF2B5EF4-FFF2-40B4-BE49-F238E27FC236}">
                <a16:creationId xmlns:a16="http://schemas.microsoft.com/office/drawing/2014/main" id="{888AA0CF-4277-4231-81B6-02BA0CFB24B6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1704975"/>
            <a:ext cx="3352800" cy="3149600"/>
            <a:chOff x="2928" y="1152"/>
            <a:chExt cx="2112" cy="1984"/>
          </a:xfrm>
        </p:grpSpPr>
        <p:sp>
          <p:nvSpPr>
            <p:cNvPr id="24603" name="Transfers">
              <a:extLst>
                <a:ext uri="{FF2B5EF4-FFF2-40B4-BE49-F238E27FC236}">
                  <a16:creationId xmlns:a16="http://schemas.microsoft.com/office/drawing/2014/main" id="{06E2E6E1-32A2-4829-8F3D-077B3C2D93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811860">
              <a:off x="2928" y="1152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263228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 Transferi</a:t>
              </a:r>
            </a:p>
          </p:txBody>
        </p:sp>
        <p:sp>
          <p:nvSpPr>
            <p:cNvPr id="24604" name="&gt;Transfers">
              <a:extLst>
                <a:ext uri="{FF2B5EF4-FFF2-40B4-BE49-F238E27FC236}">
                  <a16:creationId xmlns:a16="http://schemas.microsoft.com/office/drawing/2014/main" id="{A2C0208E-568C-430F-950F-847DF62E9D45}"/>
                </a:ext>
              </a:extLst>
            </p:cNvPr>
            <p:cNvSpPr>
              <a:spLocks/>
            </p:cNvSpPr>
            <p:nvPr/>
          </p:nvSpPr>
          <p:spPr bwMode="auto">
            <a:xfrm rot="5400000" flipH="1" flipV="1">
              <a:off x="3043" y="1397"/>
              <a:ext cx="1247" cy="860"/>
            </a:xfrm>
            <a:custGeom>
              <a:avLst/>
              <a:gdLst>
                <a:gd name="T0" fmla="*/ 0 w 21568"/>
                <a:gd name="T1" fmla="*/ 0 h 14911"/>
                <a:gd name="T2" fmla="*/ 0 w 21568"/>
                <a:gd name="T3" fmla="*/ 0 h 14911"/>
                <a:gd name="T4" fmla="*/ 0 w 21568"/>
                <a:gd name="T5" fmla="*/ 0 h 14911"/>
                <a:gd name="T6" fmla="*/ 0 60000 65536"/>
                <a:gd name="T7" fmla="*/ 0 60000 65536"/>
                <a:gd name="T8" fmla="*/ 0 60000 65536"/>
                <a:gd name="T9" fmla="*/ 0 w 21568"/>
                <a:gd name="T10" fmla="*/ 0 h 14911"/>
                <a:gd name="T11" fmla="*/ 21568 w 21568"/>
                <a:gd name="T12" fmla="*/ 14911 h 149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8" h="14911" fill="none" extrusionOk="0">
                  <a:moveTo>
                    <a:pt x="15627" y="0"/>
                  </a:moveTo>
                  <a:cubicBezTo>
                    <a:pt x="19182" y="3725"/>
                    <a:pt x="21289" y="8599"/>
                    <a:pt x="21568" y="13740"/>
                  </a:cubicBezTo>
                </a:path>
                <a:path w="21568" h="14911" stroke="0" extrusionOk="0">
                  <a:moveTo>
                    <a:pt x="15627" y="0"/>
                  </a:moveTo>
                  <a:cubicBezTo>
                    <a:pt x="19182" y="3725"/>
                    <a:pt x="21289" y="8599"/>
                    <a:pt x="21568" y="13740"/>
                  </a:cubicBezTo>
                  <a:lnTo>
                    <a:pt x="0" y="14911"/>
                  </a:lnTo>
                  <a:lnTo>
                    <a:pt x="15627" y="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1DAD0E9D-DD02-4736-9AD3-5E8EC72B914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409825"/>
            <a:ext cx="3352800" cy="3455988"/>
            <a:chOff x="2016" y="1535"/>
            <a:chExt cx="2112" cy="2177"/>
          </a:xfrm>
        </p:grpSpPr>
        <p:sp>
          <p:nvSpPr>
            <p:cNvPr id="24601" name="Net Taxes">
              <a:extLst>
                <a:ext uri="{FF2B5EF4-FFF2-40B4-BE49-F238E27FC236}">
                  <a16:creationId xmlns:a16="http://schemas.microsoft.com/office/drawing/2014/main" id="{B7129841-61B9-4310-AF0A-57DCE09A662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2365">
              <a:off x="2016" y="1728"/>
              <a:ext cx="2112" cy="198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5716020"/>
                </a:avLst>
              </a:prstTxWarp>
            </a:bodyPr>
            <a:lstStyle/>
            <a:p>
              <a:r>
                <a:rPr lang="en-GB" b="1" kern="10">
                  <a:solidFill>
                    <a:srgbClr val="000066"/>
                  </a:solidFill>
                  <a:cs typeface="Arial" panose="020B0604020202020204" pitchFamily="34" charset="0"/>
                </a:rPr>
                <a:t>Neto porezi (T)</a:t>
              </a:r>
            </a:p>
          </p:txBody>
        </p:sp>
        <p:sp>
          <p:nvSpPr>
            <p:cNvPr id="24602" name="&gt;Net Taxes">
              <a:extLst>
                <a:ext uri="{FF2B5EF4-FFF2-40B4-BE49-F238E27FC236}">
                  <a16:creationId xmlns:a16="http://schemas.microsoft.com/office/drawing/2014/main" id="{AE35F1BA-AC00-431C-B2B0-AA9BB1E6A2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15" y="1130"/>
              <a:ext cx="435" cy="1246"/>
            </a:xfrm>
            <a:custGeom>
              <a:avLst/>
              <a:gdLst>
                <a:gd name="T0" fmla="*/ 0 w 12429"/>
                <a:gd name="T1" fmla="*/ 0 h 21600"/>
                <a:gd name="T2" fmla="*/ 0 w 12429"/>
                <a:gd name="T3" fmla="*/ 0 h 21600"/>
                <a:gd name="T4" fmla="*/ 0 w 124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2429"/>
                <a:gd name="T10" fmla="*/ 0 h 21600"/>
                <a:gd name="T11" fmla="*/ 12429 w 124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29" h="21600" fill="none" extrusionOk="0">
                  <a:moveTo>
                    <a:pt x="0" y="2350"/>
                  </a:moveTo>
                  <a:cubicBezTo>
                    <a:pt x="3035" y="805"/>
                    <a:pt x="6392" y="-1"/>
                    <a:pt x="9798" y="0"/>
                  </a:cubicBezTo>
                  <a:cubicBezTo>
                    <a:pt x="10677" y="0"/>
                    <a:pt x="11556" y="53"/>
                    <a:pt x="12429" y="160"/>
                  </a:cubicBezTo>
                </a:path>
                <a:path w="12429" h="21600" stroke="0" extrusionOk="0">
                  <a:moveTo>
                    <a:pt x="0" y="2350"/>
                  </a:moveTo>
                  <a:cubicBezTo>
                    <a:pt x="3035" y="805"/>
                    <a:pt x="6392" y="-1"/>
                    <a:pt x="9798" y="0"/>
                  </a:cubicBezTo>
                  <a:cubicBezTo>
                    <a:pt x="10677" y="0"/>
                    <a:pt x="11556" y="53"/>
                    <a:pt x="12429" y="160"/>
                  </a:cubicBezTo>
                  <a:lnTo>
                    <a:pt x="9798" y="21600"/>
                  </a:lnTo>
                  <a:lnTo>
                    <a:pt x="0" y="2350"/>
                  </a:lnTo>
                  <a:close/>
                </a:path>
              </a:pathLst>
            </a:custGeom>
            <a:noFill/>
            <a:ln w="57150">
              <a:solidFill>
                <a:schemeClr val="folHlink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97" name="R.O.W.">
            <a:extLst>
              <a:ext uri="{FF2B5EF4-FFF2-40B4-BE49-F238E27FC236}">
                <a16:creationId xmlns:a16="http://schemas.microsoft.com/office/drawing/2014/main" id="{A480FEB0-4B53-44C8-AD7C-FBEF17F9F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19675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Ostatak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sveta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8" name="Govt">
            <a:extLst>
              <a:ext uri="{FF2B5EF4-FFF2-40B4-BE49-F238E27FC236}">
                <a16:creationId xmlns:a16="http://schemas.microsoft.com/office/drawing/2014/main" id="{877C0018-D22B-4797-B236-8DD6A2C9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900363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Država</a:t>
            </a: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9" name="Private sector">
            <a:extLst>
              <a:ext uri="{FF2B5EF4-FFF2-40B4-BE49-F238E27FC236}">
                <a16:creationId xmlns:a16="http://schemas.microsoft.com/office/drawing/2014/main" id="{D265DE56-2910-442E-A464-DDEA1BB0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000625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</a:t>
            </a: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de-DE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lang="de-DE" altLang="en-US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 </a:t>
            </a:r>
            <a:endParaRPr lang="en-US" altLang="en-US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00" name="Text Box 68">
            <a:extLst>
              <a:ext uri="{FF2B5EF4-FFF2-40B4-BE49-F238E27FC236}">
                <a16:creationId xmlns:a16="http://schemas.microsoft.com/office/drawing/2014/main" id="{A350BAC3-D08D-4F66-B9B4-814FCEF3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tabLst>
                <a:tab pos="4454525" algn="ctr"/>
                <a:tab pos="8918575" algn="r"/>
              </a:tabLst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tabLst>
                <a:tab pos="4454525" algn="ctr"/>
                <a:tab pos="8918575" algn="r"/>
              </a:tabLst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tabLst>
                <a:tab pos="4454525" algn="ctr"/>
                <a:tab pos="8918575" algn="r"/>
              </a:tabLs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tabLst>
                <a:tab pos="4454525" algn="ctr"/>
                <a:tab pos="8918575" algn="r"/>
              </a:tabLst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tabLst>
                <a:tab pos="4454525" algn="ctr"/>
                <a:tab pos="8918575" algn="r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2.02</a:t>
            </a:r>
            <a:endParaRPr lang="en-US" altLang="en-US" sz="1600" i="1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6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6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4" grpId="0" autoUpdateAnimBg="0"/>
      <p:bldP spid="260115" grpId="0" autoUpdateAnimBg="0"/>
      <p:bldP spid="26011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8E3979AC-B5B5-41D5-B718-79C04BC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E3EBA0B-3DAF-44DE-BAAC-61FC277841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057400"/>
            <a:ext cx="5919788" cy="240665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B2BE59B-4B4E-49F9-877E-3B45E622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468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1" name="Rectangle 35">
            <a:extLst>
              <a:ext uri="{FF2B5EF4-FFF2-40B4-BE49-F238E27FC236}">
                <a16:creationId xmlns:a16="http://schemas.microsoft.com/office/drawing/2014/main" id="{7D7EF8C1-C53E-44D2-B81A-14C38AE66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Ključne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makroekonomske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200000"/>
                  </a:schemeClr>
                </a:solidFill>
              </a:rPr>
              <a:t>varijable</a:t>
            </a:r>
            <a:br>
              <a:rPr lang="sr-Latn-RS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sr-Latn-RS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0452" name="Rectangle 36">
            <a:extLst>
              <a:ext uri="{FF2B5EF4-FFF2-40B4-BE49-F238E27FC236}">
                <a16:creationId xmlns:a16="http://schemas.microsoft.com/office/drawing/2014/main" id="{ECDD1E40-D947-4BB0-8AAB-290EFB7278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sz="1600" b="1" i="1" dirty="0" err="1"/>
              <a:t>proizvodnja</a:t>
            </a:r>
            <a:r>
              <a:rPr lang="en-US" altLang="en-US" sz="1600" b="1" i="1" dirty="0"/>
              <a:t>, </a:t>
            </a:r>
            <a:endParaRPr lang="sr-Latn-CS" altLang="en-US" sz="1600" b="1" i="1" dirty="0"/>
          </a:p>
          <a:p>
            <a:pPr eaLnBrk="1" hangingPunct="1"/>
            <a:r>
              <a:rPr lang="en-US" altLang="en-US" sz="1600" b="1" i="1" dirty="0" err="1"/>
              <a:t>cene</a:t>
            </a:r>
            <a:r>
              <a:rPr lang="en-US" altLang="en-US" sz="1600" b="1" i="1" dirty="0"/>
              <a:t>, </a:t>
            </a:r>
            <a:endParaRPr lang="sr-Latn-CS" altLang="en-US" sz="1600" b="1" i="1" dirty="0"/>
          </a:p>
          <a:p>
            <a:pPr eaLnBrk="1" hangingPunct="1"/>
            <a:r>
              <a:rPr lang="en-US" altLang="en-US" sz="1600" b="1" i="1" dirty="0" err="1"/>
              <a:t>zaposlenost</a:t>
            </a:r>
            <a:r>
              <a:rPr lang="en-US" altLang="en-US" sz="1600" b="1" i="1" dirty="0"/>
              <a:t> </a:t>
            </a:r>
            <a:endParaRPr lang="sr-Latn-CS" altLang="en-US" sz="1600" b="1" i="1" dirty="0"/>
          </a:p>
          <a:p>
            <a:pPr eaLnBrk="1" hangingPunct="1"/>
            <a:r>
              <a:rPr lang="en-US" altLang="en-US" sz="1600" b="1" i="1" dirty="0"/>
              <a:t> </a:t>
            </a:r>
            <a:r>
              <a:rPr lang="en-US" altLang="en-US" sz="1600" b="1" i="1" dirty="0" err="1"/>
              <a:t>saldo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spoljnotrgovinskog</a:t>
            </a:r>
            <a:r>
              <a:rPr lang="en-US" altLang="en-US" sz="1600" b="1" i="1" dirty="0"/>
              <a:t> </a:t>
            </a:r>
            <a:r>
              <a:rPr lang="en-US" altLang="en-US" sz="1600" b="1" i="1" dirty="0" err="1"/>
              <a:t>bilansa</a:t>
            </a:r>
            <a:r>
              <a:rPr lang="en-US" altLang="en-US" sz="1600" b="1" i="1" dirty="0"/>
              <a:t>.</a:t>
            </a:r>
            <a:endParaRPr lang="sr-Latn-CS" altLang="en-US" sz="1600" b="1" i="1" dirty="0"/>
          </a:p>
          <a:p>
            <a:pPr eaLnBrk="1" hangingPunct="1"/>
            <a:r>
              <a:rPr lang="sr-Latn-CS" altLang="en-US" sz="1600" b="1" i="1" dirty="0"/>
              <a:t>Kao krvna slika</a:t>
            </a:r>
            <a:r>
              <a:rPr lang="en-US" altLang="en-US" sz="1600" dirty="0"/>
              <a:t> </a:t>
            </a:r>
            <a:endParaRPr lang="sr-Latn-RS" altLang="en-US" sz="1600" dirty="0"/>
          </a:p>
          <a:p>
            <a:pPr eaLnBrk="1" hangingPunct="1"/>
            <a:endParaRPr lang="sr-Latn-RS" altLang="en-US" sz="1600" dirty="0"/>
          </a:p>
          <a:p>
            <a:pPr eaLnBrk="1" hangingPunct="1"/>
            <a:r>
              <a:rPr lang="sr-Latn-RS" sz="1600" dirty="0">
                <a:solidFill>
                  <a:schemeClr val="tx2">
                    <a:satMod val="200000"/>
                  </a:schemeClr>
                </a:solidFill>
              </a:rPr>
              <a:t>Šta je cilj premijera?</a:t>
            </a:r>
            <a:endParaRPr lang="sr-Latn-RS" altLang="en-US" sz="1600" dirty="0"/>
          </a:p>
          <a:p>
            <a:pPr eaLnBrk="1" hangingPunct="1"/>
            <a:r>
              <a:rPr lang="sr-Latn-RS" altLang="en-US" dirty="0"/>
              <a:t>Misery index - </a:t>
            </a:r>
            <a:r>
              <a:rPr lang="sr-Latn-CS" altLang="en-US" dirty="0"/>
              <a:t>	nezaposlenost + inflacija</a:t>
            </a:r>
          </a:p>
          <a:p>
            <a:pPr eaLnBrk="1" hangingPunct="1"/>
            <a:r>
              <a:rPr lang="sr-Latn-CS" altLang="en-US" dirty="0"/>
              <a:t>Artur Okun, 1970-tih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5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9A2618E-879E-4646-B7A8-844220A0F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66800"/>
            <a:ext cx="4183063" cy="5334000"/>
          </a:xfrm>
          <a:noFill/>
        </p:spPr>
      </p:pic>
      <p:sp>
        <p:nvSpPr>
          <p:cNvPr id="44035" name="Rectangle 4">
            <a:extLst>
              <a:ext uri="{FF2B5EF4-FFF2-40B4-BE49-F238E27FC236}">
                <a16:creationId xmlns:a16="http://schemas.microsoft.com/office/drawing/2014/main" id="{6251EFAA-6D0F-45AC-9624-B7F6CF8E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71600"/>
            <a:ext cx="3352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arenR"/>
              <a:defRPr/>
            </a:pPr>
            <a:r>
              <a:rPr lang="en-US" sz="1600" dirty="0" err="1">
                <a:latin typeface="+mn-lt"/>
              </a:rPr>
              <a:t>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li</a:t>
            </a:r>
            <a:r>
              <a:rPr lang="en-US" sz="1600" dirty="0">
                <a:latin typeface="+mn-lt"/>
              </a:rPr>
              <a:t> je</a:t>
            </a:r>
            <a:r>
              <a:rPr lang="sr-Latn-C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budžetski</a:t>
            </a:r>
            <a:r>
              <a:rPr lang="en-US" sz="1600" dirty="0">
                <a:latin typeface="+mn-lt"/>
              </a:rPr>
              <a:t> deficit </a:t>
            </a:r>
            <a:r>
              <a:rPr lang="en-US" sz="1600" dirty="0" err="1">
                <a:latin typeface="+mn-lt"/>
              </a:rPr>
              <a:t>izazvan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pozitivnom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neto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privatnom</a:t>
            </a:r>
            <a:r>
              <a:rPr lang="sr-Latn-C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štednjom</a:t>
            </a:r>
            <a:r>
              <a:rPr lang="sr-Latn-RS" sz="1600" dirty="0">
                <a:latin typeface="+mn-lt"/>
              </a:rPr>
              <a:t> (Japan)</a:t>
            </a:r>
            <a:r>
              <a:rPr lang="en-US" sz="1600" dirty="0">
                <a:latin typeface="+mn-lt"/>
              </a:rPr>
              <a:t>, </a:t>
            </a: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sz="1600" dirty="0" err="1">
                <a:latin typeface="+mn-lt"/>
              </a:rPr>
              <a:t>da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li</a:t>
            </a:r>
            <a:r>
              <a:rPr lang="en-US" sz="1600" dirty="0">
                <a:latin typeface="+mn-lt"/>
              </a:rPr>
              <a:t> je </a:t>
            </a:r>
            <a:r>
              <a:rPr lang="en-US" sz="1600" dirty="0" err="1">
                <a:latin typeface="+mn-lt"/>
              </a:rPr>
              <a:t>rastom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izvoza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stvoren</a:t>
            </a:r>
            <a:r>
              <a:rPr lang="sr-Latn-CS" sz="1600" dirty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dohodak koji rezidenti jednostavno stavljaju na </a:t>
            </a:r>
            <a:r>
              <a:rPr lang="it-IT" sz="1600" dirty="0" err="1">
                <a:latin typeface="+mn-lt"/>
              </a:rPr>
              <a:t>štednju</a:t>
            </a:r>
            <a:r>
              <a:rPr lang="sr-Latn-RS" sz="1600" dirty="0">
                <a:latin typeface="+mn-lt"/>
              </a:rPr>
              <a:t> (Holandija, Belgija)</a:t>
            </a:r>
            <a:r>
              <a:rPr lang="it-IT" sz="1600" dirty="0">
                <a:latin typeface="+mn-lt"/>
              </a:rPr>
              <a:t>, odnosno </a:t>
            </a: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endParaRPr lang="sr-Latn-CS" sz="1600" dirty="0">
              <a:latin typeface="+mn-lt"/>
            </a:endParaRP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it-IT" sz="1600" dirty="0">
                <a:latin typeface="+mn-lt"/>
              </a:rPr>
              <a:t>da li je pad domaće investicione</a:t>
            </a:r>
            <a:r>
              <a:rPr lang="sr-Latn-C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potrošnje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izazvao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recesiju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koja</a:t>
            </a:r>
            <a:r>
              <a:rPr lang="en-US" sz="1600" dirty="0">
                <a:latin typeface="+mn-lt"/>
              </a:rPr>
              <a:t> je </a:t>
            </a:r>
            <a:r>
              <a:rPr lang="en-US" sz="1600" dirty="0" err="1">
                <a:latin typeface="+mn-lt"/>
              </a:rPr>
              <a:t>smanjila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uvoz</a:t>
            </a:r>
            <a:r>
              <a:rPr lang="sr-Latn-CS" sz="1600" dirty="0">
                <a:latin typeface="+mn-lt"/>
              </a:rPr>
              <a:t> </a:t>
            </a:r>
            <a:r>
              <a:rPr lang="nn-NO" sz="1600" dirty="0">
                <a:latin typeface="+mn-lt"/>
              </a:rPr>
              <a:t>i poreske prihode, stvarajući tako suficit </a:t>
            </a:r>
            <a:r>
              <a:rPr lang="nn-NO" sz="1600" dirty="0" err="1">
                <a:latin typeface="+mn-lt"/>
              </a:rPr>
              <a:t>tekućeg</a:t>
            </a:r>
            <a:r>
              <a:rPr lang="sr-Latn-CS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bilansa</a:t>
            </a:r>
            <a:r>
              <a:rPr lang="sr-Latn-RS" sz="1600" dirty="0">
                <a:latin typeface="+mn-lt"/>
              </a:rPr>
              <a:t> (Nemačka )</a:t>
            </a:r>
            <a:endParaRPr lang="en-US" sz="1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86553-090E-408C-926E-A32B8785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13469" r="18224" b="37778"/>
          <a:stretch>
            <a:fillRect/>
          </a:stretch>
        </p:blipFill>
        <p:spPr bwMode="auto">
          <a:xfrm>
            <a:off x="4572000" y="1489075"/>
            <a:ext cx="44116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9948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E842C62-4756-4E7A-BEF3-E240E01C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EDE845E-DD1B-4A24-956D-E20468BC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/>
              <a:t>AMERIČKA TRADICIJA  - DA KRIVE DRUGE ZEMLJE ZA DEFICIT PLATNOG BILANSA</a:t>
            </a:r>
          </a:p>
          <a:p>
            <a:endParaRPr lang="en-US" altLang="en-US" sz="1800"/>
          </a:p>
          <a:p>
            <a:r>
              <a:rPr lang="en-US" altLang="en-US" sz="1800"/>
              <a:t>Nikson – sve zemlje su krive jer nisu revalvirale valutu (</a:t>
            </a:r>
            <a:r>
              <a:rPr lang="en-GB" altLang="en-US" sz="1800"/>
              <a:t>1971</a:t>
            </a:r>
            <a:r>
              <a:rPr lang="en-US" altLang="en-US" sz="1800"/>
              <a:t>)</a:t>
            </a:r>
          </a:p>
          <a:p>
            <a:endParaRPr lang="en-US" altLang="en-US" sz="1800"/>
          </a:p>
          <a:p>
            <a:r>
              <a:rPr lang="en-GB" altLang="en-US" sz="1800"/>
              <a:t> </a:t>
            </a:r>
            <a:r>
              <a:rPr lang="en-US" altLang="en-US" sz="1800"/>
              <a:t>K</a:t>
            </a:r>
            <a:r>
              <a:rPr lang="en-GB" altLang="en-US" sz="1800"/>
              <a:t>arter</a:t>
            </a:r>
            <a:r>
              <a:rPr lang="en-US" altLang="en-US" sz="1800"/>
              <a:t> – Nemačka i japan nisu napravile monetarnu i fiskalnu ekspanziju (kraj 70tih) </a:t>
            </a:r>
          </a:p>
          <a:p>
            <a:r>
              <a:rPr lang="en-GB" altLang="en-US" sz="1800"/>
              <a:t>K</a:t>
            </a:r>
            <a:r>
              <a:rPr lang="en-US" altLang="en-US" sz="1800"/>
              <a:t>asnije – Jen je potcenjen, a onda i Kina</a:t>
            </a:r>
          </a:p>
          <a:p>
            <a:endParaRPr lang="en-US" altLang="en-US" sz="1800"/>
          </a:p>
          <a:p>
            <a:r>
              <a:rPr lang="en-GB" altLang="en-US" sz="1800"/>
              <a:t>S</a:t>
            </a:r>
            <a:r>
              <a:rPr lang="en-US" altLang="en-US" sz="1800"/>
              <a:t>ve ove zemlje optužuju SAD za malu štednju, da troše iznad mogućnosti</a:t>
            </a:r>
            <a:endParaRPr lang="en-GB" altLang="en-US"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FFC6B50-B6A2-484C-A2F2-B3923F4B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CBDC-853B-4EA5-8DA0-849BDB52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372600" cy="4876800"/>
          </a:xfrm>
        </p:spPr>
        <p:txBody>
          <a:bodyPr/>
          <a:lstStyle/>
          <a:p>
            <a:r>
              <a:rPr lang="en-GB" altLang="en-US" b="1">
                <a:hlinkClick r:id="rId2"/>
              </a:rPr>
              <a:t>Why "Abenomics"?</a:t>
            </a:r>
            <a:endParaRPr lang="en-GB" altLang="en-US" sz="2400"/>
          </a:p>
          <a:p>
            <a:r>
              <a:rPr lang="en-GB" altLang="en-US"/>
              <a:t>Source: </a:t>
            </a:r>
            <a:r>
              <a:rPr lang="en-GB" altLang="en-US" u="sng">
                <a:hlinkClick r:id="rId3" tooltip="Visit source's website"/>
              </a:rPr>
              <a:t>Tamani Himajin</a:t>
            </a:r>
            <a:r>
              <a:rPr lang="en-GB" altLang="en-US"/>
              <a:t> </a:t>
            </a:r>
            <a:endParaRPr lang="en-GB" altLang="en-US" sz="3600"/>
          </a:p>
          <a:p>
            <a:r>
              <a:rPr lang="en-GB" altLang="en-US" sz="2400" b="1"/>
              <a:t>1st Arrow: Dramatic Monetary Easing</a:t>
            </a:r>
            <a:endParaRPr lang="en-GB" altLang="en-US" sz="2400"/>
          </a:p>
          <a:p>
            <a:r>
              <a:rPr lang="en-GB" altLang="en-US" sz="2400" b="1"/>
              <a:t>2nd Arrow: A "Robust" Fiscal Policy</a:t>
            </a:r>
            <a:endParaRPr lang="en-GB" altLang="en-US" sz="2400"/>
          </a:p>
          <a:p>
            <a:r>
              <a:rPr lang="en-GB" altLang="en-US" sz="2400" b="1"/>
              <a:t>3rd Arrow: Policies for Growth to Spur Private Investment</a:t>
            </a:r>
            <a:endParaRPr lang="en-GB" altLang="en-US" sz="2400"/>
          </a:p>
          <a:p>
            <a:r>
              <a:rPr lang="en-GB" altLang="en-US" sz="1400"/>
              <a:t>Lowering corporation tax </a:t>
            </a:r>
          </a:p>
          <a:p>
            <a:r>
              <a:rPr lang="en-GB" altLang="en-US" sz="1400"/>
              <a:t>Increasing the labor participation of women </a:t>
            </a:r>
          </a:p>
          <a:p>
            <a:r>
              <a:rPr lang="en-GB" altLang="en-US" sz="1400"/>
              <a:t>More openness to foreigners in society </a:t>
            </a:r>
          </a:p>
          <a:p>
            <a:r>
              <a:rPr lang="en-GB" altLang="en-US" sz="1400"/>
              <a:t>Cool Japan </a:t>
            </a:r>
          </a:p>
          <a:p>
            <a:pPr lvl="1"/>
            <a:r>
              <a:rPr lang="en-GB" altLang="en-US" sz="1400"/>
              <a:t>Push to export Japanese foods and other cultural products to the world and support for such corporations.</a:t>
            </a:r>
          </a:p>
          <a:p>
            <a:pPr lvl="1"/>
            <a:r>
              <a:rPr lang="en-GB" altLang="en-US" sz="1400"/>
              <a:t>Measures to increase inbound tourism. Lowering of visa restrictions and introduction of duty-free shopping.</a:t>
            </a:r>
          </a:p>
          <a:p>
            <a:r>
              <a:rPr lang="en-GB" altLang="en-US" sz="1400"/>
              <a:t>Lowering of regulation / barriers </a:t>
            </a:r>
          </a:p>
          <a:p>
            <a:pPr lvl="1"/>
            <a:r>
              <a:rPr lang="en-GB" altLang="en-US" sz="1400"/>
              <a:t>Free trade: Ongoing (and probably eventual participation) in the Trans-Pacific Partnership.</a:t>
            </a:r>
          </a:p>
          <a:p>
            <a:pPr lvl="1"/>
            <a:r>
              <a:rPr lang="en-GB" altLang="en-US" sz="1400"/>
              <a:t>Lowering of barriers to foreign direct investment in Japan.</a:t>
            </a:r>
          </a:p>
          <a:p>
            <a:pPr lvl="1"/>
            <a:r>
              <a:rPr lang="en-GB" altLang="en-US" sz="1400"/>
              <a:t>Deregulation in many industries such as healthcare, agriculture etc.</a:t>
            </a:r>
          </a:p>
          <a:p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F21D8E1-97F0-4A4C-8713-0E73903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RS" altLang="en-US" dirty="0"/>
              <a:t>SAD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575A-4E8D-42FA-9FB1-9BE576BF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           (</a:t>
            </a:r>
            <a:r>
              <a:rPr lang="en-US" altLang="en-US"/>
              <a:t>S-I</a:t>
            </a:r>
            <a:r>
              <a:rPr lang="sr-Latn-CS" altLang="en-US"/>
              <a:t>)+(</a:t>
            </a:r>
            <a:r>
              <a:rPr lang="en-US" altLang="en-US"/>
              <a:t>T-G</a:t>
            </a:r>
            <a:r>
              <a:rPr lang="sr-Latn-CS" altLang="en-US"/>
              <a:t>)= (</a:t>
            </a:r>
            <a:r>
              <a:rPr lang="en-US" altLang="en-US"/>
              <a:t>X-Z</a:t>
            </a:r>
            <a:r>
              <a:rPr lang="sr-Latn-CS" altLang="en-US"/>
              <a:t>)</a:t>
            </a:r>
            <a:endParaRPr lang="en-US" altLang="en-US"/>
          </a:p>
          <a:p>
            <a:pPr eaLnBrk="1" hangingPunct="1"/>
            <a:r>
              <a:rPr lang="en-US" altLang="en-US"/>
              <a:t>SAD </a:t>
            </a:r>
            <a:r>
              <a:rPr lang="sr-Latn-CS" altLang="en-US"/>
              <a:t>   </a:t>
            </a:r>
            <a:r>
              <a:rPr lang="en-US" altLang="en-US"/>
              <a:t>-3.6</a:t>
            </a:r>
            <a:r>
              <a:rPr lang="sr-Latn-CS" altLang="en-US"/>
              <a:t>    </a:t>
            </a:r>
            <a:r>
              <a:rPr lang="en-US" altLang="en-US"/>
              <a:t>-2.5</a:t>
            </a:r>
            <a:r>
              <a:rPr lang="sr-Latn-CS" altLang="en-US"/>
              <a:t>     </a:t>
            </a:r>
            <a:r>
              <a:rPr lang="en-US" altLang="en-US"/>
              <a:t>-6.1</a:t>
            </a:r>
            <a:r>
              <a:rPr lang="sr-Latn-CS" altLang="en-US"/>
              <a:t>   2006</a:t>
            </a:r>
          </a:p>
          <a:p>
            <a:pPr eaLnBrk="1" hangingPunct="1"/>
            <a:r>
              <a:rPr lang="sr-Latn-CS" altLang="en-US"/>
              <a:t>               5</a:t>
            </a:r>
            <a:r>
              <a:rPr lang="en-US" altLang="en-US"/>
              <a:t>,</a:t>
            </a:r>
            <a:r>
              <a:rPr lang="sr-Latn-RS" altLang="en-US"/>
              <a:t>6</a:t>
            </a:r>
            <a:r>
              <a:rPr lang="en-US" altLang="en-US"/>
              <a:t> </a:t>
            </a:r>
            <a:r>
              <a:rPr lang="sr-Latn-CS" altLang="en-US"/>
              <a:t>   -8</a:t>
            </a:r>
            <a:r>
              <a:rPr lang="en-US" altLang="en-US"/>
              <a:t>,</a:t>
            </a:r>
            <a:r>
              <a:rPr lang="sr-Latn-RS" altLang="en-US"/>
              <a:t>8</a:t>
            </a:r>
            <a:r>
              <a:rPr lang="en-US" altLang="en-US"/>
              <a:t> </a:t>
            </a:r>
            <a:r>
              <a:rPr lang="sr-Latn-CS" altLang="en-US"/>
              <a:t>    </a:t>
            </a:r>
            <a:r>
              <a:rPr lang="en-US" altLang="en-US"/>
              <a:t>−</a:t>
            </a:r>
            <a:r>
              <a:rPr lang="sr-Latn-RS" altLang="en-US"/>
              <a:t>3</a:t>
            </a:r>
            <a:r>
              <a:rPr lang="en-US" altLang="en-US"/>
              <a:t>,</a:t>
            </a:r>
            <a:r>
              <a:rPr lang="sr-Latn-RS" altLang="en-US"/>
              <a:t>2</a:t>
            </a:r>
            <a:r>
              <a:rPr lang="sr-Latn-CS" altLang="en-US"/>
              <a:t>   2015</a:t>
            </a:r>
            <a:endParaRPr lang="en-US" altLang="en-US"/>
          </a:p>
          <a:p>
            <a:pPr eaLnBrk="1" hangingPunct="1"/>
            <a:r>
              <a:rPr lang="en-US" altLang="en-US" sz="3600"/>
              <a:t>U SAD </a:t>
            </a:r>
            <a:r>
              <a:rPr lang="sr-Latn-CS" altLang="en-US" sz="3600"/>
              <a:t>javni sektor </a:t>
            </a:r>
            <a:r>
              <a:rPr lang="en-US" altLang="en-US" sz="3600"/>
              <a:t>belež</a:t>
            </a:r>
            <a:r>
              <a:rPr lang="sr-Latn-RS" altLang="en-US" sz="3600"/>
              <a:t>i</a:t>
            </a:r>
            <a:r>
              <a:rPr lang="en-US" altLang="en-US" sz="3600"/>
              <a:t> deficit, trošeći mnogo više nego što zarađuje. </a:t>
            </a:r>
            <a:endParaRPr lang="sr-Latn-CS" altLang="en-US" sz="3600"/>
          </a:p>
          <a:p>
            <a:pPr eaLnBrk="1" hangingPunct="1"/>
            <a:r>
              <a:rPr lang="sr-Latn-CS" altLang="en-US" sz="3600"/>
              <a:t>Republikanci prave def, demokrate suficit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7DEBCDA-9346-41B6-A4AB-B2BEB1D5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32771" name="Content Placeholder 5" descr="budget_deficit_or_surplus.gif">
            <a:extLst>
              <a:ext uri="{FF2B5EF4-FFF2-40B4-BE49-F238E27FC236}">
                <a16:creationId xmlns:a16="http://schemas.microsoft.com/office/drawing/2014/main" id="{C6B9702D-3B0B-4219-AA74-7354D35A0C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68338"/>
            <a:ext cx="8229600" cy="5884862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418A36E9-8158-428C-B7A5-50D44A19C5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0200" y="1600200"/>
            <a:ext cx="304800" cy="3581400"/>
          </a:xfrm>
          <a:prstGeom prst="rect">
            <a:avLst/>
          </a:prstGeom>
          <a:solidFill>
            <a:srgbClr val="D9D9D9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3600">
              <a:solidFill>
                <a:srgbClr val="FCE78C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33795" name="Picture 4" descr="PRESECON Budget Deficits.JPG">
            <a:extLst>
              <a:ext uri="{FF2B5EF4-FFF2-40B4-BE49-F238E27FC236}">
                <a16:creationId xmlns:a16="http://schemas.microsoft.com/office/drawing/2014/main" id="{349D0996-EEC6-432D-AB5A-4F9325547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477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243F4A1-563C-4B6A-8F45-3717D5FA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pic>
        <p:nvPicPr>
          <p:cNvPr id="34819" name="Content Placeholder 3" descr="byparty.jpg">
            <a:extLst>
              <a:ext uri="{FF2B5EF4-FFF2-40B4-BE49-F238E27FC236}">
                <a16:creationId xmlns:a16="http://schemas.microsoft.com/office/drawing/2014/main" id="{040BFB58-3004-4080-84AD-2EFABBFCA5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1300163"/>
            <a:ext cx="5934075" cy="41052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C0D0A45-55C6-47C2-BF7F-992E42C3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A663806-3B2E-4345-B223-C56BA043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86400"/>
          </a:xfrm>
        </p:spPr>
        <p:txBody>
          <a:bodyPr/>
          <a:lstStyle/>
          <a:p>
            <a:pPr eaLnBrk="1" hangingPunct="1"/>
            <a:r>
              <a:rPr lang="sr-Latn-CS" altLang="en-US"/>
              <a:t>            (</a:t>
            </a:r>
            <a:r>
              <a:rPr lang="en-US" altLang="en-US"/>
              <a:t>S-I</a:t>
            </a:r>
            <a:r>
              <a:rPr lang="sr-Latn-CS" altLang="en-US"/>
              <a:t>)+(</a:t>
            </a:r>
            <a:r>
              <a:rPr lang="en-US" altLang="en-US"/>
              <a:t>T-G</a:t>
            </a:r>
            <a:r>
              <a:rPr lang="sr-Latn-CS" altLang="en-US"/>
              <a:t>)= (</a:t>
            </a:r>
            <a:r>
              <a:rPr lang="en-US" altLang="en-US"/>
              <a:t>X-Z</a:t>
            </a:r>
            <a:r>
              <a:rPr lang="sr-Latn-CS" altLang="en-US"/>
              <a:t>)</a:t>
            </a:r>
            <a:endParaRPr lang="en-US" altLang="en-US"/>
          </a:p>
          <a:p>
            <a:pPr eaLnBrk="1" hangingPunct="1"/>
            <a:r>
              <a:rPr lang="en-US" altLang="en-US"/>
              <a:t>Japan </a:t>
            </a:r>
            <a:r>
              <a:rPr lang="sr-Latn-CS" altLang="en-US"/>
              <a:t>  </a:t>
            </a:r>
            <a:r>
              <a:rPr lang="en-US" altLang="en-US"/>
              <a:t>6,1</a:t>
            </a:r>
            <a:r>
              <a:rPr lang="sr-Latn-CS" altLang="en-US"/>
              <a:t>    </a:t>
            </a:r>
            <a:r>
              <a:rPr lang="en-US" altLang="en-US"/>
              <a:t>-2,2</a:t>
            </a:r>
            <a:r>
              <a:rPr lang="sr-Latn-CS" altLang="en-US"/>
              <a:t>     </a:t>
            </a:r>
            <a:r>
              <a:rPr lang="en-US" altLang="en-US"/>
              <a:t>3,9</a:t>
            </a:r>
            <a:r>
              <a:rPr lang="sr-Latn-CS" altLang="en-US"/>
              <a:t>     2006</a:t>
            </a:r>
            <a:endParaRPr lang="en-US" altLang="en-US"/>
          </a:p>
          <a:p>
            <a:pPr eaLnBrk="1" hangingPunct="1"/>
            <a:r>
              <a:rPr lang="sr-Latn-CS" altLang="en-US"/>
              <a:t>               </a:t>
            </a:r>
            <a:r>
              <a:rPr lang="en-US" altLang="en-US"/>
              <a:t>10,3 </a:t>
            </a:r>
            <a:r>
              <a:rPr lang="sr-Latn-CS" altLang="en-US"/>
              <a:t>  </a:t>
            </a:r>
            <a:r>
              <a:rPr lang="en-US" altLang="en-US"/>
              <a:t>−6</a:t>
            </a:r>
            <a:r>
              <a:rPr lang="sr-Latn-RS" altLang="en-US"/>
              <a:t>,7</a:t>
            </a:r>
            <a:r>
              <a:rPr lang="en-US" altLang="en-US"/>
              <a:t> </a:t>
            </a:r>
            <a:r>
              <a:rPr lang="sr-Latn-CS" altLang="en-US"/>
              <a:t>   3</a:t>
            </a:r>
            <a:r>
              <a:rPr lang="en-US" altLang="en-US"/>
              <a:t>,</a:t>
            </a:r>
            <a:r>
              <a:rPr lang="sr-Latn-RS" altLang="en-US"/>
              <a:t>6</a:t>
            </a:r>
            <a:r>
              <a:rPr lang="sr-Latn-CS" altLang="en-US"/>
              <a:t>       2015</a:t>
            </a:r>
          </a:p>
          <a:p>
            <a:pPr eaLnBrk="1" hangingPunct="1"/>
            <a:endParaRPr lang="sr-Latn-CS" altLang="en-US"/>
          </a:p>
          <a:p>
            <a:pPr eaLnBrk="1" hangingPunct="1"/>
            <a:r>
              <a:rPr lang="en-US" altLang="en-US"/>
              <a:t>Situacija u Japanu je potpuno suprotna. Obilan višak priv</a:t>
            </a:r>
            <a:r>
              <a:rPr lang="sr-Latn-CS" altLang="en-US"/>
              <a:t>. </a:t>
            </a:r>
            <a:r>
              <a:rPr lang="en-US" altLang="en-US"/>
              <a:t>sektora pokriva deficit javnog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114AFA84-CB10-4D5C-9988-7B4411C8B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>
                <a:solidFill>
                  <a:srgbClr val="D7C3EB"/>
                </a:solidFill>
                <a:latin typeface="+mn-lt"/>
              </a:rPr>
              <a:t>         Figure 2.3 (a)</a:t>
            </a:r>
            <a:endParaRPr lang="en-US" sz="160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6867" name="Group 3">
            <a:extLst>
              <a:ext uri="{FF2B5EF4-FFF2-40B4-BE49-F238E27FC236}">
                <a16:creationId xmlns:a16="http://schemas.microsoft.com/office/drawing/2014/main" id="{0BE1B1F1-D269-437A-85A6-67E82249CEA6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2782" name="Rectangle 4">
              <a:extLst>
                <a:ext uri="{FF2B5EF4-FFF2-40B4-BE49-F238E27FC236}">
                  <a16:creationId xmlns:a16="http://schemas.microsoft.com/office/drawing/2014/main" id="{BF3AF042-D9F8-4F18-952B-22DEDE43367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83" name="Rectangle 5">
              <a:extLst>
                <a:ext uri="{FF2B5EF4-FFF2-40B4-BE49-F238E27FC236}">
                  <a16:creationId xmlns:a16="http://schemas.microsoft.com/office/drawing/2014/main" id="{DE54BBCB-62E3-4C86-97BD-F447814208E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6868" name="Group 6">
            <a:extLst>
              <a:ext uri="{FF2B5EF4-FFF2-40B4-BE49-F238E27FC236}">
                <a16:creationId xmlns:a16="http://schemas.microsoft.com/office/drawing/2014/main" id="{0E97C4B0-41A8-4BE4-87EA-B21FE77A842F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2780" name="Rectangle 7">
              <a:extLst>
                <a:ext uri="{FF2B5EF4-FFF2-40B4-BE49-F238E27FC236}">
                  <a16:creationId xmlns:a16="http://schemas.microsoft.com/office/drawing/2014/main" id="{44EA03A5-8B6A-4DEA-AD85-35A209F2F9F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81" name="Rectangle 8">
              <a:extLst>
                <a:ext uri="{FF2B5EF4-FFF2-40B4-BE49-F238E27FC236}">
                  <a16:creationId xmlns:a16="http://schemas.microsoft.com/office/drawing/2014/main" id="{3A12C3BA-E234-4D43-90E7-FFCC19971F9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6869" name="Group 9">
            <a:extLst>
              <a:ext uri="{FF2B5EF4-FFF2-40B4-BE49-F238E27FC236}">
                <a16:creationId xmlns:a16="http://schemas.microsoft.com/office/drawing/2014/main" id="{E482594A-913B-4537-AC80-299C4F419BC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2778" name="Rectangle 10">
              <a:extLst>
                <a:ext uri="{FF2B5EF4-FFF2-40B4-BE49-F238E27FC236}">
                  <a16:creationId xmlns:a16="http://schemas.microsoft.com/office/drawing/2014/main" id="{CFA290E0-F634-40D2-8669-013142884B9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79" name="Rectangle 11">
              <a:extLst>
                <a:ext uri="{FF2B5EF4-FFF2-40B4-BE49-F238E27FC236}">
                  <a16:creationId xmlns:a16="http://schemas.microsoft.com/office/drawing/2014/main" id="{A6A222E9-20BC-4C29-9DD6-F1A6FB8DB61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6870" name="Group 12">
            <a:extLst>
              <a:ext uri="{FF2B5EF4-FFF2-40B4-BE49-F238E27FC236}">
                <a16:creationId xmlns:a16="http://schemas.microsoft.com/office/drawing/2014/main" id="{2C9B6CC2-609F-4FAB-A481-954254ACF6FE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2776" name="Rectangle 13">
              <a:extLst>
                <a:ext uri="{FF2B5EF4-FFF2-40B4-BE49-F238E27FC236}">
                  <a16:creationId xmlns:a16="http://schemas.microsoft.com/office/drawing/2014/main" id="{EF88A863-B0CE-4D2A-94B7-61DE6CEAFC0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2777" name="Rectangle 14">
              <a:extLst>
                <a:ext uri="{FF2B5EF4-FFF2-40B4-BE49-F238E27FC236}">
                  <a16:creationId xmlns:a16="http://schemas.microsoft.com/office/drawing/2014/main" id="{DDE24019-DBAB-4137-B724-667431BAF71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2775" name="Text Box 15">
            <a:extLst>
              <a:ext uri="{FF2B5EF4-FFF2-40B4-BE49-F238E27FC236}">
                <a16:creationId xmlns:a16="http://schemas.microsoft.com/office/drawing/2014/main" id="{EEFEBC98-DE07-4725-A8DA-A8495009010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3528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Počinjemo tako što sabiramo (agregiramo) sve na finalna dobra i usluge proizvedene u zemlji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3158708B-102B-410D-8029-30C4B1E1A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>
                <a:solidFill>
                  <a:srgbClr val="D7C3EB"/>
                </a:solidFill>
                <a:latin typeface="+mn-lt"/>
              </a:rPr>
              <a:t>         Figure 2.3 (b)</a:t>
            </a:r>
            <a:endParaRPr lang="en-US" sz="160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7891" name="Group 3">
            <a:extLst>
              <a:ext uri="{FF2B5EF4-FFF2-40B4-BE49-F238E27FC236}">
                <a16:creationId xmlns:a16="http://schemas.microsoft.com/office/drawing/2014/main" id="{65ACD53F-38D6-4E93-8455-87638ABDEBF6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3809" name="Rectangle 4">
              <a:extLst>
                <a:ext uri="{FF2B5EF4-FFF2-40B4-BE49-F238E27FC236}">
                  <a16:creationId xmlns:a16="http://schemas.microsoft.com/office/drawing/2014/main" id="{F6263639-8FDF-4F91-B1F9-1C9E83105FD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0" name="Line 5">
              <a:extLst>
                <a:ext uri="{FF2B5EF4-FFF2-40B4-BE49-F238E27FC236}">
                  <a16:creationId xmlns:a16="http://schemas.microsoft.com/office/drawing/2014/main" id="{69EF0182-3C92-4ADD-AEE3-EA436C010A7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1" name="Line 6">
              <a:extLst>
                <a:ext uri="{FF2B5EF4-FFF2-40B4-BE49-F238E27FC236}">
                  <a16:creationId xmlns:a16="http://schemas.microsoft.com/office/drawing/2014/main" id="{46A4B8CD-D384-46DA-903C-B650693A166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2" name="Line 7">
              <a:extLst>
                <a:ext uri="{FF2B5EF4-FFF2-40B4-BE49-F238E27FC236}">
                  <a16:creationId xmlns:a16="http://schemas.microsoft.com/office/drawing/2014/main" id="{D4D4A67B-AD76-4BAB-8F09-7F83F8A39C5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3" name="Line 8">
              <a:extLst>
                <a:ext uri="{FF2B5EF4-FFF2-40B4-BE49-F238E27FC236}">
                  <a16:creationId xmlns:a16="http://schemas.microsoft.com/office/drawing/2014/main" id="{4BDADD0B-1AB1-4771-8B9E-77E1C4E6175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14" name="Rectangle 9">
              <a:extLst>
                <a:ext uri="{FF2B5EF4-FFF2-40B4-BE49-F238E27FC236}">
                  <a16:creationId xmlns:a16="http://schemas.microsoft.com/office/drawing/2014/main" id="{43972FEB-D42D-45B1-A7BF-7ABB33DF199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8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GDP</a:t>
              </a:r>
            </a:p>
          </p:txBody>
        </p:sp>
      </p:grpSp>
      <p:grpSp>
        <p:nvGrpSpPr>
          <p:cNvPr id="37892" name="Group 10">
            <a:extLst>
              <a:ext uri="{FF2B5EF4-FFF2-40B4-BE49-F238E27FC236}">
                <a16:creationId xmlns:a16="http://schemas.microsoft.com/office/drawing/2014/main" id="{20874A43-A71A-43EB-B0F3-FB4B16291603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3807" name="Rectangle 11">
              <a:extLst>
                <a:ext uri="{FF2B5EF4-FFF2-40B4-BE49-F238E27FC236}">
                  <a16:creationId xmlns:a16="http://schemas.microsoft.com/office/drawing/2014/main" id="{0C6EAA56-9416-4FCE-BBE1-94C018ABB1A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8" name="Rectangle 12">
              <a:extLst>
                <a:ext uri="{FF2B5EF4-FFF2-40B4-BE49-F238E27FC236}">
                  <a16:creationId xmlns:a16="http://schemas.microsoft.com/office/drawing/2014/main" id="{EDA60CDF-CCCD-4C9C-8051-71F99569252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7893" name="Group 13">
            <a:extLst>
              <a:ext uri="{FF2B5EF4-FFF2-40B4-BE49-F238E27FC236}">
                <a16:creationId xmlns:a16="http://schemas.microsoft.com/office/drawing/2014/main" id="{8146E0DC-FA0D-4C88-BA8F-CFC03D1791E4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3805" name="Rectangle 14">
              <a:extLst>
                <a:ext uri="{FF2B5EF4-FFF2-40B4-BE49-F238E27FC236}">
                  <a16:creationId xmlns:a16="http://schemas.microsoft.com/office/drawing/2014/main" id="{D8D66797-582C-4107-8B0D-524E78A431D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6" name="Rectangle 15">
              <a:extLst>
                <a:ext uri="{FF2B5EF4-FFF2-40B4-BE49-F238E27FC236}">
                  <a16:creationId xmlns:a16="http://schemas.microsoft.com/office/drawing/2014/main" id="{6028F8BE-F8C3-4BFF-ADC9-D3A3FE2B2F8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7894" name="Group 16">
            <a:extLst>
              <a:ext uri="{FF2B5EF4-FFF2-40B4-BE49-F238E27FC236}">
                <a16:creationId xmlns:a16="http://schemas.microsoft.com/office/drawing/2014/main" id="{B6436CDB-342B-431B-9B59-4093565B2DC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3803" name="Rectangle 17">
              <a:extLst>
                <a:ext uri="{FF2B5EF4-FFF2-40B4-BE49-F238E27FC236}">
                  <a16:creationId xmlns:a16="http://schemas.microsoft.com/office/drawing/2014/main" id="{25A5100A-B68E-4E29-BA36-7CE46A89228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4" name="Rectangle 18">
              <a:extLst>
                <a:ext uri="{FF2B5EF4-FFF2-40B4-BE49-F238E27FC236}">
                  <a16:creationId xmlns:a16="http://schemas.microsoft.com/office/drawing/2014/main" id="{9E32CCCB-A932-43FF-B422-EE5F1192BDE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7895" name="Group 19">
            <a:extLst>
              <a:ext uri="{FF2B5EF4-FFF2-40B4-BE49-F238E27FC236}">
                <a16:creationId xmlns:a16="http://schemas.microsoft.com/office/drawing/2014/main" id="{EC61B4B2-4789-498F-A225-AE02F1468F9B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3801" name="Rectangle 20">
              <a:extLst>
                <a:ext uri="{FF2B5EF4-FFF2-40B4-BE49-F238E27FC236}">
                  <a16:creationId xmlns:a16="http://schemas.microsoft.com/office/drawing/2014/main" id="{7AE6F0F5-DC43-4A8A-B0F7-62010B4032B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3802" name="Rectangle 21">
              <a:extLst>
                <a:ext uri="{FF2B5EF4-FFF2-40B4-BE49-F238E27FC236}">
                  <a16:creationId xmlns:a16="http://schemas.microsoft.com/office/drawing/2014/main" id="{16E7C533-D828-4E90-AB62-EF47A570449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3800" name="Text Box 22">
            <a:extLst>
              <a:ext uri="{FF2B5EF4-FFF2-40B4-BE49-F238E27FC236}">
                <a16:creationId xmlns:a16="http://schemas.microsoft.com/office/drawing/2014/main" id="{232E7812-2108-4A9C-88F3-EABC921B6A0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352800" y="990600"/>
            <a:ext cx="579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Ovu sumu nazivamo bruto domaćim proizvodom (BDP)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2DE73E2E-C933-40B5-96F4-5B397851CDF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43000"/>
          <a:ext cx="8534400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833F2B-5ECB-47DF-8031-F679CAE81116}"/>
              </a:ext>
            </a:extLst>
          </p:cNvPr>
          <p:cNvSpPr/>
          <p:nvPr/>
        </p:nvSpPr>
        <p:spPr>
          <a:xfrm>
            <a:off x="2286000" y="21745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https://data.worldbank.org/indicator/NY.GDP.PCAP.KD?locations</a:t>
            </a:r>
            <a:r>
              <a:rPr lang="en-GB" sz="800" dirty="0">
                <a:hlinkClick r:id="rId2"/>
              </a:rPr>
              <a:t>=</a:t>
            </a:r>
            <a:r>
              <a:rPr lang="en-GB" sz="800" dirty="0"/>
              <a:t>BE-1W&amp;name_desc=true</a:t>
            </a:r>
          </a:p>
        </p:txBody>
      </p:sp>
    </p:spTree>
    <p:extLst>
      <p:ext uri="{BB962C8B-B14F-4D97-AF65-F5344CB8AC3E}">
        <p14:creationId xmlns:p14="http://schemas.microsoft.com/office/powerpoint/2010/main" val="22482665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902613B3-71CF-4F57-BC6C-104715301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 dirty="0">
                <a:solidFill>
                  <a:srgbClr val="D7C3EB"/>
                </a:solidFill>
                <a:latin typeface="+mn-lt"/>
              </a:rPr>
              <a:t>         </a:t>
            </a: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4DA74783-8853-4B55-BA8F-0D50D73C0B90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4850" name="Rectangle 4">
              <a:extLst>
                <a:ext uri="{FF2B5EF4-FFF2-40B4-BE49-F238E27FC236}">
                  <a16:creationId xmlns:a16="http://schemas.microsoft.com/office/drawing/2014/main" id="{BF820638-419A-4C60-8089-430164D4045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51" name="Rectangle 5">
              <a:extLst>
                <a:ext uri="{FF2B5EF4-FFF2-40B4-BE49-F238E27FC236}">
                  <a16:creationId xmlns:a16="http://schemas.microsoft.com/office/drawing/2014/main" id="{BF897096-2E26-41D7-816D-38F831DC873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95F202DD-A6C8-4154-9F00-DA5E3C4E6EE2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4844" name="Rectangle 7">
              <a:extLst>
                <a:ext uri="{FF2B5EF4-FFF2-40B4-BE49-F238E27FC236}">
                  <a16:creationId xmlns:a16="http://schemas.microsoft.com/office/drawing/2014/main" id="{91C07F5F-284F-4FAF-8FC1-25B200C20E7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5" name="Line 8">
              <a:extLst>
                <a:ext uri="{FF2B5EF4-FFF2-40B4-BE49-F238E27FC236}">
                  <a16:creationId xmlns:a16="http://schemas.microsoft.com/office/drawing/2014/main" id="{8B8C7645-8D39-49F9-9209-778FDC65E5E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6" name="Line 9">
              <a:extLst>
                <a:ext uri="{FF2B5EF4-FFF2-40B4-BE49-F238E27FC236}">
                  <a16:creationId xmlns:a16="http://schemas.microsoft.com/office/drawing/2014/main" id="{ED4235A5-4A3B-4308-87E3-D9965E598E6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7" name="Line 10">
              <a:extLst>
                <a:ext uri="{FF2B5EF4-FFF2-40B4-BE49-F238E27FC236}">
                  <a16:creationId xmlns:a16="http://schemas.microsoft.com/office/drawing/2014/main" id="{5E47E846-79B6-4218-A3B9-1AFC717E3FC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8" name="Line 11">
              <a:extLst>
                <a:ext uri="{FF2B5EF4-FFF2-40B4-BE49-F238E27FC236}">
                  <a16:creationId xmlns:a16="http://schemas.microsoft.com/office/drawing/2014/main" id="{C3F8DE6A-DB28-4024-ACE0-8891606B871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9" name="Rectangle 12">
              <a:extLst>
                <a:ext uri="{FF2B5EF4-FFF2-40B4-BE49-F238E27FC236}">
                  <a16:creationId xmlns:a16="http://schemas.microsoft.com/office/drawing/2014/main" id="{68B067BD-F53F-4733-A3D0-2B518FF631A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38917" name="Group 13">
            <a:extLst>
              <a:ext uri="{FF2B5EF4-FFF2-40B4-BE49-F238E27FC236}">
                <a16:creationId xmlns:a16="http://schemas.microsoft.com/office/drawing/2014/main" id="{0ED30C9C-CECE-4EEA-8DE8-07395115196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4842" name="Rectangle 14">
              <a:extLst>
                <a:ext uri="{FF2B5EF4-FFF2-40B4-BE49-F238E27FC236}">
                  <a16:creationId xmlns:a16="http://schemas.microsoft.com/office/drawing/2014/main" id="{F12F9129-4AA4-4EB7-8914-917A1C111B4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3" name="Rectangle 15">
              <a:extLst>
                <a:ext uri="{FF2B5EF4-FFF2-40B4-BE49-F238E27FC236}">
                  <a16:creationId xmlns:a16="http://schemas.microsoft.com/office/drawing/2014/main" id="{5A1BC705-13C1-4561-8E42-30219BEA22C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8918" name="Group 16">
            <a:extLst>
              <a:ext uri="{FF2B5EF4-FFF2-40B4-BE49-F238E27FC236}">
                <a16:creationId xmlns:a16="http://schemas.microsoft.com/office/drawing/2014/main" id="{2C155844-3741-4823-B5B1-6868A03BE609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4833" name="Line 17">
              <a:extLst>
                <a:ext uri="{FF2B5EF4-FFF2-40B4-BE49-F238E27FC236}">
                  <a16:creationId xmlns:a16="http://schemas.microsoft.com/office/drawing/2014/main" id="{B348BDD0-513B-4E4C-B232-3E8ABA1B577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4" name="Rectangle 18">
              <a:extLst>
                <a:ext uri="{FF2B5EF4-FFF2-40B4-BE49-F238E27FC236}">
                  <a16:creationId xmlns:a16="http://schemas.microsoft.com/office/drawing/2014/main" id="{B4CB7527-2DB9-4BDD-A633-A073DD1D87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5" name="Line 19">
              <a:extLst>
                <a:ext uri="{FF2B5EF4-FFF2-40B4-BE49-F238E27FC236}">
                  <a16:creationId xmlns:a16="http://schemas.microsoft.com/office/drawing/2014/main" id="{140F99F3-8A62-4F09-A24E-2FE7799C8A9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6" name="Line 20">
              <a:extLst>
                <a:ext uri="{FF2B5EF4-FFF2-40B4-BE49-F238E27FC236}">
                  <a16:creationId xmlns:a16="http://schemas.microsoft.com/office/drawing/2014/main" id="{AC362558-6A63-4404-AB76-A69D0D804A6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7" name="Line 21">
              <a:extLst>
                <a:ext uri="{FF2B5EF4-FFF2-40B4-BE49-F238E27FC236}">
                  <a16:creationId xmlns:a16="http://schemas.microsoft.com/office/drawing/2014/main" id="{B15E6909-8A89-4E31-9929-16D9438C290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8" name="Line 22">
              <a:extLst>
                <a:ext uri="{FF2B5EF4-FFF2-40B4-BE49-F238E27FC236}">
                  <a16:creationId xmlns:a16="http://schemas.microsoft.com/office/drawing/2014/main" id="{576BEAFC-58E8-4608-9CDC-B774C0FF81C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9" name="Line 23">
              <a:extLst>
                <a:ext uri="{FF2B5EF4-FFF2-40B4-BE49-F238E27FC236}">
                  <a16:creationId xmlns:a16="http://schemas.microsoft.com/office/drawing/2014/main" id="{9F99BED5-9333-4C08-A081-E3FC485B534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0" name="Line 24">
              <a:extLst>
                <a:ext uri="{FF2B5EF4-FFF2-40B4-BE49-F238E27FC236}">
                  <a16:creationId xmlns:a16="http://schemas.microsoft.com/office/drawing/2014/main" id="{FAD944D1-37DB-4386-8030-50330EAC825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41" name="Rectangle 25">
              <a:extLst>
                <a:ext uri="{FF2B5EF4-FFF2-40B4-BE49-F238E27FC236}">
                  <a16:creationId xmlns:a16="http://schemas.microsoft.com/office/drawing/2014/main" id="{D7038946-7BD8-4CC1-A48A-A35298A3A8D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38919" name="Group 26">
            <a:extLst>
              <a:ext uri="{FF2B5EF4-FFF2-40B4-BE49-F238E27FC236}">
                <a16:creationId xmlns:a16="http://schemas.microsoft.com/office/drawing/2014/main" id="{9F19E4F3-8542-4C1E-8CBE-428085EFB321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4831" name="Rectangle 27">
              <a:extLst>
                <a:ext uri="{FF2B5EF4-FFF2-40B4-BE49-F238E27FC236}">
                  <a16:creationId xmlns:a16="http://schemas.microsoft.com/office/drawing/2014/main" id="{0C25C8F4-ACD7-40AC-A885-39474299DEC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2" name="Rectangle 28">
              <a:extLst>
                <a:ext uri="{FF2B5EF4-FFF2-40B4-BE49-F238E27FC236}">
                  <a16:creationId xmlns:a16="http://schemas.microsoft.com/office/drawing/2014/main" id="{497F0AD4-F095-4495-95E3-6CC334A439F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8920" name="Group 29">
            <a:extLst>
              <a:ext uri="{FF2B5EF4-FFF2-40B4-BE49-F238E27FC236}">
                <a16:creationId xmlns:a16="http://schemas.microsoft.com/office/drawing/2014/main" id="{8A06DDB4-84E3-46BA-9A48-A4C799EA5EDF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4829" name="Rectangle 30">
              <a:extLst>
                <a:ext uri="{FF2B5EF4-FFF2-40B4-BE49-F238E27FC236}">
                  <a16:creationId xmlns:a16="http://schemas.microsoft.com/office/drawing/2014/main" id="{79C1F0E3-1350-49DD-86E0-934B253058C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30" name="Rectangle 31">
              <a:extLst>
                <a:ext uri="{FF2B5EF4-FFF2-40B4-BE49-F238E27FC236}">
                  <a16:creationId xmlns:a16="http://schemas.microsoft.com/office/drawing/2014/main" id="{0CFFA9FA-999C-4F97-8CFE-B2237A0AED4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8921" name="Group 32">
            <a:extLst>
              <a:ext uri="{FF2B5EF4-FFF2-40B4-BE49-F238E27FC236}">
                <a16:creationId xmlns:a16="http://schemas.microsoft.com/office/drawing/2014/main" id="{6D813B8E-EB96-458C-AF60-E8230D48A64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4827" name="Rectangle 33">
              <a:extLst>
                <a:ext uri="{FF2B5EF4-FFF2-40B4-BE49-F238E27FC236}">
                  <a16:creationId xmlns:a16="http://schemas.microsoft.com/office/drawing/2014/main" id="{52F6FD4A-61E9-4B6C-B3F9-B38FC350ED4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4828" name="Rectangle 34">
              <a:extLst>
                <a:ext uri="{FF2B5EF4-FFF2-40B4-BE49-F238E27FC236}">
                  <a16:creationId xmlns:a16="http://schemas.microsoft.com/office/drawing/2014/main" id="{4831B159-CD38-4175-9A38-431D8412D88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4826" name="Text Box 35">
            <a:extLst>
              <a:ext uri="{FF2B5EF4-FFF2-40B4-BE49-F238E27FC236}">
                <a16:creationId xmlns:a16="http://schemas.microsoft.com/office/drawing/2014/main" id="{1AC2FF22-8054-4942-8193-2091FA54F3E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876800" y="9906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Kada oduzmemo amortizaciju, dobijamo neto domaći proizvod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641957F0-B3BC-48D7-A6CB-153639F3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39939" name="Group 3">
            <a:extLst>
              <a:ext uri="{FF2B5EF4-FFF2-40B4-BE49-F238E27FC236}">
                <a16:creationId xmlns:a16="http://schemas.microsoft.com/office/drawing/2014/main" id="{20A8954A-8131-4CB6-AEE3-8C15B5FF5E4E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5880" name="Rectangle 4">
              <a:extLst>
                <a:ext uri="{FF2B5EF4-FFF2-40B4-BE49-F238E27FC236}">
                  <a16:creationId xmlns:a16="http://schemas.microsoft.com/office/drawing/2014/main" id="{0DE83DE4-8440-448E-A1A0-6F43D74CDB0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81" name="Rectangle 5">
              <a:extLst>
                <a:ext uri="{FF2B5EF4-FFF2-40B4-BE49-F238E27FC236}">
                  <a16:creationId xmlns:a16="http://schemas.microsoft.com/office/drawing/2014/main" id="{688A48D0-42AB-4351-B45E-92BDE3B5F78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39940" name="Group 6">
            <a:extLst>
              <a:ext uri="{FF2B5EF4-FFF2-40B4-BE49-F238E27FC236}">
                <a16:creationId xmlns:a16="http://schemas.microsoft.com/office/drawing/2014/main" id="{B366E693-27D5-4C98-BAC9-3EB53E8529C7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5874" name="Rectangle 7">
              <a:extLst>
                <a:ext uri="{FF2B5EF4-FFF2-40B4-BE49-F238E27FC236}">
                  <a16:creationId xmlns:a16="http://schemas.microsoft.com/office/drawing/2014/main" id="{4AA1A179-7F8C-466B-9C17-9F039D4828D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5" name="Line 8">
              <a:extLst>
                <a:ext uri="{FF2B5EF4-FFF2-40B4-BE49-F238E27FC236}">
                  <a16:creationId xmlns:a16="http://schemas.microsoft.com/office/drawing/2014/main" id="{63243DE7-BE77-44D4-ADFB-2B9DF1915BB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6" name="Line 9">
              <a:extLst>
                <a:ext uri="{FF2B5EF4-FFF2-40B4-BE49-F238E27FC236}">
                  <a16:creationId xmlns:a16="http://schemas.microsoft.com/office/drawing/2014/main" id="{FEC5F6D6-D934-4B09-9E3C-13A25F00BA8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7" name="Line 10">
              <a:extLst>
                <a:ext uri="{FF2B5EF4-FFF2-40B4-BE49-F238E27FC236}">
                  <a16:creationId xmlns:a16="http://schemas.microsoft.com/office/drawing/2014/main" id="{8C724543-8960-4F8A-A832-C79EEDFDD99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8" name="Line 11">
              <a:extLst>
                <a:ext uri="{FF2B5EF4-FFF2-40B4-BE49-F238E27FC236}">
                  <a16:creationId xmlns:a16="http://schemas.microsoft.com/office/drawing/2014/main" id="{853706C7-F7D2-49C5-98AA-70524863E4E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9" name="Rectangle 12">
              <a:extLst>
                <a:ext uri="{FF2B5EF4-FFF2-40B4-BE49-F238E27FC236}">
                  <a16:creationId xmlns:a16="http://schemas.microsoft.com/office/drawing/2014/main" id="{FC08F53B-8EFD-4356-80A3-20825C6C909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39941" name="Group 13">
            <a:extLst>
              <a:ext uri="{FF2B5EF4-FFF2-40B4-BE49-F238E27FC236}">
                <a16:creationId xmlns:a16="http://schemas.microsoft.com/office/drawing/2014/main" id="{575031D7-B477-43C1-AB84-208D142C509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5872" name="Rectangle 14">
              <a:extLst>
                <a:ext uri="{FF2B5EF4-FFF2-40B4-BE49-F238E27FC236}">
                  <a16:creationId xmlns:a16="http://schemas.microsoft.com/office/drawing/2014/main" id="{CFF7F628-8A4F-45D1-8B95-BD7199F80A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73" name="Rectangle 15">
              <a:extLst>
                <a:ext uri="{FF2B5EF4-FFF2-40B4-BE49-F238E27FC236}">
                  <a16:creationId xmlns:a16="http://schemas.microsoft.com/office/drawing/2014/main" id="{CEFE1EBF-59A0-4469-B3B1-7147FC98B6E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9942" name="Group 16">
            <a:extLst>
              <a:ext uri="{FF2B5EF4-FFF2-40B4-BE49-F238E27FC236}">
                <a16:creationId xmlns:a16="http://schemas.microsoft.com/office/drawing/2014/main" id="{B883C121-6212-4B0D-852B-7D7D8F26BD2A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2209800"/>
            <a:ext cx="1485900" cy="919163"/>
            <a:chOff x="2871" y="1392"/>
            <a:chExt cx="936" cy="579"/>
          </a:xfrm>
        </p:grpSpPr>
        <p:sp>
          <p:nvSpPr>
            <p:cNvPr id="35867" name="Line 17">
              <a:extLst>
                <a:ext uri="{FF2B5EF4-FFF2-40B4-BE49-F238E27FC236}">
                  <a16:creationId xmlns:a16="http://schemas.microsoft.com/office/drawing/2014/main" id="{B10FE0E8-5A06-43BD-A90A-A1E38F9248D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1395"/>
              <a:ext cx="1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8" name="Rectangle 18">
              <a:extLst>
                <a:ext uri="{FF2B5EF4-FFF2-40B4-BE49-F238E27FC236}">
                  <a16:creationId xmlns:a16="http://schemas.microsoft.com/office/drawing/2014/main" id="{8AECFA0E-3CBE-43C4-9F0A-CC6CFBD003E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392"/>
              <a:ext cx="936" cy="579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39965" name="Group 19">
              <a:extLst>
                <a:ext uri="{FF2B5EF4-FFF2-40B4-BE49-F238E27FC236}">
                  <a16:creationId xmlns:a16="http://schemas.microsoft.com/office/drawing/2014/main" id="{ABBD91C3-88D1-4AC9-ACF3-D131F4612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" y="1519"/>
              <a:ext cx="545" cy="335"/>
              <a:chOff x="3087" y="1440"/>
              <a:chExt cx="545" cy="335"/>
            </a:xfrm>
          </p:grpSpPr>
          <p:sp>
            <p:nvSpPr>
              <p:cNvPr id="35870" name="Rectangle 20">
                <a:extLst>
                  <a:ext uri="{FF2B5EF4-FFF2-40B4-BE49-F238E27FC236}">
                    <a16:creationId xmlns:a16="http://schemas.microsoft.com/office/drawing/2014/main" id="{131DBFC6-68D9-4DB1-BD56-A147074E6E89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87" y="1440"/>
                <a:ext cx="545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Posredni </a:t>
                </a:r>
              </a:p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porezi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5871" name="Rectangle 21">
                <a:extLst>
                  <a:ext uri="{FF2B5EF4-FFF2-40B4-BE49-F238E27FC236}">
                    <a16:creationId xmlns:a16="http://schemas.microsoft.com/office/drawing/2014/main" id="{BB4B2ADD-1760-4782-AED0-3E9B7C794711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50" y="1620"/>
                <a:ext cx="3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</p:grpSp>
      </p:grpSp>
      <p:grpSp>
        <p:nvGrpSpPr>
          <p:cNvPr id="39943" name="Group 22">
            <a:extLst>
              <a:ext uri="{FF2B5EF4-FFF2-40B4-BE49-F238E27FC236}">
                <a16:creationId xmlns:a16="http://schemas.microsoft.com/office/drawing/2014/main" id="{FE08A4E4-1B55-40DF-8DB2-1D271953FDDF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5858" name="Line 23">
              <a:extLst>
                <a:ext uri="{FF2B5EF4-FFF2-40B4-BE49-F238E27FC236}">
                  <a16:creationId xmlns:a16="http://schemas.microsoft.com/office/drawing/2014/main" id="{53F04CE6-F257-4050-9491-08BD9BB00B2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9" name="Rectangle 24">
              <a:extLst>
                <a:ext uri="{FF2B5EF4-FFF2-40B4-BE49-F238E27FC236}">
                  <a16:creationId xmlns:a16="http://schemas.microsoft.com/office/drawing/2014/main" id="{B3F45D5C-CFCD-4233-9B42-B965EC1459D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0" name="Line 25">
              <a:extLst>
                <a:ext uri="{FF2B5EF4-FFF2-40B4-BE49-F238E27FC236}">
                  <a16:creationId xmlns:a16="http://schemas.microsoft.com/office/drawing/2014/main" id="{126166D5-C6CA-44E1-A7F8-5F656D6E5ED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1" name="Line 26">
              <a:extLst>
                <a:ext uri="{FF2B5EF4-FFF2-40B4-BE49-F238E27FC236}">
                  <a16:creationId xmlns:a16="http://schemas.microsoft.com/office/drawing/2014/main" id="{CF2854D0-787A-4603-8CAD-ABBD1B918E6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2" name="Line 27">
              <a:extLst>
                <a:ext uri="{FF2B5EF4-FFF2-40B4-BE49-F238E27FC236}">
                  <a16:creationId xmlns:a16="http://schemas.microsoft.com/office/drawing/2014/main" id="{349360A5-03AC-4445-A1DF-84F7C309DF6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3" name="Line 28">
              <a:extLst>
                <a:ext uri="{FF2B5EF4-FFF2-40B4-BE49-F238E27FC236}">
                  <a16:creationId xmlns:a16="http://schemas.microsoft.com/office/drawing/2014/main" id="{1B5E3656-706D-4E47-8BF2-24D466F51B6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4" name="Line 29">
              <a:extLst>
                <a:ext uri="{FF2B5EF4-FFF2-40B4-BE49-F238E27FC236}">
                  <a16:creationId xmlns:a16="http://schemas.microsoft.com/office/drawing/2014/main" id="{5BF70193-BFC0-44E4-94CD-D8CA405699D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5" name="Line 30">
              <a:extLst>
                <a:ext uri="{FF2B5EF4-FFF2-40B4-BE49-F238E27FC236}">
                  <a16:creationId xmlns:a16="http://schemas.microsoft.com/office/drawing/2014/main" id="{0E7AD72A-98AC-4DE9-A5B9-EB61453701A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66" name="Rectangle 31">
              <a:extLst>
                <a:ext uri="{FF2B5EF4-FFF2-40B4-BE49-F238E27FC236}">
                  <a16:creationId xmlns:a16="http://schemas.microsoft.com/office/drawing/2014/main" id="{E2801BDC-B82D-41C8-A855-6F381B13570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39944" name="Group 32">
            <a:extLst>
              <a:ext uri="{FF2B5EF4-FFF2-40B4-BE49-F238E27FC236}">
                <a16:creationId xmlns:a16="http://schemas.microsoft.com/office/drawing/2014/main" id="{59DBCC93-7DC0-4EE7-BA2E-84243248E2F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5856" name="Rectangle 33">
              <a:extLst>
                <a:ext uri="{FF2B5EF4-FFF2-40B4-BE49-F238E27FC236}">
                  <a16:creationId xmlns:a16="http://schemas.microsoft.com/office/drawing/2014/main" id="{6547D506-0906-4633-B3C8-43A6D4EDC0B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7" name="Rectangle 34">
              <a:extLst>
                <a:ext uri="{FF2B5EF4-FFF2-40B4-BE49-F238E27FC236}">
                  <a16:creationId xmlns:a16="http://schemas.microsoft.com/office/drawing/2014/main" id="{37A0F3FE-7BF9-4736-A5F0-A2E29EB757E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39945" name="Group 35">
            <a:extLst>
              <a:ext uri="{FF2B5EF4-FFF2-40B4-BE49-F238E27FC236}">
                <a16:creationId xmlns:a16="http://schemas.microsoft.com/office/drawing/2014/main" id="{9CDD41A2-725D-474A-B4E0-87FFE514720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5854" name="Rectangle 36">
              <a:extLst>
                <a:ext uri="{FF2B5EF4-FFF2-40B4-BE49-F238E27FC236}">
                  <a16:creationId xmlns:a16="http://schemas.microsoft.com/office/drawing/2014/main" id="{FD10ADB9-68F5-47FD-AE5C-C26A739D5C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5" name="Rectangle 37">
              <a:extLst>
                <a:ext uri="{FF2B5EF4-FFF2-40B4-BE49-F238E27FC236}">
                  <a16:creationId xmlns:a16="http://schemas.microsoft.com/office/drawing/2014/main" id="{D89C00AA-C51A-4650-9378-483766066F4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39946" name="Group 38">
            <a:extLst>
              <a:ext uri="{FF2B5EF4-FFF2-40B4-BE49-F238E27FC236}">
                <a16:creationId xmlns:a16="http://schemas.microsoft.com/office/drawing/2014/main" id="{CC1A587C-9E34-4EC9-8445-D28E195375C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5852" name="Rectangle 39">
              <a:extLst>
                <a:ext uri="{FF2B5EF4-FFF2-40B4-BE49-F238E27FC236}">
                  <a16:creationId xmlns:a16="http://schemas.microsoft.com/office/drawing/2014/main" id="{2F50CDF0-D736-41F3-881C-909E455C74A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5853" name="Rectangle 40">
              <a:extLst>
                <a:ext uri="{FF2B5EF4-FFF2-40B4-BE49-F238E27FC236}">
                  <a16:creationId xmlns:a16="http://schemas.microsoft.com/office/drawing/2014/main" id="{C4B72E66-7E03-43FF-BD80-0605FB6A58D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5851" name="Text Box 41">
            <a:extLst>
              <a:ext uri="{FF2B5EF4-FFF2-40B4-BE49-F238E27FC236}">
                <a16:creationId xmlns:a16="http://schemas.microsoft.com/office/drawing/2014/main" id="{49448882-8982-4E00-9ACF-3929927BFC5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300788" y="990600"/>
            <a:ext cx="28432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Tržišne cene razlikuju se od faktorskih cena  za iznos posrednih poreza (i subvencija)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:a16="http://schemas.microsoft.com/office/drawing/2014/main" id="{E2C0C7FB-DEFC-4B24-83DF-6B37CAFFB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b="1" dirty="0">
                <a:solidFill>
                  <a:srgbClr val="D7C3EB"/>
                </a:solidFill>
                <a:latin typeface="+mn-lt"/>
              </a:rPr>
              <a:t>NACIONALNI DOHODAK= </a:t>
            </a:r>
            <a:br>
              <a:rPr lang="sr-Latn-RS" sz="2800" b="1" dirty="0">
                <a:solidFill>
                  <a:srgbClr val="D7C3EB"/>
                </a:solidFill>
                <a:latin typeface="+mn-lt"/>
              </a:rPr>
            </a:br>
            <a:r>
              <a:rPr lang="sr-Latn-RS" sz="2800" b="1" dirty="0">
                <a:solidFill>
                  <a:srgbClr val="D7C3EB"/>
                </a:solidFill>
                <a:latin typeface="+mn-lt"/>
              </a:rPr>
              <a:t>BDP-Am – (PDV-SUB)+NFP</a:t>
            </a:r>
            <a:br>
              <a:rPr lang="sr-Latn-RS" sz="2800" b="1" dirty="0">
                <a:solidFill>
                  <a:srgbClr val="D7C3EB"/>
                </a:solidFill>
                <a:latin typeface="+mn-lt"/>
              </a:rPr>
            </a:br>
            <a:endParaRPr lang="en-US" sz="2800" b="1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C7FFFDB7-E196-469A-B116-2DFC377D78B7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36907" name="Rectangle 4">
              <a:extLst>
                <a:ext uri="{FF2B5EF4-FFF2-40B4-BE49-F238E27FC236}">
                  <a16:creationId xmlns:a16="http://schemas.microsoft.com/office/drawing/2014/main" id="{D8CB0E5C-6AC1-42C0-9659-B4927E9291B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1004" name="Group 5">
              <a:extLst>
                <a:ext uri="{FF2B5EF4-FFF2-40B4-BE49-F238E27FC236}">
                  <a16:creationId xmlns:a16="http://schemas.microsoft.com/office/drawing/2014/main" id="{159F97E8-E8D1-4BDB-8A52-1D1686148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36909" name="Rectangle 6">
                <a:extLst>
                  <a:ext uri="{FF2B5EF4-FFF2-40B4-BE49-F238E27FC236}">
                    <a16:creationId xmlns:a16="http://schemas.microsoft.com/office/drawing/2014/main" id="{CDE53241-59CE-4A8A-9402-839CF1433C9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 dirty="0" err="1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6910" name="Rectangle 7">
                <a:extLst>
                  <a:ext uri="{FF2B5EF4-FFF2-40B4-BE49-F238E27FC236}">
                    <a16:creationId xmlns:a16="http://schemas.microsoft.com/office/drawing/2014/main" id="{FA71E32D-ADDF-4731-AD33-88CB7176919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 dirty="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0964" name="Group 8">
            <a:extLst>
              <a:ext uri="{FF2B5EF4-FFF2-40B4-BE49-F238E27FC236}">
                <a16:creationId xmlns:a16="http://schemas.microsoft.com/office/drawing/2014/main" id="{1B4B50C7-9443-4B17-B3E8-BBF27106D08F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6905" name="Rectangle 9">
              <a:extLst>
                <a:ext uri="{FF2B5EF4-FFF2-40B4-BE49-F238E27FC236}">
                  <a16:creationId xmlns:a16="http://schemas.microsoft.com/office/drawing/2014/main" id="{C4E87176-FAA6-4512-8969-0B00BFFF7B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6" name="Rectangle 10">
              <a:extLst>
                <a:ext uri="{FF2B5EF4-FFF2-40B4-BE49-F238E27FC236}">
                  <a16:creationId xmlns:a16="http://schemas.microsoft.com/office/drawing/2014/main" id="{51BCEED9-3E23-41CE-89F9-F1DFED434B5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 dirty="0" err="1">
                  <a:solidFill>
                    <a:srgbClr val="502878"/>
                  </a:solidFill>
                  <a:latin typeface="+mn-lt"/>
                </a:rPr>
                <a:t>NDP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0965" name="Group 11">
            <a:extLst>
              <a:ext uri="{FF2B5EF4-FFF2-40B4-BE49-F238E27FC236}">
                <a16:creationId xmlns:a16="http://schemas.microsoft.com/office/drawing/2014/main" id="{3A1CA02E-DD62-47D7-B6DF-ADD4D765A131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6899" name="Rectangle 12">
              <a:extLst>
                <a:ext uri="{FF2B5EF4-FFF2-40B4-BE49-F238E27FC236}">
                  <a16:creationId xmlns:a16="http://schemas.microsoft.com/office/drawing/2014/main" id="{B73D6514-35FF-4C29-B598-74CDAB99F5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0" name="Line 13">
              <a:extLst>
                <a:ext uri="{FF2B5EF4-FFF2-40B4-BE49-F238E27FC236}">
                  <a16:creationId xmlns:a16="http://schemas.microsoft.com/office/drawing/2014/main" id="{6C8F55C7-A7D0-4629-97DB-B550E2A5D1A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1" name="Line 14">
              <a:extLst>
                <a:ext uri="{FF2B5EF4-FFF2-40B4-BE49-F238E27FC236}">
                  <a16:creationId xmlns:a16="http://schemas.microsoft.com/office/drawing/2014/main" id="{8FAE01A3-FF21-4A6A-A3BB-3E6EF2895E0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2" name="Line 15">
              <a:extLst>
                <a:ext uri="{FF2B5EF4-FFF2-40B4-BE49-F238E27FC236}">
                  <a16:creationId xmlns:a16="http://schemas.microsoft.com/office/drawing/2014/main" id="{978E4A88-93F5-41F6-8D45-E3E76E4449A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3" name="Line 16">
              <a:extLst>
                <a:ext uri="{FF2B5EF4-FFF2-40B4-BE49-F238E27FC236}">
                  <a16:creationId xmlns:a16="http://schemas.microsoft.com/office/drawing/2014/main" id="{128EFAFB-4CA6-4C88-B20D-9A68FEDE884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904" name="Rectangle 17">
              <a:extLst>
                <a:ext uri="{FF2B5EF4-FFF2-40B4-BE49-F238E27FC236}">
                  <a16:creationId xmlns:a16="http://schemas.microsoft.com/office/drawing/2014/main" id="{79F0687B-6C04-4432-AD77-CB78CFE3018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0966" name="Group 18">
            <a:extLst>
              <a:ext uri="{FF2B5EF4-FFF2-40B4-BE49-F238E27FC236}">
                <a16:creationId xmlns:a16="http://schemas.microsoft.com/office/drawing/2014/main" id="{92321AF5-F32A-40B3-8669-028D605EC35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6897" name="Rectangle 19">
              <a:extLst>
                <a:ext uri="{FF2B5EF4-FFF2-40B4-BE49-F238E27FC236}">
                  <a16:creationId xmlns:a16="http://schemas.microsoft.com/office/drawing/2014/main" id="{2C830C8D-44D2-4570-9D82-1591E093964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98" name="Rectangle 20">
              <a:extLst>
                <a:ext uri="{FF2B5EF4-FFF2-40B4-BE49-F238E27FC236}">
                  <a16:creationId xmlns:a16="http://schemas.microsoft.com/office/drawing/2014/main" id="{48691653-1480-40A6-8081-0D3DB3C6BB1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40967" name="Group 27">
            <a:extLst>
              <a:ext uri="{FF2B5EF4-FFF2-40B4-BE49-F238E27FC236}">
                <a16:creationId xmlns:a16="http://schemas.microsoft.com/office/drawing/2014/main" id="{00761C6F-4B96-4EA6-B106-B8378137E187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6883" name="Line 28">
              <a:extLst>
                <a:ext uri="{FF2B5EF4-FFF2-40B4-BE49-F238E27FC236}">
                  <a16:creationId xmlns:a16="http://schemas.microsoft.com/office/drawing/2014/main" id="{E10D3BC4-EDCF-40E4-8680-310FCA8068F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4" name="Rectangle 29">
              <a:extLst>
                <a:ext uri="{FF2B5EF4-FFF2-40B4-BE49-F238E27FC236}">
                  <a16:creationId xmlns:a16="http://schemas.microsoft.com/office/drawing/2014/main" id="{AE68A2E1-F094-47AA-8DAC-417A5EC808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5" name="Line 30">
              <a:extLst>
                <a:ext uri="{FF2B5EF4-FFF2-40B4-BE49-F238E27FC236}">
                  <a16:creationId xmlns:a16="http://schemas.microsoft.com/office/drawing/2014/main" id="{AE9CF233-AF55-4CF9-9C12-463E9824E52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6" name="Line 31">
              <a:extLst>
                <a:ext uri="{FF2B5EF4-FFF2-40B4-BE49-F238E27FC236}">
                  <a16:creationId xmlns:a16="http://schemas.microsoft.com/office/drawing/2014/main" id="{FEFA5702-6F94-4577-A781-CD7C4428D44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7" name="Line 32">
              <a:extLst>
                <a:ext uri="{FF2B5EF4-FFF2-40B4-BE49-F238E27FC236}">
                  <a16:creationId xmlns:a16="http://schemas.microsoft.com/office/drawing/2014/main" id="{314A73F1-9437-4C8D-8E6F-D7EB96F886F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8" name="Line 33">
              <a:extLst>
                <a:ext uri="{FF2B5EF4-FFF2-40B4-BE49-F238E27FC236}">
                  <a16:creationId xmlns:a16="http://schemas.microsoft.com/office/drawing/2014/main" id="{7AEF3E49-DFF1-4846-BFFC-7817D567095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9" name="Line 34">
              <a:extLst>
                <a:ext uri="{FF2B5EF4-FFF2-40B4-BE49-F238E27FC236}">
                  <a16:creationId xmlns:a16="http://schemas.microsoft.com/office/drawing/2014/main" id="{3D2E3592-A555-4C09-912F-F2F8D5A3019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90" name="Line 35">
              <a:extLst>
                <a:ext uri="{FF2B5EF4-FFF2-40B4-BE49-F238E27FC236}">
                  <a16:creationId xmlns:a16="http://schemas.microsoft.com/office/drawing/2014/main" id="{B2C8C1CA-80CD-4691-9ACC-8959CC8FEDC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91" name="Rectangle 36">
              <a:extLst>
                <a:ext uri="{FF2B5EF4-FFF2-40B4-BE49-F238E27FC236}">
                  <a16:creationId xmlns:a16="http://schemas.microsoft.com/office/drawing/2014/main" id="{D7E0837D-AB33-4341-A921-D7E51B14F10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0968" name="Group 37">
            <a:extLst>
              <a:ext uri="{FF2B5EF4-FFF2-40B4-BE49-F238E27FC236}">
                <a16:creationId xmlns:a16="http://schemas.microsoft.com/office/drawing/2014/main" id="{E4FF76BB-0FA5-4063-BD5B-CA26F9C2E213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6881" name="Rectangle 38">
              <a:extLst>
                <a:ext uri="{FF2B5EF4-FFF2-40B4-BE49-F238E27FC236}">
                  <a16:creationId xmlns:a16="http://schemas.microsoft.com/office/drawing/2014/main" id="{9F7B1B9B-DA41-4B05-B946-C0D9C695F3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2" name="Rectangle 39">
              <a:extLst>
                <a:ext uri="{FF2B5EF4-FFF2-40B4-BE49-F238E27FC236}">
                  <a16:creationId xmlns:a16="http://schemas.microsoft.com/office/drawing/2014/main" id="{3D3C73BB-F3C3-467A-8A07-73EC3E66252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0969" name="Group 40">
            <a:extLst>
              <a:ext uri="{FF2B5EF4-FFF2-40B4-BE49-F238E27FC236}">
                <a16:creationId xmlns:a16="http://schemas.microsoft.com/office/drawing/2014/main" id="{A7340B52-E96B-4A0A-9399-3E4F08F1860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6879" name="Rectangle 41">
              <a:extLst>
                <a:ext uri="{FF2B5EF4-FFF2-40B4-BE49-F238E27FC236}">
                  <a16:creationId xmlns:a16="http://schemas.microsoft.com/office/drawing/2014/main" id="{82F9872C-4D81-4EF9-A8FD-7B662994DA9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80" name="Rectangle 42">
              <a:extLst>
                <a:ext uri="{FF2B5EF4-FFF2-40B4-BE49-F238E27FC236}">
                  <a16:creationId xmlns:a16="http://schemas.microsoft.com/office/drawing/2014/main" id="{614A8E44-DDDF-40C8-B14C-AF1DD996071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0970" name="Group 43">
            <a:extLst>
              <a:ext uri="{FF2B5EF4-FFF2-40B4-BE49-F238E27FC236}">
                <a16:creationId xmlns:a16="http://schemas.microsoft.com/office/drawing/2014/main" id="{36FD9B34-7997-44FF-97AC-9546DD13E42B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6877" name="Rectangle 44">
              <a:extLst>
                <a:ext uri="{FF2B5EF4-FFF2-40B4-BE49-F238E27FC236}">
                  <a16:creationId xmlns:a16="http://schemas.microsoft.com/office/drawing/2014/main" id="{9CE3A769-8A14-481F-BDE9-7E3BF4D640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6878" name="Rectangle 45">
              <a:extLst>
                <a:ext uri="{FF2B5EF4-FFF2-40B4-BE49-F238E27FC236}">
                  <a16:creationId xmlns:a16="http://schemas.microsoft.com/office/drawing/2014/main" id="{0B68F3F3-1659-4914-96E7-C13D723515C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6876" name="Text Box 46">
            <a:extLst>
              <a:ext uri="{FF2B5EF4-FFF2-40B4-BE49-F238E27FC236}">
                <a16:creationId xmlns:a16="http://schemas.microsoft.com/office/drawing/2014/main" id="{50476466-F6D5-4C15-8181-CE8497D45115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096000" y="609600"/>
            <a:ext cx="3048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Na</a:t>
            </a:r>
            <a:r>
              <a:rPr lang="sr-Latn-CS" sz="1600" dirty="0" err="1">
                <a:solidFill>
                  <a:schemeClr val="bg1"/>
                </a:solidFill>
                <a:latin typeface="+mn-lt"/>
              </a:rPr>
              <a:t>cionalni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 dohodak je dohodak proizvodnih faktora</a:t>
            </a:r>
          </a:p>
          <a:p>
            <a:pPr eaLnBrk="1" hangingPunct="1">
              <a:spcBef>
                <a:spcPct val="50000"/>
              </a:spcBef>
              <a:defRPr/>
            </a:pPr>
            <a:endParaRPr lang="sr-Latn-CS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1600" dirty="0">
                <a:solidFill>
                  <a:schemeClr val="bg1"/>
                </a:solidFill>
                <a:latin typeface="+mn-lt"/>
              </a:rPr>
              <a:t>BNP= BDP+NFP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1600" dirty="0">
                <a:solidFill>
                  <a:schemeClr val="bg1"/>
                </a:solidFill>
                <a:latin typeface="+mn-lt"/>
              </a:rPr>
              <a:t>AKO JE NFP = 0</a:t>
            </a:r>
          </a:p>
          <a:p>
            <a:pPr eaLnBrk="1" hangingPunct="1">
              <a:spcBef>
                <a:spcPct val="50000"/>
              </a:spcBef>
              <a:defRPr/>
            </a:pPr>
            <a:endParaRPr lang="sr-Latn-CS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sr-Latn-CS" sz="1600" dirty="0">
                <a:solidFill>
                  <a:schemeClr val="bg1"/>
                </a:solidFill>
                <a:latin typeface="+mn-lt"/>
              </a:rPr>
              <a:t>AKO JE NFP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&gt;0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ND = 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NDP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 – (PDV-SUB)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 + NFP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0972" name="Group 21">
            <a:extLst>
              <a:ext uri="{FF2B5EF4-FFF2-40B4-BE49-F238E27FC236}">
                <a16:creationId xmlns:a16="http://schemas.microsoft.com/office/drawing/2014/main" id="{5A0F3246-2C94-49C5-BB85-705437541F49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2214563"/>
            <a:ext cx="1485900" cy="919162"/>
            <a:chOff x="2871" y="1392"/>
            <a:chExt cx="936" cy="579"/>
          </a:xfrm>
        </p:grpSpPr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DE506D8C-D182-4E38-8374-0BD45A9F0E9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1395"/>
              <a:ext cx="1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185A63D1-EECB-4116-9214-432FED74098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392"/>
              <a:ext cx="936" cy="579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0975" name="Group 24">
              <a:extLst>
                <a:ext uri="{FF2B5EF4-FFF2-40B4-BE49-F238E27FC236}">
                  <a16:creationId xmlns:a16="http://schemas.microsoft.com/office/drawing/2014/main" id="{56E928E5-BEEB-46F7-BEE6-34C6CE002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392"/>
              <a:ext cx="806" cy="454"/>
              <a:chOff x="2880" y="1313"/>
              <a:chExt cx="806" cy="454"/>
            </a:xfrm>
          </p:grpSpPr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271EBD97-478B-4C0C-B6C6-C12B9551B73C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880" y="1313"/>
                <a:ext cx="6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RS" sz="1600" dirty="0">
                    <a:solidFill>
                      <a:srgbClr val="502878"/>
                    </a:solidFill>
                    <a:latin typeface="+mn-lt"/>
                  </a:rPr>
                  <a:t>- p</a:t>
                </a:r>
                <a:r>
                  <a:rPr lang="sr-Latn-CS" sz="1600" dirty="0" err="1">
                    <a:solidFill>
                      <a:srgbClr val="502878"/>
                    </a:solidFill>
                    <a:latin typeface="+mn-lt"/>
                  </a:rPr>
                  <a:t>osredni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60" name="Rectangle 26">
                <a:extLst>
                  <a:ext uri="{FF2B5EF4-FFF2-40B4-BE49-F238E27FC236}">
                    <a16:creationId xmlns:a16="http://schemas.microsoft.com/office/drawing/2014/main" id="{B6AC781F-AF63-4AFB-803E-27DF015B7249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2965" y="1457"/>
                <a:ext cx="721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CS" sz="1600" dirty="0">
                    <a:solidFill>
                      <a:srgbClr val="502878"/>
                    </a:solidFill>
                    <a:latin typeface="+mn-lt"/>
                  </a:rPr>
                  <a:t>porezi </a:t>
                </a:r>
              </a:p>
              <a:p>
                <a:pPr eaLnBrk="1" hangingPunct="1">
                  <a:defRPr/>
                </a:pPr>
                <a:r>
                  <a:rPr lang="sr-Latn-CS" sz="1600" dirty="0">
                    <a:solidFill>
                      <a:srgbClr val="502878"/>
                    </a:solidFill>
                    <a:latin typeface="+mn-lt"/>
                  </a:rPr>
                  <a:t>+ subvencije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198AE251-75ED-4DE6-A56C-C3F024836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 dirty="0">
                <a:solidFill>
                  <a:srgbClr val="D7C3EB"/>
                </a:solidFill>
                <a:latin typeface="+mn-lt"/>
              </a:rPr>
              <a:t>         </a:t>
            </a: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61846702-059A-4A75-B427-FCDE6EDCC29E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6043613" y="2671763"/>
            <a:ext cx="1587" cy="457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1988" name="Group 4">
            <a:extLst>
              <a:ext uri="{FF2B5EF4-FFF2-40B4-BE49-F238E27FC236}">
                <a16:creationId xmlns:a16="http://schemas.microsoft.com/office/drawing/2014/main" id="{FF6FB157-3E8B-40D9-9E0D-1E0AF375F314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676525"/>
            <a:ext cx="1471612" cy="3416300"/>
            <a:chOff x="3807" y="1683"/>
            <a:chExt cx="927" cy="2152"/>
          </a:xfrm>
        </p:grpSpPr>
        <p:sp>
          <p:nvSpPr>
            <p:cNvPr id="37938" name="Rectangle 5">
              <a:extLst>
                <a:ext uri="{FF2B5EF4-FFF2-40B4-BE49-F238E27FC236}">
                  <a16:creationId xmlns:a16="http://schemas.microsoft.com/office/drawing/2014/main" id="{6AEACF01-C2FA-4569-909F-43EFD71F769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07" y="1683"/>
              <a:ext cx="927" cy="2152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2035" name="Group 6">
              <a:extLst>
                <a:ext uri="{FF2B5EF4-FFF2-40B4-BE49-F238E27FC236}">
                  <a16:creationId xmlns:a16="http://schemas.microsoft.com/office/drawing/2014/main" id="{AEE7BFD7-62EF-45B8-9048-1577BE180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2584"/>
              <a:ext cx="531" cy="335"/>
              <a:chOff x="3987" y="2584"/>
              <a:chExt cx="531" cy="335"/>
            </a:xfrm>
          </p:grpSpPr>
          <p:sp>
            <p:nvSpPr>
              <p:cNvPr id="37940" name="Rectangle 7">
                <a:extLst>
                  <a:ext uri="{FF2B5EF4-FFF2-40B4-BE49-F238E27FC236}">
                    <a16:creationId xmlns:a16="http://schemas.microsoft.com/office/drawing/2014/main" id="{CE0994A6-0323-4C16-91D4-9B3A04EAB36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987" y="2584"/>
                <a:ext cx="3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 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7941" name="Rectangle 8">
                <a:extLst>
                  <a:ext uri="{FF2B5EF4-FFF2-40B4-BE49-F238E27FC236}">
                    <a16:creationId xmlns:a16="http://schemas.microsoft.com/office/drawing/2014/main" id="{29DC30D3-DB60-4877-B4C4-498F2137819B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023" y="2764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44221550-2BBB-4B53-B0A4-475FAB4E7F49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37934" name="Rectangle 10">
              <a:extLst>
                <a:ext uri="{FF2B5EF4-FFF2-40B4-BE49-F238E27FC236}">
                  <a16:creationId xmlns:a16="http://schemas.microsoft.com/office/drawing/2014/main" id="{ABAE087D-DBA0-43FD-A351-4C16C60A04F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2031" name="Group 11">
              <a:extLst>
                <a:ext uri="{FF2B5EF4-FFF2-40B4-BE49-F238E27FC236}">
                  <a16:creationId xmlns:a16="http://schemas.microsoft.com/office/drawing/2014/main" id="{3C9C07D9-65B7-4C8B-872F-A13905C39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37936" name="Rectangle 12">
                <a:extLst>
                  <a:ext uri="{FF2B5EF4-FFF2-40B4-BE49-F238E27FC236}">
                    <a16:creationId xmlns:a16="http://schemas.microsoft.com/office/drawing/2014/main" id="{06EFB479-AFF8-41B3-86B7-DF601EF852F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7937" name="Rectangle 13">
                <a:extLst>
                  <a:ext uri="{FF2B5EF4-FFF2-40B4-BE49-F238E27FC236}">
                    <a16:creationId xmlns:a16="http://schemas.microsoft.com/office/drawing/2014/main" id="{616EAA7E-F193-41A4-BEAB-7BDC683ED72B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1990" name="Group 14">
            <a:extLst>
              <a:ext uri="{FF2B5EF4-FFF2-40B4-BE49-F238E27FC236}">
                <a16:creationId xmlns:a16="http://schemas.microsoft.com/office/drawing/2014/main" id="{9DD68829-DA45-4010-8A9C-7F2584930B6A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7932" name="Rectangle 15">
              <a:extLst>
                <a:ext uri="{FF2B5EF4-FFF2-40B4-BE49-F238E27FC236}">
                  <a16:creationId xmlns:a16="http://schemas.microsoft.com/office/drawing/2014/main" id="{BC1E5EC0-D3BD-4052-8D87-3FEC3A6E00E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33" name="Rectangle 16">
              <a:extLst>
                <a:ext uri="{FF2B5EF4-FFF2-40B4-BE49-F238E27FC236}">
                  <a16:creationId xmlns:a16="http://schemas.microsoft.com/office/drawing/2014/main" id="{D9142813-6DA9-401E-9B34-8F0C2F4C58C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41991" name="Group 17">
            <a:extLst>
              <a:ext uri="{FF2B5EF4-FFF2-40B4-BE49-F238E27FC236}">
                <a16:creationId xmlns:a16="http://schemas.microsoft.com/office/drawing/2014/main" id="{F5C62F1B-D939-4CA6-A117-CB8685BE2F77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7926" name="Rectangle 18">
              <a:extLst>
                <a:ext uri="{FF2B5EF4-FFF2-40B4-BE49-F238E27FC236}">
                  <a16:creationId xmlns:a16="http://schemas.microsoft.com/office/drawing/2014/main" id="{ADFC7E76-0DBC-4607-BB77-EFA2CC0DA0E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7" name="Line 19">
              <a:extLst>
                <a:ext uri="{FF2B5EF4-FFF2-40B4-BE49-F238E27FC236}">
                  <a16:creationId xmlns:a16="http://schemas.microsoft.com/office/drawing/2014/main" id="{74D06BF5-AD2D-4679-9F69-D02D98154D3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8" name="Line 20">
              <a:extLst>
                <a:ext uri="{FF2B5EF4-FFF2-40B4-BE49-F238E27FC236}">
                  <a16:creationId xmlns:a16="http://schemas.microsoft.com/office/drawing/2014/main" id="{FF276AA3-F883-42B4-B70B-9481477D59E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9" name="Line 21">
              <a:extLst>
                <a:ext uri="{FF2B5EF4-FFF2-40B4-BE49-F238E27FC236}">
                  <a16:creationId xmlns:a16="http://schemas.microsoft.com/office/drawing/2014/main" id="{7A05E317-F9BE-4958-8551-D1F8282735E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30" name="Line 22">
              <a:extLst>
                <a:ext uri="{FF2B5EF4-FFF2-40B4-BE49-F238E27FC236}">
                  <a16:creationId xmlns:a16="http://schemas.microsoft.com/office/drawing/2014/main" id="{2DBABB15-6068-4C98-B4EC-7AD5254D543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31" name="Rectangle 23">
              <a:extLst>
                <a:ext uri="{FF2B5EF4-FFF2-40B4-BE49-F238E27FC236}">
                  <a16:creationId xmlns:a16="http://schemas.microsoft.com/office/drawing/2014/main" id="{56F629D8-019B-4E3E-94E4-82245BCC185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1992" name="Group 24">
            <a:extLst>
              <a:ext uri="{FF2B5EF4-FFF2-40B4-BE49-F238E27FC236}">
                <a16:creationId xmlns:a16="http://schemas.microsoft.com/office/drawing/2014/main" id="{B0714AD1-1E21-4018-86F8-66EE593EC011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7924" name="Rectangle 25">
              <a:extLst>
                <a:ext uri="{FF2B5EF4-FFF2-40B4-BE49-F238E27FC236}">
                  <a16:creationId xmlns:a16="http://schemas.microsoft.com/office/drawing/2014/main" id="{6ACA4EE4-A3D9-4DAB-8BA8-7A8BD521749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5" name="Rectangle 26">
              <a:extLst>
                <a:ext uri="{FF2B5EF4-FFF2-40B4-BE49-F238E27FC236}">
                  <a16:creationId xmlns:a16="http://schemas.microsoft.com/office/drawing/2014/main" id="{CAB7D954-D31A-4534-90CF-3B3F9ECCD9D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41993" name="Group 27">
            <a:extLst>
              <a:ext uri="{FF2B5EF4-FFF2-40B4-BE49-F238E27FC236}">
                <a16:creationId xmlns:a16="http://schemas.microsoft.com/office/drawing/2014/main" id="{960896A3-E12C-4ACC-BDB6-E74AF982217E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2209800"/>
            <a:ext cx="1485900" cy="919163"/>
            <a:chOff x="2871" y="1392"/>
            <a:chExt cx="936" cy="579"/>
          </a:xfrm>
        </p:grpSpPr>
        <p:sp>
          <p:nvSpPr>
            <p:cNvPr id="37919" name="Line 28">
              <a:extLst>
                <a:ext uri="{FF2B5EF4-FFF2-40B4-BE49-F238E27FC236}">
                  <a16:creationId xmlns:a16="http://schemas.microsoft.com/office/drawing/2014/main" id="{97B7F55B-4589-4CFC-88F3-078D48F24E7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1395"/>
              <a:ext cx="1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20" name="Rectangle 29">
              <a:extLst>
                <a:ext uri="{FF2B5EF4-FFF2-40B4-BE49-F238E27FC236}">
                  <a16:creationId xmlns:a16="http://schemas.microsoft.com/office/drawing/2014/main" id="{30D4AC80-126F-481A-87E3-DB68B21A8F8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392"/>
              <a:ext cx="936" cy="579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2017" name="Group 30">
              <a:extLst>
                <a:ext uri="{FF2B5EF4-FFF2-40B4-BE49-F238E27FC236}">
                  <a16:creationId xmlns:a16="http://schemas.microsoft.com/office/drawing/2014/main" id="{41F03B7D-4D15-439E-961B-7EE892FDD5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" y="1519"/>
              <a:ext cx="545" cy="335"/>
              <a:chOff x="3087" y="1440"/>
              <a:chExt cx="545" cy="335"/>
            </a:xfrm>
          </p:grpSpPr>
          <p:sp>
            <p:nvSpPr>
              <p:cNvPr id="37922" name="Rectangle 31">
                <a:extLst>
                  <a:ext uri="{FF2B5EF4-FFF2-40B4-BE49-F238E27FC236}">
                    <a16:creationId xmlns:a16="http://schemas.microsoft.com/office/drawing/2014/main" id="{D6FD44C4-4015-4D6D-837C-7FAC01E4B4AD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87" y="1440"/>
                <a:ext cx="5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Posredni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7923" name="Rectangle 32">
                <a:extLst>
                  <a:ext uri="{FF2B5EF4-FFF2-40B4-BE49-F238E27FC236}">
                    <a16:creationId xmlns:a16="http://schemas.microsoft.com/office/drawing/2014/main" id="{CEF66072-2A4A-4A6D-9F85-9A355851D0B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50" y="1620"/>
                <a:ext cx="38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porezi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1994" name="Group 33">
            <a:extLst>
              <a:ext uri="{FF2B5EF4-FFF2-40B4-BE49-F238E27FC236}">
                <a16:creationId xmlns:a16="http://schemas.microsoft.com/office/drawing/2014/main" id="{B56C5F5A-9B68-4164-BEA2-EFDB4FDD5ED1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37910" name="Line 34">
              <a:extLst>
                <a:ext uri="{FF2B5EF4-FFF2-40B4-BE49-F238E27FC236}">
                  <a16:creationId xmlns:a16="http://schemas.microsoft.com/office/drawing/2014/main" id="{9B39B131-2689-4C2F-BE39-9BFED8A4223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1" name="Rectangle 35">
              <a:extLst>
                <a:ext uri="{FF2B5EF4-FFF2-40B4-BE49-F238E27FC236}">
                  <a16:creationId xmlns:a16="http://schemas.microsoft.com/office/drawing/2014/main" id="{3001F0E8-5930-4BCC-B498-F9512AD339B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2" name="Line 36">
              <a:extLst>
                <a:ext uri="{FF2B5EF4-FFF2-40B4-BE49-F238E27FC236}">
                  <a16:creationId xmlns:a16="http://schemas.microsoft.com/office/drawing/2014/main" id="{B302694E-7B90-4034-9211-7C3893B9CCD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3" name="Line 37">
              <a:extLst>
                <a:ext uri="{FF2B5EF4-FFF2-40B4-BE49-F238E27FC236}">
                  <a16:creationId xmlns:a16="http://schemas.microsoft.com/office/drawing/2014/main" id="{F089128E-5E04-4EBD-9B8C-094BBAFC759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4" name="Line 38">
              <a:extLst>
                <a:ext uri="{FF2B5EF4-FFF2-40B4-BE49-F238E27FC236}">
                  <a16:creationId xmlns:a16="http://schemas.microsoft.com/office/drawing/2014/main" id="{E75EB0CC-A485-40C9-973E-F07C53EF978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5" name="Line 39">
              <a:extLst>
                <a:ext uri="{FF2B5EF4-FFF2-40B4-BE49-F238E27FC236}">
                  <a16:creationId xmlns:a16="http://schemas.microsoft.com/office/drawing/2014/main" id="{DCC34289-AD11-46B7-BF16-887497D4388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6" name="Line 40">
              <a:extLst>
                <a:ext uri="{FF2B5EF4-FFF2-40B4-BE49-F238E27FC236}">
                  <a16:creationId xmlns:a16="http://schemas.microsoft.com/office/drawing/2014/main" id="{75E18EBA-6660-4F49-84B5-81E136A4525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7" name="Line 41">
              <a:extLst>
                <a:ext uri="{FF2B5EF4-FFF2-40B4-BE49-F238E27FC236}">
                  <a16:creationId xmlns:a16="http://schemas.microsoft.com/office/drawing/2014/main" id="{5E3D963D-4283-436A-91A7-AA7BC39280D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18" name="Rectangle 42">
              <a:extLst>
                <a:ext uri="{FF2B5EF4-FFF2-40B4-BE49-F238E27FC236}">
                  <a16:creationId xmlns:a16="http://schemas.microsoft.com/office/drawing/2014/main" id="{75E6D9F5-1153-4E71-B48A-46F2B534381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1995" name="Group 43">
            <a:extLst>
              <a:ext uri="{FF2B5EF4-FFF2-40B4-BE49-F238E27FC236}">
                <a16:creationId xmlns:a16="http://schemas.microsoft.com/office/drawing/2014/main" id="{8520ED58-FC39-47CD-825A-1DBEB57CF2EC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7908" name="Rectangle 44">
              <a:extLst>
                <a:ext uri="{FF2B5EF4-FFF2-40B4-BE49-F238E27FC236}">
                  <a16:creationId xmlns:a16="http://schemas.microsoft.com/office/drawing/2014/main" id="{6C3166E6-C54B-4ABF-8548-420AB93C60D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09" name="Rectangle 45">
              <a:extLst>
                <a:ext uri="{FF2B5EF4-FFF2-40B4-BE49-F238E27FC236}">
                  <a16:creationId xmlns:a16="http://schemas.microsoft.com/office/drawing/2014/main" id="{AB4CCA05-8190-4BD4-88A9-649E8C54DF3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1996" name="Group 46">
            <a:extLst>
              <a:ext uri="{FF2B5EF4-FFF2-40B4-BE49-F238E27FC236}">
                <a16:creationId xmlns:a16="http://schemas.microsoft.com/office/drawing/2014/main" id="{AE0D416E-561E-4E71-882D-389C62687B37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7906" name="Rectangle 47">
              <a:extLst>
                <a:ext uri="{FF2B5EF4-FFF2-40B4-BE49-F238E27FC236}">
                  <a16:creationId xmlns:a16="http://schemas.microsoft.com/office/drawing/2014/main" id="{15ED02AC-7FFC-45EC-9F6F-0A04E4F6772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07" name="Rectangle 48">
              <a:extLst>
                <a:ext uri="{FF2B5EF4-FFF2-40B4-BE49-F238E27FC236}">
                  <a16:creationId xmlns:a16="http://schemas.microsoft.com/office/drawing/2014/main" id="{E8C964A5-DDA1-4845-B224-347CB280648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1997" name="Group 49">
            <a:extLst>
              <a:ext uri="{FF2B5EF4-FFF2-40B4-BE49-F238E27FC236}">
                <a16:creationId xmlns:a16="http://schemas.microsoft.com/office/drawing/2014/main" id="{6B0A1A19-A7A0-48FB-A697-088806AE1C5B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7904" name="Rectangle 50">
              <a:extLst>
                <a:ext uri="{FF2B5EF4-FFF2-40B4-BE49-F238E27FC236}">
                  <a16:creationId xmlns:a16="http://schemas.microsoft.com/office/drawing/2014/main" id="{1F3970BF-13C3-4C8E-AC8D-7CB79A577F1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7905" name="Rectangle 51">
              <a:extLst>
                <a:ext uri="{FF2B5EF4-FFF2-40B4-BE49-F238E27FC236}">
                  <a16:creationId xmlns:a16="http://schemas.microsoft.com/office/drawing/2014/main" id="{8F31F06C-F9E8-4A59-9229-E0188AF9E85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7902" name="Text Box 52">
            <a:extLst>
              <a:ext uri="{FF2B5EF4-FFF2-40B4-BE49-F238E27FC236}">
                <a16:creationId xmlns:a16="http://schemas.microsoft.com/office/drawing/2014/main" id="{43245A82-A37E-4271-90D6-28A5C513CF7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28600" y="6096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sz="1600">
                <a:solidFill>
                  <a:schemeClr val="bg1"/>
                </a:solidFill>
                <a:latin typeface="+mn-lt"/>
              </a:rPr>
              <a:t>Da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903" name="Text Box 53">
            <a:extLst>
              <a:ext uri="{FF2B5EF4-FFF2-40B4-BE49-F238E27FC236}">
                <a16:creationId xmlns:a16="http://schemas.microsoft.com/office/drawing/2014/main" id="{26832977-A913-435D-9249-2968F83D9F5C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524750" y="2276475"/>
            <a:ext cx="1695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 dirty="0">
                <a:solidFill>
                  <a:schemeClr val="bg1"/>
                </a:solidFill>
                <a:latin typeface="+mn-lt"/>
              </a:rPr>
              <a:t>(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minus neisplaćene zarade, korpo-</a:t>
            </a:r>
            <a:r>
              <a:rPr lang="sr-Latn-CS" sz="1600" dirty="0" err="1">
                <a:solidFill>
                  <a:schemeClr val="bg1"/>
                </a:solidFill>
                <a:latin typeface="+mn-lt"/>
              </a:rPr>
              <a:t>rativni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 porezi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sr-Latn-CS" sz="1600" dirty="0">
                <a:solidFill>
                  <a:schemeClr val="bg1"/>
                </a:solidFill>
                <a:latin typeface="+mn-lt"/>
              </a:rPr>
              <a:t>doprinosi za socijalno osiguranje)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282A302-7BC4-4417-8007-763D85683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3011" name="Group 3">
            <a:extLst>
              <a:ext uri="{FF2B5EF4-FFF2-40B4-BE49-F238E27FC236}">
                <a16:creationId xmlns:a16="http://schemas.microsoft.com/office/drawing/2014/main" id="{4CE4B720-D68F-4A09-8185-949E70CB9254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2671763"/>
            <a:ext cx="1485900" cy="3416300"/>
            <a:chOff x="4734" y="1683"/>
            <a:chExt cx="936" cy="2152"/>
          </a:xfrm>
        </p:grpSpPr>
        <p:sp>
          <p:nvSpPr>
            <p:cNvPr id="38963" name="Rectangle 4">
              <a:extLst>
                <a:ext uri="{FF2B5EF4-FFF2-40B4-BE49-F238E27FC236}">
                  <a16:creationId xmlns:a16="http://schemas.microsoft.com/office/drawing/2014/main" id="{8035F6E1-99FC-4A46-876E-C90DCB2BA66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4" name="Line 5">
              <a:extLst>
                <a:ext uri="{FF2B5EF4-FFF2-40B4-BE49-F238E27FC236}">
                  <a16:creationId xmlns:a16="http://schemas.microsoft.com/office/drawing/2014/main" id="{12CF9A7D-340F-439E-8B5F-D6A90C91952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5" name="Line 6">
              <a:extLst>
                <a:ext uri="{FF2B5EF4-FFF2-40B4-BE49-F238E27FC236}">
                  <a16:creationId xmlns:a16="http://schemas.microsoft.com/office/drawing/2014/main" id="{9702887C-FC6D-4085-9BD7-1A025B7EB0F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6" name="Line 7">
              <a:extLst>
                <a:ext uri="{FF2B5EF4-FFF2-40B4-BE49-F238E27FC236}">
                  <a16:creationId xmlns:a16="http://schemas.microsoft.com/office/drawing/2014/main" id="{6527D217-9B8A-44F9-89DE-C6ED41D5DB9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67" name="Line 8">
              <a:extLst>
                <a:ext uri="{FF2B5EF4-FFF2-40B4-BE49-F238E27FC236}">
                  <a16:creationId xmlns:a16="http://schemas.microsoft.com/office/drawing/2014/main" id="{181241AA-D149-4396-BCA2-3C5D5793C96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3093" name="Group 9">
              <a:extLst>
                <a:ext uri="{FF2B5EF4-FFF2-40B4-BE49-F238E27FC236}">
                  <a16:creationId xmlns:a16="http://schemas.microsoft.com/office/drawing/2014/main" id="{CDED1FE3-BE91-4A44-A163-573BE5968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645" cy="515"/>
              <a:chOff x="4860" y="2638"/>
              <a:chExt cx="645" cy="515"/>
            </a:xfrm>
          </p:grpSpPr>
          <p:sp>
            <p:nvSpPr>
              <p:cNvPr id="38969" name="Rectangle 10">
                <a:extLst>
                  <a:ext uri="{FF2B5EF4-FFF2-40B4-BE49-F238E27FC236}">
                    <a16:creationId xmlns:a16="http://schemas.microsoft.com/office/drawing/2014/main" id="{355098AD-3497-4C89-B910-CBF5900D0410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26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8970" name="Rectangle 11">
                <a:extLst>
                  <a:ext uri="{FF2B5EF4-FFF2-40B4-BE49-F238E27FC236}">
                    <a16:creationId xmlns:a16="http://schemas.microsoft.com/office/drawing/2014/main" id="{3347EBD5-8748-4332-BA3D-6F6F3B19361F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6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raspoloživi</a:t>
                </a: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38971" name="Rectangle 12">
                <a:extLst>
                  <a:ext uri="{FF2B5EF4-FFF2-40B4-BE49-F238E27FC236}">
                    <a16:creationId xmlns:a16="http://schemas.microsoft.com/office/drawing/2014/main" id="{5AA9F017-1B39-4B4E-8FCA-C7032E8C5C3D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sp>
        <p:nvSpPr>
          <p:cNvPr id="38916" name="Rectangle 13">
            <a:extLst>
              <a:ext uri="{FF2B5EF4-FFF2-40B4-BE49-F238E27FC236}">
                <a16:creationId xmlns:a16="http://schemas.microsoft.com/office/drawing/2014/main" id="{77A81A2D-0CA4-475B-8178-5D895E21283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43613" y="2671763"/>
            <a:ext cx="1471612" cy="34163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3013" name="Group 14">
            <a:extLst>
              <a:ext uri="{FF2B5EF4-FFF2-40B4-BE49-F238E27FC236}">
                <a16:creationId xmlns:a16="http://schemas.microsoft.com/office/drawing/2014/main" id="{47EB12FF-44EC-44CA-A6D9-09464A06AD78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4102100"/>
            <a:ext cx="900112" cy="531813"/>
            <a:chOff x="3987" y="2584"/>
            <a:chExt cx="567" cy="335"/>
          </a:xfrm>
        </p:grpSpPr>
        <p:sp>
          <p:nvSpPr>
            <p:cNvPr id="38961" name="Rectangle 15">
              <a:extLst>
                <a:ext uri="{FF2B5EF4-FFF2-40B4-BE49-F238E27FC236}">
                  <a16:creationId xmlns:a16="http://schemas.microsoft.com/office/drawing/2014/main" id="{158AA28F-4733-4BC8-ADAD-D0398D7DB7D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987" y="2584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Lični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38962" name="Rectangle 16">
              <a:extLst>
                <a:ext uri="{FF2B5EF4-FFF2-40B4-BE49-F238E27FC236}">
                  <a16:creationId xmlns:a16="http://schemas.microsoft.com/office/drawing/2014/main" id="{26940752-5235-455E-B14F-327281AD11C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023" y="2764"/>
              <a:ext cx="5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dohodak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3014" name="Group 17">
            <a:extLst>
              <a:ext uri="{FF2B5EF4-FFF2-40B4-BE49-F238E27FC236}">
                <a16:creationId xmlns:a16="http://schemas.microsoft.com/office/drawing/2014/main" id="{E26BEA56-FF3F-4C01-AD50-F48FE66F3DB4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38957" name="Rectangle 18">
              <a:extLst>
                <a:ext uri="{FF2B5EF4-FFF2-40B4-BE49-F238E27FC236}">
                  <a16:creationId xmlns:a16="http://schemas.microsoft.com/office/drawing/2014/main" id="{6A6635C4-1372-4B08-8EDA-D2C51044DC7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3083" name="Group 19">
              <a:extLst>
                <a:ext uri="{FF2B5EF4-FFF2-40B4-BE49-F238E27FC236}">
                  <a16:creationId xmlns:a16="http://schemas.microsoft.com/office/drawing/2014/main" id="{51AFBE5E-CE19-44D6-AA11-14D36092D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38959" name="Rectangle 20">
                <a:extLst>
                  <a:ext uri="{FF2B5EF4-FFF2-40B4-BE49-F238E27FC236}">
                    <a16:creationId xmlns:a16="http://schemas.microsoft.com/office/drawing/2014/main" id="{E5558BB6-12F4-4373-A8EC-8A6BB48C3A5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 dirty="0" err="1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 dirty="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8960" name="Rectangle 21">
                <a:extLst>
                  <a:ext uri="{FF2B5EF4-FFF2-40B4-BE49-F238E27FC236}">
                    <a16:creationId xmlns:a16="http://schemas.microsoft.com/office/drawing/2014/main" id="{441E4E3C-FE7C-4979-B1E0-FF2EC9483473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3015" name="Group 22">
            <a:extLst>
              <a:ext uri="{FF2B5EF4-FFF2-40B4-BE49-F238E27FC236}">
                <a16:creationId xmlns:a16="http://schemas.microsoft.com/office/drawing/2014/main" id="{58E01135-4836-454E-AEB6-B0EC134A1BED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38955" name="Rectangle 23">
              <a:extLst>
                <a:ext uri="{FF2B5EF4-FFF2-40B4-BE49-F238E27FC236}">
                  <a16:creationId xmlns:a16="http://schemas.microsoft.com/office/drawing/2014/main" id="{45B866B0-80C3-4E4A-8CA1-D9D5A26982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6" name="Rectangle 24">
              <a:extLst>
                <a:ext uri="{FF2B5EF4-FFF2-40B4-BE49-F238E27FC236}">
                  <a16:creationId xmlns:a16="http://schemas.microsoft.com/office/drawing/2014/main" id="{BEE2A2E6-F93B-4BB0-9A10-9775D2803BF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43016" name="Group 25">
            <a:extLst>
              <a:ext uri="{FF2B5EF4-FFF2-40B4-BE49-F238E27FC236}">
                <a16:creationId xmlns:a16="http://schemas.microsoft.com/office/drawing/2014/main" id="{1D4898F9-1449-47E8-A574-4EB5C69282C5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38949" name="Rectangle 26">
              <a:extLst>
                <a:ext uri="{FF2B5EF4-FFF2-40B4-BE49-F238E27FC236}">
                  <a16:creationId xmlns:a16="http://schemas.microsoft.com/office/drawing/2014/main" id="{74C3104E-7A06-4AE2-9404-300462A970C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0" name="Line 27">
              <a:extLst>
                <a:ext uri="{FF2B5EF4-FFF2-40B4-BE49-F238E27FC236}">
                  <a16:creationId xmlns:a16="http://schemas.microsoft.com/office/drawing/2014/main" id="{10AB5210-7379-4AF0-806C-328A227BEBC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1" name="Line 28">
              <a:extLst>
                <a:ext uri="{FF2B5EF4-FFF2-40B4-BE49-F238E27FC236}">
                  <a16:creationId xmlns:a16="http://schemas.microsoft.com/office/drawing/2014/main" id="{CE4B4260-A674-420D-8461-9C73A217ABA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2" name="Line 29">
              <a:extLst>
                <a:ext uri="{FF2B5EF4-FFF2-40B4-BE49-F238E27FC236}">
                  <a16:creationId xmlns:a16="http://schemas.microsoft.com/office/drawing/2014/main" id="{47FC9F75-8B7A-4E50-BEB7-DDBC544DBC1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3" name="Line 30">
              <a:extLst>
                <a:ext uri="{FF2B5EF4-FFF2-40B4-BE49-F238E27FC236}">
                  <a16:creationId xmlns:a16="http://schemas.microsoft.com/office/drawing/2014/main" id="{1AF8E3D6-7186-45EE-87C1-61127A097F2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54" name="Rectangle 31">
              <a:extLst>
                <a:ext uri="{FF2B5EF4-FFF2-40B4-BE49-F238E27FC236}">
                  <a16:creationId xmlns:a16="http://schemas.microsoft.com/office/drawing/2014/main" id="{045AFCC8-CFD3-4D72-A8AE-91B0A38B6A0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3017" name="Group 32">
            <a:extLst>
              <a:ext uri="{FF2B5EF4-FFF2-40B4-BE49-F238E27FC236}">
                <a16:creationId xmlns:a16="http://schemas.microsoft.com/office/drawing/2014/main" id="{FCE8BDDA-D062-4056-A619-81DEEDBEBA82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38947" name="Rectangle 33">
              <a:extLst>
                <a:ext uri="{FF2B5EF4-FFF2-40B4-BE49-F238E27FC236}">
                  <a16:creationId xmlns:a16="http://schemas.microsoft.com/office/drawing/2014/main" id="{7A10CBB9-E178-4F99-A2BE-C0CF4A59C9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8" name="Rectangle 34">
              <a:extLst>
                <a:ext uri="{FF2B5EF4-FFF2-40B4-BE49-F238E27FC236}">
                  <a16:creationId xmlns:a16="http://schemas.microsoft.com/office/drawing/2014/main" id="{D9B595D5-AD5B-472B-9DB6-DBC7D0DE105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38922" name="Line 35">
            <a:extLst>
              <a:ext uri="{FF2B5EF4-FFF2-40B4-BE49-F238E27FC236}">
                <a16:creationId xmlns:a16="http://schemas.microsoft.com/office/drawing/2014/main" id="{3A1AC161-437B-4AF7-B26B-8F37B1CA744A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57713" y="2214563"/>
            <a:ext cx="1587" cy="91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3019" name="Group 37">
            <a:extLst>
              <a:ext uri="{FF2B5EF4-FFF2-40B4-BE49-F238E27FC236}">
                <a16:creationId xmlns:a16="http://schemas.microsoft.com/office/drawing/2014/main" id="{25EDE001-ED19-45A7-8EF5-8F7BCA629AA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286000"/>
            <a:ext cx="1295400" cy="468313"/>
            <a:chOff x="3087" y="1440"/>
            <a:chExt cx="657" cy="339"/>
          </a:xfrm>
        </p:grpSpPr>
        <p:sp>
          <p:nvSpPr>
            <p:cNvPr id="38945" name="Rectangle 38">
              <a:extLst>
                <a:ext uri="{FF2B5EF4-FFF2-40B4-BE49-F238E27FC236}">
                  <a16:creationId xmlns:a16="http://schemas.microsoft.com/office/drawing/2014/main" id="{8AED6A4A-21C6-4B4C-8C93-C58C78979CD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87" y="1440"/>
              <a:ext cx="53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RS" sz="1600" dirty="0">
                  <a:solidFill>
                    <a:srgbClr val="502878"/>
                  </a:solidFill>
                  <a:latin typeface="+mn-lt"/>
                </a:rPr>
                <a:t>-  </a:t>
              </a: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Posredni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38946" name="Rectangle 39">
              <a:extLst>
                <a:ext uri="{FF2B5EF4-FFF2-40B4-BE49-F238E27FC236}">
                  <a16:creationId xmlns:a16="http://schemas.microsoft.com/office/drawing/2014/main" id="{6584159E-9BE4-4696-9D0C-9FEC27502D5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50" y="1601"/>
              <a:ext cx="59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porezi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id="{318EA0CE-64BB-4A68-AC0C-0400E55B7A30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543050"/>
            <a:ext cx="1501775" cy="671513"/>
            <a:chOff x="1934" y="972"/>
            <a:chExt cx="946" cy="423"/>
          </a:xfrm>
        </p:grpSpPr>
        <p:sp>
          <p:nvSpPr>
            <p:cNvPr id="38936" name="Line 41">
              <a:extLst>
                <a:ext uri="{FF2B5EF4-FFF2-40B4-BE49-F238E27FC236}">
                  <a16:creationId xmlns:a16="http://schemas.microsoft.com/office/drawing/2014/main" id="{3172BC20-D651-42BE-A622-6C46DA5F825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7" name="Rectangle 42">
              <a:extLst>
                <a:ext uri="{FF2B5EF4-FFF2-40B4-BE49-F238E27FC236}">
                  <a16:creationId xmlns:a16="http://schemas.microsoft.com/office/drawing/2014/main" id="{402C3AF2-95EE-4A50-B68C-1A9F18C0FEC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43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8" name="Line 43">
              <a:extLst>
                <a:ext uri="{FF2B5EF4-FFF2-40B4-BE49-F238E27FC236}">
                  <a16:creationId xmlns:a16="http://schemas.microsoft.com/office/drawing/2014/main" id="{7710B480-1ADF-48E7-A807-9FE286C1CB7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9" name="Line 44">
              <a:extLst>
                <a:ext uri="{FF2B5EF4-FFF2-40B4-BE49-F238E27FC236}">
                  <a16:creationId xmlns:a16="http://schemas.microsoft.com/office/drawing/2014/main" id="{0494B9DC-9BA7-4958-A112-EFEF25CCB48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0" name="Line 45">
              <a:extLst>
                <a:ext uri="{FF2B5EF4-FFF2-40B4-BE49-F238E27FC236}">
                  <a16:creationId xmlns:a16="http://schemas.microsoft.com/office/drawing/2014/main" id="{7FFAB7AE-53FB-4D74-A6E1-E5B7C39DF56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1" name="Line 46">
              <a:extLst>
                <a:ext uri="{FF2B5EF4-FFF2-40B4-BE49-F238E27FC236}">
                  <a16:creationId xmlns:a16="http://schemas.microsoft.com/office/drawing/2014/main" id="{732D9B9C-1766-4848-A9CF-6AA3B7918C6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2" name="Line 47">
              <a:extLst>
                <a:ext uri="{FF2B5EF4-FFF2-40B4-BE49-F238E27FC236}">
                  <a16:creationId xmlns:a16="http://schemas.microsoft.com/office/drawing/2014/main" id="{86A3F965-2999-421C-B7BB-394122CBC65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3" name="Line 48">
              <a:extLst>
                <a:ext uri="{FF2B5EF4-FFF2-40B4-BE49-F238E27FC236}">
                  <a16:creationId xmlns:a16="http://schemas.microsoft.com/office/drawing/2014/main" id="{B59FCAFF-DD3F-4DB6-9178-B9C47E389AD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44" name="Rectangle 49">
              <a:extLst>
                <a:ext uri="{FF2B5EF4-FFF2-40B4-BE49-F238E27FC236}">
                  <a16:creationId xmlns:a16="http://schemas.microsoft.com/office/drawing/2014/main" id="{F666DA47-5F42-4435-8435-E20B25EE075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8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 - Amortizacija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3021" name="Group 50">
            <a:extLst>
              <a:ext uri="{FF2B5EF4-FFF2-40B4-BE49-F238E27FC236}">
                <a16:creationId xmlns:a16="http://schemas.microsoft.com/office/drawing/2014/main" id="{B6E7D795-693A-4960-8783-B115219966A0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38934" name="Rectangle 51">
              <a:extLst>
                <a:ext uri="{FF2B5EF4-FFF2-40B4-BE49-F238E27FC236}">
                  <a16:creationId xmlns:a16="http://schemas.microsoft.com/office/drawing/2014/main" id="{0E4C179C-E6CE-4A9B-A463-DA9C4D04220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5" name="Rectangle 52">
              <a:extLst>
                <a:ext uri="{FF2B5EF4-FFF2-40B4-BE49-F238E27FC236}">
                  <a16:creationId xmlns:a16="http://schemas.microsoft.com/office/drawing/2014/main" id="{E0340B99-DC10-4961-9045-4DE974592A1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3022" name="Group 53">
            <a:extLst>
              <a:ext uri="{FF2B5EF4-FFF2-40B4-BE49-F238E27FC236}">
                <a16:creationId xmlns:a16="http://schemas.microsoft.com/office/drawing/2014/main" id="{7DF3F02E-EF80-45FA-8438-AE434E65FE12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38932" name="Rectangle 54">
              <a:extLst>
                <a:ext uri="{FF2B5EF4-FFF2-40B4-BE49-F238E27FC236}">
                  <a16:creationId xmlns:a16="http://schemas.microsoft.com/office/drawing/2014/main" id="{4ABAAB60-7C3F-466C-A792-843ACD5D6EC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3" name="Rectangle 55">
              <a:extLst>
                <a:ext uri="{FF2B5EF4-FFF2-40B4-BE49-F238E27FC236}">
                  <a16:creationId xmlns:a16="http://schemas.microsoft.com/office/drawing/2014/main" id="{D4025122-9381-4D14-B918-AB2AAF35C56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3023" name="Group 56">
            <a:extLst>
              <a:ext uri="{FF2B5EF4-FFF2-40B4-BE49-F238E27FC236}">
                <a16:creationId xmlns:a16="http://schemas.microsoft.com/office/drawing/2014/main" id="{02E1ED1F-6FF0-4371-8112-614A791DB9AE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38930" name="Rectangle 57">
              <a:extLst>
                <a:ext uri="{FF2B5EF4-FFF2-40B4-BE49-F238E27FC236}">
                  <a16:creationId xmlns:a16="http://schemas.microsoft.com/office/drawing/2014/main" id="{BC44E90A-4191-419E-A03E-0ADC8E2F5DF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8931" name="Rectangle 58">
              <a:extLst>
                <a:ext uri="{FF2B5EF4-FFF2-40B4-BE49-F238E27FC236}">
                  <a16:creationId xmlns:a16="http://schemas.microsoft.com/office/drawing/2014/main" id="{C3B419C2-1B61-4233-9D18-FAF52DEF041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38929" name="Text Box 59">
            <a:extLst>
              <a:ext uri="{FF2B5EF4-FFF2-40B4-BE49-F238E27FC236}">
                <a16:creationId xmlns:a16="http://schemas.microsoft.com/office/drawing/2014/main" id="{ABA09A27-BB7D-4BFA-9BEE-B7D11B78ACF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28600" y="6096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>
                <a:solidFill>
                  <a:schemeClr val="bg1"/>
                </a:solidFill>
                <a:latin typeface="+mn-lt"/>
              </a:rPr>
              <a:t>...</a:t>
            </a:r>
            <a:r>
              <a:rPr lang="sr-Latn-CS" sz="1600">
                <a:solidFill>
                  <a:schemeClr val="bg1"/>
                </a:solidFill>
                <a:latin typeface="+mn-lt"/>
              </a:rPr>
              <a:t> 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5" name="Group 40">
            <a:extLst>
              <a:ext uri="{FF2B5EF4-FFF2-40B4-BE49-F238E27FC236}">
                <a16:creationId xmlns:a16="http://schemas.microsoft.com/office/drawing/2014/main" id="{4017A819-F41C-47BF-9364-B912D2D26C6F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209800"/>
            <a:ext cx="1539875" cy="990600"/>
            <a:chOff x="1916" y="972"/>
            <a:chExt cx="956" cy="423"/>
          </a:xfrm>
        </p:grpSpPr>
        <p:sp>
          <p:nvSpPr>
            <p:cNvPr id="63" name="Line 41">
              <a:extLst>
                <a:ext uri="{FF2B5EF4-FFF2-40B4-BE49-F238E27FC236}">
                  <a16:creationId xmlns:a16="http://schemas.microsoft.com/office/drawing/2014/main" id="{9DEC4EC3-3E27-439E-92F8-7452DD6C485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8E240896-2171-45C4-9B00-D60F4DDC1BF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6" y="972"/>
              <a:ext cx="937" cy="39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5" name="Line 43">
              <a:extLst>
                <a:ext uri="{FF2B5EF4-FFF2-40B4-BE49-F238E27FC236}">
                  <a16:creationId xmlns:a16="http://schemas.microsoft.com/office/drawing/2014/main" id="{2D19F683-225E-4DDD-97C8-2B71F6119C3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6" name="Line 44">
              <a:extLst>
                <a:ext uri="{FF2B5EF4-FFF2-40B4-BE49-F238E27FC236}">
                  <a16:creationId xmlns:a16="http://schemas.microsoft.com/office/drawing/2014/main" id="{26153463-5EF3-42A5-A025-BE76796421F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7" name="Line 45">
              <a:extLst>
                <a:ext uri="{FF2B5EF4-FFF2-40B4-BE49-F238E27FC236}">
                  <a16:creationId xmlns:a16="http://schemas.microsoft.com/office/drawing/2014/main" id="{3CCF41A4-3D45-465A-95E4-F4D784D85488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8" name="Line 46">
              <a:extLst>
                <a:ext uri="{FF2B5EF4-FFF2-40B4-BE49-F238E27FC236}">
                  <a16:creationId xmlns:a16="http://schemas.microsoft.com/office/drawing/2014/main" id="{F1176932-C808-44C2-9ECE-BD7EDF5640B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9" name="Line 47">
              <a:extLst>
                <a:ext uri="{FF2B5EF4-FFF2-40B4-BE49-F238E27FC236}">
                  <a16:creationId xmlns:a16="http://schemas.microsoft.com/office/drawing/2014/main" id="{F3B8129A-B781-42B6-AEAF-D6BB6092A08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0" name="Line 48">
              <a:extLst>
                <a:ext uri="{FF2B5EF4-FFF2-40B4-BE49-F238E27FC236}">
                  <a16:creationId xmlns:a16="http://schemas.microsoft.com/office/drawing/2014/main" id="{696A0FA3-44C8-4339-92FB-7223C199113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26E5D8F3-7D52-4A22-A3EA-8093EA43A5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4" y="1038"/>
              <a:ext cx="81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- Posredni porezi,PDV 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B236E2EE-3926-46D4-A7C7-34A78845FF8E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2209800"/>
            <a:ext cx="1539875" cy="990600"/>
            <a:chOff x="1916" y="972"/>
            <a:chExt cx="956" cy="423"/>
          </a:xfrm>
        </p:grpSpPr>
        <p:sp>
          <p:nvSpPr>
            <p:cNvPr id="73" name="Line 41">
              <a:extLst>
                <a:ext uri="{FF2B5EF4-FFF2-40B4-BE49-F238E27FC236}">
                  <a16:creationId xmlns:a16="http://schemas.microsoft.com/office/drawing/2014/main" id="{941564AB-B617-49CC-93E8-ECA8C4F5BA0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4" name="Rectangle 42">
              <a:extLst>
                <a:ext uri="{FF2B5EF4-FFF2-40B4-BE49-F238E27FC236}">
                  <a16:creationId xmlns:a16="http://schemas.microsoft.com/office/drawing/2014/main" id="{36806F5D-9A65-4398-B239-A92218BD3BA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6" y="1167"/>
              <a:ext cx="937" cy="195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5" name="Line 43">
              <a:extLst>
                <a:ext uri="{FF2B5EF4-FFF2-40B4-BE49-F238E27FC236}">
                  <a16:creationId xmlns:a16="http://schemas.microsoft.com/office/drawing/2014/main" id="{BA223405-BC93-41D9-A847-282B273D6D3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6" name="Line 44">
              <a:extLst>
                <a:ext uri="{FF2B5EF4-FFF2-40B4-BE49-F238E27FC236}">
                  <a16:creationId xmlns:a16="http://schemas.microsoft.com/office/drawing/2014/main" id="{5D90FA22-9C3F-4AF7-82BA-7ADA8E1A01C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7" name="Line 45">
              <a:extLst>
                <a:ext uri="{FF2B5EF4-FFF2-40B4-BE49-F238E27FC236}">
                  <a16:creationId xmlns:a16="http://schemas.microsoft.com/office/drawing/2014/main" id="{72A807EC-17A0-453A-944C-0D55F38AFF3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8" name="Line 46">
              <a:extLst>
                <a:ext uri="{FF2B5EF4-FFF2-40B4-BE49-F238E27FC236}">
                  <a16:creationId xmlns:a16="http://schemas.microsoft.com/office/drawing/2014/main" id="{0DAAF1F0-ADD8-4E30-8A2A-BE15DF69401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79" name="Line 47">
              <a:extLst>
                <a:ext uri="{FF2B5EF4-FFF2-40B4-BE49-F238E27FC236}">
                  <a16:creationId xmlns:a16="http://schemas.microsoft.com/office/drawing/2014/main" id="{77E365EF-AB78-44D9-9768-B240EE7D409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3F29125E-52B2-4EA9-8101-834B986D04F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1" name="Rectangle 49">
              <a:extLst>
                <a:ext uri="{FF2B5EF4-FFF2-40B4-BE49-F238E27FC236}">
                  <a16:creationId xmlns:a16="http://schemas.microsoft.com/office/drawing/2014/main" id="{2FD188D5-47A0-47F6-A85E-44599F6086E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4" y="1225"/>
              <a:ext cx="81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 + Transferi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17" name="Group 40">
            <a:extLst>
              <a:ext uri="{FF2B5EF4-FFF2-40B4-BE49-F238E27FC236}">
                <a16:creationId xmlns:a16="http://schemas.microsoft.com/office/drawing/2014/main" id="{4F10B0B5-BCD0-4507-8E8C-6D249A72B61A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209800"/>
            <a:ext cx="1539875" cy="990600"/>
            <a:chOff x="1916" y="972"/>
            <a:chExt cx="956" cy="423"/>
          </a:xfrm>
        </p:grpSpPr>
        <p:sp>
          <p:nvSpPr>
            <p:cNvPr id="83" name="Line 41">
              <a:extLst>
                <a:ext uri="{FF2B5EF4-FFF2-40B4-BE49-F238E27FC236}">
                  <a16:creationId xmlns:a16="http://schemas.microsoft.com/office/drawing/2014/main" id="{314EFE01-43BF-4936-8418-0CCFE7C35B0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4" name="Rectangle 42">
              <a:extLst>
                <a:ext uri="{FF2B5EF4-FFF2-40B4-BE49-F238E27FC236}">
                  <a16:creationId xmlns:a16="http://schemas.microsoft.com/office/drawing/2014/main" id="{C11F95E1-9AFA-4D95-9CAB-8D3E5C03ECE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16" y="1167"/>
              <a:ext cx="937" cy="195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5" name="Line 43">
              <a:extLst>
                <a:ext uri="{FF2B5EF4-FFF2-40B4-BE49-F238E27FC236}">
                  <a16:creationId xmlns:a16="http://schemas.microsoft.com/office/drawing/2014/main" id="{B9318B0A-936B-4A69-BE85-B0153943C4C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6" name="Line 44">
              <a:extLst>
                <a:ext uri="{FF2B5EF4-FFF2-40B4-BE49-F238E27FC236}">
                  <a16:creationId xmlns:a16="http://schemas.microsoft.com/office/drawing/2014/main" id="{A1603EA3-A439-4F75-A1E9-073F95C636B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7" name="Line 45">
              <a:extLst>
                <a:ext uri="{FF2B5EF4-FFF2-40B4-BE49-F238E27FC236}">
                  <a16:creationId xmlns:a16="http://schemas.microsoft.com/office/drawing/2014/main" id="{1EEEEF4D-3B8F-479F-94C3-27CFCD1E84C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8" name="Line 46">
              <a:extLst>
                <a:ext uri="{FF2B5EF4-FFF2-40B4-BE49-F238E27FC236}">
                  <a16:creationId xmlns:a16="http://schemas.microsoft.com/office/drawing/2014/main" id="{4B8AC703-D26E-447E-90AD-1B6C2CAF537A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89" name="Line 47">
              <a:extLst>
                <a:ext uri="{FF2B5EF4-FFF2-40B4-BE49-F238E27FC236}">
                  <a16:creationId xmlns:a16="http://schemas.microsoft.com/office/drawing/2014/main" id="{830BCF57-CE5E-44D9-86FD-00EE1215460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90" name="Line 48">
              <a:extLst>
                <a:ext uri="{FF2B5EF4-FFF2-40B4-BE49-F238E27FC236}">
                  <a16:creationId xmlns:a16="http://schemas.microsoft.com/office/drawing/2014/main" id="{B5549CD2-484B-48C9-9BC5-B7478BC1814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91" name="Rectangle 49">
              <a:extLst>
                <a:ext uri="{FF2B5EF4-FFF2-40B4-BE49-F238E27FC236}">
                  <a16:creationId xmlns:a16="http://schemas.microsoft.com/office/drawing/2014/main" id="{9C4903AA-756E-4930-971E-1A1BD7F97C9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014" y="1167"/>
              <a:ext cx="81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 dirty="0">
                  <a:solidFill>
                    <a:srgbClr val="502878"/>
                  </a:solidFill>
                  <a:latin typeface="+mn-lt"/>
                </a:rPr>
                <a:t> - direktni porezi</a:t>
              </a:r>
              <a:endParaRPr lang="en-US" sz="1600" dirty="0">
                <a:solidFill>
                  <a:srgbClr val="502878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561E-6 L 0.15955 -2.556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4781E-7 L 0.15833 -7.1478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4781E-7 L 0.15833 -7.1478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4781E-7 L 0.15833 -7.1478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B6BA958A-0FDD-4A96-B76D-E78F62C3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z="1600" dirty="0">
                <a:solidFill>
                  <a:srgbClr val="D7C3EB"/>
                </a:solidFill>
                <a:latin typeface="+mn-lt"/>
              </a:rPr>
              <a:t>         </a:t>
            </a: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4DDD4645-38F5-499D-B7DE-D7B41996C2E7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3128963"/>
            <a:ext cx="1485900" cy="2959100"/>
            <a:chOff x="4734" y="1971"/>
            <a:chExt cx="936" cy="1864"/>
          </a:xfrm>
        </p:grpSpPr>
        <p:sp>
          <p:nvSpPr>
            <p:cNvPr id="39946" name="Rectangle 4">
              <a:extLst>
                <a:ext uri="{FF2B5EF4-FFF2-40B4-BE49-F238E27FC236}">
                  <a16:creationId xmlns:a16="http://schemas.microsoft.com/office/drawing/2014/main" id="{BFE898FD-A0D0-4D91-9AAE-C124C53AFF3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4043" name="Group 5">
              <a:extLst>
                <a:ext uri="{FF2B5EF4-FFF2-40B4-BE49-F238E27FC236}">
                  <a16:creationId xmlns:a16="http://schemas.microsoft.com/office/drawing/2014/main" id="{7B621E14-D4DE-4BB9-B1DD-996EF1F1ED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612" cy="515"/>
              <a:chOff x="4860" y="2638"/>
              <a:chExt cx="612" cy="515"/>
            </a:xfrm>
          </p:grpSpPr>
          <p:sp>
            <p:nvSpPr>
              <p:cNvPr id="39948" name="Rectangle 6">
                <a:extLst>
                  <a:ext uri="{FF2B5EF4-FFF2-40B4-BE49-F238E27FC236}">
                    <a16:creationId xmlns:a16="http://schemas.microsoft.com/office/drawing/2014/main" id="{FCC7A2C5-3789-4352-B2E6-36B07BB0FC8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33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 </a:t>
                </a: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39949" name="Rectangle 7">
                <a:extLst>
                  <a:ext uri="{FF2B5EF4-FFF2-40B4-BE49-F238E27FC236}">
                    <a16:creationId xmlns:a16="http://schemas.microsoft.com/office/drawing/2014/main" id="{27FD2BCC-22C7-4C5C-AC60-6FFF54C3664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60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raspoloživi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39950" name="Rectangle 8">
                <a:extLst>
                  <a:ext uri="{FF2B5EF4-FFF2-40B4-BE49-F238E27FC236}">
                    <a16:creationId xmlns:a16="http://schemas.microsoft.com/office/drawing/2014/main" id="{E0254FB6-1B5C-451E-8233-695226E9E9CC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4036" name="Group 9">
            <a:extLst>
              <a:ext uri="{FF2B5EF4-FFF2-40B4-BE49-F238E27FC236}">
                <a16:creationId xmlns:a16="http://schemas.microsoft.com/office/drawing/2014/main" id="{8F4B5EAB-70C2-4615-9E31-7EACE785D76C}"/>
              </a:ext>
            </a:extLst>
          </p:cNvPr>
          <p:cNvGrpSpPr>
            <a:grpSpLocks/>
          </p:cNvGrpSpPr>
          <p:nvPr/>
        </p:nvGrpSpPr>
        <p:grpSpPr bwMode="auto">
          <a:xfrm>
            <a:off x="6032500" y="3352800"/>
            <a:ext cx="1485900" cy="2730500"/>
            <a:chOff x="71" y="2115"/>
            <a:chExt cx="936" cy="1720"/>
          </a:xfrm>
        </p:grpSpPr>
        <p:sp>
          <p:nvSpPr>
            <p:cNvPr id="39944" name="Rectangle 10">
              <a:extLst>
                <a:ext uri="{FF2B5EF4-FFF2-40B4-BE49-F238E27FC236}">
                  <a16:creationId xmlns:a16="http://schemas.microsoft.com/office/drawing/2014/main" id="{A5A02568-E8BF-4436-8658-751AF2D8B4C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39945" name="Rectangle 11">
              <a:extLst>
                <a:ext uri="{FF2B5EF4-FFF2-40B4-BE49-F238E27FC236}">
                  <a16:creationId xmlns:a16="http://schemas.microsoft.com/office/drawing/2014/main" id="{0961782A-456A-4953-8BB9-1751BE512F0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39941" name="Text Box 12">
            <a:extLst>
              <a:ext uri="{FF2B5EF4-FFF2-40B4-BE49-F238E27FC236}">
                <a16:creationId xmlns:a16="http://schemas.microsoft.com/office/drawing/2014/main" id="{E08388E7-405C-4515-AFF2-D22E52DBACBF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28600" y="609600"/>
            <a:ext cx="891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>
                <a:solidFill>
                  <a:schemeClr val="bg1"/>
                </a:solidFill>
                <a:latin typeface="+mn-lt"/>
              </a:rPr>
              <a:t>...</a:t>
            </a:r>
            <a:r>
              <a:rPr lang="sr-Latn-CS" sz="1600">
                <a:solidFill>
                  <a:schemeClr val="bg1"/>
                </a:solidFill>
                <a:latin typeface="+mn-lt"/>
              </a:rPr>
              <a:t>koji se</a:t>
            </a:r>
            <a:endParaRPr lang="en-US" sz="16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42" name="Rectangle 13">
            <a:extLst>
              <a:ext uri="{FF2B5EF4-FFF2-40B4-BE49-F238E27FC236}">
                <a16:creationId xmlns:a16="http://schemas.microsoft.com/office/drawing/2014/main" id="{5218D9F2-F605-4020-8F9B-E8918838126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32500" y="3133725"/>
            <a:ext cx="1485900" cy="219075"/>
          </a:xfrm>
          <a:prstGeom prst="rect">
            <a:avLst/>
          </a:prstGeom>
          <a:solidFill>
            <a:srgbClr val="FCE78C"/>
          </a:solidFill>
          <a:ln w="9525">
            <a:solidFill>
              <a:srgbClr val="502878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sp>
        <p:nvSpPr>
          <p:cNvPr id="39943" name="Text Box 14">
            <a:extLst>
              <a:ext uri="{FF2B5EF4-FFF2-40B4-BE49-F238E27FC236}">
                <a16:creationId xmlns:a16="http://schemas.microsoft.com/office/drawing/2014/main" id="{6E1546CF-337D-458A-A8FB-8ABE5FBAAA4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572250" y="3073400"/>
            <a:ext cx="38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1600">
                <a:solidFill>
                  <a:srgbClr val="502878"/>
                </a:solidFill>
                <a:latin typeface="+mn-lt"/>
              </a:rPr>
              <a:t>S</a:t>
            </a:r>
            <a:endParaRPr lang="en-US" sz="1600">
              <a:solidFill>
                <a:srgbClr val="502878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93FC9316-DBF9-488A-9046-A8BDA2911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sz="1600" dirty="0">
              <a:solidFill>
                <a:srgbClr val="D7C3EB"/>
              </a:solidFill>
              <a:latin typeface="+mn-lt"/>
            </a:endParaRP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6DB5B778-FDAA-4A9D-896A-60E24B272C74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2671763"/>
            <a:ext cx="1485900" cy="3416300"/>
            <a:chOff x="4734" y="1683"/>
            <a:chExt cx="936" cy="2152"/>
          </a:xfrm>
        </p:grpSpPr>
        <p:sp>
          <p:nvSpPr>
            <p:cNvPr id="41010" name="Rectangle 4">
              <a:extLst>
                <a:ext uri="{FF2B5EF4-FFF2-40B4-BE49-F238E27FC236}">
                  <a16:creationId xmlns:a16="http://schemas.microsoft.com/office/drawing/2014/main" id="{B07D35ED-F858-40B9-8141-BACABC4632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1" name="Line 5">
              <a:extLst>
                <a:ext uri="{FF2B5EF4-FFF2-40B4-BE49-F238E27FC236}">
                  <a16:creationId xmlns:a16="http://schemas.microsoft.com/office/drawing/2014/main" id="{2FC62F69-CC3B-4828-B772-0DDCB08874D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2" name="Line 6">
              <a:extLst>
                <a:ext uri="{FF2B5EF4-FFF2-40B4-BE49-F238E27FC236}">
                  <a16:creationId xmlns:a16="http://schemas.microsoft.com/office/drawing/2014/main" id="{6E148CE7-3B2E-4372-85AE-EBF106C813F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3" name="Line 7">
              <a:extLst>
                <a:ext uri="{FF2B5EF4-FFF2-40B4-BE49-F238E27FC236}">
                  <a16:creationId xmlns:a16="http://schemas.microsoft.com/office/drawing/2014/main" id="{2FC26145-F8CA-4D88-968A-19C57908420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14" name="Line 8">
              <a:extLst>
                <a:ext uri="{FF2B5EF4-FFF2-40B4-BE49-F238E27FC236}">
                  <a16:creationId xmlns:a16="http://schemas.microsoft.com/office/drawing/2014/main" id="{8778919C-E450-4990-8097-3E936695306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5115" name="Group 9">
              <a:extLst>
                <a:ext uri="{FF2B5EF4-FFF2-40B4-BE49-F238E27FC236}">
                  <a16:creationId xmlns:a16="http://schemas.microsoft.com/office/drawing/2014/main" id="{52030701-289C-427A-8D6C-ADE1F8E6F8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645" cy="515"/>
              <a:chOff x="4860" y="2638"/>
              <a:chExt cx="645" cy="515"/>
            </a:xfrm>
          </p:grpSpPr>
          <p:sp>
            <p:nvSpPr>
              <p:cNvPr id="41016" name="Rectangle 10">
                <a:extLst>
                  <a:ext uri="{FF2B5EF4-FFF2-40B4-BE49-F238E27FC236}">
                    <a16:creationId xmlns:a16="http://schemas.microsoft.com/office/drawing/2014/main" id="{C3A25039-B74C-4F60-995E-DBEAF14F2077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26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Lični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41017" name="Rectangle 11">
                <a:extLst>
                  <a:ext uri="{FF2B5EF4-FFF2-40B4-BE49-F238E27FC236}">
                    <a16:creationId xmlns:a16="http://schemas.microsoft.com/office/drawing/2014/main" id="{361010B4-6C6F-4ACF-BBFA-BD54317A771B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64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raspoloživi</a:t>
                </a: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 </a:t>
                </a:r>
              </a:p>
            </p:txBody>
          </p:sp>
          <p:sp>
            <p:nvSpPr>
              <p:cNvPr id="41018" name="Rectangle 12">
                <a:extLst>
                  <a:ext uri="{FF2B5EF4-FFF2-40B4-BE49-F238E27FC236}">
                    <a16:creationId xmlns:a16="http://schemas.microsoft.com/office/drawing/2014/main" id="{A1A4C022-DFB3-4E29-8E82-EF16F843CFBA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sp>
        <p:nvSpPr>
          <p:cNvPr id="40964" name="Rectangle 13">
            <a:extLst>
              <a:ext uri="{FF2B5EF4-FFF2-40B4-BE49-F238E27FC236}">
                <a16:creationId xmlns:a16="http://schemas.microsoft.com/office/drawing/2014/main" id="{80AC0F94-29C4-425F-A497-1E65361FAAC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19800" y="2671763"/>
            <a:ext cx="1471613" cy="34163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5061" name="Group 14">
            <a:extLst>
              <a:ext uri="{FF2B5EF4-FFF2-40B4-BE49-F238E27FC236}">
                <a16:creationId xmlns:a16="http://schemas.microsoft.com/office/drawing/2014/main" id="{C2C38957-CC06-4D89-8E9A-DF3DC88A0D32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4102100"/>
            <a:ext cx="900112" cy="531813"/>
            <a:chOff x="3987" y="2584"/>
            <a:chExt cx="567" cy="335"/>
          </a:xfrm>
        </p:grpSpPr>
        <p:sp>
          <p:nvSpPr>
            <p:cNvPr id="41008" name="Rectangle 15">
              <a:extLst>
                <a:ext uri="{FF2B5EF4-FFF2-40B4-BE49-F238E27FC236}">
                  <a16:creationId xmlns:a16="http://schemas.microsoft.com/office/drawing/2014/main" id="{01A3885F-65AF-4BBC-B979-D8E933B5D6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987" y="2584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Lični 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41009" name="Rectangle 16">
              <a:extLst>
                <a:ext uri="{FF2B5EF4-FFF2-40B4-BE49-F238E27FC236}">
                  <a16:creationId xmlns:a16="http://schemas.microsoft.com/office/drawing/2014/main" id="{65C77EB8-B3D0-42BE-A905-25C9CE5475E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023" y="2764"/>
              <a:ext cx="5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dohodak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5062" name="Group 17">
            <a:extLst>
              <a:ext uri="{FF2B5EF4-FFF2-40B4-BE49-F238E27FC236}">
                <a16:creationId xmlns:a16="http://schemas.microsoft.com/office/drawing/2014/main" id="{3FE6A595-478F-4731-BE9E-966BBEAB4D73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41004" name="Rectangle 18">
              <a:extLst>
                <a:ext uri="{FF2B5EF4-FFF2-40B4-BE49-F238E27FC236}">
                  <a16:creationId xmlns:a16="http://schemas.microsoft.com/office/drawing/2014/main" id="{BC150CF9-EF9D-430C-9127-63AD93DFA21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grpSp>
          <p:nvGrpSpPr>
            <p:cNvPr id="45105" name="Group 19">
              <a:extLst>
                <a:ext uri="{FF2B5EF4-FFF2-40B4-BE49-F238E27FC236}">
                  <a16:creationId xmlns:a16="http://schemas.microsoft.com/office/drawing/2014/main" id="{587E2584-D421-4AA1-89C7-5650734BA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01" cy="335"/>
              <a:chOff x="3078" y="2728"/>
              <a:chExt cx="601" cy="335"/>
            </a:xfrm>
          </p:grpSpPr>
          <p:sp>
            <p:nvSpPr>
              <p:cNvPr id="41006" name="Rectangle 20">
                <a:extLst>
                  <a:ext uri="{FF2B5EF4-FFF2-40B4-BE49-F238E27FC236}">
                    <a16:creationId xmlns:a16="http://schemas.microsoft.com/office/drawing/2014/main" id="{76C8D723-F844-43B7-9E3A-8DFAA7FF7AC0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solidFill>
                      <a:srgbClr val="502878"/>
                    </a:solidFill>
                    <a:latin typeface="+mn-lt"/>
                  </a:rPr>
                  <a:t>Na</a:t>
                </a: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cionalni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  <p:sp>
            <p:nvSpPr>
              <p:cNvPr id="41007" name="Rectangle 21">
                <a:extLst>
                  <a:ext uri="{FF2B5EF4-FFF2-40B4-BE49-F238E27FC236}">
                    <a16:creationId xmlns:a16="http://schemas.microsoft.com/office/drawing/2014/main" id="{E5BE4A09-A2D3-473F-8986-02E95A89C7B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49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sr-Latn-CS" sz="1600">
                    <a:solidFill>
                      <a:srgbClr val="502878"/>
                    </a:solidFill>
                    <a:latin typeface="+mn-lt"/>
                  </a:rPr>
                  <a:t>dohodak</a:t>
                </a:r>
                <a:endParaRPr lang="en-US" sz="1600">
                  <a:solidFill>
                    <a:srgbClr val="502878"/>
                  </a:solidFill>
                  <a:latin typeface="+mn-lt"/>
                </a:endParaRPr>
              </a:p>
            </p:txBody>
          </p:sp>
        </p:grpSp>
      </p:grpSp>
      <p:grpSp>
        <p:nvGrpSpPr>
          <p:cNvPr id="45063" name="Group 22">
            <a:extLst>
              <a:ext uri="{FF2B5EF4-FFF2-40B4-BE49-F238E27FC236}">
                <a16:creationId xmlns:a16="http://schemas.microsoft.com/office/drawing/2014/main" id="{942F1FA8-4634-442F-8FD9-F38F06E95065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41002" name="Rectangle 23">
              <a:extLst>
                <a:ext uri="{FF2B5EF4-FFF2-40B4-BE49-F238E27FC236}">
                  <a16:creationId xmlns:a16="http://schemas.microsoft.com/office/drawing/2014/main" id="{20FB0486-D0C0-4964-B627-6C70511F719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03" name="Rectangle 24">
              <a:extLst>
                <a:ext uri="{FF2B5EF4-FFF2-40B4-BE49-F238E27FC236}">
                  <a16:creationId xmlns:a16="http://schemas.microsoft.com/office/drawing/2014/main" id="{565BA03D-1731-42CF-A807-0F7653F51CF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NDP</a:t>
              </a:r>
            </a:p>
          </p:txBody>
        </p:sp>
      </p:grpSp>
      <p:grpSp>
        <p:nvGrpSpPr>
          <p:cNvPr id="45064" name="Group 25">
            <a:extLst>
              <a:ext uri="{FF2B5EF4-FFF2-40B4-BE49-F238E27FC236}">
                <a16:creationId xmlns:a16="http://schemas.microsoft.com/office/drawing/2014/main" id="{E8DA4FA3-4044-4CC1-9BB6-95489710AA7D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40996" name="Rectangle 26">
              <a:extLst>
                <a:ext uri="{FF2B5EF4-FFF2-40B4-BE49-F238E27FC236}">
                  <a16:creationId xmlns:a16="http://schemas.microsoft.com/office/drawing/2014/main" id="{43AA30CF-48E9-4C54-B7FA-57A8999F7EA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7" name="Line 27">
              <a:extLst>
                <a:ext uri="{FF2B5EF4-FFF2-40B4-BE49-F238E27FC236}">
                  <a16:creationId xmlns:a16="http://schemas.microsoft.com/office/drawing/2014/main" id="{31D02E02-2A8C-4A1E-94F5-EA49EB3E688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8" name="Line 28">
              <a:extLst>
                <a:ext uri="{FF2B5EF4-FFF2-40B4-BE49-F238E27FC236}">
                  <a16:creationId xmlns:a16="http://schemas.microsoft.com/office/drawing/2014/main" id="{24A7D4CD-6099-437D-9A79-FE20C40DF50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9" name="Line 29">
              <a:extLst>
                <a:ext uri="{FF2B5EF4-FFF2-40B4-BE49-F238E27FC236}">
                  <a16:creationId xmlns:a16="http://schemas.microsoft.com/office/drawing/2014/main" id="{4F7E99C1-633F-4FB0-8AE7-09F7ECF3A41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00" name="Line 30">
              <a:extLst>
                <a:ext uri="{FF2B5EF4-FFF2-40B4-BE49-F238E27FC236}">
                  <a16:creationId xmlns:a16="http://schemas.microsoft.com/office/drawing/2014/main" id="{9F02F89B-989F-47FF-A407-22C0EFDA6FF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1001" name="Rectangle 31">
              <a:extLst>
                <a:ext uri="{FF2B5EF4-FFF2-40B4-BE49-F238E27FC236}">
                  <a16:creationId xmlns:a16="http://schemas.microsoft.com/office/drawing/2014/main" id="{D0C03893-7CAC-408F-893E-28C0EDBBD2A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B</a:t>
              </a:r>
              <a:r>
                <a:rPr lang="en-US" sz="1600">
                  <a:solidFill>
                    <a:srgbClr val="502878"/>
                  </a:solidFill>
                  <a:latin typeface="+mn-lt"/>
                </a:rPr>
                <a:t>DP</a:t>
              </a:r>
            </a:p>
          </p:txBody>
        </p:sp>
      </p:grpSp>
      <p:grpSp>
        <p:nvGrpSpPr>
          <p:cNvPr id="45065" name="Group 32">
            <a:extLst>
              <a:ext uri="{FF2B5EF4-FFF2-40B4-BE49-F238E27FC236}">
                <a16:creationId xmlns:a16="http://schemas.microsoft.com/office/drawing/2014/main" id="{9139D5EC-D5E4-4AED-BA48-4FE64C6915A5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40994" name="Rectangle 33">
              <a:extLst>
                <a:ext uri="{FF2B5EF4-FFF2-40B4-BE49-F238E27FC236}">
                  <a16:creationId xmlns:a16="http://schemas.microsoft.com/office/drawing/2014/main" id="{DB54DE2C-4251-4644-9CDA-36893A2D2AE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5" name="Rectangle 34">
              <a:extLst>
                <a:ext uri="{FF2B5EF4-FFF2-40B4-BE49-F238E27FC236}">
                  <a16:creationId xmlns:a16="http://schemas.microsoft.com/office/drawing/2014/main" id="{722BF845-05CA-4F97-842D-3DFBE15396B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C</a:t>
              </a:r>
            </a:p>
          </p:txBody>
        </p:sp>
      </p:grpSp>
      <p:sp>
        <p:nvSpPr>
          <p:cNvPr id="40970" name="Line 35">
            <a:extLst>
              <a:ext uri="{FF2B5EF4-FFF2-40B4-BE49-F238E27FC236}">
                <a16:creationId xmlns:a16="http://schemas.microsoft.com/office/drawing/2014/main" id="{ECEC1C5A-52D3-40B6-879E-2B62F6AB8C1E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57713" y="2214563"/>
            <a:ext cx="1587" cy="91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sp>
        <p:nvSpPr>
          <p:cNvPr id="40971" name="Rectangle 36">
            <a:extLst>
              <a:ext uri="{FF2B5EF4-FFF2-40B4-BE49-F238E27FC236}">
                <a16:creationId xmlns:a16="http://schemas.microsoft.com/office/drawing/2014/main" id="{CCFC648A-A675-4AF1-9A2F-93230C3DF22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57713" y="2209800"/>
            <a:ext cx="1485900" cy="919163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600">
              <a:latin typeface="+mn-lt"/>
            </a:endParaRPr>
          </a:p>
        </p:txBody>
      </p:sp>
      <p:grpSp>
        <p:nvGrpSpPr>
          <p:cNvPr id="45068" name="Group 37">
            <a:extLst>
              <a:ext uri="{FF2B5EF4-FFF2-40B4-BE49-F238E27FC236}">
                <a16:creationId xmlns:a16="http://schemas.microsoft.com/office/drawing/2014/main" id="{C5452163-5D08-4699-A3B7-E3024CD95D87}"/>
              </a:ext>
            </a:extLst>
          </p:cNvPr>
          <p:cNvGrpSpPr>
            <a:grpSpLocks/>
          </p:cNvGrpSpPr>
          <p:nvPr/>
        </p:nvGrpSpPr>
        <p:grpSpPr bwMode="auto">
          <a:xfrm>
            <a:off x="4900613" y="2411413"/>
            <a:ext cx="865187" cy="531812"/>
            <a:chOff x="3087" y="1440"/>
            <a:chExt cx="545" cy="335"/>
          </a:xfrm>
        </p:grpSpPr>
        <p:sp>
          <p:nvSpPr>
            <p:cNvPr id="40992" name="Rectangle 38">
              <a:extLst>
                <a:ext uri="{FF2B5EF4-FFF2-40B4-BE49-F238E27FC236}">
                  <a16:creationId xmlns:a16="http://schemas.microsoft.com/office/drawing/2014/main" id="{0E210BE6-D48E-429A-96B0-DBCA6A909AE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87" y="1440"/>
              <a:ext cx="5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Posredni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  <p:sp>
          <p:nvSpPr>
            <p:cNvPr id="40993" name="Rectangle 39">
              <a:extLst>
                <a:ext uri="{FF2B5EF4-FFF2-40B4-BE49-F238E27FC236}">
                  <a16:creationId xmlns:a16="http://schemas.microsoft.com/office/drawing/2014/main" id="{C7E11292-D6D4-4856-A763-DA06EA2D681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50" y="1620"/>
              <a:ext cx="3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 </a:t>
              </a:r>
              <a:r>
                <a:rPr lang="sr-Latn-CS" sz="1600">
                  <a:solidFill>
                    <a:srgbClr val="502878"/>
                  </a:solidFill>
                  <a:latin typeface="+mn-lt"/>
                </a:rPr>
                <a:t>porezi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5069" name="Group 40">
            <a:extLst>
              <a:ext uri="{FF2B5EF4-FFF2-40B4-BE49-F238E27FC236}">
                <a16:creationId xmlns:a16="http://schemas.microsoft.com/office/drawing/2014/main" id="{C49BF19D-7818-46E9-823D-FCCB0B1723D7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40983" name="Line 41">
              <a:extLst>
                <a:ext uri="{FF2B5EF4-FFF2-40B4-BE49-F238E27FC236}">
                  <a16:creationId xmlns:a16="http://schemas.microsoft.com/office/drawing/2014/main" id="{9EF4EA3C-CF9E-4C7B-8B70-696D9EDF600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4" name="Rectangle 42">
              <a:extLst>
                <a:ext uri="{FF2B5EF4-FFF2-40B4-BE49-F238E27FC236}">
                  <a16:creationId xmlns:a16="http://schemas.microsoft.com/office/drawing/2014/main" id="{1E5617C7-CA9F-44BA-B4D5-6E869731B67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5" name="Line 43">
              <a:extLst>
                <a:ext uri="{FF2B5EF4-FFF2-40B4-BE49-F238E27FC236}">
                  <a16:creationId xmlns:a16="http://schemas.microsoft.com/office/drawing/2014/main" id="{68FDD106-D469-4D67-A3A9-D986F65BD0D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6" name="Line 44">
              <a:extLst>
                <a:ext uri="{FF2B5EF4-FFF2-40B4-BE49-F238E27FC236}">
                  <a16:creationId xmlns:a16="http://schemas.microsoft.com/office/drawing/2014/main" id="{C9F29315-2C06-4DF8-89E6-B25156BD946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7" name="Line 45">
              <a:extLst>
                <a:ext uri="{FF2B5EF4-FFF2-40B4-BE49-F238E27FC236}">
                  <a16:creationId xmlns:a16="http://schemas.microsoft.com/office/drawing/2014/main" id="{A11303D1-E74A-41F8-B3BF-5B7E18A7471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8" name="Line 46">
              <a:extLst>
                <a:ext uri="{FF2B5EF4-FFF2-40B4-BE49-F238E27FC236}">
                  <a16:creationId xmlns:a16="http://schemas.microsoft.com/office/drawing/2014/main" id="{99E43856-9C77-4ABD-B26D-220A989DCC3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9" name="Line 47">
              <a:extLst>
                <a:ext uri="{FF2B5EF4-FFF2-40B4-BE49-F238E27FC236}">
                  <a16:creationId xmlns:a16="http://schemas.microsoft.com/office/drawing/2014/main" id="{90461E8C-0922-4372-8D1C-94758F86097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0" name="Line 48">
              <a:extLst>
                <a:ext uri="{FF2B5EF4-FFF2-40B4-BE49-F238E27FC236}">
                  <a16:creationId xmlns:a16="http://schemas.microsoft.com/office/drawing/2014/main" id="{8FEEAE34-7AF8-4C46-96A4-3529ACDB9CB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91" name="Rectangle 49">
              <a:extLst>
                <a:ext uri="{FF2B5EF4-FFF2-40B4-BE49-F238E27FC236}">
                  <a16:creationId xmlns:a16="http://schemas.microsoft.com/office/drawing/2014/main" id="{A01E9C25-E675-4CDF-B727-94A61E27FB4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0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sr-Latn-CS" sz="1600">
                  <a:solidFill>
                    <a:srgbClr val="502878"/>
                  </a:solidFill>
                  <a:latin typeface="+mn-lt"/>
                </a:rPr>
                <a:t>Amortizacija</a:t>
              </a:r>
              <a:endParaRPr lang="en-US" sz="1600">
                <a:solidFill>
                  <a:srgbClr val="502878"/>
                </a:solidFill>
                <a:latin typeface="+mn-lt"/>
              </a:endParaRPr>
            </a:p>
          </p:txBody>
        </p:sp>
      </p:grpSp>
      <p:grpSp>
        <p:nvGrpSpPr>
          <p:cNvPr id="45070" name="Group 50">
            <a:extLst>
              <a:ext uri="{FF2B5EF4-FFF2-40B4-BE49-F238E27FC236}">
                <a16:creationId xmlns:a16="http://schemas.microsoft.com/office/drawing/2014/main" id="{973A1F5C-DE91-4688-9CDB-0949CD780E28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40981" name="Rectangle 51">
              <a:extLst>
                <a:ext uri="{FF2B5EF4-FFF2-40B4-BE49-F238E27FC236}">
                  <a16:creationId xmlns:a16="http://schemas.microsoft.com/office/drawing/2014/main" id="{8E95913A-7425-4015-AE38-49C34055F01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2" name="Rectangle 52">
              <a:extLst>
                <a:ext uri="{FF2B5EF4-FFF2-40B4-BE49-F238E27FC236}">
                  <a16:creationId xmlns:a16="http://schemas.microsoft.com/office/drawing/2014/main" id="{995BEE4F-5A46-4EC5-81B9-49BB224B9A0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I</a:t>
              </a:r>
            </a:p>
          </p:txBody>
        </p:sp>
      </p:grpSp>
      <p:grpSp>
        <p:nvGrpSpPr>
          <p:cNvPr id="45071" name="Group 53">
            <a:extLst>
              <a:ext uri="{FF2B5EF4-FFF2-40B4-BE49-F238E27FC236}">
                <a16:creationId xmlns:a16="http://schemas.microsoft.com/office/drawing/2014/main" id="{DA785EB2-BD33-4689-8A04-1AEEA5612C6A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40979" name="Rectangle 54">
              <a:extLst>
                <a:ext uri="{FF2B5EF4-FFF2-40B4-BE49-F238E27FC236}">
                  <a16:creationId xmlns:a16="http://schemas.microsoft.com/office/drawing/2014/main" id="{C3D50DE9-CB39-4943-A53A-FAD59CAA0B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80" name="Rectangle 55">
              <a:extLst>
                <a:ext uri="{FF2B5EF4-FFF2-40B4-BE49-F238E27FC236}">
                  <a16:creationId xmlns:a16="http://schemas.microsoft.com/office/drawing/2014/main" id="{7A932455-B793-43BF-8DE6-0A3E833AFC1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45072" name="Group 56">
            <a:extLst>
              <a:ext uri="{FF2B5EF4-FFF2-40B4-BE49-F238E27FC236}">
                <a16:creationId xmlns:a16="http://schemas.microsoft.com/office/drawing/2014/main" id="{ACF770C1-394B-4B63-BA01-4A0680E29ED6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40977" name="Rectangle 57">
              <a:extLst>
                <a:ext uri="{FF2B5EF4-FFF2-40B4-BE49-F238E27FC236}">
                  <a16:creationId xmlns:a16="http://schemas.microsoft.com/office/drawing/2014/main" id="{955F933A-E335-4A68-A554-B3B263D53E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40978" name="Rectangle 58">
              <a:extLst>
                <a:ext uri="{FF2B5EF4-FFF2-40B4-BE49-F238E27FC236}">
                  <a16:creationId xmlns:a16="http://schemas.microsoft.com/office/drawing/2014/main" id="{29E1654A-FA81-4799-B2A4-28F3F37587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502878"/>
                  </a:solidFill>
                  <a:latin typeface="+mn-lt"/>
                </a:rPr>
                <a:t>X-Z</a:t>
              </a:r>
            </a:p>
          </p:txBody>
        </p:sp>
      </p:grpSp>
      <p:sp>
        <p:nvSpPr>
          <p:cNvPr id="60" name="Rectangle 23">
            <a:extLst>
              <a:ext uri="{FF2B5EF4-FFF2-40B4-BE49-F238E27FC236}">
                <a16:creationId xmlns:a16="http://schemas.microsoft.com/office/drawing/2014/main" id="{FA918E5A-F627-4753-B1FE-4986BD1E38F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048000" y="415925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47A1D824-B890-477B-AB53-4A61687FF36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33900" y="1066800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  <p:sp>
        <p:nvSpPr>
          <p:cNvPr id="62" name="Rectangle 23">
            <a:extLst>
              <a:ext uri="{FF2B5EF4-FFF2-40B4-BE49-F238E27FC236}">
                <a16:creationId xmlns:a16="http://schemas.microsoft.com/office/drawing/2014/main" id="{A08B4FD7-4B0E-4D22-921B-3793C572E20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13450" y="1541463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016EC5DF-6BEC-46F1-9112-160C0737649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505700" y="1981200"/>
            <a:ext cx="1485900" cy="11430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endParaRPr lang="sr-Latn-RS" sz="1600" dirty="0">
              <a:solidFill>
                <a:srgbClr val="502878"/>
              </a:solidFill>
            </a:endParaRPr>
          </a:p>
          <a:p>
            <a:pPr eaLnBrk="1" hangingPunct="1">
              <a:defRPr/>
            </a:pPr>
            <a:r>
              <a:rPr lang="sr-Latn-RS" sz="1600" dirty="0">
                <a:solidFill>
                  <a:srgbClr val="502878"/>
                </a:solidFill>
                <a:latin typeface="+mn-lt"/>
              </a:rPr>
              <a:t>      </a:t>
            </a:r>
            <a:r>
              <a:rPr lang="en-US" sz="1600" dirty="0">
                <a:solidFill>
                  <a:srgbClr val="502878"/>
                </a:solidFill>
                <a:latin typeface="+mn-lt"/>
              </a:rPr>
              <a:t>N</a:t>
            </a:r>
            <a:r>
              <a:rPr lang="sr-Latn-RS" sz="1600" dirty="0">
                <a:solidFill>
                  <a:srgbClr val="502878"/>
                </a:solidFill>
                <a:latin typeface="+mn-lt"/>
              </a:rPr>
              <a:t>FP</a:t>
            </a:r>
            <a:endParaRPr lang="en-US" sz="1600" dirty="0">
              <a:solidFill>
                <a:srgbClr val="50287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5" grpId="0" animBg="1"/>
      <p:bldP spid="65" grpId="1" animBg="1"/>
      <p:bldP spid="65" grpId="2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7408DB3A-CCD4-4B00-8D07-9FC2E1501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D7C3EB"/>
              </a:solidFill>
            </a:endParaRP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E3B5BF31-C585-4B72-824E-A4EEF4F2FFC1}"/>
              </a:ext>
            </a:extLst>
          </p:cNvPr>
          <p:cNvGrpSpPr>
            <a:grpSpLocks/>
          </p:cNvGrpSpPr>
          <p:nvPr/>
        </p:nvGrpSpPr>
        <p:grpSpPr bwMode="auto">
          <a:xfrm>
            <a:off x="7515225" y="2671763"/>
            <a:ext cx="1485900" cy="3416300"/>
            <a:chOff x="4734" y="1683"/>
            <a:chExt cx="936" cy="2152"/>
          </a:xfrm>
        </p:grpSpPr>
        <p:sp>
          <p:nvSpPr>
            <p:cNvPr id="46130" name="Rectangle 4">
              <a:extLst>
                <a:ext uri="{FF2B5EF4-FFF2-40B4-BE49-F238E27FC236}">
                  <a16:creationId xmlns:a16="http://schemas.microsoft.com/office/drawing/2014/main" id="{7D9BEF4A-C71B-4898-8BF1-462813D1C34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734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31" name="Line 5">
              <a:extLst>
                <a:ext uri="{FF2B5EF4-FFF2-40B4-BE49-F238E27FC236}">
                  <a16:creationId xmlns:a16="http://schemas.microsoft.com/office/drawing/2014/main" id="{4C279742-FF26-4779-807A-70E3CC031AB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32" name="Line 6">
              <a:extLst>
                <a:ext uri="{FF2B5EF4-FFF2-40B4-BE49-F238E27FC236}">
                  <a16:creationId xmlns:a16="http://schemas.microsoft.com/office/drawing/2014/main" id="{9D463034-12C4-459A-B348-F1439121778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33" name="Line 7">
              <a:extLst>
                <a:ext uri="{FF2B5EF4-FFF2-40B4-BE49-F238E27FC236}">
                  <a16:creationId xmlns:a16="http://schemas.microsoft.com/office/drawing/2014/main" id="{5063F4A3-1D72-4A1F-848E-CDB13D6D105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34" name="Line 8">
              <a:extLst>
                <a:ext uri="{FF2B5EF4-FFF2-40B4-BE49-F238E27FC236}">
                  <a16:creationId xmlns:a16="http://schemas.microsoft.com/office/drawing/2014/main" id="{68DF71BA-59EB-4988-9A69-F84DFE5AA47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734" y="1683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6135" name="Group 9">
              <a:extLst>
                <a:ext uri="{FF2B5EF4-FFF2-40B4-BE49-F238E27FC236}">
                  <a16:creationId xmlns:a16="http://schemas.microsoft.com/office/drawing/2014/main" id="{EA19F16D-4D10-4748-AA7D-DEF4479F8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" y="2638"/>
              <a:ext cx="720" cy="533"/>
              <a:chOff x="4860" y="2638"/>
              <a:chExt cx="720" cy="533"/>
            </a:xfrm>
          </p:grpSpPr>
          <p:sp>
            <p:nvSpPr>
              <p:cNvPr id="46136" name="Rectangle 10">
                <a:extLst>
                  <a:ext uri="{FF2B5EF4-FFF2-40B4-BE49-F238E27FC236}">
                    <a16:creationId xmlns:a16="http://schemas.microsoft.com/office/drawing/2014/main" id="{4C122BA1-D7F2-4385-93B1-C85182513039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32" y="2638"/>
                <a:ext cx="2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Lični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37" name="Rectangle 11">
                <a:extLst>
                  <a:ext uri="{FF2B5EF4-FFF2-40B4-BE49-F238E27FC236}">
                    <a16:creationId xmlns:a16="http://schemas.microsoft.com/office/drawing/2014/main" id="{BF7BD19F-B81D-46EF-9C5D-813E1A5310B8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860" y="2818"/>
                <a:ext cx="72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raspoloživi</a:t>
                </a:r>
                <a:r>
                  <a:rPr lang="en-U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 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38" name="Rectangle 12">
                <a:extLst>
                  <a:ext uri="{FF2B5EF4-FFF2-40B4-BE49-F238E27FC236}">
                    <a16:creationId xmlns:a16="http://schemas.microsoft.com/office/drawing/2014/main" id="{C28ACE6A-C990-4A15-924B-FD414E25638E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4977" y="2998"/>
                <a:ext cx="5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dohodak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6084" name="Rectangle 13">
            <a:extLst>
              <a:ext uri="{FF2B5EF4-FFF2-40B4-BE49-F238E27FC236}">
                <a16:creationId xmlns:a16="http://schemas.microsoft.com/office/drawing/2014/main" id="{AC334780-6E04-4543-9A33-254D696CDAE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43613" y="2671763"/>
            <a:ext cx="1471612" cy="3416300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46085" name="Group 14">
            <a:extLst>
              <a:ext uri="{FF2B5EF4-FFF2-40B4-BE49-F238E27FC236}">
                <a16:creationId xmlns:a16="http://schemas.microsoft.com/office/drawing/2014/main" id="{4531EFFE-6391-4DBE-9776-F53A0DEC7F77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4102100"/>
            <a:ext cx="996950" cy="560388"/>
            <a:chOff x="3987" y="2584"/>
            <a:chExt cx="628" cy="353"/>
          </a:xfrm>
        </p:grpSpPr>
        <p:sp>
          <p:nvSpPr>
            <p:cNvPr id="46128" name="Rectangle 15">
              <a:extLst>
                <a:ext uri="{FF2B5EF4-FFF2-40B4-BE49-F238E27FC236}">
                  <a16:creationId xmlns:a16="http://schemas.microsoft.com/office/drawing/2014/main" id="{7E61CA32-E997-4A37-81E3-67B5BE71CCF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987" y="2584"/>
              <a:ext cx="3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Lični 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29" name="Rectangle 16">
              <a:extLst>
                <a:ext uri="{FF2B5EF4-FFF2-40B4-BE49-F238E27FC236}">
                  <a16:creationId xmlns:a16="http://schemas.microsoft.com/office/drawing/2014/main" id="{C8C18BE3-9A8F-44E3-85FD-63C05A179A3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023" y="2764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 </a:t>
              </a: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dohodak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86" name="Group 17">
            <a:extLst>
              <a:ext uri="{FF2B5EF4-FFF2-40B4-BE49-F238E27FC236}">
                <a16:creationId xmlns:a16="http://schemas.microsoft.com/office/drawing/2014/main" id="{81582D41-751E-40E4-A6DF-9FE4C34B55FE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3128963"/>
            <a:ext cx="1485900" cy="2959100"/>
            <a:chOff x="2871" y="1971"/>
            <a:chExt cx="936" cy="1864"/>
          </a:xfrm>
        </p:grpSpPr>
        <p:sp>
          <p:nvSpPr>
            <p:cNvPr id="46124" name="Rectangle 18">
              <a:extLst>
                <a:ext uri="{FF2B5EF4-FFF2-40B4-BE49-F238E27FC236}">
                  <a16:creationId xmlns:a16="http://schemas.microsoft.com/office/drawing/2014/main" id="{F966EF58-E458-4BCB-8A7A-6E628C05A64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71" y="1971"/>
              <a:ext cx="936" cy="1864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46125" name="Group 19">
              <a:extLst>
                <a:ext uri="{FF2B5EF4-FFF2-40B4-BE49-F238E27FC236}">
                  <a16:creationId xmlns:a16="http://schemas.microsoft.com/office/drawing/2014/main" id="{92BEE3CB-A815-4FEB-A659-3134B3667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" y="2728"/>
              <a:ext cx="672" cy="353"/>
              <a:chOff x="3078" y="2728"/>
              <a:chExt cx="672" cy="353"/>
            </a:xfrm>
          </p:grpSpPr>
          <p:sp>
            <p:nvSpPr>
              <p:cNvPr id="46126" name="Rectangle 20">
                <a:extLst>
                  <a:ext uri="{FF2B5EF4-FFF2-40B4-BE49-F238E27FC236}">
                    <a16:creationId xmlns:a16="http://schemas.microsoft.com/office/drawing/2014/main" id="{A67597C2-1675-47BC-B080-1DDC87312631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078" y="2728"/>
                <a:ext cx="6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Na</a:t>
                </a: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cionalni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27" name="Rectangle 21">
                <a:extLst>
                  <a:ext uri="{FF2B5EF4-FFF2-40B4-BE49-F238E27FC236}">
                    <a16:creationId xmlns:a16="http://schemas.microsoft.com/office/drawing/2014/main" id="{67886736-3088-48BC-80CC-859A602F078D}"/>
                  </a:ext>
                </a:extLst>
              </p:cNvPr>
              <p:cNvSpPr>
                <a:spLocks noChangeArrowheads="1"/>
              </p:cNvSpPr>
              <p:nvPr/>
            </p:nvSpPr>
            <p:spPr bwMode="blackWhite">
              <a:xfrm>
                <a:off x="3105" y="2908"/>
                <a:ext cx="5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700"/>
                  </a:spcBef>
                  <a:buClr>
                    <a:schemeClr val="tx2"/>
                  </a:buClr>
                  <a:buSzPct val="95000"/>
                  <a:buFont typeface="Wingdings" panose="05000000000000000000" pitchFamily="2" charset="2"/>
                  <a:buChar char=""/>
                  <a:defRPr sz="3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"/>
                  <a:defRPr sz="26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anose="05020102010507070707" pitchFamily="18" charset="2"/>
                  <a:buChar char=""/>
                  <a:defRPr sz="24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B80A"/>
                  </a:buClr>
                  <a:buFont typeface="Wingdings 3" panose="05040102010807070707" pitchFamily="18" charset="2"/>
                  <a:buChar char=""/>
                  <a:defRPr sz="22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B80A"/>
                  </a:buClr>
                  <a:buFont typeface="Wingdings 2" panose="05020102010507070707" pitchFamily="18" charset="2"/>
                  <a:buChar char=""/>
                  <a:defRPr sz="2000">
                    <a:solidFill>
                      <a:schemeClr val="tx1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r-Latn-CS" altLang="en-US" sz="1800">
                    <a:solidFill>
                      <a:srgbClr val="502878"/>
                    </a:solidFill>
                    <a:latin typeface="Arial" panose="020B0604020202020204" pitchFamily="34" charset="0"/>
                  </a:rPr>
                  <a:t>dohodak</a:t>
                </a:r>
                <a:endParaRPr lang="en-US" altLang="en-US" sz="3600">
                  <a:solidFill>
                    <a:srgbClr val="502878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087" name="Group 22">
            <a:extLst>
              <a:ext uri="{FF2B5EF4-FFF2-40B4-BE49-F238E27FC236}">
                <a16:creationId xmlns:a16="http://schemas.microsoft.com/office/drawing/2014/main" id="{A65ECC67-8E75-4178-B036-AD23107C2CCC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2214563"/>
            <a:ext cx="1487488" cy="3873500"/>
            <a:chOff x="1934" y="1395"/>
            <a:chExt cx="937" cy="2440"/>
          </a:xfrm>
        </p:grpSpPr>
        <p:sp>
          <p:nvSpPr>
            <p:cNvPr id="46122" name="Rectangle 23">
              <a:extLst>
                <a:ext uri="{FF2B5EF4-FFF2-40B4-BE49-F238E27FC236}">
                  <a16:creationId xmlns:a16="http://schemas.microsoft.com/office/drawing/2014/main" id="{D68FBD47-315C-415A-902D-080A68478B3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1395"/>
              <a:ext cx="937" cy="244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23" name="Rectangle 24">
              <a:extLst>
                <a:ext uri="{FF2B5EF4-FFF2-40B4-BE49-F238E27FC236}">
                  <a16:creationId xmlns:a16="http://schemas.microsoft.com/office/drawing/2014/main" id="{26C15DCB-41BB-4C7A-8C40-8CE34F683A7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40" y="2530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NDP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88" name="Group 25">
            <a:extLst>
              <a:ext uri="{FF2B5EF4-FFF2-40B4-BE49-F238E27FC236}">
                <a16:creationId xmlns:a16="http://schemas.microsoft.com/office/drawing/2014/main" id="{ACCE96D7-35E2-4DD0-BE94-4F8DE2A0C541}"/>
              </a:ext>
            </a:extLst>
          </p:cNvPr>
          <p:cNvGrpSpPr>
            <a:grpSpLocks/>
          </p:cNvGrpSpPr>
          <p:nvPr/>
        </p:nvGrpSpPr>
        <p:grpSpPr bwMode="auto">
          <a:xfrm>
            <a:off x="1598613" y="1543050"/>
            <a:ext cx="1471612" cy="4545013"/>
            <a:chOff x="1007" y="972"/>
            <a:chExt cx="927" cy="2863"/>
          </a:xfrm>
        </p:grpSpPr>
        <p:sp>
          <p:nvSpPr>
            <p:cNvPr id="46116" name="Rectangle 26">
              <a:extLst>
                <a:ext uri="{FF2B5EF4-FFF2-40B4-BE49-F238E27FC236}">
                  <a16:creationId xmlns:a16="http://schemas.microsoft.com/office/drawing/2014/main" id="{7717D678-0848-4533-9553-0B6681975E0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7" y="972"/>
              <a:ext cx="927" cy="286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17" name="Line 27">
              <a:extLst>
                <a:ext uri="{FF2B5EF4-FFF2-40B4-BE49-F238E27FC236}">
                  <a16:creationId xmlns:a16="http://schemas.microsoft.com/office/drawing/2014/main" id="{18E6259D-4E81-4507-9FBC-DA0BF8A44AE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1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8" name="Line 28">
              <a:extLst>
                <a:ext uri="{FF2B5EF4-FFF2-40B4-BE49-F238E27FC236}">
                  <a16:creationId xmlns:a16="http://schemas.microsoft.com/office/drawing/2014/main" id="{A912E245-C61D-464C-A86D-63D12147630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8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9" name="Line 29">
              <a:extLst>
                <a:ext uri="{FF2B5EF4-FFF2-40B4-BE49-F238E27FC236}">
                  <a16:creationId xmlns:a16="http://schemas.microsoft.com/office/drawing/2014/main" id="{41C1B99A-590C-4941-8105-52A92044BB5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V="1">
              <a:off x="1007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20" name="Line 30">
              <a:extLst>
                <a:ext uri="{FF2B5EF4-FFF2-40B4-BE49-F238E27FC236}">
                  <a16:creationId xmlns:a16="http://schemas.microsoft.com/office/drawing/2014/main" id="{C781C9B9-B7E9-415E-8F95-7DB37818DDAD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007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21" name="Rectangle 31">
              <a:extLst>
                <a:ext uri="{FF2B5EF4-FFF2-40B4-BE49-F238E27FC236}">
                  <a16:creationId xmlns:a16="http://schemas.microsoft.com/office/drawing/2014/main" id="{4CACD9F8-735C-4C50-93F4-C4B31F5793C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313" y="2323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DP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89" name="Group 32">
            <a:extLst>
              <a:ext uri="{FF2B5EF4-FFF2-40B4-BE49-F238E27FC236}">
                <a16:creationId xmlns:a16="http://schemas.microsoft.com/office/drawing/2014/main" id="{0198E798-0655-46E9-959A-9A2CAFAEBA83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3357563"/>
            <a:ext cx="1485900" cy="2730500"/>
            <a:chOff x="71" y="2115"/>
            <a:chExt cx="936" cy="1720"/>
          </a:xfrm>
        </p:grpSpPr>
        <p:sp>
          <p:nvSpPr>
            <p:cNvPr id="46114" name="Rectangle 33">
              <a:extLst>
                <a:ext uri="{FF2B5EF4-FFF2-40B4-BE49-F238E27FC236}">
                  <a16:creationId xmlns:a16="http://schemas.microsoft.com/office/drawing/2014/main" id="{1B181A8A-31AE-4EC1-970B-C77BE5BFD05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2115"/>
              <a:ext cx="936" cy="1720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15" name="Rectangle 34">
              <a:extLst>
                <a:ext uri="{FF2B5EF4-FFF2-40B4-BE49-F238E27FC236}">
                  <a16:creationId xmlns:a16="http://schemas.microsoft.com/office/drawing/2014/main" id="{B11DDC1A-C07F-4DEC-871F-16752DC2161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289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C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6090" name="Line 35">
            <a:extLst>
              <a:ext uri="{FF2B5EF4-FFF2-40B4-BE49-F238E27FC236}">
                <a16:creationId xmlns:a16="http://schemas.microsoft.com/office/drawing/2014/main" id="{BFA7345E-AF30-49F2-ABBA-3CDDC6FA7E02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4557713" y="2214563"/>
            <a:ext cx="1587" cy="91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91" name="Rectangle 36">
            <a:extLst>
              <a:ext uri="{FF2B5EF4-FFF2-40B4-BE49-F238E27FC236}">
                <a16:creationId xmlns:a16="http://schemas.microsoft.com/office/drawing/2014/main" id="{D64772DA-D501-415F-B320-3C515400164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57713" y="2209800"/>
            <a:ext cx="1485900" cy="919163"/>
          </a:xfrm>
          <a:prstGeom prst="rect">
            <a:avLst/>
          </a:prstGeom>
          <a:solidFill>
            <a:srgbClr val="FCE78C"/>
          </a:solidFill>
          <a:ln w="14288">
            <a:solidFill>
              <a:srgbClr val="50287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46092" name="Group 37">
            <a:extLst>
              <a:ext uri="{FF2B5EF4-FFF2-40B4-BE49-F238E27FC236}">
                <a16:creationId xmlns:a16="http://schemas.microsoft.com/office/drawing/2014/main" id="{398A378A-2B9C-441D-84CA-DD555AB81210}"/>
              </a:ext>
            </a:extLst>
          </p:cNvPr>
          <p:cNvGrpSpPr>
            <a:grpSpLocks/>
          </p:cNvGrpSpPr>
          <p:nvPr/>
        </p:nvGrpSpPr>
        <p:grpSpPr bwMode="auto">
          <a:xfrm>
            <a:off x="4900613" y="2411413"/>
            <a:ext cx="965200" cy="560387"/>
            <a:chOff x="3087" y="1440"/>
            <a:chExt cx="608" cy="353"/>
          </a:xfrm>
        </p:grpSpPr>
        <p:sp>
          <p:nvSpPr>
            <p:cNvPr id="46112" name="Rectangle 38">
              <a:extLst>
                <a:ext uri="{FF2B5EF4-FFF2-40B4-BE49-F238E27FC236}">
                  <a16:creationId xmlns:a16="http://schemas.microsoft.com/office/drawing/2014/main" id="{BFEDD564-450C-4229-96B3-95A4560C6A6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87" y="1440"/>
              <a:ext cx="6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 </a:t>
              </a: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Posredni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13" name="Rectangle 39">
              <a:extLst>
                <a:ext uri="{FF2B5EF4-FFF2-40B4-BE49-F238E27FC236}">
                  <a16:creationId xmlns:a16="http://schemas.microsoft.com/office/drawing/2014/main" id="{AF876C8A-D7F8-49E0-AEF2-CAC494EC0E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50" y="162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 </a:t>
              </a: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porezi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3" name="Group 40">
            <a:extLst>
              <a:ext uri="{FF2B5EF4-FFF2-40B4-BE49-F238E27FC236}">
                <a16:creationId xmlns:a16="http://schemas.microsoft.com/office/drawing/2014/main" id="{D591AE83-A571-4703-AD53-472AEC4B9878}"/>
              </a:ext>
            </a:extLst>
          </p:cNvPr>
          <p:cNvGrpSpPr>
            <a:grpSpLocks/>
          </p:cNvGrpSpPr>
          <p:nvPr/>
        </p:nvGrpSpPr>
        <p:grpSpPr bwMode="auto">
          <a:xfrm>
            <a:off x="3070225" y="1543050"/>
            <a:ext cx="1489075" cy="671513"/>
            <a:chOff x="1934" y="972"/>
            <a:chExt cx="938" cy="423"/>
          </a:xfrm>
        </p:grpSpPr>
        <p:sp>
          <p:nvSpPr>
            <p:cNvPr id="46103" name="Line 41">
              <a:extLst>
                <a:ext uri="{FF2B5EF4-FFF2-40B4-BE49-F238E27FC236}">
                  <a16:creationId xmlns:a16="http://schemas.microsoft.com/office/drawing/2014/main" id="{4CBB36FE-27B2-466A-A77F-98FD31A8C98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4" name="Rectangle 42">
              <a:extLst>
                <a:ext uri="{FF2B5EF4-FFF2-40B4-BE49-F238E27FC236}">
                  <a16:creationId xmlns:a16="http://schemas.microsoft.com/office/drawing/2014/main" id="{172F680A-0555-4928-9B31-E5B866D376E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4" y="972"/>
              <a:ext cx="937" cy="423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05" name="Line 43">
              <a:extLst>
                <a:ext uri="{FF2B5EF4-FFF2-40B4-BE49-F238E27FC236}">
                  <a16:creationId xmlns:a16="http://schemas.microsoft.com/office/drawing/2014/main" id="{13D4F8D0-2190-47AC-86DE-98A2E35A000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6" name="Line 44">
              <a:extLst>
                <a:ext uri="{FF2B5EF4-FFF2-40B4-BE49-F238E27FC236}">
                  <a16:creationId xmlns:a16="http://schemas.microsoft.com/office/drawing/2014/main" id="{40EB8A99-CD75-4ACD-B16E-874913BC2DA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7" name="Line 45">
              <a:extLst>
                <a:ext uri="{FF2B5EF4-FFF2-40B4-BE49-F238E27FC236}">
                  <a16:creationId xmlns:a16="http://schemas.microsoft.com/office/drawing/2014/main" id="{FFE240D9-64E1-4A10-95A4-2557CD4A14C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8" name="Line 46">
              <a:extLst>
                <a:ext uri="{FF2B5EF4-FFF2-40B4-BE49-F238E27FC236}">
                  <a16:creationId xmlns:a16="http://schemas.microsoft.com/office/drawing/2014/main" id="{A210E88A-615C-46E2-B2FD-A998E38B11C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09" name="Line 47">
              <a:extLst>
                <a:ext uri="{FF2B5EF4-FFF2-40B4-BE49-F238E27FC236}">
                  <a16:creationId xmlns:a16="http://schemas.microsoft.com/office/drawing/2014/main" id="{8B0510A1-DEBA-45D1-97E4-CFB365F96B3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34" y="9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0" name="Line 48">
              <a:extLst>
                <a:ext uri="{FF2B5EF4-FFF2-40B4-BE49-F238E27FC236}">
                  <a16:creationId xmlns:a16="http://schemas.microsoft.com/office/drawing/2014/main" id="{DB4679E8-008E-41BE-B717-C8A076DC3AC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871" y="972"/>
              <a:ext cx="1" cy="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111" name="Rectangle 49">
              <a:extLst>
                <a:ext uri="{FF2B5EF4-FFF2-40B4-BE49-F238E27FC236}">
                  <a16:creationId xmlns:a16="http://schemas.microsoft.com/office/drawing/2014/main" id="{7023B341-A584-4DEB-ACF0-B598873F109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88" y="1098"/>
              <a:ext cx="7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r-Latn-C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Amortizacija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4" name="Group 50">
            <a:extLst>
              <a:ext uri="{FF2B5EF4-FFF2-40B4-BE49-F238E27FC236}">
                <a16:creationId xmlns:a16="http://schemas.microsoft.com/office/drawing/2014/main" id="{D71426A8-58A2-4F71-A082-09EBA1B0C7DB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900363"/>
            <a:ext cx="1485900" cy="457200"/>
            <a:chOff x="71" y="1827"/>
            <a:chExt cx="936" cy="288"/>
          </a:xfrm>
        </p:grpSpPr>
        <p:sp>
          <p:nvSpPr>
            <p:cNvPr id="46101" name="Rectangle 51">
              <a:extLst>
                <a:ext uri="{FF2B5EF4-FFF2-40B4-BE49-F238E27FC236}">
                  <a16:creationId xmlns:a16="http://schemas.microsoft.com/office/drawing/2014/main" id="{FB9989A1-BF61-4EFF-84C8-48FCA3D8599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827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02" name="Rectangle 52">
              <a:extLst>
                <a:ext uri="{FF2B5EF4-FFF2-40B4-BE49-F238E27FC236}">
                  <a16:creationId xmlns:a16="http://schemas.microsoft.com/office/drawing/2014/main" id="{5223AF12-FF6F-402E-B3E4-857DECA10C7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530" y="1881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I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5" name="Group 53">
            <a:extLst>
              <a:ext uri="{FF2B5EF4-FFF2-40B4-BE49-F238E27FC236}">
                <a16:creationId xmlns:a16="http://schemas.microsoft.com/office/drawing/2014/main" id="{2A4B4D99-AA11-45C1-A0F1-947C28B4EFEF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2000250"/>
            <a:ext cx="1485900" cy="900113"/>
            <a:chOff x="71" y="1260"/>
            <a:chExt cx="936" cy="567"/>
          </a:xfrm>
        </p:grpSpPr>
        <p:sp>
          <p:nvSpPr>
            <p:cNvPr id="46099" name="Rectangle 54">
              <a:extLst>
                <a:ext uri="{FF2B5EF4-FFF2-40B4-BE49-F238E27FC236}">
                  <a16:creationId xmlns:a16="http://schemas.microsoft.com/office/drawing/2014/main" id="{C6C7A8C3-6861-414D-8899-99124DBF014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1260"/>
              <a:ext cx="936" cy="567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100" name="Rectangle 55">
              <a:extLst>
                <a:ext uri="{FF2B5EF4-FFF2-40B4-BE49-F238E27FC236}">
                  <a16:creationId xmlns:a16="http://schemas.microsoft.com/office/drawing/2014/main" id="{69186381-15D3-44E7-9E68-972D167E5F5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85" y="1458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G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096" name="Group 56">
            <a:extLst>
              <a:ext uri="{FF2B5EF4-FFF2-40B4-BE49-F238E27FC236}">
                <a16:creationId xmlns:a16="http://schemas.microsoft.com/office/drawing/2014/main" id="{F6442A1E-DB64-45E8-90F2-474D36EB0C69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1543050"/>
            <a:ext cx="1485900" cy="457200"/>
            <a:chOff x="71" y="972"/>
            <a:chExt cx="936" cy="288"/>
          </a:xfrm>
        </p:grpSpPr>
        <p:sp>
          <p:nvSpPr>
            <p:cNvPr id="46097" name="Rectangle 57">
              <a:extLst>
                <a:ext uri="{FF2B5EF4-FFF2-40B4-BE49-F238E27FC236}">
                  <a16:creationId xmlns:a16="http://schemas.microsoft.com/office/drawing/2014/main" id="{6D4A5BD7-CD2D-4B0C-98DA-2955D7DFB7E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1" y="972"/>
              <a:ext cx="936" cy="288"/>
            </a:xfrm>
            <a:prstGeom prst="rect">
              <a:avLst/>
            </a:prstGeom>
            <a:solidFill>
              <a:srgbClr val="FCE78C"/>
            </a:solidFill>
            <a:ln w="14288">
              <a:solidFill>
                <a:srgbClr val="502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098" name="Rectangle 58">
              <a:extLst>
                <a:ext uri="{FF2B5EF4-FFF2-40B4-BE49-F238E27FC236}">
                  <a16:creationId xmlns:a16="http://schemas.microsoft.com/office/drawing/2014/main" id="{D2FE675D-5464-4613-9587-2444B3C5B30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31" y="1035"/>
              <a:ext cx="2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502878"/>
                  </a:solidFill>
                  <a:latin typeface="Arial" panose="020B0604020202020204" pitchFamily="34" charset="0"/>
                </a:rPr>
                <a:t>X-Z</a:t>
              </a:r>
              <a:endParaRPr lang="en-US" altLang="en-US" sz="3600">
                <a:solidFill>
                  <a:srgbClr val="502878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>
            <a:extLst>
              <a:ext uri="{FF2B5EF4-FFF2-40B4-BE49-F238E27FC236}">
                <a16:creationId xmlns:a16="http://schemas.microsoft.com/office/drawing/2014/main" id="{E648DBC8-387F-42E1-B33D-55069E15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</a:t>
            </a:r>
            <a:r>
              <a:rPr lang="en-US" altLang="en-US" dirty="0" err="1"/>
              <a:t>tatistika</a:t>
            </a:r>
            <a:r>
              <a:rPr lang="en-US" altLang="en-US" dirty="0"/>
              <a:t> </a:t>
            </a:r>
            <a:r>
              <a:rPr lang="en-US" altLang="en-US" dirty="0" err="1"/>
              <a:t>nacionalnih</a:t>
            </a:r>
            <a:r>
              <a:rPr lang="en-US" altLang="en-US" dirty="0"/>
              <a:t> </a:t>
            </a:r>
            <a:r>
              <a:rPr lang="en-US" altLang="en-US" dirty="0" err="1"/>
              <a:t>računa</a:t>
            </a:r>
            <a:r>
              <a:rPr lang="en-US" altLang="en-US" dirty="0"/>
              <a:t> – 17. </a:t>
            </a:r>
            <a:r>
              <a:rPr lang="en-US" altLang="en-US" dirty="0" err="1"/>
              <a:t>vek</a:t>
            </a:r>
            <a:r>
              <a:rPr lang="en-US" altLang="en-US" dirty="0"/>
              <a:t>, </a:t>
            </a:r>
            <a:r>
              <a:rPr lang="en-GB" altLang="en-US" dirty="0">
                <a:hlinkClick r:id="rId2"/>
              </a:rPr>
              <a:t>William Petty.</a:t>
            </a:r>
            <a:br>
              <a:rPr lang="en-US" altLang="en-US" dirty="0"/>
            </a:br>
            <a:endParaRPr lang="en-GB" altLang="en-US" dirty="0"/>
          </a:p>
        </p:txBody>
      </p:sp>
      <p:sp>
        <p:nvSpPr>
          <p:cNvPr id="47107" name="Content Placeholder 6">
            <a:extLst>
              <a:ext uri="{FF2B5EF4-FFF2-40B4-BE49-F238E27FC236}">
                <a16:creationId xmlns:a16="http://schemas.microsoft.com/office/drawing/2014/main" id="{33019681-3102-476B-B4AA-F302E925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4572000"/>
          </a:xfrm>
        </p:spPr>
        <p:txBody>
          <a:bodyPr/>
          <a:lstStyle/>
          <a:p>
            <a:r>
              <a:rPr lang="en-GB" altLang="en-US" sz="2800"/>
              <a:t>1956 – </a:t>
            </a:r>
            <a:r>
              <a:rPr lang="en-US" altLang="en-US" sz="2800"/>
              <a:t> početak </a:t>
            </a:r>
            <a:r>
              <a:rPr lang="en-GB" altLang="en-US" sz="2800"/>
              <a:t> </a:t>
            </a:r>
            <a:r>
              <a:rPr lang="en-GB" altLang="en-US" sz="2800">
                <a:hlinkClick r:id="rId3"/>
              </a:rPr>
              <a:t>UN </a:t>
            </a:r>
            <a:r>
              <a:rPr lang="en-US" altLang="en-US" sz="2800">
                <a:hlinkClick r:id="rId3"/>
              </a:rPr>
              <a:t>počela da šalje upitnike</a:t>
            </a:r>
            <a:r>
              <a:rPr lang="en-GB" altLang="en-US" sz="2800">
                <a:hlinkClick r:id="rId3"/>
              </a:rPr>
              <a:t> </a:t>
            </a:r>
            <a:r>
              <a:rPr lang="en-GB" altLang="en-US" sz="2800"/>
              <a:t>(McNeely 1995). </a:t>
            </a:r>
            <a:endParaRPr lang="en-US" altLang="en-US" sz="2800"/>
          </a:p>
          <a:p>
            <a:r>
              <a:rPr lang="en-GB" altLang="en-US" sz="2800"/>
              <a:t>1991</a:t>
            </a:r>
            <a:r>
              <a:rPr lang="en-US" altLang="en-US" sz="2800"/>
              <a:t> - </a:t>
            </a:r>
            <a:r>
              <a:rPr lang="en-GB" altLang="en-US" sz="2800"/>
              <a:t> </a:t>
            </a:r>
            <a:r>
              <a:rPr lang="en-US" altLang="en-US" sz="2800"/>
              <a:t>baš kad su citati o prednosti GDP prevladali u literaturi...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9962854A-E8C6-4904-B5F9-5FA94941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GNI (Gross National Income</a:t>
            </a:r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12C33-2F55-4F86-9667-18E6AC66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N</a:t>
            </a:r>
            <a:r>
              <a:rPr lang="en-US" altLang="en-US"/>
              <a:t>ovi zaokret – GNI (Gross National Income)</a:t>
            </a:r>
            <a:endParaRPr lang="sr-Latn-RS" altLang="en-US"/>
          </a:p>
          <a:p>
            <a:r>
              <a:rPr lang="en-GB" altLang="en-US">
                <a:hlinkClick r:id="rId2"/>
              </a:rPr>
              <a:t>(World Bank)</a:t>
            </a:r>
            <a:endParaRPr lang="en-GB" altLang="en-US"/>
          </a:p>
          <a:p>
            <a:r>
              <a:rPr lang="en-GB" altLang="en-US" sz="2000"/>
              <a:t>The 2010 Human Development Report explained the switch: </a:t>
            </a:r>
          </a:p>
          <a:p>
            <a:r>
              <a:rPr lang="en-GB" altLang="en-US" sz="2000"/>
              <a:t>To measure the standard of living, gross national income (GNI) per capita replaces gross domestic product (GDP) per capita. In a globalized world differences are often large between the income of a country’s residents and its domestic production. </a:t>
            </a:r>
            <a:endParaRPr lang="en-US" altLang="en-US" sz="2000"/>
          </a:p>
          <a:p>
            <a:r>
              <a:rPr lang="en-GB" altLang="en-US" sz="2000"/>
              <a:t>Some of the income residents earn is sent abroad, some residents receive international remittances and some countries receive sizeable aid flows. For example, </a:t>
            </a:r>
            <a:r>
              <a:rPr lang="en-GB" altLang="en-US" sz="2000" u="sng"/>
              <a:t>because of large remittances from abroad, GNI in the Philippines greatly exceeds GDP, and because of international aid, Timor-Leste’s GNI is many times domestic output</a:t>
            </a:r>
            <a:r>
              <a:rPr lang="en-GB" altLang="en-US" sz="2000"/>
              <a:t>. (UN 2010: 15)</a:t>
            </a:r>
          </a:p>
          <a:p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41A0-7389-4786-A8FC-79932AAD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" dirty="0">
                <a:hlinkClick r:id="rId2"/>
              </a:rPr>
              <a:t>https://data.worldbank.org/indicator/NY.GDP.MKTP.CD?locations=BE-1W&amp;name_desc=true</a:t>
            </a:r>
            <a:endParaRPr lang="en-GB" sz="800" dirty="0"/>
          </a:p>
        </p:txBody>
      </p:sp>
      <p:graphicFrame>
        <p:nvGraphicFrame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CC4430D6-E452-47CC-8F05-78B6C73E99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773237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0143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A7F9FF6-082E-4420-83F8-B32201C9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ŠTA JE BOLJE KORISTITI, GDP </a:t>
            </a:r>
            <a:r>
              <a:rPr lang="en-US" altLang="en-US" dirty="0" err="1"/>
              <a:t>ili</a:t>
            </a:r>
            <a:r>
              <a:rPr lang="en-US" altLang="en-US" dirty="0"/>
              <a:t> GNI?</a:t>
            </a:r>
            <a:br>
              <a:rPr lang="en-US" altLang="en-US" dirty="0"/>
            </a:br>
            <a:endParaRPr lang="en-GB" altLang="en-US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003E1DAD-6B58-4854-9DAB-53141239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Razlike</a:t>
            </a:r>
            <a:r>
              <a:rPr lang="sr-Latn-RS" altLang="en-US"/>
              <a:t> postoje</a:t>
            </a:r>
            <a:endParaRPr lang="en-US" altLang="en-US"/>
          </a:p>
          <a:p>
            <a:r>
              <a:rPr lang="en-GB" altLang="en-US"/>
              <a:t>Č</a:t>
            </a:r>
            <a:r>
              <a:rPr lang="en-US" altLang="en-US"/>
              <a:t>ak i u razvijenim zemljama </a:t>
            </a:r>
          </a:p>
          <a:p>
            <a:r>
              <a:rPr lang="en-GB" altLang="en-US"/>
              <a:t>Z</a:t>
            </a:r>
            <a:r>
              <a:rPr lang="en-US" altLang="en-US"/>
              <a:t>a ekonomsku politiku –manji značaj </a:t>
            </a:r>
          </a:p>
          <a:p>
            <a:endParaRPr lang="en-GB" altLang="en-US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06E93C7E-F0CB-4F40-854D-614610EF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17242" r="2570" b="13622"/>
          <a:stretch>
            <a:fillRect/>
          </a:stretch>
        </p:blipFill>
        <p:spPr bwMode="auto">
          <a:xfrm>
            <a:off x="1017588" y="3352800"/>
            <a:ext cx="76755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2FC0548-FE7C-49F3-81F3-8CD2FE2F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pic>
        <p:nvPicPr>
          <p:cNvPr id="50179" name="Picture 2">
            <a:hlinkClick r:id="rId2"/>
            <a:extLst>
              <a:ext uri="{FF2B5EF4-FFF2-40B4-BE49-F238E27FC236}">
                <a16:creationId xmlns:a16="http://schemas.microsoft.com/office/drawing/2014/main" id="{F64E5786-4C5B-4201-A343-8D06FCAA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8889" r="30000" b="42593"/>
          <a:stretch>
            <a:fillRect/>
          </a:stretch>
        </p:blipFill>
        <p:spPr bwMode="auto">
          <a:xfrm>
            <a:off x="1219200" y="152400"/>
            <a:ext cx="71453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4">
            <a:extLst>
              <a:ext uri="{FF2B5EF4-FFF2-40B4-BE49-F238E27FC236}">
                <a16:creationId xmlns:a16="http://schemas.microsoft.com/office/drawing/2014/main" id="{AA146355-5D1A-48F5-BA21-25B600F81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24400"/>
            <a:ext cx="419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RS" altLang="en-US"/>
              <a:t>Pogledajte </a:t>
            </a:r>
            <a:r>
              <a:rPr lang="sr-Latn-RS" altLang="en-US">
                <a:hlinkClick r:id="rId2"/>
              </a:rPr>
              <a:t>video</a:t>
            </a:r>
            <a:r>
              <a:rPr lang="sr-Latn-RS" altLang="en-US"/>
              <a:t> –</a:t>
            </a:r>
          </a:p>
          <a:p>
            <a:pPr eaLnBrk="1" hangingPunct="1"/>
            <a:r>
              <a:rPr lang="sr-Latn-RS" altLang="en-US"/>
              <a:t>U Irsku dolaze investitori, odnose profit</a:t>
            </a:r>
          </a:p>
          <a:p>
            <a:pPr eaLnBrk="1" hangingPunct="1"/>
            <a:r>
              <a:rPr lang="sr-Latn-RS" altLang="en-US"/>
              <a:t>U Luksemburu – strane firme, takođe</a:t>
            </a:r>
          </a:p>
          <a:p>
            <a:pPr eaLnBrk="1" hangingPunct="1"/>
            <a:endParaRPr lang="sr-Latn-RS" altLang="en-US"/>
          </a:p>
          <a:p>
            <a:pPr eaLnBrk="1" hangingPunct="1"/>
            <a:r>
              <a:rPr lang="sr-Latn-RS" altLang="en-US"/>
              <a:t>Zar onda vredi da dolaze?</a:t>
            </a:r>
            <a:endParaRPr lang="en-GB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4CDB-DD7B-4DC4-A5D7-3DE220BE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Kapital </a:t>
            </a:r>
            <a:br>
              <a:rPr lang="sr-Latn-RS" dirty="0"/>
            </a:br>
            <a:r>
              <a:rPr lang="sr-Latn-RS" dirty="0"/>
              <a:t>upravljačke veštine</a:t>
            </a:r>
            <a:br>
              <a:rPr lang="sr-Latn-RS" dirty="0"/>
            </a:br>
            <a:r>
              <a:rPr lang="sr-Latn-RS" dirty="0"/>
              <a:t>izvozni kanali</a:t>
            </a:r>
            <a:endParaRPr lang="en-GB" dirty="0"/>
          </a:p>
        </p:txBody>
      </p:sp>
      <p:sp>
        <p:nvSpPr>
          <p:cNvPr id="51203" name="AutoShape 2" descr="Image result for fdi by country gdp growth">
            <a:extLst>
              <a:ext uri="{FF2B5EF4-FFF2-40B4-BE49-F238E27FC236}">
                <a16:creationId xmlns:a16="http://schemas.microsoft.com/office/drawing/2014/main" id="{0454170B-095B-4984-9F6E-9D22C7476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3113" y="2490788"/>
            <a:ext cx="5057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D9293148-6EF4-44B4-A47C-11F477FC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490788"/>
            <a:ext cx="7510462" cy="304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51DCDEA9-10D5-4A5C-9A04-35BC895D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84688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940963-8623-4416-8954-66A14A8C8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17988"/>
            <a:ext cx="45720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56</a:t>
            </a:r>
            <a:b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100" b="1">
                <a:solidFill>
                  <a:srgbClr val="FF0000"/>
                </a:solidFill>
                <a:latin typeface="Arial" panose="020B0604020202020204" pitchFamily="34" charset="0"/>
              </a:rPr>
              <a:t>60.3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4 -0.00185 L 0.06666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9E4A35-AC03-4404-99A2-044A3D3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9A4919A6-E02C-476B-B6EA-650ACBA1E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057400"/>
            <a:ext cx="5919788" cy="2406650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67A15AAB-CDBD-4436-8D6F-6133785C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552825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E8A67CCB-D60C-448B-BB33-67C04034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087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4EB1DFE0-73D2-4992-AA9C-275535EB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7"/>
          <a:stretch>
            <a:fillRect/>
          </a:stretch>
        </p:blipFill>
        <p:spPr bwMode="auto">
          <a:xfrm>
            <a:off x="990600" y="1066800"/>
            <a:ext cx="73787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6C0A4F1F-18F2-4FAF-8810-A1EFD6FF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Ocenite sledeći stav: Liberalizacijom tržišta </a:t>
            </a:r>
            <a:r>
              <a:rPr lang="it-IT" altLang="en-US" sz="2800">
                <a:latin typeface="Arial" panose="020B0604020202020204" pitchFamily="34" charset="0"/>
              </a:rPr>
              <a:t>droge bi se povećao BDP, ali bi se smanjili poreski </a:t>
            </a:r>
            <a:r>
              <a:rPr lang="en-US" altLang="en-US" sz="2800">
                <a:latin typeface="Arial" panose="020B0604020202020204" pitchFamily="34" charset="0"/>
              </a:rPr>
              <a:t>prihodi i pogoršao bi se platni bilans.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69BB4-A16E-4CC3-A93D-E0A10643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746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Povecava se “bela ekonomija”, raste GDP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Rastu poreski prihodi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Ali ako se smanje poreske stope moze se ocekivati rast broja poreskih obveznika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Ali i pad 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Efekat na B</a:t>
            </a:r>
            <a:r>
              <a:rPr lang="sr-Latn-RS" altLang="en-US" sz="1800">
                <a:latin typeface="Arial" panose="020B0604020202020204" pitchFamily="34" charset="0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P zavisi od toga da li zemlja “izvozi” ili “uvozi” nakotike. U prvom slucaju suficit raste, u drugom - pada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778BD67E-25F7-4565-A2CB-1C8C0AF3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153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2.</a:t>
            </a:r>
            <a:r>
              <a:rPr lang="en-US" altLang="en-US" sz="2800">
                <a:latin typeface="Arial" panose="020B0604020202020204" pitchFamily="34" charset="0"/>
              </a:rPr>
              <a:t> Kakav je efekat autsorsinga na BDP?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(Uzmite kao primer firmu koja pretvara svoju kafeteriju u nezavisnog podugovarača.)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it-IT" altLang="en-US" sz="28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CE5DD-4009-4096-9ECF-527DFE40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33800"/>
            <a:ext cx="7543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Ako se posao seli u inostranstvo  BDP PADA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AKO OSTAJE U ZEMLJI, BDP RASTE AKO FIRMA USPESNO RADI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 ili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	OSTAJE ISTI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	PADA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800">
                <a:latin typeface="Arial" panose="020B0604020202020204" pitchFamily="34" charset="0"/>
              </a:rPr>
              <a:t>	Ako firma ne bude uspesna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4D1D-C2C6-4A21-8ED8-18015822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1AC63C-FF20-4559-8F2C-DAC9BE1BD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2763"/>
            <a:ext cx="8534400" cy="566989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4430D6-E452-47CC-8F05-78B6C73E99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53200" y="2133274"/>
          <a:ext cx="1962150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9121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4C92A574-5995-4CD4-8BAC-03024548C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7543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3. BDP uključuje sve i svašta. Tu su „dobra” kao što </a:t>
            </a:r>
            <a:r>
              <a:rPr lang="pl-PL" altLang="en-US" sz="2800">
                <a:latin typeface="Arial" panose="020B0604020202020204" pitchFamily="34" charset="0"/>
              </a:rPr>
              <a:t>je hrana, tu su i pozorišne predstave u kojima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it-IT" altLang="en-US" sz="2800">
                <a:latin typeface="Arial" panose="020B0604020202020204" pitchFamily="34" charset="0"/>
              </a:rPr>
              <a:t>uživamo, ali su tu i „zla” kao što su izduvni gasovi </a:t>
            </a:r>
            <a:r>
              <a:rPr lang="pl-PL" altLang="en-US" sz="2800">
                <a:latin typeface="Arial" panose="020B0604020202020204" pitchFamily="34" charset="0"/>
              </a:rPr>
              <a:t>itd. Mnoga „dobra” nisu uključena – vrednost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it-IT" altLang="en-US" sz="2800">
                <a:latin typeface="Arial" panose="020B0604020202020204" pitchFamily="34" charset="0"/>
              </a:rPr>
              <a:t>toga što, na primer, imamo dobrog komšiju, ili, </a:t>
            </a:r>
            <a:r>
              <a:rPr lang="en-US" altLang="en-US" sz="2800">
                <a:latin typeface="Arial" panose="020B0604020202020204" pitchFamily="34" charset="0"/>
              </a:rPr>
              <a:t>recimo, vrednost slobodnog vremena koje provodimo gledajući zalazak sunca. Kako biste izračunali „bruto domaće zadovoljstvo”?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  <a:hlinkClick r:id="rId2"/>
              </a:rPr>
              <a:t>Economics of happiness – 1</a:t>
            </a: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  <a:hlinkClick r:id="rId3"/>
              </a:rPr>
              <a:t>Economics of happiness – 2 – Deepak Lal</a:t>
            </a: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9F4FD8DA-338A-44A0-A7BC-1EEEEC0B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Toni Bler uveo “gross national well being” (GWB)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FE0A7A8-B099-4B6B-BF61-1E55A89C7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I laburisti – prof. Richard Layard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Napisao uticajnu knjigu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Happiness: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2"/>
              </a:rPr>
              <a:t>Lessons from a New Science. 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15A2A8A-08F7-4E48-93CC-3CFC4595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Dugove</a:t>
            </a:r>
            <a:r>
              <a:rPr lang="sr-Latn-RS" altLang="en-US" sz="1800">
                <a:latin typeface="Arial" panose="020B0604020202020204" pitchFamily="34" charset="0"/>
              </a:rPr>
              <a:t>čnost, kriminal i nezaposlenost NE UTIČU NA INDESE SREĆE!!!!!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0421" name="Rectangle 4">
            <a:extLst>
              <a:ext uri="{FF2B5EF4-FFF2-40B4-BE49-F238E27FC236}">
                <a16:creationId xmlns:a16="http://schemas.microsoft.com/office/drawing/2014/main" id="{70AB5FAA-82EE-4AD7-B598-1BACA4BB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Ne postoji bogata zemlja u kojoj su indeksi sreće niski. Ali, RAST per capita dohotka nije koreliran sa srećom. 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BB4AFBB5-30DC-492C-B51B-E2B04386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Ni skraćenje radnog vremena u Francuskoj nije povećalo indekse sreće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62471" name="Rectangle 6">
            <a:extLst>
              <a:ext uri="{FF2B5EF4-FFF2-40B4-BE49-F238E27FC236}">
                <a16:creationId xmlns:a16="http://schemas.microsoft.com/office/drawing/2014/main" id="{DC30C1A7-3A3D-4A96-9E80-AD0B79B6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4572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Veliki izvor nereće proističe iz precenjene razlike između dve situacije.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Nesrećnom se proglašava situacija u kojoj se često kaže – i ne znam koliko sam bio srećan!!!!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Često je nesreća izraz razočarane ambicije ili pohlepe.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>
                <a:latin typeface="Arial" panose="020B0604020202020204" pitchFamily="34" charset="0"/>
              </a:rPr>
              <a:t>U stvari nastala je čitava teorija kao kritika kapitalzma. Sada kada su sve zemlje kapitalističke – teško da ima smisla. 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09F6360B-C825-4055-BAA5-27C89CEDE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0025"/>
            <a:ext cx="9067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ODGOVOR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NEKE USLUGE SU POSLEDICA NESRECNIH OKOLNOSTI (bolesti, zagadjenja, saobracajnih nezgoda) te su negativno korelirana sa merom zadovoljstva, srecom, ali njihov rast utice na rast GDP.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Stavise, neke uslulge koje su negativno korelirane sa srecom (zagadjenje, unistenje prirodne okoline) ili su pozitivno korelirane (dobrovoljni rad) uopste ne ulaze u obracun BDP.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Iz svih ovih razloga, BDP je nesavrsen pokazatelj nivoa bruto domaceg zadovoljstva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0FEA4C04-1295-407B-924C-8C2FA27C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4. Zemlje u kojima eksploatacija prirodnih izvora </a:t>
            </a:r>
            <a:r>
              <a:rPr lang="en-US" altLang="en-US" sz="2800">
                <a:latin typeface="Arial" panose="020B0604020202020204" pitchFamily="34" charset="0"/>
              </a:rPr>
              <a:t>čini najveći deo privredne aktivnosti često doživljavaju velike fluktuacije svog BDP.</a:t>
            </a:r>
            <a:endParaRPr lang="sr-Latn-R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Objasnite</a:t>
            </a:r>
            <a:r>
              <a:rPr lang="sr-Latn-RS" altLang="en-US" sz="2800">
                <a:latin typeface="Arial" panose="020B0604020202020204" pitchFamily="34" charset="0"/>
              </a:rPr>
              <a:t> </a:t>
            </a:r>
            <a:r>
              <a:rPr lang="pt-BR" altLang="en-US" sz="2800">
                <a:latin typeface="Arial" panose="020B0604020202020204" pitchFamily="34" charset="0"/>
              </a:rPr>
              <a:t>zašto se to dešava, pažljivo razdvajajući pojmove</a:t>
            </a:r>
            <a:r>
              <a:rPr lang="sr-Latn-RS" altLang="en-US" sz="2800"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dodate vrednosti i troškova proizvodnje. Zašto</a:t>
            </a:r>
            <a:r>
              <a:rPr lang="sr-Latn-RS" altLang="en-US" sz="2800">
                <a:latin typeface="Arial" panose="020B0604020202020204" pitchFamily="34" charset="0"/>
              </a:rPr>
              <a:t> </a:t>
            </a:r>
            <a:r>
              <a:rPr lang="pl-PL" altLang="en-US" sz="2800">
                <a:latin typeface="Arial" panose="020B0604020202020204" pitchFamily="34" charset="0"/>
              </a:rPr>
              <a:t>nacionalni i privredni računi u ovim zemljama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2800">
                <a:latin typeface="Arial" panose="020B0604020202020204" pitchFamily="34" charset="0"/>
              </a:rPr>
              <a:t>gube na značaju? Kako se ovaj problem može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rešiti?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54CBB391-A35B-4190-87CD-1079C91D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192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Vecina zemalja u razvoju zavisi od izvoznih cena svojih resursa (npr nafta, gas, minerali, tropiski proizvodi od drveta). Velike fluktuacijei u njihovom nacionalnom  dohotku posledica su velikih fluktuacija  u njihovim cenama na svetskom trzistu.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Nadalje, njihov nacionalni dohodak daje lazni utisak ekonomske situacije jer  se u obracun ne ukljucuju  stepen istrosenosti resursa, vec samo troskove rada i kapitala potrebnih za njihovu eksploataciju.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Da bi se ovaj problem resio troskovi proizvodnje bi trebalo da ukljucuju kolicinu iskoriscenih prirodnih resursa, vrednovanih po svetskim cenama.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nesto poput amortizacije, u stvari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Posto ove cene cesto snazno flukutuiraju, tako izracunat nacionalni dohodak bi bio veoma nestabilan i stoga neupotrebljiv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B6B7BF70-2B0D-4C75-8841-66B61532A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315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5. „Zemljama-članicama EU nije potrebna statistika </a:t>
            </a:r>
            <a:r>
              <a:rPr lang="en-US" altLang="en-US" sz="2800">
                <a:latin typeface="Arial" panose="020B0604020202020204" pitchFamily="34" charset="0"/>
              </a:rPr>
              <a:t>platnog bilansa. Američke federalne države ih nemaju, pa sasvim lepo žive”. Dajte svoj komentar ovog stava.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989E4B-BE3A-4089-995A-114E1F24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Ali, evropske zemlje su nisu politicki niti ekonomski integrisane – a da li ce biti , pitanje je veliko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345B-4C3D-43FB-AFAB-12361F8A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>
                <a:solidFill>
                  <a:schemeClr val="tx2">
                    <a:satMod val="200000"/>
                  </a:schemeClr>
                </a:solidFill>
              </a:rPr>
              <a:t>Šta pratimo	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300A694-F568-49D8-AB4E-A92B5268A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Nivo	(ukupno i p.c)</a:t>
            </a:r>
          </a:p>
          <a:p>
            <a:pPr eaLnBrk="1" hangingPunct="1"/>
            <a:r>
              <a:rPr lang="sr-Latn-CS" altLang="en-US"/>
              <a:t>Rast</a:t>
            </a:r>
          </a:p>
          <a:p>
            <a:pPr eaLnBrk="1" hangingPunct="1"/>
            <a:r>
              <a:rPr lang="sr-Latn-CS" altLang="en-US"/>
              <a:t>Razlikujemo tumačenje krizne i regularne situacije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885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8583</TotalTime>
  <Words>3202</Words>
  <Application>Microsoft Office PowerPoint</Application>
  <PresentationFormat>On-screen Show (4:3)</PresentationFormat>
  <Paragraphs>533</Paragraphs>
  <Slides>85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8" baseType="lpstr">
      <vt:lpstr>Arial</vt:lpstr>
      <vt:lpstr>Calibri</vt:lpstr>
      <vt:lpstr>Consolas</vt:lpstr>
      <vt:lpstr>Corbel</vt:lpstr>
      <vt:lpstr>IHNGC L+ Ocean Sans YU</vt:lpstr>
      <vt:lpstr>IHNIH A+ Ocean Sans YU</vt:lpstr>
      <vt:lpstr>Symbol</vt:lpstr>
      <vt:lpstr>Tahoma</vt:lpstr>
      <vt:lpstr>Times New Roman</vt:lpstr>
      <vt:lpstr>Wingdings</vt:lpstr>
      <vt:lpstr>Wingdings 2</vt:lpstr>
      <vt:lpstr>Wingdings 3</vt:lpstr>
      <vt:lpstr>Metro</vt:lpstr>
      <vt:lpstr>Prvo poglavlje - nastavak</vt:lpstr>
      <vt:lpstr>Zašto Tramp gradi zidove i uvodi carine? </vt:lpstr>
      <vt:lpstr>PowerPoint Presentation</vt:lpstr>
      <vt:lpstr>Kljucne varijable </vt:lpstr>
      <vt:lpstr>Ključne makroekonomske varijable  </vt:lpstr>
      <vt:lpstr>PowerPoint Presentation</vt:lpstr>
      <vt:lpstr>https://data.worldbank.org/indicator/NY.GDP.MKTP.CD?locations=BE-1W&amp;name_desc=true</vt:lpstr>
      <vt:lpstr>PowerPoint Presentation</vt:lpstr>
      <vt:lpstr>Šta pratimo </vt:lpstr>
      <vt:lpstr>PowerPoint Presentation</vt:lpstr>
      <vt:lpstr>PowerPoint Presentation</vt:lpstr>
      <vt:lpstr>https://data.worldbank.org/indicator/NY.GDP.PCAP.KD?end=2016&amp;locations=RS-IT-LU-XC&amp;start=1994</vt:lpstr>
      <vt:lpstr>4. Pretpostavimo da farmer gaji žito  </vt:lpstr>
      <vt:lpstr>5. Koja od navedenih varijabli nije uključena u BDP? </vt:lpstr>
      <vt:lpstr>6. U kom slučaju...</vt:lpstr>
      <vt:lpstr>7. BDP će porasti ako, pod ostalim neizmenjenim okolnostima,  </vt:lpstr>
      <vt:lpstr>8. Koji od narednih stavova tačno opisuje razliku između nominalnog i realnog BDP? </vt:lpstr>
      <vt:lpstr>9. Ako proizvodnja ostaje ista a cene se udvostruče </vt:lpstr>
      <vt:lpstr>10. Sivu ekonomiju merimo… </vt:lpstr>
      <vt:lpstr>PowerPoint Presentation</vt:lpstr>
      <vt:lpstr>Veličina zemlje se određuje prema gustini BDP</vt:lpstr>
      <vt:lpstr>PowerPoint Presentation</vt:lpstr>
      <vt:lpstr>SRBIJA</vt:lpstr>
      <vt:lpstr>PowerPoint Presentation</vt:lpstr>
      <vt:lpstr>The biggest bubble in human history comes down crashing,” tweeted Nouriel Roubini</vt:lpstr>
      <vt:lpstr>PowerPoint Presentation</vt:lpstr>
      <vt:lpstr>11. Ako proizvodnja ostaje ista a cene se udvostruče </vt:lpstr>
      <vt:lpstr>11. Realni BDP jednak je</vt:lpstr>
      <vt:lpstr>12. Ako proizvodnja ostane ista, a cene se udvostruče onda je deflator  </vt:lpstr>
      <vt:lpstr>Deflator (Paasche)i indeks cena na malo (Laspeyres) </vt:lpstr>
      <vt:lpstr>dostizanje</vt:lpstr>
      <vt:lpstr>Primer:  Srbija i  Grčka </vt:lpstr>
      <vt:lpstr>PowerPoint Presentation</vt:lpstr>
      <vt:lpstr>A tek što su rezultati nestabilni…</vt:lpstr>
      <vt:lpstr>Kina dostize SAD?</vt:lpstr>
      <vt:lpstr>Srbija i Kina dostizu EU?</vt:lpstr>
      <vt:lpstr>Western Balkans economies could take up to 200 yrs to catch up with EU -EBRD Reuters Staff </vt:lpstr>
      <vt:lpstr>PowerPoint Presentation</vt:lpstr>
      <vt:lpstr>Stopa rasta od 2% duplira BDP  </vt:lpstr>
      <vt:lpstr>3 NAČINA OBRAČUNA BDP </vt:lpstr>
      <vt:lpstr>Berns Mičelovi dijagrami  P – peak,vrh; T-through, dolja</vt:lpstr>
      <vt:lpstr>Nezaposlenost:kontraciklična,  zaostajuća varijabla</vt:lpstr>
      <vt:lpstr>PowerPoint Presentation</vt:lpstr>
      <vt:lpstr>PowerPoint Presentation</vt:lpstr>
      <vt:lpstr>“Morski” i “slatkovodni” ekonomisti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</vt:lpstr>
      <vt:lpstr>PowerPoint Presentation</vt:lpstr>
      <vt:lpstr>PowerPoint Presentation</vt:lpstr>
      <vt:lpstr>PowerPoint Presentation</vt:lpstr>
      <vt:lpstr>PowerPoint Presentation</vt:lpstr>
      <vt:lpstr>         Figure 2.3 (a)</vt:lpstr>
      <vt:lpstr>         Figure 2.3 (b)</vt:lpstr>
      <vt:lpstr>         </vt:lpstr>
      <vt:lpstr>PowerPoint Presentation</vt:lpstr>
      <vt:lpstr>NACIONALNI DOHODAK=  BDP-Am – (PDV-SUB)+NFP </vt:lpstr>
      <vt:lpstr>         </vt:lpstr>
      <vt:lpstr>PowerPoint Presentation</vt:lpstr>
      <vt:lpstr>         </vt:lpstr>
      <vt:lpstr>PowerPoint Presentation</vt:lpstr>
      <vt:lpstr>PowerPoint Presentation</vt:lpstr>
      <vt:lpstr>Statistika nacionalnih računa – 17. vek, William Petty. </vt:lpstr>
      <vt:lpstr>GNI (Gross National Income</vt:lpstr>
      <vt:lpstr>ŠTA JE BOLJE KORISTITI, GDP ili GNI? </vt:lpstr>
      <vt:lpstr>PowerPoint Presentation</vt:lpstr>
      <vt:lpstr>Kapital  upravljačke veštine izvozni kanali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 i drugo poglavlje</dc:title>
  <dc:creator>Dana</dc:creator>
  <cp:lastModifiedBy>Danica Popovic</cp:lastModifiedBy>
  <cp:revision>79</cp:revision>
  <dcterms:created xsi:type="dcterms:W3CDTF">2012-03-06T18:10:10Z</dcterms:created>
  <dcterms:modified xsi:type="dcterms:W3CDTF">2019-02-20T09:47:08Z</dcterms:modified>
</cp:coreProperties>
</file>