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sldIdLst>
    <p:sldId id="531" r:id="rId2"/>
    <p:sldId id="468" r:id="rId3"/>
    <p:sldId id="573" r:id="rId4"/>
    <p:sldId id="572" r:id="rId5"/>
    <p:sldId id="574" r:id="rId6"/>
    <p:sldId id="588" r:id="rId7"/>
    <p:sldId id="589" r:id="rId8"/>
    <p:sldId id="590" r:id="rId9"/>
    <p:sldId id="524" r:id="rId10"/>
    <p:sldId id="562" r:id="rId11"/>
    <p:sldId id="525" r:id="rId12"/>
    <p:sldId id="527" r:id="rId13"/>
    <p:sldId id="529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40" r:id="rId22"/>
    <p:sldId id="544" r:id="rId23"/>
    <p:sldId id="545" r:id="rId24"/>
    <p:sldId id="547" r:id="rId25"/>
    <p:sldId id="548" r:id="rId26"/>
    <p:sldId id="549" r:id="rId27"/>
    <p:sldId id="550" r:id="rId28"/>
    <p:sldId id="551" r:id="rId29"/>
    <p:sldId id="554" r:id="rId30"/>
    <p:sldId id="555" r:id="rId31"/>
    <p:sldId id="556" r:id="rId32"/>
    <p:sldId id="558" r:id="rId33"/>
    <p:sldId id="559" r:id="rId34"/>
    <p:sldId id="521" r:id="rId35"/>
    <p:sldId id="580" r:id="rId36"/>
    <p:sldId id="579" r:id="rId37"/>
    <p:sldId id="581" r:id="rId38"/>
    <p:sldId id="582" r:id="rId39"/>
    <p:sldId id="583" r:id="rId40"/>
    <p:sldId id="584" r:id="rId41"/>
    <p:sldId id="585" r:id="rId42"/>
    <p:sldId id="586" r:id="rId43"/>
    <p:sldId id="577" r:id="rId44"/>
    <p:sldId id="565" r:id="rId45"/>
    <p:sldId id="566" r:id="rId46"/>
    <p:sldId id="567" r:id="rId47"/>
    <p:sldId id="569" r:id="rId48"/>
    <p:sldId id="571" r:id="rId49"/>
    <p:sldId id="523" r:id="rId50"/>
    <p:sldId id="56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6B8"/>
    <a:srgbClr val="E1F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9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5" Type="http://schemas.openxmlformats.org/officeDocument/2006/relationships/slide" Target="slides/slide31.xml"/><Relationship Id="rId4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wmf"/><Relationship Id="rId1" Type="http://schemas.openxmlformats.org/officeDocument/2006/relationships/image" Target="../media/image15.jpe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10781A5-1994-4FCC-9CD9-09F0DF8456DA}" type="datetimeFigureOut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D900CC0-288C-4317-819D-E9372012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5A925-74CA-41E0-98F2-079416A6CF4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0761-52EB-476B-91FD-FA150DB0FD09}" type="slidenum">
              <a:rPr lang="en-US"/>
              <a:pPr/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Abbreviation:</a:t>
            </a:r>
          </a:p>
          <a:p>
            <a:pPr eaLnBrk="1" hangingPunct="1"/>
            <a:r>
              <a:rPr lang="en-US" smtClean="0"/>
              <a:t>	SR = short run, LR = long run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F6B7E-9269-4032-8315-8C7F8788E93B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417F-D1C7-4D28-98A9-C3C982CE6B1F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000" dirty="0" smtClean="0"/>
              <a:t>A good thing to do:  Go back through this experiment again, </a:t>
            </a:r>
            <a:r>
              <a:rPr lang="en-US" sz="2000" dirty="0" err="1" smtClean="0"/>
              <a:t>i</a:t>
            </a:r>
            <a:r>
              <a:rPr lang="en-US" sz="2000" dirty="0" smtClean="0"/>
              <a:t> see if your students can figure out what is happening to the other endogenous variables (C, I, u) in the short run </a:t>
            </a:r>
            <a:r>
              <a:rPr lang="en-US" sz="2000" dirty="0" err="1" smtClean="0"/>
              <a:t>i</a:t>
            </a:r>
            <a:r>
              <a:rPr lang="en-US" sz="2000" dirty="0" smtClean="0"/>
              <a:t> long run.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89D4B-B62E-4C0F-8AC1-EB420035021D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exercise has two objectives:</a:t>
            </a:r>
          </a:p>
          <a:p>
            <a:pPr eaLnBrk="1" hangingPunct="1"/>
            <a:r>
              <a:rPr lang="en-US" smtClean="0"/>
              <a:t>1.  To give students immediate reinforcement of the preceding concepts. </a:t>
            </a:r>
          </a:p>
          <a:p>
            <a:pPr eaLnBrk="1" hangingPunct="1"/>
            <a:r>
              <a:rPr lang="en-US" smtClean="0"/>
              <a:t>2.  To show them that money is neutral in the long run, just like in chapter 4.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might have your students try other exercises using this framework:</a:t>
            </a:r>
          </a:p>
          <a:p>
            <a:pPr eaLnBrk="1" hangingPunct="1"/>
            <a:r>
              <a:rPr lang="en-US" smtClean="0"/>
              <a:t>* the short-run i long-run effects of Ekspanzivna fiscal policy.  Have them compare the long-run results in this framework with the results they obtained when doing the same experiment in Chapter 3 (the loanable funds model).  </a:t>
            </a:r>
          </a:p>
          <a:p>
            <a:pPr eaLnBrk="1" hangingPunct="1"/>
            <a:r>
              <a:rPr lang="en-US" smtClean="0"/>
              <a:t>* Immediately after a negative shock pushes output below its natural rate, show how monetary or fiskalna politikacan be used to restore full-employment immediately (i.e., without waiting for prices to adjust).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5BE0E-E8C1-400F-85F6-67E3A04E73A2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exercise has two objectives:</a:t>
            </a:r>
          </a:p>
          <a:p>
            <a:pPr eaLnBrk="1" hangingPunct="1"/>
            <a:r>
              <a:rPr lang="en-US" smtClean="0"/>
              <a:t>1.  To give students immediate reinforcement of the preceding concepts. </a:t>
            </a:r>
          </a:p>
          <a:p>
            <a:pPr eaLnBrk="1" hangingPunct="1"/>
            <a:r>
              <a:rPr lang="en-US" smtClean="0"/>
              <a:t>2.  To show them that money is neutral in the long run, just like in chapter 4.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might have your students try other exercises using this framework:</a:t>
            </a:r>
          </a:p>
          <a:p>
            <a:pPr eaLnBrk="1" hangingPunct="1"/>
            <a:r>
              <a:rPr lang="en-US" smtClean="0"/>
              <a:t>* the short-run i long-run effects of Ekspanzivna fiscal policy.  Have them compare the long-run results in this framework with the results they obtained when doing the same experiment in Chapter 3 (the loanable funds model).  </a:t>
            </a:r>
          </a:p>
          <a:p>
            <a:pPr eaLnBrk="1" hangingPunct="1"/>
            <a:r>
              <a:rPr lang="en-US" smtClean="0"/>
              <a:t>* Immediately after a negative shock pushes output below its natural rate, show how monetary or fiskalna politikacan be used to restore full-employment immediately (i.e., without waiting for prices to adjust).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001ED-D467-4FAC-BF2E-D1BE9BB10687}" type="slidenum">
              <a:rPr lang="en-US"/>
              <a:pPr/>
              <a:t>26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chart presents data from Table 11-2 on p.296 of the text.  For data sources, see notes accompanying that table.  </a:t>
            </a:r>
          </a:p>
          <a:p>
            <a:pPr eaLnBrk="1" hangingPunct="1"/>
            <a:r>
              <a:rPr lang="en-US" smtClean="0"/>
              <a:t>Note the very strong negative correlation between output i unemployment.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C9A44-C8EF-4690-AAA4-D79199CEB2FD}" type="slidenum">
              <a:rPr lang="en-US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A74C1-B230-4AAE-A8BA-0EF7DF68EB0A}" type="slidenum">
              <a:rPr lang="en-US"/>
              <a:pPr/>
              <a:t>28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CC6FA-FB61-49B7-80B4-AFBAAE77305C}" type="slidenum">
              <a:rPr lang="en-US"/>
              <a:pPr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18182-6D90-46A0-B588-347266672A63}" type="slidenum">
              <a:rPr lang="en-US"/>
              <a:pPr/>
              <a:t>30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item 2, I’m using the term “correction” in the stock market sense.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5A925-74CA-41E0-98F2-079416A6CF4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BABBE-6309-4BDC-9E0E-F818502E53EC}" type="slidenum">
              <a:rPr lang="en-US"/>
              <a:pPr/>
              <a:t>31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BA0CC-75CF-4947-A061-B612C4C302A6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07490" indent="-107490" eaLnBrk="1" hangingPunct="1"/>
            <a:r>
              <a:rPr lang="en-US" sz="2000" dirty="0" smtClean="0"/>
              <a:t>Examples of automatic stabilizers:</a:t>
            </a:r>
          </a:p>
          <a:p>
            <a:pPr marL="107490" indent="-107490" eaLnBrk="1" hangingPunct="1">
              <a:buFontTx/>
              <a:buChar char="•"/>
            </a:pPr>
            <a:r>
              <a:rPr lang="en-US" sz="2000" dirty="0" smtClean="0"/>
              <a:t>the income tax:  people pay less taxes automatically if their income falls</a:t>
            </a:r>
          </a:p>
          <a:p>
            <a:pPr marL="107490" indent="-107490" eaLnBrk="1" hangingPunct="1">
              <a:buFontTx/>
              <a:buChar char="•"/>
            </a:pPr>
            <a:r>
              <a:rPr lang="en-US" sz="2000" dirty="0" smtClean="0"/>
              <a:t>unemployment insurance:  prevents income - </a:t>
            </a:r>
            <a:r>
              <a:rPr lang="en-US" sz="2000" dirty="0" err="1" smtClean="0"/>
              <a:t>i</a:t>
            </a:r>
            <a:r>
              <a:rPr lang="en-US" sz="2000" dirty="0" smtClean="0"/>
              <a:t> hence spending - from pad as much during a downturn</a:t>
            </a:r>
          </a:p>
          <a:p>
            <a:pPr marL="107490" indent="-107490" eaLnBrk="1" hangingPunct="1"/>
            <a:r>
              <a:rPr lang="en-US" sz="2000" dirty="0" smtClean="0"/>
              <a:t>This is discussed in Chapter 14.  </a:t>
            </a:r>
          </a:p>
          <a:p>
            <a:pPr marL="107490" indent="-107490" eaLnBrk="1" hangingPunct="1"/>
            <a:endParaRPr lang="en-US" sz="20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80674-1F40-410F-8EFA-B1C201F28867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685800"/>
            <a:ext cx="4062413" cy="3048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3886513"/>
            <a:ext cx="5028579" cy="45720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C1CFE-5060-4961-A646-3A45198B35A3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09EF-136B-4FB9-8710-B3014854D6D3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646B9-EDBF-4EA3-A304-1D0531355F71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000" dirty="0" smtClean="0"/>
              <a:t>Reminder: here see AD story different from microeconomic Demand curve for a single commodity.</a:t>
            </a:r>
          </a:p>
          <a:p>
            <a:pPr eaLnBrk="1" hangingPunct="1"/>
            <a:r>
              <a:rPr lang="en-US" sz="2000" dirty="0" smtClean="0"/>
              <a:t>Note: we draw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before drawing TR curve: The position of the TR curve depends on the </a:t>
            </a:r>
            <a:r>
              <a:rPr lang="en-US" sz="2000" dirty="0" err="1" smtClean="0"/>
              <a:t>vrednost</a:t>
            </a:r>
            <a:r>
              <a:rPr lang="en-US" sz="2000" dirty="0" smtClean="0"/>
              <a:t> of M/P.  M is an exogenous policy variable.  So, if P is low (like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in the lower panel of the diagram), then M/P is relatively high, so the TR curve is over toward the right in the upper diagram.  If P is high, like 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then M/P is relatively low, so the TR curve is more toward the left.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CA77D-E923-4535-AF69-667C8745F277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/>
              <a:t>It’s worth taking a moment to explain why we are holding P fixed at 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To find out whether the AD curve shifts to the left or right, we need to find out what happens to the </a:t>
            </a:r>
            <a:r>
              <a:rPr lang="en-US" sz="2000" dirty="0" err="1" smtClean="0"/>
              <a:t>vrednost</a:t>
            </a:r>
            <a:r>
              <a:rPr lang="en-US" sz="2000" dirty="0" smtClean="0"/>
              <a:t> of Y associated with any given </a:t>
            </a:r>
            <a:r>
              <a:rPr lang="en-US" sz="2000" dirty="0" err="1" smtClean="0"/>
              <a:t>vrednost</a:t>
            </a:r>
            <a:r>
              <a:rPr lang="en-US" sz="2000" dirty="0" smtClean="0"/>
              <a:t> of P.  This is not to say that the equilibrium </a:t>
            </a:r>
            <a:r>
              <a:rPr lang="en-US" sz="2000" dirty="0" err="1" smtClean="0"/>
              <a:t>vrednost</a:t>
            </a:r>
            <a:r>
              <a:rPr lang="en-US" sz="2000" dirty="0" smtClean="0"/>
              <a:t> of P will remain fixed after the policy change (though, in fact, we are assuming P is fixed in the short run).  We just want to see what happens to the AD curve.  </a:t>
            </a:r>
          </a:p>
          <a:p>
            <a:pPr eaLnBrk="1" hangingPunct="1"/>
            <a:r>
              <a:rPr lang="en-US" sz="2000" dirty="0" smtClean="0"/>
              <a:t>Once we know how the AD curve shifts, we can then add the AS curves (short- or long-run) to find out what, if anything, happens to P (in the short- or long-run).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B49B6-68FF-4DFB-AA97-7D02AA78C2EC}" type="slidenum">
              <a:rPr lang="en-US"/>
              <a:pPr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FB3CD-00C8-4E06-8B9E-D7FCE5DBB8CD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2A6BB-31E9-4947-8BDC-2690E5C05109}" type="slidenum">
              <a:rPr lang="en-US"/>
              <a:pPr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14FC-76C0-43F9-BE8A-79E8DF9A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BDBC-DFDC-491F-B2B6-3B74450DD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55C2-D27A-49B8-AE1A-A815D0D2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D015-397A-49C4-A93B-C4680AE8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683F-0DE2-408C-B296-711A5830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C4C2-75FB-4A89-BAC4-070BABC98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F957-E239-4EE4-B528-A464F7825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D9C0-4846-46C1-9F43-7A23FB3DE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40A4-4512-40F5-8EEB-5F9D01FBC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EBFEB-36AE-4D4E-AD44-89D85B82A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5A19A-F2FB-4F90-BF9C-F32AD7E0C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498FB38-154A-46B9-A1CC-DB5308C08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omicsnetwork.ac.uk/slides/macro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--hfREvydo" TargetMode="External"/><Relationship Id="rId2" Type="http://schemas.openxmlformats.org/officeDocument/2006/relationships/hyperlink" Target="https://en.wikipedia.org/wiki/MONIA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FeFwyWcIHts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acrothoughts.weebly.com/blog/free-lunches-and-secular-stagn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pantimes.co.jp/opinion/2017/02/16/commentary/japan-commentary/toshiba-underlines-abenomics-failing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video.cnbc.com/gallery/?video=30005992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apantimes.co.jp/opinion/2017/02/16/commentary/japan-commentary/toshiba-underlines-abenomics-failin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conomistsview.typepad.com/economistsview/2016/09/trumponomic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-syndicate.org/columnist/jeffrey-d-sachs" TargetMode="External"/><Relationship Id="rId2" Type="http://schemas.openxmlformats.org/officeDocument/2006/relationships/hyperlink" Target="https://www.project-syndicate.org/commentary/trump-economic-illiteracy-trade-war-by-jeffrey-d-sachs-2017-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anas.rs/svet.1160.html?news_id=344386&amp;title=Tramp+objavio+trgovinski+rat+Kanad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star.com/business/2017/04/24/ottawa-wont-take-immediate-action-on-new-us-softwood-lumber-dutie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.com/policy-and-politics/2017/4/25/15419854/trump-canada-lumber-trade-war" TargetMode="External"/><Relationship Id="rId2" Type="http://schemas.openxmlformats.org/officeDocument/2006/relationships/hyperlink" Target="http://www.uslumbercoalition.org/doc/USLC%20Press%20Release%20Re%20Lumber%20V%20CVD%20Prelim%20FINAL%200424201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onalobserver.com/2017/04/25/news/trudeau-and-premiers-pledge-fight-polite-battle-trump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acmillanlearning.com/catalog/static/worth/mankiw4/content/pga_menu0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download/internet-explorer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oxeu.org/sites/default/files/Vox_secular_stagnation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eu.org/sites/default/files/Vox_secular_stagnation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cular_stagnation_theo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05888" cy="42037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425604" y="2276475"/>
            <a:ext cx="863600" cy="5762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sz="1200" dirty="0" err="1">
                <a:latin typeface="Times" charset="0"/>
              </a:rPr>
              <a:t>Kejnzijanski</a:t>
            </a:r>
            <a:r>
              <a:rPr lang="sr-Latn-CS" sz="1200" dirty="0">
                <a:latin typeface="Times" charset="0"/>
              </a:rPr>
              <a:t> </a:t>
            </a:r>
          </a:p>
          <a:p>
            <a:pPr algn="ctr" eaLnBrk="0" hangingPunct="0"/>
            <a:r>
              <a:rPr lang="sr-Latn-CS" sz="1200" dirty="0">
                <a:latin typeface="Times" charset="0"/>
              </a:rPr>
              <a:t>presek</a:t>
            </a: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1981200" y="3716338"/>
            <a:ext cx="719138" cy="431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 smtClean="0">
                <a:latin typeface="Times" charset="0"/>
              </a:rPr>
              <a:t>TR </a:t>
            </a:r>
            <a:r>
              <a:rPr lang="sr-Latn-CS" sz="1200" dirty="0">
                <a:latin typeface="Times" charset="0"/>
              </a:rPr>
              <a:t>k</a:t>
            </a:r>
            <a:r>
              <a:rPr lang="en-US" sz="1200" dirty="0" err="1">
                <a:latin typeface="Times" charset="0"/>
              </a:rPr>
              <a:t>riv</a:t>
            </a:r>
            <a:r>
              <a:rPr lang="sr-Latn-CS" sz="1200" dirty="0">
                <a:latin typeface="Times" charset="0"/>
              </a:rPr>
              <a:t>a</a:t>
            </a:r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2051050" y="2349500"/>
            <a:ext cx="719138" cy="4318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Times" charset="0"/>
              </a:rPr>
              <a:t>IS </a:t>
            </a:r>
            <a:r>
              <a:rPr lang="sr-Latn-CS" sz="1200">
                <a:latin typeface="Times" charset="0"/>
              </a:rPr>
              <a:t>kriva</a:t>
            </a:r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382320" y="3573462"/>
            <a:ext cx="946150" cy="69373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sz="1200" dirty="0">
                <a:latin typeface="Times" charset="0"/>
              </a:rPr>
              <a:t>Teorije  </a:t>
            </a:r>
          </a:p>
          <a:p>
            <a:pPr algn="ctr" eaLnBrk="0" hangingPunct="0"/>
            <a:r>
              <a:rPr lang="en-US" sz="1200" dirty="0">
                <a:latin typeface="Times" charset="0"/>
              </a:rPr>
              <a:t>p</a:t>
            </a:r>
            <a:r>
              <a:rPr lang="sr-Latn-CS" sz="1200" dirty="0" err="1">
                <a:latin typeface="Times" charset="0"/>
              </a:rPr>
              <a:t>referencije</a:t>
            </a:r>
            <a:endParaRPr lang="en-US" sz="1200" dirty="0">
              <a:latin typeface="Times" charset="0"/>
            </a:endParaRPr>
          </a:p>
          <a:p>
            <a:pPr algn="ctr" eaLnBrk="0" hangingPunct="0"/>
            <a:r>
              <a:rPr lang="sr-Latn-CS" sz="1200" dirty="0">
                <a:latin typeface="Times" charset="0"/>
              </a:rPr>
              <a:t> </a:t>
            </a:r>
            <a:r>
              <a:rPr lang="sr-Latn-CS" sz="1200" dirty="0" smtClean="0">
                <a:latin typeface="Times" charset="0"/>
              </a:rPr>
              <a:t>likvidnosti</a:t>
            </a:r>
            <a:endParaRPr lang="sr-Latn-CS" sz="1200" dirty="0">
              <a:latin typeface="Times" charset="0"/>
            </a:endParaRPr>
          </a:p>
        </p:txBody>
      </p:sp>
      <p:sp>
        <p:nvSpPr>
          <p:cNvPr id="33799" name="Rectangle 17"/>
          <p:cNvSpPr>
            <a:spLocks noChangeArrowheads="1"/>
          </p:cNvSpPr>
          <p:nvPr/>
        </p:nvSpPr>
        <p:spPr bwMode="auto">
          <a:xfrm>
            <a:off x="3352800" y="2997200"/>
            <a:ext cx="936625" cy="50323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 smtClean="0">
                <a:latin typeface="Times" charset="0"/>
              </a:rPr>
              <a:t>IS-TR </a:t>
            </a:r>
            <a:r>
              <a:rPr lang="en-US" sz="1200" dirty="0">
                <a:latin typeface="Times" charset="0"/>
              </a:rPr>
              <a:t>model</a:t>
            </a:r>
            <a:endParaRPr lang="sr-Latn-CS" sz="1200" dirty="0">
              <a:latin typeface="Times" charset="0"/>
            </a:endParaRPr>
          </a:p>
        </p:txBody>
      </p:sp>
      <p:sp>
        <p:nvSpPr>
          <p:cNvPr id="33800" name="Rectangle 18"/>
          <p:cNvSpPr>
            <a:spLocks noChangeArrowheads="1"/>
          </p:cNvSpPr>
          <p:nvPr/>
        </p:nvSpPr>
        <p:spPr bwMode="auto">
          <a:xfrm>
            <a:off x="4919662" y="2852738"/>
            <a:ext cx="719138" cy="792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AD </a:t>
            </a:r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kriva</a:t>
            </a:r>
            <a:endParaRPr lang="sr-Latn-CS" sz="1200" b="1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3801" name="Rectangle 19"/>
          <p:cNvSpPr>
            <a:spLocks noChangeArrowheads="1"/>
          </p:cNvSpPr>
          <p:nvPr/>
        </p:nvSpPr>
        <p:spPr bwMode="auto">
          <a:xfrm>
            <a:off x="4919662" y="4221163"/>
            <a:ext cx="719138" cy="792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Times" charset="0"/>
              </a:rPr>
              <a:t>AS</a:t>
            </a:r>
            <a:r>
              <a:rPr lang="en-US" sz="1200">
                <a:solidFill>
                  <a:schemeClr val="bg1"/>
                </a:solidFill>
                <a:latin typeface="Times" charset="0"/>
              </a:rPr>
              <a:t> kriva</a:t>
            </a:r>
            <a:endParaRPr lang="sr-Latn-CS" sz="120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6296025" y="3416300"/>
            <a:ext cx="942975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Model </a:t>
            </a:r>
          </a:p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agregatne</a:t>
            </a:r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 </a:t>
            </a:r>
          </a:p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ponude</a:t>
            </a:r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i</a:t>
            </a:r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 </a:t>
            </a:r>
          </a:p>
          <a:p>
            <a:pPr algn="ctr" eaLnBrk="0" hangingPunct="0"/>
            <a:r>
              <a:rPr lang="sr-Latn-CS" sz="1200" b="1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gregatne</a:t>
            </a:r>
            <a:endParaRPr lang="en-US" sz="1200" b="1" dirty="0">
              <a:solidFill>
                <a:schemeClr val="bg1"/>
              </a:solidFill>
              <a:latin typeface="Times" charset="0"/>
            </a:endParaRPr>
          </a:p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tra</a:t>
            </a:r>
            <a:r>
              <a:rPr lang="sr-Latn-CS" sz="1200" b="1" dirty="0">
                <a:solidFill>
                  <a:schemeClr val="bg1"/>
                </a:solidFill>
                <a:latin typeface="Times" charset="0"/>
              </a:rPr>
              <a:t>žnje</a:t>
            </a:r>
          </a:p>
        </p:txBody>
      </p:sp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7696200" y="3416300"/>
            <a:ext cx="1008062" cy="1079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sz="1400" dirty="0">
                <a:solidFill>
                  <a:schemeClr val="bg1"/>
                </a:solidFill>
                <a:latin typeface="Times" charset="0"/>
              </a:rPr>
              <a:t>Objašnjenje</a:t>
            </a:r>
          </a:p>
          <a:p>
            <a:pPr algn="ctr" eaLnBrk="0" hangingPunct="0"/>
            <a:r>
              <a:rPr lang="sr-Latn-CS" sz="1400" dirty="0">
                <a:solidFill>
                  <a:schemeClr val="bg1"/>
                </a:solidFill>
                <a:latin typeface="Times" charset="0"/>
              </a:rPr>
              <a:t>kratkoročnih</a:t>
            </a:r>
          </a:p>
          <a:p>
            <a:pPr algn="ctr" eaLnBrk="0" hangingPunct="0"/>
            <a:r>
              <a:rPr lang="sr-Latn-CS" sz="1400" dirty="0">
                <a:solidFill>
                  <a:schemeClr val="bg1"/>
                </a:solidFill>
                <a:latin typeface="Times" charset="0"/>
              </a:rPr>
              <a:t>privrednih </a:t>
            </a:r>
          </a:p>
          <a:p>
            <a:pPr algn="ctr" eaLnBrk="0" hangingPunct="0"/>
            <a:r>
              <a:rPr lang="sr-Latn-CS" sz="1400" dirty="0" err="1">
                <a:solidFill>
                  <a:schemeClr val="bg1"/>
                </a:solidFill>
                <a:latin typeface="Times" charset="0"/>
              </a:rPr>
              <a:t>fluktuacija</a:t>
            </a:r>
            <a:endParaRPr lang="sr-Latn-CS" sz="14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3804" name="Rectangle 22"/>
          <p:cNvSpPr>
            <a:spLocks noChangeArrowheads="1"/>
          </p:cNvSpPr>
          <p:nvPr/>
        </p:nvSpPr>
        <p:spPr bwMode="auto">
          <a:xfrm>
            <a:off x="179388" y="1412875"/>
            <a:ext cx="3600450" cy="431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23"/>
          <p:cNvSpPr>
            <a:spLocks noChangeShapeType="1"/>
          </p:cNvSpPr>
          <p:nvPr/>
        </p:nvSpPr>
        <p:spPr bwMode="auto">
          <a:xfrm>
            <a:off x="104298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2133600" y="5257800"/>
            <a:ext cx="4876800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Teorija kratkoro</a:t>
            </a:r>
            <a:r>
              <a:rPr lang="sr-Latn-CS"/>
              <a:t>čnih fluktuacija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Latn-RS" dirty="0" smtClean="0"/>
              <a:t>111</a:t>
            </a:r>
            <a:endParaRPr lang="en-GB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177" t="45075" r="28330" b="21395"/>
          <a:stretch>
            <a:fillRect/>
          </a:stretch>
        </p:blipFill>
        <p:spPr bwMode="auto">
          <a:xfrm>
            <a:off x="685800" y="152400"/>
            <a:ext cx="737616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2438400" y="1295400"/>
            <a:ext cx="411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819400" y="1676400"/>
            <a:ext cx="3733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828800" y="744748"/>
            <a:ext cx="46740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0" y="3886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kamatna</a:t>
            </a:r>
            <a:r>
              <a:rPr lang="en-GB" dirty="0" smtClean="0"/>
              <a:t> </a:t>
            </a:r>
            <a:r>
              <a:rPr lang="en-GB" dirty="0" err="1" smtClean="0"/>
              <a:t>stopa</a:t>
            </a:r>
            <a:r>
              <a:rPr lang="en-GB" dirty="0" smtClean="0"/>
              <a:t> </a:t>
            </a:r>
            <a:r>
              <a:rPr lang="en-GB" dirty="0" err="1" smtClean="0"/>
              <a:t>pri</a:t>
            </a:r>
            <a:r>
              <a:rPr lang="en-GB" dirty="0" smtClean="0"/>
              <a:t> </a:t>
            </a:r>
            <a:r>
              <a:rPr lang="en-GB" dirty="0" err="1" smtClean="0"/>
              <a:t>primeni</a:t>
            </a:r>
            <a:r>
              <a:rPr lang="en-GB" dirty="0" smtClean="0"/>
              <a:t> </a:t>
            </a:r>
            <a:r>
              <a:rPr lang="en-GB" dirty="0" err="1" smtClean="0"/>
              <a:t>Tejlorovog</a:t>
            </a:r>
            <a:r>
              <a:rPr lang="en-GB" dirty="0" smtClean="0"/>
              <a:t> </a:t>
            </a:r>
            <a:r>
              <a:rPr lang="en-GB" dirty="0" err="1" smtClean="0"/>
              <a:t>pravila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en-GB" dirty="0" err="1" smtClean="0"/>
              <a:t>viša</a:t>
            </a:r>
            <a:r>
              <a:rPr lang="en-GB" dirty="0" smtClean="0"/>
              <a:t> </a:t>
            </a:r>
            <a:r>
              <a:rPr lang="en-GB" dirty="0" err="1" smtClean="0"/>
              <a:t>nego</a:t>
            </a:r>
            <a:r>
              <a:rPr lang="en-GB" dirty="0" smtClean="0"/>
              <a:t> </a:t>
            </a:r>
            <a:r>
              <a:rPr lang="sr-Latn-RS" dirty="0" smtClean="0"/>
              <a:t>pri fiksiranju k. stope (LM)</a:t>
            </a:r>
          </a:p>
          <a:p>
            <a:r>
              <a:rPr lang="en-GB" dirty="0" smtClean="0"/>
              <a:t>N</a:t>
            </a:r>
            <a:r>
              <a:rPr lang="sr-Latn-RS" dirty="0" smtClean="0"/>
              <a:t>iža nego pri pri monetarnom targetiranju</a:t>
            </a:r>
            <a:endParaRPr lang="sr-Latn-RS" i="1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419600" y="3657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Neka</a:t>
            </a:r>
            <a:r>
              <a:rPr lang="en-GB" dirty="0" smtClean="0"/>
              <a:t> </a:t>
            </a:r>
            <a:r>
              <a:rPr lang="en-GB" dirty="0" err="1" smtClean="0"/>
              <a:t>restriktivnija</a:t>
            </a:r>
            <a:r>
              <a:rPr lang="en-GB" dirty="0" smtClean="0"/>
              <a:t> </a:t>
            </a:r>
            <a:r>
              <a:rPr lang="en-GB" dirty="0" err="1" smtClean="0"/>
              <a:t>centralna</a:t>
            </a:r>
            <a:r>
              <a:rPr lang="en-GB" dirty="0" smtClean="0"/>
              <a:t> </a:t>
            </a:r>
            <a:r>
              <a:rPr lang="en-GB" dirty="0" err="1" smtClean="0"/>
              <a:t>banka</a:t>
            </a:r>
            <a:r>
              <a:rPr lang="en-GB" dirty="0" smtClean="0"/>
              <a:t> bi </a:t>
            </a:r>
            <a:r>
              <a:rPr lang="en-GB" dirty="0" err="1" smtClean="0"/>
              <a:t>izabrala</a:t>
            </a:r>
            <a:r>
              <a:rPr lang="en-GB" dirty="0" smtClean="0"/>
              <a:t> </a:t>
            </a:r>
            <a:r>
              <a:rPr lang="en-GB" dirty="0" err="1" smtClean="0"/>
              <a:t>višu</a:t>
            </a:r>
            <a:r>
              <a:rPr lang="en-GB" dirty="0" smtClean="0"/>
              <a:t> </a:t>
            </a:r>
            <a:r>
              <a:rPr lang="en-GB" dirty="0" err="1" smtClean="0"/>
              <a:t>kamatnu</a:t>
            </a:r>
            <a:r>
              <a:rPr lang="en-GB" dirty="0" smtClean="0"/>
              <a:t> </a:t>
            </a:r>
            <a:r>
              <a:rPr lang="en-GB" dirty="0" err="1" smtClean="0"/>
              <a:t>stopu</a:t>
            </a:r>
            <a:r>
              <a:rPr lang="sr-Latn-RS" dirty="0" smtClean="0"/>
              <a:t> (tačka F)</a:t>
            </a:r>
            <a:r>
              <a:rPr lang="en-GB" dirty="0" smtClean="0"/>
              <a:t> </a:t>
            </a:r>
            <a:endParaRPr lang="sr-Latn-RS" dirty="0" smtClean="0"/>
          </a:p>
          <a:p>
            <a:endParaRPr lang="sr-Latn-RS" dirty="0" smtClean="0"/>
          </a:p>
          <a:p>
            <a:r>
              <a:rPr lang="en-GB" dirty="0" err="1" smtClean="0"/>
              <a:t>došlo</a:t>
            </a:r>
            <a:r>
              <a:rPr lang="en-GB" dirty="0" smtClean="0"/>
              <a:t> bi do </a:t>
            </a:r>
            <a:r>
              <a:rPr lang="en-GB" dirty="0" err="1" smtClean="0"/>
              <a:t>kontrakcije</a:t>
            </a:r>
            <a:r>
              <a:rPr lang="en-GB" dirty="0" smtClean="0"/>
              <a:t> </a:t>
            </a:r>
            <a:r>
              <a:rPr lang="en-GB" dirty="0" err="1" smtClean="0"/>
              <a:t>novčane</a:t>
            </a:r>
            <a:r>
              <a:rPr lang="en-GB" dirty="0" smtClean="0"/>
              <a:t> </a:t>
            </a:r>
            <a:r>
              <a:rPr lang="en-GB" dirty="0" err="1" smtClean="0"/>
              <a:t>ponude</a:t>
            </a:r>
            <a:r>
              <a:rPr lang="en-GB" dirty="0" smtClean="0"/>
              <a:t>, 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vidimo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panelu</a:t>
            </a:r>
            <a:r>
              <a:rPr lang="en-GB" dirty="0" smtClean="0"/>
              <a:t> (</a:t>
            </a:r>
            <a:r>
              <a:rPr lang="en-GB" i="1" dirty="0" smtClean="0"/>
              <a:t>a</a:t>
            </a:r>
            <a:r>
              <a:rPr lang="en-GB" dirty="0" smtClean="0"/>
              <a:t>), </a:t>
            </a:r>
            <a:endParaRPr lang="sr-Latn-RS" dirty="0" smtClean="0"/>
          </a:p>
          <a:p>
            <a:r>
              <a:rPr lang="en-GB" dirty="0" err="1" smtClean="0"/>
              <a:t>linija</a:t>
            </a:r>
            <a:r>
              <a:rPr lang="en-GB" dirty="0" smtClean="0"/>
              <a:t> </a:t>
            </a:r>
            <a:r>
              <a:rPr lang="en-GB" i="1" dirty="0" smtClean="0"/>
              <a:t>TR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sr-Latn-RS" dirty="0" smtClean="0"/>
              <a:t> </a:t>
            </a:r>
            <a:r>
              <a:rPr lang="en-GB" dirty="0" err="1" smtClean="0"/>
              <a:t>panelu</a:t>
            </a:r>
            <a:r>
              <a:rPr lang="en-GB" dirty="0" smtClean="0"/>
              <a:t> (</a:t>
            </a:r>
            <a:r>
              <a:rPr lang="en-GB" i="1" dirty="0" smtClean="0"/>
              <a:t>b</a:t>
            </a:r>
            <a:r>
              <a:rPr lang="en-GB" dirty="0" smtClean="0"/>
              <a:t>) </a:t>
            </a:r>
            <a:endParaRPr lang="sr-Latn-RS" dirty="0" smtClean="0"/>
          </a:p>
          <a:p>
            <a:r>
              <a:rPr lang="en-GB" dirty="0" err="1" smtClean="0"/>
              <a:t>biće</a:t>
            </a:r>
            <a:r>
              <a:rPr lang="en-GB" dirty="0" smtClean="0"/>
              <a:t> </a:t>
            </a:r>
            <a:r>
              <a:rPr lang="en-GB" dirty="0" err="1" smtClean="0"/>
              <a:t>strmija</a:t>
            </a:r>
            <a:r>
              <a:rPr lang="en-GB" dirty="0" smtClean="0"/>
              <a:t> </a:t>
            </a:r>
            <a:r>
              <a:rPr lang="sr-Latn-RS" dirty="0" smtClean="0"/>
              <a:t> </a:t>
            </a:r>
            <a:r>
              <a:rPr lang="en-GB" dirty="0" err="1" smtClean="0"/>
              <a:t>od</a:t>
            </a:r>
            <a:r>
              <a:rPr lang="en-GB" dirty="0" smtClean="0"/>
              <a:t> </a:t>
            </a:r>
            <a:r>
              <a:rPr lang="en-GB" i="1" dirty="0" smtClean="0"/>
              <a:t>TR </a:t>
            </a:r>
            <a:r>
              <a:rPr lang="en-GB" dirty="0" err="1" smtClean="0"/>
              <a:t>krive</a:t>
            </a:r>
            <a:r>
              <a:rPr lang="en-GB" dirty="0" smtClean="0"/>
              <a:t>, </a:t>
            </a:r>
            <a:endParaRPr lang="sr-Latn-RS" dirty="0" smtClean="0"/>
          </a:p>
          <a:p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odgovara</a:t>
            </a:r>
            <a:r>
              <a:rPr lang="en-GB" dirty="0" smtClean="0"/>
              <a:t> </a:t>
            </a:r>
            <a:r>
              <a:rPr lang="en-GB" dirty="0" err="1" smtClean="0"/>
              <a:t>slučaju</a:t>
            </a:r>
            <a:r>
              <a:rPr lang="en-GB" dirty="0" smtClean="0"/>
              <a:t> </a:t>
            </a:r>
            <a:r>
              <a:rPr lang="en-GB" dirty="0" err="1" smtClean="0"/>
              <a:t>konstantne</a:t>
            </a:r>
            <a:r>
              <a:rPr lang="en-GB" dirty="0" smtClean="0"/>
              <a:t> </a:t>
            </a:r>
            <a:r>
              <a:rPr lang="en-GB" dirty="0" err="1" smtClean="0"/>
              <a:t>ponude</a:t>
            </a:r>
            <a:r>
              <a:rPr lang="en-GB" dirty="0" smtClean="0"/>
              <a:t> </a:t>
            </a:r>
            <a:r>
              <a:rPr lang="en-GB" dirty="0" err="1" smtClean="0"/>
              <a:t>novca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2" name="Oval 11"/>
          <p:cNvSpPr/>
          <p:nvPr/>
        </p:nvSpPr>
        <p:spPr bwMode="auto">
          <a:xfrm>
            <a:off x="6324600" y="609600"/>
            <a:ext cx="381000" cy="3048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835992" y="762000"/>
            <a:ext cx="0" cy="1905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2083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CB </a:t>
            </a:r>
            <a:r>
              <a:rPr lang="en-GB" dirty="0" err="1" smtClean="0"/>
              <a:t>može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sr-Latn-RS" dirty="0" smtClean="0"/>
              <a:t> čak i da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spreči</a:t>
            </a:r>
            <a:r>
              <a:rPr lang="en-GB" dirty="0" smtClean="0"/>
              <a:t> </a:t>
            </a:r>
            <a:r>
              <a:rPr lang="en-GB" dirty="0" err="1" smtClean="0"/>
              <a:t>fluktuacije</a:t>
            </a:r>
            <a:r>
              <a:rPr lang="en-GB" dirty="0" smtClean="0"/>
              <a:t> </a:t>
            </a:r>
            <a:r>
              <a:rPr lang="en-GB" dirty="0" err="1" smtClean="0"/>
              <a:t>autputa</a:t>
            </a:r>
            <a:r>
              <a:rPr lang="en-GB" dirty="0" smtClean="0"/>
              <a:t> </a:t>
            </a:r>
            <a:r>
              <a:rPr lang="en-GB" dirty="0" err="1" smtClean="0"/>
              <a:t>dovoljno</a:t>
            </a:r>
            <a:r>
              <a:rPr lang="en-GB" dirty="0" smtClean="0"/>
              <a:t> </a:t>
            </a:r>
            <a:r>
              <a:rPr lang="en-GB" dirty="0" err="1" smtClean="0"/>
              <a:t>visokim</a:t>
            </a:r>
            <a:r>
              <a:rPr lang="en-GB" dirty="0" smtClean="0"/>
              <a:t> </a:t>
            </a:r>
            <a:r>
              <a:rPr lang="en-GB" dirty="0" err="1" smtClean="0"/>
              <a:t>rastom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kamatne</a:t>
            </a:r>
            <a:r>
              <a:rPr lang="en-GB" dirty="0" smtClean="0"/>
              <a:t> </a:t>
            </a:r>
            <a:r>
              <a:rPr lang="en-GB" dirty="0" err="1" smtClean="0"/>
              <a:t>stope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651375" cy="3951288"/>
          </a:xfrm>
          <a:solidFill>
            <a:schemeClr val="bg2"/>
          </a:solidFill>
        </p:spPr>
        <p:txBody>
          <a:bodyPr/>
          <a:lstStyle/>
          <a:p>
            <a:r>
              <a:rPr lang="sr-Latn-RS" dirty="0" smtClean="0"/>
              <a:t>Ak</a:t>
            </a:r>
            <a:r>
              <a:rPr lang="en-GB" dirty="0" smtClean="0"/>
              <a:t>o </a:t>
            </a:r>
            <a:r>
              <a:rPr lang="en-GB" dirty="0" err="1" smtClean="0"/>
              <a:t>centralna</a:t>
            </a:r>
            <a:r>
              <a:rPr lang="en-GB" dirty="0" smtClean="0"/>
              <a:t> </a:t>
            </a:r>
            <a:r>
              <a:rPr lang="en-GB" dirty="0" err="1" smtClean="0"/>
              <a:t>banka</a:t>
            </a:r>
            <a:r>
              <a:rPr lang="sr-Latn-RS" dirty="0" smtClean="0"/>
              <a:t> </a:t>
            </a:r>
            <a:r>
              <a:rPr lang="en-GB" b="1" dirty="0" err="1" smtClean="0"/>
              <a:t>nije</a:t>
            </a:r>
            <a:r>
              <a:rPr lang="en-GB" dirty="0" smtClean="0"/>
              <a:t> </a:t>
            </a:r>
            <a:r>
              <a:rPr lang="en-GB" dirty="0" err="1" smtClean="0"/>
              <a:t>zainteresovana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stabilizaciju</a:t>
            </a:r>
            <a:r>
              <a:rPr lang="en-GB" dirty="0" smtClean="0"/>
              <a:t> </a:t>
            </a:r>
            <a:r>
              <a:rPr lang="en-GB" dirty="0" err="1" smtClean="0"/>
              <a:t>autputa</a:t>
            </a:r>
            <a:r>
              <a:rPr lang="sr-Latn-RS" dirty="0" smtClean="0"/>
              <a:t> o</a:t>
            </a:r>
            <a:r>
              <a:rPr lang="sr-Latn-RS" i="1" dirty="0" smtClean="0"/>
              <a:t>nda je </a:t>
            </a:r>
          </a:p>
          <a:p>
            <a:r>
              <a:rPr lang="en-GB" i="1" dirty="0" smtClean="0"/>
              <a:t>TR</a:t>
            </a:r>
            <a:r>
              <a:rPr lang="sr-Latn-RS" i="1" dirty="0" smtClean="0"/>
              <a:t> </a:t>
            </a:r>
            <a:r>
              <a:rPr lang="en-GB" dirty="0" err="1" smtClean="0"/>
              <a:t>kriva</a:t>
            </a:r>
            <a:r>
              <a:rPr lang="en-GB" dirty="0" smtClean="0"/>
              <a:t> </a:t>
            </a:r>
            <a:r>
              <a:rPr lang="en-GB" dirty="0" err="1" smtClean="0"/>
              <a:t>horizontalna</a:t>
            </a:r>
            <a:endParaRPr lang="sr-Latn-RS" dirty="0" smtClean="0"/>
          </a:p>
          <a:p>
            <a:r>
              <a:rPr lang="en-GB" dirty="0" err="1" smtClean="0"/>
              <a:t>Što</a:t>
            </a:r>
            <a:r>
              <a:rPr lang="en-GB" dirty="0" smtClean="0"/>
              <a:t> je </a:t>
            </a:r>
            <a:r>
              <a:rPr lang="en-GB" dirty="0" err="1" smtClean="0"/>
              <a:t>strmija</a:t>
            </a:r>
            <a:r>
              <a:rPr lang="en-GB" dirty="0" smtClean="0"/>
              <a:t> </a:t>
            </a:r>
            <a:r>
              <a:rPr lang="en-GB" i="1" dirty="0" smtClean="0"/>
              <a:t>TR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kriva</a:t>
            </a:r>
            <a:r>
              <a:rPr lang="en-GB" dirty="0" smtClean="0"/>
              <a:t> (</a:t>
            </a:r>
            <a:r>
              <a:rPr lang="en-GB" dirty="0" err="1" smtClean="0"/>
              <a:t>što</a:t>
            </a:r>
            <a:r>
              <a:rPr lang="en-GB" dirty="0" smtClean="0"/>
              <a:t> je </a:t>
            </a:r>
            <a:r>
              <a:rPr lang="en-GB" dirty="0" err="1" smtClean="0"/>
              <a:t>veće</a:t>
            </a:r>
            <a:r>
              <a:rPr lang="en-GB" dirty="0" smtClean="0"/>
              <a:t> </a:t>
            </a:r>
            <a:r>
              <a:rPr lang="en-GB" i="1" dirty="0" smtClean="0"/>
              <a:t>b</a:t>
            </a:r>
            <a:r>
              <a:rPr lang="en-GB" dirty="0" smtClean="0"/>
              <a:t>), </a:t>
            </a:r>
            <a:r>
              <a:rPr lang="en-GB" dirty="0" err="1" smtClean="0"/>
              <a:t>jače</a:t>
            </a:r>
            <a:r>
              <a:rPr lang="en-GB" dirty="0" smtClean="0"/>
              <a:t> je </a:t>
            </a:r>
            <a:r>
              <a:rPr lang="en-GB" dirty="0" err="1" smtClean="0"/>
              <a:t>stabilizirajuće</a:t>
            </a:r>
            <a:r>
              <a:rPr lang="en-GB" dirty="0" smtClean="0"/>
              <a:t> </a:t>
            </a:r>
            <a:r>
              <a:rPr lang="en-GB" dirty="0" err="1" smtClean="0"/>
              <a:t>dejstvo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monetarne</a:t>
            </a:r>
            <a:r>
              <a:rPr lang="en-GB" dirty="0" smtClean="0"/>
              <a:t> </a:t>
            </a:r>
            <a:r>
              <a:rPr lang="en-GB" dirty="0" err="1" smtClean="0"/>
              <a:t>politike</a:t>
            </a:r>
            <a:r>
              <a:rPr lang="en-GB" dirty="0" smtClean="0"/>
              <a:t>. </a:t>
            </a:r>
            <a:endParaRPr lang="sr-Latn-RS" dirty="0" smtClean="0"/>
          </a:p>
          <a:p>
            <a:r>
              <a:rPr lang="en-GB" dirty="0" smtClean="0"/>
              <a:t>I</a:t>
            </a:r>
            <a:r>
              <a:rPr lang="sr-Latn-RS" dirty="0" smtClean="0"/>
              <a:t>sto </a:t>
            </a:r>
            <a:r>
              <a:rPr lang="en-GB" dirty="0" smtClean="0"/>
              <a:t> </a:t>
            </a:r>
            <a:r>
              <a:rPr lang="en-GB" dirty="0" err="1" smtClean="0"/>
              <a:t>va</a:t>
            </a:r>
            <a:r>
              <a:rPr lang="sr-Latn-RS" dirty="0" smtClean="0"/>
              <a:t>ži </a:t>
            </a:r>
            <a:r>
              <a:rPr lang="sr-Latn-RS" dirty="0" smtClean="0"/>
              <a:t>kad </a:t>
            </a:r>
            <a:r>
              <a:rPr lang="sr-Latn-RS" dirty="0" smtClean="0"/>
              <a:t>se doda inflacija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177" t="60354" r="30216" b="9469"/>
          <a:stretch>
            <a:fillRect/>
          </a:stretch>
        </p:blipFill>
        <p:spPr bwMode="auto">
          <a:xfrm>
            <a:off x="-330200" y="762000"/>
            <a:ext cx="497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2819400" y="914400"/>
            <a:ext cx="533400" cy="1524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2" y="228600"/>
            <a:ext cx="4452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5850148" y="381000"/>
            <a:ext cx="10668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174875"/>
            <a:ext cx="4041775" cy="3951288"/>
          </a:xfrm>
        </p:spPr>
        <p:txBody>
          <a:bodyPr/>
          <a:lstStyle/>
          <a:p>
            <a:r>
              <a:rPr lang="en-GB" dirty="0" smtClean="0"/>
              <a:t>N</a:t>
            </a:r>
            <a:r>
              <a:rPr lang="sr-Latn-RS" dirty="0" smtClean="0"/>
              <a:t>pr: smanjuje se neutr. </a:t>
            </a:r>
            <a:r>
              <a:rPr lang="en-GB" i="1" dirty="0" smtClean="0"/>
              <a:t>I</a:t>
            </a:r>
            <a:endParaRPr lang="sr-Latn-RS" i="1" dirty="0" smtClean="0"/>
          </a:p>
          <a:p>
            <a:pPr>
              <a:buNone/>
            </a:pPr>
            <a:r>
              <a:rPr lang="sr-Latn-RS" i="1" dirty="0" smtClean="0"/>
              <a:t> </a:t>
            </a:r>
            <a:r>
              <a:rPr lang="sr-Latn-RS" i="1" dirty="0" smtClean="0"/>
              <a:t>                            ili Y </a:t>
            </a:r>
            <a:endParaRPr lang="sr-Latn-RS" i="1" dirty="0" smtClean="0"/>
          </a:p>
          <a:p>
            <a:r>
              <a:rPr lang="vi-VN" dirty="0" smtClean="0"/>
              <a:t>Ovo je predstavljeno pomeranjem </a:t>
            </a:r>
            <a:r>
              <a:rPr lang="vi-VN" i="1" dirty="0" smtClean="0"/>
              <a:t>TR </a:t>
            </a:r>
            <a:r>
              <a:rPr lang="vi-VN" dirty="0" smtClean="0"/>
              <a:t>krive u položaj </a:t>
            </a:r>
            <a:r>
              <a:rPr lang="vi-VN" i="1" dirty="0" smtClean="0"/>
              <a:t>TR</a:t>
            </a:r>
            <a:r>
              <a:rPr lang="vi-VN" dirty="0" smtClean="0"/>
              <a:t>’. </a:t>
            </a:r>
            <a:endParaRPr lang="sr-Latn-RS" dirty="0" smtClean="0"/>
          </a:p>
          <a:p>
            <a:r>
              <a:rPr lang="en-GB" dirty="0" smtClean="0"/>
              <a:t>P</a:t>
            </a:r>
            <a:r>
              <a:rPr lang="sr-Latn-RS" dirty="0" smtClean="0"/>
              <a:t>osledica: </a:t>
            </a:r>
            <a:r>
              <a:rPr lang="vi-VN" dirty="0" smtClean="0"/>
              <a:t>ekspanzij</a:t>
            </a:r>
            <a:r>
              <a:rPr lang="sr-Latn-RS" dirty="0" smtClean="0"/>
              <a:t>a</a:t>
            </a:r>
            <a:endParaRPr lang="sr-Latn-R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177" t="60354" r="30216" b="9469"/>
          <a:stretch>
            <a:fillRect/>
          </a:stretch>
        </p:blipFill>
        <p:spPr bwMode="auto">
          <a:xfrm>
            <a:off x="-152400" y="0"/>
            <a:ext cx="497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953000" cy="3951288"/>
          </a:xfrm>
        </p:spPr>
        <p:txBody>
          <a:bodyPr/>
          <a:lstStyle/>
          <a:p>
            <a:r>
              <a:rPr lang="en-GB" dirty="0" smtClean="0"/>
              <a:t>K</a:t>
            </a:r>
            <a:r>
              <a:rPr lang="sr-Latn-RS" dirty="0" smtClean="0"/>
              <a:t>ada se menja a i b, menja se NAGIB TR linije</a:t>
            </a:r>
          </a:p>
          <a:p>
            <a:r>
              <a:rPr lang="en-GB" dirty="0" smtClean="0"/>
              <a:t>A</a:t>
            </a:r>
            <a:r>
              <a:rPr lang="sr-Latn-RS" dirty="0" smtClean="0"/>
              <a:t>ko se menjaju egzogene varijable,dolazi do skoka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44529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flipH="1">
            <a:off x="3200400" y="533400"/>
            <a:ext cx="1295400" cy="114300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8153400" y="2667000"/>
            <a:ext cx="1524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05888" cy="420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03238" y="2276475"/>
            <a:ext cx="863600" cy="5762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sz="1200">
                <a:latin typeface="Times" charset="0"/>
              </a:rPr>
              <a:t>Kejnzijanski </a:t>
            </a:r>
          </a:p>
          <a:p>
            <a:pPr algn="ctr" eaLnBrk="0" hangingPunct="0"/>
            <a:r>
              <a:rPr lang="sr-Latn-CS" sz="1200">
                <a:latin typeface="Times" charset="0"/>
              </a:rPr>
              <a:t>presek</a:t>
            </a: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1981200" y="3716338"/>
            <a:ext cx="719138" cy="431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 smtClean="0">
                <a:latin typeface="Times" charset="0"/>
              </a:rPr>
              <a:t>TR </a:t>
            </a:r>
            <a:r>
              <a:rPr lang="sr-Latn-CS" sz="1200" dirty="0">
                <a:latin typeface="Times" charset="0"/>
              </a:rPr>
              <a:t>k</a:t>
            </a:r>
            <a:r>
              <a:rPr lang="en-US" sz="1200" dirty="0" err="1">
                <a:latin typeface="Times" charset="0"/>
              </a:rPr>
              <a:t>riv</a:t>
            </a:r>
            <a:r>
              <a:rPr lang="sr-Latn-CS" sz="1200" dirty="0">
                <a:latin typeface="Times" charset="0"/>
              </a:rPr>
              <a:t>a</a:t>
            </a:r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2051050" y="2349500"/>
            <a:ext cx="719138" cy="4318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Times" charset="0"/>
              </a:rPr>
              <a:t>IS </a:t>
            </a:r>
            <a:r>
              <a:rPr lang="sr-Latn-CS" sz="1200">
                <a:latin typeface="Times" charset="0"/>
              </a:rPr>
              <a:t>kriva</a:t>
            </a:r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468313" y="3573463"/>
            <a:ext cx="935037" cy="6477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sz="1200">
                <a:latin typeface="Times" charset="0"/>
              </a:rPr>
              <a:t>Teorije  </a:t>
            </a:r>
          </a:p>
          <a:p>
            <a:pPr algn="ctr" eaLnBrk="0" hangingPunct="0"/>
            <a:r>
              <a:rPr lang="en-US" sz="1200">
                <a:latin typeface="Times" charset="0"/>
              </a:rPr>
              <a:t>p</a:t>
            </a:r>
            <a:r>
              <a:rPr lang="sr-Latn-CS" sz="1200">
                <a:latin typeface="Times" charset="0"/>
              </a:rPr>
              <a:t>referencije</a:t>
            </a:r>
            <a:endParaRPr lang="en-US" sz="1200">
              <a:latin typeface="Times" charset="0"/>
            </a:endParaRPr>
          </a:p>
          <a:p>
            <a:pPr algn="ctr" eaLnBrk="0" hangingPunct="0"/>
            <a:r>
              <a:rPr lang="sr-Latn-CS" sz="1200">
                <a:latin typeface="Times" charset="0"/>
              </a:rPr>
              <a:t> likvidnosti</a:t>
            </a:r>
          </a:p>
        </p:txBody>
      </p:sp>
      <p:sp>
        <p:nvSpPr>
          <p:cNvPr id="33799" name="Rectangle 17"/>
          <p:cNvSpPr>
            <a:spLocks noChangeArrowheads="1"/>
          </p:cNvSpPr>
          <p:nvPr/>
        </p:nvSpPr>
        <p:spPr bwMode="auto">
          <a:xfrm>
            <a:off x="3352800" y="2997200"/>
            <a:ext cx="936625" cy="50323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dirty="0" smtClean="0">
                <a:latin typeface="Times" charset="0"/>
              </a:rPr>
              <a:t>IS-TR </a:t>
            </a:r>
            <a:r>
              <a:rPr lang="en-US" sz="1200" dirty="0">
                <a:latin typeface="Times" charset="0"/>
              </a:rPr>
              <a:t>model</a:t>
            </a:r>
            <a:endParaRPr lang="sr-Latn-CS" sz="1200" dirty="0">
              <a:latin typeface="Times" charset="0"/>
            </a:endParaRPr>
          </a:p>
        </p:txBody>
      </p:sp>
      <p:sp>
        <p:nvSpPr>
          <p:cNvPr id="33800" name="Rectangle 18"/>
          <p:cNvSpPr>
            <a:spLocks noChangeArrowheads="1"/>
          </p:cNvSpPr>
          <p:nvPr/>
        </p:nvSpPr>
        <p:spPr bwMode="auto">
          <a:xfrm>
            <a:off x="4876800" y="2852738"/>
            <a:ext cx="719138" cy="792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Times" charset="0"/>
              </a:rPr>
              <a:t>AD kriva</a:t>
            </a:r>
            <a:endParaRPr lang="sr-Latn-CS" sz="1200" b="1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3801" name="Rectangle 19"/>
          <p:cNvSpPr>
            <a:spLocks noChangeArrowheads="1"/>
          </p:cNvSpPr>
          <p:nvPr/>
        </p:nvSpPr>
        <p:spPr bwMode="auto">
          <a:xfrm>
            <a:off x="4876800" y="4221163"/>
            <a:ext cx="719138" cy="792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  <a:latin typeface="Times" charset="0"/>
              </a:rPr>
              <a:t>AS</a:t>
            </a:r>
            <a:r>
              <a:rPr lang="en-US" sz="1200">
                <a:solidFill>
                  <a:schemeClr val="bg1"/>
                </a:solidFill>
                <a:latin typeface="Times" charset="0"/>
              </a:rPr>
              <a:t> kriva</a:t>
            </a:r>
            <a:endParaRPr lang="sr-Latn-CS" sz="120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3802" name="Rectangle 20"/>
          <p:cNvSpPr>
            <a:spLocks noChangeArrowheads="1"/>
          </p:cNvSpPr>
          <p:nvPr/>
        </p:nvSpPr>
        <p:spPr bwMode="auto">
          <a:xfrm>
            <a:off x="6296025" y="3416300"/>
            <a:ext cx="942975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Model </a:t>
            </a:r>
          </a:p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agregatne</a:t>
            </a:r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 </a:t>
            </a:r>
          </a:p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ponude</a:t>
            </a:r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i</a:t>
            </a:r>
            <a:r>
              <a:rPr lang="en-US" sz="1200" b="1" dirty="0">
                <a:solidFill>
                  <a:schemeClr val="bg1"/>
                </a:solidFill>
                <a:latin typeface="Times" charset="0"/>
              </a:rPr>
              <a:t> </a:t>
            </a:r>
          </a:p>
          <a:p>
            <a:pPr algn="ctr" eaLnBrk="0" hangingPunct="0"/>
            <a:r>
              <a:rPr lang="sr-Latn-CS" sz="1200" b="1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gregatne</a:t>
            </a:r>
            <a:endParaRPr lang="en-US" sz="1200" b="1" dirty="0">
              <a:solidFill>
                <a:schemeClr val="bg1"/>
              </a:solidFill>
              <a:latin typeface="Times" charset="0"/>
            </a:endParaRPr>
          </a:p>
          <a:p>
            <a:pPr algn="ctr" eaLnBrk="0" hangingPunct="0"/>
            <a:r>
              <a:rPr lang="en-US" sz="1200" b="1" dirty="0" err="1">
                <a:solidFill>
                  <a:schemeClr val="bg1"/>
                </a:solidFill>
                <a:latin typeface="Times" charset="0"/>
              </a:rPr>
              <a:t>tra</a:t>
            </a:r>
            <a:r>
              <a:rPr lang="sr-Latn-CS" sz="1200" b="1" dirty="0">
                <a:solidFill>
                  <a:schemeClr val="bg1"/>
                </a:solidFill>
                <a:latin typeface="Times" charset="0"/>
              </a:rPr>
              <a:t>žnje</a:t>
            </a:r>
          </a:p>
        </p:txBody>
      </p:sp>
      <p:sp>
        <p:nvSpPr>
          <p:cNvPr id="33803" name="Rectangle 21"/>
          <p:cNvSpPr>
            <a:spLocks noChangeArrowheads="1"/>
          </p:cNvSpPr>
          <p:nvPr/>
        </p:nvSpPr>
        <p:spPr bwMode="auto">
          <a:xfrm>
            <a:off x="7772400" y="3429000"/>
            <a:ext cx="914400" cy="1079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sz="1400" b="1" dirty="0">
                <a:latin typeface="Times" charset="0"/>
              </a:rPr>
              <a:t>Objašnjenje</a:t>
            </a:r>
          </a:p>
          <a:p>
            <a:pPr algn="ctr" eaLnBrk="0" hangingPunct="0"/>
            <a:r>
              <a:rPr lang="sr-Latn-CS" sz="1400" b="1" dirty="0">
                <a:latin typeface="Times" charset="0"/>
              </a:rPr>
              <a:t>kratkoročnih</a:t>
            </a:r>
          </a:p>
          <a:p>
            <a:pPr algn="ctr" eaLnBrk="0" hangingPunct="0"/>
            <a:r>
              <a:rPr lang="sr-Latn-CS" sz="1400" b="1" dirty="0">
                <a:latin typeface="Times" charset="0"/>
              </a:rPr>
              <a:t>privrednih </a:t>
            </a:r>
          </a:p>
          <a:p>
            <a:pPr algn="ctr" eaLnBrk="0" hangingPunct="0"/>
            <a:r>
              <a:rPr lang="sr-Latn-CS" sz="1400" b="1" dirty="0" err="1" smtClean="0">
                <a:latin typeface="Times" charset="0"/>
              </a:rPr>
              <a:t>f</a:t>
            </a:r>
            <a:r>
              <a:rPr lang="sr-Latn-CS" sz="1400" b="1" dirty="0" err="1" smtClean="0">
                <a:latin typeface="Times" charset="0"/>
              </a:rPr>
              <a:t>luktuacija</a:t>
            </a:r>
            <a:endParaRPr lang="sr-Latn-CS" sz="1400" b="1" dirty="0" smtClean="0">
              <a:latin typeface="Times" charset="0"/>
            </a:endParaRPr>
          </a:p>
        </p:txBody>
      </p:sp>
      <p:sp>
        <p:nvSpPr>
          <p:cNvPr id="33804" name="Rectangle 22"/>
          <p:cNvSpPr>
            <a:spLocks noChangeArrowheads="1"/>
          </p:cNvSpPr>
          <p:nvPr/>
        </p:nvSpPr>
        <p:spPr bwMode="auto">
          <a:xfrm>
            <a:off x="179388" y="1412875"/>
            <a:ext cx="3600450" cy="431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23"/>
          <p:cNvSpPr>
            <a:spLocks noChangeShapeType="1"/>
          </p:cNvSpPr>
          <p:nvPr/>
        </p:nvSpPr>
        <p:spPr bwMode="auto">
          <a:xfrm>
            <a:off x="104298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2133600" y="5176838"/>
            <a:ext cx="48768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Te</a:t>
            </a:r>
            <a:r>
              <a:rPr lang="en-US" dirty="0" err="1" smtClean="0">
                <a:solidFill>
                  <a:srgbClr val="002060"/>
                </a:solidFill>
              </a:rPr>
              <a:t>orija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kratkoro</a:t>
            </a:r>
            <a:r>
              <a:rPr lang="sr-Latn-CS" dirty="0" err="1">
                <a:solidFill>
                  <a:srgbClr val="002060"/>
                </a:solidFill>
              </a:rPr>
              <a:t>čnih</a:t>
            </a:r>
            <a:r>
              <a:rPr lang="sr-Latn-CS" dirty="0">
                <a:solidFill>
                  <a:srgbClr val="002060"/>
                </a:solidFill>
              </a:rPr>
              <a:t> </a:t>
            </a:r>
            <a:r>
              <a:rPr lang="sr-Latn-CS" dirty="0" err="1">
                <a:solidFill>
                  <a:srgbClr val="002060"/>
                </a:solidFill>
              </a:rPr>
              <a:t>fluktuacija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71600" y="1600200"/>
            <a:ext cx="3276600" cy="3505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1524000"/>
            <a:ext cx="167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rgbClr val="002060"/>
                </a:solidFill>
                <a:hlinkClick r:id="rId4"/>
              </a:rPr>
              <a:t>korisni slajdovi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26" name="Rectangle 42"/>
          <p:cNvSpPr>
            <a:spLocks noChangeArrowheads="1"/>
          </p:cNvSpPr>
          <p:nvPr/>
        </p:nvSpPr>
        <p:spPr bwMode="auto">
          <a:xfrm>
            <a:off x="457200" y="4876800"/>
            <a:ext cx="6553200" cy="1295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sr-Latn-CS" sz="2600">
                <a:latin typeface="Tahoma" pitchFamily="34" charset="0"/>
              </a:rPr>
              <a:t>U preseku se nalazi jedinstvena kombinacija </a:t>
            </a:r>
            <a:r>
              <a:rPr lang="en-US" sz="2600" b="1" i="1">
                <a:latin typeface="Tahoma" pitchFamily="34" charset="0"/>
              </a:rPr>
              <a:t>Y</a:t>
            </a:r>
            <a:r>
              <a:rPr lang="en-US" sz="2600">
                <a:latin typeface="Tahoma" pitchFamily="34" charset="0"/>
              </a:rPr>
              <a:t>  </a:t>
            </a:r>
            <a:r>
              <a:rPr lang="sr-Latn-CS" sz="2600">
                <a:latin typeface="Tahoma" pitchFamily="34" charset="0"/>
              </a:rPr>
              <a:t>i </a:t>
            </a:r>
            <a:r>
              <a:rPr lang="en-US" sz="2600" b="1" i="1">
                <a:latin typeface="Tahoma" pitchFamily="34" charset="0"/>
              </a:rPr>
              <a:t>r</a:t>
            </a:r>
            <a:r>
              <a:rPr lang="en-US" sz="2600">
                <a:latin typeface="Tahoma" pitchFamily="34" charset="0"/>
              </a:rPr>
              <a:t> </a:t>
            </a:r>
            <a:br>
              <a:rPr lang="en-US" sz="2600">
                <a:latin typeface="Tahoma" pitchFamily="34" charset="0"/>
              </a:rPr>
            </a:br>
            <a:r>
              <a:rPr lang="sr-Latn-CS" sz="2600">
                <a:latin typeface="Tahoma" pitchFamily="34" charset="0"/>
              </a:rPr>
              <a:t>koja obezbeđuje ravnotežu na oba tržišta</a:t>
            </a:r>
            <a:endParaRPr lang="en-US" sz="2600">
              <a:latin typeface="Tahoma" pitchFamily="34" charset="0"/>
            </a:endParaRPr>
          </a:p>
        </p:txBody>
      </p:sp>
      <p:sp>
        <p:nvSpPr>
          <p:cNvPr id="323602" name="Rectangle 18"/>
          <p:cNvSpPr>
            <a:spLocks noChangeArrowheads="1"/>
          </p:cNvSpPr>
          <p:nvPr/>
        </p:nvSpPr>
        <p:spPr bwMode="auto">
          <a:xfrm>
            <a:off x="152400" y="3200400"/>
            <a:ext cx="5029200" cy="106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en-US" sz="2600" i="1" dirty="0" smtClean="0">
                <a:latin typeface="Tahoma" pitchFamily="34" charset="0"/>
              </a:rPr>
              <a:t>TR</a:t>
            </a:r>
            <a:r>
              <a:rPr lang="en-US" sz="2600" dirty="0" smtClean="0">
                <a:latin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sr-Latn-CS" sz="2600" dirty="0">
                <a:latin typeface="Tahoma" pitchFamily="34" charset="0"/>
              </a:rPr>
              <a:t>kriva predstavlja ravnotežu na novčanom tržištu</a:t>
            </a:r>
            <a:r>
              <a:rPr lang="en-US" sz="2600" dirty="0">
                <a:latin typeface="Tahoma" pitchFamily="34" charset="0"/>
              </a:rPr>
              <a:t>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dirty="0" smtClean="0"/>
              <a:t>Ravnoteža u </a:t>
            </a:r>
            <a:r>
              <a:rPr lang="sr-Latn-CS" sz="3600" i="1" dirty="0" smtClean="0"/>
              <a:t>IS-TR</a:t>
            </a:r>
            <a:r>
              <a:rPr lang="sr-Latn-CS" sz="3600" dirty="0" smtClean="0"/>
              <a:t> modelu</a:t>
            </a:r>
            <a:endParaRPr lang="en-US" sz="3600" dirty="0" smtClean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3962400" cy="12954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smtClean="0"/>
              <a:t>IS</a:t>
            </a:r>
            <a:r>
              <a:rPr lang="en-US" sz="2600" dirty="0" smtClean="0"/>
              <a:t> </a:t>
            </a:r>
            <a:r>
              <a:rPr lang="en-US" sz="1000" dirty="0" smtClean="0">
                <a:sym typeface="Symbol" pitchFamily="18" charset="2"/>
              </a:rPr>
              <a:t> </a:t>
            </a:r>
            <a:r>
              <a:rPr lang="sr-Latn-CS" sz="2600" dirty="0" smtClean="0"/>
              <a:t>kriva predstavlja ravnotežnu na robnom </a:t>
            </a:r>
            <a:r>
              <a:rPr lang="sr-Latn-CS" sz="2600" dirty="0" err="1" smtClean="0"/>
              <a:t>trž</a:t>
            </a:r>
            <a:r>
              <a:rPr lang="sr-Latn-CS" sz="2600" dirty="0" smtClean="0"/>
              <a:t>.</a:t>
            </a:r>
            <a:endParaRPr lang="en-US" sz="2600" dirty="0" smtClean="0"/>
          </a:p>
        </p:txBody>
      </p:sp>
      <p:graphicFrame>
        <p:nvGraphicFramePr>
          <p:cNvPr id="323588" name="Object 4"/>
          <p:cNvGraphicFramePr>
            <a:graphicFrameLocks noChangeAspect="1"/>
          </p:cNvGraphicFramePr>
          <p:nvPr/>
        </p:nvGraphicFramePr>
        <p:xfrm>
          <a:off x="685800" y="2514600"/>
          <a:ext cx="3505200" cy="482600"/>
        </p:xfrm>
        <a:graphic>
          <a:graphicData uri="http://schemas.openxmlformats.org/presentationml/2006/ole">
            <p:oleObj spid="_x0000_s3074" name="Equation" r:id="rId4" imgW="1752480" imgH="241200" progId="">
              <p:embed/>
            </p:oleObj>
          </a:graphicData>
        </a:graphic>
      </p:graphicFrame>
      <p:graphicFrame>
        <p:nvGraphicFramePr>
          <p:cNvPr id="323595" name="Object 11"/>
          <p:cNvGraphicFramePr>
            <a:graphicFrameLocks noChangeAspect="1"/>
          </p:cNvGraphicFramePr>
          <p:nvPr/>
        </p:nvGraphicFramePr>
        <p:xfrm>
          <a:off x="979488" y="4191000"/>
          <a:ext cx="2525712" cy="565150"/>
        </p:xfrm>
        <a:graphic>
          <a:graphicData uri="http://schemas.openxmlformats.org/presentationml/2006/ole">
            <p:oleObj spid="_x0000_s3075" name="Equation" r:id="rId5" imgW="1079280" imgH="241200" progId="">
              <p:embed/>
            </p:oleObj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272088" y="2359025"/>
            <a:ext cx="2592387" cy="2198688"/>
            <a:chOff x="3321" y="1486"/>
            <a:chExt cx="1633" cy="1385"/>
          </a:xfrm>
        </p:grpSpPr>
        <p:sp>
          <p:nvSpPr>
            <p:cNvPr id="1047" name="Line 26"/>
            <p:cNvSpPr>
              <a:spLocks noChangeShapeType="1"/>
            </p:cNvSpPr>
            <p:nvPr/>
          </p:nvSpPr>
          <p:spPr bwMode="auto">
            <a:xfrm>
              <a:off x="3321" y="1486"/>
              <a:ext cx="1257" cy="1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Text Box 27"/>
            <p:cNvSpPr txBox="1">
              <a:spLocks noChangeArrowheads="1"/>
            </p:cNvSpPr>
            <p:nvPr/>
          </p:nvSpPr>
          <p:spPr bwMode="auto">
            <a:xfrm>
              <a:off x="4521" y="2583"/>
              <a:ext cx="4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latin typeface="Tahoma" pitchFamily="34" charset="0"/>
                </a:rPr>
                <a:t>IS</a:t>
              </a:r>
              <a:endParaRPr lang="en-US" sz="2200" b="1" i="1" baseline="-25000">
                <a:latin typeface="Tahoma" pitchFamily="34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62488" y="1357313"/>
            <a:ext cx="3962400" cy="3616325"/>
            <a:chOff x="2976" y="1296"/>
            <a:chExt cx="2304" cy="2088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120" y="1536"/>
              <a:ext cx="1968" cy="1728"/>
              <a:chOff x="2640" y="1056"/>
              <a:chExt cx="2496" cy="2112"/>
            </a:xfrm>
          </p:grpSpPr>
          <p:sp>
            <p:nvSpPr>
              <p:cNvPr id="1045" name="Line 30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Line 31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43" name="Text Box 32"/>
            <p:cNvSpPr txBox="1">
              <a:spLocks noChangeArrowheads="1"/>
            </p:cNvSpPr>
            <p:nvPr/>
          </p:nvSpPr>
          <p:spPr bwMode="auto">
            <a:xfrm>
              <a:off x="4944" y="3120"/>
              <a:ext cx="336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i="1">
                  <a:latin typeface="Tahoma" pitchFamily="34" charset="0"/>
                </a:rPr>
                <a:t>Y</a:t>
              </a:r>
              <a:r>
                <a:rPr lang="en-US">
                  <a:latin typeface="Arial" pitchFamily="34" charset="0"/>
                </a:rPr>
                <a:t> </a:t>
              </a:r>
              <a:endParaRPr lang="en-US" sz="2200">
                <a:latin typeface="Arial" pitchFamily="34" charset="0"/>
              </a:endParaRPr>
            </a:p>
          </p:txBody>
        </p:sp>
        <p:sp>
          <p:nvSpPr>
            <p:cNvPr id="1044" name="Text Box 33"/>
            <p:cNvSpPr txBox="1">
              <a:spLocks noChangeArrowheads="1"/>
            </p:cNvSpPr>
            <p:nvPr/>
          </p:nvSpPr>
          <p:spPr bwMode="auto">
            <a:xfrm>
              <a:off x="2976" y="1296"/>
              <a:ext cx="240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tabLst>
                  <a:tab pos="1082675" algn="r"/>
                  <a:tab pos="1830388" algn="r"/>
                </a:tabLst>
              </a:pPr>
              <a:r>
                <a:rPr lang="en-US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348288" y="1738313"/>
            <a:ext cx="2667000" cy="2590800"/>
            <a:chOff x="3504" y="1200"/>
            <a:chExt cx="1488" cy="1440"/>
          </a:xfrm>
        </p:grpSpPr>
        <p:sp>
          <p:nvSpPr>
            <p:cNvPr id="1040" name="Line 35"/>
            <p:cNvSpPr>
              <a:spLocks noChangeShapeType="1"/>
            </p:cNvSpPr>
            <p:nvPr/>
          </p:nvSpPr>
          <p:spPr bwMode="auto">
            <a:xfrm flipV="1">
              <a:off x="3504" y="1440"/>
              <a:ext cx="120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Text Box 36"/>
            <p:cNvSpPr txBox="1">
              <a:spLocks noChangeArrowheads="1"/>
            </p:cNvSpPr>
            <p:nvPr/>
          </p:nvSpPr>
          <p:spPr bwMode="auto">
            <a:xfrm>
              <a:off x="4560" y="1200"/>
              <a:ext cx="43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 smtClean="0">
                  <a:latin typeface="Tahoma" pitchFamily="34" charset="0"/>
                </a:rPr>
                <a:t>TR</a:t>
              </a:r>
              <a:endParaRPr lang="en-US" b="1" i="1" dirty="0">
                <a:latin typeface="Tahoma" pitchFamily="34" charset="0"/>
              </a:endParaRPr>
            </a:p>
          </p:txBody>
        </p:sp>
      </p:grpSp>
      <p:sp>
        <p:nvSpPr>
          <p:cNvPr id="323622" name="Line 38"/>
          <p:cNvSpPr>
            <a:spLocks noChangeShapeType="1"/>
          </p:cNvSpPr>
          <p:nvPr/>
        </p:nvSpPr>
        <p:spPr bwMode="auto">
          <a:xfrm flipH="1">
            <a:off x="4908550" y="3381375"/>
            <a:ext cx="13811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 flipH="1">
            <a:off x="6296025" y="3376613"/>
            <a:ext cx="0" cy="13858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23624" name="Text Box 40"/>
          <p:cNvSpPr txBox="1">
            <a:spLocks noChangeArrowheads="1"/>
          </p:cNvSpPr>
          <p:nvPr/>
        </p:nvSpPr>
        <p:spPr bwMode="auto">
          <a:xfrm>
            <a:off x="4495800" y="3095625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  <a:tabLst>
                <a:tab pos="1830388" algn="r"/>
              </a:tabLst>
            </a:pPr>
            <a:r>
              <a:rPr lang="en-US" b="1" i="1" dirty="0">
                <a:solidFill>
                  <a:schemeClr val="tx2"/>
                </a:solidFill>
                <a:latin typeface="Tahoma" pitchFamily="34" charset="0"/>
              </a:rPr>
              <a:t>r</a:t>
            </a:r>
            <a:r>
              <a:rPr lang="en-US" sz="2100" b="1" i="1" baseline="-25000" dirty="0">
                <a:solidFill>
                  <a:schemeClr val="tx2"/>
                </a:solidFill>
                <a:latin typeface="Tahoma" pitchFamily="34" charset="0"/>
              </a:rPr>
              <a:t>1</a:t>
            </a:r>
            <a:endParaRPr lang="en-US" sz="2100" baseline="-25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6029325" y="4724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  <a:tabLst>
                <a:tab pos="1830388" algn="r"/>
              </a:tabLst>
            </a:pPr>
            <a:r>
              <a:rPr lang="en-US" b="1" i="1" dirty="0">
                <a:solidFill>
                  <a:schemeClr val="tx2"/>
                </a:solidFill>
                <a:latin typeface="Tahoma" pitchFamily="34" charset="0"/>
              </a:rPr>
              <a:t>Y</a:t>
            </a:r>
            <a:r>
              <a:rPr lang="en-US" sz="2100" b="1" i="1" baseline="-25000" dirty="0">
                <a:solidFill>
                  <a:schemeClr val="tx2"/>
                </a:solidFill>
                <a:latin typeface="Tahoma" pitchFamily="34" charset="0"/>
              </a:rPr>
              <a:t>1</a:t>
            </a:r>
            <a:endParaRPr lang="en-US" sz="2100" baseline="-250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IS-TR</a:t>
            </a:r>
            <a:r>
              <a:rPr lang="en-US" dirty="0" smtClean="0"/>
              <a:t> </a:t>
            </a:r>
            <a:r>
              <a:rPr lang="sr-Latn-CS" dirty="0" smtClean="0"/>
              <a:t>i </a:t>
            </a:r>
            <a:r>
              <a:rPr lang="sr-Latn-CS" dirty="0" err="1" smtClean="0"/>
              <a:t>agregatna</a:t>
            </a:r>
            <a:r>
              <a:rPr lang="sr-Latn-CS" dirty="0" smtClean="0"/>
              <a:t> tražnja</a:t>
            </a:r>
            <a:endParaRPr lang="en-US" dirty="0" smtClean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315200" cy="46482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sr-Latn-CS" sz="2800" dirty="0" smtClean="0"/>
              <a:t>Do sada smo koristili </a:t>
            </a:r>
            <a:r>
              <a:rPr lang="en-US" sz="2800" i="1" dirty="0" smtClean="0"/>
              <a:t>IS-TR</a:t>
            </a:r>
            <a:r>
              <a:rPr lang="en-US" sz="2800" dirty="0" smtClean="0"/>
              <a:t>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2800" dirty="0" smtClean="0"/>
              <a:t>model </a:t>
            </a:r>
            <a:r>
              <a:rPr lang="sr-Latn-CS" sz="2800" dirty="0" smtClean="0"/>
              <a:t>za analizu kratkog </a:t>
            </a:r>
            <a:r>
              <a:rPr lang="sr-Latn-CS" sz="2800" dirty="0" err="1" smtClean="0"/>
              <a:t>roka</a:t>
            </a:r>
            <a:r>
              <a:rPr lang="sr-Latn-CS" sz="2800" dirty="0" smtClean="0"/>
              <a:t>, kada su cene fiksne</a:t>
            </a:r>
            <a:endParaRPr lang="en-US" sz="2800" dirty="0" smtClean="0"/>
          </a:p>
          <a:p>
            <a:pPr eaLnBrk="1" hangingPunct="1">
              <a:spcBef>
                <a:spcPct val="60000"/>
              </a:spcBef>
            </a:pPr>
            <a:r>
              <a:rPr lang="sr-Latn-CS" sz="2800" dirty="0" smtClean="0"/>
              <a:t>Međutim, promena</a:t>
            </a:r>
            <a:r>
              <a:rPr lang="en-US" sz="2800" dirty="0" smtClean="0"/>
              <a:t> </a:t>
            </a:r>
            <a:r>
              <a:rPr lang="en-US" sz="2800" b="1" i="1" dirty="0" smtClean="0"/>
              <a:t>P</a:t>
            </a:r>
            <a:r>
              <a:rPr lang="en-US" sz="2800" dirty="0" smtClean="0"/>
              <a:t>  </a:t>
            </a:r>
            <a:r>
              <a:rPr lang="sr-Latn-CS" sz="2800" dirty="0" smtClean="0"/>
              <a:t>pomera </a:t>
            </a:r>
            <a:r>
              <a:rPr lang="en-US" sz="2800" i="1" dirty="0" smtClean="0"/>
              <a:t>TR</a:t>
            </a:r>
            <a:r>
              <a:rPr lang="en-US" sz="2800" dirty="0" smtClean="0"/>
              <a:t>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sr-Latn-CS" sz="2800" dirty="0" smtClean="0"/>
              <a:t>krivu te stoga utiče i na dohodak -</a:t>
            </a:r>
            <a:r>
              <a:rPr lang="en-US" sz="2800" dirty="0" smtClean="0"/>
              <a:t> </a:t>
            </a:r>
            <a:r>
              <a:rPr lang="en-US" sz="2800" b="1" i="1" dirty="0" smtClean="0"/>
              <a:t>Y</a:t>
            </a:r>
            <a:r>
              <a:rPr lang="en-US" sz="2800" dirty="0" smtClean="0"/>
              <a:t>.  </a:t>
            </a:r>
          </a:p>
          <a:p>
            <a:pPr eaLnBrk="1" hangingPunct="1">
              <a:spcBef>
                <a:spcPct val="60000"/>
              </a:spcBef>
            </a:pPr>
            <a:r>
              <a:rPr lang="sr-Latn-CS" sz="2800" b="1" dirty="0" smtClean="0"/>
              <a:t>K</a:t>
            </a:r>
            <a:r>
              <a:rPr lang="en-US" sz="2800" b="1" dirty="0" smtClean="0"/>
              <a:t>r</a:t>
            </a:r>
            <a:r>
              <a:rPr lang="sr-Latn-CS" sz="2800" b="1" dirty="0" smtClean="0"/>
              <a:t>iva </a:t>
            </a:r>
            <a:r>
              <a:rPr lang="sr-Latn-CS" sz="2800" b="1" dirty="0" err="1" smtClean="0"/>
              <a:t>agregatne</a:t>
            </a:r>
            <a:r>
              <a:rPr lang="sr-Latn-CS" sz="2800" b="1" dirty="0" smtClean="0"/>
              <a:t> tražnje 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sr-Latn-CS" sz="2800" dirty="0" smtClean="0"/>
              <a:t>opisuje relaciju </a:t>
            </a:r>
            <a:r>
              <a:rPr lang="en-US" sz="2800" b="1" i="1" dirty="0" smtClean="0"/>
              <a:t>P</a:t>
            </a:r>
            <a:r>
              <a:rPr lang="en-US" sz="2800" dirty="0" smtClean="0"/>
              <a:t> 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b="1" i="1" dirty="0" smtClean="0"/>
              <a:t>Y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18" name="Line 22"/>
          <p:cNvSpPr>
            <a:spLocks noChangeShapeType="1"/>
          </p:cNvSpPr>
          <p:nvPr/>
        </p:nvSpPr>
        <p:spPr bwMode="auto">
          <a:xfrm>
            <a:off x="6731000" y="2584450"/>
            <a:ext cx="0" cy="3140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6000750" y="2124075"/>
            <a:ext cx="0" cy="3600450"/>
          </a:xfrm>
          <a:prstGeom prst="line">
            <a:avLst/>
          </a:prstGeom>
          <a:noFill/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5731" name="Text Box 35"/>
          <p:cNvSpPr txBox="1">
            <a:spLocks noChangeArrowheads="1"/>
          </p:cNvSpPr>
          <p:nvPr/>
        </p:nvSpPr>
        <p:spPr bwMode="auto">
          <a:xfrm>
            <a:off x="6629400" y="3397250"/>
            <a:ext cx="381000" cy="442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1" dirty="0">
                <a:latin typeface="Arial" pitchFamily="34" charset="0"/>
              </a:rPr>
              <a:t>Y</a:t>
            </a:r>
            <a:r>
              <a:rPr lang="en-US" sz="2300" b="1" baseline="-25000" dirty="0">
                <a:latin typeface="Tahoma" pitchFamily="34" charset="0"/>
              </a:rPr>
              <a:t>1</a:t>
            </a:r>
          </a:p>
        </p:txBody>
      </p:sp>
      <p:sp>
        <p:nvSpPr>
          <p:cNvPr id="285732" name="Text Box 36"/>
          <p:cNvSpPr txBox="1">
            <a:spLocks noChangeArrowheads="1"/>
          </p:cNvSpPr>
          <p:nvPr/>
        </p:nvSpPr>
        <p:spPr bwMode="auto">
          <a:xfrm>
            <a:off x="5880100" y="3400425"/>
            <a:ext cx="381000" cy="442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1">
                <a:solidFill>
                  <a:srgbClr val="FF6600"/>
                </a:solidFill>
                <a:latin typeface="Arial" pitchFamily="34" charset="0"/>
              </a:rPr>
              <a:t>Y</a:t>
            </a:r>
            <a:r>
              <a:rPr lang="en-US" sz="2300" b="1" baseline="-25000">
                <a:solidFill>
                  <a:srgbClr val="FF66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i="1" smtClean="0"/>
              <a:t>Izvođenje </a:t>
            </a:r>
            <a:r>
              <a:rPr lang="en-US" i="1" smtClean="0"/>
              <a:t>AD</a:t>
            </a:r>
            <a:r>
              <a:rPr lang="en-US" smtClean="0"/>
              <a:t> </a:t>
            </a:r>
            <a:r>
              <a:rPr lang="sr-Latn-CS" smtClean="0"/>
              <a:t>kri</a:t>
            </a:r>
            <a:r>
              <a:rPr lang="en-US" smtClean="0"/>
              <a:t>ve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279525"/>
            <a:ext cx="3657600" cy="2500313"/>
            <a:chOff x="2256" y="806"/>
            <a:chExt cx="2304" cy="157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22574" name="Line 6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75" name="Line 7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572" name="Text Box 8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22573" name="Text Box 9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0" y="3595688"/>
            <a:ext cx="3657600" cy="2500312"/>
            <a:chOff x="2256" y="806"/>
            <a:chExt cx="2304" cy="157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22569" name="Line 12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70" name="Line 13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567" name="Text Box 14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22568" name="Text Box 15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181600" y="1600200"/>
            <a:ext cx="2590800" cy="1646238"/>
            <a:chOff x="3264" y="1008"/>
            <a:chExt cx="1632" cy="1037"/>
          </a:xfrm>
        </p:grpSpPr>
        <p:sp>
          <p:nvSpPr>
            <p:cNvPr id="22564" name="Line 16"/>
            <p:cNvSpPr>
              <a:spLocks noChangeShapeType="1"/>
            </p:cNvSpPr>
            <p:nvPr/>
          </p:nvSpPr>
          <p:spPr bwMode="auto">
            <a:xfrm>
              <a:off x="3264" y="1008"/>
              <a:ext cx="144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65" name="Text Box 17"/>
            <p:cNvSpPr txBox="1">
              <a:spLocks noChangeArrowheads="1"/>
            </p:cNvSpPr>
            <p:nvPr/>
          </p:nvSpPr>
          <p:spPr bwMode="auto">
            <a:xfrm>
              <a:off x="4704" y="1824"/>
              <a:ext cx="1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IS</a:t>
              </a:r>
              <a:endParaRPr lang="en-US" sz="2300" b="1">
                <a:latin typeface="Arial" pitchFamily="34" charset="0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638800" y="1752600"/>
            <a:ext cx="3048000" cy="1524000"/>
            <a:chOff x="3552" y="1104"/>
            <a:chExt cx="1920" cy="960"/>
          </a:xfrm>
        </p:grpSpPr>
        <p:sp>
          <p:nvSpPr>
            <p:cNvPr id="22562" name="Text Box 18"/>
            <p:cNvSpPr txBox="1">
              <a:spLocks noChangeArrowheads="1"/>
            </p:cNvSpPr>
            <p:nvPr/>
          </p:nvSpPr>
          <p:spPr bwMode="auto">
            <a:xfrm>
              <a:off x="4848" y="1104"/>
              <a:ext cx="62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 smtClean="0">
                  <a:solidFill>
                    <a:schemeClr val="tx2"/>
                  </a:solidFill>
                  <a:latin typeface="Arial" pitchFamily="34" charset="0"/>
                </a:rPr>
                <a:t>TR</a:t>
              </a:r>
              <a:r>
                <a:rPr lang="en-US" sz="2300" b="1" dirty="0" smtClean="0">
                  <a:solidFill>
                    <a:schemeClr val="tx2"/>
                  </a:solidFill>
                  <a:latin typeface="Arial" pitchFamily="34" charset="0"/>
                </a:rPr>
                <a:t>(</a:t>
              </a:r>
              <a:r>
                <a:rPr lang="en-US" sz="2300" b="1" i="1" dirty="0" smtClean="0">
                  <a:solidFill>
                    <a:schemeClr val="tx2"/>
                  </a:solidFill>
                  <a:latin typeface="Arial" pitchFamily="34" charset="0"/>
                </a:rPr>
                <a:t>P</a:t>
              </a:r>
              <a:r>
                <a:rPr lang="en-US" sz="2300" b="1" baseline="-25000" dirty="0" smtClean="0">
                  <a:solidFill>
                    <a:schemeClr val="tx2"/>
                  </a:solidFill>
                  <a:latin typeface="Tahoma" pitchFamily="34" charset="0"/>
                </a:rPr>
                <a:t>1</a:t>
              </a:r>
              <a:r>
                <a:rPr lang="en-US" sz="2300" b="1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22563" name="Line 20"/>
            <p:cNvSpPr>
              <a:spLocks noChangeShapeType="1"/>
            </p:cNvSpPr>
            <p:nvPr/>
          </p:nvSpPr>
          <p:spPr bwMode="auto">
            <a:xfrm flipV="1">
              <a:off x="3552" y="1248"/>
              <a:ext cx="129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181600" y="1295400"/>
            <a:ext cx="2438400" cy="1371600"/>
            <a:chOff x="3264" y="816"/>
            <a:chExt cx="1536" cy="864"/>
          </a:xfrm>
        </p:grpSpPr>
        <p:sp>
          <p:nvSpPr>
            <p:cNvPr id="22560" name="Text Box 19"/>
            <p:cNvSpPr txBox="1">
              <a:spLocks noChangeArrowheads="1"/>
            </p:cNvSpPr>
            <p:nvPr/>
          </p:nvSpPr>
          <p:spPr bwMode="auto">
            <a:xfrm>
              <a:off x="4176" y="816"/>
              <a:ext cx="62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 smtClean="0">
                  <a:latin typeface="Arial" pitchFamily="34" charset="0"/>
                </a:rPr>
                <a:t>TR</a:t>
              </a:r>
              <a:r>
                <a:rPr lang="en-US" sz="2300" b="1" dirty="0" smtClean="0">
                  <a:latin typeface="Arial" pitchFamily="34" charset="0"/>
                </a:rPr>
                <a:t>(</a:t>
              </a:r>
              <a:r>
                <a:rPr lang="en-US" sz="2300" b="1" i="1" dirty="0" smtClean="0">
                  <a:solidFill>
                    <a:srgbClr val="FF6600"/>
                  </a:solidFill>
                  <a:latin typeface="Arial" pitchFamily="34" charset="0"/>
                </a:rPr>
                <a:t>P</a:t>
              </a:r>
              <a:r>
                <a:rPr lang="en-US" sz="2300" b="1" baseline="-25000" dirty="0" smtClean="0">
                  <a:solidFill>
                    <a:srgbClr val="FF6600"/>
                  </a:solidFill>
                  <a:latin typeface="Tahoma" pitchFamily="34" charset="0"/>
                </a:rPr>
                <a:t>2</a:t>
              </a:r>
              <a:r>
                <a:rPr lang="en-US" sz="2300" b="1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22561" name="Line 21"/>
            <p:cNvSpPr>
              <a:spLocks noChangeShapeType="1"/>
            </p:cNvSpPr>
            <p:nvPr/>
          </p:nvSpPr>
          <p:spPr bwMode="auto">
            <a:xfrm flipV="1">
              <a:off x="3264" y="1008"/>
              <a:ext cx="1008" cy="67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5723" name="Line 27"/>
          <p:cNvSpPr>
            <a:spLocks noChangeShapeType="1"/>
          </p:cNvSpPr>
          <p:nvPr/>
        </p:nvSpPr>
        <p:spPr bwMode="auto">
          <a:xfrm>
            <a:off x="5257800" y="3886200"/>
            <a:ext cx="2286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5724" name="Text Box 28"/>
          <p:cNvSpPr txBox="1">
            <a:spLocks noChangeArrowheads="1"/>
          </p:cNvSpPr>
          <p:nvPr/>
        </p:nvSpPr>
        <p:spPr bwMode="auto">
          <a:xfrm>
            <a:off x="7543800" y="5257800"/>
            <a:ext cx="457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1" dirty="0">
                <a:solidFill>
                  <a:schemeClr val="tx2"/>
                </a:solidFill>
                <a:latin typeface="Arial" pitchFamily="34" charset="0"/>
              </a:rPr>
              <a:t>AD</a:t>
            </a:r>
            <a:endParaRPr lang="en-US" sz="2300" b="1" dirty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594225" y="4678363"/>
            <a:ext cx="2932113" cy="442912"/>
            <a:chOff x="2894" y="2947"/>
            <a:chExt cx="1847" cy="279"/>
          </a:xfrm>
        </p:grpSpPr>
        <p:sp>
          <p:nvSpPr>
            <p:cNvPr id="22558" name="Line 29"/>
            <p:cNvSpPr>
              <a:spLocks noChangeShapeType="1"/>
            </p:cNvSpPr>
            <p:nvPr/>
          </p:nvSpPr>
          <p:spPr bwMode="auto">
            <a:xfrm flipV="1">
              <a:off x="3120" y="3067"/>
              <a:ext cx="1621" cy="1"/>
            </a:xfrm>
            <a:prstGeom prst="line">
              <a:avLst/>
            </a:prstGeom>
            <a:noFill/>
            <a:ln w="9525">
              <a:solidFill>
                <a:schemeClr val="accent1">
                  <a:lumMod val="20000"/>
                  <a:lumOff val="80000"/>
                </a:schemeClr>
              </a:solidFill>
              <a:prstDash val="dash"/>
              <a:round/>
              <a:headEnd/>
              <a:tailEnd/>
            </a:ln>
          </p:spPr>
          <p:txBody>
            <a:bodyPr bIns="91440"/>
            <a:lstStyle/>
            <a:p>
              <a:endParaRPr lang="en-GB"/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2894" y="2947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>
                  <a:latin typeface="Arial" pitchFamily="34" charset="0"/>
                </a:rPr>
                <a:t>P</a:t>
              </a:r>
              <a:r>
                <a:rPr lang="en-US" sz="2300" b="1" baseline="-25000" dirty="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592638" y="4191000"/>
            <a:ext cx="2947987" cy="442913"/>
            <a:chOff x="2893" y="2640"/>
            <a:chExt cx="1857" cy="279"/>
          </a:xfrm>
        </p:grpSpPr>
        <p:sp>
          <p:nvSpPr>
            <p:cNvPr id="22556" name="Line 30"/>
            <p:cNvSpPr>
              <a:spLocks noChangeShapeType="1"/>
            </p:cNvSpPr>
            <p:nvPr/>
          </p:nvSpPr>
          <p:spPr bwMode="auto">
            <a:xfrm>
              <a:off x="3118" y="2761"/>
              <a:ext cx="1632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 bIns="91440"/>
            <a:lstStyle/>
            <a:p>
              <a:endParaRPr lang="en-GB"/>
            </a:p>
          </p:txBody>
        </p:sp>
        <p:sp>
          <p:nvSpPr>
            <p:cNvPr id="22557" name="Text Box 32"/>
            <p:cNvSpPr txBox="1">
              <a:spLocks noChangeArrowheads="1"/>
            </p:cNvSpPr>
            <p:nvPr/>
          </p:nvSpPr>
          <p:spPr bwMode="auto">
            <a:xfrm>
              <a:off x="2893" y="2640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>
                  <a:solidFill>
                    <a:srgbClr val="FF6600"/>
                  </a:solidFill>
                  <a:latin typeface="Arial" pitchFamily="34" charset="0"/>
                </a:rPr>
                <a:t>P</a:t>
              </a:r>
              <a:r>
                <a:rPr lang="en-US" sz="2300" b="1" baseline="-25000" dirty="0">
                  <a:solidFill>
                    <a:srgbClr val="FF6600"/>
                  </a:solidFill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285729" name="Text Box 33"/>
          <p:cNvSpPr txBox="1">
            <a:spLocks noChangeArrowheads="1"/>
          </p:cNvSpPr>
          <p:nvPr/>
        </p:nvSpPr>
        <p:spPr bwMode="auto">
          <a:xfrm>
            <a:off x="5867400" y="5730875"/>
            <a:ext cx="381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1">
                <a:solidFill>
                  <a:srgbClr val="FF6600"/>
                </a:solidFill>
                <a:latin typeface="Arial" pitchFamily="34" charset="0"/>
              </a:rPr>
              <a:t>Y</a:t>
            </a:r>
            <a:r>
              <a:rPr lang="en-US" sz="2300" b="1" baseline="-25000">
                <a:solidFill>
                  <a:srgbClr val="FF66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85730" name="Text Box 34"/>
          <p:cNvSpPr txBox="1">
            <a:spLocks noChangeArrowheads="1"/>
          </p:cNvSpPr>
          <p:nvPr/>
        </p:nvSpPr>
        <p:spPr bwMode="auto">
          <a:xfrm>
            <a:off x="6629400" y="5732463"/>
            <a:ext cx="381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i="1" dirty="0">
                <a:latin typeface="Arial" pitchFamily="34" charset="0"/>
              </a:rPr>
              <a:t>Y</a:t>
            </a:r>
            <a:r>
              <a:rPr lang="en-US" sz="2300" b="1" baseline="-25000" dirty="0">
                <a:latin typeface="Tahoma" pitchFamily="34" charset="0"/>
              </a:rPr>
              <a:t>1</a:t>
            </a: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648200" y="1905000"/>
            <a:ext cx="1352550" cy="350838"/>
            <a:chOff x="2928" y="1200"/>
            <a:chExt cx="852" cy="221"/>
          </a:xfrm>
        </p:grpSpPr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 flipH="1">
              <a:off x="3116" y="1336"/>
              <a:ext cx="664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5" name="Text Box 37"/>
            <p:cNvSpPr txBox="1">
              <a:spLocks noChangeArrowheads="1"/>
            </p:cNvSpPr>
            <p:nvPr/>
          </p:nvSpPr>
          <p:spPr bwMode="auto">
            <a:xfrm>
              <a:off x="2928" y="1200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FF6600"/>
                  </a:solidFill>
                  <a:latin typeface="Tahoma" pitchFamily="34" charset="0"/>
                </a:rPr>
                <a:t>r</a:t>
              </a:r>
              <a:r>
                <a:rPr lang="en-US" sz="2100" b="1" baseline="-25000">
                  <a:solidFill>
                    <a:srgbClr val="FF6600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4648200" y="2362200"/>
            <a:ext cx="2089150" cy="350838"/>
            <a:chOff x="2928" y="1488"/>
            <a:chExt cx="1316" cy="221"/>
          </a:xfrm>
        </p:grpSpPr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 flipH="1">
              <a:off x="3116" y="1632"/>
              <a:ext cx="1128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53" name="Text Box 38"/>
            <p:cNvSpPr txBox="1">
              <a:spLocks noChangeArrowheads="1"/>
            </p:cNvSpPr>
            <p:nvPr/>
          </p:nvSpPr>
          <p:spPr bwMode="auto">
            <a:xfrm>
              <a:off x="2928" y="1488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>
                  <a:latin typeface="Tahoma" pitchFamily="34" charset="0"/>
                </a:rPr>
                <a:t>r</a:t>
              </a:r>
              <a:r>
                <a:rPr lang="en-US" sz="2100" b="1" baseline="-25000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285735" name="Oval 39"/>
          <p:cNvSpPr>
            <a:spLocks noChangeArrowheads="1"/>
          </p:cNvSpPr>
          <p:nvPr/>
        </p:nvSpPr>
        <p:spPr bwMode="auto">
          <a:xfrm>
            <a:off x="6686550" y="48339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5736" name="Oval 40"/>
          <p:cNvSpPr>
            <a:spLocks noChangeArrowheads="1"/>
          </p:cNvSpPr>
          <p:nvPr/>
        </p:nvSpPr>
        <p:spPr bwMode="auto">
          <a:xfrm>
            <a:off x="5962650" y="43481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5737" name="Rectangle 41"/>
          <p:cNvSpPr>
            <a:spLocks noChangeArrowheads="1"/>
          </p:cNvSpPr>
          <p:nvPr/>
        </p:nvSpPr>
        <p:spPr bwMode="auto">
          <a:xfrm>
            <a:off x="914400" y="1600200"/>
            <a:ext cx="3276600" cy="4038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sr-Latn-CS" sz="2600" dirty="0">
                <a:latin typeface="Tahoma" pitchFamily="34" charset="0"/>
                <a:sym typeface="Symbol" pitchFamily="18" charset="2"/>
              </a:rPr>
              <a:t>Intuitivno objašnjenje nagiba</a:t>
            </a:r>
            <a:r>
              <a:rPr lang="en-US" sz="2600" dirty="0">
                <a:latin typeface="Tahoma" pitchFamily="34" charset="0"/>
                <a:sym typeface="Symbol" pitchFamily="18" charset="2"/>
              </a:rPr>
              <a:t>  </a:t>
            </a:r>
            <a:r>
              <a:rPr lang="en-US" sz="2600" i="1" dirty="0">
                <a:latin typeface="Tahoma" pitchFamily="34" charset="0"/>
                <a:sym typeface="Symbol" pitchFamily="18" charset="2"/>
              </a:rPr>
              <a:t>AD</a:t>
            </a:r>
            <a:r>
              <a:rPr lang="en-US" sz="260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1200" dirty="0">
                <a:latin typeface="Tahoma" pitchFamily="34" charset="0"/>
                <a:sym typeface="Symbol" pitchFamily="18" charset="2"/>
              </a:rPr>
              <a:t> </a:t>
            </a:r>
            <a:r>
              <a:rPr lang="sr-Latn-CS" sz="2600" dirty="0">
                <a:latin typeface="Tahoma" pitchFamily="34" charset="0"/>
                <a:sym typeface="Symbol" pitchFamily="18" charset="2"/>
              </a:rPr>
              <a:t>krive</a:t>
            </a:r>
            <a:r>
              <a:rPr lang="en-US" sz="2600" dirty="0">
                <a:latin typeface="Tahoma" pitchFamily="34" charset="0"/>
                <a:sym typeface="Symbol" pitchFamily="18" charset="2"/>
              </a:rPr>
              <a:t>: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600" dirty="0">
                <a:latin typeface="Tahoma" pitchFamily="34" charset="0"/>
                <a:sym typeface="Symbol" pitchFamily="18" charset="2"/>
              </a:rPr>
              <a:t></a:t>
            </a:r>
            <a:r>
              <a:rPr lang="en-US" sz="2600" b="1" i="1" dirty="0">
                <a:latin typeface="Tahoma" pitchFamily="34" charset="0"/>
                <a:sym typeface="Symbol" pitchFamily="18" charset="2"/>
              </a:rPr>
              <a:t>P</a:t>
            </a:r>
            <a:r>
              <a:rPr lang="en-US" sz="2600" dirty="0">
                <a:latin typeface="Tahoma" pitchFamily="34" charset="0"/>
                <a:sym typeface="Symbol" pitchFamily="18" charset="2"/>
              </a:rPr>
              <a:t>  	 (</a:t>
            </a:r>
            <a:r>
              <a:rPr lang="en-US" sz="2600" b="1" i="1" dirty="0">
                <a:latin typeface="Tahoma" pitchFamily="34" charset="0"/>
                <a:sym typeface="Symbol" pitchFamily="18" charset="2"/>
              </a:rPr>
              <a:t>M</a:t>
            </a:r>
            <a:r>
              <a:rPr lang="en-US" sz="2600" i="1" dirty="0">
                <a:latin typeface="Tahoma" pitchFamily="34" charset="0"/>
                <a:sym typeface="Symbol" pitchFamily="18" charset="2"/>
              </a:rPr>
              <a:t>/</a:t>
            </a:r>
            <a:r>
              <a:rPr lang="en-US" sz="2600" b="1" i="1" dirty="0">
                <a:latin typeface="Tahoma" pitchFamily="34" charset="0"/>
                <a:sym typeface="Symbol" pitchFamily="18" charset="2"/>
              </a:rPr>
              <a:t>P</a:t>
            </a:r>
            <a:r>
              <a:rPr lang="en-US" sz="1200" b="1" i="1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600" dirty="0">
                <a:latin typeface="Tahoma" pitchFamily="34" charset="0"/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600" dirty="0">
                <a:latin typeface="Tahoma" pitchFamily="34" charset="0"/>
                <a:sym typeface="Symbol" pitchFamily="18" charset="2"/>
              </a:rPr>
              <a:t>	 </a:t>
            </a:r>
            <a:r>
              <a:rPr lang="en-US" sz="2600" i="1" dirty="0" smtClean="0">
                <a:latin typeface="Tahoma" pitchFamily="34" charset="0"/>
                <a:sym typeface="Symbol" pitchFamily="18" charset="2"/>
              </a:rPr>
              <a:t>TR</a:t>
            </a:r>
            <a:r>
              <a:rPr lang="en-US" sz="26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en-US" sz="12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sr-Latn-CS" sz="2600" dirty="0">
                <a:latin typeface="Tahoma" pitchFamily="34" charset="0"/>
                <a:sym typeface="Symbol" pitchFamily="18" charset="2"/>
              </a:rPr>
              <a:t>ide ulevo</a:t>
            </a:r>
            <a:r>
              <a:rPr lang="en-US" sz="2600" dirty="0">
                <a:latin typeface="Tahoma" pitchFamily="34" charset="0"/>
                <a:sym typeface="Symbol" pitchFamily="18" charset="2"/>
              </a:rPr>
              <a:t>	 </a:t>
            </a:r>
            <a:r>
              <a:rPr lang="en-US" sz="2600" b="1" i="1" dirty="0">
                <a:latin typeface="Tahoma" pitchFamily="34" charset="0"/>
                <a:sym typeface="Symbol" pitchFamily="18" charset="2"/>
              </a:rPr>
              <a:t>r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600" dirty="0">
                <a:latin typeface="Tahoma" pitchFamily="34" charset="0"/>
                <a:sym typeface="Symbol" pitchFamily="18" charset="2"/>
              </a:rPr>
              <a:t>	 </a:t>
            </a:r>
            <a:r>
              <a:rPr lang="en-US" sz="2600" b="1" i="1" dirty="0">
                <a:latin typeface="Tahoma" pitchFamily="34" charset="0"/>
                <a:sym typeface="Symbol" pitchFamily="18" charset="2"/>
              </a:rPr>
              <a:t>I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800" dirty="0">
                <a:latin typeface="Tahoma" pitchFamily="34" charset="0"/>
                <a:sym typeface="Symbol" pitchFamily="18" charset="2"/>
              </a:rPr>
              <a:t>	 </a:t>
            </a:r>
            <a:r>
              <a:rPr lang="en-US" sz="2800" b="1" i="1" dirty="0">
                <a:latin typeface="Tahoma" pitchFamily="34" charset="0"/>
                <a:sym typeface="Symbol" pitchFamily="18" charset="2"/>
              </a:rPr>
              <a:t>Y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8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28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5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5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5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857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18" grpId="0" animBg="1"/>
      <p:bldP spid="285719" grpId="0" animBg="1"/>
      <p:bldP spid="285731" grpId="0" animBg="1" autoUpdateAnimBg="0"/>
      <p:bldP spid="285732" grpId="0" animBg="1" autoUpdateAnimBg="0"/>
      <p:bldP spid="285723" grpId="0" animBg="1"/>
      <p:bldP spid="285724" grpId="0" autoUpdateAnimBg="0"/>
      <p:bldP spid="285724" grpId="1"/>
      <p:bldP spid="285729" grpId="0" autoUpdateAnimBg="0"/>
      <p:bldP spid="285730" grpId="0" autoUpdateAnimBg="0"/>
      <p:bldP spid="285735" grpId="0" animBg="1"/>
      <p:bldP spid="285736" grpId="0" animBg="1"/>
      <p:bldP spid="28573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0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Monetar</a:t>
            </a:r>
            <a:r>
              <a:rPr lang="sr-Latn-CS" smtClean="0"/>
              <a:t>na </a:t>
            </a:r>
            <a:r>
              <a:rPr lang="en-US" smtClean="0"/>
              <a:t>poli</a:t>
            </a:r>
            <a:r>
              <a:rPr lang="sr-Latn-CS" smtClean="0"/>
              <a:t>tika  i </a:t>
            </a:r>
            <a:r>
              <a:rPr lang="en-US" i="1" smtClean="0"/>
              <a:t>AD</a:t>
            </a:r>
            <a:r>
              <a:rPr lang="en-US" smtClean="0"/>
              <a:t> </a:t>
            </a:r>
            <a:r>
              <a:rPr lang="sr-Latn-CS" smtClean="0"/>
              <a:t>kriva</a:t>
            </a:r>
            <a:endParaRPr lang="en-US" smtClean="0"/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4572000" y="3595688"/>
            <a:ext cx="3657600" cy="2500312"/>
            <a:chOff x="2256" y="806"/>
            <a:chExt cx="2304" cy="1575"/>
          </a:xfrm>
        </p:grpSpPr>
        <p:grpSp>
          <p:nvGrpSpPr>
            <p:cNvPr id="3" name="Group 1038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23601" name="Line 1039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02" name="Line 1040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599" name="Text Box 1041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23600" name="Text Box 1042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5181600" y="1600200"/>
            <a:ext cx="2590800" cy="1646238"/>
            <a:chOff x="3264" y="1008"/>
            <a:chExt cx="1632" cy="1037"/>
          </a:xfrm>
        </p:grpSpPr>
        <p:sp>
          <p:nvSpPr>
            <p:cNvPr id="23596" name="Line 1044"/>
            <p:cNvSpPr>
              <a:spLocks noChangeShapeType="1"/>
            </p:cNvSpPr>
            <p:nvPr/>
          </p:nvSpPr>
          <p:spPr bwMode="auto">
            <a:xfrm>
              <a:off x="3264" y="1008"/>
              <a:ext cx="144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97" name="Text Box 1045"/>
            <p:cNvSpPr txBox="1">
              <a:spLocks noChangeArrowheads="1"/>
            </p:cNvSpPr>
            <p:nvPr/>
          </p:nvSpPr>
          <p:spPr bwMode="auto">
            <a:xfrm>
              <a:off x="4704" y="1824"/>
              <a:ext cx="1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IS</a:t>
              </a:r>
              <a:endParaRPr lang="en-US" sz="2300" b="1">
                <a:latin typeface="Arial" pitchFamily="34" charset="0"/>
              </a:endParaRPr>
            </a:p>
          </p:txBody>
        </p:sp>
      </p:grpSp>
      <p:grpSp>
        <p:nvGrpSpPr>
          <p:cNvPr id="5" name="Group 1074"/>
          <p:cNvGrpSpPr>
            <a:grpSpLocks/>
          </p:cNvGrpSpPr>
          <p:nvPr/>
        </p:nvGrpSpPr>
        <p:grpSpPr bwMode="auto">
          <a:xfrm>
            <a:off x="5638800" y="1782763"/>
            <a:ext cx="3200400" cy="1493837"/>
            <a:chOff x="3552" y="1123"/>
            <a:chExt cx="2016" cy="941"/>
          </a:xfrm>
        </p:grpSpPr>
        <p:sp useBgFill="1">
          <p:nvSpPr>
            <p:cNvPr id="23594" name="Text Box 1047"/>
            <p:cNvSpPr txBox="1">
              <a:spLocks noChangeArrowheads="1"/>
            </p:cNvSpPr>
            <p:nvPr/>
          </p:nvSpPr>
          <p:spPr bwMode="auto">
            <a:xfrm>
              <a:off x="4656" y="1123"/>
              <a:ext cx="912" cy="221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 smtClean="0">
                  <a:latin typeface="Arial" pitchFamily="34" charset="0"/>
                </a:rPr>
                <a:t>TR</a:t>
              </a:r>
              <a:r>
                <a:rPr lang="en-US" sz="2300" b="1" dirty="0" smtClean="0">
                  <a:latin typeface="Arial" pitchFamily="34" charset="0"/>
                </a:rPr>
                <a:t>(</a:t>
              </a:r>
              <a:r>
                <a:rPr lang="en-US" sz="2300" b="1" i="1" dirty="0" smtClean="0">
                  <a:solidFill>
                    <a:srgbClr val="339933"/>
                  </a:solidFill>
                  <a:latin typeface="Arial" pitchFamily="34" charset="0"/>
                </a:rPr>
                <a:t>M</a:t>
              </a:r>
              <a:r>
                <a:rPr lang="en-US" sz="2300" b="1" baseline="-25000" dirty="0" smtClean="0">
                  <a:solidFill>
                    <a:srgbClr val="339933"/>
                  </a:solidFill>
                  <a:latin typeface="Tahoma" pitchFamily="34" charset="0"/>
                </a:rPr>
                <a:t>2</a:t>
              </a:r>
              <a:r>
                <a:rPr lang="en-US" sz="2300" b="1" dirty="0" smtClean="0">
                  <a:latin typeface="Arial" pitchFamily="34" charset="0"/>
                </a:rPr>
                <a:t>/</a:t>
              </a:r>
              <a:r>
                <a:rPr lang="en-US" sz="2300" b="1" i="1" dirty="0" smtClean="0">
                  <a:latin typeface="Arial" pitchFamily="34" charset="0"/>
                </a:rPr>
                <a:t>P</a:t>
              </a:r>
              <a:r>
                <a:rPr lang="en-US" sz="2300" b="1" baseline="-25000" dirty="0" smtClean="0">
                  <a:latin typeface="Tahoma" pitchFamily="34" charset="0"/>
                </a:rPr>
                <a:t>1</a:t>
              </a:r>
              <a:r>
                <a:rPr lang="en-US" sz="2300" b="1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23595" name="Line 1048"/>
            <p:cNvSpPr>
              <a:spLocks noChangeShapeType="1"/>
            </p:cNvSpPr>
            <p:nvPr/>
          </p:nvSpPr>
          <p:spPr bwMode="auto">
            <a:xfrm flipV="1">
              <a:off x="3552" y="1318"/>
              <a:ext cx="1184" cy="7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1077"/>
          <p:cNvGrpSpPr>
            <a:grpSpLocks/>
          </p:cNvGrpSpPr>
          <p:nvPr/>
        </p:nvGrpSpPr>
        <p:grpSpPr bwMode="auto">
          <a:xfrm>
            <a:off x="5181600" y="1295400"/>
            <a:ext cx="2971800" cy="1371600"/>
            <a:chOff x="3264" y="816"/>
            <a:chExt cx="1872" cy="864"/>
          </a:xfrm>
        </p:grpSpPr>
        <p:sp>
          <p:nvSpPr>
            <p:cNvPr id="23592" name="Text Box 1050"/>
            <p:cNvSpPr txBox="1">
              <a:spLocks noChangeArrowheads="1"/>
            </p:cNvSpPr>
            <p:nvPr/>
          </p:nvSpPr>
          <p:spPr bwMode="auto">
            <a:xfrm>
              <a:off x="4080" y="816"/>
              <a:ext cx="105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 smtClean="0">
                  <a:latin typeface="Arial" pitchFamily="34" charset="0"/>
                </a:rPr>
                <a:t>TR</a:t>
              </a:r>
              <a:r>
                <a:rPr lang="en-US" sz="2300" b="1" dirty="0" smtClean="0">
                  <a:latin typeface="Arial" pitchFamily="34" charset="0"/>
                </a:rPr>
                <a:t>(</a:t>
              </a:r>
              <a:r>
                <a:rPr lang="en-US" sz="2300" b="1" i="1" dirty="0" smtClean="0">
                  <a:latin typeface="Arial" pitchFamily="34" charset="0"/>
                </a:rPr>
                <a:t>M</a:t>
              </a:r>
              <a:r>
                <a:rPr lang="en-US" sz="2300" b="1" baseline="-25000" dirty="0" smtClean="0">
                  <a:latin typeface="Tahoma" pitchFamily="34" charset="0"/>
                </a:rPr>
                <a:t>1</a:t>
              </a:r>
              <a:r>
                <a:rPr lang="en-US" sz="2300" b="1" dirty="0" smtClean="0">
                  <a:latin typeface="Arial" pitchFamily="34" charset="0"/>
                </a:rPr>
                <a:t>/</a:t>
              </a:r>
              <a:r>
                <a:rPr lang="en-US" sz="2300" b="1" i="1" dirty="0" smtClean="0">
                  <a:latin typeface="Arial" pitchFamily="34" charset="0"/>
                </a:rPr>
                <a:t>P</a:t>
              </a:r>
              <a:r>
                <a:rPr lang="en-US" sz="2300" b="1" baseline="-25000" dirty="0" smtClean="0">
                  <a:latin typeface="Tahoma" pitchFamily="34" charset="0"/>
                </a:rPr>
                <a:t>1</a:t>
              </a:r>
              <a:r>
                <a:rPr lang="en-US" sz="2300" b="1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23593" name="Line 1051"/>
            <p:cNvSpPr>
              <a:spLocks noChangeShapeType="1"/>
            </p:cNvSpPr>
            <p:nvPr/>
          </p:nvSpPr>
          <p:spPr bwMode="auto">
            <a:xfrm flipV="1">
              <a:off x="3264" y="1008"/>
              <a:ext cx="1008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075"/>
          <p:cNvGrpSpPr>
            <a:grpSpLocks/>
          </p:cNvGrpSpPr>
          <p:nvPr/>
        </p:nvGrpSpPr>
        <p:grpSpPr bwMode="auto">
          <a:xfrm>
            <a:off x="5029200" y="3962400"/>
            <a:ext cx="2971800" cy="1814513"/>
            <a:chOff x="3168" y="2496"/>
            <a:chExt cx="1872" cy="1143"/>
          </a:xfrm>
        </p:grpSpPr>
        <p:sp>
          <p:nvSpPr>
            <p:cNvPr id="23590" name="Line 1052"/>
            <p:cNvSpPr>
              <a:spLocks noChangeShapeType="1"/>
            </p:cNvSpPr>
            <p:nvPr/>
          </p:nvSpPr>
          <p:spPr bwMode="auto">
            <a:xfrm>
              <a:off x="3168" y="2496"/>
              <a:ext cx="14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91" name="Text Box 1053"/>
            <p:cNvSpPr txBox="1">
              <a:spLocks noChangeArrowheads="1"/>
            </p:cNvSpPr>
            <p:nvPr/>
          </p:nvSpPr>
          <p:spPr bwMode="auto">
            <a:xfrm>
              <a:off x="4608" y="3360"/>
              <a:ext cx="43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AD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8" name="Group 1071"/>
          <p:cNvGrpSpPr>
            <a:grpSpLocks/>
          </p:cNvGrpSpPr>
          <p:nvPr/>
        </p:nvGrpSpPr>
        <p:grpSpPr bwMode="auto">
          <a:xfrm>
            <a:off x="4592638" y="4416425"/>
            <a:ext cx="2947987" cy="442913"/>
            <a:chOff x="2893" y="2793"/>
            <a:chExt cx="1857" cy="279"/>
          </a:xfrm>
        </p:grpSpPr>
        <p:sp>
          <p:nvSpPr>
            <p:cNvPr id="23588" name="Line 1058"/>
            <p:cNvSpPr>
              <a:spLocks noChangeShapeType="1"/>
            </p:cNvSpPr>
            <p:nvPr/>
          </p:nvSpPr>
          <p:spPr bwMode="auto">
            <a:xfrm>
              <a:off x="3118" y="291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bIns="91440"/>
            <a:lstStyle/>
            <a:p>
              <a:endParaRPr lang="en-GB"/>
            </a:p>
          </p:txBody>
        </p:sp>
        <p:sp>
          <p:nvSpPr>
            <p:cNvPr id="23589" name="Text Box 1059"/>
            <p:cNvSpPr txBox="1">
              <a:spLocks noChangeArrowheads="1"/>
            </p:cNvSpPr>
            <p:nvPr/>
          </p:nvSpPr>
          <p:spPr bwMode="auto">
            <a:xfrm>
              <a:off x="2893" y="2793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P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" name="Group 1079"/>
          <p:cNvGrpSpPr>
            <a:grpSpLocks/>
          </p:cNvGrpSpPr>
          <p:nvPr/>
        </p:nvGrpSpPr>
        <p:grpSpPr bwMode="auto">
          <a:xfrm>
            <a:off x="5867400" y="2124075"/>
            <a:ext cx="393700" cy="3957638"/>
            <a:chOff x="3696" y="1338"/>
            <a:chExt cx="248" cy="2493"/>
          </a:xfrm>
        </p:grpSpPr>
        <p:sp>
          <p:nvSpPr>
            <p:cNvPr id="23585" name="Line 1027"/>
            <p:cNvSpPr>
              <a:spLocks noChangeShapeType="1"/>
            </p:cNvSpPr>
            <p:nvPr/>
          </p:nvSpPr>
          <p:spPr bwMode="auto">
            <a:xfrm>
              <a:off x="3780" y="1338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23586" name="Text Box 1029"/>
            <p:cNvSpPr txBox="1">
              <a:spLocks noChangeArrowheads="1"/>
            </p:cNvSpPr>
            <p:nvPr/>
          </p:nvSpPr>
          <p:spPr bwMode="auto">
            <a:xfrm>
              <a:off x="3704" y="2142"/>
              <a:ext cx="240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9144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Y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23587" name="Text Box 1060"/>
            <p:cNvSpPr txBox="1">
              <a:spLocks noChangeArrowheads="1"/>
            </p:cNvSpPr>
            <p:nvPr/>
          </p:nvSpPr>
          <p:spPr bwMode="auto">
            <a:xfrm>
              <a:off x="3696" y="3610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Y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10" name="Group 1080"/>
          <p:cNvGrpSpPr>
            <a:grpSpLocks/>
          </p:cNvGrpSpPr>
          <p:nvPr/>
        </p:nvGrpSpPr>
        <p:grpSpPr bwMode="auto">
          <a:xfrm>
            <a:off x="6629400" y="2584450"/>
            <a:ext cx="381000" cy="3590925"/>
            <a:chOff x="4176" y="1628"/>
            <a:chExt cx="240" cy="2262"/>
          </a:xfrm>
        </p:grpSpPr>
        <p:sp>
          <p:nvSpPr>
            <p:cNvPr id="23582" name="Line 1026"/>
            <p:cNvSpPr>
              <a:spLocks noChangeShapeType="1"/>
            </p:cNvSpPr>
            <p:nvPr/>
          </p:nvSpPr>
          <p:spPr bwMode="auto">
            <a:xfrm>
              <a:off x="4240" y="1628"/>
              <a:ext cx="0" cy="197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 bIns="91440"/>
            <a:lstStyle/>
            <a:p>
              <a:endParaRPr lang="en-GB"/>
            </a:p>
          </p:txBody>
        </p:sp>
        <p:sp>
          <p:nvSpPr>
            <p:cNvPr id="23583" name="Text Box 1028"/>
            <p:cNvSpPr txBox="1">
              <a:spLocks noChangeArrowheads="1"/>
            </p:cNvSpPr>
            <p:nvPr/>
          </p:nvSpPr>
          <p:spPr bwMode="auto">
            <a:xfrm>
              <a:off x="4176" y="2140"/>
              <a:ext cx="240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339933"/>
                  </a:solidFill>
                  <a:latin typeface="Arial" pitchFamily="34" charset="0"/>
                </a:rPr>
                <a:t>Y</a:t>
              </a:r>
              <a:r>
                <a:rPr lang="en-US" sz="2300" b="1" baseline="-25000">
                  <a:solidFill>
                    <a:srgbClr val="339933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23584" name="Text Box 1061"/>
            <p:cNvSpPr txBox="1">
              <a:spLocks noChangeArrowheads="1"/>
            </p:cNvSpPr>
            <p:nvPr/>
          </p:nvSpPr>
          <p:spPr bwMode="auto">
            <a:xfrm>
              <a:off x="4176" y="3611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339933"/>
                  </a:solidFill>
                  <a:latin typeface="Arial" pitchFamily="34" charset="0"/>
                </a:rPr>
                <a:t>Y</a:t>
              </a:r>
              <a:r>
                <a:rPr lang="en-US" sz="2300" b="1" baseline="-25000">
                  <a:solidFill>
                    <a:srgbClr val="339933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11" name="Group 1078"/>
          <p:cNvGrpSpPr>
            <a:grpSpLocks/>
          </p:cNvGrpSpPr>
          <p:nvPr/>
        </p:nvGrpSpPr>
        <p:grpSpPr bwMode="auto">
          <a:xfrm>
            <a:off x="4648200" y="1905000"/>
            <a:ext cx="1352550" cy="350838"/>
            <a:chOff x="2928" y="1200"/>
            <a:chExt cx="852" cy="221"/>
          </a:xfrm>
        </p:grpSpPr>
        <p:sp>
          <p:nvSpPr>
            <p:cNvPr id="23580" name="Line 1063"/>
            <p:cNvSpPr>
              <a:spLocks noChangeShapeType="1"/>
            </p:cNvSpPr>
            <p:nvPr/>
          </p:nvSpPr>
          <p:spPr bwMode="auto">
            <a:xfrm flipH="1">
              <a:off x="3116" y="1336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81" name="Text Box 1064"/>
            <p:cNvSpPr txBox="1">
              <a:spLocks noChangeArrowheads="1"/>
            </p:cNvSpPr>
            <p:nvPr/>
          </p:nvSpPr>
          <p:spPr bwMode="auto">
            <a:xfrm>
              <a:off x="2928" y="1200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Tahoma" pitchFamily="34" charset="0"/>
                </a:rPr>
                <a:t>r</a:t>
              </a:r>
              <a:r>
                <a:rPr lang="en-US" sz="2100" b="1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12" name="Group 1081"/>
          <p:cNvGrpSpPr>
            <a:grpSpLocks/>
          </p:cNvGrpSpPr>
          <p:nvPr/>
        </p:nvGrpSpPr>
        <p:grpSpPr bwMode="auto">
          <a:xfrm>
            <a:off x="4648200" y="2362200"/>
            <a:ext cx="2089150" cy="350838"/>
            <a:chOff x="2928" y="1488"/>
            <a:chExt cx="1316" cy="221"/>
          </a:xfrm>
        </p:grpSpPr>
        <p:sp>
          <p:nvSpPr>
            <p:cNvPr id="23578" name="Line 1066"/>
            <p:cNvSpPr>
              <a:spLocks noChangeShapeType="1"/>
            </p:cNvSpPr>
            <p:nvPr/>
          </p:nvSpPr>
          <p:spPr bwMode="auto">
            <a:xfrm flipH="1">
              <a:off x="3116" y="1632"/>
              <a:ext cx="112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79" name="Text Box 1067"/>
            <p:cNvSpPr txBox="1">
              <a:spLocks noChangeArrowheads="1"/>
            </p:cNvSpPr>
            <p:nvPr/>
          </p:nvSpPr>
          <p:spPr bwMode="auto">
            <a:xfrm>
              <a:off x="2928" y="1488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339933"/>
                  </a:solidFill>
                  <a:latin typeface="Tahoma" pitchFamily="34" charset="0"/>
                </a:rPr>
                <a:t>r</a:t>
              </a:r>
              <a:r>
                <a:rPr lang="en-US" sz="2100" b="1" baseline="-25000">
                  <a:solidFill>
                    <a:srgbClr val="339933"/>
                  </a:solidFill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313390" name="Rectangle 1070"/>
          <p:cNvSpPr>
            <a:spLocks noChangeArrowheads="1"/>
          </p:cNvSpPr>
          <p:nvPr/>
        </p:nvSpPr>
        <p:spPr bwMode="auto">
          <a:xfrm>
            <a:off x="533400" y="2514600"/>
            <a:ext cx="3733800" cy="4343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sr-Latn-CS" sz="2500" dirty="0">
                <a:latin typeface="Tahoma" pitchFamily="34" charset="0"/>
                <a:sym typeface="Symbol" pitchFamily="18" charset="2"/>
              </a:rPr>
              <a:t>CB može da poveća </a:t>
            </a:r>
            <a:r>
              <a:rPr lang="sr-Latn-CS" sz="2500" dirty="0" err="1">
                <a:latin typeface="Tahoma" pitchFamily="34" charset="0"/>
                <a:sym typeface="Symbol" pitchFamily="18" charset="2"/>
              </a:rPr>
              <a:t>agregatnu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 tražnju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: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sr-Latn-RS" sz="2500" dirty="0" smtClean="0">
                <a:latin typeface="Tahoma" pitchFamily="34" charset="0"/>
                <a:sym typeface="Symbol" pitchFamily="18" charset="2"/>
              </a:rPr>
              <a:t>      </a:t>
            </a:r>
            <a:r>
              <a:rPr lang="en-US" sz="25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 </a:t>
            </a:r>
            <a:r>
              <a:rPr lang="en-US" sz="2500" i="1" dirty="0" smtClean="0">
                <a:latin typeface="Tahoma" pitchFamily="34" charset="0"/>
                <a:sym typeface="Symbol" pitchFamily="18" charset="2"/>
              </a:rPr>
              <a:t>TR</a:t>
            </a:r>
            <a:r>
              <a:rPr lang="en-US" sz="25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en-US" sz="12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i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de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udesno</a:t>
            </a:r>
            <a:endParaRPr lang="en-US" sz="2500" dirty="0"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13" name="Group 1076"/>
          <p:cNvGrpSpPr>
            <a:grpSpLocks/>
          </p:cNvGrpSpPr>
          <p:nvPr/>
        </p:nvGrpSpPr>
        <p:grpSpPr bwMode="auto">
          <a:xfrm>
            <a:off x="5410200" y="3733800"/>
            <a:ext cx="2971800" cy="1738313"/>
            <a:chOff x="3408" y="2352"/>
            <a:chExt cx="1872" cy="1095"/>
          </a:xfrm>
        </p:grpSpPr>
        <p:sp>
          <p:nvSpPr>
            <p:cNvPr id="23576" name="Line 1072"/>
            <p:cNvSpPr>
              <a:spLocks noChangeShapeType="1"/>
            </p:cNvSpPr>
            <p:nvPr/>
          </p:nvSpPr>
          <p:spPr bwMode="auto">
            <a:xfrm>
              <a:off x="3408" y="2352"/>
              <a:ext cx="14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Text Box 1073"/>
            <p:cNvSpPr txBox="1">
              <a:spLocks noChangeArrowheads="1"/>
            </p:cNvSpPr>
            <p:nvPr/>
          </p:nvSpPr>
          <p:spPr bwMode="auto">
            <a:xfrm>
              <a:off x="4848" y="3168"/>
              <a:ext cx="43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>
                  <a:solidFill>
                    <a:srgbClr val="339933"/>
                  </a:solidFill>
                  <a:latin typeface="Arial" pitchFamily="34" charset="0"/>
                </a:rPr>
                <a:t>AD</a:t>
              </a:r>
              <a:r>
                <a:rPr lang="en-US" sz="2300" b="1" baseline="-25000" dirty="0">
                  <a:solidFill>
                    <a:srgbClr val="339933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14" name="Group 1031"/>
          <p:cNvGrpSpPr>
            <a:grpSpLocks/>
          </p:cNvGrpSpPr>
          <p:nvPr/>
        </p:nvGrpSpPr>
        <p:grpSpPr bwMode="auto">
          <a:xfrm>
            <a:off x="4572000" y="1279525"/>
            <a:ext cx="3657600" cy="2500313"/>
            <a:chOff x="2256" y="806"/>
            <a:chExt cx="2304" cy="1575"/>
          </a:xfrm>
        </p:grpSpPr>
        <p:grpSp>
          <p:nvGrpSpPr>
            <p:cNvPr id="15" name="Group 1032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23574" name="Line 1033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5" name="Line 1034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572" name="Text Box 1035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23573" name="Text Box 1036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sp>
        <p:nvSpPr>
          <p:cNvPr id="313402" name="Rectangle 1082"/>
          <p:cNvSpPr>
            <a:spLocks noChangeArrowheads="1"/>
          </p:cNvSpPr>
          <p:nvPr/>
        </p:nvSpPr>
        <p:spPr bwMode="auto">
          <a:xfrm>
            <a:off x="641350" y="4343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>
                <a:latin typeface="Tahoma" pitchFamily="34" charset="0"/>
                <a:sym typeface="Symbol" pitchFamily="18" charset="2"/>
              </a:rPr>
              <a:t>	 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r</a:t>
            </a:r>
          </a:p>
        </p:txBody>
      </p:sp>
      <p:sp>
        <p:nvSpPr>
          <p:cNvPr id="313403" name="Rectangle 1083"/>
          <p:cNvSpPr>
            <a:spLocks noChangeArrowheads="1"/>
          </p:cNvSpPr>
          <p:nvPr/>
        </p:nvSpPr>
        <p:spPr bwMode="auto">
          <a:xfrm>
            <a:off x="641350" y="4953000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>
                <a:latin typeface="Tahoma" pitchFamily="34" charset="0"/>
                <a:sym typeface="Symbol" pitchFamily="18" charset="2"/>
              </a:rPr>
              <a:t>	 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I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>
                <a:latin typeface="Tahoma" pitchFamily="34" charset="0"/>
                <a:sym typeface="Symbol" pitchFamily="18" charset="2"/>
              </a:rPr>
              <a:t>	 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Y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 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ta svaku vrednost 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P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0" grpId="0" build="p" autoUpdateAnimBg="0"/>
      <p:bldP spid="313402" grpId="0" autoUpdateAnimBg="0"/>
      <p:bldP spid="3134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648200" y="1905000"/>
            <a:ext cx="2362200" cy="4178300"/>
            <a:chOff x="2928" y="1200"/>
            <a:chExt cx="1488" cy="2632"/>
          </a:xfrm>
        </p:grpSpPr>
        <p:sp>
          <p:nvSpPr>
            <p:cNvPr id="24618" name="Line 2"/>
            <p:cNvSpPr>
              <a:spLocks noChangeShapeType="1"/>
            </p:cNvSpPr>
            <p:nvPr/>
          </p:nvSpPr>
          <p:spPr bwMode="auto">
            <a:xfrm>
              <a:off x="4240" y="1352"/>
              <a:ext cx="0" cy="225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9" name="Text Box 4"/>
            <p:cNvSpPr txBox="1">
              <a:spLocks noChangeArrowheads="1"/>
            </p:cNvSpPr>
            <p:nvPr/>
          </p:nvSpPr>
          <p:spPr bwMode="auto">
            <a:xfrm>
              <a:off x="4176" y="2140"/>
              <a:ext cx="240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990000"/>
                  </a:solidFill>
                  <a:latin typeface="Arial" pitchFamily="34" charset="0"/>
                </a:rPr>
                <a:t>Y</a:t>
              </a:r>
              <a:r>
                <a:rPr lang="en-US" sz="2300" b="1" baseline="-25000">
                  <a:solidFill>
                    <a:srgbClr val="9900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24620" name="Text Box 32"/>
            <p:cNvSpPr txBox="1">
              <a:spLocks noChangeArrowheads="1"/>
            </p:cNvSpPr>
            <p:nvPr/>
          </p:nvSpPr>
          <p:spPr bwMode="auto">
            <a:xfrm>
              <a:off x="4176" y="3611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990000"/>
                  </a:solidFill>
                  <a:latin typeface="Arial" pitchFamily="34" charset="0"/>
                </a:rPr>
                <a:t>Y</a:t>
              </a:r>
              <a:r>
                <a:rPr lang="en-US" sz="2300" b="1" baseline="-25000">
                  <a:solidFill>
                    <a:srgbClr val="9900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24621" name="Line 35"/>
            <p:cNvSpPr>
              <a:spLocks noChangeShapeType="1"/>
            </p:cNvSpPr>
            <p:nvPr/>
          </p:nvSpPr>
          <p:spPr bwMode="auto">
            <a:xfrm flipH="1" flipV="1">
              <a:off x="3119" y="1350"/>
              <a:ext cx="1125" cy="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2" name="Text Box 36"/>
            <p:cNvSpPr txBox="1">
              <a:spLocks noChangeArrowheads="1"/>
            </p:cNvSpPr>
            <p:nvPr/>
          </p:nvSpPr>
          <p:spPr bwMode="auto">
            <a:xfrm>
              <a:off x="2928" y="1200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990000"/>
                  </a:solidFill>
                  <a:latin typeface="Tahoma" pitchFamily="34" charset="0"/>
                </a:rPr>
                <a:t>r</a:t>
              </a:r>
              <a:r>
                <a:rPr lang="en-US" sz="2100" b="1" baseline="-25000">
                  <a:solidFill>
                    <a:srgbClr val="990000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648200" y="2411413"/>
            <a:ext cx="1612900" cy="3670300"/>
            <a:chOff x="2928" y="1519"/>
            <a:chExt cx="1016" cy="2312"/>
          </a:xfrm>
        </p:grpSpPr>
        <p:sp>
          <p:nvSpPr>
            <p:cNvPr id="24613" name="Line 3"/>
            <p:cNvSpPr>
              <a:spLocks noChangeShapeType="1"/>
            </p:cNvSpPr>
            <p:nvPr/>
          </p:nvSpPr>
          <p:spPr bwMode="auto">
            <a:xfrm>
              <a:off x="3780" y="1662"/>
              <a:ext cx="0" cy="19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" name="Text Box 5"/>
            <p:cNvSpPr txBox="1">
              <a:spLocks noChangeArrowheads="1"/>
            </p:cNvSpPr>
            <p:nvPr/>
          </p:nvSpPr>
          <p:spPr bwMode="auto">
            <a:xfrm>
              <a:off x="3704" y="2142"/>
              <a:ext cx="240" cy="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Y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24615" name="Text Box 31"/>
            <p:cNvSpPr txBox="1">
              <a:spLocks noChangeArrowheads="1"/>
            </p:cNvSpPr>
            <p:nvPr/>
          </p:nvSpPr>
          <p:spPr bwMode="auto">
            <a:xfrm>
              <a:off x="3696" y="3610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Y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24616" name="Line 33"/>
            <p:cNvSpPr>
              <a:spLocks noChangeShapeType="1"/>
            </p:cNvSpPr>
            <p:nvPr/>
          </p:nvSpPr>
          <p:spPr bwMode="auto">
            <a:xfrm flipH="1">
              <a:off x="3116" y="1663"/>
              <a:ext cx="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7" name="Text Box 34"/>
            <p:cNvSpPr txBox="1">
              <a:spLocks noChangeArrowheads="1"/>
            </p:cNvSpPr>
            <p:nvPr/>
          </p:nvSpPr>
          <p:spPr bwMode="auto">
            <a:xfrm>
              <a:off x="2928" y="1519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Tahoma" pitchFamily="34" charset="0"/>
                </a:rPr>
                <a:t>r</a:t>
              </a:r>
              <a:r>
                <a:rPr lang="en-US" sz="2100" b="1" baseline="-25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3153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Fis</a:t>
            </a:r>
            <a:r>
              <a:rPr lang="sr-Latn-CS" smtClean="0"/>
              <a:t>k</a:t>
            </a:r>
            <a:r>
              <a:rPr lang="en-US" smtClean="0"/>
              <a:t>al</a:t>
            </a:r>
            <a:r>
              <a:rPr lang="sr-Latn-CS" smtClean="0"/>
              <a:t>na</a:t>
            </a:r>
            <a:r>
              <a:rPr lang="en-US" smtClean="0"/>
              <a:t> poli</a:t>
            </a:r>
            <a:r>
              <a:rPr lang="sr-Latn-CS" smtClean="0"/>
              <a:t>tika</a:t>
            </a:r>
            <a:r>
              <a:rPr lang="en-US" smtClean="0"/>
              <a:t> </a:t>
            </a:r>
            <a:r>
              <a:rPr lang="sr-Latn-CS" smtClean="0"/>
              <a:t>i </a:t>
            </a:r>
            <a:r>
              <a:rPr lang="en-US" i="1" smtClean="0"/>
              <a:t>AD</a:t>
            </a:r>
            <a:r>
              <a:rPr lang="en-US" smtClean="0"/>
              <a:t> </a:t>
            </a:r>
            <a:r>
              <a:rPr lang="sr-Latn-CS" smtClean="0"/>
              <a:t>kriva</a:t>
            </a:r>
            <a:endParaRPr lang="en-US" smtClean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72000" y="1279525"/>
            <a:ext cx="3657600" cy="2500313"/>
            <a:chOff x="2256" y="806"/>
            <a:chExt cx="2304" cy="157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24611" name="Line 9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12" name="Line 10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09" name="Text Box 11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24610" name="Text Box 12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572000" y="3595688"/>
            <a:ext cx="3657600" cy="2500312"/>
            <a:chOff x="2256" y="806"/>
            <a:chExt cx="2304" cy="1575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24606" name="Line 15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07" name="Line 1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604" name="Text Box 17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24605" name="Text Box 18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076825" y="2062163"/>
            <a:ext cx="2314575" cy="1352550"/>
            <a:chOff x="3198" y="1299"/>
            <a:chExt cx="1458" cy="852"/>
          </a:xfrm>
        </p:grpSpPr>
        <p:sp>
          <p:nvSpPr>
            <p:cNvPr id="24601" name="Line 20"/>
            <p:cNvSpPr>
              <a:spLocks noChangeShapeType="1"/>
            </p:cNvSpPr>
            <p:nvPr/>
          </p:nvSpPr>
          <p:spPr bwMode="auto">
            <a:xfrm>
              <a:off x="3198" y="1299"/>
              <a:ext cx="1103" cy="6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Text Box 21"/>
            <p:cNvSpPr txBox="1">
              <a:spLocks noChangeArrowheads="1"/>
            </p:cNvSpPr>
            <p:nvPr/>
          </p:nvSpPr>
          <p:spPr bwMode="auto">
            <a:xfrm>
              <a:off x="4320" y="1872"/>
              <a:ext cx="33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IS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5181600" y="1414463"/>
            <a:ext cx="2652713" cy="1782762"/>
            <a:chOff x="3264" y="891"/>
            <a:chExt cx="1671" cy="1123"/>
          </a:xfrm>
        </p:grpSpPr>
        <p:sp>
          <p:nvSpPr>
            <p:cNvPr id="24599" name="Text Box 24"/>
            <p:cNvSpPr txBox="1">
              <a:spLocks noChangeArrowheads="1"/>
            </p:cNvSpPr>
            <p:nvPr/>
          </p:nvSpPr>
          <p:spPr bwMode="auto">
            <a:xfrm>
              <a:off x="4551" y="891"/>
              <a:ext cx="38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 dirty="0" smtClean="0">
                  <a:latin typeface="Arial" pitchFamily="34" charset="0"/>
                </a:rPr>
                <a:t>TR</a:t>
              </a:r>
              <a:endParaRPr lang="en-US" sz="2300" b="1" dirty="0">
                <a:latin typeface="Arial" pitchFamily="34" charset="0"/>
              </a:endParaRPr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 flipV="1">
              <a:off x="3264" y="1095"/>
              <a:ext cx="1351" cy="9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029200" y="3962400"/>
            <a:ext cx="2971800" cy="1814513"/>
            <a:chOff x="3168" y="2496"/>
            <a:chExt cx="1872" cy="1143"/>
          </a:xfrm>
        </p:grpSpPr>
        <p:sp>
          <p:nvSpPr>
            <p:cNvPr id="24597" name="Line 26"/>
            <p:cNvSpPr>
              <a:spLocks noChangeShapeType="1"/>
            </p:cNvSpPr>
            <p:nvPr/>
          </p:nvSpPr>
          <p:spPr bwMode="auto">
            <a:xfrm>
              <a:off x="3168" y="2496"/>
              <a:ext cx="14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8" name="Text Box 27"/>
            <p:cNvSpPr txBox="1">
              <a:spLocks noChangeArrowheads="1"/>
            </p:cNvSpPr>
            <p:nvPr/>
          </p:nvSpPr>
          <p:spPr bwMode="auto">
            <a:xfrm>
              <a:off x="4608" y="3360"/>
              <a:ext cx="43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AD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4592638" y="4416425"/>
            <a:ext cx="2947987" cy="442913"/>
            <a:chOff x="2893" y="2793"/>
            <a:chExt cx="1857" cy="279"/>
          </a:xfrm>
        </p:grpSpPr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3118" y="291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bIns="91440"/>
            <a:lstStyle/>
            <a:p>
              <a:endParaRPr lang="en-GB"/>
            </a:p>
          </p:txBody>
        </p:sp>
        <p:sp>
          <p:nvSpPr>
            <p:cNvPr id="24596" name="Text Box 30"/>
            <p:cNvSpPr txBox="1">
              <a:spLocks noChangeArrowheads="1"/>
            </p:cNvSpPr>
            <p:nvPr/>
          </p:nvSpPr>
          <p:spPr bwMode="auto">
            <a:xfrm>
              <a:off x="2893" y="2793"/>
              <a:ext cx="2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latin typeface="Arial" pitchFamily="34" charset="0"/>
                </a:rPr>
                <a:t>P</a:t>
              </a:r>
              <a:r>
                <a:rPr lang="en-US" sz="2300" b="1" baseline="-25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315429" name="Rectangle 37"/>
          <p:cNvSpPr>
            <a:spLocks noChangeArrowheads="1"/>
          </p:cNvSpPr>
          <p:nvPr/>
        </p:nvSpPr>
        <p:spPr bwMode="auto">
          <a:xfrm>
            <a:off x="457200" y="2209800"/>
            <a:ext cx="3810000" cy="3962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 err="1">
                <a:latin typeface="Tahoma" pitchFamily="34" charset="0"/>
                <a:sym typeface="Symbol" pitchFamily="18" charset="2"/>
              </a:rPr>
              <a:t>Ekspanzivna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fiskalna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politika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(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G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 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i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/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ili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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T 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) 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povećava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agreg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. 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tr</a:t>
            </a:r>
            <a:r>
              <a:rPr lang="sr-Latn-CS" sz="2500" dirty="0" err="1">
                <a:latin typeface="Tahoma" pitchFamily="34" charset="0"/>
                <a:sym typeface="Symbol" pitchFamily="18" charset="2"/>
              </a:rPr>
              <a:t>ažnju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: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>
                <a:latin typeface="Tahoma" pitchFamily="34" charset="0"/>
                <a:sym typeface="Symbol" pitchFamily="18" charset="2"/>
              </a:rPr>
              <a:t>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T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  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C</a:t>
            </a: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>
                <a:latin typeface="Tahoma" pitchFamily="34" charset="0"/>
                <a:sym typeface="Symbol" pitchFamily="18" charset="2"/>
              </a:rPr>
              <a:t>	 IS 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ide udesno</a:t>
            </a:r>
            <a:endParaRPr lang="en-US" sz="2500" b="1" i="1" dirty="0">
              <a:latin typeface="Tahoma" pitchFamily="34" charset="0"/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SzPct val="110000"/>
              <a:buFont typeface="Wingdings" pitchFamily="2" charset="2"/>
              <a:buNone/>
              <a:tabLst>
                <a:tab pos="635000" algn="l"/>
              </a:tabLst>
            </a:pPr>
            <a:r>
              <a:rPr lang="en-US" sz="2500" dirty="0">
                <a:latin typeface="Tahoma" pitchFamily="34" charset="0"/>
                <a:sym typeface="Symbol" pitchFamily="18" charset="2"/>
              </a:rPr>
              <a:t>	 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Y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 </a:t>
            </a:r>
            <a:r>
              <a:rPr lang="sr-Latn-CS" sz="2500" dirty="0">
                <a:latin typeface="Tahoma" pitchFamily="34" charset="0"/>
                <a:sym typeface="Symbol" pitchFamily="18" charset="2"/>
              </a:rPr>
              <a:t>za svaku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				</a:t>
            </a:r>
            <a:r>
              <a:rPr lang="en-US" sz="2500" dirty="0" err="1">
                <a:latin typeface="Tahoma" pitchFamily="34" charset="0"/>
                <a:sym typeface="Symbol" pitchFamily="18" charset="2"/>
              </a:rPr>
              <a:t>vrednost</a:t>
            </a:r>
            <a:r>
              <a:rPr lang="en-US" sz="250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500" b="1" i="1" dirty="0">
                <a:latin typeface="Tahoma" pitchFamily="34" charset="0"/>
                <a:sym typeface="Symbol" pitchFamily="18" charset="2"/>
              </a:rPr>
              <a:t>P</a:t>
            </a: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5410200" y="3733800"/>
            <a:ext cx="2971800" cy="1738313"/>
            <a:chOff x="3408" y="2352"/>
            <a:chExt cx="1872" cy="1095"/>
          </a:xfrm>
        </p:grpSpPr>
        <p:sp>
          <p:nvSpPr>
            <p:cNvPr id="24593" name="Line 38"/>
            <p:cNvSpPr>
              <a:spLocks noChangeShapeType="1"/>
            </p:cNvSpPr>
            <p:nvPr/>
          </p:nvSpPr>
          <p:spPr bwMode="auto">
            <a:xfrm>
              <a:off x="3408" y="2352"/>
              <a:ext cx="1440" cy="96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594" name="Text Box 39"/>
            <p:cNvSpPr txBox="1">
              <a:spLocks noChangeArrowheads="1"/>
            </p:cNvSpPr>
            <p:nvPr/>
          </p:nvSpPr>
          <p:spPr bwMode="auto">
            <a:xfrm>
              <a:off x="4848" y="3168"/>
              <a:ext cx="43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990000"/>
                  </a:solidFill>
                  <a:latin typeface="Arial" pitchFamily="34" charset="0"/>
                </a:rPr>
                <a:t>AD</a:t>
              </a:r>
              <a:r>
                <a:rPr lang="en-US" sz="2300" b="1" baseline="-25000">
                  <a:solidFill>
                    <a:srgbClr val="990000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5619750" y="1443038"/>
            <a:ext cx="2266950" cy="1452562"/>
            <a:chOff x="3540" y="909"/>
            <a:chExt cx="1428" cy="915"/>
          </a:xfrm>
        </p:grpSpPr>
        <p:sp>
          <p:nvSpPr>
            <p:cNvPr id="24591" name="Line 40"/>
            <p:cNvSpPr>
              <a:spLocks noChangeShapeType="1"/>
            </p:cNvSpPr>
            <p:nvPr/>
          </p:nvSpPr>
          <p:spPr bwMode="auto">
            <a:xfrm>
              <a:off x="3540" y="909"/>
              <a:ext cx="1103" cy="69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592" name="Text Box 41"/>
            <p:cNvSpPr txBox="1">
              <a:spLocks noChangeArrowheads="1"/>
            </p:cNvSpPr>
            <p:nvPr/>
          </p:nvSpPr>
          <p:spPr bwMode="auto">
            <a:xfrm>
              <a:off x="4632" y="1545"/>
              <a:ext cx="33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 i="1">
                  <a:solidFill>
                    <a:srgbClr val="990000"/>
                  </a:solidFill>
                  <a:latin typeface="Arial" pitchFamily="34" charset="0"/>
                </a:rPr>
                <a:t>IS</a:t>
              </a:r>
              <a:r>
                <a:rPr lang="en-US" sz="2300" b="1" baseline="-25000">
                  <a:solidFill>
                    <a:srgbClr val="990000"/>
                  </a:solidFill>
                  <a:latin typeface="Arial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5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2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Efikasnost </a:t>
            </a:r>
            <a:r>
              <a:rPr lang="sr-Latn-CS" dirty="0" err="1" smtClean="0"/>
              <a:t>ek.politike</a:t>
            </a:r>
            <a:endParaRPr lang="en-US" dirty="0" smtClean="0"/>
          </a:p>
        </p:txBody>
      </p:sp>
      <p:sp>
        <p:nvSpPr>
          <p:cNvPr id="51200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6858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2600" u="sng" dirty="0" err="1" smtClean="0"/>
              <a:t>fiskalna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politika</a:t>
            </a:r>
            <a:r>
              <a:rPr lang="sr-Latn-CS" sz="2600" u="sng" dirty="0" smtClean="0"/>
              <a:t> je sve efikasnija</a:t>
            </a:r>
            <a:r>
              <a:rPr lang="en-US" sz="2600" dirty="0" smtClean="0"/>
              <a:t> (</a:t>
            </a:r>
            <a:r>
              <a:rPr lang="en-US" sz="2600" b="1" i="1" dirty="0" smtClean="0"/>
              <a:t>Y</a:t>
            </a:r>
            <a:r>
              <a:rPr lang="en-US" sz="2600" dirty="0" smtClean="0"/>
              <a:t> </a:t>
            </a:r>
            <a:r>
              <a:rPr lang="sr-Latn-CS" sz="2600" dirty="0" smtClean="0"/>
              <a:t> sve više raste</a:t>
            </a:r>
            <a:r>
              <a:rPr lang="en-US" sz="2600" dirty="0" smtClean="0"/>
              <a:t>) </a:t>
            </a:r>
            <a:r>
              <a:rPr lang="sr-Latn-CS" sz="2600" dirty="0" smtClean="0"/>
              <a:t>što je</a:t>
            </a:r>
            <a:r>
              <a:rPr lang="en-US" sz="2600" dirty="0" smtClean="0"/>
              <a:t>: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Tahoma" pitchFamily="34" charset="0"/>
              </a:rPr>
              <a:t>TR </a:t>
            </a:r>
            <a:r>
              <a:rPr lang="sr-Latn-CS" sz="2600" u="sng" dirty="0" err="1">
                <a:latin typeface="Tahoma" pitchFamily="34" charset="0"/>
              </a:rPr>
              <a:t>ravnija</a:t>
            </a:r>
            <a:endParaRPr lang="en-US" sz="2600" dirty="0">
              <a:latin typeface="Tahoma" pitchFamily="34" charset="0"/>
            </a:endParaRP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4724400" y="2743200"/>
            <a:ext cx="44196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sr-Latn-CS" dirty="0">
                <a:latin typeface="Tahoma" pitchFamily="34" charset="0"/>
              </a:rPr>
              <a:t>Pošto rast </a:t>
            </a:r>
            <a:r>
              <a:rPr lang="en-US" b="1" i="1" dirty="0">
                <a:latin typeface="Tahoma" pitchFamily="34" charset="0"/>
              </a:rPr>
              <a:t>G</a:t>
            </a:r>
            <a:r>
              <a:rPr lang="en-US" dirty="0">
                <a:latin typeface="Tahoma" pitchFamily="34" charset="0"/>
              </a:rPr>
              <a:t> </a:t>
            </a:r>
            <a:r>
              <a:rPr lang="sr-Latn-CS" dirty="0">
                <a:latin typeface="Tahoma" pitchFamily="34" charset="0"/>
              </a:rPr>
              <a:t>povećava</a:t>
            </a:r>
            <a:r>
              <a:rPr lang="en-US" dirty="0">
                <a:latin typeface="Tahoma" pitchFamily="34" charset="0"/>
              </a:rPr>
              <a:t> Y,</a:t>
            </a:r>
          </a:p>
          <a:p>
            <a:pPr>
              <a:spcBef>
                <a:spcPct val="50000"/>
              </a:spcBef>
            </a:pPr>
            <a:r>
              <a:rPr lang="sr-Latn-CS" dirty="0">
                <a:latin typeface="Tahoma" pitchFamily="34" charset="0"/>
              </a:rPr>
              <a:t>rast tražnje za novcem </a:t>
            </a:r>
            <a:r>
              <a:rPr lang="sr-Latn-CS" u="sng" dirty="0">
                <a:latin typeface="Tahoma" pitchFamily="34" charset="0"/>
              </a:rPr>
              <a:t>ne podiže </a:t>
            </a:r>
            <a:r>
              <a:rPr lang="en-US" b="1" i="1" u="sng" dirty="0">
                <a:latin typeface="Tahoma" pitchFamily="34" charset="0"/>
              </a:rPr>
              <a:t>r</a:t>
            </a:r>
            <a:r>
              <a:rPr lang="en-US" u="sng" dirty="0">
                <a:latin typeface="Tahoma" pitchFamily="34" charset="0"/>
              </a:rPr>
              <a:t> </a:t>
            </a:r>
            <a:r>
              <a:rPr lang="sr-Latn-CS" u="sng" dirty="0">
                <a:latin typeface="Tahoma" pitchFamily="34" charset="0"/>
              </a:rPr>
              <a:t>preterano</a:t>
            </a:r>
            <a:r>
              <a:rPr lang="en-US" dirty="0">
                <a:latin typeface="Tahoma" pitchFamily="34" charset="0"/>
              </a:rPr>
              <a:t>:               </a:t>
            </a:r>
            <a:endParaRPr lang="sr-Latn-CS" dirty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sr-Latn-CS" dirty="0" smtClean="0">
                <a:latin typeface="Tahoma" pitchFamily="34" charset="0"/>
              </a:rPr>
              <a:t>ISTISKIVANJE INVESTICIJA JE MANJE!</a:t>
            </a:r>
            <a:r>
              <a:rPr lang="en-US" dirty="0" smtClean="0">
                <a:latin typeface="Tahoma" pitchFamily="34" charset="0"/>
              </a:rPr>
              <a:t>.</a:t>
            </a:r>
            <a:endParaRPr lang="sr-Latn-RS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sr-Latn-RS" dirty="0" smtClean="0"/>
          </a:p>
          <a:p>
            <a:pPr>
              <a:spcBef>
                <a:spcPct val="50000"/>
              </a:spcBef>
            </a:pPr>
            <a:r>
              <a:rPr lang="sr-Latn-RS" dirty="0" smtClean="0">
                <a:latin typeface="Tahoma" pitchFamily="34" charset="0"/>
              </a:rPr>
              <a:t>CROWDING OUT</a:t>
            </a:r>
            <a:endParaRPr lang="en-US" dirty="0">
              <a:latin typeface="Tahom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2971800"/>
            <a:ext cx="2590800" cy="1844675"/>
            <a:chOff x="1680" y="1872"/>
            <a:chExt cx="1632" cy="1162"/>
          </a:xfrm>
        </p:grpSpPr>
        <p:sp>
          <p:nvSpPr>
            <p:cNvPr id="25631" name="Text Box 7"/>
            <p:cNvSpPr txBox="1">
              <a:spLocks noChangeArrowheads="1"/>
            </p:cNvSpPr>
            <p:nvPr/>
          </p:nvSpPr>
          <p:spPr bwMode="auto">
            <a:xfrm>
              <a:off x="2880" y="1872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TR’</a:t>
              </a:r>
              <a:endParaRPr lang="en-US" sz="2000" dirty="0"/>
            </a:p>
          </p:txBody>
        </p:sp>
        <p:sp>
          <p:nvSpPr>
            <p:cNvPr id="25632" name="Line 8"/>
            <p:cNvSpPr>
              <a:spLocks noChangeShapeType="1"/>
            </p:cNvSpPr>
            <p:nvPr/>
          </p:nvSpPr>
          <p:spPr bwMode="auto">
            <a:xfrm flipV="1">
              <a:off x="1680" y="2016"/>
              <a:ext cx="120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3" name="Text Box 9"/>
            <p:cNvSpPr txBox="1">
              <a:spLocks noChangeArrowheads="1"/>
            </p:cNvSpPr>
            <p:nvPr/>
          </p:nvSpPr>
          <p:spPr bwMode="auto">
            <a:xfrm>
              <a:off x="2400" y="278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Y</a:t>
              </a:r>
              <a:r>
                <a:rPr lang="en-US" sz="2000" baseline="-25000" dirty="0"/>
                <a:t>2</a:t>
              </a:r>
              <a:r>
                <a:rPr lang="en-US" sz="2000" dirty="0"/>
                <a:t>’</a:t>
              </a:r>
            </a:p>
          </p:txBody>
        </p:sp>
        <p:sp>
          <p:nvSpPr>
            <p:cNvPr id="25634" name="Text Box 10"/>
            <p:cNvSpPr txBox="1">
              <a:spLocks noChangeArrowheads="1"/>
            </p:cNvSpPr>
            <p:nvPr/>
          </p:nvSpPr>
          <p:spPr bwMode="auto">
            <a:xfrm>
              <a:off x="2400" y="1872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2’</a:t>
              </a:r>
            </a:p>
          </p:txBody>
        </p:sp>
      </p:grp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3048000" y="310991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0" y="2133600"/>
            <a:ext cx="1447800" cy="2682875"/>
            <a:chOff x="1920" y="1344"/>
            <a:chExt cx="912" cy="1690"/>
          </a:xfrm>
        </p:grpSpPr>
        <p:sp>
          <p:nvSpPr>
            <p:cNvPr id="25626" name="Line 13"/>
            <p:cNvSpPr>
              <a:spLocks noChangeShapeType="1"/>
            </p:cNvSpPr>
            <p:nvPr/>
          </p:nvSpPr>
          <p:spPr bwMode="auto">
            <a:xfrm>
              <a:off x="2208" y="1632"/>
              <a:ext cx="624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Text Box 14"/>
            <p:cNvSpPr txBox="1">
              <a:spLocks noChangeArrowheads="1"/>
            </p:cNvSpPr>
            <p:nvPr/>
          </p:nvSpPr>
          <p:spPr bwMode="auto">
            <a:xfrm>
              <a:off x="2160" y="278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Y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25628" name="Text Box 15"/>
            <p:cNvSpPr txBox="1">
              <a:spLocks noChangeArrowheads="1"/>
            </p:cNvSpPr>
            <p:nvPr/>
          </p:nvSpPr>
          <p:spPr bwMode="auto">
            <a:xfrm>
              <a:off x="2016" y="134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IS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25629" name="Line 16"/>
            <p:cNvSpPr>
              <a:spLocks noChangeShapeType="1"/>
            </p:cNvSpPr>
            <p:nvPr/>
          </p:nvSpPr>
          <p:spPr bwMode="auto">
            <a:xfrm>
              <a:off x="1920" y="172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Text Box 17"/>
            <p:cNvSpPr txBox="1">
              <a:spLocks noChangeArrowheads="1"/>
            </p:cNvSpPr>
            <p:nvPr/>
          </p:nvSpPr>
          <p:spPr bwMode="auto">
            <a:xfrm>
              <a:off x="2319" y="169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2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371600" y="2270125"/>
            <a:ext cx="2895600" cy="2682875"/>
            <a:chOff x="1344" y="1344"/>
            <a:chExt cx="1824" cy="1690"/>
          </a:xfrm>
        </p:grpSpPr>
        <p:sp>
          <p:nvSpPr>
            <p:cNvPr id="25615" name="Line 19"/>
            <p:cNvSpPr>
              <a:spLocks noChangeShapeType="1"/>
            </p:cNvSpPr>
            <p:nvPr/>
          </p:nvSpPr>
          <p:spPr bwMode="auto">
            <a:xfrm flipV="1">
              <a:off x="1728" y="1632"/>
              <a:ext cx="105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Line 20"/>
            <p:cNvSpPr>
              <a:spLocks noChangeShapeType="1"/>
            </p:cNvSpPr>
            <p:nvPr/>
          </p:nvSpPr>
          <p:spPr bwMode="auto">
            <a:xfrm>
              <a:off x="2064" y="220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344" y="1344"/>
              <a:ext cx="1824" cy="1690"/>
              <a:chOff x="1344" y="1344"/>
              <a:chExt cx="1824" cy="1690"/>
            </a:xfrm>
          </p:grpSpPr>
          <p:sp>
            <p:nvSpPr>
              <p:cNvPr id="25618" name="Line 22"/>
              <p:cNvSpPr>
                <a:spLocks noChangeShapeType="1"/>
              </p:cNvSpPr>
              <p:nvPr/>
            </p:nvSpPr>
            <p:spPr bwMode="auto">
              <a:xfrm>
                <a:off x="1536" y="148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9" name="Line 23"/>
              <p:cNvSpPr>
                <a:spLocks noChangeShapeType="1"/>
              </p:cNvSpPr>
              <p:nvPr/>
            </p:nvSpPr>
            <p:spPr bwMode="auto">
              <a:xfrm>
                <a:off x="1536" y="2784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20" name="Line 24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576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21" name="Text Box 25"/>
              <p:cNvSpPr txBox="1">
                <a:spLocks noChangeArrowheads="1"/>
              </p:cNvSpPr>
              <p:nvPr/>
            </p:nvSpPr>
            <p:spPr bwMode="auto">
              <a:xfrm>
                <a:off x="2736" y="134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/>
                  <a:t>TR</a:t>
                </a:r>
                <a:endParaRPr lang="en-US" sz="2000" dirty="0"/>
              </a:p>
            </p:txBody>
          </p:sp>
          <p:sp>
            <p:nvSpPr>
              <p:cNvPr id="25622" name="Text Box 26"/>
              <p:cNvSpPr txBox="1">
                <a:spLocks noChangeArrowheads="1"/>
              </p:cNvSpPr>
              <p:nvPr/>
            </p:nvSpPr>
            <p:spPr bwMode="auto">
              <a:xfrm>
                <a:off x="1872" y="278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Y</a:t>
                </a:r>
                <a:r>
                  <a:rPr lang="en-US" sz="2000" baseline="-25000"/>
                  <a:t>1</a:t>
                </a:r>
              </a:p>
            </p:txBody>
          </p:sp>
          <p:sp>
            <p:nvSpPr>
              <p:cNvPr id="25623" name="Text Box 27"/>
              <p:cNvSpPr txBox="1">
                <a:spLocks noChangeArrowheads="1"/>
              </p:cNvSpPr>
              <p:nvPr/>
            </p:nvSpPr>
            <p:spPr bwMode="auto">
              <a:xfrm>
                <a:off x="1632" y="134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IS</a:t>
                </a:r>
                <a:r>
                  <a:rPr lang="en-US" sz="2000" baseline="-25000"/>
                  <a:t>1</a:t>
                </a:r>
              </a:p>
            </p:txBody>
          </p:sp>
          <p:sp>
            <p:nvSpPr>
              <p:cNvPr id="25624" name="Text Box 28"/>
              <p:cNvSpPr txBox="1">
                <a:spLocks noChangeArrowheads="1"/>
              </p:cNvSpPr>
              <p:nvPr/>
            </p:nvSpPr>
            <p:spPr bwMode="auto">
              <a:xfrm>
                <a:off x="1344" y="1440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r</a:t>
                </a:r>
              </a:p>
            </p:txBody>
          </p:sp>
          <p:sp>
            <p:nvSpPr>
              <p:cNvPr id="25625" name="Text Box 29"/>
              <p:cNvSpPr txBox="1">
                <a:spLocks noChangeArrowheads="1"/>
              </p:cNvSpPr>
              <p:nvPr/>
            </p:nvSpPr>
            <p:spPr bwMode="auto">
              <a:xfrm>
                <a:off x="1992" y="1917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1</a:t>
                </a:r>
              </a:p>
            </p:txBody>
          </p:sp>
        </p:grpSp>
      </p:grpSp>
      <p:sp>
        <p:nvSpPr>
          <p:cNvPr id="512030" name="Line 30"/>
          <p:cNvSpPr>
            <a:spLocks noChangeShapeType="1"/>
          </p:cNvSpPr>
          <p:nvPr/>
        </p:nvSpPr>
        <p:spPr bwMode="auto">
          <a:xfrm>
            <a:off x="3200400" y="3352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612" name="Oval 31"/>
          <p:cNvSpPr>
            <a:spLocks noChangeArrowheads="1"/>
          </p:cNvSpPr>
          <p:nvPr/>
        </p:nvSpPr>
        <p:spPr bwMode="auto">
          <a:xfrm>
            <a:off x="2505075" y="340995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32"/>
          <p:cNvSpPr>
            <a:spLocks noChangeArrowheads="1"/>
          </p:cNvSpPr>
          <p:nvPr/>
        </p:nvSpPr>
        <p:spPr bwMode="auto">
          <a:xfrm>
            <a:off x="3005138" y="30241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3" name="Oval 33"/>
          <p:cNvSpPr>
            <a:spLocks noChangeArrowheads="1"/>
          </p:cNvSpPr>
          <p:nvPr/>
        </p:nvSpPr>
        <p:spPr bwMode="auto">
          <a:xfrm>
            <a:off x="3162300" y="32956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/>
      <p:bldP spid="512004" grpId="0"/>
      <p:bldP spid="512005" grpId="0" animBg="1"/>
      <p:bldP spid="512030" grpId="0" animBg="1"/>
      <p:bldP spid="512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Bill </a:t>
            </a:r>
            <a:r>
              <a:rPr lang="en-GB" i="1" dirty="0" smtClean="0"/>
              <a:t>Phillips</a:t>
            </a:r>
            <a:r>
              <a:rPr lang="en-GB" dirty="0" smtClean="0"/>
              <a:t> 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>
                <a:hlinkClick r:id="rId2"/>
              </a:rPr>
              <a:t>MONIAC</a:t>
            </a:r>
            <a:endParaRPr lang="en-GB" dirty="0" smtClean="0"/>
          </a:p>
          <a:p>
            <a:r>
              <a:rPr lang="sr-Latn-RS" dirty="0" smtClean="0"/>
              <a:t>-</a:t>
            </a:r>
            <a:r>
              <a:rPr lang="en-GB" dirty="0" smtClean="0"/>
              <a:t>Phillips Hydraulic </a:t>
            </a:r>
            <a:r>
              <a:rPr lang="sr-Latn-RS" dirty="0" smtClean="0"/>
              <a:t>computer</a:t>
            </a:r>
          </a:p>
          <a:p>
            <a:r>
              <a:rPr lang="en-GB" dirty="0" smtClean="0"/>
              <a:t>Faculty </a:t>
            </a:r>
            <a:r>
              <a:rPr lang="en-GB" dirty="0" smtClean="0"/>
              <a:t>of Economics and Politics at Cambridge University 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 smtClean="0"/>
              <a:t>Filipsova kriva - njegova</a:t>
            </a:r>
            <a:endParaRPr lang="en-GB" dirty="0"/>
          </a:p>
        </p:txBody>
      </p:sp>
      <p:pic>
        <p:nvPicPr>
          <p:cNvPr id="8" name="Picture 2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4688" t="12963" r="34896" b="18519"/>
          <a:stretch>
            <a:fillRect/>
          </a:stretch>
        </p:blipFill>
        <p:spPr bwMode="auto">
          <a:xfrm>
            <a:off x="4645025" y="2861327"/>
            <a:ext cx="4041775" cy="257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5833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D0E673-4E02-4872-9951-E439CFEB76B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6512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Efikasnost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. </a:t>
            </a:r>
            <a:r>
              <a:rPr lang="en-US" dirty="0" err="1" smtClean="0"/>
              <a:t>politike</a:t>
            </a:r>
            <a:endParaRPr lang="en-US" dirty="0" smtClean="0"/>
          </a:p>
        </p:txBody>
      </p:sp>
      <p:sp>
        <p:nvSpPr>
          <p:cNvPr id="51405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848600" cy="6858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sz="2100" u="sng" smtClean="0"/>
              <a:t>Monetarna politika </a:t>
            </a:r>
            <a:r>
              <a:rPr lang="sr-Latn-CS" sz="2100" u="sng" smtClean="0"/>
              <a:t>biće sve efikasnija</a:t>
            </a:r>
            <a:r>
              <a:rPr lang="en-US" sz="2100" smtClean="0"/>
              <a:t> (</a:t>
            </a:r>
            <a:r>
              <a:rPr lang="en-US" sz="2100" b="1" i="1" smtClean="0"/>
              <a:t>Y</a:t>
            </a:r>
            <a:r>
              <a:rPr lang="en-US" sz="2100" smtClean="0"/>
              <a:t> </a:t>
            </a:r>
            <a:r>
              <a:rPr lang="sr-Latn-CS" sz="2100" smtClean="0"/>
              <a:t>će sve brže rasti</a:t>
            </a:r>
            <a:r>
              <a:rPr lang="en-US" sz="2100" smtClean="0"/>
              <a:t>) </a:t>
            </a:r>
            <a:r>
              <a:rPr lang="sr-Latn-CS" sz="2100" smtClean="0"/>
              <a:t>što je</a:t>
            </a:r>
            <a:r>
              <a:rPr lang="en-US" sz="2100" smtClean="0"/>
              <a:t>:</a:t>
            </a: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Tahoma" pitchFamily="34" charset="0"/>
              </a:rPr>
              <a:t>IS </a:t>
            </a:r>
            <a:r>
              <a:rPr lang="sr-Latn-CS" sz="2600" u="sng" dirty="0" err="1">
                <a:latin typeface="Tahoma" pitchFamily="34" charset="0"/>
              </a:rPr>
              <a:t>ravnija</a:t>
            </a:r>
            <a:endParaRPr lang="en-US" sz="2600" dirty="0">
              <a:latin typeface="Tahoma" pitchFamily="34" charset="0"/>
            </a:endParaRPr>
          </a:p>
        </p:txBody>
      </p:sp>
      <p:sp>
        <p:nvSpPr>
          <p:cNvPr id="514053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4038600" cy="2514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sr-Latn-CS" dirty="0">
                <a:latin typeface="Tahoma" pitchFamily="34" charset="0"/>
              </a:rPr>
              <a:t>Rast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b="1" i="1" dirty="0">
                <a:solidFill>
                  <a:srgbClr val="3333CC"/>
                </a:solidFill>
                <a:latin typeface="Tahoma" pitchFamily="34" charset="0"/>
              </a:rPr>
              <a:t>M</a:t>
            </a:r>
            <a:r>
              <a:rPr lang="en-US" dirty="0">
                <a:latin typeface="Tahoma" pitchFamily="34" charset="0"/>
              </a:rPr>
              <a:t> </a:t>
            </a:r>
            <a:r>
              <a:rPr lang="sr-Latn-CS" dirty="0">
                <a:latin typeface="Tahoma" pitchFamily="34" charset="0"/>
              </a:rPr>
              <a:t>smanjuje</a:t>
            </a:r>
            <a:r>
              <a:rPr lang="en-US" dirty="0">
                <a:latin typeface="Tahoma" pitchFamily="34" charset="0"/>
              </a:rPr>
              <a:t> </a:t>
            </a:r>
            <a:r>
              <a:rPr lang="sr-Latn-CS" dirty="0">
                <a:latin typeface="Tahoma" pitchFamily="34" charset="0"/>
              </a:rPr>
              <a:t>kamatnu stopu</a:t>
            </a:r>
            <a:r>
              <a:rPr lang="en-US" dirty="0">
                <a:latin typeface="Tahoma" pitchFamily="34" charset="0"/>
              </a:rPr>
              <a:t> (</a:t>
            </a:r>
            <a:r>
              <a:rPr lang="en-US" b="1" i="1" dirty="0">
                <a:latin typeface="Tahoma" pitchFamily="34" charset="0"/>
              </a:rPr>
              <a:t>r</a:t>
            </a:r>
            <a:r>
              <a:rPr lang="en-US" dirty="0">
                <a:latin typeface="Tahoma" pitchFamily="34" charset="0"/>
              </a:rPr>
              <a:t>),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latin typeface="Tahoma" pitchFamily="34" charset="0"/>
              </a:rPr>
              <a:t>Invest</a:t>
            </a:r>
            <a:r>
              <a:rPr lang="sr-Latn-CS" u="sng" dirty="0" err="1">
                <a:latin typeface="Tahoma" pitchFamily="34" charset="0"/>
              </a:rPr>
              <a:t>icije</a:t>
            </a:r>
            <a:r>
              <a:rPr lang="sr-Latn-CS" u="sng" dirty="0">
                <a:latin typeface="Tahoma" pitchFamily="34" charset="0"/>
              </a:rPr>
              <a:t> rastu više kao reakcija na pad </a:t>
            </a:r>
            <a:r>
              <a:rPr lang="en-US" b="1" i="1" dirty="0">
                <a:latin typeface="Tahoma" pitchFamily="34" charset="0"/>
              </a:rPr>
              <a:t>r</a:t>
            </a:r>
            <a:r>
              <a:rPr lang="en-US" dirty="0">
                <a:latin typeface="Tahoma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sr-Latn-CS" dirty="0">
                <a:latin typeface="Tahoma" pitchFamily="34" charset="0"/>
              </a:rPr>
              <a:t>te</a:t>
            </a:r>
            <a:r>
              <a:rPr lang="en-US" dirty="0">
                <a:latin typeface="Tahoma" pitchFamily="34" charset="0"/>
              </a:rPr>
              <a:t> output </a:t>
            </a:r>
            <a:r>
              <a:rPr lang="sr-Latn-CS" dirty="0">
                <a:latin typeface="Tahoma" pitchFamily="34" charset="0"/>
              </a:rPr>
              <a:t>više raste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flipH="1">
            <a:off x="2876550" y="3948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2667000" y="4419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  <a:r>
              <a:rPr lang="en-US" sz="2000" baseline="-25000"/>
              <a:t>2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824288" y="254158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TR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3200400" y="3124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2514600" y="3657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1828800" y="2819400"/>
            <a:ext cx="1447800" cy="1176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25146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1676400" y="2362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1676400" y="4419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2133600" y="2819400"/>
            <a:ext cx="914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2238375" y="4419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  <a:r>
              <a:rPr lang="en-US" sz="2000" baseline="-25000"/>
              <a:t>1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30480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TR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1371600" y="2286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2400300" y="30432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28800" y="3133725"/>
            <a:ext cx="2133600" cy="1682750"/>
            <a:chOff x="1152" y="1974"/>
            <a:chExt cx="1344" cy="1060"/>
          </a:xfrm>
        </p:grpSpPr>
        <p:sp>
          <p:nvSpPr>
            <p:cNvPr id="26652" name="Text Box 21"/>
            <p:cNvSpPr txBox="1">
              <a:spLocks noChangeArrowheads="1"/>
            </p:cNvSpPr>
            <p:nvPr/>
          </p:nvSpPr>
          <p:spPr bwMode="auto">
            <a:xfrm>
              <a:off x="1920" y="278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</a:rPr>
                <a:t>Y</a:t>
              </a:r>
              <a:r>
                <a:rPr lang="en-US" sz="2000" baseline="-25000" dirty="0">
                  <a:solidFill>
                    <a:schemeClr val="tx2"/>
                  </a:solidFill>
                </a:rPr>
                <a:t>2</a:t>
              </a:r>
              <a:r>
                <a:rPr lang="en-US" sz="2000" dirty="0">
                  <a:solidFill>
                    <a:schemeClr val="tx2"/>
                  </a:solidFill>
                </a:rPr>
                <a:t>’</a:t>
              </a:r>
            </a:p>
          </p:txBody>
        </p:sp>
        <p:sp>
          <p:nvSpPr>
            <p:cNvPr id="26653" name="Text Box 22"/>
            <p:cNvSpPr txBox="1">
              <a:spLocks noChangeArrowheads="1"/>
            </p:cNvSpPr>
            <p:nvPr/>
          </p:nvSpPr>
          <p:spPr bwMode="auto">
            <a:xfrm>
              <a:off x="1872" y="206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C000"/>
                  </a:solidFill>
                </a:rPr>
                <a:t>2’</a:t>
              </a:r>
            </a:p>
          </p:txBody>
        </p:sp>
        <p:sp>
          <p:nvSpPr>
            <p:cNvPr id="26654" name="Line 23"/>
            <p:cNvSpPr>
              <a:spLocks noChangeShapeType="1"/>
            </p:cNvSpPr>
            <p:nvPr/>
          </p:nvSpPr>
          <p:spPr bwMode="auto">
            <a:xfrm flipH="1">
              <a:off x="2016" y="2304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5" name="Line 24"/>
            <p:cNvSpPr>
              <a:spLocks noChangeShapeType="1"/>
            </p:cNvSpPr>
            <p:nvPr/>
          </p:nvSpPr>
          <p:spPr bwMode="auto">
            <a:xfrm>
              <a:off x="1152" y="1974"/>
              <a:ext cx="1344" cy="52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1905000" y="243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</a:t>
            </a:r>
          </a:p>
        </p:txBody>
      </p:sp>
      <p:sp>
        <p:nvSpPr>
          <p:cNvPr id="26647" name="Oval 26"/>
          <p:cNvSpPr>
            <a:spLocks noChangeArrowheads="1"/>
          </p:cNvSpPr>
          <p:nvPr/>
        </p:nvSpPr>
        <p:spPr bwMode="auto">
          <a:xfrm>
            <a:off x="2490788" y="33813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Oval 27"/>
          <p:cNvSpPr>
            <a:spLocks noChangeArrowheads="1"/>
          </p:cNvSpPr>
          <p:nvPr/>
        </p:nvSpPr>
        <p:spPr bwMode="auto">
          <a:xfrm>
            <a:off x="2819400" y="39338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76" name="Oval 28"/>
          <p:cNvSpPr>
            <a:spLocks noChangeArrowheads="1"/>
          </p:cNvSpPr>
          <p:nvPr/>
        </p:nvSpPr>
        <p:spPr bwMode="auto">
          <a:xfrm>
            <a:off x="3162300" y="363855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31"/>
          <p:cNvSpPr>
            <a:spLocks noChangeShapeType="1"/>
          </p:cNvSpPr>
          <p:nvPr/>
        </p:nvSpPr>
        <p:spPr bwMode="auto">
          <a:xfrm flipV="1">
            <a:off x="2514600" y="2895600"/>
            <a:ext cx="1676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4080" name="Text Box 32"/>
          <p:cNvSpPr txBox="1">
            <a:spLocks noChangeArrowheads="1"/>
          </p:cNvSpPr>
          <p:nvPr/>
        </p:nvSpPr>
        <p:spPr bwMode="auto">
          <a:xfrm>
            <a:off x="3962400" y="37941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IS’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/>
      <p:bldP spid="514052" grpId="0"/>
      <p:bldP spid="514053" grpId="0" animBg="1"/>
      <p:bldP spid="514076" grpId="0" animBg="1"/>
      <p:bldP spid="5140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5DC858-80BB-49AC-8F7F-912EB528F50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SR </a:t>
            </a:r>
            <a:r>
              <a:rPr lang="sr-Latn-CS" sz="3200" dirty="0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LR</a:t>
            </a:r>
            <a:r>
              <a:rPr lang="en-US" sz="3200" dirty="0" smtClean="0"/>
              <a:t> </a:t>
            </a:r>
            <a:r>
              <a:rPr lang="en-US" sz="3200" dirty="0" err="1" smtClean="0"/>
              <a:t>efe</a:t>
            </a:r>
            <a:r>
              <a:rPr lang="sr-Latn-CS" sz="3200" dirty="0" smtClean="0"/>
              <a:t>kti</a:t>
            </a:r>
            <a:r>
              <a:rPr lang="en-US" sz="3200" dirty="0" smtClean="0"/>
              <a:t> </a:t>
            </a:r>
            <a:r>
              <a:rPr lang="sr-Latn-CS" sz="3200" dirty="0" smtClean="0"/>
              <a:t>nekog </a:t>
            </a:r>
            <a:r>
              <a:rPr lang="en-US" sz="3200" i="1" dirty="0" smtClean="0"/>
              <a:t>IS</a:t>
            </a:r>
            <a:r>
              <a:rPr lang="en-US" sz="3200" dirty="0" smtClean="0"/>
              <a:t> </a:t>
            </a:r>
            <a:r>
              <a:rPr lang="sr-Latn-CS" sz="3200" dirty="0" smtClean="0"/>
              <a:t>šoka</a:t>
            </a:r>
            <a:endParaRPr lang="en-US" sz="3200" dirty="0" smtClean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667000"/>
            <a:ext cx="3203575" cy="13716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900" dirty="0" smtClean="0"/>
              <a:t>Negativni</a:t>
            </a:r>
            <a:r>
              <a:rPr lang="en-US" sz="2900" dirty="0" smtClean="0"/>
              <a:t> </a:t>
            </a:r>
            <a:r>
              <a:rPr lang="en-US" sz="2900" i="1" dirty="0" smtClean="0"/>
              <a:t>IS</a:t>
            </a:r>
            <a:r>
              <a:rPr lang="en-US" sz="2900" dirty="0" smtClean="0"/>
              <a:t>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sr-Latn-CS" sz="2900" dirty="0" smtClean="0"/>
              <a:t>š</a:t>
            </a:r>
            <a:r>
              <a:rPr lang="en-US" sz="2900" dirty="0" smtClean="0"/>
              <a:t>ok </a:t>
            </a:r>
            <a:r>
              <a:rPr lang="sr-Latn-CS" sz="2900" dirty="0" smtClean="0"/>
              <a:t>pomera</a:t>
            </a:r>
            <a:r>
              <a:rPr lang="en-US" sz="2900" dirty="0" smtClean="0"/>
              <a:t> </a:t>
            </a:r>
            <a:r>
              <a:rPr lang="en-US" sz="2900" i="1" dirty="0" smtClean="0"/>
              <a:t>IS</a:t>
            </a:r>
            <a:r>
              <a:rPr lang="en-US" sz="2900" dirty="0" smtClean="0"/>
              <a:t>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sr-Latn-CS" sz="2900" dirty="0" smtClean="0"/>
              <a:t>i</a:t>
            </a:r>
            <a:r>
              <a:rPr lang="en-US" sz="2900" dirty="0" smtClean="0"/>
              <a:t> </a:t>
            </a:r>
            <a:r>
              <a:rPr lang="en-US" sz="2900" i="1" dirty="0" smtClean="0"/>
              <a:t>AD</a:t>
            </a:r>
            <a:r>
              <a:rPr lang="en-US" sz="2900" dirty="0" smtClean="0"/>
              <a:t>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sr-Latn-CS" sz="2900" dirty="0" smtClean="0"/>
              <a:t>ulevo</a:t>
            </a:r>
            <a:r>
              <a:rPr lang="en-US" sz="2900" dirty="0" smtClean="0"/>
              <a:t>, </a:t>
            </a:r>
            <a:r>
              <a:rPr lang="sr-Latn-CS" sz="2900" dirty="0" smtClean="0"/>
              <a:t>te </a:t>
            </a:r>
            <a:r>
              <a:rPr lang="en-US" sz="2900" b="1" i="1" dirty="0" smtClean="0"/>
              <a:t>Y</a:t>
            </a:r>
            <a:r>
              <a:rPr lang="en-US" sz="2900" dirty="0" smtClean="0"/>
              <a:t>  </a:t>
            </a:r>
            <a:r>
              <a:rPr lang="sr-Latn-CS" sz="2900" dirty="0" smtClean="0"/>
              <a:t>pada</a:t>
            </a:r>
            <a:r>
              <a:rPr lang="en-US" sz="2900" dirty="0" smtClean="0"/>
              <a:t>.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143000"/>
            <a:ext cx="3657600" cy="2500313"/>
            <a:chOff x="2256" y="806"/>
            <a:chExt cx="2304" cy="157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3119" name="Line 6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0" name="Line 7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17" name="Text Box 8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3118" name="Text Box 9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0" y="3767138"/>
            <a:ext cx="3657600" cy="2500312"/>
            <a:chOff x="2256" y="806"/>
            <a:chExt cx="2304" cy="157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3114" name="Line 12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" name="Line 13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12" name="Text Box 14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3113" name="Text Box 15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400800" y="3829050"/>
            <a:ext cx="762000" cy="2495550"/>
            <a:chOff x="4032" y="2412"/>
            <a:chExt cx="480" cy="1572"/>
          </a:xfrm>
        </p:grpSpPr>
        <p:sp>
          <p:nvSpPr>
            <p:cNvPr id="3109" name="Line 16"/>
            <p:cNvSpPr>
              <a:spLocks noChangeShapeType="1"/>
            </p:cNvSpPr>
            <p:nvPr/>
          </p:nvSpPr>
          <p:spPr bwMode="auto">
            <a:xfrm>
              <a:off x="4227" y="2610"/>
              <a:ext cx="0" cy="11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10" name="Text Box 17"/>
            <p:cNvSpPr txBox="1">
              <a:spLocks noChangeArrowheads="1"/>
            </p:cNvSpPr>
            <p:nvPr/>
          </p:nvSpPr>
          <p:spPr bwMode="auto">
            <a:xfrm>
              <a:off x="4032" y="2412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3075" name="Object 18"/>
            <p:cNvGraphicFramePr>
              <a:graphicFrameLocks noChangeAspect="1"/>
            </p:cNvGraphicFramePr>
            <p:nvPr/>
          </p:nvGraphicFramePr>
          <p:xfrm>
            <a:off x="4145" y="3708"/>
            <a:ext cx="211" cy="276"/>
          </p:xfrm>
          <a:graphic>
            <a:graphicData uri="http://schemas.openxmlformats.org/presentationml/2006/ole">
              <p:oleObj spid="_x0000_s5123" name="Equation" r:id="rId4" imgW="164880" imgH="215640" progId="">
                <p:embed/>
              </p:oleObj>
            </a:graphicData>
          </a:graphic>
        </p:graphicFrame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6580197" y="1533525"/>
            <a:ext cx="334963" cy="2181225"/>
            <a:chOff x="4145" y="966"/>
            <a:chExt cx="211" cy="1374"/>
          </a:xfrm>
        </p:grpSpPr>
        <p:sp>
          <p:nvSpPr>
            <p:cNvPr id="3107" name="Line 20"/>
            <p:cNvSpPr>
              <a:spLocks noChangeShapeType="1"/>
            </p:cNvSpPr>
            <p:nvPr/>
          </p:nvSpPr>
          <p:spPr bwMode="auto">
            <a:xfrm>
              <a:off x="4227" y="966"/>
              <a:ext cx="0" cy="1104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3074" name="Object 22"/>
            <p:cNvGraphicFramePr>
              <a:graphicFrameLocks noChangeAspect="1"/>
            </p:cNvGraphicFramePr>
            <p:nvPr/>
          </p:nvGraphicFramePr>
          <p:xfrm>
            <a:off x="4145" y="2064"/>
            <a:ext cx="211" cy="276"/>
          </p:xfrm>
          <a:graphic>
            <a:graphicData uri="http://schemas.openxmlformats.org/presentationml/2006/ole">
              <p:oleObj spid="_x0000_s5122" name="Equation" r:id="rId5" imgW="164880" imgH="215640" progId="">
                <p:embed/>
              </p:oleObj>
            </a:graphicData>
          </a:graphic>
        </p:graphicFrame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15000" y="1371600"/>
            <a:ext cx="2514600" cy="1600200"/>
            <a:chOff x="3600" y="864"/>
            <a:chExt cx="1584" cy="1008"/>
          </a:xfrm>
        </p:grpSpPr>
        <p:sp>
          <p:nvSpPr>
            <p:cNvPr id="3105" name="Line 23"/>
            <p:cNvSpPr>
              <a:spLocks noChangeShapeType="1"/>
            </p:cNvSpPr>
            <p:nvPr/>
          </p:nvSpPr>
          <p:spPr bwMode="auto">
            <a:xfrm>
              <a:off x="3600" y="864"/>
              <a:ext cx="1296" cy="816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Text Box 24"/>
            <p:cNvSpPr txBox="1">
              <a:spLocks noChangeArrowheads="1"/>
            </p:cNvSpPr>
            <p:nvPr/>
          </p:nvSpPr>
          <p:spPr bwMode="auto">
            <a:xfrm>
              <a:off x="4914" y="1593"/>
              <a:ext cx="27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Tahoma" pitchFamily="34" charset="0"/>
                </a:rPr>
                <a:t>IS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572000" y="4267200"/>
            <a:ext cx="3962400" cy="533400"/>
            <a:chOff x="2880" y="2688"/>
            <a:chExt cx="2496" cy="336"/>
          </a:xfrm>
        </p:grpSpPr>
        <p:sp>
          <p:nvSpPr>
            <p:cNvPr id="3102" name="Line 27"/>
            <p:cNvSpPr>
              <a:spLocks noChangeShapeType="1"/>
            </p:cNvSpPr>
            <p:nvPr/>
          </p:nvSpPr>
          <p:spPr bwMode="auto">
            <a:xfrm>
              <a:off x="3120" y="2880"/>
              <a:ext cx="1872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Text Box 28"/>
            <p:cNvSpPr txBox="1">
              <a:spLocks noChangeArrowheads="1"/>
            </p:cNvSpPr>
            <p:nvPr/>
          </p:nvSpPr>
          <p:spPr bwMode="auto">
            <a:xfrm>
              <a:off x="4800" y="2688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SRAS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3104" name="Text Box 29"/>
            <p:cNvSpPr txBox="1">
              <a:spLocks noChangeArrowheads="1"/>
            </p:cNvSpPr>
            <p:nvPr/>
          </p:nvSpPr>
          <p:spPr bwMode="auto">
            <a:xfrm>
              <a:off x="2880" y="273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P</a:t>
              </a:r>
              <a:r>
                <a:rPr lang="en-US" sz="2200" baseline="-250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486400" y="1292225"/>
            <a:ext cx="2771775" cy="1527175"/>
            <a:chOff x="3456" y="814"/>
            <a:chExt cx="1746" cy="962"/>
          </a:xfrm>
        </p:grpSpPr>
        <p:sp>
          <p:nvSpPr>
            <p:cNvPr id="3100" name="Text Box 31"/>
            <p:cNvSpPr txBox="1">
              <a:spLocks noChangeArrowheads="1"/>
            </p:cNvSpPr>
            <p:nvPr/>
          </p:nvSpPr>
          <p:spPr bwMode="auto">
            <a:xfrm>
              <a:off x="4608" y="814"/>
              <a:ext cx="59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 dirty="0" smtClean="0">
                  <a:latin typeface="Arial" pitchFamily="34" charset="0"/>
                </a:rPr>
                <a:t>TR</a:t>
              </a:r>
              <a:r>
                <a:rPr lang="en-US" sz="2300" dirty="0" smtClean="0">
                  <a:latin typeface="Arial" pitchFamily="34" charset="0"/>
                </a:rPr>
                <a:t>(</a:t>
              </a:r>
              <a:r>
                <a:rPr lang="en-US" sz="2300" b="1" i="1" dirty="0" smtClean="0">
                  <a:latin typeface="Arial" pitchFamily="34" charset="0"/>
                </a:rPr>
                <a:t>P</a:t>
              </a:r>
              <a:r>
                <a:rPr lang="en-US" sz="2300" baseline="-25000" dirty="0" smtClean="0">
                  <a:latin typeface="Tahoma" pitchFamily="34" charset="0"/>
                </a:rPr>
                <a:t>1</a:t>
              </a:r>
              <a:r>
                <a:rPr lang="en-US" sz="2300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3101" name="Line 32"/>
            <p:cNvSpPr>
              <a:spLocks noChangeShapeType="1"/>
            </p:cNvSpPr>
            <p:nvPr/>
          </p:nvSpPr>
          <p:spPr bwMode="auto">
            <a:xfrm flipV="1">
              <a:off x="3456" y="1008"/>
              <a:ext cx="1152" cy="768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6124575" y="2395538"/>
            <a:ext cx="0" cy="3497262"/>
          </a:xfrm>
          <a:prstGeom prst="line">
            <a:avLst/>
          </a:prstGeom>
          <a:noFill/>
          <a:ln w="12700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5105400" y="1752600"/>
            <a:ext cx="2971800" cy="4125913"/>
            <a:chOff x="3216" y="1104"/>
            <a:chExt cx="1872" cy="2599"/>
          </a:xfrm>
        </p:grpSpPr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216" y="1104"/>
              <a:ext cx="1623" cy="960"/>
              <a:chOff x="3216" y="1104"/>
              <a:chExt cx="1623" cy="960"/>
            </a:xfrm>
          </p:grpSpPr>
          <p:sp>
            <p:nvSpPr>
              <p:cNvPr id="3098" name="Line 30"/>
              <p:cNvSpPr>
                <a:spLocks noChangeShapeType="1"/>
              </p:cNvSpPr>
              <p:nvPr/>
            </p:nvSpPr>
            <p:spPr bwMode="auto">
              <a:xfrm>
                <a:off x="3216" y="1104"/>
                <a:ext cx="1296" cy="816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" name="Text Box 33"/>
              <p:cNvSpPr txBox="1">
                <a:spLocks noChangeArrowheads="1"/>
              </p:cNvSpPr>
              <p:nvPr/>
            </p:nvSpPr>
            <p:spPr bwMode="auto">
              <a:xfrm>
                <a:off x="4512" y="1785"/>
                <a:ext cx="327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9144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i="1">
                    <a:latin typeface="Tahoma" pitchFamily="34" charset="0"/>
                  </a:rPr>
                  <a:t>IS</a:t>
                </a:r>
                <a:r>
                  <a:rPr lang="en-US" sz="2300" baseline="-25000">
                    <a:latin typeface="Tahoma" pitchFamily="34" charset="0"/>
                  </a:rPr>
                  <a:t>2</a:t>
                </a: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415" y="2517"/>
              <a:ext cx="1673" cy="1186"/>
              <a:chOff x="3415" y="2517"/>
              <a:chExt cx="1673" cy="1186"/>
            </a:xfrm>
          </p:grpSpPr>
          <p:sp>
            <p:nvSpPr>
              <p:cNvPr id="3096" name="Line 25"/>
              <p:cNvSpPr>
                <a:spLocks noChangeShapeType="1"/>
              </p:cNvSpPr>
              <p:nvPr/>
            </p:nvSpPr>
            <p:spPr bwMode="auto">
              <a:xfrm>
                <a:off x="3415" y="2517"/>
                <a:ext cx="1315" cy="1082"/>
              </a:xfrm>
              <a:prstGeom prst="line">
                <a:avLst/>
              </a:prstGeom>
              <a:noFill/>
              <a:ln w="2857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7" name="Text Box 36"/>
              <p:cNvSpPr txBox="1">
                <a:spLocks noChangeArrowheads="1"/>
              </p:cNvSpPr>
              <p:nvPr/>
            </p:nvSpPr>
            <p:spPr bwMode="auto">
              <a:xfrm>
                <a:off x="4733" y="3453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i="1">
                    <a:latin typeface="Arial" pitchFamily="34" charset="0"/>
                  </a:rPr>
                  <a:t>AD</a:t>
                </a:r>
                <a:r>
                  <a:rPr lang="en-US" sz="2300" baseline="-25000">
                    <a:latin typeface="Tahoma" pitchFamily="34" charset="0"/>
                  </a:rPr>
                  <a:t>2</a:t>
                </a:r>
              </a:p>
            </p:txBody>
          </p:sp>
        </p:grp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653088" y="3702050"/>
            <a:ext cx="2663825" cy="1912938"/>
            <a:chOff x="3561" y="2332"/>
            <a:chExt cx="1678" cy="1205"/>
          </a:xfrm>
        </p:grpSpPr>
        <p:sp>
          <p:nvSpPr>
            <p:cNvPr id="3092" name="Text Box 26"/>
            <p:cNvSpPr txBox="1">
              <a:spLocks noChangeArrowheads="1"/>
            </p:cNvSpPr>
            <p:nvPr/>
          </p:nvSpPr>
          <p:spPr bwMode="auto">
            <a:xfrm>
              <a:off x="4884" y="3287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3093" name="Line 41"/>
            <p:cNvSpPr>
              <a:spLocks noChangeShapeType="1"/>
            </p:cNvSpPr>
            <p:nvPr/>
          </p:nvSpPr>
          <p:spPr bwMode="auto">
            <a:xfrm>
              <a:off x="3561" y="2332"/>
              <a:ext cx="1315" cy="1082"/>
            </a:xfrm>
            <a:prstGeom prst="line">
              <a:avLst/>
            </a:prstGeom>
            <a:noFill/>
            <a:ln w="2857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119813" y="3114675"/>
            <a:ext cx="576262" cy="2619375"/>
            <a:chOff x="3855" y="1962"/>
            <a:chExt cx="363" cy="1650"/>
          </a:xfrm>
        </p:grpSpPr>
        <p:sp>
          <p:nvSpPr>
            <p:cNvPr id="3090" name="Line 55"/>
            <p:cNvSpPr>
              <a:spLocks noChangeShapeType="1"/>
            </p:cNvSpPr>
            <p:nvPr/>
          </p:nvSpPr>
          <p:spPr bwMode="auto">
            <a:xfrm flipH="1">
              <a:off x="3855" y="1962"/>
              <a:ext cx="360" cy="0"/>
            </a:xfrm>
            <a:prstGeom prst="line">
              <a:avLst/>
            </a:prstGeom>
            <a:noFill/>
            <a:ln w="444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Line 56"/>
            <p:cNvSpPr>
              <a:spLocks noChangeShapeType="1"/>
            </p:cNvSpPr>
            <p:nvPr/>
          </p:nvSpPr>
          <p:spPr bwMode="auto">
            <a:xfrm flipH="1">
              <a:off x="3858" y="3612"/>
              <a:ext cx="360" cy="0"/>
            </a:xfrm>
            <a:prstGeom prst="line">
              <a:avLst/>
            </a:prstGeom>
            <a:noFill/>
            <a:ln w="444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712792" y="4065912"/>
            <a:ext cx="0" cy="175260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animBg="1" autoUpdateAnimBg="0"/>
      <p:bldP spid="3594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FE2EC3E-BFB3-409D-9543-F03D70DE410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149" name="Line 30"/>
          <p:cNvSpPr>
            <a:spLocks noChangeShapeType="1"/>
          </p:cNvSpPr>
          <p:nvPr/>
        </p:nvSpPr>
        <p:spPr bwMode="auto">
          <a:xfrm flipV="1">
            <a:off x="5486400" y="1600200"/>
            <a:ext cx="1828800" cy="121920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0" name="Line 22"/>
          <p:cNvSpPr>
            <a:spLocks noChangeShapeType="1"/>
          </p:cNvSpPr>
          <p:nvPr/>
        </p:nvSpPr>
        <p:spPr bwMode="auto">
          <a:xfrm>
            <a:off x="5715000" y="1371600"/>
            <a:ext cx="2057400" cy="129540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1" name="Line 25"/>
          <p:cNvSpPr>
            <a:spLocks noChangeShapeType="1"/>
          </p:cNvSpPr>
          <p:nvPr/>
        </p:nvSpPr>
        <p:spPr bwMode="auto">
          <a:xfrm>
            <a:off x="4953000" y="4572000"/>
            <a:ext cx="2971800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2" name="Line 39"/>
          <p:cNvSpPr>
            <a:spLocks noChangeShapeType="1"/>
          </p:cNvSpPr>
          <p:nvPr/>
        </p:nvSpPr>
        <p:spPr bwMode="auto">
          <a:xfrm>
            <a:off x="5653088" y="3702050"/>
            <a:ext cx="2087562" cy="1717675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421313" y="3995738"/>
            <a:ext cx="2655887" cy="1882775"/>
            <a:chOff x="3415" y="2517"/>
            <a:chExt cx="1673" cy="1186"/>
          </a:xfrm>
        </p:grpSpPr>
        <p:sp>
          <p:nvSpPr>
            <p:cNvPr id="6198" name="Line 36"/>
            <p:cNvSpPr>
              <a:spLocks noChangeShapeType="1"/>
            </p:cNvSpPr>
            <p:nvPr/>
          </p:nvSpPr>
          <p:spPr bwMode="auto">
            <a:xfrm>
              <a:off x="3415" y="2517"/>
              <a:ext cx="1315" cy="1082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9" name="Text Box 37"/>
            <p:cNvSpPr txBox="1">
              <a:spLocks noChangeArrowheads="1"/>
            </p:cNvSpPr>
            <p:nvPr/>
          </p:nvSpPr>
          <p:spPr bwMode="auto">
            <a:xfrm>
              <a:off x="4733" y="3453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962525" y="1716088"/>
            <a:ext cx="2971800" cy="4171950"/>
            <a:chOff x="3126" y="1081"/>
            <a:chExt cx="1872" cy="2628"/>
          </a:xfrm>
        </p:grpSpPr>
        <p:sp>
          <p:nvSpPr>
            <p:cNvPr id="6195" name="Line 52"/>
            <p:cNvSpPr>
              <a:spLocks noChangeShapeType="1"/>
            </p:cNvSpPr>
            <p:nvPr/>
          </p:nvSpPr>
          <p:spPr bwMode="auto">
            <a:xfrm flipH="1">
              <a:off x="3981" y="1578"/>
              <a:ext cx="3" cy="2131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6" name="Line 60"/>
            <p:cNvSpPr>
              <a:spLocks noChangeShapeType="1"/>
            </p:cNvSpPr>
            <p:nvPr/>
          </p:nvSpPr>
          <p:spPr bwMode="auto">
            <a:xfrm>
              <a:off x="3126" y="2984"/>
              <a:ext cx="1872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7" name="Line 62"/>
            <p:cNvSpPr>
              <a:spLocks noChangeShapeType="1"/>
            </p:cNvSpPr>
            <p:nvPr/>
          </p:nvSpPr>
          <p:spPr bwMode="auto">
            <a:xfrm flipV="1">
              <a:off x="3587" y="1081"/>
              <a:ext cx="1152" cy="768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956175" y="1849438"/>
            <a:ext cx="2971800" cy="4046537"/>
            <a:chOff x="3122" y="1165"/>
            <a:chExt cx="1872" cy="2549"/>
          </a:xfrm>
        </p:grpSpPr>
        <p:sp>
          <p:nvSpPr>
            <p:cNvPr id="6192" name="Line 61"/>
            <p:cNvSpPr>
              <a:spLocks noChangeShapeType="1"/>
            </p:cNvSpPr>
            <p:nvPr/>
          </p:nvSpPr>
          <p:spPr bwMode="auto">
            <a:xfrm>
              <a:off x="3122" y="3083"/>
              <a:ext cx="1872" cy="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3" name="Line 63"/>
            <p:cNvSpPr>
              <a:spLocks noChangeShapeType="1"/>
            </p:cNvSpPr>
            <p:nvPr/>
          </p:nvSpPr>
          <p:spPr bwMode="auto">
            <a:xfrm flipV="1">
              <a:off x="3696" y="1165"/>
              <a:ext cx="1152" cy="768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4" name="Line 65"/>
            <p:cNvSpPr>
              <a:spLocks noChangeShapeType="1"/>
            </p:cNvSpPr>
            <p:nvPr/>
          </p:nvSpPr>
          <p:spPr bwMode="auto">
            <a:xfrm>
              <a:off x="4106" y="1657"/>
              <a:ext cx="1" cy="2057"/>
            </a:xfrm>
            <a:prstGeom prst="line">
              <a:avLst/>
            </a:prstGeom>
            <a:noFill/>
            <a:ln w="12700">
              <a:solidFill>
                <a:srgbClr val="3399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SR i LR efe</a:t>
            </a:r>
            <a:r>
              <a:rPr lang="sr-Latn-CS" sz="3200" smtClean="0"/>
              <a:t>kti </a:t>
            </a:r>
            <a:r>
              <a:rPr lang="en-US" sz="3200" i="1" smtClean="0"/>
              <a:t>IS</a:t>
            </a:r>
            <a:r>
              <a:rPr lang="en-US" sz="3200" smtClean="0"/>
              <a:t> </a:t>
            </a:r>
            <a:r>
              <a:rPr lang="sr-Latn-CS" sz="3200" smtClean="0"/>
              <a:t>šoka</a:t>
            </a:r>
            <a:endParaRPr lang="en-US" sz="3200" smtClean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1143000"/>
            <a:ext cx="3657600" cy="2500313"/>
            <a:chOff x="2256" y="806"/>
            <a:chExt cx="2304" cy="157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6190" name="Line 5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91" name="Line 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88" name="Text Box 7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6189" name="Text Box 8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572000" y="3767138"/>
            <a:ext cx="3657600" cy="2500312"/>
            <a:chOff x="2256" y="806"/>
            <a:chExt cx="2304" cy="1575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6185" name="Line 11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6" name="Line 12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183" name="Text Box 13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6184" name="Text Box 14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710363" y="4143375"/>
            <a:ext cx="0" cy="1752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400800" y="382905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100" i="1">
                <a:latin typeface="Arial" pitchFamily="34" charset="0"/>
              </a:rPr>
              <a:t>LRAS</a:t>
            </a:r>
          </a:p>
        </p:txBody>
      </p:sp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6580188" y="5886450"/>
          <a:ext cx="334962" cy="438150"/>
        </p:xfrm>
        <a:graphic>
          <a:graphicData uri="http://schemas.openxmlformats.org/presentationml/2006/ole">
            <p:oleObj spid="_x0000_s8194" name="Equation" r:id="rId4" imgW="164880" imgH="215640" progId="">
              <p:embed/>
            </p:oleObj>
          </a:graphicData>
        </a:graphic>
      </p:graphicFrame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6400800" y="1219200"/>
            <a:ext cx="762000" cy="2495550"/>
            <a:chOff x="4032" y="768"/>
            <a:chExt cx="480" cy="1572"/>
          </a:xfrm>
        </p:grpSpPr>
        <p:sp>
          <p:nvSpPr>
            <p:cNvPr id="6180" name="Line 19"/>
            <p:cNvSpPr>
              <a:spLocks noChangeShapeType="1"/>
            </p:cNvSpPr>
            <p:nvPr/>
          </p:nvSpPr>
          <p:spPr bwMode="auto">
            <a:xfrm>
              <a:off x="4227" y="966"/>
              <a:ext cx="0" cy="11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4032" y="76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6147" name="Object 21"/>
            <p:cNvGraphicFramePr>
              <a:graphicFrameLocks noChangeAspect="1"/>
            </p:cNvGraphicFramePr>
            <p:nvPr/>
          </p:nvGraphicFramePr>
          <p:xfrm>
            <a:off x="4145" y="2064"/>
            <a:ext cx="211" cy="276"/>
          </p:xfrm>
          <a:graphic>
            <a:graphicData uri="http://schemas.openxmlformats.org/presentationml/2006/ole">
              <p:oleObj spid="_x0000_s8195" name="Equation" r:id="rId5" imgW="164880" imgH="215640" progId="">
                <p:embed/>
              </p:oleObj>
            </a:graphicData>
          </a:graphic>
        </p:graphicFrame>
      </p:grpSp>
      <p:sp>
        <p:nvSpPr>
          <p:cNvPr id="6162" name="Text Box 23"/>
          <p:cNvSpPr txBox="1">
            <a:spLocks noChangeArrowheads="1"/>
          </p:cNvSpPr>
          <p:nvPr/>
        </p:nvSpPr>
        <p:spPr bwMode="auto">
          <a:xfrm>
            <a:off x="7800975" y="2528888"/>
            <a:ext cx="428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>
                <a:solidFill>
                  <a:srgbClr val="DDDDDD"/>
                </a:solidFill>
                <a:latin typeface="Tahoma" pitchFamily="34" charset="0"/>
              </a:rPr>
              <a:t>IS</a:t>
            </a:r>
            <a:r>
              <a:rPr lang="en-US" sz="23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6163" name="Text Box 26"/>
          <p:cNvSpPr txBox="1">
            <a:spLocks noChangeArrowheads="1"/>
          </p:cNvSpPr>
          <p:nvPr/>
        </p:nvSpPr>
        <p:spPr bwMode="auto">
          <a:xfrm>
            <a:off x="7620000" y="4267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100" i="1">
                <a:solidFill>
                  <a:srgbClr val="DDDDDD"/>
                </a:solidFill>
                <a:latin typeface="Arial" pitchFamily="34" charset="0"/>
              </a:rPr>
              <a:t>SRAS</a:t>
            </a:r>
            <a:r>
              <a:rPr lang="en-US" sz="23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6164" name="Text Box 27"/>
          <p:cNvSpPr txBox="1">
            <a:spLocks noChangeArrowheads="1"/>
          </p:cNvSpPr>
          <p:nvPr/>
        </p:nvSpPr>
        <p:spPr bwMode="auto">
          <a:xfrm>
            <a:off x="4572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200" b="1" i="1">
                <a:solidFill>
                  <a:srgbClr val="DDDDDD"/>
                </a:solidFill>
                <a:latin typeface="Tahoma" pitchFamily="34" charset="0"/>
              </a:rPr>
              <a:t>P</a:t>
            </a:r>
            <a:r>
              <a:rPr lang="en-US" sz="22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6165" name="Text Box 29"/>
          <p:cNvSpPr txBox="1">
            <a:spLocks noChangeArrowheads="1"/>
          </p:cNvSpPr>
          <p:nvPr/>
        </p:nvSpPr>
        <p:spPr bwMode="auto">
          <a:xfrm>
            <a:off x="7315200" y="1292225"/>
            <a:ext cx="9429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 dirty="0" smtClean="0">
                <a:solidFill>
                  <a:srgbClr val="DDDDDD"/>
                </a:solidFill>
                <a:latin typeface="Arial" pitchFamily="34" charset="0"/>
              </a:rPr>
              <a:t>TR</a:t>
            </a:r>
            <a:r>
              <a:rPr lang="en-US" sz="2300" dirty="0" smtClean="0">
                <a:solidFill>
                  <a:srgbClr val="DDDDDD"/>
                </a:solidFill>
                <a:latin typeface="Arial" pitchFamily="34" charset="0"/>
              </a:rPr>
              <a:t>(</a:t>
            </a:r>
            <a:r>
              <a:rPr lang="en-US" sz="2300" b="1" i="1" dirty="0" smtClean="0">
                <a:solidFill>
                  <a:srgbClr val="DDDDDD"/>
                </a:solidFill>
                <a:latin typeface="Arial" pitchFamily="34" charset="0"/>
              </a:rPr>
              <a:t>P</a:t>
            </a:r>
            <a:r>
              <a:rPr lang="en-US" sz="2300" baseline="-25000" dirty="0" smtClean="0">
                <a:solidFill>
                  <a:srgbClr val="DDDDDD"/>
                </a:solidFill>
                <a:latin typeface="Tahoma" pitchFamily="34" charset="0"/>
              </a:rPr>
              <a:t>1</a:t>
            </a:r>
            <a:r>
              <a:rPr lang="en-US" sz="2300" dirty="0">
                <a:solidFill>
                  <a:srgbClr val="DDDDDD"/>
                </a:solidFill>
                <a:latin typeface="Arial" pitchFamily="34" charset="0"/>
              </a:rPr>
              <a:t>)</a:t>
            </a:r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105400" y="1752600"/>
            <a:ext cx="2576513" cy="1524000"/>
            <a:chOff x="3216" y="1104"/>
            <a:chExt cx="1623" cy="960"/>
          </a:xfrm>
        </p:grpSpPr>
        <p:sp>
          <p:nvSpPr>
            <p:cNvPr id="6178" name="Line 32"/>
            <p:cNvSpPr>
              <a:spLocks noChangeShapeType="1"/>
            </p:cNvSpPr>
            <p:nvPr/>
          </p:nvSpPr>
          <p:spPr bwMode="auto">
            <a:xfrm>
              <a:off x="3216" y="1104"/>
              <a:ext cx="1296" cy="816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79" name="Text Box 33"/>
            <p:cNvSpPr txBox="1">
              <a:spLocks noChangeArrowheads="1"/>
            </p:cNvSpPr>
            <p:nvPr/>
          </p:nvSpPr>
          <p:spPr bwMode="auto">
            <a:xfrm>
              <a:off x="4512" y="1785"/>
              <a:ext cx="3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Tahoma" pitchFamily="34" charset="0"/>
                </a:rPr>
                <a:t>IS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6167" name="Line 34"/>
          <p:cNvSpPr>
            <a:spLocks noChangeShapeType="1"/>
          </p:cNvSpPr>
          <p:nvPr/>
        </p:nvSpPr>
        <p:spPr bwMode="auto">
          <a:xfrm>
            <a:off x="6124575" y="2395538"/>
            <a:ext cx="0" cy="3497262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8" name="Text Box 38"/>
          <p:cNvSpPr txBox="1">
            <a:spLocks noChangeArrowheads="1"/>
          </p:cNvSpPr>
          <p:nvPr/>
        </p:nvSpPr>
        <p:spPr bwMode="auto">
          <a:xfrm>
            <a:off x="7753350" y="5218113"/>
            <a:ext cx="56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>
                <a:solidFill>
                  <a:srgbClr val="DDDDDD"/>
                </a:solidFill>
                <a:latin typeface="Arial" pitchFamily="34" charset="0"/>
              </a:rPr>
              <a:t>AD</a:t>
            </a:r>
            <a:r>
              <a:rPr lang="en-US" sz="23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6169" name="Rectangle 42"/>
          <p:cNvSpPr>
            <a:spLocks noChangeArrowheads="1"/>
          </p:cNvSpPr>
          <p:nvPr/>
        </p:nvSpPr>
        <p:spPr bwMode="auto">
          <a:xfrm>
            <a:off x="609600" y="3200400"/>
            <a:ext cx="3505200" cy="2895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SzPct val="110000"/>
              <a:buFont typeface="Wingdings" pitchFamily="2" charset="2"/>
              <a:buNone/>
            </a:pPr>
            <a:r>
              <a:rPr lang="sr-Latn-CS" sz="2500" dirty="0">
                <a:latin typeface="Tahoma" pitchFamily="34" charset="0"/>
              </a:rPr>
              <a:t>Vremenom</a:t>
            </a:r>
            <a:r>
              <a:rPr lang="en-US" sz="2500" dirty="0">
                <a:latin typeface="Tahoma" pitchFamily="34" charset="0"/>
              </a:rPr>
              <a:t>,  </a:t>
            </a:r>
            <a:br>
              <a:rPr lang="en-US" sz="2500" dirty="0">
                <a:latin typeface="Tahoma" pitchFamily="34" charset="0"/>
              </a:rPr>
            </a:br>
            <a:r>
              <a:rPr lang="en-US" sz="2500" b="1" i="1" dirty="0">
                <a:latin typeface="Tahoma" pitchFamily="34" charset="0"/>
              </a:rPr>
              <a:t>P</a:t>
            </a:r>
            <a:r>
              <a:rPr lang="en-US" sz="2500" dirty="0">
                <a:latin typeface="Tahoma" pitchFamily="34" charset="0"/>
              </a:rPr>
              <a:t>  </a:t>
            </a:r>
            <a:r>
              <a:rPr lang="sr-Latn-CS" sz="2500" dirty="0">
                <a:latin typeface="Tahoma" pitchFamily="34" charset="0"/>
              </a:rPr>
              <a:t>postepeno pada</a:t>
            </a:r>
            <a:r>
              <a:rPr lang="en-US" sz="2500" dirty="0">
                <a:latin typeface="Tahoma" pitchFamily="34" charset="0"/>
              </a:rPr>
              <a:t>, </a:t>
            </a:r>
            <a:r>
              <a:rPr lang="sr-Latn-CS" sz="2500" dirty="0">
                <a:latin typeface="Tahoma" pitchFamily="34" charset="0"/>
              </a:rPr>
              <a:t>što izaziva da</a:t>
            </a:r>
            <a:endParaRPr lang="en-US" sz="2500" dirty="0">
              <a:latin typeface="Tahoma" pitchFamily="34" charset="0"/>
            </a:endParaRPr>
          </a:p>
          <a:p>
            <a:pPr marL="346075" lvl="1" indent="-231775">
              <a:spcBef>
                <a:spcPct val="5000"/>
              </a:spcBef>
              <a:buSzPct val="90000"/>
              <a:buFontTx/>
              <a:buChar char="•"/>
            </a:pPr>
            <a:r>
              <a:rPr lang="en-US" sz="2500" i="1" dirty="0">
                <a:latin typeface="Tahoma" pitchFamily="34" charset="0"/>
              </a:rPr>
              <a:t>SRAS</a:t>
            </a:r>
            <a:r>
              <a:rPr lang="en-US" sz="2500" dirty="0">
                <a:latin typeface="Tahoma" pitchFamily="34" charset="0"/>
              </a:rPr>
              <a:t>  </a:t>
            </a:r>
            <a:r>
              <a:rPr lang="sr-Latn-CS" sz="2500" dirty="0">
                <a:latin typeface="Tahoma" pitchFamily="34" charset="0"/>
              </a:rPr>
              <a:t>ide dole</a:t>
            </a:r>
          </a:p>
          <a:p>
            <a:pPr marL="346075" lvl="1" indent="-231775">
              <a:spcBef>
                <a:spcPct val="5000"/>
              </a:spcBef>
              <a:buSzPct val="90000"/>
              <a:buFontTx/>
              <a:buChar char="•"/>
            </a:pPr>
            <a:r>
              <a:rPr lang="en-US" sz="2500" b="1" i="1" dirty="0">
                <a:latin typeface="Tahoma" pitchFamily="34" charset="0"/>
              </a:rPr>
              <a:t>M</a:t>
            </a:r>
            <a:r>
              <a:rPr lang="en-US" sz="2500" i="1" dirty="0">
                <a:latin typeface="Tahoma" pitchFamily="34" charset="0"/>
              </a:rPr>
              <a:t>/</a:t>
            </a:r>
            <a:r>
              <a:rPr lang="en-US" sz="2500" b="1" i="1" dirty="0">
                <a:latin typeface="Tahoma" pitchFamily="34" charset="0"/>
              </a:rPr>
              <a:t>P</a:t>
            </a:r>
            <a:r>
              <a:rPr lang="en-US" sz="2500" dirty="0">
                <a:latin typeface="Tahoma" pitchFamily="34" charset="0"/>
              </a:rPr>
              <a:t>  </a:t>
            </a:r>
            <a:r>
              <a:rPr lang="sr-Latn-CS" sz="2500" dirty="0">
                <a:latin typeface="Tahoma" pitchFamily="34" charset="0"/>
              </a:rPr>
              <a:t>raste, te</a:t>
            </a:r>
            <a:r>
              <a:rPr lang="en-US" sz="2500" dirty="0">
                <a:latin typeface="Tahoma" pitchFamily="34" charset="0"/>
              </a:rPr>
              <a:t> s</a:t>
            </a:r>
            <a:r>
              <a:rPr lang="sr-Latn-CS" sz="2500" dirty="0">
                <a:latin typeface="Tahoma" pitchFamily="34" charset="0"/>
              </a:rPr>
              <a:t>e</a:t>
            </a:r>
            <a:r>
              <a:rPr lang="en-US" sz="2500" dirty="0">
                <a:latin typeface="Tahoma" pitchFamily="34" charset="0"/>
              </a:rPr>
              <a:t> </a:t>
            </a:r>
            <a:r>
              <a:rPr lang="en-US" sz="2500" i="1" dirty="0" smtClean="0">
                <a:latin typeface="Tahoma" pitchFamily="34" charset="0"/>
              </a:rPr>
              <a:t>TR</a:t>
            </a:r>
            <a:r>
              <a:rPr lang="en-US" sz="2500" dirty="0" smtClean="0">
                <a:latin typeface="Tahoma" pitchFamily="34" charset="0"/>
              </a:rPr>
              <a:t> </a:t>
            </a:r>
            <a:r>
              <a:rPr lang="en-US" sz="2500" dirty="0">
                <a:latin typeface="Tahoma" pitchFamily="34" charset="0"/>
              </a:rPr>
              <a:t/>
            </a:r>
            <a:br>
              <a:rPr lang="en-US" sz="2500" dirty="0">
                <a:latin typeface="Tahoma" pitchFamily="34" charset="0"/>
              </a:rPr>
            </a:br>
            <a:r>
              <a:rPr lang="sr-Latn-CS" sz="2500" dirty="0">
                <a:latin typeface="Tahoma" pitchFamily="34" charset="0"/>
              </a:rPr>
              <a:t>spušta naniže</a:t>
            </a:r>
            <a:endParaRPr lang="en-US" sz="2500" dirty="0">
              <a:latin typeface="Tahoma" pitchFamily="34" charset="0"/>
            </a:endParaRPr>
          </a:p>
          <a:p>
            <a:pPr marL="346075" lvl="1" indent="-231775">
              <a:spcBef>
                <a:spcPct val="5000"/>
              </a:spcBef>
              <a:buSzPct val="90000"/>
              <a:buFontTx/>
              <a:buChar char="•"/>
            </a:pPr>
            <a:endParaRPr lang="en-US" sz="2500" dirty="0">
              <a:latin typeface="Tahoma" pitchFamily="34" charset="0"/>
            </a:endParaRPr>
          </a:p>
        </p:txBody>
      </p: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572000" y="1695450"/>
            <a:ext cx="4222750" cy="3567113"/>
            <a:chOff x="2880" y="1068"/>
            <a:chExt cx="2660" cy="2247"/>
          </a:xfrm>
        </p:grpSpPr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2880" y="2979"/>
              <a:ext cx="2496" cy="336"/>
              <a:chOff x="2880" y="2979"/>
              <a:chExt cx="2496" cy="336"/>
            </a:xfrm>
          </p:grpSpPr>
          <p:sp>
            <p:nvSpPr>
              <p:cNvPr id="6175" name="Line 72"/>
              <p:cNvSpPr>
                <a:spLocks noChangeShapeType="1"/>
              </p:cNvSpPr>
              <p:nvPr/>
            </p:nvSpPr>
            <p:spPr bwMode="auto">
              <a:xfrm>
                <a:off x="3120" y="3171"/>
                <a:ext cx="1872" cy="0"/>
              </a:xfrm>
              <a:prstGeom prst="line">
                <a:avLst/>
              </a:prstGeom>
              <a:noFill/>
              <a:ln w="2857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6" name="Text Box 73"/>
              <p:cNvSpPr txBox="1">
                <a:spLocks noChangeArrowheads="1"/>
              </p:cNvSpPr>
              <p:nvPr/>
            </p:nvSpPr>
            <p:spPr bwMode="auto">
              <a:xfrm>
                <a:off x="4800" y="2979"/>
                <a:ext cx="57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</a:pPr>
                <a:r>
                  <a:rPr lang="en-US" sz="2100" i="1">
                    <a:latin typeface="Arial" pitchFamily="34" charset="0"/>
                  </a:rPr>
                  <a:t>SRAS</a:t>
                </a:r>
                <a:r>
                  <a:rPr lang="en-US" sz="2300" baseline="-250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6177" name="Text Box 74"/>
              <p:cNvSpPr txBox="1">
                <a:spLocks noChangeArrowheads="1"/>
              </p:cNvSpPr>
              <p:nvPr/>
            </p:nvSpPr>
            <p:spPr bwMode="auto">
              <a:xfrm>
                <a:off x="2880" y="3027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</a:pPr>
                <a:r>
                  <a:rPr lang="en-US" sz="2200" b="1" i="1">
                    <a:latin typeface="Tahoma" pitchFamily="34" charset="0"/>
                  </a:rPr>
                  <a:t>P</a:t>
                </a:r>
                <a:r>
                  <a:rPr lang="en-US" sz="2200" baseline="-25000">
                    <a:latin typeface="Tahoma" pitchFamily="34" charset="0"/>
                  </a:rPr>
                  <a:t>2</a:t>
                </a:r>
              </a:p>
            </p:txBody>
          </p:sp>
        </p:grpSp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3825" y="1068"/>
              <a:ext cx="1715" cy="945"/>
              <a:chOff x="3825" y="1068"/>
              <a:chExt cx="1715" cy="945"/>
            </a:xfrm>
          </p:grpSpPr>
          <p:sp>
            <p:nvSpPr>
              <p:cNvPr id="6173" name="Line 76"/>
              <p:cNvSpPr>
                <a:spLocks noChangeShapeType="1"/>
              </p:cNvSpPr>
              <p:nvPr/>
            </p:nvSpPr>
            <p:spPr bwMode="auto">
              <a:xfrm flipV="1">
                <a:off x="3825" y="1245"/>
                <a:ext cx="1152" cy="768"/>
              </a:xfrm>
              <a:prstGeom prst="line">
                <a:avLst/>
              </a:prstGeom>
              <a:noFill/>
              <a:ln w="2857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4" name="Text Box 77"/>
              <p:cNvSpPr txBox="1">
                <a:spLocks noChangeArrowheads="1"/>
              </p:cNvSpPr>
              <p:nvPr/>
            </p:nvSpPr>
            <p:spPr bwMode="auto">
              <a:xfrm>
                <a:off x="4946" y="1068"/>
                <a:ext cx="594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i="1" dirty="0" smtClean="0">
                    <a:latin typeface="Arial" pitchFamily="34" charset="0"/>
                  </a:rPr>
                  <a:t>TR</a:t>
                </a:r>
                <a:r>
                  <a:rPr lang="en-US" sz="2300" dirty="0" smtClean="0">
                    <a:latin typeface="Arial" pitchFamily="34" charset="0"/>
                  </a:rPr>
                  <a:t>(</a:t>
                </a:r>
                <a:r>
                  <a:rPr lang="en-US" sz="2300" b="1" i="1" dirty="0" smtClean="0">
                    <a:latin typeface="Arial" pitchFamily="34" charset="0"/>
                  </a:rPr>
                  <a:t>P</a:t>
                </a:r>
                <a:r>
                  <a:rPr lang="en-US" sz="2300" baseline="-25000" dirty="0" smtClean="0">
                    <a:latin typeface="Tahoma" pitchFamily="34" charset="0"/>
                  </a:rPr>
                  <a:t>2</a:t>
                </a:r>
                <a:r>
                  <a:rPr lang="en-US" sz="2300" dirty="0">
                    <a:latin typeface="Arial" pitchFamily="34" charset="0"/>
                  </a:rPr>
                  <a:t>)</a:t>
                </a: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6AA922-D158-42FC-BFC0-6193F82DAD2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174" name="Line 2"/>
          <p:cNvSpPr>
            <a:spLocks noChangeShapeType="1"/>
          </p:cNvSpPr>
          <p:nvPr/>
        </p:nvSpPr>
        <p:spPr bwMode="auto">
          <a:xfrm flipV="1">
            <a:off x="5486400" y="1600200"/>
            <a:ext cx="1828800" cy="121920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5" name="Line 3"/>
          <p:cNvSpPr>
            <a:spLocks noChangeShapeType="1"/>
          </p:cNvSpPr>
          <p:nvPr/>
        </p:nvSpPr>
        <p:spPr bwMode="auto">
          <a:xfrm>
            <a:off x="5715000" y="1371600"/>
            <a:ext cx="2057400" cy="129540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6" name="Line 4"/>
          <p:cNvSpPr>
            <a:spLocks noChangeShapeType="1"/>
          </p:cNvSpPr>
          <p:nvPr/>
        </p:nvSpPr>
        <p:spPr bwMode="auto">
          <a:xfrm>
            <a:off x="4953000" y="4572000"/>
            <a:ext cx="2971800" cy="0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7" name="Line 5"/>
          <p:cNvSpPr>
            <a:spLocks noChangeShapeType="1"/>
          </p:cNvSpPr>
          <p:nvPr/>
        </p:nvSpPr>
        <p:spPr bwMode="auto">
          <a:xfrm>
            <a:off x="5653088" y="3702050"/>
            <a:ext cx="2087562" cy="1717675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21313" y="3995738"/>
            <a:ext cx="2655887" cy="1882775"/>
            <a:chOff x="3415" y="2517"/>
            <a:chExt cx="1673" cy="1186"/>
          </a:xfrm>
        </p:grpSpPr>
        <p:sp>
          <p:nvSpPr>
            <p:cNvPr id="7214" name="Line 7"/>
            <p:cNvSpPr>
              <a:spLocks noChangeShapeType="1"/>
            </p:cNvSpPr>
            <p:nvPr/>
          </p:nvSpPr>
          <p:spPr bwMode="auto">
            <a:xfrm>
              <a:off x="3415" y="2517"/>
              <a:ext cx="1315" cy="108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15" name="Text Box 8"/>
            <p:cNvSpPr txBox="1">
              <a:spLocks noChangeArrowheads="1"/>
            </p:cNvSpPr>
            <p:nvPr/>
          </p:nvSpPr>
          <p:spPr bwMode="auto">
            <a:xfrm>
              <a:off x="4733" y="3453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72000" y="1695450"/>
            <a:ext cx="4222750" cy="3567113"/>
            <a:chOff x="2880" y="1068"/>
            <a:chExt cx="2660" cy="2247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880" y="2979"/>
              <a:ext cx="2496" cy="336"/>
              <a:chOff x="2880" y="2979"/>
              <a:chExt cx="2496" cy="336"/>
            </a:xfrm>
          </p:grpSpPr>
          <p:sp>
            <p:nvSpPr>
              <p:cNvPr id="7211" name="Line 19"/>
              <p:cNvSpPr>
                <a:spLocks noChangeShapeType="1"/>
              </p:cNvSpPr>
              <p:nvPr/>
            </p:nvSpPr>
            <p:spPr bwMode="auto">
              <a:xfrm>
                <a:off x="3120" y="3171"/>
                <a:ext cx="1872" cy="0"/>
              </a:xfrm>
              <a:prstGeom prst="line">
                <a:avLst/>
              </a:prstGeom>
              <a:noFill/>
              <a:ln w="2857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2" name="Text Box 20"/>
              <p:cNvSpPr txBox="1">
                <a:spLocks noChangeArrowheads="1"/>
              </p:cNvSpPr>
              <p:nvPr/>
            </p:nvSpPr>
            <p:spPr bwMode="auto">
              <a:xfrm>
                <a:off x="4800" y="2979"/>
                <a:ext cx="576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</a:pPr>
                <a:r>
                  <a:rPr lang="en-US" sz="2100" i="1">
                    <a:latin typeface="Arial" pitchFamily="34" charset="0"/>
                  </a:rPr>
                  <a:t>SRAS</a:t>
                </a:r>
                <a:r>
                  <a:rPr lang="en-US" sz="2300" baseline="-25000"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7213" name="Text Box 21"/>
              <p:cNvSpPr txBox="1">
                <a:spLocks noChangeArrowheads="1"/>
              </p:cNvSpPr>
              <p:nvPr/>
            </p:nvSpPr>
            <p:spPr bwMode="auto">
              <a:xfrm>
                <a:off x="2880" y="3027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spcBef>
                    <a:spcPct val="50000"/>
                  </a:spcBef>
                </a:pPr>
                <a:r>
                  <a:rPr lang="en-US" sz="2200" b="1" i="1">
                    <a:latin typeface="Tahoma" pitchFamily="34" charset="0"/>
                  </a:rPr>
                  <a:t>P</a:t>
                </a:r>
                <a:r>
                  <a:rPr lang="en-US" sz="2200" baseline="-25000">
                    <a:latin typeface="Tahoma" pitchFamily="34" charset="0"/>
                  </a:rPr>
                  <a:t>2</a:t>
                </a: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825" y="1068"/>
              <a:ext cx="1715" cy="945"/>
              <a:chOff x="3825" y="1068"/>
              <a:chExt cx="1715" cy="945"/>
            </a:xfrm>
          </p:grpSpPr>
          <p:sp>
            <p:nvSpPr>
              <p:cNvPr id="7209" name="Line 23"/>
              <p:cNvSpPr>
                <a:spLocks noChangeShapeType="1"/>
              </p:cNvSpPr>
              <p:nvPr/>
            </p:nvSpPr>
            <p:spPr bwMode="auto">
              <a:xfrm flipV="1">
                <a:off x="3825" y="1245"/>
                <a:ext cx="1152" cy="768"/>
              </a:xfrm>
              <a:prstGeom prst="line">
                <a:avLst/>
              </a:prstGeom>
              <a:noFill/>
              <a:ln w="28575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0" name="Text Box 24"/>
              <p:cNvSpPr txBox="1">
                <a:spLocks noChangeArrowheads="1"/>
              </p:cNvSpPr>
              <p:nvPr/>
            </p:nvSpPr>
            <p:spPr bwMode="auto">
              <a:xfrm>
                <a:off x="4946" y="1068"/>
                <a:ext cx="594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i="1" dirty="0" smtClean="0">
                    <a:latin typeface="Arial" pitchFamily="34" charset="0"/>
                  </a:rPr>
                  <a:t>TR</a:t>
                </a:r>
                <a:r>
                  <a:rPr lang="en-US" sz="2300" dirty="0" smtClean="0">
                    <a:latin typeface="Arial" pitchFamily="34" charset="0"/>
                  </a:rPr>
                  <a:t>(</a:t>
                </a:r>
                <a:r>
                  <a:rPr lang="en-US" sz="2300" b="1" i="1" dirty="0" smtClean="0">
                    <a:latin typeface="Arial" pitchFamily="34" charset="0"/>
                  </a:rPr>
                  <a:t>P</a:t>
                </a:r>
                <a:r>
                  <a:rPr lang="en-US" sz="2300" baseline="-25000" dirty="0" smtClean="0">
                    <a:latin typeface="Tahoma" pitchFamily="34" charset="0"/>
                  </a:rPr>
                  <a:t>2</a:t>
                </a:r>
                <a:r>
                  <a:rPr lang="en-US" sz="2300" dirty="0">
                    <a:latin typeface="Arial" pitchFamily="34" charset="0"/>
                  </a:rPr>
                  <a:t>)</a:t>
                </a:r>
              </a:p>
            </p:txBody>
          </p:sp>
        </p:grpSp>
      </p:grpSp>
      <p:sp>
        <p:nvSpPr>
          <p:cNvPr id="39324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SR i LR efe</a:t>
            </a:r>
            <a:r>
              <a:rPr lang="sr-Latn-CS" sz="3200" smtClean="0"/>
              <a:t>kti </a:t>
            </a:r>
            <a:r>
              <a:rPr lang="en-US" sz="3200" i="1" smtClean="0"/>
              <a:t>IS</a:t>
            </a:r>
            <a:r>
              <a:rPr lang="en-US" sz="3200" smtClean="0"/>
              <a:t> </a:t>
            </a:r>
            <a:r>
              <a:rPr lang="sr-Latn-CS" sz="3200" smtClean="0"/>
              <a:t>šoka</a:t>
            </a:r>
            <a:endParaRPr lang="en-US" sz="3200" smtClean="0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572000" y="1143000"/>
            <a:ext cx="3657600" cy="2500313"/>
            <a:chOff x="2256" y="806"/>
            <a:chExt cx="2304" cy="1575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7205" name="Line 28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6" name="Line 29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203" name="Text Box 30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7204" name="Text Box 31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572000" y="3767138"/>
            <a:ext cx="3657600" cy="2500312"/>
            <a:chOff x="2256" y="806"/>
            <a:chExt cx="2304" cy="1575"/>
          </a:xfrm>
        </p:grpSpPr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7200" name="Line 34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1" name="Line 35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98" name="Text Box 36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7199" name="Text Box 37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sp>
        <p:nvSpPr>
          <p:cNvPr id="7183" name="Line 38"/>
          <p:cNvSpPr>
            <a:spLocks noChangeShapeType="1"/>
          </p:cNvSpPr>
          <p:nvPr/>
        </p:nvSpPr>
        <p:spPr bwMode="auto">
          <a:xfrm>
            <a:off x="6710363" y="4143375"/>
            <a:ext cx="0" cy="1752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84" name="Text Box 39"/>
          <p:cNvSpPr txBox="1">
            <a:spLocks noChangeArrowheads="1"/>
          </p:cNvSpPr>
          <p:nvPr/>
        </p:nvSpPr>
        <p:spPr bwMode="auto">
          <a:xfrm>
            <a:off x="6400800" y="382905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100" i="1">
                <a:latin typeface="Arial" pitchFamily="34" charset="0"/>
              </a:rPr>
              <a:t>LRAS</a:t>
            </a: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6400800" y="1219200"/>
            <a:ext cx="762000" cy="2495550"/>
            <a:chOff x="4032" y="768"/>
            <a:chExt cx="480" cy="1572"/>
          </a:xfrm>
        </p:grpSpPr>
        <p:sp>
          <p:nvSpPr>
            <p:cNvPr id="7195" name="Line 42"/>
            <p:cNvSpPr>
              <a:spLocks noChangeShapeType="1"/>
            </p:cNvSpPr>
            <p:nvPr/>
          </p:nvSpPr>
          <p:spPr bwMode="auto">
            <a:xfrm>
              <a:off x="4227" y="966"/>
              <a:ext cx="0" cy="11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6" name="Text Box 43"/>
            <p:cNvSpPr txBox="1">
              <a:spLocks noChangeArrowheads="1"/>
            </p:cNvSpPr>
            <p:nvPr/>
          </p:nvSpPr>
          <p:spPr bwMode="auto">
            <a:xfrm>
              <a:off x="4032" y="76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7172" name="Object 44"/>
            <p:cNvGraphicFramePr>
              <a:graphicFrameLocks noChangeAspect="1"/>
            </p:cNvGraphicFramePr>
            <p:nvPr/>
          </p:nvGraphicFramePr>
          <p:xfrm>
            <a:off x="4145" y="2064"/>
            <a:ext cx="211" cy="276"/>
          </p:xfrm>
          <a:graphic>
            <a:graphicData uri="http://schemas.openxmlformats.org/presentationml/2006/ole">
              <p:oleObj spid="_x0000_s9220" name="Equation" r:id="rId4" imgW="164880" imgH="215640" progId="">
                <p:embed/>
              </p:oleObj>
            </a:graphicData>
          </a:graphic>
        </p:graphicFrame>
      </p:grpSp>
      <p:sp>
        <p:nvSpPr>
          <p:cNvPr id="7186" name="Text Box 45"/>
          <p:cNvSpPr txBox="1">
            <a:spLocks noChangeArrowheads="1"/>
          </p:cNvSpPr>
          <p:nvPr/>
        </p:nvSpPr>
        <p:spPr bwMode="auto">
          <a:xfrm>
            <a:off x="7800975" y="2528888"/>
            <a:ext cx="428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>
                <a:solidFill>
                  <a:srgbClr val="DDDDDD"/>
                </a:solidFill>
                <a:latin typeface="Tahoma" pitchFamily="34" charset="0"/>
              </a:rPr>
              <a:t>IS</a:t>
            </a:r>
            <a:r>
              <a:rPr lang="en-US" sz="23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7187" name="Text Box 46"/>
          <p:cNvSpPr txBox="1">
            <a:spLocks noChangeArrowheads="1"/>
          </p:cNvSpPr>
          <p:nvPr/>
        </p:nvSpPr>
        <p:spPr bwMode="auto">
          <a:xfrm>
            <a:off x="7620000" y="4267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100" i="1">
                <a:solidFill>
                  <a:srgbClr val="DDDDDD"/>
                </a:solidFill>
                <a:latin typeface="Arial" pitchFamily="34" charset="0"/>
              </a:rPr>
              <a:t>SRAS</a:t>
            </a:r>
            <a:r>
              <a:rPr lang="en-US" sz="23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7188" name="Text Box 47"/>
          <p:cNvSpPr txBox="1">
            <a:spLocks noChangeArrowheads="1"/>
          </p:cNvSpPr>
          <p:nvPr/>
        </p:nvSpPr>
        <p:spPr bwMode="auto">
          <a:xfrm>
            <a:off x="4572000" y="4343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2200" b="1" i="1">
                <a:solidFill>
                  <a:srgbClr val="DDDDDD"/>
                </a:solidFill>
                <a:latin typeface="Tahoma" pitchFamily="34" charset="0"/>
              </a:rPr>
              <a:t>P</a:t>
            </a:r>
            <a:r>
              <a:rPr lang="en-US" sz="22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7189" name="Text Box 48"/>
          <p:cNvSpPr txBox="1">
            <a:spLocks noChangeArrowheads="1"/>
          </p:cNvSpPr>
          <p:nvPr/>
        </p:nvSpPr>
        <p:spPr bwMode="auto">
          <a:xfrm>
            <a:off x="7315200" y="1292225"/>
            <a:ext cx="9429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 dirty="0" smtClean="0">
                <a:solidFill>
                  <a:srgbClr val="DDDDDD"/>
                </a:solidFill>
                <a:latin typeface="Arial" pitchFamily="34" charset="0"/>
              </a:rPr>
              <a:t>TR</a:t>
            </a:r>
            <a:r>
              <a:rPr lang="en-US" sz="2300" dirty="0" smtClean="0">
                <a:solidFill>
                  <a:srgbClr val="DDDDDD"/>
                </a:solidFill>
                <a:latin typeface="Arial" pitchFamily="34" charset="0"/>
              </a:rPr>
              <a:t>(</a:t>
            </a:r>
            <a:r>
              <a:rPr lang="en-US" sz="2300" b="1" i="1" dirty="0" smtClean="0">
                <a:solidFill>
                  <a:srgbClr val="DDDDDD"/>
                </a:solidFill>
                <a:latin typeface="Arial" pitchFamily="34" charset="0"/>
              </a:rPr>
              <a:t>P</a:t>
            </a:r>
            <a:r>
              <a:rPr lang="en-US" sz="2300" baseline="-25000" dirty="0" smtClean="0">
                <a:solidFill>
                  <a:srgbClr val="DDDDDD"/>
                </a:solidFill>
                <a:latin typeface="Tahoma" pitchFamily="34" charset="0"/>
              </a:rPr>
              <a:t>1</a:t>
            </a:r>
            <a:r>
              <a:rPr lang="en-US" sz="2300" dirty="0">
                <a:solidFill>
                  <a:srgbClr val="DDDDDD"/>
                </a:solidFill>
                <a:latin typeface="Arial" pitchFamily="34" charset="0"/>
              </a:rPr>
              <a:t>)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5105400" y="1752600"/>
            <a:ext cx="2576513" cy="1524000"/>
            <a:chOff x="3216" y="1104"/>
            <a:chExt cx="1623" cy="960"/>
          </a:xfrm>
        </p:grpSpPr>
        <p:sp>
          <p:nvSpPr>
            <p:cNvPr id="7193" name="Line 50"/>
            <p:cNvSpPr>
              <a:spLocks noChangeShapeType="1"/>
            </p:cNvSpPr>
            <p:nvPr/>
          </p:nvSpPr>
          <p:spPr bwMode="auto">
            <a:xfrm>
              <a:off x="3216" y="1104"/>
              <a:ext cx="1296" cy="81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4" name="Text Box 51"/>
            <p:cNvSpPr txBox="1">
              <a:spLocks noChangeArrowheads="1"/>
            </p:cNvSpPr>
            <p:nvPr/>
          </p:nvSpPr>
          <p:spPr bwMode="auto">
            <a:xfrm>
              <a:off x="4512" y="1785"/>
              <a:ext cx="3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Tahoma" pitchFamily="34" charset="0"/>
                </a:rPr>
                <a:t>IS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7191" name="Text Box 53"/>
          <p:cNvSpPr txBox="1">
            <a:spLocks noChangeArrowheads="1"/>
          </p:cNvSpPr>
          <p:nvPr/>
        </p:nvSpPr>
        <p:spPr bwMode="auto">
          <a:xfrm>
            <a:off x="7753350" y="5218113"/>
            <a:ext cx="56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>
                <a:solidFill>
                  <a:srgbClr val="DDDDDD"/>
                </a:solidFill>
                <a:latin typeface="Arial" pitchFamily="34" charset="0"/>
              </a:rPr>
              <a:t>AD</a:t>
            </a:r>
            <a:r>
              <a:rPr lang="en-US" sz="2300" baseline="-25000">
                <a:solidFill>
                  <a:srgbClr val="DDDDDD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7192" name="Rectangle 54"/>
          <p:cNvSpPr>
            <a:spLocks noChangeArrowheads="1"/>
          </p:cNvSpPr>
          <p:nvPr/>
        </p:nvSpPr>
        <p:spPr bwMode="auto">
          <a:xfrm>
            <a:off x="762000" y="1981200"/>
            <a:ext cx="3505200" cy="1752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40000"/>
              </a:spcBef>
              <a:buSzPct val="110000"/>
              <a:buFont typeface="Wingdings" pitchFamily="2" charset="2"/>
              <a:buNone/>
            </a:pPr>
            <a:r>
              <a:rPr lang="sr-Latn-CS" sz="2500" dirty="0">
                <a:latin typeface="Tahoma" pitchFamily="34" charset="0"/>
              </a:rPr>
              <a:t>Proces se nastavlja sve dok privreda ne dostigne dugoročnu ravnotežu</a:t>
            </a:r>
            <a:endParaRPr lang="en-US" sz="2700" dirty="0">
              <a:latin typeface="Tahoma" pitchFamily="34" charset="0"/>
            </a:endParaRPr>
          </a:p>
        </p:txBody>
      </p:sp>
      <p:graphicFrame>
        <p:nvGraphicFramePr>
          <p:cNvPr id="7171" name="Object 55"/>
          <p:cNvGraphicFramePr>
            <a:graphicFrameLocks noChangeAspect="1"/>
          </p:cNvGraphicFramePr>
          <p:nvPr/>
        </p:nvGraphicFramePr>
        <p:xfrm>
          <a:off x="2514600" y="3124200"/>
          <a:ext cx="923925" cy="542925"/>
        </p:xfrm>
        <a:graphic>
          <a:graphicData uri="http://schemas.openxmlformats.org/presentationml/2006/ole">
            <p:oleObj spid="_x0000_s9219" name="Equation" r:id="rId5" imgW="431640" imgH="253800" progId="">
              <p:embed/>
            </p:oleObj>
          </a:graphicData>
        </a:graphic>
      </p:graphicFrame>
      <p:graphicFrame>
        <p:nvGraphicFramePr>
          <p:cNvPr id="48" name="Object 44"/>
          <p:cNvGraphicFramePr>
            <a:graphicFrameLocks noChangeAspect="1"/>
          </p:cNvGraphicFramePr>
          <p:nvPr/>
        </p:nvGraphicFramePr>
        <p:xfrm>
          <a:off x="6629400" y="6115050"/>
          <a:ext cx="334963" cy="438150"/>
        </p:xfrm>
        <a:graphic>
          <a:graphicData uri="http://schemas.openxmlformats.org/presentationml/2006/ole">
            <p:oleObj spid="_x0000_s9221" name="Equation" r:id="rId6" imgW="164880" imgH="21564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7EEEE7F-26DC-4EAB-A311-A5CFC820488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10400" cy="838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400" i="1" smtClean="0"/>
              <a:t>Anal</a:t>
            </a:r>
            <a:r>
              <a:rPr lang="sr-Latn-CS" sz="3400" i="1" smtClean="0"/>
              <a:t>iza</a:t>
            </a:r>
            <a:r>
              <a:rPr lang="en-US" sz="3400" i="1" smtClean="0"/>
              <a:t> </a:t>
            </a:r>
            <a:r>
              <a:rPr lang="sr-Latn-CS" sz="3400" i="1" smtClean="0"/>
              <a:t>-</a:t>
            </a:r>
            <a:r>
              <a:rPr lang="en-US" sz="3400" i="1" smtClean="0"/>
              <a:t>SR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143000"/>
            <a:ext cx="3657600" cy="2500313"/>
            <a:chOff x="2256" y="806"/>
            <a:chExt cx="2304" cy="157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9273" name="Line 6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4" name="Line 7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271" name="Text Box 8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9272" name="Text Box 9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0" y="3767138"/>
            <a:ext cx="3657600" cy="2500312"/>
            <a:chOff x="2256" y="806"/>
            <a:chExt cx="2304" cy="157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9268" name="Line 12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9" name="Line 13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266" name="Text Box 14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9267" name="Text Box 15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400800" y="3829050"/>
            <a:ext cx="762000" cy="2495550"/>
            <a:chOff x="4032" y="2412"/>
            <a:chExt cx="480" cy="1572"/>
          </a:xfrm>
        </p:grpSpPr>
        <p:sp>
          <p:nvSpPr>
            <p:cNvPr id="9263" name="Line 17"/>
            <p:cNvSpPr>
              <a:spLocks noChangeShapeType="1"/>
            </p:cNvSpPr>
            <p:nvPr/>
          </p:nvSpPr>
          <p:spPr bwMode="auto">
            <a:xfrm>
              <a:off x="4227" y="2610"/>
              <a:ext cx="0" cy="1104"/>
            </a:xfrm>
            <a:prstGeom prst="lin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4" name="Text Box 18"/>
            <p:cNvSpPr txBox="1">
              <a:spLocks noChangeArrowheads="1"/>
            </p:cNvSpPr>
            <p:nvPr/>
          </p:nvSpPr>
          <p:spPr bwMode="auto">
            <a:xfrm>
              <a:off x="4032" y="2412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9219" name="Object 19"/>
            <p:cNvGraphicFramePr>
              <a:graphicFrameLocks noChangeAspect="1"/>
            </p:cNvGraphicFramePr>
            <p:nvPr/>
          </p:nvGraphicFramePr>
          <p:xfrm>
            <a:off x="4145" y="3708"/>
            <a:ext cx="211" cy="276"/>
          </p:xfrm>
          <a:graphic>
            <a:graphicData uri="http://schemas.openxmlformats.org/presentationml/2006/ole">
              <p:oleObj spid="_x0000_s11267" name="Equation" r:id="rId4" imgW="164880" imgH="215640" progId="">
                <p:embed/>
              </p:oleObj>
            </a:graphicData>
          </a:graphic>
        </p:graphicFrame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00800" y="1219200"/>
            <a:ext cx="762000" cy="2495550"/>
            <a:chOff x="4032" y="768"/>
            <a:chExt cx="480" cy="1572"/>
          </a:xfrm>
        </p:grpSpPr>
        <p:sp>
          <p:nvSpPr>
            <p:cNvPr id="9261" name="Line 21"/>
            <p:cNvSpPr>
              <a:spLocks noChangeShapeType="1"/>
            </p:cNvSpPr>
            <p:nvPr/>
          </p:nvSpPr>
          <p:spPr bwMode="auto">
            <a:xfrm>
              <a:off x="4227" y="966"/>
              <a:ext cx="0" cy="1104"/>
            </a:xfrm>
            <a:prstGeom prst="lin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Text Box 22"/>
            <p:cNvSpPr txBox="1">
              <a:spLocks noChangeArrowheads="1"/>
            </p:cNvSpPr>
            <p:nvPr/>
          </p:nvSpPr>
          <p:spPr bwMode="auto">
            <a:xfrm>
              <a:off x="4032" y="76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9218" name="Object 23"/>
            <p:cNvGraphicFramePr>
              <a:graphicFrameLocks noChangeAspect="1"/>
            </p:cNvGraphicFramePr>
            <p:nvPr/>
          </p:nvGraphicFramePr>
          <p:xfrm>
            <a:off x="4145" y="2064"/>
            <a:ext cx="211" cy="276"/>
          </p:xfrm>
          <a:graphic>
            <a:graphicData uri="http://schemas.openxmlformats.org/presentationml/2006/ole">
              <p:oleObj spid="_x0000_s11266" name="Equation" r:id="rId5" imgW="164880" imgH="215640" progId="">
                <p:embed/>
              </p:oleObj>
            </a:graphicData>
          </a:graphic>
        </p:graphicFrame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715000" y="1371600"/>
            <a:ext cx="2514600" cy="1600200"/>
            <a:chOff x="3600" y="864"/>
            <a:chExt cx="1584" cy="1008"/>
          </a:xfrm>
        </p:grpSpPr>
        <p:sp>
          <p:nvSpPr>
            <p:cNvPr id="9259" name="Line 25"/>
            <p:cNvSpPr>
              <a:spLocks noChangeShapeType="1"/>
            </p:cNvSpPr>
            <p:nvPr/>
          </p:nvSpPr>
          <p:spPr bwMode="auto">
            <a:xfrm>
              <a:off x="3600" y="864"/>
              <a:ext cx="1296" cy="816"/>
            </a:xfrm>
            <a:prstGeom prst="lin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0" name="Text Box 26"/>
            <p:cNvSpPr txBox="1">
              <a:spLocks noChangeArrowheads="1"/>
            </p:cNvSpPr>
            <p:nvPr/>
          </p:nvSpPr>
          <p:spPr bwMode="auto">
            <a:xfrm>
              <a:off x="4914" y="1593"/>
              <a:ext cx="27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Tahoma" pitchFamily="34" charset="0"/>
                </a:rPr>
                <a:t>IS</a:t>
              </a:r>
              <a:endParaRPr lang="en-US" sz="2300" baseline="-25000">
                <a:latin typeface="Tahoma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572000" y="4572000"/>
            <a:ext cx="3962400" cy="533400"/>
            <a:chOff x="2880" y="2688"/>
            <a:chExt cx="2496" cy="336"/>
          </a:xfrm>
        </p:grpSpPr>
        <p:sp>
          <p:nvSpPr>
            <p:cNvPr id="9256" name="Line 28"/>
            <p:cNvSpPr>
              <a:spLocks noChangeShapeType="1"/>
            </p:cNvSpPr>
            <p:nvPr/>
          </p:nvSpPr>
          <p:spPr bwMode="auto">
            <a:xfrm>
              <a:off x="3120" y="2880"/>
              <a:ext cx="187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Text Box 29"/>
            <p:cNvSpPr txBox="1">
              <a:spLocks noChangeArrowheads="1"/>
            </p:cNvSpPr>
            <p:nvPr/>
          </p:nvSpPr>
          <p:spPr bwMode="auto">
            <a:xfrm>
              <a:off x="4800" y="2688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SRAS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9258" name="Text Box 30"/>
            <p:cNvSpPr txBox="1">
              <a:spLocks noChangeArrowheads="1"/>
            </p:cNvSpPr>
            <p:nvPr/>
          </p:nvSpPr>
          <p:spPr bwMode="auto">
            <a:xfrm>
              <a:off x="2880" y="273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P</a:t>
              </a:r>
              <a:r>
                <a:rPr lang="en-US" sz="2200" baseline="-25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9228" name="Text Box 31"/>
          <p:cNvSpPr txBox="1">
            <a:spLocks noChangeArrowheads="1"/>
          </p:cNvSpPr>
          <p:nvPr/>
        </p:nvSpPr>
        <p:spPr bwMode="auto">
          <a:xfrm>
            <a:off x="7319963" y="1292225"/>
            <a:ext cx="14430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 dirty="0" smtClean="0">
                <a:latin typeface="Arial" pitchFamily="34" charset="0"/>
              </a:rPr>
              <a:t>TR</a:t>
            </a:r>
            <a:r>
              <a:rPr lang="en-US" sz="2300" dirty="0" smtClean="0">
                <a:latin typeface="Arial" pitchFamily="34" charset="0"/>
              </a:rPr>
              <a:t>(</a:t>
            </a:r>
            <a:r>
              <a:rPr lang="en-US" sz="2300" b="1" i="1" dirty="0" smtClean="0">
                <a:latin typeface="Tahoma" pitchFamily="34" charset="0"/>
              </a:rPr>
              <a:t>M</a:t>
            </a:r>
            <a:r>
              <a:rPr lang="en-US" sz="2300" baseline="-25000" dirty="0" smtClean="0">
                <a:latin typeface="Tahoma" pitchFamily="34" charset="0"/>
              </a:rPr>
              <a:t>1</a:t>
            </a:r>
            <a:r>
              <a:rPr lang="en-US" sz="2300" dirty="0" smtClean="0">
                <a:latin typeface="Tahoma" pitchFamily="34" charset="0"/>
              </a:rPr>
              <a:t>/</a:t>
            </a:r>
            <a:r>
              <a:rPr lang="en-US" sz="2300" b="1" i="1" dirty="0" smtClean="0">
                <a:latin typeface="Tahoma" pitchFamily="34" charset="0"/>
              </a:rPr>
              <a:t>P</a:t>
            </a:r>
            <a:r>
              <a:rPr lang="en-US" sz="2300" baseline="-25000" dirty="0" smtClean="0">
                <a:latin typeface="Tahoma" pitchFamily="34" charset="0"/>
              </a:rPr>
              <a:t>1</a:t>
            </a:r>
            <a:r>
              <a:rPr lang="en-US" sz="2300" dirty="0">
                <a:latin typeface="Arial" pitchFamily="34" charset="0"/>
              </a:rPr>
              <a:t>)</a:t>
            </a:r>
          </a:p>
        </p:txBody>
      </p:sp>
      <p:sp>
        <p:nvSpPr>
          <p:cNvPr id="9229" name="Line 32"/>
          <p:cNvSpPr>
            <a:spLocks noChangeShapeType="1"/>
          </p:cNvSpPr>
          <p:nvPr/>
        </p:nvSpPr>
        <p:spPr bwMode="auto">
          <a:xfrm flipV="1">
            <a:off x="5410200" y="1600200"/>
            <a:ext cx="1909763" cy="1219200"/>
          </a:xfrm>
          <a:prstGeom prst="lin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5486400" y="3878263"/>
            <a:ext cx="2663825" cy="1912937"/>
            <a:chOff x="3561" y="2332"/>
            <a:chExt cx="1678" cy="1205"/>
          </a:xfrm>
        </p:grpSpPr>
        <p:sp>
          <p:nvSpPr>
            <p:cNvPr id="9254" name="Text Box 34"/>
            <p:cNvSpPr txBox="1">
              <a:spLocks noChangeArrowheads="1"/>
            </p:cNvSpPr>
            <p:nvPr/>
          </p:nvSpPr>
          <p:spPr bwMode="auto">
            <a:xfrm>
              <a:off x="4884" y="3287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9255" name="Line 35"/>
            <p:cNvSpPr>
              <a:spLocks noChangeShapeType="1"/>
            </p:cNvSpPr>
            <p:nvPr/>
          </p:nvSpPr>
          <p:spPr bwMode="auto">
            <a:xfrm>
              <a:off x="3561" y="2332"/>
              <a:ext cx="1315" cy="1082"/>
            </a:xfrm>
            <a:prstGeom prst="lin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31" name="Line 36"/>
          <p:cNvSpPr>
            <a:spLocks noChangeShapeType="1"/>
          </p:cNvSpPr>
          <p:nvPr/>
        </p:nvSpPr>
        <p:spPr bwMode="auto">
          <a:xfrm flipV="1">
            <a:off x="5862638" y="1905000"/>
            <a:ext cx="1909762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2" name="Text Box 37"/>
          <p:cNvSpPr txBox="1">
            <a:spLocks noChangeArrowheads="1"/>
          </p:cNvSpPr>
          <p:nvPr/>
        </p:nvSpPr>
        <p:spPr bwMode="auto">
          <a:xfrm>
            <a:off x="7620000" y="1858963"/>
            <a:ext cx="14430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 dirty="0" smtClean="0">
                <a:latin typeface="Arial" pitchFamily="34" charset="0"/>
              </a:rPr>
              <a:t>TR</a:t>
            </a:r>
            <a:r>
              <a:rPr lang="en-US" sz="2300" dirty="0" smtClean="0">
                <a:latin typeface="Arial" pitchFamily="34" charset="0"/>
              </a:rPr>
              <a:t>(</a:t>
            </a:r>
            <a:r>
              <a:rPr lang="en-US" sz="2300" b="1" i="1" dirty="0" smtClean="0">
                <a:solidFill>
                  <a:srgbClr val="FF0000"/>
                </a:solidFill>
                <a:latin typeface="Tahoma" pitchFamily="34" charset="0"/>
              </a:rPr>
              <a:t>M</a:t>
            </a:r>
            <a:r>
              <a:rPr lang="en-US" sz="2300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300" dirty="0" smtClean="0">
                <a:latin typeface="Tahoma" pitchFamily="34" charset="0"/>
              </a:rPr>
              <a:t>/</a:t>
            </a:r>
            <a:r>
              <a:rPr lang="en-US" sz="2300" b="1" i="1" dirty="0" smtClean="0">
                <a:latin typeface="Tahoma" pitchFamily="34" charset="0"/>
              </a:rPr>
              <a:t>P</a:t>
            </a:r>
            <a:r>
              <a:rPr lang="en-US" sz="2300" baseline="-25000" dirty="0" smtClean="0">
                <a:latin typeface="Tahoma" pitchFamily="34" charset="0"/>
              </a:rPr>
              <a:t>1</a:t>
            </a:r>
            <a:r>
              <a:rPr lang="en-US" sz="2300" dirty="0">
                <a:latin typeface="Arial" pitchFamily="34" charset="0"/>
              </a:rPr>
              <a:t>)</a:t>
            </a: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5976938" y="3886200"/>
            <a:ext cx="2663825" cy="1912938"/>
            <a:chOff x="3561" y="2332"/>
            <a:chExt cx="1678" cy="1205"/>
          </a:xfrm>
        </p:grpSpPr>
        <p:sp>
          <p:nvSpPr>
            <p:cNvPr id="9252" name="Text Box 39"/>
            <p:cNvSpPr txBox="1">
              <a:spLocks noChangeArrowheads="1"/>
            </p:cNvSpPr>
            <p:nvPr/>
          </p:nvSpPr>
          <p:spPr bwMode="auto">
            <a:xfrm>
              <a:off x="4884" y="3287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  <p:sp>
          <p:nvSpPr>
            <p:cNvPr id="9253" name="Line 40"/>
            <p:cNvSpPr>
              <a:spLocks noChangeShapeType="1"/>
            </p:cNvSpPr>
            <p:nvPr/>
          </p:nvSpPr>
          <p:spPr bwMode="auto">
            <a:xfrm>
              <a:off x="3561" y="2332"/>
              <a:ext cx="1315" cy="10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34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u="sng" dirty="0" smtClean="0"/>
              <a:t>Kratak rok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Rast</a:t>
            </a:r>
            <a:r>
              <a:rPr lang="en-US" sz="2400" dirty="0" smtClean="0"/>
              <a:t> M </a:t>
            </a:r>
            <a:r>
              <a:rPr lang="sr-Latn-CS" sz="2400" dirty="0" smtClean="0"/>
              <a:t>povećava ponudu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realnog novca i pomera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TR krivu udesno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Što pomera</a:t>
            </a:r>
            <a:r>
              <a:rPr lang="en-US" sz="2400" dirty="0" smtClean="0"/>
              <a:t> AD </a:t>
            </a:r>
            <a:r>
              <a:rPr lang="sr-Latn-CS" sz="2400" dirty="0" smtClean="0"/>
              <a:t>krivu udesno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Ravnoteža ide iz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tačke</a:t>
            </a:r>
            <a:r>
              <a:rPr lang="en-US" sz="2400" dirty="0" smtClean="0"/>
              <a:t> 0 </a:t>
            </a:r>
            <a:r>
              <a:rPr lang="sr-Latn-CS" sz="2400" dirty="0" smtClean="0"/>
              <a:t>u tačku</a:t>
            </a:r>
            <a:r>
              <a:rPr lang="en-US" sz="2400" dirty="0" smtClean="0"/>
              <a:t> 1.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Output r</a:t>
            </a:r>
            <a:r>
              <a:rPr lang="sr-Latn-CS" sz="2400" dirty="0" smtClean="0"/>
              <a:t>a</a:t>
            </a:r>
            <a:r>
              <a:rPr lang="en-US" sz="2400" dirty="0" smtClean="0"/>
              <a:t>s</a:t>
            </a:r>
            <a:r>
              <a:rPr lang="sr-Latn-CS" sz="2400" dirty="0" smtClean="0"/>
              <a:t>t</a:t>
            </a:r>
            <a:r>
              <a:rPr lang="en-US" sz="2400" dirty="0" smtClean="0"/>
              <a:t>e </a:t>
            </a:r>
            <a:r>
              <a:rPr lang="sr-Latn-CS" sz="2400" dirty="0" smtClean="0"/>
              <a:t>d</a:t>
            </a:r>
            <a:r>
              <a:rPr lang="en-US" sz="2400" dirty="0" smtClean="0"/>
              <a:t>o Y</a:t>
            </a:r>
            <a:r>
              <a:rPr lang="en-US" sz="2400" baseline="-25000" dirty="0" smtClean="0"/>
              <a:t>1.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Obratite pažnju da kamatna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Stopa pada sa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sr-Latn-CS" sz="2400" dirty="0" smtClean="0"/>
              <a:t>na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.</a:t>
            </a:r>
          </a:p>
        </p:txBody>
      </p:sp>
      <p:sp>
        <p:nvSpPr>
          <p:cNvPr id="9235" name="Text Box 42"/>
          <p:cNvSpPr txBox="1">
            <a:spLocks noChangeArrowheads="1"/>
          </p:cNvSpPr>
          <p:nvPr/>
        </p:nvSpPr>
        <p:spPr bwMode="auto">
          <a:xfrm>
            <a:off x="6934200" y="33385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Y</a:t>
            </a:r>
            <a:r>
              <a:rPr lang="en-US" b="1" i="1" baseline="-25000">
                <a:latin typeface="Tahoma" pitchFamily="34" charset="0"/>
              </a:rPr>
              <a:t>1</a:t>
            </a:r>
          </a:p>
        </p:txBody>
      </p:sp>
      <p:sp>
        <p:nvSpPr>
          <p:cNvPr id="9236" name="Text Box 43"/>
          <p:cNvSpPr txBox="1">
            <a:spLocks noChangeArrowheads="1"/>
          </p:cNvSpPr>
          <p:nvPr/>
        </p:nvSpPr>
        <p:spPr bwMode="auto">
          <a:xfrm>
            <a:off x="69342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Y</a:t>
            </a:r>
            <a:r>
              <a:rPr lang="en-US" b="1" i="1" baseline="-25000">
                <a:latin typeface="Tahoma" pitchFamily="34" charset="0"/>
              </a:rPr>
              <a:t>1</a:t>
            </a:r>
          </a:p>
        </p:txBody>
      </p:sp>
      <p:sp>
        <p:nvSpPr>
          <p:cNvPr id="9237" name="Line 44"/>
          <p:cNvSpPr>
            <a:spLocks noChangeShapeType="1"/>
          </p:cNvSpPr>
          <p:nvPr/>
        </p:nvSpPr>
        <p:spPr bwMode="auto">
          <a:xfrm>
            <a:off x="71628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8" name="Line 45"/>
          <p:cNvSpPr>
            <a:spLocks noChangeShapeType="1"/>
          </p:cNvSpPr>
          <p:nvPr/>
        </p:nvSpPr>
        <p:spPr bwMode="auto">
          <a:xfrm flipH="1">
            <a:off x="4953000" y="198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39" name="Line 46"/>
          <p:cNvSpPr>
            <a:spLocks noChangeShapeType="1"/>
          </p:cNvSpPr>
          <p:nvPr/>
        </p:nvSpPr>
        <p:spPr bwMode="auto">
          <a:xfrm flipH="1">
            <a:off x="4953000" y="2286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40" name="Text Box 47"/>
          <p:cNvSpPr txBox="1">
            <a:spLocks noChangeArrowheads="1"/>
          </p:cNvSpPr>
          <p:nvPr/>
        </p:nvSpPr>
        <p:spPr bwMode="auto">
          <a:xfrm>
            <a:off x="44958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r</a:t>
            </a:r>
            <a:r>
              <a:rPr lang="en-US" b="1" i="1" baseline="-25000">
                <a:latin typeface="Tahoma" pitchFamily="34" charset="0"/>
              </a:rPr>
              <a:t>1</a:t>
            </a:r>
          </a:p>
        </p:txBody>
      </p:sp>
      <p:sp>
        <p:nvSpPr>
          <p:cNvPr id="9241" name="Text Box 48"/>
          <p:cNvSpPr txBox="1">
            <a:spLocks noChangeArrowheads="1"/>
          </p:cNvSpPr>
          <p:nvPr/>
        </p:nvSpPr>
        <p:spPr bwMode="auto">
          <a:xfrm>
            <a:off x="4495800" y="175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r</a:t>
            </a:r>
            <a:r>
              <a:rPr lang="en-US" b="1" i="1" baseline="-25000">
                <a:latin typeface="Tahoma" pitchFamily="34" charset="0"/>
              </a:rPr>
              <a:t>0</a:t>
            </a:r>
          </a:p>
        </p:txBody>
      </p:sp>
      <p:sp>
        <p:nvSpPr>
          <p:cNvPr id="9242" name="Line 49"/>
          <p:cNvSpPr>
            <a:spLocks noChangeShapeType="1"/>
          </p:cNvSpPr>
          <p:nvPr/>
        </p:nvSpPr>
        <p:spPr bwMode="auto">
          <a:xfrm>
            <a:off x="70104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43" name="Line 50"/>
          <p:cNvSpPr>
            <a:spLocks noChangeShapeType="1"/>
          </p:cNvSpPr>
          <p:nvPr/>
        </p:nvSpPr>
        <p:spPr bwMode="auto">
          <a:xfrm>
            <a:off x="6019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44" name="Text Box 51"/>
          <p:cNvSpPr txBox="1">
            <a:spLocks noChangeArrowheads="1"/>
          </p:cNvSpPr>
          <p:nvPr/>
        </p:nvSpPr>
        <p:spPr bwMode="auto">
          <a:xfrm>
            <a:off x="6891338" y="4800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1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9245" name="Text Box 52"/>
          <p:cNvSpPr txBox="1">
            <a:spLocks noChangeArrowheads="1"/>
          </p:cNvSpPr>
          <p:nvPr/>
        </p:nvSpPr>
        <p:spPr bwMode="auto">
          <a:xfrm>
            <a:off x="6391275" y="47958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0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9246" name="Text Box 53"/>
          <p:cNvSpPr txBox="1">
            <a:spLocks noChangeArrowheads="1"/>
          </p:cNvSpPr>
          <p:nvPr/>
        </p:nvSpPr>
        <p:spPr bwMode="auto">
          <a:xfrm>
            <a:off x="6338888" y="18097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0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9247" name="Text Box 54"/>
          <p:cNvSpPr txBox="1">
            <a:spLocks noChangeArrowheads="1"/>
          </p:cNvSpPr>
          <p:nvPr/>
        </p:nvSpPr>
        <p:spPr bwMode="auto">
          <a:xfrm>
            <a:off x="6781800" y="208597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1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9248" name="Oval 55"/>
          <p:cNvSpPr>
            <a:spLocks noChangeArrowheads="1"/>
          </p:cNvSpPr>
          <p:nvPr/>
        </p:nvSpPr>
        <p:spPr bwMode="auto">
          <a:xfrm>
            <a:off x="6672263" y="4833938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Oval 56"/>
          <p:cNvSpPr>
            <a:spLocks noChangeArrowheads="1"/>
          </p:cNvSpPr>
          <p:nvPr/>
        </p:nvSpPr>
        <p:spPr bwMode="auto">
          <a:xfrm>
            <a:off x="6672263" y="1966913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Oval 57"/>
          <p:cNvSpPr>
            <a:spLocks noChangeArrowheads="1"/>
          </p:cNvSpPr>
          <p:nvPr/>
        </p:nvSpPr>
        <p:spPr bwMode="auto">
          <a:xfrm>
            <a:off x="7129463" y="225742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Oval 58"/>
          <p:cNvSpPr>
            <a:spLocks noChangeArrowheads="1"/>
          </p:cNvSpPr>
          <p:nvPr/>
        </p:nvSpPr>
        <p:spPr bwMode="auto">
          <a:xfrm>
            <a:off x="7129463" y="484822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330768-1E92-40D0-AF52-31084F544BD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10400" cy="838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400" i="1" smtClean="0"/>
              <a:t>Anal</a:t>
            </a:r>
            <a:r>
              <a:rPr lang="sr-Latn-CS" sz="3400" i="1" smtClean="0"/>
              <a:t>iza</a:t>
            </a:r>
            <a:r>
              <a:rPr lang="en-US" sz="3400" i="1" smtClean="0"/>
              <a:t> </a:t>
            </a:r>
            <a:r>
              <a:rPr lang="sr-Latn-CS" sz="3400" i="1" smtClean="0"/>
              <a:t>- L</a:t>
            </a:r>
            <a:r>
              <a:rPr lang="en-US" sz="3400" i="1" smtClean="0"/>
              <a:t>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1143000"/>
            <a:ext cx="3657600" cy="2500313"/>
            <a:chOff x="2256" y="806"/>
            <a:chExt cx="2304" cy="1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10303" name="Line 5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4" name="Line 6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301" name="Text Box 7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10302" name="Text Box 8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r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0" y="3767138"/>
            <a:ext cx="3657600" cy="2500312"/>
            <a:chOff x="2256" y="806"/>
            <a:chExt cx="2304" cy="1575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496" y="960"/>
              <a:ext cx="1824" cy="1188"/>
              <a:chOff x="2640" y="1056"/>
              <a:chExt cx="2496" cy="2112"/>
            </a:xfrm>
          </p:grpSpPr>
          <p:sp>
            <p:nvSpPr>
              <p:cNvPr id="10298" name="Line 11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9" name="Line 12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296" name="Text Box 13"/>
            <p:cNvSpPr txBox="1">
              <a:spLocks noChangeArrowheads="1"/>
            </p:cNvSpPr>
            <p:nvPr/>
          </p:nvSpPr>
          <p:spPr bwMode="auto">
            <a:xfrm>
              <a:off x="4224" y="2112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Y</a:t>
              </a:r>
              <a:r>
                <a:rPr lang="en-US" sz="2200">
                  <a:latin typeface="Arial" pitchFamily="34" charset="0"/>
                </a:rPr>
                <a:t> </a:t>
              </a:r>
            </a:p>
          </p:txBody>
        </p:sp>
        <p:sp>
          <p:nvSpPr>
            <p:cNvPr id="10297" name="Text Box 14"/>
            <p:cNvSpPr txBox="1">
              <a:spLocks noChangeArrowheads="1"/>
            </p:cNvSpPr>
            <p:nvPr/>
          </p:nvSpPr>
          <p:spPr bwMode="auto">
            <a:xfrm>
              <a:off x="2256" y="806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tabLst>
                  <a:tab pos="1830388" algn="r"/>
                </a:tabLst>
              </a:pPr>
              <a:r>
                <a:rPr lang="en-US" sz="2200" b="1" i="1">
                  <a:latin typeface="Tahoma" pitchFamily="34" charset="0"/>
                </a:rPr>
                <a:t>P</a:t>
              </a:r>
              <a:endParaRPr lang="en-US" sz="2200">
                <a:latin typeface="Arial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400800" y="3829050"/>
            <a:ext cx="762000" cy="2495550"/>
            <a:chOff x="4032" y="2412"/>
            <a:chExt cx="480" cy="1572"/>
          </a:xfrm>
        </p:grpSpPr>
        <p:sp>
          <p:nvSpPr>
            <p:cNvPr id="10293" name="Line 16"/>
            <p:cNvSpPr>
              <a:spLocks noChangeShapeType="1"/>
            </p:cNvSpPr>
            <p:nvPr/>
          </p:nvSpPr>
          <p:spPr bwMode="auto">
            <a:xfrm>
              <a:off x="4227" y="2610"/>
              <a:ext cx="0" cy="11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4" name="Text Box 17"/>
            <p:cNvSpPr txBox="1">
              <a:spLocks noChangeArrowheads="1"/>
            </p:cNvSpPr>
            <p:nvPr/>
          </p:nvSpPr>
          <p:spPr bwMode="auto">
            <a:xfrm>
              <a:off x="4032" y="2412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10243" name="Object 18"/>
            <p:cNvGraphicFramePr>
              <a:graphicFrameLocks noChangeAspect="1"/>
            </p:cNvGraphicFramePr>
            <p:nvPr/>
          </p:nvGraphicFramePr>
          <p:xfrm>
            <a:off x="4145" y="3708"/>
            <a:ext cx="211" cy="276"/>
          </p:xfrm>
          <a:graphic>
            <a:graphicData uri="http://schemas.openxmlformats.org/presentationml/2006/ole">
              <p:oleObj spid="_x0000_s12291" name="Equation" r:id="rId4" imgW="164880" imgH="215640" progId="">
                <p:embed/>
              </p:oleObj>
            </a:graphicData>
          </a:graphic>
        </p:graphicFrame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400800" y="1219200"/>
            <a:ext cx="762000" cy="2495550"/>
            <a:chOff x="4032" y="768"/>
            <a:chExt cx="480" cy="1572"/>
          </a:xfrm>
        </p:grpSpPr>
        <p:sp>
          <p:nvSpPr>
            <p:cNvPr id="10291" name="Line 20"/>
            <p:cNvSpPr>
              <a:spLocks noChangeShapeType="1"/>
            </p:cNvSpPr>
            <p:nvPr/>
          </p:nvSpPr>
          <p:spPr bwMode="auto">
            <a:xfrm>
              <a:off x="4227" y="966"/>
              <a:ext cx="0" cy="110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2" name="Text Box 21"/>
            <p:cNvSpPr txBox="1">
              <a:spLocks noChangeArrowheads="1"/>
            </p:cNvSpPr>
            <p:nvPr/>
          </p:nvSpPr>
          <p:spPr bwMode="auto">
            <a:xfrm>
              <a:off x="4032" y="768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LRAS</a:t>
              </a:r>
            </a:p>
          </p:txBody>
        </p:sp>
        <p:graphicFrame>
          <p:nvGraphicFramePr>
            <p:cNvPr id="10242" name="Object 22"/>
            <p:cNvGraphicFramePr>
              <a:graphicFrameLocks noChangeAspect="1"/>
            </p:cNvGraphicFramePr>
            <p:nvPr/>
          </p:nvGraphicFramePr>
          <p:xfrm>
            <a:off x="4145" y="2064"/>
            <a:ext cx="211" cy="276"/>
          </p:xfrm>
          <a:graphic>
            <a:graphicData uri="http://schemas.openxmlformats.org/presentationml/2006/ole">
              <p:oleObj spid="_x0000_s12290" name="Equation" r:id="rId5" imgW="164880" imgH="215640" progId="">
                <p:embed/>
              </p:oleObj>
            </a:graphicData>
          </a:graphic>
        </p:graphicFrame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1371600"/>
            <a:ext cx="2514600" cy="1600200"/>
            <a:chOff x="3600" y="864"/>
            <a:chExt cx="1584" cy="1008"/>
          </a:xfrm>
        </p:grpSpPr>
        <p:sp>
          <p:nvSpPr>
            <p:cNvPr id="10289" name="Line 24"/>
            <p:cNvSpPr>
              <a:spLocks noChangeShapeType="1"/>
            </p:cNvSpPr>
            <p:nvPr/>
          </p:nvSpPr>
          <p:spPr bwMode="auto">
            <a:xfrm>
              <a:off x="3600" y="864"/>
              <a:ext cx="1296" cy="816"/>
            </a:xfrm>
            <a:prstGeom prst="line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0" name="Text Box 25"/>
            <p:cNvSpPr txBox="1">
              <a:spLocks noChangeArrowheads="1"/>
            </p:cNvSpPr>
            <p:nvPr/>
          </p:nvSpPr>
          <p:spPr bwMode="auto">
            <a:xfrm>
              <a:off x="4914" y="1593"/>
              <a:ext cx="27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9144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Tahoma" pitchFamily="34" charset="0"/>
                </a:rPr>
                <a:t>IS</a:t>
              </a:r>
              <a:endParaRPr lang="en-US" sz="2300" baseline="-25000">
                <a:latin typeface="Tahoma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572000" y="4572000"/>
            <a:ext cx="3962400" cy="533400"/>
            <a:chOff x="2880" y="2688"/>
            <a:chExt cx="2496" cy="336"/>
          </a:xfrm>
        </p:grpSpPr>
        <p:sp>
          <p:nvSpPr>
            <p:cNvPr id="10286" name="Line 27"/>
            <p:cNvSpPr>
              <a:spLocks noChangeShapeType="1"/>
            </p:cNvSpPr>
            <p:nvPr/>
          </p:nvSpPr>
          <p:spPr bwMode="auto">
            <a:xfrm>
              <a:off x="3120" y="2880"/>
              <a:ext cx="187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7" name="Text Box 28"/>
            <p:cNvSpPr txBox="1">
              <a:spLocks noChangeArrowheads="1"/>
            </p:cNvSpPr>
            <p:nvPr/>
          </p:nvSpPr>
          <p:spPr bwMode="auto">
            <a:xfrm>
              <a:off x="4800" y="2688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SRAS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10288" name="Text Box 29"/>
            <p:cNvSpPr txBox="1">
              <a:spLocks noChangeArrowheads="1"/>
            </p:cNvSpPr>
            <p:nvPr/>
          </p:nvSpPr>
          <p:spPr bwMode="auto">
            <a:xfrm>
              <a:off x="2880" y="273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P</a:t>
              </a:r>
              <a:r>
                <a:rPr lang="en-US" sz="2200" baseline="-25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2" name="Text Box 30"/>
          <p:cNvSpPr txBox="1">
            <a:spLocks noChangeArrowheads="1"/>
          </p:cNvSpPr>
          <p:nvPr/>
        </p:nvSpPr>
        <p:spPr bwMode="auto">
          <a:xfrm>
            <a:off x="7319963" y="1292225"/>
            <a:ext cx="14430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 dirty="0" smtClean="0">
                <a:latin typeface="Arial" pitchFamily="34" charset="0"/>
              </a:rPr>
              <a:t>TR</a:t>
            </a:r>
            <a:r>
              <a:rPr lang="en-US" sz="2300" dirty="0" smtClean="0">
                <a:latin typeface="Arial" pitchFamily="34" charset="0"/>
              </a:rPr>
              <a:t>(</a:t>
            </a:r>
            <a:r>
              <a:rPr lang="en-US" sz="2300" b="1" i="1" dirty="0" smtClean="0">
                <a:solidFill>
                  <a:srgbClr val="FF0000"/>
                </a:solidFill>
                <a:latin typeface="Tahoma" pitchFamily="34" charset="0"/>
              </a:rPr>
              <a:t>M</a:t>
            </a:r>
            <a:r>
              <a:rPr lang="en-US" sz="2300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300" dirty="0" smtClean="0">
                <a:solidFill>
                  <a:srgbClr val="FF0000"/>
                </a:solidFill>
                <a:latin typeface="Tahoma" pitchFamily="34" charset="0"/>
              </a:rPr>
              <a:t>/</a:t>
            </a:r>
            <a:r>
              <a:rPr lang="en-US" sz="2300" b="1" i="1" dirty="0" smtClean="0">
                <a:solidFill>
                  <a:srgbClr val="FF0000"/>
                </a:solidFill>
                <a:latin typeface="Tahoma" pitchFamily="34" charset="0"/>
              </a:rPr>
              <a:t>P</a:t>
            </a:r>
            <a:r>
              <a:rPr lang="en-US" sz="2300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300" dirty="0">
                <a:latin typeface="Arial" pitchFamily="34" charset="0"/>
              </a:rPr>
              <a:t>)</a:t>
            </a:r>
          </a:p>
        </p:txBody>
      </p:sp>
      <p:sp>
        <p:nvSpPr>
          <p:cNvPr id="10253" name="Line 31"/>
          <p:cNvSpPr>
            <a:spLocks noChangeShapeType="1"/>
          </p:cNvSpPr>
          <p:nvPr/>
        </p:nvSpPr>
        <p:spPr bwMode="auto">
          <a:xfrm flipV="1">
            <a:off x="5410200" y="1600200"/>
            <a:ext cx="1909763" cy="12192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486400" y="3878263"/>
            <a:ext cx="2663825" cy="1912937"/>
            <a:chOff x="3561" y="2332"/>
            <a:chExt cx="1678" cy="1205"/>
          </a:xfrm>
        </p:grpSpPr>
        <p:sp>
          <p:nvSpPr>
            <p:cNvPr id="10284" name="Text Box 33"/>
            <p:cNvSpPr txBox="1">
              <a:spLocks noChangeArrowheads="1"/>
            </p:cNvSpPr>
            <p:nvPr/>
          </p:nvSpPr>
          <p:spPr bwMode="auto">
            <a:xfrm>
              <a:off x="4884" y="3287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1</a:t>
              </a:r>
            </a:p>
          </p:txBody>
        </p:sp>
        <p:sp>
          <p:nvSpPr>
            <p:cNvPr id="10285" name="Line 34"/>
            <p:cNvSpPr>
              <a:spLocks noChangeShapeType="1"/>
            </p:cNvSpPr>
            <p:nvPr/>
          </p:nvSpPr>
          <p:spPr bwMode="auto">
            <a:xfrm>
              <a:off x="3561" y="2332"/>
              <a:ext cx="1315" cy="108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55" name="Line 35"/>
          <p:cNvSpPr>
            <a:spLocks noChangeShapeType="1"/>
          </p:cNvSpPr>
          <p:nvPr/>
        </p:nvSpPr>
        <p:spPr bwMode="auto">
          <a:xfrm flipV="1">
            <a:off x="5862638" y="1905000"/>
            <a:ext cx="1909762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Text Box 36"/>
          <p:cNvSpPr txBox="1">
            <a:spLocks noChangeArrowheads="1"/>
          </p:cNvSpPr>
          <p:nvPr/>
        </p:nvSpPr>
        <p:spPr bwMode="auto">
          <a:xfrm>
            <a:off x="7543800" y="1905000"/>
            <a:ext cx="14430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i="1" dirty="0" smtClean="0">
                <a:latin typeface="Arial" pitchFamily="34" charset="0"/>
              </a:rPr>
              <a:t>TR</a:t>
            </a:r>
            <a:r>
              <a:rPr lang="en-US" sz="2300" dirty="0" smtClean="0">
                <a:latin typeface="Arial" pitchFamily="34" charset="0"/>
              </a:rPr>
              <a:t>(</a:t>
            </a:r>
            <a:r>
              <a:rPr lang="en-US" sz="2300" b="1" i="1" dirty="0" smtClean="0">
                <a:solidFill>
                  <a:srgbClr val="FF0000"/>
                </a:solidFill>
                <a:latin typeface="Tahoma" pitchFamily="34" charset="0"/>
              </a:rPr>
              <a:t>M</a:t>
            </a:r>
            <a:r>
              <a:rPr lang="en-US" sz="2300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300" dirty="0" smtClean="0">
                <a:latin typeface="Tahoma" pitchFamily="34" charset="0"/>
              </a:rPr>
              <a:t>/</a:t>
            </a:r>
            <a:r>
              <a:rPr lang="en-US" sz="2300" b="1" i="1" dirty="0" smtClean="0">
                <a:latin typeface="Tahoma" pitchFamily="34" charset="0"/>
              </a:rPr>
              <a:t>P</a:t>
            </a:r>
            <a:r>
              <a:rPr lang="en-US" sz="2300" baseline="-25000" dirty="0" smtClean="0">
                <a:latin typeface="Tahoma" pitchFamily="34" charset="0"/>
              </a:rPr>
              <a:t>1</a:t>
            </a:r>
            <a:r>
              <a:rPr lang="en-US" sz="2300" dirty="0">
                <a:latin typeface="Arial" pitchFamily="34" charset="0"/>
              </a:rPr>
              <a:t>)</a:t>
            </a:r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5976938" y="3886200"/>
            <a:ext cx="2663825" cy="1912938"/>
            <a:chOff x="3561" y="2332"/>
            <a:chExt cx="1678" cy="1205"/>
          </a:xfrm>
        </p:grpSpPr>
        <p:sp>
          <p:nvSpPr>
            <p:cNvPr id="10282" name="Text Box 38"/>
            <p:cNvSpPr txBox="1">
              <a:spLocks noChangeArrowheads="1"/>
            </p:cNvSpPr>
            <p:nvPr/>
          </p:nvSpPr>
          <p:spPr bwMode="auto">
            <a:xfrm>
              <a:off x="4884" y="3287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i="1">
                  <a:latin typeface="Arial" pitchFamily="34" charset="0"/>
                </a:rPr>
                <a:t>AD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  <p:sp>
          <p:nvSpPr>
            <p:cNvPr id="10283" name="Line 39"/>
            <p:cNvSpPr>
              <a:spLocks noChangeShapeType="1"/>
            </p:cNvSpPr>
            <p:nvPr/>
          </p:nvSpPr>
          <p:spPr bwMode="auto">
            <a:xfrm>
              <a:off x="3561" y="2332"/>
              <a:ext cx="1315" cy="10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58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Cene rastu proporcionalno M</a:t>
            </a:r>
            <a:r>
              <a:rPr lang="en-US" sz="24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sa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sr-Latn-CS" sz="2400" dirty="0" smtClean="0"/>
              <a:t>na</a:t>
            </a:r>
            <a:r>
              <a:rPr lang="en-US" sz="2400" dirty="0" smtClean="0"/>
              <a:t>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Tako se realna ponuda novca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vraća na prvobitni nivo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/P</a:t>
            </a:r>
            <a:r>
              <a:rPr lang="en-US" sz="2400" baseline="-25000" dirty="0" smtClean="0"/>
              <a:t>1.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Te se</a:t>
            </a:r>
            <a:r>
              <a:rPr lang="en-US" sz="2400" dirty="0" smtClean="0"/>
              <a:t> TR </a:t>
            </a:r>
            <a:r>
              <a:rPr lang="sr-Latn-CS" sz="2400" dirty="0" smtClean="0"/>
              <a:t>kriva</a:t>
            </a:r>
            <a:r>
              <a:rPr lang="en-US" sz="2400" dirty="0" smtClean="0"/>
              <a:t> </a:t>
            </a:r>
            <a:r>
              <a:rPr lang="sr-Latn-CS" sz="2400" dirty="0" smtClean="0"/>
              <a:t>vraća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u prvobitni položaj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Ravnoteža se pomera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iz tačke </a:t>
            </a:r>
            <a:r>
              <a:rPr lang="en-US" sz="2400" dirty="0" smtClean="0"/>
              <a:t>1 </a:t>
            </a:r>
            <a:r>
              <a:rPr lang="sr-Latn-CS" sz="2400" dirty="0" smtClean="0"/>
              <a:t>u tačku</a:t>
            </a:r>
            <a:r>
              <a:rPr lang="en-US" sz="2400" dirty="0" smtClean="0"/>
              <a:t> 2.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Output </a:t>
            </a:r>
            <a:r>
              <a:rPr lang="sr-Latn-CS" sz="2400" dirty="0" smtClean="0"/>
              <a:t>i kamata se takođe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sr-Latn-CS" sz="2400" dirty="0" smtClean="0"/>
              <a:t>vraćaju u tačku 0.</a:t>
            </a:r>
            <a:endParaRPr lang="en-US" sz="2400" dirty="0" smtClean="0"/>
          </a:p>
        </p:txBody>
      </p:sp>
      <p:sp>
        <p:nvSpPr>
          <p:cNvPr id="10259" name="Text Box 41"/>
          <p:cNvSpPr txBox="1">
            <a:spLocks noChangeArrowheads="1"/>
          </p:cNvSpPr>
          <p:nvPr/>
        </p:nvSpPr>
        <p:spPr bwMode="auto">
          <a:xfrm>
            <a:off x="6934200" y="33385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Y</a:t>
            </a:r>
            <a:r>
              <a:rPr lang="en-US" b="1" i="1" baseline="-25000">
                <a:latin typeface="Tahoma" pitchFamily="34" charset="0"/>
              </a:rPr>
              <a:t>1</a:t>
            </a:r>
          </a:p>
        </p:txBody>
      </p:sp>
      <p:sp>
        <p:nvSpPr>
          <p:cNvPr id="10260" name="Text Box 42"/>
          <p:cNvSpPr txBox="1">
            <a:spLocks noChangeArrowheads="1"/>
          </p:cNvSpPr>
          <p:nvPr/>
        </p:nvSpPr>
        <p:spPr bwMode="auto">
          <a:xfrm>
            <a:off x="69342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Y</a:t>
            </a:r>
            <a:r>
              <a:rPr lang="en-US" b="1" i="1" baseline="-25000">
                <a:latin typeface="Tahoma" pitchFamily="34" charset="0"/>
              </a:rPr>
              <a:t>1</a:t>
            </a:r>
          </a:p>
        </p:txBody>
      </p:sp>
      <p:sp>
        <p:nvSpPr>
          <p:cNvPr id="10261" name="Line 43"/>
          <p:cNvSpPr>
            <a:spLocks noChangeShapeType="1"/>
          </p:cNvSpPr>
          <p:nvPr/>
        </p:nvSpPr>
        <p:spPr bwMode="auto">
          <a:xfrm>
            <a:off x="7162800" y="2286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2" name="Line 44"/>
          <p:cNvSpPr>
            <a:spLocks noChangeShapeType="1"/>
          </p:cNvSpPr>
          <p:nvPr/>
        </p:nvSpPr>
        <p:spPr bwMode="auto">
          <a:xfrm flipH="1">
            <a:off x="4953000" y="1981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3" name="Line 45"/>
          <p:cNvSpPr>
            <a:spLocks noChangeShapeType="1"/>
          </p:cNvSpPr>
          <p:nvPr/>
        </p:nvSpPr>
        <p:spPr bwMode="auto">
          <a:xfrm flipH="1">
            <a:off x="4953000" y="2286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4" name="Text Box 46"/>
          <p:cNvSpPr txBox="1">
            <a:spLocks noChangeArrowheads="1"/>
          </p:cNvSpPr>
          <p:nvPr/>
        </p:nvSpPr>
        <p:spPr bwMode="auto">
          <a:xfrm>
            <a:off x="44958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r</a:t>
            </a:r>
            <a:r>
              <a:rPr lang="en-US" b="1" i="1" baseline="-25000">
                <a:latin typeface="Tahoma" pitchFamily="34" charset="0"/>
              </a:rPr>
              <a:t>1</a:t>
            </a:r>
          </a:p>
        </p:txBody>
      </p:sp>
      <p:sp>
        <p:nvSpPr>
          <p:cNvPr id="10265" name="Text Box 47"/>
          <p:cNvSpPr txBox="1">
            <a:spLocks noChangeArrowheads="1"/>
          </p:cNvSpPr>
          <p:nvPr/>
        </p:nvSpPr>
        <p:spPr bwMode="auto">
          <a:xfrm>
            <a:off x="4495800" y="175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r</a:t>
            </a:r>
            <a:r>
              <a:rPr lang="en-US" b="1" i="1" baseline="-25000">
                <a:latin typeface="Tahoma" pitchFamily="34" charset="0"/>
              </a:rPr>
              <a:t>0</a:t>
            </a:r>
          </a:p>
        </p:txBody>
      </p:sp>
      <p:sp>
        <p:nvSpPr>
          <p:cNvPr id="10266" name="Line 48"/>
          <p:cNvSpPr>
            <a:spLocks noChangeShapeType="1"/>
          </p:cNvSpPr>
          <p:nvPr/>
        </p:nvSpPr>
        <p:spPr bwMode="auto">
          <a:xfrm>
            <a:off x="70104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67" name="Text Box 50"/>
          <p:cNvSpPr txBox="1">
            <a:spLocks noChangeArrowheads="1"/>
          </p:cNvSpPr>
          <p:nvPr/>
        </p:nvSpPr>
        <p:spPr bwMode="auto">
          <a:xfrm>
            <a:off x="6096000" y="1828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0,2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10268" name="Text Box 51"/>
          <p:cNvSpPr txBox="1">
            <a:spLocks noChangeArrowheads="1"/>
          </p:cNvSpPr>
          <p:nvPr/>
        </p:nvSpPr>
        <p:spPr bwMode="auto">
          <a:xfrm>
            <a:off x="6400800" y="4343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2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10269" name="Text Box 52"/>
          <p:cNvSpPr txBox="1">
            <a:spLocks noChangeArrowheads="1"/>
          </p:cNvSpPr>
          <p:nvPr/>
        </p:nvSpPr>
        <p:spPr bwMode="auto">
          <a:xfrm>
            <a:off x="6858000" y="4800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1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10270" name="Text Box 53"/>
          <p:cNvSpPr txBox="1">
            <a:spLocks noChangeArrowheads="1"/>
          </p:cNvSpPr>
          <p:nvPr/>
        </p:nvSpPr>
        <p:spPr bwMode="auto">
          <a:xfrm>
            <a:off x="6781800" y="21177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1</a:t>
            </a:r>
            <a:endParaRPr lang="en-US" sz="2000" b="1" i="1" baseline="-25000">
              <a:latin typeface="Tahoma" pitchFamily="34" charset="0"/>
            </a:endParaRPr>
          </a:p>
        </p:txBody>
      </p:sp>
      <p:sp>
        <p:nvSpPr>
          <p:cNvPr id="10271" name="Oval 54"/>
          <p:cNvSpPr>
            <a:spLocks noChangeArrowheads="1"/>
          </p:cNvSpPr>
          <p:nvPr/>
        </p:nvSpPr>
        <p:spPr bwMode="auto">
          <a:xfrm>
            <a:off x="7138988" y="4829175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55"/>
          <p:cNvSpPr>
            <a:spLocks noChangeArrowheads="1"/>
          </p:cNvSpPr>
          <p:nvPr/>
        </p:nvSpPr>
        <p:spPr bwMode="auto">
          <a:xfrm>
            <a:off x="6657975" y="1966913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56"/>
          <p:cNvSpPr>
            <a:spLocks noChangeArrowheads="1"/>
          </p:cNvSpPr>
          <p:nvPr/>
        </p:nvSpPr>
        <p:spPr bwMode="auto">
          <a:xfrm>
            <a:off x="7134225" y="2257425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57"/>
          <p:cNvSpPr>
            <a:spLocks noChangeArrowheads="1"/>
          </p:cNvSpPr>
          <p:nvPr/>
        </p:nvSpPr>
        <p:spPr bwMode="auto">
          <a:xfrm>
            <a:off x="6672263" y="4462463"/>
            <a:ext cx="74612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58"/>
          <p:cNvSpPr>
            <a:spLocks noChangeArrowheads="1"/>
          </p:cNvSpPr>
          <p:nvPr/>
        </p:nvSpPr>
        <p:spPr bwMode="auto">
          <a:xfrm>
            <a:off x="6677025" y="4838700"/>
            <a:ext cx="7461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Text Box 59"/>
          <p:cNvSpPr txBox="1">
            <a:spLocks noChangeArrowheads="1"/>
          </p:cNvSpPr>
          <p:nvPr/>
        </p:nvSpPr>
        <p:spPr bwMode="auto">
          <a:xfrm>
            <a:off x="6400800" y="4800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Tahoma" pitchFamily="34" charset="0"/>
              </a:rPr>
              <a:t>0</a:t>
            </a:r>
            <a:endParaRPr lang="en-US" sz="2000" b="1" i="1" baseline="-25000">
              <a:latin typeface="Tahoma" pitchFamily="34" charset="0"/>
            </a:endParaRPr>
          </a:p>
        </p:txBody>
      </p: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4595813" y="4195763"/>
            <a:ext cx="3962400" cy="533400"/>
            <a:chOff x="2880" y="2688"/>
            <a:chExt cx="2496" cy="336"/>
          </a:xfrm>
        </p:grpSpPr>
        <p:sp>
          <p:nvSpPr>
            <p:cNvPr id="10279" name="Line 61"/>
            <p:cNvSpPr>
              <a:spLocks noChangeShapeType="1"/>
            </p:cNvSpPr>
            <p:nvPr/>
          </p:nvSpPr>
          <p:spPr bwMode="auto">
            <a:xfrm>
              <a:off x="3120" y="2880"/>
              <a:ext cx="187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0" name="Text Box 62"/>
            <p:cNvSpPr txBox="1">
              <a:spLocks noChangeArrowheads="1"/>
            </p:cNvSpPr>
            <p:nvPr/>
          </p:nvSpPr>
          <p:spPr bwMode="auto">
            <a:xfrm>
              <a:off x="4800" y="2688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100" i="1">
                  <a:latin typeface="Arial" pitchFamily="34" charset="0"/>
                </a:rPr>
                <a:t>SRAS</a:t>
              </a:r>
              <a:r>
                <a:rPr lang="en-US" sz="2300" baseline="-25000">
                  <a:latin typeface="Tahoma" pitchFamily="34" charset="0"/>
                </a:rPr>
                <a:t>2</a:t>
              </a:r>
            </a:p>
          </p:txBody>
        </p:sp>
        <p:sp>
          <p:nvSpPr>
            <p:cNvPr id="10281" name="Text Box 63"/>
            <p:cNvSpPr txBox="1">
              <a:spLocks noChangeArrowheads="1"/>
            </p:cNvSpPr>
            <p:nvPr/>
          </p:nvSpPr>
          <p:spPr bwMode="auto">
            <a:xfrm>
              <a:off x="2880" y="273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</a:rPr>
                <a:t>P</a:t>
              </a:r>
              <a:r>
                <a:rPr lang="en-US" sz="2200" b="1" i="1" baseline="-25000"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10278" name="Line 64"/>
          <p:cNvSpPr>
            <a:spLocks noChangeShapeType="1"/>
          </p:cNvSpPr>
          <p:nvPr/>
        </p:nvSpPr>
        <p:spPr bwMode="auto">
          <a:xfrm flipV="1">
            <a:off x="52578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BB1B02A-BB82-43E3-BC31-145EDFFBDD3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eaLnBrk="1" hangingPunct="1">
              <a:defRPr/>
            </a:pPr>
            <a:r>
              <a:rPr lang="sr-Latn-CS" smtClean="0"/>
              <a:t>Velika depresija</a:t>
            </a:r>
            <a:endParaRPr lang="en-US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42975" y="1066800"/>
            <a:ext cx="8201025" cy="4895850"/>
            <a:chOff x="281" y="689"/>
            <a:chExt cx="5166" cy="3084"/>
          </a:xfrm>
        </p:grpSpPr>
        <p:graphicFrame>
          <p:nvGraphicFramePr>
            <p:cNvPr id="11266" name="Object 3"/>
            <p:cNvGraphicFramePr>
              <a:graphicFrameLocks noChangeAspect="1"/>
            </p:cNvGraphicFramePr>
            <p:nvPr/>
          </p:nvGraphicFramePr>
          <p:xfrm>
            <a:off x="281" y="689"/>
            <a:ext cx="5166" cy="3084"/>
          </p:xfrm>
          <a:graphic>
            <a:graphicData uri="http://schemas.openxmlformats.org/presentationml/2006/ole">
              <p:oleObj spid="_x0000_s13314" name="Chart" r:id="rId4" imgW="8200913" imgH="4895903" progId="MSGraph.Chart.8">
                <p:embed followColorScheme="full"/>
              </p:oleObj>
            </a:graphicData>
          </a:graphic>
        </p:graphicFrame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976" y="957"/>
              <a:ext cx="1703" cy="656"/>
              <a:chOff x="2976" y="957"/>
              <a:chExt cx="1703" cy="656"/>
            </a:xfrm>
          </p:grpSpPr>
          <p:sp>
            <p:nvSpPr>
              <p:cNvPr id="11274" name="Line 6"/>
              <p:cNvSpPr>
                <a:spLocks noChangeShapeType="1"/>
              </p:cNvSpPr>
              <p:nvPr/>
            </p:nvSpPr>
            <p:spPr bwMode="auto">
              <a:xfrm flipV="1">
                <a:off x="2976" y="1277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5" name="Text Box 5"/>
              <p:cNvSpPr txBox="1">
                <a:spLocks noChangeArrowheads="1"/>
              </p:cNvSpPr>
              <p:nvPr/>
            </p:nvSpPr>
            <p:spPr bwMode="auto">
              <a:xfrm>
                <a:off x="3239" y="957"/>
                <a:ext cx="1440" cy="50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sr-Latn-CS" sz="2300" i="1" dirty="0">
                    <a:solidFill>
                      <a:schemeClr val="accent2"/>
                    </a:solidFill>
                    <a:latin typeface="Arial" pitchFamily="34" charset="0"/>
                  </a:rPr>
                  <a:t>Nezaposlenost</a:t>
                </a:r>
                <a:r>
                  <a:rPr lang="en-US" sz="2300" i="1" dirty="0">
                    <a:solidFill>
                      <a:schemeClr val="accent2"/>
                    </a:solidFill>
                    <a:latin typeface="Arial" pitchFamily="34" charset="0"/>
                  </a:rPr>
                  <a:t>(</a:t>
                </a:r>
                <a:r>
                  <a:rPr lang="sr-Latn-CS" sz="2300" i="1" dirty="0">
                    <a:solidFill>
                      <a:schemeClr val="accent2"/>
                    </a:solidFill>
                    <a:latin typeface="Arial" pitchFamily="34" charset="0"/>
                  </a:rPr>
                  <a:t>desna</a:t>
                </a:r>
                <a:r>
                  <a:rPr lang="en-US" sz="2300" i="1" dirty="0">
                    <a:solidFill>
                      <a:schemeClr val="accent2"/>
                    </a:solidFill>
                    <a:latin typeface="Arial" pitchFamily="34" charset="0"/>
                  </a:rPr>
                  <a:t> s</a:t>
                </a:r>
                <a:r>
                  <a:rPr lang="sr-Latn-CS" sz="2300" i="1" dirty="0">
                    <a:solidFill>
                      <a:schemeClr val="accent2"/>
                    </a:solidFill>
                    <a:latin typeface="Arial" pitchFamily="34" charset="0"/>
                  </a:rPr>
                  <a:t>kala</a:t>
                </a:r>
                <a:r>
                  <a:rPr lang="en-US" sz="2300" i="1" dirty="0">
                    <a:solidFill>
                      <a:schemeClr val="accent2"/>
                    </a:solidFill>
                    <a:latin typeface="Arial" pitchFamily="34" charset="0"/>
                  </a:rPr>
                  <a:t>)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079" y="843"/>
              <a:ext cx="1945" cy="2018"/>
              <a:chOff x="1079" y="843"/>
              <a:chExt cx="1945" cy="2018"/>
            </a:xfrm>
          </p:grpSpPr>
          <p:sp>
            <p:nvSpPr>
              <p:cNvPr id="11272" name="Line 7"/>
              <p:cNvSpPr>
                <a:spLocks noChangeShapeType="1"/>
              </p:cNvSpPr>
              <p:nvPr/>
            </p:nvSpPr>
            <p:spPr bwMode="auto">
              <a:xfrm flipH="1">
                <a:off x="2544" y="2861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3" name="Text Box 4"/>
              <p:cNvSpPr txBox="1">
                <a:spLocks noChangeArrowheads="1"/>
              </p:cNvSpPr>
              <p:nvPr/>
            </p:nvSpPr>
            <p:spPr bwMode="auto">
              <a:xfrm>
                <a:off x="1079" y="843"/>
                <a:ext cx="720" cy="950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i="1" dirty="0">
                    <a:latin typeface="Arial" pitchFamily="34" charset="0"/>
                  </a:rPr>
                  <a:t>Real</a:t>
                </a:r>
                <a:r>
                  <a:rPr lang="sr-Latn-CS" sz="2300" i="1" dirty="0">
                    <a:latin typeface="Arial" pitchFamily="34" charset="0"/>
                  </a:rPr>
                  <a:t>ni</a:t>
                </a:r>
                <a:r>
                  <a:rPr lang="en-US" sz="2300" i="1" dirty="0">
                    <a:latin typeface="Arial" pitchFamily="34" charset="0"/>
                  </a:rPr>
                  <a:t> GNP</a:t>
                </a:r>
                <a:br>
                  <a:rPr lang="en-US" sz="2300" i="1" dirty="0">
                    <a:latin typeface="Arial" pitchFamily="34" charset="0"/>
                  </a:rPr>
                </a:br>
                <a:r>
                  <a:rPr lang="en-US" sz="2300" i="1" dirty="0">
                    <a:latin typeface="Arial" pitchFamily="34" charset="0"/>
                  </a:rPr>
                  <a:t>(le</a:t>
                </a:r>
                <a:r>
                  <a:rPr lang="sr-Latn-CS" sz="2300" i="1" dirty="0" err="1">
                    <a:latin typeface="Arial" pitchFamily="34" charset="0"/>
                  </a:rPr>
                  <a:t>va</a:t>
                </a:r>
                <a:r>
                  <a:rPr lang="sr-Latn-CS" sz="2300" i="1" dirty="0">
                    <a:latin typeface="Arial" pitchFamily="34" charset="0"/>
                  </a:rPr>
                  <a:t> skala</a:t>
                </a:r>
                <a:r>
                  <a:rPr lang="en-US" sz="2300" i="1" dirty="0">
                    <a:latin typeface="Arial" pitchFamily="34" charset="0"/>
                  </a:rPr>
                  <a:t>)</a:t>
                </a:r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2A2AC98-46C1-4A50-AEC7-9658622B24B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762000"/>
            <a:ext cx="91455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0" y="3200400"/>
            <a:ext cx="91440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4C553-E377-463A-867B-C9EB9E58C35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VELIKA DEPRESIJA</a:t>
            </a:r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u="sng" dirty="0" smtClean="0"/>
              <a:t>Realni tokovi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smtClean="0"/>
              <a:t>Output: 		pad</a:t>
            </a:r>
          </a:p>
          <a:p>
            <a:pPr lvl="1" eaLnBrk="1" hangingPunct="1"/>
            <a:r>
              <a:rPr lang="sr-Latn-RS" dirty="0" smtClean="0"/>
              <a:t>Potrošnja </a:t>
            </a:r>
            <a:r>
              <a:rPr lang="en-US" dirty="0" smtClean="0"/>
              <a:t>: </a:t>
            </a:r>
            <a:r>
              <a:rPr lang="sr-Latn-RS" dirty="0" smtClean="0"/>
              <a:t>	</a:t>
            </a:r>
            <a:r>
              <a:rPr lang="en-US" dirty="0" smtClean="0"/>
              <a:t>	pad</a:t>
            </a:r>
          </a:p>
          <a:p>
            <a:pPr lvl="1" eaLnBrk="1" hangingPunct="1"/>
            <a:r>
              <a:rPr lang="en-US" dirty="0" smtClean="0"/>
              <a:t>Invest</a:t>
            </a:r>
            <a:r>
              <a:rPr lang="sr-Latn-RS" dirty="0" smtClean="0"/>
              <a:t>icije</a:t>
            </a:r>
            <a:r>
              <a:rPr lang="en-US" dirty="0" smtClean="0"/>
              <a:t>: 		pad </a:t>
            </a:r>
            <a:r>
              <a:rPr lang="sr-Latn-CS" dirty="0" smtClean="0"/>
              <a:t>veliki</a:t>
            </a:r>
            <a:endParaRPr lang="en-US" dirty="0" smtClean="0"/>
          </a:p>
          <a:p>
            <a:pPr lvl="1" eaLnBrk="1" hangingPunct="1"/>
            <a:r>
              <a:rPr lang="sr-Latn-RS" dirty="0" smtClean="0"/>
              <a:t>Javna potrošnja </a:t>
            </a:r>
            <a:r>
              <a:rPr lang="en-US" dirty="0" smtClean="0"/>
              <a:t>: 	</a:t>
            </a:r>
            <a:r>
              <a:rPr lang="sr-Latn-RS" dirty="0" smtClean="0"/>
              <a:t>pad</a:t>
            </a:r>
            <a:r>
              <a:rPr lang="en-US" dirty="0" smtClean="0"/>
              <a:t> (</a:t>
            </a:r>
            <a:r>
              <a:rPr lang="sr-Latn-CS" dirty="0" smtClean="0"/>
              <a:t>sa docnjom</a:t>
            </a:r>
            <a:r>
              <a:rPr lang="en-US" dirty="0" smtClean="0"/>
              <a:t>)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412EFD4-8B50-4BF4-8687-4AE6F5D8E06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tabLst>
                <a:tab pos="3765550" algn="ctr"/>
              </a:tabLst>
              <a:defRPr/>
            </a:pPr>
            <a:r>
              <a:rPr lang="en-US" sz="3000" dirty="0" smtClean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i="1" dirty="0" smtClean="0"/>
              <a:t>	</a:t>
            </a:r>
            <a:r>
              <a:rPr lang="sr-Latn-RS" sz="3400" i="1" dirty="0" smtClean="0"/>
              <a:t>Je li to bio š</a:t>
            </a:r>
            <a:r>
              <a:rPr lang="sr-Latn-CS" sz="3400" i="1" dirty="0" err="1" smtClean="0"/>
              <a:t>ok</a:t>
            </a:r>
            <a:r>
              <a:rPr lang="sr-Latn-CS" sz="3400" i="1" dirty="0" smtClean="0"/>
              <a:t> </a:t>
            </a:r>
            <a:r>
              <a:rPr lang="en-US" sz="3400" i="1" dirty="0" smtClean="0"/>
              <a:t>IS </a:t>
            </a:r>
            <a:r>
              <a:rPr lang="sr-Latn-CS" sz="3400" i="1" dirty="0" smtClean="0"/>
              <a:t>krive?</a:t>
            </a:r>
            <a:endParaRPr lang="en-US" sz="3400" i="1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467600" cy="4419600"/>
          </a:xfrm>
        </p:spPr>
        <p:txBody>
          <a:bodyPr/>
          <a:lstStyle/>
          <a:p>
            <a:pPr marL="293688" indent="-293688" eaLnBrk="1" hangingPunct="1">
              <a:lnSpc>
                <a:spcPct val="105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sr-Latn-CS" sz="2800" smtClean="0"/>
              <a:t>Egzogeni pad tražnje za dobrima i uslugama - </a:t>
            </a:r>
            <a:r>
              <a:rPr lang="en-US" sz="2800" smtClean="0"/>
              <a:t>-- </a:t>
            </a:r>
            <a:r>
              <a:rPr lang="en-US" sz="2800" i="1" smtClean="0"/>
              <a:t>IS</a:t>
            </a:r>
            <a:r>
              <a:rPr lang="en-US" sz="2800" smtClean="0"/>
              <a:t> </a:t>
            </a:r>
            <a:r>
              <a:rPr lang="en-US" sz="1200" smtClean="0">
                <a:sym typeface="Symbol" pitchFamily="18" charset="2"/>
              </a:rPr>
              <a:t> </a:t>
            </a:r>
            <a:r>
              <a:rPr lang="sr-Latn-CS" sz="2800" smtClean="0"/>
              <a:t>kriva otišla ulevo</a:t>
            </a:r>
            <a:endParaRPr lang="en-US" sz="2800" smtClean="0"/>
          </a:p>
          <a:p>
            <a:pPr marL="293688" indent="-293688" eaLnBrk="1" hangingPunct="1">
              <a:lnSpc>
                <a:spcPct val="105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sr-Latn-CS" sz="2800" smtClean="0"/>
              <a:t>dokaz</a:t>
            </a:r>
            <a:r>
              <a:rPr lang="en-US" sz="2800" smtClean="0"/>
              <a:t>:  </a:t>
            </a:r>
            <a:r>
              <a:rPr lang="sr-Latn-CS" sz="2800" smtClean="0"/>
              <a:t>pad outputa i kamatne stope, kao pri pomeranju</a:t>
            </a:r>
            <a:r>
              <a:rPr lang="en-US" sz="2800" smtClean="0"/>
              <a:t> </a:t>
            </a:r>
            <a:r>
              <a:rPr lang="en-US" sz="2800" i="1" smtClean="0"/>
              <a:t>IS</a:t>
            </a:r>
            <a:r>
              <a:rPr lang="en-US" sz="2800" smtClean="0"/>
              <a:t> </a:t>
            </a:r>
            <a:r>
              <a:rPr lang="en-US" sz="1200" smtClean="0">
                <a:sym typeface="Symbol" pitchFamily="18" charset="2"/>
              </a:rPr>
              <a:t> </a:t>
            </a:r>
            <a:r>
              <a:rPr lang="sr-Latn-CS" sz="2800" smtClean="0"/>
              <a:t>krive ulevo</a:t>
            </a:r>
            <a:endParaRPr lang="en-US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zier.org.nz/static/media/filer_public/9f/d4/9fd4f607-7586-4192-b6e0-84fcb948f2a8/moni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5267325" cy="701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537B5D-DA0B-45E1-BAA1-6C88D1634F5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tabLst>
                <a:tab pos="3765550" algn="ctr"/>
              </a:tabLst>
              <a:defRPr/>
            </a:pPr>
            <a:r>
              <a:rPr lang="en-US" sz="3000" smtClean="0"/>
              <a:t> </a:t>
            </a:r>
            <a:r>
              <a:rPr lang="sr-Latn-CS" sz="3400" smtClean="0"/>
              <a:t>R</a:t>
            </a:r>
            <a:r>
              <a:rPr lang="sr-Latn-CS" sz="3400" i="1" smtClean="0"/>
              <a:t>azlozi za pomeranje </a:t>
            </a:r>
            <a:r>
              <a:rPr lang="en-US" sz="3400" i="1" smtClean="0"/>
              <a:t>IS </a:t>
            </a:r>
            <a:r>
              <a:rPr lang="sr-Latn-CS" sz="3400" i="1" smtClean="0"/>
              <a:t>krive</a:t>
            </a:r>
            <a:endParaRPr lang="en-US" sz="3400" i="1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848600" cy="5029200"/>
          </a:xfrm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SzPct val="90000"/>
              <a:buFont typeface="Wingdings" pitchFamily="2" charset="2"/>
              <a:buAutoNum type="arabicPeriod"/>
            </a:pPr>
            <a:r>
              <a:rPr lang="sr-Latn-CS" smtClean="0"/>
              <a:t>Slom berze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 e</a:t>
            </a:r>
            <a:r>
              <a:rPr lang="sr-Latn-CS" smtClean="0">
                <a:sym typeface="Symbol" pitchFamily="18" charset="2"/>
              </a:rPr>
              <a:t>gzogeni </a:t>
            </a:r>
            <a:r>
              <a:rPr lang="en-US" smtClean="0">
                <a:sym typeface="Symbol" pitchFamily="18" charset="2"/>
              </a:rPr>
              <a:t></a:t>
            </a:r>
            <a:r>
              <a:rPr lang="en-US" b="1" i="1" smtClean="0">
                <a:sym typeface="Symbol" pitchFamily="18" charset="2"/>
              </a:rPr>
              <a:t>C</a:t>
            </a:r>
            <a:r>
              <a:rPr lang="en-US" smtClean="0">
                <a:sym typeface="Symbol" pitchFamily="18" charset="2"/>
              </a:rPr>
              <a:t> </a:t>
            </a:r>
            <a:endParaRPr lang="en-US" smtClean="0"/>
          </a:p>
          <a:p>
            <a:pPr marL="731838" lvl="1" indent="-280988" eaLnBrk="1" hangingPunct="1">
              <a:lnSpc>
                <a:spcPct val="90000"/>
              </a:lnSpc>
              <a:spcBef>
                <a:spcPct val="1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n-US" sz="3000" smtClean="0"/>
              <a:t>Oct-Dec 1929:  S&amp;P 500 </a:t>
            </a:r>
            <a:r>
              <a:rPr lang="sr-Latn-CS" sz="3000" smtClean="0"/>
              <a:t>pao </a:t>
            </a:r>
            <a:r>
              <a:rPr lang="en-US" sz="3000" smtClean="0"/>
              <a:t> 17%</a:t>
            </a:r>
          </a:p>
          <a:p>
            <a:pPr marL="731838" lvl="1" indent="-280988" eaLnBrk="1" hangingPunct="1">
              <a:lnSpc>
                <a:spcPct val="90000"/>
              </a:lnSpc>
              <a:spcBef>
                <a:spcPct val="1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n-US" sz="3000" smtClean="0"/>
              <a:t>Oct 1929-Dec 1933:  S&amp;P 500 </a:t>
            </a:r>
            <a:r>
              <a:rPr lang="sr-Latn-CS" sz="3000" smtClean="0"/>
              <a:t>pao</a:t>
            </a:r>
            <a:r>
              <a:rPr lang="en-US" sz="3000" smtClean="0"/>
              <a:t> 71%</a:t>
            </a:r>
          </a:p>
          <a:p>
            <a:pPr marL="336550" indent="-336550" eaLnBrk="1" hangingPunct="1">
              <a:lnSpc>
                <a:spcPct val="90000"/>
              </a:lnSpc>
              <a:buClr>
                <a:schemeClr val="accent2"/>
              </a:buClr>
              <a:buSzPct val="90000"/>
              <a:buFont typeface="Wingdings" pitchFamily="2" charset="2"/>
              <a:buAutoNum type="arabicPeriod" startAt="2"/>
            </a:pPr>
            <a:r>
              <a:rPr lang="sr-Latn-CS" smtClean="0">
                <a:sym typeface="Symbol" pitchFamily="18" charset="2"/>
              </a:rPr>
              <a:t>Pad investicija</a:t>
            </a:r>
            <a:endParaRPr lang="en-US" smtClean="0">
              <a:sym typeface="Symbol" pitchFamily="18" charset="2"/>
            </a:endParaRPr>
          </a:p>
          <a:p>
            <a:pPr marL="731838" lvl="1" indent="-280988" eaLnBrk="1" hangingPunct="1">
              <a:lnSpc>
                <a:spcPct val="90000"/>
              </a:lnSpc>
              <a:spcBef>
                <a:spcPct val="1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n-US" sz="3000" smtClean="0">
                <a:sym typeface="Symbol" pitchFamily="18" charset="2"/>
              </a:rPr>
              <a:t>“</a:t>
            </a:r>
            <a:r>
              <a:rPr lang="sr-Latn-CS" sz="3000" smtClean="0">
                <a:sym typeface="Symbol" pitchFamily="18" charset="2"/>
              </a:rPr>
              <a:t>k</a:t>
            </a:r>
            <a:r>
              <a:rPr lang="en-US" sz="3000" smtClean="0">
                <a:sym typeface="Symbol" pitchFamily="18" charset="2"/>
              </a:rPr>
              <a:t>ore</a:t>
            </a:r>
            <a:r>
              <a:rPr lang="sr-Latn-CS" sz="3000" smtClean="0">
                <a:sym typeface="Symbol" pitchFamily="18" charset="2"/>
              </a:rPr>
              <a:t>kcija”</a:t>
            </a:r>
            <a:r>
              <a:rPr lang="en-US" sz="3000" smtClean="0">
                <a:sym typeface="Symbol" pitchFamily="18" charset="2"/>
              </a:rPr>
              <a:t> </a:t>
            </a:r>
            <a:r>
              <a:rPr lang="sr-Latn-CS" sz="3000" smtClean="0">
                <a:sym typeface="Symbol" pitchFamily="18" charset="2"/>
              </a:rPr>
              <a:t>nakon prevelike gradnje </a:t>
            </a:r>
            <a:r>
              <a:rPr lang="en-US" sz="3000" smtClean="0">
                <a:sym typeface="Symbol" pitchFamily="18" charset="2"/>
              </a:rPr>
              <a:t>1920</a:t>
            </a:r>
            <a:r>
              <a:rPr lang="sr-Latn-CS" sz="3000" smtClean="0">
                <a:sym typeface="Symbol" pitchFamily="18" charset="2"/>
              </a:rPr>
              <a:t>-ih</a:t>
            </a:r>
            <a:endParaRPr lang="en-US" sz="3000" smtClean="0">
              <a:sym typeface="Symbol" pitchFamily="18" charset="2"/>
            </a:endParaRPr>
          </a:p>
          <a:p>
            <a:pPr marL="731838" lvl="1" indent="-280988" eaLnBrk="1" hangingPunct="1">
              <a:lnSpc>
                <a:spcPct val="90000"/>
              </a:lnSpc>
              <a:spcBef>
                <a:spcPct val="1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sr-Latn-CS" sz="3000" smtClean="0">
                <a:sym typeface="Symbol" pitchFamily="18" charset="2"/>
              </a:rPr>
              <a:t>Krah banaka smanjio ponudu novca</a:t>
            </a:r>
          </a:p>
          <a:p>
            <a:pPr marL="731838" lvl="1" indent="-280988" eaLnBrk="1" hangingPunct="1">
              <a:lnSpc>
                <a:spcPct val="90000"/>
              </a:lnSpc>
              <a:spcBef>
                <a:spcPct val="1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sr-Latn-CS" smtClean="0">
                <a:sym typeface="Symbol" pitchFamily="18" charset="2"/>
              </a:rPr>
              <a:t>Restriktivna fiskalna politika</a:t>
            </a:r>
          </a:p>
          <a:p>
            <a:pPr marL="731838" lvl="1" indent="-280988" eaLnBrk="1" hangingPunct="1">
              <a:lnSpc>
                <a:spcPct val="90000"/>
              </a:lnSpc>
              <a:spcBef>
                <a:spcPct val="1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sr-Latn-CS" sz="3000" smtClean="0">
                <a:sym typeface="Symbol" pitchFamily="18" charset="2"/>
              </a:rPr>
              <a:t>Poreski prihodi su padali te su političari povećavali poreze i smanjivali G</a:t>
            </a:r>
            <a:endParaRPr lang="en-US" sz="3000" smtClean="0">
              <a:sym typeface="Symbol" pitchFamily="18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8310E4A-B9CA-4700-BBA7-19840B76180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tabLst>
                <a:tab pos="3765550" algn="ctr"/>
              </a:tabLst>
              <a:defRPr/>
            </a:pPr>
            <a:r>
              <a:rPr lang="en-US" sz="3000" dirty="0" smtClean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i="1" dirty="0" smtClean="0"/>
              <a:t>	</a:t>
            </a:r>
            <a:r>
              <a:rPr lang="sr-Latn-RS" sz="3400" i="1" dirty="0" smtClean="0"/>
              <a:t>... </a:t>
            </a:r>
            <a:r>
              <a:rPr lang="en-GB" sz="3400" i="1" dirty="0" smtClean="0"/>
              <a:t>I</a:t>
            </a:r>
            <a:r>
              <a:rPr lang="sr-Latn-RS" sz="3400" i="1" dirty="0" smtClean="0"/>
              <a:t>li š</a:t>
            </a:r>
            <a:r>
              <a:rPr lang="sr-Latn-CS" sz="3400" i="1" dirty="0" err="1" smtClean="0"/>
              <a:t>ok</a:t>
            </a:r>
            <a:r>
              <a:rPr lang="sr-Latn-CS" sz="3400" i="1" dirty="0" smtClean="0"/>
              <a:t> </a:t>
            </a:r>
            <a:r>
              <a:rPr lang="sr-Latn-RS" sz="3400" i="1" dirty="0" smtClean="0"/>
              <a:t>LM</a:t>
            </a:r>
            <a:r>
              <a:rPr lang="en-US" sz="3400" i="1" dirty="0" smtClean="0"/>
              <a:t> </a:t>
            </a:r>
            <a:r>
              <a:rPr lang="sr-Latn-CS" sz="3400" i="1" dirty="0" smtClean="0"/>
              <a:t>krive - </a:t>
            </a:r>
            <a:r>
              <a:rPr lang="sr-Latn-CS" sz="3400" i="1" dirty="0" err="1" smtClean="0"/>
              <a:t>monetaristi</a:t>
            </a:r>
            <a:endParaRPr lang="en-US" sz="3400" i="1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467600" cy="4953000"/>
          </a:xfrm>
        </p:spPr>
        <p:txBody>
          <a:bodyPr/>
          <a:lstStyle/>
          <a:p>
            <a:pPr marL="336550" indent="-336550" eaLnBrk="1" hangingPunct="1">
              <a:lnSpc>
                <a:spcPct val="10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sr-Latn-CS" sz="3200" dirty="0" smtClean="0"/>
              <a:t>Ogromni pad novčane ponude</a:t>
            </a:r>
          </a:p>
          <a:p>
            <a:pPr marL="336550" indent="-336550" eaLnBrk="1" hangingPunct="1">
              <a:lnSpc>
                <a:spcPct val="105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sr-Latn-CS" sz="3200" dirty="0" smtClean="0"/>
              <a:t>dokaz</a:t>
            </a:r>
            <a:r>
              <a:rPr lang="en-US" sz="3200" dirty="0" smtClean="0"/>
              <a:t>:  </a:t>
            </a:r>
            <a:br>
              <a:rPr lang="en-US" sz="3200" dirty="0" smtClean="0"/>
            </a:br>
            <a:r>
              <a:rPr lang="en-US" sz="3200" dirty="0" smtClean="0"/>
              <a:t>M1 </a:t>
            </a:r>
            <a:r>
              <a:rPr lang="sr-Latn-CS" sz="3200" dirty="0" smtClean="0"/>
              <a:t>pao </a:t>
            </a:r>
            <a:r>
              <a:rPr lang="en-US" sz="3200" dirty="0" smtClean="0"/>
              <a:t>25% 1929-33. </a:t>
            </a:r>
          </a:p>
          <a:p>
            <a:pPr marL="336550" indent="-336550" eaLnBrk="1" hangingPunct="1">
              <a:lnSpc>
                <a:spcPct val="10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r-Latn-CS" sz="3200" dirty="0" smtClean="0"/>
              <a:t>Ali </a:t>
            </a:r>
            <a:r>
              <a:rPr lang="en-US" sz="3200" dirty="0" smtClean="0"/>
              <a:t>:</a:t>
            </a:r>
          </a:p>
          <a:p>
            <a:pPr marL="790575" lvl="1" indent="-339725" eaLnBrk="1" hangingPunct="1">
              <a:lnSpc>
                <a:spcPct val="105000"/>
              </a:lnSpc>
              <a:spcBef>
                <a:spcPct val="10000"/>
              </a:spcBef>
              <a:buClr>
                <a:srgbClr val="FF9900"/>
              </a:buClr>
              <a:buFontTx/>
              <a:buAutoNum type="arabicPeriod"/>
            </a:pPr>
            <a:r>
              <a:rPr lang="en-US" sz="3000" dirty="0" smtClean="0"/>
              <a:t> </a:t>
            </a:r>
            <a:r>
              <a:rPr lang="en-US" sz="3000" b="1" i="1" dirty="0" smtClean="0"/>
              <a:t>P</a:t>
            </a:r>
            <a:r>
              <a:rPr lang="en-US" sz="3000" dirty="0" smtClean="0"/>
              <a:t>  </a:t>
            </a:r>
            <a:r>
              <a:rPr lang="sr-Latn-CS" sz="3000" dirty="0" smtClean="0"/>
              <a:t>je još više pala</a:t>
            </a:r>
            <a:r>
              <a:rPr lang="en-US" sz="3000" dirty="0" smtClean="0"/>
              <a:t>, </a:t>
            </a:r>
            <a:r>
              <a:rPr lang="sr-Latn-CS" sz="3000" dirty="0" smtClean="0"/>
              <a:t>te</a:t>
            </a:r>
            <a:r>
              <a:rPr lang="en-US" sz="3000" dirty="0" smtClean="0"/>
              <a:t> </a:t>
            </a:r>
            <a:r>
              <a:rPr lang="sr-Latn-CS" sz="3000" dirty="0" smtClean="0"/>
              <a:t>je </a:t>
            </a:r>
            <a:r>
              <a:rPr lang="en-US" sz="3000" b="1" i="1" dirty="0" smtClean="0"/>
              <a:t>M</a:t>
            </a:r>
            <a:r>
              <a:rPr lang="en-US" sz="3000" i="1" dirty="0" smtClean="0"/>
              <a:t>/</a:t>
            </a:r>
            <a:r>
              <a:rPr lang="en-US" sz="3000" b="1" i="1" dirty="0" smtClean="0"/>
              <a:t>P</a:t>
            </a:r>
            <a:r>
              <a:rPr lang="en-US" sz="3000" dirty="0" smtClean="0"/>
              <a:t> </a:t>
            </a:r>
            <a:r>
              <a:rPr lang="en-US" sz="1000" dirty="0" smtClean="0">
                <a:sym typeface="Symbol" pitchFamily="18" charset="2"/>
              </a:rPr>
              <a:t> </a:t>
            </a:r>
            <a:r>
              <a:rPr lang="sr-Latn-CS" sz="3000" dirty="0" smtClean="0"/>
              <a:t>čak malo porastao</a:t>
            </a:r>
            <a:r>
              <a:rPr lang="en-US" sz="3000" dirty="0" smtClean="0"/>
              <a:t> 1929-31. </a:t>
            </a:r>
          </a:p>
          <a:p>
            <a:pPr marL="790575" lvl="1" indent="-339725" eaLnBrk="1" hangingPunct="1">
              <a:lnSpc>
                <a:spcPct val="105000"/>
              </a:lnSpc>
              <a:spcBef>
                <a:spcPct val="10000"/>
              </a:spcBef>
              <a:buClr>
                <a:srgbClr val="FF9900"/>
              </a:buClr>
              <a:buFontTx/>
              <a:buAutoNum type="arabicPeriod"/>
            </a:pPr>
            <a:r>
              <a:rPr lang="sr-Latn-CS" sz="3000" dirty="0" smtClean="0"/>
              <a:t>Nominalne kamatne stope su pale, što se ne bi desilo da je </a:t>
            </a:r>
            <a:r>
              <a:rPr lang="en-GB" sz="3000" i="1" dirty="0" smtClean="0"/>
              <a:t>TR</a:t>
            </a:r>
            <a:r>
              <a:rPr lang="en-US" sz="3000" dirty="0" smtClean="0"/>
              <a:t> </a:t>
            </a:r>
            <a:r>
              <a:rPr lang="en-US" sz="1000" dirty="0" smtClean="0">
                <a:sym typeface="Symbol" pitchFamily="18" charset="2"/>
              </a:rPr>
              <a:t> </a:t>
            </a:r>
            <a:r>
              <a:rPr lang="sr-Latn-CS" sz="3000" dirty="0" smtClean="0"/>
              <a:t>otišla ulevo</a:t>
            </a:r>
            <a:r>
              <a:rPr lang="en-US" sz="3000" dirty="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DBAAB8F-AF16-4F45-AC47-34B02F6AB54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i="1" smtClean="0"/>
              <a:t>Zašto se ne može ponoviti</a:t>
            </a:r>
            <a:endParaRPr lang="en-US" sz="3600" i="1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04913"/>
            <a:ext cx="7848600" cy="4876800"/>
          </a:xfrm>
        </p:spPr>
        <p:txBody>
          <a:bodyPr/>
          <a:lstStyle/>
          <a:p>
            <a:pPr marL="293688" indent="-293688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sr-Latn-CS" sz="3200" dirty="0" smtClean="0"/>
              <a:t>Političari i njihovi savetnici više znaju nego tada</a:t>
            </a:r>
            <a:r>
              <a:rPr lang="en-US" sz="3200" dirty="0" smtClean="0"/>
              <a:t>:</a:t>
            </a:r>
          </a:p>
          <a:p>
            <a:pPr marL="698500" lvl="1" eaLnBrk="1" hangingPunct="1">
              <a:spcBef>
                <a:spcPct val="2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sr-Latn-CS" sz="3200" dirty="0" smtClean="0"/>
              <a:t>CB ne bi pustila da </a:t>
            </a:r>
            <a:r>
              <a:rPr lang="en-US" sz="3200" b="1" i="1" dirty="0" smtClean="0"/>
              <a:t>M</a:t>
            </a:r>
            <a:r>
              <a:rPr lang="en-US" sz="3200" dirty="0" smtClean="0"/>
              <a:t>  </a:t>
            </a:r>
            <a:r>
              <a:rPr lang="sr-Latn-CS" sz="3200" dirty="0" smtClean="0"/>
              <a:t>toliko padne</a:t>
            </a:r>
            <a:r>
              <a:rPr lang="en-US" sz="3200" dirty="0" smtClean="0"/>
              <a:t>.</a:t>
            </a:r>
          </a:p>
          <a:p>
            <a:pPr marL="698500" lvl="1" eaLnBrk="1" hangingPunct="1">
              <a:spcBef>
                <a:spcPct val="2000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n-US" sz="3200" dirty="0" err="1" smtClean="0"/>
              <a:t>Fis</a:t>
            </a:r>
            <a:r>
              <a:rPr lang="sr-Latn-CS" sz="3200" dirty="0" err="1" smtClean="0"/>
              <a:t>kalna</a:t>
            </a:r>
            <a:r>
              <a:rPr lang="sr-Latn-CS" sz="3200" dirty="0" smtClean="0"/>
              <a:t> politika više ne diže poreze u recesiji niti smanjuje G</a:t>
            </a:r>
            <a:r>
              <a:rPr lang="en-US" sz="3200" dirty="0" smtClean="0"/>
              <a:t>.</a:t>
            </a:r>
          </a:p>
          <a:p>
            <a:pPr marL="293688" indent="-293688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sr-Latn-CS" sz="3200" dirty="0" smtClean="0"/>
              <a:t>Osiguranje bankarskih depozita štiti od kraha banaka</a:t>
            </a:r>
            <a:r>
              <a:rPr lang="en-US" sz="3200" dirty="0" smtClean="0"/>
              <a:t>.</a:t>
            </a:r>
          </a:p>
          <a:p>
            <a:pPr marL="293688" indent="-293688" eaLnBrk="1" hangingPunct="1">
              <a:spcBef>
                <a:spcPct val="50000"/>
              </a:spcBef>
              <a:buClr>
                <a:schemeClr val="accent2"/>
              </a:buClr>
            </a:pPr>
            <a:r>
              <a:rPr lang="en-US" sz="3200" b="1" dirty="0" smtClean="0"/>
              <a:t>Automat</a:t>
            </a:r>
            <a:r>
              <a:rPr lang="sr-Latn-CS" sz="3200" b="1" dirty="0" err="1" smtClean="0"/>
              <a:t>ski</a:t>
            </a:r>
            <a:r>
              <a:rPr lang="sr-Latn-CS" sz="3200" b="1" dirty="0" smtClean="0"/>
              <a:t> </a:t>
            </a:r>
            <a:r>
              <a:rPr lang="en-US" sz="3200" b="1" dirty="0" err="1" smtClean="0"/>
              <a:t>stabiliz</a:t>
            </a:r>
            <a:r>
              <a:rPr lang="sr-Latn-CS" sz="3200" b="1" dirty="0" err="1" smtClean="0"/>
              <a:t>atori</a:t>
            </a:r>
            <a:endParaRPr lang="sr-Latn-CS" sz="3200" b="1" dirty="0" smtClean="0"/>
          </a:p>
          <a:p>
            <a:pPr marL="293688" indent="-293688"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sr-Latn-CS" b="1" dirty="0" smtClean="0"/>
              <a:t>ALI – PONOVILO SE!!!</a:t>
            </a:r>
            <a:endParaRPr lang="en-US" sz="3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BC4C1B-B7E6-4482-9CDF-ACE7973ED36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Rezime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5029200"/>
          </a:xfrm>
        </p:spPr>
        <p:txBody>
          <a:bodyPr/>
          <a:lstStyle/>
          <a:p>
            <a:pPr marL="346075" indent="-346075" defTabSz="736600" eaLnBrk="1" hangingPunct="1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SzPct val="95000"/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1.  </a:t>
            </a:r>
            <a:r>
              <a:rPr lang="en-US" i="1" dirty="0" smtClean="0"/>
              <a:t>IS-TR</a:t>
            </a:r>
            <a:r>
              <a:rPr lang="en-US" dirty="0" smtClean="0"/>
              <a:t>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dirty="0" smtClean="0"/>
              <a:t>model</a:t>
            </a:r>
            <a:endParaRPr lang="en-US" sz="3200" dirty="0" smtClean="0"/>
          </a:p>
          <a:p>
            <a:pPr marL="736600" lvl="1" indent="-276225" defTabSz="736600" eaLnBrk="1" hangingPunct="1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sz="3000" dirty="0" smtClean="0"/>
              <a:t>e</a:t>
            </a:r>
            <a:r>
              <a:rPr lang="sr-Latn-CS" sz="3000" dirty="0" err="1" smtClean="0"/>
              <a:t>gzogene</a:t>
            </a:r>
            <a:r>
              <a:rPr lang="en-US" sz="3000" dirty="0" smtClean="0"/>
              <a:t>:  </a:t>
            </a:r>
            <a:r>
              <a:rPr lang="en-US" sz="3000" b="1" i="1" dirty="0" smtClean="0"/>
              <a:t>M</a:t>
            </a:r>
            <a:r>
              <a:rPr lang="en-US" sz="3000" dirty="0" smtClean="0"/>
              <a:t>, </a:t>
            </a:r>
            <a:r>
              <a:rPr lang="en-US" sz="3000" b="1" i="1" dirty="0" smtClean="0"/>
              <a:t>G</a:t>
            </a:r>
            <a:r>
              <a:rPr lang="en-US" sz="3000" dirty="0" smtClean="0"/>
              <a:t>, </a:t>
            </a:r>
            <a:r>
              <a:rPr lang="en-US" sz="3000" b="1" i="1" dirty="0" smtClean="0"/>
              <a:t>T</a:t>
            </a:r>
            <a:r>
              <a:rPr lang="en-US" sz="3000" dirty="0" smtClean="0"/>
              <a:t>,</a:t>
            </a:r>
            <a:endParaRPr lang="sr-Latn-RS" sz="3000" dirty="0" smtClean="0"/>
          </a:p>
          <a:p>
            <a:pPr marL="1136650" lvl="2" indent="-276225" defTabSz="736600" eaLnBrk="1" hangingPunct="1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sz="2600" b="1" i="1" dirty="0" smtClean="0"/>
              <a:t>P</a:t>
            </a:r>
            <a:r>
              <a:rPr lang="en-US" sz="2600" dirty="0" smtClean="0"/>
              <a:t>  e</a:t>
            </a:r>
            <a:r>
              <a:rPr lang="sr-Latn-CS" sz="2600" dirty="0" err="1" smtClean="0"/>
              <a:t>gzogeno</a:t>
            </a:r>
            <a:r>
              <a:rPr lang="sr-Latn-CS" sz="2600" dirty="0" smtClean="0"/>
              <a:t> na </a:t>
            </a:r>
            <a:r>
              <a:rPr lang="sr-Latn-CS" sz="2600" dirty="0" err="1" smtClean="0"/>
              <a:t>kratrak</a:t>
            </a:r>
            <a:r>
              <a:rPr lang="sr-Latn-CS" sz="2600" dirty="0" smtClean="0"/>
              <a:t> rok</a:t>
            </a:r>
            <a:r>
              <a:rPr lang="en-US" sz="2600" dirty="0" smtClean="0"/>
              <a:t>,</a:t>
            </a:r>
            <a:endParaRPr lang="sr-Latn-RS" sz="2600" dirty="0" smtClean="0"/>
          </a:p>
          <a:p>
            <a:pPr marL="1136650" lvl="2" indent="-276225" defTabSz="736600" eaLnBrk="1" hangingPunct="1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sz="3000" b="1" i="1" dirty="0" smtClean="0"/>
              <a:t>Y</a:t>
            </a:r>
            <a:r>
              <a:rPr lang="en-US" sz="3000" dirty="0" smtClean="0"/>
              <a:t>  </a:t>
            </a:r>
            <a:r>
              <a:rPr lang="sr-Latn-CS" sz="3000" dirty="0" err="1" smtClean="0"/>
              <a:t>egzogeno</a:t>
            </a:r>
            <a:r>
              <a:rPr lang="sr-Latn-CS" sz="3000" dirty="0" smtClean="0"/>
              <a:t> na dugi rok</a:t>
            </a:r>
          </a:p>
          <a:p>
            <a:pPr marL="736600" lvl="1" indent="-276225" defTabSz="736600" eaLnBrk="1" hangingPunct="1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sz="3000" dirty="0" smtClean="0"/>
              <a:t>endogen</a:t>
            </a:r>
            <a:r>
              <a:rPr lang="sr-Latn-CS" sz="3000" dirty="0" smtClean="0"/>
              <a:t>e</a:t>
            </a:r>
            <a:r>
              <a:rPr lang="en-US" sz="3000" dirty="0" smtClean="0"/>
              <a:t>:  </a:t>
            </a:r>
            <a:r>
              <a:rPr lang="en-US" sz="3000" b="1" i="1" dirty="0" smtClean="0"/>
              <a:t>r</a:t>
            </a:r>
            <a:r>
              <a:rPr lang="en-US" sz="3000" dirty="0" smtClean="0"/>
              <a:t>,</a:t>
            </a:r>
            <a:endParaRPr lang="sr-Latn-RS" sz="3000" dirty="0" smtClean="0"/>
          </a:p>
          <a:p>
            <a:pPr marL="736600" lvl="1" indent="-276225" defTabSz="736600" eaLnBrk="1" hangingPunct="1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b="1" i="1" dirty="0" smtClean="0"/>
              <a:t>Y</a:t>
            </a:r>
            <a:r>
              <a:rPr lang="en-US" sz="3000" dirty="0" smtClean="0"/>
              <a:t>  </a:t>
            </a:r>
            <a:r>
              <a:rPr lang="en-US" sz="3000" dirty="0" err="1" smtClean="0"/>
              <a:t>endogeno</a:t>
            </a:r>
            <a:r>
              <a:rPr lang="en-US" sz="3000" dirty="0" smtClean="0"/>
              <a:t> </a:t>
            </a:r>
            <a:r>
              <a:rPr lang="sr-Latn-CS" sz="3000" dirty="0" smtClean="0"/>
              <a:t>na kratak rok</a:t>
            </a:r>
            <a:r>
              <a:rPr lang="en-US" sz="3000" dirty="0" smtClean="0"/>
              <a:t>,</a:t>
            </a:r>
            <a:endParaRPr lang="sr-Latn-RS" sz="3000" dirty="0" smtClean="0"/>
          </a:p>
          <a:p>
            <a:pPr marL="736600" lvl="1" indent="-276225" defTabSz="736600" eaLnBrk="1" hangingPunct="1">
              <a:lnSpc>
                <a:spcPct val="110000"/>
              </a:lnSpc>
              <a:spcBef>
                <a:spcPct val="25000"/>
              </a:spcBef>
              <a:buClr>
                <a:schemeClr val="accent1"/>
              </a:buClr>
              <a:buSzPct val="95000"/>
              <a:buFont typeface="Wingdings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b="1" i="1" dirty="0" smtClean="0"/>
              <a:t>P</a:t>
            </a:r>
            <a:r>
              <a:rPr lang="en-US" sz="3000" dirty="0" smtClean="0"/>
              <a:t>  </a:t>
            </a:r>
            <a:r>
              <a:rPr lang="sr-Latn-CS" sz="3000" dirty="0" smtClean="0"/>
              <a:t>na dugi rok</a:t>
            </a:r>
            <a:endParaRPr lang="en-US" sz="3000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hlinkClick r:id="rId2"/>
              </a:rPr>
              <a:t>http://macrothoughts.weebly.com/blog/free-lunches-and-secular-stagnation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endParaRPr lang="en-GB" sz="2000" dirty="0"/>
          </a:p>
        </p:txBody>
      </p:sp>
      <p:pic>
        <p:nvPicPr>
          <p:cNvPr id="7" name="Content Placeholder 6" descr="img_graph_0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1940" y="1981200"/>
            <a:ext cx="3973519" cy="4114800"/>
          </a:xfrm>
        </p:spPr>
      </p:pic>
      <p:pic>
        <p:nvPicPr>
          <p:cNvPr id="4" name="Picture 3" descr="436014.png?6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0" y="1430642"/>
            <a:ext cx="7658100" cy="49701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838200" y="3962400"/>
            <a:ext cx="2362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Moneta</a:t>
            </a:r>
            <a:r>
              <a:rPr lang="sr-Latn-RS" dirty="0" smtClean="0">
                <a:solidFill>
                  <a:schemeClr val="bg2"/>
                </a:solidFill>
              </a:rPr>
              <a:t>na politika</a:t>
            </a:r>
            <a:r>
              <a:rPr lang="en-GB" dirty="0" smtClean="0">
                <a:solidFill>
                  <a:schemeClr val="bg2"/>
                </a:solidFill>
              </a:rPr>
              <a:t>,</a:t>
            </a:r>
            <a:endParaRPr lang="sr-Latn-RS" dirty="0" smtClean="0">
              <a:solidFill>
                <a:schemeClr val="bg2"/>
              </a:solidFill>
            </a:endParaRPr>
          </a:p>
          <a:p>
            <a:r>
              <a:rPr lang="sr-Latn-RS" dirty="0" smtClean="0">
                <a:solidFill>
                  <a:schemeClr val="bg2"/>
                </a:solidFill>
              </a:rPr>
              <a:t>Fiskalna politika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S</a:t>
            </a:r>
            <a:r>
              <a:rPr lang="sr-Latn-RS" dirty="0" smtClean="0">
                <a:solidFill>
                  <a:schemeClr val="bg2"/>
                </a:solidFill>
              </a:rPr>
              <a:t>trategija rasta – 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S</a:t>
            </a:r>
            <a:r>
              <a:rPr lang="sr-Latn-RS" dirty="0" smtClean="0">
                <a:solidFill>
                  <a:schemeClr val="bg2"/>
                </a:solidFill>
              </a:rPr>
              <a:t>trukturne reforme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" name="Picture 7" descr="img_graph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276600" cy="3393101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Picture 8" descr="20150815_FNC405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0"/>
            <a:ext cx="5524500" cy="6038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457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2"/>
                </a:solidFill>
                <a:hlinkClick r:id="rId6"/>
              </a:rPr>
              <a:t>2017-razočarenje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 smtClean="0">
                <a:hlinkClick r:id="rId2"/>
              </a:rPr>
              <a:t>http://video.cnbc.com/gallery/?video=3000599276</a:t>
            </a:r>
            <a:endParaRPr lang="en-GB" sz="1600" dirty="0">
              <a:hlinkClick r:id="rId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www.japantimes.co.jp</a:t>
            </a:r>
            <a:r>
              <a:rPr lang="en-GB" dirty="0" smtClean="0"/>
              <a:t>/opinion/2017/02/16/commentary/</a:t>
            </a:r>
            <a:r>
              <a:rPr lang="en-GB" dirty="0" err="1" smtClean="0"/>
              <a:t>japan</a:t>
            </a:r>
            <a:r>
              <a:rPr lang="en-GB" dirty="0" smtClean="0"/>
              <a:t>-commentary/</a:t>
            </a:r>
            <a:r>
              <a:rPr lang="en-GB" dirty="0" err="1" smtClean="0"/>
              <a:t>toshiba</a:t>
            </a:r>
            <a:r>
              <a:rPr lang="en-GB" dirty="0" smtClean="0"/>
              <a:t>-underlines-</a:t>
            </a:r>
            <a:r>
              <a:rPr lang="en-GB" dirty="0" err="1" smtClean="0"/>
              <a:t>abenomics</a:t>
            </a:r>
            <a:r>
              <a:rPr lang="en-GB" dirty="0" smtClean="0"/>
              <a:t>-failing/#.</a:t>
            </a:r>
            <a:r>
              <a:rPr lang="en-GB" dirty="0" err="1" smtClean="0"/>
              <a:t>WP3Uesa4aUk</a:t>
            </a:r>
            <a:endParaRPr lang="en-GB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20000" r="26250" b="48889"/>
          <a:stretch>
            <a:fillRect/>
          </a:stretch>
        </p:blipFill>
        <p:spPr bwMode="auto">
          <a:xfrm>
            <a:off x="228600" y="1828800"/>
            <a:ext cx="891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4"/>
              </a:rPr>
              <a:t>http://</a:t>
            </a:r>
            <a:r>
              <a:rPr lang="en-GB" dirty="0" err="1" smtClean="0">
                <a:hlinkClick r:id="rId4"/>
              </a:rPr>
              <a:t>www.japantimes.co.jp</a:t>
            </a:r>
            <a:r>
              <a:rPr lang="en-GB" dirty="0" smtClean="0">
                <a:hlinkClick r:id="rId4"/>
              </a:rPr>
              <a:t>/opinion/2017/02/16/commentary/</a:t>
            </a:r>
            <a:r>
              <a:rPr lang="en-GB" dirty="0" err="1" smtClean="0">
                <a:hlinkClick r:id="rId4"/>
              </a:rPr>
              <a:t>japan</a:t>
            </a:r>
            <a:r>
              <a:rPr lang="en-GB" dirty="0" smtClean="0">
                <a:hlinkClick r:id="rId4"/>
              </a:rPr>
              <a:t>-commentary/</a:t>
            </a:r>
            <a:r>
              <a:rPr lang="en-GB" dirty="0" err="1" smtClean="0">
                <a:hlinkClick r:id="rId4"/>
              </a:rPr>
              <a:t>toshiba</a:t>
            </a:r>
            <a:r>
              <a:rPr lang="en-GB" dirty="0" smtClean="0">
                <a:hlinkClick r:id="rId4"/>
              </a:rPr>
              <a:t>-underlines-</a:t>
            </a:r>
            <a:r>
              <a:rPr lang="en-GB" dirty="0" err="1" smtClean="0">
                <a:hlinkClick r:id="rId4"/>
              </a:rPr>
              <a:t>abenomics</a:t>
            </a:r>
            <a:r>
              <a:rPr lang="en-GB" dirty="0" smtClean="0">
                <a:hlinkClick r:id="rId4"/>
              </a:rPr>
              <a:t>-failing/#.</a:t>
            </a:r>
            <a:r>
              <a:rPr lang="en-GB" dirty="0" err="1" smtClean="0">
                <a:hlinkClick r:id="rId4"/>
              </a:rPr>
              <a:t>WP3Uesa4aUk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875"/>
            <a:ext cx="7543800" cy="1431925"/>
          </a:xfrm>
        </p:spPr>
        <p:txBody>
          <a:bodyPr/>
          <a:lstStyle/>
          <a:p>
            <a:r>
              <a:rPr lang="en-GB" dirty="0" err="1" smtClean="0">
                <a:hlinkClick r:id="rId2"/>
              </a:rPr>
              <a:t>Trumponomics</a:t>
            </a:r>
            <a:r>
              <a:rPr lang="sr-Latn-RS" dirty="0" smtClean="0">
                <a:hlinkClick r:id="rId2"/>
              </a:rPr>
              <a:t>- Mankiw</a:t>
            </a: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endParaRPr lang="en-GB" dirty="0">
              <a:hlinkClick r:id="rId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543800" cy="4114800"/>
          </a:xfrm>
        </p:spPr>
        <p:txBody>
          <a:bodyPr/>
          <a:lstStyle/>
          <a:p>
            <a:r>
              <a:rPr lang="en-GB" sz="2400" dirty="0" smtClean="0"/>
              <a:t>Trump </a:t>
            </a:r>
            <a:r>
              <a:rPr lang="en-GB" sz="2400" dirty="0" smtClean="0"/>
              <a:t>advisers' analysis is truly disappointing (</a:t>
            </a:r>
            <a:r>
              <a:rPr lang="en-GB" sz="1100" dirty="0" smtClean="0"/>
              <a:t>though perhaps not surprisingly so, given what the candidate has said over the course of the campaign</a:t>
            </a:r>
            <a:r>
              <a:rPr lang="en-GB" sz="1100" dirty="0" smtClean="0"/>
              <a:t>).</a:t>
            </a:r>
            <a:endParaRPr lang="sr-Latn-RS" sz="1100" dirty="0" smtClean="0"/>
          </a:p>
          <a:p>
            <a:endParaRPr lang="sr-Latn-RS" sz="1100" dirty="0" smtClean="0"/>
          </a:p>
          <a:p>
            <a:r>
              <a:rPr lang="sr-Latn-RS" sz="1100" dirty="0" smtClean="0">
                <a:latin typeface="Tahoma" pitchFamily="34" charset="0"/>
                <a:sym typeface="Symbol" pitchFamily="18" charset="2"/>
              </a:rPr>
              <a:t>                                                </a:t>
            </a:r>
            <a:endParaRPr lang="sr-Latn-R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dirty="0" err="1" smtClean="0"/>
              <a:t>Znamo</a:t>
            </a:r>
            <a:r>
              <a:rPr lang="sr-Latn-RS" sz="2400" dirty="0" smtClean="0"/>
              <a:t> da je  </a:t>
            </a:r>
            <a:r>
              <a:rPr lang="en-GB" sz="2400" dirty="0" smtClean="0"/>
              <a:t> </a:t>
            </a:r>
            <a:r>
              <a:rPr lang="en-GB" sz="2400" dirty="0" smtClean="0"/>
              <a:t>GDP=</a:t>
            </a:r>
            <a:r>
              <a:rPr lang="en-GB" sz="2400" dirty="0" err="1" smtClean="0"/>
              <a:t>C+I+G+NX</a:t>
            </a:r>
            <a:r>
              <a:rPr lang="en-GB" sz="2400" dirty="0" smtClean="0"/>
              <a:t>. </a:t>
            </a:r>
            <a:endParaRPr lang="sr-Latn-RS" sz="2400" dirty="0" smtClean="0"/>
          </a:p>
          <a:p>
            <a:r>
              <a:rPr lang="en-GB" sz="2400" dirty="0" err="1" smtClean="0"/>
              <a:t>NX</a:t>
            </a:r>
            <a:r>
              <a:rPr lang="en-GB" sz="2400" dirty="0" smtClean="0"/>
              <a:t> </a:t>
            </a:r>
            <a:r>
              <a:rPr lang="sr-Latn-RS" sz="2400" dirty="0" smtClean="0"/>
              <a:t>ima negativan</a:t>
            </a:r>
            <a:r>
              <a:rPr lang="en-GB" sz="2400" dirty="0" smtClean="0"/>
              <a:t> </a:t>
            </a:r>
            <a:r>
              <a:rPr lang="sr-Latn-RS" sz="2400" dirty="0" smtClean="0"/>
              <a:t>predznak </a:t>
            </a:r>
            <a:r>
              <a:rPr lang="en-GB" sz="2400" dirty="0" smtClean="0"/>
              <a:t>(</a:t>
            </a:r>
            <a:r>
              <a:rPr lang="sr-Latn-RS" sz="2400" dirty="0" smtClean="0"/>
              <a:t>spoljnotrg. deficit</a:t>
            </a:r>
            <a:r>
              <a:rPr lang="en-GB" sz="2400" dirty="0" smtClean="0"/>
              <a:t>). </a:t>
            </a:r>
            <a:endParaRPr lang="sr-Latn-RS" sz="2400" dirty="0" smtClean="0"/>
          </a:p>
          <a:p>
            <a:r>
              <a:rPr lang="sr-Latn-RS" sz="2400" dirty="0" smtClean="0"/>
              <a:t>Ako nekako ispregovaramo bolje sporazume, </a:t>
            </a:r>
          </a:p>
          <a:p>
            <a:r>
              <a:rPr lang="en-GB" sz="2400" dirty="0" err="1" smtClean="0"/>
              <a:t>NX</a:t>
            </a:r>
            <a:r>
              <a:rPr lang="en-GB" sz="2400" dirty="0" smtClean="0"/>
              <a:t> r</a:t>
            </a:r>
            <a:r>
              <a:rPr lang="sr-Latn-RS" sz="2400" dirty="0" smtClean="0"/>
              <a:t>aste</a:t>
            </a:r>
            <a:r>
              <a:rPr lang="en-GB" sz="2400" dirty="0" smtClean="0"/>
              <a:t>, </a:t>
            </a:r>
            <a:r>
              <a:rPr lang="sr-Latn-RS" sz="2400" dirty="0" smtClean="0"/>
              <a:t>te B</a:t>
            </a:r>
            <a:r>
              <a:rPr lang="en-GB" sz="2400" dirty="0" smtClean="0"/>
              <a:t>DP </a:t>
            </a:r>
            <a:r>
              <a:rPr lang="sr-Latn-RS" sz="2400" dirty="0" smtClean="0"/>
              <a:t>takođe raste</a:t>
            </a:r>
            <a:r>
              <a:rPr lang="en-GB" sz="2400" dirty="0" smtClean="0"/>
              <a:t>! </a:t>
            </a:r>
            <a:endParaRPr lang="sr-Latn-RS" sz="2400" dirty="0" smtClean="0"/>
          </a:p>
          <a:p>
            <a:endParaRPr lang="sr-Latn-RS" sz="2400" dirty="0" smtClean="0"/>
          </a:p>
          <a:p>
            <a:r>
              <a:rPr lang="sr-Latn-RS" sz="2400" dirty="0" smtClean="0">
                <a:hlinkClick r:id="rId2"/>
              </a:rPr>
              <a:t>Poznavanje identiteta nije dovoljno. Čak i brucoši </a:t>
            </a:r>
            <a:r>
              <a:rPr lang="sr-Latn-RS" sz="2400" u="sng" dirty="0" smtClean="0"/>
              <a:t>znaju da se spoljnotrgovinski deficit menja uporedo sa promenom priliva kapitala.</a:t>
            </a:r>
            <a:r>
              <a:rPr lang="en-GB" sz="2400" dirty="0" smtClean="0"/>
              <a:t> </a:t>
            </a:r>
            <a:endParaRPr lang="sr-Latn-RS" sz="2400" dirty="0" smtClean="0"/>
          </a:p>
          <a:p>
            <a:r>
              <a:rPr lang="sr-Latn-RS" sz="2400" dirty="0" smtClean="0"/>
              <a:t>Znači, kraj deficita znači i kraj priliva kapitala, </a:t>
            </a:r>
          </a:p>
          <a:p>
            <a:r>
              <a:rPr lang="en-GB" sz="2400" dirty="0" smtClean="0"/>
              <a:t>D</a:t>
            </a:r>
            <a:r>
              <a:rPr lang="sr-Latn-RS" sz="2400" dirty="0" smtClean="0"/>
              <a:t>akle, i rast kamatne stope, </a:t>
            </a:r>
          </a:p>
          <a:p>
            <a:r>
              <a:rPr lang="en-GB" sz="2400" dirty="0" smtClean="0"/>
              <a:t>D</a:t>
            </a:r>
            <a:r>
              <a:rPr lang="sr-Latn-RS" sz="2400" dirty="0" smtClean="0"/>
              <a:t>akle, i pad investicija</a:t>
            </a:r>
          </a:p>
          <a:p>
            <a:r>
              <a:rPr lang="en-GB" sz="2400" dirty="0" smtClean="0"/>
              <a:t>I</a:t>
            </a:r>
            <a:r>
              <a:rPr lang="sr-Latn-RS" sz="2400" dirty="0" smtClean="0"/>
              <a:t> pad potrošnje</a:t>
            </a:r>
            <a:endParaRPr lang="en-GB" sz="2400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733800" y="1600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5486400" y="1524000"/>
            <a:ext cx="304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r>
              <a:rPr lang="en-GB" dirty="0" smtClean="0"/>
              <a:t>APR </a:t>
            </a:r>
            <a:r>
              <a:rPr lang="en-GB" dirty="0" smtClean="0"/>
              <a:t>20, 2017 </a:t>
            </a:r>
            <a:endParaRPr lang="sr-Latn-RS" dirty="0" smtClean="0"/>
          </a:p>
          <a:p>
            <a:r>
              <a:rPr lang="en-GB" b="1" dirty="0" smtClean="0"/>
              <a:t>Will </a:t>
            </a:r>
            <a:r>
              <a:rPr lang="en-GB" b="1" dirty="0" smtClean="0"/>
              <a:t>Economic Illiteracy Trigger a Trade War?</a:t>
            </a:r>
          </a:p>
          <a:p>
            <a:endParaRPr lang="sr-Latn-RS" dirty="0" smtClean="0"/>
          </a:p>
          <a:p>
            <a:r>
              <a:rPr lang="en-GB" dirty="0" smtClean="0"/>
              <a:t>Nearly </a:t>
            </a:r>
            <a:r>
              <a:rPr lang="en-GB" dirty="0" smtClean="0"/>
              <a:t>100 days after US President Donald Trump took office, he and his commerce secretary, Wilbur Ross, </a:t>
            </a:r>
            <a:r>
              <a:rPr lang="en-GB" dirty="0" smtClean="0">
                <a:hlinkClick r:id="rId2"/>
              </a:rPr>
              <a:t>continue to commit an economic fallacy that first-year economics students learn to avoid</a:t>
            </a:r>
            <a:r>
              <a:rPr lang="en-GB" dirty="0" smtClean="0"/>
              <a:t>.</a:t>
            </a:r>
            <a:endParaRPr lang="sr-Latn-RS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>
                <a:hlinkClick r:id="rId3"/>
              </a:rPr>
              <a:t>JEFFREY D. </a:t>
            </a:r>
            <a:r>
              <a:rPr lang="en-GB" cap="all" dirty="0" smtClean="0">
                <a:hlinkClick r:id="rId3"/>
              </a:rPr>
              <a:t>SACHS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GB" dirty="0" smtClean="0"/>
              <a:t>Columbia University</a:t>
            </a:r>
            <a:endParaRPr lang="en-GB" dirty="0"/>
          </a:p>
        </p:txBody>
      </p:sp>
      <p:pic>
        <p:nvPicPr>
          <p:cNvPr id="5" name="Picture 4" descr="5c49435b61c22911adbb7d07d511af4f.squ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04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</a:t>
            </a:r>
            <a:r>
              <a:rPr lang="sr-Latn-RS" dirty="0" smtClean="0"/>
              <a:t>-Z=S-I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543800" cy="4114800"/>
          </a:xfrm>
        </p:spPr>
        <p:txBody>
          <a:bodyPr/>
          <a:lstStyle/>
          <a:p>
            <a:r>
              <a:rPr lang="en-GB" dirty="0" smtClean="0"/>
              <a:t>O</a:t>
            </a:r>
            <a:r>
              <a:rPr lang="sr-Latn-RS" dirty="0" smtClean="0"/>
              <a:t>vo nije teorija, nego identitet</a:t>
            </a:r>
          </a:p>
          <a:p>
            <a:r>
              <a:rPr lang="en-GB" dirty="0" smtClean="0"/>
              <a:t>O</a:t>
            </a:r>
            <a:r>
              <a:rPr lang="sr-Latn-RS" dirty="0" smtClean="0"/>
              <a:t>sim u vrednosti razlike BDP i BNP</a:t>
            </a:r>
          </a:p>
          <a:p>
            <a:endParaRPr lang="sr-Latn-RS" dirty="0" smtClean="0"/>
          </a:p>
          <a:p>
            <a:r>
              <a:rPr lang="en-GB" dirty="0" smtClean="0"/>
              <a:t>O</a:t>
            </a:r>
            <a:r>
              <a:rPr lang="sr-Latn-RS" dirty="0" smtClean="0"/>
              <a:t>vo važi i ako ste liberal </a:t>
            </a:r>
          </a:p>
          <a:p>
            <a:r>
              <a:rPr lang="sr-Latn-RS" dirty="0" smtClean="0"/>
              <a:t>ili konzervativac</a:t>
            </a:r>
            <a:r>
              <a:rPr lang="en-GB" dirty="0" smtClean="0"/>
              <a:t>, </a:t>
            </a:r>
            <a:endParaRPr lang="sr-Latn-RS" dirty="0" smtClean="0"/>
          </a:p>
          <a:p>
            <a:r>
              <a:rPr lang="en-GB" dirty="0" smtClean="0"/>
              <a:t>Populist</a:t>
            </a:r>
            <a:r>
              <a:rPr lang="sr-Latn-RS" dirty="0" smtClean="0"/>
              <a:t>a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sr-Latn-RS" dirty="0" smtClean="0"/>
              <a:t>k</a:t>
            </a:r>
            <a:r>
              <a:rPr lang="sr-Latn-RS" dirty="0" smtClean="0"/>
              <a:t>ejnzijanac ili monetarista. </a:t>
            </a:r>
          </a:p>
          <a:p>
            <a:r>
              <a:rPr lang="sr-Latn-RS" dirty="0" smtClean="0"/>
              <a:t>Ovo čak ni </a:t>
            </a:r>
            <a:r>
              <a:rPr lang="en-GB" dirty="0" err="1" smtClean="0"/>
              <a:t>Tr</a:t>
            </a:r>
            <a:r>
              <a:rPr lang="sr-Latn-RS" dirty="0" smtClean="0"/>
              <a:t>a</a:t>
            </a:r>
            <a:r>
              <a:rPr lang="en-GB" dirty="0" smtClean="0"/>
              <a:t>mp </a:t>
            </a:r>
            <a:r>
              <a:rPr lang="sr-Latn-RS" dirty="0" smtClean="0"/>
              <a:t>i njegovi sporazumi ne mogu da promene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sr-Latn-RS" dirty="0" smtClean="0"/>
              <a:t>ako će izazvati trgovinski rat?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Z</a:t>
            </a:r>
            <a:r>
              <a:rPr lang="sr-Latn-RS" sz="2400" dirty="0" smtClean="0"/>
              <a:t>ato što             nije posledica zlih suseda, nego manje štednje od invesitcija           </a:t>
            </a:r>
          </a:p>
          <a:p>
            <a:endParaRPr lang="sr-Latn-RS" sz="2400" dirty="0" smtClean="0"/>
          </a:p>
          <a:p>
            <a:r>
              <a:rPr lang="en-GB" sz="2400" dirty="0" smtClean="0"/>
              <a:t>N</a:t>
            </a:r>
            <a:r>
              <a:rPr lang="sr-Latn-RS" sz="2400" dirty="0" smtClean="0"/>
              <a:t>ema razloga zbog kojih bi spoljnotrgovinske barijere – tuđe ili američke – povećale štednju u SAD. </a:t>
            </a:r>
          </a:p>
          <a:p>
            <a:r>
              <a:rPr lang="sr-Latn-RS" sz="2400" dirty="0" smtClean="0"/>
              <a:t>SAD mora ili više da štedi ili manje da investira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667000" y="204319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X</a:t>
            </a:r>
            <a:r>
              <a:rPr lang="sr-Latn-RS" b="1" dirty="0" smtClean="0"/>
              <a:t>-Z=S-I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4167" t="20741" r="30833" b="6296"/>
          <a:stretch>
            <a:fillRect/>
          </a:stretch>
        </p:blipFill>
        <p:spPr bwMode="auto">
          <a:xfrm>
            <a:off x="152400" y="-155575"/>
            <a:ext cx="7620000" cy="694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458200" cy="4114800"/>
          </a:xfrm>
        </p:spPr>
        <p:txBody>
          <a:bodyPr/>
          <a:lstStyle/>
          <a:p>
            <a:r>
              <a:rPr lang="sr-Latn-RS" dirty="0" smtClean="0"/>
              <a:t>Deficit je posledica male štednje</a:t>
            </a:r>
          </a:p>
          <a:p>
            <a:r>
              <a:rPr lang="en-GB" dirty="0" smtClean="0"/>
              <a:t>T</a:t>
            </a:r>
            <a:r>
              <a:rPr lang="sr-Latn-RS" dirty="0" smtClean="0"/>
              <a:t>u prednjači država </a:t>
            </a:r>
          </a:p>
          <a:p>
            <a:endParaRPr lang="sr-Latn-RS" dirty="0" smtClean="0"/>
          </a:p>
          <a:p>
            <a:r>
              <a:rPr lang="en-GB" dirty="0" smtClean="0"/>
              <a:t>A</a:t>
            </a:r>
            <a:r>
              <a:rPr lang="sr-Latn-RS" dirty="0" smtClean="0"/>
              <a:t>ko se uvedu sp.trg. barijere – uvoz će padati, ali i izvoz (seljenje u zaštićene sektore)!</a:t>
            </a:r>
          </a:p>
          <a:p>
            <a:endParaRPr lang="sr-Latn-RS" dirty="0" smtClean="0"/>
          </a:p>
          <a:p>
            <a:r>
              <a:rPr lang="sr-Latn-RS" dirty="0" smtClean="0"/>
              <a:t>Uz malu štednju, lako je zamisliti da rastući sp.trg. deficit onda izazove još glasnije Trampove optužbe o nekakvoj kineskoj ili nemačkoj spoljnotrgovinskoj prevari.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5000" t="8889" r="23132" b="3704"/>
          <a:stretch>
            <a:fillRect/>
          </a:stretch>
        </p:blipFill>
        <p:spPr bwMode="auto">
          <a:xfrm>
            <a:off x="1143000" y="76200"/>
            <a:ext cx="7315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2057400"/>
            <a:ext cx="4572000" cy="92333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hlinkClick r:id="rId4"/>
              </a:rPr>
              <a:t>https://</a:t>
            </a:r>
            <a:r>
              <a:rPr lang="en-GB" dirty="0" err="1" smtClean="0">
                <a:solidFill>
                  <a:schemeClr val="bg2"/>
                </a:solidFill>
                <a:hlinkClick r:id="rId4"/>
              </a:rPr>
              <a:t>www.thestar.com</a:t>
            </a:r>
            <a:r>
              <a:rPr lang="en-GB" dirty="0" smtClean="0">
                <a:solidFill>
                  <a:schemeClr val="bg2"/>
                </a:solidFill>
                <a:hlinkClick r:id="rId4"/>
              </a:rPr>
              <a:t>/business/2017/04/24/</a:t>
            </a:r>
            <a:r>
              <a:rPr lang="en-GB" dirty="0" err="1" smtClean="0">
                <a:solidFill>
                  <a:schemeClr val="bg2"/>
                </a:solidFill>
                <a:hlinkClick r:id="rId4"/>
              </a:rPr>
              <a:t>ottawa</a:t>
            </a:r>
            <a:r>
              <a:rPr lang="en-GB" dirty="0" smtClean="0">
                <a:solidFill>
                  <a:schemeClr val="bg2"/>
                </a:solidFill>
                <a:hlinkClick r:id="rId4"/>
              </a:rPr>
              <a:t>-wont-take-immediate-action-on-new-us-softwood-lumber-</a:t>
            </a:r>
            <a:r>
              <a:rPr lang="en-GB" dirty="0" err="1" smtClean="0">
                <a:solidFill>
                  <a:schemeClr val="bg2"/>
                </a:solidFill>
                <a:hlinkClick r:id="rId4"/>
              </a:rPr>
              <a:t>duties.html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95800" y="4038600"/>
            <a:ext cx="457200" cy="2286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78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solidFill>
                  <a:srgbClr val="FF0000"/>
                </a:solidFill>
              </a:rPr>
              <a:t>carina!!!!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19600" y="4038600"/>
            <a:ext cx="60960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419600" y="4038600"/>
            <a:ext cx="6096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</a:t>
            </a:r>
            <a:r>
              <a:rPr lang="sr-Latn-RS" dirty="0" smtClean="0"/>
              <a:t>osledice rasta carine od 20% na uvoz drvene građe iz Kanade: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400" dirty="0" smtClean="0"/>
              <a:t>predviđaju </a:t>
            </a:r>
            <a:r>
              <a:rPr lang="vi-VN" sz="2400" dirty="0" smtClean="0"/>
              <a:t>da bi </a:t>
            </a:r>
            <a:r>
              <a:rPr lang="sr-Latn-RS" sz="2400" dirty="0" smtClean="0"/>
              <a:t>cene izgradnje (kuća) </a:t>
            </a:r>
            <a:r>
              <a:rPr lang="vi-VN" sz="2400" dirty="0" smtClean="0"/>
              <a:t>mogl</a:t>
            </a:r>
            <a:r>
              <a:rPr lang="sr-Latn-RS" sz="2400" dirty="0" smtClean="0"/>
              <a:t>e</a:t>
            </a:r>
            <a:r>
              <a:rPr lang="vi-VN" sz="2400" dirty="0" smtClean="0"/>
              <a:t> </a:t>
            </a:r>
            <a:r>
              <a:rPr lang="vi-VN" sz="2400" dirty="0" smtClean="0"/>
              <a:t>porasti za </a:t>
            </a:r>
            <a:r>
              <a:rPr lang="vi-VN" sz="2400" dirty="0" smtClean="0"/>
              <a:t>12</a:t>
            </a:r>
            <a:r>
              <a:rPr lang="sr-Latn-RS" sz="2400" dirty="0" smtClean="0"/>
              <a:t>%</a:t>
            </a:r>
          </a:p>
          <a:p>
            <a:r>
              <a:rPr lang="en-GB" sz="2400" dirty="0" smtClean="0"/>
              <a:t>P</a:t>
            </a:r>
            <a:r>
              <a:rPr lang="sr-Latn-RS" sz="2400" dirty="0" smtClean="0"/>
              <a:t>ad investicija, pad BDP</a:t>
            </a:r>
          </a:p>
          <a:p>
            <a:r>
              <a:rPr lang="en-GB" sz="2400" dirty="0" smtClean="0"/>
              <a:t>O</a:t>
            </a:r>
            <a:r>
              <a:rPr lang="sr-Latn-RS" sz="2400" dirty="0" smtClean="0"/>
              <a:t>vaj potez </a:t>
            </a:r>
            <a:r>
              <a:rPr lang="sr-Latn-RS" sz="2400" dirty="0" smtClean="0">
                <a:hlinkClick r:id="rId2"/>
              </a:rPr>
              <a:t>je pozdravila</a:t>
            </a:r>
            <a:r>
              <a:rPr lang="sr-Latn-RS" sz="2400" dirty="0" smtClean="0"/>
              <a:t> drvna industrija u SAD, </a:t>
            </a:r>
          </a:p>
          <a:p>
            <a:r>
              <a:rPr lang="en-GB" sz="2400" dirty="0" smtClean="0"/>
              <a:t>A</a:t>
            </a:r>
            <a:r>
              <a:rPr lang="sr-Latn-RS" sz="2400" dirty="0" smtClean="0"/>
              <a:t> ostali predviđaju </a:t>
            </a:r>
          </a:p>
          <a:p>
            <a:r>
              <a:rPr lang="sr-Latn-RS" sz="2400" dirty="0" smtClean="0">
                <a:hlinkClick r:id="rId3"/>
              </a:rPr>
              <a:t>“ početak trgovinskog rata sa Kanadom</a:t>
            </a:r>
            <a:r>
              <a:rPr lang="sr-Latn-RS" sz="2400" dirty="0" smtClean="0"/>
              <a:t>”</a:t>
            </a:r>
          </a:p>
          <a:p>
            <a:endParaRPr lang="sr-Latn-RS" sz="2400" dirty="0" smtClean="0"/>
          </a:p>
          <a:p>
            <a:r>
              <a:rPr lang="sr-Latn-RS" sz="2400" dirty="0" smtClean="0">
                <a:hlinkClick r:id="rId4"/>
              </a:rPr>
              <a:t>Kanađani su pristojni i pravedni</a:t>
            </a:r>
            <a:r>
              <a:rPr lang="en-GB" sz="2400" dirty="0" smtClean="0"/>
              <a:t>, </a:t>
            </a:r>
            <a:r>
              <a:rPr lang="sr-Latn-RS" sz="2400" dirty="0" smtClean="0"/>
              <a:t>kažu u vladi, </a:t>
            </a:r>
            <a:r>
              <a:rPr lang="en-GB" sz="2400" dirty="0" smtClean="0">
                <a:hlinkClick r:id="rId4"/>
              </a:rPr>
              <a:t>“</a:t>
            </a:r>
            <a:r>
              <a:rPr lang="sr-Latn-RS" sz="2400" dirty="0" smtClean="0">
                <a:hlinkClick r:id="rId4"/>
              </a:rPr>
              <a:t>ali ćemo snažno braniti kanadske interese</a:t>
            </a:r>
            <a:r>
              <a:rPr lang="en-GB" sz="2400" dirty="0" smtClean="0"/>
              <a:t>."</a:t>
            </a:r>
            <a:endParaRPr lang="vi-V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431925"/>
          </a:xfrm>
        </p:spPr>
        <p:txBody>
          <a:bodyPr/>
          <a:lstStyle/>
          <a:p>
            <a:r>
              <a:rPr lang="en-GB" sz="1050" dirty="0" smtClean="0">
                <a:hlinkClick r:id="rId2"/>
              </a:rPr>
              <a:t>http://www.macmillanlearning.com/catalog/static/worth/mankiw4/content/pga_menu02.htm</a:t>
            </a:r>
            <a:endParaRPr lang="en-GB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r="65417" b="48889"/>
          <a:stretch>
            <a:fillRect/>
          </a:stretch>
        </p:blipFill>
        <p:spPr bwMode="auto">
          <a:xfrm>
            <a:off x="1371600" y="1143000"/>
            <a:ext cx="6324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016" t="33333" r="47793" b="13095"/>
          <a:stretch>
            <a:fillRect/>
          </a:stretch>
        </p:blipFill>
        <p:spPr bwMode="auto">
          <a:xfrm>
            <a:off x="1447800" y="2362200"/>
            <a:ext cx="62179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259" r="49480" b="25926"/>
          <a:stretch>
            <a:fillRect/>
          </a:stretch>
        </p:blipFill>
        <p:spPr bwMode="auto">
          <a:xfrm>
            <a:off x="0" y="228600"/>
            <a:ext cx="8902337" cy="642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733800" y="3581400"/>
            <a:ext cx="1066800" cy="6096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1852" r="50000" b="22222"/>
          <a:stretch>
            <a:fillRect/>
          </a:stretch>
        </p:blipFill>
        <p:spPr bwMode="auto">
          <a:xfrm>
            <a:off x="304800" y="76200"/>
            <a:ext cx="8915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429000" y="3505200"/>
            <a:ext cx="1066800" cy="6096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1111" r="51250" b="20741"/>
          <a:stretch>
            <a:fillRect/>
          </a:stretch>
        </p:blipFill>
        <p:spPr bwMode="auto">
          <a:xfrm>
            <a:off x="533400" y="152400"/>
            <a:ext cx="783700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343400" y="3276600"/>
            <a:ext cx="1066800" cy="6096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4953000"/>
            <a:ext cx="2438400" cy="6096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1" t="11111" r="48437" b="25926"/>
          <a:stretch>
            <a:fillRect/>
          </a:stretch>
        </p:blipFill>
        <p:spPr bwMode="auto">
          <a:xfrm>
            <a:off x="457200" y="609600"/>
            <a:ext cx="834614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1524002"/>
          <a:ext cx="8915400" cy="4199622"/>
        </p:xfrm>
        <a:graphic>
          <a:graphicData uri="http://schemas.openxmlformats.org/drawingml/2006/table">
            <a:tbl>
              <a:tblPr/>
              <a:tblGrid>
                <a:gridCol w="1063304"/>
                <a:gridCol w="490756"/>
                <a:gridCol w="490756"/>
                <a:gridCol w="490756"/>
                <a:gridCol w="490756"/>
                <a:gridCol w="490756"/>
                <a:gridCol w="490756"/>
                <a:gridCol w="490756"/>
                <a:gridCol w="490756"/>
                <a:gridCol w="490756"/>
                <a:gridCol w="490756"/>
                <a:gridCol w="658536"/>
                <a:gridCol w="533400"/>
                <a:gridCol w="280332"/>
                <a:gridCol w="490756"/>
                <a:gridCol w="371912"/>
                <a:gridCol w="609600"/>
              </a:tblGrid>
              <a:tr h="600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1342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promena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107542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err="1">
                          <a:solidFill>
                            <a:srgbClr val="000099"/>
                          </a:solidFill>
                          <a:latin typeface="Tahoma"/>
                        </a:rPr>
                        <a:t>Dijagnoza</a:t>
                      </a:r>
                      <a:r>
                        <a:rPr lang="en-GB" sz="1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Rec.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+ag. tr.</a:t>
                      </a:r>
                    </a:p>
                    <a:p>
                      <a:pPr algn="l" fontAlgn="t"/>
                      <a:endParaRPr lang="sr-Latn-RS" sz="1100" b="0" i="0" u="none" strike="noStrike" dirty="0" smtClean="0">
                        <a:solidFill>
                          <a:srgbClr val="000099"/>
                        </a:solidFill>
                        <a:latin typeface="Tahoma"/>
                      </a:endParaRP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I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nvesticion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i bum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šok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tražnje pozitivni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</a:p>
                    <a:p>
                      <a:pPr algn="l" fontAlgn="t"/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negativni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šok ponude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šok tražnje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– IS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šok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ponude  -Y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skakavci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33211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err="1">
                          <a:solidFill>
                            <a:srgbClr val="000099"/>
                          </a:solidFill>
                          <a:latin typeface="Tahoma"/>
                        </a:rPr>
                        <a:t>Mera</a:t>
                      </a:r>
                      <a:r>
                        <a:rPr lang="en-GB" sz="1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 T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+T</a:t>
                      </a: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U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sporavam</a:t>
                      </a:r>
                      <a:r>
                        <a:rPr lang="sr-Latn-RS" sz="11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multiplikator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-M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+T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-T +G</a:t>
                      </a:r>
                    </a:p>
                    <a:p>
                      <a:pPr algn="l" fontAlgn="t"/>
                      <a:r>
                        <a:rPr lang="en-GB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E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kspanzija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-M</a:t>
                      </a:r>
                      <a:b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</a:b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restriktivno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+G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-T +M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</a:tr>
              <a:tr h="33211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err="1">
                          <a:solidFill>
                            <a:srgbClr val="000099"/>
                          </a:solidFill>
                          <a:latin typeface="Tahoma"/>
                        </a:rPr>
                        <a:t>Efekat</a:t>
                      </a:r>
                      <a:r>
                        <a:rPr lang="en-GB" sz="1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25016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- output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- </a:t>
                      </a:r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nezap. 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- iflacija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33211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- </a:t>
                      </a:r>
                      <a:r>
                        <a:rPr lang="en-GB" sz="1400" b="0" i="0" u="none" strike="noStrike" dirty="0" err="1" smtClean="0">
                          <a:solidFill>
                            <a:srgbClr val="000099"/>
                          </a:solidFill>
                          <a:latin typeface="Tahoma"/>
                        </a:rPr>
                        <a:t>pol</a:t>
                      </a:r>
                      <a:r>
                        <a:rPr lang="sr-Latn-RS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. </a:t>
                      </a:r>
                      <a:r>
                        <a:rPr lang="en-GB" sz="1400" b="0" i="0" u="none" strike="noStrike" dirty="0" err="1" smtClean="0">
                          <a:solidFill>
                            <a:srgbClr val="000099"/>
                          </a:solidFill>
                          <a:latin typeface="Tahoma"/>
                        </a:rPr>
                        <a:t>rejting</a:t>
                      </a:r>
                      <a:r>
                        <a:rPr lang="en-GB" sz="1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11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11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87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63" r="31780" b="18519"/>
          <a:stretch>
            <a:fillRect/>
          </a:stretch>
        </p:blipFill>
        <p:spPr bwMode="auto">
          <a:xfrm>
            <a:off x="-228600" y="1524000"/>
            <a:ext cx="9877715" cy="557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24167" b="15556"/>
          <a:stretch>
            <a:fillRect/>
          </a:stretch>
        </p:blipFill>
        <p:spPr bwMode="auto">
          <a:xfrm>
            <a:off x="0" y="152400"/>
            <a:ext cx="9525000" cy="649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7543800" cy="1431925"/>
          </a:xfrm>
        </p:spPr>
        <p:txBody>
          <a:bodyPr/>
          <a:lstStyle/>
          <a:p>
            <a:r>
              <a:rPr lang="sr-Latn-RS" dirty="0" smtClean="0"/>
              <a:t>PRAVILA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543800" cy="4114800"/>
          </a:xfrm>
        </p:spPr>
        <p:txBody>
          <a:bodyPr/>
          <a:lstStyle/>
          <a:p>
            <a:r>
              <a:rPr lang="sr-Latn-RS" dirty="0" smtClean="0"/>
              <a:t>POSLATI REŠENJE </a:t>
            </a:r>
            <a:r>
              <a:rPr lang="sr-Latn-RS" dirty="0" smtClean="0"/>
              <a:t>– ako ostvarite VIŠE OD 90 </a:t>
            </a:r>
            <a:r>
              <a:rPr lang="sr-Latn-RS" dirty="0" smtClean="0"/>
              <a:t>POENA</a:t>
            </a:r>
          </a:p>
          <a:p>
            <a:r>
              <a:rPr lang="sr-Latn-RS" dirty="0" smtClean="0"/>
              <a:t>ODGOVOR POSLATI </a:t>
            </a:r>
            <a:r>
              <a:rPr lang="sr-Latn-RS" u="sng" dirty="0" smtClean="0"/>
              <a:t>SA PRIMENJENIM MERAMA EKONOMSKE POLITIKE ZA SVAKU GODINU</a:t>
            </a:r>
          </a:p>
          <a:p>
            <a:endParaRPr lang="sr-Latn-RS" dirty="0" smtClean="0"/>
          </a:p>
          <a:p>
            <a:r>
              <a:rPr lang="sr-Latn-RS" dirty="0" smtClean="0"/>
              <a:t>IGRA MORA BITI ZAVRŠENA U 16. GODINI!!!!</a:t>
            </a:r>
          </a:p>
          <a:p>
            <a:r>
              <a:rPr lang="sr-Latn-RS" dirty="0" smtClean="0"/>
              <a:t>REZULTATI – DO NEDELJE U 24h</a:t>
            </a:r>
          </a:p>
          <a:p>
            <a:r>
              <a:rPr lang="sr-Latn-RS" dirty="0" smtClean="0"/>
              <a:t>SREĆNO</a:t>
            </a:r>
            <a:r>
              <a:rPr lang="sr-Latn-RS" dirty="0" smtClean="0"/>
              <a:t>!  </a:t>
            </a:r>
            <a:r>
              <a:rPr lang="en-GB" dirty="0" smtClean="0"/>
              <a:t>K</a:t>
            </a:r>
            <a:r>
              <a:rPr lang="sr-Latn-RS" dirty="0" smtClean="0"/>
              <a:t>oristite </a:t>
            </a:r>
            <a:r>
              <a:rPr lang="sr-Latn-RS" u="sng" dirty="0" smtClean="0">
                <a:hlinkClick r:id="rId2"/>
              </a:rPr>
              <a:t>I</a:t>
            </a:r>
            <a:r>
              <a:rPr lang="en-GB" u="sng" dirty="0" smtClean="0">
                <a:hlinkClick r:id="rId2"/>
              </a:rPr>
              <a:t>n</a:t>
            </a:r>
            <a:r>
              <a:rPr lang="sr-Latn-RS" u="sng" dirty="0" smtClean="0">
                <a:hlinkClick r:id="rId2"/>
              </a:rPr>
              <a:t>ternet Explorer</a:t>
            </a:r>
            <a:endParaRPr lang="sr-Latn-RS" u="sng" dirty="0" smtClean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3352801"/>
          <a:ext cx="4343396" cy="1145956"/>
        </p:xfrm>
        <a:graphic>
          <a:graphicData uri="http://schemas.openxmlformats.org/drawingml/2006/table">
            <a:tbl>
              <a:tblPr/>
              <a:tblGrid>
                <a:gridCol w="518020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  <a:gridCol w="239086"/>
              </a:tblGrid>
              <a:tr h="1383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 </a:t>
                      </a:r>
                      <a:endParaRPr lang="en-GB" sz="4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4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7217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 err="1" smtClean="0">
                          <a:solidFill>
                            <a:schemeClr val="bg2"/>
                          </a:solidFill>
                          <a:latin typeface="+mn-lt"/>
                        </a:rPr>
                        <a:t>promena</a:t>
                      </a:r>
                      <a:endParaRPr lang="en-GB" sz="400" b="0" i="0" u="none" strike="noStrike" dirty="0">
                        <a:solidFill>
                          <a:schemeClr val="bg2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29477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 err="1">
                          <a:solidFill>
                            <a:srgbClr val="000099"/>
                          </a:solidFill>
                          <a:latin typeface="Tahoma"/>
                        </a:rPr>
                        <a:t>Dijagnoza</a:t>
                      </a:r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Rec.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+ag. tr.</a:t>
                      </a:r>
                    </a:p>
                    <a:p>
                      <a:pPr algn="l" fontAlgn="t"/>
                      <a:endParaRPr lang="sr-Latn-RS" sz="400" b="0" i="0" u="none" strike="noStrike" dirty="0" smtClean="0">
                        <a:solidFill>
                          <a:srgbClr val="000099"/>
                        </a:solidFill>
                        <a:latin typeface="Tahoma"/>
                      </a:endParaRPr>
                    </a:p>
                    <a:p>
                      <a:pPr algn="l" fontAlgn="t"/>
                      <a:r>
                        <a:rPr lang="en-GB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I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nvesticion</a:t>
                      </a:r>
                      <a:r>
                        <a:rPr lang="sr-Latn-RS" sz="4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i bum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šok</a:t>
                      </a:r>
                      <a:r>
                        <a:rPr lang="sr-Latn-RS" sz="4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tražnje pozitivni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</a:p>
                    <a:p>
                      <a:pPr algn="l" fontAlgn="t"/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negativni</a:t>
                      </a:r>
                      <a:r>
                        <a:rPr lang="sr-Latn-RS" sz="4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šok ponude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šok tražnje</a:t>
                      </a:r>
                      <a:r>
                        <a:rPr lang="sr-Latn-RS" sz="4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– IS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šok</a:t>
                      </a:r>
                      <a:r>
                        <a:rPr lang="sr-Latn-RS" sz="4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ponude  -Y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skakavci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24564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 err="1">
                          <a:solidFill>
                            <a:srgbClr val="000099"/>
                          </a:solidFill>
                          <a:latin typeface="Tahoma"/>
                        </a:rPr>
                        <a:t>Mera</a:t>
                      </a:r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 T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+T</a:t>
                      </a:r>
                    </a:p>
                    <a:p>
                      <a:pPr algn="l" fontAlgn="t"/>
                      <a:r>
                        <a:rPr lang="en-GB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U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sporavam</a:t>
                      </a:r>
                      <a:r>
                        <a:rPr lang="sr-Latn-RS" sz="400" b="0" i="0" u="none" strike="noStrike" baseline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 multiplikator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-M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+T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-T +G</a:t>
                      </a:r>
                    </a:p>
                    <a:p>
                      <a:pPr algn="l" fontAlgn="t"/>
                      <a:r>
                        <a:rPr lang="en-GB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E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kspanzija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-M</a:t>
                      </a:r>
                      <a:b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</a:b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restriktivno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+G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-T +M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</a:tr>
              <a:tr h="7647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 err="1">
                          <a:solidFill>
                            <a:srgbClr val="000099"/>
                          </a:solidFill>
                          <a:latin typeface="Tahoma"/>
                        </a:rPr>
                        <a:t>Efekat</a:t>
                      </a:r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57604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- output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</a:tr>
              <a:tr h="5263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- 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nezap. 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52638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- iflacija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-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</a:tr>
              <a:tr h="7647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 - </a:t>
                      </a:r>
                      <a:r>
                        <a:rPr lang="en-GB" sz="400" b="0" i="0" u="none" strike="noStrike" dirty="0" err="1" smtClean="0">
                          <a:solidFill>
                            <a:srgbClr val="000099"/>
                          </a:solidFill>
                          <a:latin typeface="Tahoma"/>
                        </a:rPr>
                        <a:t>pol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. </a:t>
                      </a:r>
                      <a:r>
                        <a:rPr lang="en-GB" sz="400" b="0" i="0" u="none" strike="noStrike" dirty="0" err="1" smtClean="0">
                          <a:solidFill>
                            <a:srgbClr val="000099"/>
                          </a:solidFill>
                          <a:latin typeface="Tahoma"/>
                        </a:rPr>
                        <a:t>rejting</a:t>
                      </a:r>
                      <a:r>
                        <a:rPr lang="en-GB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 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+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400" b="0" i="0" u="none" strike="noStrike" dirty="0">
                          <a:solidFill>
                            <a:srgbClr val="000099"/>
                          </a:solidFill>
                          <a:latin typeface="Tahoma"/>
                        </a:rPr>
                        <a:t> </a:t>
                      </a:r>
                      <a:r>
                        <a:rPr lang="sr-Latn-RS" sz="400" b="0" i="0" u="none" strike="noStrike" dirty="0" smtClean="0">
                          <a:solidFill>
                            <a:srgbClr val="000099"/>
                          </a:solidFill>
                          <a:latin typeface="Tahoma"/>
                        </a:rPr>
                        <a:t>0</a:t>
                      </a:r>
                      <a:endParaRPr lang="en-GB" sz="400" b="0" i="0" u="none" strike="noStrike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500" t="8148" r="33749" b="5927"/>
          <a:stretch>
            <a:fillRect/>
          </a:stretch>
        </p:blipFill>
        <p:spPr bwMode="auto">
          <a:xfrm>
            <a:off x="5029200" y="1205980"/>
            <a:ext cx="3733800" cy="534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875"/>
            <a:ext cx="7543800" cy="1431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www.voxeu.org/sites/default/files/Vox_secular_stagnation.pdf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r>
              <a:rPr lang="sr-Latn-RS" sz="2400" dirty="0" smtClean="0"/>
              <a:t>Y = C+I+G+NX</a:t>
            </a:r>
          </a:p>
          <a:p>
            <a:endParaRPr lang="sr-Latn-RS" sz="2400" dirty="0" smtClean="0"/>
          </a:p>
          <a:p>
            <a:r>
              <a:rPr lang="sr-Latn-RS" sz="2400" dirty="0" smtClean="0"/>
              <a:t>C=a+cY</a:t>
            </a:r>
          </a:p>
          <a:p>
            <a:r>
              <a:rPr lang="sr-Latn-RS" sz="2400" dirty="0" smtClean="0"/>
              <a:t>S=-a+(1-c)Y</a:t>
            </a:r>
          </a:p>
          <a:p>
            <a:endParaRPr lang="sr-Latn-RS" sz="2400" dirty="0" smtClean="0"/>
          </a:p>
          <a:p>
            <a:r>
              <a:rPr lang="en-GB" sz="2400" dirty="0" smtClean="0"/>
              <a:t>S</a:t>
            </a:r>
            <a:r>
              <a:rPr lang="sr-Latn-RS" sz="2400" dirty="0" smtClean="0"/>
              <a:t>a rastom Y: </a:t>
            </a:r>
          </a:p>
          <a:p>
            <a:r>
              <a:rPr lang="en-GB" sz="2400" dirty="0" smtClean="0"/>
              <a:t>R</a:t>
            </a:r>
            <a:r>
              <a:rPr lang="sr-Latn-RS" sz="2400" dirty="0" smtClean="0"/>
              <a:t>aste opada c</a:t>
            </a:r>
          </a:p>
          <a:p>
            <a:r>
              <a:rPr lang="sr-Latn-RS" sz="2400" dirty="0" smtClean="0"/>
              <a:t>raste </a:t>
            </a:r>
            <a:r>
              <a:rPr lang="sr-Latn-RS" sz="2400" i="1" dirty="0" smtClean="0"/>
              <a:t>s, raste S/Y</a:t>
            </a:r>
          </a:p>
          <a:p>
            <a:r>
              <a:rPr lang="en-GB" sz="2400" i="1" dirty="0" smtClean="0"/>
              <a:t>T</a:t>
            </a:r>
            <a:r>
              <a:rPr lang="sr-Latn-RS" sz="2400" i="1" dirty="0" smtClean="0"/>
              <a:t>e padaju I , stagnira Y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k-bl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762000"/>
            <a:ext cx="27432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Se</a:t>
            </a:r>
            <a:r>
              <a:rPr lang="sr-Latn-R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kularna stagnacija, kako smo videli, je za ekonomiste Rošarhov test. Ona za svaku osobu ima različito značenje</a:t>
            </a:r>
            <a:r>
              <a:rPr lang="en-GB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</a:rPr>
              <a:t>.” </a:t>
            </a:r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hlinkClick r:id="rId3"/>
              </a:rPr>
              <a:t>Barry </a:t>
            </a:r>
            <a:r>
              <a:rPr lang="en-GB" sz="3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hlinkClick r:id="rId3"/>
              </a:rPr>
              <a:t>Eichengreen</a:t>
            </a:r>
            <a:r>
              <a:rPr lang="en-GB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hlinkClick r:id="rId3"/>
              </a:rPr>
              <a:t> </a:t>
            </a:r>
            <a:endParaRPr lang="en-GB" sz="3200" dirty="0">
              <a:solidFill>
                <a:schemeClr val="accent2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</a:t>
            </a:r>
            <a:r>
              <a:rPr lang="sr-Latn-RS" dirty="0" smtClean="0"/>
              <a:t>etaljnije ... </a:t>
            </a:r>
            <a:r>
              <a:rPr lang="sr-Latn-RS" dirty="0" smtClean="0">
                <a:hlinkClick r:id="rId2"/>
              </a:rPr>
              <a:t>ovde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Alvin Hansen -</a:t>
            </a:r>
            <a:r>
              <a:rPr lang="en-GB" dirty="0" smtClean="0"/>
              <a:t>1938 “</a:t>
            </a:r>
            <a:r>
              <a:rPr lang="sr-Latn-RS" dirty="0" smtClean="0"/>
              <a:t>sudbina SAD nakon Velike depresije – </a:t>
            </a:r>
            <a:r>
              <a:rPr lang="en-GB" dirty="0" smtClean="0"/>
              <a:t>invest</a:t>
            </a:r>
            <a:r>
              <a:rPr lang="sr-Latn-RS" dirty="0" smtClean="0"/>
              <a:t>icije stagniraju zbog zatvaranja granica i kolapsa imigracije”</a:t>
            </a:r>
          </a:p>
          <a:p>
            <a:r>
              <a:rPr lang="sr-Latn-RS" dirty="0" smtClean="0"/>
              <a:t>Kejnz </a:t>
            </a:r>
          </a:p>
          <a:p>
            <a:r>
              <a:rPr lang="sr-Latn-RS" dirty="0" smtClean="0"/>
              <a:t>Lorens Samers</a:t>
            </a:r>
          </a:p>
          <a:p>
            <a:r>
              <a:rPr lang="sr-Latn-RS" dirty="0" smtClean="0"/>
              <a:t>Pol Krugman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4040188" cy="639762"/>
          </a:xfrm>
        </p:spPr>
        <p:txBody>
          <a:bodyPr/>
          <a:lstStyle/>
          <a:p>
            <a:r>
              <a:rPr lang="sr-Latn-RS" i="1" dirty="0" smtClean="0"/>
              <a:t>LM</a:t>
            </a:r>
            <a:endParaRPr lang="en-GB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2103438"/>
            <a:ext cx="4041775" cy="639762"/>
          </a:xfrm>
        </p:spPr>
        <p:txBody>
          <a:bodyPr/>
          <a:lstStyle/>
          <a:p>
            <a:r>
              <a:rPr lang="sr-Latn-RS" dirty="0" smtClean="0"/>
              <a:t>TR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191000" y="2678112"/>
            <a:ext cx="4953001" cy="3951288"/>
          </a:xfrm>
        </p:spPr>
        <p:txBody>
          <a:bodyPr/>
          <a:lstStyle/>
          <a:p>
            <a:r>
              <a:rPr lang="en-GB" dirty="0" smtClean="0"/>
              <a:t>Z</a:t>
            </a:r>
            <a:r>
              <a:rPr lang="sr-Latn-RS" dirty="0" smtClean="0"/>
              <a:t>a dati porast tražnje (rast Y – </a:t>
            </a:r>
            <a:r>
              <a:rPr lang="vi-VN" i="1" dirty="0" smtClean="0"/>
              <a:t>D </a:t>
            </a:r>
            <a:r>
              <a:rPr lang="sr-Latn-RS" i="1" dirty="0" smtClean="0"/>
              <a:t>-</a:t>
            </a:r>
            <a:r>
              <a:rPr lang="vi-VN" i="1" dirty="0" smtClean="0"/>
              <a:t>D</a:t>
            </a:r>
            <a:r>
              <a:rPr lang="vi-VN" dirty="0" smtClean="0"/>
              <a:t>’</a:t>
            </a:r>
            <a:r>
              <a:rPr lang="sr-Latn-RS" dirty="0" smtClean="0"/>
              <a:t>)</a:t>
            </a:r>
            <a:r>
              <a:rPr lang="vi-VN" dirty="0" smtClean="0"/>
              <a:t> </a:t>
            </a:r>
            <a:endParaRPr lang="sr-Latn-RS" dirty="0" smtClean="0"/>
          </a:p>
          <a:p>
            <a:r>
              <a:rPr lang="sr-Latn-RS" dirty="0" smtClean="0"/>
              <a:t>CB </a:t>
            </a:r>
            <a:r>
              <a:rPr lang="vi-VN" dirty="0" smtClean="0"/>
              <a:t>povećava novčanu ponudu sve do tačke </a:t>
            </a:r>
            <a:r>
              <a:rPr lang="sr-Latn-RS" i="1" dirty="0" smtClean="0"/>
              <a:t>E</a:t>
            </a:r>
          </a:p>
          <a:p>
            <a:endParaRPr lang="sr-Latn-RS" i="1" dirty="0" smtClean="0"/>
          </a:p>
          <a:p>
            <a:r>
              <a:rPr lang="en-GB" dirty="0" err="1" smtClean="0"/>
              <a:t>kamatna</a:t>
            </a:r>
            <a:r>
              <a:rPr lang="en-GB" dirty="0" smtClean="0"/>
              <a:t> </a:t>
            </a:r>
            <a:r>
              <a:rPr lang="en-GB" dirty="0" err="1" smtClean="0"/>
              <a:t>stopa</a:t>
            </a:r>
            <a:r>
              <a:rPr lang="en-GB" dirty="0" smtClean="0"/>
              <a:t> </a:t>
            </a:r>
            <a:r>
              <a:rPr lang="en-GB" dirty="0" err="1" smtClean="0"/>
              <a:t>pri</a:t>
            </a:r>
            <a:r>
              <a:rPr lang="en-GB" dirty="0" smtClean="0"/>
              <a:t> </a:t>
            </a:r>
            <a:r>
              <a:rPr lang="en-GB" dirty="0" err="1" smtClean="0"/>
              <a:t>primeni</a:t>
            </a:r>
            <a:r>
              <a:rPr lang="en-GB" dirty="0" smtClean="0"/>
              <a:t> </a:t>
            </a:r>
            <a:r>
              <a:rPr lang="en-GB" dirty="0" err="1" smtClean="0"/>
              <a:t>Tejlorovog</a:t>
            </a:r>
            <a:r>
              <a:rPr lang="en-GB" dirty="0" smtClean="0"/>
              <a:t> </a:t>
            </a:r>
            <a:r>
              <a:rPr lang="en-GB" dirty="0" err="1" smtClean="0"/>
              <a:t>pravila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en-GB" dirty="0" err="1" smtClean="0"/>
              <a:t>viša</a:t>
            </a:r>
            <a:r>
              <a:rPr lang="en-GB" dirty="0" smtClean="0"/>
              <a:t> </a:t>
            </a:r>
            <a:r>
              <a:rPr lang="en-GB" dirty="0" err="1" smtClean="0"/>
              <a:t>nego</a:t>
            </a:r>
            <a:r>
              <a:rPr lang="en-GB" dirty="0" smtClean="0"/>
              <a:t> </a:t>
            </a:r>
            <a:r>
              <a:rPr lang="sr-Latn-RS" dirty="0" smtClean="0"/>
              <a:t>pri fiksiranju k. stope (LM), ali niža </a:t>
            </a:r>
          </a:p>
          <a:p>
            <a:r>
              <a:rPr lang="sr-Latn-RS" dirty="0" smtClean="0"/>
              <a:t>nego pri kada CB fiksira novac</a:t>
            </a:r>
            <a:endParaRPr lang="sr-Latn-RS" i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304800" y="2590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Latn-RS" dirty="0" smtClean="0"/>
          </a:p>
          <a:p>
            <a:r>
              <a:rPr lang="en-GB" dirty="0" err="1" smtClean="0"/>
              <a:t>Ako</a:t>
            </a:r>
            <a:r>
              <a:rPr lang="sr-Latn-RS" dirty="0" smtClean="0"/>
              <a:t> </a:t>
            </a:r>
            <a:r>
              <a:rPr lang="sr-Latn-RS" dirty="0" smtClean="0"/>
              <a:t>CB održava kamatnu stopu,</a:t>
            </a:r>
          </a:p>
          <a:p>
            <a:r>
              <a:rPr lang="en-GB" dirty="0" err="1" smtClean="0"/>
              <a:t>mora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sr-Latn-RS" dirty="0" smtClean="0"/>
              <a:t> </a:t>
            </a:r>
            <a:r>
              <a:rPr lang="en-GB" dirty="0" err="1" smtClean="0"/>
              <a:t>poveća</a:t>
            </a:r>
            <a:r>
              <a:rPr lang="en-GB" dirty="0" smtClean="0"/>
              <a:t> </a:t>
            </a:r>
            <a:r>
              <a:rPr lang="en-GB" dirty="0" err="1" smtClean="0"/>
              <a:t>novčanu</a:t>
            </a:r>
            <a:r>
              <a:rPr lang="en-GB" dirty="0" smtClean="0"/>
              <a:t> </a:t>
            </a:r>
            <a:r>
              <a:rPr lang="en-GB" dirty="0" err="1" smtClean="0"/>
              <a:t>ponudu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en-GB" dirty="0" smtClean="0"/>
              <a:t>nova </a:t>
            </a:r>
            <a:r>
              <a:rPr lang="en-GB" dirty="0" err="1" smtClean="0"/>
              <a:t>ravnoteža</a:t>
            </a:r>
            <a:r>
              <a:rPr lang="en-GB" dirty="0" smtClean="0"/>
              <a:t> </a:t>
            </a:r>
            <a:endParaRPr lang="sr-Latn-RS" dirty="0" smtClean="0"/>
          </a:p>
          <a:p>
            <a:r>
              <a:rPr lang="en-GB" dirty="0" err="1" smtClean="0"/>
              <a:t>tački</a:t>
            </a:r>
            <a:r>
              <a:rPr lang="en-GB" dirty="0" smtClean="0"/>
              <a:t> </a:t>
            </a:r>
            <a:r>
              <a:rPr lang="sr-Latn-RS" dirty="0" smtClean="0"/>
              <a:t>C</a:t>
            </a:r>
            <a:r>
              <a:rPr lang="en-GB" i="1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oba</a:t>
            </a:r>
            <a:r>
              <a:rPr lang="en-GB" dirty="0" smtClean="0"/>
              <a:t> </a:t>
            </a:r>
            <a:r>
              <a:rPr lang="en-GB" dirty="0" err="1" smtClean="0"/>
              <a:t>panela</a:t>
            </a:r>
            <a:r>
              <a:rPr lang="sr-Latn-RS" dirty="0" smtClean="0"/>
              <a:t> (LM se pomera)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28600" y="4267200"/>
            <a:ext cx="3802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A</a:t>
            </a:r>
            <a:r>
              <a:rPr lang="sr-Latn-RS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ko targetira novac, 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kamatna stopa bi odgovarala</a:t>
            </a:r>
            <a:r>
              <a:rPr lang="sr-Latn-R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 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tački </a:t>
            </a:r>
            <a:r>
              <a:rPr lang="sr-Latn-RS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B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. </a:t>
            </a:r>
            <a:endParaRPr lang="sr-Latn-RS" sz="24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+mn-cs"/>
            </a:endParaRPr>
          </a:p>
          <a:p>
            <a:r>
              <a:rPr lang="sr-Latn-RS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LM 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kriva </a:t>
            </a:r>
            <a:r>
              <a:rPr lang="sr-Latn-RS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ide 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kroz tačke </a:t>
            </a:r>
            <a:r>
              <a:rPr lang="vi-VN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A 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i </a:t>
            </a:r>
            <a:r>
              <a:rPr lang="sr-Latn-RS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B</a:t>
            </a:r>
            <a:r>
              <a:rPr lang="vi-VN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+mn-cs"/>
              </a:rPr>
              <a:t>.</a:t>
            </a: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0177" t="45075" r="28330" b="21395"/>
          <a:stretch>
            <a:fillRect/>
          </a:stretch>
        </p:blipFill>
        <p:spPr bwMode="auto">
          <a:xfrm>
            <a:off x="2286000" y="-83127"/>
            <a:ext cx="5242560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3505200" y="304800"/>
            <a:ext cx="0" cy="1447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768304" y="304800"/>
            <a:ext cx="0" cy="14478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810000" y="990600"/>
            <a:ext cx="26166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334000" y="0"/>
            <a:ext cx="2057400" cy="1600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604296" y="-381000"/>
            <a:ext cx="1295400" cy="1981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05834 2.77556E-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13509</TotalTime>
  <Words>2326</Words>
  <Application>Microsoft Office PowerPoint</Application>
  <PresentationFormat>On-screen Show (4:3)</PresentationFormat>
  <Paragraphs>812</Paragraphs>
  <Slides>50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Shimmer</vt:lpstr>
      <vt:lpstr>Equation</vt:lpstr>
      <vt:lpstr>Chart</vt:lpstr>
      <vt:lpstr>Slide 1</vt:lpstr>
      <vt:lpstr>Slide 2</vt:lpstr>
      <vt:lpstr>Slide 3</vt:lpstr>
      <vt:lpstr>Slide 4</vt:lpstr>
      <vt:lpstr>Slide 5</vt:lpstr>
      <vt:lpstr>http://www.voxeu.org/sites/default/files/Vox_secular_stagnation.pdf </vt:lpstr>
      <vt:lpstr>Slide 7</vt:lpstr>
      <vt:lpstr>Detaljnije ... ovde</vt:lpstr>
      <vt:lpstr>Slide 9</vt:lpstr>
      <vt:lpstr>Slide 10</vt:lpstr>
      <vt:lpstr>Slide 11</vt:lpstr>
      <vt:lpstr>Slide 12</vt:lpstr>
      <vt:lpstr>Slide 13</vt:lpstr>
      <vt:lpstr>Ravnoteža u IS-TR modelu</vt:lpstr>
      <vt:lpstr>IS-TR i agregatna tražnja</vt:lpstr>
      <vt:lpstr>Izvođenje AD krive</vt:lpstr>
      <vt:lpstr>Monetarna politika  i AD kriva</vt:lpstr>
      <vt:lpstr>Fiskalna politika i AD kriva</vt:lpstr>
      <vt:lpstr>Efikasnost ek.politike</vt:lpstr>
      <vt:lpstr>Efikasnost ek. politike</vt:lpstr>
      <vt:lpstr>SR i LR efekti nekog IS šoka</vt:lpstr>
      <vt:lpstr>SR i LR efekti IS šoka</vt:lpstr>
      <vt:lpstr>SR i LR efekti IS šoka</vt:lpstr>
      <vt:lpstr>Analiza -SR</vt:lpstr>
      <vt:lpstr>Analiza - LR</vt:lpstr>
      <vt:lpstr>Velika depresija</vt:lpstr>
      <vt:lpstr>Slide 27</vt:lpstr>
      <vt:lpstr>VELIKA DEPRESIJA</vt:lpstr>
      <vt:lpstr>   Je li to bio šok IS krive?</vt:lpstr>
      <vt:lpstr> Razlozi za pomeranje IS krive</vt:lpstr>
      <vt:lpstr>   ... Ili šok LM krive - monetaristi</vt:lpstr>
      <vt:lpstr>Zašto se ne može ponoviti</vt:lpstr>
      <vt:lpstr>Rezime</vt:lpstr>
      <vt:lpstr>http://macrothoughts.weebly.com/blog/free-lunches-and-secular-stagnation </vt:lpstr>
      <vt:lpstr>http://video.cnbc.com/gallery/?video=3000599276</vt:lpstr>
      <vt:lpstr>Trumponomics- Mankiw </vt:lpstr>
      <vt:lpstr>JEFFREY D. SACHS Columbia University</vt:lpstr>
      <vt:lpstr>X-Z=S-I</vt:lpstr>
      <vt:lpstr>Kako će izazvati trgovinski rat?</vt:lpstr>
      <vt:lpstr>Slide 40</vt:lpstr>
      <vt:lpstr>Slide 41</vt:lpstr>
      <vt:lpstr>Posledice rasta carine od 20% na uvoz drvene građe iz Kanade: </vt:lpstr>
      <vt:lpstr>http://www.macmillanlearning.com/catalog/static/worth/mankiw4/content/pga_menu02.htm</vt:lpstr>
      <vt:lpstr>Slide 44</vt:lpstr>
      <vt:lpstr>Slide 45</vt:lpstr>
      <vt:lpstr>Slide 46</vt:lpstr>
      <vt:lpstr>Slide 47</vt:lpstr>
      <vt:lpstr>Slide 48</vt:lpstr>
      <vt:lpstr>Slide 49</vt:lpstr>
      <vt:lpstr>PRAVILA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 se mora znati iz poglavlja 8</dc:title>
  <dc:creator>Dana</dc:creator>
  <cp:lastModifiedBy>User</cp:lastModifiedBy>
  <cp:revision>779</cp:revision>
  <dcterms:created xsi:type="dcterms:W3CDTF">2009-03-30T19:08:44Z</dcterms:created>
  <dcterms:modified xsi:type="dcterms:W3CDTF">2017-04-26T09:11:01Z</dcterms:modified>
</cp:coreProperties>
</file>