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77"/>
  </p:notesMasterIdLst>
  <p:sldIdLst>
    <p:sldId id="491" r:id="rId2"/>
    <p:sldId id="457" r:id="rId3"/>
    <p:sldId id="458" r:id="rId4"/>
    <p:sldId id="459" r:id="rId5"/>
    <p:sldId id="460" r:id="rId6"/>
    <p:sldId id="461" r:id="rId7"/>
    <p:sldId id="462" r:id="rId8"/>
    <p:sldId id="463" r:id="rId9"/>
    <p:sldId id="488" r:id="rId10"/>
    <p:sldId id="484" r:id="rId11"/>
    <p:sldId id="464" r:id="rId12"/>
    <p:sldId id="465" r:id="rId13"/>
    <p:sldId id="466" r:id="rId14"/>
    <p:sldId id="467" r:id="rId15"/>
    <p:sldId id="468" r:id="rId16"/>
    <p:sldId id="469" r:id="rId17"/>
    <p:sldId id="470" r:id="rId18"/>
    <p:sldId id="471" r:id="rId19"/>
    <p:sldId id="472" r:id="rId20"/>
    <p:sldId id="473" r:id="rId21"/>
    <p:sldId id="474" r:id="rId22"/>
    <p:sldId id="475" r:id="rId23"/>
    <p:sldId id="485" r:id="rId24"/>
    <p:sldId id="476" r:id="rId25"/>
    <p:sldId id="477" r:id="rId26"/>
    <p:sldId id="478" r:id="rId27"/>
    <p:sldId id="479" r:id="rId28"/>
    <p:sldId id="480" r:id="rId29"/>
    <p:sldId id="481" r:id="rId30"/>
    <p:sldId id="482" r:id="rId31"/>
    <p:sldId id="372" r:id="rId32"/>
    <p:sldId id="374" r:id="rId33"/>
    <p:sldId id="378" r:id="rId34"/>
    <p:sldId id="427" r:id="rId35"/>
    <p:sldId id="448" r:id="rId36"/>
    <p:sldId id="447" r:id="rId37"/>
    <p:sldId id="380" r:id="rId38"/>
    <p:sldId id="381" r:id="rId39"/>
    <p:sldId id="382" r:id="rId40"/>
    <p:sldId id="383" r:id="rId41"/>
    <p:sldId id="385" r:id="rId42"/>
    <p:sldId id="388" r:id="rId43"/>
    <p:sldId id="486" r:id="rId44"/>
    <p:sldId id="487" r:id="rId45"/>
    <p:sldId id="389" r:id="rId46"/>
    <p:sldId id="390" r:id="rId47"/>
    <p:sldId id="391" r:id="rId48"/>
    <p:sldId id="392" r:id="rId49"/>
    <p:sldId id="393" r:id="rId50"/>
    <p:sldId id="402" r:id="rId51"/>
    <p:sldId id="394" r:id="rId52"/>
    <p:sldId id="395" r:id="rId53"/>
    <p:sldId id="397" r:id="rId54"/>
    <p:sldId id="398" r:id="rId55"/>
    <p:sldId id="399" r:id="rId56"/>
    <p:sldId id="400" r:id="rId57"/>
    <p:sldId id="401" r:id="rId58"/>
    <p:sldId id="403" r:id="rId59"/>
    <p:sldId id="489" r:id="rId60"/>
    <p:sldId id="404" r:id="rId61"/>
    <p:sldId id="405" r:id="rId62"/>
    <p:sldId id="406" r:id="rId63"/>
    <p:sldId id="407" r:id="rId64"/>
    <p:sldId id="408" r:id="rId65"/>
    <p:sldId id="409" r:id="rId66"/>
    <p:sldId id="490" r:id="rId67"/>
    <p:sldId id="410" r:id="rId68"/>
    <p:sldId id="411" r:id="rId69"/>
    <p:sldId id="412" r:id="rId70"/>
    <p:sldId id="413" r:id="rId71"/>
    <p:sldId id="414" r:id="rId72"/>
    <p:sldId id="415" r:id="rId73"/>
    <p:sldId id="455" r:id="rId74"/>
    <p:sldId id="456" r:id="rId75"/>
    <p:sldId id="425" r:id="rId7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1F2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713" autoAdjust="0"/>
  </p:normalViewPr>
  <p:slideViewPr>
    <p:cSldViewPr>
      <p:cViewPr varScale="1">
        <p:scale>
          <a:sx n="114" d="100"/>
          <a:sy n="114" d="100"/>
        </p:scale>
        <p:origin x="114" y="2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C:\Data1\STARI_D\My%20Documents\NASTAVA\2016-1234.xls"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dk2" tx1="lt1" bg2="dk1" tx2="lt2" accent1="accent1" accent2="accent2" accent3="accent3" accent4="accent4" accent5="accent5" accent6="accent6" hlink="hlink" folHlink="folHlink"/>
  <c:chart>
    <c:autoTitleDeleted val="1"/>
    <c:plotArea>
      <c:layout>
        <c:manualLayout>
          <c:layoutTarget val="inner"/>
          <c:xMode val="edge"/>
          <c:yMode val="edge"/>
          <c:x val="5.2369077306733368E-2"/>
          <c:y val="0.17811749094875892"/>
          <c:w val="0.89526184538653353"/>
          <c:h val="0.79135056692948602"/>
        </c:manualLayout>
      </c:layout>
      <c:scatterChart>
        <c:scatterStyle val="lineMarker"/>
        <c:varyColors val="0"/>
        <c:ser>
          <c:idx val="8"/>
          <c:order val="0"/>
          <c:spPr>
            <a:ln w="25400">
              <a:solidFill>
                <a:srgbClr val="000000"/>
              </a:solidFill>
              <a:prstDash val="solid"/>
            </a:ln>
          </c:spPr>
          <c:marker>
            <c:symbol val="none"/>
          </c:marker>
          <c:xVal>
            <c:numRef>
              <c:f>vezbe1!$B$33:$B$549</c:f>
              <c:numCache>
                <c:formatCode>0.00</c:formatCode>
                <c:ptCount val="517"/>
                <c:pt idx="0">
                  <c:v>0</c:v>
                </c:pt>
                <c:pt idx="1">
                  <c:v>50</c:v>
                </c:pt>
                <c:pt idx="2">
                  <c:v>100</c:v>
                </c:pt>
                <c:pt idx="3">
                  <c:v>150</c:v>
                </c:pt>
                <c:pt idx="4">
                  <c:v>200</c:v>
                </c:pt>
                <c:pt idx="5">
                  <c:v>250</c:v>
                </c:pt>
                <c:pt idx="6">
                  <c:v>300</c:v>
                </c:pt>
                <c:pt idx="7">
                  <c:v>350</c:v>
                </c:pt>
                <c:pt idx="8">
                  <c:v>400</c:v>
                </c:pt>
                <c:pt idx="9">
                  <c:v>450</c:v>
                </c:pt>
                <c:pt idx="10">
                  <c:v>500</c:v>
                </c:pt>
                <c:pt idx="11">
                  <c:v>550</c:v>
                </c:pt>
                <c:pt idx="12">
                  <c:v>600</c:v>
                </c:pt>
                <c:pt idx="13">
                  <c:v>650</c:v>
                </c:pt>
                <c:pt idx="14">
                  <c:v>700</c:v>
                </c:pt>
                <c:pt idx="15">
                  <c:v>750</c:v>
                </c:pt>
                <c:pt idx="16">
                  <c:v>800</c:v>
                </c:pt>
                <c:pt idx="17">
                  <c:v>850</c:v>
                </c:pt>
                <c:pt idx="18">
                  <c:v>900</c:v>
                </c:pt>
                <c:pt idx="19">
                  <c:v>950</c:v>
                </c:pt>
                <c:pt idx="20">
                  <c:v>1000</c:v>
                </c:pt>
                <c:pt idx="21">
                  <c:v>1050</c:v>
                </c:pt>
                <c:pt idx="22">
                  <c:v>1100</c:v>
                </c:pt>
                <c:pt idx="23">
                  <c:v>1150</c:v>
                </c:pt>
                <c:pt idx="24">
                  <c:v>1200</c:v>
                </c:pt>
                <c:pt idx="25">
                  <c:v>1250</c:v>
                </c:pt>
                <c:pt idx="26">
                  <c:v>1300</c:v>
                </c:pt>
                <c:pt idx="27">
                  <c:v>1350</c:v>
                </c:pt>
                <c:pt idx="28">
                  <c:v>1400</c:v>
                </c:pt>
                <c:pt idx="29">
                  <c:v>1450</c:v>
                </c:pt>
                <c:pt idx="30">
                  <c:v>1500</c:v>
                </c:pt>
                <c:pt idx="31">
                  <c:v>1550</c:v>
                </c:pt>
                <c:pt idx="32">
                  <c:v>1600</c:v>
                </c:pt>
                <c:pt idx="33">
                  <c:v>1650</c:v>
                </c:pt>
                <c:pt idx="34">
                  <c:v>1700</c:v>
                </c:pt>
                <c:pt idx="35">
                  <c:v>1750</c:v>
                </c:pt>
                <c:pt idx="36">
                  <c:v>1800</c:v>
                </c:pt>
                <c:pt idx="37">
                  <c:v>1850</c:v>
                </c:pt>
                <c:pt idx="38">
                  <c:v>1900</c:v>
                </c:pt>
                <c:pt idx="39">
                  <c:v>1950</c:v>
                </c:pt>
                <c:pt idx="40">
                  <c:v>2000</c:v>
                </c:pt>
                <c:pt idx="41">
                  <c:v>2050</c:v>
                </c:pt>
                <c:pt idx="42">
                  <c:v>2100</c:v>
                </c:pt>
                <c:pt idx="43">
                  <c:v>2150</c:v>
                </c:pt>
                <c:pt idx="44">
                  <c:v>2200</c:v>
                </c:pt>
                <c:pt idx="45">
                  <c:v>2250</c:v>
                </c:pt>
                <c:pt idx="46">
                  <c:v>2300</c:v>
                </c:pt>
                <c:pt idx="47">
                  <c:v>2350</c:v>
                </c:pt>
                <c:pt idx="48">
                  <c:v>2400</c:v>
                </c:pt>
                <c:pt idx="49">
                  <c:v>2450</c:v>
                </c:pt>
                <c:pt idx="50">
                  <c:v>2500</c:v>
                </c:pt>
                <c:pt idx="51">
                  <c:v>2550</c:v>
                </c:pt>
                <c:pt idx="52">
                  <c:v>2600</c:v>
                </c:pt>
                <c:pt idx="53">
                  <c:v>2650</c:v>
                </c:pt>
                <c:pt idx="54">
                  <c:v>2700</c:v>
                </c:pt>
                <c:pt idx="55">
                  <c:v>2750</c:v>
                </c:pt>
                <c:pt idx="56">
                  <c:v>2800</c:v>
                </c:pt>
                <c:pt idx="57">
                  <c:v>2850</c:v>
                </c:pt>
                <c:pt idx="58">
                  <c:v>2900</c:v>
                </c:pt>
                <c:pt idx="59">
                  <c:v>2950</c:v>
                </c:pt>
                <c:pt idx="60">
                  <c:v>3000</c:v>
                </c:pt>
                <c:pt idx="61">
                  <c:v>3050</c:v>
                </c:pt>
                <c:pt idx="62">
                  <c:v>3100</c:v>
                </c:pt>
                <c:pt idx="63">
                  <c:v>3150</c:v>
                </c:pt>
                <c:pt idx="64">
                  <c:v>3200</c:v>
                </c:pt>
                <c:pt idx="65">
                  <c:v>3250</c:v>
                </c:pt>
                <c:pt idx="66">
                  <c:v>3300</c:v>
                </c:pt>
                <c:pt idx="67">
                  <c:v>3350</c:v>
                </c:pt>
                <c:pt idx="68">
                  <c:v>3400</c:v>
                </c:pt>
                <c:pt idx="69">
                  <c:v>3450</c:v>
                </c:pt>
                <c:pt idx="70">
                  <c:v>3500</c:v>
                </c:pt>
                <c:pt idx="71">
                  <c:v>3550</c:v>
                </c:pt>
                <c:pt idx="72">
                  <c:v>3600</c:v>
                </c:pt>
                <c:pt idx="73">
                  <c:v>3650</c:v>
                </c:pt>
                <c:pt idx="74">
                  <c:v>3700</c:v>
                </c:pt>
                <c:pt idx="75">
                  <c:v>3750</c:v>
                </c:pt>
                <c:pt idx="76">
                  <c:v>3800</c:v>
                </c:pt>
                <c:pt idx="77">
                  <c:v>3850</c:v>
                </c:pt>
                <c:pt idx="78">
                  <c:v>3900</c:v>
                </c:pt>
                <c:pt idx="79">
                  <c:v>3950</c:v>
                </c:pt>
                <c:pt idx="80">
                  <c:v>4000</c:v>
                </c:pt>
                <c:pt idx="81">
                  <c:v>4050</c:v>
                </c:pt>
                <c:pt idx="82">
                  <c:v>4100</c:v>
                </c:pt>
                <c:pt idx="83">
                  <c:v>4150</c:v>
                </c:pt>
                <c:pt idx="84">
                  <c:v>4200</c:v>
                </c:pt>
                <c:pt idx="85">
                  <c:v>4250</c:v>
                </c:pt>
                <c:pt idx="86">
                  <c:v>4300</c:v>
                </c:pt>
                <c:pt idx="87">
                  <c:v>4350</c:v>
                </c:pt>
                <c:pt idx="88">
                  <c:v>4400</c:v>
                </c:pt>
                <c:pt idx="89">
                  <c:v>4450</c:v>
                </c:pt>
                <c:pt idx="90">
                  <c:v>4500</c:v>
                </c:pt>
                <c:pt idx="91">
                  <c:v>4550</c:v>
                </c:pt>
                <c:pt idx="92">
                  <c:v>4600</c:v>
                </c:pt>
                <c:pt idx="93">
                  <c:v>4650</c:v>
                </c:pt>
                <c:pt idx="94">
                  <c:v>4700</c:v>
                </c:pt>
                <c:pt idx="95">
                  <c:v>4750</c:v>
                </c:pt>
                <c:pt idx="96">
                  <c:v>4800</c:v>
                </c:pt>
                <c:pt idx="97">
                  <c:v>4850</c:v>
                </c:pt>
                <c:pt idx="98">
                  <c:v>4900</c:v>
                </c:pt>
                <c:pt idx="99">
                  <c:v>4950</c:v>
                </c:pt>
                <c:pt idx="100">
                  <c:v>5000</c:v>
                </c:pt>
                <c:pt idx="101">
                  <c:v>5050</c:v>
                </c:pt>
                <c:pt idx="102">
                  <c:v>5100</c:v>
                </c:pt>
                <c:pt idx="103">
                  <c:v>5150</c:v>
                </c:pt>
                <c:pt idx="104">
                  <c:v>5200</c:v>
                </c:pt>
                <c:pt idx="105">
                  <c:v>5250</c:v>
                </c:pt>
                <c:pt idx="106">
                  <c:v>5300</c:v>
                </c:pt>
                <c:pt idx="107">
                  <c:v>5350</c:v>
                </c:pt>
                <c:pt idx="108">
                  <c:v>5400</c:v>
                </c:pt>
                <c:pt idx="109">
                  <c:v>5450</c:v>
                </c:pt>
                <c:pt idx="110">
                  <c:v>5500</c:v>
                </c:pt>
                <c:pt idx="111">
                  <c:v>5550</c:v>
                </c:pt>
                <c:pt idx="112">
                  <c:v>5600</c:v>
                </c:pt>
                <c:pt idx="113">
                  <c:v>5650</c:v>
                </c:pt>
                <c:pt idx="114">
                  <c:v>5700</c:v>
                </c:pt>
                <c:pt idx="115">
                  <c:v>5750</c:v>
                </c:pt>
                <c:pt idx="116">
                  <c:v>5800</c:v>
                </c:pt>
                <c:pt idx="117">
                  <c:v>5850</c:v>
                </c:pt>
                <c:pt idx="118">
                  <c:v>5900</c:v>
                </c:pt>
                <c:pt idx="119">
                  <c:v>5950</c:v>
                </c:pt>
                <c:pt idx="120">
                  <c:v>6000</c:v>
                </c:pt>
                <c:pt idx="121">
                  <c:v>6050</c:v>
                </c:pt>
                <c:pt idx="122">
                  <c:v>6100</c:v>
                </c:pt>
                <c:pt idx="123">
                  <c:v>6150</c:v>
                </c:pt>
                <c:pt idx="124">
                  <c:v>6200</c:v>
                </c:pt>
                <c:pt idx="125">
                  <c:v>6250</c:v>
                </c:pt>
                <c:pt idx="126">
                  <c:v>6300</c:v>
                </c:pt>
                <c:pt idx="127">
                  <c:v>6350</c:v>
                </c:pt>
                <c:pt idx="128">
                  <c:v>6400</c:v>
                </c:pt>
                <c:pt idx="129">
                  <c:v>6450</c:v>
                </c:pt>
                <c:pt idx="130">
                  <c:v>6500</c:v>
                </c:pt>
                <c:pt idx="131">
                  <c:v>6550</c:v>
                </c:pt>
                <c:pt idx="132">
                  <c:v>6600</c:v>
                </c:pt>
                <c:pt idx="133">
                  <c:v>6650</c:v>
                </c:pt>
                <c:pt idx="134">
                  <c:v>6700</c:v>
                </c:pt>
                <c:pt idx="135">
                  <c:v>6750</c:v>
                </c:pt>
                <c:pt idx="136">
                  <c:v>6800</c:v>
                </c:pt>
                <c:pt idx="137">
                  <c:v>6850</c:v>
                </c:pt>
                <c:pt idx="138">
                  <c:v>6900</c:v>
                </c:pt>
                <c:pt idx="139">
                  <c:v>6950</c:v>
                </c:pt>
                <c:pt idx="140">
                  <c:v>7000</c:v>
                </c:pt>
                <c:pt idx="141">
                  <c:v>7050</c:v>
                </c:pt>
                <c:pt idx="142">
                  <c:v>7100</c:v>
                </c:pt>
                <c:pt idx="143">
                  <c:v>7150</c:v>
                </c:pt>
                <c:pt idx="144">
                  <c:v>7200</c:v>
                </c:pt>
                <c:pt idx="145">
                  <c:v>7250</c:v>
                </c:pt>
                <c:pt idx="146">
                  <c:v>7300</c:v>
                </c:pt>
                <c:pt idx="147">
                  <c:v>7350</c:v>
                </c:pt>
                <c:pt idx="148">
                  <c:v>7400</c:v>
                </c:pt>
                <c:pt idx="149">
                  <c:v>7450</c:v>
                </c:pt>
                <c:pt idx="150">
                  <c:v>7500</c:v>
                </c:pt>
                <c:pt idx="151">
                  <c:v>7550</c:v>
                </c:pt>
                <c:pt idx="152">
                  <c:v>7600</c:v>
                </c:pt>
                <c:pt idx="153">
                  <c:v>7650</c:v>
                </c:pt>
                <c:pt idx="154">
                  <c:v>7700</c:v>
                </c:pt>
                <c:pt idx="155">
                  <c:v>7750</c:v>
                </c:pt>
                <c:pt idx="156">
                  <c:v>7800</c:v>
                </c:pt>
                <c:pt idx="157">
                  <c:v>7850</c:v>
                </c:pt>
                <c:pt idx="158">
                  <c:v>7900</c:v>
                </c:pt>
                <c:pt idx="159">
                  <c:v>7950</c:v>
                </c:pt>
                <c:pt idx="160">
                  <c:v>8000</c:v>
                </c:pt>
                <c:pt idx="161">
                  <c:v>8050</c:v>
                </c:pt>
                <c:pt idx="162">
                  <c:v>8100</c:v>
                </c:pt>
                <c:pt idx="163">
                  <c:v>8150</c:v>
                </c:pt>
                <c:pt idx="164">
                  <c:v>8200</c:v>
                </c:pt>
                <c:pt idx="165">
                  <c:v>8250</c:v>
                </c:pt>
                <c:pt idx="166">
                  <c:v>8300</c:v>
                </c:pt>
                <c:pt idx="167">
                  <c:v>8350</c:v>
                </c:pt>
                <c:pt idx="168">
                  <c:v>8400</c:v>
                </c:pt>
                <c:pt idx="169">
                  <c:v>8450</c:v>
                </c:pt>
                <c:pt idx="170">
                  <c:v>8500</c:v>
                </c:pt>
                <c:pt idx="171">
                  <c:v>8550</c:v>
                </c:pt>
                <c:pt idx="172">
                  <c:v>8600</c:v>
                </c:pt>
                <c:pt idx="173">
                  <c:v>8650</c:v>
                </c:pt>
                <c:pt idx="174">
                  <c:v>8700</c:v>
                </c:pt>
                <c:pt idx="175">
                  <c:v>8750</c:v>
                </c:pt>
                <c:pt idx="176">
                  <c:v>8800</c:v>
                </c:pt>
                <c:pt idx="177">
                  <c:v>8850</c:v>
                </c:pt>
                <c:pt idx="178">
                  <c:v>8900</c:v>
                </c:pt>
                <c:pt idx="179">
                  <c:v>8950</c:v>
                </c:pt>
                <c:pt idx="180">
                  <c:v>9000</c:v>
                </c:pt>
                <c:pt idx="181">
                  <c:v>9050</c:v>
                </c:pt>
                <c:pt idx="182">
                  <c:v>9100</c:v>
                </c:pt>
                <c:pt idx="183">
                  <c:v>9150</c:v>
                </c:pt>
                <c:pt idx="184">
                  <c:v>9200</c:v>
                </c:pt>
                <c:pt idx="185">
                  <c:v>9250</c:v>
                </c:pt>
                <c:pt idx="186">
                  <c:v>9300</c:v>
                </c:pt>
                <c:pt idx="187">
                  <c:v>9350</c:v>
                </c:pt>
                <c:pt idx="188">
                  <c:v>9400</c:v>
                </c:pt>
                <c:pt idx="189">
                  <c:v>9450</c:v>
                </c:pt>
                <c:pt idx="190">
                  <c:v>9500</c:v>
                </c:pt>
                <c:pt idx="191">
                  <c:v>9550</c:v>
                </c:pt>
                <c:pt idx="192">
                  <c:v>9600</c:v>
                </c:pt>
                <c:pt idx="193">
                  <c:v>9650</c:v>
                </c:pt>
                <c:pt idx="194">
                  <c:v>9700</c:v>
                </c:pt>
                <c:pt idx="195">
                  <c:v>9750</c:v>
                </c:pt>
                <c:pt idx="196">
                  <c:v>9800</c:v>
                </c:pt>
                <c:pt idx="197">
                  <c:v>9850</c:v>
                </c:pt>
                <c:pt idx="198">
                  <c:v>9900</c:v>
                </c:pt>
                <c:pt idx="199">
                  <c:v>9950</c:v>
                </c:pt>
                <c:pt idx="200">
                  <c:v>10000</c:v>
                </c:pt>
                <c:pt idx="201">
                  <c:v>10050</c:v>
                </c:pt>
                <c:pt idx="202">
                  <c:v>10100</c:v>
                </c:pt>
                <c:pt idx="203">
                  <c:v>10150</c:v>
                </c:pt>
                <c:pt idx="204">
                  <c:v>10200</c:v>
                </c:pt>
                <c:pt idx="205">
                  <c:v>10250</c:v>
                </c:pt>
                <c:pt idx="206">
                  <c:v>10300</c:v>
                </c:pt>
                <c:pt idx="207">
                  <c:v>10350</c:v>
                </c:pt>
                <c:pt idx="208">
                  <c:v>10400</c:v>
                </c:pt>
                <c:pt idx="209">
                  <c:v>10450</c:v>
                </c:pt>
                <c:pt idx="210">
                  <c:v>10500</c:v>
                </c:pt>
                <c:pt idx="211">
                  <c:v>10550</c:v>
                </c:pt>
                <c:pt idx="212">
                  <c:v>10600</c:v>
                </c:pt>
                <c:pt idx="213">
                  <c:v>10650</c:v>
                </c:pt>
                <c:pt idx="214">
                  <c:v>10700</c:v>
                </c:pt>
                <c:pt idx="215">
                  <c:v>10750</c:v>
                </c:pt>
                <c:pt idx="216">
                  <c:v>10800</c:v>
                </c:pt>
                <c:pt idx="217">
                  <c:v>10850</c:v>
                </c:pt>
                <c:pt idx="218">
                  <c:v>10900</c:v>
                </c:pt>
                <c:pt idx="219">
                  <c:v>10950</c:v>
                </c:pt>
                <c:pt idx="220">
                  <c:v>11000</c:v>
                </c:pt>
                <c:pt idx="221">
                  <c:v>11050</c:v>
                </c:pt>
                <c:pt idx="222">
                  <c:v>11100</c:v>
                </c:pt>
                <c:pt idx="223">
                  <c:v>11150</c:v>
                </c:pt>
                <c:pt idx="224">
                  <c:v>11200</c:v>
                </c:pt>
                <c:pt idx="225">
                  <c:v>11250</c:v>
                </c:pt>
                <c:pt idx="226">
                  <c:v>11300</c:v>
                </c:pt>
                <c:pt idx="227">
                  <c:v>11350</c:v>
                </c:pt>
                <c:pt idx="228">
                  <c:v>11400</c:v>
                </c:pt>
                <c:pt idx="229">
                  <c:v>11450</c:v>
                </c:pt>
                <c:pt idx="230">
                  <c:v>11500</c:v>
                </c:pt>
                <c:pt idx="231">
                  <c:v>11550</c:v>
                </c:pt>
                <c:pt idx="232">
                  <c:v>11600</c:v>
                </c:pt>
                <c:pt idx="233">
                  <c:v>11650</c:v>
                </c:pt>
                <c:pt idx="234">
                  <c:v>11700</c:v>
                </c:pt>
                <c:pt idx="235">
                  <c:v>11750</c:v>
                </c:pt>
                <c:pt idx="236">
                  <c:v>11800</c:v>
                </c:pt>
                <c:pt idx="237">
                  <c:v>11850</c:v>
                </c:pt>
                <c:pt idx="238">
                  <c:v>11900</c:v>
                </c:pt>
                <c:pt idx="239">
                  <c:v>11950</c:v>
                </c:pt>
                <c:pt idx="240">
                  <c:v>12000</c:v>
                </c:pt>
                <c:pt idx="241">
                  <c:v>12050</c:v>
                </c:pt>
                <c:pt idx="242">
                  <c:v>12100</c:v>
                </c:pt>
                <c:pt idx="243">
                  <c:v>12150</c:v>
                </c:pt>
                <c:pt idx="244">
                  <c:v>12200</c:v>
                </c:pt>
                <c:pt idx="245">
                  <c:v>12250</c:v>
                </c:pt>
                <c:pt idx="246">
                  <c:v>12300</c:v>
                </c:pt>
                <c:pt idx="247">
                  <c:v>12350</c:v>
                </c:pt>
                <c:pt idx="248">
                  <c:v>12400</c:v>
                </c:pt>
                <c:pt idx="249">
                  <c:v>12450</c:v>
                </c:pt>
                <c:pt idx="250">
                  <c:v>12500</c:v>
                </c:pt>
                <c:pt idx="251">
                  <c:v>12550</c:v>
                </c:pt>
                <c:pt idx="252">
                  <c:v>12600</c:v>
                </c:pt>
                <c:pt idx="253">
                  <c:v>12650</c:v>
                </c:pt>
                <c:pt idx="254">
                  <c:v>12700</c:v>
                </c:pt>
                <c:pt idx="255">
                  <c:v>12750</c:v>
                </c:pt>
                <c:pt idx="256">
                  <c:v>12800</c:v>
                </c:pt>
                <c:pt idx="257">
                  <c:v>12850</c:v>
                </c:pt>
                <c:pt idx="258">
                  <c:v>12900</c:v>
                </c:pt>
                <c:pt idx="259">
                  <c:v>12950</c:v>
                </c:pt>
                <c:pt idx="260">
                  <c:v>13000</c:v>
                </c:pt>
                <c:pt idx="261">
                  <c:v>13050</c:v>
                </c:pt>
                <c:pt idx="262">
                  <c:v>13100</c:v>
                </c:pt>
                <c:pt idx="263">
                  <c:v>13150</c:v>
                </c:pt>
                <c:pt idx="264">
                  <c:v>13200</c:v>
                </c:pt>
                <c:pt idx="265">
                  <c:v>13250</c:v>
                </c:pt>
                <c:pt idx="266">
                  <c:v>13300</c:v>
                </c:pt>
                <c:pt idx="267">
                  <c:v>13350</c:v>
                </c:pt>
                <c:pt idx="268">
                  <c:v>13400</c:v>
                </c:pt>
                <c:pt idx="269">
                  <c:v>13450</c:v>
                </c:pt>
                <c:pt idx="270">
                  <c:v>13500</c:v>
                </c:pt>
                <c:pt idx="271">
                  <c:v>13550</c:v>
                </c:pt>
                <c:pt idx="272">
                  <c:v>13600</c:v>
                </c:pt>
                <c:pt idx="273">
                  <c:v>13650</c:v>
                </c:pt>
                <c:pt idx="274">
                  <c:v>13700</c:v>
                </c:pt>
                <c:pt idx="275">
                  <c:v>13750</c:v>
                </c:pt>
                <c:pt idx="276">
                  <c:v>13800</c:v>
                </c:pt>
                <c:pt idx="277">
                  <c:v>13850</c:v>
                </c:pt>
                <c:pt idx="278">
                  <c:v>13900</c:v>
                </c:pt>
                <c:pt idx="279">
                  <c:v>13950</c:v>
                </c:pt>
                <c:pt idx="280">
                  <c:v>14000</c:v>
                </c:pt>
                <c:pt idx="281">
                  <c:v>14050</c:v>
                </c:pt>
                <c:pt idx="282">
                  <c:v>14100</c:v>
                </c:pt>
                <c:pt idx="283">
                  <c:v>14150</c:v>
                </c:pt>
                <c:pt idx="284">
                  <c:v>14200</c:v>
                </c:pt>
                <c:pt idx="285">
                  <c:v>14250</c:v>
                </c:pt>
                <c:pt idx="286">
                  <c:v>14300</c:v>
                </c:pt>
                <c:pt idx="287">
                  <c:v>14350</c:v>
                </c:pt>
                <c:pt idx="288">
                  <c:v>14400</c:v>
                </c:pt>
                <c:pt idx="289">
                  <c:v>14450</c:v>
                </c:pt>
                <c:pt idx="290">
                  <c:v>14500</c:v>
                </c:pt>
                <c:pt idx="291">
                  <c:v>14550</c:v>
                </c:pt>
                <c:pt idx="292">
                  <c:v>14600</c:v>
                </c:pt>
                <c:pt idx="293">
                  <c:v>14650</c:v>
                </c:pt>
                <c:pt idx="294">
                  <c:v>14700</c:v>
                </c:pt>
                <c:pt idx="295">
                  <c:v>14750</c:v>
                </c:pt>
                <c:pt idx="296">
                  <c:v>14800</c:v>
                </c:pt>
                <c:pt idx="297">
                  <c:v>14850</c:v>
                </c:pt>
                <c:pt idx="298">
                  <c:v>14900</c:v>
                </c:pt>
                <c:pt idx="299">
                  <c:v>14950</c:v>
                </c:pt>
                <c:pt idx="300">
                  <c:v>15000</c:v>
                </c:pt>
                <c:pt idx="301">
                  <c:v>15050</c:v>
                </c:pt>
                <c:pt idx="302">
                  <c:v>15100</c:v>
                </c:pt>
                <c:pt idx="303">
                  <c:v>15150</c:v>
                </c:pt>
                <c:pt idx="304">
                  <c:v>15200</c:v>
                </c:pt>
                <c:pt idx="305">
                  <c:v>15250</c:v>
                </c:pt>
                <c:pt idx="306">
                  <c:v>15300</c:v>
                </c:pt>
                <c:pt idx="307">
                  <c:v>15350</c:v>
                </c:pt>
                <c:pt idx="308">
                  <c:v>15400</c:v>
                </c:pt>
                <c:pt idx="309">
                  <c:v>15450</c:v>
                </c:pt>
                <c:pt idx="310">
                  <c:v>15500</c:v>
                </c:pt>
                <c:pt idx="311">
                  <c:v>15550</c:v>
                </c:pt>
                <c:pt idx="312">
                  <c:v>15600</c:v>
                </c:pt>
                <c:pt idx="313">
                  <c:v>15650</c:v>
                </c:pt>
                <c:pt idx="314">
                  <c:v>15700</c:v>
                </c:pt>
                <c:pt idx="315">
                  <c:v>15750</c:v>
                </c:pt>
                <c:pt idx="316">
                  <c:v>15800</c:v>
                </c:pt>
                <c:pt idx="317">
                  <c:v>15850</c:v>
                </c:pt>
                <c:pt idx="318">
                  <c:v>15900</c:v>
                </c:pt>
                <c:pt idx="319">
                  <c:v>15950</c:v>
                </c:pt>
                <c:pt idx="320">
                  <c:v>16000</c:v>
                </c:pt>
                <c:pt idx="321">
                  <c:v>16050</c:v>
                </c:pt>
                <c:pt idx="322">
                  <c:v>16100</c:v>
                </c:pt>
                <c:pt idx="323">
                  <c:v>16150</c:v>
                </c:pt>
                <c:pt idx="324">
                  <c:v>16200</c:v>
                </c:pt>
                <c:pt idx="325">
                  <c:v>16250</c:v>
                </c:pt>
                <c:pt idx="326">
                  <c:v>16300</c:v>
                </c:pt>
                <c:pt idx="327">
                  <c:v>16350</c:v>
                </c:pt>
                <c:pt idx="328">
                  <c:v>16400</c:v>
                </c:pt>
                <c:pt idx="329">
                  <c:v>16450</c:v>
                </c:pt>
                <c:pt idx="330">
                  <c:v>16500</c:v>
                </c:pt>
                <c:pt idx="331">
                  <c:v>16550</c:v>
                </c:pt>
                <c:pt idx="332">
                  <c:v>16600</c:v>
                </c:pt>
                <c:pt idx="333">
                  <c:v>16650</c:v>
                </c:pt>
                <c:pt idx="334">
                  <c:v>16700</c:v>
                </c:pt>
                <c:pt idx="335">
                  <c:v>16750</c:v>
                </c:pt>
                <c:pt idx="336">
                  <c:v>16800</c:v>
                </c:pt>
                <c:pt idx="337">
                  <c:v>16850</c:v>
                </c:pt>
                <c:pt idx="338">
                  <c:v>16900</c:v>
                </c:pt>
                <c:pt idx="339">
                  <c:v>16950</c:v>
                </c:pt>
                <c:pt idx="340">
                  <c:v>17000</c:v>
                </c:pt>
                <c:pt idx="341">
                  <c:v>17050</c:v>
                </c:pt>
                <c:pt idx="342">
                  <c:v>17100</c:v>
                </c:pt>
                <c:pt idx="343">
                  <c:v>17150</c:v>
                </c:pt>
                <c:pt idx="344">
                  <c:v>17200</c:v>
                </c:pt>
                <c:pt idx="345">
                  <c:v>17250</c:v>
                </c:pt>
                <c:pt idx="346">
                  <c:v>17300</c:v>
                </c:pt>
                <c:pt idx="347">
                  <c:v>17350</c:v>
                </c:pt>
                <c:pt idx="348">
                  <c:v>17400</c:v>
                </c:pt>
                <c:pt idx="349">
                  <c:v>17450</c:v>
                </c:pt>
                <c:pt idx="350">
                  <c:v>17500</c:v>
                </c:pt>
                <c:pt idx="351">
                  <c:v>17550</c:v>
                </c:pt>
                <c:pt idx="352">
                  <c:v>17600</c:v>
                </c:pt>
                <c:pt idx="353">
                  <c:v>17650</c:v>
                </c:pt>
                <c:pt idx="354">
                  <c:v>17700</c:v>
                </c:pt>
                <c:pt idx="355">
                  <c:v>17750</c:v>
                </c:pt>
                <c:pt idx="356">
                  <c:v>17800</c:v>
                </c:pt>
                <c:pt idx="357">
                  <c:v>17850</c:v>
                </c:pt>
                <c:pt idx="358">
                  <c:v>17900</c:v>
                </c:pt>
                <c:pt idx="359">
                  <c:v>17950</c:v>
                </c:pt>
                <c:pt idx="360">
                  <c:v>18000</c:v>
                </c:pt>
                <c:pt idx="361">
                  <c:v>18050</c:v>
                </c:pt>
                <c:pt idx="362">
                  <c:v>18100</c:v>
                </c:pt>
                <c:pt idx="363">
                  <c:v>18150</c:v>
                </c:pt>
                <c:pt idx="364">
                  <c:v>18200</c:v>
                </c:pt>
                <c:pt idx="365">
                  <c:v>18250</c:v>
                </c:pt>
                <c:pt idx="366">
                  <c:v>18300</c:v>
                </c:pt>
                <c:pt idx="367">
                  <c:v>18350</c:v>
                </c:pt>
                <c:pt idx="368">
                  <c:v>18400</c:v>
                </c:pt>
                <c:pt idx="369">
                  <c:v>18450</c:v>
                </c:pt>
                <c:pt idx="370">
                  <c:v>18500</c:v>
                </c:pt>
                <c:pt idx="371">
                  <c:v>18550</c:v>
                </c:pt>
                <c:pt idx="372">
                  <c:v>18600</c:v>
                </c:pt>
                <c:pt idx="373">
                  <c:v>18650</c:v>
                </c:pt>
                <c:pt idx="374">
                  <c:v>18700</c:v>
                </c:pt>
                <c:pt idx="375">
                  <c:v>18750</c:v>
                </c:pt>
                <c:pt idx="376">
                  <c:v>18800</c:v>
                </c:pt>
                <c:pt idx="377">
                  <c:v>18850</c:v>
                </c:pt>
                <c:pt idx="378">
                  <c:v>18900</c:v>
                </c:pt>
                <c:pt idx="379">
                  <c:v>18950</c:v>
                </c:pt>
                <c:pt idx="380">
                  <c:v>19000</c:v>
                </c:pt>
                <c:pt idx="381">
                  <c:v>19050</c:v>
                </c:pt>
                <c:pt idx="382">
                  <c:v>19100</c:v>
                </c:pt>
                <c:pt idx="383">
                  <c:v>19150</c:v>
                </c:pt>
                <c:pt idx="384">
                  <c:v>19200</c:v>
                </c:pt>
                <c:pt idx="385">
                  <c:v>19250</c:v>
                </c:pt>
                <c:pt idx="386">
                  <c:v>19300</c:v>
                </c:pt>
                <c:pt idx="387">
                  <c:v>19350</c:v>
                </c:pt>
                <c:pt idx="388">
                  <c:v>19400</c:v>
                </c:pt>
                <c:pt idx="389">
                  <c:v>19450</c:v>
                </c:pt>
                <c:pt idx="390">
                  <c:v>19500</c:v>
                </c:pt>
                <c:pt idx="391">
                  <c:v>19550</c:v>
                </c:pt>
                <c:pt idx="392">
                  <c:v>19600</c:v>
                </c:pt>
                <c:pt idx="393">
                  <c:v>19650</c:v>
                </c:pt>
                <c:pt idx="394">
                  <c:v>19700</c:v>
                </c:pt>
                <c:pt idx="395">
                  <c:v>19750</c:v>
                </c:pt>
                <c:pt idx="396">
                  <c:v>19800</c:v>
                </c:pt>
                <c:pt idx="397">
                  <c:v>19850</c:v>
                </c:pt>
                <c:pt idx="398">
                  <c:v>19900</c:v>
                </c:pt>
                <c:pt idx="399">
                  <c:v>19950</c:v>
                </c:pt>
                <c:pt idx="400">
                  <c:v>20000</c:v>
                </c:pt>
                <c:pt idx="401">
                  <c:v>20050</c:v>
                </c:pt>
                <c:pt idx="402">
                  <c:v>20100</c:v>
                </c:pt>
                <c:pt idx="403">
                  <c:v>20150</c:v>
                </c:pt>
                <c:pt idx="404">
                  <c:v>20200</c:v>
                </c:pt>
                <c:pt idx="405">
                  <c:v>20250</c:v>
                </c:pt>
                <c:pt idx="406">
                  <c:v>20300</c:v>
                </c:pt>
                <c:pt idx="407">
                  <c:v>20350</c:v>
                </c:pt>
                <c:pt idx="408">
                  <c:v>20400</c:v>
                </c:pt>
                <c:pt idx="409">
                  <c:v>20450</c:v>
                </c:pt>
                <c:pt idx="410">
                  <c:v>20500</c:v>
                </c:pt>
                <c:pt idx="411">
                  <c:v>20550</c:v>
                </c:pt>
                <c:pt idx="412">
                  <c:v>20600</c:v>
                </c:pt>
                <c:pt idx="413">
                  <c:v>20650</c:v>
                </c:pt>
                <c:pt idx="414">
                  <c:v>20700</c:v>
                </c:pt>
                <c:pt idx="415">
                  <c:v>20750</c:v>
                </c:pt>
                <c:pt idx="416">
                  <c:v>20800</c:v>
                </c:pt>
                <c:pt idx="417">
                  <c:v>20850</c:v>
                </c:pt>
                <c:pt idx="418">
                  <c:v>20900</c:v>
                </c:pt>
                <c:pt idx="419">
                  <c:v>20950</c:v>
                </c:pt>
                <c:pt idx="420">
                  <c:v>21000</c:v>
                </c:pt>
                <c:pt idx="421">
                  <c:v>21050</c:v>
                </c:pt>
                <c:pt idx="422">
                  <c:v>21100</c:v>
                </c:pt>
                <c:pt idx="423">
                  <c:v>21150</c:v>
                </c:pt>
                <c:pt idx="424">
                  <c:v>21200</c:v>
                </c:pt>
                <c:pt idx="425">
                  <c:v>21250</c:v>
                </c:pt>
                <c:pt idx="426">
                  <c:v>21300</c:v>
                </c:pt>
                <c:pt idx="427">
                  <c:v>21350</c:v>
                </c:pt>
                <c:pt idx="428">
                  <c:v>21400</c:v>
                </c:pt>
                <c:pt idx="429">
                  <c:v>21450</c:v>
                </c:pt>
                <c:pt idx="430">
                  <c:v>21500</c:v>
                </c:pt>
                <c:pt idx="431">
                  <c:v>21550</c:v>
                </c:pt>
                <c:pt idx="432">
                  <c:v>21600</c:v>
                </c:pt>
                <c:pt idx="433">
                  <c:v>21650</c:v>
                </c:pt>
                <c:pt idx="434">
                  <c:v>21700</c:v>
                </c:pt>
                <c:pt idx="435">
                  <c:v>21750</c:v>
                </c:pt>
                <c:pt idx="436">
                  <c:v>21800</c:v>
                </c:pt>
                <c:pt idx="437">
                  <c:v>21850</c:v>
                </c:pt>
                <c:pt idx="438">
                  <c:v>21900</c:v>
                </c:pt>
                <c:pt idx="439">
                  <c:v>21950</c:v>
                </c:pt>
                <c:pt idx="440">
                  <c:v>22000</c:v>
                </c:pt>
                <c:pt idx="441">
                  <c:v>22050</c:v>
                </c:pt>
                <c:pt idx="442">
                  <c:v>22100</c:v>
                </c:pt>
                <c:pt idx="443">
                  <c:v>22150</c:v>
                </c:pt>
                <c:pt idx="444">
                  <c:v>22200</c:v>
                </c:pt>
                <c:pt idx="445">
                  <c:v>22250</c:v>
                </c:pt>
                <c:pt idx="446">
                  <c:v>22300</c:v>
                </c:pt>
                <c:pt idx="447">
                  <c:v>22350</c:v>
                </c:pt>
                <c:pt idx="448">
                  <c:v>22400</c:v>
                </c:pt>
                <c:pt idx="449">
                  <c:v>22450</c:v>
                </c:pt>
                <c:pt idx="450">
                  <c:v>22500</c:v>
                </c:pt>
                <c:pt idx="451">
                  <c:v>22550</c:v>
                </c:pt>
                <c:pt idx="452">
                  <c:v>22600</c:v>
                </c:pt>
                <c:pt idx="453">
                  <c:v>22650</c:v>
                </c:pt>
                <c:pt idx="454">
                  <c:v>22700</c:v>
                </c:pt>
                <c:pt idx="455">
                  <c:v>22750</c:v>
                </c:pt>
                <c:pt idx="456">
                  <c:v>22800</c:v>
                </c:pt>
                <c:pt idx="457">
                  <c:v>22850</c:v>
                </c:pt>
                <c:pt idx="458">
                  <c:v>22900</c:v>
                </c:pt>
                <c:pt idx="459">
                  <c:v>22950</c:v>
                </c:pt>
                <c:pt idx="460">
                  <c:v>23000</c:v>
                </c:pt>
                <c:pt idx="461">
                  <c:v>23050</c:v>
                </c:pt>
                <c:pt idx="462">
                  <c:v>23100</c:v>
                </c:pt>
                <c:pt idx="463">
                  <c:v>23150</c:v>
                </c:pt>
                <c:pt idx="464">
                  <c:v>23200</c:v>
                </c:pt>
                <c:pt idx="465">
                  <c:v>23250</c:v>
                </c:pt>
                <c:pt idx="466">
                  <c:v>23300</c:v>
                </c:pt>
                <c:pt idx="467">
                  <c:v>23350</c:v>
                </c:pt>
                <c:pt idx="468">
                  <c:v>23400</c:v>
                </c:pt>
                <c:pt idx="469">
                  <c:v>23450</c:v>
                </c:pt>
                <c:pt idx="470">
                  <c:v>23500</c:v>
                </c:pt>
                <c:pt idx="471">
                  <c:v>23550</c:v>
                </c:pt>
                <c:pt idx="472">
                  <c:v>23600</c:v>
                </c:pt>
                <c:pt idx="473">
                  <c:v>23650</c:v>
                </c:pt>
                <c:pt idx="474">
                  <c:v>23700</c:v>
                </c:pt>
                <c:pt idx="475">
                  <c:v>23750</c:v>
                </c:pt>
                <c:pt idx="476">
                  <c:v>23800</c:v>
                </c:pt>
                <c:pt idx="477">
                  <c:v>23850</c:v>
                </c:pt>
                <c:pt idx="478">
                  <c:v>23900</c:v>
                </c:pt>
                <c:pt idx="479">
                  <c:v>23950</c:v>
                </c:pt>
                <c:pt idx="480">
                  <c:v>24000</c:v>
                </c:pt>
                <c:pt idx="481">
                  <c:v>24050</c:v>
                </c:pt>
                <c:pt idx="482">
                  <c:v>24100</c:v>
                </c:pt>
                <c:pt idx="483">
                  <c:v>24150</c:v>
                </c:pt>
                <c:pt idx="484">
                  <c:v>24200</c:v>
                </c:pt>
                <c:pt idx="485">
                  <c:v>24250</c:v>
                </c:pt>
                <c:pt idx="486">
                  <c:v>24300</c:v>
                </c:pt>
                <c:pt idx="487">
                  <c:v>24350</c:v>
                </c:pt>
                <c:pt idx="488">
                  <c:v>24400</c:v>
                </c:pt>
                <c:pt idx="489">
                  <c:v>24450</c:v>
                </c:pt>
                <c:pt idx="490">
                  <c:v>24500</c:v>
                </c:pt>
                <c:pt idx="491">
                  <c:v>24550</c:v>
                </c:pt>
                <c:pt idx="492">
                  <c:v>24600</c:v>
                </c:pt>
                <c:pt idx="493">
                  <c:v>24650</c:v>
                </c:pt>
                <c:pt idx="494">
                  <c:v>24700</c:v>
                </c:pt>
                <c:pt idx="495">
                  <c:v>24750</c:v>
                </c:pt>
                <c:pt idx="496">
                  <c:v>24800</c:v>
                </c:pt>
                <c:pt idx="497">
                  <c:v>24850</c:v>
                </c:pt>
                <c:pt idx="498">
                  <c:v>24900</c:v>
                </c:pt>
                <c:pt idx="499">
                  <c:v>24950</c:v>
                </c:pt>
                <c:pt idx="500">
                  <c:v>25000</c:v>
                </c:pt>
                <c:pt idx="501">
                  <c:v>25050</c:v>
                </c:pt>
                <c:pt idx="502">
                  <c:v>25100</c:v>
                </c:pt>
                <c:pt idx="503">
                  <c:v>25150</c:v>
                </c:pt>
                <c:pt idx="504">
                  <c:v>25200</c:v>
                </c:pt>
                <c:pt idx="505">
                  <c:v>25250</c:v>
                </c:pt>
                <c:pt idx="506">
                  <c:v>25300</c:v>
                </c:pt>
                <c:pt idx="507">
                  <c:v>25350</c:v>
                </c:pt>
                <c:pt idx="508">
                  <c:v>25400</c:v>
                </c:pt>
                <c:pt idx="509">
                  <c:v>25450</c:v>
                </c:pt>
                <c:pt idx="510">
                  <c:v>25500</c:v>
                </c:pt>
                <c:pt idx="511">
                  <c:v>25550</c:v>
                </c:pt>
                <c:pt idx="512">
                  <c:v>25600</c:v>
                </c:pt>
                <c:pt idx="513">
                  <c:v>25650</c:v>
                </c:pt>
                <c:pt idx="514">
                  <c:v>25700</c:v>
                </c:pt>
                <c:pt idx="515">
                  <c:v>25750</c:v>
                </c:pt>
                <c:pt idx="516">
                  <c:v>25800</c:v>
                </c:pt>
              </c:numCache>
            </c:numRef>
          </c:xVal>
          <c:yVal>
            <c:numRef>
              <c:f>vezbe1!$C$33:$C$549</c:f>
              <c:numCache>
                <c:formatCode>0.00</c:formatCode>
                <c:ptCount val="517"/>
                <c:pt idx="0">
                  <c:v>0</c:v>
                </c:pt>
                <c:pt idx="1">
                  <c:v>50</c:v>
                </c:pt>
                <c:pt idx="2">
                  <c:v>100</c:v>
                </c:pt>
                <c:pt idx="3">
                  <c:v>150</c:v>
                </c:pt>
                <c:pt idx="4">
                  <c:v>200</c:v>
                </c:pt>
                <c:pt idx="5">
                  <c:v>250</c:v>
                </c:pt>
                <c:pt idx="6">
                  <c:v>300</c:v>
                </c:pt>
                <c:pt idx="7">
                  <c:v>350</c:v>
                </c:pt>
                <c:pt idx="8">
                  <c:v>400</c:v>
                </c:pt>
                <c:pt idx="9">
                  <c:v>450</c:v>
                </c:pt>
                <c:pt idx="10">
                  <c:v>500</c:v>
                </c:pt>
                <c:pt idx="11">
                  <c:v>550</c:v>
                </c:pt>
                <c:pt idx="12">
                  <c:v>600</c:v>
                </c:pt>
                <c:pt idx="13">
                  <c:v>650</c:v>
                </c:pt>
                <c:pt idx="14">
                  <c:v>700</c:v>
                </c:pt>
                <c:pt idx="15">
                  <c:v>750</c:v>
                </c:pt>
                <c:pt idx="16">
                  <c:v>800</c:v>
                </c:pt>
                <c:pt idx="17">
                  <c:v>850</c:v>
                </c:pt>
                <c:pt idx="18">
                  <c:v>900</c:v>
                </c:pt>
                <c:pt idx="19">
                  <c:v>950</c:v>
                </c:pt>
                <c:pt idx="20">
                  <c:v>1000</c:v>
                </c:pt>
                <c:pt idx="21">
                  <c:v>1050</c:v>
                </c:pt>
                <c:pt idx="22">
                  <c:v>1100</c:v>
                </c:pt>
                <c:pt idx="23">
                  <c:v>1150</c:v>
                </c:pt>
                <c:pt idx="24">
                  <c:v>1200</c:v>
                </c:pt>
                <c:pt idx="25">
                  <c:v>1250</c:v>
                </c:pt>
                <c:pt idx="26">
                  <c:v>1300</c:v>
                </c:pt>
                <c:pt idx="27">
                  <c:v>1350</c:v>
                </c:pt>
                <c:pt idx="28">
                  <c:v>1400</c:v>
                </c:pt>
                <c:pt idx="29">
                  <c:v>1450</c:v>
                </c:pt>
                <c:pt idx="30">
                  <c:v>1500</c:v>
                </c:pt>
                <c:pt idx="31">
                  <c:v>1550</c:v>
                </c:pt>
                <c:pt idx="32">
                  <c:v>1600</c:v>
                </c:pt>
                <c:pt idx="33">
                  <c:v>1650</c:v>
                </c:pt>
                <c:pt idx="34">
                  <c:v>1700</c:v>
                </c:pt>
                <c:pt idx="35">
                  <c:v>1750</c:v>
                </c:pt>
                <c:pt idx="36">
                  <c:v>1800</c:v>
                </c:pt>
                <c:pt idx="37">
                  <c:v>1850</c:v>
                </c:pt>
                <c:pt idx="38">
                  <c:v>1900</c:v>
                </c:pt>
                <c:pt idx="39">
                  <c:v>1950</c:v>
                </c:pt>
                <c:pt idx="40">
                  <c:v>2000</c:v>
                </c:pt>
                <c:pt idx="41">
                  <c:v>2050</c:v>
                </c:pt>
                <c:pt idx="42">
                  <c:v>2100</c:v>
                </c:pt>
                <c:pt idx="43">
                  <c:v>2150</c:v>
                </c:pt>
                <c:pt idx="44">
                  <c:v>2200</c:v>
                </c:pt>
                <c:pt idx="45">
                  <c:v>2250</c:v>
                </c:pt>
                <c:pt idx="46">
                  <c:v>2300</c:v>
                </c:pt>
                <c:pt idx="47">
                  <c:v>2350</c:v>
                </c:pt>
                <c:pt idx="48">
                  <c:v>2400</c:v>
                </c:pt>
                <c:pt idx="49">
                  <c:v>2450</c:v>
                </c:pt>
                <c:pt idx="50">
                  <c:v>2500</c:v>
                </c:pt>
                <c:pt idx="51">
                  <c:v>2550</c:v>
                </c:pt>
                <c:pt idx="52">
                  <c:v>2600</c:v>
                </c:pt>
                <c:pt idx="53">
                  <c:v>2650</c:v>
                </c:pt>
                <c:pt idx="54">
                  <c:v>2700</c:v>
                </c:pt>
                <c:pt idx="55">
                  <c:v>2750</c:v>
                </c:pt>
                <c:pt idx="56">
                  <c:v>2800</c:v>
                </c:pt>
                <c:pt idx="57">
                  <c:v>2850</c:v>
                </c:pt>
                <c:pt idx="58">
                  <c:v>2900</c:v>
                </c:pt>
                <c:pt idx="59">
                  <c:v>2950</c:v>
                </c:pt>
                <c:pt idx="60">
                  <c:v>3000</c:v>
                </c:pt>
                <c:pt idx="61">
                  <c:v>3050</c:v>
                </c:pt>
                <c:pt idx="62">
                  <c:v>3100</c:v>
                </c:pt>
                <c:pt idx="63">
                  <c:v>3150</c:v>
                </c:pt>
                <c:pt idx="64">
                  <c:v>3200</c:v>
                </c:pt>
                <c:pt idx="65">
                  <c:v>3250</c:v>
                </c:pt>
                <c:pt idx="66">
                  <c:v>3300</c:v>
                </c:pt>
                <c:pt idx="67">
                  <c:v>3350</c:v>
                </c:pt>
                <c:pt idx="68">
                  <c:v>3400</c:v>
                </c:pt>
                <c:pt idx="69">
                  <c:v>3450</c:v>
                </c:pt>
                <c:pt idx="70">
                  <c:v>3500</c:v>
                </c:pt>
                <c:pt idx="71">
                  <c:v>3550</c:v>
                </c:pt>
                <c:pt idx="72">
                  <c:v>3600</c:v>
                </c:pt>
                <c:pt idx="73">
                  <c:v>3650</c:v>
                </c:pt>
                <c:pt idx="74">
                  <c:v>3700</c:v>
                </c:pt>
                <c:pt idx="75">
                  <c:v>3750</c:v>
                </c:pt>
                <c:pt idx="76">
                  <c:v>3800</c:v>
                </c:pt>
                <c:pt idx="77">
                  <c:v>3850</c:v>
                </c:pt>
                <c:pt idx="78">
                  <c:v>3900</c:v>
                </c:pt>
                <c:pt idx="79">
                  <c:v>3950</c:v>
                </c:pt>
                <c:pt idx="80">
                  <c:v>4000</c:v>
                </c:pt>
                <c:pt idx="81">
                  <c:v>4050</c:v>
                </c:pt>
                <c:pt idx="82">
                  <c:v>4100</c:v>
                </c:pt>
                <c:pt idx="83">
                  <c:v>4150</c:v>
                </c:pt>
                <c:pt idx="84">
                  <c:v>4200</c:v>
                </c:pt>
                <c:pt idx="85">
                  <c:v>4250</c:v>
                </c:pt>
                <c:pt idx="86">
                  <c:v>4300</c:v>
                </c:pt>
                <c:pt idx="87">
                  <c:v>4350</c:v>
                </c:pt>
                <c:pt idx="88">
                  <c:v>4400</c:v>
                </c:pt>
                <c:pt idx="89">
                  <c:v>4450</c:v>
                </c:pt>
                <c:pt idx="90">
                  <c:v>4500</c:v>
                </c:pt>
                <c:pt idx="91">
                  <c:v>4550</c:v>
                </c:pt>
                <c:pt idx="92">
                  <c:v>4600</c:v>
                </c:pt>
                <c:pt idx="93">
                  <c:v>4650</c:v>
                </c:pt>
                <c:pt idx="94">
                  <c:v>4700</c:v>
                </c:pt>
                <c:pt idx="95">
                  <c:v>4750</c:v>
                </c:pt>
                <c:pt idx="96">
                  <c:v>4800</c:v>
                </c:pt>
                <c:pt idx="97">
                  <c:v>4850</c:v>
                </c:pt>
                <c:pt idx="98">
                  <c:v>4900</c:v>
                </c:pt>
                <c:pt idx="99">
                  <c:v>4950</c:v>
                </c:pt>
                <c:pt idx="100">
                  <c:v>5000</c:v>
                </c:pt>
                <c:pt idx="101">
                  <c:v>5050</c:v>
                </c:pt>
                <c:pt idx="102">
                  <c:v>5100</c:v>
                </c:pt>
                <c:pt idx="103">
                  <c:v>5150</c:v>
                </c:pt>
                <c:pt idx="104">
                  <c:v>5200</c:v>
                </c:pt>
                <c:pt idx="105">
                  <c:v>5250</c:v>
                </c:pt>
                <c:pt idx="106">
                  <c:v>5300</c:v>
                </c:pt>
                <c:pt idx="107">
                  <c:v>5350</c:v>
                </c:pt>
                <c:pt idx="108">
                  <c:v>5400</c:v>
                </c:pt>
                <c:pt idx="109">
                  <c:v>5450</c:v>
                </c:pt>
                <c:pt idx="110">
                  <c:v>5500</c:v>
                </c:pt>
                <c:pt idx="111">
                  <c:v>5550</c:v>
                </c:pt>
                <c:pt idx="112">
                  <c:v>5600</c:v>
                </c:pt>
                <c:pt idx="113">
                  <c:v>5650</c:v>
                </c:pt>
                <c:pt idx="114">
                  <c:v>5700</c:v>
                </c:pt>
                <c:pt idx="115">
                  <c:v>5750</c:v>
                </c:pt>
                <c:pt idx="116">
                  <c:v>5800</c:v>
                </c:pt>
                <c:pt idx="117">
                  <c:v>5850</c:v>
                </c:pt>
                <c:pt idx="118">
                  <c:v>5900</c:v>
                </c:pt>
                <c:pt idx="119">
                  <c:v>5950</c:v>
                </c:pt>
                <c:pt idx="120">
                  <c:v>6000</c:v>
                </c:pt>
                <c:pt idx="121">
                  <c:v>6050</c:v>
                </c:pt>
                <c:pt idx="122">
                  <c:v>6100</c:v>
                </c:pt>
                <c:pt idx="123">
                  <c:v>6150</c:v>
                </c:pt>
                <c:pt idx="124">
                  <c:v>6200</c:v>
                </c:pt>
                <c:pt idx="125">
                  <c:v>6250</c:v>
                </c:pt>
                <c:pt idx="126">
                  <c:v>6300</c:v>
                </c:pt>
                <c:pt idx="127">
                  <c:v>6350</c:v>
                </c:pt>
                <c:pt idx="128">
                  <c:v>6400</c:v>
                </c:pt>
                <c:pt idx="129">
                  <c:v>6450</c:v>
                </c:pt>
                <c:pt idx="130">
                  <c:v>6500</c:v>
                </c:pt>
                <c:pt idx="131">
                  <c:v>6550</c:v>
                </c:pt>
                <c:pt idx="132">
                  <c:v>6600</c:v>
                </c:pt>
                <c:pt idx="133">
                  <c:v>6650</c:v>
                </c:pt>
                <c:pt idx="134">
                  <c:v>6700</c:v>
                </c:pt>
                <c:pt idx="135">
                  <c:v>6750</c:v>
                </c:pt>
                <c:pt idx="136">
                  <c:v>6800</c:v>
                </c:pt>
                <c:pt idx="137">
                  <c:v>6850</c:v>
                </c:pt>
                <c:pt idx="138">
                  <c:v>6900</c:v>
                </c:pt>
                <c:pt idx="139">
                  <c:v>6950</c:v>
                </c:pt>
                <c:pt idx="140">
                  <c:v>7000</c:v>
                </c:pt>
                <c:pt idx="141">
                  <c:v>7050</c:v>
                </c:pt>
                <c:pt idx="142">
                  <c:v>7100</c:v>
                </c:pt>
                <c:pt idx="143">
                  <c:v>7150</c:v>
                </c:pt>
                <c:pt idx="144">
                  <c:v>7200</c:v>
                </c:pt>
                <c:pt idx="145">
                  <c:v>7250</c:v>
                </c:pt>
                <c:pt idx="146">
                  <c:v>7300</c:v>
                </c:pt>
                <c:pt idx="147">
                  <c:v>7350</c:v>
                </c:pt>
                <c:pt idx="148">
                  <c:v>7400</c:v>
                </c:pt>
                <c:pt idx="149">
                  <c:v>7450</c:v>
                </c:pt>
                <c:pt idx="150">
                  <c:v>7500</c:v>
                </c:pt>
                <c:pt idx="151">
                  <c:v>7550</c:v>
                </c:pt>
                <c:pt idx="152">
                  <c:v>7600</c:v>
                </c:pt>
                <c:pt idx="153">
                  <c:v>7650</c:v>
                </c:pt>
                <c:pt idx="154">
                  <c:v>7700</c:v>
                </c:pt>
                <c:pt idx="155">
                  <c:v>7750</c:v>
                </c:pt>
                <c:pt idx="156">
                  <c:v>7800</c:v>
                </c:pt>
                <c:pt idx="157">
                  <c:v>7850</c:v>
                </c:pt>
                <c:pt idx="158">
                  <c:v>7900</c:v>
                </c:pt>
                <c:pt idx="159">
                  <c:v>7950</c:v>
                </c:pt>
                <c:pt idx="160">
                  <c:v>8000</c:v>
                </c:pt>
                <c:pt idx="161">
                  <c:v>8050</c:v>
                </c:pt>
                <c:pt idx="162">
                  <c:v>8100</c:v>
                </c:pt>
                <c:pt idx="163">
                  <c:v>8150</c:v>
                </c:pt>
                <c:pt idx="164">
                  <c:v>8200</c:v>
                </c:pt>
                <c:pt idx="165">
                  <c:v>8250</c:v>
                </c:pt>
                <c:pt idx="166">
                  <c:v>8300</c:v>
                </c:pt>
                <c:pt idx="167">
                  <c:v>8350</c:v>
                </c:pt>
                <c:pt idx="168">
                  <c:v>8400</c:v>
                </c:pt>
                <c:pt idx="169">
                  <c:v>8450</c:v>
                </c:pt>
                <c:pt idx="170">
                  <c:v>8500</c:v>
                </c:pt>
                <c:pt idx="171">
                  <c:v>8550</c:v>
                </c:pt>
                <c:pt idx="172">
                  <c:v>8600</c:v>
                </c:pt>
                <c:pt idx="173">
                  <c:v>8650</c:v>
                </c:pt>
                <c:pt idx="174">
                  <c:v>8700</c:v>
                </c:pt>
                <c:pt idx="175">
                  <c:v>8750</c:v>
                </c:pt>
                <c:pt idx="176">
                  <c:v>8800</c:v>
                </c:pt>
                <c:pt idx="177">
                  <c:v>8850</c:v>
                </c:pt>
                <c:pt idx="178">
                  <c:v>8900</c:v>
                </c:pt>
                <c:pt idx="179">
                  <c:v>8950</c:v>
                </c:pt>
                <c:pt idx="180">
                  <c:v>9000</c:v>
                </c:pt>
                <c:pt idx="181">
                  <c:v>9050</c:v>
                </c:pt>
                <c:pt idx="182">
                  <c:v>9100</c:v>
                </c:pt>
                <c:pt idx="183">
                  <c:v>9150</c:v>
                </c:pt>
                <c:pt idx="184">
                  <c:v>9200</c:v>
                </c:pt>
                <c:pt idx="185">
                  <c:v>9250</c:v>
                </c:pt>
                <c:pt idx="186">
                  <c:v>9300</c:v>
                </c:pt>
                <c:pt idx="187">
                  <c:v>9350</c:v>
                </c:pt>
                <c:pt idx="188">
                  <c:v>9400</c:v>
                </c:pt>
                <c:pt idx="189">
                  <c:v>9450</c:v>
                </c:pt>
                <c:pt idx="190">
                  <c:v>9500</c:v>
                </c:pt>
                <c:pt idx="191">
                  <c:v>9550</c:v>
                </c:pt>
                <c:pt idx="192">
                  <c:v>9600</c:v>
                </c:pt>
                <c:pt idx="193">
                  <c:v>9650</c:v>
                </c:pt>
                <c:pt idx="194">
                  <c:v>9700</c:v>
                </c:pt>
                <c:pt idx="195">
                  <c:v>9750</c:v>
                </c:pt>
                <c:pt idx="196">
                  <c:v>9800</c:v>
                </c:pt>
                <c:pt idx="197">
                  <c:v>9850</c:v>
                </c:pt>
                <c:pt idx="198">
                  <c:v>9900</c:v>
                </c:pt>
                <c:pt idx="199">
                  <c:v>9950</c:v>
                </c:pt>
                <c:pt idx="200">
                  <c:v>10000</c:v>
                </c:pt>
                <c:pt idx="201">
                  <c:v>10050</c:v>
                </c:pt>
                <c:pt idx="202">
                  <c:v>10100</c:v>
                </c:pt>
                <c:pt idx="203">
                  <c:v>10150</c:v>
                </c:pt>
                <c:pt idx="204">
                  <c:v>10200</c:v>
                </c:pt>
                <c:pt idx="205">
                  <c:v>10250</c:v>
                </c:pt>
                <c:pt idx="206">
                  <c:v>10300</c:v>
                </c:pt>
                <c:pt idx="207">
                  <c:v>10350</c:v>
                </c:pt>
                <c:pt idx="208">
                  <c:v>10400</c:v>
                </c:pt>
                <c:pt idx="209">
                  <c:v>10450</c:v>
                </c:pt>
                <c:pt idx="210">
                  <c:v>10500</c:v>
                </c:pt>
                <c:pt idx="211">
                  <c:v>10550</c:v>
                </c:pt>
                <c:pt idx="212">
                  <c:v>10600</c:v>
                </c:pt>
                <c:pt idx="213">
                  <c:v>10650</c:v>
                </c:pt>
                <c:pt idx="214">
                  <c:v>10700</c:v>
                </c:pt>
                <c:pt idx="215">
                  <c:v>10750</c:v>
                </c:pt>
                <c:pt idx="216">
                  <c:v>10800</c:v>
                </c:pt>
                <c:pt idx="217">
                  <c:v>10850</c:v>
                </c:pt>
                <c:pt idx="218">
                  <c:v>10900</c:v>
                </c:pt>
                <c:pt idx="219">
                  <c:v>10950</c:v>
                </c:pt>
                <c:pt idx="220">
                  <c:v>11000</c:v>
                </c:pt>
                <c:pt idx="221">
                  <c:v>11050</c:v>
                </c:pt>
                <c:pt idx="222">
                  <c:v>11100</c:v>
                </c:pt>
                <c:pt idx="223">
                  <c:v>11150</c:v>
                </c:pt>
                <c:pt idx="224">
                  <c:v>11200</c:v>
                </c:pt>
                <c:pt idx="225">
                  <c:v>11250</c:v>
                </c:pt>
                <c:pt idx="226">
                  <c:v>11300</c:v>
                </c:pt>
                <c:pt idx="227">
                  <c:v>11350</c:v>
                </c:pt>
                <c:pt idx="228">
                  <c:v>11400</c:v>
                </c:pt>
                <c:pt idx="229">
                  <c:v>11450</c:v>
                </c:pt>
                <c:pt idx="230">
                  <c:v>11500</c:v>
                </c:pt>
                <c:pt idx="231">
                  <c:v>11550</c:v>
                </c:pt>
                <c:pt idx="232">
                  <c:v>11600</c:v>
                </c:pt>
                <c:pt idx="233">
                  <c:v>11650</c:v>
                </c:pt>
                <c:pt idx="234">
                  <c:v>11700</c:v>
                </c:pt>
                <c:pt idx="235">
                  <c:v>11750</c:v>
                </c:pt>
                <c:pt idx="236">
                  <c:v>11800</c:v>
                </c:pt>
                <c:pt idx="237">
                  <c:v>11850</c:v>
                </c:pt>
                <c:pt idx="238">
                  <c:v>11900</c:v>
                </c:pt>
                <c:pt idx="239">
                  <c:v>11950</c:v>
                </c:pt>
                <c:pt idx="240">
                  <c:v>12000</c:v>
                </c:pt>
                <c:pt idx="241">
                  <c:v>12050</c:v>
                </c:pt>
                <c:pt idx="242">
                  <c:v>12100</c:v>
                </c:pt>
                <c:pt idx="243">
                  <c:v>12150</c:v>
                </c:pt>
                <c:pt idx="244">
                  <c:v>12200</c:v>
                </c:pt>
                <c:pt idx="245">
                  <c:v>12250</c:v>
                </c:pt>
                <c:pt idx="246">
                  <c:v>12300</c:v>
                </c:pt>
                <c:pt idx="247">
                  <c:v>12350</c:v>
                </c:pt>
                <c:pt idx="248">
                  <c:v>12400</c:v>
                </c:pt>
                <c:pt idx="249">
                  <c:v>12450</c:v>
                </c:pt>
                <c:pt idx="250">
                  <c:v>12500</c:v>
                </c:pt>
                <c:pt idx="251">
                  <c:v>12550</c:v>
                </c:pt>
                <c:pt idx="252">
                  <c:v>12600</c:v>
                </c:pt>
                <c:pt idx="253">
                  <c:v>12650</c:v>
                </c:pt>
                <c:pt idx="254">
                  <c:v>12700</c:v>
                </c:pt>
                <c:pt idx="255">
                  <c:v>12750</c:v>
                </c:pt>
                <c:pt idx="256">
                  <c:v>12800</c:v>
                </c:pt>
                <c:pt idx="257">
                  <c:v>12850</c:v>
                </c:pt>
                <c:pt idx="258">
                  <c:v>12900</c:v>
                </c:pt>
                <c:pt idx="259">
                  <c:v>12950</c:v>
                </c:pt>
                <c:pt idx="260">
                  <c:v>13000</c:v>
                </c:pt>
                <c:pt idx="261">
                  <c:v>13050</c:v>
                </c:pt>
                <c:pt idx="262">
                  <c:v>13100</c:v>
                </c:pt>
                <c:pt idx="263">
                  <c:v>13150</c:v>
                </c:pt>
                <c:pt idx="264">
                  <c:v>13200</c:v>
                </c:pt>
                <c:pt idx="265">
                  <c:v>13250</c:v>
                </c:pt>
                <c:pt idx="266">
                  <c:v>13300</c:v>
                </c:pt>
                <c:pt idx="267">
                  <c:v>13350</c:v>
                </c:pt>
                <c:pt idx="268">
                  <c:v>13400</c:v>
                </c:pt>
                <c:pt idx="269">
                  <c:v>13450</c:v>
                </c:pt>
                <c:pt idx="270">
                  <c:v>13500</c:v>
                </c:pt>
                <c:pt idx="271">
                  <c:v>13550</c:v>
                </c:pt>
                <c:pt idx="272">
                  <c:v>13600</c:v>
                </c:pt>
                <c:pt idx="273">
                  <c:v>13650</c:v>
                </c:pt>
                <c:pt idx="274">
                  <c:v>13700</c:v>
                </c:pt>
                <c:pt idx="275">
                  <c:v>13750</c:v>
                </c:pt>
                <c:pt idx="276">
                  <c:v>13800</c:v>
                </c:pt>
                <c:pt idx="277">
                  <c:v>13850</c:v>
                </c:pt>
                <c:pt idx="278">
                  <c:v>13900</c:v>
                </c:pt>
                <c:pt idx="279">
                  <c:v>13950</c:v>
                </c:pt>
                <c:pt idx="280">
                  <c:v>14000</c:v>
                </c:pt>
                <c:pt idx="281">
                  <c:v>14050</c:v>
                </c:pt>
                <c:pt idx="282">
                  <c:v>14100</c:v>
                </c:pt>
                <c:pt idx="283">
                  <c:v>14150</c:v>
                </c:pt>
                <c:pt idx="284">
                  <c:v>14200</c:v>
                </c:pt>
                <c:pt idx="285">
                  <c:v>14250</c:v>
                </c:pt>
                <c:pt idx="286">
                  <c:v>14300</c:v>
                </c:pt>
                <c:pt idx="287">
                  <c:v>14350</c:v>
                </c:pt>
                <c:pt idx="288">
                  <c:v>14400</c:v>
                </c:pt>
                <c:pt idx="289">
                  <c:v>14450</c:v>
                </c:pt>
                <c:pt idx="290">
                  <c:v>14500</c:v>
                </c:pt>
                <c:pt idx="291">
                  <c:v>14550</c:v>
                </c:pt>
                <c:pt idx="292">
                  <c:v>14600</c:v>
                </c:pt>
                <c:pt idx="293">
                  <c:v>14650</c:v>
                </c:pt>
                <c:pt idx="294">
                  <c:v>14700</c:v>
                </c:pt>
                <c:pt idx="295">
                  <c:v>14750</c:v>
                </c:pt>
                <c:pt idx="296">
                  <c:v>14800</c:v>
                </c:pt>
                <c:pt idx="297">
                  <c:v>14850</c:v>
                </c:pt>
                <c:pt idx="298">
                  <c:v>14900</c:v>
                </c:pt>
                <c:pt idx="299">
                  <c:v>14950</c:v>
                </c:pt>
                <c:pt idx="300">
                  <c:v>15000</c:v>
                </c:pt>
                <c:pt idx="301">
                  <c:v>15050</c:v>
                </c:pt>
                <c:pt idx="302">
                  <c:v>15100</c:v>
                </c:pt>
                <c:pt idx="303">
                  <c:v>15150</c:v>
                </c:pt>
                <c:pt idx="304">
                  <c:v>15200</c:v>
                </c:pt>
                <c:pt idx="305">
                  <c:v>15250</c:v>
                </c:pt>
                <c:pt idx="306">
                  <c:v>15300</c:v>
                </c:pt>
                <c:pt idx="307">
                  <c:v>15350</c:v>
                </c:pt>
                <c:pt idx="308">
                  <c:v>15400</c:v>
                </c:pt>
                <c:pt idx="309">
                  <c:v>15450</c:v>
                </c:pt>
                <c:pt idx="310">
                  <c:v>15500</c:v>
                </c:pt>
                <c:pt idx="311">
                  <c:v>15550</c:v>
                </c:pt>
                <c:pt idx="312">
                  <c:v>15600</c:v>
                </c:pt>
                <c:pt idx="313">
                  <c:v>15650</c:v>
                </c:pt>
                <c:pt idx="314">
                  <c:v>15700</c:v>
                </c:pt>
                <c:pt idx="315">
                  <c:v>15750</c:v>
                </c:pt>
                <c:pt idx="316">
                  <c:v>15800</c:v>
                </c:pt>
                <c:pt idx="317">
                  <c:v>15850</c:v>
                </c:pt>
                <c:pt idx="318">
                  <c:v>15900</c:v>
                </c:pt>
                <c:pt idx="319">
                  <c:v>15950</c:v>
                </c:pt>
                <c:pt idx="320">
                  <c:v>16000</c:v>
                </c:pt>
                <c:pt idx="321">
                  <c:v>16050</c:v>
                </c:pt>
                <c:pt idx="322">
                  <c:v>16100</c:v>
                </c:pt>
                <c:pt idx="323">
                  <c:v>16150</c:v>
                </c:pt>
                <c:pt idx="324">
                  <c:v>16200</c:v>
                </c:pt>
                <c:pt idx="325">
                  <c:v>16250</c:v>
                </c:pt>
                <c:pt idx="326">
                  <c:v>16300</c:v>
                </c:pt>
                <c:pt idx="327">
                  <c:v>16350</c:v>
                </c:pt>
                <c:pt idx="328">
                  <c:v>16400</c:v>
                </c:pt>
                <c:pt idx="329">
                  <c:v>16450</c:v>
                </c:pt>
                <c:pt idx="330">
                  <c:v>16500</c:v>
                </c:pt>
                <c:pt idx="331">
                  <c:v>16550</c:v>
                </c:pt>
                <c:pt idx="332">
                  <c:v>16600</c:v>
                </c:pt>
                <c:pt idx="333">
                  <c:v>16650</c:v>
                </c:pt>
                <c:pt idx="334">
                  <c:v>16700</c:v>
                </c:pt>
                <c:pt idx="335">
                  <c:v>16750</c:v>
                </c:pt>
                <c:pt idx="336">
                  <c:v>16800</c:v>
                </c:pt>
                <c:pt idx="337">
                  <c:v>16850</c:v>
                </c:pt>
                <c:pt idx="338">
                  <c:v>16900</c:v>
                </c:pt>
                <c:pt idx="339">
                  <c:v>16950</c:v>
                </c:pt>
                <c:pt idx="340">
                  <c:v>17000</c:v>
                </c:pt>
                <c:pt idx="341">
                  <c:v>17050</c:v>
                </c:pt>
                <c:pt idx="342">
                  <c:v>17100</c:v>
                </c:pt>
                <c:pt idx="343">
                  <c:v>17150</c:v>
                </c:pt>
                <c:pt idx="344">
                  <c:v>17200</c:v>
                </c:pt>
                <c:pt idx="345">
                  <c:v>17250</c:v>
                </c:pt>
                <c:pt idx="346">
                  <c:v>17300</c:v>
                </c:pt>
                <c:pt idx="347">
                  <c:v>17350</c:v>
                </c:pt>
                <c:pt idx="348">
                  <c:v>17400</c:v>
                </c:pt>
                <c:pt idx="349">
                  <c:v>17450</c:v>
                </c:pt>
                <c:pt idx="350">
                  <c:v>17500</c:v>
                </c:pt>
                <c:pt idx="351">
                  <c:v>17550</c:v>
                </c:pt>
                <c:pt idx="352">
                  <c:v>17600</c:v>
                </c:pt>
                <c:pt idx="353">
                  <c:v>17650</c:v>
                </c:pt>
                <c:pt idx="354">
                  <c:v>17700</c:v>
                </c:pt>
                <c:pt idx="355">
                  <c:v>17750</c:v>
                </c:pt>
                <c:pt idx="356">
                  <c:v>17800</c:v>
                </c:pt>
                <c:pt idx="357">
                  <c:v>17850</c:v>
                </c:pt>
                <c:pt idx="358">
                  <c:v>17900</c:v>
                </c:pt>
                <c:pt idx="359">
                  <c:v>17950</c:v>
                </c:pt>
                <c:pt idx="360">
                  <c:v>18000</c:v>
                </c:pt>
                <c:pt idx="361">
                  <c:v>18050</c:v>
                </c:pt>
                <c:pt idx="362">
                  <c:v>18100</c:v>
                </c:pt>
                <c:pt idx="363">
                  <c:v>18150</c:v>
                </c:pt>
                <c:pt idx="364">
                  <c:v>18200</c:v>
                </c:pt>
                <c:pt idx="365">
                  <c:v>18250</c:v>
                </c:pt>
                <c:pt idx="366">
                  <c:v>18300</c:v>
                </c:pt>
                <c:pt idx="367">
                  <c:v>18350</c:v>
                </c:pt>
                <c:pt idx="368">
                  <c:v>18400</c:v>
                </c:pt>
                <c:pt idx="369">
                  <c:v>18450</c:v>
                </c:pt>
                <c:pt idx="370">
                  <c:v>18500</c:v>
                </c:pt>
                <c:pt idx="371">
                  <c:v>18550</c:v>
                </c:pt>
                <c:pt idx="372">
                  <c:v>18600</c:v>
                </c:pt>
                <c:pt idx="373">
                  <c:v>18650</c:v>
                </c:pt>
                <c:pt idx="374">
                  <c:v>18700</c:v>
                </c:pt>
                <c:pt idx="375">
                  <c:v>18750</c:v>
                </c:pt>
                <c:pt idx="376">
                  <c:v>18800</c:v>
                </c:pt>
                <c:pt idx="377">
                  <c:v>18850</c:v>
                </c:pt>
                <c:pt idx="378">
                  <c:v>18900</c:v>
                </c:pt>
                <c:pt idx="379">
                  <c:v>18950</c:v>
                </c:pt>
                <c:pt idx="380">
                  <c:v>19000</c:v>
                </c:pt>
                <c:pt idx="381">
                  <c:v>19050</c:v>
                </c:pt>
                <c:pt idx="382">
                  <c:v>19100</c:v>
                </c:pt>
                <c:pt idx="383">
                  <c:v>19150</c:v>
                </c:pt>
                <c:pt idx="384">
                  <c:v>19200</c:v>
                </c:pt>
                <c:pt idx="385">
                  <c:v>19250</c:v>
                </c:pt>
                <c:pt idx="386">
                  <c:v>19300</c:v>
                </c:pt>
                <c:pt idx="387">
                  <c:v>19350</c:v>
                </c:pt>
                <c:pt idx="388">
                  <c:v>19400</c:v>
                </c:pt>
                <c:pt idx="389">
                  <c:v>19450</c:v>
                </c:pt>
                <c:pt idx="390">
                  <c:v>19500</c:v>
                </c:pt>
                <c:pt idx="391">
                  <c:v>19550</c:v>
                </c:pt>
                <c:pt idx="392">
                  <c:v>19600</c:v>
                </c:pt>
                <c:pt idx="393">
                  <c:v>19650</c:v>
                </c:pt>
                <c:pt idx="394">
                  <c:v>19700</c:v>
                </c:pt>
                <c:pt idx="395">
                  <c:v>19750</c:v>
                </c:pt>
                <c:pt idx="396">
                  <c:v>19800</c:v>
                </c:pt>
                <c:pt idx="397">
                  <c:v>19850</c:v>
                </c:pt>
                <c:pt idx="398">
                  <c:v>19900</c:v>
                </c:pt>
                <c:pt idx="399">
                  <c:v>19950</c:v>
                </c:pt>
                <c:pt idx="400">
                  <c:v>20000</c:v>
                </c:pt>
                <c:pt idx="401">
                  <c:v>20050</c:v>
                </c:pt>
                <c:pt idx="402">
                  <c:v>20100</c:v>
                </c:pt>
                <c:pt idx="403">
                  <c:v>20150</c:v>
                </c:pt>
                <c:pt idx="404">
                  <c:v>20200</c:v>
                </c:pt>
                <c:pt idx="405">
                  <c:v>20250</c:v>
                </c:pt>
                <c:pt idx="406">
                  <c:v>20300</c:v>
                </c:pt>
                <c:pt idx="407">
                  <c:v>20350</c:v>
                </c:pt>
                <c:pt idx="408">
                  <c:v>20400</c:v>
                </c:pt>
                <c:pt idx="409">
                  <c:v>20450</c:v>
                </c:pt>
                <c:pt idx="410">
                  <c:v>20500</c:v>
                </c:pt>
                <c:pt idx="411">
                  <c:v>20550</c:v>
                </c:pt>
                <c:pt idx="412">
                  <c:v>20600</c:v>
                </c:pt>
                <c:pt idx="413">
                  <c:v>20650</c:v>
                </c:pt>
                <c:pt idx="414">
                  <c:v>20700</c:v>
                </c:pt>
                <c:pt idx="415">
                  <c:v>20750</c:v>
                </c:pt>
                <c:pt idx="416">
                  <c:v>20800</c:v>
                </c:pt>
                <c:pt idx="417">
                  <c:v>20850</c:v>
                </c:pt>
                <c:pt idx="418">
                  <c:v>20900</c:v>
                </c:pt>
                <c:pt idx="419">
                  <c:v>20950</c:v>
                </c:pt>
                <c:pt idx="420">
                  <c:v>21000</c:v>
                </c:pt>
                <c:pt idx="421">
                  <c:v>21050</c:v>
                </c:pt>
                <c:pt idx="422">
                  <c:v>21100</c:v>
                </c:pt>
                <c:pt idx="423">
                  <c:v>21150</c:v>
                </c:pt>
                <c:pt idx="424">
                  <c:v>21200</c:v>
                </c:pt>
                <c:pt idx="425">
                  <c:v>21250</c:v>
                </c:pt>
                <c:pt idx="426">
                  <c:v>21300</c:v>
                </c:pt>
                <c:pt idx="427">
                  <c:v>21350</c:v>
                </c:pt>
                <c:pt idx="428">
                  <c:v>21400</c:v>
                </c:pt>
                <c:pt idx="429">
                  <c:v>21450</c:v>
                </c:pt>
                <c:pt idx="430">
                  <c:v>21500</c:v>
                </c:pt>
                <c:pt idx="431">
                  <c:v>21550</c:v>
                </c:pt>
                <c:pt idx="432">
                  <c:v>21600</c:v>
                </c:pt>
                <c:pt idx="433">
                  <c:v>21650</c:v>
                </c:pt>
                <c:pt idx="434">
                  <c:v>21700</c:v>
                </c:pt>
                <c:pt idx="435">
                  <c:v>21750</c:v>
                </c:pt>
                <c:pt idx="436">
                  <c:v>21800</c:v>
                </c:pt>
                <c:pt idx="437">
                  <c:v>21850</c:v>
                </c:pt>
                <c:pt idx="438">
                  <c:v>21900</c:v>
                </c:pt>
                <c:pt idx="439">
                  <c:v>21950</c:v>
                </c:pt>
                <c:pt idx="440">
                  <c:v>22000</c:v>
                </c:pt>
                <c:pt idx="441">
                  <c:v>22050</c:v>
                </c:pt>
                <c:pt idx="442">
                  <c:v>22100</c:v>
                </c:pt>
                <c:pt idx="443">
                  <c:v>22150</c:v>
                </c:pt>
                <c:pt idx="444">
                  <c:v>22200</c:v>
                </c:pt>
                <c:pt idx="445">
                  <c:v>22250</c:v>
                </c:pt>
                <c:pt idx="446">
                  <c:v>22300</c:v>
                </c:pt>
                <c:pt idx="447">
                  <c:v>22350</c:v>
                </c:pt>
                <c:pt idx="448">
                  <c:v>22400</c:v>
                </c:pt>
                <c:pt idx="449">
                  <c:v>22450</c:v>
                </c:pt>
                <c:pt idx="450">
                  <c:v>22500</c:v>
                </c:pt>
                <c:pt idx="451">
                  <c:v>22550</c:v>
                </c:pt>
                <c:pt idx="452">
                  <c:v>22600</c:v>
                </c:pt>
                <c:pt idx="453">
                  <c:v>22650</c:v>
                </c:pt>
                <c:pt idx="454">
                  <c:v>22700</c:v>
                </c:pt>
                <c:pt idx="455">
                  <c:v>22750</c:v>
                </c:pt>
                <c:pt idx="456">
                  <c:v>22800</c:v>
                </c:pt>
                <c:pt idx="457">
                  <c:v>22850</c:v>
                </c:pt>
                <c:pt idx="458">
                  <c:v>22900</c:v>
                </c:pt>
                <c:pt idx="459">
                  <c:v>22950</c:v>
                </c:pt>
                <c:pt idx="460">
                  <c:v>23000</c:v>
                </c:pt>
                <c:pt idx="461">
                  <c:v>23050</c:v>
                </c:pt>
                <c:pt idx="462">
                  <c:v>23100</c:v>
                </c:pt>
                <c:pt idx="463">
                  <c:v>23150</c:v>
                </c:pt>
                <c:pt idx="464">
                  <c:v>23200</c:v>
                </c:pt>
                <c:pt idx="465">
                  <c:v>23250</c:v>
                </c:pt>
                <c:pt idx="466">
                  <c:v>23300</c:v>
                </c:pt>
                <c:pt idx="467">
                  <c:v>23350</c:v>
                </c:pt>
                <c:pt idx="468">
                  <c:v>23400</c:v>
                </c:pt>
                <c:pt idx="469">
                  <c:v>23450</c:v>
                </c:pt>
                <c:pt idx="470">
                  <c:v>23500</c:v>
                </c:pt>
                <c:pt idx="471">
                  <c:v>23550</c:v>
                </c:pt>
                <c:pt idx="472">
                  <c:v>23600</c:v>
                </c:pt>
                <c:pt idx="473">
                  <c:v>23650</c:v>
                </c:pt>
                <c:pt idx="474">
                  <c:v>23700</c:v>
                </c:pt>
                <c:pt idx="475">
                  <c:v>23750</c:v>
                </c:pt>
                <c:pt idx="476">
                  <c:v>23800</c:v>
                </c:pt>
                <c:pt idx="477">
                  <c:v>23850</c:v>
                </c:pt>
                <c:pt idx="478">
                  <c:v>23900</c:v>
                </c:pt>
                <c:pt idx="479">
                  <c:v>23950</c:v>
                </c:pt>
                <c:pt idx="480">
                  <c:v>24000</c:v>
                </c:pt>
                <c:pt idx="481">
                  <c:v>24050</c:v>
                </c:pt>
                <c:pt idx="482">
                  <c:v>24100</c:v>
                </c:pt>
                <c:pt idx="483">
                  <c:v>24150</c:v>
                </c:pt>
                <c:pt idx="484">
                  <c:v>24200</c:v>
                </c:pt>
                <c:pt idx="485">
                  <c:v>24250</c:v>
                </c:pt>
                <c:pt idx="486">
                  <c:v>24300</c:v>
                </c:pt>
                <c:pt idx="487">
                  <c:v>24350</c:v>
                </c:pt>
                <c:pt idx="488">
                  <c:v>24400</c:v>
                </c:pt>
                <c:pt idx="489">
                  <c:v>24450</c:v>
                </c:pt>
                <c:pt idx="490">
                  <c:v>24500</c:v>
                </c:pt>
                <c:pt idx="491">
                  <c:v>24550</c:v>
                </c:pt>
                <c:pt idx="492">
                  <c:v>24600</c:v>
                </c:pt>
                <c:pt idx="493">
                  <c:v>24650</c:v>
                </c:pt>
                <c:pt idx="494">
                  <c:v>24700</c:v>
                </c:pt>
                <c:pt idx="495">
                  <c:v>24750</c:v>
                </c:pt>
                <c:pt idx="496">
                  <c:v>24800</c:v>
                </c:pt>
                <c:pt idx="497">
                  <c:v>24850</c:v>
                </c:pt>
                <c:pt idx="498">
                  <c:v>24900</c:v>
                </c:pt>
                <c:pt idx="499">
                  <c:v>24950</c:v>
                </c:pt>
                <c:pt idx="500">
                  <c:v>25000</c:v>
                </c:pt>
                <c:pt idx="501">
                  <c:v>25050</c:v>
                </c:pt>
                <c:pt idx="502">
                  <c:v>25100</c:v>
                </c:pt>
                <c:pt idx="503">
                  <c:v>25150</c:v>
                </c:pt>
                <c:pt idx="504">
                  <c:v>25200</c:v>
                </c:pt>
                <c:pt idx="505">
                  <c:v>25250</c:v>
                </c:pt>
                <c:pt idx="506">
                  <c:v>25300</c:v>
                </c:pt>
                <c:pt idx="507">
                  <c:v>25350</c:v>
                </c:pt>
                <c:pt idx="508">
                  <c:v>25400</c:v>
                </c:pt>
                <c:pt idx="509">
                  <c:v>25450</c:v>
                </c:pt>
                <c:pt idx="510">
                  <c:v>25500</c:v>
                </c:pt>
                <c:pt idx="511">
                  <c:v>25550</c:v>
                </c:pt>
                <c:pt idx="512">
                  <c:v>25600</c:v>
                </c:pt>
                <c:pt idx="513">
                  <c:v>25650</c:v>
                </c:pt>
                <c:pt idx="514">
                  <c:v>25700</c:v>
                </c:pt>
                <c:pt idx="515">
                  <c:v>25750</c:v>
                </c:pt>
                <c:pt idx="516">
                  <c:v>25800</c:v>
                </c:pt>
              </c:numCache>
            </c:numRef>
          </c:yVal>
          <c:smooth val="0"/>
          <c:extLst>
            <c:ext xmlns:c16="http://schemas.microsoft.com/office/drawing/2014/chart" uri="{C3380CC4-5D6E-409C-BE32-E72D297353CC}">
              <c16:uniqueId val="{00000000-1CBB-4C02-8E06-853DA9FA4AF0}"/>
            </c:ext>
          </c:extLst>
        </c:ser>
        <c:ser>
          <c:idx val="0"/>
          <c:order val="1"/>
          <c:tx>
            <c:v>C+dI</c:v>
          </c:tx>
          <c:spPr>
            <a:ln w="25400">
              <a:solidFill>
                <a:srgbClr val="FF0000"/>
              </a:solidFill>
              <a:prstDash val="solid"/>
            </a:ln>
          </c:spPr>
          <c:marker>
            <c:symbol val="none"/>
          </c:marker>
          <c:xVal>
            <c:numRef>
              <c:f>vezbe1!$B$33:$B$549</c:f>
              <c:numCache>
                <c:formatCode>0.00</c:formatCode>
                <c:ptCount val="517"/>
                <c:pt idx="0">
                  <c:v>0</c:v>
                </c:pt>
                <c:pt idx="1">
                  <c:v>50</c:v>
                </c:pt>
                <c:pt idx="2">
                  <c:v>100</c:v>
                </c:pt>
                <c:pt idx="3">
                  <c:v>150</c:v>
                </c:pt>
                <c:pt idx="4">
                  <c:v>200</c:v>
                </c:pt>
                <c:pt idx="5">
                  <c:v>250</c:v>
                </c:pt>
                <c:pt idx="6">
                  <c:v>300</c:v>
                </c:pt>
                <c:pt idx="7">
                  <c:v>350</c:v>
                </c:pt>
                <c:pt idx="8">
                  <c:v>400</c:v>
                </c:pt>
                <c:pt idx="9">
                  <c:v>450</c:v>
                </c:pt>
                <c:pt idx="10">
                  <c:v>500</c:v>
                </c:pt>
                <c:pt idx="11">
                  <c:v>550</c:v>
                </c:pt>
                <c:pt idx="12">
                  <c:v>600</c:v>
                </c:pt>
                <c:pt idx="13">
                  <c:v>650</c:v>
                </c:pt>
                <c:pt idx="14">
                  <c:v>700</c:v>
                </c:pt>
                <c:pt idx="15">
                  <c:v>750</c:v>
                </c:pt>
                <c:pt idx="16">
                  <c:v>800</c:v>
                </c:pt>
                <c:pt idx="17">
                  <c:v>850</c:v>
                </c:pt>
                <c:pt idx="18">
                  <c:v>900</c:v>
                </c:pt>
                <c:pt idx="19">
                  <c:v>950</c:v>
                </c:pt>
                <c:pt idx="20">
                  <c:v>1000</c:v>
                </c:pt>
                <c:pt idx="21">
                  <c:v>1050</c:v>
                </c:pt>
                <c:pt idx="22">
                  <c:v>1100</c:v>
                </c:pt>
                <c:pt idx="23">
                  <c:v>1150</c:v>
                </c:pt>
                <c:pt idx="24">
                  <c:v>1200</c:v>
                </c:pt>
                <c:pt idx="25">
                  <c:v>1250</c:v>
                </c:pt>
                <c:pt idx="26">
                  <c:v>1300</c:v>
                </c:pt>
                <c:pt idx="27">
                  <c:v>1350</c:v>
                </c:pt>
                <c:pt idx="28">
                  <c:v>1400</c:v>
                </c:pt>
                <c:pt idx="29">
                  <c:v>1450</c:v>
                </c:pt>
                <c:pt idx="30">
                  <c:v>1500</c:v>
                </c:pt>
                <c:pt idx="31">
                  <c:v>1550</c:v>
                </c:pt>
                <c:pt idx="32">
                  <c:v>1600</c:v>
                </c:pt>
                <c:pt idx="33">
                  <c:v>1650</c:v>
                </c:pt>
                <c:pt idx="34">
                  <c:v>1700</c:v>
                </c:pt>
                <c:pt idx="35">
                  <c:v>1750</c:v>
                </c:pt>
                <c:pt idx="36">
                  <c:v>1800</c:v>
                </c:pt>
                <c:pt idx="37">
                  <c:v>1850</c:v>
                </c:pt>
                <c:pt idx="38">
                  <c:v>1900</c:v>
                </c:pt>
                <c:pt idx="39">
                  <c:v>1950</c:v>
                </c:pt>
                <c:pt idx="40">
                  <c:v>2000</c:v>
                </c:pt>
                <c:pt idx="41">
                  <c:v>2050</c:v>
                </c:pt>
                <c:pt idx="42">
                  <c:v>2100</c:v>
                </c:pt>
                <c:pt idx="43">
                  <c:v>2150</c:v>
                </c:pt>
                <c:pt idx="44">
                  <c:v>2200</c:v>
                </c:pt>
                <c:pt idx="45">
                  <c:v>2250</c:v>
                </c:pt>
                <c:pt idx="46">
                  <c:v>2300</c:v>
                </c:pt>
                <c:pt idx="47">
                  <c:v>2350</c:v>
                </c:pt>
                <c:pt idx="48">
                  <c:v>2400</c:v>
                </c:pt>
                <c:pt idx="49">
                  <c:v>2450</c:v>
                </c:pt>
                <c:pt idx="50">
                  <c:v>2500</c:v>
                </c:pt>
                <c:pt idx="51">
                  <c:v>2550</c:v>
                </c:pt>
                <c:pt idx="52">
                  <c:v>2600</c:v>
                </c:pt>
                <c:pt idx="53">
                  <c:v>2650</c:v>
                </c:pt>
                <c:pt idx="54">
                  <c:v>2700</c:v>
                </c:pt>
                <c:pt idx="55">
                  <c:v>2750</c:v>
                </c:pt>
                <c:pt idx="56">
                  <c:v>2800</c:v>
                </c:pt>
                <c:pt idx="57">
                  <c:v>2850</c:v>
                </c:pt>
                <c:pt idx="58">
                  <c:v>2900</c:v>
                </c:pt>
                <c:pt idx="59">
                  <c:v>2950</c:v>
                </c:pt>
                <c:pt idx="60">
                  <c:v>3000</c:v>
                </c:pt>
                <c:pt idx="61">
                  <c:v>3050</c:v>
                </c:pt>
                <c:pt idx="62">
                  <c:v>3100</c:v>
                </c:pt>
                <c:pt idx="63">
                  <c:v>3150</c:v>
                </c:pt>
                <c:pt idx="64">
                  <c:v>3200</c:v>
                </c:pt>
                <c:pt idx="65">
                  <c:v>3250</c:v>
                </c:pt>
                <c:pt idx="66">
                  <c:v>3300</c:v>
                </c:pt>
                <c:pt idx="67">
                  <c:v>3350</c:v>
                </c:pt>
                <c:pt idx="68">
                  <c:v>3400</c:v>
                </c:pt>
                <c:pt idx="69">
                  <c:v>3450</c:v>
                </c:pt>
                <c:pt idx="70">
                  <c:v>3500</c:v>
                </c:pt>
                <c:pt idx="71">
                  <c:v>3550</c:v>
                </c:pt>
                <c:pt idx="72">
                  <c:v>3600</c:v>
                </c:pt>
                <c:pt idx="73">
                  <c:v>3650</c:v>
                </c:pt>
                <c:pt idx="74">
                  <c:v>3700</c:v>
                </c:pt>
                <c:pt idx="75">
                  <c:v>3750</c:v>
                </c:pt>
                <c:pt idx="76">
                  <c:v>3800</c:v>
                </c:pt>
                <c:pt idx="77">
                  <c:v>3850</c:v>
                </c:pt>
                <c:pt idx="78">
                  <c:v>3900</c:v>
                </c:pt>
                <c:pt idx="79">
                  <c:v>3950</c:v>
                </c:pt>
                <c:pt idx="80">
                  <c:v>4000</c:v>
                </c:pt>
                <c:pt idx="81">
                  <c:v>4050</c:v>
                </c:pt>
                <c:pt idx="82">
                  <c:v>4100</c:v>
                </c:pt>
                <c:pt idx="83">
                  <c:v>4150</c:v>
                </c:pt>
                <c:pt idx="84">
                  <c:v>4200</c:v>
                </c:pt>
                <c:pt idx="85">
                  <c:v>4250</c:v>
                </c:pt>
                <c:pt idx="86">
                  <c:v>4300</c:v>
                </c:pt>
                <c:pt idx="87">
                  <c:v>4350</c:v>
                </c:pt>
                <c:pt idx="88">
                  <c:v>4400</c:v>
                </c:pt>
                <c:pt idx="89">
                  <c:v>4450</c:v>
                </c:pt>
                <c:pt idx="90">
                  <c:v>4500</c:v>
                </c:pt>
                <c:pt idx="91">
                  <c:v>4550</c:v>
                </c:pt>
                <c:pt idx="92">
                  <c:v>4600</c:v>
                </c:pt>
                <c:pt idx="93">
                  <c:v>4650</c:v>
                </c:pt>
                <c:pt idx="94">
                  <c:v>4700</c:v>
                </c:pt>
                <c:pt idx="95">
                  <c:v>4750</c:v>
                </c:pt>
                <c:pt idx="96">
                  <c:v>4800</c:v>
                </c:pt>
                <c:pt idx="97">
                  <c:v>4850</c:v>
                </c:pt>
                <c:pt idx="98">
                  <c:v>4900</c:v>
                </c:pt>
                <c:pt idx="99">
                  <c:v>4950</c:v>
                </c:pt>
                <c:pt idx="100">
                  <c:v>5000</c:v>
                </c:pt>
                <c:pt idx="101">
                  <c:v>5050</c:v>
                </c:pt>
                <c:pt idx="102">
                  <c:v>5100</c:v>
                </c:pt>
                <c:pt idx="103">
                  <c:v>5150</c:v>
                </c:pt>
                <c:pt idx="104">
                  <c:v>5200</c:v>
                </c:pt>
                <c:pt idx="105">
                  <c:v>5250</c:v>
                </c:pt>
                <c:pt idx="106">
                  <c:v>5300</c:v>
                </c:pt>
                <c:pt idx="107">
                  <c:v>5350</c:v>
                </c:pt>
                <c:pt idx="108">
                  <c:v>5400</c:v>
                </c:pt>
                <c:pt idx="109">
                  <c:v>5450</c:v>
                </c:pt>
                <c:pt idx="110">
                  <c:v>5500</c:v>
                </c:pt>
                <c:pt idx="111">
                  <c:v>5550</c:v>
                </c:pt>
                <c:pt idx="112">
                  <c:v>5600</c:v>
                </c:pt>
                <c:pt idx="113">
                  <c:v>5650</c:v>
                </c:pt>
                <c:pt idx="114">
                  <c:v>5700</c:v>
                </c:pt>
                <c:pt idx="115">
                  <c:v>5750</c:v>
                </c:pt>
                <c:pt idx="116">
                  <c:v>5800</c:v>
                </c:pt>
                <c:pt idx="117">
                  <c:v>5850</c:v>
                </c:pt>
                <c:pt idx="118">
                  <c:v>5900</c:v>
                </c:pt>
                <c:pt idx="119">
                  <c:v>5950</c:v>
                </c:pt>
                <c:pt idx="120">
                  <c:v>6000</c:v>
                </c:pt>
                <c:pt idx="121">
                  <c:v>6050</c:v>
                </c:pt>
                <c:pt idx="122">
                  <c:v>6100</c:v>
                </c:pt>
                <c:pt idx="123">
                  <c:v>6150</c:v>
                </c:pt>
                <c:pt idx="124">
                  <c:v>6200</c:v>
                </c:pt>
                <c:pt idx="125">
                  <c:v>6250</c:v>
                </c:pt>
                <c:pt idx="126">
                  <c:v>6300</c:v>
                </c:pt>
                <c:pt idx="127">
                  <c:v>6350</c:v>
                </c:pt>
                <c:pt idx="128">
                  <c:v>6400</c:v>
                </c:pt>
                <c:pt idx="129">
                  <c:v>6450</c:v>
                </c:pt>
                <c:pt idx="130">
                  <c:v>6500</c:v>
                </c:pt>
                <c:pt idx="131">
                  <c:v>6550</c:v>
                </c:pt>
                <c:pt idx="132">
                  <c:v>6600</c:v>
                </c:pt>
                <c:pt idx="133">
                  <c:v>6650</c:v>
                </c:pt>
                <c:pt idx="134">
                  <c:v>6700</c:v>
                </c:pt>
                <c:pt idx="135">
                  <c:v>6750</c:v>
                </c:pt>
                <c:pt idx="136">
                  <c:v>6800</c:v>
                </c:pt>
                <c:pt idx="137">
                  <c:v>6850</c:v>
                </c:pt>
                <c:pt idx="138">
                  <c:v>6900</c:v>
                </c:pt>
                <c:pt idx="139">
                  <c:v>6950</c:v>
                </c:pt>
                <c:pt idx="140">
                  <c:v>7000</c:v>
                </c:pt>
                <c:pt idx="141">
                  <c:v>7050</c:v>
                </c:pt>
                <c:pt idx="142">
                  <c:v>7100</c:v>
                </c:pt>
                <c:pt idx="143">
                  <c:v>7150</c:v>
                </c:pt>
                <c:pt idx="144">
                  <c:v>7200</c:v>
                </c:pt>
                <c:pt idx="145">
                  <c:v>7250</c:v>
                </c:pt>
                <c:pt idx="146">
                  <c:v>7300</c:v>
                </c:pt>
                <c:pt idx="147">
                  <c:v>7350</c:v>
                </c:pt>
                <c:pt idx="148">
                  <c:v>7400</c:v>
                </c:pt>
                <c:pt idx="149">
                  <c:v>7450</c:v>
                </c:pt>
                <c:pt idx="150">
                  <c:v>7500</c:v>
                </c:pt>
                <c:pt idx="151">
                  <c:v>7550</c:v>
                </c:pt>
                <c:pt idx="152">
                  <c:v>7600</c:v>
                </c:pt>
                <c:pt idx="153">
                  <c:v>7650</c:v>
                </c:pt>
                <c:pt idx="154">
                  <c:v>7700</c:v>
                </c:pt>
                <c:pt idx="155">
                  <c:v>7750</c:v>
                </c:pt>
                <c:pt idx="156">
                  <c:v>7800</c:v>
                </c:pt>
                <c:pt idx="157">
                  <c:v>7850</c:v>
                </c:pt>
                <c:pt idx="158">
                  <c:v>7900</c:v>
                </c:pt>
                <c:pt idx="159">
                  <c:v>7950</c:v>
                </c:pt>
                <c:pt idx="160">
                  <c:v>8000</c:v>
                </c:pt>
                <c:pt idx="161">
                  <c:v>8050</c:v>
                </c:pt>
                <c:pt idx="162">
                  <c:v>8100</c:v>
                </c:pt>
                <c:pt idx="163">
                  <c:v>8150</c:v>
                </c:pt>
                <c:pt idx="164">
                  <c:v>8200</c:v>
                </c:pt>
                <c:pt idx="165">
                  <c:v>8250</c:v>
                </c:pt>
                <c:pt idx="166">
                  <c:v>8300</c:v>
                </c:pt>
                <c:pt idx="167">
                  <c:v>8350</c:v>
                </c:pt>
                <c:pt idx="168">
                  <c:v>8400</c:v>
                </c:pt>
                <c:pt idx="169">
                  <c:v>8450</c:v>
                </c:pt>
                <c:pt idx="170">
                  <c:v>8500</c:v>
                </c:pt>
                <c:pt idx="171">
                  <c:v>8550</c:v>
                </c:pt>
                <c:pt idx="172">
                  <c:v>8600</c:v>
                </c:pt>
                <c:pt idx="173">
                  <c:v>8650</c:v>
                </c:pt>
                <c:pt idx="174">
                  <c:v>8700</c:v>
                </c:pt>
                <c:pt idx="175">
                  <c:v>8750</c:v>
                </c:pt>
                <c:pt idx="176">
                  <c:v>8800</c:v>
                </c:pt>
                <c:pt idx="177">
                  <c:v>8850</c:v>
                </c:pt>
                <c:pt idx="178">
                  <c:v>8900</c:v>
                </c:pt>
                <c:pt idx="179">
                  <c:v>8950</c:v>
                </c:pt>
                <c:pt idx="180">
                  <c:v>9000</c:v>
                </c:pt>
                <c:pt idx="181">
                  <c:v>9050</c:v>
                </c:pt>
                <c:pt idx="182">
                  <c:v>9100</c:v>
                </c:pt>
                <c:pt idx="183">
                  <c:v>9150</c:v>
                </c:pt>
                <c:pt idx="184">
                  <c:v>9200</c:v>
                </c:pt>
                <c:pt idx="185">
                  <c:v>9250</c:v>
                </c:pt>
                <c:pt idx="186">
                  <c:v>9300</c:v>
                </c:pt>
                <c:pt idx="187">
                  <c:v>9350</c:v>
                </c:pt>
                <c:pt idx="188">
                  <c:v>9400</c:v>
                </c:pt>
                <c:pt idx="189">
                  <c:v>9450</c:v>
                </c:pt>
                <c:pt idx="190">
                  <c:v>9500</c:v>
                </c:pt>
                <c:pt idx="191">
                  <c:v>9550</c:v>
                </c:pt>
                <c:pt idx="192">
                  <c:v>9600</c:v>
                </c:pt>
                <c:pt idx="193">
                  <c:v>9650</c:v>
                </c:pt>
                <c:pt idx="194">
                  <c:v>9700</c:v>
                </c:pt>
                <c:pt idx="195">
                  <c:v>9750</c:v>
                </c:pt>
                <c:pt idx="196">
                  <c:v>9800</c:v>
                </c:pt>
                <c:pt idx="197">
                  <c:v>9850</c:v>
                </c:pt>
                <c:pt idx="198">
                  <c:v>9900</c:v>
                </c:pt>
                <c:pt idx="199">
                  <c:v>9950</c:v>
                </c:pt>
                <c:pt idx="200">
                  <c:v>10000</c:v>
                </c:pt>
                <c:pt idx="201">
                  <c:v>10050</c:v>
                </c:pt>
                <c:pt idx="202">
                  <c:v>10100</c:v>
                </c:pt>
                <c:pt idx="203">
                  <c:v>10150</c:v>
                </c:pt>
                <c:pt idx="204">
                  <c:v>10200</c:v>
                </c:pt>
                <c:pt idx="205">
                  <c:v>10250</c:v>
                </c:pt>
                <c:pt idx="206">
                  <c:v>10300</c:v>
                </c:pt>
                <c:pt idx="207">
                  <c:v>10350</c:v>
                </c:pt>
                <c:pt idx="208">
                  <c:v>10400</c:v>
                </c:pt>
                <c:pt idx="209">
                  <c:v>10450</c:v>
                </c:pt>
                <c:pt idx="210">
                  <c:v>10500</c:v>
                </c:pt>
                <c:pt idx="211">
                  <c:v>10550</c:v>
                </c:pt>
                <c:pt idx="212">
                  <c:v>10600</c:v>
                </c:pt>
                <c:pt idx="213">
                  <c:v>10650</c:v>
                </c:pt>
                <c:pt idx="214">
                  <c:v>10700</c:v>
                </c:pt>
                <c:pt idx="215">
                  <c:v>10750</c:v>
                </c:pt>
                <c:pt idx="216">
                  <c:v>10800</c:v>
                </c:pt>
                <c:pt idx="217">
                  <c:v>10850</c:v>
                </c:pt>
                <c:pt idx="218">
                  <c:v>10900</c:v>
                </c:pt>
                <c:pt idx="219">
                  <c:v>10950</c:v>
                </c:pt>
                <c:pt idx="220">
                  <c:v>11000</c:v>
                </c:pt>
                <c:pt idx="221">
                  <c:v>11050</c:v>
                </c:pt>
                <c:pt idx="222">
                  <c:v>11100</c:v>
                </c:pt>
                <c:pt idx="223">
                  <c:v>11150</c:v>
                </c:pt>
                <c:pt idx="224">
                  <c:v>11200</c:v>
                </c:pt>
                <c:pt idx="225">
                  <c:v>11250</c:v>
                </c:pt>
                <c:pt idx="226">
                  <c:v>11300</c:v>
                </c:pt>
                <c:pt idx="227">
                  <c:v>11350</c:v>
                </c:pt>
                <c:pt idx="228">
                  <c:v>11400</c:v>
                </c:pt>
                <c:pt idx="229">
                  <c:v>11450</c:v>
                </c:pt>
                <c:pt idx="230">
                  <c:v>11500</c:v>
                </c:pt>
                <c:pt idx="231">
                  <c:v>11550</c:v>
                </c:pt>
                <c:pt idx="232">
                  <c:v>11600</c:v>
                </c:pt>
                <c:pt idx="233">
                  <c:v>11650</c:v>
                </c:pt>
                <c:pt idx="234">
                  <c:v>11700</c:v>
                </c:pt>
                <c:pt idx="235">
                  <c:v>11750</c:v>
                </c:pt>
                <c:pt idx="236">
                  <c:v>11800</c:v>
                </c:pt>
                <c:pt idx="237">
                  <c:v>11850</c:v>
                </c:pt>
                <c:pt idx="238">
                  <c:v>11900</c:v>
                </c:pt>
                <c:pt idx="239">
                  <c:v>11950</c:v>
                </c:pt>
                <c:pt idx="240">
                  <c:v>12000</c:v>
                </c:pt>
                <c:pt idx="241">
                  <c:v>12050</c:v>
                </c:pt>
                <c:pt idx="242">
                  <c:v>12100</c:v>
                </c:pt>
                <c:pt idx="243">
                  <c:v>12150</c:v>
                </c:pt>
                <c:pt idx="244">
                  <c:v>12200</c:v>
                </c:pt>
                <c:pt idx="245">
                  <c:v>12250</c:v>
                </c:pt>
                <c:pt idx="246">
                  <c:v>12300</c:v>
                </c:pt>
                <c:pt idx="247">
                  <c:v>12350</c:v>
                </c:pt>
                <c:pt idx="248">
                  <c:v>12400</c:v>
                </c:pt>
                <c:pt idx="249">
                  <c:v>12450</c:v>
                </c:pt>
                <c:pt idx="250">
                  <c:v>12500</c:v>
                </c:pt>
                <c:pt idx="251">
                  <c:v>12550</c:v>
                </c:pt>
                <c:pt idx="252">
                  <c:v>12600</c:v>
                </c:pt>
                <c:pt idx="253">
                  <c:v>12650</c:v>
                </c:pt>
                <c:pt idx="254">
                  <c:v>12700</c:v>
                </c:pt>
                <c:pt idx="255">
                  <c:v>12750</c:v>
                </c:pt>
                <c:pt idx="256">
                  <c:v>12800</c:v>
                </c:pt>
                <c:pt idx="257">
                  <c:v>12850</c:v>
                </c:pt>
                <c:pt idx="258">
                  <c:v>12900</c:v>
                </c:pt>
                <c:pt idx="259">
                  <c:v>12950</c:v>
                </c:pt>
                <c:pt idx="260">
                  <c:v>13000</c:v>
                </c:pt>
                <c:pt idx="261">
                  <c:v>13050</c:v>
                </c:pt>
                <c:pt idx="262">
                  <c:v>13100</c:v>
                </c:pt>
                <c:pt idx="263">
                  <c:v>13150</c:v>
                </c:pt>
                <c:pt idx="264">
                  <c:v>13200</c:v>
                </c:pt>
                <c:pt idx="265">
                  <c:v>13250</c:v>
                </c:pt>
                <c:pt idx="266">
                  <c:v>13300</c:v>
                </c:pt>
                <c:pt idx="267">
                  <c:v>13350</c:v>
                </c:pt>
                <c:pt idx="268">
                  <c:v>13400</c:v>
                </c:pt>
                <c:pt idx="269">
                  <c:v>13450</c:v>
                </c:pt>
                <c:pt idx="270">
                  <c:v>13500</c:v>
                </c:pt>
                <c:pt idx="271">
                  <c:v>13550</c:v>
                </c:pt>
                <c:pt idx="272">
                  <c:v>13600</c:v>
                </c:pt>
                <c:pt idx="273">
                  <c:v>13650</c:v>
                </c:pt>
                <c:pt idx="274">
                  <c:v>13700</c:v>
                </c:pt>
                <c:pt idx="275">
                  <c:v>13750</c:v>
                </c:pt>
                <c:pt idx="276">
                  <c:v>13800</c:v>
                </c:pt>
                <c:pt idx="277">
                  <c:v>13850</c:v>
                </c:pt>
                <c:pt idx="278">
                  <c:v>13900</c:v>
                </c:pt>
                <c:pt idx="279">
                  <c:v>13950</c:v>
                </c:pt>
                <c:pt idx="280">
                  <c:v>14000</c:v>
                </c:pt>
                <c:pt idx="281">
                  <c:v>14050</c:v>
                </c:pt>
                <c:pt idx="282">
                  <c:v>14100</c:v>
                </c:pt>
                <c:pt idx="283">
                  <c:v>14150</c:v>
                </c:pt>
                <c:pt idx="284">
                  <c:v>14200</c:v>
                </c:pt>
                <c:pt idx="285">
                  <c:v>14250</c:v>
                </c:pt>
                <c:pt idx="286">
                  <c:v>14300</c:v>
                </c:pt>
                <c:pt idx="287">
                  <c:v>14350</c:v>
                </c:pt>
                <c:pt idx="288">
                  <c:v>14400</c:v>
                </c:pt>
                <c:pt idx="289">
                  <c:v>14450</c:v>
                </c:pt>
                <c:pt idx="290">
                  <c:v>14500</c:v>
                </c:pt>
                <c:pt idx="291">
                  <c:v>14550</c:v>
                </c:pt>
                <c:pt idx="292">
                  <c:v>14600</c:v>
                </c:pt>
                <c:pt idx="293">
                  <c:v>14650</c:v>
                </c:pt>
                <c:pt idx="294">
                  <c:v>14700</c:v>
                </c:pt>
                <c:pt idx="295">
                  <c:v>14750</c:v>
                </c:pt>
                <c:pt idx="296">
                  <c:v>14800</c:v>
                </c:pt>
                <c:pt idx="297">
                  <c:v>14850</c:v>
                </c:pt>
                <c:pt idx="298">
                  <c:v>14900</c:v>
                </c:pt>
                <c:pt idx="299">
                  <c:v>14950</c:v>
                </c:pt>
                <c:pt idx="300">
                  <c:v>15000</c:v>
                </c:pt>
                <c:pt idx="301">
                  <c:v>15050</c:v>
                </c:pt>
                <c:pt idx="302">
                  <c:v>15100</c:v>
                </c:pt>
                <c:pt idx="303">
                  <c:v>15150</c:v>
                </c:pt>
                <c:pt idx="304">
                  <c:v>15200</c:v>
                </c:pt>
                <c:pt idx="305">
                  <c:v>15250</c:v>
                </c:pt>
                <c:pt idx="306">
                  <c:v>15300</c:v>
                </c:pt>
                <c:pt idx="307">
                  <c:v>15350</c:v>
                </c:pt>
                <c:pt idx="308">
                  <c:v>15400</c:v>
                </c:pt>
                <c:pt idx="309">
                  <c:v>15450</c:v>
                </c:pt>
                <c:pt idx="310">
                  <c:v>15500</c:v>
                </c:pt>
                <c:pt idx="311">
                  <c:v>15550</c:v>
                </c:pt>
                <c:pt idx="312">
                  <c:v>15600</c:v>
                </c:pt>
                <c:pt idx="313">
                  <c:v>15650</c:v>
                </c:pt>
                <c:pt idx="314">
                  <c:v>15700</c:v>
                </c:pt>
                <c:pt idx="315">
                  <c:v>15750</c:v>
                </c:pt>
                <c:pt idx="316">
                  <c:v>15800</c:v>
                </c:pt>
                <c:pt idx="317">
                  <c:v>15850</c:v>
                </c:pt>
                <c:pt idx="318">
                  <c:v>15900</c:v>
                </c:pt>
                <c:pt idx="319">
                  <c:v>15950</c:v>
                </c:pt>
                <c:pt idx="320">
                  <c:v>16000</c:v>
                </c:pt>
                <c:pt idx="321">
                  <c:v>16050</c:v>
                </c:pt>
                <c:pt idx="322">
                  <c:v>16100</c:v>
                </c:pt>
                <c:pt idx="323">
                  <c:v>16150</c:v>
                </c:pt>
                <c:pt idx="324">
                  <c:v>16200</c:v>
                </c:pt>
                <c:pt idx="325">
                  <c:v>16250</c:v>
                </c:pt>
                <c:pt idx="326">
                  <c:v>16300</c:v>
                </c:pt>
                <c:pt idx="327">
                  <c:v>16350</c:v>
                </c:pt>
                <c:pt idx="328">
                  <c:v>16400</c:v>
                </c:pt>
                <c:pt idx="329">
                  <c:v>16450</c:v>
                </c:pt>
                <c:pt idx="330">
                  <c:v>16500</c:v>
                </c:pt>
                <c:pt idx="331">
                  <c:v>16550</c:v>
                </c:pt>
                <c:pt idx="332">
                  <c:v>16600</c:v>
                </c:pt>
                <c:pt idx="333">
                  <c:v>16650</c:v>
                </c:pt>
                <c:pt idx="334">
                  <c:v>16700</c:v>
                </c:pt>
                <c:pt idx="335">
                  <c:v>16750</c:v>
                </c:pt>
                <c:pt idx="336">
                  <c:v>16800</c:v>
                </c:pt>
                <c:pt idx="337">
                  <c:v>16850</c:v>
                </c:pt>
                <c:pt idx="338">
                  <c:v>16900</c:v>
                </c:pt>
                <c:pt idx="339">
                  <c:v>16950</c:v>
                </c:pt>
                <c:pt idx="340">
                  <c:v>17000</c:v>
                </c:pt>
                <c:pt idx="341">
                  <c:v>17050</c:v>
                </c:pt>
                <c:pt idx="342">
                  <c:v>17100</c:v>
                </c:pt>
                <c:pt idx="343">
                  <c:v>17150</c:v>
                </c:pt>
                <c:pt idx="344">
                  <c:v>17200</c:v>
                </c:pt>
                <c:pt idx="345">
                  <c:v>17250</c:v>
                </c:pt>
                <c:pt idx="346">
                  <c:v>17300</c:v>
                </c:pt>
                <c:pt idx="347">
                  <c:v>17350</c:v>
                </c:pt>
                <c:pt idx="348">
                  <c:v>17400</c:v>
                </c:pt>
                <c:pt idx="349">
                  <c:v>17450</c:v>
                </c:pt>
                <c:pt idx="350">
                  <c:v>17500</c:v>
                </c:pt>
                <c:pt idx="351">
                  <c:v>17550</c:v>
                </c:pt>
                <c:pt idx="352">
                  <c:v>17600</c:v>
                </c:pt>
                <c:pt idx="353">
                  <c:v>17650</c:v>
                </c:pt>
                <c:pt idx="354">
                  <c:v>17700</c:v>
                </c:pt>
                <c:pt idx="355">
                  <c:v>17750</c:v>
                </c:pt>
                <c:pt idx="356">
                  <c:v>17800</c:v>
                </c:pt>
                <c:pt idx="357">
                  <c:v>17850</c:v>
                </c:pt>
                <c:pt idx="358">
                  <c:v>17900</c:v>
                </c:pt>
                <c:pt idx="359">
                  <c:v>17950</c:v>
                </c:pt>
                <c:pt idx="360">
                  <c:v>18000</c:v>
                </c:pt>
                <c:pt idx="361">
                  <c:v>18050</c:v>
                </c:pt>
                <c:pt idx="362">
                  <c:v>18100</c:v>
                </c:pt>
                <c:pt idx="363">
                  <c:v>18150</c:v>
                </c:pt>
                <c:pt idx="364">
                  <c:v>18200</c:v>
                </c:pt>
                <c:pt idx="365">
                  <c:v>18250</c:v>
                </c:pt>
                <c:pt idx="366">
                  <c:v>18300</c:v>
                </c:pt>
                <c:pt idx="367">
                  <c:v>18350</c:v>
                </c:pt>
                <c:pt idx="368">
                  <c:v>18400</c:v>
                </c:pt>
                <c:pt idx="369">
                  <c:v>18450</c:v>
                </c:pt>
                <c:pt idx="370">
                  <c:v>18500</c:v>
                </c:pt>
                <c:pt idx="371">
                  <c:v>18550</c:v>
                </c:pt>
                <c:pt idx="372">
                  <c:v>18600</c:v>
                </c:pt>
                <c:pt idx="373">
                  <c:v>18650</c:v>
                </c:pt>
                <c:pt idx="374">
                  <c:v>18700</c:v>
                </c:pt>
                <c:pt idx="375">
                  <c:v>18750</c:v>
                </c:pt>
                <c:pt idx="376">
                  <c:v>18800</c:v>
                </c:pt>
                <c:pt idx="377">
                  <c:v>18850</c:v>
                </c:pt>
                <c:pt idx="378">
                  <c:v>18900</c:v>
                </c:pt>
                <c:pt idx="379">
                  <c:v>18950</c:v>
                </c:pt>
                <c:pt idx="380">
                  <c:v>19000</c:v>
                </c:pt>
                <c:pt idx="381">
                  <c:v>19050</c:v>
                </c:pt>
                <c:pt idx="382">
                  <c:v>19100</c:v>
                </c:pt>
                <c:pt idx="383">
                  <c:v>19150</c:v>
                </c:pt>
                <c:pt idx="384">
                  <c:v>19200</c:v>
                </c:pt>
                <c:pt idx="385">
                  <c:v>19250</c:v>
                </c:pt>
                <c:pt idx="386">
                  <c:v>19300</c:v>
                </c:pt>
                <c:pt idx="387">
                  <c:v>19350</c:v>
                </c:pt>
                <c:pt idx="388">
                  <c:v>19400</c:v>
                </c:pt>
                <c:pt idx="389">
                  <c:v>19450</c:v>
                </c:pt>
                <c:pt idx="390">
                  <c:v>19500</c:v>
                </c:pt>
                <c:pt idx="391">
                  <c:v>19550</c:v>
                </c:pt>
                <c:pt idx="392">
                  <c:v>19600</c:v>
                </c:pt>
                <c:pt idx="393">
                  <c:v>19650</c:v>
                </c:pt>
                <c:pt idx="394">
                  <c:v>19700</c:v>
                </c:pt>
                <c:pt idx="395">
                  <c:v>19750</c:v>
                </c:pt>
                <c:pt idx="396">
                  <c:v>19800</c:v>
                </c:pt>
                <c:pt idx="397">
                  <c:v>19850</c:v>
                </c:pt>
                <c:pt idx="398">
                  <c:v>19900</c:v>
                </c:pt>
                <c:pt idx="399">
                  <c:v>19950</c:v>
                </c:pt>
                <c:pt idx="400">
                  <c:v>20000</c:v>
                </c:pt>
                <c:pt idx="401">
                  <c:v>20050</c:v>
                </c:pt>
                <c:pt idx="402">
                  <c:v>20100</c:v>
                </c:pt>
                <c:pt idx="403">
                  <c:v>20150</c:v>
                </c:pt>
                <c:pt idx="404">
                  <c:v>20200</c:v>
                </c:pt>
                <c:pt idx="405">
                  <c:v>20250</c:v>
                </c:pt>
                <c:pt idx="406">
                  <c:v>20300</c:v>
                </c:pt>
                <c:pt idx="407">
                  <c:v>20350</c:v>
                </c:pt>
                <c:pt idx="408">
                  <c:v>20400</c:v>
                </c:pt>
                <c:pt idx="409">
                  <c:v>20450</c:v>
                </c:pt>
                <c:pt idx="410">
                  <c:v>20500</c:v>
                </c:pt>
                <c:pt idx="411">
                  <c:v>20550</c:v>
                </c:pt>
                <c:pt idx="412">
                  <c:v>20600</c:v>
                </c:pt>
                <c:pt idx="413">
                  <c:v>20650</c:v>
                </c:pt>
                <c:pt idx="414">
                  <c:v>20700</c:v>
                </c:pt>
                <c:pt idx="415">
                  <c:v>20750</c:v>
                </c:pt>
                <c:pt idx="416">
                  <c:v>20800</c:v>
                </c:pt>
                <c:pt idx="417">
                  <c:v>20850</c:v>
                </c:pt>
                <c:pt idx="418">
                  <c:v>20900</c:v>
                </c:pt>
                <c:pt idx="419">
                  <c:v>20950</c:v>
                </c:pt>
                <c:pt idx="420">
                  <c:v>21000</c:v>
                </c:pt>
                <c:pt idx="421">
                  <c:v>21050</c:v>
                </c:pt>
                <c:pt idx="422">
                  <c:v>21100</c:v>
                </c:pt>
                <c:pt idx="423">
                  <c:v>21150</c:v>
                </c:pt>
                <c:pt idx="424">
                  <c:v>21200</c:v>
                </c:pt>
                <c:pt idx="425">
                  <c:v>21250</c:v>
                </c:pt>
                <c:pt idx="426">
                  <c:v>21300</c:v>
                </c:pt>
                <c:pt idx="427">
                  <c:v>21350</c:v>
                </c:pt>
                <c:pt idx="428">
                  <c:v>21400</c:v>
                </c:pt>
                <c:pt idx="429">
                  <c:v>21450</c:v>
                </c:pt>
                <c:pt idx="430">
                  <c:v>21500</c:v>
                </c:pt>
                <c:pt idx="431">
                  <c:v>21550</c:v>
                </c:pt>
                <c:pt idx="432">
                  <c:v>21600</c:v>
                </c:pt>
                <c:pt idx="433">
                  <c:v>21650</c:v>
                </c:pt>
                <c:pt idx="434">
                  <c:v>21700</c:v>
                </c:pt>
                <c:pt idx="435">
                  <c:v>21750</c:v>
                </c:pt>
                <c:pt idx="436">
                  <c:v>21800</c:v>
                </c:pt>
                <c:pt idx="437">
                  <c:v>21850</c:v>
                </c:pt>
                <c:pt idx="438">
                  <c:v>21900</c:v>
                </c:pt>
                <c:pt idx="439">
                  <c:v>21950</c:v>
                </c:pt>
                <c:pt idx="440">
                  <c:v>22000</c:v>
                </c:pt>
                <c:pt idx="441">
                  <c:v>22050</c:v>
                </c:pt>
                <c:pt idx="442">
                  <c:v>22100</c:v>
                </c:pt>
                <c:pt idx="443">
                  <c:v>22150</c:v>
                </c:pt>
                <c:pt idx="444">
                  <c:v>22200</c:v>
                </c:pt>
                <c:pt idx="445">
                  <c:v>22250</c:v>
                </c:pt>
                <c:pt idx="446">
                  <c:v>22300</c:v>
                </c:pt>
                <c:pt idx="447">
                  <c:v>22350</c:v>
                </c:pt>
                <c:pt idx="448">
                  <c:v>22400</c:v>
                </c:pt>
                <c:pt idx="449">
                  <c:v>22450</c:v>
                </c:pt>
                <c:pt idx="450">
                  <c:v>22500</c:v>
                </c:pt>
                <c:pt idx="451">
                  <c:v>22550</c:v>
                </c:pt>
                <c:pt idx="452">
                  <c:v>22600</c:v>
                </c:pt>
                <c:pt idx="453">
                  <c:v>22650</c:v>
                </c:pt>
                <c:pt idx="454">
                  <c:v>22700</c:v>
                </c:pt>
                <c:pt idx="455">
                  <c:v>22750</c:v>
                </c:pt>
                <c:pt idx="456">
                  <c:v>22800</c:v>
                </c:pt>
                <c:pt idx="457">
                  <c:v>22850</c:v>
                </c:pt>
                <c:pt idx="458">
                  <c:v>22900</c:v>
                </c:pt>
                <c:pt idx="459">
                  <c:v>22950</c:v>
                </c:pt>
                <c:pt idx="460">
                  <c:v>23000</c:v>
                </c:pt>
                <c:pt idx="461">
                  <c:v>23050</c:v>
                </c:pt>
                <c:pt idx="462">
                  <c:v>23100</c:v>
                </c:pt>
                <c:pt idx="463">
                  <c:v>23150</c:v>
                </c:pt>
                <c:pt idx="464">
                  <c:v>23200</c:v>
                </c:pt>
                <c:pt idx="465">
                  <c:v>23250</c:v>
                </c:pt>
                <c:pt idx="466">
                  <c:v>23300</c:v>
                </c:pt>
                <c:pt idx="467">
                  <c:v>23350</c:v>
                </c:pt>
                <c:pt idx="468">
                  <c:v>23400</c:v>
                </c:pt>
                <c:pt idx="469">
                  <c:v>23450</c:v>
                </c:pt>
                <c:pt idx="470">
                  <c:v>23500</c:v>
                </c:pt>
                <c:pt idx="471">
                  <c:v>23550</c:v>
                </c:pt>
                <c:pt idx="472">
                  <c:v>23600</c:v>
                </c:pt>
                <c:pt idx="473">
                  <c:v>23650</c:v>
                </c:pt>
                <c:pt idx="474">
                  <c:v>23700</c:v>
                </c:pt>
                <c:pt idx="475">
                  <c:v>23750</c:v>
                </c:pt>
                <c:pt idx="476">
                  <c:v>23800</c:v>
                </c:pt>
                <c:pt idx="477">
                  <c:v>23850</c:v>
                </c:pt>
                <c:pt idx="478">
                  <c:v>23900</c:v>
                </c:pt>
                <c:pt idx="479">
                  <c:v>23950</c:v>
                </c:pt>
                <c:pt idx="480">
                  <c:v>24000</c:v>
                </c:pt>
                <c:pt idx="481">
                  <c:v>24050</c:v>
                </c:pt>
                <c:pt idx="482">
                  <c:v>24100</c:v>
                </c:pt>
                <c:pt idx="483">
                  <c:v>24150</c:v>
                </c:pt>
                <c:pt idx="484">
                  <c:v>24200</c:v>
                </c:pt>
                <c:pt idx="485">
                  <c:v>24250</c:v>
                </c:pt>
                <c:pt idx="486">
                  <c:v>24300</c:v>
                </c:pt>
                <c:pt idx="487">
                  <c:v>24350</c:v>
                </c:pt>
                <c:pt idx="488">
                  <c:v>24400</c:v>
                </c:pt>
                <c:pt idx="489">
                  <c:v>24450</c:v>
                </c:pt>
                <c:pt idx="490">
                  <c:v>24500</c:v>
                </c:pt>
                <c:pt idx="491">
                  <c:v>24550</c:v>
                </c:pt>
                <c:pt idx="492">
                  <c:v>24600</c:v>
                </c:pt>
                <c:pt idx="493">
                  <c:v>24650</c:v>
                </c:pt>
                <c:pt idx="494">
                  <c:v>24700</c:v>
                </c:pt>
                <c:pt idx="495">
                  <c:v>24750</c:v>
                </c:pt>
                <c:pt idx="496">
                  <c:v>24800</c:v>
                </c:pt>
                <c:pt idx="497">
                  <c:v>24850</c:v>
                </c:pt>
                <c:pt idx="498">
                  <c:v>24900</c:v>
                </c:pt>
                <c:pt idx="499">
                  <c:v>24950</c:v>
                </c:pt>
                <c:pt idx="500">
                  <c:v>25000</c:v>
                </c:pt>
                <c:pt idx="501">
                  <c:v>25050</c:v>
                </c:pt>
                <c:pt idx="502">
                  <c:v>25100</c:v>
                </c:pt>
                <c:pt idx="503">
                  <c:v>25150</c:v>
                </c:pt>
                <c:pt idx="504">
                  <c:v>25200</c:v>
                </c:pt>
                <c:pt idx="505">
                  <c:v>25250</c:v>
                </c:pt>
                <c:pt idx="506">
                  <c:v>25300</c:v>
                </c:pt>
                <c:pt idx="507">
                  <c:v>25350</c:v>
                </c:pt>
                <c:pt idx="508">
                  <c:v>25400</c:v>
                </c:pt>
                <c:pt idx="509">
                  <c:v>25450</c:v>
                </c:pt>
                <c:pt idx="510">
                  <c:v>25500</c:v>
                </c:pt>
                <c:pt idx="511">
                  <c:v>25550</c:v>
                </c:pt>
                <c:pt idx="512">
                  <c:v>25600</c:v>
                </c:pt>
                <c:pt idx="513">
                  <c:v>25650</c:v>
                </c:pt>
                <c:pt idx="514">
                  <c:v>25700</c:v>
                </c:pt>
                <c:pt idx="515">
                  <c:v>25750</c:v>
                </c:pt>
                <c:pt idx="516">
                  <c:v>25800</c:v>
                </c:pt>
              </c:numCache>
            </c:numRef>
          </c:xVal>
          <c:yVal>
            <c:numRef>
              <c:f>vezbe1!$G$33:$G$549</c:f>
              <c:numCache>
                <c:formatCode>0</c:formatCode>
                <c:ptCount val="517"/>
                <c:pt idx="0">
                  <c:v>19.999999999999989</c:v>
                </c:pt>
                <c:pt idx="1">
                  <c:v>60</c:v>
                </c:pt>
                <c:pt idx="2">
                  <c:v>100</c:v>
                </c:pt>
                <c:pt idx="3">
                  <c:v>140</c:v>
                </c:pt>
                <c:pt idx="4">
                  <c:v>180</c:v>
                </c:pt>
                <c:pt idx="5">
                  <c:v>220</c:v>
                </c:pt>
                <c:pt idx="6">
                  <c:v>260</c:v>
                </c:pt>
                <c:pt idx="7">
                  <c:v>300</c:v>
                </c:pt>
                <c:pt idx="8">
                  <c:v>340</c:v>
                </c:pt>
                <c:pt idx="9">
                  <c:v>380</c:v>
                </c:pt>
                <c:pt idx="10">
                  <c:v>420</c:v>
                </c:pt>
                <c:pt idx="11">
                  <c:v>460</c:v>
                </c:pt>
                <c:pt idx="12">
                  <c:v>500</c:v>
                </c:pt>
                <c:pt idx="13">
                  <c:v>540</c:v>
                </c:pt>
                <c:pt idx="14">
                  <c:v>580</c:v>
                </c:pt>
                <c:pt idx="15">
                  <c:v>620</c:v>
                </c:pt>
                <c:pt idx="16">
                  <c:v>660</c:v>
                </c:pt>
                <c:pt idx="17">
                  <c:v>700</c:v>
                </c:pt>
                <c:pt idx="18">
                  <c:v>740</c:v>
                </c:pt>
                <c:pt idx="19">
                  <c:v>780</c:v>
                </c:pt>
                <c:pt idx="20">
                  <c:v>820</c:v>
                </c:pt>
                <c:pt idx="21">
                  <c:v>860</c:v>
                </c:pt>
                <c:pt idx="22">
                  <c:v>900</c:v>
                </c:pt>
                <c:pt idx="23">
                  <c:v>940</c:v>
                </c:pt>
                <c:pt idx="24">
                  <c:v>980</c:v>
                </c:pt>
                <c:pt idx="25">
                  <c:v>1020</c:v>
                </c:pt>
                <c:pt idx="26">
                  <c:v>1060</c:v>
                </c:pt>
                <c:pt idx="27">
                  <c:v>1100</c:v>
                </c:pt>
                <c:pt idx="28">
                  <c:v>1140</c:v>
                </c:pt>
                <c:pt idx="29">
                  <c:v>1180</c:v>
                </c:pt>
                <c:pt idx="30">
                  <c:v>1220</c:v>
                </c:pt>
                <c:pt idx="31">
                  <c:v>1260</c:v>
                </c:pt>
                <c:pt idx="32">
                  <c:v>1300</c:v>
                </c:pt>
                <c:pt idx="33">
                  <c:v>1340</c:v>
                </c:pt>
                <c:pt idx="34">
                  <c:v>1380</c:v>
                </c:pt>
                <c:pt idx="35">
                  <c:v>1420</c:v>
                </c:pt>
                <c:pt idx="36">
                  <c:v>1460</c:v>
                </c:pt>
                <c:pt idx="37">
                  <c:v>1500</c:v>
                </c:pt>
                <c:pt idx="38">
                  <c:v>1540</c:v>
                </c:pt>
                <c:pt idx="39">
                  <c:v>1580</c:v>
                </c:pt>
                <c:pt idx="40">
                  <c:v>1620</c:v>
                </c:pt>
                <c:pt idx="41">
                  <c:v>1660</c:v>
                </c:pt>
                <c:pt idx="42">
                  <c:v>1700</c:v>
                </c:pt>
                <c:pt idx="43">
                  <c:v>1740</c:v>
                </c:pt>
                <c:pt idx="44">
                  <c:v>1780</c:v>
                </c:pt>
                <c:pt idx="45">
                  <c:v>1820</c:v>
                </c:pt>
                <c:pt idx="46">
                  <c:v>1860</c:v>
                </c:pt>
                <c:pt idx="47">
                  <c:v>1900</c:v>
                </c:pt>
                <c:pt idx="48">
                  <c:v>1940</c:v>
                </c:pt>
                <c:pt idx="49">
                  <c:v>1980</c:v>
                </c:pt>
                <c:pt idx="50">
                  <c:v>2020</c:v>
                </c:pt>
                <c:pt idx="51">
                  <c:v>2060</c:v>
                </c:pt>
                <c:pt idx="52">
                  <c:v>2100</c:v>
                </c:pt>
                <c:pt idx="53">
                  <c:v>2140</c:v>
                </c:pt>
                <c:pt idx="54">
                  <c:v>2180</c:v>
                </c:pt>
                <c:pt idx="55">
                  <c:v>2220</c:v>
                </c:pt>
                <c:pt idx="56">
                  <c:v>2260</c:v>
                </c:pt>
                <c:pt idx="57">
                  <c:v>2300</c:v>
                </c:pt>
                <c:pt idx="58">
                  <c:v>2340</c:v>
                </c:pt>
                <c:pt idx="59">
                  <c:v>2380</c:v>
                </c:pt>
                <c:pt idx="60">
                  <c:v>2420</c:v>
                </c:pt>
                <c:pt idx="61">
                  <c:v>2460</c:v>
                </c:pt>
                <c:pt idx="62">
                  <c:v>2500</c:v>
                </c:pt>
                <c:pt idx="63">
                  <c:v>2540</c:v>
                </c:pt>
                <c:pt idx="64">
                  <c:v>2580</c:v>
                </c:pt>
                <c:pt idx="65">
                  <c:v>2620</c:v>
                </c:pt>
                <c:pt idx="66">
                  <c:v>2660</c:v>
                </c:pt>
                <c:pt idx="67">
                  <c:v>2700</c:v>
                </c:pt>
                <c:pt idx="68">
                  <c:v>2740</c:v>
                </c:pt>
                <c:pt idx="69">
                  <c:v>2780</c:v>
                </c:pt>
                <c:pt idx="70">
                  <c:v>2820</c:v>
                </c:pt>
                <c:pt idx="71">
                  <c:v>2860</c:v>
                </c:pt>
                <c:pt idx="72">
                  <c:v>2900</c:v>
                </c:pt>
                <c:pt idx="73">
                  <c:v>2940</c:v>
                </c:pt>
                <c:pt idx="74">
                  <c:v>2980</c:v>
                </c:pt>
                <c:pt idx="75">
                  <c:v>3020</c:v>
                </c:pt>
                <c:pt idx="76">
                  <c:v>3060</c:v>
                </c:pt>
                <c:pt idx="77">
                  <c:v>3100</c:v>
                </c:pt>
                <c:pt idx="78">
                  <c:v>3140</c:v>
                </c:pt>
                <c:pt idx="79">
                  <c:v>3180</c:v>
                </c:pt>
                <c:pt idx="80">
                  <c:v>3220</c:v>
                </c:pt>
                <c:pt idx="81">
                  <c:v>3260</c:v>
                </c:pt>
                <c:pt idx="82">
                  <c:v>3300</c:v>
                </c:pt>
                <c:pt idx="83">
                  <c:v>3340</c:v>
                </c:pt>
                <c:pt idx="84">
                  <c:v>3380</c:v>
                </c:pt>
                <c:pt idx="85">
                  <c:v>3420</c:v>
                </c:pt>
                <c:pt idx="86">
                  <c:v>3460</c:v>
                </c:pt>
                <c:pt idx="87">
                  <c:v>3500</c:v>
                </c:pt>
                <c:pt idx="88">
                  <c:v>3540</c:v>
                </c:pt>
                <c:pt idx="89">
                  <c:v>3580</c:v>
                </c:pt>
                <c:pt idx="90">
                  <c:v>3620</c:v>
                </c:pt>
                <c:pt idx="91">
                  <c:v>3660</c:v>
                </c:pt>
                <c:pt idx="92">
                  <c:v>3700</c:v>
                </c:pt>
                <c:pt idx="93">
                  <c:v>3740</c:v>
                </c:pt>
                <c:pt idx="94">
                  <c:v>3780</c:v>
                </c:pt>
                <c:pt idx="95">
                  <c:v>3820</c:v>
                </c:pt>
                <c:pt idx="96">
                  <c:v>3860</c:v>
                </c:pt>
                <c:pt idx="97">
                  <c:v>3900</c:v>
                </c:pt>
                <c:pt idx="98">
                  <c:v>3940</c:v>
                </c:pt>
                <c:pt idx="99">
                  <c:v>3980</c:v>
                </c:pt>
                <c:pt idx="100">
                  <c:v>4020</c:v>
                </c:pt>
                <c:pt idx="101">
                  <c:v>4060</c:v>
                </c:pt>
                <c:pt idx="102">
                  <c:v>4100</c:v>
                </c:pt>
                <c:pt idx="103">
                  <c:v>4140</c:v>
                </c:pt>
                <c:pt idx="104">
                  <c:v>4180</c:v>
                </c:pt>
                <c:pt idx="105">
                  <c:v>4220</c:v>
                </c:pt>
                <c:pt idx="106">
                  <c:v>4260</c:v>
                </c:pt>
                <c:pt idx="107">
                  <c:v>4300</c:v>
                </c:pt>
                <c:pt idx="108">
                  <c:v>4340</c:v>
                </c:pt>
                <c:pt idx="109">
                  <c:v>4380</c:v>
                </c:pt>
                <c:pt idx="110">
                  <c:v>4420</c:v>
                </c:pt>
                <c:pt idx="111">
                  <c:v>4460</c:v>
                </c:pt>
                <c:pt idx="112">
                  <c:v>4500</c:v>
                </c:pt>
                <c:pt idx="113">
                  <c:v>4540</c:v>
                </c:pt>
                <c:pt idx="114">
                  <c:v>4580</c:v>
                </c:pt>
                <c:pt idx="115">
                  <c:v>4620</c:v>
                </c:pt>
                <c:pt idx="116">
                  <c:v>4660</c:v>
                </c:pt>
                <c:pt idx="117">
                  <c:v>4700</c:v>
                </c:pt>
                <c:pt idx="118">
                  <c:v>4740</c:v>
                </c:pt>
                <c:pt idx="119">
                  <c:v>4780</c:v>
                </c:pt>
                <c:pt idx="120">
                  <c:v>4820</c:v>
                </c:pt>
                <c:pt idx="121">
                  <c:v>4860</c:v>
                </c:pt>
                <c:pt idx="122">
                  <c:v>4900</c:v>
                </c:pt>
                <c:pt idx="123">
                  <c:v>4940</c:v>
                </c:pt>
                <c:pt idx="124">
                  <c:v>4980</c:v>
                </c:pt>
                <c:pt idx="125">
                  <c:v>5020</c:v>
                </c:pt>
                <c:pt idx="126">
                  <c:v>5060</c:v>
                </c:pt>
                <c:pt idx="127">
                  <c:v>5100</c:v>
                </c:pt>
                <c:pt idx="128">
                  <c:v>5140</c:v>
                </c:pt>
                <c:pt idx="129">
                  <c:v>5180</c:v>
                </c:pt>
                <c:pt idx="130">
                  <c:v>5220</c:v>
                </c:pt>
                <c:pt idx="131">
                  <c:v>5260</c:v>
                </c:pt>
                <c:pt idx="132">
                  <c:v>5300</c:v>
                </c:pt>
                <c:pt idx="133">
                  <c:v>5340</c:v>
                </c:pt>
                <c:pt idx="134">
                  <c:v>5380</c:v>
                </c:pt>
                <c:pt idx="135">
                  <c:v>5420</c:v>
                </c:pt>
                <c:pt idx="136">
                  <c:v>5460</c:v>
                </c:pt>
                <c:pt idx="137">
                  <c:v>5500</c:v>
                </c:pt>
                <c:pt idx="138">
                  <c:v>5540</c:v>
                </c:pt>
                <c:pt idx="139">
                  <c:v>5580</c:v>
                </c:pt>
                <c:pt idx="140">
                  <c:v>5620</c:v>
                </c:pt>
                <c:pt idx="141">
                  <c:v>5660</c:v>
                </c:pt>
                <c:pt idx="142">
                  <c:v>5700</c:v>
                </c:pt>
                <c:pt idx="143">
                  <c:v>5740</c:v>
                </c:pt>
                <c:pt idx="144">
                  <c:v>5780</c:v>
                </c:pt>
                <c:pt idx="145">
                  <c:v>5820</c:v>
                </c:pt>
                <c:pt idx="146">
                  <c:v>5860</c:v>
                </c:pt>
                <c:pt idx="147">
                  <c:v>5900</c:v>
                </c:pt>
                <c:pt idx="148">
                  <c:v>5940</c:v>
                </c:pt>
                <c:pt idx="149">
                  <c:v>5980</c:v>
                </c:pt>
                <c:pt idx="150">
                  <c:v>6020</c:v>
                </c:pt>
                <c:pt idx="151">
                  <c:v>6060</c:v>
                </c:pt>
                <c:pt idx="152">
                  <c:v>6100</c:v>
                </c:pt>
                <c:pt idx="153">
                  <c:v>6140</c:v>
                </c:pt>
                <c:pt idx="154">
                  <c:v>6180</c:v>
                </c:pt>
                <c:pt idx="155">
                  <c:v>6220</c:v>
                </c:pt>
                <c:pt idx="156">
                  <c:v>6260</c:v>
                </c:pt>
                <c:pt idx="157">
                  <c:v>6300</c:v>
                </c:pt>
                <c:pt idx="158">
                  <c:v>6340</c:v>
                </c:pt>
                <c:pt idx="159">
                  <c:v>6380</c:v>
                </c:pt>
                <c:pt idx="160">
                  <c:v>6420</c:v>
                </c:pt>
                <c:pt idx="161">
                  <c:v>6460</c:v>
                </c:pt>
                <c:pt idx="162">
                  <c:v>6500</c:v>
                </c:pt>
                <c:pt idx="163">
                  <c:v>6540</c:v>
                </c:pt>
                <c:pt idx="164">
                  <c:v>6580</c:v>
                </c:pt>
                <c:pt idx="165">
                  <c:v>6620</c:v>
                </c:pt>
                <c:pt idx="166">
                  <c:v>6660</c:v>
                </c:pt>
                <c:pt idx="167">
                  <c:v>6700</c:v>
                </c:pt>
                <c:pt idx="168">
                  <c:v>6740</c:v>
                </c:pt>
                <c:pt idx="169">
                  <c:v>6780</c:v>
                </c:pt>
                <c:pt idx="170">
                  <c:v>6820</c:v>
                </c:pt>
                <c:pt idx="171">
                  <c:v>6860</c:v>
                </c:pt>
                <c:pt idx="172">
                  <c:v>6900</c:v>
                </c:pt>
                <c:pt idx="173">
                  <c:v>6940</c:v>
                </c:pt>
                <c:pt idx="174">
                  <c:v>6980</c:v>
                </c:pt>
                <c:pt idx="175">
                  <c:v>7020</c:v>
                </c:pt>
                <c:pt idx="176">
                  <c:v>7060</c:v>
                </c:pt>
                <c:pt idx="177">
                  <c:v>7100</c:v>
                </c:pt>
                <c:pt idx="178">
                  <c:v>7140</c:v>
                </c:pt>
                <c:pt idx="179">
                  <c:v>7180</c:v>
                </c:pt>
                <c:pt idx="180">
                  <c:v>7220</c:v>
                </c:pt>
                <c:pt idx="181">
                  <c:v>7260</c:v>
                </c:pt>
                <c:pt idx="182">
                  <c:v>7300</c:v>
                </c:pt>
                <c:pt idx="183">
                  <c:v>7340</c:v>
                </c:pt>
                <c:pt idx="184">
                  <c:v>7380</c:v>
                </c:pt>
                <c:pt idx="185">
                  <c:v>7420</c:v>
                </c:pt>
                <c:pt idx="186">
                  <c:v>7460</c:v>
                </c:pt>
                <c:pt idx="187">
                  <c:v>7500</c:v>
                </c:pt>
                <c:pt idx="188">
                  <c:v>7540</c:v>
                </c:pt>
                <c:pt idx="189">
                  <c:v>7580</c:v>
                </c:pt>
                <c:pt idx="190">
                  <c:v>7620</c:v>
                </c:pt>
                <c:pt idx="191">
                  <c:v>7660</c:v>
                </c:pt>
                <c:pt idx="192">
                  <c:v>7700</c:v>
                </c:pt>
                <c:pt idx="193">
                  <c:v>7740</c:v>
                </c:pt>
                <c:pt idx="194">
                  <c:v>7780</c:v>
                </c:pt>
                <c:pt idx="195">
                  <c:v>7820</c:v>
                </c:pt>
                <c:pt idx="196">
                  <c:v>7860</c:v>
                </c:pt>
                <c:pt idx="197">
                  <c:v>7900</c:v>
                </c:pt>
                <c:pt idx="198">
                  <c:v>7940</c:v>
                </c:pt>
                <c:pt idx="199">
                  <c:v>7980</c:v>
                </c:pt>
                <c:pt idx="200">
                  <c:v>8020</c:v>
                </c:pt>
                <c:pt idx="201">
                  <c:v>8060</c:v>
                </c:pt>
                <c:pt idx="202">
                  <c:v>8100</c:v>
                </c:pt>
                <c:pt idx="203">
                  <c:v>8140</c:v>
                </c:pt>
                <c:pt idx="204">
                  <c:v>8180</c:v>
                </c:pt>
                <c:pt idx="205">
                  <c:v>8220</c:v>
                </c:pt>
                <c:pt idx="206">
                  <c:v>8260</c:v>
                </c:pt>
                <c:pt idx="207">
                  <c:v>8300</c:v>
                </c:pt>
                <c:pt idx="208">
                  <c:v>8340</c:v>
                </c:pt>
                <c:pt idx="209">
                  <c:v>8380</c:v>
                </c:pt>
                <c:pt idx="210">
                  <c:v>8420</c:v>
                </c:pt>
                <c:pt idx="211">
                  <c:v>8460</c:v>
                </c:pt>
                <c:pt idx="212">
                  <c:v>8500</c:v>
                </c:pt>
                <c:pt idx="213">
                  <c:v>8540</c:v>
                </c:pt>
                <c:pt idx="214">
                  <c:v>8580</c:v>
                </c:pt>
                <c:pt idx="215">
                  <c:v>8620</c:v>
                </c:pt>
                <c:pt idx="216">
                  <c:v>8660</c:v>
                </c:pt>
                <c:pt idx="217">
                  <c:v>8700</c:v>
                </c:pt>
                <c:pt idx="218">
                  <c:v>8740</c:v>
                </c:pt>
                <c:pt idx="219">
                  <c:v>8780</c:v>
                </c:pt>
                <c:pt idx="220">
                  <c:v>8820</c:v>
                </c:pt>
                <c:pt idx="221">
                  <c:v>8860</c:v>
                </c:pt>
                <c:pt idx="222">
                  <c:v>8900</c:v>
                </c:pt>
                <c:pt idx="223">
                  <c:v>8940</c:v>
                </c:pt>
                <c:pt idx="224">
                  <c:v>8980</c:v>
                </c:pt>
                <c:pt idx="225">
                  <c:v>9020</c:v>
                </c:pt>
                <c:pt idx="226">
                  <c:v>9060</c:v>
                </c:pt>
                <c:pt idx="227">
                  <c:v>9100</c:v>
                </c:pt>
                <c:pt idx="228">
                  <c:v>9140</c:v>
                </c:pt>
                <c:pt idx="229">
                  <c:v>9180</c:v>
                </c:pt>
                <c:pt idx="230">
                  <c:v>9220</c:v>
                </c:pt>
                <c:pt idx="231">
                  <c:v>9260</c:v>
                </c:pt>
                <c:pt idx="232">
                  <c:v>9300</c:v>
                </c:pt>
                <c:pt idx="233">
                  <c:v>9340</c:v>
                </c:pt>
                <c:pt idx="234">
                  <c:v>9380</c:v>
                </c:pt>
                <c:pt idx="235">
                  <c:v>9420</c:v>
                </c:pt>
                <c:pt idx="236">
                  <c:v>9460</c:v>
                </c:pt>
                <c:pt idx="237">
                  <c:v>9500</c:v>
                </c:pt>
                <c:pt idx="238">
                  <c:v>9540</c:v>
                </c:pt>
                <c:pt idx="239">
                  <c:v>9580</c:v>
                </c:pt>
                <c:pt idx="240">
                  <c:v>9620</c:v>
                </c:pt>
                <c:pt idx="241">
                  <c:v>9660</c:v>
                </c:pt>
                <c:pt idx="242">
                  <c:v>9700</c:v>
                </c:pt>
                <c:pt idx="243">
                  <c:v>9740</c:v>
                </c:pt>
                <c:pt idx="244">
                  <c:v>9780</c:v>
                </c:pt>
                <c:pt idx="245">
                  <c:v>9820</c:v>
                </c:pt>
                <c:pt idx="246">
                  <c:v>9860</c:v>
                </c:pt>
                <c:pt idx="247">
                  <c:v>9900</c:v>
                </c:pt>
                <c:pt idx="248">
                  <c:v>9940</c:v>
                </c:pt>
                <c:pt idx="249">
                  <c:v>9980</c:v>
                </c:pt>
                <c:pt idx="250">
                  <c:v>10020</c:v>
                </c:pt>
                <c:pt idx="251">
                  <c:v>10060</c:v>
                </c:pt>
                <c:pt idx="252">
                  <c:v>10100</c:v>
                </c:pt>
                <c:pt idx="253">
                  <c:v>10140</c:v>
                </c:pt>
                <c:pt idx="254">
                  <c:v>10180</c:v>
                </c:pt>
                <c:pt idx="255">
                  <c:v>10220</c:v>
                </c:pt>
                <c:pt idx="256">
                  <c:v>10260</c:v>
                </c:pt>
                <c:pt idx="257">
                  <c:v>10300</c:v>
                </c:pt>
                <c:pt idx="258">
                  <c:v>10340</c:v>
                </c:pt>
                <c:pt idx="259">
                  <c:v>10380</c:v>
                </c:pt>
                <c:pt idx="260">
                  <c:v>10420</c:v>
                </c:pt>
                <c:pt idx="261">
                  <c:v>10460</c:v>
                </c:pt>
                <c:pt idx="262">
                  <c:v>10500</c:v>
                </c:pt>
                <c:pt idx="263">
                  <c:v>10540</c:v>
                </c:pt>
                <c:pt idx="264">
                  <c:v>10580</c:v>
                </c:pt>
                <c:pt idx="265">
                  <c:v>10620</c:v>
                </c:pt>
                <c:pt idx="266">
                  <c:v>10660</c:v>
                </c:pt>
                <c:pt idx="267">
                  <c:v>10700</c:v>
                </c:pt>
                <c:pt idx="268">
                  <c:v>10740</c:v>
                </c:pt>
                <c:pt idx="269">
                  <c:v>10780</c:v>
                </c:pt>
                <c:pt idx="270">
                  <c:v>10820</c:v>
                </c:pt>
                <c:pt idx="271">
                  <c:v>10860</c:v>
                </c:pt>
                <c:pt idx="272">
                  <c:v>10900</c:v>
                </c:pt>
                <c:pt idx="273">
                  <c:v>10940</c:v>
                </c:pt>
                <c:pt idx="274">
                  <c:v>10980</c:v>
                </c:pt>
                <c:pt idx="275">
                  <c:v>11020</c:v>
                </c:pt>
                <c:pt idx="276">
                  <c:v>11060</c:v>
                </c:pt>
                <c:pt idx="277">
                  <c:v>11100</c:v>
                </c:pt>
                <c:pt idx="278">
                  <c:v>11140</c:v>
                </c:pt>
                <c:pt idx="279">
                  <c:v>11180</c:v>
                </c:pt>
                <c:pt idx="280">
                  <c:v>11220</c:v>
                </c:pt>
                <c:pt idx="281">
                  <c:v>11260</c:v>
                </c:pt>
                <c:pt idx="282">
                  <c:v>11300</c:v>
                </c:pt>
                <c:pt idx="283">
                  <c:v>11340</c:v>
                </c:pt>
                <c:pt idx="284">
                  <c:v>11380</c:v>
                </c:pt>
                <c:pt idx="285">
                  <c:v>11420</c:v>
                </c:pt>
                <c:pt idx="286">
                  <c:v>11460</c:v>
                </c:pt>
                <c:pt idx="287">
                  <c:v>11500</c:v>
                </c:pt>
                <c:pt idx="288">
                  <c:v>11540</c:v>
                </c:pt>
                <c:pt idx="289">
                  <c:v>11580</c:v>
                </c:pt>
                <c:pt idx="290">
                  <c:v>11620</c:v>
                </c:pt>
                <c:pt idx="291">
                  <c:v>11660</c:v>
                </c:pt>
                <c:pt idx="292">
                  <c:v>11700</c:v>
                </c:pt>
                <c:pt idx="293">
                  <c:v>11740</c:v>
                </c:pt>
                <c:pt idx="294">
                  <c:v>11780</c:v>
                </c:pt>
                <c:pt idx="295">
                  <c:v>11820</c:v>
                </c:pt>
                <c:pt idx="296">
                  <c:v>11860</c:v>
                </c:pt>
                <c:pt idx="297">
                  <c:v>11900</c:v>
                </c:pt>
                <c:pt idx="298">
                  <c:v>11940</c:v>
                </c:pt>
                <c:pt idx="299">
                  <c:v>11980</c:v>
                </c:pt>
                <c:pt idx="300">
                  <c:v>12020</c:v>
                </c:pt>
                <c:pt idx="301">
                  <c:v>12060</c:v>
                </c:pt>
                <c:pt idx="302">
                  <c:v>12100</c:v>
                </c:pt>
                <c:pt idx="303">
                  <c:v>12140</c:v>
                </c:pt>
                <c:pt idx="304">
                  <c:v>12180</c:v>
                </c:pt>
                <c:pt idx="305">
                  <c:v>12220</c:v>
                </c:pt>
                <c:pt idx="306">
                  <c:v>12260</c:v>
                </c:pt>
                <c:pt idx="307">
                  <c:v>12300</c:v>
                </c:pt>
                <c:pt idx="308">
                  <c:v>12340</c:v>
                </c:pt>
                <c:pt idx="309">
                  <c:v>12380</c:v>
                </c:pt>
                <c:pt idx="310">
                  <c:v>12420</c:v>
                </c:pt>
                <c:pt idx="311">
                  <c:v>12460</c:v>
                </c:pt>
                <c:pt idx="312">
                  <c:v>12500</c:v>
                </c:pt>
                <c:pt idx="313">
                  <c:v>12540</c:v>
                </c:pt>
                <c:pt idx="314">
                  <c:v>12580</c:v>
                </c:pt>
                <c:pt idx="315">
                  <c:v>12620</c:v>
                </c:pt>
                <c:pt idx="316">
                  <c:v>12660</c:v>
                </c:pt>
                <c:pt idx="317">
                  <c:v>12700</c:v>
                </c:pt>
                <c:pt idx="318">
                  <c:v>12740</c:v>
                </c:pt>
                <c:pt idx="319">
                  <c:v>12780</c:v>
                </c:pt>
                <c:pt idx="320">
                  <c:v>12820</c:v>
                </c:pt>
                <c:pt idx="321">
                  <c:v>12860</c:v>
                </c:pt>
                <c:pt idx="322">
                  <c:v>12900</c:v>
                </c:pt>
                <c:pt idx="323">
                  <c:v>12940</c:v>
                </c:pt>
                <c:pt idx="324">
                  <c:v>12980</c:v>
                </c:pt>
                <c:pt idx="325">
                  <c:v>13020</c:v>
                </c:pt>
                <c:pt idx="326">
                  <c:v>13060</c:v>
                </c:pt>
                <c:pt idx="327">
                  <c:v>13100</c:v>
                </c:pt>
                <c:pt idx="328">
                  <c:v>13140</c:v>
                </c:pt>
                <c:pt idx="329">
                  <c:v>13180</c:v>
                </c:pt>
                <c:pt idx="330">
                  <c:v>13220</c:v>
                </c:pt>
                <c:pt idx="331">
                  <c:v>13260</c:v>
                </c:pt>
                <c:pt idx="332">
                  <c:v>13300</c:v>
                </c:pt>
                <c:pt idx="333">
                  <c:v>13340</c:v>
                </c:pt>
                <c:pt idx="334">
                  <c:v>13380</c:v>
                </c:pt>
                <c:pt idx="335">
                  <c:v>13420</c:v>
                </c:pt>
                <c:pt idx="336">
                  <c:v>13460</c:v>
                </c:pt>
                <c:pt idx="337">
                  <c:v>13500</c:v>
                </c:pt>
                <c:pt idx="338">
                  <c:v>13540</c:v>
                </c:pt>
                <c:pt idx="339">
                  <c:v>13580</c:v>
                </c:pt>
                <c:pt idx="340">
                  <c:v>13620</c:v>
                </c:pt>
                <c:pt idx="341">
                  <c:v>13660</c:v>
                </c:pt>
                <c:pt idx="342">
                  <c:v>13700</c:v>
                </c:pt>
                <c:pt idx="343">
                  <c:v>13740</c:v>
                </c:pt>
                <c:pt idx="344">
                  <c:v>13780</c:v>
                </c:pt>
                <c:pt idx="345">
                  <c:v>13820</c:v>
                </c:pt>
                <c:pt idx="346">
                  <c:v>13860</c:v>
                </c:pt>
                <c:pt idx="347">
                  <c:v>13900</c:v>
                </c:pt>
                <c:pt idx="348">
                  <c:v>13940</c:v>
                </c:pt>
                <c:pt idx="349">
                  <c:v>13980</c:v>
                </c:pt>
                <c:pt idx="350">
                  <c:v>14020</c:v>
                </c:pt>
                <c:pt idx="351">
                  <c:v>14060</c:v>
                </c:pt>
                <c:pt idx="352">
                  <c:v>14100</c:v>
                </c:pt>
                <c:pt idx="353">
                  <c:v>14140</c:v>
                </c:pt>
                <c:pt idx="354">
                  <c:v>14180</c:v>
                </c:pt>
                <c:pt idx="355">
                  <c:v>14220</c:v>
                </c:pt>
                <c:pt idx="356">
                  <c:v>14260</c:v>
                </c:pt>
                <c:pt idx="357">
                  <c:v>14300</c:v>
                </c:pt>
                <c:pt idx="358">
                  <c:v>14340</c:v>
                </c:pt>
                <c:pt idx="359">
                  <c:v>14380</c:v>
                </c:pt>
                <c:pt idx="360">
                  <c:v>14420</c:v>
                </c:pt>
                <c:pt idx="361">
                  <c:v>14460</c:v>
                </c:pt>
                <c:pt idx="362">
                  <c:v>14500</c:v>
                </c:pt>
                <c:pt idx="363">
                  <c:v>14540</c:v>
                </c:pt>
                <c:pt idx="364">
                  <c:v>14580</c:v>
                </c:pt>
                <c:pt idx="365">
                  <c:v>14620</c:v>
                </c:pt>
                <c:pt idx="366">
                  <c:v>14660</c:v>
                </c:pt>
                <c:pt idx="367">
                  <c:v>14700</c:v>
                </c:pt>
                <c:pt idx="368">
                  <c:v>14740</c:v>
                </c:pt>
                <c:pt idx="369">
                  <c:v>14780</c:v>
                </c:pt>
                <c:pt idx="370">
                  <c:v>14820</c:v>
                </c:pt>
                <c:pt idx="371">
                  <c:v>14860</c:v>
                </c:pt>
                <c:pt idx="372">
                  <c:v>14900</c:v>
                </c:pt>
                <c:pt idx="373">
                  <c:v>14940</c:v>
                </c:pt>
                <c:pt idx="374">
                  <c:v>14980</c:v>
                </c:pt>
                <c:pt idx="375">
                  <c:v>15020</c:v>
                </c:pt>
                <c:pt idx="376">
                  <c:v>15060</c:v>
                </c:pt>
                <c:pt idx="377">
                  <c:v>15100</c:v>
                </c:pt>
                <c:pt idx="378">
                  <c:v>15140</c:v>
                </c:pt>
                <c:pt idx="379">
                  <c:v>15180</c:v>
                </c:pt>
                <c:pt idx="380">
                  <c:v>15220</c:v>
                </c:pt>
                <c:pt idx="381">
                  <c:v>15260</c:v>
                </c:pt>
                <c:pt idx="382">
                  <c:v>15300</c:v>
                </c:pt>
                <c:pt idx="383">
                  <c:v>15340</c:v>
                </c:pt>
                <c:pt idx="384">
                  <c:v>15380</c:v>
                </c:pt>
                <c:pt idx="385">
                  <c:v>15420</c:v>
                </c:pt>
                <c:pt idx="386">
                  <c:v>15460</c:v>
                </c:pt>
                <c:pt idx="387">
                  <c:v>15500</c:v>
                </c:pt>
                <c:pt idx="388">
                  <c:v>15540</c:v>
                </c:pt>
                <c:pt idx="389">
                  <c:v>15580</c:v>
                </c:pt>
                <c:pt idx="390">
                  <c:v>15620</c:v>
                </c:pt>
                <c:pt idx="391">
                  <c:v>15660</c:v>
                </c:pt>
                <c:pt idx="392">
                  <c:v>15700</c:v>
                </c:pt>
                <c:pt idx="393">
                  <c:v>15740</c:v>
                </c:pt>
                <c:pt idx="394">
                  <c:v>15780</c:v>
                </c:pt>
                <c:pt idx="395">
                  <c:v>15820</c:v>
                </c:pt>
                <c:pt idx="396">
                  <c:v>15860</c:v>
                </c:pt>
                <c:pt idx="397">
                  <c:v>15900</c:v>
                </c:pt>
                <c:pt idx="398">
                  <c:v>15940</c:v>
                </c:pt>
                <c:pt idx="399">
                  <c:v>15980</c:v>
                </c:pt>
                <c:pt idx="400">
                  <c:v>16020</c:v>
                </c:pt>
                <c:pt idx="401">
                  <c:v>16060</c:v>
                </c:pt>
                <c:pt idx="402">
                  <c:v>16100</c:v>
                </c:pt>
                <c:pt idx="403">
                  <c:v>16140</c:v>
                </c:pt>
                <c:pt idx="404">
                  <c:v>16180</c:v>
                </c:pt>
                <c:pt idx="405">
                  <c:v>16220</c:v>
                </c:pt>
                <c:pt idx="406">
                  <c:v>16260</c:v>
                </c:pt>
                <c:pt idx="407">
                  <c:v>16300</c:v>
                </c:pt>
                <c:pt idx="408">
                  <c:v>16340</c:v>
                </c:pt>
                <c:pt idx="409">
                  <c:v>16380</c:v>
                </c:pt>
                <c:pt idx="410">
                  <c:v>16420</c:v>
                </c:pt>
                <c:pt idx="411">
                  <c:v>16460</c:v>
                </c:pt>
                <c:pt idx="412">
                  <c:v>16500</c:v>
                </c:pt>
                <c:pt idx="413">
                  <c:v>16540</c:v>
                </c:pt>
                <c:pt idx="414">
                  <c:v>16580</c:v>
                </c:pt>
                <c:pt idx="415">
                  <c:v>16620</c:v>
                </c:pt>
                <c:pt idx="416">
                  <c:v>16660</c:v>
                </c:pt>
                <c:pt idx="417">
                  <c:v>16700</c:v>
                </c:pt>
                <c:pt idx="418">
                  <c:v>16740</c:v>
                </c:pt>
                <c:pt idx="419">
                  <c:v>16780</c:v>
                </c:pt>
                <c:pt idx="420">
                  <c:v>16820</c:v>
                </c:pt>
                <c:pt idx="421">
                  <c:v>16860</c:v>
                </c:pt>
                <c:pt idx="422">
                  <c:v>16900</c:v>
                </c:pt>
                <c:pt idx="423">
                  <c:v>16940</c:v>
                </c:pt>
                <c:pt idx="424">
                  <c:v>16980</c:v>
                </c:pt>
                <c:pt idx="425">
                  <c:v>17020</c:v>
                </c:pt>
                <c:pt idx="426">
                  <c:v>17060</c:v>
                </c:pt>
                <c:pt idx="427">
                  <c:v>17100</c:v>
                </c:pt>
                <c:pt idx="428">
                  <c:v>17140</c:v>
                </c:pt>
                <c:pt idx="429">
                  <c:v>17180</c:v>
                </c:pt>
                <c:pt idx="430">
                  <c:v>17220</c:v>
                </c:pt>
                <c:pt idx="431">
                  <c:v>17260</c:v>
                </c:pt>
                <c:pt idx="432">
                  <c:v>17300</c:v>
                </c:pt>
                <c:pt idx="433">
                  <c:v>17340</c:v>
                </c:pt>
                <c:pt idx="434">
                  <c:v>17380</c:v>
                </c:pt>
                <c:pt idx="435">
                  <c:v>17420</c:v>
                </c:pt>
                <c:pt idx="436">
                  <c:v>17460</c:v>
                </c:pt>
                <c:pt idx="437">
                  <c:v>17500</c:v>
                </c:pt>
                <c:pt idx="438">
                  <c:v>17540</c:v>
                </c:pt>
                <c:pt idx="439">
                  <c:v>17580</c:v>
                </c:pt>
                <c:pt idx="440">
                  <c:v>17620</c:v>
                </c:pt>
                <c:pt idx="441">
                  <c:v>17660</c:v>
                </c:pt>
                <c:pt idx="442">
                  <c:v>17700</c:v>
                </c:pt>
                <c:pt idx="443">
                  <c:v>17740</c:v>
                </c:pt>
                <c:pt idx="444">
                  <c:v>17780</c:v>
                </c:pt>
                <c:pt idx="445">
                  <c:v>17820</c:v>
                </c:pt>
                <c:pt idx="446">
                  <c:v>17860</c:v>
                </c:pt>
                <c:pt idx="447">
                  <c:v>17900</c:v>
                </c:pt>
                <c:pt idx="448">
                  <c:v>17940</c:v>
                </c:pt>
                <c:pt idx="449">
                  <c:v>17980</c:v>
                </c:pt>
                <c:pt idx="450">
                  <c:v>18020</c:v>
                </c:pt>
                <c:pt idx="451">
                  <c:v>18060</c:v>
                </c:pt>
                <c:pt idx="452">
                  <c:v>18100</c:v>
                </c:pt>
                <c:pt idx="453">
                  <c:v>18140</c:v>
                </c:pt>
                <c:pt idx="454">
                  <c:v>18180</c:v>
                </c:pt>
                <c:pt idx="455">
                  <c:v>18220</c:v>
                </c:pt>
                <c:pt idx="456">
                  <c:v>18260</c:v>
                </c:pt>
                <c:pt idx="457">
                  <c:v>18300</c:v>
                </c:pt>
                <c:pt idx="458">
                  <c:v>18340</c:v>
                </c:pt>
                <c:pt idx="459">
                  <c:v>18380</c:v>
                </c:pt>
                <c:pt idx="460">
                  <c:v>18420</c:v>
                </c:pt>
                <c:pt idx="461">
                  <c:v>18460</c:v>
                </c:pt>
                <c:pt idx="462">
                  <c:v>18500</c:v>
                </c:pt>
                <c:pt idx="463">
                  <c:v>18540</c:v>
                </c:pt>
                <c:pt idx="464">
                  <c:v>18580</c:v>
                </c:pt>
                <c:pt idx="465">
                  <c:v>18620</c:v>
                </c:pt>
                <c:pt idx="466">
                  <c:v>18660</c:v>
                </c:pt>
                <c:pt idx="467">
                  <c:v>18700</c:v>
                </c:pt>
                <c:pt idx="468">
                  <c:v>18740</c:v>
                </c:pt>
                <c:pt idx="469">
                  <c:v>18780</c:v>
                </c:pt>
                <c:pt idx="470">
                  <c:v>18820</c:v>
                </c:pt>
                <c:pt idx="471">
                  <c:v>18860</c:v>
                </c:pt>
                <c:pt idx="472">
                  <c:v>18900</c:v>
                </c:pt>
                <c:pt idx="473">
                  <c:v>18940</c:v>
                </c:pt>
                <c:pt idx="474">
                  <c:v>18980</c:v>
                </c:pt>
                <c:pt idx="475">
                  <c:v>19020</c:v>
                </c:pt>
                <c:pt idx="476">
                  <c:v>19060</c:v>
                </c:pt>
                <c:pt idx="477">
                  <c:v>19100</c:v>
                </c:pt>
                <c:pt idx="478">
                  <c:v>19140</c:v>
                </c:pt>
                <c:pt idx="479">
                  <c:v>19180</c:v>
                </c:pt>
                <c:pt idx="480">
                  <c:v>19220</c:v>
                </c:pt>
                <c:pt idx="481">
                  <c:v>19260</c:v>
                </c:pt>
                <c:pt idx="482">
                  <c:v>19300</c:v>
                </c:pt>
                <c:pt idx="483">
                  <c:v>19340</c:v>
                </c:pt>
                <c:pt idx="484">
                  <c:v>19380</c:v>
                </c:pt>
                <c:pt idx="485">
                  <c:v>19420</c:v>
                </c:pt>
                <c:pt idx="486">
                  <c:v>19460</c:v>
                </c:pt>
                <c:pt idx="487">
                  <c:v>19500</c:v>
                </c:pt>
                <c:pt idx="488">
                  <c:v>19540</c:v>
                </c:pt>
                <c:pt idx="489">
                  <c:v>19580</c:v>
                </c:pt>
                <c:pt idx="490">
                  <c:v>19620</c:v>
                </c:pt>
                <c:pt idx="491">
                  <c:v>19660</c:v>
                </c:pt>
                <c:pt idx="492">
                  <c:v>19700</c:v>
                </c:pt>
                <c:pt idx="493">
                  <c:v>19740</c:v>
                </c:pt>
                <c:pt idx="494">
                  <c:v>19780</c:v>
                </c:pt>
                <c:pt idx="495">
                  <c:v>19820</c:v>
                </c:pt>
                <c:pt idx="496">
                  <c:v>19860</c:v>
                </c:pt>
                <c:pt idx="497">
                  <c:v>19900</c:v>
                </c:pt>
                <c:pt idx="498">
                  <c:v>19940</c:v>
                </c:pt>
                <c:pt idx="499">
                  <c:v>19980</c:v>
                </c:pt>
                <c:pt idx="500">
                  <c:v>20020</c:v>
                </c:pt>
                <c:pt idx="501">
                  <c:v>20060</c:v>
                </c:pt>
                <c:pt idx="502">
                  <c:v>20100</c:v>
                </c:pt>
                <c:pt idx="503">
                  <c:v>20140</c:v>
                </c:pt>
                <c:pt idx="504">
                  <c:v>20180</c:v>
                </c:pt>
                <c:pt idx="505">
                  <c:v>20220</c:v>
                </c:pt>
                <c:pt idx="506">
                  <c:v>20260</c:v>
                </c:pt>
                <c:pt idx="507">
                  <c:v>20300</c:v>
                </c:pt>
                <c:pt idx="508">
                  <c:v>20340</c:v>
                </c:pt>
                <c:pt idx="509">
                  <c:v>20380</c:v>
                </c:pt>
                <c:pt idx="510">
                  <c:v>20420</c:v>
                </c:pt>
                <c:pt idx="511">
                  <c:v>20460</c:v>
                </c:pt>
                <c:pt idx="512">
                  <c:v>20500</c:v>
                </c:pt>
                <c:pt idx="513">
                  <c:v>20540</c:v>
                </c:pt>
                <c:pt idx="514">
                  <c:v>20580</c:v>
                </c:pt>
                <c:pt idx="515">
                  <c:v>20620</c:v>
                </c:pt>
                <c:pt idx="516">
                  <c:v>20660</c:v>
                </c:pt>
              </c:numCache>
            </c:numRef>
          </c:yVal>
          <c:smooth val="0"/>
          <c:extLst>
            <c:ext xmlns:c16="http://schemas.microsoft.com/office/drawing/2014/chart" uri="{C3380CC4-5D6E-409C-BE32-E72D297353CC}">
              <c16:uniqueId val="{00000001-1CBB-4C02-8E06-853DA9FA4AF0}"/>
            </c:ext>
          </c:extLst>
        </c:ser>
        <c:ser>
          <c:idx val="4"/>
          <c:order val="2"/>
          <c:tx>
            <c:v>C=a+bY</c:v>
          </c:tx>
          <c:spPr>
            <a:ln w="25400">
              <a:solidFill>
                <a:srgbClr val="3366FF"/>
              </a:solidFill>
              <a:prstDash val="solid"/>
            </a:ln>
          </c:spPr>
          <c:marker>
            <c:symbol val="none"/>
          </c:marker>
          <c:xVal>
            <c:numRef>
              <c:f>vezbe1!$B$33:$B$549</c:f>
              <c:numCache>
                <c:formatCode>0.00</c:formatCode>
                <c:ptCount val="517"/>
                <c:pt idx="0">
                  <c:v>0</c:v>
                </c:pt>
                <c:pt idx="1">
                  <c:v>50</c:v>
                </c:pt>
                <c:pt idx="2">
                  <c:v>100</c:v>
                </c:pt>
                <c:pt idx="3">
                  <c:v>150</c:v>
                </c:pt>
                <c:pt idx="4">
                  <c:v>200</c:v>
                </c:pt>
                <c:pt idx="5">
                  <c:v>250</c:v>
                </c:pt>
                <c:pt idx="6">
                  <c:v>300</c:v>
                </c:pt>
                <c:pt idx="7">
                  <c:v>350</c:v>
                </c:pt>
                <c:pt idx="8">
                  <c:v>400</c:v>
                </c:pt>
                <c:pt idx="9">
                  <c:v>450</c:v>
                </c:pt>
                <c:pt idx="10">
                  <c:v>500</c:v>
                </c:pt>
                <c:pt idx="11">
                  <c:v>550</c:v>
                </c:pt>
                <c:pt idx="12">
                  <c:v>600</c:v>
                </c:pt>
                <c:pt idx="13">
                  <c:v>650</c:v>
                </c:pt>
                <c:pt idx="14">
                  <c:v>700</c:v>
                </c:pt>
                <c:pt idx="15">
                  <c:v>750</c:v>
                </c:pt>
                <c:pt idx="16">
                  <c:v>800</c:v>
                </c:pt>
                <c:pt idx="17">
                  <c:v>850</c:v>
                </c:pt>
                <c:pt idx="18">
                  <c:v>900</c:v>
                </c:pt>
                <c:pt idx="19">
                  <c:v>950</c:v>
                </c:pt>
                <c:pt idx="20">
                  <c:v>1000</c:v>
                </c:pt>
                <c:pt idx="21">
                  <c:v>1050</c:v>
                </c:pt>
                <c:pt idx="22">
                  <c:v>1100</c:v>
                </c:pt>
                <c:pt idx="23">
                  <c:v>1150</c:v>
                </c:pt>
                <c:pt idx="24">
                  <c:v>1200</c:v>
                </c:pt>
                <c:pt idx="25">
                  <c:v>1250</c:v>
                </c:pt>
                <c:pt idx="26">
                  <c:v>1300</c:v>
                </c:pt>
                <c:pt idx="27">
                  <c:v>1350</c:v>
                </c:pt>
                <c:pt idx="28">
                  <c:v>1400</c:v>
                </c:pt>
                <c:pt idx="29">
                  <c:v>1450</c:v>
                </c:pt>
                <c:pt idx="30">
                  <c:v>1500</c:v>
                </c:pt>
                <c:pt idx="31">
                  <c:v>1550</c:v>
                </c:pt>
                <c:pt idx="32">
                  <c:v>1600</c:v>
                </c:pt>
                <c:pt idx="33">
                  <c:v>1650</c:v>
                </c:pt>
                <c:pt idx="34">
                  <c:v>1700</c:v>
                </c:pt>
                <c:pt idx="35">
                  <c:v>1750</c:v>
                </c:pt>
                <c:pt idx="36">
                  <c:v>1800</c:v>
                </c:pt>
                <c:pt idx="37">
                  <c:v>1850</c:v>
                </c:pt>
                <c:pt idx="38">
                  <c:v>1900</c:v>
                </c:pt>
                <c:pt idx="39">
                  <c:v>1950</c:v>
                </c:pt>
                <c:pt idx="40">
                  <c:v>2000</c:v>
                </c:pt>
                <c:pt idx="41">
                  <c:v>2050</c:v>
                </c:pt>
                <c:pt idx="42">
                  <c:v>2100</c:v>
                </c:pt>
                <c:pt idx="43">
                  <c:v>2150</c:v>
                </c:pt>
                <c:pt idx="44">
                  <c:v>2200</c:v>
                </c:pt>
                <c:pt idx="45">
                  <c:v>2250</c:v>
                </c:pt>
                <c:pt idx="46">
                  <c:v>2300</c:v>
                </c:pt>
                <c:pt idx="47">
                  <c:v>2350</c:v>
                </c:pt>
                <c:pt idx="48">
                  <c:v>2400</c:v>
                </c:pt>
                <c:pt idx="49">
                  <c:v>2450</c:v>
                </c:pt>
                <c:pt idx="50">
                  <c:v>2500</c:v>
                </c:pt>
                <c:pt idx="51">
                  <c:v>2550</c:v>
                </c:pt>
                <c:pt idx="52">
                  <c:v>2600</c:v>
                </c:pt>
                <c:pt idx="53">
                  <c:v>2650</c:v>
                </c:pt>
                <c:pt idx="54">
                  <c:v>2700</c:v>
                </c:pt>
                <c:pt idx="55">
                  <c:v>2750</c:v>
                </c:pt>
                <c:pt idx="56">
                  <c:v>2800</c:v>
                </c:pt>
                <c:pt idx="57">
                  <c:v>2850</c:v>
                </c:pt>
                <c:pt idx="58">
                  <c:v>2900</c:v>
                </c:pt>
                <c:pt idx="59">
                  <c:v>2950</c:v>
                </c:pt>
                <c:pt idx="60">
                  <c:v>3000</c:v>
                </c:pt>
                <c:pt idx="61">
                  <c:v>3050</c:v>
                </c:pt>
                <c:pt idx="62">
                  <c:v>3100</c:v>
                </c:pt>
                <c:pt idx="63">
                  <c:v>3150</c:v>
                </c:pt>
                <c:pt idx="64">
                  <c:v>3200</c:v>
                </c:pt>
                <c:pt idx="65">
                  <c:v>3250</c:v>
                </c:pt>
                <c:pt idx="66">
                  <c:v>3300</c:v>
                </c:pt>
                <c:pt idx="67">
                  <c:v>3350</c:v>
                </c:pt>
                <c:pt idx="68">
                  <c:v>3400</c:v>
                </c:pt>
                <c:pt idx="69">
                  <c:v>3450</c:v>
                </c:pt>
                <c:pt idx="70">
                  <c:v>3500</c:v>
                </c:pt>
                <c:pt idx="71">
                  <c:v>3550</c:v>
                </c:pt>
                <c:pt idx="72">
                  <c:v>3600</c:v>
                </c:pt>
                <c:pt idx="73">
                  <c:v>3650</c:v>
                </c:pt>
                <c:pt idx="74">
                  <c:v>3700</c:v>
                </c:pt>
                <c:pt idx="75">
                  <c:v>3750</c:v>
                </c:pt>
                <c:pt idx="76">
                  <c:v>3800</c:v>
                </c:pt>
                <c:pt idx="77">
                  <c:v>3850</c:v>
                </c:pt>
                <c:pt idx="78">
                  <c:v>3900</c:v>
                </c:pt>
                <c:pt idx="79">
                  <c:v>3950</c:v>
                </c:pt>
                <c:pt idx="80">
                  <c:v>4000</c:v>
                </c:pt>
                <c:pt idx="81">
                  <c:v>4050</c:v>
                </c:pt>
                <c:pt idx="82">
                  <c:v>4100</c:v>
                </c:pt>
                <c:pt idx="83">
                  <c:v>4150</c:v>
                </c:pt>
                <c:pt idx="84">
                  <c:v>4200</c:v>
                </c:pt>
                <c:pt idx="85">
                  <c:v>4250</c:v>
                </c:pt>
                <c:pt idx="86">
                  <c:v>4300</c:v>
                </c:pt>
                <c:pt idx="87">
                  <c:v>4350</c:v>
                </c:pt>
                <c:pt idx="88">
                  <c:v>4400</c:v>
                </c:pt>
                <c:pt idx="89">
                  <c:v>4450</c:v>
                </c:pt>
                <c:pt idx="90">
                  <c:v>4500</c:v>
                </c:pt>
                <c:pt idx="91">
                  <c:v>4550</c:v>
                </c:pt>
                <c:pt idx="92">
                  <c:v>4600</c:v>
                </c:pt>
                <c:pt idx="93">
                  <c:v>4650</c:v>
                </c:pt>
                <c:pt idx="94">
                  <c:v>4700</c:v>
                </c:pt>
                <c:pt idx="95">
                  <c:v>4750</c:v>
                </c:pt>
                <c:pt idx="96">
                  <c:v>4800</c:v>
                </c:pt>
                <c:pt idx="97">
                  <c:v>4850</c:v>
                </c:pt>
                <c:pt idx="98">
                  <c:v>4900</c:v>
                </c:pt>
                <c:pt idx="99">
                  <c:v>4950</c:v>
                </c:pt>
                <c:pt idx="100">
                  <c:v>5000</c:v>
                </c:pt>
                <c:pt idx="101">
                  <c:v>5050</c:v>
                </c:pt>
                <c:pt idx="102">
                  <c:v>5100</c:v>
                </c:pt>
                <c:pt idx="103">
                  <c:v>5150</c:v>
                </c:pt>
                <c:pt idx="104">
                  <c:v>5200</c:v>
                </c:pt>
                <c:pt idx="105">
                  <c:v>5250</c:v>
                </c:pt>
                <c:pt idx="106">
                  <c:v>5300</c:v>
                </c:pt>
                <c:pt idx="107">
                  <c:v>5350</c:v>
                </c:pt>
                <c:pt idx="108">
                  <c:v>5400</c:v>
                </c:pt>
                <c:pt idx="109">
                  <c:v>5450</c:v>
                </c:pt>
                <c:pt idx="110">
                  <c:v>5500</c:v>
                </c:pt>
                <c:pt idx="111">
                  <c:v>5550</c:v>
                </c:pt>
                <c:pt idx="112">
                  <c:v>5600</c:v>
                </c:pt>
                <c:pt idx="113">
                  <c:v>5650</c:v>
                </c:pt>
                <c:pt idx="114">
                  <c:v>5700</c:v>
                </c:pt>
                <c:pt idx="115">
                  <c:v>5750</c:v>
                </c:pt>
                <c:pt idx="116">
                  <c:v>5800</c:v>
                </c:pt>
                <c:pt idx="117">
                  <c:v>5850</c:v>
                </c:pt>
                <c:pt idx="118">
                  <c:v>5900</c:v>
                </c:pt>
                <c:pt idx="119">
                  <c:v>5950</c:v>
                </c:pt>
                <c:pt idx="120">
                  <c:v>6000</c:v>
                </c:pt>
                <c:pt idx="121">
                  <c:v>6050</c:v>
                </c:pt>
                <c:pt idx="122">
                  <c:v>6100</c:v>
                </c:pt>
                <c:pt idx="123">
                  <c:v>6150</c:v>
                </c:pt>
                <c:pt idx="124">
                  <c:v>6200</c:v>
                </c:pt>
                <c:pt idx="125">
                  <c:v>6250</c:v>
                </c:pt>
                <c:pt idx="126">
                  <c:v>6300</c:v>
                </c:pt>
                <c:pt idx="127">
                  <c:v>6350</c:v>
                </c:pt>
                <c:pt idx="128">
                  <c:v>6400</c:v>
                </c:pt>
                <c:pt idx="129">
                  <c:v>6450</c:v>
                </c:pt>
                <c:pt idx="130">
                  <c:v>6500</c:v>
                </c:pt>
                <c:pt idx="131">
                  <c:v>6550</c:v>
                </c:pt>
                <c:pt idx="132">
                  <c:v>6600</c:v>
                </c:pt>
                <c:pt idx="133">
                  <c:v>6650</c:v>
                </c:pt>
                <c:pt idx="134">
                  <c:v>6700</c:v>
                </c:pt>
                <c:pt idx="135">
                  <c:v>6750</c:v>
                </c:pt>
                <c:pt idx="136">
                  <c:v>6800</c:v>
                </c:pt>
                <c:pt idx="137">
                  <c:v>6850</c:v>
                </c:pt>
                <c:pt idx="138">
                  <c:v>6900</c:v>
                </c:pt>
                <c:pt idx="139">
                  <c:v>6950</c:v>
                </c:pt>
                <c:pt idx="140">
                  <c:v>7000</c:v>
                </c:pt>
                <c:pt idx="141">
                  <c:v>7050</c:v>
                </c:pt>
                <c:pt idx="142">
                  <c:v>7100</c:v>
                </c:pt>
                <c:pt idx="143">
                  <c:v>7150</c:v>
                </c:pt>
                <c:pt idx="144">
                  <c:v>7200</c:v>
                </c:pt>
                <c:pt idx="145">
                  <c:v>7250</c:v>
                </c:pt>
                <c:pt idx="146">
                  <c:v>7300</c:v>
                </c:pt>
                <c:pt idx="147">
                  <c:v>7350</c:v>
                </c:pt>
                <c:pt idx="148">
                  <c:v>7400</c:v>
                </c:pt>
                <c:pt idx="149">
                  <c:v>7450</c:v>
                </c:pt>
                <c:pt idx="150">
                  <c:v>7500</c:v>
                </c:pt>
                <c:pt idx="151">
                  <c:v>7550</c:v>
                </c:pt>
                <c:pt idx="152">
                  <c:v>7600</c:v>
                </c:pt>
                <c:pt idx="153">
                  <c:v>7650</c:v>
                </c:pt>
                <c:pt idx="154">
                  <c:v>7700</c:v>
                </c:pt>
                <c:pt idx="155">
                  <c:v>7750</c:v>
                </c:pt>
                <c:pt idx="156">
                  <c:v>7800</c:v>
                </c:pt>
                <c:pt idx="157">
                  <c:v>7850</c:v>
                </c:pt>
                <c:pt idx="158">
                  <c:v>7900</c:v>
                </c:pt>
                <c:pt idx="159">
                  <c:v>7950</c:v>
                </c:pt>
                <c:pt idx="160">
                  <c:v>8000</c:v>
                </c:pt>
                <c:pt idx="161">
                  <c:v>8050</c:v>
                </c:pt>
                <c:pt idx="162">
                  <c:v>8100</c:v>
                </c:pt>
                <c:pt idx="163">
                  <c:v>8150</c:v>
                </c:pt>
                <c:pt idx="164">
                  <c:v>8200</c:v>
                </c:pt>
                <c:pt idx="165">
                  <c:v>8250</c:v>
                </c:pt>
                <c:pt idx="166">
                  <c:v>8300</c:v>
                </c:pt>
                <c:pt idx="167">
                  <c:v>8350</c:v>
                </c:pt>
                <c:pt idx="168">
                  <c:v>8400</c:v>
                </c:pt>
                <c:pt idx="169">
                  <c:v>8450</c:v>
                </c:pt>
                <c:pt idx="170">
                  <c:v>8500</c:v>
                </c:pt>
                <c:pt idx="171">
                  <c:v>8550</c:v>
                </c:pt>
                <c:pt idx="172">
                  <c:v>8600</c:v>
                </c:pt>
                <c:pt idx="173">
                  <c:v>8650</c:v>
                </c:pt>
                <c:pt idx="174">
                  <c:v>8700</c:v>
                </c:pt>
                <c:pt idx="175">
                  <c:v>8750</c:v>
                </c:pt>
                <c:pt idx="176">
                  <c:v>8800</c:v>
                </c:pt>
                <c:pt idx="177">
                  <c:v>8850</c:v>
                </c:pt>
                <c:pt idx="178">
                  <c:v>8900</c:v>
                </c:pt>
                <c:pt idx="179">
                  <c:v>8950</c:v>
                </c:pt>
                <c:pt idx="180">
                  <c:v>9000</c:v>
                </c:pt>
                <c:pt idx="181">
                  <c:v>9050</c:v>
                </c:pt>
                <c:pt idx="182">
                  <c:v>9100</c:v>
                </c:pt>
                <c:pt idx="183">
                  <c:v>9150</c:v>
                </c:pt>
                <c:pt idx="184">
                  <c:v>9200</c:v>
                </c:pt>
                <c:pt idx="185">
                  <c:v>9250</c:v>
                </c:pt>
                <c:pt idx="186">
                  <c:v>9300</c:v>
                </c:pt>
                <c:pt idx="187">
                  <c:v>9350</c:v>
                </c:pt>
                <c:pt idx="188">
                  <c:v>9400</c:v>
                </c:pt>
                <c:pt idx="189">
                  <c:v>9450</c:v>
                </c:pt>
                <c:pt idx="190">
                  <c:v>9500</c:v>
                </c:pt>
                <c:pt idx="191">
                  <c:v>9550</c:v>
                </c:pt>
                <c:pt idx="192">
                  <c:v>9600</c:v>
                </c:pt>
                <c:pt idx="193">
                  <c:v>9650</c:v>
                </c:pt>
                <c:pt idx="194">
                  <c:v>9700</c:v>
                </c:pt>
                <c:pt idx="195">
                  <c:v>9750</c:v>
                </c:pt>
                <c:pt idx="196">
                  <c:v>9800</c:v>
                </c:pt>
                <c:pt idx="197">
                  <c:v>9850</c:v>
                </c:pt>
                <c:pt idx="198">
                  <c:v>9900</c:v>
                </c:pt>
                <c:pt idx="199">
                  <c:v>9950</c:v>
                </c:pt>
                <c:pt idx="200">
                  <c:v>10000</c:v>
                </c:pt>
                <c:pt idx="201">
                  <c:v>10050</c:v>
                </c:pt>
                <c:pt idx="202">
                  <c:v>10100</c:v>
                </c:pt>
                <c:pt idx="203">
                  <c:v>10150</c:v>
                </c:pt>
                <c:pt idx="204">
                  <c:v>10200</c:v>
                </c:pt>
                <c:pt idx="205">
                  <c:v>10250</c:v>
                </c:pt>
                <c:pt idx="206">
                  <c:v>10300</c:v>
                </c:pt>
                <c:pt idx="207">
                  <c:v>10350</c:v>
                </c:pt>
                <c:pt idx="208">
                  <c:v>10400</c:v>
                </c:pt>
                <c:pt idx="209">
                  <c:v>10450</c:v>
                </c:pt>
                <c:pt idx="210">
                  <c:v>10500</c:v>
                </c:pt>
                <c:pt idx="211">
                  <c:v>10550</c:v>
                </c:pt>
                <c:pt idx="212">
                  <c:v>10600</c:v>
                </c:pt>
                <c:pt idx="213">
                  <c:v>10650</c:v>
                </c:pt>
                <c:pt idx="214">
                  <c:v>10700</c:v>
                </c:pt>
                <c:pt idx="215">
                  <c:v>10750</c:v>
                </c:pt>
                <c:pt idx="216">
                  <c:v>10800</c:v>
                </c:pt>
                <c:pt idx="217">
                  <c:v>10850</c:v>
                </c:pt>
                <c:pt idx="218">
                  <c:v>10900</c:v>
                </c:pt>
                <c:pt idx="219">
                  <c:v>10950</c:v>
                </c:pt>
                <c:pt idx="220">
                  <c:v>11000</c:v>
                </c:pt>
                <c:pt idx="221">
                  <c:v>11050</c:v>
                </c:pt>
                <c:pt idx="222">
                  <c:v>11100</c:v>
                </c:pt>
                <c:pt idx="223">
                  <c:v>11150</c:v>
                </c:pt>
                <c:pt idx="224">
                  <c:v>11200</c:v>
                </c:pt>
                <c:pt idx="225">
                  <c:v>11250</c:v>
                </c:pt>
                <c:pt idx="226">
                  <c:v>11300</c:v>
                </c:pt>
                <c:pt idx="227">
                  <c:v>11350</c:v>
                </c:pt>
                <c:pt idx="228">
                  <c:v>11400</c:v>
                </c:pt>
                <c:pt idx="229">
                  <c:v>11450</c:v>
                </c:pt>
                <c:pt idx="230">
                  <c:v>11500</c:v>
                </c:pt>
                <c:pt idx="231">
                  <c:v>11550</c:v>
                </c:pt>
                <c:pt idx="232">
                  <c:v>11600</c:v>
                </c:pt>
                <c:pt idx="233">
                  <c:v>11650</c:v>
                </c:pt>
                <c:pt idx="234">
                  <c:v>11700</c:v>
                </c:pt>
                <c:pt idx="235">
                  <c:v>11750</c:v>
                </c:pt>
                <c:pt idx="236">
                  <c:v>11800</c:v>
                </c:pt>
                <c:pt idx="237">
                  <c:v>11850</c:v>
                </c:pt>
                <c:pt idx="238">
                  <c:v>11900</c:v>
                </c:pt>
                <c:pt idx="239">
                  <c:v>11950</c:v>
                </c:pt>
                <c:pt idx="240">
                  <c:v>12000</c:v>
                </c:pt>
                <c:pt idx="241">
                  <c:v>12050</c:v>
                </c:pt>
                <c:pt idx="242">
                  <c:v>12100</c:v>
                </c:pt>
                <c:pt idx="243">
                  <c:v>12150</c:v>
                </c:pt>
                <c:pt idx="244">
                  <c:v>12200</c:v>
                </c:pt>
                <c:pt idx="245">
                  <c:v>12250</c:v>
                </c:pt>
                <c:pt idx="246">
                  <c:v>12300</c:v>
                </c:pt>
                <c:pt idx="247">
                  <c:v>12350</c:v>
                </c:pt>
                <c:pt idx="248">
                  <c:v>12400</c:v>
                </c:pt>
                <c:pt idx="249">
                  <c:v>12450</c:v>
                </c:pt>
                <c:pt idx="250">
                  <c:v>12500</c:v>
                </c:pt>
                <c:pt idx="251">
                  <c:v>12550</c:v>
                </c:pt>
                <c:pt idx="252">
                  <c:v>12600</c:v>
                </c:pt>
                <c:pt idx="253">
                  <c:v>12650</c:v>
                </c:pt>
                <c:pt idx="254">
                  <c:v>12700</c:v>
                </c:pt>
                <c:pt idx="255">
                  <c:v>12750</c:v>
                </c:pt>
                <c:pt idx="256">
                  <c:v>12800</c:v>
                </c:pt>
                <c:pt idx="257">
                  <c:v>12850</c:v>
                </c:pt>
                <c:pt idx="258">
                  <c:v>12900</c:v>
                </c:pt>
                <c:pt idx="259">
                  <c:v>12950</c:v>
                </c:pt>
                <c:pt idx="260">
                  <c:v>13000</c:v>
                </c:pt>
                <c:pt idx="261">
                  <c:v>13050</c:v>
                </c:pt>
                <c:pt idx="262">
                  <c:v>13100</c:v>
                </c:pt>
                <c:pt idx="263">
                  <c:v>13150</c:v>
                </c:pt>
                <c:pt idx="264">
                  <c:v>13200</c:v>
                </c:pt>
                <c:pt idx="265">
                  <c:v>13250</c:v>
                </c:pt>
                <c:pt idx="266">
                  <c:v>13300</c:v>
                </c:pt>
                <c:pt idx="267">
                  <c:v>13350</c:v>
                </c:pt>
                <c:pt idx="268">
                  <c:v>13400</c:v>
                </c:pt>
                <c:pt idx="269">
                  <c:v>13450</c:v>
                </c:pt>
                <c:pt idx="270">
                  <c:v>13500</c:v>
                </c:pt>
                <c:pt idx="271">
                  <c:v>13550</c:v>
                </c:pt>
                <c:pt idx="272">
                  <c:v>13600</c:v>
                </c:pt>
                <c:pt idx="273">
                  <c:v>13650</c:v>
                </c:pt>
                <c:pt idx="274">
                  <c:v>13700</c:v>
                </c:pt>
                <c:pt idx="275">
                  <c:v>13750</c:v>
                </c:pt>
                <c:pt idx="276">
                  <c:v>13800</c:v>
                </c:pt>
                <c:pt idx="277">
                  <c:v>13850</c:v>
                </c:pt>
                <c:pt idx="278">
                  <c:v>13900</c:v>
                </c:pt>
                <c:pt idx="279">
                  <c:v>13950</c:v>
                </c:pt>
                <c:pt idx="280">
                  <c:v>14000</c:v>
                </c:pt>
                <c:pt idx="281">
                  <c:v>14050</c:v>
                </c:pt>
                <c:pt idx="282">
                  <c:v>14100</c:v>
                </c:pt>
                <c:pt idx="283">
                  <c:v>14150</c:v>
                </c:pt>
                <c:pt idx="284">
                  <c:v>14200</c:v>
                </c:pt>
                <c:pt idx="285">
                  <c:v>14250</c:v>
                </c:pt>
                <c:pt idx="286">
                  <c:v>14300</c:v>
                </c:pt>
                <c:pt idx="287">
                  <c:v>14350</c:v>
                </c:pt>
                <c:pt idx="288">
                  <c:v>14400</c:v>
                </c:pt>
                <c:pt idx="289">
                  <c:v>14450</c:v>
                </c:pt>
                <c:pt idx="290">
                  <c:v>14500</c:v>
                </c:pt>
                <c:pt idx="291">
                  <c:v>14550</c:v>
                </c:pt>
                <c:pt idx="292">
                  <c:v>14600</c:v>
                </c:pt>
                <c:pt idx="293">
                  <c:v>14650</c:v>
                </c:pt>
                <c:pt idx="294">
                  <c:v>14700</c:v>
                </c:pt>
                <c:pt idx="295">
                  <c:v>14750</c:v>
                </c:pt>
                <c:pt idx="296">
                  <c:v>14800</c:v>
                </c:pt>
                <c:pt idx="297">
                  <c:v>14850</c:v>
                </c:pt>
                <c:pt idx="298">
                  <c:v>14900</c:v>
                </c:pt>
                <c:pt idx="299">
                  <c:v>14950</c:v>
                </c:pt>
                <c:pt idx="300">
                  <c:v>15000</c:v>
                </c:pt>
                <c:pt idx="301">
                  <c:v>15050</c:v>
                </c:pt>
                <c:pt idx="302">
                  <c:v>15100</c:v>
                </c:pt>
                <c:pt idx="303">
                  <c:v>15150</c:v>
                </c:pt>
                <c:pt idx="304">
                  <c:v>15200</c:v>
                </c:pt>
                <c:pt idx="305">
                  <c:v>15250</c:v>
                </c:pt>
                <c:pt idx="306">
                  <c:v>15300</c:v>
                </c:pt>
                <c:pt idx="307">
                  <c:v>15350</c:v>
                </c:pt>
                <c:pt idx="308">
                  <c:v>15400</c:v>
                </c:pt>
                <c:pt idx="309">
                  <c:v>15450</c:v>
                </c:pt>
                <c:pt idx="310">
                  <c:v>15500</c:v>
                </c:pt>
                <c:pt idx="311">
                  <c:v>15550</c:v>
                </c:pt>
                <c:pt idx="312">
                  <c:v>15600</c:v>
                </c:pt>
                <c:pt idx="313">
                  <c:v>15650</c:v>
                </c:pt>
                <c:pt idx="314">
                  <c:v>15700</c:v>
                </c:pt>
                <c:pt idx="315">
                  <c:v>15750</c:v>
                </c:pt>
                <c:pt idx="316">
                  <c:v>15800</c:v>
                </c:pt>
                <c:pt idx="317">
                  <c:v>15850</c:v>
                </c:pt>
                <c:pt idx="318">
                  <c:v>15900</c:v>
                </c:pt>
                <c:pt idx="319">
                  <c:v>15950</c:v>
                </c:pt>
                <c:pt idx="320">
                  <c:v>16000</c:v>
                </c:pt>
                <c:pt idx="321">
                  <c:v>16050</c:v>
                </c:pt>
                <c:pt idx="322">
                  <c:v>16100</c:v>
                </c:pt>
                <c:pt idx="323">
                  <c:v>16150</c:v>
                </c:pt>
                <c:pt idx="324">
                  <c:v>16200</c:v>
                </c:pt>
                <c:pt idx="325">
                  <c:v>16250</c:v>
                </c:pt>
                <c:pt idx="326">
                  <c:v>16300</c:v>
                </c:pt>
                <c:pt idx="327">
                  <c:v>16350</c:v>
                </c:pt>
                <c:pt idx="328">
                  <c:v>16400</c:v>
                </c:pt>
                <c:pt idx="329">
                  <c:v>16450</c:v>
                </c:pt>
                <c:pt idx="330">
                  <c:v>16500</c:v>
                </c:pt>
                <c:pt idx="331">
                  <c:v>16550</c:v>
                </c:pt>
                <c:pt idx="332">
                  <c:v>16600</c:v>
                </c:pt>
                <c:pt idx="333">
                  <c:v>16650</c:v>
                </c:pt>
                <c:pt idx="334">
                  <c:v>16700</c:v>
                </c:pt>
                <c:pt idx="335">
                  <c:v>16750</c:v>
                </c:pt>
                <c:pt idx="336">
                  <c:v>16800</c:v>
                </c:pt>
                <c:pt idx="337">
                  <c:v>16850</c:v>
                </c:pt>
                <c:pt idx="338">
                  <c:v>16900</c:v>
                </c:pt>
                <c:pt idx="339">
                  <c:v>16950</c:v>
                </c:pt>
                <c:pt idx="340">
                  <c:v>17000</c:v>
                </c:pt>
                <c:pt idx="341">
                  <c:v>17050</c:v>
                </c:pt>
                <c:pt idx="342">
                  <c:v>17100</c:v>
                </c:pt>
                <c:pt idx="343">
                  <c:v>17150</c:v>
                </c:pt>
                <c:pt idx="344">
                  <c:v>17200</c:v>
                </c:pt>
                <c:pt idx="345">
                  <c:v>17250</c:v>
                </c:pt>
                <c:pt idx="346">
                  <c:v>17300</c:v>
                </c:pt>
                <c:pt idx="347">
                  <c:v>17350</c:v>
                </c:pt>
                <c:pt idx="348">
                  <c:v>17400</c:v>
                </c:pt>
                <c:pt idx="349">
                  <c:v>17450</c:v>
                </c:pt>
                <c:pt idx="350">
                  <c:v>17500</c:v>
                </c:pt>
                <c:pt idx="351">
                  <c:v>17550</c:v>
                </c:pt>
                <c:pt idx="352">
                  <c:v>17600</c:v>
                </c:pt>
                <c:pt idx="353">
                  <c:v>17650</c:v>
                </c:pt>
                <c:pt idx="354">
                  <c:v>17700</c:v>
                </c:pt>
                <c:pt idx="355">
                  <c:v>17750</c:v>
                </c:pt>
                <c:pt idx="356">
                  <c:v>17800</c:v>
                </c:pt>
                <c:pt idx="357">
                  <c:v>17850</c:v>
                </c:pt>
                <c:pt idx="358">
                  <c:v>17900</c:v>
                </c:pt>
                <c:pt idx="359">
                  <c:v>17950</c:v>
                </c:pt>
                <c:pt idx="360">
                  <c:v>18000</c:v>
                </c:pt>
                <c:pt idx="361">
                  <c:v>18050</c:v>
                </c:pt>
                <c:pt idx="362">
                  <c:v>18100</c:v>
                </c:pt>
                <c:pt idx="363">
                  <c:v>18150</c:v>
                </c:pt>
                <c:pt idx="364">
                  <c:v>18200</c:v>
                </c:pt>
                <c:pt idx="365">
                  <c:v>18250</c:v>
                </c:pt>
                <c:pt idx="366">
                  <c:v>18300</c:v>
                </c:pt>
                <c:pt idx="367">
                  <c:v>18350</c:v>
                </c:pt>
                <c:pt idx="368">
                  <c:v>18400</c:v>
                </c:pt>
                <c:pt idx="369">
                  <c:v>18450</c:v>
                </c:pt>
                <c:pt idx="370">
                  <c:v>18500</c:v>
                </c:pt>
                <c:pt idx="371">
                  <c:v>18550</c:v>
                </c:pt>
                <c:pt idx="372">
                  <c:v>18600</c:v>
                </c:pt>
                <c:pt idx="373">
                  <c:v>18650</c:v>
                </c:pt>
                <c:pt idx="374">
                  <c:v>18700</c:v>
                </c:pt>
                <c:pt idx="375">
                  <c:v>18750</c:v>
                </c:pt>
                <c:pt idx="376">
                  <c:v>18800</c:v>
                </c:pt>
                <c:pt idx="377">
                  <c:v>18850</c:v>
                </c:pt>
                <c:pt idx="378">
                  <c:v>18900</c:v>
                </c:pt>
                <c:pt idx="379">
                  <c:v>18950</c:v>
                </c:pt>
                <c:pt idx="380">
                  <c:v>19000</c:v>
                </c:pt>
                <c:pt idx="381">
                  <c:v>19050</c:v>
                </c:pt>
                <c:pt idx="382">
                  <c:v>19100</c:v>
                </c:pt>
                <c:pt idx="383">
                  <c:v>19150</c:v>
                </c:pt>
                <c:pt idx="384">
                  <c:v>19200</c:v>
                </c:pt>
                <c:pt idx="385">
                  <c:v>19250</c:v>
                </c:pt>
                <c:pt idx="386">
                  <c:v>19300</c:v>
                </c:pt>
                <c:pt idx="387">
                  <c:v>19350</c:v>
                </c:pt>
                <c:pt idx="388">
                  <c:v>19400</c:v>
                </c:pt>
                <c:pt idx="389">
                  <c:v>19450</c:v>
                </c:pt>
                <c:pt idx="390">
                  <c:v>19500</c:v>
                </c:pt>
                <c:pt idx="391">
                  <c:v>19550</c:v>
                </c:pt>
                <c:pt idx="392">
                  <c:v>19600</c:v>
                </c:pt>
                <c:pt idx="393">
                  <c:v>19650</c:v>
                </c:pt>
                <c:pt idx="394">
                  <c:v>19700</c:v>
                </c:pt>
                <c:pt idx="395">
                  <c:v>19750</c:v>
                </c:pt>
                <c:pt idx="396">
                  <c:v>19800</c:v>
                </c:pt>
                <c:pt idx="397">
                  <c:v>19850</c:v>
                </c:pt>
                <c:pt idx="398">
                  <c:v>19900</c:v>
                </c:pt>
                <c:pt idx="399">
                  <c:v>19950</c:v>
                </c:pt>
                <c:pt idx="400">
                  <c:v>20000</c:v>
                </c:pt>
                <c:pt idx="401">
                  <c:v>20050</c:v>
                </c:pt>
                <c:pt idx="402">
                  <c:v>20100</c:v>
                </c:pt>
                <c:pt idx="403">
                  <c:v>20150</c:v>
                </c:pt>
                <c:pt idx="404">
                  <c:v>20200</c:v>
                </c:pt>
                <c:pt idx="405">
                  <c:v>20250</c:v>
                </c:pt>
                <c:pt idx="406">
                  <c:v>20300</c:v>
                </c:pt>
                <c:pt idx="407">
                  <c:v>20350</c:v>
                </c:pt>
                <c:pt idx="408">
                  <c:v>20400</c:v>
                </c:pt>
                <c:pt idx="409">
                  <c:v>20450</c:v>
                </c:pt>
                <c:pt idx="410">
                  <c:v>20500</c:v>
                </c:pt>
                <c:pt idx="411">
                  <c:v>20550</c:v>
                </c:pt>
                <c:pt idx="412">
                  <c:v>20600</c:v>
                </c:pt>
                <c:pt idx="413">
                  <c:v>20650</c:v>
                </c:pt>
                <c:pt idx="414">
                  <c:v>20700</c:v>
                </c:pt>
                <c:pt idx="415">
                  <c:v>20750</c:v>
                </c:pt>
                <c:pt idx="416">
                  <c:v>20800</c:v>
                </c:pt>
                <c:pt idx="417">
                  <c:v>20850</c:v>
                </c:pt>
                <c:pt idx="418">
                  <c:v>20900</c:v>
                </c:pt>
                <c:pt idx="419">
                  <c:v>20950</c:v>
                </c:pt>
                <c:pt idx="420">
                  <c:v>21000</c:v>
                </c:pt>
                <c:pt idx="421">
                  <c:v>21050</c:v>
                </c:pt>
                <c:pt idx="422">
                  <c:v>21100</c:v>
                </c:pt>
                <c:pt idx="423">
                  <c:v>21150</c:v>
                </c:pt>
                <c:pt idx="424">
                  <c:v>21200</c:v>
                </c:pt>
                <c:pt idx="425">
                  <c:v>21250</c:v>
                </c:pt>
                <c:pt idx="426">
                  <c:v>21300</c:v>
                </c:pt>
                <c:pt idx="427">
                  <c:v>21350</c:v>
                </c:pt>
                <c:pt idx="428">
                  <c:v>21400</c:v>
                </c:pt>
                <c:pt idx="429">
                  <c:v>21450</c:v>
                </c:pt>
                <c:pt idx="430">
                  <c:v>21500</c:v>
                </c:pt>
                <c:pt idx="431">
                  <c:v>21550</c:v>
                </c:pt>
                <c:pt idx="432">
                  <c:v>21600</c:v>
                </c:pt>
                <c:pt idx="433">
                  <c:v>21650</c:v>
                </c:pt>
                <c:pt idx="434">
                  <c:v>21700</c:v>
                </c:pt>
                <c:pt idx="435">
                  <c:v>21750</c:v>
                </c:pt>
                <c:pt idx="436">
                  <c:v>21800</c:v>
                </c:pt>
                <c:pt idx="437">
                  <c:v>21850</c:v>
                </c:pt>
                <c:pt idx="438">
                  <c:v>21900</c:v>
                </c:pt>
                <c:pt idx="439">
                  <c:v>21950</c:v>
                </c:pt>
                <c:pt idx="440">
                  <c:v>22000</c:v>
                </c:pt>
                <c:pt idx="441">
                  <c:v>22050</c:v>
                </c:pt>
                <c:pt idx="442">
                  <c:v>22100</c:v>
                </c:pt>
                <c:pt idx="443">
                  <c:v>22150</c:v>
                </c:pt>
                <c:pt idx="444">
                  <c:v>22200</c:v>
                </c:pt>
                <c:pt idx="445">
                  <c:v>22250</c:v>
                </c:pt>
                <c:pt idx="446">
                  <c:v>22300</c:v>
                </c:pt>
                <c:pt idx="447">
                  <c:v>22350</c:v>
                </c:pt>
                <c:pt idx="448">
                  <c:v>22400</c:v>
                </c:pt>
                <c:pt idx="449">
                  <c:v>22450</c:v>
                </c:pt>
                <c:pt idx="450">
                  <c:v>22500</c:v>
                </c:pt>
                <c:pt idx="451">
                  <c:v>22550</c:v>
                </c:pt>
                <c:pt idx="452">
                  <c:v>22600</c:v>
                </c:pt>
                <c:pt idx="453">
                  <c:v>22650</c:v>
                </c:pt>
                <c:pt idx="454">
                  <c:v>22700</c:v>
                </c:pt>
                <c:pt idx="455">
                  <c:v>22750</c:v>
                </c:pt>
                <c:pt idx="456">
                  <c:v>22800</c:v>
                </c:pt>
                <c:pt idx="457">
                  <c:v>22850</c:v>
                </c:pt>
                <c:pt idx="458">
                  <c:v>22900</c:v>
                </c:pt>
                <c:pt idx="459">
                  <c:v>22950</c:v>
                </c:pt>
                <c:pt idx="460">
                  <c:v>23000</c:v>
                </c:pt>
                <c:pt idx="461">
                  <c:v>23050</c:v>
                </c:pt>
                <c:pt idx="462">
                  <c:v>23100</c:v>
                </c:pt>
                <c:pt idx="463">
                  <c:v>23150</c:v>
                </c:pt>
                <c:pt idx="464">
                  <c:v>23200</c:v>
                </c:pt>
                <c:pt idx="465">
                  <c:v>23250</c:v>
                </c:pt>
                <c:pt idx="466">
                  <c:v>23300</c:v>
                </c:pt>
                <c:pt idx="467">
                  <c:v>23350</c:v>
                </c:pt>
                <c:pt idx="468">
                  <c:v>23400</c:v>
                </c:pt>
                <c:pt idx="469">
                  <c:v>23450</c:v>
                </c:pt>
                <c:pt idx="470">
                  <c:v>23500</c:v>
                </c:pt>
                <c:pt idx="471">
                  <c:v>23550</c:v>
                </c:pt>
                <c:pt idx="472">
                  <c:v>23600</c:v>
                </c:pt>
                <c:pt idx="473">
                  <c:v>23650</c:v>
                </c:pt>
                <c:pt idx="474">
                  <c:v>23700</c:v>
                </c:pt>
                <c:pt idx="475">
                  <c:v>23750</c:v>
                </c:pt>
                <c:pt idx="476">
                  <c:v>23800</c:v>
                </c:pt>
                <c:pt idx="477">
                  <c:v>23850</c:v>
                </c:pt>
                <c:pt idx="478">
                  <c:v>23900</c:v>
                </c:pt>
                <c:pt idx="479">
                  <c:v>23950</c:v>
                </c:pt>
                <c:pt idx="480">
                  <c:v>24000</c:v>
                </c:pt>
                <c:pt idx="481">
                  <c:v>24050</c:v>
                </c:pt>
                <c:pt idx="482">
                  <c:v>24100</c:v>
                </c:pt>
                <c:pt idx="483">
                  <c:v>24150</c:v>
                </c:pt>
                <c:pt idx="484">
                  <c:v>24200</c:v>
                </c:pt>
                <c:pt idx="485">
                  <c:v>24250</c:v>
                </c:pt>
                <c:pt idx="486">
                  <c:v>24300</c:v>
                </c:pt>
                <c:pt idx="487">
                  <c:v>24350</c:v>
                </c:pt>
                <c:pt idx="488">
                  <c:v>24400</c:v>
                </c:pt>
                <c:pt idx="489">
                  <c:v>24450</c:v>
                </c:pt>
                <c:pt idx="490">
                  <c:v>24500</c:v>
                </c:pt>
                <c:pt idx="491">
                  <c:v>24550</c:v>
                </c:pt>
                <c:pt idx="492">
                  <c:v>24600</c:v>
                </c:pt>
                <c:pt idx="493">
                  <c:v>24650</c:v>
                </c:pt>
                <c:pt idx="494">
                  <c:v>24700</c:v>
                </c:pt>
                <c:pt idx="495">
                  <c:v>24750</c:v>
                </c:pt>
                <c:pt idx="496">
                  <c:v>24800</c:v>
                </c:pt>
                <c:pt idx="497">
                  <c:v>24850</c:v>
                </c:pt>
                <c:pt idx="498">
                  <c:v>24900</c:v>
                </c:pt>
                <c:pt idx="499">
                  <c:v>24950</c:v>
                </c:pt>
                <c:pt idx="500">
                  <c:v>25000</c:v>
                </c:pt>
                <c:pt idx="501">
                  <c:v>25050</c:v>
                </c:pt>
                <c:pt idx="502">
                  <c:v>25100</c:v>
                </c:pt>
                <c:pt idx="503">
                  <c:v>25150</c:v>
                </c:pt>
                <c:pt idx="504">
                  <c:v>25200</c:v>
                </c:pt>
                <c:pt idx="505">
                  <c:v>25250</c:v>
                </c:pt>
                <c:pt idx="506">
                  <c:v>25300</c:v>
                </c:pt>
                <c:pt idx="507">
                  <c:v>25350</c:v>
                </c:pt>
                <c:pt idx="508">
                  <c:v>25400</c:v>
                </c:pt>
                <c:pt idx="509">
                  <c:v>25450</c:v>
                </c:pt>
                <c:pt idx="510">
                  <c:v>25500</c:v>
                </c:pt>
                <c:pt idx="511">
                  <c:v>25550</c:v>
                </c:pt>
                <c:pt idx="512">
                  <c:v>25600</c:v>
                </c:pt>
                <c:pt idx="513">
                  <c:v>25650</c:v>
                </c:pt>
                <c:pt idx="514">
                  <c:v>25700</c:v>
                </c:pt>
                <c:pt idx="515">
                  <c:v>25750</c:v>
                </c:pt>
                <c:pt idx="516">
                  <c:v>25800</c:v>
                </c:pt>
              </c:numCache>
            </c:numRef>
          </c:xVal>
          <c:yVal>
            <c:numRef>
              <c:f>vezbe1!$F$33:$F$549</c:f>
              <c:numCache>
                <c:formatCode>0.00</c:formatCode>
                <c:ptCount val="517"/>
                <c:pt idx="0">
                  <c:v>50</c:v>
                </c:pt>
                <c:pt idx="1">
                  <c:v>90</c:v>
                </c:pt>
                <c:pt idx="2">
                  <c:v>130</c:v>
                </c:pt>
                <c:pt idx="3">
                  <c:v>170</c:v>
                </c:pt>
                <c:pt idx="4">
                  <c:v>210</c:v>
                </c:pt>
                <c:pt idx="5">
                  <c:v>250</c:v>
                </c:pt>
                <c:pt idx="6">
                  <c:v>290</c:v>
                </c:pt>
                <c:pt idx="7">
                  <c:v>330</c:v>
                </c:pt>
                <c:pt idx="8">
                  <c:v>370</c:v>
                </c:pt>
                <c:pt idx="9">
                  <c:v>410</c:v>
                </c:pt>
                <c:pt idx="10">
                  <c:v>450</c:v>
                </c:pt>
                <c:pt idx="11">
                  <c:v>490</c:v>
                </c:pt>
                <c:pt idx="12">
                  <c:v>530</c:v>
                </c:pt>
                <c:pt idx="13">
                  <c:v>570</c:v>
                </c:pt>
                <c:pt idx="14">
                  <c:v>610</c:v>
                </c:pt>
                <c:pt idx="15">
                  <c:v>650</c:v>
                </c:pt>
                <c:pt idx="16">
                  <c:v>690</c:v>
                </c:pt>
                <c:pt idx="17">
                  <c:v>730</c:v>
                </c:pt>
                <c:pt idx="18">
                  <c:v>770</c:v>
                </c:pt>
                <c:pt idx="19">
                  <c:v>810</c:v>
                </c:pt>
                <c:pt idx="20">
                  <c:v>850</c:v>
                </c:pt>
                <c:pt idx="21">
                  <c:v>890</c:v>
                </c:pt>
                <c:pt idx="22">
                  <c:v>930</c:v>
                </c:pt>
                <c:pt idx="23">
                  <c:v>970</c:v>
                </c:pt>
                <c:pt idx="24">
                  <c:v>1010</c:v>
                </c:pt>
                <c:pt idx="25">
                  <c:v>1050</c:v>
                </c:pt>
                <c:pt idx="26">
                  <c:v>1090</c:v>
                </c:pt>
                <c:pt idx="27">
                  <c:v>1130</c:v>
                </c:pt>
                <c:pt idx="28">
                  <c:v>1170</c:v>
                </c:pt>
                <c:pt idx="29">
                  <c:v>1210</c:v>
                </c:pt>
                <c:pt idx="30">
                  <c:v>1250</c:v>
                </c:pt>
                <c:pt idx="31">
                  <c:v>1290</c:v>
                </c:pt>
                <c:pt idx="32">
                  <c:v>1330</c:v>
                </c:pt>
                <c:pt idx="33">
                  <c:v>1370</c:v>
                </c:pt>
                <c:pt idx="34">
                  <c:v>1410</c:v>
                </c:pt>
                <c:pt idx="35">
                  <c:v>1450</c:v>
                </c:pt>
                <c:pt idx="36">
                  <c:v>1490</c:v>
                </c:pt>
                <c:pt idx="37">
                  <c:v>1530</c:v>
                </c:pt>
                <c:pt idx="38">
                  <c:v>1570</c:v>
                </c:pt>
                <c:pt idx="39">
                  <c:v>1610</c:v>
                </c:pt>
                <c:pt idx="40">
                  <c:v>1650</c:v>
                </c:pt>
                <c:pt idx="41">
                  <c:v>1690</c:v>
                </c:pt>
                <c:pt idx="42">
                  <c:v>1730</c:v>
                </c:pt>
                <c:pt idx="43">
                  <c:v>1770</c:v>
                </c:pt>
                <c:pt idx="44">
                  <c:v>1810</c:v>
                </c:pt>
                <c:pt idx="45">
                  <c:v>1850</c:v>
                </c:pt>
                <c:pt idx="46">
                  <c:v>1890</c:v>
                </c:pt>
                <c:pt idx="47">
                  <c:v>1930</c:v>
                </c:pt>
                <c:pt idx="48">
                  <c:v>1970</c:v>
                </c:pt>
                <c:pt idx="49">
                  <c:v>2010</c:v>
                </c:pt>
                <c:pt idx="50">
                  <c:v>2050</c:v>
                </c:pt>
                <c:pt idx="51">
                  <c:v>2090</c:v>
                </c:pt>
                <c:pt idx="52">
                  <c:v>2130</c:v>
                </c:pt>
                <c:pt idx="53">
                  <c:v>2170</c:v>
                </c:pt>
                <c:pt idx="54">
                  <c:v>2210</c:v>
                </c:pt>
                <c:pt idx="55">
                  <c:v>2250</c:v>
                </c:pt>
                <c:pt idx="56">
                  <c:v>2290</c:v>
                </c:pt>
                <c:pt idx="57">
                  <c:v>2330</c:v>
                </c:pt>
                <c:pt idx="58">
                  <c:v>2370</c:v>
                </c:pt>
                <c:pt idx="59">
                  <c:v>2410</c:v>
                </c:pt>
                <c:pt idx="60">
                  <c:v>2450</c:v>
                </c:pt>
                <c:pt idx="61">
                  <c:v>2490</c:v>
                </c:pt>
                <c:pt idx="62">
                  <c:v>2530</c:v>
                </c:pt>
                <c:pt idx="63">
                  <c:v>2570</c:v>
                </c:pt>
                <c:pt idx="64">
                  <c:v>2610</c:v>
                </c:pt>
                <c:pt idx="65">
                  <c:v>2650</c:v>
                </c:pt>
                <c:pt idx="66">
                  <c:v>2690</c:v>
                </c:pt>
                <c:pt idx="67">
                  <c:v>2730</c:v>
                </c:pt>
                <c:pt idx="68">
                  <c:v>2770</c:v>
                </c:pt>
                <c:pt idx="69">
                  <c:v>2810</c:v>
                </c:pt>
                <c:pt idx="70">
                  <c:v>2850</c:v>
                </c:pt>
                <c:pt idx="71">
                  <c:v>2890</c:v>
                </c:pt>
                <c:pt idx="72">
                  <c:v>2930</c:v>
                </c:pt>
                <c:pt idx="73">
                  <c:v>2970</c:v>
                </c:pt>
                <c:pt idx="74">
                  <c:v>3010</c:v>
                </c:pt>
                <c:pt idx="75">
                  <c:v>3050</c:v>
                </c:pt>
                <c:pt idx="76">
                  <c:v>3090</c:v>
                </c:pt>
                <c:pt idx="77">
                  <c:v>3130</c:v>
                </c:pt>
                <c:pt idx="78">
                  <c:v>3170</c:v>
                </c:pt>
                <c:pt idx="79">
                  <c:v>3210</c:v>
                </c:pt>
                <c:pt idx="80">
                  <c:v>3250</c:v>
                </c:pt>
                <c:pt idx="81">
                  <c:v>3290</c:v>
                </c:pt>
                <c:pt idx="82">
                  <c:v>3330</c:v>
                </c:pt>
                <c:pt idx="83">
                  <c:v>3370</c:v>
                </c:pt>
                <c:pt idx="84">
                  <c:v>3410</c:v>
                </c:pt>
                <c:pt idx="85">
                  <c:v>3450</c:v>
                </c:pt>
                <c:pt idx="86">
                  <c:v>3490</c:v>
                </c:pt>
                <c:pt idx="87">
                  <c:v>3530</c:v>
                </c:pt>
                <c:pt idx="88">
                  <c:v>3570</c:v>
                </c:pt>
                <c:pt idx="89">
                  <c:v>3610</c:v>
                </c:pt>
                <c:pt idx="90">
                  <c:v>3650</c:v>
                </c:pt>
                <c:pt idx="91">
                  <c:v>3690</c:v>
                </c:pt>
                <c:pt idx="92">
                  <c:v>3730</c:v>
                </c:pt>
                <c:pt idx="93">
                  <c:v>3770</c:v>
                </c:pt>
                <c:pt idx="94">
                  <c:v>3810</c:v>
                </c:pt>
                <c:pt idx="95">
                  <c:v>3850</c:v>
                </c:pt>
                <c:pt idx="96">
                  <c:v>3890</c:v>
                </c:pt>
                <c:pt idx="97">
                  <c:v>3930</c:v>
                </c:pt>
                <c:pt idx="98">
                  <c:v>3970</c:v>
                </c:pt>
                <c:pt idx="99">
                  <c:v>4010</c:v>
                </c:pt>
                <c:pt idx="100">
                  <c:v>4050</c:v>
                </c:pt>
                <c:pt idx="101">
                  <c:v>4090</c:v>
                </c:pt>
                <c:pt idx="102">
                  <c:v>4130</c:v>
                </c:pt>
                <c:pt idx="103">
                  <c:v>4170</c:v>
                </c:pt>
                <c:pt idx="104">
                  <c:v>4210</c:v>
                </c:pt>
                <c:pt idx="105">
                  <c:v>4250</c:v>
                </c:pt>
                <c:pt idx="106">
                  <c:v>4290</c:v>
                </c:pt>
                <c:pt idx="107">
                  <c:v>4330</c:v>
                </c:pt>
                <c:pt idx="108">
                  <c:v>4370</c:v>
                </c:pt>
                <c:pt idx="109">
                  <c:v>4410</c:v>
                </c:pt>
                <c:pt idx="110">
                  <c:v>4450</c:v>
                </c:pt>
                <c:pt idx="111">
                  <c:v>4490</c:v>
                </c:pt>
                <c:pt idx="112">
                  <c:v>4530</c:v>
                </c:pt>
                <c:pt idx="113">
                  <c:v>4570</c:v>
                </c:pt>
                <c:pt idx="114">
                  <c:v>4610</c:v>
                </c:pt>
                <c:pt idx="115">
                  <c:v>4650</c:v>
                </c:pt>
                <c:pt idx="116">
                  <c:v>4690</c:v>
                </c:pt>
                <c:pt idx="117">
                  <c:v>4730</c:v>
                </c:pt>
                <c:pt idx="118">
                  <c:v>4770</c:v>
                </c:pt>
                <c:pt idx="119">
                  <c:v>4810</c:v>
                </c:pt>
                <c:pt idx="120">
                  <c:v>4850</c:v>
                </c:pt>
                <c:pt idx="121">
                  <c:v>4890</c:v>
                </c:pt>
                <c:pt idx="122">
                  <c:v>4930</c:v>
                </c:pt>
                <c:pt idx="123">
                  <c:v>4970</c:v>
                </c:pt>
                <c:pt idx="124">
                  <c:v>5010</c:v>
                </c:pt>
                <c:pt idx="125">
                  <c:v>5050</c:v>
                </c:pt>
                <c:pt idx="126">
                  <c:v>5090</c:v>
                </c:pt>
                <c:pt idx="127">
                  <c:v>5130</c:v>
                </c:pt>
                <c:pt idx="128">
                  <c:v>5170</c:v>
                </c:pt>
                <c:pt idx="129">
                  <c:v>5210</c:v>
                </c:pt>
                <c:pt idx="130">
                  <c:v>5250</c:v>
                </c:pt>
                <c:pt idx="131">
                  <c:v>5290</c:v>
                </c:pt>
                <c:pt idx="132">
                  <c:v>5330</c:v>
                </c:pt>
                <c:pt idx="133">
                  <c:v>5370</c:v>
                </c:pt>
                <c:pt idx="134">
                  <c:v>5410</c:v>
                </c:pt>
                <c:pt idx="135">
                  <c:v>5450</c:v>
                </c:pt>
                <c:pt idx="136">
                  <c:v>5490</c:v>
                </c:pt>
                <c:pt idx="137">
                  <c:v>5530</c:v>
                </c:pt>
                <c:pt idx="138">
                  <c:v>5570</c:v>
                </c:pt>
                <c:pt idx="139">
                  <c:v>5610</c:v>
                </c:pt>
                <c:pt idx="140">
                  <c:v>5650</c:v>
                </c:pt>
                <c:pt idx="141">
                  <c:v>5690</c:v>
                </c:pt>
                <c:pt idx="142">
                  <c:v>5730</c:v>
                </c:pt>
                <c:pt idx="143">
                  <c:v>5770</c:v>
                </c:pt>
                <c:pt idx="144">
                  <c:v>5810</c:v>
                </c:pt>
                <c:pt idx="145">
                  <c:v>5850</c:v>
                </c:pt>
                <c:pt idx="146">
                  <c:v>5890</c:v>
                </c:pt>
                <c:pt idx="147">
                  <c:v>5930</c:v>
                </c:pt>
                <c:pt idx="148">
                  <c:v>5970</c:v>
                </c:pt>
                <c:pt idx="149">
                  <c:v>6010</c:v>
                </c:pt>
                <c:pt idx="150">
                  <c:v>6050</c:v>
                </c:pt>
                <c:pt idx="151">
                  <c:v>6090</c:v>
                </c:pt>
                <c:pt idx="152">
                  <c:v>6130</c:v>
                </c:pt>
                <c:pt idx="153">
                  <c:v>6170</c:v>
                </c:pt>
                <c:pt idx="154">
                  <c:v>6210</c:v>
                </c:pt>
                <c:pt idx="155">
                  <c:v>6250</c:v>
                </c:pt>
                <c:pt idx="156">
                  <c:v>6290</c:v>
                </c:pt>
                <c:pt idx="157">
                  <c:v>6330</c:v>
                </c:pt>
                <c:pt idx="158">
                  <c:v>6370</c:v>
                </c:pt>
                <c:pt idx="159">
                  <c:v>6410</c:v>
                </c:pt>
                <c:pt idx="160">
                  <c:v>6450</c:v>
                </c:pt>
                <c:pt idx="161">
                  <c:v>6490</c:v>
                </c:pt>
                <c:pt idx="162">
                  <c:v>6530</c:v>
                </c:pt>
                <c:pt idx="163">
                  <c:v>6570</c:v>
                </c:pt>
                <c:pt idx="164">
                  <c:v>6610</c:v>
                </c:pt>
                <c:pt idx="165">
                  <c:v>6650</c:v>
                </c:pt>
                <c:pt idx="166">
                  <c:v>6690</c:v>
                </c:pt>
                <c:pt idx="167">
                  <c:v>6730</c:v>
                </c:pt>
                <c:pt idx="168">
                  <c:v>6770</c:v>
                </c:pt>
                <c:pt idx="169">
                  <c:v>6810</c:v>
                </c:pt>
                <c:pt idx="170">
                  <c:v>6850</c:v>
                </c:pt>
                <c:pt idx="171">
                  <c:v>6890</c:v>
                </c:pt>
                <c:pt idx="172">
                  <c:v>6930</c:v>
                </c:pt>
                <c:pt idx="173">
                  <c:v>6970</c:v>
                </c:pt>
                <c:pt idx="174">
                  <c:v>7010</c:v>
                </c:pt>
                <c:pt idx="175">
                  <c:v>7050</c:v>
                </c:pt>
                <c:pt idx="176">
                  <c:v>7090</c:v>
                </c:pt>
                <c:pt idx="177">
                  <c:v>7130</c:v>
                </c:pt>
                <c:pt idx="178">
                  <c:v>7170</c:v>
                </c:pt>
                <c:pt idx="179">
                  <c:v>7210</c:v>
                </c:pt>
                <c:pt idx="180">
                  <c:v>7250</c:v>
                </c:pt>
                <c:pt idx="181">
                  <c:v>7290</c:v>
                </c:pt>
                <c:pt idx="182">
                  <c:v>7330</c:v>
                </c:pt>
                <c:pt idx="183">
                  <c:v>7370</c:v>
                </c:pt>
                <c:pt idx="184">
                  <c:v>7410</c:v>
                </c:pt>
                <c:pt idx="185">
                  <c:v>7450</c:v>
                </c:pt>
                <c:pt idx="186">
                  <c:v>7490</c:v>
                </c:pt>
                <c:pt idx="187">
                  <c:v>7530</c:v>
                </c:pt>
                <c:pt idx="188">
                  <c:v>7570</c:v>
                </c:pt>
                <c:pt idx="189">
                  <c:v>7610</c:v>
                </c:pt>
                <c:pt idx="190">
                  <c:v>7650</c:v>
                </c:pt>
                <c:pt idx="191">
                  <c:v>7690</c:v>
                </c:pt>
                <c:pt idx="192">
                  <c:v>7730</c:v>
                </c:pt>
                <c:pt idx="193">
                  <c:v>7770</c:v>
                </c:pt>
                <c:pt idx="194">
                  <c:v>7810</c:v>
                </c:pt>
                <c:pt idx="195">
                  <c:v>7850</c:v>
                </c:pt>
                <c:pt idx="196">
                  <c:v>7890</c:v>
                </c:pt>
                <c:pt idx="197">
                  <c:v>7930</c:v>
                </c:pt>
                <c:pt idx="198">
                  <c:v>7970</c:v>
                </c:pt>
                <c:pt idx="199">
                  <c:v>8010</c:v>
                </c:pt>
                <c:pt idx="200">
                  <c:v>8050</c:v>
                </c:pt>
                <c:pt idx="201">
                  <c:v>8090</c:v>
                </c:pt>
                <c:pt idx="202">
                  <c:v>8130</c:v>
                </c:pt>
                <c:pt idx="203">
                  <c:v>8170</c:v>
                </c:pt>
                <c:pt idx="204">
                  <c:v>8210</c:v>
                </c:pt>
                <c:pt idx="205">
                  <c:v>8250</c:v>
                </c:pt>
                <c:pt idx="206">
                  <c:v>8290</c:v>
                </c:pt>
                <c:pt idx="207">
                  <c:v>8330</c:v>
                </c:pt>
                <c:pt idx="208">
                  <c:v>8370</c:v>
                </c:pt>
                <c:pt idx="209">
                  <c:v>8410</c:v>
                </c:pt>
                <c:pt idx="210">
                  <c:v>8450</c:v>
                </c:pt>
                <c:pt idx="211">
                  <c:v>8490</c:v>
                </c:pt>
                <c:pt idx="212">
                  <c:v>8530</c:v>
                </c:pt>
                <c:pt idx="213">
                  <c:v>8570</c:v>
                </c:pt>
                <c:pt idx="214">
                  <c:v>8610</c:v>
                </c:pt>
                <c:pt idx="215">
                  <c:v>8650</c:v>
                </c:pt>
                <c:pt idx="216">
                  <c:v>8690</c:v>
                </c:pt>
                <c:pt idx="217">
                  <c:v>8730</c:v>
                </c:pt>
                <c:pt idx="218">
                  <c:v>8770</c:v>
                </c:pt>
                <c:pt idx="219">
                  <c:v>8810</c:v>
                </c:pt>
                <c:pt idx="220">
                  <c:v>8850</c:v>
                </c:pt>
                <c:pt idx="221">
                  <c:v>8890</c:v>
                </c:pt>
                <c:pt idx="222">
                  <c:v>8930</c:v>
                </c:pt>
                <c:pt idx="223">
                  <c:v>8970</c:v>
                </c:pt>
                <c:pt idx="224">
                  <c:v>9010</c:v>
                </c:pt>
                <c:pt idx="225">
                  <c:v>9050</c:v>
                </c:pt>
                <c:pt idx="226">
                  <c:v>9090</c:v>
                </c:pt>
                <c:pt idx="227">
                  <c:v>9130</c:v>
                </c:pt>
                <c:pt idx="228">
                  <c:v>9170</c:v>
                </c:pt>
                <c:pt idx="229">
                  <c:v>9210</c:v>
                </c:pt>
                <c:pt idx="230">
                  <c:v>9250</c:v>
                </c:pt>
                <c:pt idx="231">
                  <c:v>9290</c:v>
                </c:pt>
                <c:pt idx="232">
                  <c:v>9330</c:v>
                </c:pt>
                <c:pt idx="233">
                  <c:v>9370</c:v>
                </c:pt>
                <c:pt idx="234">
                  <c:v>9410</c:v>
                </c:pt>
                <c:pt idx="235">
                  <c:v>9450</c:v>
                </c:pt>
                <c:pt idx="236">
                  <c:v>9490</c:v>
                </c:pt>
                <c:pt idx="237">
                  <c:v>9530</c:v>
                </c:pt>
                <c:pt idx="238">
                  <c:v>9570</c:v>
                </c:pt>
                <c:pt idx="239">
                  <c:v>9610</c:v>
                </c:pt>
                <c:pt idx="240">
                  <c:v>9650</c:v>
                </c:pt>
                <c:pt idx="241">
                  <c:v>9690</c:v>
                </c:pt>
                <c:pt idx="242">
                  <c:v>9730</c:v>
                </c:pt>
                <c:pt idx="243">
                  <c:v>9770</c:v>
                </c:pt>
                <c:pt idx="244">
                  <c:v>9810</c:v>
                </c:pt>
                <c:pt idx="245">
                  <c:v>9850</c:v>
                </c:pt>
                <c:pt idx="246">
                  <c:v>9890</c:v>
                </c:pt>
                <c:pt idx="247">
                  <c:v>9930</c:v>
                </c:pt>
                <c:pt idx="248">
                  <c:v>9970</c:v>
                </c:pt>
                <c:pt idx="249">
                  <c:v>10010</c:v>
                </c:pt>
                <c:pt idx="250">
                  <c:v>10050</c:v>
                </c:pt>
                <c:pt idx="251">
                  <c:v>10090</c:v>
                </c:pt>
                <c:pt idx="252">
                  <c:v>10130</c:v>
                </c:pt>
                <c:pt idx="253">
                  <c:v>10170</c:v>
                </c:pt>
                <c:pt idx="254">
                  <c:v>10210</c:v>
                </c:pt>
                <c:pt idx="255">
                  <c:v>10250</c:v>
                </c:pt>
                <c:pt idx="256">
                  <c:v>10290</c:v>
                </c:pt>
                <c:pt idx="257">
                  <c:v>10330</c:v>
                </c:pt>
                <c:pt idx="258">
                  <c:v>10370</c:v>
                </c:pt>
                <c:pt idx="259">
                  <c:v>10410</c:v>
                </c:pt>
                <c:pt idx="260">
                  <c:v>10450</c:v>
                </c:pt>
                <c:pt idx="261">
                  <c:v>10490</c:v>
                </c:pt>
                <c:pt idx="262">
                  <c:v>10530</c:v>
                </c:pt>
                <c:pt idx="263">
                  <c:v>10570</c:v>
                </c:pt>
                <c:pt idx="264">
                  <c:v>10610</c:v>
                </c:pt>
                <c:pt idx="265">
                  <c:v>10650</c:v>
                </c:pt>
                <c:pt idx="266">
                  <c:v>10690</c:v>
                </c:pt>
                <c:pt idx="267">
                  <c:v>10730</c:v>
                </c:pt>
                <c:pt idx="268">
                  <c:v>10770</c:v>
                </c:pt>
                <c:pt idx="269">
                  <c:v>10810</c:v>
                </c:pt>
                <c:pt idx="270">
                  <c:v>10850</c:v>
                </c:pt>
                <c:pt idx="271">
                  <c:v>10890</c:v>
                </c:pt>
                <c:pt idx="272">
                  <c:v>10930</c:v>
                </c:pt>
                <c:pt idx="273">
                  <c:v>10970</c:v>
                </c:pt>
                <c:pt idx="274">
                  <c:v>11010</c:v>
                </c:pt>
                <c:pt idx="275">
                  <c:v>11050</c:v>
                </c:pt>
                <c:pt idx="276">
                  <c:v>11090</c:v>
                </c:pt>
                <c:pt idx="277">
                  <c:v>11130</c:v>
                </c:pt>
                <c:pt idx="278">
                  <c:v>11170</c:v>
                </c:pt>
                <c:pt idx="279">
                  <c:v>11210</c:v>
                </c:pt>
                <c:pt idx="280">
                  <c:v>11250</c:v>
                </c:pt>
                <c:pt idx="281">
                  <c:v>11290</c:v>
                </c:pt>
                <c:pt idx="282">
                  <c:v>11330</c:v>
                </c:pt>
                <c:pt idx="283">
                  <c:v>11370</c:v>
                </c:pt>
                <c:pt idx="284">
                  <c:v>11410</c:v>
                </c:pt>
                <c:pt idx="285">
                  <c:v>11450</c:v>
                </c:pt>
                <c:pt idx="286">
                  <c:v>11490</c:v>
                </c:pt>
                <c:pt idx="287">
                  <c:v>11530</c:v>
                </c:pt>
                <c:pt idx="288">
                  <c:v>11570</c:v>
                </c:pt>
                <c:pt idx="289">
                  <c:v>11610</c:v>
                </c:pt>
                <c:pt idx="290">
                  <c:v>11650</c:v>
                </c:pt>
                <c:pt idx="291">
                  <c:v>11690</c:v>
                </c:pt>
                <c:pt idx="292">
                  <c:v>11730</c:v>
                </c:pt>
                <c:pt idx="293">
                  <c:v>11770</c:v>
                </c:pt>
                <c:pt idx="294">
                  <c:v>11810</c:v>
                </c:pt>
                <c:pt idx="295">
                  <c:v>11850</c:v>
                </c:pt>
                <c:pt idx="296">
                  <c:v>11890</c:v>
                </c:pt>
                <c:pt idx="297">
                  <c:v>11930</c:v>
                </c:pt>
                <c:pt idx="298">
                  <c:v>11970</c:v>
                </c:pt>
                <c:pt idx="299">
                  <c:v>12010</c:v>
                </c:pt>
                <c:pt idx="300">
                  <c:v>12050</c:v>
                </c:pt>
                <c:pt idx="301">
                  <c:v>12090</c:v>
                </c:pt>
                <c:pt idx="302">
                  <c:v>12130</c:v>
                </c:pt>
                <c:pt idx="303">
                  <c:v>12170</c:v>
                </c:pt>
                <c:pt idx="304">
                  <c:v>12210</c:v>
                </c:pt>
                <c:pt idx="305">
                  <c:v>12250</c:v>
                </c:pt>
                <c:pt idx="306">
                  <c:v>12290</c:v>
                </c:pt>
                <c:pt idx="307">
                  <c:v>12330</c:v>
                </c:pt>
                <c:pt idx="308">
                  <c:v>12370</c:v>
                </c:pt>
                <c:pt idx="309">
                  <c:v>12410</c:v>
                </c:pt>
                <c:pt idx="310">
                  <c:v>12450</c:v>
                </c:pt>
                <c:pt idx="311">
                  <c:v>12490</c:v>
                </c:pt>
                <c:pt idx="312">
                  <c:v>12530</c:v>
                </c:pt>
                <c:pt idx="313">
                  <c:v>12570</c:v>
                </c:pt>
                <c:pt idx="314">
                  <c:v>12610</c:v>
                </c:pt>
                <c:pt idx="315">
                  <c:v>12650</c:v>
                </c:pt>
                <c:pt idx="316">
                  <c:v>12690</c:v>
                </c:pt>
                <c:pt idx="317">
                  <c:v>12730</c:v>
                </c:pt>
                <c:pt idx="318">
                  <c:v>12770</c:v>
                </c:pt>
                <c:pt idx="319">
                  <c:v>12810</c:v>
                </c:pt>
                <c:pt idx="320">
                  <c:v>12850</c:v>
                </c:pt>
                <c:pt idx="321">
                  <c:v>12890</c:v>
                </c:pt>
                <c:pt idx="322">
                  <c:v>12930</c:v>
                </c:pt>
                <c:pt idx="323">
                  <c:v>12970</c:v>
                </c:pt>
                <c:pt idx="324">
                  <c:v>13010</c:v>
                </c:pt>
                <c:pt idx="325">
                  <c:v>13050</c:v>
                </c:pt>
                <c:pt idx="326">
                  <c:v>13090</c:v>
                </c:pt>
                <c:pt idx="327">
                  <c:v>13130</c:v>
                </c:pt>
                <c:pt idx="328">
                  <c:v>13170</c:v>
                </c:pt>
                <c:pt idx="329">
                  <c:v>13210</c:v>
                </c:pt>
                <c:pt idx="330">
                  <c:v>13250</c:v>
                </c:pt>
                <c:pt idx="331">
                  <c:v>13290</c:v>
                </c:pt>
                <c:pt idx="332">
                  <c:v>13330</c:v>
                </c:pt>
                <c:pt idx="333">
                  <c:v>13370</c:v>
                </c:pt>
                <c:pt idx="334">
                  <c:v>13410</c:v>
                </c:pt>
                <c:pt idx="335">
                  <c:v>13450</c:v>
                </c:pt>
                <c:pt idx="336">
                  <c:v>13490</c:v>
                </c:pt>
                <c:pt idx="337">
                  <c:v>13530</c:v>
                </c:pt>
                <c:pt idx="338">
                  <c:v>13570</c:v>
                </c:pt>
                <c:pt idx="339">
                  <c:v>13610</c:v>
                </c:pt>
                <c:pt idx="340">
                  <c:v>13650</c:v>
                </c:pt>
                <c:pt idx="341">
                  <c:v>13690</c:v>
                </c:pt>
                <c:pt idx="342">
                  <c:v>13730</c:v>
                </c:pt>
                <c:pt idx="343">
                  <c:v>13770</c:v>
                </c:pt>
                <c:pt idx="344">
                  <c:v>13810</c:v>
                </c:pt>
                <c:pt idx="345">
                  <c:v>13850</c:v>
                </c:pt>
                <c:pt idx="346">
                  <c:v>13890</c:v>
                </c:pt>
                <c:pt idx="347">
                  <c:v>13930</c:v>
                </c:pt>
                <c:pt idx="348">
                  <c:v>13970</c:v>
                </c:pt>
                <c:pt idx="349">
                  <c:v>14010</c:v>
                </c:pt>
                <c:pt idx="350">
                  <c:v>14050</c:v>
                </c:pt>
                <c:pt idx="351">
                  <c:v>14090</c:v>
                </c:pt>
                <c:pt idx="352">
                  <c:v>14130</c:v>
                </c:pt>
                <c:pt idx="353">
                  <c:v>14170</c:v>
                </c:pt>
                <c:pt idx="354">
                  <c:v>14210</c:v>
                </c:pt>
                <c:pt idx="355">
                  <c:v>14250</c:v>
                </c:pt>
                <c:pt idx="356">
                  <c:v>14290</c:v>
                </c:pt>
                <c:pt idx="357">
                  <c:v>14330</c:v>
                </c:pt>
                <c:pt idx="358">
                  <c:v>14370</c:v>
                </c:pt>
                <c:pt idx="359">
                  <c:v>14410</c:v>
                </c:pt>
                <c:pt idx="360">
                  <c:v>14450</c:v>
                </c:pt>
                <c:pt idx="361">
                  <c:v>14490</c:v>
                </c:pt>
                <c:pt idx="362">
                  <c:v>14530</c:v>
                </c:pt>
                <c:pt idx="363">
                  <c:v>14570</c:v>
                </c:pt>
                <c:pt idx="364">
                  <c:v>14610</c:v>
                </c:pt>
                <c:pt idx="365">
                  <c:v>14650</c:v>
                </c:pt>
                <c:pt idx="366">
                  <c:v>14690</c:v>
                </c:pt>
                <c:pt idx="367">
                  <c:v>14730</c:v>
                </c:pt>
                <c:pt idx="368">
                  <c:v>14770</c:v>
                </c:pt>
                <c:pt idx="369">
                  <c:v>14810</c:v>
                </c:pt>
                <c:pt idx="370">
                  <c:v>14850</c:v>
                </c:pt>
                <c:pt idx="371">
                  <c:v>14890</c:v>
                </c:pt>
                <c:pt idx="372">
                  <c:v>14930</c:v>
                </c:pt>
                <c:pt idx="373">
                  <c:v>14970</c:v>
                </c:pt>
                <c:pt idx="374">
                  <c:v>15010</c:v>
                </c:pt>
                <c:pt idx="375">
                  <c:v>15050</c:v>
                </c:pt>
                <c:pt idx="376">
                  <c:v>15090</c:v>
                </c:pt>
                <c:pt idx="377">
                  <c:v>15130</c:v>
                </c:pt>
                <c:pt idx="378">
                  <c:v>15170</c:v>
                </c:pt>
                <c:pt idx="379">
                  <c:v>15210</c:v>
                </c:pt>
                <c:pt idx="380">
                  <c:v>15250</c:v>
                </c:pt>
                <c:pt idx="381">
                  <c:v>15290</c:v>
                </c:pt>
                <c:pt idx="382">
                  <c:v>15330</c:v>
                </c:pt>
                <c:pt idx="383">
                  <c:v>15370</c:v>
                </c:pt>
                <c:pt idx="384">
                  <c:v>15410</c:v>
                </c:pt>
                <c:pt idx="385">
                  <c:v>15450</c:v>
                </c:pt>
                <c:pt idx="386">
                  <c:v>15490</c:v>
                </c:pt>
                <c:pt idx="387">
                  <c:v>15530</c:v>
                </c:pt>
                <c:pt idx="388">
                  <c:v>15570</c:v>
                </c:pt>
                <c:pt idx="389">
                  <c:v>15610</c:v>
                </c:pt>
                <c:pt idx="390">
                  <c:v>15650</c:v>
                </c:pt>
                <c:pt idx="391">
                  <c:v>15690</c:v>
                </c:pt>
                <c:pt idx="392">
                  <c:v>15730</c:v>
                </c:pt>
                <c:pt idx="393">
                  <c:v>15770</c:v>
                </c:pt>
                <c:pt idx="394">
                  <c:v>15810</c:v>
                </c:pt>
                <c:pt idx="395">
                  <c:v>15850</c:v>
                </c:pt>
                <c:pt idx="396">
                  <c:v>15890</c:v>
                </c:pt>
                <c:pt idx="397">
                  <c:v>15930</c:v>
                </c:pt>
                <c:pt idx="398">
                  <c:v>15970</c:v>
                </c:pt>
                <c:pt idx="399">
                  <c:v>16010</c:v>
                </c:pt>
                <c:pt idx="400">
                  <c:v>16050</c:v>
                </c:pt>
                <c:pt idx="401">
                  <c:v>16090</c:v>
                </c:pt>
                <c:pt idx="402">
                  <c:v>16130</c:v>
                </c:pt>
                <c:pt idx="403">
                  <c:v>16170</c:v>
                </c:pt>
                <c:pt idx="404">
                  <c:v>16210</c:v>
                </c:pt>
                <c:pt idx="405">
                  <c:v>16250</c:v>
                </c:pt>
                <c:pt idx="406">
                  <c:v>16290</c:v>
                </c:pt>
                <c:pt idx="407">
                  <c:v>16330</c:v>
                </c:pt>
                <c:pt idx="408">
                  <c:v>16370</c:v>
                </c:pt>
                <c:pt idx="409">
                  <c:v>16410</c:v>
                </c:pt>
                <c:pt idx="410">
                  <c:v>16450</c:v>
                </c:pt>
                <c:pt idx="411">
                  <c:v>16490</c:v>
                </c:pt>
                <c:pt idx="412">
                  <c:v>16530</c:v>
                </c:pt>
                <c:pt idx="413">
                  <c:v>16570</c:v>
                </c:pt>
                <c:pt idx="414">
                  <c:v>16610</c:v>
                </c:pt>
                <c:pt idx="415">
                  <c:v>16650</c:v>
                </c:pt>
                <c:pt idx="416">
                  <c:v>16690</c:v>
                </c:pt>
                <c:pt idx="417">
                  <c:v>16730</c:v>
                </c:pt>
                <c:pt idx="418">
                  <c:v>16770</c:v>
                </c:pt>
                <c:pt idx="419">
                  <c:v>16810</c:v>
                </c:pt>
                <c:pt idx="420">
                  <c:v>16850</c:v>
                </c:pt>
                <c:pt idx="421">
                  <c:v>16890</c:v>
                </c:pt>
                <c:pt idx="422">
                  <c:v>16930</c:v>
                </c:pt>
                <c:pt idx="423">
                  <c:v>16970</c:v>
                </c:pt>
                <c:pt idx="424">
                  <c:v>17010</c:v>
                </c:pt>
                <c:pt idx="425">
                  <c:v>17050</c:v>
                </c:pt>
                <c:pt idx="426">
                  <c:v>17090</c:v>
                </c:pt>
                <c:pt idx="427">
                  <c:v>17130</c:v>
                </c:pt>
                <c:pt idx="428">
                  <c:v>17170</c:v>
                </c:pt>
                <c:pt idx="429">
                  <c:v>17210</c:v>
                </c:pt>
                <c:pt idx="430">
                  <c:v>17250</c:v>
                </c:pt>
                <c:pt idx="431">
                  <c:v>17290</c:v>
                </c:pt>
                <c:pt idx="432">
                  <c:v>17330</c:v>
                </c:pt>
                <c:pt idx="433">
                  <c:v>17370</c:v>
                </c:pt>
                <c:pt idx="434">
                  <c:v>17410</c:v>
                </c:pt>
                <c:pt idx="435">
                  <c:v>17450</c:v>
                </c:pt>
                <c:pt idx="436">
                  <c:v>17490</c:v>
                </c:pt>
                <c:pt idx="437">
                  <c:v>17530</c:v>
                </c:pt>
                <c:pt idx="438">
                  <c:v>17570</c:v>
                </c:pt>
                <c:pt idx="439">
                  <c:v>17610</c:v>
                </c:pt>
                <c:pt idx="440">
                  <c:v>17650</c:v>
                </c:pt>
                <c:pt idx="441">
                  <c:v>17690</c:v>
                </c:pt>
                <c:pt idx="442">
                  <c:v>17730</c:v>
                </c:pt>
                <c:pt idx="443">
                  <c:v>17770</c:v>
                </c:pt>
                <c:pt idx="444">
                  <c:v>17810</c:v>
                </c:pt>
                <c:pt idx="445">
                  <c:v>17850</c:v>
                </c:pt>
                <c:pt idx="446">
                  <c:v>17890</c:v>
                </c:pt>
                <c:pt idx="447">
                  <c:v>17930</c:v>
                </c:pt>
                <c:pt idx="448">
                  <c:v>17970</c:v>
                </c:pt>
                <c:pt idx="449">
                  <c:v>18010</c:v>
                </c:pt>
                <c:pt idx="450">
                  <c:v>18050</c:v>
                </c:pt>
                <c:pt idx="451">
                  <c:v>18090</c:v>
                </c:pt>
                <c:pt idx="452">
                  <c:v>18130</c:v>
                </c:pt>
                <c:pt idx="453">
                  <c:v>18170</c:v>
                </c:pt>
                <c:pt idx="454">
                  <c:v>18210</c:v>
                </c:pt>
                <c:pt idx="455">
                  <c:v>18250</c:v>
                </c:pt>
                <c:pt idx="456">
                  <c:v>18290</c:v>
                </c:pt>
                <c:pt idx="457">
                  <c:v>18330</c:v>
                </c:pt>
                <c:pt idx="458">
                  <c:v>18370</c:v>
                </c:pt>
                <c:pt idx="459">
                  <c:v>18410</c:v>
                </c:pt>
                <c:pt idx="460">
                  <c:v>18450</c:v>
                </c:pt>
                <c:pt idx="461">
                  <c:v>18490</c:v>
                </c:pt>
                <c:pt idx="462">
                  <c:v>18530</c:v>
                </c:pt>
                <c:pt idx="463">
                  <c:v>18570</c:v>
                </c:pt>
                <c:pt idx="464">
                  <c:v>18610</c:v>
                </c:pt>
                <c:pt idx="465">
                  <c:v>18650</c:v>
                </c:pt>
                <c:pt idx="466">
                  <c:v>18690</c:v>
                </c:pt>
                <c:pt idx="467">
                  <c:v>18730</c:v>
                </c:pt>
                <c:pt idx="468">
                  <c:v>18770</c:v>
                </c:pt>
                <c:pt idx="469">
                  <c:v>18810</c:v>
                </c:pt>
                <c:pt idx="470">
                  <c:v>18850</c:v>
                </c:pt>
                <c:pt idx="471">
                  <c:v>18890</c:v>
                </c:pt>
                <c:pt idx="472">
                  <c:v>18930</c:v>
                </c:pt>
                <c:pt idx="473">
                  <c:v>18970</c:v>
                </c:pt>
                <c:pt idx="474">
                  <c:v>19010</c:v>
                </c:pt>
                <c:pt idx="475">
                  <c:v>19050</c:v>
                </c:pt>
                <c:pt idx="476">
                  <c:v>19090</c:v>
                </c:pt>
                <c:pt idx="477">
                  <c:v>19130</c:v>
                </c:pt>
                <c:pt idx="478">
                  <c:v>19170</c:v>
                </c:pt>
                <c:pt idx="479">
                  <c:v>19210</c:v>
                </c:pt>
                <c:pt idx="480">
                  <c:v>19250</c:v>
                </c:pt>
                <c:pt idx="481">
                  <c:v>19290</c:v>
                </c:pt>
                <c:pt idx="482">
                  <c:v>19330</c:v>
                </c:pt>
                <c:pt idx="483">
                  <c:v>19370</c:v>
                </c:pt>
                <c:pt idx="484">
                  <c:v>19410</c:v>
                </c:pt>
                <c:pt idx="485">
                  <c:v>19450</c:v>
                </c:pt>
                <c:pt idx="486">
                  <c:v>19490</c:v>
                </c:pt>
                <c:pt idx="487">
                  <c:v>19530</c:v>
                </c:pt>
                <c:pt idx="488">
                  <c:v>19570</c:v>
                </c:pt>
                <c:pt idx="489">
                  <c:v>19610</c:v>
                </c:pt>
                <c:pt idx="490">
                  <c:v>19650</c:v>
                </c:pt>
                <c:pt idx="491">
                  <c:v>19690</c:v>
                </c:pt>
                <c:pt idx="492">
                  <c:v>19730</c:v>
                </c:pt>
                <c:pt idx="493">
                  <c:v>19770</c:v>
                </c:pt>
                <c:pt idx="494">
                  <c:v>19810</c:v>
                </c:pt>
                <c:pt idx="495">
                  <c:v>19850</c:v>
                </c:pt>
                <c:pt idx="496">
                  <c:v>19890</c:v>
                </c:pt>
                <c:pt idx="497">
                  <c:v>19930</c:v>
                </c:pt>
                <c:pt idx="498">
                  <c:v>19970</c:v>
                </c:pt>
                <c:pt idx="499">
                  <c:v>20010</c:v>
                </c:pt>
                <c:pt idx="500">
                  <c:v>20050</c:v>
                </c:pt>
                <c:pt idx="501">
                  <c:v>20090</c:v>
                </c:pt>
                <c:pt idx="502">
                  <c:v>20130</c:v>
                </c:pt>
                <c:pt idx="503">
                  <c:v>20170</c:v>
                </c:pt>
                <c:pt idx="504">
                  <c:v>20210</c:v>
                </c:pt>
                <c:pt idx="505">
                  <c:v>20250</c:v>
                </c:pt>
                <c:pt idx="506">
                  <c:v>20290</c:v>
                </c:pt>
                <c:pt idx="507">
                  <c:v>20330</c:v>
                </c:pt>
                <c:pt idx="508">
                  <c:v>20370</c:v>
                </c:pt>
                <c:pt idx="509">
                  <c:v>20410</c:v>
                </c:pt>
                <c:pt idx="510">
                  <c:v>20450</c:v>
                </c:pt>
                <c:pt idx="511">
                  <c:v>20490</c:v>
                </c:pt>
                <c:pt idx="512">
                  <c:v>20530</c:v>
                </c:pt>
                <c:pt idx="513">
                  <c:v>20570</c:v>
                </c:pt>
                <c:pt idx="514">
                  <c:v>20610</c:v>
                </c:pt>
                <c:pt idx="515">
                  <c:v>20650</c:v>
                </c:pt>
                <c:pt idx="516">
                  <c:v>20690</c:v>
                </c:pt>
              </c:numCache>
            </c:numRef>
          </c:yVal>
          <c:smooth val="0"/>
          <c:extLst>
            <c:ext xmlns:c16="http://schemas.microsoft.com/office/drawing/2014/chart" uri="{C3380CC4-5D6E-409C-BE32-E72D297353CC}">
              <c16:uniqueId val="{00000002-1CBB-4C02-8E06-853DA9FA4AF0}"/>
            </c:ext>
          </c:extLst>
        </c:ser>
        <c:ser>
          <c:idx val="9"/>
          <c:order val="3"/>
          <c:tx>
            <c:v>S+dI</c:v>
          </c:tx>
          <c:spPr>
            <a:ln w="25400">
              <a:solidFill>
                <a:srgbClr val="FF0000"/>
              </a:solidFill>
              <a:prstDash val="solid"/>
            </a:ln>
          </c:spPr>
          <c:marker>
            <c:symbol val="none"/>
          </c:marker>
          <c:xVal>
            <c:numRef>
              <c:f>vezbe1!$B$33:$B$649</c:f>
              <c:numCache>
                <c:formatCode>0.00</c:formatCode>
                <c:ptCount val="617"/>
                <c:pt idx="0">
                  <c:v>0</c:v>
                </c:pt>
                <c:pt idx="1">
                  <c:v>50</c:v>
                </c:pt>
                <c:pt idx="2">
                  <c:v>100</c:v>
                </c:pt>
                <c:pt idx="3">
                  <c:v>150</c:v>
                </c:pt>
                <c:pt idx="4">
                  <c:v>200</c:v>
                </c:pt>
                <c:pt idx="5">
                  <c:v>250</c:v>
                </c:pt>
                <c:pt idx="6">
                  <c:v>300</c:v>
                </c:pt>
                <c:pt idx="7">
                  <c:v>350</c:v>
                </c:pt>
                <c:pt idx="8">
                  <c:v>400</c:v>
                </c:pt>
                <c:pt idx="9">
                  <c:v>450</c:v>
                </c:pt>
                <c:pt idx="10">
                  <c:v>500</c:v>
                </c:pt>
                <c:pt idx="11">
                  <c:v>550</c:v>
                </c:pt>
                <c:pt idx="12">
                  <c:v>600</c:v>
                </c:pt>
                <c:pt idx="13">
                  <c:v>650</c:v>
                </c:pt>
                <c:pt idx="14">
                  <c:v>700</c:v>
                </c:pt>
                <c:pt idx="15">
                  <c:v>750</c:v>
                </c:pt>
                <c:pt idx="16">
                  <c:v>800</c:v>
                </c:pt>
                <c:pt idx="17">
                  <c:v>850</c:v>
                </c:pt>
                <c:pt idx="18">
                  <c:v>900</c:v>
                </c:pt>
                <c:pt idx="19">
                  <c:v>950</c:v>
                </c:pt>
                <c:pt idx="20">
                  <c:v>1000</c:v>
                </c:pt>
                <c:pt idx="21">
                  <c:v>1050</c:v>
                </c:pt>
                <c:pt idx="22">
                  <c:v>1100</c:v>
                </c:pt>
                <c:pt idx="23">
                  <c:v>1150</c:v>
                </c:pt>
                <c:pt idx="24">
                  <c:v>1200</c:v>
                </c:pt>
                <c:pt idx="25">
                  <c:v>1250</c:v>
                </c:pt>
                <c:pt idx="26">
                  <c:v>1300</c:v>
                </c:pt>
                <c:pt idx="27">
                  <c:v>1350</c:v>
                </c:pt>
                <c:pt idx="28">
                  <c:v>1400</c:v>
                </c:pt>
                <c:pt idx="29">
                  <c:v>1450</c:v>
                </c:pt>
                <c:pt idx="30">
                  <c:v>1500</c:v>
                </c:pt>
                <c:pt idx="31">
                  <c:v>1550</c:v>
                </c:pt>
                <c:pt idx="32">
                  <c:v>1600</c:v>
                </c:pt>
                <c:pt idx="33">
                  <c:v>1650</c:v>
                </c:pt>
                <c:pt idx="34">
                  <c:v>1700</c:v>
                </c:pt>
                <c:pt idx="35">
                  <c:v>1750</c:v>
                </c:pt>
                <c:pt idx="36">
                  <c:v>1800</c:v>
                </c:pt>
                <c:pt idx="37">
                  <c:v>1850</c:v>
                </c:pt>
                <c:pt idx="38">
                  <c:v>1900</c:v>
                </c:pt>
                <c:pt idx="39">
                  <c:v>1950</c:v>
                </c:pt>
                <c:pt idx="40">
                  <c:v>2000</c:v>
                </c:pt>
                <c:pt idx="41">
                  <c:v>2050</c:v>
                </c:pt>
                <c:pt idx="42">
                  <c:v>2100</c:v>
                </c:pt>
                <c:pt idx="43">
                  <c:v>2150</c:v>
                </c:pt>
                <c:pt idx="44">
                  <c:v>2200</c:v>
                </c:pt>
                <c:pt idx="45">
                  <c:v>2250</c:v>
                </c:pt>
                <c:pt idx="46">
                  <c:v>2300</c:v>
                </c:pt>
                <c:pt idx="47">
                  <c:v>2350</c:v>
                </c:pt>
                <c:pt idx="48">
                  <c:v>2400</c:v>
                </c:pt>
                <c:pt idx="49">
                  <c:v>2450</c:v>
                </c:pt>
                <c:pt idx="50">
                  <c:v>2500</c:v>
                </c:pt>
                <c:pt idx="51">
                  <c:v>2550</c:v>
                </c:pt>
                <c:pt idx="52">
                  <c:v>2600</c:v>
                </c:pt>
                <c:pt idx="53">
                  <c:v>2650</c:v>
                </c:pt>
                <c:pt idx="54">
                  <c:v>2700</c:v>
                </c:pt>
                <c:pt idx="55">
                  <c:v>2750</c:v>
                </c:pt>
                <c:pt idx="56">
                  <c:v>2800</c:v>
                </c:pt>
                <c:pt idx="57">
                  <c:v>2850</c:v>
                </c:pt>
                <c:pt idx="58">
                  <c:v>2900</c:v>
                </c:pt>
                <c:pt idx="59">
                  <c:v>2950</c:v>
                </c:pt>
                <c:pt idx="60">
                  <c:v>3000</c:v>
                </c:pt>
                <c:pt idx="61">
                  <c:v>3050</c:v>
                </c:pt>
                <c:pt idx="62">
                  <c:v>3100</c:v>
                </c:pt>
                <c:pt idx="63">
                  <c:v>3150</c:v>
                </c:pt>
                <c:pt idx="64">
                  <c:v>3200</c:v>
                </c:pt>
                <c:pt idx="65">
                  <c:v>3250</c:v>
                </c:pt>
                <c:pt idx="66">
                  <c:v>3300</c:v>
                </c:pt>
                <c:pt idx="67">
                  <c:v>3350</c:v>
                </c:pt>
                <c:pt idx="68">
                  <c:v>3400</c:v>
                </c:pt>
                <c:pt idx="69">
                  <c:v>3450</c:v>
                </c:pt>
                <c:pt idx="70">
                  <c:v>3500</c:v>
                </c:pt>
                <c:pt idx="71">
                  <c:v>3550</c:v>
                </c:pt>
                <c:pt idx="72">
                  <c:v>3600</c:v>
                </c:pt>
                <c:pt idx="73">
                  <c:v>3650</c:v>
                </c:pt>
                <c:pt idx="74">
                  <c:v>3700</c:v>
                </c:pt>
                <c:pt idx="75">
                  <c:v>3750</c:v>
                </c:pt>
                <c:pt idx="76">
                  <c:v>3800</c:v>
                </c:pt>
                <c:pt idx="77">
                  <c:v>3850</c:v>
                </c:pt>
                <c:pt idx="78">
                  <c:v>3900</c:v>
                </c:pt>
                <c:pt idx="79">
                  <c:v>3950</c:v>
                </c:pt>
                <c:pt idx="80">
                  <c:v>4000</c:v>
                </c:pt>
                <c:pt idx="81">
                  <c:v>4050</c:v>
                </c:pt>
                <c:pt idx="82">
                  <c:v>4100</c:v>
                </c:pt>
                <c:pt idx="83">
                  <c:v>4150</c:v>
                </c:pt>
                <c:pt idx="84">
                  <c:v>4200</c:v>
                </c:pt>
                <c:pt idx="85">
                  <c:v>4250</c:v>
                </c:pt>
                <c:pt idx="86">
                  <c:v>4300</c:v>
                </c:pt>
                <c:pt idx="87">
                  <c:v>4350</c:v>
                </c:pt>
                <c:pt idx="88">
                  <c:v>4400</c:v>
                </c:pt>
                <c:pt idx="89">
                  <c:v>4450</c:v>
                </c:pt>
                <c:pt idx="90">
                  <c:v>4500</c:v>
                </c:pt>
                <c:pt idx="91">
                  <c:v>4550</c:v>
                </c:pt>
                <c:pt idx="92">
                  <c:v>4600</c:v>
                </c:pt>
                <c:pt idx="93">
                  <c:v>4650</c:v>
                </c:pt>
                <c:pt idx="94">
                  <c:v>4700</c:v>
                </c:pt>
                <c:pt idx="95">
                  <c:v>4750</c:v>
                </c:pt>
                <c:pt idx="96">
                  <c:v>4800</c:v>
                </c:pt>
                <c:pt idx="97">
                  <c:v>4850</c:v>
                </c:pt>
                <c:pt idx="98">
                  <c:v>4900</c:v>
                </c:pt>
                <c:pt idx="99">
                  <c:v>4950</c:v>
                </c:pt>
                <c:pt idx="100">
                  <c:v>5000</c:v>
                </c:pt>
                <c:pt idx="101">
                  <c:v>5050</c:v>
                </c:pt>
                <c:pt idx="102">
                  <c:v>5100</c:v>
                </c:pt>
                <c:pt idx="103">
                  <c:v>5150</c:v>
                </c:pt>
                <c:pt idx="104">
                  <c:v>5200</c:v>
                </c:pt>
                <c:pt idx="105">
                  <c:v>5250</c:v>
                </c:pt>
                <c:pt idx="106">
                  <c:v>5300</c:v>
                </c:pt>
                <c:pt idx="107">
                  <c:v>5350</c:v>
                </c:pt>
                <c:pt idx="108">
                  <c:v>5400</c:v>
                </c:pt>
                <c:pt idx="109">
                  <c:v>5450</c:v>
                </c:pt>
                <c:pt idx="110">
                  <c:v>5500</c:v>
                </c:pt>
                <c:pt idx="111">
                  <c:v>5550</c:v>
                </c:pt>
                <c:pt idx="112">
                  <c:v>5600</c:v>
                </c:pt>
                <c:pt idx="113">
                  <c:v>5650</c:v>
                </c:pt>
                <c:pt idx="114">
                  <c:v>5700</c:v>
                </c:pt>
                <c:pt idx="115">
                  <c:v>5750</c:v>
                </c:pt>
                <c:pt idx="116">
                  <c:v>5800</c:v>
                </c:pt>
                <c:pt idx="117">
                  <c:v>5850</c:v>
                </c:pt>
                <c:pt idx="118">
                  <c:v>5900</c:v>
                </c:pt>
                <c:pt idx="119">
                  <c:v>5950</c:v>
                </c:pt>
                <c:pt idx="120">
                  <c:v>6000</c:v>
                </c:pt>
                <c:pt idx="121">
                  <c:v>6050</c:v>
                </c:pt>
                <c:pt idx="122">
                  <c:v>6100</c:v>
                </c:pt>
                <c:pt idx="123">
                  <c:v>6150</c:v>
                </c:pt>
                <c:pt idx="124">
                  <c:v>6200</c:v>
                </c:pt>
                <c:pt idx="125">
                  <c:v>6250</c:v>
                </c:pt>
                <c:pt idx="126">
                  <c:v>6300</c:v>
                </c:pt>
                <c:pt idx="127">
                  <c:v>6350</c:v>
                </c:pt>
                <c:pt idx="128">
                  <c:v>6400</c:v>
                </c:pt>
                <c:pt idx="129">
                  <c:v>6450</c:v>
                </c:pt>
                <c:pt idx="130">
                  <c:v>6500</c:v>
                </c:pt>
                <c:pt idx="131">
                  <c:v>6550</c:v>
                </c:pt>
                <c:pt idx="132">
                  <c:v>6600</c:v>
                </c:pt>
                <c:pt idx="133">
                  <c:v>6650</c:v>
                </c:pt>
                <c:pt idx="134">
                  <c:v>6700</c:v>
                </c:pt>
                <c:pt idx="135">
                  <c:v>6750</c:v>
                </c:pt>
                <c:pt idx="136">
                  <c:v>6800</c:v>
                </c:pt>
                <c:pt idx="137">
                  <c:v>6850</c:v>
                </c:pt>
                <c:pt idx="138">
                  <c:v>6900</c:v>
                </c:pt>
                <c:pt idx="139">
                  <c:v>6950</c:v>
                </c:pt>
                <c:pt idx="140">
                  <c:v>7000</c:v>
                </c:pt>
                <c:pt idx="141">
                  <c:v>7050</c:v>
                </c:pt>
                <c:pt idx="142">
                  <c:v>7100</c:v>
                </c:pt>
                <c:pt idx="143">
                  <c:v>7150</c:v>
                </c:pt>
                <c:pt idx="144">
                  <c:v>7200</c:v>
                </c:pt>
                <c:pt idx="145">
                  <c:v>7250</c:v>
                </c:pt>
                <c:pt idx="146">
                  <c:v>7300</c:v>
                </c:pt>
                <c:pt idx="147">
                  <c:v>7350</c:v>
                </c:pt>
                <c:pt idx="148">
                  <c:v>7400</c:v>
                </c:pt>
                <c:pt idx="149">
                  <c:v>7450</c:v>
                </c:pt>
                <c:pt idx="150">
                  <c:v>7500</c:v>
                </c:pt>
                <c:pt idx="151">
                  <c:v>7550</c:v>
                </c:pt>
                <c:pt idx="152">
                  <c:v>7600</c:v>
                </c:pt>
                <c:pt idx="153">
                  <c:v>7650</c:v>
                </c:pt>
                <c:pt idx="154">
                  <c:v>7700</c:v>
                </c:pt>
                <c:pt idx="155">
                  <c:v>7750</c:v>
                </c:pt>
                <c:pt idx="156">
                  <c:v>7800</c:v>
                </c:pt>
                <c:pt idx="157">
                  <c:v>7850</c:v>
                </c:pt>
                <c:pt idx="158">
                  <c:v>7900</c:v>
                </c:pt>
                <c:pt idx="159">
                  <c:v>7950</c:v>
                </c:pt>
                <c:pt idx="160">
                  <c:v>8000</c:v>
                </c:pt>
                <c:pt idx="161">
                  <c:v>8050</c:v>
                </c:pt>
                <c:pt idx="162">
                  <c:v>8100</c:v>
                </c:pt>
                <c:pt idx="163">
                  <c:v>8150</c:v>
                </c:pt>
                <c:pt idx="164">
                  <c:v>8200</c:v>
                </c:pt>
                <c:pt idx="165">
                  <c:v>8250</c:v>
                </c:pt>
                <c:pt idx="166">
                  <c:v>8300</c:v>
                </c:pt>
                <c:pt idx="167">
                  <c:v>8350</c:v>
                </c:pt>
                <c:pt idx="168">
                  <c:v>8400</c:v>
                </c:pt>
                <c:pt idx="169">
                  <c:v>8450</c:v>
                </c:pt>
                <c:pt idx="170">
                  <c:v>8500</c:v>
                </c:pt>
                <c:pt idx="171">
                  <c:v>8550</c:v>
                </c:pt>
                <c:pt idx="172">
                  <c:v>8600</c:v>
                </c:pt>
                <c:pt idx="173">
                  <c:v>8650</c:v>
                </c:pt>
                <c:pt idx="174">
                  <c:v>8700</c:v>
                </c:pt>
                <c:pt idx="175">
                  <c:v>8750</c:v>
                </c:pt>
                <c:pt idx="176">
                  <c:v>8800</c:v>
                </c:pt>
                <c:pt idx="177">
                  <c:v>8850</c:v>
                </c:pt>
                <c:pt idx="178">
                  <c:v>8900</c:v>
                </c:pt>
                <c:pt idx="179">
                  <c:v>8950</c:v>
                </c:pt>
                <c:pt idx="180">
                  <c:v>9000</c:v>
                </c:pt>
                <c:pt idx="181">
                  <c:v>9050</c:v>
                </c:pt>
                <c:pt idx="182">
                  <c:v>9100</c:v>
                </c:pt>
                <c:pt idx="183">
                  <c:v>9150</c:v>
                </c:pt>
                <c:pt idx="184">
                  <c:v>9200</c:v>
                </c:pt>
                <c:pt idx="185">
                  <c:v>9250</c:v>
                </c:pt>
                <c:pt idx="186">
                  <c:v>9300</c:v>
                </c:pt>
                <c:pt idx="187">
                  <c:v>9350</c:v>
                </c:pt>
                <c:pt idx="188">
                  <c:v>9400</c:v>
                </c:pt>
                <c:pt idx="189">
                  <c:v>9450</c:v>
                </c:pt>
                <c:pt idx="190">
                  <c:v>9500</c:v>
                </c:pt>
                <c:pt idx="191">
                  <c:v>9550</c:v>
                </c:pt>
                <c:pt idx="192">
                  <c:v>9600</c:v>
                </c:pt>
                <c:pt idx="193">
                  <c:v>9650</c:v>
                </c:pt>
                <c:pt idx="194">
                  <c:v>9700</c:v>
                </c:pt>
                <c:pt idx="195">
                  <c:v>9750</c:v>
                </c:pt>
                <c:pt idx="196">
                  <c:v>9800</c:v>
                </c:pt>
                <c:pt idx="197">
                  <c:v>9850</c:v>
                </c:pt>
                <c:pt idx="198">
                  <c:v>9900</c:v>
                </c:pt>
                <c:pt idx="199">
                  <c:v>9950</c:v>
                </c:pt>
                <c:pt idx="200">
                  <c:v>10000</c:v>
                </c:pt>
                <c:pt idx="201">
                  <c:v>10050</c:v>
                </c:pt>
                <c:pt idx="202">
                  <c:v>10100</c:v>
                </c:pt>
                <c:pt idx="203">
                  <c:v>10150</c:v>
                </c:pt>
                <c:pt idx="204">
                  <c:v>10200</c:v>
                </c:pt>
                <c:pt idx="205">
                  <c:v>10250</c:v>
                </c:pt>
                <c:pt idx="206">
                  <c:v>10300</c:v>
                </c:pt>
                <c:pt idx="207">
                  <c:v>10350</c:v>
                </c:pt>
                <c:pt idx="208">
                  <c:v>10400</c:v>
                </c:pt>
                <c:pt idx="209">
                  <c:v>10450</c:v>
                </c:pt>
                <c:pt idx="210">
                  <c:v>10500</c:v>
                </c:pt>
                <c:pt idx="211">
                  <c:v>10550</c:v>
                </c:pt>
                <c:pt idx="212">
                  <c:v>10600</c:v>
                </c:pt>
                <c:pt idx="213">
                  <c:v>10650</c:v>
                </c:pt>
                <c:pt idx="214">
                  <c:v>10700</c:v>
                </c:pt>
                <c:pt idx="215">
                  <c:v>10750</c:v>
                </c:pt>
                <c:pt idx="216">
                  <c:v>10800</c:v>
                </c:pt>
                <c:pt idx="217">
                  <c:v>10850</c:v>
                </c:pt>
                <c:pt idx="218">
                  <c:v>10900</c:v>
                </c:pt>
                <c:pt idx="219">
                  <c:v>10950</c:v>
                </c:pt>
                <c:pt idx="220">
                  <c:v>11000</c:v>
                </c:pt>
                <c:pt idx="221">
                  <c:v>11050</c:v>
                </c:pt>
                <c:pt idx="222">
                  <c:v>11100</c:v>
                </c:pt>
                <c:pt idx="223">
                  <c:v>11150</c:v>
                </c:pt>
                <c:pt idx="224">
                  <c:v>11200</c:v>
                </c:pt>
                <c:pt idx="225">
                  <c:v>11250</c:v>
                </c:pt>
                <c:pt idx="226">
                  <c:v>11300</c:v>
                </c:pt>
                <c:pt idx="227">
                  <c:v>11350</c:v>
                </c:pt>
                <c:pt idx="228">
                  <c:v>11400</c:v>
                </c:pt>
                <c:pt idx="229">
                  <c:v>11450</c:v>
                </c:pt>
                <c:pt idx="230">
                  <c:v>11500</c:v>
                </c:pt>
                <c:pt idx="231">
                  <c:v>11550</c:v>
                </c:pt>
                <c:pt idx="232">
                  <c:v>11600</c:v>
                </c:pt>
                <c:pt idx="233">
                  <c:v>11650</c:v>
                </c:pt>
                <c:pt idx="234">
                  <c:v>11700</c:v>
                </c:pt>
                <c:pt idx="235">
                  <c:v>11750</c:v>
                </c:pt>
                <c:pt idx="236">
                  <c:v>11800</c:v>
                </c:pt>
                <c:pt idx="237">
                  <c:v>11850</c:v>
                </c:pt>
                <c:pt idx="238">
                  <c:v>11900</c:v>
                </c:pt>
                <c:pt idx="239">
                  <c:v>11950</c:v>
                </c:pt>
                <c:pt idx="240">
                  <c:v>12000</c:v>
                </c:pt>
                <c:pt idx="241">
                  <c:v>12050</c:v>
                </c:pt>
                <c:pt idx="242">
                  <c:v>12100</c:v>
                </c:pt>
                <c:pt idx="243">
                  <c:v>12150</c:v>
                </c:pt>
                <c:pt idx="244">
                  <c:v>12200</c:v>
                </c:pt>
                <c:pt idx="245">
                  <c:v>12250</c:v>
                </c:pt>
                <c:pt idx="246">
                  <c:v>12300</c:v>
                </c:pt>
                <c:pt idx="247">
                  <c:v>12350</c:v>
                </c:pt>
                <c:pt idx="248">
                  <c:v>12400</c:v>
                </c:pt>
                <c:pt idx="249">
                  <c:v>12450</c:v>
                </c:pt>
                <c:pt idx="250">
                  <c:v>12500</c:v>
                </c:pt>
                <c:pt idx="251">
                  <c:v>12550</c:v>
                </c:pt>
                <c:pt idx="252">
                  <c:v>12600</c:v>
                </c:pt>
                <c:pt idx="253">
                  <c:v>12650</c:v>
                </c:pt>
                <c:pt idx="254">
                  <c:v>12700</c:v>
                </c:pt>
                <c:pt idx="255">
                  <c:v>12750</c:v>
                </c:pt>
                <c:pt idx="256">
                  <c:v>12800</c:v>
                </c:pt>
                <c:pt idx="257">
                  <c:v>12850</c:v>
                </c:pt>
                <c:pt idx="258">
                  <c:v>12900</c:v>
                </c:pt>
                <c:pt idx="259">
                  <c:v>12950</c:v>
                </c:pt>
                <c:pt idx="260">
                  <c:v>13000</c:v>
                </c:pt>
                <c:pt idx="261">
                  <c:v>13050</c:v>
                </c:pt>
                <c:pt idx="262">
                  <c:v>13100</c:v>
                </c:pt>
                <c:pt idx="263">
                  <c:v>13150</c:v>
                </c:pt>
                <c:pt idx="264">
                  <c:v>13200</c:v>
                </c:pt>
                <c:pt idx="265">
                  <c:v>13250</c:v>
                </c:pt>
                <c:pt idx="266">
                  <c:v>13300</c:v>
                </c:pt>
                <c:pt idx="267">
                  <c:v>13350</c:v>
                </c:pt>
                <c:pt idx="268">
                  <c:v>13400</c:v>
                </c:pt>
                <c:pt idx="269">
                  <c:v>13450</c:v>
                </c:pt>
                <c:pt idx="270">
                  <c:v>13500</c:v>
                </c:pt>
                <c:pt idx="271">
                  <c:v>13550</c:v>
                </c:pt>
                <c:pt idx="272">
                  <c:v>13600</c:v>
                </c:pt>
                <c:pt idx="273">
                  <c:v>13650</c:v>
                </c:pt>
                <c:pt idx="274">
                  <c:v>13700</c:v>
                </c:pt>
                <c:pt idx="275">
                  <c:v>13750</c:v>
                </c:pt>
                <c:pt idx="276">
                  <c:v>13800</c:v>
                </c:pt>
                <c:pt idx="277">
                  <c:v>13850</c:v>
                </c:pt>
                <c:pt idx="278">
                  <c:v>13900</c:v>
                </c:pt>
                <c:pt idx="279">
                  <c:v>13950</c:v>
                </c:pt>
                <c:pt idx="280">
                  <c:v>14000</c:v>
                </c:pt>
                <c:pt idx="281">
                  <c:v>14050</c:v>
                </c:pt>
                <c:pt idx="282">
                  <c:v>14100</c:v>
                </c:pt>
                <c:pt idx="283">
                  <c:v>14150</c:v>
                </c:pt>
                <c:pt idx="284">
                  <c:v>14200</c:v>
                </c:pt>
                <c:pt idx="285">
                  <c:v>14250</c:v>
                </c:pt>
                <c:pt idx="286">
                  <c:v>14300</c:v>
                </c:pt>
                <c:pt idx="287">
                  <c:v>14350</c:v>
                </c:pt>
                <c:pt idx="288">
                  <c:v>14400</c:v>
                </c:pt>
                <c:pt idx="289">
                  <c:v>14450</c:v>
                </c:pt>
                <c:pt idx="290">
                  <c:v>14500</c:v>
                </c:pt>
                <c:pt idx="291">
                  <c:v>14550</c:v>
                </c:pt>
                <c:pt idx="292">
                  <c:v>14600</c:v>
                </c:pt>
                <c:pt idx="293">
                  <c:v>14650</c:v>
                </c:pt>
                <c:pt idx="294">
                  <c:v>14700</c:v>
                </c:pt>
                <c:pt idx="295">
                  <c:v>14750</c:v>
                </c:pt>
                <c:pt idx="296">
                  <c:v>14800</c:v>
                </c:pt>
                <c:pt idx="297">
                  <c:v>14850</c:v>
                </c:pt>
                <c:pt idx="298">
                  <c:v>14900</c:v>
                </c:pt>
                <c:pt idx="299">
                  <c:v>14950</c:v>
                </c:pt>
                <c:pt idx="300">
                  <c:v>15000</c:v>
                </c:pt>
                <c:pt idx="301">
                  <c:v>15050</c:v>
                </c:pt>
                <c:pt idx="302">
                  <c:v>15100</c:v>
                </c:pt>
                <c:pt idx="303">
                  <c:v>15150</c:v>
                </c:pt>
                <c:pt idx="304">
                  <c:v>15200</c:v>
                </c:pt>
                <c:pt idx="305">
                  <c:v>15250</c:v>
                </c:pt>
                <c:pt idx="306">
                  <c:v>15300</c:v>
                </c:pt>
                <c:pt idx="307">
                  <c:v>15350</c:v>
                </c:pt>
                <c:pt idx="308">
                  <c:v>15400</c:v>
                </c:pt>
                <c:pt idx="309">
                  <c:v>15450</c:v>
                </c:pt>
                <c:pt idx="310">
                  <c:v>15500</c:v>
                </c:pt>
                <c:pt idx="311">
                  <c:v>15550</c:v>
                </c:pt>
                <c:pt idx="312">
                  <c:v>15600</c:v>
                </c:pt>
                <c:pt idx="313">
                  <c:v>15650</c:v>
                </c:pt>
                <c:pt idx="314">
                  <c:v>15700</c:v>
                </c:pt>
                <c:pt idx="315">
                  <c:v>15750</c:v>
                </c:pt>
                <c:pt idx="316">
                  <c:v>15800</c:v>
                </c:pt>
                <c:pt idx="317">
                  <c:v>15850</c:v>
                </c:pt>
                <c:pt idx="318">
                  <c:v>15900</c:v>
                </c:pt>
                <c:pt idx="319">
                  <c:v>15950</c:v>
                </c:pt>
                <c:pt idx="320">
                  <c:v>16000</c:v>
                </c:pt>
                <c:pt idx="321">
                  <c:v>16050</c:v>
                </c:pt>
                <c:pt idx="322">
                  <c:v>16100</c:v>
                </c:pt>
                <c:pt idx="323">
                  <c:v>16150</c:v>
                </c:pt>
                <c:pt idx="324">
                  <c:v>16200</c:v>
                </c:pt>
                <c:pt idx="325">
                  <c:v>16250</c:v>
                </c:pt>
                <c:pt idx="326">
                  <c:v>16300</c:v>
                </c:pt>
                <c:pt idx="327">
                  <c:v>16350</c:v>
                </c:pt>
                <c:pt idx="328">
                  <c:v>16400</c:v>
                </c:pt>
                <c:pt idx="329">
                  <c:v>16450</c:v>
                </c:pt>
                <c:pt idx="330">
                  <c:v>16500</c:v>
                </c:pt>
                <c:pt idx="331">
                  <c:v>16550</c:v>
                </c:pt>
                <c:pt idx="332">
                  <c:v>16600</c:v>
                </c:pt>
                <c:pt idx="333">
                  <c:v>16650</c:v>
                </c:pt>
                <c:pt idx="334">
                  <c:v>16700</c:v>
                </c:pt>
                <c:pt idx="335">
                  <c:v>16750</c:v>
                </c:pt>
                <c:pt idx="336">
                  <c:v>16800</c:v>
                </c:pt>
                <c:pt idx="337">
                  <c:v>16850</c:v>
                </c:pt>
                <c:pt idx="338">
                  <c:v>16900</c:v>
                </c:pt>
                <c:pt idx="339">
                  <c:v>16950</c:v>
                </c:pt>
                <c:pt idx="340">
                  <c:v>17000</c:v>
                </c:pt>
                <c:pt idx="341">
                  <c:v>17050</c:v>
                </c:pt>
                <c:pt idx="342">
                  <c:v>17100</c:v>
                </c:pt>
                <c:pt idx="343">
                  <c:v>17150</c:v>
                </c:pt>
                <c:pt idx="344">
                  <c:v>17200</c:v>
                </c:pt>
                <c:pt idx="345">
                  <c:v>17250</c:v>
                </c:pt>
                <c:pt idx="346">
                  <c:v>17300</c:v>
                </c:pt>
                <c:pt idx="347">
                  <c:v>17350</c:v>
                </c:pt>
                <c:pt idx="348">
                  <c:v>17400</c:v>
                </c:pt>
                <c:pt idx="349">
                  <c:v>17450</c:v>
                </c:pt>
                <c:pt idx="350">
                  <c:v>17500</c:v>
                </c:pt>
                <c:pt idx="351">
                  <c:v>17550</c:v>
                </c:pt>
                <c:pt idx="352">
                  <c:v>17600</c:v>
                </c:pt>
                <c:pt idx="353">
                  <c:v>17650</c:v>
                </c:pt>
                <c:pt idx="354">
                  <c:v>17700</c:v>
                </c:pt>
                <c:pt idx="355">
                  <c:v>17750</c:v>
                </c:pt>
                <c:pt idx="356">
                  <c:v>17800</c:v>
                </c:pt>
                <c:pt idx="357">
                  <c:v>17850</c:v>
                </c:pt>
                <c:pt idx="358">
                  <c:v>17900</c:v>
                </c:pt>
                <c:pt idx="359">
                  <c:v>17950</c:v>
                </c:pt>
                <c:pt idx="360">
                  <c:v>18000</c:v>
                </c:pt>
                <c:pt idx="361">
                  <c:v>18050</c:v>
                </c:pt>
                <c:pt idx="362">
                  <c:v>18100</c:v>
                </c:pt>
                <c:pt idx="363">
                  <c:v>18150</c:v>
                </c:pt>
                <c:pt idx="364">
                  <c:v>18200</c:v>
                </c:pt>
                <c:pt idx="365">
                  <c:v>18250</c:v>
                </c:pt>
                <c:pt idx="366">
                  <c:v>18300</c:v>
                </c:pt>
                <c:pt idx="367">
                  <c:v>18350</c:v>
                </c:pt>
                <c:pt idx="368">
                  <c:v>18400</c:v>
                </c:pt>
                <c:pt idx="369">
                  <c:v>18450</c:v>
                </c:pt>
                <c:pt idx="370">
                  <c:v>18500</c:v>
                </c:pt>
                <c:pt idx="371">
                  <c:v>18550</c:v>
                </c:pt>
                <c:pt idx="372">
                  <c:v>18600</c:v>
                </c:pt>
                <c:pt idx="373">
                  <c:v>18650</c:v>
                </c:pt>
                <c:pt idx="374">
                  <c:v>18700</c:v>
                </c:pt>
                <c:pt idx="375">
                  <c:v>18750</c:v>
                </c:pt>
                <c:pt idx="376">
                  <c:v>18800</c:v>
                </c:pt>
                <c:pt idx="377">
                  <c:v>18850</c:v>
                </c:pt>
                <c:pt idx="378">
                  <c:v>18900</c:v>
                </c:pt>
                <c:pt idx="379">
                  <c:v>18950</c:v>
                </c:pt>
                <c:pt idx="380">
                  <c:v>19000</c:v>
                </c:pt>
                <c:pt idx="381">
                  <c:v>19050</c:v>
                </c:pt>
                <c:pt idx="382">
                  <c:v>19100</c:v>
                </c:pt>
                <c:pt idx="383">
                  <c:v>19150</c:v>
                </c:pt>
                <c:pt idx="384">
                  <c:v>19200</c:v>
                </c:pt>
                <c:pt idx="385">
                  <c:v>19250</c:v>
                </c:pt>
                <c:pt idx="386">
                  <c:v>19300</c:v>
                </c:pt>
                <c:pt idx="387">
                  <c:v>19350</c:v>
                </c:pt>
                <c:pt idx="388">
                  <c:v>19400</c:v>
                </c:pt>
                <c:pt idx="389">
                  <c:v>19450</c:v>
                </c:pt>
                <c:pt idx="390">
                  <c:v>19500</c:v>
                </c:pt>
                <c:pt idx="391">
                  <c:v>19550</c:v>
                </c:pt>
                <c:pt idx="392">
                  <c:v>19600</c:v>
                </c:pt>
                <c:pt idx="393">
                  <c:v>19650</c:v>
                </c:pt>
                <c:pt idx="394">
                  <c:v>19700</c:v>
                </c:pt>
                <c:pt idx="395">
                  <c:v>19750</c:v>
                </c:pt>
                <c:pt idx="396">
                  <c:v>19800</c:v>
                </c:pt>
                <c:pt idx="397">
                  <c:v>19850</c:v>
                </c:pt>
                <c:pt idx="398">
                  <c:v>19900</c:v>
                </c:pt>
                <c:pt idx="399">
                  <c:v>19950</c:v>
                </c:pt>
                <c:pt idx="400">
                  <c:v>20000</c:v>
                </c:pt>
                <c:pt idx="401">
                  <c:v>20050</c:v>
                </c:pt>
                <c:pt idx="402">
                  <c:v>20100</c:v>
                </c:pt>
                <c:pt idx="403">
                  <c:v>20150</c:v>
                </c:pt>
                <c:pt idx="404">
                  <c:v>20200</c:v>
                </c:pt>
                <c:pt idx="405">
                  <c:v>20250</c:v>
                </c:pt>
                <c:pt idx="406">
                  <c:v>20300</c:v>
                </c:pt>
                <c:pt idx="407">
                  <c:v>20350</c:v>
                </c:pt>
                <c:pt idx="408">
                  <c:v>20400</c:v>
                </c:pt>
                <c:pt idx="409">
                  <c:v>20450</c:v>
                </c:pt>
                <c:pt idx="410">
                  <c:v>20500</c:v>
                </c:pt>
                <c:pt idx="411">
                  <c:v>20550</c:v>
                </c:pt>
                <c:pt idx="412">
                  <c:v>20600</c:v>
                </c:pt>
                <c:pt idx="413">
                  <c:v>20650</c:v>
                </c:pt>
                <c:pt idx="414">
                  <c:v>20700</c:v>
                </c:pt>
                <c:pt idx="415">
                  <c:v>20750</c:v>
                </c:pt>
                <c:pt idx="416">
                  <c:v>20800</c:v>
                </c:pt>
                <c:pt idx="417">
                  <c:v>20850</c:v>
                </c:pt>
                <c:pt idx="418">
                  <c:v>20900</c:v>
                </c:pt>
                <c:pt idx="419">
                  <c:v>20950</c:v>
                </c:pt>
                <c:pt idx="420">
                  <c:v>21000</c:v>
                </c:pt>
                <c:pt idx="421">
                  <c:v>21050</c:v>
                </c:pt>
                <c:pt idx="422">
                  <c:v>21100</c:v>
                </c:pt>
                <c:pt idx="423">
                  <c:v>21150</c:v>
                </c:pt>
                <c:pt idx="424">
                  <c:v>21200</c:v>
                </c:pt>
                <c:pt idx="425">
                  <c:v>21250</c:v>
                </c:pt>
                <c:pt idx="426">
                  <c:v>21300</c:v>
                </c:pt>
                <c:pt idx="427">
                  <c:v>21350</c:v>
                </c:pt>
                <c:pt idx="428">
                  <c:v>21400</c:v>
                </c:pt>
                <c:pt idx="429">
                  <c:v>21450</c:v>
                </c:pt>
                <c:pt idx="430">
                  <c:v>21500</c:v>
                </c:pt>
                <c:pt idx="431">
                  <c:v>21550</c:v>
                </c:pt>
                <c:pt idx="432">
                  <c:v>21600</c:v>
                </c:pt>
                <c:pt idx="433">
                  <c:v>21650</c:v>
                </c:pt>
                <c:pt idx="434">
                  <c:v>21700</c:v>
                </c:pt>
                <c:pt idx="435">
                  <c:v>21750</c:v>
                </c:pt>
                <c:pt idx="436">
                  <c:v>21800</c:v>
                </c:pt>
                <c:pt idx="437">
                  <c:v>21850</c:v>
                </c:pt>
                <c:pt idx="438">
                  <c:v>21900</c:v>
                </c:pt>
                <c:pt idx="439">
                  <c:v>21950</c:v>
                </c:pt>
                <c:pt idx="440">
                  <c:v>22000</c:v>
                </c:pt>
                <c:pt idx="441">
                  <c:v>22050</c:v>
                </c:pt>
                <c:pt idx="442">
                  <c:v>22100</c:v>
                </c:pt>
                <c:pt idx="443">
                  <c:v>22150</c:v>
                </c:pt>
                <c:pt idx="444">
                  <c:v>22200</c:v>
                </c:pt>
                <c:pt idx="445">
                  <c:v>22250</c:v>
                </c:pt>
                <c:pt idx="446">
                  <c:v>22300</c:v>
                </c:pt>
                <c:pt idx="447">
                  <c:v>22350</c:v>
                </c:pt>
                <c:pt idx="448">
                  <c:v>22400</c:v>
                </c:pt>
                <c:pt idx="449">
                  <c:v>22450</c:v>
                </c:pt>
                <c:pt idx="450">
                  <c:v>22500</c:v>
                </c:pt>
                <c:pt idx="451">
                  <c:v>22550</c:v>
                </c:pt>
                <c:pt idx="452">
                  <c:v>22600</c:v>
                </c:pt>
                <c:pt idx="453">
                  <c:v>22650</c:v>
                </c:pt>
                <c:pt idx="454">
                  <c:v>22700</c:v>
                </c:pt>
                <c:pt idx="455">
                  <c:v>22750</c:v>
                </c:pt>
                <c:pt idx="456">
                  <c:v>22800</c:v>
                </c:pt>
                <c:pt idx="457">
                  <c:v>22850</c:v>
                </c:pt>
                <c:pt idx="458">
                  <c:v>22900</c:v>
                </c:pt>
                <c:pt idx="459">
                  <c:v>22950</c:v>
                </c:pt>
                <c:pt idx="460">
                  <c:v>23000</c:v>
                </c:pt>
                <c:pt idx="461">
                  <c:v>23050</c:v>
                </c:pt>
                <c:pt idx="462">
                  <c:v>23100</c:v>
                </c:pt>
                <c:pt idx="463">
                  <c:v>23150</c:v>
                </c:pt>
                <c:pt idx="464">
                  <c:v>23200</c:v>
                </c:pt>
                <c:pt idx="465">
                  <c:v>23250</c:v>
                </c:pt>
                <c:pt idx="466">
                  <c:v>23300</c:v>
                </c:pt>
                <c:pt idx="467">
                  <c:v>23350</c:v>
                </c:pt>
                <c:pt idx="468">
                  <c:v>23400</c:v>
                </c:pt>
                <c:pt idx="469">
                  <c:v>23450</c:v>
                </c:pt>
                <c:pt idx="470">
                  <c:v>23500</c:v>
                </c:pt>
                <c:pt idx="471">
                  <c:v>23550</c:v>
                </c:pt>
                <c:pt idx="472">
                  <c:v>23600</c:v>
                </c:pt>
                <c:pt idx="473">
                  <c:v>23650</c:v>
                </c:pt>
                <c:pt idx="474">
                  <c:v>23700</c:v>
                </c:pt>
                <c:pt idx="475">
                  <c:v>23750</c:v>
                </c:pt>
                <c:pt idx="476">
                  <c:v>23800</c:v>
                </c:pt>
                <c:pt idx="477">
                  <c:v>23850</c:v>
                </c:pt>
                <c:pt idx="478">
                  <c:v>23900</c:v>
                </c:pt>
                <c:pt idx="479">
                  <c:v>23950</c:v>
                </c:pt>
                <c:pt idx="480">
                  <c:v>24000</c:v>
                </c:pt>
                <c:pt idx="481">
                  <c:v>24050</c:v>
                </c:pt>
                <c:pt idx="482">
                  <c:v>24100</c:v>
                </c:pt>
                <c:pt idx="483">
                  <c:v>24150</c:v>
                </c:pt>
                <c:pt idx="484">
                  <c:v>24200</c:v>
                </c:pt>
                <c:pt idx="485">
                  <c:v>24250</c:v>
                </c:pt>
                <c:pt idx="486">
                  <c:v>24300</c:v>
                </c:pt>
                <c:pt idx="487">
                  <c:v>24350</c:v>
                </c:pt>
                <c:pt idx="488">
                  <c:v>24400</c:v>
                </c:pt>
                <c:pt idx="489">
                  <c:v>24450</c:v>
                </c:pt>
                <c:pt idx="490">
                  <c:v>24500</c:v>
                </c:pt>
                <c:pt idx="491">
                  <c:v>24550</c:v>
                </c:pt>
                <c:pt idx="492">
                  <c:v>24600</c:v>
                </c:pt>
                <c:pt idx="493">
                  <c:v>24650</c:v>
                </c:pt>
                <c:pt idx="494">
                  <c:v>24700</c:v>
                </c:pt>
                <c:pt idx="495">
                  <c:v>24750</c:v>
                </c:pt>
                <c:pt idx="496">
                  <c:v>24800</c:v>
                </c:pt>
                <c:pt idx="497">
                  <c:v>24850</c:v>
                </c:pt>
                <c:pt idx="498">
                  <c:v>24900</c:v>
                </c:pt>
                <c:pt idx="499">
                  <c:v>24950</c:v>
                </c:pt>
                <c:pt idx="500">
                  <c:v>25000</c:v>
                </c:pt>
                <c:pt idx="501">
                  <c:v>25050</c:v>
                </c:pt>
                <c:pt idx="502">
                  <c:v>25100</c:v>
                </c:pt>
                <c:pt idx="503">
                  <c:v>25150</c:v>
                </c:pt>
                <c:pt idx="504">
                  <c:v>25200</c:v>
                </c:pt>
                <c:pt idx="505">
                  <c:v>25250</c:v>
                </c:pt>
                <c:pt idx="506">
                  <c:v>25300</c:v>
                </c:pt>
                <c:pt idx="507">
                  <c:v>25350</c:v>
                </c:pt>
                <c:pt idx="508">
                  <c:v>25400</c:v>
                </c:pt>
                <c:pt idx="509">
                  <c:v>25450</c:v>
                </c:pt>
                <c:pt idx="510">
                  <c:v>25500</c:v>
                </c:pt>
                <c:pt idx="511">
                  <c:v>25550</c:v>
                </c:pt>
                <c:pt idx="512">
                  <c:v>25600</c:v>
                </c:pt>
                <c:pt idx="513">
                  <c:v>25650</c:v>
                </c:pt>
                <c:pt idx="514">
                  <c:v>25700</c:v>
                </c:pt>
                <c:pt idx="515">
                  <c:v>25750</c:v>
                </c:pt>
                <c:pt idx="516">
                  <c:v>25800</c:v>
                </c:pt>
                <c:pt idx="517">
                  <c:v>25850</c:v>
                </c:pt>
                <c:pt idx="518">
                  <c:v>25900</c:v>
                </c:pt>
                <c:pt idx="519">
                  <c:v>25950</c:v>
                </c:pt>
                <c:pt idx="520">
                  <c:v>26000</c:v>
                </c:pt>
                <c:pt idx="521">
                  <c:v>26050</c:v>
                </c:pt>
                <c:pt idx="522">
                  <c:v>26100</c:v>
                </c:pt>
                <c:pt idx="523">
                  <c:v>26150</c:v>
                </c:pt>
                <c:pt idx="524">
                  <c:v>26200</c:v>
                </c:pt>
                <c:pt idx="525">
                  <c:v>26250</c:v>
                </c:pt>
                <c:pt idx="526">
                  <c:v>26300</c:v>
                </c:pt>
                <c:pt idx="527">
                  <c:v>26350</c:v>
                </c:pt>
                <c:pt idx="528">
                  <c:v>26400</c:v>
                </c:pt>
                <c:pt idx="529">
                  <c:v>26450</c:v>
                </c:pt>
                <c:pt idx="530">
                  <c:v>26500</c:v>
                </c:pt>
                <c:pt idx="531">
                  <c:v>26550</c:v>
                </c:pt>
                <c:pt idx="532">
                  <c:v>26600</c:v>
                </c:pt>
                <c:pt idx="533">
                  <c:v>26650</c:v>
                </c:pt>
                <c:pt idx="534">
                  <c:v>26700</c:v>
                </c:pt>
                <c:pt idx="535">
                  <c:v>26750</c:v>
                </c:pt>
                <c:pt idx="536">
                  <c:v>26800</c:v>
                </c:pt>
                <c:pt idx="537">
                  <c:v>26850</c:v>
                </c:pt>
                <c:pt idx="538">
                  <c:v>26900</c:v>
                </c:pt>
                <c:pt idx="539">
                  <c:v>26950</c:v>
                </c:pt>
                <c:pt idx="540">
                  <c:v>27000</c:v>
                </c:pt>
                <c:pt idx="541">
                  <c:v>27050</c:v>
                </c:pt>
                <c:pt idx="542">
                  <c:v>27100</c:v>
                </c:pt>
                <c:pt idx="543">
                  <c:v>27150</c:v>
                </c:pt>
                <c:pt idx="544">
                  <c:v>27200</c:v>
                </c:pt>
                <c:pt idx="545">
                  <c:v>27250</c:v>
                </c:pt>
                <c:pt idx="546">
                  <c:v>27300</c:v>
                </c:pt>
                <c:pt idx="547">
                  <c:v>27350</c:v>
                </c:pt>
                <c:pt idx="548">
                  <c:v>27400</c:v>
                </c:pt>
                <c:pt idx="549">
                  <c:v>27450</c:v>
                </c:pt>
                <c:pt idx="550">
                  <c:v>27500</c:v>
                </c:pt>
                <c:pt idx="551">
                  <c:v>27550</c:v>
                </c:pt>
                <c:pt idx="552">
                  <c:v>27600</c:v>
                </c:pt>
                <c:pt idx="553">
                  <c:v>27650</c:v>
                </c:pt>
                <c:pt idx="554">
                  <c:v>27700</c:v>
                </c:pt>
                <c:pt idx="555">
                  <c:v>27750</c:v>
                </c:pt>
                <c:pt idx="556">
                  <c:v>27800</c:v>
                </c:pt>
                <c:pt idx="557">
                  <c:v>27850</c:v>
                </c:pt>
                <c:pt idx="558">
                  <c:v>27900</c:v>
                </c:pt>
                <c:pt idx="559">
                  <c:v>27950</c:v>
                </c:pt>
                <c:pt idx="560">
                  <c:v>28000</c:v>
                </c:pt>
                <c:pt idx="561">
                  <c:v>28050</c:v>
                </c:pt>
                <c:pt idx="562">
                  <c:v>28100</c:v>
                </c:pt>
                <c:pt idx="563">
                  <c:v>28150</c:v>
                </c:pt>
                <c:pt idx="564">
                  <c:v>28200</c:v>
                </c:pt>
                <c:pt idx="565">
                  <c:v>28250</c:v>
                </c:pt>
                <c:pt idx="566">
                  <c:v>28300</c:v>
                </c:pt>
                <c:pt idx="567">
                  <c:v>28350</c:v>
                </c:pt>
                <c:pt idx="568">
                  <c:v>28400</c:v>
                </c:pt>
                <c:pt idx="569">
                  <c:v>28450</c:v>
                </c:pt>
                <c:pt idx="570">
                  <c:v>28500</c:v>
                </c:pt>
                <c:pt idx="571">
                  <c:v>28550</c:v>
                </c:pt>
                <c:pt idx="572">
                  <c:v>28600</c:v>
                </c:pt>
                <c:pt idx="573">
                  <c:v>28650</c:v>
                </c:pt>
                <c:pt idx="574">
                  <c:v>28700</c:v>
                </c:pt>
                <c:pt idx="575">
                  <c:v>28750</c:v>
                </c:pt>
                <c:pt idx="576">
                  <c:v>28800</c:v>
                </c:pt>
                <c:pt idx="577">
                  <c:v>28850</c:v>
                </c:pt>
                <c:pt idx="578">
                  <c:v>28900</c:v>
                </c:pt>
                <c:pt idx="579">
                  <c:v>28950</c:v>
                </c:pt>
                <c:pt idx="580">
                  <c:v>29000</c:v>
                </c:pt>
                <c:pt idx="581">
                  <c:v>29050</c:v>
                </c:pt>
                <c:pt idx="582">
                  <c:v>29100</c:v>
                </c:pt>
                <c:pt idx="583">
                  <c:v>29150</c:v>
                </c:pt>
                <c:pt idx="584">
                  <c:v>29200</c:v>
                </c:pt>
                <c:pt idx="585">
                  <c:v>29250</c:v>
                </c:pt>
                <c:pt idx="586">
                  <c:v>29300</c:v>
                </c:pt>
                <c:pt idx="587">
                  <c:v>29350</c:v>
                </c:pt>
                <c:pt idx="588">
                  <c:v>29400</c:v>
                </c:pt>
                <c:pt idx="589">
                  <c:v>29450</c:v>
                </c:pt>
                <c:pt idx="590">
                  <c:v>29500</c:v>
                </c:pt>
                <c:pt idx="591">
                  <c:v>29550</c:v>
                </c:pt>
                <c:pt idx="592">
                  <c:v>29600</c:v>
                </c:pt>
                <c:pt idx="593">
                  <c:v>29650</c:v>
                </c:pt>
                <c:pt idx="594">
                  <c:v>29700</c:v>
                </c:pt>
                <c:pt idx="595">
                  <c:v>29750</c:v>
                </c:pt>
                <c:pt idx="596">
                  <c:v>29800</c:v>
                </c:pt>
                <c:pt idx="597">
                  <c:v>29850</c:v>
                </c:pt>
                <c:pt idx="598">
                  <c:v>29900</c:v>
                </c:pt>
                <c:pt idx="599">
                  <c:v>29950</c:v>
                </c:pt>
                <c:pt idx="600">
                  <c:v>30000</c:v>
                </c:pt>
                <c:pt idx="601">
                  <c:v>30050</c:v>
                </c:pt>
                <c:pt idx="602">
                  <c:v>30100</c:v>
                </c:pt>
                <c:pt idx="603">
                  <c:v>30150</c:v>
                </c:pt>
                <c:pt idx="604">
                  <c:v>30200</c:v>
                </c:pt>
                <c:pt idx="605">
                  <c:v>30250</c:v>
                </c:pt>
                <c:pt idx="606">
                  <c:v>30300</c:v>
                </c:pt>
                <c:pt idx="607">
                  <c:v>30350</c:v>
                </c:pt>
                <c:pt idx="608">
                  <c:v>30400</c:v>
                </c:pt>
                <c:pt idx="609">
                  <c:v>30450</c:v>
                </c:pt>
                <c:pt idx="610">
                  <c:v>30500</c:v>
                </c:pt>
                <c:pt idx="611">
                  <c:v>30550</c:v>
                </c:pt>
                <c:pt idx="612">
                  <c:v>30600</c:v>
                </c:pt>
                <c:pt idx="613">
                  <c:v>30650</c:v>
                </c:pt>
                <c:pt idx="614">
                  <c:v>30700</c:v>
                </c:pt>
                <c:pt idx="615">
                  <c:v>30750</c:v>
                </c:pt>
                <c:pt idx="616">
                  <c:v>30800</c:v>
                </c:pt>
              </c:numCache>
            </c:numRef>
          </c:xVal>
          <c:yVal>
            <c:numRef>
              <c:f>vezbe1!$E$33:$E$549</c:f>
              <c:numCache>
                <c:formatCode>0</c:formatCode>
                <c:ptCount val="517"/>
                <c:pt idx="0">
                  <c:v>-19.999999999999989</c:v>
                </c:pt>
                <c:pt idx="1">
                  <c:v>-10.000000000000002</c:v>
                </c:pt>
                <c:pt idx="2">
                  <c:v>0</c:v>
                </c:pt>
                <c:pt idx="3">
                  <c:v>10.000000000000007</c:v>
                </c:pt>
                <c:pt idx="4">
                  <c:v>20.000000000000007</c:v>
                </c:pt>
                <c:pt idx="5">
                  <c:v>30.000000000000007</c:v>
                </c:pt>
                <c:pt idx="6">
                  <c:v>40.000000000000007</c:v>
                </c:pt>
                <c:pt idx="7">
                  <c:v>50.000000000000007</c:v>
                </c:pt>
                <c:pt idx="8">
                  <c:v>60.000000000000007</c:v>
                </c:pt>
                <c:pt idx="9">
                  <c:v>70</c:v>
                </c:pt>
                <c:pt idx="10">
                  <c:v>80</c:v>
                </c:pt>
                <c:pt idx="11">
                  <c:v>90</c:v>
                </c:pt>
                <c:pt idx="12">
                  <c:v>100</c:v>
                </c:pt>
                <c:pt idx="13">
                  <c:v>110</c:v>
                </c:pt>
                <c:pt idx="14">
                  <c:v>120</c:v>
                </c:pt>
                <c:pt idx="15">
                  <c:v>130</c:v>
                </c:pt>
                <c:pt idx="16">
                  <c:v>140</c:v>
                </c:pt>
                <c:pt idx="17">
                  <c:v>150</c:v>
                </c:pt>
                <c:pt idx="18">
                  <c:v>160</c:v>
                </c:pt>
                <c:pt idx="19">
                  <c:v>170</c:v>
                </c:pt>
                <c:pt idx="20">
                  <c:v>180</c:v>
                </c:pt>
                <c:pt idx="21">
                  <c:v>190</c:v>
                </c:pt>
                <c:pt idx="22">
                  <c:v>200</c:v>
                </c:pt>
                <c:pt idx="23">
                  <c:v>210</c:v>
                </c:pt>
                <c:pt idx="24">
                  <c:v>220</c:v>
                </c:pt>
                <c:pt idx="25">
                  <c:v>230</c:v>
                </c:pt>
                <c:pt idx="26">
                  <c:v>240</c:v>
                </c:pt>
                <c:pt idx="27">
                  <c:v>250</c:v>
                </c:pt>
                <c:pt idx="28">
                  <c:v>260</c:v>
                </c:pt>
                <c:pt idx="29">
                  <c:v>270</c:v>
                </c:pt>
                <c:pt idx="30">
                  <c:v>280</c:v>
                </c:pt>
                <c:pt idx="31">
                  <c:v>290</c:v>
                </c:pt>
                <c:pt idx="32">
                  <c:v>300</c:v>
                </c:pt>
                <c:pt idx="33">
                  <c:v>310</c:v>
                </c:pt>
                <c:pt idx="34">
                  <c:v>320</c:v>
                </c:pt>
                <c:pt idx="35">
                  <c:v>330</c:v>
                </c:pt>
                <c:pt idx="36">
                  <c:v>340</c:v>
                </c:pt>
                <c:pt idx="37">
                  <c:v>350</c:v>
                </c:pt>
                <c:pt idx="38">
                  <c:v>360</c:v>
                </c:pt>
                <c:pt idx="39">
                  <c:v>370</c:v>
                </c:pt>
                <c:pt idx="40">
                  <c:v>380</c:v>
                </c:pt>
                <c:pt idx="41">
                  <c:v>390</c:v>
                </c:pt>
                <c:pt idx="42">
                  <c:v>400</c:v>
                </c:pt>
                <c:pt idx="43">
                  <c:v>410</c:v>
                </c:pt>
                <c:pt idx="44">
                  <c:v>420</c:v>
                </c:pt>
                <c:pt idx="45">
                  <c:v>430</c:v>
                </c:pt>
                <c:pt idx="46">
                  <c:v>440</c:v>
                </c:pt>
                <c:pt idx="47">
                  <c:v>450</c:v>
                </c:pt>
                <c:pt idx="48">
                  <c:v>460</c:v>
                </c:pt>
                <c:pt idx="49">
                  <c:v>470</c:v>
                </c:pt>
                <c:pt idx="50">
                  <c:v>480</c:v>
                </c:pt>
                <c:pt idx="51">
                  <c:v>490</c:v>
                </c:pt>
                <c:pt idx="52">
                  <c:v>500</c:v>
                </c:pt>
                <c:pt idx="53">
                  <c:v>510</c:v>
                </c:pt>
                <c:pt idx="54">
                  <c:v>520</c:v>
                </c:pt>
                <c:pt idx="55">
                  <c:v>530</c:v>
                </c:pt>
                <c:pt idx="56">
                  <c:v>540</c:v>
                </c:pt>
                <c:pt idx="57">
                  <c:v>550</c:v>
                </c:pt>
                <c:pt idx="58">
                  <c:v>560</c:v>
                </c:pt>
                <c:pt idx="59">
                  <c:v>570</c:v>
                </c:pt>
                <c:pt idx="60">
                  <c:v>580</c:v>
                </c:pt>
                <c:pt idx="61">
                  <c:v>590</c:v>
                </c:pt>
                <c:pt idx="62">
                  <c:v>600</c:v>
                </c:pt>
                <c:pt idx="63">
                  <c:v>610</c:v>
                </c:pt>
                <c:pt idx="64">
                  <c:v>620</c:v>
                </c:pt>
                <c:pt idx="65">
                  <c:v>630</c:v>
                </c:pt>
                <c:pt idx="66">
                  <c:v>640</c:v>
                </c:pt>
                <c:pt idx="67">
                  <c:v>650</c:v>
                </c:pt>
                <c:pt idx="68">
                  <c:v>660</c:v>
                </c:pt>
                <c:pt idx="69">
                  <c:v>670</c:v>
                </c:pt>
                <c:pt idx="70">
                  <c:v>680</c:v>
                </c:pt>
                <c:pt idx="71">
                  <c:v>690</c:v>
                </c:pt>
                <c:pt idx="72">
                  <c:v>700</c:v>
                </c:pt>
                <c:pt idx="73">
                  <c:v>710</c:v>
                </c:pt>
                <c:pt idx="74">
                  <c:v>720</c:v>
                </c:pt>
                <c:pt idx="75">
                  <c:v>730</c:v>
                </c:pt>
                <c:pt idx="76">
                  <c:v>740</c:v>
                </c:pt>
                <c:pt idx="77">
                  <c:v>750</c:v>
                </c:pt>
                <c:pt idx="78">
                  <c:v>760</c:v>
                </c:pt>
                <c:pt idx="79">
                  <c:v>770</c:v>
                </c:pt>
                <c:pt idx="80">
                  <c:v>780</c:v>
                </c:pt>
                <c:pt idx="81">
                  <c:v>790</c:v>
                </c:pt>
                <c:pt idx="82">
                  <c:v>800</c:v>
                </c:pt>
                <c:pt idx="83">
                  <c:v>810</c:v>
                </c:pt>
                <c:pt idx="84">
                  <c:v>820</c:v>
                </c:pt>
                <c:pt idx="85">
                  <c:v>830</c:v>
                </c:pt>
                <c:pt idx="86">
                  <c:v>840</c:v>
                </c:pt>
                <c:pt idx="87">
                  <c:v>850</c:v>
                </c:pt>
                <c:pt idx="88">
                  <c:v>860</c:v>
                </c:pt>
                <c:pt idx="89">
                  <c:v>870</c:v>
                </c:pt>
                <c:pt idx="90">
                  <c:v>880</c:v>
                </c:pt>
                <c:pt idx="91">
                  <c:v>890</c:v>
                </c:pt>
                <c:pt idx="92">
                  <c:v>900</c:v>
                </c:pt>
                <c:pt idx="93">
                  <c:v>910</c:v>
                </c:pt>
                <c:pt idx="94">
                  <c:v>920</c:v>
                </c:pt>
                <c:pt idx="95">
                  <c:v>930</c:v>
                </c:pt>
                <c:pt idx="96">
                  <c:v>940</c:v>
                </c:pt>
                <c:pt idx="97">
                  <c:v>950</c:v>
                </c:pt>
                <c:pt idx="98">
                  <c:v>960</c:v>
                </c:pt>
                <c:pt idx="99">
                  <c:v>970</c:v>
                </c:pt>
                <c:pt idx="100">
                  <c:v>980</c:v>
                </c:pt>
                <c:pt idx="101">
                  <c:v>990</c:v>
                </c:pt>
                <c:pt idx="102">
                  <c:v>1000</c:v>
                </c:pt>
                <c:pt idx="103">
                  <c:v>1010</c:v>
                </c:pt>
                <c:pt idx="104">
                  <c:v>1020</c:v>
                </c:pt>
                <c:pt idx="105">
                  <c:v>1030</c:v>
                </c:pt>
                <c:pt idx="106">
                  <c:v>1040</c:v>
                </c:pt>
                <c:pt idx="107">
                  <c:v>1050</c:v>
                </c:pt>
                <c:pt idx="108">
                  <c:v>1060</c:v>
                </c:pt>
                <c:pt idx="109">
                  <c:v>1070</c:v>
                </c:pt>
                <c:pt idx="110">
                  <c:v>1080</c:v>
                </c:pt>
                <c:pt idx="111">
                  <c:v>1090</c:v>
                </c:pt>
                <c:pt idx="112">
                  <c:v>1100</c:v>
                </c:pt>
                <c:pt idx="113">
                  <c:v>1110</c:v>
                </c:pt>
                <c:pt idx="114">
                  <c:v>1120</c:v>
                </c:pt>
                <c:pt idx="115">
                  <c:v>1130</c:v>
                </c:pt>
                <c:pt idx="116">
                  <c:v>1140</c:v>
                </c:pt>
                <c:pt idx="117">
                  <c:v>1150</c:v>
                </c:pt>
                <c:pt idx="118">
                  <c:v>1160</c:v>
                </c:pt>
                <c:pt idx="119">
                  <c:v>1170</c:v>
                </c:pt>
                <c:pt idx="120">
                  <c:v>1180</c:v>
                </c:pt>
                <c:pt idx="121">
                  <c:v>1190</c:v>
                </c:pt>
                <c:pt idx="122">
                  <c:v>1200</c:v>
                </c:pt>
                <c:pt idx="123">
                  <c:v>1210</c:v>
                </c:pt>
                <c:pt idx="124">
                  <c:v>1220</c:v>
                </c:pt>
                <c:pt idx="125">
                  <c:v>1230</c:v>
                </c:pt>
                <c:pt idx="126">
                  <c:v>1240</c:v>
                </c:pt>
                <c:pt idx="127">
                  <c:v>1250</c:v>
                </c:pt>
                <c:pt idx="128">
                  <c:v>1260</c:v>
                </c:pt>
                <c:pt idx="129">
                  <c:v>1270</c:v>
                </c:pt>
                <c:pt idx="130">
                  <c:v>1280</c:v>
                </c:pt>
                <c:pt idx="131">
                  <c:v>1290</c:v>
                </c:pt>
                <c:pt idx="132">
                  <c:v>1300</c:v>
                </c:pt>
                <c:pt idx="133">
                  <c:v>1310</c:v>
                </c:pt>
                <c:pt idx="134">
                  <c:v>1320</c:v>
                </c:pt>
                <c:pt idx="135">
                  <c:v>1330</c:v>
                </c:pt>
                <c:pt idx="136">
                  <c:v>1340</c:v>
                </c:pt>
                <c:pt idx="137">
                  <c:v>1350</c:v>
                </c:pt>
                <c:pt idx="138">
                  <c:v>1360</c:v>
                </c:pt>
                <c:pt idx="139">
                  <c:v>1370</c:v>
                </c:pt>
                <c:pt idx="140">
                  <c:v>1380</c:v>
                </c:pt>
                <c:pt idx="141">
                  <c:v>1390</c:v>
                </c:pt>
                <c:pt idx="142">
                  <c:v>1400</c:v>
                </c:pt>
                <c:pt idx="143">
                  <c:v>1410</c:v>
                </c:pt>
                <c:pt idx="144">
                  <c:v>1420</c:v>
                </c:pt>
                <c:pt idx="145">
                  <c:v>1430</c:v>
                </c:pt>
                <c:pt idx="146">
                  <c:v>1440</c:v>
                </c:pt>
                <c:pt idx="147">
                  <c:v>1450</c:v>
                </c:pt>
                <c:pt idx="148">
                  <c:v>1460</c:v>
                </c:pt>
                <c:pt idx="149">
                  <c:v>1470</c:v>
                </c:pt>
                <c:pt idx="150">
                  <c:v>1480</c:v>
                </c:pt>
                <c:pt idx="151">
                  <c:v>1490</c:v>
                </c:pt>
                <c:pt idx="152">
                  <c:v>1500</c:v>
                </c:pt>
                <c:pt idx="153">
                  <c:v>1510</c:v>
                </c:pt>
                <c:pt idx="154">
                  <c:v>1520</c:v>
                </c:pt>
                <c:pt idx="155">
                  <c:v>1530</c:v>
                </c:pt>
                <c:pt idx="156">
                  <c:v>1540</c:v>
                </c:pt>
                <c:pt idx="157">
                  <c:v>1550</c:v>
                </c:pt>
                <c:pt idx="158">
                  <c:v>1560</c:v>
                </c:pt>
                <c:pt idx="159">
                  <c:v>1570</c:v>
                </c:pt>
                <c:pt idx="160">
                  <c:v>1580</c:v>
                </c:pt>
                <c:pt idx="161">
                  <c:v>1590</c:v>
                </c:pt>
                <c:pt idx="162">
                  <c:v>1600</c:v>
                </c:pt>
                <c:pt idx="163">
                  <c:v>1610</c:v>
                </c:pt>
                <c:pt idx="164">
                  <c:v>1620</c:v>
                </c:pt>
                <c:pt idx="165">
                  <c:v>1630</c:v>
                </c:pt>
                <c:pt idx="166">
                  <c:v>1640</c:v>
                </c:pt>
                <c:pt idx="167">
                  <c:v>1650</c:v>
                </c:pt>
                <c:pt idx="168">
                  <c:v>1660</c:v>
                </c:pt>
                <c:pt idx="169">
                  <c:v>1670</c:v>
                </c:pt>
                <c:pt idx="170">
                  <c:v>1680</c:v>
                </c:pt>
                <c:pt idx="171">
                  <c:v>1690</c:v>
                </c:pt>
                <c:pt idx="172">
                  <c:v>1700</c:v>
                </c:pt>
                <c:pt idx="173">
                  <c:v>1710</c:v>
                </c:pt>
                <c:pt idx="174">
                  <c:v>1720</c:v>
                </c:pt>
                <c:pt idx="175">
                  <c:v>1730</c:v>
                </c:pt>
                <c:pt idx="176">
                  <c:v>1740</c:v>
                </c:pt>
                <c:pt idx="177">
                  <c:v>1750</c:v>
                </c:pt>
                <c:pt idx="178">
                  <c:v>1760</c:v>
                </c:pt>
                <c:pt idx="179">
                  <c:v>1770</c:v>
                </c:pt>
                <c:pt idx="180">
                  <c:v>1780</c:v>
                </c:pt>
                <c:pt idx="181">
                  <c:v>1790</c:v>
                </c:pt>
                <c:pt idx="182">
                  <c:v>1800</c:v>
                </c:pt>
                <c:pt idx="183">
                  <c:v>1810</c:v>
                </c:pt>
                <c:pt idx="184">
                  <c:v>1820</c:v>
                </c:pt>
                <c:pt idx="185">
                  <c:v>1830</c:v>
                </c:pt>
                <c:pt idx="186">
                  <c:v>1840</c:v>
                </c:pt>
                <c:pt idx="187">
                  <c:v>1850</c:v>
                </c:pt>
                <c:pt idx="188">
                  <c:v>1860</c:v>
                </c:pt>
                <c:pt idx="189">
                  <c:v>1870</c:v>
                </c:pt>
                <c:pt idx="190">
                  <c:v>1880</c:v>
                </c:pt>
                <c:pt idx="191">
                  <c:v>1890</c:v>
                </c:pt>
                <c:pt idx="192">
                  <c:v>1900</c:v>
                </c:pt>
                <c:pt idx="193">
                  <c:v>1910</c:v>
                </c:pt>
                <c:pt idx="194">
                  <c:v>1920</c:v>
                </c:pt>
                <c:pt idx="195">
                  <c:v>1930</c:v>
                </c:pt>
                <c:pt idx="196">
                  <c:v>1940</c:v>
                </c:pt>
                <c:pt idx="197">
                  <c:v>1950</c:v>
                </c:pt>
                <c:pt idx="198">
                  <c:v>1960</c:v>
                </c:pt>
                <c:pt idx="199">
                  <c:v>1970</c:v>
                </c:pt>
                <c:pt idx="200">
                  <c:v>1980</c:v>
                </c:pt>
                <c:pt idx="201">
                  <c:v>1990</c:v>
                </c:pt>
                <c:pt idx="202">
                  <c:v>2000</c:v>
                </c:pt>
                <c:pt idx="203">
                  <c:v>2010</c:v>
                </c:pt>
                <c:pt idx="204">
                  <c:v>2020</c:v>
                </c:pt>
                <c:pt idx="205">
                  <c:v>2030</c:v>
                </c:pt>
                <c:pt idx="206">
                  <c:v>2040</c:v>
                </c:pt>
                <c:pt idx="207">
                  <c:v>2050</c:v>
                </c:pt>
                <c:pt idx="208">
                  <c:v>2060</c:v>
                </c:pt>
                <c:pt idx="209">
                  <c:v>2070</c:v>
                </c:pt>
                <c:pt idx="210">
                  <c:v>2080</c:v>
                </c:pt>
                <c:pt idx="211">
                  <c:v>2090</c:v>
                </c:pt>
                <c:pt idx="212">
                  <c:v>2100</c:v>
                </c:pt>
                <c:pt idx="213">
                  <c:v>2110</c:v>
                </c:pt>
                <c:pt idx="214">
                  <c:v>2120</c:v>
                </c:pt>
                <c:pt idx="215">
                  <c:v>2130</c:v>
                </c:pt>
                <c:pt idx="216">
                  <c:v>2140</c:v>
                </c:pt>
                <c:pt idx="217">
                  <c:v>2150</c:v>
                </c:pt>
                <c:pt idx="218">
                  <c:v>2160</c:v>
                </c:pt>
                <c:pt idx="219">
                  <c:v>2170</c:v>
                </c:pt>
                <c:pt idx="220">
                  <c:v>2180</c:v>
                </c:pt>
                <c:pt idx="221">
                  <c:v>2190</c:v>
                </c:pt>
                <c:pt idx="222">
                  <c:v>2200</c:v>
                </c:pt>
                <c:pt idx="223">
                  <c:v>2210</c:v>
                </c:pt>
                <c:pt idx="224">
                  <c:v>2220</c:v>
                </c:pt>
                <c:pt idx="225">
                  <c:v>2230</c:v>
                </c:pt>
                <c:pt idx="226">
                  <c:v>2240</c:v>
                </c:pt>
                <c:pt idx="227">
                  <c:v>2250</c:v>
                </c:pt>
                <c:pt idx="228">
                  <c:v>2260</c:v>
                </c:pt>
                <c:pt idx="229">
                  <c:v>2270</c:v>
                </c:pt>
                <c:pt idx="230">
                  <c:v>2280</c:v>
                </c:pt>
                <c:pt idx="231">
                  <c:v>2290</c:v>
                </c:pt>
                <c:pt idx="232">
                  <c:v>2300</c:v>
                </c:pt>
                <c:pt idx="233">
                  <c:v>2310</c:v>
                </c:pt>
                <c:pt idx="234">
                  <c:v>2320</c:v>
                </c:pt>
                <c:pt idx="235">
                  <c:v>2330</c:v>
                </c:pt>
                <c:pt idx="236">
                  <c:v>2340</c:v>
                </c:pt>
                <c:pt idx="237">
                  <c:v>2350</c:v>
                </c:pt>
                <c:pt idx="238">
                  <c:v>2360</c:v>
                </c:pt>
                <c:pt idx="239">
                  <c:v>2370</c:v>
                </c:pt>
                <c:pt idx="240">
                  <c:v>2380</c:v>
                </c:pt>
                <c:pt idx="241">
                  <c:v>2390</c:v>
                </c:pt>
                <c:pt idx="242">
                  <c:v>2400</c:v>
                </c:pt>
                <c:pt idx="243">
                  <c:v>2410</c:v>
                </c:pt>
                <c:pt idx="244">
                  <c:v>2420</c:v>
                </c:pt>
                <c:pt idx="245">
                  <c:v>2430</c:v>
                </c:pt>
                <c:pt idx="246">
                  <c:v>2440</c:v>
                </c:pt>
                <c:pt idx="247">
                  <c:v>2450</c:v>
                </c:pt>
                <c:pt idx="248">
                  <c:v>2460</c:v>
                </c:pt>
                <c:pt idx="249">
                  <c:v>2470</c:v>
                </c:pt>
                <c:pt idx="250">
                  <c:v>2480</c:v>
                </c:pt>
                <c:pt idx="251">
                  <c:v>2490</c:v>
                </c:pt>
                <c:pt idx="252">
                  <c:v>2500</c:v>
                </c:pt>
                <c:pt idx="253">
                  <c:v>2510</c:v>
                </c:pt>
                <c:pt idx="254">
                  <c:v>2520</c:v>
                </c:pt>
                <c:pt idx="255">
                  <c:v>2530</c:v>
                </c:pt>
                <c:pt idx="256">
                  <c:v>2540</c:v>
                </c:pt>
                <c:pt idx="257">
                  <c:v>2550</c:v>
                </c:pt>
                <c:pt idx="258">
                  <c:v>2560</c:v>
                </c:pt>
                <c:pt idx="259">
                  <c:v>2570</c:v>
                </c:pt>
                <c:pt idx="260">
                  <c:v>2580</c:v>
                </c:pt>
                <c:pt idx="261">
                  <c:v>2590</c:v>
                </c:pt>
                <c:pt idx="262">
                  <c:v>2600</c:v>
                </c:pt>
                <c:pt idx="263">
                  <c:v>2610</c:v>
                </c:pt>
                <c:pt idx="264">
                  <c:v>2620</c:v>
                </c:pt>
                <c:pt idx="265">
                  <c:v>2630</c:v>
                </c:pt>
                <c:pt idx="266">
                  <c:v>2640</c:v>
                </c:pt>
                <c:pt idx="267">
                  <c:v>2650</c:v>
                </c:pt>
                <c:pt idx="268">
                  <c:v>2660</c:v>
                </c:pt>
                <c:pt idx="269">
                  <c:v>2670</c:v>
                </c:pt>
                <c:pt idx="270">
                  <c:v>2680</c:v>
                </c:pt>
                <c:pt idx="271">
                  <c:v>2690</c:v>
                </c:pt>
                <c:pt idx="272">
                  <c:v>2700</c:v>
                </c:pt>
                <c:pt idx="273">
                  <c:v>2710</c:v>
                </c:pt>
                <c:pt idx="274">
                  <c:v>2720</c:v>
                </c:pt>
                <c:pt idx="275">
                  <c:v>2730</c:v>
                </c:pt>
                <c:pt idx="276">
                  <c:v>2740</c:v>
                </c:pt>
                <c:pt idx="277">
                  <c:v>2750</c:v>
                </c:pt>
                <c:pt idx="278">
                  <c:v>2760</c:v>
                </c:pt>
                <c:pt idx="279">
                  <c:v>2770</c:v>
                </c:pt>
                <c:pt idx="280">
                  <c:v>2780</c:v>
                </c:pt>
                <c:pt idx="281">
                  <c:v>2790</c:v>
                </c:pt>
                <c:pt idx="282">
                  <c:v>2800</c:v>
                </c:pt>
                <c:pt idx="283">
                  <c:v>2810</c:v>
                </c:pt>
                <c:pt idx="284">
                  <c:v>2820</c:v>
                </c:pt>
                <c:pt idx="285">
                  <c:v>2830</c:v>
                </c:pt>
                <c:pt idx="286">
                  <c:v>2840</c:v>
                </c:pt>
                <c:pt idx="287">
                  <c:v>2850</c:v>
                </c:pt>
                <c:pt idx="288">
                  <c:v>2860</c:v>
                </c:pt>
                <c:pt idx="289">
                  <c:v>2870</c:v>
                </c:pt>
                <c:pt idx="290">
                  <c:v>2880</c:v>
                </c:pt>
                <c:pt idx="291">
                  <c:v>2890</c:v>
                </c:pt>
                <c:pt idx="292">
                  <c:v>2900</c:v>
                </c:pt>
                <c:pt idx="293">
                  <c:v>2910</c:v>
                </c:pt>
                <c:pt idx="294">
                  <c:v>2920</c:v>
                </c:pt>
                <c:pt idx="295">
                  <c:v>2930</c:v>
                </c:pt>
                <c:pt idx="296">
                  <c:v>2940</c:v>
                </c:pt>
                <c:pt idx="297">
                  <c:v>2950</c:v>
                </c:pt>
                <c:pt idx="298">
                  <c:v>2960</c:v>
                </c:pt>
                <c:pt idx="299">
                  <c:v>2970</c:v>
                </c:pt>
                <c:pt idx="300">
                  <c:v>2980</c:v>
                </c:pt>
                <c:pt idx="301">
                  <c:v>2990</c:v>
                </c:pt>
                <c:pt idx="302">
                  <c:v>3000</c:v>
                </c:pt>
                <c:pt idx="303">
                  <c:v>3010</c:v>
                </c:pt>
                <c:pt idx="304">
                  <c:v>3020</c:v>
                </c:pt>
                <c:pt idx="305">
                  <c:v>3030</c:v>
                </c:pt>
                <c:pt idx="306">
                  <c:v>3040</c:v>
                </c:pt>
                <c:pt idx="307">
                  <c:v>3050</c:v>
                </c:pt>
                <c:pt idx="308">
                  <c:v>3060</c:v>
                </c:pt>
                <c:pt idx="309">
                  <c:v>3070</c:v>
                </c:pt>
                <c:pt idx="310">
                  <c:v>3080</c:v>
                </c:pt>
                <c:pt idx="311">
                  <c:v>3090</c:v>
                </c:pt>
                <c:pt idx="312">
                  <c:v>3100</c:v>
                </c:pt>
                <c:pt idx="313">
                  <c:v>3110</c:v>
                </c:pt>
                <c:pt idx="314">
                  <c:v>3120</c:v>
                </c:pt>
                <c:pt idx="315">
                  <c:v>3130</c:v>
                </c:pt>
                <c:pt idx="316">
                  <c:v>3140</c:v>
                </c:pt>
                <c:pt idx="317">
                  <c:v>3150</c:v>
                </c:pt>
                <c:pt idx="318">
                  <c:v>3160</c:v>
                </c:pt>
                <c:pt idx="319">
                  <c:v>3170</c:v>
                </c:pt>
                <c:pt idx="320">
                  <c:v>3180</c:v>
                </c:pt>
                <c:pt idx="321">
                  <c:v>3190</c:v>
                </c:pt>
                <c:pt idx="322">
                  <c:v>3200</c:v>
                </c:pt>
                <c:pt idx="323">
                  <c:v>3210</c:v>
                </c:pt>
                <c:pt idx="324">
                  <c:v>3220</c:v>
                </c:pt>
                <c:pt idx="325">
                  <c:v>3230</c:v>
                </c:pt>
                <c:pt idx="326">
                  <c:v>3240</c:v>
                </c:pt>
                <c:pt idx="327">
                  <c:v>3250</c:v>
                </c:pt>
                <c:pt idx="328">
                  <c:v>3260</c:v>
                </c:pt>
                <c:pt idx="329">
                  <c:v>3270</c:v>
                </c:pt>
                <c:pt idx="330">
                  <c:v>3280</c:v>
                </c:pt>
                <c:pt idx="331">
                  <c:v>3290</c:v>
                </c:pt>
                <c:pt idx="332">
                  <c:v>3300</c:v>
                </c:pt>
                <c:pt idx="333">
                  <c:v>3310</c:v>
                </c:pt>
                <c:pt idx="334">
                  <c:v>3320</c:v>
                </c:pt>
                <c:pt idx="335">
                  <c:v>3330</c:v>
                </c:pt>
                <c:pt idx="336">
                  <c:v>3340</c:v>
                </c:pt>
                <c:pt idx="337">
                  <c:v>3350</c:v>
                </c:pt>
                <c:pt idx="338">
                  <c:v>3360</c:v>
                </c:pt>
                <c:pt idx="339">
                  <c:v>3370</c:v>
                </c:pt>
                <c:pt idx="340">
                  <c:v>3380</c:v>
                </c:pt>
                <c:pt idx="341">
                  <c:v>3390</c:v>
                </c:pt>
                <c:pt idx="342">
                  <c:v>3400</c:v>
                </c:pt>
                <c:pt idx="343">
                  <c:v>3410</c:v>
                </c:pt>
                <c:pt idx="344">
                  <c:v>3420</c:v>
                </c:pt>
                <c:pt idx="345">
                  <c:v>3430</c:v>
                </c:pt>
                <c:pt idx="346">
                  <c:v>3440</c:v>
                </c:pt>
                <c:pt idx="347">
                  <c:v>3450</c:v>
                </c:pt>
                <c:pt idx="348">
                  <c:v>3460</c:v>
                </c:pt>
                <c:pt idx="349">
                  <c:v>3470</c:v>
                </c:pt>
                <c:pt idx="350">
                  <c:v>3480</c:v>
                </c:pt>
                <c:pt idx="351">
                  <c:v>3490</c:v>
                </c:pt>
                <c:pt idx="352">
                  <c:v>3500</c:v>
                </c:pt>
                <c:pt idx="353">
                  <c:v>3510</c:v>
                </c:pt>
                <c:pt idx="354">
                  <c:v>3520</c:v>
                </c:pt>
                <c:pt idx="355">
                  <c:v>3530</c:v>
                </c:pt>
                <c:pt idx="356">
                  <c:v>3540</c:v>
                </c:pt>
                <c:pt idx="357">
                  <c:v>3550</c:v>
                </c:pt>
                <c:pt idx="358">
                  <c:v>3560</c:v>
                </c:pt>
                <c:pt idx="359">
                  <c:v>3570</c:v>
                </c:pt>
                <c:pt idx="360">
                  <c:v>3580</c:v>
                </c:pt>
                <c:pt idx="361">
                  <c:v>3590</c:v>
                </c:pt>
                <c:pt idx="362">
                  <c:v>3600</c:v>
                </c:pt>
                <c:pt idx="363">
                  <c:v>3610</c:v>
                </c:pt>
                <c:pt idx="364">
                  <c:v>3620</c:v>
                </c:pt>
                <c:pt idx="365">
                  <c:v>3630</c:v>
                </c:pt>
                <c:pt idx="366">
                  <c:v>3640</c:v>
                </c:pt>
                <c:pt idx="367">
                  <c:v>3650</c:v>
                </c:pt>
                <c:pt idx="368">
                  <c:v>3660</c:v>
                </c:pt>
                <c:pt idx="369">
                  <c:v>3670</c:v>
                </c:pt>
                <c:pt idx="370">
                  <c:v>3680</c:v>
                </c:pt>
                <c:pt idx="371">
                  <c:v>3690</c:v>
                </c:pt>
                <c:pt idx="372">
                  <c:v>3700</c:v>
                </c:pt>
                <c:pt idx="373">
                  <c:v>3710</c:v>
                </c:pt>
                <c:pt idx="374">
                  <c:v>3720</c:v>
                </c:pt>
                <c:pt idx="375">
                  <c:v>3730</c:v>
                </c:pt>
                <c:pt idx="376">
                  <c:v>3740</c:v>
                </c:pt>
                <c:pt idx="377">
                  <c:v>3750</c:v>
                </c:pt>
                <c:pt idx="378">
                  <c:v>3760</c:v>
                </c:pt>
                <c:pt idx="379">
                  <c:v>3770</c:v>
                </c:pt>
                <c:pt idx="380">
                  <c:v>3780</c:v>
                </c:pt>
                <c:pt idx="381">
                  <c:v>3790</c:v>
                </c:pt>
                <c:pt idx="382">
                  <c:v>3800</c:v>
                </c:pt>
                <c:pt idx="383">
                  <c:v>3810</c:v>
                </c:pt>
                <c:pt idx="384">
                  <c:v>3820</c:v>
                </c:pt>
                <c:pt idx="385">
                  <c:v>3830</c:v>
                </c:pt>
                <c:pt idx="386">
                  <c:v>3840</c:v>
                </c:pt>
                <c:pt idx="387">
                  <c:v>3850</c:v>
                </c:pt>
                <c:pt idx="388">
                  <c:v>3860</c:v>
                </c:pt>
                <c:pt idx="389">
                  <c:v>3870</c:v>
                </c:pt>
                <c:pt idx="390">
                  <c:v>3880</c:v>
                </c:pt>
                <c:pt idx="391">
                  <c:v>3890</c:v>
                </c:pt>
                <c:pt idx="392">
                  <c:v>3900</c:v>
                </c:pt>
                <c:pt idx="393">
                  <c:v>3910</c:v>
                </c:pt>
                <c:pt idx="394">
                  <c:v>3920</c:v>
                </c:pt>
                <c:pt idx="395">
                  <c:v>3930</c:v>
                </c:pt>
                <c:pt idx="396">
                  <c:v>3940</c:v>
                </c:pt>
                <c:pt idx="397">
                  <c:v>3950</c:v>
                </c:pt>
                <c:pt idx="398">
                  <c:v>3960</c:v>
                </c:pt>
                <c:pt idx="399">
                  <c:v>3970</c:v>
                </c:pt>
                <c:pt idx="400">
                  <c:v>3980</c:v>
                </c:pt>
                <c:pt idx="401">
                  <c:v>3990</c:v>
                </c:pt>
                <c:pt idx="402">
                  <c:v>4000</c:v>
                </c:pt>
                <c:pt idx="403">
                  <c:v>4010</c:v>
                </c:pt>
                <c:pt idx="404">
                  <c:v>4020</c:v>
                </c:pt>
                <c:pt idx="405">
                  <c:v>4030</c:v>
                </c:pt>
                <c:pt idx="406">
                  <c:v>4040</c:v>
                </c:pt>
                <c:pt idx="407">
                  <c:v>4050</c:v>
                </c:pt>
                <c:pt idx="408">
                  <c:v>4060</c:v>
                </c:pt>
                <c:pt idx="409">
                  <c:v>4070</c:v>
                </c:pt>
                <c:pt idx="410">
                  <c:v>4080</c:v>
                </c:pt>
                <c:pt idx="411">
                  <c:v>4090</c:v>
                </c:pt>
                <c:pt idx="412">
                  <c:v>4100</c:v>
                </c:pt>
                <c:pt idx="413">
                  <c:v>4110</c:v>
                </c:pt>
                <c:pt idx="414">
                  <c:v>4120</c:v>
                </c:pt>
                <c:pt idx="415">
                  <c:v>4130</c:v>
                </c:pt>
                <c:pt idx="416">
                  <c:v>4140</c:v>
                </c:pt>
                <c:pt idx="417">
                  <c:v>4150</c:v>
                </c:pt>
                <c:pt idx="418">
                  <c:v>4160</c:v>
                </c:pt>
                <c:pt idx="419">
                  <c:v>4170</c:v>
                </c:pt>
                <c:pt idx="420">
                  <c:v>4180</c:v>
                </c:pt>
                <c:pt idx="421">
                  <c:v>4190</c:v>
                </c:pt>
                <c:pt idx="422">
                  <c:v>4200</c:v>
                </c:pt>
                <c:pt idx="423">
                  <c:v>4210</c:v>
                </c:pt>
                <c:pt idx="424">
                  <c:v>4220</c:v>
                </c:pt>
                <c:pt idx="425">
                  <c:v>4230</c:v>
                </c:pt>
                <c:pt idx="426">
                  <c:v>4240</c:v>
                </c:pt>
                <c:pt idx="427">
                  <c:v>4250</c:v>
                </c:pt>
                <c:pt idx="428">
                  <c:v>4260</c:v>
                </c:pt>
                <c:pt idx="429">
                  <c:v>4270</c:v>
                </c:pt>
                <c:pt idx="430">
                  <c:v>4280</c:v>
                </c:pt>
                <c:pt idx="431">
                  <c:v>4290</c:v>
                </c:pt>
                <c:pt idx="432">
                  <c:v>4300</c:v>
                </c:pt>
                <c:pt idx="433">
                  <c:v>4310</c:v>
                </c:pt>
                <c:pt idx="434">
                  <c:v>4320</c:v>
                </c:pt>
                <c:pt idx="435">
                  <c:v>4330</c:v>
                </c:pt>
                <c:pt idx="436">
                  <c:v>4340</c:v>
                </c:pt>
                <c:pt idx="437">
                  <c:v>4350</c:v>
                </c:pt>
                <c:pt idx="438">
                  <c:v>4360</c:v>
                </c:pt>
                <c:pt idx="439">
                  <c:v>4370</c:v>
                </c:pt>
                <c:pt idx="440">
                  <c:v>4380</c:v>
                </c:pt>
                <c:pt idx="441">
                  <c:v>4390</c:v>
                </c:pt>
                <c:pt idx="442">
                  <c:v>4400</c:v>
                </c:pt>
                <c:pt idx="443">
                  <c:v>4410</c:v>
                </c:pt>
                <c:pt idx="444">
                  <c:v>4420</c:v>
                </c:pt>
                <c:pt idx="445">
                  <c:v>4430</c:v>
                </c:pt>
                <c:pt idx="446">
                  <c:v>4440</c:v>
                </c:pt>
                <c:pt idx="447">
                  <c:v>4450</c:v>
                </c:pt>
                <c:pt idx="448">
                  <c:v>4460</c:v>
                </c:pt>
                <c:pt idx="449">
                  <c:v>4470</c:v>
                </c:pt>
                <c:pt idx="450">
                  <c:v>4480</c:v>
                </c:pt>
                <c:pt idx="451">
                  <c:v>4490</c:v>
                </c:pt>
                <c:pt idx="452">
                  <c:v>4500</c:v>
                </c:pt>
                <c:pt idx="453">
                  <c:v>4510</c:v>
                </c:pt>
                <c:pt idx="454">
                  <c:v>4520</c:v>
                </c:pt>
                <c:pt idx="455">
                  <c:v>4530</c:v>
                </c:pt>
                <c:pt idx="456">
                  <c:v>4540</c:v>
                </c:pt>
                <c:pt idx="457">
                  <c:v>4550</c:v>
                </c:pt>
                <c:pt idx="458">
                  <c:v>4560</c:v>
                </c:pt>
                <c:pt idx="459">
                  <c:v>4570</c:v>
                </c:pt>
                <c:pt idx="460">
                  <c:v>4580</c:v>
                </c:pt>
                <c:pt idx="461">
                  <c:v>4590</c:v>
                </c:pt>
                <c:pt idx="462">
                  <c:v>4600</c:v>
                </c:pt>
                <c:pt idx="463">
                  <c:v>4610</c:v>
                </c:pt>
                <c:pt idx="464">
                  <c:v>4620</c:v>
                </c:pt>
                <c:pt idx="465">
                  <c:v>4630</c:v>
                </c:pt>
                <c:pt idx="466">
                  <c:v>4640</c:v>
                </c:pt>
                <c:pt idx="467">
                  <c:v>4650</c:v>
                </c:pt>
                <c:pt idx="468">
                  <c:v>4660</c:v>
                </c:pt>
                <c:pt idx="469">
                  <c:v>4670</c:v>
                </c:pt>
                <c:pt idx="470">
                  <c:v>4680</c:v>
                </c:pt>
                <c:pt idx="471">
                  <c:v>4690</c:v>
                </c:pt>
                <c:pt idx="472">
                  <c:v>4700</c:v>
                </c:pt>
                <c:pt idx="473">
                  <c:v>4710</c:v>
                </c:pt>
                <c:pt idx="474">
                  <c:v>4720</c:v>
                </c:pt>
                <c:pt idx="475">
                  <c:v>4730</c:v>
                </c:pt>
                <c:pt idx="476">
                  <c:v>4740</c:v>
                </c:pt>
                <c:pt idx="477">
                  <c:v>4750</c:v>
                </c:pt>
                <c:pt idx="478">
                  <c:v>4760</c:v>
                </c:pt>
                <c:pt idx="479">
                  <c:v>4770</c:v>
                </c:pt>
                <c:pt idx="480">
                  <c:v>4780</c:v>
                </c:pt>
                <c:pt idx="481">
                  <c:v>4790</c:v>
                </c:pt>
                <c:pt idx="482">
                  <c:v>4800</c:v>
                </c:pt>
                <c:pt idx="483">
                  <c:v>4810</c:v>
                </c:pt>
                <c:pt idx="484">
                  <c:v>4820</c:v>
                </c:pt>
                <c:pt idx="485">
                  <c:v>4830</c:v>
                </c:pt>
                <c:pt idx="486">
                  <c:v>4840</c:v>
                </c:pt>
                <c:pt idx="487">
                  <c:v>4850</c:v>
                </c:pt>
                <c:pt idx="488">
                  <c:v>4860</c:v>
                </c:pt>
                <c:pt idx="489">
                  <c:v>4870</c:v>
                </c:pt>
                <c:pt idx="490">
                  <c:v>4880</c:v>
                </c:pt>
                <c:pt idx="491">
                  <c:v>4890</c:v>
                </c:pt>
                <c:pt idx="492">
                  <c:v>4900</c:v>
                </c:pt>
                <c:pt idx="493">
                  <c:v>4910</c:v>
                </c:pt>
                <c:pt idx="494">
                  <c:v>4920</c:v>
                </c:pt>
                <c:pt idx="495">
                  <c:v>4930</c:v>
                </c:pt>
                <c:pt idx="496">
                  <c:v>4940</c:v>
                </c:pt>
                <c:pt idx="497">
                  <c:v>4950</c:v>
                </c:pt>
                <c:pt idx="498">
                  <c:v>4960</c:v>
                </c:pt>
                <c:pt idx="499">
                  <c:v>4970</c:v>
                </c:pt>
                <c:pt idx="500">
                  <c:v>4980</c:v>
                </c:pt>
                <c:pt idx="501">
                  <c:v>4990</c:v>
                </c:pt>
                <c:pt idx="502">
                  <c:v>5000</c:v>
                </c:pt>
                <c:pt idx="503">
                  <c:v>5010</c:v>
                </c:pt>
                <c:pt idx="504">
                  <c:v>5020</c:v>
                </c:pt>
                <c:pt idx="505">
                  <c:v>5030</c:v>
                </c:pt>
                <c:pt idx="506">
                  <c:v>5040</c:v>
                </c:pt>
                <c:pt idx="507">
                  <c:v>5050</c:v>
                </c:pt>
                <c:pt idx="508">
                  <c:v>5060</c:v>
                </c:pt>
                <c:pt idx="509">
                  <c:v>5070</c:v>
                </c:pt>
                <c:pt idx="510">
                  <c:v>5080</c:v>
                </c:pt>
                <c:pt idx="511">
                  <c:v>5090</c:v>
                </c:pt>
                <c:pt idx="512">
                  <c:v>5100</c:v>
                </c:pt>
                <c:pt idx="513">
                  <c:v>5110</c:v>
                </c:pt>
                <c:pt idx="514">
                  <c:v>5120</c:v>
                </c:pt>
                <c:pt idx="515">
                  <c:v>5130</c:v>
                </c:pt>
                <c:pt idx="516">
                  <c:v>5140</c:v>
                </c:pt>
              </c:numCache>
            </c:numRef>
          </c:yVal>
          <c:smooth val="0"/>
          <c:extLst>
            <c:ext xmlns:c16="http://schemas.microsoft.com/office/drawing/2014/chart" uri="{C3380CC4-5D6E-409C-BE32-E72D297353CC}">
              <c16:uniqueId val="{00000003-1CBB-4C02-8E06-853DA9FA4AF0}"/>
            </c:ext>
          </c:extLst>
        </c:ser>
        <c:ser>
          <c:idx val="2"/>
          <c:order val="4"/>
          <c:tx>
            <c:v>S</c:v>
          </c:tx>
          <c:spPr>
            <a:ln w="25400">
              <a:solidFill>
                <a:srgbClr val="3366FF"/>
              </a:solidFill>
              <a:prstDash val="solid"/>
            </a:ln>
          </c:spPr>
          <c:marker>
            <c:symbol val="none"/>
          </c:marker>
          <c:xVal>
            <c:numRef>
              <c:f>vezbe1!$B$33:$B$549</c:f>
              <c:numCache>
                <c:formatCode>0.00</c:formatCode>
                <c:ptCount val="517"/>
                <c:pt idx="0">
                  <c:v>0</c:v>
                </c:pt>
                <c:pt idx="1">
                  <c:v>50</c:v>
                </c:pt>
                <c:pt idx="2">
                  <c:v>100</c:v>
                </c:pt>
                <c:pt idx="3">
                  <c:v>150</c:v>
                </c:pt>
                <c:pt idx="4">
                  <c:v>200</c:v>
                </c:pt>
                <c:pt idx="5">
                  <c:v>250</c:v>
                </c:pt>
                <c:pt idx="6">
                  <c:v>300</c:v>
                </c:pt>
                <c:pt idx="7">
                  <c:v>350</c:v>
                </c:pt>
                <c:pt idx="8">
                  <c:v>400</c:v>
                </c:pt>
                <c:pt idx="9">
                  <c:v>450</c:v>
                </c:pt>
                <c:pt idx="10">
                  <c:v>500</c:v>
                </c:pt>
                <c:pt idx="11">
                  <c:v>550</c:v>
                </c:pt>
                <c:pt idx="12">
                  <c:v>600</c:v>
                </c:pt>
                <c:pt idx="13">
                  <c:v>650</c:v>
                </c:pt>
                <c:pt idx="14">
                  <c:v>700</c:v>
                </c:pt>
                <c:pt idx="15">
                  <c:v>750</c:v>
                </c:pt>
                <c:pt idx="16">
                  <c:v>800</c:v>
                </c:pt>
                <c:pt idx="17">
                  <c:v>850</c:v>
                </c:pt>
                <c:pt idx="18">
                  <c:v>900</c:v>
                </c:pt>
                <c:pt idx="19">
                  <c:v>950</c:v>
                </c:pt>
                <c:pt idx="20">
                  <c:v>1000</c:v>
                </c:pt>
                <c:pt idx="21">
                  <c:v>1050</c:v>
                </c:pt>
                <c:pt idx="22">
                  <c:v>1100</c:v>
                </c:pt>
                <c:pt idx="23">
                  <c:v>1150</c:v>
                </c:pt>
                <c:pt idx="24">
                  <c:v>1200</c:v>
                </c:pt>
                <c:pt idx="25">
                  <c:v>1250</c:v>
                </c:pt>
                <c:pt idx="26">
                  <c:v>1300</c:v>
                </c:pt>
                <c:pt idx="27">
                  <c:v>1350</c:v>
                </c:pt>
                <c:pt idx="28">
                  <c:v>1400</c:v>
                </c:pt>
                <c:pt idx="29">
                  <c:v>1450</c:v>
                </c:pt>
                <c:pt idx="30">
                  <c:v>1500</c:v>
                </c:pt>
                <c:pt idx="31">
                  <c:v>1550</c:v>
                </c:pt>
                <c:pt idx="32">
                  <c:v>1600</c:v>
                </c:pt>
                <c:pt idx="33">
                  <c:v>1650</c:v>
                </c:pt>
                <c:pt idx="34">
                  <c:v>1700</c:v>
                </c:pt>
                <c:pt idx="35">
                  <c:v>1750</c:v>
                </c:pt>
                <c:pt idx="36">
                  <c:v>1800</c:v>
                </c:pt>
                <c:pt idx="37">
                  <c:v>1850</c:v>
                </c:pt>
                <c:pt idx="38">
                  <c:v>1900</c:v>
                </c:pt>
                <c:pt idx="39">
                  <c:v>1950</c:v>
                </c:pt>
                <c:pt idx="40">
                  <c:v>2000</c:v>
                </c:pt>
                <c:pt idx="41">
                  <c:v>2050</c:v>
                </c:pt>
                <c:pt idx="42">
                  <c:v>2100</c:v>
                </c:pt>
                <c:pt idx="43">
                  <c:v>2150</c:v>
                </c:pt>
                <c:pt idx="44">
                  <c:v>2200</c:v>
                </c:pt>
                <c:pt idx="45">
                  <c:v>2250</c:v>
                </c:pt>
                <c:pt idx="46">
                  <c:v>2300</c:v>
                </c:pt>
                <c:pt idx="47">
                  <c:v>2350</c:v>
                </c:pt>
                <c:pt idx="48">
                  <c:v>2400</c:v>
                </c:pt>
                <c:pt idx="49">
                  <c:v>2450</c:v>
                </c:pt>
                <c:pt idx="50">
                  <c:v>2500</c:v>
                </c:pt>
                <c:pt idx="51">
                  <c:v>2550</c:v>
                </c:pt>
                <c:pt idx="52">
                  <c:v>2600</c:v>
                </c:pt>
                <c:pt idx="53">
                  <c:v>2650</c:v>
                </c:pt>
                <c:pt idx="54">
                  <c:v>2700</c:v>
                </c:pt>
                <c:pt idx="55">
                  <c:v>2750</c:v>
                </c:pt>
                <c:pt idx="56">
                  <c:v>2800</c:v>
                </c:pt>
                <c:pt idx="57">
                  <c:v>2850</c:v>
                </c:pt>
                <c:pt idx="58">
                  <c:v>2900</c:v>
                </c:pt>
                <c:pt idx="59">
                  <c:v>2950</c:v>
                </c:pt>
                <c:pt idx="60">
                  <c:v>3000</c:v>
                </c:pt>
                <c:pt idx="61">
                  <c:v>3050</c:v>
                </c:pt>
                <c:pt idx="62">
                  <c:v>3100</c:v>
                </c:pt>
                <c:pt idx="63">
                  <c:v>3150</c:v>
                </c:pt>
                <c:pt idx="64">
                  <c:v>3200</c:v>
                </c:pt>
                <c:pt idx="65">
                  <c:v>3250</c:v>
                </c:pt>
                <c:pt idx="66">
                  <c:v>3300</c:v>
                </c:pt>
                <c:pt idx="67">
                  <c:v>3350</c:v>
                </c:pt>
                <c:pt idx="68">
                  <c:v>3400</c:v>
                </c:pt>
                <c:pt idx="69">
                  <c:v>3450</c:v>
                </c:pt>
                <c:pt idx="70">
                  <c:v>3500</c:v>
                </c:pt>
                <c:pt idx="71">
                  <c:v>3550</c:v>
                </c:pt>
                <c:pt idx="72">
                  <c:v>3600</c:v>
                </c:pt>
                <c:pt idx="73">
                  <c:v>3650</c:v>
                </c:pt>
                <c:pt idx="74">
                  <c:v>3700</c:v>
                </c:pt>
                <c:pt idx="75">
                  <c:v>3750</c:v>
                </c:pt>
                <c:pt idx="76">
                  <c:v>3800</c:v>
                </c:pt>
                <c:pt idx="77">
                  <c:v>3850</c:v>
                </c:pt>
                <c:pt idx="78">
                  <c:v>3900</c:v>
                </c:pt>
                <c:pt idx="79">
                  <c:v>3950</c:v>
                </c:pt>
                <c:pt idx="80">
                  <c:v>4000</c:v>
                </c:pt>
                <c:pt idx="81">
                  <c:v>4050</c:v>
                </c:pt>
                <c:pt idx="82">
                  <c:v>4100</c:v>
                </c:pt>
                <c:pt idx="83">
                  <c:v>4150</c:v>
                </c:pt>
                <c:pt idx="84">
                  <c:v>4200</c:v>
                </c:pt>
                <c:pt idx="85">
                  <c:v>4250</c:v>
                </c:pt>
                <c:pt idx="86">
                  <c:v>4300</c:v>
                </c:pt>
                <c:pt idx="87">
                  <c:v>4350</c:v>
                </c:pt>
                <c:pt idx="88">
                  <c:v>4400</c:v>
                </c:pt>
                <c:pt idx="89">
                  <c:v>4450</c:v>
                </c:pt>
                <c:pt idx="90">
                  <c:v>4500</c:v>
                </c:pt>
                <c:pt idx="91">
                  <c:v>4550</c:v>
                </c:pt>
                <c:pt idx="92">
                  <c:v>4600</c:v>
                </c:pt>
                <c:pt idx="93">
                  <c:v>4650</c:v>
                </c:pt>
                <c:pt idx="94">
                  <c:v>4700</c:v>
                </c:pt>
                <c:pt idx="95">
                  <c:v>4750</c:v>
                </c:pt>
                <c:pt idx="96">
                  <c:v>4800</c:v>
                </c:pt>
                <c:pt idx="97">
                  <c:v>4850</c:v>
                </c:pt>
                <c:pt idx="98">
                  <c:v>4900</c:v>
                </c:pt>
                <c:pt idx="99">
                  <c:v>4950</c:v>
                </c:pt>
                <c:pt idx="100">
                  <c:v>5000</c:v>
                </c:pt>
                <c:pt idx="101">
                  <c:v>5050</c:v>
                </c:pt>
                <c:pt idx="102">
                  <c:v>5100</c:v>
                </c:pt>
                <c:pt idx="103">
                  <c:v>5150</c:v>
                </c:pt>
                <c:pt idx="104">
                  <c:v>5200</c:v>
                </c:pt>
                <c:pt idx="105">
                  <c:v>5250</c:v>
                </c:pt>
                <c:pt idx="106">
                  <c:v>5300</c:v>
                </c:pt>
                <c:pt idx="107">
                  <c:v>5350</c:v>
                </c:pt>
                <c:pt idx="108">
                  <c:v>5400</c:v>
                </c:pt>
                <c:pt idx="109">
                  <c:v>5450</c:v>
                </c:pt>
                <c:pt idx="110">
                  <c:v>5500</c:v>
                </c:pt>
                <c:pt idx="111">
                  <c:v>5550</c:v>
                </c:pt>
                <c:pt idx="112">
                  <c:v>5600</c:v>
                </c:pt>
                <c:pt idx="113">
                  <c:v>5650</c:v>
                </c:pt>
                <c:pt idx="114">
                  <c:v>5700</c:v>
                </c:pt>
                <c:pt idx="115">
                  <c:v>5750</c:v>
                </c:pt>
                <c:pt idx="116">
                  <c:v>5800</c:v>
                </c:pt>
                <c:pt idx="117">
                  <c:v>5850</c:v>
                </c:pt>
                <c:pt idx="118">
                  <c:v>5900</c:v>
                </c:pt>
                <c:pt idx="119">
                  <c:v>5950</c:v>
                </c:pt>
                <c:pt idx="120">
                  <c:v>6000</c:v>
                </c:pt>
                <c:pt idx="121">
                  <c:v>6050</c:v>
                </c:pt>
                <c:pt idx="122">
                  <c:v>6100</c:v>
                </c:pt>
                <c:pt idx="123">
                  <c:v>6150</c:v>
                </c:pt>
                <c:pt idx="124">
                  <c:v>6200</c:v>
                </c:pt>
                <c:pt idx="125">
                  <c:v>6250</c:v>
                </c:pt>
                <c:pt idx="126">
                  <c:v>6300</c:v>
                </c:pt>
                <c:pt idx="127">
                  <c:v>6350</c:v>
                </c:pt>
                <c:pt idx="128">
                  <c:v>6400</c:v>
                </c:pt>
                <c:pt idx="129">
                  <c:v>6450</c:v>
                </c:pt>
                <c:pt idx="130">
                  <c:v>6500</c:v>
                </c:pt>
                <c:pt idx="131">
                  <c:v>6550</c:v>
                </c:pt>
                <c:pt idx="132">
                  <c:v>6600</c:v>
                </c:pt>
                <c:pt idx="133">
                  <c:v>6650</c:v>
                </c:pt>
                <c:pt idx="134">
                  <c:v>6700</c:v>
                </c:pt>
                <c:pt idx="135">
                  <c:v>6750</c:v>
                </c:pt>
                <c:pt idx="136">
                  <c:v>6800</c:v>
                </c:pt>
                <c:pt idx="137">
                  <c:v>6850</c:v>
                </c:pt>
                <c:pt idx="138">
                  <c:v>6900</c:v>
                </c:pt>
                <c:pt idx="139">
                  <c:v>6950</c:v>
                </c:pt>
                <c:pt idx="140">
                  <c:v>7000</c:v>
                </c:pt>
                <c:pt idx="141">
                  <c:v>7050</c:v>
                </c:pt>
                <c:pt idx="142">
                  <c:v>7100</c:v>
                </c:pt>
                <c:pt idx="143">
                  <c:v>7150</c:v>
                </c:pt>
                <c:pt idx="144">
                  <c:v>7200</c:v>
                </c:pt>
                <c:pt idx="145">
                  <c:v>7250</c:v>
                </c:pt>
                <c:pt idx="146">
                  <c:v>7300</c:v>
                </c:pt>
                <c:pt idx="147">
                  <c:v>7350</c:v>
                </c:pt>
                <c:pt idx="148">
                  <c:v>7400</c:v>
                </c:pt>
                <c:pt idx="149">
                  <c:v>7450</c:v>
                </c:pt>
                <c:pt idx="150">
                  <c:v>7500</c:v>
                </c:pt>
                <c:pt idx="151">
                  <c:v>7550</c:v>
                </c:pt>
                <c:pt idx="152">
                  <c:v>7600</c:v>
                </c:pt>
                <c:pt idx="153">
                  <c:v>7650</c:v>
                </c:pt>
                <c:pt idx="154">
                  <c:v>7700</c:v>
                </c:pt>
                <c:pt idx="155">
                  <c:v>7750</c:v>
                </c:pt>
                <c:pt idx="156">
                  <c:v>7800</c:v>
                </c:pt>
                <c:pt idx="157">
                  <c:v>7850</c:v>
                </c:pt>
                <c:pt idx="158">
                  <c:v>7900</c:v>
                </c:pt>
                <c:pt idx="159">
                  <c:v>7950</c:v>
                </c:pt>
                <c:pt idx="160">
                  <c:v>8000</c:v>
                </c:pt>
                <c:pt idx="161">
                  <c:v>8050</c:v>
                </c:pt>
                <c:pt idx="162">
                  <c:v>8100</c:v>
                </c:pt>
                <c:pt idx="163">
                  <c:v>8150</c:v>
                </c:pt>
                <c:pt idx="164">
                  <c:v>8200</c:v>
                </c:pt>
                <c:pt idx="165">
                  <c:v>8250</c:v>
                </c:pt>
                <c:pt idx="166">
                  <c:v>8300</c:v>
                </c:pt>
                <c:pt idx="167">
                  <c:v>8350</c:v>
                </c:pt>
                <c:pt idx="168">
                  <c:v>8400</c:v>
                </c:pt>
                <c:pt idx="169">
                  <c:v>8450</c:v>
                </c:pt>
                <c:pt idx="170">
                  <c:v>8500</c:v>
                </c:pt>
                <c:pt idx="171">
                  <c:v>8550</c:v>
                </c:pt>
                <c:pt idx="172">
                  <c:v>8600</c:v>
                </c:pt>
                <c:pt idx="173">
                  <c:v>8650</c:v>
                </c:pt>
                <c:pt idx="174">
                  <c:v>8700</c:v>
                </c:pt>
                <c:pt idx="175">
                  <c:v>8750</c:v>
                </c:pt>
                <c:pt idx="176">
                  <c:v>8800</c:v>
                </c:pt>
                <c:pt idx="177">
                  <c:v>8850</c:v>
                </c:pt>
                <c:pt idx="178">
                  <c:v>8900</c:v>
                </c:pt>
                <c:pt idx="179">
                  <c:v>8950</c:v>
                </c:pt>
                <c:pt idx="180">
                  <c:v>9000</c:v>
                </c:pt>
                <c:pt idx="181">
                  <c:v>9050</c:v>
                </c:pt>
                <c:pt idx="182">
                  <c:v>9100</c:v>
                </c:pt>
                <c:pt idx="183">
                  <c:v>9150</c:v>
                </c:pt>
                <c:pt idx="184">
                  <c:v>9200</c:v>
                </c:pt>
                <c:pt idx="185">
                  <c:v>9250</c:v>
                </c:pt>
                <c:pt idx="186">
                  <c:v>9300</c:v>
                </c:pt>
                <c:pt idx="187">
                  <c:v>9350</c:v>
                </c:pt>
                <c:pt idx="188">
                  <c:v>9400</c:v>
                </c:pt>
                <c:pt idx="189">
                  <c:v>9450</c:v>
                </c:pt>
                <c:pt idx="190">
                  <c:v>9500</c:v>
                </c:pt>
                <c:pt idx="191">
                  <c:v>9550</c:v>
                </c:pt>
                <c:pt idx="192">
                  <c:v>9600</c:v>
                </c:pt>
                <c:pt idx="193">
                  <c:v>9650</c:v>
                </c:pt>
                <c:pt idx="194">
                  <c:v>9700</c:v>
                </c:pt>
                <c:pt idx="195">
                  <c:v>9750</c:v>
                </c:pt>
                <c:pt idx="196">
                  <c:v>9800</c:v>
                </c:pt>
                <c:pt idx="197">
                  <c:v>9850</c:v>
                </c:pt>
                <c:pt idx="198">
                  <c:v>9900</c:v>
                </c:pt>
                <c:pt idx="199">
                  <c:v>9950</c:v>
                </c:pt>
                <c:pt idx="200">
                  <c:v>10000</c:v>
                </c:pt>
                <c:pt idx="201">
                  <c:v>10050</c:v>
                </c:pt>
                <c:pt idx="202">
                  <c:v>10100</c:v>
                </c:pt>
                <c:pt idx="203">
                  <c:v>10150</c:v>
                </c:pt>
                <c:pt idx="204">
                  <c:v>10200</c:v>
                </c:pt>
                <c:pt idx="205">
                  <c:v>10250</c:v>
                </c:pt>
                <c:pt idx="206">
                  <c:v>10300</c:v>
                </c:pt>
                <c:pt idx="207">
                  <c:v>10350</c:v>
                </c:pt>
                <c:pt idx="208">
                  <c:v>10400</c:v>
                </c:pt>
                <c:pt idx="209">
                  <c:v>10450</c:v>
                </c:pt>
                <c:pt idx="210">
                  <c:v>10500</c:v>
                </c:pt>
                <c:pt idx="211">
                  <c:v>10550</c:v>
                </c:pt>
                <c:pt idx="212">
                  <c:v>10600</c:v>
                </c:pt>
                <c:pt idx="213">
                  <c:v>10650</c:v>
                </c:pt>
                <c:pt idx="214">
                  <c:v>10700</c:v>
                </c:pt>
                <c:pt idx="215">
                  <c:v>10750</c:v>
                </c:pt>
                <c:pt idx="216">
                  <c:v>10800</c:v>
                </c:pt>
                <c:pt idx="217">
                  <c:v>10850</c:v>
                </c:pt>
                <c:pt idx="218">
                  <c:v>10900</c:v>
                </c:pt>
                <c:pt idx="219">
                  <c:v>10950</c:v>
                </c:pt>
                <c:pt idx="220">
                  <c:v>11000</c:v>
                </c:pt>
                <c:pt idx="221">
                  <c:v>11050</c:v>
                </c:pt>
                <c:pt idx="222">
                  <c:v>11100</c:v>
                </c:pt>
                <c:pt idx="223">
                  <c:v>11150</c:v>
                </c:pt>
                <c:pt idx="224">
                  <c:v>11200</c:v>
                </c:pt>
                <c:pt idx="225">
                  <c:v>11250</c:v>
                </c:pt>
                <c:pt idx="226">
                  <c:v>11300</c:v>
                </c:pt>
                <c:pt idx="227">
                  <c:v>11350</c:v>
                </c:pt>
                <c:pt idx="228">
                  <c:v>11400</c:v>
                </c:pt>
                <c:pt idx="229">
                  <c:v>11450</c:v>
                </c:pt>
                <c:pt idx="230">
                  <c:v>11500</c:v>
                </c:pt>
                <c:pt idx="231">
                  <c:v>11550</c:v>
                </c:pt>
                <c:pt idx="232">
                  <c:v>11600</c:v>
                </c:pt>
                <c:pt idx="233">
                  <c:v>11650</c:v>
                </c:pt>
                <c:pt idx="234">
                  <c:v>11700</c:v>
                </c:pt>
                <c:pt idx="235">
                  <c:v>11750</c:v>
                </c:pt>
                <c:pt idx="236">
                  <c:v>11800</c:v>
                </c:pt>
                <c:pt idx="237">
                  <c:v>11850</c:v>
                </c:pt>
                <c:pt idx="238">
                  <c:v>11900</c:v>
                </c:pt>
                <c:pt idx="239">
                  <c:v>11950</c:v>
                </c:pt>
                <c:pt idx="240">
                  <c:v>12000</c:v>
                </c:pt>
                <c:pt idx="241">
                  <c:v>12050</c:v>
                </c:pt>
                <c:pt idx="242">
                  <c:v>12100</c:v>
                </c:pt>
                <c:pt idx="243">
                  <c:v>12150</c:v>
                </c:pt>
                <c:pt idx="244">
                  <c:v>12200</c:v>
                </c:pt>
                <c:pt idx="245">
                  <c:v>12250</c:v>
                </c:pt>
                <c:pt idx="246">
                  <c:v>12300</c:v>
                </c:pt>
                <c:pt idx="247">
                  <c:v>12350</c:v>
                </c:pt>
                <c:pt idx="248">
                  <c:v>12400</c:v>
                </c:pt>
                <c:pt idx="249">
                  <c:v>12450</c:v>
                </c:pt>
                <c:pt idx="250">
                  <c:v>12500</c:v>
                </c:pt>
                <c:pt idx="251">
                  <c:v>12550</c:v>
                </c:pt>
                <c:pt idx="252">
                  <c:v>12600</c:v>
                </c:pt>
                <c:pt idx="253">
                  <c:v>12650</c:v>
                </c:pt>
                <c:pt idx="254">
                  <c:v>12700</c:v>
                </c:pt>
                <c:pt idx="255">
                  <c:v>12750</c:v>
                </c:pt>
                <c:pt idx="256">
                  <c:v>12800</c:v>
                </c:pt>
                <c:pt idx="257">
                  <c:v>12850</c:v>
                </c:pt>
                <c:pt idx="258">
                  <c:v>12900</c:v>
                </c:pt>
                <c:pt idx="259">
                  <c:v>12950</c:v>
                </c:pt>
                <c:pt idx="260">
                  <c:v>13000</c:v>
                </c:pt>
                <c:pt idx="261">
                  <c:v>13050</c:v>
                </c:pt>
                <c:pt idx="262">
                  <c:v>13100</c:v>
                </c:pt>
                <c:pt idx="263">
                  <c:v>13150</c:v>
                </c:pt>
                <c:pt idx="264">
                  <c:v>13200</c:v>
                </c:pt>
                <c:pt idx="265">
                  <c:v>13250</c:v>
                </c:pt>
                <c:pt idx="266">
                  <c:v>13300</c:v>
                </c:pt>
                <c:pt idx="267">
                  <c:v>13350</c:v>
                </c:pt>
                <c:pt idx="268">
                  <c:v>13400</c:v>
                </c:pt>
                <c:pt idx="269">
                  <c:v>13450</c:v>
                </c:pt>
                <c:pt idx="270">
                  <c:v>13500</c:v>
                </c:pt>
                <c:pt idx="271">
                  <c:v>13550</c:v>
                </c:pt>
                <c:pt idx="272">
                  <c:v>13600</c:v>
                </c:pt>
                <c:pt idx="273">
                  <c:v>13650</c:v>
                </c:pt>
                <c:pt idx="274">
                  <c:v>13700</c:v>
                </c:pt>
                <c:pt idx="275">
                  <c:v>13750</c:v>
                </c:pt>
                <c:pt idx="276">
                  <c:v>13800</c:v>
                </c:pt>
                <c:pt idx="277">
                  <c:v>13850</c:v>
                </c:pt>
                <c:pt idx="278">
                  <c:v>13900</c:v>
                </c:pt>
                <c:pt idx="279">
                  <c:v>13950</c:v>
                </c:pt>
                <c:pt idx="280">
                  <c:v>14000</c:v>
                </c:pt>
                <c:pt idx="281">
                  <c:v>14050</c:v>
                </c:pt>
                <c:pt idx="282">
                  <c:v>14100</c:v>
                </c:pt>
                <c:pt idx="283">
                  <c:v>14150</c:v>
                </c:pt>
                <c:pt idx="284">
                  <c:v>14200</c:v>
                </c:pt>
                <c:pt idx="285">
                  <c:v>14250</c:v>
                </c:pt>
                <c:pt idx="286">
                  <c:v>14300</c:v>
                </c:pt>
                <c:pt idx="287">
                  <c:v>14350</c:v>
                </c:pt>
                <c:pt idx="288">
                  <c:v>14400</c:v>
                </c:pt>
                <c:pt idx="289">
                  <c:v>14450</c:v>
                </c:pt>
                <c:pt idx="290">
                  <c:v>14500</c:v>
                </c:pt>
                <c:pt idx="291">
                  <c:v>14550</c:v>
                </c:pt>
                <c:pt idx="292">
                  <c:v>14600</c:v>
                </c:pt>
                <c:pt idx="293">
                  <c:v>14650</c:v>
                </c:pt>
                <c:pt idx="294">
                  <c:v>14700</c:v>
                </c:pt>
                <c:pt idx="295">
                  <c:v>14750</c:v>
                </c:pt>
                <c:pt idx="296">
                  <c:v>14800</c:v>
                </c:pt>
                <c:pt idx="297">
                  <c:v>14850</c:v>
                </c:pt>
                <c:pt idx="298">
                  <c:v>14900</c:v>
                </c:pt>
                <c:pt idx="299">
                  <c:v>14950</c:v>
                </c:pt>
                <c:pt idx="300">
                  <c:v>15000</c:v>
                </c:pt>
                <c:pt idx="301">
                  <c:v>15050</c:v>
                </c:pt>
                <c:pt idx="302">
                  <c:v>15100</c:v>
                </c:pt>
                <c:pt idx="303">
                  <c:v>15150</c:v>
                </c:pt>
                <c:pt idx="304">
                  <c:v>15200</c:v>
                </c:pt>
                <c:pt idx="305">
                  <c:v>15250</c:v>
                </c:pt>
                <c:pt idx="306">
                  <c:v>15300</c:v>
                </c:pt>
                <c:pt idx="307">
                  <c:v>15350</c:v>
                </c:pt>
                <c:pt idx="308">
                  <c:v>15400</c:v>
                </c:pt>
                <c:pt idx="309">
                  <c:v>15450</c:v>
                </c:pt>
                <c:pt idx="310">
                  <c:v>15500</c:v>
                </c:pt>
                <c:pt idx="311">
                  <c:v>15550</c:v>
                </c:pt>
                <c:pt idx="312">
                  <c:v>15600</c:v>
                </c:pt>
                <c:pt idx="313">
                  <c:v>15650</c:v>
                </c:pt>
                <c:pt idx="314">
                  <c:v>15700</c:v>
                </c:pt>
                <c:pt idx="315">
                  <c:v>15750</c:v>
                </c:pt>
                <c:pt idx="316">
                  <c:v>15800</c:v>
                </c:pt>
                <c:pt idx="317">
                  <c:v>15850</c:v>
                </c:pt>
                <c:pt idx="318">
                  <c:v>15900</c:v>
                </c:pt>
                <c:pt idx="319">
                  <c:v>15950</c:v>
                </c:pt>
                <c:pt idx="320">
                  <c:v>16000</c:v>
                </c:pt>
                <c:pt idx="321">
                  <c:v>16050</c:v>
                </c:pt>
                <c:pt idx="322">
                  <c:v>16100</c:v>
                </c:pt>
                <c:pt idx="323">
                  <c:v>16150</c:v>
                </c:pt>
                <c:pt idx="324">
                  <c:v>16200</c:v>
                </c:pt>
                <c:pt idx="325">
                  <c:v>16250</c:v>
                </c:pt>
                <c:pt idx="326">
                  <c:v>16300</c:v>
                </c:pt>
                <c:pt idx="327">
                  <c:v>16350</c:v>
                </c:pt>
                <c:pt idx="328">
                  <c:v>16400</c:v>
                </c:pt>
                <c:pt idx="329">
                  <c:v>16450</c:v>
                </c:pt>
                <c:pt idx="330">
                  <c:v>16500</c:v>
                </c:pt>
                <c:pt idx="331">
                  <c:v>16550</c:v>
                </c:pt>
                <c:pt idx="332">
                  <c:v>16600</c:v>
                </c:pt>
                <c:pt idx="333">
                  <c:v>16650</c:v>
                </c:pt>
                <c:pt idx="334">
                  <c:v>16700</c:v>
                </c:pt>
                <c:pt idx="335">
                  <c:v>16750</c:v>
                </c:pt>
                <c:pt idx="336">
                  <c:v>16800</c:v>
                </c:pt>
                <c:pt idx="337">
                  <c:v>16850</c:v>
                </c:pt>
                <c:pt idx="338">
                  <c:v>16900</c:v>
                </c:pt>
                <c:pt idx="339">
                  <c:v>16950</c:v>
                </c:pt>
                <c:pt idx="340">
                  <c:v>17000</c:v>
                </c:pt>
                <c:pt idx="341">
                  <c:v>17050</c:v>
                </c:pt>
                <c:pt idx="342">
                  <c:v>17100</c:v>
                </c:pt>
                <c:pt idx="343">
                  <c:v>17150</c:v>
                </c:pt>
                <c:pt idx="344">
                  <c:v>17200</c:v>
                </c:pt>
                <c:pt idx="345">
                  <c:v>17250</c:v>
                </c:pt>
                <c:pt idx="346">
                  <c:v>17300</c:v>
                </c:pt>
                <c:pt idx="347">
                  <c:v>17350</c:v>
                </c:pt>
                <c:pt idx="348">
                  <c:v>17400</c:v>
                </c:pt>
                <c:pt idx="349">
                  <c:v>17450</c:v>
                </c:pt>
                <c:pt idx="350">
                  <c:v>17500</c:v>
                </c:pt>
                <c:pt idx="351">
                  <c:v>17550</c:v>
                </c:pt>
                <c:pt idx="352">
                  <c:v>17600</c:v>
                </c:pt>
                <c:pt idx="353">
                  <c:v>17650</c:v>
                </c:pt>
                <c:pt idx="354">
                  <c:v>17700</c:v>
                </c:pt>
                <c:pt idx="355">
                  <c:v>17750</c:v>
                </c:pt>
                <c:pt idx="356">
                  <c:v>17800</c:v>
                </c:pt>
                <c:pt idx="357">
                  <c:v>17850</c:v>
                </c:pt>
                <c:pt idx="358">
                  <c:v>17900</c:v>
                </c:pt>
                <c:pt idx="359">
                  <c:v>17950</c:v>
                </c:pt>
                <c:pt idx="360">
                  <c:v>18000</c:v>
                </c:pt>
                <c:pt idx="361">
                  <c:v>18050</c:v>
                </c:pt>
                <c:pt idx="362">
                  <c:v>18100</c:v>
                </c:pt>
                <c:pt idx="363">
                  <c:v>18150</c:v>
                </c:pt>
                <c:pt idx="364">
                  <c:v>18200</c:v>
                </c:pt>
                <c:pt idx="365">
                  <c:v>18250</c:v>
                </c:pt>
                <c:pt idx="366">
                  <c:v>18300</c:v>
                </c:pt>
                <c:pt idx="367">
                  <c:v>18350</c:v>
                </c:pt>
                <c:pt idx="368">
                  <c:v>18400</c:v>
                </c:pt>
                <c:pt idx="369">
                  <c:v>18450</c:v>
                </c:pt>
                <c:pt idx="370">
                  <c:v>18500</c:v>
                </c:pt>
                <c:pt idx="371">
                  <c:v>18550</c:v>
                </c:pt>
                <c:pt idx="372">
                  <c:v>18600</c:v>
                </c:pt>
                <c:pt idx="373">
                  <c:v>18650</c:v>
                </c:pt>
                <c:pt idx="374">
                  <c:v>18700</c:v>
                </c:pt>
                <c:pt idx="375">
                  <c:v>18750</c:v>
                </c:pt>
                <c:pt idx="376">
                  <c:v>18800</c:v>
                </c:pt>
                <c:pt idx="377">
                  <c:v>18850</c:v>
                </c:pt>
                <c:pt idx="378">
                  <c:v>18900</c:v>
                </c:pt>
                <c:pt idx="379">
                  <c:v>18950</c:v>
                </c:pt>
                <c:pt idx="380">
                  <c:v>19000</c:v>
                </c:pt>
                <c:pt idx="381">
                  <c:v>19050</c:v>
                </c:pt>
                <c:pt idx="382">
                  <c:v>19100</c:v>
                </c:pt>
                <c:pt idx="383">
                  <c:v>19150</c:v>
                </c:pt>
                <c:pt idx="384">
                  <c:v>19200</c:v>
                </c:pt>
                <c:pt idx="385">
                  <c:v>19250</c:v>
                </c:pt>
                <c:pt idx="386">
                  <c:v>19300</c:v>
                </c:pt>
                <c:pt idx="387">
                  <c:v>19350</c:v>
                </c:pt>
                <c:pt idx="388">
                  <c:v>19400</c:v>
                </c:pt>
                <c:pt idx="389">
                  <c:v>19450</c:v>
                </c:pt>
                <c:pt idx="390">
                  <c:v>19500</c:v>
                </c:pt>
                <c:pt idx="391">
                  <c:v>19550</c:v>
                </c:pt>
                <c:pt idx="392">
                  <c:v>19600</c:v>
                </c:pt>
                <c:pt idx="393">
                  <c:v>19650</c:v>
                </c:pt>
                <c:pt idx="394">
                  <c:v>19700</c:v>
                </c:pt>
                <c:pt idx="395">
                  <c:v>19750</c:v>
                </c:pt>
                <c:pt idx="396">
                  <c:v>19800</c:v>
                </c:pt>
                <c:pt idx="397">
                  <c:v>19850</c:v>
                </c:pt>
                <c:pt idx="398">
                  <c:v>19900</c:v>
                </c:pt>
                <c:pt idx="399">
                  <c:v>19950</c:v>
                </c:pt>
                <c:pt idx="400">
                  <c:v>20000</c:v>
                </c:pt>
                <c:pt idx="401">
                  <c:v>20050</c:v>
                </c:pt>
                <c:pt idx="402">
                  <c:v>20100</c:v>
                </c:pt>
                <c:pt idx="403">
                  <c:v>20150</c:v>
                </c:pt>
                <c:pt idx="404">
                  <c:v>20200</c:v>
                </c:pt>
                <c:pt idx="405">
                  <c:v>20250</c:v>
                </c:pt>
                <c:pt idx="406">
                  <c:v>20300</c:v>
                </c:pt>
                <c:pt idx="407">
                  <c:v>20350</c:v>
                </c:pt>
                <c:pt idx="408">
                  <c:v>20400</c:v>
                </c:pt>
                <c:pt idx="409">
                  <c:v>20450</c:v>
                </c:pt>
                <c:pt idx="410">
                  <c:v>20500</c:v>
                </c:pt>
                <c:pt idx="411">
                  <c:v>20550</c:v>
                </c:pt>
                <c:pt idx="412">
                  <c:v>20600</c:v>
                </c:pt>
                <c:pt idx="413">
                  <c:v>20650</c:v>
                </c:pt>
                <c:pt idx="414">
                  <c:v>20700</c:v>
                </c:pt>
                <c:pt idx="415">
                  <c:v>20750</c:v>
                </c:pt>
                <c:pt idx="416">
                  <c:v>20800</c:v>
                </c:pt>
                <c:pt idx="417">
                  <c:v>20850</c:v>
                </c:pt>
                <c:pt idx="418">
                  <c:v>20900</c:v>
                </c:pt>
                <c:pt idx="419">
                  <c:v>20950</c:v>
                </c:pt>
                <c:pt idx="420">
                  <c:v>21000</c:v>
                </c:pt>
                <c:pt idx="421">
                  <c:v>21050</c:v>
                </c:pt>
                <c:pt idx="422">
                  <c:v>21100</c:v>
                </c:pt>
                <c:pt idx="423">
                  <c:v>21150</c:v>
                </c:pt>
                <c:pt idx="424">
                  <c:v>21200</c:v>
                </c:pt>
                <c:pt idx="425">
                  <c:v>21250</c:v>
                </c:pt>
                <c:pt idx="426">
                  <c:v>21300</c:v>
                </c:pt>
                <c:pt idx="427">
                  <c:v>21350</c:v>
                </c:pt>
                <c:pt idx="428">
                  <c:v>21400</c:v>
                </c:pt>
                <c:pt idx="429">
                  <c:v>21450</c:v>
                </c:pt>
                <c:pt idx="430">
                  <c:v>21500</c:v>
                </c:pt>
                <c:pt idx="431">
                  <c:v>21550</c:v>
                </c:pt>
                <c:pt idx="432">
                  <c:v>21600</c:v>
                </c:pt>
                <c:pt idx="433">
                  <c:v>21650</c:v>
                </c:pt>
                <c:pt idx="434">
                  <c:v>21700</c:v>
                </c:pt>
                <c:pt idx="435">
                  <c:v>21750</c:v>
                </c:pt>
                <c:pt idx="436">
                  <c:v>21800</c:v>
                </c:pt>
                <c:pt idx="437">
                  <c:v>21850</c:v>
                </c:pt>
                <c:pt idx="438">
                  <c:v>21900</c:v>
                </c:pt>
                <c:pt idx="439">
                  <c:v>21950</c:v>
                </c:pt>
                <c:pt idx="440">
                  <c:v>22000</c:v>
                </c:pt>
                <c:pt idx="441">
                  <c:v>22050</c:v>
                </c:pt>
                <c:pt idx="442">
                  <c:v>22100</c:v>
                </c:pt>
                <c:pt idx="443">
                  <c:v>22150</c:v>
                </c:pt>
                <c:pt idx="444">
                  <c:v>22200</c:v>
                </c:pt>
                <c:pt idx="445">
                  <c:v>22250</c:v>
                </c:pt>
                <c:pt idx="446">
                  <c:v>22300</c:v>
                </c:pt>
                <c:pt idx="447">
                  <c:v>22350</c:v>
                </c:pt>
                <c:pt idx="448">
                  <c:v>22400</c:v>
                </c:pt>
                <c:pt idx="449">
                  <c:v>22450</c:v>
                </c:pt>
                <c:pt idx="450">
                  <c:v>22500</c:v>
                </c:pt>
                <c:pt idx="451">
                  <c:v>22550</c:v>
                </c:pt>
                <c:pt idx="452">
                  <c:v>22600</c:v>
                </c:pt>
                <c:pt idx="453">
                  <c:v>22650</c:v>
                </c:pt>
                <c:pt idx="454">
                  <c:v>22700</c:v>
                </c:pt>
                <c:pt idx="455">
                  <c:v>22750</c:v>
                </c:pt>
                <c:pt idx="456">
                  <c:v>22800</c:v>
                </c:pt>
                <c:pt idx="457">
                  <c:v>22850</c:v>
                </c:pt>
                <c:pt idx="458">
                  <c:v>22900</c:v>
                </c:pt>
                <c:pt idx="459">
                  <c:v>22950</c:v>
                </c:pt>
                <c:pt idx="460">
                  <c:v>23000</c:v>
                </c:pt>
                <c:pt idx="461">
                  <c:v>23050</c:v>
                </c:pt>
                <c:pt idx="462">
                  <c:v>23100</c:v>
                </c:pt>
                <c:pt idx="463">
                  <c:v>23150</c:v>
                </c:pt>
                <c:pt idx="464">
                  <c:v>23200</c:v>
                </c:pt>
                <c:pt idx="465">
                  <c:v>23250</c:v>
                </c:pt>
                <c:pt idx="466">
                  <c:v>23300</c:v>
                </c:pt>
                <c:pt idx="467">
                  <c:v>23350</c:v>
                </c:pt>
                <c:pt idx="468">
                  <c:v>23400</c:v>
                </c:pt>
                <c:pt idx="469">
                  <c:v>23450</c:v>
                </c:pt>
                <c:pt idx="470">
                  <c:v>23500</c:v>
                </c:pt>
                <c:pt idx="471">
                  <c:v>23550</c:v>
                </c:pt>
                <c:pt idx="472">
                  <c:v>23600</c:v>
                </c:pt>
                <c:pt idx="473">
                  <c:v>23650</c:v>
                </c:pt>
                <c:pt idx="474">
                  <c:v>23700</c:v>
                </c:pt>
                <c:pt idx="475">
                  <c:v>23750</c:v>
                </c:pt>
                <c:pt idx="476">
                  <c:v>23800</c:v>
                </c:pt>
                <c:pt idx="477">
                  <c:v>23850</c:v>
                </c:pt>
                <c:pt idx="478">
                  <c:v>23900</c:v>
                </c:pt>
                <c:pt idx="479">
                  <c:v>23950</c:v>
                </c:pt>
                <c:pt idx="480">
                  <c:v>24000</c:v>
                </c:pt>
                <c:pt idx="481">
                  <c:v>24050</c:v>
                </c:pt>
                <c:pt idx="482">
                  <c:v>24100</c:v>
                </c:pt>
                <c:pt idx="483">
                  <c:v>24150</c:v>
                </c:pt>
                <c:pt idx="484">
                  <c:v>24200</c:v>
                </c:pt>
                <c:pt idx="485">
                  <c:v>24250</c:v>
                </c:pt>
                <c:pt idx="486">
                  <c:v>24300</c:v>
                </c:pt>
                <c:pt idx="487">
                  <c:v>24350</c:v>
                </c:pt>
                <c:pt idx="488">
                  <c:v>24400</c:v>
                </c:pt>
                <c:pt idx="489">
                  <c:v>24450</c:v>
                </c:pt>
                <c:pt idx="490">
                  <c:v>24500</c:v>
                </c:pt>
                <c:pt idx="491">
                  <c:v>24550</c:v>
                </c:pt>
                <c:pt idx="492">
                  <c:v>24600</c:v>
                </c:pt>
                <c:pt idx="493">
                  <c:v>24650</c:v>
                </c:pt>
                <c:pt idx="494">
                  <c:v>24700</c:v>
                </c:pt>
                <c:pt idx="495">
                  <c:v>24750</c:v>
                </c:pt>
                <c:pt idx="496">
                  <c:v>24800</c:v>
                </c:pt>
                <c:pt idx="497">
                  <c:v>24850</c:v>
                </c:pt>
                <c:pt idx="498">
                  <c:v>24900</c:v>
                </c:pt>
                <c:pt idx="499">
                  <c:v>24950</c:v>
                </c:pt>
                <c:pt idx="500">
                  <c:v>25000</c:v>
                </c:pt>
                <c:pt idx="501">
                  <c:v>25050</c:v>
                </c:pt>
                <c:pt idx="502">
                  <c:v>25100</c:v>
                </c:pt>
                <c:pt idx="503">
                  <c:v>25150</c:v>
                </c:pt>
                <c:pt idx="504">
                  <c:v>25200</c:v>
                </c:pt>
                <c:pt idx="505">
                  <c:v>25250</c:v>
                </c:pt>
                <c:pt idx="506">
                  <c:v>25300</c:v>
                </c:pt>
                <c:pt idx="507">
                  <c:v>25350</c:v>
                </c:pt>
                <c:pt idx="508">
                  <c:v>25400</c:v>
                </c:pt>
                <c:pt idx="509">
                  <c:v>25450</c:v>
                </c:pt>
                <c:pt idx="510">
                  <c:v>25500</c:v>
                </c:pt>
                <c:pt idx="511">
                  <c:v>25550</c:v>
                </c:pt>
                <c:pt idx="512">
                  <c:v>25600</c:v>
                </c:pt>
                <c:pt idx="513">
                  <c:v>25650</c:v>
                </c:pt>
                <c:pt idx="514">
                  <c:v>25700</c:v>
                </c:pt>
                <c:pt idx="515">
                  <c:v>25750</c:v>
                </c:pt>
                <c:pt idx="516">
                  <c:v>25800</c:v>
                </c:pt>
              </c:numCache>
            </c:numRef>
          </c:xVal>
          <c:yVal>
            <c:numRef>
              <c:f>vezbe1!$D$33:$D$549</c:f>
              <c:numCache>
                <c:formatCode>0.00</c:formatCode>
                <c:ptCount val="517"/>
                <c:pt idx="0">
                  <c:v>-50</c:v>
                </c:pt>
                <c:pt idx="1">
                  <c:v>-40</c:v>
                </c:pt>
                <c:pt idx="2">
                  <c:v>-30</c:v>
                </c:pt>
                <c:pt idx="3">
                  <c:v>-20</c:v>
                </c:pt>
                <c:pt idx="4">
                  <c:v>-10</c:v>
                </c:pt>
                <c:pt idx="5">
                  <c:v>0</c:v>
                </c:pt>
                <c:pt idx="6">
                  <c:v>10</c:v>
                </c:pt>
                <c:pt idx="7">
                  <c:v>20</c:v>
                </c:pt>
                <c:pt idx="8">
                  <c:v>30</c:v>
                </c:pt>
                <c:pt idx="9">
                  <c:v>40</c:v>
                </c:pt>
                <c:pt idx="10">
                  <c:v>50</c:v>
                </c:pt>
                <c:pt idx="11">
                  <c:v>60</c:v>
                </c:pt>
                <c:pt idx="12">
                  <c:v>70</c:v>
                </c:pt>
                <c:pt idx="13">
                  <c:v>80</c:v>
                </c:pt>
                <c:pt idx="14">
                  <c:v>90</c:v>
                </c:pt>
                <c:pt idx="15">
                  <c:v>100</c:v>
                </c:pt>
                <c:pt idx="16">
                  <c:v>110</c:v>
                </c:pt>
                <c:pt idx="17">
                  <c:v>120</c:v>
                </c:pt>
                <c:pt idx="18">
                  <c:v>130</c:v>
                </c:pt>
                <c:pt idx="19">
                  <c:v>140</c:v>
                </c:pt>
                <c:pt idx="20">
                  <c:v>150</c:v>
                </c:pt>
                <c:pt idx="21">
                  <c:v>160</c:v>
                </c:pt>
                <c:pt idx="22">
                  <c:v>170</c:v>
                </c:pt>
                <c:pt idx="23">
                  <c:v>180</c:v>
                </c:pt>
                <c:pt idx="24">
                  <c:v>190</c:v>
                </c:pt>
                <c:pt idx="25">
                  <c:v>200</c:v>
                </c:pt>
                <c:pt idx="26">
                  <c:v>210</c:v>
                </c:pt>
                <c:pt idx="27">
                  <c:v>220</c:v>
                </c:pt>
                <c:pt idx="28">
                  <c:v>230</c:v>
                </c:pt>
                <c:pt idx="29">
                  <c:v>240</c:v>
                </c:pt>
                <c:pt idx="30">
                  <c:v>250</c:v>
                </c:pt>
                <c:pt idx="31">
                  <c:v>260</c:v>
                </c:pt>
                <c:pt idx="32">
                  <c:v>270</c:v>
                </c:pt>
                <c:pt idx="33">
                  <c:v>280</c:v>
                </c:pt>
                <c:pt idx="34">
                  <c:v>290</c:v>
                </c:pt>
                <c:pt idx="35">
                  <c:v>300</c:v>
                </c:pt>
                <c:pt idx="36">
                  <c:v>310</c:v>
                </c:pt>
                <c:pt idx="37">
                  <c:v>320</c:v>
                </c:pt>
                <c:pt idx="38">
                  <c:v>330</c:v>
                </c:pt>
                <c:pt idx="39">
                  <c:v>340</c:v>
                </c:pt>
                <c:pt idx="40">
                  <c:v>350</c:v>
                </c:pt>
                <c:pt idx="41">
                  <c:v>360</c:v>
                </c:pt>
                <c:pt idx="42">
                  <c:v>370</c:v>
                </c:pt>
                <c:pt idx="43">
                  <c:v>380</c:v>
                </c:pt>
                <c:pt idx="44">
                  <c:v>390</c:v>
                </c:pt>
                <c:pt idx="45">
                  <c:v>400</c:v>
                </c:pt>
                <c:pt idx="46">
                  <c:v>410</c:v>
                </c:pt>
                <c:pt idx="47">
                  <c:v>420</c:v>
                </c:pt>
                <c:pt idx="48">
                  <c:v>430</c:v>
                </c:pt>
                <c:pt idx="49">
                  <c:v>440</c:v>
                </c:pt>
                <c:pt idx="50">
                  <c:v>450</c:v>
                </c:pt>
                <c:pt idx="51">
                  <c:v>460</c:v>
                </c:pt>
                <c:pt idx="52">
                  <c:v>470</c:v>
                </c:pt>
                <c:pt idx="53">
                  <c:v>480</c:v>
                </c:pt>
                <c:pt idx="54">
                  <c:v>490</c:v>
                </c:pt>
                <c:pt idx="55">
                  <c:v>500</c:v>
                </c:pt>
                <c:pt idx="56">
                  <c:v>510</c:v>
                </c:pt>
                <c:pt idx="57">
                  <c:v>520</c:v>
                </c:pt>
                <c:pt idx="58">
                  <c:v>530</c:v>
                </c:pt>
                <c:pt idx="59">
                  <c:v>540</c:v>
                </c:pt>
                <c:pt idx="60">
                  <c:v>550</c:v>
                </c:pt>
                <c:pt idx="61">
                  <c:v>560</c:v>
                </c:pt>
                <c:pt idx="62">
                  <c:v>570</c:v>
                </c:pt>
                <c:pt idx="63">
                  <c:v>580</c:v>
                </c:pt>
                <c:pt idx="64">
                  <c:v>590</c:v>
                </c:pt>
                <c:pt idx="65">
                  <c:v>600</c:v>
                </c:pt>
                <c:pt idx="66">
                  <c:v>610</c:v>
                </c:pt>
                <c:pt idx="67">
                  <c:v>620</c:v>
                </c:pt>
                <c:pt idx="68">
                  <c:v>630</c:v>
                </c:pt>
                <c:pt idx="69">
                  <c:v>640</c:v>
                </c:pt>
                <c:pt idx="70">
                  <c:v>650</c:v>
                </c:pt>
                <c:pt idx="71">
                  <c:v>660</c:v>
                </c:pt>
                <c:pt idx="72">
                  <c:v>670</c:v>
                </c:pt>
                <c:pt idx="73">
                  <c:v>680</c:v>
                </c:pt>
                <c:pt idx="74">
                  <c:v>690</c:v>
                </c:pt>
                <c:pt idx="75">
                  <c:v>700</c:v>
                </c:pt>
                <c:pt idx="76">
                  <c:v>710</c:v>
                </c:pt>
                <c:pt idx="77">
                  <c:v>720</c:v>
                </c:pt>
                <c:pt idx="78">
                  <c:v>730</c:v>
                </c:pt>
                <c:pt idx="79">
                  <c:v>740</c:v>
                </c:pt>
                <c:pt idx="80">
                  <c:v>750</c:v>
                </c:pt>
                <c:pt idx="81">
                  <c:v>760</c:v>
                </c:pt>
                <c:pt idx="82">
                  <c:v>770</c:v>
                </c:pt>
                <c:pt idx="83">
                  <c:v>780</c:v>
                </c:pt>
                <c:pt idx="84">
                  <c:v>790</c:v>
                </c:pt>
                <c:pt idx="85">
                  <c:v>800</c:v>
                </c:pt>
                <c:pt idx="86">
                  <c:v>810</c:v>
                </c:pt>
                <c:pt idx="87">
                  <c:v>820</c:v>
                </c:pt>
                <c:pt idx="88">
                  <c:v>830</c:v>
                </c:pt>
                <c:pt idx="89">
                  <c:v>840</c:v>
                </c:pt>
                <c:pt idx="90">
                  <c:v>850</c:v>
                </c:pt>
                <c:pt idx="91">
                  <c:v>860</c:v>
                </c:pt>
                <c:pt idx="92">
                  <c:v>870</c:v>
                </c:pt>
                <c:pt idx="93">
                  <c:v>880</c:v>
                </c:pt>
                <c:pt idx="94">
                  <c:v>890</c:v>
                </c:pt>
                <c:pt idx="95">
                  <c:v>900</c:v>
                </c:pt>
                <c:pt idx="96">
                  <c:v>910</c:v>
                </c:pt>
                <c:pt idx="97">
                  <c:v>920</c:v>
                </c:pt>
                <c:pt idx="98">
                  <c:v>930</c:v>
                </c:pt>
                <c:pt idx="99">
                  <c:v>940</c:v>
                </c:pt>
                <c:pt idx="100">
                  <c:v>950</c:v>
                </c:pt>
                <c:pt idx="101">
                  <c:v>960</c:v>
                </c:pt>
                <c:pt idx="102">
                  <c:v>970</c:v>
                </c:pt>
                <c:pt idx="103">
                  <c:v>980</c:v>
                </c:pt>
                <c:pt idx="104">
                  <c:v>990</c:v>
                </c:pt>
                <c:pt idx="105">
                  <c:v>1000</c:v>
                </c:pt>
                <c:pt idx="106">
                  <c:v>1010</c:v>
                </c:pt>
                <c:pt idx="107">
                  <c:v>1020</c:v>
                </c:pt>
                <c:pt idx="108">
                  <c:v>1030</c:v>
                </c:pt>
                <c:pt idx="109">
                  <c:v>1040</c:v>
                </c:pt>
                <c:pt idx="110">
                  <c:v>1050</c:v>
                </c:pt>
                <c:pt idx="111">
                  <c:v>1060</c:v>
                </c:pt>
                <c:pt idx="112">
                  <c:v>1070</c:v>
                </c:pt>
                <c:pt idx="113">
                  <c:v>1080</c:v>
                </c:pt>
                <c:pt idx="114">
                  <c:v>1090</c:v>
                </c:pt>
                <c:pt idx="115">
                  <c:v>1100</c:v>
                </c:pt>
                <c:pt idx="116">
                  <c:v>1110</c:v>
                </c:pt>
                <c:pt idx="117">
                  <c:v>1120</c:v>
                </c:pt>
                <c:pt idx="118">
                  <c:v>1130</c:v>
                </c:pt>
                <c:pt idx="119">
                  <c:v>1140</c:v>
                </c:pt>
                <c:pt idx="120">
                  <c:v>1150</c:v>
                </c:pt>
                <c:pt idx="121">
                  <c:v>1160</c:v>
                </c:pt>
                <c:pt idx="122">
                  <c:v>1170</c:v>
                </c:pt>
                <c:pt idx="123">
                  <c:v>1180</c:v>
                </c:pt>
                <c:pt idx="124">
                  <c:v>1190</c:v>
                </c:pt>
                <c:pt idx="125">
                  <c:v>1200</c:v>
                </c:pt>
                <c:pt idx="126">
                  <c:v>1210</c:v>
                </c:pt>
                <c:pt idx="127">
                  <c:v>1220</c:v>
                </c:pt>
                <c:pt idx="128">
                  <c:v>1230</c:v>
                </c:pt>
                <c:pt idx="129">
                  <c:v>1240</c:v>
                </c:pt>
                <c:pt idx="130">
                  <c:v>1250</c:v>
                </c:pt>
                <c:pt idx="131">
                  <c:v>1260</c:v>
                </c:pt>
                <c:pt idx="132">
                  <c:v>1270</c:v>
                </c:pt>
                <c:pt idx="133">
                  <c:v>1280</c:v>
                </c:pt>
                <c:pt idx="134">
                  <c:v>1290</c:v>
                </c:pt>
                <c:pt idx="135">
                  <c:v>1300</c:v>
                </c:pt>
                <c:pt idx="136">
                  <c:v>1310</c:v>
                </c:pt>
                <c:pt idx="137">
                  <c:v>1320</c:v>
                </c:pt>
                <c:pt idx="138">
                  <c:v>1330</c:v>
                </c:pt>
                <c:pt idx="139">
                  <c:v>1340</c:v>
                </c:pt>
                <c:pt idx="140">
                  <c:v>1350</c:v>
                </c:pt>
                <c:pt idx="141">
                  <c:v>1360</c:v>
                </c:pt>
                <c:pt idx="142">
                  <c:v>1370</c:v>
                </c:pt>
                <c:pt idx="143">
                  <c:v>1380</c:v>
                </c:pt>
                <c:pt idx="144">
                  <c:v>1390</c:v>
                </c:pt>
                <c:pt idx="145">
                  <c:v>1400</c:v>
                </c:pt>
                <c:pt idx="146">
                  <c:v>1410</c:v>
                </c:pt>
                <c:pt idx="147">
                  <c:v>1420</c:v>
                </c:pt>
                <c:pt idx="148">
                  <c:v>1430</c:v>
                </c:pt>
                <c:pt idx="149">
                  <c:v>1440</c:v>
                </c:pt>
                <c:pt idx="150">
                  <c:v>1450</c:v>
                </c:pt>
                <c:pt idx="151">
                  <c:v>1460</c:v>
                </c:pt>
                <c:pt idx="152">
                  <c:v>1470</c:v>
                </c:pt>
                <c:pt idx="153">
                  <c:v>1480</c:v>
                </c:pt>
                <c:pt idx="154">
                  <c:v>1490</c:v>
                </c:pt>
                <c:pt idx="155">
                  <c:v>1500</c:v>
                </c:pt>
                <c:pt idx="156">
                  <c:v>1510</c:v>
                </c:pt>
                <c:pt idx="157">
                  <c:v>1520</c:v>
                </c:pt>
                <c:pt idx="158">
                  <c:v>1530</c:v>
                </c:pt>
                <c:pt idx="159">
                  <c:v>1540</c:v>
                </c:pt>
                <c:pt idx="160">
                  <c:v>1550</c:v>
                </c:pt>
                <c:pt idx="161">
                  <c:v>1560</c:v>
                </c:pt>
                <c:pt idx="162">
                  <c:v>1570</c:v>
                </c:pt>
                <c:pt idx="163">
                  <c:v>1580</c:v>
                </c:pt>
                <c:pt idx="164">
                  <c:v>1590</c:v>
                </c:pt>
                <c:pt idx="165">
                  <c:v>1600</c:v>
                </c:pt>
                <c:pt idx="166">
                  <c:v>1610</c:v>
                </c:pt>
                <c:pt idx="167">
                  <c:v>1620</c:v>
                </c:pt>
                <c:pt idx="168">
                  <c:v>1630</c:v>
                </c:pt>
                <c:pt idx="169">
                  <c:v>1640</c:v>
                </c:pt>
                <c:pt idx="170">
                  <c:v>1650</c:v>
                </c:pt>
                <c:pt idx="171">
                  <c:v>1660</c:v>
                </c:pt>
                <c:pt idx="172">
                  <c:v>1670</c:v>
                </c:pt>
                <c:pt idx="173">
                  <c:v>1680</c:v>
                </c:pt>
                <c:pt idx="174">
                  <c:v>1690</c:v>
                </c:pt>
                <c:pt idx="175">
                  <c:v>1700</c:v>
                </c:pt>
                <c:pt idx="176">
                  <c:v>1710</c:v>
                </c:pt>
                <c:pt idx="177">
                  <c:v>1720</c:v>
                </c:pt>
                <c:pt idx="178">
                  <c:v>1730</c:v>
                </c:pt>
                <c:pt idx="179">
                  <c:v>1740</c:v>
                </c:pt>
                <c:pt idx="180">
                  <c:v>1750</c:v>
                </c:pt>
                <c:pt idx="181">
                  <c:v>1760</c:v>
                </c:pt>
                <c:pt idx="182">
                  <c:v>1770</c:v>
                </c:pt>
                <c:pt idx="183">
                  <c:v>1780</c:v>
                </c:pt>
                <c:pt idx="184">
                  <c:v>1790</c:v>
                </c:pt>
                <c:pt idx="185">
                  <c:v>1800</c:v>
                </c:pt>
                <c:pt idx="186">
                  <c:v>1810</c:v>
                </c:pt>
                <c:pt idx="187">
                  <c:v>1820</c:v>
                </c:pt>
                <c:pt idx="188">
                  <c:v>1830</c:v>
                </c:pt>
                <c:pt idx="189">
                  <c:v>1840</c:v>
                </c:pt>
                <c:pt idx="190">
                  <c:v>1850</c:v>
                </c:pt>
                <c:pt idx="191">
                  <c:v>1860</c:v>
                </c:pt>
                <c:pt idx="192">
                  <c:v>1870</c:v>
                </c:pt>
                <c:pt idx="193">
                  <c:v>1880</c:v>
                </c:pt>
                <c:pt idx="194">
                  <c:v>1890</c:v>
                </c:pt>
                <c:pt idx="195">
                  <c:v>1900</c:v>
                </c:pt>
                <c:pt idx="196">
                  <c:v>1910</c:v>
                </c:pt>
                <c:pt idx="197">
                  <c:v>1920</c:v>
                </c:pt>
                <c:pt idx="198">
                  <c:v>1930</c:v>
                </c:pt>
                <c:pt idx="199">
                  <c:v>1940</c:v>
                </c:pt>
                <c:pt idx="200">
                  <c:v>1950</c:v>
                </c:pt>
                <c:pt idx="201">
                  <c:v>1960</c:v>
                </c:pt>
                <c:pt idx="202">
                  <c:v>1970</c:v>
                </c:pt>
                <c:pt idx="203">
                  <c:v>1980</c:v>
                </c:pt>
                <c:pt idx="204">
                  <c:v>1990</c:v>
                </c:pt>
                <c:pt idx="205">
                  <c:v>2000</c:v>
                </c:pt>
                <c:pt idx="206">
                  <c:v>2010</c:v>
                </c:pt>
                <c:pt idx="207">
                  <c:v>2020</c:v>
                </c:pt>
                <c:pt idx="208">
                  <c:v>2030</c:v>
                </c:pt>
                <c:pt idx="209">
                  <c:v>2040</c:v>
                </c:pt>
                <c:pt idx="210">
                  <c:v>2050</c:v>
                </c:pt>
                <c:pt idx="211">
                  <c:v>2060</c:v>
                </c:pt>
                <c:pt idx="212">
                  <c:v>2070</c:v>
                </c:pt>
                <c:pt idx="213">
                  <c:v>2080</c:v>
                </c:pt>
                <c:pt idx="214">
                  <c:v>2090</c:v>
                </c:pt>
                <c:pt idx="215">
                  <c:v>2100</c:v>
                </c:pt>
                <c:pt idx="216">
                  <c:v>2110</c:v>
                </c:pt>
                <c:pt idx="217">
                  <c:v>2120</c:v>
                </c:pt>
                <c:pt idx="218">
                  <c:v>2130</c:v>
                </c:pt>
                <c:pt idx="219">
                  <c:v>2140</c:v>
                </c:pt>
                <c:pt idx="220">
                  <c:v>2150</c:v>
                </c:pt>
                <c:pt idx="221">
                  <c:v>2160</c:v>
                </c:pt>
                <c:pt idx="222">
                  <c:v>2170</c:v>
                </c:pt>
                <c:pt idx="223">
                  <c:v>2180</c:v>
                </c:pt>
                <c:pt idx="224">
                  <c:v>2190</c:v>
                </c:pt>
                <c:pt idx="225">
                  <c:v>2200</c:v>
                </c:pt>
                <c:pt idx="226">
                  <c:v>2210</c:v>
                </c:pt>
                <c:pt idx="227">
                  <c:v>2220</c:v>
                </c:pt>
                <c:pt idx="228">
                  <c:v>2230</c:v>
                </c:pt>
                <c:pt idx="229">
                  <c:v>2240</c:v>
                </c:pt>
                <c:pt idx="230">
                  <c:v>2250</c:v>
                </c:pt>
                <c:pt idx="231">
                  <c:v>2260</c:v>
                </c:pt>
                <c:pt idx="232">
                  <c:v>2270</c:v>
                </c:pt>
                <c:pt idx="233">
                  <c:v>2280</c:v>
                </c:pt>
                <c:pt idx="234">
                  <c:v>2290</c:v>
                </c:pt>
                <c:pt idx="235">
                  <c:v>2300</c:v>
                </c:pt>
                <c:pt idx="236">
                  <c:v>2310</c:v>
                </c:pt>
                <c:pt idx="237">
                  <c:v>2320</c:v>
                </c:pt>
                <c:pt idx="238">
                  <c:v>2330</c:v>
                </c:pt>
                <c:pt idx="239">
                  <c:v>2340</c:v>
                </c:pt>
                <c:pt idx="240">
                  <c:v>2350</c:v>
                </c:pt>
                <c:pt idx="241">
                  <c:v>2360</c:v>
                </c:pt>
                <c:pt idx="242">
                  <c:v>2370</c:v>
                </c:pt>
                <c:pt idx="243">
                  <c:v>2380</c:v>
                </c:pt>
                <c:pt idx="244">
                  <c:v>2390</c:v>
                </c:pt>
                <c:pt idx="245">
                  <c:v>2400</c:v>
                </c:pt>
                <c:pt idx="246">
                  <c:v>2410</c:v>
                </c:pt>
                <c:pt idx="247">
                  <c:v>2420</c:v>
                </c:pt>
                <c:pt idx="248">
                  <c:v>2430</c:v>
                </c:pt>
                <c:pt idx="249">
                  <c:v>2440</c:v>
                </c:pt>
                <c:pt idx="250">
                  <c:v>2450</c:v>
                </c:pt>
                <c:pt idx="251">
                  <c:v>2460</c:v>
                </c:pt>
                <c:pt idx="252">
                  <c:v>2470</c:v>
                </c:pt>
                <c:pt idx="253">
                  <c:v>2480</c:v>
                </c:pt>
                <c:pt idx="254">
                  <c:v>2490</c:v>
                </c:pt>
                <c:pt idx="255">
                  <c:v>2500</c:v>
                </c:pt>
                <c:pt idx="256">
                  <c:v>2510</c:v>
                </c:pt>
                <c:pt idx="257">
                  <c:v>2520</c:v>
                </c:pt>
                <c:pt idx="258">
                  <c:v>2530</c:v>
                </c:pt>
                <c:pt idx="259">
                  <c:v>2540</c:v>
                </c:pt>
                <c:pt idx="260">
                  <c:v>2550</c:v>
                </c:pt>
                <c:pt idx="261">
                  <c:v>2560</c:v>
                </c:pt>
                <c:pt idx="262">
                  <c:v>2570</c:v>
                </c:pt>
                <c:pt idx="263">
                  <c:v>2580</c:v>
                </c:pt>
                <c:pt idx="264">
                  <c:v>2590</c:v>
                </c:pt>
                <c:pt idx="265">
                  <c:v>2600</c:v>
                </c:pt>
                <c:pt idx="266">
                  <c:v>2610</c:v>
                </c:pt>
                <c:pt idx="267">
                  <c:v>2620</c:v>
                </c:pt>
                <c:pt idx="268">
                  <c:v>2630</c:v>
                </c:pt>
                <c:pt idx="269">
                  <c:v>2640</c:v>
                </c:pt>
                <c:pt idx="270">
                  <c:v>2650</c:v>
                </c:pt>
                <c:pt idx="271">
                  <c:v>2660</c:v>
                </c:pt>
                <c:pt idx="272">
                  <c:v>2670</c:v>
                </c:pt>
                <c:pt idx="273">
                  <c:v>2680</c:v>
                </c:pt>
                <c:pt idx="274">
                  <c:v>2690</c:v>
                </c:pt>
                <c:pt idx="275">
                  <c:v>2700</c:v>
                </c:pt>
                <c:pt idx="276">
                  <c:v>2710</c:v>
                </c:pt>
                <c:pt idx="277">
                  <c:v>2720</c:v>
                </c:pt>
                <c:pt idx="278">
                  <c:v>2730</c:v>
                </c:pt>
                <c:pt idx="279">
                  <c:v>2740</c:v>
                </c:pt>
                <c:pt idx="280">
                  <c:v>2750</c:v>
                </c:pt>
                <c:pt idx="281">
                  <c:v>2760</c:v>
                </c:pt>
                <c:pt idx="282">
                  <c:v>2770</c:v>
                </c:pt>
                <c:pt idx="283">
                  <c:v>2780</c:v>
                </c:pt>
                <c:pt idx="284">
                  <c:v>2790</c:v>
                </c:pt>
                <c:pt idx="285">
                  <c:v>2800</c:v>
                </c:pt>
                <c:pt idx="286">
                  <c:v>2810</c:v>
                </c:pt>
                <c:pt idx="287">
                  <c:v>2820</c:v>
                </c:pt>
                <c:pt idx="288">
                  <c:v>2830</c:v>
                </c:pt>
                <c:pt idx="289">
                  <c:v>2840</c:v>
                </c:pt>
                <c:pt idx="290">
                  <c:v>2850</c:v>
                </c:pt>
                <c:pt idx="291">
                  <c:v>2860</c:v>
                </c:pt>
                <c:pt idx="292">
                  <c:v>2870</c:v>
                </c:pt>
                <c:pt idx="293">
                  <c:v>2880</c:v>
                </c:pt>
                <c:pt idx="294">
                  <c:v>2890</c:v>
                </c:pt>
                <c:pt idx="295">
                  <c:v>2900</c:v>
                </c:pt>
                <c:pt idx="296">
                  <c:v>2910</c:v>
                </c:pt>
                <c:pt idx="297">
                  <c:v>2920</c:v>
                </c:pt>
                <c:pt idx="298">
                  <c:v>2930</c:v>
                </c:pt>
                <c:pt idx="299">
                  <c:v>2940</c:v>
                </c:pt>
                <c:pt idx="300">
                  <c:v>2950</c:v>
                </c:pt>
                <c:pt idx="301">
                  <c:v>2960</c:v>
                </c:pt>
                <c:pt idx="302">
                  <c:v>2970</c:v>
                </c:pt>
                <c:pt idx="303">
                  <c:v>2980</c:v>
                </c:pt>
                <c:pt idx="304">
                  <c:v>2990</c:v>
                </c:pt>
                <c:pt idx="305">
                  <c:v>3000</c:v>
                </c:pt>
                <c:pt idx="306">
                  <c:v>3010</c:v>
                </c:pt>
                <c:pt idx="307">
                  <c:v>3020</c:v>
                </c:pt>
                <c:pt idx="308">
                  <c:v>3030</c:v>
                </c:pt>
                <c:pt idx="309">
                  <c:v>3040</c:v>
                </c:pt>
                <c:pt idx="310">
                  <c:v>3050</c:v>
                </c:pt>
                <c:pt idx="311">
                  <c:v>3060</c:v>
                </c:pt>
                <c:pt idx="312">
                  <c:v>3070</c:v>
                </c:pt>
                <c:pt idx="313">
                  <c:v>3080</c:v>
                </c:pt>
                <c:pt idx="314">
                  <c:v>3090</c:v>
                </c:pt>
                <c:pt idx="315">
                  <c:v>3100</c:v>
                </c:pt>
                <c:pt idx="316">
                  <c:v>3110</c:v>
                </c:pt>
                <c:pt idx="317">
                  <c:v>3120</c:v>
                </c:pt>
                <c:pt idx="318">
                  <c:v>3130</c:v>
                </c:pt>
                <c:pt idx="319">
                  <c:v>3140</c:v>
                </c:pt>
                <c:pt idx="320">
                  <c:v>3150</c:v>
                </c:pt>
                <c:pt idx="321">
                  <c:v>3160</c:v>
                </c:pt>
                <c:pt idx="322">
                  <c:v>3170</c:v>
                </c:pt>
                <c:pt idx="323">
                  <c:v>3180</c:v>
                </c:pt>
                <c:pt idx="324">
                  <c:v>3190</c:v>
                </c:pt>
                <c:pt idx="325">
                  <c:v>3200</c:v>
                </c:pt>
                <c:pt idx="326">
                  <c:v>3210</c:v>
                </c:pt>
                <c:pt idx="327">
                  <c:v>3220</c:v>
                </c:pt>
                <c:pt idx="328">
                  <c:v>3230</c:v>
                </c:pt>
                <c:pt idx="329">
                  <c:v>3240</c:v>
                </c:pt>
                <c:pt idx="330">
                  <c:v>3250</c:v>
                </c:pt>
                <c:pt idx="331">
                  <c:v>3260</c:v>
                </c:pt>
                <c:pt idx="332">
                  <c:v>3270</c:v>
                </c:pt>
                <c:pt idx="333">
                  <c:v>3280</c:v>
                </c:pt>
                <c:pt idx="334">
                  <c:v>3290</c:v>
                </c:pt>
                <c:pt idx="335">
                  <c:v>3300</c:v>
                </c:pt>
                <c:pt idx="336">
                  <c:v>3310</c:v>
                </c:pt>
                <c:pt idx="337">
                  <c:v>3320</c:v>
                </c:pt>
                <c:pt idx="338">
                  <c:v>3330</c:v>
                </c:pt>
                <c:pt idx="339">
                  <c:v>3340</c:v>
                </c:pt>
                <c:pt idx="340">
                  <c:v>3350</c:v>
                </c:pt>
                <c:pt idx="341">
                  <c:v>3360</c:v>
                </c:pt>
                <c:pt idx="342">
                  <c:v>3370</c:v>
                </c:pt>
                <c:pt idx="343">
                  <c:v>3380</c:v>
                </c:pt>
                <c:pt idx="344">
                  <c:v>3390</c:v>
                </c:pt>
                <c:pt idx="345">
                  <c:v>3400</c:v>
                </c:pt>
                <c:pt idx="346">
                  <c:v>3410</c:v>
                </c:pt>
                <c:pt idx="347">
                  <c:v>3420</c:v>
                </c:pt>
                <c:pt idx="348">
                  <c:v>3430</c:v>
                </c:pt>
                <c:pt idx="349">
                  <c:v>3440</c:v>
                </c:pt>
                <c:pt idx="350">
                  <c:v>3450</c:v>
                </c:pt>
                <c:pt idx="351">
                  <c:v>3460</c:v>
                </c:pt>
                <c:pt idx="352">
                  <c:v>3470</c:v>
                </c:pt>
                <c:pt idx="353">
                  <c:v>3480</c:v>
                </c:pt>
                <c:pt idx="354">
                  <c:v>3490</c:v>
                </c:pt>
                <c:pt idx="355">
                  <c:v>3500</c:v>
                </c:pt>
                <c:pt idx="356">
                  <c:v>3510</c:v>
                </c:pt>
                <c:pt idx="357">
                  <c:v>3520</c:v>
                </c:pt>
                <c:pt idx="358">
                  <c:v>3530</c:v>
                </c:pt>
                <c:pt idx="359">
                  <c:v>3540</c:v>
                </c:pt>
                <c:pt idx="360">
                  <c:v>3550</c:v>
                </c:pt>
                <c:pt idx="361">
                  <c:v>3560</c:v>
                </c:pt>
                <c:pt idx="362">
                  <c:v>3570</c:v>
                </c:pt>
                <c:pt idx="363">
                  <c:v>3580</c:v>
                </c:pt>
                <c:pt idx="364">
                  <c:v>3590</c:v>
                </c:pt>
                <c:pt idx="365">
                  <c:v>3600</c:v>
                </c:pt>
                <c:pt idx="366">
                  <c:v>3610</c:v>
                </c:pt>
                <c:pt idx="367">
                  <c:v>3620</c:v>
                </c:pt>
                <c:pt idx="368">
                  <c:v>3630</c:v>
                </c:pt>
                <c:pt idx="369">
                  <c:v>3640</c:v>
                </c:pt>
                <c:pt idx="370">
                  <c:v>3650</c:v>
                </c:pt>
                <c:pt idx="371">
                  <c:v>3660</c:v>
                </c:pt>
                <c:pt idx="372">
                  <c:v>3670</c:v>
                </c:pt>
                <c:pt idx="373">
                  <c:v>3680</c:v>
                </c:pt>
                <c:pt idx="374">
                  <c:v>3690</c:v>
                </c:pt>
                <c:pt idx="375">
                  <c:v>3700</c:v>
                </c:pt>
                <c:pt idx="376">
                  <c:v>3710</c:v>
                </c:pt>
                <c:pt idx="377">
                  <c:v>3720</c:v>
                </c:pt>
                <c:pt idx="378">
                  <c:v>3730</c:v>
                </c:pt>
                <c:pt idx="379">
                  <c:v>3740</c:v>
                </c:pt>
                <c:pt idx="380">
                  <c:v>3750</c:v>
                </c:pt>
                <c:pt idx="381">
                  <c:v>3760</c:v>
                </c:pt>
                <c:pt idx="382">
                  <c:v>3770</c:v>
                </c:pt>
                <c:pt idx="383">
                  <c:v>3780</c:v>
                </c:pt>
                <c:pt idx="384">
                  <c:v>3790</c:v>
                </c:pt>
                <c:pt idx="385">
                  <c:v>3800</c:v>
                </c:pt>
                <c:pt idx="386">
                  <c:v>3810</c:v>
                </c:pt>
                <c:pt idx="387">
                  <c:v>3820</c:v>
                </c:pt>
                <c:pt idx="388">
                  <c:v>3830</c:v>
                </c:pt>
                <c:pt idx="389">
                  <c:v>3840</c:v>
                </c:pt>
                <c:pt idx="390">
                  <c:v>3850</c:v>
                </c:pt>
                <c:pt idx="391">
                  <c:v>3860</c:v>
                </c:pt>
                <c:pt idx="392">
                  <c:v>3870</c:v>
                </c:pt>
                <c:pt idx="393">
                  <c:v>3880</c:v>
                </c:pt>
                <c:pt idx="394">
                  <c:v>3890</c:v>
                </c:pt>
                <c:pt idx="395">
                  <c:v>3900</c:v>
                </c:pt>
                <c:pt idx="396">
                  <c:v>3910</c:v>
                </c:pt>
                <c:pt idx="397">
                  <c:v>3920</c:v>
                </c:pt>
                <c:pt idx="398">
                  <c:v>3930</c:v>
                </c:pt>
                <c:pt idx="399">
                  <c:v>3940</c:v>
                </c:pt>
                <c:pt idx="400">
                  <c:v>3950</c:v>
                </c:pt>
                <c:pt idx="401">
                  <c:v>3960</c:v>
                </c:pt>
                <c:pt idx="402">
                  <c:v>3970</c:v>
                </c:pt>
                <c:pt idx="403">
                  <c:v>3980</c:v>
                </c:pt>
                <c:pt idx="404">
                  <c:v>3990</c:v>
                </c:pt>
                <c:pt idx="405">
                  <c:v>4000</c:v>
                </c:pt>
                <c:pt idx="406">
                  <c:v>4010</c:v>
                </c:pt>
                <c:pt idx="407">
                  <c:v>4020</c:v>
                </c:pt>
                <c:pt idx="408">
                  <c:v>4030</c:v>
                </c:pt>
                <c:pt idx="409">
                  <c:v>4040</c:v>
                </c:pt>
                <c:pt idx="410">
                  <c:v>4050</c:v>
                </c:pt>
                <c:pt idx="411">
                  <c:v>4060</c:v>
                </c:pt>
                <c:pt idx="412">
                  <c:v>4070</c:v>
                </c:pt>
                <c:pt idx="413">
                  <c:v>4080</c:v>
                </c:pt>
                <c:pt idx="414">
                  <c:v>4090</c:v>
                </c:pt>
                <c:pt idx="415">
                  <c:v>4100</c:v>
                </c:pt>
                <c:pt idx="416">
                  <c:v>4110</c:v>
                </c:pt>
                <c:pt idx="417">
                  <c:v>4120</c:v>
                </c:pt>
                <c:pt idx="418">
                  <c:v>4130</c:v>
                </c:pt>
                <c:pt idx="419">
                  <c:v>4140</c:v>
                </c:pt>
                <c:pt idx="420">
                  <c:v>4150</c:v>
                </c:pt>
                <c:pt idx="421">
                  <c:v>4160</c:v>
                </c:pt>
                <c:pt idx="422">
                  <c:v>4170</c:v>
                </c:pt>
                <c:pt idx="423">
                  <c:v>4180</c:v>
                </c:pt>
                <c:pt idx="424">
                  <c:v>4190</c:v>
                </c:pt>
                <c:pt idx="425">
                  <c:v>4200</c:v>
                </c:pt>
                <c:pt idx="426">
                  <c:v>4210</c:v>
                </c:pt>
                <c:pt idx="427">
                  <c:v>4220</c:v>
                </c:pt>
                <c:pt idx="428">
                  <c:v>4230</c:v>
                </c:pt>
                <c:pt idx="429">
                  <c:v>4240</c:v>
                </c:pt>
                <c:pt idx="430">
                  <c:v>4250</c:v>
                </c:pt>
                <c:pt idx="431">
                  <c:v>4260</c:v>
                </c:pt>
                <c:pt idx="432">
                  <c:v>4270</c:v>
                </c:pt>
                <c:pt idx="433">
                  <c:v>4280</c:v>
                </c:pt>
                <c:pt idx="434">
                  <c:v>4290</c:v>
                </c:pt>
                <c:pt idx="435">
                  <c:v>4300</c:v>
                </c:pt>
                <c:pt idx="436">
                  <c:v>4310</c:v>
                </c:pt>
                <c:pt idx="437">
                  <c:v>4320</c:v>
                </c:pt>
                <c:pt idx="438">
                  <c:v>4330</c:v>
                </c:pt>
                <c:pt idx="439">
                  <c:v>4340</c:v>
                </c:pt>
                <c:pt idx="440">
                  <c:v>4350</c:v>
                </c:pt>
                <c:pt idx="441">
                  <c:v>4360</c:v>
                </c:pt>
                <c:pt idx="442">
                  <c:v>4370</c:v>
                </c:pt>
                <c:pt idx="443">
                  <c:v>4380</c:v>
                </c:pt>
                <c:pt idx="444">
                  <c:v>4390</c:v>
                </c:pt>
                <c:pt idx="445">
                  <c:v>4400</c:v>
                </c:pt>
                <c:pt idx="446">
                  <c:v>4410</c:v>
                </c:pt>
                <c:pt idx="447">
                  <c:v>4420</c:v>
                </c:pt>
                <c:pt idx="448">
                  <c:v>4430</c:v>
                </c:pt>
                <c:pt idx="449">
                  <c:v>4440</c:v>
                </c:pt>
                <c:pt idx="450">
                  <c:v>4450</c:v>
                </c:pt>
                <c:pt idx="451">
                  <c:v>4460</c:v>
                </c:pt>
                <c:pt idx="452">
                  <c:v>4470</c:v>
                </c:pt>
                <c:pt idx="453">
                  <c:v>4480</c:v>
                </c:pt>
                <c:pt idx="454">
                  <c:v>4490</c:v>
                </c:pt>
                <c:pt idx="455">
                  <c:v>4500</c:v>
                </c:pt>
                <c:pt idx="456">
                  <c:v>4510</c:v>
                </c:pt>
                <c:pt idx="457">
                  <c:v>4520</c:v>
                </c:pt>
                <c:pt idx="458">
                  <c:v>4530</c:v>
                </c:pt>
                <c:pt idx="459">
                  <c:v>4540</c:v>
                </c:pt>
                <c:pt idx="460">
                  <c:v>4550</c:v>
                </c:pt>
                <c:pt idx="461">
                  <c:v>4560</c:v>
                </c:pt>
                <c:pt idx="462">
                  <c:v>4570</c:v>
                </c:pt>
                <c:pt idx="463">
                  <c:v>4580</c:v>
                </c:pt>
                <c:pt idx="464">
                  <c:v>4590</c:v>
                </c:pt>
                <c:pt idx="465">
                  <c:v>4600</c:v>
                </c:pt>
                <c:pt idx="466">
                  <c:v>4610</c:v>
                </c:pt>
                <c:pt idx="467">
                  <c:v>4620</c:v>
                </c:pt>
                <c:pt idx="468">
                  <c:v>4630</c:v>
                </c:pt>
                <c:pt idx="469">
                  <c:v>4640</c:v>
                </c:pt>
                <c:pt idx="470">
                  <c:v>4650</c:v>
                </c:pt>
                <c:pt idx="471">
                  <c:v>4660</c:v>
                </c:pt>
                <c:pt idx="472">
                  <c:v>4670</c:v>
                </c:pt>
                <c:pt idx="473">
                  <c:v>4680</c:v>
                </c:pt>
                <c:pt idx="474">
                  <c:v>4690</c:v>
                </c:pt>
                <c:pt idx="475">
                  <c:v>4700</c:v>
                </c:pt>
                <c:pt idx="476">
                  <c:v>4710</c:v>
                </c:pt>
                <c:pt idx="477">
                  <c:v>4720</c:v>
                </c:pt>
                <c:pt idx="478">
                  <c:v>4730</c:v>
                </c:pt>
                <c:pt idx="479">
                  <c:v>4740</c:v>
                </c:pt>
                <c:pt idx="480">
                  <c:v>4750</c:v>
                </c:pt>
                <c:pt idx="481">
                  <c:v>4760</c:v>
                </c:pt>
                <c:pt idx="482">
                  <c:v>4770</c:v>
                </c:pt>
                <c:pt idx="483">
                  <c:v>4780</c:v>
                </c:pt>
                <c:pt idx="484">
                  <c:v>4790</c:v>
                </c:pt>
                <c:pt idx="485">
                  <c:v>4800</c:v>
                </c:pt>
                <c:pt idx="486">
                  <c:v>4810</c:v>
                </c:pt>
                <c:pt idx="487">
                  <c:v>4820</c:v>
                </c:pt>
                <c:pt idx="488">
                  <c:v>4830</c:v>
                </c:pt>
                <c:pt idx="489">
                  <c:v>4840</c:v>
                </c:pt>
                <c:pt idx="490">
                  <c:v>4850</c:v>
                </c:pt>
                <c:pt idx="491">
                  <c:v>4860</c:v>
                </c:pt>
                <c:pt idx="492">
                  <c:v>4870</c:v>
                </c:pt>
                <c:pt idx="493">
                  <c:v>4880</c:v>
                </c:pt>
                <c:pt idx="494">
                  <c:v>4890</c:v>
                </c:pt>
                <c:pt idx="495">
                  <c:v>4900</c:v>
                </c:pt>
                <c:pt idx="496">
                  <c:v>4910</c:v>
                </c:pt>
                <c:pt idx="497">
                  <c:v>4920</c:v>
                </c:pt>
                <c:pt idx="498">
                  <c:v>4930</c:v>
                </c:pt>
                <c:pt idx="499">
                  <c:v>4940</c:v>
                </c:pt>
                <c:pt idx="500">
                  <c:v>4950</c:v>
                </c:pt>
                <c:pt idx="501">
                  <c:v>4960</c:v>
                </c:pt>
                <c:pt idx="502">
                  <c:v>4970</c:v>
                </c:pt>
                <c:pt idx="503">
                  <c:v>4980</c:v>
                </c:pt>
                <c:pt idx="504">
                  <c:v>4990</c:v>
                </c:pt>
                <c:pt idx="505">
                  <c:v>5000</c:v>
                </c:pt>
                <c:pt idx="506">
                  <c:v>5010</c:v>
                </c:pt>
                <c:pt idx="507">
                  <c:v>5020</c:v>
                </c:pt>
                <c:pt idx="508">
                  <c:v>5030</c:v>
                </c:pt>
                <c:pt idx="509">
                  <c:v>5040</c:v>
                </c:pt>
                <c:pt idx="510">
                  <c:v>5050</c:v>
                </c:pt>
                <c:pt idx="511">
                  <c:v>5060</c:v>
                </c:pt>
                <c:pt idx="512">
                  <c:v>5070</c:v>
                </c:pt>
                <c:pt idx="513">
                  <c:v>5080</c:v>
                </c:pt>
                <c:pt idx="514">
                  <c:v>5090</c:v>
                </c:pt>
                <c:pt idx="515">
                  <c:v>5100</c:v>
                </c:pt>
                <c:pt idx="516">
                  <c:v>5110</c:v>
                </c:pt>
              </c:numCache>
            </c:numRef>
          </c:yVal>
          <c:smooth val="0"/>
          <c:extLst>
            <c:ext xmlns:c16="http://schemas.microsoft.com/office/drawing/2014/chart" uri="{C3380CC4-5D6E-409C-BE32-E72D297353CC}">
              <c16:uniqueId val="{00000004-1CBB-4C02-8E06-853DA9FA4AF0}"/>
            </c:ext>
          </c:extLst>
        </c:ser>
        <c:ser>
          <c:idx val="11"/>
          <c:order val="5"/>
          <c:tx>
            <c:v>Ymax</c:v>
          </c:tx>
          <c:spPr>
            <a:ln w="12700">
              <a:solidFill>
                <a:srgbClr val="003366"/>
              </a:solidFill>
              <a:prstDash val="solid"/>
            </a:ln>
          </c:spPr>
          <c:marker>
            <c:symbol val="square"/>
            <c:size val="5"/>
            <c:spPr>
              <a:solidFill>
                <a:srgbClr val="FFFF99"/>
              </a:solidFill>
              <a:ln>
                <a:solidFill>
                  <a:srgbClr val="000080"/>
                </a:solidFill>
                <a:prstDash val="solid"/>
              </a:ln>
            </c:spPr>
          </c:marker>
          <c:dLbls>
            <c:dLbl>
              <c:idx val="0"/>
              <c:layout>
                <c:manualLayout>
                  <c:x val="-0.11180788187012763"/>
                  <c:y val="-4.012268465057735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CBB-4C02-8E06-853DA9FA4AF0}"/>
                </c:ext>
              </c:extLst>
            </c:dLbl>
            <c:spPr>
              <a:noFill/>
              <a:ln w="25400">
                <a:noFill/>
              </a:ln>
            </c:spPr>
            <c:txPr>
              <a:bodyPr/>
              <a:lstStyle/>
              <a:p>
                <a:pPr>
                  <a:defRPr sz="800" b="1" i="1" u="none" strike="noStrike" baseline="0">
                    <a:solidFill>
                      <a:srgbClr val="333399"/>
                    </a:solidFill>
                    <a:latin typeface="LHelvetica"/>
                    <a:ea typeface="LHelvetica"/>
                    <a:cs typeface="LHelvetica"/>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xVal>
            <c:numRef>
              <c:f>vezbe1!$H$33:$H$49</c:f>
              <c:numCache>
                <c:formatCode>0</c:formatCode>
                <c:ptCount val="17"/>
                <c:pt idx="0">
                  <c:v>250.00000000000006</c:v>
                </c:pt>
                <c:pt idx="1">
                  <c:v>250.00000000000006</c:v>
                </c:pt>
                <c:pt idx="2">
                  <c:v>250.00000000000006</c:v>
                </c:pt>
                <c:pt idx="3">
                  <c:v>250.00000000000006</c:v>
                </c:pt>
                <c:pt idx="4">
                  <c:v>250.00000000000006</c:v>
                </c:pt>
                <c:pt idx="5">
                  <c:v>250.00000000000006</c:v>
                </c:pt>
                <c:pt idx="6">
                  <c:v>250.00000000000006</c:v>
                </c:pt>
                <c:pt idx="7">
                  <c:v>250.00000000000006</c:v>
                </c:pt>
                <c:pt idx="8">
                  <c:v>250.00000000000006</c:v>
                </c:pt>
                <c:pt idx="9">
                  <c:v>250.00000000000006</c:v>
                </c:pt>
                <c:pt idx="10">
                  <c:v>250.00000000000006</c:v>
                </c:pt>
                <c:pt idx="11">
                  <c:v>250.00000000000006</c:v>
                </c:pt>
                <c:pt idx="12">
                  <c:v>250.00000000000006</c:v>
                </c:pt>
                <c:pt idx="13">
                  <c:v>250.00000000000006</c:v>
                </c:pt>
                <c:pt idx="14">
                  <c:v>250.00000000000006</c:v>
                </c:pt>
                <c:pt idx="15">
                  <c:v>250.00000000000006</c:v>
                </c:pt>
                <c:pt idx="16">
                  <c:v>250.00000000000006</c:v>
                </c:pt>
              </c:numCache>
            </c:numRef>
          </c:xVal>
          <c:yVal>
            <c:numRef>
              <c:f>vezbe1!$H$33</c:f>
              <c:numCache>
                <c:formatCode>0</c:formatCode>
                <c:ptCount val="1"/>
                <c:pt idx="0">
                  <c:v>250.00000000000006</c:v>
                </c:pt>
              </c:numCache>
            </c:numRef>
          </c:yVal>
          <c:smooth val="0"/>
          <c:extLst>
            <c:ext xmlns:c16="http://schemas.microsoft.com/office/drawing/2014/chart" uri="{C3380CC4-5D6E-409C-BE32-E72D297353CC}">
              <c16:uniqueId val="{00000006-1CBB-4C02-8E06-853DA9FA4AF0}"/>
            </c:ext>
          </c:extLst>
        </c:ser>
        <c:ser>
          <c:idx val="10"/>
          <c:order val="6"/>
          <c:spPr>
            <a:ln w="12700">
              <a:solidFill>
                <a:srgbClr val="FF0000"/>
              </a:solidFill>
              <a:prstDash val="sysDash"/>
            </a:ln>
          </c:spPr>
          <c:marker>
            <c:symbol val="none"/>
          </c:marker>
          <c:xVal>
            <c:numRef>
              <c:f>vezbe1!$I$33:$I$459</c:f>
              <c:numCache>
                <c:formatCode>0.00</c:formatCode>
                <c:ptCount val="427"/>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100</c:v>
                </c:pt>
                <c:pt idx="14">
                  <c:v>100</c:v>
                </c:pt>
                <c:pt idx="15">
                  <c:v>100</c:v>
                </c:pt>
                <c:pt idx="16">
                  <c:v>100</c:v>
                </c:pt>
                <c:pt idx="17">
                  <c:v>100</c:v>
                </c:pt>
                <c:pt idx="18">
                  <c:v>100</c:v>
                </c:pt>
                <c:pt idx="19">
                  <c:v>100</c:v>
                </c:pt>
                <c:pt idx="20">
                  <c:v>100</c:v>
                </c:pt>
                <c:pt idx="21">
                  <c:v>100</c:v>
                </c:pt>
                <c:pt idx="22">
                  <c:v>100</c:v>
                </c:pt>
                <c:pt idx="23">
                  <c:v>100</c:v>
                </c:pt>
                <c:pt idx="24">
                  <c:v>100</c:v>
                </c:pt>
                <c:pt idx="25">
                  <c:v>100</c:v>
                </c:pt>
                <c:pt idx="26">
                  <c:v>100</c:v>
                </c:pt>
                <c:pt idx="27">
                  <c:v>100</c:v>
                </c:pt>
                <c:pt idx="28">
                  <c:v>100</c:v>
                </c:pt>
                <c:pt idx="29">
                  <c:v>100</c:v>
                </c:pt>
                <c:pt idx="30">
                  <c:v>100</c:v>
                </c:pt>
                <c:pt idx="31">
                  <c:v>100</c:v>
                </c:pt>
                <c:pt idx="32">
                  <c:v>100</c:v>
                </c:pt>
                <c:pt idx="33">
                  <c:v>100</c:v>
                </c:pt>
                <c:pt idx="34">
                  <c:v>100</c:v>
                </c:pt>
                <c:pt idx="35">
                  <c:v>100</c:v>
                </c:pt>
                <c:pt idx="36">
                  <c:v>100</c:v>
                </c:pt>
                <c:pt idx="37">
                  <c:v>100</c:v>
                </c:pt>
                <c:pt idx="38">
                  <c:v>100</c:v>
                </c:pt>
                <c:pt idx="39">
                  <c:v>100</c:v>
                </c:pt>
                <c:pt idx="40">
                  <c:v>100</c:v>
                </c:pt>
                <c:pt idx="41">
                  <c:v>100</c:v>
                </c:pt>
                <c:pt idx="42">
                  <c:v>100</c:v>
                </c:pt>
                <c:pt idx="43">
                  <c:v>100</c:v>
                </c:pt>
                <c:pt idx="44">
                  <c:v>100</c:v>
                </c:pt>
                <c:pt idx="45">
                  <c:v>100</c:v>
                </c:pt>
                <c:pt idx="46">
                  <c:v>100</c:v>
                </c:pt>
                <c:pt idx="47">
                  <c:v>100</c:v>
                </c:pt>
                <c:pt idx="48">
                  <c:v>100</c:v>
                </c:pt>
                <c:pt idx="49">
                  <c:v>100</c:v>
                </c:pt>
                <c:pt idx="50">
                  <c:v>100</c:v>
                </c:pt>
                <c:pt idx="51">
                  <c:v>100</c:v>
                </c:pt>
                <c:pt idx="52">
                  <c:v>100</c:v>
                </c:pt>
                <c:pt idx="53">
                  <c:v>100</c:v>
                </c:pt>
                <c:pt idx="54">
                  <c:v>100</c:v>
                </c:pt>
                <c:pt idx="55">
                  <c:v>100</c:v>
                </c:pt>
                <c:pt idx="56">
                  <c:v>100</c:v>
                </c:pt>
                <c:pt idx="57">
                  <c:v>100</c:v>
                </c:pt>
                <c:pt idx="58">
                  <c:v>100</c:v>
                </c:pt>
                <c:pt idx="59">
                  <c:v>100</c:v>
                </c:pt>
                <c:pt idx="60">
                  <c:v>100</c:v>
                </c:pt>
                <c:pt idx="61">
                  <c:v>100</c:v>
                </c:pt>
                <c:pt idx="62">
                  <c:v>100</c:v>
                </c:pt>
                <c:pt idx="63">
                  <c:v>100</c:v>
                </c:pt>
                <c:pt idx="64">
                  <c:v>100</c:v>
                </c:pt>
                <c:pt idx="65">
                  <c:v>100</c:v>
                </c:pt>
                <c:pt idx="66">
                  <c:v>100</c:v>
                </c:pt>
                <c:pt idx="67">
                  <c:v>100</c:v>
                </c:pt>
                <c:pt idx="68">
                  <c:v>100</c:v>
                </c:pt>
                <c:pt idx="69">
                  <c:v>100</c:v>
                </c:pt>
                <c:pt idx="70">
                  <c:v>100</c:v>
                </c:pt>
                <c:pt idx="71">
                  <c:v>100</c:v>
                </c:pt>
                <c:pt idx="72">
                  <c:v>100</c:v>
                </c:pt>
                <c:pt idx="73">
                  <c:v>100</c:v>
                </c:pt>
                <c:pt idx="74">
                  <c:v>100</c:v>
                </c:pt>
                <c:pt idx="75">
                  <c:v>100</c:v>
                </c:pt>
                <c:pt idx="76">
                  <c:v>100</c:v>
                </c:pt>
                <c:pt idx="77">
                  <c:v>100</c:v>
                </c:pt>
                <c:pt idx="78">
                  <c:v>100</c:v>
                </c:pt>
                <c:pt idx="79">
                  <c:v>100</c:v>
                </c:pt>
                <c:pt idx="80">
                  <c:v>100</c:v>
                </c:pt>
                <c:pt idx="81">
                  <c:v>100</c:v>
                </c:pt>
                <c:pt idx="82">
                  <c:v>100</c:v>
                </c:pt>
                <c:pt idx="83">
                  <c:v>100</c:v>
                </c:pt>
                <c:pt idx="84">
                  <c:v>100</c:v>
                </c:pt>
                <c:pt idx="85">
                  <c:v>100</c:v>
                </c:pt>
                <c:pt idx="86">
                  <c:v>100</c:v>
                </c:pt>
                <c:pt idx="87">
                  <c:v>100</c:v>
                </c:pt>
                <c:pt idx="88">
                  <c:v>100</c:v>
                </c:pt>
                <c:pt idx="89">
                  <c:v>100</c:v>
                </c:pt>
                <c:pt idx="90">
                  <c:v>100</c:v>
                </c:pt>
                <c:pt idx="91">
                  <c:v>100</c:v>
                </c:pt>
                <c:pt idx="92">
                  <c:v>100</c:v>
                </c:pt>
                <c:pt idx="93">
                  <c:v>100</c:v>
                </c:pt>
                <c:pt idx="94">
                  <c:v>100</c:v>
                </c:pt>
                <c:pt idx="95">
                  <c:v>100</c:v>
                </c:pt>
                <c:pt idx="96">
                  <c:v>100</c:v>
                </c:pt>
                <c:pt idx="97">
                  <c:v>100</c:v>
                </c:pt>
                <c:pt idx="98">
                  <c:v>100</c:v>
                </c:pt>
                <c:pt idx="99">
                  <c:v>100</c:v>
                </c:pt>
                <c:pt idx="100">
                  <c:v>100</c:v>
                </c:pt>
                <c:pt idx="101">
                  <c:v>100</c:v>
                </c:pt>
                <c:pt idx="102">
                  <c:v>100</c:v>
                </c:pt>
                <c:pt idx="103">
                  <c:v>100</c:v>
                </c:pt>
                <c:pt idx="104">
                  <c:v>100</c:v>
                </c:pt>
                <c:pt idx="105">
                  <c:v>100</c:v>
                </c:pt>
                <c:pt idx="106">
                  <c:v>100</c:v>
                </c:pt>
                <c:pt idx="107">
                  <c:v>100</c:v>
                </c:pt>
                <c:pt idx="108">
                  <c:v>100</c:v>
                </c:pt>
                <c:pt idx="109">
                  <c:v>100</c:v>
                </c:pt>
                <c:pt idx="110">
                  <c:v>100</c:v>
                </c:pt>
                <c:pt idx="111">
                  <c:v>100</c:v>
                </c:pt>
                <c:pt idx="112">
                  <c:v>100</c:v>
                </c:pt>
                <c:pt idx="113">
                  <c:v>100</c:v>
                </c:pt>
                <c:pt idx="114">
                  <c:v>100</c:v>
                </c:pt>
                <c:pt idx="115">
                  <c:v>100</c:v>
                </c:pt>
                <c:pt idx="116">
                  <c:v>100</c:v>
                </c:pt>
                <c:pt idx="117">
                  <c:v>100</c:v>
                </c:pt>
                <c:pt idx="118">
                  <c:v>100</c:v>
                </c:pt>
                <c:pt idx="119">
                  <c:v>100</c:v>
                </c:pt>
                <c:pt idx="120">
                  <c:v>100</c:v>
                </c:pt>
                <c:pt idx="121">
                  <c:v>100</c:v>
                </c:pt>
                <c:pt idx="122">
                  <c:v>100</c:v>
                </c:pt>
                <c:pt idx="123">
                  <c:v>100</c:v>
                </c:pt>
                <c:pt idx="124">
                  <c:v>100</c:v>
                </c:pt>
                <c:pt idx="125">
                  <c:v>100</c:v>
                </c:pt>
                <c:pt idx="126">
                  <c:v>100</c:v>
                </c:pt>
                <c:pt idx="127">
                  <c:v>100</c:v>
                </c:pt>
                <c:pt idx="128">
                  <c:v>100</c:v>
                </c:pt>
                <c:pt idx="129">
                  <c:v>100</c:v>
                </c:pt>
                <c:pt idx="130">
                  <c:v>100</c:v>
                </c:pt>
                <c:pt idx="131">
                  <c:v>100</c:v>
                </c:pt>
                <c:pt idx="132">
                  <c:v>100</c:v>
                </c:pt>
                <c:pt idx="133">
                  <c:v>100</c:v>
                </c:pt>
                <c:pt idx="134">
                  <c:v>100</c:v>
                </c:pt>
                <c:pt idx="135">
                  <c:v>100</c:v>
                </c:pt>
                <c:pt idx="136">
                  <c:v>100</c:v>
                </c:pt>
                <c:pt idx="137">
                  <c:v>100</c:v>
                </c:pt>
                <c:pt idx="138">
                  <c:v>100</c:v>
                </c:pt>
                <c:pt idx="139">
                  <c:v>100</c:v>
                </c:pt>
                <c:pt idx="140">
                  <c:v>100</c:v>
                </c:pt>
                <c:pt idx="141">
                  <c:v>100</c:v>
                </c:pt>
                <c:pt idx="142">
                  <c:v>100</c:v>
                </c:pt>
                <c:pt idx="143">
                  <c:v>100</c:v>
                </c:pt>
                <c:pt idx="144">
                  <c:v>100</c:v>
                </c:pt>
                <c:pt idx="145">
                  <c:v>100</c:v>
                </c:pt>
                <c:pt idx="146">
                  <c:v>100</c:v>
                </c:pt>
                <c:pt idx="147">
                  <c:v>100</c:v>
                </c:pt>
                <c:pt idx="148">
                  <c:v>100</c:v>
                </c:pt>
                <c:pt idx="149">
                  <c:v>100</c:v>
                </c:pt>
                <c:pt idx="150">
                  <c:v>100</c:v>
                </c:pt>
                <c:pt idx="151">
                  <c:v>100</c:v>
                </c:pt>
                <c:pt idx="152">
                  <c:v>100</c:v>
                </c:pt>
                <c:pt idx="153">
                  <c:v>100</c:v>
                </c:pt>
                <c:pt idx="154">
                  <c:v>100</c:v>
                </c:pt>
                <c:pt idx="155">
                  <c:v>100</c:v>
                </c:pt>
                <c:pt idx="156">
                  <c:v>100</c:v>
                </c:pt>
                <c:pt idx="157">
                  <c:v>100</c:v>
                </c:pt>
                <c:pt idx="158">
                  <c:v>100</c:v>
                </c:pt>
                <c:pt idx="159">
                  <c:v>100</c:v>
                </c:pt>
                <c:pt idx="160">
                  <c:v>100</c:v>
                </c:pt>
                <c:pt idx="161">
                  <c:v>100</c:v>
                </c:pt>
                <c:pt idx="162">
                  <c:v>100</c:v>
                </c:pt>
                <c:pt idx="163">
                  <c:v>100</c:v>
                </c:pt>
                <c:pt idx="164">
                  <c:v>100</c:v>
                </c:pt>
                <c:pt idx="165">
                  <c:v>100</c:v>
                </c:pt>
                <c:pt idx="166">
                  <c:v>100</c:v>
                </c:pt>
                <c:pt idx="167">
                  <c:v>100</c:v>
                </c:pt>
                <c:pt idx="168">
                  <c:v>100</c:v>
                </c:pt>
                <c:pt idx="169">
                  <c:v>100</c:v>
                </c:pt>
                <c:pt idx="170">
                  <c:v>100</c:v>
                </c:pt>
                <c:pt idx="171">
                  <c:v>100</c:v>
                </c:pt>
                <c:pt idx="172">
                  <c:v>100</c:v>
                </c:pt>
                <c:pt idx="173">
                  <c:v>100</c:v>
                </c:pt>
                <c:pt idx="174">
                  <c:v>100</c:v>
                </c:pt>
                <c:pt idx="175">
                  <c:v>100</c:v>
                </c:pt>
                <c:pt idx="176">
                  <c:v>100</c:v>
                </c:pt>
                <c:pt idx="177">
                  <c:v>100</c:v>
                </c:pt>
                <c:pt idx="178">
                  <c:v>100</c:v>
                </c:pt>
                <c:pt idx="179">
                  <c:v>100</c:v>
                </c:pt>
                <c:pt idx="180">
                  <c:v>100</c:v>
                </c:pt>
                <c:pt idx="181">
                  <c:v>100</c:v>
                </c:pt>
                <c:pt idx="182">
                  <c:v>100</c:v>
                </c:pt>
                <c:pt idx="183">
                  <c:v>100</c:v>
                </c:pt>
                <c:pt idx="184">
                  <c:v>100</c:v>
                </c:pt>
                <c:pt idx="185">
                  <c:v>100</c:v>
                </c:pt>
                <c:pt idx="186">
                  <c:v>100</c:v>
                </c:pt>
                <c:pt idx="187">
                  <c:v>100</c:v>
                </c:pt>
                <c:pt idx="188">
                  <c:v>100</c:v>
                </c:pt>
                <c:pt idx="189">
                  <c:v>100</c:v>
                </c:pt>
                <c:pt idx="190">
                  <c:v>100</c:v>
                </c:pt>
                <c:pt idx="191">
                  <c:v>100</c:v>
                </c:pt>
                <c:pt idx="192">
                  <c:v>100</c:v>
                </c:pt>
                <c:pt idx="193">
                  <c:v>100</c:v>
                </c:pt>
                <c:pt idx="194">
                  <c:v>100</c:v>
                </c:pt>
                <c:pt idx="195">
                  <c:v>100</c:v>
                </c:pt>
                <c:pt idx="196">
                  <c:v>100</c:v>
                </c:pt>
                <c:pt idx="197">
                  <c:v>100</c:v>
                </c:pt>
                <c:pt idx="198">
                  <c:v>100</c:v>
                </c:pt>
                <c:pt idx="199">
                  <c:v>100</c:v>
                </c:pt>
                <c:pt idx="200">
                  <c:v>100</c:v>
                </c:pt>
                <c:pt idx="201">
                  <c:v>100</c:v>
                </c:pt>
                <c:pt idx="202">
                  <c:v>100</c:v>
                </c:pt>
                <c:pt idx="203">
                  <c:v>100</c:v>
                </c:pt>
                <c:pt idx="204">
                  <c:v>100</c:v>
                </c:pt>
                <c:pt idx="205">
                  <c:v>100</c:v>
                </c:pt>
                <c:pt idx="206">
                  <c:v>100</c:v>
                </c:pt>
                <c:pt idx="207">
                  <c:v>100</c:v>
                </c:pt>
                <c:pt idx="208">
                  <c:v>100</c:v>
                </c:pt>
                <c:pt idx="209">
                  <c:v>100</c:v>
                </c:pt>
                <c:pt idx="210">
                  <c:v>100</c:v>
                </c:pt>
                <c:pt idx="211">
                  <c:v>100</c:v>
                </c:pt>
                <c:pt idx="212">
                  <c:v>100</c:v>
                </c:pt>
                <c:pt idx="213">
                  <c:v>100</c:v>
                </c:pt>
                <c:pt idx="214">
                  <c:v>100</c:v>
                </c:pt>
                <c:pt idx="215">
                  <c:v>100</c:v>
                </c:pt>
                <c:pt idx="216">
                  <c:v>100</c:v>
                </c:pt>
                <c:pt idx="217">
                  <c:v>100</c:v>
                </c:pt>
                <c:pt idx="218">
                  <c:v>100</c:v>
                </c:pt>
                <c:pt idx="219">
                  <c:v>100</c:v>
                </c:pt>
                <c:pt idx="220">
                  <c:v>100</c:v>
                </c:pt>
                <c:pt idx="221">
                  <c:v>100</c:v>
                </c:pt>
                <c:pt idx="222">
                  <c:v>100</c:v>
                </c:pt>
                <c:pt idx="223">
                  <c:v>100</c:v>
                </c:pt>
                <c:pt idx="224">
                  <c:v>100</c:v>
                </c:pt>
                <c:pt idx="225">
                  <c:v>100</c:v>
                </c:pt>
                <c:pt idx="226">
                  <c:v>100</c:v>
                </c:pt>
                <c:pt idx="227">
                  <c:v>100</c:v>
                </c:pt>
                <c:pt idx="228">
                  <c:v>100</c:v>
                </c:pt>
                <c:pt idx="229">
                  <c:v>100</c:v>
                </c:pt>
                <c:pt idx="230">
                  <c:v>100</c:v>
                </c:pt>
                <c:pt idx="231">
                  <c:v>100</c:v>
                </c:pt>
                <c:pt idx="232">
                  <c:v>100</c:v>
                </c:pt>
                <c:pt idx="233">
                  <c:v>100</c:v>
                </c:pt>
                <c:pt idx="234">
                  <c:v>100</c:v>
                </c:pt>
                <c:pt idx="235">
                  <c:v>100</c:v>
                </c:pt>
                <c:pt idx="236">
                  <c:v>100</c:v>
                </c:pt>
                <c:pt idx="237">
                  <c:v>100</c:v>
                </c:pt>
                <c:pt idx="238">
                  <c:v>100</c:v>
                </c:pt>
                <c:pt idx="239">
                  <c:v>100</c:v>
                </c:pt>
                <c:pt idx="240">
                  <c:v>100</c:v>
                </c:pt>
                <c:pt idx="241">
                  <c:v>100</c:v>
                </c:pt>
                <c:pt idx="242">
                  <c:v>100</c:v>
                </c:pt>
                <c:pt idx="243">
                  <c:v>100</c:v>
                </c:pt>
                <c:pt idx="244">
                  <c:v>100</c:v>
                </c:pt>
                <c:pt idx="245">
                  <c:v>100</c:v>
                </c:pt>
                <c:pt idx="246">
                  <c:v>100</c:v>
                </c:pt>
                <c:pt idx="247">
                  <c:v>100</c:v>
                </c:pt>
                <c:pt idx="248">
                  <c:v>100</c:v>
                </c:pt>
                <c:pt idx="249">
                  <c:v>100</c:v>
                </c:pt>
                <c:pt idx="250">
                  <c:v>100</c:v>
                </c:pt>
                <c:pt idx="251">
                  <c:v>100</c:v>
                </c:pt>
                <c:pt idx="252">
                  <c:v>100</c:v>
                </c:pt>
                <c:pt idx="253">
                  <c:v>100</c:v>
                </c:pt>
                <c:pt idx="254">
                  <c:v>100</c:v>
                </c:pt>
                <c:pt idx="255">
                  <c:v>100</c:v>
                </c:pt>
                <c:pt idx="256">
                  <c:v>100</c:v>
                </c:pt>
                <c:pt idx="257">
                  <c:v>100</c:v>
                </c:pt>
                <c:pt idx="258">
                  <c:v>100</c:v>
                </c:pt>
                <c:pt idx="259">
                  <c:v>100</c:v>
                </c:pt>
                <c:pt idx="260">
                  <c:v>100</c:v>
                </c:pt>
                <c:pt idx="261">
                  <c:v>100</c:v>
                </c:pt>
                <c:pt idx="262">
                  <c:v>100</c:v>
                </c:pt>
                <c:pt idx="263">
                  <c:v>100</c:v>
                </c:pt>
                <c:pt idx="264">
                  <c:v>100</c:v>
                </c:pt>
                <c:pt idx="265">
                  <c:v>100</c:v>
                </c:pt>
                <c:pt idx="266">
                  <c:v>100</c:v>
                </c:pt>
                <c:pt idx="267">
                  <c:v>100</c:v>
                </c:pt>
                <c:pt idx="268">
                  <c:v>100</c:v>
                </c:pt>
                <c:pt idx="269">
                  <c:v>100</c:v>
                </c:pt>
                <c:pt idx="270">
                  <c:v>100</c:v>
                </c:pt>
                <c:pt idx="271">
                  <c:v>100</c:v>
                </c:pt>
                <c:pt idx="272">
                  <c:v>100</c:v>
                </c:pt>
                <c:pt idx="273">
                  <c:v>100</c:v>
                </c:pt>
                <c:pt idx="274">
                  <c:v>100</c:v>
                </c:pt>
                <c:pt idx="275">
                  <c:v>100</c:v>
                </c:pt>
                <c:pt idx="276">
                  <c:v>100</c:v>
                </c:pt>
                <c:pt idx="277">
                  <c:v>100</c:v>
                </c:pt>
                <c:pt idx="278">
                  <c:v>100</c:v>
                </c:pt>
                <c:pt idx="279">
                  <c:v>100</c:v>
                </c:pt>
                <c:pt idx="280">
                  <c:v>100</c:v>
                </c:pt>
                <c:pt idx="281">
                  <c:v>100</c:v>
                </c:pt>
                <c:pt idx="282">
                  <c:v>100</c:v>
                </c:pt>
                <c:pt idx="283">
                  <c:v>100</c:v>
                </c:pt>
                <c:pt idx="284">
                  <c:v>100</c:v>
                </c:pt>
                <c:pt idx="285">
                  <c:v>100</c:v>
                </c:pt>
                <c:pt idx="286">
                  <c:v>100</c:v>
                </c:pt>
                <c:pt idx="287">
                  <c:v>100</c:v>
                </c:pt>
                <c:pt idx="288">
                  <c:v>100</c:v>
                </c:pt>
                <c:pt idx="289">
                  <c:v>100</c:v>
                </c:pt>
                <c:pt idx="290">
                  <c:v>100</c:v>
                </c:pt>
                <c:pt idx="291">
                  <c:v>100</c:v>
                </c:pt>
                <c:pt idx="292">
                  <c:v>100</c:v>
                </c:pt>
                <c:pt idx="293">
                  <c:v>100</c:v>
                </c:pt>
                <c:pt idx="294">
                  <c:v>100</c:v>
                </c:pt>
                <c:pt idx="295">
                  <c:v>100</c:v>
                </c:pt>
                <c:pt idx="296">
                  <c:v>100</c:v>
                </c:pt>
                <c:pt idx="297">
                  <c:v>100</c:v>
                </c:pt>
                <c:pt idx="298">
                  <c:v>100</c:v>
                </c:pt>
                <c:pt idx="299">
                  <c:v>100</c:v>
                </c:pt>
                <c:pt idx="300">
                  <c:v>100</c:v>
                </c:pt>
                <c:pt idx="301">
                  <c:v>100</c:v>
                </c:pt>
                <c:pt idx="302">
                  <c:v>100</c:v>
                </c:pt>
                <c:pt idx="303">
                  <c:v>100</c:v>
                </c:pt>
                <c:pt idx="304">
                  <c:v>100</c:v>
                </c:pt>
                <c:pt idx="305">
                  <c:v>100</c:v>
                </c:pt>
                <c:pt idx="306">
                  <c:v>100</c:v>
                </c:pt>
                <c:pt idx="307">
                  <c:v>100</c:v>
                </c:pt>
                <c:pt idx="308">
                  <c:v>100</c:v>
                </c:pt>
                <c:pt idx="309">
                  <c:v>100</c:v>
                </c:pt>
                <c:pt idx="310">
                  <c:v>100</c:v>
                </c:pt>
                <c:pt idx="311">
                  <c:v>100</c:v>
                </c:pt>
                <c:pt idx="312">
                  <c:v>100</c:v>
                </c:pt>
                <c:pt idx="313">
                  <c:v>100</c:v>
                </c:pt>
                <c:pt idx="314">
                  <c:v>100</c:v>
                </c:pt>
                <c:pt idx="315">
                  <c:v>100</c:v>
                </c:pt>
                <c:pt idx="316">
                  <c:v>100</c:v>
                </c:pt>
                <c:pt idx="317">
                  <c:v>100</c:v>
                </c:pt>
                <c:pt idx="318">
                  <c:v>100</c:v>
                </c:pt>
                <c:pt idx="319">
                  <c:v>100</c:v>
                </c:pt>
                <c:pt idx="320">
                  <c:v>100</c:v>
                </c:pt>
                <c:pt idx="321">
                  <c:v>100</c:v>
                </c:pt>
                <c:pt idx="322">
                  <c:v>100</c:v>
                </c:pt>
                <c:pt idx="323">
                  <c:v>100</c:v>
                </c:pt>
                <c:pt idx="324">
                  <c:v>100</c:v>
                </c:pt>
                <c:pt idx="325">
                  <c:v>100</c:v>
                </c:pt>
                <c:pt idx="326">
                  <c:v>100</c:v>
                </c:pt>
                <c:pt idx="327">
                  <c:v>100</c:v>
                </c:pt>
                <c:pt idx="328">
                  <c:v>100</c:v>
                </c:pt>
                <c:pt idx="329">
                  <c:v>100</c:v>
                </c:pt>
                <c:pt idx="330">
                  <c:v>100</c:v>
                </c:pt>
                <c:pt idx="331">
                  <c:v>100</c:v>
                </c:pt>
                <c:pt idx="332">
                  <c:v>100</c:v>
                </c:pt>
                <c:pt idx="333">
                  <c:v>100</c:v>
                </c:pt>
                <c:pt idx="334">
                  <c:v>100</c:v>
                </c:pt>
                <c:pt idx="335">
                  <c:v>100</c:v>
                </c:pt>
                <c:pt idx="336">
                  <c:v>100</c:v>
                </c:pt>
                <c:pt idx="337">
                  <c:v>100</c:v>
                </c:pt>
                <c:pt idx="338">
                  <c:v>100</c:v>
                </c:pt>
                <c:pt idx="339">
                  <c:v>100</c:v>
                </c:pt>
                <c:pt idx="340">
                  <c:v>100</c:v>
                </c:pt>
                <c:pt idx="341">
                  <c:v>100</c:v>
                </c:pt>
                <c:pt idx="342">
                  <c:v>100</c:v>
                </c:pt>
                <c:pt idx="343">
                  <c:v>100</c:v>
                </c:pt>
                <c:pt idx="344">
                  <c:v>100</c:v>
                </c:pt>
                <c:pt idx="345">
                  <c:v>100</c:v>
                </c:pt>
                <c:pt idx="346">
                  <c:v>100</c:v>
                </c:pt>
                <c:pt idx="347">
                  <c:v>100</c:v>
                </c:pt>
                <c:pt idx="348">
                  <c:v>100</c:v>
                </c:pt>
                <c:pt idx="349">
                  <c:v>100</c:v>
                </c:pt>
                <c:pt idx="350">
                  <c:v>100</c:v>
                </c:pt>
                <c:pt idx="351">
                  <c:v>100</c:v>
                </c:pt>
                <c:pt idx="352">
                  <c:v>100</c:v>
                </c:pt>
                <c:pt idx="353">
                  <c:v>100</c:v>
                </c:pt>
                <c:pt idx="354">
                  <c:v>100</c:v>
                </c:pt>
                <c:pt idx="355">
                  <c:v>100</c:v>
                </c:pt>
                <c:pt idx="356">
                  <c:v>100</c:v>
                </c:pt>
                <c:pt idx="357">
                  <c:v>100</c:v>
                </c:pt>
                <c:pt idx="358">
                  <c:v>100</c:v>
                </c:pt>
                <c:pt idx="359">
                  <c:v>100</c:v>
                </c:pt>
                <c:pt idx="360">
                  <c:v>100</c:v>
                </c:pt>
                <c:pt idx="361">
                  <c:v>100</c:v>
                </c:pt>
                <c:pt idx="362">
                  <c:v>100</c:v>
                </c:pt>
                <c:pt idx="363">
                  <c:v>100</c:v>
                </c:pt>
                <c:pt idx="364">
                  <c:v>100</c:v>
                </c:pt>
                <c:pt idx="365">
                  <c:v>100</c:v>
                </c:pt>
                <c:pt idx="366">
                  <c:v>100</c:v>
                </c:pt>
                <c:pt idx="367">
                  <c:v>100</c:v>
                </c:pt>
                <c:pt idx="368">
                  <c:v>100</c:v>
                </c:pt>
                <c:pt idx="369">
                  <c:v>100</c:v>
                </c:pt>
                <c:pt idx="370">
                  <c:v>100</c:v>
                </c:pt>
                <c:pt idx="371">
                  <c:v>100</c:v>
                </c:pt>
                <c:pt idx="372">
                  <c:v>100</c:v>
                </c:pt>
                <c:pt idx="373">
                  <c:v>100</c:v>
                </c:pt>
                <c:pt idx="374">
                  <c:v>100</c:v>
                </c:pt>
                <c:pt idx="375">
                  <c:v>100</c:v>
                </c:pt>
                <c:pt idx="376">
                  <c:v>100</c:v>
                </c:pt>
                <c:pt idx="377">
                  <c:v>100</c:v>
                </c:pt>
                <c:pt idx="378">
                  <c:v>100</c:v>
                </c:pt>
                <c:pt idx="379">
                  <c:v>100</c:v>
                </c:pt>
                <c:pt idx="380">
                  <c:v>100</c:v>
                </c:pt>
                <c:pt idx="381">
                  <c:v>100</c:v>
                </c:pt>
                <c:pt idx="382">
                  <c:v>100</c:v>
                </c:pt>
                <c:pt idx="383">
                  <c:v>100</c:v>
                </c:pt>
                <c:pt idx="384">
                  <c:v>100</c:v>
                </c:pt>
                <c:pt idx="385">
                  <c:v>100</c:v>
                </c:pt>
                <c:pt idx="386">
                  <c:v>100</c:v>
                </c:pt>
                <c:pt idx="387">
                  <c:v>100</c:v>
                </c:pt>
                <c:pt idx="388">
                  <c:v>100</c:v>
                </c:pt>
                <c:pt idx="389">
                  <c:v>100</c:v>
                </c:pt>
                <c:pt idx="390">
                  <c:v>100</c:v>
                </c:pt>
                <c:pt idx="391">
                  <c:v>100</c:v>
                </c:pt>
                <c:pt idx="392">
                  <c:v>100</c:v>
                </c:pt>
                <c:pt idx="393">
                  <c:v>100</c:v>
                </c:pt>
                <c:pt idx="394">
                  <c:v>100</c:v>
                </c:pt>
                <c:pt idx="395">
                  <c:v>100</c:v>
                </c:pt>
                <c:pt idx="396">
                  <c:v>100</c:v>
                </c:pt>
                <c:pt idx="397">
                  <c:v>100</c:v>
                </c:pt>
                <c:pt idx="398">
                  <c:v>100</c:v>
                </c:pt>
                <c:pt idx="399">
                  <c:v>100</c:v>
                </c:pt>
                <c:pt idx="400">
                  <c:v>100</c:v>
                </c:pt>
                <c:pt idx="401">
                  <c:v>100</c:v>
                </c:pt>
                <c:pt idx="402">
                  <c:v>100</c:v>
                </c:pt>
                <c:pt idx="403">
                  <c:v>100</c:v>
                </c:pt>
                <c:pt idx="404">
                  <c:v>100</c:v>
                </c:pt>
                <c:pt idx="405">
                  <c:v>100</c:v>
                </c:pt>
                <c:pt idx="406">
                  <c:v>100</c:v>
                </c:pt>
                <c:pt idx="407">
                  <c:v>100</c:v>
                </c:pt>
                <c:pt idx="408">
                  <c:v>100</c:v>
                </c:pt>
                <c:pt idx="409">
                  <c:v>100</c:v>
                </c:pt>
                <c:pt idx="410">
                  <c:v>100</c:v>
                </c:pt>
                <c:pt idx="411">
                  <c:v>100</c:v>
                </c:pt>
                <c:pt idx="412">
                  <c:v>100</c:v>
                </c:pt>
                <c:pt idx="413">
                  <c:v>100</c:v>
                </c:pt>
                <c:pt idx="414">
                  <c:v>100</c:v>
                </c:pt>
                <c:pt idx="415">
                  <c:v>100</c:v>
                </c:pt>
                <c:pt idx="416">
                  <c:v>100</c:v>
                </c:pt>
                <c:pt idx="417">
                  <c:v>100</c:v>
                </c:pt>
                <c:pt idx="418">
                  <c:v>100</c:v>
                </c:pt>
                <c:pt idx="419">
                  <c:v>100</c:v>
                </c:pt>
                <c:pt idx="420">
                  <c:v>100</c:v>
                </c:pt>
                <c:pt idx="421">
                  <c:v>100</c:v>
                </c:pt>
                <c:pt idx="422">
                  <c:v>100</c:v>
                </c:pt>
                <c:pt idx="423">
                  <c:v>100</c:v>
                </c:pt>
                <c:pt idx="424">
                  <c:v>100</c:v>
                </c:pt>
                <c:pt idx="425">
                  <c:v>100</c:v>
                </c:pt>
                <c:pt idx="426">
                  <c:v>100</c:v>
                </c:pt>
              </c:numCache>
            </c:numRef>
          </c:xVal>
          <c:yVal>
            <c:numRef>
              <c:f>vezbe1!$B$33:$B$549</c:f>
              <c:numCache>
                <c:formatCode>0.00</c:formatCode>
                <c:ptCount val="517"/>
                <c:pt idx="0">
                  <c:v>0</c:v>
                </c:pt>
                <c:pt idx="1">
                  <c:v>50</c:v>
                </c:pt>
                <c:pt idx="2">
                  <c:v>100</c:v>
                </c:pt>
                <c:pt idx="3">
                  <c:v>150</c:v>
                </c:pt>
                <c:pt idx="4">
                  <c:v>200</c:v>
                </c:pt>
                <c:pt idx="5">
                  <c:v>250</c:v>
                </c:pt>
                <c:pt idx="6">
                  <c:v>300</c:v>
                </c:pt>
                <c:pt idx="7">
                  <c:v>350</c:v>
                </c:pt>
                <c:pt idx="8">
                  <c:v>400</c:v>
                </c:pt>
                <c:pt idx="9">
                  <c:v>450</c:v>
                </c:pt>
                <c:pt idx="10">
                  <c:v>500</c:v>
                </c:pt>
                <c:pt idx="11">
                  <c:v>550</c:v>
                </c:pt>
                <c:pt idx="12">
                  <c:v>600</c:v>
                </c:pt>
                <c:pt idx="13">
                  <c:v>650</c:v>
                </c:pt>
                <c:pt idx="14">
                  <c:v>700</c:v>
                </c:pt>
                <c:pt idx="15">
                  <c:v>750</c:v>
                </c:pt>
                <c:pt idx="16">
                  <c:v>800</c:v>
                </c:pt>
                <c:pt idx="17">
                  <c:v>850</c:v>
                </c:pt>
                <c:pt idx="18">
                  <c:v>900</c:v>
                </c:pt>
                <c:pt idx="19">
                  <c:v>950</c:v>
                </c:pt>
                <c:pt idx="20">
                  <c:v>1000</c:v>
                </c:pt>
                <c:pt idx="21">
                  <c:v>1050</c:v>
                </c:pt>
                <c:pt idx="22">
                  <c:v>1100</c:v>
                </c:pt>
                <c:pt idx="23">
                  <c:v>1150</c:v>
                </c:pt>
                <c:pt idx="24">
                  <c:v>1200</c:v>
                </c:pt>
                <c:pt idx="25">
                  <c:v>1250</c:v>
                </c:pt>
                <c:pt idx="26">
                  <c:v>1300</c:v>
                </c:pt>
                <c:pt idx="27">
                  <c:v>1350</c:v>
                </c:pt>
                <c:pt idx="28">
                  <c:v>1400</c:v>
                </c:pt>
                <c:pt idx="29">
                  <c:v>1450</c:v>
                </c:pt>
                <c:pt idx="30">
                  <c:v>1500</c:v>
                </c:pt>
                <c:pt idx="31">
                  <c:v>1550</c:v>
                </c:pt>
                <c:pt idx="32">
                  <c:v>1600</c:v>
                </c:pt>
                <c:pt idx="33">
                  <c:v>1650</c:v>
                </c:pt>
                <c:pt idx="34">
                  <c:v>1700</c:v>
                </c:pt>
                <c:pt idx="35">
                  <c:v>1750</c:v>
                </c:pt>
                <c:pt idx="36">
                  <c:v>1800</c:v>
                </c:pt>
                <c:pt idx="37">
                  <c:v>1850</c:v>
                </c:pt>
                <c:pt idx="38">
                  <c:v>1900</c:v>
                </c:pt>
                <c:pt idx="39">
                  <c:v>1950</c:v>
                </c:pt>
                <c:pt idx="40">
                  <c:v>2000</c:v>
                </c:pt>
                <c:pt idx="41">
                  <c:v>2050</c:v>
                </c:pt>
                <c:pt idx="42">
                  <c:v>2100</c:v>
                </c:pt>
                <c:pt idx="43">
                  <c:v>2150</c:v>
                </c:pt>
                <c:pt idx="44">
                  <c:v>2200</c:v>
                </c:pt>
                <c:pt idx="45">
                  <c:v>2250</c:v>
                </c:pt>
                <c:pt idx="46">
                  <c:v>2300</c:v>
                </c:pt>
                <c:pt idx="47">
                  <c:v>2350</c:v>
                </c:pt>
                <c:pt idx="48">
                  <c:v>2400</c:v>
                </c:pt>
                <c:pt idx="49">
                  <c:v>2450</c:v>
                </c:pt>
                <c:pt idx="50">
                  <c:v>2500</c:v>
                </c:pt>
                <c:pt idx="51">
                  <c:v>2550</c:v>
                </c:pt>
                <c:pt idx="52">
                  <c:v>2600</c:v>
                </c:pt>
                <c:pt idx="53">
                  <c:v>2650</c:v>
                </c:pt>
                <c:pt idx="54">
                  <c:v>2700</c:v>
                </c:pt>
                <c:pt idx="55">
                  <c:v>2750</c:v>
                </c:pt>
                <c:pt idx="56">
                  <c:v>2800</c:v>
                </c:pt>
                <c:pt idx="57">
                  <c:v>2850</c:v>
                </c:pt>
                <c:pt idx="58">
                  <c:v>2900</c:v>
                </c:pt>
                <c:pt idx="59">
                  <c:v>2950</c:v>
                </c:pt>
                <c:pt idx="60">
                  <c:v>3000</c:v>
                </c:pt>
                <c:pt idx="61">
                  <c:v>3050</c:v>
                </c:pt>
                <c:pt idx="62">
                  <c:v>3100</c:v>
                </c:pt>
                <c:pt idx="63">
                  <c:v>3150</c:v>
                </c:pt>
                <c:pt idx="64">
                  <c:v>3200</c:v>
                </c:pt>
                <c:pt idx="65">
                  <c:v>3250</c:v>
                </c:pt>
                <c:pt idx="66">
                  <c:v>3300</c:v>
                </c:pt>
                <c:pt idx="67">
                  <c:v>3350</c:v>
                </c:pt>
                <c:pt idx="68">
                  <c:v>3400</c:v>
                </c:pt>
                <c:pt idx="69">
                  <c:v>3450</c:v>
                </c:pt>
                <c:pt idx="70">
                  <c:v>3500</c:v>
                </c:pt>
                <c:pt idx="71">
                  <c:v>3550</c:v>
                </c:pt>
                <c:pt idx="72">
                  <c:v>3600</c:v>
                </c:pt>
                <c:pt idx="73">
                  <c:v>3650</c:v>
                </c:pt>
                <c:pt idx="74">
                  <c:v>3700</c:v>
                </c:pt>
                <c:pt idx="75">
                  <c:v>3750</c:v>
                </c:pt>
                <c:pt idx="76">
                  <c:v>3800</c:v>
                </c:pt>
                <c:pt idx="77">
                  <c:v>3850</c:v>
                </c:pt>
                <c:pt idx="78">
                  <c:v>3900</c:v>
                </c:pt>
                <c:pt idx="79">
                  <c:v>3950</c:v>
                </c:pt>
                <c:pt idx="80">
                  <c:v>4000</c:v>
                </c:pt>
                <c:pt idx="81">
                  <c:v>4050</c:v>
                </c:pt>
                <c:pt idx="82">
                  <c:v>4100</c:v>
                </c:pt>
                <c:pt idx="83">
                  <c:v>4150</c:v>
                </c:pt>
                <c:pt idx="84">
                  <c:v>4200</c:v>
                </c:pt>
                <c:pt idx="85">
                  <c:v>4250</c:v>
                </c:pt>
                <c:pt idx="86">
                  <c:v>4300</c:v>
                </c:pt>
                <c:pt idx="87">
                  <c:v>4350</c:v>
                </c:pt>
                <c:pt idx="88">
                  <c:v>4400</c:v>
                </c:pt>
                <c:pt idx="89">
                  <c:v>4450</c:v>
                </c:pt>
                <c:pt idx="90">
                  <c:v>4500</c:v>
                </c:pt>
                <c:pt idx="91">
                  <c:v>4550</c:v>
                </c:pt>
                <c:pt idx="92">
                  <c:v>4600</c:v>
                </c:pt>
                <c:pt idx="93">
                  <c:v>4650</c:v>
                </c:pt>
                <c:pt idx="94">
                  <c:v>4700</c:v>
                </c:pt>
                <c:pt idx="95">
                  <c:v>4750</c:v>
                </c:pt>
                <c:pt idx="96">
                  <c:v>4800</c:v>
                </c:pt>
                <c:pt idx="97">
                  <c:v>4850</c:v>
                </c:pt>
                <c:pt idx="98">
                  <c:v>4900</c:v>
                </c:pt>
                <c:pt idx="99">
                  <c:v>4950</c:v>
                </c:pt>
                <c:pt idx="100">
                  <c:v>5000</c:v>
                </c:pt>
                <c:pt idx="101">
                  <c:v>5050</c:v>
                </c:pt>
                <c:pt idx="102">
                  <c:v>5100</c:v>
                </c:pt>
                <c:pt idx="103">
                  <c:v>5150</c:v>
                </c:pt>
                <c:pt idx="104">
                  <c:v>5200</c:v>
                </c:pt>
                <c:pt idx="105">
                  <c:v>5250</c:v>
                </c:pt>
                <c:pt idx="106">
                  <c:v>5300</c:v>
                </c:pt>
                <c:pt idx="107">
                  <c:v>5350</c:v>
                </c:pt>
                <c:pt idx="108">
                  <c:v>5400</c:v>
                </c:pt>
                <c:pt idx="109">
                  <c:v>5450</c:v>
                </c:pt>
                <c:pt idx="110">
                  <c:v>5500</c:v>
                </c:pt>
                <c:pt idx="111">
                  <c:v>5550</c:v>
                </c:pt>
                <c:pt idx="112">
                  <c:v>5600</c:v>
                </c:pt>
                <c:pt idx="113">
                  <c:v>5650</c:v>
                </c:pt>
                <c:pt idx="114">
                  <c:v>5700</c:v>
                </c:pt>
                <c:pt idx="115">
                  <c:v>5750</c:v>
                </c:pt>
                <c:pt idx="116">
                  <c:v>5800</c:v>
                </c:pt>
                <c:pt idx="117">
                  <c:v>5850</c:v>
                </c:pt>
                <c:pt idx="118">
                  <c:v>5900</c:v>
                </c:pt>
                <c:pt idx="119">
                  <c:v>5950</c:v>
                </c:pt>
                <c:pt idx="120">
                  <c:v>6000</c:v>
                </c:pt>
                <c:pt idx="121">
                  <c:v>6050</c:v>
                </c:pt>
                <c:pt idx="122">
                  <c:v>6100</c:v>
                </c:pt>
                <c:pt idx="123">
                  <c:v>6150</c:v>
                </c:pt>
                <c:pt idx="124">
                  <c:v>6200</c:v>
                </c:pt>
                <c:pt idx="125">
                  <c:v>6250</c:v>
                </c:pt>
                <c:pt idx="126">
                  <c:v>6300</c:v>
                </c:pt>
                <c:pt idx="127">
                  <c:v>6350</c:v>
                </c:pt>
                <c:pt idx="128">
                  <c:v>6400</c:v>
                </c:pt>
                <c:pt idx="129">
                  <c:v>6450</c:v>
                </c:pt>
                <c:pt idx="130">
                  <c:v>6500</c:v>
                </c:pt>
                <c:pt idx="131">
                  <c:v>6550</c:v>
                </c:pt>
                <c:pt idx="132">
                  <c:v>6600</c:v>
                </c:pt>
                <c:pt idx="133">
                  <c:v>6650</c:v>
                </c:pt>
                <c:pt idx="134">
                  <c:v>6700</c:v>
                </c:pt>
                <c:pt idx="135">
                  <c:v>6750</c:v>
                </c:pt>
                <c:pt idx="136">
                  <c:v>6800</c:v>
                </c:pt>
                <c:pt idx="137">
                  <c:v>6850</c:v>
                </c:pt>
                <c:pt idx="138">
                  <c:v>6900</c:v>
                </c:pt>
                <c:pt idx="139">
                  <c:v>6950</c:v>
                </c:pt>
                <c:pt idx="140">
                  <c:v>7000</c:v>
                </c:pt>
                <c:pt idx="141">
                  <c:v>7050</c:v>
                </c:pt>
                <c:pt idx="142">
                  <c:v>7100</c:v>
                </c:pt>
                <c:pt idx="143">
                  <c:v>7150</c:v>
                </c:pt>
                <c:pt idx="144">
                  <c:v>7200</c:v>
                </c:pt>
                <c:pt idx="145">
                  <c:v>7250</c:v>
                </c:pt>
                <c:pt idx="146">
                  <c:v>7300</c:v>
                </c:pt>
                <c:pt idx="147">
                  <c:v>7350</c:v>
                </c:pt>
                <c:pt idx="148">
                  <c:v>7400</c:v>
                </c:pt>
                <c:pt idx="149">
                  <c:v>7450</c:v>
                </c:pt>
                <c:pt idx="150">
                  <c:v>7500</c:v>
                </c:pt>
                <c:pt idx="151">
                  <c:v>7550</c:v>
                </c:pt>
                <c:pt idx="152">
                  <c:v>7600</c:v>
                </c:pt>
                <c:pt idx="153">
                  <c:v>7650</c:v>
                </c:pt>
                <c:pt idx="154">
                  <c:v>7700</c:v>
                </c:pt>
                <c:pt idx="155">
                  <c:v>7750</c:v>
                </c:pt>
                <c:pt idx="156">
                  <c:v>7800</c:v>
                </c:pt>
                <c:pt idx="157">
                  <c:v>7850</c:v>
                </c:pt>
                <c:pt idx="158">
                  <c:v>7900</c:v>
                </c:pt>
                <c:pt idx="159">
                  <c:v>7950</c:v>
                </c:pt>
                <c:pt idx="160">
                  <c:v>8000</c:v>
                </c:pt>
                <c:pt idx="161">
                  <c:v>8050</c:v>
                </c:pt>
                <c:pt idx="162">
                  <c:v>8100</c:v>
                </c:pt>
                <c:pt idx="163">
                  <c:v>8150</c:v>
                </c:pt>
                <c:pt idx="164">
                  <c:v>8200</c:v>
                </c:pt>
                <c:pt idx="165">
                  <c:v>8250</c:v>
                </c:pt>
                <c:pt idx="166">
                  <c:v>8300</c:v>
                </c:pt>
                <c:pt idx="167">
                  <c:v>8350</c:v>
                </c:pt>
                <c:pt idx="168">
                  <c:v>8400</c:v>
                </c:pt>
                <c:pt idx="169">
                  <c:v>8450</c:v>
                </c:pt>
                <c:pt idx="170">
                  <c:v>8500</c:v>
                </c:pt>
                <c:pt idx="171">
                  <c:v>8550</c:v>
                </c:pt>
                <c:pt idx="172">
                  <c:v>8600</c:v>
                </c:pt>
                <c:pt idx="173">
                  <c:v>8650</c:v>
                </c:pt>
                <c:pt idx="174">
                  <c:v>8700</c:v>
                </c:pt>
                <c:pt idx="175">
                  <c:v>8750</c:v>
                </c:pt>
                <c:pt idx="176">
                  <c:v>8800</c:v>
                </c:pt>
                <c:pt idx="177">
                  <c:v>8850</c:v>
                </c:pt>
                <c:pt idx="178">
                  <c:v>8900</c:v>
                </c:pt>
                <c:pt idx="179">
                  <c:v>8950</c:v>
                </c:pt>
                <c:pt idx="180">
                  <c:v>9000</c:v>
                </c:pt>
                <c:pt idx="181">
                  <c:v>9050</c:v>
                </c:pt>
                <c:pt idx="182">
                  <c:v>9100</c:v>
                </c:pt>
                <c:pt idx="183">
                  <c:v>9150</c:v>
                </c:pt>
                <c:pt idx="184">
                  <c:v>9200</c:v>
                </c:pt>
                <c:pt idx="185">
                  <c:v>9250</c:v>
                </c:pt>
                <c:pt idx="186">
                  <c:v>9300</c:v>
                </c:pt>
                <c:pt idx="187">
                  <c:v>9350</c:v>
                </c:pt>
                <c:pt idx="188">
                  <c:v>9400</c:v>
                </c:pt>
                <c:pt idx="189">
                  <c:v>9450</c:v>
                </c:pt>
                <c:pt idx="190">
                  <c:v>9500</c:v>
                </c:pt>
                <c:pt idx="191">
                  <c:v>9550</c:v>
                </c:pt>
                <c:pt idx="192">
                  <c:v>9600</c:v>
                </c:pt>
                <c:pt idx="193">
                  <c:v>9650</c:v>
                </c:pt>
                <c:pt idx="194">
                  <c:v>9700</c:v>
                </c:pt>
                <c:pt idx="195">
                  <c:v>9750</c:v>
                </c:pt>
                <c:pt idx="196">
                  <c:v>9800</c:v>
                </c:pt>
                <c:pt idx="197">
                  <c:v>9850</c:v>
                </c:pt>
                <c:pt idx="198">
                  <c:v>9900</c:v>
                </c:pt>
                <c:pt idx="199">
                  <c:v>9950</c:v>
                </c:pt>
                <c:pt idx="200">
                  <c:v>10000</c:v>
                </c:pt>
                <c:pt idx="201">
                  <c:v>10050</c:v>
                </c:pt>
                <c:pt idx="202">
                  <c:v>10100</c:v>
                </c:pt>
                <c:pt idx="203">
                  <c:v>10150</c:v>
                </c:pt>
                <c:pt idx="204">
                  <c:v>10200</c:v>
                </c:pt>
                <c:pt idx="205">
                  <c:v>10250</c:v>
                </c:pt>
                <c:pt idx="206">
                  <c:v>10300</c:v>
                </c:pt>
                <c:pt idx="207">
                  <c:v>10350</c:v>
                </c:pt>
                <c:pt idx="208">
                  <c:v>10400</c:v>
                </c:pt>
                <c:pt idx="209">
                  <c:v>10450</c:v>
                </c:pt>
                <c:pt idx="210">
                  <c:v>10500</c:v>
                </c:pt>
                <c:pt idx="211">
                  <c:v>10550</c:v>
                </c:pt>
                <c:pt idx="212">
                  <c:v>10600</c:v>
                </c:pt>
                <c:pt idx="213">
                  <c:v>10650</c:v>
                </c:pt>
                <c:pt idx="214">
                  <c:v>10700</c:v>
                </c:pt>
                <c:pt idx="215">
                  <c:v>10750</c:v>
                </c:pt>
                <c:pt idx="216">
                  <c:v>10800</c:v>
                </c:pt>
                <c:pt idx="217">
                  <c:v>10850</c:v>
                </c:pt>
                <c:pt idx="218">
                  <c:v>10900</c:v>
                </c:pt>
                <c:pt idx="219">
                  <c:v>10950</c:v>
                </c:pt>
                <c:pt idx="220">
                  <c:v>11000</c:v>
                </c:pt>
                <c:pt idx="221">
                  <c:v>11050</c:v>
                </c:pt>
                <c:pt idx="222">
                  <c:v>11100</c:v>
                </c:pt>
                <c:pt idx="223">
                  <c:v>11150</c:v>
                </c:pt>
                <c:pt idx="224">
                  <c:v>11200</c:v>
                </c:pt>
                <c:pt idx="225">
                  <c:v>11250</c:v>
                </c:pt>
                <c:pt idx="226">
                  <c:v>11300</c:v>
                </c:pt>
                <c:pt idx="227">
                  <c:v>11350</c:v>
                </c:pt>
                <c:pt idx="228">
                  <c:v>11400</c:v>
                </c:pt>
                <c:pt idx="229">
                  <c:v>11450</c:v>
                </c:pt>
                <c:pt idx="230">
                  <c:v>11500</c:v>
                </c:pt>
                <c:pt idx="231">
                  <c:v>11550</c:v>
                </c:pt>
                <c:pt idx="232">
                  <c:v>11600</c:v>
                </c:pt>
                <c:pt idx="233">
                  <c:v>11650</c:v>
                </c:pt>
                <c:pt idx="234">
                  <c:v>11700</c:v>
                </c:pt>
                <c:pt idx="235">
                  <c:v>11750</c:v>
                </c:pt>
                <c:pt idx="236">
                  <c:v>11800</c:v>
                </c:pt>
                <c:pt idx="237">
                  <c:v>11850</c:v>
                </c:pt>
                <c:pt idx="238">
                  <c:v>11900</c:v>
                </c:pt>
                <c:pt idx="239">
                  <c:v>11950</c:v>
                </c:pt>
                <c:pt idx="240">
                  <c:v>12000</c:v>
                </c:pt>
                <c:pt idx="241">
                  <c:v>12050</c:v>
                </c:pt>
                <c:pt idx="242">
                  <c:v>12100</c:v>
                </c:pt>
                <c:pt idx="243">
                  <c:v>12150</c:v>
                </c:pt>
                <c:pt idx="244">
                  <c:v>12200</c:v>
                </c:pt>
                <c:pt idx="245">
                  <c:v>12250</c:v>
                </c:pt>
                <c:pt idx="246">
                  <c:v>12300</c:v>
                </c:pt>
                <c:pt idx="247">
                  <c:v>12350</c:v>
                </c:pt>
                <c:pt idx="248">
                  <c:v>12400</c:v>
                </c:pt>
                <c:pt idx="249">
                  <c:v>12450</c:v>
                </c:pt>
                <c:pt idx="250">
                  <c:v>12500</c:v>
                </c:pt>
                <c:pt idx="251">
                  <c:v>12550</c:v>
                </c:pt>
                <c:pt idx="252">
                  <c:v>12600</c:v>
                </c:pt>
                <c:pt idx="253">
                  <c:v>12650</c:v>
                </c:pt>
                <c:pt idx="254">
                  <c:v>12700</c:v>
                </c:pt>
                <c:pt idx="255">
                  <c:v>12750</c:v>
                </c:pt>
                <c:pt idx="256">
                  <c:v>12800</c:v>
                </c:pt>
                <c:pt idx="257">
                  <c:v>12850</c:v>
                </c:pt>
                <c:pt idx="258">
                  <c:v>12900</c:v>
                </c:pt>
                <c:pt idx="259">
                  <c:v>12950</c:v>
                </c:pt>
                <c:pt idx="260">
                  <c:v>13000</c:v>
                </c:pt>
                <c:pt idx="261">
                  <c:v>13050</c:v>
                </c:pt>
                <c:pt idx="262">
                  <c:v>13100</c:v>
                </c:pt>
                <c:pt idx="263">
                  <c:v>13150</c:v>
                </c:pt>
                <c:pt idx="264">
                  <c:v>13200</c:v>
                </c:pt>
                <c:pt idx="265">
                  <c:v>13250</c:v>
                </c:pt>
                <c:pt idx="266">
                  <c:v>13300</c:v>
                </c:pt>
                <c:pt idx="267">
                  <c:v>13350</c:v>
                </c:pt>
                <c:pt idx="268">
                  <c:v>13400</c:v>
                </c:pt>
                <c:pt idx="269">
                  <c:v>13450</c:v>
                </c:pt>
                <c:pt idx="270">
                  <c:v>13500</c:v>
                </c:pt>
                <c:pt idx="271">
                  <c:v>13550</c:v>
                </c:pt>
                <c:pt idx="272">
                  <c:v>13600</c:v>
                </c:pt>
                <c:pt idx="273">
                  <c:v>13650</c:v>
                </c:pt>
                <c:pt idx="274">
                  <c:v>13700</c:v>
                </c:pt>
                <c:pt idx="275">
                  <c:v>13750</c:v>
                </c:pt>
                <c:pt idx="276">
                  <c:v>13800</c:v>
                </c:pt>
                <c:pt idx="277">
                  <c:v>13850</c:v>
                </c:pt>
                <c:pt idx="278">
                  <c:v>13900</c:v>
                </c:pt>
                <c:pt idx="279">
                  <c:v>13950</c:v>
                </c:pt>
                <c:pt idx="280">
                  <c:v>14000</c:v>
                </c:pt>
                <c:pt idx="281">
                  <c:v>14050</c:v>
                </c:pt>
                <c:pt idx="282">
                  <c:v>14100</c:v>
                </c:pt>
                <c:pt idx="283">
                  <c:v>14150</c:v>
                </c:pt>
                <c:pt idx="284">
                  <c:v>14200</c:v>
                </c:pt>
                <c:pt idx="285">
                  <c:v>14250</c:v>
                </c:pt>
                <c:pt idx="286">
                  <c:v>14300</c:v>
                </c:pt>
                <c:pt idx="287">
                  <c:v>14350</c:v>
                </c:pt>
                <c:pt idx="288">
                  <c:v>14400</c:v>
                </c:pt>
                <c:pt idx="289">
                  <c:v>14450</c:v>
                </c:pt>
                <c:pt idx="290">
                  <c:v>14500</c:v>
                </c:pt>
                <c:pt idx="291">
                  <c:v>14550</c:v>
                </c:pt>
                <c:pt idx="292">
                  <c:v>14600</c:v>
                </c:pt>
                <c:pt idx="293">
                  <c:v>14650</c:v>
                </c:pt>
                <c:pt idx="294">
                  <c:v>14700</c:v>
                </c:pt>
                <c:pt idx="295">
                  <c:v>14750</c:v>
                </c:pt>
                <c:pt idx="296">
                  <c:v>14800</c:v>
                </c:pt>
                <c:pt idx="297">
                  <c:v>14850</c:v>
                </c:pt>
                <c:pt idx="298">
                  <c:v>14900</c:v>
                </c:pt>
                <c:pt idx="299">
                  <c:v>14950</c:v>
                </c:pt>
                <c:pt idx="300">
                  <c:v>15000</c:v>
                </c:pt>
                <c:pt idx="301">
                  <c:v>15050</c:v>
                </c:pt>
                <c:pt idx="302">
                  <c:v>15100</c:v>
                </c:pt>
                <c:pt idx="303">
                  <c:v>15150</c:v>
                </c:pt>
                <c:pt idx="304">
                  <c:v>15200</c:v>
                </c:pt>
                <c:pt idx="305">
                  <c:v>15250</c:v>
                </c:pt>
                <c:pt idx="306">
                  <c:v>15300</c:v>
                </c:pt>
                <c:pt idx="307">
                  <c:v>15350</c:v>
                </c:pt>
                <c:pt idx="308">
                  <c:v>15400</c:v>
                </c:pt>
                <c:pt idx="309">
                  <c:v>15450</c:v>
                </c:pt>
                <c:pt idx="310">
                  <c:v>15500</c:v>
                </c:pt>
                <c:pt idx="311">
                  <c:v>15550</c:v>
                </c:pt>
                <c:pt idx="312">
                  <c:v>15600</c:v>
                </c:pt>
                <c:pt idx="313">
                  <c:v>15650</c:v>
                </c:pt>
                <c:pt idx="314">
                  <c:v>15700</c:v>
                </c:pt>
                <c:pt idx="315">
                  <c:v>15750</c:v>
                </c:pt>
                <c:pt idx="316">
                  <c:v>15800</c:v>
                </c:pt>
                <c:pt idx="317">
                  <c:v>15850</c:v>
                </c:pt>
                <c:pt idx="318">
                  <c:v>15900</c:v>
                </c:pt>
                <c:pt idx="319">
                  <c:v>15950</c:v>
                </c:pt>
                <c:pt idx="320">
                  <c:v>16000</c:v>
                </c:pt>
                <c:pt idx="321">
                  <c:v>16050</c:v>
                </c:pt>
                <c:pt idx="322">
                  <c:v>16100</c:v>
                </c:pt>
                <c:pt idx="323">
                  <c:v>16150</c:v>
                </c:pt>
                <c:pt idx="324">
                  <c:v>16200</c:v>
                </c:pt>
                <c:pt idx="325">
                  <c:v>16250</c:v>
                </c:pt>
                <c:pt idx="326">
                  <c:v>16300</c:v>
                </c:pt>
                <c:pt idx="327">
                  <c:v>16350</c:v>
                </c:pt>
                <c:pt idx="328">
                  <c:v>16400</c:v>
                </c:pt>
                <c:pt idx="329">
                  <c:v>16450</c:v>
                </c:pt>
                <c:pt idx="330">
                  <c:v>16500</c:v>
                </c:pt>
                <c:pt idx="331">
                  <c:v>16550</c:v>
                </c:pt>
                <c:pt idx="332">
                  <c:v>16600</c:v>
                </c:pt>
                <c:pt idx="333">
                  <c:v>16650</c:v>
                </c:pt>
                <c:pt idx="334">
                  <c:v>16700</c:v>
                </c:pt>
                <c:pt idx="335">
                  <c:v>16750</c:v>
                </c:pt>
                <c:pt idx="336">
                  <c:v>16800</c:v>
                </c:pt>
                <c:pt idx="337">
                  <c:v>16850</c:v>
                </c:pt>
                <c:pt idx="338">
                  <c:v>16900</c:v>
                </c:pt>
                <c:pt idx="339">
                  <c:v>16950</c:v>
                </c:pt>
                <c:pt idx="340">
                  <c:v>17000</c:v>
                </c:pt>
                <c:pt idx="341">
                  <c:v>17050</c:v>
                </c:pt>
                <c:pt idx="342">
                  <c:v>17100</c:v>
                </c:pt>
                <c:pt idx="343">
                  <c:v>17150</c:v>
                </c:pt>
                <c:pt idx="344">
                  <c:v>17200</c:v>
                </c:pt>
                <c:pt idx="345">
                  <c:v>17250</c:v>
                </c:pt>
                <c:pt idx="346">
                  <c:v>17300</c:v>
                </c:pt>
                <c:pt idx="347">
                  <c:v>17350</c:v>
                </c:pt>
                <c:pt idx="348">
                  <c:v>17400</c:v>
                </c:pt>
                <c:pt idx="349">
                  <c:v>17450</c:v>
                </c:pt>
                <c:pt idx="350">
                  <c:v>17500</c:v>
                </c:pt>
                <c:pt idx="351">
                  <c:v>17550</c:v>
                </c:pt>
                <c:pt idx="352">
                  <c:v>17600</c:v>
                </c:pt>
                <c:pt idx="353">
                  <c:v>17650</c:v>
                </c:pt>
                <c:pt idx="354">
                  <c:v>17700</c:v>
                </c:pt>
                <c:pt idx="355">
                  <c:v>17750</c:v>
                </c:pt>
                <c:pt idx="356">
                  <c:v>17800</c:v>
                </c:pt>
                <c:pt idx="357">
                  <c:v>17850</c:v>
                </c:pt>
                <c:pt idx="358">
                  <c:v>17900</c:v>
                </c:pt>
                <c:pt idx="359">
                  <c:v>17950</c:v>
                </c:pt>
                <c:pt idx="360">
                  <c:v>18000</c:v>
                </c:pt>
                <c:pt idx="361">
                  <c:v>18050</c:v>
                </c:pt>
                <c:pt idx="362">
                  <c:v>18100</c:v>
                </c:pt>
                <c:pt idx="363">
                  <c:v>18150</c:v>
                </c:pt>
                <c:pt idx="364">
                  <c:v>18200</c:v>
                </c:pt>
                <c:pt idx="365">
                  <c:v>18250</c:v>
                </c:pt>
                <c:pt idx="366">
                  <c:v>18300</c:v>
                </c:pt>
                <c:pt idx="367">
                  <c:v>18350</c:v>
                </c:pt>
                <c:pt idx="368">
                  <c:v>18400</c:v>
                </c:pt>
                <c:pt idx="369">
                  <c:v>18450</c:v>
                </c:pt>
                <c:pt idx="370">
                  <c:v>18500</c:v>
                </c:pt>
                <c:pt idx="371">
                  <c:v>18550</c:v>
                </c:pt>
                <c:pt idx="372">
                  <c:v>18600</c:v>
                </c:pt>
                <c:pt idx="373">
                  <c:v>18650</c:v>
                </c:pt>
                <c:pt idx="374">
                  <c:v>18700</c:v>
                </c:pt>
                <c:pt idx="375">
                  <c:v>18750</c:v>
                </c:pt>
                <c:pt idx="376">
                  <c:v>18800</c:v>
                </c:pt>
                <c:pt idx="377">
                  <c:v>18850</c:v>
                </c:pt>
                <c:pt idx="378">
                  <c:v>18900</c:v>
                </c:pt>
                <c:pt idx="379">
                  <c:v>18950</c:v>
                </c:pt>
                <c:pt idx="380">
                  <c:v>19000</c:v>
                </c:pt>
                <c:pt idx="381">
                  <c:v>19050</c:v>
                </c:pt>
                <c:pt idx="382">
                  <c:v>19100</c:v>
                </c:pt>
                <c:pt idx="383">
                  <c:v>19150</c:v>
                </c:pt>
                <c:pt idx="384">
                  <c:v>19200</c:v>
                </c:pt>
                <c:pt idx="385">
                  <c:v>19250</c:v>
                </c:pt>
                <c:pt idx="386">
                  <c:v>19300</c:v>
                </c:pt>
                <c:pt idx="387">
                  <c:v>19350</c:v>
                </c:pt>
                <c:pt idx="388">
                  <c:v>19400</c:v>
                </c:pt>
                <c:pt idx="389">
                  <c:v>19450</c:v>
                </c:pt>
                <c:pt idx="390">
                  <c:v>19500</c:v>
                </c:pt>
                <c:pt idx="391">
                  <c:v>19550</c:v>
                </c:pt>
                <c:pt idx="392">
                  <c:v>19600</c:v>
                </c:pt>
                <c:pt idx="393">
                  <c:v>19650</c:v>
                </c:pt>
                <c:pt idx="394">
                  <c:v>19700</c:v>
                </c:pt>
                <c:pt idx="395">
                  <c:v>19750</c:v>
                </c:pt>
                <c:pt idx="396">
                  <c:v>19800</c:v>
                </c:pt>
                <c:pt idx="397">
                  <c:v>19850</c:v>
                </c:pt>
                <c:pt idx="398">
                  <c:v>19900</c:v>
                </c:pt>
                <c:pt idx="399">
                  <c:v>19950</c:v>
                </c:pt>
                <c:pt idx="400">
                  <c:v>20000</c:v>
                </c:pt>
                <c:pt idx="401">
                  <c:v>20050</c:v>
                </c:pt>
                <c:pt idx="402">
                  <c:v>20100</c:v>
                </c:pt>
                <c:pt idx="403">
                  <c:v>20150</c:v>
                </c:pt>
                <c:pt idx="404">
                  <c:v>20200</c:v>
                </c:pt>
                <c:pt idx="405">
                  <c:v>20250</c:v>
                </c:pt>
                <c:pt idx="406">
                  <c:v>20300</c:v>
                </c:pt>
                <c:pt idx="407">
                  <c:v>20350</c:v>
                </c:pt>
                <c:pt idx="408">
                  <c:v>20400</c:v>
                </c:pt>
                <c:pt idx="409">
                  <c:v>20450</c:v>
                </c:pt>
                <c:pt idx="410">
                  <c:v>20500</c:v>
                </c:pt>
                <c:pt idx="411">
                  <c:v>20550</c:v>
                </c:pt>
                <c:pt idx="412">
                  <c:v>20600</c:v>
                </c:pt>
                <c:pt idx="413">
                  <c:v>20650</c:v>
                </c:pt>
                <c:pt idx="414">
                  <c:v>20700</c:v>
                </c:pt>
                <c:pt idx="415">
                  <c:v>20750</c:v>
                </c:pt>
                <c:pt idx="416">
                  <c:v>20800</c:v>
                </c:pt>
                <c:pt idx="417">
                  <c:v>20850</c:v>
                </c:pt>
                <c:pt idx="418">
                  <c:v>20900</c:v>
                </c:pt>
                <c:pt idx="419">
                  <c:v>20950</c:v>
                </c:pt>
                <c:pt idx="420">
                  <c:v>21000</c:v>
                </c:pt>
                <c:pt idx="421">
                  <c:v>21050</c:v>
                </c:pt>
                <c:pt idx="422">
                  <c:v>21100</c:v>
                </c:pt>
                <c:pt idx="423">
                  <c:v>21150</c:v>
                </c:pt>
                <c:pt idx="424">
                  <c:v>21200</c:v>
                </c:pt>
                <c:pt idx="425">
                  <c:v>21250</c:v>
                </c:pt>
                <c:pt idx="426">
                  <c:v>21300</c:v>
                </c:pt>
                <c:pt idx="427">
                  <c:v>21350</c:v>
                </c:pt>
                <c:pt idx="428">
                  <c:v>21400</c:v>
                </c:pt>
                <c:pt idx="429">
                  <c:v>21450</c:v>
                </c:pt>
                <c:pt idx="430">
                  <c:v>21500</c:v>
                </c:pt>
                <c:pt idx="431">
                  <c:v>21550</c:v>
                </c:pt>
                <c:pt idx="432">
                  <c:v>21600</c:v>
                </c:pt>
                <c:pt idx="433">
                  <c:v>21650</c:v>
                </c:pt>
                <c:pt idx="434">
                  <c:v>21700</c:v>
                </c:pt>
                <c:pt idx="435">
                  <c:v>21750</c:v>
                </c:pt>
                <c:pt idx="436">
                  <c:v>21800</c:v>
                </c:pt>
                <c:pt idx="437">
                  <c:v>21850</c:v>
                </c:pt>
                <c:pt idx="438">
                  <c:v>21900</c:v>
                </c:pt>
                <c:pt idx="439">
                  <c:v>21950</c:v>
                </c:pt>
                <c:pt idx="440">
                  <c:v>22000</c:v>
                </c:pt>
                <c:pt idx="441">
                  <c:v>22050</c:v>
                </c:pt>
                <c:pt idx="442">
                  <c:v>22100</c:v>
                </c:pt>
                <c:pt idx="443">
                  <c:v>22150</c:v>
                </c:pt>
                <c:pt idx="444">
                  <c:v>22200</c:v>
                </c:pt>
                <c:pt idx="445">
                  <c:v>22250</c:v>
                </c:pt>
                <c:pt idx="446">
                  <c:v>22300</c:v>
                </c:pt>
                <c:pt idx="447">
                  <c:v>22350</c:v>
                </c:pt>
                <c:pt idx="448">
                  <c:v>22400</c:v>
                </c:pt>
                <c:pt idx="449">
                  <c:v>22450</c:v>
                </c:pt>
                <c:pt idx="450">
                  <c:v>22500</c:v>
                </c:pt>
                <c:pt idx="451">
                  <c:v>22550</c:v>
                </c:pt>
                <c:pt idx="452">
                  <c:v>22600</c:v>
                </c:pt>
                <c:pt idx="453">
                  <c:v>22650</c:v>
                </c:pt>
                <c:pt idx="454">
                  <c:v>22700</c:v>
                </c:pt>
                <c:pt idx="455">
                  <c:v>22750</c:v>
                </c:pt>
                <c:pt idx="456">
                  <c:v>22800</c:v>
                </c:pt>
                <c:pt idx="457">
                  <c:v>22850</c:v>
                </c:pt>
                <c:pt idx="458">
                  <c:v>22900</c:v>
                </c:pt>
                <c:pt idx="459">
                  <c:v>22950</c:v>
                </c:pt>
                <c:pt idx="460">
                  <c:v>23000</c:v>
                </c:pt>
                <c:pt idx="461">
                  <c:v>23050</c:v>
                </c:pt>
                <c:pt idx="462">
                  <c:v>23100</c:v>
                </c:pt>
                <c:pt idx="463">
                  <c:v>23150</c:v>
                </c:pt>
                <c:pt idx="464">
                  <c:v>23200</c:v>
                </c:pt>
                <c:pt idx="465">
                  <c:v>23250</c:v>
                </c:pt>
                <c:pt idx="466">
                  <c:v>23300</c:v>
                </c:pt>
                <c:pt idx="467">
                  <c:v>23350</c:v>
                </c:pt>
                <c:pt idx="468">
                  <c:v>23400</c:v>
                </c:pt>
                <c:pt idx="469">
                  <c:v>23450</c:v>
                </c:pt>
                <c:pt idx="470">
                  <c:v>23500</c:v>
                </c:pt>
                <c:pt idx="471">
                  <c:v>23550</c:v>
                </c:pt>
                <c:pt idx="472">
                  <c:v>23600</c:v>
                </c:pt>
                <c:pt idx="473">
                  <c:v>23650</c:v>
                </c:pt>
                <c:pt idx="474">
                  <c:v>23700</c:v>
                </c:pt>
                <c:pt idx="475">
                  <c:v>23750</c:v>
                </c:pt>
                <c:pt idx="476">
                  <c:v>23800</c:v>
                </c:pt>
                <c:pt idx="477">
                  <c:v>23850</c:v>
                </c:pt>
                <c:pt idx="478">
                  <c:v>23900</c:v>
                </c:pt>
                <c:pt idx="479">
                  <c:v>23950</c:v>
                </c:pt>
                <c:pt idx="480">
                  <c:v>24000</c:v>
                </c:pt>
                <c:pt idx="481">
                  <c:v>24050</c:v>
                </c:pt>
                <c:pt idx="482">
                  <c:v>24100</c:v>
                </c:pt>
                <c:pt idx="483">
                  <c:v>24150</c:v>
                </c:pt>
                <c:pt idx="484">
                  <c:v>24200</c:v>
                </c:pt>
                <c:pt idx="485">
                  <c:v>24250</c:v>
                </c:pt>
                <c:pt idx="486">
                  <c:v>24300</c:v>
                </c:pt>
                <c:pt idx="487">
                  <c:v>24350</c:v>
                </c:pt>
                <c:pt idx="488">
                  <c:v>24400</c:v>
                </c:pt>
                <c:pt idx="489">
                  <c:v>24450</c:v>
                </c:pt>
                <c:pt idx="490">
                  <c:v>24500</c:v>
                </c:pt>
                <c:pt idx="491">
                  <c:v>24550</c:v>
                </c:pt>
                <c:pt idx="492">
                  <c:v>24600</c:v>
                </c:pt>
                <c:pt idx="493">
                  <c:v>24650</c:v>
                </c:pt>
                <c:pt idx="494">
                  <c:v>24700</c:v>
                </c:pt>
                <c:pt idx="495">
                  <c:v>24750</c:v>
                </c:pt>
                <c:pt idx="496">
                  <c:v>24800</c:v>
                </c:pt>
                <c:pt idx="497">
                  <c:v>24850</c:v>
                </c:pt>
                <c:pt idx="498">
                  <c:v>24900</c:v>
                </c:pt>
                <c:pt idx="499">
                  <c:v>24950</c:v>
                </c:pt>
                <c:pt idx="500">
                  <c:v>25000</c:v>
                </c:pt>
                <c:pt idx="501">
                  <c:v>25050</c:v>
                </c:pt>
                <c:pt idx="502">
                  <c:v>25100</c:v>
                </c:pt>
                <c:pt idx="503">
                  <c:v>25150</c:v>
                </c:pt>
                <c:pt idx="504">
                  <c:v>25200</c:v>
                </c:pt>
                <c:pt idx="505">
                  <c:v>25250</c:v>
                </c:pt>
                <c:pt idx="506">
                  <c:v>25300</c:v>
                </c:pt>
                <c:pt idx="507">
                  <c:v>25350</c:v>
                </c:pt>
                <c:pt idx="508">
                  <c:v>25400</c:v>
                </c:pt>
                <c:pt idx="509">
                  <c:v>25450</c:v>
                </c:pt>
                <c:pt idx="510">
                  <c:v>25500</c:v>
                </c:pt>
                <c:pt idx="511">
                  <c:v>25550</c:v>
                </c:pt>
                <c:pt idx="512">
                  <c:v>25600</c:v>
                </c:pt>
                <c:pt idx="513">
                  <c:v>25650</c:v>
                </c:pt>
                <c:pt idx="514">
                  <c:v>25700</c:v>
                </c:pt>
                <c:pt idx="515">
                  <c:v>25750</c:v>
                </c:pt>
                <c:pt idx="516">
                  <c:v>25800</c:v>
                </c:pt>
              </c:numCache>
            </c:numRef>
          </c:yVal>
          <c:smooth val="0"/>
          <c:extLst>
            <c:ext xmlns:c16="http://schemas.microsoft.com/office/drawing/2014/chart" uri="{C3380CC4-5D6E-409C-BE32-E72D297353CC}">
              <c16:uniqueId val="{00000007-1CBB-4C02-8E06-853DA9FA4AF0}"/>
            </c:ext>
          </c:extLst>
        </c:ser>
        <c:ser>
          <c:idx val="5"/>
          <c:order val="7"/>
          <c:tx>
            <c:v>Ye</c:v>
          </c:tx>
          <c:spPr>
            <a:ln w="12700">
              <a:solidFill>
                <a:srgbClr val="00FFFF"/>
              </a:solidFill>
              <a:prstDash val="sysDash"/>
            </a:ln>
          </c:spPr>
          <c:marker>
            <c:symbol val="none"/>
          </c:marker>
          <c:xVal>
            <c:numRef>
              <c:f>vezbe1!$H$33:$H$549</c:f>
              <c:numCache>
                <c:formatCode>0</c:formatCode>
                <c:ptCount val="517"/>
                <c:pt idx="0">
                  <c:v>250.00000000000006</c:v>
                </c:pt>
                <c:pt idx="1">
                  <c:v>250.00000000000006</c:v>
                </c:pt>
                <c:pt idx="2">
                  <c:v>250.00000000000006</c:v>
                </c:pt>
                <c:pt idx="3">
                  <c:v>250.00000000000006</c:v>
                </c:pt>
                <c:pt idx="4">
                  <c:v>250.00000000000006</c:v>
                </c:pt>
                <c:pt idx="5">
                  <c:v>250.00000000000006</c:v>
                </c:pt>
                <c:pt idx="6">
                  <c:v>250.00000000000006</c:v>
                </c:pt>
                <c:pt idx="7">
                  <c:v>250.00000000000006</c:v>
                </c:pt>
                <c:pt idx="8">
                  <c:v>250.00000000000006</c:v>
                </c:pt>
                <c:pt idx="9">
                  <c:v>250.00000000000006</c:v>
                </c:pt>
                <c:pt idx="10">
                  <c:v>250.00000000000006</c:v>
                </c:pt>
                <c:pt idx="11">
                  <c:v>250.00000000000006</c:v>
                </c:pt>
                <c:pt idx="12">
                  <c:v>250.00000000000006</c:v>
                </c:pt>
                <c:pt idx="13">
                  <c:v>250.00000000000006</c:v>
                </c:pt>
                <c:pt idx="14">
                  <c:v>250.00000000000006</c:v>
                </c:pt>
                <c:pt idx="15">
                  <c:v>250.00000000000006</c:v>
                </c:pt>
                <c:pt idx="16">
                  <c:v>250.00000000000006</c:v>
                </c:pt>
                <c:pt idx="17">
                  <c:v>250.00000000000006</c:v>
                </c:pt>
                <c:pt idx="18">
                  <c:v>250.00000000000006</c:v>
                </c:pt>
                <c:pt idx="19">
                  <c:v>250.00000000000006</c:v>
                </c:pt>
                <c:pt idx="20">
                  <c:v>250.00000000000006</c:v>
                </c:pt>
                <c:pt idx="21">
                  <c:v>250.00000000000006</c:v>
                </c:pt>
                <c:pt idx="22">
                  <c:v>250.00000000000006</c:v>
                </c:pt>
                <c:pt idx="23">
                  <c:v>250.00000000000006</c:v>
                </c:pt>
                <c:pt idx="24">
                  <c:v>250.00000000000006</c:v>
                </c:pt>
                <c:pt idx="25">
                  <c:v>250.00000000000006</c:v>
                </c:pt>
                <c:pt idx="26">
                  <c:v>250.00000000000006</c:v>
                </c:pt>
                <c:pt idx="27">
                  <c:v>250.00000000000006</c:v>
                </c:pt>
                <c:pt idx="28">
                  <c:v>250.00000000000006</c:v>
                </c:pt>
                <c:pt idx="29">
                  <c:v>250.00000000000006</c:v>
                </c:pt>
                <c:pt idx="30">
                  <c:v>250.00000000000006</c:v>
                </c:pt>
                <c:pt idx="31">
                  <c:v>250.00000000000006</c:v>
                </c:pt>
                <c:pt idx="32">
                  <c:v>250.00000000000006</c:v>
                </c:pt>
                <c:pt idx="33">
                  <c:v>250.00000000000006</c:v>
                </c:pt>
                <c:pt idx="34">
                  <c:v>250.00000000000006</c:v>
                </c:pt>
                <c:pt idx="35">
                  <c:v>250.00000000000006</c:v>
                </c:pt>
                <c:pt idx="36">
                  <c:v>250.00000000000006</c:v>
                </c:pt>
                <c:pt idx="37">
                  <c:v>250.00000000000006</c:v>
                </c:pt>
                <c:pt idx="38">
                  <c:v>250.00000000000006</c:v>
                </c:pt>
                <c:pt idx="39">
                  <c:v>250.00000000000006</c:v>
                </c:pt>
                <c:pt idx="40">
                  <c:v>250.00000000000006</c:v>
                </c:pt>
                <c:pt idx="41">
                  <c:v>250.00000000000006</c:v>
                </c:pt>
                <c:pt idx="42">
                  <c:v>250.00000000000006</c:v>
                </c:pt>
                <c:pt idx="43">
                  <c:v>250.00000000000006</c:v>
                </c:pt>
                <c:pt idx="44">
                  <c:v>250.00000000000006</c:v>
                </c:pt>
                <c:pt idx="45">
                  <c:v>250.00000000000006</c:v>
                </c:pt>
                <c:pt idx="46">
                  <c:v>250.00000000000006</c:v>
                </c:pt>
                <c:pt idx="47">
                  <c:v>250.00000000000006</c:v>
                </c:pt>
                <c:pt idx="48">
                  <c:v>250.00000000000006</c:v>
                </c:pt>
                <c:pt idx="49">
                  <c:v>250.00000000000006</c:v>
                </c:pt>
                <c:pt idx="50">
                  <c:v>250.00000000000006</c:v>
                </c:pt>
                <c:pt idx="51">
                  <c:v>250.00000000000006</c:v>
                </c:pt>
                <c:pt idx="52">
                  <c:v>250.00000000000006</c:v>
                </c:pt>
                <c:pt idx="53">
                  <c:v>250.00000000000006</c:v>
                </c:pt>
                <c:pt idx="54">
                  <c:v>250.00000000000006</c:v>
                </c:pt>
                <c:pt idx="55">
                  <c:v>250.00000000000006</c:v>
                </c:pt>
                <c:pt idx="56">
                  <c:v>250.00000000000006</c:v>
                </c:pt>
                <c:pt idx="57">
                  <c:v>250.00000000000006</c:v>
                </c:pt>
                <c:pt idx="58">
                  <c:v>250.00000000000006</c:v>
                </c:pt>
                <c:pt idx="59">
                  <c:v>250.00000000000006</c:v>
                </c:pt>
                <c:pt idx="60">
                  <c:v>250.00000000000006</c:v>
                </c:pt>
                <c:pt idx="61">
                  <c:v>250.00000000000006</c:v>
                </c:pt>
                <c:pt idx="62">
                  <c:v>250.00000000000006</c:v>
                </c:pt>
                <c:pt idx="63">
                  <c:v>250.00000000000006</c:v>
                </c:pt>
                <c:pt idx="64">
                  <c:v>250.00000000000006</c:v>
                </c:pt>
                <c:pt idx="65">
                  <c:v>250.00000000000006</c:v>
                </c:pt>
                <c:pt idx="66">
                  <c:v>250.00000000000006</c:v>
                </c:pt>
                <c:pt idx="67">
                  <c:v>250.00000000000006</c:v>
                </c:pt>
                <c:pt idx="68">
                  <c:v>250.00000000000006</c:v>
                </c:pt>
                <c:pt idx="69">
                  <c:v>250.00000000000006</c:v>
                </c:pt>
                <c:pt idx="70">
                  <c:v>250.00000000000006</c:v>
                </c:pt>
                <c:pt idx="71">
                  <c:v>250.00000000000006</c:v>
                </c:pt>
                <c:pt idx="72">
                  <c:v>250.00000000000006</c:v>
                </c:pt>
                <c:pt idx="73">
                  <c:v>250.00000000000006</c:v>
                </c:pt>
                <c:pt idx="74">
                  <c:v>250.00000000000006</c:v>
                </c:pt>
                <c:pt idx="75">
                  <c:v>250.00000000000006</c:v>
                </c:pt>
                <c:pt idx="76">
                  <c:v>250.00000000000006</c:v>
                </c:pt>
                <c:pt idx="77">
                  <c:v>250.00000000000006</c:v>
                </c:pt>
                <c:pt idx="78">
                  <c:v>250.00000000000006</c:v>
                </c:pt>
                <c:pt idx="79">
                  <c:v>250.00000000000006</c:v>
                </c:pt>
                <c:pt idx="80">
                  <c:v>250.00000000000006</c:v>
                </c:pt>
                <c:pt idx="81">
                  <c:v>250.00000000000006</c:v>
                </c:pt>
                <c:pt idx="82">
                  <c:v>250.00000000000006</c:v>
                </c:pt>
                <c:pt idx="83">
                  <c:v>250.00000000000006</c:v>
                </c:pt>
                <c:pt idx="84">
                  <c:v>250.00000000000006</c:v>
                </c:pt>
                <c:pt idx="85">
                  <c:v>250.00000000000006</c:v>
                </c:pt>
                <c:pt idx="86">
                  <c:v>250.00000000000006</c:v>
                </c:pt>
                <c:pt idx="87">
                  <c:v>250.00000000000006</c:v>
                </c:pt>
                <c:pt idx="88">
                  <c:v>250.00000000000006</c:v>
                </c:pt>
                <c:pt idx="89">
                  <c:v>250.00000000000006</c:v>
                </c:pt>
                <c:pt idx="90">
                  <c:v>250.00000000000006</c:v>
                </c:pt>
                <c:pt idx="91">
                  <c:v>250.00000000000006</c:v>
                </c:pt>
                <c:pt idx="92">
                  <c:v>250.00000000000006</c:v>
                </c:pt>
                <c:pt idx="93">
                  <c:v>250.00000000000006</c:v>
                </c:pt>
                <c:pt idx="94">
                  <c:v>250.00000000000006</c:v>
                </c:pt>
                <c:pt idx="95">
                  <c:v>250.00000000000006</c:v>
                </c:pt>
                <c:pt idx="96">
                  <c:v>250.00000000000006</c:v>
                </c:pt>
                <c:pt idx="97">
                  <c:v>250.00000000000006</c:v>
                </c:pt>
                <c:pt idx="98">
                  <c:v>250.00000000000006</c:v>
                </c:pt>
                <c:pt idx="99">
                  <c:v>250.00000000000006</c:v>
                </c:pt>
                <c:pt idx="100">
                  <c:v>250.00000000000006</c:v>
                </c:pt>
                <c:pt idx="101">
                  <c:v>250.00000000000006</c:v>
                </c:pt>
                <c:pt idx="102">
                  <c:v>250.00000000000006</c:v>
                </c:pt>
                <c:pt idx="103">
                  <c:v>250.00000000000006</c:v>
                </c:pt>
                <c:pt idx="104">
                  <c:v>250.00000000000006</c:v>
                </c:pt>
                <c:pt idx="105">
                  <c:v>250.00000000000006</c:v>
                </c:pt>
                <c:pt idx="106">
                  <c:v>250.00000000000006</c:v>
                </c:pt>
                <c:pt idx="107">
                  <c:v>250.00000000000006</c:v>
                </c:pt>
                <c:pt idx="108">
                  <c:v>250.00000000000006</c:v>
                </c:pt>
                <c:pt idx="109">
                  <c:v>250.00000000000006</c:v>
                </c:pt>
                <c:pt idx="110">
                  <c:v>250.00000000000006</c:v>
                </c:pt>
                <c:pt idx="111">
                  <c:v>250.00000000000006</c:v>
                </c:pt>
                <c:pt idx="112">
                  <c:v>250.00000000000006</c:v>
                </c:pt>
                <c:pt idx="113">
                  <c:v>250.00000000000006</c:v>
                </c:pt>
                <c:pt idx="114">
                  <c:v>250.00000000000006</c:v>
                </c:pt>
                <c:pt idx="115">
                  <c:v>250.00000000000006</c:v>
                </c:pt>
                <c:pt idx="116">
                  <c:v>250.00000000000006</c:v>
                </c:pt>
                <c:pt idx="117">
                  <c:v>250.00000000000006</c:v>
                </c:pt>
                <c:pt idx="118">
                  <c:v>250.00000000000006</c:v>
                </c:pt>
                <c:pt idx="119">
                  <c:v>250.00000000000006</c:v>
                </c:pt>
                <c:pt idx="120">
                  <c:v>250.00000000000006</c:v>
                </c:pt>
                <c:pt idx="121">
                  <c:v>250.00000000000006</c:v>
                </c:pt>
                <c:pt idx="122">
                  <c:v>250.00000000000006</c:v>
                </c:pt>
                <c:pt idx="123">
                  <c:v>250.00000000000006</c:v>
                </c:pt>
                <c:pt idx="124">
                  <c:v>250.00000000000006</c:v>
                </c:pt>
                <c:pt idx="125">
                  <c:v>250.00000000000006</c:v>
                </c:pt>
                <c:pt idx="126">
                  <c:v>250.00000000000006</c:v>
                </c:pt>
                <c:pt idx="127">
                  <c:v>250.00000000000006</c:v>
                </c:pt>
                <c:pt idx="128">
                  <c:v>250.00000000000006</c:v>
                </c:pt>
                <c:pt idx="129">
                  <c:v>250.00000000000006</c:v>
                </c:pt>
                <c:pt idx="130">
                  <c:v>250.00000000000006</c:v>
                </c:pt>
                <c:pt idx="131">
                  <c:v>250.00000000000006</c:v>
                </c:pt>
                <c:pt idx="132">
                  <c:v>250.00000000000006</c:v>
                </c:pt>
                <c:pt idx="133">
                  <c:v>250.00000000000006</c:v>
                </c:pt>
                <c:pt idx="134">
                  <c:v>250.00000000000006</c:v>
                </c:pt>
                <c:pt idx="135">
                  <c:v>250.00000000000006</c:v>
                </c:pt>
                <c:pt idx="136">
                  <c:v>250.00000000000006</c:v>
                </c:pt>
                <c:pt idx="137">
                  <c:v>250.00000000000006</c:v>
                </c:pt>
                <c:pt idx="138">
                  <c:v>250.00000000000006</c:v>
                </c:pt>
                <c:pt idx="139">
                  <c:v>250.00000000000006</c:v>
                </c:pt>
                <c:pt idx="140">
                  <c:v>250.00000000000006</c:v>
                </c:pt>
                <c:pt idx="141">
                  <c:v>250.00000000000006</c:v>
                </c:pt>
                <c:pt idx="142">
                  <c:v>250.00000000000006</c:v>
                </c:pt>
                <c:pt idx="143">
                  <c:v>250.00000000000006</c:v>
                </c:pt>
                <c:pt idx="144">
                  <c:v>250.00000000000006</c:v>
                </c:pt>
                <c:pt idx="145">
                  <c:v>250.00000000000006</c:v>
                </c:pt>
                <c:pt idx="146">
                  <c:v>250.00000000000006</c:v>
                </c:pt>
                <c:pt idx="147">
                  <c:v>250.00000000000006</c:v>
                </c:pt>
                <c:pt idx="148">
                  <c:v>250.00000000000006</c:v>
                </c:pt>
                <c:pt idx="149">
                  <c:v>250.00000000000006</c:v>
                </c:pt>
                <c:pt idx="150">
                  <c:v>250.00000000000006</c:v>
                </c:pt>
                <c:pt idx="151">
                  <c:v>250.00000000000006</c:v>
                </c:pt>
                <c:pt idx="152">
                  <c:v>250.00000000000006</c:v>
                </c:pt>
                <c:pt idx="153">
                  <c:v>250.00000000000006</c:v>
                </c:pt>
                <c:pt idx="154">
                  <c:v>250.00000000000006</c:v>
                </c:pt>
                <c:pt idx="155">
                  <c:v>250.00000000000006</c:v>
                </c:pt>
                <c:pt idx="156">
                  <c:v>250.00000000000006</c:v>
                </c:pt>
                <c:pt idx="157">
                  <c:v>250.00000000000006</c:v>
                </c:pt>
                <c:pt idx="158">
                  <c:v>250.00000000000006</c:v>
                </c:pt>
                <c:pt idx="159">
                  <c:v>250.00000000000006</c:v>
                </c:pt>
                <c:pt idx="160">
                  <c:v>250.00000000000006</c:v>
                </c:pt>
                <c:pt idx="161">
                  <c:v>250.00000000000006</c:v>
                </c:pt>
                <c:pt idx="162">
                  <c:v>250.00000000000006</c:v>
                </c:pt>
                <c:pt idx="163">
                  <c:v>250.00000000000006</c:v>
                </c:pt>
                <c:pt idx="164">
                  <c:v>250.00000000000006</c:v>
                </c:pt>
                <c:pt idx="165">
                  <c:v>250.00000000000006</c:v>
                </c:pt>
                <c:pt idx="166">
                  <c:v>250.00000000000006</c:v>
                </c:pt>
                <c:pt idx="167">
                  <c:v>250.00000000000006</c:v>
                </c:pt>
                <c:pt idx="168">
                  <c:v>250.00000000000006</c:v>
                </c:pt>
                <c:pt idx="169">
                  <c:v>250.00000000000006</c:v>
                </c:pt>
                <c:pt idx="170">
                  <c:v>250.00000000000006</c:v>
                </c:pt>
                <c:pt idx="171">
                  <c:v>250.00000000000006</c:v>
                </c:pt>
                <c:pt idx="172">
                  <c:v>250.00000000000006</c:v>
                </c:pt>
                <c:pt idx="173">
                  <c:v>250.00000000000006</c:v>
                </c:pt>
                <c:pt idx="174">
                  <c:v>250.00000000000006</c:v>
                </c:pt>
                <c:pt idx="175">
                  <c:v>250.00000000000006</c:v>
                </c:pt>
                <c:pt idx="176">
                  <c:v>250.00000000000006</c:v>
                </c:pt>
                <c:pt idx="177">
                  <c:v>250.00000000000006</c:v>
                </c:pt>
                <c:pt idx="178">
                  <c:v>250.00000000000006</c:v>
                </c:pt>
                <c:pt idx="179">
                  <c:v>250.00000000000006</c:v>
                </c:pt>
                <c:pt idx="180">
                  <c:v>250.00000000000006</c:v>
                </c:pt>
                <c:pt idx="181">
                  <c:v>250.00000000000006</c:v>
                </c:pt>
                <c:pt idx="182">
                  <c:v>250.00000000000006</c:v>
                </c:pt>
                <c:pt idx="183">
                  <c:v>250.00000000000006</c:v>
                </c:pt>
                <c:pt idx="184">
                  <c:v>250.00000000000006</c:v>
                </c:pt>
                <c:pt idx="185">
                  <c:v>250.00000000000006</c:v>
                </c:pt>
                <c:pt idx="186">
                  <c:v>250.00000000000006</c:v>
                </c:pt>
                <c:pt idx="187">
                  <c:v>250.00000000000006</c:v>
                </c:pt>
                <c:pt idx="188">
                  <c:v>250.00000000000006</c:v>
                </c:pt>
                <c:pt idx="189">
                  <c:v>250.00000000000006</c:v>
                </c:pt>
                <c:pt idx="190">
                  <c:v>250.00000000000006</c:v>
                </c:pt>
                <c:pt idx="191">
                  <c:v>250.00000000000006</c:v>
                </c:pt>
                <c:pt idx="192">
                  <c:v>250.00000000000006</c:v>
                </c:pt>
                <c:pt idx="193">
                  <c:v>250.00000000000006</c:v>
                </c:pt>
                <c:pt idx="194">
                  <c:v>250.00000000000006</c:v>
                </c:pt>
                <c:pt idx="195">
                  <c:v>250.00000000000006</c:v>
                </c:pt>
                <c:pt idx="196">
                  <c:v>250.00000000000006</c:v>
                </c:pt>
                <c:pt idx="197">
                  <c:v>250.00000000000006</c:v>
                </c:pt>
                <c:pt idx="198">
                  <c:v>250.00000000000006</c:v>
                </c:pt>
                <c:pt idx="199">
                  <c:v>250.00000000000006</c:v>
                </c:pt>
                <c:pt idx="200">
                  <c:v>250.00000000000006</c:v>
                </c:pt>
                <c:pt idx="201">
                  <c:v>250.00000000000006</c:v>
                </c:pt>
                <c:pt idx="202">
                  <c:v>250.00000000000006</c:v>
                </c:pt>
                <c:pt idx="203">
                  <c:v>250.00000000000006</c:v>
                </c:pt>
                <c:pt idx="204">
                  <c:v>250.00000000000006</c:v>
                </c:pt>
                <c:pt idx="205">
                  <c:v>250.00000000000006</c:v>
                </c:pt>
                <c:pt idx="206">
                  <c:v>250.00000000000006</c:v>
                </c:pt>
                <c:pt idx="207">
                  <c:v>250.00000000000006</c:v>
                </c:pt>
                <c:pt idx="208">
                  <c:v>250.00000000000006</c:v>
                </c:pt>
                <c:pt idx="209">
                  <c:v>250.00000000000006</c:v>
                </c:pt>
                <c:pt idx="210">
                  <c:v>250.00000000000006</c:v>
                </c:pt>
                <c:pt idx="211">
                  <c:v>250.00000000000006</c:v>
                </c:pt>
                <c:pt idx="212">
                  <c:v>250.00000000000006</c:v>
                </c:pt>
                <c:pt idx="213">
                  <c:v>250.00000000000006</c:v>
                </c:pt>
                <c:pt idx="214">
                  <c:v>250.00000000000006</c:v>
                </c:pt>
                <c:pt idx="215">
                  <c:v>250.00000000000006</c:v>
                </c:pt>
                <c:pt idx="216">
                  <c:v>250.00000000000006</c:v>
                </c:pt>
                <c:pt idx="217">
                  <c:v>250.00000000000006</c:v>
                </c:pt>
                <c:pt idx="218">
                  <c:v>250.00000000000006</c:v>
                </c:pt>
                <c:pt idx="219">
                  <c:v>250.00000000000006</c:v>
                </c:pt>
                <c:pt idx="220">
                  <c:v>250.00000000000006</c:v>
                </c:pt>
                <c:pt idx="221">
                  <c:v>250.00000000000006</c:v>
                </c:pt>
                <c:pt idx="222">
                  <c:v>250.00000000000006</c:v>
                </c:pt>
                <c:pt idx="223">
                  <c:v>250.00000000000006</c:v>
                </c:pt>
                <c:pt idx="224">
                  <c:v>250.00000000000006</c:v>
                </c:pt>
                <c:pt idx="225">
                  <c:v>250.00000000000006</c:v>
                </c:pt>
                <c:pt idx="226">
                  <c:v>250.00000000000006</c:v>
                </c:pt>
                <c:pt idx="227">
                  <c:v>250.00000000000006</c:v>
                </c:pt>
                <c:pt idx="228">
                  <c:v>250.00000000000006</c:v>
                </c:pt>
                <c:pt idx="229">
                  <c:v>250.00000000000006</c:v>
                </c:pt>
                <c:pt idx="230">
                  <c:v>250.00000000000006</c:v>
                </c:pt>
                <c:pt idx="231">
                  <c:v>250.00000000000006</c:v>
                </c:pt>
                <c:pt idx="232">
                  <c:v>250.00000000000006</c:v>
                </c:pt>
                <c:pt idx="233">
                  <c:v>250.00000000000006</c:v>
                </c:pt>
                <c:pt idx="234">
                  <c:v>250.00000000000006</c:v>
                </c:pt>
                <c:pt idx="235">
                  <c:v>250.00000000000006</c:v>
                </c:pt>
                <c:pt idx="236">
                  <c:v>250.00000000000006</c:v>
                </c:pt>
                <c:pt idx="237">
                  <c:v>250.00000000000006</c:v>
                </c:pt>
                <c:pt idx="238">
                  <c:v>250.00000000000006</c:v>
                </c:pt>
                <c:pt idx="239">
                  <c:v>250.00000000000006</c:v>
                </c:pt>
                <c:pt idx="240">
                  <c:v>250.00000000000006</c:v>
                </c:pt>
                <c:pt idx="241">
                  <c:v>250.00000000000006</c:v>
                </c:pt>
                <c:pt idx="242">
                  <c:v>250.00000000000006</c:v>
                </c:pt>
                <c:pt idx="243">
                  <c:v>250.00000000000006</c:v>
                </c:pt>
                <c:pt idx="244">
                  <c:v>250.00000000000006</c:v>
                </c:pt>
                <c:pt idx="245">
                  <c:v>250.00000000000006</c:v>
                </c:pt>
                <c:pt idx="246">
                  <c:v>250.00000000000006</c:v>
                </c:pt>
                <c:pt idx="247">
                  <c:v>250.00000000000006</c:v>
                </c:pt>
                <c:pt idx="248">
                  <c:v>250.00000000000006</c:v>
                </c:pt>
                <c:pt idx="249">
                  <c:v>250.00000000000006</c:v>
                </c:pt>
                <c:pt idx="250">
                  <c:v>250.00000000000006</c:v>
                </c:pt>
                <c:pt idx="251">
                  <c:v>250.00000000000006</c:v>
                </c:pt>
                <c:pt idx="252">
                  <c:v>250.00000000000006</c:v>
                </c:pt>
                <c:pt idx="253">
                  <c:v>250.00000000000006</c:v>
                </c:pt>
                <c:pt idx="254">
                  <c:v>250.00000000000006</c:v>
                </c:pt>
                <c:pt idx="255">
                  <c:v>250.00000000000006</c:v>
                </c:pt>
                <c:pt idx="256">
                  <c:v>250.00000000000006</c:v>
                </c:pt>
                <c:pt idx="257">
                  <c:v>250.00000000000006</c:v>
                </c:pt>
                <c:pt idx="258">
                  <c:v>250.00000000000006</c:v>
                </c:pt>
                <c:pt idx="259">
                  <c:v>250.00000000000006</c:v>
                </c:pt>
                <c:pt idx="260">
                  <c:v>250.00000000000006</c:v>
                </c:pt>
                <c:pt idx="261">
                  <c:v>250.00000000000006</c:v>
                </c:pt>
                <c:pt idx="262">
                  <c:v>250.00000000000006</c:v>
                </c:pt>
                <c:pt idx="263">
                  <c:v>250.00000000000006</c:v>
                </c:pt>
                <c:pt idx="264">
                  <c:v>250.00000000000006</c:v>
                </c:pt>
                <c:pt idx="265">
                  <c:v>250.00000000000006</c:v>
                </c:pt>
                <c:pt idx="266">
                  <c:v>250.00000000000006</c:v>
                </c:pt>
                <c:pt idx="267">
                  <c:v>250.00000000000006</c:v>
                </c:pt>
                <c:pt idx="268">
                  <c:v>250.00000000000006</c:v>
                </c:pt>
                <c:pt idx="269">
                  <c:v>250.00000000000006</c:v>
                </c:pt>
                <c:pt idx="270">
                  <c:v>250.00000000000006</c:v>
                </c:pt>
                <c:pt idx="271">
                  <c:v>250.00000000000006</c:v>
                </c:pt>
                <c:pt idx="272">
                  <c:v>250.00000000000006</c:v>
                </c:pt>
                <c:pt idx="273">
                  <c:v>250.00000000000006</c:v>
                </c:pt>
                <c:pt idx="274">
                  <c:v>250.00000000000006</c:v>
                </c:pt>
                <c:pt idx="275">
                  <c:v>250.00000000000006</c:v>
                </c:pt>
                <c:pt idx="276">
                  <c:v>250.00000000000006</c:v>
                </c:pt>
                <c:pt idx="277">
                  <c:v>250.00000000000006</c:v>
                </c:pt>
                <c:pt idx="278">
                  <c:v>250.00000000000006</c:v>
                </c:pt>
                <c:pt idx="279">
                  <c:v>250.00000000000006</c:v>
                </c:pt>
                <c:pt idx="280">
                  <c:v>250.00000000000006</c:v>
                </c:pt>
                <c:pt idx="281">
                  <c:v>250.00000000000006</c:v>
                </c:pt>
                <c:pt idx="282">
                  <c:v>250.00000000000006</c:v>
                </c:pt>
                <c:pt idx="283">
                  <c:v>250.00000000000006</c:v>
                </c:pt>
                <c:pt idx="284">
                  <c:v>250.00000000000006</c:v>
                </c:pt>
                <c:pt idx="285">
                  <c:v>250.00000000000006</c:v>
                </c:pt>
                <c:pt idx="286">
                  <c:v>250.00000000000006</c:v>
                </c:pt>
                <c:pt idx="287">
                  <c:v>250.00000000000006</c:v>
                </c:pt>
                <c:pt idx="288">
                  <c:v>250.00000000000006</c:v>
                </c:pt>
                <c:pt idx="289">
                  <c:v>250.00000000000006</c:v>
                </c:pt>
                <c:pt idx="290">
                  <c:v>250.00000000000006</c:v>
                </c:pt>
                <c:pt idx="291">
                  <c:v>250.00000000000006</c:v>
                </c:pt>
                <c:pt idx="292">
                  <c:v>250.00000000000006</c:v>
                </c:pt>
                <c:pt idx="293">
                  <c:v>250.00000000000006</c:v>
                </c:pt>
                <c:pt idx="294">
                  <c:v>250.00000000000006</c:v>
                </c:pt>
                <c:pt idx="295">
                  <c:v>250.00000000000006</c:v>
                </c:pt>
                <c:pt idx="296">
                  <c:v>250.00000000000006</c:v>
                </c:pt>
                <c:pt idx="297">
                  <c:v>250.00000000000006</c:v>
                </c:pt>
                <c:pt idx="298">
                  <c:v>250.00000000000006</c:v>
                </c:pt>
                <c:pt idx="299">
                  <c:v>250.00000000000006</c:v>
                </c:pt>
                <c:pt idx="300">
                  <c:v>250.00000000000006</c:v>
                </c:pt>
                <c:pt idx="301">
                  <c:v>250.00000000000006</c:v>
                </c:pt>
                <c:pt idx="302">
                  <c:v>250.00000000000006</c:v>
                </c:pt>
                <c:pt idx="303">
                  <c:v>250.00000000000006</c:v>
                </c:pt>
                <c:pt idx="304">
                  <c:v>250.00000000000006</c:v>
                </c:pt>
                <c:pt idx="305">
                  <c:v>250.00000000000006</c:v>
                </c:pt>
                <c:pt idx="306">
                  <c:v>250.00000000000006</c:v>
                </c:pt>
                <c:pt idx="307">
                  <c:v>250.00000000000006</c:v>
                </c:pt>
                <c:pt idx="308">
                  <c:v>250.00000000000006</c:v>
                </c:pt>
                <c:pt idx="309">
                  <c:v>250.00000000000006</c:v>
                </c:pt>
                <c:pt idx="310">
                  <c:v>250.00000000000006</c:v>
                </c:pt>
                <c:pt idx="311">
                  <c:v>250.00000000000006</c:v>
                </c:pt>
                <c:pt idx="312">
                  <c:v>250.00000000000006</c:v>
                </c:pt>
                <c:pt idx="313">
                  <c:v>250.00000000000006</c:v>
                </c:pt>
                <c:pt idx="314">
                  <c:v>250.00000000000006</c:v>
                </c:pt>
                <c:pt idx="315">
                  <c:v>250.00000000000006</c:v>
                </c:pt>
                <c:pt idx="316">
                  <c:v>250.00000000000006</c:v>
                </c:pt>
                <c:pt idx="317">
                  <c:v>250.00000000000006</c:v>
                </c:pt>
                <c:pt idx="318">
                  <c:v>250.00000000000006</c:v>
                </c:pt>
                <c:pt idx="319">
                  <c:v>250.00000000000006</c:v>
                </c:pt>
                <c:pt idx="320">
                  <c:v>250.00000000000006</c:v>
                </c:pt>
                <c:pt idx="321">
                  <c:v>250.00000000000006</c:v>
                </c:pt>
                <c:pt idx="322">
                  <c:v>250.00000000000006</c:v>
                </c:pt>
                <c:pt idx="323">
                  <c:v>250.00000000000006</c:v>
                </c:pt>
                <c:pt idx="324">
                  <c:v>250.00000000000006</c:v>
                </c:pt>
                <c:pt idx="325">
                  <c:v>250.00000000000006</c:v>
                </c:pt>
                <c:pt idx="326">
                  <c:v>250.00000000000006</c:v>
                </c:pt>
                <c:pt idx="327">
                  <c:v>250.00000000000006</c:v>
                </c:pt>
                <c:pt idx="328">
                  <c:v>250.00000000000006</c:v>
                </c:pt>
                <c:pt idx="329">
                  <c:v>250.00000000000006</c:v>
                </c:pt>
                <c:pt idx="330">
                  <c:v>250.00000000000006</c:v>
                </c:pt>
                <c:pt idx="331">
                  <c:v>250.00000000000006</c:v>
                </c:pt>
                <c:pt idx="332">
                  <c:v>250.00000000000006</c:v>
                </c:pt>
                <c:pt idx="333">
                  <c:v>250.00000000000006</c:v>
                </c:pt>
                <c:pt idx="334">
                  <c:v>250.00000000000006</c:v>
                </c:pt>
                <c:pt idx="335">
                  <c:v>250.00000000000006</c:v>
                </c:pt>
                <c:pt idx="336">
                  <c:v>250.00000000000006</c:v>
                </c:pt>
                <c:pt idx="337">
                  <c:v>250.00000000000006</c:v>
                </c:pt>
                <c:pt idx="338">
                  <c:v>250.00000000000006</c:v>
                </c:pt>
                <c:pt idx="339">
                  <c:v>250.00000000000006</c:v>
                </c:pt>
                <c:pt idx="340">
                  <c:v>250.00000000000006</c:v>
                </c:pt>
                <c:pt idx="341">
                  <c:v>250.00000000000006</c:v>
                </c:pt>
                <c:pt idx="342">
                  <c:v>250.00000000000006</c:v>
                </c:pt>
                <c:pt idx="343">
                  <c:v>250.00000000000006</c:v>
                </c:pt>
                <c:pt idx="344">
                  <c:v>250.00000000000006</c:v>
                </c:pt>
                <c:pt idx="345">
                  <c:v>250.00000000000006</c:v>
                </c:pt>
                <c:pt idx="346">
                  <c:v>250.00000000000006</c:v>
                </c:pt>
                <c:pt idx="347">
                  <c:v>250.00000000000006</c:v>
                </c:pt>
                <c:pt idx="348">
                  <c:v>250.00000000000006</c:v>
                </c:pt>
                <c:pt idx="349">
                  <c:v>250.00000000000006</c:v>
                </c:pt>
                <c:pt idx="350">
                  <c:v>250.00000000000006</c:v>
                </c:pt>
                <c:pt idx="351">
                  <c:v>250.00000000000006</c:v>
                </c:pt>
                <c:pt idx="352">
                  <c:v>250.00000000000006</c:v>
                </c:pt>
                <c:pt idx="353">
                  <c:v>250.00000000000006</c:v>
                </c:pt>
                <c:pt idx="354">
                  <c:v>250.00000000000006</c:v>
                </c:pt>
                <c:pt idx="355">
                  <c:v>250.00000000000006</c:v>
                </c:pt>
                <c:pt idx="356">
                  <c:v>250.00000000000006</c:v>
                </c:pt>
                <c:pt idx="357">
                  <c:v>250.00000000000006</c:v>
                </c:pt>
                <c:pt idx="358">
                  <c:v>250.00000000000006</c:v>
                </c:pt>
                <c:pt idx="359">
                  <c:v>250.00000000000006</c:v>
                </c:pt>
                <c:pt idx="360">
                  <c:v>250.00000000000006</c:v>
                </c:pt>
                <c:pt idx="361">
                  <c:v>250.00000000000006</c:v>
                </c:pt>
                <c:pt idx="362">
                  <c:v>250.00000000000006</c:v>
                </c:pt>
                <c:pt idx="363">
                  <c:v>250.00000000000006</c:v>
                </c:pt>
                <c:pt idx="364">
                  <c:v>250.00000000000006</c:v>
                </c:pt>
                <c:pt idx="365">
                  <c:v>250.00000000000006</c:v>
                </c:pt>
                <c:pt idx="366">
                  <c:v>250.00000000000006</c:v>
                </c:pt>
                <c:pt idx="367">
                  <c:v>250.00000000000006</c:v>
                </c:pt>
                <c:pt idx="368">
                  <c:v>250.00000000000006</c:v>
                </c:pt>
                <c:pt idx="369">
                  <c:v>250.00000000000006</c:v>
                </c:pt>
                <c:pt idx="370">
                  <c:v>250.00000000000006</c:v>
                </c:pt>
                <c:pt idx="371">
                  <c:v>250.00000000000006</c:v>
                </c:pt>
                <c:pt idx="372">
                  <c:v>250.00000000000006</c:v>
                </c:pt>
                <c:pt idx="373">
                  <c:v>250.00000000000006</c:v>
                </c:pt>
                <c:pt idx="374">
                  <c:v>250.00000000000006</c:v>
                </c:pt>
                <c:pt idx="375">
                  <c:v>250.00000000000006</c:v>
                </c:pt>
                <c:pt idx="376">
                  <c:v>250.00000000000006</c:v>
                </c:pt>
                <c:pt idx="377">
                  <c:v>250.00000000000006</c:v>
                </c:pt>
                <c:pt idx="378">
                  <c:v>250.00000000000006</c:v>
                </c:pt>
                <c:pt idx="379">
                  <c:v>250.00000000000006</c:v>
                </c:pt>
                <c:pt idx="380">
                  <c:v>250.00000000000006</c:v>
                </c:pt>
                <c:pt idx="381">
                  <c:v>250.00000000000006</c:v>
                </c:pt>
                <c:pt idx="382">
                  <c:v>250.00000000000006</c:v>
                </c:pt>
                <c:pt idx="383">
                  <c:v>250.00000000000006</c:v>
                </c:pt>
                <c:pt idx="384">
                  <c:v>250.00000000000006</c:v>
                </c:pt>
                <c:pt idx="385">
                  <c:v>250.00000000000006</c:v>
                </c:pt>
                <c:pt idx="386">
                  <c:v>250.00000000000006</c:v>
                </c:pt>
                <c:pt idx="387">
                  <c:v>250.00000000000006</c:v>
                </c:pt>
                <c:pt idx="388">
                  <c:v>250.00000000000006</c:v>
                </c:pt>
                <c:pt idx="389">
                  <c:v>250.00000000000006</c:v>
                </c:pt>
                <c:pt idx="390">
                  <c:v>250.00000000000006</c:v>
                </c:pt>
                <c:pt idx="391">
                  <c:v>250.00000000000006</c:v>
                </c:pt>
                <c:pt idx="392">
                  <c:v>250.00000000000006</c:v>
                </c:pt>
                <c:pt idx="393">
                  <c:v>250.00000000000006</c:v>
                </c:pt>
                <c:pt idx="394">
                  <c:v>250.00000000000006</c:v>
                </c:pt>
                <c:pt idx="395">
                  <c:v>250.00000000000006</c:v>
                </c:pt>
                <c:pt idx="396">
                  <c:v>250.00000000000006</c:v>
                </c:pt>
                <c:pt idx="397">
                  <c:v>250.00000000000006</c:v>
                </c:pt>
                <c:pt idx="398">
                  <c:v>250.00000000000006</c:v>
                </c:pt>
                <c:pt idx="399">
                  <c:v>250.00000000000006</c:v>
                </c:pt>
                <c:pt idx="400">
                  <c:v>250.00000000000006</c:v>
                </c:pt>
                <c:pt idx="401">
                  <c:v>250.00000000000006</c:v>
                </c:pt>
                <c:pt idx="402">
                  <c:v>250.00000000000006</c:v>
                </c:pt>
                <c:pt idx="403">
                  <c:v>250.00000000000006</c:v>
                </c:pt>
                <c:pt idx="404">
                  <c:v>250.00000000000006</c:v>
                </c:pt>
                <c:pt idx="405">
                  <c:v>250.00000000000006</c:v>
                </c:pt>
                <c:pt idx="406">
                  <c:v>250.00000000000006</c:v>
                </c:pt>
                <c:pt idx="407">
                  <c:v>250.00000000000006</c:v>
                </c:pt>
                <c:pt idx="408">
                  <c:v>250.00000000000006</c:v>
                </c:pt>
                <c:pt idx="409">
                  <c:v>250.00000000000006</c:v>
                </c:pt>
                <c:pt idx="410">
                  <c:v>250.00000000000006</c:v>
                </c:pt>
                <c:pt idx="411">
                  <c:v>250.00000000000006</c:v>
                </c:pt>
                <c:pt idx="412">
                  <c:v>250.00000000000006</c:v>
                </c:pt>
                <c:pt idx="413">
                  <c:v>250.00000000000006</c:v>
                </c:pt>
                <c:pt idx="414">
                  <c:v>250.00000000000006</c:v>
                </c:pt>
                <c:pt idx="415">
                  <c:v>250.00000000000006</c:v>
                </c:pt>
                <c:pt idx="416">
                  <c:v>250.00000000000006</c:v>
                </c:pt>
                <c:pt idx="417">
                  <c:v>250.00000000000006</c:v>
                </c:pt>
                <c:pt idx="418">
                  <c:v>250.00000000000006</c:v>
                </c:pt>
                <c:pt idx="419">
                  <c:v>250.00000000000006</c:v>
                </c:pt>
                <c:pt idx="420">
                  <c:v>250.00000000000006</c:v>
                </c:pt>
                <c:pt idx="421">
                  <c:v>250.00000000000006</c:v>
                </c:pt>
                <c:pt idx="422">
                  <c:v>250.00000000000006</c:v>
                </c:pt>
                <c:pt idx="423">
                  <c:v>250.00000000000006</c:v>
                </c:pt>
                <c:pt idx="424">
                  <c:v>250.00000000000006</c:v>
                </c:pt>
                <c:pt idx="425">
                  <c:v>250.00000000000006</c:v>
                </c:pt>
                <c:pt idx="426">
                  <c:v>250.00000000000006</c:v>
                </c:pt>
                <c:pt idx="427">
                  <c:v>250.00000000000006</c:v>
                </c:pt>
                <c:pt idx="428">
                  <c:v>250.00000000000006</c:v>
                </c:pt>
                <c:pt idx="429">
                  <c:v>250.00000000000006</c:v>
                </c:pt>
                <c:pt idx="430">
                  <c:v>250.00000000000006</c:v>
                </c:pt>
                <c:pt idx="431">
                  <c:v>250.00000000000006</c:v>
                </c:pt>
                <c:pt idx="432">
                  <c:v>250.00000000000006</c:v>
                </c:pt>
                <c:pt idx="433">
                  <c:v>250.00000000000006</c:v>
                </c:pt>
                <c:pt idx="434">
                  <c:v>250.00000000000006</c:v>
                </c:pt>
                <c:pt idx="435">
                  <c:v>250.00000000000006</c:v>
                </c:pt>
                <c:pt idx="436">
                  <c:v>250.00000000000006</c:v>
                </c:pt>
                <c:pt idx="437">
                  <c:v>250.00000000000006</c:v>
                </c:pt>
                <c:pt idx="438">
                  <c:v>250.00000000000006</c:v>
                </c:pt>
                <c:pt idx="439">
                  <c:v>250.00000000000006</c:v>
                </c:pt>
                <c:pt idx="440">
                  <c:v>250.00000000000006</c:v>
                </c:pt>
                <c:pt idx="441">
                  <c:v>250.00000000000006</c:v>
                </c:pt>
                <c:pt idx="442">
                  <c:v>250.00000000000006</c:v>
                </c:pt>
                <c:pt idx="443">
                  <c:v>250.00000000000006</c:v>
                </c:pt>
                <c:pt idx="444">
                  <c:v>250.00000000000006</c:v>
                </c:pt>
                <c:pt idx="445">
                  <c:v>250.00000000000006</c:v>
                </c:pt>
                <c:pt idx="446">
                  <c:v>250.00000000000006</c:v>
                </c:pt>
                <c:pt idx="447">
                  <c:v>250.00000000000006</c:v>
                </c:pt>
                <c:pt idx="448">
                  <c:v>250.00000000000006</c:v>
                </c:pt>
                <c:pt idx="449">
                  <c:v>250.00000000000006</c:v>
                </c:pt>
                <c:pt idx="450">
                  <c:v>250.00000000000006</c:v>
                </c:pt>
                <c:pt idx="451">
                  <c:v>250.00000000000006</c:v>
                </c:pt>
                <c:pt idx="452">
                  <c:v>250.00000000000006</c:v>
                </c:pt>
                <c:pt idx="453">
                  <c:v>250.00000000000006</c:v>
                </c:pt>
                <c:pt idx="454">
                  <c:v>250.00000000000006</c:v>
                </c:pt>
                <c:pt idx="455">
                  <c:v>250.00000000000006</c:v>
                </c:pt>
                <c:pt idx="456">
                  <c:v>250.00000000000006</c:v>
                </c:pt>
                <c:pt idx="457">
                  <c:v>250.00000000000006</c:v>
                </c:pt>
                <c:pt idx="458">
                  <c:v>250.00000000000006</c:v>
                </c:pt>
                <c:pt idx="459">
                  <c:v>250.00000000000006</c:v>
                </c:pt>
                <c:pt idx="460">
                  <c:v>250.00000000000006</c:v>
                </c:pt>
                <c:pt idx="461">
                  <c:v>250.00000000000006</c:v>
                </c:pt>
                <c:pt idx="462">
                  <c:v>250.00000000000006</c:v>
                </c:pt>
                <c:pt idx="463">
                  <c:v>250.00000000000006</c:v>
                </c:pt>
                <c:pt idx="464">
                  <c:v>250.00000000000006</c:v>
                </c:pt>
                <c:pt idx="465">
                  <c:v>250.00000000000006</c:v>
                </c:pt>
                <c:pt idx="466">
                  <c:v>250.00000000000006</c:v>
                </c:pt>
                <c:pt idx="467">
                  <c:v>250.00000000000006</c:v>
                </c:pt>
                <c:pt idx="468">
                  <c:v>250.00000000000006</c:v>
                </c:pt>
                <c:pt idx="469">
                  <c:v>250.00000000000006</c:v>
                </c:pt>
                <c:pt idx="470">
                  <c:v>250.00000000000006</c:v>
                </c:pt>
                <c:pt idx="471">
                  <c:v>250.00000000000006</c:v>
                </c:pt>
                <c:pt idx="472">
                  <c:v>250.00000000000006</c:v>
                </c:pt>
                <c:pt idx="473">
                  <c:v>250.00000000000006</c:v>
                </c:pt>
                <c:pt idx="474">
                  <c:v>250.00000000000006</c:v>
                </c:pt>
                <c:pt idx="475">
                  <c:v>250.00000000000006</c:v>
                </c:pt>
                <c:pt idx="476">
                  <c:v>250.00000000000006</c:v>
                </c:pt>
                <c:pt idx="477">
                  <c:v>250.00000000000006</c:v>
                </c:pt>
                <c:pt idx="478">
                  <c:v>250.00000000000006</c:v>
                </c:pt>
                <c:pt idx="479">
                  <c:v>250.00000000000006</c:v>
                </c:pt>
                <c:pt idx="480">
                  <c:v>250.00000000000006</c:v>
                </c:pt>
                <c:pt idx="481">
                  <c:v>250.00000000000006</c:v>
                </c:pt>
                <c:pt idx="482">
                  <c:v>250.00000000000006</c:v>
                </c:pt>
                <c:pt idx="483">
                  <c:v>250.00000000000006</c:v>
                </c:pt>
                <c:pt idx="484">
                  <c:v>250.00000000000006</c:v>
                </c:pt>
                <c:pt idx="485">
                  <c:v>250.00000000000006</c:v>
                </c:pt>
                <c:pt idx="486">
                  <c:v>250.00000000000006</c:v>
                </c:pt>
                <c:pt idx="487">
                  <c:v>250.00000000000006</c:v>
                </c:pt>
                <c:pt idx="488">
                  <c:v>250.00000000000006</c:v>
                </c:pt>
                <c:pt idx="489">
                  <c:v>250.00000000000006</c:v>
                </c:pt>
                <c:pt idx="490">
                  <c:v>250.00000000000006</c:v>
                </c:pt>
                <c:pt idx="491">
                  <c:v>250.00000000000006</c:v>
                </c:pt>
                <c:pt idx="492">
                  <c:v>250.00000000000006</c:v>
                </c:pt>
                <c:pt idx="493">
                  <c:v>250.00000000000006</c:v>
                </c:pt>
                <c:pt idx="494">
                  <c:v>250.00000000000006</c:v>
                </c:pt>
                <c:pt idx="495">
                  <c:v>250.00000000000006</c:v>
                </c:pt>
                <c:pt idx="496">
                  <c:v>250.00000000000006</c:v>
                </c:pt>
                <c:pt idx="497">
                  <c:v>250.00000000000006</c:v>
                </c:pt>
                <c:pt idx="498">
                  <c:v>250.00000000000006</c:v>
                </c:pt>
                <c:pt idx="499">
                  <c:v>250.00000000000006</c:v>
                </c:pt>
                <c:pt idx="500">
                  <c:v>250.00000000000006</c:v>
                </c:pt>
                <c:pt idx="501">
                  <c:v>250.00000000000006</c:v>
                </c:pt>
                <c:pt idx="502">
                  <c:v>250.00000000000006</c:v>
                </c:pt>
                <c:pt idx="503">
                  <c:v>250.00000000000006</c:v>
                </c:pt>
                <c:pt idx="504">
                  <c:v>250.00000000000006</c:v>
                </c:pt>
                <c:pt idx="505">
                  <c:v>250.00000000000006</c:v>
                </c:pt>
                <c:pt idx="506">
                  <c:v>250.00000000000006</c:v>
                </c:pt>
                <c:pt idx="507">
                  <c:v>250.00000000000006</c:v>
                </c:pt>
                <c:pt idx="508">
                  <c:v>250.00000000000006</c:v>
                </c:pt>
                <c:pt idx="509">
                  <c:v>250.00000000000006</c:v>
                </c:pt>
                <c:pt idx="510">
                  <c:v>250.00000000000006</c:v>
                </c:pt>
                <c:pt idx="511">
                  <c:v>250.00000000000006</c:v>
                </c:pt>
                <c:pt idx="512">
                  <c:v>250.00000000000006</c:v>
                </c:pt>
                <c:pt idx="513">
                  <c:v>250.00000000000006</c:v>
                </c:pt>
                <c:pt idx="514">
                  <c:v>250.00000000000006</c:v>
                </c:pt>
                <c:pt idx="515">
                  <c:v>250.00000000000006</c:v>
                </c:pt>
                <c:pt idx="516">
                  <c:v>250.00000000000006</c:v>
                </c:pt>
              </c:numCache>
            </c:numRef>
          </c:xVal>
          <c:yVal>
            <c:numRef>
              <c:f>vezbe1!$B$33:$B$549</c:f>
              <c:numCache>
                <c:formatCode>0.00</c:formatCode>
                <c:ptCount val="517"/>
                <c:pt idx="0">
                  <c:v>0</c:v>
                </c:pt>
                <c:pt idx="1">
                  <c:v>50</c:v>
                </c:pt>
                <c:pt idx="2">
                  <c:v>100</c:v>
                </c:pt>
                <c:pt idx="3">
                  <c:v>150</c:v>
                </c:pt>
                <c:pt idx="4">
                  <c:v>200</c:v>
                </c:pt>
                <c:pt idx="5">
                  <c:v>250</c:v>
                </c:pt>
                <c:pt idx="6">
                  <c:v>300</c:v>
                </c:pt>
                <c:pt idx="7">
                  <c:v>350</c:v>
                </c:pt>
                <c:pt idx="8">
                  <c:v>400</c:v>
                </c:pt>
                <c:pt idx="9">
                  <c:v>450</c:v>
                </c:pt>
                <c:pt idx="10">
                  <c:v>500</c:v>
                </c:pt>
                <c:pt idx="11">
                  <c:v>550</c:v>
                </c:pt>
                <c:pt idx="12">
                  <c:v>600</c:v>
                </c:pt>
                <c:pt idx="13">
                  <c:v>650</c:v>
                </c:pt>
                <c:pt idx="14">
                  <c:v>700</c:v>
                </c:pt>
                <c:pt idx="15">
                  <c:v>750</c:v>
                </c:pt>
                <c:pt idx="16">
                  <c:v>800</c:v>
                </c:pt>
                <c:pt idx="17">
                  <c:v>850</c:v>
                </c:pt>
                <c:pt idx="18">
                  <c:v>900</c:v>
                </c:pt>
                <c:pt idx="19">
                  <c:v>950</c:v>
                </c:pt>
                <c:pt idx="20">
                  <c:v>1000</c:v>
                </c:pt>
                <c:pt idx="21">
                  <c:v>1050</c:v>
                </c:pt>
                <c:pt idx="22">
                  <c:v>1100</c:v>
                </c:pt>
                <c:pt idx="23">
                  <c:v>1150</c:v>
                </c:pt>
                <c:pt idx="24">
                  <c:v>1200</c:v>
                </c:pt>
                <c:pt idx="25">
                  <c:v>1250</c:v>
                </c:pt>
                <c:pt idx="26">
                  <c:v>1300</c:v>
                </c:pt>
                <c:pt idx="27">
                  <c:v>1350</c:v>
                </c:pt>
                <c:pt idx="28">
                  <c:v>1400</c:v>
                </c:pt>
                <c:pt idx="29">
                  <c:v>1450</c:v>
                </c:pt>
                <c:pt idx="30">
                  <c:v>1500</c:v>
                </c:pt>
                <c:pt idx="31">
                  <c:v>1550</c:v>
                </c:pt>
                <c:pt idx="32">
                  <c:v>1600</c:v>
                </c:pt>
                <c:pt idx="33">
                  <c:v>1650</c:v>
                </c:pt>
                <c:pt idx="34">
                  <c:v>1700</c:v>
                </c:pt>
                <c:pt idx="35">
                  <c:v>1750</c:v>
                </c:pt>
                <c:pt idx="36">
                  <c:v>1800</c:v>
                </c:pt>
                <c:pt idx="37">
                  <c:v>1850</c:v>
                </c:pt>
                <c:pt idx="38">
                  <c:v>1900</c:v>
                </c:pt>
                <c:pt idx="39">
                  <c:v>1950</c:v>
                </c:pt>
                <c:pt idx="40">
                  <c:v>2000</c:v>
                </c:pt>
                <c:pt idx="41">
                  <c:v>2050</c:v>
                </c:pt>
                <c:pt idx="42">
                  <c:v>2100</c:v>
                </c:pt>
                <c:pt idx="43">
                  <c:v>2150</c:v>
                </c:pt>
                <c:pt idx="44">
                  <c:v>2200</c:v>
                </c:pt>
                <c:pt idx="45">
                  <c:v>2250</c:v>
                </c:pt>
                <c:pt idx="46">
                  <c:v>2300</c:v>
                </c:pt>
                <c:pt idx="47">
                  <c:v>2350</c:v>
                </c:pt>
                <c:pt idx="48">
                  <c:v>2400</c:v>
                </c:pt>
                <c:pt idx="49">
                  <c:v>2450</c:v>
                </c:pt>
                <c:pt idx="50">
                  <c:v>2500</c:v>
                </c:pt>
                <c:pt idx="51">
                  <c:v>2550</c:v>
                </c:pt>
                <c:pt idx="52">
                  <c:v>2600</c:v>
                </c:pt>
                <c:pt idx="53">
                  <c:v>2650</c:v>
                </c:pt>
                <c:pt idx="54">
                  <c:v>2700</c:v>
                </c:pt>
                <c:pt idx="55">
                  <c:v>2750</c:v>
                </c:pt>
                <c:pt idx="56">
                  <c:v>2800</c:v>
                </c:pt>
                <c:pt idx="57">
                  <c:v>2850</c:v>
                </c:pt>
                <c:pt idx="58">
                  <c:v>2900</c:v>
                </c:pt>
                <c:pt idx="59">
                  <c:v>2950</c:v>
                </c:pt>
                <c:pt idx="60">
                  <c:v>3000</c:v>
                </c:pt>
                <c:pt idx="61">
                  <c:v>3050</c:v>
                </c:pt>
                <c:pt idx="62">
                  <c:v>3100</c:v>
                </c:pt>
                <c:pt idx="63">
                  <c:v>3150</c:v>
                </c:pt>
                <c:pt idx="64">
                  <c:v>3200</c:v>
                </c:pt>
                <c:pt idx="65">
                  <c:v>3250</c:v>
                </c:pt>
                <c:pt idx="66">
                  <c:v>3300</c:v>
                </c:pt>
                <c:pt idx="67">
                  <c:v>3350</c:v>
                </c:pt>
                <c:pt idx="68">
                  <c:v>3400</c:v>
                </c:pt>
                <c:pt idx="69">
                  <c:v>3450</c:v>
                </c:pt>
                <c:pt idx="70">
                  <c:v>3500</c:v>
                </c:pt>
                <c:pt idx="71">
                  <c:v>3550</c:v>
                </c:pt>
                <c:pt idx="72">
                  <c:v>3600</c:v>
                </c:pt>
                <c:pt idx="73">
                  <c:v>3650</c:v>
                </c:pt>
                <c:pt idx="74">
                  <c:v>3700</c:v>
                </c:pt>
                <c:pt idx="75">
                  <c:v>3750</c:v>
                </c:pt>
                <c:pt idx="76">
                  <c:v>3800</c:v>
                </c:pt>
                <c:pt idx="77">
                  <c:v>3850</c:v>
                </c:pt>
                <c:pt idx="78">
                  <c:v>3900</c:v>
                </c:pt>
                <c:pt idx="79">
                  <c:v>3950</c:v>
                </c:pt>
                <c:pt idx="80">
                  <c:v>4000</c:v>
                </c:pt>
                <c:pt idx="81">
                  <c:v>4050</c:v>
                </c:pt>
                <c:pt idx="82">
                  <c:v>4100</c:v>
                </c:pt>
                <c:pt idx="83">
                  <c:v>4150</c:v>
                </c:pt>
                <c:pt idx="84">
                  <c:v>4200</c:v>
                </c:pt>
                <c:pt idx="85">
                  <c:v>4250</c:v>
                </c:pt>
                <c:pt idx="86">
                  <c:v>4300</c:v>
                </c:pt>
                <c:pt idx="87">
                  <c:v>4350</c:v>
                </c:pt>
                <c:pt idx="88">
                  <c:v>4400</c:v>
                </c:pt>
                <c:pt idx="89">
                  <c:v>4450</c:v>
                </c:pt>
                <c:pt idx="90">
                  <c:v>4500</c:v>
                </c:pt>
                <c:pt idx="91">
                  <c:v>4550</c:v>
                </c:pt>
                <c:pt idx="92">
                  <c:v>4600</c:v>
                </c:pt>
                <c:pt idx="93">
                  <c:v>4650</c:v>
                </c:pt>
                <c:pt idx="94">
                  <c:v>4700</c:v>
                </c:pt>
                <c:pt idx="95">
                  <c:v>4750</c:v>
                </c:pt>
                <c:pt idx="96">
                  <c:v>4800</c:v>
                </c:pt>
                <c:pt idx="97">
                  <c:v>4850</c:v>
                </c:pt>
                <c:pt idx="98">
                  <c:v>4900</c:v>
                </c:pt>
                <c:pt idx="99">
                  <c:v>4950</c:v>
                </c:pt>
                <c:pt idx="100">
                  <c:v>5000</c:v>
                </c:pt>
                <c:pt idx="101">
                  <c:v>5050</c:v>
                </c:pt>
                <c:pt idx="102">
                  <c:v>5100</c:v>
                </c:pt>
                <c:pt idx="103">
                  <c:v>5150</c:v>
                </c:pt>
                <c:pt idx="104">
                  <c:v>5200</c:v>
                </c:pt>
                <c:pt idx="105">
                  <c:v>5250</c:v>
                </c:pt>
                <c:pt idx="106">
                  <c:v>5300</c:v>
                </c:pt>
                <c:pt idx="107">
                  <c:v>5350</c:v>
                </c:pt>
                <c:pt idx="108">
                  <c:v>5400</c:v>
                </c:pt>
                <c:pt idx="109">
                  <c:v>5450</c:v>
                </c:pt>
                <c:pt idx="110">
                  <c:v>5500</c:v>
                </c:pt>
                <c:pt idx="111">
                  <c:v>5550</c:v>
                </c:pt>
                <c:pt idx="112">
                  <c:v>5600</c:v>
                </c:pt>
                <c:pt idx="113">
                  <c:v>5650</c:v>
                </c:pt>
                <c:pt idx="114">
                  <c:v>5700</c:v>
                </c:pt>
                <c:pt idx="115">
                  <c:v>5750</c:v>
                </c:pt>
                <c:pt idx="116">
                  <c:v>5800</c:v>
                </c:pt>
                <c:pt idx="117">
                  <c:v>5850</c:v>
                </c:pt>
                <c:pt idx="118">
                  <c:v>5900</c:v>
                </c:pt>
                <c:pt idx="119">
                  <c:v>5950</c:v>
                </c:pt>
                <c:pt idx="120">
                  <c:v>6000</c:v>
                </c:pt>
                <c:pt idx="121">
                  <c:v>6050</c:v>
                </c:pt>
                <c:pt idx="122">
                  <c:v>6100</c:v>
                </c:pt>
                <c:pt idx="123">
                  <c:v>6150</c:v>
                </c:pt>
                <c:pt idx="124">
                  <c:v>6200</c:v>
                </c:pt>
                <c:pt idx="125">
                  <c:v>6250</c:v>
                </c:pt>
                <c:pt idx="126">
                  <c:v>6300</c:v>
                </c:pt>
                <c:pt idx="127">
                  <c:v>6350</c:v>
                </c:pt>
                <c:pt idx="128">
                  <c:v>6400</c:v>
                </c:pt>
                <c:pt idx="129">
                  <c:v>6450</c:v>
                </c:pt>
                <c:pt idx="130">
                  <c:v>6500</c:v>
                </c:pt>
                <c:pt idx="131">
                  <c:v>6550</c:v>
                </c:pt>
                <c:pt idx="132">
                  <c:v>6600</c:v>
                </c:pt>
                <c:pt idx="133">
                  <c:v>6650</c:v>
                </c:pt>
                <c:pt idx="134">
                  <c:v>6700</c:v>
                </c:pt>
                <c:pt idx="135">
                  <c:v>6750</c:v>
                </c:pt>
                <c:pt idx="136">
                  <c:v>6800</c:v>
                </c:pt>
                <c:pt idx="137">
                  <c:v>6850</c:v>
                </c:pt>
                <c:pt idx="138">
                  <c:v>6900</c:v>
                </c:pt>
                <c:pt idx="139">
                  <c:v>6950</c:v>
                </c:pt>
                <c:pt idx="140">
                  <c:v>7000</c:v>
                </c:pt>
                <c:pt idx="141">
                  <c:v>7050</c:v>
                </c:pt>
                <c:pt idx="142">
                  <c:v>7100</c:v>
                </c:pt>
                <c:pt idx="143">
                  <c:v>7150</c:v>
                </c:pt>
                <c:pt idx="144">
                  <c:v>7200</c:v>
                </c:pt>
                <c:pt idx="145">
                  <c:v>7250</c:v>
                </c:pt>
                <c:pt idx="146">
                  <c:v>7300</c:v>
                </c:pt>
                <c:pt idx="147">
                  <c:v>7350</c:v>
                </c:pt>
                <c:pt idx="148">
                  <c:v>7400</c:v>
                </c:pt>
                <c:pt idx="149">
                  <c:v>7450</c:v>
                </c:pt>
                <c:pt idx="150">
                  <c:v>7500</c:v>
                </c:pt>
                <c:pt idx="151">
                  <c:v>7550</c:v>
                </c:pt>
                <c:pt idx="152">
                  <c:v>7600</c:v>
                </c:pt>
                <c:pt idx="153">
                  <c:v>7650</c:v>
                </c:pt>
                <c:pt idx="154">
                  <c:v>7700</c:v>
                </c:pt>
                <c:pt idx="155">
                  <c:v>7750</c:v>
                </c:pt>
                <c:pt idx="156">
                  <c:v>7800</c:v>
                </c:pt>
                <c:pt idx="157">
                  <c:v>7850</c:v>
                </c:pt>
                <c:pt idx="158">
                  <c:v>7900</c:v>
                </c:pt>
                <c:pt idx="159">
                  <c:v>7950</c:v>
                </c:pt>
                <c:pt idx="160">
                  <c:v>8000</c:v>
                </c:pt>
                <c:pt idx="161">
                  <c:v>8050</c:v>
                </c:pt>
                <c:pt idx="162">
                  <c:v>8100</c:v>
                </c:pt>
                <c:pt idx="163">
                  <c:v>8150</c:v>
                </c:pt>
                <c:pt idx="164">
                  <c:v>8200</c:v>
                </c:pt>
                <c:pt idx="165">
                  <c:v>8250</c:v>
                </c:pt>
                <c:pt idx="166">
                  <c:v>8300</c:v>
                </c:pt>
                <c:pt idx="167">
                  <c:v>8350</c:v>
                </c:pt>
                <c:pt idx="168">
                  <c:v>8400</c:v>
                </c:pt>
                <c:pt idx="169">
                  <c:v>8450</c:v>
                </c:pt>
                <c:pt idx="170">
                  <c:v>8500</c:v>
                </c:pt>
                <c:pt idx="171">
                  <c:v>8550</c:v>
                </c:pt>
                <c:pt idx="172">
                  <c:v>8600</c:v>
                </c:pt>
                <c:pt idx="173">
                  <c:v>8650</c:v>
                </c:pt>
                <c:pt idx="174">
                  <c:v>8700</c:v>
                </c:pt>
                <c:pt idx="175">
                  <c:v>8750</c:v>
                </c:pt>
                <c:pt idx="176">
                  <c:v>8800</c:v>
                </c:pt>
                <c:pt idx="177">
                  <c:v>8850</c:v>
                </c:pt>
                <c:pt idx="178">
                  <c:v>8900</c:v>
                </c:pt>
                <c:pt idx="179">
                  <c:v>8950</c:v>
                </c:pt>
                <c:pt idx="180">
                  <c:v>9000</c:v>
                </c:pt>
                <c:pt idx="181">
                  <c:v>9050</c:v>
                </c:pt>
                <c:pt idx="182">
                  <c:v>9100</c:v>
                </c:pt>
                <c:pt idx="183">
                  <c:v>9150</c:v>
                </c:pt>
                <c:pt idx="184">
                  <c:v>9200</c:v>
                </c:pt>
                <c:pt idx="185">
                  <c:v>9250</c:v>
                </c:pt>
                <c:pt idx="186">
                  <c:v>9300</c:v>
                </c:pt>
                <c:pt idx="187">
                  <c:v>9350</c:v>
                </c:pt>
                <c:pt idx="188">
                  <c:v>9400</c:v>
                </c:pt>
                <c:pt idx="189">
                  <c:v>9450</c:v>
                </c:pt>
                <c:pt idx="190">
                  <c:v>9500</c:v>
                </c:pt>
                <c:pt idx="191">
                  <c:v>9550</c:v>
                </c:pt>
                <c:pt idx="192">
                  <c:v>9600</c:v>
                </c:pt>
                <c:pt idx="193">
                  <c:v>9650</c:v>
                </c:pt>
                <c:pt idx="194">
                  <c:v>9700</c:v>
                </c:pt>
                <c:pt idx="195">
                  <c:v>9750</c:v>
                </c:pt>
                <c:pt idx="196">
                  <c:v>9800</c:v>
                </c:pt>
                <c:pt idx="197">
                  <c:v>9850</c:v>
                </c:pt>
                <c:pt idx="198">
                  <c:v>9900</c:v>
                </c:pt>
                <c:pt idx="199">
                  <c:v>9950</c:v>
                </c:pt>
                <c:pt idx="200">
                  <c:v>10000</c:v>
                </c:pt>
                <c:pt idx="201">
                  <c:v>10050</c:v>
                </c:pt>
                <c:pt idx="202">
                  <c:v>10100</c:v>
                </c:pt>
                <c:pt idx="203">
                  <c:v>10150</c:v>
                </c:pt>
                <c:pt idx="204">
                  <c:v>10200</c:v>
                </c:pt>
                <c:pt idx="205">
                  <c:v>10250</c:v>
                </c:pt>
                <c:pt idx="206">
                  <c:v>10300</c:v>
                </c:pt>
                <c:pt idx="207">
                  <c:v>10350</c:v>
                </c:pt>
                <c:pt idx="208">
                  <c:v>10400</c:v>
                </c:pt>
                <c:pt idx="209">
                  <c:v>10450</c:v>
                </c:pt>
                <c:pt idx="210">
                  <c:v>10500</c:v>
                </c:pt>
                <c:pt idx="211">
                  <c:v>10550</c:v>
                </c:pt>
                <c:pt idx="212">
                  <c:v>10600</c:v>
                </c:pt>
                <c:pt idx="213">
                  <c:v>10650</c:v>
                </c:pt>
                <c:pt idx="214">
                  <c:v>10700</c:v>
                </c:pt>
                <c:pt idx="215">
                  <c:v>10750</c:v>
                </c:pt>
                <c:pt idx="216">
                  <c:v>10800</c:v>
                </c:pt>
                <c:pt idx="217">
                  <c:v>10850</c:v>
                </c:pt>
                <c:pt idx="218">
                  <c:v>10900</c:v>
                </c:pt>
                <c:pt idx="219">
                  <c:v>10950</c:v>
                </c:pt>
                <c:pt idx="220">
                  <c:v>11000</c:v>
                </c:pt>
                <c:pt idx="221">
                  <c:v>11050</c:v>
                </c:pt>
                <c:pt idx="222">
                  <c:v>11100</c:v>
                </c:pt>
                <c:pt idx="223">
                  <c:v>11150</c:v>
                </c:pt>
                <c:pt idx="224">
                  <c:v>11200</c:v>
                </c:pt>
                <c:pt idx="225">
                  <c:v>11250</c:v>
                </c:pt>
                <c:pt idx="226">
                  <c:v>11300</c:v>
                </c:pt>
                <c:pt idx="227">
                  <c:v>11350</c:v>
                </c:pt>
                <c:pt idx="228">
                  <c:v>11400</c:v>
                </c:pt>
                <c:pt idx="229">
                  <c:v>11450</c:v>
                </c:pt>
                <c:pt idx="230">
                  <c:v>11500</c:v>
                </c:pt>
                <c:pt idx="231">
                  <c:v>11550</c:v>
                </c:pt>
                <c:pt idx="232">
                  <c:v>11600</c:v>
                </c:pt>
                <c:pt idx="233">
                  <c:v>11650</c:v>
                </c:pt>
                <c:pt idx="234">
                  <c:v>11700</c:v>
                </c:pt>
                <c:pt idx="235">
                  <c:v>11750</c:v>
                </c:pt>
                <c:pt idx="236">
                  <c:v>11800</c:v>
                </c:pt>
                <c:pt idx="237">
                  <c:v>11850</c:v>
                </c:pt>
                <c:pt idx="238">
                  <c:v>11900</c:v>
                </c:pt>
                <c:pt idx="239">
                  <c:v>11950</c:v>
                </c:pt>
                <c:pt idx="240">
                  <c:v>12000</c:v>
                </c:pt>
                <c:pt idx="241">
                  <c:v>12050</c:v>
                </c:pt>
                <c:pt idx="242">
                  <c:v>12100</c:v>
                </c:pt>
                <c:pt idx="243">
                  <c:v>12150</c:v>
                </c:pt>
                <c:pt idx="244">
                  <c:v>12200</c:v>
                </c:pt>
                <c:pt idx="245">
                  <c:v>12250</c:v>
                </c:pt>
                <c:pt idx="246">
                  <c:v>12300</c:v>
                </c:pt>
                <c:pt idx="247">
                  <c:v>12350</c:v>
                </c:pt>
                <c:pt idx="248">
                  <c:v>12400</c:v>
                </c:pt>
                <c:pt idx="249">
                  <c:v>12450</c:v>
                </c:pt>
                <c:pt idx="250">
                  <c:v>12500</c:v>
                </c:pt>
                <c:pt idx="251">
                  <c:v>12550</c:v>
                </c:pt>
                <c:pt idx="252">
                  <c:v>12600</c:v>
                </c:pt>
                <c:pt idx="253">
                  <c:v>12650</c:v>
                </c:pt>
                <c:pt idx="254">
                  <c:v>12700</c:v>
                </c:pt>
                <c:pt idx="255">
                  <c:v>12750</c:v>
                </c:pt>
                <c:pt idx="256">
                  <c:v>12800</c:v>
                </c:pt>
                <c:pt idx="257">
                  <c:v>12850</c:v>
                </c:pt>
                <c:pt idx="258">
                  <c:v>12900</c:v>
                </c:pt>
                <c:pt idx="259">
                  <c:v>12950</c:v>
                </c:pt>
                <c:pt idx="260">
                  <c:v>13000</c:v>
                </c:pt>
                <c:pt idx="261">
                  <c:v>13050</c:v>
                </c:pt>
                <c:pt idx="262">
                  <c:v>13100</c:v>
                </c:pt>
                <c:pt idx="263">
                  <c:v>13150</c:v>
                </c:pt>
                <c:pt idx="264">
                  <c:v>13200</c:v>
                </c:pt>
                <c:pt idx="265">
                  <c:v>13250</c:v>
                </c:pt>
                <c:pt idx="266">
                  <c:v>13300</c:v>
                </c:pt>
                <c:pt idx="267">
                  <c:v>13350</c:v>
                </c:pt>
                <c:pt idx="268">
                  <c:v>13400</c:v>
                </c:pt>
                <c:pt idx="269">
                  <c:v>13450</c:v>
                </c:pt>
                <c:pt idx="270">
                  <c:v>13500</c:v>
                </c:pt>
                <c:pt idx="271">
                  <c:v>13550</c:v>
                </c:pt>
                <c:pt idx="272">
                  <c:v>13600</c:v>
                </c:pt>
                <c:pt idx="273">
                  <c:v>13650</c:v>
                </c:pt>
                <c:pt idx="274">
                  <c:v>13700</c:v>
                </c:pt>
                <c:pt idx="275">
                  <c:v>13750</c:v>
                </c:pt>
                <c:pt idx="276">
                  <c:v>13800</c:v>
                </c:pt>
                <c:pt idx="277">
                  <c:v>13850</c:v>
                </c:pt>
                <c:pt idx="278">
                  <c:v>13900</c:v>
                </c:pt>
                <c:pt idx="279">
                  <c:v>13950</c:v>
                </c:pt>
                <c:pt idx="280">
                  <c:v>14000</c:v>
                </c:pt>
                <c:pt idx="281">
                  <c:v>14050</c:v>
                </c:pt>
                <c:pt idx="282">
                  <c:v>14100</c:v>
                </c:pt>
                <c:pt idx="283">
                  <c:v>14150</c:v>
                </c:pt>
                <c:pt idx="284">
                  <c:v>14200</c:v>
                </c:pt>
                <c:pt idx="285">
                  <c:v>14250</c:v>
                </c:pt>
                <c:pt idx="286">
                  <c:v>14300</c:v>
                </c:pt>
                <c:pt idx="287">
                  <c:v>14350</c:v>
                </c:pt>
                <c:pt idx="288">
                  <c:v>14400</c:v>
                </c:pt>
                <c:pt idx="289">
                  <c:v>14450</c:v>
                </c:pt>
                <c:pt idx="290">
                  <c:v>14500</c:v>
                </c:pt>
                <c:pt idx="291">
                  <c:v>14550</c:v>
                </c:pt>
                <c:pt idx="292">
                  <c:v>14600</c:v>
                </c:pt>
                <c:pt idx="293">
                  <c:v>14650</c:v>
                </c:pt>
                <c:pt idx="294">
                  <c:v>14700</c:v>
                </c:pt>
                <c:pt idx="295">
                  <c:v>14750</c:v>
                </c:pt>
                <c:pt idx="296">
                  <c:v>14800</c:v>
                </c:pt>
                <c:pt idx="297">
                  <c:v>14850</c:v>
                </c:pt>
                <c:pt idx="298">
                  <c:v>14900</c:v>
                </c:pt>
                <c:pt idx="299">
                  <c:v>14950</c:v>
                </c:pt>
                <c:pt idx="300">
                  <c:v>15000</c:v>
                </c:pt>
                <c:pt idx="301">
                  <c:v>15050</c:v>
                </c:pt>
                <c:pt idx="302">
                  <c:v>15100</c:v>
                </c:pt>
                <c:pt idx="303">
                  <c:v>15150</c:v>
                </c:pt>
                <c:pt idx="304">
                  <c:v>15200</c:v>
                </c:pt>
                <c:pt idx="305">
                  <c:v>15250</c:v>
                </c:pt>
                <c:pt idx="306">
                  <c:v>15300</c:v>
                </c:pt>
                <c:pt idx="307">
                  <c:v>15350</c:v>
                </c:pt>
                <c:pt idx="308">
                  <c:v>15400</c:v>
                </c:pt>
                <c:pt idx="309">
                  <c:v>15450</c:v>
                </c:pt>
                <c:pt idx="310">
                  <c:v>15500</c:v>
                </c:pt>
                <c:pt idx="311">
                  <c:v>15550</c:v>
                </c:pt>
                <c:pt idx="312">
                  <c:v>15600</c:v>
                </c:pt>
                <c:pt idx="313">
                  <c:v>15650</c:v>
                </c:pt>
                <c:pt idx="314">
                  <c:v>15700</c:v>
                </c:pt>
                <c:pt idx="315">
                  <c:v>15750</c:v>
                </c:pt>
                <c:pt idx="316">
                  <c:v>15800</c:v>
                </c:pt>
                <c:pt idx="317">
                  <c:v>15850</c:v>
                </c:pt>
                <c:pt idx="318">
                  <c:v>15900</c:v>
                </c:pt>
                <c:pt idx="319">
                  <c:v>15950</c:v>
                </c:pt>
                <c:pt idx="320">
                  <c:v>16000</c:v>
                </c:pt>
                <c:pt idx="321">
                  <c:v>16050</c:v>
                </c:pt>
                <c:pt idx="322">
                  <c:v>16100</c:v>
                </c:pt>
                <c:pt idx="323">
                  <c:v>16150</c:v>
                </c:pt>
                <c:pt idx="324">
                  <c:v>16200</c:v>
                </c:pt>
                <c:pt idx="325">
                  <c:v>16250</c:v>
                </c:pt>
                <c:pt idx="326">
                  <c:v>16300</c:v>
                </c:pt>
                <c:pt idx="327">
                  <c:v>16350</c:v>
                </c:pt>
                <c:pt idx="328">
                  <c:v>16400</c:v>
                </c:pt>
                <c:pt idx="329">
                  <c:v>16450</c:v>
                </c:pt>
                <c:pt idx="330">
                  <c:v>16500</c:v>
                </c:pt>
                <c:pt idx="331">
                  <c:v>16550</c:v>
                </c:pt>
                <c:pt idx="332">
                  <c:v>16600</c:v>
                </c:pt>
                <c:pt idx="333">
                  <c:v>16650</c:v>
                </c:pt>
                <c:pt idx="334">
                  <c:v>16700</c:v>
                </c:pt>
                <c:pt idx="335">
                  <c:v>16750</c:v>
                </c:pt>
                <c:pt idx="336">
                  <c:v>16800</c:v>
                </c:pt>
                <c:pt idx="337">
                  <c:v>16850</c:v>
                </c:pt>
                <c:pt idx="338">
                  <c:v>16900</c:v>
                </c:pt>
                <c:pt idx="339">
                  <c:v>16950</c:v>
                </c:pt>
                <c:pt idx="340">
                  <c:v>17000</c:v>
                </c:pt>
                <c:pt idx="341">
                  <c:v>17050</c:v>
                </c:pt>
                <c:pt idx="342">
                  <c:v>17100</c:v>
                </c:pt>
                <c:pt idx="343">
                  <c:v>17150</c:v>
                </c:pt>
                <c:pt idx="344">
                  <c:v>17200</c:v>
                </c:pt>
                <c:pt idx="345">
                  <c:v>17250</c:v>
                </c:pt>
                <c:pt idx="346">
                  <c:v>17300</c:v>
                </c:pt>
                <c:pt idx="347">
                  <c:v>17350</c:v>
                </c:pt>
                <c:pt idx="348">
                  <c:v>17400</c:v>
                </c:pt>
                <c:pt idx="349">
                  <c:v>17450</c:v>
                </c:pt>
                <c:pt idx="350">
                  <c:v>17500</c:v>
                </c:pt>
                <c:pt idx="351">
                  <c:v>17550</c:v>
                </c:pt>
                <c:pt idx="352">
                  <c:v>17600</c:v>
                </c:pt>
                <c:pt idx="353">
                  <c:v>17650</c:v>
                </c:pt>
                <c:pt idx="354">
                  <c:v>17700</c:v>
                </c:pt>
                <c:pt idx="355">
                  <c:v>17750</c:v>
                </c:pt>
                <c:pt idx="356">
                  <c:v>17800</c:v>
                </c:pt>
                <c:pt idx="357">
                  <c:v>17850</c:v>
                </c:pt>
                <c:pt idx="358">
                  <c:v>17900</c:v>
                </c:pt>
                <c:pt idx="359">
                  <c:v>17950</c:v>
                </c:pt>
                <c:pt idx="360">
                  <c:v>18000</c:v>
                </c:pt>
                <c:pt idx="361">
                  <c:v>18050</c:v>
                </c:pt>
                <c:pt idx="362">
                  <c:v>18100</c:v>
                </c:pt>
                <c:pt idx="363">
                  <c:v>18150</c:v>
                </c:pt>
                <c:pt idx="364">
                  <c:v>18200</c:v>
                </c:pt>
                <c:pt idx="365">
                  <c:v>18250</c:v>
                </c:pt>
                <c:pt idx="366">
                  <c:v>18300</c:v>
                </c:pt>
                <c:pt idx="367">
                  <c:v>18350</c:v>
                </c:pt>
                <c:pt idx="368">
                  <c:v>18400</c:v>
                </c:pt>
                <c:pt idx="369">
                  <c:v>18450</c:v>
                </c:pt>
                <c:pt idx="370">
                  <c:v>18500</c:v>
                </c:pt>
                <c:pt idx="371">
                  <c:v>18550</c:v>
                </c:pt>
                <c:pt idx="372">
                  <c:v>18600</c:v>
                </c:pt>
                <c:pt idx="373">
                  <c:v>18650</c:v>
                </c:pt>
                <c:pt idx="374">
                  <c:v>18700</c:v>
                </c:pt>
                <c:pt idx="375">
                  <c:v>18750</c:v>
                </c:pt>
                <c:pt idx="376">
                  <c:v>18800</c:v>
                </c:pt>
                <c:pt idx="377">
                  <c:v>18850</c:v>
                </c:pt>
                <c:pt idx="378">
                  <c:v>18900</c:v>
                </c:pt>
                <c:pt idx="379">
                  <c:v>18950</c:v>
                </c:pt>
                <c:pt idx="380">
                  <c:v>19000</c:v>
                </c:pt>
                <c:pt idx="381">
                  <c:v>19050</c:v>
                </c:pt>
                <c:pt idx="382">
                  <c:v>19100</c:v>
                </c:pt>
                <c:pt idx="383">
                  <c:v>19150</c:v>
                </c:pt>
                <c:pt idx="384">
                  <c:v>19200</c:v>
                </c:pt>
                <c:pt idx="385">
                  <c:v>19250</c:v>
                </c:pt>
                <c:pt idx="386">
                  <c:v>19300</c:v>
                </c:pt>
                <c:pt idx="387">
                  <c:v>19350</c:v>
                </c:pt>
                <c:pt idx="388">
                  <c:v>19400</c:v>
                </c:pt>
                <c:pt idx="389">
                  <c:v>19450</c:v>
                </c:pt>
                <c:pt idx="390">
                  <c:v>19500</c:v>
                </c:pt>
                <c:pt idx="391">
                  <c:v>19550</c:v>
                </c:pt>
                <c:pt idx="392">
                  <c:v>19600</c:v>
                </c:pt>
                <c:pt idx="393">
                  <c:v>19650</c:v>
                </c:pt>
                <c:pt idx="394">
                  <c:v>19700</c:v>
                </c:pt>
                <c:pt idx="395">
                  <c:v>19750</c:v>
                </c:pt>
                <c:pt idx="396">
                  <c:v>19800</c:v>
                </c:pt>
                <c:pt idx="397">
                  <c:v>19850</c:v>
                </c:pt>
                <c:pt idx="398">
                  <c:v>19900</c:v>
                </c:pt>
                <c:pt idx="399">
                  <c:v>19950</c:v>
                </c:pt>
                <c:pt idx="400">
                  <c:v>20000</c:v>
                </c:pt>
                <c:pt idx="401">
                  <c:v>20050</c:v>
                </c:pt>
                <c:pt idx="402">
                  <c:v>20100</c:v>
                </c:pt>
                <c:pt idx="403">
                  <c:v>20150</c:v>
                </c:pt>
                <c:pt idx="404">
                  <c:v>20200</c:v>
                </c:pt>
                <c:pt idx="405">
                  <c:v>20250</c:v>
                </c:pt>
                <c:pt idx="406">
                  <c:v>20300</c:v>
                </c:pt>
                <c:pt idx="407">
                  <c:v>20350</c:v>
                </c:pt>
                <c:pt idx="408">
                  <c:v>20400</c:v>
                </c:pt>
                <c:pt idx="409">
                  <c:v>20450</c:v>
                </c:pt>
                <c:pt idx="410">
                  <c:v>20500</c:v>
                </c:pt>
                <c:pt idx="411">
                  <c:v>20550</c:v>
                </c:pt>
                <c:pt idx="412">
                  <c:v>20600</c:v>
                </c:pt>
                <c:pt idx="413">
                  <c:v>20650</c:v>
                </c:pt>
                <c:pt idx="414">
                  <c:v>20700</c:v>
                </c:pt>
                <c:pt idx="415">
                  <c:v>20750</c:v>
                </c:pt>
                <c:pt idx="416">
                  <c:v>20800</c:v>
                </c:pt>
                <c:pt idx="417">
                  <c:v>20850</c:v>
                </c:pt>
                <c:pt idx="418">
                  <c:v>20900</c:v>
                </c:pt>
                <c:pt idx="419">
                  <c:v>20950</c:v>
                </c:pt>
                <c:pt idx="420">
                  <c:v>21000</c:v>
                </c:pt>
                <c:pt idx="421">
                  <c:v>21050</c:v>
                </c:pt>
                <c:pt idx="422">
                  <c:v>21100</c:v>
                </c:pt>
                <c:pt idx="423">
                  <c:v>21150</c:v>
                </c:pt>
                <c:pt idx="424">
                  <c:v>21200</c:v>
                </c:pt>
                <c:pt idx="425">
                  <c:v>21250</c:v>
                </c:pt>
                <c:pt idx="426">
                  <c:v>21300</c:v>
                </c:pt>
                <c:pt idx="427">
                  <c:v>21350</c:v>
                </c:pt>
                <c:pt idx="428">
                  <c:v>21400</c:v>
                </c:pt>
                <c:pt idx="429">
                  <c:v>21450</c:v>
                </c:pt>
                <c:pt idx="430">
                  <c:v>21500</c:v>
                </c:pt>
                <c:pt idx="431">
                  <c:v>21550</c:v>
                </c:pt>
                <c:pt idx="432">
                  <c:v>21600</c:v>
                </c:pt>
                <c:pt idx="433">
                  <c:v>21650</c:v>
                </c:pt>
                <c:pt idx="434">
                  <c:v>21700</c:v>
                </c:pt>
                <c:pt idx="435">
                  <c:v>21750</c:v>
                </c:pt>
                <c:pt idx="436">
                  <c:v>21800</c:v>
                </c:pt>
                <c:pt idx="437">
                  <c:v>21850</c:v>
                </c:pt>
                <c:pt idx="438">
                  <c:v>21900</c:v>
                </c:pt>
                <c:pt idx="439">
                  <c:v>21950</c:v>
                </c:pt>
                <c:pt idx="440">
                  <c:v>22000</c:v>
                </c:pt>
                <c:pt idx="441">
                  <c:v>22050</c:v>
                </c:pt>
                <c:pt idx="442">
                  <c:v>22100</c:v>
                </c:pt>
                <c:pt idx="443">
                  <c:v>22150</c:v>
                </c:pt>
                <c:pt idx="444">
                  <c:v>22200</c:v>
                </c:pt>
                <c:pt idx="445">
                  <c:v>22250</c:v>
                </c:pt>
                <c:pt idx="446">
                  <c:v>22300</c:v>
                </c:pt>
                <c:pt idx="447">
                  <c:v>22350</c:v>
                </c:pt>
                <c:pt idx="448">
                  <c:v>22400</c:v>
                </c:pt>
                <c:pt idx="449">
                  <c:v>22450</c:v>
                </c:pt>
                <c:pt idx="450">
                  <c:v>22500</c:v>
                </c:pt>
                <c:pt idx="451">
                  <c:v>22550</c:v>
                </c:pt>
                <c:pt idx="452">
                  <c:v>22600</c:v>
                </c:pt>
                <c:pt idx="453">
                  <c:v>22650</c:v>
                </c:pt>
                <c:pt idx="454">
                  <c:v>22700</c:v>
                </c:pt>
                <c:pt idx="455">
                  <c:v>22750</c:v>
                </c:pt>
                <c:pt idx="456">
                  <c:v>22800</c:v>
                </c:pt>
                <c:pt idx="457">
                  <c:v>22850</c:v>
                </c:pt>
                <c:pt idx="458">
                  <c:v>22900</c:v>
                </c:pt>
                <c:pt idx="459">
                  <c:v>22950</c:v>
                </c:pt>
                <c:pt idx="460">
                  <c:v>23000</c:v>
                </c:pt>
                <c:pt idx="461">
                  <c:v>23050</c:v>
                </c:pt>
                <c:pt idx="462">
                  <c:v>23100</c:v>
                </c:pt>
                <c:pt idx="463">
                  <c:v>23150</c:v>
                </c:pt>
                <c:pt idx="464">
                  <c:v>23200</c:v>
                </c:pt>
                <c:pt idx="465">
                  <c:v>23250</c:v>
                </c:pt>
                <c:pt idx="466">
                  <c:v>23300</c:v>
                </c:pt>
                <c:pt idx="467">
                  <c:v>23350</c:v>
                </c:pt>
                <c:pt idx="468">
                  <c:v>23400</c:v>
                </c:pt>
                <c:pt idx="469">
                  <c:v>23450</c:v>
                </c:pt>
                <c:pt idx="470">
                  <c:v>23500</c:v>
                </c:pt>
                <c:pt idx="471">
                  <c:v>23550</c:v>
                </c:pt>
                <c:pt idx="472">
                  <c:v>23600</c:v>
                </c:pt>
                <c:pt idx="473">
                  <c:v>23650</c:v>
                </c:pt>
                <c:pt idx="474">
                  <c:v>23700</c:v>
                </c:pt>
                <c:pt idx="475">
                  <c:v>23750</c:v>
                </c:pt>
                <c:pt idx="476">
                  <c:v>23800</c:v>
                </c:pt>
                <c:pt idx="477">
                  <c:v>23850</c:v>
                </c:pt>
                <c:pt idx="478">
                  <c:v>23900</c:v>
                </c:pt>
                <c:pt idx="479">
                  <c:v>23950</c:v>
                </c:pt>
                <c:pt idx="480">
                  <c:v>24000</c:v>
                </c:pt>
                <c:pt idx="481">
                  <c:v>24050</c:v>
                </c:pt>
                <c:pt idx="482">
                  <c:v>24100</c:v>
                </c:pt>
                <c:pt idx="483">
                  <c:v>24150</c:v>
                </c:pt>
                <c:pt idx="484">
                  <c:v>24200</c:v>
                </c:pt>
                <c:pt idx="485">
                  <c:v>24250</c:v>
                </c:pt>
                <c:pt idx="486">
                  <c:v>24300</c:v>
                </c:pt>
                <c:pt idx="487">
                  <c:v>24350</c:v>
                </c:pt>
                <c:pt idx="488">
                  <c:v>24400</c:v>
                </c:pt>
                <c:pt idx="489">
                  <c:v>24450</c:v>
                </c:pt>
                <c:pt idx="490">
                  <c:v>24500</c:v>
                </c:pt>
                <c:pt idx="491">
                  <c:v>24550</c:v>
                </c:pt>
                <c:pt idx="492">
                  <c:v>24600</c:v>
                </c:pt>
                <c:pt idx="493">
                  <c:v>24650</c:v>
                </c:pt>
                <c:pt idx="494">
                  <c:v>24700</c:v>
                </c:pt>
                <c:pt idx="495">
                  <c:v>24750</c:v>
                </c:pt>
                <c:pt idx="496">
                  <c:v>24800</c:v>
                </c:pt>
                <c:pt idx="497">
                  <c:v>24850</c:v>
                </c:pt>
                <c:pt idx="498">
                  <c:v>24900</c:v>
                </c:pt>
                <c:pt idx="499">
                  <c:v>24950</c:v>
                </c:pt>
                <c:pt idx="500">
                  <c:v>25000</c:v>
                </c:pt>
                <c:pt idx="501">
                  <c:v>25050</c:v>
                </c:pt>
                <c:pt idx="502">
                  <c:v>25100</c:v>
                </c:pt>
                <c:pt idx="503">
                  <c:v>25150</c:v>
                </c:pt>
                <c:pt idx="504">
                  <c:v>25200</c:v>
                </c:pt>
                <c:pt idx="505">
                  <c:v>25250</c:v>
                </c:pt>
                <c:pt idx="506">
                  <c:v>25300</c:v>
                </c:pt>
                <c:pt idx="507">
                  <c:v>25350</c:v>
                </c:pt>
                <c:pt idx="508">
                  <c:v>25400</c:v>
                </c:pt>
                <c:pt idx="509">
                  <c:v>25450</c:v>
                </c:pt>
                <c:pt idx="510">
                  <c:v>25500</c:v>
                </c:pt>
                <c:pt idx="511">
                  <c:v>25550</c:v>
                </c:pt>
                <c:pt idx="512">
                  <c:v>25600</c:v>
                </c:pt>
                <c:pt idx="513">
                  <c:v>25650</c:v>
                </c:pt>
                <c:pt idx="514">
                  <c:v>25700</c:v>
                </c:pt>
                <c:pt idx="515">
                  <c:v>25750</c:v>
                </c:pt>
                <c:pt idx="516">
                  <c:v>25800</c:v>
                </c:pt>
              </c:numCache>
            </c:numRef>
          </c:yVal>
          <c:smooth val="0"/>
          <c:extLst>
            <c:ext xmlns:c16="http://schemas.microsoft.com/office/drawing/2014/chart" uri="{C3380CC4-5D6E-409C-BE32-E72D297353CC}">
              <c16:uniqueId val="{00000008-1CBB-4C02-8E06-853DA9FA4AF0}"/>
            </c:ext>
          </c:extLst>
        </c:ser>
        <c:ser>
          <c:idx val="12"/>
          <c:order val="8"/>
          <c:spPr>
            <a:ln w="12700">
              <a:solidFill>
                <a:srgbClr val="003366"/>
              </a:solidFill>
              <a:prstDash val="solid"/>
            </a:ln>
          </c:spPr>
          <c:marker>
            <c:symbol val="square"/>
            <c:size val="5"/>
            <c:spPr>
              <a:solidFill>
                <a:srgbClr val="FFFF99"/>
              </a:solidFill>
              <a:ln>
                <a:solidFill>
                  <a:srgbClr val="FF0000"/>
                </a:solidFill>
                <a:prstDash val="solid"/>
              </a:ln>
            </c:spPr>
          </c:marker>
          <c:dLbls>
            <c:dLbl>
              <c:idx val="0"/>
              <c:layout>
                <c:manualLayout>
                  <c:x val="1.7867928603687713E-2"/>
                  <c:y val="3.621338289889097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CBB-4C02-8E06-853DA9FA4AF0}"/>
                </c:ext>
              </c:extLst>
            </c:dLbl>
            <c:spPr>
              <a:noFill/>
              <a:ln w="25400">
                <a:noFill/>
              </a:ln>
            </c:spPr>
            <c:txPr>
              <a:bodyPr/>
              <a:lstStyle/>
              <a:p>
                <a:pPr>
                  <a:defRPr sz="800" b="1" i="1" u="none" strike="noStrike" baseline="0">
                    <a:solidFill>
                      <a:srgbClr val="FF0000"/>
                    </a:solidFill>
                    <a:latin typeface="LHelvetica"/>
                    <a:ea typeface="LHelvetica"/>
                    <a:cs typeface="LHelvetica"/>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xVal>
            <c:numRef>
              <c:f>vezbe1!$I$33:$I$649</c:f>
              <c:numCache>
                <c:formatCode>0.00</c:formatCode>
                <c:ptCount val="617"/>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100</c:v>
                </c:pt>
                <c:pt idx="14">
                  <c:v>100</c:v>
                </c:pt>
                <c:pt idx="15">
                  <c:v>100</c:v>
                </c:pt>
                <c:pt idx="16">
                  <c:v>100</c:v>
                </c:pt>
                <c:pt idx="17">
                  <c:v>100</c:v>
                </c:pt>
                <c:pt idx="18">
                  <c:v>100</c:v>
                </c:pt>
                <c:pt idx="19">
                  <c:v>100</c:v>
                </c:pt>
                <c:pt idx="20">
                  <c:v>100</c:v>
                </c:pt>
                <c:pt idx="21">
                  <c:v>100</c:v>
                </c:pt>
                <c:pt idx="22">
                  <c:v>100</c:v>
                </c:pt>
                <c:pt idx="23">
                  <c:v>100</c:v>
                </c:pt>
                <c:pt idx="24">
                  <c:v>100</c:v>
                </c:pt>
                <c:pt idx="25">
                  <c:v>100</c:v>
                </c:pt>
                <c:pt idx="26">
                  <c:v>100</c:v>
                </c:pt>
                <c:pt idx="27">
                  <c:v>100</c:v>
                </c:pt>
                <c:pt idx="28">
                  <c:v>100</c:v>
                </c:pt>
                <c:pt idx="29">
                  <c:v>100</c:v>
                </c:pt>
                <c:pt idx="30">
                  <c:v>100</c:v>
                </c:pt>
                <c:pt idx="31">
                  <c:v>100</c:v>
                </c:pt>
                <c:pt idx="32">
                  <c:v>100</c:v>
                </c:pt>
                <c:pt idx="33">
                  <c:v>100</c:v>
                </c:pt>
                <c:pt idx="34">
                  <c:v>100</c:v>
                </c:pt>
                <c:pt idx="35">
                  <c:v>100</c:v>
                </c:pt>
                <c:pt idx="36">
                  <c:v>100</c:v>
                </c:pt>
                <c:pt idx="37">
                  <c:v>100</c:v>
                </c:pt>
                <c:pt idx="38">
                  <c:v>100</c:v>
                </c:pt>
                <c:pt idx="39">
                  <c:v>100</c:v>
                </c:pt>
                <c:pt idx="40">
                  <c:v>100</c:v>
                </c:pt>
                <c:pt idx="41">
                  <c:v>100</c:v>
                </c:pt>
                <c:pt idx="42">
                  <c:v>100</c:v>
                </c:pt>
                <c:pt idx="43">
                  <c:v>100</c:v>
                </c:pt>
                <c:pt idx="44">
                  <c:v>100</c:v>
                </c:pt>
                <c:pt idx="45">
                  <c:v>100</c:v>
                </c:pt>
                <c:pt idx="46">
                  <c:v>100</c:v>
                </c:pt>
                <c:pt idx="47">
                  <c:v>100</c:v>
                </c:pt>
                <c:pt idx="48">
                  <c:v>100</c:v>
                </c:pt>
                <c:pt idx="49">
                  <c:v>100</c:v>
                </c:pt>
                <c:pt idx="50">
                  <c:v>100</c:v>
                </c:pt>
                <c:pt idx="51">
                  <c:v>100</c:v>
                </c:pt>
                <c:pt idx="52">
                  <c:v>100</c:v>
                </c:pt>
                <c:pt idx="53">
                  <c:v>100</c:v>
                </c:pt>
                <c:pt idx="54">
                  <c:v>100</c:v>
                </c:pt>
                <c:pt idx="55">
                  <c:v>100</c:v>
                </c:pt>
                <c:pt idx="56">
                  <c:v>100</c:v>
                </c:pt>
                <c:pt idx="57">
                  <c:v>100</c:v>
                </c:pt>
                <c:pt idx="58">
                  <c:v>100</c:v>
                </c:pt>
                <c:pt idx="59">
                  <c:v>100</c:v>
                </c:pt>
                <c:pt idx="60">
                  <c:v>100</c:v>
                </c:pt>
                <c:pt idx="61">
                  <c:v>100</c:v>
                </c:pt>
                <c:pt idx="62">
                  <c:v>100</c:v>
                </c:pt>
                <c:pt idx="63">
                  <c:v>100</c:v>
                </c:pt>
                <c:pt idx="64">
                  <c:v>100</c:v>
                </c:pt>
                <c:pt idx="65">
                  <c:v>100</c:v>
                </c:pt>
                <c:pt idx="66">
                  <c:v>100</c:v>
                </c:pt>
                <c:pt idx="67">
                  <c:v>100</c:v>
                </c:pt>
                <c:pt idx="68">
                  <c:v>100</c:v>
                </c:pt>
                <c:pt idx="69">
                  <c:v>100</c:v>
                </c:pt>
                <c:pt idx="70">
                  <c:v>100</c:v>
                </c:pt>
                <c:pt idx="71">
                  <c:v>100</c:v>
                </c:pt>
                <c:pt idx="72">
                  <c:v>100</c:v>
                </c:pt>
                <c:pt idx="73">
                  <c:v>100</c:v>
                </c:pt>
                <c:pt idx="74">
                  <c:v>100</c:v>
                </c:pt>
                <c:pt idx="75">
                  <c:v>100</c:v>
                </c:pt>
                <c:pt idx="76">
                  <c:v>100</c:v>
                </c:pt>
                <c:pt idx="77">
                  <c:v>100</c:v>
                </c:pt>
                <c:pt idx="78">
                  <c:v>100</c:v>
                </c:pt>
                <c:pt idx="79">
                  <c:v>100</c:v>
                </c:pt>
                <c:pt idx="80">
                  <c:v>100</c:v>
                </c:pt>
                <c:pt idx="81">
                  <c:v>100</c:v>
                </c:pt>
                <c:pt idx="82">
                  <c:v>100</c:v>
                </c:pt>
                <c:pt idx="83">
                  <c:v>100</c:v>
                </c:pt>
                <c:pt idx="84">
                  <c:v>100</c:v>
                </c:pt>
                <c:pt idx="85">
                  <c:v>100</c:v>
                </c:pt>
                <c:pt idx="86">
                  <c:v>100</c:v>
                </c:pt>
                <c:pt idx="87">
                  <c:v>100</c:v>
                </c:pt>
                <c:pt idx="88">
                  <c:v>100</c:v>
                </c:pt>
                <c:pt idx="89">
                  <c:v>100</c:v>
                </c:pt>
                <c:pt idx="90">
                  <c:v>100</c:v>
                </c:pt>
                <c:pt idx="91">
                  <c:v>100</c:v>
                </c:pt>
                <c:pt idx="92">
                  <c:v>100</c:v>
                </c:pt>
                <c:pt idx="93">
                  <c:v>100</c:v>
                </c:pt>
                <c:pt idx="94">
                  <c:v>100</c:v>
                </c:pt>
                <c:pt idx="95">
                  <c:v>100</c:v>
                </c:pt>
                <c:pt idx="96">
                  <c:v>100</c:v>
                </c:pt>
                <c:pt idx="97">
                  <c:v>100</c:v>
                </c:pt>
                <c:pt idx="98">
                  <c:v>100</c:v>
                </c:pt>
                <c:pt idx="99">
                  <c:v>100</c:v>
                </c:pt>
                <c:pt idx="100">
                  <c:v>100</c:v>
                </c:pt>
                <c:pt idx="101">
                  <c:v>100</c:v>
                </c:pt>
                <c:pt idx="102">
                  <c:v>100</c:v>
                </c:pt>
                <c:pt idx="103">
                  <c:v>100</c:v>
                </c:pt>
                <c:pt idx="104">
                  <c:v>100</c:v>
                </c:pt>
                <c:pt idx="105">
                  <c:v>100</c:v>
                </c:pt>
                <c:pt idx="106">
                  <c:v>100</c:v>
                </c:pt>
                <c:pt idx="107">
                  <c:v>100</c:v>
                </c:pt>
                <c:pt idx="108">
                  <c:v>100</c:v>
                </c:pt>
                <c:pt idx="109">
                  <c:v>100</c:v>
                </c:pt>
                <c:pt idx="110">
                  <c:v>100</c:v>
                </c:pt>
                <c:pt idx="111">
                  <c:v>100</c:v>
                </c:pt>
                <c:pt idx="112">
                  <c:v>100</c:v>
                </c:pt>
                <c:pt idx="113">
                  <c:v>100</c:v>
                </c:pt>
                <c:pt idx="114">
                  <c:v>100</c:v>
                </c:pt>
                <c:pt idx="115">
                  <c:v>100</c:v>
                </c:pt>
                <c:pt idx="116">
                  <c:v>100</c:v>
                </c:pt>
                <c:pt idx="117">
                  <c:v>100</c:v>
                </c:pt>
                <c:pt idx="118">
                  <c:v>100</c:v>
                </c:pt>
                <c:pt idx="119">
                  <c:v>100</c:v>
                </c:pt>
                <c:pt idx="120">
                  <c:v>100</c:v>
                </c:pt>
                <c:pt idx="121">
                  <c:v>100</c:v>
                </c:pt>
                <c:pt idx="122">
                  <c:v>100</c:v>
                </c:pt>
                <c:pt idx="123">
                  <c:v>100</c:v>
                </c:pt>
                <c:pt idx="124">
                  <c:v>100</c:v>
                </c:pt>
                <c:pt idx="125">
                  <c:v>100</c:v>
                </c:pt>
                <c:pt idx="126">
                  <c:v>100</c:v>
                </c:pt>
                <c:pt idx="127">
                  <c:v>100</c:v>
                </c:pt>
                <c:pt idx="128">
                  <c:v>100</c:v>
                </c:pt>
                <c:pt idx="129">
                  <c:v>100</c:v>
                </c:pt>
                <c:pt idx="130">
                  <c:v>100</c:v>
                </c:pt>
                <c:pt idx="131">
                  <c:v>100</c:v>
                </c:pt>
                <c:pt idx="132">
                  <c:v>100</c:v>
                </c:pt>
                <c:pt idx="133">
                  <c:v>100</c:v>
                </c:pt>
                <c:pt idx="134">
                  <c:v>100</c:v>
                </c:pt>
                <c:pt idx="135">
                  <c:v>100</c:v>
                </c:pt>
                <c:pt idx="136">
                  <c:v>100</c:v>
                </c:pt>
                <c:pt idx="137">
                  <c:v>100</c:v>
                </c:pt>
                <c:pt idx="138">
                  <c:v>100</c:v>
                </c:pt>
                <c:pt idx="139">
                  <c:v>100</c:v>
                </c:pt>
                <c:pt idx="140">
                  <c:v>100</c:v>
                </c:pt>
                <c:pt idx="141">
                  <c:v>100</c:v>
                </c:pt>
                <c:pt idx="142">
                  <c:v>100</c:v>
                </c:pt>
                <c:pt idx="143">
                  <c:v>100</c:v>
                </c:pt>
                <c:pt idx="144">
                  <c:v>100</c:v>
                </c:pt>
                <c:pt idx="145">
                  <c:v>100</c:v>
                </c:pt>
                <c:pt idx="146">
                  <c:v>100</c:v>
                </c:pt>
                <c:pt idx="147">
                  <c:v>100</c:v>
                </c:pt>
                <c:pt idx="148">
                  <c:v>100</c:v>
                </c:pt>
                <c:pt idx="149">
                  <c:v>100</c:v>
                </c:pt>
                <c:pt idx="150">
                  <c:v>100</c:v>
                </c:pt>
                <c:pt idx="151">
                  <c:v>100</c:v>
                </c:pt>
                <c:pt idx="152">
                  <c:v>100</c:v>
                </c:pt>
                <c:pt idx="153">
                  <c:v>100</c:v>
                </c:pt>
                <c:pt idx="154">
                  <c:v>100</c:v>
                </c:pt>
                <c:pt idx="155">
                  <c:v>100</c:v>
                </c:pt>
                <c:pt idx="156">
                  <c:v>100</c:v>
                </c:pt>
                <c:pt idx="157">
                  <c:v>100</c:v>
                </c:pt>
                <c:pt idx="158">
                  <c:v>100</c:v>
                </c:pt>
                <c:pt idx="159">
                  <c:v>100</c:v>
                </c:pt>
                <c:pt idx="160">
                  <c:v>100</c:v>
                </c:pt>
                <c:pt idx="161">
                  <c:v>100</c:v>
                </c:pt>
                <c:pt idx="162">
                  <c:v>100</c:v>
                </c:pt>
                <c:pt idx="163">
                  <c:v>100</c:v>
                </c:pt>
                <c:pt idx="164">
                  <c:v>100</c:v>
                </c:pt>
                <c:pt idx="165">
                  <c:v>100</c:v>
                </c:pt>
                <c:pt idx="166">
                  <c:v>100</c:v>
                </c:pt>
                <c:pt idx="167">
                  <c:v>100</c:v>
                </c:pt>
                <c:pt idx="168">
                  <c:v>100</c:v>
                </c:pt>
                <c:pt idx="169">
                  <c:v>100</c:v>
                </c:pt>
                <c:pt idx="170">
                  <c:v>100</c:v>
                </c:pt>
                <c:pt idx="171">
                  <c:v>100</c:v>
                </c:pt>
                <c:pt idx="172">
                  <c:v>100</c:v>
                </c:pt>
                <c:pt idx="173">
                  <c:v>100</c:v>
                </c:pt>
                <c:pt idx="174">
                  <c:v>100</c:v>
                </c:pt>
                <c:pt idx="175">
                  <c:v>100</c:v>
                </c:pt>
                <c:pt idx="176">
                  <c:v>100</c:v>
                </c:pt>
                <c:pt idx="177">
                  <c:v>100</c:v>
                </c:pt>
                <c:pt idx="178">
                  <c:v>100</c:v>
                </c:pt>
                <c:pt idx="179">
                  <c:v>100</c:v>
                </c:pt>
                <c:pt idx="180">
                  <c:v>100</c:v>
                </c:pt>
                <c:pt idx="181">
                  <c:v>100</c:v>
                </c:pt>
                <c:pt idx="182">
                  <c:v>100</c:v>
                </c:pt>
                <c:pt idx="183">
                  <c:v>100</c:v>
                </c:pt>
                <c:pt idx="184">
                  <c:v>100</c:v>
                </c:pt>
                <c:pt idx="185">
                  <c:v>100</c:v>
                </c:pt>
                <c:pt idx="186">
                  <c:v>100</c:v>
                </c:pt>
                <c:pt idx="187">
                  <c:v>100</c:v>
                </c:pt>
                <c:pt idx="188">
                  <c:v>100</c:v>
                </c:pt>
                <c:pt idx="189">
                  <c:v>100</c:v>
                </c:pt>
                <c:pt idx="190">
                  <c:v>100</c:v>
                </c:pt>
                <c:pt idx="191">
                  <c:v>100</c:v>
                </c:pt>
                <c:pt idx="192">
                  <c:v>100</c:v>
                </c:pt>
                <c:pt idx="193">
                  <c:v>100</c:v>
                </c:pt>
                <c:pt idx="194">
                  <c:v>100</c:v>
                </c:pt>
                <c:pt idx="195">
                  <c:v>100</c:v>
                </c:pt>
                <c:pt idx="196">
                  <c:v>100</c:v>
                </c:pt>
                <c:pt idx="197">
                  <c:v>100</c:v>
                </c:pt>
                <c:pt idx="198">
                  <c:v>100</c:v>
                </c:pt>
                <c:pt idx="199">
                  <c:v>100</c:v>
                </c:pt>
                <c:pt idx="200">
                  <c:v>100</c:v>
                </c:pt>
                <c:pt idx="201">
                  <c:v>100</c:v>
                </c:pt>
                <c:pt idx="202">
                  <c:v>100</c:v>
                </c:pt>
                <c:pt idx="203">
                  <c:v>100</c:v>
                </c:pt>
                <c:pt idx="204">
                  <c:v>100</c:v>
                </c:pt>
                <c:pt idx="205">
                  <c:v>100</c:v>
                </c:pt>
                <c:pt idx="206">
                  <c:v>100</c:v>
                </c:pt>
                <c:pt idx="207">
                  <c:v>100</c:v>
                </c:pt>
                <c:pt idx="208">
                  <c:v>100</c:v>
                </c:pt>
                <c:pt idx="209">
                  <c:v>100</c:v>
                </c:pt>
                <c:pt idx="210">
                  <c:v>100</c:v>
                </c:pt>
                <c:pt idx="211">
                  <c:v>100</c:v>
                </c:pt>
                <c:pt idx="212">
                  <c:v>100</c:v>
                </c:pt>
                <c:pt idx="213">
                  <c:v>100</c:v>
                </c:pt>
                <c:pt idx="214">
                  <c:v>100</c:v>
                </c:pt>
                <c:pt idx="215">
                  <c:v>100</c:v>
                </c:pt>
                <c:pt idx="216">
                  <c:v>100</c:v>
                </c:pt>
                <c:pt idx="217">
                  <c:v>100</c:v>
                </c:pt>
                <c:pt idx="218">
                  <c:v>100</c:v>
                </c:pt>
                <c:pt idx="219">
                  <c:v>100</c:v>
                </c:pt>
                <c:pt idx="220">
                  <c:v>100</c:v>
                </c:pt>
                <c:pt idx="221">
                  <c:v>100</c:v>
                </c:pt>
                <c:pt idx="222">
                  <c:v>100</c:v>
                </c:pt>
                <c:pt idx="223">
                  <c:v>100</c:v>
                </c:pt>
                <c:pt idx="224">
                  <c:v>100</c:v>
                </c:pt>
                <c:pt idx="225">
                  <c:v>100</c:v>
                </c:pt>
                <c:pt idx="226">
                  <c:v>100</c:v>
                </c:pt>
                <c:pt idx="227">
                  <c:v>100</c:v>
                </c:pt>
                <c:pt idx="228">
                  <c:v>100</c:v>
                </c:pt>
                <c:pt idx="229">
                  <c:v>100</c:v>
                </c:pt>
                <c:pt idx="230">
                  <c:v>100</c:v>
                </c:pt>
                <c:pt idx="231">
                  <c:v>100</c:v>
                </c:pt>
                <c:pt idx="232">
                  <c:v>100</c:v>
                </c:pt>
                <c:pt idx="233">
                  <c:v>100</c:v>
                </c:pt>
                <c:pt idx="234">
                  <c:v>100</c:v>
                </c:pt>
                <c:pt idx="235">
                  <c:v>100</c:v>
                </c:pt>
                <c:pt idx="236">
                  <c:v>100</c:v>
                </c:pt>
                <c:pt idx="237">
                  <c:v>100</c:v>
                </c:pt>
                <c:pt idx="238">
                  <c:v>100</c:v>
                </c:pt>
                <c:pt idx="239">
                  <c:v>100</c:v>
                </c:pt>
                <c:pt idx="240">
                  <c:v>100</c:v>
                </c:pt>
                <c:pt idx="241">
                  <c:v>100</c:v>
                </c:pt>
                <c:pt idx="242">
                  <c:v>100</c:v>
                </c:pt>
                <c:pt idx="243">
                  <c:v>100</c:v>
                </c:pt>
                <c:pt idx="244">
                  <c:v>100</c:v>
                </c:pt>
                <c:pt idx="245">
                  <c:v>100</c:v>
                </c:pt>
                <c:pt idx="246">
                  <c:v>100</c:v>
                </c:pt>
                <c:pt idx="247">
                  <c:v>100</c:v>
                </c:pt>
                <c:pt idx="248">
                  <c:v>100</c:v>
                </c:pt>
                <c:pt idx="249">
                  <c:v>100</c:v>
                </c:pt>
                <c:pt idx="250">
                  <c:v>100</c:v>
                </c:pt>
                <c:pt idx="251">
                  <c:v>100</c:v>
                </c:pt>
                <c:pt idx="252">
                  <c:v>100</c:v>
                </c:pt>
                <c:pt idx="253">
                  <c:v>100</c:v>
                </c:pt>
                <c:pt idx="254">
                  <c:v>100</c:v>
                </c:pt>
                <c:pt idx="255">
                  <c:v>100</c:v>
                </c:pt>
                <c:pt idx="256">
                  <c:v>100</c:v>
                </c:pt>
                <c:pt idx="257">
                  <c:v>100</c:v>
                </c:pt>
                <c:pt idx="258">
                  <c:v>100</c:v>
                </c:pt>
                <c:pt idx="259">
                  <c:v>100</c:v>
                </c:pt>
                <c:pt idx="260">
                  <c:v>100</c:v>
                </c:pt>
                <c:pt idx="261">
                  <c:v>100</c:v>
                </c:pt>
                <c:pt idx="262">
                  <c:v>100</c:v>
                </c:pt>
                <c:pt idx="263">
                  <c:v>100</c:v>
                </c:pt>
                <c:pt idx="264">
                  <c:v>100</c:v>
                </c:pt>
                <c:pt idx="265">
                  <c:v>100</c:v>
                </c:pt>
                <c:pt idx="266">
                  <c:v>100</c:v>
                </c:pt>
                <c:pt idx="267">
                  <c:v>100</c:v>
                </c:pt>
                <c:pt idx="268">
                  <c:v>100</c:v>
                </c:pt>
                <c:pt idx="269">
                  <c:v>100</c:v>
                </c:pt>
                <c:pt idx="270">
                  <c:v>100</c:v>
                </c:pt>
                <c:pt idx="271">
                  <c:v>100</c:v>
                </c:pt>
                <c:pt idx="272">
                  <c:v>100</c:v>
                </c:pt>
                <c:pt idx="273">
                  <c:v>100</c:v>
                </c:pt>
                <c:pt idx="274">
                  <c:v>100</c:v>
                </c:pt>
                <c:pt idx="275">
                  <c:v>100</c:v>
                </c:pt>
                <c:pt idx="276">
                  <c:v>100</c:v>
                </c:pt>
                <c:pt idx="277">
                  <c:v>100</c:v>
                </c:pt>
                <c:pt idx="278">
                  <c:v>100</c:v>
                </c:pt>
                <c:pt idx="279">
                  <c:v>100</c:v>
                </c:pt>
                <c:pt idx="280">
                  <c:v>100</c:v>
                </c:pt>
                <c:pt idx="281">
                  <c:v>100</c:v>
                </c:pt>
                <c:pt idx="282">
                  <c:v>100</c:v>
                </c:pt>
                <c:pt idx="283">
                  <c:v>100</c:v>
                </c:pt>
                <c:pt idx="284">
                  <c:v>100</c:v>
                </c:pt>
                <c:pt idx="285">
                  <c:v>100</c:v>
                </c:pt>
                <c:pt idx="286">
                  <c:v>100</c:v>
                </c:pt>
                <c:pt idx="287">
                  <c:v>100</c:v>
                </c:pt>
                <c:pt idx="288">
                  <c:v>100</c:v>
                </c:pt>
                <c:pt idx="289">
                  <c:v>100</c:v>
                </c:pt>
                <c:pt idx="290">
                  <c:v>100</c:v>
                </c:pt>
                <c:pt idx="291">
                  <c:v>100</c:v>
                </c:pt>
                <c:pt idx="292">
                  <c:v>100</c:v>
                </c:pt>
                <c:pt idx="293">
                  <c:v>100</c:v>
                </c:pt>
                <c:pt idx="294">
                  <c:v>100</c:v>
                </c:pt>
                <c:pt idx="295">
                  <c:v>100</c:v>
                </c:pt>
                <c:pt idx="296">
                  <c:v>100</c:v>
                </c:pt>
                <c:pt idx="297">
                  <c:v>100</c:v>
                </c:pt>
                <c:pt idx="298">
                  <c:v>100</c:v>
                </c:pt>
                <c:pt idx="299">
                  <c:v>100</c:v>
                </c:pt>
                <c:pt idx="300">
                  <c:v>100</c:v>
                </c:pt>
                <c:pt idx="301">
                  <c:v>100</c:v>
                </c:pt>
                <c:pt idx="302">
                  <c:v>100</c:v>
                </c:pt>
                <c:pt idx="303">
                  <c:v>100</c:v>
                </c:pt>
                <c:pt idx="304">
                  <c:v>100</c:v>
                </c:pt>
                <c:pt idx="305">
                  <c:v>100</c:v>
                </c:pt>
                <c:pt idx="306">
                  <c:v>100</c:v>
                </c:pt>
                <c:pt idx="307">
                  <c:v>100</c:v>
                </c:pt>
                <c:pt idx="308">
                  <c:v>100</c:v>
                </c:pt>
                <c:pt idx="309">
                  <c:v>100</c:v>
                </c:pt>
                <c:pt idx="310">
                  <c:v>100</c:v>
                </c:pt>
                <c:pt idx="311">
                  <c:v>100</c:v>
                </c:pt>
                <c:pt idx="312">
                  <c:v>100</c:v>
                </c:pt>
                <c:pt idx="313">
                  <c:v>100</c:v>
                </c:pt>
                <c:pt idx="314">
                  <c:v>100</c:v>
                </c:pt>
                <c:pt idx="315">
                  <c:v>100</c:v>
                </c:pt>
                <c:pt idx="316">
                  <c:v>100</c:v>
                </c:pt>
                <c:pt idx="317">
                  <c:v>100</c:v>
                </c:pt>
                <c:pt idx="318">
                  <c:v>100</c:v>
                </c:pt>
                <c:pt idx="319">
                  <c:v>100</c:v>
                </c:pt>
                <c:pt idx="320">
                  <c:v>100</c:v>
                </c:pt>
                <c:pt idx="321">
                  <c:v>100</c:v>
                </c:pt>
                <c:pt idx="322">
                  <c:v>100</c:v>
                </c:pt>
                <c:pt idx="323">
                  <c:v>100</c:v>
                </c:pt>
                <c:pt idx="324">
                  <c:v>100</c:v>
                </c:pt>
                <c:pt idx="325">
                  <c:v>100</c:v>
                </c:pt>
                <c:pt idx="326">
                  <c:v>100</c:v>
                </c:pt>
                <c:pt idx="327">
                  <c:v>100</c:v>
                </c:pt>
                <c:pt idx="328">
                  <c:v>100</c:v>
                </c:pt>
                <c:pt idx="329">
                  <c:v>100</c:v>
                </c:pt>
                <c:pt idx="330">
                  <c:v>100</c:v>
                </c:pt>
                <c:pt idx="331">
                  <c:v>100</c:v>
                </c:pt>
                <c:pt idx="332">
                  <c:v>100</c:v>
                </c:pt>
                <c:pt idx="333">
                  <c:v>100</c:v>
                </c:pt>
                <c:pt idx="334">
                  <c:v>100</c:v>
                </c:pt>
                <c:pt idx="335">
                  <c:v>100</c:v>
                </c:pt>
                <c:pt idx="336">
                  <c:v>100</c:v>
                </c:pt>
                <c:pt idx="337">
                  <c:v>100</c:v>
                </c:pt>
                <c:pt idx="338">
                  <c:v>100</c:v>
                </c:pt>
                <c:pt idx="339">
                  <c:v>100</c:v>
                </c:pt>
                <c:pt idx="340">
                  <c:v>100</c:v>
                </c:pt>
                <c:pt idx="341">
                  <c:v>100</c:v>
                </c:pt>
                <c:pt idx="342">
                  <c:v>100</c:v>
                </c:pt>
                <c:pt idx="343">
                  <c:v>100</c:v>
                </c:pt>
                <c:pt idx="344">
                  <c:v>100</c:v>
                </c:pt>
                <c:pt idx="345">
                  <c:v>100</c:v>
                </c:pt>
                <c:pt idx="346">
                  <c:v>100</c:v>
                </c:pt>
                <c:pt idx="347">
                  <c:v>100</c:v>
                </c:pt>
                <c:pt idx="348">
                  <c:v>100</c:v>
                </c:pt>
                <c:pt idx="349">
                  <c:v>100</c:v>
                </c:pt>
                <c:pt idx="350">
                  <c:v>100</c:v>
                </c:pt>
                <c:pt idx="351">
                  <c:v>100</c:v>
                </c:pt>
                <c:pt idx="352">
                  <c:v>100</c:v>
                </c:pt>
                <c:pt idx="353">
                  <c:v>100</c:v>
                </c:pt>
                <c:pt idx="354">
                  <c:v>100</c:v>
                </c:pt>
                <c:pt idx="355">
                  <c:v>100</c:v>
                </c:pt>
                <c:pt idx="356">
                  <c:v>100</c:v>
                </c:pt>
                <c:pt idx="357">
                  <c:v>100</c:v>
                </c:pt>
                <c:pt idx="358">
                  <c:v>100</c:v>
                </c:pt>
                <c:pt idx="359">
                  <c:v>100</c:v>
                </c:pt>
                <c:pt idx="360">
                  <c:v>100</c:v>
                </c:pt>
                <c:pt idx="361">
                  <c:v>100</c:v>
                </c:pt>
                <c:pt idx="362">
                  <c:v>100</c:v>
                </c:pt>
                <c:pt idx="363">
                  <c:v>100</c:v>
                </c:pt>
                <c:pt idx="364">
                  <c:v>100</c:v>
                </c:pt>
                <c:pt idx="365">
                  <c:v>100</c:v>
                </c:pt>
                <c:pt idx="366">
                  <c:v>100</c:v>
                </c:pt>
                <c:pt idx="367">
                  <c:v>100</c:v>
                </c:pt>
                <c:pt idx="368">
                  <c:v>100</c:v>
                </c:pt>
                <c:pt idx="369">
                  <c:v>100</c:v>
                </c:pt>
                <c:pt idx="370">
                  <c:v>100</c:v>
                </c:pt>
                <c:pt idx="371">
                  <c:v>100</c:v>
                </c:pt>
                <c:pt idx="372">
                  <c:v>100</c:v>
                </c:pt>
                <c:pt idx="373">
                  <c:v>100</c:v>
                </c:pt>
                <c:pt idx="374">
                  <c:v>100</c:v>
                </c:pt>
                <c:pt idx="375">
                  <c:v>100</c:v>
                </c:pt>
                <c:pt idx="376">
                  <c:v>100</c:v>
                </c:pt>
                <c:pt idx="377">
                  <c:v>100</c:v>
                </c:pt>
                <c:pt idx="378">
                  <c:v>100</c:v>
                </c:pt>
                <c:pt idx="379">
                  <c:v>100</c:v>
                </c:pt>
                <c:pt idx="380">
                  <c:v>100</c:v>
                </c:pt>
                <c:pt idx="381">
                  <c:v>100</c:v>
                </c:pt>
                <c:pt idx="382">
                  <c:v>100</c:v>
                </c:pt>
                <c:pt idx="383">
                  <c:v>100</c:v>
                </c:pt>
                <c:pt idx="384">
                  <c:v>100</c:v>
                </c:pt>
                <c:pt idx="385">
                  <c:v>100</c:v>
                </c:pt>
                <c:pt idx="386">
                  <c:v>100</c:v>
                </c:pt>
                <c:pt idx="387">
                  <c:v>100</c:v>
                </c:pt>
                <c:pt idx="388">
                  <c:v>100</c:v>
                </c:pt>
                <c:pt idx="389">
                  <c:v>100</c:v>
                </c:pt>
                <c:pt idx="390">
                  <c:v>100</c:v>
                </c:pt>
                <c:pt idx="391">
                  <c:v>100</c:v>
                </c:pt>
                <c:pt idx="392">
                  <c:v>100</c:v>
                </c:pt>
                <c:pt idx="393">
                  <c:v>100</c:v>
                </c:pt>
                <c:pt idx="394">
                  <c:v>100</c:v>
                </c:pt>
                <c:pt idx="395">
                  <c:v>100</c:v>
                </c:pt>
                <c:pt idx="396">
                  <c:v>100</c:v>
                </c:pt>
                <c:pt idx="397">
                  <c:v>100</c:v>
                </c:pt>
                <c:pt idx="398">
                  <c:v>100</c:v>
                </c:pt>
                <c:pt idx="399">
                  <c:v>100</c:v>
                </c:pt>
                <c:pt idx="400">
                  <c:v>100</c:v>
                </c:pt>
                <c:pt idx="401">
                  <c:v>100</c:v>
                </c:pt>
                <c:pt idx="402">
                  <c:v>100</c:v>
                </c:pt>
                <c:pt idx="403">
                  <c:v>100</c:v>
                </c:pt>
                <c:pt idx="404">
                  <c:v>100</c:v>
                </c:pt>
                <c:pt idx="405">
                  <c:v>100</c:v>
                </c:pt>
                <c:pt idx="406">
                  <c:v>100</c:v>
                </c:pt>
                <c:pt idx="407">
                  <c:v>100</c:v>
                </c:pt>
                <c:pt idx="408">
                  <c:v>100</c:v>
                </c:pt>
                <c:pt idx="409">
                  <c:v>100</c:v>
                </c:pt>
                <c:pt idx="410">
                  <c:v>100</c:v>
                </c:pt>
                <c:pt idx="411">
                  <c:v>100</c:v>
                </c:pt>
                <c:pt idx="412">
                  <c:v>100</c:v>
                </c:pt>
                <c:pt idx="413">
                  <c:v>100</c:v>
                </c:pt>
                <c:pt idx="414">
                  <c:v>100</c:v>
                </c:pt>
                <c:pt idx="415">
                  <c:v>100</c:v>
                </c:pt>
                <c:pt idx="416">
                  <c:v>100</c:v>
                </c:pt>
                <c:pt idx="417">
                  <c:v>100</c:v>
                </c:pt>
                <c:pt idx="418">
                  <c:v>100</c:v>
                </c:pt>
                <c:pt idx="419">
                  <c:v>100</c:v>
                </c:pt>
                <c:pt idx="420">
                  <c:v>100</c:v>
                </c:pt>
                <c:pt idx="421">
                  <c:v>100</c:v>
                </c:pt>
                <c:pt idx="422">
                  <c:v>100</c:v>
                </c:pt>
                <c:pt idx="423">
                  <c:v>100</c:v>
                </c:pt>
                <c:pt idx="424">
                  <c:v>100</c:v>
                </c:pt>
                <c:pt idx="425">
                  <c:v>100</c:v>
                </c:pt>
                <c:pt idx="426">
                  <c:v>100</c:v>
                </c:pt>
                <c:pt idx="427">
                  <c:v>100</c:v>
                </c:pt>
                <c:pt idx="428">
                  <c:v>100</c:v>
                </c:pt>
                <c:pt idx="429">
                  <c:v>100</c:v>
                </c:pt>
                <c:pt idx="430">
                  <c:v>100</c:v>
                </c:pt>
                <c:pt idx="431">
                  <c:v>100</c:v>
                </c:pt>
                <c:pt idx="432">
                  <c:v>100</c:v>
                </c:pt>
                <c:pt idx="433">
                  <c:v>100</c:v>
                </c:pt>
                <c:pt idx="434">
                  <c:v>100</c:v>
                </c:pt>
                <c:pt idx="435">
                  <c:v>100</c:v>
                </c:pt>
                <c:pt idx="436">
                  <c:v>100</c:v>
                </c:pt>
                <c:pt idx="437">
                  <c:v>100</c:v>
                </c:pt>
                <c:pt idx="438">
                  <c:v>100</c:v>
                </c:pt>
                <c:pt idx="439">
                  <c:v>100</c:v>
                </c:pt>
                <c:pt idx="440">
                  <c:v>100</c:v>
                </c:pt>
                <c:pt idx="441">
                  <c:v>100</c:v>
                </c:pt>
                <c:pt idx="442">
                  <c:v>100</c:v>
                </c:pt>
                <c:pt idx="443">
                  <c:v>100</c:v>
                </c:pt>
                <c:pt idx="444">
                  <c:v>100</c:v>
                </c:pt>
                <c:pt idx="445">
                  <c:v>100</c:v>
                </c:pt>
                <c:pt idx="446">
                  <c:v>100</c:v>
                </c:pt>
                <c:pt idx="447">
                  <c:v>100</c:v>
                </c:pt>
                <c:pt idx="448">
                  <c:v>100</c:v>
                </c:pt>
                <c:pt idx="449">
                  <c:v>100</c:v>
                </c:pt>
                <c:pt idx="450">
                  <c:v>100</c:v>
                </c:pt>
                <c:pt idx="451">
                  <c:v>100</c:v>
                </c:pt>
                <c:pt idx="452">
                  <c:v>100</c:v>
                </c:pt>
                <c:pt idx="453">
                  <c:v>100</c:v>
                </c:pt>
                <c:pt idx="454">
                  <c:v>100</c:v>
                </c:pt>
                <c:pt idx="455">
                  <c:v>100</c:v>
                </c:pt>
                <c:pt idx="456">
                  <c:v>100</c:v>
                </c:pt>
                <c:pt idx="457">
                  <c:v>100</c:v>
                </c:pt>
                <c:pt idx="458">
                  <c:v>100</c:v>
                </c:pt>
                <c:pt idx="459">
                  <c:v>100</c:v>
                </c:pt>
                <c:pt idx="460">
                  <c:v>100</c:v>
                </c:pt>
                <c:pt idx="461">
                  <c:v>100</c:v>
                </c:pt>
                <c:pt idx="462">
                  <c:v>100</c:v>
                </c:pt>
                <c:pt idx="463">
                  <c:v>100</c:v>
                </c:pt>
                <c:pt idx="464">
                  <c:v>100</c:v>
                </c:pt>
                <c:pt idx="465">
                  <c:v>100</c:v>
                </c:pt>
                <c:pt idx="466">
                  <c:v>100</c:v>
                </c:pt>
                <c:pt idx="467">
                  <c:v>100</c:v>
                </c:pt>
                <c:pt idx="468">
                  <c:v>100</c:v>
                </c:pt>
                <c:pt idx="469">
                  <c:v>100</c:v>
                </c:pt>
                <c:pt idx="470">
                  <c:v>100</c:v>
                </c:pt>
                <c:pt idx="471">
                  <c:v>100</c:v>
                </c:pt>
                <c:pt idx="472">
                  <c:v>100</c:v>
                </c:pt>
                <c:pt idx="473">
                  <c:v>100</c:v>
                </c:pt>
                <c:pt idx="474">
                  <c:v>100</c:v>
                </c:pt>
                <c:pt idx="475">
                  <c:v>100</c:v>
                </c:pt>
                <c:pt idx="476">
                  <c:v>100</c:v>
                </c:pt>
                <c:pt idx="477">
                  <c:v>100</c:v>
                </c:pt>
                <c:pt idx="478">
                  <c:v>100</c:v>
                </c:pt>
                <c:pt idx="479">
                  <c:v>100</c:v>
                </c:pt>
                <c:pt idx="480">
                  <c:v>100</c:v>
                </c:pt>
                <c:pt idx="481">
                  <c:v>100</c:v>
                </c:pt>
                <c:pt idx="482">
                  <c:v>100</c:v>
                </c:pt>
                <c:pt idx="483">
                  <c:v>100</c:v>
                </c:pt>
                <c:pt idx="484">
                  <c:v>100</c:v>
                </c:pt>
                <c:pt idx="485">
                  <c:v>100</c:v>
                </c:pt>
                <c:pt idx="486">
                  <c:v>100</c:v>
                </c:pt>
                <c:pt idx="487">
                  <c:v>100</c:v>
                </c:pt>
                <c:pt idx="488">
                  <c:v>100</c:v>
                </c:pt>
                <c:pt idx="489">
                  <c:v>100</c:v>
                </c:pt>
                <c:pt idx="490">
                  <c:v>100</c:v>
                </c:pt>
                <c:pt idx="491">
                  <c:v>100</c:v>
                </c:pt>
                <c:pt idx="492">
                  <c:v>100</c:v>
                </c:pt>
                <c:pt idx="493">
                  <c:v>100</c:v>
                </c:pt>
                <c:pt idx="494">
                  <c:v>100</c:v>
                </c:pt>
                <c:pt idx="495">
                  <c:v>100</c:v>
                </c:pt>
                <c:pt idx="496">
                  <c:v>100</c:v>
                </c:pt>
                <c:pt idx="497">
                  <c:v>100</c:v>
                </c:pt>
                <c:pt idx="498">
                  <c:v>100</c:v>
                </c:pt>
                <c:pt idx="499">
                  <c:v>100</c:v>
                </c:pt>
                <c:pt idx="500">
                  <c:v>100</c:v>
                </c:pt>
                <c:pt idx="501">
                  <c:v>100</c:v>
                </c:pt>
                <c:pt idx="502">
                  <c:v>100</c:v>
                </c:pt>
                <c:pt idx="503">
                  <c:v>100</c:v>
                </c:pt>
                <c:pt idx="504">
                  <c:v>100</c:v>
                </c:pt>
                <c:pt idx="505">
                  <c:v>100</c:v>
                </c:pt>
                <c:pt idx="506">
                  <c:v>100</c:v>
                </c:pt>
                <c:pt idx="507">
                  <c:v>100</c:v>
                </c:pt>
                <c:pt idx="508">
                  <c:v>100</c:v>
                </c:pt>
                <c:pt idx="509">
                  <c:v>100</c:v>
                </c:pt>
                <c:pt idx="510">
                  <c:v>100</c:v>
                </c:pt>
                <c:pt idx="511">
                  <c:v>100</c:v>
                </c:pt>
                <c:pt idx="512">
                  <c:v>100</c:v>
                </c:pt>
                <c:pt idx="513">
                  <c:v>100</c:v>
                </c:pt>
                <c:pt idx="514">
                  <c:v>100</c:v>
                </c:pt>
                <c:pt idx="515">
                  <c:v>100</c:v>
                </c:pt>
                <c:pt idx="516">
                  <c:v>100</c:v>
                </c:pt>
                <c:pt idx="517">
                  <c:v>100</c:v>
                </c:pt>
                <c:pt idx="518">
                  <c:v>100</c:v>
                </c:pt>
                <c:pt idx="519">
                  <c:v>100</c:v>
                </c:pt>
                <c:pt idx="520">
                  <c:v>100</c:v>
                </c:pt>
                <c:pt idx="521">
                  <c:v>100</c:v>
                </c:pt>
                <c:pt idx="522">
                  <c:v>100</c:v>
                </c:pt>
                <c:pt idx="523">
                  <c:v>100</c:v>
                </c:pt>
                <c:pt idx="524">
                  <c:v>100</c:v>
                </c:pt>
                <c:pt idx="525">
                  <c:v>100</c:v>
                </c:pt>
                <c:pt idx="526">
                  <c:v>100</c:v>
                </c:pt>
                <c:pt idx="527">
                  <c:v>100</c:v>
                </c:pt>
                <c:pt idx="528">
                  <c:v>100</c:v>
                </c:pt>
                <c:pt idx="529">
                  <c:v>100</c:v>
                </c:pt>
                <c:pt idx="530">
                  <c:v>100</c:v>
                </c:pt>
                <c:pt idx="531">
                  <c:v>100</c:v>
                </c:pt>
                <c:pt idx="532">
                  <c:v>100</c:v>
                </c:pt>
                <c:pt idx="533">
                  <c:v>100</c:v>
                </c:pt>
                <c:pt idx="534">
                  <c:v>100</c:v>
                </c:pt>
                <c:pt idx="535">
                  <c:v>100</c:v>
                </c:pt>
                <c:pt idx="536">
                  <c:v>100</c:v>
                </c:pt>
                <c:pt idx="537">
                  <c:v>100</c:v>
                </c:pt>
                <c:pt idx="538">
                  <c:v>100</c:v>
                </c:pt>
                <c:pt idx="539">
                  <c:v>100</c:v>
                </c:pt>
                <c:pt idx="540">
                  <c:v>100</c:v>
                </c:pt>
                <c:pt idx="541">
                  <c:v>100</c:v>
                </c:pt>
                <c:pt idx="542">
                  <c:v>100</c:v>
                </c:pt>
                <c:pt idx="543">
                  <c:v>100</c:v>
                </c:pt>
                <c:pt idx="544">
                  <c:v>100</c:v>
                </c:pt>
                <c:pt idx="545">
                  <c:v>100</c:v>
                </c:pt>
                <c:pt idx="546">
                  <c:v>100</c:v>
                </c:pt>
                <c:pt idx="547">
                  <c:v>100</c:v>
                </c:pt>
                <c:pt idx="548">
                  <c:v>100</c:v>
                </c:pt>
                <c:pt idx="549">
                  <c:v>100</c:v>
                </c:pt>
                <c:pt idx="550">
                  <c:v>100</c:v>
                </c:pt>
                <c:pt idx="551">
                  <c:v>100</c:v>
                </c:pt>
                <c:pt idx="552">
                  <c:v>100</c:v>
                </c:pt>
                <c:pt idx="553">
                  <c:v>100</c:v>
                </c:pt>
                <c:pt idx="554">
                  <c:v>100</c:v>
                </c:pt>
                <c:pt idx="555">
                  <c:v>100</c:v>
                </c:pt>
                <c:pt idx="556">
                  <c:v>100</c:v>
                </c:pt>
                <c:pt idx="557">
                  <c:v>100</c:v>
                </c:pt>
                <c:pt idx="558">
                  <c:v>100</c:v>
                </c:pt>
                <c:pt idx="559">
                  <c:v>100</c:v>
                </c:pt>
                <c:pt idx="560">
                  <c:v>100</c:v>
                </c:pt>
                <c:pt idx="561">
                  <c:v>100</c:v>
                </c:pt>
                <c:pt idx="562">
                  <c:v>100</c:v>
                </c:pt>
                <c:pt idx="563">
                  <c:v>100</c:v>
                </c:pt>
                <c:pt idx="564">
                  <c:v>100</c:v>
                </c:pt>
                <c:pt idx="565">
                  <c:v>100</c:v>
                </c:pt>
                <c:pt idx="566">
                  <c:v>100</c:v>
                </c:pt>
                <c:pt idx="567">
                  <c:v>100</c:v>
                </c:pt>
                <c:pt idx="568">
                  <c:v>100</c:v>
                </c:pt>
                <c:pt idx="569">
                  <c:v>100</c:v>
                </c:pt>
                <c:pt idx="570">
                  <c:v>100</c:v>
                </c:pt>
                <c:pt idx="571">
                  <c:v>100</c:v>
                </c:pt>
                <c:pt idx="572">
                  <c:v>100</c:v>
                </c:pt>
                <c:pt idx="573">
                  <c:v>100</c:v>
                </c:pt>
                <c:pt idx="574">
                  <c:v>100</c:v>
                </c:pt>
                <c:pt idx="575">
                  <c:v>100</c:v>
                </c:pt>
                <c:pt idx="576">
                  <c:v>100</c:v>
                </c:pt>
                <c:pt idx="577">
                  <c:v>100</c:v>
                </c:pt>
                <c:pt idx="578">
                  <c:v>100</c:v>
                </c:pt>
                <c:pt idx="579">
                  <c:v>100</c:v>
                </c:pt>
                <c:pt idx="580">
                  <c:v>100</c:v>
                </c:pt>
                <c:pt idx="581">
                  <c:v>100</c:v>
                </c:pt>
                <c:pt idx="582">
                  <c:v>100</c:v>
                </c:pt>
                <c:pt idx="583">
                  <c:v>100</c:v>
                </c:pt>
                <c:pt idx="584">
                  <c:v>100</c:v>
                </c:pt>
                <c:pt idx="585">
                  <c:v>100</c:v>
                </c:pt>
                <c:pt idx="586">
                  <c:v>100</c:v>
                </c:pt>
                <c:pt idx="587">
                  <c:v>100</c:v>
                </c:pt>
                <c:pt idx="588">
                  <c:v>100</c:v>
                </c:pt>
                <c:pt idx="589">
                  <c:v>100</c:v>
                </c:pt>
                <c:pt idx="590">
                  <c:v>100</c:v>
                </c:pt>
                <c:pt idx="591">
                  <c:v>100</c:v>
                </c:pt>
                <c:pt idx="592">
                  <c:v>100</c:v>
                </c:pt>
                <c:pt idx="593">
                  <c:v>100</c:v>
                </c:pt>
                <c:pt idx="594">
                  <c:v>100</c:v>
                </c:pt>
                <c:pt idx="595">
                  <c:v>100</c:v>
                </c:pt>
                <c:pt idx="596">
                  <c:v>100</c:v>
                </c:pt>
                <c:pt idx="597">
                  <c:v>100</c:v>
                </c:pt>
                <c:pt idx="598">
                  <c:v>100</c:v>
                </c:pt>
                <c:pt idx="599">
                  <c:v>100</c:v>
                </c:pt>
                <c:pt idx="600">
                  <c:v>100</c:v>
                </c:pt>
                <c:pt idx="601">
                  <c:v>100</c:v>
                </c:pt>
                <c:pt idx="602">
                  <c:v>100</c:v>
                </c:pt>
                <c:pt idx="603">
                  <c:v>100</c:v>
                </c:pt>
                <c:pt idx="604">
                  <c:v>100</c:v>
                </c:pt>
                <c:pt idx="605">
                  <c:v>100</c:v>
                </c:pt>
                <c:pt idx="606">
                  <c:v>100</c:v>
                </c:pt>
                <c:pt idx="607">
                  <c:v>100</c:v>
                </c:pt>
                <c:pt idx="608">
                  <c:v>100</c:v>
                </c:pt>
                <c:pt idx="609">
                  <c:v>100</c:v>
                </c:pt>
                <c:pt idx="610">
                  <c:v>100</c:v>
                </c:pt>
                <c:pt idx="611">
                  <c:v>100</c:v>
                </c:pt>
                <c:pt idx="612">
                  <c:v>100</c:v>
                </c:pt>
                <c:pt idx="613">
                  <c:v>100</c:v>
                </c:pt>
                <c:pt idx="614">
                  <c:v>100</c:v>
                </c:pt>
                <c:pt idx="615">
                  <c:v>100</c:v>
                </c:pt>
                <c:pt idx="616">
                  <c:v>100</c:v>
                </c:pt>
              </c:numCache>
            </c:numRef>
          </c:xVal>
          <c:yVal>
            <c:numRef>
              <c:f>vezbe1!$I$33</c:f>
              <c:numCache>
                <c:formatCode>0.00</c:formatCode>
                <c:ptCount val="1"/>
                <c:pt idx="0">
                  <c:v>100</c:v>
                </c:pt>
              </c:numCache>
            </c:numRef>
          </c:yVal>
          <c:smooth val="0"/>
          <c:extLst>
            <c:ext xmlns:c16="http://schemas.microsoft.com/office/drawing/2014/chart" uri="{C3380CC4-5D6E-409C-BE32-E72D297353CC}">
              <c16:uniqueId val="{0000000A-1CBB-4C02-8E06-853DA9FA4AF0}"/>
            </c:ext>
          </c:extLst>
        </c:ser>
        <c:dLbls>
          <c:showLegendKey val="0"/>
          <c:showVal val="0"/>
          <c:showCatName val="0"/>
          <c:showSerName val="0"/>
          <c:showPercent val="0"/>
          <c:showBubbleSize val="0"/>
        </c:dLbls>
        <c:axId val="163140352"/>
        <c:axId val="163141888"/>
      </c:scatterChart>
      <c:valAx>
        <c:axId val="163140352"/>
        <c:scaling>
          <c:orientation val="minMax"/>
          <c:max val="275.00000000000006"/>
        </c:scaling>
        <c:delete val="0"/>
        <c:axPos val="b"/>
        <c:numFmt formatCode="0" sourceLinked="0"/>
        <c:majorTickMark val="cross"/>
        <c:minorTickMark val="none"/>
        <c:tickLblPos val="nextTo"/>
        <c:spPr>
          <a:ln w="3175">
            <a:solidFill>
              <a:srgbClr val="000000"/>
            </a:solidFill>
            <a:prstDash val="solid"/>
          </a:ln>
        </c:spPr>
        <c:txPr>
          <a:bodyPr rot="0" vert="horz"/>
          <a:lstStyle/>
          <a:p>
            <a:pPr>
              <a:defRPr sz="700" b="0" i="0" u="none" strike="noStrike" baseline="0">
                <a:solidFill>
                  <a:srgbClr val="000000"/>
                </a:solidFill>
                <a:latin typeface="LHelvetica"/>
                <a:ea typeface="LHelvetica"/>
                <a:cs typeface="LHelvetica"/>
              </a:defRPr>
            </a:pPr>
            <a:endParaRPr lang="en-US"/>
          </a:p>
        </c:txPr>
        <c:crossAx val="163141888"/>
        <c:crosses val="autoZero"/>
        <c:crossBetween val="midCat"/>
      </c:valAx>
      <c:valAx>
        <c:axId val="163141888"/>
        <c:scaling>
          <c:orientation val="minMax"/>
          <c:max val="275.00000000000006"/>
        </c:scaling>
        <c:delete val="0"/>
        <c:axPos val="l"/>
        <c:numFmt formatCode="0" sourceLinked="0"/>
        <c:majorTickMark val="cross"/>
        <c:minorTickMark val="none"/>
        <c:tickLblPos val="nextTo"/>
        <c:spPr>
          <a:ln w="3175">
            <a:solidFill>
              <a:srgbClr val="000000"/>
            </a:solidFill>
            <a:prstDash val="solid"/>
          </a:ln>
        </c:spPr>
        <c:txPr>
          <a:bodyPr rot="0" vert="horz"/>
          <a:lstStyle/>
          <a:p>
            <a:pPr>
              <a:defRPr sz="700" b="0" i="0" u="none" strike="noStrike" baseline="0">
                <a:solidFill>
                  <a:srgbClr val="000000"/>
                </a:solidFill>
                <a:latin typeface="LHelvetica"/>
                <a:ea typeface="LHelvetica"/>
                <a:cs typeface="LHelvetica"/>
              </a:defRPr>
            </a:pPr>
            <a:endParaRPr lang="en-US"/>
          </a:p>
        </c:txPr>
        <c:crossAx val="163140352"/>
        <c:crosses val="autoZero"/>
        <c:crossBetween val="midCat"/>
      </c:valAx>
      <c:spPr>
        <a:noFill/>
        <a:ln w="25400">
          <a:noFill/>
        </a:ln>
      </c:spPr>
    </c:plotArea>
    <c:plotVisOnly val="1"/>
    <c:dispBlanksAs val="gap"/>
    <c:showDLblsOverMax val="0"/>
  </c:chart>
  <c:spPr>
    <a:solidFill>
      <a:schemeClr val="tx1"/>
    </a:solidFill>
    <a:ln w="9525">
      <a:noFill/>
    </a:ln>
  </c:spPr>
  <c:txPr>
    <a:bodyPr/>
    <a:lstStyle/>
    <a:p>
      <a:pPr>
        <a:defRPr sz="800" b="0" i="0" u="none" strike="noStrike" baseline="0">
          <a:solidFill>
            <a:srgbClr val="000000"/>
          </a:solidFill>
          <a:latin typeface="LHelvetica"/>
          <a:ea typeface="LHelvetica"/>
          <a:cs typeface="LHelvetica"/>
        </a:defRPr>
      </a:pPr>
      <a:endParaRPr lang="en-US"/>
    </a:p>
  </c:txPr>
  <c:externalData r:id="rId2">
    <c:autoUpdate val="0"/>
  </c:externalData>
  <c:userShapes r:id="rId3"/>
</c:chartSpace>
</file>

<file path=ppt/drawings/drawing1.xml><?xml version="1.0" encoding="utf-8"?>
<c:userShapes xmlns:c="http://schemas.openxmlformats.org/drawingml/2006/chart">
  <cdr:relSizeAnchor xmlns:cdr="http://schemas.openxmlformats.org/drawingml/2006/chartDrawing">
    <cdr:from>
      <cdr:x>0.91467</cdr:x>
      <cdr:y>0.11503</cdr:y>
    </cdr:from>
    <cdr:to>
      <cdr:x>0.98683</cdr:x>
      <cdr:y>0.16083</cdr:y>
    </cdr:to>
    <cdr:sp macro="" textlink="">
      <cdr:nvSpPr>
        <cdr:cNvPr id="13315" name="Text 1"/>
        <cdr:cNvSpPr txBox="1">
          <a:spLocks xmlns:a="http://schemas.openxmlformats.org/drawingml/2006/main" noChangeArrowheads="1"/>
        </cdr:cNvSpPr>
      </cdr:nvSpPr>
      <cdr:spPr bwMode="auto">
        <a:xfrm xmlns:a="http://schemas.openxmlformats.org/drawingml/2006/main">
          <a:off x="3505498" y="434848"/>
          <a:ext cx="276302" cy="17190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18288" tIns="22860" rIns="18288" bIns="22860" anchor="ctr" upright="1">
          <a:spAutoFit/>
        </a:bodyPr>
        <a:lstStyle xmlns:a="http://schemas.openxmlformats.org/drawingml/2006/main"/>
        <a:p xmlns:a="http://schemas.openxmlformats.org/drawingml/2006/main">
          <a:pPr algn="ctr" rtl="0">
            <a:defRPr sz="1000"/>
          </a:pPr>
          <a:r>
            <a:rPr lang="en-GB" sz="800" b="0" i="0" u="none" strike="noStrike" baseline="0">
              <a:solidFill>
                <a:srgbClr val="000000"/>
              </a:solidFill>
              <a:latin typeface="LHelvetica"/>
            </a:rPr>
            <a:t>C=Y</a:t>
          </a:r>
        </a:p>
      </cdr:txBody>
    </cdr:sp>
  </cdr:relSizeAnchor>
  <cdr:relSizeAnchor xmlns:cdr="http://schemas.openxmlformats.org/drawingml/2006/chartDrawing">
    <cdr:from>
      <cdr:x>0.88005</cdr:x>
      <cdr:y>0.59844</cdr:y>
    </cdr:from>
    <cdr:to>
      <cdr:x>0.88005</cdr:x>
      <cdr:y>0.59844</cdr:y>
    </cdr:to>
    <cdr:sp macro="" textlink="">
      <cdr:nvSpPr>
        <cdr:cNvPr id="13316" name="Text 2"/>
        <cdr:cNvSpPr txBox="1">
          <a:spLocks xmlns:a="http://schemas.openxmlformats.org/drawingml/2006/main" noChangeArrowheads="1"/>
        </cdr:cNvSpPr>
      </cdr:nvSpPr>
      <cdr:spPr bwMode="auto">
        <a:xfrm xmlns:a="http://schemas.openxmlformats.org/drawingml/2006/main">
          <a:off x="3372949" y="2249018"/>
          <a:ext cx="0" cy="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27432" bIns="22860" anchor="ctr" upright="1"/>
        <a:lstStyle xmlns:a="http://schemas.openxmlformats.org/drawingml/2006/main"/>
        <a:p xmlns:a="http://schemas.openxmlformats.org/drawingml/2006/main">
          <a:pPr algn="ctr" rtl="0">
            <a:defRPr sz="1000"/>
          </a:pPr>
          <a:r>
            <a:rPr lang="en-GB" sz="800" b="0" i="0" u="none" strike="noStrike" baseline="0">
              <a:solidFill>
                <a:srgbClr val="000000"/>
              </a:solidFill>
              <a:latin typeface="LHelvetica"/>
            </a:rPr>
            <a:t>S</a:t>
          </a:r>
        </a:p>
      </cdr:txBody>
    </cdr:sp>
  </cdr:relSizeAnchor>
  <cdr:relSizeAnchor xmlns:cdr="http://schemas.openxmlformats.org/drawingml/2006/chartDrawing">
    <cdr:from>
      <cdr:x>0.47199</cdr:x>
      <cdr:y>0.46193</cdr:y>
    </cdr:from>
    <cdr:to>
      <cdr:x>0.51896</cdr:x>
      <cdr:y>0.52472</cdr:y>
    </cdr:to>
    <cdr:sp macro="" textlink="">
      <cdr:nvSpPr>
        <cdr:cNvPr id="4" name="Down Arrow 3"/>
        <cdr:cNvSpPr/>
      </cdr:nvSpPr>
      <cdr:spPr bwMode="auto">
        <a:xfrm xmlns:a="http://schemas.openxmlformats.org/drawingml/2006/main" rot="11473311">
          <a:off x="2449410" y="2242485"/>
          <a:ext cx="243751" cy="304800"/>
        </a:xfrm>
        <a:prstGeom xmlns:a="http://schemas.openxmlformats.org/drawingml/2006/main" prst="downArrow">
          <a:avLst/>
        </a:prstGeom>
        <a:solidFill xmlns:a="http://schemas.openxmlformats.org/drawingml/2006/main">
          <a:srgbClr val="FF0000"/>
        </a:solidFill>
        <a:ln xmlns:a="http://schemas.openxmlformats.org/drawingml/2006/main" w="9525" cap="flat" cmpd="sng" algn="ctr">
          <a:solidFill>
            <a:schemeClr val="tx1"/>
          </a:solidFill>
          <a:prstDash val="solid"/>
          <a:round/>
          <a:headEnd type="none" w="med" len="med"/>
          <a:tailEnd type="none" w="med" len="med"/>
        </a:ln>
        <a:effectLst xmlns:a="http://schemas.openxmlformats.org/drawingml/2006/main"/>
      </cdr:spPr>
      <cdr:txBody>
        <a:bodyPr xmlns:a="http://schemas.openxmlformats.org/drawingml/2006/main" vertOverflow="clip" vert="horz" wrap="square" lIns="91440" tIns="45720" rIns="91440" bIns="45720" numCol="1" anchor="t" anchorCtr="0" compatLnSpc="1">
          <a:prstTxWarp prst="textNoShape">
            <a:avLst/>
          </a:prstTxWarp>
        </a:bodyPr>
        <a:lstStyle xmlns:a="http://schemas.openxmlformats.org/drawingml/2006/main"/>
        <a:p xmlns:a="http://schemas.openxmlformats.org/drawingml/2006/main">
          <a:endParaRPr lang="en-US"/>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4A1DEC2-7D9C-4849-9BC6-506C2DB6E388}"/>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0" hangingPunct="0">
              <a:defRPr sz="1200">
                <a:cs typeface="+mn-cs"/>
              </a:defRPr>
            </a:lvl1pPr>
          </a:lstStyle>
          <a:p>
            <a:pPr>
              <a:defRPr/>
            </a:pPr>
            <a:endParaRPr lang="en-US"/>
          </a:p>
        </p:txBody>
      </p:sp>
      <p:sp>
        <p:nvSpPr>
          <p:cNvPr id="3" name="Date Placeholder 2">
            <a:extLst>
              <a:ext uri="{FF2B5EF4-FFF2-40B4-BE49-F238E27FC236}">
                <a16:creationId xmlns:a16="http://schemas.microsoft.com/office/drawing/2014/main" id="{FF1E9F06-6C33-4B4E-B07B-C6D2CEEDCA4F}"/>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0" hangingPunct="0">
              <a:defRPr sz="1200">
                <a:cs typeface="+mn-cs"/>
              </a:defRPr>
            </a:lvl1pPr>
          </a:lstStyle>
          <a:p>
            <a:pPr>
              <a:defRPr/>
            </a:pPr>
            <a:fld id="{847997BC-59EC-4398-A48C-5DAC14C54E36}" type="datetimeFigureOut">
              <a:rPr lang="en-US"/>
              <a:pPr>
                <a:defRPr/>
              </a:pPr>
              <a:t>4/5/2021</a:t>
            </a:fld>
            <a:endParaRPr lang="en-US"/>
          </a:p>
        </p:txBody>
      </p:sp>
      <p:sp>
        <p:nvSpPr>
          <p:cNvPr id="4" name="Slide Image Placeholder 3">
            <a:extLst>
              <a:ext uri="{FF2B5EF4-FFF2-40B4-BE49-F238E27FC236}">
                <a16:creationId xmlns:a16="http://schemas.microsoft.com/office/drawing/2014/main" id="{DDF8F1D8-2EEF-42A8-9EC7-F7611D66BA04}"/>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7BFE2C19-3630-4E91-B3CB-8A88CEACD26C}"/>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162FAAC3-5A43-423E-BA4E-86367E8561A4}"/>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0" hangingPunct="0">
              <a:defRPr sz="1200">
                <a:cs typeface="+mn-cs"/>
              </a:defRPr>
            </a:lvl1pPr>
          </a:lstStyle>
          <a:p>
            <a:pPr>
              <a:defRPr/>
            </a:pPr>
            <a:endParaRPr lang="en-US"/>
          </a:p>
        </p:txBody>
      </p:sp>
      <p:sp>
        <p:nvSpPr>
          <p:cNvPr id="7" name="Slide Number Placeholder 6">
            <a:extLst>
              <a:ext uri="{FF2B5EF4-FFF2-40B4-BE49-F238E27FC236}">
                <a16:creationId xmlns:a16="http://schemas.microsoft.com/office/drawing/2014/main" id="{D4D8766B-8437-43AA-9070-8838A4F5C8A4}"/>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0" hangingPunct="0">
              <a:defRPr sz="1200"/>
            </a:lvl1pPr>
          </a:lstStyle>
          <a:p>
            <a:fld id="{BF279F8D-2EBC-4E91-8F06-71073F259086}"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a:extLst>
              <a:ext uri="{FF2B5EF4-FFF2-40B4-BE49-F238E27FC236}">
                <a16:creationId xmlns:a16="http://schemas.microsoft.com/office/drawing/2014/main" id="{761DF4D5-59E3-48C5-A37D-A19EA4C3A8B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a:extLst>
              <a:ext uri="{FF2B5EF4-FFF2-40B4-BE49-F238E27FC236}">
                <a16:creationId xmlns:a16="http://schemas.microsoft.com/office/drawing/2014/main" id="{6FBE6F80-EC49-4CDD-8B21-77168A8D744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4" name="Slide Number Placeholder 3">
            <a:extLst>
              <a:ext uri="{FF2B5EF4-FFF2-40B4-BE49-F238E27FC236}">
                <a16:creationId xmlns:a16="http://schemas.microsoft.com/office/drawing/2014/main" id="{D0239886-17E2-4800-BB62-D91A4B3F08F4}"/>
              </a:ext>
            </a:extLst>
          </p:cNvPr>
          <p:cNvSpPr>
            <a:spLocks noGrp="1"/>
          </p:cNvSpPr>
          <p:nvPr>
            <p:ph type="sldNum" sz="quarter" idx="5"/>
          </p:nvPr>
        </p:nvSpPr>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3F5EBC82-FBB3-477E-BAC8-18FFD7AF0136}" type="slidenum">
              <a:rPr lang="en-US" altLang="en-US"/>
              <a:pPr/>
              <a:t>32</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B5F5319C-773A-4331-8B29-BC4504C8EC84}"/>
              </a:ext>
            </a:extLst>
          </p:cNvPr>
          <p:cNvGrpSpPr>
            <a:grpSpLocks/>
          </p:cNvGrpSpPr>
          <p:nvPr/>
        </p:nvGrpSpPr>
        <p:grpSpPr bwMode="auto">
          <a:xfrm>
            <a:off x="0" y="6350"/>
            <a:ext cx="9140825" cy="6851650"/>
            <a:chOff x="0" y="4"/>
            <a:chExt cx="5758" cy="4316"/>
          </a:xfrm>
        </p:grpSpPr>
        <p:grpSp>
          <p:nvGrpSpPr>
            <p:cNvPr id="5" name="Group 3">
              <a:extLst>
                <a:ext uri="{FF2B5EF4-FFF2-40B4-BE49-F238E27FC236}">
                  <a16:creationId xmlns:a16="http://schemas.microsoft.com/office/drawing/2014/main" id="{423D8B1A-ADB4-47E3-A776-1DCA93CAA578}"/>
                </a:ext>
              </a:extLst>
            </p:cNvPr>
            <p:cNvGrpSpPr>
              <a:grpSpLocks/>
            </p:cNvGrpSpPr>
            <p:nvPr/>
          </p:nvGrpSpPr>
          <p:grpSpPr bwMode="auto">
            <a:xfrm>
              <a:off x="0" y="1161"/>
              <a:ext cx="5758" cy="3159"/>
              <a:chOff x="0" y="1161"/>
              <a:chExt cx="5758" cy="3159"/>
            </a:xfrm>
          </p:grpSpPr>
          <p:sp>
            <p:nvSpPr>
              <p:cNvPr id="16" name="Freeform 4">
                <a:extLst>
                  <a:ext uri="{FF2B5EF4-FFF2-40B4-BE49-F238E27FC236}">
                    <a16:creationId xmlns:a16="http://schemas.microsoft.com/office/drawing/2014/main" id="{DC37D9E9-A1B0-40D5-99E0-DFCCB3C54F08}"/>
                  </a:ext>
                </a:extLst>
              </p:cNvPr>
              <p:cNvSpPr>
                <a:spLocks/>
              </p:cNvSpPr>
              <p:nvPr/>
            </p:nvSpPr>
            <p:spPr bwMode="hidden">
              <a:xfrm>
                <a:off x="558" y="1161"/>
                <a:ext cx="5200" cy="3159"/>
              </a:xfrm>
              <a:custGeom>
                <a:avLst/>
                <a:gdLst/>
                <a:ahLst/>
                <a:cxnLst>
                  <a:cxn ang="0">
                    <a:pos x="0" y="3159"/>
                  </a:cxn>
                  <a:cxn ang="0">
                    <a:pos x="5184" y="3159"/>
                  </a:cxn>
                  <a:cxn ang="0">
                    <a:pos x="5184" y="0"/>
                  </a:cxn>
                  <a:cxn ang="0">
                    <a:pos x="0" y="0"/>
                  </a:cxn>
                  <a:cxn ang="0">
                    <a:pos x="0" y="3159"/>
                  </a:cxn>
                  <a:cxn ang="0">
                    <a:pos x="0" y="3159"/>
                  </a:cxn>
                </a:cxnLst>
                <a:rect l="0" t="0" r="r" b="b"/>
                <a:pathLst>
                  <a:path w="5184" h="3159">
                    <a:moveTo>
                      <a:pt x="0" y="3159"/>
                    </a:moveTo>
                    <a:lnTo>
                      <a:pt x="5184" y="3159"/>
                    </a:lnTo>
                    <a:lnTo>
                      <a:pt x="5184" y="0"/>
                    </a:lnTo>
                    <a:lnTo>
                      <a:pt x="0" y="0"/>
                    </a:lnTo>
                    <a:lnTo>
                      <a:pt x="0" y="3159"/>
                    </a:lnTo>
                    <a:lnTo>
                      <a:pt x="0" y="3159"/>
                    </a:lnTo>
                    <a:close/>
                  </a:path>
                </a:pathLst>
              </a:custGeom>
              <a:gradFill rotWithShape="0">
                <a:gsLst>
                  <a:gs pos="0">
                    <a:schemeClr val="bg1"/>
                  </a:gs>
                  <a:gs pos="100000">
                    <a:schemeClr val="bg2"/>
                  </a:gs>
                </a:gsLst>
                <a:lin ang="0" scaled="1"/>
              </a:gradFill>
              <a:ln w="9525">
                <a:noFill/>
                <a:round/>
                <a:headEnd/>
                <a:tailEnd/>
              </a:ln>
            </p:spPr>
            <p:txBody>
              <a:bodyPr/>
              <a:lstStyle/>
              <a:p>
                <a:pPr eaLnBrk="0" hangingPunct="0">
                  <a:defRPr/>
                </a:pPr>
                <a:endParaRPr lang="en-US">
                  <a:cs typeface="+mn-cs"/>
                </a:endParaRPr>
              </a:p>
            </p:txBody>
          </p:sp>
          <p:sp>
            <p:nvSpPr>
              <p:cNvPr id="17" name="Freeform 5">
                <a:extLst>
                  <a:ext uri="{FF2B5EF4-FFF2-40B4-BE49-F238E27FC236}">
                    <a16:creationId xmlns:a16="http://schemas.microsoft.com/office/drawing/2014/main" id="{ED3673D2-7975-4AF5-928B-002159BA9D8D}"/>
                  </a:ext>
                </a:extLst>
              </p:cNvPr>
              <p:cNvSpPr>
                <a:spLocks/>
              </p:cNvSpPr>
              <p:nvPr/>
            </p:nvSpPr>
            <p:spPr bwMode="hidden">
              <a:xfrm>
                <a:off x="0" y="1161"/>
                <a:ext cx="558" cy="3159"/>
              </a:xfrm>
              <a:custGeom>
                <a:avLst/>
                <a:gdLst/>
                <a:ahLst/>
                <a:cxnLst>
                  <a:cxn ang="0">
                    <a:pos x="0" y="0"/>
                  </a:cxn>
                  <a:cxn ang="0">
                    <a:pos x="0" y="3159"/>
                  </a:cxn>
                  <a:cxn ang="0">
                    <a:pos x="556" y="3159"/>
                  </a:cxn>
                  <a:cxn ang="0">
                    <a:pos x="556" y="0"/>
                  </a:cxn>
                  <a:cxn ang="0">
                    <a:pos x="0" y="0"/>
                  </a:cxn>
                  <a:cxn ang="0">
                    <a:pos x="0" y="0"/>
                  </a:cxn>
                </a:cxnLst>
                <a:rect l="0" t="0" r="r" b="b"/>
                <a:pathLst>
                  <a:path w="556" h="3159">
                    <a:moveTo>
                      <a:pt x="0" y="0"/>
                    </a:moveTo>
                    <a:lnTo>
                      <a:pt x="0" y="3159"/>
                    </a:lnTo>
                    <a:lnTo>
                      <a:pt x="556" y="3159"/>
                    </a:lnTo>
                    <a:lnTo>
                      <a:pt x="556" y="0"/>
                    </a:lnTo>
                    <a:lnTo>
                      <a:pt x="0" y="0"/>
                    </a:lnTo>
                    <a:lnTo>
                      <a:pt x="0" y="0"/>
                    </a:lnTo>
                    <a:close/>
                  </a:path>
                </a:pathLst>
              </a:custGeom>
              <a:gradFill rotWithShape="0">
                <a:gsLst>
                  <a:gs pos="0">
                    <a:schemeClr val="bg1"/>
                  </a:gs>
                  <a:gs pos="100000">
                    <a:schemeClr val="bg2"/>
                  </a:gs>
                </a:gsLst>
                <a:lin ang="5400000" scaled="1"/>
              </a:gradFill>
              <a:ln w="9525">
                <a:noFill/>
                <a:round/>
                <a:headEnd/>
                <a:tailEnd/>
              </a:ln>
            </p:spPr>
            <p:txBody>
              <a:bodyPr/>
              <a:lstStyle/>
              <a:p>
                <a:pPr eaLnBrk="0" hangingPunct="0">
                  <a:defRPr/>
                </a:pPr>
                <a:endParaRPr lang="en-US">
                  <a:cs typeface="+mn-cs"/>
                </a:endParaRPr>
              </a:p>
            </p:txBody>
          </p:sp>
        </p:grpSp>
        <p:sp>
          <p:nvSpPr>
            <p:cNvPr id="6" name="Freeform 6">
              <a:extLst>
                <a:ext uri="{FF2B5EF4-FFF2-40B4-BE49-F238E27FC236}">
                  <a16:creationId xmlns:a16="http://schemas.microsoft.com/office/drawing/2014/main" id="{5E62935D-AD3E-49AE-BA2F-20DF03801538}"/>
                </a:ext>
              </a:extLst>
            </p:cNvPr>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pPr eaLnBrk="0" hangingPunct="0">
                <a:defRPr/>
              </a:pPr>
              <a:endParaRPr lang="en-US">
                <a:cs typeface="+mn-cs"/>
              </a:endParaRPr>
            </a:p>
          </p:txBody>
        </p:sp>
        <p:sp>
          <p:nvSpPr>
            <p:cNvPr id="7" name="Freeform 7">
              <a:extLst>
                <a:ext uri="{FF2B5EF4-FFF2-40B4-BE49-F238E27FC236}">
                  <a16:creationId xmlns:a16="http://schemas.microsoft.com/office/drawing/2014/main" id="{97898592-B161-488D-B1B3-EAABE566E32A}"/>
                </a:ext>
              </a:extLst>
            </p:cNvPr>
            <p:cNvSpPr>
              <a:spLocks/>
            </p:cNvSpPr>
            <p:nvPr/>
          </p:nvSpPr>
          <p:spPr bwMode="ltGray">
            <a:xfrm>
              <a:off x="767" y="1155"/>
              <a:ext cx="252" cy="12"/>
            </a:xfrm>
            <a:custGeom>
              <a:avLst/>
              <a:gdLst/>
              <a:ahLst/>
              <a:cxnLst>
                <a:cxn ang="0">
                  <a:pos x="251" y="0"/>
                </a:cxn>
                <a:cxn ang="0">
                  <a:pos x="0" y="0"/>
                </a:cxn>
                <a:cxn ang="0">
                  <a:pos x="0" y="12"/>
                </a:cxn>
                <a:cxn ang="0">
                  <a:pos x="251" y="12"/>
                </a:cxn>
                <a:cxn ang="0">
                  <a:pos x="251" y="0"/>
                </a:cxn>
                <a:cxn ang="0">
                  <a:pos x="251" y="0"/>
                </a:cxn>
              </a:cxnLst>
              <a:rect l="0" t="0" r="r" b="b"/>
              <a:pathLst>
                <a:path w="251" h="12">
                  <a:moveTo>
                    <a:pt x="251" y="0"/>
                  </a:moveTo>
                  <a:lnTo>
                    <a:pt x="0" y="0"/>
                  </a:lnTo>
                  <a:lnTo>
                    <a:pt x="0" y="12"/>
                  </a:lnTo>
                  <a:lnTo>
                    <a:pt x="251" y="12"/>
                  </a:lnTo>
                  <a:lnTo>
                    <a:pt x="251" y="0"/>
                  </a:lnTo>
                  <a:lnTo>
                    <a:pt x="251" y="0"/>
                  </a:lnTo>
                  <a:close/>
                </a:path>
              </a:pathLst>
            </a:custGeom>
            <a:gradFill rotWithShape="0">
              <a:gsLst>
                <a:gs pos="0">
                  <a:schemeClr val="accent2"/>
                </a:gs>
                <a:gs pos="100000">
                  <a:schemeClr val="bg2"/>
                </a:gs>
              </a:gsLst>
              <a:lin ang="0" scaled="1"/>
            </a:gradFill>
            <a:ln w="9525">
              <a:noFill/>
              <a:round/>
              <a:headEnd/>
              <a:tailEnd/>
            </a:ln>
          </p:spPr>
          <p:txBody>
            <a:bodyPr/>
            <a:lstStyle/>
            <a:p>
              <a:pPr eaLnBrk="0" hangingPunct="0">
                <a:defRPr/>
              </a:pPr>
              <a:endParaRPr lang="en-US">
                <a:cs typeface="+mn-cs"/>
              </a:endParaRPr>
            </a:p>
          </p:txBody>
        </p:sp>
        <p:sp>
          <p:nvSpPr>
            <p:cNvPr id="8" name="Freeform 8">
              <a:extLst>
                <a:ext uri="{FF2B5EF4-FFF2-40B4-BE49-F238E27FC236}">
                  <a16:creationId xmlns:a16="http://schemas.microsoft.com/office/drawing/2014/main" id="{8F4DAC06-0C64-4C6F-B061-08B2166A7C24}"/>
                </a:ext>
              </a:extLst>
            </p:cNvPr>
            <p:cNvSpPr>
              <a:spLocks/>
            </p:cNvSpPr>
            <p:nvPr/>
          </p:nvSpPr>
          <p:spPr bwMode="ltGray">
            <a:xfrm>
              <a:off x="0" y="1155"/>
              <a:ext cx="351" cy="12"/>
            </a:xfrm>
            <a:custGeom>
              <a:avLst/>
              <a:gdLst/>
              <a:ahLst/>
              <a:cxnLst>
                <a:cxn ang="0">
                  <a:pos x="0" y="0"/>
                </a:cxn>
                <a:cxn ang="0">
                  <a:pos x="0" y="12"/>
                </a:cxn>
                <a:cxn ang="0">
                  <a:pos x="251" y="12"/>
                </a:cxn>
                <a:cxn ang="0">
                  <a:pos x="251" y="0"/>
                </a:cxn>
                <a:cxn ang="0">
                  <a:pos x="0" y="0"/>
                </a:cxn>
                <a:cxn ang="0">
                  <a:pos x="0" y="0"/>
                </a:cxn>
              </a:cxnLst>
              <a:rect l="0" t="0" r="r" b="b"/>
              <a:pathLst>
                <a:path w="251" h="12">
                  <a:moveTo>
                    <a:pt x="0" y="0"/>
                  </a:moveTo>
                  <a:lnTo>
                    <a:pt x="0" y="12"/>
                  </a:lnTo>
                  <a:lnTo>
                    <a:pt x="251" y="12"/>
                  </a:lnTo>
                  <a:lnTo>
                    <a:pt x="251" y="0"/>
                  </a:lnTo>
                  <a:lnTo>
                    <a:pt x="0" y="0"/>
                  </a:lnTo>
                  <a:lnTo>
                    <a:pt x="0" y="0"/>
                  </a:lnTo>
                  <a:close/>
                </a:path>
              </a:pathLst>
            </a:custGeom>
            <a:gradFill rotWithShape="0">
              <a:gsLst>
                <a:gs pos="0">
                  <a:schemeClr val="bg2"/>
                </a:gs>
                <a:gs pos="100000">
                  <a:schemeClr val="accent2"/>
                </a:gs>
              </a:gsLst>
              <a:lin ang="0" scaled="1"/>
            </a:gradFill>
            <a:ln w="9525">
              <a:noFill/>
              <a:round/>
              <a:headEnd/>
              <a:tailEnd/>
            </a:ln>
          </p:spPr>
          <p:txBody>
            <a:bodyPr/>
            <a:lstStyle/>
            <a:p>
              <a:pPr eaLnBrk="0" hangingPunct="0">
                <a:defRPr/>
              </a:pPr>
              <a:endParaRPr lang="en-US">
                <a:cs typeface="+mn-cs"/>
              </a:endParaRPr>
            </a:p>
          </p:txBody>
        </p:sp>
        <p:grpSp>
          <p:nvGrpSpPr>
            <p:cNvPr id="9" name="Group 9">
              <a:extLst>
                <a:ext uri="{FF2B5EF4-FFF2-40B4-BE49-F238E27FC236}">
                  <a16:creationId xmlns:a16="http://schemas.microsoft.com/office/drawing/2014/main" id="{A78F92D7-AD65-44C6-B6A9-70A85CF57207}"/>
                </a:ext>
              </a:extLst>
            </p:cNvPr>
            <p:cNvGrpSpPr>
              <a:grpSpLocks/>
            </p:cNvGrpSpPr>
            <p:nvPr/>
          </p:nvGrpSpPr>
          <p:grpSpPr bwMode="auto">
            <a:xfrm>
              <a:off x="348" y="4"/>
              <a:ext cx="5410" cy="4316"/>
              <a:chOff x="348" y="4"/>
              <a:chExt cx="5410" cy="4316"/>
            </a:xfrm>
          </p:grpSpPr>
          <p:sp>
            <p:nvSpPr>
              <p:cNvPr id="10" name="Freeform 10">
                <a:extLst>
                  <a:ext uri="{FF2B5EF4-FFF2-40B4-BE49-F238E27FC236}">
                    <a16:creationId xmlns:a16="http://schemas.microsoft.com/office/drawing/2014/main" id="{AA35AD7F-8745-4F43-B77A-1E1A1DB3E854}"/>
                  </a:ext>
                </a:extLst>
              </p:cNvPr>
              <p:cNvSpPr>
                <a:spLocks/>
              </p:cNvSpPr>
              <p:nvPr/>
            </p:nvSpPr>
            <p:spPr bwMode="ltGray">
              <a:xfrm>
                <a:off x="552" y="4"/>
                <a:ext cx="12" cy="695"/>
              </a:xfrm>
              <a:custGeom>
                <a:avLst/>
                <a:gdLst/>
                <a:ahLst/>
                <a:cxnLst>
                  <a:cxn ang="0">
                    <a:pos x="12" y="0"/>
                  </a:cxn>
                  <a:cxn ang="0">
                    <a:pos x="0" y="0"/>
                  </a:cxn>
                  <a:cxn ang="0">
                    <a:pos x="0" y="695"/>
                  </a:cxn>
                  <a:cxn ang="0">
                    <a:pos x="12" y="695"/>
                  </a:cxn>
                  <a:cxn ang="0">
                    <a:pos x="12" y="0"/>
                  </a:cxn>
                  <a:cxn ang="0">
                    <a:pos x="12" y="0"/>
                  </a:cxn>
                </a:cxnLst>
                <a:rect l="0" t="0" r="r" b="b"/>
                <a:pathLst>
                  <a:path w="12" h="695">
                    <a:moveTo>
                      <a:pt x="12" y="0"/>
                    </a:moveTo>
                    <a:lnTo>
                      <a:pt x="0" y="0"/>
                    </a:lnTo>
                    <a:lnTo>
                      <a:pt x="0" y="695"/>
                    </a:lnTo>
                    <a:lnTo>
                      <a:pt x="12" y="695"/>
                    </a:lnTo>
                    <a:lnTo>
                      <a:pt x="12" y="0"/>
                    </a:lnTo>
                    <a:lnTo>
                      <a:pt x="12" y="0"/>
                    </a:lnTo>
                    <a:close/>
                  </a:path>
                </a:pathLst>
              </a:custGeom>
              <a:gradFill rotWithShape="0">
                <a:gsLst>
                  <a:gs pos="0">
                    <a:schemeClr val="bg1"/>
                  </a:gs>
                  <a:gs pos="100000">
                    <a:schemeClr val="bg2"/>
                  </a:gs>
                </a:gsLst>
                <a:lin ang="5400000" scaled="1"/>
              </a:gradFill>
              <a:ln w="9525">
                <a:noFill/>
                <a:round/>
                <a:headEnd/>
                <a:tailEnd/>
              </a:ln>
            </p:spPr>
            <p:txBody>
              <a:bodyPr/>
              <a:lstStyle/>
              <a:p>
                <a:pPr eaLnBrk="0" hangingPunct="0">
                  <a:defRPr/>
                </a:pPr>
                <a:endParaRPr lang="en-US">
                  <a:cs typeface="+mn-cs"/>
                </a:endParaRPr>
              </a:p>
            </p:txBody>
          </p:sp>
          <p:sp>
            <p:nvSpPr>
              <p:cNvPr id="11" name="Freeform 11">
                <a:extLst>
                  <a:ext uri="{FF2B5EF4-FFF2-40B4-BE49-F238E27FC236}">
                    <a16:creationId xmlns:a16="http://schemas.microsoft.com/office/drawing/2014/main" id="{C4C94CB5-F0FE-4360-9B2E-DC43B906DA4B}"/>
                  </a:ext>
                </a:extLst>
              </p:cNvPr>
              <p:cNvSpPr>
                <a:spLocks/>
              </p:cNvSpPr>
              <p:nvPr/>
            </p:nvSpPr>
            <p:spPr bwMode="ltGray">
              <a:xfrm>
                <a:off x="552" y="1623"/>
                <a:ext cx="12" cy="2697"/>
              </a:xfrm>
              <a:custGeom>
                <a:avLst/>
                <a:gdLst/>
                <a:ahLst/>
                <a:cxnLst>
                  <a:cxn ang="0">
                    <a:pos x="0" y="2697"/>
                  </a:cxn>
                  <a:cxn ang="0">
                    <a:pos x="12" y="2697"/>
                  </a:cxn>
                  <a:cxn ang="0">
                    <a:pos x="12" y="0"/>
                  </a:cxn>
                  <a:cxn ang="0">
                    <a:pos x="0" y="0"/>
                  </a:cxn>
                  <a:cxn ang="0">
                    <a:pos x="0" y="2697"/>
                  </a:cxn>
                  <a:cxn ang="0">
                    <a:pos x="0" y="2697"/>
                  </a:cxn>
                </a:cxnLst>
                <a:rect l="0" t="0" r="r" b="b"/>
                <a:pathLst>
                  <a:path w="12" h="2697">
                    <a:moveTo>
                      <a:pt x="0" y="2697"/>
                    </a:moveTo>
                    <a:lnTo>
                      <a:pt x="12" y="2697"/>
                    </a:lnTo>
                    <a:lnTo>
                      <a:pt x="12" y="0"/>
                    </a:lnTo>
                    <a:lnTo>
                      <a:pt x="0" y="0"/>
                    </a:lnTo>
                    <a:lnTo>
                      <a:pt x="0" y="2697"/>
                    </a:lnTo>
                    <a:lnTo>
                      <a:pt x="0" y="2697"/>
                    </a:lnTo>
                    <a:close/>
                  </a:path>
                </a:pathLst>
              </a:custGeom>
              <a:gradFill rotWithShape="0">
                <a:gsLst>
                  <a:gs pos="0">
                    <a:schemeClr val="bg2"/>
                  </a:gs>
                  <a:gs pos="100000">
                    <a:schemeClr val="bg1"/>
                  </a:gs>
                </a:gsLst>
                <a:lin ang="5400000" scaled="1"/>
              </a:gradFill>
              <a:ln w="9525">
                <a:noFill/>
                <a:round/>
                <a:headEnd/>
                <a:tailEnd/>
              </a:ln>
            </p:spPr>
            <p:txBody>
              <a:bodyPr/>
              <a:lstStyle/>
              <a:p>
                <a:pPr eaLnBrk="0" hangingPunct="0">
                  <a:defRPr/>
                </a:pPr>
                <a:endParaRPr lang="en-US">
                  <a:cs typeface="+mn-cs"/>
                </a:endParaRPr>
              </a:p>
            </p:txBody>
          </p:sp>
          <p:sp>
            <p:nvSpPr>
              <p:cNvPr id="12" name="Freeform 12">
                <a:extLst>
                  <a:ext uri="{FF2B5EF4-FFF2-40B4-BE49-F238E27FC236}">
                    <a16:creationId xmlns:a16="http://schemas.microsoft.com/office/drawing/2014/main" id="{C2C16035-1C5E-4BBD-8E18-4A7966760C2B}"/>
                  </a:ext>
                </a:extLst>
              </p:cNvPr>
              <p:cNvSpPr>
                <a:spLocks/>
              </p:cNvSpPr>
              <p:nvPr/>
            </p:nvSpPr>
            <p:spPr bwMode="ltGray">
              <a:xfrm>
                <a:off x="1019" y="1155"/>
                <a:ext cx="4739" cy="12"/>
              </a:xfrm>
              <a:custGeom>
                <a:avLst/>
                <a:gdLst/>
                <a:ahLst/>
                <a:cxnLst>
                  <a:cxn ang="0">
                    <a:pos x="4724" y="0"/>
                  </a:cxn>
                  <a:cxn ang="0">
                    <a:pos x="0" y="0"/>
                  </a:cxn>
                  <a:cxn ang="0">
                    <a:pos x="0" y="12"/>
                  </a:cxn>
                  <a:cxn ang="0">
                    <a:pos x="4724" y="12"/>
                  </a:cxn>
                  <a:cxn ang="0">
                    <a:pos x="4724" y="0"/>
                  </a:cxn>
                  <a:cxn ang="0">
                    <a:pos x="4724" y="0"/>
                  </a:cxn>
                </a:cxnLst>
                <a:rect l="0" t="0" r="r" b="b"/>
                <a:pathLst>
                  <a:path w="4724" h="12">
                    <a:moveTo>
                      <a:pt x="4724" y="0"/>
                    </a:moveTo>
                    <a:lnTo>
                      <a:pt x="0" y="0"/>
                    </a:lnTo>
                    <a:lnTo>
                      <a:pt x="0" y="12"/>
                    </a:lnTo>
                    <a:lnTo>
                      <a:pt x="4724" y="12"/>
                    </a:lnTo>
                    <a:lnTo>
                      <a:pt x="4724" y="0"/>
                    </a:lnTo>
                    <a:lnTo>
                      <a:pt x="4724" y="0"/>
                    </a:lnTo>
                    <a:close/>
                  </a:path>
                </a:pathLst>
              </a:custGeom>
              <a:gradFill rotWithShape="0">
                <a:gsLst>
                  <a:gs pos="0">
                    <a:schemeClr val="bg2"/>
                  </a:gs>
                  <a:gs pos="100000">
                    <a:schemeClr val="bg1"/>
                  </a:gs>
                </a:gsLst>
                <a:lin ang="0" scaled="1"/>
              </a:gradFill>
              <a:ln w="9525">
                <a:noFill/>
                <a:round/>
                <a:headEnd/>
                <a:tailEnd/>
              </a:ln>
            </p:spPr>
            <p:txBody>
              <a:bodyPr/>
              <a:lstStyle/>
              <a:p>
                <a:pPr eaLnBrk="0" hangingPunct="0">
                  <a:defRPr/>
                </a:pPr>
                <a:endParaRPr lang="en-US">
                  <a:cs typeface="+mn-cs"/>
                </a:endParaRPr>
              </a:p>
            </p:txBody>
          </p:sp>
          <p:sp>
            <p:nvSpPr>
              <p:cNvPr id="13" name="Freeform 13">
                <a:extLst>
                  <a:ext uri="{FF2B5EF4-FFF2-40B4-BE49-F238E27FC236}">
                    <a16:creationId xmlns:a16="http://schemas.microsoft.com/office/drawing/2014/main" id="{5DFB2485-033D-4988-90A5-3434CF4B0936}"/>
                  </a:ext>
                </a:extLst>
              </p:cNvPr>
              <p:cNvSpPr>
                <a:spLocks/>
              </p:cNvSpPr>
              <p:nvPr/>
            </p:nvSpPr>
            <p:spPr bwMode="ltGray">
              <a:xfrm>
                <a:off x="552" y="1371"/>
                <a:ext cx="12" cy="252"/>
              </a:xfrm>
              <a:custGeom>
                <a:avLst/>
                <a:gdLst/>
                <a:ahLst/>
                <a:cxnLst>
                  <a:cxn ang="0">
                    <a:pos x="0" y="252"/>
                  </a:cxn>
                  <a:cxn ang="0">
                    <a:pos x="12" y="252"/>
                  </a:cxn>
                  <a:cxn ang="0">
                    <a:pos x="12" y="0"/>
                  </a:cxn>
                  <a:cxn ang="0">
                    <a:pos x="0" y="0"/>
                  </a:cxn>
                  <a:cxn ang="0">
                    <a:pos x="0" y="252"/>
                  </a:cxn>
                  <a:cxn ang="0">
                    <a:pos x="0" y="252"/>
                  </a:cxn>
                </a:cxnLst>
                <a:rect l="0" t="0" r="r" b="b"/>
                <a:pathLst>
                  <a:path w="12" h="252">
                    <a:moveTo>
                      <a:pt x="0" y="252"/>
                    </a:moveTo>
                    <a:lnTo>
                      <a:pt x="12" y="252"/>
                    </a:lnTo>
                    <a:lnTo>
                      <a:pt x="12" y="0"/>
                    </a:lnTo>
                    <a:lnTo>
                      <a:pt x="0" y="0"/>
                    </a:lnTo>
                    <a:lnTo>
                      <a:pt x="0" y="252"/>
                    </a:lnTo>
                    <a:lnTo>
                      <a:pt x="0" y="252"/>
                    </a:lnTo>
                    <a:close/>
                  </a:path>
                </a:pathLst>
              </a:custGeom>
              <a:gradFill rotWithShape="0">
                <a:gsLst>
                  <a:gs pos="0">
                    <a:schemeClr val="accent2"/>
                  </a:gs>
                  <a:gs pos="100000">
                    <a:schemeClr val="bg2"/>
                  </a:gs>
                </a:gsLst>
                <a:lin ang="5400000" scaled="1"/>
              </a:gradFill>
              <a:ln w="9525">
                <a:noFill/>
                <a:round/>
                <a:headEnd/>
                <a:tailEnd/>
              </a:ln>
            </p:spPr>
            <p:txBody>
              <a:bodyPr/>
              <a:lstStyle/>
              <a:p>
                <a:pPr eaLnBrk="0" hangingPunct="0">
                  <a:defRPr/>
                </a:pPr>
                <a:endParaRPr lang="en-US">
                  <a:cs typeface="+mn-cs"/>
                </a:endParaRPr>
              </a:p>
            </p:txBody>
          </p:sp>
          <p:sp>
            <p:nvSpPr>
              <p:cNvPr id="14" name="Freeform 14">
                <a:extLst>
                  <a:ext uri="{FF2B5EF4-FFF2-40B4-BE49-F238E27FC236}">
                    <a16:creationId xmlns:a16="http://schemas.microsoft.com/office/drawing/2014/main" id="{C28FFC3E-DD93-4D44-9F4B-15B43CFDD729}"/>
                  </a:ext>
                </a:extLst>
              </p:cNvPr>
              <p:cNvSpPr>
                <a:spLocks/>
              </p:cNvSpPr>
              <p:nvPr/>
            </p:nvSpPr>
            <p:spPr bwMode="ltGray">
              <a:xfrm>
                <a:off x="552" y="699"/>
                <a:ext cx="12" cy="252"/>
              </a:xfrm>
              <a:custGeom>
                <a:avLst/>
                <a:gdLst/>
                <a:ahLst/>
                <a:cxnLst>
                  <a:cxn ang="0">
                    <a:pos x="12" y="0"/>
                  </a:cxn>
                  <a:cxn ang="0">
                    <a:pos x="0" y="0"/>
                  </a:cxn>
                  <a:cxn ang="0">
                    <a:pos x="0" y="252"/>
                  </a:cxn>
                  <a:cxn ang="0">
                    <a:pos x="12" y="252"/>
                  </a:cxn>
                  <a:cxn ang="0">
                    <a:pos x="12" y="0"/>
                  </a:cxn>
                  <a:cxn ang="0">
                    <a:pos x="12" y="0"/>
                  </a:cxn>
                </a:cxnLst>
                <a:rect l="0" t="0" r="r" b="b"/>
                <a:pathLst>
                  <a:path w="12" h="252">
                    <a:moveTo>
                      <a:pt x="12" y="0"/>
                    </a:moveTo>
                    <a:lnTo>
                      <a:pt x="0" y="0"/>
                    </a:lnTo>
                    <a:lnTo>
                      <a:pt x="0" y="252"/>
                    </a:lnTo>
                    <a:lnTo>
                      <a:pt x="12" y="252"/>
                    </a:lnTo>
                    <a:lnTo>
                      <a:pt x="12" y="0"/>
                    </a:lnTo>
                    <a:lnTo>
                      <a:pt x="12" y="0"/>
                    </a:lnTo>
                    <a:close/>
                  </a:path>
                </a:pathLst>
              </a:custGeom>
              <a:gradFill rotWithShape="0">
                <a:gsLst>
                  <a:gs pos="0">
                    <a:schemeClr val="bg2"/>
                  </a:gs>
                  <a:gs pos="100000">
                    <a:schemeClr val="accent2"/>
                  </a:gs>
                </a:gsLst>
                <a:lin ang="5400000" scaled="1"/>
              </a:gradFill>
              <a:ln w="9525">
                <a:noFill/>
                <a:round/>
                <a:headEnd/>
                <a:tailEnd/>
              </a:ln>
            </p:spPr>
            <p:txBody>
              <a:bodyPr/>
              <a:lstStyle/>
              <a:p>
                <a:pPr eaLnBrk="0" hangingPunct="0">
                  <a:defRPr/>
                </a:pPr>
                <a:endParaRPr lang="en-US">
                  <a:cs typeface="+mn-cs"/>
                </a:endParaRPr>
              </a:p>
            </p:txBody>
          </p:sp>
          <p:sp>
            <p:nvSpPr>
              <p:cNvPr id="15" name="Freeform 15">
                <a:extLst>
                  <a:ext uri="{FF2B5EF4-FFF2-40B4-BE49-F238E27FC236}">
                    <a16:creationId xmlns:a16="http://schemas.microsoft.com/office/drawing/2014/main" id="{84C2B56E-F165-45C0-BA8A-9B51856CF608}"/>
                  </a:ext>
                </a:extLst>
              </p:cNvPr>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pPr eaLnBrk="0" hangingPunct="0">
                  <a:defRPr/>
                </a:pPr>
                <a:endParaRPr lang="en-US">
                  <a:cs typeface="+mn-cs"/>
                </a:endParaRPr>
              </a:p>
            </p:txBody>
          </p:sp>
        </p:grpSp>
      </p:grpSp>
      <p:sp>
        <p:nvSpPr>
          <p:cNvPr id="5136" name="Rectangle 16"/>
          <p:cNvSpPr>
            <a:spLocks noGrp="1" noChangeArrowheads="1"/>
          </p:cNvSpPr>
          <p:nvPr>
            <p:ph type="ctrTitle" sz="quarter"/>
          </p:nvPr>
        </p:nvSpPr>
        <p:spPr>
          <a:xfrm>
            <a:off x="1066800" y="1997075"/>
            <a:ext cx="7086600" cy="1431925"/>
          </a:xfrm>
        </p:spPr>
        <p:txBody>
          <a:bodyPr anchor="b"/>
          <a:lstStyle>
            <a:lvl1pPr>
              <a:defRPr/>
            </a:lvl1pPr>
          </a:lstStyle>
          <a:p>
            <a:r>
              <a:rPr lang="en-US"/>
              <a:t>Click to edit Master title style</a:t>
            </a:r>
          </a:p>
        </p:txBody>
      </p:sp>
      <p:sp>
        <p:nvSpPr>
          <p:cNvPr id="5137" name="Rectangle 17"/>
          <p:cNvSpPr>
            <a:spLocks noGrp="1" noChangeArrowheads="1"/>
          </p:cNvSpPr>
          <p:nvPr>
            <p:ph type="subTitle" sz="quarter" idx="1"/>
          </p:nvPr>
        </p:nvSpPr>
        <p:spPr>
          <a:xfrm>
            <a:off x="1066800" y="3886200"/>
            <a:ext cx="6400800" cy="1752600"/>
          </a:xfrm>
        </p:spPr>
        <p:txBody>
          <a:bodyPr/>
          <a:lstStyle>
            <a:lvl1pPr marL="0" indent="0">
              <a:buFont typeface="Wingdings" pitchFamily="2" charset="2"/>
              <a:buNone/>
              <a:defRPr/>
            </a:lvl1pPr>
          </a:lstStyle>
          <a:p>
            <a:r>
              <a:rPr lang="en-US"/>
              <a:t>Click to edit Master subtitle style</a:t>
            </a:r>
          </a:p>
        </p:txBody>
      </p:sp>
      <p:sp>
        <p:nvSpPr>
          <p:cNvPr id="18" name="Rectangle 18">
            <a:extLst>
              <a:ext uri="{FF2B5EF4-FFF2-40B4-BE49-F238E27FC236}">
                <a16:creationId xmlns:a16="http://schemas.microsoft.com/office/drawing/2014/main" id="{FD10C62A-397D-46A7-92C9-12F52725C839}"/>
              </a:ext>
            </a:extLst>
          </p:cNvPr>
          <p:cNvSpPr>
            <a:spLocks noGrp="1" noChangeArrowheads="1"/>
          </p:cNvSpPr>
          <p:nvPr>
            <p:ph type="dt" sz="quarter" idx="10"/>
          </p:nvPr>
        </p:nvSpPr>
        <p:spPr/>
        <p:txBody>
          <a:bodyPr/>
          <a:lstStyle>
            <a:lvl1pPr>
              <a:defRPr/>
            </a:lvl1pPr>
          </a:lstStyle>
          <a:p>
            <a:pPr>
              <a:defRPr/>
            </a:pPr>
            <a:endParaRPr lang="en-US"/>
          </a:p>
        </p:txBody>
      </p:sp>
      <p:sp>
        <p:nvSpPr>
          <p:cNvPr id="19" name="Rectangle 19">
            <a:extLst>
              <a:ext uri="{FF2B5EF4-FFF2-40B4-BE49-F238E27FC236}">
                <a16:creationId xmlns:a16="http://schemas.microsoft.com/office/drawing/2014/main" id="{C7C7239F-BA9D-42D0-82DA-BD0AB138EF85}"/>
              </a:ext>
            </a:extLst>
          </p:cNvPr>
          <p:cNvSpPr>
            <a:spLocks noGrp="1" noChangeArrowheads="1"/>
          </p:cNvSpPr>
          <p:nvPr>
            <p:ph type="ftr" sz="quarter" idx="11"/>
          </p:nvPr>
        </p:nvSpPr>
        <p:spPr>
          <a:xfrm>
            <a:off x="3352800" y="6248400"/>
            <a:ext cx="2895600" cy="457200"/>
          </a:xfrm>
        </p:spPr>
        <p:txBody>
          <a:bodyPr/>
          <a:lstStyle>
            <a:lvl1pPr>
              <a:defRPr/>
            </a:lvl1pPr>
          </a:lstStyle>
          <a:p>
            <a:pPr>
              <a:defRPr/>
            </a:pPr>
            <a:endParaRPr lang="en-US"/>
          </a:p>
        </p:txBody>
      </p:sp>
      <p:sp>
        <p:nvSpPr>
          <p:cNvPr id="20" name="Rectangle 20">
            <a:extLst>
              <a:ext uri="{FF2B5EF4-FFF2-40B4-BE49-F238E27FC236}">
                <a16:creationId xmlns:a16="http://schemas.microsoft.com/office/drawing/2014/main" id="{862A87A9-2CDF-4257-AAE9-0C71AAFD56CB}"/>
              </a:ext>
            </a:extLst>
          </p:cNvPr>
          <p:cNvSpPr>
            <a:spLocks noGrp="1" noChangeArrowheads="1"/>
          </p:cNvSpPr>
          <p:nvPr>
            <p:ph type="sldNum" sz="quarter" idx="12"/>
          </p:nvPr>
        </p:nvSpPr>
        <p:spPr/>
        <p:txBody>
          <a:bodyPr/>
          <a:lstStyle>
            <a:lvl1pPr>
              <a:defRPr/>
            </a:lvl1pPr>
          </a:lstStyle>
          <a:p>
            <a:fld id="{46A9D18F-7963-4869-ACB6-8DE02B4559AF}" type="slidenum">
              <a:rPr lang="en-US" altLang="en-US"/>
              <a:pPr/>
              <a:t>‹#›</a:t>
            </a:fld>
            <a:endParaRPr lang="en-US" altLang="en-US"/>
          </a:p>
        </p:txBody>
      </p:sp>
    </p:spTree>
    <p:extLst>
      <p:ext uri="{BB962C8B-B14F-4D97-AF65-F5344CB8AC3E}">
        <p14:creationId xmlns:p14="http://schemas.microsoft.com/office/powerpoint/2010/main" val="27021750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7">
            <a:extLst>
              <a:ext uri="{FF2B5EF4-FFF2-40B4-BE49-F238E27FC236}">
                <a16:creationId xmlns:a16="http://schemas.microsoft.com/office/drawing/2014/main" id="{0EB76E28-E0D0-4CFF-A600-9E22F70CCF2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8">
            <a:extLst>
              <a:ext uri="{FF2B5EF4-FFF2-40B4-BE49-F238E27FC236}">
                <a16:creationId xmlns:a16="http://schemas.microsoft.com/office/drawing/2014/main" id="{D5595280-5F39-4F45-B399-964179F55BF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9">
            <a:extLst>
              <a:ext uri="{FF2B5EF4-FFF2-40B4-BE49-F238E27FC236}">
                <a16:creationId xmlns:a16="http://schemas.microsoft.com/office/drawing/2014/main" id="{B049CF5D-FC29-4C95-8653-FA0C48828171}"/>
              </a:ext>
            </a:extLst>
          </p:cNvPr>
          <p:cNvSpPr>
            <a:spLocks noGrp="1" noChangeArrowheads="1"/>
          </p:cNvSpPr>
          <p:nvPr>
            <p:ph type="sldNum" sz="quarter" idx="12"/>
          </p:nvPr>
        </p:nvSpPr>
        <p:spPr>
          <a:ln/>
        </p:spPr>
        <p:txBody>
          <a:bodyPr/>
          <a:lstStyle>
            <a:lvl1pPr>
              <a:defRPr/>
            </a:lvl1pPr>
          </a:lstStyle>
          <a:p>
            <a:fld id="{F540AF88-F617-4E87-A63A-F032A170B058}" type="slidenum">
              <a:rPr lang="en-US" altLang="en-US"/>
              <a:pPr/>
              <a:t>‹#›</a:t>
            </a:fld>
            <a:endParaRPr lang="en-US" altLang="en-US"/>
          </a:p>
        </p:txBody>
      </p:sp>
    </p:spTree>
    <p:extLst>
      <p:ext uri="{BB962C8B-B14F-4D97-AF65-F5344CB8AC3E}">
        <p14:creationId xmlns:p14="http://schemas.microsoft.com/office/powerpoint/2010/main" val="40997226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304800"/>
            <a:ext cx="1885950" cy="579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66800" y="304800"/>
            <a:ext cx="550545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7">
            <a:extLst>
              <a:ext uri="{FF2B5EF4-FFF2-40B4-BE49-F238E27FC236}">
                <a16:creationId xmlns:a16="http://schemas.microsoft.com/office/drawing/2014/main" id="{DE8D1185-B761-4C2D-B9B5-06DD2F7D407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8">
            <a:extLst>
              <a:ext uri="{FF2B5EF4-FFF2-40B4-BE49-F238E27FC236}">
                <a16:creationId xmlns:a16="http://schemas.microsoft.com/office/drawing/2014/main" id="{E92C5AF1-B0DC-450F-9D49-858F87045D7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9">
            <a:extLst>
              <a:ext uri="{FF2B5EF4-FFF2-40B4-BE49-F238E27FC236}">
                <a16:creationId xmlns:a16="http://schemas.microsoft.com/office/drawing/2014/main" id="{B76D4F29-4FA2-449C-B546-A75AA06F3687}"/>
              </a:ext>
            </a:extLst>
          </p:cNvPr>
          <p:cNvSpPr>
            <a:spLocks noGrp="1" noChangeArrowheads="1"/>
          </p:cNvSpPr>
          <p:nvPr>
            <p:ph type="sldNum" sz="quarter" idx="12"/>
          </p:nvPr>
        </p:nvSpPr>
        <p:spPr>
          <a:ln/>
        </p:spPr>
        <p:txBody>
          <a:bodyPr/>
          <a:lstStyle>
            <a:lvl1pPr>
              <a:defRPr/>
            </a:lvl1pPr>
          </a:lstStyle>
          <a:p>
            <a:fld id="{1C18BB23-B2A4-4903-9217-22132A68634E}" type="slidenum">
              <a:rPr lang="en-US" altLang="en-US"/>
              <a:pPr/>
              <a:t>‹#›</a:t>
            </a:fld>
            <a:endParaRPr lang="en-US" altLang="en-US"/>
          </a:p>
        </p:txBody>
      </p:sp>
    </p:spTree>
    <p:extLst>
      <p:ext uri="{BB962C8B-B14F-4D97-AF65-F5344CB8AC3E}">
        <p14:creationId xmlns:p14="http://schemas.microsoft.com/office/powerpoint/2010/main" val="3704159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7">
            <a:extLst>
              <a:ext uri="{FF2B5EF4-FFF2-40B4-BE49-F238E27FC236}">
                <a16:creationId xmlns:a16="http://schemas.microsoft.com/office/drawing/2014/main" id="{CA5C1FA6-81E2-4CFC-B575-7919340DDEC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8">
            <a:extLst>
              <a:ext uri="{FF2B5EF4-FFF2-40B4-BE49-F238E27FC236}">
                <a16:creationId xmlns:a16="http://schemas.microsoft.com/office/drawing/2014/main" id="{AAAC0651-A5B3-43CA-A7BF-8B1160989CC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9">
            <a:extLst>
              <a:ext uri="{FF2B5EF4-FFF2-40B4-BE49-F238E27FC236}">
                <a16:creationId xmlns:a16="http://schemas.microsoft.com/office/drawing/2014/main" id="{3F8452B9-429E-43F8-81AE-1380D067DAEB}"/>
              </a:ext>
            </a:extLst>
          </p:cNvPr>
          <p:cNvSpPr>
            <a:spLocks noGrp="1" noChangeArrowheads="1"/>
          </p:cNvSpPr>
          <p:nvPr>
            <p:ph type="sldNum" sz="quarter" idx="12"/>
          </p:nvPr>
        </p:nvSpPr>
        <p:spPr>
          <a:ln/>
        </p:spPr>
        <p:txBody>
          <a:bodyPr/>
          <a:lstStyle>
            <a:lvl1pPr>
              <a:defRPr/>
            </a:lvl1pPr>
          </a:lstStyle>
          <a:p>
            <a:fld id="{C2687F52-A1AE-43BC-BE01-36D1AEA0B52B}" type="slidenum">
              <a:rPr lang="en-US" altLang="en-US"/>
              <a:pPr/>
              <a:t>‹#›</a:t>
            </a:fld>
            <a:endParaRPr lang="en-US" altLang="en-US"/>
          </a:p>
        </p:txBody>
      </p:sp>
    </p:spTree>
    <p:extLst>
      <p:ext uri="{BB962C8B-B14F-4D97-AF65-F5344CB8AC3E}">
        <p14:creationId xmlns:p14="http://schemas.microsoft.com/office/powerpoint/2010/main" val="40375805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7">
            <a:extLst>
              <a:ext uri="{FF2B5EF4-FFF2-40B4-BE49-F238E27FC236}">
                <a16:creationId xmlns:a16="http://schemas.microsoft.com/office/drawing/2014/main" id="{BC7D118E-62E4-41D1-B407-125D1F6A526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8">
            <a:extLst>
              <a:ext uri="{FF2B5EF4-FFF2-40B4-BE49-F238E27FC236}">
                <a16:creationId xmlns:a16="http://schemas.microsoft.com/office/drawing/2014/main" id="{BD5FC375-AC13-474C-89FF-78FF944F47B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9">
            <a:extLst>
              <a:ext uri="{FF2B5EF4-FFF2-40B4-BE49-F238E27FC236}">
                <a16:creationId xmlns:a16="http://schemas.microsoft.com/office/drawing/2014/main" id="{8BDCAA7B-E6F8-4E47-B5A0-400A8094667D}"/>
              </a:ext>
            </a:extLst>
          </p:cNvPr>
          <p:cNvSpPr>
            <a:spLocks noGrp="1" noChangeArrowheads="1"/>
          </p:cNvSpPr>
          <p:nvPr>
            <p:ph type="sldNum" sz="quarter" idx="12"/>
          </p:nvPr>
        </p:nvSpPr>
        <p:spPr>
          <a:ln/>
        </p:spPr>
        <p:txBody>
          <a:bodyPr/>
          <a:lstStyle>
            <a:lvl1pPr>
              <a:defRPr/>
            </a:lvl1pPr>
          </a:lstStyle>
          <a:p>
            <a:fld id="{167CF9A8-A4DA-4AF4-8A3E-CE6B9898148C}" type="slidenum">
              <a:rPr lang="en-US" altLang="en-US"/>
              <a:pPr/>
              <a:t>‹#›</a:t>
            </a:fld>
            <a:endParaRPr lang="en-US" altLang="en-US"/>
          </a:p>
        </p:txBody>
      </p:sp>
    </p:spTree>
    <p:extLst>
      <p:ext uri="{BB962C8B-B14F-4D97-AF65-F5344CB8AC3E}">
        <p14:creationId xmlns:p14="http://schemas.microsoft.com/office/powerpoint/2010/main" val="10749149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149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7">
            <a:extLst>
              <a:ext uri="{FF2B5EF4-FFF2-40B4-BE49-F238E27FC236}">
                <a16:creationId xmlns:a16="http://schemas.microsoft.com/office/drawing/2014/main" id="{69D07F85-39B6-48D6-80AB-1ACEBC64C5B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8">
            <a:extLst>
              <a:ext uri="{FF2B5EF4-FFF2-40B4-BE49-F238E27FC236}">
                <a16:creationId xmlns:a16="http://schemas.microsoft.com/office/drawing/2014/main" id="{6077D258-E243-4353-8D93-187D75AC67C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9">
            <a:extLst>
              <a:ext uri="{FF2B5EF4-FFF2-40B4-BE49-F238E27FC236}">
                <a16:creationId xmlns:a16="http://schemas.microsoft.com/office/drawing/2014/main" id="{17A2E048-F04A-4A60-949F-AC3F030FC213}"/>
              </a:ext>
            </a:extLst>
          </p:cNvPr>
          <p:cNvSpPr>
            <a:spLocks noGrp="1" noChangeArrowheads="1"/>
          </p:cNvSpPr>
          <p:nvPr>
            <p:ph type="sldNum" sz="quarter" idx="12"/>
          </p:nvPr>
        </p:nvSpPr>
        <p:spPr>
          <a:ln/>
        </p:spPr>
        <p:txBody>
          <a:bodyPr/>
          <a:lstStyle>
            <a:lvl1pPr>
              <a:defRPr/>
            </a:lvl1pPr>
          </a:lstStyle>
          <a:p>
            <a:fld id="{69C5E526-19AD-465A-B80F-18B4D66BB2F4}" type="slidenum">
              <a:rPr lang="en-US" altLang="en-US"/>
              <a:pPr/>
              <a:t>‹#›</a:t>
            </a:fld>
            <a:endParaRPr lang="en-US" altLang="en-US"/>
          </a:p>
        </p:txBody>
      </p:sp>
    </p:spTree>
    <p:extLst>
      <p:ext uri="{BB962C8B-B14F-4D97-AF65-F5344CB8AC3E}">
        <p14:creationId xmlns:p14="http://schemas.microsoft.com/office/powerpoint/2010/main" val="19748112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7">
            <a:extLst>
              <a:ext uri="{FF2B5EF4-FFF2-40B4-BE49-F238E27FC236}">
                <a16:creationId xmlns:a16="http://schemas.microsoft.com/office/drawing/2014/main" id="{3ED77F98-6C6C-42D0-A9BF-1DCE13CBCDF9}"/>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18">
            <a:extLst>
              <a:ext uri="{FF2B5EF4-FFF2-40B4-BE49-F238E27FC236}">
                <a16:creationId xmlns:a16="http://schemas.microsoft.com/office/drawing/2014/main" id="{87130D85-79A9-4B27-A1A6-34BDB58F526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19">
            <a:extLst>
              <a:ext uri="{FF2B5EF4-FFF2-40B4-BE49-F238E27FC236}">
                <a16:creationId xmlns:a16="http://schemas.microsoft.com/office/drawing/2014/main" id="{EA43DAE1-5560-41F8-B903-1A345C413F6B}"/>
              </a:ext>
            </a:extLst>
          </p:cNvPr>
          <p:cNvSpPr>
            <a:spLocks noGrp="1" noChangeArrowheads="1"/>
          </p:cNvSpPr>
          <p:nvPr>
            <p:ph type="sldNum" sz="quarter" idx="12"/>
          </p:nvPr>
        </p:nvSpPr>
        <p:spPr>
          <a:ln/>
        </p:spPr>
        <p:txBody>
          <a:bodyPr/>
          <a:lstStyle>
            <a:lvl1pPr>
              <a:defRPr/>
            </a:lvl1pPr>
          </a:lstStyle>
          <a:p>
            <a:fld id="{96CC25C1-6DB9-41FE-9128-FA7D4011E3E1}" type="slidenum">
              <a:rPr lang="en-US" altLang="en-US"/>
              <a:pPr/>
              <a:t>‹#›</a:t>
            </a:fld>
            <a:endParaRPr lang="en-US" altLang="en-US"/>
          </a:p>
        </p:txBody>
      </p:sp>
    </p:spTree>
    <p:extLst>
      <p:ext uri="{BB962C8B-B14F-4D97-AF65-F5344CB8AC3E}">
        <p14:creationId xmlns:p14="http://schemas.microsoft.com/office/powerpoint/2010/main" val="34211961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7">
            <a:extLst>
              <a:ext uri="{FF2B5EF4-FFF2-40B4-BE49-F238E27FC236}">
                <a16:creationId xmlns:a16="http://schemas.microsoft.com/office/drawing/2014/main" id="{4CE071A0-EC4F-4ED2-BFB0-8C2564DDE54C}"/>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18">
            <a:extLst>
              <a:ext uri="{FF2B5EF4-FFF2-40B4-BE49-F238E27FC236}">
                <a16:creationId xmlns:a16="http://schemas.microsoft.com/office/drawing/2014/main" id="{4BC7661D-C1F6-4DEA-BDE9-312B8F8531F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19">
            <a:extLst>
              <a:ext uri="{FF2B5EF4-FFF2-40B4-BE49-F238E27FC236}">
                <a16:creationId xmlns:a16="http://schemas.microsoft.com/office/drawing/2014/main" id="{EB00FCD6-11F9-43A8-B8EE-F41FCB69459D}"/>
              </a:ext>
            </a:extLst>
          </p:cNvPr>
          <p:cNvSpPr>
            <a:spLocks noGrp="1" noChangeArrowheads="1"/>
          </p:cNvSpPr>
          <p:nvPr>
            <p:ph type="sldNum" sz="quarter" idx="12"/>
          </p:nvPr>
        </p:nvSpPr>
        <p:spPr>
          <a:ln/>
        </p:spPr>
        <p:txBody>
          <a:bodyPr/>
          <a:lstStyle>
            <a:lvl1pPr>
              <a:defRPr/>
            </a:lvl1pPr>
          </a:lstStyle>
          <a:p>
            <a:fld id="{29435920-37C7-4ACA-9AE2-4B7A51D64317}" type="slidenum">
              <a:rPr lang="en-US" altLang="en-US"/>
              <a:pPr/>
              <a:t>‹#›</a:t>
            </a:fld>
            <a:endParaRPr lang="en-US" altLang="en-US"/>
          </a:p>
        </p:txBody>
      </p:sp>
    </p:spTree>
    <p:extLst>
      <p:ext uri="{BB962C8B-B14F-4D97-AF65-F5344CB8AC3E}">
        <p14:creationId xmlns:p14="http://schemas.microsoft.com/office/powerpoint/2010/main" val="39323683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7">
            <a:extLst>
              <a:ext uri="{FF2B5EF4-FFF2-40B4-BE49-F238E27FC236}">
                <a16:creationId xmlns:a16="http://schemas.microsoft.com/office/drawing/2014/main" id="{C55BD74E-6609-4C4E-9A04-D4123D36F7A5}"/>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18">
            <a:extLst>
              <a:ext uri="{FF2B5EF4-FFF2-40B4-BE49-F238E27FC236}">
                <a16:creationId xmlns:a16="http://schemas.microsoft.com/office/drawing/2014/main" id="{27D5C2ED-EDE6-4F25-8941-C05506E8D6E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19">
            <a:extLst>
              <a:ext uri="{FF2B5EF4-FFF2-40B4-BE49-F238E27FC236}">
                <a16:creationId xmlns:a16="http://schemas.microsoft.com/office/drawing/2014/main" id="{C5F4230F-3799-4EAA-A3FD-D7B7554F4AB8}"/>
              </a:ext>
            </a:extLst>
          </p:cNvPr>
          <p:cNvSpPr>
            <a:spLocks noGrp="1" noChangeArrowheads="1"/>
          </p:cNvSpPr>
          <p:nvPr>
            <p:ph type="sldNum" sz="quarter" idx="12"/>
          </p:nvPr>
        </p:nvSpPr>
        <p:spPr>
          <a:ln/>
        </p:spPr>
        <p:txBody>
          <a:bodyPr/>
          <a:lstStyle>
            <a:lvl1pPr>
              <a:defRPr/>
            </a:lvl1pPr>
          </a:lstStyle>
          <a:p>
            <a:fld id="{047AC6D1-4ACC-47F9-A5C6-2CCBE2F43092}" type="slidenum">
              <a:rPr lang="en-US" altLang="en-US"/>
              <a:pPr/>
              <a:t>‹#›</a:t>
            </a:fld>
            <a:endParaRPr lang="en-US" altLang="en-US"/>
          </a:p>
        </p:txBody>
      </p:sp>
    </p:spTree>
    <p:extLst>
      <p:ext uri="{BB962C8B-B14F-4D97-AF65-F5344CB8AC3E}">
        <p14:creationId xmlns:p14="http://schemas.microsoft.com/office/powerpoint/2010/main" val="13262353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7">
            <a:extLst>
              <a:ext uri="{FF2B5EF4-FFF2-40B4-BE49-F238E27FC236}">
                <a16:creationId xmlns:a16="http://schemas.microsoft.com/office/drawing/2014/main" id="{7051C0B7-09D3-4D57-9430-914264D661E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8">
            <a:extLst>
              <a:ext uri="{FF2B5EF4-FFF2-40B4-BE49-F238E27FC236}">
                <a16:creationId xmlns:a16="http://schemas.microsoft.com/office/drawing/2014/main" id="{D5F48F08-1DF8-4FE8-870B-3F440836A5E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9">
            <a:extLst>
              <a:ext uri="{FF2B5EF4-FFF2-40B4-BE49-F238E27FC236}">
                <a16:creationId xmlns:a16="http://schemas.microsoft.com/office/drawing/2014/main" id="{2FB042A7-6FEC-4B5A-964B-72759BA4B09E}"/>
              </a:ext>
            </a:extLst>
          </p:cNvPr>
          <p:cNvSpPr>
            <a:spLocks noGrp="1" noChangeArrowheads="1"/>
          </p:cNvSpPr>
          <p:nvPr>
            <p:ph type="sldNum" sz="quarter" idx="12"/>
          </p:nvPr>
        </p:nvSpPr>
        <p:spPr>
          <a:ln/>
        </p:spPr>
        <p:txBody>
          <a:bodyPr/>
          <a:lstStyle>
            <a:lvl1pPr>
              <a:defRPr/>
            </a:lvl1pPr>
          </a:lstStyle>
          <a:p>
            <a:fld id="{CE96456F-053A-42EA-9BB9-FBEF41BEF23C}" type="slidenum">
              <a:rPr lang="en-US" altLang="en-US"/>
              <a:pPr/>
              <a:t>‹#›</a:t>
            </a:fld>
            <a:endParaRPr lang="en-US" altLang="en-US"/>
          </a:p>
        </p:txBody>
      </p:sp>
    </p:spTree>
    <p:extLst>
      <p:ext uri="{BB962C8B-B14F-4D97-AF65-F5344CB8AC3E}">
        <p14:creationId xmlns:p14="http://schemas.microsoft.com/office/powerpoint/2010/main" val="17686217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7">
            <a:extLst>
              <a:ext uri="{FF2B5EF4-FFF2-40B4-BE49-F238E27FC236}">
                <a16:creationId xmlns:a16="http://schemas.microsoft.com/office/drawing/2014/main" id="{EAAEAF77-F399-4BDF-9B5E-5CEE9B3B549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8">
            <a:extLst>
              <a:ext uri="{FF2B5EF4-FFF2-40B4-BE49-F238E27FC236}">
                <a16:creationId xmlns:a16="http://schemas.microsoft.com/office/drawing/2014/main" id="{6589C9AE-DE4F-4A71-9496-BE1265DE351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9">
            <a:extLst>
              <a:ext uri="{FF2B5EF4-FFF2-40B4-BE49-F238E27FC236}">
                <a16:creationId xmlns:a16="http://schemas.microsoft.com/office/drawing/2014/main" id="{29435523-67D9-4345-8BA0-8F1686454905}"/>
              </a:ext>
            </a:extLst>
          </p:cNvPr>
          <p:cNvSpPr>
            <a:spLocks noGrp="1" noChangeArrowheads="1"/>
          </p:cNvSpPr>
          <p:nvPr>
            <p:ph type="sldNum" sz="quarter" idx="12"/>
          </p:nvPr>
        </p:nvSpPr>
        <p:spPr>
          <a:ln/>
        </p:spPr>
        <p:txBody>
          <a:bodyPr/>
          <a:lstStyle>
            <a:lvl1pPr>
              <a:defRPr/>
            </a:lvl1pPr>
          </a:lstStyle>
          <a:p>
            <a:fld id="{011B0C0A-BDF2-456A-AB07-907B9395DBB3}" type="slidenum">
              <a:rPr lang="en-US" altLang="en-US"/>
              <a:pPr/>
              <a:t>‹#›</a:t>
            </a:fld>
            <a:endParaRPr lang="en-US" altLang="en-US"/>
          </a:p>
        </p:txBody>
      </p:sp>
    </p:spTree>
    <p:extLst>
      <p:ext uri="{BB962C8B-B14F-4D97-AF65-F5344CB8AC3E}">
        <p14:creationId xmlns:p14="http://schemas.microsoft.com/office/powerpoint/2010/main" val="2800563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266" name="Group 2">
            <a:extLst>
              <a:ext uri="{FF2B5EF4-FFF2-40B4-BE49-F238E27FC236}">
                <a16:creationId xmlns:a16="http://schemas.microsoft.com/office/drawing/2014/main" id="{B392C96B-D87D-4CED-BB68-02E6CC57D301}"/>
              </a:ext>
            </a:extLst>
          </p:cNvPr>
          <p:cNvGrpSpPr>
            <a:grpSpLocks/>
          </p:cNvGrpSpPr>
          <p:nvPr/>
        </p:nvGrpSpPr>
        <p:grpSpPr bwMode="auto">
          <a:xfrm>
            <a:off x="0" y="6350"/>
            <a:ext cx="9140825" cy="6851650"/>
            <a:chOff x="0" y="4"/>
            <a:chExt cx="5758" cy="4316"/>
          </a:xfrm>
        </p:grpSpPr>
        <p:sp>
          <p:nvSpPr>
            <p:cNvPr id="4099" name="Freeform 3">
              <a:extLst>
                <a:ext uri="{FF2B5EF4-FFF2-40B4-BE49-F238E27FC236}">
                  <a16:creationId xmlns:a16="http://schemas.microsoft.com/office/drawing/2014/main" id="{45E67AFC-114F-46F1-A8EB-E9FC3B181B14}"/>
                </a:ext>
              </a:extLst>
            </p:cNvPr>
            <p:cNvSpPr>
              <a:spLocks/>
            </p:cNvSpPr>
            <p:nvPr/>
          </p:nvSpPr>
          <p:spPr bwMode="hidden">
            <a:xfrm>
              <a:off x="558" y="1161"/>
              <a:ext cx="5200" cy="3159"/>
            </a:xfrm>
            <a:custGeom>
              <a:avLst/>
              <a:gdLst/>
              <a:ahLst/>
              <a:cxnLst>
                <a:cxn ang="0">
                  <a:pos x="0" y="3159"/>
                </a:cxn>
                <a:cxn ang="0">
                  <a:pos x="5184" y="3159"/>
                </a:cxn>
                <a:cxn ang="0">
                  <a:pos x="5184" y="0"/>
                </a:cxn>
                <a:cxn ang="0">
                  <a:pos x="0" y="0"/>
                </a:cxn>
                <a:cxn ang="0">
                  <a:pos x="0" y="3159"/>
                </a:cxn>
                <a:cxn ang="0">
                  <a:pos x="0" y="3159"/>
                </a:cxn>
              </a:cxnLst>
              <a:rect l="0" t="0" r="r" b="b"/>
              <a:pathLst>
                <a:path w="5184" h="3159">
                  <a:moveTo>
                    <a:pt x="0" y="3159"/>
                  </a:moveTo>
                  <a:lnTo>
                    <a:pt x="5184" y="3159"/>
                  </a:lnTo>
                  <a:lnTo>
                    <a:pt x="5184" y="0"/>
                  </a:lnTo>
                  <a:lnTo>
                    <a:pt x="0" y="0"/>
                  </a:lnTo>
                  <a:lnTo>
                    <a:pt x="0" y="3159"/>
                  </a:lnTo>
                  <a:lnTo>
                    <a:pt x="0" y="3159"/>
                  </a:lnTo>
                  <a:close/>
                </a:path>
              </a:pathLst>
            </a:custGeom>
            <a:gradFill rotWithShape="0">
              <a:gsLst>
                <a:gs pos="0">
                  <a:schemeClr val="bg1"/>
                </a:gs>
                <a:gs pos="100000">
                  <a:schemeClr val="bg2"/>
                </a:gs>
              </a:gsLst>
              <a:lin ang="0" scaled="1"/>
            </a:gradFill>
            <a:ln w="9525">
              <a:noFill/>
              <a:round/>
              <a:headEnd/>
              <a:tailEnd/>
            </a:ln>
          </p:spPr>
          <p:txBody>
            <a:bodyPr/>
            <a:lstStyle/>
            <a:p>
              <a:pPr eaLnBrk="0" hangingPunct="0">
                <a:defRPr/>
              </a:pPr>
              <a:endParaRPr lang="en-US">
                <a:cs typeface="+mn-cs"/>
              </a:endParaRPr>
            </a:p>
          </p:txBody>
        </p:sp>
        <p:sp>
          <p:nvSpPr>
            <p:cNvPr id="4100" name="Freeform 4">
              <a:extLst>
                <a:ext uri="{FF2B5EF4-FFF2-40B4-BE49-F238E27FC236}">
                  <a16:creationId xmlns:a16="http://schemas.microsoft.com/office/drawing/2014/main" id="{A1166A97-27B0-4659-84B0-145387653D7D}"/>
                </a:ext>
              </a:extLst>
            </p:cNvPr>
            <p:cNvSpPr>
              <a:spLocks/>
            </p:cNvSpPr>
            <p:nvPr/>
          </p:nvSpPr>
          <p:spPr bwMode="hidden">
            <a:xfrm>
              <a:off x="0" y="1161"/>
              <a:ext cx="558" cy="3159"/>
            </a:xfrm>
            <a:custGeom>
              <a:avLst/>
              <a:gdLst/>
              <a:ahLst/>
              <a:cxnLst>
                <a:cxn ang="0">
                  <a:pos x="0" y="0"/>
                </a:cxn>
                <a:cxn ang="0">
                  <a:pos x="0" y="3159"/>
                </a:cxn>
                <a:cxn ang="0">
                  <a:pos x="556" y="3159"/>
                </a:cxn>
                <a:cxn ang="0">
                  <a:pos x="556" y="0"/>
                </a:cxn>
                <a:cxn ang="0">
                  <a:pos x="0" y="0"/>
                </a:cxn>
                <a:cxn ang="0">
                  <a:pos x="0" y="0"/>
                </a:cxn>
              </a:cxnLst>
              <a:rect l="0" t="0" r="r" b="b"/>
              <a:pathLst>
                <a:path w="556" h="3159">
                  <a:moveTo>
                    <a:pt x="0" y="0"/>
                  </a:moveTo>
                  <a:lnTo>
                    <a:pt x="0" y="3159"/>
                  </a:lnTo>
                  <a:lnTo>
                    <a:pt x="556" y="3159"/>
                  </a:lnTo>
                  <a:lnTo>
                    <a:pt x="556" y="0"/>
                  </a:lnTo>
                  <a:lnTo>
                    <a:pt x="0" y="0"/>
                  </a:lnTo>
                  <a:lnTo>
                    <a:pt x="0" y="0"/>
                  </a:lnTo>
                  <a:close/>
                </a:path>
              </a:pathLst>
            </a:custGeom>
            <a:gradFill rotWithShape="0">
              <a:gsLst>
                <a:gs pos="0">
                  <a:schemeClr val="bg1"/>
                </a:gs>
                <a:gs pos="100000">
                  <a:schemeClr val="bg2"/>
                </a:gs>
              </a:gsLst>
              <a:lin ang="5400000" scaled="1"/>
            </a:gradFill>
            <a:ln w="9525">
              <a:noFill/>
              <a:round/>
              <a:headEnd/>
              <a:tailEnd/>
            </a:ln>
          </p:spPr>
          <p:txBody>
            <a:bodyPr/>
            <a:lstStyle/>
            <a:p>
              <a:pPr eaLnBrk="0" hangingPunct="0">
                <a:defRPr/>
              </a:pPr>
              <a:endParaRPr lang="en-US">
                <a:cs typeface="+mn-cs"/>
              </a:endParaRPr>
            </a:p>
          </p:txBody>
        </p:sp>
        <p:grpSp>
          <p:nvGrpSpPr>
            <p:cNvPr id="11274" name="Group 5">
              <a:extLst>
                <a:ext uri="{FF2B5EF4-FFF2-40B4-BE49-F238E27FC236}">
                  <a16:creationId xmlns:a16="http://schemas.microsoft.com/office/drawing/2014/main" id="{6EA9381A-3829-49B5-92A1-F77149E21706}"/>
                </a:ext>
              </a:extLst>
            </p:cNvPr>
            <p:cNvGrpSpPr>
              <a:grpSpLocks/>
            </p:cNvGrpSpPr>
            <p:nvPr userDrawn="1"/>
          </p:nvGrpSpPr>
          <p:grpSpPr bwMode="auto">
            <a:xfrm>
              <a:off x="0" y="4"/>
              <a:ext cx="5758" cy="4316"/>
              <a:chOff x="0" y="4"/>
              <a:chExt cx="5758" cy="4316"/>
            </a:xfrm>
          </p:grpSpPr>
          <p:sp>
            <p:nvSpPr>
              <p:cNvPr id="4102" name="Freeform 6">
                <a:extLst>
                  <a:ext uri="{FF2B5EF4-FFF2-40B4-BE49-F238E27FC236}">
                    <a16:creationId xmlns:a16="http://schemas.microsoft.com/office/drawing/2014/main" id="{D4AFB2FA-0F5E-408D-8300-1AE622A7534E}"/>
                  </a:ext>
                </a:extLst>
              </p:cNvPr>
              <p:cNvSpPr>
                <a:spLocks/>
              </p:cNvSpPr>
              <p:nvPr/>
            </p:nvSpPr>
            <p:spPr bwMode="ltGray">
              <a:xfrm>
                <a:off x="552" y="4"/>
                <a:ext cx="12" cy="695"/>
              </a:xfrm>
              <a:custGeom>
                <a:avLst/>
                <a:gdLst/>
                <a:ahLst/>
                <a:cxnLst>
                  <a:cxn ang="0">
                    <a:pos x="12" y="0"/>
                  </a:cxn>
                  <a:cxn ang="0">
                    <a:pos x="0" y="0"/>
                  </a:cxn>
                  <a:cxn ang="0">
                    <a:pos x="0" y="695"/>
                  </a:cxn>
                  <a:cxn ang="0">
                    <a:pos x="12" y="695"/>
                  </a:cxn>
                  <a:cxn ang="0">
                    <a:pos x="12" y="0"/>
                  </a:cxn>
                  <a:cxn ang="0">
                    <a:pos x="12" y="0"/>
                  </a:cxn>
                </a:cxnLst>
                <a:rect l="0" t="0" r="r" b="b"/>
                <a:pathLst>
                  <a:path w="12" h="695">
                    <a:moveTo>
                      <a:pt x="12" y="0"/>
                    </a:moveTo>
                    <a:lnTo>
                      <a:pt x="0" y="0"/>
                    </a:lnTo>
                    <a:lnTo>
                      <a:pt x="0" y="695"/>
                    </a:lnTo>
                    <a:lnTo>
                      <a:pt x="12" y="695"/>
                    </a:lnTo>
                    <a:lnTo>
                      <a:pt x="12" y="0"/>
                    </a:lnTo>
                    <a:lnTo>
                      <a:pt x="12" y="0"/>
                    </a:lnTo>
                    <a:close/>
                  </a:path>
                </a:pathLst>
              </a:custGeom>
              <a:gradFill rotWithShape="0">
                <a:gsLst>
                  <a:gs pos="0">
                    <a:schemeClr val="bg1"/>
                  </a:gs>
                  <a:gs pos="100000">
                    <a:schemeClr val="bg2"/>
                  </a:gs>
                </a:gsLst>
                <a:lin ang="5400000" scaled="1"/>
              </a:gradFill>
              <a:ln w="9525">
                <a:noFill/>
                <a:round/>
                <a:headEnd/>
                <a:tailEnd/>
              </a:ln>
            </p:spPr>
            <p:txBody>
              <a:bodyPr/>
              <a:lstStyle/>
              <a:p>
                <a:pPr eaLnBrk="0" hangingPunct="0">
                  <a:defRPr/>
                </a:pPr>
                <a:endParaRPr lang="en-US">
                  <a:cs typeface="+mn-cs"/>
                </a:endParaRPr>
              </a:p>
            </p:txBody>
          </p:sp>
          <p:sp>
            <p:nvSpPr>
              <p:cNvPr id="4103" name="Freeform 7">
                <a:extLst>
                  <a:ext uri="{FF2B5EF4-FFF2-40B4-BE49-F238E27FC236}">
                    <a16:creationId xmlns:a16="http://schemas.microsoft.com/office/drawing/2014/main" id="{91A643A4-BE2A-468D-A8A1-3F3076CE1FC7}"/>
                  </a:ext>
                </a:extLst>
              </p:cNvPr>
              <p:cNvSpPr>
                <a:spLocks/>
              </p:cNvSpPr>
              <p:nvPr/>
            </p:nvSpPr>
            <p:spPr bwMode="ltGray">
              <a:xfrm>
                <a:off x="552" y="1623"/>
                <a:ext cx="12" cy="2697"/>
              </a:xfrm>
              <a:custGeom>
                <a:avLst/>
                <a:gdLst/>
                <a:ahLst/>
                <a:cxnLst>
                  <a:cxn ang="0">
                    <a:pos x="0" y="2697"/>
                  </a:cxn>
                  <a:cxn ang="0">
                    <a:pos x="12" y="2697"/>
                  </a:cxn>
                  <a:cxn ang="0">
                    <a:pos x="12" y="0"/>
                  </a:cxn>
                  <a:cxn ang="0">
                    <a:pos x="0" y="0"/>
                  </a:cxn>
                  <a:cxn ang="0">
                    <a:pos x="0" y="2697"/>
                  </a:cxn>
                  <a:cxn ang="0">
                    <a:pos x="0" y="2697"/>
                  </a:cxn>
                </a:cxnLst>
                <a:rect l="0" t="0" r="r" b="b"/>
                <a:pathLst>
                  <a:path w="12" h="2697">
                    <a:moveTo>
                      <a:pt x="0" y="2697"/>
                    </a:moveTo>
                    <a:lnTo>
                      <a:pt x="12" y="2697"/>
                    </a:lnTo>
                    <a:lnTo>
                      <a:pt x="12" y="0"/>
                    </a:lnTo>
                    <a:lnTo>
                      <a:pt x="0" y="0"/>
                    </a:lnTo>
                    <a:lnTo>
                      <a:pt x="0" y="2697"/>
                    </a:lnTo>
                    <a:lnTo>
                      <a:pt x="0" y="2697"/>
                    </a:lnTo>
                    <a:close/>
                  </a:path>
                </a:pathLst>
              </a:custGeom>
              <a:gradFill rotWithShape="0">
                <a:gsLst>
                  <a:gs pos="0">
                    <a:schemeClr val="bg2"/>
                  </a:gs>
                  <a:gs pos="100000">
                    <a:schemeClr val="bg1"/>
                  </a:gs>
                </a:gsLst>
                <a:lin ang="5400000" scaled="1"/>
              </a:gradFill>
              <a:ln w="9525">
                <a:noFill/>
                <a:round/>
                <a:headEnd/>
                <a:tailEnd/>
              </a:ln>
            </p:spPr>
            <p:txBody>
              <a:bodyPr/>
              <a:lstStyle/>
              <a:p>
                <a:pPr eaLnBrk="0" hangingPunct="0">
                  <a:defRPr/>
                </a:pPr>
                <a:endParaRPr lang="en-US">
                  <a:cs typeface="+mn-cs"/>
                </a:endParaRPr>
              </a:p>
            </p:txBody>
          </p:sp>
          <p:sp>
            <p:nvSpPr>
              <p:cNvPr id="4104" name="Freeform 8">
                <a:extLst>
                  <a:ext uri="{FF2B5EF4-FFF2-40B4-BE49-F238E27FC236}">
                    <a16:creationId xmlns:a16="http://schemas.microsoft.com/office/drawing/2014/main" id="{379FEDAB-B7C0-47B7-8CC7-E82A4B296B8F}"/>
                  </a:ext>
                </a:extLst>
              </p:cNvPr>
              <p:cNvSpPr>
                <a:spLocks/>
              </p:cNvSpPr>
              <p:nvPr/>
            </p:nvSpPr>
            <p:spPr bwMode="ltGray">
              <a:xfrm>
                <a:off x="1019" y="1155"/>
                <a:ext cx="4739" cy="12"/>
              </a:xfrm>
              <a:custGeom>
                <a:avLst/>
                <a:gdLst/>
                <a:ahLst/>
                <a:cxnLst>
                  <a:cxn ang="0">
                    <a:pos x="4724" y="0"/>
                  </a:cxn>
                  <a:cxn ang="0">
                    <a:pos x="0" y="0"/>
                  </a:cxn>
                  <a:cxn ang="0">
                    <a:pos x="0" y="12"/>
                  </a:cxn>
                  <a:cxn ang="0">
                    <a:pos x="4724" y="12"/>
                  </a:cxn>
                  <a:cxn ang="0">
                    <a:pos x="4724" y="0"/>
                  </a:cxn>
                  <a:cxn ang="0">
                    <a:pos x="4724" y="0"/>
                  </a:cxn>
                </a:cxnLst>
                <a:rect l="0" t="0" r="r" b="b"/>
                <a:pathLst>
                  <a:path w="4724" h="12">
                    <a:moveTo>
                      <a:pt x="4724" y="0"/>
                    </a:moveTo>
                    <a:lnTo>
                      <a:pt x="0" y="0"/>
                    </a:lnTo>
                    <a:lnTo>
                      <a:pt x="0" y="12"/>
                    </a:lnTo>
                    <a:lnTo>
                      <a:pt x="4724" y="12"/>
                    </a:lnTo>
                    <a:lnTo>
                      <a:pt x="4724" y="0"/>
                    </a:lnTo>
                    <a:lnTo>
                      <a:pt x="4724" y="0"/>
                    </a:lnTo>
                    <a:close/>
                  </a:path>
                </a:pathLst>
              </a:custGeom>
              <a:gradFill rotWithShape="0">
                <a:gsLst>
                  <a:gs pos="0">
                    <a:schemeClr val="bg2"/>
                  </a:gs>
                  <a:gs pos="100000">
                    <a:schemeClr val="bg1"/>
                  </a:gs>
                </a:gsLst>
                <a:lin ang="0" scaled="1"/>
              </a:gradFill>
              <a:ln w="9525">
                <a:noFill/>
                <a:round/>
                <a:headEnd/>
                <a:tailEnd/>
              </a:ln>
            </p:spPr>
            <p:txBody>
              <a:bodyPr/>
              <a:lstStyle/>
              <a:p>
                <a:pPr eaLnBrk="0" hangingPunct="0">
                  <a:defRPr/>
                </a:pPr>
                <a:endParaRPr lang="en-US">
                  <a:cs typeface="+mn-cs"/>
                </a:endParaRPr>
              </a:p>
            </p:txBody>
          </p:sp>
          <p:sp>
            <p:nvSpPr>
              <p:cNvPr id="4105" name="Freeform 9">
                <a:extLst>
                  <a:ext uri="{FF2B5EF4-FFF2-40B4-BE49-F238E27FC236}">
                    <a16:creationId xmlns:a16="http://schemas.microsoft.com/office/drawing/2014/main" id="{27957D58-3093-403C-923B-826F1E0D600E}"/>
                  </a:ext>
                </a:extLst>
              </p:cNvPr>
              <p:cNvSpPr>
                <a:spLocks/>
              </p:cNvSpPr>
              <p:nvPr/>
            </p:nvSpPr>
            <p:spPr bwMode="ltGray">
              <a:xfrm>
                <a:off x="552" y="1371"/>
                <a:ext cx="12" cy="252"/>
              </a:xfrm>
              <a:custGeom>
                <a:avLst/>
                <a:gdLst/>
                <a:ahLst/>
                <a:cxnLst>
                  <a:cxn ang="0">
                    <a:pos x="0" y="252"/>
                  </a:cxn>
                  <a:cxn ang="0">
                    <a:pos x="12" y="252"/>
                  </a:cxn>
                  <a:cxn ang="0">
                    <a:pos x="12" y="0"/>
                  </a:cxn>
                  <a:cxn ang="0">
                    <a:pos x="0" y="0"/>
                  </a:cxn>
                  <a:cxn ang="0">
                    <a:pos x="0" y="252"/>
                  </a:cxn>
                  <a:cxn ang="0">
                    <a:pos x="0" y="252"/>
                  </a:cxn>
                </a:cxnLst>
                <a:rect l="0" t="0" r="r" b="b"/>
                <a:pathLst>
                  <a:path w="12" h="252">
                    <a:moveTo>
                      <a:pt x="0" y="252"/>
                    </a:moveTo>
                    <a:lnTo>
                      <a:pt x="12" y="252"/>
                    </a:lnTo>
                    <a:lnTo>
                      <a:pt x="12" y="0"/>
                    </a:lnTo>
                    <a:lnTo>
                      <a:pt x="0" y="0"/>
                    </a:lnTo>
                    <a:lnTo>
                      <a:pt x="0" y="252"/>
                    </a:lnTo>
                    <a:lnTo>
                      <a:pt x="0" y="252"/>
                    </a:lnTo>
                    <a:close/>
                  </a:path>
                </a:pathLst>
              </a:custGeom>
              <a:gradFill rotWithShape="0">
                <a:gsLst>
                  <a:gs pos="0">
                    <a:schemeClr val="accent2"/>
                  </a:gs>
                  <a:gs pos="100000">
                    <a:schemeClr val="bg2"/>
                  </a:gs>
                </a:gsLst>
                <a:lin ang="5400000" scaled="1"/>
              </a:gradFill>
              <a:ln w="9525">
                <a:noFill/>
                <a:round/>
                <a:headEnd/>
                <a:tailEnd/>
              </a:ln>
            </p:spPr>
            <p:txBody>
              <a:bodyPr/>
              <a:lstStyle/>
              <a:p>
                <a:pPr eaLnBrk="0" hangingPunct="0">
                  <a:defRPr/>
                </a:pPr>
                <a:endParaRPr lang="en-US">
                  <a:cs typeface="+mn-cs"/>
                </a:endParaRPr>
              </a:p>
            </p:txBody>
          </p:sp>
          <p:sp>
            <p:nvSpPr>
              <p:cNvPr id="2" name="Freeform 10">
                <a:extLst>
                  <a:ext uri="{FF2B5EF4-FFF2-40B4-BE49-F238E27FC236}">
                    <a16:creationId xmlns:a16="http://schemas.microsoft.com/office/drawing/2014/main" id="{5DE8770B-EA40-4160-818C-3CC086ABD1D4}"/>
                  </a:ext>
                </a:extLst>
              </p:cNvPr>
              <p:cNvSpPr>
                <a:spLocks/>
              </p:cNvSpPr>
              <p:nvPr/>
            </p:nvSpPr>
            <p:spPr bwMode="ltGray">
              <a:xfrm>
                <a:off x="552" y="699"/>
                <a:ext cx="12" cy="252"/>
              </a:xfrm>
              <a:custGeom>
                <a:avLst/>
                <a:gdLst/>
                <a:ahLst/>
                <a:cxnLst>
                  <a:cxn ang="0">
                    <a:pos x="12" y="0"/>
                  </a:cxn>
                  <a:cxn ang="0">
                    <a:pos x="0" y="0"/>
                  </a:cxn>
                  <a:cxn ang="0">
                    <a:pos x="0" y="252"/>
                  </a:cxn>
                  <a:cxn ang="0">
                    <a:pos x="12" y="252"/>
                  </a:cxn>
                  <a:cxn ang="0">
                    <a:pos x="12" y="0"/>
                  </a:cxn>
                  <a:cxn ang="0">
                    <a:pos x="12" y="0"/>
                  </a:cxn>
                </a:cxnLst>
                <a:rect l="0" t="0" r="r" b="b"/>
                <a:pathLst>
                  <a:path w="12" h="252">
                    <a:moveTo>
                      <a:pt x="12" y="0"/>
                    </a:moveTo>
                    <a:lnTo>
                      <a:pt x="0" y="0"/>
                    </a:lnTo>
                    <a:lnTo>
                      <a:pt x="0" y="252"/>
                    </a:lnTo>
                    <a:lnTo>
                      <a:pt x="12" y="252"/>
                    </a:lnTo>
                    <a:lnTo>
                      <a:pt x="12" y="0"/>
                    </a:lnTo>
                    <a:lnTo>
                      <a:pt x="12" y="0"/>
                    </a:lnTo>
                    <a:close/>
                  </a:path>
                </a:pathLst>
              </a:custGeom>
              <a:gradFill rotWithShape="0">
                <a:gsLst>
                  <a:gs pos="0">
                    <a:schemeClr val="bg2"/>
                  </a:gs>
                  <a:gs pos="100000">
                    <a:schemeClr val="accent2"/>
                  </a:gs>
                </a:gsLst>
                <a:lin ang="5400000" scaled="1"/>
              </a:gradFill>
              <a:ln w="9525">
                <a:noFill/>
                <a:round/>
                <a:headEnd/>
                <a:tailEnd/>
              </a:ln>
            </p:spPr>
            <p:txBody>
              <a:bodyPr/>
              <a:lstStyle/>
              <a:p>
                <a:pPr eaLnBrk="0" hangingPunct="0">
                  <a:defRPr/>
                </a:pPr>
                <a:endParaRPr lang="en-US">
                  <a:cs typeface="+mn-cs"/>
                </a:endParaRPr>
              </a:p>
            </p:txBody>
          </p:sp>
          <p:sp>
            <p:nvSpPr>
              <p:cNvPr id="4107" name="Freeform 11">
                <a:extLst>
                  <a:ext uri="{FF2B5EF4-FFF2-40B4-BE49-F238E27FC236}">
                    <a16:creationId xmlns:a16="http://schemas.microsoft.com/office/drawing/2014/main" id="{BDB44CDB-8C57-49E3-8598-D7B6674D4940}"/>
                  </a:ext>
                </a:extLst>
              </p:cNvPr>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pPr eaLnBrk="0" hangingPunct="0">
                  <a:defRPr/>
                </a:pPr>
                <a:endParaRPr lang="en-US">
                  <a:cs typeface="+mn-cs"/>
                </a:endParaRPr>
              </a:p>
            </p:txBody>
          </p:sp>
          <p:sp>
            <p:nvSpPr>
              <p:cNvPr id="4108" name="Freeform 12">
                <a:extLst>
                  <a:ext uri="{FF2B5EF4-FFF2-40B4-BE49-F238E27FC236}">
                    <a16:creationId xmlns:a16="http://schemas.microsoft.com/office/drawing/2014/main" id="{25632A1C-F41A-4380-BE8D-AAFBA402FB56}"/>
                  </a:ext>
                </a:extLst>
              </p:cNvPr>
              <p:cNvSpPr>
                <a:spLocks/>
              </p:cNvSpPr>
              <p:nvPr/>
            </p:nvSpPr>
            <p:spPr bwMode="ltGray">
              <a:xfrm>
                <a:off x="0" y="1155"/>
                <a:ext cx="351" cy="12"/>
              </a:xfrm>
              <a:custGeom>
                <a:avLst/>
                <a:gdLst/>
                <a:ahLst/>
                <a:cxnLst>
                  <a:cxn ang="0">
                    <a:pos x="0" y="0"/>
                  </a:cxn>
                  <a:cxn ang="0">
                    <a:pos x="0" y="12"/>
                  </a:cxn>
                  <a:cxn ang="0">
                    <a:pos x="251" y="12"/>
                  </a:cxn>
                  <a:cxn ang="0">
                    <a:pos x="251" y="0"/>
                  </a:cxn>
                  <a:cxn ang="0">
                    <a:pos x="0" y="0"/>
                  </a:cxn>
                  <a:cxn ang="0">
                    <a:pos x="0" y="0"/>
                  </a:cxn>
                </a:cxnLst>
                <a:rect l="0" t="0" r="r" b="b"/>
                <a:pathLst>
                  <a:path w="251" h="12">
                    <a:moveTo>
                      <a:pt x="0" y="0"/>
                    </a:moveTo>
                    <a:lnTo>
                      <a:pt x="0" y="12"/>
                    </a:lnTo>
                    <a:lnTo>
                      <a:pt x="251" y="12"/>
                    </a:lnTo>
                    <a:lnTo>
                      <a:pt x="251" y="0"/>
                    </a:lnTo>
                    <a:lnTo>
                      <a:pt x="0" y="0"/>
                    </a:lnTo>
                    <a:lnTo>
                      <a:pt x="0" y="0"/>
                    </a:lnTo>
                    <a:close/>
                  </a:path>
                </a:pathLst>
              </a:custGeom>
              <a:gradFill rotWithShape="0">
                <a:gsLst>
                  <a:gs pos="0">
                    <a:schemeClr val="bg2"/>
                  </a:gs>
                  <a:gs pos="100000">
                    <a:schemeClr val="accent2"/>
                  </a:gs>
                </a:gsLst>
                <a:lin ang="0" scaled="1"/>
              </a:gradFill>
              <a:ln w="9525">
                <a:noFill/>
                <a:round/>
                <a:headEnd/>
                <a:tailEnd/>
              </a:ln>
            </p:spPr>
            <p:txBody>
              <a:bodyPr/>
              <a:lstStyle/>
              <a:p>
                <a:pPr eaLnBrk="0" hangingPunct="0">
                  <a:defRPr/>
                </a:pPr>
                <a:endParaRPr lang="en-US">
                  <a:cs typeface="+mn-cs"/>
                </a:endParaRPr>
              </a:p>
            </p:txBody>
          </p:sp>
          <p:sp>
            <p:nvSpPr>
              <p:cNvPr id="4109" name="Freeform 13">
                <a:extLst>
                  <a:ext uri="{FF2B5EF4-FFF2-40B4-BE49-F238E27FC236}">
                    <a16:creationId xmlns:a16="http://schemas.microsoft.com/office/drawing/2014/main" id="{B07FE1C6-D4C0-474A-83FB-E77D5F5A2A86}"/>
                  </a:ext>
                </a:extLst>
              </p:cNvPr>
              <p:cNvSpPr>
                <a:spLocks/>
              </p:cNvSpPr>
              <p:nvPr/>
            </p:nvSpPr>
            <p:spPr bwMode="ltGray">
              <a:xfrm>
                <a:off x="767" y="1155"/>
                <a:ext cx="252" cy="12"/>
              </a:xfrm>
              <a:custGeom>
                <a:avLst/>
                <a:gdLst/>
                <a:ahLst/>
                <a:cxnLst>
                  <a:cxn ang="0">
                    <a:pos x="251" y="0"/>
                  </a:cxn>
                  <a:cxn ang="0">
                    <a:pos x="0" y="0"/>
                  </a:cxn>
                  <a:cxn ang="0">
                    <a:pos x="0" y="12"/>
                  </a:cxn>
                  <a:cxn ang="0">
                    <a:pos x="251" y="12"/>
                  </a:cxn>
                  <a:cxn ang="0">
                    <a:pos x="251" y="0"/>
                  </a:cxn>
                  <a:cxn ang="0">
                    <a:pos x="251" y="0"/>
                  </a:cxn>
                </a:cxnLst>
                <a:rect l="0" t="0" r="r" b="b"/>
                <a:pathLst>
                  <a:path w="251" h="12">
                    <a:moveTo>
                      <a:pt x="251" y="0"/>
                    </a:moveTo>
                    <a:lnTo>
                      <a:pt x="0" y="0"/>
                    </a:lnTo>
                    <a:lnTo>
                      <a:pt x="0" y="12"/>
                    </a:lnTo>
                    <a:lnTo>
                      <a:pt x="251" y="12"/>
                    </a:lnTo>
                    <a:lnTo>
                      <a:pt x="251" y="0"/>
                    </a:lnTo>
                    <a:lnTo>
                      <a:pt x="251" y="0"/>
                    </a:lnTo>
                    <a:close/>
                  </a:path>
                </a:pathLst>
              </a:custGeom>
              <a:gradFill rotWithShape="0">
                <a:gsLst>
                  <a:gs pos="0">
                    <a:schemeClr val="accent2"/>
                  </a:gs>
                  <a:gs pos="100000">
                    <a:schemeClr val="bg2"/>
                  </a:gs>
                </a:gsLst>
                <a:lin ang="0" scaled="1"/>
              </a:gradFill>
              <a:ln w="9525">
                <a:noFill/>
                <a:round/>
                <a:headEnd/>
                <a:tailEnd/>
              </a:ln>
            </p:spPr>
            <p:txBody>
              <a:bodyPr/>
              <a:lstStyle/>
              <a:p>
                <a:pPr eaLnBrk="0" hangingPunct="0">
                  <a:defRPr/>
                </a:pPr>
                <a:endParaRPr lang="en-US">
                  <a:cs typeface="+mn-cs"/>
                </a:endParaRPr>
              </a:p>
            </p:txBody>
          </p:sp>
          <p:sp>
            <p:nvSpPr>
              <p:cNvPr id="4110" name="Freeform 14">
                <a:extLst>
                  <a:ext uri="{FF2B5EF4-FFF2-40B4-BE49-F238E27FC236}">
                    <a16:creationId xmlns:a16="http://schemas.microsoft.com/office/drawing/2014/main" id="{8CA2E5D2-B544-4816-B9F1-9CCD66C4AF96}"/>
                  </a:ext>
                </a:extLst>
              </p:cNvPr>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pPr eaLnBrk="0" hangingPunct="0">
                  <a:defRPr/>
                </a:pPr>
                <a:endParaRPr lang="en-US">
                  <a:cs typeface="+mn-cs"/>
                </a:endParaRPr>
              </a:p>
            </p:txBody>
          </p:sp>
        </p:grpSp>
      </p:grpSp>
      <p:sp>
        <p:nvSpPr>
          <p:cNvPr id="4111" name="Rectangle 15">
            <a:extLst>
              <a:ext uri="{FF2B5EF4-FFF2-40B4-BE49-F238E27FC236}">
                <a16:creationId xmlns:a16="http://schemas.microsoft.com/office/drawing/2014/main" id="{D65196E5-A99B-4D84-9A23-83A1CBB1D2E5}"/>
              </a:ext>
            </a:extLst>
          </p:cNvPr>
          <p:cNvSpPr>
            <a:spLocks noGrp="1" noChangeArrowheads="1"/>
          </p:cNvSpPr>
          <p:nvPr>
            <p:ph type="title"/>
          </p:nvPr>
        </p:nvSpPr>
        <p:spPr bwMode="auto">
          <a:xfrm>
            <a:off x="1066800" y="304800"/>
            <a:ext cx="7543800" cy="1431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112" name="Rectangle 16">
            <a:extLst>
              <a:ext uri="{FF2B5EF4-FFF2-40B4-BE49-F238E27FC236}">
                <a16:creationId xmlns:a16="http://schemas.microsoft.com/office/drawing/2014/main" id="{77BEEA03-F867-44E1-9034-E84DB5B7D4F7}"/>
              </a:ext>
            </a:extLst>
          </p:cNvPr>
          <p:cNvSpPr>
            <a:spLocks noGrp="1" noChangeArrowheads="1"/>
          </p:cNvSpPr>
          <p:nvPr>
            <p:ph type="body" idx="1"/>
          </p:nvPr>
        </p:nvSpPr>
        <p:spPr bwMode="auto">
          <a:xfrm>
            <a:off x="1066800" y="1981200"/>
            <a:ext cx="75438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13" name="Rectangle 17">
            <a:extLst>
              <a:ext uri="{FF2B5EF4-FFF2-40B4-BE49-F238E27FC236}">
                <a16:creationId xmlns:a16="http://schemas.microsoft.com/office/drawing/2014/main" id="{2893FB18-2EC4-440C-8D51-7840CBC375EB}"/>
              </a:ext>
            </a:extLst>
          </p:cNvPr>
          <p:cNvSpPr>
            <a:spLocks noGrp="1" noChangeArrowheads="1"/>
          </p:cNvSpPr>
          <p:nvPr>
            <p:ph type="dt" sz="half" idx="2"/>
          </p:nvPr>
        </p:nvSpPr>
        <p:spPr bwMode="auto">
          <a:xfrm>
            <a:off x="1066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cs typeface="+mn-cs"/>
              </a:defRPr>
            </a:lvl1pPr>
          </a:lstStyle>
          <a:p>
            <a:pPr>
              <a:defRPr/>
            </a:pPr>
            <a:endParaRPr lang="en-US"/>
          </a:p>
        </p:txBody>
      </p:sp>
      <p:sp>
        <p:nvSpPr>
          <p:cNvPr id="4114" name="Rectangle 18">
            <a:extLst>
              <a:ext uri="{FF2B5EF4-FFF2-40B4-BE49-F238E27FC236}">
                <a16:creationId xmlns:a16="http://schemas.microsoft.com/office/drawing/2014/main" id="{7079C54E-9237-4B99-BC87-0515E46056C8}"/>
              </a:ext>
            </a:extLst>
          </p:cNvPr>
          <p:cNvSpPr>
            <a:spLocks noGrp="1" noChangeArrowheads="1"/>
          </p:cNvSpPr>
          <p:nvPr>
            <p:ph type="ftr" sz="quarter" idx="3"/>
          </p:nvPr>
        </p:nvSpPr>
        <p:spPr bwMode="auto">
          <a:xfrm>
            <a:off x="34290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cs typeface="+mn-cs"/>
              </a:defRPr>
            </a:lvl1pPr>
          </a:lstStyle>
          <a:p>
            <a:pPr>
              <a:defRPr/>
            </a:pPr>
            <a:endParaRPr lang="en-US"/>
          </a:p>
        </p:txBody>
      </p:sp>
      <p:sp>
        <p:nvSpPr>
          <p:cNvPr id="4115" name="Rectangle 19">
            <a:extLst>
              <a:ext uri="{FF2B5EF4-FFF2-40B4-BE49-F238E27FC236}">
                <a16:creationId xmlns:a16="http://schemas.microsoft.com/office/drawing/2014/main" id="{9074354C-EC5B-413F-89D2-C6E08180D24E}"/>
              </a:ext>
            </a:extLst>
          </p:cNvPr>
          <p:cNvSpPr>
            <a:spLocks noGrp="1" noChangeArrowheads="1"/>
          </p:cNvSpPr>
          <p:nvPr>
            <p:ph type="sldNum" sz="quarter" idx="4"/>
          </p:nvPr>
        </p:nvSpPr>
        <p:spPr bwMode="auto">
          <a:xfrm>
            <a:off x="67056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00000"/>
                  </a:outerShdw>
                </a:effectLst>
              </a:defRPr>
            </a:lvl1pPr>
          </a:lstStyle>
          <a:p>
            <a:fld id="{6DD19D97-9833-4B62-8665-B01760F282FF}"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852"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www.opendemocracy.net/ourkingdom/duncan-weldon/secular-stagnation-keynes" TargetMode="External"/><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hyperlink" Target="http://touchstoneblog.org.uk/2013/09/rebalancing-recovery-renewal" TargetMode="Externa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chart" Target="../charts/chart1.xml"/><Relationship Id="rId1" Type="http://schemas.openxmlformats.org/officeDocument/2006/relationships/slideLayout" Target="../slideLayouts/slideLayout4.xml"/><Relationship Id="rId6" Type="http://schemas.openxmlformats.org/officeDocument/2006/relationships/image" Target="../media/image7.png"/><Relationship Id="rId4" Type="http://schemas.openxmlformats.org/officeDocument/2006/relationships/image" Target="../media/image7.wmf"/></Relationships>
</file>

<file path=ppt/slides/_rels/slide12.xml.rels><?xml version="1.0" encoding="UTF-8" standalone="yes"?>
<Relationships xmlns="http://schemas.openxmlformats.org/package/2006/relationships"><Relationship Id="rId3" Type="http://schemas.openxmlformats.org/officeDocument/2006/relationships/image" Target="../media/image8.wmf"/><Relationship Id="rId7" Type="http://schemas.openxmlformats.org/officeDocument/2006/relationships/image" Target="../media/image10.wmf"/><Relationship Id="rId2" Type="http://schemas.openxmlformats.org/officeDocument/2006/relationships/oleObject" Target="../embeddings/oleObject2.bin"/><Relationship Id="rId1" Type="http://schemas.openxmlformats.org/officeDocument/2006/relationships/slideLayout" Target="../slideLayouts/slideLayout4.xml"/><Relationship Id="rId6" Type="http://schemas.openxmlformats.org/officeDocument/2006/relationships/oleObject" Target="../embeddings/oleObject4.bin"/><Relationship Id="rId5" Type="http://schemas.openxmlformats.org/officeDocument/2006/relationships/image" Target="../media/image9.wmf"/><Relationship Id="rId4" Type="http://schemas.openxmlformats.org/officeDocument/2006/relationships/oleObject" Target="../embeddings/oleObject3.bin"/></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oleObject" Target="../embeddings/oleObject5.bin"/><Relationship Id="rId1" Type="http://schemas.openxmlformats.org/officeDocument/2006/relationships/slideLayout" Target="../slideLayouts/slideLayout2.xml"/><Relationship Id="rId5" Type="http://schemas.openxmlformats.org/officeDocument/2006/relationships/image" Target="../media/image15.wmf"/><Relationship Id="rId4" Type="http://schemas.openxmlformats.org/officeDocument/2006/relationships/oleObject" Target="../embeddings/oleObject6.bin"/></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wmf"/><Relationship Id="rId7" Type="http://schemas.openxmlformats.org/officeDocument/2006/relationships/image" Target="../media/image18.wmf"/><Relationship Id="rId2" Type="http://schemas.openxmlformats.org/officeDocument/2006/relationships/oleObject" Target="../embeddings/oleObject7.bin"/><Relationship Id="rId1" Type="http://schemas.openxmlformats.org/officeDocument/2006/relationships/slideLayout" Target="../slideLayouts/slideLayout2.xml"/><Relationship Id="rId6" Type="http://schemas.openxmlformats.org/officeDocument/2006/relationships/oleObject" Target="../embeddings/oleObject9.bin"/><Relationship Id="rId5" Type="http://schemas.openxmlformats.org/officeDocument/2006/relationships/image" Target="../media/image17.wmf"/><Relationship Id="rId4" Type="http://schemas.openxmlformats.org/officeDocument/2006/relationships/oleObject" Target="../embeddings/oleObject8.bin"/></Relationships>
</file>

<file path=ppt/slides/_rels/slide23.xml.rels><?xml version="1.0" encoding="UTF-8" standalone="yes"?>
<Relationships xmlns="http://schemas.openxmlformats.org/package/2006/relationships"><Relationship Id="rId3" Type="http://schemas.openxmlformats.org/officeDocument/2006/relationships/image" Target="../media/image19.wmf"/><Relationship Id="rId7" Type="http://schemas.openxmlformats.org/officeDocument/2006/relationships/image" Target="../media/image21.wmf"/><Relationship Id="rId2" Type="http://schemas.openxmlformats.org/officeDocument/2006/relationships/oleObject" Target="../embeddings/oleObject10.bin"/><Relationship Id="rId1" Type="http://schemas.openxmlformats.org/officeDocument/2006/relationships/slideLayout" Target="../slideLayouts/slideLayout2.xml"/><Relationship Id="rId6" Type="http://schemas.openxmlformats.org/officeDocument/2006/relationships/oleObject" Target="../embeddings/oleObject12.bin"/><Relationship Id="rId5" Type="http://schemas.openxmlformats.org/officeDocument/2006/relationships/image" Target="../media/image20.wmf"/><Relationship Id="rId4" Type="http://schemas.openxmlformats.org/officeDocument/2006/relationships/oleObject" Target="../embeddings/oleObject11.bin"/></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16.bin"/><Relationship Id="rId3" Type="http://schemas.openxmlformats.org/officeDocument/2006/relationships/image" Target="../media/image22.wmf"/><Relationship Id="rId7" Type="http://schemas.openxmlformats.org/officeDocument/2006/relationships/image" Target="../media/image24.wmf"/><Relationship Id="rId2" Type="http://schemas.openxmlformats.org/officeDocument/2006/relationships/oleObject" Target="../embeddings/oleObject13.bin"/><Relationship Id="rId1" Type="http://schemas.openxmlformats.org/officeDocument/2006/relationships/slideLayout" Target="../slideLayouts/slideLayout4.xml"/><Relationship Id="rId6" Type="http://schemas.openxmlformats.org/officeDocument/2006/relationships/oleObject" Target="../embeddings/oleObject15.bin"/><Relationship Id="rId5" Type="http://schemas.openxmlformats.org/officeDocument/2006/relationships/image" Target="../media/image23.wmf"/><Relationship Id="rId4" Type="http://schemas.openxmlformats.org/officeDocument/2006/relationships/oleObject" Target="../embeddings/oleObject14.bin"/><Relationship Id="rId9" Type="http://schemas.openxmlformats.org/officeDocument/2006/relationships/image" Target="../media/image25.w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27.wmf"/><Relationship Id="rId4" Type="http://schemas.openxmlformats.org/officeDocument/2006/relationships/oleObject" Target="../embeddings/oleObject17.bin"/></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8" Type="http://schemas.openxmlformats.org/officeDocument/2006/relationships/image" Target="../media/image31.wmf"/><Relationship Id="rId3" Type="http://schemas.openxmlformats.org/officeDocument/2006/relationships/oleObject" Target="../embeddings/oleObject18.bin"/><Relationship Id="rId7" Type="http://schemas.openxmlformats.org/officeDocument/2006/relationships/oleObject" Target="../embeddings/oleObject20.bin"/><Relationship Id="rId2" Type="http://schemas.openxmlformats.org/officeDocument/2006/relationships/image" Target="../media/image28.png"/><Relationship Id="rId1" Type="http://schemas.openxmlformats.org/officeDocument/2006/relationships/slideLayout" Target="../slideLayouts/slideLayout4.xml"/><Relationship Id="rId6" Type="http://schemas.openxmlformats.org/officeDocument/2006/relationships/image" Target="../media/image30.wmf"/><Relationship Id="rId5" Type="http://schemas.openxmlformats.org/officeDocument/2006/relationships/oleObject" Target="../embeddings/oleObject19.bin"/><Relationship Id="rId4" Type="http://schemas.openxmlformats.org/officeDocument/2006/relationships/image" Target="../media/image29.wmf"/></Relationships>
</file>

<file path=ppt/slides/_rels/slide35.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oleObject" Target="../embeddings/oleObject21.bin"/><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33.wmf"/><Relationship Id="rId7" Type="http://schemas.openxmlformats.org/officeDocument/2006/relationships/image" Target="../media/image35.wmf"/><Relationship Id="rId2" Type="http://schemas.openxmlformats.org/officeDocument/2006/relationships/oleObject" Target="../embeddings/oleObject22.bin"/><Relationship Id="rId1" Type="http://schemas.openxmlformats.org/officeDocument/2006/relationships/slideLayout" Target="../slideLayouts/slideLayout4.xml"/><Relationship Id="rId6" Type="http://schemas.openxmlformats.org/officeDocument/2006/relationships/oleObject" Target="../embeddings/oleObject24.bin"/><Relationship Id="rId5" Type="http://schemas.openxmlformats.org/officeDocument/2006/relationships/image" Target="../media/image34.wmf"/><Relationship Id="rId4" Type="http://schemas.openxmlformats.org/officeDocument/2006/relationships/oleObject" Target="../embeddings/oleObject23.bin"/></Relationships>
</file>

<file path=ppt/slides/_rels/slide3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3" Type="http://schemas.openxmlformats.org/officeDocument/2006/relationships/hyperlink" Target="https://www.brookings.edu/blog/ben-bernanke/2015/04/28/the-taylor-rule-a-benchmark-for-monetary-policy/" TargetMode="External"/><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hyperlink" Target="version%20of%20the%20Taylor%20rule,%20which%20measures%20inflation%20using%20the%20core%20PCE%20deflator%20and%20assumes%20that%20the%20weight%20on%20the%20output%20gap%20is%201.0%20rather%20than%200.5." TargetMode="External"/><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youtube.com/watch?v=3eyJIbSgdSE"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4">
            <a:extLst>
              <a:ext uri="{FF2B5EF4-FFF2-40B4-BE49-F238E27FC236}">
                <a16:creationId xmlns:a16="http://schemas.microsoft.com/office/drawing/2014/main" id="{F460243A-B2BD-4477-A013-A2C5E9B28F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2095500"/>
            <a:ext cx="18669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7">
            <a:extLst>
              <a:ext uri="{FF2B5EF4-FFF2-40B4-BE49-F238E27FC236}">
                <a16:creationId xmlns:a16="http://schemas.microsoft.com/office/drawing/2014/main" id="{3DACD3E9-10B2-4F93-BA7B-B5136101010F}"/>
              </a:ext>
            </a:extLst>
          </p:cNvPr>
          <p:cNvSpPr>
            <a:spLocks noGrp="1"/>
          </p:cNvSpPr>
          <p:nvPr>
            <p:ph type="title"/>
          </p:nvPr>
        </p:nvSpPr>
        <p:spPr/>
        <p:txBody>
          <a:bodyPr/>
          <a:lstStyle/>
          <a:p>
            <a:r>
              <a:rPr lang="en-GB" dirty="0"/>
              <a:t>10 </a:t>
            </a:r>
            <a:r>
              <a:rPr lang="en-GB" dirty="0" err="1"/>
              <a:t>obaveznih</a:t>
            </a:r>
            <a:r>
              <a:rPr lang="en-GB" dirty="0"/>
              <a:t> </a:t>
            </a:r>
            <a:r>
              <a:rPr lang="en-GB" dirty="0" err="1"/>
              <a:t>potpitanja</a:t>
            </a:r>
            <a:r>
              <a:rPr lang="en-GB" dirty="0"/>
              <a:t> za </a:t>
            </a:r>
            <a:r>
              <a:rPr lang="en-GB" dirty="0" err="1"/>
              <a:t>poglavlja</a:t>
            </a:r>
            <a:r>
              <a:rPr lang="en-GB" dirty="0"/>
              <a:t> 8 </a:t>
            </a:r>
            <a:r>
              <a:rPr lang="en-GB" dirty="0" err="1"/>
              <a:t>i</a:t>
            </a:r>
            <a:r>
              <a:rPr lang="en-GB" dirty="0"/>
              <a:t> 9</a:t>
            </a:r>
            <a:br>
              <a:rPr lang="en-GB" dirty="0"/>
            </a:br>
            <a:endParaRPr lang="en-GB" dirty="0"/>
          </a:p>
        </p:txBody>
      </p:sp>
      <p:sp>
        <p:nvSpPr>
          <p:cNvPr id="9" name="Content Placeholder 8">
            <a:extLst>
              <a:ext uri="{FF2B5EF4-FFF2-40B4-BE49-F238E27FC236}">
                <a16:creationId xmlns:a16="http://schemas.microsoft.com/office/drawing/2014/main" id="{1DD74A70-4A5A-4120-B897-5032324D4731}"/>
              </a:ext>
            </a:extLst>
          </p:cNvPr>
          <p:cNvSpPr>
            <a:spLocks noGrp="1"/>
          </p:cNvSpPr>
          <p:nvPr>
            <p:ph idx="1"/>
          </p:nvPr>
        </p:nvSpPr>
        <p:spPr/>
        <p:txBody>
          <a:bodyPr/>
          <a:lstStyle/>
          <a:p>
            <a:endParaRPr lang="en-GB" sz="1400" dirty="0"/>
          </a:p>
          <a:p>
            <a:r>
              <a:rPr lang="en-GB" sz="1400" dirty="0"/>
              <a:t>1.	</a:t>
            </a:r>
            <a:r>
              <a:rPr lang="en-GB" sz="1400" dirty="0" err="1"/>
              <a:t>objasniti</a:t>
            </a:r>
            <a:r>
              <a:rPr lang="en-GB" sz="1400" dirty="0"/>
              <a:t> </a:t>
            </a:r>
            <a:r>
              <a:rPr lang="en-GB" sz="1400" dirty="0" err="1"/>
              <a:t>egzogene</a:t>
            </a:r>
            <a:r>
              <a:rPr lang="en-GB" sz="1400" dirty="0"/>
              <a:t> </a:t>
            </a:r>
            <a:r>
              <a:rPr lang="en-GB" sz="1400" dirty="0" err="1"/>
              <a:t>varijable</a:t>
            </a:r>
            <a:r>
              <a:rPr lang="en-GB" sz="1400" dirty="0"/>
              <a:t> u </a:t>
            </a:r>
            <a:r>
              <a:rPr lang="en-GB" sz="1400" dirty="0" err="1"/>
              <a:t>funkciji</a:t>
            </a:r>
            <a:r>
              <a:rPr lang="en-GB" sz="1400" dirty="0"/>
              <a:t> </a:t>
            </a:r>
            <a:r>
              <a:rPr lang="en-GB" sz="1400" dirty="0" err="1"/>
              <a:t>tražnje</a:t>
            </a:r>
            <a:r>
              <a:rPr lang="en-GB" sz="1400" dirty="0"/>
              <a:t> za </a:t>
            </a:r>
            <a:r>
              <a:rPr lang="en-GB" sz="1400" dirty="0" err="1"/>
              <a:t>novcem</a:t>
            </a:r>
            <a:endParaRPr lang="en-GB" sz="1400" dirty="0"/>
          </a:p>
          <a:p>
            <a:endParaRPr lang="en-GB" sz="1400" dirty="0"/>
          </a:p>
          <a:p>
            <a:r>
              <a:rPr lang="en-GB" sz="1400" dirty="0"/>
              <a:t>2.	</a:t>
            </a:r>
            <a:r>
              <a:rPr lang="en-GB" sz="1400" dirty="0" err="1"/>
              <a:t>transakciona</a:t>
            </a:r>
            <a:r>
              <a:rPr lang="en-GB" sz="1400" dirty="0"/>
              <a:t> </a:t>
            </a:r>
            <a:r>
              <a:rPr lang="en-GB" sz="1400" dirty="0" err="1"/>
              <a:t>tražnja</a:t>
            </a:r>
            <a:endParaRPr lang="en-GB" sz="1400" dirty="0"/>
          </a:p>
          <a:p>
            <a:endParaRPr lang="en-GB" sz="1400" dirty="0"/>
          </a:p>
          <a:p>
            <a:r>
              <a:rPr lang="en-GB" sz="1400" dirty="0"/>
              <a:t>3.</a:t>
            </a:r>
            <a:r>
              <a:rPr lang="sr-Cyrl-RS" sz="1400" dirty="0"/>
              <a:t>        </a:t>
            </a:r>
            <a:r>
              <a:rPr lang="en-GB" sz="1400" dirty="0"/>
              <a:t> </a:t>
            </a:r>
            <a:r>
              <a:rPr lang="en-GB" sz="1400" dirty="0" err="1"/>
              <a:t>špekulativna</a:t>
            </a:r>
            <a:r>
              <a:rPr lang="en-GB" sz="1400" dirty="0"/>
              <a:t> </a:t>
            </a:r>
            <a:r>
              <a:rPr lang="en-GB" sz="1400" dirty="0" err="1"/>
              <a:t>tražnja</a:t>
            </a:r>
            <a:r>
              <a:rPr lang="en-GB" sz="1400" dirty="0"/>
              <a:t> za </a:t>
            </a:r>
            <a:r>
              <a:rPr lang="en-GB" sz="1400" dirty="0" err="1"/>
              <a:t>novcem</a:t>
            </a:r>
            <a:r>
              <a:rPr lang="en-GB" sz="1400" dirty="0"/>
              <a:t> (</a:t>
            </a:r>
            <a:r>
              <a:rPr lang="en-GB" sz="1400" dirty="0" err="1"/>
              <a:t>i</a:t>
            </a:r>
            <a:r>
              <a:rPr lang="en-GB" sz="1400" dirty="0"/>
              <a:t>), </a:t>
            </a:r>
            <a:r>
              <a:rPr lang="en-GB" sz="1400" dirty="0" err="1"/>
              <a:t>cena</a:t>
            </a:r>
            <a:r>
              <a:rPr lang="en-GB" sz="1400" dirty="0"/>
              <a:t> </a:t>
            </a:r>
            <a:r>
              <a:rPr lang="en-GB" sz="1400" dirty="0" err="1"/>
              <a:t>hartija</a:t>
            </a:r>
            <a:r>
              <a:rPr lang="en-GB" sz="1400" dirty="0"/>
              <a:t> od </a:t>
            </a:r>
            <a:r>
              <a:rPr lang="en-GB" sz="1400" dirty="0" err="1"/>
              <a:t>vrednosti</a:t>
            </a:r>
            <a:endParaRPr lang="en-GB" sz="1400" dirty="0"/>
          </a:p>
          <a:p>
            <a:endParaRPr lang="en-GB" sz="1400" dirty="0"/>
          </a:p>
          <a:p>
            <a:r>
              <a:rPr lang="en-GB" sz="1400" dirty="0"/>
              <a:t>4.	</a:t>
            </a:r>
            <a:r>
              <a:rPr lang="en-GB" sz="1400" dirty="0" err="1"/>
              <a:t>Fišerov</a:t>
            </a:r>
            <a:r>
              <a:rPr lang="en-GB" sz="1400" dirty="0"/>
              <a:t> </a:t>
            </a:r>
            <a:r>
              <a:rPr lang="en-GB" sz="1400" dirty="0" err="1"/>
              <a:t>princip</a:t>
            </a:r>
            <a:endParaRPr lang="en-GB" sz="1400" dirty="0"/>
          </a:p>
          <a:p>
            <a:endParaRPr lang="en-GB" sz="1400" dirty="0"/>
          </a:p>
          <a:p>
            <a:r>
              <a:rPr lang="en-GB" sz="1400" dirty="0"/>
              <a:t>5.	</a:t>
            </a:r>
            <a:r>
              <a:rPr lang="en-GB" sz="1400" dirty="0" err="1"/>
              <a:t>Targeti</a:t>
            </a:r>
            <a:r>
              <a:rPr lang="en-GB" sz="1400" dirty="0"/>
              <a:t> </a:t>
            </a:r>
          </a:p>
          <a:p>
            <a:r>
              <a:rPr lang="en-GB" sz="1400" dirty="0"/>
              <a:t>6.	</a:t>
            </a:r>
            <a:r>
              <a:rPr lang="en-GB" sz="1400" dirty="0" err="1"/>
              <a:t>Emisiona</a:t>
            </a:r>
            <a:r>
              <a:rPr lang="en-GB" sz="1400" dirty="0"/>
              <a:t> </a:t>
            </a:r>
            <a:r>
              <a:rPr lang="en-GB" sz="1400" dirty="0" err="1"/>
              <a:t>dobit</a:t>
            </a:r>
            <a:r>
              <a:rPr lang="en-GB" sz="1400" dirty="0"/>
              <a:t> </a:t>
            </a:r>
            <a:r>
              <a:rPr lang="en-GB" sz="1400" dirty="0" err="1"/>
              <a:t>i</a:t>
            </a:r>
            <a:r>
              <a:rPr lang="en-GB" sz="1400" dirty="0"/>
              <a:t> </a:t>
            </a:r>
            <a:r>
              <a:rPr lang="en-GB" sz="1400" dirty="0" err="1"/>
              <a:t>inflaciono</a:t>
            </a:r>
            <a:r>
              <a:rPr lang="en-GB" sz="1400" dirty="0"/>
              <a:t> </a:t>
            </a:r>
            <a:r>
              <a:rPr lang="en-GB" sz="1400" dirty="0" err="1"/>
              <a:t>oporezivanje</a:t>
            </a:r>
            <a:endParaRPr lang="en-GB" sz="1400" dirty="0"/>
          </a:p>
          <a:p>
            <a:r>
              <a:rPr lang="en-GB" sz="1400" dirty="0"/>
              <a:t>7	</a:t>
            </a:r>
            <a:r>
              <a:rPr lang="en-GB" sz="1400" dirty="0" err="1"/>
              <a:t>Badžetovi</a:t>
            </a:r>
            <a:r>
              <a:rPr lang="en-GB" sz="1400" dirty="0"/>
              <a:t> </a:t>
            </a:r>
            <a:r>
              <a:rPr lang="en-GB" sz="1400" dirty="0" err="1"/>
              <a:t>principi</a:t>
            </a:r>
            <a:endParaRPr lang="en-GB" sz="1400" dirty="0"/>
          </a:p>
        </p:txBody>
      </p:sp>
      <p:cxnSp>
        <p:nvCxnSpPr>
          <p:cNvPr id="15" name="Straight Arrow Connector 14">
            <a:extLst>
              <a:ext uri="{FF2B5EF4-FFF2-40B4-BE49-F238E27FC236}">
                <a16:creationId xmlns:a16="http://schemas.microsoft.com/office/drawing/2014/main" id="{C6C87B35-C548-42D6-9852-C621BF718233}"/>
              </a:ext>
            </a:extLst>
          </p:cNvPr>
          <p:cNvCxnSpPr/>
          <p:nvPr/>
        </p:nvCxnSpPr>
        <p:spPr bwMode="auto">
          <a:xfrm flipV="1">
            <a:off x="3810000" y="2362200"/>
            <a:ext cx="4343400" cy="609600"/>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cxnSp>
        <p:nvCxnSpPr>
          <p:cNvPr id="21" name="Straight Arrow Connector 20">
            <a:extLst>
              <a:ext uri="{FF2B5EF4-FFF2-40B4-BE49-F238E27FC236}">
                <a16:creationId xmlns:a16="http://schemas.microsoft.com/office/drawing/2014/main" id="{ADAF8D9D-768C-4CD0-B049-D09728E067A1}"/>
              </a:ext>
            </a:extLst>
          </p:cNvPr>
          <p:cNvCxnSpPr>
            <a:cxnSpLocks/>
          </p:cNvCxnSpPr>
          <p:nvPr/>
        </p:nvCxnSpPr>
        <p:spPr bwMode="auto">
          <a:xfrm flipV="1">
            <a:off x="4838700" y="2343150"/>
            <a:ext cx="2952750" cy="1085850"/>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40993978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4" descr="clip_image00763.jpg">
            <a:extLst>
              <a:ext uri="{FF2B5EF4-FFF2-40B4-BE49-F238E27FC236}">
                <a16:creationId xmlns:a16="http://schemas.microsoft.com/office/drawing/2014/main" id="{45EA5A9E-0609-4012-A028-4EDD93638DF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709738"/>
            <a:ext cx="5181600" cy="514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5">
            <a:extLst>
              <a:ext uri="{FF2B5EF4-FFF2-40B4-BE49-F238E27FC236}">
                <a16:creationId xmlns:a16="http://schemas.microsoft.com/office/drawing/2014/main" id="{0A2C6237-7BC8-4EF5-82F7-DFF7443518E9}"/>
              </a:ext>
            </a:extLst>
          </p:cNvPr>
          <p:cNvSpPr>
            <a:spLocks noGrp="1"/>
          </p:cNvSpPr>
          <p:nvPr>
            <p:ph type="title"/>
          </p:nvPr>
        </p:nvSpPr>
        <p:spPr/>
        <p:txBody>
          <a:bodyPr/>
          <a:lstStyle/>
          <a:p>
            <a:pPr>
              <a:defRPr/>
            </a:pPr>
            <a:r>
              <a:rPr lang="sr-Latn-RS" dirty="0">
                <a:hlinkClick r:id="rId3"/>
              </a:rPr>
              <a:t>Kejnz i sekularna stagnacija</a:t>
            </a:r>
            <a:endParaRPr lang="en-GB" dirty="0"/>
          </a:p>
        </p:txBody>
      </p:sp>
      <p:sp>
        <p:nvSpPr>
          <p:cNvPr id="22532" name="Rectangle 7">
            <a:extLst>
              <a:ext uri="{FF2B5EF4-FFF2-40B4-BE49-F238E27FC236}">
                <a16:creationId xmlns:a16="http://schemas.microsoft.com/office/drawing/2014/main" id="{4E01B9BA-9A5E-4EF5-B08F-FF96972E10E2}"/>
              </a:ext>
            </a:extLst>
          </p:cNvPr>
          <p:cNvSpPr>
            <a:spLocks noChangeArrowheads="1"/>
          </p:cNvSpPr>
          <p:nvPr/>
        </p:nvSpPr>
        <p:spPr bwMode="auto">
          <a:xfrm>
            <a:off x="5638800" y="1828800"/>
            <a:ext cx="35814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en-US" altLang="en-US" dirty="0" err="1">
                <a:hlinkClick r:id="rId4"/>
              </a:rPr>
              <a:t>Ekonomske</a:t>
            </a:r>
            <a:r>
              <a:rPr lang="en-US" altLang="en-US" dirty="0">
                <a:hlinkClick r:id="rId4"/>
              </a:rPr>
              <a:t> </a:t>
            </a:r>
            <a:r>
              <a:rPr lang="en-US" altLang="en-US" dirty="0" err="1">
                <a:hlinkClick r:id="rId4"/>
              </a:rPr>
              <a:t>reforme</a:t>
            </a:r>
            <a:r>
              <a:rPr lang="en-US" altLang="en-US" dirty="0">
                <a:hlinkClick r:id="rId4"/>
              </a:rPr>
              <a:t> </a:t>
            </a:r>
            <a:r>
              <a:rPr lang="en-GB" altLang="en-US" dirty="0">
                <a:hlinkClick r:id="rId4"/>
              </a:rPr>
              <a:t>– </a:t>
            </a:r>
            <a:endParaRPr lang="en-US" altLang="en-US" dirty="0">
              <a:hlinkClick r:id="rId4"/>
            </a:endParaRPr>
          </a:p>
          <a:p>
            <a:pPr eaLnBrk="1" hangingPunct="1"/>
            <a:r>
              <a:rPr lang="en-GB" altLang="en-US" dirty="0">
                <a:hlinkClick r:id="rId4"/>
              </a:rPr>
              <a:t>B</a:t>
            </a:r>
            <a:r>
              <a:rPr lang="en-US" altLang="en-US" dirty="0" err="1">
                <a:hlinkClick r:id="rId4"/>
              </a:rPr>
              <a:t>ankarski</a:t>
            </a:r>
            <a:r>
              <a:rPr lang="en-US" altLang="en-US" dirty="0">
                <a:hlinkClick r:id="rId4"/>
              </a:rPr>
              <a:t> </a:t>
            </a:r>
            <a:r>
              <a:rPr lang="en-US" altLang="en-US" dirty="0" err="1">
                <a:hlinkClick r:id="rId4"/>
              </a:rPr>
              <a:t>sektor</a:t>
            </a:r>
            <a:r>
              <a:rPr lang="en-US" altLang="en-US" dirty="0">
                <a:hlinkClick r:id="rId4"/>
              </a:rPr>
              <a:t>, </a:t>
            </a:r>
            <a:r>
              <a:rPr lang="en-US" altLang="en-US" dirty="0" err="1">
                <a:hlinkClick r:id="rId4"/>
              </a:rPr>
              <a:t>korporativno</a:t>
            </a:r>
            <a:r>
              <a:rPr lang="en-US" altLang="en-US" dirty="0">
                <a:hlinkClick r:id="rId4"/>
              </a:rPr>
              <a:t> </a:t>
            </a:r>
            <a:r>
              <a:rPr lang="en-US" altLang="en-US" dirty="0" err="1">
                <a:hlinkClick r:id="rId4"/>
              </a:rPr>
              <a:t>upravljanje</a:t>
            </a:r>
            <a:r>
              <a:rPr lang="en-US" altLang="en-US" dirty="0">
                <a:hlinkClick r:id="rId4"/>
              </a:rPr>
              <a:t>, </a:t>
            </a:r>
            <a:r>
              <a:rPr lang="en-US" altLang="en-US" dirty="0" err="1">
                <a:hlinkClick r:id="rId4"/>
              </a:rPr>
              <a:t>industrijske</a:t>
            </a:r>
            <a:r>
              <a:rPr lang="en-US" altLang="en-US" dirty="0">
                <a:hlinkClick r:id="rId4"/>
              </a:rPr>
              <a:t> </a:t>
            </a:r>
            <a:r>
              <a:rPr lang="en-US" altLang="en-US" dirty="0" err="1">
                <a:hlinkClick r:id="rId4"/>
              </a:rPr>
              <a:t>politike</a:t>
            </a:r>
            <a:r>
              <a:rPr lang="en-US" altLang="en-US" dirty="0">
                <a:hlinkClick r:id="rId4"/>
              </a:rPr>
              <a:t>, </a:t>
            </a:r>
            <a:r>
              <a:rPr lang="en-US" altLang="en-US" dirty="0" err="1">
                <a:hlinkClick r:id="rId4"/>
              </a:rPr>
              <a:t>politika</a:t>
            </a:r>
            <a:r>
              <a:rPr lang="en-US" altLang="en-US" dirty="0">
                <a:hlinkClick r:id="rId4"/>
              </a:rPr>
              <a:t> </a:t>
            </a:r>
            <a:r>
              <a:rPr lang="en-US" altLang="en-US" dirty="0" err="1">
                <a:hlinkClick r:id="rId4"/>
              </a:rPr>
              <a:t>dohodaka</a:t>
            </a:r>
            <a:r>
              <a:rPr lang="en-US" altLang="en-US" dirty="0">
                <a:hlinkClick r:id="rId4"/>
              </a:rPr>
              <a:t>, </a:t>
            </a:r>
            <a:r>
              <a:rPr lang="en-US" altLang="en-US" dirty="0" err="1">
                <a:hlinkClick r:id="rId4"/>
              </a:rPr>
              <a:t>itd</a:t>
            </a:r>
            <a:r>
              <a:rPr lang="en-GB" altLang="en-US" dirty="0"/>
              <a:t> –</a:t>
            </a:r>
            <a:endParaRPr lang="en-US" altLang="en-US" dirty="0"/>
          </a:p>
          <a:p>
            <a:pPr eaLnBrk="1" hangingPunct="1"/>
            <a:r>
              <a:rPr lang="en-GB" altLang="en-US" dirty="0"/>
              <a:t>Š</a:t>
            </a:r>
            <a:r>
              <a:rPr lang="en-US" altLang="en-US" dirty="0" err="1"/>
              <a:t>ira</a:t>
            </a:r>
            <a:r>
              <a:rPr lang="en-US" altLang="en-US" dirty="0"/>
              <a:t> </a:t>
            </a:r>
            <a:r>
              <a:rPr lang="en-GB" altLang="en-US" dirty="0"/>
              <a:t>‘</a:t>
            </a:r>
            <a:r>
              <a:rPr lang="en-GB" altLang="en-US" dirty="0" err="1"/>
              <a:t>Ke</a:t>
            </a:r>
            <a:r>
              <a:rPr lang="en-US" altLang="en-US" dirty="0" err="1"/>
              <a:t>jnzijanska</a:t>
            </a:r>
            <a:r>
              <a:rPr lang="en-GB" altLang="en-US" dirty="0"/>
              <a:t>’ agenda </a:t>
            </a:r>
            <a:endParaRPr lang="en-US" altLang="en-US" dirty="0"/>
          </a:p>
          <a:p>
            <a:pPr eaLnBrk="1" hangingPunct="1"/>
            <a:r>
              <a:rPr lang="en-GB" altLang="en-US" dirty="0"/>
              <a:t>A</a:t>
            </a:r>
            <a:r>
              <a:rPr lang="en-US" altLang="en-US" dirty="0"/>
              <a:t> ne </a:t>
            </a:r>
            <a:r>
              <a:rPr lang="en-US" altLang="en-US" dirty="0" err="1"/>
              <a:t>samo</a:t>
            </a:r>
            <a:r>
              <a:rPr lang="en-US" altLang="en-US" dirty="0"/>
              <a:t> – </a:t>
            </a:r>
            <a:r>
              <a:rPr lang="en-US" altLang="en-US" dirty="0" err="1"/>
              <a:t>ulaganje</a:t>
            </a:r>
            <a:r>
              <a:rPr lang="en-US" altLang="en-US" dirty="0"/>
              <a:t> </a:t>
            </a:r>
            <a:r>
              <a:rPr lang="en-GB" altLang="en-US" dirty="0"/>
              <a:t>2% of </a:t>
            </a:r>
            <a:r>
              <a:rPr lang="en-US" altLang="en-US" dirty="0"/>
              <a:t>B</a:t>
            </a:r>
            <a:r>
              <a:rPr lang="en-GB" altLang="en-US" dirty="0"/>
              <a:t>DP </a:t>
            </a:r>
            <a:r>
              <a:rPr lang="en-US" altLang="en-US" dirty="0"/>
              <a:t>u  </a:t>
            </a:r>
            <a:r>
              <a:rPr lang="en-US" altLang="en-US" dirty="0" err="1"/>
              <a:t>kapitalne</a:t>
            </a:r>
            <a:r>
              <a:rPr lang="en-US" altLang="en-US" dirty="0"/>
              <a:t> </a:t>
            </a:r>
            <a:r>
              <a:rPr lang="en-US" altLang="en-US" dirty="0" err="1"/>
              <a:t>projekte</a:t>
            </a:r>
            <a:endParaRPr lang="en-GB" alt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D9005-0B95-4F34-A7FE-5D015DEB8189}"/>
              </a:ext>
            </a:extLst>
          </p:cNvPr>
          <p:cNvSpPr>
            <a:spLocks noGrp="1"/>
          </p:cNvSpPr>
          <p:nvPr>
            <p:ph type="title"/>
          </p:nvPr>
        </p:nvSpPr>
        <p:spPr/>
        <p:txBody>
          <a:bodyPr/>
          <a:lstStyle/>
          <a:p>
            <a:pPr>
              <a:defRPr/>
            </a:pPr>
            <a:r>
              <a:rPr lang="en-GB" dirty="0"/>
              <a:t>DEF</a:t>
            </a:r>
            <a:r>
              <a:rPr lang="sr-Latn-RS" dirty="0"/>
              <a:t>ACIONI JAZ Y</a:t>
            </a:r>
            <a:r>
              <a:rPr lang="en-GB" baseline="-25000" dirty="0"/>
              <a:t>max</a:t>
            </a:r>
            <a:r>
              <a:rPr lang="sr-Latn-RS" dirty="0"/>
              <a:t>-Y</a:t>
            </a:r>
            <a:r>
              <a:rPr lang="en-GB" baseline="-25000" dirty="0"/>
              <a:t>e</a:t>
            </a:r>
          </a:p>
        </p:txBody>
      </p:sp>
      <p:graphicFrame>
        <p:nvGraphicFramePr>
          <p:cNvPr id="5" name="Chart 4">
            <a:extLst>
              <a:ext uri="{FF2B5EF4-FFF2-40B4-BE49-F238E27FC236}">
                <a16:creationId xmlns:a16="http://schemas.microsoft.com/office/drawing/2014/main" id="{36D26FEE-6598-4B51-B6BD-B82FAA0D89EA}"/>
              </a:ext>
            </a:extLst>
          </p:cNvPr>
          <p:cNvGraphicFramePr>
            <a:graphicFrameLocks/>
          </p:cNvGraphicFramePr>
          <p:nvPr/>
        </p:nvGraphicFramePr>
        <p:xfrm>
          <a:off x="304800" y="1524000"/>
          <a:ext cx="5189537" cy="48545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26" name="Object 2">
            <a:extLst>
              <a:ext uri="{FF2B5EF4-FFF2-40B4-BE49-F238E27FC236}">
                <a16:creationId xmlns:a16="http://schemas.microsoft.com/office/drawing/2014/main" id="{07096929-4674-4934-93F3-C8F1C5022C97}"/>
              </a:ext>
            </a:extLst>
          </p:cNvPr>
          <p:cNvGraphicFramePr>
            <a:graphicFrameLocks noChangeAspect="1"/>
          </p:cNvGraphicFramePr>
          <p:nvPr/>
        </p:nvGraphicFramePr>
        <p:xfrm>
          <a:off x="6126163" y="1905000"/>
          <a:ext cx="2519362" cy="1447800"/>
        </p:xfrm>
        <a:graphic>
          <a:graphicData uri="http://schemas.openxmlformats.org/presentationml/2006/ole">
            <mc:AlternateContent xmlns:mc="http://schemas.openxmlformats.org/markup-compatibility/2006">
              <mc:Choice xmlns:v="urn:schemas-microsoft-com:vml" Requires="v">
                <p:oleObj name="Equation" r:id="rId3" imgW="1015920" imgH="583920" progId="Equation.3">
                  <p:embed/>
                </p:oleObj>
              </mc:Choice>
              <mc:Fallback>
                <p:oleObj name="Equation" r:id="rId3" imgW="1015920" imgH="58392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26163" y="1905000"/>
                        <a:ext cx="2519362" cy="1447800"/>
                      </a:xfrm>
                      <a:prstGeom prst="rect">
                        <a:avLst/>
                      </a:prstGeom>
                      <a:solidFill>
                        <a:schemeClr val="tx1"/>
                      </a:solidFill>
                    </p:spPr>
                  </p:pic>
                </p:oleObj>
              </mc:Fallback>
            </mc:AlternateContent>
          </a:graphicData>
        </a:graphic>
      </p:graphicFrame>
      <p:sp>
        <p:nvSpPr>
          <p:cNvPr id="7" name="TextBox 6">
            <a:extLst>
              <a:ext uri="{FF2B5EF4-FFF2-40B4-BE49-F238E27FC236}">
                <a16:creationId xmlns:a16="http://schemas.microsoft.com/office/drawing/2014/main" id="{915A66E1-3A67-4728-99F9-612978D79A59}"/>
              </a:ext>
            </a:extLst>
          </p:cNvPr>
          <p:cNvSpPr txBox="1">
            <a:spLocks noChangeArrowheads="1"/>
          </p:cNvSpPr>
          <p:nvPr/>
        </p:nvSpPr>
        <p:spPr bwMode="auto">
          <a:xfrm>
            <a:off x="5715000" y="3597275"/>
            <a:ext cx="3886200"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GB" altLang="en-US" b="1" dirty="0"/>
          </a:p>
          <a:p>
            <a:pPr eaLnBrk="1" hangingPunct="1"/>
            <a:endParaRPr lang="en-GB" altLang="en-US" b="1" dirty="0"/>
          </a:p>
          <a:p>
            <a:pPr eaLnBrk="1" hangingPunct="1"/>
            <a:endParaRPr lang="en-GB" altLang="en-US" b="1" dirty="0"/>
          </a:p>
          <a:p>
            <a:pPr eaLnBrk="1" hangingPunct="1"/>
            <a:endParaRPr lang="en-GB" altLang="en-US" b="1" dirty="0"/>
          </a:p>
          <a:p>
            <a:pPr eaLnBrk="1" hangingPunct="1"/>
            <a:r>
              <a:rPr lang="en-GB" altLang="en-US" b="1" dirty="0"/>
              <a:t>A</a:t>
            </a:r>
            <a:r>
              <a:rPr lang="en-US" altLang="en-US" b="1" dirty="0"/>
              <a:t>ko je Y</a:t>
            </a:r>
            <a:r>
              <a:rPr lang="en-GB" altLang="en-US" b="1" dirty="0"/>
              <a:t>max</a:t>
            </a:r>
            <a:r>
              <a:rPr lang="en-US" altLang="en-US" b="1" dirty="0"/>
              <a:t>-Y</a:t>
            </a:r>
            <a:r>
              <a:rPr lang="en-GB" altLang="en-US" b="1" dirty="0"/>
              <a:t>e&gt;0</a:t>
            </a:r>
          </a:p>
          <a:p>
            <a:pPr eaLnBrk="1" hangingPunct="1"/>
            <a:r>
              <a:rPr lang="en-GB" altLang="en-US" b="1" dirty="0" err="1"/>
              <a:t>Deflacioni</a:t>
            </a:r>
            <a:r>
              <a:rPr lang="en-GB" altLang="en-US" b="1" dirty="0"/>
              <a:t> </a:t>
            </a:r>
            <a:r>
              <a:rPr lang="en-GB" altLang="en-US" b="1" dirty="0" err="1"/>
              <a:t>jaz</a:t>
            </a:r>
            <a:endParaRPr lang="en-GB" altLang="en-US" b="1" dirty="0"/>
          </a:p>
          <a:p>
            <a:pPr eaLnBrk="1" hangingPunct="1"/>
            <a:r>
              <a:rPr lang="en-GB" altLang="en-US" b="1" dirty="0" err="1"/>
              <a:t>lek</a:t>
            </a:r>
            <a:r>
              <a:rPr lang="en-GB" altLang="en-US" b="1" dirty="0"/>
              <a:t>?</a:t>
            </a:r>
            <a:endParaRPr lang="en-US" altLang="en-US" b="1" dirty="0"/>
          </a:p>
          <a:p>
            <a:pPr eaLnBrk="1" hangingPunct="1"/>
            <a:r>
              <a:rPr lang="en-GB" altLang="en-US" b="1" dirty="0"/>
              <a:t>A</a:t>
            </a:r>
            <a:r>
              <a:rPr lang="en-US" altLang="en-US" b="1" dirty="0"/>
              <a:t>ko je </a:t>
            </a:r>
            <a:r>
              <a:rPr lang="en-US" altLang="en-US" b="1" dirty="0" err="1"/>
              <a:t>multiplikator</a:t>
            </a:r>
            <a:r>
              <a:rPr lang="en-US" altLang="en-US" b="1" dirty="0"/>
              <a:t>=5</a:t>
            </a:r>
            <a:endParaRPr lang="en-GB" altLang="en-US" b="1" dirty="0"/>
          </a:p>
          <a:p>
            <a:pPr eaLnBrk="1" hangingPunct="1"/>
            <a:r>
              <a:rPr lang="en-GB" altLang="en-US" b="1" dirty="0" err="1"/>
              <a:t>Rast</a:t>
            </a:r>
            <a:r>
              <a:rPr lang="en-GB" altLang="en-US" b="1" dirty="0"/>
              <a:t> </a:t>
            </a:r>
            <a:r>
              <a:rPr lang="en-GB" altLang="en-US" b="1" dirty="0" err="1"/>
              <a:t>investicija</a:t>
            </a:r>
            <a:r>
              <a:rPr lang="en-GB" altLang="en-US" b="1" dirty="0"/>
              <a:t> od 10 za </a:t>
            </a:r>
            <a:r>
              <a:rPr lang="en-GB" altLang="en-US" b="1" dirty="0" err="1"/>
              <a:t>pokrivanje</a:t>
            </a:r>
            <a:r>
              <a:rPr lang="en-GB" altLang="en-US" b="1" dirty="0"/>
              <a:t> </a:t>
            </a:r>
            <a:r>
              <a:rPr lang="en-GB" altLang="en-US" b="1" dirty="0" err="1"/>
              <a:t>jaza</a:t>
            </a:r>
            <a:r>
              <a:rPr lang="en-GB" altLang="en-US" b="1" dirty="0"/>
              <a:t> od 50</a:t>
            </a:r>
          </a:p>
          <a:p>
            <a:pPr eaLnBrk="1" hangingPunct="1"/>
            <a:endParaRPr lang="en-US" altLang="en-US" b="1" dirty="0"/>
          </a:p>
        </p:txBody>
      </p:sp>
      <mc:AlternateContent xmlns:mc="http://schemas.openxmlformats.org/markup-compatibility/2006" xmlns:a14="http://schemas.microsoft.com/office/drawing/2010/main">
        <mc:Choice Requires="a14">
          <p:sp>
            <p:nvSpPr>
              <p:cNvPr id="6" name="Object 2">
                <a:extLst>
                  <a:ext uri="{FF2B5EF4-FFF2-40B4-BE49-F238E27FC236}">
                    <a16:creationId xmlns:a16="http://schemas.microsoft.com/office/drawing/2014/main" id="{9A52BECA-4CA3-4A28-8B6E-D7BE8E4EB399}"/>
                  </a:ext>
                </a:extLst>
              </p:cNvPr>
              <p:cNvSpPr txBox="1"/>
              <p:nvPr/>
            </p:nvSpPr>
            <p:spPr bwMode="auto">
              <a:xfrm>
                <a:off x="6126163" y="3657600"/>
                <a:ext cx="2519362" cy="685800"/>
              </a:xfrm>
              <a:prstGeom prst="rect">
                <a:avLst/>
              </a:prstGeom>
              <a:solidFill>
                <a:schemeClr val="tx1"/>
              </a:solidFill>
            </p:spPr>
            <p:txBody>
              <a:bodyPr>
                <a:normAutofit/>
              </a:bodyPr>
              <a:lstStyle/>
              <a:p>
                <a:pPr/>
                <a14:m>
                  <m:oMathPara xmlns:m="http://schemas.openxmlformats.org/officeDocument/2006/math">
                    <m:oMathParaPr>
                      <m:jc m:val="left"/>
                    </m:oMathParaPr>
                    <m:oMath xmlns:m="http://schemas.openxmlformats.org/officeDocument/2006/math">
                      <m:r>
                        <a:rPr lang="en-GB" b="0" i="1" smtClean="0">
                          <a:solidFill>
                            <a:srgbClr val="000000"/>
                          </a:solidFill>
                          <a:latin typeface="Cambria Math" panose="02040503050406030204" pitchFamily="18" charset="0"/>
                        </a:rPr>
                        <m:t>𝑚𝑢𝑙𝑡𝑖𝑝𝑙𝑖𝑘𝑎𝑡𝑜𝑟</m:t>
                      </m:r>
                      <m:r>
                        <a:rPr lang="en-GB" i="1">
                          <a:solidFill>
                            <a:srgbClr val="000000"/>
                          </a:solidFill>
                          <a:latin typeface="Cambria Math" panose="02040503050406030204" pitchFamily="18" charset="0"/>
                        </a:rPr>
                        <m:t>=</m:t>
                      </m:r>
                      <m:f>
                        <m:fPr>
                          <m:ctrlPr>
                            <a:rPr lang="en-GB" i="1" smtClean="0">
                              <a:solidFill>
                                <a:srgbClr val="000000"/>
                              </a:solidFill>
                              <a:latin typeface="Cambria Math" panose="02040503050406030204" pitchFamily="18" charset="0"/>
                            </a:rPr>
                          </m:ctrlPr>
                        </m:fPr>
                        <m:num>
                          <m:r>
                            <a:rPr lang="en-GB" i="1">
                              <a:solidFill>
                                <a:srgbClr val="000000"/>
                              </a:solidFill>
                              <a:latin typeface="Cambria Math" panose="02040503050406030204" pitchFamily="18" charset="0"/>
                            </a:rPr>
                            <m:t>1</m:t>
                          </m:r>
                        </m:num>
                        <m:den>
                          <m:r>
                            <a:rPr lang="en-GB" i="1">
                              <a:solidFill>
                                <a:srgbClr val="000000"/>
                              </a:solidFill>
                              <a:latin typeface="Cambria Math" panose="02040503050406030204" pitchFamily="18" charset="0"/>
                            </a:rPr>
                            <m:t>1−</m:t>
                          </m:r>
                          <m:r>
                            <a:rPr lang="en-GB" i="1">
                              <a:solidFill>
                                <a:srgbClr val="000000"/>
                              </a:solidFill>
                              <a:latin typeface="Cambria Math" panose="02040503050406030204" pitchFamily="18" charset="0"/>
                            </a:rPr>
                            <m:t>𝑐</m:t>
                          </m:r>
                        </m:den>
                      </m:f>
                    </m:oMath>
                  </m:oMathPara>
                </a14:m>
                <a:endParaRPr lang="en-GB" dirty="0"/>
              </a:p>
            </p:txBody>
          </p:sp>
        </mc:Choice>
        <mc:Fallback xmlns="">
          <p:sp>
            <p:nvSpPr>
              <p:cNvPr id="6" name="Object 2">
                <a:extLst>
                  <a:ext uri="{FF2B5EF4-FFF2-40B4-BE49-F238E27FC236}">
                    <a16:creationId xmlns:a16="http://schemas.microsoft.com/office/drawing/2014/main" id="{9A52BECA-4CA3-4A28-8B6E-D7BE8E4EB399}"/>
                  </a:ext>
                </a:extLst>
              </p:cNvPr>
              <p:cNvSpPr txBox="1">
                <a:spLocks noRot="1" noChangeAspect="1" noMove="1" noResize="1" noEditPoints="1" noAdjustHandles="1" noChangeArrowheads="1" noChangeShapeType="1" noTextEdit="1"/>
              </p:cNvSpPr>
              <p:nvPr/>
            </p:nvSpPr>
            <p:spPr bwMode="auto">
              <a:xfrm>
                <a:off x="6126163" y="3657600"/>
                <a:ext cx="2519362" cy="685800"/>
              </a:xfrm>
              <a:prstGeom prst="rect">
                <a:avLst/>
              </a:prstGeom>
              <a:blipFill>
                <a:blip r:embed="rId6"/>
                <a:stretch>
                  <a:fillRect/>
                </a:stretch>
              </a:blipFill>
            </p:spPr>
            <p:txBody>
              <a:bodyPr/>
              <a:lstStyle/>
              <a:p>
                <a:r>
                  <a:rPr lang="en-GB">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animEffect transition="in" filter="blinds(horizontal)">
                                      <p:cBhvr>
                                        <p:cTn id="7" dur="500"/>
                                        <p:tgtEl>
                                          <p:spTgt spid="7">
                                            <p:txEl>
                                              <p:pRg st="4" end="4"/>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7">
                                            <p:txEl>
                                              <p:pRg st="5" end="5"/>
                                            </p:txEl>
                                          </p:spTgt>
                                        </p:tgtEl>
                                        <p:attrNameLst>
                                          <p:attrName>style.visibility</p:attrName>
                                        </p:attrNameLst>
                                      </p:cBhvr>
                                      <p:to>
                                        <p:strVal val="visible"/>
                                      </p:to>
                                    </p:set>
                                    <p:animEffect transition="in" filter="blinds(horizontal)">
                                      <p:cBhvr>
                                        <p:cTn id="12" dur="500"/>
                                        <p:tgtEl>
                                          <p:spTgt spid="7">
                                            <p:txEl>
                                              <p:pRg st="5" end="5"/>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7">
                                            <p:txEl>
                                              <p:pRg st="6" end="6"/>
                                            </p:txEl>
                                          </p:spTgt>
                                        </p:tgtEl>
                                        <p:attrNameLst>
                                          <p:attrName>style.visibility</p:attrName>
                                        </p:attrNameLst>
                                      </p:cBhvr>
                                      <p:to>
                                        <p:strVal val="visible"/>
                                      </p:to>
                                    </p:set>
                                    <p:animEffect transition="in" filter="blinds(horizontal)">
                                      <p:cBhvr>
                                        <p:cTn id="17" dur="500"/>
                                        <p:tgtEl>
                                          <p:spTgt spid="7">
                                            <p:txEl>
                                              <p:pRg st="6" end="6"/>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7">
                                            <p:txEl>
                                              <p:pRg st="7" end="7"/>
                                            </p:txEl>
                                          </p:spTgt>
                                        </p:tgtEl>
                                        <p:attrNameLst>
                                          <p:attrName>style.visibility</p:attrName>
                                        </p:attrNameLst>
                                      </p:cBhvr>
                                      <p:to>
                                        <p:strVal val="visible"/>
                                      </p:to>
                                    </p:set>
                                    <p:animEffect transition="in" filter="blinds(horizontal)">
                                      <p:cBhvr>
                                        <p:cTn id="22" dur="500"/>
                                        <p:tgtEl>
                                          <p:spTgt spid="7">
                                            <p:txEl>
                                              <p:pRg st="7" end="7"/>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7">
                                            <p:txEl>
                                              <p:pRg st="8" end="8"/>
                                            </p:txEl>
                                          </p:spTgt>
                                        </p:tgtEl>
                                        <p:attrNameLst>
                                          <p:attrName>style.visibility</p:attrName>
                                        </p:attrNameLst>
                                      </p:cBhvr>
                                      <p:to>
                                        <p:strVal val="visible"/>
                                      </p:to>
                                    </p:set>
                                    <p:animEffect transition="in" filter="blinds(horizontal)">
                                      <p:cBhvr>
                                        <p:cTn id="27" dur="500"/>
                                        <p:tgtEl>
                                          <p:spTgt spid="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3C330-CC73-41D8-9A46-601DCA8424EF}"/>
              </a:ext>
            </a:extLst>
          </p:cNvPr>
          <p:cNvSpPr>
            <a:spLocks noGrp="1"/>
          </p:cNvSpPr>
          <p:nvPr>
            <p:ph type="title"/>
          </p:nvPr>
        </p:nvSpPr>
        <p:spPr/>
        <p:txBody>
          <a:bodyPr/>
          <a:lstStyle/>
          <a:p>
            <a:pPr>
              <a:defRPr/>
            </a:pPr>
            <a:r>
              <a:rPr lang="en-GB" dirty="0"/>
              <a:t>KAKO DA ZATVORIM DEFLACIONI JAZ?</a:t>
            </a:r>
          </a:p>
        </p:txBody>
      </p:sp>
      <p:sp>
        <p:nvSpPr>
          <p:cNvPr id="3" name="Content Placeholder 2">
            <a:extLst>
              <a:ext uri="{FF2B5EF4-FFF2-40B4-BE49-F238E27FC236}">
                <a16:creationId xmlns:a16="http://schemas.microsoft.com/office/drawing/2014/main" id="{FB3B3059-E3BA-4E23-94BD-25027A567230}"/>
              </a:ext>
            </a:extLst>
          </p:cNvPr>
          <p:cNvSpPr>
            <a:spLocks noGrp="1"/>
          </p:cNvSpPr>
          <p:nvPr>
            <p:ph sz="half" idx="1"/>
          </p:nvPr>
        </p:nvSpPr>
        <p:spPr/>
        <p:txBody>
          <a:bodyPr/>
          <a:lstStyle/>
          <a:p>
            <a:pPr>
              <a:defRPr/>
            </a:pPr>
            <a:r>
              <a:rPr lang="en-GB" dirty="0"/>
              <a:t>INVESTICIJAMA </a:t>
            </a:r>
          </a:p>
          <a:p>
            <a:pPr>
              <a:defRPr/>
            </a:pPr>
            <a:r>
              <a:rPr lang="en-GB" dirty="0"/>
              <a:t>ILI RASTOM JAVNE POTROSNJE</a:t>
            </a:r>
          </a:p>
          <a:p>
            <a:pPr>
              <a:defRPr/>
            </a:pPr>
            <a:endParaRPr lang="en-GB" dirty="0"/>
          </a:p>
          <a:p>
            <a:pPr>
              <a:defRPr/>
            </a:pPr>
            <a:r>
              <a:rPr lang="en-GB" dirty="0"/>
              <a:t>ILI POREZIMA </a:t>
            </a:r>
          </a:p>
          <a:p>
            <a:pPr>
              <a:defRPr/>
            </a:pPr>
            <a:r>
              <a:rPr lang="en-GB" dirty="0"/>
              <a:t>Y=C+I+G</a:t>
            </a:r>
          </a:p>
          <a:p>
            <a:pPr>
              <a:defRPr/>
            </a:pPr>
            <a:r>
              <a:rPr lang="en-GB" dirty="0"/>
              <a:t>C=</a:t>
            </a:r>
            <a:r>
              <a:rPr lang="sr-Latn-CS" dirty="0">
                <a:sym typeface="Symbol"/>
              </a:rPr>
              <a:t>+</a:t>
            </a:r>
            <a:r>
              <a:rPr lang="sr-Latn-CS" i="1" dirty="0">
                <a:sym typeface="Symbol"/>
              </a:rPr>
              <a:t>c</a:t>
            </a:r>
            <a:r>
              <a:rPr lang="en-GB" i="1" dirty="0">
                <a:sym typeface="Symbol"/>
              </a:rPr>
              <a:t>(</a:t>
            </a:r>
            <a:r>
              <a:rPr lang="sr-Latn-CS" i="1" dirty="0">
                <a:sym typeface="Symbol"/>
              </a:rPr>
              <a:t>Y</a:t>
            </a:r>
            <a:r>
              <a:rPr lang="en-GB" i="1" dirty="0">
                <a:sym typeface="Symbol"/>
              </a:rPr>
              <a:t>-T)</a:t>
            </a:r>
            <a:r>
              <a:rPr lang="sr-Latn-RS" i="1" dirty="0">
                <a:sym typeface="Symbol"/>
              </a:rPr>
              <a:t> </a:t>
            </a:r>
          </a:p>
          <a:p>
            <a:pPr>
              <a:defRPr/>
            </a:pPr>
            <a:r>
              <a:rPr lang="sr-Latn-RS" i="1" dirty="0">
                <a:sym typeface="Symbol"/>
              </a:rPr>
              <a:t>neka je  </a:t>
            </a:r>
            <a:r>
              <a:rPr lang="sr-Latn-CS" dirty="0">
                <a:sym typeface="Symbol"/>
              </a:rPr>
              <a:t>=0</a:t>
            </a:r>
            <a:endParaRPr lang="en-GB" i="1" dirty="0">
              <a:sym typeface="Symbol"/>
            </a:endParaRPr>
          </a:p>
          <a:p>
            <a:pPr>
              <a:defRPr/>
            </a:pPr>
            <a:r>
              <a:rPr lang="en-GB" i="1" dirty="0">
                <a:sym typeface="Symbol"/>
              </a:rPr>
              <a:t>T=</a:t>
            </a:r>
            <a:r>
              <a:rPr lang="en-GB" i="1" dirty="0" err="1">
                <a:sym typeface="Symbol"/>
              </a:rPr>
              <a:t>tY</a:t>
            </a:r>
            <a:endParaRPr lang="sr-Latn-RS" dirty="0"/>
          </a:p>
          <a:p>
            <a:pPr>
              <a:defRPr/>
            </a:pPr>
            <a:endParaRPr lang="en-GB" dirty="0"/>
          </a:p>
          <a:p>
            <a:pPr>
              <a:defRPr/>
            </a:pPr>
            <a:endParaRPr lang="en-GB" dirty="0"/>
          </a:p>
          <a:p>
            <a:pPr>
              <a:defRPr/>
            </a:pPr>
            <a:endParaRPr lang="en-GB" dirty="0"/>
          </a:p>
          <a:p>
            <a:pPr>
              <a:defRPr/>
            </a:pPr>
            <a:endParaRPr lang="en-GB" dirty="0"/>
          </a:p>
          <a:p>
            <a:pPr>
              <a:defRPr/>
            </a:pPr>
            <a:endParaRPr lang="en-GB" dirty="0"/>
          </a:p>
        </p:txBody>
      </p:sp>
      <p:graphicFrame>
        <p:nvGraphicFramePr>
          <p:cNvPr id="2050" name="Object 2">
            <a:extLst>
              <a:ext uri="{FF2B5EF4-FFF2-40B4-BE49-F238E27FC236}">
                <a16:creationId xmlns:a16="http://schemas.microsoft.com/office/drawing/2014/main" id="{6E810301-3E2C-4338-93A7-8EE0012A2160}"/>
              </a:ext>
            </a:extLst>
          </p:cNvPr>
          <p:cNvGraphicFramePr>
            <a:graphicFrameLocks noGrp="1" noChangeAspect="1"/>
          </p:cNvGraphicFramePr>
          <p:nvPr>
            <p:ph sz="half" idx="2"/>
          </p:nvPr>
        </p:nvGraphicFramePr>
        <p:xfrm>
          <a:off x="5410200" y="2133600"/>
          <a:ext cx="2286000" cy="914400"/>
        </p:xfrm>
        <a:graphic>
          <a:graphicData uri="http://schemas.openxmlformats.org/presentationml/2006/ole">
            <mc:AlternateContent xmlns:mc="http://schemas.openxmlformats.org/markup-compatibility/2006">
              <mc:Choice xmlns:v="urn:schemas-microsoft-com:vml" Requires="v">
                <p:oleObj name="Equation" r:id="rId2" imgW="1015920" imgH="583920" progId="Equation.3">
                  <p:embed/>
                </p:oleObj>
              </mc:Choice>
              <mc:Fallback>
                <p:oleObj name="Equation" r:id="rId2" imgW="1015920" imgH="583920" progId="Equation.3">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2133600"/>
                        <a:ext cx="2286000" cy="914400"/>
                      </a:xfrm>
                      <a:prstGeom prst="rect">
                        <a:avLst/>
                      </a:prstGeom>
                      <a:solidFill>
                        <a:schemeClr val="tx1"/>
                      </a:solidFill>
                    </p:spPr>
                  </p:pic>
                </p:oleObj>
              </mc:Fallback>
            </mc:AlternateContent>
          </a:graphicData>
        </a:graphic>
      </p:graphicFrame>
      <p:sp>
        <p:nvSpPr>
          <p:cNvPr id="2055" name="TextBox 6">
            <a:extLst>
              <a:ext uri="{FF2B5EF4-FFF2-40B4-BE49-F238E27FC236}">
                <a16:creationId xmlns:a16="http://schemas.microsoft.com/office/drawing/2014/main" id="{61A79ACA-06F9-4F65-B2F4-8E027D978AD4}"/>
              </a:ext>
            </a:extLst>
          </p:cNvPr>
          <p:cNvSpPr txBox="1">
            <a:spLocks noChangeArrowheads="1"/>
          </p:cNvSpPr>
          <p:nvPr/>
        </p:nvSpPr>
        <p:spPr bwMode="auto">
          <a:xfrm>
            <a:off x="5105400" y="3960813"/>
            <a:ext cx="327660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en-GB" altLang="en-US"/>
              <a:t>C</a:t>
            </a:r>
            <a:r>
              <a:rPr lang="sr-Latn-CS" altLang="en-US"/>
              <a:t>=</a:t>
            </a:r>
            <a:r>
              <a:rPr lang="sr-Latn-CS" altLang="en-US">
                <a:sym typeface="Symbol" panose="05050102010706020507" pitchFamily="18" charset="2"/>
              </a:rPr>
              <a:t>+</a:t>
            </a:r>
            <a:r>
              <a:rPr lang="sr-Latn-CS" altLang="en-US" i="1">
                <a:sym typeface="Symbol" panose="05050102010706020507" pitchFamily="18" charset="2"/>
              </a:rPr>
              <a:t>c</a:t>
            </a:r>
            <a:r>
              <a:rPr lang="en-GB" altLang="en-US" i="1">
                <a:sym typeface="Symbol" panose="05050102010706020507" pitchFamily="18" charset="2"/>
              </a:rPr>
              <a:t>(Y-tY)</a:t>
            </a:r>
          </a:p>
          <a:p>
            <a:pPr eaLnBrk="1" hangingPunct="1"/>
            <a:endParaRPr lang="en-GB" altLang="en-US" i="1">
              <a:sym typeface="Symbol" panose="05050102010706020507" pitchFamily="18" charset="2"/>
            </a:endParaRPr>
          </a:p>
          <a:p>
            <a:pPr eaLnBrk="1" hangingPunct="1"/>
            <a:r>
              <a:rPr lang="en-GB" altLang="en-US" i="1">
                <a:sym typeface="Symbol" panose="05050102010706020507" pitchFamily="18" charset="2"/>
              </a:rPr>
              <a:t>Y=</a:t>
            </a:r>
            <a:r>
              <a:rPr lang="sr-Latn-CS" altLang="en-US">
                <a:sym typeface="Symbol" panose="05050102010706020507" pitchFamily="18" charset="2"/>
              </a:rPr>
              <a:t> +</a:t>
            </a:r>
            <a:r>
              <a:rPr lang="sr-Latn-CS" altLang="en-US" i="1">
                <a:sym typeface="Symbol" panose="05050102010706020507" pitchFamily="18" charset="2"/>
              </a:rPr>
              <a:t>c</a:t>
            </a:r>
            <a:r>
              <a:rPr lang="en-GB" altLang="en-US" i="1">
                <a:sym typeface="Symbol" panose="05050102010706020507" pitchFamily="18" charset="2"/>
              </a:rPr>
              <a:t>(1-t)</a:t>
            </a:r>
            <a:r>
              <a:rPr lang="sr-Latn-CS" altLang="en-US" i="1">
                <a:sym typeface="Symbol" panose="05050102010706020507" pitchFamily="18" charset="2"/>
              </a:rPr>
              <a:t>Y</a:t>
            </a:r>
            <a:r>
              <a:rPr lang="en-GB" altLang="en-US" i="1">
                <a:sym typeface="Symbol" panose="05050102010706020507" pitchFamily="18" charset="2"/>
              </a:rPr>
              <a:t> +I+G</a:t>
            </a:r>
            <a:r>
              <a:rPr lang="en-US" altLang="en-US" i="1">
                <a:sym typeface="Symbol" panose="05050102010706020507" pitchFamily="18" charset="2"/>
              </a:rPr>
              <a:t>,  </a:t>
            </a:r>
            <a:r>
              <a:rPr lang="sr-Latn-CS" altLang="en-US">
                <a:sym typeface="Symbol" panose="05050102010706020507" pitchFamily="18" charset="2"/>
              </a:rPr>
              <a:t>=0</a:t>
            </a:r>
            <a:endParaRPr lang="en-GB" altLang="en-US" i="1">
              <a:sym typeface="Symbol" panose="05050102010706020507" pitchFamily="18" charset="2"/>
            </a:endParaRPr>
          </a:p>
          <a:p>
            <a:pPr eaLnBrk="1" hangingPunct="1"/>
            <a:endParaRPr lang="en-GB" altLang="en-US" i="1">
              <a:sym typeface="Symbol" panose="05050102010706020507" pitchFamily="18" charset="2"/>
            </a:endParaRPr>
          </a:p>
          <a:p>
            <a:pPr eaLnBrk="1" hangingPunct="1"/>
            <a:endParaRPr lang="en-GB" altLang="en-US" i="1">
              <a:sym typeface="Symbol" panose="05050102010706020507" pitchFamily="18" charset="2"/>
            </a:endParaRPr>
          </a:p>
          <a:p>
            <a:pPr eaLnBrk="1" hangingPunct="1"/>
            <a:endParaRPr lang="en-GB" altLang="en-US" i="1"/>
          </a:p>
        </p:txBody>
      </p:sp>
      <p:graphicFrame>
        <p:nvGraphicFramePr>
          <p:cNvPr id="2051" name="Object 3">
            <a:extLst>
              <a:ext uri="{FF2B5EF4-FFF2-40B4-BE49-F238E27FC236}">
                <a16:creationId xmlns:a16="http://schemas.microsoft.com/office/drawing/2014/main" id="{8A3BAE68-3DC8-4136-A27A-CE044C076218}"/>
              </a:ext>
            </a:extLst>
          </p:cNvPr>
          <p:cNvGraphicFramePr>
            <a:graphicFrameLocks noChangeAspect="1"/>
          </p:cNvGraphicFramePr>
          <p:nvPr/>
        </p:nvGraphicFramePr>
        <p:xfrm>
          <a:off x="5200650" y="5105400"/>
          <a:ext cx="3028950" cy="655638"/>
        </p:xfrm>
        <a:graphic>
          <a:graphicData uri="http://schemas.openxmlformats.org/presentationml/2006/ole">
            <mc:AlternateContent xmlns:mc="http://schemas.openxmlformats.org/markup-compatibility/2006">
              <mc:Choice xmlns:v="urn:schemas-microsoft-com:vml" Requires="v">
                <p:oleObj name="Equation" r:id="rId4" imgW="1346040" imgH="419040" progId="Equation.3">
                  <p:embed/>
                </p:oleObj>
              </mc:Choice>
              <mc:Fallback>
                <p:oleObj name="Equation" r:id="rId4" imgW="1346040" imgH="419040"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00650" y="5105400"/>
                        <a:ext cx="3028950" cy="655638"/>
                      </a:xfrm>
                      <a:prstGeom prst="rect">
                        <a:avLst/>
                      </a:prstGeom>
                      <a:solidFill>
                        <a:schemeClr val="tx1"/>
                      </a:solidFill>
                    </p:spPr>
                  </p:pic>
                </p:oleObj>
              </mc:Fallback>
            </mc:AlternateContent>
          </a:graphicData>
        </a:graphic>
      </p:graphicFrame>
      <p:sp>
        <p:nvSpPr>
          <p:cNvPr id="2056" name="Oval 10">
            <a:extLst>
              <a:ext uri="{FF2B5EF4-FFF2-40B4-BE49-F238E27FC236}">
                <a16:creationId xmlns:a16="http://schemas.microsoft.com/office/drawing/2014/main" id="{5E0EA26E-C735-4013-A744-376FF091BF59}"/>
              </a:ext>
            </a:extLst>
          </p:cNvPr>
          <p:cNvSpPr>
            <a:spLocks noChangeArrowheads="1"/>
          </p:cNvSpPr>
          <p:nvPr/>
        </p:nvSpPr>
        <p:spPr bwMode="auto">
          <a:xfrm>
            <a:off x="5486400" y="4419600"/>
            <a:ext cx="1143000" cy="533400"/>
          </a:xfrm>
          <a:prstGeom prst="ellipse">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endParaRPr lang="en-GB" altLang="en-US"/>
          </a:p>
        </p:txBody>
      </p:sp>
      <p:cxnSp>
        <p:nvCxnSpPr>
          <p:cNvPr id="2057" name="Straight Connector 12">
            <a:extLst>
              <a:ext uri="{FF2B5EF4-FFF2-40B4-BE49-F238E27FC236}">
                <a16:creationId xmlns:a16="http://schemas.microsoft.com/office/drawing/2014/main" id="{4DF77638-ADD5-48D2-AE7D-9B315298D807}"/>
              </a:ext>
            </a:extLst>
          </p:cNvPr>
          <p:cNvCxnSpPr>
            <a:cxnSpLocks noChangeShapeType="1"/>
          </p:cNvCxnSpPr>
          <p:nvPr/>
        </p:nvCxnSpPr>
        <p:spPr bwMode="auto">
          <a:xfrm>
            <a:off x="381000" y="3733800"/>
            <a:ext cx="8153400" cy="0"/>
          </a:xfrm>
          <a:prstGeom prst="line">
            <a:avLst/>
          </a:prstGeom>
          <a:noFill/>
          <a:ln w="50800" algn="ctr">
            <a:solidFill>
              <a:schemeClr val="tx1"/>
            </a:solidFill>
            <a:round/>
            <a:headEnd/>
            <a:tailEnd/>
          </a:ln>
          <a:extLst>
            <a:ext uri="{909E8E84-426E-40DD-AFC4-6F175D3DCCD1}">
              <a14:hiddenFill xmlns:a14="http://schemas.microsoft.com/office/drawing/2010/main">
                <a:noFill/>
              </a14:hiddenFill>
            </a:ext>
          </a:extLst>
        </p:spPr>
      </p:cxnSp>
      <p:sp>
        <p:nvSpPr>
          <p:cNvPr id="2058" name="Oval 13">
            <a:extLst>
              <a:ext uri="{FF2B5EF4-FFF2-40B4-BE49-F238E27FC236}">
                <a16:creationId xmlns:a16="http://schemas.microsoft.com/office/drawing/2014/main" id="{B0D0C7AD-7356-4988-8F41-A1E30BDD4836}"/>
              </a:ext>
            </a:extLst>
          </p:cNvPr>
          <p:cNvSpPr>
            <a:spLocks noChangeArrowheads="1"/>
          </p:cNvSpPr>
          <p:nvPr/>
        </p:nvSpPr>
        <p:spPr bwMode="auto">
          <a:xfrm>
            <a:off x="5486400" y="3962400"/>
            <a:ext cx="1066800" cy="381000"/>
          </a:xfrm>
          <a:prstGeom prst="ellipse">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endParaRPr lang="en-GB" altLang="en-US" b="1"/>
          </a:p>
        </p:txBody>
      </p:sp>
      <p:graphicFrame>
        <p:nvGraphicFramePr>
          <p:cNvPr id="2052" name="Object 4">
            <a:extLst>
              <a:ext uri="{FF2B5EF4-FFF2-40B4-BE49-F238E27FC236}">
                <a16:creationId xmlns:a16="http://schemas.microsoft.com/office/drawing/2014/main" id="{967A6400-F6B1-4BC3-869E-FDC155D329CD}"/>
              </a:ext>
            </a:extLst>
          </p:cNvPr>
          <p:cNvGraphicFramePr>
            <a:graphicFrameLocks noChangeAspect="1"/>
          </p:cNvGraphicFramePr>
          <p:nvPr/>
        </p:nvGraphicFramePr>
        <p:xfrm>
          <a:off x="5343525" y="6019800"/>
          <a:ext cx="2857500" cy="615950"/>
        </p:xfrm>
        <a:graphic>
          <a:graphicData uri="http://schemas.openxmlformats.org/presentationml/2006/ole">
            <mc:AlternateContent xmlns:mc="http://schemas.openxmlformats.org/markup-compatibility/2006">
              <mc:Choice xmlns:v="urn:schemas-microsoft-com:vml" Requires="v">
                <p:oleObj name="Equation" r:id="rId6" imgW="1269720" imgH="393480" progId="Equation.3">
                  <p:embed/>
                </p:oleObj>
              </mc:Choice>
              <mc:Fallback>
                <p:oleObj name="Equation" r:id="rId6" imgW="1269720" imgH="393480" progId="Equation.3">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43525" y="6019800"/>
                        <a:ext cx="2857500" cy="615950"/>
                      </a:xfrm>
                      <a:prstGeom prst="rect">
                        <a:avLst/>
                      </a:prstGeom>
                      <a:solidFill>
                        <a:schemeClr val="tx1"/>
                      </a:solidFill>
                    </p:spPr>
                  </p:pic>
                </p:oleObj>
              </mc:Fallback>
            </mc:AlternateContent>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80B64-B422-42CD-B5B8-69A4F075F134}"/>
              </a:ext>
            </a:extLst>
          </p:cNvPr>
          <p:cNvSpPr>
            <a:spLocks noGrp="1"/>
          </p:cNvSpPr>
          <p:nvPr>
            <p:ph type="title"/>
          </p:nvPr>
        </p:nvSpPr>
        <p:spPr/>
        <p:txBody>
          <a:bodyPr/>
          <a:lstStyle/>
          <a:p>
            <a:pPr>
              <a:defRPr/>
            </a:pPr>
            <a:r>
              <a:rPr lang="en-GB" dirty="0"/>
              <a:t>Sa </a:t>
            </a:r>
            <a:r>
              <a:rPr lang="en-GB" dirty="0" err="1"/>
              <a:t>rastom</a:t>
            </a:r>
            <a:r>
              <a:rPr lang="en-GB" dirty="0"/>
              <a:t> </a:t>
            </a:r>
            <a:r>
              <a:rPr lang="en-GB" dirty="0" err="1"/>
              <a:t>poreza</a:t>
            </a:r>
            <a:r>
              <a:rPr lang="en-GB" dirty="0"/>
              <a:t> ...</a:t>
            </a:r>
          </a:p>
        </p:txBody>
      </p:sp>
      <p:sp>
        <p:nvSpPr>
          <p:cNvPr id="17" name="Text Placeholder 16">
            <a:extLst>
              <a:ext uri="{FF2B5EF4-FFF2-40B4-BE49-F238E27FC236}">
                <a16:creationId xmlns:a16="http://schemas.microsoft.com/office/drawing/2014/main" id="{2F4BB3B0-4FD7-4EBE-B378-5E6067372605}"/>
              </a:ext>
            </a:extLst>
          </p:cNvPr>
          <p:cNvSpPr>
            <a:spLocks noGrp="1"/>
          </p:cNvSpPr>
          <p:nvPr>
            <p:ph type="body" idx="1"/>
          </p:nvPr>
        </p:nvSpPr>
        <p:spPr/>
        <p:txBody>
          <a:bodyPr/>
          <a:lstStyle/>
          <a:p>
            <a:pPr>
              <a:defRPr/>
            </a:pPr>
            <a:r>
              <a:rPr lang="en-GB" dirty="0" err="1"/>
              <a:t>Poreska</a:t>
            </a:r>
            <a:r>
              <a:rPr lang="en-GB" dirty="0"/>
              <a:t> </a:t>
            </a:r>
            <a:r>
              <a:rPr lang="en-GB" dirty="0" err="1"/>
              <a:t>stopa</a:t>
            </a:r>
            <a:r>
              <a:rPr lang="en-GB" dirty="0"/>
              <a:t> 10%</a:t>
            </a:r>
          </a:p>
        </p:txBody>
      </p:sp>
      <p:pic>
        <p:nvPicPr>
          <p:cNvPr id="23556" name="Content Placeholder 15">
            <a:extLst>
              <a:ext uri="{FF2B5EF4-FFF2-40B4-BE49-F238E27FC236}">
                <a16:creationId xmlns:a16="http://schemas.microsoft.com/office/drawing/2014/main" id="{FCFF56B6-24E7-43E5-A1EB-67C772AB0A6D}"/>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23888" y="2312988"/>
            <a:ext cx="3706812" cy="3675062"/>
          </a:xfrm>
        </p:spPr>
      </p:pic>
      <p:sp>
        <p:nvSpPr>
          <p:cNvPr id="18" name="Text Placeholder 17">
            <a:extLst>
              <a:ext uri="{FF2B5EF4-FFF2-40B4-BE49-F238E27FC236}">
                <a16:creationId xmlns:a16="http://schemas.microsoft.com/office/drawing/2014/main" id="{820F26BC-5D78-4A46-BE52-78741EB2AB51}"/>
              </a:ext>
            </a:extLst>
          </p:cNvPr>
          <p:cNvSpPr>
            <a:spLocks noGrp="1"/>
          </p:cNvSpPr>
          <p:nvPr>
            <p:ph type="body" sz="quarter" idx="3"/>
          </p:nvPr>
        </p:nvSpPr>
        <p:spPr/>
        <p:txBody>
          <a:bodyPr/>
          <a:lstStyle/>
          <a:p>
            <a:pPr>
              <a:defRPr/>
            </a:pPr>
            <a:r>
              <a:rPr lang="en-GB" dirty="0" err="1"/>
              <a:t>Poreska</a:t>
            </a:r>
            <a:r>
              <a:rPr lang="en-GB" dirty="0"/>
              <a:t> </a:t>
            </a:r>
            <a:r>
              <a:rPr lang="en-GB" dirty="0" err="1"/>
              <a:t>stopa</a:t>
            </a:r>
            <a:r>
              <a:rPr lang="en-GB" dirty="0"/>
              <a:t> 80%</a:t>
            </a:r>
          </a:p>
        </p:txBody>
      </p:sp>
      <p:pic>
        <p:nvPicPr>
          <p:cNvPr id="23558" name="Content Placeholder 14">
            <a:extLst>
              <a:ext uri="{FF2B5EF4-FFF2-40B4-BE49-F238E27FC236}">
                <a16:creationId xmlns:a16="http://schemas.microsoft.com/office/drawing/2014/main" id="{60089116-81C9-4B2C-8DC4-BF5119CE5E0B}"/>
              </a:ext>
            </a:extLst>
          </p:cNvPr>
          <p:cNvPicPr>
            <a:picLocks noGrp="1" noChangeAspect="1"/>
          </p:cNvPicPr>
          <p:nvPr>
            <p:ph sz="quarter" idx="4"/>
          </p:nvPr>
        </p:nvPicPr>
        <p:blipFill>
          <a:blip r:embed="rId3">
            <a:extLst>
              <a:ext uri="{28A0092B-C50C-407E-A947-70E740481C1C}">
                <a14:useLocalDpi xmlns:a14="http://schemas.microsoft.com/office/drawing/2010/main" val="0"/>
              </a:ext>
            </a:extLst>
          </a:blip>
          <a:srcRect/>
          <a:stretch>
            <a:fillRect/>
          </a:stretch>
        </p:blipFill>
        <p:spPr>
          <a:xfrm>
            <a:off x="4813300" y="2312988"/>
            <a:ext cx="3705225" cy="3675062"/>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11">
            <a:extLst>
              <a:ext uri="{FF2B5EF4-FFF2-40B4-BE49-F238E27FC236}">
                <a16:creationId xmlns:a16="http://schemas.microsoft.com/office/drawing/2014/main" id="{866A43D5-DD93-4832-A9F5-6309D904CD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4166" t="35870" r="15726" b="30370"/>
          <a:stretch>
            <a:fillRect/>
          </a:stretch>
        </p:blipFill>
        <p:spPr bwMode="auto">
          <a:xfrm>
            <a:off x="76200" y="2209800"/>
            <a:ext cx="8991600" cy="243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9" name="Straight Connector 18">
            <a:extLst>
              <a:ext uri="{FF2B5EF4-FFF2-40B4-BE49-F238E27FC236}">
                <a16:creationId xmlns:a16="http://schemas.microsoft.com/office/drawing/2014/main" id="{24316978-D91F-473D-8D40-9F62CBB139B6}"/>
              </a:ext>
            </a:extLst>
          </p:cNvPr>
          <p:cNvCxnSpPr/>
          <p:nvPr/>
        </p:nvCxnSpPr>
        <p:spPr bwMode="auto">
          <a:xfrm>
            <a:off x="3352800" y="2743200"/>
            <a:ext cx="1752600" cy="762000"/>
          </a:xfrm>
          <a:prstGeom prst="line">
            <a:avLst/>
          </a:prstGeom>
          <a:solidFill>
            <a:schemeClr val="accent1"/>
          </a:solidFill>
          <a:ln w="34925" cap="flat" cmpd="sng" algn="ctr">
            <a:solidFill>
              <a:schemeClr val="bg1">
                <a:lumMod val="60000"/>
                <a:lumOff val="40000"/>
              </a:schemeClr>
            </a:solidFill>
            <a:prstDash val="solid"/>
            <a:round/>
            <a:headEnd type="none" w="med" len="med"/>
            <a:tailEnd type="none" w="med" len="med"/>
          </a:ln>
          <a:effectLst/>
        </p:spPr>
      </p:cxnSp>
      <p:cxnSp>
        <p:nvCxnSpPr>
          <p:cNvPr id="21" name="Straight Connector 20">
            <a:extLst>
              <a:ext uri="{FF2B5EF4-FFF2-40B4-BE49-F238E27FC236}">
                <a16:creationId xmlns:a16="http://schemas.microsoft.com/office/drawing/2014/main" id="{5C069421-AE99-4CBC-9521-8E0FA3BF8D0A}"/>
              </a:ext>
            </a:extLst>
          </p:cNvPr>
          <p:cNvCxnSpPr/>
          <p:nvPr/>
        </p:nvCxnSpPr>
        <p:spPr bwMode="auto">
          <a:xfrm flipV="1">
            <a:off x="3962400" y="2819400"/>
            <a:ext cx="1143000" cy="381000"/>
          </a:xfrm>
          <a:prstGeom prst="line">
            <a:avLst/>
          </a:prstGeom>
          <a:solidFill>
            <a:schemeClr val="accent1"/>
          </a:solidFill>
          <a:ln w="34925" cap="flat" cmpd="sng" algn="ctr">
            <a:solidFill>
              <a:schemeClr val="bg1">
                <a:lumMod val="60000"/>
                <a:lumOff val="40000"/>
              </a:schemeClr>
            </a:solidFill>
            <a:prstDash val="solid"/>
            <a:round/>
            <a:headEnd type="none" w="med" len="med"/>
            <a:tailEnd type="none" w="med" len="med"/>
          </a:ln>
          <a:effectLst/>
        </p:spPr>
      </p:cxnSp>
      <p:cxnSp>
        <p:nvCxnSpPr>
          <p:cNvPr id="24" name="Straight Connector 23">
            <a:extLst>
              <a:ext uri="{FF2B5EF4-FFF2-40B4-BE49-F238E27FC236}">
                <a16:creationId xmlns:a16="http://schemas.microsoft.com/office/drawing/2014/main" id="{840C38F0-2F2F-4C3B-A350-F079E6009708}"/>
              </a:ext>
            </a:extLst>
          </p:cNvPr>
          <p:cNvCxnSpPr/>
          <p:nvPr/>
        </p:nvCxnSpPr>
        <p:spPr bwMode="auto">
          <a:xfrm>
            <a:off x="2743200" y="3505200"/>
            <a:ext cx="2362200" cy="838200"/>
          </a:xfrm>
          <a:prstGeom prst="line">
            <a:avLst/>
          </a:prstGeom>
          <a:solidFill>
            <a:schemeClr val="accent1"/>
          </a:solidFill>
          <a:ln w="34925" cap="flat" cmpd="sng" algn="ctr">
            <a:solidFill>
              <a:schemeClr val="bg1">
                <a:lumMod val="60000"/>
                <a:lumOff val="40000"/>
              </a:schemeClr>
            </a:solidFill>
            <a:prstDash val="solid"/>
            <a:round/>
            <a:headEnd type="none" w="med" len="med"/>
            <a:tailEnd type="none" w="med" len="med"/>
          </a:ln>
          <a:effectLst/>
        </p:spPr>
      </p:cxnSp>
      <p:cxnSp>
        <p:nvCxnSpPr>
          <p:cNvPr id="26" name="Straight Connector 25">
            <a:extLst>
              <a:ext uri="{FF2B5EF4-FFF2-40B4-BE49-F238E27FC236}">
                <a16:creationId xmlns:a16="http://schemas.microsoft.com/office/drawing/2014/main" id="{ECBBF524-1109-4231-BC62-593CAECC0FB7}"/>
              </a:ext>
            </a:extLst>
          </p:cNvPr>
          <p:cNvCxnSpPr/>
          <p:nvPr/>
        </p:nvCxnSpPr>
        <p:spPr bwMode="auto">
          <a:xfrm>
            <a:off x="3657600" y="3962400"/>
            <a:ext cx="1524000" cy="0"/>
          </a:xfrm>
          <a:prstGeom prst="line">
            <a:avLst/>
          </a:prstGeom>
          <a:solidFill>
            <a:schemeClr val="accent1"/>
          </a:solidFill>
          <a:ln w="34925" cap="flat" cmpd="sng" algn="ctr">
            <a:solidFill>
              <a:schemeClr val="bg1">
                <a:lumMod val="60000"/>
                <a:lumOff val="40000"/>
              </a:schemeClr>
            </a:solidFill>
            <a:prstDash val="solid"/>
            <a:round/>
            <a:headEnd type="none" w="med" len="med"/>
            <a:tailEnd type="none" w="med" len="med"/>
          </a:ln>
          <a:effectLst/>
        </p:spPr>
      </p:cxnSp>
      <p:cxnSp>
        <p:nvCxnSpPr>
          <p:cNvPr id="28" name="Straight Connector 27">
            <a:extLst>
              <a:ext uri="{FF2B5EF4-FFF2-40B4-BE49-F238E27FC236}">
                <a16:creationId xmlns:a16="http://schemas.microsoft.com/office/drawing/2014/main" id="{034F0291-3F26-4FB8-9FE8-27E362D56280}"/>
              </a:ext>
            </a:extLst>
          </p:cNvPr>
          <p:cNvCxnSpPr/>
          <p:nvPr/>
        </p:nvCxnSpPr>
        <p:spPr bwMode="auto">
          <a:xfrm flipV="1">
            <a:off x="2971800" y="3200400"/>
            <a:ext cx="2209800" cy="1143000"/>
          </a:xfrm>
          <a:prstGeom prst="line">
            <a:avLst/>
          </a:prstGeom>
          <a:solidFill>
            <a:schemeClr val="accent1"/>
          </a:solidFill>
          <a:ln w="34925" cap="flat" cmpd="sng" algn="ctr">
            <a:solidFill>
              <a:schemeClr val="bg1">
                <a:lumMod val="60000"/>
                <a:lumOff val="40000"/>
              </a:schemeClr>
            </a:solidFill>
            <a:prstDash val="solid"/>
            <a:round/>
            <a:headEnd type="none" w="med" len="med"/>
            <a:tailEnd type="none" w="med" len="med"/>
          </a:ln>
          <a:effec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linds(horizontal)">
                                      <p:cBhvr>
                                        <p:cTn id="12" dur="500"/>
                                        <p:tgtEl>
                                          <p:spTgt spid="2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blinds(horizontal)">
                                      <p:cBhvr>
                                        <p:cTn id="17" dur="500"/>
                                        <p:tgtEl>
                                          <p:spTgt spid="2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blinds(horizontal)">
                                      <p:cBhvr>
                                        <p:cTn id="22" dur="500"/>
                                        <p:tgtEl>
                                          <p:spTgt spid="2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blinds(horizontal)">
                                      <p:cBhvr>
                                        <p:cTn id="2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4514A-9E7C-4A37-9EF3-A876E16A7583}"/>
              </a:ext>
            </a:extLst>
          </p:cNvPr>
          <p:cNvSpPr>
            <a:spLocks noGrp="1"/>
          </p:cNvSpPr>
          <p:nvPr>
            <p:ph type="title"/>
          </p:nvPr>
        </p:nvSpPr>
        <p:spPr>
          <a:xfrm>
            <a:off x="304800" y="762000"/>
            <a:ext cx="8839200" cy="1431925"/>
          </a:xfrm>
        </p:spPr>
        <p:txBody>
          <a:bodyPr/>
          <a:lstStyle/>
          <a:p>
            <a:pPr>
              <a:defRPr/>
            </a:pPr>
            <a:r>
              <a:rPr lang="en-US" dirty="0" err="1"/>
              <a:t>Nagib</a:t>
            </a:r>
            <a:r>
              <a:rPr lang="en-US" dirty="0"/>
              <a:t> </a:t>
            </a:r>
            <a:r>
              <a:rPr lang="en-US" dirty="0" err="1"/>
              <a:t>funkcije</a:t>
            </a:r>
            <a:r>
              <a:rPr lang="en-US" dirty="0"/>
              <a:t> </a:t>
            </a:r>
            <a:r>
              <a:rPr lang="en-US" dirty="0" err="1"/>
              <a:t>potro</a:t>
            </a:r>
            <a:r>
              <a:rPr lang="hr-HR" dirty="0" err="1"/>
              <a:t>šnje</a:t>
            </a:r>
            <a:r>
              <a:rPr lang="hr-HR" dirty="0"/>
              <a:t> je </a:t>
            </a:r>
            <a:br>
              <a:rPr lang="en-GB" dirty="0"/>
            </a:br>
            <a:endParaRPr lang="en-GB" dirty="0"/>
          </a:p>
        </p:txBody>
      </p:sp>
      <p:sp>
        <p:nvSpPr>
          <p:cNvPr id="3" name="Content Placeholder 2">
            <a:extLst>
              <a:ext uri="{FF2B5EF4-FFF2-40B4-BE49-F238E27FC236}">
                <a16:creationId xmlns:a16="http://schemas.microsoft.com/office/drawing/2014/main" id="{34A1BA93-73FB-47F4-9840-3D17CDA9C984}"/>
              </a:ext>
            </a:extLst>
          </p:cNvPr>
          <p:cNvSpPr>
            <a:spLocks noGrp="1"/>
          </p:cNvSpPr>
          <p:nvPr>
            <p:ph idx="1"/>
          </p:nvPr>
        </p:nvSpPr>
        <p:spPr/>
        <p:txBody>
          <a:bodyPr/>
          <a:lstStyle/>
          <a:p>
            <a:pPr>
              <a:defRPr/>
            </a:pPr>
            <a:r>
              <a:rPr lang="en-US" b="1" dirty="0"/>
              <a:t> </a:t>
            </a:r>
            <a:endParaRPr lang="en-GB" sz="2400" dirty="0"/>
          </a:p>
          <a:p>
            <a:pPr lvl="1">
              <a:defRPr/>
            </a:pPr>
            <a:r>
              <a:rPr lang="hr-HR" dirty="0"/>
              <a:t>manji od 45</a:t>
            </a:r>
            <a:r>
              <a:rPr lang="hr-HR" baseline="30000" dirty="0"/>
              <a:t>0</a:t>
            </a:r>
            <a:endParaRPr lang="en-GB" dirty="0"/>
          </a:p>
          <a:p>
            <a:pPr lvl="1">
              <a:defRPr/>
            </a:pPr>
            <a:r>
              <a:rPr lang="hr-HR" dirty="0"/>
              <a:t>veći od 45</a:t>
            </a:r>
            <a:r>
              <a:rPr lang="hr-HR" baseline="30000" dirty="0"/>
              <a:t>0</a:t>
            </a:r>
            <a:endParaRPr lang="en-GB" dirty="0"/>
          </a:p>
          <a:p>
            <a:pPr lvl="1">
              <a:defRPr/>
            </a:pPr>
            <a:r>
              <a:rPr lang="en-US" dirty="0" err="1"/>
              <a:t>jednak</a:t>
            </a:r>
            <a:r>
              <a:rPr lang="en-US" dirty="0"/>
              <a:t> je </a:t>
            </a:r>
            <a:r>
              <a:rPr lang="en-US" dirty="0" err="1"/>
              <a:t>nagibu</a:t>
            </a:r>
            <a:r>
              <a:rPr lang="en-US" dirty="0"/>
              <a:t> “</a:t>
            </a:r>
            <a:r>
              <a:rPr lang="en-US" dirty="0" err="1"/>
              <a:t>linije</a:t>
            </a:r>
            <a:r>
              <a:rPr lang="en-US" dirty="0"/>
              <a:t> </a:t>
            </a:r>
            <a:r>
              <a:rPr lang="hr-HR" dirty="0"/>
              <a:t>45</a:t>
            </a:r>
            <a:r>
              <a:rPr lang="hr-HR" baseline="30000" dirty="0"/>
              <a:t>0</a:t>
            </a:r>
            <a:r>
              <a:rPr lang="en-GB" baseline="30000" dirty="0"/>
              <a:t>”</a:t>
            </a:r>
            <a:endParaRPr lang="en-GB" dirty="0"/>
          </a:p>
          <a:p>
            <a:pPr lvl="1">
              <a:defRPr/>
            </a:pPr>
            <a:r>
              <a:rPr lang="en-US" dirty="0" err="1"/>
              <a:t>jednak</a:t>
            </a:r>
            <a:r>
              <a:rPr lang="en-US" dirty="0"/>
              <a:t> je </a:t>
            </a:r>
            <a:r>
              <a:rPr lang="en-US" dirty="0" err="1"/>
              <a:t>nuli</a:t>
            </a:r>
            <a:endParaRPr lang="en-GB" dirty="0"/>
          </a:p>
        </p:txBody>
      </p:sp>
      <p:sp>
        <p:nvSpPr>
          <p:cNvPr id="4" name="Rectangle 3">
            <a:extLst>
              <a:ext uri="{FF2B5EF4-FFF2-40B4-BE49-F238E27FC236}">
                <a16:creationId xmlns:a16="http://schemas.microsoft.com/office/drawing/2014/main" id="{066BDCE5-996C-4E64-9EE3-DFF57FBFC19F}"/>
              </a:ext>
            </a:extLst>
          </p:cNvPr>
          <p:cNvSpPr>
            <a:spLocks noChangeArrowheads="1"/>
          </p:cNvSpPr>
          <p:nvPr/>
        </p:nvSpPr>
        <p:spPr bwMode="auto">
          <a:xfrm>
            <a:off x="1143000" y="2286000"/>
            <a:ext cx="7696200" cy="838200"/>
          </a:xfrm>
          <a:prstGeom prst="rect">
            <a:avLst/>
          </a:prstGeom>
          <a:solidFill>
            <a:schemeClr val="accent1">
              <a:alpha val="12941"/>
            </a:schemeClr>
          </a:solidFill>
          <a:ln w="9525" algn="ctr">
            <a:solidFill>
              <a:schemeClr val="tx1"/>
            </a:solidFill>
            <a:round/>
            <a:headEnd/>
            <a:tailEnd/>
          </a:ln>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endParaRPr lang="en-GB"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1B865-20B7-498B-B305-CCDAC7B41CD1}"/>
              </a:ext>
            </a:extLst>
          </p:cNvPr>
          <p:cNvSpPr>
            <a:spLocks noGrp="1"/>
          </p:cNvSpPr>
          <p:nvPr>
            <p:ph type="title"/>
          </p:nvPr>
        </p:nvSpPr>
        <p:spPr/>
        <p:txBody>
          <a:bodyPr/>
          <a:lstStyle/>
          <a:p>
            <a:pPr>
              <a:defRPr/>
            </a:pPr>
            <a:r>
              <a:rPr lang="en-US" dirty="0" err="1"/>
              <a:t>Linija</a:t>
            </a:r>
            <a:r>
              <a:rPr lang="en-US" dirty="0"/>
              <a:t> 45</a:t>
            </a:r>
            <a:r>
              <a:rPr lang="en-US" baseline="30000" dirty="0"/>
              <a:t>0</a:t>
            </a:r>
            <a:br>
              <a:rPr lang="en-GB" dirty="0"/>
            </a:br>
            <a:endParaRPr lang="en-GB" dirty="0"/>
          </a:p>
        </p:txBody>
      </p:sp>
      <p:sp>
        <p:nvSpPr>
          <p:cNvPr id="3" name="Content Placeholder 2">
            <a:extLst>
              <a:ext uri="{FF2B5EF4-FFF2-40B4-BE49-F238E27FC236}">
                <a16:creationId xmlns:a16="http://schemas.microsoft.com/office/drawing/2014/main" id="{C1621DB0-BF05-4978-AB08-067FA52CC3CE}"/>
              </a:ext>
            </a:extLst>
          </p:cNvPr>
          <p:cNvSpPr>
            <a:spLocks noGrp="1"/>
          </p:cNvSpPr>
          <p:nvPr>
            <p:ph idx="1"/>
          </p:nvPr>
        </p:nvSpPr>
        <p:spPr/>
        <p:txBody>
          <a:bodyPr/>
          <a:lstStyle/>
          <a:p>
            <a:pPr>
              <a:defRPr/>
            </a:pPr>
            <a:r>
              <a:rPr lang="en-US" dirty="0"/>
              <a:t> </a:t>
            </a:r>
            <a:endParaRPr lang="en-GB" dirty="0"/>
          </a:p>
          <a:p>
            <a:pPr lvl="1">
              <a:defRPr/>
            </a:pPr>
            <a:r>
              <a:rPr lang="en-US" dirty="0" err="1"/>
              <a:t>sadrži</a:t>
            </a:r>
            <a:r>
              <a:rPr lang="en-US" dirty="0"/>
              <a:t> </a:t>
            </a:r>
            <a:r>
              <a:rPr lang="en-US" dirty="0" err="1"/>
              <a:t>samo</a:t>
            </a:r>
            <a:r>
              <a:rPr lang="en-US" dirty="0"/>
              <a:t> </a:t>
            </a:r>
            <a:r>
              <a:rPr lang="en-US" dirty="0" err="1"/>
              <a:t>komponentu</a:t>
            </a:r>
            <a:r>
              <a:rPr lang="en-US" dirty="0"/>
              <a:t> </a:t>
            </a:r>
            <a:r>
              <a:rPr lang="en-US" dirty="0" err="1"/>
              <a:t>potrošnje</a:t>
            </a:r>
            <a:endParaRPr lang="en-GB" dirty="0"/>
          </a:p>
          <a:p>
            <a:pPr lvl="1">
              <a:defRPr/>
            </a:pPr>
            <a:r>
              <a:rPr lang="en-US" dirty="0" err="1"/>
              <a:t>odražava</a:t>
            </a:r>
            <a:r>
              <a:rPr lang="en-US" dirty="0"/>
              <a:t> </a:t>
            </a:r>
            <a:r>
              <a:rPr lang="en-US" dirty="0" err="1"/>
              <a:t>promene</a:t>
            </a:r>
            <a:r>
              <a:rPr lang="en-US" dirty="0"/>
              <a:t> </a:t>
            </a:r>
            <a:r>
              <a:rPr lang="en-US" dirty="0" err="1"/>
              <a:t>potrošnje</a:t>
            </a:r>
            <a:r>
              <a:rPr lang="en-US" dirty="0"/>
              <a:t> </a:t>
            </a:r>
            <a:r>
              <a:rPr lang="en-US" dirty="0" err="1"/>
              <a:t>i</a:t>
            </a:r>
            <a:r>
              <a:rPr lang="en-US" dirty="0"/>
              <a:t> </a:t>
            </a:r>
            <a:r>
              <a:rPr lang="en-US" dirty="0" err="1"/>
              <a:t>planiranih</a:t>
            </a:r>
            <a:r>
              <a:rPr lang="en-US" dirty="0"/>
              <a:t> </a:t>
            </a:r>
            <a:r>
              <a:rPr lang="en-US" dirty="0" err="1"/>
              <a:t>investicija</a:t>
            </a:r>
            <a:endParaRPr lang="en-GB" dirty="0"/>
          </a:p>
          <a:p>
            <a:pPr lvl="1">
              <a:defRPr/>
            </a:pPr>
            <a:r>
              <a:rPr lang="en-US" dirty="0" err="1"/>
              <a:t>pokazuje</a:t>
            </a:r>
            <a:r>
              <a:rPr lang="en-US" dirty="0"/>
              <a:t> </a:t>
            </a:r>
            <a:r>
              <a:rPr lang="en-US" dirty="0" err="1"/>
              <a:t>različite</a:t>
            </a:r>
            <a:r>
              <a:rPr lang="en-US" dirty="0"/>
              <a:t> </a:t>
            </a:r>
            <a:r>
              <a:rPr lang="en-US" dirty="0" err="1"/>
              <a:t>kombinacije</a:t>
            </a:r>
            <a:r>
              <a:rPr lang="en-US" dirty="0"/>
              <a:t> u </a:t>
            </a:r>
            <a:r>
              <a:rPr lang="en-US" dirty="0" err="1"/>
              <a:t>kojima</a:t>
            </a:r>
            <a:r>
              <a:rPr lang="en-US" dirty="0"/>
              <a:t> se </a:t>
            </a:r>
            <a:r>
              <a:rPr lang="en-US" dirty="0" err="1"/>
              <a:t>rashodi</a:t>
            </a:r>
            <a:r>
              <a:rPr lang="en-US" dirty="0"/>
              <a:t> </a:t>
            </a:r>
            <a:r>
              <a:rPr lang="en-US" dirty="0" err="1"/>
              <a:t>izjednačavaju</a:t>
            </a:r>
            <a:r>
              <a:rPr lang="en-US" dirty="0"/>
              <a:t>  </a:t>
            </a:r>
            <a:r>
              <a:rPr lang="en-US" dirty="0" err="1"/>
              <a:t>sa</a:t>
            </a:r>
            <a:r>
              <a:rPr lang="en-US" dirty="0"/>
              <a:t> </a:t>
            </a:r>
            <a:r>
              <a:rPr lang="en-US" dirty="0" err="1"/>
              <a:t>dohotkom</a:t>
            </a:r>
            <a:r>
              <a:rPr lang="en-US" dirty="0"/>
              <a:t> </a:t>
            </a:r>
            <a:endParaRPr lang="en-GB" dirty="0"/>
          </a:p>
          <a:p>
            <a:pPr lvl="1">
              <a:defRPr/>
            </a:pPr>
            <a:r>
              <a:rPr lang="en-US" dirty="0" err="1"/>
              <a:t>odražava</a:t>
            </a:r>
            <a:r>
              <a:rPr lang="en-US" dirty="0"/>
              <a:t> </a:t>
            </a:r>
            <a:r>
              <a:rPr lang="en-US" dirty="0" err="1"/>
              <a:t>činjenicu</a:t>
            </a:r>
            <a:r>
              <a:rPr lang="en-US" dirty="0"/>
              <a:t> </a:t>
            </a:r>
            <a:r>
              <a:rPr lang="en-US" dirty="0" err="1"/>
              <a:t>da</a:t>
            </a:r>
            <a:r>
              <a:rPr lang="en-US" dirty="0"/>
              <a:t> je </a:t>
            </a:r>
            <a:r>
              <a:rPr lang="en-US" dirty="0" err="1"/>
              <a:t>marginalna</a:t>
            </a:r>
            <a:r>
              <a:rPr lang="en-US" dirty="0"/>
              <a:t> </a:t>
            </a:r>
            <a:r>
              <a:rPr lang="en-US" dirty="0" err="1"/>
              <a:t>sklonost</a:t>
            </a:r>
            <a:r>
              <a:rPr lang="en-US" dirty="0"/>
              <a:t> </a:t>
            </a:r>
            <a:r>
              <a:rPr lang="en-US" dirty="0" err="1"/>
              <a:t>potrošnji</a:t>
            </a:r>
            <a:r>
              <a:rPr lang="en-US" dirty="0"/>
              <a:t> </a:t>
            </a:r>
            <a:r>
              <a:rPr lang="en-US" dirty="0" err="1"/>
              <a:t>opadajuća</a:t>
            </a:r>
            <a:r>
              <a:rPr lang="en-US" dirty="0"/>
              <a:t> </a:t>
            </a:r>
            <a:r>
              <a:rPr lang="en-US" dirty="0" err="1"/>
              <a:t>funkcija</a:t>
            </a:r>
            <a:r>
              <a:rPr lang="en-US" dirty="0"/>
              <a:t> </a:t>
            </a:r>
            <a:r>
              <a:rPr lang="en-US" dirty="0" err="1"/>
              <a:t>dohotka</a:t>
            </a:r>
            <a:endParaRPr lang="en-GB" dirty="0"/>
          </a:p>
          <a:p>
            <a:pPr>
              <a:defRPr/>
            </a:pPr>
            <a:r>
              <a:rPr lang="en-US" b="1" dirty="0"/>
              <a:t> </a:t>
            </a:r>
            <a:endParaRPr lang="en-GB" dirty="0"/>
          </a:p>
        </p:txBody>
      </p:sp>
      <p:sp>
        <p:nvSpPr>
          <p:cNvPr id="4" name="Rectangle 3">
            <a:extLst>
              <a:ext uri="{FF2B5EF4-FFF2-40B4-BE49-F238E27FC236}">
                <a16:creationId xmlns:a16="http://schemas.microsoft.com/office/drawing/2014/main" id="{F893A3C0-63EB-497E-9446-7342E1C9486E}"/>
              </a:ext>
            </a:extLst>
          </p:cNvPr>
          <p:cNvSpPr>
            <a:spLocks noChangeArrowheads="1"/>
          </p:cNvSpPr>
          <p:nvPr/>
        </p:nvSpPr>
        <p:spPr bwMode="auto">
          <a:xfrm>
            <a:off x="1143000" y="4114800"/>
            <a:ext cx="7696200" cy="838200"/>
          </a:xfrm>
          <a:prstGeom prst="rect">
            <a:avLst/>
          </a:prstGeom>
          <a:solidFill>
            <a:schemeClr val="accent1">
              <a:alpha val="12941"/>
            </a:schemeClr>
          </a:solidFill>
          <a:ln w="9525" algn="ctr">
            <a:solidFill>
              <a:schemeClr val="tx1"/>
            </a:solidFill>
            <a:round/>
            <a:headEnd/>
            <a:tailEnd/>
          </a:ln>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endParaRPr lang="en-GB"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24499-371C-4869-BABA-8932F6E6C187}"/>
              </a:ext>
            </a:extLst>
          </p:cNvPr>
          <p:cNvSpPr>
            <a:spLocks noGrp="1"/>
          </p:cNvSpPr>
          <p:nvPr>
            <p:ph type="title"/>
          </p:nvPr>
        </p:nvSpPr>
        <p:spPr>
          <a:xfrm>
            <a:off x="1066800" y="304800"/>
            <a:ext cx="7924800" cy="1431925"/>
          </a:xfrm>
        </p:spPr>
        <p:txBody>
          <a:bodyPr/>
          <a:lstStyle/>
          <a:p>
            <a:pPr>
              <a:defRPr/>
            </a:pPr>
            <a:r>
              <a:rPr lang="en-US" sz="4000" dirty="0" err="1"/>
              <a:t>Funkcija</a:t>
            </a:r>
            <a:r>
              <a:rPr lang="en-US" sz="4000" dirty="0"/>
              <a:t> </a:t>
            </a:r>
            <a:r>
              <a:rPr lang="en-US" sz="4000" dirty="0" err="1"/>
              <a:t>potrošnje</a:t>
            </a:r>
            <a:r>
              <a:rPr lang="en-US" sz="4000" dirty="0"/>
              <a:t> </a:t>
            </a:r>
            <a:r>
              <a:rPr lang="en-US" sz="4000" dirty="0" err="1"/>
              <a:t>vezuje</a:t>
            </a:r>
            <a:r>
              <a:rPr lang="en-US" sz="4000" dirty="0"/>
              <a:t> </a:t>
            </a:r>
            <a:r>
              <a:rPr lang="en-US" sz="4000" dirty="0" err="1"/>
              <a:t>tekuću</a:t>
            </a:r>
            <a:r>
              <a:rPr lang="en-US" sz="4000" dirty="0"/>
              <a:t> </a:t>
            </a:r>
            <a:r>
              <a:rPr lang="en-US" sz="4000" dirty="0" err="1"/>
              <a:t>privatnu</a:t>
            </a:r>
            <a:r>
              <a:rPr lang="en-US" sz="4000" dirty="0"/>
              <a:t> </a:t>
            </a:r>
            <a:r>
              <a:rPr lang="en-US" sz="4000" dirty="0" err="1"/>
              <a:t>potrošnju</a:t>
            </a:r>
            <a:r>
              <a:rPr lang="en-US" sz="4000" dirty="0"/>
              <a:t> </a:t>
            </a:r>
            <a:r>
              <a:rPr lang="en-US" sz="4000" dirty="0" err="1"/>
              <a:t>za</a:t>
            </a:r>
            <a:br>
              <a:rPr lang="en-GB" sz="4000" dirty="0"/>
            </a:br>
            <a:endParaRPr lang="en-GB" sz="4000" dirty="0"/>
          </a:p>
        </p:txBody>
      </p:sp>
      <p:sp>
        <p:nvSpPr>
          <p:cNvPr id="3" name="Content Placeholder 2">
            <a:extLst>
              <a:ext uri="{FF2B5EF4-FFF2-40B4-BE49-F238E27FC236}">
                <a16:creationId xmlns:a16="http://schemas.microsoft.com/office/drawing/2014/main" id="{5097E3C3-5ECD-4D49-867B-279F6049F04B}"/>
              </a:ext>
            </a:extLst>
          </p:cNvPr>
          <p:cNvSpPr>
            <a:spLocks noGrp="1"/>
          </p:cNvSpPr>
          <p:nvPr>
            <p:ph idx="1"/>
          </p:nvPr>
        </p:nvSpPr>
        <p:spPr/>
        <p:txBody>
          <a:bodyPr/>
          <a:lstStyle/>
          <a:p>
            <a:pPr lvl="1">
              <a:defRPr/>
            </a:pPr>
            <a:r>
              <a:rPr lang="en-US" dirty="0" err="1"/>
              <a:t>nivo</a:t>
            </a:r>
            <a:r>
              <a:rPr lang="en-US" dirty="0"/>
              <a:t> </a:t>
            </a:r>
            <a:r>
              <a:rPr lang="en-US" dirty="0" err="1"/>
              <a:t>raspoloživog</a:t>
            </a:r>
            <a:r>
              <a:rPr lang="en-US" dirty="0"/>
              <a:t> </a:t>
            </a:r>
            <a:r>
              <a:rPr lang="en-US" dirty="0" err="1"/>
              <a:t>dohotka</a:t>
            </a:r>
            <a:endParaRPr lang="en-GB" dirty="0"/>
          </a:p>
          <a:p>
            <a:pPr lvl="1">
              <a:defRPr/>
            </a:pPr>
            <a:r>
              <a:rPr lang="en-US" dirty="0" err="1"/>
              <a:t>investicione</a:t>
            </a:r>
            <a:r>
              <a:rPr lang="en-US" dirty="0"/>
              <a:t> </a:t>
            </a:r>
            <a:r>
              <a:rPr lang="en-US" dirty="0" err="1"/>
              <a:t>odluke</a:t>
            </a:r>
            <a:r>
              <a:rPr lang="en-US" dirty="0"/>
              <a:t> </a:t>
            </a:r>
            <a:r>
              <a:rPr lang="en-US" dirty="0" err="1"/>
              <a:t>domaćinstava</a:t>
            </a:r>
            <a:endParaRPr lang="en-GB" dirty="0"/>
          </a:p>
          <a:p>
            <a:pPr lvl="1">
              <a:defRPr/>
            </a:pPr>
            <a:r>
              <a:rPr lang="en-US" dirty="0" err="1"/>
              <a:t>nivo</a:t>
            </a:r>
            <a:r>
              <a:rPr lang="en-US" dirty="0"/>
              <a:t> </a:t>
            </a:r>
            <a:r>
              <a:rPr lang="en-US" dirty="0" err="1"/>
              <a:t>štednje</a:t>
            </a:r>
            <a:endParaRPr lang="en-GB" dirty="0"/>
          </a:p>
          <a:p>
            <a:pPr lvl="1">
              <a:defRPr/>
            </a:pPr>
            <a:r>
              <a:rPr lang="en-US" dirty="0" err="1"/>
              <a:t>nominalnu</a:t>
            </a:r>
            <a:r>
              <a:rPr lang="en-US" dirty="0"/>
              <a:t> </a:t>
            </a:r>
            <a:r>
              <a:rPr lang="en-US" dirty="0" err="1"/>
              <a:t>kamatnu</a:t>
            </a:r>
            <a:r>
              <a:rPr lang="en-US" dirty="0"/>
              <a:t> </a:t>
            </a:r>
            <a:r>
              <a:rPr lang="en-US" dirty="0" err="1"/>
              <a:t>stopu</a:t>
            </a:r>
            <a:endParaRPr lang="en-GB" dirty="0"/>
          </a:p>
          <a:p>
            <a:pPr>
              <a:defRPr/>
            </a:pPr>
            <a:r>
              <a:rPr lang="en-US" b="1" dirty="0"/>
              <a:t> </a:t>
            </a:r>
            <a:endParaRPr lang="en-GB" dirty="0"/>
          </a:p>
        </p:txBody>
      </p:sp>
      <p:sp>
        <p:nvSpPr>
          <p:cNvPr id="4" name="Rectangle 3">
            <a:extLst>
              <a:ext uri="{FF2B5EF4-FFF2-40B4-BE49-F238E27FC236}">
                <a16:creationId xmlns:a16="http://schemas.microsoft.com/office/drawing/2014/main" id="{1BFA8DCA-7E61-4993-A12B-630A2E522B5D}"/>
              </a:ext>
            </a:extLst>
          </p:cNvPr>
          <p:cNvSpPr>
            <a:spLocks noChangeArrowheads="1"/>
          </p:cNvSpPr>
          <p:nvPr/>
        </p:nvSpPr>
        <p:spPr bwMode="auto">
          <a:xfrm>
            <a:off x="1143000" y="1752600"/>
            <a:ext cx="7696200" cy="838200"/>
          </a:xfrm>
          <a:prstGeom prst="rect">
            <a:avLst/>
          </a:prstGeom>
          <a:solidFill>
            <a:schemeClr val="accent1">
              <a:alpha val="12941"/>
            </a:schemeClr>
          </a:solidFill>
          <a:ln w="9525" algn="ctr">
            <a:solidFill>
              <a:schemeClr val="tx1"/>
            </a:solidFill>
            <a:round/>
            <a:headEnd/>
            <a:tailEnd/>
          </a:ln>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endParaRPr lang="en-GB"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0592A-C08D-4397-9028-5A777E9D2849}"/>
              </a:ext>
            </a:extLst>
          </p:cNvPr>
          <p:cNvSpPr>
            <a:spLocks noGrp="1"/>
          </p:cNvSpPr>
          <p:nvPr>
            <p:ph type="title"/>
          </p:nvPr>
        </p:nvSpPr>
        <p:spPr>
          <a:xfrm>
            <a:off x="457200" y="304800"/>
            <a:ext cx="8686800" cy="1431925"/>
          </a:xfrm>
        </p:spPr>
        <p:txBody>
          <a:bodyPr/>
          <a:lstStyle/>
          <a:p>
            <a:pPr>
              <a:defRPr/>
            </a:pPr>
            <a:r>
              <a:rPr lang="en-GB" dirty="0" err="1"/>
              <a:t>Kada</a:t>
            </a:r>
            <a:r>
              <a:rPr lang="en-GB" dirty="0"/>
              <a:t> se </a:t>
            </a:r>
            <a:r>
              <a:rPr lang="en-GB" dirty="0" err="1"/>
              <a:t>potrošnja</a:t>
            </a:r>
            <a:r>
              <a:rPr lang="en-GB" dirty="0"/>
              <a:t> </a:t>
            </a:r>
            <a:r>
              <a:rPr lang="en-GB" dirty="0" err="1"/>
              <a:t>nalazi</a:t>
            </a:r>
            <a:r>
              <a:rPr lang="en-GB" dirty="0"/>
              <a:t> </a:t>
            </a:r>
            <a:r>
              <a:rPr lang="en-GB" dirty="0" err="1"/>
              <a:t>ispod</a:t>
            </a:r>
            <a:r>
              <a:rPr lang="en-GB" dirty="0"/>
              <a:t> </a:t>
            </a:r>
            <a:r>
              <a:rPr lang="en-GB" dirty="0" err="1"/>
              <a:t>linije</a:t>
            </a:r>
            <a:r>
              <a:rPr lang="en-GB" dirty="0"/>
              <a:t> 45</a:t>
            </a:r>
            <a:r>
              <a:rPr lang="en-GB" baseline="30000" dirty="0"/>
              <a:t>0</a:t>
            </a:r>
            <a:r>
              <a:rPr lang="en-GB" dirty="0"/>
              <a:t>, </a:t>
            </a:r>
            <a:r>
              <a:rPr lang="en-GB" dirty="0" err="1"/>
              <a:t>domaćinstva</a:t>
            </a:r>
            <a:br>
              <a:rPr lang="en-GB" dirty="0"/>
            </a:br>
            <a:endParaRPr lang="en-GB" dirty="0"/>
          </a:p>
        </p:txBody>
      </p:sp>
      <p:sp>
        <p:nvSpPr>
          <p:cNvPr id="3" name="Content Placeholder 2">
            <a:extLst>
              <a:ext uri="{FF2B5EF4-FFF2-40B4-BE49-F238E27FC236}">
                <a16:creationId xmlns:a16="http://schemas.microsoft.com/office/drawing/2014/main" id="{9859073B-163E-447D-9133-7FAD07976C24}"/>
              </a:ext>
            </a:extLst>
          </p:cNvPr>
          <p:cNvSpPr>
            <a:spLocks noGrp="1"/>
          </p:cNvSpPr>
          <p:nvPr>
            <p:ph sz="half" idx="1"/>
          </p:nvPr>
        </p:nvSpPr>
        <p:spPr/>
        <p:txBody>
          <a:bodyPr/>
          <a:lstStyle/>
          <a:p>
            <a:pPr lvl="1">
              <a:defRPr/>
            </a:pPr>
            <a:r>
              <a:rPr lang="en-GB" dirty="0" err="1"/>
              <a:t>sve</a:t>
            </a:r>
            <a:r>
              <a:rPr lang="en-GB" dirty="0"/>
              <a:t> </a:t>
            </a:r>
            <a:r>
              <a:rPr lang="en-GB" dirty="0" err="1"/>
              <a:t>više</a:t>
            </a:r>
            <a:r>
              <a:rPr lang="en-GB" dirty="0"/>
              <a:t> </a:t>
            </a:r>
            <a:r>
              <a:rPr lang="en-GB" dirty="0" err="1"/>
              <a:t>troše</a:t>
            </a:r>
            <a:r>
              <a:rPr lang="en-GB" dirty="0"/>
              <a:t> </a:t>
            </a:r>
            <a:r>
              <a:rPr lang="en-GB" dirty="0" err="1"/>
              <a:t>kako</a:t>
            </a:r>
            <a:r>
              <a:rPr lang="en-GB" dirty="0"/>
              <a:t> </a:t>
            </a:r>
            <a:r>
              <a:rPr lang="en-GB" dirty="0" err="1"/>
              <a:t>dohodak</a:t>
            </a:r>
            <a:r>
              <a:rPr lang="en-GB" dirty="0"/>
              <a:t> </a:t>
            </a:r>
            <a:r>
              <a:rPr lang="en-GB" dirty="0" err="1"/>
              <a:t>raste</a:t>
            </a:r>
            <a:endParaRPr lang="en-GB" dirty="0"/>
          </a:p>
          <a:p>
            <a:pPr lvl="1">
              <a:defRPr/>
            </a:pPr>
            <a:r>
              <a:rPr lang="en-GB" dirty="0" err="1"/>
              <a:t>sve</a:t>
            </a:r>
            <a:r>
              <a:rPr lang="en-GB" dirty="0"/>
              <a:t> </a:t>
            </a:r>
            <a:r>
              <a:rPr lang="en-GB" dirty="0" err="1"/>
              <a:t>manje</a:t>
            </a:r>
            <a:r>
              <a:rPr lang="en-GB" dirty="0"/>
              <a:t> </a:t>
            </a:r>
            <a:r>
              <a:rPr lang="en-GB" dirty="0" err="1"/>
              <a:t>troše</a:t>
            </a:r>
            <a:r>
              <a:rPr lang="en-GB" dirty="0"/>
              <a:t> </a:t>
            </a:r>
            <a:r>
              <a:rPr lang="en-GB" dirty="0" err="1"/>
              <a:t>kako</a:t>
            </a:r>
            <a:r>
              <a:rPr lang="en-GB" dirty="0"/>
              <a:t> </a:t>
            </a:r>
            <a:r>
              <a:rPr lang="en-GB" dirty="0" err="1"/>
              <a:t>dohodak</a:t>
            </a:r>
            <a:r>
              <a:rPr lang="en-GB" dirty="0"/>
              <a:t> </a:t>
            </a:r>
            <a:r>
              <a:rPr lang="en-GB" dirty="0" err="1"/>
              <a:t>raste</a:t>
            </a:r>
            <a:r>
              <a:rPr lang="en-GB" dirty="0"/>
              <a:t> </a:t>
            </a:r>
          </a:p>
          <a:p>
            <a:pPr lvl="1">
              <a:defRPr/>
            </a:pPr>
            <a:r>
              <a:rPr lang="en-US" dirty="0" err="1"/>
              <a:t>štede</a:t>
            </a:r>
            <a:r>
              <a:rPr lang="en-US" dirty="0"/>
              <a:t> </a:t>
            </a:r>
            <a:r>
              <a:rPr lang="en-US" dirty="0" err="1"/>
              <a:t>celokupni</a:t>
            </a:r>
            <a:r>
              <a:rPr lang="en-US" dirty="0"/>
              <a:t> </a:t>
            </a:r>
            <a:r>
              <a:rPr lang="en-US" dirty="0" err="1"/>
              <a:t>prirast</a:t>
            </a:r>
            <a:r>
              <a:rPr lang="en-US" dirty="0"/>
              <a:t> </a:t>
            </a:r>
            <a:r>
              <a:rPr lang="en-US" dirty="0" err="1"/>
              <a:t>dohotka</a:t>
            </a:r>
            <a:endParaRPr lang="en-GB" dirty="0"/>
          </a:p>
          <a:p>
            <a:pPr lvl="1">
              <a:defRPr/>
            </a:pPr>
            <a:r>
              <a:rPr lang="en-US" dirty="0" err="1"/>
              <a:t>zadužuju</a:t>
            </a:r>
            <a:r>
              <a:rPr lang="en-US" dirty="0"/>
              <a:t> se </a:t>
            </a:r>
            <a:endParaRPr lang="en-GB" dirty="0"/>
          </a:p>
          <a:p>
            <a:pPr>
              <a:defRPr/>
            </a:pPr>
            <a:r>
              <a:rPr lang="en-US" dirty="0"/>
              <a:t> </a:t>
            </a:r>
            <a:endParaRPr lang="en-GB" dirty="0"/>
          </a:p>
        </p:txBody>
      </p:sp>
      <p:pic>
        <p:nvPicPr>
          <p:cNvPr id="6" name="Content Placeholder 5" descr="clip_image00763.jpg">
            <a:extLst>
              <a:ext uri="{FF2B5EF4-FFF2-40B4-BE49-F238E27FC236}">
                <a16:creationId xmlns:a16="http://schemas.microsoft.com/office/drawing/2014/main" id="{A05D589B-3A11-468B-9537-B6640A7B63FC}"/>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486400" y="1714500"/>
            <a:ext cx="3028950" cy="3009900"/>
          </a:xfrm>
        </p:spPr>
      </p:pic>
      <p:sp>
        <p:nvSpPr>
          <p:cNvPr id="4" name="Rectangle 3">
            <a:extLst>
              <a:ext uri="{FF2B5EF4-FFF2-40B4-BE49-F238E27FC236}">
                <a16:creationId xmlns:a16="http://schemas.microsoft.com/office/drawing/2014/main" id="{B6A9A116-E3C5-4BF0-801A-85CBC64A07C3}"/>
              </a:ext>
            </a:extLst>
          </p:cNvPr>
          <p:cNvSpPr>
            <a:spLocks noChangeArrowheads="1"/>
          </p:cNvSpPr>
          <p:nvPr/>
        </p:nvSpPr>
        <p:spPr bwMode="auto">
          <a:xfrm>
            <a:off x="1066800" y="2895600"/>
            <a:ext cx="3505200" cy="762000"/>
          </a:xfrm>
          <a:prstGeom prst="rect">
            <a:avLst/>
          </a:prstGeom>
          <a:solidFill>
            <a:schemeClr val="accent1">
              <a:alpha val="12941"/>
            </a:schemeClr>
          </a:solidFill>
          <a:ln w="9525" algn="ctr">
            <a:solidFill>
              <a:schemeClr val="tx1"/>
            </a:solidFill>
            <a:round/>
            <a:headEnd/>
            <a:tailEnd/>
          </a:ln>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endParaRPr lang="en-GB" altLang="en-US"/>
          </a:p>
        </p:txBody>
      </p:sp>
      <p:sp>
        <p:nvSpPr>
          <p:cNvPr id="7" name="Rectangle 6">
            <a:extLst>
              <a:ext uri="{FF2B5EF4-FFF2-40B4-BE49-F238E27FC236}">
                <a16:creationId xmlns:a16="http://schemas.microsoft.com/office/drawing/2014/main" id="{74A62A90-EF63-4655-8570-13479454B350}"/>
              </a:ext>
            </a:extLst>
          </p:cNvPr>
          <p:cNvSpPr/>
          <p:nvPr/>
        </p:nvSpPr>
        <p:spPr>
          <a:xfrm>
            <a:off x="5029200" y="4953000"/>
            <a:ext cx="3798888" cy="1384300"/>
          </a:xfrm>
          <a:prstGeom prst="rect">
            <a:avLst/>
          </a:prstGeom>
        </p:spPr>
        <p:txBody>
          <a:bodyPr>
            <a:spAutoFit/>
          </a:bodyPr>
          <a:lstStyle/>
          <a:p>
            <a:pPr>
              <a:defRPr/>
            </a:pPr>
            <a:r>
              <a:rPr lang="en-GB" sz="2800" kern="0" dirty="0" err="1">
                <a:solidFill>
                  <a:srgbClr val="FFFFFF"/>
                </a:solidFill>
                <a:effectLst>
                  <a:outerShdw blurRad="38100" dist="38100" dir="2700000" algn="tl">
                    <a:srgbClr val="000000"/>
                  </a:outerShdw>
                </a:effectLst>
                <a:latin typeface="Tahoma"/>
                <a:cs typeface="+mn-cs"/>
              </a:rPr>
              <a:t>odatle</a:t>
            </a:r>
            <a:r>
              <a:rPr lang="en-GB" sz="2800" kern="0" dirty="0">
                <a:solidFill>
                  <a:srgbClr val="FFFFFF"/>
                </a:solidFill>
                <a:effectLst>
                  <a:outerShdw blurRad="38100" dist="38100" dir="2700000" algn="tl">
                    <a:srgbClr val="000000"/>
                  </a:outerShdw>
                </a:effectLst>
                <a:latin typeface="Tahoma"/>
                <a:cs typeface="+mn-cs"/>
              </a:rPr>
              <a:t> je </a:t>
            </a:r>
            <a:r>
              <a:rPr lang="en-GB" sz="2800" kern="0" dirty="0" err="1">
                <a:solidFill>
                  <a:srgbClr val="FFFFFF"/>
                </a:solidFill>
                <a:effectLst>
                  <a:outerShdw blurRad="38100" dist="38100" dir="2700000" algn="tl">
                    <a:srgbClr val="000000"/>
                  </a:outerShdw>
                </a:effectLst>
                <a:latin typeface="Tahoma"/>
                <a:cs typeface="+mn-cs"/>
              </a:rPr>
              <a:t>Kejnz</a:t>
            </a:r>
            <a:r>
              <a:rPr lang="en-GB" sz="2800" kern="0" dirty="0">
                <a:solidFill>
                  <a:srgbClr val="FFFFFF"/>
                </a:solidFill>
                <a:effectLst>
                  <a:outerShdw blurRad="38100" dist="38100" dir="2700000" algn="tl">
                    <a:srgbClr val="000000"/>
                  </a:outerShdw>
                </a:effectLst>
                <a:latin typeface="Tahoma"/>
                <a:cs typeface="+mn-cs"/>
              </a:rPr>
              <a:t> </a:t>
            </a:r>
            <a:r>
              <a:rPr lang="en-GB" sz="2800" kern="0" dirty="0" err="1">
                <a:solidFill>
                  <a:srgbClr val="FFFFFF"/>
                </a:solidFill>
                <a:effectLst>
                  <a:outerShdw blurRad="38100" dist="38100" dir="2700000" algn="tl">
                    <a:srgbClr val="000000"/>
                  </a:outerShdw>
                </a:effectLst>
                <a:latin typeface="Tahoma"/>
                <a:cs typeface="+mn-cs"/>
              </a:rPr>
              <a:t>izvukao</a:t>
            </a:r>
            <a:r>
              <a:rPr lang="en-GB" sz="2800" kern="0" dirty="0">
                <a:solidFill>
                  <a:srgbClr val="FFFFFF"/>
                </a:solidFill>
                <a:effectLst>
                  <a:outerShdw blurRad="38100" dist="38100" dir="2700000" algn="tl">
                    <a:srgbClr val="000000"/>
                  </a:outerShdw>
                </a:effectLst>
                <a:latin typeface="Tahoma"/>
                <a:cs typeface="+mn-cs"/>
              </a:rPr>
              <a:t> </a:t>
            </a:r>
            <a:r>
              <a:rPr lang="en-GB" sz="2800" kern="0" dirty="0" err="1">
                <a:solidFill>
                  <a:srgbClr val="FFFFFF"/>
                </a:solidFill>
                <a:effectLst>
                  <a:outerShdw blurRad="38100" dist="38100" dir="2700000" algn="tl">
                    <a:srgbClr val="000000"/>
                  </a:outerShdw>
                </a:effectLst>
                <a:latin typeface="Tahoma"/>
                <a:cs typeface="+mn-cs"/>
              </a:rPr>
              <a:t>zaključak</a:t>
            </a:r>
            <a:r>
              <a:rPr lang="en-GB" sz="2800" kern="0" dirty="0">
                <a:solidFill>
                  <a:srgbClr val="FFFFFF"/>
                </a:solidFill>
                <a:effectLst>
                  <a:outerShdw blurRad="38100" dist="38100" dir="2700000" algn="tl">
                    <a:srgbClr val="000000"/>
                  </a:outerShdw>
                </a:effectLst>
                <a:latin typeface="Tahoma"/>
                <a:cs typeface="+mn-cs"/>
              </a:rPr>
              <a:t> o </a:t>
            </a:r>
            <a:r>
              <a:rPr lang="en-GB" sz="2800" kern="0" dirty="0" err="1">
                <a:solidFill>
                  <a:srgbClr val="FFFFFF"/>
                </a:solidFill>
                <a:effectLst>
                  <a:outerShdw blurRad="38100" dist="38100" dir="2700000" algn="tl">
                    <a:srgbClr val="000000"/>
                  </a:outerShdw>
                </a:effectLst>
                <a:latin typeface="Tahoma"/>
                <a:cs typeface="+mn-cs"/>
              </a:rPr>
              <a:t>sekularnoj</a:t>
            </a:r>
            <a:r>
              <a:rPr lang="en-GB" sz="2800" kern="0" dirty="0">
                <a:solidFill>
                  <a:srgbClr val="FFFFFF"/>
                </a:solidFill>
                <a:effectLst>
                  <a:outerShdw blurRad="38100" dist="38100" dir="2700000" algn="tl">
                    <a:srgbClr val="000000"/>
                  </a:outerShdw>
                </a:effectLst>
                <a:latin typeface="Tahoma"/>
                <a:cs typeface="+mn-cs"/>
              </a:rPr>
              <a:t> </a:t>
            </a:r>
            <a:r>
              <a:rPr lang="en-GB" sz="2800" kern="0" dirty="0" err="1">
                <a:solidFill>
                  <a:srgbClr val="FFFFFF"/>
                </a:solidFill>
                <a:effectLst>
                  <a:outerShdw blurRad="38100" dist="38100" dir="2700000" algn="tl">
                    <a:srgbClr val="000000"/>
                  </a:outerShdw>
                </a:effectLst>
                <a:latin typeface="Tahoma"/>
                <a:cs typeface="+mn-cs"/>
              </a:rPr>
              <a:t>stagnaciji</a:t>
            </a:r>
            <a:endParaRPr lang="en-GB" dirty="0">
              <a:cs typeface="Arial" charset="0"/>
            </a:endParaRPr>
          </a:p>
        </p:txBody>
      </p:sp>
      <p:cxnSp>
        <p:nvCxnSpPr>
          <p:cNvPr id="22" name="Straight Connector 21">
            <a:extLst>
              <a:ext uri="{FF2B5EF4-FFF2-40B4-BE49-F238E27FC236}">
                <a16:creationId xmlns:a16="http://schemas.microsoft.com/office/drawing/2014/main" id="{E997148C-9232-4541-B105-35C20D8DBD9E}"/>
              </a:ext>
            </a:extLst>
          </p:cNvPr>
          <p:cNvCxnSpPr>
            <a:cxnSpLocks noChangeShapeType="1"/>
          </p:cNvCxnSpPr>
          <p:nvPr/>
        </p:nvCxnSpPr>
        <p:spPr bwMode="auto">
          <a:xfrm flipV="1">
            <a:off x="7696200" y="2100263"/>
            <a:ext cx="0" cy="566737"/>
          </a:xfrm>
          <a:prstGeom prst="line">
            <a:avLst/>
          </a:prstGeom>
          <a:noFill/>
          <a:ln w="34925" algn="ctr">
            <a:solidFill>
              <a:srgbClr val="FF0000"/>
            </a:solidFill>
            <a:round/>
            <a:headEnd/>
            <a:tailEnd/>
          </a:ln>
          <a:extLst>
            <a:ext uri="{909E8E84-426E-40DD-AFC4-6F175D3DCCD1}">
              <a14:hiddenFill xmlns:a14="http://schemas.microsoft.com/office/drawing/2010/main">
                <a:noFill/>
              </a14:hiddenFill>
            </a:ext>
          </a:extLst>
        </p:spPr>
      </p:cxnSp>
      <p:cxnSp>
        <p:nvCxnSpPr>
          <p:cNvPr id="23" name="Straight Connector 22">
            <a:extLst>
              <a:ext uri="{FF2B5EF4-FFF2-40B4-BE49-F238E27FC236}">
                <a16:creationId xmlns:a16="http://schemas.microsoft.com/office/drawing/2014/main" id="{EE634B89-BF67-456F-8119-996DB7734D23}"/>
              </a:ext>
            </a:extLst>
          </p:cNvPr>
          <p:cNvCxnSpPr>
            <a:cxnSpLocks noChangeShapeType="1"/>
          </p:cNvCxnSpPr>
          <p:nvPr/>
        </p:nvCxnSpPr>
        <p:spPr bwMode="auto">
          <a:xfrm flipV="1">
            <a:off x="7543800" y="2268538"/>
            <a:ext cx="0" cy="457200"/>
          </a:xfrm>
          <a:prstGeom prst="line">
            <a:avLst/>
          </a:prstGeom>
          <a:noFill/>
          <a:ln w="34925" algn="ctr">
            <a:solidFill>
              <a:srgbClr val="FF0000"/>
            </a:solidFill>
            <a:round/>
            <a:headEnd/>
            <a:tailEnd/>
          </a:ln>
          <a:extLst>
            <a:ext uri="{909E8E84-426E-40DD-AFC4-6F175D3DCCD1}">
              <a14:hiddenFill xmlns:a14="http://schemas.microsoft.com/office/drawing/2010/main">
                <a:noFill/>
              </a14:hiddenFill>
            </a:ext>
          </a:extLst>
        </p:spPr>
      </p:cxnSp>
      <p:cxnSp>
        <p:nvCxnSpPr>
          <p:cNvPr id="26" name="Straight Connector 25">
            <a:extLst>
              <a:ext uri="{FF2B5EF4-FFF2-40B4-BE49-F238E27FC236}">
                <a16:creationId xmlns:a16="http://schemas.microsoft.com/office/drawing/2014/main" id="{1A71286D-CDD8-4E68-BBDD-8B53AED31E1B}"/>
              </a:ext>
            </a:extLst>
          </p:cNvPr>
          <p:cNvCxnSpPr>
            <a:cxnSpLocks noChangeShapeType="1"/>
          </p:cNvCxnSpPr>
          <p:nvPr/>
        </p:nvCxnSpPr>
        <p:spPr bwMode="auto">
          <a:xfrm flipV="1">
            <a:off x="7391400" y="2387600"/>
            <a:ext cx="0" cy="398463"/>
          </a:xfrm>
          <a:prstGeom prst="line">
            <a:avLst/>
          </a:prstGeom>
          <a:noFill/>
          <a:ln w="34925" algn="ctr">
            <a:solidFill>
              <a:srgbClr val="FF0000"/>
            </a:solidFill>
            <a:round/>
            <a:headEnd/>
            <a:tailEnd/>
          </a:ln>
          <a:extLst>
            <a:ext uri="{909E8E84-426E-40DD-AFC4-6F175D3DCCD1}">
              <a14:hiddenFill xmlns:a14="http://schemas.microsoft.com/office/drawing/2010/main">
                <a:noFill/>
              </a14:hiddenFill>
            </a:ext>
          </a:extLst>
        </p:spPr>
      </p:cxnSp>
      <p:cxnSp>
        <p:nvCxnSpPr>
          <p:cNvPr id="33" name="Straight Connector 32">
            <a:extLst>
              <a:ext uri="{FF2B5EF4-FFF2-40B4-BE49-F238E27FC236}">
                <a16:creationId xmlns:a16="http://schemas.microsoft.com/office/drawing/2014/main" id="{60C7BD12-4D0D-4AE8-87D0-4D5CDF816B12}"/>
              </a:ext>
            </a:extLst>
          </p:cNvPr>
          <p:cNvCxnSpPr>
            <a:cxnSpLocks noChangeShapeType="1"/>
          </p:cNvCxnSpPr>
          <p:nvPr/>
        </p:nvCxnSpPr>
        <p:spPr bwMode="auto">
          <a:xfrm flipV="1">
            <a:off x="7239000" y="2566988"/>
            <a:ext cx="0" cy="277812"/>
          </a:xfrm>
          <a:prstGeom prst="line">
            <a:avLst/>
          </a:prstGeom>
          <a:noFill/>
          <a:ln w="34925" algn="ctr">
            <a:solidFill>
              <a:srgbClr val="FF0000"/>
            </a:solidFill>
            <a:round/>
            <a:headEnd/>
            <a:tailEnd/>
          </a:ln>
          <a:extLst>
            <a:ext uri="{909E8E84-426E-40DD-AFC4-6F175D3DCCD1}">
              <a14:hiddenFill xmlns:a14="http://schemas.microsoft.com/office/drawing/2010/main">
                <a:noFill/>
              </a14:hiddenFill>
            </a:ext>
          </a:extLst>
        </p:spPr>
      </p:cxnSp>
      <p:cxnSp>
        <p:nvCxnSpPr>
          <p:cNvPr id="37" name="Straight Connector 36">
            <a:extLst>
              <a:ext uri="{FF2B5EF4-FFF2-40B4-BE49-F238E27FC236}">
                <a16:creationId xmlns:a16="http://schemas.microsoft.com/office/drawing/2014/main" id="{3B01D9DA-BCA6-417F-BC26-D845C6E10B9C}"/>
              </a:ext>
            </a:extLst>
          </p:cNvPr>
          <p:cNvCxnSpPr>
            <a:cxnSpLocks noChangeShapeType="1"/>
          </p:cNvCxnSpPr>
          <p:nvPr/>
        </p:nvCxnSpPr>
        <p:spPr bwMode="auto">
          <a:xfrm flipV="1">
            <a:off x="7086600" y="2719388"/>
            <a:ext cx="0" cy="176212"/>
          </a:xfrm>
          <a:prstGeom prst="line">
            <a:avLst/>
          </a:prstGeom>
          <a:noFill/>
          <a:ln w="34925" algn="ctr">
            <a:solidFill>
              <a:srgbClr val="FF0000"/>
            </a:solidFill>
            <a:round/>
            <a:headEnd/>
            <a:tailEnd/>
          </a:ln>
          <a:extLst>
            <a:ext uri="{909E8E84-426E-40DD-AFC4-6F175D3DCCD1}">
              <a14:hiddenFill xmlns:a14="http://schemas.microsoft.com/office/drawing/2010/main">
                <a:noFill/>
              </a14:hiddenFill>
            </a:ext>
          </a:extLst>
        </p:spPr>
      </p:cxnSp>
      <p:cxnSp>
        <p:nvCxnSpPr>
          <p:cNvPr id="39" name="Straight Connector 38">
            <a:extLst>
              <a:ext uri="{FF2B5EF4-FFF2-40B4-BE49-F238E27FC236}">
                <a16:creationId xmlns:a16="http://schemas.microsoft.com/office/drawing/2014/main" id="{94C3A339-1FCB-44BF-A226-0B9985EB7D95}"/>
              </a:ext>
            </a:extLst>
          </p:cNvPr>
          <p:cNvCxnSpPr>
            <a:cxnSpLocks noChangeShapeType="1"/>
          </p:cNvCxnSpPr>
          <p:nvPr/>
        </p:nvCxnSpPr>
        <p:spPr bwMode="auto">
          <a:xfrm flipV="1">
            <a:off x="6934200" y="2871788"/>
            <a:ext cx="0" cy="100012"/>
          </a:xfrm>
          <a:prstGeom prst="line">
            <a:avLst/>
          </a:prstGeom>
          <a:noFill/>
          <a:ln w="34925" algn="ctr">
            <a:solidFill>
              <a:srgbClr val="FF0000"/>
            </a:solidFill>
            <a:round/>
            <a:headEnd/>
            <a:tailEn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blinds(horizontal)">
                                      <p:cBhvr>
                                        <p:cTn id="17" dur="500"/>
                                        <p:tgtEl>
                                          <p:spTgt spid="7">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blinds(horizontal)">
                                      <p:cBhvr>
                                        <p:cTn id="22" dur="500"/>
                                        <p:tgtEl>
                                          <p:spTgt spid="33"/>
                                        </p:tgtEl>
                                      </p:cBhvr>
                                    </p:animEffect>
                                  </p:childTnLst>
                                </p:cTn>
                              </p:par>
                              <p:par>
                                <p:cTn id="23" presetID="3" presetClass="entr" presetSubtype="10" fill="hold"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blinds(horizontal)">
                                      <p:cBhvr>
                                        <p:cTn id="25" dur="500"/>
                                        <p:tgtEl>
                                          <p:spTgt spid="39"/>
                                        </p:tgtEl>
                                      </p:cBhvr>
                                    </p:animEffect>
                                  </p:childTnLst>
                                </p:cTn>
                              </p:par>
                              <p:par>
                                <p:cTn id="26" presetID="3" presetClass="entr" presetSubtype="10" fill="hold" nodeType="with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blinds(horizontal)">
                                      <p:cBhvr>
                                        <p:cTn id="28" dur="500"/>
                                        <p:tgtEl>
                                          <p:spTgt spid="37"/>
                                        </p:tgtEl>
                                      </p:cBhvr>
                                    </p:animEffect>
                                  </p:childTnLst>
                                </p:cTn>
                              </p:par>
                              <p:par>
                                <p:cTn id="29" presetID="3" presetClass="entr" presetSubtype="10"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blinds(horizontal)">
                                      <p:cBhvr>
                                        <p:cTn id="31" dur="500"/>
                                        <p:tgtEl>
                                          <p:spTgt spid="26"/>
                                        </p:tgtEl>
                                      </p:cBhvr>
                                    </p:animEffect>
                                  </p:childTnLst>
                                </p:cTn>
                              </p:par>
                              <p:par>
                                <p:cTn id="32" presetID="3" presetClass="entr" presetSubtype="10" fill="hold" nodeType="with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blinds(horizontal)">
                                      <p:cBhvr>
                                        <p:cTn id="34" dur="500"/>
                                        <p:tgtEl>
                                          <p:spTgt spid="23"/>
                                        </p:tgtEl>
                                      </p:cBhvr>
                                    </p:animEffect>
                                  </p:childTnLst>
                                </p:cTn>
                              </p:par>
                              <p:par>
                                <p:cTn id="35" presetID="3" presetClass="entr" presetSubtype="10"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blinds(horizontal)">
                                      <p:cBhvr>
                                        <p:cTn id="3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EBD76-017E-4A99-AD90-B6395ACD8EBC}"/>
              </a:ext>
            </a:extLst>
          </p:cNvPr>
          <p:cNvSpPr>
            <a:spLocks noGrp="1"/>
          </p:cNvSpPr>
          <p:nvPr>
            <p:ph type="title"/>
          </p:nvPr>
        </p:nvSpPr>
        <p:spPr/>
        <p:txBody>
          <a:bodyPr/>
          <a:lstStyle/>
          <a:p>
            <a:pPr>
              <a:defRPr/>
            </a:pPr>
            <a:r>
              <a:rPr lang="en-GB" sz="2800" dirty="0" err="1"/>
              <a:t>Ako</a:t>
            </a:r>
            <a:r>
              <a:rPr lang="en-GB" sz="2800" dirty="0"/>
              <a:t> </a:t>
            </a:r>
            <a:r>
              <a:rPr lang="en-GB" sz="2800" dirty="0" err="1"/>
              <a:t>rast</a:t>
            </a:r>
            <a:r>
              <a:rPr lang="en-GB" sz="2800" dirty="0"/>
              <a:t> </a:t>
            </a:r>
            <a:r>
              <a:rPr lang="en-GB" sz="2800" dirty="0" err="1"/>
              <a:t>raspoloživog</a:t>
            </a:r>
            <a:r>
              <a:rPr lang="en-GB" sz="2800" dirty="0"/>
              <a:t> </a:t>
            </a:r>
            <a:r>
              <a:rPr lang="en-GB" sz="2800" dirty="0" err="1"/>
              <a:t>dohotka</a:t>
            </a:r>
            <a:r>
              <a:rPr lang="en-GB" sz="2800" dirty="0"/>
              <a:t> </a:t>
            </a:r>
            <a:r>
              <a:rPr lang="en-GB" sz="2800" dirty="0" err="1"/>
              <a:t>sa</a:t>
            </a:r>
            <a:r>
              <a:rPr lang="en-GB" sz="2800" dirty="0"/>
              <a:t> 10.000 </a:t>
            </a:r>
            <a:r>
              <a:rPr lang="en-GB" sz="2800" dirty="0" err="1"/>
              <a:t>na</a:t>
            </a:r>
            <a:r>
              <a:rPr lang="en-GB" sz="2800" dirty="0"/>
              <a:t> 12.000$ </a:t>
            </a:r>
            <a:r>
              <a:rPr lang="en-GB" sz="2800" dirty="0" err="1"/>
              <a:t>poveća</a:t>
            </a:r>
            <a:r>
              <a:rPr lang="en-GB" sz="2800" dirty="0"/>
              <a:t> </a:t>
            </a:r>
            <a:r>
              <a:rPr lang="en-GB" sz="2800" dirty="0" err="1"/>
              <a:t>potrošnju</a:t>
            </a:r>
            <a:r>
              <a:rPr lang="en-GB" sz="2800" dirty="0"/>
              <a:t> </a:t>
            </a:r>
            <a:r>
              <a:rPr lang="en-GB" sz="2800" dirty="0" err="1"/>
              <a:t>sa</a:t>
            </a:r>
            <a:r>
              <a:rPr lang="en-GB" sz="2800" dirty="0"/>
              <a:t> 8.000 </a:t>
            </a:r>
            <a:r>
              <a:rPr lang="en-GB" sz="2800" dirty="0" err="1"/>
              <a:t>na</a:t>
            </a:r>
            <a:r>
              <a:rPr lang="en-GB" sz="2800" dirty="0"/>
              <a:t> 9.000$, </a:t>
            </a:r>
            <a:br>
              <a:rPr lang="en-GB" sz="2800" dirty="0"/>
            </a:br>
            <a:endParaRPr lang="en-GB" sz="2800" dirty="0"/>
          </a:p>
        </p:txBody>
      </p:sp>
      <p:sp>
        <p:nvSpPr>
          <p:cNvPr id="3" name="Content Placeholder 2">
            <a:extLst>
              <a:ext uri="{FF2B5EF4-FFF2-40B4-BE49-F238E27FC236}">
                <a16:creationId xmlns:a16="http://schemas.microsoft.com/office/drawing/2014/main" id="{92BF429E-5B57-4E63-A3AE-2D68963E0275}"/>
              </a:ext>
            </a:extLst>
          </p:cNvPr>
          <p:cNvSpPr>
            <a:spLocks noGrp="1"/>
          </p:cNvSpPr>
          <p:nvPr>
            <p:ph idx="1"/>
          </p:nvPr>
        </p:nvSpPr>
        <p:spPr/>
        <p:txBody>
          <a:bodyPr/>
          <a:lstStyle/>
          <a:p>
            <a:pPr lvl="1">
              <a:defRPr/>
            </a:pPr>
            <a:r>
              <a:rPr lang="en-US" dirty="0" err="1"/>
              <a:t>domaćinstva</a:t>
            </a:r>
            <a:r>
              <a:rPr lang="en-US" dirty="0"/>
              <a:t> se </a:t>
            </a:r>
            <a:r>
              <a:rPr lang="en-US" dirty="0" err="1"/>
              <a:t>zadužuju</a:t>
            </a:r>
            <a:endParaRPr lang="en-GB" dirty="0"/>
          </a:p>
          <a:p>
            <a:pPr lvl="1">
              <a:defRPr/>
            </a:pPr>
            <a:r>
              <a:rPr lang="en-US" dirty="0" err="1"/>
              <a:t>nagib</a:t>
            </a:r>
            <a:r>
              <a:rPr lang="en-US" dirty="0"/>
              <a:t> </a:t>
            </a:r>
            <a:r>
              <a:rPr lang="en-US" dirty="0" err="1"/>
              <a:t>funkcije</a:t>
            </a:r>
            <a:r>
              <a:rPr lang="en-US" dirty="0"/>
              <a:t> </a:t>
            </a:r>
            <a:r>
              <a:rPr lang="en-US" dirty="0" err="1"/>
              <a:t>potrošnje</a:t>
            </a:r>
            <a:r>
              <a:rPr lang="en-US" dirty="0"/>
              <a:t> je 0,2</a:t>
            </a:r>
            <a:endParaRPr lang="en-GB" dirty="0"/>
          </a:p>
          <a:p>
            <a:pPr lvl="1">
              <a:defRPr/>
            </a:pPr>
            <a:r>
              <a:rPr lang="en-US" dirty="0" err="1"/>
              <a:t>nagib</a:t>
            </a:r>
            <a:r>
              <a:rPr lang="en-US" dirty="0"/>
              <a:t> </a:t>
            </a:r>
            <a:r>
              <a:rPr lang="en-US" dirty="0" err="1"/>
              <a:t>funkcije</a:t>
            </a:r>
            <a:r>
              <a:rPr lang="en-US" dirty="0"/>
              <a:t> </a:t>
            </a:r>
            <a:r>
              <a:rPr lang="en-US" dirty="0" err="1"/>
              <a:t>potrošnje</a:t>
            </a:r>
            <a:r>
              <a:rPr lang="en-US" dirty="0"/>
              <a:t> je 0,5</a:t>
            </a:r>
            <a:endParaRPr lang="en-GB" dirty="0"/>
          </a:p>
          <a:p>
            <a:pPr lvl="1">
              <a:defRPr/>
            </a:pPr>
            <a:r>
              <a:rPr lang="en-US" dirty="0" err="1"/>
              <a:t>nagib</a:t>
            </a:r>
            <a:r>
              <a:rPr lang="en-US" dirty="0"/>
              <a:t> </a:t>
            </a:r>
            <a:r>
              <a:rPr lang="en-US" dirty="0" err="1"/>
              <a:t>funkcije</a:t>
            </a:r>
            <a:r>
              <a:rPr lang="en-US" dirty="0"/>
              <a:t> </a:t>
            </a:r>
            <a:r>
              <a:rPr lang="en-US" dirty="0" err="1"/>
              <a:t>štednje</a:t>
            </a:r>
            <a:r>
              <a:rPr lang="en-US" dirty="0"/>
              <a:t> je 0,2</a:t>
            </a:r>
          </a:p>
          <a:p>
            <a:pPr lvl="1">
              <a:defRPr/>
            </a:pPr>
            <a:endParaRPr lang="en-US" dirty="0"/>
          </a:p>
          <a:p>
            <a:pPr>
              <a:defRPr/>
            </a:pPr>
            <a:r>
              <a:rPr lang="en-US" dirty="0"/>
              <a:t> </a:t>
            </a:r>
            <a:endParaRPr lang="en-GB" dirty="0"/>
          </a:p>
        </p:txBody>
      </p:sp>
      <p:sp>
        <p:nvSpPr>
          <p:cNvPr id="4" name="Rectangle 3">
            <a:extLst>
              <a:ext uri="{FF2B5EF4-FFF2-40B4-BE49-F238E27FC236}">
                <a16:creationId xmlns:a16="http://schemas.microsoft.com/office/drawing/2014/main" id="{6B207FFA-4B62-4FB7-B4F1-9BA67BBE5AB7}"/>
              </a:ext>
            </a:extLst>
          </p:cNvPr>
          <p:cNvSpPr>
            <a:spLocks noChangeArrowheads="1"/>
          </p:cNvSpPr>
          <p:nvPr/>
        </p:nvSpPr>
        <p:spPr bwMode="auto">
          <a:xfrm>
            <a:off x="1066800" y="2895600"/>
            <a:ext cx="6019800" cy="762000"/>
          </a:xfrm>
          <a:prstGeom prst="rect">
            <a:avLst/>
          </a:prstGeom>
          <a:solidFill>
            <a:schemeClr val="accent1">
              <a:alpha val="12941"/>
            </a:schemeClr>
          </a:solidFill>
          <a:ln w="9525" algn="ctr">
            <a:solidFill>
              <a:schemeClr val="tx1"/>
            </a:solidFill>
            <a:round/>
            <a:headEnd/>
            <a:tailEnd/>
          </a:ln>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endParaRPr lang="en-GB" altLang="en-US"/>
          </a:p>
        </p:txBody>
      </p:sp>
      <p:sp>
        <p:nvSpPr>
          <p:cNvPr id="5" name="Rectangle 4">
            <a:extLst>
              <a:ext uri="{FF2B5EF4-FFF2-40B4-BE49-F238E27FC236}">
                <a16:creationId xmlns:a16="http://schemas.microsoft.com/office/drawing/2014/main" id="{892BD436-6BBB-41DB-ABA8-BCFBB762F8BB}"/>
              </a:ext>
            </a:extLst>
          </p:cNvPr>
          <p:cNvSpPr>
            <a:spLocks noChangeArrowheads="1"/>
          </p:cNvSpPr>
          <p:nvPr/>
        </p:nvSpPr>
        <p:spPr bwMode="auto">
          <a:xfrm>
            <a:off x="6858000" y="2971800"/>
            <a:ext cx="17240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Tahoma" panose="020B0604030504040204" pitchFamily="34" charset="0"/>
                <a:cs typeface="Arial" panose="020B0604020202020204" pitchFamily="34" charset="0"/>
              </a:defRPr>
            </a:lvl1pPr>
            <a:lvl2pPr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lvl="1" eaLnBrk="1" hangingPunct="1"/>
            <a:r>
              <a:rPr lang="en-US" altLang="en-US" b="1"/>
              <a:t>c=ΔC/ΔY</a:t>
            </a:r>
            <a:endParaRPr lang="en-GB" altLang="en-US" b="1"/>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mph" presetSubtype="0" fill="hold" grpId="1" nodeType="clickEffect">
                                  <p:stCondLst>
                                    <p:cond delay="0"/>
                                  </p:stCondLst>
                                  <p:childTnLst>
                                    <p:animScale>
                                      <p:cBhvr>
                                        <p:cTn id="16" dur="2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5"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DF96D-FDC4-4D0B-A9E7-1FD2797C930D}"/>
              </a:ext>
            </a:extLst>
          </p:cNvPr>
          <p:cNvSpPr>
            <a:spLocks noGrp="1"/>
          </p:cNvSpPr>
          <p:nvPr>
            <p:ph type="title"/>
          </p:nvPr>
        </p:nvSpPr>
        <p:spPr/>
        <p:txBody>
          <a:bodyPr/>
          <a:lstStyle/>
          <a:p>
            <a:pPr>
              <a:defRPr/>
            </a:pPr>
            <a:r>
              <a:rPr lang="en-US" dirty="0" err="1"/>
              <a:t>Agregatna</a:t>
            </a:r>
            <a:r>
              <a:rPr lang="en-US" dirty="0"/>
              <a:t> </a:t>
            </a:r>
            <a:r>
              <a:rPr lang="en-US" dirty="0" err="1"/>
              <a:t>tražnja</a:t>
            </a:r>
            <a:r>
              <a:rPr lang="en-US" dirty="0"/>
              <a:t> </a:t>
            </a:r>
            <a:r>
              <a:rPr lang="en-US" dirty="0" err="1"/>
              <a:t>i</a:t>
            </a:r>
            <a:r>
              <a:rPr lang="en-US" dirty="0"/>
              <a:t> </a:t>
            </a:r>
            <a:r>
              <a:rPr lang="en-US" dirty="0" err="1"/>
              <a:t>tržište</a:t>
            </a:r>
            <a:r>
              <a:rPr lang="en-US" dirty="0"/>
              <a:t> robe</a:t>
            </a:r>
          </a:p>
        </p:txBody>
      </p:sp>
      <p:sp>
        <p:nvSpPr>
          <p:cNvPr id="3" name="Content Placeholder 2">
            <a:extLst>
              <a:ext uri="{FF2B5EF4-FFF2-40B4-BE49-F238E27FC236}">
                <a16:creationId xmlns:a16="http://schemas.microsoft.com/office/drawing/2014/main" id="{9FE83C4D-1C59-4E3C-B1A5-7FEEEF5CE4D4}"/>
              </a:ext>
            </a:extLst>
          </p:cNvPr>
          <p:cNvSpPr>
            <a:spLocks noGrp="1"/>
          </p:cNvSpPr>
          <p:nvPr>
            <p:ph idx="1"/>
          </p:nvPr>
        </p:nvSpPr>
        <p:spPr/>
        <p:txBody>
          <a:bodyPr/>
          <a:lstStyle/>
          <a:p>
            <a:pPr>
              <a:defRPr/>
            </a:pPr>
            <a:r>
              <a:rPr lang="sr-Latn-CS" i="1" dirty="0"/>
              <a:t>Y=C+I+G+(X-Z)</a:t>
            </a:r>
          </a:p>
          <a:p>
            <a:pPr>
              <a:defRPr/>
            </a:pPr>
            <a:endParaRPr lang="sr-Latn-CS" i="1" dirty="0"/>
          </a:p>
          <a:p>
            <a:pPr>
              <a:defRPr/>
            </a:pPr>
            <a:endParaRPr lang="sr-Latn-CS" dirty="0"/>
          </a:p>
        </p:txBody>
      </p:sp>
      <p:graphicFrame>
        <p:nvGraphicFramePr>
          <p:cNvPr id="4" name="Table 3">
            <a:extLst>
              <a:ext uri="{FF2B5EF4-FFF2-40B4-BE49-F238E27FC236}">
                <a16:creationId xmlns:a16="http://schemas.microsoft.com/office/drawing/2014/main" id="{2F386D39-24F5-44EE-9098-BE55578DE233}"/>
              </a:ext>
            </a:extLst>
          </p:cNvPr>
          <p:cNvGraphicFramePr>
            <a:graphicFrameLocks noGrp="1"/>
          </p:cNvGraphicFramePr>
          <p:nvPr/>
        </p:nvGraphicFramePr>
        <p:xfrm>
          <a:off x="1524000" y="2057400"/>
          <a:ext cx="6096000" cy="394198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70810">
                <a:tc gridSpan="2">
                  <a:txBody>
                    <a:bodyPr/>
                    <a:lstStyle/>
                    <a:p>
                      <a:pPr algn="ctr"/>
                      <a:r>
                        <a:rPr lang="sr-Latn-CS" sz="1800" dirty="0">
                          <a:solidFill>
                            <a:schemeClr val="bg1"/>
                          </a:solidFill>
                        </a:rPr>
                        <a:t>Y=</a:t>
                      </a:r>
                      <a:r>
                        <a:rPr lang="sr-Latn-CS" sz="1800" baseline="0" dirty="0">
                          <a:solidFill>
                            <a:schemeClr val="bg1"/>
                          </a:solidFill>
                        </a:rPr>
                        <a:t> C+I+G+PTR – ili (X-Z)</a:t>
                      </a:r>
                      <a:endParaRPr lang="en-US" sz="1800" dirty="0">
                        <a:solidFill>
                          <a:schemeClr val="bg1"/>
                        </a:solidFill>
                      </a:endParaRPr>
                    </a:p>
                  </a:txBody>
                  <a:tcPr marT="45716" marB="45716">
                    <a:solidFill>
                      <a:schemeClr val="tx1"/>
                    </a:solidFill>
                  </a:tcPr>
                </a:tc>
                <a:tc hMerge="1">
                  <a:txBody>
                    <a:bodyPr/>
                    <a:lstStyle/>
                    <a:p>
                      <a:endParaRPr lang="en-US" dirty="0"/>
                    </a:p>
                  </a:txBody>
                  <a:tcPr>
                    <a:solidFill>
                      <a:schemeClr val="tx1"/>
                    </a:solidFill>
                  </a:tcPr>
                </a:tc>
                <a:extLst>
                  <a:ext uri="{0D108BD9-81ED-4DB2-BD59-A6C34878D82A}">
                    <a16:rowId xmlns:a16="http://schemas.microsoft.com/office/drawing/2014/main" val="10000"/>
                  </a:ext>
                </a:extLst>
              </a:tr>
              <a:tr h="64002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i="1" dirty="0"/>
                        <a:t>C = C(</a:t>
                      </a:r>
                      <a:r>
                        <a:rPr lang="es-ES" sz="1800" i="1" dirty="0">
                          <a:sym typeface="Symbol"/>
                        </a:rPr>
                        <a:t></a:t>
                      </a:r>
                      <a:r>
                        <a:rPr lang="en-US" sz="1800" i="1" dirty="0"/>
                        <a:t>, Y – </a:t>
                      </a:r>
                      <a:r>
                        <a:rPr lang="sr-Latn-CS" sz="1800" i="1" dirty="0"/>
                        <a:t>T</a:t>
                      </a:r>
                      <a:r>
                        <a:rPr lang="en-US" sz="1800" i="1" dirty="0"/>
                        <a:t>)</a:t>
                      </a:r>
                    </a:p>
                    <a:p>
                      <a:r>
                        <a:rPr lang="sr-Latn-CS" sz="1800" dirty="0"/>
                        <a:t>          +      +</a:t>
                      </a:r>
                      <a:endParaRPr lang="en-US" sz="1800" dirty="0"/>
                    </a:p>
                  </a:txBody>
                  <a:tcPr marT="45716" marB="45716">
                    <a:solidFill>
                      <a:schemeClr val="tx2"/>
                    </a:solidFill>
                  </a:tcPr>
                </a:tc>
                <a:tc>
                  <a:txBody>
                    <a:bodyPr/>
                    <a:lstStyle/>
                    <a:p>
                      <a:r>
                        <a:rPr lang="es-ES" sz="1800" i="1" dirty="0">
                          <a:sym typeface="Symbol"/>
                        </a:rPr>
                        <a:t></a:t>
                      </a:r>
                      <a:r>
                        <a:rPr lang="sr-Latn-RS" sz="1800" i="1" dirty="0">
                          <a:sym typeface="Symbol"/>
                        </a:rPr>
                        <a:t> - bogatstvo</a:t>
                      </a:r>
                      <a:br>
                        <a:rPr lang="sr-Latn-RS" sz="1800" i="1" dirty="0">
                          <a:sym typeface="Symbol"/>
                        </a:rPr>
                      </a:br>
                      <a:r>
                        <a:rPr lang="en-US" sz="1800" i="1" dirty="0"/>
                        <a:t>Y – </a:t>
                      </a:r>
                      <a:r>
                        <a:rPr lang="sr-Latn-CS" sz="1800" i="1" dirty="0"/>
                        <a:t>T – raspoloživi dohodak</a:t>
                      </a:r>
                      <a:endParaRPr lang="en-US" sz="1800" dirty="0"/>
                    </a:p>
                  </a:txBody>
                  <a:tcPr marT="45716" marB="45716">
                    <a:solidFill>
                      <a:schemeClr val="tx2"/>
                    </a:solidFill>
                  </a:tcPr>
                </a:tc>
                <a:extLst>
                  <a:ext uri="{0D108BD9-81ED-4DB2-BD59-A6C34878D82A}">
                    <a16:rowId xmlns:a16="http://schemas.microsoft.com/office/drawing/2014/main" val="10001"/>
                  </a:ext>
                </a:extLst>
              </a:tr>
              <a:tr h="640029">
                <a:tc>
                  <a:txBody>
                    <a:bodyPr/>
                    <a:lstStyle/>
                    <a:p>
                      <a:r>
                        <a:rPr lang="en-US" sz="1800" i="1" dirty="0"/>
                        <a:t>I = I (q, r)</a:t>
                      </a:r>
                      <a:endParaRPr lang="sr-Latn-CS" sz="1800" i="1" dirty="0"/>
                    </a:p>
                    <a:p>
                      <a:r>
                        <a:rPr lang="sr-Latn-CS" sz="1800" i="1" dirty="0"/>
                        <a:t>          + -</a:t>
                      </a:r>
                      <a:endParaRPr lang="en-US" sz="1800" dirty="0"/>
                    </a:p>
                  </a:txBody>
                  <a:tcPr marT="45716" marB="45716">
                    <a:solidFill>
                      <a:schemeClr val="accent3"/>
                    </a:solidFill>
                  </a:tcPr>
                </a:tc>
                <a:tc>
                  <a:txBody>
                    <a:bodyPr/>
                    <a:lstStyle/>
                    <a:p>
                      <a:r>
                        <a:rPr lang="sr-Latn-CS" sz="1800" i="1" dirty="0"/>
                        <a:t>q -  Tobinovo q</a:t>
                      </a:r>
                    </a:p>
                    <a:p>
                      <a:r>
                        <a:rPr lang="sr-Latn-CS" sz="1800" i="1" dirty="0"/>
                        <a:t>r -   realna kamatna stopa</a:t>
                      </a:r>
                      <a:endParaRPr lang="en-US" sz="1800" dirty="0"/>
                    </a:p>
                  </a:txBody>
                  <a:tcPr marT="45716" marB="45716">
                    <a:solidFill>
                      <a:schemeClr val="accent3"/>
                    </a:solidFill>
                  </a:tcPr>
                </a:tc>
                <a:extLst>
                  <a:ext uri="{0D108BD9-81ED-4DB2-BD59-A6C34878D82A}">
                    <a16:rowId xmlns:a16="http://schemas.microsoft.com/office/drawing/2014/main" val="10002"/>
                  </a:ext>
                </a:extLst>
              </a:tr>
              <a:tr h="370810">
                <a:tc>
                  <a:txBody>
                    <a:bodyPr/>
                    <a:lstStyle/>
                    <a:p>
                      <a:r>
                        <a:rPr lang="en-US" sz="1800" i="1" kern="1200" baseline="0" dirty="0" err="1">
                          <a:solidFill>
                            <a:schemeClr val="dk1"/>
                          </a:solidFill>
                          <a:latin typeface="+mn-lt"/>
                          <a:ea typeface="+mn-ea"/>
                          <a:cs typeface="+mn-cs"/>
                        </a:rPr>
                        <a:t>PTR</a:t>
                      </a:r>
                      <a:r>
                        <a:rPr lang="en-US" sz="1800" i="1" kern="1200" baseline="0" dirty="0">
                          <a:solidFill>
                            <a:schemeClr val="dk1"/>
                          </a:solidFill>
                          <a:latin typeface="+mn-lt"/>
                          <a:ea typeface="+mn-ea"/>
                          <a:cs typeface="+mn-cs"/>
                        </a:rPr>
                        <a:t> = X - Z</a:t>
                      </a:r>
                      <a:endParaRPr lang="en-US" sz="1800" dirty="0"/>
                    </a:p>
                  </a:txBody>
                  <a:tcPr marT="45716" marB="45716">
                    <a:solidFill>
                      <a:schemeClr val="tx2"/>
                    </a:solidFill>
                  </a:tcPr>
                </a:tc>
                <a:tc>
                  <a:txBody>
                    <a:bodyPr/>
                    <a:lstStyle/>
                    <a:p>
                      <a:endParaRPr lang="en-US" sz="1800" dirty="0"/>
                    </a:p>
                  </a:txBody>
                  <a:tcPr marT="45716" marB="45716">
                    <a:solidFill>
                      <a:schemeClr val="tx2"/>
                    </a:solidFill>
                  </a:tcPr>
                </a:tc>
                <a:extLst>
                  <a:ext uri="{0D108BD9-81ED-4DB2-BD59-A6C34878D82A}">
                    <a16:rowId xmlns:a16="http://schemas.microsoft.com/office/drawing/2014/main" val="10003"/>
                  </a:ext>
                </a:extLst>
              </a:tr>
              <a:tr h="640029">
                <a:tc>
                  <a:txBody>
                    <a:bodyPr/>
                    <a:lstStyle/>
                    <a:p>
                      <a:r>
                        <a:rPr lang="sr-Latn-CS" sz="1800" i="1" kern="1200" baseline="0" dirty="0">
                          <a:solidFill>
                            <a:schemeClr val="dk1"/>
                          </a:solidFill>
                          <a:latin typeface="+mn-lt"/>
                          <a:ea typeface="+mn-ea"/>
                          <a:cs typeface="+mn-cs"/>
                        </a:rPr>
                        <a:t>          Z</a:t>
                      </a:r>
                      <a:r>
                        <a:rPr lang="en-US" sz="1800" i="1" kern="1200" baseline="0" dirty="0">
                          <a:solidFill>
                            <a:schemeClr val="dk1"/>
                          </a:solidFill>
                          <a:latin typeface="+mn-lt"/>
                          <a:ea typeface="+mn-ea"/>
                          <a:cs typeface="+mn-cs"/>
                        </a:rPr>
                        <a:t> = </a:t>
                      </a:r>
                      <a:r>
                        <a:rPr lang="sr-Latn-CS" sz="1800" i="1" kern="1200" baseline="0" dirty="0">
                          <a:solidFill>
                            <a:schemeClr val="dk1"/>
                          </a:solidFill>
                          <a:latin typeface="+mn-lt"/>
                          <a:ea typeface="+mn-ea"/>
                          <a:cs typeface="+mn-cs"/>
                        </a:rPr>
                        <a:t>Z</a:t>
                      </a:r>
                      <a:r>
                        <a:rPr lang="en-US" sz="1800" i="1" kern="1200" baseline="0" dirty="0">
                          <a:solidFill>
                            <a:schemeClr val="dk1"/>
                          </a:solidFill>
                          <a:latin typeface="+mn-lt"/>
                          <a:ea typeface="+mn-ea"/>
                          <a:cs typeface="+mn-cs"/>
                        </a:rPr>
                        <a:t>(A, </a:t>
                      </a:r>
                      <a:r>
                        <a:rPr lang="en-US" sz="1800" i="1" kern="1200" baseline="0" dirty="0">
                          <a:solidFill>
                            <a:schemeClr val="dk1"/>
                          </a:solidFill>
                          <a:latin typeface="+mn-lt"/>
                          <a:ea typeface="+mn-ea"/>
                          <a:cs typeface="+mn-cs"/>
                          <a:sym typeface="Symbol"/>
                        </a:rPr>
                        <a:t></a:t>
                      </a:r>
                      <a:r>
                        <a:rPr lang="en-US" sz="1800" i="1" kern="1200" baseline="0" dirty="0">
                          <a:solidFill>
                            <a:schemeClr val="dk1"/>
                          </a:solidFill>
                          <a:latin typeface="+mn-lt"/>
                          <a:ea typeface="+mn-ea"/>
                          <a:cs typeface="+mn-cs"/>
                        </a:rPr>
                        <a:t>).</a:t>
                      </a:r>
                    </a:p>
                    <a:p>
                      <a:r>
                        <a:rPr lang="sr-Latn-CS" sz="1800" kern="1200" baseline="0" dirty="0">
                          <a:solidFill>
                            <a:schemeClr val="dk1"/>
                          </a:solidFill>
                          <a:latin typeface="+mn-lt"/>
                          <a:ea typeface="+mn-ea"/>
                          <a:cs typeface="+mn-cs"/>
                        </a:rPr>
                        <a:t>                    </a:t>
                      </a:r>
                      <a:r>
                        <a:rPr lang="en-US" sz="1800" kern="1200" baseline="0" dirty="0">
                          <a:solidFill>
                            <a:schemeClr val="dk1"/>
                          </a:solidFill>
                          <a:latin typeface="+mn-lt"/>
                          <a:ea typeface="+mn-ea"/>
                          <a:cs typeface="+mn-cs"/>
                        </a:rPr>
                        <a:t>+ +</a:t>
                      </a:r>
                      <a:endParaRPr lang="en-US" sz="1800" dirty="0"/>
                    </a:p>
                  </a:txBody>
                  <a:tcPr marT="45716" marB="45716">
                    <a:solidFill>
                      <a:schemeClr val="tx2"/>
                    </a:solidFill>
                  </a:tcPr>
                </a:tc>
                <a:tc>
                  <a:txBody>
                    <a:bodyPr/>
                    <a:lstStyle/>
                    <a:p>
                      <a:r>
                        <a:rPr lang="sr-Latn-CS" sz="1800" i="1" dirty="0"/>
                        <a:t>A</a:t>
                      </a:r>
                      <a:r>
                        <a:rPr lang="sr-Latn-CS" sz="1800" i="1" baseline="0" dirty="0"/>
                        <a:t> – domaća apsorpcija</a:t>
                      </a:r>
                      <a:br>
                        <a:rPr lang="sr-Latn-CS" sz="1800" i="1" baseline="0" dirty="0"/>
                      </a:br>
                      <a:r>
                        <a:rPr lang="en-US" sz="1800" i="1" kern="1200" baseline="0" dirty="0">
                          <a:solidFill>
                            <a:schemeClr val="dk1"/>
                          </a:solidFill>
                          <a:latin typeface="+mn-lt"/>
                          <a:ea typeface="+mn-ea"/>
                          <a:cs typeface="+mn-cs"/>
                          <a:sym typeface="Symbol"/>
                        </a:rPr>
                        <a:t></a:t>
                      </a:r>
                      <a:r>
                        <a:rPr lang="sr-Latn-CS" sz="1800" i="1" kern="1200" baseline="0" dirty="0">
                          <a:solidFill>
                            <a:schemeClr val="dk1"/>
                          </a:solidFill>
                          <a:latin typeface="+mn-lt"/>
                          <a:ea typeface="+mn-ea"/>
                          <a:cs typeface="+mn-cs"/>
                          <a:sym typeface="Symbol"/>
                        </a:rPr>
                        <a:t>  - realni devizni kurs</a:t>
                      </a:r>
                      <a:endParaRPr lang="sr-Latn-CS" sz="1800" i="1" dirty="0"/>
                    </a:p>
                  </a:txBody>
                  <a:tcPr marT="45716" marB="45716">
                    <a:solidFill>
                      <a:schemeClr val="tx2"/>
                    </a:solidFill>
                  </a:tcPr>
                </a:tc>
                <a:extLst>
                  <a:ext uri="{0D108BD9-81ED-4DB2-BD59-A6C34878D82A}">
                    <a16:rowId xmlns:a16="http://schemas.microsoft.com/office/drawing/2014/main" val="10004"/>
                  </a:ext>
                </a:extLst>
              </a:tr>
              <a:tr h="640029">
                <a:tc>
                  <a:txBody>
                    <a:bodyPr/>
                    <a:lstStyle/>
                    <a:p>
                      <a:r>
                        <a:rPr lang="sr-Latn-CS" sz="1800" i="1" kern="1200" baseline="0" dirty="0">
                          <a:solidFill>
                            <a:schemeClr val="dk1"/>
                          </a:solidFill>
                          <a:latin typeface="+mn-lt"/>
                          <a:ea typeface="+mn-ea"/>
                          <a:cs typeface="+mn-cs"/>
                        </a:rPr>
                        <a:t>          </a:t>
                      </a:r>
                      <a:r>
                        <a:rPr lang="en-US" sz="1800" i="1" kern="1200" baseline="0" dirty="0">
                          <a:solidFill>
                            <a:schemeClr val="dk1"/>
                          </a:solidFill>
                          <a:latin typeface="+mn-lt"/>
                          <a:ea typeface="+mn-ea"/>
                          <a:cs typeface="+mn-cs"/>
                        </a:rPr>
                        <a:t>X = X(A*, </a:t>
                      </a:r>
                      <a:r>
                        <a:rPr lang="en-US" sz="1800" i="1" kern="1200" baseline="0" dirty="0">
                          <a:solidFill>
                            <a:schemeClr val="dk1"/>
                          </a:solidFill>
                          <a:latin typeface="+mn-lt"/>
                          <a:ea typeface="+mn-ea"/>
                          <a:cs typeface="+mn-cs"/>
                          <a:sym typeface="Symbol"/>
                        </a:rPr>
                        <a:t></a:t>
                      </a:r>
                      <a:r>
                        <a:rPr lang="en-US" sz="1800" i="1" kern="1200" baseline="0" dirty="0">
                          <a:solidFill>
                            <a:schemeClr val="dk1"/>
                          </a:solidFill>
                          <a:latin typeface="+mn-lt"/>
                          <a:ea typeface="+mn-ea"/>
                          <a:cs typeface="+mn-cs"/>
                        </a:rPr>
                        <a:t>).</a:t>
                      </a:r>
                    </a:p>
                    <a:p>
                      <a:r>
                        <a:rPr lang="sr-Latn-CS" sz="1800" kern="1200" baseline="0" dirty="0">
                          <a:solidFill>
                            <a:schemeClr val="dk1"/>
                          </a:solidFill>
                          <a:latin typeface="+mn-lt"/>
                          <a:ea typeface="+mn-ea"/>
                          <a:cs typeface="+mn-cs"/>
                        </a:rPr>
                        <a:t>                    </a:t>
                      </a:r>
                      <a:r>
                        <a:rPr lang="en-US" sz="1800" kern="1200" baseline="0" dirty="0">
                          <a:solidFill>
                            <a:schemeClr val="dk1"/>
                          </a:solidFill>
                          <a:latin typeface="+mn-lt"/>
                          <a:ea typeface="+mn-ea"/>
                          <a:cs typeface="+mn-cs"/>
                        </a:rPr>
                        <a:t>+ </a:t>
                      </a:r>
                      <a:r>
                        <a:rPr lang="sr-Latn-CS" sz="1800" kern="1200" baseline="0" dirty="0">
                          <a:solidFill>
                            <a:schemeClr val="dk1"/>
                          </a:solidFill>
                          <a:latin typeface="+mn-lt"/>
                          <a:ea typeface="+mn-ea"/>
                          <a:cs typeface="+mn-cs"/>
                        </a:rPr>
                        <a:t>  </a:t>
                      </a:r>
                      <a:r>
                        <a:rPr lang="en-US" sz="1800" kern="1200" baseline="0" dirty="0">
                          <a:solidFill>
                            <a:schemeClr val="dk1"/>
                          </a:solidFill>
                          <a:latin typeface="+mn-lt"/>
                          <a:ea typeface="+mn-ea"/>
                          <a:cs typeface="+mn-cs"/>
                        </a:rPr>
                        <a:t>-</a:t>
                      </a:r>
                      <a:endParaRPr lang="en-US" sz="1800" dirty="0"/>
                    </a:p>
                  </a:txBody>
                  <a:tcPr marT="45716" marB="45716">
                    <a:solidFill>
                      <a:schemeClr val="tx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r-Latn-CS" sz="1800" i="1" dirty="0"/>
                        <a:t>A</a:t>
                      </a:r>
                      <a:r>
                        <a:rPr lang="sr-Latn-CS" sz="1800" i="1" baseline="0" dirty="0"/>
                        <a:t> – inostrana apsorpcija</a:t>
                      </a:r>
                      <a:br>
                        <a:rPr lang="sr-Latn-CS" sz="1800" i="1" baseline="0" dirty="0"/>
                      </a:br>
                      <a:r>
                        <a:rPr lang="en-US" sz="1800" i="1" kern="1200" baseline="0" dirty="0">
                          <a:solidFill>
                            <a:schemeClr val="dk1"/>
                          </a:solidFill>
                          <a:latin typeface="+mn-lt"/>
                          <a:ea typeface="+mn-ea"/>
                          <a:cs typeface="+mn-cs"/>
                          <a:sym typeface="Symbol"/>
                        </a:rPr>
                        <a:t></a:t>
                      </a:r>
                      <a:r>
                        <a:rPr lang="sr-Latn-CS" sz="1800" i="1" kern="1200" baseline="0" dirty="0">
                          <a:solidFill>
                            <a:schemeClr val="dk1"/>
                          </a:solidFill>
                          <a:latin typeface="+mn-lt"/>
                          <a:ea typeface="+mn-ea"/>
                          <a:cs typeface="+mn-cs"/>
                          <a:sym typeface="Symbol"/>
                        </a:rPr>
                        <a:t>  - realni devizni kurs</a:t>
                      </a:r>
                      <a:endParaRPr lang="sr-Latn-CS" sz="1800" i="1" dirty="0"/>
                    </a:p>
                  </a:txBody>
                  <a:tcPr marT="45716" marB="45716">
                    <a:solidFill>
                      <a:schemeClr val="tx2"/>
                    </a:solidFill>
                  </a:tcPr>
                </a:tc>
                <a:extLst>
                  <a:ext uri="{0D108BD9-81ED-4DB2-BD59-A6C34878D82A}">
                    <a16:rowId xmlns:a16="http://schemas.microsoft.com/office/drawing/2014/main" val="10005"/>
                  </a:ext>
                </a:extLst>
              </a:tr>
              <a:tr h="640029">
                <a:tc>
                  <a:txBody>
                    <a:bodyPr/>
                    <a:lstStyle/>
                    <a:p>
                      <a:r>
                        <a:rPr lang="es-ES" sz="1800" i="1" kern="1200" baseline="0" dirty="0">
                          <a:solidFill>
                            <a:schemeClr val="dk1"/>
                          </a:solidFill>
                          <a:latin typeface="+mn-lt"/>
                          <a:ea typeface="+mn-ea"/>
                          <a:cs typeface="+mn-cs"/>
                        </a:rPr>
                        <a:t>PTR = PTR (Y, Y*, </a:t>
                      </a:r>
                      <a:r>
                        <a:rPr lang="en-US" sz="1800" i="1" kern="1200" baseline="0" dirty="0">
                          <a:solidFill>
                            <a:schemeClr val="dk1"/>
                          </a:solidFill>
                          <a:latin typeface="+mn-lt"/>
                          <a:ea typeface="+mn-ea"/>
                          <a:cs typeface="+mn-cs"/>
                          <a:sym typeface="Symbol"/>
                        </a:rPr>
                        <a:t></a:t>
                      </a:r>
                      <a:r>
                        <a:rPr lang="es-ES" sz="1800" i="1" kern="1200" baseline="0" dirty="0">
                          <a:solidFill>
                            <a:schemeClr val="dk1"/>
                          </a:solidFill>
                          <a:latin typeface="+mn-lt"/>
                          <a:ea typeface="+mn-ea"/>
                          <a:cs typeface="+mn-cs"/>
                        </a:rPr>
                        <a:t>)</a:t>
                      </a:r>
                    </a:p>
                    <a:p>
                      <a:r>
                        <a:rPr lang="sr-Latn-CS" sz="1800" kern="1200" baseline="0" dirty="0">
                          <a:solidFill>
                            <a:schemeClr val="dk1"/>
                          </a:solidFill>
                          <a:latin typeface="+mn-lt"/>
                          <a:ea typeface="+mn-ea"/>
                          <a:cs typeface="+mn-cs"/>
                        </a:rPr>
                        <a:t>                  </a:t>
                      </a:r>
                      <a:r>
                        <a:rPr lang="en-US" sz="1800" kern="1200" baseline="0" dirty="0">
                          <a:solidFill>
                            <a:schemeClr val="dk1"/>
                          </a:solidFill>
                          <a:latin typeface="+mn-lt"/>
                          <a:ea typeface="+mn-ea"/>
                          <a:cs typeface="+mn-cs"/>
                        </a:rPr>
                        <a:t>- </a:t>
                      </a:r>
                      <a:r>
                        <a:rPr lang="sr-Latn-CS" sz="1800" kern="1200" baseline="0" dirty="0">
                          <a:solidFill>
                            <a:schemeClr val="dk1"/>
                          </a:solidFill>
                          <a:latin typeface="+mn-lt"/>
                          <a:ea typeface="+mn-ea"/>
                          <a:cs typeface="+mn-cs"/>
                        </a:rPr>
                        <a:t> </a:t>
                      </a:r>
                      <a:r>
                        <a:rPr lang="en-US" sz="1800" kern="1200" baseline="0" dirty="0">
                          <a:solidFill>
                            <a:schemeClr val="dk1"/>
                          </a:solidFill>
                          <a:latin typeface="+mn-lt"/>
                          <a:ea typeface="+mn-ea"/>
                          <a:cs typeface="+mn-cs"/>
                        </a:rPr>
                        <a:t>+ </a:t>
                      </a:r>
                      <a:r>
                        <a:rPr lang="sr-Latn-CS" sz="1800" kern="1200" baseline="0" dirty="0">
                          <a:solidFill>
                            <a:schemeClr val="dk1"/>
                          </a:solidFill>
                          <a:latin typeface="+mn-lt"/>
                          <a:ea typeface="+mn-ea"/>
                          <a:cs typeface="+mn-cs"/>
                        </a:rPr>
                        <a:t>  </a:t>
                      </a:r>
                      <a:r>
                        <a:rPr lang="en-US" sz="1800" kern="1200" baseline="0" dirty="0">
                          <a:solidFill>
                            <a:schemeClr val="dk1"/>
                          </a:solidFill>
                          <a:latin typeface="+mn-lt"/>
                          <a:ea typeface="+mn-ea"/>
                          <a:cs typeface="+mn-cs"/>
                        </a:rPr>
                        <a:t>-</a:t>
                      </a:r>
                      <a:endParaRPr lang="en-US" sz="1800" dirty="0"/>
                    </a:p>
                  </a:txBody>
                  <a:tcPr marT="45716" marB="45716">
                    <a:solidFill>
                      <a:schemeClr val="tx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sr-Latn-CS" sz="1800" i="1" dirty="0"/>
                    </a:p>
                  </a:txBody>
                  <a:tcPr marT="45716" marB="45716">
                    <a:solidFill>
                      <a:schemeClr val="tx2"/>
                    </a:solidFill>
                  </a:tcPr>
                </a:tc>
                <a:extLst>
                  <a:ext uri="{0D108BD9-81ED-4DB2-BD59-A6C34878D82A}">
                    <a16:rowId xmlns:a16="http://schemas.microsoft.com/office/drawing/2014/main" val="10006"/>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90225-3C37-4A50-8C4D-204D1F6D7ED3}"/>
              </a:ext>
            </a:extLst>
          </p:cNvPr>
          <p:cNvSpPr>
            <a:spLocks noGrp="1"/>
          </p:cNvSpPr>
          <p:nvPr>
            <p:ph type="title"/>
          </p:nvPr>
        </p:nvSpPr>
        <p:spPr>
          <a:xfrm>
            <a:off x="1066800" y="304800"/>
            <a:ext cx="8077200" cy="1431925"/>
          </a:xfrm>
        </p:spPr>
        <p:txBody>
          <a:bodyPr/>
          <a:lstStyle/>
          <a:p>
            <a:pPr>
              <a:defRPr/>
            </a:pPr>
            <a:r>
              <a:rPr lang="en-US" dirty="0" err="1"/>
              <a:t>Kako</a:t>
            </a:r>
            <a:r>
              <a:rPr lang="en-US" dirty="0"/>
              <a:t> </a:t>
            </a:r>
            <a:r>
              <a:rPr lang="en-US" dirty="0" err="1"/>
              <a:t>autonomna</a:t>
            </a:r>
            <a:r>
              <a:rPr lang="en-US" dirty="0"/>
              <a:t> </a:t>
            </a:r>
            <a:r>
              <a:rPr lang="en-US" dirty="0" err="1"/>
              <a:t>potro</a:t>
            </a:r>
            <a:r>
              <a:rPr lang="sr-Latn-CS" dirty="0" err="1"/>
              <a:t>šnja</a:t>
            </a:r>
            <a:r>
              <a:rPr lang="en-US" dirty="0"/>
              <a:t> </a:t>
            </a:r>
            <a:r>
              <a:rPr lang="en-US" dirty="0" err="1"/>
              <a:t>deluje</a:t>
            </a:r>
            <a:r>
              <a:rPr lang="en-US" dirty="0"/>
              <a:t> </a:t>
            </a:r>
            <a:r>
              <a:rPr lang="en-US" dirty="0" err="1"/>
              <a:t>na</a:t>
            </a:r>
            <a:r>
              <a:rPr lang="en-US" dirty="0"/>
              <a:t> </a:t>
            </a:r>
            <a:r>
              <a:rPr lang="en-US" dirty="0" err="1"/>
              <a:t>multiplikator</a:t>
            </a:r>
            <a:r>
              <a:rPr lang="en-US" dirty="0"/>
              <a:t>?</a:t>
            </a:r>
            <a:br>
              <a:rPr lang="en-GB" dirty="0"/>
            </a:br>
            <a:endParaRPr lang="en-GB" dirty="0"/>
          </a:p>
        </p:txBody>
      </p:sp>
      <p:sp>
        <p:nvSpPr>
          <p:cNvPr id="3" name="Content Placeholder 2">
            <a:extLst>
              <a:ext uri="{FF2B5EF4-FFF2-40B4-BE49-F238E27FC236}">
                <a16:creationId xmlns:a16="http://schemas.microsoft.com/office/drawing/2014/main" id="{78D1AF17-A094-4BE4-A468-B424E733B5C6}"/>
              </a:ext>
            </a:extLst>
          </p:cNvPr>
          <p:cNvSpPr>
            <a:spLocks noGrp="1"/>
          </p:cNvSpPr>
          <p:nvPr>
            <p:ph idx="1"/>
          </p:nvPr>
        </p:nvSpPr>
        <p:spPr/>
        <p:txBody>
          <a:bodyPr/>
          <a:lstStyle/>
          <a:p>
            <a:pPr lvl="1">
              <a:defRPr/>
            </a:pPr>
            <a:r>
              <a:rPr lang="en-US" dirty="0" err="1"/>
              <a:t>povećava</a:t>
            </a:r>
            <a:r>
              <a:rPr lang="en-US" dirty="0"/>
              <a:t> </a:t>
            </a:r>
            <a:r>
              <a:rPr lang="en-US" dirty="0" err="1"/>
              <a:t>ga</a:t>
            </a:r>
            <a:endParaRPr lang="en-GB" dirty="0"/>
          </a:p>
          <a:p>
            <a:pPr lvl="1">
              <a:defRPr/>
            </a:pPr>
            <a:r>
              <a:rPr lang="en-US" dirty="0" err="1"/>
              <a:t>smanjuje</a:t>
            </a:r>
            <a:r>
              <a:rPr lang="en-US" dirty="0"/>
              <a:t> </a:t>
            </a:r>
            <a:r>
              <a:rPr lang="en-US" dirty="0" err="1"/>
              <a:t>ga</a:t>
            </a:r>
            <a:endParaRPr lang="en-GB" dirty="0"/>
          </a:p>
          <a:p>
            <a:pPr lvl="1">
              <a:defRPr/>
            </a:pPr>
            <a:r>
              <a:rPr lang="en-US" dirty="0" err="1"/>
              <a:t>zavisi</a:t>
            </a:r>
            <a:r>
              <a:rPr lang="en-US" dirty="0"/>
              <a:t> </a:t>
            </a:r>
            <a:r>
              <a:rPr lang="en-US" dirty="0" err="1"/>
              <a:t>od</a:t>
            </a:r>
            <a:r>
              <a:rPr lang="en-US" dirty="0"/>
              <a:t> </a:t>
            </a:r>
            <a:r>
              <a:rPr lang="en-US" dirty="0" err="1"/>
              <a:t>iznosa</a:t>
            </a:r>
            <a:r>
              <a:rPr lang="en-US" dirty="0"/>
              <a:t>: </a:t>
            </a:r>
            <a:r>
              <a:rPr lang="en-US" dirty="0" err="1"/>
              <a:t>ako</a:t>
            </a:r>
            <a:r>
              <a:rPr lang="en-US" dirty="0"/>
              <a:t> je </a:t>
            </a:r>
            <a:r>
              <a:rPr lang="en-US" dirty="0" err="1"/>
              <a:t>negativna</a:t>
            </a:r>
            <a:r>
              <a:rPr lang="en-US" dirty="0"/>
              <a:t>, </a:t>
            </a:r>
            <a:r>
              <a:rPr lang="en-US" dirty="0" err="1"/>
              <a:t>smanjuje</a:t>
            </a:r>
            <a:r>
              <a:rPr lang="en-US" dirty="0"/>
              <a:t>, a </a:t>
            </a:r>
            <a:r>
              <a:rPr lang="en-US" dirty="0" err="1"/>
              <a:t>ako</a:t>
            </a:r>
            <a:r>
              <a:rPr lang="en-US" dirty="0"/>
              <a:t> je </a:t>
            </a:r>
            <a:r>
              <a:rPr lang="en-US" dirty="0" err="1"/>
              <a:t>pozitivna</a:t>
            </a:r>
            <a:r>
              <a:rPr lang="en-US" dirty="0"/>
              <a:t>, </a:t>
            </a:r>
            <a:r>
              <a:rPr lang="en-US" dirty="0" err="1"/>
              <a:t>povećava</a:t>
            </a:r>
            <a:endParaRPr lang="en-GB" dirty="0"/>
          </a:p>
          <a:p>
            <a:pPr lvl="1">
              <a:defRPr/>
            </a:pPr>
            <a:r>
              <a:rPr lang="en-US" dirty="0"/>
              <a:t>ne </a:t>
            </a:r>
            <a:r>
              <a:rPr lang="en-US" dirty="0" err="1"/>
              <a:t>utiče</a:t>
            </a:r>
            <a:r>
              <a:rPr lang="en-US" dirty="0"/>
              <a:t> </a:t>
            </a:r>
            <a:r>
              <a:rPr lang="en-US" dirty="0" err="1"/>
              <a:t>na</a:t>
            </a:r>
            <a:r>
              <a:rPr lang="en-US" dirty="0"/>
              <a:t> </a:t>
            </a:r>
            <a:r>
              <a:rPr lang="en-US" dirty="0" err="1"/>
              <a:t>multiplikator</a:t>
            </a:r>
            <a:endParaRPr lang="en-GB" dirty="0"/>
          </a:p>
        </p:txBody>
      </p:sp>
      <p:sp>
        <p:nvSpPr>
          <p:cNvPr id="4" name="Rectangle 3">
            <a:extLst>
              <a:ext uri="{FF2B5EF4-FFF2-40B4-BE49-F238E27FC236}">
                <a16:creationId xmlns:a16="http://schemas.microsoft.com/office/drawing/2014/main" id="{26B5951A-0D12-4494-8B82-E8A86AC1C828}"/>
              </a:ext>
            </a:extLst>
          </p:cNvPr>
          <p:cNvSpPr>
            <a:spLocks noChangeArrowheads="1"/>
          </p:cNvSpPr>
          <p:nvPr/>
        </p:nvSpPr>
        <p:spPr bwMode="auto">
          <a:xfrm>
            <a:off x="1066800" y="3962400"/>
            <a:ext cx="6019800" cy="762000"/>
          </a:xfrm>
          <a:prstGeom prst="rect">
            <a:avLst/>
          </a:prstGeom>
          <a:solidFill>
            <a:schemeClr val="accent1">
              <a:alpha val="12941"/>
            </a:schemeClr>
          </a:solidFill>
          <a:ln w="9525" algn="ctr">
            <a:solidFill>
              <a:schemeClr val="tx1"/>
            </a:solidFill>
            <a:round/>
            <a:headEnd/>
            <a:tailEnd/>
          </a:ln>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endParaRPr lang="en-GB" altLang="en-US"/>
          </a:p>
        </p:txBody>
      </p:sp>
      <p:graphicFrame>
        <p:nvGraphicFramePr>
          <p:cNvPr id="3074" name="Object 2">
            <a:extLst>
              <a:ext uri="{FF2B5EF4-FFF2-40B4-BE49-F238E27FC236}">
                <a16:creationId xmlns:a16="http://schemas.microsoft.com/office/drawing/2014/main" id="{126FB903-CC68-41FB-8CCE-AF0F8A9F8EA4}"/>
              </a:ext>
            </a:extLst>
          </p:cNvPr>
          <p:cNvGraphicFramePr>
            <a:graphicFrameLocks noChangeAspect="1"/>
          </p:cNvGraphicFramePr>
          <p:nvPr/>
        </p:nvGraphicFramePr>
        <p:xfrm>
          <a:off x="5048250" y="5105400"/>
          <a:ext cx="714375" cy="615950"/>
        </p:xfrm>
        <a:graphic>
          <a:graphicData uri="http://schemas.openxmlformats.org/presentationml/2006/ole">
            <mc:AlternateContent xmlns:mc="http://schemas.openxmlformats.org/markup-compatibility/2006">
              <mc:Choice xmlns:v="urn:schemas-microsoft-com:vml" Requires="v">
                <p:oleObj name="Equation" r:id="rId2" imgW="317160" imgH="393480" progId="Equation.3">
                  <p:embed/>
                </p:oleObj>
              </mc:Choice>
              <mc:Fallback>
                <p:oleObj name="Equation" r:id="rId2" imgW="317160" imgH="393480" progId="Equation.3">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8250" y="5105400"/>
                        <a:ext cx="714375" cy="615950"/>
                      </a:xfrm>
                      <a:prstGeom prst="rect">
                        <a:avLst/>
                      </a:prstGeom>
                      <a:solidFill>
                        <a:schemeClr val="tx1"/>
                      </a:solidFill>
                    </p:spPr>
                  </p:pic>
                </p:oleObj>
              </mc:Fallback>
            </mc:AlternateContent>
          </a:graphicData>
        </a:graphic>
      </p:graphicFrame>
      <p:graphicFrame>
        <p:nvGraphicFramePr>
          <p:cNvPr id="3075" name="Object 3">
            <a:extLst>
              <a:ext uri="{FF2B5EF4-FFF2-40B4-BE49-F238E27FC236}">
                <a16:creationId xmlns:a16="http://schemas.microsoft.com/office/drawing/2014/main" id="{8635DDED-93AB-46B9-8C40-E19CAC21C65A}"/>
              </a:ext>
            </a:extLst>
          </p:cNvPr>
          <p:cNvGraphicFramePr>
            <a:graphicFrameLocks noChangeAspect="1"/>
          </p:cNvGraphicFramePr>
          <p:nvPr/>
        </p:nvGraphicFramePr>
        <p:xfrm>
          <a:off x="6553200" y="5105400"/>
          <a:ext cx="1285875" cy="615950"/>
        </p:xfrm>
        <a:graphic>
          <a:graphicData uri="http://schemas.openxmlformats.org/presentationml/2006/ole">
            <mc:AlternateContent xmlns:mc="http://schemas.openxmlformats.org/markup-compatibility/2006">
              <mc:Choice xmlns:v="urn:schemas-microsoft-com:vml" Requires="v">
                <p:oleObj name="Equation" r:id="rId4" imgW="571320" imgH="393480" progId="Equation.3">
                  <p:embed/>
                </p:oleObj>
              </mc:Choice>
              <mc:Fallback>
                <p:oleObj name="Equation" r:id="rId4" imgW="571320" imgH="393480"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3200" y="5105400"/>
                        <a:ext cx="1285875" cy="615950"/>
                      </a:xfrm>
                      <a:prstGeom prst="rect">
                        <a:avLst/>
                      </a:prstGeom>
                      <a:solidFill>
                        <a:schemeClr val="tx1"/>
                      </a:solidFill>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6AE17-17B4-4394-80B7-58F9BF0137CF}"/>
              </a:ext>
            </a:extLst>
          </p:cNvPr>
          <p:cNvSpPr>
            <a:spLocks noGrp="1"/>
          </p:cNvSpPr>
          <p:nvPr>
            <p:ph type="title"/>
          </p:nvPr>
        </p:nvSpPr>
        <p:spPr/>
        <p:txBody>
          <a:bodyPr/>
          <a:lstStyle/>
          <a:p>
            <a:pPr>
              <a:defRPr/>
            </a:pPr>
            <a:endParaRPr lang="en-GB"/>
          </a:p>
        </p:txBody>
      </p:sp>
      <p:sp>
        <p:nvSpPr>
          <p:cNvPr id="3" name="Content Placeholder 2">
            <a:extLst>
              <a:ext uri="{FF2B5EF4-FFF2-40B4-BE49-F238E27FC236}">
                <a16:creationId xmlns:a16="http://schemas.microsoft.com/office/drawing/2014/main" id="{E0F02318-93F3-4EF4-8BCF-5FBF99443653}"/>
              </a:ext>
            </a:extLst>
          </p:cNvPr>
          <p:cNvSpPr>
            <a:spLocks noGrp="1"/>
          </p:cNvSpPr>
          <p:nvPr>
            <p:ph idx="1"/>
          </p:nvPr>
        </p:nvSpPr>
        <p:spPr/>
        <p:txBody>
          <a:bodyPr/>
          <a:lstStyle/>
          <a:p>
            <a:pPr>
              <a:defRPr/>
            </a:pPr>
            <a:r>
              <a:rPr lang="en-US" b="1" dirty="0" err="1"/>
              <a:t>Zbir</a:t>
            </a:r>
            <a:r>
              <a:rPr lang="en-US" b="1" dirty="0"/>
              <a:t> </a:t>
            </a:r>
            <a:r>
              <a:rPr lang="en-US" b="1" dirty="0" err="1"/>
              <a:t>marginalne</a:t>
            </a:r>
            <a:r>
              <a:rPr lang="en-US" b="1" dirty="0"/>
              <a:t> </a:t>
            </a:r>
            <a:r>
              <a:rPr lang="en-US" b="1" dirty="0" err="1"/>
              <a:t>sklonosti</a:t>
            </a:r>
            <a:r>
              <a:rPr lang="en-US" b="1" dirty="0"/>
              <a:t> </a:t>
            </a:r>
            <a:r>
              <a:rPr lang="en-US" b="1" dirty="0" err="1"/>
              <a:t>štednji</a:t>
            </a:r>
            <a:r>
              <a:rPr lang="en-US" b="1" dirty="0"/>
              <a:t> </a:t>
            </a:r>
            <a:r>
              <a:rPr lang="en-US" b="1" dirty="0" err="1"/>
              <a:t>i</a:t>
            </a:r>
            <a:r>
              <a:rPr lang="en-US" b="1" dirty="0"/>
              <a:t> </a:t>
            </a:r>
            <a:r>
              <a:rPr lang="en-US" b="1" dirty="0" err="1"/>
              <a:t>marginalne</a:t>
            </a:r>
            <a:r>
              <a:rPr lang="en-US" b="1" dirty="0"/>
              <a:t> </a:t>
            </a:r>
            <a:r>
              <a:rPr lang="en-US" b="1" dirty="0" err="1"/>
              <a:t>sklonosti</a:t>
            </a:r>
            <a:r>
              <a:rPr lang="en-US" b="1" dirty="0"/>
              <a:t> </a:t>
            </a:r>
            <a:r>
              <a:rPr lang="en-US" b="1" dirty="0" err="1"/>
              <a:t>potrošnji</a:t>
            </a:r>
            <a:r>
              <a:rPr lang="en-US" b="1" dirty="0"/>
              <a:t> </a:t>
            </a:r>
            <a:r>
              <a:rPr lang="en-US" b="1" dirty="0" err="1"/>
              <a:t>jednak</a:t>
            </a:r>
            <a:r>
              <a:rPr lang="en-US" b="1" dirty="0"/>
              <a:t> je </a:t>
            </a:r>
            <a:endParaRPr lang="en-GB" b="1" dirty="0"/>
          </a:p>
          <a:p>
            <a:pPr lvl="1">
              <a:buFontTx/>
              <a:buNone/>
              <a:defRPr/>
            </a:pPr>
            <a:r>
              <a:rPr lang="en-US" dirty="0"/>
              <a:t>0</a:t>
            </a:r>
            <a:endParaRPr lang="en-GB" dirty="0"/>
          </a:p>
          <a:p>
            <a:pPr lvl="1">
              <a:buFontTx/>
              <a:buNone/>
              <a:defRPr/>
            </a:pPr>
            <a:r>
              <a:rPr lang="en-US" dirty="0" err="1"/>
              <a:t>zavisi</a:t>
            </a:r>
            <a:r>
              <a:rPr lang="en-US" dirty="0"/>
              <a:t> </a:t>
            </a:r>
            <a:r>
              <a:rPr lang="en-US" dirty="0" err="1"/>
              <a:t>od</a:t>
            </a:r>
            <a:r>
              <a:rPr lang="en-US" dirty="0"/>
              <a:t> </a:t>
            </a:r>
            <a:r>
              <a:rPr lang="en-US" dirty="0" err="1"/>
              <a:t>stope</a:t>
            </a:r>
            <a:r>
              <a:rPr lang="en-US" dirty="0"/>
              <a:t> </a:t>
            </a:r>
            <a:r>
              <a:rPr lang="en-US" dirty="0" err="1"/>
              <a:t>rasta</a:t>
            </a:r>
            <a:r>
              <a:rPr lang="en-US" dirty="0"/>
              <a:t> </a:t>
            </a:r>
            <a:endParaRPr lang="en-GB" dirty="0"/>
          </a:p>
          <a:p>
            <a:pPr lvl="1">
              <a:buFontTx/>
              <a:buNone/>
              <a:defRPr/>
            </a:pPr>
            <a:r>
              <a:rPr lang="de-DE" dirty="0"/>
              <a:t>1</a:t>
            </a:r>
            <a:endParaRPr lang="en-GB" dirty="0"/>
          </a:p>
          <a:p>
            <a:pPr lvl="1">
              <a:buFontTx/>
              <a:buNone/>
              <a:defRPr/>
            </a:pPr>
            <a:r>
              <a:rPr lang="de-DE" dirty="0"/>
              <a:t>-1</a:t>
            </a:r>
            <a:endParaRPr lang="en-GB" dirty="0"/>
          </a:p>
        </p:txBody>
      </p:sp>
      <p:sp>
        <p:nvSpPr>
          <p:cNvPr id="4" name="Rectangle 3">
            <a:extLst>
              <a:ext uri="{FF2B5EF4-FFF2-40B4-BE49-F238E27FC236}">
                <a16:creationId xmlns:a16="http://schemas.microsoft.com/office/drawing/2014/main" id="{8C17B876-C580-4E40-87C9-3D3735036793}"/>
              </a:ext>
            </a:extLst>
          </p:cNvPr>
          <p:cNvSpPr>
            <a:spLocks noChangeArrowheads="1"/>
          </p:cNvSpPr>
          <p:nvPr/>
        </p:nvSpPr>
        <p:spPr bwMode="auto">
          <a:xfrm>
            <a:off x="1066800" y="4495800"/>
            <a:ext cx="6019800" cy="609600"/>
          </a:xfrm>
          <a:prstGeom prst="rect">
            <a:avLst/>
          </a:prstGeom>
          <a:solidFill>
            <a:schemeClr val="accent1">
              <a:alpha val="12941"/>
            </a:schemeClr>
          </a:solidFill>
          <a:ln w="9525" algn="ctr">
            <a:solidFill>
              <a:schemeClr val="tx1"/>
            </a:solidFill>
            <a:round/>
            <a:headEnd/>
            <a:tailEnd/>
          </a:ln>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endParaRPr lang="en-GB"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6306B-5037-4803-BAC4-5FF1BB2D921A}"/>
              </a:ext>
            </a:extLst>
          </p:cNvPr>
          <p:cNvSpPr>
            <a:spLocks noGrp="1"/>
          </p:cNvSpPr>
          <p:nvPr>
            <p:ph type="title"/>
          </p:nvPr>
        </p:nvSpPr>
        <p:spPr>
          <a:xfrm>
            <a:off x="0" y="701675"/>
            <a:ext cx="9144000" cy="1431925"/>
          </a:xfrm>
        </p:spPr>
        <p:txBody>
          <a:bodyPr/>
          <a:lstStyle/>
          <a:p>
            <a:pPr>
              <a:defRPr/>
            </a:pPr>
            <a:r>
              <a:rPr lang="en-US" sz="4000" dirty="0" err="1"/>
              <a:t>Ako</a:t>
            </a:r>
            <a:r>
              <a:rPr lang="en-US" sz="4000" dirty="0"/>
              <a:t> </a:t>
            </a:r>
            <a:r>
              <a:rPr lang="en-US" sz="4000" dirty="0" err="1"/>
              <a:t>funkcija</a:t>
            </a:r>
            <a:r>
              <a:rPr lang="en-US" sz="4000" dirty="0"/>
              <a:t> </a:t>
            </a:r>
            <a:r>
              <a:rPr lang="en-US" sz="4000" dirty="0" err="1"/>
              <a:t>potrošnje</a:t>
            </a:r>
            <a:r>
              <a:rPr lang="en-US" sz="4000" dirty="0"/>
              <a:t> </a:t>
            </a:r>
            <a:r>
              <a:rPr lang="en-US" sz="4000" dirty="0" err="1"/>
              <a:t>glasi</a:t>
            </a:r>
            <a:r>
              <a:rPr lang="en-US" sz="4000" dirty="0"/>
              <a:t> C=100+0,8Y, a </a:t>
            </a:r>
            <a:r>
              <a:rPr lang="sr-Latn-RS" sz="4000" dirty="0"/>
              <a:t>javna potrošnja </a:t>
            </a:r>
            <a:r>
              <a:rPr lang="en-US" sz="4000" dirty="0" err="1"/>
              <a:t>porast</a:t>
            </a:r>
            <a:r>
              <a:rPr lang="sr-Latn-RS" sz="4000" dirty="0"/>
              <a:t>e za </a:t>
            </a:r>
            <a:r>
              <a:rPr lang="en-US" sz="4000" dirty="0"/>
              <a:t>1 </a:t>
            </a:r>
            <a:r>
              <a:rPr lang="en-US" sz="4000" dirty="0" err="1"/>
              <a:t>milijardu</a:t>
            </a:r>
            <a:r>
              <a:rPr lang="en-US" sz="4000" dirty="0"/>
              <a:t> </a:t>
            </a:r>
            <a:r>
              <a:rPr lang="en-US" sz="4000" dirty="0" err="1"/>
              <a:t>ravnotežni</a:t>
            </a:r>
            <a:r>
              <a:rPr lang="en-US" sz="4000" dirty="0"/>
              <a:t> </a:t>
            </a:r>
            <a:r>
              <a:rPr lang="en-US" sz="4000" dirty="0" err="1"/>
              <a:t>dohodak</a:t>
            </a:r>
            <a:r>
              <a:rPr lang="en-US" sz="4000" dirty="0"/>
              <a:t> </a:t>
            </a:r>
            <a:r>
              <a:rPr lang="en-US" sz="4000" dirty="0" err="1"/>
              <a:t>će</a:t>
            </a:r>
            <a:br>
              <a:rPr lang="en-GB" sz="4000" dirty="0"/>
            </a:br>
            <a:endParaRPr lang="en-GB" sz="4000" dirty="0"/>
          </a:p>
        </p:txBody>
      </p:sp>
      <p:sp>
        <p:nvSpPr>
          <p:cNvPr id="3" name="Content Placeholder 2">
            <a:extLst>
              <a:ext uri="{FF2B5EF4-FFF2-40B4-BE49-F238E27FC236}">
                <a16:creationId xmlns:a16="http://schemas.microsoft.com/office/drawing/2014/main" id="{DED24427-35A0-4DDA-B098-F43335459202}"/>
              </a:ext>
            </a:extLst>
          </p:cNvPr>
          <p:cNvSpPr>
            <a:spLocks noGrp="1"/>
          </p:cNvSpPr>
          <p:nvPr>
            <p:ph idx="1"/>
          </p:nvPr>
        </p:nvSpPr>
        <p:spPr>
          <a:xfrm>
            <a:off x="685800" y="2590800"/>
            <a:ext cx="7543800" cy="4114800"/>
          </a:xfrm>
        </p:spPr>
        <p:txBody>
          <a:bodyPr/>
          <a:lstStyle/>
          <a:p>
            <a:pPr lvl="1">
              <a:defRPr/>
            </a:pPr>
            <a:r>
              <a:rPr lang="en-US" dirty="0" err="1"/>
              <a:t>porasti</a:t>
            </a:r>
            <a:r>
              <a:rPr lang="en-US" dirty="0"/>
              <a:t> </a:t>
            </a:r>
            <a:r>
              <a:rPr lang="en-US" dirty="0" err="1"/>
              <a:t>za</a:t>
            </a:r>
            <a:r>
              <a:rPr lang="en-US" dirty="0"/>
              <a:t> 5 </a:t>
            </a:r>
            <a:r>
              <a:rPr lang="en-US" dirty="0" err="1"/>
              <a:t>milijard</a:t>
            </a:r>
            <a:r>
              <a:rPr lang="sr-Latn-RS" dirty="0"/>
              <a:t>i</a:t>
            </a:r>
            <a:endParaRPr lang="en-GB" dirty="0"/>
          </a:p>
          <a:p>
            <a:pPr lvl="1">
              <a:defRPr/>
            </a:pPr>
            <a:r>
              <a:rPr lang="en-US" dirty="0" err="1"/>
              <a:t>opasti</a:t>
            </a:r>
            <a:r>
              <a:rPr lang="en-US" dirty="0"/>
              <a:t> </a:t>
            </a:r>
            <a:r>
              <a:rPr lang="en-US" dirty="0" err="1"/>
              <a:t>za</a:t>
            </a:r>
            <a:r>
              <a:rPr lang="en-US" dirty="0"/>
              <a:t> 5 </a:t>
            </a:r>
            <a:r>
              <a:rPr lang="en-US" dirty="0" err="1"/>
              <a:t>milijardi</a:t>
            </a:r>
            <a:endParaRPr lang="en-GB" dirty="0"/>
          </a:p>
          <a:p>
            <a:pPr lvl="1">
              <a:defRPr/>
            </a:pPr>
            <a:r>
              <a:rPr lang="en-US" dirty="0" err="1"/>
              <a:t>porasti</a:t>
            </a:r>
            <a:r>
              <a:rPr lang="en-US" dirty="0"/>
              <a:t> </a:t>
            </a:r>
            <a:r>
              <a:rPr lang="en-US" dirty="0" err="1"/>
              <a:t>za</a:t>
            </a:r>
            <a:r>
              <a:rPr lang="en-US" dirty="0"/>
              <a:t> 4 </a:t>
            </a:r>
            <a:r>
              <a:rPr lang="en-US" dirty="0" err="1"/>
              <a:t>milijarde</a:t>
            </a:r>
            <a:endParaRPr lang="en-GB" dirty="0"/>
          </a:p>
          <a:p>
            <a:pPr lvl="1">
              <a:defRPr/>
            </a:pPr>
            <a:r>
              <a:rPr lang="en-US" dirty="0" err="1"/>
              <a:t>opasti</a:t>
            </a:r>
            <a:r>
              <a:rPr lang="en-US" dirty="0"/>
              <a:t> </a:t>
            </a:r>
            <a:r>
              <a:rPr lang="en-US" dirty="0" err="1"/>
              <a:t>za</a:t>
            </a:r>
            <a:r>
              <a:rPr lang="en-US" dirty="0"/>
              <a:t> 4 </a:t>
            </a:r>
            <a:r>
              <a:rPr lang="en-US" dirty="0" err="1"/>
              <a:t>milijarde</a:t>
            </a:r>
            <a:r>
              <a:rPr lang="en-US" dirty="0"/>
              <a:t> </a:t>
            </a:r>
            <a:endParaRPr lang="en-GB" dirty="0"/>
          </a:p>
          <a:p>
            <a:pPr>
              <a:defRPr/>
            </a:pPr>
            <a:r>
              <a:rPr lang="en-US" b="1" dirty="0"/>
              <a:t> </a:t>
            </a:r>
            <a:endParaRPr lang="en-GB" dirty="0"/>
          </a:p>
          <a:p>
            <a:pPr>
              <a:defRPr/>
            </a:pPr>
            <a:r>
              <a:rPr lang="en-GB" dirty="0"/>
              <a:t>Y=C+I+G</a:t>
            </a:r>
          </a:p>
          <a:p>
            <a:pPr>
              <a:defRPr/>
            </a:pPr>
            <a:r>
              <a:rPr lang="en-GB" dirty="0"/>
              <a:t>C=</a:t>
            </a:r>
            <a:r>
              <a:rPr lang="sr-Latn-RS" dirty="0"/>
              <a:t>100</a:t>
            </a:r>
            <a:r>
              <a:rPr lang="sr-Latn-CS" dirty="0">
                <a:sym typeface="Symbol"/>
              </a:rPr>
              <a:t>+0,8(</a:t>
            </a:r>
            <a:r>
              <a:rPr lang="sr-Latn-CS" i="1" dirty="0">
                <a:sym typeface="Symbol"/>
              </a:rPr>
              <a:t>Y-T)</a:t>
            </a:r>
          </a:p>
          <a:p>
            <a:pPr>
              <a:defRPr/>
            </a:pPr>
            <a:endParaRPr lang="en-GB" dirty="0"/>
          </a:p>
          <a:p>
            <a:pPr>
              <a:defRPr/>
            </a:pPr>
            <a:endParaRPr lang="en-GB" dirty="0"/>
          </a:p>
          <a:p>
            <a:pPr>
              <a:defRPr/>
            </a:pPr>
            <a:endParaRPr lang="en-GB" dirty="0"/>
          </a:p>
          <a:p>
            <a:pPr>
              <a:defRPr/>
            </a:pPr>
            <a:endParaRPr lang="en-GB" dirty="0"/>
          </a:p>
        </p:txBody>
      </p:sp>
      <p:graphicFrame>
        <p:nvGraphicFramePr>
          <p:cNvPr id="108548" name="Object 3">
            <a:extLst>
              <a:ext uri="{FF2B5EF4-FFF2-40B4-BE49-F238E27FC236}">
                <a16:creationId xmlns:a16="http://schemas.microsoft.com/office/drawing/2014/main" id="{C760AFF6-F11B-4E0D-9D8A-EFB5F20A6B60}"/>
              </a:ext>
            </a:extLst>
          </p:cNvPr>
          <p:cNvGraphicFramePr>
            <a:graphicFrameLocks noChangeAspect="1"/>
          </p:cNvGraphicFramePr>
          <p:nvPr/>
        </p:nvGraphicFramePr>
        <p:xfrm>
          <a:off x="5562600" y="2895600"/>
          <a:ext cx="3176588" cy="1219200"/>
        </p:xfrm>
        <a:graphic>
          <a:graphicData uri="http://schemas.openxmlformats.org/presentationml/2006/ole">
            <mc:AlternateContent xmlns:mc="http://schemas.openxmlformats.org/markup-compatibility/2006">
              <mc:Choice xmlns:v="urn:schemas-microsoft-com:vml" Requires="v">
                <p:oleObj name="Equation" r:id="rId2" imgW="711000" imgH="393480" progId="Equation.3">
                  <p:embed/>
                </p:oleObj>
              </mc:Choice>
              <mc:Fallback>
                <p:oleObj name="Equation" r:id="rId2" imgW="711000" imgH="393480" progId="Equation.3">
                  <p:embed/>
                  <p:pic>
                    <p:nvPicPr>
                      <p:cNvPr id="0"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2895600"/>
                        <a:ext cx="3176588" cy="1219200"/>
                      </a:xfrm>
                      <a:prstGeom prst="rect">
                        <a:avLst/>
                      </a:prstGeom>
                      <a:solidFill>
                        <a:schemeClr val="tx1"/>
                      </a:solidFill>
                    </p:spPr>
                  </p:pic>
                </p:oleObj>
              </mc:Fallback>
            </mc:AlternateContent>
          </a:graphicData>
        </a:graphic>
      </p:graphicFrame>
      <p:graphicFrame>
        <p:nvGraphicFramePr>
          <p:cNvPr id="108549" name="Object 4">
            <a:extLst>
              <a:ext uri="{FF2B5EF4-FFF2-40B4-BE49-F238E27FC236}">
                <a16:creationId xmlns:a16="http://schemas.microsoft.com/office/drawing/2014/main" id="{BC4A944D-10B1-43B5-8AEC-A66AD70B7583}"/>
              </a:ext>
            </a:extLst>
          </p:cNvPr>
          <p:cNvGraphicFramePr>
            <a:graphicFrameLocks noChangeAspect="1"/>
          </p:cNvGraphicFramePr>
          <p:nvPr/>
        </p:nvGraphicFramePr>
        <p:xfrm>
          <a:off x="5734050" y="5105400"/>
          <a:ext cx="2392363" cy="571500"/>
        </p:xfrm>
        <a:graphic>
          <a:graphicData uri="http://schemas.openxmlformats.org/presentationml/2006/ole">
            <mc:AlternateContent xmlns:mc="http://schemas.openxmlformats.org/markup-compatibility/2006">
              <mc:Choice xmlns:v="urn:schemas-microsoft-com:vml" Requires="v">
                <p:oleObj name="Equation" r:id="rId4" imgW="1143000" imgH="393480" progId="Equation.3">
                  <p:embed/>
                </p:oleObj>
              </mc:Choice>
              <mc:Fallback>
                <p:oleObj name="Equation" r:id="rId4" imgW="1143000" imgH="39348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34050" y="5105400"/>
                        <a:ext cx="2392363" cy="571500"/>
                      </a:xfrm>
                      <a:prstGeom prst="rect">
                        <a:avLst/>
                      </a:prstGeom>
                      <a:solidFill>
                        <a:schemeClr val="tx1"/>
                      </a:solidFill>
                    </p:spPr>
                  </p:pic>
                </p:oleObj>
              </mc:Fallback>
            </mc:AlternateContent>
          </a:graphicData>
        </a:graphic>
      </p:graphicFrame>
      <p:graphicFrame>
        <p:nvGraphicFramePr>
          <p:cNvPr id="108550" name="Object 5">
            <a:extLst>
              <a:ext uri="{FF2B5EF4-FFF2-40B4-BE49-F238E27FC236}">
                <a16:creationId xmlns:a16="http://schemas.microsoft.com/office/drawing/2014/main" id="{D2B01B9E-B07A-423A-B474-7056D007DF6B}"/>
              </a:ext>
            </a:extLst>
          </p:cNvPr>
          <p:cNvGraphicFramePr>
            <a:graphicFrameLocks noChangeAspect="1"/>
          </p:cNvGraphicFramePr>
          <p:nvPr/>
        </p:nvGraphicFramePr>
        <p:xfrm>
          <a:off x="5516563" y="5943600"/>
          <a:ext cx="3133725" cy="571500"/>
        </p:xfrm>
        <a:graphic>
          <a:graphicData uri="http://schemas.openxmlformats.org/presentationml/2006/ole">
            <mc:AlternateContent xmlns:mc="http://schemas.openxmlformats.org/markup-compatibility/2006">
              <mc:Choice xmlns:v="urn:schemas-microsoft-com:vml" Requires="v">
                <p:oleObj name="Equation" r:id="rId6" imgW="1498320" imgH="393480" progId="Equation.3">
                  <p:embed/>
                </p:oleObj>
              </mc:Choice>
              <mc:Fallback>
                <p:oleObj name="Equation" r:id="rId6" imgW="1498320" imgH="393480" progId="Equation.3">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16563" y="5943600"/>
                        <a:ext cx="3133725" cy="571500"/>
                      </a:xfrm>
                      <a:prstGeom prst="rect">
                        <a:avLst/>
                      </a:prstGeom>
                      <a:solidFill>
                        <a:schemeClr val="tx1"/>
                      </a:solidFill>
                    </p:spPr>
                  </p:pic>
                </p:oleObj>
              </mc:Fallback>
            </mc:AlternateContent>
          </a:graphicData>
        </a:graphic>
      </p:graphicFrame>
      <p:sp>
        <p:nvSpPr>
          <p:cNvPr id="11" name="Rectangle 10">
            <a:extLst>
              <a:ext uri="{FF2B5EF4-FFF2-40B4-BE49-F238E27FC236}">
                <a16:creationId xmlns:a16="http://schemas.microsoft.com/office/drawing/2014/main" id="{8C25B929-093B-4946-8D5C-F6FE77A94F2C}"/>
              </a:ext>
            </a:extLst>
          </p:cNvPr>
          <p:cNvSpPr>
            <a:spLocks noChangeArrowheads="1"/>
          </p:cNvSpPr>
          <p:nvPr/>
        </p:nvSpPr>
        <p:spPr bwMode="auto">
          <a:xfrm>
            <a:off x="609600" y="2590800"/>
            <a:ext cx="4648200" cy="457200"/>
          </a:xfrm>
          <a:prstGeom prst="rect">
            <a:avLst/>
          </a:prstGeom>
          <a:solidFill>
            <a:schemeClr val="accent1">
              <a:alpha val="12941"/>
            </a:schemeClr>
          </a:solidFill>
          <a:ln w="9525" algn="ctr">
            <a:solidFill>
              <a:schemeClr val="tx1"/>
            </a:solidFill>
            <a:round/>
            <a:headEnd/>
            <a:tailEnd/>
          </a:ln>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endParaRPr lang="en-GB"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blinds(horizontal)">
                                      <p:cBhvr>
                                        <p:cTn id="12" dur="500"/>
                                        <p:tgtEl>
                                          <p:spTgt spid="3">
                                            <p:txEl>
                                              <p:pRg st="5" end="5"/>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blinds(horizontal)">
                                      <p:cBhvr>
                                        <p:cTn id="15" dur="500"/>
                                        <p:tgtEl>
                                          <p:spTgt spid="3">
                                            <p:txEl>
                                              <p:pRg st="6" end="6"/>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nodeType="clickEffect">
                                  <p:stCondLst>
                                    <p:cond delay="0"/>
                                  </p:stCondLst>
                                  <p:childTnLst>
                                    <p:set>
                                      <p:cBhvr>
                                        <p:cTn id="19" dur="1" fill="hold">
                                          <p:stCondLst>
                                            <p:cond delay="0"/>
                                          </p:stCondLst>
                                        </p:cTn>
                                        <p:tgtEl>
                                          <p:spTgt spid="108548"/>
                                        </p:tgtEl>
                                        <p:attrNameLst>
                                          <p:attrName>style.visibility</p:attrName>
                                        </p:attrNameLst>
                                      </p:cBhvr>
                                      <p:to>
                                        <p:strVal val="visible"/>
                                      </p:to>
                                    </p:set>
                                    <p:animEffect transition="in" filter="blinds(horizontal)">
                                      <p:cBhvr>
                                        <p:cTn id="20" dur="500"/>
                                        <p:tgtEl>
                                          <p:spTgt spid="108548"/>
                                        </p:tgtEl>
                                      </p:cBhvr>
                                    </p:animEffect>
                                  </p:childTnLst>
                                </p:cTn>
                              </p:par>
                              <p:par>
                                <p:cTn id="21" presetID="3" presetClass="entr" presetSubtype="10" fill="hold" nodeType="withEffect">
                                  <p:stCondLst>
                                    <p:cond delay="0"/>
                                  </p:stCondLst>
                                  <p:childTnLst>
                                    <p:set>
                                      <p:cBhvr>
                                        <p:cTn id="22" dur="1" fill="hold">
                                          <p:stCondLst>
                                            <p:cond delay="0"/>
                                          </p:stCondLst>
                                        </p:cTn>
                                        <p:tgtEl>
                                          <p:spTgt spid="108549"/>
                                        </p:tgtEl>
                                        <p:attrNameLst>
                                          <p:attrName>style.visibility</p:attrName>
                                        </p:attrNameLst>
                                      </p:cBhvr>
                                      <p:to>
                                        <p:strVal val="visible"/>
                                      </p:to>
                                    </p:set>
                                    <p:animEffect transition="in" filter="blinds(horizontal)">
                                      <p:cBhvr>
                                        <p:cTn id="23" dur="500"/>
                                        <p:tgtEl>
                                          <p:spTgt spid="108549"/>
                                        </p:tgtEl>
                                      </p:cBhvr>
                                    </p:animEffect>
                                  </p:childTnLst>
                                </p:cTn>
                              </p:par>
                              <p:par>
                                <p:cTn id="24" presetID="3" presetClass="entr" presetSubtype="10" fill="hold" nodeType="withEffect">
                                  <p:stCondLst>
                                    <p:cond delay="0"/>
                                  </p:stCondLst>
                                  <p:childTnLst>
                                    <p:set>
                                      <p:cBhvr>
                                        <p:cTn id="25" dur="1" fill="hold">
                                          <p:stCondLst>
                                            <p:cond delay="0"/>
                                          </p:stCondLst>
                                        </p:cTn>
                                        <p:tgtEl>
                                          <p:spTgt spid="108550"/>
                                        </p:tgtEl>
                                        <p:attrNameLst>
                                          <p:attrName>style.visibility</p:attrName>
                                        </p:attrNameLst>
                                      </p:cBhvr>
                                      <p:to>
                                        <p:strVal val="visible"/>
                                      </p:to>
                                    </p:set>
                                    <p:animEffect transition="in" filter="blinds(horizontal)">
                                      <p:cBhvr>
                                        <p:cTn id="26" dur="500"/>
                                        <p:tgtEl>
                                          <p:spTgt spid="1085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42276-9D96-44FD-8EE5-78F556C97C5C}"/>
              </a:ext>
            </a:extLst>
          </p:cNvPr>
          <p:cNvSpPr>
            <a:spLocks noGrp="1"/>
          </p:cNvSpPr>
          <p:nvPr>
            <p:ph type="title"/>
          </p:nvPr>
        </p:nvSpPr>
        <p:spPr>
          <a:xfrm>
            <a:off x="0" y="473075"/>
            <a:ext cx="9144000" cy="1431925"/>
          </a:xfrm>
        </p:spPr>
        <p:txBody>
          <a:bodyPr/>
          <a:lstStyle/>
          <a:p>
            <a:pPr>
              <a:defRPr/>
            </a:pPr>
            <a:r>
              <a:rPr lang="en-US" sz="4000" dirty="0" err="1"/>
              <a:t>Ako</a:t>
            </a:r>
            <a:r>
              <a:rPr lang="en-US" sz="4000" dirty="0"/>
              <a:t> </a:t>
            </a:r>
            <a:r>
              <a:rPr lang="en-US" sz="4000" dirty="0" err="1"/>
              <a:t>funkcija</a:t>
            </a:r>
            <a:r>
              <a:rPr lang="en-US" sz="4000" dirty="0"/>
              <a:t> </a:t>
            </a:r>
            <a:r>
              <a:rPr lang="en-US" sz="4000" dirty="0" err="1"/>
              <a:t>potrošnje</a:t>
            </a:r>
            <a:r>
              <a:rPr lang="en-US" sz="4000" dirty="0"/>
              <a:t> </a:t>
            </a:r>
            <a:r>
              <a:rPr lang="en-US" sz="4000" dirty="0" err="1"/>
              <a:t>glasi</a:t>
            </a:r>
            <a:r>
              <a:rPr lang="en-US" sz="4000" dirty="0"/>
              <a:t> C=100+0,8Y, a </a:t>
            </a:r>
            <a:r>
              <a:rPr lang="en-US" sz="4000" dirty="0" err="1"/>
              <a:t>porezi</a:t>
            </a:r>
            <a:r>
              <a:rPr lang="en-US" sz="4000" dirty="0"/>
              <a:t> </a:t>
            </a:r>
            <a:r>
              <a:rPr lang="en-US" sz="4000" dirty="0" err="1"/>
              <a:t>porastu</a:t>
            </a:r>
            <a:r>
              <a:rPr lang="en-US" sz="4000" dirty="0"/>
              <a:t> </a:t>
            </a:r>
            <a:br>
              <a:rPr lang="en-US" sz="4000" dirty="0"/>
            </a:br>
            <a:r>
              <a:rPr lang="en-US" sz="4000" dirty="0"/>
              <a:t>1 </a:t>
            </a:r>
            <a:r>
              <a:rPr lang="en-US" sz="4000" dirty="0" err="1"/>
              <a:t>milijardu</a:t>
            </a:r>
            <a:r>
              <a:rPr lang="en-US" sz="4000" dirty="0"/>
              <a:t> </a:t>
            </a:r>
            <a:r>
              <a:rPr lang="en-US" sz="4000" dirty="0" err="1"/>
              <a:t>ravnotežni</a:t>
            </a:r>
            <a:r>
              <a:rPr lang="en-US" sz="4000" dirty="0"/>
              <a:t> </a:t>
            </a:r>
            <a:r>
              <a:rPr lang="en-US" sz="4000" dirty="0" err="1"/>
              <a:t>dohodak</a:t>
            </a:r>
            <a:r>
              <a:rPr lang="en-US" sz="4000" dirty="0"/>
              <a:t> </a:t>
            </a:r>
            <a:r>
              <a:rPr lang="en-US" sz="4000" dirty="0" err="1"/>
              <a:t>će</a:t>
            </a:r>
            <a:br>
              <a:rPr lang="en-GB" sz="4000" dirty="0"/>
            </a:br>
            <a:endParaRPr lang="en-GB" sz="4000" dirty="0"/>
          </a:p>
        </p:txBody>
      </p:sp>
      <p:sp>
        <p:nvSpPr>
          <p:cNvPr id="3" name="Content Placeholder 2">
            <a:extLst>
              <a:ext uri="{FF2B5EF4-FFF2-40B4-BE49-F238E27FC236}">
                <a16:creationId xmlns:a16="http://schemas.microsoft.com/office/drawing/2014/main" id="{D86D4934-8EF4-4164-95FD-76BFEDC6C9E0}"/>
              </a:ext>
            </a:extLst>
          </p:cNvPr>
          <p:cNvSpPr>
            <a:spLocks noGrp="1"/>
          </p:cNvSpPr>
          <p:nvPr>
            <p:ph idx="1"/>
          </p:nvPr>
        </p:nvSpPr>
        <p:spPr/>
        <p:txBody>
          <a:bodyPr/>
          <a:lstStyle/>
          <a:p>
            <a:pPr lvl="1">
              <a:defRPr/>
            </a:pPr>
            <a:r>
              <a:rPr lang="en-US" dirty="0" err="1"/>
              <a:t>porasti</a:t>
            </a:r>
            <a:r>
              <a:rPr lang="en-US" dirty="0"/>
              <a:t> </a:t>
            </a:r>
            <a:r>
              <a:rPr lang="en-US" dirty="0" err="1"/>
              <a:t>za</a:t>
            </a:r>
            <a:r>
              <a:rPr lang="en-US" dirty="0"/>
              <a:t> 5 </a:t>
            </a:r>
            <a:r>
              <a:rPr lang="en-US" dirty="0" err="1"/>
              <a:t>milijarde</a:t>
            </a:r>
            <a:endParaRPr lang="en-GB" dirty="0"/>
          </a:p>
          <a:p>
            <a:pPr lvl="1">
              <a:defRPr/>
            </a:pPr>
            <a:r>
              <a:rPr lang="en-US" dirty="0" err="1"/>
              <a:t>opasti</a:t>
            </a:r>
            <a:r>
              <a:rPr lang="en-US" dirty="0"/>
              <a:t> </a:t>
            </a:r>
            <a:r>
              <a:rPr lang="en-US" dirty="0" err="1"/>
              <a:t>za</a:t>
            </a:r>
            <a:r>
              <a:rPr lang="en-US" dirty="0"/>
              <a:t> 5 </a:t>
            </a:r>
            <a:r>
              <a:rPr lang="en-US" dirty="0" err="1"/>
              <a:t>milijardi</a:t>
            </a:r>
            <a:endParaRPr lang="en-GB" dirty="0"/>
          </a:p>
          <a:p>
            <a:pPr lvl="1">
              <a:defRPr/>
            </a:pPr>
            <a:r>
              <a:rPr lang="en-US" dirty="0" err="1"/>
              <a:t>porasti</a:t>
            </a:r>
            <a:r>
              <a:rPr lang="en-US" dirty="0"/>
              <a:t> </a:t>
            </a:r>
            <a:r>
              <a:rPr lang="en-US" dirty="0" err="1"/>
              <a:t>za</a:t>
            </a:r>
            <a:r>
              <a:rPr lang="en-US" dirty="0"/>
              <a:t> 4 </a:t>
            </a:r>
            <a:r>
              <a:rPr lang="en-US" dirty="0" err="1"/>
              <a:t>milijarde</a:t>
            </a:r>
            <a:endParaRPr lang="en-GB" dirty="0"/>
          </a:p>
          <a:p>
            <a:pPr lvl="1">
              <a:defRPr/>
            </a:pPr>
            <a:r>
              <a:rPr lang="en-US" dirty="0" err="1"/>
              <a:t>opasti</a:t>
            </a:r>
            <a:r>
              <a:rPr lang="en-US" dirty="0"/>
              <a:t> </a:t>
            </a:r>
            <a:r>
              <a:rPr lang="en-US" dirty="0" err="1"/>
              <a:t>za</a:t>
            </a:r>
            <a:r>
              <a:rPr lang="en-US" dirty="0"/>
              <a:t> 4 </a:t>
            </a:r>
            <a:r>
              <a:rPr lang="en-US" dirty="0" err="1"/>
              <a:t>milijarde</a:t>
            </a:r>
            <a:r>
              <a:rPr lang="en-US" dirty="0"/>
              <a:t> </a:t>
            </a:r>
            <a:endParaRPr lang="en-GB" dirty="0"/>
          </a:p>
          <a:p>
            <a:pPr>
              <a:defRPr/>
            </a:pPr>
            <a:r>
              <a:rPr lang="en-US" b="1" dirty="0"/>
              <a:t> </a:t>
            </a:r>
            <a:endParaRPr lang="en-GB" dirty="0"/>
          </a:p>
          <a:p>
            <a:pPr>
              <a:defRPr/>
            </a:pPr>
            <a:r>
              <a:rPr lang="en-GB" dirty="0"/>
              <a:t>Y=C+I+G</a:t>
            </a:r>
          </a:p>
          <a:p>
            <a:pPr>
              <a:defRPr/>
            </a:pPr>
            <a:r>
              <a:rPr lang="en-GB" dirty="0"/>
              <a:t>C=</a:t>
            </a:r>
            <a:r>
              <a:rPr lang="sr-Latn-RS" dirty="0"/>
              <a:t>100</a:t>
            </a:r>
            <a:r>
              <a:rPr lang="sr-Latn-CS" dirty="0">
                <a:sym typeface="Symbol"/>
              </a:rPr>
              <a:t>+0,8(</a:t>
            </a:r>
            <a:r>
              <a:rPr lang="sr-Latn-CS" i="1" dirty="0">
                <a:sym typeface="Symbol"/>
              </a:rPr>
              <a:t>Y-T)</a:t>
            </a:r>
          </a:p>
          <a:p>
            <a:pPr>
              <a:defRPr/>
            </a:pPr>
            <a:endParaRPr lang="en-GB" dirty="0"/>
          </a:p>
          <a:p>
            <a:pPr>
              <a:defRPr/>
            </a:pPr>
            <a:endParaRPr lang="en-GB" dirty="0"/>
          </a:p>
          <a:p>
            <a:pPr>
              <a:defRPr/>
            </a:pPr>
            <a:endParaRPr lang="en-GB" dirty="0"/>
          </a:p>
          <a:p>
            <a:pPr>
              <a:defRPr/>
            </a:pPr>
            <a:endParaRPr lang="en-GB" dirty="0"/>
          </a:p>
        </p:txBody>
      </p:sp>
      <p:graphicFrame>
        <p:nvGraphicFramePr>
          <p:cNvPr id="108548" name="Object 2">
            <a:extLst>
              <a:ext uri="{FF2B5EF4-FFF2-40B4-BE49-F238E27FC236}">
                <a16:creationId xmlns:a16="http://schemas.microsoft.com/office/drawing/2014/main" id="{14FF86A2-7B6C-46DE-B5B9-C22D39B9FE13}"/>
              </a:ext>
            </a:extLst>
          </p:cNvPr>
          <p:cNvGraphicFramePr>
            <a:graphicFrameLocks noChangeAspect="1"/>
          </p:cNvGraphicFramePr>
          <p:nvPr/>
        </p:nvGraphicFramePr>
        <p:xfrm>
          <a:off x="1752600" y="6019800"/>
          <a:ext cx="1462088" cy="571500"/>
        </p:xfrm>
        <a:graphic>
          <a:graphicData uri="http://schemas.openxmlformats.org/presentationml/2006/ole">
            <mc:AlternateContent xmlns:mc="http://schemas.openxmlformats.org/markup-compatibility/2006">
              <mc:Choice xmlns:v="urn:schemas-microsoft-com:vml" Requires="v">
                <p:oleObj name="Equation" r:id="rId2" imgW="698400" imgH="393480" progId="Equation.3">
                  <p:embed/>
                </p:oleObj>
              </mc:Choice>
              <mc:Fallback>
                <p:oleObj name="Equation" r:id="rId2" imgW="698400" imgH="393480" progId="Equation.3">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6019800"/>
                        <a:ext cx="1462088" cy="571500"/>
                      </a:xfrm>
                      <a:prstGeom prst="rect">
                        <a:avLst/>
                      </a:prstGeom>
                      <a:solidFill>
                        <a:schemeClr val="tx1"/>
                      </a:solidFill>
                    </p:spPr>
                  </p:pic>
                </p:oleObj>
              </mc:Fallback>
            </mc:AlternateContent>
          </a:graphicData>
        </a:graphic>
      </p:graphicFrame>
      <p:graphicFrame>
        <p:nvGraphicFramePr>
          <p:cNvPr id="108549" name="Object 3">
            <a:extLst>
              <a:ext uri="{FF2B5EF4-FFF2-40B4-BE49-F238E27FC236}">
                <a16:creationId xmlns:a16="http://schemas.microsoft.com/office/drawing/2014/main" id="{9CB1DEA2-D580-4B04-93EC-CFD6D99B57FD}"/>
              </a:ext>
            </a:extLst>
          </p:cNvPr>
          <p:cNvGraphicFramePr>
            <a:graphicFrameLocks noChangeAspect="1"/>
          </p:cNvGraphicFramePr>
          <p:nvPr/>
        </p:nvGraphicFramePr>
        <p:xfrm>
          <a:off x="5191125" y="5105400"/>
          <a:ext cx="3479800" cy="571500"/>
        </p:xfrm>
        <a:graphic>
          <a:graphicData uri="http://schemas.openxmlformats.org/presentationml/2006/ole">
            <mc:AlternateContent xmlns:mc="http://schemas.openxmlformats.org/markup-compatibility/2006">
              <mc:Choice xmlns:v="urn:schemas-microsoft-com:vml" Requires="v">
                <p:oleObj name="Equation" r:id="rId4" imgW="1663560" imgH="393480" progId="Equation.3">
                  <p:embed/>
                </p:oleObj>
              </mc:Choice>
              <mc:Fallback>
                <p:oleObj name="Equation" r:id="rId4" imgW="1663560" imgH="393480"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91125" y="5105400"/>
                        <a:ext cx="3479800" cy="571500"/>
                      </a:xfrm>
                      <a:prstGeom prst="rect">
                        <a:avLst/>
                      </a:prstGeom>
                      <a:solidFill>
                        <a:schemeClr val="tx1"/>
                      </a:solidFill>
                    </p:spPr>
                  </p:pic>
                </p:oleObj>
              </mc:Fallback>
            </mc:AlternateContent>
          </a:graphicData>
        </a:graphic>
      </p:graphicFrame>
      <p:graphicFrame>
        <p:nvGraphicFramePr>
          <p:cNvPr id="108550" name="Object 4">
            <a:extLst>
              <a:ext uri="{FF2B5EF4-FFF2-40B4-BE49-F238E27FC236}">
                <a16:creationId xmlns:a16="http://schemas.microsoft.com/office/drawing/2014/main" id="{DAA861FD-A783-4F8E-A3C4-9A7926D8E3ED}"/>
              </a:ext>
            </a:extLst>
          </p:cNvPr>
          <p:cNvGraphicFramePr>
            <a:graphicFrameLocks noChangeAspect="1"/>
          </p:cNvGraphicFramePr>
          <p:nvPr/>
        </p:nvGraphicFramePr>
        <p:xfrm>
          <a:off x="5291138" y="5943600"/>
          <a:ext cx="3587750" cy="571500"/>
        </p:xfrm>
        <a:graphic>
          <a:graphicData uri="http://schemas.openxmlformats.org/presentationml/2006/ole">
            <mc:AlternateContent xmlns:mc="http://schemas.openxmlformats.org/markup-compatibility/2006">
              <mc:Choice xmlns:v="urn:schemas-microsoft-com:vml" Requires="v">
                <p:oleObj name="Equation" r:id="rId6" imgW="1714320" imgH="393480" progId="Equation.3">
                  <p:embed/>
                </p:oleObj>
              </mc:Choice>
              <mc:Fallback>
                <p:oleObj name="Equation" r:id="rId6" imgW="1714320" imgH="393480" progId="Equation.3">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91138" y="5943600"/>
                        <a:ext cx="3587750" cy="571500"/>
                      </a:xfrm>
                      <a:prstGeom prst="rect">
                        <a:avLst/>
                      </a:prstGeom>
                      <a:solidFill>
                        <a:schemeClr val="tx1"/>
                      </a:solidFill>
                    </p:spPr>
                  </p:pic>
                </p:oleObj>
              </mc:Fallback>
            </mc:AlternateContent>
          </a:graphicData>
        </a:graphic>
      </p:graphicFrame>
      <p:sp>
        <p:nvSpPr>
          <p:cNvPr id="11" name="Rectangle 10">
            <a:extLst>
              <a:ext uri="{FF2B5EF4-FFF2-40B4-BE49-F238E27FC236}">
                <a16:creationId xmlns:a16="http://schemas.microsoft.com/office/drawing/2014/main" id="{8813F602-543F-4AA6-920A-C1005C9B9004}"/>
              </a:ext>
            </a:extLst>
          </p:cNvPr>
          <p:cNvSpPr>
            <a:spLocks noChangeArrowheads="1"/>
          </p:cNvSpPr>
          <p:nvPr/>
        </p:nvSpPr>
        <p:spPr bwMode="auto">
          <a:xfrm>
            <a:off x="1066800" y="3505200"/>
            <a:ext cx="4648200" cy="457200"/>
          </a:xfrm>
          <a:prstGeom prst="rect">
            <a:avLst/>
          </a:prstGeom>
          <a:solidFill>
            <a:schemeClr val="accent1">
              <a:alpha val="12941"/>
            </a:schemeClr>
          </a:solidFill>
          <a:ln w="9525" algn="ctr">
            <a:solidFill>
              <a:schemeClr val="tx1"/>
            </a:solidFill>
            <a:round/>
            <a:headEnd/>
            <a:tailEnd/>
          </a:ln>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endParaRPr lang="en-GB"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blinds(horizontal)">
                                      <p:cBhvr>
                                        <p:cTn id="12" dur="500"/>
                                        <p:tgtEl>
                                          <p:spTgt spid="3">
                                            <p:txEl>
                                              <p:pRg st="5" end="5"/>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blinds(horizontal)">
                                      <p:cBhvr>
                                        <p:cTn id="15" dur="500"/>
                                        <p:tgtEl>
                                          <p:spTgt spid="3">
                                            <p:txEl>
                                              <p:pRg st="6" end="6"/>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nodeType="clickEffect">
                                  <p:stCondLst>
                                    <p:cond delay="0"/>
                                  </p:stCondLst>
                                  <p:childTnLst>
                                    <p:set>
                                      <p:cBhvr>
                                        <p:cTn id="19" dur="1" fill="hold">
                                          <p:stCondLst>
                                            <p:cond delay="0"/>
                                          </p:stCondLst>
                                        </p:cTn>
                                        <p:tgtEl>
                                          <p:spTgt spid="108548"/>
                                        </p:tgtEl>
                                        <p:attrNameLst>
                                          <p:attrName>style.visibility</p:attrName>
                                        </p:attrNameLst>
                                      </p:cBhvr>
                                      <p:to>
                                        <p:strVal val="visible"/>
                                      </p:to>
                                    </p:set>
                                    <p:animEffect transition="in" filter="blinds(horizontal)">
                                      <p:cBhvr>
                                        <p:cTn id="20" dur="500"/>
                                        <p:tgtEl>
                                          <p:spTgt spid="108548"/>
                                        </p:tgtEl>
                                      </p:cBhvr>
                                    </p:animEffect>
                                  </p:childTnLst>
                                </p:cTn>
                              </p:par>
                              <p:par>
                                <p:cTn id="21" presetID="3" presetClass="entr" presetSubtype="10" fill="hold" nodeType="withEffect">
                                  <p:stCondLst>
                                    <p:cond delay="0"/>
                                  </p:stCondLst>
                                  <p:childTnLst>
                                    <p:set>
                                      <p:cBhvr>
                                        <p:cTn id="22" dur="1" fill="hold">
                                          <p:stCondLst>
                                            <p:cond delay="0"/>
                                          </p:stCondLst>
                                        </p:cTn>
                                        <p:tgtEl>
                                          <p:spTgt spid="108549"/>
                                        </p:tgtEl>
                                        <p:attrNameLst>
                                          <p:attrName>style.visibility</p:attrName>
                                        </p:attrNameLst>
                                      </p:cBhvr>
                                      <p:to>
                                        <p:strVal val="visible"/>
                                      </p:to>
                                    </p:set>
                                    <p:animEffect transition="in" filter="blinds(horizontal)">
                                      <p:cBhvr>
                                        <p:cTn id="23" dur="500"/>
                                        <p:tgtEl>
                                          <p:spTgt spid="108549"/>
                                        </p:tgtEl>
                                      </p:cBhvr>
                                    </p:animEffect>
                                  </p:childTnLst>
                                </p:cTn>
                              </p:par>
                              <p:par>
                                <p:cTn id="24" presetID="3" presetClass="entr" presetSubtype="10" fill="hold" nodeType="withEffect">
                                  <p:stCondLst>
                                    <p:cond delay="0"/>
                                  </p:stCondLst>
                                  <p:childTnLst>
                                    <p:set>
                                      <p:cBhvr>
                                        <p:cTn id="25" dur="1" fill="hold">
                                          <p:stCondLst>
                                            <p:cond delay="0"/>
                                          </p:stCondLst>
                                        </p:cTn>
                                        <p:tgtEl>
                                          <p:spTgt spid="108550"/>
                                        </p:tgtEl>
                                        <p:attrNameLst>
                                          <p:attrName>style.visibility</p:attrName>
                                        </p:attrNameLst>
                                      </p:cBhvr>
                                      <p:to>
                                        <p:strVal val="visible"/>
                                      </p:to>
                                    </p:set>
                                    <p:animEffect transition="in" filter="blinds(horizontal)">
                                      <p:cBhvr>
                                        <p:cTn id="26" dur="500"/>
                                        <p:tgtEl>
                                          <p:spTgt spid="1085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AD2BB00-685E-4001-8E7F-A0FAA027B464}"/>
              </a:ext>
            </a:extLst>
          </p:cNvPr>
          <p:cNvSpPr>
            <a:spLocks noGrp="1"/>
          </p:cNvSpPr>
          <p:nvPr>
            <p:ph type="title"/>
          </p:nvPr>
        </p:nvSpPr>
        <p:spPr/>
        <p:txBody>
          <a:bodyPr/>
          <a:lstStyle/>
          <a:p>
            <a:pPr>
              <a:defRPr/>
            </a:pPr>
            <a:r>
              <a:rPr lang="en-US" sz="2400" dirty="0" err="1"/>
              <a:t>Ako</a:t>
            </a:r>
            <a:r>
              <a:rPr lang="en-US" sz="2400" dirty="0"/>
              <a:t> je </a:t>
            </a:r>
            <a:r>
              <a:rPr lang="en-US" sz="2400" dirty="0" err="1"/>
              <a:t>funkcija</a:t>
            </a:r>
            <a:r>
              <a:rPr lang="en-US" sz="2400" dirty="0"/>
              <a:t> </a:t>
            </a:r>
            <a:r>
              <a:rPr lang="en-US" sz="2400" dirty="0" err="1"/>
              <a:t>potrošnje</a:t>
            </a:r>
            <a:r>
              <a:rPr lang="en-US" sz="2400" dirty="0"/>
              <a:t> </a:t>
            </a:r>
            <a:r>
              <a:rPr lang="en-US" sz="2400" dirty="0" err="1"/>
              <a:t>ista</a:t>
            </a:r>
            <a:r>
              <a:rPr lang="en-US" sz="2400" dirty="0"/>
              <a:t> </a:t>
            </a:r>
            <a:r>
              <a:rPr lang="en-US" sz="2400" dirty="0" err="1"/>
              <a:t>kao</a:t>
            </a:r>
            <a:r>
              <a:rPr lang="en-US" sz="2400" dirty="0"/>
              <a:t> u </a:t>
            </a:r>
            <a:r>
              <a:rPr lang="en-US" sz="2400" dirty="0" err="1"/>
              <a:t>prethodnom</a:t>
            </a:r>
            <a:r>
              <a:rPr lang="en-US" sz="2400" dirty="0"/>
              <a:t> </a:t>
            </a:r>
            <a:r>
              <a:rPr lang="en-US" sz="2400" dirty="0" err="1"/>
              <a:t>zadatku</a:t>
            </a:r>
            <a:r>
              <a:rPr lang="en-US" sz="2400" dirty="0"/>
              <a:t>, a </a:t>
            </a:r>
            <a:r>
              <a:rPr lang="en-US" sz="2400" dirty="0" err="1"/>
              <a:t>sada</a:t>
            </a:r>
            <a:r>
              <a:rPr lang="en-US" sz="2400" dirty="0"/>
              <a:t> se </a:t>
            </a:r>
            <a:r>
              <a:rPr lang="en-US" sz="2400" dirty="0" err="1"/>
              <a:t>i</a:t>
            </a:r>
            <a:r>
              <a:rPr lang="en-US" sz="2400" dirty="0"/>
              <a:t> </a:t>
            </a:r>
            <a:r>
              <a:rPr lang="en-US" sz="2400" dirty="0" err="1"/>
              <a:t>javna</a:t>
            </a:r>
            <a:r>
              <a:rPr lang="en-US" sz="2400" dirty="0"/>
              <a:t> </a:t>
            </a:r>
            <a:r>
              <a:rPr lang="en-US" sz="2400" dirty="0" err="1"/>
              <a:t>potrošnja</a:t>
            </a:r>
            <a:r>
              <a:rPr lang="en-US" sz="2400" dirty="0"/>
              <a:t> </a:t>
            </a:r>
            <a:r>
              <a:rPr lang="en-US" sz="2400" dirty="0" err="1"/>
              <a:t>i</a:t>
            </a:r>
            <a:r>
              <a:rPr lang="en-US" sz="2400" dirty="0"/>
              <a:t> </a:t>
            </a:r>
            <a:r>
              <a:rPr lang="en-US" sz="2400" dirty="0" err="1"/>
              <a:t>porezi</a:t>
            </a:r>
            <a:r>
              <a:rPr lang="en-US" sz="2400" dirty="0"/>
              <a:t> </a:t>
            </a:r>
            <a:r>
              <a:rPr lang="en-US" sz="2400" dirty="0" err="1"/>
              <a:t>povećaju</a:t>
            </a:r>
            <a:r>
              <a:rPr lang="en-US" sz="2400" dirty="0"/>
              <a:t> </a:t>
            </a:r>
            <a:r>
              <a:rPr lang="en-US" sz="2400" dirty="0" err="1"/>
              <a:t>za</a:t>
            </a:r>
            <a:r>
              <a:rPr lang="en-US" sz="2400" dirty="0"/>
              <a:t> </a:t>
            </a:r>
            <a:r>
              <a:rPr lang="en-US" sz="2400" dirty="0" err="1"/>
              <a:t>po</a:t>
            </a:r>
            <a:r>
              <a:rPr lang="en-US" sz="2400" dirty="0"/>
              <a:t> </a:t>
            </a:r>
            <a:r>
              <a:rPr lang="en-US" sz="2400" dirty="0" err="1"/>
              <a:t>jednu</a:t>
            </a:r>
            <a:r>
              <a:rPr lang="en-US" sz="2400" dirty="0"/>
              <a:t> </a:t>
            </a:r>
            <a:r>
              <a:rPr lang="en-US" sz="2400" dirty="0" err="1"/>
              <a:t>milijardu</a:t>
            </a:r>
            <a:r>
              <a:rPr lang="en-US" sz="2400" dirty="0"/>
              <a:t>, </a:t>
            </a:r>
            <a:r>
              <a:rPr lang="en-US" sz="2400" dirty="0" err="1"/>
              <a:t>ravnotežni</a:t>
            </a:r>
            <a:r>
              <a:rPr lang="en-US" sz="2400" dirty="0"/>
              <a:t> </a:t>
            </a:r>
            <a:r>
              <a:rPr lang="en-US" sz="2400" dirty="0" err="1"/>
              <a:t>dohodak</a:t>
            </a:r>
            <a:r>
              <a:rPr lang="en-US" sz="2400" dirty="0"/>
              <a:t> </a:t>
            </a:r>
            <a:r>
              <a:rPr lang="en-US" sz="2400" dirty="0" err="1"/>
              <a:t>će</a:t>
            </a:r>
            <a:br>
              <a:rPr lang="en-GB" sz="2400" dirty="0"/>
            </a:br>
            <a:endParaRPr lang="en-GB" sz="2400" dirty="0"/>
          </a:p>
        </p:txBody>
      </p:sp>
      <p:sp>
        <p:nvSpPr>
          <p:cNvPr id="3" name="Content Placeholder 2">
            <a:extLst>
              <a:ext uri="{FF2B5EF4-FFF2-40B4-BE49-F238E27FC236}">
                <a16:creationId xmlns:a16="http://schemas.microsoft.com/office/drawing/2014/main" id="{0833EFD3-5315-40E9-B4E3-33B22466DDCD}"/>
              </a:ext>
            </a:extLst>
          </p:cNvPr>
          <p:cNvSpPr>
            <a:spLocks noGrp="1"/>
          </p:cNvSpPr>
          <p:nvPr>
            <p:ph sz="half" idx="1"/>
          </p:nvPr>
        </p:nvSpPr>
        <p:spPr/>
        <p:txBody>
          <a:bodyPr/>
          <a:lstStyle/>
          <a:p>
            <a:pPr lvl="1">
              <a:defRPr/>
            </a:pPr>
            <a:r>
              <a:rPr lang="en-US" dirty="0" err="1"/>
              <a:t>ostati</a:t>
            </a:r>
            <a:r>
              <a:rPr lang="en-US" dirty="0"/>
              <a:t> </a:t>
            </a:r>
            <a:r>
              <a:rPr lang="en-US" dirty="0" err="1"/>
              <a:t>isti</a:t>
            </a:r>
            <a:endParaRPr lang="en-GB" dirty="0"/>
          </a:p>
          <a:p>
            <a:pPr lvl="1">
              <a:defRPr/>
            </a:pPr>
            <a:r>
              <a:rPr lang="en-US" dirty="0" err="1"/>
              <a:t>porati</a:t>
            </a:r>
            <a:r>
              <a:rPr lang="en-US" dirty="0"/>
              <a:t> </a:t>
            </a:r>
            <a:r>
              <a:rPr lang="en-US" dirty="0" err="1"/>
              <a:t>za</a:t>
            </a:r>
            <a:r>
              <a:rPr lang="en-US" dirty="0"/>
              <a:t> 3 </a:t>
            </a:r>
            <a:r>
              <a:rPr lang="en-US" dirty="0" err="1"/>
              <a:t>milijarde</a:t>
            </a:r>
            <a:endParaRPr lang="en-GB" dirty="0"/>
          </a:p>
          <a:p>
            <a:pPr lvl="1">
              <a:defRPr/>
            </a:pPr>
            <a:r>
              <a:rPr lang="en-US" dirty="0" err="1"/>
              <a:t>porasti</a:t>
            </a:r>
            <a:r>
              <a:rPr lang="en-US" dirty="0"/>
              <a:t> </a:t>
            </a:r>
            <a:r>
              <a:rPr lang="en-US" dirty="0" err="1"/>
              <a:t>za</a:t>
            </a:r>
            <a:r>
              <a:rPr lang="en-US" dirty="0"/>
              <a:t> </a:t>
            </a:r>
            <a:r>
              <a:rPr lang="en-US" dirty="0" err="1"/>
              <a:t>jednu</a:t>
            </a:r>
            <a:r>
              <a:rPr lang="en-US" dirty="0"/>
              <a:t> </a:t>
            </a:r>
            <a:r>
              <a:rPr lang="en-US" dirty="0" err="1"/>
              <a:t>milijardu</a:t>
            </a:r>
            <a:endParaRPr lang="en-GB" dirty="0"/>
          </a:p>
          <a:p>
            <a:pPr lvl="1">
              <a:defRPr/>
            </a:pPr>
            <a:r>
              <a:rPr lang="en-US" dirty="0" err="1"/>
              <a:t>smanjiti</a:t>
            </a:r>
            <a:r>
              <a:rPr lang="en-US" dirty="0"/>
              <a:t> se </a:t>
            </a:r>
            <a:r>
              <a:rPr lang="en-US" dirty="0" err="1"/>
              <a:t>za</a:t>
            </a:r>
            <a:r>
              <a:rPr lang="en-US" dirty="0"/>
              <a:t> 4 </a:t>
            </a:r>
            <a:r>
              <a:rPr lang="en-US" dirty="0" err="1"/>
              <a:t>milijarde</a:t>
            </a:r>
            <a:r>
              <a:rPr lang="en-US" dirty="0"/>
              <a:t> </a:t>
            </a:r>
            <a:endParaRPr lang="en-GB" dirty="0"/>
          </a:p>
          <a:p>
            <a:pPr>
              <a:defRPr/>
            </a:pPr>
            <a:r>
              <a:rPr lang="en-US" dirty="0"/>
              <a:t> </a:t>
            </a:r>
            <a:endParaRPr lang="en-GB" dirty="0"/>
          </a:p>
        </p:txBody>
      </p:sp>
      <p:sp>
        <p:nvSpPr>
          <p:cNvPr id="6" name="Content Placeholder 5">
            <a:extLst>
              <a:ext uri="{FF2B5EF4-FFF2-40B4-BE49-F238E27FC236}">
                <a16:creationId xmlns:a16="http://schemas.microsoft.com/office/drawing/2014/main" id="{5B5596E5-8ED0-48EE-B0EA-215F9AB4E124}"/>
              </a:ext>
            </a:extLst>
          </p:cNvPr>
          <p:cNvSpPr>
            <a:spLocks noGrp="1"/>
          </p:cNvSpPr>
          <p:nvPr>
            <p:ph sz="half" idx="2"/>
          </p:nvPr>
        </p:nvSpPr>
        <p:spPr/>
        <p:txBody>
          <a:bodyPr/>
          <a:lstStyle/>
          <a:p>
            <a:pPr>
              <a:defRPr/>
            </a:pPr>
            <a:endParaRPr lang="en-GB" dirty="0"/>
          </a:p>
        </p:txBody>
      </p:sp>
      <p:sp>
        <p:nvSpPr>
          <p:cNvPr id="4" name="Rectangle 3">
            <a:extLst>
              <a:ext uri="{FF2B5EF4-FFF2-40B4-BE49-F238E27FC236}">
                <a16:creationId xmlns:a16="http://schemas.microsoft.com/office/drawing/2014/main" id="{9CBCE1FE-F4DF-4F5C-83CB-68DFDDF31A48}"/>
              </a:ext>
            </a:extLst>
          </p:cNvPr>
          <p:cNvSpPr>
            <a:spLocks noChangeArrowheads="1"/>
          </p:cNvSpPr>
          <p:nvPr/>
        </p:nvSpPr>
        <p:spPr bwMode="auto">
          <a:xfrm>
            <a:off x="1295400" y="2971800"/>
            <a:ext cx="3276600" cy="685800"/>
          </a:xfrm>
          <a:prstGeom prst="rect">
            <a:avLst/>
          </a:prstGeom>
          <a:solidFill>
            <a:schemeClr val="accent1">
              <a:alpha val="12941"/>
            </a:schemeClr>
          </a:solidFill>
          <a:ln w="9525" algn="ctr">
            <a:solidFill>
              <a:schemeClr val="tx1"/>
            </a:solidFill>
            <a:round/>
            <a:headEnd/>
            <a:tailEnd/>
          </a:ln>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endParaRPr lang="en-GB" altLang="en-US"/>
          </a:p>
        </p:txBody>
      </p:sp>
      <p:graphicFrame>
        <p:nvGraphicFramePr>
          <p:cNvPr id="109570" name="Object 2">
            <a:extLst>
              <a:ext uri="{FF2B5EF4-FFF2-40B4-BE49-F238E27FC236}">
                <a16:creationId xmlns:a16="http://schemas.microsoft.com/office/drawing/2014/main" id="{55A07A04-7260-4C31-ACFA-236BA7B8F870}"/>
              </a:ext>
            </a:extLst>
          </p:cNvPr>
          <p:cNvGraphicFramePr>
            <a:graphicFrameLocks noChangeAspect="1"/>
          </p:cNvGraphicFramePr>
          <p:nvPr/>
        </p:nvGraphicFramePr>
        <p:xfrm>
          <a:off x="5053013" y="2133600"/>
          <a:ext cx="4090987" cy="609600"/>
        </p:xfrm>
        <a:graphic>
          <a:graphicData uri="http://schemas.openxmlformats.org/presentationml/2006/ole">
            <mc:AlternateContent xmlns:mc="http://schemas.openxmlformats.org/markup-compatibility/2006">
              <mc:Choice xmlns:v="urn:schemas-microsoft-com:vml" Requires="v">
                <p:oleObj name="Equation" r:id="rId2" imgW="1955520" imgH="419040" progId="Equation.3">
                  <p:embed/>
                </p:oleObj>
              </mc:Choice>
              <mc:Fallback>
                <p:oleObj name="Equation" r:id="rId2" imgW="1955520" imgH="419040" progId="Equation.3">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3013" y="2133600"/>
                        <a:ext cx="4090987" cy="609600"/>
                      </a:xfrm>
                      <a:prstGeom prst="rect">
                        <a:avLst/>
                      </a:prstGeom>
                      <a:solidFill>
                        <a:schemeClr val="tx1"/>
                      </a:solidFill>
                    </p:spPr>
                  </p:pic>
                </p:oleObj>
              </mc:Fallback>
            </mc:AlternateContent>
          </a:graphicData>
        </a:graphic>
      </p:graphicFrame>
      <p:graphicFrame>
        <p:nvGraphicFramePr>
          <p:cNvPr id="109571" name="Object 3">
            <a:extLst>
              <a:ext uri="{FF2B5EF4-FFF2-40B4-BE49-F238E27FC236}">
                <a16:creationId xmlns:a16="http://schemas.microsoft.com/office/drawing/2014/main" id="{C9F8FED4-620B-47EC-A04A-72699E5BF6A6}"/>
              </a:ext>
            </a:extLst>
          </p:cNvPr>
          <p:cNvGraphicFramePr>
            <a:graphicFrameLocks noChangeAspect="1"/>
          </p:cNvGraphicFramePr>
          <p:nvPr/>
        </p:nvGraphicFramePr>
        <p:xfrm>
          <a:off x="5594350" y="2895600"/>
          <a:ext cx="2657475" cy="571500"/>
        </p:xfrm>
        <a:graphic>
          <a:graphicData uri="http://schemas.openxmlformats.org/presentationml/2006/ole">
            <mc:AlternateContent xmlns:mc="http://schemas.openxmlformats.org/markup-compatibility/2006">
              <mc:Choice xmlns:v="urn:schemas-microsoft-com:vml" Requires="v">
                <p:oleObj name="Equation" r:id="rId4" imgW="1269720" imgH="393480" progId="Equation.3">
                  <p:embed/>
                </p:oleObj>
              </mc:Choice>
              <mc:Fallback>
                <p:oleObj name="Equation" r:id="rId4" imgW="1269720" imgH="393480"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94350" y="2895600"/>
                        <a:ext cx="2657475" cy="571500"/>
                      </a:xfrm>
                      <a:prstGeom prst="rect">
                        <a:avLst/>
                      </a:prstGeom>
                      <a:solidFill>
                        <a:schemeClr val="tx1"/>
                      </a:solidFill>
                    </p:spPr>
                  </p:pic>
                </p:oleObj>
              </mc:Fallback>
            </mc:AlternateContent>
          </a:graphicData>
        </a:graphic>
      </p:graphicFrame>
      <p:graphicFrame>
        <p:nvGraphicFramePr>
          <p:cNvPr id="109572" name="Object 4">
            <a:extLst>
              <a:ext uri="{FF2B5EF4-FFF2-40B4-BE49-F238E27FC236}">
                <a16:creationId xmlns:a16="http://schemas.microsoft.com/office/drawing/2014/main" id="{EF9E93D3-8F59-450E-A538-6E74ADDA06AC}"/>
              </a:ext>
            </a:extLst>
          </p:cNvPr>
          <p:cNvGraphicFramePr>
            <a:graphicFrameLocks noChangeAspect="1"/>
          </p:cNvGraphicFramePr>
          <p:nvPr/>
        </p:nvGraphicFramePr>
        <p:xfrm>
          <a:off x="5513388" y="3733800"/>
          <a:ext cx="2763837" cy="571500"/>
        </p:xfrm>
        <a:graphic>
          <a:graphicData uri="http://schemas.openxmlformats.org/presentationml/2006/ole">
            <mc:AlternateContent xmlns:mc="http://schemas.openxmlformats.org/markup-compatibility/2006">
              <mc:Choice xmlns:v="urn:schemas-microsoft-com:vml" Requires="v">
                <p:oleObj name="Equation" r:id="rId6" imgW="1320480" imgH="393480" progId="Equation.3">
                  <p:embed/>
                </p:oleObj>
              </mc:Choice>
              <mc:Fallback>
                <p:oleObj name="Equation" r:id="rId6" imgW="1320480" imgH="393480" progId="Equation.3">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13388" y="3733800"/>
                        <a:ext cx="2763837" cy="571500"/>
                      </a:xfrm>
                      <a:prstGeom prst="rect">
                        <a:avLst/>
                      </a:prstGeom>
                      <a:solidFill>
                        <a:schemeClr val="tx1"/>
                      </a:solidFill>
                    </p:spPr>
                  </p:pic>
                </p:oleObj>
              </mc:Fallback>
            </mc:AlternateContent>
          </a:graphicData>
        </a:graphic>
      </p:graphicFrame>
      <p:graphicFrame>
        <p:nvGraphicFramePr>
          <p:cNvPr id="109573" name="Object 5">
            <a:extLst>
              <a:ext uri="{FF2B5EF4-FFF2-40B4-BE49-F238E27FC236}">
                <a16:creationId xmlns:a16="http://schemas.microsoft.com/office/drawing/2014/main" id="{AF39F711-E76D-4988-A3DB-B2A1F8B5FF65}"/>
              </a:ext>
            </a:extLst>
          </p:cNvPr>
          <p:cNvGraphicFramePr>
            <a:graphicFrameLocks noChangeAspect="1"/>
          </p:cNvGraphicFramePr>
          <p:nvPr/>
        </p:nvGraphicFramePr>
        <p:xfrm>
          <a:off x="6600825" y="4611688"/>
          <a:ext cx="928688" cy="239712"/>
        </p:xfrm>
        <a:graphic>
          <a:graphicData uri="http://schemas.openxmlformats.org/presentationml/2006/ole">
            <mc:AlternateContent xmlns:mc="http://schemas.openxmlformats.org/markup-compatibility/2006">
              <mc:Choice xmlns:v="urn:schemas-microsoft-com:vml" Requires="v">
                <p:oleObj name="Equation" r:id="rId8" imgW="444240" imgH="164880" progId="Equation.3">
                  <p:embed/>
                </p:oleObj>
              </mc:Choice>
              <mc:Fallback>
                <p:oleObj name="Equation" r:id="rId8" imgW="444240" imgH="164880" progId="Equation.3">
                  <p:embed/>
                  <p:pic>
                    <p:nvPicPr>
                      <p:cNvPr id="0"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00825" y="4611688"/>
                        <a:ext cx="928688" cy="239712"/>
                      </a:xfrm>
                      <a:prstGeom prst="rect">
                        <a:avLst/>
                      </a:prstGeom>
                      <a:solidFill>
                        <a:schemeClr val="tx1"/>
                      </a:solidFill>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09571"/>
                                        </p:tgtEl>
                                        <p:attrNameLst>
                                          <p:attrName>style.visibility</p:attrName>
                                        </p:attrNameLst>
                                      </p:cBhvr>
                                      <p:to>
                                        <p:strVal val="visible"/>
                                      </p:to>
                                    </p:set>
                                    <p:animEffect transition="in" filter="blinds(horizontal)">
                                      <p:cBhvr>
                                        <p:cTn id="12" dur="500"/>
                                        <p:tgtEl>
                                          <p:spTgt spid="109571"/>
                                        </p:tgtEl>
                                      </p:cBhvr>
                                    </p:animEffect>
                                  </p:childTnLst>
                                </p:cTn>
                              </p:par>
                              <p:par>
                                <p:cTn id="13" presetID="3" presetClass="entr" presetSubtype="10" fill="hold" nodeType="withEffect">
                                  <p:stCondLst>
                                    <p:cond delay="0"/>
                                  </p:stCondLst>
                                  <p:childTnLst>
                                    <p:set>
                                      <p:cBhvr>
                                        <p:cTn id="14" dur="1" fill="hold">
                                          <p:stCondLst>
                                            <p:cond delay="0"/>
                                          </p:stCondLst>
                                        </p:cTn>
                                        <p:tgtEl>
                                          <p:spTgt spid="109572"/>
                                        </p:tgtEl>
                                        <p:attrNameLst>
                                          <p:attrName>style.visibility</p:attrName>
                                        </p:attrNameLst>
                                      </p:cBhvr>
                                      <p:to>
                                        <p:strVal val="visible"/>
                                      </p:to>
                                    </p:set>
                                    <p:animEffect transition="in" filter="blinds(horizontal)">
                                      <p:cBhvr>
                                        <p:cTn id="15" dur="500"/>
                                        <p:tgtEl>
                                          <p:spTgt spid="109572"/>
                                        </p:tgtEl>
                                      </p:cBhvr>
                                    </p:animEffect>
                                  </p:childTnLst>
                                </p:cTn>
                              </p:par>
                              <p:par>
                                <p:cTn id="16" presetID="3" presetClass="entr" presetSubtype="10" fill="hold" nodeType="withEffect">
                                  <p:stCondLst>
                                    <p:cond delay="0"/>
                                  </p:stCondLst>
                                  <p:childTnLst>
                                    <p:set>
                                      <p:cBhvr>
                                        <p:cTn id="17" dur="1" fill="hold">
                                          <p:stCondLst>
                                            <p:cond delay="0"/>
                                          </p:stCondLst>
                                        </p:cTn>
                                        <p:tgtEl>
                                          <p:spTgt spid="109573"/>
                                        </p:tgtEl>
                                        <p:attrNameLst>
                                          <p:attrName>style.visibility</p:attrName>
                                        </p:attrNameLst>
                                      </p:cBhvr>
                                      <p:to>
                                        <p:strVal val="visible"/>
                                      </p:to>
                                    </p:set>
                                    <p:animEffect transition="in" filter="blinds(horizontal)">
                                      <p:cBhvr>
                                        <p:cTn id="18" dur="500"/>
                                        <p:tgtEl>
                                          <p:spTgt spid="109573"/>
                                        </p:tgtEl>
                                      </p:cBhvr>
                                    </p:animEffect>
                                  </p:childTnLst>
                                </p:cTn>
                              </p:par>
                              <p:par>
                                <p:cTn id="19" presetID="3" presetClass="entr" presetSubtype="10" fill="hold" nodeType="withEffect">
                                  <p:stCondLst>
                                    <p:cond delay="0"/>
                                  </p:stCondLst>
                                  <p:childTnLst>
                                    <p:set>
                                      <p:cBhvr>
                                        <p:cTn id="20" dur="1" fill="hold">
                                          <p:stCondLst>
                                            <p:cond delay="0"/>
                                          </p:stCondLst>
                                        </p:cTn>
                                        <p:tgtEl>
                                          <p:spTgt spid="109570"/>
                                        </p:tgtEl>
                                        <p:attrNameLst>
                                          <p:attrName>style.visibility</p:attrName>
                                        </p:attrNameLst>
                                      </p:cBhvr>
                                      <p:to>
                                        <p:strVal val="visible"/>
                                      </p:to>
                                    </p:set>
                                    <p:animEffect transition="in" filter="blinds(horizontal)">
                                      <p:cBhvr>
                                        <p:cTn id="21" dur="500"/>
                                        <p:tgtEl>
                                          <p:spTgt spid="1095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7F9ED-D60C-4018-8D35-B983B7FDB01C}"/>
              </a:ext>
            </a:extLst>
          </p:cNvPr>
          <p:cNvSpPr>
            <a:spLocks noGrp="1"/>
          </p:cNvSpPr>
          <p:nvPr>
            <p:ph type="title"/>
          </p:nvPr>
        </p:nvSpPr>
        <p:spPr/>
        <p:txBody>
          <a:bodyPr/>
          <a:lstStyle/>
          <a:p>
            <a:pPr>
              <a:defRPr/>
            </a:pPr>
            <a:r>
              <a:rPr lang="en-GB" dirty="0"/>
              <a:t>To je </a:t>
            </a:r>
            <a:r>
              <a:rPr lang="en-GB" dirty="0" err="1"/>
              <a:t>multiplikator</a:t>
            </a:r>
            <a:r>
              <a:rPr lang="en-GB" dirty="0"/>
              <a:t> </a:t>
            </a:r>
            <a:r>
              <a:rPr lang="en-GB" dirty="0" err="1"/>
              <a:t>uravnotezenog</a:t>
            </a:r>
            <a:r>
              <a:rPr lang="en-GB" dirty="0"/>
              <a:t> </a:t>
            </a:r>
            <a:r>
              <a:rPr lang="en-GB" dirty="0" err="1"/>
              <a:t>budzeta</a:t>
            </a:r>
            <a:endParaRPr lang="en-GB" dirty="0"/>
          </a:p>
        </p:txBody>
      </p:sp>
      <p:sp>
        <p:nvSpPr>
          <p:cNvPr id="3" name="Content Placeholder 2">
            <a:extLst>
              <a:ext uri="{FF2B5EF4-FFF2-40B4-BE49-F238E27FC236}">
                <a16:creationId xmlns:a16="http://schemas.microsoft.com/office/drawing/2014/main" id="{57B7B1FF-48EB-4FDA-A5AC-A3EA88B35366}"/>
              </a:ext>
            </a:extLst>
          </p:cNvPr>
          <p:cNvSpPr>
            <a:spLocks noGrp="1"/>
          </p:cNvSpPr>
          <p:nvPr>
            <p:ph sz="half" idx="1"/>
          </p:nvPr>
        </p:nvSpPr>
        <p:spPr/>
        <p:txBody>
          <a:bodyPr/>
          <a:lstStyle/>
          <a:p>
            <a:pPr>
              <a:defRPr/>
            </a:pPr>
            <a:r>
              <a:rPr lang="en-GB" dirty="0" err="1"/>
              <a:t>Ako</a:t>
            </a:r>
            <a:r>
              <a:rPr lang="en-GB" dirty="0"/>
              <a:t> </a:t>
            </a:r>
            <a:r>
              <a:rPr lang="en-GB" dirty="0" err="1"/>
              <a:t>porezi</a:t>
            </a:r>
            <a:r>
              <a:rPr lang="en-GB" dirty="0"/>
              <a:t> </a:t>
            </a:r>
            <a:r>
              <a:rPr lang="en-GB" dirty="0" err="1"/>
              <a:t>porastu</a:t>
            </a:r>
            <a:r>
              <a:rPr lang="en-GB" dirty="0"/>
              <a:t> </a:t>
            </a:r>
            <a:r>
              <a:rPr lang="en-GB" dirty="0" err="1"/>
              <a:t>za</a:t>
            </a:r>
            <a:r>
              <a:rPr lang="en-GB" dirty="0"/>
              <a:t> </a:t>
            </a:r>
            <a:r>
              <a:rPr lang="en-GB" dirty="0" err="1"/>
              <a:t>jedinicu</a:t>
            </a:r>
            <a:endParaRPr lang="en-GB" dirty="0"/>
          </a:p>
          <a:p>
            <a:pPr>
              <a:defRPr/>
            </a:pPr>
            <a:endParaRPr lang="en-GB" dirty="0"/>
          </a:p>
          <a:p>
            <a:pPr>
              <a:defRPr/>
            </a:pPr>
            <a:r>
              <a:rPr lang="en-GB" dirty="0"/>
              <a:t>I </a:t>
            </a:r>
            <a:r>
              <a:rPr lang="en-GB" dirty="0" err="1"/>
              <a:t>porezi</a:t>
            </a:r>
            <a:r>
              <a:rPr lang="en-GB" dirty="0"/>
              <a:t> </a:t>
            </a:r>
            <a:r>
              <a:rPr lang="en-GB" dirty="0" err="1"/>
              <a:t>utrose</a:t>
            </a:r>
            <a:r>
              <a:rPr lang="en-GB" dirty="0"/>
              <a:t> </a:t>
            </a:r>
            <a:r>
              <a:rPr lang="en-GB" dirty="0" err="1"/>
              <a:t>na</a:t>
            </a:r>
            <a:r>
              <a:rPr lang="en-GB" dirty="0"/>
              <a:t> </a:t>
            </a:r>
            <a:r>
              <a:rPr lang="en-GB" dirty="0" err="1"/>
              <a:t>javnu</a:t>
            </a:r>
            <a:r>
              <a:rPr lang="en-GB" dirty="0"/>
              <a:t> </a:t>
            </a:r>
            <a:r>
              <a:rPr lang="en-GB" dirty="0" err="1"/>
              <a:t>potrosnju</a:t>
            </a:r>
            <a:endParaRPr lang="en-GB" dirty="0"/>
          </a:p>
        </p:txBody>
      </p:sp>
      <p:sp>
        <p:nvSpPr>
          <p:cNvPr id="4" name="Content Placeholder 3">
            <a:extLst>
              <a:ext uri="{FF2B5EF4-FFF2-40B4-BE49-F238E27FC236}">
                <a16:creationId xmlns:a16="http://schemas.microsoft.com/office/drawing/2014/main" id="{CA1B53A7-6CF3-4C6B-861D-5C848FABFBB1}"/>
              </a:ext>
            </a:extLst>
          </p:cNvPr>
          <p:cNvSpPr>
            <a:spLocks noGrp="1"/>
          </p:cNvSpPr>
          <p:nvPr>
            <p:ph sz="half" idx="2"/>
          </p:nvPr>
        </p:nvSpPr>
        <p:spPr/>
        <p:txBody>
          <a:bodyPr/>
          <a:lstStyle/>
          <a:p>
            <a:pPr>
              <a:defRPr/>
            </a:pPr>
            <a:r>
              <a:rPr lang="en-GB" dirty="0" err="1"/>
              <a:t>Nacionalni</a:t>
            </a:r>
            <a:r>
              <a:rPr lang="en-GB" dirty="0"/>
              <a:t> </a:t>
            </a:r>
            <a:r>
              <a:rPr lang="en-GB" dirty="0" err="1"/>
              <a:t>dohodak</a:t>
            </a:r>
            <a:r>
              <a:rPr lang="en-GB" dirty="0"/>
              <a:t> </a:t>
            </a:r>
            <a:r>
              <a:rPr lang="en-GB" dirty="0" err="1"/>
              <a:t>raste</a:t>
            </a:r>
            <a:r>
              <a:rPr lang="en-GB" dirty="0"/>
              <a:t> </a:t>
            </a:r>
            <a:r>
              <a:rPr lang="en-GB" dirty="0" err="1"/>
              <a:t>za</a:t>
            </a:r>
            <a:r>
              <a:rPr lang="en-GB" dirty="0"/>
              <a:t> 1 </a:t>
            </a:r>
            <a:r>
              <a:rPr lang="en-GB" dirty="0" err="1"/>
              <a:t>jedinicu</a:t>
            </a:r>
            <a:endParaRPr lang="en-GB"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82DC7-5D60-4775-B964-54A17A3DC31A}"/>
              </a:ext>
            </a:extLst>
          </p:cNvPr>
          <p:cNvSpPr>
            <a:spLocks noGrp="1"/>
          </p:cNvSpPr>
          <p:nvPr>
            <p:ph type="title"/>
          </p:nvPr>
        </p:nvSpPr>
        <p:spPr/>
        <p:txBody>
          <a:bodyPr/>
          <a:lstStyle/>
          <a:p>
            <a:pPr>
              <a:defRPr/>
            </a:pPr>
            <a:endParaRPr lang="en-GB"/>
          </a:p>
        </p:txBody>
      </p:sp>
      <p:sp>
        <p:nvSpPr>
          <p:cNvPr id="3" name="Content Placeholder 2">
            <a:extLst>
              <a:ext uri="{FF2B5EF4-FFF2-40B4-BE49-F238E27FC236}">
                <a16:creationId xmlns:a16="http://schemas.microsoft.com/office/drawing/2014/main" id="{4C9471C0-5676-40AD-B566-6A7665FBAC60}"/>
              </a:ext>
            </a:extLst>
          </p:cNvPr>
          <p:cNvSpPr>
            <a:spLocks noGrp="1"/>
          </p:cNvSpPr>
          <p:nvPr>
            <p:ph idx="1"/>
          </p:nvPr>
        </p:nvSpPr>
        <p:spPr/>
        <p:txBody>
          <a:bodyPr/>
          <a:lstStyle/>
          <a:p>
            <a:pPr>
              <a:defRPr/>
            </a:pPr>
            <a:r>
              <a:rPr lang="en-US" dirty="0" err="1"/>
              <a:t>Posredni</a:t>
            </a:r>
            <a:r>
              <a:rPr lang="en-US" dirty="0"/>
              <a:t> </a:t>
            </a:r>
            <a:r>
              <a:rPr lang="en-US" dirty="0" err="1"/>
              <a:t>porezi</a:t>
            </a:r>
            <a:endParaRPr lang="en-GB" dirty="0"/>
          </a:p>
          <a:p>
            <a:pPr lvl="1">
              <a:defRPr/>
            </a:pPr>
            <a:r>
              <a:rPr lang="es-ES" dirty="0" err="1"/>
              <a:t>padaju</a:t>
            </a:r>
            <a:r>
              <a:rPr lang="es-ES" dirty="0"/>
              <a:t> u </a:t>
            </a:r>
            <a:r>
              <a:rPr lang="es-ES" dirty="0" err="1"/>
              <a:t>recesiji</a:t>
            </a:r>
            <a:r>
              <a:rPr lang="es-ES" dirty="0"/>
              <a:t> i </a:t>
            </a:r>
            <a:r>
              <a:rPr lang="es-ES" dirty="0" err="1"/>
              <a:t>rastu</a:t>
            </a:r>
            <a:r>
              <a:rPr lang="es-ES" dirty="0"/>
              <a:t> u </a:t>
            </a:r>
            <a:r>
              <a:rPr lang="es-ES" dirty="0" err="1"/>
              <a:t>ekspaniziji</a:t>
            </a:r>
            <a:r>
              <a:rPr lang="es-ES" dirty="0"/>
              <a:t>  </a:t>
            </a:r>
            <a:endParaRPr lang="en-GB" dirty="0"/>
          </a:p>
          <a:p>
            <a:pPr lvl="1">
              <a:defRPr/>
            </a:pPr>
            <a:r>
              <a:rPr lang="es-ES" dirty="0" err="1"/>
              <a:t>padaju</a:t>
            </a:r>
            <a:r>
              <a:rPr lang="es-ES" dirty="0"/>
              <a:t> i u </a:t>
            </a:r>
            <a:r>
              <a:rPr lang="es-ES" dirty="0" err="1"/>
              <a:t>recesiji</a:t>
            </a:r>
            <a:r>
              <a:rPr lang="es-ES" dirty="0"/>
              <a:t> i u </a:t>
            </a:r>
            <a:r>
              <a:rPr lang="es-ES" dirty="0" err="1"/>
              <a:t>ekspanziji</a:t>
            </a:r>
            <a:endParaRPr lang="en-GB" dirty="0"/>
          </a:p>
          <a:p>
            <a:pPr lvl="1">
              <a:defRPr/>
            </a:pPr>
            <a:r>
              <a:rPr lang="en-US" dirty="0" err="1"/>
              <a:t>rastu</a:t>
            </a:r>
            <a:r>
              <a:rPr lang="en-US" dirty="0"/>
              <a:t> u </a:t>
            </a:r>
            <a:r>
              <a:rPr lang="en-US" dirty="0" err="1"/>
              <a:t>recesiji</a:t>
            </a:r>
            <a:r>
              <a:rPr lang="en-US" dirty="0"/>
              <a:t> </a:t>
            </a:r>
            <a:r>
              <a:rPr lang="en-US" dirty="0" err="1"/>
              <a:t>i</a:t>
            </a:r>
            <a:r>
              <a:rPr lang="en-US" dirty="0"/>
              <a:t> </a:t>
            </a:r>
            <a:r>
              <a:rPr lang="en-US" dirty="0" err="1"/>
              <a:t>padaju</a:t>
            </a:r>
            <a:r>
              <a:rPr lang="en-US" dirty="0"/>
              <a:t> u </a:t>
            </a:r>
            <a:r>
              <a:rPr lang="en-US" dirty="0" err="1"/>
              <a:t>ekspaniziji</a:t>
            </a:r>
            <a:endParaRPr lang="en-GB" dirty="0"/>
          </a:p>
          <a:p>
            <a:pPr lvl="1">
              <a:defRPr/>
            </a:pPr>
            <a:r>
              <a:rPr lang="en-US" dirty="0" err="1"/>
              <a:t>rastu</a:t>
            </a:r>
            <a:r>
              <a:rPr lang="en-US" dirty="0"/>
              <a:t> </a:t>
            </a:r>
            <a:r>
              <a:rPr lang="en-US" dirty="0" err="1"/>
              <a:t>i</a:t>
            </a:r>
            <a:r>
              <a:rPr lang="en-US" dirty="0"/>
              <a:t> u </a:t>
            </a:r>
            <a:r>
              <a:rPr lang="en-US" dirty="0" err="1"/>
              <a:t>recesiji</a:t>
            </a:r>
            <a:r>
              <a:rPr lang="en-US" dirty="0"/>
              <a:t> </a:t>
            </a:r>
            <a:r>
              <a:rPr lang="en-US" dirty="0" err="1"/>
              <a:t>i</a:t>
            </a:r>
            <a:r>
              <a:rPr lang="en-US" dirty="0"/>
              <a:t> u </a:t>
            </a:r>
            <a:r>
              <a:rPr lang="en-US" dirty="0" err="1"/>
              <a:t>ekspaniziji</a:t>
            </a:r>
            <a:endParaRPr lang="en-GB" dirty="0"/>
          </a:p>
          <a:p>
            <a:pPr>
              <a:defRPr/>
            </a:pPr>
            <a:r>
              <a:rPr lang="en-US" b="1" dirty="0"/>
              <a:t> </a:t>
            </a:r>
            <a:endParaRPr lang="en-GB" dirty="0"/>
          </a:p>
        </p:txBody>
      </p:sp>
      <p:sp>
        <p:nvSpPr>
          <p:cNvPr id="4" name="Rectangle 3">
            <a:extLst>
              <a:ext uri="{FF2B5EF4-FFF2-40B4-BE49-F238E27FC236}">
                <a16:creationId xmlns:a16="http://schemas.microsoft.com/office/drawing/2014/main" id="{AE16BC80-EEBD-441A-B2D8-4D221D6DCCAE}"/>
              </a:ext>
            </a:extLst>
          </p:cNvPr>
          <p:cNvSpPr>
            <a:spLocks noChangeArrowheads="1"/>
          </p:cNvSpPr>
          <p:nvPr/>
        </p:nvSpPr>
        <p:spPr bwMode="auto">
          <a:xfrm>
            <a:off x="1295400" y="2514600"/>
            <a:ext cx="6858000" cy="685800"/>
          </a:xfrm>
          <a:prstGeom prst="rect">
            <a:avLst/>
          </a:prstGeom>
          <a:solidFill>
            <a:schemeClr val="accent1">
              <a:alpha val="12941"/>
            </a:schemeClr>
          </a:solidFill>
          <a:ln w="9525" algn="ctr">
            <a:solidFill>
              <a:schemeClr val="tx1"/>
            </a:solidFill>
            <a:round/>
            <a:headEnd/>
            <a:tailEnd/>
          </a:ln>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endParaRPr lang="en-GB"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55E0B-9334-47E4-B8A7-F2340E6CFBE3}"/>
              </a:ext>
            </a:extLst>
          </p:cNvPr>
          <p:cNvSpPr>
            <a:spLocks noGrp="1"/>
          </p:cNvSpPr>
          <p:nvPr>
            <p:ph type="title"/>
          </p:nvPr>
        </p:nvSpPr>
        <p:spPr/>
        <p:txBody>
          <a:bodyPr/>
          <a:lstStyle/>
          <a:p>
            <a:pPr>
              <a:defRPr/>
            </a:pPr>
            <a:endParaRPr lang="en-GB"/>
          </a:p>
        </p:txBody>
      </p:sp>
      <p:sp>
        <p:nvSpPr>
          <p:cNvPr id="3" name="Content Placeholder 2">
            <a:extLst>
              <a:ext uri="{FF2B5EF4-FFF2-40B4-BE49-F238E27FC236}">
                <a16:creationId xmlns:a16="http://schemas.microsoft.com/office/drawing/2014/main" id="{8232E0D3-8724-443F-88BE-04ED2F671916}"/>
              </a:ext>
            </a:extLst>
          </p:cNvPr>
          <p:cNvSpPr>
            <a:spLocks noGrp="1"/>
          </p:cNvSpPr>
          <p:nvPr>
            <p:ph idx="1"/>
          </p:nvPr>
        </p:nvSpPr>
        <p:spPr/>
        <p:txBody>
          <a:bodyPr/>
          <a:lstStyle/>
          <a:p>
            <a:pPr>
              <a:defRPr/>
            </a:pPr>
            <a:r>
              <a:rPr lang="en-GB" dirty="0" err="1"/>
              <a:t>Zbog</a:t>
            </a:r>
            <a:r>
              <a:rPr lang="en-GB" dirty="0"/>
              <a:t> </a:t>
            </a:r>
            <a:r>
              <a:rPr lang="en-GB" dirty="0" err="1"/>
              <a:t>dejstva</a:t>
            </a:r>
            <a:r>
              <a:rPr lang="en-GB" dirty="0"/>
              <a:t> </a:t>
            </a:r>
            <a:r>
              <a:rPr lang="en-GB" dirty="0" err="1"/>
              <a:t>automatskih</a:t>
            </a:r>
            <a:r>
              <a:rPr lang="en-GB" dirty="0"/>
              <a:t> </a:t>
            </a:r>
            <a:r>
              <a:rPr lang="en-GB" dirty="0" err="1"/>
              <a:t>stabilizatora</a:t>
            </a:r>
            <a:r>
              <a:rPr lang="en-GB" dirty="0"/>
              <a:t>, </a:t>
            </a:r>
            <a:r>
              <a:rPr lang="en-GB" dirty="0" err="1"/>
              <a:t>kada</a:t>
            </a:r>
            <a:r>
              <a:rPr lang="en-GB" dirty="0"/>
              <a:t> </a:t>
            </a:r>
            <a:r>
              <a:rPr lang="en-GB" dirty="0" err="1"/>
              <a:t>dohodak</a:t>
            </a:r>
            <a:r>
              <a:rPr lang="en-GB" dirty="0"/>
              <a:t> </a:t>
            </a:r>
            <a:r>
              <a:rPr lang="en-GB" dirty="0" err="1"/>
              <a:t>pada</a:t>
            </a:r>
            <a:r>
              <a:rPr lang="en-GB" dirty="0"/>
              <a:t>,</a:t>
            </a:r>
          </a:p>
          <a:p>
            <a:pPr lvl="1">
              <a:defRPr/>
            </a:pPr>
            <a:r>
              <a:rPr lang="en-US" dirty="0" err="1"/>
              <a:t>javni</a:t>
            </a:r>
            <a:r>
              <a:rPr lang="en-US" dirty="0"/>
              <a:t> </a:t>
            </a:r>
            <a:r>
              <a:rPr lang="en-US" dirty="0" err="1"/>
              <a:t>rashodi</a:t>
            </a:r>
            <a:r>
              <a:rPr lang="en-US" dirty="0"/>
              <a:t> </a:t>
            </a:r>
            <a:r>
              <a:rPr lang="en-US" dirty="0" err="1"/>
              <a:t>padaju,a</a:t>
            </a:r>
            <a:r>
              <a:rPr lang="en-US" dirty="0"/>
              <a:t> </a:t>
            </a:r>
            <a:r>
              <a:rPr lang="en-US" dirty="0" err="1"/>
              <a:t>javni</a:t>
            </a:r>
            <a:r>
              <a:rPr lang="en-US" dirty="0"/>
              <a:t> </a:t>
            </a:r>
            <a:r>
              <a:rPr lang="en-US" dirty="0" err="1"/>
              <a:t>prihodi</a:t>
            </a:r>
            <a:r>
              <a:rPr lang="en-US" dirty="0"/>
              <a:t> </a:t>
            </a:r>
            <a:r>
              <a:rPr lang="en-US" dirty="0" err="1"/>
              <a:t>rastu</a:t>
            </a:r>
            <a:endParaRPr lang="en-GB" dirty="0"/>
          </a:p>
          <a:p>
            <a:pPr lvl="1">
              <a:defRPr/>
            </a:pPr>
            <a:r>
              <a:rPr lang="en-US" dirty="0" err="1"/>
              <a:t>javni</a:t>
            </a:r>
            <a:r>
              <a:rPr lang="en-US" dirty="0"/>
              <a:t> </a:t>
            </a:r>
            <a:r>
              <a:rPr lang="en-US" dirty="0" err="1"/>
              <a:t>rashodi</a:t>
            </a:r>
            <a:r>
              <a:rPr lang="en-US" dirty="0"/>
              <a:t> </a:t>
            </a:r>
            <a:r>
              <a:rPr lang="en-US" dirty="0" err="1"/>
              <a:t>rastu</a:t>
            </a:r>
            <a:r>
              <a:rPr lang="en-US" dirty="0"/>
              <a:t> </a:t>
            </a:r>
            <a:r>
              <a:rPr lang="en-US" dirty="0" err="1"/>
              <a:t>i</a:t>
            </a:r>
            <a:r>
              <a:rPr lang="en-US" dirty="0"/>
              <a:t> </a:t>
            </a:r>
            <a:r>
              <a:rPr lang="en-US" dirty="0" err="1"/>
              <a:t>javni</a:t>
            </a:r>
            <a:r>
              <a:rPr lang="en-US" dirty="0"/>
              <a:t> </a:t>
            </a:r>
            <a:r>
              <a:rPr lang="en-US" dirty="0" err="1"/>
              <a:t>prihodi</a:t>
            </a:r>
            <a:r>
              <a:rPr lang="en-US" dirty="0"/>
              <a:t> </a:t>
            </a:r>
            <a:r>
              <a:rPr lang="en-US" dirty="0" err="1"/>
              <a:t>padaju</a:t>
            </a:r>
            <a:r>
              <a:rPr lang="en-US" dirty="0"/>
              <a:t> </a:t>
            </a:r>
            <a:endParaRPr lang="en-GB" dirty="0"/>
          </a:p>
          <a:p>
            <a:pPr lvl="1">
              <a:defRPr/>
            </a:pPr>
            <a:r>
              <a:rPr lang="en-US" dirty="0" err="1"/>
              <a:t>javni</a:t>
            </a:r>
            <a:r>
              <a:rPr lang="en-US" dirty="0"/>
              <a:t> </a:t>
            </a:r>
            <a:r>
              <a:rPr lang="en-US" dirty="0" err="1"/>
              <a:t>rashodi</a:t>
            </a:r>
            <a:r>
              <a:rPr lang="en-US" dirty="0"/>
              <a:t> </a:t>
            </a:r>
            <a:r>
              <a:rPr lang="en-US" dirty="0" err="1"/>
              <a:t>ostaju</a:t>
            </a:r>
            <a:r>
              <a:rPr lang="en-US" dirty="0"/>
              <a:t> </a:t>
            </a:r>
            <a:r>
              <a:rPr lang="en-US" dirty="0" err="1"/>
              <a:t>isti</a:t>
            </a:r>
            <a:r>
              <a:rPr lang="en-US" dirty="0"/>
              <a:t>, a </a:t>
            </a:r>
            <a:r>
              <a:rPr lang="en-US" dirty="0" err="1"/>
              <a:t>javni</a:t>
            </a:r>
            <a:r>
              <a:rPr lang="en-US" dirty="0"/>
              <a:t> </a:t>
            </a:r>
            <a:r>
              <a:rPr lang="en-US" dirty="0" err="1"/>
              <a:t>prihodi</a:t>
            </a:r>
            <a:r>
              <a:rPr lang="en-US" dirty="0"/>
              <a:t> </a:t>
            </a:r>
            <a:r>
              <a:rPr lang="en-US" dirty="0" err="1"/>
              <a:t>padaju</a:t>
            </a:r>
            <a:endParaRPr lang="en-GB" dirty="0"/>
          </a:p>
          <a:p>
            <a:pPr lvl="1">
              <a:defRPr/>
            </a:pPr>
            <a:r>
              <a:rPr lang="de-DE" dirty="0" err="1"/>
              <a:t>privreda</a:t>
            </a:r>
            <a:r>
              <a:rPr lang="de-DE" dirty="0"/>
              <a:t> </a:t>
            </a:r>
            <a:r>
              <a:rPr lang="de-DE" dirty="0" err="1"/>
              <a:t>automatski</a:t>
            </a:r>
            <a:r>
              <a:rPr lang="de-DE" dirty="0"/>
              <a:t> </a:t>
            </a:r>
            <a:r>
              <a:rPr lang="de-DE" dirty="0" err="1"/>
              <a:t>ide</a:t>
            </a:r>
            <a:r>
              <a:rPr lang="de-DE" dirty="0"/>
              <a:t> </a:t>
            </a:r>
            <a:r>
              <a:rPr lang="de-DE" dirty="0" err="1"/>
              <a:t>ka</a:t>
            </a:r>
            <a:r>
              <a:rPr lang="de-DE" dirty="0"/>
              <a:t> </a:t>
            </a:r>
            <a:r>
              <a:rPr lang="de-DE" dirty="0" err="1"/>
              <a:t>stanju</a:t>
            </a:r>
            <a:r>
              <a:rPr lang="de-DE" dirty="0"/>
              <a:t> </a:t>
            </a:r>
            <a:r>
              <a:rPr lang="de-DE" dirty="0" err="1"/>
              <a:t>pune</a:t>
            </a:r>
            <a:r>
              <a:rPr lang="de-DE" dirty="0"/>
              <a:t> </a:t>
            </a:r>
            <a:r>
              <a:rPr lang="de-DE" dirty="0" err="1"/>
              <a:t>zaposlenosti</a:t>
            </a:r>
            <a:endParaRPr lang="en-GB" dirty="0"/>
          </a:p>
          <a:p>
            <a:pPr>
              <a:defRPr/>
            </a:pPr>
            <a:r>
              <a:rPr lang="de-DE" dirty="0"/>
              <a:t> </a:t>
            </a:r>
            <a:endParaRPr lang="en-GB" dirty="0"/>
          </a:p>
        </p:txBody>
      </p:sp>
      <p:sp>
        <p:nvSpPr>
          <p:cNvPr id="4" name="Rectangle 3">
            <a:extLst>
              <a:ext uri="{FF2B5EF4-FFF2-40B4-BE49-F238E27FC236}">
                <a16:creationId xmlns:a16="http://schemas.microsoft.com/office/drawing/2014/main" id="{1F694A1B-54C3-49EA-AECF-8A7D58D65E73}"/>
              </a:ext>
            </a:extLst>
          </p:cNvPr>
          <p:cNvSpPr>
            <a:spLocks noChangeArrowheads="1"/>
          </p:cNvSpPr>
          <p:nvPr/>
        </p:nvSpPr>
        <p:spPr bwMode="auto">
          <a:xfrm>
            <a:off x="1295400" y="4191000"/>
            <a:ext cx="7696200" cy="838200"/>
          </a:xfrm>
          <a:prstGeom prst="rect">
            <a:avLst/>
          </a:prstGeom>
          <a:solidFill>
            <a:schemeClr val="accent1">
              <a:alpha val="12941"/>
            </a:schemeClr>
          </a:solidFill>
          <a:ln w="9525" algn="ctr">
            <a:solidFill>
              <a:schemeClr val="tx1"/>
            </a:solidFill>
            <a:round/>
            <a:headEnd/>
            <a:tailEnd/>
          </a:ln>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endParaRPr lang="en-GB"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315B5-214B-48ED-B54C-960C2B1D8CC5}"/>
              </a:ext>
            </a:extLst>
          </p:cNvPr>
          <p:cNvSpPr>
            <a:spLocks noGrp="1"/>
          </p:cNvSpPr>
          <p:nvPr>
            <p:ph type="title"/>
          </p:nvPr>
        </p:nvSpPr>
        <p:spPr/>
        <p:txBody>
          <a:bodyPr/>
          <a:lstStyle/>
          <a:p>
            <a:pPr>
              <a:defRPr/>
            </a:pPr>
            <a:endParaRPr lang="en-GB"/>
          </a:p>
        </p:txBody>
      </p:sp>
      <p:pic>
        <p:nvPicPr>
          <p:cNvPr id="34819" name="Picture 2">
            <a:extLst>
              <a:ext uri="{FF2B5EF4-FFF2-40B4-BE49-F238E27FC236}">
                <a16:creationId xmlns:a16="http://schemas.microsoft.com/office/drawing/2014/main" id="{BB23CF8F-EDB1-49CB-92F6-5073C9A8CE2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9895" t="20370" r="18230" b="11111"/>
          <a:stretch>
            <a:fillRect/>
          </a:stretch>
        </p:blipFill>
        <p:spPr>
          <a:xfrm>
            <a:off x="0" y="-76200"/>
            <a:ext cx="8951913" cy="4800600"/>
          </a:xfrm>
        </p:spPr>
      </p:pic>
      <p:sp>
        <p:nvSpPr>
          <p:cNvPr id="34820" name="Rectangle 4">
            <a:extLst>
              <a:ext uri="{FF2B5EF4-FFF2-40B4-BE49-F238E27FC236}">
                <a16:creationId xmlns:a16="http://schemas.microsoft.com/office/drawing/2014/main" id="{61664300-8058-4FAE-B945-5AF98C2EE827}"/>
              </a:ext>
            </a:extLst>
          </p:cNvPr>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GB" altLang="en-US"/>
          </a:p>
        </p:txBody>
      </p:sp>
      <p:sp>
        <p:nvSpPr>
          <p:cNvPr id="34821" name="Rectangle 5">
            <a:extLst>
              <a:ext uri="{FF2B5EF4-FFF2-40B4-BE49-F238E27FC236}">
                <a16:creationId xmlns:a16="http://schemas.microsoft.com/office/drawing/2014/main" id="{3F204DB9-8728-4BA3-AFD0-00F9DC982969}"/>
              </a:ext>
            </a:extLst>
          </p:cNvPr>
          <p:cNvSpPr>
            <a:spLocks noChangeArrowheads="1"/>
          </p:cNvSpPr>
          <p:nvPr/>
        </p:nvSpPr>
        <p:spPr bwMode="auto">
          <a:xfrm>
            <a:off x="685800" y="-5959475"/>
            <a:ext cx="14957425" cy="128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tabLst>
                <a:tab pos="-457200" algn="l"/>
              </a:tabLst>
              <a:defRPr>
                <a:solidFill>
                  <a:schemeClr val="tx1"/>
                </a:solidFill>
                <a:latin typeface="Tahoma" panose="020B0604030504040204" pitchFamily="34" charset="0"/>
                <a:cs typeface="Arial" panose="020B0604020202020204" pitchFamily="34" charset="0"/>
              </a:defRPr>
            </a:lvl1pPr>
            <a:lvl2pPr marL="742950" indent="-285750" eaLnBrk="0" hangingPunct="0">
              <a:tabLst>
                <a:tab pos="-457200" algn="l"/>
              </a:tabLst>
              <a:defRPr>
                <a:solidFill>
                  <a:schemeClr val="tx1"/>
                </a:solidFill>
                <a:latin typeface="Tahoma" panose="020B0604030504040204" pitchFamily="34" charset="0"/>
                <a:cs typeface="Arial" panose="020B0604020202020204" pitchFamily="34" charset="0"/>
              </a:defRPr>
            </a:lvl2pPr>
            <a:lvl3pPr marL="1143000" indent="-228600" eaLnBrk="0" hangingPunct="0">
              <a:tabLst>
                <a:tab pos="-457200" algn="l"/>
              </a:tabLst>
              <a:defRPr>
                <a:solidFill>
                  <a:schemeClr val="tx1"/>
                </a:solidFill>
                <a:latin typeface="Tahoma" panose="020B0604030504040204" pitchFamily="34" charset="0"/>
                <a:cs typeface="Arial" panose="020B0604020202020204" pitchFamily="34" charset="0"/>
              </a:defRPr>
            </a:lvl3pPr>
            <a:lvl4pPr marL="1600200" indent="-228600" eaLnBrk="0" hangingPunct="0">
              <a:tabLst>
                <a:tab pos="-457200" algn="l"/>
              </a:tabLst>
              <a:defRPr>
                <a:solidFill>
                  <a:schemeClr val="tx1"/>
                </a:solidFill>
                <a:latin typeface="Tahoma" panose="020B0604030504040204" pitchFamily="34" charset="0"/>
                <a:cs typeface="Arial" panose="020B0604020202020204" pitchFamily="34" charset="0"/>
              </a:defRPr>
            </a:lvl4pPr>
            <a:lvl5pPr marL="2057400" indent="-228600" eaLnBrk="0" hangingPunct="0">
              <a:tabLst>
                <a:tab pos="-457200" algn="l"/>
              </a:tabLst>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tabLst>
                <a:tab pos="-457200" algn="l"/>
              </a:tabLs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tabLst>
                <a:tab pos="-457200" algn="l"/>
              </a:tabLs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tabLst>
                <a:tab pos="-457200" algn="l"/>
              </a:tabLs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tabLst>
                <a:tab pos="-457200" algn="l"/>
              </a:tabLst>
              <a:defRPr>
                <a:solidFill>
                  <a:schemeClr val="tx1"/>
                </a:solidFill>
                <a:latin typeface="Tahoma" panose="020B0604030504040204" pitchFamily="34" charset="0"/>
                <a:cs typeface="Arial" panose="020B0604020202020204" pitchFamily="34" charset="0"/>
              </a:defRPr>
            </a:lvl9pPr>
          </a:lstStyle>
          <a:p>
            <a:endParaRPr lang="sv-SE" altLang="en-US" sz="1000">
              <a:latin typeface="Arial" panose="020B0604020202020204" pitchFamily="34" charset="0"/>
              <a:cs typeface="Times New Roman" panose="02020603050405020304" pitchFamily="18" charset="0"/>
            </a:endParaRPr>
          </a:p>
          <a:p>
            <a:endParaRPr lang="sv-SE" altLang="en-US" sz="1000">
              <a:latin typeface="Arial" panose="020B0604020202020204" pitchFamily="34" charset="0"/>
              <a:cs typeface="Times New Roman" panose="02020603050405020304" pitchFamily="18" charset="0"/>
            </a:endParaRPr>
          </a:p>
          <a:p>
            <a:endParaRPr lang="sv-SE" altLang="en-US" sz="1000">
              <a:latin typeface="Arial" panose="020B0604020202020204" pitchFamily="34" charset="0"/>
              <a:cs typeface="Times New Roman" panose="02020603050405020304" pitchFamily="18" charset="0"/>
            </a:endParaRPr>
          </a:p>
          <a:p>
            <a:endParaRPr lang="sv-SE" altLang="en-US" sz="1000">
              <a:latin typeface="Arial" panose="020B0604020202020204" pitchFamily="34" charset="0"/>
              <a:cs typeface="Times New Roman" panose="02020603050405020304" pitchFamily="18" charset="0"/>
            </a:endParaRPr>
          </a:p>
          <a:p>
            <a:endParaRPr lang="sv-SE" altLang="en-US" sz="1000">
              <a:latin typeface="Arial" panose="020B0604020202020204" pitchFamily="34" charset="0"/>
              <a:cs typeface="Times New Roman" panose="02020603050405020304" pitchFamily="18" charset="0"/>
            </a:endParaRPr>
          </a:p>
          <a:p>
            <a:endParaRPr lang="sv-SE" altLang="en-US" sz="1000">
              <a:latin typeface="Arial" panose="020B0604020202020204" pitchFamily="34" charset="0"/>
              <a:cs typeface="Times New Roman" panose="02020603050405020304" pitchFamily="18" charset="0"/>
            </a:endParaRPr>
          </a:p>
          <a:p>
            <a:endParaRPr lang="sv-SE" altLang="en-US" sz="1000">
              <a:latin typeface="Arial" panose="020B0604020202020204" pitchFamily="34" charset="0"/>
              <a:cs typeface="Times New Roman" panose="02020603050405020304" pitchFamily="18" charset="0"/>
            </a:endParaRPr>
          </a:p>
          <a:p>
            <a:endParaRPr lang="sv-SE" altLang="en-US" sz="1000">
              <a:latin typeface="Arial" panose="020B0604020202020204" pitchFamily="34" charset="0"/>
              <a:cs typeface="Times New Roman" panose="02020603050405020304" pitchFamily="18" charset="0"/>
            </a:endParaRPr>
          </a:p>
          <a:p>
            <a:endParaRPr lang="sv-SE" altLang="en-US" sz="1000">
              <a:latin typeface="Arial" panose="020B0604020202020204" pitchFamily="34" charset="0"/>
              <a:cs typeface="Times New Roman" panose="02020603050405020304" pitchFamily="18" charset="0"/>
            </a:endParaRPr>
          </a:p>
          <a:p>
            <a:endParaRPr lang="sv-SE" altLang="en-US" sz="1000">
              <a:latin typeface="Arial" panose="020B0604020202020204" pitchFamily="34" charset="0"/>
              <a:cs typeface="Times New Roman" panose="02020603050405020304" pitchFamily="18" charset="0"/>
            </a:endParaRPr>
          </a:p>
          <a:p>
            <a:endParaRPr lang="sv-SE" altLang="en-US" sz="1000">
              <a:latin typeface="Arial" panose="020B0604020202020204" pitchFamily="34" charset="0"/>
              <a:cs typeface="Times New Roman" panose="02020603050405020304" pitchFamily="18" charset="0"/>
            </a:endParaRPr>
          </a:p>
          <a:p>
            <a:endParaRPr lang="sv-SE" altLang="en-US" sz="1000">
              <a:latin typeface="Arial" panose="020B0604020202020204" pitchFamily="34" charset="0"/>
              <a:cs typeface="Times New Roman" panose="02020603050405020304" pitchFamily="18" charset="0"/>
            </a:endParaRPr>
          </a:p>
          <a:p>
            <a:endParaRPr lang="sv-SE" altLang="en-US" sz="1000">
              <a:latin typeface="Arial" panose="020B0604020202020204" pitchFamily="34" charset="0"/>
              <a:cs typeface="Times New Roman" panose="02020603050405020304" pitchFamily="18" charset="0"/>
            </a:endParaRPr>
          </a:p>
          <a:p>
            <a:endParaRPr lang="sv-SE" altLang="en-US" sz="1000">
              <a:latin typeface="Arial" panose="020B0604020202020204" pitchFamily="34" charset="0"/>
              <a:cs typeface="Times New Roman" panose="02020603050405020304" pitchFamily="18" charset="0"/>
            </a:endParaRPr>
          </a:p>
          <a:p>
            <a:endParaRPr lang="sv-SE" altLang="en-US" sz="1000">
              <a:latin typeface="Arial" panose="020B0604020202020204" pitchFamily="34" charset="0"/>
              <a:cs typeface="Times New Roman" panose="02020603050405020304" pitchFamily="18" charset="0"/>
            </a:endParaRPr>
          </a:p>
          <a:p>
            <a:endParaRPr lang="sv-SE" altLang="en-US" sz="1000">
              <a:latin typeface="Arial" panose="020B0604020202020204" pitchFamily="34" charset="0"/>
              <a:cs typeface="Times New Roman" panose="02020603050405020304" pitchFamily="18" charset="0"/>
            </a:endParaRPr>
          </a:p>
          <a:p>
            <a:endParaRPr lang="sv-SE" altLang="en-US" sz="1000">
              <a:latin typeface="Arial" panose="020B0604020202020204" pitchFamily="34" charset="0"/>
              <a:cs typeface="Times New Roman" panose="02020603050405020304" pitchFamily="18" charset="0"/>
            </a:endParaRPr>
          </a:p>
          <a:p>
            <a:endParaRPr lang="sv-SE" altLang="en-US" sz="1000">
              <a:latin typeface="Arial" panose="020B0604020202020204" pitchFamily="34" charset="0"/>
              <a:cs typeface="Times New Roman" panose="02020603050405020304" pitchFamily="18" charset="0"/>
            </a:endParaRPr>
          </a:p>
          <a:p>
            <a:endParaRPr lang="sv-SE" altLang="en-US" sz="1000">
              <a:latin typeface="Arial" panose="020B0604020202020204" pitchFamily="34" charset="0"/>
              <a:cs typeface="Times New Roman" panose="02020603050405020304" pitchFamily="18" charset="0"/>
            </a:endParaRPr>
          </a:p>
          <a:p>
            <a:endParaRPr lang="sv-SE" altLang="en-US" sz="1000">
              <a:latin typeface="Arial" panose="020B0604020202020204" pitchFamily="34" charset="0"/>
              <a:cs typeface="Times New Roman" panose="02020603050405020304" pitchFamily="18" charset="0"/>
            </a:endParaRPr>
          </a:p>
          <a:p>
            <a:endParaRPr lang="sv-SE" altLang="en-US" sz="1000">
              <a:latin typeface="Arial" panose="020B0604020202020204" pitchFamily="34" charset="0"/>
              <a:cs typeface="Times New Roman" panose="02020603050405020304" pitchFamily="18" charset="0"/>
            </a:endParaRPr>
          </a:p>
          <a:p>
            <a:endParaRPr lang="sv-SE" altLang="en-US" sz="1000">
              <a:latin typeface="Arial" panose="020B0604020202020204" pitchFamily="34" charset="0"/>
              <a:cs typeface="Times New Roman" panose="02020603050405020304" pitchFamily="18" charset="0"/>
            </a:endParaRPr>
          </a:p>
          <a:p>
            <a:endParaRPr lang="sv-SE" altLang="en-US" sz="1000">
              <a:latin typeface="Arial" panose="020B0604020202020204" pitchFamily="34" charset="0"/>
              <a:cs typeface="Times New Roman" panose="02020603050405020304" pitchFamily="18" charset="0"/>
            </a:endParaRPr>
          </a:p>
          <a:p>
            <a:endParaRPr lang="sv-SE" altLang="en-US" sz="1000">
              <a:latin typeface="Arial" panose="020B0604020202020204" pitchFamily="34" charset="0"/>
              <a:cs typeface="Times New Roman" panose="02020603050405020304" pitchFamily="18" charset="0"/>
            </a:endParaRPr>
          </a:p>
          <a:p>
            <a:endParaRPr lang="sv-SE" altLang="en-US" sz="1000">
              <a:latin typeface="Arial" panose="020B0604020202020204" pitchFamily="34" charset="0"/>
              <a:cs typeface="Times New Roman" panose="02020603050405020304" pitchFamily="18" charset="0"/>
            </a:endParaRPr>
          </a:p>
          <a:p>
            <a:endParaRPr lang="sv-SE" altLang="en-US" sz="1000">
              <a:latin typeface="Arial" panose="020B0604020202020204" pitchFamily="34" charset="0"/>
              <a:cs typeface="Times New Roman" panose="02020603050405020304" pitchFamily="18" charset="0"/>
            </a:endParaRPr>
          </a:p>
          <a:p>
            <a:endParaRPr lang="sv-SE" altLang="en-US" sz="1000">
              <a:latin typeface="Arial" panose="020B0604020202020204" pitchFamily="34" charset="0"/>
              <a:cs typeface="Times New Roman" panose="02020603050405020304" pitchFamily="18" charset="0"/>
            </a:endParaRPr>
          </a:p>
          <a:p>
            <a:endParaRPr lang="sv-SE" altLang="en-US" sz="1000">
              <a:latin typeface="Arial" panose="020B0604020202020204" pitchFamily="34" charset="0"/>
              <a:cs typeface="Times New Roman" panose="02020603050405020304" pitchFamily="18" charset="0"/>
            </a:endParaRPr>
          </a:p>
          <a:p>
            <a:endParaRPr lang="sv-SE" altLang="en-US" sz="1000">
              <a:latin typeface="Arial" panose="020B0604020202020204" pitchFamily="34" charset="0"/>
              <a:cs typeface="Times New Roman" panose="02020603050405020304" pitchFamily="18" charset="0"/>
            </a:endParaRPr>
          </a:p>
          <a:p>
            <a:endParaRPr lang="sv-SE" altLang="en-US" sz="1000">
              <a:latin typeface="Arial" panose="020B0604020202020204" pitchFamily="34" charset="0"/>
              <a:cs typeface="Times New Roman" panose="02020603050405020304" pitchFamily="18" charset="0"/>
            </a:endParaRPr>
          </a:p>
          <a:p>
            <a:endParaRPr lang="sv-SE" altLang="en-US" sz="1000">
              <a:latin typeface="Arial" panose="020B0604020202020204" pitchFamily="34" charset="0"/>
              <a:cs typeface="Times New Roman" panose="02020603050405020304" pitchFamily="18" charset="0"/>
            </a:endParaRPr>
          </a:p>
          <a:p>
            <a:endParaRPr lang="sv-SE" altLang="en-US" sz="1000">
              <a:latin typeface="Arial" panose="020B0604020202020204" pitchFamily="34" charset="0"/>
              <a:cs typeface="Times New Roman" panose="02020603050405020304" pitchFamily="18" charset="0"/>
            </a:endParaRPr>
          </a:p>
          <a:p>
            <a:endParaRPr lang="sv-SE" altLang="en-US" sz="1000">
              <a:latin typeface="Arial" panose="020B0604020202020204" pitchFamily="34" charset="0"/>
              <a:cs typeface="Times New Roman" panose="02020603050405020304" pitchFamily="18" charset="0"/>
            </a:endParaRPr>
          </a:p>
          <a:p>
            <a:endParaRPr lang="sv-SE" altLang="en-US" sz="1000">
              <a:latin typeface="Arial" panose="020B0604020202020204" pitchFamily="34" charset="0"/>
              <a:cs typeface="Times New Roman" panose="02020603050405020304" pitchFamily="18" charset="0"/>
            </a:endParaRPr>
          </a:p>
          <a:p>
            <a:endParaRPr lang="sv-SE" altLang="en-US" sz="1000">
              <a:latin typeface="Arial" panose="020B0604020202020204" pitchFamily="34" charset="0"/>
              <a:cs typeface="Times New Roman" panose="02020603050405020304" pitchFamily="18" charset="0"/>
            </a:endParaRPr>
          </a:p>
          <a:p>
            <a:endParaRPr lang="sv-SE" altLang="en-US" sz="1000">
              <a:latin typeface="Arial" panose="020B0604020202020204" pitchFamily="34" charset="0"/>
              <a:cs typeface="Times New Roman" panose="02020603050405020304" pitchFamily="18" charset="0"/>
            </a:endParaRPr>
          </a:p>
          <a:p>
            <a:endParaRPr lang="sv-SE" altLang="en-US" sz="1000">
              <a:latin typeface="Arial" panose="020B0604020202020204" pitchFamily="34" charset="0"/>
              <a:cs typeface="Times New Roman" panose="02020603050405020304" pitchFamily="18" charset="0"/>
            </a:endParaRPr>
          </a:p>
          <a:p>
            <a:endParaRPr lang="sv-SE" altLang="en-US" sz="1000">
              <a:latin typeface="Arial" panose="020B0604020202020204" pitchFamily="34" charset="0"/>
              <a:cs typeface="Times New Roman" panose="02020603050405020304" pitchFamily="18" charset="0"/>
            </a:endParaRPr>
          </a:p>
          <a:p>
            <a:endParaRPr lang="sv-SE" altLang="en-US" sz="1000">
              <a:latin typeface="Arial" panose="020B0604020202020204" pitchFamily="34" charset="0"/>
              <a:cs typeface="Times New Roman" panose="02020603050405020304" pitchFamily="18" charset="0"/>
            </a:endParaRPr>
          </a:p>
          <a:p>
            <a:endParaRPr lang="sv-SE" altLang="en-US" sz="1000">
              <a:latin typeface="Arial" panose="020B0604020202020204" pitchFamily="34" charset="0"/>
              <a:cs typeface="Times New Roman" panose="02020603050405020304" pitchFamily="18" charset="0"/>
            </a:endParaRPr>
          </a:p>
          <a:p>
            <a:endParaRPr lang="sv-SE" altLang="en-US" sz="1000">
              <a:latin typeface="Arial" panose="020B0604020202020204" pitchFamily="34" charset="0"/>
              <a:cs typeface="Times New Roman" panose="02020603050405020304" pitchFamily="18" charset="0"/>
            </a:endParaRPr>
          </a:p>
          <a:p>
            <a:endParaRPr lang="sv-SE" altLang="en-US" sz="1000">
              <a:latin typeface="Arial" panose="020B0604020202020204" pitchFamily="34" charset="0"/>
              <a:cs typeface="Times New Roman" panose="02020603050405020304" pitchFamily="18" charset="0"/>
            </a:endParaRPr>
          </a:p>
          <a:p>
            <a:endParaRPr lang="sv-SE" altLang="en-US" sz="1000">
              <a:latin typeface="Arial" panose="020B0604020202020204" pitchFamily="34" charset="0"/>
              <a:cs typeface="Times New Roman" panose="02020603050405020304" pitchFamily="18" charset="0"/>
            </a:endParaRPr>
          </a:p>
          <a:p>
            <a:endParaRPr lang="sv-SE" altLang="en-US" sz="1000">
              <a:latin typeface="Arial" panose="020B0604020202020204" pitchFamily="34" charset="0"/>
              <a:cs typeface="Times New Roman" panose="02020603050405020304" pitchFamily="18" charset="0"/>
            </a:endParaRPr>
          </a:p>
          <a:p>
            <a:endParaRPr lang="sv-SE" altLang="en-US" sz="1000">
              <a:latin typeface="Arial" panose="020B0604020202020204" pitchFamily="34" charset="0"/>
              <a:cs typeface="Times New Roman" panose="02020603050405020304" pitchFamily="18" charset="0"/>
            </a:endParaRPr>
          </a:p>
          <a:p>
            <a:endParaRPr lang="sv-SE" altLang="en-US" sz="1000">
              <a:latin typeface="Arial" panose="020B0604020202020204" pitchFamily="34" charset="0"/>
              <a:cs typeface="Times New Roman" panose="02020603050405020304" pitchFamily="18" charset="0"/>
            </a:endParaRPr>
          </a:p>
          <a:p>
            <a:endParaRPr lang="sv-SE" altLang="en-US" sz="1000">
              <a:latin typeface="Arial" panose="020B0604020202020204" pitchFamily="34" charset="0"/>
              <a:cs typeface="Times New Roman" panose="02020603050405020304" pitchFamily="18" charset="0"/>
            </a:endParaRPr>
          </a:p>
          <a:p>
            <a:endParaRPr lang="sv-SE" altLang="en-US" sz="1000">
              <a:latin typeface="Arial" panose="020B0604020202020204" pitchFamily="34" charset="0"/>
              <a:cs typeface="Times New Roman" panose="02020603050405020304" pitchFamily="18" charset="0"/>
            </a:endParaRPr>
          </a:p>
          <a:p>
            <a:endParaRPr lang="sv-SE" altLang="en-US" sz="1000">
              <a:latin typeface="Arial" panose="020B0604020202020204" pitchFamily="34" charset="0"/>
              <a:cs typeface="Times New Roman" panose="02020603050405020304" pitchFamily="18" charset="0"/>
            </a:endParaRPr>
          </a:p>
          <a:p>
            <a:endParaRPr lang="sv-SE" altLang="en-US" sz="1000">
              <a:latin typeface="Arial" panose="020B0604020202020204" pitchFamily="34" charset="0"/>
              <a:cs typeface="Times New Roman" panose="02020603050405020304" pitchFamily="18" charset="0"/>
            </a:endParaRPr>
          </a:p>
          <a:p>
            <a:endParaRPr lang="sv-SE" altLang="en-US" sz="1000">
              <a:latin typeface="Arial" panose="020B0604020202020204" pitchFamily="34" charset="0"/>
              <a:cs typeface="Times New Roman" panose="02020603050405020304" pitchFamily="18" charset="0"/>
            </a:endParaRPr>
          </a:p>
          <a:p>
            <a:endParaRPr lang="sv-SE" altLang="en-US" sz="1000">
              <a:latin typeface="Arial" panose="020B0604020202020204" pitchFamily="34" charset="0"/>
              <a:cs typeface="Times New Roman" panose="02020603050405020304" pitchFamily="18" charset="0"/>
            </a:endParaRPr>
          </a:p>
          <a:p>
            <a:endParaRPr lang="sv-SE" altLang="en-US" sz="1000">
              <a:latin typeface="Arial" panose="020B0604020202020204" pitchFamily="34" charset="0"/>
              <a:cs typeface="Times New Roman" panose="02020603050405020304" pitchFamily="18" charset="0"/>
            </a:endParaRPr>
          </a:p>
          <a:p>
            <a:endParaRPr lang="sv-SE" altLang="en-US" sz="1000">
              <a:latin typeface="Arial" panose="020B0604020202020204" pitchFamily="34" charset="0"/>
              <a:cs typeface="Times New Roman" panose="02020603050405020304" pitchFamily="18" charset="0"/>
            </a:endParaRPr>
          </a:p>
          <a:p>
            <a:endParaRPr lang="sv-SE" altLang="en-US" sz="1000">
              <a:latin typeface="Arial" panose="020B0604020202020204" pitchFamily="34" charset="0"/>
              <a:cs typeface="Times New Roman" panose="02020603050405020304" pitchFamily="18" charset="0"/>
            </a:endParaRPr>
          </a:p>
          <a:p>
            <a:endParaRPr lang="sv-SE" altLang="en-US" sz="1000">
              <a:latin typeface="Arial" panose="020B0604020202020204" pitchFamily="34" charset="0"/>
              <a:cs typeface="Times New Roman" panose="02020603050405020304" pitchFamily="18" charset="0"/>
            </a:endParaRPr>
          </a:p>
          <a:p>
            <a:endParaRPr lang="sv-SE" altLang="en-US" sz="1000">
              <a:latin typeface="Arial" panose="020B0604020202020204" pitchFamily="34" charset="0"/>
              <a:cs typeface="Times New Roman" panose="02020603050405020304" pitchFamily="18" charset="0"/>
            </a:endParaRPr>
          </a:p>
          <a:p>
            <a:endParaRPr lang="sv-SE" altLang="en-US" sz="1000">
              <a:latin typeface="Arial" panose="020B0604020202020204" pitchFamily="34" charset="0"/>
              <a:cs typeface="Times New Roman" panose="02020603050405020304" pitchFamily="18" charset="0"/>
            </a:endParaRPr>
          </a:p>
          <a:p>
            <a:endParaRPr lang="sv-SE" altLang="en-US" sz="1000">
              <a:latin typeface="Arial" panose="020B0604020202020204" pitchFamily="34" charset="0"/>
              <a:cs typeface="Times New Roman" panose="02020603050405020304" pitchFamily="18" charset="0"/>
            </a:endParaRPr>
          </a:p>
          <a:p>
            <a:endParaRPr lang="sv-SE" altLang="en-US" sz="1000">
              <a:latin typeface="Arial" panose="020B0604020202020204" pitchFamily="34" charset="0"/>
              <a:cs typeface="Times New Roman" panose="02020603050405020304" pitchFamily="18" charset="0"/>
            </a:endParaRPr>
          </a:p>
          <a:p>
            <a:endParaRPr lang="sv-SE" altLang="en-US" sz="1000">
              <a:latin typeface="Arial" panose="020B0604020202020204" pitchFamily="34" charset="0"/>
              <a:cs typeface="Times New Roman" panose="02020603050405020304" pitchFamily="18" charset="0"/>
            </a:endParaRPr>
          </a:p>
          <a:p>
            <a:endParaRPr lang="sv-SE" altLang="en-US" sz="1000">
              <a:latin typeface="Arial" panose="020B0604020202020204" pitchFamily="34" charset="0"/>
              <a:cs typeface="Times New Roman" panose="02020603050405020304" pitchFamily="18" charset="0"/>
            </a:endParaRPr>
          </a:p>
          <a:p>
            <a:endParaRPr lang="sv-SE" altLang="en-US" sz="1000">
              <a:latin typeface="Arial" panose="020B0604020202020204" pitchFamily="34" charset="0"/>
              <a:cs typeface="Times New Roman" panose="02020603050405020304" pitchFamily="18" charset="0"/>
            </a:endParaRPr>
          </a:p>
          <a:p>
            <a:endParaRPr lang="sv-SE" altLang="en-US" sz="1000">
              <a:latin typeface="Arial" panose="020B0604020202020204" pitchFamily="34" charset="0"/>
              <a:cs typeface="Times New Roman" panose="02020603050405020304" pitchFamily="18" charset="0"/>
            </a:endParaRPr>
          </a:p>
          <a:p>
            <a:endParaRPr lang="sv-SE" altLang="en-US" sz="1000">
              <a:latin typeface="Arial" panose="020B0604020202020204" pitchFamily="34" charset="0"/>
              <a:cs typeface="Times New Roman" panose="02020603050405020304" pitchFamily="18" charset="0"/>
            </a:endParaRPr>
          </a:p>
          <a:p>
            <a:endParaRPr lang="sv-SE" altLang="en-US" sz="1000">
              <a:latin typeface="Arial" panose="020B0604020202020204" pitchFamily="34" charset="0"/>
              <a:cs typeface="Times New Roman" panose="02020603050405020304" pitchFamily="18" charset="0"/>
            </a:endParaRPr>
          </a:p>
          <a:p>
            <a:endParaRPr lang="sv-SE" altLang="en-US" sz="1000">
              <a:latin typeface="Arial" panose="020B0604020202020204" pitchFamily="34" charset="0"/>
              <a:cs typeface="Times New Roman" panose="02020603050405020304" pitchFamily="18" charset="0"/>
            </a:endParaRPr>
          </a:p>
          <a:p>
            <a:endParaRPr lang="sv-SE" altLang="en-US" sz="1000">
              <a:latin typeface="Arial" panose="020B0604020202020204" pitchFamily="34" charset="0"/>
              <a:cs typeface="Times New Roman" panose="02020603050405020304" pitchFamily="18" charset="0"/>
            </a:endParaRPr>
          </a:p>
          <a:p>
            <a:endParaRPr lang="sv-SE" altLang="en-US" sz="1000">
              <a:latin typeface="Arial" panose="020B0604020202020204" pitchFamily="34" charset="0"/>
              <a:cs typeface="Times New Roman" panose="02020603050405020304" pitchFamily="18" charset="0"/>
            </a:endParaRPr>
          </a:p>
          <a:p>
            <a:endParaRPr lang="sv-SE" altLang="en-US" sz="1000">
              <a:latin typeface="Arial" panose="020B0604020202020204" pitchFamily="34" charset="0"/>
              <a:cs typeface="Times New Roman" panose="02020603050405020304" pitchFamily="18" charset="0"/>
            </a:endParaRPr>
          </a:p>
          <a:p>
            <a:r>
              <a:rPr lang="sv-SE" altLang="en-US" sz="1000">
                <a:latin typeface="Arial" panose="020B0604020202020204" pitchFamily="34" charset="0"/>
                <a:cs typeface="Times New Roman" panose="02020603050405020304" pitchFamily="18" charset="0"/>
              </a:rPr>
              <a:t>Komentar privredne situacije</a:t>
            </a:r>
            <a:r>
              <a:rPr lang="sv-SE" altLang="en-US" sz="1000">
                <a:ea typeface="Arial Unicode MS" pitchFamily="34" charset="-128"/>
              </a:rPr>
              <a:t>				</a:t>
            </a:r>
            <a:r>
              <a:rPr lang="sv-SE" altLang="en-US" sz="800">
                <a:ea typeface="Arial Unicode MS" pitchFamily="34" charset="-128"/>
              </a:rPr>
              <a:t>			</a:t>
            </a:r>
            <a:endParaRPr lang="en-GB" altLang="en-US" sz="600"/>
          </a:p>
          <a:p>
            <a:r>
              <a:rPr lang="sv-SE" altLang="en-US" sz="1000">
                <a:ea typeface="Arial Unicode MS" pitchFamily="34" charset="-128"/>
              </a:rPr>
              <a:t>							</a:t>
            </a:r>
            <a:r>
              <a:rPr lang="sv-SE" altLang="en-US" sz="800">
                <a:ea typeface="Arial Unicode MS" pitchFamily="34" charset="-128"/>
              </a:rPr>
              <a:t>			</a:t>
            </a:r>
            <a:r>
              <a:rPr lang="sv-SE" altLang="en-US" sz="1000">
                <a:ea typeface="Arial Unicode MS" pitchFamily="34" charset="-128"/>
              </a:rPr>
              <a:t>				</a:t>
            </a:r>
            <a:r>
              <a:rPr lang="sv-SE" altLang="en-US" sz="800">
                <a:ea typeface="Arial Unicode MS" pitchFamily="34" charset="-128"/>
              </a:rPr>
              <a:t>			</a:t>
            </a:r>
            <a:endParaRPr lang="en-GB" altLang="en-US" sz="600"/>
          </a:p>
          <a:p>
            <a:r>
              <a:rPr lang="sv-SE" altLang="en-US" sz="1000" b="1">
                <a:latin typeface="Arial" panose="020B0604020202020204" pitchFamily="34" charset="0"/>
                <a:cs typeface="Times New Roman" panose="02020603050405020304" pitchFamily="18" charset="0"/>
              </a:rPr>
              <a:t>predlog mera ekonomske politike</a:t>
            </a:r>
            <a:r>
              <a:rPr lang="sv-SE" altLang="en-US" sz="1000" b="1">
                <a:ea typeface="Arial Unicode MS" pitchFamily="34" charset="-128"/>
              </a:rPr>
              <a:t>				</a:t>
            </a:r>
            <a:r>
              <a:rPr lang="sv-SE" altLang="en-US" sz="800" b="1">
                <a:ea typeface="Arial Unicode MS" pitchFamily="34" charset="-128"/>
              </a:rPr>
              <a:t>			</a:t>
            </a:r>
            <a:endParaRPr lang="en-GB" altLang="en-US" sz="600"/>
          </a:p>
          <a:p>
            <a:pPr>
              <a:buFontTx/>
              <a:buChar char="•"/>
            </a:pPr>
            <a:r>
              <a:rPr lang="sv-SE" altLang="en-US" sz="1000">
                <a:latin typeface="Arial" panose="020B0604020202020204" pitchFamily="34" charset="0"/>
                <a:cs typeface="Times New Roman" panose="02020603050405020304" pitchFamily="18" charset="0"/>
              </a:rPr>
              <a:t>koje se mere ne mogu primeniti, iako bi pozitivno uticale na obaranje inflacije (kakvo je dejstvo restriktivne  fiskalne politike (smanjenja javne potrosnje I rasta poreza) na suficit?</a:t>
            </a:r>
            <a:r>
              <a:rPr lang="sv-SE" altLang="en-US" sz="1000">
                <a:ea typeface="Arial Unicode MS" pitchFamily="34" charset="-128"/>
              </a:rPr>
              <a:t>	</a:t>
            </a:r>
            <a:r>
              <a:rPr lang="sv-SE" altLang="en-US" sz="800">
                <a:ea typeface="Arial Unicode MS" pitchFamily="34" charset="-128"/>
              </a:rPr>
              <a:t>			</a:t>
            </a:r>
            <a:endParaRPr lang="en-GB" altLang="en-US" sz="600"/>
          </a:p>
          <a:p>
            <a:pPr>
              <a:buFontTx/>
              <a:buChar char="•"/>
            </a:pPr>
            <a:r>
              <a:rPr lang="es-ES" altLang="en-US" sz="1000">
                <a:latin typeface="Arial" panose="020B0604020202020204" pitchFamily="34" charset="0"/>
                <a:cs typeface="Times New Roman" panose="02020603050405020304" pitchFamily="18" charset="0"/>
              </a:rPr>
              <a:t>da li pad poreske stope moze smanjiti suficit? </a:t>
            </a:r>
            <a:r>
              <a:rPr lang="sv-SE" altLang="en-US" sz="1000">
                <a:latin typeface="Arial" panose="020B0604020202020204" pitchFamily="34" charset="0"/>
                <a:cs typeface="Times New Roman" panose="02020603050405020304" pitchFamily="18" charset="0"/>
              </a:rPr>
              <a:t>Je li to dobra mera ekonomske politike?</a:t>
            </a:r>
            <a:r>
              <a:rPr lang="sv-SE" altLang="en-US" sz="1000">
                <a:ea typeface="Arial Unicode MS" pitchFamily="34" charset="-128"/>
              </a:rPr>
              <a:t>	</a:t>
            </a:r>
            <a:endParaRPr lang="en-GB" altLang="en-US" sz="600"/>
          </a:p>
          <a:p>
            <a:r>
              <a:rPr lang="sv-SE" altLang="en-US" sz="1000">
                <a:ea typeface="Arial Unicode MS" pitchFamily="34" charset="-128"/>
              </a:rPr>
              <a:t>							</a:t>
            </a:r>
            <a:r>
              <a:rPr lang="sv-SE" altLang="en-US" sz="800">
                <a:ea typeface="Arial Unicode MS" pitchFamily="34" charset="-128"/>
              </a:rPr>
              <a:t>			</a:t>
            </a:r>
            <a:endParaRPr lang="en-GB" altLang="en-US" sz="600"/>
          </a:p>
          <a:p>
            <a:pPr>
              <a:buFontTx/>
              <a:buChar char="•"/>
            </a:pPr>
            <a:r>
              <a:rPr lang="sv-SE" altLang="en-US" sz="1000">
                <a:latin typeface="Arial" panose="020B0604020202020204" pitchFamily="34" charset="0"/>
                <a:cs typeface="Times New Roman" panose="02020603050405020304" pitchFamily="18" charset="0"/>
              </a:rPr>
              <a:t>predlog:      - instrumenti</a:t>
            </a:r>
            <a:r>
              <a:rPr lang="sv-SE" altLang="en-US" sz="1000">
                <a:ea typeface="Arial Unicode MS" pitchFamily="34" charset="-128"/>
              </a:rPr>
              <a:t>    </a:t>
            </a:r>
            <a:r>
              <a:rPr lang="sv-SE" altLang="en-US" sz="1000">
                <a:latin typeface="Arial" panose="020B0604020202020204" pitchFamily="34" charset="0"/>
                <a:cs typeface="Times New Roman" panose="02020603050405020304" pitchFamily="18" charset="0"/>
              </a:rPr>
              <a:t>- efekti</a:t>
            </a:r>
            <a:r>
              <a:rPr lang="sv-SE" altLang="en-US" sz="1000">
                <a:ea typeface="Arial Unicode MS" pitchFamily="34" charset="-128"/>
              </a:rPr>
              <a:t>					</a:t>
            </a:r>
            <a:r>
              <a:rPr lang="sv-SE" altLang="en-US" sz="800">
                <a:ea typeface="Arial Unicode MS" pitchFamily="34" charset="-128"/>
              </a:rPr>
              <a:t>			</a:t>
            </a:r>
            <a:endParaRPr lang="en-GB" altLang="en-US" sz="600"/>
          </a:p>
          <a:p>
            <a:r>
              <a:rPr lang="sv-SE" altLang="en-US" sz="1000">
                <a:ea typeface="Arial Unicode MS" pitchFamily="34" charset="-128"/>
              </a:rPr>
              <a:t>						</a:t>
            </a:r>
            <a:r>
              <a:rPr lang="sv-SE" altLang="en-US" sz="800">
                <a:ea typeface="Arial Unicode MS" pitchFamily="34" charset="-128"/>
              </a:rPr>
              <a:t>			</a:t>
            </a:r>
            <a:endParaRPr lang="en-GB" altLang="en-US" sz="600"/>
          </a:p>
          <a:p>
            <a:r>
              <a:rPr lang="sv-SE" altLang="en-US" sz="1000">
                <a:ea typeface="Arial Unicode MS" pitchFamily="34" charset="-128"/>
              </a:rPr>
              <a:t>	</a:t>
            </a:r>
            <a:r>
              <a:rPr lang="sv-SE" altLang="en-US" sz="800">
                <a:ea typeface="Arial Unicode MS" pitchFamily="34" charset="-128"/>
              </a:rPr>
              <a:t>							</a:t>
            </a:r>
            <a:r>
              <a:rPr lang="sv-SE" altLang="en-US" sz="800">
                <a:solidFill>
                  <a:srgbClr val="000080"/>
                </a:solidFill>
                <a:cs typeface="Times New Roman" panose="02020603050405020304" pitchFamily="18" charset="0"/>
              </a:rPr>
              <a:t> </a:t>
            </a:r>
            <a:r>
              <a:rPr lang="sv-SE" altLang="en-US" sz="800">
                <a:solidFill>
                  <a:srgbClr val="000080"/>
                </a:solidFill>
                <a:ea typeface="Arial Unicode MS" pitchFamily="34" charset="-128"/>
              </a:rPr>
              <a:t>	</a:t>
            </a:r>
            <a:r>
              <a:rPr lang="sv-SE" altLang="en-US" sz="800">
                <a:solidFill>
                  <a:srgbClr val="000080"/>
                </a:solidFill>
                <a:cs typeface="Times New Roman" panose="02020603050405020304" pitchFamily="18" charset="0"/>
              </a:rPr>
              <a:t> </a:t>
            </a:r>
            <a:endParaRPr lang="en-GB" altLang="en-US" sz="600"/>
          </a:p>
          <a:p>
            <a:pPr>
              <a:buFontTx/>
              <a:buChar char="•"/>
            </a:pPr>
            <a:r>
              <a:rPr lang="sv-SE" altLang="en-US" sz="1000">
                <a:latin typeface="Arial" panose="020B0604020202020204" pitchFamily="34" charset="0"/>
                <a:cs typeface="Times New Roman" panose="02020603050405020304" pitchFamily="18" charset="0"/>
              </a:rPr>
              <a:t>Ako primenite poresku stopu koju preporucuje tabela, sta ce se desiti sa multipliktatorima? Da li je to dobro?</a:t>
            </a:r>
            <a:r>
              <a:rPr lang="sv-SE" altLang="en-US" sz="1000">
                <a:ea typeface="Arial Unicode MS" pitchFamily="34" charset="-128"/>
              </a:rPr>
              <a:t>	</a:t>
            </a:r>
            <a:r>
              <a:rPr lang="sv-SE" altLang="en-US" sz="800">
                <a:solidFill>
                  <a:srgbClr val="000080"/>
                </a:solidFill>
                <a:cs typeface="Times New Roman" panose="02020603050405020304" pitchFamily="18" charset="0"/>
              </a:rPr>
              <a:t> </a:t>
            </a:r>
            <a:r>
              <a:rPr lang="sv-SE" altLang="en-US" sz="800">
                <a:solidFill>
                  <a:srgbClr val="000080"/>
                </a:solidFill>
                <a:ea typeface="Arial Unicode MS" pitchFamily="34" charset="-128"/>
              </a:rPr>
              <a:t>	</a:t>
            </a:r>
            <a:r>
              <a:rPr lang="sv-SE" altLang="en-US" sz="800">
                <a:solidFill>
                  <a:srgbClr val="000080"/>
                </a:solidFill>
                <a:cs typeface="Times New Roman" panose="02020603050405020304" pitchFamily="18" charset="0"/>
              </a:rPr>
              <a:t> </a:t>
            </a:r>
            <a:endParaRPr lang="en-GB" altLang="en-US" sz="600"/>
          </a:p>
          <a:p>
            <a:endParaRPr lang="en-GB" alt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08599-7DA4-474E-94B6-474C4AA1DE8F}"/>
              </a:ext>
            </a:extLst>
          </p:cNvPr>
          <p:cNvSpPr>
            <a:spLocks noGrp="1"/>
          </p:cNvSpPr>
          <p:nvPr>
            <p:ph type="title"/>
          </p:nvPr>
        </p:nvSpPr>
        <p:spPr/>
        <p:txBody>
          <a:bodyPr/>
          <a:lstStyle/>
          <a:p>
            <a:pPr>
              <a:defRPr/>
            </a:pPr>
            <a:endParaRPr lang="en-US"/>
          </a:p>
        </p:txBody>
      </p:sp>
      <p:sp>
        <p:nvSpPr>
          <p:cNvPr id="3" name="Content Placeholder 2">
            <a:extLst>
              <a:ext uri="{FF2B5EF4-FFF2-40B4-BE49-F238E27FC236}">
                <a16:creationId xmlns:a16="http://schemas.microsoft.com/office/drawing/2014/main" id="{B37B69AE-654C-4F22-ADB3-6BE56331CE10}"/>
              </a:ext>
            </a:extLst>
          </p:cNvPr>
          <p:cNvSpPr>
            <a:spLocks noGrp="1"/>
          </p:cNvSpPr>
          <p:nvPr>
            <p:ph idx="1"/>
          </p:nvPr>
        </p:nvSpPr>
        <p:spPr/>
        <p:txBody>
          <a:bodyPr/>
          <a:lstStyle/>
          <a:p>
            <a:pPr>
              <a:defRPr/>
            </a:pPr>
            <a:r>
              <a:rPr lang="pl-PL" dirty="0"/>
              <a:t>„Jedna od prednosti visokih poreza je ta što oni </a:t>
            </a:r>
            <a:r>
              <a:rPr lang="en-US" dirty="0" err="1"/>
              <a:t>pomažu</a:t>
            </a:r>
            <a:r>
              <a:rPr lang="en-US" dirty="0"/>
              <a:t> </a:t>
            </a:r>
            <a:r>
              <a:rPr lang="en-US" dirty="0" err="1"/>
              <a:t>da</a:t>
            </a:r>
            <a:r>
              <a:rPr lang="en-US" dirty="0"/>
              <a:t> se </a:t>
            </a:r>
            <a:r>
              <a:rPr lang="en-US" dirty="0" err="1"/>
              <a:t>privreda</a:t>
            </a:r>
            <a:r>
              <a:rPr lang="en-US" dirty="0"/>
              <a:t> </a:t>
            </a:r>
            <a:r>
              <a:rPr lang="en-US" dirty="0" err="1"/>
              <a:t>stabilizuje</a:t>
            </a:r>
            <a:r>
              <a:rPr lang="en-US" dirty="0"/>
              <a:t>”. </a:t>
            </a:r>
            <a:r>
              <a:rPr lang="en-US" dirty="0" err="1"/>
              <a:t>Vaš</a:t>
            </a:r>
            <a:r>
              <a:rPr lang="en-US" dirty="0"/>
              <a:t> </a:t>
            </a:r>
            <a:r>
              <a:rPr lang="en-US" dirty="0" err="1"/>
              <a:t>komentar</a:t>
            </a:r>
            <a:r>
              <a:rPr lang="en-US" dirty="0"/>
              <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22650-FB63-4989-9FD9-9E638D7FFB93}"/>
              </a:ext>
            </a:extLst>
          </p:cNvPr>
          <p:cNvSpPr>
            <a:spLocks noGrp="1"/>
          </p:cNvSpPr>
          <p:nvPr>
            <p:ph type="title"/>
          </p:nvPr>
        </p:nvSpPr>
        <p:spPr/>
        <p:txBody>
          <a:bodyPr/>
          <a:lstStyle/>
          <a:p>
            <a:pPr>
              <a:defRPr/>
            </a:pPr>
            <a:r>
              <a:rPr lang="en-US" dirty="0" err="1"/>
              <a:t>Funkcija</a:t>
            </a:r>
            <a:r>
              <a:rPr lang="en-US" dirty="0"/>
              <a:t> </a:t>
            </a:r>
            <a:r>
              <a:rPr lang="en-US" dirty="0" err="1"/>
              <a:t>željene</a:t>
            </a:r>
            <a:r>
              <a:rPr lang="en-US" dirty="0"/>
              <a:t> </a:t>
            </a:r>
            <a:r>
              <a:rPr lang="en-US" dirty="0" err="1"/>
              <a:t>tražnje</a:t>
            </a:r>
            <a:br>
              <a:rPr lang="en-US" dirty="0"/>
            </a:br>
            <a:endParaRPr lang="en-US" dirty="0"/>
          </a:p>
        </p:txBody>
      </p:sp>
      <p:sp>
        <p:nvSpPr>
          <p:cNvPr id="3" name="Content Placeholder 2">
            <a:extLst>
              <a:ext uri="{FF2B5EF4-FFF2-40B4-BE49-F238E27FC236}">
                <a16:creationId xmlns:a16="http://schemas.microsoft.com/office/drawing/2014/main" id="{2B909DE3-A316-428E-9068-5AE41E1D2596}"/>
              </a:ext>
            </a:extLst>
          </p:cNvPr>
          <p:cNvSpPr>
            <a:spLocks noGrp="1"/>
          </p:cNvSpPr>
          <p:nvPr>
            <p:ph idx="1"/>
          </p:nvPr>
        </p:nvSpPr>
        <p:spPr>
          <a:xfrm>
            <a:off x="533400" y="1981200"/>
            <a:ext cx="8305800" cy="1219200"/>
          </a:xfrm>
        </p:spPr>
        <p:txBody>
          <a:bodyPr/>
          <a:lstStyle/>
          <a:p>
            <a:pPr>
              <a:buFont typeface="Wingdings" panose="05000000000000000000" pitchFamily="2" charset="2"/>
              <a:buNone/>
              <a:defRPr/>
            </a:pPr>
            <a:r>
              <a:rPr lang="es-ES" sz="2800" i="1" dirty="0" err="1"/>
              <a:t>DD</a:t>
            </a:r>
            <a:r>
              <a:rPr lang="es-ES" sz="2800" i="1" dirty="0"/>
              <a:t> = C(</a:t>
            </a:r>
            <a:r>
              <a:rPr lang="es-ES" sz="2800" i="1" dirty="0">
                <a:sym typeface="Symbol"/>
              </a:rPr>
              <a:t></a:t>
            </a:r>
            <a:r>
              <a:rPr lang="es-ES" sz="2800" i="1" dirty="0"/>
              <a:t> , Y- </a:t>
            </a:r>
            <a:r>
              <a:rPr lang="sr-Latn-CS" sz="2800" i="1" dirty="0"/>
              <a:t>T</a:t>
            </a:r>
            <a:r>
              <a:rPr lang="es-ES" sz="2800" i="1" dirty="0"/>
              <a:t>) + I(</a:t>
            </a:r>
            <a:r>
              <a:rPr lang="es-ES" sz="2800" i="1" dirty="0">
                <a:sym typeface="Symbol"/>
              </a:rPr>
              <a:t> </a:t>
            </a:r>
            <a:r>
              <a:rPr lang="es-ES" sz="2800" i="1" dirty="0"/>
              <a:t>, r) + </a:t>
            </a:r>
            <a:r>
              <a:rPr lang="sr-Latn-CS" sz="2800" i="1" dirty="0"/>
              <a:t>G</a:t>
            </a:r>
            <a:r>
              <a:rPr lang="es-ES" sz="2800" i="1" dirty="0"/>
              <a:t>+ </a:t>
            </a:r>
            <a:r>
              <a:rPr lang="es-ES" sz="2800" i="1" dirty="0" err="1"/>
              <a:t>PTR</a:t>
            </a:r>
            <a:r>
              <a:rPr lang="es-ES" sz="2800" i="1" dirty="0"/>
              <a:t>(Y, Y*, </a:t>
            </a:r>
            <a:r>
              <a:rPr lang="es-ES" sz="2800" i="1" dirty="0">
                <a:sym typeface="Symbol"/>
              </a:rPr>
              <a:t></a:t>
            </a:r>
            <a:r>
              <a:rPr lang="es-ES" sz="2800" i="1" dirty="0"/>
              <a:t>).</a:t>
            </a:r>
          </a:p>
          <a:p>
            <a:pPr>
              <a:buFont typeface="Wingdings" panose="05000000000000000000" pitchFamily="2" charset="2"/>
              <a:buNone/>
              <a:defRPr/>
            </a:pPr>
            <a:r>
              <a:rPr lang="sr-Latn-CS" sz="2800" dirty="0"/>
              <a:t>            </a:t>
            </a:r>
            <a:r>
              <a:rPr lang="en-US" sz="2800" dirty="0"/>
              <a:t>+</a:t>
            </a:r>
            <a:r>
              <a:rPr lang="sr-Latn-CS" sz="2800" dirty="0"/>
              <a:t>    </a:t>
            </a:r>
            <a:r>
              <a:rPr lang="en-US" sz="2800" dirty="0"/>
              <a:t> +</a:t>
            </a:r>
            <a:r>
              <a:rPr lang="sr-Latn-CS" sz="2800" dirty="0"/>
              <a:t>        </a:t>
            </a:r>
            <a:r>
              <a:rPr lang="en-US" sz="2800" dirty="0"/>
              <a:t> +</a:t>
            </a:r>
            <a:r>
              <a:rPr lang="sr-Latn-CS" sz="2800" dirty="0"/>
              <a:t> </a:t>
            </a:r>
            <a:r>
              <a:rPr lang="en-US" sz="2800" dirty="0"/>
              <a:t> </a:t>
            </a:r>
            <a:r>
              <a:rPr lang="sr-Latn-CS" sz="2800" dirty="0"/>
              <a:t>-</a:t>
            </a:r>
            <a:r>
              <a:rPr lang="en-US" sz="2800" dirty="0"/>
              <a:t> </a:t>
            </a:r>
            <a:r>
              <a:rPr lang="sr-Latn-CS" sz="2800" dirty="0"/>
              <a:t>      +          </a:t>
            </a:r>
            <a:r>
              <a:rPr lang="en-US" sz="2800" dirty="0"/>
              <a:t>- </a:t>
            </a:r>
            <a:r>
              <a:rPr lang="sr-Latn-CS" sz="2800" dirty="0"/>
              <a:t>  </a:t>
            </a:r>
            <a:r>
              <a:rPr lang="en-US" sz="2800" dirty="0"/>
              <a:t>+ </a:t>
            </a:r>
            <a:r>
              <a:rPr lang="sr-Latn-CS" sz="2800" dirty="0"/>
              <a:t>  </a:t>
            </a:r>
            <a:r>
              <a:rPr lang="en-US" sz="2800" dirty="0"/>
              <a:t>-</a:t>
            </a:r>
            <a:endParaRPr lang="sr-Latn-CS" sz="2800" dirty="0"/>
          </a:p>
          <a:p>
            <a:pPr>
              <a:buFont typeface="Wingdings" panose="05000000000000000000" pitchFamily="2" charset="2"/>
              <a:buNone/>
              <a:defRPr/>
            </a:pPr>
            <a:endParaRPr lang="sr-Latn-CS" sz="2000" dirty="0"/>
          </a:p>
        </p:txBody>
      </p:sp>
      <p:sp>
        <p:nvSpPr>
          <p:cNvPr id="15364" name="Rectangle 7">
            <a:extLst>
              <a:ext uri="{FF2B5EF4-FFF2-40B4-BE49-F238E27FC236}">
                <a16:creationId xmlns:a16="http://schemas.microsoft.com/office/drawing/2014/main" id="{48E0E2C4-FCE3-4C04-AB08-A576BF675E91}"/>
              </a:ext>
            </a:extLst>
          </p:cNvPr>
          <p:cNvSpPr>
            <a:spLocks noChangeArrowheads="1"/>
          </p:cNvSpPr>
          <p:nvPr/>
        </p:nvSpPr>
        <p:spPr bwMode="auto">
          <a:xfrm>
            <a:off x="990600" y="3124200"/>
            <a:ext cx="3733800"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en-US" altLang="en-US"/>
              <a:t>Zašto se ova funkcija naziva „željenom” a ne – stvarnom</a:t>
            </a:r>
            <a:r>
              <a:rPr lang="sr-Latn-CS" altLang="en-US"/>
              <a:t> </a:t>
            </a:r>
            <a:r>
              <a:rPr lang="en-US" altLang="en-US"/>
              <a:t>tražnjom?</a:t>
            </a:r>
            <a:endParaRPr lang="sr-Latn-CS" altLang="en-US"/>
          </a:p>
          <a:p>
            <a:pPr eaLnBrk="1" hangingPunct="1"/>
            <a:endParaRPr lang="sr-Latn-CS" altLang="en-US"/>
          </a:p>
          <a:p>
            <a:pPr eaLnBrk="1" hangingPunct="1"/>
            <a:endParaRPr lang="sr-Latn-CS" altLang="en-US"/>
          </a:p>
          <a:p>
            <a:pPr eaLnBrk="1" hangingPunct="1"/>
            <a:r>
              <a:rPr lang="en-US" altLang="en-US"/>
              <a:t>relacija pokazuje</a:t>
            </a:r>
            <a:r>
              <a:rPr lang="sr-Latn-CS" altLang="en-US"/>
              <a:t> </a:t>
            </a:r>
            <a:r>
              <a:rPr lang="pl-PL" altLang="en-US"/>
              <a:t>koliko bi privredni subjekti želeli da troše za datu </a:t>
            </a:r>
            <a:r>
              <a:rPr lang="en-US" altLang="en-US"/>
              <a:t>vrednost endogenih varijabli, što ne znači da</a:t>
            </a:r>
            <a:r>
              <a:rPr lang="sr-Latn-CS" altLang="en-US"/>
              <a:t> </a:t>
            </a:r>
            <a:r>
              <a:rPr lang="pl-PL" altLang="en-US"/>
              <a:t>će tako u stvari i biti.</a:t>
            </a:r>
            <a:endParaRPr lang="en-US" altLang="en-US"/>
          </a:p>
        </p:txBody>
      </p:sp>
      <p:pic>
        <p:nvPicPr>
          <p:cNvPr id="15365" name="Picture 3">
            <a:extLst>
              <a:ext uri="{FF2B5EF4-FFF2-40B4-BE49-F238E27FC236}">
                <a16:creationId xmlns:a16="http://schemas.microsoft.com/office/drawing/2014/main" id="{CC9D7BBF-92EC-4553-9D2A-8B501E72C7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3352800"/>
            <a:ext cx="3906838" cy="261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0" name="TextBox 6">
            <a:extLst>
              <a:ext uri="{FF2B5EF4-FFF2-40B4-BE49-F238E27FC236}">
                <a16:creationId xmlns:a16="http://schemas.microsoft.com/office/drawing/2014/main" id="{FB730AB1-3F8B-4D36-AAB8-A11E10E873B1}"/>
              </a:ext>
            </a:extLst>
          </p:cNvPr>
          <p:cNvSpPr txBox="1">
            <a:spLocks noChangeArrowheads="1"/>
          </p:cNvSpPr>
          <p:nvPr/>
        </p:nvSpPr>
        <p:spPr bwMode="auto">
          <a:xfrm>
            <a:off x="6553200" y="3429000"/>
            <a:ext cx="1143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sr-Latn-CS" altLang="en-US">
                <a:solidFill>
                  <a:schemeClr val="bg1"/>
                </a:solidFill>
              </a:rPr>
              <a:t>ponuda</a:t>
            </a:r>
            <a:endParaRPr lang="en-US" altLang="en-US">
              <a:solidFill>
                <a:schemeClr val="bg1"/>
              </a:solidFill>
            </a:endParaRPr>
          </a:p>
        </p:txBody>
      </p:sp>
      <p:sp>
        <p:nvSpPr>
          <p:cNvPr id="6151" name="TextBox 7">
            <a:extLst>
              <a:ext uri="{FF2B5EF4-FFF2-40B4-BE49-F238E27FC236}">
                <a16:creationId xmlns:a16="http://schemas.microsoft.com/office/drawing/2014/main" id="{BA0BA44E-6F52-4CDF-AD80-EF77347F5118}"/>
              </a:ext>
            </a:extLst>
          </p:cNvPr>
          <p:cNvSpPr txBox="1">
            <a:spLocks noChangeArrowheads="1"/>
          </p:cNvSpPr>
          <p:nvPr/>
        </p:nvSpPr>
        <p:spPr bwMode="auto">
          <a:xfrm>
            <a:off x="7620000" y="4419600"/>
            <a:ext cx="1143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sr-Latn-CS" altLang="en-US">
                <a:solidFill>
                  <a:schemeClr val="bg1"/>
                </a:solidFill>
              </a:rPr>
              <a:t>Željena tražnja</a:t>
            </a:r>
            <a:endParaRPr lang="en-US" altLang="en-US">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151"/>
                                        </p:tgtEl>
                                        <p:attrNameLst>
                                          <p:attrName>style.visibility</p:attrName>
                                        </p:attrNameLst>
                                      </p:cBhvr>
                                      <p:to>
                                        <p:strVal val="visible"/>
                                      </p:to>
                                    </p:set>
                                    <p:animEffect transition="in" filter="blinds(horizontal)">
                                      <p:cBhvr>
                                        <p:cTn id="7" dur="500"/>
                                        <p:tgtEl>
                                          <p:spTgt spid="615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150"/>
                                        </p:tgtEl>
                                        <p:attrNameLst>
                                          <p:attrName>style.visibility</p:attrName>
                                        </p:attrNameLst>
                                      </p:cBhvr>
                                      <p:to>
                                        <p:strVal val="visible"/>
                                      </p:to>
                                    </p:set>
                                    <p:animEffect transition="in" filter="blinds(horizontal)">
                                      <p:cBhvr>
                                        <p:cTn id="12" dur="500"/>
                                        <p:tgtEl>
                                          <p:spTgt spid="6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0" grpId="0"/>
      <p:bldP spid="615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802D5-ED89-4624-A4BC-DD318DC3BAB1}"/>
              </a:ext>
            </a:extLst>
          </p:cNvPr>
          <p:cNvSpPr>
            <a:spLocks noGrp="1"/>
          </p:cNvSpPr>
          <p:nvPr>
            <p:ph type="title"/>
          </p:nvPr>
        </p:nvSpPr>
        <p:spPr/>
        <p:txBody>
          <a:bodyPr/>
          <a:lstStyle/>
          <a:p>
            <a:pPr>
              <a:defRPr/>
            </a:pPr>
            <a:endParaRPr lang="en-US"/>
          </a:p>
        </p:txBody>
      </p:sp>
      <p:sp>
        <p:nvSpPr>
          <p:cNvPr id="3" name="Content Placeholder 2">
            <a:extLst>
              <a:ext uri="{FF2B5EF4-FFF2-40B4-BE49-F238E27FC236}">
                <a16:creationId xmlns:a16="http://schemas.microsoft.com/office/drawing/2014/main" id="{3A9876BA-A5EF-4B4E-9386-EE36E4F323D5}"/>
              </a:ext>
            </a:extLst>
          </p:cNvPr>
          <p:cNvSpPr>
            <a:spLocks noGrp="1"/>
          </p:cNvSpPr>
          <p:nvPr>
            <p:ph idx="1"/>
          </p:nvPr>
        </p:nvSpPr>
        <p:spPr/>
        <p:txBody>
          <a:bodyPr/>
          <a:lstStyle/>
          <a:p>
            <a:pPr>
              <a:defRPr/>
            </a:pPr>
            <a:r>
              <a:rPr lang="sr-Latn-CS" dirty="0"/>
              <a:t>Zavisi od vrednosti multiplikatora</a:t>
            </a:r>
          </a:p>
          <a:p>
            <a:pPr>
              <a:defRPr/>
            </a:pPr>
            <a:r>
              <a:rPr lang="sr-Latn-CS" dirty="0"/>
              <a:t>Zavisi od upotrebe prikupljenih poreza</a:t>
            </a:r>
          </a:p>
          <a:p>
            <a:pPr>
              <a:defRPr/>
            </a:pPr>
            <a:r>
              <a:rPr lang="sr-Latn-CS" dirty="0"/>
              <a:t>Zavisi od stanja na fiskalnom računu</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409A7-B50B-4C48-9204-8621BD35A926}"/>
              </a:ext>
            </a:extLst>
          </p:cNvPr>
          <p:cNvSpPr>
            <a:spLocks noGrp="1"/>
          </p:cNvSpPr>
          <p:nvPr>
            <p:ph type="title"/>
          </p:nvPr>
        </p:nvSpPr>
        <p:spPr/>
        <p:txBody>
          <a:bodyPr/>
          <a:lstStyle/>
          <a:p>
            <a:pPr>
              <a:defRPr/>
            </a:pPr>
            <a:r>
              <a:rPr lang="en-US" dirty="0" err="1"/>
              <a:t>Funkcija</a:t>
            </a:r>
            <a:r>
              <a:rPr lang="en-US" dirty="0"/>
              <a:t> </a:t>
            </a:r>
            <a:r>
              <a:rPr lang="en-US" dirty="0" err="1"/>
              <a:t>željene</a:t>
            </a:r>
            <a:r>
              <a:rPr lang="en-US" dirty="0"/>
              <a:t> </a:t>
            </a:r>
            <a:r>
              <a:rPr lang="en-US" dirty="0" err="1"/>
              <a:t>tražnje</a:t>
            </a:r>
            <a:br>
              <a:rPr lang="en-US" dirty="0"/>
            </a:br>
            <a:endParaRPr lang="en-US" dirty="0"/>
          </a:p>
        </p:txBody>
      </p:sp>
      <p:sp>
        <p:nvSpPr>
          <p:cNvPr id="3" name="Content Placeholder 2">
            <a:extLst>
              <a:ext uri="{FF2B5EF4-FFF2-40B4-BE49-F238E27FC236}">
                <a16:creationId xmlns:a16="http://schemas.microsoft.com/office/drawing/2014/main" id="{09F26466-C373-4DB7-93FE-456A5AA9E7D3}"/>
              </a:ext>
            </a:extLst>
          </p:cNvPr>
          <p:cNvSpPr>
            <a:spLocks noGrp="1"/>
          </p:cNvSpPr>
          <p:nvPr>
            <p:ph idx="1"/>
          </p:nvPr>
        </p:nvSpPr>
        <p:spPr>
          <a:xfrm>
            <a:off x="533400" y="1981200"/>
            <a:ext cx="8305800" cy="1219200"/>
          </a:xfrm>
        </p:spPr>
        <p:txBody>
          <a:bodyPr/>
          <a:lstStyle/>
          <a:p>
            <a:pPr>
              <a:buFont typeface="Wingdings" panose="05000000000000000000" pitchFamily="2" charset="2"/>
              <a:buNone/>
              <a:defRPr/>
            </a:pPr>
            <a:r>
              <a:rPr lang="es-ES" sz="2800" i="1" dirty="0" err="1"/>
              <a:t>DD</a:t>
            </a:r>
            <a:r>
              <a:rPr lang="es-ES" sz="2800" i="1" dirty="0"/>
              <a:t> = C(</a:t>
            </a:r>
            <a:r>
              <a:rPr lang="es-ES" sz="2800" i="1" dirty="0">
                <a:sym typeface="Symbol"/>
              </a:rPr>
              <a:t></a:t>
            </a:r>
            <a:r>
              <a:rPr lang="es-ES" sz="2800" i="1" dirty="0"/>
              <a:t> , Y- </a:t>
            </a:r>
            <a:r>
              <a:rPr lang="sr-Latn-CS" sz="2800" i="1" dirty="0"/>
              <a:t>T</a:t>
            </a:r>
            <a:r>
              <a:rPr lang="es-ES" sz="2800" i="1" dirty="0"/>
              <a:t>) + I(</a:t>
            </a:r>
            <a:r>
              <a:rPr lang="es-ES" sz="2800" i="1" dirty="0">
                <a:sym typeface="Symbol"/>
              </a:rPr>
              <a:t> </a:t>
            </a:r>
            <a:r>
              <a:rPr lang="es-ES" sz="2800" i="1" dirty="0"/>
              <a:t>, r) + </a:t>
            </a:r>
            <a:r>
              <a:rPr lang="sr-Latn-CS" sz="2800" i="1" dirty="0"/>
              <a:t>G</a:t>
            </a:r>
            <a:r>
              <a:rPr lang="es-ES" sz="2800" i="1" dirty="0"/>
              <a:t>+ </a:t>
            </a:r>
            <a:r>
              <a:rPr lang="es-ES" sz="2800" i="1" dirty="0" err="1"/>
              <a:t>PTR</a:t>
            </a:r>
            <a:r>
              <a:rPr lang="es-ES" sz="2800" i="1" dirty="0"/>
              <a:t>(Y, Y*, </a:t>
            </a:r>
            <a:r>
              <a:rPr lang="es-ES" sz="2800" i="1" dirty="0">
                <a:sym typeface="Symbol"/>
              </a:rPr>
              <a:t></a:t>
            </a:r>
            <a:r>
              <a:rPr lang="es-ES" sz="2800" i="1" dirty="0"/>
              <a:t>).</a:t>
            </a:r>
          </a:p>
          <a:p>
            <a:pPr>
              <a:buFont typeface="Wingdings" panose="05000000000000000000" pitchFamily="2" charset="2"/>
              <a:buNone/>
              <a:defRPr/>
            </a:pPr>
            <a:r>
              <a:rPr lang="sr-Latn-CS" sz="2800" dirty="0"/>
              <a:t>            </a:t>
            </a:r>
            <a:r>
              <a:rPr lang="en-US" sz="2800" dirty="0"/>
              <a:t>+</a:t>
            </a:r>
            <a:r>
              <a:rPr lang="sr-Latn-CS" sz="2800" dirty="0"/>
              <a:t>    </a:t>
            </a:r>
            <a:r>
              <a:rPr lang="en-US" sz="2800" dirty="0"/>
              <a:t> +</a:t>
            </a:r>
            <a:r>
              <a:rPr lang="sr-Latn-CS" sz="2800" dirty="0"/>
              <a:t>        </a:t>
            </a:r>
            <a:r>
              <a:rPr lang="en-US" sz="2800" dirty="0"/>
              <a:t> +</a:t>
            </a:r>
            <a:r>
              <a:rPr lang="sr-Latn-CS" sz="2800" dirty="0"/>
              <a:t>   </a:t>
            </a:r>
            <a:r>
              <a:rPr lang="en-US" sz="2800" dirty="0"/>
              <a:t> </a:t>
            </a:r>
            <a:r>
              <a:rPr lang="sr-Latn-CS" sz="2800" dirty="0"/>
              <a:t>-</a:t>
            </a:r>
            <a:r>
              <a:rPr lang="en-US" sz="2800" dirty="0"/>
              <a:t> </a:t>
            </a:r>
            <a:r>
              <a:rPr lang="sr-Latn-CS" sz="2800" dirty="0"/>
              <a:t>    +          </a:t>
            </a:r>
            <a:r>
              <a:rPr lang="en-US" sz="2800" dirty="0"/>
              <a:t>- </a:t>
            </a:r>
            <a:r>
              <a:rPr lang="sr-Latn-CS" sz="2800" dirty="0"/>
              <a:t>  </a:t>
            </a:r>
            <a:r>
              <a:rPr lang="en-US" sz="2800" dirty="0"/>
              <a:t>+ </a:t>
            </a:r>
            <a:r>
              <a:rPr lang="sr-Latn-CS" sz="2800" dirty="0"/>
              <a:t>  </a:t>
            </a:r>
            <a:r>
              <a:rPr lang="en-US" sz="2800" dirty="0"/>
              <a:t>-</a:t>
            </a:r>
            <a:endParaRPr lang="sr-Latn-CS" sz="2800" dirty="0"/>
          </a:p>
          <a:p>
            <a:pPr>
              <a:buFont typeface="Wingdings" panose="05000000000000000000" pitchFamily="2" charset="2"/>
              <a:buNone/>
              <a:defRPr/>
            </a:pPr>
            <a:endParaRPr lang="sr-Latn-CS" sz="2000" dirty="0"/>
          </a:p>
        </p:txBody>
      </p:sp>
      <p:sp>
        <p:nvSpPr>
          <p:cNvPr id="37892" name="Rectangle 7">
            <a:extLst>
              <a:ext uri="{FF2B5EF4-FFF2-40B4-BE49-F238E27FC236}">
                <a16:creationId xmlns:a16="http://schemas.microsoft.com/office/drawing/2014/main" id="{0D9C57B1-B165-4575-8009-AC52DE64CE04}"/>
              </a:ext>
            </a:extLst>
          </p:cNvPr>
          <p:cNvSpPr>
            <a:spLocks noChangeArrowheads="1"/>
          </p:cNvSpPr>
          <p:nvPr/>
        </p:nvSpPr>
        <p:spPr bwMode="auto">
          <a:xfrm>
            <a:off x="990600" y="3124200"/>
            <a:ext cx="3733800"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en-US" altLang="en-US"/>
              <a:t>Zašto se ova funkcija naziva „željenom” a ne – stvarnom</a:t>
            </a:r>
            <a:r>
              <a:rPr lang="sr-Latn-CS" altLang="en-US"/>
              <a:t> </a:t>
            </a:r>
            <a:r>
              <a:rPr lang="en-US" altLang="en-US"/>
              <a:t>tražnjom?</a:t>
            </a:r>
            <a:endParaRPr lang="sr-Latn-CS" altLang="en-US"/>
          </a:p>
          <a:p>
            <a:pPr eaLnBrk="1" hangingPunct="1"/>
            <a:endParaRPr lang="sr-Latn-CS" altLang="en-US"/>
          </a:p>
          <a:p>
            <a:pPr eaLnBrk="1" hangingPunct="1"/>
            <a:endParaRPr lang="sr-Latn-CS" altLang="en-US"/>
          </a:p>
          <a:p>
            <a:pPr eaLnBrk="1" hangingPunct="1"/>
            <a:r>
              <a:rPr lang="en-US" altLang="en-US"/>
              <a:t>relacija pokazuje</a:t>
            </a:r>
            <a:r>
              <a:rPr lang="sr-Latn-CS" altLang="en-US"/>
              <a:t> </a:t>
            </a:r>
            <a:r>
              <a:rPr lang="pl-PL" altLang="en-US"/>
              <a:t>koliko bi privredni subjekti želeli da troše za datu </a:t>
            </a:r>
            <a:r>
              <a:rPr lang="en-US" altLang="en-US"/>
              <a:t>vrednost endogenih varijabli, što ne znači da</a:t>
            </a:r>
            <a:r>
              <a:rPr lang="sr-Latn-CS" altLang="en-US"/>
              <a:t> </a:t>
            </a:r>
            <a:r>
              <a:rPr lang="pl-PL" altLang="en-US"/>
              <a:t>će tako u stvari i biti.</a:t>
            </a:r>
            <a:endParaRPr lang="en-US" altLang="en-US"/>
          </a:p>
        </p:txBody>
      </p:sp>
      <p:pic>
        <p:nvPicPr>
          <p:cNvPr id="37893" name="Picture 3">
            <a:extLst>
              <a:ext uri="{FF2B5EF4-FFF2-40B4-BE49-F238E27FC236}">
                <a16:creationId xmlns:a16="http://schemas.microsoft.com/office/drawing/2014/main" id="{13D2AE45-2863-4FAF-92FF-BF0E972857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3327400"/>
            <a:ext cx="3906838" cy="261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0" name="TextBox 6">
            <a:extLst>
              <a:ext uri="{FF2B5EF4-FFF2-40B4-BE49-F238E27FC236}">
                <a16:creationId xmlns:a16="http://schemas.microsoft.com/office/drawing/2014/main" id="{70D64684-EF72-4E51-8876-B69A2A665F37}"/>
              </a:ext>
            </a:extLst>
          </p:cNvPr>
          <p:cNvSpPr txBox="1">
            <a:spLocks noChangeArrowheads="1"/>
          </p:cNvSpPr>
          <p:nvPr/>
        </p:nvSpPr>
        <p:spPr bwMode="auto">
          <a:xfrm>
            <a:off x="6553200" y="3429000"/>
            <a:ext cx="1143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sr-Latn-CS" altLang="en-US">
                <a:solidFill>
                  <a:schemeClr val="bg1"/>
                </a:solidFill>
              </a:rPr>
              <a:t>ponuda</a:t>
            </a:r>
            <a:endParaRPr lang="en-US" altLang="en-US">
              <a:solidFill>
                <a:schemeClr val="bg1"/>
              </a:solidFill>
            </a:endParaRPr>
          </a:p>
        </p:txBody>
      </p:sp>
      <p:sp>
        <p:nvSpPr>
          <p:cNvPr id="6151" name="TextBox 7">
            <a:extLst>
              <a:ext uri="{FF2B5EF4-FFF2-40B4-BE49-F238E27FC236}">
                <a16:creationId xmlns:a16="http://schemas.microsoft.com/office/drawing/2014/main" id="{64FBEC0E-0AE7-479D-B79B-2EF68DF1CA86}"/>
              </a:ext>
            </a:extLst>
          </p:cNvPr>
          <p:cNvSpPr txBox="1">
            <a:spLocks noChangeArrowheads="1"/>
          </p:cNvSpPr>
          <p:nvPr/>
        </p:nvSpPr>
        <p:spPr bwMode="auto">
          <a:xfrm>
            <a:off x="7620000" y="4419600"/>
            <a:ext cx="1143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sr-Latn-CS" altLang="en-US">
                <a:solidFill>
                  <a:schemeClr val="bg1"/>
                </a:solidFill>
              </a:rPr>
              <a:t>Željena tražnja</a:t>
            </a:r>
            <a:endParaRPr lang="en-US" altLang="en-US">
              <a:solidFill>
                <a:schemeClr val="bg1"/>
              </a:solidFill>
            </a:endParaRPr>
          </a:p>
        </p:txBody>
      </p:sp>
      <p:sp>
        <p:nvSpPr>
          <p:cNvPr id="8" name="Content Placeholder 2">
            <a:extLst>
              <a:ext uri="{FF2B5EF4-FFF2-40B4-BE49-F238E27FC236}">
                <a16:creationId xmlns:a16="http://schemas.microsoft.com/office/drawing/2014/main" id="{C75BC8B6-F754-4E38-B57C-FF5B70C2F35A}"/>
              </a:ext>
            </a:extLst>
          </p:cNvPr>
          <p:cNvSpPr txBox="1">
            <a:spLocks/>
          </p:cNvSpPr>
          <p:nvPr/>
        </p:nvSpPr>
        <p:spPr bwMode="auto">
          <a:xfrm rot="16200000">
            <a:off x="4894263" y="5156200"/>
            <a:ext cx="762000" cy="457200"/>
          </a:xfrm>
          <a:prstGeom prst="rect">
            <a:avLst/>
          </a:prstGeom>
          <a:noFill/>
          <a:ln w="9525">
            <a:noFill/>
            <a:miter lim="800000"/>
            <a:headEnd/>
            <a:tailEnd/>
          </a:ln>
          <a:effectLst/>
        </p:spPr>
        <p:txBody>
          <a:bodyPr/>
          <a:lstStyle/>
          <a:p>
            <a:pPr marL="342900" indent="-342900" eaLnBrk="0" hangingPunct="0">
              <a:spcBef>
                <a:spcPct val="20000"/>
              </a:spcBef>
              <a:buClr>
                <a:schemeClr val="hlink"/>
              </a:buClr>
              <a:buSzPct val="70000"/>
              <a:buFont typeface="Wingdings" pitchFamily="2" charset="2"/>
              <a:buNone/>
              <a:defRPr/>
            </a:pPr>
            <a:r>
              <a:rPr lang="sr-Latn-CS" sz="800" kern="0" dirty="0">
                <a:solidFill>
                  <a:srgbClr val="FF0000"/>
                </a:solidFill>
                <a:effectLst>
                  <a:outerShdw blurRad="38100" dist="38100" dir="2700000" algn="tl">
                    <a:srgbClr val="000000"/>
                  </a:outerShdw>
                </a:effectLst>
                <a:latin typeface="+mn-lt"/>
                <a:cs typeface="+mn-cs"/>
              </a:rPr>
              <a:t>Autonomna </a:t>
            </a:r>
          </a:p>
          <a:p>
            <a:pPr marL="342900" indent="-342900" eaLnBrk="0" hangingPunct="0">
              <a:spcBef>
                <a:spcPct val="20000"/>
              </a:spcBef>
              <a:buClr>
                <a:schemeClr val="hlink"/>
              </a:buClr>
              <a:buSzPct val="70000"/>
              <a:buFont typeface="Wingdings" pitchFamily="2" charset="2"/>
              <a:buNone/>
              <a:defRPr/>
            </a:pPr>
            <a:r>
              <a:rPr lang="sr-Latn-CS" sz="800" kern="0" dirty="0">
                <a:solidFill>
                  <a:srgbClr val="FF0000"/>
                </a:solidFill>
                <a:effectLst>
                  <a:outerShdw blurRad="38100" dist="38100" dir="2700000" algn="tl">
                    <a:srgbClr val="000000"/>
                  </a:outerShdw>
                </a:effectLst>
                <a:latin typeface="+mn-lt"/>
                <a:cs typeface="+mn-cs"/>
              </a:rPr>
              <a:t>  potrošnja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151"/>
                                        </p:tgtEl>
                                        <p:attrNameLst>
                                          <p:attrName>style.visibility</p:attrName>
                                        </p:attrNameLst>
                                      </p:cBhvr>
                                      <p:to>
                                        <p:strVal val="visible"/>
                                      </p:to>
                                    </p:set>
                                    <p:animEffect transition="in" filter="blinds(horizontal)">
                                      <p:cBhvr>
                                        <p:cTn id="7" dur="500"/>
                                        <p:tgtEl>
                                          <p:spTgt spid="615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150"/>
                                        </p:tgtEl>
                                        <p:attrNameLst>
                                          <p:attrName>style.visibility</p:attrName>
                                        </p:attrNameLst>
                                      </p:cBhvr>
                                      <p:to>
                                        <p:strVal val="visible"/>
                                      </p:to>
                                    </p:set>
                                    <p:animEffect transition="in" filter="blinds(horizontal)">
                                      <p:cBhvr>
                                        <p:cTn id="12" dur="500"/>
                                        <p:tgtEl>
                                          <p:spTgt spid="6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0" grpId="0"/>
      <p:bldP spid="615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F69FC-EF59-4565-BB73-4CC19282469A}"/>
              </a:ext>
            </a:extLst>
          </p:cNvPr>
          <p:cNvSpPr>
            <a:spLocks noGrp="1"/>
          </p:cNvSpPr>
          <p:nvPr>
            <p:ph type="title"/>
          </p:nvPr>
        </p:nvSpPr>
        <p:spPr/>
        <p:txBody>
          <a:bodyPr/>
          <a:lstStyle/>
          <a:p>
            <a:pPr>
              <a:defRPr/>
            </a:pPr>
            <a:r>
              <a:rPr lang="en-US" dirty="0"/>
              <a:t>Ali, </a:t>
            </a:r>
            <a:r>
              <a:rPr lang="en-US" dirty="0" err="1"/>
              <a:t>tražnja</a:t>
            </a:r>
            <a:r>
              <a:rPr lang="en-US" dirty="0"/>
              <a:t> </a:t>
            </a:r>
            <a:r>
              <a:rPr lang="en-US" dirty="0" err="1"/>
              <a:t>će</a:t>
            </a:r>
            <a:r>
              <a:rPr lang="en-US" dirty="0"/>
              <a:t> </a:t>
            </a:r>
            <a:r>
              <a:rPr lang="en-US" dirty="0" err="1"/>
              <a:t>rasti</a:t>
            </a:r>
            <a:r>
              <a:rPr lang="en-US" dirty="0"/>
              <a:t> </a:t>
            </a:r>
            <a:r>
              <a:rPr lang="en-US" dirty="0" err="1"/>
              <a:t>manje</a:t>
            </a:r>
            <a:r>
              <a:rPr lang="en-US" dirty="0"/>
              <a:t> </a:t>
            </a:r>
            <a:r>
              <a:rPr lang="en-US" dirty="0" err="1"/>
              <a:t>od</a:t>
            </a:r>
            <a:r>
              <a:rPr lang="en-US" dirty="0"/>
              <a:t> </a:t>
            </a:r>
            <a:r>
              <a:rPr lang="sr-Latn-CS" dirty="0"/>
              <a:t>rasta </a:t>
            </a:r>
            <a:r>
              <a:rPr lang="en-US" dirty="0" err="1"/>
              <a:t>BDP</a:t>
            </a:r>
            <a:endParaRPr lang="en-US" dirty="0"/>
          </a:p>
        </p:txBody>
      </p:sp>
      <p:sp>
        <p:nvSpPr>
          <p:cNvPr id="3" name="Content Placeholder 2">
            <a:extLst>
              <a:ext uri="{FF2B5EF4-FFF2-40B4-BE49-F238E27FC236}">
                <a16:creationId xmlns:a16="http://schemas.microsoft.com/office/drawing/2014/main" id="{678E1720-4043-4DDA-8E77-8D11983FFEB7}"/>
              </a:ext>
            </a:extLst>
          </p:cNvPr>
          <p:cNvSpPr>
            <a:spLocks noGrp="1"/>
          </p:cNvSpPr>
          <p:nvPr>
            <p:ph sz="half" idx="1"/>
          </p:nvPr>
        </p:nvSpPr>
        <p:spPr>
          <a:xfrm>
            <a:off x="1066800" y="1981200"/>
            <a:ext cx="5486400" cy="4114800"/>
          </a:xfrm>
        </p:spPr>
        <p:txBody>
          <a:bodyPr/>
          <a:lstStyle/>
          <a:p>
            <a:pPr>
              <a:defRPr/>
            </a:pPr>
            <a:r>
              <a:rPr lang="en-US" i="1" dirty="0"/>
              <a:t>Y</a:t>
            </a:r>
            <a:r>
              <a:rPr lang="sr-Latn-CS" i="1" dirty="0"/>
              <a:t>=</a:t>
            </a:r>
            <a:r>
              <a:rPr lang="sr-Latn-CS" b="1" i="1" dirty="0">
                <a:latin typeface="Symbol" pitchFamily="18" charset="2"/>
              </a:rPr>
              <a:t>a</a:t>
            </a:r>
            <a:r>
              <a:rPr lang="sr-Latn-CS" i="1" dirty="0"/>
              <a:t>+cY</a:t>
            </a:r>
            <a:endParaRPr lang="en-US" i="1" dirty="0"/>
          </a:p>
          <a:p>
            <a:pPr>
              <a:defRPr/>
            </a:pPr>
            <a:r>
              <a:rPr lang="sr-Latn-CS" dirty="0"/>
              <a:t>Autonomna potrošnja</a:t>
            </a:r>
          </a:p>
          <a:p>
            <a:pPr>
              <a:defRPr/>
            </a:pPr>
            <a:r>
              <a:rPr lang="sr-Latn-CS" dirty="0"/>
              <a:t>Marginalna skl.potrošnji - </a:t>
            </a:r>
          </a:p>
          <a:p>
            <a:pPr>
              <a:defRPr/>
            </a:pPr>
            <a:endParaRPr lang="sr-Latn-CS" dirty="0"/>
          </a:p>
          <a:p>
            <a:pPr>
              <a:defRPr/>
            </a:pPr>
            <a:endParaRPr lang="en-US" dirty="0"/>
          </a:p>
          <a:p>
            <a:pPr>
              <a:defRPr/>
            </a:pPr>
            <a:r>
              <a:rPr lang="en-US" dirty="0"/>
              <a:t>to </a:t>
            </a:r>
            <a:r>
              <a:rPr lang="en-US" dirty="0" err="1"/>
              <a:t>objašnjava</a:t>
            </a:r>
            <a:r>
              <a:rPr lang="sr-Latn-CS" dirty="0"/>
              <a:t> </a:t>
            </a:r>
            <a:r>
              <a:rPr lang="en-US" dirty="0" err="1"/>
              <a:t>zašto</a:t>
            </a:r>
            <a:r>
              <a:rPr lang="en-US" dirty="0"/>
              <a:t> </a:t>
            </a:r>
            <a:r>
              <a:rPr lang="en-US" dirty="0" err="1"/>
              <a:t>linija</a:t>
            </a:r>
            <a:r>
              <a:rPr lang="en-US" dirty="0"/>
              <a:t> </a:t>
            </a:r>
            <a:r>
              <a:rPr lang="en-US" i="1" dirty="0"/>
              <a:t>DD </a:t>
            </a:r>
            <a:r>
              <a:rPr lang="en-US" i="1" dirty="0" err="1"/>
              <a:t>ima</a:t>
            </a:r>
            <a:r>
              <a:rPr lang="en-US" i="1" dirty="0"/>
              <a:t> </a:t>
            </a:r>
            <a:r>
              <a:rPr lang="en-US" i="1" dirty="0" err="1"/>
              <a:t>ugao</a:t>
            </a:r>
            <a:r>
              <a:rPr lang="en-US" i="1" dirty="0"/>
              <a:t> </a:t>
            </a:r>
            <a:r>
              <a:rPr lang="en-US" i="1" dirty="0" err="1"/>
              <a:t>manji</a:t>
            </a:r>
            <a:r>
              <a:rPr lang="en-US" i="1" dirty="0"/>
              <a:t> </a:t>
            </a:r>
            <a:r>
              <a:rPr lang="en-US" i="1" dirty="0" err="1"/>
              <a:t>od</a:t>
            </a:r>
            <a:r>
              <a:rPr lang="en-US" i="1" dirty="0"/>
              <a:t> </a:t>
            </a:r>
            <a:r>
              <a:rPr lang="en-US" b="1" i="1" dirty="0"/>
              <a:t>45°.</a:t>
            </a:r>
            <a:endParaRPr lang="sr-Latn-CS" b="1" i="1" dirty="0"/>
          </a:p>
        </p:txBody>
      </p:sp>
      <p:pic>
        <p:nvPicPr>
          <p:cNvPr id="7173" name="Picture 3">
            <a:extLst>
              <a:ext uri="{FF2B5EF4-FFF2-40B4-BE49-F238E27FC236}">
                <a16:creationId xmlns:a16="http://schemas.microsoft.com/office/drawing/2014/main" id="{4D98E675-B7F7-49C6-AC95-37911411CA50}"/>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410200" y="1981200"/>
            <a:ext cx="3565525" cy="2387600"/>
          </a:xfrm>
          <a:noFill/>
          <a:extLst>
            <a:ext uri="{909E8E84-426E-40DD-AFC4-6F175D3DCCD1}">
              <a14:hiddenFill xmlns:a14="http://schemas.microsoft.com/office/drawing/2010/main">
                <a:solidFill>
                  <a:srgbClr val="FFFFFF"/>
                </a:solidFill>
              </a14:hiddenFill>
            </a:ext>
          </a:extLst>
        </p:spPr>
      </p:pic>
      <p:sp>
        <p:nvSpPr>
          <p:cNvPr id="7174" name="TextBox 6">
            <a:extLst>
              <a:ext uri="{FF2B5EF4-FFF2-40B4-BE49-F238E27FC236}">
                <a16:creationId xmlns:a16="http://schemas.microsoft.com/office/drawing/2014/main" id="{80023033-C3B4-4EBB-8EEC-6CC921CA570D}"/>
              </a:ext>
            </a:extLst>
          </p:cNvPr>
          <p:cNvSpPr txBox="1">
            <a:spLocks noChangeArrowheads="1"/>
          </p:cNvSpPr>
          <p:nvPr/>
        </p:nvSpPr>
        <p:spPr bwMode="auto">
          <a:xfrm>
            <a:off x="6781800" y="2057400"/>
            <a:ext cx="1143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sr-Latn-CS" altLang="en-US">
                <a:solidFill>
                  <a:schemeClr val="bg1"/>
                </a:solidFill>
              </a:rPr>
              <a:t>ponuda</a:t>
            </a:r>
            <a:endParaRPr lang="en-US" altLang="en-US">
              <a:solidFill>
                <a:schemeClr val="bg1"/>
              </a:solidFill>
            </a:endParaRPr>
          </a:p>
        </p:txBody>
      </p:sp>
      <p:sp>
        <p:nvSpPr>
          <p:cNvPr id="7175" name="TextBox 7">
            <a:extLst>
              <a:ext uri="{FF2B5EF4-FFF2-40B4-BE49-F238E27FC236}">
                <a16:creationId xmlns:a16="http://schemas.microsoft.com/office/drawing/2014/main" id="{3F8FF275-CDE1-493C-AB12-F5494131E6D3}"/>
              </a:ext>
            </a:extLst>
          </p:cNvPr>
          <p:cNvSpPr txBox="1">
            <a:spLocks noChangeArrowheads="1"/>
          </p:cNvSpPr>
          <p:nvPr/>
        </p:nvSpPr>
        <p:spPr bwMode="auto">
          <a:xfrm>
            <a:off x="7620000" y="3124200"/>
            <a:ext cx="1143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sr-Latn-CS" altLang="en-US">
                <a:solidFill>
                  <a:schemeClr val="bg1"/>
                </a:solidFill>
              </a:rPr>
              <a:t>Željena tražnja</a:t>
            </a:r>
            <a:endParaRPr lang="en-US" altLang="en-US">
              <a:solidFill>
                <a:schemeClr val="bg1"/>
              </a:solidFill>
            </a:endParaRPr>
          </a:p>
        </p:txBody>
      </p:sp>
      <p:graphicFrame>
        <p:nvGraphicFramePr>
          <p:cNvPr id="7170" name="Object 8">
            <a:extLst>
              <a:ext uri="{FF2B5EF4-FFF2-40B4-BE49-F238E27FC236}">
                <a16:creationId xmlns:a16="http://schemas.microsoft.com/office/drawing/2014/main" id="{93041D1F-4B88-4B19-A19D-776F6E919EB3}"/>
              </a:ext>
            </a:extLst>
          </p:cNvPr>
          <p:cNvGraphicFramePr>
            <a:graphicFrameLocks noChangeAspect="1"/>
          </p:cNvGraphicFramePr>
          <p:nvPr/>
        </p:nvGraphicFramePr>
        <p:xfrm>
          <a:off x="2992438" y="3657600"/>
          <a:ext cx="1430337" cy="806450"/>
        </p:xfrm>
        <a:graphic>
          <a:graphicData uri="http://schemas.openxmlformats.org/presentationml/2006/ole">
            <mc:AlternateContent xmlns:mc="http://schemas.openxmlformats.org/markup-compatibility/2006">
              <mc:Choice xmlns:v="urn:schemas-microsoft-com:vml" Requires="v">
                <p:oleObj name="Equation" r:id="rId4" imgW="698400" imgH="393480" progId="Equation.3">
                  <p:embed/>
                </p:oleObj>
              </mc:Choice>
              <mc:Fallback>
                <p:oleObj name="Equation" r:id="rId4" imgW="698400" imgH="393480" progId="Equation.3">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92438" y="3657600"/>
                        <a:ext cx="1430337" cy="806450"/>
                      </a:xfrm>
                      <a:prstGeom prst="rect">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7CF6C-F24C-45FA-9269-708C7ACE9764}"/>
              </a:ext>
            </a:extLst>
          </p:cNvPr>
          <p:cNvSpPr>
            <a:spLocks noGrp="1"/>
          </p:cNvSpPr>
          <p:nvPr>
            <p:ph type="title"/>
          </p:nvPr>
        </p:nvSpPr>
        <p:spPr/>
        <p:txBody>
          <a:bodyPr/>
          <a:lstStyle/>
          <a:p>
            <a:pPr>
              <a:defRPr/>
            </a:pPr>
            <a:r>
              <a:rPr lang="en-US" dirty="0" err="1"/>
              <a:t>Da</a:t>
            </a:r>
            <a:r>
              <a:rPr lang="en-US" dirty="0"/>
              <a:t> </a:t>
            </a:r>
            <a:r>
              <a:rPr lang="en-US" dirty="0" err="1"/>
              <a:t>rezimiramo</a:t>
            </a:r>
            <a:r>
              <a:rPr lang="en-US" dirty="0"/>
              <a:t> </a:t>
            </a:r>
          </a:p>
        </p:txBody>
      </p:sp>
      <p:sp>
        <p:nvSpPr>
          <p:cNvPr id="3" name="Content Placeholder 2">
            <a:extLst>
              <a:ext uri="{FF2B5EF4-FFF2-40B4-BE49-F238E27FC236}">
                <a16:creationId xmlns:a16="http://schemas.microsoft.com/office/drawing/2014/main" id="{DB4E2B83-D1FB-4F56-9837-6BE3249A527A}"/>
              </a:ext>
            </a:extLst>
          </p:cNvPr>
          <p:cNvSpPr>
            <a:spLocks noGrp="1"/>
          </p:cNvSpPr>
          <p:nvPr>
            <p:ph sz="half" idx="1"/>
          </p:nvPr>
        </p:nvSpPr>
        <p:spPr/>
        <p:txBody>
          <a:bodyPr/>
          <a:lstStyle/>
          <a:p>
            <a:pPr>
              <a:buFont typeface="Wingdings" panose="05000000000000000000" pitchFamily="2" charset="2"/>
              <a:buNone/>
              <a:defRPr/>
            </a:pPr>
            <a:r>
              <a:rPr lang="sr-Latn-CS" dirty="0"/>
              <a:t>1. </a:t>
            </a:r>
            <a:r>
              <a:rPr lang="en-US" dirty="0" err="1"/>
              <a:t>BDP</a:t>
            </a:r>
            <a:r>
              <a:rPr lang="en-US" dirty="0"/>
              <a:t> </a:t>
            </a:r>
            <a:r>
              <a:rPr lang="sr-Latn-CS" dirty="0"/>
              <a:t>se </a:t>
            </a:r>
            <a:r>
              <a:rPr lang="en-US" dirty="0" err="1"/>
              <a:t>automatski</a:t>
            </a:r>
            <a:r>
              <a:rPr lang="en-US" dirty="0"/>
              <a:t> </a:t>
            </a:r>
            <a:r>
              <a:rPr lang="en-US" dirty="0" err="1"/>
              <a:t>vraća</a:t>
            </a:r>
            <a:r>
              <a:rPr lang="en-US" dirty="0"/>
              <a:t> u</a:t>
            </a:r>
            <a:r>
              <a:rPr lang="sr-Latn-CS" dirty="0"/>
              <a:t> </a:t>
            </a:r>
            <a:r>
              <a:rPr lang="vi-VN" dirty="0"/>
              <a:t>ravnotežu</a:t>
            </a:r>
            <a:endParaRPr lang="en-US" dirty="0"/>
          </a:p>
        </p:txBody>
      </p:sp>
      <p:sp>
        <p:nvSpPr>
          <p:cNvPr id="4" name="Content Placeholder 3">
            <a:extLst>
              <a:ext uri="{FF2B5EF4-FFF2-40B4-BE49-F238E27FC236}">
                <a16:creationId xmlns:a16="http://schemas.microsoft.com/office/drawing/2014/main" id="{9EB8943C-B409-4A41-9410-4A184A494615}"/>
              </a:ext>
            </a:extLst>
          </p:cNvPr>
          <p:cNvSpPr>
            <a:spLocks noGrp="1"/>
          </p:cNvSpPr>
          <p:nvPr>
            <p:ph sz="half" idx="2"/>
          </p:nvPr>
        </p:nvSpPr>
        <p:spPr>
          <a:xfrm>
            <a:off x="990600" y="3048000"/>
            <a:ext cx="7620000" cy="1676400"/>
          </a:xfrm>
        </p:spPr>
        <p:txBody>
          <a:bodyPr/>
          <a:lstStyle/>
          <a:p>
            <a:pPr>
              <a:buFont typeface="Wingdings" panose="05000000000000000000" pitchFamily="2" charset="2"/>
              <a:buNone/>
              <a:defRPr/>
            </a:pPr>
            <a:r>
              <a:rPr lang="sr-Latn-CS" dirty="0"/>
              <a:t>2. </a:t>
            </a:r>
            <a:r>
              <a:rPr lang="en-US" dirty="0" err="1"/>
              <a:t>neravnoteža</a:t>
            </a:r>
            <a:r>
              <a:rPr lang="en-US" dirty="0"/>
              <a:t> </a:t>
            </a:r>
            <a:r>
              <a:rPr lang="en-US" dirty="0" err="1"/>
              <a:t>relativno</a:t>
            </a:r>
            <a:r>
              <a:rPr lang="en-US" dirty="0"/>
              <a:t> </a:t>
            </a:r>
            <a:r>
              <a:rPr lang="en-US" dirty="0" err="1"/>
              <a:t>kratko</a:t>
            </a:r>
            <a:r>
              <a:rPr lang="en-US" dirty="0"/>
              <a:t> </a:t>
            </a:r>
            <a:r>
              <a:rPr lang="en-US" dirty="0" err="1"/>
              <a:t>traje</a:t>
            </a:r>
            <a:r>
              <a:rPr lang="en-US" dirty="0"/>
              <a:t>. </a:t>
            </a:r>
            <a:r>
              <a:rPr lang="en-US" dirty="0" err="1"/>
              <a:t>Firme</a:t>
            </a:r>
            <a:r>
              <a:rPr lang="en-US" dirty="0"/>
              <a:t> </a:t>
            </a:r>
            <a:r>
              <a:rPr lang="en-US" dirty="0" err="1"/>
              <a:t>koriste</a:t>
            </a:r>
            <a:r>
              <a:rPr lang="sr-Latn-CS" dirty="0"/>
              <a:t> </a:t>
            </a:r>
            <a:r>
              <a:rPr lang="en-US" dirty="0" err="1"/>
              <a:t>zalihe</a:t>
            </a:r>
            <a:r>
              <a:rPr lang="en-US" dirty="0"/>
              <a:t> </a:t>
            </a:r>
            <a:r>
              <a:rPr lang="en-US" dirty="0" err="1"/>
              <a:t>kao</a:t>
            </a:r>
            <a:r>
              <a:rPr lang="en-US" dirty="0"/>
              <a:t> </a:t>
            </a:r>
            <a:r>
              <a:rPr lang="en-US" dirty="0" err="1"/>
              <a:t>osigurač</a:t>
            </a:r>
            <a:r>
              <a:rPr lang="sr-Latn-CS" dirty="0"/>
              <a:t>: </a:t>
            </a:r>
            <a:r>
              <a:rPr lang="en-US" dirty="0"/>
              <a:t> </a:t>
            </a:r>
            <a:r>
              <a:rPr lang="en-US" dirty="0" err="1"/>
              <a:t>gomilaju</a:t>
            </a:r>
            <a:r>
              <a:rPr lang="en-US" dirty="0"/>
              <a:t> </a:t>
            </a:r>
            <a:r>
              <a:rPr lang="sr-Latn-CS" dirty="0"/>
              <a:t>ih </a:t>
            </a:r>
            <a:r>
              <a:rPr lang="en-US" dirty="0" err="1"/>
              <a:t>kada</a:t>
            </a:r>
            <a:r>
              <a:rPr lang="en-US" dirty="0"/>
              <a:t> je</a:t>
            </a:r>
            <a:r>
              <a:rPr lang="sr-Latn-CS" dirty="0"/>
              <a:t> </a:t>
            </a:r>
            <a:r>
              <a:rPr lang="en-US" dirty="0" err="1"/>
              <a:t>slaba</a:t>
            </a:r>
            <a:r>
              <a:rPr lang="en-US" dirty="0"/>
              <a:t> </a:t>
            </a:r>
            <a:r>
              <a:rPr lang="en-US" dirty="0" err="1"/>
              <a:t>tražnja</a:t>
            </a:r>
            <a:endParaRPr lang="sr-Latn-CS" dirty="0"/>
          </a:p>
        </p:txBody>
      </p:sp>
      <p:sp>
        <p:nvSpPr>
          <p:cNvPr id="40965" name="Rectangle 4">
            <a:extLst>
              <a:ext uri="{FF2B5EF4-FFF2-40B4-BE49-F238E27FC236}">
                <a16:creationId xmlns:a16="http://schemas.microsoft.com/office/drawing/2014/main" id="{204CE74F-7DFC-4FDA-BDFC-3608DEE34BBE}"/>
              </a:ext>
            </a:extLst>
          </p:cNvPr>
          <p:cNvSpPr>
            <a:spLocks noChangeArrowheads="1"/>
          </p:cNvSpPr>
          <p:nvPr/>
        </p:nvSpPr>
        <p:spPr bwMode="auto">
          <a:xfrm>
            <a:off x="1219200" y="4953000"/>
            <a:ext cx="70866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sr-Latn-CS" altLang="en-US"/>
              <a:t>3</a:t>
            </a:r>
            <a:r>
              <a:rPr lang="sr-Latn-CS" altLang="en-US" sz="2800"/>
              <a:t>. </a:t>
            </a:r>
            <a:r>
              <a:rPr lang="en-US" altLang="en-US" sz="2800"/>
              <a:t>Nacionalne</a:t>
            </a:r>
            <a:r>
              <a:rPr lang="sr-Latn-CS" altLang="en-US" sz="2800"/>
              <a:t> </a:t>
            </a:r>
            <a:r>
              <a:rPr lang="en-US" altLang="en-US" sz="2800"/>
              <a:t>statističke službe rešavaju taj problem tako što</a:t>
            </a:r>
            <a:r>
              <a:rPr lang="sr-Latn-CS" altLang="en-US" sz="2800"/>
              <a:t> </a:t>
            </a:r>
            <a:r>
              <a:rPr lang="en-US" altLang="en-US" sz="2800"/>
              <a:t>zalihe tretiraju kao „investicije u zalihe“.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C64C2-05F2-415E-99BC-7482F3660527}"/>
              </a:ext>
            </a:extLst>
          </p:cNvPr>
          <p:cNvSpPr>
            <a:spLocks noGrp="1"/>
          </p:cNvSpPr>
          <p:nvPr>
            <p:ph type="title"/>
          </p:nvPr>
        </p:nvSpPr>
        <p:spPr/>
        <p:txBody>
          <a:bodyPr/>
          <a:lstStyle/>
          <a:p>
            <a:pPr>
              <a:defRPr/>
            </a:pPr>
            <a:r>
              <a:rPr lang="sr-Latn-CS" dirty="0"/>
              <a:t>Multiplikator za Y=C+G</a:t>
            </a:r>
            <a:endParaRPr lang="en-GB" dirty="0"/>
          </a:p>
        </p:txBody>
      </p:sp>
      <p:sp>
        <p:nvSpPr>
          <p:cNvPr id="4" name="Content Placeholder 3">
            <a:extLst>
              <a:ext uri="{FF2B5EF4-FFF2-40B4-BE49-F238E27FC236}">
                <a16:creationId xmlns:a16="http://schemas.microsoft.com/office/drawing/2014/main" id="{11838005-D963-4B9F-9D7C-BA90AC13EE85}"/>
              </a:ext>
            </a:extLst>
          </p:cNvPr>
          <p:cNvSpPr>
            <a:spLocks noGrp="1"/>
          </p:cNvSpPr>
          <p:nvPr>
            <p:ph sz="half" idx="2"/>
          </p:nvPr>
        </p:nvSpPr>
        <p:spPr>
          <a:xfrm>
            <a:off x="990600" y="1828800"/>
            <a:ext cx="3695700" cy="2057400"/>
          </a:xfrm>
        </p:spPr>
        <p:txBody>
          <a:bodyPr/>
          <a:lstStyle/>
          <a:p>
            <a:pPr>
              <a:buFont typeface="Wingdings" panose="05000000000000000000" pitchFamily="2" charset="2"/>
              <a:buNone/>
              <a:defRPr/>
            </a:pPr>
            <a:r>
              <a:rPr lang="en-GB" dirty="0"/>
              <a:t>Y=C+G</a:t>
            </a:r>
          </a:p>
          <a:p>
            <a:pPr>
              <a:buFont typeface="Wingdings" panose="05000000000000000000" pitchFamily="2" charset="2"/>
              <a:buNone/>
              <a:defRPr/>
            </a:pPr>
            <a:r>
              <a:rPr lang="sr-Latn-CS" dirty="0"/>
              <a:t>C=</a:t>
            </a:r>
            <a:r>
              <a:rPr lang="sr-Latn-CS" dirty="0">
                <a:sym typeface="Symbol"/>
              </a:rPr>
              <a:t>+</a:t>
            </a:r>
            <a:r>
              <a:rPr lang="en-GB" dirty="0" err="1">
                <a:sym typeface="Symbol"/>
              </a:rPr>
              <a:t>c</a:t>
            </a:r>
            <a:r>
              <a:rPr lang="en-GB" i="1" dirty="0" err="1">
                <a:sym typeface="Symbol"/>
              </a:rPr>
              <a:t>Y</a:t>
            </a:r>
            <a:endParaRPr lang="en-GB" i="1" dirty="0">
              <a:sym typeface="Symbol"/>
            </a:endParaRPr>
          </a:p>
          <a:p>
            <a:pPr>
              <a:buFont typeface="Wingdings" panose="05000000000000000000" pitchFamily="2" charset="2"/>
              <a:buNone/>
              <a:defRPr/>
            </a:pPr>
            <a:r>
              <a:rPr lang="en-GB" i="1" dirty="0">
                <a:sym typeface="Symbol"/>
              </a:rPr>
              <a:t>-----------------------</a:t>
            </a:r>
            <a:endParaRPr lang="sr-Latn-RS" i="1" dirty="0">
              <a:sym typeface="Symbol"/>
            </a:endParaRPr>
          </a:p>
          <a:p>
            <a:pPr>
              <a:buFont typeface="Wingdings" panose="05000000000000000000" pitchFamily="2" charset="2"/>
              <a:buNone/>
              <a:defRPr/>
            </a:pPr>
            <a:r>
              <a:rPr lang="en-GB" dirty="0"/>
              <a:t>Y=</a:t>
            </a:r>
            <a:r>
              <a:rPr lang="en-GB" i="1" dirty="0" err="1"/>
              <a:t>c</a:t>
            </a:r>
            <a:r>
              <a:rPr lang="en-GB" i="1" dirty="0" err="1">
                <a:sym typeface="Symbol"/>
              </a:rPr>
              <a:t>Y</a:t>
            </a:r>
            <a:r>
              <a:rPr lang="en-GB" dirty="0" err="1"/>
              <a:t>+G</a:t>
            </a:r>
            <a:endParaRPr lang="en-GB" dirty="0"/>
          </a:p>
          <a:p>
            <a:pPr>
              <a:buFont typeface="Wingdings" panose="05000000000000000000" pitchFamily="2" charset="2"/>
              <a:buNone/>
              <a:defRPr/>
            </a:pPr>
            <a:endParaRPr lang="sr-Latn-RS" i="1" dirty="0">
              <a:sym typeface="Symbol"/>
            </a:endParaRPr>
          </a:p>
          <a:p>
            <a:pPr>
              <a:buFont typeface="Wingdings" panose="05000000000000000000" pitchFamily="2" charset="2"/>
              <a:buNone/>
              <a:defRPr/>
            </a:pPr>
            <a:endParaRPr lang="sr-Latn-RS" i="1" dirty="0">
              <a:sym typeface="Symbol"/>
            </a:endParaRPr>
          </a:p>
          <a:p>
            <a:pPr>
              <a:buFont typeface="Wingdings" panose="05000000000000000000" pitchFamily="2" charset="2"/>
              <a:buNone/>
              <a:defRPr/>
            </a:pPr>
            <a:endParaRPr lang="en-GB" i="1" dirty="0">
              <a:sym typeface="Symbol"/>
            </a:endParaRPr>
          </a:p>
          <a:p>
            <a:pPr>
              <a:buFont typeface="Wingdings" panose="05000000000000000000" pitchFamily="2" charset="2"/>
              <a:buNone/>
              <a:defRPr/>
            </a:pPr>
            <a:endParaRPr lang="en-GB" dirty="0"/>
          </a:p>
        </p:txBody>
      </p:sp>
      <p:sp>
        <p:nvSpPr>
          <p:cNvPr id="8199" name="Rectangle 2">
            <a:extLst>
              <a:ext uri="{FF2B5EF4-FFF2-40B4-BE49-F238E27FC236}">
                <a16:creationId xmlns:a16="http://schemas.microsoft.com/office/drawing/2014/main" id="{7A33DF39-0D35-44CD-986D-21AA4CB4F9A8}"/>
              </a:ext>
            </a:extLst>
          </p:cNvPr>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GB" altLang="en-US"/>
          </a:p>
        </p:txBody>
      </p:sp>
      <p:pic>
        <p:nvPicPr>
          <p:cNvPr id="8200" name="Picture 3">
            <a:extLst>
              <a:ext uri="{FF2B5EF4-FFF2-40B4-BE49-F238E27FC236}">
                <a16:creationId xmlns:a16="http://schemas.microsoft.com/office/drawing/2014/main" id="{690A9D16-D809-4EF3-B059-5D187D4B409E}"/>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l="26370" t="24341" r="61909" b="68327"/>
          <a:stretch>
            <a:fillRect/>
          </a:stretch>
        </p:blipFill>
        <p:spPr>
          <a:xfrm>
            <a:off x="4432300" y="4495800"/>
            <a:ext cx="4330700" cy="1524000"/>
          </a:xfrm>
          <a:noFill/>
          <a:extLst>
            <a:ext uri="{909E8E84-426E-40DD-AFC4-6F175D3DCCD1}">
              <a14:hiddenFill xmlns:a14="http://schemas.microsoft.com/office/drawing/2010/main">
                <a:solidFill>
                  <a:srgbClr val="FFFFFF"/>
                </a:solidFill>
              </a14:hiddenFill>
            </a:ext>
          </a:extLst>
        </p:spPr>
      </p:pic>
      <p:graphicFrame>
        <p:nvGraphicFramePr>
          <p:cNvPr id="8194" name="Object 5">
            <a:extLst>
              <a:ext uri="{FF2B5EF4-FFF2-40B4-BE49-F238E27FC236}">
                <a16:creationId xmlns:a16="http://schemas.microsoft.com/office/drawing/2014/main" id="{101EF889-1F73-4866-8F73-D3EFFBC5E33E}"/>
              </a:ext>
            </a:extLst>
          </p:cNvPr>
          <p:cNvGraphicFramePr>
            <a:graphicFrameLocks noChangeAspect="1"/>
          </p:cNvGraphicFramePr>
          <p:nvPr/>
        </p:nvGraphicFramePr>
        <p:xfrm>
          <a:off x="6756400" y="3130550"/>
          <a:ext cx="1117600" cy="393700"/>
        </p:xfrm>
        <a:graphic>
          <a:graphicData uri="http://schemas.openxmlformats.org/presentationml/2006/ole">
            <mc:AlternateContent xmlns:mc="http://schemas.openxmlformats.org/markup-compatibility/2006">
              <mc:Choice xmlns:v="urn:schemas-microsoft-com:vml" Requires="v">
                <p:oleObj name="Equation" r:id="rId3" imgW="1117440" imgH="393480" progId="Equation.3">
                  <p:embed/>
                </p:oleObj>
              </mc:Choice>
              <mc:Fallback>
                <p:oleObj name="Equation" r:id="rId3" imgW="1117440" imgH="39348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56400" y="3130550"/>
                        <a:ext cx="1117600" cy="393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195" name="Object 8">
            <a:extLst>
              <a:ext uri="{FF2B5EF4-FFF2-40B4-BE49-F238E27FC236}">
                <a16:creationId xmlns:a16="http://schemas.microsoft.com/office/drawing/2014/main" id="{47B57E9C-973D-4C2E-A0C4-AAD8DEC660DE}"/>
              </a:ext>
            </a:extLst>
          </p:cNvPr>
          <p:cNvGraphicFramePr>
            <a:graphicFrameLocks noChangeAspect="1"/>
          </p:cNvGraphicFramePr>
          <p:nvPr/>
        </p:nvGraphicFramePr>
        <p:xfrm>
          <a:off x="4343400" y="2057400"/>
          <a:ext cx="4110038" cy="1447800"/>
        </p:xfrm>
        <a:graphic>
          <a:graphicData uri="http://schemas.openxmlformats.org/presentationml/2006/ole">
            <mc:AlternateContent xmlns:mc="http://schemas.openxmlformats.org/markup-compatibility/2006">
              <mc:Choice xmlns:v="urn:schemas-microsoft-com:vml" Requires="v">
                <p:oleObj name="Equation" r:id="rId5" imgW="1117440" imgH="393480" progId="Equation.3">
                  <p:embed/>
                </p:oleObj>
              </mc:Choice>
              <mc:Fallback>
                <p:oleObj name="Equation" r:id="rId5" imgW="1117440" imgH="393480" progId="Equation.3">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43400" y="2057400"/>
                        <a:ext cx="4110038" cy="144780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196" name="Object 9">
            <a:extLst>
              <a:ext uri="{FF2B5EF4-FFF2-40B4-BE49-F238E27FC236}">
                <a16:creationId xmlns:a16="http://schemas.microsoft.com/office/drawing/2014/main" id="{6FE35CD3-B9D1-47CD-9EB2-95162E1F9C49}"/>
              </a:ext>
            </a:extLst>
          </p:cNvPr>
          <p:cNvGraphicFramePr>
            <a:graphicFrameLocks noChangeAspect="1"/>
          </p:cNvGraphicFramePr>
          <p:nvPr/>
        </p:nvGraphicFramePr>
        <p:xfrm>
          <a:off x="990600" y="3962400"/>
          <a:ext cx="3009900" cy="609600"/>
        </p:xfrm>
        <a:graphic>
          <a:graphicData uri="http://schemas.openxmlformats.org/presentationml/2006/ole">
            <mc:AlternateContent xmlns:mc="http://schemas.openxmlformats.org/markup-compatibility/2006">
              <mc:Choice xmlns:v="urn:schemas-microsoft-com:vml" Requires="v">
                <p:oleObj name="Equation" r:id="rId7" imgW="1002960" imgH="203040" progId="Equation.3">
                  <p:embed/>
                </p:oleObj>
              </mc:Choice>
              <mc:Fallback>
                <p:oleObj name="Equation" r:id="rId7" imgW="1002960" imgH="203040" progId="Equation.3">
                  <p:embed/>
                  <p:pic>
                    <p:nvPicPr>
                      <p:cNvPr id="0" name="Object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90600" y="3962400"/>
                        <a:ext cx="3009900" cy="609600"/>
                      </a:xfrm>
                      <a:prstGeom prst="rect">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201" name="TextBox 8">
            <a:extLst>
              <a:ext uri="{FF2B5EF4-FFF2-40B4-BE49-F238E27FC236}">
                <a16:creationId xmlns:a16="http://schemas.microsoft.com/office/drawing/2014/main" id="{1722D052-EFF8-443F-B93E-879BD885336A}"/>
              </a:ext>
            </a:extLst>
          </p:cNvPr>
          <p:cNvSpPr txBox="1">
            <a:spLocks noChangeArrowheads="1"/>
          </p:cNvSpPr>
          <p:nvPr/>
        </p:nvSpPr>
        <p:spPr bwMode="auto">
          <a:xfrm>
            <a:off x="4724400" y="3657600"/>
            <a:ext cx="31242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en-US" altLang="en-US"/>
              <a:t>U knjizi se zanemaruje autonomna potro</a:t>
            </a:r>
            <a:r>
              <a:rPr lang="sr-Latn-CS" altLang="en-US"/>
              <a:t>šnja, pa piše:</a:t>
            </a:r>
            <a:endParaRPr lang="en-US" alt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C12B3-D716-4CCB-8FF2-AFF680D89E11}"/>
              </a:ext>
            </a:extLst>
          </p:cNvPr>
          <p:cNvSpPr>
            <a:spLocks noGrp="1"/>
          </p:cNvSpPr>
          <p:nvPr>
            <p:ph type="title"/>
          </p:nvPr>
        </p:nvSpPr>
        <p:spPr>
          <a:xfrm>
            <a:off x="1143000" y="2987675"/>
            <a:ext cx="7543800" cy="1431925"/>
          </a:xfrm>
        </p:spPr>
        <p:txBody>
          <a:bodyPr/>
          <a:lstStyle/>
          <a:p>
            <a:pPr>
              <a:defRPr/>
            </a:pPr>
            <a:r>
              <a:rPr lang="sr-Latn-CS" dirty="0"/>
              <a:t>Uvodimo poreze i uvoz</a:t>
            </a:r>
            <a:br>
              <a:rPr lang="sr-Latn-CS" dirty="0"/>
            </a:br>
            <a:br>
              <a:rPr lang="sr-Latn-CS" dirty="0"/>
            </a:br>
            <a:r>
              <a:rPr lang="en-GB" dirty="0"/>
              <a:t>Y=C+G</a:t>
            </a:r>
            <a:r>
              <a:rPr lang="sr-Latn-RS" dirty="0"/>
              <a:t>-T+(X-Z)</a:t>
            </a:r>
            <a:br>
              <a:rPr lang="en-GB" dirty="0"/>
            </a:br>
            <a:r>
              <a:rPr lang="sr-Latn-CS" dirty="0"/>
              <a:t>C=</a:t>
            </a:r>
            <a:r>
              <a:rPr lang="sr-Latn-CS" dirty="0">
                <a:sym typeface="Symbol"/>
              </a:rPr>
              <a:t>+</a:t>
            </a:r>
            <a:r>
              <a:rPr lang="sr-Latn-RS" dirty="0">
                <a:sym typeface="Symbol"/>
              </a:rPr>
              <a:t>cY</a:t>
            </a:r>
            <a:br>
              <a:rPr lang="sr-Latn-RS" dirty="0">
                <a:sym typeface="Symbol"/>
              </a:rPr>
            </a:br>
            <a:r>
              <a:rPr lang="sr-Latn-RS" dirty="0">
                <a:sym typeface="Symbol"/>
              </a:rPr>
              <a:t>T=tY</a:t>
            </a:r>
            <a:br>
              <a:rPr lang="sr-Latn-RS" dirty="0">
                <a:sym typeface="Symbol"/>
              </a:rPr>
            </a:br>
            <a:r>
              <a:rPr lang="sr-Latn-RS" dirty="0">
                <a:sym typeface="Symbol"/>
              </a:rPr>
              <a:t>Z=zY</a:t>
            </a:r>
            <a:br>
              <a:rPr lang="sr-Latn-RS" i="1" dirty="0">
                <a:sym typeface="Symbol"/>
              </a:rPr>
            </a:br>
            <a:br>
              <a:rPr lang="en-GB" i="1" dirty="0">
                <a:sym typeface="Symbol"/>
              </a:rPr>
            </a:br>
            <a:endParaRPr lang="en-GB" dirty="0"/>
          </a:p>
        </p:txBody>
      </p:sp>
      <p:graphicFrame>
        <p:nvGraphicFramePr>
          <p:cNvPr id="9218" name="Object 2">
            <a:extLst>
              <a:ext uri="{FF2B5EF4-FFF2-40B4-BE49-F238E27FC236}">
                <a16:creationId xmlns:a16="http://schemas.microsoft.com/office/drawing/2014/main" id="{85BA449F-B37D-465C-8806-E94B4330947E}"/>
              </a:ext>
            </a:extLst>
          </p:cNvPr>
          <p:cNvGraphicFramePr>
            <a:graphicFrameLocks noChangeAspect="1"/>
          </p:cNvGraphicFramePr>
          <p:nvPr/>
        </p:nvGraphicFramePr>
        <p:xfrm>
          <a:off x="4643438" y="3997325"/>
          <a:ext cx="3971925" cy="1336675"/>
        </p:xfrm>
        <a:graphic>
          <a:graphicData uri="http://schemas.openxmlformats.org/presentationml/2006/ole">
            <mc:AlternateContent xmlns:mc="http://schemas.openxmlformats.org/markup-compatibility/2006">
              <mc:Choice xmlns:v="urn:schemas-microsoft-com:vml" Requires="v">
                <p:oleObj name="Equation" r:id="rId2" imgW="1244520" imgH="419040" progId="Equation.3">
                  <p:embed/>
                </p:oleObj>
              </mc:Choice>
              <mc:Fallback>
                <p:oleObj name="Equation" r:id="rId2" imgW="1244520" imgH="419040" progId="Equation.3">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3438" y="3997325"/>
                        <a:ext cx="3971925" cy="133667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DED10-040E-4FC7-A2A3-5A71D7BD0B41}"/>
              </a:ext>
            </a:extLst>
          </p:cNvPr>
          <p:cNvSpPr>
            <a:spLocks noGrp="1"/>
          </p:cNvSpPr>
          <p:nvPr>
            <p:ph type="title"/>
          </p:nvPr>
        </p:nvSpPr>
        <p:spPr/>
        <p:txBody>
          <a:bodyPr/>
          <a:lstStyle/>
          <a:p>
            <a:pPr>
              <a:defRPr/>
            </a:pPr>
            <a:r>
              <a:rPr lang="en-GB" dirty="0"/>
              <a:t>P</a:t>
            </a:r>
            <a:r>
              <a:rPr lang="sr-Latn-RS" dirty="0"/>
              <a:t>ukotine – uvoz i porezi</a:t>
            </a:r>
            <a:endParaRPr lang="en-GB" dirty="0"/>
          </a:p>
        </p:txBody>
      </p:sp>
      <p:sp>
        <p:nvSpPr>
          <p:cNvPr id="3" name="Content Placeholder 2">
            <a:extLst>
              <a:ext uri="{FF2B5EF4-FFF2-40B4-BE49-F238E27FC236}">
                <a16:creationId xmlns:a16="http://schemas.microsoft.com/office/drawing/2014/main" id="{4B49827D-3265-4396-844B-8C5BC9998258}"/>
              </a:ext>
            </a:extLst>
          </p:cNvPr>
          <p:cNvSpPr>
            <a:spLocks noGrp="1"/>
          </p:cNvSpPr>
          <p:nvPr>
            <p:ph sz="half" idx="1"/>
          </p:nvPr>
        </p:nvSpPr>
        <p:spPr/>
        <p:txBody>
          <a:bodyPr/>
          <a:lstStyle/>
          <a:p>
            <a:pPr>
              <a:defRPr/>
            </a:pPr>
            <a:r>
              <a:rPr lang="en-GB" dirty="0"/>
              <a:t>M</a:t>
            </a:r>
            <a:r>
              <a:rPr lang="sr-Latn-RS" dirty="0"/>
              <a:t>ultiplikator – </a:t>
            </a:r>
          </a:p>
          <a:p>
            <a:pPr>
              <a:defRPr/>
            </a:pPr>
            <a:r>
              <a:rPr lang="sr-Latn-RS" dirty="0"/>
              <a:t>Z=zY</a:t>
            </a:r>
          </a:p>
          <a:p>
            <a:pPr>
              <a:defRPr/>
            </a:pPr>
            <a:r>
              <a:rPr lang="sr-Latn-RS" dirty="0"/>
              <a:t>T=tY</a:t>
            </a:r>
          </a:p>
          <a:p>
            <a:pPr>
              <a:defRPr/>
            </a:pPr>
            <a:endParaRPr lang="sr-Latn-RS" dirty="0"/>
          </a:p>
          <a:p>
            <a:pPr>
              <a:defRPr/>
            </a:pPr>
            <a:r>
              <a:rPr lang="en-GB" dirty="0"/>
              <a:t>A</a:t>
            </a:r>
            <a:r>
              <a:rPr lang="sr-Latn-RS" dirty="0"/>
              <a:t>ko je </a:t>
            </a:r>
          </a:p>
          <a:p>
            <a:pPr>
              <a:defRPr/>
            </a:pPr>
            <a:r>
              <a:rPr lang="sr-Latn-RS" dirty="0"/>
              <a:t>c=0,8</a:t>
            </a:r>
          </a:p>
          <a:p>
            <a:pPr>
              <a:defRPr/>
            </a:pPr>
            <a:r>
              <a:rPr lang="sr-Latn-RS" dirty="0"/>
              <a:t>z= 0,1</a:t>
            </a:r>
          </a:p>
          <a:p>
            <a:pPr>
              <a:defRPr/>
            </a:pPr>
            <a:r>
              <a:rPr lang="sr-Latn-RS" dirty="0"/>
              <a:t>t=0,25</a:t>
            </a:r>
          </a:p>
          <a:p>
            <a:pPr>
              <a:defRPr/>
            </a:pPr>
            <a:endParaRPr lang="sr-Latn-RS" dirty="0"/>
          </a:p>
          <a:p>
            <a:pPr>
              <a:defRPr/>
            </a:pPr>
            <a:endParaRPr lang="sr-Latn-RS" dirty="0"/>
          </a:p>
          <a:p>
            <a:pPr>
              <a:defRPr/>
            </a:pPr>
            <a:endParaRPr lang="en-GB" dirty="0"/>
          </a:p>
        </p:txBody>
      </p:sp>
      <p:graphicFrame>
        <p:nvGraphicFramePr>
          <p:cNvPr id="10242" name="Object 8">
            <a:extLst>
              <a:ext uri="{FF2B5EF4-FFF2-40B4-BE49-F238E27FC236}">
                <a16:creationId xmlns:a16="http://schemas.microsoft.com/office/drawing/2014/main" id="{C50B149D-0C36-4713-B0D9-0F2F1E2B10A8}"/>
              </a:ext>
            </a:extLst>
          </p:cNvPr>
          <p:cNvGraphicFramePr>
            <a:graphicFrameLocks noChangeAspect="1"/>
          </p:cNvGraphicFramePr>
          <p:nvPr/>
        </p:nvGraphicFramePr>
        <p:xfrm>
          <a:off x="3733800" y="1828800"/>
          <a:ext cx="685800" cy="849313"/>
        </p:xfrm>
        <a:graphic>
          <a:graphicData uri="http://schemas.openxmlformats.org/presentationml/2006/ole">
            <mc:AlternateContent xmlns:mc="http://schemas.openxmlformats.org/markup-compatibility/2006">
              <mc:Choice xmlns:v="urn:schemas-microsoft-com:vml" Requires="v">
                <p:oleObj name="Equation" r:id="rId2" imgW="317160" imgH="393480" progId="Equation.3">
                  <p:embed/>
                </p:oleObj>
              </mc:Choice>
              <mc:Fallback>
                <p:oleObj name="Equation" r:id="rId2" imgW="317160" imgH="393480" progId="Equation.3">
                  <p:embed/>
                  <p:pic>
                    <p:nvPicPr>
                      <p:cNvPr id="0" name="Object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1828800"/>
                        <a:ext cx="685800" cy="849313"/>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3" name="Object 3">
            <a:extLst>
              <a:ext uri="{FF2B5EF4-FFF2-40B4-BE49-F238E27FC236}">
                <a16:creationId xmlns:a16="http://schemas.microsoft.com/office/drawing/2014/main" id="{F7224048-FC5F-4B9D-8740-4A0021B56712}"/>
              </a:ext>
            </a:extLst>
          </p:cNvPr>
          <p:cNvGraphicFramePr>
            <a:graphicFrameLocks noGrp="1" noChangeAspect="1"/>
          </p:cNvGraphicFramePr>
          <p:nvPr>
            <p:ph sz="half" idx="2"/>
          </p:nvPr>
        </p:nvGraphicFramePr>
        <p:xfrm>
          <a:off x="4805363" y="1676400"/>
          <a:ext cx="3729037" cy="1255713"/>
        </p:xfrm>
        <a:graphic>
          <a:graphicData uri="http://schemas.openxmlformats.org/presentationml/2006/ole">
            <mc:AlternateContent xmlns:mc="http://schemas.openxmlformats.org/markup-compatibility/2006">
              <mc:Choice xmlns:v="urn:schemas-microsoft-com:vml" Requires="v">
                <p:oleObj name="Equation" r:id="rId4" imgW="1244520" imgH="419040" progId="Equation.3">
                  <p:embed/>
                </p:oleObj>
              </mc:Choice>
              <mc:Fallback>
                <p:oleObj name="Equation" r:id="rId4" imgW="1244520" imgH="419040"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5363" y="1676400"/>
                        <a:ext cx="3729037" cy="1255713"/>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4" name="Object 5">
            <a:extLst>
              <a:ext uri="{FF2B5EF4-FFF2-40B4-BE49-F238E27FC236}">
                <a16:creationId xmlns:a16="http://schemas.microsoft.com/office/drawing/2014/main" id="{70F82787-DC27-4A92-BE36-06A4D4B19DFA}"/>
              </a:ext>
            </a:extLst>
          </p:cNvPr>
          <p:cNvGraphicFramePr>
            <a:graphicFrameLocks noChangeAspect="1"/>
          </p:cNvGraphicFramePr>
          <p:nvPr/>
        </p:nvGraphicFramePr>
        <p:xfrm>
          <a:off x="3187700" y="3222625"/>
          <a:ext cx="5891213" cy="3581400"/>
        </p:xfrm>
        <a:graphic>
          <a:graphicData uri="http://schemas.openxmlformats.org/presentationml/2006/ole">
            <mc:AlternateContent xmlns:mc="http://schemas.openxmlformats.org/markup-compatibility/2006">
              <mc:Choice xmlns:v="urn:schemas-microsoft-com:vml" Requires="v">
                <p:oleObj name="Equation" r:id="rId6" imgW="2286000" imgH="1257120" progId="Equation.3">
                  <p:embed/>
                </p:oleObj>
              </mc:Choice>
              <mc:Fallback>
                <p:oleObj name="Equation" r:id="rId6" imgW="2286000" imgH="1257120" progId="Equation.3">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87700" y="3222625"/>
                        <a:ext cx="5891213" cy="358140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9B819-985C-422D-A944-051CC5DA2793}"/>
              </a:ext>
            </a:extLst>
          </p:cNvPr>
          <p:cNvSpPr>
            <a:spLocks noGrp="1"/>
          </p:cNvSpPr>
          <p:nvPr>
            <p:ph type="title"/>
          </p:nvPr>
        </p:nvSpPr>
        <p:spPr/>
        <p:txBody>
          <a:bodyPr/>
          <a:lstStyle/>
          <a:p>
            <a:pPr>
              <a:defRPr/>
            </a:pPr>
            <a:r>
              <a:rPr lang="sr-Latn-CS" dirty="0"/>
              <a:t>Gde su male pukotine u multiplikatoru?</a:t>
            </a:r>
            <a:endParaRPr lang="en-US" dirty="0"/>
          </a:p>
        </p:txBody>
      </p:sp>
      <p:pic>
        <p:nvPicPr>
          <p:cNvPr id="41987" name="Picture 2">
            <a:extLst>
              <a:ext uri="{FF2B5EF4-FFF2-40B4-BE49-F238E27FC236}">
                <a16:creationId xmlns:a16="http://schemas.microsoft.com/office/drawing/2014/main" id="{F59C5FFD-9F6A-4D69-8285-A4D172BA7798}"/>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152400" y="1676400"/>
            <a:ext cx="8991600" cy="5143500"/>
          </a:xfrm>
          <a:noFill/>
          <a:extLst>
            <a:ext uri="{909E8E84-426E-40DD-AFC4-6F175D3DCCD1}">
              <a14:hiddenFill xmlns:a14="http://schemas.microsoft.com/office/drawing/2010/main">
                <a:solidFill>
                  <a:srgbClr val="FFFFFF"/>
                </a:solidFill>
              </a14:hiddenFill>
            </a:ext>
          </a:extLst>
        </p:spPr>
      </p:pic>
      <p:sp>
        <p:nvSpPr>
          <p:cNvPr id="5" name="Content Placeholder 4">
            <a:extLst>
              <a:ext uri="{FF2B5EF4-FFF2-40B4-BE49-F238E27FC236}">
                <a16:creationId xmlns:a16="http://schemas.microsoft.com/office/drawing/2014/main" id="{4361239B-7289-4218-AFEF-199CE4474BBC}"/>
              </a:ext>
            </a:extLst>
          </p:cNvPr>
          <p:cNvSpPr>
            <a:spLocks noGrp="1"/>
          </p:cNvSpPr>
          <p:nvPr>
            <p:ph sz="half" idx="1"/>
          </p:nvPr>
        </p:nvSpPr>
        <p:spPr/>
        <p:txBody>
          <a:bodyPr/>
          <a:lstStyle/>
          <a:p>
            <a:pPr>
              <a:defRPr/>
            </a:pPr>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E2B34-129B-4475-97CA-AF00CE0952FA}"/>
              </a:ext>
            </a:extLst>
          </p:cNvPr>
          <p:cNvSpPr>
            <a:spLocks noGrp="1"/>
          </p:cNvSpPr>
          <p:nvPr>
            <p:ph type="title"/>
          </p:nvPr>
        </p:nvSpPr>
        <p:spPr/>
        <p:txBody>
          <a:bodyPr/>
          <a:lstStyle/>
          <a:p>
            <a:pPr>
              <a:defRPr/>
            </a:pPr>
            <a:r>
              <a:rPr lang="en-US" dirty="0" err="1"/>
              <a:t>Egzogene</a:t>
            </a:r>
            <a:r>
              <a:rPr lang="en-US" dirty="0"/>
              <a:t> </a:t>
            </a:r>
            <a:r>
              <a:rPr lang="en-US" dirty="0" err="1"/>
              <a:t>i</a:t>
            </a:r>
            <a:r>
              <a:rPr lang="en-US" dirty="0"/>
              <a:t> </a:t>
            </a:r>
            <a:r>
              <a:rPr lang="en-US" dirty="0" err="1"/>
              <a:t>endogene</a:t>
            </a:r>
            <a:r>
              <a:rPr lang="en-US" dirty="0"/>
              <a:t> </a:t>
            </a:r>
            <a:r>
              <a:rPr lang="en-US" dirty="0" err="1"/>
              <a:t>varijable</a:t>
            </a:r>
            <a:endParaRPr lang="en-US" dirty="0"/>
          </a:p>
        </p:txBody>
      </p:sp>
      <p:sp>
        <p:nvSpPr>
          <p:cNvPr id="3" name="Content Placeholder 2">
            <a:extLst>
              <a:ext uri="{FF2B5EF4-FFF2-40B4-BE49-F238E27FC236}">
                <a16:creationId xmlns:a16="http://schemas.microsoft.com/office/drawing/2014/main" id="{23B9FBB6-4E4E-490B-849A-B3829DAEFD9A}"/>
              </a:ext>
            </a:extLst>
          </p:cNvPr>
          <p:cNvSpPr>
            <a:spLocks noGrp="1"/>
          </p:cNvSpPr>
          <p:nvPr>
            <p:ph sz="half" idx="1"/>
          </p:nvPr>
        </p:nvSpPr>
        <p:spPr/>
        <p:txBody>
          <a:bodyPr/>
          <a:lstStyle/>
          <a:p>
            <a:pPr>
              <a:defRPr/>
            </a:pPr>
            <a:r>
              <a:rPr lang="en-US" dirty="0" err="1"/>
              <a:t>ako</a:t>
            </a:r>
            <a:r>
              <a:rPr lang="en-US" dirty="0"/>
              <a:t> </a:t>
            </a:r>
            <a:r>
              <a:rPr lang="en-US" dirty="0" err="1"/>
              <a:t>neku</a:t>
            </a:r>
            <a:r>
              <a:rPr lang="sr-Latn-CS" dirty="0"/>
              <a:t> </a:t>
            </a:r>
            <a:r>
              <a:rPr lang="vi-VN" dirty="0"/>
              <a:t>varijablu proglasimo egzogenom, oslobađamo se</a:t>
            </a:r>
            <a:r>
              <a:rPr lang="sr-Latn-CS" dirty="0"/>
              <a:t> </a:t>
            </a:r>
            <a:r>
              <a:rPr lang="pt-BR" dirty="0"/>
              <a:t>obaveze da </a:t>
            </a:r>
            <a:r>
              <a:rPr lang="sr-Latn-CS" dirty="0"/>
              <a:t>  o</a:t>
            </a:r>
            <a:r>
              <a:rPr lang="pt-BR" dirty="0"/>
              <a:t>bjašnjavamo njeno kretanje.</a:t>
            </a:r>
            <a:endParaRPr lang="en-US" dirty="0"/>
          </a:p>
        </p:txBody>
      </p:sp>
      <p:sp>
        <p:nvSpPr>
          <p:cNvPr id="4" name="Content Placeholder 3">
            <a:extLst>
              <a:ext uri="{FF2B5EF4-FFF2-40B4-BE49-F238E27FC236}">
                <a16:creationId xmlns:a16="http://schemas.microsoft.com/office/drawing/2014/main" id="{195A6834-FBDC-4691-A9AB-4E74287A9C78}"/>
              </a:ext>
            </a:extLst>
          </p:cNvPr>
          <p:cNvSpPr>
            <a:spLocks noGrp="1"/>
          </p:cNvSpPr>
          <p:nvPr>
            <p:ph sz="half" idx="2"/>
          </p:nvPr>
        </p:nvSpPr>
        <p:spPr/>
        <p:txBody>
          <a:bodyPr/>
          <a:lstStyle/>
          <a:p>
            <a:pPr>
              <a:defRPr/>
            </a:pPr>
            <a:r>
              <a:rPr lang="sr-Latn-CS" dirty="0"/>
              <a:t>Egzogene varijable: </a:t>
            </a:r>
          </a:p>
          <a:p>
            <a:pPr marL="514350" indent="-514350">
              <a:buFont typeface="+mj-lt"/>
              <a:buAutoNum type="arabicPeriod"/>
              <a:defRPr/>
            </a:pPr>
            <a:r>
              <a:rPr lang="sr-Latn-CS" dirty="0"/>
              <a:t>G, Ta</a:t>
            </a:r>
          </a:p>
          <a:p>
            <a:pPr marL="514350" indent="-514350">
              <a:buFont typeface="+mj-lt"/>
              <a:buAutoNum type="arabicPeriod"/>
              <a:defRPr/>
            </a:pPr>
            <a:r>
              <a:rPr lang="vi-VN" dirty="0"/>
              <a:t>bogatstvo </a:t>
            </a:r>
            <a:r>
              <a:rPr lang="vi-VN" dirty="0">
                <a:sym typeface="Symbol"/>
              </a:rPr>
              <a:t></a:t>
            </a:r>
            <a:endParaRPr lang="sr-Latn-CS" dirty="0">
              <a:sym typeface="Symbol"/>
            </a:endParaRPr>
          </a:p>
          <a:p>
            <a:pPr marL="514350" indent="-514350">
              <a:buFont typeface="+mj-lt"/>
              <a:buAutoNum type="arabicPeriod"/>
              <a:defRPr/>
            </a:pPr>
            <a:r>
              <a:rPr lang="en-US" dirty="0" err="1"/>
              <a:t>Inostrane</a:t>
            </a:r>
            <a:r>
              <a:rPr lang="en-US" dirty="0"/>
              <a:t> </a:t>
            </a:r>
            <a:r>
              <a:rPr lang="en-US" dirty="0" err="1"/>
              <a:t>varijable</a:t>
            </a:r>
            <a:r>
              <a:rPr lang="en-US" dirty="0"/>
              <a:t> </a:t>
            </a:r>
            <a:r>
              <a:rPr lang="en-US" dirty="0" err="1"/>
              <a:t>tipa</a:t>
            </a:r>
            <a:r>
              <a:rPr lang="en-US" dirty="0"/>
              <a:t> </a:t>
            </a:r>
            <a:r>
              <a:rPr lang="en-US" dirty="0" err="1"/>
              <a:t>BDP</a:t>
            </a:r>
            <a:r>
              <a:rPr lang="en-US" dirty="0"/>
              <a:t> (Y*) </a:t>
            </a:r>
            <a:r>
              <a:rPr lang="en-US" dirty="0" err="1"/>
              <a:t>i</a:t>
            </a:r>
            <a:r>
              <a:rPr lang="en-US" dirty="0"/>
              <a:t> </a:t>
            </a:r>
            <a:r>
              <a:rPr lang="en-US" dirty="0" err="1"/>
              <a:t>nivoa</a:t>
            </a:r>
            <a:r>
              <a:rPr lang="en-US" dirty="0"/>
              <a:t> </a:t>
            </a:r>
            <a:r>
              <a:rPr lang="en-US" dirty="0" err="1"/>
              <a:t>cena</a:t>
            </a:r>
            <a:r>
              <a:rPr lang="en-US" dirty="0"/>
              <a:t> (P*)</a:t>
            </a:r>
          </a:p>
          <a:p>
            <a:pPr marL="514350" indent="-514350">
              <a:buFont typeface="+mj-lt"/>
              <a:buAutoNum type="arabicPeriod"/>
              <a:defRPr/>
            </a:pPr>
            <a:r>
              <a:rPr lang="sr-Latn-CS" dirty="0"/>
              <a:t>S i </a:t>
            </a:r>
            <a:r>
              <a:rPr lang="sr-Latn-CS" dirty="0">
                <a:sym typeface="Symbol"/>
              </a:rPr>
              <a:t></a:t>
            </a:r>
          </a:p>
          <a:p>
            <a:pPr marL="514350" indent="-514350">
              <a:buFont typeface="+mj-lt"/>
              <a:buAutoNum type="arabicPeriod"/>
              <a:defRPr/>
            </a:pPr>
            <a:r>
              <a:rPr lang="pl-PL" dirty="0"/>
              <a:t>Tobinovo </a:t>
            </a:r>
            <a:r>
              <a:rPr lang="pl-PL" i="1" dirty="0"/>
              <a:t>q</a:t>
            </a: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8C969-090B-4691-A7F3-17BA48513EA8}"/>
              </a:ext>
            </a:extLst>
          </p:cNvPr>
          <p:cNvSpPr>
            <a:spLocks noGrp="1"/>
          </p:cNvSpPr>
          <p:nvPr>
            <p:ph type="title"/>
          </p:nvPr>
        </p:nvSpPr>
        <p:spPr/>
        <p:txBody>
          <a:bodyPr/>
          <a:lstStyle/>
          <a:p>
            <a:pPr>
              <a:defRPr/>
            </a:pPr>
            <a:r>
              <a:rPr lang="pl-PL" dirty="0"/>
              <a:t>jedina endogena varijabla za sada je </a:t>
            </a:r>
            <a:r>
              <a:rPr lang="en-US" dirty="0" err="1"/>
              <a:t>autput</a:t>
            </a:r>
            <a:r>
              <a:rPr lang="en-US" dirty="0"/>
              <a:t> </a:t>
            </a:r>
            <a:r>
              <a:rPr lang="en-US" i="1" dirty="0"/>
              <a:t>Y</a:t>
            </a:r>
            <a:endParaRPr lang="en-US" dirty="0"/>
          </a:p>
        </p:txBody>
      </p:sp>
      <p:sp>
        <p:nvSpPr>
          <p:cNvPr id="3" name="Content Placeholder 2">
            <a:extLst>
              <a:ext uri="{FF2B5EF4-FFF2-40B4-BE49-F238E27FC236}">
                <a16:creationId xmlns:a16="http://schemas.microsoft.com/office/drawing/2014/main" id="{B245B69C-6EB5-4FA6-A91C-1CF878B9565A}"/>
              </a:ext>
            </a:extLst>
          </p:cNvPr>
          <p:cNvSpPr>
            <a:spLocks noGrp="1"/>
          </p:cNvSpPr>
          <p:nvPr>
            <p:ph sz="half" idx="1"/>
          </p:nvPr>
        </p:nvSpPr>
        <p:spPr/>
        <p:txBody>
          <a:bodyPr/>
          <a:lstStyle/>
          <a:p>
            <a:pPr>
              <a:defRPr/>
            </a:pPr>
            <a:r>
              <a:rPr lang="pl-PL" i="1" dirty="0"/>
              <a:t>Devizni kurs i Tobinovo q će u</a:t>
            </a:r>
          </a:p>
          <a:p>
            <a:pPr>
              <a:defRPr/>
            </a:pPr>
            <a:r>
              <a:rPr lang="en-US" dirty="0" err="1"/>
              <a:t>narednom</a:t>
            </a:r>
            <a:r>
              <a:rPr lang="en-US" dirty="0"/>
              <a:t> </a:t>
            </a:r>
            <a:r>
              <a:rPr lang="en-US" dirty="0" err="1"/>
              <a:t>odeljku</a:t>
            </a:r>
            <a:r>
              <a:rPr lang="en-US" dirty="0"/>
              <a:t> </a:t>
            </a:r>
            <a:r>
              <a:rPr lang="en-US" dirty="0" err="1"/>
              <a:t>biti</a:t>
            </a:r>
            <a:r>
              <a:rPr lang="en-US" dirty="0"/>
              <a:t> </a:t>
            </a:r>
            <a:r>
              <a:rPr lang="en-US" dirty="0" err="1"/>
              <a:t>endogenizovan</a:t>
            </a:r>
            <a:r>
              <a:rPr lang="sr-Latn-CS" dirty="0"/>
              <a:t>i</a:t>
            </a:r>
            <a:r>
              <a:rPr lang="en-US" dirty="0"/>
              <a:t>.</a:t>
            </a:r>
          </a:p>
        </p:txBody>
      </p:sp>
      <p:sp>
        <p:nvSpPr>
          <p:cNvPr id="4" name="Content Placeholder 3">
            <a:extLst>
              <a:ext uri="{FF2B5EF4-FFF2-40B4-BE49-F238E27FC236}">
                <a16:creationId xmlns:a16="http://schemas.microsoft.com/office/drawing/2014/main" id="{E0E42DF1-4795-4E5D-9437-AB7626E3F12A}"/>
              </a:ext>
            </a:extLst>
          </p:cNvPr>
          <p:cNvSpPr>
            <a:spLocks noGrp="1"/>
          </p:cNvSpPr>
          <p:nvPr>
            <p:ph sz="half" idx="2"/>
          </p:nvPr>
        </p:nvSpPr>
        <p:spPr/>
        <p:txBody>
          <a:bodyPr/>
          <a:lstStyle/>
          <a:p>
            <a:pPr>
              <a:defRPr/>
            </a:pPr>
            <a:r>
              <a:rPr lang="en-US" i="1" dirty="0" err="1"/>
              <a:t>potrošnja</a:t>
            </a:r>
            <a:r>
              <a:rPr lang="en-US" i="1" dirty="0"/>
              <a:t> </a:t>
            </a:r>
            <a:r>
              <a:rPr lang="en-US" i="1" dirty="0" err="1"/>
              <a:t>i</a:t>
            </a:r>
            <a:r>
              <a:rPr lang="en-US" i="1" dirty="0"/>
              <a:t> </a:t>
            </a:r>
            <a:r>
              <a:rPr lang="en-US" i="1" dirty="0" err="1"/>
              <a:t>PTR</a:t>
            </a:r>
            <a:r>
              <a:rPr lang="en-US" i="1" dirty="0"/>
              <a:t> </a:t>
            </a:r>
            <a:r>
              <a:rPr lang="en-US" i="1" dirty="0" err="1"/>
              <a:t>su</a:t>
            </a:r>
            <a:endParaRPr lang="en-US" i="1" dirty="0"/>
          </a:p>
          <a:p>
            <a:pPr>
              <a:defRPr/>
            </a:pPr>
            <a:r>
              <a:rPr lang="vi-VN" dirty="0"/>
              <a:t>do sada tretirane kao endogene jer zavise od</a:t>
            </a:r>
            <a:r>
              <a:rPr lang="sr-Latn-CS" dirty="0"/>
              <a:t> </a:t>
            </a:r>
            <a:r>
              <a:rPr lang="en-US" dirty="0" err="1"/>
              <a:t>autputa</a:t>
            </a:r>
            <a:r>
              <a:rPr lang="en-US" dirty="0"/>
              <a:t>.</a:t>
            </a:r>
          </a:p>
        </p:txBody>
      </p:sp>
      <p:sp>
        <p:nvSpPr>
          <p:cNvPr id="5" name="Rectangle 4">
            <a:extLst>
              <a:ext uri="{FF2B5EF4-FFF2-40B4-BE49-F238E27FC236}">
                <a16:creationId xmlns:a16="http://schemas.microsoft.com/office/drawing/2014/main" id="{285EE32A-E5B9-4DD9-A3C2-00845F7077F5}"/>
              </a:ext>
            </a:extLst>
          </p:cNvPr>
          <p:cNvSpPr>
            <a:spLocks noChangeArrowheads="1"/>
          </p:cNvSpPr>
          <p:nvPr/>
        </p:nvSpPr>
        <p:spPr bwMode="auto">
          <a:xfrm>
            <a:off x="838200" y="4267200"/>
            <a:ext cx="76200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es-ES" altLang="en-US" sz="2800" i="1"/>
              <a:t>DD = C(</a:t>
            </a:r>
            <a:r>
              <a:rPr lang="es-ES" altLang="en-US" sz="2800" i="1">
                <a:sym typeface="Symbol" panose="05050102010706020507" pitchFamily="18" charset="2"/>
              </a:rPr>
              <a:t></a:t>
            </a:r>
            <a:r>
              <a:rPr lang="es-ES" altLang="en-US" sz="2800" i="1"/>
              <a:t> , Y- </a:t>
            </a:r>
            <a:r>
              <a:rPr lang="sr-Latn-CS" altLang="en-US" sz="2800" i="1"/>
              <a:t>T</a:t>
            </a:r>
            <a:r>
              <a:rPr lang="es-ES" altLang="en-US" sz="2800" i="1"/>
              <a:t>) + I(q, r) + </a:t>
            </a:r>
            <a:r>
              <a:rPr lang="sr-Latn-CS" altLang="en-US" sz="2800" i="1"/>
              <a:t>G</a:t>
            </a:r>
            <a:r>
              <a:rPr lang="es-ES" altLang="en-US" sz="2800" i="1"/>
              <a:t>+ PTR(Y, Y*, </a:t>
            </a:r>
            <a:r>
              <a:rPr lang="es-ES" altLang="en-US" sz="2800" i="1">
                <a:sym typeface="Symbol" panose="05050102010706020507" pitchFamily="18" charset="2"/>
              </a:rPr>
              <a:t></a:t>
            </a:r>
            <a:r>
              <a:rPr lang="es-ES" altLang="en-US" sz="2800" i="1"/>
              <a:t>).</a:t>
            </a:r>
            <a:br>
              <a:rPr lang="es-ES" altLang="en-US" sz="2800" i="1"/>
            </a:br>
            <a:r>
              <a:rPr lang="sr-Latn-CS" altLang="en-US" sz="2800"/>
              <a:t>             </a:t>
            </a:r>
            <a:r>
              <a:rPr lang="en-US" altLang="en-US" sz="2800"/>
              <a:t>+</a:t>
            </a:r>
            <a:r>
              <a:rPr lang="sr-Latn-CS" altLang="en-US" sz="2800"/>
              <a:t>    </a:t>
            </a:r>
            <a:r>
              <a:rPr lang="en-US" altLang="en-US" sz="2800"/>
              <a:t> +</a:t>
            </a:r>
            <a:r>
              <a:rPr lang="sr-Latn-CS" altLang="en-US" sz="2800"/>
              <a:t>        </a:t>
            </a:r>
            <a:r>
              <a:rPr lang="en-US" altLang="en-US" sz="2800"/>
              <a:t>+</a:t>
            </a:r>
            <a:r>
              <a:rPr lang="sr-Latn-CS" altLang="en-US" sz="2800"/>
              <a:t> </a:t>
            </a:r>
            <a:r>
              <a:rPr lang="en-US" altLang="en-US" sz="2800"/>
              <a:t> </a:t>
            </a:r>
            <a:r>
              <a:rPr lang="sr-Latn-CS" altLang="en-US" sz="2800"/>
              <a:t>-</a:t>
            </a:r>
            <a:r>
              <a:rPr lang="en-US" altLang="en-US" sz="2800"/>
              <a:t> </a:t>
            </a:r>
            <a:r>
              <a:rPr lang="sr-Latn-CS" altLang="en-US" sz="2800"/>
              <a:t>     +          </a:t>
            </a:r>
            <a:r>
              <a:rPr lang="en-US" altLang="en-US" sz="2800"/>
              <a:t>- </a:t>
            </a:r>
            <a:r>
              <a:rPr lang="sr-Latn-CS" altLang="en-US" sz="2800"/>
              <a:t> </a:t>
            </a:r>
            <a:r>
              <a:rPr lang="en-US" altLang="en-US" sz="2800"/>
              <a:t>+ </a:t>
            </a:r>
            <a:r>
              <a:rPr lang="sr-Latn-CS" altLang="en-US" sz="2800"/>
              <a:t>  </a:t>
            </a:r>
            <a:r>
              <a:rPr lang="en-US" altLang="en-US" sz="2800"/>
              <a:t>-</a:t>
            </a:r>
            <a:br>
              <a:rPr lang="sr-Latn-CS" altLang="en-US" sz="2800"/>
            </a:br>
            <a:endParaRPr lang="en-US" altLang="en-US" sz="2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E8CF3-A246-4309-AA21-D331EC0E1199}"/>
              </a:ext>
            </a:extLst>
          </p:cNvPr>
          <p:cNvSpPr>
            <a:spLocks noGrp="1"/>
          </p:cNvSpPr>
          <p:nvPr>
            <p:ph type="title"/>
          </p:nvPr>
        </p:nvSpPr>
        <p:spPr/>
        <p:txBody>
          <a:bodyPr/>
          <a:lstStyle/>
          <a:p>
            <a:pPr>
              <a:defRPr/>
            </a:pPr>
            <a:r>
              <a:rPr lang="es-ES" sz="2400" i="1" dirty="0" err="1"/>
              <a:t>DD</a:t>
            </a:r>
            <a:r>
              <a:rPr lang="es-ES" sz="2400" i="1" dirty="0"/>
              <a:t> = C(</a:t>
            </a:r>
            <a:r>
              <a:rPr lang="es-ES" sz="2400" i="1" dirty="0">
                <a:sym typeface="Symbol"/>
              </a:rPr>
              <a:t></a:t>
            </a:r>
            <a:r>
              <a:rPr lang="es-ES" sz="2400" i="1" dirty="0"/>
              <a:t> , Y- </a:t>
            </a:r>
            <a:r>
              <a:rPr lang="sr-Latn-CS" sz="2400" i="1" dirty="0"/>
              <a:t>T</a:t>
            </a:r>
            <a:r>
              <a:rPr lang="es-ES" sz="2400" i="1" dirty="0"/>
              <a:t>) + I(q, r) + </a:t>
            </a:r>
            <a:r>
              <a:rPr lang="sr-Latn-CS" sz="2400" i="1" dirty="0"/>
              <a:t>G</a:t>
            </a:r>
            <a:r>
              <a:rPr lang="es-ES" sz="2400" i="1" dirty="0"/>
              <a:t>+ </a:t>
            </a:r>
            <a:r>
              <a:rPr lang="es-ES" sz="2400" i="1" dirty="0" err="1"/>
              <a:t>PTR</a:t>
            </a:r>
            <a:r>
              <a:rPr lang="es-ES" sz="2400" i="1" dirty="0"/>
              <a:t>(Y, Y*, </a:t>
            </a:r>
            <a:r>
              <a:rPr lang="es-ES" sz="2400" i="1" dirty="0">
                <a:sym typeface="Symbol"/>
              </a:rPr>
              <a:t></a:t>
            </a:r>
            <a:r>
              <a:rPr lang="es-ES" sz="2400" i="1" dirty="0"/>
              <a:t>).</a:t>
            </a:r>
            <a:br>
              <a:rPr lang="es-ES" sz="2400" i="1" dirty="0"/>
            </a:br>
            <a:r>
              <a:rPr lang="sr-Latn-CS" sz="2400" dirty="0"/>
              <a:t>              </a:t>
            </a:r>
            <a:r>
              <a:rPr lang="en-US" sz="2400" dirty="0"/>
              <a:t>+</a:t>
            </a:r>
            <a:r>
              <a:rPr lang="sr-Latn-CS" sz="2400" dirty="0"/>
              <a:t>     </a:t>
            </a:r>
            <a:r>
              <a:rPr lang="en-US" sz="2400" dirty="0"/>
              <a:t>+</a:t>
            </a:r>
            <a:r>
              <a:rPr lang="sr-Latn-CS" sz="2400" dirty="0"/>
              <a:t>        </a:t>
            </a:r>
            <a:r>
              <a:rPr lang="en-US" sz="2400" dirty="0"/>
              <a:t> </a:t>
            </a:r>
            <a:r>
              <a:rPr lang="sr-Latn-CS" sz="2400" dirty="0"/>
              <a:t>   </a:t>
            </a:r>
            <a:r>
              <a:rPr lang="en-US" sz="2400" dirty="0"/>
              <a:t>+</a:t>
            </a:r>
            <a:r>
              <a:rPr lang="sr-Latn-CS" sz="2400" dirty="0"/>
              <a:t> </a:t>
            </a:r>
            <a:r>
              <a:rPr lang="en-US" sz="2400" dirty="0"/>
              <a:t> </a:t>
            </a:r>
            <a:r>
              <a:rPr lang="sr-Latn-CS" sz="2400" dirty="0"/>
              <a:t>-</a:t>
            </a:r>
            <a:r>
              <a:rPr lang="en-US" sz="2400" dirty="0"/>
              <a:t> </a:t>
            </a:r>
            <a:r>
              <a:rPr lang="sr-Latn-CS" sz="2400" dirty="0"/>
              <a:t>     +            </a:t>
            </a:r>
            <a:r>
              <a:rPr lang="en-US" sz="2400" dirty="0"/>
              <a:t>- </a:t>
            </a:r>
            <a:r>
              <a:rPr lang="sr-Latn-CS" sz="2400" dirty="0"/>
              <a:t> </a:t>
            </a:r>
            <a:r>
              <a:rPr lang="en-US" sz="2400" dirty="0"/>
              <a:t>+ </a:t>
            </a:r>
            <a:r>
              <a:rPr lang="sr-Latn-CS" sz="2400" dirty="0"/>
              <a:t>  </a:t>
            </a:r>
            <a:r>
              <a:rPr lang="en-US" sz="2400" dirty="0"/>
              <a:t>-</a:t>
            </a:r>
            <a:br>
              <a:rPr lang="sr-Latn-CS" sz="2400" dirty="0"/>
            </a:br>
            <a:endParaRPr lang="en-US" sz="2400" dirty="0"/>
          </a:p>
        </p:txBody>
      </p:sp>
      <p:sp>
        <p:nvSpPr>
          <p:cNvPr id="3" name="Content Placeholder 2">
            <a:extLst>
              <a:ext uri="{FF2B5EF4-FFF2-40B4-BE49-F238E27FC236}">
                <a16:creationId xmlns:a16="http://schemas.microsoft.com/office/drawing/2014/main" id="{1193FCE5-B65F-476E-8D7E-360F9E16EAEE}"/>
              </a:ext>
            </a:extLst>
          </p:cNvPr>
          <p:cNvSpPr>
            <a:spLocks noGrp="1"/>
          </p:cNvSpPr>
          <p:nvPr>
            <p:ph idx="1"/>
          </p:nvPr>
        </p:nvSpPr>
        <p:spPr/>
        <p:txBody>
          <a:bodyPr/>
          <a:lstStyle/>
          <a:p>
            <a:pPr>
              <a:defRPr/>
            </a:pPr>
            <a:r>
              <a:rPr lang="sr-Latn-CS" dirty="0"/>
              <a:t>Dejstvo Y na </a:t>
            </a:r>
            <a:r>
              <a:rPr lang="sr-Latn-CS" i="1" dirty="0"/>
              <a:t>DD </a:t>
            </a:r>
            <a:r>
              <a:rPr lang="en-US" i="1" dirty="0"/>
              <a:t>: </a:t>
            </a:r>
            <a:endParaRPr lang="sr-Latn-CS" i="1" dirty="0"/>
          </a:p>
          <a:p>
            <a:pPr>
              <a:buFont typeface="Wingdings" panose="05000000000000000000" pitchFamily="2" charset="2"/>
              <a:buNone/>
              <a:defRPr/>
            </a:pPr>
            <a:r>
              <a:rPr lang="en-US" i="1" dirty="0" err="1"/>
              <a:t>prvo</a:t>
            </a:r>
            <a:r>
              <a:rPr lang="en-US" i="1" dirty="0"/>
              <a:t>, </a:t>
            </a:r>
            <a:r>
              <a:rPr lang="en-US" i="1" dirty="0" err="1"/>
              <a:t>pozitivno</a:t>
            </a:r>
            <a:r>
              <a:rPr lang="sr-Latn-CS" i="1" dirty="0"/>
              <a:t> </a:t>
            </a:r>
            <a:r>
              <a:rPr lang="pl-PL" dirty="0"/>
              <a:t>deluje na potrošnju. </a:t>
            </a:r>
          </a:p>
          <a:p>
            <a:pPr>
              <a:buFont typeface="Wingdings" panose="05000000000000000000" pitchFamily="2" charset="2"/>
              <a:buNone/>
              <a:defRPr/>
            </a:pPr>
            <a:r>
              <a:rPr lang="pl-PL" dirty="0"/>
              <a:t>drugo, negativno utiče na </a:t>
            </a:r>
            <a:r>
              <a:rPr lang="en-US" dirty="0" err="1"/>
              <a:t>primarni</a:t>
            </a:r>
            <a:r>
              <a:rPr lang="en-US" dirty="0"/>
              <a:t> </a:t>
            </a:r>
            <a:r>
              <a:rPr lang="en-US" dirty="0" err="1"/>
              <a:t>tekući</a:t>
            </a:r>
            <a:r>
              <a:rPr lang="en-US" dirty="0"/>
              <a:t> </a:t>
            </a:r>
            <a:r>
              <a:rPr lang="en-US" dirty="0" err="1"/>
              <a:t>račun</a:t>
            </a:r>
            <a:r>
              <a:rPr lang="en-US" dirty="0"/>
              <a:t>, </a:t>
            </a:r>
            <a:r>
              <a:rPr lang="en-US" dirty="0" err="1"/>
              <a:t>pošto</a:t>
            </a:r>
            <a:r>
              <a:rPr lang="en-US" dirty="0"/>
              <a:t> </a:t>
            </a:r>
            <a:r>
              <a:rPr lang="en-US" dirty="0" err="1"/>
              <a:t>rast</a:t>
            </a:r>
            <a:r>
              <a:rPr lang="en-US" dirty="0"/>
              <a:t> </a:t>
            </a:r>
            <a:r>
              <a:rPr lang="en-US" dirty="0" err="1"/>
              <a:t>dohotka</a:t>
            </a:r>
            <a:r>
              <a:rPr lang="en-US" dirty="0"/>
              <a:t> </a:t>
            </a:r>
            <a:r>
              <a:rPr lang="en-US" dirty="0" err="1"/>
              <a:t>istovremeno</a:t>
            </a:r>
            <a:r>
              <a:rPr lang="sr-Latn-CS" dirty="0"/>
              <a:t> </a:t>
            </a:r>
            <a:r>
              <a:rPr lang="en-US" dirty="0" err="1"/>
              <a:t>znači</a:t>
            </a:r>
            <a:r>
              <a:rPr lang="en-US" dirty="0"/>
              <a:t> </a:t>
            </a:r>
            <a:r>
              <a:rPr lang="en-US" dirty="0" err="1"/>
              <a:t>rast</a:t>
            </a:r>
            <a:r>
              <a:rPr lang="en-US" dirty="0"/>
              <a:t> </a:t>
            </a:r>
            <a:r>
              <a:rPr lang="en-US" dirty="0" err="1"/>
              <a:t>uvoza</a:t>
            </a:r>
            <a:r>
              <a:rPr lang="en-US" dirty="0"/>
              <a:t>. </a:t>
            </a:r>
            <a:endParaRPr lang="sr-Latn-CS" dirty="0"/>
          </a:p>
          <a:p>
            <a:pPr>
              <a:buFont typeface="Wingdings" panose="05000000000000000000" pitchFamily="2" charset="2"/>
              <a:buNone/>
              <a:defRPr/>
            </a:pPr>
            <a:endParaRPr lang="sr-Latn-CS" dirty="0"/>
          </a:p>
          <a:p>
            <a:pPr>
              <a:buFont typeface="Wingdings" panose="05000000000000000000" pitchFamily="2" charset="2"/>
              <a:buNone/>
              <a:defRPr/>
            </a:pPr>
            <a:r>
              <a:rPr lang="en-GB" dirty="0"/>
              <a:t>J</a:t>
            </a:r>
            <a:r>
              <a:rPr lang="sr-Latn-RS" dirty="0"/>
              <a:t>ače je dejstvo na potrošnju!</a:t>
            </a:r>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D563834-A38B-4C01-B6FE-6902C644A50B}"/>
              </a:ext>
            </a:extLst>
          </p:cNvPr>
          <p:cNvSpPr>
            <a:spLocks noGrp="1"/>
          </p:cNvSpPr>
          <p:nvPr>
            <p:ph type="title"/>
          </p:nvPr>
        </p:nvSpPr>
        <p:spPr/>
        <p:txBody>
          <a:bodyPr/>
          <a:lstStyle/>
          <a:p>
            <a:pPr>
              <a:defRPr/>
            </a:pPr>
            <a:r>
              <a:rPr lang="sr-Latn-CS" dirty="0"/>
              <a:t>Izvođenje IS krive</a:t>
            </a:r>
            <a:endParaRPr lang="en-US" dirty="0"/>
          </a:p>
        </p:txBody>
      </p:sp>
      <p:pic>
        <p:nvPicPr>
          <p:cNvPr id="45059" name="Picture 2">
            <a:extLst>
              <a:ext uri="{FF2B5EF4-FFF2-40B4-BE49-F238E27FC236}">
                <a16:creationId xmlns:a16="http://schemas.microsoft.com/office/drawing/2014/main" id="{9740D29F-49ED-4E3F-80B2-3E56D4307C9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762000" y="3048000"/>
            <a:ext cx="8121650" cy="2667000"/>
          </a:xfrm>
          <a:noFill/>
          <a:ln w="22225">
            <a:solidFill>
              <a:srgbClr val="C00000"/>
            </a:solidFill>
          </a:ln>
          <a:extLst>
            <a:ext uri="{909E8E84-426E-40DD-AFC4-6F175D3DCCD1}">
              <a14:hiddenFill xmlns:a14="http://schemas.microsoft.com/office/drawing/2010/main">
                <a:solidFill>
                  <a:srgbClr val="FFFFFF"/>
                </a:solidFill>
              </a14:hiddenFill>
            </a:ext>
          </a:extLst>
        </p:spPr>
      </p:pic>
      <p:cxnSp>
        <p:nvCxnSpPr>
          <p:cNvPr id="9" name="Straight Connector 8">
            <a:extLst>
              <a:ext uri="{FF2B5EF4-FFF2-40B4-BE49-F238E27FC236}">
                <a16:creationId xmlns:a16="http://schemas.microsoft.com/office/drawing/2014/main" id="{049CD784-EDED-4AF6-8E19-46AB8C30094A}"/>
              </a:ext>
            </a:extLst>
          </p:cNvPr>
          <p:cNvCxnSpPr>
            <a:cxnSpLocks noChangeShapeType="1"/>
          </p:cNvCxnSpPr>
          <p:nvPr/>
        </p:nvCxnSpPr>
        <p:spPr bwMode="auto">
          <a:xfrm>
            <a:off x="2362200" y="4005263"/>
            <a:ext cx="762000" cy="1587"/>
          </a:xfrm>
          <a:prstGeom prst="line">
            <a:avLst/>
          </a:prstGeom>
          <a:noFill/>
          <a:ln w="22225" algn="ctr">
            <a:solidFill>
              <a:srgbClr val="C00000"/>
            </a:solidFill>
            <a:round/>
            <a:headEnd/>
            <a:tailEnd/>
          </a:ln>
          <a:extLst>
            <a:ext uri="{909E8E84-426E-40DD-AFC4-6F175D3DCCD1}">
              <a14:hiddenFill xmlns:a14="http://schemas.microsoft.com/office/drawing/2010/main">
                <a:noFill/>
              </a14:hiddenFill>
            </a:ext>
          </a:extLst>
        </p:spPr>
      </p:cxnSp>
      <p:cxnSp>
        <p:nvCxnSpPr>
          <p:cNvPr id="17" name="Straight Connector 16">
            <a:extLst>
              <a:ext uri="{FF2B5EF4-FFF2-40B4-BE49-F238E27FC236}">
                <a16:creationId xmlns:a16="http://schemas.microsoft.com/office/drawing/2014/main" id="{EF6E5042-9E6F-4FA1-BF24-D6602B014B8B}"/>
              </a:ext>
            </a:extLst>
          </p:cNvPr>
          <p:cNvCxnSpPr>
            <a:cxnSpLocks noChangeShapeType="1"/>
          </p:cNvCxnSpPr>
          <p:nvPr/>
        </p:nvCxnSpPr>
        <p:spPr bwMode="auto">
          <a:xfrm>
            <a:off x="3101975" y="3740150"/>
            <a:ext cx="250825" cy="1588"/>
          </a:xfrm>
          <a:prstGeom prst="line">
            <a:avLst/>
          </a:prstGeom>
          <a:noFill/>
          <a:ln w="22225" algn="ctr">
            <a:solidFill>
              <a:srgbClr val="C00000"/>
            </a:solidFill>
            <a:round/>
            <a:headEnd/>
            <a:tailEnd/>
          </a:ln>
          <a:extLst>
            <a:ext uri="{909E8E84-426E-40DD-AFC4-6F175D3DCCD1}">
              <a14:hiddenFill xmlns:a14="http://schemas.microsoft.com/office/drawing/2010/main">
                <a:noFill/>
              </a14:hiddenFill>
            </a:ext>
          </a:extLst>
        </p:spPr>
      </p:cxnSp>
      <p:cxnSp>
        <p:nvCxnSpPr>
          <p:cNvPr id="19" name="Straight Connector 18">
            <a:extLst>
              <a:ext uri="{FF2B5EF4-FFF2-40B4-BE49-F238E27FC236}">
                <a16:creationId xmlns:a16="http://schemas.microsoft.com/office/drawing/2014/main" id="{219C7325-8838-4553-81BD-072432E23DD2}"/>
              </a:ext>
            </a:extLst>
          </p:cNvPr>
          <p:cNvCxnSpPr>
            <a:cxnSpLocks noChangeShapeType="1"/>
          </p:cNvCxnSpPr>
          <p:nvPr/>
        </p:nvCxnSpPr>
        <p:spPr bwMode="auto">
          <a:xfrm rot="5400000" flipH="1" flipV="1">
            <a:off x="3009900" y="3875088"/>
            <a:ext cx="227013" cy="1587"/>
          </a:xfrm>
          <a:prstGeom prst="line">
            <a:avLst/>
          </a:prstGeom>
          <a:noFill/>
          <a:ln w="22225" algn="ctr">
            <a:solidFill>
              <a:srgbClr val="C00000"/>
            </a:solidFill>
            <a:round/>
            <a:headEnd/>
            <a:tailEnd/>
          </a:ln>
          <a:extLst>
            <a:ext uri="{909E8E84-426E-40DD-AFC4-6F175D3DCCD1}">
              <a14:hiddenFill xmlns:a14="http://schemas.microsoft.com/office/drawing/2010/main">
                <a:noFill/>
              </a14:hiddenFill>
            </a:ext>
          </a:extLst>
        </p:spPr>
      </p:cxnSp>
      <p:sp>
        <p:nvSpPr>
          <p:cNvPr id="45063" name="Rectangle 22">
            <a:extLst>
              <a:ext uri="{FF2B5EF4-FFF2-40B4-BE49-F238E27FC236}">
                <a16:creationId xmlns:a16="http://schemas.microsoft.com/office/drawing/2014/main" id="{5286DEE5-ABBB-4833-8941-D704C70B2775}"/>
              </a:ext>
            </a:extLst>
          </p:cNvPr>
          <p:cNvSpPr>
            <a:spLocks noChangeArrowheads="1"/>
          </p:cNvSpPr>
          <p:nvPr/>
        </p:nvSpPr>
        <p:spPr bwMode="auto">
          <a:xfrm>
            <a:off x="2286000" y="1447800"/>
            <a:ext cx="4572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r>
              <a:rPr lang="it-IT" altLang="en-US"/>
              <a:t>šta se dešava sa ravnotežnim</a:t>
            </a:r>
            <a:r>
              <a:rPr lang="sr-Latn-CS" altLang="en-US"/>
              <a:t> </a:t>
            </a:r>
            <a:r>
              <a:rPr lang="en-US" altLang="en-US"/>
              <a:t>autputom kada se kamatna stopa menja?</a:t>
            </a:r>
          </a:p>
        </p:txBody>
      </p:sp>
      <p:sp>
        <p:nvSpPr>
          <p:cNvPr id="24" name="Rectangle 23">
            <a:extLst>
              <a:ext uri="{FF2B5EF4-FFF2-40B4-BE49-F238E27FC236}">
                <a16:creationId xmlns:a16="http://schemas.microsoft.com/office/drawing/2014/main" id="{8AB041FB-E858-416E-9A43-16A5827C0139}"/>
              </a:ext>
            </a:extLst>
          </p:cNvPr>
          <p:cNvSpPr>
            <a:spLocks noChangeArrowheads="1"/>
          </p:cNvSpPr>
          <p:nvPr/>
        </p:nvSpPr>
        <p:spPr bwMode="auto">
          <a:xfrm>
            <a:off x="533400" y="2133600"/>
            <a:ext cx="8610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r>
              <a:rPr lang="pt-BR" altLang="en-US" b="1" i="1"/>
              <a:t>Znamo da će </a:t>
            </a:r>
            <a:r>
              <a:rPr lang="sr-Latn-CS" altLang="en-US" b="1" i="1"/>
              <a:t> PRI PADU KAMATNE STOPE </a:t>
            </a:r>
          </a:p>
          <a:p>
            <a:pPr algn="ctr" eaLnBrk="1" hangingPunct="1"/>
            <a:r>
              <a:rPr lang="pt-BR" altLang="en-US" b="1" i="1"/>
              <a:t>Tobinovo q da poraste</a:t>
            </a:r>
            <a:r>
              <a:rPr lang="sr-Latn-CS" altLang="en-US" b="1" i="1"/>
              <a:t>- nije više egzogeno</a:t>
            </a:r>
            <a:endParaRPr lang="en-US" altLang="en-US" b="1"/>
          </a:p>
        </p:txBody>
      </p:sp>
      <p:cxnSp>
        <p:nvCxnSpPr>
          <p:cNvPr id="25" name="Straight Connector 24">
            <a:extLst>
              <a:ext uri="{FF2B5EF4-FFF2-40B4-BE49-F238E27FC236}">
                <a16:creationId xmlns:a16="http://schemas.microsoft.com/office/drawing/2014/main" id="{14D28269-C7D1-4ACA-A7A2-EC54718301EE}"/>
              </a:ext>
            </a:extLst>
          </p:cNvPr>
          <p:cNvCxnSpPr>
            <a:cxnSpLocks noChangeShapeType="1"/>
          </p:cNvCxnSpPr>
          <p:nvPr/>
        </p:nvCxnSpPr>
        <p:spPr bwMode="auto">
          <a:xfrm rot="16200000" flipV="1">
            <a:off x="1997075" y="4327525"/>
            <a:ext cx="762000" cy="31750"/>
          </a:xfrm>
          <a:prstGeom prst="line">
            <a:avLst/>
          </a:prstGeom>
          <a:noFill/>
          <a:ln w="22225" algn="ctr">
            <a:solidFill>
              <a:srgbClr val="C00000"/>
            </a:solidFill>
            <a:round/>
            <a:headEnd/>
            <a:tailEnd/>
          </a:ln>
          <a:extLst>
            <a:ext uri="{909E8E84-426E-40DD-AFC4-6F175D3DCCD1}">
              <a14:hiddenFill xmlns:a14="http://schemas.microsoft.com/office/drawing/2010/main">
                <a:noFill/>
              </a14:hiddenFill>
            </a:ext>
          </a:extLst>
        </p:spPr>
      </p:cxnSp>
      <p:sp>
        <p:nvSpPr>
          <p:cNvPr id="28" name="Rectangle 27">
            <a:extLst>
              <a:ext uri="{FF2B5EF4-FFF2-40B4-BE49-F238E27FC236}">
                <a16:creationId xmlns:a16="http://schemas.microsoft.com/office/drawing/2014/main" id="{AC54A270-15CE-4981-BD61-9CDE988B3C79}"/>
              </a:ext>
            </a:extLst>
          </p:cNvPr>
          <p:cNvSpPr>
            <a:spLocks noChangeArrowheads="1"/>
          </p:cNvSpPr>
          <p:nvPr/>
        </p:nvSpPr>
        <p:spPr bwMode="auto">
          <a:xfrm>
            <a:off x="762000" y="5684838"/>
            <a:ext cx="8382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sr-Latn-CS" altLang="en-US" b="1"/>
              <a:t>Ali r</a:t>
            </a:r>
            <a:r>
              <a:rPr lang="en-US" altLang="en-US" b="1"/>
              <a:t>ast </a:t>
            </a:r>
            <a:r>
              <a:rPr lang="en-US" altLang="en-US" b="1" i="1"/>
              <a:t>q u stvari</a:t>
            </a:r>
            <a:r>
              <a:rPr lang="sr-Latn-CS" altLang="en-US" b="1" i="1"/>
              <a:t> </a:t>
            </a:r>
            <a:r>
              <a:rPr lang="en-US" altLang="en-US" b="1"/>
              <a:t>znači da rastu cene akcija. </a:t>
            </a:r>
            <a:endParaRPr lang="sr-Latn-CS" altLang="en-US" b="1"/>
          </a:p>
          <a:p>
            <a:pPr eaLnBrk="1" hangingPunct="1"/>
            <a:r>
              <a:rPr lang="en-US" altLang="en-US" b="1"/>
              <a:t>Pošto su akcije deo bogatstva </a:t>
            </a:r>
            <a:r>
              <a:rPr lang="el-GR" altLang="en-US" b="1"/>
              <a:t>Ω, </a:t>
            </a:r>
            <a:r>
              <a:rPr lang="en-US" altLang="en-US" b="1"/>
              <a:t>i</a:t>
            </a:r>
            <a:r>
              <a:rPr lang="sr-Latn-CS" altLang="en-US" b="1"/>
              <a:t> </a:t>
            </a:r>
            <a:r>
              <a:rPr lang="en-US" altLang="en-US" b="1"/>
              <a:t>bogatstvo raste. Ovo povećava privatnu potrošnju</a:t>
            </a:r>
            <a:r>
              <a:rPr lang="pl-PL" altLang="en-US" b="1"/>
              <a:t>. Tako se pokazuje da i </a:t>
            </a:r>
            <a:r>
              <a:rPr lang="en-US" altLang="en-US" b="1"/>
              <a:t>bogatstvo možemo endogenizovati.</a:t>
            </a:r>
          </a:p>
        </p:txBody>
      </p:sp>
      <p:sp>
        <p:nvSpPr>
          <p:cNvPr id="11" name="Rectangle 10">
            <a:extLst>
              <a:ext uri="{FF2B5EF4-FFF2-40B4-BE49-F238E27FC236}">
                <a16:creationId xmlns:a16="http://schemas.microsoft.com/office/drawing/2014/main" id="{D6988E86-A38A-4CBB-B6E3-CF1D22BEE61A}"/>
              </a:ext>
            </a:extLst>
          </p:cNvPr>
          <p:cNvSpPr>
            <a:spLocks noChangeArrowheads="1"/>
          </p:cNvSpPr>
          <p:nvPr/>
        </p:nvSpPr>
        <p:spPr bwMode="auto">
          <a:xfrm>
            <a:off x="2209800" y="76200"/>
            <a:ext cx="6248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es-ES" altLang="en-US" i="1"/>
              <a:t>DD = C(</a:t>
            </a:r>
            <a:r>
              <a:rPr lang="es-ES" altLang="en-US" i="1">
                <a:sym typeface="Symbol" panose="05050102010706020507" pitchFamily="18" charset="2"/>
              </a:rPr>
              <a:t></a:t>
            </a:r>
            <a:r>
              <a:rPr lang="es-ES" altLang="en-US" i="1"/>
              <a:t> , Y- </a:t>
            </a:r>
            <a:r>
              <a:rPr lang="sr-Latn-CS" altLang="en-US" i="1"/>
              <a:t>T</a:t>
            </a:r>
            <a:r>
              <a:rPr lang="es-ES" altLang="en-US" i="1"/>
              <a:t>) + I(q, r) + </a:t>
            </a:r>
            <a:r>
              <a:rPr lang="sr-Latn-CS" altLang="en-US" i="1"/>
              <a:t>G</a:t>
            </a:r>
            <a:r>
              <a:rPr lang="es-ES" altLang="en-US" i="1"/>
              <a:t>+ </a:t>
            </a:r>
            <a:r>
              <a:rPr lang="sr-Latn-CS" altLang="en-US" i="1"/>
              <a:t>NX</a:t>
            </a:r>
            <a:r>
              <a:rPr lang="es-ES" altLang="en-US" i="1"/>
              <a:t>(Y, Y*, </a:t>
            </a:r>
            <a:r>
              <a:rPr lang="es-ES" altLang="en-US" i="1">
                <a:sym typeface="Symbol" panose="05050102010706020507" pitchFamily="18" charset="2"/>
              </a:rPr>
              <a:t></a:t>
            </a:r>
            <a:r>
              <a:rPr lang="es-ES" altLang="en-US" i="1"/>
              <a:t>).</a:t>
            </a:r>
            <a:br>
              <a:rPr lang="es-ES" altLang="en-US" i="1"/>
            </a:br>
            <a:r>
              <a:rPr lang="sr-Latn-CS" altLang="en-US"/>
              <a:t>             </a:t>
            </a:r>
            <a:r>
              <a:rPr lang="en-US" altLang="en-US"/>
              <a:t>+</a:t>
            </a:r>
            <a:r>
              <a:rPr lang="sr-Latn-CS" altLang="en-US"/>
              <a:t>    </a:t>
            </a:r>
            <a:r>
              <a:rPr lang="en-US" altLang="en-US"/>
              <a:t> +</a:t>
            </a:r>
            <a:r>
              <a:rPr lang="sr-Latn-CS" altLang="en-US"/>
              <a:t>        </a:t>
            </a:r>
            <a:r>
              <a:rPr lang="en-US" altLang="en-US"/>
              <a:t>+</a:t>
            </a:r>
            <a:r>
              <a:rPr lang="sr-Latn-CS" altLang="en-US"/>
              <a:t> </a:t>
            </a:r>
            <a:r>
              <a:rPr lang="en-US" altLang="en-US"/>
              <a:t> </a:t>
            </a:r>
            <a:r>
              <a:rPr lang="sr-Latn-CS" altLang="en-US"/>
              <a:t>-</a:t>
            </a:r>
            <a:r>
              <a:rPr lang="en-US" altLang="en-US"/>
              <a:t> </a:t>
            </a:r>
            <a:r>
              <a:rPr lang="sr-Latn-CS" altLang="en-US"/>
              <a:t>     +          </a:t>
            </a:r>
            <a:r>
              <a:rPr lang="en-US" altLang="en-US"/>
              <a:t>- </a:t>
            </a:r>
            <a:r>
              <a:rPr lang="sr-Latn-CS" altLang="en-US"/>
              <a:t> </a:t>
            </a:r>
            <a:r>
              <a:rPr lang="en-US" altLang="en-US"/>
              <a:t>+ </a:t>
            </a:r>
            <a:r>
              <a:rPr lang="sr-Latn-CS" altLang="en-US"/>
              <a:t>  </a:t>
            </a:r>
            <a:r>
              <a:rPr lang="en-US" altLang="en-US"/>
              <a:t>-</a:t>
            </a:r>
            <a:br>
              <a:rPr lang="sr-Latn-CS" altLang="en-US"/>
            </a:br>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linds(horizontal)">
                                      <p:cBhvr>
                                        <p:cTn id="12" dur="500"/>
                                        <p:tgtEl>
                                          <p:spTgt spid="17"/>
                                        </p:tgtEl>
                                      </p:cBhvr>
                                    </p:animEffect>
                                  </p:childTnLst>
                                </p:cTn>
                              </p:par>
                              <p:par>
                                <p:cTn id="13" presetID="3" presetClass="entr" presetSubtype="1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linds(horizontal)">
                                      <p:cBhvr>
                                        <p:cTn id="15" dur="500"/>
                                        <p:tgtEl>
                                          <p:spTgt spid="9"/>
                                        </p:tgtEl>
                                      </p:cBhvr>
                                    </p:animEffect>
                                  </p:childTnLst>
                                </p:cTn>
                              </p:par>
                              <p:par>
                                <p:cTn id="16" presetID="3" presetClass="entr" presetSubtype="10"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blinds(horizontal)">
                                      <p:cBhvr>
                                        <p:cTn id="18" dur="500"/>
                                        <p:tgtEl>
                                          <p:spTgt spid="19"/>
                                        </p:tgtEl>
                                      </p:cBhvr>
                                    </p:animEffect>
                                  </p:childTnLst>
                                </p:cTn>
                              </p:par>
                              <p:par>
                                <p:cTn id="19" presetID="3" presetClass="entr" presetSubtype="10"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linds(horizontal)">
                                      <p:cBhvr>
                                        <p:cTn id="21" dur="500"/>
                                        <p:tgtEl>
                                          <p:spTgt spid="25"/>
                                        </p:tgtEl>
                                      </p:cBhvr>
                                    </p:animEffect>
                                  </p:childTnLst>
                                </p:cTn>
                              </p:par>
                              <p:par>
                                <p:cTn id="22" presetID="3" presetClass="entr" presetSubtype="10" fill="hold" nodeType="with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blinds(horizontal)">
                                      <p:cBhvr>
                                        <p:cTn id="24" dur="500"/>
                                        <p:tgtEl>
                                          <p:spTgt spid="25"/>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blinds(horizontal)">
                                      <p:cBhvr>
                                        <p:cTn id="29" dur="500"/>
                                        <p:tgtEl>
                                          <p:spTgt spid="28"/>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blinds(horizontal)">
                                      <p:cBhvr>
                                        <p:cTn id="3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8" grpId="0"/>
      <p:bldP spid="11"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19118-056E-4433-959F-3197E911C7D6}"/>
              </a:ext>
            </a:extLst>
          </p:cNvPr>
          <p:cNvSpPr>
            <a:spLocks noGrp="1"/>
          </p:cNvSpPr>
          <p:nvPr>
            <p:ph type="title"/>
          </p:nvPr>
        </p:nvSpPr>
        <p:spPr/>
        <p:txBody>
          <a:bodyPr/>
          <a:lstStyle/>
          <a:p>
            <a:pPr>
              <a:defRPr/>
            </a:pPr>
            <a:r>
              <a:rPr lang="pl-PL" dirty="0"/>
              <a:t>Kako ćemo zapamtiti da je </a:t>
            </a:r>
            <a:r>
              <a:rPr lang="pl-PL" i="1" dirty="0"/>
              <a:t>IS kriva nagnuta </a:t>
            </a:r>
            <a:r>
              <a:rPr lang="it-IT" dirty="0"/>
              <a:t>nadole? </a:t>
            </a:r>
            <a:endParaRPr lang="en-US" dirty="0"/>
          </a:p>
        </p:txBody>
      </p:sp>
      <p:sp>
        <p:nvSpPr>
          <p:cNvPr id="3" name="Content Placeholder 2">
            <a:extLst>
              <a:ext uri="{FF2B5EF4-FFF2-40B4-BE49-F238E27FC236}">
                <a16:creationId xmlns:a16="http://schemas.microsoft.com/office/drawing/2014/main" id="{7B069588-D961-4C55-8D2E-AC5FABA6DC9C}"/>
              </a:ext>
            </a:extLst>
          </p:cNvPr>
          <p:cNvSpPr>
            <a:spLocks noGrp="1"/>
          </p:cNvSpPr>
          <p:nvPr>
            <p:ph idx="1"/>
          </p:nvPr>
        </p:nvSpPr>
        <p:spPr/>
        <p:txBody>
          <a:bodyPr/>
          <a:lstStyle/>
          <a:p>
            <a:pPr>
              <a:buFont typeface="Wingdings" panose="05000000000000000000" pitchFamily="2" charset="2"/>
              <a:buNone/>
              <a:defRPr/>
            </a:pPr>
            <a:r>
              <a:rPr lang="sr-Latn-CS" dirty="0"/>
              <a:t>1</a:t>
            </a:r>
            <a:r>
              <a:rPr lang="it-IT" dirty="0"/>
              <a:t>.  </a:t>
            </a:r>
            <a:r>
              <a:rPr lang="sr-Latn-CS" dirty="0"/>
              <a:t> </a:t>
            </a:r>
            <a:r>
              <a:rPr lang="sr-Latn-CS" i="1" dirty="0"/>
              <a:t>i  </a:t>
            </a:r>
            <a:r>
              <a:rPr lang="sr-Latn-CS" dirty="0"/>
              <a:t>izaziva </a:t>
            </a:r>
            <a:r>
              <a:rPr lang="sr-Latn-CS" i="1" dirty="0"/>
              <a:t>   Y</a:t>
            </a:r>
          </a:p>
          <a:p>
            <a:pPr>
              <a:buFont typeface="Wingdings" panose="05000000000000000000" pitchFamily="2" charset="2"/>
              <a:buNone/>
              <a:defRPr/>
            </a:pPr>
            <a:r>
              <a:rPr lang="sr-Latn-CS" dirty="0"/>
              <a:t>    Preko pada </a:t>
            </a:r>
            <a:r>
              <a:rPr lang="sr-Latn-CS" i="1" dirty="0"/>
              <a:t>I=f(i</a:t>
            </a:r>
            <a:r>
              <a:rPr lang="sr-Latn-CS" dirty="0"/>
              <a:t>)</a:t>
            </a:r>
          </a:p>
          <a:p>
            <a:pPr lvl="1">
              <a:defRPr/>
            </a:pPr>
            <a:r>
              <a:rPr lang="en-US" dirty="0" err="1"/>
              <a:t>veća</a:t>
            </a:r>
            <a:r>
              <a:rPr lang="en-US" dirty="0"/>
              <a:t> </a:t>
            </a:r>
            <a:r>
              <a:rPr lang="en-US" dirty="0" err="1"/>
              <a:t>kamatna</a:t>
            </a:r>
            <a:r>
              <a:rPr lang="en-US" dirty="0"/>
              <a:t> </a:t>
            </a:r>
            <a:r>
              <a:rPr lang="en-US" dirty="0" err="1"/>
              <a:t>stopa</a:t>
            </a:r>
            <a:r>
              <a:rPr lang="en-US" dirty="0"/>
              <a:t> </a:t>
            </a:r>
            <a:r>
              <a:rPr lang="en-US" dirty="0" err="1"/>
              <a:t>smanjuje</a:t>
            </a:r>
            <a:r>
              <a:rPr lang="sr-Latn-CS" dirty="0"/>
              <a:t> </a:t>
            </a:r>
            <a:r>
              <a:rPr lang="en-US" dirty="0" err="1"/>
              <a:t>privatne</a:t>
            </a:r>
            <a:r>
              <a:rPr lang="en-US" dirty="0"/>
              <a:t> </a:t>
            </a:r>
            <a:r>
              <a:rPr lang="en-US" dirty="0" err="1"/>
              <a:t>investicije</a:t>
            </a:r>
            <a:r>
              <a:rPr lang="en-US" dirty="0"/>
              <a:t>, </a:t>
            </a:r>
            <a:r>
              <a:rPr lang="en-US" dirty="0" err="1"/>
              <a:t>što</a:t>
            </a:r>
            <a:r>
              <a:rPr lang="en-US" dirty="0"/>
              <a:t> </a:t>
            </a:r>
            <a:r>
              <a:rPr lang="en-US" dirty="0" err="1"/>
              <a:t>smanjuje</a:t>
            </a:r>
            <a:r>
              <a:rPr lang="en-US" dirty="0"/>
              <a:t> </a:t>
            </a:r>
            <a:r>
              <a:rPr lang="en-US" dirty="0" err="1"/>
              <a:t>tražnju</a:t>
            </a:r>
            <a:r>
              <a:rPr lang="en-US" dirty="0"/>
              <a:t> </a:t>
            </a:r>
            <a:r>
              <a:rPr lang="en-US" dirty="0" err="1"/>
              <a:t>i</a:t>
            </a:r>
            <a:r>
              <a:rPr lang="en-US" dirty="0"/>
              <a:t>,</a:t>
            </a:r>
            <a:r>
              <a:rPr lang="sr-Latn-CS" dirty="0"/>
              <a:t> </a:t>
            </a:r>
            <a:r>
              <a:rPr lang="en-US" dirty="0" err="1"/>
              <a:t>preko</a:t>
            </a:r>
            <a:r>
              <a:rPr lang="en-US" dirty="0"/>
              <a:t> </a:t>
            </a:r>
            <a:r>
              <a:rPr lang="en-US" dirty="0" err="1"/>
              <a:t>multiplikatora</a:t>
            </a:r>
            <a:r>
              <a:rPr lang="en-US" dirty="0"/>
              <a:t>, </a:t>
            </a:r>
            <a:r>
              <a:rPr lang="en-US" dirty="0" err="1"/>
              <a:t>smanjuje</a:t>
            </a:r>
            <a:r>
              <a:rPr lang="en-US" dirty="0"/>
              <a:t> </a:t>
            </a:r>
            <a:r>
              <a:rPr lang="en-US" dirty="0" err="1"/>
              <a:t>i</a:t>
            </a:r>
            <a:r>
              <a:rPr lang="en-US" dirty="0"/>
              <a:t> </a:t>
            </a:r>
            <a:r>
              <a:rPr lang="en-US" dirty="0" err="1"/>
              <a:t>autput</a:t>
            </a:r>
            <a:r>
              <a:rPr lang="en-US" dirty="0"/>
              <a:t>.</a:t>
            </a:r>
            <a:endParaRPr lang="sr-Latn-CS" dirty="0"/>
          </a:p>
          <a:p>
            <a:pPr>
              <a:buFont typeface="Wingdings" panose="05000000000000000000" pitchFamily="2" charset="2"/>
              <a:buNone/>
              <a:defRPr/>
            </a:pPr>
            <a:r>
              <a:rPr lang="sr-Latn-CS" dirty="0"/>
              <a:t>2. Bogatstvo je funkcija </a:t>
            </a:r>
            <a:r>
              <a:rPr lang="sr-Latn-CS" i="1" dirty="0"/>
              <a:t>i,</a:t>
            </a:r>
          </a:p>
          <a:p>
            <a:pPr>
              <a:buFont typeface="Wingdings" panose="05000000000000000000" pitchFamily="2" charset="2"/>
              <a:buNone/>
              <a:defRPr/>
            </a:pPr>
            <a:r>
              <a:rPr lang="it-IT" dirty="0"/>
              <a:t>.  </a:t>
            </a:r>
            <a:r>
              <a:rPr lang="sr-Latn-CS" dirty="0"/>
              <a:t> </a:t>
            </a:r>
            <a:r>
              <a:rPr lang="sr-Latn-CS" i="1" dirty="0"/>
              <a:t>i  </a:t>
            </a:r>
            <a:r>
              <a:rPr lang="sr-Latn-CS" dirty="0"/>
              <a:t>izaziva </a:t>
            </a:r>
            <a:r>
              <a:rPr lang="sr-Latn-CS" i="1" dirty="0"/>
              <a:t>   C  - pada i potrošnja!</a:t>
            </a:r>
          </a:p>
          <a:p>
            <a:pPr>
              <a:buFont typeface="Wingdings" panose="05000000000000000000" pitchFamily="2" charset="2"/>
              <a:buNone/>
              <a:defRPr/>
            </a:pPr>
            <a:r>
              <a:rPr lang="sr-Latn-CS" i="1" dirty="0"/>
              <a:t>C=f(</a:t>
            </a:r>
            <a:r>
              <a:rPr lang="sr-Latn-CS" i="1" dirty="0">
                <a:sym typeface="Symbol"/>
              </a:rPr>
              <a:t>, Y-T)</a:t>
            </a:r>
            <a:endParaRPr lang="sr-Latn-CS" dirty="0"/>
          </a:p>
          <a:p>
            <a:pPr lvl="1">
              <a:defRPr/>
            </a:pPr>
            <a:endParaRPr lang="en-US" dirty="0"/>
          </a:p>
          <a:p>
            <a:pPr>
              <a:defRPr/>
            </a:pPr>
            <a:endParaRPr lang="en-US" dirty="0"/>
          </a:p>
        </p:txBody>
      </p:sp>
      <p:cxnSp>
        <p:nvCxnSpPr>
          <p:cNvPr id="46084" name="Straight Arrow Connector 4">
            <a:extLst>
              <a:ext uri="{FF2B5EF4-FFF2-40B4-BE49-F238E27FC236}">
                <a16:creationId xmlns:a16="http://schemas.microsoft.com/office/drawing/2014/main" id="{95D9872A-D16A-4D34-B67D-97773B623B7E}"/>
              </a:ext>
            </a:extLst>
          </p:cNvPr>
          <p:cNvCxnSpPr>
            <a:cxnSpLocks noChangeShapeType="1"/>
          </p:cNvCxnSpPr>
          <p:nvPr/>
        </p:nvCxnSpPr>
        <p:spPr bwMode="auto">
          <a:xfrm rot="5400000" flipH="1" flipV="1">
            <a:off x="1333500" y="5295900"/>
            <a:ext cx="381000" cy="152400"/>
          </a:xfrm>
          <a:prstGeom prst="straightConnector1">
            <a:avLst/>
          </a:prstGeom>
          <a:noFill/>
          <a:ln w="4127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46085" name="Straight Arrow Connector 5">
            <a:extLst>
              <a:ext uri="{FF2B5EF4-FFF2-40B4-BE49-F238E27FC236}">
                <a16:creationId xmlns:a16="http://schemas.microsoft.com/office/drawing/2014/main" id="{4D7ABDDA-B016-43AA-A1F6-6BB1C8288005}"/>
              </a:ext>
            </a:extLst>
          </p:cNvPr>
          <p:cNvCxnSpPr>
            <a:cxnSpLocks noChangeShapeType="1"/>
          </p:cNvCxnSpPr>
          <p:nvPr/>
        </p:nvCxnSpPr>
        <p:spPr bwMode="auto">
          <a:xfrm rot="16200000" flipH="1">
            <a:off x="3467100" y="5295900"/>
            <a:ext cx="304800" cy="228600"/>
          </a:xfrm>
          <a:prstGeom prst="straightConnector1">
            <a:avLst/>
          </a:prstGeom>
          <a:noFill/>
          <a:ln w="41275" algn="ctr">
            <a:solidFill>
              <a:schemeClr val="tx1"/>
            </a:solidFill>
            <a:round/>
            <a:headEnd/>
            <a:tailEnd type="arrow" w="med" len="med"/>
          </a:ln>
          <a:extLst>
            <a:ext uri="{909E8E84-426E-40DD-AFC4-6F175D3DCCD1}">
              <a14:hiddenFill xmlns:a14="http://schemas.microsoft.com/office/drawing/2010/main">
                <a:noFill/>
              </a14:hiddenFill>
            </a:ext>
          </a:extLst>
        </p:spPr>
      </p:cxn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B09F6-8D4F-425E-82AD-03E932D0464E}"/>
              </a:ext>
            </a:extLst>
          </p:cNvPr>
          <p:cNvSpPr>
            <a:spLocks noGrp="1"/>
          </p:cNvSpPr>
          <p:nvPr>
            <p:ph type="title"/>
          </p:nvPr>
        </p:nvSpPr>
        <p:spPr/>
        <p:txBody>
          <a:bodyPr/>
          <a:lstStyle/>
          <a:p>
            <a:pPr>
              <a:defRPr/>
            </a:pPr>
            <a:r>
              <a:rPr lang="en-US" i="1" dirty="0"/>
              <a:t>IS </a:t>
            </a:r>
            <a:r>
              <a:rPr lang="en-US" i="1" dirty="0" err="1"/>
              <a:t>kriva</a:t>
            </a:r>
            <a:r>
              <a:rPr lang="en-US" i="1" dirty="0"/>
              <a:t> </a:t>
            </a:r>
            <a:r>
              <a:rPr lang="sr-Latn-CS" i="1" dirty="0"/>
              <a:t>je sve </a:t>
            </a:r>
            <a:r>
              <a:rPr lang="en-US" i="1" dirty="0" err="1"/>
              <a:t>položenija</a:t>
            </a:r>
            <a:br>
              <a:rPr lang="en-US" i="1" dirty="0"/>
            </a:br>
            <a:endParaRPr lang="en-US" dirty="0"/>
          </a:p>
        </p:txBody>
      </p:sp>
      <p:sp>
        <p:nvSpPr>
          <p:cNvPr id="3" name="Content Placeholder 2">
            <a:extLst>
              <a:ext uri="{FF2B5EF4-FFF2-40B4-BE49-F238E27FC236}">
                <a16:creationId xmlns:a16="http://schemas.microsoft.com/office/drawing/2014/main" id="{3B67ADEB-936D-4595-A954-320E366365FF}"/>
              </a:ext>
            </a:extLst>
          </p:cNvPr>
          <p:cNvSpPr>
            <a:spLocks noGrp="1"/>
          </p:cNvSpPr>
          <p:nvPr>
            <p:ph idx="1"/>
          </p:nvPr>
        </p:nvSpPr>
        <p:spPr/>
        <p:txBody>
          <a:bodyPr/>
          <a:lstStyle/>
          <a:p>
            <a:pPr>
              <a:defRPr/>
            </a:pPr>
            <a:r>
              <a:rPr lang="pl-PL" dirty="0"/>
              <a:t>(1) što je veća elastičnost tražnje u odnosu na </a:t>
            </a:r>
            <a:r>
              <a:rPr lang="en-US" dirty="0" err="1"/>
              <a:t>kamatnu</a:t>
            </a:r>
            <a:r>
              <a:rPr lang="en-US" dirty="0"/>
              <a:t> </a:t>
            </a:r>
            <a:r>
              <a:rPr lang="en-US" dirty="0" err="1"/>
              <a:t>stopu</a:t>
            </a:r>
            <a:r>
              <a:rPr lang="en-US" dirty="0"/>
              <a:t>, </a:t>
            </a:r>
            <a:r>
              <a:rPr lang="en-US" dirty="0" err="1"/>
              <a:t>mereno</a:t>
            </a:r>
            <a:r>
              <a:rPr lang="en-US" dirty="0"/>
              <a:t> </a:t>
            </a:r>
            <a:r>
              <a:rPr lang="en-US" dirty="0" err="1"/>
              <a:t>vertikalnom</a:t>
            </a:r>
            <a:r>
              <a:rPr lang="en-US" dirty="0"/>
              <a:t> </a:t>
            </a:r>
            <a:r>
              <a:rPr lang="en-US" dirty="0" err="1"/>
              <a:t>distancom</a:t>
            </a:r>
            <a:r>
              <a:rPr lang="sr-Latn-CS" dirty="0"/>
              <a:t> </a:t>
            </a:r>
            <a:r>
              <a:rPr lang="pl-PL" i="1" dirty="0"/>
              <a:t>AA’/</a:t>
            </a:r>
            <a:r>
              <a:rPr lang="en-US" i="1" dirty="0"/>
              <a:t> </a:t>
            </a:r>
            <a:r>
              <a:rPr lang="en-US" i="1" dirty="0" err="1"/>
              <a:t>A’B</a:t>
            </a:r>
            <a:endParaRPr lang="pl-PL" i="1" dirty="0"/>
          </a:p>
          <a:p>
            <a:pPr>
              <a:defRPr/>
            </a:pPr>
            <a:r>
              <a:rPr lang="pl-PL" i="1" dirty="0"/>
              <a:t>(2) tj. što je veći multiplikator  - </a:t>
            </a:r>
            <a:r>
              <a:rPr lang="en-US" i="1" dirty="0" err="1"/>
              <a:t>A’B</a:t>
            </a:r>
            <a:r>
              <a:rPr lang="en-US" i="1" dirty="0"/>
              <a:t>.</a:t>
            </a:r>
            <a:endParaRPr lang="en-US" dirty="0"/>
          </a:p>
        </p:txBody>
      </p:sp>
      <p:pic>
        <p:nvPicPr>
          <p:cNvPr id="47108" name="Picture 2">
            <a:extLst>
              <a:ext uri="{FF2B5EF4-FFF2-40B4-BE49-F238E27FC236}">
                <a16:creationId xmlns:a16="http://schemas.microsoft.com/office/drawing/2014/main" id="{D6351A3E-B9F0-4C54-B621-5FA1B6DE47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7504"/>
          <a:stretch>
            <a:fillRect/>
          </a:stretch>
        </p:blipFill>
        <p:spPr bwMode="auto">
          <a:xfrm>
            <a:off x="1295400" y="4114800"/>
            <a:ext cx="7512050" cy="2667000"/>
          </a:xfrm>
          <a:prstGeom prst="rect">
            <a:avLst/>
          </a:prstGeom>
          <a:noFill/>
          <a:ln w="22225">
            <a:solidFill>
              <a:srgbClr val="C00000"/>
            </a:solidFill>
            <a:miter lim="800000"/>
            <a:headEnd/>
            <a:tailEnd/>
          </a:ln>
          <a:extLst>
            <a:ext uri="{909E8E84-426E-40DD-AFC4-6F175D3DCCD1}">
              <a14:hiddenFill xmlns:a14="http://schemas.microsoft.com/office/drawing/2010/main">
                <a:solidFill>
                  <a:srgbClr val="FFFFFF"/>
                </a:solidFill>
              </a14:hiddenFill>
            </a:ext>
          </a:extLst>
        </p:spPr>
      </p:pic>
      <p:cxnSp>
        <p:nvCxnSpPr>
          <p:cNvPr id="47109" name="Straight Arrow Connector 5">
            <a:extLst>
              <a:ext uri="{FF2B5EF4-FFF2-40B4-BE49-F238E27FC236}">
                <a16:creationId xmlns:a16="http://schemas.microsoft.com/office/drawing/2014/main" id="{7651C858-A0D8-4CC0-8318-5AAC4433DEA7}"/>
              </a:ext>
            </a:extLst>
          </p:cNvPr>
          <p:cNvCxnSpPr>
            <a:cxnSpLocks noChangeShapeType="1"/>
          </p:cNvCxnSpPr>
          <p:nvPr/>
        </p:nvCxnSpPr>
        <p:spPr bwMode="auto">
          <a:xfrm rot="10800000" flipV="1">
            <a:off x="2438400" y="3352800"/>
            <a:ext cx="3505200" cy="1981200"/>
          </a:xfrm>
          <a:prstGeom prst="straightConnector1">
            <a:avLst/>
          </a:prstGeom>
          <a:noFill/>
          <a:ln w="44450" algn="ctr">
            <a:solidFill>
              <a:srgbClr val="C00000"/>
            </a:solidFill>
            <a:round/>
            <a:headEnd/>
            <a:tailEnd type="arrow" w="med" len="med"/>
          </a:ln>
          <a:extLst>
            <a:ext uri="{909E8E84-426E-40DD-AFC4-6F175D3DCCD1}">
              <a14:hiddenFill xmlns:a14="http://schemas.microsoft.com/office/drawing/2010/main">
                <a:noFill/>
              </a14:hiddenFill>
            </a:ext>
          </a:extLst>
        </p:spPr>
      </p:cxn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A6C81-016E-4DC5-9722-8AE6FF271F72}"/>
              </a:ext>
            </a:extLst>
          </p:cNvPr>
          <p:cNvSpPr>
            <a:spLocks noGrp="1"/>
          </p:cNvSpPr>
          <p:nvPr>
            <p:ph type="title"/>
          </p:nvPr>
        </p:nvSpPr>
        <p:spPr/>
        <p:txBody>
          <a:bodyPr/>
          <a:lstStyle/>
          <a:p>
            <a:pPr>
              <a:defRPr/>
            </a:pPr>
            <a:r>
              <a:rPr lang="en-GB" dirty="0"/>
              <a:t>Š</a:t>
            </a:r>
            <a:r>
              <a:rPr lang="sr-Latn-RS" dirty="0"/>
              <a:t>to su veći porezi – manji multiplikator</a:t>
            </a:r>
            <a:endParaRPr lang="en-GB" dirty="0"/>
          </a:p>
        </p:txBody>
      </p:sp>
      <p:sp>
        <p:nvSpPr>
          <p:cNvPr id="4" name="Text Placeholder 16">
            <a:extLst>
              <a:ext uri="{FF2B5EF4-FFF2-40B4-BE49-F238E27FC236}">
                <a16:creationId xmlns:a16="http://schemas.microsoft.com/office/drawing/2014/main" id="{A1DFA33C-B36B-4049-8249-E781CA9D293F}"/>
              </a:ext>
            </a:extLst>
          </p:cNvPr>
          <p:cNvSpPr txBox="1">
            <a:spLocks/>
          </p:cNvSpPr>
          <p:nvPr/>
        </p:nvSpPr>
        <p:spPr bwMode="auto">
          <a:xfrm>
            <a:off x="457200" y="1828800"/>
            <a:ext cx="4040188" cy="639763"/>
          </a:xfrm>
          <a:prstGeom prst="rect">
            <a:avLst/>
          </a:prstGeom>
          <a:noFill/>
          <a:ln w="9525">
            <a:noFill/>
            <a:miter lim="800000"/>
            <a:headEnd/>
            <a:tailEnd/>
          </a:ln>
          <a:effectLst/>
        </p:spPr>
        <p:txBody>
          <a:bodyPr/>
          <a:lstStyle/>
          <a:p>
            <a:pPr marL="342900" indent="-342900" eaLnBrk="0" hangingPunct="0">
              <a:spcBef>
                <a:spcPct val="20000"/>
              </a:spcBef>
              <a:buClr>
                <a:schemeClr val="hlink"/>
              </a:buClr>
              <a:buSzPct val="70000"/>
              <a:buFont typeface="Wingdings" pitchFamily="2" charset="2"/>
              <a:buChar char="n"/>
              <a:defRPr/>
            </a:pPr>
            <a:r>
              <a:rPr lang="en-GB" sz="3200" kern="0" dirty="0" err="1">
                <a:effectLst>
                  <a:outerShdw blurRad="38100" dist="38100" dir="2700000" algn="tl">
                    <a:srgbClr val="000000"/>
                  </a:outerShdw>
                </a:effectLst>
                <a:latin typeface="+mn-lt"/>
                <a:cs typeface="+mn-cs"/>
              </a:rPr>
              <a:t>Poreska</a:t>
            </a:r>
            <a:r>
              <a:rPr lang="en-GB" sz="3200" kern="0" dirty="0">
                <a:effectLst>
                  <a:outerShdw blurRad="38100" dist="38100" dir="2700000" algn="tl">
                    <a:srgbClr val="000000"/>
                  </a:outerShdw>
                </a:effectLst>
                <a:latin typeface="+mn-lt"/>
                <a:cs typeface="+mn-cs"/>
              </a:rPr>
              <a:t> </a:t>
            </a:r>
            <a:r>
              <a:rPr lang="en-GB" sz="3200" kern="0" dirty="0" err="1">
                <a:effectLst>
                  <a:outerShdw blurRad="38100" dist="38100" dir="2700000" algn="tl">
                    <a:srgbClr val="000000"/>
                  </a:outerShdw>
                </a:effectLst>
                <a:latin typeface="+mn-lt"/>
                <a:cs typeface="+mn-cs"/>
              </a:rPr>
              <a:t>stopa</a:t>
            </a:r>
            <a:r>
              <a:rPr lang="en-GB" sz="3200" kern="0" dirty="0">
                <a:effectLst>
                  <a:outerShdw blurRad="38100" dist="38100" dir="2700000" algn="tl">
                    <a:srgbClr val="000000"/>
                  </a:outerShdw>
                </a:effectLst>
                <a:latin typeface="+mn-lt"/>
                <a:cs typeface="+mn-cs"/>
              </a:rPr>
              <a:t> 10%</a:t>
            </a:r>
          </a:p>
        </p:txBody>
      </p:sp>
      <p:pic>
        <p:nvPicPr>
          <p:cNvPr id="48132" name="Content Placeholder 15">
            <a:extLst>
              <a:ext uri="{FF2B5EF4-FFF2-40B4-BE49-F238E27FC236}">
                <a16:creationId xmlns:a16="http://schemas.microsoft.com/office/drawing/2014/main" id="{724F8E52-C102-45EF-8EF1-B79BA78027E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3888" y="2606675"/>
            <a:ext cx="3706812" cy="367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17">
            <a:extLst>
              <a:ext uri="{FF2B5EF4-FFF2-40B4-BE49-F238E27FC236}">
                <a16:creationId xmlns:a16="http://schemas.microsoft.com/office/drawing/2014/main" id="{BD381EE2-6C7E-423C-8725-1903C3A26F09}"/>
              </a:ext>
            </a:extLst>
          </p:cNvPr>
          <p:cNvSpPr txBox="1">
            <a:spLocks/>
          </p:cNvSpPr>
          <p:nvPr/>
        </p:nvSpPr>
        <p:spPr>
          <a:xfrm>
            <a:off x="4645025" y="1828800"/>
            <a:ext cx="4041775" cy="639763"/>
          </a:xfrm>
          <a:prstGeom prst="rect">
            <a:avLst/>
          </a:prstGeom>
        </p:spPr>
        <p:txBody>
          <a:bodyPr/>
          <a:lstStyle/>
          <a:p>
            <a:pPr marL="342900" indent="-342900" eaLnBrk="0" hangingPunct="0">
              <a:spcBef>
                <a:spcPct val="20000"/>
              </a:spcBef>
              <a:buClr>
                <a:schemeClr val="hlink"/>
              </a:buClr>
              <a:buSzPct val="70000"/>
              <a:buFont typeface="Wingdings" pitchFamily="2" charset="2"/>
              <a:buChar char="n"/>
              <a:defRPr/>
            </a:pPr>
            <a:r>
              <a:rPr lang="en-GB" sz="3200" kern="0" dirty="0" err="1">
                <a:effectLst>
                  <a:outerShdw blurRad="38100" dist="38100" dir="2700000" algn="tl">
                    <a:srgbClr val="000000"/>
                  </a:outerShdw>
                </a:effectLst>
                <a:latin typeface="+mn-lt"/>
                <a:cs typeface="+mn-cs"/>
              </a:rPr>
              <a:t>Poreska</a:t>
            </a:r>
            <a:r>
              <a:rPr lang="en-GB" sz="3200" kern="0" dirty="0">
                <a:effectLst>
                  <a:outerShdw blurRad="38100" dist="38100" dir="2700000" algn="tl">
                    <a:srgbClr val="000000"/>
                  </a:outerShdw>
                </a:effectLst>
                <a:latin typeface="+mn-lt"/>
                <a:cs typeface="+mn-cs"/>
              </a:rPr>
              <a:t> </a:t>
            </a:r>
            <a:r>
              <a:rPr lang="en-GB" sz="3200" kern="0" dirty="0" err="1">
                <a:effectLst>
                  <a:outerShdw blurRad="38100" dist="38100" dir="2700000" algn="tl">
                    <a:srgbClr val="000000"/>
                  </a:outerShdw>
                </a:effectLst>
                <a:latin typeface="+mn-lt"/>
                <a:cs typeface="+mn-cs"/>
              </a:rPr>
              <a:t>stopa</a:t>
            </a:r>
            <a:r>
              <a:rPr lang="en-GB" sz="3200" kern="0" dirty="0">
                <a:effectLst>
                  <a:outerShdw blurRad="38100" dist="38100" dir="2700000" algn="tl">
                    <a:srgbClr val="000000"/>
                  </a:outerShdw>
                </a:effectLst>
                <a:latin typeface="+mn-lt"/>
                <a:cs typeface="+mn-cs"/>
              </a:rPr>
              <a:t> 80%</a:t>
            </a:r>
          </a:p>
        </p:txBody>
      </p:sp>
      <p:pic>
        <p:nvPicPr>
          <p:cNvPr id="48134" name="Content Placeholder 14">
            <a:extLst>
              <a:ext uri="{FF2B5EF4-FFF2-40B4-BE49-F238E27FC236}">
                <a16:creationId xmlns:a16="http://schemas.microsoft.com/office/drawing/2014/main" id="{5C33C1E2-DD91-40F9-B510-AEE8948794A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13300" y="2606675"/>
            <a:ext cx="3705225" cy="367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09A20-D48C-4618-B83E-B2ACEA75D2CC}"/>
              </a:ext>
            </a:extLst>
          </p:cNvPr>
          <p:cNvSpPr>
            <a:spLocks noGrp="1"/>
          </p:cNvSpPr>
          <p:nvPr>
            <p:ph type="title"/>
          </p:nvPr>
        </p:nvSpPr>
        <p:spPr/>
        <p:txBody>
          <a:bodyPr/>
          <a:lstStyle/>
          <a:p>
            <a:pPr>
              <a:defRPr/>
            </a:pPr>
            <a:r>
              <a:rPr lang="en-GB" dirty="0"/>
              <a:t>D</a:t>
            </a:r>
            <a:r>
              <a:rPr lang="sr-Latn-RS" dirty="0"/>
              <a:t>akle, sa rastom multiplikatora	</a:t>
            </a:r>
            <a:endParaRPr lang="en-GB" dirty="0"/>
          </a:p>
        </p:txBody>
      </p:sp>
      <p:sp>
        <p:nvSpPr>
          <p:cNvPr id="3" name="Content Placeholder 2">
            <a:extLst>
              <a:ext uri="{FF2B5EF4-FFF2-40B4-BE49-F238E27FC236}">
                <a16:creationId xmlns:a16="http://schemas.microsoft.com/office/drawing/2014/main" id="{9BE0E43C-B542-4BAA-8DEE-736AB5B3B307}"/>
              </a:ext>
            </a:extLst>
          </p:cNvPr>
          <p:cNvSpPr>
            <a:spLocks noGrp="1"/>
          </p:cNvSpPr>
          <p:nvPr>
            <p:ph idx="1"/>
          </p:nvPr>
        </p:nvSpPr>
        <p:spPr/>
        <p:txBody>
          <a:bodyPr/>
          <a:lstStyle/>
          <a:p>
            <a:pPr>
              <a:defRPr/>
            </a:pPr>
            <a:r>
              <a:rPr lang="sr-Latn-RS" dirty="0"/>
              <a:t>DD – sve strmija</a:t>
            </a:r>
          </a:p>
          <a:p>
            <a:pPr>
              <a:defRPr/>
            </a:pPr>
            <a:r>
              <a:rPr lang="sr-Latn-RS" dirty="0"/>
              <a:t>IS –sve položenija</a:t>
            </a:r>
            <a:endParaRPr lang="en-GB" dirty="0"/>
          </a:p>
        </p:txBody>
      </p:sp>
      <p:pic>
        <p:nvPicPr>
          <p:cNvPr id="49156" name="Picture 2">
            <a:extLst>
              <a:ext uri="{FF2B5EF4-FFF2-40B4-BE49-F238E27FC236}">
                <a16:creationId xmlns:a16="http://schemas.microsoft.com/office/drawing/2014/main" id="{54B3B9C9-47A0-4917-A41C-421DFAECEB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7504"/>
          <a:stretch>
            <a:fillRect/>
          </a:stretch>
        </p:blipFill>
        <p:spPr bwMode="auto">
          <a:xfrm>
            <a:off x="1066800" y="3581400"/>
            <a:ext cx="7512050" cy="2667000"/>
          </a:xfrm>
          <a:prstGeom prst="rect">
            <a:avLst/>
          </a:prstGeom>
          <a:noFill/>
          <a:ln w="22225">
            <a:solidFill>
              <a:srgbClr val="C00000"/>
            </a:solidFill>
            <a:miter lim="800000"/>
            <a:headEnd/>
            <a:tailEnd/>
          </a:ln>
          <a:extLst>
            <a:ext uri="{909E8E84-426E-40DD-AFC4-6F175D3DCCD1}">
              <a14:hiddenFill xmlns:a14="http://schemas.microsoft.com/office/drawing/2010/main">
                <a:solidFill>
                  <a:srgbClr val="FFFFFF"/>
                </a:solidFill>
              </a14:hiddenFill>
            </a:ext>
          </a:extLst>
        </p:spPr>
      </p:pic>
      <p:cxnSp>
        <p:nvCxnSpPr>
          <p:cNvPr id="6" name="Straight Connector 5">
            <a:extLst>
              <a:ext uri="{FF2B5EF4-FFF2-40B4-BE49-F238E27FC236}">
                <a16:creationId xmlns:a16="http://schemas.microsoft.com/office/drawing/2014/main" id="{EF0E8FFC-C8D4-4736-905D-B0ADBC0C70F0}"/>
              </a:ext>
            </a:extLst>
          </p:cNvPr>
          <p:cNvCxnSpPr>
            <a:cxnSpLocks noChangeShapeType="1"/>
          </p:cNvCxnSpPr>
          <p:nvPr/>
        </p:nvCxnSpPr>
        <p:spPr bwMode="auto">
          <a:xfrm flipV="1">
            <a:off x="1828800" y="3733800"/>
            <a:ext cx="2133600" cy="1371600"/>
          </a:xfrm>
          <a:prstGeom prst="line">
            <a:avLst/>
          </a:prstGeom>
          <a:noFill/>
          <a:ln w="41275" algn="ctr">
            <a:solidFill>
              <a:schemeClr val="bg2"/>
            </a:solidFill>
            <a:round/>
            <a:headEnd/>
            <a:tailEnd/>
          </a:ln>
          <a:extLst>
            <a:ext uri="{909E8E84-426E-40DD-AFC4-6F175D3DCCD1}">
              <a14:hiddenFill xmlns:a14="http://schemas.microsoft.com/office/drawing/2010/main">
                <a:noFill/>
              </a14:hiddenFill>
            </a:ext>
          </a:extLst>
        </p:spPr>
      </p:cxnSp>
      <p:cxnSp>
        <p:nvCxnSpPr>
          <p:cNvPr id="7" name="Straight Connector 6">
            <a:extLst>
              <a:ext uri="{FF2B5EF4-FFF2-40B4-BE49-F238E27FC236}">
                <a16:creationId xmlns:a16="http://schemas.microsoft.com/office/drawing/2014/main" id="{E070BF4F-5FD4-4B0C-906C-82D27742D016}"/>
              </a:ext>
            </a:extLst>
          </p:cNvPr>
          <p:cNvCxnSpPr>
            <a:cxnSpLocks noChangeShapeType="1"/>
          </p:cNvCxnSpPr>
          <p:nvPr/>
        </p:nvCxnSpPr>
        <p:spPr bwMode="auto">
          <a:xfrm flipV="1">
            <a:off x="1981200" y="4343400"/>
            <a:ext cx="2133600" cy="1371600"/>
          </a:xfrm>
          <a:prstGeom prst="line">
            <a:avLst/>
          </a:prstGeom>
          <a:noFill/>
          <a:ln w="41275" algn="ctr">
            <a:solidFill>
              <a:schemeClr val="bg2"/>
            </a:solidFill>
            <a:round/>
            <a:headEnd/>
            <a:tailEnd/>
          </a:ln>
          <a:extLst>
            <a:ext uri="{909E8E84-426E-40DD-AFC4-6F175D3DCCD1}">
              <a14:hiddenFill xmlns:a14="http://schemas.microsoft.com/office/drawing/2010/main">
                <a:noFill/>
              </a14:hiddenFill>
            </a:ext>
          </a:extLst>
        </p:spPr>
      </p:cxnSp>
      <p:cxnSp>
        <p:nvCxnSpPr>
          <p:cNvPr id="8" name="Straight Connector 7">
            <a:extLst>
              <a:ext uri="{FF2B5EF4-FFF2-40B4-BE49-F238E27FC236}">
                <a16:creationId xmlns:a16="http://schemas.microsoft.com/office/drawing/2014/main" id="{F465141E-4818-46FB-979B-0AFD6130BE8E}"/>
              </a:ext>
            </a:extLst>
          </p:cNvPr>
          <p:cNvCxnSpPr>
            <a:cxnSpLocks noChangeShapeType="1"/>
          </p:cNvCxnSpPr>
          <p:nvPr/>
        </p:nvCxnSpPr>
        <p:spPr bwMode="auto">
          <a:xfrm>
            <a:off x="5486400" y="4191000"/>
            <a:ext cx="2819400" cy="1066800"/>
          </a:xfrm>
          <a:prstGeom prst="line">
            <a:avLst/>
          </a:prstGeom>
          <a:noFill/>
          <a:ln w="41275" algn="ctr">
            <a:solidFill>
              <a:schemeClr val="bg2"/>
            </a:solidFill>
            <a:round/>
            <a:headEnd/>
            <a:tailEn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3"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par>
                                <p:cTn id="11" presetID="3" presetClass="entr" presetSubtype="1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linds(horizontal)">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08FF9-419A-4215-8AD4-4BEE019C4092}"/>
              </a:ext>
            </a:extLst>
          </p:cNvPr>
          <p:cNvSpPr>
            <a:spLocks noGrp="1"/>
          </p:cNvSpPr>
          <p:nvPr>
            <p:ph type="title"/>
          </p:nvPr>
        </p:nvSpPr>
        <p:spPr/>
        <p:txBody>
          <a:bodyPr/>
          <a:lstStyle/>
          <a:p>
            <a:pPr>
              <a:defRPr/>
            </a:pPr>
            <a:r>
              <a:rPr lang="en-US" dirty="0"/>
              <a:t>Van IS </a:t>
            </a:r>
            <a:r>
              <a:rPr lang="en-US" dirty="0" err="1"/>
              <a:t>krive</a:t>
            </a:r>
            <a:endParaRPr lang="en-US" dirty="0"/>
          </a:p>
        </p:txBody>
      </p:sp>
      <p:sp>
        <p:nvSpPr>
          <p:cNvPr id="3" name="Content Placeholder 2">
            <a:extLst>
              <a:ext uri="{FF2B5EF4-FFF2-40B4-BE49-F238E27FC236}">
                <a16:creationId xmlns:a16="http://schemas.microsoft.com/office/drawing/2014/main" id="{BF779209-9B5A-4530-9BCF-3BB6BD31A49C}"/>
              </a:ext>
            </a:extLst>
          </p:cNvPr>
          <p:cNvSpPr>
            <a:spLocks noGrp="1"/>
          </p:cNvSpPr>
          <p:nvPr>
            <p:ph idx="1"/>
          </p:nvPr>
        </p:nvSpPr>
        <p:spPr/>
        <p:txBody>
          <a:bodyPr/>
          <a:lstStyle/>
          <a:p>
            <a:pPr>
              <a:defRPr/>
            </a:pPr>
            <a:r>
              <a:rPr lang="en-US" dirty="0" err="1"/>
              <a:t>tako</a:t>
            </a:r>
            <a:r>
              <a:rPr lang="en-US" dirty="0"/>
              <a:t> </a:t>
            </a:r>
            <a:r>
              <a:rPr lang="en-US" dirty="0" err="1"/>
              <a:t>da</a:t>
            </a:r>
            <a:r>
              <a:rPr lang="en-US" dirty="0"/>
              <a:t> </a:t>
            </a:r>
            <a:r>
              <a:rPr lang="en-US" dirty="0" err="1"/>
              <a:t>tačke</a:t>
            </a:r>
            <a:r>
              <a:rPr lang="en-US" dirty="0"/>
              <a:t> van </a:t>
            </a:r>
            <a:r>
              <a:rPr lang="en-US" dirty="0" err="1"/>
              <a:t>krive</a:t>
            </a:r>
            <a:r>
              <a:rPr lang="en-US" dirty="0"/>
              <a:t> </a:t>
            </a:r>
            <a:r>
              <a:rPr lang="en-US" dirty="0" err="1"/>
              <a:t>moraju</a:t>
            </a:r>
            <a:r>
              <a:rPr lang="en-US" dirty="0"/>
              <a:t> </a:t>
            </a:r>
            <a:r>
              <a:rPr lang="en-US" dirty="0" err="1"/>
              <a:t>predstavljati</a:t>
            </a:r>
            <a:r>
              <a:rPr lang="en-US" dirty="0"/>
              <a:t> </a:t>
            </a:r>
            <a:r>
              <a:rPr lang="en-US" dirty="0" err="1"/>
              <a:t>ili</a:t>
            </a:r>
            <a:r>
              <a:rPr lang="en-US" dirty="0"/>
              <a:t> </a:t>
            </a:r>
            <a:r>
              <a:rPr lang="en-US" dirty="0" err="1"/>
              <a:t>višak</a:t>
            </a:r>
            <a:r>
              <a:rPr lang="sr-Latn-CS" dirty="0"/>
              <a:t> </a:t>
            </a:r>
            <a:r>
              <a:rPr lang="en-US" dirty="0" err="1"/>
              <a:t>tražnje</a:t>
            </a:r>
            <a:r>
              <a:rPr lang="en-US" dirty="0"/>
              <a:t> </a:t>
            </a:r>
            <a:r>
              <a:rPr lang="en-US" dirty="0" err="1"/>
              <a:t>ili</a:t>
            </a:r>
            <a:r>
              <a:rPr lang="en-US" dirty="0"/>
              <a:t> </a:t>
            </a:r>
            <a:r>
              <a:rPr lang="en-US" dirty="0" err="1"/>
              <a:t>višak</a:t>
            </a:r>
            <a:r>
              <a:rPr lang="en-US" dirty="0"/>
              <a:t> </a:t>
            </a:r>
            <a:r>
              <a:rPr lang="en-US" dirty="0" err="1"/>
              <a:t>ponude</a:t>
            </a:r>
            <a:r>
              <a:rPr lang="en-US" dirty="0"/>
              <a:t>. </a:t>
            </a:r>
            <a:endParaRPr lang="sr-Latn-CS" dirty="0"/>
          </a:p>
          <a:p>
            <a:pPr>
              <a:defRPr/>
            </a:pPr>
            <a:endParaRPr lang="sr-Latn-CS" dirty="0"/>
          </a:p>
          <a:p>
            <a:pPr>
              <a:defRPr/>
            </a:pPr>
            <a:r>
              <a:rPr lang="en-US" dirty="0"/>
              <a:t>Ali – </a:t>
            </a:r>
            <a:r>
              <a:rPr lang="en-US" dirty="0" err="1"/>
              <a:t>šta</a:t>
            </a:r>
            <a:r>
              <a:rPr lang="en-US" dirty="0"/>
              <a:t> je </a:t>
            </a:r>
            <a:r>
              <a:rPr lang="en-US" dirty="0" err="1"/>
              <a:t>šta</a:t>
            </a:r>
            <a:r>
              <a:rPr lang="en-US" dirty="0"/>
              <a:t>?</a:t>
            </a:r>
          </a:p>
        </p:txBody>
      </p:sp>
      <p:pic>
        <p:nvPicPr>
          <p:cNvPr id="50180" name="Picture 2">
            <a:extLst>
              <a:ext uri="{FF2B5EF4-FFF2-40B4-BE49-F238E27FC236}">
                <a16:creationId xmlns:a16="http://schemas.microsoft.com/office/drawing/2014/main" id="{81C62300-145F-41DF-A3E0-25278468E9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2538"/>
          <a:stretch>
            <a:fillRect/>
          </a:stretch>
        </p:blipFill>
        <p:spPr bwMode="auto">
          <a:xfrm>
            <a:off x="4495800" y="3159125"/>
            <a:ext cx="4464050" cy="3089275"/>
          </a:xfrm>
          <a:prstGeom prst="rect">
            <a:avLst/>
          </a:prstGeom>
          <a:noFill/>
          <a:ln w="22225">
            <a:solidFill>
              <a:srgbClr val="C00000"/>
            </a:solidFill>
            <a:miter lim="800000"/>
            <a:headEnd/>
            <a:tailEnd/>
          </a:ln>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AAEA6130-569C-4A5D-A229-6360C414836F}"/>
              </a:ext>
            </a:extLst>
          </p:cNvPr>
          <p:cNvSpPr>
            <a:spLocks noChangeArrowheads="1"/>
          </p:cNvSpPr>
          <p:nvPr/>
        </p:nvSpPr>
        <p:spPr bwMode="auto">
          <a:xfrm>
            <a:off x="7010400" y="3810000"/>
            <a:ext cx="762000" cy="457200"/>
          </a:xfrm>
          <a:prstGeom prst="rect">
            <a:avLst/>
          </a:prstGeom>
          <a:solidFill>
            <a:srgbClr val="E1F2FF"/>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endParaRPr lang="en-US" altLang="en-US"/>
          </a:p>
        </p:txBody>
      </p:sp>
      <p:sp>
        <p:nvSpPr>
          <p:cNvPr id="6" name="Rectangle 5">
            <a:extLst>
              <a:ext uri="{FF2B5EF4-FFF2-40B4-BE49-F238E27FC236}">
                <a16:creationId xmlns:a16="http://schemas.microsoft.com/office/drawing/2014/main" id="{1C5950BF-5BFB-42DA-BC45-D5EC76B66C11}"/>
              </a:ext>
            </a:extLst>
          </p:cNvPr>
          <p:cNvSpPr>
            <a:spLocks noChangeArrowheads="1"/>
          </p:cNvSpPr>
          <p:nvPr/>
        </p:nvSpPr>
        <p:spPr bwMode="auto">
          <a:xfrm>
            <a:off x="5410200" y="4419600"/>
            <a:ext cx="838200" cy="609600"/>
          </a:xfrm>
          <a:prstGeom prst="rect">
            <a:avLst/>
          </a:prstGeom>
          <a:solidFill>
            <a:srgbClr val="E1F2FF"/>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endParaRPr lang="en-US" altLang="en-US"/>
          </a:p>
        </p:txBody>
      </p:sp>
      <p:sp>
        <p:nvSpPr>
          <p:cNvPr id="7" name="Rectangle 6">
            <a:extLst>
              <a:ext uri="{FF2B5EF4-FFF2-40B4-BE49-F238E27FC236}">
                <a16:creationId xmlns:a16="http://schemas.microsoft.com/office/drawing/2014/main" id="{5519A35B-42A9-4CB7-A9BF-764B7D74FFA2}"/>
              </a:ext>
            </a:extLst>
          </p:cNvPr>
          <p:cNvSpPr>
            <a:spLocks noChangeArrowheads="1"/>
          </p:cNvSpPr>
          <p:nvPr/>
        </p:nvSpPr>
        <p:spPr bwMode="auto">
          <a:xfrm>
            <a:off x="1219200" y="5029200"/>
            <a:ext cx="3276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pl-PL" altLang="en-US"/>
              <a:t>Počnimo od tačke </a:t>
            </a:r>
            <a:r>
              <a:rPr lang="pl-PL" altLang="en-US" i="1"/>
              <a:t>A i zamislimo </a:t>
            </a:r>
            <a:r>
              <a:rPr lang="en-US" altLang="en-US"/>
              <a:t>da se </a:t>
            </a:r>
            <a:r>
              <a:rPr lang="sr-Latn-CS" altLang="en-US"/>
              <a:t>kamatna stopa </a:t>
            </a:r>
            <a:r>
              <a:rPr lang="en-US" altLang="en-US"/>
              <a:t>poveća,</a:t>
            </a:r>
            <a:r>
              <a:rPr lang="sr-Latn-CS" altLang="en-US"/>
              <a:t> uz isti autput</a:t>
            </a:r>
            <a:endParaRPr lang="en-US" altLang="en-US"/>
          </a:p>
        </p:txBody>
      </p:sp>
      <p:sp>
        <p:nvSpPr>
          <p:cNvPr id="12" name="TextBox 11">
            <a:extLst>
              <a:ext uri="{FF2B5EF4-FFF2-40B4-BE49-F238E27FC236}">
                <a16:creationId xmlns:a16="http://schemas.microsoft.com/office/drawing/2014/main" id="{BA47AB47-C626-4BA1-ABD8-416C6EDFCE83}"/>
              </a:ext>
            </a:extLst>
          </p:cNvPr>
          <p:cNvSpPr txBox="1"/>
          <p:nvPr/>
        </p:nvSpPr>
        <p:spPr>
          <a:xfrm>
            <a:off x="7696200" y="1219200"/>
            <a:ext cx="1447800" cy="254000"/>
          </a:xfrm>
          <a:prstGeom prst="rect">
            <a:avLst/>
          </a:prstGeom>
          <a:noFill/>
        </p:spPr>
        <p:txBody>
          <a:bodyPr>
            <a:spAutoFit/>
          </a:bodyPr>
          <a:lstStyle/>
          <a:p>
            <a:pPr>
              <a:defRPr/>
            </a:pPr>
            <a:r>
              <a:rPr lang="sr-Latn-CS" sz="1050" dirty="0">
                <a:solidFill>
                  <a:schemeClr val="bg1"/>
                </a:solidFill>
              </a:rPr>
              <a:t>- tražnja</a:t>
            </a:r>
            <a:endParaRPr lang="en-US" sz="1050" dirty="0">
              <a:solidFill>
                <a:schemeClr val="bg1"/>
              </a:solidFill>
            </a:endParaRPr>
          </a:p>
        </p:txBody>
      </p:sp>
      <p:sp>
        <p:nvSpPr>
          <p:cNvPr id="13" name="TextBox 12">
            <a:extLst>
              <a:ext uri="{FF2B5EF4-FFF2-40B4-BE49-F238E27FC236}">
                <a16:creationId xmlns:a16="http://schemas.microsoft.com/office/drawing/2014/main" id="{B85631DF-F964-4B5F-BE35-22583BF5BE6C}"/>
              </a:ext>
            </a:extLst>
          </p:cNvPr>
          <p:cNvSpPr txBox="1"/>
          <p:nvPr/>
        </p:nvSpPr>
        <p:spPr>
          <a:xfrm>
            <a:off x="7696200" y="762000"/>
            <a:ext cx="1447800" cy="254000"/>
          </a:xfrm>
          <a:prstGeom prst="rect">
            <a:avLst/>
          </a:prstGeom>
          <a:noFill/>
        </p:spPr>
        <p:txBody>
          <a:bodyPr>
            <a:spAutoFit/>
          </a:bodyPr>
          <a:lstStyle/>
          <a:p>
            <a:pPr>
              <a:defRPr/>
            </a:pPr>
            <a:r>
              <a:rPr lang="sr-Latn-CS" sz="1050" dirty="0">
                <a:solidFill>
                  <a:schemeClr val="bg1"/>
                </a:solidFill>
              </a:rPr>
              <a:t>- Ponuda </a:t>
            </a:r>
            <a:endParaRPr lang="en-US" sz="1050" dirty="0">
              <a:solidFill>
                <a:schemeClr val="bg1"/>
              </a:solidFill>
            </a:endParaRPr>
          </a:p>
        </p:txBody>
      </p:sp>
      <p:sp>
        <p:nvSpPr>
          <p:cNvPr id="15" name="TextBox 14">
            <a:extLst>
              <a:ext uri="{FF2B5EF4-FFF2-40B4-BE49-F238E27FC236}">
                <a16:creationId xmlns:a16="http://schemas.microsoft.com/office/drawing/2014/main" id="{7973761B-DFB6-403E-8FC5-B629B3A5F9CB}"/>
              </a:ext>
            </a:extLst>
          </p:cNvPr>
          <p:cNvSpPr txBox="1"/>
          <p:nvPr/>
        </p:nvSpPr>
        <p:spPr>
          <a:xfrm>
            <a:off x="7010400" y="1524000"/>
            <a:ext cx="1447800" cy="415925"/>
          </a:xfrm>
          <a:prstGeom prst="rect">
            <a:avLst/>
          </a:prstGeom>
          <a:noFill/>
        </p:spPr>
        <p:txBody>
          <a:bodyPr>
            <a:spAutoFit/>
          </a:bodyPr>
          <a:lstStyle/>
          <a:p>
            <a:pPr>
              <a:defRPr/>
            </a:pPr>
            <a:r>
              <a:rPr lang="sr-Latn-CS" sz="1050" dirty="0">
                <a:solidFill>
                  <a:schemeClr val="bg1"/>
                </a:solidFill>
              </a:rPr>
              <a:t>Potrošnja je porasla ali manje od dohotka</a:t>
            </a:r>
            <a:endParaRPr lang="en-US" sz="1050" dirty="0">
              <a:solidFill>
                <a:schemeClr val="bg1"/>
              </a:solidFill>
            </a:endParaRPr>
          </a:p>
        </p:txBody>
      </p:sp>
      <p:sp>
        <p:nvSpPr>
          <p:cNvPr id="16" name="TextBox 15">
            <a:extLst>
              <a:ext uri="{FF2B5EF4-FFF2-40B4-BE49-F238E27FC236}">
                <a16:creationId xmlns:a16="http://schemas.microsoft.com/office/drawing/2014/main" id="{1E434E76-0E94-4EE4-8177-BE19419C9B22}"/>
              </a:ext>
            </a:extLst>
          </p:cNvPr>
          <p:cNvSpPr txBox="1">
            <a:spLocks noChangeArrowheads="1"/>
          </p:cNvSpPr>
          <p:nvPr/>
        </p:nvSpPr>
        <p:spPr bwMode="auto">
          <a:xfrm>
            <a:off x="6934200" y="3352800"/>
            <a:ext cx="1981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sr-Latn-CS" altLang="en-US" sz="1200">
                <a:solidFill>
                  <a:schemeClr val="bg1"/>
                </a:solidFill>
              </a:rPr>
              <a:t>Porasla </a:t>
            </a:r>
            <a:r>
              <a:rPr lang="sr-Latn-CS" altLang="en-US" sz="1200" i="1">
                <a:solidFill>
                  <a:schemeClr val="bg1"/>
                </a:solidFill>
              </a:rPr>
              <a:t>i, </a:t>
            </a:r>
            <a:r>
              <a:rPr lang="sr-Latn-CS" altLang="en-US" sz="1200">
                <a:solidFill>
                  <a:schemeClr val="bg1"/>
                </a:solidFill>
              </a:rPr>
              <a:t>pada agregatna tražnja za isti autput</a:t>
            </a:r>
            <a:endParaRPr lang="en-US" altLang="en-US" sz="120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linds(horizontal)">
                                      <p:cBhvr>
                                        <p:cTn id="12" dur="500"/>
                                        <p:tgtEl>
                                          <p:spTgt spid="16"/>
                                        </p:tgtEl>
                                      </p:cBhvr>
                                    </p:animEffect>
                                  </p:childTnLst>
                                </p:cTn>
                              </p:par>
                              <p:par>
                                <p:cTn id="13" presetID="3" presetClass="exit" presetSubtype="10" fill="hold" grpId="0" nodeType="withEffect">
                                  <p:stCondLst>
                                    <p:cond delay="0"/>
                                  </p:stCondLst>
                                  <p:childTnLst>
                                    <p:animEffect transition="out" filter="blinds(horizontal)">
                                      <p:cBhvr>
                                        <p:cTn id="14" dur="500"/>
                                        <p:tgtEl>
                                          <p:spTgt spid="5"/>
                                        </p:tgtEl>
                                      </p:cBhvr>
                                    </p:animEffect>
                                    <p:set>
                                      <p:cBhvr>
                                        <p:cTn id="15" dur="1" fill="hold">
                                          <p:stCondLst>
                                            <p:cond delay="499"/>
                                          </p:stCondLst>
                                        </p:cTn>
                                        <p:tgtEl>
                                          <p:spTgt spid="5"/>
                                        </p:tgtEl>
                                        <p:attrNameLst>
                                          <p:attrName>style.visibility</p:attrName>
                                        </p:attrNameLst>
                                      </p:cBhvr>
                                      <p:to>
                                        <p:strVal val="hidden"/>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xit" presetSubtype="10" fill="hold" grpId="0" nodeType="clickEffect">
                                  <p:stCondLst>
                                    <p:cond delay="0"/>
                                  </p:stCondLst>
                                  <p:childTnLst>
                                    <p:animEffect transition="out" filter="blinds(horizontal)">
                                      <p:cBhvr>
                                        <p:cTn id="19" dur="500"/>
                                        <p:tgtEl>
                                          <p:spTgt spid="6"/>
                                        </p:tgtEl>
                                      </p:cBhvr>
                                    </p:animEffect>
                                    <p:set>
                                      <p:cBhvr>
                                        <p:cTn id="20"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1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0976859-6608-4F1A-8083-665F958C2ED8}"/>
              </a:ext>
            </a:extLst>
          </p:cNvPr>
          <p:cNvSpPr>
            <a:spLocks noGrp="1"/>
          </p:cNvSpPr>
          <p:nvPr>
            <p:ph type="title"/>
          </p:nvPr>
        </p:nvSpPr>
        <p:spPr/>
        <p:txBody>
          <a:bodyPr/>
          <a:lstStyle/>
          <a:p>
            <a:pPr>
              <a:defRPr/>
            </a:pPr>
            <a:r>
              <a:rPr lang="en-US" dirty="0" err="1"/>
              <a:t>privreda</a:t>
            </a:r>
            <a:r>
              <a:rPr lang="en-US" dirty="0"/>
              <a:t> </a:t>
            </a:r>
            <a:r>
              <a:rPr lang="en-US" dirty="0" err="1"/>
              <a:t>može</a:t>
            </a:r>
            <a:r>
              <a:rPr lang="en-US" dirty="0"/>
              <a:t> </a:t>
            </a:r>
            <a:r>
              <a:rPr lang="sr-Latn-CS" dirty="0"/>
              <a:t>neko vreme </a:t>
            </a:r>
            <a:r>
              <a:rPr lang="en-US" dirty="0" err="1"/>
              <a:t>da</a:t>
            </a:r>
            <a:r>
              <a:rPr lang="en-US" dirty="0"/>
              <a:t> </a:t>
            </a:r>
            <a:r>
              <a:rPr lang="en-US" dirty="0" err="1"/>
              <a:t>ostane</a:t>
            </a:r>
            <a:r>
              <a:rPr lang="en-US" dirty="0"/>
              <a:t> van</a:t>
            </a:r>
            <a:br>
              <a:rPr lang="en-US" dirty="0"/>
            </a:br>
            <a:r>
              <a:rPr lang="en-US" i="1" dirty="0"/>
              <a:t>IS </a:t>
            </a:r>
            <a:r>
              <a:rPr lang="en-US" i="1" dirty="0" err="1"/>
              <a:t>krive</a:t>
            </a:r>
            <a:endParaRPr lang="en-US" dirty="0"/>
          </a:p>
        </p:txBody>
      </p:sp>
      <p:sp>
        <p:nvSpPr>
          <p:cNvPr id="5" name="Content Placeholder 4">
            <a:extLst>
              <a:ext uri="{FF2B5EF4-FFF2-40B4-BE49-F238E27FC236}">
                <a16:creationId xmlns:a16="http://schemas.microsoft.com/office/drawing/2014/main" id="{D16EC756-8B00-49BA-A7C8-84012627E2C5}"/>
              </a:ext>
            </a:extLst>
          </p:cNvPr>
          <p:cNvSpPr>
            <a:spLocks noGrp="1"/>
          </p:cNvSpPr>
          <p:nvPr>
            <p:ph sz="half" idx="1"/>
          </p:nvPr>
        </p:nvSpPr>
        <p:spPr/>
        <p:txBody>
          <a:bodyPr/>
          <a:lstStyle/>
          <a:p>
            <a:pPr>
              <a:defRPr/>
            </a:pPr>
            <a:r>
              <a:rPr lang="en-US" i="1" dirty="0" err="1"/>
              <a:t>firme</a:t>
            </a:r>
            <a:r>
              <a:rPr lang="en-US" i="1" dirty="0"/>
              <a:t> </a:t>
            </a:r>
            <a:r>
              <a:rPr lang="en-US" i="1" dirty="0" err="1"/>
              <a:t>korist</a:t>
            </a:r>
            <a:r>
              <a:rPr lang="sr-Latn-CS" i="1" dirty="0"/>
              <a:t>e</a:t>
            </a:r>
            <a:r>
              <a:rPr lang="en-US" i="1" dirty="0"/>
              <a:t> </a:t>
            </a:r>
            <a:r>
              <a:rPr lang="en-US" i="1" dirty="0" err="1"/>
              <a:t>zalihe</a:t>
            </a:r>
            <a:r>
              <a:rPr lang="en-US" i="1" dirty="0"/>
              <a:t> </a:t>
            </a:r>
            <a:r>
              <a:rPr lang="en-US" i="1" dirty="0" err="1"/>
              <a:t>kao</a:t>
            </a:r>
            <a:r>
              <a:rPr lang="en-US" i="1" dirty="0"/>
              <a:t> “</a:t>
            </a:r>
            <a:r>
              <a:rPr lang="en-US" i="1" dirty="0" err="1"/>
              <a:t>osigurač</a:t>
            </a:r>
            <a:r>
              <a:rPr lang="en-US" i="1" dirty="0"/>
              <a:t>”,</a:t>
            </a:r>
          </a:p>
          <a:p>
            <a:pPr>
              <a:defRPr/>
            </a:pPr>
            <a:r>
              <a:rPr lang="en-US" dirty="0" err="1"/>
              <a:t>iz</a:t>
            </a:r>
            <a:r>
              <a:rPr lang="en-US" dirty="0"/>
              <a:t> </a:t>
            </a:r>
            <a:r>
              <a:rPr lang="en-US" dirty="0" err="1"/>
              <a:t>tačke</a:t>
            </a:r>
            <a:r>
              <a:rPr lang="en-US" dirty="0"/>
              <a:t> </a:t>
            </a:r>
            <a:r>
              <a:rPr lang="en-US" i="1" dirty="0"/>
              <a:t>C </a:t>
            </a:r>
            <a:r>
              <a:rPr lang="en-US" i="1" dirty="0" err="1"/>
              <a:t>privreda</a:t>
            </a:r>
            <a:r>
              <a:rPr lang="en-US" i="1" dirty="0"/>
              <a:t> se </a:t>
            </a:r>
            <a:r>
              <a:rPr lang="en-US" i="1" dirty="0" err="1"/>
              <a:t>kreće</a:t>
            </a:r>
            <a:r>
              <a:rPr lang="en-US" i="1" dirty="0"/>
              <a:t> ka</a:t>
            </a:r>
            <a:r>
              <a:rPr lang="sr-Latn-CS" i="1" dirty="0"/>
              <a:t> </a:t>
            </a:r>
            <a:r>
              <a:rPr lang="en-US" dirty="0" err="1"/>
              <a:t>tački</a:t>
            </a:r>
            <a:r>
              <a:rPr lang="en-US" dirty="0"/>
              <a:t> </a:t>
            </a:r>
            <a:r>
              <a:rPr lang="en-US" i="1" dirty="0"/>
              <a:t>A, </a:t>
            </a:r>
            <a:r>
              <a:rPr lang="sr-Latn-CS" i="1" dirty="0"/>
              <a:t>- </a:t>
            </a:r>
            <a:r>
              <a:rPr lang="en-US" dirty="0" err="1"/>
              <a:t>nema</a:t>
            </a:r>
            <a:r>
              <a:rPr lang="en-US" dirty="0"/>
              <a:t> </a:t>
            </a:r>
            <a:r>
              <a:rPr lang="en-US" dirty="0" err="1"/>
              <a:t>smisla</a:t>
            </a:r>
            <a:r>
              <a:rPr lang="en-US" dirty="0"/>
              <a:t> </a:t>
            </a:r>
            <a:r>
              <a:rPr lang="en-US" dirty="0" err="1"/>
              <a:t>akumulirati</a:t>
            </a:r>
            <a:r>
              <a:rPr lang="en-US" dirty="0"/>
              <a:t> </a:t>
            </a:r>
            <a:r>
              <a:rPr lang="en-US" dirty="0" err="1"/>
              <a:t>zalihe</a:t>
            </a:r>
            <a:r>
              <a:rPr lang="en-US" dirty="0"/>
              <a:t>. </a:t>
            </a:r>
            <a:endParaRPr lang="sr-Latn-CS" dirty="0"/>
          </a:p>
          <a:p>
            <a:pPr>
              <a:defRPr/>
            </a:pPr>
            <a:r>
              <a:rPr lang="en-US" dirty="0" err="1"/>
              <a:t>iz</a:t>
            </a:r>
            <a:r>
              <a:rPr lang="en-US" dirty="0"/>
              <a:t> </a:t>
            </a:r>
            <a:r>
              <a:rPr lang="en-US" dirty="0" err="1"/>
              <a:t>tačke</a:t>
            </a:r>
            <a:r>
              <a:rPr lang="en-US" dirty="0"/>
              <a:t> </a:t>
            </a:r>
            <a:r>
              <a:rPr lang="en-US" i="1" dirty="0"/>
              <a:t>D </a:t>
            </a:r>
            <a:r>
              <a:rPr lang="en-US" i="1" dirty="0" err="1"/>
              <a:t>privreda</a:t>
            </a:r>
            <a:r>
              <a:rPr lang="en-US" i="1" dirty="0"/>
              <a:t> </a:t>
            </a:r>
            <a:r>
              <a:rPr lang="en-US" i="1" dirty="0" err="1"/>
              <a:t>će</a:t>
            </a:r>
            <a:r>
              <a:rPr lang="en-US" i="1" dirty="0"/>
              <a:t> se </a:t>
            </a:r>
            <a:r>
              <a:rPr lang="en-US" i="1" dirty="0" err="1"/>
              <a:t>kretati</a:t>
            </a:r>
            <a:r>
              <a:rPr lang="en-US" i="1" dirty="0"/>
              <a:t> </a:t>
            </a:r>
            <a:r>
              <a:rPr lang="en-US" i="1" dirty="0" err="1"/>
              <a:t>horizontalno</a:t>
            </a:r>
            <a:r>
              <a:rPr lang="sr-Latn-CS" i="1" dirty="0"/>
              <a:t> </a:t>
            </a:r>
            <a:r>
              <a:rPr lang="it-IT" dirty="0"/>
              <a:t>ulevo</a:t>
            </a:r>
            <a:endParaRPr lang="en-US" dirty="0"/>
          </a:p>
        </p:txBody>
      </p:sp>
      <p:pic>
        <p:nvPicPr>
          <p:cNvPr id="51204" name="Picture 2">
            <a:extLst>
              <a:ext uri="{FF2B5EF4-FFF2-40B4-BE49-F238E27FC236}">
                <a16:creationId xmlns:a16="http://schemas.microsoft.com/office/drawing/2014/main" id="{7CA7884D-2A86-4C75-B6E6-4491276608C1}"/>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l="52538"/>
          <a:stretch>
            <a:fillRect/>
          </a:stretch>
        </p:blipFill>
        <p:spPr>
          <a:xfrm>
            <a:off x="4953000" y="2362200"/>
            <a:ext cx="3965575" cy="2743200"/>
          </a:xfrm>
          <a:noFill/>
          <a:ln w="22225">
            <a:solidFill>
              <a:srgbClr val="C00000"/>
            </a:solidFill>
          </a:ln>
          <a:extLst>
            <a:ext uri="{909E8E84-426E-40DD-AFC4-6F175D3DCCD1}">
              <a14:hiddenFill xmlns:a14="http://schemas.microsoft.com/office/drawing/2010/main">
                <a:solidFill>
                  <a:srgbClr val="FFFFFF"/>
                </a:solidFill>
              </a14:hiddenFill>
            </a:ext>
          </a:extLst>
        </p:spPr>
      </p:pic>
      <p:cxnSp>
        <p:nvCxnSpPr>
          <p:cNvPr id="51205" name="Straight Arrow Connector 8">
            <a:extLst>
              <a:ext uri="{FF2B5EF4-FFF2-40B4-BE49-F238E27FC236}">
                <a16:creationId xmlns:a16="http://schemas.microsoft.com/office/drawing/2014/main" id="{27FE6A18-941B-490A-A1DF-26157BE73C4C}"/>
              </a:ext>
            </a:extLst>
          </p:cNvPr>
          <p:cNvCxnSpPr>
            <a:cxnSpLocks noChangeShapeType="1"/>
          </p:cNvCxnSpPr>
          <p:nvPr/>
        </p:nvCxnSpPr>
        <p:spPr bwMode="auto">
          <a:xfrm rot="10800000">
            <a:off x="7010400" y="3429000"/>
            <a:ext cx="685800" cy="1588"/>
          </a:xfrm>
          <a:prstGeom prst="straightConnector1">
            <a:avLst/>
          </a:prstGeom>
          <a:noFill/>
          <a:ln w="25400" algn="ctr">
            <a:solidFill>
              <a:srgbClr val="C00000"/>
            </a:solidFill>
            <a:round/>
            <a:headEnd/>
            <a:tailEnd type="arrow" w="med" len="med"/>
          </a:ln>
          <a:extLst>
            <a:ext uri="{909E8E84-426E-40DD-AFC4-6F175D3DCCD1}">
              <a14:hiddenFill xmlns:a14="http://schemas.microsoft.com/office/drawing/2010/main">
                <a:noFill/>
              </a14:hiddenFill>
            </a:ext>
          </a:extLst>
        </p:spPr>
      </p:cxnSp>
      <p:cxnSp>
        <p:nvCxnSpPr>
          <p:cNvPr id="51206" name="Straight Arrow Connector 9">
            <a:extLst>
              <a:ext uri="{FF2B5EF4-FFF2-40B4-BE49-F238E27FC236}">
                <a16:creationId xmlns:a16="http://schemas.microsoft.com/office/drawing/2014/main" id="{6EB4A56C-FEE2-4583-97C1-55F159BDBD6F}"/>
              </a:ext>
            </a:extLst>
          </p:cNvPr>
          <p:cNvCxnSpPr>
            <a:cxnSpLocks noChangeShapeType="1"/>
          </p:cNvCxnSpPr>
          <p:nvPr/>
        </p:nvCxnSpPr>
        <p:spPr bwMode="auto">
          <a:xfrm rot="10800000">
            <a:off x="6324600" y="2971800"/>
            <a:ext cx="533400" cy="1588"/>
          </a:xfrm>
          <a:prstGeom prst="straightConnector1">
            <a:avLst/>
          </a:prstGeom>
          <a:noFill/>
          <a:ln w="25400" algn="ctr">
            <a:solidFill>
              <a:srgbClr val="C00000"/>
            </a:solidFill>
            <a:round/>
            <a:headEnd/>
            <a:tailEnd type="arrow" w="med" len="med"/>
          </a:ln>
          <a:extLst>
            <a:ext uri="{909E8E84-426E-40DD-AFC4-6F175D3DCCD1}">
              <a14:hiddenFill xmlns:a14="http://schemas.microsoft.com/office/drawing/2010/main">
                <a:noFill/>
              </a14:hiddenFill>
            </a:ext>
          </a:extLst>
        </p:spPr>
      </p:cxnSp>
      <p:sp>
        <p:nvSpPr>
          <p:cNvPr id="7" name="TextBox 6">
            <a:extLst>
              <a:ext uri="{FF2B5EF4-FFF2-40B4-BE49-F238E27FC236}">
                <a16:creationId xmlns:a16="http://schemas.microsoft.com/office/drawing/2014/main" id="{ED8E26DB-A081-409E-A921-57462C93EB30}"/>
              </a:ext>
            </a:extLst>
          </p:cNvPr>
          <p:cNvSpPr txBox="1">
            <a:spLocks noChangeArrowheads="1"/>
          </p:cNvSpPr>
          <p:nvPr/>
        </p:nvSpPr>
        <p:spPr bwMode="auto">
          <a:xfrm>
            <a:off x="5638800" y="3886200"/>
            <a:ext cx="1981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sr-Latn-CS" altLang="en-US" sz="1200">
                <a:solidFill>
                  <a:schemeClr val="bg1"/>
                </a:solidFill>
              </a:rPr>
              <a:t>Manjak ponude </a:t>
            </a:r>
            <a:endParaRPr lang="en-US" altLang="en-US" sz="120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98567-5768-4BCE-AF68-F0858315538F}"/>
              </a:ext>
            </a:extLst>
          </p:cNvPr>
          <p:cNvSpPr>
            <a:spLocks noGrp="1"/>
          </p:cNvSpPr>
          <p:nvPr>
            <p:ph type="title"/>
          </p:nvPr>
        </p:nvSpPr>
        <p:spPr/>
        <p:txBody>
          <a:bodyPr/>
          <a:lstStyle/>
          <a:p>
            <a:pPr>
              <a:defRPr/>
            </a:pPr>
            <a:r>
              <a:rPr lang="en-US" dirty="0" err="1"/>
              <a:t>Ključna</a:t>
            </a:r>
            <a:r>
              <a:rPr lang="en-US" dirty="0"/>
              <a:t> </a:t>
            </a:r>
            <a:r>
              <a:rPr lang="en-US" dirty="0" err="1"/>
              <a:t>razlika</a:t>
            </a:r>
            <a:r>
              <a:rPr lang="en-US" dirty="0"/>
              <a:t>: </a:t>
            </a:r>
            <a:r>
              <a:rPr lang="en-US" dirty="0" err="1"/>
              <a:t>skokovi</a:t>
            </a:r>
            <a:r>
              <a:rPr lang="en-US" dirty="0"/>
              <a:t> </a:t>
            </a:r>
            <a:r>
              <a:rPr lang="en-US" dirty="0" err="1"/>
              <a:t>ili</a:t>
            </a:r>
            <a:br>
              <a:rPr lang="en-US" dirty="0"/>
            </a:br>
            <a:r>
              <a:rPr lang="en-US" dirty="0" err="1"/>
              <a:t>pomeranje</a:t>
            </a:r>
            <a:r>
              <a:rPr lang="en-US" dirty="0"/>
              <a:t> </a:t>
            </a:r>
            <a:r>
              <a:rPr lang="en-US" dirty="0" err="1"/>
              <a:t>duž</a:t>
            </a:r>
            <a:r>
              <a:rPr lang="en-US" dirty="0"/>
              <a:t> </a:t>
            </a:r>
            <a:r>
              <a:rPr lang="en-US" i="1" dirty="0"/>
              <a:t>IS </a:t>
            </a:r>
            <a:r>
              <a:rPr lang="en-US" i="1" dirty="0" err="1"/>
              <a:t>krive</a:t>
            </a:r>
            <a:endParaRPr lang="en-US" dirty="0"/>
          </a:p>
        </p:txBody>
      </p:sp>
      <p:sp>
        <p:nvSpPr>
          <p:cNvPr id="3" name="Content Placeholder 2">
            <a:extLst>
              <a:ext uri="{FF2B5EF4-FFF2-40B4-BE49-F238E27FC236}">
                <a16:creationId xmlns:a16="http://schemas.microsoft.com/office/drawing/2014/main" id="{95EA7A6F-FD6A-4B00-AE86-10A0FC411C0D}"/>
              </a:ext>
            </a:extLst>
          </p:cNvPr>
          <p:cNvSpPr>
            <a:spLocks noGrp="1"/>
          </p:cNvSpPr>
          <p:nvPr>
            <p:ph sz="half" idx="1"/>
          </p:nvPr>
        </p:nvSpPr>
        <p:spPr>
          <a:xfrm>
            <a:off x="762000" y="4800600"/>
            <a:ext cx="7696200" cy="1219200"/>
          </a:xfrm>
        </p:spPr>
        <p:txBody>
          <a:bodyPr/>
          <a:lstStyle/>
          <a:p>
            <a:pPr>
              <a:defRPr/>
            </a:pPr>
            <a:r>
              <a:rPr lang="da-DK" dirty="0"/>
              <a:t>bilo koja </a:t>
            </a:r>
            <a:r>
              <a:rPr lang="sr-Latn-CS" dirty="0"/>
              <a:t>promena </a:t>
            </a:r>
            <a:r>
              <a:rPr lang="da-DK" dirty="0"/>
              <a:t>egzogenih</a:t>
            </a:r>
            <a:r>
              <a:rPr lang="sr-Latn-CS" dirty="0"/>
              <a:t> </a:t>
            </a:r>
            <a:r>
              <a:rPr lang="en-US" dirty="0" err="1"/>
              <a:t>varijabli</a:t>
            </a:r>
            <a:r>
              <a:rPr lang="en-US" dirty="0"/>
              <a:t> </a:t>
            </a:r>
            <a:r>
              <a:rPr lang="sr-Latn-CS" dirty="0"/>
              <a:t>ekspanzivnog tipa </a:t>
            </a:r>
            <a:r>
              <a:rPr lang="en-US" dirty="0" err="1"/>
              <a:t>pome</a:t>
            </a:r>
            <a:r>
              <a:rPr lang="sr-Latn-CS" dirty="0"/>
              <a:t>ra </a:t>
            </a:r>
            <a:r>
              <a:rPr lang="en-US" i="1" dirty="0"/>
              <a:t>IS </a:t>
            </a:r>
            <a:r>
              <a:rPr lang="en-US" i="1" dirty="0" err="1"/>
              <a:t>kriv</a:t>
            </a:r>
            <a:r>
              <a:rPr lang="sr-Latn-CS" i="1" dirty="0"/>
              <a:t>u udesno</a:t>
            </a:r>
            <a:r>
              <a:rPr lang="en-US" i="1" dirty="0"/>
              <a:t>.</a:t>
            </a:r>
            <a:endParaRPr lang="en-US" dirty="0"/>
          </a:p>
        </p:txBody>
      </p:sp>
      <p:pic>
        <p:nvPicPr>
          <p:cNvPr id="52228" name="Picture 2">
            <a:extLst>
              <a:ext uri="{FF2B5EF4-FFF2-40B4-BE49-F238E27FC236}">
                <a16:creationId xmlns:a16="http://schemas.microsoft.com/office/drawing/2014/main" id="{7B490515-0EB6-460E-B0FF-F30180B69972}"/>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1752600" y="1695450"/>
            <a:ext cx="6489700" cy="3035300"/>
          </a:xfr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DC536A54-69F9-45BD-B21A-517B4D8F4E42}"/>
              </a:ext>
            </a:extLst>
          </p:cNvPr>
          <p:cNvSpPr>
            <a:spLocks noChangeArrowheads="1"/>
          </p:cNvSpPr>
          <p:nvPr/>
        </p:nvSpPr>
        <p:spPr bwMode="auto">
          <a:xfrm>
            <a:off x="838200" y="5867400"/>
            <a:ext cx="76200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es-ES" altLang="en-US" sz="2800" i="1"/>
              <a:t>DD = C(</a:t>
            </a:r>
            <a:r>
              <a:rPr lang="es-ES" altLang="en-US" sz="2800" i="1">
                <a:sym typeface="Symbol" panose="05050102010706020507" pitchFamily="18" charset="2"/>
              </a:rPr>
              <a:t></a:t>
            </a:r>
            <a:r>
              <a:rPr lang="es-ES" altLang="en-US" sz="2800" i="1"/>
              <a:t> , Y- </a:t>
            </a:r>
            <a:r>
              <a:rPr lang="sr-Latn-CS" altLang="en-US" sz="2800" i="1"/>
              <a:t>T</a:t>
            </a:r>
            <a:r>
              <a:rPr lang="es-ES" altLang="en-US" sz="2800" i="1"/>
              <a:t>) + I(q, r) + </a:t>
            </a:r>
            <a:r>
              <a:rPr lang="sr-Latn-CS" altLang="en-US" sz="2800" i="1"/>
              <a:t>G</a:t>
            </a:r>
            <a:r>
              <a:rPr lang="es-ES" altLang="en-US" sz="2800" i="1"/>
              <a:t>+ PTR(Y, Y*, </a:t>
            </a:r>
            <a:r>
              <a:rPr lang="es-ES" altLang="en-US" sz="2800" i="1">
                <a:sym typeface="Symbol" panose="05050102010706020507" pitchFamily="18" charset="2"/>
              </a:rPr>
              <a:t></a:t>
            </a:r>
            <a:r>
              <a:rPr lang="es-ES" altLang="en-US" sz="2800" i="1"/>
              <a:t>).</a:t>
            </a:r>
            <a:br>
              <a:rPr lang="es-ES" altLang="en-US" sz="2800" i="1"/>
            </a:br>
            <a:r>
              <a:rPr lang="sr-Latn-CS" altLang="en-US" sz="2800"/>
              <a:t>             </a:t>
            </a:r>
            <a:r>
              <a:rPr lang="en-US" altLang="en-US" sz="2800"/>
              <a:t>+</a:t>
            </a:r>
            <a:r>
              <a:rPr lang="sr-Latn-CS" altLang="en-US" sz="2800"/>
              <a:t>    </a:t>
            </a:r>
            <a:r>
              <a:rPr lang="en-US" altLang="en-US" sz="2800"/>
              <a:t> +</a:t>
            </a:r>
            <a:r>
              <a:rPr lang="sr-Latn-CS" altLang="en-US" sz="2800"/>
              <a:t>        </a:t>
            </a:r>
            <a:r>
              <a:rPr lang="en-US" altLang="en-US" sz="2800"/>
              <a:t>+</a:t>
            </a:r>
            <a:r>
              <a:rPr lang="sr-Latn-CS" altLang="en-US" sz="2800"/>
              <a:t> </a:t>
            </a:r>
            <a:r>
              <a:rPr lang="en-US" altLang="en-US" sz="2800"/>
              <a:t> </a:t>
            </a:r>
            <a:r>
              <a:rPr lang="sr-Latn-CS" altLang="en-US" sz="2800"/>
              <a:t>-</a:t>
            </a:r>
            <a:r>
              <a:rPr lang="en-US" altLang="en-US" sz="2800"/>
              <a:t> </a:t>
            </a:r>
            <a:r>
              <a:rPr lang="sr-Latn-CS" altLang="en-US" sz="2800"/>
              <a:t>     +          </a:t>
            </a:r>
            <a:r>
              <a:rPr lang="en-US" altLang="en-US" sz="2800"/>
              <a:t>- </a:t>
            </a:r>
            <a:r>
              <a:rPr lang="sr-Latn-CS" altLang="en-US" sz="2800"/>
              <a:t> </a:t>
            </a:r>
            <a:r>
              <a:rPr lang="en-US" altLang="en-US" sz="2800"/>
              <a:t>+ </a:t>
            </a:r>
            <a:r>
              <a:rPr lang="sr-Latn-CS" altLang="en-US" sz="2800"/>
              <a:t>  </a:t>
            </a:r>
            <a:r>
              <a:rPr lang="en-US" altLang="en-US" sz="2800"/>
              <a:t>-</a:t>
            </a:r>
            <a:br>
              <a:rPr lang="sr-Latn-CS" altLang="en-US" sz="2800"/>
            </a:br>
            <a:endParaRPr lang="en-US" altLang="en-US" sz="2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FC34F-51C0-4FF7-99AB-0DDBC924F5C1}"/>
              </a:ext>
            </a:extLst>
          </p:cNvPr>
          <p:cNvSpPr>
            <a:spLocks noGrp="1"/>
          </p:cNvSpPr>
          <p:nvPr>
            <p:ph type="title"/>
          </p:nvPr>
        </p:nvSpPr>
        <p:spPr/>
        <p:txBody>
          <a:bodyPr/>
          <a:lstStyle/>
          <a:p>
            <a:pPr>
              <a:defRPr/>
            </a:pPr>
            <a:r>
              <a:rPr lang="sr-Latn-CS" dirty="0"/>
              <a:t>Koje su to promene?</a:t>
            </a:r>
            <a:endParaRPr lang="en-US" dirty="0"/>
          </a:p>
        </p:txBody>
      </p:sp>
      <p:sp>
        <p:nvSpPr>
          <p:cNvPr id="3" name="Content Placeholder 2">
            <a:extLst>
              <a:ext uri="{FF2B5EF4-FFF2-40B4-BE49-F238E27FC236}">
                <a16:creationId xmlns:a16="http://schemas.microsoft.com/office/drawing/2014/main" id="{9A6F1AF0-51C1-46C6-BAE8-2A4844D1E36A}"/>
              </a:ext>
            </a:extLst>
          </p:cNvPr>
          <p:cNvSpPr>
            <a:spLocks noGrp="1"/>
          </p:cNvSpPr>
          <p:nvPr>
            <p:ph sz="half" idx="1"/>
          </p:nvPr>
        </p:nvSpPr>
        <p:spPr/>
        <p:txBody>
          <a:bodyPr/>
          <a:lstStyle/>
          <a:p>
            <a:pPr marL="514350" indent="-514350">
              <a:buFont typeface="+mj-lt"/>
              <a:buAutoNum type="arabicPeriod"/>
              <a:defRPr/>
            </a:pPr>
            <a:r>
              <a:rPr lang="sr-Latn-CS" dirty="0"/>
              <a:t>Fiskalna politika</a:t>
            </a:r>
          </a:p>
          <a:p>
            <a:pPr marL="514350" indent="-514350">
              <a:buFont typeface="+mj-lt"/>
              <a:buAutoNum type="arabicPeriod"/>
              <a:defRPr/>
            </a:pPr>
            <a:r>
              <a:rPr lang="sr-Latn-CS" dirty="0"/>
              <a:t>Promena bogatstva</a:t>
            </a:r>
          </a:p>
          <a:p>
            <a:pPr marL="514350" indent="-514350">
              <a:buFont typeface="+mj-lt"/>
              <a:buAutoNum type="arabicPeriod"/>
              <a:defRPr/>
            </a:pPr>
            <a:r>
              <a:rPr lang="sr-Latn-CS" dirty="0"/>
              <a:t>Promena očekivanja – </a:t>
            </a:r>
            <a:r>
              <a:rPr lang="sr-Latn-CS" i="1" dirty="0"/>
              <a:t>q</a:t>
            </a:r>
          </a:p>
          <a:p>
            <a:pPr marL="514350" indent="-514350">
              <a:buFont typeface="+mj-lt"/>
              <a:buAutoNum type="arabicPeriod"/>
              <a:defRPr/>
            </a:pPr>
            <a:r>
              <a:rPr lang="sr-Latn-CS" dirty="0"/>
              <a:t>Otvorenost privrede -</a:t>
            </a:r>
            <a:r>
              <a:rPr lang="sr-Latn-CS" dirty="0">
                <a:sym typeface="Symbol"/>
              </a:rPr>
              <a:t> i </a:t>
            </a:r>
            <a:r>
              <a:rPr lang="en-US" dirty="0">
                <a:sym typeface="Symbol"/>
              </a:rPr>
              <a:t>Y*</a:t>
            </a:r>
            <a:endParaRPr lang="en-US" dirty="0"/>
          </a:p>
        </p:txBody>
      </p:sp>
      <p:sp>
        <p:nvSpPr>
          <p:cNvPr id="4" name="Content Placeholder 3">
            <a:extLst>
              <a:ext uri="{FF2B5EF4-FFF2-40B4-BE49-F238E27FC236}">
                <a16:creationId xmlns:a16="http://schemas.microsoft.com/office/drawing/2014/main" id="{D8E57C4F-2ED9-4583-9874-F45A9C8F55A9}"/>
              </a:ext>
            </a:extLst>
          </p:cNvPr>
          <p:cNvSpPr>
            <a:spLocks noGrp="1"/>
          </p:cNvSpPr>
          <p:nvPr>
            <p:ph sz="half" idx="2"/>
          </p:nvPr>
        </p:nvSpPr>
        <p:spPr/>
        <p:txBody>
          <a:bodyPr/>
          <a:lstStyle/>
          <a:p>
            <a:pPr>
              <a:defRPr/>
            </a:pPr>
            <a:r>
              <a:rPr lang="sr-Latn-CS" dirty="0"/>
              <a:t>Promena kamatne stope ne menja </a:t>
            </a:r>
            <a:r>
              <a:rPr lang="sr-Latn-CS" i="1" dirty="0"/>
              <a:t>IS </a:t>
            </a:r>
            <a:r>
              <a:rPr lang="sr-Latn-CS" dirty="0"/>
              <a:t>krivu, SVE DRUGO PRAVI SKOKOVE!!!!</a:t>
            </a:r>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3CB48-84DE-456D-B5E5-F9330D9D284F}"/>
              </a:ext>
            </a:extLst>
          </p:cNvPr>
          <p:cNvSpPr>
            <a:spLocks noGrp="1"/>
          </p:cNvSpPr>
          <p:nvPr>
            <p:ph type="title"/>
          </p:nvPr>
        </p:nvSpPr>
        <p:spPr/>
        <p:txBody>
          <a:bodyPr/>
          <a:lstStyle/>
          <a:p>
            <a:pPr>
              <a:defRPr/>
            </a:pPr>
            <a:r>
              <a:rPr lang="en-US" dirty="0" err="1"/>
              <a:t>Tržište</a:t>
            </a:r>
            <a:r>
              <a:rPr lang="en-US" dirty="0"/>
              <a:t> </a:t>
            </a:r>
            <a:r>
              <a:rPr lang="en-US" dirty="0" err="1"/>
              <a:t>novca</a:t>
            </a:r>
            <a:r>
              <a:rPr lang="en-US" dirty="0"/>
              <a:t> </a:t>
            </a:r>
            <a:r>
              <a:rPr lang="en-US" dirty="0" err="1"/>
              <a:t>i</a:t>
            </a:r>
            <a:r>
              <a:rPr lang="en-US" dirty="0"/>
              <a:t> LM </a:t>
            </a:r>
            <a:r>
              <a:rPr lang="en-US" dirty="0" err="1"/>
              <a:t>kriva</a:t>
            </a:r>
            <a:br>
              <a:rPr lang="en-US" dirty="0"/>
            </a:br>
            <a:endParaRPr lang="en-US" dirty="0"/>
          </a:p>
        </p:txBody>
      </p:sp>
      <p:pic>
        <p:nvPicPr>
          <p:cNvPr id="54275" name="Picture 2">
            <a:extLst>
              <a:ext uri="{FF2B5EF4-FFF2-40B4-BE49-F238E27FC236}">
                <a16:creationId xmlns:a16="http://schemas.microsoft.com/office/drawing/2014/main" id="{5FFB044A-F483-4815-91BE-20F33392C9D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066800" y="2057400"/>
            <a:ext cx="7086600" cy="2460625"/>
          </a:xfr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AB3BCE8F-FC85-4AAB-9513-C1B8DA60E548}"/>
              </a:ext>
            </a:extLst>
          </p:cNvPr>
          <p:cNvSpPr>
            <a:spLocks noChangeArrowheads="1"/>
          </p:cNvSpPr>
          <p:nvPr/>
        </p:nvSpPr>
        <p:spPr bwMode="auto">
          <a:xfrm>
            <a:off x="4648200" y="5068888"/>
            <a:ext cx="4038600" cy="17541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r>
              <a:rPr lang="pl-PL" altLang="en-US"/>
              <a:t>Tražnja za realnim novcem = </a:t>
            </a:r>
            <a:r>
              <a:rPr lang="pl-PL" altLang="en-US" i="1"/>
              <a:t>L(Y, i),</a:t>
            </a:r>
          </a:p>
          <a:p>
            <a:pPr algn="ctr" eaLnBrk="1" hangingPunct="1"/>
            <a:r>
              <a:rPr lang="en-US" altLang="en-US"/>
              <a:t>                                             + -</a:t>
            </a:r>
          </a:p>
          <a:p>
            <a:pPr algn="ctr" eaLnBrk="1" hangingPunct="1"/>
            <a:r>
              <a:rPr lang="sr-Latn-CS" altLang="en-US"/>
              <a:t>Transakciona </a:t>
            </a:r>
            <a:r>
              <a:rPr lang="pl-PL" altLang="en-US"/>
              <a:t>= </a:t>
            </a:r>
            <a:r>
              <a:rPr lang="pl-PL" altLang="en-US" i="1"/>
              <a:t>L(Y)</a:t>
            </a:r>
            <a:br>
              <a:rPr lang="pl-PL" altLang="en-US" i="1"/>
            </a:br>
            <a:endParaRPr lang="pl-PL" altLang="en-US" i="1"/>
          </a:p>
          <a:p>
            <a:pPr algn="ctr" eaLnBrk="1" hangingPunct="1"/>
            <a:r>
              <a:rPr lang="sr-Latn-CS" altLang="en-US"/>
              <a:t> Špekulativna </a:t>
            </a:r>
            <a:r>
              <a:rPr lang="pl-PL" altLang="en-US"/>
              <a:t>= </a:t>
            </a:r>
            <a:r>
              <a:rPr lang="pl-PL" altLang="en-US" i="1"/>
              <a:t>L(i)</a:t>
            </a:r>
          </a:p>
          <a:p>
            <a:pPr algn="ctr" eaLnBrk="1" hangingPunct="1"/>
            <a:endParaRPr lang="pl-PL" altLang="en-US" i="1"/>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nodeType="clickEffect">
                                  <p:stCondLst>
                                    <p:cond delay="0"/>
                                  </p:stCondLst>
                                  <p:childTnLst>
                                    <p:animScale>
                                      <p:cBhvr>
                                        <p:cTn id="6" dur="2000" fill="hold"/>
                                        <p:tgtEl>
                                          <p:spTgt spid="4">
                                            <p:txEl>
                                              <p:pRg st="2" end="2"/>
                                            </p:txEl>
                                          </p:spTgt>
                                        </p:tgtEl>
                                      </p:cBhvr>
                                      <p:by x="200000" y="200000"/>
                                    </p:animScale>
                                  </p:childTnLst>
                                </p:cTn>
                              </p:par>
                              <p:par>
                                <p:cTn id="7" presetID="6" presetClass="emph" presetSubtype="0" fill="hold" nodeType="withEffect">
                                  <p:stCondLst>
                                    <p:cond delay="0"/>
                                  </p:stCondLst>
                                  <p:childTnLst>
                                    <p:animScale>
                                      <p:cBhvr>
                                        <p:cTn id="8" dur="2000" fill="hold"/>
                                        <p:tgtEl>
                                          <p:spTgt spid="4">
                                            <p:txEl>
                                              <p:pRg st="3" end="3"/>
                                            </p:txEl>
                                          </p:spTgt>
                                        </p:tgtEl>
                                      </p:cBhvr>
                                      <p:by x="200000" y="200000"/>
                                    </p:animScale>
                                  </p:childTnLst>
                                </p:cTn>
                              </p:par>
                              <p:par>
                                <p:cTn id="9" presetID="64" presetClass="path" presetSubtype="0" accel="50000" decel="50000" fill="hold" grpId="0" nodeType="withEffect">
                                  <p:stCondLst>
                                    <p:cond delay="0"/>
                                  </p:stCondLst>
                                  <p:childTnLst>
                                    <p:animMotion origin="layout" path="M 0 0  L 0 -0.33295  E" pathEditMode="relative" ptsTypes="">
                                      <p:cBhvr>
                                        <p:cTn id="10" dur="2000" fill="hold"/>
                                        <p:tgtEl>
                                          <p:spTgt spid="4">
                                            <p:bg/>
                                          </p:spTgt>
                                        </p:tgtEl>
                                        <p:attrNameLst>
                                          <p:attrName>ppt_x</p:attrName>
                                          <p:attrName>ppt_y</p:attrName>
                                        </p:attrNameLst>
                                      </p:cBhvr>
                                    </p:animMotion>
                                  </p:childTnLst>
                                </p:cTn>
                              </p:par>
                              <p:par>
                                <p:cTn id="11" presetID="64" presetClass="path" presetSubtype="0" accel="50000" decel="50000" fill="hold" grpId="0" nodeType="withEffect">
                                  <p:stCondLst>
                                    <p:cond delay="0"/>
                                  </p:stCondLst>
                                  <p:childTnLst>
                                    <p:animMotion origin="layout" path="M 0 0  L 0 -0.33295  E" pathEditMode="relative" ptsTypes="">
                                      <p:cBhvr>
                                        <p:cTn id="12" dur="2000" fill="hold"/>
                                        <p:tgtEl>
                                          <p:spTgt spid="4">
                                            <p:txEl>
                                              <p:pRg st="0" end="0"/>
                                            </p:txEl>
                                          </p:spTgt>
                                        </p:tgtEl>
                                        <p:attrNameLst>
                                          <p:attrName>ppt_x</p:attrName>
                                          <p:attrName>ppt_y</p:attrName>
                                        </p:attrNameLst>
                                      </p:cBhvr>
                                    </p:animMotion>
                                  </p:childTnLst>
                                </p:cTn>
                              </p:par>
                              <p:par>
                                <p:cTn id="13" presetID="64" presetClass="path" presetSubtype="0" accel="50000" decel="50000" fill="hold" grpId="0" nodeType="withEffect">
                                  <p:stCondLst>
                                    <p:cond delay="0"/>
                                  </p:stCondLst>
                                  <p:childTnLst>
                                    <p:animMotion origin="layout" path="M 0 0  L 0 -0.33295  E" pathEditMode="relative" ptsTypes="">
                                      <p:cBhvr>
                                        <p:cTn id="14" dur="2000" fill="hold"/>
                                        <p:tgtEl>
                                          <p:spTgt spid="4">
                                            <p:txEl>
                                              <p:pRg st="1" end="1"/>
                                            </p:txEl>
                                          </p:spTgt>
                                        </p:tgtEl>
                                        <p:attrNameLst>
                                          <p:attrName>ppt_x</p:attrName>
                                          <p:attrName>ppt_y</p:attrName>
                                        </p:attrNameLst>
                                      </p:cBhvr>
                                    </p:animMotion>
                                  </p:childTnLst>
                                </p:cTn>
                              </p:par>
                              <p:par>
                                <p:cTn id="15" presetID="64" presetClass="path" presetSubtype="0" accel="50000" decel="50000" fill="hold" grpId="0" nodeType="withEffect">
                                  <p:stCondLst>
                                    <p:cond delay="0"/>
                                  </p:stCondLst>
                                  <p:childTnLst>
                                    <p:animMotion origin="layout" path="M 0 0  L 0 -0.33295  E" pathEditMode="relative" ptsTypes="">
                                      <p:cBhvr>
                                        <p:cTn id="16" dur="2000" fill="hold"/>
                                        <p:tgtEl>
                                          <p:spTgt spid="4">
                                            <p:txEl>
                                              <p:pRg st="2" end="2"/>
                                            </p:txEl>
                                          </p:spTgt>
                                        </p:tgtEl>
                                        <p:attrNameLst>
                                          <p:attrName>ppt_x</p:attrName>
                                          <p:attrName>ppt_y</p:attrName>
                                        </p:attrNameLst>
                                      </p:cBhvr>
                                    </p:animMotion>
                                  </p:childTnLst>
                                </p:cTn>
                              </p:par>
                              <p:par>
                                <p:cTn id="17" presetID="64" presetClass="path" presetSubtype="0" accel="50000" decel="50000" fill="hold" grpId="0" nodeType="withEffect">
                                  <p:stCondLst>
                                    <p:cond delay="0"/>
                                  </p:stCondLst>
                                  <p:childTnLst>
                                    <p:animMotion origin="layout" path="M 0 0  L 0 -0.33295  E" pathEditMode="relative" ptsTypes="">
                                      <p:cBhvr>
                                        <p:cTn id="18" dur="2000" fill="hold"/>
                                        <p:tgtEl>
                                          <p:spTgt spid="4">
                                            <p:txEl>
                                              <p:pRg st="3" end="3"/>
                                            </p:txEl>
                                          </p:spTgt>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B61C8-B403-4866-86B3-B1D5288DDA0C}"/>
              </a:ext>
            </a:extLst>
          </p:cNvPr>
          <p:cNvSpPr>
            <a:spLocks noGrp="1"/>
          </p:cNvSpPr>
          <p:nvPr>
            <p:ph type="title"/>
          </p:nvPr>
        </p:nvSpPr>
        <p:spPr/>
        <p:txBody>
          <a:bodyPr/>
          <a:lstStyle/>
          <a:p>
            <a:pPr>
              <a:defRPr/>
            </a:pPr>
            <a:r>
              <a:rPr lang="en-US" dirty="0"/>
              <a:t>Ali, </a:t>
            </a:r>
            <a:r>
              <a:rPr lang="en-US" dirty="0" err="1"/>
              <a:t>tražnja</a:t>
            </a:r>
            <a:r>
              <a:rPr lang="en-US" dirty="0"/>
              <a:t> </a:t>
            </a:r>
            <a:r>
              <a:rPr lang="en-US" dirty="0" err="1"/>
              <a:t>će</a:t>
            </a:r>
            <a:r>
              <a:rPr lang="en-US" dirty="0"/>
              <a:t> </a:t>
            </a:r>
            <a:r>
              <a:rPr lang="en-US" dirty="0" err="1"/>
              <a:t>rasti</a:t>
            </a:r>
            <a:r>
              <a:rPr lang="en-US" dirty="0"/>
              <a:t> </a:t>
            </a:r>
            <a:r>
              <a:rPr lang="en-US" dirty="0" err="1"/>
              <a:t>manje</a:t>
            </a:r>
            <a:r>
              <a:rPr lang="en-US" dirty="0"/>
              <a:t> </a:t>
            </a:r>
            <a:r>
              <a:rPr lang="en-US" dirty="0" err="1"/>
              <a:t>od</a:t>
            </a:r>
            <a:r>
              <a:rPr lang="en-US" dirty="0"/>
              <a:t> </a:t>
            </a:r>
            <a:r>
              <a:rPr lang="sr-Latn-CS" dirty="0"/>
              <a:t>rasta </a:t>
            </a:r>
            <a:r>
              <a:rPr lang="en-US" dirty="0" err="1"/>
              <a:t>BDP</a:t>
            </a:r>
            <a:endParaRPr lang="en-US" dirty="0"/>
          </a:p>
        </p:txBody>
      </p:sp>
      <p:sp>
        <p:nvSpPr>
          <p:cNvPr id="3" name="Content Placeholder 2">
            <a:extLst>
              <a:ext uri="{FF2B5EF4-FFF2-40B4-BE49-F238E27FC236}">
                <a16:creationId xmlns:a16="http://schemas.microsoft.com/office/drawing/2014/main" id="{1E226011-78B2-4720-8CF7-69AF7D23E5C7}"/>
              </a:ext>
            </a:extLst>
          </p:cNvPr>
          <p:cNvSpPr>
            <a:spLocks noGrp="1"/>
          </p:cNvSpPr>
          <p:nvPr>
            <p:ph sz="half" idx="1"/>
          </p:nvPr>
        </p:nvSpPr>
        <p:spPr/>
        <p:txBody>
          <a:bodyPr/>
          <a:lstStyle/>
          <a:p>
            <a:pPr>
              <a:defRPr/>
            </a:pPr>
            <a:r>
              <a:rPr lang="sr-Latn-CS" b="1" i="1" dirty="0"/>
              <a:t>Zašto je tačka A ravnotežna?</a:t>
            </a:r>
          </a:p>
          <a:p>
            <a:pPr>
              <a:defRPr/>
            </a:pPr>
            <a:endParaRPr lang="sr-Latn-CS" b="1" i="1" dirty="0"/>
          </a:p>
          <a:p>
            <a:pPr>
              <a:defRPr/>
            </a:pPr>
            <a:r>
              <a:rPr lang="sr-Latn-CS" b="1" i="1" dirty="0"/>
              <a:t>Jer se ponuda izjednačava sa tražnjom </a:t>
            </a:r>
          </a:p>
          <a:p>
            <a:pPr>
              <a:defRPr/>
            </a:pPr>
            <a:endParaRPr lang="sr-Latn-CS" b="1" i="1" dirty="0"/>
          </a:p>
          <a:p>
            <a:pPr>
              <a:defRPr/>
            </a:pPr>
            <a:r>
              <a:rPr lang="pl-PL" i="1" dirty="0"/>
              <a:t>DD </a:t>
            </a:r>
            <a:r>
              <a:rPr lang="en-US" dirty="0" err="1"/>
              <a:t>mora</a:t>
            </a:r>
            <a:r>
              <a:rPr lang="en-US" dirty="0"/>
              <a:t> </a:t>
            </a:r>
            <a:r>
              <a:rPr lang="en-US" dirty="0" err="1"/>
              <a:t>imati</a:t>
            </a:r>
            <a:r>
              <a:rPr lang="en-US" dirty="0"/>
              <a:t> </a:t>
            </a:r>
            <a:r>
              <a:rPr lang="en-US" dirty="0" err="1"/>
              <a:t>ugao</a:t>
            </a:r>
            <a:r>
              <a:rPr lang="en-US" dirty="0"/>
              <a:t> </a:t>
            </a:r>
            <a:r>
              <a:rPr lang="en-US" dirty="0" err="1"/>
              <a:t>manji</a:t>
            </a:r>
            <a:r>
              <a:rPr lang="en-US" dirty="0"/>
              <a:t> </a:t>
            </a:r>
            <a:r>
              <a:rPr lang="en-US" dirty="0" err="1"/>
              <a:t>od</a:t>
            </a:r>
            <a:r>
              <a:rPr lang="en-US" dirty="0"/>
              <a:t> 45</a:t>
            </a:r>
            <a:r>
              <a:rPr lang="sr-Latn-RS" baseline="30000" dirty="0"/>
              <a:t>o</a:t>
            </a:r>
            <a:r>
              <a:rPr lang="en-US" dirty="0"/>
              <a:t>.</a:t>
            </a:r>
          </a:p>
        </p:txBody>
      </p:sp>
      <p:pic>
        <p:nvPicPr>
          <p:cNvPr id="17412" name="Picture 3">
            <a:extLst>
              <a:ext uri="{FF2B5EF4-FFF2-40B4-BE49-F238E27FC236}">
                <a16:creationId xmlns:a16="http://schemas.microsoft.com/office/drawing/2014/main" id="{12B10869-7909-495E-8D89-5ABBA6624CEA}"/>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724400" y="2286000"/>
            <a:ext cx="3906838" cy="2616200"/>
          </a:xfrm>
        </p:spPr>
      </p:pic>
      <p:sp>
        <p:nvSpPr>
          <p:cNvPr id="17413" name="TextBox 6">
            <a:extLst>
              <a:ext uri="{FF2B5EF4-FFF2-40B4-BE49-F238E27FC236}">
                <a16:creationId xmlns:a16="http://schemas.microsoft.com/office/drawing/2014/main" id="{D2BC7EA6-C3EB-4FDE-B6F3-C05F4F2408E9}"/>
              </a:ext>
            </a:extLst>
          </p:cNvPr>
          <p:cNvSpPr txBox="1">
            <a:spLocks noChangeArrowheads="1"/>
          </p:cNvSpPr>
          <p:nvPr/>
        </p:nvSpPr>
        <p:spPr bwMode="auto">
          <a:xfrm>
            <a:off x="6553200" y="2438400"/>
            <a:ext cx="1143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sr-Latn-CS" altLang="en-US">
                <a:solidFill>
                  <a:schemeClr val="bg1"/>
                </a:solidFill>
              </a:rPr>
              <a:t>ponuda</a:t>
            </a:r>
            <a:endParaRPr lang="en-US" altLang="en-US">
              <a:solidFill>
                <a:schemeClr val="bg1"/>
              </a:solidFill>
            </a:endParaRPr>
          </a:p>
        </p:txBody>
      </p:sp>
      <p:sp>
        <p:nvSpPr>
          <p:cNvPr id="17414" name="TextBox 7">
            <a:extLst>
              <a:ext uri="{FF2B5EF4-FFF2-40B4-BE49-F238E27FC236}">
                <a16:creationId xmlns:a16="http://schemas.microsoft.com/office/drawing/2014/main" id="{AC233B03-2E53-448D-B780-A65191CDD111}"/>
              </a:ext>
            </a:extLst>
          </p:cNvPr>
          <p:cNvSpPr txBox="1">
            <a:spLocks noChangeArrowheads="1"/>
          </p:cNvSpPr>
          <p:nvPr/>
        </p:nvSpPr>
        <p:spPr bwMode="auto">
          <a:xfrm>
            <a:off x="7620000" y="3429000"/>
            <a:ext cx="1143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sr-Latn-CS" altLang="en-US">
                <a:solidFill>
                  <a:schemeClr val="bg1"/>
                </a:solidFill>
              </a:rPr>
              <a:t>Željena tražnja</a:t>
            </a:r>
            <a:endParaRPr lang="en-US" altLang="en-US">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linds(horizontal)">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68AEF-064B-483A-AF3C-DF76166D60F8}"/>
              </a:ext>
            </a:extLst>
          </p:cNvPr>
          <p:cNvSpPr>
            <a:spLocks noGrp="1"/>
          </p:cNvSpPr>
          <p:nvPr>
            <p:ph type="title"/>
          </p:nvPr>
        </p:nvSpPr>
        <p:spPr/>
        <p:txBody>
          <a:bodyPr/>
          <a:lstStyle/>
          <a:p>
            <a:pPr>
              <a:defRPr/>
            </a:pPr>
            <a:r>
              <a:rPr lang="en-US" dirty="0" err="1"/>
              <a:t>Termin</a:t>
            </a:r>
            <a:r>
              <a:rPr lang="en-US" dirty="0"/>
              <a:t> „</a:t>
            </a:r>
            <a:r>
              <a:rPr lang="en-US" i="1" dirty="0"/>
              <a:t>LM</a:t>
            </a:r>
            <a:r>
              <a:rPr lang="sr-Latn-CS" i="1" dirty="0"/>
              <a:t> kriva</a:t>
            </a:r>
            <a:r>
              <a:rPr lang="en-US" i="1" dirty="0"/>
              <a:t>”</a:t>
            </a:r>
            <a:r>
              <a:rPr lang="sr-Latn-CS" i="1" dirty="0"/>
              <a:t> </a:t>
            </a:r>
            <a:r>
              <a:rPr lang="en-US" i="1" dirty="0"/>
              <a:t> </a:t>
            </a:r>
            <a:endParaRPr lang="en-US" dirty="0"/>
          </a:p>
        </p:txBody>
      </p:sp>
      <p:sp>
        <p:nvSpPr>
          <p:cNvPr id="3" name="Content Placeholder 2">
            <a:extLst>
              <a:ext uri="{FF2B5EF4-FFF2-40B4-BE49-F238E27FC236}">
                <a16:creationId xmlns:a16="http://schemas.microsoft.com/office/drawing/2014/main" id="{08A15A2E-FB66-420D-80EB-69D19F6FF329}"/>
              </a:ext>
            </a:extLst>
          </p:cNvPr>
          <p:cNvSpPr>
            <a:spLocks noGrp="1"/>
          </p:cNvSpPr>
          <p:nvPr>
            <p:ph idx="1"/>
          </p:nvPr>
        </p:nvSpPr>
        <p:spPr/>
        <p:txBody>
          <a:bodyPr/>
          <a:lstStyle/>
          <a:p>
            <a:pPr>
              <a:defRPr/>
            </a:pPr>
            <a:r>
              <a:rPr lang="en-US" i="1" dirty="0"/>
              <a:t>u </a:t>
            </a:r>
            <a:r>
              <a:rPr lang="en-US" i="1" dirty="0" err="1"/>
              <a:t>svakoj</a:t>
            </a:r>
            <a:r>
              <a:rPr lang="en-US" i="1" dirty="0"/>
              <a:t> </a:t>
            </a:r>
            <a:r>
              <a:rPr lang="en-US" i="1" dirty="0" err="1"/>
              <a:t>tački</a:t>
            </a:r>
            <a:r>
              <a:rPr lang="en-US" i="1" dirty="0"/>
              <a:t> </a:t>
            </a:r>
            <a:r>
              <a:rPr lang="en-US" i="1" dirty="0" err="1"/>
              <a:t>duž</a:t>
            </a:r>
            <a:r>
              <a:rPr lang="sr-Latn-CS" i="1" dirty="0"/>
              <a:t> </a:t>
            </a:r>
            <a:r>
              <a:rPr lang="en-US" dirty="0" err="1"/>
              <a:t>krive</a:t>
            </a:r>
            <a:endParaRPr lang="sr-Latn-CS" dirty="0"/>
          </a:p>
          <a:p>
            <a:pPr>
              <a:defRPr/>
            </a:pPr>
            <a:r>
              <a:rPr lang="en-US" dirty="0" err="1"/>
              <a:t>tražnja</a:t>
            </a:r>
            <a:r>
              <a:rPr lang="en-US" dirty="0"/>
              <a:t> </a:t>
            </a:r>
            <a:r>
              <a:rPr lang="en-US" dirty="0" err="1"/>
              <a:t>za</a:t>
            </a:r>
            <a:r>
              <a:rPr lang="en-US" dirty="0"/>
              <a:t> </a:t>
            </a:r>
            <a:r>
              <a:rPr lang="en-US" dirty="0" err="1"/>
              <a:t>likvidnošću</a:t>
            </a:r>
            <a:r>
              <a:rPr lang="en-US" dirty="0"/>
              <a:t> (</a:t>
            </a:r>
            <a:r>
              <a:rPr lang="en-US" i="1" dirty="0"/>
              <a:t>L) </a:t>
            </a:r>
            <a:endParaRPr lang="sr-Latn-CS" i="1" dirty="0"/>
          </a:p>
          <a:p>
            <a:pPr>
              <a:defRPr/>
            </a:pPr>
            <a:r>
              <a:rPr lang="en-US" i="1" dirty="0" err="1"/>
              <a:t>izjednačava</a:t>
            </a:r>
            <a:r>
              <a:rPr lang="en-US" i="1" dirty="0"/>
              <a:t> </a:t>
            </a:r>
            <a:r>
              <a:rPr lang="en-US" i="1" dirty="0" err="1"/>
              <a:t>sa</a:t>
            </a:r>
            <a:r>
              <a:rPr lang="en-US" i="1" dirty="0"/>
              <a:t> </a:t>
            </a:r>
            <a:r>
              <a:rPr lang="en-US" i="1" dirty="0" err="1"/>
              <a:t>ponudom</a:t>
            </a:r>
            <a:r>
              <a:rPr lang="sr-Latn-CS" i="1" dirty="0"/>
              <a:t> </a:t>
            </a:r>
            <a:r>
              <a:rPr lang="vi-VN" dirty="0"/>
              <a:t>novčane mase (</a:t>
            </a:r>
            <a:r>
              <a:rPr lang="vi-VN" i="1" dirty="0"/>
              <a:t>M)</a:t>
            </a:r>
            <a:endParaRPr lang="sr-Latn-CS" i="1" dirty="0"/>
          </a:p>
          <a:p>
            <a:pPr>
              <a:defRPr/>
            </a:pPr>
            <a:endParaRPr lang="sr-Latn-CS" i="1" dirty="0"/>
          </a:p>
          <a:p>
            <a:pPr>
              <a:defRPr/>
            </a:pPr>
            <a:r>
              <a:rPr lang="pt-BR" b="1" dirty="0"/>
              <a:t>Ravnoteža </a:t>
            </a:r>
            <a:endParaRPr lang="sr-Latn-CS" b="1" dirty="0"/>
          </a:p>
          <a:p>
            <a:pPr>
              <a:buFont typeface="Wingdings" panose="05000000000000000000" pitchFamily="2" charset="2"/>
              <a:buNone/>
              <a:defRPr/>
            </a:pPr>
            <a:r>
              <a:rPr lang="sr-Latn-CS" b="1" i="1" dirty="0"/>
              <a:t>    M</a:t>
            </a:r>
            <a:r>
              <a:rPr lang="en-US" b="1" i="1" baseline="-25000" dirty="0"/>
              <a:t>1</a:t>
            </a:r>
            <a:r>
              <a:rPr lang="en-US" b="1" dirty="0"/>
              <a:t>/</a:t>
            </a:r>
            <a:r>
              <a:rPr lang="en-US" b="1" i="1" dirty="0" err="1"/>
              <a:t>P</a:t>
            </a:r>
            <a:r>
              <a:rPr lang="en-US" b="1" i="1" baseline="-25000" dirty="0" err="1"/>
              <a:t>1</a:t>
            </a:r>
            <a:r>
              <a:rPr lang="en-US" b="1" i="1" dirty="0"/>
              <a:t> = L(</a:t>
            </a:r>
            <a:r>
              <a:rPr lang="en-US" b="1" i="1" dirty="0" err="1"/>
              <a:t>Y</a:t>
            </a:r>
            <a:r>
              <a:rPr lang="en-US" b="1" i="1" baseline="-25000" dirty="0" err="1"/>
              <a:t>1</a:t>
            </a:r>
            <a:r>
              <a:rPr lang="en-US" b="1" i="1" dirty="0"/>
              <a:t>, </a:t>
            </a:r>
            <a:r>
              <a:rPr lang="en-US" b="1" i="1" dirty="0" err="1"/>
              <a:t>i</a:t>
            </a:r>
            <a:r>
              <a:rPr lang="en-US" b="1" i="1" dirty="0"/>
              <a:t>).</a:t>
            </a:r>
            <a:endParaRPr lang="en-US" dirty="0"/>
          </a:p>
          <a:p>
            <a:pPr>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linds(horizontal)">
                                      <p:cBhvr>
                                        <p:cTn id="7" dur="500"/>
                                        <p:tgtEl>
                                          <p:spTgt spid="3">
                                            <p:txEl>
                                              <p:pRg st="4" end="4"/>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blinds(horizontal)">
                                      <p:cBhvr>
                                        <p:cTn id="1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096F3-211F-4E84-8D9D-FA3FDEBA5B37}"/>
              </a:ext>
            </a:extLst>
          </p:cNvPr>
          <p:cNvSpPr>
            <a:spLocks noGrp="1"/>
          </p:cNvSpPr>
          <p:nvPr>
            <p:ph type="title"/>
          </p:nvPr>
        </p:nvSpPr>
        <p:spPr/>
        <p:txBody>
          <a:bodyPr/>
          <a:lstStyle/>
          <a:p>
            <a:pPr>
              <a:defRPr/>
            </a:pPr>
            <a:r>
              <a:rPr lang="en-US" dirty="0" err="1"/>
              <a:t>Pravilo</a:t>
            </a:r>
            <a:r>
              <a:rPr lang="en-US" dirty="0"/>
              <a:t> o </a:t>
            </a:r>
            <a:r>
              <a:rPr lang="en-US" dirty="0" err="1"/>
              <a:t>konstantnosti</a:t>
            </a:r>
            <a:br>
              <a:rPr lang="en-US" dirty="0"/>
            </a:br>
            <a:r>
              <a:rPr lang="en-US" dirty="0" err="1"/>
              <a:t>novčane</a:t>
            </a:r>
            <a:r>
              <a:rPr lang="en-US" dirty="0"/>
              <a:t> </a:t>
            </a:r>
            <a:r>
              <a:rPr lang="en-US" dirty="0" err="1"/>
              <a:t>ponude</a:t>
            </a:r>
            <a:endParaRPr lang="en-US" dirty="0"/>
          </a:p>
        </p:txBody>
      </p:sp>
      <p:sp>
        <p:nvSpPr>
          <p:cNvPr id="3" name="Content Placeholder 2">
            <a:extLst>
              <a:ext uri="{FF2B5EF4-FFF2-40B4-BE49-F238E27FC236}">
                <a16:creationId xmlns:a16="http://schemas.microsoft.com/office/drawing/2014/main" id="{2142A685-670D-4E0E-8E9D-E9D7E522874D}"/>
              </a:ext>
            </a:extLst>
          </p:cNvPr>
          <p:cNvSpPr>
            <a:spLocks noGrp="1"/>
          </p:cNvSpPr>
          <p:nvPr>
            <p:ph sz="half" idx="1"/>
          </p:nvPr>
        </p:nvSpPr>
        <p:spPr/>
        <p:txBody>
          <a:bodyPr/>
          <a:lstStyle/>
          <a:p>
            <a:pPr>
              <a:defRPr/>
            </a:pPr>
            <a:r>
              <a:rPr lang="en-US" dirty="0" err="1"/>
              <a:t>vertikaln</a:t>
            </a:r>
            <a:r>
              <a:rPr lang="sr-Latn-CS" dirty="0"/>
              <a:t>a</a:t>
            </a:r>
            <a:r>
              <a:rPr lang="en-US" dirty="0"/>
              <a:t> </a:t>
            </a:r>
            <a:r>
              <a:rPr lang="en-US" dirty="0" err="1"/>
              <a:t>linij</a:t>
            </a:r>
            <a:r>
              <a:rPr lang="sr-Latn-CS" dirty="0"/>
              <a:t>a</a:t>
            </a:r>
            <a:r>
              <a:rPr lang="en-US" dirty="0"/>
              <a:t> </a:t>
            </a:r>
            <a:r>
              <a:rPr lang="en-US" dirty="0" err="1"/>
              <a:t>ponude</a:t>
            </a:r>
            <a:r>
              <a:rPr lang="sr-Latn-CS" dirty="0"/>
              <a:t> novca </a:t>
            </a:r>
          </a:p>
          <a:p>
            <a:pPr>
              <a:defRPr/>
            </a:pPr>
            <a:endParaRPr lang="sr-Latn-CS" dirty="0"/>
          </a:p>
          <a:p>
            <a:pPr>
              <a:defRPr/>
            </a:pPr>
            <a:r>
              <a:rPr lang="en-US" dirty="0"/>
              <a:t>BDP </a:t>
            </a:r>
            <a:r>
              <a:rPr lang="en-US" dirty="0" err="1"/>
              <a:t>pada</a:t>
            </a:r>
            <a:r>
              <a:rPr lang="en-US" dirty="0"/>
              <a:t> </a:t>
            </a:r>
            <a:r>
              <a:rPr lang="en-US" dirty="0" err="1"/>
              <a:t>sa</a:t>
            </a:r>
            <a:r>
              <a:rPr lang="sr-Latn-CS" dirty="0"/>
              <a:t> </a:t>
            </a:r>
            <a:r>
              <a:rPr lang="en-US" dirty="0" err="1"/>
              <a:t>rastom</a:t>
            </a:r>
            <a:r>
              <a:rPr lang="en-US" dirty="0"/>
              <a:t> </a:t>
            </a:r>
            <a:r>
              <a:rPr lang="en-US" dirty="0" err="1"/>
              <a:t>kamatne</a:t>
            </a:r>
            <a:endParaRPr lang="en-US" dirty="0"/>
          </a:p>
          <a:p>
            <a:pPr>
              <a:buFont typeface="Wingdings" panose="05000000000000000000" pitchFamily="2" charset="2"/>
              <a:buNone/>
              <a:defRPr/>
            </a:pPr>
            <a:r>
              <a:rPr lang="sr-Latn-CS" dirty="0"/>
              <a:t>    </a:t>
            </a:r>
            <a:r>
              <a:rPr lang="pt-BR" dirty="0"/>
              <a:t>stope. </a:t>
            </a:r>
            <a:endParaRPr lang="sr-Latn-CS" dirty="0"/>
          </a:p>
          <a:p>
            <a:pPr>
              <a:defRPr/>
            </a:pPr>
            <a:r>
              <a:rPr lang="pt-BR" b="1" dirty="0"/>
              <a:t>Ravnoteža </a:t>
            </a:r>
            <a:endParaRPr lang="sr-Latn-CS" b="1" dirty="0"/>
          </a:p>
          <a:p>
            <a:pPr>
              <a:buFont typeface="Wingdings" panose="05000000000000000000" pitchFamily="2" charset="2"/>
              <a:buNone/>
              <a:defRPr/>
            </a:pPr>
            <a:r>
              <a:rPr lang="sr-Latn-CS" b="1" i="1" dirty="0"/>
              <a:t>    M</a:t>
            </a:r>
            <a:r>
              <a:rPr lang="en-US" b="1" i="1" baseline="-25000" dirty="0"/>
              <a:t>1</a:t>
            </a:r>
            <a:r>
              <a:rPr lang="en-US" b="1" dirty="0"/>
              <a:t>/</a:t>
            </a:r>
            <a:r>
              <a:rPr lang="en-US" b="1" i="1" dirty="0" err="1"/>
              <a:t>P</a:t>
            </a:r>
            <a:r>
              <a:rPr lang="en-US" b="1" i="1" baseline="-25000" dirty="0" err="1"/>
              <a:t>1</a:t>
            </a:r>
            <a:r>
              <a:rPr lang="en-US" b="1" i="1" dirty="0"/>
              <a:t> = L(</a:t>
            </a:r>
            <a:r>
              <a:rPr lang="en-US" b="1" i="1" dirty="0" err="1"/>
              <a:t>Y</a:t>
            </a:r>
            <a:r>
              <a:rPr lang="en-US" b="1" i="1" baseline="-25000" dirty="0" err="1"/>
              <a:t>1</a:t>
            </a:r>
            <a:r>
              <a:rPr lang="en-US" b="1" i="1" dirty="0"/>
              <a:t>, </a:t>
            </a:r>
            <a:r>
              <a:rPr lang="en-US" b="1" i="1" dirty="0" err="1"/>
              <a:t>i</a:t>
            </a:r>
            <a:r>
              <a:rPr lang="en-US" b="1" i="1" dirty="0"/>
              <a:t>).</a:t>
            </a:r>
            <a:endParaRPr lang="en-US" dirty="0"/>
          </a:p>
        </p:txBody>
      </p:sp>
      <p:pic>
        <p:nvPicPr>
          <p:cNvPr id="8" name="Picture 2">
            <a:extLst>
              <a:ext uri="{FF2B5EF4-FFF2-40B4-BE49-F238E27FC236}">
                <a16:creationId xmlns:a16="http://schemas.microsoft.com/office/drawing/2014/main" id="{C6CC0921-A6C4-4CED-ACAE-815DB13F6B87}"/>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308600" y="1905000"/>
            <a:ext cx="7599363" cy="2638425"/>
          </a:xfr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path" presetSubtype="0" accel="50000" decel="50000" fill="hold" nodeType="clickEffect">
                                  <p:stCondLst>
                                    <p:cond delay="0"/>
                                  </p:stCondLst>
                                  <p:childTnLst>
                                    <p:animMotion origin="layout" path="M -0.16268 0.00763 L -0.41268 0.00763 " pathEditMode="relative" rAng="0" ptsTypes="AA">
                                      <p:cBhvr>
                                        <p:cTn id="6" dur="2000" fill="hold"/>
                                        <p:tgtEl>
                                          <p:spTgt spid="8"/>
                                        </p:tgtEl>
                                        <p:attrNameLst>
                                          <p:attrName>ppt_x</p:attrName>
                                          <p:attrName>ppt_y</p:attrName>
                                        </p:attrNameLst>
                                      </p:cBhvr>
                                      <p:rCtr x="-125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A352F-ED97-42A0-A5A3-648BDC5D0132}"/>
              </a:ext>
            </a:extLst>
          </p:cNvPr>
          <p:cNvSpPr>
            <a:spLocks noGrp="1"/>
          </p:cNvSpPr>
          <p:nvPr>
            <p:ph type="title"/>
          </p:nvPr>
        </p:nvSpPr>
        <p:spPr/>
        <p:txBody>
          <a:bodyPr/>
          <a:lstStyle/>
          <a:p>
            <a:pPr>
              <a:defRPr/>
            </a:pPr>
            <a:r>
              <a:rPr lang="es-ES" dirty="0" err="1"/>
              <a:t>sada</a:t>
            </a:r>
            <a:r>
              <a:rPr lang="es-ES" dirty="0"/>
              <a:t> </a:t>
            </a:r>
            <a:r>
              <a:rPr lang="es-ES" dirty="0" err="1"/>
              <a:t>efekat</a:t>
            </a:r>
            <a:r>
              <a:rPr lang="es-ES" dirty="0"/>
              <a:t> </a:t>
            </a:r>
            <a:r>
              <a:rPr lang="es-ES" dirty="0" err="1"/>
              <a:t>rasta</a:t>
            </a:r>
            <a:r>
              <a:rPr lang="es-ES" dirty="0"/>
              <a:t> </a:t>
            </a:r>
            <a:r>
              <a:rPr lang="es-ES" dirty="0" err="1"/>
              <a:t>BDP</a:t>
            </a:r>
            <a:r>
              <a:rPr lang="es-ES" dirty="0"/>
              <a:t> </a:t>
            </a:r>
            <a:r>
              <a:rPr lang="es-ES" dirty="0" err="1"/>
              <a:t>sa</a:t>
            </a:r>
            <a:r>
              <a:rPr lang="es-ES" dirty="0"/>
              <a:t> </a:t>
            </a:r>
            <a:r>
              <a:rPr lang="es-ES" i="1" dirty="0"/>
              <a:t>Y </a:t>
            </a:r>
            <a:r>
              <a:rPr lang="es-ES" i="1" dirty="0" err="1"/>
              <a:t>na</a:t>
            </a:r>
            <a:r>
              <a:rPr lang="es-ES" i="1" dirty="0"/>
              <a:t> Y</a:t>
            </a:r>
            <a:r>
              <a:rPr lang="en-US" i="1" dirty="0"/>
              <a:t>’-  </a:t>
            </a:r>
            <a:r>
              <a:rPr lang="en-US" dirty="0" err="1"/>
              <a:t>nagib</a:t>
            </a:r>
            <a:r>
              <a:rPr lang="en-US" dirty="0"/>
              <a:t> LM </a:t>
            </a:r>
            <a:r>
              <a:rPr lang="en-US" dirty="0" err="1"/>
              <a:t>krive</a:t>
            </a:r>
            <a:endParaRPr lang="en-US" dirty="0"/>
          </a:p>
        </p:txBody>
      </p:sp>
      <p:sp>
        <p:nvSpPr>
          <p:cNvPr id="6" name="Content Placeholder 5">
            <a:extLst>
              <a:ext uri="{FF2B5EF4-FFF2-40B4-BE49-F238E27FC236}">
                <a16:creationId xmlns:a16="http://schemas.microsoft.com/office/drawing/2014/main" id="{CE96DF49-ED75-4CCC-B94C-8D3978A5F608}"/>
              </a:ext>
            </a:extLst>
          </p:cNvPr>
          <p:cNvSpPr>
            <a:spLocks noGrp="1"/>
          </p:cNvSpPr>
          <p:nvPr>
            <p:ph sz="half" idx="1"/>
          </p:nvPr>
        </p:nvSpPr>
        <p:spPr/>
        <p:txBody>
          <a:bodyPr/>
          <a:lstStyle/>
          <a:p>
            <a:pPr>
              <a:defRPr/>
            </a:pPr>
            <a:r>
              <a:rPr lang="vi-VN" dirty="0"/>
              <a:t>pozitivna korelacija između BDP i kamatne stope.</a:t>
            </a:r>
          </a:p>
          <a:p>
            <a:pPr>
              <a:defRPr/>
            </a:pPr>
            <a:r>
              <a:rPr lang="en-US" dirty="0"/>
              <a:t>To je </a:t>
            </a:r>
            <a:r>
              <a:rPr lang="en-US" b="1" i="1" dirty="0"/>
              <a:t>LM </a:t>
            </a:r>
            <a:r>
              <a:rPr lang="en-US" b="1" i="1" dirty="0" err="1"/>
              <a:t>kriva</a:t>
            </a:r>
            <a:r>
              <a:rPr lang="en-US" b="1" i="1" dirty="0"/>
              <a:t>.</a:t>
            </a:r>
          </a:p>
          <a:p>
            <a:pPr>
              <a:defRPr/>
            </a:pPr>
            <a:endParaRPr lang="en-US" b="1" i="1" dirty="0"/>
          </a:p>
          <a:p>
            <a:pPr>
              <a:defRPr/>
            </a:pPr>
            <a:r>
              <a:rPr lang="en-US" b="1" i="1" dirty="0" err="1"/>
              <a:t>Nagib</a:t>
            </a:r>
            <a:r>
              <a:rPr lang="en-US" b="1" i="1" dirty="0"/>
              <a:t> je</a:t>
            </a:r>
          </a:p>
          <a:p>
            <a:pPr>
              <a:buFont typeface="Wingdings" panose="05000000000000000000" pitchFamily="2" charset="2"/>
              <a:buNone/>
              <a:defRPr/>
            </a:pPr>
            <a:r>
              <a:rPr lang="en-US" b="1" i="1" dirty="0"/>
              <a:t>      BC      /    AC</a:t>
            </a:r>
          </a:p>
          <a:p>
            <a:pPr>
              <a:defRPr/>
            </a:pPr>
            <a:r>
              <a:rPr lang="en-US" b="1" i="1" dirty="0" err="1"/>
              <a:t>Rast</a:t>
            </a:r>
            <a:r>
              <a:rPr lang="en-US" b="1" i="1" dirty="0"/>
              <a:t>  </a:t>
            </a:r>
            <a:r>
              <a:rPr lang="en-US" b="1" i="1" dirty="0" err="1"/>
              <a:t>i</a:t>
            </a:r>
            <a:r>
              <a:rPr lang="en-US" b="1" i="1" dirty="0"/>
              <a:t>  /</a:t>
            </a:r>
            <a:r>
              <a:rPr lang="en-US" b="1" i="1" dirty="0" err="1"/>
              <a:t>rast</a:t>
            </a:r>
            <a:r>
              <a:rPr lang="en-US" b="1" i="1" dirty="0"/>
              <a:t> </a:t>
            </a:r>
            <a:r>
              <a:rPr lang="en-US" b="1" i="1" dirty="0" err="1"/>
              <a:t>BDP</a:t>
            </a:r>
            <a:endParaRPr lang="en-US" b="1" i="1" dirty="0"/>
          </a:p>
        </p:txBody>
      </p:sp>
      <p:pic>
        <p:nvPicPr>
          <p:cNvPr id="57348" name="Picture 3">
            <a:extLst>
              <a:ext uri="{FF2B5EF4-FFF2-40B4-BE49-F238E27FC236}">
                <a16:creationId xmlns:a16="http://schemas.microsoft.com/office/drawing/2014/main" id="{AF502BD9-A78B-4E55-89D6-9A810D48D2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6425" y="2133600"/>
            <a:ext cx="427037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1EBA8-A24C-4E94-87DF-FB9F1E5C153E}"/>
              </a:ext>
            </a:extLst>
          </p:cNvPr>
          <p:cNvSpPr>
            <a:spLocks noGrp="1"/>
          </p:cNvSpPr>
          <p:nvPr>
            <p:ph type="title"/>
          </p:nvPr>
        </p:nvSpPr>
        <p:spPr/>
        <p:txBody>
          <a:bodyPr/>
          <a:lstStyle/>
          <a:p>
            <a:pPr>
              <a:defRPr/>
            </a:pPr>
            <a:r>
              <a:rPr lang="en-US" dirty="0" err="1"/>
              <a:t>Od</a:t>
            </a:r>
            <a:r>
              <a:rPr lang="en-US" dirty="0"/>
              <a:t> </a:t>
            </a:r>
            <a:r>
              <a:rPr lang="sr-Latn-CS" dirty="0"/>
              <a:t>čega zavisi strmina </a:t>
            </a:r>
            <a:r>
              <a:rPr lang="sr-Latn-CS" i="1" dirty="0"/>
              <a:t>LM</a:t>
            </a:r>
            <a:endParaRPr lang="en-US" i="1" dirty="0"/>
          </a:p>
        </p:txBody>
      </p:sp>
      <p:sp>
        <p:nvSpPr>
          <p:cNvPr id="3" name="Content Placeholder 2">
            <a:extLst>
              <a:ext uri="{FF2B5EF4-FFF2-40B4-BE49-F238E27FC236}">
                <a16:creationId xmlns:a16="http://schemas.microsoft.com/office/drawing/2014/main" id="{B5E40FB3-CC77-4C71-AF3E-DEF310316B71}"/>
              </a:ext>
            </a:extLst>
          </p:cNvPr>
          <p:cNvSpPr>
            <a:spLocks noGrp="1"/>
          </p:cNvSpPr>
          <p:nvPr>
            <p:ph sz="half" idx="1"/>
          </p:nvPr>
        </p:nvSpPr>
        <p:spPr/>
        <p:txBody>
          <a:bodyPr/>
          <a:lstStyle/>
          <a:p>
            <a:pPr>
              <a:defRPr/>
            </a:pPr>
            <a:r>
              <a:rPr lang="sr-Latn-CS" dirty="0"/>
              <a:t>Dohodne elastičnosti </a:t>
            </a:r>
          </a:p>
          <a:p>
            <a:pPr>
              <a:defRPr/>
            </a:pPr>
            <a:endParaRPr lang="sr-Latn-CS" dirty="0"/>
          </a:p>
          <a:p>
            <a:pPr>
              <a:defRPr/>
            </a:pPr>
            <a:r>
              <a:rPr lang="sr-Latn-CS" dirty="0"/>
              <a:t>Elastičnosti na promenu kamatne stope</a:t>
            </a:r>
            <a:endParaRPr lang="en-US" dirty="0"/>
          </a:p>
        </p:txBody>
      </p:sp>
      <p:sp>
        <p:nvSpPr>
          <p:cNvPr id="4" name="Content Placeholder 3">
            <a:extLst>
              <a:ext uri="{FF2B5EF4-FFF2-40B4-BE49-F238E27FC236}">
                <a16:creationId xmlns:a16="http://schemas.microsoft.com/office/drawing/2014/main" id="{B3B9D1BF-9350-40D6-B42D-35ACE4F113A0}"/>
              </a:ext>
            </a:extLst>
          </p:cNvPr>
          <p:cNvSpPr>
            <a:spLocks noGrp="1"/>
          </p:cNvSpPr>
          <p:nvPr>
            <p:ph sz="half" idx="2"/>
          </p:nvPr>
        </p:nvSpPr>
        <p:spPr/>
        <p:txBody>
          <a:bodyPr/>
          <a:lstStyle/>
          <a:p>
            <a:pPr>
              <a:defRPr/>
            </a:pPr>
            <a:r>
              <a:rPr lang="sr-Latn-CS" dirty="0"/>
              <a:t>Što je veća dohodna elatičnost, linija je strmija</a:t>
            </a:r>
          </a:p>
          <a:p>
            <a:pPr>
              <a:defRPr/>
            </a:pPr>
            <a:endParaRPr lang="sr-Latn-CS" dirty="0"/>
          </a:p>
          <a:p>
            <a:pPr>
              <a:defRPr/>
            </a:pPr>
            <a:r>
              <a:rPr lang="sr-Latn-CS" dirty="0"/>
              <a:t>Što je veća elastičnost </a:t>
            </a:r>
            <a:r>
              <a:rPr lang="sr-Latn-CS" i="1" dirty="0"/>
              <a:t>i</a:t>
            </a:r>
            <a:r>
              <a:rPr lang="sr-Latn-CS" dirty="0"/>
              <a:t>, linija je položenija </a:t>
            </a:r>
          </a:p>
          <a:p>
            <a:pPr>
              <a:defRPr/>
            </a:pPr>
            <a:endParaRPr lang="en-US" dirty="0"/>
          </a:p>
        </p:txBody>
      </p:sp>
      <p:sp>
        <p:nvSpPr>
          <p:cNvPr id="58373" name="Rectangle 4">
            <a:extLst>
              <a:ext uri="{FF2B5EF4-FFF2-40B4-BE49-F238E27FC236}">
                <a16:creationId xmlns:a16="http://schemas.microsoft.com/office/drawing/2014/main" id="{C07AD453-4834-4E60-A400-15E19B6D2F44}"/>
              </a:ext>
            </a:extLst>
          </p:cNvPr>
          <p:cNvSpPr>
            <a:spLocks noChangeArrowheads="1"/>
          </p:cNvSpPr>
          <p:nvPr/>
        </p:nvSpPr>
        <p:spPr bwMode="auto">
          <a:xfrm>
            <a:off x="1905000" y="5334000"/>
            <a:ext cx="5715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sr-Latn-CS" altLang="en-US" sz="4400" b="1" i="1"/>
              <a:t> M</a:t>
            </a:r>
            <a:r>
              <a:rPr lang="en-US" altLang="en-US" sz="4400" b="1" i="1" baseline="-25000"/>
              <a:t>1</a:t>
            </a:r>
            <a:r>
              <a:rPr lang="en-US" altLang="en-US" sz="4400" b="1"/>
              <a:t>/</a:t>
            </a:r>
            <a:r>
              <a:rPr lang="en-US" altLang="en-US" sz="4400" b="1" i="1"/>
              <a:t>P</a:t>
            </a:r>
            <a:r>
              <a:rPr lang="en-US" altLang="en-US" sz="4400" b="1" i="1" baseline="-25000"/>
              <a:t>1</a:t>
            </a:r>
            <a:r>
              <a:rPr lang="en-US" altLang="en-US" sz="4400" b="1" i="1"/>
              <a:t> = L(Y</a:t>
            </a:r>
            <a:r>
              <a:rPr lang="en-US" altLang="en-US" sz="4400" b="1" i="1" baseline="-25000"/>
              <a:t>1</a:t>
            </a:r>
            <a:r>
              <a:rPr lang="en-US" altLang="en-US" sz="4400" b="1" i="1"/>
              <a:t>, i).</a:t>
            </a:r>
            <a:endParaRPr lang="en-US" altLang="en-US" sz="4400"/>
          </a:p>
        </p:txBody>
      </p:sp>
      <p:cxnSp>
        <p:nvCxnSpPr>
          <p:cNvPr id="58374" name="Straight Arrow Connector 5">
            <a:extLst>
              <a:ext uri="{FF2B5EF4-FFF2-40B4-BE49-F238E27FC236}">
                <a16:creationId xmlns:a16="http://schemas.microsoft.com/office/drawing/2014/main" id="{DCB576E4-9BD3-4BD0-8E14-44BF553C2977}"/>
              </a:ext>
            </a:extLst>
          </p:cNvPr>
          <p:cNvCxnSpPr>
            <a:cxnSpLocks noChangeShapeType="1"/>
          </p:cNvCxnSpPr>
          <p:nvPr/>
        </p:nvCxnSpPr>
        <p:spPr bwMode="auto">
          <a:xfrm>
            <a:off x="3048000" y="2895600"/>
            <a:ext cx="2133600" cy="2590800"/>
          </a:xfrm>
          <a:prstGeom prst="straightConnector1">
            <a:avLst/>
          </a:prstGeom>
          <a:noFill/>
          <a:ln w="44450" algn="ctr">
            <a:solidFill>
              <a:srgbClr val="C00000"/>
            </a:solidFill>
            <a:round/>
            <a:headEnd/>
            <a:tailEnd type="arrow" w="med" len="med"/>
          </a:ln>
          <a:extLst>
            <a:ext uri="{909E8E84-426E-40DD-AFC4-6F175D3DCCD1}">
              <a14:hiddenFill xmlns:a14="http://schemas.microsoft.com/office/drawing/2010/main">
                <a:noFill/>
              </a14:hiddenFill>
            </a:ext>
          </a:extLst>
        </p:spPr>
      </p:cxnSp>
      <p:cxnSp>
        <p:nvCxnSpPr>
          <p:cNvPr id="58375" name="Straight Arrow Connector 5">
            <a:extLst>
              <a:ext uri="{FF2B5EF4-FFF2-40B4-BE49-F238E27FC236}">
                <a16:creationId xmlns:a16="http://schemas.microsoft.com/office/drawing/2014/main" id="{4E15C6C1-1385-4DE1-B30C-BC968DA4A1F9}"/>
              </a:ext>
            </a:extLst>
          </p:cNvPr>
          <p:cNvCxnSpPr>
            <a:cxnSpLocks noChangeShapeType="1"/>
          </p:cNvCxnSpPr>
          <p:nvPr/>
        </p:nvCxnSpPr>
        <p:spPr bwMode="auto">
          <a:xfrm>
            <a:off x="1905000" y="3886200"/>
            <a:ext cx="4419600" cy="1676400"/>
          </a:xfrm>
          <a:prstGeom prst="straightConnector1">
            <a:avLst/>
          </a:prstGeom>
          <a:noFill/>
          <a:ln w="44450" algn="ctr">
            <a:solidFill>
              <a:srgbClr val="C00000"/>
            </a:solidFill>
            <a:round/>
            <a:headEnd/>
            <a:tailEnd type="arrow" w="med" len="med"/>
          </a:ln>
          <a:extLst>
            <a:ext uri="{909E8E84-426E-40DD-AFC4-6F175D3DCCD1}">
              <a14:hiddenFill xmlns:a14="http://schemas.microsoft.com/office/drawing/2010/main">
                <a:noFill/>
              </a14:hiddenFill>
            </a:ext>
          </a:extLst>
        </p:spPr>
      </p:cxn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8BA65-0B9F-4914-9D74-4E4FAABC8E2C}"/>
              </a:ext>
            </a:extLst>
          </p:cNvPr>
          <p:cNvSpPr>
            <a:spLocks noGrp="1"/>
          </p:cNvSpPr>
          <p:nvPr>
            <p:ph type="title"/>
          </p:nvPr>
        </p:nvSpPr>
        <p:spPr/>
        <p:txBody>
          <a:bodyPr/>
          <a:lstStyle/>
          <a:p>
            <a:pPr>
              <a:defRPr/>
            </a:pPr>
            <a:r>
              <a:rPr lang="en-US" dirty="0" err="1"/>
              <a:t>Zona</a:t>
            </a:r>
            <a:r>
              <a:rPr lang="en-US" dirty="0"/>
              <a:t> van LM </a:t>
            </a:r>
            <a:r>
              <a:rPr lang="en-US" dirty="0" err="1"/>
              <a:t>krive</a:t>
            </a:r>
            <a:endParaRPr lang="en-US" dirty="0"/>
          </a:p>
        </p:txBody>
      </p:sp>
      <p:sp>
        <p:nvSpPr>
          <p:cNvPr id="3" name="Content Placeholder 2">
            <a:extLst>
              <a:ext uri="{FF2B5EF4-FFF2-40B4-BE49-F238E27FC236}">
                <a16:creationId xmlns:a16="http://schemas.microsoft.com/office/drawing/2014/main" id="{5894914D-8F28-485E-9209-94D5FDD8AE50}"/>
              </a:ext>
            </a:extLst>
          </p:cNvPr>
          <p:cNvSpPr>
            <a:spLocks noGrp="1"/>
          </p:cNvSpPr>
          <p:nvPr>
            <p:ph sz="half" idx="1"/>
          </p:nvPr>
        </p:nvSpPr>
        <p:spPr/>
        <p:txBody>
          <a:bodyPr/>
          <a:lstStyle/>
          <a:p>
            <a:pPr>
              <a:defRPr/>
            </a:pPr>
            <a:r>
              <a:rPr lang="sr-Latn-CS" dirty="0"/>
              <a:t>To je višak ponude ili višak tražnje za novcem</a:t>
            </a:r>
          </a:p>
          <a:p>
            <a:pPr>
              <a:defRPr/>
            </a:pPr>
            <a:endParaRPr lang="sr-Latn-CS" dirty="0"/>
          </a:p>
          <a:p>
            <a:pPr>
              <a:defRPr/>
            </a:pPr>
            <a:r>
              <a:rPr lang="sr-Latn-CS" dirty="0"/>
              <a:t>Ako poraste Y, pri istoj kamatnoj stopi CB nudi A a privreda traži C </a:t>
            </a:r>
            <a:endParaRPr lang="en-US" dirty="0"/>
          </a:p>
        </p:txBody>
      </p:sp>
      <p:pic>
        <p:nvPicPr>
          <p:cNvPr id="59396" name="Picture 2">
            <a:extLst>
              <a:ext uri="{FF2B5EF4-FFF2-40B4-BE49-F238E27FC236}">
                <a16:creationId xmlns:a16="http://schemas.microsoft.com/office/drawing/2014/main" id="{13C74722-D797-4611-8E9A-02D456D7E1DA}"/>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l="51724"/>
          <a:stretch>
            <a:fillRect/>
          </a:stretch>
        </p:blipFill>
        <p:spPr>
          <a:xfrm>
            <a:off x="4953000" y="1981200"/>
            <a:ext cx="3484563" cy="2489200"/>
          </a:xfrm>
          <a:noFill/>
          <a:extLst>
            <a:ext uri="{909E8E84-426E-40DD-AFC4-6F175D3DCCD1}">
              <a14:hiddenFill xmlns:a14="http://schemas.microsoft.com/office/drawing/2010/main">
                <a:solidFill>
                  <a:srgbClr val="FFFFFF"/>
                </a:solidFill>
              </a14:hiddenFill>
            </a:ext>
          </a:extLst>
        </p:spPr>
      </p:pic>
      <p:sp>
        <p:nvSpPr>
          <p:cNvPr id="59397" name="Rectangle 5">
            <a:extLst>
              <a:ext uri="{FF2B5EF4-FFF2-40B4-BE49-F238E27FC236}">
                <a16:creationId xmlns:a16="http://schemas.microsoft.com/office/drawing/2014/main" id="{2DBBD012-88C4-4D0A-ACBF-3F5C8DB44C90}"/>
              </a:ext>
            </a:extLst>
          </p:cNvPr>
          <p:cNvSpPr>
            <a:spLocks noChangeArrowheads="1"/>
          </p:cNvSpPr>
          <p:nvPr/>
        </p:nvSpPr>
        <p:spPr bwMode="auto">
          <a:xfrm>
            <a:off x="5410200" y="4724400"/>
            <a:ext cx="3276600" cy="147796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it-IT" altLang="en-US"/>
              <a:t>Šta se dešava sa privredom dok se nalazi van </a:t>
            </a:r>
            <a:r>
              <a:rPr lang="it-IT" altLang="en-US" i="1"/>
              <a:t>LM</a:t>
            </a:r>
            <a:r>
              <a:rPr lang="sr-Latn-CS" altLang="en-US" i="1"/>
              <a:t>  </a:t>
            </a:r>
            <a:r>
              <a:rPr lang="en-US" altLang="en-US"/>
              <a:t>krive?</a:t>
            </a:r>
            <a:endParaRPr lang="sr-Latn-CS" altLang="en-US"/>
          </a:p>
          <a:p>
            <a:pPr eaLnBrk="1" hangingPunct="1"/>
            <a:r>
              <a:rPr lang="sr-Latn-CS" altLang="en-US"/>
              <a:t>Višak tražnje navodi CB da podigne kamatnu stopu</a:t>
            </a:r>
          </a:p>
          <a:p>
            <a:pPr eaLnBrk="1" hangingPunct="1"/>
            <a:endParaRPr lang="sr-Latn-CS" altLang="en-US"/>
          </a:p>
        </p:txBody>
      </p:sp>
      <p:sp>
        <p:nvSpPr>
          <p:cNvPr id="7" name="Rectangle 6">
            <a:extLst>
              <a:ext uri="{FF2B5EF4-FFF2-40B4-BE49-F238E27FC236}">
                <a16:creationId xmlns:a16="http://schemas.microsoft.com/office/drawing/2014/main" id="{95F5CAFA-862B-46FF-9BDA-C5C65CD10E07}"/>
              </a:ext>
            </a:extLst>
          </p:cNvPr>
          <p:cNvSpPr>
            <a:spLocks noChangeArrowheads="1"/>
          </p:cNvSpPr>
          <p:nvPr/>
        </p:nvSpPr>
        <p:spPr bwMode="auto">
          <a:xfrm>
            <a:off x="4343400" y="5943600"/>
            <a:ext cx="4572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sr-Latn-CS" altLang="en-US"/>
              <a:t>Ovo se dešava skoro trenutno, privreda je skoro uvek NA </a:t>
            </a:r>
            <a:r>
              <a:rPr lang="sr-Latn-CS" altLang="en-US" i="1"/>
              <a:t>LM </a:t>
            </a:r>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mph" presetSubtype="0" fill="hold" grpId="1" nodeType="clickEffect">
                                  <p:stCondLst>
                                    <p:cond delay="0"/>
                                  </p:stCondLst>
                                  <p:childTnLst>
                                    <p:animScale>
                                      <p:cBhvr>
                                        <p:cTn id="11" dur="2000" fill="hold"/>
                                        <p:tgtEl>
                                          <p:spTgt spid="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7B78D-5E24-4BAB-B675-AABD5316694D}"/>
              </a:ext>
            </a:extLst>
          </p:cNvPr>
          <p:cNvSpPr>
            <a:spLocks noGrp="1"/>
          </p:cNvSpPr>
          <p:nvPr>
            <p:ph type="title"/>
          </p:nvPr>
        </p:nvSpPr>
        <p:spPr/>
        <p:txBody>
          <a:bodyPr/>
          <a:lstStyle/>
          <a:p>
            <a:pPr>
              <a:defRPr/>
            </a:pPr>
            <a:br>
              <a:rPr lang="pl-PL" dirty="0"/>
            </a:br>
            <a:r>
              <a:rPr lang="pl-PL" dirty="0"/>
              <a:t>ako postoji višak tražnje</a:t>
            </a:r>
            <a:endParaRPr lang="en-US" sz="2800" b="0" dirty="0"/>
          </a:p>
        </p:txBody>
      </p:sp>
      <p:sp>
        <p:nvSpPr>
          <p:cNvPr id="3" name="Content Placeholder 2">
            <a:extLst>
              <a:ext uri="{FF2B5EF4-FFF2-40B4-BE49-F238E27FC236}">
                <a16:creationId xmlns:a16="http://schemas.microsoft.com/office/drawing/2014/main" id="{0723220D-E1C8-4DA2-B6BA-F021B3FA6D2D}"/>
              </a:ext>
            </a:extLst>
          </p:cNvPr>
          <p:cNvSpPr>
            <a:spLocks noGrp="1"/>
          </p:cNvSpPr>
          <p:nvPr>
            <p:ph sz="half" idx="1"/>
          </p:nvPr>
        </p:nvSpPr>
        <p:spPr>
          <a:xfrm>
            <a:off x="838200" y="1981200"/>
            <a:ext cx="3695700" cy="4114800"/>
          </a:xfrm>
        </p:spPr>
        <p:txBody>
          <a:bodyPr/>
          <a:lstStyle/>
          <a:p>
            <a:pPr marL="514350" indent="-514350">
              <a:buFont typeface="+mj-lt"/>
              <a:buAutoNum type="arabicPeriod"/>
              <a:defRPr/>
            </a:pPr>
            <a:r>
              <a:rPr lang="en-US" sz="2400" dirty="0" err="1"/>
              <a:t>Banke</a:t>
            </a:r>
            <a:r>
              <a:rPr lang="sr-Latn-CS" sz="2400" dirty="0"/>
              <a:t> daju kredite i </a:t>
            </a:r>
            <a:r>
              <a:rPr lang="en-US" sz="2400" dirty="0"/>
              <a:t> </a:t>
            </a:r>
            <a:r>
              <a:rPr lang="en-US" sz="2400" dirty="0" err="1"/>
              <a:t>poveća</a:t>
            </a:r>
            <a:r>
              <a:rPr lang="sr-Latn-CS" sz="2400" dirty="0"/>
              <a:t>va</a:t>
            </a:r>
            <a:r>
              <a:rPr lang="en-US" sz="2400" dirty="0" err="1"/>
              <a:t>ju</a:t>
            </a:r>
            <a:r>
              <a:rPr lang="en-US" sz="2400" dirty="0"/>
              <a:t> </a:t>
            </a:r>
            <a:r>
              <a:rPr lang="en-US" sz="2400" dirty="0" err="1"/>
              <a:t>rezerve</a:t>
            </a:r>
            <a:r>
              <a:rPr lang="en-US" sz="2400" dirty="0"/>
              <a:t>. </a:t>
            </a:r>
            <a:endParaRPr lang="sr-Latn-CS" sz="2400" dirty="0"/>
          </a:p>
          <a:p>
            <a:pPr marL="514350" indent="-514350">
              <a:buFont typeface="+mj-lt"/>
              <a:buAutoNum type="arabicPeriod"/>
              <a:defRPr/>
            </a:pPr>
            <a:r>
              <a:rPr lang="pl-PL" sz="2400" dirty="0"/>
              <a:t>centralna banka  </a:t>
            </a:r>
            <a:br>
              <a:rPr lang="pl-PL" sz="2400" dirty="0"/>
            </a:br>
            <a:r>
              <a:rPr lang="sr-Latn-CS" sz="2400" dirty="0"/>
              <a:t>NE </a:t>
            </a:r>
            <a:r>
              <a:rPr lang="en-US" sz="2400" dirty="0" err="1"/>
              <a:t>povećava</a:t>
            </a:r>
            <a:r>
              <a:rPr lang="en-US" sz="2400" dirty="0"/>
              <a:t> </a:t>
            </a:r>
            <a:r>
              <a:rPr lang="en-US" sz="2400" dirty="0" err="1"/>
              <a:t>ponudu</a:t>
            </a:r>
            <a:r>
              <a:rPr lang="en-US" sz="2400" dirty="0"/>
              <a:t> </a:t>
            </a:r>
            <a:r>
              <a:rPr lang="en-US" sz="2400" dirty="0" err="1"/>
              <a:t>novca</a:t>
            </a:r>
            <a:r>
              <a:rPr lang="en-US" sz="2400" dirty="0"/>
              <a:t>. </a:t>
            </a:r>
            <a:endParaRPr lang="sr-Latn-CS" sz="2400" dirty="0"/>
          </a:p>
          <a:p>
            <a:pPr marL="514350" indent="-514350">
              <a:buFont typeface="+mj-lt"/>
              <a:buAutoNum type="arabicPeriod"/>
              <a:defRPr/>
            </a:pPr>
            <a:r>
              <a:rPr lang="en-US" sz="2400" dirty="0" err="1"/>
              <a:t>Rezultat</a:t>
            </a:r>
            <a:r>
              <a:rPr lang="en-US" sz="2400" dirty="0"/>
              <a:t> </a:t>
            </a:r>
            <a:r>
              <a:rPr lang="sr-Latn-CS" sz="2400" dirty="0"/>
              <a:t> - rast </a:t>
            </a:r>
            <a:r>
              <a:rPr lang="en-US" sz="2400" dirty="0" err="1"/>
              <a:t>kamatne</a:t>
            </a:r>
            <a:r>
              <a:rPr lang="en-US" sz="2400" dirty="0"/>
              <a:t> </a:t>
            </a:r>
            <a:r>
              <a:rPr lang="en-US" sz="2400" dirty="0" err="1"/>
              <a:t>stope</a:t>
            </a:r>
            <a:r>
              <a:rPr lang="sr-Latn-CS" sz="2400" dirty="0"/>
              <a:t> na tržištu novca </a:t>
            </a:r>
            <a:endParaRPr lang="en-US" sz="2400" dirty="0"/>
          </a:p>
        </p:txBody>
      </p:sp>
      <p:sp>
        <p:nvSpPr>
          <p:cNvPr id="4" name="Content Placeholder 3">
            <a:extLst>
              <a:ext uri="{FF2B5EF4-FFF2-40B4-BE49-F238E27FC236}">
                <a16:creationId xmlns:a16="http://schemas.microsoft.com/office/drawing/2014/main" id="{EB9E5B13-7F35-49B6-8365-EF8B1C5B82CA}"/>
              </a:ext>
            </a:extLst>
          </p:cNvPr>
          <p:cNvSpPr>
            <a:spLocks noGrp="1"/>
          </p:cNvSpPr>
          <p:nvPr>
            <p:ph sz="half" idx="2"/>
          </p:nvPr>
        </p:nvSpPr>
        <p:spPr/>
        <p:txBody>
          <a:bodyPr/>
          <a:lstStyle/>
          <a:p>
            <a:pPr>
              <a:defRPr/>
            </a:pPr>
            <a:endParaRPr lang="en-US" dirty="0"/>
          </a:p>
        </p:txBody>
      </p:sp>
      <p:pic>
        <p:nvPicPr>
          <p:cNvPr id="60421" name="Picture 2">
            <a:extLst>
              <a:ext uri="{FF2B5EF4-FFF2-40B4-BE49-F238E27FC236}">
                <a16:creationId xmlns:a16="http://schemas.microsoft.com/office/drawing/2014/main" id="{098BD8E2-DF06-44D2-87C1-FF0798D388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1724"/>
          <a:stretch>
            <a:fillRect/>
          </a:stretch>
        </p:blipFill>
        <p:spPr bwMode="auto">
          <a:xfrm>
            <a:off x="4495800" y="2362200"/>
            <a:ext cx="43434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a:extLst>
              <a:ext uri="{FF2B5EF4-FFF2-40B4-BE49-F238E27FC236}">
                <a16:creationId xmlns:a16="http://schemas.microsoft.com/office/drawing/2014/main" id="{C7F4A60C-0591-4E9E-A116-B2DCB2ADE6BD}"/>
              </a:ext>
            </a:extLst>
          </p:cNvPr>
          <p:cNvSpPr>
            <a:spLocks noChangeArrowheads="1"/>
          </p:cNvSpPr>
          <p:nvPr/>
        </p:nvSpPr>
        <p:spPr bwMode="auto">
          <a:xfrm>
            <a:off x="6789738" y="3962400"/>
            <a:ext cx="457200" cy="457200"/>
          </a:xfrm>
          <a:prstGeom prst="ellipse">
            <a:avLst/>
          </a:prstGeom>
          <a:noFill/>
          <a:ln w="4445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4" presetClass="path" presetSubtype="0" accel="50000" decel="50000" fill="hold" grpId="0" nodeType="clickEffect">
                                  <p:stCondLst>
                                    <p:cond delay="0"/>
                                  </p:stCondLst>
                                  <p:childTnLst>
                                    <p:animMotion origin="layout" path="M -0.00086 -0.01109 L -0.00173 -0.09988 " pathEditMode="relative" rAng="0" ptsTypes="AA">
                                      <p:cBhvr>
                                        <p:cTn id="6" dur="2000" fill="hold"/>
                                        <p:tgtEl>
                                          <p:spTgt spid="6"/>
                                        </p:tgtEl>
                                        <p:attrNameLst>
                                          <p:attrName>ppt_x</p:attrName>
                                          <p:attrName>ppt_y</p:attrName>
                                        </p:attrNameLst>
                                      </p:cBhvr>
                                      <p:rCtr x="-52" y="-443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556FF-40A4-42EC-BFC0-7F8540905A9A}"/>
              </a:ext>
            </a:extLst>
          </p:cNvPr>
          <p:cNvSpPr>
            <a:spLocks noGrp="1"/>
          </p:cNvSpPr>
          <p:nvPr>
            <p:ph type="title"/>
          </p:nvPr>
        </p:nvSpPr>
        <p:spPr/>
        <p:txBody>
          <a:bodyPr/>
          <a:lstStyle/>
          <a:p>
            <a:pPr>
              <a:defRPr/>
            </a:pPr>
            <a:r>
              <a:rPr lang="sr-Latn-CS" dirty="0"/>
              <a:t>Bitno!!!!</a:t>
            </a:r>
            <a:endParaRPr lang="en-US" dirty="0"/>
          </a:p>
        </p:txBody>
      </p:sp>
      <p:sp>
        <p:nvSpPr>
          <p:cNvPr id="5" name="Content Placeholder 4">
            <a:extLst>
              <a:ext uri="{FF2B5EF4-FFF2-40B4-BE49-F238E27FC236}">
                <a16:creationId xmlns:a16="http://schemas.microsoft.com/office/drawing/2014/main" id="{3F069F47-ABE4-4647-9D5B-7FA424B8D1BF}"/>
              </a:ext>
            </a:extLst>
          </p:cNvPr>
          <p:cNvSpPr>
            <a:spLocks noGrp="1"/>
          </p:cNvSpPr>
          <p:nvPr>
            <p:ph idx="1"/>
          </p:nvPr>
        </p:nvSpPr>
        <p:spPr/>
        <p:txBody>
          <a:bodyPr/>
          <a:lstStyle/>
          <a:p>
            <a:pPr>
              <a:defRPr/>
            </a:pPr>
            <a:r>
              <a:rPr lang="sr-Latn-CS" dirty="0"/>
              <a:t>U </a:t>
            </a:r>
            <a:r>
              <a:rPr lang="en-US" dirty="0" err="1"/>
              <a:t>praksi</a:t>
            </a:r>
            <a:r>
              <a:rPr lang="en-US" dirty="0"/>
              <a:t>, </a:t>
            </a:r>
            <a:r>
              <a:rPr lang="en-US" dirty="0" err="1"/>
              <a:t>ovo</a:t>
            </a:r>
            <a:r>
              <a:rPr lang="en-US" dirty="0"/>
              <a:t> se</a:t>
            </a:r>
            <a:r>
              <a:rPr lang="sr-Latn-CS" dirty="0"/>
              <a:t> </a:t>
            </a:r>
            <a:r>
              <a:rPr lang="pl-PL" dirty="0"/>
              <a:t>dešava za nekoliko dana ili nekoliko </a:t>
            </a:r>
            <a:r>
              <a:rPr lang="en-US" dirty="0" err="1"/>
              <a:t>nedelja</a:t>
            </a:r>
            <a:r>
              <a:rPr lang="en-US" dirty="0"/>
              <a:t>, </a:t>
            </a:r>
            <a:r>
              <a:rPr lang="en-US" dirty="0" err="1"/>
              <a:t>tako</a:t>
            </a:r>
            <a:r>
              <a:rPr lang="en-US" dirty="0"/>
              <a:t> </a:t>
            </a:r>
            <a:r>
              <a:rPr lang="en-US" dirty="0" err="1"/>
              <a:t>da</a:t>
            </a:r>
            <a:r>
              <a:rPr lang="en-US" dirty="0"/>
              <a:t> </a:t>
            </a:r>
            <a:r>
              <a:rPr lang="en-US" dirty="0" err="1"/>
              <a:t>kao</a:t>
            </a:r>
            <a:r>
              <a:rPr lang="en-US" dirty="0"/>
              <a:t> </a:t>
            </a:r>
            <a:r>
              <a:rPr lang="en-US" dirty="0" err="1"/>
              <a:t>prvu</a:t>
            </a:r>
            <a:r>
              <a:rPr lang="en-US" dirty="0"/>
              <a:t> </a:t>
            </a:r>
            <a:r>
              <a:rPr lang="en-US" dirty="0" err="1"/>
              <a:t>aproksimaciju</a:t>
            </a:r>
            <a:r>
              <a:rPr lang="en-US" dirty="0"/>
              <a:t> </a:t>
            </a:r>
            <a:r>
              <a:rPr lang="en-US" dirty="0" err="1"/>
              <a:t>slobodno</a:t>
            </a:r>
            <a:r>
              <a:rPr lang="sr-Latn-CS" dirty="0"/>
              <a:t> </a:t>
            </a:r>
            <a:r>
              <a:rPr lang="en-US" dirty="0" err="1"/>
              <a:t>možemo</a:t>
            </a:r>
            <a:r>
              <a:rPr lang="en-US" dirty="0"/>
              <a:t> </a:t>
            </a:r>
            <a:r>
              <a:rPr lang="en-US" dirty="0" err="1"/>
              <a:t>uzeti</a:t>
            </a:r>
            <a:r>
              <a:rPr lang="en-US" dirty="0"/>
              <a:t> </a:t>
            </a:r>
            <a:endParaRPr lang="sr-Latn-CS" dirty="0"/>
          </a:p>
          <a:p>
            <a:pPr>
              <a:defRPr/>
            </a:pPr>
            <a:endParaRPr lang="sr-Latn-CS" dirty="0"/>
          </a:p>
          <a:p>
            <a:pPr>
              <a:defRPr/>
            </a:pPr>
            <a:r>
              <a:rPr lang="en-US" dirty="0" err="1"/>
              <a:t>da</a:t>
            </a:r>
            <a:r>
              <a:rPr lang="en-US" dirty="0"/>
              <a:t> je </a:t>
            </a:r>
            <a:r>
              <a:rPr lang="en-US" dirty="0" err="1"/>
              <a:t>privreda</a:t>
            </a:r>
            <a:r>
              <a:rPr lang="en-US" dirty="0"/>
              <a:t> </a:t>
            </a:r>
            <a:r>
              <a:rPr lang="en-US" dirty="0" err="1"/>
              <a:t>uvek</a:t>
            </a:r>
            <a:r>
              <a:rPr lang="en-US" dirty="0"/>
              <a:t> </a:t>
            </a:r>
            <a:r>
              <a:rPr lang="en-US" dirty="0" err="1"/>
              <a:t>na</a:t>
            </a:r>
            <a:r>
              <a:rPr lang="en-US" dirty="0"/>
              <a:t> </a:t>
            </a:r>
            <a:r>
              <a:rPr lang="en-US" i="1" dirty="0"/>
              <a:t>LM </a:t>
            </a:r>
            <a:r>
              <a:rPr lang="en-US" i="1" dirty="0" err="1"/>
              <a:t>krivoj</a:t>
            </a:r>
            <a:r>
              <a:rPr lang="en-US" i="1" dirty="0"/>
              <a: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nodeType="clickEffect">
                                  <p:stCondLst>
                                    <p:cond delay="0"/>
                                  </p:stCondLst>
                                  <p:childTnLst>
                                    <p:animScale>
                                      <p:cBhvr>
                                        <p:cTn id="6" dur="2000" fill="hold"/>
                                        <p:tgtEl>
                                          <p:spTgt spid="5">
                                            <p:txEl>
                                              <p:pRg st="2" end="2"/>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2D62B-A4FD-4C13-A2ED-DFB532FCF882}"/>
              </a:ext>
            </a:extLst>
          </p:cNvPr>
          <p:cNvSpPr>
            <a:spLocks noGrp="1"/>
          </p:cNvSpPr>
          <p:nvPr>
            <p:ph type="title"/>
          </p:nvPr>
        </p:nvSpPr>
        <p:spPr/>
        <p:txBody>
          <a:bodyPr/>
          <a:lstStyle/>
          <a:p>
            <a:pPr>
              <a:defRPr/>
            </a:pPr>
            <a:r>
              <a:rPr lang="en-US" dirty="0" err="1"/>
              <a:t>Skok</a:t>
            </a:r>
            <a:r>
              <a:rPr lang="en-US" dirty="0"/>
              <a:t> </a:t>
            </a:r>
            <a:r>
              <a:rPr lang="en-US" dirty="0" err="1"/>
              <a:t>ili</a:t>
            </a:r>
            <a:r>
              <a:rPr lang="en-US" dirty="0"/>
              <a:t> </a:t>
            </a:r>
            <a:r>
              <a:rPr lang="en-US" dirty="0" err="1"/>
              <a:t>kretanje</a:t>
            </a:r>
            <a:r>
              <a:rPr lang="en-US" dirty="0"/>
              <a:t> </a:t>
            </a:r>
            <a:r>
              <a:rPr lang="en-US" dirty="0" err="1"/>
              <a:t>duž</a:t>
            </a:r>
            <a:r>
              <a:rPr lang="en-US" dirty="0"/>
              <a:t> LM </a:t>
            </a:r>
            <a:r>
              <a:rPr lang="en-US" dirty="0" err="1"/>
              <a:t>krive</a:t>
            </a:r>
            <a:endParaRPr lang="en-US" dirty="0"/>
          </a:p>
        </p:txBody>
      </p:sp>
      <p:sp>
        <p:nvSpPr>
          <p:cNvPr id="3" name="Content Placeholder 2">
            <a:extLst>
              <a:ext uri="{FF2B5EF4-FFF2-40B4-BE49-F238E27FC236}">
                <a16:creationId xmlns:a16="http://schemas.microsoft.com/office/drawing/2014/main" id="{FD21F62C-01C9-433B-9FE4-0241ED82E40D}"/>
              </a:ext>
            </a:extLst>
          </p:cNvPr>
          <p:cNvSpPr>
            <a:spLocks noGrp="1"/>
          </p:cNvSpPr>
          <p:nvPr>
            <p:ph idx="1"/>
          </p:nvPr>
        </p:nvSpPr>
        <p:spPr/>
        <p:txBody>
          <a:bodyPr/>
          <a:lstStyle/>
          <a:p>
            <a:pPr>
              <a:defRPr/>
            </a:pPr>
            <a:r>
              <a:rPr lang="en-US" dirty="0" err="1"/>
              <a:t>Dok</a:t>
            </a:r>
            <a:r>
              <a:rPr lang="en-US" dirty="0"/>
              <a:t> </a:t>
            </a:r>
            <a:r>
              <a:rPr lang="en-US" dirty="0" err="1"/>
              <a:t>egzogene</a:t>
            </a:r>
            <a:r>
              <a:rPr lang="sr-Latn-CS" dirty="0"/>
              <a:t> </a:t>
            </a:r>
            <a:r>
              <a:rPr lang="en-US" dirty="0" err="1"/>
              <a:t>varijable</a:t>
            </a:r>
            <a:r>
              <a:rPr lang="en-US" dirty="0"/>
              <a:t> </a:t>
            </a:r>
            <a:r>
              <a:rPr lang="en-US" dirty="0" err="1"/>
              <a:t>budu</a:t>
            </a:r>
            <a:r>
              <a:rPr lang="en-US" dirty="0"/>
              <a:t> </a:t>
            </a:r>
            <a:r>
              <a:rPr lang="en-US" dirty="0" err="1"/>
              <a:t>konstantne</a:t>
            </a:r>
            <a:r>
              <a:rPr lang="sr-Latn-CS" dirty="0"/>
              <a:t> </a:t>
            </a:r>
            <a:r>
              <a:rPr lang="en-US" dirty="0" err="1"/>
              <a:t>privreda</a:t>
            </a:r>
            <a:r>
              <a:rPr lang="en-US" dirty="0"/>
              <a:t> se </a:t>
            </a:r>
            <a:r>
              <a:rPr lang="en-US" dirty="0" err="1"/>
              <a:t>nalazi</a:t>
            </a:r>
            <a:endParaRPr lang="en-US" dirty="0"/>
          </a:p>
          <a:p>
            <a:pPr>
              <a:defRPr/>
            </a:pPr>
            <a:r>
              <a:rPr lang="en-US" dirty="0" err="1"/>
              <a:t>na</a:t>
            </a:r>
            <a:r>
              <a:rPr lang="en-US" dirty="0"/>
              <a:t> </a:t>
            </a:r>
            <a:r>
              <a:rPr lang="en-US" dirty="0" err="1"/>
              <a:t>istoj</a:t>
            </a:r>
            <a:r>
              <a:rPr lang="en-US" dirty="0"/>
              <a:t> </a:t>
            </a:r>
            <a:r>
              <a:rPr lang="en-US" i="1" dirty="0"/>
              <a:t>LM </a:t>
            </a:r>
            <a:r>
              <a:rPr lang="en-US" i="1" dirty="0" err="1"/>
              <a:t>krivoj</a:t>
            </a:r>
            <a:r>
              <a:rPr lang="en-US" i="1" dirty="0"/>
              <a:t>. </a:t>
            </a:r>
            <a:endParaRPr lang="sr-Latn-CS" i="1" dirty="0"/>
          </a:p>
          <a:p>
            <a:pPr>
              <a:defRPr/>
            </a:pPr>
            <a:endParaRPr lang="sr-Latn-CS" i="1" dirty="0"/>
          </a:p>
          <a:p>
            <a:pPr>
              <a:defRPr/>
            </a:pPr>
            <a:r>
              <a:rPr lang="it-IT" i="1" dirty="0"/>
              <a:t>LM kriva se pomera</a:t>
            </a:r>
            <a:endParaRPr lang="sr-Latn-CS" i="1" dirty="0"/>
          </a:p>
          <a:p>
            <a:pPr lvl="1">
              <a:defRPr/>
            </a:pPr>
            <a:r>
              <a:rPr lang="en-US" dirty="0" err="1"/>
              <a:t>udesno</a:t>
            </a:r>
            <a:r>
              <a:rPr lang="en-US" dirty="0"/>
              <a:t> </a:t>
            </a:r>
            <a:r>
              <a:rPr lang="en-US" dirty="0" err="1"/>
              <a:t>kada</a:t>
            </a:r>
            <a:r>
              <a:rPr lang="en-US" dirty="0"/>
              <a:t> </a:t>
            </a:r>
            <a:r>
              <a:rPr lang="en-US" dirty="0" err="1"/>
              <a:t>raste</a:t>
            </a:r>
            <a:r>
              <a:rPr lang="en-US" dirty="0"/>
              <a:t> </a:t>
            </a:r>
            <a:r>
              <a:rPr lang="en-US" dirty="0" err="1"/>
              <a:t>ponuda</a:t>
            </a:r>
            <a:r>
              <a:rPr lang="en-US" dirty="0"/>
              <a:t> </a:t>
            </a:r>
            <a:r>
              <a:rPr lang="en-US" dirty="0" err="1"/>
              <a:t>realnog</a:t>
            </a:r>
            <a:r>
              <a:rPr lang="en-US" dirty="0"/>
              <a:t> </a:t>
            </a:r>
            <a:r>
              <a:rPr lang="en-US" dirty="0" err="1"/>
              <a:t>novca</a:t>
            </a:r>
            <a:endParaRPr lang="sr-Latn-CS" dirty="0"/>
          </a:p>
          <a:p>
            <a:pPr lvl="1">
              <a:defRPr/>
            </a:pPr>
            <a:r>
              <a:rPr lang="sr-Latn-CS" dirty="0"/>
              <a:t> </a:t>
            </a:r>
            <a:r>
              <a:rPr lang="pl-PL" dirty="0"/>
              <a:t>transakcije na tržištu novca postanu jeftinije.</a:t>
            </a:r>
            <a:endParaRPr 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09BA4-636D-4AD1-B21E-DA78F3AB6281}"/>
              </a:ext>
            </a:extLst>
          </p:cNvPr>
          <p:cNvSpPr>
            <a:spLocks noGrp="1"/>
          </p:cNvSpPr>
          <p:nvPr>
            <p:ph type="title"/>
          </p:nvPr>
        </p:nvSpPr>
        <p:spPr/>
        <p:txBody>
          <a:bodyPr/>
          <a:lstStyle/>
          <a:p>
            <a:pPr>
              <a:defRPr/>
            </a:pPr>
            <a:r>
              <a:rPr lang="it-IT" dirty="0"/>
              <a:t>Tejlorovo pravilo i TR kriva</a:t>
            </a:r>
            <a:endParaRPr lang="en-US" dirty="0"/>
          </a:p>
        </p:txBody>
      </p:sp>
      <p:sp>
        <p:nvSpPr>
          <p:cNvPr id="3" name="Content Placeholder 2">
            <a:extLst>
              <a:ext uri="{FF2B5EF4-FFF2-40B4-BE49-F238E27FC236}">
                <a16:creationId xmlns:a16="http://schemas.microsoft.com/office/drawing/2014/main" id="{AE1CC9C0-C786-4AFD-872D-9A2AA6DC11D2}"/>
              </a:ext>
            </a:extLst>
          </p:cNvPr>
          <p:cNvSpPr>
            <a:spLocks noGrp="1"/>
          </p:cNvSpPr>
          <p:nvPr>
            <p:ph idx="1"/>
          </p:nvPr>
        </p:nvSpPr>
        <p:spPr/>
        <p:txBody>
          <a:bodyPr/>
          <a:lstStyle/>
          <a:p>
            <a:pPr>
              <a:defRPr/>
            </a:pPr>
            <a:r>
              <a:rPr lang="en-US" i="1" dirty="0"/>
              <a:t>LM </a:t>
            </a:r>
            <a:r>
              <a:rPr lang="en-US" i="1" dirty="0" err="1"/>
              <a:t>kriv</a:t>
            </a:r>
            <a:r>
              <a:rPr lang="sr-Latn-CS" i="1" dirty="0"/>
              <a:t>a - </a:t>
            </a:r>
            <a:r>
              <a:rPr lang="pl-PL" dirty="0"/>
              <a:t>ponuda novca konstantna</a:t>
            </a:r>
          </a:p>
          <a:p>
            <a:pPr>
              <a:defRPr/>
            </a:pPr>
            <a:r>
              <a:rPr lang="pl-PL" i="1" dirty="0"/>
              <a:t>TR  - ništa u stvari nije konstantno, nego CB uvodi pravilo</a:t>
            </a:r>
          </a:p>
          <a:p>
            <a:pPr>
              <a:defRPr/>
            </a:pPr>
            <a:endParaRPr lang="pl-PL" i="1" dirty="0"/>
          </a:p>
          <a:p>
            <a:pPr>
              <a:defRPr/>
            </a:pPr>
            <a:endParaRPr lang="pl-PL" i="1" dirty="0"/>
          </a:p>
          <a:p>
            <a:pPr>
              <a:defRPr/>
            </a:pPr>
            <a:endParaRPr lang="pl-PL" i="1" dirty="0"/>
          </a:p>
          <a:p>
            <a:pPr>
              <a:defRPr/>
            </a:pPr>
            <a:endParaRPr lang="pl-PL" i="1" dirty="0"/>
          </a:p>
          <a:p>
            <a:pPr>
              <a:defRPr/>
            </a:pPr>
            <a:endParaRPr lang="en-US" dirty="0"/>
          </a:p>
        </p:txBody>
      </p:sp>
      <p:pic>
        <p:nvPicPr>
          <p:cNvPr id="63492" name="Picture 4">
            <a:extLst>
              <a:ext uri="{FF2B5EF4-FFF2-40B4-BE49-F238E27FC236}">
                <a16:creationId xmlns:a16="http://schemas.microsoft.com/office/drawing/2014/main" id="{3BC5545F-75D8-45DE-93B7-7810110AC6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4114800"/>
            <a:ext cx="4452938"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0B01-F07D-462A-9FEA-5BBFA9046891}"/>
              </a:ext>
            </a:extLst>
          </p:cNvPr>
          <p:cNvSpPr>
            <a:spLocks noGrp="1"/>
          </p:cNvSpPr>
          <p:nvPr>
            <p:ph type="title"/>
          </p:nvPr>
        </p:nvSpPr>
        <p:spPr/>
        <p:txBody>
          <a:bodyPr/>
          <a:lstStyle/>
          <a:p>
            <a:endParaRPr lang="en-GB"/>
          </a:p>
        </p:txBody>
      </p:sp>
      <p:pic>
        <p:nvPicPr>
          <p:cNvPr id="4" name="Content Placeholder 3">
            <a:extLst>
              <a:ext uri="{FF2B5EF4-FFF2-40B4-BE49-F238E27FC236}">
                <a16:creationId xmlns:a16="http://schemas.microsoft.com/office/drawing/2014/main" id="{189887BF-A3B7-4CC4-8D1A-4DA625468243}"/>
              </a:ext>
            </a:extLst>
          </p:cNvPr>
          <p:cNvPicPr>
            <a:picLocks noGrp="1" noChangeAspect="1"/>
          </p:cNvPicPr>
          <p:nvPr>
            <p:ph idx="1"/>
          </p:nvPr>
        </p:nvPicPr>
        <p:blipFill rotWithShape="1">
          <a:blip r:embed="rId2"/>
          <a:srcRect l="35938" t="16667" r="33854" b="9259"/>
          <a:stretch/>
        </p:blipFill>
        <p:spPr>
          <a:xfrm rot="5400000">
            <a:off x="1443989" y="-681990"/>
            <a:ext cx="6408421" cy="8839200"/>
          </a:xfrm>
          <a:prstGeom prst="rect">
            <a:avLst/>
          </a:prstGeom>
        </p:spPr>
      </p:pic>
    </p:spTree>
    <p:extLst>
      <p:ext uri="{BB962C8B-B14F-4D97-AF65-F5344CB8AC3E}">
        <p14:creationId xmlns:p14="http://schemas.microsoft.com/office/powerpoint/2010/main" val="19422537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1D188-6993-4910-A84A-32C198697C05}"/>
              </a:ext>
            </a:extLst>
          </p:cNvPr>
          <p:cNvSpPr>
            <a:spLocks noGrp="1"/>
          </p:cNvSpPr>
          <p:nvPr>
            <p:ph type="title"/>
          </p:nvPr>
        </p:nvSpPr>
        <p:spPr>
          <a:xfrm>
            <a:off x="1066800" y="304800"/>
            <a:ext cx="8077200" cy="1431925"/>
          </a:xfrm>
        </p:spPr>
        <p:txBody>
          <a:bodyPr/>
          <a:lstStyle/>
          <a:p>
            <a:pPr>
              <a:defRPr/>
            </a:pPr>
            <a:r>
              <a:rPr lang="sr-Latn-CS" dirty="0"/>
              <a:t>C=</a:t>
            </a:r>
            <a:r>
              <a:rPr lang="sr-Latn-CS" dirty="0">
                <a:sym typeface="Symbol"/>
              </a:rPr>
              <a:t>+</a:t>
            </a:r>
            <a:r>
              <a:rPr lang="sr-Latn-CS" i="1" dirty="0">
                <a:sym typeface="Symbol"/>
              </a:rPr>
              <a:t>cY       </a:t>
            </a:r>
            <a:r>
              <a:rPr lang="sr-Latn-RS" dirty="0"/>
              <a:t> S=-</a:t>
            </a:r>
            <a:r>
              <a:rPr lang="sr-Latn-CS" dirty="0">
                <a:sym typeface="Symbol"/>
              </a:rPr>
              <a:t>+(1-</a:t>
            </a:r>
            <a:r>
              <a:rPr lang="sr-Latn-CS" i="1" dirty="0">
                <a:sym typeface="Symbol"/>
              </a:rPr>
              <a:t>c)Y</a:t>
            </a:r>
            <a:r>
              <a:rPr lang="en-US" dirty="0"/>
              <a:t>.</a:t>
            </a:r>
            <a:br>
              <a:rPr lang="sr-Latn-RS" dirty="0"/>
            </a:br>
            <a:endParaRPr lang="en-GB" dirty="0"/>
          </a:p>
        </p:txBody>
      </p:sp>
      <p:sp>
        <p:nvSpPr>
          <p:cNvPr id="5" name="Rectangle 7">
            <a:extLst>
              <a:ext uri="{FF2B5EF4-FFF2-40B4-BE49-F238E27FC236}">
                <a16:creationId xmlns:a16="http://schemas.microsoft.com/office/drawing/2014/main" id="{63F12FA0-7013-4704-A6A6-298177A1883F}"/>
              </a:ext>
            </a:extLst>
          </p:cNvPr>
          <p:cNvSpPr>
            <a:spLocks noGrp="1" noChangeArrowheads="1"/>
          </p:cNvSpPr>
          <p:nvPr>
            <p:ph sz="half" idx="2"/>
          </p:nvPr>
        </p:nvSpPr>
        <p:spPr>
          <a:xfrm>
            <a:off x="4914900" y="1981200"/>
            <a:ext cx="3695700" cy="3540125"/>
          </a:xfrm>
        </p:spPr>
        <p:txBody>
          <a:bodyPr>
            <a:spAutoFit/>
          </a:bodyPr>
          <a:lstStyle/>
          <a:p>
            <a:pPr>
              <a:defRPr/>
            </a:pPr>
            <a:r>
              <a:rPr lang="pl-PL" sz="3200" dirty="0" err="1"/>
              <a:t>ΔDD</a:t>
            </a:r>
            <a:r>
              <a:rPr lang="pl-PL" sz="3200" dirty="0"/>
              <a:t> = </a:t>
            </a:r>
            <a:r>
              <a:rPr lang="pl-PL" sz="3200" dirty="0" err="1"/>
              <a:t>ΔC</a:t>
            </a:r>
            <a:r>
              <a:rPr lang="pl-PL" sz="3200" dirty="0"/>
              <a:t> =c </a:t>
            </a:r>
            <a:r>
              <a:rPr lang="pl-PL" sz="3200" dirty="0" err="1"/>
              <a:t>ΔY</a:t>
            </a:r>
            <a:endParaRPr lang="pl-PL" sz="3200" dirty="0"/>
          </a:p>
          <a:p>
            <a:pPr>
              <a:defRPr/>
            </a:pPr>
            <a:endParaRPr lang="pl-PL" sz="3200" dirty="0"/>
          </a:p>
          <a:p>
            <a:pPr>
              <a:defRPr/>
            </a:pPr>
            <a:r>
              <a:rPr lang="pl-PL" sz="3200" dirty="0" err="1"/>
              <a:t>Y=S+C</a:t>
            </a:r>
            <a:endParaRPr lang="pl-PL" sz="3200" dirty="0"/>
          </a:p>
          <a:p>
            <a:pPr>
              <a:defRPr/>
            </a:pPr>
            <a:r>
              <a:rPr lang="sr-Latn-CS" sz="3200" dirty="0"/>
              <a:t>C=</a:t>
            </a:r>
            <a:r>
              <a:rPr lang="sr-Latn-CS" sz="3200" dirty="0">
                <a:sym typeface="Symbol"/>
              </a:rPr>
              <a:t>+</a:t>
            </a:r>
            <a:r>
              <a:rPr lang="sr-Latn-CS" sz="3200" i="1" dirty="0">
                <a:sym typeface="Symbol"/>
              </a:rPr>
              <a:t>cY</a:t>
            </a:r>
            <a:r>
              <a:rPr lang="en-US" sz="3200" dirty="0"/>
              <a:t>.</a:t>
            </a:r>
            <a:endParaRPr lang="sr-Latn-RS" sz="3200" dirty="0"/>
          </a:p>
          <a:p>
            <a:pPr>
              <a:defRPr/>
            </a:pPr>
            <a:r>
              <a:rPr lang="sr-Latn-RS" sz="3200" dirty="0"/>
              <a:t>S=-</a:t>
            </a:r>
            <a:r>
              <a:rPr lang="sr-Latn-CS" sz="3200" dirty="0">
                <a:sym typeface="Symbol"/>
              </a:rPr>
              <a:t>+(1-</a:t>
            </a:r>
            <a:r>
              <a:rPr lang="sr-Latn-CS" sz="3200" i="1" dirty="0">
                <a:sym typeface="Symbol"/>
              </a:rPr>
              <a:t>c)Y</a:t>
            </a:r>
            <a:r>
              <a:rPr lang="en-US" sz="3200" dirty="0"/>
              <a:t>.</a:t>
            </a:r>
            <a:endParaRPr lang="sr-Latn-RS" sz="3200" dirty="0"/>
          </a:p>
          <a:p>
            <a:pPr>
              <a:defRPr/>
            </a:pPr>
            <a:endParaRPr lang="en-US" sz="3200" dirty="0"/>
          </a:p>
        </p:txBody>
      </p:sp>
      <p:pic>
        <p:nvPicPr>
          <p:cNvPr id="18436" name="Picture 3">
            <a:extLst>
              <a:ext uri="{FF2B5EF4-FFF2-40B4-BE49-F238E27FC236}">
                <a16:creationId xmlns:a16="http://schemas.microsoft.com/office/drawing/2014/main" id="{80A6C380-4890-458F-B489-AEAC710DC5F7}"/>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b="-11905"/>
          <a:stretch>
            <a:fillRect/>
          </a:stretch>
        </p:blipFill>
        <p:spPr>
          <a:xfrm>
            <a:off x="762000" y="1905000"/>
            <a:ext cx="4114800" cy="3581400"/>
          </a:xfrm>
        </p:spPr>
      </p:pic>
      <p:cxnSp>
        <p:nvCxnSpPr>
          <p:cNvPr id="6" name="Straight Connector 5">
            <a:extLst>
              <a:ext uri="{FF2B5EF4-FFF2-40B4-BE49-F238E27FC236}">
                <a16:creationId xmlns:a16="http://schemas.microsoft.com/office/drawing/2014/main" id="{ED6F3E7E-2F0B-4671-BAC3-89F0CDC3AB0A}"/>
              </a:ext>
            </a:extLst>
          </p:cNvPr>
          <p:cNvCxnSpPr>
            <a:cxnSpLocks noChangeShapeType="1"/>
          </p:cNvCxnSpPr>
          <p:nvPr/>
        </p:nvCxnSpPr>
        <p:spPr bwMode="auto">
          <a:xfrm flipV="1">
            <a:off x="1371600" y="3048000"/>
            <a:ext cx="3200400" cy="2286000"/>
          </a:xfrm>
          <a:prstGeom prst="line">
            <a:avLst/>
          </a:prstGeom>
          <a:noFill/>
          <a:ln w="41275" algn="ctr">
            <a:solidFill>
              <a:schemeClr val="bg2"/>
            </a:solidFill>
            <a:round/>
            <a:headEnd/>
            <a:tailEn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41A79-1979-43B1-BFA6-67022802E534}"/>
              </a:ext>
            </a:extLst>
          </p:cNvPr>
          <p:cNvSpPr>
            <a:spLocks noGrp="1"/>
          </p:cNvSpPr>
          <p:nvPr>
            <p:ph type="title"/>
          </p:nvPr>
        </p:nvSpPr>
        <p:spPr/>
        <p:txBody>
          <a:bodyPr/>
          <a:lstStyle/>
          <a:p>
            <a:pPr>
              <a:defRPr/>
            </a:pPr>
            <a:r>
              <a:rPr lang="en-US" dirty="0" err="1"/>
              <a:t>pretpostavljamo</a:t>
            </a:r>
            <a:r>
              <a:rPr lang="en-US" dirty="0"/>
              <a:t> </a:t>
            </a:r>
            <a:r>
              <a:rPr lang="en-US" dirty="0" err="1"/>
              <a:t>da</a:t>
            </a:r>
            <a:r>
              <a:rPr lang="en-US" dirty="0"/>
              <a:t> je</a:t>
            </a:r>
            <a:br>
              <a:rPr lang="en-US" dirty="0"/>
            </a:br>
            <a:r>
              <a:rPr lang="pl-PL" dirty="0"/>
              <a:t>inflacija jednaka nuli</a:t>
            </a:r>
            <a:endParaRPr lang="en-US" dirty="0"/>
          </a:p>
        </p:txBody>
      </p:sp>
      <p:sp>
        <p:nvSpPr>
          <p:cNvPr id="3" name="Content Placeholder 2">
            <a:extLst>
              <a:ext uri="{FF2B5EF4-FFF2-40B4-BE49-F238E27FC236}">
                <a16:creationId xmlns:a16="http://schemas.microsoft.com/office/drawing/2014/main" id="{3763483B-C4FF-4301-A241-7D060B0C3800}"/>
              </a:ext>
            </a:extLst>
          </p:cNvPr>
          <p:cNvSpPr>
            <a:spLocks noGrp="1"/>
          </p:cNvSpPr>
          <p:nvPr>
            <p:ph idx="1"/>
          </p:nvPr>
        </p:nvSpPr>
        <p:spPr/>
        <p:txBody>
          <a:bodyPr/>
          <a:lstStyle/>
          <a:p>
            <a:pPr>
              <a:defRPr/>
            </a:pPr>
            <a:r>
              <a:rPr lang="pl-PL" i="1" dirty="0"/>
              <a:t>Tejlorovo </a:t>
            </a:r>
            <a:r>
              <a:rPr lang="en-US" dirty="0" err="1"/>
              <a:t>pravilo</a:t>
            </a:r>
            <a:r>
              <a:rPr lang="en-US" dirty="0"/>
              <a:t> </a:t>
            </a:r>
            <a:r>
              <a:rPr lang="en-US" dirty="0" err="1"/>
              <a:t>tada</a:t>
            </a:r>
            <a:r>
              <a:rPr lang="en-US" dirty="0"/>
              <a:t> se </a:t>
            </a:r>
            <a:r>
              <a:rPr lang="en-US" dirty="0" err="1"/>
              <a:t>svodi</a:t>
            </a:r>
            <a:r>
              <a:rPr lang="en-US" dirty="0"/>
              <a:t> </a:t>
            </a:r>
            <a:r>
              <a:rPr lang="en-US" dirty="0" err="1"/>
              <a:t>na</a:t>
            </a:r>
            <a:endParaRPr lang="en-US" dirty="0"/>
          </a:p>
          <a:p>
            <a:pPr>
              <a:defRPr/>
            </a:pPr>
            <a:r>
              <a:rPr lang="en-US" b="1" dirty="0"/>
              <a:t>(10.12)</a:t>
            </a:r>
          </a:p>
          <a:p>
            <a:pPr>
              <a:defRPr/>
            </a:pPr>
            <a:endParaRPr lang="pl-PL" dirty="0"/>
          </a:p>
          <a:p>
            <a:pPr>
              <a:defRPr/>
            </a:pPr>
            <a:endParaRPr lang="pl-PL" dirty="0"/>
          </a:p>
          <a:p>
            <a:pPr>
              <a:defRPr/>
            </a:pPr>
            <a:r>
              <a:rPr lang="pl-PL" dirty="0"/>
              <a:t>centralna banka jednostavno „plovi</a:t>
            </a:r>
          </a:p>
          <a:p>
            <a:pPr>
              <a:defRPr/>
            </a:pPr>
            <a:r>
              <a:rPr lang="en-US" dirty="0" err="1"/>
              <a:t>uz</a:t>
            </a:r>
            <a:r>
              <a:rPr lang="en-US" dirty="0"/>
              <a:t> </a:t>
            </a:r>
            <a:r>
              <a:rPr lang="en-US" dirty="0" err="1"/>
              <a:t>vetar</a:t>
            </a:r>
            <a:r>
              <a:rPr lang="en-US" dirty="0"/>
              <a:t>”: </a:t>
            </a:r>
            <a:r>
              <a:rPr lang="en-US" dirty="0" err="1"/>
              <a:t>podi</a:t>
            </a:r>
            <a:r>
              <a:rPr lang="sr-Latn-CS" dirty="0"/>
              <a:t>že</a:t>
            </a:r>
            <a:r>
              <a:rPr lang="en-US" dirty="0"/>
              <a:t> </a:t>
            </a:r>
            <a:r>
              <a:rPr lang="en-US" dirty="0" err="1"/>
              <a:t>kamatnu</a:t>
            </a:r>
            <a:r>
              <a:rPr lang="en-US" dirty="0"/>
              <a:t> </a:t>
            </a:r>
            <a:r>
              <a:rPr lang="en-US" dirty="0" err="1"/>
              <a:t>stopu</a:t>
            </a:r>
            <a:r>
              <a:rPr lang="en-US" dirty="0"/>
              <a:t> </a:t>
            </a:r>
            <a:r>
              <a:rPr lang="en-US" dirty="0" err="1"/>
              <a:t>kad</a:t>
            </a:r>
            <a:r>
              <a:rPr lang="en-US" dirty="0"/>
              <a:t> </a:t>
            </a:r>
            <a:r>
              <a:rPr lang="en-US" dirty="0" err="1"/>
              <a:t>autput</a:t>
            </a:r>
            <a:r>
              <a:rPr lang="en-US" dirty="0"/>
              <a:t> </a:t>
            </a:r>
            <a:r>
              <a:rPr lang="pl-PL" dirty="0"/>
              <a:t>raste i obratno</a:t>
            </a:r>
            <a:endParaRPr lang="en-US" dirty="0"/>
          </a:p>
        </p:txBody>
      </p:sp>
      <p:pic>
        <p:nvPicPr>
          <p:cNvPr id="64516" name="Picture 4">
            <a:extLst>
              <a:ext uri="{FF2B5EF4-FFF2-40B4-BE49-F238E27FC236}">
                <a16:creationId xmlns:a16="http://schemas.microsoft.com/office/drawing/2014/main" id="{266CD77C-88BD-41B4-8691-13ADD44D05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2743200"/>
            <a:ext cx="4452938"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D77911DA-EDB0-4BD7-BBA8-9808A6185784}"/>
              </a:ext>
            </a:extLst>
          </p:cNvPr>
          <p:cNvSpPr>
            <a:spLocks noChangeArrowheads="1"/>
          </p:cNvSpPr>
          <p:nvPr/>
        </p:nvSpPr>
        <p:spPr bwMode="auto">
          <a:xfrm>
            <a:off x="4343400" y="2895600"/>
            <a:ext cx="1295400" cy="533400"/>
          </a:xfrm>
          <a:prstGeom prst="rect">
            <a:avLst/>
          </a:prstGeom>
          <a:solidFill>
            <a:schemeClr val="tx1"/>
          </a:solidFill>
          <a:ln w="9525" algn="ctr">
            <a:solidFill>
              <a:schemeClr val="tx1"/>
            </a:solidFill>
            <a:round/>
            <a:headEnd/>
            <a:tailEnd/>
          </a:ln>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endParaRPr lang="en-US" altLang="en-US"/>
          </a:p>
        </p:txBody>
      </p:sp>
      <p:sp>
        <p:nvSpPr>
          <p:cNvPr id="6" name="Oval 5">
            <a:extLst>
              <a:ext uri="{FF2B5EF4-FFF2-40B4-BE49-F238E27FC236}">
                <a16:creationId xmlns:a16="http://schemas.microsoft.com/office/drawing/2014/main" id="{6F0E0BB1-1DEA-4282-9438-7982B61D5D9C}"/>
              </a:ext>
            </a:extLst>
          </p:cNvPr>
          <p:cNvSpPr>
            <a:spLocks noChangeArrowheads="1"/>
          </p:cNvSpPr>
          <p:nvPr/>
        </p:nvSpPr>
        <p:spPr bwMode="auto">
          <a:xfrm>
            <a:off x="3733800" y="3581400"/>
            <a:ext cx="1752600" cy="304800"/>
          </a:xfrm>
          <a:prstGeom prst="ellipse">
            <a:avLst/>
          </a:prstGeom>
          <a:solidFill>
            <a:schemeClr val="tx1"/>
          </a:solidFill>
          <a:ln w="9525" algn="ctr">
            <a:solidFill>
              <a:schemeClr val="tx1"/>
            </a:solidFill>
            <a:round/>
            <a:headEnd/>
            <a:tailEnd/>
          </a:ln>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73382-25E8-4177-8B10-726A25F67F76}"/>
              </a:ext>
            </a:extLst>
          </p:cNvPr>
          <p:cNvSpPr>
            <a:spLocks noGrp="1"/>
          </p:cNvSpPr>
          <p:nvPr>
            <p:ph type="title"/>
          </p:nvPr>
        </p:nvSpPr>
        <p:spPr/>
        <p:txBody>
          <a:bodyPr/>
          <a:lstStyle/>
          <a:p>
            <a:pPr>
              <a:defRPr/>
            </a:pPr>
            <a:endParaRPr lang="en-US"/>
          </a:p>
        </p:txBody>
      </p:sp>
      <p:pic>
        <p:nvPicPr>
          <p:cNvPr id="65539" name="Picture 2">
            <a:extLst>
              <a:ext uri="{FF2B5EF4-FFF2-40B4-BE49-F238E27FC236}">
                <a16:creationId xmlns:a16="http://schemas.microsoft.com/office/drawing/2014/main" id="{7A8F3C32-F199-441A-A854-DFA9A31BB10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914400" y="304800"/>
            <a:ext cx="7545388" cy="3200400"/>
          </a:xfrm>
          <a:noFill/>
          <a:extLst>
            <a:ext uri="{909E8E84-426E-40DD-AFC4-6F175D3DCCD1}">
              <a14:hiddenFill xmlns:a14="http://schemas.microsoft.com/office/drawing/2010/main">
                <a:solidFill>
                  <a:srgbClr val="FFFFFF"/>
                </a:solidFill>
              </a14:hiddenFill>
            </a:ext>
          </a:extLst>
        </p:spPr>
      </p:pic>
      <p:sp>
        <p:nvSpPr>
          <p:cNvPr id="4" name="Oval 3">
            <a:extLst>
              <a:ext uri="{FF2B5EF4-FFF2-40B4-BE49-F238E27FC236}">
                <a16:creationId xmlns:a16="http://schemas.microsoft.com/office/drawing/2014/main" id="{5C6E9193-664D-4D5D-B29C-155B9FEFA90A}"/>
              </a:ext>
            </a:extLst>
          </p:cNvPr>
          <p:cNvSpPr>
            <a:spLocks noChangeArrowheads="1"/>
          </p:cNvSpPr>
          <p:nvPr/>
        </p:nvSpPr>
        <p:spPr bwMode="auto">
          <a:xfrm>
            <a:off x="3048000" y="1905000"/>
            <a:ext cx="457200" cy="457200"/>
          </a:xfrm>
          <a:prstGeom prst="ellipse">
            <a:avLst/>
          </a:prstGeom>
          <a:noFill/>
          <a:ln w="4445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endParaRPr lang="en-US" altLang="en-US"/>
          </a:p>
        </p:txBody>
      </p:sp>
      <p:sp>
        <p:nvSpPr>
          <p:cNvPr id="5" name="Oval 4">
            <a:extLst>
              <a:ext uri="{FF2B5EF4-FFF2-40B4-BE49-F238E27FC236}">
                <a16:creationId xmlns:a16="http://schemas.microsoft.com/office/drawing/2014/main" id="{7C8CC2FF-FB89-4549-AFDB-22DDE9D465E7}"/>
              </a:ext>
            </a:extLst>
          </p:cNvPr>
          <p:cNvSpPr>
            <a:spLocks noChangeArrowheads="1"/>
          </p:cNvSpPr>
          <p:nvPr/>
        </p:nvSpPr>
        <p:spPr bwMode="auto">
          <a:xfrm rot="6210082">
            <a:off x="2238375" y="1114425"/>
            <a:ext cx="457200" cy="457200"/>
          </a:xfrm>
          <a:prstGeom prst="ellipse">
            <a:avLst/>
          </a:prstGeom>
          <a:noFill/>
          <a:ln w="4445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endParaRPr lang="en-US" altLang="en-US"/>
          </a:p>
        </p:txBody>
      </p:sp>
      <p:sp>
        <p:nvSpPr>
          <p:cNvPr id="6" name="Oval 5">
            <a:extLst>
              <a:ext uri="{FF2B5EF4-FFF2-40B4-BE49-F238E27FC236}">
                <a16:creationId xmlns:a16="http://schemas.microsoft.com/office/drawing/2014/main" id="{B526CD5D-26E8-4E80-B45C-2CD87EA1CEA5}"/>
              </a:ext>
            </a:extLst>
          </p:cNvPr>
          <p:cNvSpPr>
            <a:spLocks noChangeArrowheads="1"/>
          </p:cNvSpPr>
          <p:nvPr/>
        </p:nvSpPr>
        <p:spPr bwMode="auto">
          <a:xfrm>
            <a:off x="2743200" y="1600200"/>
            <a:ext cx="457200" cy="457200"/>
          </a:xfrm>
          <a:prstGeom prst="ellipse">
            <a:avLst/>
          </a:prstGeom>
          <a:noFill/>
          <a:ln w="4445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endParaRPr lang="en-US" altLang="en-US"/>
          </a:p>
        </p:txBody>
      </p:sp>
      <p:sp>
        <p:nvSpPr>
          <p:cNvPr id="65543" name="Rectangle 6">
            <a:extLst>
              <a:ext uri="{FF2B5EF4-FFF2-40B4-BE49-F238E27FC236}">
                <a16:creationId xmlns:a16="http://schemas.microsoft.com/office/drawing/2014/main" id="{B3F0E447-D25A-4DA8-BEFC-8000F71A866F}"/>
              </a:ext>
            </a:extLst>
          </p:cNvPr>
          <p:cNvSpPr>
            <a:spLocks noChangeArrowheads="1"/>
          </p:cNvSpPr>
          <p:nvPr/>
        </p:nvSpPr>
        <p:spPr bwMode="auto">
          <a:xfrm>
            <a:off x="990600" y="4189413"/>
            <a:ext cx="731520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pl-PL" altLang="en-US"/>
              <a:t>U opštem slučaju, linija </a:t>
            </a:r>
            <a:r>
              <a:rPr lang="pl-PL" altLang="en-US" i="1"/>
              <a:t>TR je nagnuta naviše</a:t>
            </a:r>
          </a:p>
          <a:p>
            <a:pPr eaLnBrk="1" hangingPunct="1"/>
            <a:r>
              <a:rPr lang="pl-PL" altLang="en-US" i="1"/>
              <a:t>Ona nam govori da,</a:t>
            </a:r>
          </a:p>
          <a:p>
            <a:pPr eaLnBrk="1" hangingPunct="1"/>
            <a:endParaRPr lang="sr-Latn-CS" altLang="en-US"/>
          </a:p>
          <a:p>
            <a:pPr eaLnBrk="1" hangingPunct="1"/>
            <a:r>
              <a:rPr lang="en-US" altLang="en-US"/>
              <a:t>kada autput </a:t>
            </a:r>
            <a:r>
              <a:rPr lang="en-US" altLang="en-US" i="1"/>
              <a:t>Y’ bude veći do trenda , centralna banka</a:t>
            </a:r>
            <a:r>
              <a:rPr lang="sr-Latn-CS" altLang="en-US" i="1"/>
              <a:t> </a:t>
            </a:r>
            <a:r>
              <a:rPr lang="pl-PL" altLang="en-US"/>
              <a:t>podiže kamatnu stopu iznad prirodne stope. U tom </a:t>
            </a:r>
            <a:r>
              <a:rPr lang="en-US" altLang="en-US"/>
              <a:t>slučaju, ravnoteža na tržištu novca dolazi u tačku</a:t>
            </a:r>
            <a:r>
              <a:rPr lang="sr-Latn-CS" altLang="en-US"/>
              <a:t> </a:t>
            </a:r>
            <a:r>
              <a:rPr lang="en-US" altLang="en-US" i="1"/>
              <a:t>E.</a:t>
            </a:r>
            <a:endParaRPr lang="en-US" altLang="en-US"/>
          </a:p>
        </p:txBody>
      </p:sp>
      <p:sp>
        <p:nvSpPr>
          <p:cNvPr id="8" name="TextBox 7">
            <a:extLst>
              <a:ext uri="{FF2B5EF4-FFF2-40B4-BE49-F238E27FC236}">
                <a16:creationId xmlns:a16="http://schemas.microsoft.com/office/drawing/2014/main" id="{A21E29B7-BFF5-4F03-85A6-C1687E17E728}"/>
              </a:ext>
            </a:extLst>
          </p:cNvPr>
          <p:cNvSpPr txBox="1">
            <a:spLocks noChangeArrowheads="1"/>
          </p:cNvSpPr>
          <p:nvPr/>
        </p:nvSpPr>
        <p:spPr bwMode="auto">
          <a:xfrm>
            <a:off x="2819400" y="762000"/>
            <a:ext cx="1447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sr-Latn-CS" altLang="en-US">
                <a:solidFill>
                  <a:srgbClr val="FF0000"/>
                </a:solidFill>
              </a:rPr>
              <a:t>Prema </a:t>
            </a:r>
            <a:r>
              <a:rPr lang="sr-Latn-CS" altLang="en-US" i="1">
                <a:solidFill>
                  <a:srgbClr val="FF0000"/>
                </a:solidFill>
              </a:rPr>
              <a:t>LM</a:t>
            </a:r>
            <a:endParaRPr lang="en-US" altLang="en-US" i="1">
              <a:solidFill>
                <a:srgbClr val="FF0000"/>
              </a:solidFill>
            </a:endParaRPr>
          </a:p>
        </p:txBody>
      </p:sp>
      <p:sp>
        <p:nvSpPr>
          <p:cNvPr id="9" name="TextBox 8">
            <a:extLst>
              <a:ext uri="{FF2B5EF4-FFF2-40B4-BE49-F238E27FC236}">
                <a16:creationId xmlns:a16="http://schemas.microsoft.com/office/drawing/2014/main" id="{423787D1-E23A-4068-A991-0E227F9C4BCD}"/>
              </a:ext>
            </a:extLst>
          </p:cNvPr>
          <p:cNvSpPr txBox="1">
            <a:spLocks noChangeArrowheads="1"/>
          </p:cNvSpPr>
          <p:nvPr/>
        </p:nvSpPr>
        <p:spPr bwMode="auto">
          <a:xfrm>
            <a:off x="2971800" y="1154113"/>
            <a:ext cx="2133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sr-Latn-CS" altLang="en-US">
                <a:solidFill>
                  <a:srgbClr val="FF0000"/>
                </a:solidFill>
              </a:rPr>
              <a:t>Tejlorovo pravilo </a:t>
            </a:r>
            <a:endParaRPr lang="en-US" altLang="en-US">
              <a:solidFill>
                <a:srgbClr val="FF0000"/>
              </a:solidFill>
            </a:endParaRPr>
          </a:p>
        </p:txBody>
      </p:sp>
      <p:sp>
        <p:nvSpPr>
          <p:cNvPr id="10" name="Oval 9">
            <a:extLst>
              <a:ext uri="{FF2B5EF4-FFF2-40B4-BE49-F238E27FC236}">
                <a16:creationId xmlns:a16="http://schemas.microsoft.com/office/drawing/2014/main" id="{62672DEA-7DAE-4220-B942-E45BD500DB6D}"/>
              </a:ext>
            </a:extLst>
          </p:cNvPr>
          <p:cNvSpPr>
            <a:spLocks noChangeArrowheads="1"/>
          </p:cNvSpPr>
          <p:nvPr/>
        </p:nvSpPr>
        <p:spPr bwMode="auto">
          <a:xfrm>
            <a:off x="6781800" y="1600200"/>
            <a:ext cx="457200" cy="457200"/>
          </a:xfrm>
          <a:prstGeom prst="ellipse">
            <a:avLst/>
          </a:prstGeom>
          <a:noFill/>
          <a:ln w="4445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xit" presetSubtype="10" fill="hold" grpId="0" nodeType="clickEffect">
                                  <p:stCondLst>
                                    <p:cond delay="0"/>
                                  </p:stCondLst>
                                  <p:childTnLst>
                                    <p:animEffect transition="out" filter="blinds(horizontal)">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3" presetClass="exit" presetSubtype="10" fill="hold" grpId="0" nodeType="withEffect">
                                  <p:stCondLst>
                                    <p:cond delay="0"/>
                                  </p:stCondLst>
                                  <p:childTnLst>
                                    <p:animEffect transition="out" filter="blinds(horizontal)">
                                      <p:cBhvr>
                                        <p:cTn id="9" dur="500"/>
                                        <p:tgtEl>
                                          <p:spTgt spid="4"/>
                                        </p:tgtEl>
                                      </p:cBhvr>
                                    </p:animEffect>
                                    <p:set>
                                      <p:cBhvr>
                                        <p:cTn id="10" dur="1" fill="hold">
                                          <p:stCondLst>
                                            <p:cond delay="499"/>
                                          </p:stCondLst>
                                        </p:cTn>
                                        <p:tgtEl>
                                          <p:spTgt spid="4"/>
                                        </p:tgtEl>
                                        <p:attrNameLst>
                                          <p:attrName>style.visibility</p:attrName>
                                        </p:attrNameLst>
                                      </p:cBhvr>
                                      <p:to>
                                        <p:strVal val="hidden"/>
                                      </p:to>
                                    </p:set>
                                  </p:childTnLst>
                                </p:cTn>
                              </p:par>
                              <p:par>
                                <p:cTn id="11" presetID="3" presetClass="exit" presetSubtype="10" fill="hold" grpId="0" nodeType="withEffect">
                                  <p:stCondLst>
                                    <p:cond delay="0"/>
                                  </p:stCondLst>
                                  <p:childTnLst>
                                    <p:animEffect transition="out" filter="blinds(horizontal)">
                                      <p:cBhvr>
                                        <p:cTn id="12" dur="500"/>
                                        <p:tgtEl>
                                          <p:spTgt spid="8"/>
                                        </p:tgtEl>
                                      </p:cBhvr>
                                    </p:animEffect>
                                    <p:set>
                                      <p:cBhvr>
                                        <p:cTn id="13" dur="1" fill="hold">
                                          <p:stCondLst>
                                            <p:cond delay="499"/>
                                          </p:stCondLst>
                                        </p:cTn>
                                        <p:tgtEl>
                                          <p:spTgt spid="8"/>
                                        </p:tgtEl>
                                        <p:attrNameLst>
                                          <p:attrName>style.visibility</p:attrName>
                                        </p:attrNameLst>
                                      </p:cBhvr>
                                      <p:to>
                                        <p:strVal val="hidden"/>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linds(horizontal)">
                                      <p:cBhvr>
                                        <p:cTn id="18" dur="500"/>
                                        <p:tgtEl>
                                          <p:spTgt spid="9"/>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linds(horizontal)">
                                      <p:cBhvr>
                                        <p:cTn id="21" dur="500"/>
                                        <p:tgtEl>
                                          <p:spTgt spid="6"/>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linds(horizontal)">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p:bldP spid="9" grpId="0"/>
      <p:bldP spid="10"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857735E-9588-4BD6-8695-E9830F6CB223}"/>
              </a:ext>
            </a:extLst>
          </p:cNvPr>
          <p:cNvSpPr>
            <a:spLocks noGrp="1"/>
          </p:cNvSpPr>
          <p:nvPr>
            <p:ph type="title"/>
          </p:nvPr>
        </p:nvSpPr>
        <p:spPr/>
        <p:txBody>
          <a:bodyPr/>
          <a:lstStyle/>
          <a:p>
            <a:pPr>
              <a:defRPr/>
            </a:pPr>
            <a:r>
              <a:rPr lang="pl-PL" dirty="0"/>
              <a:t>tačka </a:t>
            </a:r>
            <a:r>
              <a:rPr lang="pl-PL" i="1" dirty="0"/>
              <a:t>E je između tačaka B i C</a:t>
            </a:r>
            <a:endParaRPr lang="en-US" dirty="0"/>
          </a:p>
        </p:txBody>
      </p:sp>
      <p:sp>
        <p:nvSpPr>
          <p:cNvPr id="5" name="Content Placeholder 4">
            <a:extLst>
              <a:ext uri="{FF2B5EF4-FFF2-40B4-BE49-F238E27FC236}">
                <a16:creationId xmlns:a16="http://schemas.microsoft.com/office/drawing/2014/main" id="{4026A704-1CE8-4BC1-A820-C31812A4C7BD}"/>
              </a:ext>
            </a:extLst>
          </p:cNvPr>
          <p:cNvSpPr>
            <a:spLocks noGrp="1"/>
          </p:cNvSpPr>
          <p:nvPr>
            <p:ph sz="half" idx="1"/>
          </p:nvPr>
        </p:nvSpPr>
        <p:spPr/>
        <p:txBody>
          <a:bodyPr/>
          <a:lstStyle/>
          <a:p>
            <a:pPr>
              <a:defRPr/>
            </a:pPr>
            <a:r>
              <a:rPr lang="en-US" dirty="0" err="1"/>
              <a:t>kamatna</a:t>
            </a:r>
            <a:r>
              <a:rPr lang="en-US" dirty="0"/>
              <a:t> </a:t>
            </a:r>
            <a:r>
              <a:rPr lang="en-US" dirty="0" err="1"/>
              <a:t>stopa</a:t>
            </a:r>
            <a:r>
              <a:rPr lang="en-US" dirty="0"/>
              <a:t> </a:t>
            </a:r>
            <a:r>
              <a:rPr lang="en-US" dirty="0" err="1"/>
              <a:t>pri</a:t>
            </a:r>
            <a:r>
              <a:rPr lang="en-US" dirty="0"/>
              <a:t> </a:t>
            </a:r>
            <a:r>
              <a:rPr lang="en-US" dirty="0" err="1"/>
              <a:t>primeni</a:t>
            </a:r>
            <a:r>
              <a:rPr lang="sr-Latn-CS" dirty="0"/>
              <a:t> </a:t>
            </a:r>
            <a:r>
              <a:rPr lang="en-US" dirty="0" err="1"/>
              <a:t>Tejlorovog</a:t>
            </a:r>
            <a:r>
              <a:rPr lang="en-US" dirty="0"/>
              <a:t> </a:t>
            </a:r>
            <a:r>
              <a:rPr lang="en-US" dirty="0" err="1"/>
              <a:t>pravila</a:t>
            </a:r>
            <a:r>
              <a:rPr lang="en-US" dirty="0"/>
              <a:t> </a:t>
            </a:r>
            <a:r>
              <a:rPr lang="en-US" dirty="0" err="1"/>
              <a:t>biti</a:t>
            </a:r>
            <a:r>
              <a:rPr lang="en-US" dirty="0"/>
              <a:t> </a:t>
            </a:r>
            <a:endParaRPr lang="sr-Latn-CS" dirty="0"/>
          </a:p>
          <a:p>
            <a:pPr lvl="1">
              <a:defRPr/>
            </a:pPr>
            <a:r>
              <a:rPr lang="sr-Latn-CS" dirty="0"/>
              <a:t> </a:t>
            </a:r>
            <a:r>
              <a:rPr lang="en-US" dirty="0" err="1"/>
              <a:t>viša</a:t>
            </a:r>
            <a:r>
              <a:rPr lang="en-US" dirty="0"/>
              <a:t> </a:t>
            </a:r>
            <a:r>
              <a:rPr lang="en-US" dirty="0" err="1"/>
              <a:t>nego</a:t>
            </a:r>
            <a:r>
              <a:rPr lang="en-US" dirty="0"/>
              <a:t> </a:t>
            </a:r>
            <a:r>
              <a:rPr lang="en-US" dirty="0" err="1"/>
              <a:t>kada</a:t>
            </a:r>
            <a:r>
              <a:rPr lang="en-US" dirty="0"/>
              <a:t> </a:t>
            </a:r>
            <a:r>
              <a:rPr lang="en-US" dirty="0" err="1"/>
              <a:t>kada</a:t>
            </a:r>
            <a:r>
              <a:rPr lang="en-US" dirty="0"/>
              <a:t> bi</a:t>
            </a:r>
            <a:r>
              <a:rPr lang="sr-Latn-CS" dirty="0"/>
              <a:t> CB </a:t>
            </a:r>
            <a:r>
              <a:rPr lang="pl-PL" dirty="0"/>
              <a:t>zamrzla nivo kamatne stope.</a:t>
            </a:r>
          </a:p>
          <a:p>
            <a:pPr lvl="1">
              <a:defRPr/>
            </a:pPr>
            <a:r>
              <a:rPr lang="pl-PL" dirty="0"/>
              <a:t> niža nego </a:t>
            </a:r>
            <a:r>
              <a:rPr lang="en-US" dirty="0" err="1"/>
              <a:t>pri</a:t>
            </a:r>
            <a:r>
              <a:rPr lang="en-US" dirty="0"/>
              <a:t> </a:t>
            </a:r>
            <a:r>
              <a:rPr lang="en-US" dirty="0" err="1"/>
              <a:t>monetarnom</a:t>
            </a:r>
            <a:r>
              <a:rPr lang="en-US" dirty="0"/>
              <a:t> </a:t>
            </a:r>
            <a:r>
              <a:rPr lang="en-US" dirty="0" err="1"/>
              <a:t>targetiranju</a:t>
            </a:r>
            <a:r>
              <a:rPr lang="en-US" dirty="0"/>
              <a:t>. </a:t>
            </a:r>
            <a:endParaRPr lang="sr-Latn-CS" dirty="0"/>
          </a:p>
          <a:p>
            <a:pPr lvl="1">
              <a:defRPr/>
            </a:pPr>
            <a:endParaRPr lang="en-US" dirty="0"/>
          </a:p>
        </p:txBody>
      </p:sp>
      <p:sp>
        <p:nvSpPr>
          <p:cNvPr id="8" name="Content Placeholder 7">
            <a:extLst>
              <a:ext uri="{FF2B5EF4-FFF2-40B4-BE49-F238E27FC236}">
                <a16:creationId xmlns:a16="http://schemas.microsoft.com/office/drawing/2014/main" id="{6252912D-A469-419B-B9DC-65E44511ED22}"/>
              </a:ext>
            </a:extLst>
          </p:cNvPr>
          <p:cNvSpPr>
            <a:spLocks noGrp="1"/>
          </p:cNvSpPr>
          <p:nvPr>
            <p:ph sz="half" idx="2"/>
          </p:nvPr>
        </p:nvSpPr>
        <p:spPr/>
        <p:txBody>
          <a:bodyPr/>
          <a:lstStyle/>
          <a:p>
            <a:pPr>
              <a:defRPr/>
            </a:pPr>
            <a:endParaRPr lang="en-US" dirty="0"/>
          </a:p>
        </p:txBody>
      </p:sp>
      <p:pic>
        <p:nvPicPr>
          <p:cNvPr id="66565" name="Picture 2">
            <a:extLst>
              <a:ext uri="{FF2B5EF4-FFF2-40B4-BE49-F238E27FC236}">
                <a16:creationId xmlns:a16="http://schemas.microsoft.com/office/drawing/2014/main" id="{2420359D-2C75-4A3F-A3D1-B74F6B3AF8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48477"/>
          <a:stretch>
            <a:fillRect/>
          </a:stretch>
        </p:blipFill>
        <p:spPr bwMode="auto">
          <a:xfrm>
            <a:off x="4951413" y="2286000"/>
            <a:ext cx="3887787"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Oval 9">
            <a:extLst>
              <a:ext uri="{FF2B5EF4-FFF2-40B4-BE49-F238E27FC236}">
                <a16:creationId xmlns:a16="http://schemas.microsoft.com/office/drawing/2014/main" id="{EAA0DC62-2400-4A6D-B7F1-DF41163B93C5}"/>
              </a:ext>
            </a:extLst>
          </p:cNvPr>
          <p:cNvSpPr>
            <a:spLocks noChangeArrowheads="1"/>
          </p:cNvSpPr>
          <p:nvPr/>
        </p:nvSpPr>
        <p:spPr bwMode="auto">
          <a:xfrm>
            <a:off x="7085013" y="3886200"/>
            <a:ext cx="457200" cy="457200"/>
          </a:xfrm>
          <a:prstGeom prst="ellipse">
            <a:avLst/>
          </a:prstGeom>
          <a:noFill/>
          <a:ln w="4445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endParaRPr lang="en-US" altLang="en-US"/>
          </a:p>
        </p:txBody>
      </p:sp>
      <p:sp>
        <p:nvSpPr>
          <p:cNvPr id="11" name="Oval 10">
            <a:extLst>
              <a:ext uri="{FF2B5EF4-FFF2-40B4-BE49-F238E27FC236}">
                <a16:creationId xmlns:a16="http://schemas.microsoft.com/office/drawing/2014/main" id="{CA094BF3-D5D6-4714-9429-EC3EAC3B6A86}"/>
              </a:ext>
            </a:extLst>
          </p:cNvPr>
          <p:cNvSpPr>
            <a:spLocks noChangeArrowheads="1"/>
          </p:cNvSpPr>
          <p:nvPr/>
        </p:nvSpPr>
        <p:spPr bwMode="auto">
          <a:xfrm rot="6210082">
            <a:off x="6218238" y="3276600"/>
            <a:ext cx="457200" cy="457200"/>
          </a:xfrm>
          <a:prstGeom prst="ellipse">
            <a:avLst/>
          </a:prstGeom>
          <a:noFill/>
          <a:ln w="4445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endParaRPr lang="en-US" altLang="en-US"/>
          </a:p>
        </p:txBody>
      </p:sp>
      <p:sp>
        <p:nvSpPr>
          <p:cNvPr id="12" name="Oval 11">
            <a:extLst>
              <a:ext uri="{FF2B5EF4-FFF2-40B4-BE49-F238E27FC236}">
                <a16:creationId xmlns:a16="http://schemas.microsoft.com/office/drawing/2014/main" id="{E9AF62B4-F232-49BC-B116-036841F6E0A3}"/>
              </a:ext>
            </a:extLst>
          </p:cNvPr>
          <p:cNvSpPr>
            <a:spLocks noChangeArrowheads="1"/>
          </p:cNvSpPr>
          <p:nvPr/>
        </p:nvSpPr>
        <p:spPr bwMode="auto">
          <a:xfrm>
            <a:off x="6780213" y="3581400"/>
            <a:ext cx="457200" cy="457200"/>
          </a:xfrm>
          <a:prstGeom prst="ellipse">
            <a:avLst/>
          </a:prstGeom>
          <a:noFill/>
          <a:ln w="4445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endParaRPr lang="en-US" altLang="en-US"/>
          </a:p>
        </p:txBody>
      </p:sp>
      <p:sp>
        <p:nvSpPr>
          <p:cNvPr id="14" name="TextBox 13">
            <a:extLst>
              <a:ext uri="{FF2B5EF4-FFF2-40B4-BE49-F238E27FC236}">
                <a16:creationId xmlns:a16="http://schemas.microsoft.com/office/drawing/2014/main" id="{34850FF6-B8E4-4310-926F-2F5866ABFEB7}"/>
              </a:ext>
            </a:extLst>
          </p:cNvPr>
          <p:cNvSpPr txBox="1">
            <a:spLocks noChangeArrowheads="1"/>
          </p:cNvSpPr>
          <p:nvPr/>
        </p:nvSpPr>
        <p:spPr bwMode="auto">
          <a:xfrm>
            <a:off x="6856413" y="2743200"/>
            <a:ext cx="1447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sr-Latn-CS" altLang="en-US">
                <a:solidFill>
                  <a:srgbClr val="FF0000"/>
                </a:solidFill>
              </a:rPr>
              <a:t>Prema </a:t>
            </a:r>
            <a:r>
              <a:rPr lang="sr-Latn-CS" altLang="en-US" i="1">
                <a:solidFill>
                  <a:srgbClr val="FF0000"/>
                </a:solidFill>
              </a:rPr>
              <a:t>LM</a:t>
            </a:r>
            <a:endParaRPr lang="en-US" altLang="en-US" i="1">
              <a:solidFill>
                <a:srgbClr val="FF0000"/>
              </a:solidFill>
            </a:endParaRPr>
          </a:p>
        </p:txBody>
      </p:sp>
      <p:sp>
        <p:nvSpPr>
          <p:cNvPr id="15" name="TextBox 14">
            <a:extLst>
              <a:ext uri="{FF2B5EF4-FFF2-40B4-BE49-F238E27FC236}">
                <a16:creationId xmlns:a16="http://schemas.microsoft.com/office/drawing/2014/main" id="{E9EBAE0D-8341-44B8-818C-3CF6D9E946E4}"/>
              </a:ext>
            </a:extLst>
          </p:cNvPr>
          <p:cNvSpPr txBox="1">
            <a:spLocks noChangeArrowheads="1"/>
          </p:cNvSpPr>
          <p:nvPr/>
        </p:nvSpPr>
        <p:spPr bwMode="auto">
          <a:xfrm>
            <a:off x="7008813" y="3135313"/>
            <a:ext cx="2133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sr-Latn-CS" altLang="en-US">
                <a:solidFill>
                  <a:srgbClr val="FF0000"/>
                </a:solidFill>
              </a:rPr>
              <a:t>Tejlorovo pravilo </a:t>
            </a:r>
            <a:endParaRPr lang="en-US" altLang="en-US">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xit" presetSubtype="10" fill="hold" grpId="0" nodeType="clickEffect">
                                  <p:stCondLst>
                                    <p:cond delay="0"/>
                                  </p:stCondLst>
                                  <p:childTnLst>
                                    <p:animEffect transition="out" filter="blinds(horizontal)">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par>
                                <p:cTn id="8" presetID="3" presetClass="exit" presetSubtype="10" fill="hold" grpId="0" nodeType="withEffect">
                                  <p:stCondLst>
                                    <p:cond delay="0"/>
                                  </p:stCondLst>
                                  <p:childTnLst>
                                    <p:animEffect transition="out" filter="blinds(horizontal)">
                                      <p:cBhvr>
                                        <p:cTn id="9" dur="500"/>
                                        <p:tgtEl>
                                          <p:spTgt spid="10"/>
                                        </p:tgtEl>
                                      </p:cBhvr>
                                    </p:animEffect>
                                    <p:set>
                                      <p:cBhvr>
                                        <p:cTn id="10" dur="1" fill="hold">
                                          <p:stCondLst>
                                            <p:cond delay="499"/>
                                          </p:stCondLst>
                                        </p:cTn>
                                        <p:tgtEl>
                                          <p:spTgt spid="10"/>
                                        </p:tgtEl>
                                        <p:attrNameLst>
                                          <p:attrName>style.visibility</p:attrName>
                                        </p:attrNameLst>
                                      </p:cBhvr>
                                      <p:to>
                                        <p:strVal val="hidden"/>
                                      </p:to>
                                    </p:set>
                                  </p:childTnLst>
                                </p:cTn>
                              </p:par>
                              <p:par>
                                <p:cTn id="11" presetID="3" presetClass="exit" presetSubtype="10" fill="hold" grpId="0" nodeType="withEffect">
                                  <p:stCondLst>
                                    <p:cond delay="0"/>
                                  </p:stCondLst>
                                  <p:childTnLst>
                                    <p:animEffect transition="out" filter="blinds(horizontal)">
                                      <p:cBhvr>
                                        <p:cTn id="12" dur="500"/>
                                        <p:tgtEl>
                                          <p:spTgt spid="14"/>
                                        </p:tgtEl>
                                      </p:cBhvr>
                                    </p:animEffect>
                                    <p:set>
                                      <p:cBhvr>
                                        <p:cTn id="13" dur="1" fill="hold">
                                          <p:stCondLst>
                                            <p:cond delay="499"/>
                                          </p:stCondLst>
                                        </p:cTn>
                                        <p:tgtEl>
                                          <p:spTgt spid="14"/>
                                        </p:tgtEl>
                                        <p:attrNameLst>
                                          <p:attrName>style.visibility</p:attrName>
                                        </p:attrNameLst>
                                      </p:cBhvr>
                                      <p:to>
                                        <p:strVal val="hidden"/>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linds(horizontal)">
                                      <p:cBhvr>
                                        <p:cTn id="18" dur="500"/>
                                        <p:tgtEl>
                                          <p:spTgt spid="15"/>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linds(horizontal)">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4" grpId="0"/>
      <p:bldP spid="15"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B2E4E-E8D1-40CC-A0BF-D41B96B4787A}"/>
              </a:ext>
            </a:extLst>
          </p:cNvPr>
          <p:cNvSpPr>
            <a:spLocks noGrp="1"/>
          </p:cNvSpPr>
          <p:nvPr>
            <p:ph type="title"/>
          </p:nvPr>
        </p:nvSpPr>
        <p:spPr/>
        <p:txBody>
          <a:bodyPr/>
          <a:lstStyle/>
          <a:p>
            <a:pPr>
              <a:defRPr/>
            </a:pPr>
            <a:r>
              <a:rPr lang="pl-PL" sz="3600" i="1" dirty="0"/>
              <a:t>TR kriva opisuje ponašanje  CB i </a:t>
            </a:r>
            <a:r>
              <a:rPr lang="en-US" sz="3600" dirty="0"/>
              <a:t> </a:t>
            </a:r>
            <a:r>
              <a:rPr lang="en-US" sz="3600" dirty="0" err="1"/>
              <a:t>privreda</a:t>
            </a:r>
            <a:r>
              <a:rPr lang="en-US" sz="3600" dirty="0"/>
              <a:t> se, </a:t>
            </a:r>
            <a:r>
              <a:rPr lang="en-US" sz="3600" dirty="0" err="1"/>
              <a:t>po</a:t>
            </a:r>
            <a:r>
              <a:rPr lang="en-US" sz="3600" dirty="0"/>
              <a:t> </a:t>
            </a:r>
            <a:r>
              <a:rPr lang="en-US" sz="3600" dirty="0" err="1"/>
              <a:t>definiciji</a:t>
            </a:r>
            <a:r>
              <a:rPr lang="en-US" sz="3600" dirty="0"/>
              <a:t>, </a:t>
            </a:r>
            <a:r>
              <a:rPr lang="en-US" sz="3600" dirty="0" err="1"/>
              <a:t>mora</a:t>
            </a:r>
            <a:r>
              <a:rPr lang="sr-Latn-CS" sz="3600" dirty="0"/>
              <a:t> </a:t>
            </a:r>
            <a:r>
              <a:rPr lang="en-US" sz="3600" dirty="0" err="1"/>
              <a:t>nalaziti</a:t>
            </a:r>
            <a:r>
              <a:rPr lang="en-US" sz="3600" dirty="0"/>
              <a:t> </a:t>
            </a:r>
            <a:r>
              <a:rPr lang="en-US" sz="3600" dirty="0" err="1"/>
              <a:t>na</a:t>
            </a:r>
            <a:r>
              <a:rPr lang="en-US" sz="3600" dirty="0"/>
              <a:t> </a:t>
            </a:r>
            <a:r>
              <a:rPr lang="en-US" sz="3600" dirty="0" err="1"/>
              <a:t>njoj</a:t>
            </a:r>
            <a:endParaRPr lang="en-US" sz="3600" dirty="0"/>
          </a:p>
        </p:txBody>
      </p:sp>
      <p:sp>
        <p:nvSpPr>
          <p:cNvPr id="3" name="Content Placeholder 2">
            <a:extLst>
              <a:ext uri="{FF2B5EF4-FFF2-40B4-BE49-F238E27FC236}">
                <a16:creationId xmlns:a16="http://schemas.microsoft.com/office/drawing/2014/main" id="{ED18E8C2-892D-470B-B90E-1D01C8E43C47}"/>
              </a:ext>
            </a:extLst>
          </p:cNvPr>
          <p:cNvSpPr>
            <a:spLocks noGrp="1"/>
          </p:cNvSpPr>
          <p:nvPr>
            <p:ph sz="half" idx="1"/>
          </p:nvPr>
        </p:nvSpPr>
        <p:spPr/>
        <p:txBody>
          <a:bodyPr/>
          <a:lstStyle/>
          <a:p>
            <a:pPr>
              <a:defRPr/>
            </a:pPr>
            <a:r>
              <a:rPr lang="en-US" dirty="0" err="1"/>
              <a:t>Neka</a:t>
            </a:r>
            <a:r>
              <a:rPr lang="en-US" dirty="0"/>
              <a:t> </a:t>
            </a:r>
            <a:r>
              <a:rPr lang="en-US" dirty="0" err="1"/>
              <a:t>restriktivnija</a:t>
            </a:r>
            <a:r>
              <a:rPr lang="en-US" dirty="0"/>
              <a:t> </a:t>
            </a:r>
            <a:r>
              <a:rPr lang="en-US" dirty="0" err="1"/>
              <a:t>centralna</a:t>
            </a:r>
            <a:r>
              <a:rPr lang="en-US" dirty="0"/>
              <a:t> </a:t>
            </a:r>
            <a:r>
              <a:rPr lang="en-US" dirty="0" err="1"/>
              <a:t>banka</a:t>
            </a:r>
            <a:r>
              <a:rPr lang="en-US" dirty="0"/>
              <a:t> bi </a:t>
            </a:r>
            <a:r>
              <a:rPr lang="en-US" dirty="0" err="1"/>
              <a:t>izabrala</a:t>
            </a:r>
            <a:r>
              <a:rPr lang="en-US" dirty="0"/>
              <a:t> </a:t>
            </a:r>
            <a:r>
              <a:rPr lang="en-US" dirty="0" err="1"/>
              <a:t>višu</a:t>
            </a:r>
            <a:r>
              <a:rPr lang="en-US" dirty="0"/>
              <a:t> </a:t>
            </a:r>
            <a:r>
              <a:rPr lang="en-US" dirty="0" err="1"/>
              <a:t>kamatnu</a:t>
            </a:r>
            <a:r>
              <a:rPr lang="en-US" dirty="0"/>
              <a:t> </a:t>
            </a:r>
            <a:r>
              <a:rPr lang="en-US" err="1"/>
              <a:t>stopu</a:t>
            </a:r>
            <a:r>
              <a:rPr lang="sr-Latn-CS"/>
              <a:t> - </a:t>
            </a:r>
            <a:r>
              <a:rPr lang="en-US"/>
              <a:t>tačk</a:t>
            </a:r>
            <a:r>
              <a:rPr lang="sr-Latn-CS"/>
              <a:t>a</a:t>
            </a:r>
            <a:r>
              <a:rPr lang="en-US"/>
              <a:t> </a:t>
            </a:r>
            <a:r>
              <a:rPr lang="en-US" i="1"/>
              <a:t>F. </a:t>
            </a:r>
            <a:endParaRPr lang="sr-Latn-CS" i="1" dirty="0"/>
          </a:p>
          <a:p>
            <a:pPr>
              <a:defRPr/>
            </a:pPr>
            <a:r>
              <a:rPr lang="en-US" i="1" dirty="0"/>
              <a:t>U tom </a:t>
            </a:r>
            <a:r>
              <a:rPr lang="en-US" i="1" dirty="0" err="1"/>
              <a:t>slučaju</a:t>
            </a:r>
            <a:r>
              <a:rPr lang="en-US" i="1" dirty="0"/>
              <a:t>, </a:t>
            </a:r>
            <a:r>
              <a:rPr lang="en-US" i="1" dirty="0" err="1"/>
              <a:t>došlo</a:t>
            </a:r>
            <a:r>
              <a:rPr lang="en-US" i="1" dirty="0"/>
              <a:t> bi do </a:t>
            </a:r>
            <a:r>
              <a:rPr lang="en-US" i="1" dirty="0" err="1"/>
              <a:t>kontrakcije</a:t>
            </a:r>
            <a:r>
              <a:rPr lang="en-US" i="1" dirty="0"/>
              <a:t> </a:t>
            </a:r>
            <a:r>
              <a:rPr lang="en-US" i="1" dirty="0" err="1"/>
              <a:t>novčane</a:t>
            </a:r>
            <a:r>
              <a:rPr lang="en-US" i="1" dirty="0"/>
              <a:t> </a:t>
            </a:r>
            <a:r>
              <a:rPr lang="en-US" i="1" dirty="0" err="1"/>
              <a:t>ponude</a:t>
            </a:r>
            <a:r>
              <a:rPr lang="sr-Latn-CS" i="1" dirty="0"/>
              <a:t> i rasta i </a:t>
            </a:r>
            <a:endParaRPr lang="en-US" dirty="0"/>
          </a:p>
        </p:txBody>
      </p:sp>
      <p:sp>
        <p:nvSpPr>
          <p:cNvPr id="4" name="Content Placeholder 3">
            <a:extLst>
              <a:ext uri="{FF2B5EF4-FFF2-40B4-BE49-F238E27FC236}">
                <a16:creationId xmlns:a16="http://schemas.microsoft.com/office/drawing/2014/main" id="{DA2983FC-E7E2-4090-983A-C036EA1C48E3}"/>
              </a:ext>
            </a:extLst>
          </p:cNvPr>
          <p:cNvSpPr>
            <a:spLocks noGrp="1"/>
          </p:cNvSpPr>
          <p:nvPr>
            <p:ph sz="half" idx="2"/>
          </p:nvPr>
        </p:nvSpPr>
        <p:spPr>
          <a:xfrm>
            <a:off x="4953000" y="2057400"/>
            <a:ext cx="3695700" cy="4114800"/>
          </a:xfrm>
        </p:spPr>
        <p:txBody>
          <a:bodyPr/>
          <a:lstStyle/>
          <a:p>
            <a:pPr>
              <a:defRPr/>
            </a:pPr>
            <a:endParaRPr lang="sr-Latn-CS" dirty="0"/>
          </a:p>
          <a:p>
            <a:pPr>
              <a:defRPr/>
            </a:pPr>
            <a:endParaRPr lang="sr-Latn-CS" dirty="0"/>
          </a:p>
          <a:p>
            <a:pPr>
              <a:defRPr/>
            </a:pPr>
            <a:endParaRPr lang="sr-Latn-CS" dirty="0"/>
          </a:p>
          <a:p>
            <a:pPr>
              <a:defRPr/>
            </a:pPr>
            <a:r>
              <a:rPr lang="sr-Latn-CS" dirty="0"/>
              <a:t>Restriktivnost – veći koeficijent b!!!!</a:t>
            </a:r>
            <a:endParaRPr lang="en-US" dirty="0"/>
          </a:p>
        </p:txBody>
      </p:sp>
      <p:pic>
        <p:nvPicPr>
          <p:cNvPr id="67589" name="Picture 4">
            <a:extLst>
              <a:ext uri="{FF2B5EF4-FFF2-40B4-BE49-F238E27FC236}">
                <a16:creationId xmlns:a16="http://schemas.microsoft.com/office/drawing/2014/main" id="{306CFDC1-97A4-46D0-9A17-F5F3DFC462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17113"/>
          <a:stretch>
            <a:fillRect/>
          </a:stretch>
        </p:blipFill>
        <p:spPr bwMode="auto">
          <a:xfrm>
            <a:off x="4767263" y="1981200"/>
            <a:ext cx="3690937"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422909BA-6FFD-4EF2-94CD-A348693CB554}"/>
              </a:ext>
            </a:extLst>
          </p:cNvPr>
          <p:cNvSpPr>
            <a:spLocks noChangeArrowheads="1"/>
          </p:cNvSpPr>
          <p:nvPr/>
        </p:nvSpPr>
        <p:spPr bwMode="auto">
          <a:xfrm>
            <a:off x="5715000" y="2133600"/>
            <a:ext cx="1447800" cy="533400"/>
          </a:xfrm>
          <a:prstGeom prst="rect">
            <a:avLst/>
          </a:prstGeom>
          <a:solidFill>
            <a:schemeClr val="tx1"/>
          </a:solidFill>
          <a:ln w="9525" algn="ctr">
            <a:solidFill>
              <a:schemeClr val="tx1"/>
            </a:solidFill>
            <a:round/>
            <a:headEnd/>
            <a:tailEnd/>
          </a:ln>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endParaRPr lang="en-US" altLang="en-US"/>
          </a:p>
        </p:txBody>
      </p:sp>
      <p:sp>
        <p:nvSpPr>
          <p:cNvPr id="8" name="Oval 7">
            <a:extLst>
              <a:ext uri="{FF2B5EF4-FFF2-40B4-BE49-F238E27FC236}">
                <a16:creationId xmlns:a16="http://schemas.microsoft.com/office/drawing/2014/main" id="{62E65628-93E2-4B0A-80C7-69D6DD17CC70}"/>
              </a:ext>
            </a:extLst>
          </p:cNvPr>
          <p:cNvSpPr>
            <a:spLocks noChangeArrowheads="1"/>
          </p:cNvSpPr>
          <p:nvPr/>
        </p:nvSpPr>
        <p:spPr bwMode="auto">
          <a:xfrm>
            <a:off x="5072063" y="2819400"/>
            <a:ext cx="1752600" cy="304800"/>
          </a:xfrm>
          <a:prstGeom prst="ellipse">
            <a:avLst/>
          </a:prstGeom>
          <a:solidFill>
            <a:schemeClr val="tx1"/>
          </a:solidFill>
          <a:ln w="9525" algn="ctr">
            <a:solidFill>
              <a:schemeClr val="tx1"/>
            </a:solidFill>
            <a:round/>
            <a:headEnd/>
            <a:tailEnd/>
          </a:ln>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endParaRPr lang="en-US" altLang="en-US"/>
          </a:p>
        </p:txBody>
      </p:sp>
      <p:pic>
        <p:nvPicPr>
          <p:cNvPr id="9" name="Picture 2">
            <a:extLst>
              <a:ext uri="{FF2B5EF4-FFF2-40B4-BE49-F238E27FC236}">
                <a16:creationId xmlns:a16="http://schemas.microsoft.com/office/drawing/2014/main" id="{0193A2AD-9B7A-4ABA-BCA6-5C562DDD4F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0494"/>
          <a:stretch>
            <a:fillRect/>
          </a:stretch>
        </p:blipFill>
        <p:spPr bwMode="auto">
          <a:xfrm>
            <a:off x="6551613" y="4637088"/>
            <a:ext cx="2592387" cy="222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Oval 9">
            <a:extLst>
              <a:ext uri="{FF2B5EF4-FFF2-40B4-BE49-F238E27FC236}">
                <a16:creationId xmlns:a16="http://schemas.microsoft.com/office/drawing/2014/main" id="{E9069ED8-8701-4E93-8FA3-2E1DBED72D4B}"/>
              </a:ext>
            </a:extLst>
          </p:cNvPr>
          <p:cNvSpPr>
            <a:spLocks noChangeArrowheads="1"/>
          </p:cNvSpPr>
          <p:nvPr/>
        </p:nvSpPr>
        <p:spPr bwMode="auto">
          <a:xfrm>
            <a:off x="7848600" y="4724400"/>
            <a:ext cx="457200" cy="457200"/>
          </a:xfrm>
          <a:prstGeom prst="ellipse">
            <a:avLst/>
          </a:prstGeom>
          <a:noFill/>
          <a:ln w="4445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linds(horizontal)">
                                      <p:cBhvr>
                                        <p:cTn id="15" dur="500"/>
                                        <p:tgtEl>
                                          <p:spTgt spid="9"/>
                                        </p:tgtEl>
                                      </p:cBhvr>
                                    </p:animEffect>
                                  </p:childTnLst>
                                </p:cTn>
                              </p:par>
                              <p:par>
                                <p:cTn id="16" presetID="6" presetClass="emph" presetSubtype="0" fill="hold" nodeType="withEffect">
                                  <p:stCondLst>
                                    <p:cond delay="0"/>
                                  </p:stCondLst>
                                  <p:childTnLst>
                                    <p:animScale>
                                      <p:cBhvr>
                                        <p:cTn id="17" dur="2000" fill="hold"/>
                                        <p:tgtEl>
                                          <p:spTgt spid="9"/>
                                        </p:tgtEl>
                                      </p:cBhvr>
                                      <p:by x="200000" y="200000"/>
                                    </p:animScale>
                                  </p:childTnLst>
                                </p:cTn>
                              </p:par>
                              <p:par>
                                <p:cTn id="18" presetID="64" presetClass="path" presetSubtype="0" accel="50000" decel="50000" fill="hold" nodeType="withEffect">
                                  <p:stCondLst>
                                    <p:cond delay="0"/>
                                  </p:stCondLst>
                                  <p:childTnLst>
                                    <p:animMotion origin="layout" path="M -0.14149 -0.00462 L -0.14149 -0.33773 " pathEditMode="relative" rAng="0" ptsTypes="AA">
                                      <p:cBhvr>
                                        <p:cTn id="19" dur="2000" fill="hold"/>
                                        <p:tgtEl>
                                          <p:spTgt spid="9"/>
                                        </p:tgtEl>
                                        <p:attrNameLst>
                                          <p:attrName>ppt_x</p:attrName>
                                          <p:attrName>ppt_y</p:attrName>
                                        </p:attrNameLst>
                                      </p:cBhvr>
                                      <p:rCtr x="0" y="-16655"/>
                                    </p:animMotion>
                                  </p:childTnLst>
                                </p:cTn>
                              </p:par>
                            </p:childTnLst>
                          </p:cTn>
                        </p:par>
                        <p:par>
                          <p:cTn id="20" fill="hold" nodeType="afterGroup">
                            <p:stCondLst>
                              <p:cond delay="2000"/>
                            </p:stCondLst>
                            <p:childTnLst>
                              <p:par>
                                <p:cTn id="21" presetID="3" presetClass="entr" presetSubtype="1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linds(horizontal)">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8A9B0-89EF-454A-A7C7-6B33A22D99C9}"/>
              </a:ext>
            </a:extLst>
          </p:cNvPr>
          <p:cNvSpPr>
            <a:spLocks noGrp="1"/>
          </p:cNvSpPr>
          <p:nvPr>
            <p:ph type="title"/>
          </p:nvPr>
        </p:nvSpPr>
        <p:spPr/>
        <p:txBody>
          <a:bodyPr/>
          <a:lstStyle/>
          <a:p>
            <a:pPr>
              <a:defRPr/>
            </a:pPr>
            <a:r>
              <a:rPr lang="en-US" dirty="0" err="1"/>
              <a:t>Kretanje</a:t>
            </a:r>
            <a:r>
              <a:rPr lang="en-US" dirty="0"/>
              <a:t> </a:t>
            </a:r>
            <a:r>
              <a:rPr lang="en-US" dirty="0" err="1"/>
              <a:t>duž</a:t>
            </a:r>
            <a:r>
              <a:rPr lang="en-US" dirty="0"/>
              <a:t> </a:t>
            </a:r>
            <a:r>
              <a:rPr lang="en-US" dirty="0" err="1"/>
              <a:t>linije</a:t>
            </a:r>
            <a:r>
              <a:rPr lang="en-US" dirty="0"/>
              <a:t> </a:t>
            </a:r>
            <a:r>
              <a:rPr lang="en-US" i="1" dirty="0" err="1"/>
              <a:t>TR</a:t>
            </a:r>
            <a:r>
              <a:rPr lang="en-US" i="1" dirty="0"/>
              <a:t> </a:t>
            </a:r>
            <a:br>
              <a:rPr lang="en-US" dirty="0"/>
            </a:br>
            <a:endParaRPr lang="en-US" dirty="0"/>
          </a:p>
        </p:txBody>
      </p:sp>
      <p:sp>
        <p:nvSpPr>
          <p:cNvPr id="3" name="Content Placeholder 2">
            <a:extLst>
              <a:ext uri="{FF2B5EF4-FFF2-40B4-BE49-F238E27FC236}">
                <a16:creationId xmlns:a16="http://schemas.microsoft.com/office/drawing/2014/main" id="{0AC3AF26-5F06-4B6B-8587-55E384A48372}"/>
              </a:ext>
            </a:extLst>
          </p:cNvPr>
          <p:cNvSpPr>
            <a:spLocks noGrp="1"/>
          </p:cNvSpPr>
          <p:nvPr>
            <p:ph sz="half" idx="1"/>
          </p:nvPr>
        </p:nvSpPr>
        <p:spPr>
          <a:xfrm>
            <a:off x="1066800" y="2286000"/>
            <a:ext cx="3695700" cy="4114800"/>
          </a:xfrm>
        </p:spPr>
        <p:txBody>
          <a:bodyPr/>
          <a:lstStyle/>
          <a:p>
            <a:pPr>
              <a:defRPr/>
            </a:pPr>
            <a:r>
              <a:rPr lang="pl-PL" dirty="0"/>
              <a:t>strategija CB ima pet parametara.</a:t>
            </a:r>
          </a:p>
          <a:p>
            <a:pPr>
              <a:buFont typeface="Wingdings" panose="05000000000000000000" pitchFamily="2" charset="2"/>
              <a:buNone/>
              <a:defRPr/>
            </a:pPr>
            <a:r>
              <a:rPr lang="pl-PL" dirty="0"/>
              <a:t>1. Prva dva parametra su a i b </a:t>
            </a:r>
          </a:p>
          <a:p>
            <a:pPr>
              <a:buFont typeface="Wingdings" panose="05000000000000000000" pitchFamily="2" charset="2"/>
              <a:buNone/>
              <a:defRPr/>
            </a:pPr>
            <a:r>
              <a:rPr lang="sr-Latn-CS" dirty="0"/>
              <a:t>3. </a:t>
            </a:r>
            <a:r>
              <a:rPr lang="en-US" dirty="0" err="1"/>
              <a:t>inflacioni</a:t>
            </a:r>
            <a:r>
              <a:rPr lang="en-US" dirty="0"/>
              <a:t> target</a:t>
            </a:r>
            <a:r>
              <a:rPr lang="sr-Latn-CS" dirty="0"/>
              <a:t> </a:t>
            </a:r>
            <a:r>
              <a:rPr lang="en-US" dirty="0"/>
              <a:t> </a:t>
            </a:r>
            <a:r>
              <a:rPr lang="en-US" dirty="0">
                <a:sym typeface="Symbol"/>
              </a:rPr>
              <a:t></a:t>
            </a:r>
            <a:r>
              <a:rPr lang="en-US" dirty="0"/>
              <a:t> </a:t>
            </a:r>
            <a:endParaRPr lang="sr-Latn-CS" dirty="0"/>
          </a:p>
          <a:p>
            <a:pPr>
              <a:buFont typeface="Wingdings" panose="05000000000000000000" pitchFamily="2" charset="2"/>
              <a:buNone/>
              <a:defRPr/>
            </a:pPr>
            <a:r>
              <a:rPr lang="sr-Latn-CS" dirty="0"/>
              <a:t>4. </a:t>
            </a:r>
            <a:r>
              <a:rPr lang="pl-PL" dirty="0"/>
              <a:t>trend BDP Y </a:t>
            </a:r>
          </a:p>
          <a:p>
            <a:pPr>
              <a:buFont typeface="Wingdings" panose="05000000000000000000" pitchFamily="2" charset="2"/>
              <a:buNone/>
              <a:defRPr/>
            </a:pPr>
            <a:r>
              <a:rPr lang="pl-PL" dirty="0"/>
              <a:t>5. neutralna kamatna stopa </a:t>
            </a:r>
            <a:r>
              <a:rPr lang="pl-PL" i="1" dirty="0"/>
              <a:t>i </a:t>
            </a:r>
            <a:endParaRPr lang="en-US" dirty="0"/>
          </a:p>
        </p:txBody>
      </p:sp>
      <p:sp>
        <p:nvSpPr>
          <p:cNvPr id="4" name="Content Placeholder 3">
            <a:extLst>
              <a:ext uri="{FF2B5EF4-FFF2-40B4-BE49-F238E27FC236}">
                <a16:creationId xmlns:a16="http://schemas.microsoft.com/office/drawing/2014/main" id="{CDA1BBCB-D8B7-46A0-BB4C-753E1FADCD21}"/>
              </a:ext>
            </a:extLst>
          </p:cNvPr>
          <p:cNvSpPr>
            <a:spLocks noGrp="1"/>
          </p:cNvSpPr>
          <p:nvPr>
            <p:ph sz="half" idx="2"/>
          </p:nvPr>
        </p:nvSpPr>
        <p:spPr>
          <a:xfrm>
            <a:off x="4953000" y="2209800"/>
            <a:ext cx="3695700" cy="4114800"/>
          </a:xfrm>
        </p:spPr>
        <p:txBody>
          <a:bodyPr/>
          <a:lstStyle/>
          <a:p>
            <a:pPr>
              <a:defRPr/>
            </a:pPr>
            <a:r>
              <a:rPr lang="it-IT" dirty="0"/>
              <a:t>Dok se parametri ne promene, krećemo se duž</a:t>
            </a:r>
          </a:p>
          <a:p>
            <a:pPr>
              <a:defRPr/>
            </a:pPr>
            <a:r>
              <a:rPr lang="en-US" dirty="0" err="1"/>
              <a:t>linije</a:t>
            </a:r>
            <a:r>
              <a:rPr lang="en-US" dirty="0"/>
              <a:t> </a:t>
            </a:r>
            <a:r>
              <a:rPr lang="en-US" i="1" dirty="0"/>
              <a:t>TR. </a:t>
            </a:r>
            <a:r>
              <a:rPr lang="en-US" i="1" dirty="0" err="1"/>
              <a:t>Kada</a:t>
            </a:r>
            <a:r>
              <a:rPr lang="en-US" i="1" dirty="0"/>
              <a:t> se </a:t>
            </a:r>
            <a:r>
              <a:rPr lang="en-US" i="1" dirty="0" err="1"/>
              <a:t>promene</a:t>
            </a:r>
            <a:r>
              <a:rPr lang="en-US" i="1" dirty="0"/>
              <a:t>, </a:t>
            </a:r>
            <a:r>
              <a:rPr lang="en-US" i="1" dirty="0" err="1"/>
              <a:t>TR</a:t>
            </a:r>
            <a:r>
              <a:rPr lang="en-US" i="1" dirty="0"/>
              <a:t> </a:t>
            </a:r>
            <a:r>
              <a:rPr lang="en-US" i="1" dirty="0" err="1"/>
              <a:t>linija</a:t>
            </a:r>
            <a:r>
              <a:rPr lang="en-US" i="1" dirty="0"/>
              <a:t> se </a:t>
            </a:r>
            <a:r>
              <a:rPr lang="en-US" i="1" dirty="0" err="1"/>
              <a:t>pomera</a:t>
            </a:r>
            <a:r>
              <a:rPr lang="en-US" i="1" dirty="0"/>
              <a:t>.</a:t>
            </a:r>
            <a:endParaRPr lang="sr-Latn-CS" i="1" dirty="0"/>
          </a:p>
          <a:p>
            <a:pPr>
              <a:defRPr/>
            </a:pPr>
            <a:endParaRPr lang="sr-Latn-CS" i="1" dirty="0"/>
          </a:p>
          <a:p>
            <a:pPr>
              <a:defRPr/>
            </a:pPr>
            <a:r>
              <a:rPr lang="sr-Latn-CS" i="1" dirty="0"/>
              <a:t>a i b menjaju ugao, </a:t>
            </a:r>
            <a:endParaRPr lang="en-US" dirty="0"/>
          </a:p>
        </p:txBody>
      </p:sp>
      <p:pic>
        <p:nvPicPr>
          <p:cNvPr id="68613" name="Picture 4">
            <a:extLst>
              <a:ext uri="{FF2B5EF4-FFF2-40B4-BE49-F238E27FC236}">
                <a16:creationId xmlns:a16="http://schemas.microsoft.com/office/drawing/2014/main" id="{4EBF6F24-1601-4D37-83A6-CA55C6C3FC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17113"/>
          <a:stretch>
            <a:fillRect/>
          </a:stretch>
        </p:blipFill>
        <p:spPr bwMode="auto">
          <a:xfrm>
            <a:off x="3124200" y="990600"/>
            <a:ext cx="3690938"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83F38-DFC0-40EE-BDD9-B583BD423D09}"/>
              </a:ext>
            </a:extLst>
          </p:cNvPr>
          <p:cNvSpPr>
            <a:spLocks noGrp="1"/>
          </p:cNvSpPr>
          <p:nvPr>
            <p:ph type="title"/>
          </p:nvPr>
        </p:nvSpPr>
        <p:spPr/>
        <p:txBody>
          <a:bodyPr/>
          <a:lstStyle/>
          <a:p>
            <a:pPr>
              <a:defRPr/>
            </a:pPr>
            <a:r>
              <a:rPr lang="pl-PL" dirty="0"/>
              <a:t>Neutralna kamatna stopa</a:t>
            </a:r>
            <a:endParaRPr lang="en-US" dirty="0"/>
          </a:p>
        </p:txBody>
      </p:sp>
      <p:sp>
        <p:nvSpPr>
          <p:cNvPr id="3" name="Content Placeholder 2">
            <a:extLst>
              <a:ext uri="{FF2B5EF4-FFF2-40B4-BE49-F238E27FC236}">
                <a16:creationId xmlns:a16="http://schemas.microsoft.com/office/drawing/2014/main" id="{8FAD794D-02F1-46A9-9575-2783DB3EEFE3}"/>
              </a:ext>
            </a:extLst>
          </p:cNvPr>
          <p:cNvSpPr>
            <a:spLocks noGrp="1"/>
          </p:cNvSpPr>
          <p:nvPr>
            <p:ph sz="half" idx="1"/>
          </p:nvPr>
        </p:nvSpPr>
        <p:spPr/>
        <p:txBody>
          <a:bodyPr/>
          <a:lstStyle/>
          <a:p>
            <a:pPr>
              <a:defRPr/>
            </a:pPr>
            <a:endParaRPr lang="pl-PL" dirty="0"/>
          </a:p>
          <a:p>
            <a:pPr>
              <a:defRPr/>
            </a:pPr>
            <a:endParaRPr lang="pl-PL" dirty="0"/>
          </a:p>
          <a:p>
            <a:pPr>
              <a:defRPr/>
            </a:pPr>
            <a:r>
              <a:rPr lang="pl-PL" dirty="0"/>
              <a:t>i = </a:t>
            </a:r>
            <a:r>
              <a:rPr lang="en-US" i="1" dirty="0"/>
              <a:t>r </a:t>
            </a:r>
            <a:r>
              <a:rPr lang="sr-Latn-CS" i="1" dirty="0"/>
              <a:t> + </a:t>
            </a:r>
            <a:r>
              <a:rPr lang="en-US" dirty="0">
                <a:sym typeface="Symbol"/>
              </a:rPr>
              <a:t></a:t>
            </a:r>
            <a:endParaRPr lang="en-US" dirty="0"/>
          </a:p>
          <a:p>
            <a:pPr>
              <a:defRPr/>
            </a:pPr>
            <a:endParaRPr lang="en-US" dirty="0"/>
          </a:p>
        </p:txBody>
      </p:sp>
      <p:sp>
        <p:nvSpPr>
          <p:cNvPr id="4" name="Content Placeholder 3">
            <a:extLst>
              <a:ext uri="{FF2B5EF4-FFF2-40B4-BE49-F238E27FC236}">
                <a16:creationId xmlns:a16="http://schemas.microsoft.com/office/drawing/2014/main" id="{F009692D-ABE0-4D57-BAF2-5BBD160DC5E1}"/>
              </a:ext>
            </a:extLst>
          </p:cNvPr>
          <p:cNvSpPr>
            <a:spLocks noGrp="1"/>
          </p:cNvSpPr>
          <p:nvPr>
            <p:ph sz="half" idx="2"/>
          </p:nvPr>
        </p:nvSpPr>
        <p:spPr/>
        <p:txBody>
          <a:bodyPr/>
          <a:lstStyle/>
          <a:p>
            <a:pPr>
              <a:defRPr/>
            </a:pPr>
            <a:r>
              <a:rPr lang="en-US" dirty="0" err="1"/>
              <a:t>privreda</a:t>
            </a:r>
            <a:r>
              <a:rPr lang="en-US" dirty="0"/>
              <a:t> ne </a:t>
            </a:r>
            <a:r>
              <a:rPr lang="en-US" dirty="0" err="1"/>
              <a:t>može</a:t>
            </a:r>
            <a:r>
              <a:rPr lang="en-US" dirty="0"/>
              <a:t> </a:t>
            </a:r>
            <a:r>
              <a:rPr lang="en-US" dirty="0" err="1"/>
              <a:t>dugo</a:t>
            </a:r>
            <a:r>
              <a:rPr lang="en-US" dirty="0"/>
              <a:t> </a:t>
            </a:r>
            <a:r>
              <a:rPr lang="en-US" dirty="0" err="1"/>
              <a:t>da</a:t>
            </a:r>
            <a:r>
              <a:rPr lang="en-US" dirty="0"/>
              <a:t> se </a:t>
            </a:r>
            <a:r>
              <a:rPr lang="en-US" dirty="0" err="1"/>
              <a:t>zadrži</a:t>
            </a:r>
            <a:r>
              <a:rPr lang="en-US" dirty="0"/>
              <a:t> van </a:t>
            </a:r>
            <a:r>
              <a:rPr lang="en-US" i="1" dirty="0"/>
              <a:t>IS </a:t>
            </a:r>
            <a:r>
              <a:rPr lang="en-US" i="1" dirty="0" err="1"/>
              <a:t>krive</a:t>
            </a:r>
            <a:r>
              <a:rPr lang="sr-Latn-CS" i="1" dirty="0"/>
              <a:t> i </a:t>
            </a:r>
            <a:r>
              <a:rPr lang="pl-PL" dirty="0"/>
              <a:t>nikada ne odstupa previše od </a:t>
            </a:r>
            <a:r>
              <a:rPr lang="pl-PL" i="1" dirty="0"/>
              <a:t>LM ili TR krive</a:t>
            </a:r>
            <a:endParaRPr lang="en-US" dirty="0"/>
          </a:p>
        </p:txBody>
      </p:sp>
      <p:cxnSp>
        <p:nvCxnSpPr>
          <p:cNvPr id="69637" name="Straight Connector 4">
            <a:extLst>
              <a:ext uri="{FF2B5EF4-FFF2-40B4-BE49-F238E27FC236}">
                <a16:creationId xmlns:a16="http://schemas.microsoft.com/office/drawing/2014/main" id="{B37456D5-9680-4681-8303-F9AD70F85185}"/>
              </a:ext>
            </a:extLst>
          </p:cNvPr>
          <p:cNvCxnSpPr>
            <a:cxnSpLocks noChangeShapeType="1"/>
          </p:cNvCxnSpPr>
          <p:nvPr/>
        </p:nvCxnSpPr>
        <p:spPr bwMode="auto">
          <a:xfrm>
            <a:off x="2743200" y="3122613"/>
            <a:ext cx="228600" cy="1587"/>
          </a:xfrm>
          <a:prstGeom prst="line">
            <a:avLst/>
          </a:prstGeom>
          <a:noFill/>
          <a:ln w="47625" algn="ctr">
            <a:solidFill>
              <a:schemeClr val="tx1"/>
            </a:solidFill>
            <a:round/>
            <a:headEnd/>
            <a:tailEnd/>
          </a:ln>
          <a:extLst>
            <a:ext uri="{909E8E84-426E-40DD-AFC4-6F175D3DCCD1}">
              <a14:hiddenFill xmlns:a14="http://schemas.microsoft.com/office/drawing/2010/main">
                <a:noFill/>
              </a14:hiddenFill>
            </a:ext>
          </a:extLst>
        </p:spPr>
      </p:cxnSp>
      <p:cxnSp>
        <p:nvCxnSpPr>
          <p:cNvPr id="69638" name="Straight Connector 6">
            <a:extLst>
              <a:ext uri="{FF2B5EF4-FFF2-40B4-BE49-F238E27FC236}">
                <a16:creationId xmlns:a16="http://schemas.microsoft.com/office/drawing/2014/main" id="{8EED4283-B925-4DF0-8BAE-6193B452CD97}"/>
              </a:ext>
            </a:extLst>
          </p:cNvPr>
          <p:cNvCxnSpPr>
            <a:cxnSpLocks noChangeShapeType="1"/>
          </p:cNvCxnSpPr>
          <p:nvPr/>
        </p:nvCxnSpPr>
        <p:spPr bwMode="auto">
          <a:xfrm>
            <a:off x="1447800" y="3048000"/>
            <a:ext cx="228600" cy="1588"/>
          </a:xfrm>
          <a:prstGeom prst="line">
            <a:avLst/>
          </a:prstGeom>
          <a:noFill/>
          <a:ln w="47625" algn="ctr">
            <a:solidFill>
              <a:schemeClr val="tx1"/>
            </a:solidFill>
            <a:round/>
            <a:headEnd/>
            <a:tailEnd/>
          </a:ln>
          <a:extLst>
            <a:ext uri="{909E8E84-426E-40DD-AFC4-6F175D3DCCD1}">
              <a14:hiddenFill xmlns:a14="http://schemas.microsoft.com/office/drawing/2010/main">
                <a:noFill/>
              </a14:hiddenFill>
            </a:ext>
          </a:extLst>
        </p:spPr>
      </p:cxn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D3190-879D-4BD6-B98D-140D89D45049}"/>
              </a:ext>
            </a:extLst>
          </p:cNvPr>
          <p:cNvSpPr>
            <a:spLocks noGrp="1"/>
          </p:cNvSpPr>
          <p:nvPr>
            <p:ph type="title"/>
          </p:nvPr>
        </p:nvSpPr>
        <p:spPr/>
        <p:txBody>
          <a:bodyPr/>
          <a:lstStyle/>
          <a:p>
            <a:r>
              <a:rPr lang="en-GB" dirty="0" err="1"/>
              <a:t>Tema</a:t>
            </a:r>
            <a:r>
              <a:rPr lang="en-GB" dirty="0"/>
              <a:t> </a:t>
            </a:r>
            <a:r>
              <a:rPr lang="en-GB" dirty="0" err="1"/>
              <a:t>nedelje</a:t>
            </a:r>
            <a:endParaRPr lang="en-GB" dirty="0"/>
          </a:p>
        </p:txBody>
      </p:sp>
      <p:sp>
        <p:nvSpPr>
          <p:cNvPr id="3" name="Content Placeholder 2">
            <a:extLst>
              <a:ext uri="{FF2B5EF4-FFF2-40B4-BE49-F238E27FC236}">
                <a16:creationId xmlns:a16="http://schemas.microsoft.com/office/drawing/2014/main" id="{202D65AF-AA14-4A30-B558-1652C40B0512}"/>
              </a:ext>
            </a:extLst>
          </p:cNvPr>
          <p:cNvSpPr>
            <a:spLocks noGrp="1"/>
          </p:cNvSpPr>
          <p:nvPr>
            <p:ph sz="half" idx="1"/>
          </p:nvPr>
        </p:nvSpPr>
        <p:spPr>
          <a:xfrm>
            <a:off x="1066800" y="1981200"/>
            <a:ext cx="7543800" cy="4114800"/>
          </a:xfrm>
        </p:spPr>
        <p:txBody>
          <a:bodyPr/>
          <a:lstStyle/>
          <a:p>
            <a:r>
              <a:rPr lang="en-GB" dirty="0"/>
              <a:t>In the January 2019 meeting, the Federal Open Market Committee (FOMC) left the federal funds rate unchanged in a range of 2.25 to 2.5 percent and communicated that it “will be patient” as it determines what future adjustments to the target range for the federal funds rate may be appropriate.</a:t>
            </a:r>
          </a:p>
        </p:txBody>
      </p:sp>
    </p:spTree>
    <p:extLst>
      <p:ext uri="{BB962C8B-B14F-4D97-AF65-F5344CB8AC3E}">
        <p14:creationId xmlns:p14="http://schemas.microsoft.com/office/powerpoint/2010/main" val="325489679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DD7C7-0A78-4483-8CCB-B593F4790C32}"/>
              </a:ext>
            </a:extLst>
          </p:cNvPr>
          <p:cNvSpPr>
            <a:spLocks noGrp="1"/>
          </p:cNvSpPr>
          <p:nvPr>
            <p:ph type="title"/>
          </p:nvPr>
        </p:nvSpPr>
        <p:spPr/>
        <p:txBody>
          <a:bodyPr/>
          <a:lstStyle/>
          <a:p>
            <a:pPr>
              <a:defRPr/>
            </a:pPr>
            <a:r>
              <a:rPr lang="sr-Latn-CS" dirty="0"/>
              <a:t>Ravnoteža u </a:t>
            </a:r>
            <a:r>
              <a:rPr lang="sr-Latn-CS" i="1" dirty="0"/>
              <a:t>LM</a:t>
            </a:r>
            <a:endParaRPr lang="en-US" dirty="0"/>
          </a:p>
        </p:txBody>
      </p:sp>
      <p:sp>
        <p:nvSpPr>
          <p:cNvPr id="3" name="Content Placeholder 2">
            <a:extLst>
              <a:ext uri="{FF2B5EF4-FFF2-40B4-BE49-F238E27FC236}">
                <a16:creationId xmlns:a16="http://schemas.microsoft.com/office/drawing/2014/main" id="{76B7D5C1-0362-4B71-B33C-569B6C09BDB5}"/>
              </a:ext>
            </a:extLst>
          </p:cNvPr>
          <p:cNvSpPr>
            <a:spLocks noGrp="1"/>
          </p:cNvSpPr>
          <p:nvPr>
            <p:ph sz="half" idx="1"/>
          </p:nvPr>
        </p:nvSpPr>
        <p:spPr/>
        <p:txBody>
          <a:bodyPr/>
          <a:lstStyle/>
          <a:p>
            <a:pPr>
              <a:defRPr/>
            </a:pPr>
            <a:endParaRPr lang="en-US"/>
          </a:p>
        </p:txBody>
      </p:sp>
      <p:pic>
        <p:nvPicPr>
          <p:cNvPr id="70660" name="Picture 2">
            <a:extLst>
              <a:ext uri="{FF2B5EF4-FFF2-40B4-BE49-F238E27FC236}">
                <a16:creationId xmlns:a16="http://schemas.microsoft.com/office/drawing/2014/main" id="{FF876D1C-11B9-4515-96EC-BD6CCE0B4879}"/>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33400" y="1981200"/>
            <a:ext cx="5245100" cy="4114800"/>
          </a:xfrm>
          <a:noFill/>
          <a:extLst>
            <a:ext uri="{909E8E84-426E-40DD-AFC4-6F175D3DCCD1}">
              <a14:hiddenFill xmlns:a14="http://schemas.microsoft.com/office/drawing/2010/main">
                <a:solidFill>
                  <a:srgbClr val="FFFFFF"/>
                </a:solidFill>
              </a14:hiddenFill>
            </a:ext>
          </a:extLst>
        </p:spPr>
      </p:pic>
      <p:sp>
        <p:nvSpPr>
          <p:cNvPr id="70661" name="TextBox 5">
            <a:extLst>
              <a:ext uri="{FF2B5EF4-FFF2-40B4-BE49-F238E27FC236}">
                <a16:creationId xmlns:a16="http://schemas.microsoft.com/office/drawing/2014/main" id="{5D2E3495-75D8-4E84-BEBD-C26E24389506}"/>
              </a:ext>
            </a:extLst>
          </p:cNvPr>
          <p:cNvSpPr txBox="1">
            <a:spLocks noChangeArrowheads="1"/>
          </p:cNvSpPr>
          <p:nvPr/>
        </p:nvSpPr>
        <p:spPr bwMode="auto">
          <a:xfrm>
            <a:off x="5791200" y="2209800"/>
            <a:ext cx="3048000" cy="424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sr-Latn-CS" altLang="en-US"/>
              <a:t>AB – pomeranje IS, npr rast cena akcija, rast q, rast I, multiplikator</a:t>
            </a:r>
          </a:p>
          <a:p>
            <a:pPr eaLnBrk="1" hangingPunct="1"/>
            <a:endParaRPr lang="sr-Latn-CS" altLang="en-US"/>
          </a:p>
          <a:p>
            <a:pPr eaLnBrk="1" hangingPunct="1"/>
            <a:r>
              <a:rPr lang="sr-Latn-CS" altLang="en-US"/>
              <a:t>Na to reaguje CB i povećava realni novac</a:t>
            </a:r>
          </a:p>
          <a:p>
            <a:pPr eaLnBrk="1" hangingPunct="1"/>
            <a:endParaRPr lang="sr-Latn-CS" altLang="en-US"/>
          </a:p>
          <a:p>
            <a:pPr eaLnBrk="1" hangingPunct="1"/>
            <a:r>
              <a:rPr lang="sr-Latn-CS" altLang="en-US"/>
              <a:t>BD – pomera se LM kriva, promenila se egzogena varijabla M/P</a:t>
            </a:r>
          </a:p>
          <a:p>
            <a:pPr eaLnBrk="1" hangingPunct="1"/>
            <a:endParaRPr lang="sr-Latn-CS" altLang="en-US"/>
          </a:p>
          <a:p>
            <a:pPr eaLnBrk="1" hangingPunct="1"/>
            <a:r>
              <a:rPr lang="sr-Latn-CS" altLang="en-US"/>
              <a:t>To je </a:t>
            </a:r>
            <a:r>
              <a:rPr lang="en-US" altLang="en-US" b="1"/>
              <a:t>kombinacij</a:t>
            </a:r>
            <a:r>
              <a:rPr lang="sr-Latn-CS" altLang="en-US" b="1"/>
              <a:t>a</a:t>
            </a:r>
            <a:endParaRPr lang="en-US" altLang="en-US" b="1"/>
          </a:p>
          <a:p>
            <a:pPr eaLnBrk="1" hangingPunct="1"/>
            <a:r>
              <a:rPr lang="en-US" altLang="en-US" b="1"/>
              <a:t>politika (policy mix). </a:t>
            </a:r>
            <a:r>
              <a:rPr lang="en-US" altLang="en-US"/>
              <a:t>Rezultat je da se privreda</a:t>
            </a:r>
            <a:r>
              <a:rPr lang="sr-Latn-CS" altLang="en-US"/>
              <a:t> </a:t>
            </a:r>
            <a:r>
              <a:rPr lang="en-US" altLang="en-US"/>
              <a:t>pomera u tačku </a:t>
            </a:r>
            <a:r>
              <a:rPr lang="en-US" altLang="en-US" i="1"/>
              <a:t>D.</a:t>
            </a:r>
            <a:endParaRPr lang="en-US" altLang="en-US"/>
          </a:p>
        </p:txBody>
      </p:sp>
      <p:cxnSp>
        <p:nvCxnSpPr>
          <p:cNvPr id="70662" name="Straight Arrow Connector 6">
            <a:extLst>
              <a:ext uri="{FF2B5EF4-FFF2-40B4-BE49-F238E27FC236}">
                <a16:creationId xmlns:a16="http://schemas.microsoft.com/office/drawing/2014/main" id="{36FCBB39-0910-4579-B2EA-B7BEEE1754AC}"/>
              </a:ext>
            </a:extLst>
          </p:cNvPr>
          <p:cNvCxnSpPr>
            <a:cxnSpLocks noChangeShapeType="1"/>
          </p:cNvCxnSpPr>
          <p:nvPr/>
        </p:nvCxnSpPr>
        <p:spPr bwMode="auto">
          <a:xfrm rot="5400000" flipH="1" flipV="1">
            <a:off x="3200400" y="3276600"/>
            <a:ext cx="381000" cy="381000"/>
          </a:xfrm>
          <a:prstGeom prst="straightConnector1">
            <a:avLst/>
          </a:prstGeom>
          <a:noFill/>
          <a:ln w="31750" algn="ctr">
            <a:solidFill>
              <a:schemeClr val="bg1"/>
            </a:solidFill>
            <a:round/>
            <a:headEnd/>
            <a:tailEnd type="arrow" w="med" len="med"/>
          </a:ln>
          <a:extLst>
            <a:ext uri="{909E8E84-426E-40DD-AFC4-6F175D3DCCD1}">
              <a14:hiddenFill xmlns:a14="http://schemas.microsoft.com/office/drawing/2010/main">
                <a:noFill/>
              </a14:hiddenFill>
            </a:ext>
          </a:extLst>
        </p:spPr>
      </p:cxnSp>
      <p:cxnSp>
        <p:nvCxnSpPr>
          <p:cNvPr id="70663" name="Straight Arrow Connector 7">
            <a:extLst>
              <a:ext uri="{FF2B5EF4-FFF2-40B4-BE49-F238E27FC236}">
                <a16:creationId xmlns:a16="http://schemas.microsoft.com/office/drawing/2014/main" id="{8F6075A8-240C-43D7-8857-E727DF7FA346}"/>
              </a:ext>
            </a:extLst>
          </p:cNvPr>
          <p:cNvCxnSpPr>
            <a:cxnSpLocks noChangeShapeType="1"/>
          </p:cNvCxnSpPr>
          <p:nvPr/>
        </p:nvCxnSpPr>
        <p:spPr bwMode="auto">
          <a:xfrm>
            <a:off x="3962400" y="3352800"/>
            <a:ext cx="381000" cy="304800"/>
          </a:xfrm>
          <a:prstGeom prst="straightConnector1">
            <a:avLst/>
          </a:prstGeom>
          <a:noFill/>
          <a:ln w="31750" algn="ctr">
            <a:solidFill>
              <a:schemeClr val="bg1"/>
            </a:solidFill>
            <a:round/>
            <a:headEnd/>
            <a:tailEnd type="arrow" w="med" len="med"/>
          </a:ln>
          <a:extLst>
            <a:ext uri="{909E8E84-426E-40DD-AFC4-6F175D3DCCD1}">
              <a14:hiddenFill xmlns:a14="http://schemas.microsoft.com/office/drawing/2010/main">
                <a:noFill/>
              </a14:hiddenFill>
            </a:ext>
          </a:extLst>
        </p:spPr>
      </p:cxn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47BCF-0D10-4C87-9F7C-92AA98FE9C0E}"/>
              </a:ext>
            </a:extLst>
          </p:cNvPr>
          <p:cNvSpPr>
            <a:spLocks noGrp="1"/>
          </p:cNvSpPr>
          <p:nvPr>
            <p:ph type="title"/>
          </p:nvPr>
        </p:nvSpPr>
        <p:spPr/>
        <p:txBody>
          <a:bodyPr/>
          <a:lstStyle/>
          <a:p>
            <a:pPr>
              <a:defRPr/>
            </a:pPr>
            <a:r>
              <a:rPr lang="sr-Latn-CS" dirty="0"/>
              <a:t>Ravnoteža u </a:t>
            </a:r>
            <a:r>
              <a:rPr lang="sr-Latn-CS" i="1" dirty="0"/>
              <a:t>TR</a:t>
            </a:r>
            <a:endParaRPr lang="en-US" dirty="0"/>
          </a:p>
        </p:txBody>
      </p:sp>
      <p:sp>
        <p:nvSpPr>
          <p:cNvPr id="3" name="Content Placeholder 2">
            <a:extLst>
              <a:ext uri="{FF2B5EF4-FFF2-40B4-BE49-F238E27FC236}">
                <a16:creationId xmlns:a16="http://schemas.microsoft.com/office/drawing/2014/main" id="{D20A5F7F-B42D-456E-8B02-C823A833AD5A}"/>
              </a:ext>
            </a:extLst>
          </p:cNvPr>
          <p:cNvSpPr>
            <a:spLocks noGrp="1"/>
          </p:cNvSpPr>
          <p:nvPr>
            <p:ph sz="half" idx="1"/>
          </p:nvPr>
        </p:nvSpPr>
        <p:spPr>
          <a:xfrm>
            <a:off x="762000" y="1981200"/>
            <a:ext cx="3695700" cy="4114800"/>
          </a:xfrm>
        </p:spPr>
        <p:txBody>
          <a:bodyPr/>
          <a:lstStyle/>
          <a:p>
            <a:pPr>
              <a:defRPr/>
            </a:pPr>
            <a:r>
              <a:rPr lang="en-US" sz="2400" dirty="0" err="1"/>
              <a:t>Pošto</a:t>
            </a:r>
            <a:r>
              <a:rPr lang="en-US" sz="2400" dirty="0"/>
              <a:t> </a:t>
            </a:r>
            <a:r>
              <a:rPr lang="en-US" sz="2400" i="1" dirty="0" err="1"/>
              <a:t>TR</a:t>
            </a:r>
            <a:r>
              <a:rPr lang="en-US" sz="2400" i="1" dirty="0"/>
              <a:t> </a:t>
            </a:r>
            <a:r>
              <a:rPr lang="en-US" sz="2400" i="1" dirty="0" err="1"/>
              <a:t>kriva</a:t>
            </a:r>
            <a:endParaRPr lang="en-US" sz="2400" i="1" dirty="0"/>
          </a:p>
          <a:p>
            <a:pPr>
              <a:defRPr/>
            </a:pPr>
            <a:r>
              <a:rPr lang="en-US" sz="2400" dirty="0" err="1"/>
              <a:t>veoma</a:t>
            </a:r>
            <a:r>
              <a:rPr lang="en-US" sz="2400" dirty="0"/>
              <a:t> </a:t>
            </a:r>
            <a:r>
              <a:rPr lang="en-US" sz="2400" dirty="0" err="1"/>
              <a:t>podseća</a:t>
            </a:r>
            <a:r>
              <a:rPr lang="en-US" sz="2400" dirty="0"/>
              <a:t> </a:t>
            </a:r>
            <a:r>
              <a:rPr lang="en-US" sz="2400" dirty="0" err="1"/>
              <a:t>na</a:t>
            </a:r>
            <a:r>
              <a:rPr lang="en-US" sz="2400" dirty="0"/>
              <a:t> </a:t>
            </a:r>
            <a:r>
              <a:rPr lang="en-US" sz="2400" i="1" dirty="0"/>
              <a:t>LM </a:t>
            </a:r>
            <a:r>
              <a:rPr lang="en-US" sz="2400" i="1" dirty="0" err="1"/>
              <a:t>krivu</a:t>
            </a:r>
            <a:r>
              <a:rPr lang="sr-Latn-CS" sz="2400" i="1" dirty="0"/>
              <a:t>  </a:t>
            </a:r>
            <a:r>
              <a:rPr lang="en-US" sz="2400" dirty="0" err="1"/>
              <a:t>formalna</a:t>
            </a:r>
            <a:r>
              <a:rPr lang="en-US" sz="2400" dirty="0"/>
              <a:t> </a:t>
            </a:r>
            <a:r>
              <a:rPr lang="en-US" sz="2400" dirty="0" err="1"/>
              <a:t>analiza</a:t>
            </a:r>
            <a:r>
              <a:rPr lang="en-US" sz="2400" dirty="0"/>
              <a:t> </a:t>
            </a:r>
            <a:r>
              <a:rPr lang="en-US" sz="2400" dirty="0" err="1"/>
              <a:t>će</a:t>
            </a:r>
            <a:r>
              <a:rPr lang="en-US" sz="2400" dirty="0"/>
              <a:t> </a:t>
            </a:r>
            <a:r>
              <a:rPr lang="en-US" sz="2400" dirty="0" err="1"/>
              <a:t>biti</a:t>
            </a:r>
            <a:r>
              <a:rPr lang="en-US" sz="2400" dirty="0"/>
              <a:t> </a:t>
            </a:r>
            <a:r>
              <a:rPr lang="en-US" sz="2400" dirty="0" err="1"/>
              <a:t>veoma</a:t>
            </a:r>
            <a:r>
              <a:rPr lang="sr-Latn-CS" sz="2400" dirty="0"/>
              <a:t> </a:t>
            </a:r>
            <a:r>
              <a:rPr lang="en-US" sz="2400" dirty="0" err="1"/>
              <a:t>slična</a:t>
            </a:r>
            <a:endParaRPr lang="sr-Latn-CS" sz="2400" dirty="0"/>
          </a:p>
          <a:p>
            <a:pPr>
              <a:defRPr/>
            </a:pPr>
            <a:endParaRPr lang="sr-Latn-CS" dirty="0"/>
          </a:p>
          <a:p>
            <a:pPr>
              <a:defRPr/>
            </a:pPr>
            <a:r>
              <a:rPr lang="en-US" sz="2400" dirty="0" err="1"/>
              <a:t>egzogeni</a:t>
            </a:r>
            <a:r>
              <a:rPr lang="en-US" sz="2400" dirty="0"/>
              <a:t> </a:t>
            </a:r>
            <a:r>
              <a:rPr lang="en-US" sz="2400" dirty="0" err="1"/>
              <a:t>rast</a:t>
            </a:r>
            <a:r>
              <a:rPr lang="en-US" sz="2400" dirty="0"/>
              <a:t> </a:t>
            </a:r>
            <a:r>
              <a:rPr lang="en-US" sz="2400" dirty="0" err="1"/>
              <a:t>tražnje</a:t>
            </a:r>
            <a:r>
              <a:rPr lang="sr-Latn-CS" sz="2400" dirty="0"/>
              <a:t> </a:t>
            </a:r>
            <a:r>
              <a:rPr lang="pt-BR" sz="2400" dirty="0"/>
              <a:t>pomera </a:t>
            </a:r>
            <a:r>
              <a:rPr lang="pt-BR" sz="2400" i="1" dirty="0"/>
              <a:t>IS do IS’ i nova ravnotežna tačka</a:t>
            </a:r>
          </a:p>
          <a:p>
            <a:pPr>
              <a:defRPr/>
            </a:pPr>
            <a:r>
              <a:rPr lang="en-US" sz="2400" dirty="0" err="1"/>
              <a:t>postaje</a:t>
            </a:r>
            <a:r>
              <a:rPr lang="en-US" sz="2400" dirty="0"/>
              <a:t> – </a:t>
            </a:r>
            <a:r>
              <a:rPr lang="en-US" sz="2400" dirty="0" err="1"/>
              <a:t>tačka</a:t>
            </a:r>
            <a:r>
              <a:rPr lang="en-US" sz="2400" dirty="0"/>
              <a:t> </a:t>
            </a:r>
            <a:r>
              <a:rPr lang="en-US" sz="2400" i="1" dirty="0"/>
              <a:t>B.</a:t>
            </a:r>
            <a:endParaRPr lang="en-US" sz="2400" dirty="0"/>
          </a:p>
        </p:txBody>
      </p:sp>
      <p:pic>
        <p:nvPicPr>
          <p:cNvPr id="71684" name="Picture 2">
            <a:extLst>
              <a:ext uri="{FF2B5EF4-FFF2-40B4-BE49-F238E27FC236}">
                <a16:creationId xmlns:a16="http://schemas.microsoft.com/office/drawing/2014/main" id="{01648790-500D-42BC-94C7-36E90C29405A}"/>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l="48718" b="5728"/>
          <a:stretch>
            <a:fillRect/>
          </a:stretch>
        </p:blipFill>
        <p:spPr>
          <a:xfrm>
            <a:off x="4419600" y="2057400"/>
            <a:ext cx="4565650" cy="3657600"/>
          </a:xfr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631C4E3C-0CE2-4E09-AD41-BF591C9073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367"/>
          <a:stretch>
            <a:fillRect/>
          </a:stretch>
        </p:blipFill>
        <p:spPr bwMode="auto">
          <a:xfrm>
            <a:off x="-288925" y="2057400"/>
            <a:ext cx="4681538" cy="367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CFCE9-F531-400F-BCC4-057529B2D088}"/>
              </a:ext>
            </a:extLst>
          </p:cNvPr>
          <p:cNvSpPr>
            <a:spLocks noGrp="1"/>
          </p:cNvSpPr>
          <p:nvPr>
            <p:ph type="title"/>
          </p:nvPr>
        </p:nvSpPr>
        <p:spPr/>
        <p:txBody>
          <a:bodyPr/>
          <a:lstStyle/>
          <a:p>
            <a:pPr>
              <a:defRPr/>
            </a:pPr>
            <a:r>
              <a:rPr lang="pl-PL" dirty="0"/>
              <a:t>Ključna razlika je u interpretaciji monetarne politike</a:t>
            </a:r>
            <a:endParaRPr lang="en-US" dirty="0"/>
          </a:p>
        </p:txBody>
      </p:sp>
      <p:sp>
        <p:nvSpPr>
          <p:cNvPr id="3" name="Content Placeholder 2">
            <a:extLst>
              <a:ext uri="{FF2B5EF4-FFF2-40B4-BE49-F238E27FC236}">
                <a16:creationId xmlns:a16="http://schemas.microsoft.com/office/drawing/2014/main" id="{69385C55-CCA8-4910-898E-5B89A3D6A823}"/>
              </a:ext>
            </a:extLst>
          </p:cNvPr>
          <p:cNvSpPr>
            <a:spLocks noGrp="1"/>
          </p:cNvSpPr>
          <p:nvPr>
            <p:ph sz="half" idx="1"/>
          </p:nvPr>
        </p:nvSpPr>
        <p:spPr>
          <a:xfrm>
            <a:off x="914400" y="1981200"/>
            <a:ext cx="3695700" cy="4114800"/>
          </a:xfrm>
        </p:spPr>
        <p:txBody>
          <a:bodyPr/>
          <a:lstStyle/>
          <a:p>
            <a:pPr>
              <a:defRPr/>
            </a:pPr>
            <a:r>
              <a:rPr lang="en-US" i="1" dirty="0" err="1"/>
              <a:t>Pomak</a:t>
            </a:r>
            <a:r>
              <a:rPr lang="sr-Latn-CS" i="1" dirty="0"/>
              <a:t> </a:t>
            </a:r>
            <a:r>
              <a:rPr lang="pt-BR" i="1" dirty="0"/>
              <a:t>DD’ korespondira sa rastom autputa. </a:t>
            </a:r>
            <a:endParaRPr lang="sr-Latn-CS" i="1" dirty="0"/>
          </a:p>
          <a:p>
            <a:pPr>
              <a:defRPr/>
            </a:pPr>
            <a:endParaRPr lang="sr-Latn-CS" i="1" dirty="0"/>
          </a:p>
          <a:p>
            <a:pPr>
              <a:defRPr/>
            </a:pPr>
            <a:r>
              <a:rPr lang="pt-BR" i="1" dirty="0"/>
              <a:t>Da bi</a:t>
            </a:r>
            <a:r>
              <a:rPr lang="sr-Latn-CS" i="1" dirty="0"/>
              <a:t> </a:t>
            </a:r>
            <a:r>
              <a:rPr lang="en-US" dirty="0" err="1"/>
              <a:t>dostigla</a:t>
            </a:r>
            <a:r>
              <a:rPr lang="en-US" dirty="0"/>
              <a:t> </a:t>
            </a:r>
            <a:r>
              <a:rPr lang="en-US" dirty="0" err="1"/>
              <a:t>željenu</a:t>
            </a:r>
            <a:r>
              <a:rPr lang="en-US" dirty="0"/>
              <a:t> </a:t>
            </a:r>
            <a:r>
              <a:rPr lang="en-US" dirty="0" err="1"/>
              <a:t>kamatnu</a:t>
            </a:r>
            <a:r>
              <a:rPr lang="en-US" dirty="0"/>
              <a:t> </a:t>
            </a:r>
            <a:r>
              <a:rPr lang="en-US" dirty="0" err="1"/>
              <a:t>stopu</a:t>
            </a:r>
            <a:r>
              <a:rPr lang="en-US" dirty="0"/>
              <a:t>, </a:t>
            </a:r>
            <a:r>
              <a:rPr lang="sr-Latn-CS" dirty="0"/>
              <a:t>CB </a:t>
            </a:r>
            <a:r>
              <a:rPr lang="it-IT" dirty="0"/>
              <a:t>povećava novčanu ponudu </a:t>
            </a:r>
            <a:r>
              <a:rPr lang="pl-PL" dirty="0"/>
              <a:t>do tačke </a:t>
            </a:r>
            <a:r>
              <a:rPr lang="pl-PL" i="1" dirty="0"/>
              <a:t>B</a:t>
            </a:r>
            <a:endParaRPr lang="en-US" dirty="0"/>
          </a:p>
        </p:txBody>
      </p:sp>
      <p:pic>
        <p:nvPicPr>
          <p:cNvPr id="72708" name="Picture 2">
            <a:extLst>
              <a:ext uri="{FF2B5EF4-FFF2-40B4-BE49-F238E27FC236}">
                <a16:creationId xmlns:a16="http://schemas.microsoft.com/office/drawing/2014/main" id="{D8C565E9-1251-4335-B21C-7EDD40E57105}"/>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r="10349"/>
          <a:stretch>
            <a:fillRect/>
          </a:stretch>
        </p:blipFill>
        <p:spPr>
          <a:xfrm>
            <a:off x="4522788" y="1752600"/>
            <a:ext cx="4164012" cy="4144963"/>
          </a:xfrm>
          <a:noFill/>
          <a:extLst>
            <a:ext uri="{909E8E84-426E-40DD-AFC4-6F175D3DCCD1}">
              <a14:hiddenFill xmlns:a14="http://schemas.microsoft.com/office/drawing/2010/main">
                <a:solidFill>
                  <a:srgbClr val="FFFFFF"/>
                </a:solidFill>
              </a14:hiddenFill>
            </a:ext>
          </a:extLst>
        </p:spPr>
      </p:pic>
      <p:cxnSp>
        <p:nvCxnSpPr>
          <p:cNvPr id="5" name="Straight Connector 4">
            <a:extLst>
              <a:ext uri="{FF2B5EF4-FFF2-40B4-BE49-F238E27FC236}">
                <a16:creationId xmlns:a16="http://schemas.microsoft.com/office/drawing/2014/main" id="{E30E181E-B1DC-4F50-9959-E39F1AA67CD0}"/>
              </a:ext>
            </a:extLst>
          </p:cNvPr>
          <p:cNvCxnSpPr>
            <a:cxnSpLocks noChangeShapeType="1"/>
          </p:cNvCxnSpPr>
          <p:nvPr/>
        </p:nvCxnSpPr>
        <p:spPr bwMode="auto">
          <a:xfrm>
            <a:off x="6400800" y="2209800"/>
            <a:ext cx="0" cy="3048000"/>
          </a:xfrm>
          <a:prstGeom prst="line">
            <a:avLst/>
          </a:prstGeom>
          <a:noFill/>
          <a:ln w="41275" algn="ctr">
            <a:solidFill>
              <a:srgbClr val="FFC000"/>
            </a:solidFill>
            <a:round/>
            <a:headEnd/>
            <a:tailEn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3" presetClass="path" presetSubtype="0" accel="50000" decel="50000" fill="hold" nodeType="clickEffect">
                                  <p:stCondLst>
                                    <p:cond delay="0"/>
                                  </p:stCondLst>
                                  <p:childTnLst>
                                    <p:animMotion origin="layout" path="M 0 -4.44444E-6 L 0.05833 -4.44444E-6 " pathEditMode="relative" rAng="0" ptsTypes="AA">
                                      <p:cBhvr>
                                        <p:cTn id="6" dur="2000" fill="hold"/>
                                        <p:tgtEl>
                                          <p:spTgt spid="5"/>
                                        </p:tgtEl>
                                        <p:attrNameLst>
                                          <p:attrName>ppt_x</p:attrName>
                                          <p:attrName>ppt_y</p:attrName>
                                        </p:attrNameLst>
                                      </p:cBhvr>
                                      <p:rCtr x="2917"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5">
            <a:extLst>
              <a:ext uri="{FF2B5EF4-FFF2-40B4-BE49-F238E27FC236}">
                <a16:creationId xmlns:a16="http://schemas.microsoft.com/office/drawing/2014/main" id="{F1CC4A6D-38DD-467D-B98A-C72DCDAC07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499" t="20000" r="66251" b="25926"/>
          <a:stretch>
            <a:fillRect/>
          </a:stretch>
        </p:blipFill>
        <p:spPr bwMode="auto">
          <a:xfrm>
            <a:off x="1524000" y="1066800"/>
            <a:ext cx="5715000" cy="55626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4162E625-418D-4AEC-B4AF-D3169B0B6A8A}"/>
              </a:ext>
            </a:extLst>
          </p:cNvPr>
          <p:cNvSpPr txBox="1">
            <a:spLocks noChangeArrowheads="1"/>
          </p:cNvSpPr>
          <p:nvPr/>
        </p:nvSpPr>
        <p:spPr bwMode="auto">
          <a:xfrm rot="-2392939">
            <a:off x="5600700" y="2071688"/>
            <a:ext cx="1371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en-US" altLang="en-US" b="1">
                <a:solidFill>
                  <a:srgbClr val="FF0000"/>
                </a:solidFill>
              </a:rPr>
              <a:t>Y=C</a:t>
            </a:r>
            <a:endParaRPr lang="en-GB" altLang="en-US" b="1">
              <a:solidFill>
                <a:srgbClr val="FF0000"/>
              </a:solidFill>
            </a:endParaRPr>
          </a:p>
        </p:txBody>
      </p:sp>
      <p:sp>
        <p:nvSpPr>
          <p:cNvPr id="7" name="TextBox 6">
            <a:extLst>
              <a:ext uri="{FF2B5EF4-FFF2-40B4-BE49-F238E27FC236}">
                <a16:creationId xmlns:a16="http://schemas.microsoft.com/office/drawing/2014/main" id="{936332FF-53A0-4B79-8802-04F39B449D4F}"/>
              </a:ext>
            </a:extLst>
          </p:cNvPr>
          <p:cNvSpPr txBox="1">
            <a:spLocks noChangeArrowheads="1"/>
          </p:cNvSpPr>
          <p:nvPr/>
        </p:nvSpPr>
        <p:spPr bwMode="auto">
          <a:xfrm rot="-2049207">
            <a:off x="5602288" y="2870200"/>
            <a:ext cx="16303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en-US" altLang="en-US" b="1">
                <a:solidFill>
                  <a:srgbClr val="FF0000"/>
                </a:solidFill>
              </a:rPr>
              <a:t>Y=</a:t>
            </a:r>
            <a:r>
              <a:rPr lang="sr-Latn-CS" altLang="en-US" sz="2800" b="1">
                <a:solidFill>
                  <a:srgbClr val="FF0000"/>
                </a:solidFill>
                <a:sym typeface="Symbol" panose="05050102010706020507" pitchFamily="18" charset="2"/>
              </a:rPr>
              <a:t>+</a:t>
            </a:r>
            <a:r>
              <a:rPr lang="sr-Latn-CS" altLang="en-US" sz="2800" b="1" i="1">
                <a:solidFill>
                  <a:srgbClr val="FF0000"/>
                </a:solidFill>
                <a:sym typeface="Symbol" panose="05050102010706020507" pitchFamily="18" charset="2"/>
              </a:rPr>
              <a:t>cY</a:t>
            </a:r>
            <a:r>
              <a:rPr lang="en-US" altLang="en-US" sz="2800" b="1">
                <a:solidFill>
                  <a:srgbClr val="FF0000"/>
                </a:solidFill>
              </a:rPr>
              <a:t> </a:t>
            </a:r>
            <a:endParaRPr lang="en-GB" altLang="en-US" sz="2800" b="1">
              <a:solidFill>
                <a:srgbClr val="FF0000"/>
              </a:solidFill>
            </a:endParaRPr>
          </a:p>
        </p:txBody>
      </p:sp>
      <p:sp>
        <p:nvSpPr>
          <p:cNvPr id="8" name="TextBox 7">
            <a:extLst>
              <a:ext uri="{FF2B5EF4-FFF2-40B4-BE49-F238E27FC236}">
                <a16:creationId xmlns:a16="http://schemas.microsoft.com/office/drawing/2014/main" id="{8996E1F8-4D20-4F39-8DF1-F55169A7EC86}"/>
              </a:ext>
            </a:extLst>
          </p:cNvPr>
          <p:cNvSpPr txBox="1">
            <a:spLocks noChangeArrowheads="1"/>
          </p:cNvSpPr>
          <p:nvPr/>
        </p:nvSpPr>
        <p:spPr bwMode="auto">
          <a:xfrm rot="-663907">
            <a:off x="4522788" y="5103813"/>
            <a:ext cx="25558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en-US" altLang="en-US" sz="2800" b="1">
                <a:solidFill>
                  <a:srgbClr val="FF0000"/>
                </a:solidFill>
              </a:rPr>
              <a:t>Y=-</a:t>
            </a:r>
            <a:r>
              <a:rPr lang="sr-Latn-CS" altLang="en-US" sz="2800" b="1">
                <a:solidFill>
                  <a:srgbClr val="FF0000"/>
                </a:solidFill>
                <a:sym typeface="Symbol" panose="05050102010706020507" pitchFamily="18" charset="2"/>
              </a:rPr>
              <a:t>+(1-</a:t>
            </a:r>
            <a:r>
              <a:rPr lang="sr-Latn-CS" altLang="en-US" sz="2800" b="1" i="1">
                <a:solidFill>
                  <a:srgbClr val="FF0000"/>
                </a:solidFill>
                <a:sym typeface="Symbol" panose="05050102010706020507" pitchFamily="18" charset="2"/>
              </a:rPr>
              <a:t>c)Y</a:t>
            </a:r>
            <a:r>
              <a:rPr lang="en-US" altLang="en-US" sz="2800" b="1">
                <a:solidFill>
                  <a:srgbClr val="FF0000"/>
                </a:solidFill>
              </a:rPr>
              <a:t> </a:t>
            </a:r>
            <a:endParaRPr lang="en-GB" altLang="en-US" sz="2800" b="1">
              <a:solidFill>
                <a:srgbClr val="FF0000"/>
              </a:solidFill>
            </a:endParaRPr>
          </a:p>
        </p:txBody>
      </p:sp>
      <p:sp>
        <p:nvSpPr>
          <p:cNvPr id="9" name="Rectangle 8">
            <a:extLst>
              <a:ext uri="{FF2B5EF4-FFF2-40B4-BE49-F238E27FC236}">
                <a16:creationId xmlns:a16="http://schemas.microsoft.com/office/drawing/2014/main" id="{5DF11C36-CFB1-4191-AC7B-08858758A357}"/>
              </a:ext>
            </a:extLst>
          </p:cNvPr>
          <p:cNvSpPr>
            <a:spLocks noChangeArrowheads="1"/>
          </p:cNvSpPr>
          <p:nvPr/>
        </p:nvSpPr>
        <p:spPr bwMode="auto">
          <a:xfrm>
            <a:off x="2286000" y="5486400"/>
            <a:ext cx="330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sr-Latn-CS" altLang="en-US" b="1">
                <a:sym typeface="Symbol" panose="05050102010706020507" pitchFamily="18" charset="2"/>
              </a:rPr>
              <a:t></a:t>
            </a:r>
            <a:endParaRPr lang="en-GB" altLang="en-US"/>
          </a:p>
        </p:txBody>
      </p:sp>
      <p:sp>
        <p:nvSpPr>
          <p:cNvPr id="10" name="Rectangle 9">
            <a:extLst>
              <a:ext uri="{FF2B5EF4-FFF2-40B4-BE49-F238E27FC236}">
                <a16:creationId xmlns:a16="http://schemas.microsoft.com/office/drawing/2014/main" id="{33602888-4A74-4602-8D1A-C7F264B27D77}"/>
              </a:ext>
            </a:extLst>
          </p:cNvPr>
          <p:cNvSpPr>
            <a:spLocks noChangeArrowheads="1"/>
          </p:cNvSpPr>
          <p:nvPr/>
        </p:nvSpPr>
        <p:spPr bwMode="auto">
          <a:xfrm>
            <a:off x="2209800" y="5791200"/>
            <a:ext cx="4302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sr-Latn-CS" altLang="en-US" b="1">
                <a:sym typeface="Symbol" panose="05050102010706020507" pitchFamily="18" charset="2"/>
              </a:rPr>
              <a:t>-</a:t>
            </a:r>
            <a:endParaRPr lang="en-GB"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linds(horizontal)">
                                      <p:cBhvr>
                                        <p:cTn id="13" dur="500"/>
                                        <p:tgtEl>
                                          <p:spTgt spid="8"/>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linds(horizontal)">
                                      <p:cBhvr>
                                        <p:cTn id="16" dur="500"/>
                                        <p:tgtEl>
                                          <p:spTgt spid="9"/>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linds(horizontal)">
                                      <p:cBhvr>
                                        <p:cTn id="19" dur="500"/>
                                        <p:tgtEl>
                                          <p:spTgt spid="10"/>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6" presetClass="emph" presetSubtype="0" fill="hold" grpId="1" nodeType="clickEffect">
                                  <p:stCondLst>
                                    <p:cond delay="0"/>
                                  </p:stCondLst>
                                  <p:childTnLst>
                                    <p:animScale>
                                      <p:cBhvr>
                                        <p:cTn id="23" dur="2000" fill="hold"/>
                                        <p:tgtEl>
                                          <p:spTgt spid="6"/>
                                        </p:tgtEl>
                                      </p:cBhvr>
                                      <p:by x="150000" y="150000"/>
                                    </p:animScale>
                                  </p:childTnLst>
                                </p:cTn>
                              </p:par>
                              <p:par>
                                <p:cTn id="24" presetID="6" presetClass="emph" presetSubtype="0" fill="hold" grpId="1" nodeType="withEffect">
                                  <p:stCondLst>
                                    <p:cond delay="0"/>
                                  </p:stCondLst>
                                  <p:childTnLst>
                                    <p:animScale>
                                      <p:cBhvr>
                                        <p:cTn id="25" dur="2000" fill="hold"/>
                                        <p:tgtEl>
                                          <p:spTgt spid="7"/>
                                        </p:tgtEl>
                                      </p:cBhvr>
                                      <p:by x="150000" y="150000"/>
                                    </p:animScale>
                                  </p:childTnLst>
                                </p:cTn>
                              </p:par>
                              <p:par>
                                <p:cTn id="26" presetID="6" presetClass="emph" presetSubtype="0" fill="hold" grpId="1" nodeType="withEffect">
                                  <p:stCondLst>
                                    <p:cond delay="0"/>
                                  </p:stCondLst>
                                  <p:childTnLst>
                                    <p:animScale>
                                      <p:cBhvr>
                                        <p:cTn id="27" dur="2000" fill="hold"/>
                                        <p:tgtEl>
                                          <p:spTgt spid="8"/>
                                        </p:tgtEl>
                                      </p:cBhvr>
                                      <p:by x="150000" y="150000"/>
                                    </p:animScale>
                                  </p:childTnLst>
                                </p:cTn>
                              </p:par>
                              <p:par>
                                <p:cTn id="28" presetID="6" presetClass="emph" presetSubtype="0" fill="hold" grpId="1" nodeType="withEffect">
                                  <p:stCondLst>
                                    <p:cond delay="0"/>
                                  </p:stCondLst>
                                  <p:childTnLst>
                                    <p:animScale>
                                      <p:cBhvr>
                                        <p:cTn id="29" dur="2000" fill="hold"/>
                                        <p:tgtEl>
                                          <p:spTgt spid="9"/>
                                        </p:tgtEl>
                                      </p:cBhvr>
                                      <p:by x="150000" y="150000"/>
                                    </p:animScale>
                                  </p:childTnLst>
                                </p:cTn>
                              </p:par>
                              <p:par>
                                <p:cTn id="30" presetID="6" presetClass="emph" presetSubtype="0" fill="hold" grpId="1" nodeType="withEffect">
                                  <p:stCondLst>
                                    <p:cond delay="0"/>
                                  </p:stCondLst>
                                  <p:childTnLst>
                                    <p:animScale>
                                      <p:cBhvr>
                                        <p:cTn id="31" dur="2000" fill="hold"/>
                                        <p:tgtEl>
                                          <p:spTgt spid="10"/>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p:bldP spid="7" grpId="1"/>
      <p:bldP spid="8" grpId="0"/>
      <p:bldP spid="8" grpId="1"/>
      <p:bldP spid="9" grpId="0"/>
      <p:bldP spid="9" grpId="1"/>
      <p:bldP spid="10" grpId="0"/>
      <p:bldP spid="10" grpId="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B3DFC-5F6E-42B7-AA9D-DBD9659AB697}"/>
              </a:ext>
            </a:extLst>
          </p:cNvPr>
          <p:cNvSpPr>
            <a:spLocks noGrp="1"/>
          </p:cNvSpPr>
          <p:nvPr>
            <p:ph type="title"/>
          </p:nvPr>
        </p:nvSpPr>
        <p:spPr>
          <a:xfrm>
            <a:off x="152400" y="1006475"/>
            <a:ext cx="8839200" cy="1431925"/>
          </a:xfrm>
        </p:spPr>
        <p:txBody>
          <a:bodyPr/>
          <a:lstStyle/>
          <a:p>
            <a:pPr>
              <a:defRPr/>
            </a:pPr>
            <a:r>
              <a:rPr lang="sr-Latn-CS" dirty="0"/>
              <a:t>Gde bi bila </a:t>
            </a:r>
            <a:r>
              <a:rPr lang="sr-Latn-CS" i="1" dirty="0"/>
              <a:t>LM </a:t>
            </a:r>
            <a:r>
              <a:rPr lang="sr-Latn-CS" dirty="0"/>
              <a:t>kriva?</a:t>
            </a:r>
            <a:br>
              <a:rPr lang="sr-Latn-CS" dirty="0"/>
            </a:br>
            <a:r>
              <a:rPr lang="sr-Latn-CS" dirty="0" err="1"/>
              <a:t>Strmija</a:t>
            </a:r>
            <a:r>
              <a:rPr lang="sr-Latn-CS" dirty="0"/>
              <a:t> nego u </a:t>
            </a:r>
            <a:r>
              <a:rPr lang="sr-Latn-CS" dirty="0" err="1"/>
              <a:t>TR</a:t>
            </a:r>
            <a:br>
              <a:rPr lang="sr-Latn-CS" dirty="0"/>
            </a:br>
            <a:br>
              <a:rPr lang="sr-Latn-CS" dirty="0"/>
            </a:br>
            <a:endParaRPr lang="en-US" dirty="0"/>
          </a:p>
        </p:txBody>
      </p:sp>
      <p:pic>
        <p:nvPicPr>
          <p:cNvPr id="73731" name="Picture 2">
            <a:extLst>
              <a:ext uri="{FF2B5EF4-FFF2-40B4-BE49-F238E27FC236}">
                <a16:creationId xmlns:a16="http://schemas.microsoft.com/office/drawing/2014/main" id="{4A43DB3D-9D50-4DD2-B94A-06211D79A8AD}"/>
              </a:ext>
            </a:extLst>
          </p:cNvPr>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l="6220" t="11765" r="5785" b="-29412"/>
          <a:stretch/>
        </p:blipFill>
        <p:spPr>
          <a:xfrm>
            <a:off x="609600" y="2743200"/>
            <a:ext cx="8278813" cy="4572000"/>
          </a:xfrm>
          <a:noFill/>
          <a:extLst>
            <a:ext uri="{909E8E84-426E-40DD-AFC4-6F175D3DCCD1}">
              <a14:hiddenFill xmlns:a14="http://schemas.microsoft.com/office/drawing/2010/main">
                <a:solidFill>
                  <a:srgbClr val="FFFFFF"/>
                </a:solidFill>
              </a14:hiddenFill>
            </a:ext>
          </a:extLst>
        </p:spPr>
      </p:pic>
      <p:cxnSp>
        <p:nvCxnSpPr>
          <p:cNvPr id="7" name="Straight Connector 6">
            <a:extLst>
              <a:ext uri="{FF2B5EF4-FFF2-40B4-BE49-F238E27FC236}">
                <a16:creationId xmlns:a16="http://schemas.microsoft.com/office/drawing/2014/main" id="{F0D249E3-859B-4ED0-BEC5-BAB86BA68C13}"/>
              </a:ext>
            </a:extLst>
          </p:cNvPr>
          <p:cNvCxnSpPr>
            <a:cxnSpLocks noChangeShapeType="1"/>
          </p:cNvCxnSpPr>
          <p:nvPr/>
        </p:nvCxnSpPr>
        <p:spPr bwMode="auto">
          <a:xfrm rot="5400000" flipH="1" flipV="1">
            <a:off x="5334000" y="3810000"/>
            <a:ext cx="2209800" cy="685800"/>
          </a:xfrm>
          <a:prstGeom prst="line">
            <a:avLst/>
          </a:prstGeom>
          <a:noFill/>
          <a:ln w="79375" algn="ctr">
            <a:solidFill>
              <a:srgbClr val="C00000"/>
            </a:solidFill>
            <a:round/>
            <a:headEnd/>
            <a:tailEn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A086E-258E-4277-BB40-463B45552978}"/>
              </a:ext>
            </a:extLst>
          </p:cNvPr>
          <p:cNvSpPr>
            <a:spLocks noGrp="1"/>
          </p:cNvSpPr>
          <p:nvPr>
            <p:ph type="title"/>
          </p:nvPr>
        </p:nvSpPr>
        <p:spPr/>
        <p:txBody>
          <a:bodyPr/>
          <a:lstStyle/>
          <a:p>
            <a:pPr>
              <a:defRPr/>
            </a:pPr>
            <a:r>
              <a:rPr lang="pl-PL" dirty="0"/>
              <a:t>pod Tejlorovim</a:t>
            </a:r>
            <a:br>
              <a:rPr lang="pl-PL" dirty="0"/>
            </a:br>
            <a:r>
              <a:rPr lang="en-US" dirty="0" err="1"/>
              <a:t>pravilom</a:t>
            </a:r>
            <a:r>
              <a:rPr lang="en-US" dirty="0"/>
              <a:t> </a:t>
            </a:r>
            <a:r>
              <a:rPr lang="en-US" dirty="0" err="1"/>
              <a:t>centralna</a:t>
            </a:r>
            <a:r>
              <a:rPr lang="en-US" dirty="0"/>
              <a:t> </a:t>
            </a:r>
            <a:r>
              <a:rPr lang="en-US" dirty="0" err="1"/>
              <a:t>banka</a:t>
            </a:r>
            <a:r>
              <a:rPr lang="en-US" dirty="0"/>
              <a:t> </a:t>
            </a:r>
          </a:p>
        </p:txBody>
      </p:sp>
      <p:sp>
        <p:nvSpPr>
          <p:cNvPr id="3" name="Content Placeholder 2">
            <a:extLst>
              <a:ext uri="{FF2B5EF4-FFF2-40B4-BE49-F238E27FC236}">
                <a16:creationId xmlns:a16="http://schemas.microsoft.com/office/drawing/2014/main" id="{A6C848D5-890F-42D1-9F01-A08D2A8BE17C}"/>
              </a:ext>
            </a:extLst>
          </p:cNvPr>
          <p:cNvSpPr>
            <a:spLocks noGrp="1"/>
          </p:cNvSpPr>
          <p:nvPr>
            <p:ph sz="half" idx="1"/>
          </p:nvPr>
        </p:nvSpPr>
        <p:spPr/>
        <p:txBody>
          <a:bodyPr/>
          <a:lstStyle/>
          <a:p>
            <a:pPr>
              <a:defRPr/>
            </a:pPr>
            <a:r>
              <a:rPr lang="en-US" sz="2400" dirty="0"/>
              <a:t>ne </a:t>
            </a:r>
            <a:r>
              <a:rPr lang="en-US" sz="2400" i="1" dirty="0" err="1"/>
              <a:t>odlučuje</a:t>
            </a:r>
            <a:r>
              <a:rPr lang="en-US" sz="2400" i="1" dirty="0"/>
              <a:t> o tome </a:t>
            </a:r>
            <a:r>
              <a:rPr lang="en-US" sz="2400" i="1" dirty="0" err="1"/>
              <a:t>da</a:t>
            </a:r>
            <a:r>
              <a:rPr lang="en-US" sz="2400" i="1" dirty="0"/>
              <a:t> </a:t>
            </a:r>
            <a:r>
              <a:rPr lang="en-US" sz="2400" i="1" dirty="0" err="1"/>
              <a:t>li</a:t>
            </a:r>
            <a:r>
              <a:rPr lang="sr-Latn-CS" sz="2400" i="1" dirty="0"/>
              <a:t> </a:t>
            </a:r>
            <a:r>
              <a:rPr lang="en-US" sz="2400" dirty="0" err="1"/>
              <a:t>će</a:t>
            </a:r>
            <a:r>
              <a:rPr lang="en-US" sz="2400" dirty="0"/>
              <a:t> </a:t>
            </a:r>
            <a:r>
              <a:rPr lang="en-US" sz="2400" dirty="0" err="1"/>
              <a:t>njena</a:t>
            </a:r>
            <a:r>
              <a:rPr lang="en-US" sz="2400" dirty="0"/>
              <a:t> </a:t>
            </a:r>
            <a:r>
              <a:rPr lang="en-US" sz="2400" dirty="0" err="1"/>
              <a:t>politika</a:t>
            </a:r>
            <a:r>
              <a:rPr lang="en-US" sz="2400" dirty="0"/>
              <a:t> </a:t>
            </a:r>
            <a:r>
              <a:rPr lang="en-US" sz="2400" dirty="0" err="1"/>
              <a:t>biti</a:t>
            </a:r>
            <a:r>
              <a:rPr lang="en-US" sz="2400" dirty="0"/>
              <a:t> </a:t>
            </a:r>
            <a:r>
              <a:rPr lang="en-US" sz="2400" dirty="0" err="1"/>
              <a:t>ekspanzivna</a:t>
            </a:r>
            <a:r>
              <a:rPr lang="en-US" sz="2400" dirty="0"/>
              <a:t> </a:t>
            </a:r>
            <a:r>
              <a:rPr lang="en-US" sz="2400" dirty="0" err="1"/>
              <a:t>ili</a:t>
            </a:r>
            <a:r>
              <a:rPr lang="en-US" sz="2400" dirty="0"/>
              <a:t> </a:t>
            </a:r>
            <a:r>
              <a:rPr lang="en-US" sz="2400" dirty="0" err="1"/>
              <a:t>restriktivna</a:t>
            </a:r>
            <a:endParaRPr lang="sr-Latn-CS" sz="2400" dirty="0"/>
          </a:p>
          <a:p>
            <a:pPr>
              <a:defRPr/>
            </a:pPr>
            <a:r>
              <a:rPr lang="pl-PL" sz="2400" dirty="0"/>
              <a:t> Sada ona jednostavno</a:t>
            </a:r>
          </a:p>
          <a:p>
            <a:pPr>
              <a:defRPr/>
            </a:pPr>
            <a:r>
              <a:rPr lang="pl-PL" sz="2400" dirty="0"/>
              <a:t>reaguje na privredne uslove prema izabranom pravilu.</a:t>
            </a:r>
          </a:p>
        </p:txBody>
      </p:sp>
      <p:sp>
        <p:nvSpPr>
          <p:cNvPr id="4" name="Content Placeholder 3">
            <a:extLst>
              <a:ext uri="{FF2B5EF4-FFF2-40B4-BE49-F238E27FC236}">
                <a16:creationId xmlns:a16="http://schemas.microsoft.com/office/drawing/2014/main" id="{F0862CBE-11B9-4852-90BA-90494CD74FC1}"/>
              </a:ext>
            </a:extLst>
          </p:cNvPr>
          <p:cNvSpPr>
            <a:spLocks noGrp="1"/>
          </p:cNvSpPr>
          <p:nvPr>
            <p:ph sz="half" idx="2"/>
          </p:nvPr>
        </p:nvSpPr>
        <p:spPr/>
        <p:txBody>
          <a:bodyPr/>
          <a:lstStyle/>
          <a:p>
            <a:pPr>
              <a:defRPr/>
            </a:pPr>
            <a:r>
              <a:rPr lang="en-US" sz="2400" dirty="0" err="1"/>
              <a:t>monetarna</a:t>
            </a:r>
            <a:r>
              <a:rPr lang="en-US" sz="2400" dirty="0"/>
              <a:t> </a:t>
            </a:r>
            <a:r>
              <a:rPr lang="en-US" sz="2400" dirty="0" err="1"/>
              <a:t>politika</a:t>
            </a:r>
            <a:endParaRPr lang="en-US" sz="2400" dirty="0"/>
          </a:p>
          <a:p>
            <a:pPr>
              <a:defRPr/>
            </a:pPr>
            <a:r>
              <a:rPr lang="pl-PL" sz="2400" i="1" dirty="0"/>
              <a:t>automatski postaje ekspanzivna kada autput padne</a:t>
            </a:r>
          </a:p>
          <a:p>
            <a:pPr>
              <a:defRPr/>
            </a:pPr>
            <a:r>
              <a:rPr lang="en-US" sz="2400" dirty="0" err="1"/>
              <a:t>ispod</a:t>
            </a:r>
            <a:r>
              <a:rPr lang="en-US" sz="2400" dirty="0"/>
              <a:t> </a:t>
            </a:r>
            <a:r>
              <a:rPr lang="en-US" sz="2400" dirty="0" err="1"/>
              <a:t>trenda</a:t>
            </a:r>
            <a:r>
              <a:rPr lang="en-US" sz="2400" dirty="0"/>
              <a:t> </a:t>
            </a:r>
            <a:r>
              <a:rPr lang="en-US" sz="2400" dirty="0" err="1"/>
              <a:t>ili</a:t>
            </a:r>
            <a:r>
              <a:rPr lang="en-US" sz="2400" dirty="0"/>
              <a:t> </a:t>
            </a:r>
            <a:r>
              <a:rPr lang="en-US" sz="2400" dirty="0" err="1"/>
              <a:t>kada</a:t>
            </a:r>
            <a:r>
              <a:rPr lang="en-US" sz="2400" dirty="0"/>
              <a:t> se </a:t>
            </a:r>
            <a:r>
              <a:rPr lang="en-US" sz="2400" dirty="0" err="1"/>
              <a:t>očekuje</a:t>
            </a:r>
            <a:r>
              <a:rPr lang="en-US" sz="2400" dirty="0"/>
              <a:t> pad </a:t>
            </a:r>
            <a:r>
              <a:rPr lang="en-US" sz="2400" dirty="0" err="1"/>
              <a:t>inflacije</a:t>
            </a:r>
            <a:r>
              <a:rPr lang="en-US" sz="2400" dirty="0"/>
              <a:t>.</a:t>
            </a:r>
          </a:p>
          <a:p>
            <a:pPr>
              <a:defRPr/>
            </a:pPr>
            <a:endParaRPr lang="en-US" sz="2400"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a:extLst>
              <a:ext uri="{FF2B5EF4-FFF2-40B4-BE49-F238E27FC236}">
                <a16:creationId xmlns:a16="http://schemas.microsoft.com/office/drawing/2014/main" id="{0D865B6A-DA85-4A9F-9F66-DBADC6A922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9931" r="6616"/>
          <a:stretch>
            <a:fillRect/>
          </a:stretch>
        </p:blipFill>
        <p:spPr bwMode="auto">
          <a:xfrm>
            <a:off x="4800600" y="1981200"/>
            <a:ext cx="4087813"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6807E20F-8BB1-45A4-A2FD-A3D4845E7119}"/>
              </a:ext>
            </a:extLst>
          </p:cNvPr>
          <p:cNvSpPr>
            <a:spLocks noGrp="1"/>
          </p:cNvSpPr>
          <p:nvPr>
            <p:ph type="title"/>
          </p:nvPr>
        </p:nvSpPr>
        <p:spPr/>
        <p:txBody>
          <a:bodyPr/>
          <a:lstStyle/>
          <a:p>
            <a:pPr>
              <a:defRPr/>
            </a:pPr>
            <a:r>
              <a:rPr lang="en-US" dirty="0" err="1"/>
              <a:t>Naravno</a:t>
            </a:r>
            <a:r>
              <a:rPr lang="en-US" dirty="0"/>
              <a:t>, </a:t>
            </a:r>
            <a:r>
              <a:rPr lang="en-US" dirty="0" err="1"/>
              <a:t>centralna</a:t>
            </a:r>
            <a:r>
              <a:rPr lang="en-US" dirty="0"/>
              <a:t> </a:t>
            </a:r>
            <a:r>
              <a:rPr lang="en-US" dirty="0" err="1"/>
              <a:t>banka</a:t>
            </a:r>
            <a:r>
              <a:rPr lang="en-US" dirty="0"/>
              <a:t> </a:t>
            </a:r>
            <a:r>
              <a:rPr lang="en-US" dirty="0" err="1"/>
              <a:t>može</a:t>
            </a:r>
            <a:r>
              <a:rPr lang="en-US" dirty="0"/>
              <a:t> </a:t>
            </a:r>
            <a:r>
              <a:rPr lang="en-US" dirty="0" err="1"/>
              <a:t>da</a:t>
            </a:r>
            <a:r>
              <a:rPr lang="en-US" dirty="0"/>
              <a:t> </a:t>
            </a:r>
            <a:r>
              <a:rPr lang="en-US" dirty="0" err="1"/>
              <a:t>promeni</a:t>
            </a:r>
            <a:r>
              <a:rPr lang="en-US" dirty="0"/>
              <a:t> </a:t>
            </a:r>
            <a:r>
              <a:rPr lang="en-US" dirty="0" err="1"/>
              <a:t>pravilo</a:t>
            </a:r>
            <a:r>
              <a:rPr lang="en-US" dirty="0"/>
              <a:t>.</a:t>
            </a:r>
            <a:br>
              <a:rPr lang="en-US" dirty="0"/>
            </a:br>
            <a:endParaRPr lang="en-US" dirty="0"/>
          </a:p>
        </p:txBody>
      </p:sp>
      <p:sp>
        <p:nvSpPr>
          <p:cNvPr id="3" name="Content Placeholder 2">
            <a:extLst>
              <a:ext uri="{FF2B5EF4-FFF2-40B4-BE49-F238E27FC236}">
                <a16:creationId xmlns:a16="http://schemas.microsoft.com/office/drawing/2014/main" id="{1F1C6E63-C7A2-4F79-AF95-E386812FEF6A}"/>
              </a:ext>
            </a:extLst>
          </p:cNvPr>
          <p:cNvSpPr>
            <a:spLocks noGrp="1"/>
          </p:cNvSpPr>
          <p:nvPr>
            <p:ph sz="half" idx="1"/>
          </p:nvPr>
        </p:nvSpPr>
        <p:spPr/>
        <p:txBody>
          <a:bodyPr/>
          <a:lstStyle/>
          <a:p>
            <a:pPr>
              <a:defRPr/>
            </a:pPr>
            <a:r>
              <a:rPr lang="en-US" sz="2400" dirty="0"/>
              <a:t>U tom </a:t>
            </a:r>
            <a:r>
              <a:rPr lang="en-US" sz="2400" dirty="0" err="1"/>
              <a:t>slučaju</a:t>
            </a:r>
            <a:r>
              <a:rPr lang="en-US" sz="2400" dirty="0"/>
              <a:t>, </a:t>
            </a:r>
            <a:r>
              <a:rPr lang="en-US" sz="2400" i="1" dirty="0" err="1"/>
              <a:t>TR</a:t>
            </a:r>
            <a:r>
              <a:rPr lang="en-US" sz="2400" i="1" dirty="0"/>
              <a:t> </a:t>
            </a:r>
            <a:r>
              <a:rPr lang="en-US" sz="2400" i="1" dirty="0" err="1"/>
              <a:t>kriva</a:t>
            </a:r>
            <a:r>
              <a:rPr lang="en-US" sz="2400" i="1" dirty="0"/>
              <a:t> se </a:t>
            </a:r>
            <a:r>
              <a:rPr lang="en-US" sz="2400" i="1" dirty="0" err="1"/>
              <a:t>pomera</a:t>
            </a:r>
            <a:r>
              <a:rPr lang="en-US" sz="2400" i="1" dirty="0"/>
              <a:t>.</a:t>
            </a:r>
            <a:endParaRPr lang="sr-Latn-CS" sz="2400" i="1" dirty="0"/>
          </a:p>
          <a:p>
            <a:pPr>
              <a:defRPr/>
            </a:pPr>
            <a:endParaRPr lang="sr-Latn-CS" sz="2400" i="1" dirty="0"/>
          </a:p>
          <a:p>
            <a:pPr>
              <a:defRPr/>
            </a:pPr>
            <a:r>
              <a:rPr lang="sr-Latn-CS" sz="2400" dirty="0"/>
              <a:t>NPR - </a:t>
            </a:r>
            <a:r>
              <a:rPr lang="en-US" sz="2400" dirty="0" err="1"/>
              <a:t>centralna</a:t>
            </a:r>
            <a:r>
              <a:rPr lang="en-US" sz="2400" dirty="0"/>
              <a:t> </a:t>
            </a:r>
            <a:r>
              <a:rPr lang="en-US" sz="2400" dirty="0" err="1"/>
              <a:t>banka</a:t>
            </a:r>
            <a:r>
              <a:rPr lang="sr-Latn-CS" sz="2400" dirty="0"/>
              <a:t> </a:t>
            </a:r>
            <a:r>
              <a:rPr lang="pl-PL" sz="2400" dirty="0" err="1"/>
              <a:t>smanjuje</a:t>
            </a:r>
            <a:r>
              <a:rPr lang="pl-PL" sz="2400" dirty="0"/>
              <a:t> </a:t>
            </a:r>
            <a:r>
              <a:rPr lang="pl-PL" sz="2400" dirty="0" err="1"/>
              <a:t>procenu</a:t>
            </a:r>
            <a:r>
              <a:rPr lang="pl-PL" sz="2400" dirty="0"/>
              <a:t> neutralne </a:t>
            </a:r>
            <a:r>
              <a:rPr lang="pl-PL" sz="2400" dirty="0" err="1"/>
              <a:t>kamatne</a:t>
            </a:r>
            <a:r>
              <a:rPr lang="pl-PL" sz="2400" dirty="0"/>
              <a:t> </a:t>
            </a:r>
            <a:r>
              <a:rPr lang="pl-PL" sz="2400" dirty="0" err="1"/>
              <a:t>stope</a:t>
            </a:r>
            <a:endParaRPr lang="pl-PL" sz="2400" dirty="0"/>
          </a:p>
          <a:p>
            <a:pPr>
              <a:defRPr/>
            </a:pPr>
            <a:endParaRPr lang="pl-PL" sz="2400" dirty="0"/>
          </a:p>
          <a:p>
            <a:pPr>
              <a:defRPr/>
            </a:pPr>
            <a:r>
              <a:rPr lang="en-US" sz="2400" dirty="0" err="1"/>
              <a:t>iz</a:t>
            </a:r>
            <a:r>
              <a:rPr lang="en-US" sz="2400" dirty="0"/>
              <a:t> </a:t>
            </a:r>
            <a:r>
              <a:rPr lang="en-US" sz="2400" dirty="0" err="1"/>
              <a:t>tačke</a:t>
            </a:r>
            <a:r>
              <a:rPr lang="en-US" sz="2400" dirty="0"/>
              <a:t> </a:t>
            </a:r>
            <a:r>
              <a:rPr lang="en-US" sz="2400" i="1" dirty="0"/>
              <a:t>A, </a:t>
            </a:r>
            <a:r>
              <a:rPr lang="en-US" sz="2400" i="1" dirty="0" err="1"/>
              <a:t>priveda</a:t>
            </a:r>
            <a:r>
              <a:rPr lang="en-US" sz="2400" i="1" dirty="0"/>
              <a:t> se </a:t>
            </a:r>
            <a:r>
              <a:rPr lang="en-US" sz="2400" i="1" dirty="0" err="1"/>
              <a:t>pomera</a:t>
            </a:r>
            <a:r>
              <a:rPr lang="en-US" sz="2400" i="1" dirty="0"/>
              <a:t> u </a:t>
            </a:r>
            <a:r>
              <a:rPr lang="en-US" sz="2400" i="1" dirty="0" err="1"/>
              <a:t>tačku</a:t>
            </a:r>
            <a:r>
              <a:rPr lang="en-US" sz="2400" i="1" dirty="0"/>
              <a:t> C.</a:t>
            </a:r>
            <a:endParaRPr lang="en-US" sz="2400" dirty="0"/>
          </a:p>
        </p:txBody>
      </p:sp>
      <p:sp>
        <p:nvSpPr>
          <p:cNvPr id="4" name="Content Placeholder 3">
            <a:extLst>
              <a:ext uri="{FF2B5EF4-FFF2-40B4-BE49-F238E27FC236}">
                <a16:creationId xmlns:a16="http://schemas.microsoft.com/office/drawing/2014/main" id="{F655B654-78BB-4201-99C0-65A405E96C62}"/>
              </a:ext>
            </a:extLst>
          </p:cNvPr>
          <p:cNvSpPr>
            <a:spLocks noGrp="1"/>
          </p:cNvSpPr>
          <p:nvPr>
            <p:ph sz="half" idx="2"/>
          </p:nvPr>
        </p:nvSpPr>
        <p:spPr/>
        <p:txBody>
          <a:bodyPr/>
          <a:lstStyle/>
          <a:p>
            <a:pPr>
              <a:defRPr/>
            </a:pPr>
            <a:endParaRPr lang="en-US"/>
          </a:p>
        </p:txBody>
      </p:sp>
      <p:sp>
        <p:nvSpPr>
          <p:cNvPr id="6" name="Oval 5">
            <a:extLst>
              <a:ext uri="{FF2B5EF4-FFF2-40B4-BE49-F238E27FC236}">
                <a16:creationId xmlns:a16="http://schemas.microsoft.com/office/drawing/2014/main" id="{6DF3D5C5-1F8E-4D2E-AD0F-50EDC6F1B20C}"/>
              </a:ext>
            </a:extLst>
          </p:cNvPr>
          <p:cNvSpPr>
            <a:spLocks noChangeArrowheads="1"/>
          </p:cNvSpPr>
          <p:nvPr/>
        </p:nvSpPr>
        <p:spPr bwMode="auto">
          <a:xfrm rot="6210082">
            <a:off x="5991225" y="3762375"/>
            <a:ext cx="457200" cy="457200"/>
          </a:xfrm>
          <a:prstGeom prst="ellipse">
            <a:avLst/>
          </a:prstGeom>
          <a:noFill/>
          <a:ln w="4445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3" presetClass="path" presetSubtype="0" accel="50000" decel="50000" fill="hold" grpId="0" nodeType="clickEffect">
                                  <p:stCondLst>
                                    <p:cond delay="0"/>
                                  </p:stCondLst>
                                  <p:childTnLst>
                                    <p:animMotion origin="layout" path="M 1.66667E-6 -4.44444E-6 L 0.04479 0.08473 " pathEditMode="relative" rAng="0" ptsTypes="AA">
                                      <p:cBhvr>
                                        <p:cTn id="6" dur="2000" fill="hold"/>
                                        <p:tgtEl>
                                          <p:spTgt spid="6"/>
                                        </p:tgtEl>
                                        <p:attrNameLst>
                                          <p:attrName>ppt_x</p:attrName>
                                          <p:attrName>ppt_y</p:attrName>
                                        </p:attrNameLst>
                                      </p:cBhvr>
                                      <p:rCtr x="2240" y="423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descr="Taylor_fig1_new.png?w=680&amp;crop=0,0px,100,427px">
            <a:extLst>
              <a:ext uri="{FF2B5EF4-FFF2-40B4-BE49-F238E27FC236}">
                <a16:creationId xmlns:a16="http://schemas.microsoft.com/office/drawing/2014/main" id="{FFFECEDE-E826-4088-9D39-F21EB6BC014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 y="76200"/>
            <a:ext cx="885825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3" name="Rectangle 3">
            <a:hlinkClick r:id="rId3"/>
            <a:extLst>
              <a:ext uri="{FF2B5EF4-FFF2-40B4-BE49-F238E27FC236}">
                <a16:creationId xmlns:a16="http://schemas.microsoft.com/office/drawing/2014/main" id="{B65B45DD-A945-4CB8-81BD-CC803705EFE8}"/>
              </a:ext>
            </a:extLst>
          </p:cNvPr>
          <p:cNvSpPr>
            <a:spLocks noChangeArrowheads="1"/>
          </p:cNvSpPr>
          <p:nvPr/>
        </p:nvSpPr>
        <p:spPr bwMode="auto">
          <a:xfrm>
            <a:off x="2286000" y="5934075"/>
            <a:ext cx="4572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en-GB" altLang="en-US"/>
              <a:t>https://www.brookings.edu/blog/ben-bernanke/2015/04/28/the-taylor-rule-a-benchmark-for-monetary-policy/</a:t>
            </a:r>
          </a:p>
        </p:txBody>
      </p:sp>
      <p:sp>
        <p:nvSpPr>
          <p:cNvPr id="5" name="Rectangle 4">
            <a:extLst>
              <a:ext uri="{FF2B5EF4-FFF2-40B4-BE49-F238E27FC236}">
                <a16:creationId xmlns:a16="http://schemas.microsoft.com/office/drawing/2014/main" id="{B4F030D6-DD43-4DD5-BACE-F703F36D8FA7}"/>
              </a:ext>
            </a:extLst>
          </p:cNvPr>
          <p:cNvSpPr/>
          <p:nvPr/>
        </p:nvSpPr>
        <p:spPr>
          <a:xfrm>
            <a:off x="4419600" y="838200"/>
            <a:ext cx="4572000" cy="369888"/>
          </a:xfrm>
          <a:prstGeom prst="rect">
            <a:avLst/>
          </a:prstGeom>
        </p:spPr>
        <p:txBody>
          <a:bodyPr>
            <a:spAutoFit/>
          </a:bodyPr>
          <a:lstStyle/>
          <a:p>
            <a:pPr>
              <a:defRPr/>
            </a:pPr>
            <a:r>
              <a:rPr lang="en-GB" b="1" dirty="0">
                <a:solidFill>
                  <a:schemeClr val="bg1">
                    <a:lumMod val="50000"/>
                  </a:schemeClr>
                </a:solidFill>
                <a:cs typeface="Arial" charset="0"/>
              </a:rPr>
              <a:t>A</a:t>
            </a:r>
            <a:r>
              <a:rPr lang="sr-Latn-RS" b="1" dirty="0">
                <a:solidFill>
                  <a:schemeClr val="bg1">
                    <a:lumMod val="50000"/>
                  </a:schemeClr>
                </a:solidFill>
                <a:cs typeface="Arial" charset="0"/>
              </a:rPr>
              <a:t>ko je </a:t>
            </a:r>
            <a:r>
              <a:rPr lang="sr-Latn-RS" b="1" i="1" dirty="0">
                <a:solidFill>
                  <a:schemeClr val="bg1">
                    <a:lumMod val="50000"/>
                  </a:schemeClr>
                </a:solidFill>
                <a:cs typeface="Arial" charset="0"/>
              </a:rPr>
              <a:t>b </a:t>
            </a:r>
            <a:r>
              <a:rPr lang="sr-Latn-RS" b="1" dirty="0">
                <a:solidFill>
                  <a:schemeClr val="bg1">
                    <a:lumMod val="50000"/>
                  </a:schemeClr>
                </a:solidFill>
                <a:cs typeface="Arial" charset="0"/>
              </a:rPr>
              <a:t>=</a:t>
            </a:r>
            <a:r>
              <a:rPr lang="en-GB" b="1" dirty="0">
                <a:solidFill>
                  <a:schemeClr val="bg1">
                    <a:lumMod val="50000"/>
                  </a:schemeClr>
                </a:solidFill>
                <a:cs typeface="Arial" charset="0"/>
              </a:rPr>
              <a:t>0.5. </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4" descr="Taylor_fig2_new.png?w=768&amp;crop=0,0px,100,411px">
            <a:extLst>
              <a:ext uri="{FF2B5EF4-FFF2-40B4-BE49-F238E27FC236}">
                <a16:creationId xmlns:a16="http://schemas.microsoft.com/office/drawing/2014/main" id="{D09D59B5-D29E-41FF-AB8F-1E687E83CCB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76200"/>
            <a:ext cx="911225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7" name="Rectangle 6">
            <a:extLst>
              <a:ext uri="{FF2B5EF4-FFF2-40B4-BE49-F238E27FC236}">
                <a16:creationId xmlns:a16="http://schemas.microsoft.com/office/drawing/2014/main" id="{662D988B-E34C-4FFC-8905-3830348E2E4A}"/>
              </a:ext>
            </a:extLst>
          </p:cNvPr>
          <p:cNvSpPr>
            <a:spLocks noChangeArrowheads="1"/>
          </p:cNvSpPr>
          <p:nvPr/>
        </p:nvSpPr>
        <p:spPr bwMode="auto">
          <a:xfrm>
            <a:off x="2743200" y="5486400"/>
            <a:ext cx="4572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en-GB" altLang="en-US">
                <a:hlinkClick r:id="rId3" action="ppaction://hlinkfile"/>
              </a:rPr>
              <a:t>version of the Taylor rule</a:t>
            </a:r>
            <a:r>
              <a:rPr lang="en-GB" altLang="en-US"/>
              <a:t>, which measures </a:t>
            </a:r>
            <a:r>
              <a:rPr lang="en-GB" altLang="en-US">
                <a:hlinkClick r:id="rId3" action="ppaction://hlinkfile"/>
              </a:rPr>
              <a:t>inflation using the core PCE deflator and assumes that the weight on the output gap is 1.0 rather than 0.5. </a:t>
            </a:r>
            <a:endParaRPr lang="en-GB" altLang="en-US"/>
          </a:p>
        </p:txBody>
      </p:sp>
      <p:sp>
        <p:nvSpPr>
          <p:cNvPr id="10" name="Rectangle 9">
            <a:extLst>
              <a:ext uri="{FF2B5EF4-FFF2-40B4-BE49-F238E27FC236}">
                <a16:creationId xmlns:a16="http://schemas.microsoft.com/office/drawing/2014/main" id="{73989AF7-BDC9-498B-886F-F92DB6D5D5C9}"/>
              </a:ext>
            </a:extLst>
          </p:cNvPr>
          <p:cNvSpPr/>
          <p:nvPr/>
        </p:nvSpPr>
        <p:spPr>
          <a:xfrm>
            <a:off x="5105400" y="1001713"/>
            <a:ext cx="4572000" cy="369887"/>
          </a:xfrm>
          <a:prstGeom prst="rect">
            <a:avLst/>
          </a:prstGeom>
        </p:spPr>
        <p:txBody>
          <a:bodyPr>
            <a:spAutoFit/>
          </a:bodyPr>
          <a:lstStyle/>
          <a:p>
            <a:pPr>
              <a:defRPr/>
            </a:pPr>
            <a:r>
              <a:rPr lang="en-GB" b="1" dirty="0">
                <a:solidFill>
                  <a:schemeClr val="bg1">
                    <a:lumMod val="50000"/>
                  </a:schemeClr>
                </a:solidFill>
                <a:cs typeface="Arial" charset="0"/>
              </a:rPr>
              <a:t>A</a:t>
            </a:r>
            <a:r>
              <a:rPr lang="sr-Latn-RS" b="1" dirty="0">
                <a:solidFill>
                  <a:schemeClr val="bg1">
                    <a:lumMod val="50000"/>
                  </a:schemeClr>
                </a:solidFill>
                <a:cs typeface="Arial" charset="0"/>
              </a:rPr>
              <a:t>ko je </a:t>
            </a:r>
            <a:r>
              <a:rPr lang="sr-Latn-RS" b="1" i="1" dirty="0">
                <a:solidFill>
                  <a:schemeClr val="bg1">
                    <a:lumMod val="50000"/>
                  </a:schemeClr>
                </a:solidFill>
                <a:cs typeface="Arial" charset="0"/>
              </a:rPr>
              <a:t>b </a:t>
            </a:r>
            <a:r>
              <a:rPr lang="sr-Latn-RS" b="1" dirty="0">
                <a:solidFill>
                  <a:schemeClr val="bg1">
                    <a:lumMod val="50000"/>
                  </a:schemeClr>
                </a:solidFill>
                <a:cs typeface="Arial" charset="0"/>
              </a:rPr>
              <a:t>=1</a:t>
            </a:r>
            <a:r>
              <a:rPr lang="en-GB" b="1" dirty="0">
                <a:solidFill>
                  <a:schemeClr val="bg1">
                    <a:lumMod val="50000"/>
                  </a:schemeClr>
                </a:solidFill>
                <a:cs typeface="Arial" charset="0"/>
              </a:rPr>
              <a:t> </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CBCEC-8C12-468B-A182-10AF43C7DDF6}"/>
              </a:ext>
            </a:extLst>
          </p:cNvPr>
          <p:cNvSpPr>
            <a:spLocks noGrp="1"/>
          </p:cNvSpPr>
          <p:nvPr>
            <p:ph type="title"/>
          </p:nvPr>
        </p:nvSpPr>
        <p:spPr/>
        <p:txBody>
          <a:bodyPr/>
          <a:lstStyle/>
          <a:p>
            <a:pPr>
              <a:defRPr/>
            </a:pPr>
            <a:endParaRPr lang="en-US"/>
          </a:p>
        </p:txBody>
      </p:sp>
      <p:sp>
        <p:nvSpPr>
          <p:cNvPr id="3" name="Content Placeholder 2">
            <a:extLst>
              <a:ext uri="{FF2B5EF4-FFF2-40B4-BE49-F238E27FC236}">
                <a16:creationId xmlns:a16="http://schemas.microsoft.com/office/drawing/2014/main" id="{F76C2C83-765A-47F9-8969-BEE9DBBEDE11}"/>
              </a:ext>
            </a:extLst>
          </p:cNvPr>
          <p:cNvSpPr>
            <a:spLocks noGrp="1"/>
          </p:cNvSpPr>
          <p:nvPr>
            <p:ph idx="1"/>
          </p:nvPr>
        </p:nvSpPr>
        <p:spPr/>
        <p:txBody>
          <a:bodyPr/>
          <a:lstStyle/>
          <a:p>
            <a:pPr>
              <a:defRPr/>
            </a:pPr>
            <a:r>
              <a:rPr lang="pl-PL" dirty="0"/>
              <a:t>„Jedna od prednosti visokih poreza je ta što oni </a:t>
            </a:r>
            <a:r>
              <a:rPr lang="en-US" dirty="0" err="1"/>
              <a:t>pomažu</a:t>
            </a:r>
            <a:r>
              <a:rPr lang="en-US" dirty="0"/>
              <a:t> </a:t>
            </a:r>
            <a:r>
              <a:rPr lang="en-US" dirty="0" err="1"/>
              <a:t>da</a:t>
            </a:r>
            <a:r>
              <a:rPr lang="en-US" dirty="0"/>
              <a:t> se </a:t>
            </a:r>
            <a:r>
              <a:rPr lang="en-US" dirty="0" err="1"/>
              <a:t>privreda</a:t>
            </a:r>
            <a:r>
              <a:rPr lang="en-US" dirty="0"/>
              <a:t> </a:t>
            </a:r>
            <a:r>
              <a:rPr lang="en-US" dirty="0" err="1"/>
              <a:t>stabilizuje</a:t>
            </a:r>
            <a:r>
              <a:rPr lang="en-US" dirty="0"/>
              <a:t>”. </a:t>
            </a:r>
            <a:r>
              <a:rPr lang="en-US" dirty="0" err="1"/>
              <a:t>Vaš</a:t>
            </a:r>
            <a:r>
              <a:rPr lang="en-US" dirty="0"/>
              <a:t> </a:t>
            </a:r>
            <a:r>
              <a:rPr lang="en-US" dirty="0" err="1"/>
              <a:t>komentar</a:t>
            </a:r>
            <a:r>
              <a:rPr lang="en-US" dirty="0"/>
              <a:t>?</a:t>
            </a:r>
            <a:endParaRPr lang="sr-Latn-RS" dirty="0"/>
          </a:p>
          <a:p>
            <a:pPr>
              <a:defRPr/>
            </a:pPr>
            <a:r>
              <a:rPr lang="sr-Latn-CS" dirty="0"/>
              <a:t>Zavisi od vrednosti multiplikatora</a:t>
            </a:r>
          </a:p>
          <a:p>
            <a:pPr>
              <a:defRPr/>
            </a:pPr>
            <a:r>
              <a:rPr lang="sr-Latn-CS" dirty="0"/>
              <a:t>Zavisi od upotrebe prikupljenih poreza</a:t>
            </a:r>
          </a:p>
          <a:p>
            <a:pPr>
              <a:defRPr/>
            </a:pPr>
            <a:r>
              <a:rPr lang="sr-Latn-CS" dirty="0"/>
              <a:t>Zavisi od stanja na fiskalnom računu</a:t>
            </a:r>
            <a:endParaRPr lang="en-US" dirty="0"/>
          </a:p>
          <a:p>
            <a:pPr>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linds(horizontal)">
                                      <p:cBhvr>
                                        <p:cTn id="10" dur="500"/>
                                        <p:tgtEl>
                                          <p:spTgt spid="3">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blinds(horizontal)">
                                      <p:cBhvr>
                                        <p:cTn id="1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AutoShape 2" descr="Image result for THRIFT PARADOX">
            <a:extLst>
              <a:ext uri="{FF2B5EF4-FFF2-40B4-BE49-F238E27FC236}">
                <a16:creationId xmlns:a16="http://schemas.microsoft.com/office/drawing/2014/main" id="{10AC4271-3E6B-4F0D-80D6-E69F19982AF4}"/>
              </a:ext>
            </a:extLst>
          </p:cNvPr>
          <p:cNvSpPr>
            <a:spLocks noChangeAspect="1" noChangeArrowheads="1"/>
          </p:cNvSpPr>
          <p:nvPr/>
        </p:nvSpPr>
        <p:spPr bwMode="auto">
          <a:xfrm>
            <a:off x="16351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GB" altLang="en-US"/>
          </a:p>
        </p:txBody>
      </p:sp>
      <p:pic>
        <p:nvPicPr>
          <p:cNvPr id="20483" name="Picture 4" descr="http://cdn.economicsdiscussion.net/wp-content/uploads/2015/04/clip_image00218.jpg">
            <a:extLst>
              <a:ext uri="{FF2B5EF4-FFF2-40B4-BE49-F238E27FC236}">
                <a16:creationId xmlns:a16="http://schemas.microsoft.com/office/drawing/2014/main" id="{217563EE-D6C1-4B12-BB78-32E79192A0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1315" b="10236"/>
          <a:stretch>
            <a:fillRect/>
          </a:stretch>
        </p:blipFill>
        <p:spPr bwMode="auto">
          <a:xfrm>
            <a:off x="0" y="1676400"/>
            <a:ext cx="5867400" cy="51816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20484" name="TextBox 5">
            <a:extLst>
              <a:ext uri="{FF2B5EF4-FFF2-40B4-BE49-F238E27FC236}">
                <a16:creationId xmlns:a16="http://schemas.microsoft.com/office/drawing/2014/main" id="{D494930E-AE60-403C-9F80-4591BA966D57}"/>
              </a:ext>
            </a:extLst>
          </p:cNvPr>
          <p:cNvSpPr txBox="1">
            <a:spLocks noChangeArrowheads="1"/>
          </p:cNvSpPr>
          <p:nvPr/>
        </p:nvSpPr>
        <p:spPr bwMode="auto">
          <a:xfrm>
            <a:off x="1447800" y="3240087"/>
            <a:ext cx="1143000" cy="64611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en-US" altLang="en-US" b="1" dirty="0" err="1">
                <a:solidFill>
                  <a:srgbClr val="FF0000"/>
                </a:solidFill>
              </a:rPr>
              <a:t>Početna</a:t>
            </a:r>
            <a:r>
              <a:rPr lang="en-US" altLang="en-US" b="1" dirty="0">
                <a:solidFill>
                  <a:srgbClr val="FF0000"/>
                </a:solidFill>
              </a:rPr>
              <a:t> </a:t>
            </a:r>
            <a:r>
              <a:rPr lang="en-US" altLang="en-US" b="1" dirty="0" err="1">
                <a:solidFill>
                  <a:srgbClr val="FF0000"/>
                </a:solidFill>
              </a:rPr>
              <a:t>štednja</a:t>
            </a:r>
            <a:endParaRPr lang="en-GB" altLang="en-US" b="1" dirty="0"/>
          </a:p>
        </p:txBody>
      </p:sp>
      <p:sp>
        <p:nvSpPr>
          <p:cNvPr id="20485" name="TextBox 6">
            <a:extLst>
              <a:ext uri="{FF2B5EF4-FFF2-40B4-BE49-F238E27FC236}">
                <a16:creationId xmlns:a16="http://schemas.microsoft.com/office/drawing/2014/main" id="{0B0CFFA0-7820-4393-9899-CE5658077483}"/>
              </a:ext>
            </a:extLst>
          </p:cNvPr>
          <p:cNvSpPr txBox="1">
            <a:spLocks noChangeArrowheads="1"/>
          </p:cNvSpPr>
          <p:nvPr/>
        </p:nvSpPr>
        <p:spPr bwMode="auto">
          <a:xfrm>
            <a:off x="2743200" y="1981200"/>
            <a:ext cx="2743200" cy="64611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en-US" altLang="en-US" b="1" dirty="0" err="1">
                <a:solidFill>
                  <a:srgbClr val="FF0000"/>
                </a:solidFill>
              </a:rPr>
              <a:t>Veća</a:t>
            </a:r>
            <a:r>
              <a:rPr lang="en-US" altLang="en-US" b="1" dirty="0">
                <a:solidFill>
                  <a:srgbClr val="FF0000"/>
                </a:solidFill>
              </a:rPr>
              <a:t> </a:t>
            </a:r>
            <a:r>
              <a:rPr lang="en-US" altLang="en-US" b="1" dirty="0" err="1">
                <a:solidFill>
                  <a:srgbClr val="FF0000"/>
                </a:solidFill>
              </a:rPr>
              <a:t>štednja</a:t>
            </a:r>
            <a:r>
              <a:rPr lang="en-US" altLang="en-US" b="1" dirty="0">
                <a:solidFill>
                  <a:srgbClr val="FF0000"/>
                </a:solidFill>
              </a:rPr>
              <a:t> – </a:t>
            </a:r>
            <a:r>
              <a:rPr lang="en-US" altLang="en-US" b="1" dirty="0" err="1">
                <a:solidFill>
                  <a:srgbClr val="FF0000"/>
                </a:solidFill>
              </a:rPr>
              <a:t>manji</a:t>
            </a:r>
            <a:r>
              <a:rPr lang="en-US" altLang="en-US" b="1" dirty="0">
                <a:solidFill>
                  <a:srgbClr val="FF0000"/>
                </a:solidFill>
              </a:rPr>
              <a:t> </a:t>
            </a:r>
            <a:r>
              <a:rPr lang="en-US" altLang="en-US" b="1" dirty="0" err="1">
                <a:solidFill>
                  <a:srgbClr val="FF0000"/>
                </a:solidFill>
              </a:rPr>
              <a:t>dohodak</a:t>
            </a:r>
            <a:endParaRPr lang="en-GB" altLang="en-US" b="1" dirty="0"/>
          </a:p>
        </p:txBody>
      </p:sp>
      <p:sp>
        <p:nvSpPr>
          <p:cNvPr id="20486" name="TextBox 7">
            <a:extLst>
              <a:ext uri="{FF2B5EF4-FFF2-40B4-BE49-F238E27FC236}">
                <a16:creationId xmlns:a16="http://schemas.microsoft.com/office/drawing/2014/main" id="{A092F65E-355B-41E3-B334-B1552347273A}"/>
              </a:ext>
            </a:extLst>
          </p:cNvPr>
          <p:cNvSpPr txBox="1">
            <a:spLocks noChangeArrowheads="1"/>
          </p:cNvSpPr>
          <p:nvPr/>
        </p:nvSpPr>
        <p:spPr bwMode="auto">
          <a:xfrm rot="16200000">
            <a:off x="-522286" y="5126123"/>
            <a:ext cx="1981200" cy="369887"/>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en-US" altLang="en-US" b="1" dirty="0" err="1">
                <a:solidFill>
                  <a:srgbClr val="FF0000"/>
                </a:solidFill>
              </a:rPr>
              <a:t>Finalna</a:t>
            </a:r>
            <a:r>
              <a:rPr lang="en-US" altLang="en-US" b="1" dirty="0">
                <a:solidFill>
                  <a:srgbClr val="FF0000"/>
                </a:solidFill>
              </a:rPr>
              <a:t> </a:t>
            </a:r>
            <a:r>
              <a:rPr lang="en-US" altLang="en-US" b="1" dirty="0" err="1">
                <a:solidFill>
                  <a:srgbClr val="FF0000"/>
                </a:solidFill>
              </a:rPr>
              <a:t>štednja</a:t>
            </a:r>
            <a:endParaRPr lang="en-GB" altLang="en-US" b="1" dirty="0"/>
          </a:p>
        </p:txBody>
      </p:sp>
      <p:sp>
        <p:nvSpPr>
          <p:cNvPr id="9" name="Title 8">
            <a:extLst>
              <a:ext uri="{FF2B5EF4-FFF2-40B4-BE49-F238E27FC236}">
                <a16:creationId xmlns:a16="http://schemas.microsoft.com/office/drawing/2014/main" id="{F597529C-B4A9-4B19-9517-BAFDA29318AC}"/>
              </a:ext>
            </a:extLst>
          </p:cNvPr>
          <p:cNvSpPr>
            <a:spLocks noGrp="1"/>
          </p:cNvSpPr>
          <p:nvPr>
            <p:ph type="title"/>
          </p:nvPr>
        </p:nvSpPr>
        <p:spPr/>
        <p:txBody>
          <a:bodyPr/>
          <a:lstStyle/>
          <a:p>
            <a:pPr>
              <a:defRPr/>
            </a:pPr>
            <a:r>
              <a:rPr lang="sr-Latn-RS" dirty="0"/>
              <a:t>KEJNZ - PARADOKS ŠTEDNJE – THRIFT PARADOX</a:t>
            </a:r>
            <a:endParaRPr lang="en-GB" dirty="0"/>
          </a:p>
        </p:txBody>
      </p:sp>
      <p:sp>
        <p:nvSpPr>
          <p:cNvPr id="13" name="Content Placeholder 12">
            <a:extLst>
              <a:ext uri="{FF2B5EF4-FFF2-40B4-BE49-F238E27FC236}">
                <a16:creationId xmlns:a16="http://schemas.microsoft.com/office/drawing/2014/main" id="{9B295392-64E5-43FD-940A-63BAE0BA0EC8}"/>
              </a:ext>
            </a:extLst>
          </p:cNvPr>
          <p:cNvSpPr>
            <a:spLocks noGrp="1"/>
          </p:cNvSpPr>
          <p:nvPr>
            <p:ph sz="half" idx="2"/>
          </p:nvPr>
        </p:nvSpPr>
        <p:spPr>
          <a:xfrm>
            <a:off x="5448300" y="1981200"/>
            <a:ext cx="3695700" cy="4114800"/>
          </a:xfrm>
        </p:spPr>
        <p:txBody>
          <a:bodyPr/>
          <a:lstStyle/>
          <a:p>
            <a:pPr>
              <a:defRPr/>
            </a:pPr>
            <a:r>
              <a:rPr lang="sr-Latn-RS" dirty="0"/>
              <a:t>Dve škole</a:t>
            </a:r>
          </a:p>
          <a:p>
            <a:pPr>
              <a:defRPr/>
            </a:pPr>
            <a:endParaRPr lang="sr-Latn-RS" dirty="0"/>
          </a:p>
          <a:p>
            <a:pPr>
              <a:defRPr/>
            </a:pPr>
            <a:r>
              <a:rPr lang="en-GB" dirty="0"/>
              <a:t>K</a:t>
            </a:r>
            <a:r>
              <a:rPr lang="sr-Latn-RS" dirty="0"/>
              <a:t>ejnzijanska</a:t>
            </a:r>
          </a:p>
          <a:p>
            <a:pPr>
              <a:defRPr/>
            </a:pPr>
            <a:r>
              <a:rPr lang="en-GB" dirty="0"/>
              <a:t>N</a:t>
            </a:r>
            <a:r>
              <a:rPr lang="sr-Latn-RS" dirty="0"/>
              <a:t>eoklasična</a:t>
            </a:r>
          </a:p>
          <a:p>
            <a:pPr>
              <a:defRPr/>
            </a:pPr>
            <a:endParaRPr lang="sr-Latn-RS" dirty="0"/>
          </a:p>
          <a:p>
            <a:pPr>
              <a:defRPr/>
            </a:pPr>
            <a:r>
              <a:rPr lang="en-GB" dirty="0"/>
              <a:t>O</a:t>
            </a:r>
            <a:r>
              <a:rPr lang="sr-Latn-RS" dirty="0"/>
              <a:t>vde su žestoko suprotstavljene</a:t>
            </a:r>
            <a:endParaRPr lang="en-GB" dirty="0"/>
          </a:p>
        </p:txBody>
      </p:sp>
      <p:sp>
        <p:nvSpPr>
          <p:cNvPr id="11" name="TextBox 10">
            <a:extLst>
              <a:ext uri="{FF2B5EF4-FFF2-40B4-BE49-F238E27FC236}">
                <a16:creationId xmlns:a16="http://schemas.microsoft.com/office/drawing/2014/main" id="{112DA3F1-8C7A-46B3-A602-7D7E063BC720}"/>
              </a:ext>
            </a:extLst>
          </p:cNvPr>
          <p:cNvSpPr txBox="1">
            <a:spLocks noChangeArrowheads="1"/>
          </p:cNvSpPr>
          <p:nvPr/>
        </p:nvSpPr>
        <p:spPr bwMode="auto">
          <a:xfrm>
            <a:off x="5715000" y="2057400"/>
            <a:ext cx="38862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sz="2800" b="1"/>
          </a:p>
          <a:p>
            <a:pPr eaLnBrk="1" hangingPunct="1"/>
            <a:endParaRPr lang="en-GB" altLang="en-US" sz="2800" b="1"/>
          </a:p>
        </p:txBody>
      </p:sp>
      <p:cxnSp>
        <p:nvCxnSpPr>
          <p:cNvPr id="20490" name="Straight Connector 11">
            <a:extLst>
              <a:ext uri="{FF2B5EF4-FFF2-40B4-BE49-F238E27FC236}">
                <a16:creationId xmlns:a16="http://schemas.microsoft.com/office/drawing/2014/main" id="{05A36309-9035-48C6-9781-3AC633352729}"/>
              </a:ext>
            </a:extLst>
          </p:cNvPr>
          <p:cNvCxnSpPr>
            <a:cxnSpLocks noChangeShapeType="1"/>
          </p:cNvCxnSpPr>
          <p:nvPr/>
        </p:nvCxnSpPr>
        <p:spPr bwMode="auto">
          <a:xfrm flipV="1">
            <a:off x="1752600" y="3810000"/>
            <a:ext cx="3048000" cy="1066800"/>
          </a:xfrm>
          <a:prstGeom prst="line">
            <a:avLst/>
          </a:prstGeom>
          <a:noFill/>
          <a:ln w="50800" algn="ctr">
            <a:solidFill>
              <a:srgbClr val="FF0000"/>
            </a:solidFill>
            <a:round/>
            <a:headEnd/>
            <a:tailEnd/>
          </a:ln>
          <a:extLst>
            <a:ext uri="{909E8E84-426E-40DD-AFC4-6F175D3DCCD1}">
              <a14:hiddenFill xmlns:a14="http://schemas.microsoft.com/office/drawing/2010/main">
                <a:noFill/>
              </a14:hiddenFill>
            </a:ext>
          </a:extLst>
        </p:spPr>
      </p:cxnSp>
      <p:cxnSp>
        <p:nvCxnSpPr>
          <p:cNvPr id="3" name="Straight Arrow Connector 2">
            <a:extLst>
              <a:ext uri="{FF2B5EF4-FFF2-40B4-BE49-F238E27FC236}">
                <a16:creationId xmlns:a16="http://schemas.microsoft.com/office/drawing/2014/main" id="{AB7559FA-04F8-4E5E-965C-5DE0E04E1C7E}"/>
              </a:ext>
            </a:extLst>
          </p:cNvPr>
          <p:cNvCxnSpPr/>
          <p:nvPr/>
        </p:nvCxnSpPr>
        <p:spPr bwMode="auto">
          <a:xfrm flipV="1">
            <a:off x="4419600" y="3352800"/>
            <a:ext cx="0" cy="381000"/>
          </a:xfrm>
          <a:prstGeom prst="straightConnector1">
            <a:avLst/>
          </a:prstGeom>
          <a:ln w="50800">
            <a:solidFill>
              <a:srgbClr val="FF0000"/>
            </a:solidFill>
            <a:headEnd type="none" w="med" len="med"/>
            <a:tailEnd type="triangle"/>
          </a:ln>
        </p:spPr>
        <p:style>
          <a:lnRef idx="1">
            <a:schemeClr val="accent2"/>
          </a:lnRef>
          <a:fillRef idx="0">
            <a:schemeClr val="accent2"/>
          </a:fillRef>
          <a:effectRef idx="0">
            <a:schemeClr val="accent2"/>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nodePh="1">
                                  <p:stCondLst>
                                    <p:cond delay="0"/>
                                  </p:stCondLst>
                                  <p:endCondLst>
                                    <p:cond evt="begin" delay="0">
                                      <p:tn val="5"/>
                                    </p:cond>
                                  </p:end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linds(horizontal)">
                                      <p:cBhvr>
                                        <p:cTn id="7" dur="500"/>
                                        <p:tgtEl>
                                          <p:spTgt spid="11">
                                            <p:txEl>
                                              <p:pRg st="0" end="0"/>
                                            </p:txEl>
                                          </p:spTgt>
                                        </p:tgtEl>
                                      </p:cBhvr>
                                    </p:animEffect>
                                  </p:childTnLst>
                                </p:cTn>
                              </p:par>
                              <p:par>
                                <p:cTn id="8" presetID="3" presetClass="entr" presetSubtype="10" fill="hold" nodeType="withEffect" nodePh="1">
                                  <p:stCondLst>
                                    <p:cond delay="0"/>
                                  </p:stCondLst>
                                  <p:endCondLst>
                                    <p:cond evt="begin" delay="0">
                                      <p:tn val="8"/>
                                    </p:cond>
                                  </p:endCondLst>
                                  <p:childTnLst>
                                    <p:set>
                                      <p:cBhvr>
                                        <p:cTn id="9" dur="1" fill="hold">
                                          <p:stCondLst>
                                            <p:cond delay="0"/>
                                          </p:stCondLst>
                                        </p:cTn>
                                        <p:tgtEl>
                                          <p:spTgt spid="11">
                                            <p:txEl>
                                              <p:pRg st="0" end="0"/>
                                            </p:txEl>
                                          </p:spTgt>
                                        </p:tgtEl>
                                        <p:attrNameLst>
                                          <p:attrName>style.visibility</p:attrName>
                                        </p:attrNameLst>
                                      </p:cBhvr>
                                      <p:to>
                                        <p:strVal val="visible"/>
                                      </p:to>
                                    </p:set>
                                    <p:animEffect transition="in" filter="blinds(horizontal)">
                                      <p:cBhvr>
                                        <p:cTn id="10"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79649-56F6-476A-88B1-7044F2E8D63A}"/>
              </a:ext>
            </a:extLst>
          </p:cNvPr>
          <p:cNvSpPr>
            <a:spLocks noGrp="1"/>
          </p:cNvSpPr>
          <p:nvPr>
            <p:ph type="title"/>
          </p:nvPr>
        </p:nvSpPr>
        <p:spPr/>
        <p:txBody>
          <a:bodyPr/>
          <a:lstStyle/>
          <a:p>
            <a:pPr>
              <a:defRPr/>
            </a:pPr>
            <a:r>
              <a:rPr lang="en-GB" dirty="0">
                <a:hlinkClick r:id="rId2"/>
              </a:rPr>
              <a:t>F</a:t>
            </a:r>
            <a:r>
              <a:rPr lang="sr-Latn-RS" dirty="0">
                <a:hlinkClick r:id="rId2"/>
              </a:rPr>
              <a:t>ridman o imigraciji </a:t>
            </a:r>
            <a:endParaRPr lang="en-GB" dirty="0"/>
          </a:p>
        </p:txBody>
      </p:sp>
      <p:sp>
        <p:nvSpPr>
          <p:cNvPr id="3" name="Content Placeholder 2">
            <a:extLst>
              <a:ext uri="{FF2B5EF4-FFF2-40B4-BE49-F238E27FC236}">
                <a16:creationId xmlns:a16="http://schemas.microsoft.com/office/drawing/2014/main" id="{B7401D77-32C5-4792-8E26-4324EA4F4994}"/>
              </a:ext>
            </a:extLst>
          </p:cNvPr>
          <p:cNvSpPr>
            <a:spLocks noGrp="1"/>
          </p:cNvSpPr>
          <p:nvPr>
            <p:ph sz="half" idx="1"/>
          </p:nvPr>
        </p:nvSpPr>
        <p:spPr>
          <a:xfrm>
            <a:off x="4953000" y="1371600"/>
            <a:ext cx="4191000" cy="4114800"/>
          </a:xfrm>
        </p:spPr>
        <p:txBody>
          <a:bodyPr/>
          <a:lstStyle/>
          <a:p>
            <a:pPr>
              <a:defRPr/>
            </a:pPr>
            <a:r>
              <a:rPr lang="sr-Latn-RS" dirty="0"/>
              <a:t>Na početku je bila potpuno slobodna </a:t>
            </a:r>
          </a:p>
          <a:p>
            <a:pPr>
              <a:defRPr/>
            </a:pPr>
            <a:r>
              <a:rPr lang="en-GB" dirty="0"/>
              <a:t>S</a:t>
            </a:r>
            <a:r>
              <a:rPr lang="sr-Latn-RS" dirty="0"/>
              <a:t>ada – </a:t>
            </a:r>
          </a:p>
          <a:p>
            <a:pPr>
              <a:defRPr/>
            </a:pPr>
            <a:r>
              <a:rPr lang="en-GB" dirty="0"/>
              <a:t>W</a:t>
            </a:r>
            <a:r>
              <a:rPr lang="sr-Latn-RS" dirty="0"/>
              <a:t>elfare state</a:t>
            </a:r>
          </a:p>
          <a:p>
            <a:pPr>
              <a:defRPr/>
            </a:pPr>
            <a:r>
              <a:rPr lang="en-GB" dirty="0"/>
              <a:t>S</a:t>
            </a:r>
            <a:r>
              <a:rPr lang="sr-Latn-RS" dirty="0"/>
              <a:t>vaki rezident dobija zaštitu</a:t>
            </a:r>
          </a:p>
          <a:p>
            <a:pPr>
              <a:defRPr/>
            </a:pPr>
            <a:r>
              <a:rPr lang="en-GB" dirty="0"/>
              <a:t>B</a:t>
            </a:r>
            <a:r>
              <a:rPr lang="sr-Latn-RS" dirty="0"/>
              <a:t>ez države blagostanja za ilegalne emigrante– svi dobijaju</a:t>
            </a:r>
          </a:p>
          <a:p>
            <a:pPr>
              <a:defRPr/>
            </a:pPr>
            <a:r>
              <a:rPr lang="en-GB" dirty="0"/>
              <a:t>A</a:t>
            </a:r>
            <a:r>
              <a:rPr lang="sr-Latn-RS" dirty="0"/>
              <a:t>li svi baš zbog toga dolaze!</a:t>
            </a:r>
            <a:endParaRPr lang="en-GB" dirty="0"/>
          </a:p>
        </p:txBody>
      </p:sp>
      <p:pic>
        <p:nvPicPr>
          <p:cNvPr id="21508" name="Picture 2">
            <a:hlinkClick r:id="rId2"/>
            <a:extLst>
              <a:ext uri="{FF2B5EF4-FFF2-40B4-BE49-F238E27FC236}">
                <a16:creationId xmlns:a16="http://schemas.microsoft.com/office/drawing/2014/main" id="{511E6882-A42B-46AC-A93E-3017471A3112}"/>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l="13402" t="17010" r="37112" b="35338"/>
          <a:stretch>
            <a:fillRect/>
          </a:stretch>
        </p:blipFill>
        <p:spPr>
          <a:xfrm>
            <a:off x="457200" y="2362200"/>
            <a:ext cx="4495800" cy="2682875"/>
          </a:xfr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Shimmer">
  <a:themeElements>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fontScheme name="Shimmer">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Shimmer 1">
        <a:dk1>
          <a:srgbClr val="BD3737"/>
        </a:dk1>
        <a:lt1>
          <a:srgbClr val="FFFFFF"/>
        </a:lt1>
        <a:dk2>
          <a:srgbClr val="721E1E"/>
        </a:dk2>
        <a:lt2>
          <a:srgbClr val="FFCC00"/>
        </a:lt2>
        <a:accent1>
          <a:srgbClr val="FF6600"/>
        </a:accent1>
        <a:accent2>
          <a:srgbClr val="CC3300"/>
        </a:accent2>
        <a:accent3>
          <a:srgbClr val="BCABAB"/>
        </a:accent3>
        <a:accent4>
          <a:srgbClr val="DADADA"/>
        </a:accent4>
        <a:accent5>
          <a:srgbClr val="FFB8AA"/>
        </a:accent5>
        <a:accent6>
          <a:srgbClr val="B92D00"/>
        </a:accent6>
        <a:hlink>
          <a:srgbClr val="F7CC2F"/>
        </a:hlink>
        <a:folHlink>
          <a:srgbClr val="C7C6B1"/>
        </a:folHlink>
      </a:clrScheme>
      <a:clrMap bg1="dk2" tx1="lt1" bg2="dk1" tx2="lt2" accent1="accent1" accent2="accent2" accent3="accent3" accent4="accent4" accent5="accent5" accent6="accent6" hlink="hlink" folHlink="folHlink"/>
    </a:extraClrScheme>
    <a:extraClrScheme>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clrMap bg1="dk2" tx1="lt1" bg2="dk1" tx2="lt2" accent1="accent1" accent2="accent2" accent3="accent3" accent4="accent4" accent5="accent5" accent6="accent6" hlink="hlink" folHlink="folHlink"/>
    </a:extraClrScheme>
    <a:extraClrScheme>
      <a:clrScheme name="Shimmer 3">
        <a:dk1>
          <a:srgbClr val="6600CC"/>
        </a:dk1>
        <a:lt1>
          <a:srgbClr val="FFFFFF"/>
        </a:lt1>
        <a:dk2>
          <a:srgbClr val="4B0096"/>
        </a:dk2>
        <a:lt2>
          <a:srgbClr val="CDD7DF"/>
        </a:lt2>
        <a:accent1>
          <a:srgbClr val="9999FF"/>
        </a:accent1>
        <a:accent2>
          <a:srgbClr val="7850BA"/>
        </a:accent2>
        <a:accent3>
          <a:srgbClr val="B1AAC9"/>
        </a:accent3>
        <a:accent4>
          <a:srgbClr val="DADADA"/>
        </a:accent4>
        <a:accent5>
          <a:srgbClr val="CACAFF"/>
        </a:accent5>
        <a:accent6>
          <a:srgbClr val="6C48A8"/>
        </a:accent6>
        <a:hlink>
          <a:srgbClr val="00CCFF"/>
        </a:hlink>
        <a:folHlink>
          <a:srgbClr val="0796B3"/>
        </a:folHlink>
      </a:clrScheme>
      <a:clrMap bg1="dk2" tx1="lt1" bg2="dk1" tx2="lt2" accent1="accent1" accent2="accent2" accent3="accent3" accent4="accent4" accent5="accent5" accent6="accent6" hlink="hlink" folHlink="folHlink"/>
    </a:extraClrScheme>
    <a:extraClrScheme>
      <a:clrScheme name="Shimmer 4">
        <a:dk1>
          <a:srgbClr val="55863C"/>
        </a:dk1>
        <a:lt1>
          <a:srgbClr val="FFFFFF"/>
        </a:lt1>
        <a:dk2>
          <a:srgbClr val="375F2F"/>
        </a:dk2>
        <a:lt2>
          <a:srgbClr val="D1EFB3"/>
        </a:lt2>
        <a:accent1>
          <a:srgbClr val="00CC66"/>
        </a:accent1>
        <a:accent2>
          <a:srgbClr val="8EAC66"/>
        </a:accent2>
        <a:accent3>
          <a:srgbClr val="AEB6AD"/>
        </a:accent3>
        <a:accent4>
          <a:srgbClr val="DADADA"/>
        </a:accent4>
        <a:accent5>
          <a:srgbClr val="AAE2B8"/>
        </a:accent5>
        <a:accent6>
          <a:srgbClr val="809B5C"/>
        </a:accent6>
        <a:hlink>
          <a:srgbClr val="B4EF7F"/>
        </a:hlink>
        <a:folHlink>
          <a:srgbClr val="F8F6AC"/>
        </a:folHlink>
      </a:clrScheme>
      <a:clrMap bg1="dk2" tx1="lt1" bg2="dk1" tx2="lt2" accent1="accent1" accent2="accent2" accent3="accent3" accent4="accent4" accent5="accent5" accent6="accent6" hlink="hlink" folHlink="folHlink"/>
    </a:extraClrScheme>
    <a:extraClrScheme>
      <a:clrScheme name="Shimmer 5">
        <a:dk1>
          <a:srgbClr val="588073"/>
        </a:dk1>
        <a:lt1>
          <a:srgbClr val="FFFFFF"/>
        </a:lt1>
        <a:dk2>
          <a:srgbClr val="486768"/>
        </a:dk2>
        <a:lt2>
          <a:srgbClr val="DDDDDD"/>
        </a:lt2>
        <a:accent1>
          <a:srgbClr val="33CCCC"/>
        </a:accent1>
        <a:accent2>
          <a:srgbClr val="008871"/>
        </a:accent2>
        <a:accent3>
          <a:srgbClr val="B1B8B9"/>
        </a:accent3>
        <a:accent4>
          <a:srgbClr val="DADADA"/>
        </a:accent4>
        <a:accent5>
          <a:srgbClr val="ADE2E2"/>
        </a:accent5>
        <a:accent6>
          <a:srgbClr val="007B66"/>
        </a:accent6>
        <a:hlink>
          <a:srgbClr val="00CC99"/>
        </a:hlink>
        <a:folHlink>
          <a:srgbClr val="A8A8A8"/>
        </a:folHlink>
      </a:clrScheme>
      <a:clrMap bg1="dk2" tx1="lt1" bg2="dk1" tx2="lt2" accent1="accent1" accent2="accent2" accent3="accent3" accent4="accent4" accent5="accent5" accent6="accent6" hlink="hlink" folHlink="folHlink"/>
    </a:extraClrScheme>
    <a:extraClrScheme>
      <a:clrScheme name="Shimmer 6">
        <a:dk1>
          <a:srgbClr val="6B6C75"/>
        </a:dk1>
        <a:lt1>
          <a:srgbClr val="FFFFFF"/>
        </a:lt1>
        <a:dk2>
          <a:srgbClr val="575863"/>
        </a:dk2>
        <a:lt2>
          <a:srgbClr val="FFFFCC"/>
        </a:lt2>
        <a:accent1>
          <a:srgbClr val="677481"/>
        </a:accent1>
        <a:accent2>
          <a:srgbClr val="697E5E"/>
        </a:accent2>
        <a:accent3>
          <a:srgbClr val="B4B4B7"/>
        </a:accent3>
        <a:accent4>
          <a:srgbClr val="DADADA"/>
        </a:accent4>
        <a:accent5>
          <a:srgbClr val="B8BCC1"/>
        </a:accent5>
        <a:accent6>
          <a:srgbClr val="5E7254"/>
        </a:accent6>
        <a:hlink>
          <a:srgbClr val="E9E77F"/>
        </a:hlink>
        <a:folHlink>
          <a:srgbClr val="D3A44F"/>
        </a:folHlink>
      </a:clrScheme>
      <a:clrMap bg1="dk2" tx1="lt1" bg2="dk1" tx2="lt2" accent1="accent1" accent2="accent2" accent3="accent3" accent4="accent4" accent5="accent5" accent6="accent6" hlink="hlink" folHlink="folHlink"/>
    </a:extraClrScheme>
    <a:extraClrScheme>
      <a:clrScheme name="Shimmer 7">
        <a:dk1>
          <a:srgbClr val="000000"/>
        </a:dk1>
        <a:lt1>
          <a:srgbClr val="C4D6BE"/>
        </a:lt1>
        <a:dk2>
          <a:srgbClr val="339966"/>
        </a:dk2>
        <a:lt2>
          <a:srgbClr val="EFFBF0"/>
        </a:lt2>
        <a:accent1>
          <a:srgbClr val="DDDDDD"/>
        </a:accent1>
        <a:accent2>
          <a:srgbClr val="CCFF99"/>
        </a:accent2>
        <a:accent3>
          <a:srgbClr val="DEE8DB"/>
        </a:accent3>
        <a:accent4>
          <a:srgbClr val="000000"/>
        </a:accent4>
        <a:accent5>
          <a:srgbClr val="EBEBEB"/>
        </a:accent5>
        <a:accent6>
          <a:srgbClr val="B9E78A"/>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Shimmer 8">
        <a:dk1>
          <a:srgbClr val="000000"/>
        </a:dk1>
        <a:lt1>
          <a:srgbClr val="D6DAE4"/>
        </a:lt1>
        <a:dk2>
          <a:srgbClr val="000099"/>
        </a:dk2>
        <a:lt2>
          <a:srgbClr val="FFFFFF"/>
        </a:lt2>
        <a:accent1>
          <a:srgbClr val="BFDEE3"/>
        </a:accent1>
        <a:accent2>
          <a:srgbClr val="C0C0C0"/>
        </a:accent2>
        <a:accent3>
          <a:srgbClr val="E8EAEF"/>
        </a:accent3>
        <a:accent4>
          <a:srgbClr val="000000"/>
        </a:accent4>
        <a:accent5>
          <a:srgbClr val="DCECEF"/>
        </a:accent5>
        <a:accent6>
          <a:srgbClr val="AEAEAE"/>
        </a:accent6>
        <a:hlink>
          <a:srgbClr val="3333CC"/>
        </a:hlink>
        <a:folHlink>
          <a:srgbClr val="5E93C9"/>
        </a:folHlink>
      </a:clrScheme>
      <a:clrMap bg1="lt1" tx1="dk1" bg2="lt2" tx2="dk2" accent1="accent1" accent2="accent2" accent3="accent3" accent4="accent4" accent5="accent5" accent6="accent6" hlink="hlink" folHlink="folHlink"/>
    </a:extraClrScheme>
    <a:extraClrScheme>
      <a:clrScheme name="Shimmer 9">
        <a:dk1>
          <a:srgbClr val="4A2500"/>
        </a:dk1>
        <a:lt1>
          <a:srgbClr val="C2C0BA"/>
        </a:lt1>
        <a:dk2>
          <a:srgbClr val="788569"/>
        </a:dk2>
        <a:lt2>
          <a:srgbClr val="F4F4EC"/>
        </a:lt2>
        <a:accent1>
          <a:srgbClr val="E1DFC1"/>
        </a:accent1>
        <a:accent2>
          <a:srgbClr val="A5A7AF"/>
        </a:accent2>
        <a:accent3>
          <a:srgbClr val="DDDCD9"/>
        </a:accent3>
        <a:accent4>
          <a:srgbClr val="3E1E00"/>
        </a:accent4>
        <a:accent5>
          <a:srgbClr val="EEECDD"/>
        </a:accent5>
        <a:accent6>
          <a:srgbClr val="95979E"/>
        </a:accent6>
        <a:hlink>
          <a:srgbClr val="9C9800"/>
        </a:hlink>
        <a:folHlink>
          <a:srgbClr val="66663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fontScheme name="Shimmer">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Shimmer</Template>
  <TotalTime>10992</TotalTime>
  <Words>3131</Words>
  <Application>Microsoft Office PowerPoint</Application>
  <PresentationFormat>On-screen Show (4:3)</PresentationFormat>
  <Paragraphs>544</Paragraphs>
  <Slides>75</Slides>
  <Notes>1</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75</vt:i4>
      </vt:variant>
    </vt:vector>
  </HeadingPairs>
  <TitlesOfParts>
    <vt:vector size="84" baseType="lpstr">
      <vt:lpstr>Arial</vt:lpstr>
      <vt:lpstr>Calibri</vt:lpstr>
      <vt:lpstr>Cambria Math</vt:lpstr>
      <vt:lpstr>LHelvetica</vt:lpstr>
      <vt:lpstr>Symbol</vt:lpstr>
      <vt:lpstr>Tahoma</vt:lpstr>
      <vt:lpstr>Wingdings</vt:lpstr>
      <vt:lpstr>Shimmer</vt:lpstr>
      <vt:lpstr>Equation</vt:lpstr>
      <vt:lpstr>10 obaveznih potpitanja za poglavlja 8 i 9 </vt:lpstr>
      <vt:lpstr>Agregatna tražnja i tržište robe</vt:lpstr>
      <vt:lpstr>Funkcija željene tražnje </vt:lpstr>
      <vt:lpstr>DD = C( , Y- T) + I(q, r) + G+ PTR(Y, Y*, ).               +     +            +  -      +            -  +   - </vt:lpstr>
      <vt:lpstr>Ali, tražnja će rasti manje od rasta BDP</vt:lpstr>
      <vt:lpstr>C=+cY        S=-+(1-c)Y. </vt:lpstr>
      <vt:lpstr>PowerPoint Presentation</vt:lpstr>
      <vt:lpstr>KEJNZ - PARADOKS ŠTEDNJE – THRIFT PARADOX</vt:lpstr>
      <vt:lpstr>Fridman o imigraciji </vt:lpstr>
      <vt:lpstr>Kejnz i sekularna stagnacija</vt:lpstr>
      <vt:lpstr>DEFACIONI JAZ Ymax-Ye</vt:lpstr>
      <vt:lpstr>KAKO DA ZATVORIM DEFLACIONI JAZ?</vt:lpstr>
      <vt:lpstr>Sa rastom poreza ...</vt:lpstr>
      <vt:lpstr>PowerPoint Presentation</vt:lpstr>
      <vt:lpstr>Nagib funkcije potrošnje je  </vt:lpstr>
      <vt:lpstr>Linija 450 </vt:lpstr>
      <vt:lpstr>Funkcija potrošnje vezuje tekuću privatnu potrošnju za </vt:lpstr>
      <vt:lpstr>Kada se potrošnja nalazi ispod linije 450, domaćinstva </vt:lpstr>
      <vt:lpstr>Ako rast raspoloživog dohotka sa 10.000 na 12.000$ poveća potrošnju sa 8.000 na 9.000$,  </vt:lpstr>
      <vt:lpstr>Kako autonomna potrošnja deluje na multiplikator? </vt:lpstr>
      <vt:lpstr>PowerPoint Presentation</vt:lpstr>
      <vt:lpstr>Ako funkcija potrošnje glasi C=100+0,8Y, a javna potrošnja poraste za 1 milijardu ravnotežni dohodak će </vt:lpstr>
      <vt:lpstr>Ako funkcija potrošnje glasi C=100+0,8Y, a porezi porastu  1 milijardu ravnotežni dohodak će </vt:lpstr>
      <vt:lpstr>Ako je funkcija potrošnje ista kao u prethodnom zadatku, a sada se i javna potrošnja i porezi povećaju za po jednu milijardu, ravnotežni dohodak će </vt:lpstr>
      <vt:lpstr>To je multiplikator uravnotezenog budzeta</vt:lpstr>
      <vt:lpstr>PowerPoint Presentation</vt:lpstr>
      <vt:lpstr>PowerPoint Presentation</vt:lpstr>
      <vt:lpstr>PowerPoint Presentation</vt:lpstr>
      <vt:lpstr>PowerPoint Presentation</vt:lpstr>
      <vt:lpstr>PowerPoint Presentation</vt:lpstr>
      <vt:lpstr>Funkcija željene tražnje </vt:lpstr>
      <vt:lpstr>Ali, tražnja će rasti manje od rasta BDP</vt:lpstr>
      <vt:lpstr>Da rezimiramo </vt:lpstr>
      <vt:lpstr>Multiplikator za Y=C+G</vt:lpstr>
      <vt:lpstr>Uvodimo poreze i uvoz  Y=C+G-T+(X-Z) C=+cY T=tY Z=zY  </vt:lpstr>
      <vt:lpstr>Pukotine – uvoz i porezi</vt:lpstr>
      <vt:lpstr>Gde su male pukotine u multiplikatoru?</vt:lpstr>
      <vt:lpstr>Egzogene i endogene varijable</vt:lpstr>
      <vt:lpstr>jedina endogena varijabla za sada je autput Y</vt:lpstr>
      <vt:lpstr>Izvođenje IS krive</vt:lpstr>
      <vt:lpstr>Kako ćemo zapamtiti da je IS kriva nagnuta nadole? </vt:lpstr>
      <vt:lpstr>IS kriva je sve položenija </vt:lpstr>
      <vt:lpstr>Što su veći porezi – manji multiplikator</vt:lpstr>
      <vt:lpstr>Dakle, sa rastom multiplikatora </vt:lpstr>
      <vt:lpstr>Van IS krive</vt:lpstr>
      <vt:lpstr>privreda može neko vreme da ostane van IS krive</vt:lpstr>
      <vt:lpstr>Ključna razlika: skokovi ili pomeranje duž IS krive</vt:lpstr>
      <vt:lpstr>Koje su to promene?</vt:lpstr>
      <vt:lpstr>Tržište novca i LM kriva </vt:lpstr>
      <vt:lpstr>Termin „LM kriva”  </vt:lpstr>
      <vt:lpstr>Pravilo o konstantnosti novčane ponude</vt:lpstr>
      <vt:lpstr>sada efekat rasta BDP sa Y na Y’-  nagib LM krive</vt:lpstr>
      <vt:lpstr>Od čega zavisi strmina LM</vt:lpstr>
      <vt:lpstr>Zona van LM krive</vt:lpstr>
      <vt:lpstr> ako postoji višak tražnje</vt:lpstr>
      <vt:lpstr>Bitno!!!!</vt:lpstr>
      <vt:lpstr>Skok ili kretanje duž LM krive</vt:lpstr>
      <vt:lpstr>Tejlorovo pravilo i TR kriva</vt:lpstr>
      <vt:lpstr>PowerPoint Presentation</vt:lpstr>
      <vt:lpstr>pretpostavljamo da je inflacija jednaka nuli</vt:lpstr>
      <vt:lpstr>PowerPoint Presentation</vt:lpstr>
      <vt:lpstr>tačka E je između tačaka B i C</vt:lpstr>
      <vt:lpstr>TR kriva opisuje ponašanje  CB i  privreda se, po definiciji, mora nalaziti na njoj</vt:lpstr>
      <vt:lpstr>Kretanje duž linije TR  </vt:lpstr>
      <vt:lpstr>Neutralna kamatna stopa</vt:lpstr>
      <vt:lpstr>Tema nedelje</vt:lpstr>
      <vt:lpstr>Ravnoteža u LM</vt:lpstr>
      <vt:lpstr>Ravnoteža u TR</vt:lpstr>
      <vt:lpstr>Ključna razlika je u interpretaciji monetarne politike</vt:lpstr>
      <vt:lpstr>Gde bi bila LM kriva? Strmija nego u TR  </vt:lpstr>
      <vt:lpstr>pod Tejlorovim pravilom centralna banka </vt:lpstr>
      <vt:lpstr>Naravno, centralna banka može da promeni pravilo.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Šta se mora znati iz poglavlja 8</dc:title>
  <dc:creator>Dana</dc:creator>
  <cp:lastModifiedBy>Danica Popovic</cp:lastModifiedBy>
  <cp:revision>333</cp:revision>
  <dcterms:created xsi:type="dcterms:W3CDTF">2009-03-30T19:08:44Z</dcterms:created>
  <dcterms:modified xsi:type="dcterms:W3CDTF">2021-04-06T07:49:42Z</dcterms:modified>
</cp:coreProperties>
</file>