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8"/>
  </p:notesMasterIdLst>
  <p:sldIdLst>
    <p:sldId id="370" r:id="rId2"/>
    <p:sldId id="371" r:id="rId3"/>
    <p:sldId id="372" r:id="rId4"/>
    <p:sldId id="373" r:id="rId5"/>
    <p:sldId id="374" r:id="rId6"/>
    <p:sldId id="375" r:id="rId7"/>
    <p:sldId id="376" r:id="rId8"/>
    <p:sldId id="378" r:id="rId9"/>
    <p:sldId id="379" r:id="rId10"/>
    <p:sldId id="380" r:id="rId11"/>
    <p:sldId id="381" r:id="rId12"/>
    <p:sldId id="382" r:id="rId13"/>
    <p:sldId id="383" r:id="rId14"/>
    <p:sldId id="377" r:id="rId15"/>
    <p:sldId id="384" r:id="rId16"/>
    <p:sldId id="385" r:id="rId17"/>
    <p:sldId id="386" r:id="rId18"/>
    <p:sldId id="387" r:id="rId19"/>
    <p:sldId id="388" r:id="rId20"/>
    <p:sldId id="389" r:id="rId21"/>
    <p:sldId id="427" r:id="rId22"/>
    <p:sldId id="432" r:id="rId23"/>
    <p:sldId id="428" r:id="rId24"/>
    <p:sldId id="429" r:id="rId25"/>
    <p:sldId id="430" r:id="rId26"/>
    <p:sldId id="431" r:id="rId27"/>
    <p:sldId id="415" r:id="rId28"/>
    <p:sldId id="416" r:id="rId29"/>
    <p:sldId id="417" r:id="rId30"/>
    <p:sldId id="418" r:id="rId31"/>
    <p:sldId id="419" r:id="rId32"/>
    <p:sldId id="420" r:id="rId33"/>
    <p:sldId id="421" r:id="rId34"/>
    <p:sldId id="422" r:id="rId35"/>
    <p:sldId id="423" r:id="rId36"/>
    <p:sldId id="399" r:id="rId37"/>
    <p:sldId id="400" r:id="rId38"/>
    <p:sldId id="401" r:id="rId39"/>
    <p:sldId id="402" r:id="rId40"/>
    <p:sldId id="434" r:id="rId41"/>
    <p:sldId id="433" r:id="rId42"/>
    <p:sldId id="403" r:id="rId43"/>
    <p:sldId id="404" r:id="rId44"/>
    <p:sldId id="405" r:id="rId45"/>
    <p:sldId id="406" r:id="rId46"/>
    <p:sldId id="407" r:id="rId47"/>
    <p:sldId id="435" r:id="rId48"/>
    <p:sldId id="408" r:id="rId49"/>
    <p:sldId id="409" r:id="rId50"/>
    <p:sldId id="410" r:id="rId51"/>
    <p:sldId id="411" r:id="rId52"/>
    <p:sldId id="412" r:id="rId53"/>
    <p:sldId id="413" r:id="rId54"/>
    <p:sldId id="424" r:id="rId55"/>
    <p:sldId id="425" r:id="rId56"/>
    <p:sldId id="426" r:id="rId5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F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26" y="1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771EC02-09DB-4106-B784-72156AF9FE4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cs typeface="+mn-cs"/>
              </a:defRPr>
            </a:lvl1pPr>
          </a:lstStyle>
          <a:p>
            <a:pPr>
              <a:defRPr/>
            </a:pPr>
            <a:endParaRPr lang="en-US"/>
          </a:p>
        </p:txBody>
      </p:sp>
      <p:sp>
        <p:nvSpPr>
          <p:cNvPr id="3" name="Date Placeholder 2">
            <a:extLst>
              <a:ext uri="{FF2B5EF4-FFF2-40B4-BE49-F238E27FC236}">
                <a16:creationId xmlns:a16="http://schemas.microsoft.com/office/drawing/2014/main" id="{3AA6C190-604D-475E-A140-69850EF01E2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a:cs typeface="+mn-cs"/>
              </a:defRPr>
            </a:lvl1pPr>
          </a:lstStyle>
          <a:p>
            <a:pPr>
              <a:defRPr/>
            </a:pPr>
            <a:fld id="{D7B6B30D-BBC4-405C-8DD9-45157C5EBFAE}" type="datetimeFigureOut">
              <a:rPr lang="en-US"/>
              <a:pPr>
                <a:defRPr/>
              </a:pPr>
              <a:t>4/22/2019</a:t>
            </a:fld>
            <a:endParaRPr lang="en-US"/>
          </a:p>
        </p:txBody>
      </p:sp>
      <p:sp>
        <p:nvSpPr>
          <p:cNvPr id="4" name="Slide Image Placeholder 3">
            <a:extLst>
              <a:ext uri="{FF2B5EF4-FFF2-40B4-BE49-F238E27FC236}">
                <a16:creationId xmlns:a16="http://schemas.microsoft.com/office/drawing/2014/main" id="{43264D93-BDD5-485C-B3C4-DE05D8A8E30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F5D24AF8-2BAF-4B63-96A5-30DE65F9734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1159640-8ACB-441B-8603-9305105C8324}"/>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cs typeface="+mn-cs"/>
              </a:defRPr>
            </a:lvl1pPr>
          </a:lstStyle>
          <a:p>
            <a:pPr>
              <a:defRPr/>
            </a:pPr>
            <a:endParaRPr lang="en-US"/>
          </a:p>
        </p:txBody>
      </p:sp>
      <p:sp>
        <p:nvSpPr>
          <p:cNvPr id="7" name="Slide Number Placeholder 6">
            <a:extLst>
              <a:ext uri="{FF2B5EF4-FFF2-40B4-BE49-F238E27FC236}">
                <a16:creationId xmlns:a16="http://schemas.microsoft.com/office/drawing/2014/main" id="{D67D3D73-5887-43B0-9091-9A702B3A154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smtClean="0"/>
            </a:lvl1pPr>
          </a:lstStyle>
          <a:p>
            <a:pPr>
              <a:defRPr/>
            </a:pPr>
            <a:fld id="{F94F19A2-ED3B-4712-8BD7-5B2E459A254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94853356-174B-482A-9AF6-2211B532C5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348E559-7F91-4C7E-AFEB-57651F32253B}" type="slidenum">
              <a:rPr lang="en-US" altLang="en-US">
                <a:latin typeface="Tahoma" panose="020B0604030504040204" pitchFamily="34" charset="0"/>
              </a:rPr>
              <a:pPr>
                <a:spcBef>
                  <a:spcPct val="0"/>
                </a:spcBef>
              </a:pPr>
              <a:t>27</a:t>
            </a:fld>
            <a:endParaRPr lang="en-US" altLang="en-US">
              <a:latin typeface="Tahoma" panose="020B0604030504040204" pitchFamily="34" charset="0"/>
            </a:endParaRPr>
          </a:p>
        </p:txBody>
      </p:sp>
      <p:sp>
        <p:nvSpPr>
          <p:cNvPr id="31747" name="Rectangle 2">
            <a:extLst>
              <a:ext uri="{FF2B5EF4-FFF2-40B4-BE49-F238E27FC236}">
                <a16:creationId xmlns:a16="http://schemas.microsoft.com/office/drawing/2014/main" id="{42882397-694D-4C8C-A9BD-A2D9C311DFFD}"/>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a:extLst>
              <a:ext uri="{FF2B5EF4-FFF2-40B4-BE49-F238E27FC236}">
                <a16:creationId xmlns:a16="http://schemas.microsoft.com/office/drawing/2014/main" id="{B93AB5A4-5B43-4529-9467-15D89155062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Mexico’s central bank had maintained a fixed exchange rate with the U.S. dollar at about 29 cents per peso.  </a:t>
            </a:r>
          </a:p>
          <a:p>
            <a:r>
              <a:rPr lang="en-US" altLang="en-US"/>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4FB2AFB1-19DC-45A8-A2D2-A0462A48A39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4B262F-F1C1-46B2-9BD3-DDC973B248EB}" type="slidenum">
              <a:rPr lang="en-US" altLang="en-US">
                <a:latin typeface="Tahoma" panose="020B0604030504040204" pitchFamily="34" charset="0"/>
              </a:rPr>
              <a:pPr>
                <a:spcBef>
                  <a:spcPct val="0"/>
                </a:spcBef>
              </a:pPr>
              <a:t>28</a:t>
            </a:fld>
            <a:endParaRPr lang="en-US" altLang="en-US">
              <a:latin typeface="Tahoma" panose="020B0604030504040204" pitchFamily="34" charset="0"/>
            </a:endParaRPr>
          </a:p>
        </p:txBody>
      </p:sp>
      <p:sp>
        <p:nvSpPr>
          <p:cNvPr id="33795" name="Rectangle 2">
            <a:extLst>
              <a:ext uri="{FF2B5EF4-FFF2-40B4-BE49-F238E27FC236}">
                <a16:creationId xmlns:a16="http://schemas.microsoft.com/office/drawing/2014/main" id="{77868ECD-ACBB-40FE-903B-1253A78F16F0}"/>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a:extLst>
              <a:ext uri="{FF2B5EF4-FFF2-40B4-BE49-F238E27FC236}">
                <a16:creationId xmlns:a16="http://schemas.microsoft.com/office/drawing/2014/main" id="{DC366582-25EC-47C9-9F4F-F51D1C10F98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In the week before Christmas 1994, the central bank abandoned the fixed exchange rate, allowing the peso’s value to “float.”  Then, in just one week, the peso lost nearly 40% of its value,  falling further during the following months.  </a:t>
            </a:r>
          </a:p>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2730E5A7-10AE-4F2D-909D-2F081F23837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8A564C-7EC1-41E8-B452-84A1059E15AF}" type="slidenum">
              <a:rPr lang="en-US" altLang="en-US">
                <a:latin typeface="Tahoma" panose="020B0604030504040204" pitchFamily="34" charset="0"/>
              </a:rPr>
              <a:pPr>
                <a:spcBef>
                  <a:spcPct val="0"/>
                </a:spcBef>
              </a:pPr>
              <a:t>29</a:t>
            </a:fld>
            <a:endParaRPr lang="en-US" altLang="en-US">
              <a:latin typeface="Tahoma" panose="020B0604030504040204" pitchFamily="34" charset="0"/>
            </a:endParaRPr>
          </a:p>
        </p:txBody>
      </p:sp>
      <p:sp>
        <p:nvSpPr>
          <p:cNvPr id="35843" name="Rectangle 2">
            <a:extLst>
              <a:ext uri="{FF2B5EF4-FFF2-40B4-BE49-F238E27FC236}">
                <a16:creationId xmlns:a16="http://schemas.microsoft.com/office/drawing/2014/main" id="{75634898-EC95-4685-A16B-4BD3A2A220E9}"/>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a:extLst>
              <a:ext uri="{FF2B5EF4-FFF2-40B4-BE49-F238E27FC236}">
                <a16:creationId xmlns:a16="http://schemas.microsoft.com/office/drawing/2014/main" id="{EEF12F04-B133-4420-9092-24BDF1BE195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sym typeface="Symbol" panose="05050102010706020507" pitchFamily="18" charset="2"/>
              </a:rPr>
              <a:t>The purpose of this slide is to motivate the topic.  Even though this occurred in another country some years ago, it was very important for the U.S.   The parents of many of your students probably held Mexican assets (indirectly through mutual funds in their 401k accounts and pension funds, which viewed Mexico very favorably prior to the crisis) and took losses when the crisis occurred.   </a:t>
            </a:r>
          </a:p>
          <a:p>
            <a:endParaRPr lang="en-US" altLang="en-US">
              <a:sym typeface="Symbol" panose="05050102010706020507" pitchFamily="18" charset="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D628286B-DCE4-47B8-939F-FB5527C5946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F63DB22-5042-49C1-B4B8-92BE27EEDDD9}" type="slidenum">
              <a:rPr lang="en-US" altLang="en-US">
                <a:latin typeface="Tahoma" panose="020B0604030504040204" pitchFamily="34" charset="0"/>
              </a:rPr>
              <a:pPr>
                <a:spcBef>
                  <a:spcPct val="0"/>
                </a:spcBef>
              </a:pPr>
              <a:t>30</a:t>
            </a:fld>
            <a:endParaRPr lang="en-US" altLang="en-US">
              <a:latin typeface="Tahoma" panose="020B0604030504040204" pitchFamily="34" charset="0"/>
            </a:endParaRPr>
          </a:p>
        </p:txBody>
      </p:sp>
      <p:sp>
        <p:nvSpPr>
          <p:cNvPr id="37891" name="Rectangle 2">
            <a:extLst>
              <a:ext uri="{FF2B5EF4-FFF2-40B4-BE49-F238E27FC236}">
                <a16:creationId xmlns:a16="http://schemas.microsoft.com/office/drawing/2014/main" id="{FC53BAE7-A5C5-4BC1-89F1-238C5FF5BF9A}"/>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a:extLst>
              <a:ext uri="{FF2B5EF4-FFF2-40B4-BE49-F238E27FC236}">
                <a16:creationId xmlns:a16="http://schemas.microsoft.com/office/drawing/2014/main" id="{87CE48C1-748A-41EB-8F08-1D3CA85483E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When the last line displays, it might be helpful to note that, from Mexico’s viewpoint, the U.S. interest rate is r*.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D1A0B58B-7671-4404-9BC9-1473CD54C94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B11D81-293D-404A-ABC5-FD03E403614E}" type="slidenum">
              <a:rPr lang="en-US" altLang="en-US">
                <a:latin typeface="Tahoma" panose="020B0604030504040204" pitchFamily="34" charset="0"/>
              </a:rPr>
              <a:pPr>
                <a:spcBef>
                  <a:spcPct val="0"/>
                </a:spcBef>
              </a:pPr>
              <a:t>31</a:t>
            </a:fld>
            <a:endParaRPr lang="en-US" altLang="en-US">
              <a:latin typeface="Tahoma" panose="020B0604030504040204" pitchFamily="34" charset="0"/>
            </a:endParaRPr>
          </a:p>
        </p:txBody>
      </p:sp>
      <p:sp>
        <p:nvSpPr>
          <p:cNvPr id="39939" name="Rectangle 2">
            <a:extLst>
              <a:ext uri="{FF2B5EF4-FFF2-40B4-BE49-F238E27FC236}">
                <a16:creationId xmlns:a16="http://schemas.microsoft.com/office/drawing/2014/main" id="{C39F45DC-328B-4533-98FB-0D9AFD7EC8E8}"/>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a:extLst>
              <a:ext uri="{FF2B5EF4-FFF2-40B4-BE49-F238E27FC236}">
                <a16:creationId xmlns:a16="http://schemas.microsoft.com/office/drawing/2014/main" id="{C9A23505-2F48-43E9-842A-006F6225083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We have already seen why an increase in a country’s risk premium causes its exchange rate to fall.  One could also use the M-F model to show that an increase in r* also causes the exchange rate to fall.  The intuition is as follows:  An increase in foreign interest rates causes capital outflows:  investors shift some of their funds out of the country to take advantage of higher returns abroad.  This capital outflow causes the exchange rate to fall, as it implies an increase in the supply of the country’s currency in the foreign exchange market.  </a:t>
            </a:r>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8E771A68-BD79-45C3-9AE3-06534773F9C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438E84-EBAA-4539-8114-ADBEBE5A218E}" type="slidenum">
              <a:rPr lang="en-US" altLang="en-US">
                <a:latin typeface="Tahoma" panose="020B0604030504040204" pitchFamily="34" charset="0"/>
              </a:rPr>
              <a:pPr>
                <a:spcBef>
                  <a:spcPct val="0"/>
                </a:spcBef>
              </a:pPr>
              <a:t>32</a:t>
            </a:fld>
            <a:endParaRPr lang="en-US" altLang="en-US">
              <a:latin typeface="Tahoma" panose="020B0604030504040204" pitchFamily="34" charset="0"/>
            </a:endParaRPr>
          </a:p>
        </p:txBody>
      </p:sp>
      <p:sp>
        <p:nvSpPr>
          <p:cNvPr id="41987" name="Rectangle 2">
            <a:extLst>
              <a:ext uri="{FF2B5EF4-FFF2-40B4-BE49-F238E27FC236}">
                <a16:creationId xmlns:a16="http://schemas.microsoft.com/office/drawing/2014/main" id="{C64E1B4D-681B-4A73-AB2B-EF29A7943048}"/>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1EC81375-DB12-4DFC-98DF-162AF97C3CB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Defending the peso in the face of large capital outflows was draining the reserves of Mexico’s central bank.  </a:t>
            </a:r>
          </a:p>
          <a:p>
            <a:r>
              <a:rPr lang="en-US" altLang="en-US">
                <a:cs typeface="Times New Roman" panose="02020603050405020304" pitchFamily="18" charset="0"/>
              </a:rPr>
              <a:t>(August 17, 1994 was the date of Mexico’s presidential election.)  </a:t>
            </a:r>
          </a:p>
          <a:p>
            <a:r>
              <a:rPr lang="en-US" altLang="en-US">
                <a:cs typeface="Times New Roman" panose="02020603050405020304" pitchFamily="18" charset="0"/>
              </a:rPr>
              <a:t>Ask your students if they can figure out why Mexico’s central bank didn’t tell anybody it was running out of reserves.  </a:t>
            </a:r>
          </a:p>
          <a:p>
            <a:r>
              <a:rPr lang="en-US" altLang="en-US">
                <a:cs typeface="Times New Roman" panose="02020603050405020304" pitchFamily="18" charset="0"/>
              </a:rPr>
              <a:t>The answer:  </a:t>
            </a:r>
            <a:br>
              <a:rPr lang="en-US" altLang="en-US">
                <a:cs typeface="Times New Roman" panose="02020603050405020304" pitchFamily="18" charset="0"/>
              </a:rPr>
            </a:br>
            <a:r>
              <a:rPr lang="en-US" altLang="en-US">
                <a:cs typeface="Times New Roman" panose="02020603050405020304" pitchFamily="18" charset="0"/>
              </a:rPr>
              <a:t>If people had known that the reserves were dwindling, then they would also have known that the central bank would soon have to devalue or abandon the fixed exchange rate altogether.  They would have expected the peso to fall, which would have caused a further increase in Mexico’s risk premium, which would have put even more downward pressure on Mexico’s exchange rate and made it even harder for the central bank to “defend the peso.” </a:t>
            </a:r>
          </a:p>
          <a:p>
            <a:endParaRPr lang="en-US" altLang="en-US"/>
          </a:p>
          <a:p>
            <a:r>
              <a:rPr lang="en-US" altLang="en-US"/>
              <a:t>Source (not only for the data on this slide, but some of the other information in this case study):  </a:t>
            </a:r>
            <a:r>
              <a:rPr lang="en-US" altLang="en-US">
                <a:cs typeface="Times New Roman" panose="02020603050405020304" pitchFamily="18" charset="0"/>
              </a:rPr>
              <a:t>Washington Post National Weekly Edition, pp. 8-9, Feb. 20-26 1995,  various issues of The Economist in Jan. &amp; Feb. '95.</a:t>
            </a:r>
          </a:p>
          <a:p>
            <a:endParaRPr lang="en-US" altLang="en-US">
              <a:cs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B9EE3D52-EA50-4C38-94E4-52E3152B935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CBC3D32-856B-4C33-A908-C738B4881521}" type="slidenum">
              <a:rPr lang="en-US" altLang="en-US">
                <a:latin typeface="Tahoma" panose="020B0604030504040204" pitchFamily="34" charset="0"/>
              </a:rPr>
              <a:pPr>
                <a:spcBef>
                  <a:spcPct val="0"/>
                </a:spcBef>
              </a:pPr>
              <a:t>33</a:t>
            </a:fld>
            <a:endParaRPr lang="en-US" altLang="en-US">
              <a:latin typeface="Tahoma" panose="020B0604030504040204" pitchFamily="34" charset="0"/>
            </a:endParaRPr>
          </a:p>
        </p:txBody>
      </p:sp>
      <p:sp>
        <p:nvSpPr>
          <p:cNvPr id="44035" name="Rectangle 2">
            <a:extLst>
              <a:ext uri="{FF2B5EF4-FFF2-40B4-BE49-F238E27FC236}">
                <a16:creationId xmlns:a16="http://schemas.microsoft.com/office/drawing/2014/main" id="{2AAF75C1-0D3D-4DF5-8488-E3537B110BDC}"/>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a:extLst>
              <a:ext uri="{FF2B5EF4-FFF2-40B4-BE49-F238E27FC236}">
                <a16:creationId xmlns:a16="http://schemas.microsoft.com/office/drawing/2014/main" id="{B656E50F-8F95-4BE7-8E29-F87F9EDF3ED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C2867CB6-BF7E-4DAC-B272-42BD0D6554D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F898CE0-EF86-4850-98CE-C8CAAA8A9AAF}" type="slidenum">
              <a:rPr lang="en-US" altLang="en-US">
                <a:latin typeface="Tahoma" panose="020B0604030504040204" pitchFamily="34" charset="0"/>
              </a:rPr>
              <a:pPr>
                <a:spcBef>
                  <a:spcPct val="0"/>
                </a:spcBef>
              </a:pPr>
              <a:t>34</a:t>
            </a:fld>
            <a:endParaRPr lang="en-US" altLang="en-US">
              <a:latin typeface="Tahoma" panose="020B0604030504040204" pitchFamily="34" charset="0"/>
            </a:endParaRPr>
          </a:p>
        </p:txBody>
      </p:sp>
      <p:sp>
        <p:nvSpPr>
          <p:cNvPr id="46083" name="Rectangle 2">
            <a:extLst>
              <a:ext uri="{FF2B5EF4-FFF2-40B4-BE49-F238E27FC236}">
                <a16:creationId xmlns:a16="http://schemas.microsoft.com/office/drawing/2014/main" id="{343EBFE5-8CA1-4717-9312-48308487D08E}"/>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a:extLst>
              <a:ext uri="{FF2B5EF4-FFF2-40B4-BE49-F238E27FC236}">
                <a16:creationId xmlns:a16="http://schemas.microsoft.com/office/drawing/2014/main" id="{7337D5A2-BE3F-497B-97F9-475277741CD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case study on pp. 330-331 gives more detail on the peso crisis.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3F87C4D7-1405-40C6-B108-0D387CFD40D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E7A2F29-ED8C-45D2-8F0F-FC5A7DF81FB1}" type="slidenum">
              <a:rPr lang="en-US" altLang="en-US">
                <a:latin typeface="Tahoma" panose="020B0604030504040204" pitchFamily="34" charset="0"/>
              </a:rPr>
              <a:pPr>
                <a:spcBef>
                  <a:spcPct val="0"/>
                </a:spcBef>
              </a:pPr>
              <a:t>35</a:t>
            </a:fld>
            <a:endParaRPr lang="en-US" altLang="en-US">
              <a:latin typeface="Tahoma" panose="020B0604030504040204" pitchFamily="34" charset="0"/>
            </a:endParaRPr>
          </a:p>
        </p:txBody>
      </p:sp>
      <p:sp>
        <p:nvSpPr>
          <p:cNvPr id="48131" name="Rectangle 2">
            <a:extLst>
              <a:ext uri="{FF2B5EF4-FFF2-40B4-BE49-F238E27FC236}">
                <a16:creationId xmlns:a16="http://schemas.microsoft.com/office/drawing/2014/main" id="{4DC02BED-A9EC-49C6-BFB9-23F237756270}"/>
              </a:ext>
            </a:extLst>
          </p:cNvPr>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a:extLst>
              <a:ext uri="{FF2B5EF4-FFF2-40B4-BE49-F238E27FC236}">
                <a16:creationId xmlns:a16="http://schemas.microsoft.com/office/drawing/2014/main" id="{55AEE63C-6978-43D3-9E18-FA90FA3DEFD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case study on the Asian crisis (pp. 331-332 of the text) is omitted from this PowerPoint presentation.  If you wish to do this case study in your class, I have included some data here which may be helpful.  The slide currently is “hidden”-- it won’t display when you present this file in slide-show mode.  But you can “unhide” the slide if you wish to include it in your lecture.  </a:t>
            </a:r>
          </a:p>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9A87B53F-F9A9-43BF-9B1F-9E664DFB3B0B}"/>
              </a:ext>
            </a:extLst>
          </p:cNvPr>
          <p:cNvGrpSpPr>
            <a:grpSpLocks/>
          </p:cNvGrpSpPr>
          <p:nvPr/>
        </p:nvGrpSpPr>
        <p:grpSpPr bwMode="auto">
          <a:xfrm>
            <a:off x="0" y="6350"/>
            <a:ext cx="9140825" cy="6851650"/>
            <a:chOff x="0" y="4"/>
            <a:chExt cx="5758" cy="4316"/>
          </a:xfrm>
        </p:grpSpPr>
        <p:grpSp>
          <p:nvGrpSpPr>
            <p:cNvPr id="5" name="Group 3">
              <a:extLst>
                <a:ext uri="{FF2B5EF4-FFF2-40B4-BE49-F238E27FC236}">
                  <a16:creationId xmlns:a16="http://schemas.microsoft.com/office/drawing/2014/main" id="{5FA98D44-E78C-4A4A-B41A-93792784D579}"/>
                </a:ext>
              </a:extLst>
            </p:cNvPr>
            <p:cNvGrpSpPr>
              <a:grpSpLocks/>
            </p:cNvGrpSpPr>
            <p:nvPr/>
          </p:nvGrpSpPr>
          <p:grpSpPr bwMode="auto">
            <a:xfrm>
              <a:off x="0" y="1161"/>
              <a:ext cx="5758" cy="3159"/>
              <a:chOff x="0" y="1161"/>
              <a:chExt cx="5758" cy="3159"/>
            </a:xfrm>
          </p:grpSpPr>
          <p:sp>
            <p:nvSpPr>
              <p:cNvPr id="16" name="Freeform 4">
                <a:extLst>
                  <a:ext uri="{FF2B5EF4-FFF2-40B4-BE49-F238E27FC236}">
                    <a16:creationId xmlns:a16="http://schemas.microsoft.com/office/drawing/2014/main" id="{B9F1C7D6-1265-44EB-8E86-06F2877A4E38}"/>
                  </a:ext>
                </a:extLst>
              </p:cNvPr>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7" name="Freeform 5">
                <a:extLst>
                  <a:ext uri="{FF2B5EF4-FFF2-40B4-BE49-F238E27FC236}">
                    <a16:creationId xmlns:a16="http://schemas.microsoft.com/office/drawing/2014/main" id="{E2B269F8-992A-440A-A5FF-5457A7F849E0}"/>
                  </a:ext>
                </a:extLst>
              </p:cNvPr>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6" name="Freeform 6">
              <a:extLst>
                <a:ext uri="{FF2B5EF4-FFF2-40B4-BE49-F238E27FC236}">
                  <a16:creationId xmlns:a16="http://schemas.microsoft.com/office/drawing/2014/main" id="{AE29A615-055A-4934-96E3-D25EDCE3DA01}"/>
                </a:ext>
              </a:extLst>
            </p:cNvPr>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cs typeface="+mn-cs"/>
              </a:endParaRPr>
            </a:p>
          </p:txBody>
        </p:sp>
        <p:sp>
          <p:nvSpPr>
            <p:cNvPr id="7" name="Freeform 7">
              <a:extLst>
                <a:ext uri="{FF2B5EF4-FFF2-40B4-BE49-F238E27FC236}">
                  <a16:creationId xmlns:a16="http://schemas.microsoft.com/office/drawing/2014/main" id="{FD00DA6E-BEAA-496D-B40F-D7B17F0E13E3}"/>
                </a:ext>
              </a:extLst>
            </p:cNvPr>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8" name="Freeform 8">
              <a:extLst>
                <a:ext uri="{FF2B5EF4-FFF2-40B4-BE49-F238E27FC236}">
                  <a16:creationId xmlns:a16="http://schemas.microsoft.com/office/drawing/2014/main" id="{8A3EEEEA-11F3-49EF-898C-DC2993E07573}"/>
                </a:ext>
              </a:extLst>
            </p:cNvPr>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9" name="Group 9">
              <a:extLst>
                <a:ext uri="{FF2B5EF4-FFF2-40B4-BE49-F238E27FC236}">
                  <a16:creationId xmlns:a16="http://schemas.microsoft.com/office/drawing/2014/main" id="{EDB81134-C677-4F5B-9D73-C396445E1211}"/>
                </a:ext>
              </a:extLst>
            </p:cNvPr>
            <p:cNvGrpSpPr>
              <a:grpSpLocks/>
            </p:cNvGrpSpPr>
            <p:nvPr/>
          </p:nvGrpSpPr>
          <p:grpSpPr bwMode="auto">
            <a:xfrm>
              <a:off x="348" y="4"/>
              <a:ext cx="5410" cy="4316"/>
              <a:chOff x="348" y="4"/>
              <a:chExt cx="5410" cy="4316"/>
            </a:xfrm>
          </p:grpSpPr>
          <p:sp>
            <p:nvSpPr>
              <p:cNvPr id="10" name="Freeform 10">
                <a:extLst>
                  <a:ext uri="{FF2B5EF4-FFF2-40B4-BE49-F238E27FC236}">
                    <a16:creationId xmlns:a16="http://schemas.microsoft.com/office/drawing/2014/main" id="{912F8926-6CD8-41FF-ACE1-BE144BC104D1}"/>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 name="Freeform 11">
                <a:extLst>
                  <a:ext uri="{FF2B5EF4-FFF2-40B4-BE49-F238E27FC236}">
                    <a16:creationId xmlns:a16="http://schemas.microsoft.com/office/drawing/2014/main" id="{14370839-C556-4E97-AE14-6C77FB33D036}"/>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 name="Freeform 12">
                <a:extLst>
                  <a:ext uri="{FF2B5EF4-FFF2-40B4-BE49-F238E27FC236}">
                    <a16:creationId xmlns:a16="http://schemas.microsoft.com/office/drawing/2014/main" id="{262E3936-6E53-40FB-A833-4DF514DB6B11}"/>
                  </a:ext>
                </a:extLst>
              </p:cNvPr>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 name="Freeform 13">
                <a:extLst>
                  <a:ext uri="{FF2B5EF4-FFF2-40B4-BE49-F238E27FC236}">
                    <a16:creationId xmlns:a16="http://schemas.microsoft.com/office/drawing/2014/main" id="{FE94B58D-9DDE-4E9B-BF57-B0879D03C26A}"/>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14">
                <a:extLst>
                  <a:ext uri="{FF2B5EF4-FFF2-40B4-BE49-F238E27FC236}">
                    <a16:creationId xmlns:a16="http://schemas.microsoft.com/office/drawing/2014/main" id="{62082FC9-88E8-4101-B0D1-A16B0054916A}"/>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5" name="Freeform 15">
                <a:extLst>
                  <a:ext uri="{FF2B5EF4-FFF2-40B4-BE49-F238E27FC236}">
                    <a16:creationId xmlns:a16="http://schemas.microsoft.com/office/drawing/2014/main" id="{92923482-BD3A-49B9-83B4-45FCB85E5C34}"/>
                  </a:ext>
                </a:extLst>
              </p:cNvPr>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cs typeface="+mn-cs"/>
                </a:endParaRPr>
              </a:p>
            </p:txBody>
          </p:sp>
        </p:grpSp>
      </p:grpSp>
      <p:sp>
        <p:nvSpPr>
          <p:cNvPr id="5136" name="Rectangle 16"/>
          <p:cNvSpPr>
            <a:spLocks noGrp="1" noChangeArrowheads="1"/>
          </p:cNvSpPr>
          <p:nvPr>
            <p:ph type="ctrTitle" sz="quarter"/>
          </p:nvPr>
        </p:nvSpPr>
        <p:spPr>
          <a:xfrm>
            <a:off x="1066800" y="1997075"/>
            <a:ext cx="7086600" cy="1431925"/>
          </a:xfrm>
        </p:spPr>
        <p:txBody>
          <a:bodyPr anchor="b"/>
          <a:lstStyle>
            <a:lvl1pPr>
              <a:defRPr/>
            </a:lvl1pPr>
          </a:lstStyle>
          <a:p>
            <a:r>
              <a:rPr lang="en-US"/>
              <a:t>Click to edit Master title style</a:t>
            </a:r>
          </a:p>
        </p:txBody>
      </p:sp>
      <p:sp>
        <p:nvSpPr>
          <p:cNvPr id="5137"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en-US"/>
              <a:t>Click to edit Master subtitle style</a:t>
            </a:r>
          </a:p>
        </p:txBody>
      </p:sp>
      <p:sp>
        <p:nvSpPr>
          <p:cNvPr id="18" name="Rectangle 18">
            <a:extLst>
              <a:ext uri="{FF2B5EF4-FFF2-40B4-BE49-F238E27FC236}">
                <a16:creationId xmlns:a16="http://schemas.microsoft.com/office/drawing/2014/main" id="{9448AC97-6AFB-4AD1-BEFF-1AC2FEB7E345}"/>
              </a:ext>
            </a:extLst>
          </p:cNvPr>
          <p:cNvSpPr>
            <a:spLocks noGrp="1" noChangeArrowheads="1"/>
          </p:cNvSpPr>
          <p:nvPr>
            <p:ph type="dt" sz="quarter" idx="10"/>
          </p:nvPr>
        </p:nvSpPr>
        <p:spPr/>
        <p:txBody>
          <a:bodyPr/>
          <a:lstStyle>
            <a:lvl1pPr>
              <a:defRPr/>
            </a:lvl1pPr>
          </a:lstStyle>
          <a:p>
            <a:pPr>
              <a:defRPr/>
            </a:pPr>
            <a:endParaRPr lang="en-US"/>
          </a:p>
        </p:txBody>
      </p:sp>
      <p:sp>
        <p:nvSpPr>
          <p:cNvPr id="19" name="Rectangle 19">
            <a:extLst>
              <a:ext uri="{FF2B5EF4-FFF2-40B4-BE49-F238E27FC236}">
                <a16:creationId xmlns:a16="http://schemas.microsoft.com/office/drawing/2014/main" id="{551387A0-422C-4E7F-B761-D9A4ADEB98C6}"/>
              </a:ext>
            </a:extLst>
          </p:cNvPr>
          <p:cNvSpPr>
            <a:spLocks noGrp="1" noChangeArrowheads="1"/>
          </p:cNvSpPr>
          <p:nvPr>
            <p:ph type="ftr" sz="quarter" idx="11"/>
          </p:nvPr>
        </p:nvSpPr>
        <p:spPr>
          <a:xfrm>
            <a:off x="3352800" y="6248400"/>
            <a:ext cx="2895600" cy="457200"/>
          </a:xfrm>
        </p:spPr>
        <p:txBody>
          <a:bodyPr/>
          <a:lstStyle>
            <a:lvl1pPr>
              <a:defRPr/>
            </a:lvl1pPr>
          </a:lstStyle>
          <a:p>
            <a:pPr>
              <a:defRPr/>
            </a:pPr>
            <a:endParaRPr lang="en-US"/>
          </a:p>
        </p:txBody>
      </p:sp>
      <p:sp>
        <p:nvSpPr>
          <p:cNvPr id="20" name="Rectangle 20">
            <a:extLst>
              <a:ext uri="{FF2B5EF4-FFF2-40B4-BE49-F238E27FC236}">
                <a16:creationId xmlns:a16="http://schemas.microsoft.com/office/drawing/2014/main" id="{D80EEE1C-C4D7-42FF-8E98-A1353E420E7C}"/>
              </a:ext>
            </a:extLst>
          </p:cNvPr>
          <p:cNvSpPr>
            <a:spLocks noGrp="1" noChangeArrowheads="1"/>
          </p:cNvSpPr>
          <p:nvPr>
            <p:ph type="sldNum" sz="quarter" idx="12"/>
          </p:nvPr>
        </p:nvSpPr>
        <p:spPr/>
        <p:txBody>
          <a:bodyPr/>
          <a:lstStyle>
            <a:lvl1pPr>
              <a:defRPr smtClean="0"/>
            </a:lvl1pPr>
          </a:lstStyle>
          <a:p>
            <a:pPr>
              <a:defRPr/>
            </a:pPr>
            <a:fld id="{6BA1EA50-564F-481D-8A62-CBB037154F20}" type="slidenum">
              <a:rPr lang="en-US" altLang="en-US"/>
              <a:pPr>
                <a:defRPr/>
              </a:pPr>
              <a:t>‹#›</a:t>
            </a:fld>
            <a:endParaRPr lang="en-US" altLang="en-US"/>
          </a:p>
        </p:txBody>
      </p:sp>
    </p:spTree>
    <p:extLst>
      <p:ext uri="{BB962C8B-B14F-4D97-AF65-F5344CB8AC3E}">
        <p14:creationId xmlns:p14="http://schemas.microsoft.com/office/powerpoint/2010/main" val="939709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7">
            <a:extLst>
              <a:ext uri="{FF2B5EF4-FFF2-40B4-BE49-F238E27FC236}">
                <a16:creationId xmlns:a16="http://schemas.microsoft.com/office/drawing/2014/main" id="{12B25120-1C71-4F69-9AA9-D82D853114D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E1012271-2CDD-458E-9D95-E6E5CC7FAF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B4BA82A3-C0EE-481C-B6FC-43FE8A4491B5}"/>
              </a:ext>
            </a:extLst>
          </p:cNvPr>
          <p:cNvSpPr>
            <a:spLocks noGrp="1" noChangeArrowheads="1"/>
          </p:cNvSpPr>
          <p:nvPr>
            <p:ph type="sldNum" sz="quarter" idx="12"/>
          </p:nvPr>
        </p:nvSpPr>
        <p:spPr>
          <a:ln/>
        </p:spPr>
        <p:txBody>
          <a:bodyPr/>
          <a:lstStyle>
            <a:lvl1pPr>
              <a:defRPr/>
            </a:lvl1pPr>
          </a:lstStyle>
          <a:p>
            <a:pPr>
              <a:defRPr/>
            </a:pPr>
            <a:fld id="{7E74D111-2666-4964-9D6B-3700D323C24A}" type="slidenum">
              <a:rPr lang="en-US" altLang="en-US"/>
              <a:pPr>
                <a:defRPr/>
              </a:pPr>
              <a:t>‹#›</a:t>
            </a:fld>
            <a:endParaRPr lang="en-US" altLang="en-US"/>
          </a:p>
        </p:txBody>
      </p:sp>
    </p:spTree>
    <p:extLst>
      <p:ext uri="{BB962C8B-B14F-4D97-AF65-F5344CB8AC3E}">
        <p14:creationId xmlns:p14="http://schemas.microsoft.com/office/powerpoint/2010/main" val="2638913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7">
            <a:extLst>
              <a:ext uri="{FF2B5EF4-FFF2-40B4-BE49-F238E27FC236}">
                <a16:creationId xmlns:a16="http://schemas.microsoft.com/office/drawing/2014/main" id="{2D61BC59-9A46-40C6-AF5D-F617FA3F18A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2A11E148-EE50-4932-A5DA-FAE8581508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2417D7BA-8FAD-495B-8340-752645B113D4}"/>
              </a:ext>
            </a:extLst>
          </p:cNvPr>
          <p:cNvSpPr>
            <a:spLocks noGrp="1" noChangeArrowheads="1"/>
          </p:cNvSpPr>
          <p:nvPr>
            <p:ph type="sldNum" sz="quarter" idx="12"/>
          </p:nvPr>
        </p:nvSpPr>
        <p:spPr>
          <a:ln/>
        </p:spPr>
        <p:txBody>
          <a:bodyPr/>
          <a:lstStyle>
            <a:lvl1pPr>
              <a:defRPr/>
            </a:lvl1pPr>
          </a:lstStyle>
          <a:p>
            <a:pPr>
              <a:defRPr/>
            </a:pPr>
            <a:fld id="{3C4A9F5E-0234-44D8-B21C-6AFDA90892B0}" type="slidenum">
              <a:rPr lang="en-US" altLang="en-US"/>
              <a:pPr>
                <a:defRPr/>
              </a:pPr>
              <a:t>‹#›</a:t>
            </a:fld>
            <a:endParaRPr lang="en-US" altLang="en-US"/>
          </a:p>
        </p:txBody>
      </p:sp>
    </p:spTree>
    <p:extLst>
      <p:ext uri="{BB962C8B-B14F-4D97-AF65-F5344CB8AC3E}">
        <p14:creationId xmlns:p14="http://schemas.microsoft.com/office/powerpoint/2010/main" val="8820263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a:t>Click to edit Master title style</a:t>
            </a:r>
          </a:p>
        </p:txBody>
      </p:sp>
      <p:sp>
        <p:nvSpPr>
          <p:cNvPr id="3" name="Table Placeholder 2"/>
          <p:cNvSpPr>
            <a:spLocks noGrp="1"/>
          </p:cNvSpPr>
          <p:nvPr>
            <p:ph type="tbl" idx="1"/>
          </p:nvPr>
        </p:nvSpPr>
        <p:spPr>
          <a:xfrm>
            <a:off x="1066800" y="1981200"/>
            <a:ext cx="7543800" cy="4114800"/>
          </a:xfrm>
        </p:spPr>
        <p:txBody>
          <a:bodyPr/>
          <a:lstStyle/>
          <a:p>
            <a:pPr lvl="0"/>
            <a:endParaRPr lang="en-US" noProof="0"/>
          </a:p>
        </p:txBody>
      </p:sp>
      <p:sp>
        <p:nvSpPr>
          <p:cNvPr id="4" name="Rectangle 17">
            <a:extLst>
              <a:ext uri="{FF2B5EF4-FFF2-40B4-BE49-F238E27FC236}">
                <a16:creationId xmlns:a16="http://schemas.microsoft.com/office/drawing/2014/main" id="{EC2853D9-9170-4601-B592-6D9F34AFFA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D0BB8BD8-9744-4AB1-AA19-FFBFE839495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3C8BA45D-A228-426D-B81F-0F23F16B64E6}"/>
              </a:ext>
            </a:extLst>
          </p:cNvPr>
          <p:cNvSpPr>
            <a:spLocks noGrp="1" noChangeArrowheads="1"/>
          </p:cNvSpPr>
          <p:nvPr>
            <p:ph type="sldNum" sz="quarter" idx="12"/>
          </p:nvPr>
        </p:nvSpPr>
        <p:spPr>
          <a:ln/>
        </p:spPr>
        <p:txBody>
          <a:bodyPr/>
          <a:lstStyle>
            <a:lvl1pPr>
              <a:defRPr/>
            </a:lvl1pPr>
          </a:lstStyle>
          <a:p>
            <a:pPr>
              <a:defRPr/>
            </a:pPr>
            <a:fld id="{51C19C3A-647E-48FA-8C82-F085152BBB5D}" type="slidenum">
              <a:rPr lang="en-US" altLang="en-US"/>
              <a:pPr>
                <a:defRPr/>
              </a:pPr>
              <a:t>‹#›</a:t>
            </a:fld>
            <a:endParaRPr lang="en-US" altLang="en-US"/>
          </a:p>
        </p:txBody>
      </p:sp>
    </p:spTree>
    <p:extLst>
      <p:ext uri="{BB962C8B-B14F-4D97-AF65-F5344CB8AC3E}">
        <p14:creationId xmlns:p14="http://schemas.microsoft.com/office/powerpoint/2010/main" val="3560942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a:t>Click to edit Master title style</a:t>
            </a:r>
          </a:p>
        </p:txBody>
      </p:sp>
      <p:sp>
        <p:nvSpPr>
          <p:cNvPr id="3" name="Text Placeholder 2"/>
          <p:cNvSpPr>
            <a:spLocks noGrp="1"/>
          </p:cNvSpPr>
          <p:nvPr>
            <p:ph type="body" sz="half" idx="1"/>
          </p:nvPr>
        </p:nvSpPr>
        <p:spPr>
          <a:xfrm>
            <a:off x="1066800" y="1981200"/>
            <a:ext cx="36957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981200"/>
            <a:ext cx="36957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7">
            <a:extLst>
              <a:ext uri="{FF2B5EF4-FFF2-40B4-BE49-F238E27FC236}">
                <a16:creationId xmlns:a16="http://schemas.microsoft.com/office/drawing/2014/main" id="{451B9ED2-3CDE-4003-B22D-78B7C9D065F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327B8651-2828-4936-A929-524D35D867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40057AEB-9F5D-453D-8581-5A2BC26E3B2E}"/>
              </a:ext>
            </a:extLst>
          </p:cNvPr>
          <p:cNvSpPr>
            <a:spLocks noGrp="1" noChangeArrowheads="1"/>
          </p:cNvSpPr>
          <p:nvPr>
            <p:ph type="sldNum" sz="quarter" idx="12"/>
          </p:nvPr>
        </p:nvSpPr>
        <p:spPr>
          <a:ln/>
        </p:spPr>
        <p:txBody>
          <a:bodyPr/>
          <a:lstStyle>
            <a:lvl1pPr>
              <a:defRPr/>
            </a:lvl1pPr>
          </a:lstStyle>
          <a:p>
            <a:pPr>
              <a:defRPr/>
            </a:pPr>
            <a:fld id="{F35E757F-2D9D-4FD9-93CD-3FF42CFF1B00}" type="slidenum">
              <a:rPr lang="en-US" altLang="en-US"/>
              <a:pPr>
                <a:defRPr/>
              </a:pPr>
              <a:t>‹#›</a:t>
            </a:fld>
            <a:endParaRPr lang="en-US" altLang="en-US"/>
          </a:p>
        </p:txBody>
      </p:sp>
    </p:spTree>
    <p:extLst>
      <p:ext uri="{BB962C8B-B14F-4D97-AF65-F5344CB8AC3E}">
        <p14:creationId xmlns:p14="http://schemas.microsoft.com/office/powerpoint/2010/main" val="4245760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7">
            <a:extLst>
              <a:ext uri="{FF2B5EF4-FFF2-40B4-BE49-F238E27FC236}">
                <a16:creationId xmlns:a16="http://schemas.microsoft.com/office/drawing/2014/main" id="{4923D919-4E38-486E-A4FF-DA83889E4B3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4BE115E9-30A0-4C44-BE2B-83E24DC82B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61087BE0-6278-4A97-AFA9-FDBF898C4761}"/>
              </a:ext>
            </a:extLst>
          </p:cNvPr>
          <p:cNvSpPr>
            <a:spLocks noGrp="1" noChangeArrowheads="1"/>
          </p:cNvSpPr>
          <p:nvPr>
            <p:ph type="sldNum" sz="quarter" idx="12"/>
          </p:nvPr>
        </p:nvSpPr>
        <p:spPr>
          <a:ln/>
        </p:spPr>
        <p:txBody>
          <a:bodyPr/>
          <a:lstStyle>
            <a:lvl1pPr>
              <a:defRPr/>
            </a:lvl1pPr>
          </a:lstStyle>
          <a:p>
            <a:pPr>
              <a:defRPr/>
            </a:pPr>
            <a:fld id="{B993FDCD-EA1D-4800-A42A-F9F92F50AE0B}" type="slidenum">
              <a:rPr lang="en-US" altLang="en-US"/>
              <a:pPr>
                <a:defRPr/>
              </a:pPr>
              <a:t>‹#›</a:t>
            </a:fld>
            <a:endParaRPr lang="en-US" altLang="en-US"/>
          </a:p>
        </p:txBody>
      </p:sp>
    </p:spTree>
    <p:extLst>
      <p:ext uri="{BB962C8B-B14F-4D97-AF65-F5344CB8AC3E}">
        <p14:creationId xmlns:p14="http://schemas.microsoft.com/office/powerpoint/2010/main" val="411736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7">
            <a:extLst>
              <a:ext uri="{FF2B5EF4-FFF2-40B4-BE49-F238E27FC236}">
                <a16:creationId xmlns:a16="http://schemas.microsoft.com/office/drawing/2014/main" id="{FA6850B9-35FC-40CD-84DA-D8C04E55CD4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8">
            <a:extLst>
              <a:ext uri="{FF2B5EF4-FFF2-40B4-BE49-F238E27FC236}">
                <a16:creationId xmlns:a16="http://schemas.microsoft.com/office/drawing/2014/main" id="{8A100BF7-310C-4BC9-88B1-E14BB93DA5D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9">
            <a:extLst>
              <a:ext uri="{FF2B5EF4-FFF2-40B4-BE49-F238E27FC236}">
                <a16:creationId xmlns:a16="http://schemas.microsoft.com/office/drawing/2014/main" id="{250A9D48-3D04-47DA-924C-D8ECDCDE9D53}"/>
              </a:ext>
            </a:extLst>
          </p:cNvPr>
          <p:cNvSpPr>
            <a:spLocks noGrp="1" noChangeArrowheads="1"/>
          </p:cNvSpPr>
          <p:nvPr>
            <p:ph type="sldNum" sz="quarter" idx="12"/>
          </p:nvPr>
        </p:nvSpPr>
        <p:spPr>
          <a:ln/>
        </p:spPr>
        <p:txBody>
          <a:bodyPr/>
          <a:lstStyle>
            <a:lvl1pPr>
              <a:defRPr/>
            </a:lvl1pPr>
          </a:lstStyle>
          <a:p>
            <a:pPr>
              <a:defRPr/>
            </a:pPr>
            <a:fld id="{D550DBB4-B961-493E-924C-7289E90DEF03}" type="slidenum">
              <a:rPr lang="en-US" altLang="en-US"/>
              <a:pPr>
                <a:defRPr/>
              </a:pPr>
              <a:t>‹#›</a:t>
            </a:fld>
            <a:endParaRPr lang="en-US" altLang="en-US"/>
          </a:p>
        </p:txBody>
      </p:sp>
    </p:spTree>
    <p:extLst>
      <p:ext uri="{BB962C8B-B14F-4D97-AF65-F5344CB8AC3E}">
        <p14:creationId xmlns:p14="http://schemas.microsoft.com/office/powerpoint/2010/main" val="3156012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7">
            <a:extLst>
              <a:ext uri="{FF2B5EF4-FFF2-40B4-BE49-F238E27FC236}">
                <a16:creationId xmlns:a16="http://schemas.microsoft.com/office/drawing/2014/main" id="{D8C153F3-ACC0-4335-BA78-C7DE96A2044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F537BD19-3817-461B-96A0-B9A9637F69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D524D790-7FB5-423F-AD47-891EF9617DD4}"/>
              </a:ext>
            </a:extLst>
          </p:cNvPr>
          <p:cNvSpPr>
            <a:spLocks noGrp="1" noChangeArrowheads="1"/>
          </p:cNvSpPr>
          <p:nvPr>
            <p:ph type="sldNum" sz="quarter" idx="12"/>
          </p:nvPr>
        </p:nvSpPr>
        <p:spPr>
          <a:ln/>
        </p:spPr>
        <p:txBody>
          <a:bodyPr/>
          <a:lstStyle>
            <a:lvl1pPr>
              <a:defRPr/>
            </a:lvl1pPr>
          </a:lstStyle>
          <a:p>
            <a:pPr>
              <a:defRPr/>
            </a:pPr>
            <a:fld id="{E8B6CB7A-F7B8-459B-9AEF-AB89D8D0D7D3}" type="slidenum">
              <a:rPr lang="en-US" altLang="en-US"/>
              <a:pPr>
                <a:defRPr/>
              </a:pPr>
              <a:t>‹#›</a:t>
            </a:fld>
            <a:endParaRPr lang="en-US" altLang="en-US"/>
          </a:p>
        </p:txBody>
      </p:sp>
    </p:spTree>
    <p:extLst>
      <p:ext uri="{BB962C8B-B14F-4D97-AF65-F5344CB8AC3E}">
        <p14:creationId xmlns:p14="http://schemas.microsoft.com/office/powerpoint/2010/main" val="662984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7">
            <a:extLst>
              <a:ext uri="{FF2B5EF4-FFF2-40B4-BE49-F238E27FC236}">
                <a16:creationId xmlns:a16="http://schemas.microsoft.com/office/drawing/2014/main" id="{6C25DFDE-A607-4284-A4DC-CEEE34AAEDC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8">
            <a:extLst>
              <a:ext uri="{FF2B5EF4-FFF2-40B4-BE49-F238E27FC236}">
                <a16:creationId xmlns:a16="http://schemas.microsoft.com/office/drawing/2014/main" id="{46B3CC6F-E8E5-4E24-B504-85C03991394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9">
            <a:extLst>
              <a:ext uri="{FF2B5EF4-FFF2-40B4-BE49-F238E27FC236}">
                <a16:creationId xmlns:a16="http://schemas.microsoft.com/office/drawing/2014/main" id="{7289F38F-F18A-460A-9C61-2027FD528BE9}"/>
              </a:ext>
            </a:extLst>
          </p:cNvPr>
          <p:cNvSpPr>
            <a:spLocks noGrp="1" noChangeArrowheads="1"/>
          </p:cNvSpPr>
          <p:nvPr>
            <p:ph type="sldNum" sz="quarter" idx="12"/>
          </p:nvPr>
        </p:nvSpPr>
        <p:spPr>
          <a:ln/>
        </p:spPr>
        <p:txBody>
          <a:bodyPr/>
          <a:lstStyle>
            <a:lvl1pPr>
              <a:defRPr/>
            </a:lvl1pPr>
          </a:lstStyle>
          <a:p>
            <a:pPr>
              <a:defRPr/>
            </a:pPr>
            <a:fld id="{3DB4F592-E780-462D-8FA9-34A883C3C1C9}" type="slidenum">
              <a:rPr lang="en-US" altLang="en-US"/>
              <a:pPr>
                <a:defRPr/>
              </a:pPr>
              <a:t>‹#›</a:t>
            </a:fld>
            <a:endParaRPr lang="en-US" altLang="en-US"/>
          </a:p>
        </p:txBody>
      </p:sp>
    </p:spTree>
    <p:extLst>
      <p:ext uri="{BB962C8B-B14F-4D97-AF65-F5344CB8AC3E}">
        <p14:creationId xmlns:p14="http://schemas.microsoft.com/office/powerpoint/2010/main" val="4077821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7">
            <a:extLst>
              <a:ext uri="{FF2B5EF4-FFF2-40B4-BE49-F238E27FC236}">
                <a16:creationId xmlns:a16="http://schemas.microsoft.com/office/drawing/2014/main" id="{ECD22C30-8A9D-4E63-BAF8-91F783F329A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8">
            <a:extLst>
              <a:ext uri="{FF2B5EF4-FFF2-40B4-BE49-F238E27FC236}">
                <a16:creationId xmlns:a16="http://schemas.microsoft.com/office/drawing/2014/main" id="{80A5DED1-F2DB-46A8-A84F-90AFF391D80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9">
            <a:extLst>
              <a:ext uri="{FF2B5EF4-FFF2-40B4-BE49-F238E27FC236}">
                <a16:creationId xmlns:a16="http://schemas.microsoft.com/office/drawing/2014/main" id="{440771C0-1D96-462A-8C1D-C030DFB74EA6}"/>
              </a:ext>
            </a:extLst>
          </p:cNvPr>
          <p:cNvSpPr>
            <a:spLocks noGrp="1" noChangeArrowheads="1"/>
          </p:cNvSpPr>
          <p:nvPr>
            <p:ph type="sldNum" sz="quarter" idx="12"/>
          </p:nvPr>
        </p:nvSpPr>
        <p:spPr>
          <a:ln/>
        </p:spPr>
        <p:txBody>
          <a:bodyPr/>
          <a:lstStyle>
            <a:lvl1pPr>
              <a:defRPr/>
            </a:lvl1pPr>
          </a:lstStyle>
          <a:p>
            <a:pPr>
              <a:defRPr/>
            </a:pPr>
            <a:fld id="{ACAC5FCF-09E4-4CBE-915C-FCF3DD976E89}" type="slidenum">
              <a:rPr lang="en-US" altLang="en-US"/>
              <a:pPr>
                <a:defRPr/>
              </a:pPr>
              <a:t>‹#›</a:t>
            </a:fld>
            <a:endParaRPr lang="en-US" altLang="en-US"/>
          </a:p>
        </p:txBody>
      </p:sp>
    </p:spTree>
    <p:extLst>
      <p:ext uri="{BB962C8B-B14F-4D97-AF65-F5344CB8AC3E}">
        <p14:creationId xmlns:p14="http://schemas.microsoft.com/office/powerpoint/2010/main" val="1026795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a:extLst>
              <a:ext uri="{FF2B5EF4-FFF2-40B4-BE49-F238E27FC236}">
                <a16:creationId xmlns:a16="http://schemas.microsoft.com/office/drawing/2014/main" id="{48AC976B-9AE0-4F29-801A-85781524E50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8">
            <a:extLst>
              <a:ext uri="{FF2B5EF4-FFF2-40B4-BE49-F238E27FC236}">
                <a16:creationId xmlns:a16="http://schemas.microsoft.com/office/drawing/2014/main" id="{37E28D9A-F9C9-4BBA-A6D0-C10D34D8A5B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9">
            <a:extLst>
              <a:ext uri="{FF2B5EF4-FFF2-40B4-BE49-F238E27FC236}">
                <a16:creationId xmlns:a16="http://schemas.microsoft.com/office/drawing/2014/main" id="{8C009CFF-9B0C-4911-BC8E-F803742DB81C}"/>
              </a:ext>
            </a:extLst>
          </p:cNvPr>
          <p:cNvSpPr>
            <a:spLocks noGrp="1" noChangeArrowheads="1"/>
          </p:cNvSpPr>
          <p:nvPr>
            <p:ph type="sldNum" sz="quarter" idx="12"/>
          </p:nvPr>
        </p:nvSpPr>
        <p:spPr>
          <a:ln/>
        </p:spPr>
        <p:txBody>
          <a:bodyPr/>
          <a:lstStyle>
            <a:lvl1pPr>
              <a:defRPr/>
            </a:lvl1pPr>
          </a:lstStyle>
          <a:p>
            <a:pPr>
              <a:defRPr/>
            </a:pPr>
            <a:fld id="{D4FF58A4-BACF-4174-A36A-0924F7756770}" type="slidenum">
              <a:rPr lang="en-US" altLang="en-US"/>
              <a:pPr>
                <a:defRPr/>
              </a:pPr>
              <a:t>‹#›</a:t>
            </a:fld>
            <a:endParaRPr lang="en-US" altLang="en-US"/>
          </a:p>
        </p:txBody>
      </p:sp>
    </p:spTree>
    <p:extLst>
      <p:ext uri="{BB962C8B-B14F-4D97-AF65-F5344CB8AC3E}">
        <p14:creationId xmlns:p14="http://schemas.microsoft.com/office/powerpoint/2010/main" val="3519151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a:extLst>
              <a:ext uri="{FF2B5EF4-FFF2-40B4-BE49-F238E27FC236}">
                <a16:creationId xmlns:a16="http://schemas.microsoft.com/office/drawing/2014/main" id="{A9CD7A59-AFF0-42CF-ADC5-C2DC441EB76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9D7303C1-8244-44A9-9B23-CA527BFA69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B0858C66-C390-462B-B8D4-00B468B05C33}"/>
              </a:ext>
            </a:extLst>
          </p:cNvPr>
          <p:cNvSpPr>
            <a:spLocks noGrp="1" noChangeArrowheads="1"/>
          </p:cNvSpPr>
          <p:nvPr>
            <p:ph type="sldNum" sz="quarter" idx="12"/>
          </p:nvPr>
        </p:nvSpPr>
        <p:spPr>
          <a:ln/>
        </p:spPr>
        <p:txBody>
          <a:bodyPr/>
          <a:lstStyle>
            <a:lvl1pPr>
              <a:defRPr/>
            </a:lvl1pPr>
          </a:lstStyle>
          <a:p>
            <a:pPr>
              <a:defRPr/>
            </a:pPr>
            <a:fld id="{E55D178B-7B24-43ED-ADA9-2C4A9F635854}" type="slidenum">
              <a:rPr lang="en-US" altLang="en-US"/>
              <a:pPr>
                <a:defRPr/>
              </a:pPr>
              <a:t>‹#›</a:t>
            </a:fld>
            <a:endParaRPr lang="en-US" altLang="en-US"/>
          </a:p>
        </p:txBody>
      </p:sp>
    </p:spTree>
    <p:extLst>
      <p:ext uri="{BB962C8B-B14F-4D97-AF65-F5344CB8AC3E}">
        <p14:creationId xmlns:p14="http://schemas.microsoft.com/office/powerpoint/2010/main" val="2097142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a:extLst>
              <a:ext uri="{FF2B5EF4-FFF2-40B4-BE49-F238E27FC236}">
                <a16:creationId xmlns:a16="http://schemas.microsoft.com/office/drawing/2014/main" id="{70CF6EE9-3D44-44F5-946F-7FA0248EA5A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8">
            <a:extLst>
              <a:ext uri="{FF2B5EF4-FFF2-40B4-BE49-F238E27FC236}">
                <a16:creationId xmlns:a16="http://schemas.microsoft.com/office/drawing/2014/main" id="{F9BF8B54-38A3-4B1B-96D9-D48E291C3B6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9">
            <a:extLst>
              <a:ext uri="{FF2B5EF4-FFF2-40B4-BE49-F238E27FC236}">
                <a16:creationId xmlns:a16="http://schemas.microsoft.com/office/drawing/2014/main" id="{2C89206E-BA96-4ED1-81D0-106512176FA3}"/>
              </a:ext>
            </a:extLst>
          </p:cNvPr>
          <p:cNvSpPr>
            <a:spLocks noGrp="1" noChangeArrowheads="1"/>
          </p:cNvSpPr>
          <p:nvPr>
            <p:ph type="sldNum" sz="quarter" idx="12"/>
          </p:nvPr>
        </p:nvSpPr>
        <p:spPr>
          <a:ln/>
        </p:spPr>
        <p:txBody>
          <a:bodyPr/>
          <a:lstStyle>
            <a:lvl1pPr>
              <a:defRPr/>
            </a:lvl1pPr>
          </a:lstStyle>
          <a:p>
            <a:pPr>
              <a:defRPr/>
            </a:pPr>
            <a:fld id="{BBA62794-16C0-4971-9A2F-BFF8AC5BE49A}" type="slidenum">
              <a:rPr lang="en-US" altLang="en-US"/>
              <a:pPr>
                <a:defRPr/>
              </a:pPr>
              <a:t>‹#›</a:t>
            </a:fld>
            <a:endParaRPr lang="en-US" altLang="en-US"/>
          </a:p>
        </p:txBody>
      </p:sp>
    </p:spTree>
    <p:extLst>
      <p:ext uri="{BB962C8B-B14F-4D97-AF65-F5344CB8AC3E}">
        <p14:creationId xmlns:p14="http://schemas.microsoft.com/office/powerpoint/2010/main" val="2086109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12B8E314-CFF5-4DA3-9B44-B1D4975B2044}"/>
              </a:ext>
            </a:extLst>
          </p:cNvPr>
          <p:cNvGrpSpPr>
            <a:grpSpLocks/>
          </p:cNvGrpSpPr>
          <p:nvPr/>
        </p:nvGrpSpPr>
        <p:grpSpPr bwMode="auto">
          <a:xfrm>
            <a:off x="0" y="6350"/>
            <a:ext cx="9140825" cy="6851650"/>
            <a:chOff x="0" y="4"/>
            <a:chExt cx="5758" cy="4316"/>
          </a:xfrm>
        </p:grpSpPr>
        <p:sp>
          <p:nvSpPr>
            <p:cNvPr id="1032" name="Freeform 3">
              <a:extLst>
                <a:ext uri="{FF2B5EF4-FFF2-40B4-BE49-F238E27FC236}">
                  <a16:creationId xmlns:a16="http://schemas.microsoft.com/office/drawing/2014/main" id="{B38C5107-F4E2-4045-BBE7-347DF227A1C2}"/>
                </a:ext>
              </a:extLst>
            </p:cNvPr>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3" name="Freeform 4">
              <a:extLst>
                <a:ext uri="{FF2B5EF4-FFF2-40B4-BE49-F238E27FC236}">
                  <a16:creationId xmlns:a16="http://schemas.microsoft.com/office/drawing/2014/main" id="{FB2E5175-80ED-4518-9614-F7E56E311814}"/>
                </a:ext>
              </a:extLst>
            </p:cNvPr>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1034" name="Group 5">
              <a:extLst>
                <a:ext uri="{FF2B5EF4-FFF2-40B4-BE49-F238E27FC236}">
                  <a16:creationId xmlns:a16="http://schemas.microsoft.com/office/drawing/2014/main" id="{896DEDAA-11C3-4720-9799-F1FDA24EA3A1}"/>
                </a:ext>
              </a:extLst>
            </p:cNvPr>
            <p:cNvGrpSpPr>
              <a:grpSpLocks/>
            </p:cNvGrpSpPr>
            <p:nvPr userDrawn="1"/>
          </p:nvGrpSpPr>
          <p:grpSpPr bwMode="auto">
            <a:xfrm>
              <a:off x="0" y="4"/>
              <a:ext cx="5758" cy="4316"/>
              <a:chOff x="0" y="4"/>
              <a:chExt cx="5758" cy="4316"/>
            </a:xfrm>
          </p:grpSpPr>
          <p:sp>
            <p:nvSpPr>
              <p:cNvPr id="1035" name="Freeform 6">
                <a:extLst>
                  <a:ext uri="{FF2B5EF4-FFF2-40B4-BE49-F238E27FC236}">
                    <a16:creationId xmlns:a16="http://schemas.microsoft.com/office/drawing/2014/main" id="{8B1C6B4E-8F7A-4FCD-8301-6B634E952EB0}"/>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6" name="Freeform 7">
                <a:extLst>
                  <a:ext uri="{FF2B5EF4-FFF2-40B4-BE49-F238E27FC236}">
                    <a16:creationId xmlns:a16="http://schemas.microsoft.com/office/drawing/2014/main" id="{3CA0F4AF-7075-4F55-BAB6-22CC73652676}"/>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7" name="Freeform 8">
                <a:extLst>
                  <a:ext uri="{FF2B5EF4-FFF2-40B4-BE49-F238E27FC236}">
                    <a16:creationId xmlns:a16="http://schemas.microsoft.com/office/drawing/2014/main" id="{4FE27501-E4AA-46D7-BD30-71856F3493CB}"/>
                  </a:ext>
                </a:extLst>
              </p:cNvPr>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8" name="Freeform 9">
                <a:extLst>
                  <a:ext uri="{FF2B5EF4-FFF2-40B4-BE49-F238E27FC236}">
                    <a16:creationId xmlns:a16="http://schemas.microsoft.com/office/drawing/2014/main" id="{044C984F-D2EB-412D-8A68-956155379A8F}"/>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9" name="Freeform 10">
                <a:extLst>
                  <a:ext uri="{FF2B5EF4-FFF2-40B4-BE49-F238E27FC236}">
                    <a16:creationId xmlns:a16="http://schemas.microsoft.com/office/drawing/2014/main" id="{470A20C2-8A01-4246-9D2B-F62C2AE0140C}"/>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7" name="Freeform 11">
                <a:extLst>
                  <a:ext uri="{FF2B5EF4-FFF2-40B4-BE49-F238E27FC236}">
                    <a16:creationId xmlns:a16="http://schemas.microsoft.com/office/drawing/2014/main" id="{88341FDA-B689-4DF8-807C-F730EDB03513}"/>
                  </a:ext>
                </a:extLst>
              </p:cNvPr>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cs typeface="+mn-cs"/>
                </a:endParaRPr>
              </a:p>
            </p:txBody>
          </p:sp>
          <p:sp>
            <p:nvSpPr>
              <p:cNvPr id="1041" name="Freeform 12">
                <a:extLst>
                  <a:ext uri="{FF2B5EF4-FFF2-40B4-BE49-F238E27FC236}">
                    <a16:creationId xmlns:a16="http://schemas.microsoft.com/office/drawing/2014/main" id="{5181EE75-54F5-470F-B286-56D531DC9546}"/>
                  </a:ext>
                </a:extLst>
              </p:cNvPr>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42" name="Freeform 13">
                <a:extLst>
                  <a:ext uri="{FF2B5EF4-FFF2-40B4-BE49-F238E27FC236}">
                    <a16:creationId xmlns:a16="http://schemas.microsoft.com/office/drawing/2014/main" id="{36F8AA01-9067-4B85-822B-ABDFE7CC422D}"/>
                  </a:ext>
                </a:extLst>
              </p:cNvPr>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0" name="Freeform 14">
                <a:extLst>
                  <a:ext uri="{FF2B5EF4-FFF2-40B4-BE49-F238E27FC236}">
                    <a16:creationId xmlns:a16="http://schemas.microsoft.com/office/drawing/2014/main" id="{5DAD15D9-E692-41EC-AC48-93AF0F072C0B}"/>
                  </a:ext>
                </a:extLst>
              </p:cNvPr>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cs typeface="+mn-cs"/>
                </a:endParaRPr>
              </a:p>
            </p:txBody>
          </p:sp>
        </p:grpSp>
      </p:grpSp>
      <p:sp>
        <p:nvSpPr>
          <p:cNvPr id="4111" name="Rectangle 15">
            <a:extLst>
              <a:ext uri="{FF2B5EF4-FFF2-40B4-BE49-F238E27FC236}">
                <a16:creationId xmlns:a16="http://schemas.microsoft.com/office/drawing/2014/main" id="{6C2B6DD6-D440-4DB4-BB17-2CA0E9E22482}"/>
              </a:ext>
            </a:extLst>
          </p:cNvPr>
          <p:cNvSpPr>
            <a:spLocks noGrp="1" noChangeArrowheads="1"/>
          </p:cNvSpPr>
          <p:nvPr>
            <p:ph type="title"/>
          </p:nvPr>
        </p:nvSpPr>
        <p:spPr bwMode="auto">
          <a:xfrm>
            <a:off x="1066800" y="304800"/>
            <a:ext cx="7543800"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112" name="Rectangle 16">
            <a:extLst>
              <a:ext uri="{FF2B5EF4-FFF2-40B4-BE49-F238E27FC236}">
                <a16:creationId xmlns:a16="http://schemas.microsoft.com/office/drawing/2014/main" id="{E1B42159-D599-409D-94EB-ACC312C1A9EA}"/>
              </a:ext>
            </a:extLst>
          </p:cNvPr>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13" name="Rectangle 17">
            <a:extLst>
              <a:ext uri="{FF2B5EF4-FFF2-40B4-BE49-F238E27FC236}">
                <a16:creationId xmlns:a16="http://schemas.microsoft.com/office/drawing/2014/main" id="{4198F8F0-7930-4E7C-898B-B470510A5277}"/>
              </a:ext>
            </a:extLst>
          </p:cNvPr>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cs typeface="+mn-cs"/>
              </a:defRPr>
            </a:lvl1pPr>
          </a:lstStyle>
          <a:p>
            <a:pPr>
              <a:defRPr/>
            </a:pPr>
            <a:endParaRPr lang="en-US"/>
          </a:p>
        </p:txBody>
      </p:sp>
      <p:sp>
        <p:nvSpPr>
          <p:cNvPr id="4114" name="Rectangle 18">
            <a:extLst>
              <a:ext uri="{FF2B5EF4-FFF2-40B4-BE49-F238E27FC236}">
                <a16:creationId xmlns:a16="http://schemas.microsoft.com/office/drawing/2014/main" id="{056058AA-1E52-4FAC-8762-F333CB8D040E}"/>
              </a:ext>
            </a:extLst>
          </p:cNvPr>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cs typeface="+mn-cs"/>
              </a:defRPr>
            </a:lvl1pPr>
          </a:lstStyle>
          <a:p>
            <a:pPr>
              <a:defRPr/>
            </a:pPr>
            <a:endParaRPr lang="en-US"/>
          </a:p>
        </p:txBody>
      </p:sp>
      <p:sp>
        <p:nvSpPr>
          <p:cNvPr id="4115" name="Rectangle 19">
            <a:extLst>
              <a:ext uri="{FF2B5EF4-FFF2-40B4-BE49-F238E27FC236}">
                <a16:creationId xmlns:a16="http://schemas.microsoft.com/office/drawing/2014/main" id="{4CED258A-3708-4E98-ACB1-04B5F2C98874}"/>
              </a:ext>
            </a:extLst>
          </p:cNvPr>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a:defRPr/>
            </a:pPr>
            <a:fld id="{A6219F93-5AB9-4945-896F-ED4D58C3C63E}"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798"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96" r:id="rId12"/>
    <p:sldLayoutId id="2147483797" r:id="rId13"/>
  </p:sldLayoutIdLst>
  <p:hf hdr="0" ftr="0" dt="0"/>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3795F-3A60-4EC4-99B6-D19A33C54D71}"/>
              </a:ext>
            </a:extLst>
          </p:cNvPr>
          <p:cNvSpPr>
            <a:spLocks noGrp="1"/>
          </p:cNvSpPr>
          <p:nvPr>
            <p:ph type="title"/>
          </p:nvPr>
        </p:nvSpPr>
        <p:spPr/>
        <p:txBody>
          <a:bodyPr/>
          <a:lstStyle/>
          <a:p>
            <a:pPr>
              <a:defRPr/>
            </a:pPr>
            <a:r>
              <a:rPr lang="sr-Latn-CS" dirty="0"/>
              <a:t>MANDEL FLEMINGOV MODEL</a:t>
            </a:r>
            <a:endParaRPr lang="en-US" dirty="0"/>
          </a:p>
        </p:txBody>
      </p:sp>
      <p:sp>
        <p:nvSpPr>
          <p:cNvPr id="3" name="Content Placeholder 2">
            <a:extLst>
              <a:ext uri="{FF2B5EF4-FFF2-40B4-BE49-F238E27FC236}">
                <a16:creationId xmlns:a16="http://schemas.microsoft.com/office/drawing/2014/main" id="{E4E90FD1-6DA3-4A4A-AF8C-49D140D5C666}"/>
              </a:ext>
            </a:extLst>
          </p:cNvPr>
          <p:cNvSpPr>
            <a:spLocks noGrp="1"/>
          </p:cNvSpPr>
          <p:nvPr>
            <p:ph idx="1"/>
          </p:nvPr>
        </p:nvSpPr>
        <p:spPr>
          <a:xfrm>
            <a:off x="1066800" y="1981200"/>
            <a:ext cx="7924800" cy="4114800"/>
          </a:xfrm>
        </p:spPr>
        <p:txBody>
          <a:bodyPr/>
          <a:lstStyle/>
          <a:p>
            <a:pPr>
              <a:defRPr/>
            </a:pPr>
            <a:r>
              <a:rPr lang="en-GB" dirty="0"/>
              <a:t>T</a:t>
            </a:r>
            <a:r>
              <a:rPr lang="sr-Latn-RS" dirty="0"/>
              <a:t>o je IS-TR model za malu, otvorenu privredu</a:t>
            </a:r>
          </a:p>
          <a:p>
            <a:pPr>
              <a:defRPr/>
            </a:pPr>
            <a:endParaRPr lang="sr-Latn-RS" dirty="0"/>
          </a:p>
          <a:p>
            <a:pPr>
              <a:defRPr/>
            </a:pPr>
            <a:r>
              <a:rPr lang="it-IT" dirty="0" err="1"/>
              <a:t>potpuno</a:t>
            </a:r>
            <a:r>
              <a:rPr lang="it-IT" dirty="0"/>
              <a:t> finansijski integrisana</a:t>
            </a:r>
            <a:r>
              <a:rPr lang="sr-Latn-CS" dirty="0"/>
              <a:t> </a:t>
            </a:r>
            <a:r>
              <a:rPr lang="en-US" dirty="0" err="1"/>
              <a:t>privreda</a:t>
            </a:r>
            <a:r>
              <a:rPr lang="en-US" dirty="0"/>
              <a:t> </a:t>
            </a:r>
            <a:endParaRPr lang="sr-Latn-CS" dirty="0"/>
          </a:p>
          <a:p>
            <a:pPr>
              <a:defRPr/>
            </a:pPr>
            <a:endParaRPr lang="sr-Latn-CS" dirty="0"/>
          </a:p>
          <a:p>
            <a:pPr>
              <a:defRPr/>
            </a:pPr>
            <a:r>
              <a:rPr lang="en-US" dirty="0" err="1"/>
              <a:t>gubi</a:t>
            </a:r>
            <a:r>
              <a:rPr lang="en-US" dirty="0"/>
              <a:t> </a:t>
            </a:r>
            <a:r>
              <a:rPr lang="en-US" dirty="0" err="1"/>
              <a:t>kontrolu</a:t>
            </a:r>
            <a:r>
              <a:rPr lang="en-US" dirty="0"/>
              <a:t> </a:t>
            </a:r>
            <a:r>
              <a:rPr lang="en-US" dirty="0" err="1"/>
              <a:t>nad</a:t>
            </a:r>
            <a:r>
              <a:rPr lang="en-US" dirty="0"/>
              <a:t> </a:t>
            </a:r>
            <a:r>
              <a:rPr lang="en-US" dirty="0" err="1"/>
              <a:t>kamatnom</a:t>
            </a:r>
            <a:r>
              <a:rPr lang="sr-Latn-CS" dirty="0"/>
              <a:t> </a:t>
            </a:r>
            <a:r>
              <a:rPr lang="pl-PL" dirty="0"/>
              <a:t>stopom. </a:t>
            </a:r>
          </a:p>
          <a:p>
            <a:pPr>
              <a:defRPr/>
            </a:pPr>
            <a:endParaRPr lang="pl-PL" dirty="0"/>
          </a:p>
          <a:p>
            <a:pPr>
              <a:defRPr/>
            </a:pPr>
            <a:r>
              <a:rPr lang="pl-PL" dirty="0"/>
              <a:t>To objašnjava ulogu deviznog kursa</a:t>
            </a:r>
            <a:endParaRPr lang="en-US" dirty="0"/>
          </a:p>
        </p:txBody>
      </p:sp>
      <p:sp>
        <p:nvSpPr>
          <p:cNvPr id="4" name="Slide Number Placeholder 3">
            <a:extLst>
              <a:ext uri="{FF2B5EF4-FFF2-40B4-BE49-F238E27FC236}">
                <a16:creationId xmlns:a16="http://schemas.microsoft.com/office/drawing/2014/main" id="{913D203D-34F5-4C92-82FB-9FF918CA2C6E}"/>
              </a:ext>
            </a:extLst>
          </p:cNvPr>
          <p:cNvSpPr>
            <a:spLocks noGrp="1"/>
          </p:cNvSpPr>
          <p:nvPr>
            <p:ph type="sldNum" sz="quarter" idx="12"/>
          </p:nvPr>
        </p:nvSpPr>
        <p:spPr/>
        <p:txBody>
          <a:bodyPr/>
          <a:lstStyle/>
          <a:p>
            <a:pPr>
              <a:defRPr/>
            </a:pPr>
            <a:fld id="{B993FDCD-EA1D-4800-A42A-F9F92F50AE0B}" type="slidenum">
              <a:rPr lang="en-US" altLang="en-US" smtClean="0"/>
              <a:pPr>
                <a:defRPr/>
              </a:pPr>
              <a:t>1</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3">
                                            <p:txEl>
                                              <p:pRg st="0" end="0"/>
                                            </p:txEl>
                                          </p:spTgt>
                                        </p:tgtEl>
                                        <p:attrNameLst>
                                          <p:attrName>style.textDecorationUnderline</p:attrName>
                                        </p:attrNameLst>
                                      </p:cBhvr>
                                      <p:to>
                                        <p:strVal val="tru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8" presetClass="emph" presetSubtype="0" fill="hold" nodeType="clickEffect">
                                  <p:stCondLst>
                                    <p:cond delay="0"/>
                                  </p:stCondLst>
                                  <p:iterate type="lt">
                                    <p:tmPct val="4000"/>
                                  </p:iterate>
                                  <p:childTnLst>
                                    <p:set>
                                      <p:cBhvr override="childStyle">
                                        <p:cTn id="10" dur="500" fill="hold"/>
                                        <p:tgtEl>
                                          <p:spTgt spid="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3D8B8-B5BA-473E-AD96-329F9D1647F5}"/>
              </a:ext>
            </a:extLst>
          </p:cNvPr>
          <p:cNvSpPr>
            <a:spLocks noGrp="1"/>
          </p:cNvSpPr>
          <p:nvPr>
            <p:ph type="title"/>
          </p:nvPr>
        </p:nvSpPr>
        <p:spPr/>
        <p:txBody>
          <a:bodyPr/>
          <a:lstStyle/>
          <a:p>
            <a:pPr>
              <a:defRPr/>
            </a:pPr>
            <a:r>
              <a:rPr lang="en-US" dirty="0" err="1"/>
              <a:t>Stoga</a:t>
            </a:r>
            <a:r>
              <a:rPr lang="en-US" dirty="0"/>
              <a:t> je </a:t>
            </a:r>
            <a:r>
              <a:rPr lang="en-US" dirty="0" err="1"/>
              <a:t>analitički</a:t>
            </a:r>
            <a:br>
              <a:rPr lang="en-US" dirty="0"/>
            </a:br>
            <a:r>
              <a:rPr lang="vi-VN" dirty="0"/>
              <a:t>okvir u ovoj knjizi </a:t>
            </a:r>
            <a:endParaRPr lang="en-US" dirty="0"/>
          </a:p>
        </p:txBody>
      </p:sp>
      <p:sp>
        <p:nvSpPr>
          <p:cNvPr id="3" name="Content Placeholder 2">
            <a:extLst>
              <a:ext uri="{FF2B5EF4-FFF2-40B4-BE49-F238E27FC236}">
                <a16:creationId xmlns:a16="http://schemas.microsoft.com/office/drawing/2014/main" id="{41FA561B-1B42-4DFC-88E4-820B222DC160}"/>
              </a:ext>
            </a:extLst>
          </p:cNvPr>
          <p:cNvSpPr>
            <a:spLocks noGrp="1"/>
          </p:cNvSpPr>
          <p:nvPr>
            <p:ph sz="half" idx="1"/>
          </p:nvPr>
        </p:nvSpPr>
        <p:spPr/>
        <p:txBody>
          <a:bodyPr/>
          <a:lstStyle/>
          <a:p>
            <a:pPr>
              <a:defRPr/>
            </a:pPr>
            <a:r>
              <a:rPr lang="vi-VN" dirty="0"/>
              <a:t>prilagođen za analizu</a:t>
            </a:r>
            <a:r>
              <a:rPr lang="en-US" dirty="0"/>
              <a:t> </a:t>
            </a:r>
            <a:r>
              <a:rPr lang="pl-PL" dirty="0"/>
              <a:t>razvijenih zemalja</a:t>
            </a:r>
            <a:endParaRPr lang="en-US" dirty="0"/>
          </a:p>
          <a:p>
            <a:pPr>
              <a:defRPr/>
            </a:pPr>
            <a:r>
              <a:rPr lang="pl-PL" dirty="0"/>
              <a:t>dok je manje od pomoći kada je</a:t>
            </a:r>
            <a:r>
              <a:rPr lang="en-US" dirty="0"/>
              <a:t> </a:t>
            </a:r>
            <a:r>
              <a:rPr lang="en-US" dirty="0" err="1"/>
              <a:t>reč</a:t>
            </a:r>
            <a:r>
              <a:rPr lang="en-US" dirty="0"/>
              <a:t> o </a:t>
            </a:r>
            <a:r>
              <a:rPr lang="en-US" dirty="0" err="1"/>
              <a:t>nerazvijenim</a:t>
            </a:r>
            <a:r>
              <a:rPr lang="en-US" dirty="0"/>
              <a:t> </a:t>
            </a:r>
            <a:r>
              <a:rPr lang="en-US" dirty="0" err="1"/>
              <a:t>zemljama</a:t>
            </a:r>
            <a:r>
              <a:rPr lang="en-US" dirty="0"/>
              <a:t>. </a:t>
            </a:r>
          </a:p>
        </p:txBody>
      </p:sp>
      <p:sp>
        <p:nvSpPr>
          <p:cNvPr id="4" name="Content Placeholder 3">
            <a:extLst>
              <a:ext uri="{FF2B5EF4-FFF2-40B4-BE49-F238E27FC236}">
                <a16:creationId xmlns:a16="http://schemas.microsoft.com/office/drawing/2014/main" id="{65C9A2E9-228A-42E7-9337-C654E981C2DA}"/>
              </a:ext>
            </a:extLst>
          </p:cNvPr>
          <p:cNvSpPr>
            <a:spLocks noGrp="1"/>
          </p:cNvSpPr>
          <p:nvPr>
            <p:ph sz="half" idx="2"/>
          </p:nvPr>
        </p:nvSpPr>
        <p:spPr/>
        <p:txBody>
          <a:bodyPr/>
          <a:lstStyle/>
          <a:p>
            <a:pPr>
              <a:defRPr/>
            </a:pPr>
            <a:r>
              <a:rPr lang="en-US" dirty="0" err="1"/>
              <a:t>ima</a:t>
            </a:r>
            <a:r>
              <a:rPr lang="en-US" dirty="0"/>
              <a:t> </a:t>
            </a:r>
            <a:r>
              <a:rPr lang="en-US" dirty="0" err="1"/>
              <a:t>veoma</a:t>
            </a:r>
            <a:r>
              <a:rPr lang="en-US" dirty="0"/>
              <a:t> </a:t>
            </a:r>
            <a:r>
              <a:rPr lang="en-US" dirty="0" err="1"/>
              <a:t>mnogo</a:t>
            </a:r>
            <a:r>
              <a:rPr lang="en-US" dirty="0"/>
              <a:t> </a:t>
            </a:r>
            <a:r>
              <a:rPr lang="en-US" dirty="0" err="1"/>
              <a:t>vrsta</a:t>
            </a:r>
            <a:r>
              <a:rPr lang="en-US" dirty="0"/>
              <a:t> </a:t>
            </a:r>
            <a:r>
              <a:rPr lang="en-US" dirty="0" err="1"/>
              <a:t>kapitalnih</a:t>
            </a:r>
            <a:r>
              <a:rPr lang="en-US" dirty="0"/>
              <a:t> </a:t>
            </a:r>
            <a:r>
              <a:rPr lang="en-US" dirty="0" err="1"/>
              <a:t>kontrola</a:t>
            </a:r>
            <a:r>
              <a:rPr lang="en-US" dirty="0"/>
              <a:t>, </a:t>
            </a:r>
            <a:endParaRPr lang="sr-Latn-CS" dirty="0"/>
          </a:p>
          <a:p>
            <a:pPr>
              <a:defRPr/>
            </a:pPr>
            <a:r>
              <a:rPr lang="en-US" dirty="0" err="1"/>
              <a:t>njihovi</a:t>
            </a:r>
            <a:r>
              <a:rPr lang="en-US" dirty="0"/>
              <a:t> </a:t>
            </a:r>
            <a:r>
              <a:rPr lang="en-US" dirty="0" err="1"/>
              <a:t>efekti</a:t>
            </a:r>
            <a:r>
              <a:rPr lang="en-US" dirty="0"/>
              <a:t> </a:t>
            </a:r>
            <a:r>
              <a:rPr lang="en-US" dirty="0" err="1"/>
              <a:t>variraju</a:t>
            </a:r>
            <a:r>
              <a:rPr lang="en-US" dirty="0"/>
              <a:t> </a:t>
            </a:r>
            <a:endParaRPr lang="sr-Latn-CS" dirty="0"/>
          </a:p>
          <a:p>
            <a:pPr>
              <a:defRPr/>
            </a:pPr>
            <a:r>
              <a:rPr lang="sr-Latn-CS" dirty="0"/>
              <a:t>Ne postoji dobar model za njihovu analizu </a:t>
            </a:r>
            <a:endParaRPr lang="en-US" dirty="0"/>
          </a:p>
        </p:txBody>
      </p:sp>
      <p:sp>
        <p:nvSpPr>
          <p:cNvPr id="5" name="Slide Number Placeholder 4">
            <a:extLst>
              <a:ext uri="{FF2B5EF4-FFF2-40B4-BE49-F238E27FC236}">
                <a16:creationId xmlns:a16="http://schemas.microsoft.com/office/drawing/2014/main" id="{6DA4A6E2-058B-41CA-946E-60C99A16EE97}"/>
              </a:ext>
            </a:extLst>
          </p:cNvPr>
          <p:cNvSpPr>
            <a:spLocks noGrp="1"/>
          </p:cNvSpPr>
          <p:nvPr>
            <p:ph type="sldNum" sz="quarter" idx="12"/>
          </p:nvPr>
        </p:nvSpPr>
        <p:spPr/>
        <p:txBody>
          <a:bodyPr/>
          <a:lstStyle/>
          <a:p>
            <a:pPr>
              <a:defRPr/>
            </a:pPr>
            <a:fld id="{E8B6CB7A-F7B8-459B-9AEF-AB89D8D0D7D3}" type="slidenum">
              <a:rPr lang="en-US" altLang="en-US" smtClean="0"/>
              <a:pPr>
                <a:defRPr/>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47878-6B3B-4D01-84C8-FCEFFDCECDA6}"/>
              </a:ext>
            </a:extLst>
          </p:cNvPr>
          <p:cNvSpPr>
            <a:spLocks noGrp="1"/>
          </p:cNvSpPr>
          <p:nvPr>
            <p:ph type="title"/>
          </p:nvPr>
        </p:nvSpPr>
        <p:spPr/>
        <p:txBody>
          <a:bodyPr/>
          <a:lstStyle/>
          <a:p>
            <a:pPr>
              <a:defRPr/>
            </a:pPr>
            <a:r>
              <a:rPr lang="sr-Latn-CS" dirty="0"/>
              <a:t>Sta onda da se radi?</a:t>
            </a:r>
            <a:endParaRPr lang="en-US" dirty="0"/>
          </a:p>
        </p:txBody>
      </p:sp>
      <p:sp>
        <p:nvSpPr>
          <p:cNvPr id="5" name="Content Placeholder 4">
            <a:extLst>
              <a:ext uri="{FF2B5EF4-FFF2-40B4-BE49-F238E27FC236}">
                <a16:creationId xmlns:a16="http://schemas.microsoft.com/office/drawing/2014/main" id="{3D5E2D95-9C54-41B7-B0EC-5FDD1744EE16}"/>
              </a:ext>
            </a:extLst>
          </p:cNvPr>
          <p:cNvSpPr>
            <a:spLocks noGrp="1"/>
          </p:cNvSpPr>
          <p:nvPr>
            <p:ph idx="1"/>
          </p:nvPr>
        </p:nvSpPr>
        <p:spPr/>
        <p:txBody>
          <a:bodyPr/>
          <a:lstStyle/>
          <a:p>
            <a:pPr>
              <a:defRPr/>
            </a:pPr>
            <a:r>
              <a:rPr lang="pl-PL" sz="2800" dirty="0"/>
              <a:t>mogli bismo da jednostavno zanemarimo </a:t>
            </a:r>
            <a:r>
              <a:rPr lang="en-US" sz="2800" dirty="0" err="1"/>
              <a:t>kamatni</a:t>
            </a:r>
            <a:r>
              <a:rPr lang="en-US" sz="2800" dirty="0"/>
              <a:t> </a:t>
            </a:r>
            <a:r>
              <a:rPr lang="en-US" sz="2800" dirty="0" err="1"/>
              <a:t>paritet</a:t>
            </a:r>
            <a:r>
              <a:rPr lang="en-US" sz="2800" dirty="0"/>
              <a:t> </a:t>
            </a:r>
            <a:endParaRPr lang="sr-Latn-CS" sz="2800" dirty="0"/>
          </a:p>
          <a:p>
            <a:pPr>
              <a:defRPr/>
            </a:pPr>
            <a:endParaRPr lang="sr-Latn-CS" sz="2800" dirty="0"/>
          </a:p>
          <a:p>
            <a:pPr>
              <a:defRPr/>
            </a:pPr>
            <a:r>
              <a:rPr lang="en-US" sz="2800" dirty="0" err="1"/>
              <a:t>i</a:t>
            </a:r>
            <a:r>
              <a:rPr lang="en-US" sz="2800" dirty="0"/>
              <a:t> </a:t>
            </a:r>
            <a:r>
              <a:rPr lang="en-US" sz="2800" dirty="0" err="1"/>
              <a:t>da</a:t>
            </a:r>
            <a:r>
              <a:rPr lang="en-US" sz="2800" dirty="0"/>
              <a:t> </a:t>
            </a:r>
            <a:r>
              <a:rPr lang="en-US" sz="2800" dirty="0" err="1"/>
              <a:t>radimo</a:t>
            </a:r>
            <a:r>
              <a:rPr lang="en-US" sz="2800" dirty="0"/>
              <a:t> </a:t>
            </a:r>
            <a:r>
              <a:rPr lang="en-US" sz="2800" dirty="0" err="1"/>
              <a:t>sa</a:t>
            </a:r>
            <a:r>
              <a:rPr lang="en-US" sz="2800" dirty="0"/>
              <a:t> </a:t>
            </a:r>
            <a:r>
              <a:rPr lang="en-US" sz="2800" dirty="0" err="1"/>
              <a:t>makroekonomskom</a:t>
            </a:r>
            <a:r>
              <a:rPr lang="sr-Latn-CS" sz="2800" dirty="0"/>
              <a:t> </a:t>
            </a:r>
            <a:r>
              <a:rPr lang="en-US" sz="2800" dirty="0" err="1"/>
              <a:t>ravnotežom</a:t>
            </a:r>
            <a:r>
              <a:rPr lang="en-US" sz="2800" dirty="0"/>
              <a:t> </a:t>
            </a:r>
            <a:r>
              <a:rPr lang="en-US" sz="2800" dirty="0" err="1"/>
              <a:t>iz</a:t>
            </a:r>
            <a:r>
              <a:rPr lang="en-US" sz="2800" dirty="0"/>
              <a:t> </a:t>
            </a:r>
            <a:r>
              <a:rPr lang="en-US" sz="2800" dirty="0" err="1"/>
              <a:t>Poglavlja</a:t>
            </a:r>
            <a:r>
              <a:rPr lang="en-US" sz="2800" dirty="0"/>
              <a:t> 10. </a:t>
            </a:r>
            <a:endParaRPr lang="sr-Latn-CS" sz="2800" dirty="0"/>
          </a:p>
          <a:p>
            <a:pPr>
              <a:defRPr/>
            </a:pPr>
            <a:endParaRPr lang="sr-Latn-CS" sz="2800" dirty="0"/>
          </a:p>
          <a:p>
            <a:pPr>
              <a:defRPr/>
            </a:pPr>
            <a:r>
              <a:rPr lang="sr-Latn-CS" sz="2800" dirty="0"/>
              <a:t>U </a:t>
            </a:r>
            <a:r>
              <a:rPr lang="en-US" sz="2800" dirty="0"/>
              <a:t> </a:t>
            </a:r>
            <a:r>
              <a:rPr lang="en-US" sz="2800" dirty="0" err="1"/>
              <a:t>prvoj</a:t>
            </a:r>
            <a:r>
              <a:rPr lang="en-US" sz="2800" dirty="0"/>
              <a:t> </a:t>
            </a:r>
            <a:r>
              <a:rPr lang="en-US" sz="2800" dirty="0" err="1"/>
              <a:t>aproksimaciji</a:t>
            </a:r>
            <a:r>
              <a:rPr lang="en-US" sz="2800" dirty="0"/>
              <a:t>,</a:t>
            </a:r>
            <a:r>
              <a:rPr lang="sr-Latn-CS" sz="2800" dirty="0"/>
              <a:t> </a:t>
            </a:r>
            <a:r>
              <a:rPr lang="en-US" sz="2800" dirty="0"/>
              <a:t>to je </a:t>
            </a:r>
            <a:r>
              <a:rPr lang="en-US" sz="2800" dirty="0" err="1"/>
              <a:t>možda</a:t>
            </a:r>
            <a:r>
              <a:rPr lang="en-US" sz="2800" dirty="0"/>
              <a:t> </a:t>
            </a:r>
            <a:r>
              <a:rPr lang="en-US" sz="2800" dirty="0" err="1"/>
              <a:t>najbolje</a:t>
            </a:r>
            <a:r>
              <a:rPr lang="en-US" sz="2800" dirty="0"/>
              <a:t> </a:t>
            </a:r>
            <a:r>
              <a:rPr lang="en-US" sz="2800" dirty="0" err="1"/>
              <a:t>što</a:t>
            </a:r>
            <a:r>
              <a:rPr lang="en-US" sz="2800" dirty="0"/>
              <a:t> se </a:t>
            </a:r>
            <a:r>
              <a:rPr lang="en-US" sz="2800" dirty="0" err="1"/>
              <a:t>može</a:t>
            </a:r>
            <a:r>
              <a:rPr lang="en-US" sz="2800" dirty="0"/>
              <a:t> </a:t>
            </a:r>
            <a:r>
              <a:rPr lang="en-US" sz="2800" dirty="0" err="1"/>
              <a:t>uraditi</a:t>
            </a:r>
            <a:endParaRPr lang="en-US" sz="2800" dirty="0"/>
          </a:p>
          <a:p>
            <a:pPr>
              <a:defRPr/>
            </a:pPr>
            <a:endParaRPr lang="en-US" dirty="0"/>
          </a:p>
        </p:txBody>
      </p:sp>
      <p:sp>
        <p:nvSpPr>
          <p:cNvPr id="3" name="Slide Number Placeholder 2">
            <a:extLst>
              <a:ext uri="{FF2B5EF4-FFF2-40B4-BE49-F238E27FC236}">
                <a16:creationId xmlns:a16="http://schemas.microsoft.com/office/drawing/2014/main" id="{B6490C5C-3A46-4AB4-828D-C56D50E268A5}"/>
              </a:ext>
            </a:extLst>
          </p:cNvPr>
          <p:cNvSpPr>
            <a:spLocks noGrp="1"/>
          </p:cNvSpPr>
          <p:nvPr>
            <p:ph type="sldNum" sz="quarter" idx="12"/>
          </p:nvPr>
        </p:nvSpPr>
        <p:spPr/>
        <p:txBody>
          <a:bodyPr/>
          <a:lstStyle/>
          <a:p>
            <a:pPr>
              <a:defRPr/>
            </a:pPr>
            <a:fld id="{B993FDCD-EA1D-4800-A42A-F9F92F50AE0B}" type="slidenum">
              <a:rPr lang="en-US" altLang="en-US" smtClean="0"/>
              <a:pPr>
                <a:defRPr/>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8E8AE-C925-42A5-A37B-6504A0801D71}"/>
              </a:ext>
            </a:extLst>
          </p:cNvPr>
          <p:cNvSpPr>
            <a:spLocks noGrp="1"/>
          </p:cNvSpPr>
          <p:nvPr>
            <p:ph type="title"/>
          </p:nvPr>
        </p:nvSpPr>
        <p:spPr/>
        <p:txBody>
          <a:bodyPr/>
          <a:lstStyle/>
          <a:p>
            <a:pPr>
              <a:defRPr/>
            </a:pPr>
            <a:r>
              <a:rPr lang="sr-Latn-CS" dirty="0"/>
              <a:t>Devizni kursevi	</a:t>
            </a:r>
            <a:endParaRPr lang="en-US" dirty="0"/>
          </a:p>
        </p:txBody>
      </p:sp>
      <p:sp>
        <p:nvSpPr>
          <p:cNvPr id="3" name="Content Placeholder 2">
            <a:extLst>
              <a:ext uri="{FF2B5EF4-FFF2-40B4-BE49-F238E27FC236}">
                <a16:creationId xmlns:a16="http://schemas.microsoft.com/office/drawing/2014/main" id="{88349586-9E53-4888-84BC-58E0F39F07F7}"/>
              </a:ext>
            </a:extLst>
          </p:cNvPr>
          <p:cNvSpPr>
            <a:spLocks noGrp="1"/>
          </p:cNvSpPr>
          <p:nvPr>
            <p:ph idx="1"/>
          </p:nvPr>
        </p:nvSpPr>
        <p:spPr/>
        <p:txBody>
          <a:bodyPr/>
          <a:lstStyle/>
          <a:p>
            <a:pPr>
              <a:defRPr/>
            </a:pPr>
            <a:r>
              <a:rPr lang="it-IT" sz="2800" dirty="0"/>
              <a:t>Međunarodni monetarni fond (MMF)</a:t>
            </a:r>
            <a:r>
              <a:rPr lang="sr-Latn-CS" sz="2800" dirty="0"/>
              <a:t>:</a:t>
            </a:r>
            <a:endParaRPr lang="it-IT" sz="2800" dirty="0"/>
          </a:p>
          <a:p>
            <a:pPr>
              <a:defRPr/>
            </a:pPr>
            <a:r>
              <a:rPr lang="pl-PL" sz="2800" dirty="0"/>
              <a:t>111 od 185 zemalja sveta usvojilo jedan ili drugi </a:t>
            </a:r>
            <a:r>
              <a:rPr lang="en-US" sz="2800" dirty="0" err="1"/>
              <a:t>oblik</a:t>
            </a:r>
            <a:r>
              <a:rPr lang="en-US" sz="2800" dirty="0"/>
              <a:t> </a:t>
            </a:r>
            <a:r>
              <a:rPr lang="en-US" sz="2800" dirty="0" err="1"/>
              <a:t>fiksiranja</a:t>
            </a:r>
            <a:r>
              <a:rPr lang="en-US" sz="2800" dirty="0"/>
              <a:t> </a:t>
            </a:r>
            <a:r>
              <a:rPr lang="en-US" sz="2800" dirty="0" err="1"/>
              <a:t>kursa</a:t>
            </a:r>
            <a:r>
              <a:rPr lang="en-US" sz="2800" dirty="0"/>
              <a:t>. </a:t>
            </a:r>
            <a:endParaRPr lang="sr-Latn-CS" sz="2800" dirty="0"/>
          </a:p>
          <a:p>
            <a:pPr>
              <a:defRPr/>
            </a:pPr>
            <a:endParaRPr lang="sr-Latn-CS" sz="2800" dirty="0"/>
          </a:p>
          <a:p>
            <a:pPr>
              <a:defRPr/>
            </a:pPr>
            <a:r>
              <a:rPr lang="en-US" sz="2800" dirty="0" err="1"/>
              <a:t>Pri</a:t>
            </a:r>
            <a:r>
              <a:rPr lang="en-US" sz="2800" dirty="0"/>
              <a:t> </a:t>
            </a:r>
            <a:r>
              <a:rPr lang="en-US" sz="2800" dirty="0" err="1"/>
              <a:t>fiksnom</a:t>
            </a:r>
            <a:r>
              <a:rPr lang="en-US" sz="2800" dirty="0"/>
              <a:t> </a:t>
            </a:r>
            <a:r>
              <a:rPr lang="en-US" sz="2800" dirty="0" err="1"/>
              <a:t>kursu</a:t>
            </a:r>
            <a:r>
              <a:rPr lang="en-US" sz="2800" dirty="0"/>
              <a:t> </a:t>
            </a:r>
            <a:r>
              <a:rPr lang="en-US" sz="2800" dirty="0" err="1"/>
              <a:t>monetarne</a:t>
            </a:r>
            <a:r>
              <a:rPr lang="sr-Latn-CS" sz="2800" dirty="0"/>
              <a:t> </a:t>
            </a:r>
            <a:r>
              <a:rPr lang="en-US" sz="2800" dirty="0" err="1"/>
              <a:t>vlasti</a:t>
            </a:r>
            <a:r>
              <a:rPr lang="en-US" sz="2800" dirty="0"/>
              <a:t> </a:t>
            </a:r>
            <a:r>
              <a:rPr lang="en-US" sz="2800" dirty="0" err="1"/>
              <a:t>javno</a:t>
            </a:r>
            <a:r>
              <a:rPr lang="en-US" sz="2800" dirty="0"/>
              <a:t> </a:t>
            </a:r>
            <a:r>
              <a:rPr lang="en-US" sz="2800" dirty="0" err="1"/>
              <a:t>objavljuju</a:t>
            </a:r>
            <a:r>
              <a:rPr lang="en-US" sz="2800" dirty="0"/>
              <a:t> </a:t>
            </a:r>
            <a:r>
              <a:rPr lang="en-US" sz="2800" dirty="0" err="1"/>
              <a:t>odabrani</a:t>
            </a:r>
            <a:r>
              <a:rPr lang="en-US" sz="2800" dirty="0"/>
              <a:t> </a:t>
            </a:r>
            <a:r>
              <a:rPr lang="en-US" sz="2800" dirty="0" err="1"/>
              <a:t>paritet</a:t>
            </a:r>
            <a:r>
              <a:rPr lang="en-US" sz="2800" dirty="0"/>
              <a:t>. </a:t>
            </a:r>
            <a:endParaRPr lang="sr-Latn-RS" sz="2800" dirty="0"/>
          </a:p>
          <a:p>
            <a:pPr>
              <a:defRPr/>
            </a:pPr>
            <a:endParaRPr lang="sr-Latn-CS" sz="2800" dirty="0"/>
          </a:p>
          <a:p>
            <a:pPr>
              <a:defRPr/>
            </a:pPr>
            <a:r>
              <a:rPr lang="en-US" sz="2800" dirty="0"/>
              <a:t>To je </a:t>
            </a:r>
            <a:r>
              <a:rPr lang="en-US" sz="2800" dirty="0" err="1"/>
              <a:t>zvanična</a:t>
            </a:r>
            <a:r>
              <a:rPr lang="sr-Latn-CS" sz="2800" dirty="0"/>
              <a:t> </a:t>
            </a:r>
            <a:r>
              <a:rPr lang="pl-PL" sz="2800" dirty="0"/>
              <a:t>vrednost nacionalne valute u jedinicama </a:t>
            </a:r>
            <a:r>
              <a:rPr lang="en-US" sz="2800" dirty="0" err="1"/>
              <a:t>druge</a:t>
            </a:r>
            <a:r>
              <a:rPr lang="en-US" sz="2800" dirty="0"/>
              <a:t> </a:t>
            </a:r>
            <a:r>
              <a:rPr lang="en-US" sz="2800" dirty="0" err="1"/>
              <a:t>valute</a:t>
            </a:r>
            <a:r>
              <a:rPr lang="en-US" sz="2800" dirty="0"/>
              <a:t>, </a:t>
            </a:r>
            <a:r>
              <a:rPr lang="en-US" sz="2800" dirty="0" err="1"/>
              <a:t>što</a:t>
            </a:r>
            <a:r>
              <a:rPr lang="en-US" sz="2800" dirty="0"/>
              <a:t> je </a:t>
            </a:r>
            <a:r>
              <a:rPr lang="en-US" sz="2800" dirty="0" err="1"/>
              <a:t>obično</a:t>
            </a:r>
            <a:r>
              <a:rPr lang="en-US" sz="2800" dirty="0"/>
              <a:t> </a:t>
            </a:r>
            <a:r>
              <a:rPr lang="en-US" sz="2800" dirty="0" err="1"/>
              <a:t>dolar</a:t>
            </a:r>
            <a:r>
              <a:rPr lang="en-US" sz="2800" dirty="0"/>
              <a:t> </a:t>
            </a:r>
            <a:r>
              <a:rPr lang="en-US" sz="2800" dirty="0" err="1"/>
              <a:t>ili</a:t>
            </a:r>
            <a:r>
              <a:rPr lang="en-US" sz="2800" dirty="0"/>
              <a:t> </a:t>
            </a:r>
            <a:r>
              <a:rPr lang="en-US" sz="2800" dirty="0" err="1"/>
              <a:t>evro</a:t>
            </a:r>
            <a:r>
              <a:rPr lang="en-US" sz="2800" dirty="0"/>
              <a:t>.</a:t>
            </a:r>
          </a:p>
        </p:txBody>
      </p:sp>
      <p:sp>
        <p:nvSpPr>
          <p:cNvPr id="4" name="Slide Number Placeholder 3">
            <a:extLst>
              <a:ext uri="{FF2B5EF4-FFF2-40B4-BE49-F238E27FC236}">
                <a16:creationId xmlns:a16="http://schemas.microsoft.com/office/drawing/2014/main" id="{5548519B-3B5C-454E-8116-CEC946052FC6}"/>
              </a:ext>
            </a:extLst>
          </p:cNvPr>
          <p:cNvSpPr>
            <a:spLocks noGrp="1"/>
          </p:cNvSpPr>
          <p:nvPr>
            <p:ph type="sldNum" sz="quarter" idx="12"/>
          </p:nvPr>
        </p:nvSpPr>
        <p:spPr/>
        <p:txBody>
          <a:bodyPr/>
          <a:lstStyle/>
          <a:p>
            <a:pPr>
              <a:defRPr/>
            </a:pPr>
            <a:fld id="{B993FDCD-EA1D-4800-A42A-F9F92F50AE0B}" type="slidenum">
              <a:rPr lang="en-US" altLang="en-US" smtClean="0"/>
              <a:pPr>
                <a:defRPr/>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06862-CEB8-430F-9FCC-9EED3F84774D}"/>
              </a:ext>
            </a:extLst>
          </p:cNvPr>
          <p:cNvSpPr>
            <a:spLocks noGrp="1"/>
          </p:cNvSpPr>
          <p:nvPr>
            <p:ph type="title"/>
          </p:nvPr>
        </p:nvSpPr>
        <p:spPr/>
        <p:txBody>
          <a:bodyPr/>
          <a:lstStyle/>
          <a:p>
            <a:pPr>
              <a:defRPr/>
            </a:pPr>
            <a:r>
              <a:rPr lang="sr-Latn-CS" dirty="0"/>
              <a:t>Režimi deviznog kursa</a:t>
            </a:r>
            <a:endParaRPr lang="en-US" dirty="0"/>
          </a:p>
        </p:txBody>
      </p:sp>
      <p:graphicFrame>
        <p:nvGraphicFramePr>
          <p:cNvPr id="4" name="Content Placeholder 3">
            <a:extLst>
              <a:ext uri="{FF2B5EF4-FFF2-40B4-BE49-F238E27FC236}">
                <a16:creationId xmlns:a16="http://schemas.microsoft.com/office/drawing/2014/main" id="{B91CC47C-A7F5-4236-A2E3-456679AC66E0}"/>
              </a:ext>
            </a:extLst>
          </p:cNvPr>
          <p:cNvGraphicFramePr>
            <a:graphicFrameLocks noGrp="1"/>
          </p:cNvGraphicFramePr>
          <p:nvPr>
            <p:ph idx="1"/>
          </p:nvPr>
        </p:nvGraphicFramePr>
        <p:xfrm>
          <a:off x="1066800" y="1981200"/>
          <a:ext cx="7924800" cy="3292475"/>
        </p:xfrm>
        <a:graphic>
          <a:graphicData uri="http://schemas.openxmlformats.org/drawingml/2006/table">
            <a:tbl>
              <a:tblPr firstRow="1" bandRow="1">
                <a:tableStyleId>{5C22544A-7EE6-4342-B048-85BDC9FD1C3A}</a:tableStyleId>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1737696">
                <a:tc>
                  <a:txBody>
                    <a:bodyPr/>
                    <a:lstStyle/>
                    <a:p>
                      <a:r>
                        <a:rPr lang="sr-Latn-CS" sz="1800" dirty="0"/>
                        <a:t>Fiksni</a:t>
                      </a:r>
                      <a:r>
                        <a:rPr lang="sr-Latn-CS" sz="1800" baseline="0" dirty="0"/>
                        <a:t> </a:t>
                      </a:r>
                      <a:endParaRPr lang="en-US" sz="1800" dirty="0"/>
                    </a:p>
                  </a:txBody>
                  <a:tcPr marT="45729" marB="45729"/>
                </a:tc>
                <a:tc>
                  <a:txBody>
                    <a:bodyPr/>
                    <a:lstStyle/>
                    <a:p>
                      <a:r>
                        <a:rPr lang="pl-PL" sz="1800" b="1" kern="1200" baseline="0" dirty="0">
                          <a:solidFill>
                            <a:schemeClr val="lt1"/>
                          </a:solidFill>
                          <a:latin typeface="+mn-lt"/>
                          <a:ea typeface="+mn-ea"/>
                          <a:cs typeface="+mn-cs"/>
                        </a:rPr>
                        <a:t>Danska, </a:t>
                      </a:r>
                      <a:r>
                        <a:rPr lang="en-US" sz="1800" b="1" kern="1200" baseline="0" dirty="0" err="1">
                          <a:solidFill>
                            <a:schemeClr val="lt1"/>
                          </a:solidFill>
                          <a:latin typeface="+mn-lt"/>
                          <a:ea typeface="+mn-ea"/>
                          <a:cs typeface="+mn-cs"/>
                        </a:rPr>
                        <a:t>Letonija</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Litvanija</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Bosna</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i</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Hercegovina</a:t>
                      </a:r>
                      <a:r>
                        <a:rPr lang="sr-Latn-CS" sz="1800" b="1" kern="1200" baseline="0" dirty="0">
                          <a:solidFill>
                            <a:schemeClr val="lt1"/>
                          </a:solidFill>
                          <a:latin typeface="+mn-lt"/>
                          <a:ea typeface="+mn-ea"/>
                          <a:cs typeface="+mn-cs"/>
                        </a:rPr>
                        <a:t>, B</a:t>
                      </a:r>
                      <a:r>
                        <a:rPr lang="en-US" sz="1800" b="1" kern="1200" baseline="0" dirty="0" err="1">
                          <a:solidFill>
                            <a:schemeClr val="lt1"/>
                          </a:solidFill>
                          <a:latin typeface="+mn-lt"/>
                          <a:ea typeface="+mn-ea"/>
                          <a:cs typeface="+mn-cs"/>
                        </a:rPr>
                        <a:t>ugarska</a:t>
                      </a:r>
                      <a:r>
                        <a:rPr lang="en-US" sz="1800" b="1" kern="1200" baseline="0" dirty="0">
                          <a:solidFill>
                            <a:schemeClr val="lt1"/>
                          </a:solidFill>
                          <a:latin typeface="+mn-lt"/>
                          <a:ea typeface="+mn-ea"/>
                          <a:cs typeface="+mn-cs"/>
                        </a:rPr>
                        <a:t> </a:t>
                      </a:r>
                      <a:r>
                        <a:rPr lang="sr-Latn-C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vezale</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su</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svoju</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valutu</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za</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evro</a:t>
                      </a:r>
                      <a:r>
                        <a:rPr lang="en-US" sz="1800" b="1" kern="1200" baseline="0" dirty="0">
                          <a:solidFill>
                            <a:schemeClr val="lt1"/>
                          </a:solidFill>
                          <a:latin typeface="+mn-lt"/>
                          <a:ea typeface="+mn-ea"/>
                          <a:cs typeface="+mn-cs"/>
                        </a:rPr>
                        <a:t>. </a:t>
                      </a:r>
                      <a:endParaRPr lang="sr-Latn-CS" sz="1800" b="1" kern="1200" baseline="0" dirty="0">
                        <a:solidFill>
                          <a:schemeClr val="lt1"/>
                        </a:solidFill>
                        <a:latin typeface="+mn-lt"/>
                        <a:ea typeface="+mn-ea"/>
                        <a:cs typeface="+mn-cs"/>
                      </a:endParaRPr>
                    </a:p>
                    <a:p>
                      <a:r>
                        <a:rPr lang="en-US" sz="1800" b="1" kern="1200" baseline="0" dirty="0" err="1">
                          <a:solidFill>
                            <a:schemeClr val="lt1"/>
                          </a:solidFill>
                          <a:latin typeface="+mn-lt"/>
                          <a:ea typeface="+mn-ea"/>
                          <a:cs typeface="+mn-cs"/>
                        </a:rPr>
                        <a:t>Mnoge</a:t>
                      </a:r>
                      <a:r>
                        <a:rPr lang="sr-Latn-C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zemlje</a:t>
                      </a:r>
                      <a:r>
                        <a:rPr lang="en-US" sz="1800" b="1" kern="1200" baseline="0" dirty="0">
                          <a:solidFill>
                            <a:schemeClr val="lt1"/>
                          </a:solidFill>
                          <a:latin typeface="+mn-lt"/>
                          <a:ea typeface="+mn-ea"/>
                          <a:cs typeface="+mn-cs"/>
                        </a:rPr>
                        <a:t> u </a:t>
                      </a:r>
                      <a:r>
                        <a:rPr lang="en-US" sz="1800" b="1" kern="1200" baseline="0" dirty="0" err="1">
                          <a:solidFill>
                            <a:schemeClr val="lt1"/>
                          </a:solidFill>
                          <a:latin typeface="+mn-lt"/>
                          <a:ea typeface="+mn-ea"/>
                          <a:cs typeface="+mn-cs"/>
                        </a:rPr>
                        <a:t>razvoju</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uključujući</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Kinu</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i</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nekoliko</a:t>
                      </a:r>
                      <a:r>
                        <a:rPr lang="en-U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afričkih</a:t>
                      </a:r>
                      <a:r>
                        <a:rPr lang="sr-Latn-CS" sz="1800" b="1" kern="1200" baseline="0" dirty="0">
                          <a:solidFill>
                            <a:schemeClr val="lt1"/>
                          </a:solidFill>
                          <a:latin typeface="+mn-lt"/>
                          <a:ea typeface="+mn-ea"/>
                          <a:cs typeface="+mn-cs"/>
                        </a:rPr>
                        <a:t> </a:t>
                      </a:r>
                      <a:r>
                        <a:rPr lang="en-US" sz="1800" b="1" kern="1200" baseline="0" dirty="0" err="1">
                          <a:solidFill>
                            <a:schemeClr val="lt1"/>
                          </a:solidFill>
                          <a:latin typeface="+mn-lt"/>
                          <a:ea typeface="+mn-ea"/>
                          <a:cs typeface="+mn-cs"/>
                        </a:rPr>
                        <a:t>zemalja</a:t>
                      </a:r>
                      <a:endParaRPr lang="en-US" sz="1800" dirty="0"/>
                    </a:p>
                  </a:txBody>
                  <a:tcPr marT="45729" marB="45729"/>
                </a:tc>
                <a:extLst>
                  <a:ext uri="{0D108BD9-81ED-4DB2-BD59-A6C34878D82A}">
                    <a16:rowId xmlns:a16="http://schemas.microsoft.com/office/drawing/2014/main" val="10000"/>
                  </a:ext>
                </a:extLst>
              </a:tr>
              <a:tr h="640203">
                <a:tc>
                  <a:txBody>
                    <a:bodyPr/>
                    <a:lstStyle/>
                    <a:p>
                      <a:r>
                        <a:rPr lang="sr-Latn-CS" sz="1800" dirty="0"/>
                        <a:t>Fleksibilni </a:t>
                      </a:r>
                      <a:endParaRPr lang="en-US" sz="1800" dirty="0"/>
                    </a:p>
                  </a:txBody>
                  <a:tcPr marT="45729" marB="45729"/>
                </a:tc>
                <a:tc>
                  <a:txBody>
                    <a:bodyPr/>
                    <a:lstStyle/>
                    <a:p>
                      <a:r>
                        <a:rPr lang="en-US" sz="1800" b="1" kern="1200" baseline="0" dirty="0" err="1">
                          <a:solidFill>
                            <a:schemeClr val="bg1">
                              <a:lumMod val="60000"/>
                              <a:lumOff val="40000"/>
                            </a:schemeClr>
                          </a:solidFill>
                          <a:latin typeface="+mn-lt"/>
                          <a:ea typeface="+mn-ea"/>
                          <a:cs typeface="+mn-cs"/>
                        </a:rPr>
                        <a:t>Švajcarsk</a:t>
                      </a:r>
                      <a:r>
                        <a:rPr lang="sr-Latn-CS" sz="1800" b="1" kern="1200" baseline="0" dirty="0">
                          <a:solidFill>
                            <a:schemeClr val="bg1">
                              <a:lumMod val="60000"/>
                              <a:lumOff val="40000"/>
                            </a:schemeClr>
                          </a:solidFill>
                          <a:latin typeface="+mn-lt"/>
                          <a:ea typeface="+mn-ea"/>
                          <a:cs typeface="+mn-cs"/>
                        </a:rPr>
                        <a:t>a</a:t>
                      </a:r>
                      <a:r>
                        <a:rPr lang="en-US" sz="1800" b="1" kern="1200" baseline="0" dirty="0">
                          <a:solidFill>
                            <a:schemeClr val="bg1">
                              <a:lumMod val="60000"/>
                              <a:lumOff val="40000"/>
                            </a:schemeClr>
                          </a:solidFill>
                          <a:latin typeface="+mn-lt"/>
                          <a:ea typeface="+mn-ea"/>
                          <a:cs typeface="+mn-cs"/>
                        </a:rPr>
                        <a:t>, </a:t>
                      </a:r>
                      <a:r>
                        <a:rPr lang="en-US" sz="1800" b="1" kern="1200" baseline="0" dirty="0" err="1">
                          <a:solidFill>
                            <a:schemeClr val="bg1">
                              <a:lumMod val="60000"/>
                              <a:lumOff val="40000"/>
                            </a:schemeClr>
                          </a:solidFill>
                          <a:latin typeface="+mn-lt"/>
                          <a:ea typeface="+mn-ea"/>
                          <a:cs typeface="+mn-cs"/>
                        </a:rPr>
                        <a:t>Norvešk</a:t>
                      </a:r>
                      <a:r>
                        <a:rPr lang="sr-Latn-CS" sz="1800" b="1" kern="1200" baseline="0" dirty="0">
                          <a:solidFill>
                            <a:schemeClr val="bg1">
                              <a:lumMod val="60000"/>
                              <a:lumOff val="40000"/>
                            </a:schemeClr>
                          </a:solidFill>
                          <a:latin typeface="+mn-lt"/>
                          <a:ea typeface="+mn-ea"/>
                          <a:cs typeface="+mn-cs"/>
                        </a:rPr>
                        <a:t>a</a:t>
                      </a:r>
                      <a:r>
                        <a:rPr lang="en-US" sz="1800" b="1" kern="1200" baseline="0" dirty="0">
                          <a:solidFill>
                            <a:schemeClr val="bg1">
                              <a:lumMod val="60000"/>
                              <a:lumOff val="40000"/>
                            </a:schemeClr>
                          </a:solidFill>
                          <a:latin typeface="+mn-lt"/>
                          <a:ea typeface="+mn-ea"/>
                          <a:cs typeface="+mn-cs"/>
                        </a:rPr>
                        <a:t>, </a:t>
                      </a:r>
                      <a:r>
                        <a:rPr lang="en-US" sz="1800" b="1" kern="1200" baseline="0" dirty="0" err="1">
                          <a:solidFill>
                            <a:schemeClr val="bg1">
                              <a:lumMod val="60000"/>
                              <a:lumOff val="40000"/>
                            </a:schemeClr>
                          </a:solidFill>
                          <a:latin typeface="+mn-lt"/>
                          <a:ea typeface="+mn-ea"/>
                          <a:cs typeface="+mn-cs"/>
                        </a:rPr>
                        <a:t>Velik</a:t>
                      </a:r>
                      <a:r>
                        <a:rPr lang="sr-Latn-CS" sz="1800" b="1" kern="1200" baseline="0" dirty="0">
                          <a:solidFill>
                            <a:schemeClr val="bg1">
                              <a:lumMod val="60000"/>
                              <a:lumOff val="40000"/>
                            </a:schemeClr>
                          </a:solidFill>
                          <a:latin typeface="+mn-lt"/>
                          <a:ea typeface="+mn-ea"/>
                          <a:cs typeface="+mn-cs"/>
                        </a:rPr>
                        <a:t>a B</a:t>
                      </a:r>
                      <a:r>
                        <a:rPr lang="pl-PL" sz="1800" b="1" kern="1200" baseline="0" dirty="0">
                          <a:solidFill>
                            <a:schemeClr val="bg1">
                              <a:lumMod val="60000"/>
                              <a:lumOff val="40000"/>
                            </a:schemeClr>
                          </a:solidFill>
                          <a:latin typeface="+mn-lt"/>
                          <a:ea typeface="+mn-ea"/>
                          <a:cs typeface="+mn-cs"/>
                        </a:rPr>
                        <a:t>ritanija, SAD i Japan i </a:t>
                      </a:r>
                      <a:r>
                        <a:rPr lang="pl-PL" sz="1800" b="1" kern="1200" baseline="0" dirty="0" err="1">
                          <a:solidFill>
                            <a:schemeClr val="bg1">
                              <a:lumMod val="60000"/>
                              <a:lumOff val="40000"/>
                            </a:schemeClr>
                          </a:solidFill>
                          <a:latin typeface="+mn-lt"/>
                          <a:ea typeface="+mn-ea"/>
                          <a:cs typeface="+mn-cs"/>
                        </a:rPr>
                        <a:t>Evrozona</a:t>
                      </a:r>
                      <a:endParaRPr lang="en-US" sz="1800" dirty="0"/>
                    </a:p>
                  </a:txBody>
                  <a:tcPr marT="45729" marB="45729"/>
                </a:tc>
                <a:extLst>
                  <a:ext uri="{0D108BD9-81ED-4DB2-BD59-A6C34878D82A}">
                    <a16:rowId xmlns:a16="http://schemas.microsoft.com/office/drawing/2014/main" val="10001"/>
                  </a:ext>
                </a:extLst>
              </a:tr>
              <a:tr h="914576">
                <a:tc>
                  <a:txBody>
                    <a:bodyPr/>
                    <a:lstStyle/>
                    <a:p>
                      <a:r>
                        <a:rPr lang="sr-Latn-CS" sz="1800" dirty="0"/>
                        <a:t>Kontrolisano plivajući </a:t>
                      </a:r>
                    </a:p>
                    <a:p>
                      <a:r>
                        <a:rPr lang="sr-Latn-CS" sz="1100" kern="1200" baseline="0" dirty="0">
                          <a:solidFill>
                            <a:schemeClr val="dk1"/>
                          </a:solidFill>
                          <a:latin typeface="+mn-lt"/>
                          <a:ea typeface="+mn-ea"/>
                          <a:cs typeface="+mn-cs"/>
                        </a:rPr>
                        <a:t>CB </a:t>
                      </a:r>
                      <a:r>
                        <a:rPr lang="pl-PL" sz="1100" kern="1200" baseline="0" dirty="0">
                          <a:solidFill>
                            <a:schemeClr val="dk1"/>
                          </a:solidFill>
                          <a:latin typeface="+mn-lt"/>
                          <a:ea typeface="+mn-ea"/>
                          <a:cs typeface="+mn-cs"/>
                        </a:rPr>
                        <a:t>se ne obavezuje na održanje nekog posebnog </a:t>
                      </a:r>
                      <a:r>
                        <a:rPr lang="en-US" sz="1100" kern="1200" baseline="0" dirty="0" err="1">
                          <a:solidFill>
                            <a:schemeClr val="dk1"/>
                          </a:solidFill>
                          <a:latin typeface="+mn-lt"/>
                          <a:ea typeface="+mn-ea"/>
                          <a:cs typeface="+mn-cs"/>
                        </a:rPr>
                        <a:t>pariteta</a:t>
                      </a:r>
                      <a:r>
                        <a:rPr lang="en-US" sz="1100" kern="1200" baseline="0" dirty="0">
                          <a:solidFill>
                            <a:schemeClr val="dk1"/>
                          </a:solidFill>
                          <a:latin typeface="+mn-lt"/>
                          <a:ea typeface="+mn-ea"/>
                          <a:cs typeface="+mn-cs"/>
                        </a:rPr>
                        <a:t>, </a:t>
                      </a:r>
                      <a:r>
                        <a:rPr lang="en-US" sz="1100" kern="1200" baseline="0" dirty="0" err="1">
                          <a:solidFill>
                            <a:schemeClr val="dk1"/>
                          </a:solidFill>
                          <a:latin typeface="+mn-lt"/>
                          <a:ea typeface="+mn-ea"/>
                          <a:cs typeface="+mn-cs"/>
                        </a:rPr>
                        <a:t>ali</a:t>
                      </a:r>
                      <a:r>
                        <a:rPr lang="en-US" sz="1100" kern="1200" baseline="0" dirty="0">
                          <a:solidFill>
                            <a:schemeClr val="dk1"/>
                          </a:solidFill>
                          <a:latin typeface="+mn-lt"/>
                          <a:ea typeface="+mn-ea"/>
                          <a:cs typeface="+mn-cs"/>
                        </a:rPr>
                        <a:t> </a:t>
                      </a:r>
                      <a:r>
                        <a:rPr lang="en-US" sz="1100" kern="1200" baseline="0" dirty="0" err="1">
                          <a:solidFill>
                            <a:schemeClr val="dk1"/>
                          </a:solidFill>
                          <a:latin typeface="+mn-lt"/>
                          <a:ea typeface="+mn-ea"/>
                          <a:cs typeface="+mn-cs"/>
                        </a:rPr>
                        <a:t>ipak</a:t>
                      </a:r>
                      <a:r>
                        <a:rPr lang="en-US" sz="1100" kern="1200" baseline="0" dirty="0">
                          <a:solidFill>
                            <a:schemeClr val="dk1"/>
                          </a:solidFill>
                          <a:latin typeface="+mn-lt"/>
                          <a:ea typeface="+mn-ea"/>
                          <a:cs typeface="+mn-cs"/>
                        </a:rPr>
                        <a:t> </a:t>
                      </a:r>
                      <a:r>
                        <a:rPr lang="en-US" sz="1100" kern="1200" baseline="0" dirty="0" err="1">
                          <a:solidFill>
                            <a:schemeClr val="dk1"/>
                          </a:solidFill>
                          <a:latin typeface="+mn-lt"/>
                          <a:ea typeface="+mn-ea"/>
                          <a:cs typeface="+mn-cs"/>
                        </a:rPr>
                        <a:t>pokušava</a:t>
                      </a:r>
                      <a:r>
                        <a:rPr lang="en-US" sz="1100" kern="1200" baseline="0" dirty="0">
                          <a:solidFill>
                            <a:schemeClr val="dk1"/>
                          </a:solidFill>
                          <a:latin typeface="+mn-lt"/>
                          <a:ea typeface="+mn-ea"/>
                          <a:cs typeface="+mn-cs"/>
                        </a:rPr>
                        <a:t> </a:t>
                      </a:r>
                      <a:r>
                        <a:rPr lang="en-US" sz="1100" kern="1200" baseline="0" dirty="0" err="1">
                          <a:solidFill>
                            <a:schemeClr val="dk1"/>
                          </a:solidFill>
                          <a:latin typeface="+mn-lt"/>
                          <a:ea typeface="+mn-ea"/>
                          <a:cs typeface="+mn-cs"/>
                        </a:rPr>
                        <a:t>da</a:t>
                      </a:r>
                      <a:r>
                        <a:rPr lang="en-US" sz="1100" kern="1200" baseline="0" dirty="0">
                          <a:solidFill>
                            <a:schemeClr val="dk1"/>
                          </a:solidFill>
                          <a:latin typeface="+mn-lt"/>
                          <a:ea typeface="+mn-ea"/>
                          <a:cs typeface="+mn-cs"/>
                        </a:rPr>
                        <a:t> </a:t>
                      </a:r>
                      <a:r>
                        <a:rPr lang="en-US" sz="1100" kern="1200" baseline="0" dirty="0" err="1">
                          <a:solidFill>
                            <a:schemeClr val="dk1"/>
                          </a:solidFill>
                          <a:latin typeface="+mn-lt"/>
                          <a:ea typeface="+mn-ea"/>
                          <a:cs typeface="+mn-cs"/>
                        </a:rPr>
                        <a:t>spreči</a:t>
                      </a:r>
                      <a:r>
                        <a:rPr lang="en-US" sz="1100" kern="1200" baseline="0" dirty="0">
                          <a:solidFill>
                            <a:schemeClr val="dk1"/>
                          </a:solidFill>
                          <a:latin typeface="+mn-lt"/>
                          <a:ea typeface="+mn-ea"/>
                          <a:cs typeface="+mn-cs"/>
                        </a:rPr>
                        <a:t> </a:t>
                      </a:r>
                      <a:r>
                        <a:rPr lang="en-US" sz="1100" kern="1200" baseline="0" dirty="0" err="1">
                          <a:solidFill>
                            <a:schemeClr val="dk1"/>
                          </a:solidFill>
                          <a:latin typeface="+mn-lt"/>
                          <a:ea typeface="+mn-ea"/>
                          <a:cs typeface="+mn-cs"/>
                        </a:rPr>
                        <a:t>nagle</a:t>
                      </a:r>
                      <a:r>
                        <a:rPr lang="en-US" sz="1100" kern="1200" baseline="0" dirty="0">
                          <a:solidFill>
                            <a:schemeClr val="dk1"/>
                          </a:solidFill>
                          <a:latin typeface="+mn-lt"/>
                          <a:ea typeface="+mn-ea"/>
                          <a:cs typeface="+mn-cs"/>
                        </a:rPr>
                        <a:t> </a:t>
                      </a:r>
                      <a:r>
                        <a:rPr lang="en-US" sz="1100" kern="1200" baseline="0" dirty="0" err="1">
                          <a:solidFill>
                            <a:schemeClr val="dk1"/>
                          </a:solidFill>
                          <a:latin typeface="+mn-lt"/>
                          <a:ea typeface="+mn-ea"/>
                          <a:cs typeface="+mn-cs"/>
                        </a:rPr>
                        <a:t>fluktuacije</a:t>
                      </a:r>
                      <a:r>
                        <a:rPr lang="en-US" sz="1100" kern="1200" baseline="0" dirty="0">
                          <a:solidFill>
                            <a:schemeClr val="dk1"/>
                          </a:solidFill>
                          <a:latin typeface="+mn-lt"/>
                          <a:ea typeface="+mn-ea"/>
                          <a:cs typeface="+mn-cs"/>
                        </a:rPr>
                        <a:t>.</a:t>
                      </a:r>
                      <a:endParaRPr lang="en-US" sz="1100" dirty="0"/>
                    </a:p>
                  </a:txBody>
                  <a:tcPr marT="45729" marB="45729"/>
                </a:tc>
                <a:tc>
                  <a:txBody>
                    <a:bodyPr/>
                    <a:lstStyle/>
                    <a:p>
                      <a:r>
                        <a:rPr lang="vi-VN" sz="1800" kern="1200" baseline="0" dirty="0">
                          <a:solidFill>
                            <a:schemeClr val="dk1"/>
                          </a:solidFill>
                          <a:latin typeface="+mn-lt"/>
                          <a:ea typeface="+mn-ea"/>
                          <a:cs typeface="+mn-cs"/>
                        </a:rPr>
                        <a:t>Češka, Mađarska,</a:t>
                      </a:r>
                      <a:r>
                        <a:rPr lang="sr-Latn-CS" sz="1800" kern="1200" baseline="0" dirty="0">
                          <a:solidFill>
                            <a:schemeClr val="dk1"/>
                          </a:solidFill>
                          <a:latin typeface="+mn-lt"/>
                          <a:ea typeface="+mn-ea"/>
                          <a:cs typeface="+mn-cs"/>
                        </a:rPr>
                        <a:t> </a:t>
                      </a:r>
                      <a:r>
                        <a:rPr lang="en-US" sz="1800" kern="1200" baseline="0" dirty="0" err="1">
                          <a:solidFill>
                            <a:schemeClr val="dk1"/>
                          </a:solidFill>
                          <a:latin typeface="+mn-lt"/>
                          <a:ea typeface="+mn-ea"/>
                          <a:cs typeface="+mn-cs"/>
                        </a:rPr>
                        <a:t>Poljska</a:t>
                      </a:r>
                      <a:r>
                        <a:rPr lang="en-US" sz="1800" kern="1200" baseline="0" dirty="0">
                          <a:solidFill>
                            <a:schemeClr val="dk1"/>
                          </a:solidFill>
                          <a:latin typeface="+mn-lt"/>
                          <a:ea typeface="+mn-ea"/>
                          <a:cs typeface="+mn-cs"/>
                        </a:rPr>
                        <a:t>, </a:t>
                      </a:r>
                      <a:r>
                        <a:rPr lang="en-US" sz="1800" kern="1200" baseline="0" dirty="0" err="1">
                          <a:solidFill>
                            <a:schemeClr val="dk1"/>
                          </a:solidFill>
                          <a:latin typeface="+mn-lt"/>
                          <a:ea typeface="+mn-ea"/>
                          <a:cs typeface="+mn-cs"/>
                        </a:rPr>
                        <a:t>Rumunija</a:t>
                      </a:r>
                      <a:r>
                        <a:rPr lang="en-US" sz="1800" kern="1200" baseline="0" dirty="0">
                          <a:solidFill>
                            <a:schemeClr val="dk1"/>
                          </a:solidFill>
                          <a:latin typeface="+mn-lt"/>
                          <a:ea typeface="+mn-ea"/>
                          <a:cs typeface="+mn-cs"/>
                        </a:rPr>
                        <a:t>, </a:t>
                      </a:r>
                      <a:r>
                        <a:rPr lang="en-US" sz="1800" kern="1200" baseline="0" dirty="0" err="1">
                          <a:solidFill>
                            <a:schemeClr val="dk1"/>
                          </a:solidFill>
                          <a:latin typeface="+mn-lt"/>
                          <a:ea typeface="+mn-ea"/>
                          <a:cs typeface="+mn-cs"/>
                        </a:rPr>
                        <a:t>Srbija</a:t>
                      </a:r>
                      <a:r>
                        <a:rPr lang="en-US" sz="1800" kern="1200" baseline="0" dirty="0">
                          <a:solidFill>
                            <a:schemeClr val="dk1"/>
                          </a:solidFill>
                          <a:latin typeface="+mn-lt"/>
                          <a:ea typeface="+mn-ea"/>
                          <a:cs typeface="+mn-cs"/>
                        </a:rPr>
                        <a:t> </a:t>
                      </a:r>
                      <a:r>
                        <a:rPr lang="en-US" sz="1800" kern="1200" baseline="0" dirty="0" err="1">
                          <a:solidFill>
                            <a:schemeClr val="dk1"/>
                          </a:solidFill>
                          <a:latin typeface="+mn-lt"/>
                          <a:ea typeface="+mn-ea"/>
                          <a:cs typeface="+mn-cs"/>
                        </a:rPr>
                        <a:t>i</a:t>
                      </a:r>
                      <a:r>
                        <a:rPr lang="en-US" sz="1800" kern="1200" baseline="0" dirty="0">
                          <a:solidFill>
                            <a:schemeClr val="dk1"/>
                          </a:solidFill>
                          <a:latin typeface="+mn-lt"/>
                          <a:ea typeface="+mn-ea"/>
                          <a:cs typeface="+mn-cs"/>
                        </a:rPr>
                        <a:t> </a:t>
                      </a:r>
                      <a:r>
                        <a:rPr lang="en-US" sz="1800" kern="1200" baseline="0" dirty="0" err="1">
                          <a:solidFill>
                            <a:schemeClr val="dk1"/>
                          </a:solidFill>
                          <a:latin typeface="+mn-lt"/>
                          <a:ea typeface="+mn-ea"/>
                          <a:cs typeface="+mn-cs"/>
                        </a:rPr>
                        <a:t>mnog</a:t>
                      </a:r>
                      <a:r>
                        <a:rPr lang="sr-Latn-CS" sz="1800" kern="1200" baseline="0" dirty="0">
                          <a:solidFill>
                            <a:schemeClr val="dk1"/>
                          </a:solidFill>
                          <a:latin typeface="+mn-lt"/>
                          <a:ea typeface="+mn-ea"/>
                          <a:cs typeface="+mn-cs"/>
                        </a:rPr>
                        <a:t>e </a:t>
                      </a:r>
                      <a:r>
                        <a:rPr lang="en-US" sz="1800" kern="1200" baseline="0" dirty="0" err="1">
                          <a:solidFill>
                            <a:schemeClr val="dk1"/>
                          </a:solidFill>
                          <a:latin typeface="+mn-lt"/>
                          <a:ea typeface="+mn-ea"/>
                          <a:cs typeface="+mn-cs"/>
                        </a:rPr>
                        <a:t>zemlj</a:t>
                      </a:r>
                      <a:r>
                        <a:rPr lang="sr-Latn-CS" sz="1800" kern="1200" baseline="0" dirty="0">
                          <a:solidFill>
                            <a:schemeClr val="dk1"/>
                          </a:solidFill>
                          <a:latin typeface="+mn-lt"/>
                          <a:ea typeface="+mn-ea"/>
                          <a:cs typeface="+mn-cs"/>
                        </a:rPr>
                        <a:t>e </a:t>
                      </a:r>
                      <a:r>
                        <a:rPr lang="en-US" sz="1800" kern="1200" baseline="0" dirty="0" err="1">
                          <a:solidFill>
                            <a:schemeClr val="dk1"/>
                          </a:solidFill>
                          <a:latin typeface="+mn-lt"/>
                          <a:ea typeface="+mn-ea"/>
                          <a:cs typeface="+mn-cs"/>
                        </a:rPr>
                        <a:t>Latinske</a:t>
                      </a:r>
                      <a:r>
                        <a:rPr lang="en-US" sz="1800" kern="1200" baseline="0" dirty="0">
                          <a:solidFill>
                            <a:schemeClr val="dk1"/>
                          </a:solidFill>
                          <a:latin typeface="+mn-lt"/>
                          <a:ea typeface="+mn-ea"/>
                          <a:cs typeface="+mn-cs"/>
                        </a:rPr>
                        <a:t> </a:t>
                      </a:r>
                      <a:r>
                        <a:rPr lang="en-US" sz="1800" kern="1200" baseline="0" dirty="0" err="1">
                          <a:solidFill>
                            <a:schemeClr val="dk1"/>
                          </a:solidFill>
                          <a:latin typeface="+mn-lt"/>
                          <a:ea typeface="+mn-ea"/>
                          <a:cs typeface="+mn-cs"/>
                        </a:rPr>
                        <a:t>Amerike</a:t>
                      </a:r>
                      <a:r>
                        <a:rPr lang="en-US" sz="1800" kern="1200" baseline="0" dirty="0">
                          <a:solidFill>
                            <a:schemeClr val="dk1"/>
                          </a:solidFill>
                          <a:latin typeface="+mn-lt"/>
                          <a:ea typeface="+mn-ea"/>
                          <a:cs typeface="+mn-cs"/>
                        </a:rPr>
                        <a:t> </a:t>
                      </a:r>
                      <a:r>
                        <a:rPr lang="en-US" sz="1800" kern="1200" baseline="0" dirty="0" err="1">
                          <a:solidFill>
                            <a:schemeClr val="dk1"/>
                          </a:solidFill>
                          <a:latin typeface="+mn-lt"/>
                          <a:ea typeface="+mn-ea"/>
                          <a:cs typeface="+mn-cs"/>
                        </a:rPr>
                        <a:t>ili</a:t>
                      </a:r>
                      <a:r>
                        <a:rPr lang="en-US" sz="1800" kern="1200" baseline="0" dirty="0">
                          <a:solidFill>
                            <a:schemeClr val="dk1"/>
                          </a:solidFill>
                          <a:latin typeface="+mn-lt"/>
                          <a:ea typeface="+mn-ea"/>
                          <a:cs typeface="+mn-cs"/>
                        </a:rPr>
                        <a:t> </a:t>
                      </a:r>
                      <a:r>
                        <a:rPr lang="en-US" sz="1800" kern="1200" baseline="0" dirty="0" err="1">
                          <a:solidFill>
                            <a:schemeClr val="dk1"/>
                          </a:solidFill>
                          <a:latin typeface="+mn-lt"/>
                          <a:ea typeface="+mn-ea"/>
                          <a:cs typeface="+mn-cs"/>
                        </a:rPr>
                        <a:t>Istočne</a:t>
                      </a:r>
                      <a:r>
                        <a:rPr lang="en-US" sz="1800" kern="1200" baseline="0" dirty="0">
                          <a:solidFill>
                            <a:schemeClr val="dk1"/>
                          </a:solidFill>
                          <a:latin typeface="+mn-lt"/>
                          <a:ea typeface="+mn-ea"/>
                          <a:cs typeface="+mn-cs"/>
                        </a:rPr>
                        <a:t> </a:t>
                      </a:r>
                      <a:r>
                        <a:rPr lang="en-US" sz="1800" kern="1200" baseline="0" dirty="0" err="1">
                          <a:solidFill>
                            <a:schemeClr val="dk1"/>
                          </a:solidFill>
                          <a:latin typeface="+mn-lt"/>
                          <a:ea typeface="+mn-ea"/>
                          <a:cs typeface="+mn-cs"/>
                        </a:rPr>
                        <a:t>Azije</a:t>
                      </a:r>
                      <a:r>
                        <a:rPr lang="en-US" sz="1800" kern="1200" baseline="0" dirty="0">
                          <a:solidFill>
                            <a:schemeClr val="dk1"/>
                          </a:solidFill>
                          <a:latin typeface="+mn-lt"/>
                          <a:ea typeface="+mn-ea"/>
                          <a:cs typeface="+mn-cs"/>
                        </a:rPr>
                        <a:t>.</a:t>
                      </a:r>
                      <a:endParaRPr lang="en-US" sz="1800" dirty="0"/>
                    </a:p>
                  </a:txBody>
                  <a:tcPr marT="45729" marB="45729"/>
                </a:tc>
                <a:extLst>
                  <a:ext uri="{0D108BD9-81ED-4DB2-BD59-A6C34878D82A}">
                    <a16:rowId xmlns:a16="http://schemas.microsoft.com/office/drawing/2014/main" val="10002"/>
                  </a:ext>
                </a:extLst>
              </a:tr>
            </a:tbl>
          </a:graphicData>
        </a:graphic>
      </p:graphicFrame>
      <p:sp>
        <p:nvSpPr>
          <p:cNvPr id="16401" name="TextBox 4">
            <a:extLst>
              <a:ext uri="{FF2B5EF4-FFF2-40B4-BE49-F238E27FC236}">
                <a16:creationId xmlns:a16="http://schemas.microsoft.com/office/drawing/2014/main" id="{62384DA2-52F5-4336-AF76-3E9B182F2CB7}"/>
              </a:ext>
            </a:extLst>
          </p:cNvPr>
          <p:cNvSpPr txBox="1">
            <a:spLocks noChangeArrowheads="1"/>
          </p:cNvSpPr>
          <p:nvPr/>
        </p:nvSpPr>
        <p:spPr bwMode="auto">
          <a:xfrm>
            <a:off x="76200" y="5410200"/>
            <a:ext cx="9220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GB" altLang="en-US" sz="2800" dirty="0"/>
              <a:t>G</a:t>
            </a:r>
            <a:r>
              <a:rPr lang="en-US" altLang="en-US" sz="2800" dirty="0"/>
              <a:t>de </a:t>
            </a:r>
            <a:r>
              <a:rPr lang="en-US" altLang="en-US" sz="2800" dirty="0" err="1"/>
              <a:t>spada</a:t>
            </a:r>
            <a:r>
              <a:rPr lang="en-US" altLang="en-US" sz="2800" dirty="0"/>
              <a:t> </a:t>
            </a:r>
            <a:r>
              <a:rPr lang="en-US" altLang="en-US" sz="2800" dirty="0" err="1"/>
              <a:t>evro</a:t>
            </a:r>
            <a:r>
              <a:rPr lang="en-US" altLang="en-US" sz="2800" dirty="0"/>
              <a:t>?</a:t>
            </a:r>
            <a:endParaRPr lang="sr-Latn-RS" altLang="en-US" sz="2800" dirty="0"/>
          </a:p>
        </p:txBody>
      </p:sp>
      <p:sp>
        <p:nvSpPr>
          <p:cNvPr id="6" name="Rectangle 5">
            <a:extLst>
              <a:ext uri="{FF2B5EF4-FFF2-40B4-BE49-F238E27FC236}">
                <a16:creationId xmlns:a16="http://schemas.microsoft.com/office/drawing/2014/main" id="{56388F6C-2A0D-4023-B1FA-4188850A5B63}"/>
              </a:ext>
            </a:extLst>
          </p:cNvPr>
          <p:cNvSpPr/>
          <p:nvPr/>
        </p:nvSpPr>
        <p:spPr bwMode="auto">
          <a:xfrm>
            <a:off x="7620000" y="4038600"/>
            <a:ext cx="1371600" cy="304800"/>
          </a:xfrm>
          <a:prstGeom prst="rect">
            <a:avLst/>
          </a:pr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endParaRPr lang="en-GB"/>
          </a:p>
        </p:txBody>
      </p:sp>
      <p:cxnSp>
        <p:nvCxnSpPr>
          <p:cNvPr id="5" name="Straight Arrow Connector 4">
            <a:extLst>
              <a:ext uri="{FF2B5EF4-FFF2-40B4-BE49-F238E27FC236}">
                <a16:creationId xmlns:a16="http://schemas.microsoft.com/office/drawing/2014/main" id="{2F9DEC8B-56F4-4E5F-B76A-6AA214601198}"/>
              </a:ext>
            </a:extLst>
          </p:cNvPr>
          <p:cNvCxnSpPr>
            <a:cxnSpLocks/>
          </p:cNvCxnSpPr>
          <p:nvPr/>
        </p:nvCxnSpPr>
        <p:spPr bwMode="auto">
          <a:xfrm flipV="1">
            <a:off x="2895600" y="4191000"/>
            <a:ext cx="5029200" cy="1524000"/>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sp>
        <p:nvSpPr>
          <p:cNvPr id="8" name="Rectangle 7">
            <a:extLst>
              <a:ext uri="{FF2B5EF4-FFF2-40B4-BE49-F238E27FC236}">
                <a16:creationId xmlns:a16="http://schemas.microsoft.com/office/drawing/2014/main" id="{7F8C85DF-7C6E-4250-A8FC-5D1E4651DB40}"/>
              </a:ext>
            </a:extLst>
          </p:cNvPr>
          <p:cNvSpPr/>
          <p:nvPr/>
        </p:nvSpPr>
        <p:spPr>
          <a:xfrm>
            <a:off x="762000" y="6106913"/>
            <a:ext cx="8382000" cy="646331"/>
          </a:xfrm>
          <a:prstGeom prst="rect">
            <a:avLst/>
          </a:prstGeom>
        </p:spPr>
        <p:txBody>
          <a:bodyPr wrap="square">
            <a:spAutoFit/>
          </a:bodyPr>
          <a:lstStyle/>
          <a:p>
            <a:pPr eaLnBrk="1" hangingPunct="1"/>
            <a:r>
              <a:rPr lang="sr-Latn-RS" altLang="en-US" sz="1800" dirty="0"/>
              <a:t>Ali... Posle velikih emisija novca koje su pravile Švajcarsak i Evrozona, </a:t>
            </a:r>
          </a:p>
          <a:p>
            <a:pPr eaLnBrk="1" hangingPunct="1"/>
            <a:r>
              <a:rPr lang="sr-Latn-RS" altLang="en-US" sz="1800" dirty="0"/>
              <a:t>kurs više nije čisto flesibilan, već kontrolisano plivajući</a:t>
            </a:r>
            <a:endParaRPr lang="en-GB" altLang="en-US" sz="1800" dirty="0"/>
          </a:p>
        </p:txBody>
      </p:sp>
      <p:sp>
        <p:nvSpPr>
          <p:cNvPr id="9" name="Slide Number Placeholder 8">
            <a:extLst>
              <a:ext uri="{FF2B5EF4-FFF2-40B4-BE49-F238E27FC236}">
                <a16:creationId xmlns:a16="http://schemas.microsoft.com/office/drawing/2014/main" id="{81F7B4FA-C00F-4BD3-AC0A-5AAFE431C3B1}"/>
              </a:ext>
            </a:extLst>
          </p:cNvPr>
          <p:cNvSpPr>
            <a:spLocks noGrp="1"/>
          </p:cNvSpPr>
          <p:nvPr>
            <p:ph type="sldNum" sz="quarter" idx="12"/>
          </p:nvPr>
        </p:nvSpPr>
        <p:spPr/>
        <p:txBody>
          <a:bodyPr/>
          <a:lstStyle/>
          <a:p>
            <a:pPr>
              <a:defRPr/>
            </a:pPr>
            <a:fld id="{B993FDCD-EA1D-4800-A42A-F9F92F50AE0B}" type="slidenum">
              <a:rPr lang="en-US" altLang="en-US" smtClean="0"/>
              <a:pPr>
                <a:defRPr/>
              </a:pPr>
              <a:t>13</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xit" presetSubtype="10" fill="hold" grpId="0" nodeType="clickEffect">
                                  <p:stCondLst>
                                    <p:cond delay="0"/>
                                  </p:stCondLst>
                                  <p:childTnLst>
                                    <p:animEffect transition="out" filter="blinds(horizontal)">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87250E-DF40-44FD-95D8-CDC091F83AAD}"/>
              </a:ext>
            </a:extLst>
          </p:cNvPr>
          <p:cNvSpPr>
            <a:spLocks noGrp="1"/>
          </p:cNvSpPr>
          <p:nvPr>
            <p:ph type="title"/>
          </p:nvPr>
        </p:nvSpPr>
        <p:spPr/>
        <p:txBody>
          <a:bodyPr/>
          <a:lstStyle/>
          <a:p>
            <a:pPr>
              <a:defRPr/>
            </a:pPr>
            <a:r>
              <a:rPr lang="sr-Latn-CS" dirty="0"/>
              <a:t>Tri pitanja</a:t>
            </a:r>
            <a:endParaRPr lang="en-US" dirty="0"/>
          </a:p>
        </p:txBody>
      </p:sp>
      <p:sp>
        <p:nvSpPr>
          <p:cNvPr id="5" name="Content Placeholder 4">
            <a:extLst>
              <a:ext uri="{FF2B5EF4-FFF2-40B4-BE49-F238E27FC236}">
                <a16:creationId xmlns:a16="http://schemas.microsoft.com/office/drawing/2014/main" id="{16F2D5F2-0FB6-48D2-B71E-24082E59EDC0}"/>
              </a:ext>
            </a:extLst>
          </p:cNvPr>
          <p:cNvSpPr>
            <a:spLocks noGrp="1"/>
          </p:cNvSpPr>
          <p:nvPr>
            <p:ph sz="half" idx="2"/>
          </p:nvPr>
        </p:nvSpPr>
        <p:spPr>
          <a:xfrm>
            <a:off x="1066800" y="1981200"/>
            <a:ext cx="7543800" cy="4114800"/>
          </a:xfrm>
        </p:spPr>
        <p:txBody>
          <a:bodyPr/>
          <a:lstStyle/>
          <a:p>
            <a:pPr>
              <a:defRPr/>
            </a:pPr>
            <a:r>
              <a:rPr lang="sr-Latn-CS" b="1" dirty="0"/>
              <a:t>1. </a:t>
            </a:r>
            <a:r>
              <a:rPr lang="en-US" b="1" dirty="0" err="1"/>
              <a:t>Režim</a:t>
            </a:r>
            <a:r>
              <a:rPr lang="en-US" b="1" dirty="0"/>
              <a:t> </a:t>
            </a:r>
            <a:r>
              <a:rPr lang="en-US" b="1" dirty="0" err="1"/>
              <a:t>kursa</a:t>
            </a:r>
            <a:r>
              <a:rPr lang="en-US" b="1" dirty="0"/>
              <a:t> </a:t>
            </a:r>
            <a:endParaRPr lang="sr-Latn-CS" b="1" dirty="0"/>
          </a:p>
          <a:p>
            <a:pPr lvl="1">
              <a:defRPr/>
            </a:pPr>
            <a:r>
              <a:rPr lang="en-US" dirty="0" err="1"/>
              <a:t>Pri</a:t>
            </a:r>
            <a:r>
              <a:rPr lang="en-US" dirty="0"/>
              <a:t> </a:t>
            </a:r>
            <a:r>
              <a:rPr lang="en-US" dirty="0" err="1"/>
              <a:t>fiksnom</a:t>
            </a:r>
            <a:r>
              <a:rPr lang="en-US" dirty="0"/>
              <a:t> </a:t>
            </a:r>
            <a:r>
              <a:rPr lang="en-US" dirty="0" err="1"/>
              <a:t>režimu</a:t>
            </a:r>
            <a:r>
              <a:rPr lang="en-US" dirty="0"/>
              <a:t>, </a:t>
            </a:r>
            <a:r>
              <a:rPr lang="en-US" dirty="0" err="1"/>
              <a:t>ignorisaćemo</a:t>
            </a:r>
            <a:r>
              <a:rPr lang="en-US" dirty="0"/>
              <a:t> LM</a:t>
            </a:r>
            <a:r>
              <a:rPr lang="sr-Latn-CS" dirty="0"/>
              <a:t> </a:t>
            </a:r>
            <a:r>
              <a:rPr lang="nn-NO" dirty="0"/>
              <a:t>ili TR krivu, </a:t>
            </a:r>
            <a:endParaRPr lang="sr-Latn-CS" dirty="0"/>
          </a:p>
          <a:p>
            <a:pPr lvl="1">
              <a:defRPr/>
            </a:pPr>
            <a:r>
              <a:rPr lang="nn-NO" dirty="0"/>
              <a:t>pri fleksibilnom kursu, ignorisaćemo</a:t>
            </a:r>
            <a:r>
              <a:rPr lang="sr-Latn-CS" dirty="0"/>
              <a:t> </a:t>
            </a:r>
            <a:r>
              <a:rPr lang="en-US" dirty="0"/>
              <a:t>IS </a:t>
            </a:r>
            <a:r>
              <a:rPr lang="en-US" dirty="0" err="1"/>
              <a:t>krivu</a:t>
            </a:r>
            <a:r>
              <a:rPr lang="en-US" dirty="0"/>
              <a:t>.</a:t>
            </a:r>
          </a:p>
          <a:p>
            <a:pPr>
              <a:defRPr/>
            </a:pPr>
            <a:r>
              <a:rPr lang="en-US" b="1" dirty="0"/>
              <a:t>(2) </a:t>
            </a:r>
            <a:r>
              <a:rPr lang="en-US" b="1" dirty="0" err="1"/>
              <a:t>Koja</a:t>
            </a:r>
            <a:r>
              <a:rPr lang="en-US" b="1" dirty="0"/>
              <a:t> </a:t>
            </a:r>
            <a:r>
              <a:rPr lang="en-US" b="1" dirty="0" err="1"/>
              <a:t>linija</a:t>
            </a:r>
            <a:r>
              <a:rPr lang="en-US" b="1" dirty="0"/>
              <a:t> </a:t>
            </a:r>
            <a:r>
              <a:rPr lang="en-US" b="1" dirty="0" err="1"/>
              <a:t>reag</a:t>
            </a:r>
            <a:r>
              <a:rPr lang="sr-Latn-CS" b="1" dirty="0"/>
              <a:t>uje </a:t>
            </a:r>
            <a:r>
              <a:rPr lang="en-US" b="1" dirty="0" err="1"/>
              <a:t>na</a:t>
            </a:r>
            <a:r>
              <a:rPr lang="en-US" b="1" dirty="0"/>
              <a:t> </a:t>
            </a:r>
            <a:r>
              <a:rPr lang="en-US" b="1" dirty="0" err="1"/>
              <a:t>poremećaj</a:t>
            </a:r>
            <a:r>
              <a:rPr lang="en-US" b="1" dirty="0"/>
              <a:t>? </a:t>
            </a:r>
            <a:r>
              <a:rPr lang="sr-Latn-CS" b="1" dirty="0"/>
              <a:t>–-	</a:t>
            </a:r>
            <a:r>
              <a:rPr lang="pl-PL" dirty="0"/>
              <a:t>poremećaj utiče (najmanje) na jednu od tri </a:t>
            </a:r>
            <a:r>
              <a:rPr lang="pl-PL" dirty="0" err="1"/>
              <a:t>linije</a:t>
            </a:r>
            <a:r>
              <a:rPr lang="pl-PL" dirty="0"/>
              <a:t>  </a:t>
            </a:r>
            <a:r>
              <a:rPr lang="pl-PL" dirty="0" err="1"/>
              <a:t>IS-TR-IFM</a:t>
            </a:r>
            <a:endParaRPr lang="en-US" dirty="0"/>
          </a:p>
          <a:p>
            <a:pPr>
              <a:defRPr/>
            </a:pPr>
            <a:r>
              <a:rPr lang="pl-PL" b="1" dirty="0"/>
              <a:t>(3) Gde je nova ravnotežna tačka i kako je treba </a:t>
            </a:r>
            <a:r>
              <a:rPr lang="it-IT" dirty="0"/>
              <a:t>interpretirati? Kako i zašto se privreda pomerila</a:t>
            </a:r>
            <a:r>
              <a:rPr lang="sr-Latn-CS" dirty="0"/>
              <a:t> </a:t>
            </a:r>
            <a:r>
              <a:rPr lang="en-US" dirty="0"/>
              <a:t>u </a:t>
            </a:r>
            <a:r>
              <a:rPr lang="en-US" dirty="0" err="1"/>
              <a:t>novu</a:t>
            </a:r>
            <a:r>
              <a:rPr lang="en-US" dirty="0"/>
              <a:t> </a:t>
            </a:r>
            <a:r>
              <a:rPr lang="en-US" dirty="0" err="1"/>
              <a:t>ravnotežu</a:t>
            </a:r>
            <a:r>
              <a:rPr lang="en-US" dirty="0"/>
              <a:t>?</a:t>
            </a:r>
          </a:p>
        </p:txBody>
      </p:sp>
      <p:sp>
        <p:nvSpPr>
          <p:cNvPr id="2" name="Slide Number Placeholder 1">
            <a:extLst>
              <a:ext uri="{FF2B5EF4-FFF2-40B4-BE49-F238E27FC236}">
                <a16:creationId xmlns:a16="http://schemas.microsoft.com/office/drawing/2014/main" id="{699E6B3C-B067-4713-8A3F-66876DF6A9BB}"/>
              </a:ext>
            </a:extLst>
          </p:cNvPr>
          <p:cNvSpPr>
            <a:spLocks noGrp="1"/>
          </p:cNvSpPr>
          <p:nvPr>
            <p:ph type="sldNum" sz="quarter" idx="12"/>
          </p:nvPr>
        </p:nvSpPr>
        <p:spPr/>
        <p:txBody>
          <a:bodyPr/>
          <a:lstStyle/>
          <a:p>
            <a:pPr>
              <a:defRPr/>
            </a:pPr>
            <a:fld id="{E8B6CB7A-F7B8-459B-9AEF-AB89D8D0D7D3}" type="slidenum">
              <a:rPr lang="en-US" altLang="en-US" smtClean="0"/>
              <a:pPr>
                <a:defRPr/>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65A74-5D5D-4E31-B7A5-858975FFCF59}"/>
              </a:ext>
            </a:extLst>
          </p:cNvPr>
          <p:cNvSpPr>
            <a:spLocks noGrp="1"/>
          </p:cNvSpPr>
          <p:nvPr>
            <p:ph type="title"/>
          </p:nvPr>
        </p:nvSpPr>
        <p:spPr/>
        <p:txBody>
          <a:bodyPr/>
          <a:lstStyle/>
          <a:p>
            <a:pPr>
              <a:defRPr/>
            </a:pPr>
            <a:r>
              <a:rPr lang="en-US" dirty="0" err="1"/>
              <a:t>intervencije</a:t>
            </a:r>
            <a:r>
              <a:rPr lang="en-US" dirty="0"/>
              <a:t> </a:t>
            </a:r>
            <a:r>
              <a:rPr lang="en-US" dirty="0" err="1"/>
              <a:t>na</a:t>
            </a:r>
            <a:r>
              <a:rPr lang="en-US" dirty="0"/>
              <a:t> </a:t>
            </a:r>
            <a:r>
              <a:rPr lang="en-US" dirty="0" err="1"/>
              <a:t>deviznom</a:t>
            </a:r>
            <a:r>
              <a:rPr lang="en-US" dirty="0"/>
              <a:t> </a:t>
            </a:r>
            <a:r>
              <a:rPr lang="en-US" dirty="0" err="1"/>
              <a:t>tržištu</a:t>
            </a:r>
            <a:endParaRPr lang="en-US" dirty="0"/>
          </a:p>
        </p:txBody>
      </p:sp>
      <p:sp>
        <p:nvSpPr>
          <p:cNvPr id="3" name="Content Placeholder 2">
            <a:extLst>
              <a:ext uri="{FF2B5EF4-FFF2-40B4-BE49-F238E27FC236}">
                <a16:creationId xmlns:a16="http://schemas.microsoft.com/office/drawing/2014/main" id="{1CB03862-8B86-47D9-AEDB-A9376E5536FD}"/>
              </a:ext>
            </a:extLst>
          </p:cNvPr>
          <p:cNvSpPr>
            <a:spLocks noGrp="1"/>
          </p:cNvSpPr>
          <p:nvPr>
            <p:ph sz="half" idx="1"/>
          </p:nvPr>
        </p:nvSpPr>
        <p:spPr>
          <a:xfrm>
            <a:off x="304800" y="1981200"/>
            <a:ext cx="4457700" cy="4114800"/>
          </a:xfrm>
        </p:spPr>
        <p:txBody>
          <a:bodyPr/>
          <a:lstStyle/>
          <a:p>
            <a:pPr>
              <a:defRPr/>
            </a:pPr>
            <a:r>
              <a:rPr lang="sr-Latn-CS" dirty="0"/>
              <a:t>Ako </a:t>
            </a:r>
            <a:r>
              <a:rPr lang="en-US" dirty="0" err="1"/>
              <a:t>valuta</a:t>
            </a:r>
            <a:r>
              <a:rPr lang="en-US" dirty="0"/>
              <a:t> </a:t>
            </a:r>
            <a:r>
              <a:rPr lang="en-US" dirty="0" err="1"/>
              <a:t>apresira</a:t>
            </a:r>
            <a:endParaRPr lang="sr-Latn-CS" dirty="0"/>
          </a:p>
          <a:p>
            <a:pPr>
              <a:defRPr/>
            </a:pPr>
            <a:endParaRPr lang="sr-Latn-CS" dirty="0"/>
          </a:p>
          <a:p>
            <a:pPr>
              <a:defRPr/>
            </a:pPr>
            <a:r>
              <a:rPr lang="sv-SE" dirty="0"/>
              <a:t>C</a:t>
            </a:r>
            <a:r>
              <a:rPr lang="sr-Latn-CS" dirty="0"/>
              <a:t>B</a:t>
            </a:r>
            <a:r>
              <a:rPr lang="sv-SE" dirty="0"/>
              <a:t> mora</a:t>
            </a:r>
            <a:r>
              <a:rPr lang="sr-Latn-CS" dirty="0"/>
              <a:t> </a:t>
            </a:r>
            <a:r>
              <a:rPr lang="en-US" dirty="0"/>
              <a:t>da </a:t>
            </a:r>
            <a:r>
              <a:rPr lang="en-US" dirty="0" err="1"/>
              <a:t>smanjuje</a:t>
            </a:r>
            <a:r>
              <a:rPr lang="en-US" dirty="0"/>
              <a:t> </a:t>
            </a:r>
            <a:r>
              <a:rPr lang="en-US" dirty="0" err="1"/>
              <a:t>vrednost</a:t>
            </a:r>
            <a:r>
              <a:rPr lang="en-US" dirty="0"/>
              <a:t> </a:t>
            </a:r>
            <a:r>
              <a:rPr lang="en-US" dirty="0" err="1"/>
              <a:t>svoje</a:t>
            </a:r>
            <a:r>
              <a:rPr lang="en-US" dirty="0"/>
              <a:t> </a:t>
            </a:r>
            <a:r>
              <a:rPr lang="en-US" dirty="0" err="1"/>
              <a:t>valute</a:t>
            </a:r>
            <a:r>
              <a:rPr lang="en-US" dirty="0"/>
              <a:t>. </a:t>
            </a:r>
            <a:endParaRPr lang="sr-Latn-RS" dirty="0"/>
          </a:p>
          <a:p>
            <a:pPr>
              <a:defRPr/>
            </a:pPr>
            <a:r>
              <a:rPr lang="en-US" dirty="0"/>
              <a:t>Da bi to </a:t>
            </a:r>
            <a:r>
              <a:rPr lang="en-US" dirty="0" err="1"/>
              <a:t>uradila</a:t>
            </a:r>
            <a:r>
              <a:rPr lang="en-US" dirty="0"/>
              <a:t>,</a:t>
            </a:r>
          </a:p>
          <a:p>
            <a:pPr>
              <a:defRPr/>
            </a:pPr>
            <a:r>
              <a:rPr lang="en-US" dirty="0" err="1"/>
              <a:t>moraće</a:t>
            </a:r>
            <a:r>
              <a:rPr lang="en-US" dirty="0"/>
              <a:t> </a:t>
            </a:r>
            <a:r>
              <a:rPr lang="en-US" dirty="0" err="1"/>
              <a:t>da</a:t>
            </a:r>
            <a:r>
              <a:rPr lang="en-US" dirty="0"/>
              <a:t> </a:t>
            </a:r>
            <a:r>
              <a:rPr lang="sr-Latn-CS" dirty="0"/>
              <a:t>kupuje stranu valutu i tako da povlači domaću valutu iz opticaja</a:t>
            </a:r>
            <a:endParaRPr lang="en-US" dirty="0"/>
          </a:p>
        </p:txBody>
      </p:sp>
      <p:sp>
        <p:nvSpPr>
          <p:cNvPr id="4" name="Content Placeholder 3">
            <a:extLst>
              <a:ext uri="{FF2B5EF4-FFF2-40B4-BE49-F238E27FC236}">
                <a16:creationId xmlns:a16="http://schemas.microsoft.com/office/drawing/2014/main" id="{F09434A8-B81A-4A10-9F6F-9604B7307988}"/>
              </a:ext>
            </a:extLst>
          </p:cNvPr>
          <p:cNvSpPr>
            <a:spLocks noGrp="1"/>
          </p:cNvSpPr>
          <p:nvPr>
            <p:ph sz="half" idx="2"/>
          </p:nvPr>
        </p:nvSpPr>
        <p:spPr/>
        <p:txBody>
          <a:bodyPr/>
          <a:lstStyle/>
          <a:p>
            <a:pPr>
              <a:defRPr/>
            </a:pPr>
            <a:r>
              <a:rPr lang="sr-Latn-CS" dirty="0"/>
              <a:t>Ako depresira </a:t>
            </a:r>
          </a:p>
          <a:p>
            <a:pPr>
              <a:defRPr/>
            </a:pPr>
            <a:endParaRPr lang="sr-Latn-CS" dirty="0"/>
          </a:p>
          <a:p>
            <a:pPr>
              <a:defRPr/>
            </a:pPr>
            <a:r>
              <a:rPr lang="sr-Latn-CS" dirty="0" err="1"/>
              <a:t>CB</a:t>
            </a:r>
            <a:r>
              <a:rPr lang="sr-Latn-CS" dirty="0"/>
              <a:t> prodaje </a:t>
            </a:r>
            <a:r>
              <a:rPr lang="en-US" dirty="0" err="1"/>
              <a:t>evre</a:t>
            </a:r>
            <a:r>
              <a:rPr lang="sr-Latn-CS" dirty="0"/>
              <a:t>, tj. p</a:t>
            </a:r>
            <a:r>
              <a:rPr lang="en-US" dirty="0" err="1"/>
              <a:t>ovla</a:t>
            </a:r>
            <a:r>
              <a:rPr lang="sr-Latn-CS" dirty="0"/>
              <a:t>či dinare</a:t>
            </a:r>
          </a:p>
          <a:p>
            <a:pPr>
              <a:defRPr/>
            </a:pPr>
            <a:endParaRPr lang="en-US" dirty="0"/>
          </a:p>
        </p:txBody>
      </p:sp>
      <p:sp>
        <p:nvSpPr>
          <p:cNvPr id="5" name="Slide Number Placeholder 4">
            <a:extLst>
              <a:ext uri="{FF2B5EF4-FFF2-40B4-BE49-F238E27FC236}">
                <a16:creationId xmlns:a16="http://schemas.microsoft.com/office/drawing/2014/main" id="{2A78FDF7-1237-449B-AEC9-95B0EDA01A31}"/>
              </a:ext>
            </a:extLst>
          </p:cNvPr>
          <p:cNvSpPr>
            <a:spLocks noGrp="1"/>
          </p:cNvSpPr>
          <p:nvPr>
            <p:ph type="sldNum" sz="quarter" idx="12"/>
          </p:nvPr>
        </p:nvSpPr>
        <p:spPr/>
        <p:txBody>
          <a:bodyPr/>
          <a:lstStyle/>
          <a:p>
            <a:pPr>
              <a:defRPr/>
            </a:pPr>
            <a:fld id="{E8B6CB7A-F7B8-459B-9AEF-AB89D8D0D7D3}" type="slidenum">
              <a:rPr lang="en-US" altLang="en-US" smtClean="0"/>
              <a:pPr>
                <a:defRPr/>
              </a:pPr>
              <a:t>15</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linds(horizontal)">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E5C991C-9979-4042-A068-288088972331}"/>
              </a:ext>
            </a:extLst>
          </p:cNvPr>
          <p:cNvSpPr>
            <a:spLocks noGrp="1"/>
          </p:cNvSpPr>
          <p:nvPr>
            <p:ph type="title"/>
          </p:nvPr>
        </p:nvSpPr>
        <p:spPr/>
        <p:txBody>
          <a:bodyPr/>
          <a:lstStyle/>
          <a:p>
            <a:pPr>
              <a:defRPr/>
            </a:pPr>
            <a:r>
              <a:rPr lang="en-US" sz="3200" dirty="0" err="1"/>
              <a:t>zašto</a:t>
            </a:r>
            <a:r>
              <a:rPr lang="en-US" sz="3200" dirty="0"/>
              <a:t> </a:t>
            </a:r>
            <a:r>
              <a:rPr lang="en-US" sz="3200" dirty="0" err="1"/>
              <a:t>cb</a:t>
            </a:r>
            <a:r>
              <a:rPr lang="sr-Latn-CS" sz="3200" dirty="0"/>
              <a:t> </a:t>
            </a:r>
            <a:r>
              <a:rPr lang="it-IT" sz="3200" dirty="0"/>
              <a:t>ne može istovremeno da bira ponudu novca i devizni</a:t>
            </a:r>
            <a:r>
              <a:rPr lang="sr-Latn-CS" sz="3200" dirty="0"/>
              <a:t> </a:t>
            </a:r>
            <a:r>
              <a:rPr lang="pl-PL" sz="3200" dirty="0"/>
              <a:t>kurs. </a:t>
            </a:r>
            <a:br>
              <a:rPr lang="pl-PL" sz="3200" dirty="0"/>
            </a:br>
            <a:endParaRPr lang="en-US" sz="3200" dirty="0"/>
          </a:p>
        </p:txBody>
      </p:sp>
      <p:sp>
        <p:nvSpPr>
          <p:cNvPr id="6" name="Content Placeholder 5">
            <a:extLst>
              <a:ext uri="{FF2B5EF4-FFF2-40B4-BE49-F238E27FC236}">
                <a16:creationId xmlns:a16="http://schemas.microsoft.com/office/drawing/2014/main" id="{7DF82EB7-290B-4C48-B2E1-7E24023A92E3}"/>
              </a:ext>
            </a:extLst>
          </p:cNvPr>
          <p:cNvSpPr>
            <a:spLocks noGrp="1"/>
          </p:cNvSpPr>
          <p:nvPr>
            <p:ph idx="1"/>
          </p:nvPr>
        </p:nvSpPr>
        <p:spPr/>
        <p:txBody>
          <a:bodyPr/>
          <a:lstStyle/>
          <a:p>
            <a:pPr>
              <a:defRPr/>
            </a:pPr>
            <a:r>
              <a:rPr lang="pl-PL" dirty="0"/>
              <a:t>cb ima tri instrumenta: </a:t>
            </a:r>
          </a:p>
          <a:p>
            <a:pPr lvl="1">
              <a:defRPr/>
            </a:pPr>
            <a:r>
              <a:rPr lang="pl-PL" dirty="0"/>
              <a:t>(1) ponudu novca,</a:t>
            </a:r>
          </a:p>
          <a:p>
            <a:pPr lvl="1">
              <a:defRPr/>
            </a:pPr>
            <a:r>
              <a:rPr lang="sv-SE" dirty="0"/>
              <a:t>(2) kamatnu stopu i </a:t>
            </a:r>
            <a:endParaRPr lang="sr-Latn-CS" dirty="0"/>
          </a:p>
          <a:p>
            <a:pPr lvl="1">
              <a:defRPr/>
            </a:pPr>
            <a:r>
              <a:rPr lang="sv-SE" dirty="0"/>
              <a:t>(3) devizni kurs. </a:t>
            </a:r>
          </a:p>
          <a:p>
            <a:pPr lvl="1">
              <a:defRPr/>
            </a:pPr>
            <a:r>
              <a:rPr lang="sv-SE" dirty="0"/>
              <a:t>Ako je privreda otvorena i ima slobodan protok kapitala, onda TR kriva nema znacaja</a:t>
            </a:r>
            <a:endParaRPr lang="sr-Latn-CS" dirty="0"/>
          </a:p>
          <a:p>
            <a:pPr lvl="1">
              <a:defRPr/>
            </a:pPr>
            <a:r>
              <a:rPr lang="sv-SE" dirty="0"/>
              <a:t>Kada se odluči</a:t>
            </a:r>
            <a:r>
              <a:rPr lang="sr-Latn-CS" dirty="0"/>
              <a:t> </a:t>
            </a:r>
            <a:r>
              <a:rPr lang="pl-PL" dirty="0"/>
              <a:t>za jedan od njih, </a:t>
            </a:r>
          </a:p>
          <a:p>
            <a:pPr lvl="1">
              <a:buFontTx/>
              <a:buNone/>
              <a:defRPr/>
            </a:pPr>
            <a:r>
              <a:rPr lang="pl-PL" dirty="0"/>
              <a:t>    druga </a:t>
            </a:r>
            <a:r>
              <a:rPr lang="pl-PL" dirty="0" err="1"/>
              <a:t>dva</a:t>
            </a:r>
            <a:r>
              <a:rPr lang="pl-PL" dirty="0"/>
              <a:t> </a:t>
            </a:r>
            <a:r>
              <a:rPr lang="pl-PL" dirty="0" err="1"/>
              <a:t>instrumenta</a:t>
            </a:r>
            <a:r>
              <a:rPr lang="pl-PL" dirty="0"/>
              <a:t> </a:t>
            </a:r>
            <a:r>
              <a:rPr lang="pl-PL" dirty="0" err="1"/>
              <a:t>ostaju</a:t>
            </a:r>
            <a:r>
              <a:rPr lang="pl-PL" dirty="0"/>
              <a:t> van domašaja.</a:t>
            </a:r>
            <a:endParaRPr lang="en-US" dirty="0"/>
          </a:p>
        </p:txBody>
      </p:sp>
      <p:sp>
        <p:nvSpPr>
          <p:cNvPr id="2" name="Slide Number Placeholder 1">
            <a:extLst>
              <a:ext uri="{FF2B5EF4-FFF2-40B4-BE49-F238E27FC236}">
                <a16:creationId xmlns:a16="http://schemas.microsoft.com/office/drawing/2014/main" id="{DF4D14DE-70A2-4A61-AAAF-7BEB525F6EF3}"/>
              </a:ext>
            </a:extLst>
          </p:cNvPr>
          <p:cNvSpPr>
            <a:spLocks noGrp="1"/>
          </p:cNvSpPr>
          <p:nvPr>
            <p:ph type="sldNum" sz="quarter" idx="12"/>
          </p:nvPr>
        </p:nvSpPr>
        <p:spPr/>
        <p:txBody>
          <a:bodyPr/>
          <a:lstStyle/>
          <a:p>
            <a:pPr>
              <a:defRPr/>
            </a:pPr>
            <a:fld id="{B993FDCD-EA1D-4800-A42A-F9F92F50AE0B}" type="slidenum">
              <a:rPr lang="en-US" altLang="en-US" smtClean="0"/>
              <a:pPr>
                <a:defRPr/>
              </a:pPr>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DA032-A11C-4C64-BBE9-0AB4D6BCDD65}"/>
              </a:ext>
            </a:extLst>
          </p:cNvPr>
          <p:cNvSpPr>
            <a:spLocks noGrp="1"/>
          </p:cNvSpPr>
          <p:nvPr>
            <p:ph type="title"/>
          </p:nvPr>
        </p:nvSpPr>
        <p:spPr/>
        <p:txBody>
          <a:bodyPr/>
          <a:lstStyle/>
          <a:p>
            <a:pPr>
              <a:defRPr/>
            </a:pPr>
            <a:r>
              <a:rPr lang="sr-Latn-CS" sz="2800" dirty="0"/>
              <a:t>Pri fiksnom kursu CB </a:t>
            </a:r>
            <a:r>
              <a:rPr lang="it-IT" sz="2800" dirty="0"/>
              <a:t>ne može da vodi autonomnu monetarnu</a:t>
            </a:r>
            <a:r>
              <a:rPr lang="sr-Latn-CS" sz="2800" dirty="0"/>
              <a:t> </a:t>
            </a:r>
            <a:r>
              <a:rPr lang="pl-PL" sz="2800" dirty="0"/>
              <a:t>politiku </a:t>
            </a:r>
            <a:br>
              <a:rPr lang="pl-PL" sz="3200" dirty="0"/>
            </a:br>
            <a:endParaRPr lang="en-US" sz="3200" dirty="0"/>
          </a:p>
        </p:txBody>
      </p:sp>
      <p:sp>
        <p:nvSpPr>
          <p:cNvPr id="3" name="Content Placeholder 2">
            <a:extLst>
              <a:ext uri="{FF2B5EF4-FFF2-40B4-BE49-F238E27FC236}">
                <a16:creationId xmlns:a16="http://schemas.microsoft.com/office/drawing/2014/main" id="{6285154E-8353-4C2B-B8EF-4C7DFD6303B6}"/>
              </a:ext>
            </a:extLst>
          </p:cNvPr>
          <p:cNvSpPr>
            <a:spLocks noGrp="1"/>
          </p:cNvSpPr>
          <p:nvPr>
            <p:ph idx="1"/>
          </p:nvPr>
        </p:nvSpPr>
        <p:spPr/>
        <p:txBody>
          <a:bodyPr/>
          <a:lstStyle/>
          <a:p>
            <a:pPr>
              <a:defRPr/>
            </a:pPr>
            <a:r>
              <a:rPr lang="pl-PL" sz="2800" dirty="0"/>
              <a:t>Ne može da odlučuje o ponudi </a:t>
            </a:r>
            <a:r>
              <a:rPr lang="en-US" sz="2800" dirty="0" err="1"/>
              <a:t>novca</a:t>
            </a:r>
            <a:r>
              <a:rPr lang="en-US" sz="2800" dirty="0"/>
              <a:t>, </a:t>
            </a:r>
            <a:r>
              <a:rPr lang="en-US" sz="2800" dirty="0" err="1"/>
              <a:t>što</a:t>
            </a:r>
            <a:r>
              <a:rPr lang="en-US" sz="2800" dirty="0"/>
              <a:t> </a:t>
            </a:r>
            <a:r>
              <a:rPr lang="en-US" sz="2800" dirty="0" err="1"/>
              <a:t>znači</a:t>
            </a:r>
            <a:r>
              <a:rPr lang="en-US" sz="2800" dirty="0"/>
              <a:t> </a:t>
            </a:r>
            <a:r>
              <a:rPr lang="en-US" sz="2800" dirty="0" err="1"/>
              <a:t>da</a:t>
            </a:r>
            <a:r>
              <a:rPr lang="en-US" sz="2800" dirty="0"/>
              <a:t> je </a:t>
            </a:r>
            <a:r>
              <a:rPr lang="en-US" sz="2800" dirty="0" err="1"/>
              <a:t>položaj</a:t>
            </a:r>
            <a:r>
              <a:rPr lang="en-US" sz="2800" dirty="0"/>
              <a:t> </a:t>
            </a:r>
            <a:r>
              <a:rPr lang="en-US" sz="2800" i="1" dirty="0"/>
              <a:t>LM </a:t>
            </a:r>
            <a:r>
              <a:rPr lang="en-US" sz="2800" i="1" dirty="0" err="1"/>
              <a:t>krive</a:t>
            </a:r>
            <a:r>
              <a:rPr lang="en-US" sz="2800" i="1" dirty="0"/>
              <a:t> </a:t>
            </a:r>
            <a:r>
              <a:rPr lang="en-US" sz="2800" i="1" dirty="0" err="1"/>
              <a:t>nevažan</a:t>
            </a:r>
            <a:r>
              <a:rPr lang="en-US" sz="2800" i="1" dirty="0"/>
              <a:t>.</a:t>
            </a:r>
            <a:endParaRPr lang="sr-Latn-CS" sz="2800" i="1" dirty="0"/>
          </a:p>
          <a:p>
            <a:pPr>
              <a:defRPr/>
            </a:pPr>
            <a:endParaRPr lang="sr-Latn-CS" sz="2800" i="1" dirty="0"/>
          </a:p>
          <a:p>
            <a:pPr>
              <a:defRPr/>
            </a:pPr>
            <a:r>
              <a:rPr lang="en-US" sz="2800" dirty="0"/>
              <a:t>ne </a:t>
            </a:r>
            <a:r>
              <a:rPr lang="en-US" sz="2800" dirty="0" err="1"/>
              <a:t>može</a:t>
            </a:r>
            <a:r>
              <a:rPr lang="en-US" sz="2800" dirty="0"/>
              <a:t> </a:t>
            </a:r>
            <a:r>
              <a:rPr lang="en-US" sz="2800" dirty="0" err="1"/>
              <a:t>da</a:t>
            </a:r>
            <a:r>
              <a:rPr lang="en-US" sz="2800" dirty="0"/>
              <a:t> </a:t>
            </a:r>
            <a:r>
              <a:rPr lang="en-US" sz="2800" dirty="0" err="1"/>
              <a:t>bira</a:t>
            </a:r>
            <a:r>
              <a:rPr lang="en-US" sz="2800" dirty="0"/>
              <a:t> </a:t>
            </a:r>
            <a:r>
              <a:rPr lang="en-US" sz="2800" dirty="0" err="1"/>
              <a:t>ni</a:t>
            </a:r>
            <a:r>
              <a:rPr lang="en-US" sz="2800" dirty="0"/>
              <a:t> </a:t>
            </a:r>
            <a:r>
              <a:rPr lang="en-US" sz="2800" dirty="0" err="1"/>
              <a:t>kamatnu</a:t>
            </a:r>
            <a:r>
              <a:rPr lang="en-US" sz="2800" dirty="0"/>
              <a:t> </a:t>
            </a:r>
            <a:r>
              <a:rPr lang="en-US" sz="2800" dirty="0" err="1"/>
              <a:t>stopu</a:t>
            </a:r>
            <a:r>
              <a:rPr lang="en-US" sz="2800" dirty="0"/>
              <a:t>, </a:t>
            </a:r>
            <a:r>
              <a:rPr lang="en-US" sz="2800" dirty="0" err="1"/>
              <a:t>tako</a:t>
            </a:r>
            <a:r>
              <a:rPr lang="sr-Latn-CS" sz="2800" dirty="0"/>
              <a:t> </a:t>
            </a:r>
            <a:r>
              <a:rPr lang="en-US" sz="2800" dirty="0" err="1"/>
              <a:t>da</a:t>
            </a:r>
            <a:r>
              <a:rPr lang="en-US" sz="2800" dirty="0"/>
              <a:t> </a:t>
            </a:r>
            <a:r>
              <a:rPr lang="en-US" sz="2800" dirty="0" err="1"/>
              <a:t>ni</a:t>
            </a:r>
            <a:r>
              <a:rPr lang="en-US" sz="2800" dirty="0"/>
              <a:t> </a:t>
            </a:r>
            <a:r>
              <a:rPr lang="en-US" sz="2800" dirty="0" err="1"/>
              <a:t>TR</a:t>
            </a:r>
            <a:r>
              <a:rPr lang="en-US" sz="2800" dirty="0"/>
              <a:t> </a:t>
            </a:r>
            <a:r>
              <a:rPr lang="en-US" sz="2800" dirty="0" err="1"/>
              <a:t>kriva</a:t>
            </a:r>
            <a:r>
              <a:rPr lang="en-US" sz="2800" dirty="0"/>
              <a:t> </a:t>
            </a:r>
            <a:r>
              <a:rPr lang="en-US" sz="2800" dirty="0" err="1"/>
              <a:t>nema</a:t>
            </a:r>
            <a:r>
              <a:rPr lang="en-US" sz="2800" dirty="0"/>
              <a:t> </a:t>
            </a:r>
            <a:r>
              <a:rPr lang="en-US" sz="2800" dirty="0" err="1"/>
              <a:t>nikakvog</a:t>
            </a:r>
            <a:r>
              <a:rPr lang="en-US" sz="2800" dirty="0"/>
              <a:t> </a:t>
            </a:r>
            <a:r>
              <a:rPr lang="en-US" sz="2800" dirty="0" err="1"/>
              <a:t>značaja</a:t>
            </a:r>
            <a:r>
              <a:rPr lang="en-US" sz="2800" dirty="0"/>
              <a:t>. </a:t>
            </a:r>
            <a:endParaRPr lang="sr-Latn-CS" sz="2800" dirty="0"/>
          </a:p>
          <a:p>
            <a:pPr>
              <a:defRPr/>
            </a:pPr>
            <a:endParaRPr lang="sr-Latn-CS" sz="2800" dirty="0"/>
          </a:p>
          <a:p>
            <a:pPr>
              <a:defRPr/>
            </a:pPr>
            <a:r>
              <a:rPr lang="sr-Latn-CS" sz="2800" dirty="0"/>
              <a:t>Od značaja su samo </a:t>
            </a:r>
            <a:r>
              <a:rPr lang="en-US" sz="2800" dirty="0"/>
              <a:t>IS </a:t>
            </a:r>
            <a:r>
              <a:rPr lang="en-US" sz="2800" dirty="0" err="1"/>
              <a:t>i</a:t>
            </a:r>
            <a:r>
              <a:rPr lang="en-US" sz="2800" dirty="0"/>
              <a:t> </a:t>
            </a:r>
            <a:r>
              <a:rPr lang="en-US" sz="2800" dirty="0" err="1"/>
              <a:t>IFM</a:t>
            </a:r>
            <a:r>
              <a:rPr lang="sr-Latn-CS" sz="2800" dirty="0"/>
              <a:t> </a:t>
            </a:r>
            <a:r>
              <a:rPr lang="en-US" sz="2800" dirty="0" err="1"/>
              <a:t>krive</a:t>
            </a:r>
            <a:endParaRPr lang="en-US" sz="2800" dirty="0"/>
          </a:p>
        </p:txBody>
      </p:sp>
      <p:sp>
        <p:nvSpPr>
          <p:cNvPr id="4" name="Slide Number Placeholder 3">
            <a:extLst>
              <a:ext uri="{FF2B5EF4-FFF2-40B4-BE49-F238E27FC236}">
                <a16:creationId xmlns:a16="http://schemas.microsoft.com/office/drawing/2014/main" id="{954DFA8F-5C16-48F6-B19C-F317518BAF62}"/>
              </a:ext>
            </a:extLst>
          </p:cNvPr>
          <p:cNvSpPr>
            <a:spLocks noGrp="1"/>
          </p:cNvSpPr>
          <p:nvPr>
            <p:ph type="sldNum" sz="quarter" idx="12"/>
          </p:nvPr>
        </p:nvSpPr>
        <p:spPr/>
        <p:txBody>
          <a:bodyPr/>
          <a:lstStyle/>
          <a:p>
            <a:pPr>
              <a:defRPr/>
            </a:pPr>
            <a:fld id="{B993FDCD-EA1D-4800-A42A-F9F92F50AE0B}" type="slidenum">
              <a:rPr lang="en-US" altLang="en-US" smtClean="0"/>
              <a:pPr>
                <a:defRPr/>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3EC30-A780-4B22-BB94-54792C540662}"/>
              </a:ext>
            </a:extLst>
          </p:cNvPr>
          <p:cNvSpPr>
            <a:spLocks noGrp="1"/>
          </p:cNvSpPr>
          <p:nvPr>
            <p:ph type="title"/>
          </p:nvPr>
        </p:nvSpPr>
        <p:spPr/>
        <p:txBody>
          <a:bodyPr/>
          <a:lstStyle/>
          <a:p>
            <a:pPr>
              <a:defRPr/>
            </a:pPr>
            <a:r>
              <a:rPr lang="sr-Latn-CS" dirty="0"/>
              <a:t>Alternativno objašnjenje</a:t>
            </a:r>
            <a:endParaRPr lang="en-US" dirty="0"/>
          </a:p>
        </p:txBody>
      </p:sp>
      <p:sp>
        <p:nvSpPr>
          <p:cNvPr id="4" name="Content Placeholder 3">
            <a:extLst>
              <a:ext uri="{FF2B5EF4-FFF2-40B4-BE49-F238E27FC236}">
                <a16:creationId xmlns:a16="http://schemas.microsoft.com/office/drawing/2014/main" id="{E1589F82-3164-4DBD-86C8-44D282C2E5B6}"/>
              </a:ext>
            </a:extLst>
          </p:cNvPr>
          <p:cNvSpPr>
            <a:spLocks noGrp="1"/>
          </p:cNvSpPr>
          <p:nvPr>
            <p:ph sz="half" idx="1"/>
          </p:nvPr>
        </p:nvSpPr>
        <p:spPr/>
        <p:txBody>
          <a:bodyPr/>
          <a:lstStyle/>
          <a:p>
            <a:pPr>
              <a:buFont typeface="Wingdings" panose="05000000000000000000" pitchFamily="2" charset="2"/>
              <a:buNone/>
              <a:defRPr/>
            </a:pPr>
            <a:r>
              <a:rPr lang="pl-PL" sz="2400" dirty="0"/>
              <a:t>CB ovde ima dva ograničenja:</a:t>
            </a:r>
          </a:p>
          <a:p>
            <a:pPr>
              <a:buFont typeface="Wingdings" panose="05000000000000000000" pitchFamily="2" charset="2"/>
              <a:buNone/>
              <a:defRPr/>
            </a:pPr>
            <a:r>
              <a:rPr lang="en-US" sz="2400" dirty="0"/>
              <a:t>(1) </a:t>
            </a:r>
            <a:r>
              <a:rPr lang="en-US" sz="2400" dirty="0" err="1"/>
              <a:t>tražnju</a:t>
            </a:r>
            <a:r>
              <a:rPr lang="en-US" sz="2400" dirty="0"/>
              <a:t> </a:t>
            </a:r>
            <a:r>
              <a:rPr lang="en-US" sz="2400" dirty="0" err="1"/>
              <a:t>za</a:t>
            </a:r>
            <a:r>
              <a:rPr lang="en-US" sz="2400" dirty="0"/>
              <a:t> </a:t>
            </a:r>
            <a:r>
              <a:rPr lang="en-US" sz="2400" dirty="0" err="1"/>
              <a:t>novcem</a:t>
            </a:r>
            <a:r>
              <a:rPr lang="en-US" sz="2400" dirty="0"/>
              <a:t>, </a:t>
            </a:r>
            <a:r>
              <a:rPr lang="en-US" sz="2400" dirty="0" err="1"/>
              <a:t>predstavljenu</a:t>
            </a:r>
            <a:r>
              <a:rPr lang="en-US" sz="2400" dirty="0"/>
              <a:t> </a:t>
            </a:r>
            <a:r>
              <a:rPr lang="en-US" sz="2400" dirty="0" err="1"/>
              <a:t>linijom</a:t>
            </a:r>
            <a:r>
              <a:rPr lang="sr-Latn-CS" sz="2400" dirty="0"/>
              <a:t> </a:t>
            </a:r>
            <a:r>
              <a:rPr lang="en-US" sz="2400" i="1" dirty="0"/>
              <a:t>D, </a:t>
            </a:r>
            <a:endParaRPr lang="sr-Latn-CS" sz="2400" i="1" dirty="0"/>
          </a:p>
          <a:p>
            <a:pPr>
              <a:buFont typeface="Wingdings" panose="05000000000000000000" pitchFamily="2" charset="2"/>
              <a:buNone/>
              <a:defRPr/>
            </a:pPr>
            <a:r>
              <a:rPr lang="en-US" sz="2400" i="1" dirty="0" err="1"/>
              <a:t>i</a:t>
            </a:r>
            <a:r>
              <a:rPr lang="en-US" sz="2400" i="1" dirty="0"/>
              <a:t> (2) </a:t>
            </a:r>
            <a:r>
              <a:rPr lang="en-US" sz="2400" i="1" dirty="0" err="1"/>
              <a:t>inostranu</a:t>
            </a:r>
            <a:r>
              <a:rPr lang="en-US" sz="2400" i="1" dirty="0"/>
              <a:t> </a:t>
            </a:r>
            <a:r>
              <a:rPr lang="en-US" sz="2400" i="1" dirty="0" err="1"/>
              <a:t>stopu</a:t>
            </a:r>
            <a:r>
              <a:rPr lang="en-US" sz="2400" i="1" dirty="0"/>
              <a:t> </a:t>
            </a:r>
            <a:r>
              <a:rPr lang="en-US" sz="2400" i="1" dirty="0" err="1"/>
              <a:t>prinosa</a:t>
            </a:r>
            <a:r>
              <a:rPr lang="en-US" sz="2400" i="1" dirty="0"/>
              <a:t> </a:t>
            </a:r>
            <a:r>
              <a:rPr lang="en-US" sz="2400" i="1" dirty="0" err="1"/>
              <a:t>i</a:t>
            </a:r>
            <a:r>
              <a:rPr lang="en-US" sz="2400" i="1" dirty="0"/>
              <a:t>*</a:t>
            </a:r>
            <a:r>
              <a:rPr lang="sr-Latn-CS" sz="2400" i="1" dirty="0"/>
              <a:t> </a:t>
            </a:r>
            <a:r>
              <a:rPr lang="pl-PL" sz="2400" dirty="0"/>
              <a:t>Jedina moguća ravnotežna pozicija sada je u tački </a:t>
            </a:r>
            <a:r>
              <a:rPr lang="en-US" sz="2400" i="1" dirty="0"/>
              <a:t>A. </a:t>
            </a:r>
            <a:endParaRPr lang="en-US" sz="2400" dirty="0"/>
          </a:p>
        </p:txBody>
      </p:sp>
      <p:pic>
        <p:nvPicPr>
          <p:cNvPr id="21508" name="Picture 2">
            <a:extLst>
              <a:ext uri="{FF2B5EF4-FFF2-40B4-BE49-F238E27FC236}">
                <a16:creationId xmlns:a16="http://schemas.microsoft.com/office/drawing/2014/main" id="{FFF16D70-FB0D-47CE-98D2-2F1D163B775A}"/>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876800" y="2286000"/>
            <a:ext cx="3506788" cy="3417888"/>
          </a:xfr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F95597B8-FB38-46BF-9412-3D9B451113A9}"/>
              </a:ext>
            </a:extLst>
          </p:cNvPr>
          <p:cNvSpPr>
            <a:spLocks noGrp="1"/>
          </p:cNvSpPr>
          <p:nvPr>
            <p:ph type="sldNum" sz="quarter" idx="12"/>
          </p:nvPr>
        </p:nvSpPr>
        <p:spPr/>
        <p:txBody>
          <a:bodyPr/>
          <a:lstStyle/>
          <a:p>
            <a:pPr>
              <a:defRPr/>
            </a:pPr>
            <a:fld id="{E8B6CB7A-F7B8-459B-9AEF-AB89D8D0D7D3}" type="slidenum">
              <a:rPr lang="en-US" altLang="en-US" smtClean="0"/>
              <a:pPr>
                <a:defRPr/>
              </a:pPr>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DD2F6-50A1-44C8-9C74-A364598C89C9}"/>
              </a:ext>
            </a:extLst>
          </p:cNvPr>
          <p:cNvSpPr>
            <a:spLocks noGrp="1"/>
          </p:cNvSpPr>
          <p:nvPr>
            <p:ph type="title"/>
          </p:nvPr>
        </p:nvSpPr>
        <p:spPr/>
        <p:txBody>
          <a:bodyPr/>
          <a:lstStyle/>
          <a:p>
            <a:pPr>
              <a:defRPr/>
            </a:pPr>
            <a:r>
              <a:rPr lang="en-US" i="1" dirty="0" err="1"/>
              <a:t>Ovde</a:t>
            </a:r>
            <a:r>
              <a:rPr lang="en-US" i="1" dirty="0"/>
              <a:t> </a:t>
            </a:r>
            <a:r>
              <a:rPr lang="en-US" i="1" dirty="0" err="1"/>
              <a:t>jednostavno</a:t>
            </a:r>
            <a:r>
              <a:rPr lang="en-US" i="1" dirty="0"/>
              <a:t> </a:t>
            </a:r>
            <a:r>
              <a:rPr lang="en-US" i="1" dirty="0" err="1"/>
              <a:t>nema</a:t>
            </a:r>
            <a:r>
              <a:rPr lang="en-US" i="1" dirty="0"/>
              <a:t> </a:t>
            </a:r>
            <a:r>
              <a:rPr lang="en-US" i="1" dirty="0" err="1"/>
              <a:t>više</a:t>
            </a:r>
            <a:r>
              <a:rPr lang="en-US" i="1" dirty="0"/>
              <a:t> </a:t>
            </a:r>
            <a:r>
              <a:rPr lang="en-US" i="1" dirty="0" err="1"/>
              <a:t>manevarskog</a:t>
            </a:r>
            <a:r>
              <a:rPr lang="en-US" i="1" dirty="0"/>
              <a:t> </a:t>
            </a:r>
            <a:r>
              <a:rPr lang="en-US" i="1" dirty="0" err="1"/>
              <a:t>prostora</a:t>
            </a:r>
            <a:endParaRPr lang="en-US" dirty="0"/>
          </a:p>
        </p:txBody>
      </p:sp>
      <p:sp>
        <p:nvSpPr>
          <p:cNvPr id="3" name="Content Placeholder 2">
            <a:extLst>
              <a:ext uri="{FF2B5EF4-FFF2-40B4-BE49-F238E27FC236}">
                <a16:creationId xmlns:a16="http://schemas.microsoft.com/office/drawing/2014/main" id="{CB211A92-CA1E-4338-B051-17E6C56051DB}"/>
              </a:ext>
            </a:extLst>
          </p:cNvPr>
          <p:cNvSpPr>
            <a:spLocks noGrp="1"/>
          </p:cNvSpPr>
          <p:nvPr>
            <p:ph sz="half" idx="1"/>
          </p:nvPr>
        </p:nvSpPr>
        <p:spPr>
          <a:xfrm>
            <a:off x="609600" y="1981200"/>
            <a:ext cx="4267200" cy="4114800"/>
          </a:xfrm>
        </p:spPr>
        <p:txBody>
          <a:bodyPr/>
          <a:lstStyle/>
          <a:p>
            <a:pPr>
              <a:defRPr/>
            </a:pPr>
            <a:r>
              <a:rPr lang="en-US" sz="2400" dirty="0" err="1"/>
              <a:t>Da</a:t>
            </a:r>
            <a:r>
              <a:rPr lang="en-US" sz="2400" dirty="0"/>
              <a:t> </a:t>
            </a:r>
            <a:r>
              <a:rPr lang="en-US" sz="2400" dirty="0" err="1"/>
              <a:t>bismo</a:t>
            </a:r>
            <a:r>
              <a:rPr lang="en-US" sz="2400" dirty="0"/>
              <a:t> </a:t>
            </a:r>
            <a:r>
              <a:rPr lang="en-US" sz="2400" dirty="0" err="1"/>
              <a:t>ovo</a:t>
            </a:r>
            <a:r>
              <a:rPr lang="en-US" sz="2400" dirty="0"/>
              <a:t> </a:t>
            </a:r>
            <a:r>
              <a:rPr lang="en-US" sz="2400" dirty="0" err="1"/>
              <a:t>razjasnili</a:t>
            </a:r>
            <a:r>
              <a:rPr lang="en-US" sz="2400" dirty="0"/>
              <a:t>, </a:t>
            </a:r>
            <a:r>
              <a:rPr lang="en-US" sz="2400" dirty="0" err="1"/>
              <a:t>zamislimo</a:t>
            </a:r>
            <a:r>
              <a:rPr lang="en-US" sz="2400" dirty="0"/>
              <a:t> </a:t>
            </a:r>
            <a:r>
              <a:rPr lang="en-US" sz="2400" dirty="0" err="1"/>
              <a:t>da</a:t>
            </a:r>
            <a:r>
              <a:rPr lang="en-US" sz="2400" dirty="0"/>
              <a:t> </a:t>
            </a:r>
            <a:r>
              <a:rPr lang="sr-Latn-CS" sz="2400" dirty="0"/>
              <a:t>CB </a:t>
            </a:r>
            <a:r>
              <a:rPr lang="en-US" sz="2400" dirty="0" err="1"/>
              <a:t>pokuša</a:t>
            </a:r>
            <a:r>
              <a:rPr lang="en-US" sz="2400" dirty="0"/>
              <a:t> </a:t>
            </a:r>
            <a:r>
              <a:rPr lang="en-US" sz="2400" dirty="0" err="1"/>
              <a:t>da</a:t>
            </a:r>
            <a:r>
              <a:rPr lang="en-US" sz="2400" dirty="0"/>
              <a:t> </a:t>
            </a:r>
            <a:r>
              <a:rPr lang="en-US" sz="2400" dirty="0" err="1"/>
              <a:t>spusti</a:t>
            </a:r>
            <a:r>
              <a:rPr lang="en-US" sz="2400" dirty="0"/>
              <a:t> </a:t>
            </a:r>
            <a:r>
              <a:rPr lang="en-US" sz="2400" dirty="0" err="1"/>
              <a:t>kamatnu</a:t>
            </a:r>
            <a:r>
              <a:rPr lang="en-US" sz="2400" dirty="0"/>
              <a:t> </a:t>
            </a:r>
            <a:r>
              <a:rPr lang="en-US" sz="2400" dirty="0" err="1"/>
              <a:t>stopu</a:t>
            </a:r>
            <a:r>
              <a:rPr lang="en-US" sz="2400" dirty="0"/>
              <a:t> </a:t>
            </a:r>
            <a:r>
              <a:rPr lang="en-US" sz="2400" dirty="0" err="1"/>
              <a:t>da</a:t>
            </a:r>
            <a:r>
              <a:rPr lang="en-US" sz="2400" dirty="0"/>
              <a:t> bi </a:t>
            </a:r>
            <a:r>
              <a:rPr lang="en-US" sz="2400" dirty="0" err="1"/>
              <a:t>došla</a:t>
            </a:r>
            <a:r>
              <a:rPr lang="sr-Latn-CS" sz="2400" dirty="0"/>
              <a:t> </a:t>
            </a:r>
            <a:r>
              <a:rPr lang="pl-PL" sz="2400" dirty="0"/>
              <a:t>u tačku </a:t>
            </a:r>
            <a:r>
              <a:rPr lang="pl-PL" sz="2400" i="1" dirty="0"/>
              <a:t>B</a:t>
            </a:r>
          </a:p>
          <a:p>
            <a:pPr>
              <a:defRPr/>
            </a:pPr>
            <a:endParaRPr lang="pl-PL" sz="2400" i="1" dirty="0"/>
          </a:p>
          <a:p>
            <a:pPr lvl="1">
              <a:defRPr/>
            </a:pPr>
            <a:r>
              <a:rPr lang="pl-PL" sz="2000" i="1" dirty="0"/>
              <a:t>Kapital odlazi iz zemlje, </a:t>
            </a:r>
          </a:p>
          <a:p>
            <a:pPr lvl="1">
              <a:defRPr/>
            </a:pPr>
            <a:r>
              <a:rPr lang="en-GB" sz="2000" dirty="0"/>
              <a:t> </a:t>
            </a:r>
            <a:r>
              <a:rPr lang="en-GB" sz="2000" u="sng" dirty="0" err="1"/>
              <a:t>Trejderi</a:t>
            </a:r>
            <a:r>
              <a:rPr lang="en-GB" sz="2000" u="sng" dirty="0"/>
              <a:t> se </a:t>
            </a:r>
            <a:r>
              <a:rPr lang="en-GB" sz="2000" u="sng" dirty="0" err="1"/>
              <a:t>zadužuju</a:t>
            </a:r>
            <a:r>
              <a:rPr lang="en-GB" sz="2000" u="sng" dirty="0"/>
              <a:t> </a:t>
            </a:r>
            <a:r>
              <a:rPr lang="en-GB" sz="2000" u="sng" dirty="0" err="1"/>
              <a:t>po</a:t>
            </a:r>
            <a:r>
              <a:rPr lang="en-GB" sz="2000" u="sng" dirty="0"/>
              <a:t> </a:t>
            </a:r>
            <a:r>
              <a:rPr lang="en-GB" sz="2000" u="sng" dirty="0" err="1"/>
              <a:t>nižoj</a:t>
            </a:r>
            <a:r>
              <a:rPr lang="en-GB" sz="2000" u="sng" dirty="0"/>
              <a:t> </a:t>
            </a:r>
            <a:r>
              <a:rPr lang="en-GB" sz="2000" u="sng" dirty="0" err="1"/>
              <a:t>kamatnoj</a:t>
            </a:r>
            <a:r>
              <a:rPr lang="en-GB" sz="2000" u="sng" dirty="0"/>
              <a:t> </a:t>
            </a:r>
            <a:r>
              <a:rPr lang="en-GB" sz="2000" u="sng" dirty="0" err="1"/>
              <a:t>stopi</a:t>
            </a:r>
            <a:r>
              <a:rPr lang="en-GB" sz="2000" u="sng" dirty="0"/>
              <a:t> </a:t>
            </a:r>
            <a:r>
              <a:rPr lang="en-GB" sz="2000" u="sng" dirty="0" err="1"/>
              <a:t>i</a:t>
            </a:r>
            <a:r>
              <a:rPr lang="en-GB" sz="2000" u="sng" dirty="0"/>
              <a:t>, </a:t>
            </a:r>
            <a:r>
              <a:rPr lang="en-GB" sz="2000" u="sng" dirty="0" err="1"/>
              <a:t>investiraju</a:t>
            </a:r>
            <a:r>
              <a:rPr lang="en-GB" sz="2000" u="sng" dirty="0"/>
              <a:t> u </a:t>
            </a:r>
            <a:r>
              <a:rPr lang="en-GB" sz="2000" u="sng" dirty="0" err="1"/>
              <a:t>inostranstvu</a:t>
            </a:r>
            <a:r>
              <a:rPr lang="en-GB" sz="2000" u="sng" dirty="0"/>
              <a:t> </a:t>
            </a:r>
            <a:r>
              <a:rPr lang="en-GB" sz="2000" u="sng" dirty="0" err="1"/>
              <a:t>i</a:t>
            </a:r>
            <a:r>
              <a:rPr lang="en-GB" sz="2000" u="sng" dirty="0"/>
              <a:t> </a:t>
            </a:r>
            <a:r>
              <a:rPr lang="en-GB" sz="2000" u="sng" dirty="0" err="1"/>
              <a:t>ostvaruju</a:t>
            </a:r>
            <a:r>
              <a:rPr lang="en-GB" sz="2000" u="sng" dirty="0"/>
              <a:t> </a:t>
            </a:r>
            <a:r>
              <a:rPr lang="en-GB" sz="2000" u="sng" dirty="0" err="1"/>
              <a:t>veći</a:t>
            </a:r>
            <a:r>
              <a:rPr lang="en-GB" sz="2000" u="sng" dirty="0"/>
              <a:t> </a:t>
            </a:r>
            <a:r>
              <a:rPr lang="en-GB" sz="2000" u="sng" dirty="0" err="1"/>
              <a:t>prinos</a:t>
            </a:r>
            <a:r>
              <a:rPr lang="en-GB" sz="2000" u="sng" dirty="0"/>
              <a:t>, </a:t>
            </a:r>
            <a:r>
              <a:rPr lang="en-GB" sz="2000" u="sng" dirty="0" err="1"/>
              <a:t>i</a:t>
            </a:r>
            <a:r>
              <a:rPr lang="en-GB" sz="2000" u="sng" dirty="0"/>
              <a:t>*. </a:t>
            </a:r>
            <a:r>
              <a:rPr lang="en-GB" sz="2000" dirty="0"/>
              <a:t>Oni, u </a:t>
            </a:r>
            <a:r>
              <a:rPr lang="en-GB" sz="2000" dirty="0" err="1"/>
              <a:t>stvari</a:t>
            </a:r>
            <a:r>
              <a:rPr lang="en-GB" sz="2000" dirty="0"/>
              <a:t>, </a:t>
            </a:r>
            <a:r>
              <a:rPr lang="en-GB" sz="2000" u="sng" dirty="0" err="1"/>
              <a:t>odmah</a:t>
            </a:r>
            <a:r>
              <a:rPr lang="en-GB" sz="2000" u="sng" dirty="0"/>
              <a:t> </a:t>
            </a:r>
            <a:r>
              <a:rPr lang="en-GB" sz="2000" u="sng" dirty="0" err="1"/>
              <a:t>po</a:t>
            </a:r>
            <a:r>
              <a:rPr lang="en-GB" sz="2000" u="sng" dirty="0"/>
              <a:t> </a:t>
            </a:r>
            <a:r>
              <a:rPr lang="en-GB" sz="2000" u="sng" dirty="0" err="1"/>
              <a:t>pozajmljivanju</a:t>
            </a:r>
            <a:r>
              <a:rPr lang="en-GB" sz="2000" u="sng" dirty="0"/>
              <a:t> </a:t>
            </a:r>
            <a:r>
              <a:rPr lang="en-GB" sz="2000" u="sng" dirty="0" err="1"/>
              <a:t>prodaju</a:t>
            </a:r>
            <a:r>
              <a:rPr lang="en-GB" sz="2000" u="sng" dirty="0"/>
              <a:t> </a:t>
            </a:r>
            <a:r>
              <a:rPr lang="en-GB" sz="2000" u="sng" dirty="0" err="1"/>
              <a:t>domaću</a:t>
            </a:r>
            <a:r>
              <a:rPr lang="en-GB" sz="2000" u="sng" dirty="0"/>
              <a:t> </a:t>
            </a:r>
            <a:r>
              <a:rPr lang="en-GB" sz="2000" u="sng" dirty="0" err="1"/>
              <a:t>valutu</a:t>
            </a:r>
            <a:r>
              <a:rPr lang="en-GB" sz="2000" dirty="0"/>
              <a:t>, </a:t>
            </a:r>
            <a:r>
              <a:rPr lang="en-GB" sz="2000" dirty="0" err="1"/>
              <a:t>što</a:t>
            </a:r>
            <a:r>
              <a:rPr lang="en-GB" sz="2000" dirty="0"/>
              <a:t> </a:t>
            </a:r>
            <a:r>
              <a:rPr lang="en-GB" sz="2000" dirty="0" err="1"/>
              <a:t>dodatno</a:t>
            </a:r>
            <a:r>
              <a:rPr lang="en-GB" sz="2000" dirty="0"/>
              <a:t> </a:t>
            </a:r>
            <a:r>
              <a:rPr lang="en-GB" sz="2000" dirty="0" err="1"/>
              <a:t>slabi</a:t>
            </a:r>
            <a:r>
              <a:rPr lang="en-GB" sz="2000" dirty="0"/>
              <a:t> </a:t>
            </a:r>
            <a:r>
              <a:rPr lang="en-GB" sz="2000" dirty="0" err="1"/>
              <a:t>njenu</a:t>
            </a:r>
            <a:r>
              <a:rPr lang="en-GB" sz="2000" dirty="0"/>
              <a:t> </a:t>
            </a:r>
            <a:r>
              <a:rPr lang="en-GB" sz="2000" dirty="0" err="1"/>
              <a:t>vrednost</a:t>
            </a:r>
            <a:r>
              <a:rPr lang="en-GB" sz="2000" dirty="0"/>
              <a:t>. </a:t>
            </a:r>
            <a:endParaRPr lang="en-US" dirty="0"/>
          </a:p>
        </p:txBody>
      </p:sp>
      <p:pic>
        <p:nvPicPr>
          <p:cNvPr id="22532" name="Picture 2">
            <a:extLst>
              <a:ext uri="{FF2B5EF4-FFF2-40B4-BE49-F238E27FC236}">
                <a16:creationId xmlns:a16="http://schemas.microsoft.com/office/drawing/2014/main" id="{E7287651-1893-4E8A-9FA9-C9506F22E009}"/>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486400" y="1371600"/>
            <a:ext cx="3200400" cy="3121025"/>
          </a:xfrm>
          <a:noFill/>
          <a:extLst>
            <a:ext uri="{909E8E84-426E-40DD-AFC4-6F175D3DCCD1}">
              <a14:hiddenFill xmlns:a14="http://schemas.microsoft.com/office/drawing/2010/main">
                <a:solidFill>
                  <a:srgbClr val="FFFFFF"/>
                </a:solidFill>
              </a14:hiddenFill>
            </a:ext>
          </a:extLst>
        </p:spPr>
      </p:pic>
      <p:sp>
        <p:nvSpPr>
          <p:cNvPr id="22533" name="Rectangle 5">
            <a:extLst>
              <a:ext uri="{FF2B5EF4-FFF2-40B4-BE49-F238E27FC236}">
                <a16:creationId xmlns:a16="http://schemas.microsoft.com/office/drawing/2014/main" id="{8A1CA877-B139-4FB4-9A93-D02DAD491C56}"/>
              </a:ext>
            </a:extLst>
          </p:cNvPr>
          <p:cNvSpPr>
            <a:spLocks noChangeArrowheads="1"/>
          </p:cNvSpPr>
          <p:nvPr/>
        </p:nvSpPr>
        <p:spPr bwMode="auto">
          <a:xfrm>
            <a:off x="4800600" y="4549775"/>
            <a:ext cx="4572000"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lvl="1" eaLnBrk="1" hangingPunct="1">
              <a:spcBef>
                <a:spcPct val="0"/>
              </a:spcBef>
              <a:buClrTx/>
              <a:buFontTx/>
              <a:buNone/>
            </a:pPr>
            <a:r>
              <a:rPr lang="en-GB" altLang="en-US" sz="2000"/>
              <a:t>Da bi održala vrednost fiksnog kursa, centralna banka mora da interveniše</a:t>
            </a:r>
            <a:endParaRPr lang="en-US" altLang="en-US" sz="2000"/>
          </a:p>
          <a:p>
            <a:pPr lvl="1" eaLnBrk="1" hangingPunct="1">
              <a:spcBef>
                <a:spcPct val="0"/>
              </a:spcBef>
              <a:buClrTx/>
              <a:buFontTx/>
              <a:buNone/>
            </a:pPr>
            <a:r>
              <a:rPr lang="en-GB" altLang="en-US" sz="2000"/>
              <a:t> i otkupi domaću valutu</a:t>
            </a:r>
            <a:r>
              <a:rPr lang="en-US" altLang="en-US" sz="2000"/>
              <a:t> (prodaje devizne rezerve)</a:t>
            </a:r>
            <a:r>
              <a:rPr lang="en-GB" altLang="en-US" sz="2000"/>
              <a:t>.</a:t>
            </a:r>
            <a:endParaRPr lang="en-US" altLang="en-US" sz="2000"/>
          </a:p>
          <a:p>
            <a:pPr lvl="1" eaLnBrk="1" hangingPunct="1">
              <a:spcBef>
                <a:spcPct val="0"/>
              </a:spcBef>
              <a:buClrTx/>
              <a:buFontTx/>
              <a:buNone/>
            </a:pPr>
            <a:r>
              <a:rPr lang="en-GB" altLang="en-US" sz="2000"/>
              <a:t> </a:t>
            </a:r>
            <a:endParaRPr lang="pl-PL" altLang="en-US" sz="2000" i="1"/>
          </a:p>
          <a:p>
            <a:pPr lvl="1" eaLnBrk="1" hangingPunct="1">
              <a:spcBef>
                <a:spcPct val="0"/>
              </a:spcBef>
              <a:buClrTx/>
              <a:buFontTx/>
              <a:buNone/>
            </a:pPr>
            <a:r>
              <a:rPr lang="pl-PL" altLang="en-US" sz="2000" i="1"/>
              <a:t> kamatna stopa raste</a:t>
            </a:r>
          </a:p>
          <a:p>
            <a:pPr eaLnBrk="1" hangingPunct="1">
              <a:spcBef>
                <a:spcPct val="0"/>
              </a:spcBef>
              <a:buClrTx/>
              <a:buSzTx/>
              <a:buFontTx/>
              <a:buNone/>
            </a:pPr>
            <a:endParaRPr lang="en-US" altLang="en-US" sz="2400"/>
          </a:p>
        </p:txBody>
      </p:sp>
      <p:pic>
        <p:nvPicPr>
          <p:cNvPr id="22534" name="Picture 2">
            <a:extLst>
              <a:ext uri="{FF2B5EF4-FFF2-40B4-BE49-F238E27FC236}">
                <a16:creationId xmlns:a16="http://schemas.microsoft.com/office/drawing/2014/main" id="{80E25FF1-9EBD-4B3C-BF19-97F3E9B698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9841" t="32591" r="35495" b="62193"/>
          <a:stretch>
            <a:fillRect/>
          </a:stretch>
        </p:blipFill>
        <p:spPr bwMode="auto">
          <a:xfrm>
            <a:off x="6096000" y="2514600"/>
            <a:ext cx="990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87554BC3-DC08-4370-94E8-6E9247D86058}"/>
              </a:ext>
            </a:extLst>
          </p:cNvPr>
          <p:cNvSpPr>
            <a:spLocks noGrp="1"/>
          </p:cNvSpPr>
          <p:nvPr>
            <p:ph type="sldNum" sz="quarter" idx="12"/>
          </p:nvPr>
        </p:nvSpPr>
        <p:spPr/>
        <p:txBody>
          <a:bodyPr/>
          <a:lstStyle/>
          <a:p>
            <a:pPr>
              <a:defRPr/>
            </a:pPr>
            <a:fld id="{E8B6CB7A-F7B8-459B-9AEF-AB89D8D0D7D3}" type="slidenum">
              <a:rPr lang="en-US" altLang="en-US" smtClean="0"/>
              <a:pPr>
                <a:defRPr/>
              </a:pPr>
              <a:t>19</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iterate type="lt">
                                    <p:tmPct val="0"/>
                                  </p:iterate>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mph" presetSubtype="0" fill="hold" nodeType="clickEffect">
                                  <p:stCondLst>
                                    <p:cond delay="0"/>
                                  </p:stCondLst>
                                  <p:iterate type="lt">
                                    <p:tmPct val="4000"/>
                                  </p:iterate>
                                  <p:childTnLst>
                                    <p:set>
                                      <p:cBhvr override="childStyle">
                                        <p:cTn id="16" dur="500" fill="hold"/>
                                        <p:tgtEl>
                                          <p:spTgt spid="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78129-359F-4B80-BF3F-C6858F827F5A}"/>
              </a:ext>
            </a:extLst>
          </p:cNvPr>
          <p:cNvSpPr>
            <a:spLocks noGrp="1"/>
          </p:cNvSpPr>
          <p:nvPr>
            <p:ph type="title"/>
          </p:nvPr>
        </p:nvSpPr>
        <p:spPr>
          <a:xfrm>
            <a:off x="320675" y="304800"/>
            <a:ext cx="7543800" cy="1431925"/>
          </a:xfrm>
        </p:spPr>
        <p:txBody>
          <a:bodyPr/>
          <a:lstStyle/>
          <a:p>
            <a:pPr>
              <a:defRPr/>
            </a:pPr>
            <a:r>
              <a:rPr lang="sr-Latn-CS" sz="2800" dirty="0"/>
              <a:t>MALA ZEMLJA</a:t>
            </a:r>
            <a:endParaRPr lang="en-US" sz="2800" dirty="0"/>
          </a:p>
        </p:txBody>
      </p:sp>
      <p:pic>
        <p:nvPicPr>
          <p:cNvPr id="5123" name="Picture 2">
            <a:extLst>
              <a:ext uri="{FF2B5EF4-FFF2-40B4-BE49-F238E27FC236}">
                <a16:creationId xmlns:a16="http://schemas.microsoft.com/office/drawing/2014/main" id="{64EE6053-DBAF-44C6-BBFA-154CBD31D38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14400" y="1371600"/>
            <a:ext cx="7165975" cy="5029200"/>
          </a:xfr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9C35311A-B429-4644-9A3F-41A8091B1743}"/>
              </a:ext>
            </a:extLst>
          </p:cNvPr>
          <p:cNvSpPr>
            <a:spLocks noChangeArrowheads="1"/>
          </p:cNvSpPr>
          <p:nvPr/>
        </p:nvSpPr>
        <p:spPr bwMode="auto">
          <a:xfrm>
            <a:off x="6069106" y="92075"/>
            <a:ext cx="3048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200" dirty="0" err="1"/>
              <a:t>što</a:t>
            </a:r>
            <a:r>
              <a:rPr lang="en-US" altLang="en-US" sz="1200" dirty="0"/>
              <a:t> je </a:t>
            </a:r>
            <a:r>
              <a:rPr lang="en-US" altLang="en-US" sz="1200" dirty="0" err="1"/>
              <a:t>zemlja</a:t>
            </a:r>
            <a:r>
              <a:rPr lang="en-US" altLang="en-US" sz="1200" dirty="0"/>
              <a:t> </a:t>
            </a:r>
            <a:r>
              <a:rPr lang="en-US" altLang="en-US" sz="1200" dirty="0" err="1"/>
              <a:t>veća</a:t>
            </a:r>
            <a:r>
              <a:rPr lang="en-US" altLang="en-US" sz="1200" dirty="0"/>
              <a:t>, </a:t>
            </a:r>
            <a:r>
              <a:rPr lang="en-US" altLang="en-US" sz="1200" dirty="0" err="1"/>
              <a:t>manje</a:t>
            </a:r>
            <a:r>
              <a:rPr lang="en-US" altLang="en-US" sz="1200" dirty="0"/>
              <a:t> </a:t>
            </a:r>
            <a:r>
              <a:rPr lang="en-US" altLang="en-US" sz="1200" dirty="0" err="1"/>
              <a:t>su</a:t>
            </a:r>
            <a:r>
              <a:rPr lang="en-US" altLang="en-US" sz="1200" dirty="0"/>
              <a:t> </a:t>
            </a:r>
            <a:r>
              <a:rPr lang="en-US" altLang="en-US" sz="1200" dirty="0" err="1"/>
              <a:t>joj</a:t>
            </a:r>
            <a:r>
              <a:rPr lang="en-US" altLang="en-US" sz="1200" dirty="0"/>
              <a:t> </a:t>
            </a:r>
            <a:r>
              <a:rPr lang="en-US" altLang="en-US" sz="1200" dirty="0" err="1"/>
              <a:t>potrebe</a:t>
            </a:r>
            <a:endParaRPr lang="sr-Latn-CS" altLang="en-US" sz="1200" dirty="0"/>
          </a:p>
          <a:p>
            <a:pPr eaLnBrk="1" hangingPunct="1">
              <a:spcBef>
                <a:spcPct val="0"/>
              </a:spcBef>
              <a:buClrTx/>
              <a:buSzTx/>
              <a:buFontTx/>
              <a:buNone/>
            </a:pPr>
            <a:r>
              <a:rPr lang="en-US" altLang="en-US" sz="1200" dirty="0"/>
              <a:t> za </a:t>
            </a:r>
            <a:r>
              <a:rPr lang="en-US" altLang="en-US" sz="1200" dirty="0" err="1"/>
              <a:t>spoljnim</a:t>
            </a:r>
            <a:r>
              <a:rPr lang="sr-Latn-CS" altLang="en-US" sz="1200" dirty="0"/>
              <a:t> </a:t>
            </a:r>
            <a:r>
              <a:rPr lang="en-US" altLang="en-US" sz="1200" dirty="0" err="1"/>
              <a:t>tržištem</a:t>
            </a:r>
            <a:r>
              <a:rPr lang="en-US" altLang="en-US" sz="1200" dirty="0"/>
              <a:t> </a:t>
            </a:r>
            <a:r>
              <a:rPr lang="en-US" altLang="en-US" sz="1200" dirty="0" err="1"/>
              <a:t>i</a:t>
            </a:r>
            <a:r>
              <a:rPr lang="en-US" altLang="en-US" sz="1200" dirty="0"/>
              <a:t> </a:t>
            </a:r>
            <a:r>
              <a:rPr lang="en-US" altLang="en-US" sz="1200" dirty="0" err="1"/>
              <a:t>stranim</a:t>
            </a:r>
            <a:r>
              <a:rPr lang="en-US" altLang="en-US" sz="1200" dirty="0"/>
              <a:t> </a:t>
            </a:r>
            <a:r>
              <a:rPr lang="en-US" altLang="en-US" sz="1200" dirty="0" err="1"/>
              <a:t>dobavljačima</a:t>
            </a:r>
            <a:endParaRPr lang="sr-Latn-CS" altLang="en-US" sz="1200" dirty="0"/>
          </a:p>
          <a:p>
            <a:pPr eaLnBrk="1" hangingPunct="1">
              <a:spcBef>
                <a:spcPct val="0"/>
              </a:spcBef>
              <a:buClrTx/>
              <a:buSzTx/>
              <a:buFontTx/>
              <a:buNone/>
            </a:pPr>
            <a:r>
              <a:rPr lang="it-IT" altLang="en-US" sz="1200" dirty="0"/>
              <a:t>SAD i Evrozona su </a:t>
            </a:r>
            <a:r>
              <a:rPr lang="sr-Latn-CS" altLang="en-US" sz="1200" dirty="0"/>
              <a:t>ipak daleko </a:t>
            </a:r>
            <a:r>
              <a:rPr lang="it-IT" altLang="en-US" sz="1200" dirty="0"/>
              <a:t>od toga </a:t>
            </a:r>
            <a:endParaRPr lang="sr-Latn-CS" altLang="en-US" sz="1200" dirty="0"/>
          </a:p>
          <a:p>
            <a:pPr eaLnBrk="1" hangingPunct="1">
              <a:spcBef>
                <a:spcPct val="0"/>
              </a:spcBef>
              <a:buClrTx/>
              <a:buSzTx/>
              <a:buFontTx/>
              <a:buNone/>
            </a:pPr>
            <a:r>
              <a:rPr lang="it-IT" altLang="en-US" sz="1200" dirty="0"/>
              <a:t>da se</a:t>
            </a:r>
            <a:r>
              <a:rPr lang="sr-Latn-CS" altLang="en-US" sz="1200" dirty="0"/>
              <a:t> </a:t>
            </a:r>
            <a:r>
              <a:rPr lang="en-US" altLang="en-US" sz="1200" dirty="0" err="1"/>
              <a:t>mogu</a:t>
            </a:r>
            <a:r>
              <a:rPr lang="en-US" altLang="en-US" sz="1200" dirty="0"/>
              <a:t> </a:t>
            </a:r>
            <a:r>
              <a:rPr lang="en-US" altLang="en-US" sz="1200" dirty="0" err="1"/>
              <a:t>smatrati</a:t>
            </a:r>
            <a:r>
              <a:rPr lang="en-US" altLang="en-US" sz="1200" dirty="0"/>
              <a:t> </a:t>
            </a:r>
            <a:r>
              <a:rPr lang="en-US" altLang="en-US" sz="1200" dirty="0" err="1"/>
              <a:t>zatvorenim</a:t>
            </a:r>
            <a:r>
              <a:rPr lang="en-US" altLang="en-US" sz="1200" dirty="0"/>
              <a:t>.</a:t>
            </a:r>
          </a:p>
        </p:txBody>
      </p:sp>
      <p:pic>
        <p:nvPicPr>
          <p:cNvPr id="55302" name="Picture 6">
            <a:extLst>
              <a:ext uri="{FF2B5EF4-FFF2-40B4-BE49-F238E27FC236}">
                <a16:creationId xmlns:a16="http://schemas.microsoft.com/office/drawing/2014/main" id="{0AEC1B0A-B509-4917-AE79-F0DFD71152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1625600"/>
            <a:ext cx="2438400" cy="447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a:extLst>
              <a:ext uri="{FF2B5EF4-FFF2-40B4-BE49-F238E27FC236}">
                <a16:creationId xmlns:a16="http://schemas.microsoft.com/office/drawing/2014/main" id="{7A9853A8-2469-4A7B-BFC5-935D8CDFBF63}"/>
              </a:ext>
            </a:extLst>
          </p:cNvPr>
          <p:cNvCxnSpPr>
            <a:cxnSpLocks noChangeShapeType="1"/>
          </p:cNvCxnSpPr>
          <p:nvPr/>
        </p:nvCxnSpPr>
        <p:spPr bwMode="auto">
          <a:xfrm>
            <a:off x="5334000" y="5105400"/>
            <a:ext cx="2743200" cy="838200"/>
          </a:xfrm>
          <a:prstGeom prst="line">
            <a:avLst/>
          </a:prstGeom>
          <a:noFill/>
          <a:ln w="9525" algn="ctr">
            <a:solidFill>
              <a:srgbClr val="C00000"/>
            </a:solidFill>
            <a:round/>
            <a:headEnd/>
            <a:tailEnd/>
          </a:ln>
          <a:extLst>
            <a:ext uri="{909E8E84-426E-40DD-AFC4-6F175D3DCCD1}">
              <a14:hiddenFill xmlns:a14="http://schemas.microsoft.com/office/drawing/2010/main">
                <a:noFill/>
              </a14:hiddenFill>
            </a:ext>
          </a:extLst>
        </p:spPr>
      </p:cxnSp>
      <p:cxnSp>
        <p:nvCxnSpPr>
          <p:cNvPr id="14" name="Straight Connector 13">
            <a:extLst>
              <a:ext uri="{FF2B5EF4-FFF2-40B4-BE49-F238E27FC236}">
                <a16:creationId xmlns:a16="http://schemas.microsoft.com/office/drawing/2014/main" id="{68F350C9-EA30-4D43-AFEE-127E067F0308}"/>
              </a:ext>
            </a:extLst>
          </p:cNvPr>
          <p:cNvCxnSpPr>
            <a:cxnSpLocks noChangeShapeType="1"/>
          </p:cNvCxnSpPr>
          <p:nvPr/>
        </p:nvCxnSpPr>
        <p:spPr bwMode="auto">
          <a:xfrm rot="5400000" flipH="1" flipV="1">
            <a:off x="5219700" y="2628900"/>
            <a:ext cx="3048000" cy="2819400"/>
          </a:xfrm>
          <a:prstGeom prst="line">
            <a:avLst/>
          </a:prstGeom>
          <a:noFill/>
          <a:ln w="9525" algn="ctr">
            <a:solidFill>
              <a:srgbClr val="C00000"/>
            </a:solidFill>
            <a:round/>
            <a:headEnd/>
            <a:tailEnd/>
          </a:ln>
          <a:extLst>
            <a:ext uri="{909E8E84-426E-40DD-AFC4-6F175D3DCCD1}">
              <a14:hiddenFill xmlns:a14="http://schemas.microsoft.com/office/drawing/2010/main">
                <a:noFill/>
              </a14:hiddenFill>
            </a:ext>
          </a:extLst>
        </p:spPr>
      </p:cxnSp>
      <p:cxnSp>
        <p:nvCxnSpPr>
          <p:cNvPr id="16" name="Straight Connector 15">
            <a:extLst>
              <a:ext uri="{FF2B5EF4-FFF2-40B4-BE49-F238E27FC236}">
                <a16:creationId xmlns:a16="http://schemas.microsoft.com/office/drawing/2014/main" id="{2CBC7B4E-8C8D-4A3B-949A-097D515A1E01}"/>
              </a:ext>
            </a:extLst>
          </p:cNvPr>
          <p:cNvCxnSpPr>
            <a:cxnSpLocks noChangeShapeType="1"/>
          </p:cNvCxnSpPr>
          <p:nvPr/>
        </p:nvCxnSpPr>
        <p:spPr bwMode="auto">
          <a:xfrm flipV="1">
            <a:off x="5334000" y="3352800"/>
            <a:ext cx="2819400" cy="1981200"/>
          </a:xfrm>
          <a:prstGeom prst="line">
            <a:avLst/>
          </a:prstGeom>
          <a:noFill/>
          <a:ln w="9525" algn="ctr">
            <a:solidFill>
              <a:srgbClr val="C00000"/>
            </a:solidFill>
            <a:round/>
            <a:headEnd/>
            <a:tailEnd/>
          </a:ln>
          <a:extLst>
            <a:ext uri="{909E8E84-426E-40DD-AFC4-6F175D3DCCD1}">
              <a14:hiddenFill xmlns:a14="http://schemas.microsoft.com/office/drawing/2010/main">
                <a:noFill/>
              </a14:hiddenFill>
            </a:ext>
          </a:extLst>
        </p:spPr>
      </p:cxnSp>
      <p:cxnSp>
        <p:nvCxnSpPr>
          <p:cNvPr id="18" name="Straight Connector 17">
            <a:extLst>
              <a:ext uri="{FF2B5EF4-FFF2-40B4-BE49-F238E27FC236}">
                <a16:creationId xmlns:a16="http://schemas.microsoft.com/office/drawing/2014/main" id="{19D9983F-99B0-4841-970E-406968DB6CE4}"/>
              </a:ext>
            </a:extLst>
          </p:cNvPr>
          <p:cNvCxnSpPr>
            <a:cxnSpLocks noChangeShapeType="1"/>
          </p:cNvCxnSpPr>
          <p:nvPr/>
        </p:nvCxnSpPr>
        <p:spPr bwMode="auto">
          <a:xfrm rot="5400000" flipH="1" flipV="1">
            <a:off x="4838700" y="2476500"/>
            <a:ext cx="3810000" cy="2819400"/>
          </a:xfrm>
          <a:prstGeom prst="line">
            <a:avLst/>
          </a:prstGeom>
          <a:noFill/>
          <a:ln w="9525" algn="ctr">
            <a:solidFill>
              <a:srgbClr val="C00000"/>
            </a:solidFill>
            <a:round/>
            <a:headEnd/>
            <a:tailEnd/>
          </a:ln>
          <a:extLst>
            <a:ext uri="{909E8E84-426E-40DD-AFC4-6F175D3DCCD1}">
              <a14:hiddenFill xmlns:a14="http://schemas.microsoft.com/office/drawing/2010/main">
                <a:noFill/>
              </a14:hiddenFill>
            </a:ext>
          </a:extLst>
        </p:spPr>
      </p:cxnSp>
      <p:sp>
        <p:nvSpPr>
          <p:cNvPr id="23" name="Rectangle 22">
            <a:extLst>
              <a:ext uri="{FF2B5EF4-FFF2-40B4-BE49-F238E27FC236}">
                <a16:creationId xmlns:a16="http://schemas.microsoft.com/office/drawing/2014/main" id="{0BA541B6-83F3-4726-A4FF-E8AC6574281C}"/>
              </a:ext>
            </a:extLst>
          </p:cNvPr>
          <p:cNvSpPr>
            <a:spLocks noChangeArrowheads="1"/>
          </p:cNvSpPr>
          <p:nvPr/>
        </p:nvSpPr>
        <p:spPr bwMode="auto">
          <a:xfrm>
            <a:off x="304800" y="76200"/>
            <a:ext cx="576430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800" dirty="0" err="1"/>
              <a:t>čak</a:t>
            </a:r>
            <a:r>
              <a:rPr lang="en-US" altLang="en-US" sz="1800" dirty="0"/>
              <a:t> </a:t>
            </a:r>
            <a:r>
              <a:rPr lang="en-US" altLang="en-US" sz="1800" dirty="0" err="1"/>
              <a:t>ni</a:t>
            </a:r>
            <a:r>
              <a:rPr lang="en-US" altLang="en-US" sz="1800" dirty="0"/>
              <a:t> </a:t>
            </a:r>
            <a:r>
              <a:rPr lang="en-US" altLang="en-US" sz="1800" dirty="0" err="1"/>
              <a:t>Evropska</a:t>
            </a:r>
            <a:r>
              <a:rPr lang="en-US" altLang="en-US" sz="1800" dirty="0"/>
              <a:t> </a:t>
            </a:r>
            <a:r>
              <a:rPr lang="en-US" altLang="en-US" sz="1800" dirty="0" err="1"/>
              <a:t>unija</a:t>
            </a:r>
            <a:r>
              <a:rPr lang="en-US" altLang="en-US" sz="1800" dirty="0"/>
              <a:t> </a:t>
            </a:r>
            <a:r>
              <a:rPr lang="en-US" altLang="en-US" sz="1800" dirty="0" err="1"/>
              <a:t>nije</a:t>
            </a:r>
            <a:r>
              <a:rPr lang="sr-Latn-CS" altLang="en-US" sz="1800" dirty="0"/>
              <a:t> </a:t>
            </a:r>
            <a:r>
              <a:rPr lang="pt-BR" altLang="en-US" sz="1800" dirty="0"/>
              <a:t>dovoljno velika da bi imala velikog uticaja na svet.</a:t>
            </a:r>
            <a:r>
              <a:rPr lang="sr-Latn-CS" altLang="en-US" sz="1800" dirty="0"/>
              <a:t> </a:t>
            </a:r>
            <a:r>
              <a:rPr lang="en-US" altLang="en-US" sz="1800" dirty="0"/>
              <a:t>SAD </a:t>
            </a:r>
            <a:r>
              <a:rPr lang="en-US" altLang="en-US" sz="1800" dirty="0" err="1"/>
              <a:t>postepeno</a:t>
            </a:r>
            <a:r>
              <a:rPr lang="en-US" altLang="en-US" sz="1800" dirty="0"/>
              <a:t> </a:t>
            </a:r>
            <a:r>
              <a:rPr lang="en-US" altLang="en-US" sz="1800" dirty="0" err="1"/>
              <a:t>gubi</a:t>
            </a:r>
            <a:r>
              <a:rPr lang="en-US" altLang="en-US" sz="1800" dirty="0"/>
              <a:t> </a:t>
            </a:r>
            <a:r>
              <a:rPr lang="en-US" altLang="en-US" sz="1800" dirty="0" err="1"/>
              <a:t>prevlast</a:t>
            </a:r>
            <a:endParaRPr lang="en-US" altLang="en-US" sz="1800" dirty="0"/>
          </a:p>
        </p:txBody>
      </p:sp>
      <p:graphicFrame>
        <p:nvGraphicFramePr>
          <p:cNvPr id="3" name="Table 2">
            <a:extLst>
              <a:ext uri="{FF2B5EF4-FFF2-40B4-BE49-F238E27FC236}">
                <a16:creationId xmlns:a16="http://schemas.microsoft.com/office/drawing/2014/main" id="{E18500BA-8B8B-4843-BFCE-E0548F184D52}"/>
              </a:ext>
            </a:extLst>
          </p:cNvPr>
          <p:cNvGraphicFramePr>
            <a:graphicFrameLocks noGrp="1"/>
          </p:cNvGraphicFramePr>
          <p:nvPr>
            <p:extLst>
              <p:ext uri="{D42A27DB-BD31-4B8C-83A1-F6EECF244321}">
                <p14:modId xmlns:p14="http://schemas.microsoft.com/office/powerpoint/2010/main" val="3337588319"/>
              </p:ext>
            </p:extLst>
          </p:nvPr>
        </p:nvGraphicFramePr>
        <p:xfrm>
          <a:off x="8561294" y="1554480"/>
          <a:ext cx="658906" cy="4423221"/>
        </p:xfrm>
        <a:graphic>
          <a:graphicData uri="http://schemas.openxmlformats.org/drawingml/2006/table">
            <a:tbl>
              <a:tblPr firstRow="1" bandRow="1">
                <a:tableStyleId>{5C22544A-7EE6-4342-B048-85BDC9FD1C3A}</a:tableStyleId>
              </a:tblPr>
              <a:tblGrid>
                <a:gridCol w="658906">
                  <a:extLst>
                    <a:ext uri="{9D8B030D-6E8A-4147-A177-3AD203B41FA5}">
                      <a16:colId xmlns:a16="http://schemas.microsoft.com/office/drawing/2014/main" val="479633619"/>
                    </a:ext>
                  </a:extLst>
                </a:gridCol>
              </a:tblGrid>
              <a:tr h="243521">
                <a:tc>
                  <a:txBody>
                    <a:bodyPr/>
                    <a:lstStyle/>
                    <a:p>
                      <a:r>
                        <a:rPr lang="sr-Latn-RS" sz="1000" dirty="0"/>
                        <a:t>2014</a:t>
                      </a:r>
                      <a:endParaRPr lang="en-GB" sz="1000" dirty="0"/>
                    </a:p>
                  </a:txBody>
                  <a:tcPr/>
                </a:tc>
                <a:extLst>
                  <a:ext uri="{0D108BD9-81ED-4DB2-BD59-A6C34878D82A}">
                    <a16:rowId xmlns:a16="http://schemas.microsoft.com/office/drawing/2014/main" val="692085379"/>
                  </a:ext>
                </a:extLst>
              </a:tr>
              <a:tr h="243521">
                <a:tc>
                  <a:txBody>
                    <a:bodyPr/>
                    <a:lstStyle/>
                    <a:p>
                      <a:r>
                        <a:rPr lang="sr-Latn-RS" sz="1000" dirty="0"/>
                        <a:t>51,0</a:t>
                      </a:r>
                      <a:endParaRPr lang="en-GB" sz="1000" dirty="0"/>
                    </a:p>
                  </a:txBody>
                  <a:tcPr/>
                </a:tc>
                <a:extLst>
                  <a:ext uri="{0D108BD9-81ED-4DB2-BD59-A6C34878D82A}">
                    <a16:rowId xmlns:a16="http://schemas.microsoft.com/office/drawing/2014/main" val="3872875919"/>
                  </a:ext>
                </a:extLst>
              </a:tr>
              <a:tr h="243521">
                <a:tc>
                  <a:txBody>
                    <a:bodyPr/>
                    <a:lstStyle/>
                    <a:p>
                      <a:r>
                        <a:rPr lang="sr-Latn-RS" sz="1000" dirty="0"/>
                        <a:t>22,4</a:t>
                      </a:r>
                      <a:endParaRPr lang="en-GB" sz="1000" dirty="0"/>
                    </a:p>
                  </a:txBody>
                  <a:tcPr/>
                </a:tc>
                <a:extLst>
                  <a:ext uri="{0D108BD9-81ED-4DB2-BD59-A6C34878D82A}">
                    <a16:rowId xmlns:a16="http://schemas.microsoft.com/office/drawing/2014/main" val="76999012"/>
                  </a:ext>
                </a:extLst>
              </a:tr>
              <a:tr h="295847">
                <a:tc>
                  <a:txBody>
                    <a:bodyPr/>
                    <a:lstStyle/>
                    <a:p>
                      <a:r>
                        <a:rPr lang="sr-Latn-RS" sz="1000" dirty="0"/>
                        <a:t>19,3</a:t>
                      </a:r>
                      <a:endParaRPr lang="en-GB" sz="1000" dirty="0"/>
                    </a:p>
                  </a:txBody>
                  <a:tcPr/>
                </a:tc>
                <a:extLst>
                  <a:ext uri="{0D108BD9-81ED-4DB2-BD59-A6C34878D82A}">
                    <a16:rowId xmlns:a16="http://schemas.microsoft.com/office/drawing/2014/main" val="1605016644"/>
                  </a:ext>
                </a:extLst>
              </a:tr>
              <a:tr h="295847">
                <a:tc>
                  <a:txBody>
                    <a:bodyPr/>
                    <a:lstStyle/>
                    <a:p>
                      <a:r>
                        <a:rPr lang="sr-Latn-RS" sz="1000" dirty="0"/>
                        <a:t>20,8</a:t>
                      </a:r>
                      <a:endParaRPr lang="en-GB" sz="1000" dirty="0"/>
                    </a:p>
                  </a:txBody>
                  <a:tcPr/>
                </a:tc>
                <a:extLst>
                  <a:ext uri="{0D108BD9-81ED-4DB2-BD59-A6C34878D82A}">
                    <a16:rowId xmlns:a16="http://schemas.microsoft.com/office/drawing/2014/main" val="3351305906"/>
                  </a:ext>
                </a:extLst>
              </a:tr>
              <a:tr h="295847">
                <a:tc>
                  <a:txBody>
                    <a:bodyPr/>
                    <a:lstStyle/>
                    <a:p>
                      <a:endParaRPr lang="en-GB" dirty="0"/>
                    </a:p>
                  </a:txBody>
                  <a:tcPr/>
                </a:tc>
                <a:extLst>
                  <a:ext uri="{0D108BD9-81ED-4DB2-BD59-A6C34878D82A}">
                    <a16:rowId xmlns:a16="http://schemas.microsoft.com/office/drawing/2014/main" val="3544112216"/>
                  </a:ext>
                </a:extLst>
              </a:tr>
              <a:tr h="295847">
                <a:tc>
                  <a:txBody>
                    <a:bodyPr/>
                    <a:lstStyle/>
                    <a:p>
                      <a:r>
                        <a:rPr lang="sr-Latn-RS" sz="1000" dirty="0"/>
                        <a:t>42,4</a:t>
                      </a:r>
                      <a:endParaRPr lang="en-GB" sz="1000" dirty="0"/>
                    </a:p>
                  </a:txBody>
                  <a:tcPr/>
                </a:tc>
                <a:extLst>
                  <a:ext uri="{0D108BD9-81ED-4DB2-BD59-A6C34878D82A}">
                    <a16:rowId xmlns:a16="http://schemas.microsoft.com/office/drawing/2014/main" val="4200173734"/>
                  </a:ext>
                </a:extLst>
              </a:tr>
              <a:tr h="0">
                <a:tc>
                  <a:txBody>
                    <a:bodyPr/>
                    <a:lstStyle/>
                    <a:p>
                      <a:endParaRPr lang="en-GB" dirty="0"/>
                    </a:p>
                  </a:txBody>
                  <a:tcPr/>
                </a:tc>
                <a:extLst>
                  <a:ext uri="{0D108BD9-81ED-4DB2-BD59-A6C34878D82A}">
                    <a16:rowId xmlns:a16="http://schemas.microsoft.com/office/drawing/2014/main" val="442487525"/>
                  </a:ext>
                </a:extLst>
              </a:tr>
              <a:tr h="313509">
                <a:tc>
                  <a:txBody>
                    <a:bodyPr/>
                    <a:lstStyle/>
                    <a:p>
                      <a:endParaRPr lang="en-GB" dirty="0"/>
                    </a:p>
                  </a:txBody>
                  <a:tcPr/>
                </a:tc>
                <a:extLst>
                  <a:ext uri="{0D108BD9-81ED-4DB2-BD59-A6C34878D82A}">
                    <a16:rowId xmlns:a16="http://schemas.microsoft.com/office/drawing/2014/main" val="2983576170"/>
                  </a:ext>
                </a:extLst>
              </a:tr>
              <a:tr h="261257">
                <a:tc>
                  <a:txBody>
                    <a:bodyPr/>
                    <a:lstStyle/>
                    <a:p>
                      <a:endParaRPr lang="en-GB" dirty="0"/>
                    </a:p>
                  </a:txBody>
                  <a:tcPr/>
                </a:tc>
                <a:extLst>
                  <a:ext uri="{0D108BD9-81ED-4DB2-BD59-A6C34878D82A}">
                    <a16:rowId xmlns:a16="http://schemas.microsoft.com/office/drawing/2014/main" val="31982242"/>
                  </a:ext>
                </a:extLst>
              </a:tr>
              <a:tr h="209006">
                <a:tc>
                  <a:txBody>
                    <a:bodyPr/>
                    <a:lstStyle/>
                    <a:p>
                      <a:endParaRPr lang="en-GB" dirty="0"/>
                    </a:p>
                  </a:txBody>
                  <a:tcPr/>
                </a:tc>
                <a:extLst>
                  <a:ext uri="{0D108BD9-81ED-4DB2-BD59-A6C34878D82A}">
                    <a16:rowId xmlns:a16="http://schemas.microsoft.com/office/drawing/2014/main" val="1942398854"/>
                  </a:ext>
                </a:extLst>
              </a:tr>
              <a:tr h="156754">
                <a:tc>
                  <a:txBody>
                    <a:bodyPr/>
                    <a:lstStyle/>
                    <a:p>
                      <a:endParaRPr lang="en-GB" dirty="0"/>
                    </a:p>
                  </a:txBody>
                  <a:tcPr/>
                </a:tc>
                <a:extLst>
                  <a:ext uri="{0D108BD9-81ED-4DB2-BD59-A6C34878D82A}">
                    <a16:rowId xmlns:a16="http://schemas.microsoft.com/office/drawing/2014/main" val="3373823013"/>
                  </a:ext>
                </a:extLst>
              </a:tr>
              <a:tr h="0">
                <a:tc>
                  <a:txBody>
                    <a:bodyPr/>
                    <a:lstStyle/>
                    <a:p>
                      <a:endParaRPr lang="en-GB" dirty="0"/>
                    </a:p>
                  </a:txBody>
                  <a:tcPr/>
                </a:tc>
                <a:extLst>
                  <a:ext uri="{0D108BD9-81ED-4DB2-BD59-A6C34878D82A}">
                    <a16:rowId xmlns:a16="http://schemas.microsoft.com/office/drawing/2014/main" val="3482375283"/>
                  </a:ext>
                </a:extLst>
              </a:tr>
              <a:tr h="0">
                <a:tc>
                  <a:txBody>
                    <a:bodyPr/>
                    <a:lstStyle/>
                    <a:p>
                      <a:r>
                        <a:rPr lang="sr-Latn-RS" sz="1000" dirty="0"/>
                        <a:t>29,3</a:t>
                      </a:r>
                      <a:endParaRPr lang="en-GB" sz="1000" dirty="0"/>
                    </a:p>
                  </a:txBody>
                  <a:tcPr/>
                </a:tc>
                <a:extLst>
                  <a:ext uri="{0D108BD9-81ED-4DB2-BD59-A6C34878D82A}">
                    <a16:rowId xmlns:a16="http://schemas.microsoft.com/office/drawing/2014/main" val="1047747154"/>
                  </a:ext>
                </a:extLst>
              </a:tr>
            </a:tbl>
          </a:graphicData>
        </a:graphic>
      </p:graphicFrame>
      <p:sp>
        <p:nvSpPr>
          <p:cNvPr id="4" name="Slide Number Placeholder 3">
            <a:extLst>
              <a:ext uri="{FF2B5EF4-FFF2-40B4-BE49-F238E27FC236}">
                <a16:creationId xmlns:a16="http://schemas.microsoft.com/office/drawing/2014/main" id="{2DB8C621-F9AD-43B5-BAD4-6ABDBFDAC305}"/>
              </a:ext>
            </a:extLst>
          </p:cNvPr>
          <p:cNvSpPr>
            <a:spLocks noGrp="1"/>
          </p:cNvSpPr>
          <p:nvPr>
            <p:ph type="sldNum" sz="quarter" idx="12"/>
          </p:nvPr>
        </p:nvSpPr>
        <p:spPr/>
        <p:txBody>
          <a:bodyPr/>
          <a:lstStyle/>
          <a:p>
            <a:pPr>
              <a:defRPr/>
            </a:pPr>
            <a:fld id="{B993FDCD-EA1D-4800-A42A-F9F92F50AE0B}" type="slidenum">
              <a:rPr lang="en-US" altLang="en-US" smtClean="0"/>
              <a:pPr>
                <a:defRPr/>
              </a:pPr>
              <a:t>2</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linds(horizontal)">
                                      <p:cBhvr>
                                        <p:cTn id="12" dur="500"/>
                                        <p:tgtEl>
                                          <p:spTgt spid="18"/>
                                        </p:tgtEl>
                                      </p:cBhvr>
                                    </p:animEffect>
                                  </p:childTnLst>
                                </p:cTn>
                              </p:par>
                              <p:par>
                                <p:cTn id="13" presetID="3" presetClass="entr" presetSubtype="1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linds(horizontal)">
                                      <p:cBhvr>
                                        <p:cTn id="15" dur="500"/>
                                        <p:tgtEl>
                                          <p:spTgt spid="14"/>
                                        </p:tgtEl>
                                      </p:cBhvr>
                                    </p:animEffect>
                                  </p:childTnLst>
                                </p:cTn>
                              </p:par>
                              <p:par>
                                <p:cTn id="16" presetID="3" presetClass="entr" presetSubtype="10"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linds(horizontal)">
                                      <p:cBhvr>
                                        <p:cTn id="18" dur="500"/>
                                        <p:tgtEl>
                                          <p:spTgt spid="16"/>
                                        </p:tgtEl>
                                      </p:cBhvr>
                                    </p:animEffect>
                                  </p:childTnLst>
                                </p:cTn>
                              </p:par>
                              <p:par>
                                <p:cTn id="19" presetID="3" presetClass="entr" presetSubtype="1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blinds(horizontal)">
                                      <p:cBhvr>
                                        <p:cTn id="21" dur="500"/>
                                        <p:tgtEl>
                                          <p:spTgt spid="11"/>
                                        </p:tgtEl>
                                      </p:cBhvr>
                                    </p:animEffect>
                                  </p:childTnLst>
                                </p:cTn>
                              </p:par>
                              <p:par>
                                <p:cTn id="22" presetID="3" presetClass="entr" presetSubtype="10" fill="hold" nodeType="withEffect">
                                  <p:stCondLst>
                                    <p:cond delay="0"/>
                                  </p:stCondLst>
                                  <p:childTnLst>
                                    <p:set>
                                      <p:cBhvr>
                                        <p:cTn id="23" dur="1" fill="hold">
                                          <p:stCondLst>
                                            <p:cond delay="0"/>
                                          </p:stCondLst>
                                        </p:cTn>
                                        <p:tgtEl>
                                          <p:spTgt spid="55302"/>
                                        </p:tgtEl>
                                        <p:attrNameLst>
                                          <p:attrName>style.visibility</p:attrName>
                                        </p:attrNameLst>
                                      </p:cBhvr>
                                      <p:to>
                                        <p:strVal val="visible"/>
                                      </p:to>
                                    </p:set>
                                    <p:animEffect transition="in" filter="blinds(horizontal)">
                                      <p:cBhvr>
                                        <p:cTn id="24" dur="500"/>
                                        <p:tgtEl>
                                          <p:spTgt spid="5530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xit" presetSubtype="10" fill="hold" grpId="0" nodeType="clickEffect">
                                  <p:stCondLst>
                                    <p:cond delay="0"/>
                                  </p:stCondLst>
                                  <p:childTnLst>
                                    <p:animEffect transition="out" filter="blinds(horizontal)">
                                      <p:cBhvr>
                                        <p:cTn id="28" dur="500"/>
                                        <p:tgtEl>
                                          <p:spTgt spid="2"/>
                                        </p:tgtEl>
                                      </p:cBhvr>
                                    </p:animEffect>
                                    <p:set>
                                      <p:cBhvr>
                                        <p:cTn id="29" dur="1" fill="hold">
                                          <p:stCondLst>
                                            <p:cond delay="499"/>
                                          </p:stCondLst>
                                        </p:cTn>
                                        <p:tgtEl>
                                          <p:spTgt spid="2"/>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linds(horizontal)">
                                      <p:cBhvr>
                                        <p:cTn id="3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2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FBB43-EC2B-44BD-AB2B-D8C0604D50AA}"/>
              </a:ext>
            </a:extLst>
          </p:cNvPr>
          <p:cNvSpPr>
            <a:spLocks noGrp="1"/>
          </p:cNvSpPr>
          <p:nvPr>
            <p:ph type="title"/>
          </p:nvPr>
        </p:nvSpPr>
        <p:spPr/>
        <p:txBody>
          <a:bodyPr/>
          <a:lstStyle/>
          <a:p>
            <a:pPr>
              <a:defRPr/>
            </a:pPr>
            <a:r>
              <a:rPr lang="sr-Latn-CS" dirty="0"/>
              <a:t>zaključak</a:t>
            </a:r>
            <a:endParaRPr lang="en-US" dirty="0"/>
          </a:p>
        </p:txBody>
      </p:sp>
      <p:sp>
        <p:nvSpPr>
          <p:cNvPr id="3" name="Content Placeholder 2">
            <a:extLst>
              <a:ext uri="{FF2B5EF4-FFF2-40B4-BE49-F238E27FC236}">
                <a16:creationId xmlns:a16="http://schemas.microsoft.com/office/drawing/2014/main" id="{D4291898-EBA5-4609-857D-DB884C8FBBEA}"/>
              </a:ext>
            </a:extLst>
          </p:cNvPr>
          <p:cNvSpPr>
            <a:spLocks noGrp="1"/>
          </p:cNvSpPr>
          <p:nvPr>
            <p:ph sz="half" idx="1"/>
          </p:nvPr>
        </p:nvSpPr>
        <p:spPr/>
        <p:txBody>
          <a:bodyPr/>
          <a:lstStyle/>
          <a:p>
            <a:pPr>
              <a:defRPr/>
            </a:pPr>
            <a:r>
              <a:rPr lang="en-US" dirty="0" err="1"/>
              <a:t>Vidimo</a:t>
            </a:r>
            <a:r>
              <a:rPr lang="en-US" dirty="0"/>
              <a:t> </a:t>
            </a:r>
            <a:r>
              <a:rPr lang="en-US" dirty="0" err="1"/>
              <a:t>da</a:t>
            </a:r>
            <a:r>
              <a:rPr lang="sr-Latn-CS" dirty="0"/>
              <a:t> </a:t>
            </a:r>
            <a:r>
              <a:rPr lang="en-US" dirty="0" err="1"/>
              <a:t>koliko</a:t>
            </a:r>
            <a:r>
              <a:rPr lang="en-US" dirty="0"/>
              <a:t> god </a:t>
            </a:r>
            <a:r>
              <a:rPr lang="en-US" dirty="0" err="1"/>
              <a:t>novca</a:t>
            </a:r>
            <a:r>
              <a:rPr lang="en-US" dirty="0"/>
              <a:t> </a:t>
            </a:r>
            <a:r>
              <a:rPr lang="en-US" dirty="0" err="1"/>
              <a:t>ubacimo</a:t>
            </a:r>
            <a:r>
              <a:rPr lang="en-US" dirty="0"/>
              <a:t> u </a:t>
            </a:r>
            <a:r>
              <a:rPr lang="en-US" dirty="0" err="1"/>
              <a:t>malu</a:t>
            </a:r>
            <a:r>
              <a:rPr lang="en-US" dirty="0"/>
              <a:t> </a:t>
            </a:r>
            <a:r>
              <a:rPr lang="en-US" dirty="0" err="1"/>
              <a:t>otvorenu</a:t>
            </a:r>
            <a:r>
              <a:rPr lang="en-US" dirty="0"/>
              <a:t> </a:t>
            </a:r>
            <a:r>
              <a:rPr lang="en-US" dirty="0" err="1"/>
              <a:t>privredu</a:t>
            </a:r>
            <a:r>
              <a:rPr lang="en-US" dirty="0"/>
              <a:t>,</a:t>
            </a:r>
            <a:r>
              <a:rPr lang="sr-Latn-CS" dirty="0"/>
              <a:t> </a:t>
            </a:r>
            <a:r>
              <a:rPr lang="en-US" dirty="0"/>
              <a:t>on se </a:t>
            </a:r>
            <a:r>
              <a:rPr lang="en-US" dirty="0" err="1"/>
              <a:t>promptno</a:t>
            </a:r>
            <a:r>
              <a:rPr lang="en-US" dirty="0"/>
              <a:t> „</a:t>
            </a:r>
            <a:r>
              <a:rPr lang="en-US" dirty="0" err="1"/>
              <a:t>izvuče</a:t>
            </a:r>
            <a:r>
              <a:rPr lang="en-US" dirty="0"/>
              <a:t>” </a:t>
            </a:r>
            <a:r>
              <a:rPr lang="en-US" dirty="0" err="1"/>
              <a:t>kroz</a:t>
            </a:r>
            <a:r>
              <a:rPr lang="en-US" dirty="0"/>
              <a:t> </a:t>
            </a:r>
            <a:r>
              <a:rPr lang="en-US" dirty="0" err="1"/>
              <a:t>devizno</a:t>
            </a:r>
            <a:r>
              <a:rPr lang="en-US" dirty="0"/>
              <a:t> </a:t>
            </a:r>
            <a:r>
              <a:rPr lang="en-US" dirty="0" err="1"/>
              <a:t>tržište</a:t>
            </a:r>
            <a:r>
              <a:rPr lang="en-US" dirty="0"/>
              <a:t>.</a:t>
            </a:r>
            <a:r>
              <a:rPr lang="sr-Latn-CS" dirty="0"/>
              <a:t> </a:t>
            </a:r>
            <a:r>
              <a:rPr lang="en-US" dirty="0"/>
              <a:t>Ova </a:t>
            </a:r>
            <a:r>
              <a:rPr lang="en-US" dirty="0" err="1"/>
              <a:t>veza</a:t>
            </a:r>
            <a:r>
              <a:rPr lang="en-US" dirty="0"/>
              <a:t> se </a:t>
            </a:r>
            <a:r>
              <a:rPr lang="en-US" dirty="0" err="1"/>
              <a:t>može</a:t>
            </a:r>
            <a:r>
              <a:rPr lang="en-US" dirty="0"/>
              <a:t> </a:t>
            </a:r>
            <a:r>
              <a:rPr lang="en-US" dirty="0" err="1"/>
              <a:t>olabaviti</a:t>
            </a:r>
            <a:r>
              <a:rPr lang="en-US" dirty="0"/>
              <a:t>, </a:t>
            </a:r>
            <a:r>
              <a:rPr lang="en-US" dirty="0" err="1"/>
              <a:t>ali</a:t>
            </a:r>
            <a:r>
              <a:rPr lang="en-US" dirty="0"/>
              <a:t> </a:t>
            </a:r>
            <a:r>
              <a:rPr lang="en-US" dirty="0" err="1"/>
              <a:t>samo</a:t>
            </a:r>
            <a:r>
              <a:rPr lang="en-US" dirty="0"/>
              <a:t> </a:t>
            </a:r>
            <a:r>
              <a:rPr lang="en-US" dirty="0" err="1"/>
              <a:t>privremeno</a:t>
            </a:r>
            <a:r>
              <a:rPr lang="sr-Latn-CS" dirty="0"/>
              <a:t> </a:t>
            </a:r>
            <a:endParaRPr lang="en-US" dirty="0"/>
          </a:p>
          <a:p>
            <a:pPr>
              <a:defRPr/>
            </a:pPr>
            <a:endParaRPr lang="en-US" dirty="0"/>
          </a:p>
        </p:txBody>
      </p:sp>
      <p:sp>
        <p:nvSpPr>
          <p:cNvPr id="4" name="Content Placeholder 3">
            <a:extLst>
              <a:ext uri="{FF2B5EF4-FFF2-40B4-BE49-F238E27FC236}">
                <a16:creationId xmlns:a16="http://schemas.microsoft.com/office/drawing/2014/main" id="{627914A4-EA09-4F48-BEFD-96D5A1DFAF2B}"/>
              </a:ext>
            </a:extLst>
          </p:cNvPr>
          <p:cNvSpPr>
            <a:spLocks noGrp="1"/>
          </p:cNvSpPr>
          <p:nvPr>
            <p:ph sz="half" idx="2"/>
          </p:nvPr>
        </p:nvSpPr>
        <p:spPr/>
        <p:txBody>
          <a:bodyPr/>
          <a:lstStyle/>
          <a:p>
            <a:pPr>
              <a:defRPr/>
            </a:pPr>
            <a:r>
              <a:rPr lang="en-US" dirty="0" err="1"/>
              <a:t>Sterilizacij</a:t>
            </a:r>
            <a:r>
              <a:rPr lang="sr-Latn-CS" dirty="0"/>
              <a:t>a je </a:t>
            </a:r>
            <a:endParaRPr lang="en-US" dirty="0"/>
          </a:p>
          <a:p>
            <a:pPr>
              <a:defRPr/>
            </a:pPr>
            <a:r>
              <a:rPr lang="en-US" dirty="0" err="1"/>
              <a:t>način</a:t>
            </a:r>
            <a:r>
              <a:rPr lang="en-US" dirty="0"/>
              <a:t> </a:t>
            </a:r>
            <a:r>
              <a:rPr lang="en-US" dirty="0" err="1"/>
              <a:t>da</a:t>
            </a:r>
            <a:r>
              <a:rPr lang="en-US" dirty="0"/>
              <a:t> se </a:t>
            </a:r>
            <a:r>
              <a:rPr lang="en-US" dirty="0" err="1"/>
              <a:t>ovo</a:t>
            </a:r>
            <a:r>
              <a:rPr lang="en-US" dirty="0"/>
              <a:t> </a:t>
            </a:r>
            <a:r>
              <a:rPr lang="en-US" dirty="0" err="1"/>
              <a:t>ograničenje</a:t>
            </a:r>
            <a:r>
              <a:rPr lang="en-US" dirty="0"/>
              <a:t> </a:t>
            </a:r>
            <a:r>
              <a:rPr lang="en-US" dirty="0" err="1"/>
              <a:t>oslabi</a:t>
            </a:r>
            <a:endParaRPr lang="en-US" dirty="0"/>
          </a:p>
        </p:txBody>
      </p:sp>
      <p:pic>
        <p:nvPicPr>
          <p:cNvPr id="23557" name="Picture 2">
            <a:extLst>
              <a:ext uri="{FF2B5EF4-FFF2-40B4-BE49-F238E27FC236}">
                <a16:creationId xmlns:a16="http://schemas.microsoft.com/office/drawing/2014/main" id="{C45C879D-9EF2-4F77-8A90-B4790A7904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3581400"/>
            <a:ext cx="2741613" cy="267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Rectangle 5">
            <a:extLst>
              <a:ext uri="{FF2B5EF4-FFF2-40B4-BE49-F238E27FC236}">
                <a16:creationId xmlns:a16="http://schemas.microsoft.com/office/drawing/2014/main" id="{FDFDE8C1-769D-40CC-A532-035DA3E4D083}"/>
              </a:ext>
            </a:extLst>
          </p:cNvPr>
          <p:cNvSpPr>
            <a:spLocks noChangeArrowheads="1"/>
          </p:cNvSpPr>
          <p:nvPr/>
        </p:nvSpPr>
        <p:spPr bwMode="auto">
          <a:xfrm>
            <a:off x="4114800" y="198438"/>
            <a:ext cx="45720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pl-PL" altLang="en-US" sz="1800"/>
              <a:t>bilo koji pokušaj centralne banke da promeni </a:t>
            </a:r>
            <a:r>
              <a:rPr lang="en-US" altLang="en-US" sz="1800"/>
              <a:t>novčanu ponudu ili domaću kamatnu stopu biće</a:t>
            </a:r>
            <a:r>
              <a:rPr lang="sr-Latn-CS" altLang="en-US" sz="1800"/>
              <a:t> </a:t>
            </a:r>
            <a:r>
              <a:rPr lang="en-US" altLang="en-US" sz="1800"/>
              <a:t>neuspešan, jer se centralna banka obavezala da</a:t>
            </a:r>
            <a:r>
              <a:rPr lang="sr-Latn-CS" altLang="en-US" sz="1800"/>
              <a:t> </a:t>
            </a:r>
            <a:r>
              <a:rPr lang="vi-VN" altLang="en-US" sz="1800"/>
              <a:t>brani određeni paritet</a:t>
            </a:r>
            <a:endParaRPr lang="en-US" altLang="en-US" sz="1800"/>
          </a:p>
        </p:txBody>
      </p:sp>
      <p:sp>
        <p:nvSpPr>
          <p:cNvPr id="5" name="Slide Number Placeholder 4">
            <a:extLst>
              <a:ext uri="{FF2B5EF4-FFF2-40B4-BE49-F238E27FC236}">
                <a16:creationId xmlns:a16="http://schemas.microsoft.com/office/drawing/2014/main" id="{F1EC928A-F82C-48CE-905B-817FD390801F}"/>
              </a:ext>
            </a:extLst>
          </p:cNvPr>
          <p:cNvSpPr>
            <a:spLocks noGrp="1"/>
          </p:cNvSpPr>
          <p:nvPr>
            <p:ph type="sldNum" sz="quarter" idx="12"/>
          </p:nvPr>
        </p:nvSpPr>
        <p:spPr/>
        <p:txBody>
          <a:bodyPr/>
          <a:lstStyle/>
          <a:p>
            <a:pPr>
              <a:defRPr/>
            </a:pPr>
            <a:fld id="{E8B6CB7A-F7B8-459B-9AEF-AB89D8D0D7D3}" type="slidenum">
              <a:rPr lang="en-US" altLang="en-US" smtClean="0"/>
              <a:pPr>
                <a:defRPr/>
              </a:pPr>
              <a:t>20</a:t>
            </a:fld>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947590C-FA20-476A-BF12-30D10E494DD3}"/>
              </a:ext>
            </a:extLst>
          </p:cNvPr>
          <p:cNvSpPr>
            <a:spLocks noGrp="1"/>
          </p:cNvSpPr>
          <p:nvPr>
            <p:ph type="title"/>
          </p:nvPr>
        </p:nvSpPr>
        <p:spPr/>
        <p:txBody>
          <a:bodyPr/>
          <a:lstStyle/>
          <a:p>
            <a:pPr>
              <a:defRPr/>
            </a:pPr>
            <a:r>
              <a:rPr lang="pt-BR" dirty="0"/>
              <a:t>Normalna procedura kreiranja novca </a:t>
            </a:r>
            <a:endParaRPr lang="en-US" dirty="0"/>
          </a:p>
        </p:txBody>
      </p:sp>
      <p:sp>
        <p:nvSpPr>
          <p:cNvPr id="6" name="Content Placeholder 5">
            <a:extLst>
              <a:ext uri="{FF2B5EF4-FFF2-40B4-BE49-F238E27FC236}">
                <a16:creationId xmlns:a16="http://schemas.microsoft.com/office/drawing/2014/main" id="{47275F40-90C8-4331-A500-6B6604942CBD}"/>
              </a:ext>
            </a:extLst>
          </p:cNvPr>
          <p:cNvSpPr>
            <a:spLocks noGrp="1"/>
          </p:cNvSpPr>
          <p:nvPr>
            <p:ph idx="1"/>
          </p:nvPr>
        </p:nvSpPr>
        <p:spPr>
          <a:xfrm>
            <a:off x="990600" y="1981200"/>
            <a:ext cx="7772400" cy="4114800"/>
          </a:xfrm>
        </p:spPr>
        <p:txBody>
          <a:bodyPr/>
          <a:lstStyle/>
          <a:p>
            <a:pPr marL="457200" indent="-457200">
              <a:buFont typeface="+mj-lt"/>
              <a:buAutoNum type="arabicPeriod"/>
              <a:defRPr/>
            </a:pPr>
            <a:r>
              <a:rPr lang="pl-PL" sz="2000" dirty="0"/>
              <a:t>CB </a:t>
            </a:r>
          </a:p>
          <a:p>
            <a:pPr marL="857250" lvl="1" indent="-457200">
              <a:buFont typeface="+mj-lt"/>
              <a:buAutoNum type="arabicPeriod"/>
              <a:defRPr/>
            </a:pPr>
            <a:r>
              <a:rPr lang="pl-PL" sz="1600" dirty="0"/>
              <a:t>kupuje aktivu od poslovnih </a:t>
            </a:r>
            <a:r>
              <a:rPr lang="en-US" sz="1600" dirty="0" err="1"/>
              <a:t>banaka</a:t>
            </a:r>
            <a:r>
              <a:rPr lang="sr-Latn-CS" sz="1600" dirty="0"/>
              <a:t>, povećava </a:t>
            </a:r>
            <a:r>
              <a:rPr lang="en-US" sz="1600" dirty="0" err="1"/>
              <a:t>M0</a:t>
            </a:r>
            <a:r>
              <a:rPr lang="en-US" sz="1600" dirty="0"/>
              <a:t>. </a:t>
            </a:r>
            <a:endParaRPr lang="sr-Latn-CS" sz="1600" dirty="0"/>
          </a:p>
          <a:p>
            <a:pPr marL="857250" lvl="1" indent="-457200">
              <a:buFont typeface="+mj-lt"/>
              <a:buAutoNum type="arabicPeriod"/>
              <a:defRPr/>
            </a:pPr>
            <a:r>
              <a:rPr lang="pl-PL" sz="2000" dirty="0"/>
              <a:t>može dodatno da </a:t>
            </a:r>
            <a:r>
              <a:rPr lang="pl-PL" sz="2000" dirty="0" err="1"/>
              <a:t>poveća</a:t>
            </a:r>
            <a:r>
              <a:rPr lang="pl-PL" sz="2000" dirty="0"/>
              <a:t> </a:t>
            </a:r>
            <a:r>
              <a:rPr lang="pl-PL" sz="2000" dirty="0" err="1"/>
              <a:t>M0</a:t>
            </a:r>
            <a:r>
              <a:rPr lang="pl-PL" sz="2000" dirty="0"/>
              <a:t> </a:t>
            </a:r>
            <a:r>
              <a:rPr lang="en-US" sz="2000" dirty="0" err="1"/>
              <a:t>intervencijama</a:t>
            </a:r>
            <a:r>
              <a:rPr lang="en-US" sz="2000" dirty="0"/>
              <a:t> </a:t>
            </a:r>
            <a:r>
              <a:rPr lang="en-US" sz="2000" dirty="0" err="1"/>
              <a:t>na</a:t>
            </a:r>
            <a:r>
              <a:rPr lang="en-US" sz="2000" dirty="0"/>
              <a:t> </a:t>
            </a:r>
            <a:r>
              <a:rPr lang="en-US" sz="2000" dirty="0" err="1"/>
              <a:t>otvorenom</a:t>
            </a:r>
            <a:r>
              <a:rPr lang="en-US" sz="2000" dirty="0"/>
              <a:t> </a:t>
            </a:r>
            <a:r>
              <a:rPr lang="en-US" sz="2000" dirty="0" err="1"/>
              <a:t>tržištu</a:t>
            </a:r>
            <a:r>
              <a:rPr lang="en-US" sz="2000" dirty="0"/>
              <a:t>.</a:t>
            </a:r>
            <a:endParaRPr lang="sr-Latn-CS" sz="2000" dirty="0"/>
          </a:p>
          <a:p>
            <a:pPr marL="857250" lvl="1" indent="-457200">
              <a:buFontTx/>
              <a:buNone/>
              <a:defRPr/>
            </a:pPr>
            <a:endParaRPr lang="sr-Latn-CS" sz="2000" dirty="0"/>
          </a:p>
          <a:p>
            <a:pPr marL="457200" indent="-457200">
              <a:buFont typeface="+mj-lt"/>
              <a:buAutoNum type="arabicPeriod"/>
              <a:defRPr/>
            </a:pPr>
            <a:r>
              <a:rPr lang="en-US" sz="2000" dirty="0" err="1"/>
              <a:t>tada</a:t>
            </a:r>
            <a:r>
              <a:rPr lang="sr-Latn-CS" sz="2000" dirty="0"/>
              <a:t> </a:t>
            </a:r>
            <a:r>
              <a:rPr lang="en-US" sz="2000" dirty="0" err="1"/>
              <a:t>koristi</a:t>
            </a:r>
            <a:r>
              <a:rPr lang="en-US" sz="2000" dirty="0"/>
              <a:t> </a:t>
            </a:r>
            <a:r>
              <a:rPr lang="en-US" sz="2000" dirty="0" err="1"/>
              <a:t>svoju</a:t>
            </a:r>
            <a:r>
              <a:rPr lang="en-US" sz="2000" dirty="0"/>
              <a:t> </a:t>
            </a:r>
            <a:r>
              <a:rPr lang="en-US" sz="2000" dirty="0" err="1"/>
              <a:t>pasivu</a:t>
            </a:r>
            <a:r>
              <a:rPr lang="en-US" sz="2000" dirty="0"/>
              <a:t> (</a:t>
            </a:r>
            <a:r>
              <a:rPr lang="en-US" sz="2000" dirty="0" err="1"/>
              <a:t>svoj</a:t>
            </a:r>
            <a:r>
              <a:rPr lang="en-US" sz="2000" dirty="0"/>
              <a:t> </a:t>
            </a:r>
            <a:r>
              <a:rPr lang="en-US" sz="2000" dirty="0" err="1"/>
              <a:t>primarni</a:t>
            </a:r>
            <a:r>
              <a:rPr lang="en-US" sz="2000" dirty="0"/>
              <a:t> </a:t>
            </a:r>
            <a:r>
              <a:rPr lang="en-US" sz="2000" dirty="0" err="1"/>
              <a:t>novac</a:t>
            </a:r>
            <a:r>
              <a:rPr lang="en-US" sz="2000" dirty="0"/>
              <a:t>, </a:t>
            </a:r>
            <a:r>
              <a:rPr lang="en-US" sz="2000" dirty="0" err="1"/>
              <a:t>deo</a:t>
            </a:r>
            <a:r>
              <a:rPr lang="en-US" sz="2000" dirty="0"/>
              <a:t> </a:t>
            </a:r>
            <a:r>
              <a:rPr lang="en-US" sz="2000" dirty="0" err="1"/>
              <a:t>M0</a:t>
            </a:r>
            <a:r>
              <a:rPr lang="en-US" sz="2000" dirty="0"/>
              <a:t>) </a:t>
            </a:r>
            <a:r>
              <a:rPr lang="en-US" sz="2000" dirty="0" err="1"/>
              <a:t>i</a:t>
            </a:r>
            <a:r>
              <a:rPr lang="en-US" sz="2000" dirty="0"/>
              <a:t> </a:t>
            </a:r>
            <a:r>
              <a:rPr lang="en-US" sz="2000" dirty="0" err="1"/>
              <a:t>kupuje</a:t>
            </a:r>
            <a:r>
              <a:rPr lang="sr-Latn-CS" sz="2000" dirty="0"/>
              <a:t> ili prodaje </a:t>
            </a:r>
            <a:r>
              <a:rPr lang="en-US" sz="2000" dirty="0" err="1"/>
              <a:t>stranu</a:t>
            </a:r>
            <a:r>
              <a:rPr lang="en-US" sz="2000" dirty="0"/>
              <a:t> </a:t>
            </a:r>
            <a:r>
              <a:rPr lang="en-US" sz="2000" dirty="0" err="1"/>
              <a:t>valutu</a:t>
            </a:r>
            <a:r>
              <a:rPr lang="en-US" sz="2000" dirty="0"/>
              <a:t>, </a:t>
            </a:r>
            <a:r>
              <a:rPr lang="en-US" sz="2000" dirty="0" err="1"/>
              <a:t>koja</a:t>
            </a:r>
            <a:r>
              <a:rPr lang="en-US" sz="2000" dirty="0"/>
              <a:t> </a:t>
            </a:r>
            <a:r>
              <a:rPr lang="en-US" sz="2000" dirty="0" err="1"/>
              <a:t>postaje</a:t>
            </a:r>
            <a:r>
              <a:rPr lang="en-US" sz="2000" dirty="0"/>
              <a:t> </a:t>
            </a:r>
            <a:r>
              <a:rPr lang="en-US" sz="2000" dirty="0" err="1"/>
              <a:t>deo</a:t>
            </a:r>
            <a:r>
              <a:rPr lang="en-US" sz="2000" dirty="0"/>
              <a:t> </a:t>
            </a:r>
            <a:r>
              <a:rPr lang="en-US" sz="2000" dirty="0" err="1"/>
              <a:t>deviznih</a:t>
            </a:r>
            <a:r>
              <a:rPr lang="en-US" sz="2000" dirty="0"/>
              <a:t> </a:t>
            </a:r>
            <a:r>
              <a:rPr lang="en-US" sz="2000" dirty="0" err="1"/>
              <a:t>rezervi</a:t>
            </a:r>
            <a:r>
              <a:rPr lang="en-US" sz="2000" dirty="0"/>
              <a:t>.</a:t>
            </a:r>
            <a:endParaRPr lang="sr-Latn-CS" sz="2000" dirty="0"/>
          </a:p>
          <a:p>
            <a:pPr marL="457200" indent="-457200">
              <a:buFont typeface="+mj-lt"/>
              <a:buAutoNum type="arabicPeriod"/>
              <a:defRPr/>
            </a:pPr>
            <a:endParaRPr lang="sr-Latn-CS" sz="2000" dirty="0"/>
          </a:p>
          <a:p>
            <a:pPr marL="457200" indent="-457200">
              <a:buFont typeface="+mj-lt"/>
              <a:buAutoNum type="arabicPeriod"/>
              <a:defRPr/>
            </a:pPr>
            <a:r>
              <a:rPr lang="en-US" sz="2000" dirty="0"/>
              <a:t> </a:t>
            </a:r>
            <a:r>
              <a:rPr lang="en-US" sz="2000" dirty="0" err="1"/>
              <a:t>Tako</a:t>
            </a:r>
            <a:r>
              <a:rPr lang="en-US" sz="2000" dirty="0"/>
              <a:t> </a:t>
            </a:r>
            <a:r>
              <a:rPr lang="en-US" sz="2000" dirty="0" err="1"/>
              <a:t>svaki</a:t>
            </a:r>
            <a:r>
              <a:rPr lang="sr-Latn-CS" sz="2000" dirty="0"/>
              <a:t> </a:t>
            </a:r>
            <a:r>
              <a:rPr lang="en-US" sz="2000" dirty="0" err="1"/>
              <a:t>delić</a:t>
            </a:r>
            <a:r>
              <a:rPr lang="en-US" sz="2000" dirty="0"/>
              <a:t> </a:t>
            </a:r>
            <a:r>
              <a:rPr lang="en-US" sz="2000" dirty="0" err="1"/>
              <a:t>novčane</a:t>
            </a:r>
            <a:r>
              <a:rPr lang="en-US" sz="2000" dirty="0"/>
              <a:t> </a:t>
            </a:r>
            <a:r>
              <a:rPr lang="en-US" sz="2000" dirty="0" err="1"/>
              <a:t>mase</a:t>
            </a:r>
            <a:r>
              <a:rPr lang="en-US" sz="2000" dirty="0"/>
              <a:t> </a:t>
            </a:r>
            <a:r>
              <a:rPr lang="en-US" sz="2000" dirty="0" err="1"/>
              <a:t>ima</a:t>
            </a:r>
            <a:r>
              <a:rPr lang="en-US" sz="2000" dirty="0"/>
              <a:t> </a:t>
            </a:r>
            <a:r>
              <a:rPr lang="en-US" sz="2000" dirty="0" err="1"/>
              <a:t>pokriće</a:t>
            </a:r>
            <a:r>
              <a:rPr lang="en-US" sz="2000" dirty="0"/>
              <a:t>, </a:t>
            </a:r>
            <a:r>
              <a:rPr lang="en-US" sz="2000" dirty="0" err="1"/>
              <a:t>bilo</a:t>
            </a:r>
            <a:r>
              <a:rPr lang="en-US" sz="2000" dirty="0"/>
              <a:t> u </a:t>
            </a:r>
            <a:r>
              <a:rPr lang="en-US" sz="2000" dirty="0" err="1"/>
              <a:t>vidu</a:t>
            </a:r>
            <a:r>
              <a:rPr lang="en-US" sz="2000" dirty="0"/>
              <a:t> </a:t>
            </a:r>
            <a:r>
              <a:rPr lang="en-US" sz="2000" dirty="0" err="1"/>
              <a:t>kredita</a:t>
            </a:r>
            <a:r>
              <a:rPr lang="en-US" sz="2000" dirty="0"/>
              <a:t> </a:t>
            </a:r>
            <a:r>
              <a:rPr lang="en-US" sz="2000" dirty="0" err="1"/>
              <a:t>poslovnoj</a:t>
            </a:r>
            <a:r>
              <a:rPr lang="en-US" sz="2000" dirty="0"/>
              <a:t> </a:t>
            </a:r>
            <a:r>
              <a:rPr lang="en-US" sz="2000" dirty="0" err="1"/>
              <a:t>banci</a:t>
            </a:r>
            <a:r>
              <a:rPr lang="en-US" sz="2000" dirty="0"/>
              <a:t> </a:t>
            </a:r>
            <a:r>
              <a:rPr lang="en-US" sz="2000" dirty="0" err="1"/>
              <a:t>ili</a:t>
            </a:r>
            <a:r>
              <a:rPr lang="en-US" sz="2000" dirty="0"/>
              <a:t> u </a:t>
            </a:r>
            <a:r>
              <a:rPr lang="en-US" sz="2000" dirty="0" err="1"/>
              <a:t>formi</a:t>
            </a:r>
            <a:r>
              <a:rPr lang="en-US" sz="2000" dirty="0"/>
              <a:t> </a:t>
            </a:r>
            <a:r>
              <a:rPr lang="en-US" sz="2000" dirty="0" err="1"/>
              <a:t>prodaje</a:t>
            </a:r>
            <a:r>
              <a:rPr lang="en-US" sz="2000" dirty="0"/>
              <a:t> </a:t>
            </a:r>
            <a:r>
              <a:rPr lang="en-US" sz="2000" dirty="0" err="1"/>
              <a:t>deviza</a:t>
            </a:r>
            <a:r>
              <a:rPr lang="en-US" sz="2000" dirty="0"/>
              <a:t> </a:t>
            </a:r>
            <a:r>
              <a:rPr lang="en-US" sz="2000" dirty="0" err="1"/>
              <a:t>iz</a:t>
            </a:r>
            <a:r>
              <a:rPr lang="en-US" sz="2000" dirty="0"/>
              <a:t> </a:t>
            </a:r>
            <a:r>
              <a:rPr lang="en-US" sz="2000" dirty="0" err="1"/>
              <a:t>deviznih</a:t>
            </a:r>
            <a:r>
              <a:rPr lang="sr-Latn-CS" sz="2000" dirty="0"/>
              <a:t> </a:t>
            </a:r>
            <a:r>
              <a:rPr lang="pl-PL" sz="2000" dirty="0"/>
              <a:t>rezervi. </a:t>
            </a:r>
            <a:endParaRPr lang="en-US" sz="2000" dirty="0"/>
          </a:p>
        </p:txBody>
      </p:sp>
      <p:sp>
        <p:nvSpPr>
          <p:cNvPr id="2" name="Slide Number Placeholder 1">
            <a:extLst>
              <a:ext uri="{FF2B5EF4-FFF2-40B4-BE49-F238E27FC236}">
                <a16:creationId xmlns:a16="http://schemas.microsoft.com/office/drawing/2014/main" id="{6BCB37B6-088D-4FF4-BE67-E887134809BE}"/>
              </a:ext>
            </a:extLst>
          </p:cNvPr>
          <p:cNvSpPr>
            <a:spLocks noGrp="1"/>
          </p:cNvSpPr>
          <p:nvPr>
            <p:ph type="sldNum" sz="quarter" idx="12"/>
          </p:nvPr>
        </p:nvSpPr>
        <p:spPr/>
        <p:txBody>
          <a:bodyPr/>
          <a:lstStyle/>
          <a:p>
            <a:pPr>
              <a:defRPr/>
            </a:pPr>
            <a:fld id="{B993FDCD-EA1D-4800-A42A-F9F92F50AE0B}" type="slidenum">
              <a:rPr lang="en-US" altLang="en-US" smtClean="0"/>
              <a:pPr>
                <a:defRPr/>
              </a:pPr>
              <a:t>21</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blinds(horizontal)">
                                      <p:cBhvr>
                                        <p:cTn id="7" dur="500"/>
                                        <p:tgtEl>
                                          <p:spTgt spid="6">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6">
                                            <p:txEl>
                                              <p:pRg st="6" end="6"/>
                                            </p:txEl>
                                          </p:spTgt>
                                        </p:tgtEl>
                                        <p:attrNameLst>
                                          <p:attrName>style.visibility</p:attrName>
                                        </p:attrNameLst>
                                      </p:cBhvr>
                                      <p:to>
                                        <p:strVal val="visible"/>
                                      </p:to>
                                    </p:set>
                                    <p:animEffect transition="in" filter="blinds(horizontal)">
                                      <p:cBhvr>
                                        <p:cTn id="10"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403DCC-6CB2-4E01-AE66-F978EA80E750}"/>
              </a:ext>
            </a:extLst>
          </p:cNvPr>
          <p:cNvSpPr>
            <a:spLocks noGrp="1"/>
          </p:cNvSpPr>
          <p:nvPr>
            <p:ph idx="1"/>
          </p:nvPr>
        </p:nvSpPr>
        <p:spPr>
          <a:xfrm>
            <a:off x="304800" y="1981200"/>
            <a:ext cx="8610600" cy="4114800"/>
          </a:xfrm>
        </p:spPr>
        <p:txBody>
          <a:bodyPr/>
          <a:lstStyle/>
          <a:p>
            <a:pPr>
              <a:defRPr/>
            </a:pPr>
            <a:r>
              <a:rPr lang="en-GB" dirty="0" err="1"/>
              <a:t>Sterilizacija</a:t>
            </a:r>
            <a:r>
              <a:rPr lang="en-GB" dirty="0"/>
              <a:t> se </a:t>
            </a:r>
            <a:r>
              <a:rPr lang="en-GB" dirty="0" err="1"/>
              <a:t>postiže</a:t>
            </a:r>
            <a:r>
              <a:rPr lang="en-GB" dirty="0"/>
              <a:t> </a:t>
            </a:r>
            <a:r>
              <a:rPr lang="en-GB" dirty="0" err="1"/>
              <a:t>kada</a:t>
            </a:r>
            <a:r>
              <a:rPr lang="en-GB" dirty="0"/>
              <a:t> </a:t>
            </a:r>
            <a:r>
              <a:rPr lang="en-GB" dirty="0" err="1"/>
              <a:t>centralna</a:t>
            </a:r>
            <a:r>
              <a:rPr lang="en-GB" dirty="0"/>
              <a:t> </a:t>
            </a:r>
            <a:r>
              <a:rPr lang="en-GB" dirty="0" err="1"/>
              <a:t>banka</a:t>
            </a:r>
            <a:r>
              <a:rPr lang="en-GB" dirty="0"/>
              <a:t> </a:t>
            </a:r>
            <a:r>
              <a:rPr lang="en-GB" dirty="0" err="1"/>
              <a:t>nekom</a:t>
            </a:r>
            <a:r>
              <a:rPr lang="en-GB" dirty="0"/>
              <a:t> </a:t>
            </a:r>
            <a:r>
              <a:rPr lang="en-GB" dirty="0" err="1"/>
              <a:t>operacijom</a:t>
            </a:r>
            <a:r>
              <a:rPr lang="en-GB" dirty="0"/>
              <a:t> </a:t>
            </a:r>
            <a:r>
              <a:rPr lang="en-GB" dirty="0" err="1"/>
              <a:t>na</a:t>
            </a:r>
            <a:r>
              <a:rPr lang="en-GB" dirty="0"/>
              <a:t> </a:t>
            </a:r>
            <a:r>
              <a:rPr lang="en-GB" dirty="0" err="1"/>
              <a:t>domaćem</a:t>
            </a:r>
            <a:r>
              <a:rPr lang="en-GB" dirty="0"/>
              <a:t> </a:t>
            </a:r>
            <a:r>
              <a:rPr lang="en-GB" dirty="0" err="1"/>
              <a:t>tržištu</a:t>
            </a:r>
            <a:r>
              <a:rPr lang="en-GB" dirty="0"/>
              <a:t> </a:t>
            </a:r>
            <a:r>
              <a:rPr lang="en-GB" dirty="0" err="1"/>
              <a:t>novca</a:t>
            </a:r>
            <a:r>
              <a:rPr lang="en-GB" dirty="0"/>
              <a:t> </a:t>
            </a:r>
            <a:r>
              <a:rPr lang="en-GB" dirty="0" err="1"/>
              <a:t>neutrališe</a:t>
            </a:r>
            <a:r>
              <a:rPr lang="en-GB" dirty="0"/>
              <a:t> </a:t>
            </a:r>
            <a:r>
              <a:rPr lang="en-GB" dirty="0" err="1"/>
              <a:t>intervencije</a:t>
            </a:r>
            <a:r>
              <a:rPr lang="en-GB" dirty="0"/>
              <a:t> </a:t>
            </a:r>
            <a:r>
              <a:rPr lang="en-GB" dirty="0" err="1"/>
              <a:t>na</a:t>
            </a:r>
            <a:r>
              <a:rPr lang="en-GB" dirty="0"/>
              <a:t> </a:t>
            </a:r>
            <a:r>
              <a:rPr lang="en-GB" dirty="0" err="1"/>
              <a:t>deviznom</a:t>
            </a:r>
            <a:r>
              <a:rPr lang="en-GB" dirty="0"/>
              <a:t> </a:t>
            </a:r>
            <a:r>
              <a:rPr lang="en-GB" dirty="0" err="1"/>
              <a:t>tržištu</a:t>
            </a:r>
            <a:endParaRPr lang="sr-Latn-RS" dirty="0"/>
          </a:p>
          <a:p>
            <a:pPr>
              <a:defRPr/>
            </a:pPr>
            <a:endParaRPr lang="sr-Latn-RS" dirty="0"/>
          </a:p>
          <a:p>
            <a:pPr>
              <a:defRPr/>
            </a:pPr>
            <a:r>
              <a:rPr lang="en-GB" dirty="0"/>
              <a:t>S</a:t>
            </a:r>
            <a:r>
              <a:rPr lang="sr-Latn-RS" dirty="0"/>
              <a:t>terilizovane  -  šta god da radi, M0=const</a:t>
            </a:r>
          </a:p>
          <a:p>
            <a:pPr>
              <a:defRPr/>
            </a:pPr>
            <a:r>
              <a:rPr lang="en-GB" dirty="0"/>
              <a:t>N</a:t>
            </a:r>
            <a:r>
              <a:rPr lang="sr-Latn-RS" dirty="0"/>
              <a:t>esterilizovane intervencije -   M0 varira!</a:t>
            </a:r>
            <a:endParaRPr lang="en-GB" dirty="0"/>
          </a:p>
        </p:txBody>
      </p:sp>
      <p:sp>
        <p:nvSpPr>
          <p:cNvPr id="4" name="Title 1">
            <a:extLst>
              <a:ext uri="{FF2B5EF4-FFF2-40B4-BE49-F238E27FC236}">
                <a16:creationId xmlns:a16="http://schemas.microsoft.com/office/drawing/2014/main" id="{3E12720B-6AB4-4D92-87F6-9161B00B9CE3}"/>
              </a:ext>
            </a:extLst>
          </p:cNvPr>
          <p:cNvSpPr>
            <a:spLocks noGrp="1"/>
          </p:cNvSpPr>
          <p:nvPr>
            <p:ph type="title"/>
          </p:nvPr>
        </p:nvSpPr>
        <p:spPr/>
        <p:txBody>
          <a:bodyPr/>
          <a:lstStyle/>
          <a:p>
            <a:pPr>
              <a:defRPr/>
            </a:pPr>
            <a:r>
              <a:rPr lang="sr-Latn-CS" dirty="0"/>
              <a:t>Šta je to sterilizacija</a:t>
            </a:r>
            <a:endParaRPr lang="en-US" dirty="0"/>
          </a:p>
        </p:txBody>
      </p:sp>
      <p:sp>
        <p:nvSpPr>
          <p:cNvPr id="2" name="Slide Number Placeholder 1">
            <a:extLst>
              <a:ext uri="{FF2B5EF4-FFF2-40B4-BE49-F238E27FC236}">
                <a16:creationId xmlns:a16="http://schemas.microsoft.com/office/drawing/2014/main" id="{1DFC33F6-7CB4-4936-A40B-0682D45689B0}"/>
              </a:ext>
            </a:extLst>
          </p:cNvPr>
          <p:cNvSpPr>
            <a:spLocks noGrp="1"/>
          </p:cNvSpPr>
          <p:nvPr>
            <p:ph type="sldNum" sz="quarter" idx="12"/>
          </p:nvPr>
        </p:nvSpPr>
        <p:spPr/>
        <p:txBody>
          <a:bodyPr/>
          <a:lstStyle/>
          <a:p>
            <a:pPr>
              <a:defRPr/>
            </a:pPr>
            <a:fld id="{B993FDCD-EA1D-4800-A42A-F9F92F50AE0B}" type="slidenum">
              <a:rPr lang="en-US" altLang="en-US" smtClean="0"/>
              <a:pPr>
                <a:defRPr/>
              </a:pPr>
              <a:t>22</a:t>
            </a:fld>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86686-DE42-4E5D-8D05-7D9CE601F071}"/>
              </a:ext>
            </a:extLst>
          </p:cNvPr>
          <p:cNvSpPr>
            <a:spLocks noGrp="1"/>
          </p:cNvSpPr>
          <p:nvPr>
            <p:ph type="title"/>
          </p:nvPr>
        </p:nvSpPr>
        <p:spPr/>
        <p:txBody>
          <a:bodyPr/>
          <a:lstStyle/>
          <a:p>
            <a:pPr>
              <a:defRPr/>
            </a:pPr>
            <a:r>
              <a:rPr lang="sr-Latn-CS" dirty="0"/>
              <a:t>Šta je to sterilizacija</a:t>
            </a:r>
            <a:endParaRPr lang="en-US" dirty="0"/>
          </a:p>
        </p:txBody>
      </p:sp>
      <p:sp>
        <p:nvSpPr>
          <p:cNvPr id="3" name="Content Placeholder 2">
            <a:extLst>
              <a:ext uri="{FF2B5EF4-FFF2-40B4-BE49-F238E27FC236}">
                <a16:creationId xmlns:a16="http://schemas.microsoft.com/office/drawing/2014/main" id="{EC6B6486-203D-49D2-ADB9-2E482B70FCEB}"/>
              </a:ext>
            </a:extLst>
          </p:cNvPr>
          <p:cNvSpPr>
            <a:spLocks noGrp="1"/>
          </p:cNvSpPr>
          <p:nvPr>
            <p:ph sz="half" idx="1"/>
          </p:nvPr>
        </p:nvSpPr>
        <p:spPr>
          <a:xfrm>
            <a:off x="1066800" y="1981200"/>
            <a:ext cx="2819400" cy="4114800"/>
          </a:xfrm>
        </p:spPr>
        <p:txBody>
          <a:bodyPr/>
          <a:lstStyle/>
          <a:p>
            <a:pPr>
              <a:defRPr/>
            </a:pPr>
            <a:r>
              <a:rPr lang="sr-Latn-CS" sz="2400" dirty="0"/>
              <a:t>Ona </a:t>
            </a:r>
            <a:r>
              <a:rPr lang="en-US" sz="2400" dirty="0" err="1"/>
              <a:t>omogućava</a:t>
            </a:r>
            <a:r>
              <a:rPr lang="sr-Latn-CS" sz="2400" dirty="0"/>
              <a:t> </a:t>
            </a:r>
            <a:r>
              <a:rPr lang="en-US" sz="2400" dirty="0" err="1"/>
              <a:t>samo</a:t>
            </a:r>
            <a:r>
              <a:rPr lang="en-US" sz="2400" dirty="0"/>
              <a:t> </a:t>
            </a:r>
            <a:r>
              <a:rPr lang="en-US" sz="2400" dirty="0" err="1"/>
              <a:t>da</a:t>
            </a:r>
            <a:r>
              <a:rPr lang="en-US" sz="2400" dirty="0"/>
              <a:t> se </a:t>
            </a:r>
            <a:r>
              <a:rPr lang="en-US" sz="2400" dirty="0" err="1"/>
              <a:t>uzme</a:t>
            </a:r>
            <a:r>
              <a:rPr lang="sr-Latn-CS" sz="2400" dirty="0"/>
              <a:t> </a:t>
            </a:r>
            <a:r>
              <a:rPr lang="en-US" sz="2400" dirty="0" err="1"/>
              <a:t>vazduh</a:t>
            </a:r>
            <a:r>
              <a:rPr lang="en-US" sz="2400" dirty="0"/>
              <a:t> </a:t>
            </a:r>
            <a:r>
              <a:rPr lang="en-US" sz="2400" dirty="0" err="1"/>
              <a:t>jer</a:t>
            </a:r>
            <a:r>
              <a:rPr lang="en-US" sz="2400" dirty="0"/>
              <a:t>, pre </a:t>
            </a:r>
            <a:r>
              <a:rPr lang="en-US" sz="2400" dirty="0" err="1"/>
              <a:t>ili</a:t>
            </a:r>
            <a:r>
              <a:rPr lang="en-US" sz="2400" dirty="0"/>
              <a:t> </a:t>
            </a:r>
            <a:r>
              <a:rPr lang="en-US" sz="2400" dirty="0" err="1"/>
              <a:t>kasnije</a:t>
            </a:r>
            <a:r>
              <a:rPr lang="en-US" sz="2400" dirty="0"/>
              <a:t>, o</a:t>
            </a:r>
            <a:r>
              <a:rPr lang="sr-Latn-CS" sz="2400" dirty="0"/>
              <a:t>pisana veza kursa, kamatne stope i ponude novca </a:t>
            </a:r>
            <a:r>
              <a:rPr lang="en-US" sz="2400" dirty="0"/>
              <a:t>ne</a:t>
            </a:r>
            <a:r>
              <a:rPr lang="sr-Latn-CS" sz="2400" dirty="0"/>
              <a:t> </a:t>
            </a:r>
            <a:r>
              <a:rPr lang="en-US" sz="2400" dirty="0" err="1"/>
              <a:t>može</a:t>
            </a:r>
            <a:r>
              <a:rPr lang="en-US" sz="2400" dirty="0"/>
              <a:t> </a:t>
            </a:r>
            <a:r>
              <a:rPr lang="en-US" sz="2400" dirty="0" err="1"/>
              <a:t>da</a:t>
            </a:r>
            <a:r>
              <a:rPr lang="en-US" sz="2400" dirty="0"/>
              <a:t> se </a:t>
            </a:r>
            <a:r>
              <a:rPr lang="en-US" sz="2400" dirty="0" err="1"/>
              <a:t>izbegne</a:t>
            </a:r>
            <a:r>
              <a:rPr lang="en-US" sz="2400" dirty="0"/>
              <a:t>.</a:t>
            </a:r>
          </a:p>
        </p:txBody>
      </p:sp>
      <p:pic>
        <p:nvPicPr>
          <p:cNvPr id="26628" name="Picture 2">
            <a:extLst>
              <a:ext uri="{FF2B5EF4-FFF2-40B4-BE49-F238E27FC236}">
                <a16:creationId xmlns:a16="http://schemas.microsoft.com/office/drawing/2014/main" id="{0DBA0339-2531-4802-8269-E9FEC41C1426}"/>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114800" y="2819400"/>
            <a:ext cx="4646613" cy="2505075"/>
          </a:xfrm>
          <a:noFill/>
          <a:extLst>
            <a:ext uri="{909E8E84-426E-40DD-AFC4-6F175D3DCCD1}">
              <a14:hiddenFill xmlns:a14="http://schemas.microsoft.com/office/drawing/2010/main">
                <a:solidFill>
                  <a:srgbClr val="FFFFFF"/>
                </a:solidFill>
              </a14:hiddenFill>
            </a:ext>
          </a:extLst>
        </p:spPr>
      </p:pic>
      <p:pic>
        <p:nvPicPr>
          <p:cNvPr id="26629" name="Picture 3">
            <a:extLst>
              <a:ext uri="{FF2B5EF4-FFF2-40B4-BE49-F238E27FC236}">
                <a16:creationId xmlns:a16="http://schemas.microsoft.com/office/drawing/2014/main" id="{3A9C8455-A687-4C2A-B17C-AD6617C9AE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9475" y="1905000"/>
            <a:ext cx="20732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0" name="TextBox 6">
            <a:extLst>
              <a:ext uri="{FF2B5EF4-FFF2-40B4-BE49-F238E27FC236}">
                <a16:creationId xmlns:a16="http://schemas.microsoft.com/office/drawing/2014/main" id="{809E9AAA-B33B-4BFB-A701-09FE27BE73FE}"/>
              </a:ext>
            </a:extLst>
          </p:cNvPr>
          <p:cNvSpPr txBox="1">
            <a:spLocks noChangeArrowheads="1"/>
          </p:cNvSpPr>
          <p:nvPr/>
        </p:nvSpPr>
        <p:spPr bwMode="auto">
          <a:xfrm>
            <a:off x="4572000" y="2449513"/>
            <a:ext cx="4191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sr-Latn-CS" altLang="en-US" sz="1800"/>
              <a:t>R devizne rezerve DC domaći krediti </a:t>
            </a:r>
            <a:endParaRPr lang="en-US" altLang="en-US" sz="1800"/>
          </a:p>
        </p:txBody>
      </p:sp>
      <p:sp>
        <p:nvSpPr>
          <p:cNvPr id="26631" name="TextBox 7">
            <a:extLst>
              <a:ext uri="{FF2B5EF4-FFF2-40B4-BE49-F238E27FC236}">
                <a16:creationId xmlns:a16="http://schemas.microsoft.com/office/drawing/2014/main" id="{84B4F883-4CBA-4769-A39B-29DB45189B97}"/>
              </a:ext>
            </a:extLst>
          </p:cNvPr>
          <p:cNvSpPr txBox="1">
            <a:spLocks noChangeArrowheads="1"/>
          </p:cNvSpPr>
          <p:nvPr/>
        </p:nvSpPr>
        <p:spPr bwMode="auto">
          <a:xfrm>
            <a:off x="4267200" y="5562600"/>
            <a:ext cx="419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Char char="-"/>
            </a:pPr>
            <a:r>
              <a:rPr lang="sr-Latn-CS" altLang="en-US" sz="1800"/>
              <a:t>  smanjuje + povećava = ne menja se</a:t>
            </a:r>
            <a:endParaRPr lang="en-US" altLang="en-US" sz="1800"/>
          </a:p>
        </p:txBody>
      </p:sp>
      <p:sp>
        <p:nvSpPr>
          <p:cNvPr id="9" name="Rectangle 8">
            <a:extLst>
              <a:ext uri="{FF2B5EF4-FFF2-40B4-BE49-F238E27FC236}">
                <a16:creationId xmlns:a16="http://schemas.microsoft.com/office/drawing/2014/main" id="{63BA8EC6-75AB-4DB1-8696-AE03B9EE843F}"/>
              </a:ext>
            </a:extLst>
          </p:cNvPr>
          <p:cNvSpPr>
            <a:spLocks noChangeArrowheads="1"/>
          </p:cNvSpPr>
          <p:nvPr/>
        </p:nvSpPr>
        <p:spPr bwMode="auto">
          <a:xfrm>
            <a:off x="1981200" y="533400"/>
            <a:ext cx="4343400" cy="12001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800"/>
              <a:t>Sterilizacija se postiže kada centralna</a:t>
            </a:r>
            <a:r>
              <a:rPr lang="sr-Latn-CS" altLang="en-US" sz="1800"/>
              <a:t> </a:t>
            </a:r>
            <a:r>
              <a:rPr lang="pl-PL" altLang="en-US" sz="1800"/>
              <a:t>banka nekom operacijom na domaćem tržištu </a:t>
            </a:r>
            <a:r>
              <a:rPr lang="pt-BR" altLang="en-US" sz="1800"/>
              <a:t>novca neutrališe intervencije na deviznom tržištu</a:t>
            </a:r>
            <a:endParaRPr lang="en-US" altLang="en-US" sz="1800"/>
          </a:p>
        </p:txBody>
      </p:sp>
      <p:sp>
        <p:nvSpPr>
          <p:cNvPr id="4" name="Slide Number Placeholder 3">
            <a:extLst>
              <a:ext uri="{FF2B5EF4-FFF2-40B4-BE49-F238E27FC236}">
                <a16:creationId xmlns:a16="http://schemas.microsoft.com/office/drawing/2014/main" id="{16CBD7A9-1847-4890-A5FC-F41B174B92F2}"/>
              </a:ext>
            </a:extLst>
          </p:cNvPr>
          <p:cNvSpPr>
            <a:spLocks noGrp="1"/>
          </p:cNvSpPr>
          <p:nvPr>
            <p:ph type="sldNum" sz="quarter" idx="12"/>
          </p:nvPr>
        </p:nvSpPr>
        <p:spPr/>
        <p:txBody>
          <a:bodyPr/>
          <a:lstStyle/>
          <a:p>
            <a:pPr>
              <a:defRPr/>
            </a:pPr>
            <a:fld id="{E8B6CB7A-F7B8-459B-9AEF-AB89D8D0D7D3}" type="slidenum">
              <a:rPr lang="en-US" altLang="en-US" smtClean="0"/>
              <a:pPr>
                <a:defRPr/>
              </a:pPr>
              <a:t>23</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mph" presetSubtype="0" fill="hold" grpId="0" nodeType="clickEffect">
                                  <p:stCondLst>
                                    <p:cond delay="0"/>
                                  </p:stCondLst>
                                  <p:childTnLst>
                                    <p:animScale>
                                      <p:cBhvr>
                                        <p:cTn id="11" dur="2000" fill="hold"/>
                                        <p:tgtEl>
                                          <p:spTgt spid="9"/>
                                        </p:tgtEl>
                                      </p:cBhvr>
                                      <p:by x="150000" y="150000"/>
                                    </p:animScale>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blinds(horizontal)">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animBg="1"/>
      <p:bldP spid="9"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521E7-9676-437F-9B26-2DF241536215}"/>
              </a:ext>
            </a:extLst>
          </p:cNvPr>
          <p:cNvSpPr>
            <a:spLocks noGrp="1"/>
          </p:cNvSpPr>
          <p:nvPr>
            <p:ph type="title"/>
          </p:nvPr>
        </p:nvSpPr>
        <p:spPr/>
        <p:txBody>
          <a:bodyPr/>
          <a:lstStyle/>
          <a:p>
            <a:pPr>
              <a:defRPr/>
            </a:pPr>
            <a:r>
              <a:rPr lang="en-US" sz="3200" dirty="0" err="1"/>
              <a:t>Nesterilizovane</a:t>
            </a:r>
            <a:r>
              <a:rPr lang="en-US" sz="3200" dirty="0"/>
              <a:t> </a:t>
            </a:r>
            <a:r>
              <a:rPr lang="en-US" sz="3200" dirty="0" err="1"/>
              <a:t>intervencije</a:t>
            </a:r>
            <a:r>
              <a:rPr lang="sr-Latn-CS" sz="3200" dirty="0"/>
              <a:t> pri depresijaciji – višak domaće valute</a:t>
            </a:r>
            <a:br>
              <a:rPr lang="en-US" dirty="0"/>
            </a:br>
            <a:endParaRPr lang="en-US" dirty="0"/>
          </a:p>
        </p:txBody>
      </p:sp>
      <p:sp>
        <p:nvSpPr>
          <p:cNvPr id="3" name="Content Placeholder 2">
            <a:extLst>
              <a:ext uri="{FF2B5EF4-FFF2-40B4-BE49-F238E27FC236}">
                <a16:creationId xmlns:a16="http://schemas.microsoft.com/office/drawing/2014/main" id="{302A83E4-5B02-481A-B8FC-3FBA57E6F590}"/>
              </a:ext>
            </a:extLst>
          </p:cNvPr>
          <p:cNvSpPr>
            <a:spLocks noGrp="1"/>
          </p:cNvSpPr>
          <p:nvPr>
            <p:ph sz="half" idx="1"/>
          </p:nvPr>
        </p:nvSpPr>
        <p:spPr>
          <a:xfrm>
            <a:off x="1143000" y="1981200"/>
            <a:ext cx="3352800" cy="4114800"/>
          </a:xfrm>
        </p:spPr>
        <p:txBody>
          <a:bodyPr/>
          <a:lstStyle/>
          <a:p>
            <a:pPr>
              <a:defRPr/>
            </a:pPr>
            <a:r>
              <a:rPr lang="en-US" dirty="0" err="1"/>
              <a:t>Da</a:t>
            </a:r>
            <a:r>
              <a:rPr lang="en-US" dirty="0"/>
              <a:t> bi </a:t>
            </a:r>
            <a:r>
              <a:rPr lang="en-US" dirty="0" err="1"/>
              <a:t>sprečila</a:t>
            </a:r>
            <a:r>
              <a:rPr lang="en-US" dirty="0"/>
              <a:t> </a:t>
            </a:r>
            <a:r>
              <a:rPr lang="en-US" dirty="0" err="1"/>
              <a:t>da</a:t>
            </a:r>
            <a:r>
              <a:rPr lang="en-US" dirty="0"/>
              <a:t> </a:t>
            </a:r>
            <a:r>
              <a:rPr lang="en-US" dirty="0" err="1"/>
              <a:t>vrednost</a:t>
            </a:r>
            <a:r>
              <a:rPr lang="en-US" dirty="0"/>
              <a:t> </a:t>
            </a:r>
            <a:r>
              <a:rPr lang="en-US" dirty="0" err="1"/>
              <a:t>valute</a:t>
            </a:r>
            <a:r>
              <a:rPr lang="en-US" dirty="0"/>
              <a:t> </a:t>
            </a:r>
            <a:r>
              <a:rPr lang="en-US" dirty="0" err="1"/>
              <a:t>opadne</a:t>
            </a:r>
            <a:r>
              <a:rPr lang="en-US" dirty="0"/>
              <a:t>, </a:t>
            </a:r>
            <a:r>
              <a:rPr lang="en-US" dirty="0" err="1"/>
              <a:t>centralna</a:t>
            </a:r>
            <a:r>
              <a:rPr lang="en-US" dirty="0"/>
              <a:t> </a:t>
            </a:r>
            <a:r>
              <a:rPr lang="en-US" dirty="0" err="1"/>
              <a:t>banka</a:t>
            </a:r>
            <a:r>
              <a:rPr lang="sr-Latn-CS" dirty="0"/>
              <a:t> povlači </a:t>
            </a:r>
            <a:r>
              <a:rPr lang="pl-PL" dirty="0"/>
              <a:t>primarni novac</a:t>
            </a:r>
          </a:p>
          <a:p>
            <a:pPr>
              <a:defRPr/>
            </a:pPr>
            <a:r>
              <a:rPr lang="en-US" dirty="0" err="1"/>
              <a:t>ovako</a:t>
            </a:r>
            <a:r>
              <a:rPr lang="en-US" dirty="0"/>
              <a:t> se </a:t>
            </a:r>
            <a:r>
              <a:rPr lang="en-US" dirty="0" err="1"/>
              <a:t>vrši</a:t>
            </a:r>
            <a:r>
              <a:rPr lang="en-US" dirty="0"/>
              <a:t> </a:t>
            </a:r>
            <a:r>
              <a:rPr lang="en-US" dirty="0" err="1"/>
              <a:t>kontrakcija</a:t>
            </a:r>
            <a:r>
              <a:rPr lang="en-US" dirty="0"/>
              <a:t> </a:t>
            </a:r>
            <a:r>
              <a:rPr lang="en-US" dirty="0" err="1"/>
              <a:t>novčane</a:t>
            </a:r>
            <a:r>
              <a:rPr lang="en-US" dirty="0"/>
              <a:t> </a:t>
            </a:r>
            <a:r>
              <a:rPr lang="en-US" dirty="0" err="1"/>
              <a:t>ponude</a:t>
            </a:r>
            <a:endParaRPr lang="en-US" dirty="0"/>
          </a:p>
        </p:txBody>
      </p:sp>
      <p:pic>
        <p:nvPicPr>
          <p:cNvPr id="27652" name="Picture 2">
            <a:extLst>
              <a:ext uri="{FF2B5EF4-FFF2-40B4-BE49-F238E27FC236}">
                <a16:creationId xmlns:a16="http://schemas.microsoft.com/office/drawing/2014/main" id="{C1ED92D0-5CEA-4AE3-8286-AC0DD94CE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4988" y="2819400"/>
            <a:ext cx="4646612"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3">
            <a:extLst>
              <a:ext uri="{FF2B5EF4-FFF2-40B4-BE49-F238E27FC236}">
                <a16:creationId xmlns:a16="http://schemas.microsoft.com/office/drawing/2014/main" id="{A3E8138C-CFE5-4FAB-9FFC-A6DA592F5E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9475" y="1905000"/>
            <a:ext cx="20732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4" name="TextBox 6">
            <a:extLst>
              <a:ext uri="{FF2B5EF4-FFF2-40B4-BE49-F238E27FC236}">
                <a16:creationId xmlns:a16="http://schemas.microsoft.com/office/drawing/2014/main" id="{D65A1DF7-0DB8-4A0C-B2A9-D7248757DAE7}"/>
              </a:ext>
            </a:extLst>
          </p:cNvPr>
          <p:cNvSpPr txBox="1">
            <a:spLocks noChangeArrowheads="1"/>
          </p:cNvSpPr>
          <p:nvPr/>
        </p:nvSpPr>
        <p:spPr bwMode="auto">
          <a:xfrm>
            <a:off x="4572000" y="2449513"/>
            <a:ext cx="4191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sr-Latn-CS" altLang="en-US" sz="1800"/>
              <a:t>R devizne rezerve DC domaći krediti </a:t>
            </a:r>
            <a:endParaRPr lang="en-US" altLang="en-US" sz="1800"/>
          </a:p>
        </p:txBody>
      </p:sp>
      <p:sp>
        <p:nvSpPr>
          <p:cNvPr id="4" name="Slide Number Placeholder 3">
            <a:extLst>
              <a:ext uri="{FF2B5EF4-FFF2-40B4-BE49-F238E27FC236}">
                <a16:creationId xmlns:a16="http://schemas.microsoft.com/office/drawing/2014/main" id="{C87670B3-1A5F-4BBF-B197-C1C008DB2853}"/>
              </a:ext>
            </a:extLst>
          </p:cNvPr>
          <p:cNvSpPr>
            <a:spLocks noGrp="1"/>
          </p:cNvSpPr>
          <p:nvPr>
            <p:ph type="sldNum" sz="quarter" idx="12"/>
          </p:nvPr>
        </p:nvSpPr>
        <p:spPr/>
        <p:txBody>
          <a:bodyPr/>
          <a:lstStyle/>
          <a:p>
            <a:pPr>
              <a:defRPr/>
            </a:pPr>
            <a:fld id="{E8B6CB7A-F7B8-459B-9AEF-AB89D8D0D7D3}" type="slidenum">
              <a:rPr lang="en-US" altLang="en-US" smtClean="0"/>
              <a:pPr>
                <a:defRPr/>
              </a:pPr>
              <a:t>24</a:t>
            </a:fld>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77627-FF39-4803-8F70-F2668D70F29F}"/>
              </a:ext>
            </a:extLst>
          </p:cNvPr>
          <p:cNvSpPr>
            <a:spLocks noGrp="1"/>
          </p:cNvSpPr>
          <p:nvPr>
            <p:ph type="title"/>
          </p:nvPr>
        </p:nvSpPr>
        <p:spPr>
          <a:xfrm>
            <a:off x="228600" y="304800"/>
            <a:ext cx="7543800" cy="1431925"/>
          </a:xfrm>
        </p:spPr>
        <p:txBody>
          <a:bodyPr/>
          <a:lstStyle/>
          <a:p>
            <a:pPr>
              <a:defRPr/>
            </a:pPr>
            <a:br>
              <a:rPr lang="en-US" dirty="0"/>
            </a:br>
            <a:r>
              <a:rPr lang="sr-Latn-CS" dirty="0"/>
              <a:t>CB </a:t>
            </a:r>
            <a:r>
              <a:rPr lang="pl-PL" dirty="0"/>
              <a:t>ne može da se dugo održi u tački B </a:t>
            </a:r>
            <a:br>
              <a:rPr lang="en-US" dirty="0"/>
            </a:br>
            <a:endParaRPr lang="en-US" dirty="0"/>
          </a:p>
        </p:txBody>
      </p:sp>
      <p:sp>
        <p:nvSpPr>
          <p:cNvPr id="3" name="Content Placeholder 2">
            <a:extLst>
              <a:ext uri="{FF2B5EF4-FFF2-40B4-BE49-F238E27FC236}">
                <a16:creationId xmlns:a16="http://schemas.microsoft.com/office/drawing/2014/main" id="{F05C1659-E96C-4D8D-8D7B-28516006951B}"/>
              </a:ext>
            </a:extLst>
          </p:cNvPr>
          <p:cNvSpPr>
            <a:spLocks noGrp="1"/>
          </p:cNvSpPr>
          <p:nvPr>
            <p:ph sz="half" idx="1"/>
          </p:nvPr>
        </p:nvSpPr>
        <p:spPr/>
        <p:txBody>
          <a:bodyPr/>
          <a:lstStyle/>
          <a:p>
            <a:pPr>
              <a:defRPr/>
            </a:pPr>
            <a:r>
              <a:rPr lang="en-US" dirty="0"/>
              <a:t>U </a:t>
            </a:r>
            <a:r>
              <a:rPr lang="en-US" dirty="0" err="1"/>
              <a:t>najboljem</a:t>
            </a:r>
            <a:r>
              <a:rPr lang="en-US" dirty="0"/>
              <a:t> </a:t>
            </a:r>
            <a:r>
              <a:rPr lang="en-US" dirty="0" err="1"/>
              <a:t>slučaju</a:t>
            </a:r>
            <a:r>
              <a:rPr lang="en-US" dirty="0"/>
              <a:t>, </a:t>
            </a:r>
            <a:r>
              <a:rPr lang="en-US" dirty="0" err="1"/>
              <a:t>sterilizovana</a:t>
            </a:r>
            <a:r>
              <a:rPr lang="en-US" dirty="0"/>
              <a:t> </a:t>
            </a:r>
            <a:r>
              <a:rPr lang="en-US" dirty="0" err="1"/>
              <a:t>intervencija</a:t>
            </a:r>
            <a:r>
              <a:rPr lang="en-US" dirty="0"/>
              <a:t> </a:t>
            </a:r>
            <a:r>
              <a:rPr lang="en-US" dirty="0" err="1"/>
              <a:t>može</a:t>
            </a:r>
            <a:endParaRPr lang="en-US" dirty="0"/>
          </a:p>
          <a:p>
            <a:pPr>
              <a:defRPr/>
            </a:pPr>
            <a:r>
              <a:rPr lang="pl-PL" dirty="0"/>
              <a:t>na kratak rok da vrati centralnoj banci sposobnost vođenja </a:t>
            </a:r>
            <a:r>
              <a:rPr lang="en-US" dirty="0" err="1"/>
              <a:t>autonomne</a:t>
            </a:r>
            <a:r>
              <a:rPr lang="en-US" dirty="0"/>
              <a:t> </a:t>
            </a:r>
            <a:r>
              <a:rPr lang="en-US" dirty="0" err="1"/>
              <a:t>monetarne</a:t>
            </a:r>
            <a:r>
              <a:rPr lang="en-US" dirty="0"/>
              <a:t> </a:t>
            </a:r>
            <a:r>
              <a:rPr lang="en-US" dirty="0" err="1"/>
              <a:t>politike</a:t>
            </a:r>
            <a:r>
              <a:rPr lang="en-US" dirty="0"/>
              <a:t>. </a:t>
            </a:r>
          </a:p>
        </p:txBody>
      </p:sp>
      <p:pic>
        <p:nvPicPr>
          <p:cNvPr id="28676" name="Picture 2">
            <a:extLst>
              <a:ext uri="{FF2B5EF4-FFF2-40B4-BE49-F238E27FC236}">
                <a16:creationId xmlns:a16="http://schemas.microsoft.com/office/drawing/2014/main" id="{582C783B-66B2-4105-96BA-46FDF262733B}"/>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876800" y="2209800"/>
            <a:ext cx="3673475" cy="3581400"/>
          </a:xfr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B259F6E5-AA5C-47EB-AB91-C7FD2FCE7975}"/>
              </a:ext>
            </a:extLst>
          </p:cNvPr>
          <p:cNvSpPr>
            <a:spLocks noGrp="1"/>
          </p:cNvSpPr>
          <p:nvPr>
            <p:ph type="sldNum" sz="quarter" idx="12"/>
          </p:nvPr>
        </p:nvSpPr>
        <p:spPr/>
        <p:txBody>
          <a:bodyPr/>
          <a:lstStyle/>
          <a:p>
            <a:pPr>
              <a:defRPr/>
            </a:pPr>
            <a:fld id="{E8B6CB7A-F7B8-459B-9AEF-AB89D8D0D7D3}" type="slidenum">
              <a:rPr lang="en-US" altLang="en-US" smtClean="0"/>
              <a:pPr>
                <a:defRPr/>
              </a:pPr>
              <a:t>25</a:t>
            </a:fld>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CAFA6-1100-4D4F-9883-7DB5EE187DF9}"/>
              </a:ext>
            </a:extLst>
          </p:cNvPr>
          <p:cNvSpPr>
            <a:spLocks noGrp="1"/>
          </p:cNvSpPr>
          <p:nvPr>
            <p:ph type="title"/>
          </p:nvPr>
        </p:nvSpPr>
        <p:spPr/>
        <p:txBody>
          <a:bodyPr/>
          <a:lstStyle/>
          <a:p>
            <a:pPr>
              <a:defRPr/>
            </a:pPr>
            <a:r>
              <a:rPr lang="en-US" dirty="0" err="1"/>
              <a:t>Ovo</a:t>
            </a:r>
            <a:r>
              <a:rPr lang="en-US" dirty="0"/>
              <a:t> ne </a:t>
            </a:r>
            <a:r>
              <a:rPr lang="en-US" dirty="0" err="1"/>
              <a:t>može</a:t>
            </a:r>
            <a:r>
              <a:rPr lang="en-US" dirty="0"/>
              <a:t> </a:t>
            </a:r>
            <a:r>
              <a:rPr lang="en-US" dirty="0" err="1"/>
              <a:t>da</a:t>
            </a:r>
            <a:r>
              <a:rPr lang="en-US" dirty="0"/>
              <a:t> </a:t>
            </a:r>
            <a:r>
              <a:rPr lang="en-US" dirty="0" err="1"/>
              <a:t>ide</a:t>
            </a:r>
            <a:r>
              <a:rPr lang="en-US" dirty="0"/>
              <a:t> u </a:t>
            </a:r>
            <a:r>
              <a:rPr lang="en-US" dirty="0" err="1"/>
              <a:t>nedogled</a:t>
            </a:r>
            <a:r>
              <a:rPr lang="en-US" dirty="0"/>
              <a:t>, </a:t>
            </a:r>
          </a:p>
        </p:txBody>
      </p:sp>
      <p:sp>
        <p:nvSpPr>
          <p:cNvPr id="3" name="Content Placeholder 2">
            <a:extLst>
              <a:ext uri="{FF2B5EF4-FFF2-40B4-BE49-F238E27FC236}">
                <a16:creationId xmlns:a16="http://schemas.microsoft.com/office/drawing/2014/main" id="{1B333FCC-DCF8-4619-B6AC-42941EB7427E}"/>
              </a:ext>
            </a:extLst>
          </p:cNvPr>
          <p:cNvSpPr>
            <a:spLocks noGrp="1"/>
          </p:cNvSpPr>
          <p:nvPr>
            <p:ph sz="half" idx="1"/>
          </p:nvPr>
        </p:nvSpPr>
        <p:spPr/>
        <p:txBody>
          <a:bodyPr/>
          <a:lstStyle/>
          <a:p>
            <a:pPr>
              <a:defRPr/>
            </a:pPr>
            <a:r>
              <a:rPr lang="en-US" dirty="0" err="1"/>
              <a:t>Sve</a:t>
            </a:r>
            <a:r>
              <a:rPr lang="en-US" dirty="0"/>
              <a:t> </a:t>
            </a:r>
            <a:r>
              <a:rPr lang="en-US" dirty="0" err="1"/>
              <a:t>dok</a:t>
            </a:r>
            <a:r>
              <a:rPr lang="sr-Latn-CS" dirty="0"/>
              <a:t> </a:t>
            </a:r>
            <a:r>
              <a:rPr lang="pl-PL" dirty="0"/>
              <a:t>i bude ispod i*, kapital napušta zemlju, a centralna banka </a:t>
            </a:r>
            <a:r>
              <a:rPr lang="it-IT" dirty="0"/>
              <a:t>interven</a:t>
            </a:r>
            <a:r>
              <a:rPr lang="sr-Latn-CS" dirty="0"/>
              <a:t>iše </a:t>
            </a:r>
            <a:r>
              <a:rPr lang="it-IT" dirty="0"/>
              <a:t>da bi održala paritet</a:t>
            </a:r>
          </a:p>
          <a:p>
            <a:pPr>
              <a:buFont typeface="Wingdings" panose="05000000000000000000" pitchFamily="2" charset="2"/>
              <a:buNone/>
              <a:defRPr/>
            </a:pPr>
            <a:endParaRPr lang="en-US" dirty="0"/>
          </a:p>
        </p:txBody>
      </p:sp>
      <p:sp>
        <p:nvSpPr>
          <p:cNvPr id="4" name="Content Placeholder 3">
            <a:extLst>
              <a:ext uri="{FF2B5EF4-FFF2-40B4-BE49-F238E27FC236}">
                <a16:creationId xmlns:a16="http://schemas.microsoft.com/office/drawing/2014/main" id="{384B4922-CE1A-4954-8E67-D441ECEA9B66}"/>
              </a:ext>
            </a:extLst>
          </p:cNvPr>
          <p:cNvSpPr>
            <a:spLocks noGrp="1"/>
          </p:cNvSpPr>
          <p:nvPr>
            <p:ph sz="half" idx="2"/>
          </p:nvPr>
        </p:nvSpPr>
        <p:spPr>
          <a:xfrm>
            <a:off x="4419600" y="1981200"/>
            <a:ext cx="4495800" cy="4114800"/>
          </a:xfrm>
        </p:spPr>
        <p:txBody>
          <a:bodyPr/>
          <a:lstStyle/>
          <a:p>
            <a:pPr>
              <a:defRPr/>
            </a:pPr>
            <a:r>
              <a:rPr lang="sr-Latn-CS" b="1" dirty="0"/>
              <a:t>Ali </a:t>
            </a:r>
            <a:r>
              <a:rPr lang="en-US" b="1" dirty="0" err="1"/>
              <a:t>devizne</a:t>
            </a:r>
            <a:r>
              <a:rPr lang="en-US" b="1" dirty="0"/>
              <a:t> </a:t>
            </a:r>
            <a:r>
              <a:rPr lang="en-US" b="1" dirty="0" err="1"/>
              <a:t>rezerve</a:t>
            </a:r>
            <a:r>
              <a:rPr lang="en-US" b="1" dirty="0"/>
              <a:t> </a:t>
            </a:r>
            <a:r>
              <a:rPr lang="sr-Latn-CS" b="1" dirty="0"/>
              <a:t>će </a:t>
            </a:r>
            <a:r>
              <a:rPr lang="en-US" b="1" dirty="0"/>
              <a:t>pre </a:t>
            </a:r>
            <a:r>
              <a:rPr lang="en-US" b="1" dirty="0" err="1"/>
              <a:t>ili</a:t>
            </a:r>
            <a:r>
              <a:rPr lang="en-US" b="1" dirty="0"/>
              <a:t> </a:t>
            </a:r>
            <a:r>
              <a:rPr lang="en-US" b="1" dirty="0" err="1"/>
              <a:t>kasnije</a:t>
            </a:r>
            <a:r>
              <a:rPr lang="sr-Latn-CS" b="1" dirty="0"/>
              <a:t> </a:t>
            </a:r>
            <a:r>
              <a:rPr lang="en-US" b="1" dirty="0" err="1"/>
              <a:t>presušiti</a:t>
            </a:r>
            <a:r>
              <a:rPr lang="en-US" dirty="0"/>
              <a:t>. </a:t>
            </a:r>
            <a:endParaRPr lang="sr-Latn-RS" dirty="0"/>
          </a:p>
          <a:p>
            <a:pPr>
              <a:defRPr/>
            </a:pPr>
            <a:endParaRPr lang="sr-Latn-CS" dirty="0"/>
          </a:p>
          <a:p>
            <a:pPr>
              <a:defRPr/>
            </a:pPr>
            <a:r>
              <a:rPr lang="en-US" dirty="0" err="1"/>
              <a:t>Ako</a:t>
            </a:r>
            <a:r>
              <a:rPr lang="en-US" dirty="0"/>
              <a:t> </a:t>
            </a:r>
            <a:r>
              <a:rPr lang="en-US" dirty="0" err="1"/>
              <a:t>su</a:t>
            </a:r>
            <a:r>
              <a:rPr lang="en-US" dirty="0"/>
              <a:t> </a:t>
            </a:r>
            <a:r>
              <a:rPr lang="en-US" dirty="0" err="1"/>
              <a:t>tokovi</a:t>
            </a:r>
            <a:r>
              <a:rPr lang="sr-Latn-CS" dirty="0"/>
              <a:t> </a:t>
            </a:r>
            <a:r>
              <a:rPr lang="en-US" dirty="0" err="1"/>
              <a:t>kapitala</a:t>
            </a:r>
            <a:r>
              <a:rPr lang="en-US" dirty="0"/>
              <a:t> </a:t>
            </a:r>
            <a:r>
              <a:rPr lang="en-US" dirty="0" err="1"/>
              <a:t>veliki</a:t>
            </a:r>
            <a:r>
              <a:rPr lang="en-US" dirty="0"/>
              <a:t>, </a:t>
            </a:r>
            <a:r>
              <a:rPr lang="en-US" dirty="0" err="1"/>
              <a:t>kao</a:t>
            </a:r>
            <a:r>
              <a:rPr lang="en-US" dirty="0"/>
              <a:t> </a:t>
            </a:r>
            <a:r>
              <a:rPr lang="en-US" dirty="0" err="1"/>
              <a:t>što</a:t>
            </a:r>
            <a:r>
              <a:rPr lang="en-US" dirty="0"/>
              <a:t> </a:t>
            </a:r>
            <a:r>
              <a:rPr lang="en-US" dirty="0" err="1"/>
              <a:t>obično</a:t>
            </a:r>
            <a:r>
              <a:rPr lang="en-US" dirty="0"/>
              <a:t> </a:t>
            </a:r>
            <a:r>
              <a:rPr lang="en-US" dirty="0" err="1"/>
              <a:t>i</a:t>
            </a:r>
            <a:r>
              <a:rPr lang="en-US" dirty="0"/>
              <a:t> </a:t>
            </a:r>
            <a:r>
              <a:rPr lang="en-US" dirty="0" err="1"/>
              <a:t>jesu</a:t>
            </a:r>
            <a:r>
              <a:rPr lang="en-US" dirty="0"/>
              <a:t>, </a:t>
            </a:r>
            <a:r>
              <a:rPr lang="en-US" dirty="0" err="1"/>
              <a:t>rezerve</a:t>
            </a:r>
            <a:r>
              <a:rPr lang="en-US" dirty="0"/>
              <a:t> se </a:t>
            </a:r>
            <a:r>
              <a:rPr lang="en-US" dirty="0" err="1"/>
              <a:t>mogu</a:t>
            </a:r>
            <a:endParaRPr lang="en-US" dirty="0"/>
          </a:p>
          <a:p>
            <a:pPr>
              <a:defRPr/>
            </a:pPr>
            <a:r>
              <a:rPr lang="pl-PL" dirty="0"/>
              <a:t>istrošiti za nekoliko dana, ponekad i za nekoliko časova</a:t>
            </a:r>
            <a:endParaRPr lang="en-US" dirty="0"/>
          </a:p>
        </p:txBody>
      </p:sp>
      <p:sp>
        <p:nvSpPr>
          <p:cNvPr id="5" name="Slide Number Placeholder 4">
            <a:extLst>
              <a:ext uri="{FF2B5EF4-FFF2-40B4-BE49-F238E27FC236}">
                <a16:creationId xmlns:a16="http://schemas.microsoft.com/office/drawing/2014/main" id="{35FD7B31-C90C-4416-8B10-A70EA54DEE3F}"/>
              </a:ext>
            </a:extLst>
          </p:cNvPr>
          <p:cNvSpPr>
            <a:spLocks noGrp="1"/>
          </p:cNvSpPr>
          <p:nvPr>
            <p:ph type="sldNum" sz="quarter" idx="12"/>
          </p:nvPr>
        </p:nvSpPr>
        <p:spPr/>
        <p:txBody>
          <a:bodyPr/>
          <a:lstStyle/>
          <a:p>
            <a:pPr>
              <a:defRPr/>
            </a:pPr>
            <a:fld id="{E8B6CB7A-F7B8-459B-9AEF-AB89D8D0D7D3}" type="slidenum">
              <a:rPr lang="en-US" altLang="en-US" smtClean="0"/>
              <a:pPr>
                <a:defRPr/>
              </a:pPr>
              <a:t>26</a:t>
            </a:fld>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a:extLst>
              <a:ext uri="{FF2B5EF4-FFF2-40B4-BE49-F238E27FC236}">
                <a16:creationId xmlns:a16="http://schemas.microsoft.com/office/drawing/2014/main" id="{10E94B9F-3CDE-4EC9-88EE-D3E1F87C6688}"/>
              </a:ext>
            </a:extLst>
          </p:cNvPr>
          <p:cNvSpPr>
            <a:spLocks noGrp="1"/>
          </p:cNvSpPr>
          <p:nvPr>
            <p:ph type="sldNum" sz="quarter" idx="12"/>
          </p:nvPr>
        </p:nvSpPr>
        <p:spPr>
          <a:xfrm>
            <a:off x="1066800" y="6248400"/>
            <a:ext cx="1905000" cy="457200"/>
          </a:xfrm>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defRPr/>
            </a:pPr>
            <a:r>
              <a:rPr lang="en-US" altLang="en-US"/>
              <a:t>slide </a:t>
            </a:r>
            <a:fld id="{42F66A91-FC57-4144-B891-C0B9ACC12F2B}" type="slidenum">
              <a:rPr lang="en-US" altLang="en-US" smtClean="0"/>
              <a:pPr algn="l" eaLnBrk="1" hangingPunct="1">
                <a:defRPr/>
              </a:pPr>
              <a:t>27</a:t>
            </a:fld>
            <a:endParaRPr lang="en-US" altLang="en-US"/>
          </a:p>
        </p:txBody>
      </p:sp>
      <p:sp>
        <p:nvSpPr>
          <p:cNvPr id="328706" name="Rectangle 2">
            <a:extLst>
              <a:ext uri="{FF2B5EF4-FFF2-40B4-BE49-F238E27FC236}">
                <a16:creationId xmlns:a16="http://schemas.microsoft.com/office/drawing/2014/main" id="{FC376943-510C-4CA9-94CB-1CF5B121DD34}"/>
              </a:ext>
            </a:extLst>
          </p:cNvPr>
          <p:cNvSpPr>
            <a:spLocks noGrp="1" noChangeArrowheads="1"/>
          </p:cNvSpPr>
          <p:nvPr>
            <p:ph type="title"/>
          </p:nvPr>
        </p:nvSpPr>
        <p:spPr>
          <a:xfrm>
            <a:off x="685800" y="228600"/>
            <a:ext cx="7696200" cy="914400"/>
          </a:xfrm>
        </p:spPr>
        <p:txBody>
          <a:bodyPr/>
          <a:lstStyle/>
          <a:p>
            <a:pPr eaLnBrk="1" hangingPunct="1">
              <a:lnSpc>
                <a:spcPct val="90000"/>
              </a:lnSpc>
              <a:tabLst>
                <a:tab pos="4113213" algn="ctr"/>
              </a:tabLst>
              <a:defRPr/>
            </a:pPr>
            <a:br>
              <a:rPr lang="sr-Latn-CS" altLang="en-US" sz="3400"/>
            </a:br>
            <a:r>
              <a:rPr lang="sr-Latn-CS" altLang="en-US" sz="3400"/>
              <a:t>Kriza </a:t>
            </a:r>
            <a:r>
              <a:rPr lang="en-US" altLang="en-US" sz="3400"/>
              <a:t>m</a:t>
            </a:r>
            <a:r>
              <a:rPr lang="sr-Latn-CS" altLang="en-US" sz="3400"/>
              <a:t>eksičkog pezosa</a:t>
            </a:r>
            <a:endParaRPr lang="en-US" altLang="en-US" sz="3400"/>
          </a:p>
        </p:txBody>
      </p:sp>
      <p:pic>
        <p:nvPicPr>
          <p:cNvPr id="328707" name="Picture 3">
            <a:extLst>
              <a:ext uri="{FF2B5EF4-FFF2-40B4-BE49-F238E27FC236}">
                <a16:creationId xmlns:a16="http://schemas.microsoft.com/office/drawing/2014/main" id="{DBEFC582-DF00-4F75-90F4-71E5EC94BF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 y="1265238"/>
            <a:ext cx="8001000" cy="483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28707"/>
                                        </p:tgtEl>
                                        <p:attrNameLst>
                                          <p:attrName>style.visibility</p:attrName>
                                        </p:attrNameLst>
                                      </p:cBhvr>
                                      <p:to>
                                        <p:strVal val="visible"/>
                                      </p:to>
                                    </p:set>
                                    <p:animEffect transition="in" filter="dissolve">
                                      <p:cBhvr>
                                        <p:cTn id="7" dur="500"/>
                                        <p:tgtEl>
                                          <p:spTgt spid="3287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a:extLst>
              <a:ext uri="{FF2B5EF4-FFF2-40B4-BE49-F238E27FC236}">
                <a16:creationId xmlns:a16="http://schemas.microsoft.com/office/drawing/2014/main" id="{5D947713-F6B2-4156-9A7A-1933B498D7BF}"/>
              </a:ext>
            </a:extLst>
          </p:cNvPr>
          <p:cNvSpPr>
            <a:spLocks noGrp="1"/>
          </p:cNvSpPr>
          <p:nvPr>
            <p:ph type="sldNum" sz="quarter" idx="12"/>
          </p:nvPr>
        </p:nvSpPr>
        <p:spPr>
          <a:xfrm>
            <a:off x="1066800" y="6248400"/>
            <a:ext cx="1905000" cy="457200"/>
          </a:xfrm>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defRPr/>
            </a:pPr>
            <a:r>
              <a:rPr lang="en-US" altLang="en-US"/>
              <a:t>slide </a:t>
            </a:r>
            <a:fld id="{BBCECBDA-C07A-43AA-AEA3-DE0B7B4334A7}" type="slidenum">
              <a:rPr lang="en-US" altLang="en-US" smtClean="0"/>
              <a:pPr algn="l" eaLnBrk="1" hangingPunct="1">
                <a:defRPr/>
              </a:pPr>
              <a:t>28</a:t>
            </a:fld>
            <a:endParaRPr lang="en-US" altLang="en-US"/>
          </a:p>
        </p:txBody>
      </p:sp>
      <p:pic>
        <p:nvPicPr>
          <p:cNvPr id="31747" name="Picture 2">
            <a:extLst>
              <a:ext uri="{FF2B5EF4-FFF2-40B4-BE49-F238E27FC236}">
                <a16:creationId xmlns:a16="http://schemas.microsoft.com/office/drawing/2014/main" id="{8A61C41F-0C94-4185-B594-834EA6F3A922}"/>
              </a:ext>
            </a:extLst>
          </p:cNvPr>
          <p:cNvPicPr>
            <a:picLocks noChangeAspect="1" noChangeArrowheads="1"/>
          </p:cNvPicPr>
          <p:nvPr/>
        </p:nvPicPr>
        <p:blipFill>
          <a:blip r:embed="rId3"/>
          <a:srcRect/>
          <a:stretch>
            <a:fillRect/>
          </a:stretch>
        </p:blipFill>
        <p:spPr bwMode="auto">
          <a:xfrm>
            <a:off x="571500" y="1341438"/>
            <a:ext cx="8001000" cy="4830762"/>
          </a:xfrm>
          <a:prstGeom prst="rect">
            <a:avLst/>
          </a:prstGeom>
          <a:solidFill>
            <a:schemeClr val="accent1">
              <a:lumMod val="20000"/>
              <a:lumOff val="80000"/>
            </a:schemeClr>
          </a:solidFill>
          <a:ln w="9525">
            <a:noFill/>
            <a:miter lim="800000"/>
            <a:headEnd/>
            <a:tailEnd/>
          </a:ln>
        </p:spPr>
      </p:pic>
      <p:sp>
        <p:nvSpPr>
          <p:cNvPr id="330755" name="Rectangle 3">
            <a:extLst>
              <a:ext uri="{FF2B5EF4-FFF2-40B4-BE49-F238E27FC236}">
                <a16:creationId xmlns:a16="http://schemas.microsoft.com/office/drawing/2014/main" id="{E70C9839-96A5-4717-B884-50E54798A93C}"/>
              </a:ext>
            </a:extLst>
          </p:cNvPr>
          <p:cNvSpPr>
            <a:spLocks noGrp="1" noChangeArrowheads="1"/>
          </p:cNvSpPr>
          <p:nvPr>
            <p:ph type="title"/>
          </p:nvPr>
        </p:nvSpPr>
        <p:spPr>
          <a:xfrm>
            <a:off x="685800" y="228600"/>
            <a:ext cx="7696200" cy="914400"/>
          </a:xfrm>
        </p:spPr>
        <p:txBody>
          <a:bodyPr/>
          <a:lstStyle/>
          <a:p>
            <a:pPr eaLnBrk="1" hangingPunct="1">
              <a:lnSpc>
                <a:spcPct val="90000"/>
              </a:lnSpc>
              <a:tabLst>
                <a:tab pos="4113213" algn="ctr"/>
              </a:tabLst>
              <a:defRPr/>
            </a:pPr>
            <a:br>
              <a:rPr lang="en-US" altLang="en-US" sz="2800"/>
            </a:br>
            <a:r>
              <a:rPr lang="en-US" altLang="en-US" sz="3400"/>
              <a:t>	</a:t>
            </a:r>
            <a:r>
              <a:rPr lang="sr-Latn-CS" altLang="en-US" sz="3400"/>
              <a:t>Kriza </a:t>
            </a:r>
            <a:r>
              <a:rPr lang="en-US" altLang="en-US" sz="3400"/>
              <a:t>m</a:t>
            </a:r>
            <a:r>
              <a:rPr lang="sr-Latn-CS" altLang="en-US" sz="3400"/>
              <a:t>eksičkog pezosa</a:t>
            </a:r>
            <a:endParaRPr lang="en-US" altLang="en-US" sz="3400"/>
          </a:p>
        </p:txBody>
      </p:sp>
    </p:spTree>
  </p:cSld>
  <p:clrMapOvr>
    <a:masterClrMapping/>
  </p:clrMapOvr>
  <p:transition advClick="0"/>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C35BE8F-0B8F-45FE-9066-AFCEDD852463}"/>
              </a:ext>
            </a:extLst>
          </p:cNvPr>
          <p:cNvSpPr>
            <a:spLocks noGrp="1"/>
          </p:cNvSpPr>
          <p:nvPr>
            <p:ph type="sldNum" sz="quarter" idx="12"/>
          </p:nvPr>
        </p:nvSpPr>
        <p:spPr>
          <a:xfrm>
            <a:off x="1066800" y="6248400"/>
            <a:ext cx="1905000" cy="457200"/>
          </a:xfrm>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defRPr/>
            </a:pPr>
            <a:r>
              <a:rPr lang="en-US" altLang="en-US"/>
              <a:t>slide </a:t>
            </a:r>
            <a:fld id="{542BBEF5-CF08-4550-82C0-DB89D4FF42AF}" type="slidenum">
              <a:rPr lang="en-US" altLang="en-US" smtClean="0"/>
              <a:pPr algn="l" eaLnBrk="1" hangingPunct="1">
                <a:defRPr/>
              </a:pPr>
              <a:t>29</a:t>
            </a:fld>
            <a:endParaRPr lang="en-US" altLang="en-US"/>
          </a:p>
        </p:txBody>
      </p:sp>
      <p:sp>
        <p:nvSpPr>
          <p:cNvPr id="271362" name="Rectangle 2">
            <a:extLst>
              <a:ext uri="{FF2B5EF4-FFF2-40B4-BE49-F238E27FC236}">
                <a16:creationId xmlns:a16="http://schemas.microsoft.com/office/drawing/2014/main" id="{2873D613-467D-4ACC-BA83-A543B6D4F40D}"/>
              </a:ext>
            </a:extLst>
          </p:cNvPr>
          <p:cNvSpPr>
            <a:spLocks noGrp="1" noChangeArrowheads="1"/>
          </p:cNvSpPr>
          <p:nvPr>
            <p:ph type="title"/>
          </p:nvPr>
        </p:nvSpPr>
        <p:spPr>
          <a:xfrm>
            <a:off x="381000" y="228600"/>
            <a:ext cx="8458200" cy="838200"/>
          </a:xfrm>
        </p:spPr>
        <p:txBody>
          <a:bodyPr/>
          <a:lstStyle/>
          <a:p>
            <a:pPr eaLnBrk="1" hangingPunct="1">
              <a:defRPr/>
            </a:pPr>
            <a:r>
              <a:rPr lang="sr-Latn-CS" altLang="en-US" sz="3300" i="1"/>
              <a:t>Kriza prezosa nije pogodi</a:t>
            </a:r>
            <a:r>
              <a:rPr lang="en-US" altLang="en-US" sz="3300" i="1"/>
              <a:t>l</a:t>
            </a:r>
            <a:r>
              <a:rPr lang="sr-Latn-CS" altLang="en-US" sz="3300" i="1"/>
              <a:t>a samo Meksiko</a:t>
            </a:r>
            <a:endParaRPr lang="en-US" altLang="en-US" sz="3300" i="1"/>
          </a:p>
        </p:txBody>
      </p:sp>
      <p:sp>
        <p:nvSpPr>
          <p:cNvPr id="271363" name="Rectangle 3">
            <a:extLst>
              <a:ext uri="{FF2B5EF4-FFF2-40B4-BE49-F238E27FC236}">
                <a16:creationId xmlns:a16="http://schemas.microsoft.com/office/drawing/2014/main" id="{66C9EF41-717A-4D43-AE62-F843F060FC2A}"/>
              </a:ext>
            </a:extLst>
          </p:cNvPr>
          <p:cNvSpPr>
            <a:spLocks noGrp="1" noChangeArrowheads="1"/>
          </p:cNvSpPr>
          <p:nvPr>
            <p:ph type="body" idx="1"/>
          </p:nvPr>
        </p:nvSpPr>
        <p:spPr/>
        <p:txBody>
          <a:bodyPr/>
          <a:lstStyle/>
          <a:p>
            <a:pPr marL="346075" indent="-346075" eaLnBrk="1" hangingPunct="1">
              <a:lnSpc>
                <a:spcPct val="105000"/>
              </a:lnSpc>
              <a:defRPr/>
            </a:pPr>
            <a:r>
              <a:rPr lang="sr-Latn-CS" altLang="en-US"/>
              <a:t>Američka dobra postala su skuplja za Meksikance</a:t>
            </a:r>
          </a:p>
          <a:p>
            <a:pPr marL="909638" lvl="1" indent="-346075" eaLnBrk="1" hangingPunct="1">
              <a:lnSpc>
                <a:spcPct val="105000"/>
              </a:lnSpc>
              <a:defRPr/>
            </a:pPr>
            <a:r>
              <a:rPr lang="sr-Latn-CS" altLang="en-US"/>
              <a:t>Firme iz SAD </a:t>
            </a:r>
            <a:r>
              <a:rPr lang="en-US" altLang="en-US"/>
              <a:t>s</a:t>
            </a:r>
            <a:r>
              <a:rPr lang="sr-Latn-CS" altLang="en-US"/>
              <a:t>u izgubile pri</a:t>
            </a:r>
            <a:r>
              <a:rPr lang="en-US" altLang="en-US"/>
              <a:t>h</a:t>
            </a:r>
            <a:r>
              <a:rPr lang="sr-Latn-CS" altLang="en-US"/>
              <a:t>ode</a:t>
            </a:r>
          </a:p>
          <a:p>
            <a:pPr marL="909638" lvl="1" indent="-346075" eaLnBrk="1" hangingPunct="1">
              <a:lnSpc>
                <a:spcPct val="105000"/>
              </a:lnSpc>
              <a:defRPr/>
            </a:pPr>
            <a:r>
              <a:rPr lang="en-US" altLang="en-US"/>
              <a:t>S</a:t>
            </a:r>
            <a:r>
              <a:rPr lang="sr-Latn-CS" altLang="en-US"/>
              <a:t>totine bankrotstava du</a:t>
            </a:r>
            <a:r>
              <a:rPr lang="en-US" altLang="en-US"/>
              <a:t>ž</a:t>
            </a:r>
            <a:r>
              <a:rPr lang="sr-Latn-CS" altLang="en-US"/>
              <a:t> granice SAD-Meksiko</a:t>
            </a:r>
            <a:endParaRPr lang="en-US" altLang="en-US"/>
          </a:p>
          <a:p>
            <a:pPr marL="346075" indent="-346075" eaLnBrk="1" hangingPunct="1">
              <a:lnSpc>
                <a:spcPct val="105000"/>
              </a:lnSpc>
              <a:defRPr/>
            </a:pPr>
            <a:r>
              <a:rPr lang="sr-Latn-CS" altLang="en-US"/>
              <a:t>Dolarska vrednost m</a:t>
            </a:r>
            <a:r>
              <a:rPr lang="en-US" altLang="en-US"/>
              <a:t>e</a:t>
            </a:r>
            <a:r>
              <a:rPr lang="sr-Latn-CS" altLang="en-US"/>
              <a:t>ksičke finansijske aktive se smanjila</a:t>
            </a:r>
            <a:endParaRPr lang="en-US" altLang="en-US"/>
          </a:p>
          <a:p>
            <a:pPr marL="346075" indent="-346075" eaLnBrk="1" hangingPunct="1">
              <a:lnSpc>
                <a:spcPct val="105000"/>
              </a:lnSpc>
              <a:defRPr/>
            </a:pPr>
            <a:r>
              <a:rPr lang="sr-Latn-CS" altLang="en-US"/>
              <a:t>Uštede u pezionim fondovima miliona građana SAD su se smanjila</a:t>
            </a:r>
            <a:endParaRPr lang="en-US" altLang="en-US"/>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1363">
                                            <p:txEl>
                                              <p:pRg st="0" end="0"/>
                                            </p:txEl>
                                          </p:spTgt>
                                        </p:tgtEl>
                                        <p:attrNameLst>
                                          <p:attrName>style.visibility</p:attrName>
                                        </p:attrNameLst>
                                      </p:cBhvr>
                                      <p:to>
                                        <p:strVal val="visible"/>
                                      </p:to>
                                    </p:set>
                                    <p:animEffect transition="in" filter="wipe(left)">
                                      <p:cBhvr>
                                        <p:cTn id="7" dur="500"/>
                                        <p:tgtEl>
                                          <p:spTgt spid="27136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71363">
                                            <p:txEl>
                                              <p:pRg st="1" end="1"/>
                                            </p:txEl>
                                          </p:spTgt>
                                        </p:tgtEl>
                                        <p:attrNameLst>
                                          <p:attrName>style.visibility</p:attrName>
                                        </p:attrNameLst>
                                      </p:cBhvr>
                                      <p:to>
                                        <p:strVal val="visible"/>
                                      </p:to>
                                    </p:set>
                                    <p:animEffect transition="in" filter="wipe(left)">
                                      <p:cBhvr>
                                        <p:cTn id="10" dur="500"/>
                                        <p:tgtEl>
                                          <p:spTgt spid="27136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71363">
                                            <p:txEl>
                                              <p:pRg st="2" end="2"/>
                                            </p:txEl>
                                          </p:spTgt>
                                        </p:tgtEl>
                                        <p:attrNameLst>
                                          <p:attrName>style.visibility</p:attrName>
                                        </p:attrNameLst>
                                      </p:cBhvr>
                                      <p:to>
                                        <p:strVal val="visible"/>
                                      </p:to>
                                    </p:set>
                                    <p:animEffect transition="in" filter="wipe(left)">
                                      <p:cBhvr>
                                        <p:cTn id="13" dur="500"/>
                                        <p:tgtEl>
                                          <p:spTgt spid="271363">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271363">
                                            <p:txEl>
                                              <p:pRg st="3" end="3"/>
                                            </p:txEl>
                                          </p:spTgt>
                                        </p:tgtEl>
                                        <p:attrNameLst>
                                          <p:attrName>style.visibility</p:attrName>
                                        </p:attrNameLst>
                                      </p:cBhvr>
                                      <p:to>
                                        <p:strVal val="visible"/>
                                      </p:to>
                                    </p:set>
                                    <p:animEffect transition="in" filter="wipe(left)">
                                      <p:cBhvr>
                                        <p:cTn id="18" dur="500"/>
                                        <p:tgtEl>
                                          <p:spTgt spid="271363">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71363">
                                            <p:txEl>
                                              <p:pRg st="4" end="4"/>
                                            </p:txEl>
                                          </p:spTgt>
                                        </p:tgtEl>
                                        <p:attrNameLst>
                                          <p:attrName>style.visibility</p:attrName>
                                        </p:attrNameLst>
                                      </p:cBhvr>
                                      <p:to>
                                        <p:strVal val="visible"/>
                                      </p:to>
                                    </p:set>
                                    <p:animEffect transition="in" filter="wipe(left)">
                                      <p:cBhvr>
                                        <p:cTn id="23" dur="500"/>
                                        <p:tgtEl>
                                          <p:spTgt spid="2713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EEBEB-BC40-4804-B78D-03F79B80CA5B}"/>
              </a:ext>
            </a:extLst>
          </p:cNvPr>
          <p:cNvSpPr>
            <a:spLocks noGrp="1"/>
          </p:cNvSpPr>
          <p:nvPr>
            <p:ph type="title"/>
          </p:nvPr>
        </p:nvSpPr>
        <p:spPr/>
        <p:txBody>
          <a:bodyPr/>
          <a:lstStyle/>
          <a:p>
            <a:pPr>
              <a:defRPr/>
            </a:pPr>
            <a:r>
              <a:rPr lang="en-US" dirty="0" err="1"/>
              <a:t>Uslov</a:t>
            </a:r>
            <a:r>
              <a:rPr lang="en-US" dirty="0"/>
              <a:t> </a:t>
            </a:r>
            <a:r>
              <a:rPr lang="en-US" dirty="0" err="1"/>
              <a:t>kamatnog</a:t>
            </a:r>
            <a:r>
              <a:rPr lang="en-US" dirty="0"/>
              <a:t> </a:t>
            </a:r>
            <a:r>
              <a:rPr lang="en-US" dirty="0" err="1"/>
              <a:t>pariteta</a:t>
            </a:r>
            <a:endParaRPr lang="en-US" dirty="0"/>
          </a:p>
        </p:txBody>
      </p:sp>
      <p:sp>
        <p:nvSpPr>
          <p:cNvPr id="3" name="Content Placeholder 2">
            <a:extLst>
              <a:ext uri="{FF2B5EF4-FFF2-40B4-BE49-F238E27FC236}">
                <a16:creationId xmlns:a16="http://schemas.microsoft.com/office/drawing/2014/main" id="{3B9158AB-2B6C-406F-AFD6-45CFD4DEF6BD}"/>
              </a:ext>
            </a:extLst>
          </p:cNvPr>
          <p:cNvSpPr>
            <a:spLocks noGrp="1"/>
          </p:cNvSpPr>
          <p:nvPr>
            <p:ph idx="1"/>
          </p:nvPr>
        </p:nvSpPr>
        <p:spPr>
          <a:xfrm>
            <a:off x="1066800" y="2057400"/>
            <a:ext cx="7543800" cy="4114800"/>
          </a:xfrm>
        </p:spPr>
        <p:txBody>
          <a:bodyPr/>
          <a:lstStyle/>
          <a:p>
            <a:pPr>
              <a:defRPr/>
            </a:pPr>
            <a:r>
              <a:rPr lang="sr-Latn-RS" sz="2400" dirty="0"/>
              <a:t>i=i*</a:t>
            </a:r>
            <a:br>
              <a:rPr lang="sr-Latn-RS" sz="2400" dirty="0"/>
            </a:br>
            <a:r>
              <a:rPr lang="it-IT" sz="2400" dirty="0"/>
              <a:t>princip </a:t>
            </a:r>
            <a:r>
              <a:rPr lang="it-IT" sz="2400" b="1" u="sng" dirty="0"/>
              <a:t>pariteta kupovne</a:t>
            </a:r>
            <a:r>
              <a:rPr lang="sr-Latn-CS" sz="2400" b="1" u="sng" dirty="0"/>
              <a:t> </a:t>
            </a:r>
            <a:r>
              <a:rPr lang="pl-PL" sz="2400" b="1" u="sng" dirty="0"/>
              <a:t>moći </a:t>
            </a:r>
            <a:r>
              <a:rPr lang="pl-PL" sz="2400" dirty="0"/>
              <a:t>(koji zavisi od konkurentnosti robe i usluga)</a:t>
            </a:r>
          </a:p>
          <a:p>
            <a:pPr>
              <a:defRPr/>
            </a:pPr>
            <a:r>
              <a:rPr lang="pl-PL" sz="2400" dirty="0"/>
              <a:t>Važi na dugi rok</a:t>
            </a:r>
          </a:p>
          <a:p>
            <a:pPr>
              <a:defRPr/>
            </a:pPr>
            <a:endParaRPr lang="pl-PL" sz="2400" dirty="0"/>
          </a:p>
          <a:p>
            <a:pPr>
              <a:defRPr/>
            </a:pPr>
            <a:r>
              <a:rPr lang="pl-PL" sz="2400" dirty="0"/>
              <a:t>Na kratak rok je trgovina </a:t>
            </a:r>
            <a:r>
              <a:rPr lang="sv-SE" sz="2400" dirty="0"/>
              <a:t>finansijskom aktivom mnogo važnija. </a:t>
            </a:r>
            <a:endParaRPr lang="sr-Latn-CS" sz="2400" dirty="0"/>
          </a:p>
          <a:p>
            <a:pPr>
              <a:defRPr/>
            </a:pPr>
            <a:r>
              <a:rPr lang="sv-SE" sz="2400" dirty="0"/>
              <a:t>Stoga se</a:t>
            </a:r>
            <a:r>
              <a:rPr lang="sr-Latn-CS" sz="2400" dirty="0"/>
              <a:t> </a:t>
            </a:r>
            <a:r>
              <a:rPr lang="en-US" sz="2400" dirty="0" err="1"/>
              <a:t>izvodi</a:t>
            </a:r>
            <a:r>
              <a:rPr lang="en-US" sz="2400" dirty="0"/>
              <a:t> </a:t>
            </a:r>
            <a:r>
              <a:rPr lang="en-US" sz="2400" dirty="0" err="1"/>
              <a:t>uslov</a:t>
            </a:r>
            <a:r>
              <a:rPr lang="en-US" sz="2400" dirty="0"/>
              <a:t> </a:t>
            </a:r>
            <a:r>
              <a:rPr lang="en-US" sz="2400" dirty="0" err="1"/>
              <a:t>pariteta</a:t>
            </a:r>
            <a:r>
              <a:rPr lang="en-US" sz="2400" dirty="0"/>
              <a:t>, </a:t>
            </a:r>
            <a:r>
              <a:rPr lang="en-US" sz="2400" dirty="0" err="1"/>
              <a:t>koji</a:t>
            </a:r>
            <a:r>
              <a:rPr lang="en-US" sz="2400" dirty="0"/>
              <a:t> </a:t>
            </a:r>
            <a:r>
              <a:rPr lang="en-US" sz="2400" dirty="0" err="1"/>
              <a:t>će</a:t>
            </a:r>
            <a:r>
              <a:rPr lang="en-US" sz="2400" dirty="0"/>
              <a:t> </a:t>
            </a:r>
            <a:r>
              <a:rPr lang="en-US" sz="2400" dirty="0" err="1"/>
              <a:t>presudno</a:t>
            </a:r>
            <a:r>
              <a:rPr lang="sr-Latn-CS" sz="2400" dirty="0"/>
              <a:t> </a:t>
            </a:r>
            <a:r>
              <a:rPr lang="pl-PL" sz="2400" dirty="0"/>
              <a:t>uticati na kamatne stope i na nominalni devizni kurs. To je </a:t>
            </a:r>
            <a:r>
              <a:rPr lang="pl-PL" sz="2400" b="1" u="sng" dirty="0"/>
              <a:t>kamatni paritet.</a:t>
            </a:r>
          </a:p>
        </p:txBody>
      </p:sp>
      <p:sp>
        <p:nvSpPr>
          <p:cNvPr id="4" name="Slide Number Placeholder 3">
            <a:extLst>
              <a:ext uri="{FF2B5EF4-FFF2-40B4-BE49-F238E27FC236}">
                <a16:creationId xmlns:a16="http://schemas.microsoft.com/office/drawing/2014/main" id="{690E602E-754A-4693-82F9-C7C10E3EBC4F}"/>
              </a:ext>
            </a:extLst>
          </p:cNvPr>
          <p:cNvSpPr>
            <a:spLocks noGrp="1"/>
          </p:cNvSpPr>
          <p:nvPr>
            <p:ph type="sldNum" sz="quarter" idx="12"/>
          </p:nvPr>
        </p:nvSpPr>
        <p:spPr/>
        <p:txBody>
          <a:bodyPr/>
          <a:lstStyle/>
          <a:p>
            <a:pPr>
              <a:defRPr/>
            </a:pPr>
            <a:fld id="{B993FDCD-EA1D-4800-A42A-F9F92F50AE0B}" type="slidenum">
              <a:rPr lang="en-US" altLang="en-US" smtClean="0"/>
              <a:pPr>
                <a:defRPr/>
              </a:pPr>
              <a:t>3</a:t>
            </a:fld>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DCA984E-A718-4BA8-A73F-5A722720C7F5}"/>
              </a:ext>
            </a:extLst>
          </p:cNvPr>
          <p:cNvSpPr>
            <a:spLocks noGrp="1"/>
          </p:cNvSpPr>
          <p:nvPr>
            <p:ph type="sldNum" sz="quarter" idx="12"/>
          </p:nvPr>
        </p:nvSpPr>
        <p:spPr>
          <a:xfrm>
            <a:off x="1066800" y="6248400"/>
            <a:ext cx="1905000" cy="457200"/>
          </a:xfrm>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defRPr/>
            </a:pPr>
            <a:r>
              <a:rPr lang="en-US" altLang="en-US"/>
              <a:t>slide </a:t>
            </a:r>
            <a:fld id="{A7B5FE6E-E498-45B9-A41E-35B446F905CD}" type="slidenum">
              <a:rPr lang="en-US" altLang="en-US" smtClean="0"/>
              <a:pPr algn="l" eaLnBrk="1" hangingPunct="1">
                <a:defRPr/>
              </a:pPr>
              <a:t>30</a:t>
            </a:fld>
            <a:endParaRPr lang="en-US" altLang="en-US"/>
          </a:p>
        </p:txBody>
      </p:sp>
      <p:sp>
        <p:nvSpPr>
          <p:cNvPr id="223234" name="Rectangle 2">
            <a:extLst>
              <a:ext uri="{FF2B5EF4-FFF2-40B4-BE49-F238E27FC236}">
                <a16:creationId xmlns:a16="http://schemas.microsoft.com/office/drawing/2014/main" id="{ED180193-CE3E-4185-9443-F3743945E920}"/>
              </a:ext>
            </a:extLst>
          </p:cNvPr>
          <p:cNvSpPr>
            <a:spLocks noGrp="1" noChangeArrowheads="1"/>
          </p:cNvSpPr>
          <p:nvPr>
            <p:ph type="title"/>
          </p:nvPr>
        </p:nvSpPr>
        <p:spPr/>
        <p:txBody>
          <a:bodyPr/>
          <a:lstStyle/>
          <a:p>
            <a:pPr eaLnBrk="1" hangingPunct="1">
              <a:defRPr/>
            </a:pPr>
            <a:r>
              <a:rPr lang="sr-Latn-CS" altLang="en-US" sz="3600"/>
              <a:t>Kriza</a:t>
            </a:r>
            <a:endParaRPr lang="en-US" altLang="en-US" sz="3600"/>
          </a:p>
        </p:txBody>
      </p:sp>
      <p:sp>
        <p:nvSpPr>
          <p:cNvPr id="56324" name="Rectangle 3">
            <a:extLst>
              <a:ext uri="{FF2B5EF4-FFF2-40B4-BE49-F238E27FC236}">
                <a16:creationId xmlns:a16="http://schemas.microsoft.com/office/drawing/2014/main" id="{10F873C1-89A7-4BF2-B34A-E9F9ABD49B8D}"/>
              </a:ext>
            </a:extLst>
          </p:cNvPr>
          <p:cNvSpPr>
            <a:spLocks noGrp="1" noChangeArrowheads="1"/>
          </p:cNvSpPr>
          <p:nvPr>
            <p:ph type="body" idx="1"/>
          </p:nvPr>
        </p:nvSpPr>
        <p:spPr>
          <a:xfrm>
            <a:off x="990600" y="1219200"/>
            <a:ext cx="7543800" cy="5029200"/>
          </a:xfrm>
        </p:spPr>
        <p:txBody>
          <a:bodyPr/>
          <a:lstStyle/>
          <a:p>
            <a:pPr marL="0" indent="0" eaLnBrk="1" hangingPunct="1">
              <a:spcBef>
                <a:spcPct val="30000"/>
              </a:spcBef>
              <a:buFont typeface="Wingdings" panose="05000000000000000000" pitchFamily="2" charset="2"/>
              <a:buNone/>
              <a:defRPr/>
            </a:pPr>
            <a:r>
              <a:rPr lang="sr-Latn-CS" altLang="en-US"/>
              <a:t>Početkom 90tih, Meksiko je postao atratkivno mesto za strana ulaganja</a:t>
            </a:r>
            <a:r>
              <a:rPr lang="en-US" altLang="en-US"/>
              <a:t>. </a:t>
            </a:r>
          </a:p>
          <a:p>
            <a:pPr marL="0" indent="0" eaLnBrk="1" hangingPunct="1">
              <a:spcBef>
                <a:spcPct val="30000"/>
              </a:spcBef>
              <a:buFont typeface="Wingdings" panose="05000000000000000000" pitchFamily="2" charset="2"/>
              <a:buNone/>
              <a:defRPr/>
            </a:pPr>
            <a:r>
              <a:rPr lang="sr-Latn-CS" altLang="en-US"/>
              <a:t>Tokom </a:t>
            </a:r>
            <a:r>
              <a:rPr lang="en-US" altLang="en-US"/>
              <a:t>1994, </a:t>
            </a:r>
            <a:r>
              <a:rPr lang="sr-Latn-CS" altLang="en-US"/>
              <a:t>potitički događaji izazvali su rast premije na rizik</a:t>
            </a:r>
            <a:r>
              <a:rPr lang="en-US" altLang="en-US"/>
              <a:t> (</a:t>
            </a:r>
            <a:r>
              <a:rPr lang="en-US" altLang="en-US" b="1" i="1">
                <a:sym typeface="Symbol" pitchFamily="18" charset="2"/>
              </a:rPr>
              <a:t> </a:t>
            </a:r>
            <a:r>
              <a:rPr lang="en-US" altLang="en-US">
                <a:sym typeface="Symbol" pitchFamily="18" charset="2"/>
              </a:rPr>
              <a:t>):</a:t>
            </a:r>
          </a:p>
          <a:p>
            <a:pPr marL="404813" lvl="1" eaLnBrk="1" hangingPunct="1">
              <a:spcBef>
                <a:spcPct val="10000"/>
              </a:spcBef>
              <a:buClr>
                <a:srgbClr val="996600"/>
              </a:buClr>
              <a:buFontTx/>
              <a:buChar char="•"/>
              <a:defRPr/>
            </a:pPr>
            <a:r>
              <a:rPr lang="sr-Latn-CS" altLang="en-US" sz="2900">
                <a:sym typeface="Symbol" pitchFamily="18" charset="2"/>
              </a:rPr>
              <a:t>Ustanak seljaka u </a:t>
            </a:r>
            <a:r>
              <a:rPr lang="en-US" altLang="en-US" sz="2900">
                <a:sym typeface="Symbol" pitchFamily="18" charset="2"/>
              </a:rPr>
              <a:t>Chiapas</a:t>
            </a:r>
            <a:r>
              <a:rPr lang="sr-Latn-CS" altLang="en-US" sz="2900">
                <a:sym typeface="Symbol" pitchFamily="18" charset="2"/>
              </a:rPr>
              <a:t>u</a:t>
            </a:r>
            <a:endParaRPr lang="en-US" altLang="en-US" sz="2900">
              <a:sym typeface="Symbol" pitchFamily="18" charset="2"/>
            </a:endParaRPr>
          </a:p>
          <a:p>
            <a:pPr marL="404813" lvl="1" eaLnBrk="1" hangingPunct="1">
              <a:spcBef>
                <a:spcPct val="10000"/>
              </a:spcBef>
              <a:buClr>
                <a:srgbClr val="996600"/>
              </a:buClr>
              <a:buFontTx/>
              <a:buChar char="•"/>
              <a:defRPr/>
            </a:pPr>
            <a:r>
              <a:rPr lang="sr-Latn-CS" altLang="en-US" sz="2900">
                <a:sym typeface="Symbol" pitchFamily="18" charset="2"/>
              </a:rPr>
              <a:t>Ubistvo vodećeg predsedničkog kandidata</a:t>
            </a:r>
            <a:endParaRPr lang="en-US" altLang="en-US" sz="2900">
              <a:sym typeface="Symbol" pitchFamily="18" charset="2"/>
            </a:endParaRPr>
          </a:p>
          <a:p>
            <a:pPr marL="0" indent="0" eaLnBrk="1" hangingPunct="1">
              <a:spcBef>
                <a:spcPct val="30000"/>
              </a:spcBef>
              <a:buClr>
                <a:srgbClr val="996600"/>
              </a:buClr>
              <a:buFontTx/>
              <a:buNone/>
              <a:defRPr/>
            </a:pPr>
            <a:r>
              <a:rPr lang="sr-Latn-CS" altLang="en-US">
                <a:sym typeface="Symbol" pitchFamily="18" charset="2"/>
              </a:rPr>
              <a:t>Naredni faktor</a:t>
            </a:r>
            <a:r>
              <a:rPr lang="en-US" altLang="en-US">
                <a:sym typeface="Symbol" pitchFamily="18" charset="2"/>
              </a:rPr>
              <a:t>:  </a:t>
            </a:r>
            <a:br>
              <a:rPr lang="en-US" altLang="en-US">
                <a:sym typeface="Symbol" pitchFamily="18" charset="2"/>
              </a:rPr>
            </a:br>
            <a:r>
              <a:rPr lang="en-US" altLang="en-US">
                <a:sym typeface="Symbol" pitchFamily="18" charset="2"/>
              </a:rPr>
              <a:t>The Federal Reserve </a:t>
            </a:r>
            <a:r>
              <a:rPr lang="sr-Latn-CS" altLang="en-US">
                <a:sym typeface="Symbol" pitchFamily="18" charset="2"/>
              </a:rPr>
              <a:t>je podigla američku kamatnu stopu da bi sprečila inflaicju u SAD. </a:t>
            </a:r>
            <a:r>
              <a:rPr lang="en-US" altLang="en-US">
                <a:sym typeface="Symbol" pitchFamily="18" charset="2"/>
              </a:rPr>
              <a:t>(</a:t>
            </a:r>
            <a:r>
              <a:rPr lang="sr-Latn-CS" altLang="en-US">
                <a:sym typeface="Symbol" pitchFamily="18" charset="2"/>
              </a:rPr>
              <a:t>tako je </a:t>
            </a:r>
            <a:r>
              <a:rPr lang="en-US" altLang="en-US">
                <a:latin typeface="Symbol" pitchFamily="18" charset="2"/>
              </a:rPr>
              <a:t></a:t>
            </a:r>
            <a:r>
              <a:rPr lang="en-US" altLang="en-US" b="1" i="1">
                <a:sym typeface="Symbol" pitchFamily="18" charset="2"/>
              </a:rPr>
              <a:t>r</a:t>
            </a:r>
            <a:r>
              <a:rPr lang="en-US" altLang="en-US" i="1">
                <a:sym typeface="Symbol" pitchFamily="18" charset="2"/>
              </a:rPr>
              <a:t>* </a:t>
            </a:r>
            <a:r>
              <a:rPr lang="en-US" altLang="en-US">
                <a:sym typeface="Symbol" pitchFamily="18" charset="2"/>
              </a:rPr>
              <a:t>&gt; 0) </a:t>
            </a:r>
          </a:p>
        </p:txBody>
      </p:sp>
    </p:spTree>
  </p:cSld>
  <p:clrMapOvr>
    <a:masterClrMapping/>
  </p:clrMapOvr>
  <p:transition advClick="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EE03430-CAD1-4E90-9A1A-C18F1E59DD55}"/>
              </a:ext>
            </a:extLst>
          </p:cNvPr>
          <p:cNvSpPr>
            <a:spLocks noGrp="1"/>
          </p:cNvSpPr>
          <p:nvPr>
            <p:ph type="sldNum" sz="quarter" idx="12"/>
          </p:nvPr>
        </p:nvSpPr>
        <p:spPr>
          <a:xfrm>
            <a:off x="1066800" y="6248400"/>
            <a:ext cx="1905000" cy="457200"/>
          </a:xfrm>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defRPr/>
            </a:pPr>
            <a:r>
              <a:rPr lang="en-US" altLang="en-US"/>
              <a:t>slide </a:t>
            </a:r>
            <a:fld id="{A8ED6966-B876-4B19-BD11-2A7467E758A5}" type="slidenum">
              <a:rPr lang="en-US" altLang="en-US" smtClean="0"/>
              <a:pPr algn="l" eaLnBrk="1" hangingPunct="1">
                <a:defRPr/>
              </a:pPr>
              <a:t>31</a:t>
            </a:fld>
            <a:endParaRPr lang="en-US" altLang="en-US"/>
          </a:p>
        </p:txBody>
      </p:sp>
      <p:sp>
        <p:nvSpPr>
          <p:cNvPr id="282626" name="Rectangle 2">
            <a:extLst>
              <a:ext uri="{FF2B5EF4-FFF2-40B4-BE49-F238E27FC236}">
                <a16:creationId xmlns:a16="http://schemas.microsoft.com/office/drawing/2014/main" id="{E9D8A4D3-1DD6-4EB7-BD1E-EC20A1F0BC14}"/>
              </a:ext>
            </a:extLst>
          </p:cNvPr>
          <p:cNvSpPr>
            <a:spLocks noGrp="1" noChangeArrowheads="1"/>
          </p:cNvSpPr>
          <p:nvPr>
            <p:ph type="title"/>
          </p:nvPr>
        </p:nvSpPr>
        <p:spPr/>
        <p:txBody>
          <a:bodyPr/>
          <a:lstStyle/>
          <a:p>
            <a:pPr eaLnBrk="1" hangingPunct="1">
              <a:defRPr/>
            </a:pPr>
            <a:r>
              <a:rPr lang="sr-Latn-CS" altLang="en-US" sz="3600"/>
              <a:t>Kriza</a:t>
            </a:r>
            <a:endParaRPr lang="en-US" altLang="en-US" sz="3600"/>
          </a:p>
        </p:txBody>
      </p:sp>
      <p:sp>
        <p:nvSpPr>
          <p:cNvPr id="57348" name="Rectangle 3">
            <a:extLst>
              <a:ext uri="{FF2B5EF4-FFF2-40B4-BE49-F238E27FC236}">
                <a16:creationId xmlns:a16="http://schemas.microsoft.com/office/drawing/2014/main" id="{B571A6DB-E2F2-4C9F-BD81-0982C11CA1DC}"/>
              </a:ext>
            </a:extLst>
          </p:cNvPr>
          <p:cNvSpPr>
            <a:spLocks noGrp="1" noChangeArrowheads="1"/>
          </p:cNvSpPr>
          <p:nvPr>
            <p:ph type="body" idx="1"/>
          </p:nvPr>
        </p:nvSpPr>
        <p:spPr>
          <a:xfrm>
            <a:off x="990600" y="1676400"/>
            <a:ext cx="7543800" cy="4800600"/>
          </a:xfrm>
        </p:spPr>
        <p:txBody>
          <a:bodyPr/>
          <a:lstStyle/>
          <a:p>
            <a:pPr marL="288925" indent="-288925" eaLnBrk="1" hangingPunct="1">
              <a:spcBef>
                <a:spcPct val="30000"/>
              </a:spcBef>
              <a:defRPr/>
            </a:pPr>
            <a:r>
              <a:rPr lang="sr-Latn-CS" altLang="en-US" sz="2800" dirty="0"/>
              <a:t>To se odrazilo na pritisak da pezos devalvira</a:t>
            </a:r>
            <a:endParaRPr lang="en-US" altLang="en-US" sz="2800" dirty="0"/>
          </a:p>
          <a:p>
            <a:pPr marL="288925" indent="-288925" eaLnBrk="1" hangingPunct="1">
              <a:spcBef>
                <a:spcPct val="30000"/>
              </a:spcBef>
              <a:defRPr/>
            </a:pPr>
            <a:r>
              <a:rPr lang="sr-Latn-CS" altLang="en-US" sz="2800" dirty="0"/>
              <a:t>Meksička cent</a:t>
            </a:r>
            <a:r>
              <a:rPr lang="en-US" altLang="en-US" sz="2800" dirty="0"/>
              <a:t>r</a:t>
            </a:r>
            <a:r>
              <a:rPr lang="sr-Latn-CS" altLang="en-US" sz="2800" dirty="0"/>
              <a:t>alna banka neprestano obe</a:t>
            </a:r>
            <a:r>
              <a:rPr lang="en-US" altLang="en-US" sz="2800" dirty="0"/>
              <a:t>ć</a:t>
            </a:r>
            <a:r>
              <a:rPr lang="sr-Latn-CS" altLang="en-US" sz="2800" dirty="0"/>
              <a:t>avala da neće dozvoliti pad pezosa</a:t>
            </a:r>
            <a:r>
              <a:rPr lang="en-US" altLang="en-US" sz="2800" dirty="0"/>
              <a:t>,</a:t>
            </a:r>
          </a:p>
          <a:p>
            <a:pPr marL="288925" indent="-288925" eaLnBrk="1" hangingPunct="1">
              <a:buFont typeface="Wingdings" panose="05000000000000000000" pitchFamily="2" charset="2"/>
              <a:buNone/>
              <a:defRPr/>
            </a:pPr>
            <a:r>
              <a:rPr lang="en-US" altLang="en-US" sz="2800" dirty="0"/>
              <a:t>	</a:t>
            </a:r>
            <a:r>
              <a:rPr lang="sr-Latn-CS" altLang="en-US" sz="2800" dirty="0"/>
              <a:t>te je prodavala devizne rezerve da bi održala fiksni kurs</a:t>
            </a:r>
            <a:endParaRPr lang="en-US" altLang="en-US" sz="2800" dirty="0"/>
          </a:p>
          <a:p>
            <a:pPr marL="288925" indent="-288925" eaLnBrk="1" hangingPunct="1">
              <a:spcBef>
                <a:spcPct val="30000"/>
              </a:spcBef>
              <a:defRPr/>
            </a:pPr>
            <a:r>
              <a:rPr lang="sr-Latn-CS" altLang="en-US" sz="2800" dirty="0"/>
              <a:t>Takva politika je zahtevala da Centralna banka Meksika raspolaže adekvatnim deviznim rezervama</a:t>
            </a:r>
            <a:r>
              <a:rPr lang="en-US" altLang="en-US" sz="2800" dirty="0"/>
              <a:t>.  </a:t>
            </a:r>
            <a:br>
              <a:rPr lang="en-US" altLang="en-US" sz="2800" dirty="0"/>
            </a:br>
            <a:r>
              <a:rPr lang="sr-Latn-CS" altLang="en-US" sz="2800" dirty="0"/>
              <a:t>Da li je to bilo tačno</a:t>
            </a:r>
            <a:r>
              <a:rPr lang="en-US" altLang="en-US" sz="2800" dirty="0"/>
              <a:t>?</a:t>
            </a:r>
          </a:p>
        </p:txBody>
      </p:sp>
    </p:spTree>
  </p:cSld>
  <p:clrMapOvr>
    <a:masterClrMapping/>
  </p:clrMapOvr>
  <p:transition advClick="0"/>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29B615E3-D8A6-46CD-B56D-CBBE0D1BA34F}"/>
              </a:ext>
            </a:extLst>
          </p:cNvPr>
          <p:cNvSpPr>
            <a:spLocks noGrp="1"/>
          </p:cNvSpPr>
          <p:nvPr>
            <p:ph type="sldNum" sz="quarter" idx="12"/>
          </p:nvPr>
        </p:nvSpPr>
        <p:spPr>
          <a:xfrm>
            <a:off x="1066800" y="6248400"/>
            <a:ext cx="1905000" cy="457200"/>
          </a:xfrm>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defRPr/>
            </a:pPr>
            <a:r>
              <a:rPr lang="en-US" altLang="en-US"/>
              <a:t>slide </a:t>
            </a:r>
            <a:fld id="{92EBBA5F-839B-4EF7-A253-B864DA7C7B9C}" type="slidenum">
              <a:rPr lang="en-US" altLang="en-US" smtClean="0"/>
              <a:pPr algn="l" eaLnBrk="1" hangingPunct="1">
                <a:defRPr/>
              </a:pPr>
              <a:t>32</a:t>
            </a:fld>
            <a:endParaRPr lang="en-US" altLang="en-US"/>
          </a:p>
        </p:txBody>
      </p:sp>
      <p:sp>
        <p:nvSpPr>
          <p:cNvPr id="285698" name="Rectangle 2">
            <a:extLst>
              <a:ext uri="{FF2B5EF4-FFF2-40B4-BE49-F238E27FC236}">
                <a16:creationId xmlns:a16="http://schemas.microsoft.com/office/drawing/2014/main" id="{3080DF6E-F507-47D1-B95A-A99E5B1F8F8E}"/>
              </a:ext>
            </a:extLst>
          </p:cNvPr>
          <p:cNvSpPr>
            <a:spLocks noGrp="1" noChangeArrowheads="1"/>
          </p:cNvSpPr>
          <p:nvPr>
            <p:ph type="title"/>
          </p:nvPr>
        </p:nvSpPr>
        <p:spPr>
          <a:xfrm>
            <a:off x="533400" y="152400"/>
            <a:ext cx="7848600" cy="990600"/>
          </a:xfrm>
        </p:spPr>
        <p:txBody>
          <a:bodyPr/>
          <a:lstStyle/>
          <a:p>
            <a:pPr eaLnBrk="1" hangingPunct="1">
              <a:lnSpc>
                <a:spcPct val="90000"/>
              </a:lnSpc>
              <a:defRPr/>
            </a:pPr>
            <a:r>
              <a:rPr lang="en-US" altLang="en-US" sz="3300"/>
              <a:t>Dollar reserves of </a:t>
            </a:r>
            <a:br>
              <a:rPr lang="en-US" altLang="en-US" sz="3300"/>
            </a:br>
            <a:r>
              <a:rPr lang="en-US" altLang="en-US" sz="3300"/>
              <a:t>Mexico’s central bank</a:t>
            </a:r>
          </a:p>
        </p:txBody>
      </p:sp>
      <p:sp>
        <p:nvSpPr>
          <p:cNvPr id="285699" name="Rectangle 3">
            <a:extLst>
              <a:ext uri="{FF2B5EF4-FFF2-40B4-BE49-F238E27FC236}">
                <a16:creationId xmlns:a16="http://schemas.microsoft.com/office/drawing/2014/main" id="{1E589713-A9B0-4226-92E1-423D2243ABBA}"/>
              </a:ext>
            </a:extLst>
          </p:cNvPr>
          <p:cNvSpPr>
            <a:spLocks noGrp="1" noChangeArrowheads="1"/>
          </p:cNvSpPr>
          <p:nvPr>
            <p:ph type="body" idx="1"/>
          </p:nvPr>
        </p:nvSpPr>
        <p:spPr>
          <a:xfrm>
            <a:off x="1447800" y="1633538"/>
            <a:ext cx="6440488" cy="2557462"/>
          </a:xfrm>
          <a:solidFill>
            <a:srgbClr val="FFFFFF"/>
          </a:solidFill>
          <a:ln>
            <a:solidFill>
              <a:srgbClr val="000000"/>
            </a:solidFill>
          </a:ln>
          <a:effectLst>
            <a:outerShdw dist="143684" dir="2700000" algn="ctr" rotWithShape="0">
              <a:srgbClr val="000000"/>
            </a:outerShdw>
          </a:effectLst>
        </p:spPr>
        <p:txBody>
          <a:bodyPr anchor="ctr"/>
          <a:lstStyle/>
          <a:p>
            <a:pPr marL="0" indent="0" eaLnBrk="1" hangingPunct="1">
              <a:spcBef>
                <a:spcPct val="50000"/>
              </a:spcBef>
              <a:buFont typeface="Wingdings" panose="05000000000000000000" pitchFamily="2" charset="2"/>
              <a:buNone/>
              <a:defRPr/>
            </a:pPr>
            <a:r>
              <a:rPr lang="en-US" altLang="en-US" dirty="0">
                <a:solidFill>
                  <a:srgbClr val="339966"/>
                </a:solidFill>
              </a:rPr>
              <a:t>17</a:t>
            </a:r>
            <a:r>
              <a:rPr lang="sr-Latn-CS" altLang="en-US" dirty="0">
                <a:solidFill>
                  <a:srgbClr val="339966"/>
                </a:solidFill>
              </a:rPr>
              <a:t>.</a:t>
            </a:r>
            <a:r>
              <a:rPr lang="en-US" altLang="en-US" dirty="0">
                <a:solidFill>
                  <a:srgbClr val="339966"/>
                </a:solidFill>
              </a:rPr>
              <a:t> A</a:t>
            </a:r>
            <a:r>
              <a:rPr lang="sr-Latn-CS" altLang="en-US" dirty="0">
                <a:solidFill>
                  <a:srgbClr val="339966"/>
                </a:solidFill>
              </a:rPr>
              <a:t>v</a:t>
            </a:r>
            <a:r>
              <a:rPr lang="en-US" altLang="en-US" dirty="0">
                <a:solidFill>
                  <a:srgbClr val="339966"/>
                </a:solidFill>
              </a:rPr>
              <a:t>gust</a:t>
            </a:r>
            <a:r>
              <a:rPr lang="sr-Latn-CS" altLang="en-US" dirty="0">
                <a:solidFill>
                  <a:srgbClr val="339966"/>
                </a:solidFill>
              </a:rPr>
              <a:t> </a:t>
            </a:r>
            <a:r>
              <a:rPr lang="en-US" altLang="en-US" dirty="0">
                <a:solidFill>
                  <a:srgbClr val="339966"/>
                </a:solidFill>
              </a:rPr>
              <a:t>1994 ………………	$17 </a:t>
            </a:r>
            <a:r>
              <a:rPr lang="sr-Latn-CS" altLang="en-US" dirty="0">
                <a:solidFill>
                  <a:srgbClr val="000099"/>
                </a:solidFill>
              </a:rPr>
              <a:t>mlr</a:t>
            </a:r>
            <a:r>
              <a:rPr lang="en-US" altLang="en-US" dirty="0">
                <a:solidFill>
                  <a:srgbClr val="000099"/>
                </a:solidFill>
              </a:rPr>
              <a:t>d</a:t>
            </a:r>
            <a:endParaRPr lang="en-US" altLang="en-US" dirty="0">
              <a:solidFill>
                <a:srgbClr val="339966"/>
              </a:solidFill>
            </a:endParaRPr>
          </a:p>
          <a:p>
            <a:pPr marL="0" indent="0" eaLnBrk="1" hangingPunct="1">
              <a:spcBef>
                <a:spcPct val="50000"/>
              </a:spcBef>
              <a:buFont typeface="Wingdings" panose="05000000000000000000" pitchFamily="2" charset="2"/>
              <a:buNone/>
              <a:defRPr/>
            </a:pPr>
            <a:r>
              <a:rPr lang="en-US" altLang="en-US" dirty="0">
                <a:solidFill>
                  <a:srgbClr val="800000"/>
                </a:solidFill>
              </a:rPr>
              <a:t>1 </a:t>
            </a:r>
            <a:r>
              <a:rPr lang="sr-Latn-CS" altLang="en-US" dirty="0">
                <a:solidFill>
                  <a:srgbClr val="800000"/>
                </a:solidFill>
              </a:rPr>
              <a:t>.</a:t>
            </a:r>
            <a:r>
              <a:rPr lang="en-US" altLang="en-US" dirty="0" err="1">
                <a:solidFill>
                  <a:srgbClr val="800000"/>
                </a:solidFill>
              </a:rPr>
              <a:t>Decemb</a:t>
            </a:r>
            <a:r>
              <a:rPr lang="sr-Latn-CS" altLang="en-US" dirty="0">
                <a:solidFill>
                  <a:srgbClr val="800000"/>
                </a:solidFill>
              </a:rPr>
              <a:t>a</a:t>
            </a:r>
            <a:r>
              <a:rPr lang="en-US" altLang="en-US" dirty="0">
                <a:solidFill>
                  <a:srgbClr val="800000"/>
                </a:solidFill>
              </a:rPr>
              <a:t>r 1994 ……………	$ 9 </a:t>
            </a:r>
            <a:r>
              <a:rPr lang="sr-Latn-CS" altLang="en-US" dirty="0">
                <a:solidFill>
                  <a:srgbClr val="000099"/>
                </a:solidFill>
              </a:rPr>
              <a:t>mlr</a:t>
            </a:r>
            <a:r>
              <a:rPr lang="en-US" altLang="en-US" dirty="0">
                <a:solidFill>
                  <a:srgbClr val="000099"/>
                </a:solidFill>
              </a:rPr>
              <a:t>d</a:t>
            </a:r>
            <a:endParaRPr lang="en-US" altLang="en-US" dirty="0">
              <a:solidFill>
                <a:srgbClr val="800000"/>
              </a:solidFill>
            </a:endParaRPr>
          </a:p>
          <a:p>
            <a:pPr marL="0" indent="0" eaLnBrk="1" hangingPunct="1">
              <a:spcBef>
                <a:spcPct val="50000"/>
              </a:spcBef>
              <a:buFont typeface="Wingdings" panose="05000000000000000000" pitchFamily="2" charset="2"/>
              <a:buNone/>
              <a:defRPr/>
            </a:pPr>
            <a:r>
              <a:rPr lang="sr-Latn-CS" altLang="en-US" dirty="0">
                <a:solidFill>
                  <a:srgbClr val="CC0000"/>
                </a:solidFill>
              </a:rPr>
              <a:t>15. </a:t>
            </a:r>
            <a:r>
              <a:rPr lang="en-US" altLang="en-US" dirty="0" err="1">
                <a:solidFill>
                  <a:srgbClr val="CC0000"/>
                </a:solidFill>
              </a:rPr>
              <a:t>Decemb</a:t>
            </a:r>
            <a:r>
              <a:rPr lang="sr-Latn-CS" altLang="en-US" dirty="0">
                <a:solidFill>
                  <a:srgbClr val="CC0000"/>
                </a:solidFill>
              </a:rPr>
              <a:t>a</a:t>
            </a:r>
            <a:r>
              <a:rPr lang="en-US" altLang="en-US" dirty="0">
                <a:solidFill>
                  <a:srgbClr val="CC0000"/>
                </a:solidFill>
              </a:rPr>
              <a:t>r  1994 …………	$ 7 billion</a:t>
            </a:r>
          </a:p>
        </p:txBody>
      </p:sp>
      <p:sp>
        <p:nvSpPr>
          <p:cNvPr id="285700" name="Text Box 4">
            <a:extLst>
              <a:ext uri="{FF2B5EF4-FFF2-40B4-BE49-F238E27FC236}">
                <a16:creationId xmlns:a16="http://schemas.microsoft.com/office/drawing/2014/main" id="{93A05966-1A7F-4F32-80E9-453EE01AA907}"/>
              </a:ext>
            </a:extLst>
          </p:cNvPr>
          <p:cNvSpPr txBox="1">
            <a:spLocks noChangeArrowheads="1"/>
          </p:cNvSpPr>
          <p:nvPr/>
        </p:nvSpPr>
        <p:spPr bwMode="auto">
          <a:xfrm>
            <a:off x="838200" y="4800600"/>
            <a:ext cx="7696200" cy="14636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50000"/>
              </a:spcBef>
              <a:buClrTx/>
              <a:buSzTx/>
              <a:buFontTx/>
              <a:buNone/>
            </a:pPr>
            <a:r>
              <a:rPr lang="sr-Latn-CS" altLang="en-US" sz="3000" i="1">
                <a:solidFill>
                  <a:srgbClr val="000000"/>
                </a:solidFill>
                <a:latin typeface="Arial" panose="020B0604020202020204" pitchFamily="34" charset="0"/>
              </a:rPr>
              <a:t>Tokom 1</a:t>
            </a:r>
            <a:r>
              <a:rPr lang="en-US" altLang="en-US" sz="3000" i="1">
                <a:solidFill>
                  <a:srgbClr val="000000"/>
                </a:solidFill>
                <a:latin typeface="Arial" panose="020B0604020202020204" pitchFamily="34" charset="0"/>
              </a:rPr>
              <a:t>994, </a:t>
            </a:r>
            <a:r>
              <a:rPr lang="sr-Latn-CS" altLang="en-US" sz="3000" i="1">
                <a:solidFill>
                  <a:srgbClr val="000000"/>
                </a:solidFill>
                <a:latin typeface="Arial" panose="020B0604020202020204" pitchFamily="34" charset="0"/>
              </a:rPr>
              <a:t>Centralna banka </a:t>
            </a:r>
            <a:r>
              <a:rPr lang="en-US" altLang="en-US" sz="3000" i="1">
                <a:solidFill>
                  <a:srgbClr val="000000"/>
                </a:solidFill>
                <a:latin typeface="Arial" panose="020B0604020202020204" pitchFamily="34" charset="0"/>
              </a:rPr>
              <a:t>Me</a:t>
            </a:r>
            <a:r>
              <a:rPr lang="sr-Latn-CS" altLang="en-US" sz="3000" i="1">
                <a:solidFill>
                  <a:srgbClr val="000000"/>
                </a:solidFill>
                <a:latin typeface="Arial" panose="020B0604020202020204" pitchFamily="34" charset="0"/>
              </a:rPr>
              <a:t>ksika sakrivala je podatak da njene devizne rezerve polako nestaju</a:t>
            </a:r>
            <a:endParaRPr lang="en-US" altLang="en-US" sz="3000" b="1" i="1">
              <a:solidFill>
                <a:srgbClr val="000000"/>
              </a:solidFill>
              <a:latin typeface="Arial" panose="020B0604020202020204" pitchFamily="34" charset="0"/>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5699">
                                            <p:txEl>
                                              <p:pRg st="0" end="0"/>
                                            </p:txEl>
                                          </p:spTgt>
                                        </p:tgtEl>
                                        <p:attrNameLst>
                                          <p:attrName>style.visibility</p:attrName>
                                        </p:attrNameLst>
                                      </p:cBhvr>
                                      <p:to>
                                        <p:strVal val="visible"/>
                                      </p:to>
                                    </p:set>
                                    <p:animEffect transition="in" filter="dissolve">
                                      <p:cBhvr>
                                        <p:cTn id="7" dur="500"/>
                                        <p:tgtEl>
                                          <p:spTgt spid="285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5699">
                                            <p:txEl>
                                              <p:pRg st="1" end="1"/>
                                            </p:txEl>
                                          </p:spTgt>
                                        </p:tgtEl>
                                        <p:attrNameLst>
                                          <p:attrName>style.visibility</p:attrName>
                                        </p:attrNameLst>
                                      </p:cBhvr>
                                      <p:to>
                                        <p:strVal val="visible"/>
                                      </p:to>
                                    </p:set>
                                    <p:animEffect transition="in" filter="dissolve">
                                      <p:cBhvr>
                                        <p:cTn id="12" dur="500"/>
                                        <p:tgtEl>
                                          <p:spTgt spid="285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85699">
                                            <p:txEl>
                                              <p:pRg st="2" end="2"/>
                                            </p:txEl>
                                          </p:spTgt>
                                        </p:tgtEl>
                                        <p:attrNameLst>
                                          <p:attrName>style.visibility</p:attrName>
                                        </p:attrNameLst>
                                      </p:cBhvr>
                                      <p:to>
                                        <p:strVal val="visible"/>
                                      </p:to>
                                    </p:set>
                                    <p:animEffect transition="in" filter="dissolve">
                                      <p:cBhvr>
                                        <p:cTn id="17" dur="500"/>
                                        <p:tgtEl>
                                          <p:spTgt spid="2856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85700">
                                            <p:txEl>
                                              <p:pRg st="0" end="0"/>
                                            </p:txEl>
                                          </p:spTgt>
                                        </p:tgtEl>
                                        <p:attrNameLst>
                                          <p:attrName>style.visibility</p:attrName>
                                        </p:attrNameLst>
                                      </p:cBhvr>
                                      <p:to>
                                        <p:strVal val="visible"/>
                                      </p:to>
                                    </p:set>
                                    <p:animEffect transition="in" filter="wipe(left)">
                                      <p:cBhvr>
                                        <p:cTn id="22" dur="500"/>
                                        <p:tgtEl>
                                          <p:spTgt spid="28570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699" grpId="0" build="p" autoUpdateAnimBg="0"/>
      <p:bldP spid="285700"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914541C-3DCF-444A-A116-515E9C516AE8}"/>
              </a:ext>
            </a:extLst>
          </p:cNvPr>
          <p:cNvSpPr>
            <a:spLocks noGrp="1"/>
          </p:cNvSpPr>
          <p:nvPr>
            <p:ph type="sldNum" sz="quarter" idx="12"/>
          </p:nvPr>
        </p:nvSpPr>
        <p:spPr>
          <a:xfrm>
            <a:off x="1066800" y="6248400"/>
            <a:ext cx="1905000" cy="457200"/>
          </a:xfrm>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defRPr/>
            </a:pPr>
            <a:r>
              <a:rPr lang="en-US" altLang="en-US"/>
              <a:t>slide </a:t>
            </a:r>
            <a:fld id="{6078327D-2532-4586-9C5A-B10E307249A8}" type="slidenum">
              <a:rPr lang="en-US" altLang="en-US" smtClean="0"/>
              <a:pPr algn="l" eaLnBrk="1" hangingPunct="1">
                <a:defRPr/>
              </a:pPr>
              <a:t>33</a:t>
            </a:fld>
            <a:endParaRPr lang="en-US" altLang="en-US"/>
          </a:p>
        </p:txBody>
      </p:sp>
      <p:sp>
        <p:nvSpPr>
          <p:cNvPr id="287746" name="Rectangle 2">
            <a:extLst>
              <a:ext uri="{FF2B5EF4-FFF2-40B4-BE49-F238E27FC236}">
                <a16:creationId xmlns:a16="http://schemas.microsoft.com/office/drawing/2014/main" id="{F00B3D18-56E1-4819-9968-ADAD6BB6539D}"/>
              </a:ext>
            </a:extLst>
          </p:cNvPr>
          <p:cNvSpPr>
            <a:spLocks noGrp="1" noChangeArrowheads="1"/>
          </p:cNvSpPr>
          <p:nvPr>
            <p:ph type="title"/>
          </p:nvPr>
        </p:nvSpPr>
        <p:spPr>
          <a:xfrm>
            <a:off x="1447800" y="304800"/>
            <a:ext cx="5791200" cy="609600"/>
          </a:xfrm>
        </p:spPr>
        <p:txBody>
          <a:bodyPr/>
          <a:lstStyle/>
          <a:p>
            <a:pPr eaLnBrk="1" hangingPunct="1">
              <a:defRPr/>
            </a:pPr>
            <a:r>
              <a:rPr lang="en-US" altLang="en-US" b="0"/>
              <a:t> </a:t>
            </a:r>
            <a:r>
              <a:rPr lang="en-US" altLang="en-US" b="0">
                <a:solidFill>
                  <a:srgbClr val="000000"/>
                </a:solidFill>
                <a:sym typeface="Wingdings" pitchFamily="2" charset="2"/>
              </a:rPr>
              <a:t></a:t>
            </a:r>
            <a:r>
              <a:rPr lang="en-US" altLang="en-US" b="0">
                <a:solidFill>
                  <a:srgbClr val="CC0000"/>
                </a:solidFill>
                <a:sym typeface="Wingdings" pitchFamily="2" charset="2"/>
              </a:rPr>
              <a:t> </a:t>
            </a:r>
            <a:r>
              <a:rPr lang="sr-Latn-CS" altLang="en-US" i="1">
                <a:solidFill>
                  <a:srgbClr val="CC0000"/>
                </a:solidFill>
                <a:sym typeface="Wingdings" pitchFamily="2" charset="2"/>
              </a:rPr>
              <a:t>katastro</a:t>
            </a:r>
            <a:r>
              <a:rPr lang="en-US" altLang="en-US" i="1">
                <a:solidFill>
                  <a:srgbClr val="CC0000"/>
                </a:solidFill>
                <a:sym typeface="Wingdings" pitchFamily="2" charset="2"/>
              </a:rPr>
              <a:t>f</a:t>
            </a:r>
            <a:r>
              <a:rPr lang="sr-Latn-CS" altLang="en-US" i="1">
                <a:solidFill>
                  <a:srgbClr val="CC0000"/>
                </a:solidFill>
                <a:sym typeface="Wingdings" pitchFamily="2" charset="2"/>
              </a:rPr>
              <a:t>a</a:t>
            </a:r>
            <a:r>
              <a:rPr lang="en-US" altLang="en-US" b="0">
                <a:solidFill>
                  <a:srgbClr val="CC0000"/>
                </a:solidFill>
              </a:rPr>
              <a:t>  </a:t>
            </a:r>
            <a:r>
              <a:rPr lang="en-US" altLang="en-US" b="0">
                <a:solidFill>
                  <a:srgbClr val="000000"/>
                </a:solidFill>
                <a:sym typeface="Wingdings" pitchFamily="2" charset="2"/>
              </a:rPr>
              <a:t> </a:t>
            </a:r>
          </a:p>
        </p:txBody>
      </p:sp>
      <p:sp>
        <p:nvSpPr>
          <p:cNvPr id="287747" name="Rectangle 3">
            <a:extLst>
              <a:ext uri="{FF2B5EF4-FFF2-40B4-BE49-F238E27FC236}">
                <a16:creationId xmlns:a16="http://schemas.microsoft.com/office/drawing/2014/main" id="{63800D7B-DA55-4871-AE43-D3D45697F759}"/>
              </a:ext>
            </a:extLst>
          </p:cNvPr>
          <p:cNvSpPr>
            <a:spLocks noGrp="1" noChangeArrowheads="1"/>
          </p:cNvSpPr>
          <p:nvPr>
            <p:ph type="body" idx="1"/>
          </p:nvPr>
        </p:nvSpPr>
        <p:spPr>
          <a:xfrm>
            <a:off x="1066800" y="1676400"/>
            <a:ext cx="7696200" cy="4953000"/>
          </a:xfrm>
          <a:solidFill>
            <a:schemeClr val="bg1">
              <a:alpha val="50000"/>
            </a:schemeClr>
          </a:solidFill>
        </p:spPr>
        <p:txBody>
          <a:bodyPr/>
          <a:lstStyle/>
          <a:p>
            <a:pPr eaLnBrk="1" hangingPunct="1">
              <a:lnSpc>
                <a:spcPct val="105000"/>
              </a:lnSpc>
              <a:spcBef>
                <a:spcPct val="25000"/>
              </a:spcBef>
              <a:defRPr/>
            </a:pPr>
            <a:r>
              <a:rPr lang="sr-Latn-CS" altLang="en-US" sz="2400" dirty="0"/>
              <a:t>2. decembra</a:t>
            </a:r>
            <a:r>
              <a:rPr lang="en-US" altLang="en-US" sz="2400" dirty="0"/>
              <a:t>:  Me</a:t>
            </a:r>
            <a:r>
              <a:rPr lang="sr-Latn-CS" altLang="en-US" sz="2400" dirty="0"/>
              <a:t>ksički pezos devalvira za</a:t>
            </a:r>
            <a:r>
              <a:rPr lang="en-US" altLang="en-US" sz="2400" dirty="0"/>
              <a:t> 13%</a:t>
            </a:r>
          </a:p>
          <a:p>
            <a:pPr lvl="1" eaLnBrk="1" hangingPunct="1">
              <a:lnSpc>
                <a:spcPct val="105000"/>
              </a:lnSpc>
              <a:buFontTx/>
              <a:buNone/>
              <a:defRPr/>
            </a:pPr>
            <a:r>
              <a:rPr lang="en-US" altLang="en-US" sz="2500" dirty="0"/>
              <a:t>	(</a:t>
            </a:r>
            <a:r>
              <a:rPr lang="sr-Latn-CS" altLang="en-US" sz="2500" b="1" i="1" dirty="0"/>
              <a:t>S</a:t>
            </a:r>
            <a:r>
              <a:rPr lang="en-US" altLang="en-US" sz="2500" dirty="0"/>
              <a:t>  </a:t>
            </a:r>
            <a:r>
              <a:rPr lang="sr-Latn-CS" altLang="en-US" sz="2500" dirty="0"/>
              <a:t>pada sa </a:t>
            </a:r>
            <a:r>
              <a:rPr lang="en-US" altLang="en-US" sz="2500" dirty="0"/>
              <a:t>2</a:t>
            </a:r>
            <a:r>
              <a:rPr lang="sr-Latn-CS" altLang="en-US" sz="2500" dirty="0"/>
              <a:t>9</a:t>
            </a:r>
            <a:r>
              <a:rPr lang="en-US" altLang="en-US" sz="2500" dirty="0"/>
              <a:t> </a:t>
            </a:r>
            <a:r>
              <a:rPr lang="sr-Latn-CS" altLang="en-US" sz="2500" dirty="0"/>
              <a:t>na 25 </a:t>
            </a:r>
            <a:r>
              <a:rPr lang="en-US" altLang="en-US" sz="2500" dirty="0"/>
              <a:t>cent</a:t>
            </a:r>
            <a:r>
              <a:rPr lang="sr-Latn-CS" altLang="en-US" sz="2500" dirty="0"/>
              <a:t>i za pezosi</a:t>
            </a:r>
            <a:r>
              <a:rPr lang="en-US" altLang="en-US" sz="2500" dirty="0"/>
              <a:t>)</a:t>
            </a:r>
          </a:p>
          <a:p>
            <a:pPr eaLnBrk="1" hangingPunct="1">
              <a:lnSpc>
                <a:spcPct val="105000"/>
              </a:lnSpc>
              <a:spcBef>
                <a:spcPct val="25000"/>
              </a:spcBef>
              <a:defRPr/>
            </a:pPr>
            <a:r>
              <a:rPr lang="en-US" altLang="en-US" sz="2400" dirty="0"/>
              <a:t>Invest</a:t>
            </a:r>
            <a:r>
              <a:rPr lang="sr-Latn-CS" altLang="en-US" sz="2400" dirty="0"/>
              <a:t>itori su </a:t>
            </a:r>
            <a:r>
              <a:rPr lang="en-US" altLang="en-US" sz="2400" dirty="0"/>
              <a:t> </a:t>
            </a:r>
            <a:r>
              <a:rPr lang="sr-Latn-CS" altLang="en-US" sz="2400" i="1" dirty="0">
                <a:solidFill>
                  <a:srgbClr val="FF9900"/>
                </a:solidFill>
                <a:effectLst>
                  <a:outerShdw blurRad="38100" dist="38100" dir="2700000" algn="tl">
                    <a:srgbClr val="C0C0C0"/>
                  </a:outerShdw>
                </a:effectLst>
              </a:rPr>
              <a:t>šokirani</a:t>
            </a:r>
            <a:r>
              <a:rPr lang="en-US" altLang="en-US" sz="2400" b="1" i="1" dirty="0"/>
              <a:t>! ! !</a:t>
            </a:r>
          </a:p>
          <a:p>
            <a:pPr eaLnBrk="1" hangingPunct="1">
              <a:lnSpc>
                <a:spcPct val="105000"/>
              </a:lnSpc>
              <a:spcBef>
                <a:spcPct val="10000"/>
              </a:spcBef>
              <a:buFont typeface="Wingdings" panose="05000000000000000000" pitchFamily="2" charset="2"/>
              <a:buNone/>
              <a:defRPr/>
            </a:pPr>
            <a:r>
              <a:rPr lang="en-US" altLang="en-US" sz="2400" dirty="0"/>
              <a:t>	…</a:t>
            </a:r>
            <a:r>
              <a:rPr lang="sr-Latn-CS" altLang="en-US" sz="2400" dirty="0"/>
              <a:t>i uviđaju da mora biti da su se rezerve centralne banke istopile</a:t>
            </a:r>
            <a:r>
              <a:rPr lang="en-US" altLang="en-US" sz="2400" dirty="0"/>
              <a:t>…</a:t>
            </a:r>
          </a:p>
          <a:p>
            <a:pPr eaLnBrk="1" hangingPunct="1">
              <a:lnSpc>
                <a:spcPct val="105000"/>
              </a:lnSpc>
              <a:spcBef>
                <a:spcPct val="25000"/>
              </a:spcBef>
              <a:defRPr/>
            </a:pPr>
            <a:r>
              <a:rPr lang="en-US" altLang="en-US" sz="2400" b="1" dirty="0">
                <a:latin typeface="Symbol" pitchFamily="18" charset="2"/>
              </a:rPr>
              <a:t></a:t>
            </a:r>
            <a:r>
              <a:rPr lang="en-US" altLang="en-US" sz="2400" b="1" i="1" dirty="0">
                <a:sym typeface="Symbol" pitchFamily="18" charset="2"/>
              </a:rPr>
              <a:t></a:t>
            </a:r>
            <a:r>
              <a:rPr lang="en-US" altLang="en-US" sz="2400" dirty="0">
                <a:sym typeface="Symbol" pitchFamily="18" charset="2"/>
              </a:rPr>
              <a:t>,  </a:t>
            </a:r>
            <a:r>
              <a:rPr lang="sr-Latn-CS" altLang="en-US" sz="2400" dirty="0">
                <a:sym typeface="Symbol" pitchFamily="18" charset="2"/>
              </a:rPr>
              <a:t>i</a:t>
            </a:r>
            <a:r>
              <a:rPr lang="en-US" altLang="en-US" sz="2400" dirty="0" err="1"/>
              <a:t>nvest</a:t>
            </a:r>
            <a:r>
              <a:rPr lang="sr-Latn-CS" altLang="en-US" sz="2400" dirty="0"/>
              <a:t>itori izvlače svoj kapital iz Meksika</a:t>
            </a:r>
            <a:r>
              <a:rPr lang="en-US" altLang="en-US" sz="2400" dirty="0"/>
              <a:t>.  </a:t>
            </a:r>
          </a:p>
          <a:p>
            <a:pPr eaLnBrk="1" hangingPunct="1">
              <a:lnSpc>
                <a:spcPct val="105000"/>
              </a:lnSpc>
              <a:spcBef>
                <a:spcPct val="25000"/>
              </a:spcBef>
              <a:defRPr/>
            </a:pPr>
            <a:r>
              <a:rPr lang="en-US" altLang="en-US" sz="2400" dirty="0"/>
              <a:t>22</a:t>
            </a:r>
            <a:r>
              <a:rPr lang="sr-Latn-CS" altLang="en-US" sz="2400" dirty="0"/>
              <a:t>. decembar</a:t>
            </a:r>
            <a:r>
              <a:rPr lang="en-US" altLang="en-US" sz="2400" dirty="0"/>
              <a:t>:  </a:t>
            </a:r>
            <a:r>
              <a:rPr lang="sr-Latn-CS" altLang="en-US" sz="2400" dirty="0"/>
              <a:t>rezerve C</a:t>
            </a:r>
            <a:r>
              <a:rPr lang="en-US" altLang="en-US" sz="2400" dirty="0" err="1"/>
              <a:t>entral</a:t>
            </a:r>
            <a:r>
              <a:rPr lang="sr-Latn-CS" altLang="en-US" sz="2400" dirty="0"/>
              <a:t>ne banke skoro su nestale</a:t>
            </a:r>
            <a:r>
              <a:rPr lang="en-US" altLang="en-US" sz="2400" dirty="0"/>
              <a:t>.  </a:t>
            </a:r>
            <a:br>
              <a:rPr lang="en-US" altLang="en-US" sz="2400" dirty="0"/>
            </a:br>
            <a:r>
              <a:rPr lang="sr-Latn-CS" altLang="en-US" sz="2400" dirty="0"/>
              <a:t>Ona napušta fiksni kurs i pušta </a:t>
            </a:r>
            <a:r>
              <a:rPr lang="sr-Latn-CS" altLang="en-US" sz="2400" b="1" i="1" dirty="0"/>
              <a:t>S</a:t>
            </a:r>
            <a:r>
              <a:rPr lang="en-US" altLang="en-US" sz="2400" b="1" i="1" dirty="0"/>
              <a:t> </a:t>
            </a:r>
            <a:r>
              <a:rPr lang="sr-Latn-CS" altLang="en-US" sz="2400" dirty="0"/>
              <a:t>da pliva</a:t>
            </a:r>
            <a:r>
              <a:rPr lang="en-US" altLang="en-US" sz="2400" dirty="0"/>
              <a:t>.</a:t>
            </a:r>
          </a:p>
          <a:p>
            <a:pPr eaLnBrk="1" hangingPunct="1">
              <a:lnSpc>
                <a:spcPct val="105000"/>
              </a:lnSpc>
              <a:spcBef>
                <a:spcPct val="25000"/>
              </a:spcBef>
              <a:defRPr/>
            </a:pPr>
            <a:r>
              <a:rPr lang="sr-Latn-CS" altLang="en-US" sz="2400" dirty="0"/>
              <a:t>Za nedelju dana, </a:t>
            </a:r>
            <a:r>
              <a:rPr lang="sr-Latn-CS" altLang="en-US" sz="2400" b="1" i="1" dirty="0"/>
              <a:t>S</a:t>
            </a:r>
            <a:r>
              <a:rPr lang="en-US" altLang="en-US" sz="2400" b="1" i="1" dirty="0"/>
              <a:t>  </a:t>
            </a:r>
            <a:r>
              <a:rPr lang="sr-Latn-CS" altLang="en-US" sz="2400" dirty="0"/>
              <a:t>pada za još </a:t>
            </a:r>
            <a:r>
              <a:rPr lang="en-US" altLang="en-US" sz="2400" dirty="0"/>
              <a:t>30%.  </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7747">
                                            <p:txEl>
                                              <p:pRg st="0" end="0"/>
                                            </p:txEl>
                                          </p:spTgt>
                                        </p:tgtEl>
                                        <p:attrNameLst>
                                          <p:attrName>style.visibility</p:attrName>
                                        </p:attrNameLst>
                                      </p:cBhvr>
                                      <p:to>
                                        <p:strVal val="visible"/>
                                      </p:to>
                                    </p:set>
                                    <p:animEffect transition="in" filter="wipe(left)">
                                      <p:cBhvr>
                                        <p:cTn id="7" dur="500"/>
                                        <p:tgtEl>
                                          <p:spTgt spid="2877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7747">
                                            <p:txEl>
                                              <p:pRg st="1" end="1"/>
                                            </p:txEl>
                                          </p:spTgt>
                                        </p:tgtEl>
                                        <p:attrNameLst>
                                          <p:attrName>style.visibility</p:attrName>
                                        </p:attrNameLst>
                                      </p:cBhvr>
                                      <p:to>
                                        <p:strVal val="visible"/>
                                      </p:to>
                                    </p:set>
                                    <p:animEffect transition="in" filter="wipe(left)">
                                      <p:cBhvr>
                                        <p:cTn id="12" dur="500"/>
                                        <p:tgtEl>
                                          <p:spTgt spid="2877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87747">
                                            <p:txEl>
                                              <p:pRg st="2" end="2"/>
                                            </p:txEl>
                                          </p:spTgt>
                                        </p:tgtEl>
                                        <p:attrNameLst>
                                          <p:attrName>style.visibility</p:attrName>
                                        </p:attrNameLst>
                                      </p:cBhvr>
                                      <p:to>
                                        <p:strVal val="visible"/>
                                      </p:to>
                                    </p:set>
                                    <p:animEffect transition="in" filter="wipe(left)">
                                      <p:cBhvr>
                                        <p:cTn id="17" dur="500"/>
                                        <p:tgtEl>
                                          <p:spTgt spid="2877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87747">
                                            <p:txEl>
                                              <p:pRg st="3" end="3"/>
                                            </p:txEl>
                                          </p:spTgt>
                                        </p:tgtEl>
                                        <p:attrNameLst>
                                          <p:attrName>style.visibility</p:attrName>
                                        </p:attrNameLst>
                                      </p:cBhvr>
                                      <p:to>
                                        <p:strVal val="visible"/>
                                      </p:to>
                                    </p:set>
                                    <p:animEffect transition="in" filter="wipe(left)">
                                      <p:cBhvr>
                                        <p:cTn id="22" dur="500"/>
                                        <p:tgtEl>
                                          <p:spTgt spid="2877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87747">
                                            <p:txEl>
                                              <p:pRg st="4" end="4"/>
                                            </p:txEl>
                                          </p:spTgt>
                                        </p:tgtEl>
                                        <p:attrNameLst>
                                          <p:attrName>style.visibility</p:attrName>
                                        </p:attrNameLst>
                                      </p:cBhvr>
                                      <p:to>
                                        <p:strVal val="visible"/>
                                      </p:to>
                                    </p:set>
                                    <p:animEffect transition="in" filter="wipe(left)">
                                      <p:cBhvr>
                                        <p:cTn id="27" dur="500"/>
                                        <p:tgtEl>
                                          <p:spTgt spid="28774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87747">
                                            <p:txEl>
                                              <p:pRg st="5" end="5"/>
                                            </p:txEl>
                                          </p:spTgt>
                                        </p:tgtEl>
                                        <p:attrNameLst>
                                          <p:attrName>style.visibility</p:attrName>
                                        </p:attrNameLst>
                                      </p:cBhvr>
                                      <p:to>
                                        <p:strVal val="visible"/>
                                      </p:to>
                                    </p:set>
                                    <p:animEffect transition="in" filter="wipe(left)">
                                      <p:cBhvr>
                                        <p:cTn id="32" dur="500"/>
                                        <p:tgtEl>
                                          <p:spTgt spid="28774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87747">
                                            <p:txEl>
                                              <p:pRg st="6" end="6"/>
                                            </p:txEl>
                                          </p:spTgt>
                                        </p:tgtEl>
                                        <p:attrNameLst>
                                          <p:attrName>style.visibility</p:attrName>
                                        </p:attrNameLst>
                                      </p:cBhvr>
                                      <p:to>
                                        <p:strVal val="visible"/>
                                      </p:to>
                                    </p:set>
                                    <p:animEffect transition="in" filter="wipe(left)">
                                      <p:cBhvr>
                                        <p:cTn id="37" dur="500"/>
                                        <p:tgtEl>
                                          <p:spTgt spid="2877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7" grpId="0" build="p" bldLvl="2"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B18697C-170C-47F6-AF7D-C7B154A6BBB2}"/>
              </a:ext>
            </a:extLst>
          </p:cNvPr>
          <p:cNvSpPr>
            <a:spLocks noGrp="1"/>
          </p:cNvSpPr>
          <p:nvPr>
            <p:ph type="sldNum" sz="quarter" idx="12"/>
          </p:nvPr>
        </p:nvSpPr>
        <p:spPr>
          <a:xfrm>
            <a:off x="1066800" y="6248400"/>
            <a:ext cx="1905000" cy="457200"/>
          </a:xfrm>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defRPr/>
            </a:pPr>
            <a:r>
              <a:rPr lang="en-US" altLang="en-US"/>
              <a:t>slide </a:t>
            </a:r>
            <a:fld id="{FF660400-8447-4237-9BC4-FD8C215F1108}" type="slidenum">
              <a:rPr lang="en-US" altLang="en-US" smtClean="0"/>
              <a:pPr algn="l" eaLnBrk="1" hangingPunct="1">
                <a:defRPr/>
              </a:pPr>
              <a:t>34</a:t>
            </a:fld>
            <a:endParaRPr lang="en-US" altLang="en-US"/>
          </a:p>
        </p:txBody>
      </p:sp>
      <p:sp>
        <p:nvSpPr>
          <p:cNvPr id="288773" name="Rectangle 5">
            <a:extLst>
              <a:ext uri="{FF2B5EF4-FFF2-40B4-BE49-F238E27FC236}">
                <a16:creationId xmlns:a16="http://schemas.microsoft.com/office/drawing/2014/main" id="{851119EF-8B13-4393-8FE4-11199833E0B7}"/>
              </a:ext>
            </a:extLst>
          </p:cNvPr>
          <p:cNvSpPr>
            <a:spLocks noGrp="1" noChangeArrowheads="1"/>
          </p:cNvSpPr>
          <p:nvPr>
            <p:ph type="title"/>
          </p:nvPr>
        </p:nvSpPr>
        <p:spPr/>
        <p:txBody>
          <a:bodyPr/>
          <a:lstStyle/>
          <a:p>
            <a:pPr eaLnBrk="1" hangingPunct="1">
              <a:defRPr/>
            </a:pPr>
            <a:r>
              <a:rPr lang="sr-Latn-CS" altLang="en-US" sz="3600"/>
              <a:t>Spasavanje</a:t>
            </a:r>
            <a:endParaRPr lang="en-US" altLang="en-US" sz="3600"/>
          </a:p>
        </p:txBody>
      </p:sp>
      <p:sp>
        <p:nvSpPr>
          <p:cNvPr id="288774" name="Rectangle 6">
            <a:extLst>
              <a:ext uri="{FF2B5EF4-FFF2-40B4-BE49-F238E27FC236}">
                <a16:creationId xmlns:a16="http://schemas.microsoft.com/office/drawing/2014/main" id="{E8687D71-36D8-4105-9C41-57AC5FC54345}"/>
              </a:ext>
            </a:extLst>
          </p:cNvPr>
          <p:cNvSpPr>
            <a:spLocks noGrp="1" noChangeArrowheads="1"/>
          </p:cNvSpPr>
          <p:nvPr>
            <p:ph type="body" idx="1"/>
          </p:nvPr>
        </p:nvSpPr>
        <p:spPr/>
        <p:txBody>
          <a:bodyPr/>
          <a:lstStyle/>
          <a:p>
            <a:pPr eaLnBrk="1" hangingPunct="1">
              <a:defRPr/>
            </a:pPr>
            <a:r>
              <a:rPr lang="en-US" altLang="en-US"/>
              <a:t>1995:  </a:t>
            </a:r>
            <a:r>
              <a:rPr lang="sr-Latn-CS" altLang="en-US"/>
              <a:t>SAD</a:t>
            </a:r>
            <a:r>
              <a:rPr lang="en-US" altLang="en-US"/>
              <a:t>. i IMF </a:t>
            </a:r>
            <a:r>
              <a:rPr lang="sr-Latn-CS" altLang="en-US"/>
              <a:t>daju kredit od </a:t>
            </a:r>
            <a:r>
              <a:rPr lang="en-US" altLang="en-US"/>
              <a:t>$50</a:t>
            </a:r>
            <a:r>
              <a:rPr lang="sr-Latn-CS" altLang="en-US"/>
              <a:t> milijardi dolara koji bi služio </a:t>
            </a:r>
            <a:r>
              <a:rPr lang="en-US" altLang="en-US"/>
              <a:t>k</a:t>
            </a:r>
            <a:r>
              <a:rPr lang="sr-Latn-CS" altLang="en-US"/>
              <a:t>ao garancija za kreditnu s</a:t>
            </a:r>
            <a:r>
              <a:rPr lang="en-US" altLang="en-US"/>
              <a:t>p</a:t>
            </a:r>
            <a:r>
              <a:rPr lang="sr-Latn-CS" altLang="en-US"/>
              <a:t>osobnost meksičke vlade</a:t>
            </a:r>
            <a:r>
              <a:rPr lang="en-US" altLang="en-US"/>
              <a:t>.  </a:t>
            </a:r>
          </a:p>
          <a:p>
            <a:pPr eaLnBrk="1" hangingPunct="1">
              <a:defRPr/>
            </a:pPr>
            <a:r>
              <a:rPr lang="en-US" altLang="en-US"/>
              <a:t>T</a:t>
            </a:r>
            <a:r>
              <a:rPr lang="sr-Latn-CS" altLang="en-US"/>
              <a:t>o je pomo</a:t>
            </a:r>
            <a:r>
              <a:rPr lang="en-US" altLang="en-US"/>
              <a:t>g</a:t>
            </a:r>
            <a:r>
              <a:rPr lang="sr-Latn-CS" altLang="en-US"/>
              <a:t>lo da se povrati poverenje investitora i da se smanji premija na r</a:t>
            </a:r>
            <a:r>
              <a:rPr lang="en-US" altLang="en-US"/>
              <a:t>i</a:t>
            </a:r>
            <a:r>
              <a:rPr lang="sr-Latn-CS" altLang="en-US"/>
              <a:t>zik</a:t>
            </a:r>
            <a:r>
              <a:rPr lang="en-US" altLang="en-US"/>
              <a:t>.  </a:t>
            </a:r>
          </a:p>
          <a:p>
            <a:pPr eaLnBrk="1" hangingPunct="1">
              <a:defRPr/>
            </a:pPr>
            <a:r>
              <a:rPr lang="sr-Latn-CS" altLang="en-US"/>
              <a:t>Nako</a:t>
            </a:r>
            <a:r>
              <a:rPr lang="en-US" altLang="en-US"/>
              <a:t>n</a:t>
            </a:r>
            <a:r>
              <a:rPr lang="sr-Latn-CS" altLang="en-US"/>
              <a:t> t</a:t>
            </a:r>
            <a:r>
              <a:rPr lang="en-US" altLang="en-US"/>
              <a:t>e</a:t>
            </a:r>
            <a:r>
              <a:rPr lang="sr-Latn-CS" altLang="en-US"/>
              <a:t>ške recesije u </a:t>
            </a:r>
            <a:r>
              <a:rPr lang="en-US" altLang="en-US"/>
              <a:t>1995</a:t>
            </a:r>
            <a:r>
              <a:rPr lang="sr-Latn-CS" altLang="en-US"/>
              <a:t>. godini</a:t>
            </a:r>
            <a:r>
              <a:rPr lang="en-US" altLang="en-US"/>
              <a:t>, Me</a:t>
            </a:r>
            <a:r>
              <a:rPr lang="sr-Latn-CS" altLang="en-US"/>
              <a:t>ksiko zapo</a:t>
            </a:r>
            <a:r>
              <a:rPr lang="en-US" altLang="en-US"/>
              <a:t>č</a:t>
            </a:r>
            <a:r>
              <a:rPr lang="sr-Latn-CS" altLang="en-US"/>
              <a:t>inje brzi oporavak.</a:t>
            </a:r>
            <a:r>
              <a:rPr lang="en-US" altLang="en-US"/>
              <a:t> </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88774">
                                            <p:txEl>
                                              <p:pRg st="0" end="0"/>
                                            </p:txEl>
                                          </p:spTgt>
                                        </p:tgtEl>
                                        <p:attrNameLst>
                                          <p:attrName>style.visibility</p:attrName>
                                        </p:attrNameLst>
                                      </p:cBhvr>
                                      <p:to>
                                        <p:strVal val="visible"/>
                                      </p:to>
                                    </p:set>
                                    <p:animEffect transition="in" filter="checkerboard(across)">
                                      <p:cBhvr>
                                        <p:cTn id="7" dur="500"/>
                                        <p:tgtEl>
                                          <p:spTgt spid="2887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88774">
                                            <p:txEl>
                                              <p:pRg st="1" end="1"/>
                                            </p:txEl>
                                          </p:spTgt>
                                        </p:tgtEl>
                                        <p:attrNameLst>
                                          <p:attrName>style.visibility</p:attrName>
                                        </p:attrNameLst>
                                      </p:cBhvr>
                                      <p:to>
                                        <p:strVal val="visible"/>
                                      </p:to>
                                    </p:set>
                                    <p:animEffect transition="in" filter="checkerboard(across)">
                                      <p:cBhvr>
                                        <p:cTn id="12" dur="500"/>
                                        <p:tgtEl>
                                          <p:spTgt spid="28877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88774">
                                            <p:txEl>
                                              <p:pRg st="2" end="2"/>
                                            </p:txEl>
                                          </p:spTgt>
                                        </p:tgtEl>
                                        <p:attrNameLst>
                                          <p:attrName>style.visibility</p:attrName>
                                        </p:attrNameLst>
                                      </p:cBhvr>
                                      <p:to>
                                        <p:strVal val="visible"/>
                                      </p:to>
                                    </p:set>
                                    <p:animEffect transition="in" filter="checkerboard(across)">
                                      <p:cBhvr>
                                        <p:cTn id="17" dur="500"/>
                                        <p:tgtEl>
                                          <p:spTgt spid="28877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4" grpId="0" build="p" bldLvl="2"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5" name="Slide Number Placeholder 2">
            <a:extLst>
              <a:ext uri="{FF2B5EF4-FFF2-40B4-BE49-F238E27FC236}">
                <a16:creationId xmlns:a16="http://schemas.microsoft.com/office/drawing/2014/main" id="{F32E7CCD-77C5-468C-AB3B-E43A5950847C}"/>
              </a:ext>
            </a:extLst>
          </p:cNvPr>
          <p:cNvSpPr>
            <a:spLocks noGrp="1"/>
          </p:cNvSpPr>
          <p:nvPr>
            <p:ph type="sldNum" sz="quarter" idx="12"/>
          </p:nvPr>
        </p:nvSpPr>
        <p:spPr>
          <a:xfrm>
            <a:off x="1066800" y="6248400"/>
            <a:ext cx="1905000" cy="457200"/>
          </a:xfrm>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defRPr/>
            </a:pPr>
            <a:r>
              <a:rPr lang="en-US" altLang="en-US"/>
              <a:t>slide </a:t>
            </a:r>
            <a:fld id="{888A9AC1-D334-4AC0-AD6B-D7A47D5D045A}" type="slidenum">
              <a:rPr lang="en-US" altLang="en-US" smtClean="0"/>
              <a:pPr algn="l" eaLnBrk="1" hangingPunct="1">
                <a:defRPr/>
              </a:pPr>
              <a:t>35</a:t>
            </a:fld>
            <a:endParaRPr lang="en-US" altLang="en-US"/>
          </a:p>
        </p:txBody>
      </p:sp>
      <p:sp>
        <p:nvSpPr>
          <p:cNvPr id="224258" name="Rectangle 2">
            <a:extLst>
              <a:ext uri="{FF2B5EF4-FFF2-40B4-BE49-F238E27FC236}">
                <a16:creationId xmlns:a16="http://schemas.microsoft.com/office/drawing/2014/main" id="{6DAEC1D0-B493-459D-B2E5-89A055A14E41}"/>
              </a:ext>
            </a:extLst>
          </p:cNvPr>
          <p:cNvSpPr>
            <a:spLocks noGrp="1" noChangeArrowheads="1"/>
          </p:cNvSpPr>
          <p:nvPr>
            <p:ph type="title"/>
          </p:nvPr>
        </p:nvSpPr>
        <p:spPr>
          <a:xfrm>
            <a:off x="381000" y="228600"/>
            <a:ext cx="8382000" cy="609600"/>
          </a:xfrm>
        </p:spPr>
        <p:txBody>
          <a:bodyPr/>
          <a:lstStyle/>
          <a:p>
            <a:pPr eaLnBrk="1" hangingPunct="1">
              <a:defRPr/>
            </a:pPr>
            <a:r>
              <a:rPr lang="en-US" altLang="en-US" sz="3300" i="1"/>
              <a:t>The S.E. Asian Crisis</a:t>
            </a:r>
          </a:p>
        </p:txBody>
      </p:sp>
      <p:graphicFrame>
        <p:nvGraphicFramePr>
          <p:cNvPr id="224376" name="Group 120">
            <a:extLst>
              <a:ext uri="{FF2B5EF4-FFF2-40B4-BE49-F238E27FC236}">
                <a16:creationId xmlns:a16="http://schemas.microsoft.com/office/drawing/2014/main" id="{9BC67973-9959-4778-88FE-83AFEE6E7A94}"/>
              </a:ext>
            </a:extLst>
          </p:cNvPr>
          <p:cNvGraphicFramePr>
            <a:graphicFrameLocks noGrp="1"/>
          </p:cNvGraphicFramePr>
          <p:nvPr/>
        </p:nvGraphicFramePr>
        <p:xfrm>
          <a:off x="533400" y="868363"/>
          <a:ext cx="8077200" cy="5773738"/>
        </p:xfrm>
        <a:graphic>
          <a:graphicData uri="http://schemas.openxmlformats.org/drawingml/2006/table">
            <a:tbl>
              <a:tblPr/>
              <a:tblGrid>
                <a:gridCol w="1914525">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101850">
                  <a:extLst>
                    <a:ext uri="{9D8B030D-6E8A-4147-A177-3AD203B41FA5}">
                      <a16:colId xmlns:a16="http://schemas.microsoft.com/office/drawing/2014/main" val="20002"/>
                    </a:ext>
                  </a:extLst>
                </a:gridCol>
                <a:gridCol w="1851025">
                  <a:extLst>
                    <a:ext uri="{9D8B030D-6E8A-4147-A177-3AD203B41FA5}">
                      <a16:colId xmlns:a16="http://schemas.microsoft.com/office/drawing/2014/main" val="20003"/>
                    </a:ext>
                  </a:extLst>
                </a:gridCol>
              </a:tblGrid>
              <a:tr h="1566722">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endParaRPr kumimoji="0" lang="en-US" altLang="en-US" sz="2200" b="0" i="0" u="none" strike="noStrike" cap="none" normalizeH="0" baseline="0" dirty="0">
                        <a:ln>
                          <a:noFill/>
                        </a:ln>
                        <a:solidFill>
                          <a:schemeClr val="tx1"/>
                        </a:solidFill>
                        <a:effectLst/>
                        <a:latin typeface="Arial" pitchFamily="34" charset="0"/>
                      </a:endParaRPr>
                    </a:p>
                  </a:txBody>
                  <a:tcPr marT="45721" marB="4572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sr-Latn-CS" altLang="en-US" sz="2200" b="0" i="0" u="none" strike="noStrike" cap="none" normalizeH="0" baseline="0">
                          <a:ln>
                            <a:noFill/>
                          </a:ln>
                          <a:solidFill>
                            <a:schemeClr val="tx1"/>
                          </a:solidFill>
                          <a:effectLst/>
                          <a:latin typeface="Arial" pitchFamily="34" charset="0"/>
                        </a:rPr>
                        <a:t>D</a:t>
                      </a:r>
                      <a:r>
                        <a:rPr kumimoji="0" lang="en-US" altLang="en-US" sz="2200" b="0" i="0" u="none" strike="noStrike" cap="none" normalizeH="0" baseline="0">
                          <a:ln>
                            <a:noFill/>
                          </a:ln>
                          <a:solidFill>
                            <a:schemeClr val="tx1"/>
                          </a:solidFill>
                          <a:effectLst/>
                          <a:latin typeface="Arial" pitchFamily="34" charset="0"/>
                        </a:rPr>
                        <a:t>e</a:t>
                      </a:r>
                      <a:r>
                        <a:rPr kumimoji="0" lang="sr-Latn-CS" altLang="en-US" sz="2200" b="0" i="0" u="none" strike="noStrike" cap="none" normalizeH="0" baseline="0">
                          <a:ln>
                            <a:noFill/>
                          </a:ln>
                          <a:solidFill>
                            <a:schemeClr val="tx1"/>
                          </a:solidFill>
                          <a:effectLst/>
                          <a:latin typeface="Arial" pitchFamily="34" charset="0"/>
                        </a:rPr>
                        <a:t>vizni kurs</a:t>
                      </a:r>
                    </a:p>
                    <a:p>
                      <a:pPr marL="0" marR="0" lvl="0" indent="0" algn="ctr"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 </a:t>
                      </a:r>
                      <a:r>
                        <a:rPr kumimoji="0" lang="sr-Latn-CS" altLang="en-US" sz="2200" b="0" i="0" u="none" strike="noStrike" cap="none" normalizeH="0" baseline="0">
                          <a:ln>
                            <a:noFill/>
                          </a:ln>
                          <a:solidFill>
                            <a:schemeClr val="tx1"/>
                          </a:solidFill>
                          <a:effectLst/>
                          <a:latin typeface="Arial" pitchFamily="34" charset="0"/>
                        </a:rPr>
                        <a:t>promena od </a:t>
                      </a:r>
                      <a:r>
                        <a:rPr kumimoji="0" lang="en-US" altLang="en-US" sz="2200" b="0" i="0" u="none" strike="noStrike" cap="none" normalizeH="0" baseline="0">
                          <a:ln>
                            <a:noFill/>
                          </a:ln>
                          <a:solidFill>
                            <a:schemeClr val="tx1"/>
                          </a:solidFill>
                          <a:effectLst/>
                          <a:latin typeface="Arial" pitchFamily="34" charset="0"/>
                        </a:rPr>
                        <a:t>7/97 </a:t>
                      </a:r>
                      <a:r>
                        <a:rPr kumimoji="0" lang="sr-Latn-CS" altLang="en-US" sz="2200" b="0" i="0" u="none" strike="noStrike" cap="none" normalizeH="0" baseline="0">
                          <a:ln>
                            <a:noFill/>
                          </a:ln>
                          <a:solidFill>
                            <a:schemeClr val="tx1"/>
                          </a:solidFill>
                          <a:effectLst/>
                          <a:latin typeface="Arial" pitchFamily="34" charset="0"/>
                        </a:rPr>
                        <a:t>do</a:t>
                      </a:r>
                      <a:r>
                        <a:rPr kumimoji="0" lang="en-US" altLang="en-US" sz="2200" b="0" i="0" u="none" strike="noStrike" cap="none" normalizeH="0" baseline="0">
                          <a:ln>
                            <a:noFill/>
                          </a:ln>
                          <a:solidFill>
                            <a:schemeClr val="tx1"/>
                          </a:solidFill>
                          <a:effectLst/>
                          <a:latin typeface="Arial" pitchFamily="34" charset="0"/>
                        </a:rPr>
                        <a:t> 1/98</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sr-Latn-CS" altLang="en-US" sz="2200" b="0" i="0" u="none" strike="noStrike" cap="none" normalizeH="0" baseline="0">
                          <a:ln>
                            <a:noFill/>
                          </a:ln>
                          <a:solidFill>
                            <a:schemeClr val="tx1"/>
                          </a:solidFill>
                          <a:effectLst/>
                          <a:latin typeface="Arial" pitchFamily="34" charset="0"/>
                        </a:rPr>
                        <a:t>Cene akcija</a:t>
                      </a:r>
                    </a:p>
                    <a:p>
                      <a:pPr marL="0" marR="0" lvl="0" indent="0" algn="ctr"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 % </a:t>
                      </a:r>
                      <a:r>
                        <a:rPr kumimoji="0" lang="sr-Latn-CS" altLang="en-US" sz="2200" b="0" i="0" u="none" strike="noStrike" cap="none" normalizeH="0" baseline="0">
                          <a:ln>
                            <a:noFill/>
                          </a:ln>
                          <a:solidFill>
                            <a:schemeClr val="tx1"/>
                          </a:solidFill>
                          <a:effectLst/>
                          <a:latin typeface="Arial" pitchFamily="34" charset="0"/>
                        </a:rPr>
                        <a:t>promena od </a:t>
                      </a:r>
                      <a:r>
                        <a:rPr kumimoji="0" lang="en-US" altLang="en-US" sz="2200" b="0" i="0" u="none" strike="noStrike" cap="none" normalizeH="0" baseline="0">
                          <a:ln>
                            <a:noFill/>
                          </a:ln>
                          <a:solidFill>
                            <a:schemeClr val="tx1"/>
                          </a:solidFill>
                          <a:effectLst/>
                          <a:latin typeface="Arial" pitchFamily="34" charset="0"/>
                        </a:rPr>
                        <a:t>7/97 </a:t>
                      </a:r>
                      <a:r>
                        <a:rPr kumimoji="0" lang="sr-Latn-CS" altLang="en-US" sz="2200" b="0" i="0" u="none" strike="noStrike" cap="none" normalizeH="0" baseline="0">
                          <a:ln>
                            <a:noFill/>
                          </a:ln>
                          <a:solidFill>
                            <a:schemeClr val="tx1"/>
                          </a:solidFill>
                          <a:effectLst/>
                          <a:latin typeface="Arial" pitchFamily="34" charset="0"/>
                        </a:rPr>
                        <a:t>do</a:t>
                      </a:r>
                      <a:r>
                        <a:rPr kumimoji="0" lang="en-US" altLang="en-US" sz="2200" b="0" i="0" u="none" strike="noStrike" cap="none" normalizeH="0" baseline="0">
                          <a:ln>
                            <a:noFill/>
                          </a:ln>
                          <a:solidFill>
                            <a:schemeClr val="tx1"/>
                          </a:solidFill>
                          <a:effectLst/>
                          <a:latin typeface="Arial" pitchFamily="34" charset="0"/>
                        </a:rPr>
                        <a:t> 1/98</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nominal</a:t>
                      </a:r>
                      <a:r>
                        <a:rPr kumimoji="0" lang="sr-Latn-CS" altLang="en-US" sz="2200" b="0" i="0" u="none" strike="noStrike" cap="none" normalizeH="0" baseline="0">
                          <a:ln>
                            <a:noFill/>
                          </a:ln>
                          <a:solidFill>
                            <a:schemeClr val="tx1"/>
                          </a:solidFill>
                          <a:effectLst/>
                          <a:latin typeface="Arial" pitchFamily="34" charset="0"/>
                        </a:rPr>
                        <a:t>ni</a:t>
                      </a:r>
                      <a:r>
                        <a:rPr kumimoji="0" lang="en-US" altLang="en-US" sz="2200" b="0" i="0" u="none" strike="noStrike" cap="none" normalizeH="0" baseline="0">
                          <a:ln>
                            <a:noFill/>
                          </a:ln>
                          <a:solidFill>
                            <a:schemeClr val="tx1"/>
                          </a:solidFill>
                          <a:effectLst/>
                          <a:latin typeface="Arial" pitchFamily="34" charset="0"/>
                        </a:rPr>
                        <a:t> </a:t>
                      </a:r>
                      <a:r>
                        <a:rPr kumimoji="0" lang="sr-Latn-CS" altLang="en-US" sz="2200" b="0" i="0" u="none" strike="noStrike" cap="none" normalizeH="0" baseline="0">
                          <a:ln>
                            <a:noFill/>
                          </a:ln>
                          <a:solidFill>
                            <a:schemeClr val="tx1"/>
                          </a:solidFill>
                          <a:effectLst/>
                          <a:latin typeface="Arial" pitchFamily="34" charset="0"/>
                        </a:rPr>
                        <a:t>B</a:t>
                      </a:r>
                      <a:r>
                        <a:rPr kumimoji="0" lang="en-US" altLang="en-US" sz="2200" b="0" i="0" u="none" strike="noStrike" cap="none" normalizeH="0" baseline="0">
                          <a:ln>
                            <a:noFill/>
                          </a:ln>
                          <a:solidFill>
                            <a:schemeClr val="tx1"/>
                          </a:solidFill>
                          <a:effectLst/>
                          <a:latin typeface="Arial" pitchFamily="34" charset="0"/>
                        </a:rPr>
                        <a:t>DP </a:t>
                      </a:r>
                      <a:br>
                        <a:rPr kumimoji="0" lang="en-US" altLang="en-US" sz="2200" b="0" i="0" u="none" strike="noStrike" cap="none" normalizeH="0" baseline="0">
                          <a:ln>
                            <a:noFill/>
                          </a:ln>
                          <a:solidFill>
                            <a:schemeClr val="tx1"/>
                          </a:solidFill>
                          <a:effectLst/>
                          <a:latin typeface="Arial" pitchFamily="34" charset="0"/>
                        </a:rPr>
                      </a:br>
                      <a:r>
                        <a:rPr kumimoji="0" lang="en-US" altLang="en-US" sz="2200" b="0" i="0" u="none" strike="noStrike" cap="none" normalizeH="0" baseline="0">
                          <a:ln>
                            <a:noFill/>
                          </a:ln>
                          <a:solidFill>
                            <a:schemeClr val="tx1"/>
                          </a:solidFill>
                          <a:effectLst/>
                          <a:latin typeface="Arial" pitchFamily="34" charset="0"/>
                        </a:rPr>
                        <a:t>% </a:t>
                      </a:r>
                      <a:r>
                        <a:rPr kumimoji="0" lang="sr-Latn-CS" altLang="en-US" sz="2200" b="0" i="0" u="none" strike="noStrike" cap="none" normalizeH="0" baseline="0">
                          <a:ln>
                            <a:noFill/>
                          </a:ln>
                          <a:solidFill>
                            <a:schemeClr val="tx1"/>
                          </a:solidFill>
                          <a:effectLst/>
                          <a:latin typeface="Arial" pitchFamily="34" charset="0"/>
                        </a:rPr>
                        <a:t>promena</a:t>
                      </a:r>
                    </a:p>
                    <a:p>
                      <a:pPr marL="0" marR="0" lvl="0" indent="0" algn="ctr"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1997-98</a:t>
                      </a:r>
                    </a:p>
                  </a:txBody>
                  <a:tcPr marT="45721" marB="4572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508017">
                <a:tc>
                  <a:txBody>
                    <a:bodyPr/>
                    <a:lstStyle/>
                    <a:p>
                      <a:pPr marL="0" marR="0" lvl="0" indent="0" algn="ctr" defTabSz="914400" rtl="0" eaLnBrk="1" fontAlgn="ctr"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cs typeface="Times New Roman" pitchFamily="18" charset="0"/>
                        </a:rPr>
                        <a:t>Indonesi</a:t>
                      </a:r>
                      <a:r>
                        <a:rPr kumimoji="0" lang="sr-Latn-CS" altLang="en-US" sz="2200" b="0" i="0" u="none" strike="noStrike" cap="none" normalizeH="0" baseline="0">
                          <a:ln>
                            <a:noFill/>
                          </a:ln>
                          <a:solidFill>
                            <a:schemeClr val="tx1"/>
                          </a:solidFill>
                          <a:effectLst/>
                          <a:latin typeface="Arial" pitchFamily="34" charset="0"/>
                          <a:cs typeface="Times New Roman" pitchFamily="18" charset="0"/>
                        </a:rPr>
                        <a:t>j</a:t>
                      </a:r>
                      <a:r>
                        <a:rPr kumimoji="0" lang="en-US" altLang="en-US" sz="2200" b="0" i="0" u="none" strike="noStrike" cap="none" normalizeH="0" baseline="0">
                          <a:ln>
                            <a:noFill/>
                          </a:ln>
                          <a:solidFill>
                            <a:schemeClr val="tx1"/>
                          </a:solidFill>
                          <a:effectLst/>
                          <a:latin typeface="Arial" pitchFamily="34" charset="0"/>
                          <a:cs typeface="Times New Roman" pitchFamily="18" charset="0"/>
                        </a:rPr>
                        <a:t>a</a:t>
                      </a:r>
                      <a:endParaRPr kumimoji="0" lang="en-US" altLang="en-US" sz="2200" b="0" i="0" u="none" strike="noStrike" cap="none" normalizeH="0" baseline="0">
                        <a:ln>
                          <a:noFill/>
                        </a:ln>
                        <a:solidFill>
                          <a:schemeClr val="tx1"/>
                        </a:solidFill>
                        <a:effectLst/>
                        <a:latin typeface="Arial" pitchFamily="34" charset="0"/>
                      </a:endParaRPr>
                    </a:p>
                  </a:txBody>
                  <a:tcPr marT="45721" marB="4572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-59.4%</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-32.6%</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-16.2%</a:t>
                      </a:r>
                    </a:p>
                  </a:txBody>
                  <a:tcPr marT="45721" marB="4572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485791">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Japan</a:t>
                      </a:r>
                    </a:p>
                  </a:txBody>
                  <a:tcPr marT="45721" marB="4572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dirty="0">
                          <a:ln>
                            <a:noFill/>
                          </a:ln>
                          <a:solidFill>
                            <a:schemeClr val="tx1"/>
                          </a:solidFill>
                          <a:effectLst/>
                          <a:latin typeface="Arial" pitchFamily="34" charset="0"/>
                        </a:rPr>
                        <a:t>-12.0%</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-18.2%</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-4.3%</a:t>
                      </a:r>
                    </a:p>
                  </a:txBody>
                  <a:tcPr marT="45721" marB="4572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485791">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Mal</a:t>
                      </a:r>
                      <a:r>
                        <a:rPr kumimoji="0" lang="sr-Latn-CS" altLang="en-US" sz="2200" b="0" i="0" u="none" strike="noStrike" cap="none" normalizeH="0" baseline="0">
                          <a:ln>
                            <a:noFill/>
                          </a:ln>
                          <a:solidFill>
                            <a:schemeClr val="tx1"/>
                          </a:solidFill>
                          <a:effectLst/>
                          <a:latin typeface="Arial" pitchFamily="34" charset="0"/>
                        </a:rPr>
                        <a:t>ez</a:t>
                      </a:r>
                      <a:r>
                        <a:rPr kumimoji="0" lang="en-US" altLang="en-US" sz="2200" b="0" i="0" u="none" strike="noStrike" cap="none" normalizeH="0" baseline="0">
                          <a:ln>
                            <a:noFill/>
                          </a:ln>
                          <a:solidFill>
                            <a:schemeClr val="tx1"/>
                          </a:solidFill>
                          <a:effectLst/>
                          <a:latin typeface="Arial" pitchFamily="34" charset="0"/>
                        </a:rPr>
                        <a:t>i</a:t>
                      </a:r>
                      <a:r>
                        <a:rPr kumimoji="0" lang="sr-Latn-CS" altLang="en-US" sz="2200" b="0" i="0" u="none" strike="noStrike" cap="none" normalizeH="0" baseline="0">
                          <a:ln>
                            <a:noFill/>
                          </a:ln>
                          <a:solidFill>
                            <a:schemeClr val="tx1"/>
                          </a:solidFill>
                          <a:effectLst/>
                          <a:latin typeface="Arial" pitchFamily="34" charset="0"/>
                        </a:rPr>
                        <a:t>j</a:t>
                      </a:r>
                      <a:r>
                        <a:rPr kumimoji="0" lang="en-US" altLang="en-US" sz="2200" b="0" i="0" u="none" strike="noStrike" cap="none" normalizeH="0" baseline="0">
                          <a:ln>
                            <a:noFill/>
                          </a:ln>
                          <a:solidFill>
                            <a:schemeClr val="tx1"/>
                          </a:solidFill>
                          <a:effectLst/>
                          <a:latin typeface="Arial" pitchFamily="34" charset="0"/>
                        </a:rPr>
                        <a:t>a</a:t>
                      </a:r>
                    </a:p>
                  </a:txBody>
                  <a:tcPr marT="45721" marB="4572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-36.4%</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-43.8%</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-6.8%</a:t>
                      </a:r>
                    </a:p>
                  </a:txBody>
                  <a:tcPr marT="45721" marB="4572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484204">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Singapore</a:t>
                      </a:r>
                    </a:p>
                  </a:txBody>
                  <a:tcPr marT="45721" marB="4572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-15.6%</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-36.0%</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-0.1%</a:t>
                      </a:r>
                    </a:p>
                  </a:txBody>
                  <a:tcPr marT="45721" marB="4572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484204">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S. Korea</a:t>
                      </a:r>
                    </a:p>
                  </a:txBody>
                  <a:tcPr marT="45721" marB="4572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-47.5%</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-21.9%</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-7.3%</a:t>
                      </a:r>
                    </a:p>
                  </a:txBody>
                  <a:tcPr marT="45721" marB="4572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487379">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dirty="0">
                          <a:ln>
                            <a:noFill/>
                          </a:ln>
                          <a:solidFill>
                            <a:schemeClr val="tx1"/>
                          </a:solidFill>
                          <a:effectLst/>
                          <a:latin typeface="Arial" pitchFamily="34" charset="0"/>
                        </a:rPr>
                        <a:t>Taiwan</a:t>
                      </a:r>
                    </a:p>
                  </a:txBody>
                  <a:tcPr marT="45721" marB="4572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-14.6%</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-19.7%</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n.a.</a:t>
                      </a:r>
                    </a:p>
                  </a:txBody>
                  <a:tcPr marT="45721" marB="4572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785839">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Thailand</a:t>
                      </a:r>
                    </a:p>
                  </a:txBody>
                  <a:tcPr marT="45721" marB="4572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cs typeface="Times New Roman" pitchFamily="18" charset="0"/>
                        </a:rPr>
                        <a:t>-48.3%</a:t>
                      </a:r>
                      <a:endParaRPr kumimoji="0" lang="en-US" altLang="en-US" sz="2200" b="0" i="0" u="none" strike="noStrike" cap="none" normalizeH="0" baseline="0">
                        <a:ln>
                          <a:noFill/>
                        </a:ln>
                        <a:solidFill>
                          <a:schemeClr val="tx1"/>
                        </a:solidFill>
                        <a:effectLst/>
                        <a:latin typeface="Arial" pitchFamily="34" charset="0"/>
                      </a:endParaRP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-25.6%</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cs typeface="Times New Roman" pitchFamily="18" charset="0"/>
                        </a:rPr>
                        <a:t>-1.2% </a:t>
                      </a:r>
                      <a:br>
                        <a:rPr kumimoji="0" lang="en-US" altLang="en-US" sz="2200" b="0" i="0" u="none" strike="noStrike" cap="none" normalizeH="0" baseline="0">
                          <a:ln>
                            <a:noFill/>
                          </a:ln>
                          <a:solidFill>
                            <a:schemeClr val="tx1"/>
                          </a:solidFill>
                          <a:effectLst/>
                          <a:latin typeface="Arial" pitchFamily="34" charset="0"/>
                          <a:cs typeface="Times New Roman" pitchFamily="18" charset="0"/>
                        </a:rPr>
                      </a:br>
                      <a:r>
                        <a:rPr kumimoji="0" lang="en-US" altLang="en-US" sz="2000" b="0" i="0" u="none" strike="noStrike" cap="none" normalizeH="0" baseline="0">
                          <a:ln>
                            <a:noFill/>
                          </a:ln>
                          <a:solidFill>
                            <a:schemeClr val="tx1"/>
                          </a:solidFill>
                          <a:effectLst/>
                          <a:latin typeface="Arial" pitchFamily="34" charset="0"/>
                          <a:cs typeface="Times New Roman" pitchFamily="18" charset="0"/>
                        </a:rPr>
                        <a:t>(1996-97)</a:t>
                      </a:r>
                    </a:p>
                  </a:txBody>
                  <a:tcPr marT="45721" marB="4572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485791">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U.S.</a:t>
                      </a:r>
                    </a:p>
                  </a:txBody>
                  <a:tcPr marT="45721" marB="45721"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n.a.</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a:ln>
                            <a:noFill/>
                          </a:ln>
                          <a:solidFill>
                            <a:schemeClr val="tx1"/>
                          </a:solidFill>
                          <a:effectLst/>
                          <a:latin typeface="Arial" pitchFamily="34" charset="0"/>
                        </a:rPr>
                        <a:t>2.7%</a:t>
                      </a:r>
                    </a:p>
                  </a:txBody>
                  <a:tcPr marT="45721" marB="4572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40000"/>
                        </a:spcBef>
                        <a:spcAft>
                          <a:spcPct val="0"/>
                        </a:spcAft>
                        <a:buClr>
                          <a:schemeClr val="accent2"/>
                        </a:buClr>
                        <a:buSzPct val="110000"/>
                        <a:buFont typeface="Wingdings" pitchFamily="2" charset="2"/>
                        <a:buNone/>
                        <a:tabLst/>
                      </a:pPr>
                      <a:r>
                        <a:rPr kumimoji="0" lang="en-US" altLang="en-US" sz="2200" b="0" i="0" u="none" strike="noStrike" cap="none" normalizeH="0" baseline="0" dirty="0">
                          <a:ln>
                            <a:noFill/>
                          </a:ln>
                          <a:solidFill>
                            <a:schemeClr val="tx1"/>
                          </a:solidFill>
                          <a:effectLst/>
                          <a:latin typeface="Arial" pitchFamily="34" charset="0"/>
                        </a:rPr>
                        <a:t>2.3%</a:t>
                      </a:r>
                    </a:p>
                  </a:txBody>
                  <a:tcPr marT="45721" marB="45721"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bl>
          </a:graphicData>
        </a:graphic>
      </p:graphicFrame>
    </p:spTree>
  </p:cSld>
  <p:clrMapOvr>
    <a:masterClrMapping/>
  </p:clrMapOvr>
  <p:transition advClick="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6">
            <a:extLst>
              <a:ext uri="{FF2B5EF4-FFF2-40B4-BE49-F238E27FC236}">
                <a16:creationId xmlns:a16="http://schemas.microsoft.com/office/drawing/2014/main" id="{21A01F3D-2DE0-487D-90A8-7581A3202883}"/>
              </a:ext>
            </a:extLst>
          </p:cNvPr>
          <p:cNvSpPr>
            <a:spLocks noGrp="1" noChangeArrowheads="1"/>
          </p:cNvSpPr>
          <p:nvPr>
            <p:ph type="title"/>
          </p:nvPr>
        </p:nvSpPr>
        <p:spPr>
          <a:xfrm>
            <a:off x="228600" y="152400"/>
            <a:ext cx="7543800" cy="1431925"/>
          </a:xfrm>
          <a:noFill/>
          <a:extLst>
            <a:ext uri="{909E8E84-426E-40DD-AFC4-6F175D3DCCD1}">
              <a14:hiddenFill xmlns:a14="http://schemas.microsoft.com/office/drawing/2010/main">
                <a:solidFill>
                  <a:srgbClr val="FFFFFF"/>
                </a:solidFill>
              </a14:hiddenFill>
            </a:ext>
          </a:extLst>
        </p:spPr>
        <p:txBody>
          <a:bodyPr/>
          <a:lstStyle/>
          <a:p>
            <a:r>
              <a:rPr lang="sr-Latn-CS" altLang="en-US" sz="4000">
                <a:effectLst/>
              </a:rPr>
              <a:t>Nastavak: CB kupuje aktivu poslovnih banaka i tako ih snabdeva sa M0. ili….</a:t>
            </a:r>
            <a:endParaRPr lang="en-US" altLang="en-US" sz="4000">
              <a:effectLst/>
            </a:endParaRPr>
          </a:p>
        </p:txBody>
      </p:sp>
      <p:graphicFrame>
        <p:nvGraphicFramePr>
          <p:cNvPr id="71748" name="Group 68">
            <a:extLst>
              <a:ext uri="{FF2B5EF4-FFF2-40B4-BE49-F238E27FC236}">
                <a16:creationId xmlns:a16="http://schemas.microsoft.com/office/drawing/2014/main" id="{09999D19-A8A7-4A0F-B6B8-DBC6288A62D0}"/>
              </a:ext>
            </a:extLst>
          </p:cNvPr>
          <p:cNvGraphicFramePr>
            <a:graphicFrameLocks noGrp="1"/>
          </p:cNvGraphicFramePr>
          <p:nvPr>
            <p:ph idx="1"/>
          </p:nvPr>
        </p:nvGraphicFramePr>
        <p:xfrm>
          <a:off x="1219200" y="3200400"/>
          <a:ext cx="7543800" cy="3327400"/>
        </p:xfrm>
        <a:graphic>
          <a:graphicData uri="http://schemas.openxmlformats.org/drawingml/2006/table">
            <a:tbl>
              <a:tblPr/>
              <a:tblGrid>
                <a:gridCol w="3771900">
                  <a:extLst>
                    <a:ext uri="{9D8B030D-6E8A-4147-A177-3AD203B41FA5}">
                      <a16:colId xmlns:a16="http://schemas.microsoft.com/office/drawing/2014/main" val="20000"/>
                    </a:ext>
                  </a:extLst>
                </a:gridCol>
                <a:gridCol w="3771900">
                  <a:extLst>
                    <a:ext uri="{9D8B030D-6E8A-4147-A177-3AD203B41FA5}">
                      <a16:colId xmlns:a16="http://schemas.microsoft.com/office/drawing/2014/main" val="20001"/>
                    </a:ext>
                  </a:extLst>
                </a:gridCol>
              </a:tblGrid>
              <a:tr h="701107">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r>
                        <a:rPr kumimoji="0" lang="sr-Latn-CS" sz="2800" b="0" i="0" u="none" strike="noStrike" cap="none" normalizeH="0" baseline="0" dirty="0">
                          <a:ln>
                            <a:noFill/>
                          </a:ln>
                          <a:solidFill>
                            <a:schemeClr val="tx1"/>
                          </a:solidFill>
                          <a:effectLst/>
                          <a:latin typeface="Tahoma" pitchFamily="34" charset="0"/>
                        </a:rPr>
                        <a:t>Nesterilizovane</a:t>
                      </a:r>
                      <a:endParaRPr kumimoji="0" lang="en-US" sz="2800" b="0" i="0" u="none" strike="noStrike" cap="none" normalizeH="0" baseline="0" dirty="0">
                        <a:ln>
                          <a:noFill/>
                        </a:ln>
                        <a:solidFill>
                          <a:schemeClr val="tx1"/>
                        </a:solidFill>
                        <a:effectLst/>
                        <a:latin typeface="Tahoma" pitchFamily="34"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r>
                        <a:rPr kumimoji="0" lang="sr-Latn-CS" sz="2000" b="0" i="0" u="none" strike="noStrike" cap="none" normalizeH="0" baseline="0" dirty="0">
                          <a:ln>
                            <a:noFill/>
                          </a:ln>
                          <a:solidFill>
                            <a:schemeClr val="tx1"/>
                          </a:solidFill>
                          <a:effectLst/>
                          <a:latin typeface="Tahoma" pitchFamily="34" charset="0"/>
                        </a:rPr>
                        <a:t>Sterilizovane – neutralisanje prve kolone</a:t>
                      </a:r>
                      <a:endParaRPr kumimoji="0" lang="en-US" sz="2000" b="0" i="0" u="none" strike="noStrike" cap="none" normalizeH="0" baseline="0" dirty="0">
                        <a:ln>
                          <a:noFill/>
                        </a:ln>
                        <a:solidFill>
                          <a:schemeClr val="tx1"/>
                        </a:solidFill>
                        <a:effectLst/>
                        <a:latin typeface="Tahoma" pitchFamily="34"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01742">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r>
                        <a:rPr kumimoji="0" lang="sr-Latn-CS" sz="2000" b="0" i="0" u="none" strike="noStrike" cap="none" normalizeH="0" baseline="0" dirty="0">
                          <a:ln>
                            <a:noFill/>
                          </a:ln>
                          <a:solidFill>
                            <a:schemeClr val="tx1"/>
                          </a:solidFill>
                          <a:effectLst/>
                          <a:latin typeface="Tahoma" pitchFamily="34" charset="0"/>
                        </a:rPr>
                        <a:t>otkupljuje </a:t>
                      </a:r>
                      <a:r>
                        <a:rPr kumimoji="0" lang="sr-Latn-CS" sz="2000" b="0" i="0" u="none" strike="noStrike" cap="none" normalizeH="0" baseline="0" dirty="0" err="1">
                          <a:ln>
                            <a:noFill/>
                          </a:ln>
                          <a:solidFill>
                            <a:schemeClr val="tx1"/>
                          </a:solidFill>
                          <a:effectLst/>
                          <a:latin typeface="Tahoma" pitchFamily="34" charset="0"/>
                        </a:rPr>
                        <a:t>M0</a:t>
                      </a:r>
                      <a:r>
                        <a:rPr kumimoji="0" lang="sr-Latn-CS" sz="2000" b="0" i="0" u="none" strike="noStrike" cap="none" normalizeH="0" baseline="0" dirty="0">
                          <a:ln>
                            <a:noFill/>
                          </a:ln>
                          <a:solidFill>
                            <a:schemeClr val="tx1"/>
                          </a:solidFill>
                          <a:effectLst/>
                          <a:latin typeface="Tahoma" pitchFamily="34" charset="0"/>
                        </a:rPr>
                        <a:t> i pada R</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r>
                        <a:rPr kumimoji="0" lang="sr-Latn-CS" sz="2000" b="0" i="0" u="none" strike="noStrike" cap="none" normalizeH="0" baseline="0" dirty="0">
                          <a:ln>
                            <a:noFill/>
                          </a:ln>
                          <a:solidFill>
                            <a:schemeClr val="tx1"/>
                          </a:solidFill>
                          <a:effectLst/>
                          <a:latin typeface="Tahoma" pitchFamily="34" charset="0"/>
                        </a:rPr>
                        <a:t>Ponovo ubacuje valutu, kupuje aktivu pa M0 i DC rastu, R pada</a:t>
                      </a:r>
                      <a:endParaRPr kumimoji="0" lang="en-US" sz="2000" b="0" i="0" u="none" strike="noStrike" cap="none" normalizeH="0" baseline="0" dirty="0">
                        <a:ln>
                          <a:noFill/>
                        </a:ln>
                        <a:solidFill>
                          <a:schemeClr val="tx1"/>
                        </a:solidFill>
                        <a:effectLst/>
                        <a:latin typeface="Tahoma" pitchFamily="34"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970">
                <a:tc gridSpan="2">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r>
                        <a:rPr kumimoji="0" lang="sr-Latn-CS" sz="2800" b="0" i="0" u="none" strike="noStrike" cap="none" normalizeH="0" baseline="0" dirty="0">
                          <a:ln>
                            <a:noFill/>
                          </a:ln>
                          <a:solidFill>
                            <a:schemeClr val="tx1"/>
                          </a:solidFill>
                          <a:effectLst/>
                          <a:latin typeface="Tahoma" pitchFamily="34" charset="0"/>
                        </a:rPr>
                        <a:t>Kao rezultat M0 se ne menja i privreda ostaje u tački B, sa nižom kamatnom stopom</a:t>
                      </a:r>
                      <a:endParaRPr kumimoji="0" lang="en-US" sz="2800" b="0" i="0" u="none" strike="noStrike" cap="none" normalizeH="0" baseline="0" dirty="0">
                        <a:ln>
                          <a:noFill/>
                        </a:ln>
                        <a:solidFill>
                          <a:schemeClr val="tx1"/>
                        </a:solidFill>
                        <a:effectLst/>
                        <a:latin typeface="Tahoma" pitchFamily="34" charset="0"/>
                      </a:endParaRPr>
                    </a:p>
                  </a:txBody>
                  <a:tcPr marT="45724" marB="45724"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2"/>
                  </a:ext>
                </a:extLst>
              </a:tr>
              <a:tr h="979581">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r>
                        <a:rPr kumimoji="0" lang="sr-Latn-CS" sz="2800" b="0" i="0" u="none" strike="noStrike" cap="none" normalizeH="0" baseline="0">
                          <a:ln>
                            <a:noFill/>
                          </a:ln>
                          <a:solidFill>
                            <a:schemeClr val="tx1"/>
                          </a:solidFill>
                          <a:effectLst/>
                          <a:latin typeface="Tahoma" pitchFamily="34" charset="0"/>
                        </a:rPr>
                        <a:t>Rezerve presušuju</a:t>
                      </a:r>
                      <a:endParaRPr kumimoji="0" lang="en-US" sz="2800" b="0" i="0" u="none" strike="noStrike" cap="none" normalizeH="0" baseline="0">
                        <a:ln>
                          <a:noFill/>
                        </a:ln>
                        <a:solidFill>
                          <a:schemeClr val="tx1"/>
                        </a:solidFill>
                        <a:effectLst/>
                        <a:latin typeface="Tahoma" pitchFamily="34"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r>
                        <a:rPr kumimoji="0" lang="sr-Latn-CS" sz="2800" b="0" i="0" u="none" strike="noStrike" cap="none" normalizeH="0" baseline="0">
                          <a:ln>
                            <a:noFill/>
                          </a:ln>
                          <a:solidFill>
                            <a:schemeClr val="tx1"/>
                          </a:solidFill>
                          <a:effectLst/>
                          <a:latin typeface="Tahoma" pitchFamily="34" charset="0"/>
                        </a:rPr>
                        <a:t>Nekad i trenutno</a:t>
                      </a:r>
                      <a:endParaRPr kumimoji="0" lang="en-US" sz="2800" b="0" i="0" u="none" strike="noStrike" cap="none" normalizeH="0" baseline="0">
                        <a:ln>
                          <a:noFill/>
                        </a:ln>
                        <a:solidFill>
                          <a:schemeClr val="tx1"/>
                        </a:solidFill>
                        <a:effectLst/>
                        <a:latin typeface="Tahoma" pitchFamily="34"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1719" name="Text Box 39">
            <a:extLst>
              <a:ext uri="{FF2B5EF4-FFF2-40B4-BE49-F238E27FC236}">
                <a16:creationId xmlns:a16="http://schemas.microsoft.com/office/drawing/2014/main" id="{693D1B6D-5EBB-4215-AE3D-D5C4D5A85881}"/>
              </a:ext>
            </a:extLst>
          </p:cNvPr>
          <p:cNvSpPr txBox="1">
            <a:spLocks noChangeArrowheads="1"/>
          </p:cNvSpPr>
          <p:nvPr/>
        </p:nvSpPr>
        <p:spPr bwMode="auto">
          <a:xfrm>
            <a:off x="76200" y="2133600"/>
            <a:ext cx="73914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sr-Latn-CS" altLang="en-US" sz="2400" b="1"/>
              <a:t>Iz M0 kupuje devize koje postaju</a:t>
            </a:r>
          </a:p>
          <a:p>
            <a:pPr eaLnBrk="1" hangingPunct="1">
              <a:spcBef>
                <a:spcPct val="50000"/>
              </a:spcBef>
              <a:buClrTx/>
              <a:buSzTx/>
              <a:buFontTx/>
              <a:buNone/>
            </a:pPr>
            <a:r>
              <a:rPr lang="sr-Latn-CS" altLang="en-US" sz="2400" b="1"/>
              <a:t> deo deviznih rezervi - MO=R+DC</a:t>
            </a:r>
            <a:endParaRPr lang="en-US" altLang="en-US" sz="2400" b="1"/>
          </a:p>
        </p:txBody>
      </p:sp>
      <p:pic>
        <p:nvPicPr>
          <p:cNvPr id="49173" name="Picture 2">
            <a:extLst>
              <a:ext uri="{FF2B5EF4-FFF2-40B4-BE49-F238E27FC236}">
                <a16:creationId xmlns:a16="http://schemas.microsoft.com/office/drawing/2014/main" id="{29D8B942-45EF-489D-AE9A-A23813E505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5188" y="1371600"/>
            <a:ext cx="3198812"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EE976625-95F6-4B17-A69F-B70DC73943D0}"/>
              </a:ext>
            </a:extLst>
          </p:cNvPr>
          <p:cNvSpPr>
            <a:spLocks noGrp="1"/>
          </p:cNvSpPr>
          <p:nvPr>
            <p:ph type="sldNum" sz="quarter" idx="12"/>
          </p:nvPr>
        </p:nvSpPr>
        <p:spPr/>
        <p:txBody>
          <a:bodyPr/>
          <a:lstStyle/>
          <a:p>
            <a:pPr>
              <a:defRPr/>
            </a:pPr>
            <a:fld id="{51C19C3A-647E-48FA-8C82-F085152BBB5D}" type="slidenum">
              <a:rPr lang="en-US" altLang="en-US" smtClean="0"/>
              <a:pPr>
                <a:defRPr/>
              </a:pPr>
              <a:t>36</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719"/>
                                        </p:tgtEl>
                                        <p:attrNameLst>
                                          <p:attrName>style.visibility</p:attrName>
                                        </p:attrNameLst>
                                      </p:cBhvr>
                                      <p:to>
                                        <p:strVal val="visible"/>
                                      </p:to>
                                    </p:set>
                                    <p:animEffect transition="in" filter="blinds(horizontal)">
                                      <p:cBhvr>
                                        <p:cTn id="7" dur="500"/>
                                        <p:tgtEl>
                                          <p:spTgt spid="717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784B644-F226-42F6-981D-BE8D5504DCAE}"/>
              </a:ext>
            </a:extLst>
          </p:cNvPr>
          <p:cNvSpPr>
            <a:spLocks noGrp="1" noChangeArrowheads="1"/>
          </p:cNvSpPr>
          <p:nvPr>
            <p:ph type="title"/>
          </p:nvPr>
        </p:nvSpPr>
        <p:spPr>
          <a:xfrm>
            <a:off x="1066800" y="457200"/>
            <a:ext cx="7543800" cy="1431925"/>
          </a:xfrm>
          <a:noFill/>
          <a:extLst>
            <a:ext uri="{909E8E84-426E-40DD-AFC4-6F175D3DCCD1}">
              <a14:hiddenFill xmlns:a14="http://schemas.microsoft.com/office/drawing/2010/main">
                <a:solidFill>
                  <a:srgbClr val="FFFFFF"/>
                </a:solidFill>
              </a14:hiddenFill>
            </a:ext>
          </a:extLst>
        </p:spPr>
        <p:txBody>
          <a:bodyPr/>
          <a:lstStyle/>
          <a:p>
            <a:r>
              <a:rPr lang="sr-Latn-CS" altLang="en-US">
                <a:effectLst/>
              </a:rPr>
              <a:t>A sta ako je i</a:t>
            </a:r>
            <a:r>
              <a:rPr lang="en-US" altLang="en-US">
                <a:effectLst/>
              </a:rPr>
              <a:t>&gt;i*?</a:t>
            </a:r>
          </a:p>
        </p:txBody>
      </p:sp>
      <p:sp>
        <p:nvSpPr>
          <p:cNvPr id="50179" name="Rectangle 3">
            <a:extLst>
              <a:ext uri="{FF2B5EF4-FFF2-40B4-BE49-F238E27FC236}">
                <a16:creationId xmlns:a16="http://schemas.microsoft.com/office/drawing/2014/main" id="{11FD7067-2D95-4194-A6DD-2F658599DF12}"/>
              </a:ext>
            </a:extLst>
          </p:cNvPr>
          <p:cNvSpPr>
            <a:spLocks noGrp="1" noChangeArrowheads="1"/>
          </p:cNvSpPr>
          <p:nvPr>
            <p:ph type="body" sz="half" idx="1"/>
          </p:nvPr>
        </p:nvSpPr>
        <p:spPr>
          <a:xfrm>
            <a:off x="1066800" y="2133600"/>
            <a:ext cx="3695700" cy="4114800"/>
          </a:xfrm>
          <a:noFill/>
          <a:extLst>
            <a:ext uri="{909E8E84-426E-40DD-AFC4-6F175D3DCCD1}">
              <a14:hiddenFill xmlns:a14="http://schemas.microsoft.com/office/drawing/2010/main">
                <a:solidFill>
                  <a:srgbClr val="FFFFFF"/>
                </a:solidFill>
              </a14:hiddenFill>
            </a:ext>
          </a:extLst>
        </p:spPr>
        <p:txBody>
          <a:bodyPr/>
          <a:lstStyle/>
          <a:p>
            <a:pPr>
              <a:lnSpc>
                <a:spcPct val="90000"/>
              </a:lnSpc>
            </a:pPr>
            <a:r>
              <a:rPr lang="en-US" altLang="en-US" sz="2800">
                <a:effectLst/>
              </a:rPr>
              <a:t>Onda bi trebalo ubacivati M0</a:t>
            </a:r>
          </a:p>
          <a:p>
            <a:pPr>
              <a:lnSpc>
                <a:spcPct val="90000"/>
              </a:lnSpc>
            </a:pPr>
            <a:r>
              <a:rPr lang="en-US" altLang="en-US" sz="2800">
                <a:effectLst/>
              </a:rPr>
              <a:t>I sterilizacijama ga ponovo smanjivati</a:t>
            </a:r>
          </a:p>
          <a:p>
            <a:pPr>
              <a:lnSpc>
                <a:spcPct val="90000"/>
              </a:lnSpc>
            </a:pPr>
            <a:endParaRPr lang="en-US" altLang="en-US" sz="2800">
              <a:effectLst/>
            </a:endParaRPr>
          </a:p>
          <a:p>
            <a:pPr>
              <a:lnSpc>
                <a:spcPct val="90000"/>
              </a:lnSpc>
            </a:pPr>
            <a:r>
              <a:rPr lang="en-US" altLang="en-US" sz="2800">
                <a:effectLst/>
              </a:rPr>
              <a:t>Tj. </a:t>
            </a:r>
            <a:r>
              <a:rPr lang="sr-Latn-CS" altLang="en-US" sz="2800">
                <a:effectLst/>
              </a:rPr>
              <a:t>s</a:t>
            </a:r>
            <a:r>
              <a:rPr lang="en-US" altLang="en-US" sz="2800">
                <a:effectLst/>
              </a:rPr>
              <a:t>terilizacija bi znacila RAST deviznih rezervi</a:t>
            </a:r>
          </a:p>
          <a:p>
            <a:pPr>
              <a:lnSpc>
                <a:spcPct val="90000"/>
              </a:lnSpc>
            </a:pPr>
            <a:r>
              <a:rPr lang="en-US" altLang="en-US" sz="2800">
                <a:effectLst/>
              </a:rPr>
              <a:t>To radi Kina</a:t>
            </a:r>
          </a:p>
        </p:txBody>
      </p:sp>
      <p:pic>
        <p:nvPicPr>
          <p:cNvPr id="50180" name="Picture 2">
            <a:extLst>
              <a:ext uri="{FF2B5EF4-FFF2-40B4-BE49-F238E27FC236}">
                <a16:creationId xmlns:a16="http://schemas.microsoft.com/office/drawing/2014/main" id="{6B64805E-2F2B-4131-BADD-EEC3E95586FE}"/>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630738" y="2133600"/>
            <a:ext cx="3979862" cy="3962400"/>
          </a:xfr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345B7220-0EDA-43FC-86AB-C6BA2A12D5B5}"/>
              </a:ext>
            </a:extLst>
          </p:cNvPr>
          <p:cNvSpPr>
            <a:spLocks noGrp="1"/>
          </p:cNvSpPr>
          <p:nvPr>
            <p:ph type="sldNum" sz="quarter" idx="12"/>
          </p:nvPr>
        </p:nvSpPr>
        <p:spPr/>
        <p:txBody>
          <a:bodyPr/>
          <a:lstStyle/>
          <a:p>
            <a:pPr>
              <a:defRPr/>
            </a:pPr>
            <a:fld id="{F35E757F-2D9D-4FD9-93CD-3FF42CFF1B00}" type="slidenum">
              <a:rPr lang="en-US" altLang="en-US" smtClean="0"/>
              <a:pPr>
                <a:defRPr/>
              </a:pPr>
              <a:t>37</a:t>
            </a:fld>
            <a:endParaRPr lang="en-US"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a:extLst>
              <a:ext uri="{FF2B5EF4-FFF2-40B4-BE49-F238E27FC236}">
                <a16:creationId xmlns:a16="http://schemas.microsoft.com/office/drawing/2014/main" id="{493D6AF7-A0F0-4508-B22D-54D1FE0A25EE}"/>
              </a:ext>
            </a:extLst>
          </p:cNvPr>
          <p:cNvSpPr>
            <a:spLocks noChangeArrowheads="1"/>
          </p:cNvSpPr>
          <p:nvPr/>
        </p:nvSpPr>
        <p:spPr bwMode="auto">
          <a:xfrm>
            <a:off x="1066800" y="457200"/>
            <a:ext cx="75438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r>
              <a:rPr lang="sr-Latn-CS" altLang="en-US" sz="4400" b="1">
                <a:solidFill>
                  <a:schemeClr val="tx2"/>
                </a:solidFill>
              </a:rPr>
              <a:t>A sta ako je i</a:t>
            </a:r>
            <a:r>
              <a:rPr lang="en-US" altLang="en-US" sz="4400" b="1">
                <a:solidFill>
                  <a:schemeClr val="tx2"/>
                </a:solidFill>
              </a:rPr>
              <a:t>&gt;i*?</a:t>
            </a:r>
          </a:p>
        </p:txBody>
      </p:sp>
      <p:sp>
        <p:nvSpPr>
          <p:cNvPr id="51203" name="Rectangle 5">
            <a:extLst>
              <a:ext uri="{FF2B5EF4-FFF2-40B4-BE49-F238E27FC236}">
                <a16:creationId xmlns:a16="http://schemas.microsoft.com/office/drawing/2014/main" id="{C8730EFB-8F18-4A12-9A92-399128DCD267}"/>
              </a:ext>
            </a:extLst>
          </p:cNvPr>
          <p:cNvSpPr>
            <a:spLocks noChangeArrowheads="1"/>
          </p:cNvSpPr>
          <p:nvPr/>
        </p:nvSpPr>
        <p:spPr bwMode="auto">
          <a:xfrm>
            <a:off x="1066800" y="2133600"/>
            <a:ext cx="36957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a:lnSpc>
                <a:spcPct val="90000"/>
              </a:lnSpc>
            </a:pPr>
            <a:r>
              <a:rPr lang="sr-Latn-CS" altLang="en-US" sz="2800"/>
              <a:t>KINA - i</a:t>
            </a:r>
            <a:r>
              <a:rPr lang="en-US" altLang="en-US" sz="2800"/>
              <a:t>ntervenise i povecava dev. rezerve</a:t>
            </a:r>
          </a:p>
          <a:p>
            <a:pPr>
              <a:lnSpc>
                <a:spcPct val="90000"/>
              </a:lnSpc>
            </a:pPr>
            <a:endParaRPr lang="en-US" altLang="en-US" sz="2800"/>
          </a:p>
          <a:p>
            <a:pPr>
              <a:lnSpc>
                <a:spcPct val="90000"/>
              </a:lnSpc>
            </a:pPr>
            <a:r>
              <a:rPr lang="en-US" altLang="en-US" sz="2800"/>
              <a:t>SAD</a:t>
            </a:r>
            <a:r>
              <a:rPr lang="sr-Latn-CS" altLang="en-US" sz="2800"/>
              <a:t>:</a:t>
            </a:r>
            <a:r>
              <a:rPr lang="en-US" altLang="en-US" sz="2800"/>
              <a:t> to je zbog potcenjenog kursa</a:t>
            </a:r>
          </a:p>
          <a:p>
            <a:pPr>
              <a:lnSpc>
                <a:spcPct val="90000"/>
              </a:lnSpc>
            </a:pPr>
            <a:endParaRPr lang="en-US" altLang="en-US" sz="2800"/>
          </a:p>
          <a:p>
            <a:pPr>
              <a:lnSpc>
                <a:spcPct val="90000"/>
              </a:lnSpc>
            </a:pPr>
            <a:r>
              <a:rPr lang="en-US" altLang="en-US" sz="2800"/>
              <a:t>Ako nastave</a:t>
            </a:r>
            <a:r>
              <a:rPr lang="sr-Latn-CS" altLang="en-US" sz="2800"/>
              <a:t>,</a:t>
            </a:r>
            <a:r>
              <a:rPr lang="en-US" altLang="en-US" sz="2800"/>
              <a:t> M0 raste, smanjuje DC</a:t>
            </a:r>
          </a:p>
        </p:txBody>
      </p:sp>
      <p:graphicFrame>
        <p:nvGraphicFramePr>
          <p:cNvPr id="76806" name="Group 6">
            <a:extLst>
              <a:ext uri="{FF2B5EF4-FFF2-40B4-BE49-F238E27FC236}">
                <a16:creationId xmlns:a16="http://schemas.microsoft.com/office/drawing/2014/main" id="{984C9C49-58DF-4579-B76C-C058A80D98C5}"/>
              </a:ext>
            </a:extLst>
          </p:cNvPr>
          <p:cNvGraphicFramePr>
            <a:graphicFrameLocks noGrp="1"/>
          </p:cNvGraphicFramePr>
          <p:nvPr/>
        </p:nvGraphicFramePr>
        <p:xfrm>
          <a:off x="4914900" y="2133600"/>
          <a:ext cx="3695700" cy="4114800"/>
        </p:xfrm>
        <a:graphic>
          <a:graphicData uri="http://schemas.openxmlformats.org/drawingml/2006/table">
            <a:tbl>
              <a:tblPr/>
              <a:tblGrid>
                <a:gridCol w="3695700">
                  <a:extLst>
                    <a:ext uri="{9D8B030D-6E8A-4147-A177-3AD203B41FA5}">
                      <a16:colId xmlns:a16="http://schemas.microsoft.com/office/drawing/2014/main" val="20000"/>
                    </a:ext>
                  </a:extLst>
                </a:gridCol>
              </a:tblGrid>
              <a:tr h="411480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err="1">
                          <a:ln>
                            <a:noFill/>
                          </a:ln>
                          <a:solidFill>
                            <a:schemeClr val="tx1"/>
                          </a:solidFill>
                          <a:effectLst/>
                          <a:latin typeface="Tahoma" pitchFamily="34" charset="0"/>
                        </a:rPr>
                        <a:t>Jedini</a:t>
                      </a:r>
                      <a:r>
                        <a:rPr kumimoji="0" lang="en-US" sz="2800" b="0" i="0" u="none" strike="noStrike" cap="none" normalizeH="0" baseline="0" dirty="0">
                          <a:ln>
                            <a:noFill/>
                          </a:ln>
                          <a:solidFill>
                            <a:schemeClr val="tx1"/>
                          </a:solidFill>
                          <a:effectLst/>
                          <a:latin typeface="Tahoma" pitchFamily="34" charset="0"/>
                        </a:rPr>
                        <a:t> </a:t>
                      </a:r>
                      <a:r>
                        <a:rPr kumimoji="0" lang="en-US" sz="2800" b="0" i="0" u="none" strike="noStrike" cap="none" normalizeH="0" baseline="0" dirty="0" err="1">
                          <a:ln>
                            <a:noFill/>
                          </a:ln>
                          <a:solidFill>
                            <a:schemeClr val="tx1"/>
                          </a:solidFill>
                          <a:effectLst/>
                          <a:latin typeface="Tahoma" pitchFamily="34" charset="0"/>
                        </a:rPr>
                        <a:t>na</a:t>
                      </a:r>
                      <a:r>
                        <a:rPr kumimoji="0" lang="sr-Latn-CS" sz="2800" b="0" i="0" u="none" strike="noStrike" cap="none" normalizeH="0" baseline="0" dirty="0">
                          <a:ln>
                            <a:noFill/>
                          </a:ln>
                          <a:solidFill>
                            <a:schemeClr val="tx1"/>
                          </a:solidFill>
                          <a:effectLst/>
                          <a:latin typeface="Tahoma" pitchFamily="34" charset="0"/>
                        </a:rPr>
                        <a:t>čin je da se pokida veza </a:t>
                      </a:r>
                      <a:r>
                        <a:rPr kumimoji="0" lang="sr-Latn-CS" sz="2800" b="0" i="1" u="none" strike="noStrike" cap="none" normalizeH="0" baseline="0" dirty="0">
                          <a:ln>
                            <a:noFill/>
                          </a:ln>
                          <a:solidFill>
                            <a:schemeClr val="tx1"/>
                          </a:solidFill>
                          <a:effectLst/>
                          <a:latin typeface="Tahoma" pitchFamily="34" charset="0"/>
                        </a:rPr>
                        <a:t>i i i</a:t>
                      </a:r>
                      <a:r>
                        <a:rPr kumimoji="0" lang="en-US" sz="2800" b="0" i="1" u="none" strike="noStrike" cap="none" normalizeH="0" baseline="0" dirty="0">
                          <a:ln>
                            <a:noFill/>
                          </a:ln>
                          <a:solidFill>
                            <a:schemeClr val="tx1"/>
                          </a:solidFill>
                          <a:effectLst/>
                          <a:latin typeface="Tahoma" pitchFamily="34" charset="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pic>
        <p:nvPicPr>
          <p:cNvPr id="51210" name="Picture 2">
            <a:extLst>
              <a:ext uri="{FF2B5EF4-FFF2-40B4-BE49-F238E27FC236}">
                <a16:creationId xmlns:a16="http://schemas.microsoft.com/office/drawing/2014/main" id="{F73D1C5B-53B3-40C1-AA3D-D56B0A21DE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3505200"/>
            <a:ext cx="3960813"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02F4D185-B78C-4581-AEFC-7696BD8F015C}"/>
              </a:ext>
            </a:extLst>
          </p:cNvPr>
          <p:cNvSpPr txBox="1"/>
          <p:nvPr/>
        </p:nvSpPr>
        <p:spPr>
          <a:xfrm>
            <a:off x="5759450" y="4616450"/>
            <a:ext cx="304800" cy="369888"/>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7" name="TextBox 6">
            <a:extLst>
              <a:ext uri="{FF2B5EF4-FFF2-40B4-BE49-F238E27FC236}">
                <a16:creationId xmlns:a16="http://schemas.microsoft.com/office/drawing/2014/main" id="{22D42E69-F127-41D7-9D07-529602CC7E49}"/>
              </a:ext>
            </a:extLst>
          </p:cNvPr>
          <p:cNvSpPr txBox="1"/>
          <p:nvPr/>
        </p:nvSpPr>
        <p:spPr>
          <a:xfrm>
            <a:off x="7283450" y="5095875"/>
            <a:ext cx="381000" cy="368300"/>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8" name="TextBox 7">
            <a:extLst>
              <a:ext uri="{FF2B5EF4-FFF2-40B4-BE49-F238E27FC236}">
                <a16:creationId xmlns:a16="http://schemas.microsoft.com/office/drawing/2014/main" id="{990C08CC-9338-4F2A-B070-854ABBE1B6E8}"/>
              </a:ext>
            </a:extLst>
          </p:cNvPr>
          <p:cNvSpPr txBox="1"/>
          <p:nvPr/>
        </p:nvSpPr>
        <p:spPr>
          <a:xfrm>
            <a:off x="6248400" y="4618038"/>
            <a:ext cx="304800" cy="369887"/>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9" name="TextBox 8">
            <a:extLst>
              <a:ext uri="{FF2B5EF4-FFF2-40B4-BE49-F238E27FC236}">
                <a16:creationId xmlns:a16="http://schemas.microsoft.com/office/drawing/2014/main" id="{174999AE-808B-42EB-A10E-C49C613488B6}"/>
              </a:ext>
            </a:extLst>
          </p:cNvPr>
          <p:cNvSpPr txBox="1"/>
          <p:nvPr/>
        </p:nvSpPr>
        <p:spPr>
          <a:xfrm>
            <a:off x="7248525" y="4603750"/>
            <a:ext cx="304800" cy="369888"/>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11" name="TextBox 10">
            <a:extLst>
              <a:ext uri="{FF2B5EF4-FFF2-40B4-BE49-F238E27FC236}">
                <a16:creationId xmlns:a16="http://schemas.microsoft.com/office/drawing/2014/main" id="{8B403639-2F68-4CB9-9CD1-FD2EAC777309}"/>
              </a:ext>
            </a:extLst>
          </p:cNvPr>
          <p:cNvSpPr txBox="1"/>
          <p:nvPr/>
        </p:nvSpPr>
        <p:spPr>
          <a:xfrm>
            <a:off x="8229600" y="5083175"/>
            <a:ext cx="381000" cy="369888"/>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12" name="TextBox 11">
            <a:extLst>
              <a:ext uri="{FF2B5EF4-FFF2-40B4-BE49-F238E27FC236}">
                <a16:creationId xmlns:a16="http://schemas.microsoft.com/office/drawing/2014/main" id="{4FFE43F4-23A5-42D1-8C37-D985FF4785A1}"/>
              </a:ext>
            </a:extLst>
          </p:cNvPr>
          <p:cNvSpPr txBox="1"/>
          <p:nvPr/>
        </p:nvSpPr>
        <p:spPr>
          <a:xfrm>
            <a:off x="8242300" y="5551488"/>
            <a:ext cx="381000" cy="369887"/>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16" name="TextBox 15">
            <a:extLst>
              <a:ext uri="{FF2B5EF4-FFF2-40B4-BE49-F238E27FC236}">
                <a16:creationId xmlns:a16="http://schemas.microsoft.com/office/drawing/2014/main" id="{FCB156C7-D518-4058-8B23-25B02AD3EABF}"/>
              </a:ext>
            </a:extLst>
          </p:cNvPr>
          <p:cNvSpPr txBox="1"/>
          <p:nvPr/>
        </p:nvSpPr>
        <p:spPr>
          <a:xfrm>
            <a:off x="7739063" y="4605338"/>
            <a:ext cx="304800" cy="369887"/>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17" name="TextBox 16">
            <a:extLst>
              <a:ext uri="{FF2B5EF4-FFF2-40B4-BE49-F238E27FC236}">
                <a16:creationId xmlns:a16="http://schemas.microsoft.com/office/drawing/2014/main" id="{5ED6810D-EAE2-4538-9F14-D92F83AAD649}"/>
              </a:ext>
            </a:extLst>
          </p:cNvPr>
          <p:cNvSpPr txBox="1"/>
          <p:nvPr/>
        </p:nvSpPr>
        <p:spPr>
          <a:xfrm>
            <a:off x="7750175" y="5553075"/>
            <a:ext cx="304800" cy="368300"/>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18" name="TextBox 17">
            <a:extLst>
              <a:ext uri="{FF2B5EF4-FFF2-40B4-BE49-F238E27FC236}">
                <a16:creationId xmlns:a16="http://schemas.microsoft.com/office/drawing/2014/main" id="{10939878-18BC-429C-97CA-853A03A506B5}"/>
              </a:ext>
            </a:extLst>
          </p:cNvPr>
          <p:cNvSpPr txBox="1"/>
          <p:nvPr/>
        </p:nvSpPr>
        <p:spPr>
          <a:xfrm>
            <a:off x="5815013" y="5561013"/>
            <a:ext cx="304800" cy="369887"/>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19" name="TextBox 18">
            <a:extLst>
              <a:ext uri="{FF2B5EF4-FFF2-40B4-BE49-F238E27FC236}">
                <a16:creationId xmlns:a16="http://schemas.microsoft.com/office/drawing/2014/main" id="{3F68E483-D4BE-4377-B8F4-1FC7E60C2A67}"/>
              </a:ext>
            </a:extLst>
          </p:cNvPr>
          <p:cNvSpPr txBox="1"/>
          <p:nvPr/>
        </p:nvSpPr>
        <p:spPr>
          <a:xfrm>
            <a:off x="6303963" y="5562600"/>
            <a:ext cx="304800" cy="369888"/>
          </a:xfrm>
          <a:prstGeom prst="rect">
            <a:avLst/>
          </a:prstGeom>
          <a:solidFill>
            <a:schemeClr val="accent3">
              <a:lumMod val="20000"/>
              <a:lumOff val="80000"/>
            </a:schemeClr>
          </a:solidFill>
        </p:spPr>
        <p:txBody>
          <a:bodyPr>
            <a:spAutoFit/>
          </a:bodyPr>
          <a:lstStyle/>
          <a:p>
            <a:pPr eaLnBrk="1" hangingPunct="1">
              <a:defRPr/>
            </a:pPr>
            <a:r>
              <a:rPr lang="sr-Latn-CS" b="1" dirty="0">
                <a:solidFill>
                  <a:schemeClr val="bg1"/>
                </a:solidFill>
                <a:cs typeface="Arial" charset="0"/>
              </a:rPr>
              <a:t>+</a:t>
            </a:r>
            <a:endParaRPr lang="en-US" b="1" dirty="0">
              <a:solidFill>
                <a:schemeClr val="bg1"/>
              </a:solidFill>
              <a:cs typeface="Arial" charset="0"/>
            </a:endParaRPr>
          </a:p>
        </p:txBody>
      </p:sp>
      <p:sp>
        <p:nvSpPr>
          <p:cNvPr id="2" name="Slide Number Placeholder 1">
            <a:extLst>
              <a:ext uri="{FF2B5EF4-FFF2-40B4-BE49-F238E27FC236}">
                <a16:creationId xmlns:a16="http://schemas.microsoft.com/office/drawing/2014/main" id="{4ACD75BB-D043-4A2E-A4D6-676188141B7A}"/>
              </a:ext>
            </a:extLst>
          </p:cNvPr>
          <p:cNvSpPr>
            <a:spLocks noGrp="1"/>
          </p:cNvSpPr>
          <p:nvPr>
            <p:ph type="sldNum" sz="quarter" idx="12"/>
          </p:nvPr>
        </p:nvSpPr>
        <p:spPr/>
        <p:txBody>
          <a:bodyPr/>
          <a:lstStyle/>
          <a:p>
            <a:pPr>
              <a:defRPr/>
            </a:pPr>
            <a:fld id="{D4FF58A4-BACF-4174-A36A-0924F7756770}" type="slidenum">
              <a:rPr lang="en-US" altLang="en-US" smtClean="0"/>
              <a:pPr>
                <a:defRPr/>
              </a:pPr>
              <a:t>38</a:t>
            </a:fld>
            <a:endParaRPr lang="en-US"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66AA80D7-74F1-459B-BB25-BC1A3AD85A10}"/>
              </a:ext>
            </a:extLst>
          </p:cNvPr>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sr-Latn-CS" altLang="en-US">
                <a:effectLst/>
              </a:rPr>
              <a:t>Devizno sidro	</a:t>
            </a:r>
            <a:endParaRPr lang="en-US" altLang="en-US">
              <a:effectLst/>
            </a:endParaRPr>
          </a:p>
        </p:txBody>
      </p:sp>
      <p:sp>
        <p:nvSpPr>
          <p:cNvPr id="77827" name="Rectangle 3">
            <a:extLst>
              <a:ext uri="{FF2B5EF4-FFF2-40B4-BE49-F238E27FC236}">
                <a16:creationId xmlns:a16="http://schemas.microsoft.com/office/drawing/2014/main" id="{3AB1D26A-E5A6-44F8-BBF1-AB85818AC1A6}"/>
              </a:ext>
            </a:extLst>
          </p:cNvPr>
          <p:cNvSpPr>
            <a:spLocks noGrp="1" noChangeArrowheads="1"/>
          </p:cNvSpPr>
          <p:nvPr>
            <p:ph type="body" idx="1"/>
          </p:nvPr>
        </p:nvSpPr>
        <p:spPr/>
        <p:txBody>
          <a:bodyPr/>
          <a:lstStyle/>
          <a:p>
            <a:pPr>
              <a:defRPr/>
            </a:pPr>
            <a:r>
              <a:rPr lang="vi-VN" dirty="0"/>
              <a:t>Argentinski lek</a:t>
            </a:r>
            <a:r>
              <a:rPr lang="sr-Latn-CS" dirty="0"/>
              <a:t> </a:t>
            </a:r>
            <a:r>
              <a:rPr lang="vi-VN" dirty="0"/>
              <a:t>usmeren</a:t>
            </a:r>
            <a:r>
              <a:rPr lang="sr-Latn-CS" dirty="0"/>
              <a:t> </a:t>
            </a:r>
            <a:r>
              <a:rPr lang="en-US" dirty="0" err="1"/>
              <a:t>na</a:t>
            </a:r>
            <a:r>
              <a:rPr lang="en-US" dirty="0"/>
              <a:t> </a:t>
            </a:r>
            <a:r>
              <a:rPr lang="en-US" dirty="0" err="1"/>
              <a:t>simptome</a:t>
            </a:r>
            <a:r>
              <a:rPr lang="en-US" dirty="0"/>
              <a:t>, </a:t>
            </a:r>
            <a:r>
              <a:rPr lang="sr-Latn-CS" dirty="0"/>
              <a:t>umesto </a:t>
            </a:r>
            <a:r>
              <a:rPr lang="en-US" dirty="0" err="1"/>
              <a:t>na</a:t>
            </a:r>
            <a:r>
              <a:rPr lang="en-US" dirty="0"/>
              <a:t> </a:t>
            </a:r>
            <a:r>
              <a:rPr lang="en-US" dirty="0" err="1"/>
              <a:t>uzrok</a:t>
            </a:r>
            <a:r>
              <a:rPr lang="en-US" dirty="0"/>
              <a:t> </a:t>
            </a:r>
            <a:r>
              <a:rPr lang="en-US" dirty="0" err="1"/>
              <a:t>inflacije</a:t>
            </a:r>
            <a:r>
              <a:rPr lang="sr-Latn-CS" dirty="0"/>
              <a:t> (T-G&lt;0)</a:t>
            </a:r>
            <a:endParaRPr lang="en-US" dirty="0">
              <a:effectLst/>
            </a:endParaRPr>
          </a:p>
        </p:txBody>
      </p:sp>
      <p:pic>
        <p:nvPicPr>
          <p:cNvPr id="52228" name="Picture 2">
            <a:extLst>
              <a:ext uri="{FF2B5EF4-FFF2-40B4-BE49-F238E27FC236}">
                <a16:creationId xmlns:a16="http://schemas.microsoft.com/office/drawing/2014/main" id="{AF3828A0-D6E3-4F34-BF29-9CE6E1570D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200400"/>
            <a:ext cx="7104063" cy="303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40CAF977-603D-48DE-A9DA-84FDCCF44066}"/>
              </a:ext>
            </a:extLst>
          </p:cNvPr>
          <p:cNvSpPr>
            <a:spLocks noGrp="1"/>
          </p:cNvSpPr>
          <p:nvPr>
            <p:ph type="sldNum" sz="quarter" idx="12"/>
          </p:nvPr>
        </p:nvSpPr>
        <p:spPr/>
        <p:txBody>
          <a:bodyPr/>
          <a:lstStyle/>
          <a:p>
            <a:pPr>
              <a:defRPr/>
            </a:pPr>
            <a:fld id="{B993FDCD-EA1D-4800-A42A-F9F92F50AE0B}" type="slidenum">
              <a:rPr lang="en-US" altLang="en-US" smtClean="0"/>
              <a:pPr>
                <a:defRPr/>
              </a:pPr>
              <a:t>39</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1753B-6273-4DCB-B20C-F9E088D591E8}"/>
              </a:ext>
            </a:extLst>
          </p:cNvPr>
          <p:cNvSpPr>
            <a:spLocks noGrp="1"/>
          </p:cNvSpPr>
          <p:nvPr>
            <p:ph type="title"/>
          </p:nvPr>
        </p:nvSpPr>
        <p:spPr/>
        <p:txBody>
          <a:bodyPr/>
          <a:lstStyle/>
          <a:p>
            <a:pPr>
              <a:defRPr/>
            </a:pPr>
            <a:r>
              <a:rPr lang="en-US" sz="2800" dirty="0"/>
              <a:t>o </a:t>
            </a:r>
            <a:r>
              <a:rPr lang="en-US" sz="2800" i="1" dirty="0" err="1"/>
              <a:t>i</a:t>
            </a:r>
            <a:r>
              <a:rPr lang="en-US" sz="2800" i="1" dirty="0"/>
              <a:t>* </a:t>
            </a:r>
            <a:r>
              <a:rPr lang="en-US" sz="2800" i="1" dirty="0" err="1"/>
              <a:t>razmišljamo</a:t>
            </a:r>
            <a:r>
              <a:rPr lang="en-US" sz="2800" i="1" dirty="0"/>
              <a:t> </a:t>
            </a:r>
            <a:r>
              <a:rPr lang="en-US" sz="2800" i="1" dirty="0" err="1"/>
              <a:t>kao</a:t>
            </a:r>
            <a:r>
              <a:rPr lang="en-US" sz="2800" i="1" dirty="0"/>
              <a:t> o </a:t>
            </a:r>
            <a:r>
              <a:rPr lang="en-US" sz="2800" i="1" dirty="0" err="1"/>
              <a:t>stopi</a:t>
            </a:r>
            <a:r>
              <a:rPr lang="en-US" sz="2800" i="1" dirty="0"/>
              <a:t> </a:t>
            </a:r>
            <a:r>
              <a:rPr lang="en-US" sz="2800" i="1" dirty="0" err="1"/>
              <a:t>prinosa</a:t>
            </a:r>
            <a:r>
              <a:rPr lang="en-US" sz="2800" i="1" dirty="0"/>
              <a:t>,</a:t>
            </a:r>
            <a:r>
              <a:rPr lang="sr-Latn-CS" sz="2800" i="1" dirty="0"/>
              <a:t> </a:t>
            </a:r>
            <a:r>
              <a:rPr lang="en-US" sz="2800" dirty="0"/>
              <a:t>a ne </a:t>
            </a:r>
            <a:r>
              <a:rPr lang="en-US" sz="2800" dirty="0" err="1"/>
              <a:t>kao</a:t>
            </a:r>
            <a:r>
              <a:rPr lang="en-US" sz="2800" dirty="0"/>
              <a:t> o </a:t>
            </a:r>
            <a:r>
              <a:rPr lang="en-US" sz="2800" dirty="0" err="1"/>
              <a:t>kamatnoj</a:t>
            </a:r>
            <a:r>
              <a:rPr lang="en-US" sz="2800" dirty="0"/>
              <a:t> </a:t>
            </a:r>
            <a:r>
              <a:rPr lang="en-US" sz="2800" dirty="0" err="1"/>
              <a:t>stopi</a:t>
            </a:r>
            <a:endParaRPr lang="en-US" sz="2800" dirty="0"/>
          </a:p>
        </p:txBody>
      </p:sp>
      <p:sp>
        <p:nvSpPr>
          <p:cNvPr id="3" name="Content Placeholder 2">
            <a:extLst>
              <a:ext uri="{FF2B5EF4-FFF2-40B4-BE49-F238E27FC236}">
                <a16:creationId xmlns:a16="http://schemas.microsoft.com/office/drawing/2014/main" id="{170372B1-D01C-4EB0-A3FD-D012AB87E499}"/>
              </a:ext>
            </a:extLst>
          </p:cNvPr>
          <p:cNvSpPr>
            <a:spLocks noGrp="1"/>
          </p:cNvSpPr>
          <p:nvPr>
            <p:ph idx="1"/>
          </p:nvPr>
        </p:nvSpPr>
        <p:spPr/>
        <p:txBody>
          <a:bodyPr/>
          <a:lstStyle/>
          <a:p>
            <a:pPr>
              <a:defRPr/>
            </a:pPr>
            <a:r>
              <a:rPr lang="pl-PL" dirty="0"/>
              <a:t>Neka je domaća </a:t>
            </a:r>
            <a:r>
              <a:rPr lang="pl-PL" i="1" dirty="0"/>
              <a:t>i&lt;i*.</a:t>
            </a:r>
          </a:p>
          <a:p>
            <a:pPr lvl="1">
              <a:defRPr/>
            </a:pPr>
            <a:r>
              <a:rPr lang="pl-PL" i="1" dirty="0"/>
              <a:t>Strani investitori uzimaju kredite u toj zemlji, a ulažu novac u inostranstvu</a:t>
            </a:r>
          </a:p>
          <a:p>
            <a:pPr lvl="1">
              <a:defRPr/>
            </a:pPr>
            <a:r>
              <a:rPr lang="pl-PL" i="1" dirty="0"/>
              <a:t>I domaći investitori uzimaju kredite, bez obzira gde ulažu</a:t>
            </a:r>
          </a:p>
          <a:p>
            <a:pPr lvl="1">
              <a:defRPr/>
            </a:pPr>
            <a:endParaRPr lang="pl-PL" i="1" dirty="0"/>
          </a:p>
          <a:p>
            <a:pPr>
              <a:defRPr/>
            </a:pPr>
            <a:r>
              <a:rPr lang="en-US" dirty="0"/>
              <a:t>Na </a:t>
            </a:r>
            <a:r>
              <a:rPr lang="en-US" dirty="0" err="1"/>
              <a:t>taj</a:t>
            </a:r>
            <a:r>
              <a:rPr lang="en-US" dirty="0"/>
              <a:t> </a:t>
            </a:r>
            <a:r>
              <a:rPr lang="en-US" dirty="0" err="1"/>
              <a:t>način</a:t>
            </a:r>
            <a:r>
              <a:rPr lang="en-US" dirty="0"/>
              <a:t> </a:t>
            </a:r>
            <a:r>
              <a:rPr lang="en-US" dirty="0" err="1"/>
              <a:t>domać</a:t>
            </a:r>
            <a:r>
              <a:rPr lang="sr-Latn-CS" dirty="0"/>
              <a:t>a</a:t>
            </a:r>
            <a:r>
              <a:rPr lang="en-US" dirty="0"/>
              <a:t> </a:t>
            </a:r>
            <a:r>
              <a:rPr lang="en-US" dirty="0" err="1"/>
              <a:t>tražnj</a:t>
            </a:r>
            <a:r>
              <a:rPr lang="sr-Latn-CS" dirty="0"/>
              <a:t>a </a:t>
            </a:r>
            <a:r>
              <a:rPr lang="en-US" dirty="0" err="1"/>
              <a:t>za</a:t>
            </a:r>
            <a:r>
              <a:rPr lang="en-US" dirty="0"/>
              <a:t> </a:t>
            </a:r>
            <a:r>
              <a:rPr lang="en-US" dirty="0" err="1"/>
              <a:t>novcem</a:t>
            </a:r>
            <a:r>
              <a:rPr lang="en-US" dirty="0"/>
              <a:t> </a:t>
            </a:r>
            <a:r>
              <a:rPr lang="en-US" i="1" dirty="0" err="1"/>
              <a:t>rast</a:t>
            </a:r>
            <a:r>
              <a:rPr lang="sr-Latn-CS" i="1" dirty="0"/>
              <a:t>e</a:t>
            </a:r>
            <a:r>
              <a:rPr lang="en-US" i="1" dirty="0"/>
              <a:t> </a:t>
            </a:r>
            <a:r>
              <a:rPr lang="en-US" i="1" dirty="0" err="1"/>
              <a:t>dok</a:t>
            </a:r>
            <a:r>
              <a:rPr lang="en-US" i="1" dirty="0"/>
              <a:t> ne </a:t>
            </a:r>
            <a:r>
              <a:rPr lang="en-US" i="1" dirty="0" err="1"/>
              <a:t>dostigne</a:t>
            </a:r>
            <a:r>
              <a:rPr lang="en-US" i="1" dirty="0"/>
              <a:t> </a:t>
            </a:r>
            <a:r>
              <a:rPr lang="en-US" i="1" dirty="0" err="1"/>
              <a:t>i</a:t>
            </a:r>
            <a:r>
              <a:rPr lang="en-US" i="1" dirty="0"/>
              <a:t>*.</a:t>
            </a:r>
            <a:endParaRPr lang="en-US" dirty="0"/>
          </a:p>
        </p:txBody>
      </p:sp>
      <p:sp>
        <p:nvSpPr>
          <p:cNvPr id="4" name="Slide Number Placeholder 3">
            <a:extLst>
              <a:ext uri="{FF2B5EF4-FFF2-40B4-BE49-F238E27FC236}">
                <a16:creationId xmlns:a16="http://schemas.microsoft.com/office/drawing/2014/main" id="{437D1E77-1D26-4723-92F1-B2C5BEA4506B}"/>
              </a:ext>
            </a:extLst>
          </p:cNvPr>
          <p:cNvSpPr>
            <a:spLocks noGrp="1"/>
          </p:cNvSpPr>
          <p:nvPr>
            <p:ph type="sldNum" sz="quarter" idx="12"/>
          </p:nvPr>
        </p:nvSpPr>
        <p:spPr/>
        <p:txBody>
          <a:bodyPr/>
          <a:lstStyle/>
          <a:p>
            <a:pPr>
              <a:defRPr/>
            </a:pPr>
            <a:fld id="{B993FDCD-EA1D-4800-A42A-F9F92F50AE0B}" type="slidenum">
              <a:rPr lang="en-US" altLang="en-US" smtClean="0"/>
              <a:pPr>
                <a:defRPr/>
              </a:pPr>
              <a:t>4</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84403-0126-4A96-B210-0D5437D62B18}"/>
              </a:ext>
            </a:extLst>
          </p:cNvPr>
          <p:cNvSpPr>
            <a:spLocks noGrp="1"/>
          </p:cNvSpPr>
          <p:nvPr>
            <p:ph type="title"/>
          </p:nvPr>
        </p:nvSpPr>
        <p:spPr/>
        <p:txBody>
          <a:bodyPr/>
          <a:lstStyle/>
          <a:p>
            <a:pPr>
              <a:defRPr/>
            </a:pPr>
            <a:r>
              <a:rPr lang="pl-PL" dirty="0"/>
              <a:t>uloga fiskalne </a:t>
            </a:r>
            <a:r>
              <a:rPr lang="en-US" dirty="0" err="1"/>
              <a:t>politike</a:t>
            </a:r>
            <a:endParaRPr lang="en-US" dirty="0"/>
          </a:p>
        </p:txBody>
      </p:sp>
      <p:sp>
        <p:nvSpPr>
          <p:cNvPr id="3" name="Content Placeholder 2">
            <a:extLst>
              <a:ext uri="{FF2B5EF4-FFF2-40B4-BE49-F238E27FC236}">
                <a16:creationId xmlns:a16="http://schemas.microsoft.com/office/drawing/2014/main" id="{5A32EF82-10B5-4DFF-942D-81DF97519CB2}"/>
              </a:ext>
            </a:extLst>
          </p:cNvPr>
          <p:cNvSpPr>
            <a:spLocks noGrp="1"/>
          </p:cNvSpPr>
          <p:nvPr>
            <p:ph sz="half" idx="1"/>
          </p:nvPr>
        </p:nvSpPr>
        <p:spPr>
          <a:xfrm>
            <a:off x="1066800" y="1981200"/>
            <a:ext cx="4267200" cy="4114800"/>
          </a:xfrm>
        </p:spPr>
        <p:txBody>
          <a:bodyPr/>
          <a:lstStyle/>
          <a:p>
            <a:pPr>
              <a:defRPr/>
            </a:pPr>
            <a:r>
              <a:rPr lang="en-US" sz="2400" dirty="0" err="1"/>
              <a:t>Ekspanzivna</a:t>
            </a:r>
            <a:r>
              <a:rPr lang="en-US" sz="2400" dirty="0"/>
              <a:t> </a:t>
            </a:r>
            <a:r>
              <a:rPr lang="en-US" sz="2400" dirty="0" err="1"/>
              <a:t>politika</a:t>
            </a:r>
            <a:r>
              <a:rPr lang="en-US" sz="2400" dirty="0"/>
              <a:t>, </a:t>
            </a:r>
            <a:r>
              <a:rPr lang="en-US" sz="2400" dirty="0" err="1"/>
              <a:t>tj</a:t>
            </a:r>
            <a:r>
              <a:rPr lang="en-US" sz="2400" dirty="0"/>
              <a:t>. </a:t>
            </a:r>
            <a:r>
              <a:rPr lang="en-US" sz="2400" dirty="0" err="1"/>
              <a:t>rast</a:t>
            </a:r>
            <a:r>
              <a:rPr lang="en-US" sz="2400" dirty="0"/>
              <a:t> </a:t>
            </a:r>
            <a:r>
              <a:rPr lang="sr-Latn-CS" sz="2400" dirty="0"/>
              <a:t>G ili pad T </a:t>
            </a:r>
            <a:r>
              <a:rPr lang="en-US" sz="2400" dirty="0" err="1"/>
              <a:t>podiže</a:t>
            </a:r>
            <a:r>
              <a:rPr lang="en-US" sz="2400" dirty="0"/>
              <a:t> </a:t>
            </a:r>
            <a:r>
              <a:rPr lang="en-US" sz="2400" dirty="0" err="1"/>
              <a:t>domaću</a:t>
            </a:r>
            <a:r>
              <a:rPr lang="en-US" sz="2400" dirty="0"/>
              <a:t> </a:t>
            </a:r>
            <a:r>
              <a:rPr lang="en-US" sz="2400" dirty="0" err="1"/>
              <a:t>tražnju</a:t>
            </a:r>
            <a:r>
              <a:rPr lang="en-US" sz="2400" dirty="0"/>
              <a:t>. </a:t>
            </a:r>
            <a:endParaRPr lang="sr-Latn-CS" sz="2400" dirty="0"/>
          </a:p>
          <a:p>
            <a:pPr>
              <a:defRPr/>
            </a:pPr>
            <a:r>
              <a:rPr lang="en-US" sz="2400" dirty="0" err="1"/>
              <a:t>Isti</a:t>
            </a:r>
            <a:r>
              <a:rPr lang="sr-Latn-CS" sz="2400" dirty="0"/>
              <a:t> </a:t>
            </a:r>
            <a:r>
              <a:rPr lang="it-IT" sz="2400" dirty="0"/>
              <a:t>ishod </a:t>
            </a:r>
            <a:r>
              <a:rPr lang="sr-Latn-CS" sz="2400" dirty="0"/>
              <a:t>imamo pri rastu I, ili X</a:t>
            </a:r>
          </a:p>
          <a:p>
            <a:pPr>
              <a:defRPr/>
            </a:pPr>
            <a:r>
              <a:rPr lang="sr-Latn-CS" sz="2400" dirty="0"/>
              <a:t>To je </a:t>
            </a:r>
            <a:r>
              <a:rPr lang="en-US" sz="2400" dirty="0" err="1"/>
              <a:t>pozitivni</a:t>
            </a:r>
            <a:r>
              <a:rPr lang="sr-Latn-CS" sz="2400" dirty="0"/>
              <a:t> p</a:t>
            </a:r>
            <a:r>
              <a:rPr lang="pl-PL" sz="2400" dirty="0"/>
              <a:t>oremećaj koji dovodi do pomeranja </a:t>
            </a:r>
            <a:r>
              <a:rPr lang="nl-NL" sz="2400" i="1" dirty="0"/>
              <a:t>IS krive udesno, od IS na položaj IS′. </a:t>
            </a:r>
            <a:endParaRPr lang="sr-Latn-CS" sz="2400" i="1" dirty="0"/>
          </a:p>
          <a:p>
            <a:pPr>
              <a:defRPr/>
            </a:pPr>
            <a:r>
              <a:rPr lang="nl-NL" sz="2400" i="1" dirty="0"/>
              <a:t>Privreda se</a:t>
            </a:r>
            <a:r>
              <a:rPr lang="sr-Latn-CS" sz="2400" i="1" dirty="0"/>
              <a:t> </a:t>
            </a:r>
            <a:r>
              <a:rPr lang="pl-PL" sz="2400" dirty="0"/>
              <a:t>pomera iz </a:t>
            </a:r>
            <a:r>
              <a:rPr lang="pl-PL" sz="2400" i="1" dirty="0"/>
              <a:t>A u B</a:t>
            </a:r>
            <a:endParaRPr lang="en-US" sz="2400" dirty="0"/>
          </a:p>
        </p:txBody>
      </p:sp>
      <p:pic>
        <p:nvPicPr>
          <p:cNvPr id="53252" name="Picture 2">
            <a:extLst>
              <a:ext uri="{FF2B5EF4-FFF2-40B4-BE49-F238E27FC236}">
                <a16:creationId xmlns:a16="http://schemas.microsoft.com/office/drawing/2014/main" id="{58EA0F4B-77B4-49E7-9B7F-B2412C48D2A7}"/>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181600" y="2286000"/>
            <a:ext cx="3133725" cy="2851150"/>
          </a:xfr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3FF36EE1-E0A4-4199-B0F8-FF15E5A9C674}"/>
              </a:ext>
            </a:extLst>
          </p:cNvPr>
          <p:cNvSpPr>
            <a:spLocks noGrp="1"/>
          </p:cNvSpPr>
          <p:nvPr>
            <p:ph type="sldNum" sz="quarter" idx="12"/>
          </p:nvPr>
        </p:nvSpPr>
        <p:spPr/>
        <p:txBody>
          <a:bodyPr/>
          <a:lstStyle/>
          <a:p>
            <a:pPr>
              <a:defRPr/>
            </a:pPr>
            <a:fld id="{E8B6CB7A-F7B8-459B-9AEF-AB89D8D0D7D3}" type="slidenum">
              <a:rPr lang="en-US" altLang="en-US" smtClean="0"/>
              <a:pPr>
                <a:defRPr/>
              </a:pPr>
              <a:t>40</a:t>
            </a:fld>
            <a:endParaRPr lang="en-US"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87CCF-E87B-42EA-9529-AE00F780ADB1}"/>
              </a:ext>
            </a:extLst>
          </p:cNvPr>
          <p:cNvSpPr>
            <a:spLocks noGrp="1"/>
          </p:cNvSpPr>
          <p:nvPr>
            <p:ph type="title"/>
          </p:nvPr>
        </p:nvSpPr>
        <p:spPr/>
        <p:txBody>
          <a:bodyPr/>
          <a:lstStyle/>
          <a:p>
            <a:pPr>
              <a:defRPr/>
            </a:pPr>
            <a:r>
              <a:rPr lang="sr-Latn-CS" dirty="0"/>
              <a:t>Poremećaji na strani tražnje</a:t>
            </a:r>
            <a:endParaRPr lang="en-US" dirty="0"/>
          </a:p>
        </p:txBody>
      </p:sp>
      <p:sp>
        <p:nvSpPr>
          <p:cNvPr id="3" name="Content Placeholder 2">
            <a:extLst>
              <a:ext uri="{FF2B5EF4-FFF2-40B4-BE49-F238E27FC236}">
                <a16:creationId xmlns:a16="http://schemas.microsoft.com/office/drawing/2014/main" id="{8179D8C1-E910-401E-BEC3-84773207B729}"/>
              </a:ext>
            </a:extLst>
          </p:cNvPr>
          <p:cNvSpPr>
            <a:spLocks noGrp="1"/>
          </p:cNvSpPr>
          <p:nvPr>
            <p:ph sz="half" idx="1"/>
          </p:nvPr>
        </p:nvSpPr>
        <p:spPr/>
        <p:txBody>
          <a:bodyPr/>
          <a:lstStyle/>
          <a:p>
            <a:pPr>
              <a:defRPr/>
            </a:pPr>
            <a:r>
              <a:rPr lang="en-US" dirty="0" err="1"/>
              <a:t>egzogena</a:t>
            </a:r>
            <a:r>
              <a:rPr lang="en-US" dirty="0"/>
              <a:t> </a:t>
            </a:r>
            <a:r>
              <a:rPr lang="en-US" dirty="0" err="1"/>
              <a:t>promena</a:t>
            </a:r>
            <a:r>
              <a:rPr lang="en-US" dirty="0"/>
              <a:t> </a:t>
            </a:r>
            <a:r>
              <a:rPr lang="en-US" dirty="0" err="1"/>
              <a:t>tražnje</a:t>
            </a:r>
            <a:r>
              <a:rPr lang="sr-Latn-CS" dirty="0"/>
              <a:t> </a:t>
            </a:r>
            <a:r>
              <a:rPr lang="pl-PL" dirty="0"/>
              <a:t>za dobrima utiče na</a:t>
            </a:r>
          </a:p>
          <a:p>
            <a:pPr marL="514350" indent="-514350">
              <a:buFont typeface="Wingdings" panose="05000000000000000000" pitchFamily="2" charset="2"/>
              <a:buAutoNum type="arabicPeriod"/>
              <a:defRPr/>
            </a:pPr>
            <a:r>
              <a:rPr lang="pl-PL" dirty="0"/>
              <a:t>nivo autputa </a:t>
            </a:r>
          </a:p>
          <a:p>
            <a:pPr marL="514350" indent="-514350">
              <a:buFont typeface="Wingdings" panose="05000000000000000000" pitchFamily="2" charset="2"/>
              <a:buAutoNum type="arabicPeriod"/>
              <a:defRPr/>
            </a:pPr>
            <a:r>
              <a:rPr lang="pl-PL" dirty="0"/>
              <a:t>na kamatnu </a:t>
            </a:r>
            <a:r>
              <a:rPr lang="en-US" dirty="0" err="1"/>
              <a:t>stopu</a:t>
            </a:r>
            <a:r>
              <a:rPr lang="en-US" dirty="0"/>
              <a:t>, </a:t>
            </a:r>
            <a:endParaRPr lang="sr-Latn-CS" dirty="0"/>
          </a:p>
          <a:p>
            <a:pPr marL="514350" indent="-514350">
              <a:buFont typeface="Wingdings" panose="05000000000000000000" pitchFamily="2" charset="2"/>
              <a:buAutoNum type="arabicPeriod"/>
              <a:defRPr/>
            </a:pPr>
            <a:endParaRPr lang="sr-Latn-CS" dirty="0"/>
          </a:p>
          <a:p>
            <a:pPr marL="514350" indent="-514350">
              <a:buFont typeface="Wingdings" panose="05000000000000000000" pitchFamily="2" charset="2"/>
              <a:buNone/>
              <a:defRPr/>
            </a:pPr>
            <a:r>
              <a:rPr lang="en-US" u="sng" dirty="0" err="1"/>
              <a:t>dakle</a:t>
            </a:r>
            <a:r>
              <a:rPr lang="en-US" u="sng" dirty="0"/>
              <a:t>, </a:t>
            </a:r>
            <a:r>
              <a:rPr lang="en-US" u="sng" dirty="0" err="1"/>
              <a:t>na</a:t>
            </a:r>
            <a:r>
              <a:rPr lang="en-US" u="sng" dirty="0"/>
              <a:t> </a:t>
            </a:r>
            <a:r>
              <a:rPr lang="en-US" u="sng" dirty="0" err="1"/>
              <a:t>dve</a:t>
            </a:r>
            <a:r>
              <a:rPr lang="en-US" u="sng" dirty="0"/>
              <a:t> </a:t>
            </a:r>
            <a:r>
              <a:rPr lang="sr-Latn-CS" u="sng" dirty="0"/>
              <a:t>e</a:t>
            </a:r>
            <a:r>
              <a:rPr lang="en-US" u="sng" dirty="0" err="1"/>
              <a:t>ndogene</a:t>
            </a:r>
            <a:r>
              <a:rPr lang="en-US" u="sng" dirty="0"/>
              <a:t> </a:t>
            </a:r>
            <a:r>
              <a:rPr lang="en-US" u="sng" dirty="0" err="1"/>
              <a:t>varijable</a:t>
            </a:r>
            <a:endParaRPr lang="en-US" u="sng" dirty="0"/>
          </a:p>
        </p:txBody>
      </p:sp>
      <p:pic>
        <p:nvPicPr>
          <p:cNvPr id="54276" name="Picture 2">
            <a:extLst>
              <a:ext uri="{FF2B5EF4-FFF2-40B4-BE49-F238E27FC236}">
                <a16:creationId xmlns:a16="http://schemas.microsoft.com/office/drawing/2014/main" id="{D2F200E7-7FF3-4B99-A13F-8DF8F879249B}"/>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029200" y="1981200"/>
            <a:ext cx="3740150" cy="4114800"/>
          </a:xfrm>
          <a:noFill/>
          <a:extLst>
            <a:ext uri="{909E8E84-426E-40DD-AFC4-6F175D3DCCD1}">
              <a14:hiddenFill xmlns:a14="http://schemas.microsoft.com/office/drawing/2010/main">
                <a:solidFill>
                  <a:srgbClr val="FFFFFF"/>
                </a:solidFill>
              </a14:hiddenFill>
            </a:ext>
          </a:extLst>
        </p:spPr>
      </p:pic>
      <p:sp>
        <p:nvSpPr>
          <p:cNvPr id="54277" name="Oval 6">
            <a:extLst>
              <a:ext uri="{FF2B5EF4-FFF2-40B4-BE49-F238E27FC236}">
                <a16:creationId xmlns:a16="http://schemas.microsoft.com/office/drawing/2014/main" id="{9493AFD5-CB0D-424B-905A-7CB581B37841}"/>
              </a:ext>
            </a:extLst>
          </p:cNvPr>
          <p:cNvSpPr>
            <a:spLocks noChangeArrowheads="1"/>
          </p:cNvSpPr>
          <p:nvPr/>
        </p:nvSpPr>
        <p:spPr bwMode="auto">
          <a:xfrm>
            <a:off x="7315200" y="3516313"/>
            <a:ext cx="163513" cy="195262"/>
          </a:xfrm>
          <a:prstGeom prst="ellipse">
            <a:avLst/>
          </a:prstGeom>
          <a:noFill/>
          <a:ln w="571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endParaRPr lang="en-US" altLang="en-US" sz="1800"/>
          </a:p>
        </p:txBody>
      </p:sp>
      <p:sp>
        <p:nvSpPr>
          <p:cNvPr id="54278" name="Oval 7">
            <a:extLst>
              <a:ext uri="{FF2B5EF4-FFF2-40B4-BE49-F238E27FC236}">
                <a16:creationId xmlns:a16="http://schemas.microsoft.com/office/drawing/2014/main" id="{B31703F5-B5E5-470D-915C-C7CC2F8873AF}"/>
              </a:ext>
            </a:extLst>
          </p:cNvPr>
          <p:cNvSpPr>
            <a:spLocks noChangeArrowheads="1"/>
          </p:cNvSpPr>
          <p:nvPr/>
        </p:nvSpPr>
        <p:spPr bwMode="auto">
          <a:xfrm>
            <a:off x="7075488" y="3200400"/>
            <a:ext cx="163512" cy="195263"/>
          </a:xfrm>
          <a:prstGeom prst="ellipse">
            <a:avLst/>
          </a:prstGeom>
          <a:noFill/>
          <a:ln w="571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endParaRPr lang="en-US" altLang="en-US" sz="1800"/>
          </a:p>
        </p:txBody>
      </p:sp>
      <p:cxnSp>
        <p:nvCxnSpPr>
          <p:cNvPr id="54279" name="Straight Arrow Connector 9">
            <a:extLst>
              <a:ext uri="{FF2B5EF4-FFF2-40B4-BE49-F238E27FC236}">
                <a16:creationId xmlns:a16="http://schemas.microsoft.com/office/drawing/2014/main" id="{A44F54F3-63DB-4AC6-B1C8-A20E6C8F7EDC}"/>
              </a:ext>
            </a:extLst>
          </p:cNvPr>
          <p:cNvCxnSpPr>
            <a:cxnSpLocks noChangeShapeType="1"/>
          </p:cNvCxnSpPr>
          <p:nvPr/>
        </p:nvCxnSpPr>
        <p:spPr bwMode="auto">
          <a:xfrm rot="16200000" flipV="1">
            <a:off x="6210300" y="4305300"/>
            <a:ext cx="2514600" cy="609600"/>
          </a:xfrm>
          <a:prstGeom prst="straightConnector1">
            <a:avLst/>
          </a:prstGeom>
          <a:noFill/>
          <a:ln w="47625" algn="ctr">
            <a:solidFill>
              <a:schemeClr val="bg1"/>
            </a:solidFill>
            <a:round/>
            <a:headEnd/>
            <a:tailEnd type="arrow" w="med" len="med"/>
          </a:ln>
          <a:extLst>
            <a:ext uri="{909E8E84-426E-40DD-AFC4-6F175D3DCCD1}">
              <a14:hiddenFill xmlns:a14="http://schemas.microsoft.com/office/drawing/2010/main">
                <a:noFill/>
              </a14:hiddenFill>
            </a:ext>
          </a:extLst>
        </p:spPr>
      </p:cxnSp>
      <p:sp>
        <p:nvSpPr>
          <p:cNvPr id="54280" name="Rectangle 10">
            <a:extLst>
              <a:ext uri="{FF2B5EF4-FFF2-40B4-BE49-F238E27FC236}">
                <a16:creationId xmlns:a16="http://schemas.microsoft.com/office/drawing/2014/main" id="{BED568EB-1B59-487B-A44C-F9EE24582313}"/>
              </a:ext>
            </a:extLst>
          </p:cNvPr>
          <p:cNvSpPr>
            <a:spLocks noChangeArrowheads="1"/>
          </p:cNvSpPr>
          <p:nvPr/>
        </p:nvSpPr>
        <p:spPr bwMode="auto">
          <a:xfrm>
            <a:off x="5334000" y="1219200"/>
            <a:ext cx="3429000" cy="12001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800"/>
              <a:t>U</a:t>
            </a:r>
            <a:r>
              <a:rPr lang="sr-Latn-CS" altLang="en-US" sz="1800"/>
              <a:t> </a:t>
            </a:r>
            <a:r>
              <a:rPr lang="pl-PL" altLang="en-US" sz="1800"/>
              <a:t>odnosu na tačku </a:t>
            </a:r>
            <a:r>
              <a:rPr lang="pl-PL" altLang="en-US" sz="1800" i="1"/>
              <a:t>B, dohodak raste manje, a kamatna </a:t>
            </a:r>
            <a:r>
              <a:rPr lang="vi-VN" altLang="en-US" sz="1800"/>
              <a:t>stopa takođe raste. Ova dva efekta su vezana.</a:t>
            </a:r>
            <a:r>
              <a:rPr lang="sr-Latn-CS" altLang="en-US" sz="1800"/>
              <a:t> </a:t>
            </a:r>
            <a:endParaRPr lang="en-US" altLang="en-US" sz="1800"/>
          </a:p>
        </p:txBody>
      </p:sp>
      <p:sp>
        <p:nvSpPr>
          <p:cNvPr id="54281" name="Oval 7">
            <a:extLst>
              <a:ext uri="{FF2B5EF4-FFF2-40B4-BE49-F238E27FC236}">
                <a16:creationId xmlns:a16="http://schemas.microsoft.com/office/drawing/2014/main" id="{6B7BCAD5-FA41-44B0-B244-9DF570A2152F}"/>
              </a:ext>
            </a:extLst>
          </p:cNvPr>
          <p:cNvSpPr>
            <a:spLocks noChangeArrowheads="1"/>
          </p:cNvSpPr>
          <p:nvPr/>
        </p:nvSpPr>
        <p:spPr bwMode="auto">
          <a:xfrm>
            <a:off x="4953000" y="5562600"/>
            <a:ext cx="3886200" cy="609600"/>
          </a:xfrm>
          <a:prstGeom prst="ellipse">
            <a:avLst/>
          </a:prstGeom>
          <a:noFill/>
          <a:ln w="571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endParaRPr lang="en-US" altLang="en-US" sz="1800"/>
          </a:p>
        </p:txBody>
      </p:sp>
      <p:sp>
        <p:nvSpPr>
          <p:cNvPr id="4" name="Slide Number Placeholder 3">
            <a:extLst>
              <a:ext uri="{FF2B5EF4-FFF2-40B4-BE49-F238E27FC236}">
                <a16:creationId xmlns:a16="http://schemas.microsoft.com/office/drawing/2014/main" id="{E48C160A-AF7B-4B9C-83FA-00738B507AAB}"/>
              </a:ext>
            </a:extLst>
          </p:cNvPr>
          <p:cNvSpPr>
            <a:spLocks noGrp="1"/>
          </p:cNvSpPr>
          <p:nvPr>
            <p:ph type="sldNum" sz="quarter" idx="12"/>
          </p:nvPr>
        </p:nvSpPr>
        <p:spPr/>
        <p:txBody>
          <a:bodyPr/>
          <a:lstStyle/>
          <a:p>
            <a:pPr>
              <a:defRPr/>
            </a:pPr>
            <a:fld id="{E8B6CB7A-F7B8-459B-9AEF-AB89D8D0D7D3}" type="slidenum">
              <a:rPr lang="en-US" altLang="en-US" smtClean="0"/>
              <a:pPr>
                <a:defRPr/>
              </a:pPr>
              <a:t>41</a:t>
            </a:fld>
            <a:endParaRPr lang="en-US"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74446D20-EAFB-4A73-9461-3ABC356DD2EE}"/>
              </a:ext>
            </a:extLst>
          </p:cNvPr>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sr-Latn-CS" altLang="en-US">
                <a:effectLst/>
              </a:rPr>
              <a:t>Poremećaji</a:t>
            </a:r>
            <a:endParaRPr lang="en-US" altLang="en-US">
              <a:effectLst/>
            </a:endParaRPr>
          </a:p>
        </p:txBody>
      </p:sp>
      <p:sp>
        <p:nvSpPr>
          <p:cNvPr id="55299" name="Rectangle 4">
            <a:extLst>
              <a:ext uri="{FF2B5EF4-FFF2-40B4-BE49-F238E27FC236}">
                <a16:creationId xmlns:a16="http://schemas.microsoft.com/office/drawing/2014/main" id="{3EB8D14F-8E01-4FD4-A149-E95A6BEFDAD7}"/>
              </a:ext>
            </a:extLst>
          </p:cNvPr>
          <p:cNvSpPr>
            <a:spLocks noGrp="1" noChangeArrowheads="1"/>
          </p:cNvSpPr>
          <p:nvPr>
            <p:ph type="body" sz="half" idx="1"/>
          </p:nvPr>
        </p:nvSpPr>
        <p:spPr>
          <a:noFill/>
          <a:extLst>
            <a:ext uri="{909E8E84-426E-40DD-AFC4-6F175D3DCCD1}">
              <a14:hiddenFill xmlns:a14="http://schemas.microsoft.com/office/drawing/2010/main">
                <a:solidFill>
                  <a:srgbClr val="FFFFFF"/>
                </a:solidFill>
              </a14:hiddenFill>
            </a:ext>
          </a:extLst>
        </p:spPr>
        <p:txBody>
          <a:bodyPr/>
          <a:lstStyle/>
          <a:p>
            <a:r>
              <a:rPr lang="sr-Latn-CS" altLang="en-US">
                <a:effectLst/>
              </a:rPr>
              <a:t>Može izgledati da zatvaranje privrede ne pravi razliku, ali…</a:t>
            </a:r>
          </a:p>
          <a:p>
            <a:endParaRPr lang="sr-Latn-CS" altLang="en-US">
              <a:effectLst/>
            </a:endParaRPr>
          </a:p>
          <a:p>
            <a:r>
              <a:rPr lang="sr-Latn-CS" altLang="en-US">
                <a:effectLst/>
              </a:rPr>
              <a:t>Nova ravnoteža ce biti u C, jer IFM, LM i TR nemaju značaja u zatvorenoj privredi</a:t>
            </a:r>
            <a:endParaRPr lang="en-US" altLang="en-US">
              <a:effectLst/>
            </a:endParaRPr>
          </a:p>
        </p:txBody>
      </p:sp>
      <p:sp>
        <p:nvSpPr>
          <p:cNvPr id="55300" name="Rectangle 5">
            <a:extLst>
              <a:ext uri="{FF2B5EF4-FFF2-40B4-BE49-F238E27FC236}">
                <a16:creationId xmlns:a16="http://schemas.microsoft.com/office/drawing/2014/main" id="{7ECD5CD0-51E3-4D87-9966-879D05B3256D}"/>
              </a:ext>
            </a:extLst>
          </p:cNvPr>
          <p:cNvSpPr>
            <a:spLocks noGrp="1" noChangeArrowheads="1"/>
          </p:cNvSpPr>
          <p:nvPr>
            <p:ph type="body" sz="half" idx="2"/>
          </p:nvPr>
        </p:nvSpPr>
        <p:spPr>
          <a:noFill/>
          <a:extLst>
            <a:ext uri="{909E8E84-426E-40DD-AFC4-6F175D3DCCD1}">
              <a14:hiddenFill xmlns:a14="http://schemas.microsoft.com/office/drawing/2010/main">
                <a:solidFill>
                  <a:srgbClr val="FFFFFF"/>
                </a:solidFill>
              </a14:hiddenFill>
            </a:ext>
          </a:extLst>
        </p:spPr>
        <p:txBody>
          <a:bodyPr/>
          <a:lstStyle/>
          <a:p>
            <a:endParaRPr lang="en-US" altLang="en-US">
              <a:effectLst/>
            </a:endParaRPr>
          </a:p>
        </p:txBody>
      </p:sp>
      <p:pic>
        <p:nvPicPr>
          <p:cNvPr id="55301" name="Picture 2">
            <a:extLst>
              <a:ext uri="{FF2B5EF4-FFF2-40B4-BE49-F238E27FC236}">
                <a16:creationId xmlns:a16="http://schemas.microsoft.com/office/drawing/2014/main" id="{0D060CBD-9BF8-4A45-9F8F-361D07C109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1905000"/>
            <a:ext cx="3905250" cy="429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A84F1A8F-8A6C-49DF-B9B7-77F280E4E3FB}"/>
              </a:ext>
            </a:extLst>
          </p:cNvPr>
          <p:cNvSpPr>
            <a:spLocks noGrp="1"/>
          </p:cNvSpPr>
          <p:nvPr>
            <p:ph type="sldNum" sz="quarter" idx="12"/>
          </p:nvPr>
        </p:nvSpPr>
        <p:spPr/>
        <p:txBody>
          <a:bodyPr/>
          <a:lstStyle/>
          <a:p>
            <a:pPr>
              <a:defRPr/>
            </a:pPr>
            <a:fld id="{E8B6CB7A-F7B8-459B-9AEF-AB89D8D0D7D3}" type="slidenum">
              <a:rPr lang="en-US" altLang="en-US" smtClean="0"/>
              <a:pPr>
                <a:defRPr/>
              </a:pPr>
              <a:t>42</a:t>
            </a:fld>
            <a:endParaRPr lang="en-US"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4FBD45EA-DDCC-4B0C-A702-EC042B4133CC}"/>
              </a:ext>
            </a:extLst>
          </p:cNvPr>
          <p:cNvSpPr>
            <a:spLocks noGrp="1" noChangeArrowheads="1"/>
          </p:cNvSpPr>
          <p:nvPr>
            <p:ph type="title"/>
          </p:nvPr>
        </p:nvSpPr>
        <p:spPr>
          <a:xfrm>
            <a:off x="533400" y="228600"/>
            <a:ext cx="7543800" cy="1431925"/>
          </a:xfrm>
          <a:noFill/>
          <a:extLst>
            <a:ext uri="{909E8E84-426E-40DD-AFC4-6F175D3DCCD1}">
              <a14:hiddenFill xmlns:a14="http://schemas.microsoft.com/office/drawing/2010/main">
                <a:solidFill>
                  <a:srgbClr val="FFFFFF"/>
                </a:solidFill>
              </a14:hiddenFill>
            </a:ext>
          </a:extLst>
        </p:spPr>
        <p:txBody>
          <a:bodyPr/>
          <a:lstStyle/>
          <a:p>
            <a:r>
              <a:rPr lang="sr-Latn-CS" altLang="en-US">
                <a:effectLst/>
              </a:rPr>
              <a:t>Ako je privreda otvorena a kurs fiksan…	</a:t>
            </a:r>
            <a:endParaRPr lang="en-US" altLang="en-US">
              <a:effectLst/>
            </a:endParaRPr>
          </a:p>
        </p:txBody>
      </p:sp>
      <p:sp>
        <p:nvSpPr>
          <p:cNvPr id="56323" name="Rectangle 3">
            <a:extLst>
              <a:ext uri="{FF2B5EF4-FFF2-40B4-BE49-F238E27FC236}">
                <a16:creationId xmlns:a16="http://schemas.microsoft.com/office/drawing/2014/main" id="{45AEF76C-517A-4169-85DA-358D26A8FC88}"/>
              </a:ext>
            </a:extLst>
          </p:cNvPr>
          <p:cNvSpPr>
            <a:spLocks noGrp="1" noChangeArrowheads="1"/>
          </p:cNvSpPr>
          <p:nvPr>
            <p:ph type="body" sz="half" idx="1"/>
          </p:nvPr>
        </p:nvSpPr>
        <p:spPr>
          <a:xfrm>
            <a:off x="304800" y="1981200"/>
            <a:ext cx="4457700" cy="4114800"/>
          </a:xfrm>
          <a:noFill/>
          <a:extLst>
            <a:ext uri="{909E8E84-426E-40DD-AFC4-6F175D3DCCD1}">
              <a14:hiddenFill xmlns:a14="http://schemas.microsoft.com/office/drawing/2010/main">
                <a:solidFill>
                  <a:srgbClr val="FFFFFF"/>
                </a:solidFill>
              </a14:hiddenFill>
            </a:ext>
          </a:extLst>
        </p:spPr>
        <p:txBody>
          <a:bodyPr/>
          <a:lstStyle/>
          <a:p>
            <a:r>
              <a:rPr lang="sr-Latn-CS" altLang="en-US" dirty="0">
                <a:effectLst/>
              </a:rPr>
              <a:t>Domaća privreda ne može da se odbrani od poremećaja</a:t>
            </a:r>
          </a:p>
          <a:p>
            <a:endParaRPr lang="sr-Latn-CS" altLang="en-US" dirty="0">
              <a:effectLst/>
            </a:endParaRPr>
          </a:p>
          <a:p>
            <a:r>
              <a:rPr lang="sr-Latn-CS" altLang="en-US" u="sng" dirty="0">
                <a:effectLst/>
              </a:rPr>
              <a:t>Ako raste svetska  k.stopa</a:t>
            </a:r>
            <a:r>
              <a:rPr lang="sr-Latn-CS" altLang="en-US" dirty="0">
                <a:effectLst/>
              </a:rPr>
              <a:t>, rašće i domaća</a:t>
            </a:r>
          </a:p>
          <a:p>
            <a:r>
              <a:rPr lang="sr-Latn-CS" altLang="en-US" dirty="0">
                <a:effectLst/>
              </a:rPr>
              <a:t>Jer raste odliv kapitala</a:t>
            </a:r>
          </a:p>
          <a:p>
            <a:r>
              <a:rPr lang="sr-Latn-CS" altLang="en-US" dirty="0">
                <a:effectLst/>
              </a:rPr>
              <a:t>Pritisak na depresijaciju</a:t>
            </a:r>
          </a:p>
          <a:p>
            <a:r>
              <a:rPr lang="sr-Latn-CS" altLang="en-US" dirty="0">
                <a:effectLst/>
              </a:rPr>
              <a:t>Mora da interveniše i povlači novac</a:t>
            </a:r>
          </a:p>
          <a:p>
            <a:endParaRPr lang="en-US" altLang="en-US" dirty="0">
              <a:effectLst/>
            </a:endParaRPr>
          </a:p>
        </p:txBody>
      </p:sp>
      <p:sp>
        <p:nvSpPr>
          <p:cNvPr id="56324" name="Rectangle 4">
            <a:extLst>
              <a:ext uri="{FF2B5EF4-FFF2-40B4-BE49-F238E27FC236}">
                <a16:creationId xmlns:a16="http://schemas.microsoft.com/office/drawing/2014/main" id="{F5AD8700-8FB2-4EA6-B5F1-10FD75736179}"/>
              </a:ext>
            </a:extLst>
          </p:cNvPr>
          <p:cNvSpPr>
            <a:spLocks noGrp="1" noChangeArrowheads="1"/>
          </p:cNvSpPr>
          <p:nvPr>
            <p:ph type="body" sz="half" idx="2"/>
          </p:nvPr>
        </p:nvSpPr>
        <p:spPr>
          <a:noFill/>
          <a:extLst>
            <a:ext uri="{909E8E84-426E-40DD-AFC4-6F175D3DCCD1}">
              <a14:hiddenFill xmlns:a14="http://schemas.microsoft.com/office/drawing/2010/main">
                <a:solidFill>
                  <a:srgbClr val="FFFFFF"/>
                </a:solidFill>
              </a14:hiddenFill>
            </a:ext>
          </a:extLst>
        </p:spPr>
        <p:txBody>
          <a:bodyPr/>
          <a:lstStyle/>
          <a:p>
            <a:endParaRPr lang="en-US" altLang="en-US">
              <a:effectLst/>
            </a:endParaRPr>
          </a:p>
        </p:txBody>
      </p:sp>
      <p:pic>
        <p:nvPicPr>
          <p:cNvPr id="56325" name="Picture 2">
            <a:extLst>
              <a:ext uri="{FF2B5EF4-FFF2-40B4-BE49-F238E27FC236}">
                <a16:creationId xmlns:a16="http://schemas.microsoft.com/office/drawing/2014/main" id="{5767915B-64AE-4CFE-BCAB-8B2511A944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371600"/>
            <a:ext cx="3886200" cy="50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val 6">
            <a:extLst>
              <a:ext uri="{FF2B5EF4-FFF2-40B4-BE49-F238E27FC236}">
                <a16:creationId xmlns:a16="http://schemas.microsoft.com/office/drawing/2014/main" id="{097CE7D0-EF14-425F-B19A-59344332E086}"/>
              </a:ext>
            </a:extLst>
          </p:cNvPr>
          <p:cNvSpPr>
            <a:spLocks noChangeArrowheads="1"/>
          </p:cNvSpPr>
          <p:nvPr/>
        </p:nvSpPr>
        <p:spPr bwMode="auto">
          <a:xfrm>
            <a:off x="7391400" y="2514600"/>
            <a:ext cx="163513" cy="195263"/>
          </a:xfrm>
          <a:prstGeom prst="ellipse">
            <a:avLst/>
          </a:prstGeom>
          <a:noFill/>
          <a:ln w="571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endParaRPr lang="en-US" altLang="en-US" sz="1800"/>
          </a:p>
        </p:txBody>
      </p:sp>
      <p:sp>
        <p:nvSpPr>
          <p:cNvPr id="56327" name="Oval 7">
            <a:extLst>
              <a:ext uri="{FF2B5EF4-FFF2-40B4-BE49-F238E27FC236}">
                <a16:creationId xmlns:a16="http://schemas.microsoft.com/office/drawing/2014/main" id="{C18173FD-94E4-4302-AFF0-A2BC956B03BE}"/>
              </a:ext>
            </a:extLst>
          </p:cNvPr>
          <p:cNvSpPr>
            <a:spLocks noChangeArrowheads="1"/>
          </p:cNvSpPr>
          <p:nvPr/>
        </p:nvSpPr>
        <p:spPr bwMode="auto">
          <a:xfrm>
            <a:off x="6477000" y="2514600"/>
            <a:ext cx="163513" cy="195263"/>
          </a:xfrm>
          <a:prstGeom prst="ellipse">
            <a:avLst/>
          </a:prstGeom>
          <a:noFill/>
          <a:ln w="571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endParaRPr lang="en-US" altLang="en-US" sz="1800"/>
          </a:p>
        </p:txBody>
      </p:sp>
      <p:cxnSp>
        <p:nvCxnSpPr>
          <p:cNvPr id="56328" name="Straight Arrow Connector 9">
            <a:extLst>
              <a:ext uri="{FF2B5EF4-FFF2-40B4-BE49-F238E27FC236}">
                <a16:creationId xmlns:a16="http://schemas.microsoft.com/office/drawing/2014/main" id="{447E50A2-2E6D-4512-B83E-F9F31C6C2BE5}"/>
              </a:ext>
            </a:extLst>
          </p:cNvPr>
          <p:cNvCxnSpPr>
            <a:cxnSpLocks noChangeShapeType="1"/>
          </p:cNvCxnSpPr>
          <p:nvPr/>
        </p:nvCxnSpPr>
        <p:spPr bwMode="auto">
          <a:xfrm>
            <a:off x="3581400" y="1447800"/>
            <a:ext cx="2895600" cy="1143000"/>
          </a:xfrm>
          <a:prstGeom prst="straightConnector1">
            <a:avLst/>
          </a:prstGeom>
          <a:noFill/>
          <a:ln w="47625" algn="ctr">
            <a:solidFill>
              <a:schemeClr val="bg1"/>
            </a:solidFill>
            <a:round/>
            <a:headEnd/>
            <a:tailEnd type="arrow" w="med" len="med"/>
          </a:ln>
          <a:extLst>
            <a:ext uri="{909E8E84-426E-40DD-AFC4-6F175D3DCCD1}">
              <a14:hiddenFill xmlns:a14="http://schemas.microsoft.com/office/drawing/2010/main">
                <a:noFill/>
              </a14:hiddenFill>
            </a:ext>
          </a:extLst>
        </p:spPr>
      </p:cxnSp>
      <p:cxnSp>
        <p:nvCxnSpPr>
          <p:cNvPr id="11" name="Straight Connector 10">
            <a:extLst>
              <a:ext uri="{FF2B5EF4-FFF2-40B4-BE49-F238E27FC236}">
                <a16:creationId xmlns:a16="http://schemas.microsoft.com/office/drawing/2014/main" id="{11471A8D-E89D-4479-8869-B68CB1025670}"/>
              </a:ext>
            </a:extLst>
          </p:cNvPr>
          <p:cNvCxnSpPr>
            <a:cxnSpLocks noChangeShapeType="1"/>
          </p:cNvCxnSpPr>
          <p:nvPr/>
        </p:nvCxnSpPr>
        <p:spPr bwMode="auto">
          <a:xfrm>
            <a:off x="6248400" y="1600200"/>
            <a:ext cx="2209800" cy="1828800"/>
          </a:xfrm>
          <a:prstGeom prst="line">
            <a:avLst/>
          </a:prstGeom>
          <a:noFill/>
          <a:ln w="41275" algn="ctr">
            <a:solidFill>
              <a:srgbClr val="FFC000"/>
            </a:solidFill>
            <a:round/>
            <a:headEnd/>
            <a:tailEnd/>
          </a:ln>
          <a:extLst>
            <a:ext uri="{909E8E84-426E-40DD-AFC4-6F175D3DCCD1}">
              <a14:hiddenFill xmlns:a14="http://schemas.microsoft.com/office/drawing/2010/main">
                <a:noFill/>
              </a14:hiddenFill>
            </a:ext>
          </a:extLst>
        </p:spPr>
      </p:cxnSp>
      <p:sp>
        <p:nvSpPr>
          <p:cNvPr id="2" name="Slide Number Placeholder 1">
            <a:extLst>
              <a:ext uri="{FF2B5EF4-FFF2-40B4-BE49-F238E27FC236}">
                <a16:creationId xmlns:a16="http://schemas.microsoft.com/office/drawing/2014/main" id="{D0ED7EEB-1B41-4C6D-9E51-A03D654E053C}"/>
              </a:ext>
            </a:extLst>
          </p:cNvPr>
          <p:cNvSpPr>
            <a:spLocks noGrp="1"/>
          </p:cNvSpPr>
          <p:nvPr>
            <p:ph type="sldNum" sz="quarter" idx="12"/>
          </p:nvPr>
        </p:nvSpPr>
        <p:spPr/>
        <p:txBody>
          <a:bodyPr/>
          <a:lstStyle/>
          <a:p>
            <a:pPr>
              <a:defRPr/>
            </a:pPr>
            <a:fld id="{E8B6CB7A-F7B8-459B-9AEF-AB89D8D0D7D3}" type="slidenum">
              <a:rPr lang="en-US" altLang="en-US" smtClean="0"/>
              <a:pPr>
                <a:defRPr/>
              </a:pPr>
              <a:t>43</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695A44C0-4DEC-42B4-BCC3-E42A127217CA}"/>
              </a:ext>
            </a:extLst>
          </p:cNvPr>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sr-Latn-CS" altLang="en-US">
                <a:effectLst/>
              </a:rPr>
              <a:t>Ima jedan trik - devalvacija</a:t>
            </a:r>
            <a:endParaRPr lang="en-US" altLang="en-US">
              <a:effectLst/>
            </a:endParaRPr>
          </a:p>
        </p:txBody>
      </p:sp>
      <p:sp>
        <p:nvSpPr>
          <p:cNvPr id="57347" name="Rectangle 4">
            <a:extLst>
              <a:ext uri="{FF2B5EF4-FFF2-40B4-BE49-F238E27FC236}">
                <a16:creationId xmlns:a16="http://schemas.microsoft.com/office/drawing/2014/main" id="{C68B70FF-AE28-401B-A2AA-DF210BD760CE}"/>
              </a:ext>
            </a:extLst>
          </p:cNvPr>
          <p:cNvSpPr>
            <a:spLocks noGrp="1" noChangeArrowheads="1"/>
          </p:cNvSpPr>
          <p:nvPr>
            <p:ph type="body" sz="half" idx="1"/>
          </p:nvPr>
        </p:nvSpPr>
        <p:spPr>
          <a:xfrm>
            <a:off x="762000" y="5029200"/>
            <a:ext cx="7772400" cy="1295400"/>
          </a:xfrm>
          <a:noFill/>
          <a:extLst>
            <a:ext uri="{909E8E84-426E-40DD-AFC4-6F175D3DCCD1}">
              <a14:hiddenFill xmlns:a14="http://schemas.microsoft.com/office/drawing/2010/main">
                <a:solidFill>
                  <a:srgbClr val="FFFFFF"/>
                </a:solidFill>
              </a14:hiddenFill>
            </a:ext>
          </a:extLst>
        </p:spPr>
        <p:txBody>
          <a:bodyPr/>
          <a:lstStyle/>
          <a:p>
            <a:pPr>
              <a:lnSpc>
                <a:spcPct val="90000"/>
              </a:lnSpc>
            </a:pPr>
            <a:endParaRPr lang="sr-Latn-CS" altLang="en-US" sz="2000">
              <a:effectLst/>
            </a:endParaRPr>
          </a:p>
          <a:p>
            <a:pPr>
              <a:lnSpc>
                <a:spcPct val="90000"/>
              </a:lnSpc>
            </a:pPr>
            <a:r>
              <a:rPr lang="sr-Latn-CS" altLang="en-US" sz="2000">
                <a:effectLst/>
              </a:rPr>
              <a:t>Devalvacija odgovara efektivnoj monetarnoj ekspanziji i padu kamatne stope na svetski nivo </a:t>
            </a:r>
          </a:p>
          <a:p>
            <a:pPr>
              <a:lnSpc>
                <a:spcPct val="90000"/>
              </a:lnSpc>
            </a:pPr>
            <a:endParaRPr lang="sr-Latn-CS" altLang="en-US" sz="2000">
              <a:effectLst/>
            </a:endParaRPr>
          </a:p>
          <a:p>
            <a:pPr>
              <a:lnSpc>
                <a:spcPct val="90000"/>
              </a:lnSpc>
            </a:pPr>
            <a:endParaRPr lang="sr-Latn-CS" altLang="en-US" sz="2000">
              <a:effectLst/>
            </a:endParaRPr>
          </a:p>
          <a:p>
            <a:pPr>
              <a:lnSpc>
                <a:spcPct val="90000"/>
              </a:lnSpc>
            </a:pPr>
            <a:endParaRPr lang="en-US" altLang="en-US" sz="2000">
              <a:effectLst/>
            </a:endParaRPr>
          </a:p>
        </p:txBody>
      </p:sp>
      <p:pic>
        <p:nvPicPr>
          <p:cNvPr id="57348" name="Picture 2">
            <a:extLst>
              <a:ext uri="{FF2B5EF4-FFF2-40B4-BE49-F238E27FC236}">
                <a16:creationId xmlns:a16="http://schemas.microsoft.com/office/drawing/2014/main" id="{A17C9C9B-0D95-4830-B51B-5A473A18B9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774825"/>
            <a:ext cx="7467600" cy="363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0B5FC245-A2E6-480B-BBEC-6F4D3B3F562C}"/>
              </a:ext>
            </a:extLst>
          </p:cNvPr>
          <p:cNvSpPr>
            <a:spLocks noGrp="1"/>
          </p:cNvSpPr>
          <p:nvPr>
            <p:ph type="sldNum" sz="quarter" idx="12"/>
          </p:nvPr>
        </p:nvSpPr>
        <p:spPr/>
        <p:txBody>
          <a:bodyPr/>
          <a:lstStyle/>
          <a:p>
            <a:pPr>
              <a:defRPr/>
            </a:pPr>
            <a:fld id="{E8B6CB7A-F7B8-459B-9AEF-AB89D8D0D7D3}" type="slidenum">
              <a:rPr lang="en-US" altLang="en-US" smtClean="0"/>
              <a:pPr>
                <a:defRPr/>
              </a:pPr>
              <a:t>44</a:t>
            </a:fld>
            <a:endParaRPr lang="en-US"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A419587B-C5E9-448E-850F-13C58F3824DC}"/>
              </a:ext>
            </a:extLst>
          </p:cNvPr>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sr-Latn-CS" altLang="en-US" sz="4000" dirty="0">
                <a:effectLst/>
              </a:rPr>
              <a:t>Bilo kroz operacije na otvorenom trzistu ili kroz devalvaciju rezultat je isti</a:t>
            </a:r>
            <a:endParaRPr lang="en-US" altLang="en-US" sz="4000" dirty="0">
              <a:effectLst/>
            </a:endParaRPr>
          </a:p>
        </p:txBody>
      </p:sp>
      <p:sp>
        <p:nvSpPr>
          <p:cNvPr id="58371" name="Rectangle 3">
            <a:extLst>
              <a:ext uri="{FF2B5EF4-FFF2-40B4-BE49-F238E27FC236}">
                <a16:creationId xmlns:a16="http://schemas.microsoft.com/office/drawing/2014/main" id="{EFE2BC51-F308-4084-8795-FD46D4DCDEA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sr-Latn-CS" altLang="en-US">
                <a:effectLst/>
              </a:rPr>
              <a:t>Dakle, monetarna politika i dalje može pri fiksnom kursu da se sprovodi</a:t>
            </a:r>
          </a:p>
          <a:p>
            <a:r>
              <a:rPr lang="sr-Latn-CS" altLang="en-US">
                <a:effectLst/>
              </a:rPr>
              <a:t>Ali samo kroz revalvacije i devalvacije</a:t>
            </a:r>
            <a:endParaRPr lang="en-US" altLang="en-US">
              <a:effectLst/>
            </a:endParaRPr>
          </a:p>
        </p:txBody>
      </p:sp>
      <p:sp>
        <p:nvSpPr>
          <p:cNvPr id="2" name="Slide Number Placeholder 1">
            <a:extLst>
              <a:ext uri="{FF2B5EF4-FFF2-40B4-BE49-F238E27FC236}">
                <a16:creationId xmlns:a16="http://schemas.microsoft.com/office/drawing/2014/main" id="{16C88A45-23F4-4C74-8299-F90C23A586AE}"/>
              </a:ext>
            </a:extLst>
          </p:cNvPr>
          <p:cNvSpPr>
            <a:spLocks noGrp="1"/>
          </p:cNvSpPr>
          <p:nvPr>
            <p:ph type="sldNum" sz="quarter" idx="12"/>
          </p:nvPr>
        </p:nvSpPr>
        <p:spPr/>
        <p:txBody>
          <a:bodyPr/>
          <a:lstStyle/>
          <a:p>
            <a:pPr>
              <a:defRPr/>
            </a:pPr>
            <a:fld id="{B993FDCD-EA1D-4800-A42A-F9F92F50AE0B}" type="slidenum">
              <a:rPr lang="en-US" altLang="en-US" smtClean="0"/>
              <a:pPr>
                <a:defRPr/>
              </a:pPr>
              <a:t>45</a:t>
            </a:fld>
            <a:endParaRPr lang="en-US"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D3EA6032-AA44-437E-93A4-A98CEE09ECA0}"/>
              </a:ext>
            </a:extLst>
          </p:cNvPr>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sr-Latn-CS" altLang="en-US">
                <a:effectLst/>
              </a:rPr>
              <a:t>Fleksibilni kurs</a:t>
            </a:r>
            <a:endParaRPr lang="en-US" altLang="en-US">
              <a:effectLst/>
            </a:endParaRPr>
          </a:p>
        </p:txBody>
      </p:sp>
      <p:sp>
        <p:nvSpPr>
          <p:cNvPr id="59395" name="Rectangle 3">
            <a:extLst>
              <a:ext uri="{FF2B5EF4-FFF2-40B4-BE49-F238E27FC236}">
                <a16:creationId xmlns:a16="http://schemas.microsoft.com/office/drawing/2014/main" id="{CCB44E29-05F9-426A-A796-3FD0C893049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lstStyle/>
          <a:p>
            <a:r>
              <a:rPr lang="sr-Latn-CS" altLang="en-US">
                <a:effectLst/>
              </a:rPr>
              <a:t>1. cb vraća u svoje ruke monetarnu politiku</a:t>
            </a:r>
          </a:p>
          <a:p>
            <a:r>
              <a:rPr lang="sr-Latn-CS" altLang="en-US">
                <a:effectLst/>
              </a:rPr>
              <a:t>Kurs odredjuje tržište</a:t>
            </a:r>
          </a:p>
          <a:p>
            <a:r>
              <a:rPr lang="sr-Latn-CS" altLang="en-US">
                <a:effectLst/>
              </a:rPr>
              <a:t>Ako su cene rigidne, spoljna konkurentnost je endogena – IS kriva gubi značaj</a:t>
            </a:r>
            <a:endParaRPr lang="en-US" altLang="en-US">
              <a:effectLst/>
            </a:endParaRPr>
          </a:p>
        </p:txBody>
      </p:sp>
      <p:sp>
        <p:nvSpPr>
          <p:cNvPr id="2" name="Slide Number Placeholder 1">
            <a:extLst>
              <a:ext uri="{FF2B5EF4-FFF2-40B4-BE49-F238E27FC236}">
                <a16:creationId xmlns:a16="http://schemas.microsoft.com/office/drawing/2014/main" id="{42015D69-4BC2-4733-9638-EBD20A069E1A}"/>
              </a:ext>
            </a:extLst>
          </p:cNvPr>
          <p:cNvSpPr>
            <a:spLocks noGrp="1"/>
          </p:cNvSpPr>
          <p:nvPr>
            <p:ph type="sldNum" sz="quarter" idx="12"/>
          </p:nvPr>
        </p:nvSpPr>
        <p:spPr/>
        <p:txBody>
          <a:bodyPr/>
          <a:lstStyle/>
          <a:p>
            <a:pPr>
              <a:defRPr/>
            </a:pPr>
            <a:fld id="{B993FDCD-EA1D-4800-A42A-F9F92F50AE0B}" type="slidenum">
              <a:rPr lang="en-US" altLang="en-US" smtClean="0"/>
              <a:pPr>
                <a:defRPr/>
              </a:pPr>
              <a:t>46</a:t>
            </a:fld>
            <a:endParaRPr lang="en-US"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1F17B-6C70-4BD8-896E-B6FABBB6BFAA}"/>
              </a:ext>
            </a:extLst>
          </p:cNvPr>
          <p:cNvSpPr>
            <a:spLocks noGrp="1"/>
          </p:cNvSpPr>
          <p:nvPr>
            <p:ph type="title"/>
          </p:nvPr>
        </p:nvSpPr>
        <p:spPr/>
        <p:txBody>
          <a:bodyPr/>
          <a:lstStyle/>
          <a:p>
            <a:pPr>
              <a:defRPr/>
            </a:pPr>
            <a:endParaRPr lang="en-GB"/>
          </a:p>
        </p:txBody>
      </p:sp>
      <p:sp>
        <p:nvSpPr>
          <p:cNvPr id="3" name="Content Placeholder 2">
            <a:extLst>
              <a:ext uri="{FF2B5EF4-FFF2-40B4-BE49-F238E27FC236}">
                <a16:creationId xmlns:a16="http://schemas.microsoft.com/office/drawing/2014/main" id="{CC0934A5-DB35-4366-BCF2-57B9A186A2B7}"/>
              </a:ext>
            </a:extLst>
          </p:cNvPr>
          <p:cNvSpPr>
            <a:spLocks noGrp="1"/>
          </p:cNvSpPr>
          <p:nvPr>
            <p:ph idx="1"/>
          </p:nvPr>
        </p:nvSpPr>
        <p:spPr/>
        <p:txBody>
          <a:bodyPr/>
          <a:lstStyle/>
          <a:p>
            <a:pPr>
              <a:defRPr/>
            </a:pPr>
            <a:r>
              <a:rPr lang="vi-VN" dirty="0"/>
              <a:t> (ii) po definiciji, centralna banka odustaje od korišćenja deviznog kursa kao instrumenta ekonomske politike. Vrednost kursa određuju tržišne sile; </a:t>
            </a:r>
            <a:endParaRPr lang="sr-Latn-RS" dirty="0"/>
          </a:p>
          <a:p>
            <a:pPr>
              <a:defRPr/>
            </a:pPr>
            <a:endParaRPr lang="sr-Latn-RS" dirty="0"/>
          </a:p>
          <a:p>
            <a:pPr>
              <a:defRPr/>
            </a:pPr>
            <a:r>
              <a:rPr lang="vi-VN" dirty="0"/>
              <a:t>(iii) fleksibilni kurs implicira da je spoljna konkurentnost zemlje endogena, a takva je i pozicija IS krive. </a:t>
            </a:r>
            <a:endParaRPr lang="en-GB" dirty="0"/>
          </a:p>
        </p:txBody>
      </p:sp>
      <p:sp>
        <p:nvSpPr>
          <p:cNvPr id="4" name="Slide Number Placeholder 3">
            <a:extLst>
              <a:ext uri="{FF2B5EF4-FFF2-40B4-BE49-F238E27FC236}">
                <a16:creationId xmlns:a16="http://schemas.microsoft.com/office/drawing/2014/main" id="{2E361C8D-26AC-459F-AD62-6A08560B24F6}"/>
              </a:ext>
            </a:extLst>
          </p:cNvPr>
          <p:cNvSpPr>
            <a:spLocks noGrp="1"/>
          </p:cNvSpPr>
          <p:nvPr>
            <p:ph type="sldNum" sz="quarter" idx="12"/>
          </p:nvPr>
        </p:nvSpPr>
        <p:spPr/>
        <p:txBody>
          <a:bodyPr/>
          <a:lstStyle/>
          <a:p>
            <a:pPr>
              <a:defRPr/>
            </a:pPr>
            <a:fld id="{B993FDCD-EA1D-4800-A42A-F9F92F50AE0B}" type="slidenum">
              <a:rPr lang="en-US" altLang="en-US" smtClean="0"/>
              <a:pPr>
                <a:defRPr/>
              </a:pPr>
              <a:t>47</a:t>
            </a:fld>
            <a:endParaRPr lang="en-US"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629D2A3D-9D0B-45BE-A779-53002478A5D9}"/>
              </a:ext>
            </a:extLst>
          </p:cNvPr>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sr-Latn-CS" altLang="en-US" sz="4000">
                <a:effectLst/>
              </a:rPr>
              <a:t>Fleksibilni kurs, ekspanzivna monetarna politika</a:t>
            </a:r>
            <a:endParaRPr lang="en-US" altLang="en-US" sz="4000">
              <a:effectLst/>
            </a:endParaRPr>
          </a:p>
        </p:txBody>
      </p:sp>
      <p:sp>
        <p:nvSpPr>
          <p:cNvPr id="61443" name="Rectangle 4">
            <a:extLst>
              <a:ext uri="{FF2B5EF4-FFF2-40B4-BE49-F238E27FC236}">
                <a16:creationId xmlns:a16="http://schemas.microsoft.com/office/drawing/2014/main" id="{C2C560EE-848C-44E6-B726-1596580EF510}"/>
              </a:ext>
            </a:extLst>
          </p:cNvPr>
          <p:cNvSpPr>
            <a:spLocks noGrp="1" noChangeArrowheads="1"/>
          </p:cNvSpPr>
          <p:nvPr>
            <p:ph type="body" sz="half" idx="1"/>
          </p:nvPr>
        </p:nvSpPr>
        <p:spPr>
          <a:xfrm>
            <a:off x="-76200" y="4648200"/>
            <a:ext cx="7620000" cy="2057400"/>
          </a:xfrm>
          <a:noFill/>
          <a:extLst>
            <a:ext uri="{909E8E84-426E-40DD-AFC4-6F175D3DCCD1}">
              <a14:hiddenFill xmlns:a14="http://schemas.microsoft.com/office/drawing/2010/main">
                <a:solidFill>
                  <a:srgbClr val="FFFFFF"/>
                </a:solidFill>
              </a14:hiddenFill>
            </a:ext>
          </a:extLst>
        </p:spPr>
        <p:txBody>
          <a:bodyPr/>
          <a:lstStyle/>
          <a:p>
            <a:pPr>
              <a:lnSpc>
                <a:spcPct val="80000"/>
              </a:lnSpc>
            </a:pPr>
            <a:r>
              <a:rPr lang="sr-Latn-CS" altLang="en-US" sz="2400">
                <a:effectLst/>
              </a:rPr>
              <a:t>Cb ne može da promeni </a:t>
            </a:r>
            <a:r>
              <a:rPr lang="sr-Latn-CS" altLang="en-US" sz="2400" b="1" i="1">
                <a:effectLst/>
              </a:rPr>
              <a:t>I</a:t>
            </a:r>
            <a:endParaRPr lang="en-US" altLang="en-US" sz="2400" b="1" i="1">
              <a:effectLst/>
            </a:endParaRPr>
          </a:p>
          <a:p>
            <a:pPr>
              <a:lnSpc>
                <a:spcPct val="80000"/>
              </a:lnSpc>
            </a:pPr>
            <a:r>
              <a:rPr lang="en-US" altLang="en-US" sz="2400">
                <a:effectLst/>
              </a:rPr>
              <a:t>Emituje novac, ali ne pada </a:t>
            </a:r>
            <a:r>
              <a:rPr lang="en-US" altLang="en-US" sz="2400" b="1" i="1">
                <a:effectLst/>
              </a:rPr>
              <a:t>i</a:t>
            </a:r>
            <a:r>
              <a:rPr lang="en-US" altLang="en-US" sz="2400">
                <a:effectLst/>
              </a:rPr>
              <a:t> </a:t>
            </a:r>
          </a:p>
          <a:p>
            <a:pPr>
              <a:lnSpc>
                <a:spcPct val="80000"/>
              </a:lnSpc>
            </a:pPr>
            <a:r>
              <a:rPr lang="en-US" altLang="en-US" sz="2400">
                <a:effectLst/>
              </a:rPr>
              <a:t>nego pada kurs,</a:t>
            </a:r>
          </a:p>
          <a:p>
            <a:pPr>
              <a:lnSpc>
                <a:spcPct val="80000"/>
              </a:lnSpc>
            </a:pPr>
            <a:r>
              <a:rPr lang="en-US" altLang="en-US" sz="2400">
                <a:effectLst/>
              </a:rPr>
              <a:t> tj depresira, izaziva rast autputa</a:t>
            </a:r>
          </a:p>
        </p:txBody>
      </p:sp>
      <p:pic>
        <p:nvPicPr>
          <p:cNvPr id="61444" name="Picture 2">
            <a:extLst>
              <a:ext uri="{FF2B5EF4-FFF2-40B4-BE49-F238E27FC236}">
                <a16:creationId xmlns:a16="http://schemas.microsoft.com/office/drawing/2014/main" id="{73A401F3-2509-44E6-B9F3-09D5FE3C95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981200"/>
            <a:ext cx="7323138"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5" name="Rectangle 4">
            <a:extLst>
              <a:ext uri="{FF2B5EF4-FFF2-40B4-BE49-F238E27FC236}">
                <a16:creationId xmlns:a16="http://schemas.microsoft.com/office/drawing/2014/main" id="{A1057A3C-665F-4E2D-9159-4DCA35801E8E}"/>
              </a:ext>
            </a:extLst>
          </p:cNvPr>
          <p:cNvSpPr>
            <a:spLocks noChangeArrowheads="1"/>
          </p:cNvSpPr>
          <p:nvPr/>
        </p:nvSpPr>
        <p:spPr bwMode="auto">
          <a:xfrm>
            <a:off x="4800600" y="4648200"/>
            <a:ext cx="4572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GB" altLang="en-US" sz="1800"/>
              <a:t>U tački C, niža kamatna stopa izaziva odliv kapitala i depresijaciju kursa. </a:t>
            </a:r>
            <a:endParaRPr lang="en-US" altLang="en-US" sz="1800"/>
          </a:p>
          <a:p>
            <a:pPr eaLnBrk="1" hangingPunct="1">
              <a:spcBef>
                <a:spcPct val="0"/>
              </a:spcBef>
              <a:buClrTx/>
              <a:buSzTx/>
              <a:buFontTx/>
              <a:buNone/>
            </a:pPr>
            <a:endParaRPr lang="en-US" altLang="en-US" sz="1800"/>
          </a:p>
          <a:p>
            <a:pPr eaLnBrk="1" hangingPunct="1">
              <a:spcBef>
                <a:spcPct val="0"/>
              </a:spcBef>
              <a:buClrTx/>
              <a:buSzTx/>
              <a:buFontTx/>
              <a:buNone/>
            </a:pPr>
            <a:r>
              <a:rPr lang="en-GB" altLang="en-US" sz="1800"/>
              <a:t>rast konkurentnosti pomera IS krivu udesno.</a:t>
            </a:r>
            <a:endParaRPr lang="en-US" altLang="en-US" sz="1800"/>
          </a:p>
          <a:p>
            <a:pPr eaLnBrk="1" hangingPunct="1">
              <a:spcBef>
                <a:spcPct val="0"/>
              </a:spcBef>
              <a:buClrTx/>
              <a:buSzTx/>
              <a:buFontTx/>
              <a:buNone/>
            </a:pPr>
            <a:r>
              <a:rPr lang="en-GB" altLang="en-US" sz="1800"/>
              <a:t>sve do položaja IS’, gde se ravnoteža postiže u tački B</a:t>
            </a:r>
          </a:p>
          <a:p>
            <a:pPr eaLnBrk="1" hangingPunct="1">
              <a:spcBef>
                <a:spcPct val="0"/>
              </a:spcBef>
              <a:buClrTx/>
              <a:buSzTx/>
              <a:buFontTx/>
              <a:buNone/>
            </a:pPr>
            <a:r>
              <a:rPr lang="en-GB" altLang="en-US" sz="1800"/>
              <a:t>i</a:t>
            </a:r>
          </a:p>
        </p:txBody>
      </p:sp>
      <p:sp>
        <p:nvSpPr>
          <p:cNvPr id="2" name="Slide Number Placeholder 1">
            <a:extLst>
              <a:ext uri="{FF2B5EF4-FFF2-40B4-BE49-F238E27FC236}">
                <a16:creationId xmlns:a16="http://schemas.microsoft.com/office/drawing/2014/main" id="{0F439E9A-DF32-4051-BE62-2617DBB4DDA9}"/>
              </a:ext>
            </a:extLst>
          </p:cNvPr>
          <p:cNvSpPr>
            <a:spLocks noGrp="1"/>
          </p:cNvSpPr>
          <p:nvPr>
            <p:ph type="sldNum" sz="quarter" idx="12"/>
          </p:nvPr>
        </p:nvSpPr>
        <p:spPr/>
        <p:txBody>
          <a:bodyPr/>
          <a:lstStyle/>
          <a:p>
            <a:pPr>
              <a:defRPr/>
            </a:pPr>
            <a:fld id="{E8B6CB7A-F7B8-459B-9AEF-AB89D8D0D7D3}" type="slidenum">
              <a:rPr lang="en-US" altLang="en-US" smtClean="0"/>
              <a:pPr>
                <a:defRPr/>
              </a:pPr>
              <a:t>48</a:t>
            </a:fld>
            <a:endParaRPr lang="en-US" altLang="en-US"/>
          </a:p>
        </p:txBody>
      </p:sp>
      <p:cxnSp>
        <p:nvCxnSpPr>
          <p:cNvPr id="4" name="Straight Arrow Connector 3">
            <a:extLst>
              <a:ext uri="{FF2B5EF4-FFF2-40B4-BE49-F238E27FC236}">
                <a16:creationId xmlns:a16="http://schemas.microsoft.com/office/drawing/2014/main" id="{2C082913-5343-46F4-BE9E-82CB330636B2}"/>
              </a:ext>
            </a:extLst>
          </p:cNvPr>
          <p:cNvCxnSpPr/>
          <p:nvPr/>
        </p:nvCxnSpPr>
        <p:spPr bwMode="auto">
          <a:xfrm>
            <a:off x="5867400" y="3429000"/>
            <a:ext cx="304800" cy="381000"/>
          </a:xfrm>
          <a:prstGeom prst="straightConnector1">
            <a:avLst/>
          </a:prstGeom>
          <a:solidFill>
            <a:schemeClr val="accent1"/>
          </a:solidFill>
          <a:ln w="34925" cap="flat" cmpd="sng" algn="ctr">
            <a:solidFill>
              <a:srgbClr val="FF0000"/>
            </a:solidFill>
            <a:prstDash val="solid"/>
            <a:round/>
            <a:headEnd type="none" w="med" len="med"/>
            <a:tailEnd type="triangle"/>
          </a:ln>
          <a:effectLst/>
        </p:spPr>
      </p:cxnSp>
      <p:cxnSp>
        <p:nvCxnSpPr>
          <p:cNvPr id="9" name="Straight Arrow Connector 8">
            <a:extLst>
              <a:ext uri="{FF2B5EF4-FFF2-40B4-BE49-F238E27FC236}">
                <a16:creationId xmlns:a16="http://schemas.microsoft.com/office/drawing/2014/main" id="{DB51DBAC-B799-4BD1-9BD5-F42209F1B488}"/>
              </a:ext>
            </a:extLst>
          </p:cNvPr>
          <p:cNvCxnSpPr>
            <a:cxnSpLocks/>
          </p:cNvCxnSpPr>
          <p:nvPr/>
        </p:nvCxnSpPr>
        <p:spPr bwMode="auto">
          <a:xfrm flipV="1">
            <a:off x="6477000" y="3352800"/>
            <a:ext cx="381000" cy="381000"/>
          </a:xfrm>
          <a:prstGeom prst="straightConnector1">
            <a:avLst/>
          </a:prstGeom>
          <a:solidFill>
            <a:schemeClr val="accent1"/>
          </a:solidFill>
          <a:ln w="34925" cap="flat" cmpd="sng" algn="ctr">
            <a:solidFill>
              <a:srgbClr val="FF0000"/>
            </a:solidFill>
            <a:prstDash val="solid"/>
            <a:round/>
            <a:headEnd type="none" w="med" len="med"/>
            <a:tailEnd type="triangle"/>
          </a:ln>
          <a:effectLst/>
        </p:spPr>
      </p:cxn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AA14A-91EC-45DD-A1A9-13701C9F318C}"/>
              </a:ext>
            </a:extLst>
          </p:cNvPr>
          <p:cNvSpPr>
            <a:spLocks noGrp="1"/>
          </p:cNvSpPr>
          <p:nvPr>
            <p:ph type="title"/>
          </p:nvPr>
        </p:nvSpPr>
        <p:spPr/>
        <p:txBody>
          <a:bodyPr/>
          <a:lstStyle/>
          <a:p>
            <a:pPr>
              <a:defRPr/>
            </a:pPr>
            <a:r>
              <a:rPr lang="sr-Latn-CS" dirty="0"/>
              <a:t>Pri fleksibilnom kursu IS ne može da se pomeri</a:t>
            </a:r>
            <a:endParaRPr lang="en-US" dirty="0"/>
          </a:p>
        </p:txBody>
      </p:sp>
      <p:sp>
        <p:nvSpPr>
          <p:cNvPr id="4" name="Content Placeholder 3">
            <a:extLst>
              <a:ext uri="{FF2B5EF4-FFF2-40B4-BE49-F238E27FC236}">
                <a16:creationId xmlns:a16="http://schemas.microsoft.com/office/drawing/2014/main" id="{F45E2309-D91D-4924-8DF2-FAA179DDA357}"/>
              </a:ext>
            </a:extLst>
          </p:cNvPr>
          <p:cNvSpPr>
            <a:spLocks noGrp="1"/>
          </p:cNvSpPr>
          <p:nvPr>
            <p:ph sz="half" idx="2"/>
          </p:nvPr>
        </p:nvSpPr>
        <p:spPr/>
        <p:txBody>
          <a:bodyPr/>
          <a:lstStyle/>
          <a:p>
            <a:pPr>
              <a:defRPr/>
            </a:pPr>
            <a:endParaRPr lang="en-US" dirty="0"/>
          </a:p>
        </p:txBody>
      </p:sp>
      <p:pic>
        <p:nvPicPr>
          <p:cNvPr id="62468" name="Picture 2">
            <a:extLst>
              <a:ext uri="{FF2B5EF4-FFF2-40B4-BE49-F238E27FC236}">
                <a16:creationId xmlns:a16="http://schemas.microsoft.com/office/drawing/2014/main" id="{D88EEE3A-F612-4548-A5D4-FCC08E970DF1}"/>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2209800" y="1905000"/>
            <a:ext cx="4605338" cy="5486400"/>
          </a:xfrm>
          <a:noFill/>
          <a:extLst>
            <a:ext uri="{909E8E84-426E-40DD-AFC4-6F175D3DCCD1}">
              <a14:hiddenFill xmlns:a14="http://schemas.microsoft.com/office/drawing/2010/main">
                <a:solidFill>
                  <a:srgbClr val="FFFFFF"/>
                </a:solidFill>
              </a14:hiddenFill>
            </a:ext>
          </a:extLst>
        </p:spPr>
      </p:pic>
      <p:cxnSp>
        <p:nvCxnSpPr>
          <p:cNvPr id="62469" name="Straight Arrow Connector 6">
            <a:extLst>
              <a:ext uri="{FF2B5EF4-FFF2-40B4-BE49-F238E27FC236}">
                <a16:creationId xmlns:a16="http://schemas.microsoft.com/office/drawing/2014/main" id="{BCEE6A4D-CF43-4F9F-B025-A7BE8D5307F5}"/>
              </a:ext>
            </a:extLst>
          </p:cNvPr>
          <p:cNvCxnSpPr>
            <a:cxnSpLocks noChangeShapeType="1"/>
          </p:cNvCxnSpPr>
          <p:nvPr/>
        </p:nvCxnSpPr>
        <p:spPr bwMode="auto">
          <a:xfrm rot="10800000" flipV="1">
            <a:off x="4267200" y="2895600"/>
            <a:ext cx="457200" cy="381000"/>
          </a:xfrm>
          <a:prstGeom prst="straightConnector1">
            <a:avLst/>
          </a:prstGeom>
          <a:noFill/>
          <a:ln w="34925" algn="ctr">
            <a:solidFill>
              <a:schemeClr val="bg1"/>
            </a:solidFill>
            <a:round/>
            <a:headEnd/>
            <a:tailEnd type="arrow" w="med" len="med"/>
          </a:ln>
          <a:extLst>
            <a:ext uri="{909E8E84-426E-40DD-AFC4-6F175D3DCCD1}">
              <a14:hiddenFill xmlns:a14="http://schemas.microsoft.com/office/drawing/2010/main">
                <a:noFill/>
              </a14:hiddenFill>
            </a:ext>
          </a:extLst>
        </p:spPr>
      </p:cxnSp>
      <p:sp>
        <p:nvSpPr>
          <p:cNvPr id="3" name="Slide Number Placeholder 2">
            <a:extLst>
              <a:ext uri="{FF2B5EF4-FFF2-40B4-BE49-F238E27FC236}">
                <a16:creationId xmlns:a16="http://schemas.microsoft.com/office/drawing/2014/main" id="{7A787878-9E03-4539-8233-2C50D3990DF8}"/>
              </a:ext>
            </a:extLst>
          </p:cNvPr>
          <p:cNvSpPr>
            <a:spLocks noGrp="1"/>
          </p:cNvSpPr>
          <p:nvPr>
            <p:ph type="sldNum" sz="quarter" idx="12"/>
          </p:nvPr>
        </p:nvSpPr>
        <p:spPr/>
        <p:txBody>
          <a:bodyPr/>
          <a:lstStyle/>
          <a:p>
            <a:pPr>
              <a:defRPr/>
            </a:pPr>
            <a:fld id="{E8B6CB7A-F7B8-459B-9AEF-AB89D8D0D7D3}" type="slidenum">
              <a:rPr lang="en-US" altLang="en-US" smtClean="0"/>
              <a:pPr>
                <a:defRPr/>
              </a:pPr>
              <a:t>49</a:t>
            </a:fld>
            <a:endParaRPr lang="en-US" altLang="en-US"/>
          </a:p>
        </p:txBody>
      </p:sp>
      <p:cxnSp>
        <p:nvCxnSpPr>
          <p:cNvPr id="7" name="Straight Arrow Connector 6">
            <a:extLst>
              <a:ext uri="{FF2B5EF4-FFF2-40B4-BE49-F238E27FC236}">
                <a16:creationId xmlns:a16="http://schemas.microsoft.com/office/drawing/2014/main" id="{FD2CA7CA-1838-47A2-95C1-6B3E0FC1192F}"/>
              </a:ext>
            </a:extLst>
          </p:cNvPr>
          <p:cNvCxnSpPr>
            <a:cxnSpLocks noChangeShapeType="1"/>
          </p:cNvCxnSpPr>
          <p:nvPr/>
        </p:nvCxnSpPr>
        <p:spPr bwMode="auto">
          <a:xfrm flipV="1">
            <a:off x="4572000" y="3200400"/>
            <a:ext cx="457200" cy="381000"/>
          </a:xfrm>
          <a:prstGeom prst="straightConnector1">
            <a:avLst/>
          </a:prstGeom>
          <a:noFill/>
          <a:ln w="34925" algn="ctr">
            <a:solidFill>
              <a:schemeClr val="bg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3AF8B-E81B-4787-BAA2-3E70162A0F35}"/>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D3014E6-E86C-491E-A041-60B53BF466E2}"/>
              </a:ext>
            </a:extLst>
          </p:cNvPr>
          <p:cNvSpPr>
            <a:spLocks noGrp="1"/>
          </p:cNvSpPr>
          <p:nvPr>
            <p:ph idx="1"/>
          </p:nvPr>
        </p:nvSpPr>
        <p:spPr/>
        <p:txBody>
          <a:bodyPr/>
          <a:lstStyle/>
          <a:p>
            <a:pPr>
              <a:defRPr/>
            </a:pPr>
            <a:r>
              <a:rPr lang="pl-PL" dirty="0"/>
              <a:t>Implikacija je da ni </a:t>
            </a:r>
            <a:r>
              <a:rPr lang="pl-PL" i="1" dirty="0"/>
              <a:t>i&lt;i* niti i&gt;i*nisu</a:t>
            </a:r>
          </a:p>
          <a:p>
            <a:pPr>
              <a:buFont typeface="Wingdings" panose="05000000000000000000" pitchFamily="2" charset="2"/>
              <a:buNone/>
              <a:defRPr/>
            </a:pPr>
            <a:r>
              <a:rPr lang="sr-Latn-CS" dirty="0"/>
              <a:t> održve.</a:t>
            </a:r>
          </a:p>
          <a:p>
            <a:pPr>
              <a:buFont typeface="Wingdings" panose="05000000000000000000" pitchFamily="2" charset="2"/>
              <a:buNone/>
              <a:defRPr/>
            </a:pPr>
            <a:endParaRPr lang="sr-Latn-CS" dirty="0"/>
          </a:p>
          <a:p>
            <a:pPr>
              <a:defRPr/>
            </a:pPr>
            <a:r>
              <a:rPr lang="pl-PL" dirty="0"/>
              <a:t>Jedini izlaz je da bude </a:t>
            </a:r>
            <a:r>
              <a:rPr lang="pl-PL" i="1" dirty="0"/>
              <a:t>i=i*. </a:t>
            </a:r>
          </a:p>
          <a:p>
            <a:pPr>
              <a:defRPr/>
            </a:pPr>
            <a:endParaRPr lang="pl-PL" i="1" dirty="0"/>
          </a:p>
          <a:p>
            <a:pPr>
              <a:defRPr/>
            </a:pPr>
            <a:r>
              <a:rPr lang="pl-PL" i="1" dirty="0"/>
              <a:t>To je kamatni </a:t>
            </a:r>
            <a:r>
              <a:rPr lang="en-US" dirty="0" err="1"/>
              <a:t>paritet</a:t>
            </a:r>
            <a:r>
              <a:rPr lang="en-US" dirty="0"/>
              <a:t>.</a:t>
            </a:r>
          </a:p>
        </p:txBody>
      </p:sp>
      <p:sp>
        <p:nvSpPr>
          <p:cNvPr id="4" name="Slide Number Placeholder 3">
            <a:extLst>
              <a:ext uri="{FF2B5EF4-FFF2-40B4-BE49-F238E27FC236}">
                <a16:creationId xmlns:a16="http://schemas.microsoft.com/office/drawing/2014/main" id="{5D92BB8C-AFB7-439A-A997-BDFC4D2EE87D}"/>
              </a:ext>
            </a:extLst>
          </p:cNvPr>
          <p:cNvSpPr>
            <a:spLocks noGrp="1"/>
          </p:cNvSpPr>
          <p:nvPr>
            <p:ph type="sldNum" sz="quarter" idx="12"/>
          </p:nvPr>
        </p:nvSpPr>
        <p:spPr/>
        <p:txBody>
          <a:bodyPr/>
          <a:lstStyle/>
          <a:p>
            <a:pPr>
              <a:defRPr/>
            </a:pPr>
            <a:fld id="{B993FDCD-EA1D-4800-A42A-F9F92F50AE0B}" type="slidenum">
              <a:rPr lang="en-US" altLang="en-US" smtClean="0"/>
              <a:pPr>
                <a:defRPr/>
              </a:pPr>
              <a:t>5</a:t>
            </a:fld>
            <a:endParaRPr lang="en-US"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72F2E-BC5A-42B8-8E43-BCDA644528A7}"/>
              </a:ext>
            </a:extLst>
          </p:cNvPr>
          <p:cNvSpPr>
            <a:spLocks noGrp="1"/>
          </p:cNvSpPr>
          <p:nvPr>
            <p:ph type="title"/>
          </p:nvPr>
        </p:nvSpPr>
        <p:spPr>
          <a:xfrm>
            <a:off x="914400" y="304800"/>
            <a:ext cx="7543800" cy="1431925"/>
          </a:xfrm>
        </p:spPr>
        <p:txBody>
          <a:bodyPr/>
          <a:lstStyle/>
          <a:p>
            <a:pPr>
              <a:defRPr/>
            </a:pPr>
            <a:r>
              <a:rPr lang="sr-Latn-CS" sz="2800" dirty="0"/>
              <a:t>Ali ovaj rezultat treba uzeti sa rezervom, t</a:t>
            </a:r>
            <a:r>
              <a:rPr lang="en-US" sz="2800" dirty="0" err="1"/>
              <a:t>eorija</a:t>
            </a:r>
            <a:r>
              <a:rPr lang="en-US" sz="2800" dirty="0"/>
              <a:t> </a:t>
            </a:r>
            <a:r>
              <a:rPr lang="it-IT" sz="2800" dirty="0"/>
              <a:t>ne može precizno da odrazi stvarnost</a:t>
            </a:r>
            <a:endParaRPr lang="en-US" dirty="0"/>
          </a:p>
        </p:txBody>
      </p:sp>
      <p:sp>
        <p:nvSpPr>
          <p:cNvPr id="4" name="Content Placeholder 3">
            <a:extLst>
              <a:ext uri="{FF2B5EF4-FFF2-40B4-BE49-F238E27FC236}">
                <a16:creationId xmlns:a16="http://schemas.microsoft.com/office/drawing/2014/main" id="{6F099963-BB1C-4A56-ACAA-C10989C35B2A}"/>
              </a:ext>
            </a:extLst>
          </p:cNvPr>
          <p:cNvSpPr>
            <a:spLocks noGrp="1"/>
          </p:cNvSpPr>
          <p:nvPr>
            <p:ph sz="half" idx="2"/>
          </p:nvPr>
        </p:nvSpPr>
        <p:spPr>
          <a:xfrm>
            <a:off x="914400" y="1981200"/>
            <a:ext cx="3581400" cy="4114800"/>
          </a:xfrm>
        </p:spPr>
        <p:txBody>
          <a:bodyPr/>
          <a:lstStyle/>
          <a:p>
            <a:pPr marL="514350" indent="-514350">
              <a:buFont typeface="+mj-lt"/>
              <a:buAutoNum type="arabicPeriod"/>
              <a:defRPr/>
            </a:pPr>
            <a:r>
              <a:rPr lang="sr-Latn-CS" dirty="0"/>
              <a:t>Mali multiplikator</a:t>
            </a:r>
          </a:p>
          <a:p>
            <a:pPr marL="514350" indent="-514350">
              <a:buFont typeface="+mj-lt"/>
              <a:buAutoNum type="arabicPeriod"/>
              <a:defRPr/>
            </a:pPr>
            <a:r>
              <a:rPr lang="sr-Latn-CS" dirty="0"/>
              <a:t>Ne dešava se sve u istom trenutku</a:t>
            </a:r>
          </a:p>
          <a:p>
            <a:pPr marL="914400" lvl="1" indent="-457200">
              <a:buFontTx/>
              <a:buNone/>
              <a:defRPr/>
            </a:pPr>
            <a:r>
              <a:rPr lang="sr-Latn-CS" dirty="0"/>
              <a:t>a) Ako se period produži, biće povećanja Y</a:t>
            </a:r>
          </a:p>
          <a:p>
            <a:pPr marL="914400" lvl="1" indent="-457200">
              <a:buFontTx/>
              <a:buNone/>
              <a:defRPr/>
            </a:pPr>
            <a:r>
              <a:rPr lang="sr-Latn-CS" dirty="0"/>
              <a:t>b)Apresijacja obara konkurentnost???</a:t>
            </a:r>
          </a:p>
        </p:txBody>
      </p:sp>
      <p:pic>
        <p:nvPicPr>
          <p:cNvPr id="63492" name="Picture 2">
            <a:extLst>
              <a:ext uri="{FF2B5EF4-FFF2-40B4-BE49-F238E27FC236}">
                <a16:creationId xmlns:a16="http://schemas.microsoft.com/office/drawing/2014/main" id="{469A3C27-7F5C-4893-BF11-CC372DB33FE0}"/>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b="43056"/>
          <a:stretch>
            <a:fillRect/>
          </a:stretch>
        </p:blipFill>
        <p:spPr>
          <a:xfrm>
            <a:off x="4343400" y="1905000"/>
            <a:ext cx="4605338" cy="3124200"/>
          </a:xfr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E13568CA-F0A9-43E0-AD30-02D29D04FB99}"/>
              </a:ext>
            </a:extLst>
          </p:cNvPr>
          <p:cNvSpPr>
            <a:spLocks noChangeArrowheads="1"/>
          </p:cNvSpPr>
          <p:nvPr/>
        </p:nvSpPr>
        <p:spPr bwMode="auto">
          <a:xfrm>
            <a:off x="1371600" y="5562600"/>
            <a:ext cx="7162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457200">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sr-Latn-CS" altLang="en-US" sz="1800"/>
              <a:t>Ispravno tumačenje: fiskalna ekspanzija će izazvati apresijaciju te će izostati očekivani efekti na autput</a:t>
            </a:r>
          </a:p>
        </p:txBody>
      </p:sp>
      <p:sp>
        <p:nvSpPr>
          <p:cNvPr id="3" name="Slide Number Placeholder 2">
            <a:extLst>
              <a:ext uri="{FF2B5EF4-FFF2-40B4-BE49-F238E27FC236}">
                <a16:creationId xmlns:a16="http://schemas.microsoft.com/office/drawing/2014/main" id="{473CDAAF-57D1-46E4-AEB4-D911625F6339}"/>
              </a:ext>
            </a:extLst>
          </p:cNvPr>
          <p:cNvSpPr>
            <a:spLocks noGrp="1"/>
          </p:cNvSpPr>
          <p:nvPr>
            <p:ph type="sldNum" sz="quarter" idx="12"/>
          </p:nvPr>
        </p:nvSpPr>
        <p:spPr/>
        <p:txBody>
          <a:bodyPr/>
          <a:lstStyle/>
          <a:p>
            <a:pPr>
              <a:defRPr/>
            </a:pPr>
            <a:fld id="{E8B6CB7A-F7B8-459B-9AEF-AB89D8D0D7D3}" type="slidenum">
              <a:rPr lang="en-US" altLang="en-US" smtClean="0"/>
              <a:pPr>
                <a:defRPr/>
              </a:pPr>
              <a:t>50</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a:extLst>
              <a:ext uri="{FF2B5EF4-FFF2-40B4-BE49-F238E27FC236}">
                <a16:creationId xmlns:a16="http://schemas.microsoft.com/office/drawing/2014/main" id="{DDF871E1-C8AC-445E-91EB-26863F0E64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457200"/>
            <a:ext cx="4105275" cy="554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a:extLst>
              <a:ext uri="{FF2B5EF4-FFF2-40B4-BE49-F238E27FC236}">
                <a16:creationId xmlns:a16="http://schemas.microsoft.com/office/drawing/2014/main" id="{6F7CAE57-675F-4665-8CEE-6AC4A62EBE57}"/>
              </a:ext>
            </a:extLst>
          </p:cNvPr>
          <p:cNvCxnSpPr>
            <a:cxnSpLocks noChangeShapeType="1"/>
          </p:cNvCxnSpPr>
          <p:nvPr/>
        </p:nvCxnSpPr>
        <p:spPr bwMode="auto">
          <a:xfrm rot="10800000" flipV="1">
            <a:off x="1828800" y="1143000"/>
            <a:ext cx="1447800" cy="1371600"/>
          </a:xfrm>
          <a:prstGeom prst="line">
            <a:avLst/>
          </a:prstGeom>
          <a:noFill/>
          <a:ln w="28575" algn="ctr">
            <a:solidFill>
              <a:schemeClr val="bg1"/>
            </a:solidFill>
            <a:round/>
            <a:headEnd/>
            <a:tailEnd/>
          </a:ln>
          <a:extLst>
            <a:ext uri="{909E8E84-426E-40DD-AFC4-6F175D3DCCD1}">
              <a14:hiddenFill xmlns:a14="http://schemas.microsoft.com/office/drawing/2010/main">
                <a:noFill/>
              </a14:hiddenFill>
            </a:ext>
          </a:extLst>
        </p:spPr>
      </p:cxnSp>
      <p:sp>
        <p:nvSpPr>
          <p:cNvPr id="8" name="TextBox 7">
            <a:extLst>
              <a:ext uri="{FF2B5EF4-FFF2-40B4-BE49-F238E27FC236}">
                <a16:creationId xmlns:a16="http://schemas.microsoft.com/office/drawing/2014/main" id="{1658A94C-DF35-40B1-AF64-E8C926980035}"/>
              </a:ext>
            </a:extLst>
          </p:cNvPr>
          <p:cNvSpPr txBox="1">
            <a:spLocks noChangeArrowheads="1"/>
          </p:cNvSpPr>
          <p:nvPr/>
        </p:nvSpPr>
        <p:spPr bwMode="auto">
          <a:xfrm>
            <a:off x="2286000" y="468313"/>
            <a:ext cx="1600200" cy="3698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sr-Latn-CS" altLang="en-US" sz="1800"/>
              <a:t>Fiksni kurs</a:t>
            </a:r>
            <a:endParaRPr lang="en-US" altLang="en-US" sz="1800"/>
          </a:p>
        </p:txBody>
      </p:sp>
      <p:cxnSp>
        <p:nvCxnSpPr>
          <p:cNvPr id="64517" name="Straight Connector 8">
            <a:extLst>
              <a:ext uri="{FF2B5EF4-FFF2-40B4-BE49-F238E27FC236}">
                <a16:creationId xmlns:a16="http://schemas.microsoft.com/office/drawing/2014/main" id="{017A6163-EE70-4880-8454-C7B907D4C1C9}"/>
              </a:ext>
            </a:extLst>
          </p:cNvPr>
          <p:cNvCxnSpPr>
            <a:cxnSpLocks noChangeShapeType="1"/>
          </p:cNvCxnSpPr>
          <p:nvPr/>
        </p:nvCxnSpPr>
        <p:spPr bwMode="auto">
          <a:xfrm>
            <a:off x="2819400" y="1295400"/>
            <a:ext cx="1905000" cy="1371600"/>
          </a:xfrm>
          <a:prstGeom prst="line">
            <a:avLst/>
          </a:prstGeom>
          <a:noFill/>
          <a:ln w="28575" algn="ctr">
            <a:solidFill>
              <a:schemeClr val="bg1"/>
            </a:solidFill>
            <a:round/>
            <a:headEnd/>
            <a:tailEnd/>
          </a:ln>
          <a:extLst>
            <a:ext uri="{909E8E84-426E-40DD-AFC4-6F175D3DCCD1}">
              <a14:hiddenFill xmlns:a14="http://schemas.microsoft.com/office/drawing/2010/main">
                <a:noFill/>
              </a14:hiddenFill>
            </a:ext>
          </a:extLst>
        </p:spPr>
      </p:cxnSp>
      <p:sp>
        <p:nvSpPr>
          <p:cNvPr id="64518" name="Rectangle 10">
            <a:extLst>
              <a:ext uri="{FF2B5EF4-FFF2-40B4-BE49-F238E27FC236}">
                <a16:creationId xmlns:a16="http://schemas.microsoft.com/office/drawing/2014/main" id="{BA41C021-6B31-416A-8C97-811EC2B6AB3B}"/>
              </a:ext>
            </a:extLst>
          </p:cNvPr>
          <p:cNvSpPr>
            <a:spLocks noChangeArrowheads="1"/>
          </p:cNvSpPr>
          <p:nvPr/>
        </p:nvSpPr>
        <p:spPr bwMode="auto">
          <a:xfrm>
            <a:off x="5562600" y="381000"/>
            <a:ext cx="3048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nb-NO" altLang="en-US" sz="1800"/>
              <a:t>Može delovati iznenađujuće da bi rast kamatne</a:t>
            </a:r>
          </a:p>
          <a:p>
            <a:pPr eaLnBrk="1" hangingPunct="1">
              <a:spcBef>
                <a:spcPct val="0"/>
              </a:spcBef>
              <a:buClrTx/>
              <a:buSzTx/>
              <a:buFontTx/>
              <a:buNone/>
            </a:pPr>
            <a:r>
              <a:rPr lang="en-US" altLang="en-US" sz="1800"/>
              <a:t>stope mogao da izazove ekspanziju autputa.</a:t>
            </a:r>
            <a:endParaRPr lang="sr-Latn-CS" altLang="en-US" sz="1800"/>
          </a:p>
          <a:p>
            <a:pPr eaLnBrk="1" hangingPunct="1">
              <a:spcBef>
                <a:spcPct val="0"/>
              </a:spcBef>
              <a:buClrTx/>
              <a:buSzTx/>
              <a:buFontTx/>
              <a:buNone/>
            </a:pPr>
            <a:endParaRPr lang="sr-Latn-CS" altLang="en-US" sz="1800"/>
          </a:p>
          <a:p>
            <a:pPr eaLnBrk="1" hangingPunct="1">
              <a:spcBef>
                <a:spcPct val="0"/>
              </a:spcBef>
              <a:buClrTx/>
              <a:buSzTx/>
              <a:buFontTx/>
              <a:buNone/>
            </a:pPr>
            <a:r>
              <a:rPr lang="sr-Latn-CS" altLang="en-US" sz="1800"/>
              <a:t>Ali mehanizam ide preko deviznog kursa</a:t>
            </a:r>
          </a:p>
          <a:p>
            <a:pPr eaLnBrk="1" hangingPunct="1">
              <a:spcBef>
                <a:spcPct val="0"/>
              </a:spcBef>
              <a:buClrTx/>
              <a:buSzTx/>
              <a:buFontTx/>
              <a:buNone/>
            </a:pPr>
            <a:endParaRPr lang="sr-Latn-CS" altLang="en-US" sz="1800"/>
          </a:p>
          <a:p>
            <a:pPr eaLnBrk="1" hangingPunct="1">
              <a:spcBef>
                <a:spcPct val="0"/>
              </a:spcBef>
              <a:buClrTx/>
              <a:buSzTx/>
              <a:buFontTx/>
              <a:buNone/>
            </a:pPr>
            <a:r>
              <a:rPr lang="sr-Latn-CS" altLang="en-US" sz="1800"/>
              <a:t>Tacka A – odliv kapitala –</a:t>
            </a:r>
          </a:p>
          <a:p>
            <a:pPr eaLnBrk="1" hangingPunct="1">
              <a:spcBef>
                <a:spcPct val="0"/>
              </a:spcBef>
              <a:buClrTx/>
              <a:buSzTx/>
              <a:buFontTx/>
              <a:buNone/>
            </a:pPr>
            <a:endParaRPr lang="sr-Latn-CS" altLang="en-US" sz="1800"/>
          </a:p>
          <a:p>
            <a:pPr eaLnBrk="1" hangingPunct="1">
              <a:spcBef>
                <a:spcPct val="0"/>
              </a:spcBef>
              <a:buClrTx/>
              <a:buSzTx/>
              <a:buFontTx/>
              <a:buNone/>
            </a:pPr>
            <a:r>
              <a:rPr lang="sr-Latn-CS" altLang="en-US" sz="1800"/>
              <a:t>Depresijacija</a:t>
            </a:r>
          </a:p>
          <a:p>
            <a:pPr eaLnBrk="1" hangingPunct="1">
              <a:spcBef>
                <a:spcPct val="0"/>
              </a:spcBef>
              <a:buClrTx/>
              <a:buSzTx/>
              <a:buFontTx/>
              <a:buNone/>
            </a:pPr>
            <a:endParaRPr lang="sr-Latn-CS" altLang="en-US" sz="1800"/>
          </a:p>
          <a:p>
            <a:pPr eaLnBrk="1" hangingPunct="1">
              <a:spcBef>
                <a:spcPct val="0"/>
              </a:spcBef>
              <a:buClrTx/>
              <a:buSzTx/>
              <a:buFontTx/>
              <a:buNone/>
            </a:pPr>
            <a:r>
              <a:rPr lang="sr-Latn-CS" altLang="en-US" sz="1800"/>
              <a:t>rast izvoza, skok na IS´</a:t>
            </a:r>
          </a:p>
          <a:p>
            <a:pPr eaLnBrk="1" hangingPunct="1">
              <a:spcBef>
                <a:spcPct val="0"/>
              </a:spcBef>
              <a:buClrTx/>
              <a:buSzTx/>
              <a:buFontTx/>
              <a:buNone/>
            </a:pPr>
            <a:endParaRPr lang="sr-Latn-CS" altLang="en-US" sz="1800"/>
          </a:p>
          <a:p>
            <a:pPr eaLnBrk="1" hangingPunct="1">
              <a:spcBef>
                <a:spcPct val="0"/>
              </a:spcBef>
              <a:buClrTx/>
              <a:buSzTx/>
              <a:buFontTx/>
              <a:buNone/>
            </a:pPr>
            <a:r>
              <a:rPr lang="sr-Latn-CS" altLang="en-US" sz="1800"/>
              <a:t>Ekspanzija!!!!</a:t>
            </a:r>
          </a:p>
          <a:p>
            <a:pPr eaLnBrk="1" hangingPunct="1">
              <a:spcBef>
                <a:spcPct val="0"/>
              </a:spcBef>
              <a:buClrTx/>
              <a:buSzTx/>
              <a:buFontTx/>
              <a:buNone/>
            </a:pPr>
            <a:endParaRPr lang="en-US" altLang="en-US" sz="1800"/>
          </a:p>
        </p:txBody>
      </p:sp>
      <p:sp>
        <p:nvSpPr>
          <p:cNvPr id="2" name="Slide Number Placeholder 1">
            <a:extLst>
              <a:ext uri="{FF2B5EF4-FFF2-40B4-BE49-F238E27FC236}">
                <a16:creationId xmlns:a16="http://schemas.microsoft.com/office/drawing/2014/main" id="{199C8644-0252-4BA9-90DA-019F0EE67FD7}"/>
              </a:ext>
            </a:extLst>
          </p:cNvPr>
          <p:cNvSpPr>
            <a:spLocks noGrp="1"/>
          </p:cNvSpPr>
          <p:nvPr>
            <p:ph type="sldNum" sz="quarter" idx="12"/>
          </p:nvPr>
        </p:nvSpPr>
        <p:spPr/>
        <p:txBody>
          <a:bodyPr/>
          <a:lstStyle/>
          <a:p>
            <a:pPr>
              <a:defRPr/>
            </a:pPr>
            <a:fld id="{D4FF58A4-BACF-4174-A36A-0924F7756770}" type="slidenum">
              <a:rPr lang="en-US" altLang="en-US" smtClean="0"/>
              <a:pPr>
                <a:defRPr/>
              </a:pPr>
              <a:t>51</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linds(horizontal)">
                                      <p:cBhvr>
                                        <p:cTn id="10" dur="500"/>
                                        <p:tgtEl>
                                          <p:spTgt spid="7"/>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xit" presetSubtype="10" fill="hold" nodeType="clickEffect">
                                  <p:stCondLst>
                                    <p:cond delay="0"/>
                                  </p:stCondLst>
                                  <p:childTnLst>
                                    <p:animEffect transition="out" filter="blinds(horizontal)">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par>
                                <p:cTn id="16" presetID="3" presetClass="exit" presetSubtype="10" fill="hold" grpId="1" nodeType="withEffect">
                                  <p:stCondLst>
                                    <p:cond delay="0"/>
                                  </p:stCondLst>
                                  <p:childTnLst>
                                    <p:animEffect transition="out" filter="blinds(horizontal)">
                                      <p:cBhvr>
                                        <p:cTn id="17" dur="500"/>
                                        <p:tgtEl>
                                          <p:spTgt spid="8"/>
                                        </p:tgtEl>
                                      </p:cBhvr>
                                    </p:animEffect>
                                    <p:set>
                                      <p:cBhvr>
                                        <p:cTn id="18"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
            <a:extLst>
              <a:ext uri="{FF2B5EF4-FFF2-40B4-BE49-F238E27FC236}">
                <a16:creationId xmlns:a16="http://schemas.microsoft.com/office/drawing/2014/main" id="{2D6E9BD4-09DD-482A-BDDE-53C00332064A}"/>
              </a:ext>
            </a:extLst>
          </p:cNvPr>
          <p:cNvSpPr>
            <a:spLocks noChangeArrowheads="1"/>
          </p:cNvSpPr>
          <p:nvPr/>
        </p:nvSpPr>
        <p:spPr bwMode="auto">
          <a:xfrm>
            <a:off x="1828800" y="533400"/>
            <a:ext cx="6705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it-IT" altLang="en-US" sz="2400"/>
              <a:t>zašto velika i potpuno integrisana privreda</a:t>
            </a:r>
          </a:p>
          <a:p>
            <a:pPr eaLnBrk="1" hangingPunct="1">
              <a:spcBef>
                <a:spcPct val="0"/>
              </a:spcBef>
              <a:buClrTx/>
              <a:buSzTx/>
              <a:buFontTx/>
              <a:buNone/>
            </a:pPr>
            <a:r>
              <a:rPr lang="pl-PL" altLang="en-US" sz="2400"/>
              <a:t>može sama da menja svoju kamatnu stopu?</a:t>
            </a:r>
            <a:endParaRPr lang="en-US" altLang="en-US" sz="2400"/>
          </a:p>
        </p:txBody>
      </p:sp>
      <p:sp>
        <p:nvSpPr>
          <p:cNvPr id="65539" name="Rectangle 2">
            <a:extLst>
              <a:ext uri="{FF2B5EF4-FFF2-40B4-BE49-F238E27FC236}">
                <a16:creationId xmlns:a16="http://schemas.microsoft.com/office/drawing/2014/main" id="{D44390BB-B8F4-4515-9030-424D9E8B113A}"/>
              </a:ext>
            </a:extLst>
          </p:cNvPr>
          <p:cNvSpPr>
            <a:spLocks noChangeArrowheads="1"/>
          </p:cNvSpPr>
          <p:nvPr/>
        </p:nvSpPr>
        <p:spPr bwMode="auto">
          <a:xfrm>
            <a:off x="762000" y="2133600"/>
            <a:ext cx="45720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800"/>
              <a:t>na veliku zemlju ne utiče inostrana stopa</a:t>
            </a:r>
          </a:p>
          <a:p>
            <a:pPr eaLnBrk="1" hangingPunct="1">
              <a:spcBef>
                <a:spcPct val="0"/>
              </a:spcBef>
              <a:buClrTx/>
              <a:buSzTx/>
              <a:buFontTx/>
              <a:buNone/>
            </a:pPr>
            <a:r>
              <a:rPr lang="it-IT" altLang="en-US" sz="1800"/>
              <a:t>prinosa, možemo i zanemariti liniju IFM</a:t>
            </a:r>
            <a:endParaRPr lang="sr-Latn-CS" altLang="en-US" sz="1800"/>
          </a:p>
          <a:p>
            <a:pPr eaLnBrk="1" hangingPunct="1">
              <a:spcBef>
                <a:spcPct val="0"/>
              </a:spcBef>
              <a:buClrTx/>
              <a:buSzTx/>
              <a:buFontTx/>
              <a:buNone/>
            </a:pPr>
            <a:endParaRPr lang="sr-Latn-CS" altLang="en-US" sz="1800"/>
          </a:p>
          <a:p>
            <a:pPr eaLnBrk="1" hangingPunct="1">
              <a:spcBef>
                <a:spcPct val="0"/>
              </a:spcBef>
              <a:buClrTx/>
              <a:buSzTx/>
              <a:buFontTx/>
              <a:buNone/>
            </a:pPr>
            <a:endParaRPr lang="sr-Latn-CS" altLang="en-US" sz="1800"/>
          </a:p>
          <a:p>
            <a:pPr eaLnBrk="1" hangingPunct="1">
              <a:spcBef>
                <a:spcPct val="0"/>
              </a:spcBef>
              <a:buClrTx/>
              <a:buSzTx/>
              <a:buFontTx/>
              <a:buNone/>
            </a:pPr>
            <a:r>
              <a:rPr lang="sr-Latn-CS" altLang="en-US" sz="1800"/>
              <a:t>Tabela o udelu zemlje u svetskom BDP</a:t>
            </a:r>
          </a:p>
          <a:p>
            <a:pPr eaLnBrk="1" hangingPunct="1">
              <a:spcBef>
                <a:spcPct val="0"/>
              </a:spcBef>
              <a:buClrTx/>
              <a:buSzTx/>
              <a:buFontTx/>
              <a:buNone/>
            </a:pPr>
            <a:endParaRPr lang="sr-Latn-CS" altLang="en-US" sz="1800"/>
          </a:p>
          <a:p>
            <a:pPr eaLnBrk="1" hangingPunct="1">
              <a:spcBef>
                <a:spcPct val="0"/>
              </a:spcBef>
              <a:buClrTx/>
              <a:buSzTx/>
              <a:buFontTx/>
              <a:buNone/>
            </a:pPr>
            <a:endParaRPr lang="sr-Latn-CS" altLang="en-US" sz="1800"/>
          </a:p>
          <a:p>
            <a:pPr eaLnBrk="1" hangingPunct="1">
              <a:spcBef>
                <a:spcPct val="0"/>
              </a:spcBef>
              <a:buClrTx/>
              <a:buSzTx/>
              <a:buFontTx/>
              <a:buNone/>
            </a:pPr>
            <a:endParaRPr lang="sr-Latn-CS" altLang="en-US" sz="1800"/>
          </a:p>
          <a:p>
            <a:pPr eaLnBrk="1" hangingPunct="1">
              <a:spcBef>
                <a:spcPct val="0"/>
              </a:spcBef>
              <a:buClrTx/>
              <a:buSzTx/>
              <a:buFontTx/>
              <a:buNone/>
            </a:pPr>
            <a:r>
              <a:rPr lang="sr-Latn-CS" altLang="en-US" sz="1800"/>
              <a:t>Ovde na svetsku kamatnu stopu moze da utice samo SAD</a:t>
            </a:r>
          </a:p>
          <a:p>
            <a:pPr eaLnBrk="1" hangingPunct="1">
              <a:spcBef>
                <a:spcPct val="0"/>
              </a:spcBef>
              <a:buClrTx/>
              <a:buSzTx/>
              <a:buFontTx/>
              <a:buNone/>
            </a:pPr>
            <a:endParaRPr lang="sr-Latn-CS" altLang="en-US" sz="1800"/>
          </a:p>
          <a:p>
            <a:pPr eaLnBrk="1" hangingPunct="1">
              <a:spcBef>
                <a:spcPct val="0"/>
              </a:spcBef>
              <a:buClrTx/>
              <a:buSzTx/>
              <a:buFontTx/>
              <a:buNone/>
            </a:pPr>
            <a:r>
              <a:rPr lang="sr-Latn-CS" altLang="en-US" sz="1800"/>
              <a:t>A sve vise i evrozona</a:t>
            </a:r>
          </a:p>
          <a:p>
            <a:pPr eaLnBrk="1" hangingPunct="1">
              <a:spcBef>
                <a:spcPct val="0"/>
              </a:spcBef>
              <a:buClrTx/>
              <a:buSzTx/>
              <a:buFontTx/>
              <a:buNone/>
            </a:pPr>
            <a:endParaRPr lang="sr-Latn-CS" altLang="en-US" sz="1800"/>
          </a:p>
          <a:p>
            <a:pPr eaLnBrk="1" hangingPunct="1">
              <a:spcBef>
                <a:spcPct val="0"/>
              </a:spcBef>
              <a:buClrTx/>
              <a:buSzTx/>
              <a:buFontTx/>
              <a:buNone/>
            </a:pPr>
            <a:endParaRPr lang="sr-Latn-CS" altLang="en-US" sz="1800"/>
          </a:p>
          <a:p>
            <a:pPr eaLnBrk="1" hangingPunct="1">
              <a:spcBef>
                <a:spcPct val="0"/>
              </a:spcBef>
              <a:buClrTx/>
              <a:buSzTx/>
              <a:buFontTx/>
              <a:buNone/>
            </a:pPr>
            <a:r>
              <a:rPr lang="sr-Latn-CS" altLang="en-US" sz="1800"/>
              <a:t>Ostali nemaju uticaja</a:t>
            </a:r>
            <a:endParaRPr lang="en-US" altLang="en-US" sz="1800"/>
          </a:p>
        </p:txBody>
      </p:sp>
      <p:pic>
        <p:nvPicPr>
          <p:cNvPr id="65540" name="Picture 2">
            <a:extLst>
              <a:ext uri="{FF2B5EF4-FFF2-40B4-BE49-F238E27FC236}">
                <a16:creationId xmlns:a16="http://schemas.microsoft.com/office/drawing/2014/main" id="{A6DDB1F4-7943-4371-B9CE-9F799001B1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52151"/>
          <a:stretch>
            <a:fillRect/>
          </a:stretch>
        </p:blipFill>
        <p:spPr bwMode="auto">
          <a:xfrm>
            <a:off x="5410200" y="1524000"/>
            <a:ext cx="34290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658" name="Picture 2">
            <a:extLst>
              <a:ext uri="{FF2B5EF4-FFF2-40B4-BE49-F238E27FC236}">
                <a16:creationId xmlns:a16="http://schemas.microsoft.com/office/drawing/2014/main" id="{BD24D27E-81B0-47AE-A73C-AE69705E2B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447800"/>
            <a:ext cx="3767138" cy="622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F4AF4CF8-4E9C-4A9F-ADC3-1DF428B821B1}"/>
              </a:ext>
            </a:extLst>
          </p:cNvPr>
          <p:cNvSpPr>
            <a:spLocks noGrp="1"/>
          </p:cNvSpPr>
          <p:nvPr>
            <p:ph type="sldNum" sz="quarter" idx="12"/>
          </p:nvPr>
        </p:nvSpPr>
        <p:spPr/>
        <p:txBody>
          <a:bodyPr/>
          <a:lstStyle/>
          <a:p>
            <a:pPr>
              <a:defRPr/>
            </a:pPr>
            <a:fld id="{D4FF58A4-BACF-4174-A36A-0924F7756770}" type="slidenum">
              <a:rPr lang="en-US" altLang="en-US" smtClean="0"/>
              <a:pPr>
                <a:defRPr/>
              </a:pPr>
              <a:t>52</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path" presetSubtype="0" accel="50000" decel="50000" fill="hold" nodeType="withEffect">
                                  <p:stCondLst>
                                    <p:cond delay="0"/>
                                  </p:stCondLst>
                                  <p:childTnLst>
                                    <p:animMotion origin="layout" path="M 3.88889E-6 -4.77909E-6 L -0.41424 -0.00948 " pathEditMode="relative" rAng="0" ptsTypes="AA">
                                      <p:cBhvr>
                                        <p:cTn id="6" dur="2000" fill="hold"/>
                                        <p:tgtEl>
                                          <p:spTgt spid="70658"/>
                                        </p:tgtEl>
                                        <p:attrNameLst>
                                          <p:attrName>ppt_x</p:attrName>
                                          <p:attrName>ppt_y</p:attrName>
                                        </p:attrNameLst>
                                      </p:cBhvr>
                                      <p:rCtr x="-20712" y="-486"/>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70658"/>
                                        </p:tgtEl>
                                        <p:attrNameLst>
                                          <p:attrName>style.visibility</p:attrName>
                                        </p:attrNameLst>
                                      </p:cBhvr>
                                      <p:to>
                                        <p:strVal val="visible"/>
                                      </p:to>
                                    </p:set>
                                    <p:animEffect transition="in" filter="blinds(horizontal)">
                                      <p:cBhvr>
                                        <p:cTn id="11" dur="500"/>
                                        <p:tgtEl>
                                          <p:spTgt spid="70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2">
            <a:extLst>
              <a:ext uri="{FF2B5EF4-FFF2-40B4-BE49-F238E27FC236}">
                <a16:creationId xmlns:a16="http://schemas.microsoft.com/office/drawing/2014/main" id="{3993FAA6-EC08-4107-B418-66F064661D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514600"/>
            <a:ext cx="7667625" cy="310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DD3F494B-9959-411F-8FEC-929040852815}"/>
              </a:ext>
            </a:extLst>
          </p:cNvPr>
          <p:cNvSpPr>
            <a:spLocks noGrp="1"/>
          </p:cNvSpPr>
          <p:nvPr>
            <p:ph type="sldNum" sz="quarter" idx="12"/>
          </p:nvPr>
        </p:nvSpPr>
        <p:spPr/>
        <p:txBody>
          <a:bodyPr/>
          <a:lstStyle/>
          <a:p>
            <a:pPr>
              <a:defRPr/>
            </a:pPr>
            <a:fld id="{D4FF58A4-BACF-4174-A36A-0924F7756770}" type="slidenum">
              <a:rPr lang="en-US" altLang="en-US" smtClean="0"/>
              <a:pPr>
                <a:defRPr/>
              </a:pPr>
              <a:t>53</a:t>
            </a:fld>
            <a:endParaRPr lang="en-US"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
            <a:extLst>
              <a:ext uri="{FF2B5EF4-FFF2-40B4-BE49-F238E27FC236}">
                <a16:creationId xmlns:a16="http://schemas.microsoft.com/office/drawing/2014/main" id="{348561F4-7C66-41AE-98A9-ED721EBBC509}"/>
              </a:ext>
            </a:extLst>
          </p:cNvPr>
          <p:cNvSpPr>
            <a:spLocks noChangeArrowheads="1"/>
          </p:cNvSpPr>
          <p:nvPr/>
        </p:nvSpPr>
        <p:spPr bwMode="auto">
          <a:xfrm>
            <a:off x="304800" y="152400"/>
            <a:ext cx="83058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vi-VN" altLang="en-US" sz="2800"/>
              <a:t> </a:t>
            </a:r>
            <a:r>
              <a:rPr lang="en-US" altLang="en-US" sz="2800"/>
              <a:t>11.1 </a:t>
            </a:r>
            <a:r>
              <a:rPr lang="vi-VN" altLang="en-US" sz="2800"/>
              <a:t>Integracija u međunarodno finansijsko tržište znači da se kamatna stopa određuje u inostranstvu. Zašto bi zemlja ikada pristala da napusti deviznu kontrolu? </a:t>
            </a:r>
            <a:endParaRPr lang="en-GB" altLang="en-US" sz="2800"/>
          </a:p>
        </p:txBody>
      </p:sp>
      <p:sp>
        <p:nvSpPr>
          <p:cNvPr id="67587" name="Rectangle 2">
            <a:extLst>
              <a:ext uri="{FF2B5EF4-FFF2-40B4-BE49-F238E27FC236}">
                <a16:creationId xmlns:a16="http://schemas.microsoft.com/office/drawing/2014/main" id="{84B3C8E7-F6CE-4B3D-A177-4FAC834FE998}"/>
              </a:ext>
            </a:extLst>
          </p:cNvPr>
          <p:cNvSpPr>
            <a:spLocks noChangeArrowheads="1"/>
          </p:cNvSpPr>
          <p:nvPr/>
        </p:nvSpPr>
        <p:spPr bwMode="auto">
          <a:xfrm>
            <a:off x="228600" y="2057400"/>
            <a:ext cx="89154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2400" dirty="0">
                <a:solidFill>
                  <a:srgbClr val="FF0000"/>
                </a:solidFill>
                <a:highlight>
                  <a:srgbClr val="FFFF00"/>
                </a:highlight>
              </a:rPr>
              <a:t>Bez </a:t>
            </a:r>
            <a:r>
              <a:rPr lang="en-US" altLang="en-US" sz="2400" dirty="0" err="1">
                <a:solidFill>
                  <a:srgbClr val="FF0000"/>
                </a:solidFill>
                <a:highlight>
                  <a:srgbClr val="FFFF00"/>
                </a:highlight>
              </a:rPr>
              <a:t>kapitalnih</a:t>
            </a:r>
            <a:r>
              <a:rPr lang="en-US" altLang="en-US" sz="2400" dirty="0">
                <a:solidFill>
                  <a:srgbClr val="FF0000"/>
                </a:solidFill>
                <a:highlight>
                  <a:srgbClr val="FFFF00"/>
                </a:highlight>
              </a:rPr>
              <a:t> </a:t>
            </a:r>
            <a:r>
              <a:rPr lang="en-US" altLang="en-US" sz="2400" dirty="0" err="1">
                <a:solidFill>
                  <a:srgbClr val="FF0000"/>
                </a:solidFill>
                <a:highlight>
                  <a:srgbClr val="FFFF00"/>
                </a:highlight>
              </a:rPr>
              <a:t>kontrola</a:t>
            </a:r>
            <a:r>
              <a:rPr lang="en-US" altLang="en-US" sz="2400" dirty="0">
                <a:solidFill>
                  <a:srgbClr val="FF0000"/>
                </a:solidFill>
                <a:highlight>
                  <a:srgbClr val="FFFF00"/>
                </a:highlight>
              </a:rPr>
              <a:t>, </a:t>
            </a:r>
            <a:r>
              <a:rPr lang="en-US" altLang="en-US" sz="2400" dirty="0" err="1">
                <a:solidFill>
                  <a:srgbClr val="FF0000"/>
                </a:solidFill>
                <a:highlight>
                  <a:srgbClr val="FFFF00"/>
                </a:highlight>
              </a:rPr>
              <a:t>domaću</a:t>
            </a:r>
            <a:r>
              <a:rPr lang="en-US" altLang="en-US" sz="2400" dirty="0">
                <a:solidFill>
                  <a:srgbClr val="FF0000"/>
                </a:solidFill>
                <a:highlight>
                  <a:srgbClr val="FFFF00"/>
                </a:highlight>
              </a:rPr>
              <a:t> </a:t>
            </a:r>
            <a:r>
              <a:rPr lang="en-US" altLang="en-US" sz="2400" dirty="0" err="1">
                <a:solidFill>
                  <a:srgbClr val="FF0000"/>
                </a:solidFill>
                <a:highlight>
                  <a:srgbClr val="FFFF00"/>
                </a:highlight>
              </a:rPr>
              <a:t>kamatnu</a:t>
            </a:r>
            <a:r>
              <a:rPr lang="en-US" altLang="en-US" sz="2400" dirty="0">
                <a:solidFill>
                  <a:srgbClr val="FF0000"/>
                </a:solidFill>
                <a:highlight>
                  <a:srgbClr val="FFFF00"/>
                </a:highlight>
              </a:rPr>
              <a:t> </a:t>
            </a:r>
            <a:r>
              <a:rPr lang="en-US" altLang="en-US" sz="2400" dirty="0" err="1">
                <a:solidFill>
                  <a:srgbClr val="FF0000"/>
                </a:solidFill>
                <a:highlight>
                  <a:srgbClr val="FFFF00"/>
                </a:highlight>
              </a:rPr>
              <a:t>stopu</a:t>
            </a:r>
            <a:r>
              <a:rPr lang="en-US" altLang="en-US" sz="2400" dirty="0">
                <a:solidFill>
                  <a:srgbClr val="FF0000"/>
                </a:solidFill>
                <a:highlight>
                  <a:srgbClr val="FFFF00"/>
                </a:highlight>
              </a:rPr>
              <a:t> </a:t>
            </a:r>
            <a:r>
              <a:rPr lang="en-US" altLang="en-US" sz="2400" dirty="0" err="1">
                <a:solidFill>
                  <a:srgbClr val="FF0000"/>
                </a:solidFill>
                <a:highlight>
                  <a:srgbClr val="FFFF00"/>
                </a:highlight>
              </a:rPr>
              <a:t>definiše</a:t>
            </a:r>
            <a:r>
              <a:rPr lang="en-US" altLang="en-US" sz="2400" dirty="0">
                <a:solidFill>
                  <a:srgbClr val="FF0000"/>
                </a:solidFill>
                <a:highlight>
                  <a:srgbClr val="FFFF00"/>
                </a:highlight>
              </a:rPr>
              <a:t> </a:t>
            </a:r>
            <a:r>
              <a:rPr lang="en-US" altLang="en-US" sz="2400" dirty="0" err="1">
                <a:solidFill>
                  <a:srgbClr val="FF0000"/>
                </a:solidFill>
                <a:highlight>
                  <a:srgbClr val="FFFF00"/>
                </a:highlight>
              </a:rPr>
              <a:t>inostranstvo</a:t>
            </a:r>
            <a:r>
              <a:rPr lang="en-US" altLang="en-US" sz="2400" dirty="0">
                <a:solidFill>
                  <a:srgbClr val="FF0000"/>
                </a:solidFill>
                <a:highlight>
                  <a:srgbClr val="FFFF00"/>
                </a:highlight>
              </a:rPr>
              <a:t> </a:t>
            </a:r>
          </a:p>
          <a:p>
            <a:pPr eaLnBrk="1" hangingPunct="1">
              <a:spcBef>
                <a:spcPct val="0"/>
              </a:spcBef>
              <a:buClrTx/>
              <a:buSzTx/>
              <a:buFontTx/>
              <a:buNone/>
            </a:pPr>
            <a:endParaRPr lang="en-US" altLang="en-US" sz="1800" dirty="0">
              <a:solidFill>
                <a:srgbClr val="FF0000"/>
              </a:solidFill>
            </a:endParaRPr>
          </a:p>
          <a:p>
            <a:pPr eaLnBrk="1" hangingPunct="1">
              <a:spcBef>
                <a:spcPct val="0"/>
              </a:spcBef>
              <a:buClrTx/>
              <a:buSzTx/>
              <a:buFontTx/>
              <a:buNone/>
            </a:pPr>
            <a:r>
              <a:rPr lang="en-US" altLang="en-US" sz="1800" dirty="0"/>
              <a:t>NEMOGUĆE TROJSTVO </a:t>
            </a:r>
          </a:p>
          <a:p>
            <a:pPr eaLnBrk="1" hangingPunct="1">
              <a:spcBef>
                <a:spcPct val="0"/>
              </a:spcBef>
              <a:buClrTx/>
              <a:buSzTx/>
              <a:buFontTx/>
              <a:buNone/>
            </a:pPr>
            <a:endParaRPr lang="en-US" altLang="en-US" sz="1800" dirty="0"/>
          </a:p>
          <a:p>
            <a:pPr eaLnBrk="1" hangingPunct="1">
              <a:spcBef>
                <a:spcPct val="0"/>
              </a:spcBef>
              <a:buClrTx/>
              <a:buSzTx/>
              <a:buFontTx/>
              <a:buNone/>
            </a:pPr>
            <a:r>
              <a:rPr lang="en-GB" altLang="en-US" sz="1800" dirty="0" err="1"/>
              <a:t>Ovaj</a:t>
            </a:r>
            <a:r>
              <a:rPr lang="en-GB" altLang="en-US" sz="1800" dirty="0"/>
              <a:t> </a:t>
            </a:r>
            <a:r>
              <a:rPr lang="en-GB" altLang="en-US" sz="1800" dirty="0" err="1"/>
              <a:t>princip</a:t>
            </a:r>
            <a:r>
              <a:rPr lang="en-GB" altLang="en-US" sz="1800" dirty="0"/>
              <a:t> </a:t>
            </a:r>
            <a:r>
              <a:rPr lang="en-GB" altLang="en-US" sz="1800" dirty="0" err="1"/>
              <a:t>ukazuje</a:t>
            </a:r>
            <a:r>
              <a:rPr lang="en-GB" altLang="en-US" sz="1800" dirty="0"/>
              <a:t> </a:t>
            </a:r>
            <a:r>
              <a:rPr lang="en-GB" altLang="en-US" sz="1800" dirty="0" err="1"/>
              <a:t>na</a:t>
            </a:r>
            <a:r>
              <a:rPr lang="en-GB" altLang="en-US" sz="1800" dirty="0"/>
              <a:t> to da </a:t>
            </a:r>
            <a:r>
              <a:rPr lang="en-GB" altLang="en-US" sz="1800" dirty="0" err="1"/>
              <a:t>sledeća</a:t>
            </a:r>
            <a:r>
              <a:rPr lang="en-GB" altLang="en-US" sz="1800" dirty="0"/>
              <a:t> tri </a:t>
            </a:r>
            <a:r>
              <a:rPr lang="en-GB" altLang="en-US" sz="1800" dirty="0" err="1"/>
              <a:t>svojstva</a:t>
            </a:r>
            <a:r>
              <a:rPr lang="en-GB" altLang="en-US" sz="1800" dirty="0"/>
              <a:t> </a:t>
            </a:r>
            <a:r>
              <a:rPr lang="en-GB" altLang="en-US" sz="1800" dirty="0" err="1"/>
              <a:t>monetarnog</a:t>
            </a:r>
            <a:r>
              <a:rPr lang="en-GB" altLang="en-US" sz="1800" dirty="0"/>
              <a:t> </a:t>
            </a:r>
            <a:r>
              <a:rPr lang="en-GB" altLang="en-US" sz="1800" dirty="0" err="1"/>
              <a:t>sistema</a:t>
            </a:r>
            <a:r>
              <a:rPr lang="en-GB" altLang="en-US" sz="1800" dirty="0"/>
              <a:t> </a:t>
            </a:r>
            <a:r>
              <a:rPr lang="en-GB" altLang="en-US" sz="1800" dirty="0" err="1"/>
              <a:t>nije</a:t>
            </a:r>
            <a:r>
              <a:rPr lang="en-GB" altLang="en-US" sz="1800" dirty="0"/>
              <a:t> </a:t>
            </a:r>
            <a:r>
              <a:rPr lang="en-GB" altLang="en-US" sz="1800" dirty="0" err="1"/>
              <a:t>moguće</a:t>
            </a:r>
            <a:r>
              <a:rPr lang="en-GB" altLang="en-US" sz="1800" dirty="0"/>
              <a:t> </a:t>
            </a:r>
            <a:r>
              <a:rPr lang="en-GB" altLang="en-US" sz="1800" dirty="0" err="1"/>
              <a:t>sinhronizovano</a:t>
            </a:r>
            <a:r>
              <a:rPr lang="en-GB" altLang="en-US" sz="1800" dirty="0"/>
              <a:t> </a:t>
            </a:r>
            <a:r>
              <a:rPr lang="en-GB" altLang="en-US" sz="1800" dirty="0" err="1"/>
              <a:t>postići</a:t>
            </a:r>
            <a:r>
              <a:rPr lang="en-GB" altLang="en-US" sz="1800" dirty="0"/>
              <a:t>: </a:t>
            </a:r>
            <a:endParaRPr lang="en-US" altLang="en-US" sz="1800" dirty="0"/>
          </a:p>
          <a:p>
            <a:pPr eaLnBrk="1" hangingPunct="1">
              <a:spcBef>
                <a:spcPct val="0"/>
              </a:spcBef>
              <a:buClrTx/>
              <a:buSzTx/>
              <a:buFontTx/>
              <a:buNone/>
            </a:pPr>
            <a:r>
              <a:rPr lang="en-GB" altLang="en-US" sz="1800" dirty="0"/>
              <a:t>(1) </a:t>
            </a:r>
            <a:r>
              <a:rPr lang="en-GB" altLang="en-US" sz="1800" dirty="0" err="1"/>
              <a:t>puna</a:t>
            </a:r>
            <a:r>
              <a:rPr lang="en-GB" altLang="en-US" sz="1800" dirty="0"/>
              <a:t> </a:t>
            </a:r>
            <a:r>
              <a:rPr lang="en-GB" altLang="en-US" sz="1800" dirty="0" err="1"/>
              <a:t>mobilnost</a:t>
            </a:r>
            <a:r>
              <a:rPr lang="en-GB" altLang="en-US" sz="1800" dirty="0"/>
              <a:t> </a:t>
            </a:r>
            <a:r>
              <a:rPr lang="en-GB" altLang="en-US" sz="1800" dirty="0" err="1"/>
              <a:t>kapitala</a:t>
            </a:r>
            <a:r>
              <a:rPr lang="en-GB" altLang="en-US" sz="1800" dirty="0"/>
              <a:t>; </a:t>
            </a:r>
            <a:endParaRPr lang="en-US" altLang="en-US" sz="1800" dirty="0"/>
          </a:p>
          <a:p>
            <a:pPr eaLnBrk="1" hangingPunct="1">
              <a:spcBef>
                <a:spcPct val="0"/>
              </a:spcBef>
              <a:buClrTx/>
              <a:buSzTx/>
              <a:buFontTx/>
              <a:buNone/>
            </a:pPr>
            <a:r>
              <a:rPr lang="en-GB" altLang="en-US" sz="1800" dirty="0"/>
              <a:t>(2) </a:t>
            </a:r>
            <a:r>
              <a:rPr lang="en-GB" altLang="en-US" sz="1800" dirty="0" err="1"/>
              <a:t>fiksni</a:t>
            </a:r>
            <a:r>
              <a:rPr lang="en-GB" altLang="en-US" sz="1800" dirty="0"/>
              <a:t> </a:t>
            </a:r>
            <a:r>
              <a:rPr lang="en-GB" altLang="en-US" sz="1800" dirty="0" err="1"/>
              <a:t>devizni</a:t>
            </a:r>
            <a:r>
              <a:rPr lang="en-GB" altLang="en-US" sz="1800" dirty="0"/>
              <a:t> </a:t>
            </a:r>
            <a:r>
              <a:rPr lang="en-GB" altLang="en-US" sz="1800" dirty="0" err="1"/>
              <a:t>kurs</a:t>
            </a:r>
            <a:r>
              <a:rPr lang="en-GB" altLang="en-US" sz="1800" dirty="0"/>
              <a:t>; </a:t>
            </a:r>
            <a:endParaRPr lang="en-US" altLang="en-US" sz="1800" dirty="0"/>
          </a:p>
          <a:p>
            <a:pPr eaLnBrk="1" hangingPunct="1">
              <a:spcBef>
                <a:spcPct val="0"/>
              </a:spcBef>
              <a:buClrTx/>
              <a:buSzTx/>
              <a:buFontTx/>
              <a:buNone/>
            </a:pPr>
            <a:r>
              <a:rPr lang="en-GB" altLang="en-US" sz="1800" dirty="0"/>
              <a:t>(3) </a:t>
            </a:r>
            <a:r>
              <a:rPr lang="en-GB" altLang="en-US" sz="1800" dirty="0" err="1"/>
              <a:t>nezavisna</a:t>
            </a:r>
            <a:r>
              <a:rPr lang="en-GB" altLang="en-US" sz="1800" dirty="0"/>
              <a:t> </a:t>
            </a:r>
            <a:r>
              <a:rPr lang="en-GB" altLang="en-US" sz="1800" dirty="0" err="1"/>
              <a:t>monetarna</a:t>
            </a:r>
            <a:r>
              <a:rPr lang="en-GB" altLang="en-US" sz="1800" dirty="0"/>
              <a:t> </a:t>
            </a:r>
            <a:r>
              <a:rPr lang="en-GB" altLang="en-US" sz="1800" dirty="0" err="1"/>
              <a:t>politika</a:t>
            </a:r>
            <a:r>
              <a:rPr lang="en-GB" altLang="en-US" sz="1800" dirty="0"/>
              <a:t>.</a:t>
            </a:r>
            <a:endParaRPr lang="en-US" altLang="en-US" sz="1800" dirty="0"/>
          </a:p>
          <a:p>
            <a:pPr eaLnBrk="1" hangingPunct="1">
              <a:spcBef>
                <a:spcPct val="0"/>
              </a:spcBef>
              <a:buClrTx/>
              <a:buSzTx/>
              <a:buFontTx/>
              <a:buNone/>
            </a:pPr>
            <a:endParaRPr lang="en-US" altLang="en-US" sz="1800" dirty="0"/>
          </a:p>
          <a:p>
            <a:pPr eaLnBrk="1" hangingPunct="1">
              <a:spcBef>
                <a:spcPct val="0"/>
              </a:spcBef>
              <a:buClrTx/>
              <a:buSzTx/>
              <a:buFontTx/>
              <a:buNone/>
            </a:pPr>
            <a:r>
              <a:rPr lang="en-US" altLang="en-US" sz="1800" dirty="0" err="1"/>
              <a:t>Ako</a:t>
            </a:r>
            <a:r>
              <a:rPr lang="en-US" altLang="en-US" sz="1800" dirty="0"/>
              <a:t> </a:t>
            </a:r>
            <a:r>
              <a:rPr lang="en-US" altLang="en-US" sz="1800" dirty="0" err="1"/>
              <a:t>važe</a:t>
            </a:r>
            <a:r>
              <a:rPr lang="en-US" altLang="en-US" sz="1800" dirty="0"/>
              <a:t> (1) </a:t>
            </a:r>
            <a:r>
              <a:rPr lang="en-US" altLang="en-US" sz="1800" dirty="0" err="1"/>
              <a:t>i</a:t>
            </a:r>
            <a:r>
              <a:rPr lang="en-US" altLang="en-US" sz="1800" dirty="0"/>
              <a:t> (2) - </a:t>
            </a:r>
            <a:r>
              <a:rPr lang="en-US" altLang="en-US" sz="1800" dirty="0" err="1"/>
              <a:t>gubi</a:t>
            </a:r>
            <a:r>
              <a:rPr lang="en-US" altLang="en-US" sz="1800" dirty="0"/>
              <a:t> (3) </a:t>
            </a:r>
            <a:r>
              <a:rPr lang="en-US" altLang="en-US" sz="1800" dirty="0" err="1"/>
              <a:t>i</a:t>
            </a:r>
            <a:r>
              <a:rPr lang="en-US" altLang="en-US" sz="1800" dirty="0"/>
              <a:t> </a:t>
            </a:r>
            <a:r>
              <a:rPr lang="en-US" altLang="en-US" sz="1800" dirty="0" err="1"/>
              <a:t>može</a:t>
            </a:r>
            <a:r>
              <a:rPr lang="en-US" altLang="en-US" sz="1800" dirty="0"/>
              <a:t> </a:t>
            </a:r>
            <a:r>
              <a:rPr lang="en-US" altLang="en-US" sz="1800" dirty="0" err="1"/>
              <a:t>jedino</a:t>
            </a:r>
            <a:r>
              <a:rPr lang="en-US" altLang="en-US" sz="1800" dirty="0"/>
              <a:t> da </a:t>
            </a:r>
            <a:r>
              <a:rPr lang="en-US" altLang="en-US" sz="1800" dirty="0" err="1"/>
              <a:t>bira</a:t>
            </a:r>
            <a:r>
              <a:rPr lang="en-US" altLang="en-US" sz="1800" dirty="0"/>
              <a:t> </a:t>
            </a:r>
            <a:r>
              <a:rPr lang="en-US" altLang="en-US" sz="1800" dirty="0" err="1"/>
              <a:t>tačku</a:t>
            </a:r>
            <a:r>
              <a:rPr lang="en-US" altLang="en-US" sz="1800" dirty="0"/>
              <a:t> </a:t>
            </a:r>
            <a:r>
              <a:rPr lang="en-US" altLang="en-US" sz="1800" dirty="0" err="1"/>
              <a:t>na</a:t>
            </a:r>
            <a:r>
              <a:rPr lang="en-US" altLang="en-US" sz="1800" dirty="0"/>
              <a:t> </a:t>
            </a:r>
            <a:r>
              <a:rPr lang="en-US" altLang="en-US" sz="1800" dirty="0" err="1"/>
              <a:t>krivoj</a:t>
            </a:r>
            <a:r>
              <a:rPr lang="en-US" altLang="en-US" sz="1800" dirty="0"/>
              <a:t> </a:t>
            </a:r>
            <a:r>
              <a:rPr lang="en-US" altLang="en-US" sz="1800" dirty="0" err="1"/>
              <a:t>tražnje</a:t>
            </a:r>
            <a:endParaRPr lang="en-US" altLang="en-US" sz="1800" dirty="0"/>
          </a:p>
          <a:p>
            <a:pPr eaLnBrk="1" hangingPunct="1">
              <a:spcBef>
                <a:spcPct val="0"/>
              </a:spcBef>
              <a:buClrTx/>
              <a:buSzTx/>
              <a:buFontTx/>
              <a:buNone/>
            </a:pPr>
            <a:r>
              <a:rPr lang="en-GB" altLang="en-US" sz="1800" dirty="0"/>
              <a:t>A</a:t>
            </a:r>
            <a:r>
              <a:rPr lang="en-US" altLang="en-US" sz="1800" dirty="0"/>
              <a:t>ko (1) ne </a:t>
            </a:r>
            <a:r>
              <a:rPr lang="en-US" altLang="en-US" sz="1800" dirty="0" err="1"/>
              <a:t>važi</a:t>
            </a:r>
            <a:r>
              <a:rPr lang="en-US" altLang="en-US" sz="1800" dirty="0"/>
              <a:t>, </a:t>
            </a:r>
            <a:r>
              <a:rPr lang="en-US" altLang="en-US" sz="1800" dirty="0" err="1"/>
              <a:t>nema</a:t>
            </a:r>
            <a:r>
              <a:rPr lang="en-US" altLang="en-US" sz="1800" dirty="0"/>
              <a:t> </a:t>
            </a:r>
            <a:r>
              <a:rPr lang="en-US" altLang="en-US" sz="1800" dirty="0" err="1"/>
              <a:t>masovnih</a:t>
            </a:r>
            <a:r>
              <a:rPr lang="en-US" altLang="en-US" sz="1800" dirty="0"/>
              <a:t> </a:t>
            </a:r>
            <a:r>
              <a:rPr lang="en-US" altLang="en-US" sz="1800" dirty="0" err="1"/>
              <a:t>priliva</a:t>
            </a:r>
            <a:r>
              <a:rPr lang="en-US" altLang="en-US" sz="1800" dirty="0"/>
              <a:t> </a:t>
            </a:r>
            <a:r>
              <a:rPr lang="en-US" altLang="en-US" sz="1800" dirty="0" err="1"/>
              <a:t>i</a:t>
            </a:r>
            <a:r>
              <a:rPr lang="en-US" altLang="en-US" sz="1800" dirty="0"/>
              <a:t> </a:t>
            </a:r>
            <a:r>
              <a:rPr lang="en-US" altLang="en-US" sz="1800" dirty="0" err="1"/>
              <a:t>odliva</a:t>
            </a:r>
            <a:r>
              <a:rPr lang="en-US" altLang="en-US" sz="1800" dirty="0"/>
              <a:t> </a:t>
            </a:r>
            <a:r>
              <a:rPr lang="en-US" altLang="en-US" sz="1800" dirty="0" err="1"/>
              <a:t>kapitala</a:t>
            </a:r>
            <a:r>
              <a:rPr lang="en-US" altLang="en-US" sz="1800" dirty="0"/>
              <a:t> (</a:t>
            </a:r>
            <a:r>
              <a:rPr lang="en-US" altLang="en-US" sz="1800" dirty="0" err="1"/>
              <a:t>arbitraža</a:t>
            </a:r>
            <a:r>
              <a:rPr lang="en-US" altLang="en-US" sz="1800" dirty="0"/>
              <a:t>) </a:t>
            </a:r>
          </a:p>
          <a:p>
            <a:pPr eaLnBrk="1" hangingPunct="1">
              <a:spcBef>
                <a:spcPct val="0"/>
              </a:spcBef>
              <a:buClrTx/>
              <a:buSzTx/>
              <a:buFontTx/>
              <a:buNone/>
            </a:pPr>
            <a:r>
              <a:rPr lang="en-GB" altLang="en-US" sz="1800" dirty="0"/>
              <a:t>A</a:t>
            </a:r>
            <a:r>
              <a:rPr lang="en-US" altLang="en-US" sz="1800" dirty="0"/>
              <a:t>li </a:t>
            </a:r>
            <a:r>
              <a:rPr lang="en-US" altLang="en-US" sz="1800" dirty="0" err="1"/>
              <a:t>i</a:t>
            </a:r>
            <a:r>
              <a:rPr lang="en-US" altLang="en-US" sz="1800" dirty="0"/>
              <a:t> to </a:t>
            </a:r>
            <a:r>
              <a:rPr lang="en-US" altLang="en-US" sz="1800" dirty="0" err="1"/>
              <a:t>zbog</a:t>
            </a:r>
            <a:r>
              <a:rPr lang="en-US" altLang="en-US" sz="1800" dirty="0"/>
              <a:t> </a:t>
            </a:r>
            <a:r>
              <a:rPr lang="en-US" altLang="en-US" sz="1800" dirty="0" err="1"/>
              <a:t>finansijske</a:t>
            </a:r>
            <a:r>
              <a:rPr lang="en-US" altLang="en-US" sz="1800" dirty="0"/>
              <a:t> </a:t>
            </a:r>
            <a:r>
              <a:rPr lang="en-US" altLang="en-US" sz="1800" dirty="0" err="1"/>
              <a:t>integracije</a:t>
            </a:r>
            <a:r>
              <a:rPr lang="en-US" altLang="en-US" sz="1800" dirty="0"/>
              <a:t> </a:t>
            </a:r>
            <a:r>
              <a:rPr lang="en-US" altLang="en-US" sz="1800" dirty="0" err="1"/>
              <a:t>nije</a:t>
            </a:r>
            <a:r>
              <a:rPr lang="en-US" altLang="en-US" sz="1800" dirty="0"/>
              <a:t> </a:t>
            </a:r>
            <a:r>
              <a:rPr lang="en-US" altLang="en-US" sz="1800" dirty="0" err="1"/>
              <a:t>sasvim</a:t>
            </a:r>
            <a:r>
              <a:rPr lang="en-US" altLang="en-US" sz="1800" dirty="0"/>
              <a:t> </a:t>
            </a:r>
            <a:r>
              <a:rPr lang="en-US" altLang="en-US" sz="1800" dirty="0" err="1"/>
              <a:t>izvodljivo</a:t>
            </a:r>
            <a:r>
              <a:rPr lang="en-US" altLang="en-US" sz="1800" dirty="0"/>
              <a:t> </a:t>
            </a:r>
          </a:p>
          <a:p>
            <a:pPr eaLnBrk="1" hangingPunct="1">
              <a:spcBef>
                <a:spcPct val="0"/>
              </a:spcBef>
              <a:buClrTx/>
              <a:buSzTx/>
              <a:buFontTx/>
              <a:buNone/>
            </a:pPr>
            <a:endParaRPr lang="en-US" altLang="en-US" sz="1800" dirty="0"/>
          </a:p>
          <a:p>
            <a:pPr eaLnBrk="1" hangingPunct="1">
              <a:spcBef>
                <a:spcPct val="0"/>
              </a:spcBef>
              <a:buClrTx/>
              <a:buSzTx/>
              <a:buFontTx/>
              <a:buNone/>
            </a:pPr>
            <a:r>
              <a:rPr lang="en-US" altLang="en-US" sz="1800" u="sng" dirty="0"/>
              <a:t>To </a:t>
            </a:r>
            <a:r>
              <a:rPr lang="en-US" altLang="en-US" sz="1800" u="sng" dirty="0" err="1"/>
              <a:t>značajno</a:t>
            </a:r>
            <a:r>
              <a:rPr lang="en-US" altLang="en-US" sz="1800" u="sng" dirty="0"/>
              <a:t> </a:t>
            </a:r>
            <a:r>
              <a:rPr lang="en-US" altLang="en-US" sz="1800" u="sng" dirty="0" err="1"/>
              <a:t>smanjuje</a:t>
            </a:r>
            <a:r>
              <a:rPr lang="en-US" altLang="en-US" sz="1800" u="sng" dirty="0"/>
              <a:t> </a:t>
            </a:r>
            <a:r>
              <a:rPr lang="en-US" altLang="en-US" sz="1800" u="sng" dirty="0" err="1"/>
              <a:t>potencijalne</a:t>
            </a:r>
            <a:r>
              <a:rPr lang="en-US" altLang="en-US" sz="1800" u="sng" dirty="0"/>
              <a:t> </a:t>
            </a:r>
            <a:r>
              <a:rPr lang="en-US" altLang="en-US" sz="1800" u="sng" dirty="0" err="1"/>
              <a:t>investicione</a:t>
            </a:r>
            <a:r>
              <a:rPr lang="en-US" altLang="en-US" sz="1800" u="sng" dirty="0"/>
              <a:t> </a:t>
            </a:r>
            <a:r>
              <a:rPr lang="en-US" altLang="en-US" sz="1800" u="sng" dirty="0" err="1"/>
              <a:t>šanse</a:t>
            </a:r>
            <a:r>
              <a:rPr lang="en-US" altLang="en-US" sz="1800" u="sng" dirty="0"/>
              <a:t> </a:t>
            </a:r>
            <a:r>
              <a:rPr lang="en-US" altLang="en-US" sz="1800" u="sng" dirty="0" err="1"/>
              <a:t>i</a:t>
            </a:r>
            <a:r>
              <a:rPr lang="en-US" altLang="en-US" sz="1800" u="sng" dirty="0"/>
              <a:t> </a:t>
            </a:r>
            <a:r>
              <a:rPr lang="en-US" altLang="en-US" sz="1800" u="sng" dirty="0" err="1"/>
              <a:t>dobitke</a:t>
            </a:r>
            <a:endParaRPr lang="en-GB" altLang="en-US" sz="1800" u="sng" dirty="0"/>
          </a:p>
        </p:txBody>
      </p:sp>
      <p:sp>
        <p:nvSpPr>
          <p:cNvPr id="2" name="Slide Number Placeholder 1">
            <a:extLst>
              <a:ext uri="{FF2B5EF4-FFF2-40B4-BE49-F238E27FC236}">
                <a16:creationId xmlns:a16="http://schemas.microsoft.com/office/drawing/2014/main" id="{0BF68F75-3501-44C5-BD71-32A64A7AC77D}"/>
              </a:ext>
            </a:extLst>
          </p:cNvPr>
          <p:cNvSpPr>
            <a:spLocks noGrp="1"/>
          </p:cNvSpPr>
          <p:nvPr>
            <p:ph type="sldNum" sz="quarter" idx="12"/>
          </p:nvPr>
        </p:nvSpPr>
        <p:spPr/>
        <p:txBody>
          <a:bodyPr/>
          <a:lstStyle/>
          <a:p>
            <a:pPr>
              <a:defRPr/>
            </a:pPr>
            <a:fld id="{D4FF58A4-BACF-4174-A36A-0924F7756770}" type="slidenum">
              <a:rPr lang="en-US" altLang="en-US" smtClean="0"/>
              <a:pPr>
                <a:defRPr/>
              </a:pPr>
              <a:t>54</a:t>
            </a:fld>
            <a:endParaRPr lang="en-US"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
            <a:extLst>
              <a:ext uri="{FF2B5EF4-FFF2-40B4-BE49-F238E27FC236}">
                <a16:creationId xmlns:a16="http://schemas.microsoft.com/office/drawing/2014/main" id="{9242188A-AB0C-4D3F-80B7-A791F2E6EBC9}"/>
              </a:ext>
            </a:extLst>
          </p:cNvPr>
          <p:cNvSpPr>
            <a:spLocks noChangeArrowheads="1"/>
          </p:cNvSpPr>
          <p:nvPr/>
        </p:nvSpPr>
        <p:spPr bwMode="auto">
          <a:xfrm>
            <a:off x="0" y="304800"/>
            <a:ext cx="8763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800" b="1"/>
              <a:t>11.</a:t>
            </a:r>
            <a:r>
              <a:rPr lang="vi-VN" altLang="en-US" sz="1800" b="1"/>
              <a:t>2 Kao što joj ime govori, politika siromašenja sopstvenih suseda ima lošu reputaciju. Razmotrimo zašto do nje dolazi i šta može da se učini da se ograniče negativni efekti. </a:t>
            </a:r>
            <a:endParaRPr lang="en-GB" altLang="en-US" sz="1800" b="1"/>
          </a:p>
        </p:txBody>
      </p:sp>
      <p:sp>
        <p:nvSpPr>
          <p:cNvPr id="3" name="Rectangle 2">
            <a:extLst>
              <a:ext uri="{FF2B5EF4-FFF2-40B4-BE49-F238E27FC236}">
                <a16:creationId xmlns:a16="http://schemas.microsoft.com/office/drawing/2014/main" id="{B515B145-5AE3-4EBE-ACC1-F27762BEEEA4}"/>
              </a:ext>
            </a:extLst>
          </p:cNvPr>
          <p:cNvSpPr/>
          <p:nvPr/>
        </p:nvSpPr>
        <p:spPr>
          <a:xfrm>
            <a:off x="76200" y="1676400"/>
            <a:ext cx="8763000" cy="4524315"/>
          </a:xfrm>
          <a:prstGeom prst="rect">
            <a:avLst/>
          </a:prstGeom>
        </p:spPr>
        <p:txBody>
          <a:bodyPr wrap="square">
            <a:spAutoFit/>
          </a:bodyPr>
          <a:lstStyle/>
          <a:p>
            <a:pPr eaLnBrk="1" hangingPunct="1">
              <a:defRPr/>
            </a:pPr>
            <a:r>
              <a:rPr lang="sr-Latn-RS" dirty="0"/>
              <a:t>To su dobici na račun drugih učesnika u razmeni </a:t>
            </a:r>
          </a:p>
          <a:p>
            <a:pPr eaLnBrk="1" hangingPunct="1">
              <a:defRPr/>
            </a:pPr>
            <a:r>
              <a:rPr lang="sr-Latn-RS" dirty="0"/>
              <a:t>Primer: ako velika zemlja vodi ekspanzivnu monetarnu politiku </a:t>
            </a:r>
          </a:p>
          <a:p>
            <a:pPr eaLnBrk="1" hangingPunct="1">
              <a:defRPr/>
            </a:pPr>
            <a:endParaRPr lang="sr-Latn-RS" dirty="0"/>
          </a:p>
          <a:p>
            <a:pPr eaLnBrk="1" hangingPunct="1">
              <a:defRPr/>
            </a:pPr>
            <a:r>
              <a:rPr lang="en-GB" dirty="0" err="1"/>
              <a:t>i</a:t>
            </a:r>
            <a:r>
              <a:rPr lang="en-GB" dirty="0"/>
              <a:t>* </a:t>
            </a:r>
            <a:r>
              <a:rPr lang="sr-Latn-RS" dirty="0"/>
              <a:t>pada - </a:t>
            </a:r>
            <a:r>
              <a:rPr lang="en-GB" dirty="0"/>
              <a:t>y* </a:t>
            </a:r>
            <a:r>
              <a:rPr lang="sr-Latn-RS" dirty="0"/>
              <a:t>raste </a:t>
            </a:r>
          </a:p>
          <a:p>
            <a:pPr eaLnBrk="1" hangingPunct="1">
              <a:defRPr/>
            </a:pPr>
            <a:endParaRPr lang="sr-Latn-RS" dirty="0"/>
          </a:p>
          <a:p>
            <a:pPr eaLnBrk="1" hangingPunct="1">
              <a:defRPr/>
            </a:pPr>
            <a:r>
              <a:rPr lang="sr-Latn-RS" dirty="0"/>
              <a:t>Mala zemlja sada ima veću </a:t>
            </a:r>
            <a:r>
              <a:rPr lang="sr-Latn-RS" i="1" dirty="0"/>
              <a:t>i</a:t>
            </a:r>
            <a:r>
              <a:rPr lang="en-GB" dirty="0"/>
              <a:t> </a:t>
            </a:r>
            <a:r>
              <a:rPr lang="sr-Latn-RS" dirty="0"/>
              <a:t> nego što je </a:t>
            </a:r>
            <a:r>
              <a:rPr lang="en-GB" dirty="0" err="1"/>
              <a:t>i</a:t>
            </a:r>
            <a:r>
              <a:rPr lang="en-GB" dirty="0"/>
              <a:t>*. </a:t>
            </a:r>
            <a:endParaRPr lang="sr-Latn-RS" dirty="0"/>
          </a:p>
          <a:p>
            <a:pPr eaLnBrk="1" hangingPunct="1">
              <a:defRPr/>
            </a:pPr>
            <a:endParaRPr lang="sr-Latn-RS" dirty="0"/>
          </a:p>
          <a:p>
            <a:pPr eaLnBrk="1" hangingPunct="1">
              <a:defRPr/>
            </a:pPr>
            <a:r>
              <a:rPr lang="sr-Latn-RS" dirty="0"/>
              <a:t>Fleksibilni kurs – dolaze devize i domaća valuta apresira</a:t>
            </a:r>
          </a:p>
          <a:p>
            <a:pPr eaLnBrk="1" hangingPunct="1">
              <a:defRPr/>
            </a:pPr>
            <a:r>
              <a:rPr lang="sr-Latn-RS" dirty="0"/>
              <a:t>                      - uvoz raste, izvoz pada, te pada NX i pada aregatna tražnja</a:t>
            </a:r>
          </a:p>
          <a:p>
            <a:pPr eaLnBrk="1" hangingPunct="1">
              <a:defRPr/>
            </a:pPr>
            <a:endParaRPr lang="sr-Latn-RS" dirty="0"/>
          </a:p>
          <a:p>
            <a:pPr eaLnBrk="1" hangingPunct="1">
              <a:defRPr/>
            </a:pPr>
            <a:r>
              <a:rPr lang="sr-Latn-RS" dirty="0"/>
              <a:t>                      -  posledica: B</a:t>
            </a:r>
            <a:r>
              <a:rPr lang="en-GB" dirty="0"/>
              <a:t>DP</a:t>
            </a:r>
            <a:r>
              <a:rPr lang="sr-Latn-RS" dirty="0"/>
              <a:t> pada</a:t>
            </a:r>
            <a:r>
              <a:rPr lang="en-GB" dirty="0"/>
              <a:t> </a:t>
            </a:r>
            <a:r>
              <a:rPr lang="sr-Latn-RS" dirty="0"/>
              <a:t>zbog strane ekspanzivne monetarne politike </a:t>
            </a:r>
          </a:p>
          <a:p>
            <a:pPr eaLnBrk="1" hangingPunct="1">
              <a:defRPr/>
            </a:pPr>
            <a:endParaRPr lang="sr-Latn-RS" dirty="0"/>
          </a:p>
          <a:p>
            <a:pPr eaLnBrk="1" hangingPunct="1">
              <a:defRPr/>
            </a:pPr>
            <a:r>
              <a:rPr lang="sr-Latn-RS" dirty="0"/>
              <a:t>Mala zemlja može </a:t>
            </a:r>
          </a:p>
          <a:p>
            <a:pPr marL="342900" indent="-342900" eaLnBrk="1" hangingPunct="1">
              <a:buFontTx/>
              <a:buAutoNum type="arabicPeriod"/>
              <a:defRPr/>
            </a:pPr>
            <a:r>
              <a:rPr lang="sr-Latn-RS" dirty="0"/>
              <a:t>da pređe na fiksni kurs, </a:t>
            </a:r>
          </a:p>
          <a:p>
            <a:pPr marL="342900" indent="-342900" eaLnBrk="1" hangingPunct="1">
              <a:buFontTx/>
              <a:buAutoNum type="arabicPeriod"/>
              <a:defRPr/>
            </a:pPr>
            <a:r>
              <a:rPr lang="sr-Latn-RS" dirty="0"/>
              <a:t>Kapitalna kontrola </a:t>
            </a:r>
            <a:r>
              <a:rPr lang="en-GB" dirty="0"/>
              <a:t>(</a:t>
            </a:r>
            <a:r>
              <a:rPr lang="sr-Latn-RS" dirty="0"/>
              <a:t>ili carine</a:t>
            </a:r>
            <a:r>
              <a:rPr lang="en-GB" dirty="0"/>
              <a:t>) </a:t>
            </a:r>
            <a:r>
              <a:rPr lang="sr-Latn-RS" dirty="0"/>
              <a:t>su drugi način da se spreči priliv kapitala i posledična apresijacija deviznog kursa</a:t>
            </a:r>
            <a:endParaRPr lang="en-GB" dirty="0"/>
          </a:p>
        </p:txBody>
      </p:sp>
      <p:sp>
        <p:nvSpPr>
          <p:cNvPr id="2" name="Slide Number Placeholder 1">
            <a:extLst>
              <a:ext uri="{FF2B5EF4-FFF2-40B4-BE49-F238E27FC236}">
                <a16:creationId xmlns:a16="http://schemas.microsoft.com/office/drawing/2014/main" id="{21415340-2E6B-40D1-ABBA-A841EBAFFE7B}"/>
              </a:ext>
            </a:extLst>
          </p:cNvPr>
          <p:cNvSpPr>
            <a:spLocks noGrp="1"/>
          </p:cNvSpPr>
          <p:nvPr>
            <p:ph type="sldNum" sz="quarter" idx="12"/>
          </p:nvPr>
        </p:nvSpPr>
        <p:spPr/>
        <p:txBody>
          <a:bodyPr/>
          <a:lstStyle/>
          <a:p>
            <a:pPr>
              <a:defRPr/>
            </a:pPr>
            <a:fld id="{D4FF58A4-BACF-4174-A36A-0924F7756770}" type="slidenum">
              <a:rPr lang="en-US" altLang="en-US" smtClean="0"/>
              <a:pPr>
                <a:defRPr/>
              </a:pPr>
              <a:t>55</a:t>
            </a:fld>
            <a:endParaRPr lang="en-US" alt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
            <a:extLst>
              <a:ext uri="{FF2B5EF4-FFF2-40B4-BE49-F238E27FC236}">
                <a16:creationId xmlns:a16="http://schemas.microsoft.com/office/drawing/2014/main" id="{CAEFDBFD-E451-4C1C-B56D-808F4C8C24B0}"/>
              </a:ext>
            </a:extLst>
          </p:cNvPr>
          <p:cNvSpPr>
            <a:spLocks noChangeArrowheads="1"/>
          </p:cNvSpPr>
          <p:nvPr/>
        </p:nvSpPr>
        <p:spPr bwMode="auto">
          <a:xfrm>
            <a:off x="1066800" y="304800"/>
            <a:ext cx="7239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2400"/>
              <a:t>11.</a:t>
            </a:r>
            <a:r>
              <a:rPr lang="vi-VN" altLang="en-US" sz="2400"/>
              <a:t>3 "Prihvatanje deviznog sidra je dvosekli mač." Komentarišite. </a:t>
            </a:r>
            <a:endParaRPr lang="en-GB" altLang="en-US" sz="2400"/>
          </a:p>
        </p:txBody>
      </p:sp>
      <p:sp>
        <p:nvSpPr>
          <p:cNvPr id="69635" name="Rectangle 2">
            <a:extLst>
              <a:ext uri="{FF2B5EF4-FFF2-40B4-BE49-F238E27FC236}">
                <a16:creationId xmlns:a16="http://schemas.microsoft.com/office/drawing/2014/main" id="{9204B43A-8D51-40D7-B438-46BCDBF04B8C}"/>
              </a:ext>
            </a:extLst>
          </p:cNvPr>
          <p:cNvSpPr>
            <a:spLocks noChangeArrowheads="1"/>
          </p:cNvSpPr>
          <p:nvPr/>
        </p:nvSpPr>
        <p:spPr bwMode="auto">
          <a:xfrm>
            <a:off x="304800" y="2057400"/>
            <a:ext cx="76962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en-GB" altLang="en-US" sz="1800"/>
          </a:p>
          <a:p>
            <a:pPr eaLnBrk="1" hangingPunct="1">
              <a:spcBef>
                <a:spcPct val="0"/>
              </a:spcBef>
              <a:buClrTx/>
              <a:buSzTx/>
              <a:buFontTx/>
              <a:buNone/>
            </a:pPr>
            <a:r>
              <a:rPr lang="en-US" altLang="en-US" sz="1800"/>
              <a:t>S jedne strane, kurs postaje predvidiv, što smanjuje transakcione troškove </a:t>
            </a:r>
          </a:p>
          <a:p>
            <a:pPr eaLnBrk="1" hangingPunct="1">
              <a:spcBef>
                <a:spcPct val="0"/>
              </a:spcBef>
              <a:buClrTx/>
              <a:buSzTx/>
              <a:buFontTx/>
              <a:buNone/>
            </a:pPr>
            <a:endParaRPr lang="en-US" altLang="en-US" sz="1800"/>
          </a:p>
          <a:p>
            <a:pPr eaLnBrk="1" hangingPunct="1">
              <a:spcBef>
                <a:spcPct val="0"/>
              </a:spcBef>
              <a:buClrTx/>
              <a:buSzTx/>
              <a:buFontTx/>
              <a:buNone/>
            </a:pPr>
            <a:r>
              <a:rPr lang="en-US" altLang="en-US" sz="1800"/>
              <a:t>To je štiti od ekspanzivne politike kursa iz inostranstva</a:t>
            </a:r>
          </a:p>
          <a:p>
            <a:pPr eaLnBrk="1" hangingPunct="1">
              <a:spcBef>
                <a:spcPct val="0"/>
              </a:spcBef>
              <a:buClrTx/>
              <a:buSzTx/>
              <a:buFontTx/>
              <a:buNone/>
            </a:pPr>
            <a:endParaRPr lang="en-US" altLang="en-US" sz="1800"/>
          </a:p>
          <a:p>
            <a:pPr eaLnBrk="1" hangingPunct="1">
              <a:spcBef>
                <a:spcPct val="0"/>
              </a:spcBef>
              <a:buClrTx/>
              <a:buSzTx/>
              <a:buFontTx/>
              <a:buNone/>
            </a:pPr>
            <a:r>
              <a:rPr lang="en-US" altLang="en-US" sz="1800"/>
              <a:t>Ali centralna banka gubi suverenitet </a:t>
            </a:r>
          </a:p>
          <a:p>
            <a:pPr eaLnBrk="1" hangingPunct="1">
              <a:spcBef>
                <a:spcPct val="0"/>
              </a:spcBef>
              <a:buClrTx/>
              <a:buSzTx/>
              <a:buFontTx/>
              <a:buNone/>
            </a:pPr>
            <a:endParaRPr lang="en-US" altLang="en-US" sz="1800"/>
          </a:p>
          <a:p>
            <a:pPr eaLnBrk="1" hangingPunct="1">
              <a:spcBef>
                <a:spcPct val="0"/>
              </a:spcBef>
              <a:buClrTx/>
              <a:buSzTx/>
              <a:buFontTx/>
              <a:buNone/>
            </a:pPr>
            <a:r>
              <a:rPr lang="en-GB" altLang="en-US" sz="1800"/>
              <a:t>I</a:t>
            </a:r>
            <a:r>
              <a:rPr lang="en-US" altLang="en-US" sz="1800"/>
              <a:t>ako se sklonila od monetarnih šokova, špekulativni udari pri čvrstom paritetu nisu isključeni</a:t>
            </a:r>
            <a:endParaRPr lang="en-GB" altLang="en-US" sz="1800"/>
          </a:p>
        </p:txBody>
      </p:sp>
      <p:sp>
        <p:nvSpPr>
          <p:cNvPr id="2" name="Slide Number Placeholder 1">
            <a:extLst>
              <a:ext uri="{FF2B5EF4-FFF2-40B4-BE49-F238E27FC236}">
                <a16:creationId xmlns:a16="http://schemas.microsoft.com/office/drawing/2014/main" id="{5EFB2EF7-44DA-48EE-95C7-8F6FB734BB0C}"/>
              </a:ext>
            </a:extLst>
          </p:cNvPr>
          <p:cNvSpPr>
            <a:spLocks noGrp="1"/>
          </p:cNvSpPr>
          <p:nvPr>
            <p:ph type="sldNum" sz="quarter" idx="12"/>
          </p:nvPr>
        </p:nvSpPr>
        <p:spPr/>
        <p:txBody>
          <a:bodyPr/>
          <a:lstStyle/>
          <a:p>
            <a:pPr>
              <a:defRPr/>
            </a:pPr>
            <a:fld id="{D4FF58A4-BACF-4174-A36A-0924F7756770}" type="slidenum">
              <a:rPr lang="en-US" altLang="en-US" smtClean="0"/>
              <a:pPr>
                <a:defRPr/>
              </a:pPr>
              <a:t>56</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BDA-9E9B-4054-A669-6DC96AEA7F81}"/>
              </a:ext>
            </a:extLst>
          </p:cNvPr>
          <p:cNvSpPr>
            <a:spLocks noGrp="1"/>
          </p:cNvSpPr>
          <p:nvPr>
            <p:ph type="title"/>
          </p:nvPr>
        </p:nvSpPr>
        <p:spPr>
          <a:xfrm>
            <a:off x="1066800" y="625475"/>
            <a:ext cx="7543800" cy="1431925"/>
          </a:xfrm>
        </p:spPr>
        <p:txBody>
          <a:bodyPr/>
          <a:lstStyle/>
          <a:p>
            <a:pPr>
              <a:defRPr/>
            </a:pPr>
            <a:r>
              <a:rPr lang="pl-PL" sz="3200" dirty="0"/>
              <a:t>Kamatni paritet je jednostavno</a:t>
            </a:r>
            <a:br>
              <a:rPr lang="pl-PL" sz="3200" dirty="0"/>
            </a:br>
            <a:r>
              <a:rPr lang="vi-VN" sz="3200" dirty="0"/>
              <a:t>uslov ravnoteže na međunarodnom finansijskom</a:t>
            </a:r>
            <a:r>
              <a:rPr lang="sr-Latn-CS" sz="3200" dirty="0"/>
              <a:t> </a:t>
            </a:r>
            <a:r>
              <a:rPr lang="en-US" sz="3200" dirty="0" err="1"/>
              <a:t>tržištu</a:t>
            </a:r>
            <a:br>
              <a:rPr lang="en-US" sz="3200" dirty="0"/>
            </a:br>
            <a:endParaRPr lang="en-US" sz="3200" dirty="0"/>
          </a:p>
        </p:txBody>
      </p:sp>
      <p:sp>
        <p:nvSpPr>
          <p:cNvPr id="3" name="Content Placeholder 2">
            <a:extLst>
              <a:ext uri="{FF2B5EF4-FFF2-40B4-BE49-F238E27FC236}">
                <a16:creationId xmlns:a16="http://schemas.microsoft.com/office/drawing/2014/main" id="{319CAC32-CB04-4CD5-91B1-682ABBF43FE2}"/>
              </a:ext>
            </a:extLst>
          </p:cNvPr>
          <p:cNvSpPr>
            <a:spLocks noGrp="1"/>
          </p:cNvSpPr>
          <p:nvPr>
            <p:ph idx="1"/>
          </p:nvPr>
        </p:nvSpPr>
        <p:spPr/>
        <p:txBody>
          <a:bodyPr/>
          <a:lstStyle/>
          <a:p>
            <a:pPr>
              <a:defRPr/>
            </a:pPr>
            <a:r>
              <a:rPr lang="en-US" sz="2800" dirty="0" err="1"/>
              <a:t>finansijski</a:t>
            </a:r>
            <a:r>
              <a:rPr lang="en-US" sz="2800" dirty="0"/>
              <a:t> </a:t>
            </a:r>
            <a:r>
              <a:rPr lang="en-US" sz="2800" dirty="0" err="1"/>
              <a:t>trejderi</a:t>
            </a:r>
            <a:r>
              <a:rPr lang="en-US" sz="2800" dirty="0"/>
              <a:t> </a:t>
            </a:r>
            <a:r>
              <a:rPr lang="en-US" sz="2800" dirty="0" err="1"/>
              <a:t>skeniraju</a:t>
            </a:r>
            <a:r>
              <a:rPr lang="en-US" sz="2800" dirty="0"/>
              <a:t> </a:t>
            </a:r>
            <a:r>
              <a:rPr lang="en-US" sz="2800" dirty="0" err="1"/>
              <a:t>ceo</a:t>
            </a:r>
            <a:r>
              <a:rPr lang="en-US" sz="2800" dirty="0"/>
              <a:t> </a:t>
            </a:r>
            <a:r>
              <a:rPr lang="en-US" sz="2800" dirty="0" err="1"/>
              <a:t>svet</a:t>
            </a:r>
            <a:r>
              <a:rPr lang="en-US" sz="2800" dirty="0"/>
              <a:t>. </a:t>
            </a:r>
            <a:endParaRPr lang="sr-Latn-CS" sz="2800" dirty="0"/>
          </a:p>
          <a:p>
            <a:pPr>
              <a:defRPr/>
            </a:pPr>
            <a:endParaRPr lang="sr-Latn-CS" sz="2800" dirty="0"/>
          </a:p>
          <a:p>
            <a:pPr>
              <a:defRPr/>
            </a:pPr>
            <a:r>
              <a:rPr lang="pl-PL" sz="2800" dirty="0"/>
              <a:t>u stanju su da svakog </a:t>
            </a:r>
            <a:r>
              <a:rPr lang="en-US" sz="2800" dirty="0" err="1"/>
              <a:t>trenutka</a:t>
            </a:r>
            <a:r>
              <a:rPr lang="en-US" sz="2800" dirty="0"/>
              <a:t> </a:t>
            </a:r>
            <a:r>
              <a:rPr lang="en-US" sz="2800" dirty="0" err="1"/>
              <a:t>izvrše</a:t>
            </a:r>
            <a:r>
              <a:rPr lang="en-US" sz="2800" dirty="0"/>
              <a:t> transfer </a:t>
            </a:r>
            <a:r>
              <a:rPr lang="en-US" sz="2800" dirty="0" err="1"/>
              <a:t>ogromne</a:t>
            </a:r>
            <a:r>
              <a:rPr lang="en-US" sz="2800" dirty="0"/>
              <a:t> </a:t>
            </a:r>
            <a:r>
              <a:rPr lang="en-US" sz="2800" dirty="0" err="1"/>
              <a:t>sume</a:t>
            </a:r>
            <a:r>
              <a:rPr lang="en-US" sz="2800" dirty="0"/>
              <a:t> </a:t>
            </a:r>
            <a:r>
              <a:rPr lang="en-US" sz="2800" dirty="0" err="1"/>
              <a:t>novca</a:t>
            </a:r>
            <a:r>
              <a:rPr lang="en-US" sz="2800" dirty="0"/>
              <a:t> </a:t>
            </a:r>
            <a:endParaRPr lang="sr-Latn-CS" sz="2800" dirty="0"/>
          </a:p>
          <a:p>
            <a:pPr>
              <a:defRPr/>
            </a:pPr>
            <a:r>
              <a:rPr lang="en-US" sz="2800" dirty="0" err="1"/>
              <a:t>i</a:t>
            </a:r>
            <a:r>
              <a:rPr lang="en-US" sz="2800" dirty="0"/>
              <a:t> to</a:t>
            </a:r>
            <a:r>
              <a:rPr lang="sr-Latn-CS" sz="2800" dirty="0"/>
              <a:t> </a:t>
            </a:r>
            <a:r>
              <a:rPr lang="en-US" sz="2800" dirty="0" err="1"/>
              <a:t>bukvalno</a:t>
            </a:r>
            <a:r>
              <a:rPr lang="en-US" sz="2800" dirty="0"/>
              <a:t> </a:t>
            </a:r>
            <a:r>
              <a:rPr lang="en-US" sz="2800" dirty="0" err="1"/>
              <a:t>bez</a:t>
            </a:r>
            <a:r>
              <a:rPr lang="en-US" sz="2800" dirty="0"/>
              <a:t> </a:t>
            </a:r>
            <a:r>
              <a:rPr lang="en-US" sz="2800" dirty="0" err="1"/>
              <a:t>ikakvih</a:t>
            </a:r>
            <a:r>
              <a:rPr lang="en-US" sz="2800" dirty="0"/>
              <a:t> </a:t>
            </a:r>
            <a:r>
              <a:rPr lang="en-US" sz="2800" dirty="0" err="1"/>
              <a:t>troškova</a:t>
            </a:r>
            <a:r>
              <a:rPr lang="en-US" sz="2800" dirty="0"/>
              <a:t>. </a:t>
            </a:r>
            <a:endParaRPr lang="sr-Latn-CS" sz="2800" dirty="0"/>
          </a:p>
          <a:p>
            <a:pPr>
              <a:defRPr/>
            </a:pPr>
            <a:endParaRPr lang="sr-Latn-CS" sz="2800" dirty="0"/>
          </a:p>
          <a:p>
            <a:pPr>
              <a:defRPr/>
            </a:pPr>
            <a:r>
              <a:rPr lang="en-US" sz="2800" dirty="0"/>
              <a:t>Kao </a:t>
            </a:r>
            <a:r>
              <a:rPr lang="en-US" sz="2800" dirty="0" err="1"/>
              <a:t>rezultat</a:t>
            </a:r>
            <a:r>
              <a:rPr lang="en-US" sz="2800" dirty="0"/>
              <a:t>,</a:t>
            </a:r>
            <a:r>
              <a:rPr lang="sr-Latn-CS" sz="2800" dirty="0"/>
              <a:t> </a:t>
            </a:r>
            <a:r>
              <a:rPr lang="en-US" sz="2800" dirty="0" err="1"/>
              <a:t>kamatni</a:t>
            </a:r>
            <a:r>
              <a:rPr lang="en-US" sz="2800" dirty="0"/>
              <a:t> </a:t>
            </a:r>
            <a:r>
              <a:rPr lang="en-US" sz="2800" dirty="0" err="1"/>
              <a:t>paritet</a:t>
            </a:r>
            <a:r>
              <a:rPr lang="en-US" sz="2800" dirty="0"/>
              <a:t> </a:t>
            </a:r>
            <a:r>
              <a:rPr lang="en-US" sz="2800" dirty="0" err="1"/>
              <a:t>stalno</a:t>
            </a:r>
            <a:r>
              <a:rPr lang="en-US" sz="2800" dirty="0"/>
              <a:t> </a:t>
            </a:r>
            <a:r>
              <a:rPr lang="en-US" sz="2800" dirty="0" err="1"/>
              <a:t>važi</a:t>
            </a:r>
            <a:r>
              <a:rPr lang="en-US" sz="2800" dirty="0"/>
              <a:t>, a </a:t>
            </a:r>
            <a:r>
              <a:rPr lang="en-US" sz="2800" dirty="0" err="1"/>
              <a:t>svaka</a:t>
            </a:r>
            <a:r>
              <a:rPr lang="en-US" sz="2800" dirty="0"/>
              <a:t> </a:t>
            </a:r>
            <a:r>
              <a:rPr lang="en-US" sz="2800" dirty="0" err="1"/>
              <a:t>devijacija</a:t>
            </a:r>
            <a:r>
              <a:rPr lang="en-US" sz="2800" dirty="0"/>
              <a:t> se</a:t>
            </a:r>
            <a:r>
              <a:rPr lang="sr-Latn-CS" sz="2800" dirty="0"/>
              <a:t> </a:t>
            </a:r>
            <a:r>
              <a:rPr lang="pl-PL" sz="2800" dirty="0"/>
              <a:t>trenutno koriguje. </a:t>
            </a:r>
          </a:p>
          <a:p>
            <a:pPr>
              <a:defRPr/>
            </a:pPr>
            <a:r>
              <a:rPr lang="pl-PL" sz="2800" dirty="0" err="1"/>
              <a:t>Kao</a:t>
            </a:r>
            <a:r>
              <a:rPr lang="pl-PL" sz="2800" dirty="0"/>
              <a:t> </a:t>
            </a:r>
            <a:r>
              <a:rPr lang="pl-PL" sz="2800" dirty="0" err="1"/>
              <a:t>kada</a:t>
            </a:r>
            <a:r>
              <a:rPr lang="pl-PL" sz="2800" dirty="0"/>
              <a:t> </a:t>
            </a:r>
            <a:r>
              <a:rPr lang="pl-PL" sz="2800" dirty="0" err="1"/>
              <a:t>hrpa</a:t>
            </a:r>
            <a:r>
              <a:rPr lang="pl-PL" sz="2800" dirty="0"/>
              <a:t> </a:t>
            </a:r>
            <a:r>
              <a:rPr lang="pl-PL" sz="2800" dirty="0" err="1"/>
              <a:t>novca</a:t>
            </a:r>
            <a:r>
              <a:rPr lang="pl-PL" sz="2800" dirty="0"/>
              <a:t> </a:t>
            </a:r>
            <a:r>
              <a:rPr lang="pl-PL" sz="2800" dirty="0" err="1"/>
              <a:t>leži</a:t>
            </a:r>
            <a:r>
              <a:rPr lang="pl-PL" sz="2800" dirty="0"/>
              <a:t> na </a:t>
            </a:r>
            <a:r>
              <a:rPr lang="pl-PL" sz="2800" dirty="0" err="1"/>
              <a:t>ulici</a:t>
            </a:r>
            <a:r>
              <a:rPr lang="pl-PL" sz="2800" dirty="0"/>
              <a:t> </a:t>
            </a:r>
            <a:endParaRPr lang="en-US" sz="2800" dirty="0"/>
          </a:p>
        </p:txBody>
      </p:sp>
      <p:sp>
        <p:nvSpPr>
          <p:cNvPr id="4" name="Slide Number Placeholder 3">
            <a:extLst>
              <a:ext uri="{FF2B5EF4-FFF2-40B4-BE49-F238E27FC236}">
                <a16:creationId xmlns:a16="http://schemas.microsoft.com/office/drawing/2014/main" id="{8C9DD2C5-08EC-4EA3-9778-1862A9E884EA}"/>
              </a:ext>
            </a:extLst>
          </p:cNvPr>
          <p:cNvSpPr>
            <a:spLocks noGrp="1"/>
          </p:cNvSpPr>
          <p:nvPr>
            <p:ph type="sldNum" sz="quarter" idx="12"/>
          </p:nvPr>
        </p:nvSpPr>
        <p:spPr/>
        <p:txBody>
          <a:bodyPr/>
          <a:lstStyle/>
          <a:p>
            <a:pPr>
              <a:defRPr/>
            </a:pPr>
            <a:fld id="{B993FDCD-EA1D-4800-A42A-F9F92F50AE0B}" type="slidenum">
              <a:rPr lang="en-US" altLang="en-US" smtClean="0"/>
              <a:pPr>
                <a:defRPr/>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17EED-9941-4F4F-84B2-A290714F758F}"/>
              </a:ext>
            </a:extLst>
          </p:cNvPr>
          <p:cNvSpPr>
            <a:spLocks noGrp="1"/>
          </p:cNvSpPr>
          <p:nvPr>
            <p:ph type="title"/>
          </p:nvPr>
        </p:nvSpPr>
        <p:spPr/>
        <p:txBody>
          <a:bodyPr/>
          <a:lstStyle/>
          <a:p>
            <a:pPr>
              <a:defRPr/>
            </a:pPr>
            <a:r>
              <a:rPr lang="sr-Latn-CS" dirty="0"/>
              <a:t>KAMATNI PARITET</a:t>
            </a:r>
            <a:endParaRPr lang="en-US" dirty="0"/>
          </a:p>
        </p:txBody>
      </p:sp>
      <p:pic>
        <p:nvPicPr>
          <p:cNvPr id="10243" name="Picture 2">
            <a:extLst>
              <a:ext uri="{FF2B5EF4-FFF2-40B4-BE49-F238E27FC236}">
                <a16:creationId xmlns:a16="http://schemas.microsoft.com/office/drawing/2014/main" id="{8A3A715A-3C70-471B-B120-6F07B71DB39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r="5692" b="42638"/>
          <a:stretch>
            <a:fillRect/>
          </a:stretch>
        </p:blipFill>
        <p:spPr>
          <a:xfrm>
            <a:off x="936625" y="1905000"/>
            <a:ext cx="3787775" cy="3352800"/>
          </a:xfrm>
          <a:noFill/>
          <a:extLst>
            <a:ext uri="{909E8E84-426E-40DD-AFC4-6F175D3DCCD1}">
              <a14:hiddenFill xmlns:a14="http://schemas.microsoft.com/office/drawing/2010/main">
                <a:solidFill>
                  <a:srgbClr val="FFFFFF"/>
                </a:solidFill>
              </a14:hiddenFill>
            </a:ext>
          </a:extLst>
        </p:spPr>
      </p:pic>
      <p:pic>
        <p:nvPicPr>
          <p:cNvPr id="10244" name="Picture 3">
            <a:extLst>
              <a:ext uri="{FF2B5EF4-FFF2-40B4-BE49-F238E27FC236}">
                <a16:creationId xmlns:a16="http://schemas.microsoft.com/office/drawing/2014/main" id="{FC6B8315-71C0-481D-B5C3-FAF9C57CF1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86508"/>
          <a:stretch>
            <a:fillRect/>
          </a:stretch>
        </p:blipFill>
        <p:spPr bwMode="auto">
          <a:xfrm>
            <a:off x="4800600" y="1981200"/>
            <a:ext cx="417195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D68805F2-AA9E-4295-815E-38357E1E4ABC}"/>
              </a:ext>
            </a:extLst>
          </p:cNvPr>
          <p:cNvSpPr>
            <a:spLocks noChangeArrowheads="1"/>
          </p:cNvSpPr>
          <p:nvPr/>
        </p:nvSpPr>
        <p:spPr bwMode="auto">
          <a:xfrm>
            <a:off x="5181600" y="2895600"/>
            <a:ext cx="35052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sr-Latn-CS" altLang="en-US" sz="1800"/>
              <a:t>- </a:t>
            </a:r>
            <a:r>
              <a:rPr lang="vi-VN" altLang="en-US" sz="1800"/>
              <a:t>van krive</a:t>
            </a:r>
            <a:r>
              <a:rPr lang="sr-Latn-CS" altLang="en-US" sz="1800"/>
              <a:t> IFM*</a:t>
            </a:r>
            <a:r>
              <a:rPr lang="vi-VN" altLang="en-US" sz="1800"/>
              <a:t>.</a:t>
            </a:r>
            <a:endParaRPr lang="sr-Latn-CS" altLang="en-US" sz="1800"/>
          </a:p>
          <a:p>
            <a:pPr eaLnBrk="1" hangingPunct="1">
              <a:spcBef>
                <a:spcPct val="0"/>
              </a:spcBef>
              <a:buClrTx/>
              <a:buSzTx/>
              <a:buFontTx/>
              <a:buNone/>
            </a:pPr>
            <a:endParaRPr lang="sr-Latn-CS" altLang="en-US" sz="1600"/>
          </a:p>
          <a:p>
            <a:pPr eaLnBrk="1" hangingPunct="1">
              <a:spcBef>
                <a:spcPct val="0"/>
              </a:spcBef>
              <a:buClrTx/>
              <a:buSzTx/>
              <a:buFontTx/>
              <a:buNone/>
            </a:pPr>
            <a:r>
              <a:rPr lang="vi-VN" altLang="en-US" sz="1600"/>
              <a:t>Iznad</a:t>
            </a:r>
            <a:r>
              <a:rPr lang="sr-Latn-CS" altLang="en-US" sz="1600"/>
              <a:t> </a:t>
            </a:r>
            <a:r>
              <a:rPr lang="pl-PL" altLang="en-US" sz="1600"/>
              <a:t>linije, domaća kamatna stopa je veća od svetske.</a:t>
            </a:r>
          </a:p>
          <a:p>
            <a:pPr eaLnBrk="1" hangingPunct="1">
              <a:spcBef>
                <a:spcPct val="0"/>
              </a:spcBef>
              <a:buClrTx/>
              <a:buSzTx/>
              <a:buFontTx/>
              <a:buNone/>
            </a:pPr>
            <a:endParaRPr lang="pl-PL" altLang="en-US" sz="1600"/>
          </a:p>
          <a:p>
            <a:pPr eaLnBrk="1" hangingPunct="1">
              <a:spcBef>
                <a:spcPct val="0"/>
              </a:spcBef>
              <a:buClrTx/>
              <a:buSzTx/>
              <a:buFontTx/>
              <a:buNone/>
            </a:pPr>
            <a:r>
              <a:rPr lang="it-IT" altLang="en-US" sz="1600"/>
              <a:t>Kapital počinje da dolazi</a:t>
            </a:r>
            <a:endParaRPr lang="sr-Latn-CS" altLang="en-US" sz="1600"/>
          </a:p>
          <a:p>
            <a:pPr eaLnBrk="1" hangingPunct="1">
              <a:spcBef>
                <a:spcPct val="0"/>
              </a:spcBef>
              <a:buClrTx/>
              <a:buSzTx/>
              <a:buFontTx/>
              <a:buNone/>
            </a:pPr>
            <a:r>
              <a:rPr lang="en-US" altLang="en-US" sz="1600"/>
              <a:t>Priliv</a:t>
            </a:r>
            <a:r>
              <a:rPr lang="sr-Latn-CS" altLang="en-US" sz="1600"/>
              <a:t> kapitala </a:t>
            </a:r>
            <a:r>
              <a:rPr lang="pl-PL" altLang="en-US" sz="1600"/>
              <a:t>promptno spušta kamatnu stopu </a:t>
            </a:r>
            <a:r>
              <a:rPr lang="pl-PL" altLang="en-US" sz="1600" i="1"/>
              <a:t>i na svetski </a:t>
            </a:r>
            <a:r>
              <a:rPr lang="en-US" altLang="en-US" sz="1600"/>
              <a:t>nivo. </a:t>
            </a:r>
            <a:endParaRPr lang="sr-Latn-CS" altLang="en-US" sz="1600"/>
          </a:p>
          <a:p>
            <a:pPr eaLnBrk="1" hangingPunct="1">
              <a:spcBef>
                <a:spcPct val="0"/>
              </a:spcBef>
              <a:buClrTx/>
              <a:buSzTx/>
              <a:buFontTx/>
              <a:buNone/>
            </a:pPr>
            <a:endParaRPr lang="sr-Latn-CS" altLang="en-US" sz="1600"/>
          </a:p>
          <a:p>
            <a:pPr eaLnBrk="1" hangingPunct="1">
              <a:spcBef>
                <a:spcPct val="0"/>
              </a:spcBef>
              <a:buClrTx/>
              <a:buSzTx/>
              <a:buFontTx/>
              <a:buNone/>
            </a:pPr>
            <a:r>
              <a:rPr lang="en-US" altLang="en-US" sz="1600"/>
              <a:t>Obratno, ispod IFM krive kapital odlazi iz</a:t>
            </a:r>
            <a:r>
              <a:rPr lang="sr-Latn-CS" altLang="en-US" sz="1600"/>
              <a:t> </a:t>
            </a:r>
            <a:r>
              <a:rPr lang="en-US" altLang="en-US" sz="1600"/>
              <a:t>zemlje, što povećava njegovu retkost, te se kamatna</a:t>
            </a:r>
          </a:p>
          <a:p>
            <a:pPr eaLnBrk="1" hangingPunct="1">
              <a:spcBef>
                <a:spcPct val="0"/>
              </a:spcBef>
              <a:buClrTx/>
              <a:buSzTx/>
              <a:buFontTx/>
              <a:buNone/>
            </a:pPr>
            <a:r>
              <a:rPr lang="pl-PL" altLang="en-US" sz="1600"/>
              <a:t>stopa vraća na nivo </a:t>
            </a:r>
            <a:r>
              <a:rPr lang="pl-PL" altLang="en-US" sz="1600" i="1"/>
              <a:t>i*.</a:t>
            </a:r>
            <a:endParaRPr lang="en-US" altLang="en-US" sz="1600"/>
          </a:p>
        </p:txBody>
      </p:sp>
      <p:sp>
        <p:nvSpPr>
          <p:cNvPr id="3" name="Slide Number Placeholder 2">
            <a:extLst>
              <a:ext uri="{FF2B5EF4-FFF2-40B4-BE49-F238E27FC236}">
                <a16:creationId xmlns:a16="http://schemas.microsoft.com/office/drawing/2014/main" id="{4FBB845D-489F-4969-861B-E196FF09AF68}"/>
              </a:ext>
            </a:extLst>
          </p:cNvPr>
          <p:cNvSpPr>
            <a:spLocks noGrp="1"/>
          </p:cNvSpPr>
          <p:nvPr>
            <p:ph type="sldNum" sz="quarter" idx="12"/>
          </p:nvPr>
        </p:nvSpPr>
        <p:spPr/>
        <p:txBody>
          <a:bodyPr/>
          <a:lstStyle/>
          <a:p>
            <a:pPr>
              <a:defRPr/>
            </a:pPr>
            <a:fld id="{B993FDCD-EA1D-4800-A42A-F9F92F50AE0B}" type="slidenum">
              <a:rPr lang="en-US" altLang="en-US" smtClean="0"/>
              <a:pPr>
                <a:defRPr/>
              </a:pPr>
              <a:t>7</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00F1F-B2D1-4652-91F5-4DBF43B315BE}"/>
              </a:ext>
            </a:extLst>
          </p:cNvPr>
          <p:cNvSpPr>
            <a:spLocks noGrp="1"/>
          </p:cNvSpPr>
          <p:nvPr>
            <p:ph type="title"/>
          </p:nvPr>
        </p:nvSpPr>
        <p:spPr>
          <a:xfrm>
            <a:off x="3657600" y="304800"/>
            <a:ext cx="7543800" cy="1431925"/>
          </a:xfrm>
        </p:spPr>
        <p:txBody>
          <a:bodyPr/>
          <a:lstStyle/>
          <a:p>
            <a:pPr>
              <a:defRPr/>
            </a:pPr>
            <a:r>
              <a:rPr lang="pl-PL" dirty="0"/>
              <a:t>Kapitalne kontrole</a:t>
            </a:r>
            <a:endParaRPr lang="en-US" dirty="0"/>
          </a:p>
        </p:txBody>
      </p:sp>
      <p:sp>
        <p:nvSpPr>
          <p:cNvPr id="3" name="Content Placeholder 2">
            <a:extLst>
              <a:ext uri="{FF2B5EF4-FFF2-40B4-BE49-F238E27FC236}">
                <a16:creationId xmlns:a16="http://schemas.microsoft.com/office/drawing/2014/main" id="{DEB8CB30-F62A-47B0-BA1B-A4F2612F5AFE}"/>
              </a:ext>
            </a:extLst>
          </p:cNvPr>
          <p:cNvSpPr>
            <a:spLocks noGrp="1"/>
          </p:cNvSpPr>
          <p:nvPr>
            <p:ph sz="half" idx="1"/>
          </p:nvPr>
        </p:nvSpPr>
        <p:spPr>
          <a:xfrm>
            <a:off x="0" y="2438400"/>
            <a:ext cx="3962400" cy="4114800"/>
          </a:xfrm>
        </p:spPr>
        <p:txBody>
          <a:bodyPr/>
          <a:lstStyle/>
          <a:p>
            <a:r>
              <a:rPr lang="pl-PL" sz="1100" dirty="0"/>
              <a:t>Slika pokazuje zemlje koje koriste jedan ili drugi oblik</a:t>
            </a:r>
          </a:p>
          <a:p>
            <a:r>
              <a:rPr lang="en-GB" sz="1100" dirty="0" err="1"/>
              <a:t>finansijske</a:t>
            </a:r>
            <a:r>
              <a:rPr lang="en-GB" sz="1100" dirty="0"/>
              <a:t> </a:t>
            </a:r>
            <a:r>
              <a:rPr lang="en-GB" sz="1100" dirty="0" err="1"/>
              <a:t>kontrole</a:t>
            </a:r>
            <a:endParaRPr lang="sr-Latn-RS" sz="1100" dirty="0"/>
          </a:p>
          <a:p>
            <a:pPr>
              <a:defRPr/>
            </a:pPr>
            <a:endParaRPr lang="sr-Latn-RS" dirty="0"/>
          </a:p>
          <a:p>
            <a:pPr>
              <a:defRPr/>
            </a:pPr>
            <a:r>
              <a:rPr lang="it-IT" dirty="0"/>
              <a:t>preovladavale su sve do sredine</a:t>
            </a:r>
            <a:br>
              <a:rPr lang="it-IT" dirty="0"/>
            </a:br>
            <a:r>
              <a:rPr lang="pl-PL" dirty="0"/>
              <a:t>1970-ih. </a:t>
            </a:r>
          </a:p>
          <a:p>
            <a:pPr>
              <a:defRPr/>
            </a:pPr>
            <a:r>
              <a:rPr lang="pl-PL" dirty="0" err="1"/>
              <a:t>razvijene</a:t>
            </a:r>
            <a:r>
              <a:rPr lang="pl-PL" dirty="0"/>
              <a:t> zemlje</a:t>
            </a:r>
            <a:br>
              <a:rPr lang="pl-PL" dirty="0"/>
            </a:br>
            <a:r>
              <a:rPr lang="en-US" dirty="0" err="1"/>
              <a:t>su</a:t>
            </a:r>
            <a:r>
              <a:rPr lang="en-US" dirty="0"/>
              <a:t> </a:t>
            </a:r>
            <a:r>
              <a:rPr lang="en-US" dirty="0" err="1"/>
              <a:t>ih</a:t>
            </a:r>
            <a:r>
              <a:rPr lang="en-US" dirty="0"/>
              <a:t> </a:t>
            </a:r>
            <a:r>
              <a:rPr lang="en-US" dirty="0" err="1"/>
              <a:t>napustile</a:t>
            </a:r>
            <a:r>
              <a:rPr lang="en-US" dirty="0"/>
              <a:t> </a:t>
            </a:r>
            <a:r>
              <a:rPr lang="en-US" dirty="0" err="1"/>
              <a:t>tokom</a:t>
            </a:r>
            <a:r>
              <a:rPr lang="en-US" dirty="0"/>
              <a:t> 1980-</a:t>
            </a:r>
            <a:r>
              <a:rPr lang="en-US" dirty="0" err="1"/>
              <a:t>ih</a:t>
            </a:r>
            <a:r>
              <a:rPr lang="en-US" dirty="0"/>
              <a:t>.</a:t>
            </a:r>
          </a:p>
        </p:txBody>
      </p:sp>
      <p:pic>
        <p:nvPicPr>
          <p:cNvPr id="57346" name="Picture 2">
            <a:extLst>
              <a:ext uri="{FF2B5EF4-FFF2-40B4-BE49-F238E27FC236}">
                <a16:creationId xmlns:a16="http://schemas.microsoft.com/office/drawing/2014/main" id="{7B4E29A0-50F0-4932-9917-AB6E95D8782D}"/>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0" y="0"/>
            <a:ext cx="3641725" cy="2349500"/>
          </a:xfrm>
          <a:noFill/>
          <a:extLst>
            <a:ext uri="{909E8E84-426E-40DD-AFC4-6F175D3DCCD1}">
              <a14:hiddenFill xmlns:a14="http://schemas.microsoft.com/office/drawing/2010/main">
                <a:solidFill>
                  <a:srgbClr val="FFFFFF"/>
                </a:solidFill>
              </a14:hiddenFill>
            </a:ext>
          </a:extLst>
        </p:spPr>
      </p:pic>
      <p:sp>
        <p:nvSpPr>
          <p:cNvPr id="11269" name="Rectangle 5">
            <a:extLst>
              <a:ext uri="{FF2B5EF4-FFF2-40B4-BE49-F238E27FC236}">
                <a16:creationId xmlns:a16="http://schemas.microsoft.com/office/drawing/2014/main" id="{1DE0B810-3585-41A5-A703-8AD7DEF3B749}"/>
              </a:ext>
            </a:extLst>
          </p:cNvPr>
          <p:cNvSpPr>
            <a:spLocks noChangeArrowheads="1"/>
          </p:cNvSpPr>
          <p:nvPr/>
        </p:nvSpPr>
        <p:spPr bwMode="auto">
          <a:xfrm>
            <a:off x="3962400" y="1524000"/>
            <a:ext cx="50292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pl-PL" altLang="en-US" sz="4000"/>
              <a:t>U prisustvu kapitalnih kontrola ne </a:t>
            </a:r>
            <a:r>
              <a:rPr lang="en-US" altLang="en-US" sz="4000"/>
              <a:t>važi kamatni paritet</a:t>
            </a:r>
          </a:p>
        </p:txBody>
      </p:sp>
      <p:pic>
        <p:nvPicPr>
          <p:cNvPr id="10247" name="Picture 7" descr="https://scontent.fbeg1-1.fna.fbcdn.net/v/t31.0-0/p526x296/18278888_1318230344928362_4495521269218883148_o.jpg?oh=5df55df25627eb25c76ff3378335080f&amp;oe=598AA34A">
            <a:extLst>
              <a:ext uri="{FF2B5EF4-FFF2-40B4-BE49-F238E27FC236}">
                <a16:creationId xmlns:a16="http://schemas.microsoft.com/office/drawing/2014/main" id="{3946F757-C2B9-488E-8ED4-4A02DD66FA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6646"/>
          <a:stretch>
            <a:fillRect/>
          </a:stretch>
        </p:blipFill>
        <p:spPr bwMode="auto">
          <a:xfrm>
            <a:off x="3962400" y="3429000"/>
            <a:ext cx="502920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6DE6C5F9-3B58-4017-8C8C-D326EF5D9D74}"/>
              </a:ext>
            </a:extLst>
          </p:cNvPr>
          <p:cNvSpPr txBox="1"/>
          <p:nvPr/>
        </p:nvSpPr>
        <p:spPr>
          <a:xfrm>
            <a:off x="4876800" y="4495800"/>
            <a:ext cx="1295400" cy="646113"/>
          </a:xfrm>
          <a:prstGeom prst="rect">
            <a:avLst/>
          </a:prstGeom>
          <a:noFill/>
        </p:spPr>
        <p:txBody>
          <a:bodyPr>
            <a:spAutoFit/>
          </a:bodyPr>
          <a:lstStyle/>
          <a:p>
            <a:pPr eaLnBrk="1" hangingPunct="1">
              <a:defRPr/>
            </a:pPr>
            <a:r>
              <a:rPr lang="en-GB" b="1" dirty="0">
                <a:solidFill>
                  <a:schemeClr val="accent5">
                    <a:lumMod val="25000"/>
                  </a:schemeClr>
                </a:solidFill>
              </a:rPr>
              <a:t>O</a:t>
            </a:r>
            <a:r>
              <a:rPr lang="sr-Latn-RS" b="1" dirty="0">
                <a:solidFill>
                  <a:schemeClr val="accent5">
                    <a:lumMod val="25000"/>
                  </a:schemeClr>
                </a:solidFill>
              </a:rPr>
              <a:t>dsustvo kontrola</a:t>
            </a:r>
            <a:endParaRPr lang="en-GB" b="1" dirty="0">
              <a:solidFill>
                <a:schemeClr val="accent5">
                  <a:lumMod val="25000"/>
                </a:schemeClr>
              </a:solidFill>
            </a:endParaRPr>
          </a:p>
        </p:txBody>
      </p:sp>
      <p:sp>
        <p:nvSpPr>
          <p:cNvPr id="8" name="TextBox 7">
            <a:extLst>
              <a:ext uri="{FF2B5EF4-FFF2-40B4-BE49-F238E27FC236}">
                <a16:creationId xmlns:a16="http://schemas.microsoft.com/office/drawing/2014/main" id="{5E797607-F94F-4DA6-B650-33689045DE4B}"/>
              </a:ext>
            </a:extLst>
          </p:cNvPr>
          <p:cNvSpPr txBox="1"/>
          <p:nvPr/>
        </p:nvSpPr>
        <p:spPr>
          <a:xfrm>
            <a:off x="533400" y="1295400"/>
            <a:ext cx="1295400" cy="646113"/>
          </a:xfrm>
          <a:prstGeom prst="rect">
            <a:avLst/>
          </a:prstGeom>
          <a:noFill/>
        </p:spPr>
        <p:txBody>
          <a:bodyPr>
            <a:spAutoFit/>
          </a:bodyPr>
          <a:lstStyle/>
          <a:p>
            <a:pPr eaLnBrk="1" hangingPunct="1">
              <a:defRPr/>
            </a:pPr>
            <a:r>
              <a:rPr lang="en-GB" dirty="0">
                <a:solidFill>
                  <a:schemeClr val="accent5">
                    <a:lumMod val="25000"/>
                  </a:schemeClr>
                </a:solidFill>
              </a:rPr>
              <a:t>K</a:t>
            </a:r>
            <a:r>
              <a:rPr lang="sr-Latn-RS">
                <a:solidFill>
                  <a:schemeClr val="accent5">
                    <a:lumMod val="25000"/>
                  </a:schemeClr>
                </a:solidFill>
              </a:rPr>
              <a:t>apitalne kontrole</a:t>
            </a:r>
            <a:endParaRPr lang="en-GB" dirty="0">
              <a:solidFill>
                <a:schemeClr val="accent5">
                  <a:lumMod val="25000"/>
                </a:schemeClr>
              </a:solidFill>
            </a:endParaRPr>
          </a:p>
        </p:txBody>
      </p:sp>
      <p:sp>
        <p:nvSpPr>
          <p:cNvPr id="9" name="TextBox 8">
            <a:extLst>
              <a:ext uri="{FF2B5EF4-FFF2-40B4-BE49-F238E27FC236}">
                <a16:creationId xmlns:a16="http://schemas.microsoft.com/office/drawing/2014/main" id="{D32500CD-EA45-488B-8549-623386D1297A}"/>
              </a:ext>
            </a:extLst>
          </p:cNvPr>
          <p:cNvSpPr txBox="1"/>
          <p:nvPr/>
        </p:nvSpPr>
        <p:spPr>
          <a:xfrm>
            <a:off x="2362200" y="609600"/>
            <a:ext cx="1295400" cy="646331"/>
          </a:xfrm>
          <a:prstGeom prst="rect">
            <a:avLst/>
          </a:prstGeom>
          <a:noFill/>
        </p:spPr>
        <p:txBody>
          <a:bodyPr>
            <a:spAutoFit/>
          </a:bodyPr>
          <a:lstStyle/>
          <a:p>
            <a:pPr eaLnBrk="1" hangingPunct="1">
              <a:defRPr/>
            </a:pPr>
            <a:r>
              <a:rPr lang="sr-Latn-RS" b="1" dirty="0">
                <a:solidFill>
                  <a:schemeClr val="accent5">
                    <a:lumMod val="25000"/>
                  </a:schemeClr>
                </a:solidFill>
              </a:rPr>
              <a:t>Prisustvo kontrola</a:t>
            </a:r>
            <a:endParaRPr lang="en-GB" b="1" dirty="0">
              <a:solidFill>
                <a:schemeClr val="accent5">
                  <a:lumMod val="25000"/>
                </a:schemeClr>
              </a:solidFill>
            </a:endParaRPr>
          </a:p>
        </p:txBody>
      </p:sp>
      <p:sp>
        <p:nvSpPr>
          <p:cNvPr id="4" name="Slide Number Placeholder 3">
            <a:extLst>
              <a:ext uri="{FF2B5EF4-FFF2-40B4-BE49-F238E27FC236}">
                <a16:creationId xmlns:a16="http://schemas.microsoft.com/office/drawing/2014/main" id="{D2A165F1-BDB4-4CED-8B84-23857B6D337B}"/>
              </a:ext>
            </a:extLst>
          </p:cNvPr>
          <p:cNvSpPr>
            <a:spLocks noGrp="1"/>
          </p:cNvSpPr>
          <p:nvPr>
            <p:ph type="sldNum" sz="quarter" idx="12"/>
          </p:nvPr>
        </p:nvSpPr>
        <p:spPr/>
        <p:txBody>
          <a:bodyPr/>
          <a:lstStyle/>
          <a:p>
            <a:pPr>
              <a:defRPr/>
            </a:pPr>
            <a:fld id="{E8B6CB7A-F7B8-459B-9AEF-AB89D8D0D7D3}" type="slidenum">
              <a:rPr lang="en-US" altLang="en-US" smtClean="0"/>
              <a:pPr>
                <a:defRPr/>
              </a:pPr>
              <a:t>8</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7346"/>
                                        </p:tgtEl>
                                        <p:attrNameLst>
                                          <p:attrName>style.visibility</p:attrName>
                                        </p:attrNameLst>
                                      </p:cBhvr>
                                      <p:to>
                                        <p:strVal val="visible"/>
                                      </p:to>
                                    </p:set>
                                    <p:animEffect transition="in" filter="blinds(horizontal)">
                                      <p:cBhvr>
                                        <p:cTn id="7" dur="500"/>
                                        <p:tgtEl>
                                          <p:spTgt spid="573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0247"/>
                                        </p:tgtEl>
                                        <p:attrNameLst>
                                          <p:attrName>style.visibility</p:attrName>
                                        </p:attrNameLst>
                                      </p:cBhvr>
                                      <p:to>
                                        <p:strVal val="visible"/>
                                      </p:to>
                                    </p:set>
                                    <p:animEffect transition="in" filter="blinds(horizontal)">
                                      <p:cBhvr>
                                        <p:cTn id="12" dur="500"/>
                                        <p:tgtEl>
                                          <p:spTgt spid="10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A7626-D317-428F-8E7C-8AC726E6611D}"/>
              </a:ext>
            </a:extLst>
          </p:cNvPr>
          <p:cNvSpPr>
            <a:spLocks noGrp="1"/>
          </p:cNvSpPr>
          <p:nvPr>
            <p:ph type="title"/>
          </p:nvPr>
        </p:nvSpPr>
        <p:spPr/>
        <p:txBody>
          <a:bodyPr/>
          <a:lstStyle/>
          <a:p>
            <a:pPr>
              <a:defRPr/>
            </a:pPr>
            <a:br>
              <a:rPr lang="en-US" dirty="0"/>
            </a:br>
            <a:r>
              <a:rPr lang="en-US" dirty="0" err="1"/>
              <a:t>Zašto</a:t>
            </a:r>
            <a:r>
              <a:rPr lang="en-US" dirty="0"/>
              <a:t> </a:t>
            </a:r>
            <a:r>
              <a:rPr lang="en-US" dirty="0" err="1"/>
              <a:t>zemlje</a:t>
            </a:r>
            <a:r>
              <a:rPr lang="en-US" dirty="0"/>
              <a:t> </a:t>
            </a:r>
            <a:r>
              <a:rPr lang="en-US" dirty="0" err="1"/>
              <a:t>uvode</a:t>
            </a:r>
            <a:r>
              <a:rPr lang="en-US" dirty="0"/>
              <a:t> </a:t>
            </a:r>
            <a:r>
              <a:rPr lang="en-US" dirty="0" err="1"/>
              <a:t>kapitalnu</a:t>
            </a:r>
            <a:r>
              <a:rPr lang="en-US" dirty="0"/>
              <a:t> </a:t>
            </a:r>
            <a:r>
              <a:rPr lang="en-US" dirty="0" err="1"/>
              <a:t>kontrolu</a:t>
            </a:r>
            <a:r>
              <a:rPr lang="en-US" dirty="0"/>
              <a:t>? </a:t>
            </a:r>
          </a:p>
        </p:txBody>
      </p:sp>
      <p:sp>
        <p:nvSpPr>
          <p:cNvPr id="3" name="Content Placeholder 2">
            <a:extLst>
              <a:ext uri="{FF2B5EF4-FFF2-40B4-BE49-F238E27FC236}">
                <a16:creationId xmlns:a16="http://schemas.microsoft.com/office/drawing/2014/main" id="{DC8AD49C-5515-453A-86D5-85546E79D50F}"/>
              </a:ext>
            </a:extLst>
          </p:cNvPr>
          <p:cNvSpPr>
            <a:spLocks noGrp="1"/>
          </p:cNvSpPr>
          <p:nvPr>
            <p:ph sz="half" idx="1"/>
          </p:nvPr>
        </p:nvSpPr>
        <p:spPr/>
        <p:txBody>
          <a:bodyPr/>
          <a:lstStyle/>
          <a:p>
            <a:pPr>
              <a:defRPr/>
            </a:pPr>
            <a:r>
              <a:rPr lang="en-US" dirty="0" err="1"/>
              <a:t>devijacije</a:t>
            </a:r>
            <a:r>
              <a:rPr lang="en-US" dirty="0"/>
              <a:t> </a:t>
            </a:r>
            <a:r>
              <a:rPr lang="en-US" dirty="0" err="1"/>
              <a:t>od</a:t>
            </a:r>
            <a:r>
              <a:rPr lang="en-US" dirty="0"/>
              <a:t> </a:t>
            </a:r>
            <a:r>
              <a:rPr lang="en-US" dirty="0" err="1"/>
              <a:t>kamatnog</a:t>
            </a:r>
            <a:r>
              <a:rPr lang="en-US" dirty="0"/>
              <a:t> </a:t>
            </a:r>
            <a:r>
              <a:rPr lang="en-US" dirty="0" err="1"/>
              <a:t>pariteta</a:t>
            </a:r>
            <a:r>
              <a:rPr lang="en-US" dirty="0"/>
              <a:t> </a:t>
            </a:r>
            <a:r>
              <a:rPr lang="en-US" dirty="0" err="1"/>
              <a:t>mogu</a:t>
            </a:r>
            <a:r>
              <a:rPr lang="en-US" dirty="0"/>
              <a:t> </a:t>
            </a:r>
            <a:r>
              <a:rPr lang="en-US" dirty="0" err="1"/>
              <a:t>da</a:t>
            </a:r>
            <a:br>
              <a:rPr lang="en-US" dirty="0"/>
            </a:br>
            <a:r>
              <a:rPr lang="en-US" dirty="0" err="1"/>
              <a:t>izazovu</a:t>
            </a:r>
            <a:r>
              <a:rPr lang="en-US" dirty="0"/>
              <a:t> </a:t>
            </a:r>
            <a:r>
              <a:rPr lang="en-US" dirty="0" err="1"/>
              <a:t>masovne</a:t>
            </a:r>
            <a:r>
              <a:rPr lang="en-US" dirty="0"/>
              <a:t> </a:t>
            </a:r>
            <a:r>
              <a:rPr lang="en-US" dirty="0" err="1"/>
              <a:t>tokove</a:t>
            </a:r>
            <a:r>
              <a:rPr lang="en-US" dirty="0"/>
              <a:t> </a:t>
            </a:r>
            <a:r>
              <a:rPr lang="en-US" dirty="0" err="1"/>
              <a:t>kapitala</a:t>
            </a:r>
            <a:endParaRPr lang="sr-Latn-CS" dirty="0"/>
          </a:p>
          <a:p>
            <a:pPr>
              <a:defRPr/>
            </a:pPr>
            <a:endParaRPr lang="en-US" dirty="0"/>
          </a:p>
        </p:txBody>
      </p:sp>
      <p:sp>
        <p:nvSpPr>
          <p:cNvPr id="4" name="Content Placeholder 3">
            <a:extLst>
              <a:ext uri="{FF2B5EF4-FFF2-40B4-BE49-F238E27FC236}">
                <a16:creationId xmlns:a16="http://schemas.microsoft.com/office/drawing/2014/main" id="{5276F097-E553-47A2-A826-B2BCDB97EB19}"/>
              </a:ext>
            </a:extLst>
          </p:cNvPr>
          <p:cNvSpPr>
            <a:spLocks noGrp="1"/>
          </p:cNvSpPr>
          <p:nvPr>
            <p:ph sz="half" idx="2"/>
          </p:nvPr>
        </p:nvSpPr>
        <p:spPr>
          <a:xfrm>
            <a:off x="4914900" y="1981200"/>
            <a:ext cx="3695700" cy="2286000"/>
          </a:xfrm>
        </p:spPr>
        <p:txBody>
          <a:bodyPr/>
          <a:lstStyle/>
          <a:p>
            <a:pPr>
              <a:defRPr/>
            </a:pPr>
            <a:r>
              <a:rPr lang="pl-PL" dirty="0"/>
              <a:t>Mogu da remete akcije CB</a:t>
            </a:r>
            <a:endParaRPr lang="sr-Latn-CS" dirty="0"/>
          </a:p>
          <a:p>
            <a:pPr lvl="1">
              <a:defRPr/>
            </a:pPr>
            <a:r>
              <a:rPr lang="it-IT" dirty="0"/>
              <a:t>na monetarnu politiku</a:t>
            </a:r>
          </a:p>
          <a:p>
            <a:pPr lvl="1">
              <a:defRPr/>
            </a:pPr>
            <a:r>
              <a:rPr lang="sr-Latn-CS" dirty="0"/>
              <a:t>na </a:t>
            </a:r>
            <a:r>
              <a:rPr lang="en-US" dirty="0" err="1"/>
              <a:t>devzni</a:t>
            </a:r>
            <a:r>
              <a:rPr lang="en-US" dirty="0"/>
              <a:t> </a:t>
            </a:r>
            <a:r>
              <a:rPr lang="en-US" dirty="0" err="1"/>
              <a:t>kurs</a:t>
            </a:r>
            <a:r>
              <a:rPr lang="en-US" dirty="0"/>
              <a:t>.</a:t>
            </a:r>
            <a:endParaRPr lang="sr-Latn-CS" dirty="0"/>
          </a:p>
        </p:txBody>
      </p:sp>
      <p:sp>
        <p:nvSpPr>
          <p:cNvPr id="5" name="Rectangle 4">
            <a:extLst>
              <a:ext uri="{FF2B5EF4-FFF2-40B4-BE49-F238E27FC236}">
                <a16:creationId xmlns:a16="http://schemas.microsoft.com/office/drawing/2014/main" id="{E5664DD6-A6FD-48D1-A08E-FCEDDC734ED2}"/>
              </a:ext>
            </a:extLst>
          </p:cNvPr>
          <p:cNvSpPr>
            <a:spLocks noChangeArrowheads="1"/>
          </p:cNvSpPr>
          <p:nvPr/>
        </p:nvSpPr>
        <p:spPr bwMode="auto">
          <a:xfrm>
            <a:off x="2286000" y="4876800"/>
            <a:ext cx="4572000"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lvl="1" eaLnBrk="1" hangingPunct="1">
              <a:spcBef>
                <a:spcPct val="0"/>
              </a:spcBef>
              <a:buClrTx/>
              <a:buFontTx/>
              <a:buNone/>
            </a:pPr>
            <a:r>
              <a:rPr lang="sr-Latn-CS" altLang="en-US" sz="1800"/>
              <a:t>Odustaju  jer je kontrola neefikasna zbog globalizacije </a:t>
            </a:r>
          </a:p>
        </p:txBody>
      </p:sp>
      <p:sp>
        <p:nvSpPr>
          <p:cNvPr id="6" name="Slide Number Placeholder 5">
            <a:extLst>
              <a:ext uri="{FF2B5EF4-FFF2-40B4-BE49-F238E27FC236}">
                <a16:creationId xmlns:a16="http://schemas.microsoft.com/office/drawing/2014/main" id="{500C15DB-BB9F-4CFA-B239-C2F69885148F}"/>
              </a:ext>
            </a:extLst>
          </p:cNvPr>
          <p:cNvSpPr>
            <a:spLocks noGrp="1"/>
          </p:cNvSpPr>
          <p:nvPr>
            <p:ph type="sldNum" sz="quarter" idx="12"/>
          </p:nvPr>
        </p:nvSpPr>
        <p:spPr/>
        <p:txBody>
          <a:bodyPr/>
          <a:lstStyle/>
          <a:p>
            <a:pPr>
              <a:defRPr/>
            </a:pPr>
            <a:fld id="{E8B6CB7A-F7B8-459B-9AEF-AB89D8D0D7D3}" type="slidenum">
              <a:rPr lang="en-US" altLang="en-US" smtClean="0"/>
              <a:pPr>
                <a:defRPr/>
              </a:pPr>
              <a:t>9</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grpId="0" nodeType="clickEffect">
                                  <p:stCondLst>
                                    <p:cond delay="0"/>
                                  </p:stCondLst>
                                  <p:childTnLst>
                                    <p:animScale>
                                      <p:cBhvr>
                                        <p:cTn id="6" dur="2000" fill="hold"/>
                                        <p:tgtEl>
                                          <p:spTgt spid="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10560</TotalTime>
  <Words>3143</Words>
  <Application>Microsoft Office PowerPoint</Application>
  <PresentationFormat>On-screen Show (4:3)</PresentationFormat>
  <Paragraphs>494</Paragraphs>
  <Slides>56</Slides>
  <Notes>9</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56</vt:i4>
      </vt:variant>
    </vt:vector>
  </HeadingPairs>
  <TitlesOfParts>
    <vt:vector size="63" baseType="lpstr">
      <vt:lpstr>Tahoma</vt:lpstr>
      <vt:lpstr>Arial</vt:lpstr>
      <vt:lpstr>Wingdings</vt:lpstr>
      <vt:lpstr>Calibri</vt:lpstr>
      <vt:lpstr>Symbol</vt:lpstr>
      <vt:lpstr>Times New Roman</vt:lpstr>
      <vt:lpstr>Shimmer</vt:lpstr>
      <vt:lpstr>MANDEL FLEMINGOV MODEL</vt:lpstr>
      <vt:lpstr>MALA ZEMLJA</vt:lpstr>
      <vt:lpstr>Uslov kamatnog pariteta</vt:lpstr>
      <vt:lpstr>o i* razmišljamo kao o stopi prinosa, a ne kao o kamatnoj stopi</vt:lpstr>
      <vt:lpstr>PowerPoint Presentation</vt:lpstr>
      <vt:lpstr>Kamatni paritet je jednostavno uslov ravnoteže na međunarodnom finansijskom tržištu </vt:lpstr>
      <vt:lpstr>KAMATNI PARITET</vt:lpstr>
      <vt:lpstr>Kapitalne kontrole</vt:lpstr>
      <vt:lpstr> Zašto zemlje uvode kapitalnu kontrolu? </vt:lpstr>
      <vt:lpstr>Stoga je analitički okvir u ovoj knjizi </vt:lpstr>
      <vt:lpstr>Sta onda da se radi?</vt:lpstr>
      <vt:lpstr>Devizni kursevi </vt:lpstr>
      <vt:lpstr>Režimi deviznog kursa</vt:lpstr>
      <vt:lpstr>Tri pitanja</vt:lpstr>
      <vt:lpstr>intervencije na deviznom tržištu</vt:lpstr>
      <vt:lpstr>zašto cb ne može istovremeno da bira ponudu novca i devizni kurs.  </vt:lpstr>
      <vt:lpstr>Pri fiksnom kursu CB ne može da vodi autonomnu monetarnu politiku  </vt:lpstr>
      <vt:lpstr>Alternativno objašnjenje</vt:lpstr>
      <vt:lpstr>Ovde jednostavno nema više manevarskog prostora</vt:lpstr>
      <vt:lpstr>zaključak</vt:lpstr>
      <vt:lpstr>Normalna procedura kreiranja novca </vt:lpstr>
      <vt:lpstr>Šta je to sterilizacija</vt:lpstr>
      <vt:lpstr>Šta je to sterilizacija</vt:lpstr>
      <vt:lpstr>Nesterilizovane intervencije pri depresijaciji – višak domaće valute </vt:lpstr>
      <vt:lpstr> CB ne može da se dugo održi u tački B  </vt:lpstr>
      <vt:lpstr>Ovo ne može da ide u nedogled, </vt:lpstr>
      <vt:lpstr> Kriza meksičkog pezosa</vt:lpstr>
      <vt:lpstr>  Kriza meksičkog pezosa</vt:lpstr>
      <vt:lpstr>Kriza prezosa nije pogodila samo Meksiko</vt:lpstr>
      <vt:lpstr>Kriza</vt:lpstr>
      <vt:lpstr>Kriza</vt:lpstr>
      <vt:lpstr>Dollar reserves of  Mexico’s central bank</vt:lpstr>
      <vt:lpstr>  katastrofa   </vt:lpstr>
      <vt:lpstr>Spasavanje</vt:lpstr>
      <vt:lpstr>The S.E. Asian Crisis</vt:lpstr>
      <vt:lpstr>Nastavak: CB kupuje aktivu poslovnih banaka i tako ih snabdeva sa M0. ili….</vt:lpstr>
      <vt:lpstr>A sta ako je i&gt;i*?</vt:lpstr>
      <vt:lpstr>PowerPoint Presentation</vt:lpstr>
      <vt:lpstr>Devizno sidro </vt:lpstr>
      <vt:lpstr>uloga fiskalne politike</vt:lpstr>
      <vt:lpstr>Poremećaji na strani tražnje</vt:lpstr>
      <vt:lpstr>Poremećaji</vt:lpstr>
      <vt:lpstr>Ako je privreda otvorena a kurs fiksan… </vt:lpstr>
      <vt:lpstr>Ima jedan trik - devalvacija</vt:lpstr>
      <vt:lpstr>Bilo kroz operacije na otvorenom trzistu ili kroz devalvaciju rezultat je isti</vt:lpstr>
      <vt:lpstr>Fleksibilni kurs</vt:lpstr>
      <vt:lpstr>PowerPoint Presentation</vt:lpstr>
      <vt:lpstr>Fleksibilni kurs, ekspanzivna monetarna politika</vt:lpstr>
      <vt:lpstr>Pri fleksibilnom kursu IS ne može da se pomeri</vt:lpstr>
      <vt:lpstr>Ali ovaj rezultat treba uzeti sa rezervom, teorija ne može precizno da odrazi stvarnost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Šta se mora znati iz poglavlja 8</dc:title>
  <dc:creator>Dana</dc:creator>
  <cp:lastModifiedBy>Danica Popovic</cp:lastModifiedBy>
  <cp:revision>179</cp:revision>
  <dcterms:created xsi:type="dcterms:W3CDTF">2009-03-30T19:08:44Z</dcterms:created>
  <dcterms:modified xsi:type="dcterms:W3CDTF">2019-04-22T16:08:11Z</dcterms:modified>
</cp:coreProperties>
</file>