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5" r:id="rId2"/>
  </p:sldMasterIdLst>
  <p:notesMasterIdLst>
    <p:notesMasterId r:id="rId54"/>
  </p:notesMasterIdLst>
  <p:handoutMasterIdLst>
    <p:handoutMasterId r:id="rId55"/>
  </p:handoutMasterIdLst>
  <p:sldIdLst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3" r:id="rId29"/>
    <p:sldId id="334" r:id="rId30"/>
    <p:sldId id="335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7" r:id="rId48"/>
    <p:sldId id="358" r:id="rId49"/>
    <p:sldId id="359" r:id="rId50"/>
    <p:sldId id="360" r:id="rId51"/>
    <p:sldId id="361" r:id="rId52"/>
    <p:sldId id="362" r:id="rId5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241" autoAdjust="0"/>
  </p:normalViewPr>
  <p:slideViewPr>
    <p:cSldViewPr>
      <p:cViewPr varScale="1">
        <p:scale>
          <a:sx n="126" d="100"/>
          <a:sy n="126" d="100"/>
        </p:scale>
        <p:origin x="10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38330B-98CE-4E34-BEEA-BDC6629ADA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103B7-5B68-4E30-A2C1-A08105F4A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C2169E-3CF0-4282-8935-80CCF372186C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D75E8-8910-4D06-9E29-C5F83550E9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68E2D-EF2F-4A55-A1C2-6DC5738310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7A52D2-B9EC-49A3-A0C6-48AED606B2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8F7C8-F232-41E8-9A3A-6E684F6744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4B962-9DB6-4B99-83D9-DE3A278677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56135F6-180D-46E7-901D-9A37D4867EAC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21F07C-DF28-423C-AB72-123285FC8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769DA9-279D-43AA-9DCE-A36C21587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34B4E-E8E4-4077-813B-F0EC754804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DFBBC-F073-49C7-826D-EE77D30BD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21A34F-DB54-4490-9C4E-7511F2CCCF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7B154-5ADB-4BA2-B093-3B346D2C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3FFD7-A675-4D56-9CA4-DADD1E5C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58434-3CA5-45C5-B707-21AA5025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92174C-C1CC-4258-8D62-30A325265F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143008"/>
          </a:xfrm>
        </p:spPr>
        <p:txBody>
          <a:bodyPr/>
          <a:lstStyle>
            <a:lvl1pPr>
              <a:defRPr b="0" baseline="0">
                <a:effectLst/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30" y="3500438"/>
            <a:ext cx="7829560" cy="17859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63A6A-ABD8-4FCF-BD8D-1BE55682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4814B1-80B8-40B1-9451-67440C81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039FF-8C86-4458-8160-AF386EC5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3E4CE8E-8E24-4C05-B02C-60784468FD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00A961-E08D-4D82-AA75-06C9A4C5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FE525F-F275-4ED3-B421-0D9BD155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D95AE-C76A-4AA7-8C7A-76CEFB90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416BB-A8C6-495B-9A8F-8E901616E0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46E6F-CE99-4175-9971-C6B336D3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9BD52-7771-40CC-A6A0-FF5390FE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C5114-F5F1-4318-B65A-4F748482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DD68-EA06-49DE-A725-F3B277DB42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D5B309B-1620-4C3A-8EAE-386744D9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116729F-02AD-45EF-B9E3-071C08F9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8BB1F7F-5769-4AE7-B846-EA225A8F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3594-8081-4423-802D-5D4C28810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CAB709D-D4CE-4A2A-A4B3-559A6546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76250ED-0F2B-4C44-B1FA-407A3010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53E4DAA-4C0C-4440-9BE7-7523C302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32A2-30F4-428B-8257-B0AC50DA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A698732-1012-4496-A44C-15A843BE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14BBC43-D4E2-4214-A1B0-9B17F1189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7C0C6DFB-63D4-44CB-B377-58582096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EFC6-3511-4603-BEB8-3760B59530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E5FA158-EC1A-4660-AA8D-59F502D41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5EE8270-F711-45F7-B24F-3932D6B2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A93897F-C9EF-4497-AFCA-55FC8D56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F0E9-A537-44E0-87F4-191B364EE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433C4-30D9-46DF-BA2C-F9F63153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6FAAC-FF78-4BF2-A01A-8CB6BB33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D8228-962B-4755-84AF-19D07A7B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A9436-6E36-4184-9A5C-152284DC1D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6324600"/>
            <a:ext cx="1828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6324600"/>
            <a:ext cx="1828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33"/>
            <a:ext cx="8286808" cy="785813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7"/>
            <a:ext cx="8286808" cy="4357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4FE49-7324-47A9-B9AE-36DBE1E1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D663E-0FE7-4A48-A2E0-1EE521E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4C735-5F6F-4072-A2D6-46FC17EF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37CD9-96D4-4AC1-9196-14E5BB6721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09E115-A18D-49AE-AC5A-99D9FF22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144B8-8DE3-4E47-9BCD-69EE496C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F5E17-5F96-4145-BEF6-C6EA817E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AC5F-AFF9-493D-9EB9-2A0169B9E0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357299"/>
            <a:ext cx="4071966" cy="44291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5E22EA8-E95B-4D33-B72A-EB52C412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998EAF9-098D-4A15-8A9D-C37E8B428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06BB4B6-42D5-4995-BECA-7EF98C20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6E712-ECF7-4B8F-821E-ADC8F311E9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7858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97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925622"/>
            <a:ext cx="4097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7837" y="1285860"/>
            <a:ext cx="409900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7837" y="1925622"/>
            <a:ext cx="409900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515AC90-7264-45AB-AC92-6CBC0A62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C67B14A-ADC9-4B7A-96D5-12C54A32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74DE043-2313-416F-AFE4-F8A386A4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55BA6-C1CD-4166-BFDA-7C8EB02C39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FBAD539-8B85-44D6-B924-535DEA31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5DFE168-077B-41E7-9533-DBB9B3B8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D325DFB-ECB1-4278-BF0F-77FDBEE9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0B2BA-5DED-4FB1-B698-85F90668BB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D31338C-062B-420C-B687-4E55971C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462C7C6-BB75-434D-AC29-6D6327E1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B678DF0-C27D-417B-84A1-FD38EC51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7534C-92F0-4E4F-A0BC-5B51A0CA85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4A84E-5BAF-4F0A-BDAD-447962E5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1F45C5-B8D8-4BA1-8DD7-53C10138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27FD5-E2D0-44D0-BE62-A72F6B75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B9ABD-4302-47A8-86DA-A72EDF4D22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F397A-134C-4543-9A0A-C546AA163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8FF960A-2510-4FA2-BEB0-A3CD66F1F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9C65EB2-3BC7-496B-B50B-2B253ADB7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9FB11-C9D9-4158-BFE9-A779803DA7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F8454-58A8-4C0D-BB6A-E57D64E0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C5B6BA-0262-4EC0-B765-A9ADDD8D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317198-54CE-4CB9-8E67-73A47F274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1C1E-BC66-4C51-84E5-AA8937BE9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962745-D466-4559-ABA5-C755E251084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B542F-FCE2-4A9F-A4B9-1D2DFB8F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85750"/>
            <a:ext cx="835818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28625" y="1357313"/>
            <a:ext cx="8358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7A07E-C2F2-4E21-AEB3-6C8A1DFB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216650"/>
            <a:ext cx="17764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8C597-FDFD-4794-9C10-600515A7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6013" y="6216650"/>
            <a:ext cx="2395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6D5AF-FFF2-4644-9369-9C6C5A23C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57763" y="6215063"/>
            <a:ext cx="19002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5AD24A5-3205-402C-B6F9-0BD9E3A6A1F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8" descr="D:\@WORK\@PowerPoint\third\images\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25" y="5837238"/>
            <a:ext cx="14938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Trebuchet MS" pitchFamily="34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rebuchet MS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2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nica.popovic.ekof.bg.ac.y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atural_rate_of_unemployment" TargetMode="External"/><Relationship Id="rId2" Type="http://schemas.openxmlformats.org/officeDocument/2006/relationships/hyperlink" Target="http://en.wikipedia.org/wiki/Golden_Rule_savings_rat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en.wikipedia.org/wiki/William_Phillips_(economist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http://en.wikipedia.org/wiki/Capital_(economics)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2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0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mf.org/2017/04/12/drivers-of-declining-labor-share-of-income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pedia.com/terms/n/neweconomy.asp" TargetMode="External"/><Relationship Id="rId2" Type="http://schemas.openxmlformats.org/officeDocument/2006/relationships/hyperlink" Target="https://en.wikipedia.org/wiki/New_economy" TargetMode="Externa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blogs.imf.org/2017/04/12/drivers-of-declining-labor-share-of-income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TRE</a:t>
            </a:r>
            <a:r>
              <a:rPr lang="en-US" altLang="en-US" dirty="0"/>
              <a:t>ĆE POGLAVLJE</a:t>
            </a:r>
            <a:r>
              <a:rPr lang="sr-Latn-RS" altLang="en-US" dirty="0"/>
              <a:t> - nastavak</a:t>
            </a:r>
            <a:endParaRPr lang="en-GB" altLang="en-US" dirty="0"/>
          </a:p>
        </p:txBody>
      </p:sp>
      <p:sp>
        <p:nvSpPr>
          <p:cNvPr id="5123" name="Subtit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28260"/>
            <a:ext cx="6400800" cy="1752600"/>
          </a:xfrm>
        </p:spPr>
        <p:txBody>
          <a:bodyPr/>
          <a:lstStyle/>
          <a:p>
            <a:r>
              <a:rPr lang="en-US" altLang="en-US" dirty="0"/>
              <a:t>7. mart 2018.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233" y="833439"/>
            <a:ext cx="8728168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BDE1A08-8AEC-441D-8EFC-B4986ABFEBEE}"/>
              </a:ext>
            </a:extLst>
          </p:cNvPr>
          <p:cNvSpPr/>
          <p:nvPr/>
        </p:nvSpPr>
        <p:spPr>
          <a:xfrm>
            <a:off x="1524000" y="3048000"/>
            <a:ext cx="1981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E371C0-B829-4163-8293-03F72F8E542B}"/>
              </a:ext>
            </a:extLst>
          </p:cNvPr>
          <p:cNvSpPr/>
          <p:nvPr/>
        </p:nvSpPr>
        <p:spPr>
          <a:xfrm>
            <a:off x="5334000" y="5181599"/>
            <a:ext cx="2743200" cy="8429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3.2</a:t>
            </a:r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black">
          <a:xfrm>
            <a:off x="0" y="762000"/>
            <a:ext cx="929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Proizvodna funkcija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5950" y="1828800"/>
            <a:ext cx="5181600" cy="4119563"/>
            <a:chOff x="1188" y="1152"/>
            <a:chExt cx="3264" cy="2595"/>
          </a:xfrm>
        </p:grpSpPr>
        <p:sp>
          <p:nvSpPr>
            <p:cNvPr id="8202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Text Box 7"/>
          <p:cNvSpPr txBox="1">
            <a:spLocks noChangeArrowheads="1"/>
          </p:cNvSpPr>
          <p:nvPr/>
        </p:nvSpPr>
        <p:spPr bwMode="black">
          <a:xfrm>
            <a:off x="28194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black">
          <a:xfrm rot="-5400000">
            <a:off x="0" y="2895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9" name="Text Box 30"/>
          <p:cNvSpPr txBox="1">
            <a:spLocks noChangeArrowheads="1"/>
          </p:cNvSpPr>
          <p:nvPr/>
        </p:nvSpPr>
        <p:spPr bwMode="black">
          <a:xfrm>
            <a:off x="1524000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graphicFrame>
        <p:nvGraphicFramePr>
          <p:cNvPr id="8200" name="Object 31"/>
          <p:cNvGraphicFramePr>
            <a:graphicFrameLocks noChangeAspect="1"/>
          </p:cNvGraphicFramePr>
          <p:nvPr/>
        </p:nvGraphicFramePr>
        <p:xfrm>
          <a:off x="6286500" y="2622550"/>
          <a:ext cx="127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1" name="Equation" r:id="rId3" imgW="30470504" imgH="8220109" progId="">
                  <p:embed/>
                </p:oleObj>
              </mc:Choice>
              <mc:Fallback>
                <p:oleObj name="Equation" r:id="rId3" imgW="30470504" imgH="8220109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286500" y="2622550"/>
                        <a:ext cx="1270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Arc 32"/>
          <p:cNvSpPr>
            <a:spLocks/>
          </p:cNvSpPr>
          <p:nvPr/>
        </p:nvSpPr>
        <p:spPr bwMode="black">
          <a:xfrm flipH="1">
            <a:off x="1924050" y="2743200"/>
            <a:ext cx="4084638" cy="4114800"/>
          </a:xfrm>
          <a:custGeom>
            <a:avLst/>
            <a:gdLst>
              <a:gd name="T0" fmla="*/ 0 w 21049"/>
              <a:gd name="T1" fmla="*/ 0 h 21600"/>
              <a:gd name="T2" fmla="*/ 2147483646 w 21049"/>
              <a:gd name="T3" fmla="*/ 2147483646 h 21600"/>
              <a:gd name="T4" fmla="*/ 0 w 21049"/>
              <a:gd name="T5" fmla="*/ 2147483646 h 21600"/>
              <a:gd name="T6" fmla="*/ 0 60000 65536"/>
              <a:gd name="T7" fmla="*/ 0 60000 65536"/>
              <a:gd name="T8" fmla="*/ 0 60000 65536"/>
              <a:gd name="T9" fmla="*/ 0 w 21049"/>
              <a:gd name="T10" fmla="*/ 0 h 21600"/>
              <a:gd name="T11" fmla="*/ 21049 w 2104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49" h="21600" fill="none" extrusionOk="0">
                <a:moveTo>
                  <a:pt x="-1" y="0"/>
                </a:moveTo>
                <a:cubicBezTo>
                  <a:pt x="10061" y="0"/>
                  <a:pt x="18791" y="6947"/>
                  <a:pt x="21049" y="16752"/>
                </a:cubicBezTo>
              </a:path>
              <a:path w="21049" h="21600" stroke="0" extrusionOk="0">
                <a:moveTo>
                  <a:pt x="-1" y="0"/>
                </a:moveTo>
                <a:cubicBezTo>
                  <a:pt x="10061" y="0"/>
                  <a:pt x="18791" y="6947"/>
                  <a:pt x="21049" y="1675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black">
          <a:xfrm>
            <a:off x="152400" y="228600"/>
            <a:ext cx="929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dirty="0">
                <a:solidFill>
                  <a:schemeClr val="bg1"/>
                </a:solidFill>
                <a:latin typeface="Arial" charset="0"/>
              </a:rPr>
              <a:t>Pro</a:t>
            </a: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izvodna funkcija</a:t>
            </a:r>
            <a:r>
              <a:rPr lang="de-DE" sz="3200" dirty="0">
                <a:solidFill>
                  <a:schemeClr val="bg1"/>
                </a:solidFill>
                <a:latin typeface="Arial" charset="0"/>
              </a:rPr>
              <a:t> (inten</a:t>
            </a: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zivna</a:t>
            </a:r>
            <a:r>
              <a:rPr lang="de-DE" sz="3200" dirty="0">
                <a:solidFill>
                  <a:schemeClr val="bg1"/>
                </a:solidFill>
                <a:latin typeface="Arial" charset="0"/>
              </a:rPr>
              <a:t> form</a:t>
            </a: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de-DE" sz="3200" dirty="0">
                <a:solidFill>
                  <a:schemeClr val="bg1"/>
                </a:solidFill>
                <a:latin typeface="Arial" charset="0"/>
              </a:rPr>
              <a:t>)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5950" y="1828800"/>
            <a:ext cx="5181600" cy="4119563"/>
            <a:chOff x="1188" y="1152"/>
            <a:chExt cx="3264" cy="2595"/>
          </a:xfrm>
        </p:grpSpPr>
        <p:sp>
          <p:nvSpPr>
            <p:cNvPr id="9226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Text Box 8"/>
          <p:cNvSpPr txBox="1">
            <a:spLocks noChangeArrowheads="1"/>
          </p:cNvSpPr>
          <p:nvPr/>
        </p:nvSpPr>
        <p:spPr bwMode="black">
          <a:xfrm>
            <a:off x="-192088" y="1752600"/>
            <a:ext cx="2249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black">
          <a:xfrm>
            <a:off x="1524000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graphicFrame>
        <p:nvGraphicFramePr>
          <p:cNvPr id="9223" name="Object 10"/>
          <p:cNvGraphicFramePr>
            <a:graphicFrameLocks noChangeAspect="1"/>
          </p:cNvGraphicFramePr>
          <p:nvPr/>
        </p:nvGraphicFramePr>
        <p:xfrm>
          <a:off x="6210300" y="2667000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5" name="Equation" r:id="rId3" imgW="21631304" imgH="8220109" progId="">
                  <p:embed/>
                </p:oleObj>
              </mc:Choice>
              <mc:Fallback>
                <p:oleObj name="Equation" r:id="rId3" imgW="21631304" imgH="8220109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210300" y="2667000"/>
                        <a:ext cx="901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Arc 11"/>
          <p:cNvSpPr>
            <a:spLocks/>
          </p:cNvSpPr>
          <p:nvPr/>
        </p:nvSpPr>
        <p:spPr bwMode="black">
          <a:xfrm flipH="1">
            <a:off x="1905000" y="2819400"/>
            <a:ext cx="4175125" cy="3429000"/>
          </a:xfrm>
          <a:custGeom>
            <a:avLst/>
            <a:gdLst>
              <a:gd name="T0" fmla="*/ 0 w 21514"/>
              <a:gd name="T1" fmla="*/ 0 h 21600"/>
              <a:gd name="T2" fmla="*/ 2147483646 w 21514"/>
              <a:gd name="T3" fmla="*/ 2147483646 h 21600"/>
              <a:gd name="T4" fmla="*/ 0 w 21514"/>
              <a:gd name="T5" fmla="*/ 2147483646 h 21600"/>
              <a:gd name="T6" fmla="*/ 0 60000 65536"/>
              <a:gd name="T7" fmla="*/ 0 60000 65536"/>
              <a:gd name="T8" fmla="*/ 0 60000 65536"/>
              <a:gd name="T9" fmla="*/ 0 w 21514"/>
              <a:gd name="T10" fmla="*/ 0 h 21600"/>
              <a:gd name="T11" fmla="*/ 21514 w 215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14" h="21600" fill="none" extrusionOk="0">
                <a:moveTo>
                  <a:pt x="-1" y="0"/>
                </a:moveTo>
                <a:cubicBezTo>
                  <a:pt x="11182" y="0"/>
                  <a:pt x="20516" y="8535"/>
                  <a:pt x="21513" y="19674"/>
                </a:cubicBezTo>
              </a:path>
              <a:path w="21514" h="21600" stroke="0" extrusionOk="0">
                <a:moveTo>
                  <a:pt x="-1" y="0"/>
                </a:moveTo>
                <a:cubicBezTo>
                  <a:pt x="11182" y="0"/>
                  <a:pt x="20516" y="8535"/>
                  <a:pt x="21513" y="1967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7"/>
          <p:cNvSpPr txBox="1">
            <a:spLocks noChangeArrowheads="1"/>
          </p:cNvSpPr>
          <p:nvPr/>
        </p:nvSpPr>
        <p:spPr bwMode="black">
          <a:xfrm>
            <a:off x="2590800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/>
          <a:srcRect l="51754" t="3462"/>
          <a:stretch>
            <a:fillRect/>
          </a:stretch>
        </p:blipFill>
        <p:spPr bwMode="auto">
          <a:xfrm>
            <a:off x="381000" y="2286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r-Latn-RS" dirty="0"/>
              <a:t>Rast </a:t>
            </a:r>
            <a:r>
              <a:rPr lang="en-US" dirty="0" err="1"/>
              <a:t>kapitala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se </a:t>
            </a:r>
            <a:r>
              <a:rPr lang="en-US" dirty="0" err="1"/>
              <a:t>kompenzuje</a:t>
            </a:r>
            <a:r>
              <a:rPr lang="sr-Latn-CS" dirty="0"/>
              <a:t> </a:t>
            </a:r>
            <a:r>
              <a:rPr lang="en-US" dirty="0" err="1"/>
              <a:t>amortizovani</a:t>
            </a:r>
            <a:r>
              <a:rPr lang="en-US" dirty="0"/>
              <a:t> deo — </a:t>
            </a:r>
            <a:r>
              <a:rPr lang="en-US" dirty="0" err="1"/>
              <a:t>dakle</a:t>
            </a:r>
            <a:r>
              <a:rPr lang="en-US" dirty="0"/>
              <a:t> </a:t>
            </a:r>
            <a:r>
              <a:rPr lang="en-US" dirty="0" err="1"/>
              <a:t>voda</a:t>
            </a:r>
            <a:r>
              <a:rPr lang="en-US" dirty="0"/>
              <a:t> se </a:t>
            </a:r>
            <a:r>
              <a:rPr lang="en-US" dirty="0" err="1"/>
              <a:t>doliva</a:t>
            </a:r>
            <a:r>
              <a:rPr lang="en-US" dirty="0"/>
              <a:t> u </a:t>
            </a:r>
            <a:r>
              <a:rPr lang="en-US" dirty="0" err="1"/>
              <a:t>kadu</a:t>
            </a:r>
            <a:r>
              <a:rPr lang="sr-Latn-CS" dirty="0"/>
              <a:t> </a:t>
            </a:r>
            <a:r>
              <a:rPr lang="en-US" dirty="0" err="1"/>
              <a:t>istom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 </a:t>
            </a:r>
            <a:r>
              <a:rPr lang="en-US" dirty="0" err="1"/>
              <a:t>otiče</a:t>
            </a:r>
            <a:r>
              <a:rPr lang="en-US" dirty="0"/>
              <a:t>. To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stabilno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,</a:t>
            </a:r>
            <a:r>
              <a:rPr lang="sr-Latn-CS" dirty="0"/>
              <a:t>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err="1"/>
              <a:t>kapitalni</a:t>
            </a:r>
            <a:r>
              <a:rPr lang="en-US" dirty="0"/>
              <a:t> </a:t>
            </a:r>
            <a:r>
              <a:rPr lang="en-US" dirty="0" err="1"/>
              <a:t>koeficijent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raste</a:t>
            </a:r>
            <a:r>
              <a:rPr lang="en-US" dirty="0"/>
              <a:t>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pic>
        <p:nvPicPr>
          <p:cNvPr id="11268" name="Picture 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19238"/>
            <a:ext cx="4495800" cy="32813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61120Phel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5863" y="76200"/>
            <a:ext cx="5341937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3810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Edmund Phelps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Nobelova nagrada 2006 za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/>
              <a:t>“</a:t>
            </a:r>
            <a:r>
              <a:rPr lang="sr-Latn-CS" sz="3200">
                <a:hlinkClick r:id="rId3"/>
              </a:rPr>
              <a:t>produbljivanje našeg shvatanja odnosa između kratkoročnih i dugoročnih efekata ekonomske politike</a:t>
            </a:r>
            <a:r>
              <a:rPr lang="en-US" sz="3200"/>
              <a:t>" </a:t>
            </a: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04800" y="1400175"/>
            <a:ext cx="8001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  <a:hlinkClick r:id="rId2" tooltip="Golden Rule savings rate"/>
              </a:rPr>
              <a:t>Zlatno pravilo akumulacije kapitala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 Koje se bavi utvrđivanjem koliko privreda može da potroši danas, a koliko treba da iznosi štednja koja će osigurati da buduće generacije uživaju veću potrošnju.</a:t>
            </a:r>
          </a:p>
          <a:p>
            <a:endParaRPr lang="sr-Latn-CS" sz="28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Njegovi verovatno najznačajniji rad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</a:rPr>
              <a:t>teor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ija 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  <a:hlinkClick r:id="rId3" tooltip="Natural rate of unemployment"/>
              </a:rPr>
              <a:t>prirodne stope nezaposlenosti (na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  <a:hlinkClick r:id="rId3" tooltip="Natural rate of unemployment"/>
              </a:rPr>
              <a:t>tural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hlinkClick r:id="rId3" tooltip="Natural rate of unemployment"/>
              </a:rPr>
              <a:t> rate of unemployment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)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 – 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dokaz njenog postojanja, kako se utvrđuje veličina i kako iz tržišnih odnosa može nastati nezaposlenost.</a:t>
            </a:r>
          </a:p>
          <a:p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Time su se bavili Milton Fridman i </a:t>
            </a:r>
            <a:r>
              <a:rPr lang="sr-Latn-CS" sz="2400" dirty="0">
                <a:solidFill>
                  <a:schemeClr val="bg2"/>
                </a:solidFill>
                <a:latin typeface="Times New Roman" pitchFamily="18" charset="0"/>
              </a:rPr>
              <a:t>Filips 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(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hlinkClick r:id="rId4" tooltip="William Phillips (economist)"/>
              </a:rPr>
              <a:t>Alban William Phillips</a:t>
            </a:r>
            <a:r>
              <a:rPr lang="sr-Latn-CS" sz="2800" dirty="0">
                <a:solidFill>
                  <a:schemeClr val="bg2"/>
                </a:solidFill>
                <a:latin typeface="Times New Roman" pitchFamily="18" charset="0"/>
              </a:rPr>
              <a:t>), to je 14. poglavlje</a:t>
            </a: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242D5-AA35-4070-84AB-8FE0DFC66FAF}"/>
              </a:ext>
            </a:extLst>
          </p:cNvPr>
          <p:cNvSpPr/>
          <p:nvPr/>
        </p:nvSpPr>
        <p:spPr>
          <a:xfrm>
            <a:off x="2057400" y="702973"/>
            <a:ext cx="11400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>
                <a:solidFill>
                  <a:schemeClr val="bg2"/>
                </a:solidFill>
              </a:rPr>
              <a:t>MPK </a:t>
            </a:r>
            <a:r>
              <a:rPr lang="en-US" dirty="0">
                <a:solidFill>
                  <a:schemeClr val="bg2"/>
                </a:solidFill>
              </a:rPr>
              <a:t>= δ.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dirty="0"/>
              <a:t>Kolika je stopa štednje?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7"/>
            <a:ext cx="3838604" cy="43577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Latn-CS" sz="1800" dirty="0"/>
              <a:t>Stopa štednje od </a:t>
            </a:r>
            <a:r>
              <a:rPr lang="en-US" sz="1800" dirty="0"/>
              <a:t>100% </a:t>
            </a:r>
            <a:r>
              <a:rPr lang="sr-Latn-CS" sz="1800" dirty="0"/>
              <a:t> - ceo dohodak ide na investicije u </a:t>
            </a:r>
            <a:r>
              <a:rPr lang="sr-Latn-CS" sz="1800" dirty="0">
                <a:hlinkClick r:id="rId2" tooltip="Capital (economics)"/>
              </a:rPr>
              <a:t>ka</a:t>
            </a:r>
            <a:r>
              <a:rPr lang="en-US" sz="1800" dirty="0" err="1">
                <a:hlinkClick r:id="rId2" tooltip="Capital (economics)"/>
              </a:rPr>
              <a:t>pital</a:t>
            </a:r>
            <a:r>
              <a:rPr lang="en-US" sz="1800" dirty="0"/>
              <a:t>, </a:t>
            </a:r>
            <a:r>
              <a:rPr lang="sr-Latn-CS" sz="1800" dirty="0"/>
              <a:t>a potrošnja u stabilnom stanju jednaka je nuli.</a:t>
            </a:r>
          </a:p>
          <a:p>
            <a:pPr eaLnBrk="1" hangingPunct="1">
              <a:lnSpc>
                <a:spcPct val="80000"/>
              </a:lnSpc>
            </a:pPr>
            <a:endParaRPr lang="sr-Latn-CS" sz="1800" dirty="0"/>
          </a:p>
          <a:p>
            <a:pPr eaLnBrk="1" hangingPunct="1">
              <a:lnSpc>
                <a:spcPct val="80000"/>
              </a:lnSpc>
            </a:pPr>
            <a:r>
              <a:rPr lang="sr-Latn-CS" sz="1800" dirty="0"/>
              <a:t>Štednja u iznosu od </a:t>
            </a:r>
            <a:r>
              <a:rPr lang="en-US" sz="1800" dirty="0"/>
              <a:t>0% imp</a:t>
            </a:r>
            <a:r>
              <a:rPr lang="sr-Latn-CS" sz="1800" dirty="0"/>
              <a:t>cira da nema novog kapitala, sav kapital se amortizuje dok se novi ne stvara, te je potrošnja u stabilnom stanju opet jednaka nuli.</a:t>
            </a:r>
          </a:p>
          <a:p>
            <a:pPr eaLnBrk="1" hangingPunct="1">
              <a:lnSpc>
                <a:spcPct val="80000"/>
              </a:lnSpc>
            </a:pPr>
            <a:endParaRPr lang="sr-Latn-CS" sz="1800" dirty="0"/>
          </a:p>
          <a:p>
            <a:pPr eaLnBrk="1" hangingPunct="1">
              <a:lnSpc>
                <a:spcPct val="80000"/>
              </a:lnSpc>
            </a:pPr>
            <a:r>
              <a:rPr lang="sr-Latn-CS" sz="1800" dirty="0"/>
              <a:t>Negde između te dve tačke je štednja koja odgovara </a:t>
            </a:r>
            <a:r>
              <a:rPr lang="en-US" sz="1800" dirty="0"/>
              <a:t>“</a:t>
            </a:r>
            <a:r>
              <a:rPr lang="sr-Latn-CS" sz="1800" dirty="0"/>
              <a:t>zlatnom pravilu</a:t>
            </a:r>
            <a:r>
              <a:rPr lang="en-US" sz="1800" dirty="0"/>
              <a:t>" </a:t>
            </a:r>
            <a:r>
              <a:rPr lang="sr-Latn-CS" sz="1800" dirty="0"/>
              <a:t>gde je sklonost štednji definisana tako da maksimizira potrošnju.</a:t>
            </a:r>
            <a:r>
              <a:rPr lang="en-US" sz="1800" dirty="0"/>
              <a:t>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8639EB8-54AF-4AFF-8A31-7C154D701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1519238"/>
            <a:ext cx="4495800" cy="328136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8E7C1D-E6C0-40D5-BC12-24461F01D615}"/>
              </a:ext>
            </a:extLst>
          </p:cNvPr>
          <p:cNvCxnSpPr>
            <a:cxnSpLocks/>
          </p:cNvCxnSpPr>
          <p:nvPr/>
        </p:nvCxnSpPr>
        <p:spPr>
          <a:xfrm flipV="1">
            <a:off x="5181600" y="2743200"/>
            <a:ext cx="1600200" cy="1371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DD1725-4166-4B55-846B-C4601E86E573}"/>
              </a:ext>
            </a:extLst>
          </p:cNvPr>
          <p:cNvCxnSpPr>
            <a:cxnSpLocks/>
          </p:cNvCxnSpPr>
          <p:nvPr/>
        </p:nvCxnSpPr>
        <p:spPr>
          <a:xfrm>
            <a:off x="5181600" y="4114802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772" y="92075"/>
            <a:ext cx="8458200" cy="66738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87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Logički sled događaja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1. </a:t>
            </a:r>
            <a:r>
              <a:rPr lang="en-US" sz="3200"/>
              <a:t>Što zemlja više štedi - više investira; </a:t>
            </a: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2. </a:t>
            </a:r>
            <a:r>
              <a:rPr lang="en-US" sz="3200"/>
              <a:t>što više investira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200"/>
              <a:t>	veći je </a:t>
            </a:r>
            <a:r>
              <a:rPr lang="en-US" sz="3200" i="1"/>
              <a:t>K/Y</a:t>
            </a:r>
            <a:r>
              <a:rPr lang="en-US" sz="3200"/>
              <a:t>; </a:t>
            </a: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Latn-CS" sz="3200"/>
              <a:t>3. što</a:t>
            </a:r>
            <a:r>
              <a:rPr lang="en-US" sz="3200"/>
              <a:t>  je veći</a:t>
            </a:r>
            <a:r>
              <a:rPr lang="sr-Latn-CS" sz="3200"/>
              <a:t> </a:t>
            </a:r>
            <a:r>
              <a:rPr lang="en-US" sz="3200" i="1"/>
              <a:t>K/Y </a:t>
            </a:r>
            <a:r>
              <a:rPr lang="en-US" sz="3200"/>
              <a:t>veći je output po</a:t>
            </a:r>
            <a:r>
              <a:rPr lang="sr-Latn-CS" sz="3200"/>
              <a:t> </a:t>
            </a:r>
            <a:r>
              <a:rPr lang="en-US" sz="3200"/>
              <a:t>radniku. </a:t>
            </a:r>
            <a:endParaRPr lang="sr-Latn-CS" sz="32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3200"/>
          </a:p>
          <a:p>
            <a:pPr eaLnBrk="1" hangingPunct="1">
              <a:lnSpc>
                <a:spcPct val="80000"/>
              </a:lnSpc>
            </a:pPr>
            <a:endParaRPr lang="en-US" sz="3200"/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762000"/>
            <a:ext cx="3810000" cy="2781300"/>
          </a:xfrm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7772400" cy="4876800"/>
          </a:xfrm>
        </p:spPr>
        <p:txBody>
          <a:bodyPr/>
          <a:lstStyle/>
          <a:p>
            <a:pPr eaLnBrk="1" hangingPunct="1"/>
            <a:r>
              <a:rPr lang="sr-Latn-CS" altLang="en-US" dirty="0"/>
              <a:t>Poglavlje 3 </a:t>
            </a:r>
          </a:p>
          <a:p>
            <a:pPr eaLnBrk="1" hangingPunct="1">
              <a:buFontTx/>
              <a:buNone/>
            </a:pPr>
            <a:r>
              <a:rPr lang="sr-Latn-CS" altLang="en-US" sz="3600" dirty="0"/>
              <a:t>Privredni rast</a:t>
            </a:r>
            <a:endParaRPr lang="en-GB" altLang="en-US" sz="3600" dirty="0"/>
          </a:p>
          <a:p>
            <a:pPr eaLnBrk="1" hangingPunct="1">
              <a:buFontTx/>
              <a:buNone/>
            </a:pPr>
            <a:endParaRPr lang="en-US" altLang="en-US" sz="8000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276600" y="762000"/>
            <a:ext cx="598875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en-US" sz="2000" b="1" u="sng" dirty="0" err="1">
                <a:solidFill>
                  <a:srgbClr val="FFC8B7"/>
                </a:solidFill>
                <a:latin typeface="Calibri" pitchFamily="34" charset="0"/>
              </a:rPr>
              <a:t>Osnove</a:t>
            </a:r>
            <a:r>
              <a:rPr lang="en-US" altLang="en-US" sz="2000" b="1" u="sng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u="sng" dirty="0" err="1">
                <a:solidFill>
                  <a:srgbClr val="FFC8B7"/>
                </a:solidFill>
                <a:latin typeface="Calibri" pitchFamily="34" charset="0"/>
              </a:rPr>
              <a:t>privrednog</a:t>
            </a:r>
            <a:r>
              <a:rPr lang="en-US" altLang="en-US" sz="2000" b="1" u="sng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u="sng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2000" b="1" u="sng" dirty="0">
                <a:solidFill>
                  <a:srgbClr val="FFC8B7"/>
                </a:solidFill>
                <a:latin typeface="Calibri" pitchFamily="34" charset="0"/>
              </a:rPr>
              <a:t>        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3.1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Pregled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3.2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Kako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razmišljati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o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rastu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: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činjenice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zakonomernosti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3.2.1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Fenomen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privrednog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3.2.2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Izvori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: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agregatna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proizvodna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funkcija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3.2.3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Kaldorovih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pet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zakonomernosti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privrednog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3.2.4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Stabilno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stanje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b="1" dirty="0">
                <a:solidFill>
                  <a:srgbClr val="FFC8B7"/>
                </a:solidFill>
                <a:latin typeface="Calibri" pitchFamily="34" charset="0"/>
              </a:rPr>
              <a:t>3.3 </a:t>
            </a:r>
            <a:r>
              <a:rPr lang="en-US" altLang="en-US" sz="1600" b="1" dirty="0" err="1">
                <a:solidFill>
                  <a:srgbClr val="FFC8B7"/>
                </a:solidFill>
                <a:latin typeface="Calibri" pitchFamily="34" charset="0"/>
              </a:rPr>
              <a:t>Akumulacija</a:t>
            </a:r>
            <a:r>
              <a:rPr lang="en-US" altLang="en-US" sz="16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b="1" dirty="0" err="1">
                <a:solidFill>
                  <a:srgbClr val="FFC8B7"/>
                </a:solidFill>
                <a:latin typeface="Calibri" pitchFamily="34" charset="0"/>
              </a:rPr>
              <a:t>k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apitala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privredni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3.3.1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Štednja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,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investicije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akumulacija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kap</a:t>
            </a:r>
            <a:r>
              <a:rPr lang="en-US" altLang="en-US" sz="1600" u="sng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tiala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3.3.2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Akumulacija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kapitala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amortizacija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3.3.3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Karakteristike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stabilnog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stanja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 </a:t>
            </a: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3.3.4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Uloga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štednje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u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procesu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3.3.5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Zlatno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pravilo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3.4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stanovništva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privredni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 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3.5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Tehnički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progres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privredni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  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3.6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Računovodstvo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privrednog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2000" b="1" dirty="0" err="1">
                <a:solidFill>
                  <a:srgbClr val="FFC8B7"/>
                </a:solidFill>
                <a:latin typeface="Calibri" pitchFamily="34" charset="0"/>
              </a:rPr>
              <a:t>rasta</a:t>
            </a:r>
            <a:r>
              <a:rPr lang="en-US" altLang="en-US" sz="2000" b="1" dirty="0">
                <a:solidFill>
                  <a:srgbClr val="FFC8B7"/>
                </a:solidFill>
                <a:latin typeface="Calibri" pitchFamily="34" charset="0"/>
              </a:rPr>
              <a:t>    </a:t>
            </a:r>
            <a:endParaRPr lang="en-GB" altLang="en-US" sz="20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3.6.1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Dekompozicija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R.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Soloua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3.6.2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Akumulacija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kapitala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3.6.3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Rast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zaposlenosti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endParaRPr lang="en-GB" altLang="en-US" sz="1600" dirty="0">
              <a:solidFill>
                <a:srgbClr val="FFC8B7"/>
              </a:solidFill>
            </a:endParaRPr>
          </a:p>
          <a:p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3.6.4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Doprinos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tehničkog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  <a:r>
              <a:rPr lang="en-US" altLang="en-US" sz="1600" dirty="0" err="1">
                <a:solidFill>
                  <a:srgbClr val="FFC8B7"/>
                </a:solidFill>
                <a:latin typeface="Calibri" pitchFamily="34" charset="0"/>
              </a:rPr>
              <a:t>progrsa</a:t>
            </a:r>
            <a:r>
              <a:rPr lang="en-US" altLang="en-US" sz="1600" dirty="0">
                <a:solidFill>
                  <a:srgbClr val="FFC8B7"/>
                </a:solidFill>
                <a:latin typeface="Calibri" pitchFamily="34" charset="0"/>
              </a:rPr>
              <a:t> </a:t>
            </a:r>
          </a:p>
          <a:p>
            <a:endParaRPr lang="en-GB" altLang="en-US" sz="600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/>
                  <a:t>Pošto </a:t>
                </a:r>
                <a:r>
                  <a:rPr lang="en-US" sz="3200" dirty="0" err="1"/>
                  <a:t>je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num>
                          <m:den>
                            <m:r>
                              <a:rPr lang="en-GB" sz="4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i="1" dirty="0"/>
                  <a:t>“</a:t>
                </a:r>
                <a:r>
                  <a:rPr lang="en-US" sz="3200" dirty="0" err="1"/>
                  <a:t>isto</a:t>
                </a:r>
                <a:r>
                  <a:rPr lang="en-US" sz="3200" dirty="0"/>
                  <a:t>” </a:t>
                </a:r>
                <a:r>
                  <a:rPr lang="en-US" sz="3200" dirty="0" err="1"/>
                  <a:t>što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</a:t>
                </a:r>
                <a:r>
                  <a:rPr lang="en-US" sz="3200" i="1" dirty="0" err="1"/>
                  <a:t>Ypc</a:t>
                </a:r>
                <a:endParaRPr lang="en-US" sz="3200" i="1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/>
                  <a:t> </a:t>
                </a:r>
                <a:r>
                  <a:rPr lang="en-US" sz="3200" dirty="0" err="1"/>
                  <a:t>vidimo</a:t>
                </a:r>
                <a:r>
                  <a:rPr lang="en-US" sz="3200" dirty="0"/>
                  <a:t> da bi </a:t>
                </a:r>
                <a:r>
                  <a:rPr lang="en-US" sz="3200" dirty="0" err="1"/>
                  <a:t>trebalo</a:t>
                </a:r>
                <a:r>
                  <a:rPr lang="en-US" sz="3200" dirty="0"/>
                  <a:t> da </a:t>
                </a:r>
                <a:r>
                  <a:rPr lang="en-US" sz="3200" dirty="0" err="1"/>
                  <a:t>zemlje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visokim</a:t>
                </a:r>
                <a:r>
                  <a:rPr lang="sr-Latn-CS" sz="3200" dirty="0"/>
                  <a:t> </a:t>
                </a:r>
                <a:r>
                  <a:rPr lang="en-US" sz="3200" dirty="0" err="1"/>
                  <a:t>stopama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štednje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investicija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imaju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visoke</a:t>
                </a:r>
                <a:r>
                  <a:rPr lang="en-US" sz="3200" dirty="0"/>
                  <a:t> per</a:t>
                </a:r>
                <a:r>
                  <a:rPr lang="sr-Latn-CS" sz="3200" dirty="0"/>
                  <a:t> </a:t>
                </a:r>
                <a:r>
                  <a:rPr lang="en-US" sz="3200" dirty="0"/>
                  <a:t>capita </a:t>
                </a:r>
                <a:r>
                  <a:rPr lang="en-US" sz="3200" dirty="0" err="1"/>
                  <a:t>dohotke</a:t>
                </a:r>
                <a:r>
                  <a:rPr lang="en-US" sz="3200" dirty="0"/>
                  <a:t>.</a:t>
                </a:r>
                <a:endParaRPr lang="sr-Latn-CS" sz="32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sr-Latn-CS" sz="32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/>
                  <a:t> </a:t>
                </a:r>
                <a:r>
                  <a:rPr lang="en-US" sz="3200" dirty="0" err="1"/>
                  <a:t>Je</a:t>
                </a:r>
                <a:r>
                  <a:rPr lang="en-US" sz="3200" dirty="0"/>
                  <a:t> li to </a:t>
                </a:r>
                <a:r>
                  <a:rPr lang="en-US" sz="3200" dirty="0" err="1"/>
                  <a:t>istina</a:t>
                </a:r>
                <a:r>
                  <a:rPr lang="en-US" sz="3200" dirty="0"/>
                  <a:t>? Na </a:t>
                </a:r>
                <a:r>
                  <a:rPr lang="en-US" sz="3200" dirty="0" err="1"/>
                  <a:t>Slici</a:t>
                </a:r>
                <a:r>
                  <a:rPr lang="en-US" sz="3200" dirty="0"/>
                  <a:t> 3.5 </a:t>
                </a:r>
                <a:r>
                  <a:rPr lang="en-US" sz="3200" dirty="0" err="1"/>
                  <a:t>uočava</a:t>
                </a:r>
                <a:r>
                  <a:rPr lang="en-US" sz="3200" dirty="0"/>
                  <a:t> se da </a:t>
                </a:r>
                <a:r>
                  <a:rPr lang="en-US" sz="3200" dirty="0" err="1"/>
                  <a:t>takva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veza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postoji</a:t>
                </a:r>
                <a:r>
                  <a:rPr lang="en-US" sz="3200" dirty="0"/>
                  <a:t>. 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/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err="1"/>
                  <a:t>Siromašne</a:t>
                </a:r>
                <a:r>
                  <a:rPr lang="sr-Latn-CS" sz="3200" dirty="0"/>
                  <a:t> </a:t>
                </a:r>
                <a:r>
                  <a:rPr lang="en-US" sz="3200" dirty="0" err="1"/>
                  <a:t>zemlje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Afrike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malo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investiraju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za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razliku</a:t>
                </a:r>
                <a:r>
                  <a:rPr lang="sr-Latn-CS" sz="3200" dirty="0"/>
                  <a:t> </a:t>
                </a:r>
                <a:r>
                  <a:rPr lang="en-US" sz="3200" dirty="0"/>
                  <a:t>od </a:t>
                </a:r>
                <a:r>
                  <a:rPr lang="en-US" sz="3200" dirty="0" err="1"/>
                  <a:t>bogatijih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zemalja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Evrope</a:t>
                </a:r>
                <a:r>
                  <a:rPr lang="en-US" sz="3200" dirty="0"/>
                  <a:t> </a:t>
                </a:r>
                <a:r>
                  <a:rPr lang="en-US" sz="3200" dirty="0" err="1"/>
                  <a:t>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Azije</a:t>
                </a:r>
                <a:r>
                  <a:rPr lang="en-US" sz="3200" dirty="0"/>
                  <a:t>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3200" dirty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838" t="-1958" r="-1029" b="-19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Gray">
          <a:xfrm>
            <a:off x="0" y="990600"/>
            <a:ext cx="905827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black">
          <a:xfrm>
            <a:off x="0" y="6858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Invest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icije i stope rasta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2000">
                <a:solidFill>
                  <a:schemeClr val="bg1"/>
                </a:solidFill>
                <a:latin typeface="Arial" charset="0"/>
              </a:rPr>
              <a:t>(1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22</a:t>
            </a:r>
            <a:r>
              <a:rPr lang="sr-Latn-CS" sz="2000">
                <a:solidFill>
                  <a:schemeClr val="bg1"/>
                </a:solidFill>
                <a:latin typeface="Arial" charset="0"/>
              </a:rPr>
              <a:t> zemlje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, 1950-92</a:t>
            </a:r>
            <a:r>
              <a:rPr lang="de-DE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 bwMode="blackGray"/>
        <p:txBody>
          <a:bodyPr/>
          <a:lstStyle/>
          <a:p>
            <a:pPr eaLnBrk="1" hangingPunct="1"/>
            <a:r>
              <a:rPr lang="de-DE"/>
              <a:t>Figure 3.5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black">
          <a:xfrm>
            <a:off x="152400" y="275332"/>
            <a:ext cx="8991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 dirty="0">
                <a:solidFill>
                  <a:schemeClr val="bg1"/>
                </a:solidFill>
                <a:latin typeface="Arial" charset="0"/>
              </a:rPr>
              <a:t>Rast štednje uvećava Y/L, ali zbog opadajućih prinosa ...</a:t>
            </a:r>
            <a:endParaRPr lang="en-US" sz="32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1828800"/>
            <a:ext cx="5181600" cy="4119563"/>
            <a:chOff x="1188" y="1152"/>
            <a:chExt cx="3264" cy="2595"/>
          </a:xfrm>
        </p:grpSpPr>
        <p:sp>
          <p:nvSpPr>
            <p:cNvPr id="19475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0" name="Text Box 8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black">
          <a:xfrm>
            <a:off x="1752600" y="6400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2" name="Arc 10"/>
          <p:cNvSpPr>
            <a:spLocks/>
          </p:cNvSpPr>
          <p:nvPr/>
        </p:nvSpPr>
        <p:spPr bwMode="black">
          <a:xfrm flipH="1">
            <a:off x="1911350" y="4113213"/>
            <a:ext cx="4168775" cy="2058987"/>
          </a:xfrm>
          <a:custGeom>
            <a:avLst/>
            <a:gdLst>
              <a:gd name="T0" fmla="*/ 0 w 21478"/>
              <a:gd name="T1" fmla="*/ 0 h 21600"/>
              <a:gd name="T2" fmla="*/ 2147483646 w 21478"/>
              <a:gd name="T3" fmla="*/ 2147483646 h 21600"/>
              <a:gd name="T4" fmla="*/ 0 w 21478"/>
              <a:gd name="T5" fmla="*/ 2147483646 h 21600"/>
              <a:gd name="T6" fmla="*/ 0 60000 65536"/>
              <a:gd name="T7" fmla="*/ 0 60000 65536"/>
              <a:gd name="T8" fmla="*/ 0 60000 65536"/>
              <a:gd name="T9" fmla="*/ 0 w 21478"/>
              <a:gd name="T10" fmla="*/ 0 h 21600"/>
              <a:gd name="T11" fmla="*/ 21478 w 214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8" h="21600" fill="none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</a:path>
              <a:path w="21478" h="21600" stroke="0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black">
          <a:xfrm flipV="1">
            <a:off x="1909763" y="3335338"/>
            <a:ext cx="4090987" cy="2603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black">
          <a:xfrm>
            <a:off x="4586288" y="4243388"/>
            <a:ext cx="0" cy="1692275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Oval 16"/>
          <p:cNvSpPr>
            <a:spLocks noChangeArrowheads="1"/>
          </p:cNvSpPr>
          <p:nvPr/>
        </p:nvSpPr>
        <p:spPr bwMode="blackWhite">
          <a:xfrm>
            <a:off x="4557713" y="4191000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8"/>
          <p:cNvSpPr txBox="1">
            <a:spLocks noChangeArrowheads="1"/>
          </p:cNvSpPr>
          <p:nvPr/>
        </p:nvSpPr>
        <p:spPr bwMode="black">
          <a:xfrm>
            <a:off x="-190500" y="1752600"/>
            <a:ext cx="2249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67" name="Arc 19"/>
          <p:cNvSpPr>
            <a:spLocks/>
          </p:cNvSpPr>
          <p:nvPr/>
        </p:nvSpPr>
        <p:spPr bwMode="black">
          <a:xfrm flipH="1">
            <a:off x="1905000" y="3657600"/>
            <a:ext cx="4168775" cy="2573338"/>
          </a:xfrm>
          <a:custGeom>
            <a:avLst/>
            <a:gdLst>
              <a:gd name="T0" fmla="*/ 0 w 21478"/>
              <a:gd name="T1" fmla="*/ 0 h 21600"/>
              <a:gd name="T2" fmla="*/ 2147483646 w 21478"/>
              <a:gd name="T3" fmla="*/ 2147483646 h 21600"/>
              <a:gd name="T4" fmla="*/ 0 w 21478"/>
              <a:gd name="T5" fmla="*/ 2147483646 h 21600"/>
              <a:gd name="T6" fmla="*/ 0 60000 65536"/>
              <a:gd name="T7" fmla="*/ 0 60000 65536"/>
              <a:gd name="T8" fmla="*/ 0 60000 65536"/>
              <a:gd name="T9" fmla="*/ 0 w 21478"/>
              <a:gd name="T10" fmla="*/ 0 h 21600"/>
              <a:gd name="T11" fmla="*/ 21478 w 214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8" h="21600" fill="none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</a:path>
              <a:path w="21478" h="21600" stroke="0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21"/>
          <p:cNvSpPr>
            <a:spLocks noChangeShapeType="1"/>
          </p:cNvSpPr>
          <p:nvPr/>
        </p:nvSpPr>
        <p:spPr bwMode="black">
          <a:xfrm>
            <a:off x="5462588" y="3700463"/>
            <a:ext cx="0" cy="2238375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Oval 24"/>
          <p:cNvSpPr>
            <a:spLocks noChangeArrowheads="1"/>
          </p:cNvSpPr>
          <p:nvPr/>
        </p:nvSpPr>
        <p:spPr bwMode="blackWhite">
          <a:xfrm>
            <a:off x="5424488" y="3643313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25"/>
          <p:cNvSpPr>
            <a:spLocks noChangeShapeType="1"/>
          </p:cNvSpPr>
          <p:nvPr/>
        </p:nvSpPr>
        <p:spPr bwMode="black">
          <a:xfrm flipV="1">
            <a:off x="5867400" y="3686175"/>
            <a:ext cx="0" cy="401638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27"/>
          <p:cNvSpPr>
            <a:spLocks noChangeShapeType="1"/>
          </p:cNvSpPr>
          <p:nvPr/>
        </p:nvSpPr>
        <p:spPr bwMode="blackWhite">
          <a:xfrm flipV="1">
            <a:off x="4343400" y="3919538"/>
            <a:ext cx="0" cy="320675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0" y="2971800"/>
            <a:ext cx="403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amortizacija = </a:t>
            </a:r>
            <a:r>
              <a:rPr lang="sr-Latn-RS" sz="2000" i="1" dirty="0">
                <a:solidFill>
                  <a:schemeClr val="bg2"/>
                </a:solidFill>
                <a:cs typeface="Arial" panose="020B0604020202020204" pitchFamily="34" charset="0"/>
              </a:rPr>
              <a:t>d </a:t>
            </a:r>
            <a:r>
              <a:rPr lang="sr-Latn-RS" sz="2000" i="1" baseline="30000" dirty="0">
                <a:solidFill>
                  <a:schemeClr val="bg2"/>
                </a:solidFill>
                <a:cs typeface="Arial" panose="020B0604020202020204" pitchFamily="34" charset="0"/>
              </a:rPr>
              <a:t>.</a:t>
            </a:r>
            <a:r>
              <a:rPr lang="sr-Latn-RS" sz="2000" i="1" baseline="30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r-Latn-RS" sz="2000" i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k</a:t>
            </a:r>
            <a:endParaRPr lang="en-GB" sz="2000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3486150"/>
            <a:ext cx="403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nova štednja = s</a:t>
            </a:r>
            <a:r>
              <a:rPr lang="en-GB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’</a:t>
            </a:r>
            <a:r>
              <a:rPr lang="sr-Latn-RS" sz="2000" i="1" baseline="30000" dirty="0">
                <a:solidFill>
                  <a:schemeClr val="bg2"/>
                </a:solidFill>
                <a:cs typeface="Arial" panose="020B0604020202020204" pitchFamily="34" charset="0"/>
              </a:rPr>
              <a:t>.</a:t>
            </a:r>
            <a:r>
              <a:rPr lang="sr-Latn-RS" sz="2000" i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f(k)</a:t>
            </a:r>
            <a:endParaRPr lang="en-GB" sz="2000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3886200"/>
            <a:ext cx="4038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stara</a:t>
            </a:r>
            <a:r>
              <a:rPr lang="en-GB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r-Latn-RS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štednja = s</a:t>
            </a:r>
            <a:r>
              <a:rPr lang="en-GB" sz="2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’</a:t>
            </a:r>
            <a:r>
              <a:rPr lang="sr-Latn-RS" sz="2000" i="1" baseline="30000" dirty="0">
                <a:solidFill>
                  <a:schemeClr val="bg2"/>
                </a:solidFill>
                <a:cs typeface="Arial" panose="020B0604020202020204" pitchFamily="34" charset="0"/>
              </a:rPr>
              <a:t>.</a:t>
            </a:r>
            <a:r>
              <a:rPr lang="sr-Latn-RS" sz="2000" i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f(k)</a:t>
            </a:r>
            <a:endParaRPr lang="en-GB" sz="2000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3810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U tački stabilnog stanja raste output</a:t>
            </a:r>
            <a:r>
              <a:rPr lang="sr-Latn-CS" sz="2000"/>
              <a:t> </a:t>
            </a:r>
            <a:r>
              <a:rPr lang="en-US" sz="2000"/>
              <a:t>po radniku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     i kapital po radniku, ukazujući na</a:t>
            </a:r>
            <a:r>
              <a:rPr lang="sr-Latn-CS" sz="2000"/>
              <a:t> </a:t>
            </a:r>
            <a:r>
              <a:rPr lang="en-US" sz="2000"/>
              <a:t>to da proizvodnja postaje kapitalno intenzivnija.</a:t>
            </a:r>
            <a:r>
              <a:rPr lang="sr-Latn-CS" sz="20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r-Latn-C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Prilagođavanje na novo stabilno stanje će potrajati,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neko vreme ostvarivati veće stope</a:t>
            </a:r>
            <a:r>
              <a:rPr lang="sr-Latn-CS" sz="2000"/>
              <a:t> </a:t>
            </a:r>
            <a:r>
              <a:rPr lang="en-US" sz="2000"/>
              <a:t>rasta.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 Ali jednom kada se dostigne stabilno stanje, više</a:t>
            </a:r>
            <a:r>
              <a:rPr lang="sr-Latn-CS" sz="2000"/>
              <a:t> </a:t>
            </a:r>
            <a:r>
              <a:rPr lang="en-US" sz="2000"/>
              <a:t>neće biti rasta.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/>
              <a:t>nedostaje</a:t>
            </a:r>
            <a:r>
              <a:rPr lang="sr-Latn-CS" sz="2000"/>
              <a:t> </a:t>
            </a:r>
            <a:r>
              <a:rPr lang="en-US" sz="2000"/>
              <a:t>scenario kojim bismo objasnili rast outputa per capita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</p:txBody>
      </p:sp>
      <p:pic>
        <p:nvPicPr>
          <p:cNvPr id="2048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419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Štednja predstavlja odricanje;</a:t>
            </a:r>
            <a:endParaRPr lang="sr-Latn-CS" sz="3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3200"/>
          </a:p>
          <a:p>
            <a:pPr eaLnBrk="1" hangingPunct="1">
              <a:lnSpc>
                <a:spcPct val="90000"/>
              </a:lnSpc>
            </a:pPr>
            <a:r>
              <a:rPr lang="sr-Latn-CS" sz="3200"/>
              <a:t>S</a:t>
            </a:r>
            <a:r>
              <a:rPr lang="en-US" sz="3200"/>
              <a:t>a</a:t>
            </a:r>
            <a:r>
              <a:rPr lang="sr-Latn-CS" sz="3200"/>
              <a:t> </a:t>
            </a:r>
            <a:r>
              <a:rPr lang="en-US" sz="3200"/>
              <a:t>stanovišta domaćinstva, to je dohodak koji se neće</a:t>
            </a:r>
            <a:r>
              <a:rPr lang="sr-Latn-CS" sz="3200"/>
              <a:t> </a:t>
            </a:r>
            <a:r>
              <a:rPr lang="en-US" sz="3200"/>
              <a:t>utrošiti na potrošna dobra. </a:t>
            </a:r>
            <a:endParaRPr lang="sr-Latn-CS" sz="32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r-Latn-CS" sz="32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Kada se podsetimo da se</a:t>
            </a:r>
            <a:r>
              <a:rPr lang="sr-Latn-CS" sz="3200"/>
              <a:t> </a:t>
            </a:r>
            <a:r>
              <a:rPr lang="en-US" sz="3200"/>
              <a:t>štednja formira na račun potrošnje, trebalo bi da se</a:t>
            </a:r>
            <a:r>
              <a:rPr lang="sr-Latn-CS" sz="3200"/>
              <a:t> </a:t>
            </a:r>
            <a:r>
              <a:rPr lang="en-US" sz="3200"/>
              <a:t>upitamo je li ona vredna toga.</a:t>
            </a:r>
          </a:p>
          <a:p>
            <a:pPr eaLnBrk="1" hangingPunct="1">
              <a:lnSpc>
                <a:spcPct val="90000"/>
              </a:lnSpc>
            </a:pPr>
            <a:endParaRPr lang="en-US" sz="3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410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37F446-7A28-4023-9B68-BA30154C3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531" name="Rectangle 14"/>
          <p:cNvSpPr>
            <a:spLocks noGrp="1" noChangeArrowheads="1"/>
          </p:cNvSpPr>
          <p:nvPr>
            <p:ph idx="1"/>
          </p:nvPr>
        </p:nvSpPr>
        <p:spPr>
          <a:xfrm>
            <a:off x="428596" y="152400"/>
            <a:ext cx="8286808" cy="4357718"/>
          </a:xfrm>
        </p:spPr>
        <p:txBody>
          <a:bodyPr/>
          <a:lstStyle/>
          <a:p>
            <a:pPr eaLnBrk="1" hangingPunct="1"/>
            <a:r>
              <a:rPr lang="en-US" sz="2000" dirty="0" err="1"/>
              <a:t>potrošnja</a:t>
            </a:r>
            <a:r>
              <a:rPr lang="en-US" sz="2000" dirty="0"/>
              <a:t> u </a:t>
            </a:r>
            <a:r>
              <a:rPr lang="en-US" sz="2000" dirty="0" err="1"/>
              <a:t>stabilnom</a:t>
            </a:r>
            <a:r>
              <a:rPr lang="en-US" sz="2000" dirty="0"/>
              <a:t> </a:t>
            </a:r>
            <a:r>
              <a:rPr lang="en-US" sz="2000" dirty="0" err="1"/>
              <a:t>stanju</a:t>
            </a:r>
            <a:r>
              <a:rPr lang="en-US" sz="2000" dirty="0"/>
              <a:t> </a:t>
            </a:r>
            <a:r>
              <a:rPr lang="sr-Latn-CS" sz="2000" dirty="0"/>
              <a:t> - </a:t>
            </a:r>
            <a:r>
              <a:rPr lang="en-US" sz="2000" dirty="0"/>
              <a:t>deo </a:t>
            </a:r>
            <a:r>
              <a:rPr lang="en-US" sz="2000" dirty="0" err="1"/>
              <a:t>dohotka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otišao</a:t>
            </a:r>
            <a:r>
              <a:rPr lang="sr-Latn-CS" sz="2000" dirty="0"/>
              <a:t> </a:t>
            </a:r>
            <a:r>
              <a:rPr lang="en-US" sz="2000" dirty="0"/>
              <a:t>u </a:t>
            </a:r>
            <a:r>
              <a:rPr lang="en-US" sz="2000" dirty="0" err="1"/>
              <a:t>štednju</a:t>
            </a:r>
            <a:endParaRPr lang="en-US" sz="3600" dirty="0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253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38375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>
            <a:normAutofit fontScale="90000"/>
          </a:bodyPr>
          <a:lstStyle/>
          <a:p>
            <a:pPr eaLnBrk="1" hangingPunct="1"/>
            <a:r>
              <a:rPr lang="en-US" i="1" dirty="0"/>
              <a:t>MPK </a:t>
            </a:r>
            <a:r>
              <a:rPr lang="en-US" dirty="0"/>
              <a:t>= δ.</a:t>
            </a:r>
            <a:r>
              <a:rPr lang="sr-Latn-RS"/>
              <a:t> – ali to je tek početak!!!1</a:t>
            </a:r>
            <a:br>
              <a:rPr lang="en-US"/>
            </a:br>
            <a:endParaRPr lang="en-US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black">
          <a:xfrm>
            <a:off x="76200" y="7159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Zlatno pravilo –MAKSIMIRAMO POTROŠNJU!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1828800"/>
            <a:ext cx="5181600" cy="4119563"/>
            <a:chOff x="1188" y="1152"/>
            <a:chExt cx="3264" cy="2595"/>
          </a:xfrm>
        </p:grpSpPr>
        <p:sp>
          <p:nvSpPr>
            <p:cNvPr id="23576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Text Box 7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black">
          <a:xfrm>
            <a:off x="1752600" y="6400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black">
          <a:xfrm flipV="1">
            <a:off x="1909763" y="3582988"/>
            <a:ext cx="3702050" cy="235585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3"/>
          <p:cNvSpPr>
            <a:spLocks noChangeShapeType="1"/>
          </p:cNvSpPr>
          <p:nvPr/>
        </p:nvSpPr>
        <p:spPr bwMode="black">
          <a:xfrm>
            <a:off x="3495675" y="3657600"/>
            <a:ext cx="0" cy="2301875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black">
          <a:xfrm>
            <a:off x="-190500" y="1752600"/>
            <a:ext cx="2249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62" name="Arc 22"/>
          <p:cNvSpPr>
            <a:spLocks/>
          </p:cNvSpPr>
          <p:nvPr/>
        </p:nvSpPr>
        <p:spPr bwMode="black">
          <a:xfrm flipH="1">
            <a:off x="1927225" y="2895600"/>
            <a:ext cx="4168775" cy="3397250"/>
          </a:xfrm>
          <a:custGeom>
            <a:avLst/>
            <a:gdLst>
              <a:gd name="T0" fmla="*/ 0 w 21478"/>
              <a:gd name="T1" fmla="*/ 0 h 21600"/>
              <a:gd name="T2" fmla="*/ 2147483646 w 21478"/>
              <a:gd name="T3" fmla="*/ 2147483646 h 21600"/>
              <a:gd name="T4" fmla="*/ 0 w 21478"/>
              <a:gd name="T5" fmla="*/ 2147483646 h 21600"/>
              <a:gd name="T6" fmla="*/ 0 60000 65536"/>
              <a:gd name="T7" fmla="*/ 0 60000 65536"/>
              <a:gd name="T8" fmla="*/ 0 60000 65536"/>
              <a:gd name="T9" fmla="*/ 0 w 21478"/>
              <a:gd name="T10" fmla="*/ 0 h 21600"/>
              <a:gd name="T11" fmla="*/ 21478 w 214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8" h="21600" fill="none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</a:path>
              <a:path w="21478" h="21600" stroke="0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63" name="Object 23"/>
          <p:cNvGraphicFramePr>
            <a:graphicFrameLocks noChangeAspect="1"/>
          </p:cNvGraphicFramePr>
          <p:nvPr/>
        </p:nvGraphicFramePr>
        <p:xfrm>
          <a:off x="6248400" y="27051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3" imgW="27727304" imgH="8220109" progId="">
                  <p:embed/>
                </p:oleObj>
              </mc:Choice>
              <mc:Fallback>
                <p:oleObj name="Equation" r:id="rId3" imgW="27727304" imgH="8220109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248400" y="2705100"/>
                        <a:ext cx="1155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Line 24"/>
          <p:cNvSpPr>
            <a:spLocks noChangeShapeType="1"/>
          </p:cNvSpPr>
          <p:nvPr/>
        </p:nvSpPr>
        <p:spPr bwMode="black">
          <a:xfrm flipV="1">
            <a:off x="2316163" y="2551113"/>
            <a:ext cx="2825750" cy="179863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5"/>
          <p:cNvSpPr txBox="1">
            <a:spLocks noChangeArrowheads="1"/>
          </p:cNvSpPr>
          <p:nvPr/>
        </p:nvSpPr>
        <p:spPr bwMode="black">
          <a:xfrm>
            <a:off x="3214688" y="5943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chemeClr val="bg2"/>
                </a:solidFill>
                <a:latin typeface="Arial" charset="0"/>
              </a:rPr>
              <a:t>k**</a:t>
            </a:r>
            <a:endParaRPr lang="en-US" sz="2400" i="1" baseline="-250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23566" name="Object 26"/>
          <p:cNvGraphicFramePr>
            <a:graphicFrameLocks noChangeAspect="1"/>
          </p:cNvGraphicFramePr>
          <p:nvPr/>
        </p:nvGraphicFramePr>
        <p:xfrm>
          <a:off x="3503613" y="4800600"/>
          <a:ext cx="6111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5" imgW="2428904" imgH="4867343" progId="">
                  <p:embed/>
                </p:oleObj>
              </mc:Choice>
              <mc:Fallback>
                <p:oleObj name="Equation" r:id="rId5" imgW="2428904" imgH="4867343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503613" y="4800600"/>
                        <a:ext cx="61118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27"/>
          <p:cNvGraphicFramePr>
            <a:graphicFrameLocks noChangeAspect="1"/>
          </p:cNvGraphicFramePr>
          <p:nvPr/>
        </p:nvGraphicFramePr>
        <p:xfrm>
          <a:off x="3503613" y="3581400"/>
          <a:ext cx="6111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7" imgW="95269" imgH="190432" progId="">
                  <p:embed/>
                </p:oleObj>
              </mc:Choice>
              <mc:Fallback>
                <p:oleObj name="Equation" r:id="rId7" imgW="95269" imgH="190432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503613" y="3581400"/>
                        <a:ext cx="61118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Oval 30"/>
          <p:cNvSpPr>
            <a:spLocks noChangeArrowheads="1"/>
          </p:cNvSpPr>
          <p:nvPr/>
        </p:nvSpPr>
        <p:spPr bwMode="blackWhite">
          <a:xfrm>
            <a:off x="3436938" y="4857750"/>
            <a:ext cx="119062" cy="119063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Text Box 31"/>
          <p:cNvSpPr txBox="1">
            <a:spLocks noChangeArrowheads="1"/>
          </p:cNvSpPr>
          <p:nvPr/>
        </p:nvSpPr>
        <p:spPr bwMode="black">
          <a:xfrm>
            <a:off x="3200400" y="3124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chemeClr val="bg2"/>
                </a:solidFill>
                <a:latin typeface="Arial" charset="0"/>
              </a:rPr>
              <a:t>A</a:t>
            </a:r>
            <a:endParaRPr lang="en-US" sz="24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3570" name="Line 32"/>
          <p:cNvSpPr>
            <a:spLocks noChangeShapeType="1"/>
          </p:cNvSpPr>
          <p:nvPr/>
        </p:nvSpPr>
        <p:spPr bwMode="auto">
          <a:xfrm flipH="1">
            <a:off x="1905000" y="3581400"/>
            <a:ext cx="1600200" cy="0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3571" name="Object 33"/>
          <p:cNvGraphicFramePr>
            <a:graphicFrameLocks noChangeAspect="1"/>
          </p:cNvGraphicFramePr>
          <p:nvPr/>
        </p:nvGraphicFramePr>
        <p:xfrm>
          <a:off x="1390650" y="3429000"/>
          <a:ext cx="508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9" imgW="12182504" imgH="8220109" progId="">
                  <p:embed/>
                </p:oleObj>
              </mc:Choice>
              <mc:Fallback>
                <p:oleObj name="Equation" r:id="rId9" imgW="12182504" imgH="8220109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1390650" y="3429000"/>
                        <a:ext cx="508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Oval 14"/>
          <p:cNvSpPr>
            <a:spLocks noChangeArrowheads="1"/>
          </p:cNvSpPr>
          <p:nvPr/>
        </p:nvSpPr>
        <p:spPr bwMode="blackWhite">
          <a:xfrm>
            <a:off x="3435350" y="3548063"/>
            <a:ext cx="119063" cy="119062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15000" y="3200400"/>
            <a:ext cx="403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amortizacija = </a:t>
            </a:r>
            <a:r>
              <a:rPr lang="sr-Latn-RS" sz="2400" i="1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sr-Latn-RS" sz="2400" i="1" dirty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r>
              <a:rPr lang="sr-Latn-RS" sz="2400" i="1" baseline="30000" dirty="0">
                <a:solidFill>
                  <a:schemeClr val="bg2"/>
                </a:solidFill>
                <a:cs typeface="Arial" panose="020B0604020202020204" pitchFamily="34" charset="0"/>
              </a:rPr>
              <a:t>.</a:t>
            </a:r>
            <a:r>
              <a:rPr lang="sr-Latn-RS" sz="2400" i="1" baseline="30000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r-Latn-RS" sz="2400" i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k</a:t>
            </a:r>
            <a:endParaRPr lang="en-GB" sz="2400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3957638"/>
            <a:ext cx="4038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Potro</a:t>
            </a:r>
            <a:r>
              <a:rPr lang="sr-Latn-RS" sz="24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šnja</a:t>
            </a:r>
            <a:endParaRPr lang="en-GB" sz="2400" b="1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8600" y="5257800"/>
            <a:ext cx="403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RS" sz="2400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Investicije</a:t>
            </a:r>
            <a:endParaRPr lang="en-GB" sz="2400" b="1" i="1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najpoželjnija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</a:t>
            </a:r>
            <a:r>
              <a:rPr lang="en-US" dirty="0" err="1"/>
              <a:t>opisana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sledećim</a:t>
            </a:r>
            <a:r>
              <a:rPr lang="sr-Latn-CS" dirty="0"/>
              <a:t> </a:t>
            </a:r>
            <a:r>
              <a:rPr lang="en-US" dirty="0" err="1"/>
              <a:t>uslovom</a:t>
            </a:r>
            <a:r>
              <a:rPr lang="en-US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/>
              <a:t>MPK </a:t>
            </a:r>
            <a:r>
              <a:rPr lang="en-US" dirty="0"/>
              <a:t>= δ.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uslov</a:t>
            </a:r>
            <a:r>
              <a:rPr lang="en-US" dirty="0"/>
              <a:t> </a:t>
            </a:r>
            <a:r>
              <a:rPr lang="en-US" dirty="0" err="1"/>
              <a:t>nazivamo</a:t>
            </a:r>
            <a:r>
              <a:rPr lang="en-US" dirty="0"/>
              <a:t> </a:t>
            </a:r>
            <a:r>
              <a:rPr lang="en-US" dirty="0" err="1"/>
              <a:t>zlatnim</a:t>
            </a:r>
            <a:r>
              <a:rPr lang="en-US" dirty="0"/>
              <a:t> </a:t>
            </a:r>
            <a:r>
              <a:rPr lang="en-US" dirty="0" err="1"/>
              <a:t>pravilom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sr-Latn-CS" dirty="0"/>
              <a:t> </a:t>
            </a:r>
            <a:r>
              <a:rPr lang="en-US" dirty="0"/>
              <a:t>se </a:t>
            </a:r>
            <a:r>
              <a:rPr lang="en-US" dirty="0" err="1"/>
              <a:t>smatrati</a:t>
            </a:r>
            <a:r>
              <a:rPr lang="en-US" dirty="0"/>
              <a:t> </a:t>
            </a:r>
            <a:r>
              <a:rPr lang="en-US" dirty="0" err="1"/>
              <a:t>receptom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izvlačenje</a:t>
            </a:r>
            <a:r>
              <a:rPr lang="en-US" dirty="0"/>
              <a:t> </a:t>
            </a:r>
            <a:r>
              <a:rPr lang="en-US" dirty="0" err="1"/>
              <a:t>maksimuma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sr-Latn-CS" dirty="0"/>
              <a:t> postojeće tehnologije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Ako ga se ne pridržavamo, kakve</a:t>
            </a:r>
            <a:r>
              <a:rPr lang="sr-Latn-CS" sz="2800"/>
              <a:t> </a:t>
            </a:r>
            <a:r>
              <a:rPr lang="en-US" sz="2800"/>
              <a:t>mogu biti posledice? Ako </a:t>
            </a:r>
            <a:r>
              <a:rPr lang="en-US" sz="2800" i="1"/>
              <a:t>K/L </a:t>
            </a:r>
            <a:r>
              <a:rPr lang="en-US" sz="2800"/>
              <a:t>bude prevazišao </a:t>
            </a:r>
            <a:r>
              <a:rPr lang="sr-Latn-CS" sz="2800"/>
              <a:t>optimum</a:t>
            </a:r>
            <a:r>
              <a:rPr lang="en-US" sz="2800"/>
              <a:t> biće akumulirano previše kapitala. </a:t>
            </a:r>
            <a:endParaRPr lang="sr-Latn-CS" sz="2800"/>
          </a:p>
          <a:p>
            <a:pPr eaLnBrk="1" hangingPunct="1">
              <a:lnSpc>
                <a:spcPct val="80000"/>
              </a:lnSpc>
            </a:pPr>
            <a:endParaRPr lang="sr-Latn-C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To je slučaj</a:t>
            </a:r>
            <a:r>
              <a:rPr lang="sr-Latn-CS" sz="2800"/>
              <a:t> </a:t>
            </a:r>
            <a:r>
              <a:rPr lang="en-US" sz="2800"/>
              <a:t>dinamičke neefikasnosti:</a:t>
            </a:r>
            <a:r>
              <a:rPr lang="sr-Latn-CS" sz="2800"/>
              <a:t> </a:t>
            </a:r>
            <a:r>
              <a:rPr lang="en-US" sz="2800"/>
              <a:t>smanjujući današnju štednju,</a:t>
            </a:r>
            <a:r>
              <a:rPr lang="sr-Latn-CS" sz="2800"/>
              <a:t> </a:t>
            </a:r>
            <a:r>
              <a:rPr lang="en-US" sz="2800"/>
              <a:t>i današnja i buduća potrošnja mogu se povećati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bez dodatnih ulaganja. </a:t>
            </a:r>
            <a:endParaRPr lang="sr-Latn-CS" sz="2800"/>
          </a:p>
          <a:p>
            <a:pPr eaLnBrk="1" hangingPunct="1">
              <a:lnSpc>
                <a:spcPct val="80000"/>
              </a:lnSpc>
            </a:pPr>
            <a:endParaRPr lang="sr-Latn-C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Ovo izgleda kao „besplatan</a:t>
            </a:r>
            <a:r>
              <a:rPr lang="sr-Latn-CS" sz="2800"/>
              <a:t> </a:t>
            </a:r>
            <a:r>
              <a:rPr lang="en-US" sz="2800"/>
              <a:t>ručak”, što zaista i jeste slučaj.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651" name="Content Placeholder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/>
          <a:srcRect l="29167" t="12593" r="29167" b="34074"/>
          <a:stretch>
            <a:fillRect/>
          </a:stretch>
        </p:blipFill>
        <p:spPr bwMode="auto">
          <a:xfrm>
            <a:off x="76200" y="228600"/>
            <a:ext cx="889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buFontTx/>
              <a:buNone/>
            </a:pPr>
            <a:endParaRPr lang="sr-Latn-CS" altLang="en-US" dirty="0"/>
          </a:p>
          <a:p>
            <a:pPr marL="762000" indent="-762000" eaLnBrk="1" hangingPunct="1">
              <a:buFontTx/>
              <a:buNone/>
            </a:pPr>
            <a:endParaRPr lang="sr-Latn-CS" altLang="en-US" dirty="0"/>
          </a:p>
          <a:p>
            <a:pPr marL="762000" indent="-762000" eaLnBrk="1" hangingPunct="1">
              <a:buFontTx/>
              <a:buNone/>
            </a:pPr>
            <a:endParaRPr lang="sr-Latn-CS" altLang="en-US" b="1" i="1" u="sng" dirty="0"/>
          </a:p>
          <a:p>
            <a:pPr marL="762000" indent="-762000" eaLnBrk="1" hangingPunct="1">
              <a:buFontTx/>
              <a:buAutoNum type="arabicPeriod"/>
            </a:pPr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38039"/>
              </p:ext>
            </p:extLst>
          </p:nvPr>
        </p:nvGraphicFramePr>
        <p:xfrm>
          <a:off x="609600" y="1371600"/>
          <a:ext cx="8305800" cy="43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7760">
                <a:tc gridSpan="2">
                  <a:txBody>
                    <a:bodyPr/>
                    <a:lstStyle/>
                    <a:p>
                      <a:r>
                        <a:rPr lang="sr-Latn-CS" altLang="en-US" sz="3200" dirty="0"/>
                        <a:t>Kaldorovih</a:t>
                      </a:r>
                      <a:r>
                        <a:rPr lang="sr-Latn-CS" altLang="en-US" sz="3200" baseline="0" dirty="0"/>
                        <a:t> pet </a:t>
                      </a:r>
                      <a:r>
                        <a:rPr lang="sr-Latn-CS" altLang="en-US" sz="3200" dirty="0"/>
                        <a:t>zakonomernosti</a:t>
                      </a:r>
                      <a:r>
                        <a:rPr lang="en-GB" altLang="en-US" sz="3200" dirty="0"/>
                        <a:t> </a:t>
                      </a:r>
                      <a:endParaRPr lang="sr-Latn-CS" altLang="en-US" sz="3200" dirty="0"/>
                    </a:p>
                    <a:p>
                      <a:r>
                        <a:rPr lang="en-GB" altLang="en-US" sz="3200" dirty="0"/>
                        <a:t>- </a:t>
                      </a:r>
                      <a:r>
                        <a:rPr lang="sr-Latn-CS" altLang="en-US" sz="3200" dirty="0"/>
                        <a:t>stylized facts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200" dirty="0"/>
                        <a:t>1. </a:t>
                      </a:r>
                      <a:endParaRPr lang="sr-Latn-CS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altLang="en-US" sz="1800" dirty="0"/>
                        <a:t>RAD NAJSPORIJE RASTE                                        </a:t>
                      </a:r>
                      <a:r>
                        <a:rPr lang="en-GB" altLang="en-US" sz="1800" dirty="0"/>
                        <a:t>                      </a:t>
                      </a:r>
                      <a:r>
                        <a:rPr lang="sr-Latn-CS" altLang="en-US" sz="1800" dirty="0"/>
                        <a:t> </a:t>
                      </a:r>
                      <a:r>
                        <a:rPr lang="sr-Latn-CS" altLang="en-US" sz="3200" dirty="0"/>
                        <a:t>Y   </a:t>
                      </a:r>
                      <a:r>
                        <a:rPr lang="en-GB" altLang="en-US" sz="3200" dirty="0"/>
                        <a:t> </a:t>
                      </a:r>
                      <a:r>
                        <a:rPr lang="sr-Latn-CS" altLang="en-US" sz="3200" dirty="0"/>
                        <a:t>K   </a:t>
                      </a:r>
                      <a:r>
                        <a:rPr lang="en-GB" altLang="en-US" sz="3200" dirty="0"/>
                        <a:t>  </a:t>
                      </a:r>
                      <a:r>
                        <a:rPr lang="sr-Latn-CS" altLang="en-US" sz="3200" dirty="0"/>
                        <a:t>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70">
                <a:tc>
                  <a:txBody>
                    <a:bodyPr/>
                    <a:lstStyle/>
                    <a:p>
                      <a:r>
                        <a:rPr lang="en-US" sz="32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K/L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nema</a:t>
                      </a:r>
                      <a:r>
                        <a:rPr lang="en-US" sz="3200" baseline="0" dirty="0"/>
                        <a:t> trend </a:t>
                      </a:r>
                      <a:r>
                        <a:rPr lang="sr-Latn-CS" sz="3200" baseline="0" dirty="0"/>
                        <a:t>                      </a:t>
                      </a:r>
                      <a:r>
                        <a:rPr lang="en-GB" sz="3200" baseline="0" dirty="0"/>
                        <a:t>        </a:t>
                      </a:r>
                      <a:r>
                        <a:rPr lang="sr-Latn-CS" sz="3200" baseline="0" dirty="0"/>
                        <a:t> K/L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70">
                <a:tc>
                  <a:txBody>
                    <a:bodyPr/>
                    <a:lstStyle/>
                    <a:p>
                      <a:r>
                        <a:rPr lang="en-US" sz="32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SATNICE NEPRESTANO</a:t>
                      </a:r>
                      <a:r>
                        <a:rPr lang="en-US" sz="1800" baseline="0" dirty="0"/>
                        <a:t> RASTU</a:t>
                      </a:r>
                      <a:r>
                        <a:rPr lang="sr-Latn-CS" sz="1800" baseline="0" dirty="0"/>
                        <a:t>                                 </a:t>
                      </a:r>
                      <a:r>
                        <a:rPr lang="en-GB" sz="1800" baseline="0" dirty="0"/>
                        <a:t>                    </a:t>
                      </a:r>
                      <a:r>
                        <a:rPr lang="sr-Latn-CS" sz="2400" b="1" baseline="0" dirty="0"/>
                        <a:t>w</a:t>
                      </a:r>
                      <a:r>
                        <a:rPr lang="sr-Latn-C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70">
                <a:tc>
                  <a:txBody>
                    <a:bodyPr/>
                    <a:lstStyle/>
                    <a:p>
                      <a:r>
                        <a:rPr lang="en-US" sz="32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PROFITNA</a:t>
                      </a:r>
                      <a:r>
                        <a:rPr lang="en-US" sz="1800" baseline="0" dirty="0"/>
                        <a:t> STOPA NEMA TREND</a:t>
                      </a:r>
                      <a:r>
                        <a:rPr lang="sr-Latn-CS" sz="1800" baseline="0" dirty="0"/>
                        <a:t>                                </a:t>
                      </a:r>
                      <a:r>
                        <a:rPr lang="en-GB" sz="1800" baseline="0" dirty="0"/>
                        <a:t>                   </a:t>
                      </a:r>
                      <a:r>
                        <a:rPr lang="sr-Latn-CS" sz="2800" b="1" baseline="0" dirty="0">
                          <a:sym typeface="Symbol"/>
                        </a:rPr>
                        <a:t></a:t>
                      </a:r>
                    </a:p>
                    <a:p>
                      <a:r>
                        <a:rPr lang="sr-Latn-CS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70">
                <a:tc>
                  <a:txBody>
                    <a:bodyPr/>
                    <a:lstStyle/>
                    <a:p>
                      <a:r>
                        <a:rPr lang="en-US" sz="32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RASPODELA</a:t>
                      </a:r>
                      <a:r>
                        <a:rPr lang="en-US" sz="1800" baseline="0" dirty="0"/>
                        <a:t> ZARADA I PROFITA NEMA TREND</a:t>
                      </a:r>
                      <a:r>
                        <a:rPr lang="sr-Latn-CS" sz="1800" baseline="0" dirty="0"/>
                        <a:t>      </a:t>
                      </a:r>
                      <a:r>
                        <a:rPr lang="en-GB" sz="1800" baseline="0" dirty="0"/>
                        <a:t>                  </a:t>
                      </a:r>
                      <a:r>
                        <a:rPr lang="sr-Latn-CS" sz="1800" baseline="0" dirty="0"/>
                        <a:t> </a:t>
                      </a:r>
                      <a:r>
                        <a:rPr lang="sr-Latn-CS" sz="1800" b="1" baseline="0" dirty="0"/>
                        <a:t>w   L 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sr-Latn-RS" sz="1800" b="1" baseline="0" dirty="0"/>
                        <a:t> </a:t>
                      </a:r>
                      <a:r>
                        <a:rPr lang="sr-Latn-CS" sz="1800" b="1" baseline="0" dirty="0"/>
                        <a:t>/ </a:t>
                      </a:r>
                      <a:r>
                        <a:rPr lang="sr-Latn-CS" sz="2400" b="1" baseline="0" dirty="0">
                          <a:sym typeface="Symbol"/>
                        </a:rPr>
                        <a:t>K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rot="5400000" flipH="1" flipV="1">
            <a:off x="6896100" y="2705100"/>
            <a:ext cx="304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 flipH="1" flipV="1">
            <a:off x="7581900" y="2705100"/>
            <a:ext cx="304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 flipH="1" flipV="1">
            <a:off x="8267700" y="2628900"/>
            <a:ext cx="304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543800" y="3429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7048500" y="3848100"/>
            <a:ext cx="3048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239000" y="461508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8153400" y="5334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7048103" y="5219303"/>
            <a:ext cx="152400" cy="769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7239000" y="5231935"/>
            <a:ext cx="228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6"/>
          <p:cNvSpPr txBox="1">
            <a:spLocks noChangeArrowheads="1"/>
          </p:cNvSpPr>
          <p:nvPr/>
        </p:nvSpPr>
        <p:spPr bwMode="black">
          <a:xfrm>
            <a:off x="0" y="9445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Poljska je imala veću štednju,  a manji rast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black">
          <a:xfrm>
            <a:off x="7315200" y="632460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000">
                <a:solidFill>
                  <a:srgbClr val="B590DA"/>
                </a:solidFill>
                <a:latin typeface="Arial" charset="0"/>
              </a:rPr>
              <a:t>Figure 3.9 </a:t>
            </a:r>
            <a:endParaRPr lang="en-US" sz="2000">
              <a:solidFill>
                <a:srgbClr val="B590DA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4F529-1901-4BAC-A0CF-7810F9B9BC2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905000"/>
            <a:ext cx="8153400" cy="393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/>
              <a:t>1980-1990</a:t>
            </a:r>
          </a:p>
          <a:p>
            <a:pPr eaLnBrk="1" hangingPunct="1"/>
            <a:r>
              <a:rPr lang="sr-Latn-CS"/>
              <a:t>Jugoslavija i Južna Koreja imale su stopu investicija od oko 40%</a:t>
            </a:r>
          </a:p>
          <a:p>
            <a:pPr eaLnBrk="1" hangingPunct="1"/>
            <a:endParaRPr lang="sr-Latn-CS"/>
          </a:p>
          <a:p>
            <a:pPr eaLnBrk="1" hangingPunct="1"/>
            <a:r>
              <a:rPr lang="sr-Latn-CS"/>
              <a:t>Koreja imala rast p.c 7%</a:t>
            </a:r>
          </a:p>
          <a:p>
            <a:pPr eaLnBrk="1" hangingPunct="1"/>
            <a:r>
              <a:rPr lang="sr-Latn-CS"/>
              <a:t>Srbija  - 0.5% per capita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8705850" cy="40989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3.10(a) </a:t>
            </a:r>
            <a:endParaRPr lang="en-US"/>
          </a:p>
        </p:txBody>
      </p:sp>
      <p:pic>
        <p:nvPicPr>
          <p:cNvPr id="32771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1581150" y="328613"/>
            <a:ext cx="5995988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1029"/>
          <p:cNvSpPr txBox="1">
            <a:spLocks noChangeArrowheads="1"/>
          </p:cNvSpPr>
          <p:nvPr/>
        </p:nvSpPr>
        <p:spPr bwMode="black">
          <a:xfrm>
            <a:off x="76200" y="8001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Stanovništvo raste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sr-Latn-CS"/>
              <a:t>Miliona ljudi</a:t>
            </a:r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1543050" y="309563"/>
            <a:ext cx="6015038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black">
          <a:xfrm>
            <a:off x="76200" y="762000"/>
            <a:ext cx="899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Raste i zaposlenost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5"/>
          <p:cNvSpPr>
            <a:spLocks noChangeArrowheads="1"/>
          </p:cNvSpPr>
          <p:nvPr/>
        </p:nvSpPr>
        <p:spPr bwMode="auto">
          <a:xfrm>
            <a:off x="5791200" y="3505200"/>
            <a:ext cx="2286000" cy="381000"/>
          </a:xfrm>
          <a:prstGeom prst="rect">
            <a:avLst/>
          </a:prstGeom>
          <a:solidFill>
            <a:srgbClr val="66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black">
          <a:xfrm>
            <a:off x="76200" y="7159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Stabilno stanje uz rast stanovništva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1828800"/>
            <a:ext cx="5181600" cy="4119563"/>
            <a:chOff x="1188" y="1152"/>
            <a:chExt cx="3264" cy="2595"/>
          </a:xfrm>
        </p:grpSpPr>
        <p:sp>
          <p:nvSpPr>
            <p:cNvPr id="34842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Text Box 7"/>
          <p:cNvSpPr txBox="1">
            <a:spLocks noChangeArrowheads="1"/>
          </p:cNvSpPr>
          <p:nvPr/>
        </p:nvSpPr>
        <p:spPr bwMode="black">
          <a:xfrm>
            <a:off x="-190500" y="1752600"/>
            <a:ext cx="2249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black">
          <a:xfrm>
            <a:off x="2592388" y="6400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4" name="Arc 11"/>
          <p:cNvSpPr>
            <a:spLocks/>
          </p:cNvSpPr>
          <p:nvPr/>
        </p:nvSpPr>
        <p:spPr bwMode="black">
          <a:xfrm flipH="1">
            <a:off x="1911350" y="4113213"/>
            <a:ext cx="4168775" cy="2058987"/>
          </a:xfrm>
          <a:custGeom>
            <a:avLst/>
            <a:gdLst>
              <a:gd name="T0" fmla="*/ 0 w 21478"/>
              <a:gd name="T1" fmla="*/ 0 h 21600"/>
              <a:gd name="T2" fmla="*/ 2147483646 w 21478"/>
              <a:gd name="T3" fmla="*/ 2147483646 h 21600"/>
              <a:gd name="T4" fmla="*/ 0 w 21478"/>
              <a:gd name="T5" fmla="*/ 2147483646 h 21600"/>
              <a:gd name="T6" fmla="*/ 0 60000 65536"/>
              <a:gd name="T7" fmla="*/ 0 60000 65536"/>
              <a:gd name="T8" fmla="*/ 0 60000 65536"/>
              <a:gd name="T9" fmla="*/ 0 w 21478"/>
              <a:gd name="T10" fmla="*/ 0 h 21600"/>
              <a:gd name="T11" fmla="*/ 21478 w 214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8" h="21600" fill="none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</a:path>
              <a:path w="21478" h="21600" stroke="0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5" name="Object 13"/>
          <p:cNvGraphicFramePr>
            <a:graphicFrameLocks noChangeAspect="1"/>
          </p:cNvGraphicFramePr>
          <p:nvPr/>
        </p:nvGraphicFramePr>
        <p:xfrm>
          <a:off x="6248400" y="4038600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6" name="Equation" r:id="rId3" imgW="45100904" imgH="8524739" progId="">
                  <p:embed/>
                </p:oleObj>
              </mc:Choice>
              <mc:Fallback>
                <p:oleObj name="Equation" r:id="rId3" imgW="45100904" imgH="852473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248400" y="4038600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14"/>
          <p:cNvSpPr>
            <a:spLocks noChangeShapeType="1"/>
          </p:cNvSpPr>
          <p:nvPr/>
        </p:nvSpPr>
        <p:spPr bwMode="black">
          <a:xfrm flipV="1">
            <a:off x="1909763" y="3919538"/>
            <a:ext cx="4110037" cy="20193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4827" name="Object 15"/>
          <p:cNvGraphicFramePr>
            <a:graphicFrameLocks noChangeAspect="1"/>
          </p:cNvGraphicFramePr>
          <p:nvPr/>
        </p:nvGraphicFramePr>
        <p:xfrm>
          <a:off x="5562600" y="3530600"/>
          <a:ext cx="327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7" name="Equation" r:id="rId5" imgW="79848104" imgH="8524739" progId="">
                  <p:embed/>
                </p:oleObj>
              </mc:Choice>
              <mc:Fallback>
                <p:oleObj name="Equation" r:id="rId5" imgW="79848104" imgH="8524739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3530600"/>
                        <a:ext cx="327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8" name="Text Box 18"/>
          <p:cNvSpPr txBox="1">
            <a:spLocks noChangeArrowheads="1"/>
          </p:cNvSpPr>
          <p:nvPr/>
        </p:nvSpPr>
        <p:spPr bwMode="blackWhite">
          <a:xfrm>
            <a:off x="3276600" y="4114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A´</a:t>
            </a:r>
            <a:endParaRPr lang="en-US" sz="2400" i="1">
              <a:latin typeface="Arial" charset="0"/>
            </a:endParaRPr>
          </a:p>
        </p:txBody>
      </p:sp>
      <p:sp>
        <p:nvSpPr>
          <p:cNvPr id="34829" name="Line 20"/>
          <p:cNvSpPr>
            <a:spLocks noChangeShapeType="1"/>
          </p:cNvSpPr>
          <p:nvPr/>
        </p:nvSpPr>
        <p:spPr bwMode="black">
          <a:xfrm>
            <a:off x="3638550" y="4505325"/>
            <a:ext cx="0" cy="1438275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21"/>
          <p:cNvSpPr>
            <a:spLocks noChangeShapeType="1"/>
          </p:cNvSpPr>
          <p:nvPr/>
        </p:nvSpPr>
        <p:spPr bwMode="black">
          <a:xfrm>
            <a:off x="5562600" y="4143375"/>
            <a:ext cx="0" cy="1792288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Text Box 22"/>
          <p:cNvSpPr txBox="1">
            <a:spLocks noChangeArrowheads="1"/>
          </p:cNvSpPr>
          <p:nvPr/>
        </p:nvSpPr>
        <p:spPr bwMode="blackWhite">
          <a:xfrm>
            <a:off x="5162550" y="41290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A</a:t>
            </a:r>
            <a:endParaRPr lang="en-US" sz="2400" i="1">
              <a:latin typeface="Arial" charset="0"/>
            </a:endParaRPr>
          </a:p>
        </p:txBody>
      </p:sp>
      <p:sp>
        <p:nvSpPr>
          <p:cNvPr id="34832" name="Oval 26"/>
          <p:cNvSpPr>
            <a:spLocks noChangeArrowheads="1"/>
          </p:cNvSpPr>
          <p:nvPr/>
        </p:nvSpPr>
        <p:spPr bwMode="blackWhite">
          <a:xfrm>
            <a:off x="5529263" y="4095750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27"/>
          <p:cNvSpPr txBox="1">
            <a:spLocks noChangeArrowheads="1"/>
          </p:cNvSpPr>
          <p:nvPr/>
        </p:nvSpPr>
        <p:spPr bwMode="black">
          <a:xfrm>
            <a:off x="34290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k*´</a:t>
            </a:r>
            <a:endParaRPr lang="en-US" sz="2400" i="1" baseline="-25000">
              <a:latin typeface="Arial" charset="0"/>
            </a:endParaRPr>
          </a:p>
        </p:txBody>
      </p:sp>
      <p:sp>
        <p:nvSpPr>
          <p:cNvPr id="34834" name="Text Box 29"/>
          <p:cNvSpPr txBox="1">
            <a:spLocks noChangeArrowheads="1"/>
          </p:cNvSpPr>
          <p:nvPr/>
        </p:nvSpPr>
        <p:spPr bwMode="black">
          <a:xfrm>
            <a:off x="53340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k*</a:t>
            </a:r>
            <a:endParaRPr lang="en-US" sz="2400" i="1" baseline="-25000">
              <a:latin typeface="Arial" charset="0"/>
            </a:endParaRPr>
          </a:p>
        </p:txBody>
      </p:sp>
      <p:sp>
        <p:nvSpPr>
          <p:cNvPr id="34835" name="Line 32"/>
          <p:cNvSpPr>
            <a:spLocks noChangeShapeType="1"/>
          </p:cNvSpPr>
          <p:nvPr/>
        </p:nvSpPr>
        <p:spPr bwMode="black">
          <a:xfrm flipV="1">
            <a:off x="1895475" y="2909888"/>
            <a:ext cx="3657600" cy="3033712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4836" name="Object 33"/>
          <p:cNvGraphicFramePr>
            <a:graphicFrameLocks noChangeAspect="1"/>
          </p:cNvGraphicFramePr>
          <p:nvPr/>
        </p:nvGraphicFramePr>
        <p:xfrm>
          <a:off x="5562600" y="2667000"/>
          <a:ext cx="1079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8" name="Equation" r:id="rId7" imgW="25898504" imgH="8524739" progId="">
                  <p:embed/>
                </p:oleObj>
              </mc:Choice>
              <mc:Fallback>
                <p:oleObj name="Equation" r:id="rId7" imgW="25898504" imgH="8524739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562600" y="2667000"/>
                        <a:ext cx="1079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Oval 25"/>
          <p:cNvSpPr>
            <a:spLocks noChangeArrowheads="1"/>
          </p:cNvSpPr>
          <p:nvPr/>
        </p:nvSpPr>
        <p:spPr bwMode="blackWhite">
          <a:xfrm>
            <a:off x="3605213" y="4457700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86400" y="3352800"/>
            <a:ext cx="2243137" cy="533400"/>
          </a:xfrm>
          <a:solidFill>
            <a:srgbClr val="663399"/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sr-Latn-CS" sz="1600" b="1" dirty="0"/>
              <a:t>Širenje kapitala</a:t>
            </a:r>
            <a:endParaRPr lang="en-US" sz="1600" b="1" dirty="0"/>
          </a:p>
        </p:txBody>
      </p:sp>
      <p:sp>
        <p:nvSpPr>
          <p:cNvPr id="34839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40" name="Object 39"/>
          <p:cNvGraphicFramePr>
            <a:graphicFrameLocks noChangeAspect="1"/>
          </p:cNvGraphicFramePr>
          <p:nvPr/>
        </p:nvGraphicFramePr>
        <p:xfrm>
          <a:off x="0" y="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9" name="Equation" r:id="rId9" imgW="24688800" imgH="10058400" progId="Equation.3">
                  <p:embed/>
                </p:oleObj>
              </mc:Choice>
              <mc:Fallback>
                <p:oleObj name="Equation" r:id="rId9" imgW="24688800" imgH="100584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28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"/>
          <p:cNvSpPr txBox="1">
            <a:spLocks noChangeArrowheads="1"/>
          </p:cNvSpPr>
          <p:nvPr/>
        </p:nvSpPr>
        <p:spPr bwMode="black">
          <a:xfrm>
            <a:off x="6096000" y="3962400"/>
            <a:ext cx="1143000" cy="533400"/>
          </a:xfrm>
          <a:prstGeom prst="rect">
            <a:avLst/>
          </a:prstGeom>
          <a:solidFill>
            <a:srgbClr val="66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sr-Latn-CS" sz="2000" b="1" kern="0" dirty="0">
                <a:solidFill>
                  <a:srgbClr val="DBC9ED"/>
                </a:solidFill>
                <a:latin typeface="+mj-lt"/>
                <a:ea typeface="+mj-ea"/>
                <a:cs typeface="+mj-cs"/>
              </a:rPr>
              <a:t>Štednja</a:t>
            </a:r>
            <a:endParaRPr lang="en-US" sz="2000" b="1" kern="0" dirty="0">
              <a:solidFill>
                <a:srgbClr val="DBC9E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3.12</a:t>
            </a:r>
            <a:endParaRPr lang="en-US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1120775" y="1333500"/>
            <a:ext cx="695642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black">
          <a:xfrm>
            <a:off x="76200" y="7620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GDP per capita 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i rast stanovništva</a:t>
            </a:r>
            <a:br>
              <a:rPr lang="de-DE" sz="3200">
                <a:solidFill>
                  <a:schemeClr val="bg1"/>
                </a:solidFill>
                <a:latin typeface="Arial" charset="0"/>
              </a:rPr>
            </a:br>
            <a:r>
              <a:rPr lang="de-DE" sz="200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95 </a:t>
            </a:r>
            <a:r>
              <a:rPr lang="sr-Latn-CS" sz="2000">
                <a:solidFill>
                  <a:schemeClr val="bg1"/>
                </a:solidFill>
                <a:latin typeface="Arial" charset="0"/>
              </a:rPr>
              <a:t>zemalja</a:t>
            </a:r>
            <a:r>
              <a:rPr lang="de-DE" sz="2000">
                <a:solidFill>
                  <a:schemeClr val="bg1"/>
                </a:solidFill>
                <a:latin typeface="Arial" charset="0"/>
              </a:rPr>
              <a:t>)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3.13</a:t>
            </a:r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black">
          <a:xfrm>
            <a:off x="76200" y="715963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3200">
                <a:solidFill>
                  <a:schemeClr val="bg1"/>
                </a:solidFill>
                <a:latin typeface="Arial" charset="0"/>
              </a:rPr>
              <a:t>Stabilno stanje uz rast stanovništva i tehnički progres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1828800"/>
            <a:ext cx="5181600" cy="4119563"/>
            <a:chOff x="1188" y="1152"/>
            <a:chExt cx="3264" cy="2595"/>
          </a:xfrm>
        </p:grpSpPr>
        <p:sp>
          <p:nvSpPr>
            <p:cNvPr id="36882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69" name="Text Box 7"/>
          <p:cNvSpPr txBox="1">
            <a:spLocks noChangeArrowheads="1"/>
          </p:cNvSpPr>
          <p:nvPr/>
        </p:nvSpPr>
        <p:spPr bwMode="black">
          <a:xfrm>
            <a:off x="-190500" y="1752600"/>
            <a:ext cx="2249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 sz="2400">
                <a:solidFill>
                  <a:schemeClr val="bg1"/>
                </a:solidFill>
                <a:latin typeface="Arial" charset="0"/>
              </a:rPr>
              <a:t>fektivni 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y=Y/AL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black">
          <a:xfrm>
            <a:off x="1752600" y="6400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kapital-effective 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k=K/AL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2" name="Arc 10"/>
          <p:cNvSpPr>
            <a:spLocks/>
          </p:cNvSpPr>
          <p:nvPr/>
        </p:nvSpPr>
        <p:spPr bwMode="black">
          <a:xfrm flipH="1">
            <a:off x="1911350" y="4113213"/>
            <a:ext cx="4168775" cy="2058987"/>
          </a:xfrm>
          <a:custGeom>
            <a:avLst/>
            <a:gdLst>
              <a:gd name="T0" fmla="*/ 0 w 21478"/>
              <a:gd name="T1" fmla="*/ 0 h 21600"/>
              <a:gd name="T2" fmla="*/ 2147483646 w 21478"/>
              <a:gd name="T3" fmla="*/ 2147483646 h 21600"/>
              <a:gd name="T4" fmla="*/ 0 w 21478"/>
              <a:gd name="T5" fmla="*/ 2147483646 h 21600"/>
              <a:gd name="T6" fmla="*/ 0 60000 65536"/>
              <a:gd name="T7" fmla="*/ 0 60000 65536"/>
              <a:gd name="T8" fmla="*/ 0 60000 65536"/>
              <a:gd name="T9" fmla="*/ 0 w 21478"/>
              <a:gd name="T10" fmla="*/ 0 h 21600"/>
              <a:gd name="T11" fmla="*/ 21478 w 214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8" h="21600" fill="none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</a:path>
              <a:path w="21478" h="21600" stroke="0" extrusionOk="0">
                <a:moveTo>
                  <a:pt x="-1" y="0"/>
                </a:moveTo>
                <a:cubicBezTo>
                  <a:pt x="11043" y="0"/>
                  <a:pt x="20308" y="8329"/>
                  <a:pt x="21478" y="1931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73" name="Object 11"/>
          <p:cNvGraphicFramePr>
            <a:graphicFrameLocks noChangeAspect="1"/>
          </p:cNvGraphicFramePr>
          <p:nvPr/>
        </p:nvGraphicFramePr>
        <p:xfrm>
          <a:off x="6254750" y="3987800"/>
          <a:ext cx="187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Equation" r:id="rId3" imgW="1866785" imgH="342900" progId="">
                  <p:embed/>
                </p:oleObj>
              </mc:Choice>
              <mc:Fallback>
                <p:oleObj name="Equation" r:id="rId3" imgW="1866785" imgH="3429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254750" y="3987800"/>
                        <a:ext cx="187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Line 12"/>
          <p:cNvSpPr>
            <a:spLocks noChangeShapeType="1"/>
          </p:cNvSpPr>
          <p:nvPr/>
        </p:nvSpPr>
        <p:spPr bwMode="black">
          <a:xfrm flipV="1">
            <a:off x="1909763" y="3335338"/>
            <a:ext cx="4090987" cy="260350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6875" name="Object 13"/>
          <p:cNvGraphicFramePr>
            <a:graphicFrameLocks noChangeAspect="1"/>
          </p:cNvGraphicFramePr>
          <p:nvPr/>
        </p:nvGraphicFramePr>
        <p:xfrm>
          <a:off x="4921250" y="2895600"/>
          <a:ext cx="369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5" imgW="88687304" imgH="8524739" progId="">
                  <p:embed/>
                </p:oleObj>
              </mc:Choice>
              <mc:Fallback>
                <p:oleObj name="Equation" r:id="rId5" imgW="88687304" imgH="852473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921250" y="2895600"/>
                        <a:ext cx="36957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Line 16"/>
          <p:cNvSpPr>
            <a:spLocks noChangeShapeType="1"/>
          </p:cNvSpPr>
          <p:nvPr/>
        </p:nvSpPr>
        <p:spPr bwMode="black">
          <a:xfrm>
            <a:off x="4586288" y="4243388"/>
            <a:ext cx="0" cy="1692275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blackWhite">
          <a:xfrm>
            <a:off x="4495800" y="415766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A</a:t>
            </a:r>
            <a:endParaRPr lang="en-US" sz="2400" i="1">
              <a:latin typeface="Arial" charset="0"/>
            </a:endParaRPr>
          </a:p>
        </p:txBody>
      </p:sp>
      <p:sp>
        <p:nvSpPr>
          <p:cNvPr id="36878" name="Oval 19"/>
          <p:cNvSpPr>
            <a:spLocks noChangeArrowheads="1"/>
          </p:cNvSpPr>
          <p:nvPr/>
        </p:nvSpPr>
        <p:spPr bwMode="blackWhite">
          <a:xfrm>
            <a:off x="4557713" y="4191000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1"/>
          <p:cNvSpPr txBox="1">
            <a:spLocks noChangeArrowheads="1"/>
          </p:cNvSpPr>
          <p:nvPr/>
        </p:nvSpPr>
        <p:spPr bwMode="black">
          <a:xfrm>
            <a:off x="4352925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k*</a:t>
            </a:r>
            <a:endParaRPr lang="en-US" sz="2400" i="1" baseline="-25000">
              <a:latin typeface="Arial" charset="0"/>
            </a:endParaRPr>
          </a:p>
        </p:txBody>
      </p:sp>
      <p:sp>
        <p:nvSpPr>
          <p:cNvPr id="36880" name="Rectangle 24"/>
          <p:cNvSpPr>
            <a:spLocks noChangeArrowheads="1"/>
          </p:cNvSpPr>
          <p:nvPr/>
        </p:nvSpPr>
        <p:spPr bwMode="black">
          <a:xfrm>
            <a:off x="4724400" y="2743200"/>
            <a:ext cx="2438400" cy="533400"/>
          </a:xfrm>
          <a:prstGeom prst="rect">
            <a:avLst/>
          </a:prstGeom>
          <a:solidFill>
            <a:srgbClr val="66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sr-Latn-CS" sz="2000" b="1">
                <a:solidFill>
                  <a:srgbClr val="DBC9ED"/>
                </a:solidFill>
                <a:latin typeface="Arial" charset="0"/>
              </a:rPr>
              <a:t>Širenje kapitala</a:t>
            </a:r>
            <a:endParaRPr lang="en-US" sz="2000" b="1">
              <a:solidFill>
                <a:srgbClr val="DBC9ED"/>
              </a:solidFill>
              <a:latin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black">
          <a:xfrm>
            <a:off x="6096000" y="3886200"/>
            <a:ext cx="1143000" cy="533400"/>
          </a:xfrm>
          <a:prstGeom prst="rect">
            <a:avLst/>
          </a:prstGeom>
          <a:solidFill>
            <a:srgbClr val="6633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r>
              <a:rPr lang="sr-Latn-CS" sz="2000" b="1" kern="0" dirty="0">
                <a:solidFill>
                  <a:srgbClr val="DBC9ED"/>
                </a:solidFill>
                <a:latin typeface="+mj-lt"/>
                <a:ea typeface="+mj-ea"/>
                <a:cs typeface="+mj-cs"/>
              </a:rPr>
              <a:t>Štednja</a:t>
            </a:r>
            <a:endParaRPr lang="en-US" sz="2000" b="1" kern="0" dirty="0">
              <a:solidFill>
                <a:srgbClr val="DBC9ED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50417" t="14075" r="29166" b="28148"/>
          <a:stretch>
            <a:fillRect/>
          </a:stretch>
        </p:blipFill>
        <p:spPr bwMode="auto">
          <a:xfrm>
            <a:off x="1447800" y="685800"/>
            <a:ext cx="3733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6200000">
            <a:off x="664370" y="1850231"/>
            <a:ext cx="1904999" cy="3381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 = Y/AL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9632B3-301E-4CE2-B581-0A581070E1C6}"/>
              </a:ext>
            </a:extLst>
          </p:cNvPr>
          <p:cNvSpPr/>
          <p:nvPr/>
        </p:nvSpPr>
        <p:spPr>
          <a:xfrm>
            <a:off x="2514600" y="3505200"/>
            <a:ext cx="1904999" cy="3381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r-Latn-RS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</a:t>
            </a:r>
            <a:r>
              <a:rPr lang="en-GB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= </a:t>
            </a:r>
            <a:r>
              <a:rPr lang="sr-Latn-RS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</a:t>
            </a:r>
            <a:r>
              <a:rPr lang="en-GB" sz="16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/AL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2509838"/>
            <a:ext cx="5181600" cy="4119562"/>
            <a:chOff x="1188" y="1152"/>
            <a:chExt cx="3264" cy="2595"/>
          </a:xfrm>
        </p:grpSpPr>
        <p:sp>
          <p:nvSpPr>
            <p:cNvPr id="38928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5" name="Text Box 7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black">
          <a:xfrm>
            <a:off x="65532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vreme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black">
          <a:xfrm rot="-5400000">
            <a:off x="323056" y="3752057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sz="2400">
                <a:solidFill>
                  <a:schemeClr val="bg1"/>
                </a:solidFill>
                <a:latin typeface="Arial" charset="0"/>
              </a:rPr>
              <a:t>Stopa rasta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8" name="Line 10"/>
          <p:cNvSpPr>
            <a:spLocks noChangeShapeType="1"/>
          </p:cNvSpPr>
          <p:nvPr/>
        </p:nvSpPr>
        <p:spPr bwMode="black">
          <a:xfrm>
            <a:off x="1905000" y="2971800"/>
            <a:ext cx="3236913" cy="0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Text Box 19"/>
          <p:cNvSpPr txBox="1">
            <a:spLocks noChangeArrowheads="1"/>
          </p:cNvSpPr>
          <p:nvPr/>
        </p:nvSpPr>
        <p:spPr bwMode="black">
          <a:xfrm>
            <a:off x="5181600" y="2743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 dirty="0">
                <a:solidFill>
                  <a:schemeClr val="bg2"/>
                </a:solidFill>
                <a:latin typeface="Arial" charset="0"/>
              </a:rPr>
              <a:t>y=Y/AL  </a:t>
            </a:r>
            <a:r>
              <a:rPr lang="de-DE" sz="2400" dirty="0">
                <a:solidFill>
                  <a:schemeClr val="bg2"/>
                </a:solidFill>
                <a:latin typeface="Arial" charset="0"/>
              </a:rPr>
              <a:t>or</a:t>
            </a:r>
            <a:r>
              <a:rPr lang="de-DE" sz="2400" i="1" dirty="0">
                <a:solidFill>
                  <a:schemeClr val="bg2"/>
                </a:solidFill>
                <a:latin typeface="Arial" charset="0"/>
              </a:rPr>
              <a:t>  k=K/AL</a:t>
            </a:r>
            <a:endParaRPr lang="en-US" sz="24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0" name="Arc 20"/>
          <p:cNvSpPr>
            <a:spLocks/>
          </p:cNvSpPr>
          <p:nvPr/>
        </p:nvSpPr>
        <p:spPr bwMode="black">
          <a:xfrm flipV="1">
            <a:off x="304800" y="1935163"/>
            <a:ext cx="4151313" cy="2865437"/>
          </a:xfrm>
          <a:custGeom>
            <a:avLst/>
            <a:gdLst>
              <a:gd name="T0" fmla="*/ 2147483646 w 18978"/>
              <a:gd name="T1" fmla="*/ 0 h 20308"/>
              <a:gd name="T2" fmla="*/ 2147483646 w 18978"/>
              <a:gd name="T3" fmla="*/ 2147483646 h 20308"/>
              <a:gd name="T4" fmla="*/ 0 w 18978"/>
              <a:gd name="T5" fmla="*/ 2147483646 h 20308"/>
              <a:gd name="T6" fmla="*/ 0 60000 65536"/>
              <a:gd name="T7" fmla="*/ 0 60000 65536"/>
              <a:gd name="T8" fmla="*/ 0 60000 65536"/>
              <a:gd name="T9" fmla="*/ 0 w 18978"/>
              <a:gd name="T10" fmla="*/ 0 h 20308"/>
              <a:gd name="T11" fmla="*/ 18978 w 18978"/>
              <a:gd name="T12" fmla="*/ 20308 h 20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78" h="20308" fill="none" extrusionOk="0">
                <a:moveTo>
                  <a:pt x="7359" y="0"/>
                </a:moveTo>
                <a:cubicBezTo>
                  <a:pt x="12323" y="1799"/>
                  <a:pt x="16457" y="5354"/>
                  <a:pt x="18978" y="9993"/>
                </a:cubicBezTo>
              </a:path>
              <a:path w="18978" h="20308" stroke="0" extrusionOk="0">
                <a:moveTo>
                  <a:pt x="7359" y="0"/>
                </a:moveTo>
                <a:cubicBezTo>
                  <a:pt x="12323" y="1799"/>
                  <a:pt x="16457" y="5354"/>
                  <a:pt x="18978" y="9993"/>
                </a:cubicBezTo>
                <a:lnTo>
                  <a:pt x="0" y="20308"/>
                </a:lnTo>
                <a:lnTo>
                  <a:pt x="7359" y="0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rc 21"/>
          <p:cNvSpPr>
            <a:spLocks/>
          </p:cNvSpPr>
          <p:nvPr/>
        </p:nvSpPr>
        <p:spPr bwMode="black">
          <a:xfrm flipV="1">
            <a:off x="381000" y="2590800"/>
            <a:ext cx="4030663" cy="2849563"/>
          </a:xfrm>
          <a:custGeom>
            <a:avLst/>
            <a:gdLst>
              <a:gd name="T0" fmla="*/ 2147483646 w 20038"/>
              <a:gd name="T1" fmla="*/ 0 h 20198"/>
              <a:gd name="T2" fmla="*/ 2147483646 w 20038"/>
              <a:gd name="T3" fmla="*/ 2147483646 h 20198"/>
              <a:gd name="T4" fmla="*/ 0 w 20038"/>
              <a:gd name="T5" fmla="*/ 2147483646 h 20198"/>
              <a:gd name="T6" fmla="*/ 0 60000 65536"/>
              <a:gd name="T7" fmla="*/ 0 60000 65536"/>
              <a:gd name="T8" fmla="*/ 0 60000 65536"/>
              <a:gd name="T9" fmla="*/ 0 w 20038"/>
              <a:gd name="T10" fmla="*/ 0 h 20198"/>
              <a:gd name="T11" fmla="*/ 20038 w 20038"/>
              <a:gd name="T12" fmla="*/ 20198 h 20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38" h="20198" fill="none" extrusionOk="0">
                <a:moveTo>
                  <a:pt x="7655" y="-1"/>
                </a:moveTo>
                <a:cubicBezTo>
                  <a:pt x="13295" y="2137"/>
                  <a:pt x="17785" y="6537"/>
                  <a:pt x="20037" y="12133"/>
                </a:cubicBezTo>
              </a:path>
              <a:path w="20038" h="20198" stroke="0" extrusionOk="0">
                <a:moveTo>
                  <a:pt x="7655" y="-1"/>
                </a:moveTo>
                <a:cubicBezTo>
                  <a:pt x="13295" y="2137"/>
                  <a:pt x="17785" y="6537"/>
                  <a:pt x="20037" y="12133"/>
                </a:cubicBezTo>
                <a:lnTo>
                  <a:pt x="0" y="20198"/>
                </a:lnTo>
                <a:lnTo>
                  <a:pt x="7655" y="-1"/>
                </a:lnTo>
                <a:close/>
              </a:path>
            </a:pathLst>
          </a:cu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22"/>
          <p:cNvSpPr txBox="1">
            <a:spLocks noChangeArrowheads="1"/>
          </p:cNvSpPr>
          <p:nvPr/>
        </p:nvSpPr>
        <p:spPr bwMode="black">
          <a:xfrm>
            <a:off x="4419599" y="3124200"/>
            <a:ext cx="4030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i="1" dirty="0">
                <a:solidFill>
                  <a:schemeClr val="bg2"/>
                </a:solidFill>
                <a:latin typeface="Arial" charset="0"/>
              </a:rPr>
              <a:t>Y/L  </a:t>
            </a:r>
            <a:r>
              <a:rPr lang="en-US" sz="2400" i="1" dirty="0" err="1">
                <a:solidFill>
                  <a:schemeClr val="bg2"/>
                </a:solidFill>
                <a:latin typeface="Arial" charset="0"/>
              </a:rPr>
              <a:t>ili</a:t>
            </a:r>
            <a:r>
              <a:rPr lang="de-DE" sz="2400" i="1" dirty="0">
                <a:solidFill>
                  <a:schemeClr val="bg2"/>
                </a:solidFill>
                <a:latin typeface="Arial" charset="0"/>
              </a:rPr>
              <a:t>  K/L</a:t>
            </a:r>
            <a:r>
              <a:rPr lang="sr-Latn-RS" sz="2400" i="1" dirty="0">
                <a:solidFill>
                  <a:schemeClr val="bg2"/>
                </a:solidFill>
                <a:latin typeface="Arial" charset="0"/>
              </a:rPr>
              <a:t> raste po stopi a</a:t>
            </a:r>
            <a:endParaRPr lang="en-US" sz="24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3" name="Text Box 23"/>
          <p:cNvSpPr txBox="1">
            <a:spLocks noChangeArrowheads="1"/>
          </p:cNvSpPr>
          <p:nvPr/>
        </p:nvSpPr>
        <p:spPr bwMode="black">
          <a:xfrm>
            <a:off x="4419600" y="35814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RS" sz="2400" i="1" dirty="0">
                <a:solidFill>
                  <a:schemeClr val="bg2"/>
                </a:solidFill>
                <a:latin typeface="Arial" charset="0"/>
              </a:rPr>
              <a:t> Y i </a:t>
            </a:r>
            <a:r>
              <a:rPr lang="de-DE" sz="2400" i="1" dirty="0">
                <a:solidFill>
                  <a:schemeClr val="bg2"/>
                </a:solidFill>
                <a:latin typeface="Arial" charset="0"/>
              </a:rPr>
              <a:t>K</a:t>
            </a:r>
            <a:r>
              <a:rPr lang="sr-Latn-RS" sz="2400" i="1" dirty="0">
                <a:solidFill>
                  <a:schemeClr val="bg2"/>
                </a:solidFill>
                <a:latin typeface="Arial" charset="0"/>
              </a:rPr>
              <a:t> – rastu po stopi a+n</a:t>
            </a:r>
            <a:endParaRPr lang="en-US" sz="24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4" name="Text Box 24"/>
          <p:cNvSpPr txBox="1">
            <a:spLocks noChangeArrowheads="1"/>
          </p:cNvSpPr>
          <p:nvPr/>
        </p:nvSpPr>
        <p:spPr bwMode="black">
          <a:xfrm>
            <a:off x="2362200" y="2590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>
                <a:solidFill>
                  <a:schemeClr val="bg2"/>
                </a:solidFill>
                <a:latin typeface="Arial" charset="0"/>
              </a:rPr>
              <a:t>Stopa rasta</a:t>
            </a:r>
            <a:r>
              <a:rPr lang="de-DE" sz="2000">
                <a:solidFill>
                  <a:schemeClr val="bg2"/>
                </a:solidFill>
                <a:latin typeface="Arial" charset="0"/>
              </a:rPr>
              <a:t> = 0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5" name="Text Box 25"/>
          <p:cNvSpPr txBox="1">
            <a:spLocks noChangeArrowheads="1"/>
          </p:cNvSpPr>
          <p:nvPr/>
        </p:nvSpPr>
        <p:spPr bwMode="black">
          <a:xfrm>
            <a:off x="2057400" y="35814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>
                <a:solidFill>
                  <a:schemeClr val="bg2"/>
                </a:solidFill>
                <a:latin typeface="Arial" charset="0"/>
              </a:rPr>
              <a:t>Stopa rasta</a:t>
            </a:r>
            <a:r>
              <a:rPr lang="de-DE" sz="200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de-DE" sz="2000" i="1">
                <a:solidFill>
                  <a:schemeClr val="bg2"/>
                </a:solidFill>
                <a:latin typeface="Arial" charset="0"/>
              </a:rPr>
              <a:t>a</a:t>
            </a:r>
            <a:endParaRPr lang="en-US" sz="2000" i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926" name="Text Box 26"/>
          <p:cNvSpPr txBox="1">
            <a:spLocks noChangeArrowheads="1"/>
          </p:cNvSpPr>
          <p:nvPr/>
        </p:nvSpPr>
        <p:spPr bwMode="black">
          <a:xfrm>
            <a:off x="2971800" y="4953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000" dirty="0">
                <a:solidFill>
                  <a:schemeClr val="bg2"/>
                </a:solidFill>
                <a:latin typeface="Arial" charset="0"/>
              </a:rPr>
              <a:t>Stopa rasta</a:t>
            </a:r>
            <a:r>
              <a:rPr lang="de-DE" sz="2000" dirty="0">
                <a:solidFill>
                  <a:schemeClr val="bg2"/>
                </a:solidFill>
                <a:latin typeface="Arial" charset="0"/>
              </a:rPr>
              <a:t> = </a:t>
            </a:r>
            <a:r>
              <a:rPr lang="de-DE" sz="2000" i="1" dirty="0">
                <a:solidFill>
                  <a:schemeClr val="bg2"/>
                </a:solidFill>
                <a:latin typeface="Arial" charset="0"/>
              </a:rPr>
              <a:t>a</a:t>
            </a:r>
            <a:r>
              <a:rPr lang="de-DE" sz="2000" dirty="0">
                <a:solidFill>
                  <a:schemeClr val="bg2"/>
                </a:solidFill>
                <a:latin typeface="Arial" charset="0"/>
              </a:rPr>
              <a:t>+</a:t>
            </a:r>
            <a:r>
              <a:rPr lang="de-DE" sz="2000" i="1" dirty="0">
                <a:solidFill>
                  <a:schemeClr val="bg2"/>
                </a:solidFill>
                <a:latin typeface="Arial" charset="0"/>
              </a:rPr>
              <a:t>n</a:t>
            </a:r>
            <a:endParaRPr lang="en-US" sz="2000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52400"/>
            <a:ext cx="8610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Karakteristika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stabilnog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stanja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sada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će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biti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to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stope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kapitala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autputa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u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odnosu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efektivni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rad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konstantne</a:t>
            </a:r>
            <a:r>
              <a:rPr lang="en-GB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FC7BD-DC92-4970-A912-60B76DF8AF83}"/>
              </a:ext>
            </a:extLst>
          </p:cNvPr>
          <p:cNvSpPr/>
          <p:nvPr/>
        </p:nvSpPr>
        <p:spPr>
          <a:xfrm>
            <a:off x="2895600" y="16544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ako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je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i="1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Y/AL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konstantno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, to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znači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da Y/L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raste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po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stopi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rasta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tehničkog</a:t>
            </a:r>
            <a:r>
              <a:rPr lang="en-US" dirty="0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StoneSerifYU"/>
                <a:ea typeface="Calibri" panose="020F0502020204030204" pitchFamily="34" charset="0"/>
                <a:cs typeface="StoneSerifYU"/>
              </a:rPr>
              <a:t>progresa</a:t>
            </a:r>
            <a:endParaRPr lang="en-GB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915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28713" y="546100"/>
            <a:ext cx="7253287" cy="4770438"/>
          </a:xfrm>
        </p:spPr>
      </p:pic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C147B81-C8EA-402A-ACC1-D4D0090FB503}"/>
              </a:ext>
            </a:extLst>
          </p:cNvPr>
          <p:cNvSpPr/>
          <p:nvPr/>
        </p:nvSpPr>
        <p:spPr>
          <a:xfrm>
            <a:off x="609600" y="5562600"/>
            <a:ext cx="6248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Drivers of Declining </a:t>
            </a:r>
            <a:r>
              <a:rPr lang="en-GB" b="1" dirty="0" err="1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Labor</a:t>
            </a:r>
            <a:r>
              <a:rPr lang="en-GB" b="1" dirty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 Share of Income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642938"/>
            <a:ext cx="77660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993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066800"/>
            <a:ext cx="7772400" cy="474663"/>
          </a:xfrm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304800" y="1905000"/>
            <a:ext cx="8610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Usled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opadajuće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marginalne</a:t>
            </a:r>
            <a:r>
              <a:rPr lang="sr-Latn-C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produktivnosti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akumulacija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kapitala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sama</a:t>
            </a:r>
            <a:endParaRPr lang="en-US" sz="20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za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sebe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, ne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obezbeđuje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održivi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privredni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rast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sr-Latn-CS" sz="2000" dirty="0">
              <a:solidFill>
                <a:schemeClr val="bg2"/>
              </a:solidFill>
              <a:latin typeface="Times New Roman" pitchFamily="18" charset="0"/>
            </a:endParaRPr>
          </a:p>
          <a:p>
            <a:endParaRPr lang="sr-Latn-CS" sz="20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Rast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stanovništva</a:t>
            </a:r>
            <a:r>
              <a:rPr lang="sr-Latn-C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to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čini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ali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ne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objašnjava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kako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onda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dolazi</a:t>
            </a:r>
            <a:r>
              <a:rPr lang="sr-Latn-C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do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kontinuiranog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rasta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životnog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standarda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toliko</a:t>
            </a:r>
            <a:r>
              <a:rPr lang="sr-Latn-C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evidentnog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u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mnogim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delovima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sveta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. </a:t>
            </a:r>
            <a:endParaRPr lang="sr-Latn-CS" sz="2000" dirty="0">
              <a:solidFill>
                <a:schemeClr val="bg2"/>
              </a:solidFill>
              <a:latin typeface="Times New Roman" pitchFamily="18" charset="0"/>
            </a:endParaRPr>
          </a:p>
          <a:p>
            <a:endParaRPr lang="sr-Latn-CS" sz="2000" dirty="0">
              <a:solidFill>
                <a:schemeClr val="bg2"/>
              </a:solidFill>
              <a:latin typeface="Times New Roman" pitchFamily="18" charset="0"/>
            </a:endParaRPr>
          </a:p>
          <a:p>
            <a:endParaRPr lang="sr-Latn-CS" sz="2000" dirty="0">
              <a:solidFill>
                <a:schemeClr val="bg2"/>
              </a:solidFill>
              <a:latin typeface="Times New Roman" pitchFamily="18" charset="0"/>
            </a:endParaRPr>
          </a:p>
          <a:p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Tako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tehnički</a:t>
            </a:r>
            <a:r>
              <a:rPr lang="sr-Latn-C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progres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postaje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ključni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faktor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privrednog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</a:rPr>
              <a:t>napretka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09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050" y="2590800"/>
            <a:ext cx="8642350" cy="4108450"/>
          </a:xfrm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990600"/>
            <a:ext cx="5383213" cy="1495425"/>
            <a:chOff x="1056" y="576"/>
            <a:chExt cx="3391" cy="942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576"/>
              <a:ext cx="3391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104" y="576"/>
              <a:ext cx="13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Trebalo bi naglasiti da </a:t>
            </a:r>
            <a:r>
              <a:rPr lang="en-US" sz="2400" i="1"/>
              <a:t>A nije </a:t>
            </a:r>
            <a:r>
              <a:rPr lang="en-US" sz="2400"/>
              <a:t>proizvodni</a:t>
            </a:r>
            <a:r>
              <a:rPr lang="sr-Latn-CS" sz="2400"/>
              <a:t> </a:t>
            </a:r>
            <a:r>
              <a:rPr lang="en-US" sz="2400"/>
              <a:t>faktor</a:t>
            </a:r>
            <a:endParaRPr lang="sr-Latn-CS" sz="2400"/>
          </a:p>
          <a:p>
            <a:pPr eaLnBrk="1" hangingPunct="1">
              <a:lnSpc>
                <a:spcPct val="80000"/>
              </a:lnSpc>
            </a:pPr>
            <a:endParaRPr lang="sr-Latn-C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firme tehnički progres ne kupuju, ali od njega</a:t>
            </a:r>
            <a:r>
              <a:rPr lang="sr-Latn-CS" sz="2400"/>
              <a:t> </a:t>
            </a:r>
            <a:r>
              <a:rPr lang="en-US" sz="2400"/>
              <a:t>imaju samo koristi.</a:t>
            </a:r>
            <a:endParaRPr lang="sr-Latn-CS" sz="2400"/>
          </a:p>
          <a:p>
            <a:pPr eaLnBrk="1" hangingPunct="1">
              <a:lnSpc>
                <a:spcPct val="80000"/>
              </a:lnSpc>
            </a:pPr>
            <a:endParaRPr lang="sr-Latn-C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 Pretpostavićemo da </a:t>
            </a:r>
            <a:r>
              <a:rPr lang="en-US" sz="2400" i="1"/>
              <a:t>A </a:t>
            </a:r>
            <a:r>
              <a:rPr lang="en-US" sz="2400"/>
              <a:t>raste po</a:t>
            </a:r>
            <a:r>
              <a:rPr lang="sr-Latn-CS" sz="2400"/>
              <a:t> </a:t>
            </a:r>
            <a:r>
              <a:rPr lang="en-US" sz="2400"/>
              <a:t>konstantnoj stopi </a:t>
            </a:r>
            <a:r>
              <a:rPr lang="en-US" sz="2400" i="1"/>
              <a:t>a</a:t>
            </a:r>
            <a:r>
              <a:rPr lang="en-US" sz="2400"/>
              <a:t>, a za sada se nećemo truditi da</a:t>
            </a:r>
            <a:r>
              <a:rPr lang="sr-Latn-CS" sz="2400"/>
              <a:t> </a:t>
            </a:r>
            <a:r>
              <a:rPr lang="en-US" sz="2400"/>
              <a:t>precizno objasnimo ni zašto ni kako do toga dolazi.</a:t>
            </a:r>
            <a:endParaRPr lang="sr-Latn-CS" sz="2400"/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Dakle, tehnički progres, koji u stvari predstavljamo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rastom parametra </a:t>
            </a:r>
            <a:r>
              <a:rPr lang="en-US" sz="2400" i="1"/>
              <a:t>A</a:t>
            </a:r>
            <a:r>
              <a:rPr lang="en-US" sz="2400"/>
              <a:t>, egzogen je.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1752600"/>
            <a:ext cx="5410200" cy="914400"/>
          </a:xfrm>
        </p:spPr>
        <p:txBody>
          <a:bodyPr/>
          <a:lstStyle/>
          <a:p>
            <a:pPr eaLnBrk="1" hangingPunct="1"/>
            <a:r>
              <a:rPr lang="sr-Latn-CS" sz="4400" b="1"/>
              <a:t>MPK</a:t>
            </a:r>
            <a:r>
              <a:rPr lang="sr-Latn-CS" sz="4400" b="1">
                <a:latin typeface="Symbol" pitchFamily="18" charset="2"/>
              </a:rPr>
              <a:t>=</a:t>
            </a:r>
            <a:r>
              <a:rPr lang="sr-Latn-CS" sz="4400" b="1" i="1">
                <a:latin typeface="Symbol" pitchFamily="18" charset="2"/>
              </a:rPr>
              <a:t>d</a:t>
            </a:r>
            <a:r>
              <a:rPr lang="sr-Latn-CS" sz="4400">
                <a:latin typeface="Symbol" pitchFamily="18" charset="2"/>
              </a:rPr>
              <a:t> +</a:t>
            </a:r>
            <a:r>
              <a:rPr lang="sr-Latn-CS" sz="4800" b="1">
                <a:latin typeface="Symbol" pitchFamily="18" charset="2"/>
              </a:rPr>
              <a:t>a</a:t>
            </a:r>
            <a:r>
              <a:rPr lang="sr-Latn-CS" sz="4400" b="1"/>
              <a:t>+n</a:t>
            </a:r>
            <a:endParaRPr lang="en-US" sz="44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79248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sz="3600"/>
              <a:t>Zlatno pravilo glasi</a:t>
            </a:r>
          </a:p>
          <a:p>
            <a:pPr eaLnBrk="1" hangingPunct="1"/>
            <a:endParaRPr lang="sr-Latn-CS" sz="3600"/>
          </a:p>
        </p:txBody>
      </p:sp>
      <p:sp>
        <p:nvSpPr>
          <p:cNvPr id="4301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30218"/>
              </p:ext>
            </p:extLst>
          </p:nvPr>
        </p:nvGraphicFramePr>
        <p:xfrm>
          <a:off x="2286000" y="3924300"/>
          <a:ext cx="31623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2" name="Equation" r:id="rId3" imgW="1028700" imgH="419100" progId="Equation.3">
                  <p:embed/>
                </p:oleObj>
              </mc:Choice>
              <mc:Fallback>
                <p:oleObj name="Equation" r:id="rId3" imgW="10287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24300"/>
                        <a:ext cx="3162300" cy="1289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914400" y="32766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sr-Latn-CS" dirty="0">
                <a:solidFill>
                  <a:schemeClr val="bg2"/>
                </a:solidFill>
                <a:latin typeface="Arial" charset="0"/>
              </a:rPr>
              <a:t>A štednja tada iznosi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81000"/>
            <a:ext cx="8286808" cy="43577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/>
              <a:t>Koliki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tehnički</a:t>
            </a:r>
            <a:r>
              <a:rPr lang="en-US" sz="2800" dirty="0"/>
              <a:t> </a:t>
            </a:r>
            <a:r>
              <a:rPr lang="en-US" sz="2800" dirty="0" err="1"/>
              <a:t>progres</a:t>
            </a:r>
            <a:r>
              <a:rPr lang="en-US" sz="2800" dirty="0"/>
              <a:t>?</a:t>
            </a:r>
            <a:endParaRPr lang="sr-Latn-CS" sz="2800" dirty="0"/>
          </a:p>
          <a:p>
            <a:pPr eaLnBrk="1" hangingPunct="1">
              <a:lnSpc>
                <a:spcPct val="80000"/>
              </a:lnSpc>
            </a:pPr>
            <a:endParaRPr lang="sr-Latn-C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 </a:t>
            </a:r>
            <a:r>
              <a:rPr lang="en-US" sz="2800" dirty="0" err="1"/>
              <a:t>Nažalost</a:t>
            </a:r>
            <a:r>
              <a:rPr lang="en-US" sz="2800" dirty="0"/>
              <a:t>, </a:t>
            </a:r>
            <a:r>
              <a:rPr lang="en-US" sz="2800" dirty="0" err="1"/>
              <a:t>njega</a:t>
            </a:r>
            <a:r>
              <a:rPr lang="en-US" sz="2800" dirty="0"/>
              <a:t> </a:t>
            </a:r>
            <a:r>
              <a:rPr lang="en-US" sz="2800" dirty="0" err="1"/>
              <a:t>je</a:t>
            </a:r>
            <a:r>
              <a:rPr lang="en-US" sz="2800" dirty="0"/>
              <a:t> </a:t>
            </a:r>
            <a:r>
              <a:rPr lang="en-US" sz="2800" dirty="0" err="1"/>
              <a:t>vrlo</a:t>
            </a:r>
            <a:r>
              <a:rPr lang="sr-Latn-CS" sz="2800" dirty="0"/>
              <a:t> </a:t>
            </a:r>
            <a:r>
              <a:rPr lang="en-US" sz="2800" dirty="0" err="1"/>
              <a:t>teško</a:t>
            </a:r>
            <a:r>
              <a:rPr lang="en-US" sz="2800" dirty="0"/>
              <a:t> </a:t>
            </a:r>
            <a:r>
              <a:rPr lang="en-US" sz="2800" dirty="0" err="1"/>
              <a:t>izmeriti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Na primer, </a:t>
            </a:r>
            <a:r>
              <a:rPr lang="en-US" sz="2800" dirty="0" err="1"/>
              <a:t>kompjuteri</a:t>
            </a:r>
            <a:r>
              <a:rPr lang="en-US" sz="2800" dirty="0"/>
              <a:t> </a:t>
            </a:r>
            <a:r>
              <a:rPr lang="en-US" sz="2800" dirty="0" err="1"/>
              <a:t>verovatno</a:t>
            </a:r>
            <a:r>
              <a:rPr lang="sr-Latn-CS" sz="2800" dirty="0"/>
              <a:t> </a:t>
            </a:r>
            <a:r>
              <a:rPr lang="en-US" sz="2800" dirty="0" err="1"/>
              <a:t>uvećavaju</a:t>
            </a:r>
            <a:r>
              <a:rPr lang="en-US" sz="2800" dirty="0"/>
              <a:t> </a:t>
            </a:r>
            <a:r>
              <a:rPr lang="en-US" sz="2800" dirty="0" err="1"/>
              <a:t>stopu</a:t>
            </a:r>
            <a:r>
              <a:rPr lang="en-US" sz="2800" dirty="0"/>
              <a:t> </a:t>
            </a:r>
            <a:r>
              <a:rPr lang="en-US" sz="2800" dirty="0" err="1"/>
              <a:t>rasta</a:t>
            </a:r>
            <a:r>
              <a:rPr lang="en-US" sz="2800" dirty="0"/>
              <a:t>, </a:t>
            </a:r>
            <a:r>
              <a:rPr lang="en-US" sz="2800" dirty="0" err="1"/>
              <a:t>ali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koliko</a:t>
            </a:r>
            <a:r>
              <a:rPr lang="en-US" sz="2800" dirty="0"/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Neki</a:t>
            </a:r>
            <a:r>
              <a:rPr lang="en-US" sz="2800" dirty="0"/>
              <a:t> </a:t>
            </a:r>
            <a:r>
              <a:rPr lang="en-US" sz="2800" dirty="0" err="1"/>
              <a:t>veruju</a:t>
            </a:r>
            <a:r>
              <a:rPr lang="en-US" sz="2800" dirty="0"/>
              <a:t> da</a:t>
            </a:r>
            <a:r>
              <a:rPr lang="sr-Latn-CS" sz="2800" dirty="0"/>
              <a:t> </a:t>
            </a:r>
            <a:r>
              <a:rPr lang="en-US" sz="2800" dirty="0"/>
              <a:t>„</a:t>
            </a:r>
            <a:r>
              <a:rPr lang="en-US" sz="2800" dirty="0">
                <a:hlinkClick r:id="rId2"/>
              </a:rPr>
              <a:t>nova </a:t>
            </a:r>
            <a:r>
              <a:rPr lang="en-US" sz="2800" dirty="0" err="1">
                <a:hlinkClick r:id="rId2"/>
              </a:rPr>
              <a:t>ekonomija</a:t>
            </a:r>
            <a:r>
              <a:rPr lang="en-US" sz="2800" dirty="0"/>
              <a:t>” </a:t>
            </a:r>
            <a:r>
              <a:rPr lang="en-US" sz="2800" dirty="0">
                <a:hlinkClick r:id="rId3"/>
              </a:rPr>
              <a:t>def</a:t>
            </a:r>
            <a:r>
              <a:rPr lang="en-US" sz="2800" dirty="0"/>
              <a:t>, </a:t>
            </a:r>
            <a:r>
              <a:rPr lang="en-US" sz="2800" dirty="0" err="1"/>
              <a:t>stvorena</a:t>
            </a:r>
            <a:r>
              <a:rPr lang="en-US" sz="2800" dirty="0"/>
              <a:t> u </a:t>
            </a:r>
            <a:r>
              <a:rPr lang="en-US" sz="2800" dirty="0" err="1"/>
              <a:t>doba</a:t>
            </a:r>
            <a:r>
              <a:rPr lang="en-US" sz="2800" dirty="0"/>
              <a:t> </a:t>
            </a:r>
            <a:r>
              <a:rPr lang="en-US" sz="2800" dirty="0" err="1"/>
              <a:t>revolucije</a:t>
            </a:r>
            <a:r>
              <a:rPr lang="en-US" sz="2800" dirty="0"/>
              <a:t> </a:t>
            </a:r>
            <a:r>
              <a:rPr lang="en-US" sz="2800" dirty="0" err="1"/>
              <a:t>informacione</a:t>
            </a:r>
            <a:r>
              <a:rPr lang="sr-Latn-CS" sz="2800" dirty="0"/>
              <a:t> </a:t>
            </a:r>
            <a:r>
              <a:rPr lang="en-US" sz="2800" dirty="0" err="1"/>
              <a:t>tehnologije</a:t>
            </a:r>
            <a:r>
              <a:rPr lang="en-US" sz="2800" dirty="0"/>
              <a:t>, </a:t>
            </a:r>
            <a:r>
              <a:rPr lang="en-US" sz="2800" dirty="0" err="1"/>
              <a:t>ima</a:t>
            </a:r>
            <a:r>
              <a:rPr lang="en-US" sz="2800" dirty="0"/>
              <a:t> </a:t>
            </a:r>
            <a:r>
              <a:rPr lang="en-US" sz="2800" dirty="0" err="1"/>
              <a:t>šanse</a:t>
            </a:r>
            <a:r>
              <a:rPr lang="en-US" sz="2800" dirty="0"/>
              <a:t> da </a:t>
            </a:r>
            <a:r>
              <a:rPr lang="en-US" sz="2800" dirty="0" err="1"/>
              <a:t>podigne</a:t>
            </a:r>
            <a:r>
              <a:rPr lang="en-US" sz="2800" dirty="0"/>
              <a:t> </a:t>
            </a:r>
            <a:r>
              <a:rPr lang="en-US" sz="2800" dirty="0" err="1"/>
              <a:t>životni</a:t>
            </a:r>
            <a:r>
              <a:rPr lang="sr-Latn-CS" sz="2800" dirty="0"/>
              <a:t> </a:t>
            </a:r>
            <a:r>
              <a:rPr lang="en-US" sz="2800" dirty="0"/>
              <a:t>standard </a:t>
            </a:r>
            <a:r>
              <a:rPr lang="en-US" sz="2800" dirty="0" err="1"/>
              <a:t>brže</a:t>
            </a:r>
            <a:r>
              <a:rPr lang="en-US" sz="2800" dirty="0"/>
              <a:t> </a:t>
            </a:r>
            <a:r>
              <a:rPr lang="en-US" sz="2800" dirty="0" err="1"/>
              <a:t>nego</a:t>
            </a:r>
            <a:r>
              <a:rPr lang="en-US" sz="2800" dirty="0"/>
              <a:t> </a:t>
            </a:r>
            <a:r>
              <a:rPr lang="en-US" sz="2800" dirty="0" err="1"/>
              <a:t>ikad</a:t>
            </a:r>
            <a:r>
              <a:rPr lang="en-US" sz="2800" dirty="0"/>
              <a:t> </a:t>
            </a:r>
            <a:r>
              <a:rPr lang="en-US" sz="2800" dirty="0" err="1"/>
              <a:t>ranije</a:t>
            </a:r>
            <a:r>
              <a:rPr lang="en-US" sz="2800" dirty="0"/>
              <a:t>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err="1"/>
              <a:t>drugi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skeptični</a:t>
            </a:r>
            <a:r>
              <a:rPr lang="en-US" sz="2800" dirty="0"/>
              <a:t>,</a:t>
            </a:r>
            <a:r>
              <a:rPr lang="sr-Latn-CS" sz="2800" dirty="0"/>
              <a:t> </a:t>
            </a:r>
            <a:r>
              <a:rPr lang="en-US" sz="2800" dirty="0" err="1"/>
              <a:t>smatrajući</a:t>
            </a:r>
            <a:r>
              <a:rPr lang="en-US" sz="2800" dirty="0"/>
              <a:t> da </a:t>
            </a:r>
            <a:r>
              <a:rPr lang="en-US" sz="2800" dirty="0" err="1"/>
              <a:t>efekat</a:t>
            </a:r>
            <a:r>
              <a:rPr lang="en-US" sz="2800" dirty="0"/>
              <a:t> </a:t>
            </a:r>
            <a:r>
              <a:rPr lang="en-US" sz="2800" dirty="0" err="1"/>
              <a:t>nije</a:t>
            </a:r>
            <a:r>
              <a:rPr lang="en-US" sz="2800" dirty="0"/>
              <a:t> </a:t>
            </a:r>
            <a:r>
              <a:rPr lang="en-US" sz="2800" dirty="0" err="1"/>
              <a:t>ništa</a:t>
            </a:r>
            <a:r>
              <a:rPr lang="en-US" sz="2800" dirty="0"/>
              <a:t> </a:t>
            </a:r>
            <a:r>
              <a:rPr lang="en-US" sz="2800" dirty="0" err="1"/>
              <a:t>veći</a:t>
            </a:r>
            <a:r>
              <a:rPr lang="en-US" sz="2800" dirty="0"/>
              <a:t> </a:t>
            </a:r>
            <a:r>
              <a:rPr lang="en-US" sz="2800" dirty="0" err="1"/>
              <a:t>nego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već</a:t>
            </a:r>
            <a:r>
              <a:rPr lang="sr-Latn-CS" sz="2800" dirty="0"/>
              <a:t>  </a:t>
            </a:r>
            <a:r>
              <a:rPr lang="en-US" sz="2800" dirty="0" err="1"/>
              <a:t>donela</a:t>
            </a:r>
            <a:r>
              <a:rPr lang="en-US" sz="2800" dirty="0"/>
              <a:t> </a:t>
            </a:r>
            <a:r>
              <a:rPr lang="en-US" sz="2800" dirty="0" err="1"/>
              <a:t>druga</a:t>
            </a:r>
            <a:r>
              <a:rPr lang="en-US" sz="2800" dirty="0"/>
              <a:t> </a:t>
            </a:r>
            <a:r>
              <a:rPr lang="en-US" sz="2800" dirty="0" err="1"/>
              <a:t>velika</a:t>
            </a:r>
            <a:r>
              <a:rPr lang="en-US" sz="2800" dirty="0"/>
              <a:t> </a:t>
            </a:r>
            <a:r>
              <a:rPr lang="en-US" sz="2800" dirty="0" err="1"/>
              <a:t>otkrića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obeležila</a:t>
            </a:r>
            <a:r>
              <a:rPr lang="en-US" sz="2800" dirty="0"/>
              <a:t> </a:t>
            </a:r>
            <a:r>
              <a:rPr lang="en-US" sz="2800" dirty="0" err="1"/>
              <a:t>ekonomsku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istoriju</a:t>
            </a:r>
            <a:r>
              <a:rPr lang="en-US" sz="2800" dirty="0"/>
              <a:t>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3.15  </a:t>
            </a:r>
            <a:endParaRPr lang="en-US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black">
          <a:xfrm>
            <a:off x="1447800" y="1314450"/>
            <a:ext cx="6151563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black">
          <a:xfrm>
            <a:off x="0" y="838200"/>
            <a:ext cx="899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Multifactor productivity growth in the US</a:t>
            </a:r>
            <a:br>
              <a:rPr lang="de-DE" sz="3200">
                <a:solidFill>
                  <a:schemeClr val="bg1"/>
                </a:solidFill>
                <a:latin typeface="Arial" charset="0"/>
              </a:rPr>
            </a:br>
            <a:r>
              <a:rPr lang="en-US" sz="2000">
                <a:solidFill>
                  <a:schemeClr val="bg1"/>
                </a:solidFill>
                <a:latin typeface="Arial" charset="0"/>
              </a:rPr>
              <a:t>1870-1999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black"/>
        <p:txBody>
          <a:bodyPr/>
          <a:lstStyle/>
          <a:p>
            <a:pPr eaLnBrk="1" hangingPunct="1"/>
            <a:r>
              <a:rPr lang="de-DE"/>
              <a:t>Figure 3.16</a:t>
            </a: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black">
          <a:xfrm>
            <a:off x="76200" y="715963"/>
            <a:ext cx="899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solidFill>
                  <a:schemeClr val="bg1"/>
                </a:solidFill>
                <a:latin typeface="Arial" charset="0"/>
              </a:rPr>
              <a:t>Endogen</a:t>
            </a:r>
            <a:r>
              <a:rPr lang="sr-Latn-CS" sz="3200">
                <a:solidFill>
                  <a:schemeClr val="bg1"/>
                </a:solidFill>
                <a:latin typeface="Arial" charset="0"/>
              </a:rPr>
              <a:t>i 	rast</a:t>
            </a: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87538" y="1828800"/>
            <a:ext cx="5181600" cy="4119563"/>
            <a:chOff x="1188" y="1152"/>
            <a:chExt cx="3264" cy="2595"/>
          </a:xfrm>
        </p:grpSpPr>
        <p:sp>
          <p:nvSpPr>
            <p:cNvPr id="50202" name="Line 5"/>
            <p:cNvSpPr>
              <a:spLocks noChangeShapeType="1"/>
            </p:cNvSpPr>
            <p:nvPr/>
          </p:nvSpPr>
          <p:spPr bwMode="black">
            <a:xfrm>
              <a:off x="1200" y="1152"/>
              <a:ext cx="0" cy="2592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6"/>
            <p:cNvSpPr>
              <a:spLocks noChangeShapeType="1"/>
            </p:cNvSpPr>
            <p:nvPr/>
          </p:nvSpPr>
          <p:spPr bwMode="black">
            <a:xfrm>
              <a:off x="1188" y="3747"/>
              <a:ext cx="3264" cy="0"/>
            </a:xfrm>
            <a:prstGeom prst="line">
              <a:avLst/>
            </a:prstGeom>
            <a:noFill/>
            <a:ln w="38100">
              <a:solidFill>
                <a:srgbClr val="B590D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1" name="Text Box 7"/>
          <p:cNvSpPr txBox="1">
            <a:spLocks noChangeArrowheads="1"/>
          </p:cNvSpPr>
          <p:nvPr/>
        </p:nvSpPr>
        <p:spPr bwMode="black">
          <a:xfrm>
            <a:off x="-190500" y="1752600"/>
            <a:ext cx="22494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Output-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effective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rad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sz="2400">
                <a:solidFill>
                  <a:schemeClr val="bg1"/>
                </a:solidFill>
                <a:latin typeface="Arial" charset="0"/>
              </a:rPr>
            </a:br>
            <a:r>
              <a:rPr lang="de-DE" sz="2400">
                <a:solidFill>
                  <a:schemeClr val="bg1"/>
                </a:solidFill>
                <a:latin typeface="Arial" charset="0"/>
              </a:rPr>
              <a:t>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y=Y/AL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black">
          <a:xfrm>
            <a:off x="1525588" y="601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solidFill>
                  <a:srgbClr val="B590DA"/>
                </a:solidFill>
                <a:latin typeface="Arial" charset="0"/>
              </a:rPr>
              <a:t>0</a:t>
            </a:r>
            <a:endParaRPr lang="en-US" sz="2400" i="1">
              <a:solidFill>
                <a:srgbClr val="B590DA"/>
              </a:solidFill>
              <a:latin typeface="Arial" charset="0"/>
            </a:endParaRP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black">
          <a:xfrm>
            <a:off x="1752600" y="6400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solidFill>
                  <a:schemeClr val="bg1"/>
                </a:solidFill>
                <a:latin typeface="Arial" charset="0"/>
              </a:rPr>
              <a:t>kapital-effective rad  (</a:t>
            </a:r>
            <a:r>
              <a:rPr lang="de-DE" sz="2400" i="1">
                <a:solidFill>
                  <a:schemeClr val="bg1"/>
                </a:solidFill>
                <a:latin typeface="Arial" charset="0"/>
              </a:rPr>
              <a:t>k=K/AL</a:t>
            </a:r>
            <a:r>
              <a:rPr lang="de-DE" sz="2400">
                <a:solidFill>
                  <a:schemeClr val="bg1"/>
                </a:solidFill>
                <a:latin typeface="Arial" charset="0"/>
              </a:rPr>
              <a:t>)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0184" name="Line 12"/>
          <p:cNvSpPr>
            <a:spLocks noChangeShapeType="1"/>
          </p:cNvSpPr>
          <p:nvPr/>
        </p:nvSpPr>
        <p:spPr bwMode="black">
          <a:xfrm flipV="1">
            <a:off x="1909763" y="3959225"/>
            <a:ext cx="4364037" cy="1979613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0185" name="Object 2"/>
          <p:cNvGraphicFramePr>
            <a:graphicFrameLocks noChangeAspect="1"/>
          </p:cNvGraphicFramePr>
          <p:nvPr/>
        </p:nvGraphicFramePr>
        <p:xfrm>
          <a:off x="6362700" y="3657600"/>
          <a:ext cx="27813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1" name="Equation" r:id="rId3" imgW="66741704" imgH="17059275" progId="">
                  <p:embed/>
                </p:oleObj>
              </mc:Choice>
              <mc:Fallback>
                <p:oleObj name="Equation" r:id="rId3" imgW="66741704" imgH="170592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362700" y="3657600"/>
                        <a:ext cx="27813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Line 14"/>
          <p:cNvSpPr>
            <a:spLocks noChangeShapeType="1"/>
          </p:cNvSpPr>
          <p:nvPr/>
        </p:nvSpPr>
        <p:spPr bwMode="black">
          <a:xfrm>
            <a:off x="5024438" y="2270125"/>
            <a:ext cx="4762" cy="3613150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Text Box 17"/>
          <p:cNvSpPr txBox="1">
            <a:spLocks noChangeArrowheads="1"/>
          </p:cNvSpPr>
          <p:nvPr/>
        </p:nvSpPr>
        <p:spPr bwMode="black">
          <a:xfrm>
            <a:off x="3624263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k</a:t>
            </a:r>
            <a:r>
              <a:rPr lang="de-DE" sz="2400" i="1" baseline="-25000">
                <a:latin typeface="Arial" charset="0"/>
              </a:rPr>
              <a:t>1</a:t>
            </a:r>
            <a:endParaRPr lang="en-US" sz="2400" i="1" baseline="-25000">
              <a:latin typeface="Arial" charset="0"/>
            </a:endParaRPr>
          </a:p>
        </p:txBody>
      </p:sp>
      <p:sp>
        <p:nvSpPr>
          <p:cNvPr id="50188" name="Line 18"/>
          <p:cNvSpPr>
            <a:spLocks noChangeShapeType="1"/>
          </p:cNvSpPr>
          <p:nvPr/>
        </p:nvSpPr>
        <p:spPr bwMode="black">
          <a:xfrm flipV="1">
            <a:off x="1914525" y="1797050"/>
            <a:ext cx="3498850" cy="4137025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0189" name="Object 3"/>
          <p:cNvGraphicFramePr>
            <a:graphicFrameLocks noChangeAspect="1"/>
          </p:cNvGraphicFramePr>
          <p:nvPr/>
        </p:nvGraphicFramePr>
        <p:xfrm>
          <a:off x="5486400" y="1524000"/>
          <a:ext cx="2590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2" name="Equation" r:id="rId5" imgW="62169704" imgH="17059275" progId="">
                  <p:embed/>
                </p:oleObj>
              </mc:Choice>
              <mc:Fallback>
                <p:oleObj name="Equation" r:id="rId5" imgW="62169704" imgH="1705927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5486400" y="1524000"/>
                        <a:ext cx="2590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Line 20"/>
          <p:cNvSpPr>
            <a:spLocks noChangeShapeType="1"/>
          </p:cNvSpPr>
          <p:nvPr/>
        </p:nvSpPr>
        <p:spPr bwMode="black">
          <a:xfrm flipV="1">
            <a:off x="1885950" y="3071813"/>
            <a:ext cx="4046538" cy="2871787"/>
          </a:xfrm>
          <a:prstGeom prst="line">
            <a:avLst/>
          </a:prstGeom>
          <a:noFill/>
          <a:ln w="28575">
            <a:solidFill>
              <a:srgbClr val="FCE78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0191" name="Object 4"/>
          <p:cNvGraphicFramePr>
            <a:graphicFrameLocks noChangeAspect="1"/>
          </p:cNvGraphicFramePr>
          <p:nvPr/>
        </p:nvGraphicFramePr>
        <p:xfrm>
          <a:off x="6019800" y="2844800"/>
          <a:ext cx="1841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3" name="Equation" r:id="rId7" imgW="44186504" imgH="8524739" progId="">
                  <p:embed/>
                </p:oleObj>
              </mc:Choice>
              <mc:Fallback>
                <p:oleObj name="Equation" r:id="rId7" imgW="44186504" imgH="852473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6019800" y="2844800"/>
                        <a:ext cx="18415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Line 22"/>
          <p:cNvSpPr>
            <a:spLocks noChangeShapeType="1"/>
          </p:cNvSpPr>
          <p:nvPr/>
        </p:nvSpPr>
        <p:spPr bwMode="black">
          <a:xfrm>
            <a:off x="3886200" y="3605213"/>
            <a:ext cx="0" cy="2349500"/>
          </a:xfrm>
          <a:prstGeom prst="line">
            <a:avLst/>
          </a:prstGeom>
          <a:noFill/>
          <a:ln w="12700" cap="rnd">
            <a:solidFill>
              <a:srgbClr val="B590DA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Text Box 23"/>
          <p:cNvSpPr txBox="1">
            <a:spLocks noChangeArrowheads="1"/>
          </p:cNvSpPr>
          <p:nvPr/>
        </p:nvSpPr>
        <p:spPr bwMode="black">
          <a:xfrm>
            <a:off x="3848100" y="49720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B</a:t>
            </a:r>
            <a:endParaRPr lang="en-US" sz="2400" i="1">
              <a:latin typeface="Arial" charset="0"/>
            </a:endParaRPr>
          </a:p>
        </p:txBody>
      </p:sp>
      <p:sp>
        <p:nvSpPr>
          <p:cNvPr id="50194" name="Text Box 24"/>
          <p:cNvSpPr txBox="1">
            <a:spLocks noChangeArrowheads="1"/>
          </p:cNvSpPr>
          <p:nvPr/>
        </p:nvSpPr>
        <p:spPr bwMode="blackWhite">
          <a:xfrm>
            <a:off x="4972050" y="44767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D</a:t>
            </a:r>
            <a:endParaRPr lang="en-US" sz="2400" i="1">
              <a:latin typeface="Arial" charset="0"/>
            </a:endParaRPr>
          </a:p>
        </p:txBody>
      </p:sp>
      <p:sp>
        <p:nvSpPr>
          <p:cNvPr id="50195" name="Text Box 25"/>
          <p:cNvSpPr txBox="1">
            <a:spLocks noChangeArrowheads="1"/>
          </p:cNvSpPr>
          <p:nvPr/>
        </p:nvSpPr>
        <p:spPr bwMode="blackWhite">
          <a:xfrm>
            <a:off x="4552950" y="33909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C</a:t>
            </a:r>
            <a:endParaRPr lang="en-US" sz="2400" i="1">
              <a:latin typeface="Arial" charset="0"/>
            </a:endParaRPr>
          </a:p>
        </p:txBody>
      </p:sp>
      <p:sp>
        <p:nvSpPr>
          <p:cNvPr id="50196" name="Text Box 26"/>
          <p:cNvSpPr txBox="1">
            <a:spLocks noChangeArrowheads="1"/>
          </p:cNvSpPr>
          <p:nvPr/>
        </p:nvSpPr>
        <p:spPr bwMode="blackWhite">
          <a:xfrm>
            <a:off x="3409950" y="41560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A</a:t>
            </a:r>
            <a:endParaRPr lang="en-US" sz="2400" i="1">
              <a:latin typeface="Arial" charset="0"/>
            </a:endParaRPr>
          </a:p>
        </p:txBody>
      </p:sp>
      <p:sp>
        <p:nvSpPr>
          <p:cNvPr id="50197" name="Oval 27"/>
          <p:cNvSpPr>
            <a:spLocks noChangeArrowheads="1"/>
          </p:cNvSpPr>
          <p:nvPr/>
        </p:nvSpPr>
        <p:spPr bwMode="blackWhite">
          <a:xfrm>
            <a:off x="3848100" y="5000625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Oval 28"/>
          <p:cNvSpPr>
            <a:spLocks noChangeArrowheads="1"/>
          </p:cNvSpPr>
          <p:nvPr/>
        </p:nvSpPr>
        <p:spPr bwMode="blackWhite">
          <a:xfrm>
            <a:off x="4991100" y="3676650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Oval 29"/>
          <p:cNvSpPr>
            <a:spLocks noChangeArrowheads="1"/>
          </p:cNvSpPr>
          <p:nvPr/>
        </p:nvSpPr>
        <p:spPr bwMode="blackWhite">
          <a:xfrm>
            <a:off x="3848100" y="4486275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0" name="Oval 30"/>
          <p:cNvSpPr>
            <a:spLocks noChangeArrowheads="1"/>
          </p:cNvSpPr>
          <p:nvPr/>
        </p:nvSpPr>
        <p:spPr bwMode="blackWhite">
          <a:xfrm>
            <a:off x="4991100" y="4481513"/>
            <a:ext cx="76200" cy="76200"/>
          </a:xfrm>
          <a:prstGeom prst="ellipse">
            <a:avLst/>
          </a:prstGeom>
          <a:solidFill>
            <a:srgbClr val="FCE78C"/>
          </a:solidFill>
          <a:ln w="9525">
            <a:solidFill>
              <a:srgbClr val="FCE78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1" name="Text Box 31"/>
          <p:cNvSpPr txBox="1">
            <a:spLocks noChangeArrowheads="1"/>
          </p:cNvSpPr>
          <p:nvPr/>
        </p:nvSpPr>
        <p:spPr bwMode="black">
          <a:xfrm>
            <a:off x="4762500" y="594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i="1">
                <a:latin typeface="Arial" charset="0"/>
              </a:rPr>
              <a:t>k</a:t>
            </a:r>
            <a:r>
              <a:rPr lang="de-DE" sz="2400" i="1" baseline="-25000">
                <a:latin typeface="Arial" charset="0"/>
              </a:rPr>
              <a:t>2</a:t>
            </a:r>
            <a:endParaRPr lang="en-US" sz="2400" i="1" baseline="-25000">
              <a:latin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755422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U </a:t>
            </a:r>
            <a:r>
              <a:rPr lang="en-GB" sz="2000" dirty="0" err="1">
                <a:latin typeface="+mj-lt"/>
              </a:rPr>
              <a:t>Japanu</a:t>
            </a:r>
            <a:r>
              <a:rPr lang="en-GB" sz="2000" dirty="0">
                <a:latin typeface="+mj-lt"/>
              </a:rPr>
              <a:t> 1960-</a:t>
            </a:r>
            <a:r>
              <a:rPr lang="en-GB" sz="2000" dirty="0" err="1">
                <a:latin typeface="+mj-lt"/>
              </a:rPr>
              <a:t>ih</a:t>
            </a:r>
            <a:r>
              <a:rPr lang="en-GB" sz="2000" dirty="0">
                <a:latin typeface="+mj-lt"/>
              </a:rPr>
              <a:t>, u </a:t>
            </a:r>
            <a:r>
              <a:rPr lang="en-GB" sz="2000" dirty="0" err="1">
                <a:latin typeface="+mj-lt"/>
              </a:rPr>
              <a:t>Koreji</a:t>
            </a:r>
            <a:r>
              <a:rPr lang="en-GB" sz="2000" dirty="0">
                <a:latin typeface="+mj-lt"/>
              </a:rPr>
              <a:t> 1970-</a:t>
            </a:r>
            <a:r>
              <a:rPr lang="en-GB" sz="2000" dirty="0" err="1">
                <a:latin typeface="+mj-lt"/>
              </a:rPr>
              <a:t>ih</a:t>
            </a:r>
            <a:r>
              <a:rPr lang="en-GB" sz="2000" dirty="0">
                <a:latin typeface="+mj-lt"/>
              </a:rPr>
              <a:t>, u </a:t>
            </a:r>
            <a:r>
              <a:rPr lang="en-GB" sz="2000" dirty="0" err="1">
                <a:latin typeface="+mj-lt"/>
              </a:rPr>
              <a:t>Kini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1990ih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</a:t>
            </a:r>
            <a:r>
              <a:rPr lang="en-GB" sz="2000" dirty="0">
                <a:latin typeface="+mj-lt"/>
              </a:rPr>
              <a:t> u </a:t>
            </a:r>
            <a:r>
              <a:rPr lang="en-GB" sz="2000" dirty="0" err="1">
                <a:latin typeface="+mj-lt"/>
              </a:rPr>
              <a:t>Indiji</a:t>
            </a:r>
            <a:r>
              <a:rPr lang="en-GB" sz="2000" dirty="0">
                <a:latin typeface="+mj-lt"/>
              </a:rPr>
              <a:t> u </a:t>
            </a:r>
            <a:r>
              <a:rPr lang="en-GB" sz="2000" dirty="0" err="1">
                <a:latin typeface="+mj-lt"/>
              </a:rPr>
              <a:t>poslednjoj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dekadi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došlo</a:t>
            </a:r>
            <a:r>
              <a:rPr lang="en-GB" sz="2000" dirty="0">
                <a:latin typeface="+mj-lt"/>
              </a:rPr>
              <a:t> je do </a:t>
            </a:r>
            <a:r>
              <a:rPr lang="en-GB" sz="2000" dirty="0" err="1">
                <a:latin typeface="+mj-lt"/>
              </a:rPr>
              <a:t>ubrzanog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rasta</a:t>
            </a:r>
            <a:r>
              <a:rPr lang="en-GB" sz="2000" dirty="0">
                <a:latin typeface="+mj-lt"/>
              </a:rPr>
              <a:t>, u </a:t>
            </a:r>
            <a:r>
              <a:rPr lang="en-GB" sz="2000" dirty="0" err="1">
                <a:latin typeface="+mj-lt"/>
              </a:rPr>
              <a:t>stvari</a:t>
            </a:r>
            <a:r>
              <a:rPr lang="en-GB" sz="2000" dirty="0">
                <a:latin typeface="+mj-lt"/>
              </a:rPr>
              <a:t>, do </a:t>
            </a:r>
            <a:r>
              <a:rPr lang="en-GB" sz="2000" dirty="0" err="1">
                <a:latin typeface="+mj-lt"/>
              </a:rPr>
              <a:t>dostizanja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bogatijih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razvijenijih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zemalja</a:t>
            </a:r>
            <a:r>
              <a:rPr lang="en-GB" sz="2000" dirty="0">
                <a:latin typeface="+mj-lt"/>
              </a:rPr>
              <a:t>. </a:t>
            </a:r>
            <a:endParaRPr lang="sr-Latn-RS" sz="2000" dirty="0">
              <a:latin typeface="+mj-lt"/>
            </a:endParaRPr>
          </a:p>
          <a:p>
            <a:pPr>
              <a:defRPr/>
            </a:pPr>
            <a:endParaRPr lang="sr-Latn-RS" sz="2000" dirty="0">
              <a:latin typeface="+mj-lt"/>
            </a:endParaRPr>
          </a:p>
          <a:p>
            <a:pPr>
              <a:defRPr/>
            </a:pPr>
            <a:r>
              <a:rPr lang="en-GB" sz="2000" dirty="0" err="1">
                <a:latin typeface="+mj-lt"/>
              </a:rPr>
              <a:t>Kako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možete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objasniti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ovaj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fenomen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zašto</a:t>
            </a:r>
            <a:r>
              <a:rPr lang="en-GB" sz="2000" dirty="0">
                <a:latin typeface="+mj-lt"/>
              </a:rPr>
              <a:t> se to </a:t>
            </a:r>
            <a:r>
              <a:rPr lang="en-GB" sz="2000" dirty="0" err="1">
                <a:latin typeface="+mj-lt"/>
              </a:rPr>
              <a:t>nije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ranije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desilo</a:t>
            </a:r>
            <a:r>
              <a:rPr lang="en-GB" sz="2000" dirty="0">
                <a:latin typeface="+mj-lt"/>
              </a:rPr>
              <a:t>? </a:t>
            </a:r>
            <a:endParaRPr lang="sr-Latn-RS" sz="2000" dirty="0">
              <a:latin typeface="+mj-lt"/>
            </a:endParaRPr>
          </a:p>
          <a:p>
            <a:pPr>
              <a:defRPr/>
            </a:pPr>
            <a:endParaRPr lang="sr-Latn-RS" sz="2000" dirty="0">
              <a:latin typeface="+mj-lt"/>
            </a:endParaRPr>
          </a:p>
          <a:p>
            <a:pPr>
              <a:defRPr/>
            </a:pPr>
            <a:endParaRPr lang="sr-Latn-RS" sz="2000" dirty="0">
              <a:latin typeface="+mj-lt"/>
            </a:endParaRPr>
          </a:p>
          <a:p>
            <a:pPr>
              <a:defRPr/>
            </a:pPr>
            <a:r>
              <a:rPr lang="en-GB" sz="2000" dirty="0">
                <a:latin typeface="+mj-lt"/>
              </a:rPr>
              <a:t>O</a:t>
            </a:r>
            <a:r>
              <a:rPr lang="sr-Latn-RS" sz="2000" dirty="0">
                <a:latin typeface="+mj-lt"/>
              </a:rPr>
              <a:t>ve zemlje su počele sa kapitalom ISPOD stabilnog stanja</a:t>
            </a:r>
          </a:p>
          <a:p>
            <a:pPr>
              <a:defRPr/>
            </a:pPr>
            <a:r>
              <a:rPr lang="en-GB" sz="2000" dirty="0">
                <a:latin typeface="+mj-lt"/>
              </a:rPr>
              <a:t>R</a:t>
            </a:r>
            <a:r>
              <a:rPr lang="sr-Latn-RS" sz="2000" dirty="0">
                <a:latin typeface="+mj-lt"/>
              </a:rPr>
              <a:t>ast stanovništva je bio dovoljan i za brži rast k</a:t>
            </a:r>
          </a:p>
          <a:p>
            <a:pPr>
              <a:defRPr/>
            </a:pPr>
            <a:r>
              <a:rPr lang="sr-Latn-RS" sz="2000" dirty="0">
                <a:latin typeface="+mj-lt"/>
              </a:rPr>
              <a:t>Ranije nije bilo štednje zbog niske produktivnosti. Da bi je podigli, treba ili  </a:t>
            </a:r>
          </a:p>
          <a:p>
            <a:pPr lvl="1">
              <a:defRPr/>
            </a:pPr>
            <a:r>
              <a:rPr lang="en-GB" sz="2000" dirty="0">
                <a:latin typeface="+mj-lt"/>
              </a:rPr>
              <a:t>I</a:t>
            </a:r>
            <a:r>
              <a:rPr lang="sr-Latn-RS" sz="2000" dirty="0">
                <a:latin typeface="+mj-lt"/>
              </a:rPr>
              <a:t>li da smanji rast stanovištva</a:t>
            </a:r>
          </a:p>
          <a:p>
            <a:pPr lvl="1">
              <a:defRPr/>
            </a:pPr>
            <a:r>
              <a:rPr lang="en-GB" sz="2000" dirty="0">
                <a:latin typeface="+mj-lt"/>
              </a:rPr>
              <a:t>I</a:t>
            </a:r>
            <a:r>
              <a:rPr lang="sr-Latn-RS" sz="2000" dirty="0">
                <a:latin typeface="+mj-lt"/>
              </a:rPr>
              <a:t>li da uvozi stranu tehologiju </a:t>
            </a:r>
          </a:p>
          <a:p>
            <a:pPr lvl="1">
              <a:defRPr/>
            </a:pPr>
            <a:r>
              <a:rPr lang="en-GB" sz="2000" dirty="0">
                <a:latin typeface="+mj-lt"/>
              </a:rPr>
              <a:t>S</a:t>
            </a:r>
            <a:r>
              <a:rPr lang="sr-Latn-RS" sz="2000" dirty="0">
                <a:latin typeface="+mj-lt"/>
              </a:rPr>
              <a:t>vojinska prava zbog FDI</a:t>
            </a:r>
          </a:p>
          <a:p>
            <a:pPr lvl="1">
              <a:defRPr/>
            </a:pPr>
            <a:r>
              <a:rPr lang="en-GB" sz="2000" dirty="0">
                <a:latin typeface="+mj-lt"/>
              </a:rPr>
              <a:t>D</a:t>
            </a:r>
            <a:r>
              <a:rPr lang="sr-Latn-RS" sz="2000" dirty="0">
                <a:latin typeface="+mj-lt"/>
              </a:rPr>
              <a:t>a povećava obrazovanje da bi smajjili natalitet </a:t>
            </a:r>
          </a:p>
          <a:p>
            <a:pPr lvl="1">
              <a:defRPr/>
            </a:pPr>
            <a:r>
              <a:rPr lang="en-GB" sz="2000" dirty="0">
                <a:latin typeface="+mj-lt"/>
              </a:rPr>
              <a:t>O</a:t>
            </a:r>
            <a:r>
              <a:rPr lang="sr-Latn-RS" sz="2000" dirty="0">
                <a:latin typeface="+mj-lt"/>
              </a:rPr>
              <a:t>graničenja radimo u poglavlju 4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2. U </a:t>
            </a:r>
            <a:r>
              <a:rPr lang="en-GB" sz="2000" dirty="0" err="1"/>
              <a:t>ranijim</a:t>
            </a:r>
            <a:r>
              <a:rPr lang="en-GB" sz="2000" dirty="0"/>
              <a:t> </a:t>
            </a:r>
            <a:r>
              <a:rPr lang="en-GB" sz="2000" dirty="0" err="1"/>
              <a:t>vekovima</a:t>
            </a:r>
            <a:r>
              <a:rPr lang="en-GB" sz="2000" dirty="0"/>
              <a:t>, </a:t>
            </a:r>
            <a:r>
              <a:rPr lang="en-GB" sz="2000" dirty="0" err="1"/>
              <a:t>kolonijalne</a:t>
            </a:r>
            <a:r>
              <a:rPr lang="en-GB" sz="2000" dirty="0"/>
              <a:t> </a:t>
            </a:r>
            <a:r>
              <a:rPr lang="en-GB" sz="2000" dirty="0" err="1"/>
              <a:t>ekspedicije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povećavale</a:t>
            </a:r>
            <a:r>
              <a:rPr lang="en-GB" sz="2000" dirty="0"/>
              <a:t> </a:t>
            </a:r>
            <a:r>
              <a:rPr lang="en-GB" sz="2000" dirty="0" err="1"/>
              <a:t>obradivo</a:t>
            </a:r>
            <a:r>
              <a:rPr lang="en-GB" sz="2000" dirty="0"/>
              <a:t> </a:t>
            </a:r>
            <a:r>
              <a:rPr lang="en-GB" sz="2000" dirty="0" err="1"/>
              <a:t>zemljište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stanovništvo</a:t>
            </a:r>
            <a:r>
              <a:rPr lang="en-GB" sz="2000" dirty="0"/>
              <a:t> </a:t>
            </a:r>
            <a:r>
              <a:rPr lang="en-GB" sz="2000" dirty="0" err="1"/>
              <a:t>imperija</a:t>
            </a:r>
            <a:r>
              <a:rPr lang="en-GB" sz="2000" dirty="0"/>
              <a:t>.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je</a:t>
            </a:r>
            <a:r>
              <a:rPr lang="en-GB" sz="2000" dirty="0"/>
              <a:t> to </a:t>
            </a:r>
            <a:r>
              <a:rPr lang="en-GB" sz="2000" dirty="0" err="1"/>
              <a:t>uticalo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bogatstvo</a:t>
            </a:r>
            <a:r>
              <a:rPr lang="en-GB" sz="2000" dirty="0"/>
              <a:t> </a:t>
            </a:r>
            <a:r>
              <a:rPr lang="en-GB" sz="2000" dirty="0" err="1"/>
              <a:t>zemlje</a:t>
            </a:r>
            <a:r>
              <a:rPr lang="en-GB" sz="2000" dirty="0"/>
              <a:t>? 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rastao</a:t>
            </a:r>
            <a:r>
              <a:rPr lang="en-US" sz="2000" dirty="0"/>
              <a:t> BDP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posledično</a:t>
            </a:r>
            <a:r>
              <a:rPr lang="en-US" sz="2000" dirty="0"/>
              <a:t> -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bogatstvo</a:t>
            </a:r>
            <a:endParaRPr lang="sr-Latn-RS" sz="2000" dirty="0"/>
          </a:p>
          <a:p>
            <a:r>
              <a:rPr lang="en-US" sz="2000" dirty="0" err="1"/>
              <a:t>Rasli</a:t>
            </a:r>
            <a:r>
              <a:rPr lang="en-US" sz="2000" dirty="0"/>
              <a:t> </a:t>
            </a:r>
            <a:r>
              <a:rPr lang="en-US" sz="2000" dirty="0" err="1"/>
              <a:t>porezi</a:t>
            </a:r>
            <a:r>
              <a:rPr lang="en-US" sz="2000" dirty="0"/>
              <a:t>, </a:t>
            </a:r>
            <a:r>
              <a:rPr lang="en-US" sz="2000" dirty="0" err="1"/>
              <a:t>resursi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profiti</a:t>
            </a:r>
            <a:r>
              <a:rPr lang="en-US" sz="2000" dirty="0"/>
              <a:t>, </a:t>
            </a:r>
            <a:r>
              <a:rPr lang="en-US" sz="2000" dirty="0" err="1"/>
              <a:t>slali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u </a:t>
            </a:r>
            <a:r>
              <a:rPr lang="en-US" sz="2000" dirty="0" err="1"/>
              <a:t>domovinu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 err="1"/>
              <a:t>Stokovi</a:t>
            </a:r>
            <a:r>
              <a:rPr lang="en-US" sz="2000" dirty="0"/>
              <a:t> </a:t>
            </a:r>
            <a:r>
              <a:rPr lang="en-US" sz="2000" dirty="0" err="1"/>
              <a:t>kapitala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niski</a:t>
            </a:r>
            <a:r>
              <a:rPr lang="en-US" sz="2000" dirty="0"/>
              <a:t>,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investicije</a:t>
            </a:r>
            <a:r>
              <a:rPr lang="en-US" sz="2000" dirty="0"/>
              <a:t> bile </a:t>
            </a:r>
            <a:r>
              <a:rPr lang="en-US" sz="2000" dirty="0" err="1"/>
              <a:t>profitabilne</a:t>
            </a:r>
            <a:endParaRPr lang="en-US" sz="2000" dirty="0"/>
          </a:p>
          <a:p>
            <a:endParaRPr lang="en-US" sz="2000" dirty="0"/>
          </a:p>
          <a:p>
            <a:r>
              <a:rPr lang="en-GB" sz="2000" dirty="0"/>
              <a:t>A</a:t>
            </a:r>
            <a:r>
              <a:rPr lang="en-US" sz="2000" dirty="0"/>
              <a:t>li s </a:t>
            </a:r>
            <a:r>
              <a:rPr lang="en-US" sz="2000" dirty="0" err="1"/>
              <a:t>troškovi</a:t>
            </a:r>
            <a:r>
              <a:rPr lang="en-US" sz="2000" dirty="0"/>
              <a:t> </a:t>
            </a:r>
            <a:r>
              <a:rPr lang="en-US" sz="2000" dirty="0" err="1"/>
              <a:t>održavanja</a:t>
            </a:r>
            <a:r>
              <a:rPr lang="en-US" sz="2000" dirty="0"/>
              <a:t> </a:t>
            </a:r>
            <a:r>
              <a:rPr lang="en-US" sz="2000" dirty="0" err="1"/>
              <a:t>imperije</a:t>
            </a:r>
            <a:r>
              <a:rPr lang="en-US" sz="2000" dirty="0"/>
              <a:t> – </a:t>
            </a:r>
            <a:r>
              <a:rPr lang="en-US" sz="2000" dirty="0" err="1"/>
              <a:t>vojska</a:t>
            </a:r>
            <a:r>
              <a:rPr lang="en-US" sz="2000" dirty="0"/>
              <a:t>, </a:t>
            </a:r>
            <a:r>
              <a:rPr lang="en-US" sz="2000" dirty="0" err="1"/>
              <a:t>državni</a:t>
            </a:r>
            <a:r>
              <a:rPr lang="en-US" sz="2000" dirty="0"/>
              <a:t> </a:t>
            </a:r>
            <a:r>
              <a:rPr lang="en-US" sz="2000" dirty="0" err="1"/>
              <a:t>aparat</a:t>
            </a:r>
            <a:r>
              <a:rPr lang="en-US" sz="2000" dirty="0"/>
              <a:t>, </a:t>
            </a:r>
            <a:r>
              <a:rPr lang="en-US" sz="2000" dirty="0" err="1"/>
              <a:t>ratovi</a:t>
            </a:r>
            <a:r>
              <a:rPr lang="en-US" sz="2000" dirty="0"/>
              <a:t> –</a:t>
            </a:r>
            <a:r>
              <a:rPr lang="en-US" sz="2000" dirty="0" err="1"/>
              <a:t>takođe</a:t>
            </a:r>
            <a:r>
              <a:rPr lang="en-US" sz="2000" dirty="0"/>
              <a:t> </a:t>
            </a:r>
            <a:r>
              <a:rPr lang="en-US" sz="2000" dirty="0" err="1"/>
              <a:t>bili</a:t>
            </a:r>
            <a:r>
              <a:rPr lang="en-US" sz="2000" dirty="0"/>
              <a:t> </a:t>
            </a:r>
            <a:r>
              <a:rPr lang="en-US" sz="2000" dirty="0" err="1"/>
              <a:t>veoma</a:t>
            </a:r>
            <a:r>
              <a:rPr lang="en-US" sz="2000" dirty="0"/>
              <a:t> </a:t>
            </a:r>
            <a:r>
              <a:rPr lang="en-US" sz="2000" dirty="0" err="1"/>
              <a:t>visoki</a:t>
            </a: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3251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3. </a:t>
            </a:r>
            <a:r>
              <a:rPr lang="en-GB" sz="2000" dirty="0" err="1"/>
              <a:t>Globalizacija</a:t>
            </a:r>
            <a:r>
              <a:rPr lang="en-GB" sz="2000" dirty="0"/>
              <a:t> </a:t>
            </a:r>
            <a:r>
              <a:rPr lang="en-GB" sz="2000" dirty="0" err="1"/>
              <a:t>nije</a:t>
            </a:r>
            <a:r>
              <a:rPr lang="en-GB" sz="2000" dirty="0"/>
              <a:t> dobra </a:t>
            </a:r>
            <a:r>
              <a:rPr lang="en-GB" sz="2000" dirty="0" err="1"/>
              <a:t>za</a:t>
            </a:r>
            <a:r>
              <a:rPr lang="en-GB" sz="2000" dirty="0"/>
              <a:t> </a:t>
            </a:r>
            <a:r>
              <a:rPr lang="en-GB" sz="2000" dirty="0" err="1"/>
              <a:t>rast</a:t>
            </a:r>
            <a:r>
              <a:rPr lang="en-GB" sz="2000" dirty="0"/>
              <a:t> </a:t>
            </a:r>
            <a:r>
              <a:rPr lang="en-GB" sz="2000" dirty="0" err="1"/>
              <a:t>jer</a:t>
            </a:r>
            <a:r>
              <a:rPr lang="en-GB" sz="2000" dirty="0"/>
              <a:t> </a:t>
            </a:r>
            <a:r>
              <a:rPr lang="en-GB" sz="2000" dirty="0" err="1"/>
              <a:t>zemlje</a:t>
            </a:r>
            <a:r>
              <a:rPr lang="en-GB" sz="2000" dirty="0"/>
              <a:t> </a:t>
            </a:r>
            <a:r>
              <a:rPr lang="en-GB" sz="2000" dirty="0" err="1"/>
              <a:t>investiraju</a:t>
            </a:r>
            <a:r>
              <a:rPr lang="en-GB" sz="2000" dirty="0"/>
              <a:t> u </a:t>
            </a:r>
            <a:r>
              <a:rPr lang="en-GB" sz="2000" dirty="0" err="1"/>
              <a:t>inostranstvu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povećavaju</a:t>
            </a:r>
            <a:r>
              <a:rPr lang="en-GB" sz="2000" dirty="0"/>
              <a:t> </a:t>
            </a:r>
            <a:r>
              <a:rPr lang="en-GB" sz="2000" dirty="0" err="1"/>
              <a:t>kapitalni</a:t>
            </a:r>
            <a:r>
              <a:rPr lang="en-GB" sz="2000" dirty="0"/>
              <a:t> </a:t>
            </a:r>
            <a:r>
              <a:rPr lang="en-GB" sz="2000" dirty="0" err="1"/>
              <a:t>stok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/>
              <a:t> </a:t>
            </a:r>
            <a:r>
              <a:rPr lang="en-GB" sz="2000" dirty="0" err="1"/>
              <a:t>zemalja</a:t>
            </a:r>
            <a:r>
              <a:rPr lang="en-GB" sz="2000" dirty="0"/>
              <a:t>, </a:t>
            </a:r>
            <a:r>
              <a:rPr lang="en-GB" sz="2000" dirty="0" err="1"/>
              <a:t>umesto</a:t>
            </a:r>
            <a:r>
              <a:rPr lang="en-GB" sz="2000" dirty="0"/>
              <a:t> da </a:t>
            </a:r>
            <a:r>
              <a:rPr lang="en-GB" sz="2000" dirty="0" err="1"/>
              <a:t>povećavaju</a:t>
            </a:r>
            <a:r>
              <a:rPr lang="en-GB" sz="2000" dirty="0"/>
              <a:t> </a:t>
            </a:r>
            <a:r>
              <a:rPr lang="en-GB" sz="2000" dirty="0" err="1"/>
              <a:t>domaći</a:t>
            </a:r>
            <a:r>
              <a:rPr lang="en-US" sz="2000" dirty="0"/>
              <a:t> </a:t>
            </a:r>
            <a:r>
              <a:rPr lang="en-GB" sz="2000" dirty="0" err="1"/>
              <a:t>kapital</a:t>
            </a:r>
            <a:r>
              <a:rPr lang="en-GB" sz="2000" dirty="0"/>
              <a:t>. U </a:t>
            </a:r>
            <a:r>
              <a:rPr lang="en-GB" sz="2000" dirty="0" err="1"/>
              <a:t>modelu</a:t>
            </a:r>
            <a:r>
              <a:rPr lang="en-GB" sz="2000" dirty="0"/>
              <a:t> </a:t>
            </a:r>
            <a:r>
              <a:rPr lang="en-GB" sz="2000" dirty="0" err="1"/>
              <a:t>Soloua</a:t>
            </a:r>
            <a:r>
              <a:rPr lang="en-GB" sz="2000" dirty="0"/>
              <a:t> to bi se </a:t>
            </a:r>
            <a:r>
              <a:rPr lang="en-GB" sz="2000" dirty="0" err="1"/>
              <a:t>beležilo</a:t>
            </a:r>
            <a:r>
              <a:rPr lang="en-GB" sz="2000" dirty="0"/>
              <a:t> </a:t>
            </a:r>
            <a:r>
              <a:rPr lang="en-GB" sz="2000" dirty="0" err="1"/>
              <a:t>kao</a:t>
            </a:r>
            <a:r>
              <a:rPr lang="en-GB" sz="2000" dirty="0"/>
              <a:t> pad stope </a:t>
            </a:r>
            <a:r>
              <a:rPr lang="en-GB" sz="2000" dirty="0" err="1"/>
              <a:t>štednje</a:t>
            </a:r>
            <a:r>
              <a:rPr lang="en-GB" sz="2000" dirty="0"/>
              <a:t>, </a:t>
            </a:r>
            <a:r>
              <a:rPr lang="en-GB" sz="2000" dirty="0" err="1"/>
              <a:t>koja</a:t>
            </a:r>
            <a:r>
              <a:rPr lang="en-GB" sz="2000" dirty="0"/>
              <a:t> </a:t>
            </a:r>
            <a:r>
              <a:rPr lang="en-GB" sz="2000" dirty="0" err="1"/>
              <a:t>dovodi</a:t>
            </a:r>
            <a:r>
              <a:rPr lang="en-GB" sz="2000" dirty="0"/>
              <a:t> do </a:t>
            </a:r>
            <a:r>
              <a:rPr lang="en-GB" sz="2000" dirty="0" err="1"/>
              <a:t>nižeg</a:t>
            </a:r>
            <a:r>
              <a:rPr lang="en-GB" sz="2000" dirty="0"/>
              <a:t> BDP per capita.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Model </a:t>
            </a:r>
            <a:r>
              <a:rPr lang="en-US" sz="2000" dirty="0" err="1"/>
              <a:t>Soloua</a:t>
            </a:r>
            <a:r>
              <a:rPr lang="en-US" sz="2000" dirty="0"/>
              <a:t> </a:t>
            </a:r>
            <a:r>
              <a:rPr lang="en-US" sz="2000" dirty="0" err="1"/>
              <a:t>je</a:t>
            </a:r>
            <a:r>
              <a:rPr lang="en-US" sz="2000" dirty="0"/>
              <a:t> </a:t>
            </a:r>
            <a:r>
              <a:rPr lang="en-US" sz="2000" dirty="0" err="1"/>
              <a:t>zatvoreni</a:t>
            </a:r>
            <a:r>
              <a:rPr lang="en-US" sz="2000" dirty="0"/>
              <a:t> model. </a:t>
            </a:r>
            <a:r>
              <a:rPr lang="en-US" sz="2000" dirty="0" err="1"/>
              <a:t>Ako</a:t>
            </a:r>
            <a:r>
              <a:rPr lang="en-US" sz="2000" dirty="0"/>
              <a:t> </a:t>
            </a:r>
            <a:r>
              <a:rPr lang="en-US" sz="2000" dirty="0" err="1"/>
              <a:t>ga</a:t>
            </a:r>
            <a:r>
              <a:rPr lang="en-US" sz="2000" dirty="0"/>
              <a:t> “</a:t>
            </a:r>
            <a:r>
              <a:rPr lang="en-US" sz="2000" dirty="0" err="1"/>
              <a:t>otvorimo</a:t>
            </a:r>
            <a:r>
              <a:rPr lang="en-US" sz="2000" dirty="0"/>
              <a:t>”, </a:t>
            </a:r>
          </a:p>
          <a:p>
            <a:r>
              <a:rPr lang="en-US" sz="2000" i="1" dirty="0" err="1"/>
              <a:t>sY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1" dirty="0"/>
          </a:p>
          <a:p>
            <a:r>
              <a:rPr lang="en-US" sz="2000" b="1" i="1" dirty="0"/>
              <a:t>S=</a:t>
            </a:r>
            <a:r>
              <a:rPr lang="en-US" sz="2000" b="1" i="1" dirty="0" err="1"/>
              <a:t>sY</a:t>
            </a:r>
            <a:r>
              <a:rPr lang="en-US" sz="2000" b="1" i="1" dirty="0"/>
              <a:t> +</a:t>
            </a:r>
            <a:r>
              <a:rPr lang="en-US" sz="2000" b="1" i="1" dirty="0" err="1"/>
              <a:t>r</a:t>
            </a:r>
            <a:r>
              <a:rPr lang="en-US" sz="2000" b="1" i="1" baseline="30000" dirty="0" err="1"/>
              <a:t>w</a:t>
            </a:r>
            <a:r>
              <a:rPr lang="en-US" sz="2000" b="1" i="1" dirty="0" err="1"/>
              <a:t>K</a:t>
            </a:r>
            <a:r>
              <a:rPr lang="en-US" sz="2000" b="1" i="1" baseline="30000" dirty="0" err="1"/>
              <a:t>f</a:t>
            </a:r>
            <a:endParaRPr lang="en-US" sz="2000" b="1" i="1" baseline="30000" dirty="0"/>
          </a:p>
          <a:p>
            <a:endParaRPr lang="en-US" sz="1600" dirty="0"/>
          </a:p>
          <a:p>
            <a:r>
              <a:rPr lang="en-GB" sz="1600" dirty="0"/>
              <a:t>T</a:t>
            </a:r>
            <a:r>
              <a:rPr lang="en-US" sz="1600" dirty="0"/>
              <a:t>o se ne </a:t>
            </a:r>
            <a:r>
              <a:rPr lang="en-US" sz="1600" dirty="0" err="1"/>
              <a:t>računa</a:t>
            </a:r>
            <a:r>
              <a:rPr lang="en-US" sz="1600" dirty="0"/>
              <a:t> u B</a:t>
            </a:r>
            <a:r>
              <a:rPr lang="en-GB" sz="1600" dirty="0"/>
              <a:t>DP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ulazi</a:t>
            </a:r>
            <a:r>
              <a:rPr lang="en-US" sz="1600" dirty="0"/>
              <a:t> u BNP (</a:t>
            </a:r>
            <a:r>
              <a:rPr lang="en-GB" sz="1600" dirty="0"/>
              <a:t>GNI</a:t>
            </a:r>
            <a:r>
              <a:rPr lang="en-US" sz="1600" dirty="0"/>
              <a:t>)</a:t>
            </a:r>
            <a:r>
              <a:rPr lang="en-GB" sz="1600" dirty="0"/>
              <a:t>. </a:t>
            </a:r>
            <a:endParaRPr lang="en-US" sz="1600" dirty="0"/>
          </a:p>
          <a:p>
            <a:r>
              <a:rPr lang="en-US" sz="1600" b="1" i="1" dirty="0" err="1"/>
              <a:t>r</a:t>
            </a:r>
            <a:r>
              <a:rPr lang="en-US" sz="1600" b="1" i="1" baseline="30000" dirty="0" err="1"/>
              <a:t>w</a:t>
            </a:r>
            <a:r>
              <a:rPr lang="en-US" sz="1600" b="1" i="1" dirty="0"/>
              <a:t> </a:t>
            </a:r>
            <a:r>
              <a:rPr lang="en-GB" sz="1600" dirty="0"/>
              <a:t>&gt; </a:t>
            </a:r>
            <a:r>
              <a:rPr lang="en-US" sz="1600" b="1" i="1" dirty="0"/>
              <a:t>r</a:t>
            </a:r>
            <a:r>
              <a:rPr lang="en-GB" sz="1600" b="1" i="1" baseline="30000" dirty="0"/>
              <a:t>d</a:t>
            </a:r>
            <a:r>
              <a:rPr lang="en-GB" sz="1600" dirty="0"/>
              <a:t>  </a:t>
            </a:r>
            <a:r>
              <a:rPr lang="en-GB" sz="1600" dirty="0" err="1"/>
              <a:t>isplati</a:t>
            </a:r>
            <a:r>
              <a:rPr lang="en-GB" sz="1600" dirty="0"/>
              <a:t> se </a:t>
            </a:r>
            <a:r>
              <a:rPr lang="en-GB" sz="1600" dirty="0" err="1"/>
              <a:t>investirati</a:t>
            </a:r>
            <a:r>
              <a:rPr lang="en-GB" sz="1600" dirty="0"/>
              <a:t> u </a:t>
            </a:r>
            <a:r>
              <a:rPr lang="en-GB" sz="1600" dirty="0" err="1"/>
              <a:t>inostranstvu</a:t>
            </a:r>
            <a:r>
              <a:rPr lang="en-GB" sz="1600" dirty="0"/>
              <a:t>  </a:t>
            </a:r>
          </a:p>
          <a:p>
            <a:r>
              <a:rPr lang="en-GB" sz="1600" dirty="0" err="1"/>
              <a:t>Iako</a:t>
            </a:r>
            <a:r>
              <a:rPr lang="en-GB" sz="1600" dirty="0"/>
              <a:t> </a:t>
            </a:r>
            <a:r>
              <a:rPr lang="en-GB" sz="1600" dirty="0" err="1"/>
              <a:t>doma</a:t>
            </a:r>
            <a:r>
              <a:rPr lang="en-US" sz="1600" dirty="0" err="1"/>
              <a:t>ća</a:t>
            </a:r>
            <a:r>
              <a:rPr lang="en-US" sz="1600" dirty="0"/>
              <a:t> </a:t>
            </a:r>
            <a:r>
              <a:rPr lang="en-US" sz="1600" dirty="0" err="1"/>
              <a:t>štednja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- </a:t>
            </a:r>
            <a:r>
              <a:rPr lang="en-GB" sz="1600" dirty="0"/>
              <a:t>D</a:t>
            </a:r>
            <a:r>
              <a:rPr lang="en-US" sz="1600" dirty="0" err="1"/>
              <a:t>ohodak</a:t>
            </a:r>
            <a:r>
              <a:rPr lang="en-US" sz="1600" dirty="0"/>
              <a:t> </a:t>
            </a:r>
            <a:r>
              <a:rPr lang="en-US" sz="1600" dirty="0" err="1"/>
              <a:t>raste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b="1" i="1" dirty="0" err="1"/>
              <a:t>Ako</a:t>
            </a:r>
            <a:r>
              <a:rPr lang="en-US" sz="1600" b="1" i="1" dirty="0"/>
              <a:t> </a:t>
            </a:r>
            <a:r>
              <a:rPr lang="en-US" sz="1600" b="1" i="1" dirty="0" err="1"/>
              <a:t>je</a:t>
            </a:r>
            <a:r>
              <a:rPr lang="en-US" sz="1600" b="1" i="1" dirty="0"/>
              <a:t> </a:t>
            </a:r>
            <a:r>
              <a:rPr lang="en-US" sz="1600" b="1" i="1" dirty="0" err="1"/>
              <a:t>r</a:t>
            </a:r>
            <a:r>
              <a:rPr lang="en-US" sz="1600" b="1" i="1" baseline="30000" dirty="0" err="1"/>
              <a:t>w</a:t>
            </a:r>
            <a:r>
              <a:rPr lang="en-US" sz="1600" b="1" i="1" dirty="0"/>
              <a:t> </a:t>
            </a:r>
            <a:r>
              <a:rPr lang="en-GB" sz="1600" dirty="0"/>
              <a:t>&lt; </a:t>
            </a:r>
            <a:r>
              <a:rPr lang="en-US" sz="1600" b="1" i="1" dirty="0"/>
              <a:t>r</a:t>
            </a:r>
            <a:r>
              <a:rPr lang="en-GB" sz="1600" b="1" i="1" baseline="30000" dirty="0"/>
              <a:t>d </a:t>
            </a:r>
            <a:r>
              <a:rPr lang="en-US" sz="1600" b="1" i="1" baseline="30000" dirty="0"/>
              <a:t> </a:t>
            </a:r>
            <a:r>
              <a:rPr lang="en-US" sz="1600" dirty="0" err="1"/>
              <a:t>kapital</a:t>
            </a:r>
            <a:r>
              <a:rPr lang="en-US" sz="1600" dirty="0"/>
              <a:t> </a:t>
            </a:r>
            <a:r>
              <a:rPr lang="en-US" sz="1600" dirty="0" err="1"/>
              <a:t>dolazi</a:t>
            </a:r>
            <a:r>
              <a:rPr lang="en-US" sz="1600" dirty="0"/>
              <a:t>, </a:t>
            </a:r>
            <a:r>
              <a:rPr lang="en-US" sz="1600" dirty="0" err="1"/>
              <a:t>raste</a:t>
            </a:r>
            <a:r>
              <a:rPr lang="en-US" sz="1600" dirty="0"/>
              <a:t> B</a:t>
            </a:r>
            <a:r>
              <a:rPr lang="en-GB" sz="1600" dirty="0"/>
              <a:t>DP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dohodak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U </a:t>
            </a:r>
            <a:r>
              <a:rPr lang="en-US" sz="1600" dirty="0" err="1"/>
              <a:t>oba</a:t>
            </a:r>
            <a:r>
              <a:rPr lang="en-US" sz="1600" dirty="0"/>
              <a:t> </a:t>
            </a:r>
            <a:r>
              <a:rPr lang="en-US" sz="1600" dirty="0" err="1"/>
              <a:t>slučaja</a:t>
            </a:r>
            <a:r>
              <a:rPr lang="en-US" sz="1600" dirty="0"/>
              <a:t> </a:t>
            </a:r>
            <a:r>
              <a:rPr lang="en-US" sz="1600" dirty="0" err="1"/>
              <a:t>bolje</a:t>
            </a:r>
            <a:r>
              <a:rPr lang="en-US" sz="1600" dirty="0"/>
              <a:t> </a:t>
            </a:r>
            <a:r>
              <a:rPr lang="en-US" sz="1600" dirty="0" err="1"/>
              <a:t>je</a:t>
            </a:r>
            <a:r>
              <a:rPr lang="en-US" sz="1600" dirty="0"/>
              <a:t> </a:t>
            </a:r>
            <a:r>
              <a:rPr lang="en-US" sz="1600" dirty="0" err="1"/>
              <a:t>otvoriti</a:t>
            </a:r>
            <a:r>
              <a:rPr lang="en-US" sz="1600" dirty="0"/>
              <a:t> </a:t>
            </a:r>
            <a:r>
              <a:rPr lang="en-US" sz="1600" dirty="0" err="1"/>
              <a:t>zemlju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294D1-0E11-428F-B9F0-93DDEC38EC18}"/>
              </a:ext>
            </a:extLst>
          </p:cNvPr>
          <p:cNvSpPr txBox="1"/>
          <p:nvPr/>
        </p:nvSpPr>
        <p:spPr>
          <a:xfrm>
            <a:off x="1600200" y="1143000"/>
            <a:ext cx="5715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r-Latn-RS" dirty="0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Dva institucionalna razloga</a:t>
            </a:r>
            <a:endParaRPr lang="en-GB" dirty="0">
              <a:solidFill>
                <a:srgbClr val="FFC8B7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b="1" dirty="0">
              <a:solidFill>
                <a:srgbClr val="FFC8B7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b="1" dirty="0" err="1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Poljoprivredne</a:t>
            </a:r>
            <a:r>
              <a:rPr lang="en-GB" b="1" dirty="0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subvencije</a:t>
            </a:r>
            <a:endParaRPr lang="en-GB" b="1" dirty="0">
              <a:solidFill>
                <a:srgbClr val="FFC8B7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b="1" dirty="0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“</a:t>
            </a:r>
            <a:r>
              <a:rPr lang="en-GB" b="1" dirty="0" err="1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zlatni</a:t>
            </a:r>
            <a:r>
              <a:rPr lang="en-GB" b="1" dirty="0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padobrani</a:t>
            </a:r>
            <a:r>
              <a:rPr lang="en-GB" b="1" dirty="0">
                <a:solidFill>
                  <a:srgbClr val="FFC8B7"/>
                </a:solidFill>
                <a:latin typeface="+mj-lt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0180" name="TextBox 10"/>
          <p:cNvSpPr txBox="1">
            <a:spLocks noChangeArrowheads="1"/>
          </p:cNvSpPr>
          <p:nvPr/>
        </p:nvSpPr>
        <p:spPr bwMode="auto">
          <a:xfrm>
            <a:off x="2133600" y="2362200"/>
            <a:ext cx="5791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4275" name="Content Placeholder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600" dirty="0"/>
              <a:t>4. </a:t>
            </a:r>
            <a:r>
              <a:rPr lang="en-GB" sz="1600" dirty="0" err="1"/>
              <a:t>Posmatrajući</a:t>
            </a:r>
            <a:r>
              <a:rPr lang="en-GB" sz="1600" dirty="0"/>
              <a:t> </a:t>
            </a:r>
            <a:r>
              <a:rPr lang="en-GB" sz="1600" dirty="0" err="1"/>
              <a:t>panele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Slici</a:t>
            </a:r>
            <a:r>
              <a:rPr lang="en-GB" sz="1600" dirty="0"/>
              <a:t> 3.5, </a:t>
            </a:r>
            <a:r>
              <a:rPr lang="en-GB" sz="1600" dirty="0" err="1"/>
              <a:t>odmah</a:t>
            </a:r>
            <a:r>
              <a:rPr lang="en-GB" sz="1600" dirty="0"/>
              <a:t> se </a:t>
            </a:r>
            <a:r>
              <a:rPr lang="en-GB" sz="1600" dirty="0" err="1"/>
              <a:t>primećuje</a:t>
            </a:r>
            <a:r>
              <a:rPr lang="en-GB" sz="1600" dirty="0"/>
              <a:t> da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afričke</a:t>
            </a:r>
            <a:r>
              <a:rPr lang="en-GB" sz="1600" dirty="0"/>
              <a:t> </a:t>
            </a:r>
            <a:r>
              <a:rPr lang="en-GB" sz="1600" dirty="0" err="1"/>
              <a:t>zemlje</a:t>
            </a:r>
            <a:r>
              <a:rPr lang="en-GB" sz="1600" dirty="0"/>
              <a:t> </a:t>
            </a:r>
            <a:r>
              <a:rPr lang="en-GB" sz="1600" dirty="0" err="1"/>
              <a:t>sabijene</a:t>
            </a:r>
            <a:r>
              <a:rPr lang="en-GB" sz="1600" dirty="0"/>
              <a:t> u </a:t>
            </a:r>
            <a:r>
              <a:rPr lang="en-GB" sz="1600" dirty="0" err="1"/>
              <a:t>donji</a:t>
            </a:r>
            <a:r>
              <a:rPr lang="en-GB" sz="1600" dirty="0"/>
              <a:t> </a:t>
            </a:r>
            <a:r>
              <a:rPr lang="en-GB" sz="1600" dirty="0" err="1"/>
              <a:t>levi</a:t>
            </a:r>
            <a:r>
              <a:rPr lang="en-GB" sz="1600" dirty="0"/>
              <a:t> </a:t>
            </a:r>
            <a:r>
              <a:rPr lang="en-GB" sz="1600" dirty="0" err="1"/>
              <a:t>ugao</a:t>
            </a:r>
            <a:r>
              <a:rPr lang="en-GB" sz="1600" dirty="0"/>
              <a:t>, </a:t>
            </a:r>
            <a:r>
              <a:rPr lang="en-GB" sz="1600" dirty="0" err="1"/>
              <a:t>dok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</a:t>
            </a:r>
            <a:r>
              <a:rPr lang="en-GB" sz="1600" dirty="0" err="1"/>
              <a:t>evropske</a:t>
            </a:r>
            <a:r>
              <a:rPr lang="en-GB" sz="1600" dirty="0"/>
              <a:t> </a:t>
            </a:r>
            <a:r>
              <a:rPr lang="en-GB" sz="1600" dirty="0" err="1"/>
              <a:t>zemlje</a:t>
            </a:r>
            <a:r>
              <a:rPr lang="en-GB" sz="1600" dirty="0"/>
              <a:t> u </a:t>
            </a:r>
            <a:r>
              <a:rPr lang="en-GB" sz="1600" dirty="0" err="1"/>
              <a:t>gornjem</a:t>
            </a:r>
            <a:r>
              <a:rPr lang="en-GB" sz="1600" dirty="0"/>
              <a:t> </a:t>
            </a:r>
            <a:r>
              <a:rPr lang="en-GB" sz="1600" dirty="0" err="1"/>
              <a:t>desnom</a:t>
            </a:r>
            <a:r>
              <a:rPr lang="en-GB" sz="1600" dirty="0"/>
              <a:t> </a:t>
            </a:r>
            <a:r>
              <a:rPr lang="en-GB" sz="1600" dirty="0" err="1"/>
              <a:t>uglu</a:t>
            </a:r>
            <a:r>
              <a:rPr lang="en-GB" sz="1600" dirty="0"/>
              <a:t>. </a:t>
            </a:r>
            <a:r>
              <a:rPr lang="en-GB" sz="1600" dirty="0" err="1"/>
              <a:t>Koje</a:t>
            </a:r>
            <a:r>
              <a:rPr lang="en-GB" sz="1600" dirty="0"/>
              <a:t> bi </a:t>
            </a:r>
            <a:r>
              <a:rPr lang="en-GB" sz="1600" dirty="0" err="1"/>
              <a:t>objašnjenje</a:t>
            </a:r>
            <a:r>
              <a:rPr lang="en-GB" sz="1600" dirty="0"/>
              <a:t> </a:t>
            </a:r>
            <a:r>
              <a:rPr lang="en-GB" sz="1600" dirty="0" err="1"/>
              <a:t>za</a:t>
            </a:r>
            <a:r>
              <a:rPr lang="en-GB" sz="1600" dirty="0"/>
              <a:t> </a:t>
            </a:r>
            <a:r>
              <a:rPr lang="en-GB" sz="1600" dirty="0" err="1"/>
              <a:t>ovo</a:t>
            </a:r>
            <a:r>
              <a:rPr lang="en-GB" sz="1600" dirty="0"/>
              <a:t> </a:t>
            </a:r>
            <a:r>
              <a:rPr lang="en-GB" sz="1600" dirty="0" err="1"/>
              <a:t>dao</a:t>
            </a:r>
            <a:r>
              <a:rPr lang="en-GB" sz="1600" dirty="0"/>
              <a:t> model </a:t>
            </a:r>
            <a:r>
              <a:rPr lang="en-GB" sz="1600" dirty="0" err="1"/>
              <a:t>rasta</a:t>
            </a:r>
            <a:r>
              <a:rPr lang="en-GB" sz="1600" dirty="0"/>
              <a:t> </a:t>
            </a:r>
            <a:r>
              <a:rPr lang="en-GB" sz="1600" dirty="0" err="1"/>
              <a:t>Soloua</a:t>
            </a:r>
            <a:r>
              <a:rPr lang="en-GB" sz="1600" dirty="0"/>
              <a:t>? </a:t>
            </a:r>
            <a:r>
              <a:rPr lang="en-GB" sz="1600" dirty="0" err="1"/>
              <a:t>Je</a:t>
            </a:r>
            <a:r>
              <a:rPr lang="en-GB" sz="1600" dirty="0"/>
              <a:t> li to </a:t>
            </a:r>
            <a:r>
              <a:rPr lang="en-GB" sz="1600" dirty="0" err="1"/>
              <a:t>dovoljno</a:t>
            </a:r>
            <a:r>
              <a:rPr lang="en-GB" sz="1600" dirty="0"/>
              <a:t> </a:t>
            </a:r>
            <a:r>
              <a:rPr lang="en-GB" sz="1600" dirty="0" err="1"/>
              <a:t>objašnjenje</a:t>
            </a:r>
            <a:r>
              <a:rPr lang="en-GB" sz="1600" dirty="0"/>
              <a:t>? </a:t>
            </a:r>
            <a:r>
              <a:rPr lang="en-GB" sz="1600" dirty="0" err="1"/>
              <a:t>Objasnite</a:t>
            </a:r>
            <a:r>
              <a:rPr lang="en-GB" sz="1600" dirty="0"/>
              <a:t>.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Model </a:t>
            </a:r>
            <a:r>
              <a:rPr lang="en-US" sz="1600" dirty="0" err="1"/>
              <a:t>Soloua</a:t>
            </a:r>
            <a:r>
              <a:rPr lang="en-US" sz="1600" dirty="0"/>
              <a:t> </a:t>
            </a:r>
            <a:r>
              <a:rPr lang="en-US" sz="1600" dirty="0" err="1"/>
              <a:t>kaže</a:t>
            </a:r>
            <a:r>
              <a:rPr lang="en-US" sz="1600" dirty="0"/>
              <a:t> da </a:t>
            </a:r>
            <a:r>
              <a:rPr lang="en-US" sz="1600" dirty="0" err="1"/>
              <a:t>zemlje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malim</a:t>
            </a:r>
            <a:r>
              <a:rPr lang="en-US" sz="1600" dirty="0"/>
              <a:t> </a:t>
            </a:r>
            <a:r>
              <a:rPr lang="en-US" sz="1600" dirty="0" err="1"/>
              <a:t>stokom</a:t>
            </a:r>
            <a:r>
              <a:rPr lang="en-US" sz="1600" dirty="0"/>
              <a:t> </a:t>
            </a:r>
            <a:r>
              <a:rPr lang="en-US" sz="1600" dirty="0" err="1"/>
              <a:t>kapitala</a:t>
            </a:r>
            <a:r>
              <a:rPr lang="en-US" sz="1600" dirty="0"/>
              <a:t> </a:t>
            </a:r>
            <a:r>
              <a:rPr lang="en-US" sz="1600" dirty="0" err="1"/>
              <a:t>treba</a:t>
            </a:r>
            <a:r>
              <a:rPr lang="en-US" sz="1600" dirty="0"/>
              <a:t> da </a:t>
            </a:r>
            <a:r>
              <a:rPr lang="en-US" sz="1600" dirty="0" err="1"/>
              <a:t>povećavaju</a:t>
            </a:r>
            <a:r>
              <a:rPr lang="en-US" sz="1600" dirty="0"/>
              <a:t> </a:t>
            </a:r>
            <a:r>
              <a:rPr lang="en-US" sz="1600" dirty="0" err="1"/>
              <a:t>investicije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GB" sz="1600" dirty="0"/>
              <a:t>A</a:t>
            </a:r>
            <a:r>
              <a:rPr lang="en-US" sz="1600" dirty="0"/>
              <a:t>li one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nisku</a:t>
            </a:r>
            <a:r>
              <a:rPr lang="en-US" sz="1600" dirty="0"/>
              <a:t> </a:t>
            </a:r>
            <a:r>
              <a:rPr lang="en-US" sz="1600" dirty="0" err="1"/>
              <a:t>stopu</a:t>
            </a:r>
            <a:r>
              <a:rPr lang="en-US" sz="1600" dirty="0"/>
              <a:t> </a:t>
            </a:r>
            <a:r>
              <a:rPr lang="en-US" sz="1600" dirty="0" err="1"/>
              <a:t>investicija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Dakle</a:t>
            </a:r>
            <a:r>
              <a:rPr lang="en-US" sz="1600" dirty="0"/>
              <a:t>, </a:t>
            </a:r>
            <a:r>
              <a:rPr lang="en-US" sz="1600" dirty="0" err="1"/>
              <a:t>nije</a:t>
            </a:r>
            <a:r>
              <a:rPr lang="en-US" sz="1600" dirty="0"/>
              <a:t> u </a:t>
            </a:r>
            <a:r>
              <a:rPr lang="en-US" sz="1600" dirty="0" err="1"/>
              <a:t>skladu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modeom</a:t>
            </a:r>
            <a:r>
              <a:rPr lang="en-US" sz="1600" dirty="0"/>
              <a:t> </a:t>
            </a:r>
            <a:r>
              <a:rPr lang="en-US" sz="1600" dirty="0" err="1"/>
              <a:t>Soloua</a:t>
            </a:r>
            <a:r>
              <a:rPr lang="en-US" sz="1600" dirty="0"/>
              <a:t>. </a:t>
            </a:r>
          </a:p>
          <a:p>
            <a:endParaRPr lang="en-GB" sz="1600" dirty="0"/>
          </a:p>
          <a:p>
            <a:r>
              <a:rPr lang="en-GB" sz="1600" dirty="0"/>
              <a:t>T</a:t>
            </a:r>
            <a:r>
              <a:rPr lang="en-US" sz="1600" dirty="0"/>
              <a:t>o  </a:t>
            </a:r>
            <a:r>
              <a:rPr lang="en-US" sz="1600" dirty="0" err="1"/>
              <a:t>radimo</a:t>
            </a:r>
            <a:r>
              <a:rPr lang="en-US" sz="1600" dirty="0"/>
              <a:t> u </a:t>
            </a:r>
            <a:r>
              <a:rPr lang="en-US" sz="1600" dirty="0" err="1"/>
              <a:t>narednom</a:t>
            </a:r>
            <a:r>
              <a:rPr lang="en-US" sz="1600" dirty="0"/>
              <a:t> </a:t>
            </a:r>
            <a:r>
              <a:rPr lang="en-US" sz="1600" dirty="0" err="1"/>
              <a:t>poglavlju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54276" name="Content Placeholder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/>
          <a:srcRect l="34167" t="41483" r="33333" b="17778"/>
          <a:stretch>
            <a:fillRect/>
          </a:stretch>
        </p:blipFill>
        <p:spPr bwMode="auto">
          <a:xfrm>
            <a:off x="4724400" y="1371600"/>
            <a:ext cx="49704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9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/>
              <a:t>5. Često se tvrdi da su poražene nacije iz II svetskog rata rasle brže od  zemalja -pobednica. Je li ova hipoteza u skladu sa modelom rasta Soloua?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 Jeste. U ratu se razara kapital, te prinosi na kapital rastu, a tako i investicije i B</a:t>
            </a:r>
            <a:r>
              <a:rPr lang="en-GB" sz="2000"/>
              <a:t>DP </a:t>
            </a:r>
            <a:endParaRPr lang="en-US" sz="2000"/>
          </a:p>
          <a:p>
            <a:endParaRPr lang="en-US" sz="2000"/>
          </a:p>
          <a:p>
            <a:r>
              <a:rPr lang="en-GB" sz="2000"/>
              <a:t>R</a:t>
            </a:r>
            <a:r>
              <a:rPr lang="en-US" sz="2000"/>
              <a:t>astu brže nego zemlje – pobednice</a:t>
            </a:r>
          </a:p>
          <a:p>
            <a:endParaRPr lang="en-GB" sz="2000"/>
          </a:p>
          <a:p>
            <a:endParaRPr lang="en-GB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s://blogs.imf.org/wp-content/uploads/2017/04/imf-weochap3-apr2017_chart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-1455" b="16455"/>
          <a:stretch/>
        </p:blipFill>
        <p:spPr bwMode="auto">
          <a:xfrm>
            <a:off x="951634" y="0"/>
            <a:ext cx="7086600" cy="6705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086600" y="2133600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+mj-lt"/>
              </a:rPr>
              <a:t>https://blogs.imf.org/2017/04/12/drivers-of-declining-labor-share-of-income/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-24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7766074" cy="4876800"/>
          </a:xfrm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/>
                </a:solidFill>
                <a:latin typeface="+mj-lt"/>
              </a:rPr>
              <a:t>Udeo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+mj-lt"/>
              </a:rPr>
              <a:t>kapitala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 u </a:t>
            </a:r>
            <a:r>
              <a:rPr lang="en-US" sz="3200" b="1" dirty="0" err="1">
                <a:solidFill>
                  <a:schemeClr val="bg2"/>
                </a:solidFill>
                <a:latin typeface="+mj-lt"/>
              </a:rPr>
              <a:t>dohotku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, pre </a:t>
            </a:r>
            <a:r>
              <a:rPr lang="en-US" sz="3200" b="1" dirty="0" err="1">
                <a:solidFill>
                  <a:schemeClr val="bg2"/>
                </a:solidFill>
                <a:latin typeface="+mj-lt"/>
              </a:rPr>
              <a:t>oporezivanja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,  SAD, 1913–2014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412" t="43028" r="32353" b="9913"/>
          <a:stretch>
            <a:fillRect/>
          </a:stretch>
        </p:blipFill>
        <p:spPr bwMode="auto">
          <a:xfrm>
            <a:off x="914400" y="1600200"/>
            <a:ext cx="726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>
                <a:solidFill>
                  <a:schemeClr val="bg2"/>
                </a:solidFill>
                <a:latin typeface="+mj-lt"/>
              </a:rPr>
              <a:t>Poresko opterećenje palo ...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 SAD, 1913–2014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2"/>
                </a:solidFill>
                <a:latin typeface="+mj-lt"/>
              </a:rPr>
              <a:t>Udeo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sr-Latn-CS" sz="3200" b="1" dirty="0">
                <a:solidFill>
                  <a:schemeClr val="bg2"/>
                </a:solidFill>
                <a:latin typeface="+mj-lt"/>
              </a:rPr>
              <a:t>žena u zaposlenosti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,  SAD, 19</a:t>
            </a:r>
            <a:r>
              <a:rPr lang="sr-Latn-CS" sz="3200" b="1" dirty="0">
                <a:solidFill>
                  <a:schemeClr val="bg2"/>
                </a:solidFill>
                <a:latin typeface="+mj-lt"/>
              </a:rPr>
              <a:t>62</a:t>
            </a:r>
            <a:r>
              <a:rPr lang="en-US" sz="3200" b="1" dirty="0">
                <a:solidFill>
                  <a:schemeClr val="bg2"/>
                </a:solidFill>
                <a:latin typeface="+mj-lt"/>
              </a:rPr>
              <a:t>–2014</a:t>
            </a:r>
            <a:endParaRPr lang="en-US" sz="3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438" t="26542" r="30500" b="19111"/>
          <a:stretch>
            <a:fillRect/>
          </a:stretch>
        </p:blipFill>
        <p:spPr bwMode="auto">
          <a:xfrm>
            <a:off x="1371600" y="1295400"/>
            <a:ext cx="6257849" cy="465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8431" t="34314" r="28432" b="9913"/>
          <a:stretch>
            <a:fillRect/>
          </a:stretch>
        </p:blipFill>
        <p:spPr bwMode="auto">
          <a:xfrm>
            <a:off x="762000" y="1219200"/>
            <a:ext cx="7010400" cy="50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19399</TotalTime>
  <Words>1747</Words>
  <Application>Microsoft Office PowerPoint</Application>
  <PresentationFormat>On-screen Show (4:3)</PresentationFormat>
  <Paragraphs>262</Paragraphs>
  <Slides>51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Cambria Math</vt:lpstr>
      <vt:lpstr>StoneSerifYU</vt:lpstr>
      <vt:lpstr>Symbol</vt:lpstr>
      <vt:lpstr>Times New Roman</vt:lpstr>
      <vt:lpstr>Trebuchet MS</vt:lpstr>
      <vt:lpstr>Theme1</vt:lpstr>
      <vt:lpstr>1_Theme1</vt:lpstr>
      <vt:lpstr>Equation</vt:lpstr>
      <vt:lpstr>TREĆE POGLAVLJE - nastavak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Kolika je stopa štednje?</vt:lpstr>
      <vt:lpstr>PowerPoint Presentation</vt:lpstr>
      <vt:lpstr>PowerPoint Presentation</vt:lpstr>
      <vt:lpstr>PowerPoint Presentation</vt:lpstr>
      <vt:lpstr>Figure 3.5</vt:lpstr>
      <vt:lpstr>PowerPoint Presentation</vt:lpstr>
      <vt:lpstr>PowerPoint Presentation</vt:lpstr>
      <vt:lpstr>PowerPoint Presentation</vt:lpstr>
      <vt:lpstr>PowerPoint Presentation</vt:lpstr>
      <vt:lpstr>MPK = δ. – ali to je tek početak!!!1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3.10(a) </vt:lpstr>
      <vt:lpstr>Miliona ljudi</vt:lpstr>
      <vt:lpstr>Širenje kapitala</vt:lpstr>
      <vt:lpstr>Figure 3.12</vt:lpstr>
      <vt:lpstr>Figure 3.13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MPK=d +a+n</vt:lpstr>
      <vt:lpstr>PowerPoint Presentation</vt:lpstr>
      <vt:lpstr>Figure 3.15  </vt:lpstr>
      <vt:lpstr>Figure 3.16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UVODNO PREDAVANJE</dc:title>
  <dc:creator>User</dc:creator>
  <cp:lastModifiedBy>Danica Popovic</cp:lastModifiedBy>
  <cp:revision>139</cp:revision>
  <dcterms:created xsi:type="dcterms:W3CDTF">2009-02-18T21:23:29Z</dcterms:created>
  <dcterms:modified xsi:type="dcterms:W3CDTF">2018-03-07T10:26:23Z</dcterms:modified>
</cp:coreProperties>
</file>