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5" r:id="rId2"/>
  </p:sldMasterIdLst>
  <p:notesMasterIdLst>
    <p:notesMasterId r:id="rId60"/>
  </p:notesMasterIdLst>
  <p:handoutMasterIdLst>
    <p:handoutMasterId r:id="rId61"/>
  </p:handoutMasterIdLst>
  <p:sldIdLst>
    <p:sldId id="306" r:id="rId3"/>
    <p:sldId id="307" r:id="rId4"/>
    <p:sldId id="308" r:id="rId5"/>
    <p:sldId id="309" r:id="rId6"/>
    <p:sldId id="310" r:id="rId7"/>
    <p:sldId id="312" r:id="rId8"/>
    <p:sldId id="315" r:id="rId9"/>
    <p:sldId id="316" r:id="rId10"/>
    <p:sldId id="317" r:id="rId11"/>
    <p:sldId id="504" r:id="rId12"/>
    <p:sldId id="505" r:id="rId13"/>
    <p:sldId id="422" r:id="rId14"/>
    <p:sldId id="318" r:id="rId15"/>
    <p:sldId id="321" r:id="rId16"/>
    <p:sldId id="322" r:id="rId17"/>
    <p:sldId id="323" r:id="rId18"/>
    <p:sldId id="324" r:id="rId19"/>
    <p:sldId id="325" r:id="rId20"/>
    <p:sldId id="326" r:id="rId21"/>
    <p:sldId id="327" r:id="rId22"/>
    <p:sldId id="328" r:id="rId23"/>
    <p:sldId id="329" r:id="rId24"/>
    <p:sldId id="330" r:id="rId25"/>
    <p:sldId id="331" r:id="rId26"/>
    <p:sldId id="333" r:id="rId27"/>
    <p:sldId id="334" r:id="rId28"/>
    <p:sldId id="335"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517" r:id="rId45"/>
    <p:sldId id="520" r:id="rId46"/>
    <p:sldId id="522" r:id="rId47"/>
    <p:sldId id="524" r:id="rId48"/>
    <p:sldId id="519" r:id="rId49"/>
    <p:sldId id="518" r:id="rId50"/>
    <p:sldId id="423" r:id="rId51"/>
    <p:sldId id="319" r:id="rId52"/>
    <p:sldId id="320" r:id="rId53"/>
    <p:sldId id="357" r:id="rId54"/>
    <p:sldId id="358" r:id="rId55"/>
    <p:sldId id="359" r:id="rId56"/>
    <p:sldId id="360" r:id="rId57"/>
    <p:sldId id="361" r:id="rId58"/>
    <p:sldId id="362" r:id="rId59"/>
  </p:sldIdLst>
  <p:sldSz cx="9144000" cy="6858000" type="screen4x3"/>
  <p:notesSz cx="6797675" cy="987425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B220A4F7-318E-4A6C-B375-BDCE6D7A5EDE}">
          <p14:sldIdLst>
            <p14:sldId id="306"/>
            <p14:sldId id="307"/>
            <p14:sldId id="308"/>
            <p14:sldId id="309"/>
            <p14:sldId id="310"/>
            <p14:sldId id="312"/>
            <p14:sldId id="315"/>
            <p14:sldId id="316"/>
            <p14:sldId id="317"/>
            <p14:sldId id="504"/>
            <p14:sldId id="505"/>
            <p14:sldId id="422"/>
            <p14:sldId id="318"/>
            <p14:sldId id="321"/>
            <p14:sldId id="322"/>
            <p14:sldId id="323"/>
            <p14:sldId id="324"/>
            <p14:sldId id="325"/>
            <p14:sldId id="326"/>
            <p14:sldId id="327"/>
            <p14:sldId id="328"/>
            <p14:sldId id="329"/>
            <p14:sldId id="330"/>
            <p14:sldId id="331"/>
            <p14:sldId id="333"/>
            <p14:sldId id="334"/>
            <p14:sldId id="335"/>
            <p14:sldId id="337"/>
            <p14:sldId id="338"/>
            <p14:sldId id="339"/>
            <p14:sldId id="340"/>
            <p14:sldId id="341"/>
            <p14:sldId id="342"/>
            <p14:sldId id="343"/>
            <p14:sldId id="344"/>
            <p14:sldId id="345"/>
            <p14:sldId id="346"/>
            <p14:sldId id="347"/>
            <p14:sldId id="348"/>
            <p14:sldId id="349"/>
          </p14:sldIdLst>
        </p14:section>
        <p14:section name="Untitled Section" id="{1C9A7A1D-663E-4F84-A0FC-9DF2AE3E4617}">
          <p14:sldIdLst>
            <p14:sldId id="350"/>
            <p14:sldId id="351"/>
            <p14:sldId id="517"/>
            <p14:sldId id="520"/>
            <p14:sldId id="522"/>
            <p14:sldId id="524"/>
            <p14:sldId id="519"/>
            <p14:sldId id="518"/>
            <p14:sldId id="423"/>
            <p14:sldId id="319"/>
            <p14:sldId id="320"/>
            <p14:sldId id="357"/>
            <p14:sldId id="358"/>
            <p14:sldId id="359"/>
            <p14:sldId id="360"/>
            <p14:sldId id="361"/>
            <p14:sldId id="3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3241" autoAdjust="0"/>
  </p:normalViewPr>
  <p:slideViewPr>
    <p:cSldViewPr>
      <p:cViewPr varScale="1">
        <p:scale>
          <a:sx n="114" d="100"/>
          <a:sy n="114" d="100"/>
        </p:scale>
        <p:origin x="13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4"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4"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38330B-98CE-4E34-BEEA-BDC6629ADA71}"/>
              </a:ext>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B96103B7-5B68-4E30-A2C1-A08105F4A8DE}"/>
              </a:ext>
            </a:extLst>
          </p:cNvPr>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BBC2169E-3CF0-4282-8935-80CCF372186C}" type="datetimeFigureOut">
              <a:rPr lang="en-US"/>
              <a:pPr>
                <a:defRPr/>
              </a:pPr>
              <a:t>3/11/2019</a:t>
            </a:fld>
            <a:endParaRPr lang="en-US"/>
          </a:p>
        </p:txBody>
      </p:sp>
      <p:sp>
        <p:nvSpPr>
          <p:cNvPr id="4" name="Footer Placeholder 3">
            <a:extLst>
              <a:ext uri="{FF2B5EF4-FFF2-40B4-BE49-F238E27FC236}">
                <a16:creationId xmlns:a16="http://schemas.microsoft.com/office/drawing/2014/main" id="{5F5D75E8-8910-4D06-9E29-C5F83550E98B}"/>
              </a:ext>
            </a:extLst>
          </p:cNvPr>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87168E2D-EF2F-4A55-A1C2-6DC5738310A6}"/>
              </a:ext>
            </a:extLst>
          </p:cNvPr>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E7A52D2-B9EC-49A3-A0C6-48AED606B2E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58F7C8-F232-41E8-9A3A-6E684F67449B}"/>
              </a:ext>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eaLnBrk="0" hangingPunct="0">
              <a:defRPr sz="1200">
                <a:latin typeface="Arial" pitchFamily="34" charset="0"/>
                <a:cs typeface="+mn-cs"/>
              </a:defRPr>
            </a:lvl1pPr>
          </a:lstStyle>
          <a:p>
            <a:pPr>
              <a:defRPr/>
            </a:pPr>
            <a:endParaRPr lang="en-US"/>
          </a:p>
        </p:txBody>
      </p:sp>
      <p:sp>
        <p:nvSpPr>
          <p:cNvPr id="3" name="Date Placeholder 2">
            <a:extLst>
              <a:ext uri="{FF2B5EF4-FFF2-40B4-BE49-F238E27FC236}">
                <a16:creationId xmlns:a16="http://schemas.microsoft.com/office/drawing/2014/main" id="{B9B4B962-9DB6-4B99-83D9-DE3A27867712}"/>
              </a:ext>
            </a:extLst>
          </p:cNvPr>
          <p:cNvSpPr>
            <a:spLocks noGrp="1"/>
          </p:cNvSpPr>
          <p:nvPr>
            <p:ph type="dt" idx="1"/>
          </p:nvPr>
        </p:nvSpPr>
        <p:spPr>
          <a:xfrm>
            <a:off x="3849688" y="0"/>
            <a:ext cx="2946400" cy="493713"/>
          </a:xfrm>
          <a:prstGeom prst="rect">
            <a:avLst/>
          </a:prstGeom>
        </p:spPr>
        <p:txBody>
          <a:bodyPr vert="horz" lIns="91440" tIns="45720" rIns="91440" bIns="45720" rtlCol="0"/>
          <a:lstStyle>
            <a:lvl1pPr algn="r" eaLnBrk="0" hangingPunct="0">
              <a:defRPr sz="1200">
                <a:latin typeface="Arial" pitchFamily="34" charset="0"/>
                <a:cs typeface="+mn-cs"/>
              </a:defRPr>
            </a:lvl1pPr>
          </a:lstStyle>
          <a:p>
            <a:pPr>
              <a:defRPr/>
            </a:pPr>
            <a:fld id="{E56135F6-180D-46E7-901D-9A37D4867EAC}" type="datetimeFigureOut">
              <a:rPr lang="en-US"/>
              <a:pPr>
                <a:defRPr/>
              </a:pPr>
              <a:t>3/11/2019</a:t>
            </a:fld>
            <a:endParaRPr lang="en-US"/>
          </a:p>
        </p:txBody>
      </p:sp>
      <p:sp>
        <p:nvSpPr>
          <p:cNvPr id="4" name="Slide Image Placeholder 3">
            <a:extLst>
              <a:ext uri="{FF2B5EF4-FFF2-40B4-BE49-F238E27FC236}">
                <a16:creationId xmlns:a16="http://schemas.microsoft.com/office/drawing/2014/main" id="{4C21F07C-DF28-423C-AB72-123285FC8458}"/>
              </a:ext>
            </a:extLst>
          </p:cNvPr>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3769DA9-279D-43AA-9DCE-A36C215878C4}"/>
              </a:ext>
            </a:extLst>
          </p:cNvPr>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34B4E-E8E4-4077-813B-F0EC754804A8}"/>
              </a:ext>
            </a:extLst>
          </p:cNvPr>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eaLnBrk="0" hangingPunct="0">
              <a:defRPr sz="1200">
                <a:latin typeface="Arial" pitchFamily="34"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411DFBBC-F073-49C7-826D-EE77D30BDB98}"/>
              </a:ext>
            </a:extLst>
          </p:cNvPr>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B21A34F-DB54-4490-9C4E-7511F2CCCFB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2152D4F1-8F94-4ED4-BB24-4939050C866A}"/>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CA2AAFDF-5F1C-4958-BFA9-C8E01708CB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86020" name="Slide Number Placeholder 3">
            <a:extLst>
              <a:ext uri="{FF2B5EF4-FFF2-40B4-BE49-F238E27FC236}">
                <a16:creationId xmlns:a16="http://schemas.microsoft.com/office/drawing/2014/main" id="{F0E03B9D-143C-4F7D-8F38-B581EC3167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panose="020B0604020202020204" pitchFamily="34" charset="0"/>
                <a:cs typeface="Arial" panose="020B0604020202020204" pitchFamily="34" charset="0"/>
              </a:defRPr>
            </a:lvl1pPr>
            <a:lvl2pPr marL="742950" indent="-285750" eaLnBrk="0" hangingPunct="0">
              <a:defRPr u="sng">
                <a:solidFill>
                  <a:schemeClr val="tx1"/>
                </a:solidFill>
                <a:latin typeface="Arial" panose="020B0604020202020204" pitchFamily="34" charset="0"/>
                <a:cs typeface="Arial" panose="020B0604020202020204" pitchFamily="34" charset="0"/>
              </a:defRPr>
            </a:lvl2pPr>
            <a:lvl3pPr marL="1143000" indent="-228600" eaLnBrk="0" hangingPunct="0">
              <a:defRPr u="sng">
                <a:solidFill>
                  <a:schemeClr val="tx1"/>
                </a:solidFill>
                <a:latin typeface="Arial" panose="020B0604020202020204" pitchFamily="34" charset="0"/>
                <a:cs typeface="Arial" panose="020B0604020202020204" pitchFamily="34" charset="0"/>
              </a:defRPr>
            </a:lvl3pPr>
            <a:lvl4pPr marL="1600200" indent="-228600" eaLnBrk="0" hangingPunct="0">
              <a:defRPr u="sng">
                <a:solidFill>
                  <a:schemeClr val="tx1"/>
                </a:solidFill>
                <a:latin typeface="Arial" panose="020B0604020202020204" pitchFamily="34" charset="0"/>
                <a:cs typeface="Arial" panose="020B0604020202020204" pitchFamily="34" charset="0"/>
              </a:defRPr>
            </a:lvl4pPr>
            <a:lvl5pPr marL="2057400" indent="-228600" eaLnBrk="0" hangingPunct="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fld id="{982D834F-5777-4B9D-B417-BB1E7A1B45B5}" type="slidenum">
              <a:rPr lang="en-US" altLang="en-US" u="none"/>
              <a:pPr eaLnBrk="1" hangingPunct="1"/>
              <a:t>43</a:t>
            </a:fld>
            <a:endParaRPr lang="en-US" altLang="en-US" u="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85795"/>
            <a:ext cx="7772400" cy="1143008"/>
          </a:xfrm>
        </p:spPr>
        <p:txBody>
          <a:bodyPr/>
          <a:lstStyle>
            <a:lvl1pPr>
              <a:defRPr b="0" baseline="0">
                <a:effectLst/>
                <a:latin typeface="Trebuchet MS" pitchFamily="34" charset="0"/>
              </a:defRPr>
            </a:lvl1pPr>
          </a:lstStyle>
          <a:p>
            <a:r>
              <a:rPr lang="en-US"/>
              <a:t>Click to edit Master title style</a:t>
            </a:r>
            <a:endParaRPr lang="ru-RU" dirty="0"/>
          </a:p>
        </p:txBody>
      </p:sp>
      <p:sp>
        <p:nvSpPr>
          <p:cNvPr id="3" name="Подзаголовок 2"/>
          <p:cNvSpPr>
            <a:spLocks noGrp="1"/>
          </p:cNvSpPr>
          <p:nvPr>
            <p:ph type="subTitle" idx="1"/>
          </p:nvPr>
        </p:nvSpPr>
        <p:spPr>
          <a:xfrm>
            <a:off x="671530" y="3500438"/>
            <a:ext cx="7829560" cy="1785950"/>
          </a:xfrm>
        </p:spPr>
        <p:txBody>
          <a:bodyPr/>
          <a:lstStyle>
            <a:lvl1pPr marL="0" indent="0" algn="l">
              <a:buNone/>
              <a:defRPr>
                <a:solidFill>
                  <a:schemeClr val="bg2"/>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u-RU" dirty="0"/>
          </a:p>
        </p:txBody>
      </p:sp>
      <p:sp>
        <p:nvSpPr>
          <p:cNvPr id="4" name="Дата 3">
            <a:extLst>
              <a:ext uri="{FF2B5EF4-FFF2-40B4-BE49-F238E27FC236}">
                <a16:creationId xmlns:a16="http://schemas.microsoft.com/office/drawing/2014/main" id="{EB67B154-5ADB-4BA2-B093-3B346D2C0245}"/>
              </a:ext>
            </a:extLst>
          </p:cNvPr>
          <p:cNvSpPr>
            <a:spLocks noGrp="1"/>
          </p:cNvSpPr>
          <p:nvPr>
            <p:ph type="dt" sz="half" idx="10"/>
          </p:nvPr>
        </p:nvSpPr>
        <p:spPr/>
        <p:txBody>
          <a:bodyPr/>
          <a:lstStyle>
            <a:lvl1pPr>
              <a:defRPr>
                <a:solidFill>
                  <a:schemeClr val="bg2"/>
                </a:solidFill>
              </a:defRPr>
            </a:lvl1pPr>
          </a:lstStyle>
          <a:p>
            <a:pPr>
              <a:defRPr/>
            </a:pPr>
            <a:endParaRPr lang="en-US"/>
          </a:p>
        </p:txBody>
      </p:sp>
      <p:sp>
        <p:nvSpPr>
          <p:cNvPr id="5" name="Нижний колонтитул 4">
            <a:extLst>
              <a:ext uri="{FF2B5EF4-FFF2-40B4-BE49-F238E27FC236}">
                <a16:creationId xmlns:a16="http://schemas.microsoft.com/office/drawing/2014/main" id="{0673FFD7-A675-4D56-9CA4-DADD1E5C60B3}"/>
              </a:ext>
            </a:extLst>
          </p:cNvPr>
          <p:cNvSpPr>
            <a:spLocks noGrp="1"/>
          </p:cNvSpPr>
          <p:nvPr>
            <p:ph type="ftr" sz="quarter" idx="11"/>
          </p:nvPr>
        </p:nvSpPr>
        <p:spPr/>
        <p:txBody>
          <a:bodyPr/>
          <a:lstStyle>
            <a:lvl1pPr>
              <a:defRPr>
                <a:solidFill>
                  <a:schemeClr val="bg2"/>
                </a:solidFill>
              </a:defRPr>
            </a:lvl1pPr>
          </a:lstStyle>
          <a:p>
            <a:pPr>
              <a:defRPr/>
            </a:pPr>
            <a:endParaRPr lang="en-US"/>
          </a:p>
        </p:txBody>
      </p:sp>
      <p:sp>
        <p:nvSpPr>
          <p:cNvPr id="6" name="Номер слайда 5">
            <a:extLst>
              <a:ext uri="{FF2B5EF4-FFF2-40B4-BE49-F238E27FC236}">
                <a16:creationId xmlns:a16="http://schemas.microsoft.com/office/drawing/2014/main" id="{69E58434-3CA5-45C5-B707-21AA50258853}"/>
              </a:ext>
            </a:extLst>
          </p:cNvPr>
          <p:cNvSpPr>
            <a:spLocks noGrp="1"/>
          </p:cNvSpPr>
          <p:nvPr>
            <p:ph type="sldNum" sz="quarter" idx="12"/>
          </p:nvPr>
        </p:nvSpPr>
        <p:spPr/>
        <p:txBody>
          <a:bodyPr/>
          <a:lstStyle>
            <a:lvl1pPr>
              <a:defRPr>
                <a:solidFill>
                  <a:schemeClr val="bg2"/>
                </a:solidFill>
              </a:defRPr>
            </a:lvl1pPr>
          </a:lstStyle>
          <a:p>
            <a:fld id="{6092174C-C1CC-4258-8D62-30A325265F6D}"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85795"/>
            <a:ext cx="7772400" cy="1143008"/>
          </a:xfrm>
        </p:spPr>
        <p:txBody>
          <a:bodyPr/>
          <a:lstStyle>
            <a:lvl1pPr>
              <a:defRPr b="0" baseline="0">
                <a:effectLst/>
                <a:latin typeface="Trebuchet MS" pitchFamily="34" charset="0"/>
              </a:defRPr>
            </a:lvl1pPr>
          </a:lstStyle>
          <a:p>
            <a:r>
              <a:rPr lang="en-US"/>
              <a:t>Click to edit Master title style</a:t>
            </a:r>
            <a:endParaRPr lang="ru-RU" dirty="0"/>
          </a:p>
        </p:txBody>
      </p:sp>
      <p:sp>
        <p:nvSpPr>
          <p:cNvPr id="3" name="Подзаголовок 2"/>
          <p:cNvSpPr>
            <a:spLocks noGrp="1"/>
          </p:cNvSpPr>
          <p:nvPr>
            <p:ph type="subTitle" idx="1"/>
          </p:nvPr>
        </p:nvSpPr>
        <p:spPr>
          <a:xfrm>
            <a:off x="671530" y="3500438"/>
            <a:ext cx="7829560" cy="1785950"/>
          </a:xfrm>
        </p:spPr>
        <p:txBody>
          <a:bodyPr/>
          <a:lstStyle>
            <a:lvl1pPr marL="0" indent="0" algn="l">
              <a:buNone/>
              <a:defRPr>
                <a:solidFill>
                  <a:schemeClr val="bg2"/>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u-RU" dirty="0"/>
          </a:p>
        </p:txBody>
      </p:sp>
      <p:sp>
        <p:nvSpPr>
          <p:cNvPr id="4" name="Дата 3">
            <a:extLst>
              <a:ext uri="{FF2B5EF4-FFF2-40B4-BE49-F238E27FC236}">
                <a16:creationId xmlns:a16="http://schemas.microsoft.com/office/drawing/2014/main" id="{3F963A6A-ABD8-4FCF-BD8D-1BE556821A6B}"/>
              </a:ext>
            </a:extLst>
          </p:cNvPr>
          <p:cNvSpPr>
            <a:spLocks noGrp="1"/>
          </p:cNvSpPr>
          <p:nvPr>
            <p:ph type="dt" sz="half" idx="10"/>
          </p:nvPr>
        </p:nvSpPr>
        <p:spPr/>
        <p:txBody>
          <a:bodyPr/>
          <a:lstStyle>
            <a:lvl1pPr>
              <a:defRPr>
                <a:solidFill>
                  <a:schemeClr val="bg2"/>
                </a:solidFill>
              </a:defRPr>
            </a:lvl1pPr>
          </a:lstStyle>
          <a:p>
            <a:pPr>
              <a:defRPr/>
            </a:pPr>
            <a:endParaRPr lang="en-US"/>
          </a:p>
        </p:txBody>
      </p:sp>
      <p:sp>
        <p:nvSpPr>
          <p:cNvPr id="5" name="Нижний колонтитул 4">
            <a:extLst>
              <a:ext uri="{FF2B5EF4-FFF2-40B4-BE49-F238E27FC236}">
                <a16:creationId xmlns:a16="http://schemas.microsoft.com/office/drawing/2014/main" id="{844814B1-80B8-40B1-9451-67440C81F88D}"/>
              </a:ext>
            </a:extLst>
          </p:cNvPr>
          <p:cNvSpPr>
            <a:spLocks noGrp="1"/>
          </p:cNvSpPr>
          <p:nvPr>
            <p:ph type="ftr" sz="quarter" idx="11"/>
          </p:nvPr>
        </p:nvSpPr>
        <p:spPr/>
        <p:txBody>
          <a:bodyPr/>
          <a:lstStyle>
            <a:lvl1pPr>
              <a:defRPr>
                <a:solidFill>
                  <a:schemeClr val="bg2"/>
                </a:solidFill>
              </a:defRPr>
            </a:lvl1pPr>
          </a:lstStyle>
          <a:p>
            <a:pPr>
              <a:defRPr/>
            </a:pPr>
            <a:endParaRPr lang="en-US"/>
          </a:p>
        </p:txBody>
      </p:sp>
      <p:sp>
        <p:nvSpPr>
          <p:cNvPr id="6" name="Номер слайда 5">
            <a:extLst>
              <a:ext uri="{FF2B5EF4-FFF2-40B4-BE49-F238E27FC236}">
                <a16:creationId xmlns:a16="http://schemas.microsoft.com/office/drawing/2014/main" id="{741039FF-8C86-4458-8160-AF386EC587A0}"/>
              </a:ext>
            </a:extLst>
          </p:cNvPr>
          <p:cNvSpPr>
            <a:spLocks noGrp="1"/>
          </p:cNvSpPr>
          <p:nvPr>
            <p:ph type="sldNum" sz="quarter" idx="12"/>
          </p:nvPr>
        </p:nvSpPr>
        <p:spPr/>
        <p:txBody>
          <a:bodyPr/>
          <a:lstStyle>
            <a:lvl1pPr>
              <a:defRPr>
                <a:solidFill>
                  <a:schemeClr val="bg2"/>
                </a:solidFill>
              </a:defRPr>
            </a:lvl1pPr>
          </a:lstStyle>
          <a:p>
            <a:fld id="{03E4CE8E-8E24-4C05-B02C-60784468FDDB}"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33"/>
            <a:ext cx="8286808" cy="785813"/>
          </a:xfrm>
        </p:spPr>
        <p:txBody>
          <a:bodyPr/>
          <a:lstStyle>
            <a:lvl1pPr>
              <a:defRPr sz="2800">
                <a:latin typeface="Trebuchet MS" pitchFamily="34" charset="0"/>
              </a:defRPr>
            </a:lvl1pPr>
          </a:lstStyle>
          <a:p>
            <a:r>
              <a:rPr lang="en-US"/>
              <a:t>Click to edit Master title style</a:t>
            </a:r>
            <a:endParaRPr lang="ru-RU" dirty="0"/>
          </a:p>
        </p:txBody>
      </p:sp>
      <p:sp>
        <p:nvSpPr>
          <p:cNvPr id="3" name="Содержимое 2"/>
          <p:cNvSpPr>
            <a:spLocks noGrp="1"/>
          </p:cNvSpPr>
          <p:nvPr>
            <p:ph idx="1"/>
          </p:nvPr>
        </p:nvSpPr>
        <p:spPr>
          <a:xfrm>
            <a:off x="428596" y="1428737"/>
            <a:ext cx="8286808" cy="43577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Дата 3">
            <a:extLst>
              <a:ext uri="{FF2B5EF4-FFF2-40B4-BE49-F238E27FC236}">
                <a16:creationId xmlns:a16="http://schemas.microsoft.com/office/drawing/2014/main" id="{7400A961-E08D-4D82-AA75-06C9A4C5FFC7}"/>
              </a:ext>
            </a:extLst>
          </p:cNvPr>
          <p:cNvSpPr>
            <a:spLocks noGrp="1"/>
          </p:cNvSpPr>
          <p:nvPr>
            <p:ph type="dt" sz="half" idx="10"/>
          </p:nvPr>
        </p:nvSpPr>
        <p:spPr/>
        <p:txBody>
          <a:bodyPr/>
          <a:lstStyle>
            <a:lvl1pPr>
              <a:defRPr/>
            </a:lvl1pPr>
          </a:lstStyle>
          <a:p>
            <a:pPr>
              <a:defRPr/>
            </a:pPr>
            <a:endParaRPr lang="en-US"/>
          </a:p>
        </p:txBody>
      </p:sp>
      <p:sp>
        <p:nvSpPr>
          <p:cNvPr id="5" name="Нижний колонтитул 4">
            <a:extLst>
              <a:ext uri="{FF2B5EF4-FFF2-40B4-BE49-F238E27FC236}">
                <a16:creationId xmlns:a16="http://schemas.microsoft.com/office/drawing/2014/main" id="{E5FE525F-F275-4ED3-B421-0D9BD1550147}"/>
              </a:ext>
            </a:extLst>
          </p:cNvPr>
          <p:cNvSpPr>
            <a:spLocks noGrp="1"/>
          </p:cNvSpPr>
          <p:nvPr>
            <p:ph type="ftr" sz="quarter" idx="11"/>
          </p:nvPr>
        </p:nvSpPr>
        <p:spPr/>
        <p:txBody>
          <a:bodyPr/>
          <a:lstStyle>
            <a:lvl1pPr>
              <a:defRPr/>
            </a:lvl1pPr>
          </a:lstStyle>
          <a:p>
            <a:pPr>
              <a:defRPr/>
            </a:pPr>
            <a:endParaRPr lang="en-US"/>
          </a:p>
        </p:txBody>
      </p:sp>
      <p:sp>
        <p:nvSpPr>
          <p:cNvPr id="6" name="Номер слайда 5">
            <a:extLst>
              <a:ext uri="{FF2B5EF4-FFF2-40B4-BE49-F238E27FC236}">
                <a16:creationId xmlns:a16="http://schemas.microsoft.com/office/drawing/2014/main" id="{FB5D95AE-C76A-4AA7-8C7A-76CEFB909383}"/>
              </a:ext>
            </a:extLst>
          </p:cNvPr>
          <p:cNvSpPr>
            <a:spLocks noGrp="1"/>
          </p:cNvSpPr>
          <p:nvPr>
            <p:ph type="sldNum" sz="quarter" idx="12"/>
          </p:nvPr>
        </p:nvSpPr>
        <p:spPr/>
        <p:txBody>
          <a:bodyPr/>
          <a:lstStyle>
            <a:lvl1pPr>
              <a:defRPr/>
            </a:lvl1pPr>
          </a:lstStyle>
          <a:p>
            <a:fld id="{31C416BB-A8C6-495B-9A8F-8E901616E027}"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Дата 3">
            <a:extLst>
              <a:ext uri="{FF2B5EF4-FFF2-40B4-BE49-F238E27FC236}">
                <a16:creationId xmlns:a16="http://schemas.microsoft.com/office/drawing/2014/main" id="{DD846E6F-CE99-4175-9971-C6B336D378C9}"/>
              </a:ext>
            </a:extLst>
          </p:cNvPr>
          <p:cNvSpPr>
            <a:spLocks noGrp="1"/>
          </p:cNvSpPr>
          <p:nvPr>
            <p:ph type="dt" sz="half" idx="10"/>
          </p:nvPr>
        </p:nvSpPr>
        <p:spPr/>
        <p:txBody>
          <a:bodyPr/>
          <a:lstStyle>
            <a:lvl1pPr>
              <a:defRPr/>
            </a:lvl1pPr>
          </a:lstStyle>
          <a:p>
            <a:pPr>
              <a:defRPr/>
            </a:pPr>
            <a:endParaRPr lang="en-US"/>
          </a:p>
        </p:txBody>
      </p:sp>
      <p:sp>
        <p:nvSpPr>
          <p:cNvPr id="5" name="Нижний колонтитул 4">
            <a:extLst>
              <a:ext uri="{FF2B5EF4-FFF2-40B4-BE49-F238E27FC236}">
                <a16:creationId xmlns:a16="http://schemas.microsoft.com/office/drawing/2014/main" id="{C199BD52-7771-40CC-A6A0-FF5390FE66CF}"/>
              </a:ext>
            </a:extLst>
          </p:cNvPr>
          <p:cNvSpPr>
            <a:spLocks noGrp="1"/>
          </p:cNvSpPr>
          <p:nvPr>
            <p:ph type="ftr" sz="quarter" idx="11"/>
          </p:nvPr>
        </p:nvSpPr>
        <p:spPr/>
        <p:txBody>
          <a:bodyPr/>
          <a:lstStyle>
            <a:lvl1pPr>
              <a:defRPr/>
            </a:lvl1pPr>
          </a:lstStyle>
          <a:p>
            <a:pPr>
              <a:defRPr/>
            </a:pPr>
            <a:endParaRPr lang="en-US"/>
          </a:p>
        </p:txBody>
      </p:sp>
      <p:sp>
        <p:nvSpPr>
          <p:cNvPr id="6" name="Номер слайда 5">
            <a:extLst>
              <a:ext uri="{FF2B5EF4-FFF2-40B4-BE49-F238E27FC236}">
                <a16:creationId xmlns:a16="http://schemas.microsoft.com/office/drawing/2014/main" id="{A85C5114-F5F1-4318-B65A-4F748482521F}"/>
              </a:ext>
            </a:extLst>
          </p:cNvPr>
          <p:cNvSpPr>
            <a:spLocks noGrp="1"/>
          </p:cNvSpPr>
          <p:nvPr>
            <p:ph type="sldNum" sz="quarter" idx="12"/>
          </p:nvPr>
        </p:nvSpPr>
        <p:spPr/>
        <p:txBody>
          <a:bodyPr/>
          <a:lstStyle>
            <a:lvl1pPr>
              <a:defRPr/>
            </a:lvl1pPr>
          </a:lstStyle>
          <a:p>
            <a:fld id="{0C07DD68-EA06-49DE-A725-F3B277DB42EA}"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358246" cy="785813"/>
          </a:xfrm>
        </p:spPr>
        <p:txBody>
          <a:bodyPr/>
          <a:lstStyle/>
          <a:p>
            <a:r>
              <a:rPr lang="en-US"/>
              <a:t>Click to edit Master title style</a:t>
            </a:r>
            <a:endParaRPr lang="ru-RU" dirty="0"/>
          </a:p>
        </p:txBody>
      </p:sp>
      <p:sp>
        <p:nvSpPr>
          <p:cNvPr id="3" name="Содержимое 2"/>
          <p:cNvSpPr>
            <a:spLocks noGrp="1"/>
          </p:cNvSpPr>
          <p:nvPr>
            <p:ph sz="half" idx="1"/>
          </p:nvPr>
        </p:nvSpPr>
        <p:spPr>
          <a:xfrm>
            <a:off x="428596" y="1357299"/>
            <a:ext cx="4071966" cy="44291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Содержимое 3"/>
          <p:cNvSpPr>
            <a:spLocks noGrp="1"/>
          </p:cNvSpPr>
          <p:nvPr>
            <p:ph sz="half" idx="2"/>
          </p:nvPr>
        </p:nvSpPr>
        <p:spPr>
          <a:xfrm>
            <a:off x="4714876" y="1357299"/>
            <a:ext cx="4071966" cy="44291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Дата 3">
            <a:extLst>
              <a:ext uri="{FF2B5EF4-FFF2-40B4-BE49-F238E27FC236}">
                <a16:creationId xmlns:a16="http://schemas.microsoft.com/office/drawing/2014/main" id="{ED5B309B-1620-4C3A-8EAE-386744D9290D}"/>
              </a:ext>
            </a:extLst>
          </p:cNvPr>
          <p:cNvSpPr>
            <a:spLocks noGrp="1"/>
          </p:cNvSpPr>
          <p:nvPr>
            <p:ph type="dt" sz="half" idx="10"/>
          </p:nvPr>
        </p:nvSpPr>
        <p:spPr/>
        <p:txBody>
          <a:bodyPr/>
          <a:lstStyle>
            <a:lvl1pPr>
              <a:defRPr/>
            </a:lvl1pPr>
          </a:lstStyle>
          <a:p>
            <a:pPr>
              <a:defRPr/>
            </a:pPr>
            <a:endParaRPr lang="en-US"/>
          </a:p>
        </p:txBody>
      </p:sp>
      <p:sp>
        <p:nvSpPr>
          <p:cNvPr id="6" name="Нижний колонтитул 4">
            <a:extLst>
              <a:ext uri="{FF2B5EF4-FFF2-40B4-BE49-F238E27FC236}">
                <a16:creationId xmlns:a16="http://schemas.microsoft.com/office/drawing/2014/main" id="{6116729F-02AD-45EF-B9E3-071C08F97CF4}"/>
              </a:ext>
            </a:extLst>
          </p:cNvPr>
          <p:cNvSpPr>
            <a:spLocks noGrp="1"/>
          </p:cNvSpPr>
          <p:nvPr>
            <p:ph type="ftr" sz="quarter" idx="11"/>
          </p:nvPr>
        </p:nvSpPr>
        <p:spPr/>
        <p:txBody>
          <a:bodyPr/>
          <a:lstStyle>
            <a:lvl1pPr>
              <a:defRPr/>
            </a:lvl1pPr>
          </a:lstStyle>
          <a:p>
            <a:pPr>
              <a:defRPr/>
            </a:pPr>
            <a:endParaRPr lang="en-US"/>
          </a:p>
        </p:txBody>
      </p:sp>
      <p:sp>
        <p:nvSpPr>
          <p:cNvPr id="7" name="Номер слайда 5">
            <a:extLst>
              <a:ext uri="{FF2B5EF4-FFF2-40B4-BE49-F238E27FC236}">
                <a16:creationId xmlns:a16="http://schemas.microsoft.com/office/drawing/2014/main" id="{78BB1F7F-5769-4AE7-B846-EA225A8F2430}"/>
              </a:ext>
            </a:extLst>
          </p:cNvPr>
          <p:cNvSpPr>
            <a:spLocks noGrp="1"/>
          </p:cNvSpPr>
          <p:nvPr>
            <p:ph type="sldNum" sz="quarter" idx="12"/>
          </p:nvPr>
        </p:nvSpPr>
        <p:spPr/>
        <p:txBody>
          <a:bodyPr/>
          <a:lstStyle>
            <a:lvl1pPr>
              <a:defRPr/>
            </a:lvl1pPr>
          </a:lstStyle>
          <a:p>
            <a:fld id="{A1603594-8081-4423-802D-5D4C28810F71}"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358246" cy="785813"/>
          </a:xfrm>
        </p:spPr>
        <p:txBody>
          <a:bodyPr/>
          <a:lstStyle>
            <a:lvl1pPr>
              <a:defRPr/>
            </a:lvl1pPr>
          </a:lstStyle>
          <a:p>
            <a:r>
              <a:rPr lang="en-US"/>
              <a:t>Click to edit Master title style</a:t>
            </a:r>
            <a:endParaRPr lang="ru-RU"/>
          </a:p>
        </p:txBody>
      </p:sp>
      <p:sp>
        <p:nvSpPr>
          <p:cNvPr id="3" name="Текст 2"/>
          <p:cNvSpPr>
            <a:spLocks noGrp="1"/>
          </p:cNvSpPr>
          <p:nvPr>
            <p:ph type="body" idx="1"/>
          </p:nvPr>
        </p:nvSpPr>
        <p:spPr>
          <a:xfrm>
            <a:off x="428596" y="1285860"/>
            <a:ext cx="40973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Содержимое 3"/>
          <p:cNvSpPr>
            <a:spLocks noGrp="1"/>
          </p:cNvSpPr>
          <p:nvPr>
            <p:ph sz="half" idx="2"/>
          </p:nvPr>
        </p:nvSpPr>
        <p:spPr>
          <a:xfrm>
            <a:off x="428596" y="1925622"/>
            <a:ext cx="40973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5" name="Текст 4"/>
          <p:cNvSpPr>
            <a:spLocks noGrp="1"/>
          </p:cNvSpPr>
          <p:nvPr>
            <p:ph type="body" sz="quarter" idx="3"/>
          </p:nvPr>
        </p:nvSpPr>
        <p:spPr>
          <a:xfrm>
            <a:off x="4687837" y="1285860"/>
            <a:ext cx="40990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Содержимое 5"/>
          <p:cNvSpPr>
            <a:spLocks noGrp="1"/>
          </p:cNvSpPr>
          <p:nvPr>
            <p:ph sz="quarter" idx="4"/>
          </p:nvPr>
        </p:nvSpPr>
        <p:spPr>
          <a:xfrm>
            <a:off x="4687837" y="1925622"/>
            <a:ext cx="40990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Дата 3">
            <a:extLst>
              <a:ext uri="{FF2B5EF4-FFF2-40B4-BE49-F238E27FC236}">
                <a16:creationId xmlns:a16="http://schemas.microsoft.com/office/drawing/2014/main" id="{3CAB709D-D4CE-4A2A-A4B3-559A6546D4E0}"/>
              </a:ext>
            </a:extLst>
          </p:cNvPr>
          <p:cNvSpPr>
            <a:spLocks noGrp="1"/>
          </p:cNvSpPr>
          <p:nvPr>
            <p:ph type="dt" sz="half" idx="10"/>
          </p:nvPr>
        </p:nvSpPr>
        <p:spPr/>
        <p:txBody>
          <a:bodyPr/>
          <a:lstStyle>
            <a:lvl1pPr>
              <a:defRPr/>
            </a:lvl1pPr>
          </a:lstStyle>
          <a:p>
            <a:pPr>
              <a:defRPr/>
            </a:pPr>
            <a:endParaRPr lang="en-US"/>
          </a:p>
        </p:txBody>
      </p:sp>
      <p:sp>
        <p:nvSpPr>
          <p:cNvPr id="8" name="Нижний колонтитул 4">
            <a:extLst>
              <a:ext uri="{FF2B5EF4-FFF2-40B4-BE49-F238E27FC236}">
                <a16:creationId xmlns:a16="http://schemas.microsoft.com/office/drawing/2014/main" id="{F76250ED-0F2B-4C44-B1FA-407A3010C902}"/>
              </a:ext>
            </a:extLst>
          </p:cNvPr>
          <p:cNvSpPr>
            <a:spLocks noGrp="1"/>
          </p:cNvSpPr>
          <p:nvPr>
            <p:ph type="ftr" sz="quarter" idx="11"/>
          </p:nvPr>
        </p:nvSpPr>
        <p:spPr/>
        <p:txBody>
          <a:bodyPr/>
          <a:lstStyle>
            <a:lvl1pPr>
              <a:defRPr/>
            </a:lvl1pPr>
          </a:lstStyle>
          <a:p>
            <a:pPr>
              <a:defRPr/>
            </a:pPr>
            <a:endParaRPr lang="en-US"/>
          </a:p>
        </p:txBody>
      </p:sp>
      <p:sp>
        <p:nvSpPr>
          <p:cNvPr id="9" name="Номер слайда 5">
            <a:extLst>
              <a:ext uri="{FF2B5EF4-FFF2-40B4-BE49-F238E27FC236}">
                <a16:creationId xmlns:a16="http://schemas.microsoft.com/office/drawing/2014/main" id="{553E4DAA-4C0C-4440-9BE7-7523C30237E7}"/>
              </a:ext>
            </a:extLst>
          </p:cNvPr>
          <p:cNvSpPr>
            <a:spLocks noGrp="1"/>
          </p:cNvSpPr>
          <p:nvPr>
            <p:ph type="sldNum" sz="quarter" idx="12"/>
          </p:nvPr>
        </p:nvSpPr>
        <p:spPr/>
        <p:txBody>
          <a:bodyPr/>
          <a:lstStyle>
            <a:lvl1pPr>
              <a:defRPr/>
            </a:lvl1pPr>
          </a:lstStyle>
          <a:p>
            <a:fld id="{106B32A2-30F4-428B-8257-B0AC50DA36F1}"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Дата 3">
            <a:extLst>
              <a:ext uri="{FF2B5EF4-FFF2-40B4-BE49-F238E27FC236}">
                <a16:creationId xmlns:a16="http://schemas.microsoft.com/office/drawing/2014/main" id="{7A698732-1012-4496-A44C-15A843BE4C28}"/>
              </a:ext>
            </a:extLst>
          </p:cNvPr>
          <p:cNvSpPr>
            <a:spLocks noGrp="1"/>
          </p:cNvSpPr>
          <p:nvPr>
            <p:ph type="dt" sz="half" idx="10"/>
          </p:nvPr>
        </p:nvSpPr>
        <p:spPr/>
        <p:txBody>
          <a:bodyPr/>
          <a:lstStyle>
            <a:lvl1pPr>
              <a:defRPr/>
            </a:lvl1pPr>
          </a:lstStyle>
          <a:p>
            <a:pPr>
              <a:defRPr/>
            </a:pPr>
            <a:endParaRPr lang="en-US"/>
          </a:p>
        </p:txBody>
      </p:sp>
      <p:sp>
        <p:nvSpPr>
          <p:cNvPr id="4" name="Нижний колонтитул 4">
            <a:extLst>
              <a:ext uri="{FF2B5EF4-FFF2-40B4-BE49-F238E27FC236}">
                <a16:creationId xmlns:a16="http://schemas.microsoft.com/office/drawing/2014/main" id="{D14BBC43-D4E2-4214-A1B0-9B17F1189DB3}"/>
              </a:ext>
            </a:extLst>
          </p:cNvPr>
          <p:cNvSpPr>
            <a:spLocks noGrp="1"/>
          </p:cNvSpPr>
          <p:nvPr>
            <p:ph type="ftr" sz="quarter" idx="11"/>
          </p:nvPr>
        </p:nvSpPr>
        <p:spPr/>
        <p:txBody>
          <a:bodyPr/>
          <a:lstStyle>
            <a:lvl1pPr>
              <a:defRPr/>
            </a:lvl1pPr>
          </a:lstStyle>
          <a:p>
            <a:pPr>
              <a:defRPr/>
            </a:pPr>
            <a:endParaRPr lang="en-US"/>
          </a:p>
        </p:txBody>
      </p:sp>
      <p:sp>
        <p:nvSpPr>
          <p:cNvPr id="5" name="Номер слайда 5">
            <a:extLst>
              <a:ext uri="{FF2B5EF4-FFF2-40B4-BE49-F238E27FC236}">
                <a16:creationId xmlns:a16="http://schemas.microsoft.com/office/drawing/2014/main" id="{7C0C6DFB-63D4-44CB-B377-58582096F91B}"/>
              </a:ext>
            </a:extLst>
          </p:cNvPr>
          <p:cNvSpPr>
            <a:spLocks noGrp="1"/>
          </p:cNvSpPr>
          <p:nvPr>
            <p:ph type="sldNum" sz="quarter" idx="12"/>
          </p:nvPr>
        </p:nvSpPr>
        <p:spPr/>
        <p:txBody>
          <a:bodyPr/>
          <a:lstStyle>
            <a:lvl1pPr>
              <a:defRPr/>
            </a:lvl1pPr>
          </a:lstStyle>
          <a:p>
            <a:fld id="{6A63EFC6-3511-4603-BEB8-3760B59530CE}"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3E5FA158-EC1A-4660-AA8D-59F502D4175E}"/>
              </a:ext>
            </a:extLst>
          </p:cNvPr>
          <p:cNvSpPr>
            <a:spLocks noGrp="1"/>
          </p:cNvSpPr>
          <p:nvPr>
            <p:ph type="dt" sz="half" idx="10"/>
          </p:nvPr>
        </p:nvSpPr>
        <p:spPr/>
        <p:txBody>
          <a:bodyPr/>
          <a:lstStyle>
            <a:lvl1pPr>
              <a:defRPr/>
            </a:lvl1pPr>
          </a:lstStyle>
          <a:p>
            <a:pPr>
              <a:defRPr/>
            </a:pPr>
            <a:endParaRPr lang="en-US"/>
          </a:p>
        </p:txBody>
      </p:sp>
      <p:sp>
        <p:nvSpPr>
          <p:cNvPr id="3" name="Нижний колонтитул 4">
            <a:extLst>
              <a:ext uri="{FF2B5EF4-FFF2-40B4-BE49-F238E27FC236}">
                <a16:creationId xmlns:a16="http://schemas.microsoft.com/office/drawing/2014/main" id="{35EE8270-F711-45F7-B24F-3932D6B2ADC3}"/>
              </a:ext>
            </a:extLst>
          </p:cNvPr>
          <p:cNvSpPr>
            <a:spLocks noGrp="1"/>
          </p:cNvSpPr>
          <p:nvPr>
            <p:ph type="ftr" sz="quarter" idx="11"/>
          </p:nvPr>
        </p:nvSpPr>
        <p:spPr/>
        <p:txBody>
          <a:bodyPr/>
          <a:lstStyle>
            <a:lvl1pPr>
              <a:defRPr/>
            </a:lvl1pPr>
          </a:lstStyle>
          <a:p>
            <a:pPr>
              <a:defRPr/>
            </a:pPr>
            <a:endParaRPr lang="en-US"/>
          </a:p>
        </p:txBody>
      </p:sp>
      <p:sp>
        <p:nvSpPr>
          <p:cNvPr id="4" name="Номер слайда 5">
            <a:extLst>
              <a:ext uri="{FF2B5EF4-FFF2-40B4-BE49-F238E27FC236}">
                <a16:creationId xmlns:a16="http://schemas.microsoft.com/office/drawing/2014/main" id="{3A93897F-C9EF-4497-AFCA-55FC8D569431}"/>
              </a:ext>
            </a:extLst>
          </p:cNvPr>
          <p:cNvSpPr>
            <a:spLocks noGrp="1"/>
          </p:cNvSpPr>
          <p:nvPr>
            <p:ph type="sldNum" sz="quarter" idx="12"/>
          </p:nvPr>
        </p:nvSpPr>
        <p:spPr/>
        <p:txBody>
          <a:bodyPr/>
          <a:lstStyle>
            <a:lvl1pPr>
              <a:defRPr/>
            </a:lvl1pPr>
          </a:lstStyle>
          <a:p>
            <a:fld id="{FD68F0E9-A537-44E0-87F4-191B364EE046}"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Дата 3">
            <a:extLst>
              <a:ext uri="{FF2B5EF4-FFF2-40B4-BE49-F238E27FC236}">
                <a16:creationId xmlns:a16="http://schemas.microsoft.com/office/drawing/2014/main" id="{1B6433C4-30D9-46DF-BA2C-F9F63153F71A}"/>
              </a:ext>
            </a:extLst>
          </p:cNvPr>
          <p:cNvSpPr>
            <a:spLocks noGrp="1"/>
          </p:cNvSpPr>
          <p:nvPr>
            <p:ph type="dt" sz="half" idx="10"/>
          </p:nvPr>
        </p:nvSpPr>
        <p:spPr/>
        <p:txBody>
          <a:bodyPr/>
          <a:lstStyle>
            <a:lvl1pPr>
              <a:defRPr/>
            </a:lvl1pPr>
          </a:lstStyle>
          <a:p>
            <a:pPr>
              <a:defRPr/>
            </a:pPr>
            <a:endParaRPr lang="en-US"/>
          </a:p>
        </p:txBody>
      </p:sp>
      <p:sp>
        <p:nvSpPr>
          <p:cNvPr id="5" name="Нижний колонтитул 4">
            <a:extLst>
              <a:ext uri="{FF2B5EF4-FFF2-40B4-BE49-F238E27FC236}">
                <a16:creationId xmlns:a16="http://schemas.microsoft.com/office/drawing/2014/main" id="{E3B6FAAC-FF78-4BF2-A01A-8CB6BB337FB3}"/>
              </a:ext>
            </a:extLst>
          </p:cNvPr>
          <p:cNvSpPr>
            <a:spLocks noGrp="1"/>
          </p:cNvSpPr>
          <p:nvPr>
            <p:ph type="ftr" sz="quarter" idx="11"/>
          </p:nvPr>
        </p:nvSpPr>
        <p:spPr/>
        <p:txBody>
          <a:bodyPr/>
          <a:lstStyle>
            <a:lvl1pPr>
              <a:defRPr/>
            </a:lvl1pPr>
          </a:lstStyle>
          <a:p>
            <a:pPr>
              <a:defRPr/>
            </a:pPr>
            <a:endParaRPr lang="en-US"/>
          </a:p>
        </p:txBody>
      </p:sp>
      <p:sp>
        <p:nvSpPr>
          <p:cNvPr id="6" name="Номер слайда 5">
            <a:extLst>
              <a:ext uri="{FF2B5EF4-FFF2-40B4-BE49-F238E27FC236}">
                <a16:creationId xmlns:a16="http://schemas.microsoft.com/office/drawing/2014/main" id="{899D8228-962B-4755-84AF-19D07A7BD63F}"/>
              </a:ext>
            </a:extLst>
          </p:cNvPr>
          <p:cNvSpPr>
            <a:spLocks noGrp="1"/>
          </p:cNvSpPr>
          <p:nvPr>
            <p:ph type="sldNum" sz="quarter" idx="12"/>
          </p:nvPr>
        </p:nvSpPr>
        <p:spPr/>
        <p:txBody>
          <a:bodyPr/>
          <a:lstStyle>
            <a:lvl1pPr>
              <a:defRPr/>
            </a:lvl1pPr>
          </a:lstStyle>
          <a:p>
            <a:fld id="{C24A9436-6E36-4184-9A5C-152284DC1D93}" type="slidenum">
              <a:rPr lang="en-US" altLang="en-US"/>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15200" y="6324600"/>
            <a:ext cx="1828800" cy="533400"/>
          </a:xfrm>
        </p:spPr>
        <p:txBody>
          <a:bodyPr/>
          <a:lstStyle/>
          <a:p>
            <a:r>
              <a:rPr lang="en-US"/>
              <a:t>Click to edit Master title style</a:t>
            </a:r>
          </a:p>
        </p:txBody>
      </p:sp>
      <p:sp>
        <p:nvSpPr>
          <p:cNvPr id="3" name="Content Placeholder 2"/>
          <p:cNvSpPr>
            <a:spLocks noGrp="1"/>
          </p:cNvSpPr>
          <p:nvPr>
            <p:ph sz="half" idx="1"/>
          </p:nvPr>
        </p:nvSpPr>
        <p:spPr>
          <a:xfrm>
            <a:off x="685800" y="9144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9144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0" y="6324600"/>
            <a:ext cx="1828800" cy="533400"/>
          </a:xfrm>
        </p:spPr>
        <p:txBody>
          <a:bodyPr/>
          <a:lstStyle/>
          <a:p>
            <a:r>
              <a:rPr lang="en-US"/>
              <a:t>Click to edit Master title style</a:t>
            </a:r>
          </a:p>
        </p:txBody>
      </p:sp>
      <p:sp>
        <p:nvSpPr>
          <p:cNvPr id="3" name="Text Placeholder 2"/>
          <p:cNvSpPr>
            <a:spLocks noGrp="1"/>
          </p:cNvSpPr>
          <p:nvPr>
            <p:ph type="body" sz="half" idx="1"/>
          </p:nvPr>
        </p:nvSpPr>
        <p:spPr>
          <a:xfrm>
            <a:off x="685800" y="9144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33"/>
            <a:ext cx="8286808" cy="785813"/>
          </a:xfrm>
        </p:spPr>
        <p:txBody>
          <a:bodyPr/>
          <a:lstStyle>
            <a:lvl1pPr>
              <a:defRPr sz="2800">
                <a:latin typeface="Trebuchet MS" pitchFamily="34" charset="0"/>
              </a:defRPr>
            </a:lvl1pPr>
          </a:lstStyle>
          <a:p>
            <a:r>
              <a:rPr lang="en-US"/>
              <a:t>Click to edit Master title style</a:t>
            </a:r>
            <a:endParaRPr lang="ru-RU" dirty="0"/>
          </a:p>
        </p:txBody>
      </p:sp>
      <p:sp>
        <p:nvSpPr>
          <p:cNvPr id="3" name="Содержимое 2"/>
          <p:cNvSpPr>
            <a:spLocks noGrp="1"/>
          </p:cNvSpPr>
          <p:nvPr>
            <p:ph idx="1"/>
          </p:nvPr>
        </p:nvSpPr>
        <p:spPr>
          <a:xfrm>
            <a:off x="428596" y="1428737"/>
            <a:ext cx="8286808" cy="43577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Дата 3">
            <a:extLst>
              <a:ext uri="{FF2B5EF4-FFF2-40B4-BE49-F238E27FC236}">
                <a16:creationId xmlns:a16="http://schemas.microsoft.com/office/drawing/2014/main" id="{9364FE49-7324-47A9-B9AE-36DBE1E18AE4}"/>
              </a:ext>
            </a:extLst>
          </p:cNvPr>
          <p:cNvSpPr>
            <a:spLocks noGrp="1"/>
          </p:cNvSpPr>
          <p:nvPr>
            <p:ph type="dt" sz="half" idx="10"/>
          </p:nvPr>
        </p:nvSpPr>
        <p:spPr/>
        <p:txBody>
          <a:bodyPr/>
          <a:lstStyle>
            <a:lvl1pPr>
              <a:defRPr/>
            </a:lvl1pPr>
          </a:lstStyle>
          <a:p>
            <a:pPr>
              <a:defRPr/>
            </a:pPr>
            <a:endParaRPr lang="en-US"/>
          </a:p>
        </p:txBody>
      </p:sp>
      <p:sp>
        <p:nvSpPr>
          <p:cNvPr id="5" name="Нижний колонтитул 4">
            <a:extLst>
              <a:ext uri="{FF2B5EF4-FFF2-40B4-BE49-F238E27FC236}">
                <a16:creationId xmlns:a16="http://schemas.microsoft.com/office/drawing/2014/main" id="{B58D663E-0FE7-4A48-A2E0-1EE521E7AFA3}"/>
              </a:ext>
            </a:extLst>
          </p:cNvPr>
          <p:cNvSpPr>
            <a:spLocks noGrp="1"/>
          </p:cNvSpPr>
          <p:nvPr>
            <p:ph type="ftr" sz="quarter" idx="11"/>
          </p:nvPr>
        </p:nvSpPr>
        <p:spPr/>
        <p:txBody>
          <a:bodyPr/>
          <a:lstStyle>
            <a:lvl1pPr>
              <a:defRPr/>
            </a:lvl1pPr>
          </a:lstStyle>
          <a:p>
            <a:pPr>
              <a:defRPr/>
            </a:pPr>
            <a:endParaRPr lang="en-US"/>
          </a:p>
        </p:txBody>
      </p:sp>
      <p:sp>
        <p:nvSpPr>
          <p:cNvPr id="6" name="Номер слайда 5">
            <a:extLst>
              <a:ext uri="{FF2B5EF4-FFF2-40B4-BE49-F238E27FC236}">
                <a16:creationId xmlns:a16="http://schemas.microsoft.com/office/drawing/2014/main" id="{F6E4C735-5F6F-4072-A2D6-46FC17EF28C5}"/>
              </a:ext>
            </a:extLst>
          </p:cNvPr>
          <p:cNvSpPr>
            <a:spLocks noGrp="1"/>
          </p:cNvSpPr>
          <p:nvPr>
            <p:ph type="sldNum" sz="quarter" idx="12"/>
          </p:nvPr>
        </p:nvSpPr>
        <p:spPr/>
        <p:txBody>
          <a:bodyPr/>
          <a:lstStyle>
            <a:lvl1pPr>
              <a:defRPr/>
            </a:lvl1pPr>
          </a:lstStyle>
          <a:p>
            <a:fld id="{3F037CD9-96D4-4AC1-9196-14E5BB67214C}"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Дата 3">
            <a:extLst>
              <a:ext uri="{FF2B5EF4-FFF2-40B4-BE49-F238E27FC236}">
                <a16:creationId xmlns:a16="http://schemas.microsoft.com/office/drawing/2014/main" id="{D509E115-A18D-49AE-AC5A-99D9FF2238FF}"/>
              </a:ext>
            </a:extLst>
          </p:cNvPr>
          <p:cNvSpPr>
            <a:spLocks noGrp="1"/>
          </p:cNvSpPr>
          <p:nvPr>
            <p:ph type="dt" sz="half" idx="10"/>
          </p:nvPr>
        </p:nvSpPr>
        <p:spPr/>
        <p:txBody>
          <a:bodyPr/>
          <a:lstStyle>
            <a:lvl1pPr>
              <a:defRPr/>
            </a:lvl1pPr>
          </a:lstStyle>
          <a:p>
            <a:pPr>
              <a:defRPr/>
            </a:pPr>
            <a:endParaRPr lang="en-US"/>
          </a:p>
        </p:txBody>
      </p:sp>
      <p:sp>
        <p:nvSpPr>
          <p:cNvPr id="5" name="Нижний колонтитул 4">
            <a:extLst>
              <a:ext uri="{FF2B5EF4-FFF2-40B4-BE49-F238E27FC236}">
                <a16:creationId xmlns:a16="http://schemas.microsoft.com/office/drawing/2014/main" id="{0AA144B8-8DE3-4E47-9BCD-69EE496C1F34}"/>
              </a:ext>
            </a:extLst>
          </p:cNvPr>
          <p:cNvSpPr>
            <a:spLocks noGrp="1"/>
          </p:cNvSpPr>
          <p:nvPr>
            <p:ph type="ftr" sz="quarter" idx="11"/>
          </p:nvPr>
        </p:nvSpPr>
        <p:spPr/>
        <p:txBody>
          <a:bodyPr/>
          <a:lstStyle>
            <a:lvl1pPr>
              <a:defRPr/>
            </a:lvl1pPr>
          </a:lstStyle>
          <a:p>
            <a:pPr>
              <a:defRPr/>
            </a:pPr>
            <a:endParaRPr lang="en-US"/>
          </a:p>
        </p:txBody>
      </p:sp>
      <p:sp>
        <p:nvSpPr>
          <p:cNvPr id="6" name="Номер слайда 5">
            <a:extLst>
              <a:ext uri="{FF2B5EF4-FFF2-40B4-BE49-F238E27FC236}">
                <a16:creationId xmlns:a16="http://schemas.microsoft.com/office/drawing/2014/main" id="{FD4F5E17-5F96-4145-BEF6-C6EA817EAC73}"/>
              </a:ext>
            </a:extLst>
          </p:cNvPr>
          <p:cNvSpPr>
            <a:spLocks noGrp="1"/>
          </p:cNvSpPr>
          <p:nvPr>
            <p:ph type="sldNum" sz="quarter" idx="12"/>
          </p:nvPr>
        </p:nvSpPr>
        <p:spPr/>
        <p:txBody>
          <a:bodyPr/>
          <a:lstStyle>
            <a:lvl1pPr>
              <a:defRPr/>
            </a:lvl1pPr>
          </a:lstStyle>
          <a:p>
            <a:fld id="{6AF6AC5F-AFF9-493D-9EB9-2A0169B9E09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358246" cy="785813"/>
          </a:xfrm>
        </p:spPr>
        <p:txBody>
          <a:bodyPr/>
          <a:lstStyle/>
          <a:p>
            <a:r>
              <a:rPr lang="en-US"/>
              <a:t>Click to edit Master title style</a:t>
            </a:r>
            <a:endParaRPr lang="ru-RU" dirty="0"/>
          </a:p>
        </p:txBody>
      </p:sp>
      <p:sp>
        <p:nvSpPr>
          <p:cNvPr id="3" name="Содержимое 2"/>
          <p:cNvSpPr>
            <a:spLocks noGrp="1"/>
          </p:cNvSpPr>
          <p:nvPr>
            <p:ph sz="half" idx="1"/>
          </p:nvPr>
        </p:nvSpPr>
        <p:spPr>
          <a:xfrm>
            <a:off x="428596" y="1357299"/>
            <a:ext cx="4071966" cy="44291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Содержимое 3"/>
          <p:cNvSpPr>
            <a:spLocks noGrp="1"/>
          </p:cNvSpPr>
          <p:nvPr>
            <p:ph sz="half" idx="2"/>
          </p:nvPr>
        </p:nvSpPr>
        <p:spPr>
          <a:xfrm>
            <a:off x="4714876" y="1357299"/>
            <a:ext cx="4071966" cy="44291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Дата 3">
            <a:extLst>
              <a:ext uri="{FF2B5EF4-FFF2-40B4-BE49-F238E27FC236}">
                <a16:creationId xmlns:a16="http://schemas.microsoft.com/office/drawing/2014/main" id="{45E22EA8-E95B-4D33-B72A-EB52C412FB3F}"/>
              </a:ext>
            </a:extLst>
          </p:cNvPr>
          <p:cNvSpPr>
            <a:spLocks noGrp="1"/>
          </p:cNvSpPr>
          <p:nvPr>
            <p:ph type="dt" sz="half" idx="10"/>
          </p:nvPr>
        </p:nvSpPr>
        <p:spPr/>
        <p:txBody>
          <a:bodyPr/>
          <a:lstStyle>
            <a:lvl1pPr>
              <a:defRPr/>
            </a:lvl1pPr>
          </a:lstStyle>
          <a:p>
            <a:pPr>
              <a:defRPr/>
            </a:pPr>
            <a:endParaRPr lang="en-US"/>
          </a:p>
        </p:txBody>
      </p:sp>
      <p:sp>
        <p:nvSpPr>
          <p:cNvPr id="6" name="Нижний колонтитул 4">
            <a:extLst>
              <a:ext uri="{FF2B5EF4-FFF2-40B4-BE49-F238E27FC236}">
                <a16:creationId xmlns:a16="http://schemas.microsoft.com/office/drawing/2014/main" id="{7998EAF9-098D-4A15-8A9D-C37E8B42846E}"/>
              </a:ext>
            </a:extLst>
          </p:cNvPr>
          <p:cNvSpPr>
            <a:spLocks noGrp="1"/>
          </p:cNvSpPr>
          <p:nvPr>
            <p:ph type="ftr" sz="quarter" idx="11"/>
          </p:nvPr>
        </p:nvSpPr>
        <p:spPr/>
        <p:txBody>
          <a:bodyPr/>
          <a:lstStyle>
            <a:lvl1pPr>
              <a:defRPr/>
            </a:lvl1pPr>
          </a:lstStyle>
          <a:p>
            <a:pPr>
              <a:defRPr/>
            </a:pPr>
            <a:endParaRPr lang="en-US"/>
          </a:p>
        </p:txBody>
      </p:sp>
      <p:sp>
        <p:nvSpPr>
          <p:cNvPr id="7" name="Номер слайда 5">
            <a:extLst>
              <a:ext uri="{FF2B5EF4-FFF2-40B4-BE49-F238E27FC236}">
                <a16:creationId xmlns:a16="http://schemas.microsoft.com/office/drawing/2014/main" id="{B06BB4B6-42D5-4995-BECA-7EF98C20737D}"/>
              </a:ext>
            </a:extLst>
          </p:cNvPr>
          <p:cNvSpPr>
            <a:spLocks noGrp="1"/>
          </p:cNvSpPr>
          <p:nvPr>
            <p:ph type="sldNum" sz="quarter" idx="12"/>
          </p:nvPr>
        </p:nvSpPr>
        <p:spPr/>
        <p:txBody>
          <a:bodyPr/>
          <a:lstStyle>
            <a:lvl1pPr>
              <a:defRPr/>
            </a:lvl1pPr>
          </a:lstStyle>
          <a:p>
            <a:fld id="{FBF6E712-ECF7-4B8F-821E-ADC8F311E984}"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358246" cy="785813"/>
          </a:xfrm>
        </p:spPr>
        <p:txBody>
          <a:bodyPr/>
          <a:lstStyle>
            <a:lvl1pPr>
              <a:defRPr/>
            </a:lvl1pPr>
          </a:lstStyle>
          <a:p>
            <a:r>
              <a:rPr lang="en-US"/>
              <a:t>Click to edit Master title style</a:t>
            </a:r>
            <a:endParaRPr lang="ru-RU"/>
          </a:p>
        </p:txBody>
      </p:sp>
      <p:sp>
        <p:nvSpPr>
          <p:cNvPr id="3" name="Текст 2"/>
          <p:cNvSpPr>
            <a:spLocks noGrp="1"/>
          </p:cNvSpPr>
          <p:nvPr>
            <p:ph type="body" idx="1"/>
          </p:nvPr>
        </p:nvSpPr>
        <p:spPr>
          <a:xfrm>
            <a:off x="428596" y="1285860"/>
            <a:ext cx="40973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Содержимое 3"/>
          <p:cNvSpPr>
            <a:spLocks noGrp="1"/>
          </p:cNvSpPr>
          <p:nvPr>
            <p:ph sz="half" idx="2"/>
          </p:nvPr>
        </p:nvSpPr>
        <p:spPr>
          <a:xfrm>
            <a:off x="428596" y="1925622"/>
            <a:ext cx="40973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5" name="Текст 4"/>
          <p:cNvSpPr>
            <a:spLocks noGrp="1"/>
          </p:cNvSpPr>
          <p:nvPr>
            <p:ph type="body" sz="quarter" idx="3"/>
          </p:nvPr>
        </p:nvSpPr>
        <p:spPr>
          <a:xfrm>
            <a:off x="4687837" y="1285860"/>
            <a:ext cx="40990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Содержимое 5"/>
          <p:cNvSpPr>
            <a:spLocks noGrp="1"/>
          </p:cNvSpPr>
          <p:nvPr>
            <p:ph sz="quarter" idx="4"/>
          </p:nvPr>
        </p:nvSpPr>
        <p:spPr>
          <a:xfrm>
            <a:off x="4687837" y="1925622"/>
            <a:ext cx="40990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Дата 3">
            <a:extLst>
              <a:ext uri="{FF2B5EF4-FFF2-40B4-BE49-F238E27FC236}">
                <a16:creationId xmlns:a16="http://schemas.microsoft.com/office/drawing/2014/main" id="{6515AC90-7264-45AB-AC92-6CBC0A62C534}"/>
              </a:ext>
            </a:extLst>
          </p:cNvPr>
          <p:cNvSpPr>
            <a:spLocks noGrp="1"/>
          </p:cNvSpPr>
          <p:nvPr>
            <p:ph type="dt" sz="half" idx="10"/>
          </p:nvPr>
        </p:nvSpPr>
        <p:spPr/>
        <p:txBody>
          <a:bodyPr/>
          <a:lstStyle>
            <a:lvl1pPr>
              <a:defRPr/>
            </a:lvl1pPr>
          </a:lstStyle>
          <a:p>
            <a:pPr>
              <a:defRPr/>
            </a:pPr>
            <a:endParaRPr lang="en-US"/>
          </a:p>
        </p:txBody>
      </p:sp>
      <p:sp>
        <p:nvSpPr>
          <p:cNvPr id="8" name="Нижний колонтитул 4">
            <a:extLst>
              <a:ext uri="{FF2B5EF4-FFF2-40B4-BE49-F238E27FC236}">
                <a16:creationId xmlns:a16="http://schemas.microsoft.com/office/drawing/2014/main" id="{2C67B14A-ADC9-4B7A-96D5-12C54A32D641}"/>
              </a:ext>
            </a:extLst>
          </p:cNvPr>
          <p:cNvSpPr>
            <a:spLocks noGrp="1"/>
          </p:cNvSpPr>
          <p:nvPr>
            <p:ph type="ftr" sz="quarter" idx="11"/>
          </p:nvPr>
        </p:nvSpPr>
        <p:spPr/>
        <p:txBody>
          <a:bodyPr/>
          <a:lstStyle>
            <a:lvl1pPr>
              <a:defRPr/>
            </a:lvl1pPr>
          </a:lstStyle>
          <a:p>
            <a:pPr>
              <a:defRPr/>
            </a:pPr>
            <a:endParaRPr lang="en-US"/>
          </a:p>
        </p:txBody>
      </p:sp>
      <p:sp>
        <p:nvSpPr>
          <p:cNvPr id="9" name="Номер слайда 5">
            <a:extLst>
              <a:ext uri="{FF2B5EF4-FFF2-40B4-BE49-F238E27FC236}">
                <a16:creationId xmlns:a16="http://schemas.microsoft.com/office/drawing/2014/main" id="{674DE043-2313-416F-AFE4-F8A386A470CD}"/>
              </a:ext>
            </a:extLst>
          </p:cNvPr>
          <p:cNvSpPr>
            <a:spLocks noGrp="1"/>
          </p:cNvSpPr>
          <p:nvPr>
            <p:ph type="sldNum" sz="quarter" idx="12"/>
          </p:nvPr>
        </p:nvSpPr>
        <p:spPr/>
        <p:txBody>
          <a:bodyPr/>
          <a:lstStyle>
            <a:lvl1pPr>
              <a:defRPr/>
            </a:lvl1pPr>
          </a:lstStyle>
          <a:p>
            <a:fld id="{63155BA6-C1CD-4166-BFDA-7C8EB02C39EC}"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Дата 3">
            <a:extLst>
              <a:ext uri="{FF2B5EF4-FFF2-40B4-BE49-F238E27FC236}">
                <a16:creationId xmlns:a16="http://schemas.microsoft.com/office/drawing/2014/main" id="{1FBAD539-8B85-44D6-B924-535DEA31D968}"/>
              </a:ext>
            </a:extLst>
          </p:cNvPr>
          <p:cNvSpPr>
            <a:spLocks noGrp="1"/>
          </p:cNvSpPr>
          <p:nvPr>
            <p:ph type="dt" sz="half" idx="10"/>
          </p:nvPr>
        </p:nvSpPr>
        <p:spPr/>
        <p:txBody>
          <a:bodyPr/>
          <a:lstStyle>
            <a:lvl1pPr>
              <a:defRPr/>
            </a:lvl1pPr>
          </a:lstStyle>
          <a:p>
            <a:pPr>
              <a:defRPr/>
            </a:pPr>
            <a:endParaRPr lang="en-US"/>
          </a:p>
        </p:txBody>
      </p:sp>
      <p:sp>
        <p:nvSpPr>
          <p:cNvPr id="4" name="Нижний колонтитул 4">
            <a:extLst>
              <a:ext uri="{FF2B5EF4-FFF2-40B4-BE49-F238E27FC236}">
                <a16:creationId xmlns:a16="http://schemas.microsoft.com/office/drawing/2014/main" id="{05DFE168-077B-41E7-9533-DBB9B3B8379F}"/>
              </a:ext>
            </a:extLst>
          </p:cNvPr>
          <p:cNvSpPr>
            <a:spLocks noGrp="1"/>
          </p:cNvSpPr>
          <p:nvPr>
            <p:ph type="ftr" sz="quarter" idx="11"/>
          </p:nvPr>
        </p:nvSpPr>
        <p:spPr/>
        <p:txBody>
          <a:bodyPr/>
          <a:lstStyle>
            <a:lvl1pPr>
              <a:defRPr/>
            </a:lvl1pPr>
          </a:lstStyle>
          <a:p>
            <a:pPr>
              <a:defRPr/>
            </a:pPr>
            <a:endParaRPr lang="en-US"/>
          </a:p>
        </p:txBody>
      </p:sp>
      <p:sp>
        <p:nvSpPr>
          <p:cNvPr id="5" name="Номер слайда 5">
            <a:extLst>
              <a:ext uri="{FF2B5EF4-FFF2-40B4-BE49-F238E27FC236}">
                <a16:creationId xmlns:a16="http://schemas.microsoft.com/office/drawing/2014/main" id="{FD325DFB-ECB1-4278-BF0F-77FDBEE9C2FF}"/>
              </a:ext>
            </a:extLst>
          </p:cNvPr>
          <p:cNvSpPr>
            <a:spLocks noGrp="1"/>
          </p:cNvSpPr>
          <p:nvPr>
            <p:ph type="sldNum" sz="quarter" idx="12"/>
          </p:nvPr>
        </p:nvSpPr>
        <p:spPr/>
        <p:txBody>
          <a:bodyPr/>
          <a:lstStyle>
            <a:lvl1pPr>
              <a:defRPr/>
            </a:lvl1pPr>
          </a:lstStyle>
          <a:p>
            <a:fld id="{C1F0B2BA-5DED-4FB1-B698-85F90668BBE8}"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9D31338C-062B-420C-B687-4E55971CA5F0}"/>
              </a:ext>
            </a:extLst>
          </p:cNvPr>
          <p:cNvSpPr>
            <a:spLocks noGrp="1"/>
          </p:cNvSpPr>
          <p:nvPr>
            <p:ph type="dt" sz="half" idx="10"/>
          </p:nvPr>
        </p:nvSpPr>
        <p:spPr/>
        <p:txBody>
          <a:bodyPr/>
          <a:lstStyle>
            <a:lvl1pPr>
              <a:defRPr/>
            </a:lvl1pPr>
          </a:lstStyle>
          <a:p>
            <a:pPr>
              <a:defRPr/>
            </a:pPr>
            <a:endParaRPr lang="en-US"/>
          </a:p>
        </p:txBody>
      </p:sp>
      <p:sp>
        <p:nvSpPr>
          <p:cNvPr id="3" name="Нижний колонтитул 4">
            <a:extLst>
              <a:ext uri="{FF2B5EF4-FFF2-40B4-BE49-F238E27FC236}">
                <a16:creationId xmlns:a16="http://schemas.microsoft.com/office/drawing/2014/main" id="{A462C7C6-BB75-434D-AC29-6D6327E1596C}"/>
              </a:ext>
            </a:extLst>
          </p:cNvPr>
          <p:cNvSpPr>
            <a:spLocks noGrp="1"/>
          </p:cNvSpPr>
          <p:nvPr>
            <p:ph type="ftr" sz="quarter" idx="11"/>
          </p:nvPr>
        </p:nvSpPr>
        <p:spPr/>
        <p:txBody>
          <a:bodyPr/>
          <a:lstStyle>
            <a:lvl1pPr>
              <a:defRPr/>
            </a:lvl1pPr>
          </a:lstStyle>
          <a:p>
            <a:pPr>
              <a:defRPr/>
            </a:pPr>
            <a:endParaRPr lang="en-US"/>
          </a:p>
        </p:txBody>
      </p:sp>
      <p:sp>
        <p:nvSpPr>
          <p:cNvPr id="4" name="Номер слайда 5">
            <a:extLst>
              <a:ext uri="{FF2B5EF4-FFF2-40B4-BE49-F238E27FC236}">
                <a16:creationId xmlns:a16="http://schemas.microsoft.com/office/drawing/2014/main" id="{AB678DF0-C27D-417B-84A1-FD38EC51AEB3}"/>
              </a:ext>
            </a:extLst>
          </p:cNvPr>
          <p:cNvSpPr>
            <a:spLocks noGrp="1"/>
          </p:cNvSpPr>
          <p:nvPr>
            <p:ph type="sldNum" sz="quarter" idx="12"/>
          </p:nvPr>
        </p:nvSpPr>
        <p:spPr/>
        <p:txBody>
          <a:bodyPr/>
          <a:lstStyle>
            <a:lvl1pPr>
              <a:defRPr/>
            </a:lvl1pPr>
          </a:lstStyle>
          <a:p>
            <a:fld id="{BC37534C-92F0-4E4F-A0BC-5B51A0CA8564}"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Дата 3">
            <a:extLst>
              <a:ext uri="{FF2B5EF4-FFF2-40B4-BE49-F238E27FC236}">
                <a16:creationId xmlns:a16="http://schemas.microsoft.com/office/drawing/2014/main" id="{D854A84E-5BAF-4F0A-BDAD-447962E54109}"/>
              </a:ext>
            </a:extLst>
          </p:cNvPr>
          <p:cNvSpPr>
            <a:spLocks noGrp="1"/>
          </p:cNvSpPr>
          <p:nvPr>
            <p:ph type="dt" sz="half" idx="10"/>
          </p:nvPr>
        </p:nvSpPr>
        <p:spPr/>
        <p:txBody>
          <a:bodyPr/>
          <a:lstStyle>
            <a:lvl1pPr>
              <a:defRPr/>
            </a:lvl1pPr>
          </a:lstStyle>
          <a:p>
            <a:pPr>
              <a:defRPr/>
            </a:pPr>
            <a:endParaRPr lang="en-US"/>
          </a:p>
        </p:txBody>
      </p:sp>
      <p:sp>
        <p:nvSpPr>
          <p:cNvPr id="5" name="Нижний колонтитул 4">
            <a:extLst>
              <a:ext uri="{FF2B5EF4-FFF2-40B4-BE49-F238E27FC236}">
                <a16:creationId xmlns:a16="http://schemas.microsoft.com/office/drawing/2014/main" id="{461F45C5-B8D8-4BA1-8DD7-53C101388188}"/>
              </a:ext>
            </a:extLst>
          </p:cNvPr>
          <p:cNvSpPr>
            <a:spLocks noGrp="1"/>
          </p:cNvSpPr>
          <p:nvPr>
            <p:ph type="ftr" sz="quarter" idx="11"/>
          </p:nvPr>
        </p:nvSpPr>
        <p:spPr/>
        <p:txBody>
          <a:bodyPr/>
          <a:lstStyle>
            <a:lvl1pPr>
              <a:defRPr/>
            </a:lvl1pPr>
          </a:lstStyle>
          <a:p>
            <a:pPr>
              <a:defRPr/>
            </a:pPr>
            <a:endParaRPr lang="en-US"/>
          </a:p>
        </p:txBody>
      </p:sp>
      <p:sp>
        <p:nvSpPr>
          <p:cNvPr id="6" name="Номер слайда 5">
            <a:extLst>
              <a:ext uri="{FF2B5EF4-FFF2-40B4-BE49-F238E27FC236}">
                <a16:creationId xmlns:a16="http://schemas.microsoft.com/office/drawing/2014/main" id="{C8627FD5-E2D0-44D0-BE62-A72F6B75E352}"/>
              </a:ext>
            </a:extLst>
          </p:cNvPr>
          <p:cNvSpPr>
            <a:spLocks noGrp="1"/>
          </p:cNvSpPr>
          <p:nvPr>
            <p:ph type="sldNum" sz="quarter" idx="12"/>
          </p:nvPr>
        </p:nvSpPr>
        <p:spPr/>
        <p:txBody>
          <a:bodyPr/>
          <a:lstStyle>
            <a:lvl1pPr>
              <a:defRPr/>
            </a:lvl1pPr>
          </a:lstStyle>
          <a:p>
            <a:fld id="{402B9ABD-4302-47A8-86DA-A72EDF4D2241}"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Content Placeholder 2"/>
          <p:cNvSpPr>
            <a:spLocks noGrp="1"/>
          </p:cNvSpPr>
          <p:nvPr>
            <p:ph sz="quarter" idx="1"/>
          </p:nvPr>
        </p:nvSpPr>
        <p:spPr>
          <a:xfrm>
            <a:off x="949325" y="1981200"/>
            <a:ext cx="375443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49325" y="4114800"/>
            <a:ext cx="375443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57CF397A-134C-4543-9A0A-C546AA1635D9}"/>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58FF960A-2510-4FA2-BEB0-A3CD66F1FE49}"/>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29C65EB2-3BC7-496B-B50B-2B253ADB7215}"/>
              </a:ext>
            </a:extLst>
          </p:cNvPr>
          <p:cNvSpPr>
            <a:spLocks noGrp="1" noChangeArrowheads="1"/>
          </p:cNvSpPr>
          <p:nvPr>
            <p:ph type="sldNum" sz="quarter" idx="12"/>
          </p:nvPr>
        </p:nvSpPr>
        <p:spPr/>
        <p:txBody>
          <a:bodyPr/>
          <a:lstStyle>
            <a:lvl1pPr>
              <a:defRPr/>
            </a:lvl1pPr>
          </a:lstStyle>
          <a:p>
            <a:fld id="{C2B9FB11-C9D9-4158-BFE9-A779803DA7F7}"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EF8454-58A8-4C0D-BB6A-E57D64E0E94A}"/>
              </a:ext>
            </a:extLst>
          </p:cNvPr>
          <p:cNvSpPr>
            <a:spLocks noGrp="1"/>
          </p:cNvSpPr>
          <p:nvPr>
            <p:ph type="title"/>
          </p:nvPr>
        </p:nvSpPr>
        <p:spPr>
          <a:xfrm>
            <a:off x="428625" y="285750"/>
            <a:ext cx="8358188" cy="785813"/>
          </a:xfrm>
          <a:prstGeom prst="rect">
            <a:avLst/>
          </a:prstGeom>
        </p:spPr>
        <p:txBody>
          <a:bodyPr vert="horz" lIns="91440" tIns="45720" rIns="91440" bIns="45720" rtlCol="0" anchor="ctr">
            <a:normAutofit/>
          </a:bodyPr>
          <a:lstStyle/>
          <a:p>
            <a:r>
              <a:rPr lang="ru-RU" dirty="0"/>
              <a:t>Образец заголовка</a:t>
            </a:r>
          </a:p>
        </p:txBody>
      </p:sp>
      <p:sp>
        <p:nvSpPr>
          <p:cNvPr id="1027" name="Текст 2"/>
          <p:cNvSpPr>
            <a:spLocks noGrp="1"/>
          </p:cNvSpPr>
          <p:nvPr>
            <p:ph type="body" idx="1"/>
          </p:nvPr>
        </p:nvSpPr>
        <p:spPr bwMode="auto">
          <a:xfrm>
            <a:off x="428625" y="1357313"/>
            <a:ext cx="8358188" cy="442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Дата 3">
            <a:extLst>
              <a:ext uri="{FF2B5EF4-FFF2-40B4-BE49-F238E27FC236}">
                <a16:creationId xmlns:a16="http://schemas.microsoft.com/office/drawing/2014/main" id="{62C5B6BA-0262-4EC0-B765-A9ADDD8D8197}"/>
              </a:ext>
            </a:extLst>
          </p:cNvPr>
          <p:cNvSpPr>
            <a:spLocks noGrp="1"/>
          </p:cNvSpPr>
          <p:nvPr>
            <p:ph type="dt" sz="half" idx="2"/>
          </p:nvPr>
        </p:nvSpPr>
        <p:spPr>
          <a:xfrm>
            <a:off x="457200" y="6216650"/>
            <a:ext cx="1776413"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solidFill>
                <a:latin typeface="+mn-lt"/>
                <a:cs typeface="+mn-cs"/>
              </a:defRPr>
            </a:lvl1pPr>
          </a:lstStyle>
          <a:p>
            <a:pPr>
              <a:defRPr/>
            </a:pPr>
            <a:endParaRPr lang="en-US"/>
          </a:p>
        </p:txBody>
      </p:sp>
      <p:sp>
        <p:nvSpPr>
          <p:cNvPr id="5" name="Нижний колонтитул 4">
            <a:extLst>
              <a:ext uri="{FF2B5EF4-FFF2-40B4-BE49-F238E27FC236}">
                <a16:creationId xmlns:a16="http://schemas.microsoft.com/office/drawing/2014/main" id="{DD317198-54CE-4CB9-8E67-73A47F274715}"/>
              </a:ext>
            </a:extLst>
          </p:cNvPr>
          <p:cNvSpPr>
            <a:spLocks noGrp="1"/>
          </p:cNvSpPr>
          <p:nvPr>
            <p:ph type="ftr" sz="quarter" idx="3"/>
          </p:nvPr>
        </p:nvSpPr>
        <p:spPr>
          <a:xfrm>
            <a:off x="2386013" y="6216650"/>
            <a:ext cx="2395537"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solidFill>
                <a:latin typeface="+mn-lt"/>
                <a:cs typeface="+mn-cs"/>
              </a:defRPr>
            </a:lvl1pPr>
          </a:lstStyle>
          <a:p>
            <a:pPr>
              <a:defRPr/>
            </a:pPr>
            <a:endParaRPr lang="en-US"/>
          </a:p>
        </p:txBody>
      </p:sp>
      <p:sp>
        <p:nvSpPr>
          <p:cNvPr id="6" name="Номер слайда 5">
            <a:extLst>
              <a:ext uri="{FF2B5EF4-FFF2-40B4-BE49-F238E27FC236}">
                <a16:creationId xmlns:a16="http://schemas.microsoft.com/office/drawing/2014/main" id="{B40D1C1E-BC66-4C51-84E5-AA8937BE9214}"/>
              </a:ext>
            </a:extLst>
          </p:cNvPr>
          <p:cNvSpPr>
            <a:spLocks noGrp="1"/>
          </p:cNvSpPr>
          <p:nvPr>
            <p:ph type="sldNum" sz="quarter" idx="4"/>
          </p:nvPr>
        </p:nvSpPr>
        <p:spPr>
          <a:xfrm>
            <a:off x="4957763" y="6215063"/>
            <a:ext cx="1900237"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Calibri" pitchFamily="34" charset="0"/>
              </a:defRPr>
            </a:lvl1pPr>
          </a:lstStyle>
          <a:p>
            <a:fld id="{57962745-D466-4559-ABA5-C755E251084B}" type="slidenum">
              <a:rPr lang="en-US" altLang="en-US"/>
              <a:pPr/>
              <a:t>‹#›</a:t>
            </a:fld>
            <a:endParaRPr lang="en-US" altLang="en-US"/>
          </a:p>
        </p:txBody>
      </p:sp>
      <p:pic>
        <p:nvPicPr>
          <p:cNvPr id="1031" name="Picture 8" descr="D:\@WORK\@PowerPoint\third\images\logo.png"/>
          <p:cNvPicPr>
            <a:picLocks noChangeAspect="1" noChangeArrowheads="1"/>
          </p:cNvPicPr>
          <p:nvPr/>
        </p:nvPicPr>
        <p:blipFill>
          <a:blip r:embed="rId12"/>
          <a:srcRect/>
          <a:stretch>
            <a:fillRect/>
          </a:stretch>
        </p:blipFill>
        <p:spPr bwMode="auto">
          <a:xfrm>
            <a:off x="7286625" y="5837238"/>
            <a:ext cx="1493838" cy="10207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Lst>
  <p:txStyles>
    <p:titleStyle>
      <a:lvl1pPr algn="l" rtl="0" eaLnBrk="0" fontAlgn="base" hangingPunct="0">
        <a:spcBef>
          <a:spcPct val="0"/>
        </a:spcBef>
        <a:spcAft>
          <a:spcPct val="0"/>
        </a:spcAft>
        <a:defRPr sz="3000" kern="1200">
          <a:solidFill>
            <a:schemeClr val="bg1"/>
          </a:solidFill>
          <a:effectLst>
            <a:outerShdw blurRad="50800" dist="38100" dir="2700000" algn="tl" rotWithShape="0">
              <a:prstClr val="black">
                <a:alpha val="40000"/>
              </a:prstClr>
            </a:outerShdw>
          </a:effectLst>
          <a:latin typeface="Trebuchet MS" pitchFamily="34" charset="0"/>
          <a:ea typeface="+mj-ea"/>
          <a:cs typeface="Times New Roman" pitchFamily="18" charset="0"/>
        </a:defRPr>
      </a:lvl1pPr>
      <a:lvl2pPr algn="l" rtl="0" eaLnBrk="0" fontAlgn="base" hangingPunct="0">
        <a:spcBef>
          <a:spcPct val="0"/>
        </a:spcBef>
        <a:spcAft>
          <a:spcPct val="0"/>
        </a:spcAft>
        <a:defRPr sz="3000">
          <a:solidFill>
            <a:schemeClr val="bg1"/>
          </a:solidFill>
          <a:latin typeface="Trebuchet MS" pitchFamily="34" charset="0"/>
          <a:cs typeface="Times New Roman" pitchFamily="18" charset="0"/>
        </a:defRPr>
      </a:lvl2pPr>
      <a:lvl3pPr algn="l" rtl="0" eaLnBrk="0" fontAlgn="base" hangingPunct="0">
        <a:spcBef>
          <a:spcPct val="0"/>
        </a:spcBef>
        <a:spcAft>
          <a:spcPct val="0"/>
        </a:spcAft>
        <a:defRPr sz="3000">
          <a:solidFill>
            <a:schemeClr val="bg1"/>
          </a:solidFill>
          <a:latin typeface="Trebuchet MS" pitchFamily="34" charset="0"/>
          <a:cs typeface="Times New Roman" pitchFamily="18" charset="0"/>
        </a:defRPr>
      </a:lvl3pPr>
      <a:lvl4pPr algn="l" rtl="0" eaLnBrk="0" fontAlgn="base" hangingPunct="0">
        <a:spcBef>
          <a:spcPct val="0"/>
        </a:spcBef>
        <a:spcAft>
          <a:spcPct val="0"/>
        </a:spcAft>
        <a:defRPr sz="3000">
          <a:solidFill>
            <a:schemeClr val="bg1"/>
          </a:solidFill>
          <a:latin typeface="Trebuchet MS" pitchFamily="34" charset="0"/>
          <a:cs typeface="Times New Roman" pitchFamily="18" charset="0"/>
        </a:defRPr>
      </a:lvl4pPr>
      <a:lvl5pPr algn="l" rtl="0" eaLnBrk="0" fontAlgn="base" hangingPunct="0">
        <a:spcBef>
          <a:spcPct val="0"/>
        </a:spcBef>
        <a:spcAft>
          <a:spcPct val="0"/>
        </a:spcAft>
        <a:defRPr sz="3000">
          <a:solidFill>
            <a:schemeClr val="bg1"/>
          </a:solidFill>
          <a:latin typeface="Trebuchet MS" pitchFamily="34" charset="0"/>
          <a:cs typeface="Times New Roman" pitchFamily="18" charset="0"/>
        </a:defRPr>
      </a:lvl5pPr>
      <a:lvl6pPr marL="457200" algn="l" rtl="0" eaLnBrk="1" fontAlgn="base" hangingPunct="1">
        <a:spcBef>
          <a:spcPct val="0"/>
        </a:spcBef>
        <a:spcAft>
          <a:spcPct val="0"/>
        </a:spcAft>
        <a:defRPr sz="4400">
          <a:solidFill>
            <a:schemeClr val="bg1"/>
          </a:solidFill>
          <a:latin typeface="Times New Roman" pitchFamily="18" charset="0"/>
          <a:cs typeface="Times New Roman" pitchFamily="18" charset="0"/>
        </a:defRPr>
      </a:lvl6pPr>
      <a:lvl7pPr marL="914400" algn="l" rtl="0" eaLnBrk="1" fontAlgn="base" hangingPunct="1">
        <a:spcBef>
          <a:spcPct val="0"/>
        </a:spcBef>
        <a:spcAft>
          <a:spcPct val="0"/>
        </a:spcAft>
        <a:defRPr sz="4400">
          <a:solidFill>
            <a:schemeClr val="bg1"/>
          </a:solidFill>
          <a:latin typeface="Times New Roman" pitchFamily="18" charset="0"/>
          <a:cs typeface="Times New Roman" pitchFamily="18" charset="0"/>
        </a:defRPr>
      </a:lvl7pPr>
      <a:lvl8pPr marL="1371600" algn="l" rtl="0" eaLnBrk="1" fontAlgn="base" hangingPunct="1">
        <a:spcBef>
          <a:spcPct val="0"/>
        </a:spcBef>
        <a:spcAft>
          <a:spcPct val="0"/>
        </a:spcAft>
        <a:defRPr sz="4400">
          <a:solidFill>
            <a:schemeClr val="bg1"/>
          </a:solidFill>
          <a:latin typeface="Times New Roman" pitchFamily="18" charset="0"/>
          <a:cs typeface="Times New Roman" pitchFamily="18" charset="0"/>
        </a:defRPr>
      </a:lvl8pPr>
      <a:lvl9pPr marL="1828800" algn="l" rtl="0" eaLnBrk="1" fontAlgn="base" hangingPunct="1">
        <a:spcBef>
          <a:spcPct val="0"/>
        </a:spcBef>
        <a:spcAft>
          <a:spcPct val="0"/>
        </a:spcAft>
        <a:defRPr sz="4400">
          <a:solidFill>
            <a:schemeClr val="bg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2"/>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2"/>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2"/>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2"/>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2"/>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EB542F-FCE2-4A9F-A4B9-1D2DFB8F772E}"/>
              </a:ext>
            </a:extLst>
          </p:cNvPr>
          <p:cNvSpPr>
            <a:spLocks noGrp="1"/>
          </p:cNvSpPr>
          <p:nvPr>
            <p:ph type="title"/>
          </p:nvPr>
        </p:nvSpPr>
        <p:spPr>
          <a:xfrm>
            <a:off x="428625" y="285750"/>
            <a:ext cx="8358188" cy="785813"/>
          </a:xfrm>
          <a:prstGeom prst="rect">
            <a:avLst/>
          </a:prstGeom>
        </p:spPr>
        <p:txBody>
          <a:bodyPr vert="horz" lIns="91440" tIns="45720" rIns="91440" bIns="45720" rtlCol="0" anchor="ctr">
            <a:normAutofit/>
          </a:bodyPr>
          <a:lstStyle/>
          <a:p>
            <a:r>
              <a:rPr lang="ru-RU" dirty="0"/>
              <a:t>Образец заголовка</a:t>
            </a:r>
          </a:p>
        </p:txBody>
      </p:sp>
      <p:sp>
        <p:nvSpPr>
          <p:cNvPr id="2051" name="Текст 2"/>
          <p:cNvSpPr>
            <a:spLocks noGrp="1"/>
          </p:cNvSpPr>
          <p:nvPr>
            <p:ph type="body" idx="1"/>
          </p:nvPr>
        </p:nvSpPr>
        <p:spPr bwMode="auto">
          <a:xfrm>
            <a:off x="428625" y="1357313"/>
            <a:ext cx="8358188" cy="442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Дата 3">
            <a:extLst>
              <a:ext uri="{FF2B5EF4-FFF2-40B4-BE49-F238E27FC236}">
                <a16:creationId xmlns:a16="http://schemas.microsoft.com/office/drawing/2014/main" id="{B6D7A07E-C2F2-4E21-AEB3-6C8A1DFB916E}"/>
              </a:ext>
            </a:extLst>
          </p:cNvPr>
          <p:cNvSpPr>
            <a:spLocks noGrp="1"/>
          </p:cNvSpPr>
          <p:nvPr>
            <p:ph type="dt" sz="half" idx="2"/>
          </p:nvPr>
        </p:nvSpPr>
        <p:spPr>
          <a:xfrm>
            <a:off x="457200" y="6216650"/>
            <a:ext cx="1776413"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solidFill>
                <a:latin typeface="+mn-lt"/>
                <a:cs typeface="+mn-cs"/>
              </a:defRPr>
            </a:lvl1pPr>
          </a:lstStyle>
          <a:p>
            <a:pPr>
              <a:defRPr/>
            </a:pPr>
            <a:endParaRPr lang="en-US"/>
          </a:p>
        </p:txBody>
      </p:sp>
      <p:sp>
        <p:nvSpPr>
          <p:cNvPr id="5" name="Нижний колонтитул 4">
            <a:extLst>
              <a:ext uri="{FF2B5EF4-FFF2-40B4-BE49-F238E27FC236}">
                <a16:creationId xmlns:a16="http://schemas.microsoft.com/office/drawing/2014/main" id="{9178C597-FDFD-4794-9C10-600515A7273E}"/>
              </a:ext>
            </a:extLst>
          </p:cNvPr>
          <p:cNvSpPr>
            <a:spLocks noGrp="1"/>
          </p:cNvSpPr>
          <p:nvPr>
            <p:ph type="ftr" sz="quarter" idx="3"/>
          </p:nvPr>
        </p:nvSpPr>
        <p:spPr>
          <a:xfrm>
            <a:off x="2386013" y="6216650"/>
            <a:ext cx="2395537"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solidFill>
                <a:latin typeface="+mn-lt"/>
                <a:cs typeface="+mn-cs"/>
              </a:defRPr>
            </a:lvl1pPr>
          </a:lstStyle>
          <a:p>
            <a:pPr>
              <a:defRPr/>
            </a:pPr>
            <a:endParaRPr lang="en-US"/>
          </a:p>
        </p:txBody>
      </p:sp>
      <p:sp>
        <p:nvSpPr>
          <p:cNvPr id="6" name="Номер слайда 5">
            <a:extLst>
              <a:ext uri="{FF2B5EF4-FFF2-40B4-BE49-F238E27FC236}">
                <a16:creationId xmlns:a16="http://schemas.microsoft.com/office/drawing/2014/main" id="{7066D5AF-FFF2-4644-9369-9C6C5A23CBE8}"/>
              </a:ext>
            </a:extLst>
          </p:cNvPr>
          <p:cNvSpPr>
            <a:spLocks noGrp="1"/>
          </p:cNvSpPr>
          <p:nvPr>
            <p:ph type="sldNum" sz="quarter" idx="4"/>
          </p:nvPr>
        </p:nvSpPr>
        <p:spPr>
          <a:xfrm>
            <a:off x="4957763" y="6215063"/>
            <a:ext cx="1900237"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Calibri" pitchFamily="34" charset="0"/>
              </a:defRPr>
            </a:lvl1pPr>
          </a:lstStyle>
          <a:p>
            <a:fld id="{D5AD24A5-3205-402C-B6F9-0BD9E3A6A1FF}" type="slidenum">
              <a:rPr lang="en-US" altLang="en-US"/>
              <a:pPr/>
              <a:t>‹#›</a:t>
            </a:fld>
            <a:endParaRPr lang="en-US" altLang="en-US"/>
          </a:p>
        </p:txBody>
      </p:sp>
      <p:pic>
        <p:nvPicPr>
          <p:cNvPr id="2055" name="Picture 8" descr="D:\@WORK\@PowerPoint\third\images\logo.png"/>
          <p:cNvPicPr>
            <a:picLocks noChangeAspect="1" noChangeArrowheads="1"/>
          </p:cNvPicPr>
          <p:nvPr/>
        </p:nvPicPr>
        <p:blipFill>
          <a:blip r:embed="rId13"/>
          <a:srcRect/>
          <a:stretch>
            <a:fillRect/>
          </a:stretch>
        </p:blipFill>
        <p:spPr bwMode="auto">
          <a:xfrm>
            <a:off x="7286625" y="5837238"/>
            <a:ext cx="1493838" cy="10207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Lst>
  <p:txStyles>
    <p:titleStyle>
      <a:lvl1pPr algn="l" rtl="0" eaLnBrk="0" fontAlgn="base" hangingPunct="0">
        <a:spcBef>
          <a:spcPct val="0"/>
        </a:spcBef>
        <a:spcAft>
          <a:spcPct val="0"/>
        </a:spcAft>
        <a:defRPr sz="3000" kern="1200">
          <a:solidFill>
            <a:schemeClr val="bg1"/>
          </a:solidFill>
          <a:effectLst>
            <a:outerShdw blurRad="50800" dist="38100" dir="2700000" algn="tl" rotWithShape="0">
              <a:prstClr val="black">
                <a:alpha val="40000"/>
              </a:prstClr>
            </a:outerShdw>
          </a:effectLst>
          <a:latin typeface="Trebuchet MS" pitchFamily="34" charset="0"/>
          <a:ea typeface="+mj-ea"/>
          <a:cs typeface="Times New Roman" pitchFamily="18" charset="0"/>
        </a:defRPr>
      </a:lvl1pPr>
      <a:lvl2pPr algn="l" rtl="0" eaLnBrk="0" fontAlgn="base" hangingPunct="0">
        <a:spcBef>
          <a:spcPct val="0"/>
        </a:spcBef>
        <a:spcAft>
          <a:spcPct val="0"/>
        </a:spcAft>
        <a:defRPr sz="3000">
          <a:solidFill>
            <a:schemeClr val="bg1"/>
          </a:solidFill>
          <a:latin typeface="Trebuchet MS" pitchFamily="34" charset="0"/>
          <a:cs typeface="Times New Roman" pitchFamily="18" charset="0"/>
        </a:defRPr>
      </a:lvl2pPr>
      <a:lvl3pPr algn="l" rtl="0" eaLnBrk="0" fontAlgn="base" hangingPunct="0">
        <a:spcBef>
          <a:spcPct val="0"/>
        </a:spcBef>
        <a:spcAft>
          <a:spcPct val="0"/>
        </a:spcAft>
        <a:defRPr sz="3000">
          <a:solidFill>
            <a:schemeClr val="bg1"/>
          </a:solidFill>
          <a:latin typeface="Trebuchet MS" pitchFamily="34" charset="0"/>
          <a:cs typeface="Times New Roman" pitchFamily="18" charset="0"/>
        </a:defRPr>
      </a:lvl3pPr>
      <a:lvl4pPr algn="l" rtl="0" eaLnBrk="0" fontAlgn="base" hangingPunct="0">
        <a:spcBef>
          <a:spcPct val="0"/>
        </a:spcBef>
        <a:spcAft>
          <a:spcPct val="0"/>
        </a:spcAft>
        <a:defRPr sz="3000">
          <a:solidFill>
            <a:schemeClr val="bg1"/>
          </a:solidFill>
          <a:latin typeface="Trebuchet MS" pitchFamily="34" charset="0"/>
          <a:cs typeface="Times New Roman" pitchFamily="18" charset="0"/>
        </a:defRPr>
      </a:lvl4pPr>
      <a:lvl5pPr algn="l" rtl="0" eaLnBrk="0" fontAlgn="base" hangingPunct="0">
        <a:spcBef>
          <a:spcPct val="0"/>
        </a:spcBef>
        <a:spcAft>
          <a:spcPct val="0"/>
        </a:spcAft>
        <a:defRPr sz="3000">
          <a:solidFill>
            <a:schemeClr val="bg1"/>
          </a:solidFill>
          <a:latin typeface="Trebuchet MS" pitchFamily="34" charset="0"/>
          <a:cs typeface="Times New Roman" pitchFamily="18" charset="0"/>
        </a:defRPr>
      </a:lvl5pPr>
      <a:lvl6pPr marL="457200" algn="l" rtl="0" eaLnBrk="1" fontAlgn="base" hangingPunct="1">
        <a:spcBef>
          <a:spcPct val="0"/>
        </a:spcBef>
        <a:spcAft>
          <a:spcPct val="0"/>
        </a:spcAft>
        <a:defRPr sz="4400">
          <a:solidFill>
            <a:schemeClr val="bg1"/>
          </a:solidFill>
          <a:latin typeface="Times New Roman" pitchFamily="18" charset="0"/>
          <a:cs typeface="Times New Roman" pitchFamily="18" charset="0"/>
        </a:defRPr>
      </a:lvl6pPr>
      <a:lvl7pPr marL="914400" algn="l" rtl="0" eaLnBrk="1" fontAlgn="base" hangingPunct="1">
        <a:spcBef>
          <a:spcPct val="0"/>
        </a:spcBef>
        <a:spcAft>
          <a:spcPct val="0"/>
        </a:spcAft>
        <a:defRPr sz="4400">
          <a:solidFill>
            <a:schemeClr val="bg1"/>
          </a:solidFill>
          <a:latin typeface="Times New Roman" pitchFamily="18" charset="0"/>
          <a:cs typeface="Times New Roman" pitchFamily="18" charset="0"/>
        </a:defRPr>
      </a:lvl7pPr>
      <a:lvl8pPr marL="1371600" algn="l" rtl="0" eaLnBrk="1" fontAlgn="base" hangingPunct="1">
        <a:spcBef>
          <a:spcPct val="0"/>
        </a:spcBef>
        <a:spcAft>
          <a:spcPct val="0"/>
        </a:spcAft>
        <a:defRPr sz="4400">
          <a:solidFill>
            <a:schemeClr val="bg1"/>
          </a:solidFill>
          <a:latin typeface="Times New Roman" pitchFamily="18" charset="0"/>
          <a:cs typeface="Times New Roman" pitchFamily="18" charset="0"/>
        </a:defRPr>
      </a:lvl8pPr>
      <a:lvl9pPr marL="1828800" algn="l" rtl="0" eaLnBrk="1" fontAlgn="base" hangingPunct="1">
        <a:spcBef>
          <a:spcPct val="0"/>
        </a:spcBef>
        <a:spcAft>
          <a:spcPct val="0"/>
        </a:spcAft>
        <a:defRPr sz="4400">
          <a:solidFill>
            <a:schemeClr val="bg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2"/>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2"/>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2"/>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2"/>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2"/>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1.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Natural_rate_of_unemployment" TargetMode="External"/><Relationship Id="rId2" Type="http://schemas.openxmlformats.org/officeDocument/2006/relationships/hyperlink" Target="http://en.wikipedia.org/wiki/Golden_Rule_savings_rate" TargetMode="External"/><Relationship Id="rId1" Type="http://schemas.openxmlformats.org/officeDocument/2006/relationships/slideLayout" Target="../slideLayouts/slideLayout16.xml"/><Relationship Id="rId4" Type="http://schemas.openxmlformats.org/officeDocument/2006/relationships/hyperlink" Target="http://en.wikipedia.org/wiki/William_Phillips_(economis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hyperlink" Target="http://en.wikipedia.org/wiki/Capital_(economics)"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5.bin"/><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image" Target="../media/image29.emf"/><Relationship Id="rId5" Type="http://schemas.openxmlformats.org/officeDocument/2006/relationships/oleObject" Target="../embeddings/oleObject9.bin"/><Relationship Id="rId10" Type="http://schemas.openxmlformats.org/officeDocument/2006/relationships/image" Target="../media/image31.wmf"/><Relationship Id="rId4" Type="http://schemas.openxmlformats.org/officeDocument/2006/relationships/image" Target="../media/image28.emf"/><Relationship Id="rId9"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image" Target="../media/image34.emf"/><Relationship Id="rId5" Type="http://schemas.openxmlformats.org/officeDocument/2006/relationships/oleObject" Target="../embeddings/oleObject13.bin"/><Relationship Id="rId4" Type="http://schemas.openxmlformats.org/officeDocument/2006/relationships/image" Target="../media/image33.emf"/></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blogs.imf.org/2017/04/12/drivers-of-declining-labor-share-of-income/" TargetMode="External"/><Relationship Id="rId2" Type="http://schemas.openxmlformats.org/officeDocument/2006/relationships/image" Target="../media/image3.wmf"/><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9.xml"/><Relationship Id="rId1" Type="http://schemas.openxmlformats.org/officeDocument/2006/relationships/vmlDrawing" Target="../drawings/vmlDrawing7.vml"/><Relationship Id="rId4" Type="http://schemas.openxmlformats.org/officeDocument/2006/relationships/image" Target="../media/image31.wmf"/></Relationships>
</file>

<file path=ppt/slides/_rels/slide42.xml.rels><?xml version="1.0" encoding="UTF-8" standalone="yes"?>
<Relationships xmlns="http://schemas.openxmlformats.org/package/2006/relationships"><Relationship Id="rId3" Type="http://schemas.openxmlformats.org/officeDocument/2006/relationships/hyperlink" Target="http://www.investopedia.com/terms/n/neweconomy.asp" TargetMode="External"/><Relationship Id="rId2" Type="http://schemas.openxmlformats.org/officeDocument/2006/relationships/hyperlink" Target="https://en.wikipedia.org/wiki/New_economy" TargetMode="Externa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www.nybooks.com/articles/2016/08/18/why-economic-growth-will-fal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hyperlink" Target="http://www.amazon.com/gp/product/0691147728?ie=UTF8&amp;tag=thneyoreofbo-20&amp;linkCode=as2&amp;camp=1789&amp;creative=9325&amp;creativeASIN=0691147728" TargetMode="Externa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hyperlink" Target="https://sh.wikipedia.org/wiki/1928" TargetMode="External"/><Relationship Id="rId2" Type="http://schemas.openxmlformats.org/officeDocument/2006/relationships/hyperlink" Target="https://sh.wikipedia.org/wiki/Aleksandar_Fleming" TargetMode="External"/><Relationship Id="rId1" Type="http://schemas.openxmlformats.org/officeDocument/2006/relationships/slideLayout" Target="../slideLayouts/slideLayout12.xml"/><Relationship Id="rId5" Type="http://schemas.openxmlformats.org/officeDocument/2006/relationships/hyperlink" Target="http://www.computerweekly.com/feature/Apollo-11-The-computers-that-put-man-on-the-moon" TargetMode="External"/><Relationship Id="rId4" Type="http://schemas.openxmlformats.org/officeDocument/2006/relationships/hyperlink" Target="https://sh.wikipedia.org/wiki/Drugi_svetski_ra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hyperlink" Target="https://www.nytimes.com/2016/05/15/upshot/what-was-the-greatest-era-for-american-innovation-a-brief-guided-tour.htmlhttps:/www.nytimes.com/2016/05/15/upshot/what-was-the-greatest-era-for-american-innovation-a-brief-guided-tour.html"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danica.popovic.ekof.bg.ac.yu/" TargetMode="External"/><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5.xml"/><Relationship Id="rId1" Type="http://schemas.openxmlformats.org/officeDocument/2006/relationships/vmlDrawing" Target="../drawings/vmlDrawing8.vml"/><Relationship Id="rId6" Type="http://schemas.openxmlformats.org/officeDocument/2006/relationships/image" Target="../media/image44.emf"/><Relationship Id="rId5" Type="http://schemas.openxmlformats.org/officeDocument/2006/relationships/oleObject" Target="../embeddings/oleObject16.bin"/><Relationship Id="rId4" Type="http://schemas.openxmlformats.org/officeDocument/2006/relationships/image" Target="../media/image43.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ctrTitle"/>
          </p:nvPr>
        </p:nvSpPr>
        <p:spPr/>
        <p:txBody>
          <a:bodyPr/>
          <a:lstStyle/>
          <a:p>
            <a:r>
              <a:rPr lang="en-GB" altLang="en-US" dirty="0"/>
              <a:t>TRE</a:t>
            </a:r>
            <a:r>
              <a:rPr lang="en-US" altLang="en-US" dirty="0"/>
              <a:t>ĆE POGLAVLJE</a:t>
            </a:r>
            <a:r>
              <a:rPr lang="sr-Latn-RS" altLang="en-US" dirty="0"/>
              <a:t> - nastavak</a:t>
            </a:r>
            <a:endParaRPr lang="en-GB" altLang="en-US" dirty="0"/>
          </a:p>
        </p:txBody>
      </p:sp>
      <p:sp>
        <p:nvSpPr>
          <p:cNvPr id="5123" name="Subtitle 3"/>
          <p:cNvSpPr>
            <a:spLocks noGrp="1" noChangeArrowheads="1"/>
          </p:cNvSpPr>
          <p:nvPr>
            <p:ph type="subTitle" idx="1"/>
          </p:nvPr>
        </p:nvSpPr>
        <p:spPr>
          <a:xfrm>
            <a:off x="718657" y="2286000"/>
            <a:ext cx="6400800" cy="1752600"/>
          </a:xfrm>
        </p:spPr>
        <p:txBody>
          <a:bodyPr/>
          <a:lstStyle/>
          <a:p>
            <a:r>
              <a:rPr lang="sr-Latn-RS" altLang="en-US" dirty="0"/>
              <a:t>Radna subota </a:t>
            </a:r>
          </a:p>
          <a:p>
            <a:r>
              <a:rPr lang="en-GB" dirty="0"/>
              <a:t>9. mart 2019. </a:t>
            </a:r>
            <a:r>
              <a:rPr lang="en-GB" dirty="0" err="1"/>
              <a:t>godine</a:t>
            </a:r>
            <a:r>
              <a:rPr lang="en-GB" dirty="0"/>
              <a:t> - </a:t>
            </a:r>
            <a:r>
              <a:rPr lang="en-GB" dirty="0" err="1"/>
              <a:t>radi</a:t>
            </a:r>
            <a:r>
              <a:rPr lang="en-GB" dirty="0"/>
              <a:t> se po </a:t>
            </a:r>
            <a:r>
              <a:rPr lang="en-GB" dirty="0" err="1"/>
              <a:t>rasporedu</a:t>
            </a:r>
            <a:r>
              <a:rPr lang="en-GB" dirty="0"/>
              <a:t> za </a:t>
            </a:r>
            <a:r>
              <a:rPr lang="en-GB" dirty="0" err="1"/>
              <a:t>utorak</a:t>
            </a:r>
            <a:r>
              <a:rPr lang="en-GB" dirty="0"/>
              <a:t> (</a:t>
            </a:r>
            <a:r>
              <a:rPr lang="en-GB" dirty="0" err="1"/>
              <a:t>odrađuje</a:t>
            </a:r>
            <a:r>
              <a:rPr lang="en-GB" dirty="0"/>
              <a:t> se 30. </a:t>
            </a:r>
            <a:r>
              <a:rPr lang="en-GB" dirty="0" err="1"/>
              <a:t>april</a:t>
            </a:r>
            <a:r>
              <a:rPr lang="en-GB" dirty="0"/>
              <a:t> 2019. </a:t>
            </a:r>
            <a:r>
              <a:rPr lang="en-GB" dirty="0" err="1"/>
              <a:t>godine</a:t>
            </a:r>
            <a:r>
              <a:rPr lang="en-GB" dirty="0"/>
              <a:t>) </a:t>
            </a:r>
            <a:endParaRPr lang="sr-Latn-RS" altLang="en-US" dirty="0"/>
          </a:p>
          <a:p>
            <a:endParaRPr lang="sr-Latn-RS" altLang="en-US" dirty="0"/>
          </a:p>
          <a:p>
            <a:r>
              <a:rPr lang="sr-Latn-RS" altLang="en-US" dirty="0"/>
              <a:t>5</a:t>
            </a:r>
            <a:r>
              <a:rPr lang="en-US" altLang="en-US" dirty="0"/>
              <a:t>. mart 2018.</a:t>
            </a:r>
            <a:endParaRPr lang="en-GB"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977FC1-A7D3-47C5-95CA-21BB8C1CA8AC}"/>
              </a:ext>
            </a:extLst>
          </p:cNvPr>
          <p:cNvSpPr>
            <a:spLocks noGrp="1"/>
          </p:cNvSpPr>
          <p:nvPr>
            <p:ph type="body" idx="1"/>
          </p:nvPr>
        </p:nvSpPr>
        <p:spPr>
          <a:xfrm>
            <a:off x="706438" y="1350963"/>
            <a:ext cx="5718175" cy="977900"/>
          </a:xfrm>
        </p:spPr>
        <p:txBody>
          <a:bodyPr/>
          <a:lstStyle/>
          <a:p>
            <a:pPr>
              <a:defRPr/>
            </a:pPr>
            <a:endParaRPr lang="en-GB"/>
          </a:p>
        </p:txBody>
      </p:sp>
      <p:sp>
        <p:nvSpPr>
          <p:cNvPr id="3" name="Title 2">
            <a:extLst>
              <a:ext uri="{FF2B5EF4-FFF2-40B4-BE49-F238E27FC236}">
                <a16:creationId xmlns:a16="http://schemas.microsoft.com/office/drawing/2014/main" id="{BA30BB22-AB3F-4D09-AEFE-DE9E67E907AF}"/>
              </a:ext>
            </a:extLst>
          </p:cNvPr>
          <p:cNvSpPr>
            <a:spLocks noGrp="1"/>
          </p:cNvSpPr>
          <p:nvPr>
            <p:ph type="title"/>
          </p:nvPr>
        </p:nvSpPr>
        <p:spPr>
          <a:xfrm>
            <a:off x="706438" y="512763"/>
            <a:ext cx="8156575" cy="776287"/>
          </a:xfrm>
        </p:spPr>
        <p:txBody>
          <a:bodyPr/>
          <a:lstStyle/>
          <a:p>
            <a:pPr>
              <a:defRPr/>
            </a:pPr>
            <a:endParaRPr lang="en-GB" dirty="0"/>
          </a:p>
        </p:txBody>
      </p:sp>
      <p:sp>
        <p:nvSpPr>
          <p:cNvPr id="16388" name="Rectangle 5">
            <a:extLst>
              <a:ext uri="{FF2B5EF4-FFF2-40B4-BE49-F238E27FC236}">
                <a16:creationId xmlns:a16="http://schemas.microsoft.com/office/drawing/2014/main" id="{5D4788C9-B3DD-423B-81FC-E574E05FFE39}"/>
              </a:ext>
            </a:extLst>
          </p:cNvPr>
          <p:cNvSpPr txBox="1">
            <a:spLocks noChangeArrowheads="1"/>
          </p:cNvSpPr>
          <p:nvPr/>
        </p:nvSpPr>
        <p:spPr bwMode="auto">
          <a:xfrm>
            <a:off x="76200" y="-100013"/>
            <a:ext cx="98298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cs typeface="Arial" panose="020B0604020202020204" pitchFamily="34" charset="0"/>
              </a:defRPr>
            </a:lvl1pPr>
            <a:lvl2pPr marL="742950" indent="-285750" eaLnBrk="0" hangingPunct="0">
              <a:defRPr u="sng">
                <a:solidFill>
                  <a:schemeClr val="tx1"/>
                </a:solidFill>
                <a:latin typeface="Arial" panose="020B0604020202020204" pitchFamily="34" charset="0"/>
                <a:cs typeface="Arial" panose="020B0604020202020204" pitchFamily="34" charset="0"/>
              </a:defRPr>
            </a:lvl2pPr>
            <a:lvl3pPr marL="1143000" indent="-228600" eaLnBrk="0" hangingPunct="0">
              <a:defRPr u="sng">
                <a:solidFill>
                  <a:schemeClr val="tx1"/>
                </a:solidFill>
                <a:latin typeface="Arial" panose="020B0604020202020204" pitchFamily="34" charset="0"/>
                <a:cs typeface="Arial" panose="020B0604020202020204" pitchFamily="34" charset="0"/>
              </a:defRPr>
            </a:lvl3pPr>
            <a:lvl4pPr marL="1600200" indent="-228600" eaLnBrk="0" hangingPunct="0">
              <a:defRPr u="sng">
                <a:solidFill>
                  <a:schemeClr val="tx1"/>
                </a:solidFill>
                <a:latin typeface="Arial" panose="020B0604020202020204" pitchFamily="34" charset="0"/>
                <a:cs typeface="Arial" panose="020B0604020202020204" pitchFamily="34" charset="0"/>
              </a:defRPr>
            </a:lvl4pPr>
            <a:lvl5pPr marL="2057400" indent="-228600" eaLnBrk="0" hangingPunct="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endParaRPr lang="en-US" altLang="en-US" sz="4400" b="1">
              <a:solidFill>
                <a:srgbClr val="DBC9ED"/>
              </a:solidFill>
            </a:endParaRPr>
          </a:p>
        </p:txBody>
      </p:sp>
      <p:pic>
        <p:nvPicPr>
          <p:cNvPr id="16389" name="Picture 7">
            <a:extLst>
              <a:ext uri="{FF2B5EF4-FFF2-40B4-BE49-F238E27FC236}">
                <a16:creationId xmlns:a16="http://schemas.microsoft.com/office/drawing/2014/main" id="{979211BA-3273-4558-B5AB-0F061196A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2507"/>
          <a:stretch>
            <a:fillRect/>
          </a:stretch>
        </p:blipFill>
        <p:spPr bwMode="auto">
          <a:xfrm>
            <a:off x="352425" y="298450"/>
            <a:ext cx="8999538"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20">
            <a:extLst>
              <a:ext uri="{FF2B5EF4-FFF2-40B4-BE49-F238E27FC236}">
                <a16:creationId xmlns:a16="http://schemas.microsoft.com/office/drawing/2014/main" id="{EF718EA2-905F-4B1F-B36E-BF3F92BAA894}"/>
              </a:ext>
            </a:extLst>
          </p:cNvPr>
          <p:cNvSpPr>
            <a:spLocks noChangeShapeType="1"/>
          </p:cNvSpPr>
          <p:nvPr/>
        </p:nvSpPr>
        <p:spPr bwMode="black">
          <a:xfrm>
            <a:off x="3581400" y="3135313"/>
            <a:ext cx="0" cy="1185862"/>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Rectangle 7">
            <a:extLst>
              <a:ext uri="{FF2B5EF4-FFF2-40B4-BE49-F238E27FC236}">
                <a16:creationId xmlns:a16="http://schemas.microsoft.com/office/drawing/2014/main" id="{1C5A4BF7-6FB1-40C7-80A9-03CD3A1F09FA}"/>
              </a:ext>
            </a:extLst>
          </p:cNvPr>
          <p:cNvSpPr>
            <a:spLocks noChangeArrowheads="1"/>
          </p:cNvSpPr>
          <p:nvPr/>
        </p:nvSpPr>
        <p:spPr bwMode="auto">
          <a:xfrm rot="-5400000">
            <a:off x="2415381" y="3469482"/>
            <a:ext cx="167163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panose="020B0604020202020204" pitchFamily="34" charset="0"/>
                <a:cs typeface="Arial" panose="020B0604020202020204" pitchFamily="34" charset="0"/>
              </a:defRPr>
            </a:lvl1pPr>
            <a:lvl2pPr marL="742950" indent="-285750" eaLnBrk="0" hangingPunct="0">
              <a:defRPr u="sng">
                <a:solidFill>
                  <a:schemeClr val="tx1"/>
                </a:solidFill>
                <a:latin typeface="Arial" panose="020B0604020202020204" pitchFamily="34" charset="0"/>
                <a:cs typeface="Arial" panose="020B0604020202020204" pitchFamily="34" charset="0"/>
              </a:defRPr>
            </a:lvl2pPr>
            <a:lvl3pPr marL="1143000" indent="-228600" eaLnBrk="0" hangingPunct="0">
              <a:defRPr u="sng">
                <a:solidFill>
                  <a:schemeClr val="tx1"/>
                </a:solidFill>
                <a:latin typeface="Arial" panose="020B0604020202020204" pitchFamily="34" charset="0"/>
                <a:cs typeface="Arial" panose="020B0604020202020204" pitchFamily="34" charset="0"/>
              </a:defRPr>
            </a:lvl3pPr>
            <a:lvl4pPr marL="1600200" indent="-228600" eaLnBrk="0" hangingPunct="0">
              <a:defRPr u="sng">
                <a:solidFill>
                  <a:schemeClr val="tx1"/>
                </a:solidFill>
                <a:latin typeface="Arial" panose="020B0604020202020204" pitchFamily="34" charset="0"/>
                <a:cs typeface="Arial" panose="020B0604020202020204" pitchFamily="34" charset="0"/>
              </a:defRPr>
            </a:lvl4pPr>
            <a:lvl5pPr marL="2057400" indent="-228600" eaLnBrk="0" hangingPunct="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pPr>
            <a:r>
              <a:rPr lang="sr-Latn-CS" altLang="en-US" sz="1600" b="1"/>
              <a:t>investicije</a:t>
            </a:r>
            <a:endParaRPr lang="en-US" altLang="en-US" sz="1600" b="1"/>
          </a:p>
        </p:txBody>
      </p:sp>
      <p:sp>
        <p:nvSpPr>
          <p:cNvPr id="8" name="Line 20">
            <a:extLst>
              <a:ext uri="{FF2B5EF4-FFF2-40B4-BE49-F238E27FC236}">
                <a16:creationId xmlns:a16="http://schemas.microsoft.com/office/drawing/2014/main" id="{81458278-57F9-45DD-9E7F-F4A9B77FAE73}"/>
              </a:ext>
            </a:extLst>
          </p:cNvPr>
          <p:cNvSpPr>
            <a:spLocks noChangeShapeType="1"/>
          </p:cNvSpPr>
          <p:nvPr/>
        </p:nvSpPr>
        <p:spPr bwMode="black">
          <a:xfrm>
            <a:off x="3635375" y="3360738"/>
            <a:ext cx="6350" cy="96043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Rectangle 7">
            <a:extLst>
              <a:ext uri="{FF2B5EF4-FFF2-40B4-BE49-F238E27FC236}">
                <a16:creationId xmlns:a16="http://schemas.microsoft.com/office/drawing/2014/main" id="{9BA0B642-C888-43EF-9F73-452337216A13}"/>
              </a:ext>
            </a:extLst>
          </p:cNvPr>
          <p:cNvSpPr>
            <a:spLocks noChangeArrowheads="1"/>
          </p:cNvSpPr>
          <p:nvPr/>
        </p:nvSpPr>
        <p:spPr bwMode="auto">
          <a:xfrm rot="-5400000">
            <a:off x="2889251" y="3224212"/>
            <a:ext cx="20494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panose="020B0604020202020204" pitchFamily="34" charset="0"/>
                <a:cs typeface="Arial" panose="020B0604020202020204" pitchFamily="34" charset="0"/>
              </a:defRPr>
            </a:lvl1pPr>
            <a:lvl2pPr marL="742950" indent="-285750" eaLnBrk="0" hangingPunct="0">
              <a:defRPr u="sng">
                <a:solidFill>
                  <a:schemeClr val="tx1"/>
                </a:solidFill>
                <a:latin typeface="Arial" panose="020B0604020202020204" pitchFamily="34" charset="0"/>
                <a:cs typeface="Arial" panose="020B0604020202020204" pitchFamily="34" charset="0"/>
              </a:defRPr>
            </a:lvl2pPr>
            <a:lvl3pPr marL="1143000" indent="-228600" eaLnBrk="0" hangingPunct="0">
              <a:defRPr u="sng">
                <a:solidFill>
                  <a:schemeClr val="tx1"/>
                </a:solidFill>
                <a:latin typeface="Arial" panose="020B0604020202020204" pitchFamily="34" charset="0"/>
                <a:cs typeface="Arial" panose="020B0604020202020204" pitchFamily="34" charset="0"/>
              </a:defRPr>
            </a:lvl3pPr>
            <a:lvl4pPr marL="1600200" indent="-228600" eaLnBrk="0" hangingPunct="0">
              <a:defRPr u="sng">
                <a:solidFill>
                  <a:schemeClr val="tx1"/>
                </a:solidFill>
                <a:latin typeface="Arial" panose="020B0604020202020204" pitchFamily="34" charset="0"/>
                <a:cs typeface="Arial" panose="020B0604020202020204" pitchFamily="34" charset="0"/>
              </a:defRPr>
            </a:lvl4pPr>
            <a:lvl5pPr marL="2057400" indent="-228600" eaLnBrk="0" hangingPunct="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pPr>
            <a:r>
              <a:rPr lang="sr-Latn-CS" altLang="en-US" sz="1600" b="1">
                <a:solidFill>
                  <a:srgbClr val="CC3300"/>
                </a:solidFill>
              </a:rPr>
              <a:t>amortizacija</a:t>
            </a:r>
            <a:endParaRPr lang="en-US" altLang="en-US" sz="1600" b="1">
              <a:solidFill>
                <a:srgbClr val="CC3300"/>
              </a:solidFill>
            </a:endParaRPr>
          </a:p>
        </p:txBody>
      </p:sp>
      <p:sp>
        <p:nvSpPr>
          <p:cNvPr id="10" name="Line 20">
            <a:extLst>
              <a:ext uri="{FF2B5EF4-FFF2-40B4-BE49-F238E27FC236}">
                <a16:creationId xmlns:a16="http://schemas.microsoft.com/office/drawing/2014/main" id="{0892FCB6-5CF9-4F3D-BA92-2AEDF581BC55}"/>
              </a:ext>
            </a:extLst>
          </p:cNvPr>
          <p:cNvSpPr>
            <a:spLocks noChangeShapeType="1"/>
          </p:cNvSpPr>
          <p:nvPr/>
        </p:nvSpPr>
        <p:spPr bwMode="black">
          <a:xfrm>
            <a:off x="5475288" y="2933700"/>
            <a:ext cx="0" cy="139065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Rectangle 7">
            <a:extLst>
              <a:ext uri="{FF2B5EF4-FFF2-40B4-BE49-F238E27FC236}">
                <a16:creationId xmlns:a16="http://schemas.microsoft.com/office/drawing/2014/main" id="{B8371F24-462B-4FE9-8FD3-74C2DFB79EB0}"/>
              </a:ext>
            </a:extLst>
          </p:cNvPr>
          <p:cNvSpPr>
            <a:spLocks noChangeArrowheads="1"/>
          </p:cNvSpPr>
          <p:nvPr/>
        </p:nvSpPr>
        <p:spPr bwMode="auto">
          <a:xfrm rot="-5400000">
            <a:off x="4395788" y="3394075"/>
            <a:ext cx="16716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panose="020B0604020202020204" pitchFamily="34" charset="0"/>
                <a:cs typeface="Arial" panose="020B0604020202020204" pitchFamily="34" charset="0"/>
              </a:defRPr>
            </a:lvl1pPr>
            <a:lvl2pPr marL="742950" indent="-285750" eaLnBrk="0" hangingPunct="0">
              <a:defRPr u="sng">
                <a:solidFill>
                  <a:schemeClr val="tx1"/>
                </a:solidFill>
                <a:latin typeface="Arial" panose="020B0604020202020204" pitchFamily="34" charset="0"/>
                <a:cs typeface="Arial" panose="020B0604020202020204" pitchFamily="34" charset="0"/>
              </a:defRPr>
            </a:lvl2pPr>
            <a:lvl3pPr marL="1143000" indent="-228600" eaLnBrk="0" hangingPunct="0">
              <a:defRPr u="sng">
                <a:solidFill>
                  <a:schemeClr val="tx1"/>
                </a:solidFill>
                <a:latin typeface="Arial" panose="020B0604020202020204" pitchFamily="34" charset="0"/>
                <a:cs typeface="Arial" panose="020B0604020202020204" pitchFamily="34" charset="0"/>
              </a:defRPr>
            </a:lvl3pPr>
            <a:lvl4pPr marL="1600200" indent="-228600" eaLnBrk="0" hangingPunct="0">
              <a:defRPr u="sng">
                <a:solidFill>
                  <a:schemeClr val="tx1"/>
                </a:solidFill>
                <a:latin typeface="Arial" panose="020B0604020202020204" pitchFamily="34" charset="0"/>
                <a:cs typeface="Arial" panose="020B0604020202020204" pitchFamily="34" charset="0"/>
              </a:defRPr>
            </a:lvl4pPr>
            <a:lvl5pPr marL="2057400" indent="-228600" eaLnBrk="0" hangingPunct="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pPr>
            <a:r>
              <a:rPr lang="sr-Latn-CS" altLang="en-US" sz="1600" b="1"/>
              <a:t>investicije</a:t>
            </a:r>
            <a:endParaRPr lang="en-US" altLang="en-US" sz="1600" b="1"/>
          </a:p>
        </p:txBody>
      </p:sp>
      <p:sp>
        <p:nvSpPr>
          <p:cNvPr id="13" name="Rectangle 7">
            <a:extLst>
              <a:ext uri="{FF2B5EF4-FFF2-40B4-BE49-F238E27FC236}">
                <a16:creationId xmlns:a16="http://schemas.microsoft.com/office/drawing/2014/main" id="{89BFE5C9-4AD7-49F8-938A-AFD7D14CB218}"/>
              </a:ext>
            </a:extLst>
          </p:cNvPr>
          <p:cNvSpPr>
            <a:spLocks noChangeArrowheads="1"/>
          </p:cNvSpPr>
          <p:nvPr/>
        </p:nvSpPr>
        <p:spPr bwMode="auto">
          <a:xfrm rot="-5400000">
            <a:off x="4693444" y="3131344"/>
            <a:ext cx="21574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panose="020B0604020202020204" pitchFamily="34" charset="0"/>
                <a:cs typeface="Arial" panose="020B0604020202020204" pitchFamily="34" charset="0"/>
              </a:defRPr>
            </a:lvl1pPr>
            <a:lvl2pPr marL="742950" indent="-285750" eaLnBrk="0" hangingPunct="0">
              <a:defRPr u="sng">
                <a:solidFill>
                  <a:schemeClr val="tx1"/>
                </a:solidFill>
                <a:latin typeface="Arial" panose="020B0604020202020204" pitchFamily="34" charset="0"/>
                <a:cs typeface="Arial" panose="020B0604020202020204" pitchFamily="34" charset="0"/>
              </a:defRPr>
            </a:lvl2pPr>
            <a:lvl3pPr marL="1143000" indent="-228600" eaLnBrk="0" hangingPunct="0">
              <a:defRPr u="sng">
                <a:solidFill>
                  <a:schemeClr val="tx1"/>
                </a:solidFill>
                <a:latin typeface="Arial" panose="020B0604020202020204" pitchFamily="34" charset="0"/>
                <a:cs typeface="Arial" panose="020B0604020202020204" pitchFamily="34" charset="0"/>
              </a:defRPr>
            </a:lvl3pPr>
            <a:lvl4pPr marL="1600200" indent="-228600" eaLnBrk="0" hangingPunct="0">
              <a:defRPr u="sng">
                <a:solidFill>
                  <a:schemeClr val="tx1"/>
                </a:solidFill>
                <a:latin typeface="Arial" panose="020B0604020202020204" pitchFamily="34" charset="0"/>
                <a:cs typeface="Arial" panose="020B0604020202020204" pitchFamily="34" charset="0"/>
              </a:defRPr>
            </a:lvl4pPr>
            <a:lvl5pPr marL="2057400" indent="-228600" eaLnBrk="0" hangingPunct="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pPr>
            <a:r>
              <a:rPr lang="sr-Latn-CS" altLang="en-US" sz="1600" b="1">
                <a:solidFill>
                  <a:srgbClr val="CC3300"/>
                </a:solidFill>
              </a:rPr>
              <a:t>amortizacija</a:t>
            </a:r>
            <a:endParaRPr lang="en-US" altLang="en-US" sz="1600" b="1">
              <a:solidFill>
                <a:srgbClr val="CC3300"/>
              </a:solidFill>
            </a:endParaRPr>
          </a:p>
        </p:txBody>
      </p:sp>
      <p:sp>
        <p:nvSpPr>
          <p:cNvPr id="14" name="Rectangle 26">
            <a:extLst>
              <a:ext uri="{FF2B5EF4-FFF2-40B4-BE49-F238E27FC236}">
                <a16:creationId xmlns:a16="http://schemas.microsoft.com/office/drawing/2014/main" id="{2065E19B-225A-4E37-9A24-9EE902796513}"/>
              </a:ext>
            </a:extLst>
          </p:cNvPr>
          <p:cNvSpPr txBox="1">
            <a:spLocks noChangeArrowheads="1"/>
          </p:cNvSpPr>
          <p:nvPr/>
        </p:nvSpPr>
        <p:spPr>
          <a:xfrm>
            <a:off x="1887244" y="4342520"/>
            <a:ext cx="1447800" cy="533400"/>
          </a:xfrm>
          <a:prstGeom prst="rect">
            <a:avLst/>
          </a:prstGeom>
          <a:solidFill>
            <a:schemeClr val="accent1"/>
          </a:solidFill>
        </p:spPr>
        <p:txBody>
          <a:bodyPr/>
          <a:lstStyle/>
          <a:p>
            <a:pPr eaLnBrk="0" hangingPunct="0">
              <a:defRPr/>
            </a:pPr>
            <a:r>
              <a:rPr lang="sr-Latn-CS" b="1" u="none" spc="-100">
                <a:solidFill>
                  <a:srgbClr val="C1EEFF"/>
                </a:solidFill>
                <a:latin typeface="Arial" charset="0"/>
                <a:ea typeface="+mj-ea"/>
                <a:cs typeface="+mj-cs"/>
              </a:rPr>
              <a:t>Premalo kapitala</a:t>
            </a:r>
            <a:endParaRPr lang="en-US" b="1" u="none" spc="-100">
              <a:solidFill>
                <a:srgbClr val="C1EEFF"/>
              </a:solidFill>
              <a:latin typeface="Arial" charset="0"/>
              <a:ea typeface="+mj-ea"/>
              <a:cs typeface="+mj-cs"/>
            </a:endParaRPr>
          </a:p>
        </p:txBody>
      </p:sp>
      <p:sp>
        <p:nvSpPr>
          <p:cNvPr id="15" name="Rectangle 27">
            <a:extLst>
              <a:ext uri="{FF2B5EF4-FFF2-40B4-BE49-F238E27FC236}">
                <a16:creationId xmlns:a16="http://schemas.microsoft.com/office/drawing/2014/main" id="{9231CC1E-EC7B-4151-A910-F1B87FCC0074}"/>
              </a:ext>
            </a:extLst>
          </p:cNvPr>
          <p:cNvSpPr>
            <a:spLocks noChangeArrowheads="1"/>
          </p:cNvSpPr>
          <p:nvPr/>
        </p:nvSpPr>
        <p:spPr bwMode="auto">
          <a:xfrm>
            <a:off x="5723878" y="4329945"/>
            <a:ext cx="3429000" cy="533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cs typeface="Arial" panose="020B0604020202020204" pitchFamily="34" charset="0"/>
              </a:defRPr>
            </a:lvl1pPr>
            <a:lvl2pPr marL="742950" indent="-285750" eaLnBrk="0" hangingPunct="0">
              <a:defRPr u="sng">
                <a:solidFill>
                  <a:schemeClr val="tx1"/>
                </a:solidFill>
                <a:latin typeface="Arial" panose="020B0604020202020204" pitchFamily="34" charset="0"/>
                <a:cs typeface="Arial" panose="020B0604020202020204" pitchFamily="34" charset="0"/>
              </a:defRPr>
            </a:lvl2pPr>
            <a:lvl3pPr marL="1143000" indent="-228600" eaLnBrk="0" hangingPunct="0">
              <a:defRPr u="sng">
                <a:solidFill>
                  <a:schemeClr val="tx1"/>
                </a:solidFill>
                <a:latin typeface="Arial" panose="020B0604020202020204" pitchFamily="34" charset="0"/>
                <a:cs typeface="Arial" panose="020B0604020202020204" pitchFamily="34" charset="0"/>
              </a:defRPr>
            </a:lvl3pPr>
            <a:lvl4pPr marL="1600200" indent="-228600" eaLnBrk="0" hangingPunct="0">
              <a:defRPr u="sng">
                <a:solidFill>
                  <a:schemeClr val="tx1"/>
                </a:solidFill>
                <a:latin typeface="Arial" panose="020B0604020202020204" pitchFamily="34" charset="0"/>
                <a:cs typeface="Arial" panose="020B0604020202020204" pitchFamily="34" charset="0"/>
              </a:defRPr>
            </a:lvl4pPr>
            <a:lvl5pPr marL="2057400" indent="-228600" eaLnBrk="0" hangingPunct="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r>
              <a:rPr lang="sr-Latn-CS" altLang="en-US" b="1" dirty="0">
                <a:solidFill>
                  <a:srgbClr val="DBC9ED"/>
                </a:solidFill>
              </a:rPr>
              <a:t>Previše kapitala, amortizacija veća od investicija </a:t>
            </a:r>
            <a:endParaRPr lang="en-US" altLang="en-US" b="1" dirty="0">
              <a:solidFill>
                <a:srgbClr val="DBC9ED"/>
              </a:solidFill>
            </a:endParaRPr>
          </a:p>
        </p:txBody>
      </p:sp>
      <p:sp>
        <p:nvSpPr>
          <p:cNvPr id="44" name="Line 20">
            <a:extLst>
              <a:ext uri="{FF2B5EF4-FFF2-40B4-BE49-F238E27FC236}">
                <a16:creationId xmlns:a16="http://schemas.microsoft.com/office/drawing/2014/main" id="{39BCB7CB-F048-4B11-A469-3122235B54B6}"/>
              </a:ext>
            </a:extLst>
          </p:cNvPr>
          <p:cNvSpPr>
            <a:spLocks noChangeShapeType="1"/>
          </p:cNvSpPr>
          <p:nvPr/>
        </p:nvSpPr>
        <p:spPr bwMode="black">
          <a:xfrm flipH="1">
            <a:off x="5534025" y="2533650"/>
            <a:ext cx="3175" cy="176688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ppt_x"/>
                                          </p:val>
                                        </p:tav>
                                        <p:tav tm="100000">
                                          <p:val>
                                            <p:strVal val="#ppt_x"/>
                                          </p:val>
                                        </p:tav>
                                      </p:tavLst>
                                    </p:anim>
                                    <p:anim calcmode="lin" valueType="num">
                                      <p:cBhvr additive="base">
                                        <p:cTn id="5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828F12A1-9AB5-46FF-AC46-DC2718A259ED}"/>
              </a:ext>
            </a:extLst>
          </p:cNvPr>
          <p:cNvSpPr txBox="1">
            <a:spLocks noChangeArrowheads="1"/>
          </p:cNvSpPr>
          <p:nvPr/>
        </p:nvSpPr>
        <p:spPr bwMode="auto">
          <a:xfrm>
            <a:off x="609600" y="1268413"/>
            <a:ext cx="3810000" cy="4876800"/>
          </a:xfrm>
          <a:prstGeom prst="rect">
            <a:avLst/>
          </a:prstGeom>
          <a:noFill/>
          <a:ln w="9525">
            <a:noFill/>
            <a:miter lim="800000"/>
            <a:headEnd/>
            <a:tailEnd/>
          </a:ln>
        </p:spPr>
        <p:txBody>
          <a:bodyPr lIns="82296" bIns="0"/>
          <a:lstStyle/>
          <a:p>
            <a:pPr marL="54864" eaLnBrk="0" fontAlgn="t" hangingPunct="0">
              <a:spcBef>
                <a:spcPts val="700"/>
              </a:spcBef>
              <a:buClr>
                <a:schemeClr val="tx2"/>
              </a:buClr>
              <a:buSzPct val="95000"/>
              <a:defRPr/>
            </a:pPr>
            <a:r>
              <a:rPr lang="sr-Latn-CS" sz="3600" b="1" u="none" dirty="0" err="1">
                <a:solidFill>
                  <a:schemeClr val="tx1">
                    <a:tint val="75000"/>
                  </a:schemeClr>
                </a:solidFill>
                <a:latin typeface="Arial" charset="0"/>
                <a:cs typeface="+mn-cs"/>
              </a:rPr>
              <a:t>Agregatna</a:t>
            </a:r>
            <a:r>
              <a:rPr lang="sr-Latn-CS" sz="3600" b="1" u="none" dirty="0">
                <a:solidFill>
                  <a:schemeClr val="tx1">
                    <a:tint val="75000"/>
                  </a:schemeClr>
                </a:solidFill>
                <a:latin typeface="Arial" charset="0"/>
                <a:cs typeface="+mn-cs"/>
              </a:rPr>
              <a:t> potrošnja prikazana je: </a:t>
            </a:r>
          </a:p>
          <a:p>
            <a:pPr marL="742950" indent="-742950" eaLnBrk="0" fontAlgn="t" hangingPunct="0">
              <a:spcBef>
                <a:spcPts val="700"/>
              </a:spcBef>
              <a:buClr>
                <a:schemeClr val="tx2"/>
              </a:buClr>
              <a:buSzPct val="95000"/>
              <a:buFontTx/>
              <a:buAutoNum type="alphaLcParenR"/>
              <a:defRPr/>
            </a:pPr>
            <a:r>
              <a:rPr lang="sr-Latn-CS" sz="2000" u="none" dirty="0">
                <a:solidFill>
                  <a:schemeClr val="tx1">
                    <a:tint val="75000"/>
                  </a:schemeClr>
                </a:solidFill>
                <a:latin typeface="Arial" charset="0"/>
                <a:cs typeface="+mn-cs"/>
              </a:rPr>
              <a:t>Segmentom A-B</a:t>
            </a:r>
          </a:p>
          <a:p>
            <a:pPr marL="742950" indent="-742950" eaLnBrk="0" fontAlgn="t" hangingPunct="0">
              <a:spcBef>
                <a:spcPts val="700"/>
              </a:spcBef>
              <a:buClr>
                <a:schemeClr val="tx2"/>
              </a:buClr>
              <a:buSzPct val="95000"/>
              <a:buFontTx/>
              <a:buAutoNum type="alphaLcParenR"/>
              <a:defRPr/>
            </a:pPr>
            <a:r>
              <a:rPr lang="sr-Latn-RS" sz="2000" u="none" dirty="0">
                <a:solidFill>
                  <a:schemeClr val="tx1">
                    <a:tint val="75000"/>
                  </a:schemeClr>
                </a:solidFill>
                <a:latin typeface="Arial" charset="0"/>
                <a:cs typeface="+mn-cs"/>
              </a:rPr>
              <a:t>A</a:t>
            </a:r>
            <a:r>
              <a:rPr lang="en-US" sz="2000" u="none" dirty="0">
                <a:solidFill>
                  <a:schemeClr val="tx1">
                    <a:tint val="75000"/>
                  </a:schemeClr>
                </a:solidFill>
                <a:latin typeface="Arial" charset="0"/>
                <a:cs typeface="+mn-cs"/>
              </a:rPr>
              <a:t>-k</a:t>
            </a:r>
            <a:endParaRPr lang="sr-Latn-CS" sz="2000" u="none" dirty="0">
              <a:solidFill>
                <a:schemeClr val="tx1">
                  <a:tint val="75000"/>
                </a:schemeClr>
              </a:solidFill>
              <a:latin typeface="Arial" charset="0"/>
              <a:cs typeface="+mn-cs"/>
            </a:endParaRPr>
          </a:p>
          <a:p>
            <a:pPr marL="742950" indent="-742950" eaLnBrk="0" fontAlgn="t" hangingPunct="0">
              <a:spcBef>
                <a:spcPts val="700"/>
              </a:spcBef>
              <a:buClr>
                <a:schemeClr val="tx2"/>
              </a:buClr>
              <a:buSzPct val="95000"/>
              <a:buFontTx/>
              <a:buAutoNum type="alphaLcParenR"/>
              <a:defRPr/>
            </a:pPr>
            <a:r>
              <a:rPr lang="sr-Latn-RS" sz="2000" u="none" dirty="0">
                <a:solidFill>
                  <a:schemeClr val="tx1">
                    <a:tint val="75000"/>
                  </a:schemeClr>
                </a:solidFill>
                <a:latin typeface="Arial" charset="0"/>
                <a:cs typeface="+mn-cs"/>
              </a:rPr>
              <a:t>B</a:t>
            </a:r>
            <a:r>
              <a:rPr lang="en-US" sz="2000" u="none" dirty="0">
                <a:solidFill>
                  <a:schemeClr val="tx1">
                    <a:tint val="75000"/>
                  </a:schemeClr>
                </a:solidFill>
                <a:latin typeface="Arial" charset="0"/>
                <a:cs typeface="+mn-cs"/>
              </a:rPr>
              <a:t>-k. </a:t>
            </a:r>
            <a:endParaRPr lang="sr-Latn-CS" sz="2000" u="none" dirty="0">
              <a:solidFill>
                <a:schemeClr val="tx1">
                  <a:tint val="75000"/>
                </a:schemeClr>
              </a:solidFill>
              <a:latin typeface="Arial" charset="0"/>
              <a:cs typeface="+mn-cs"/>
            </a:endParaRPr>
          </a:p>
          <a:p>
            <a:pPr marL="54864" eaLnBrk="0" fontAlgn="t" hangingPunct="0">
              <a:spcBef>
                <a:spcPts val="700"/>
              </a:spcBef>
              <a:buClr>
                <a:schemeClr val="tx2"/>
              </a:buClr>
              <a:buSzPct val="95000"/>
              <a:defRPr/>
            </a:pPr>
            <a:r>
              <a:rPr lang="en-US" sz="2000" u="none" dirty="0">
                <a:solidFill>
                  <a:schemeClr val="tx1">
                    <a:tint val="75000"/>
                  </a:schemeClr>
                </a:solidFill>
                <a:latin typeface="Arial" charset="0"/>
                <a:cs typeface="+mn-cs"/>
              </a:rPr>
              <a:t>d) </a:t>
            </a:r>
            <a:r>
              <a:rPr lang="sr-Latn-CS" sz="2000" u="none" dirty="0">
                <a:solidFill>
                  <a:schemeClr val="tx1">
                    <a:tint val="75000"/>
                  </a:schemeClr>
                </a:solidFill>
                <a:latin typeface="Arial" charset="0"/>
                <a:cs typeface="+mn-cs"/>
              </a:rPr>
              <a:t>Nije prikazana</a:t>
            </a:r>
            <a:endParaRPr lang="en-US" sz="2000" u="none" dirty="0">
              <a:solidFill>
                <a:schemeClr val="tx1">
                  <a:tint val="75000"/>
                </a:schemeClr>
              </a:solidFill>
              <a:latin typeface="Arial" charset="0"/>
              <a:cs typeface="+mn-cs"/>
            </a:endParaRPr>
          </a:p>
        </p:txBody>
      </p:sp>
      <p:sp>
        <p:nvSpPr>
          <p:cNvPr id="6" name="Rectangle 5">
            <a:extLst>
              <a:ext uri="{FF2B5EF4-FFF2-40B4-BE49-F238E27FC236}">
                <a16:creationId xmlns:a16="http://schemas.microsoft.com/office/drawing/2014/main" id="{F894DBB6-F656-499F-829D-1E8154271DDD}"/>
              </a:ext>
            </a:extLst>
          </p:cNvPr>
          <p:cNvSpPr>
            <a:spLocks noChangeArrowheads="1"/>
          </p:cNvSpPr>
          <p:nvPr/>
        </p:nvSpPr>
        <p:spPr bwMode="auto">
          <a:xfrm>
            <a:off x="552450" y="4227513"/>
            <a:ext cx="2716213" cy="334962"/>
          </a:xfrm>
          <a:prstGeom prst="rect">
            <a:avLst/>
          </a:prstGeom>
          <a:noFill/>
          <a:ln w="19050" algn="ctr">
            <a:solidFill>
              <a:srgbClr val="FCE78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u="sng">
                <a:solidFill>
                  <a:schemeClr val="tx1"/>
                </a:solidFill>
                <a:latin typeface="Arial" panose="020B0604020202020204" pitchFamily="34" charset="0"/>
                <a:cs typeface="Arial" panose="020B0604020202020204" pitchFamily="34" charset="0"/>
              </a:defRPr>
            </a:lvl1pPr>
            <a:lvl2pPr marL="742950" indent="-285750" eaLnBrk="0" hangingPunct="0">
              <a:defRPr u="sng">
                <a:solidFill>
                  <a:schemeClr val="tx1"/>
                </a:solidFill>
                <a:latin typeface="Arial" panose="020B0604020202020204" pitchFamily="34" charset="0"/>
                <a:cs typeface="Arial" panose="020B0604020202020204" pitchFamily="34" charset="0"/>
              </a:defRPr>
            </a:lvl2pPr>
            <a:lvl3pPr marL="1143000" indent="-228600" eaLnBrk="0" hangingPunct="0">
              <a:defRPr u="sng">
                <a:solidFill>
                  <a:schemeClr val="tx1"/>
                </a:solidFill>
                <a:latin typeface="Arial" panose="020B0604020202020204" pitchFamily="34" charset="0"/>
                <a:cs typeface="Arial" panose="020B0604020202020204" pitchFamily="34" charset="0"/>
              </a:defRPr>
            </a:lvl3pPr>
            <a:lvl4pPr marL="1600200" indent="-228600" eaLnBrk="0" hangingPunct="0">
              <a:defRPr u="sng">
                <a:solidFill>
                  <a:schemeClr val="tx1"/>
                </a:solidFill>
                <a:latin typeface="Arial" panose="020B0604020202020204" pitchFamily="34" charset="0"/>
                <a:cs typeface="Arial" panose="020B0604020202020204" pitchFamily="34" charset="0"/>
              </a:defRPr>
            </a:lvl4pPr>
            <a:lvl5pPr marL="2057400" indent="-228600" eaLnBrk="0" hangingPunct="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TextBox 6">
            <a:extLst>
              <a:ext uri="{FF2B5EF4-FFF2-40B4-BE49-F238E27FC236}">
                <a16:creationId xmlns:a16="http://schemas.microsoft.com/office/drawing/2014/main" id="{833E3624-C959-4EC7-9538-BA9641D9C050}"/>
              </a:ext>
            </a:extLst>
          </p:cNvPr>
          <p:cNvSpPr txBox="1"/>
          <p:nvPr/>
        </p:nvSpPr>
        <p:spPr>
          <a:xfrm>
            <a:off x="381000" y="5078413"/>
            <a:ext cx="8229600" cy="1200150"/>
          </a:xfrm>
          <a:prstGeom prst="rect">
            <a:avLst/>
          </a:prstGeom>
          <a:noFill/>
        </p:spPr>
        <p:txBody>
          <a:bodyPr>
            <a:spAutoFit/>
          </a:bodyPr>
          <a:lstStyle/>
          <a:p>
            <a:pPr>
              <a:defRPr/>
            </a:pPr>
            <a:r>
              <a:rPr lang="sr-Latn-CS" dirty="0">
                <a:latin typeface="+mn-lt"/>
                <a:cs typeface="Arial" charset="0"/>
              </a:rPr>
              <a:t>Sa ove slike vidimo samo per capita potrošnju Y/L =Y/N</a:t>
            </a:r>
            <a:endParaRPr lang="en-US" dirty="0">
              <a:latin typeface="+mn-lt"/>
              <a:cs typeface="Arial" charset="0"/>
            </a:endParaRPr>
          </a:p>
        </p:txBody>
      </p:sp>
      <p:pic>
        <p:nvPicPr>
          <p:cNvPr id="1030" name="Picture 7">
            <a:extLst>
              <a:ext uri="{FF2B5EF4-FFF2-40B4-BE49-F238E27FC236}">
                <a16:creationId xmlns:a16="http://schemas.microsoft.com/office/drawing/2014/main" id="{41351D94-E8F8-4BAC-A1A7-81F96364F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759" t="1163" r="9152" b="43456"/>
          <a:stretch>
            <a:fillRect/>
          </a:stretch>
        </p:blipFill>
        <p:spPr bwMode="auto">
          <a:xfrm>
            <a:off x="3775075" y="742950"/>
            <a:ext cx="5256213"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6">
            <a:extLst>
              <a:ext uri="{FF2B5EF4-FFF2-40B4-BE49-F238E27FC236}">
                <a16:creationId xmlns:a16="http://schemas.microsoft.com/office/drawing/2014/main" id="{D8009651-713F-4786-BCF6-67F0A5EC9C2A}"/>
              </a:ext>
            </a:extLst>
          </p:cNvPr>
          <p:cNvGraphicFramePr>
            <a:graphicFrameLocks noChangeAspect="1"/>
          </p:cNvGraphicFramePr>
          <p:nvPr/>
        </p:nvGraphicFramePr>
        <p:xfrm>
          <a:off x="4508500" y="3346450"/>
          <a:ext cx="127000" cy="165100"/>
        </p:xfrm>
        <a:graphic>
          <a:graphicData uri="http://schemas.openxmlformats.org/presentationml/2006/ole">
            <mc:AlternateContent xmlns:mc="http://schemas.openxmlformats.org/markup-compatibility/2006">
              <mc:Choice xmlns:v="urn:schemas-microsoft-com:vml" Requires="v">
                <p:oleObj spid="_x0000_s103433" name="Equation" r:id="rId4" imgW="126720" imgH="164880" progId="Equation.3">
                  <p:embed/>
                </p:oleObj>
              </mc:Choice>
              <mc:Fallback>
                <p:oleObj name="Equation" r:id="rId4" imgW="126720" imgH="164880" progId="Equation.3">
                  <p:embed/>
                  <p:pic>
                    <p:nvPicPr>
                      <p:cNvPr id="1026" name="Object 6">
                        <a:extLst>
                          <a:ext uri="{FF2B5EF4-FFF2-40B4-BE49-F238E27FC236}">
                            <a16:creationId xmlns:a16="http://schemas.microsoft.com/office/drawing/2014/main" id="{D8009651-713F-4786-BCF6-67F0A5EC9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0" y="3346450"/>
                        <a:ext cx="1270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3" name="Straight Connector 12">
            <a:extLst>
              <a:ext uri="{FF2B5EF4-FFF2-40B4-BE49-F238E27FC236}">
                <a16:creationId xmlns:a16="http://schemas.microsoft.com/office/drawing/2014/main" id="{5E6530E9-D6FB-4A06-9633-731223B37645}"/>
              </a:ext>
            </a:extLst>
          </p:cNvPr>
          <p:cNvCxnSpPr/>
          <p:nvPr/>
        </p:nvCxnSpPr>
        <p:spPr>
          <a:xfrm>
            <a:off x="1674813" y="3440113"/>
            <a:ext cx="107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84C7B1-DB22-4522-9AF8-9E4443008453}"/>
              </a:ext>
            </a:extLst>
          </p:cNvPr>
          <p:cNvCxnSpPr/>
          <p:nvPr/>
        </p:nvCxnSpPr>
        <p:spPr>
          <a:xfrm>
            <a:off x="1673225" y="3836988"/>
            <a:ext cx="10953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BB27E5F-1824-49E6-99E4-5143B8C78DDA}"/>
              </a:ext>
            </a:extLst>
          </p:cNvPr>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z="3600" b="1">
                <a:latin typeface="Consolas" pitchFamily="49" charset="0"/>
              </a:rPr>
              <a:t>tri izvora privrednog rasta</a:t>
            </a:r>
          </a:p>
        </p:txBody>
      </p:sp>
      <p:sp>
        <p:nvSpPr>
          <p:cNvPr id="12291" name="Rectangle 3">
            <a:extLst>
              <a:ext uri="{FF2B5EF4-FFF2-40B4-BE49-F238E27FC236}">
                <a16:creationId xmlns:a16="http://schemas.microsoft.com/office/drawing/2014/main" id="{0AAA51AA-9157-4753-9E53-C37120C43E0C}"/>
              </a:ext>
            </a:extLst>
          </p:cNvPr>
          <p:cNvSpPr>
            <a:spLocks noGrp="1"/>
          </p:cNvSpPr>
          <p:nvPr>
            <p:ph type="body" idx="4294967295"/>
          </p:nvPr>
        </p:nvSpPr>
        <p:spPr>
          <a:xfrm>
            <a:off x="914400" y="1350963"/>
            <a:ext cx="7772400" cy="4572000"/>
          </a:xfrm>
        </p:spPr>
        <p:txBody>
          <a:bodyPr/>
          <a:lstStyle/>
          <a:p>
            <a:pPr eaLnBrk="1" hangingPunct="1">
              <a:lnSpc>
                <a:spcPct val="80000"/>
              </a:lnSpc>
              <a:buFont typeface="Wingdings" panose="05000000000000000000" pitchFamily="2" charset="2"/>
              <a:buNone/>
              <a:defRPr/>
            </a:pPr>
            <a:r>
              <a:rPr lang="en-US" sz="2600" dirty="0">
                <a:latin typeface="Corbel" pitchFamily="34" charset="0"/>
              </a:rPr>
              <a:t>(1) </a:t>
            </a:r>
            <a:r>
              <a:rPr lang="en-US" sz="2600" dirty="0" err="1">
                <a:latin typeface="Corbel" pitchFamily="34" charset="0"/>
              </a:rPr>
              <a:t>rast</a:t>
            </a:r>
            <a:r>
              <a:rPr lang="en-US" sz="2600" dirty="0">
                <a:latin typeface="Corbel" pitchFamily="34" charset="0"/>
              </a:rPr>
              <a:t> </a:t>
            </a:r>
            <a:r>
              <a:rPr lang="en-US" sz="2600" dirty="0" err="1">
                <a:latin typeface="Corbel" pitchFamily="34" charset="0"/>
              </a:rPr>
              <a:t>radno</a:t>
            </a:r>
            <a:r>
              <a:rPr lang="en-US" sz="2600" dirty="0">
                <a:latin typeface="Corbel" pitchFamily="34" charset="0"/>
              </a:rPr>
              <a:t> </a:t>
            </a:r>
            <a:r>
              <a:rPr lang="en-US" sz="2600" dirty="0" err="1">
                <a:latin typeface="Corbel" pitchFamily="34" charset="0"/>
              </a:rPr>
              <a:t>sposobnog</a:t>
            </a:r>
            <a:r>
              <a:rPr lang="en-US" sz="2600" dirty="0">
                <a:latin typeface="Corbel" pitchFamily="34" charset="0"/>
              </a:rPr>
              <a:t> </a:t>
            </a:r>
            <a:r>
              <a:rPr lang="en-US" sz="2600" dirty="0" err="1">
                <a:latin typeface="Corbel" pitchFamily="34" charset="0"/>
              </a:rPr>
              <a:t>stanovništva</a:t>
            </a:r>
            <a:r>
              <a:rPr lang="en-US" sz="2600" dirty="0">
                <a:latin typeface="Corbel" pitchFamily="34" charset="0"/>
              </a:rPr>
              <a:t>,</a:t>
            </a:r>
          </a:p>
          <a:p>
            <a:pPr eaLnBrk="1" hangingPunct="1">
              <a:lnSpc>
                <a:spcPct val="80000"/>
              </a:lnSpc>
              <a:buFont typeface="Wingdings" panose="05000000000000000000" pitchFamily="2" charset="2"/>
              <a:buNone/>
              <a:defRPr/>
            </a:pPr>
            <a:r>
              <a:rPr lang="en-US" sz="2600" dirty="0">
                <a:latin typeface="Corbel" pitchFamily="34" charset="0"/>
              </a:rPr>
              <a:t>(2) </a:t>
            </a:r>
            <a:r>
              <a:rPr lang="en-US" sz="2600" dirty="0" err="1">
                <a:latin typeface="Corbel" pitchFamily="34" charset="0"/>
              </a:rPr>
              <a:t>akumulacij</a:t>
            </a:r>
            <a:r>
              <a:rPr lang="sr-Latn-CS" sz="2600" dirty="0">
                <a:latin typeface="Corbel" pitchFamily="34" charset="0"/>
              </a:rPr>
              <a:t>a</a:t>
            </a:r>
            <a:r>
              <a:rPr lang="en-US" sz="2600" dirty="0">
                <a:latin typeface="Corbel" pitchFamily="34" charset="0"/>
              </a:rPr>
              <a:t> </a:t>
            </a:r>
            <a:r>
              <a:rPr lang="en-US" sz="2600" dirty="0" err="1">
                <a:latin typeface="Corbel" pitchFamily="34" charset="0"/>
              </a:rPr>
              <a:t>kapitala</a:t>
            </a:r>
            <a:endParaRPr lang="en-US" sz="2600" dirty="0">
              <a:latin typeface="Corbel" pitchFamily="34" charset="0"/>
            </a:endParaRPr>
          </a:p>
          <a:p>
            <a:pPr eaLnBrk="1" hangingPunct="1">
              <a:lnSpc>
                <a:spcPct val="80000"/>
              </a:lnSpc>
              <a:buFont typeface="Wingdings" panose="05000000000000000000" pitchFamily="2" charset="2"/>
              <a:buNone/>
              <a:defRPr/>
            </a:pPr>
            <a:r>
              <a:rPr lang="en-US" sz="2600" dirty="0">
                <a:latin typeface="Corbel" pitchFamily="34" charset="0"/>
              </a:rPr>
              <a:t>(3) </a:t>
            </a:r>
            <a:r>
              <a:rPr lang="en-US" sz="2600" dirty="0" err="1">
                <a:latin typeface="Corbel" pitchFamily="34" charset="0"/>
              </a:rPr>
              <a:t>tehnički</a:t>
            </a:r>
            <a:r>
              <a:rPr lang="en-US" sz="2600" dirty="0">
                <a:latin typeface="Corbel" pitchFamily="34" charset="0"/>
              </a:rPr>
              <a:t> </a:t>
            </a:r>
            <a:r>
              <a:rPr lang="en-US" sz="2600" dirty="0" err="1">
                <a:latin typeface="Corbel" pitchFamily="34" charset="0"/>
              </a:rPr>
              <a:t>progres</a:t>
            </a:r>
            <a:endParaRPr lang="sr-Latn-RS" sz="2600" dirty="0">
              <a:latin typeface="Corbel" pitchFamily="34" charset="0"/>
            </a:endParaRPr>
          </a:p>
          <a:p>
            <a:pPr eaLnBrk="1" hangingPunct="1">
              <a:lnSpc>
                <a:spcPct val="80000"/>
              </a:lnSpc>
              <a:buFont typeface="Wingdings" panose="05000000000000000000" pitchFamily="2" charset="2"/>
              <a:buNone/>
              <a:defRPr/>
            </a:pPr>
            <a:endParaRPr lang="sr-Latn-RS" sz="2600" dirty="0">
              <a:latin typeface="Corbel" pitchFamily="34" charset="0"/>
            </a:endParaRPr>
          </a:p>
          <a:p>
            <a:pPr eaLnBrk="1" hangingPunct="1">
              <a:lnSpc>
                <a:spcPct val="80000"/>
              </a:lnSpc>
              <a:buFont typeface="Wingdings" panose="05000000000000000000" pitchFamily="2" charset="2"/>
              <a:buNone/>
              <a:defRPr/>
            </a:pPr>
            <a:endParaRPr lang="sr-Latn-RS" sz="2600" dirty="0">
              <a:latin typeface="Corbel" pitchFamily="34" charset="0"/>
            </a:endParaRPr>
          </a:p>
          <a:p>
            <a:pPr eaLnBrk="1" hangingPunct="1">
              <a:lnSpc>
                <a:spcPct val="80000"/>
              </a:lnSpc>
              <a:buFont typeface="Wingdings" panose="05000000000000000000" pitchFamily="2" charset="2"/>
              <a:buNone/>
              <a:defRPr/>
            </a:pPr>
            <a:endParaRPr lang="en-US" sz="2600" dirty="0">
              <a:latin typeface="Corbel" pitchFamily="34" charset="0"/>
            </a:endParaRPr>
          </a:p>
          <a:p>
            <a:pPr eaLnBrk="1" hangingPunct="1">
              <a:lnSpc>
                <a:spcPct val="80000"/>
              </a:lnSpc>
              <a:defRPr/>
            </a:pPr>
            <a:endParaRPr lang="en-US" sz="2600" dirty="0">
              <a:latin typeface="Corbel" pitchFamily="34" charset="0"/>
            </a:endParaRPr>
          </a:p>
          <a:p>
            <a:pPr eaLnBrk="1" hangingPunct="1">
              <a:lnSpc>
                <a:spcPct val="80000"/>
              </a:lnSpc>
              <a:defRPr/>
            </a:pPr>
            <a:r>
              <a:rPr lang="pl-PL" sz="1000" b="1" dirty="0">
                <a:latin typeface="+mn-lt"/>
              </a:rPr>
              <a:t> </a:t>
            </a:r>
            <a:r>
              <a:rPr lang="pl-PL" sz="1000" b="1" dirty="0" err="1">
                <a:latin typeface="+mn-lt"/>
              </a:rPr>
              <a:t>SL</a:t>
            </a:r>
            <a:r>
              <a:rPr lang="pl-PL" sz="1000" b="1" dirty="0">
                <a:latin typeface="+mn-lt"/>
              </a:rPr>
              <a:t> je </a:t>
            </a:r>
            <a:r>
              <a:rPr lang="pl-PL" sz="1000" b="1" dirty="0" err="1">
                <a:latin typeface="+mn-lt"/>
              </a:rPr>
              <a:t>udeo</a:t>
            </a:r>
            <a:r>
              <a:rPr lang="pl-PL" sz="1000" b="1" dirty="0">
                <a:latin typeface="+mn-lt"/>
              </a:rPr>
              <a:t> rada u </a:t>
            </a:r>
            <a:r>
              <a:rPr lang="pl-PL" sz="1000" b="1" dirty="0" err="1">
                <a:latin typeface="+mn-lt"/>
              </a:rPr>
              <a:t>BDP</a:t>
            </a:r>
            <a:r>
              <a:rPr lang="pl-PL" sz="1000" b="1" dirty="0">
                <a:latin typeface="+mn-lt"/>
              </a:rPr>
              <a:t>, a (</a:t>
            </a:r>
            <a:r>
              <a:rPr lang="pl-PL" sz="1000" b="1" dirty="0" err="1">
                <a:latin typeface="+mn-lt"/>
              </a:rPr>
              <a:t>1-SL</a:t>
            </a:r>
            <a:r>
              <a:rPr lang="pl-PL" sz="1000" b="1" dirty="0">
                <a:latin typeface="+mn-lt"/>
              </a:rPr>
              <a:t>) je </a:t>
            </a:r>
            <a:r>
              <a:rPr lang="pl-PL" sz="1000" b="1" dirty="0" err="1">
                <a:latin typeface="+mn-lt"/>
              </a:rPr>
              <a:t>udeo</a:t>
            </a:r>
            <a:r>
              <a:rPr lang="pl-PL" sz="1000" b="1" dirty="0">
                <a:latin typeface="+mn-lt"/>
              </a:rPr>
              <a:t> </a:t>
            </a:r>
            <a:r>
              <a:rPr lang="pl-PL" sz="1000" b="1" dirty="0" err="1">
                <a:latin typeface="+mn-lt"/>
              </a:rPr>
              <a:t>kapitala</a:t>
            </a:r>
            <a:r>
              <a:rPr lang="pl-PL" sz="1000" b="1" dirty="0">
                <a:latin typeface="+mn-lt"/>
              </a:rPr>
              <a:t> </a:t>
            </a:r>
          </a:p>
          <a:p>
            <a:pPr eaLnBrk="1" hangingPunct="1">
              <a:lnSpc>
                <a:spcPct val="80000"/>
              </a:lnSpc>
              <a:defRPr/>
            </a:pPr>
            <a:endParaRPr lang="pl-PL" sz="2600" dirty="0">
              <a:latin typeface="Corbel" pitchFamily="34" charset="0"/>
            </a:endParaRPr>
          </a:p>
          <a:p>
            <a:pPr eaLnBrk="1" hangingPunct="1">
              <a:lnSpc>
                <a:spcPct val="80000"/>
              </a:lnSpc>
              <a:defRPr/>
            </a:pPr>
            <a:r>
              <a:rPr lang="en-US" sz="2600" dirty="0" err="1">
                <a:latin typeface="Corbel" pitchFamily="34" charset="0"/>
              </a:rPr>
              <a:t>tehnički</a:t>
            </a:r>
            <a:r>
              <a:rPr lang="en-US" sz="2600" dirty="0">
                <a:latin typeface="Corbel" pitchFamily="34" charset="0"/>
              </a:rPr>
              <a:t> </a:t>
            </a:r>
            <a:r>
              <a:rPr lang="en-US" sz="2600" dirty="0" err="1">
                <a:latin typeface="Corbel" pitchFamily="34" charset="0"/>
              </a:rPr>
              <a:t>progres</a:t>
            </a:r>
            <a:r>
              <a:rPr lang="en-US" sz="2600" dirty="0">
                <a:latin typeface="Corbel" pitchFamily="34" charset="0"/>
              </a:rPr>
              <a:t> – </a:t>
            </a:r>
            <a:r>
              <a:rPr lang="en-US" sz="2600" dirty="0" err="1">
                <a:latin typeface="Corbel" pitchFamily="34" charset="0"/>
              </a:rPr>
              <a:t>meren</a:t>
            </a:r>
            <a:r>
              <a:rPr lang="en-US" sz="2600" dirty="0">
                <a:latin typeface="Corbel" pitchFamily="34" charset="0"/>
              </a:rPr>
              <a:t> </a:t>
            </a:r>
            <a:r>
              <a:rPr lang="en-US" sz="2600" dirty="0" err="1">
                <a:latin typeface="Corbel" pitchFamily="34" charset="0"/>
              </a:rPr>
              <a:t>kao</a:t>
            </a:r>
            <a:r>
              <a:rPr lang="sr-Latn-CS" sz="2600" dirty="0">
                <a:latin typeface="Corbel" pitchFamily="34" charset="0"/>
              </a:rPr>
              <a:t> </a:t>
            </a:r>
            <a:r>
              <a:rPr lang="en-US" sz="2600" dirty="0" err="1">
                <a:latin typeface="Corbel" pitchFamily="34" charset="0"/>
              </a:rPr>
              <a:t>rezidual</a:t>
            </a:r>
            <a:r>
              <a:rPr lang="en-US" sz="2600" dirty="0">
                <a:latin typeface="Corbel" pitchFamily="34" charset="0"/>
              </a:rPr>
              <a:t> </a:t>
            </a:r>
            <a:r>
              <a:rPr lang="en-US" sz="2600" dirty="0" err="1">
                <a:latin typeface="Corbel" pitchFamily="34" charset="0"/>
              </a:rPr>
              <a:t>Soloua</a:t>
            </a:r>
            <a:r>
              <a:rPr lang="en-US" sz="2600" dirty="0">
                <a:latin typeface="Corbel" pitchFamily="34" charset="0"/>
              </a:rPr>
              <a:t> </a:t>
            </a:r>
            <a:endParaRPr lang="sr-Latn-CS" sz="2600" dirty="0">
              <a:latin typeface="Corbel" pitchFamily="34" charset="0"/>
            </a:endParaRPr>
          </a:p>
          <a:p>
            <a:pPr eaLnBrk="1" hangingPunct="1">
              <a:lnSpc>
                <a:spcPct val="80000"/>
              </a:lnSpc>
              <a:defRPr/>
            </a:pPr>
            <a:r>
              <a:rPr lang="en-US" sz="2600" dirty="0">
                <a:latin typeface="Corbel" pitchFamily="34" charset="0"/>
              </a:rPr>
              <a:t>– u </a:t>
            </a:r>
            <a:r>
              <a:rPr lang="en-US" sz="2600" dirty="0" err="1">
                <a:latin typeface="Corbel" pitchFamily="34" charset="0"/>
              </a:rPr>
              <a:t>stvari</a:t>
            </a:r>
            <a:r>
              <a:rPr lang="en-US" sz="2600" dirty="0">
                <a:latin typeface="Corbel" pitchFamily="34" charset="0"/>
              </a:rPr>
              <a:t>, </a:t>
            </a:r>
            <a:r>
              <a:rPr lang="en-US" sz="2600" dirty="0" err="1">
                <a:latin typeface="Corbel" pitchFamily="34" charset="0"/>
              </a:rPr>
              <a:t>jedini</a:t>
            </a:r>
            <a:r>
              <a:rPr lang="en-US" sz="2600" dirty="0">
                <a:latin typeface="Corbel" pitchFamily="34" charset="0"/>
              </a:rPr>
              <a:t> </a:t>
            </a:r>
            <a:r>
              <a:rPr lang="en-US" sz="2600" dirty="0" err="1">
                <a:latin typeface="Corbel" pitchFamily="34" charset="0"/>
              </a:rPr>
              <a:t>istinski</a:t>
            </a:r>
            <a:r>
              <a:rPr lang="en-US" sz="2600" dirty="0">
                <a:latin typeface="Corbel" pitchFamily="34" charset="0"/>
              </a:rPr>
              <a:t> </a:t>
            </a:r>
            <a:r>
              <a:rPr lang="en-US" sz="2600" dirty="0" err="1">
                <a:latin typeface="Corbel" pitchFamily="34" charset="0"/>
              </a:rPr>
              <a:t>pokretač</a:t>
            </a:r>
            <a:r>
              <a:rPr lang="sr-Latn-RS" sz="2600" dirty="0">
                <a:latin typeface="Corbel" pitchFamily="34" charset="0"/>
              </a:rPr>
              <a:t> </a:t>
            </a:r>
            <a:r>
              <a:rPr lang="en-US" sz="2600" dirty="0" err="1">
                <a:latin typeface="Corbel" pitchFamily="34" charset="0"/>
              </a:rPr>
              <a:t>razvoja</a:t>
            </a:r>
            <a:r>
              <a:rPr lang="en-US" sz="2600" dirty="0">
                <a:latin typeface="Corbel" pitchFamily="34" charset="0"/>
              </a:rPr>
              <a:t>. </a:t>
            </a:r>
          </a:p>
          <a:p>
            <a:pPr eaLnBrk="1" hangingPunct="1">
              <a:lnSpc>
                <a:spcPct val="80000"/>
              </a:lnSpc>
              <a:defRPr/>
            </a:pPr>
            <a:endParaRPr lang="en-US" sz="2600" dirty="0">
              <a:latin typeface="Corbel" pitchFamily="34" charset="0"/>
            </a:endParaRPr>
          </a:p>
        </p:txBody>
      </p:sp>
      <p:pic>
        <p:nvPicPr>
          <p:cNvPr id="17412" name="Picture 5">
            <a:extLst>
              <a:ext uri="{FF2B5EF4-FFF2-40B4-BE49-F238E27FC236}">
                <a16:creationId xmlns:a16="http://schemas.microsoft.com/office/drawing/2014/main" id="{CE790E17-6102-456F-B7BA-06E09742F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843" t="40337" r="56265" b="54201"/>
          <a:stretch>
            <a:fillRect/>
          </a:stretch>
        </p:blipFill>
        <p:spPr bwMode="auto">
          <a:xfrm>
            <a:off x="1362075" y="2811463"/>
            <a:ext cx="5151438"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srcRect l="51754" t="3462"/>
          <a:stretch>
            <a:fillRect/>
          </a:stretch>
        </p:blipFill>
        <p:spPr bwMode="auto">
          <a:xfrm>
            <a:off x="381000" y="228600"/>
            <a:ext cx="8763000" cy="6172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304800" y="1400175"/>
            <a:ext cx="8001000" cy="4789488"/>
          </a:xfrm>
          <a:prstGeom prst="rect">
            <a:avLst/>
          </a:prstGeom>
          <a:noFill/>
          <a:ln w="9525">
            <a:noFill/>
            <a:miter lim="800000"/>
            <a:headEnd/>
            <a:tailEnd/>
          </a:ln>
        </p:spPr>
        <p:txBody>
          <a:bodyPr anchor="ctr">
            <a:spAutoFit/>
          </a:bodyPr>
          <a:lstStyle/>
          <a:p>
            <a:r>
              <a:rPr lang="sr-Latn-CS" sz="2800" dirty="0">
                <a:solidFill>
                  <a:schemeClr val="bg2"/>
                </a:solidFill>
                <a:latin typeface="Times New Roman" pitchFamily="18" charset="0"/>
                <a:hlinkClick r:id="rId2" tooltip="Golden Rule savings rate"/>
              </a:rPr>
              <a:t>Zlatno pravilo akumulacije kapitala</a:t>
            </a:r>
            <a:r>
              <a:rPr lang="sr-Latn-CS" sz="2800" dirty="0">
                <a:solidFill>
                  <a:schemeClr val="bg2"/>
                </a:solidFill>
                <a:latin typeface="Times New Roman" pitchFamily="18" charset="0"/>
              </a:rPr>
              <a:t> Koje se bavi utvrđivanjem koliko privreda može da potroši danas, a koliko treba da iznosi štednja koja će osigurati da buduće generacije uživaju veću potrošnju.</a:t>
            </a:r>
          </a:p>
          <a:p>
            <a:endParaRPr lang="sr-Latn-CS" sz="2800" dirty="0">
              <a:solidFill>
                <a:schemeClr val="bg2"/>
              </a:solidFill>
              <a:latin typeface="Times New Roman" pitchFamily="18" charset="0"/>
            </a:endParaRPr>
          </a:p>
          <a:p>
            <a:r>
              <a:rPr lang="sr-Latn-CS" sz="2800" dirty="0">
                <a:solidFill>
                  <a:schemeClr val="bg2"/>
                </a:solidFill>
                <a:latin typeface="Times New Roman" pitchFamily="18" charset="0"/>
              </a:rPr>
              <a:t>Njegovi verovatno najznačajniji rad </a:t>
            </a:r>
            <a:r>
              <a:rPr lang="en-US" sz="2800" dirty="0" err="1">
                <a:solidFill>
                  <a:schemeClr val="bg2"/>
                </a:solidFill>
                <a:latin typeface="Times New Roman" pitchFamily="18" charset="0"/>
              </a:rPr>
              <a:t>teor</a:t>
            </a:r>
            <a:r>
              <a:rPr lang="sr-Latn-CS" sz="2800" dirty="0">
                <a:solidFill>
                  <a:schemeClr val="bg2"/>
                </a:solidFill>
                <a:latin typeface="Times New Roman" pitchFamily="18" charset="0"/>
              </a:rPr>
              <a:t>ija </a:t>
            </a:r>
            <a:r>
              <a:rPr lang="sr-Latn-CS" sz="2800" dirty="0">
                <a:solidFill>
                  <a:schemeClr val="bg2"/>
                </a:solidFill>
                <a:latin typeface="Times New Roman" pitchFamily="18" charset="0"/>
                <a:hlinkClick r:id="rId3" tooltip="Natural rate of unemployment"/>
              </a:rPr>
              <a:t>prirodne stope nezaposlenosti (na</a:t>
            </a:r>
            <a:r>
              <a:rPr lang="en-US" sz="2800" dirty="0" err="1">
                <a:solidFill>
                  <a:schemeClr val="bg2"/>
                </a:solidFill>
                <a:latin typeface="Times New Roman" pitchFamily="18" charset="0"/>
                <a:hlinkClick r:id="rId3" tooltip="Natural rate of unemployment"/>
              </a:rPr>
              <a:t>tural</a:t>
            </a:r>
            <a:r>
              <a:rPr lang="en-US" sz="2800" dirty="0">
                <a:solidFill>
                  <a:schemeClr val="bg2"/>
                </a:solidFill>
                <a:latin typeface="Times New Roman" pitchFamily="18" charset="0"/>
                <a:hlinkClick r:id="rId3" tooltip="Natural rate of unemployment"/>
              </a:rPr>
              <a:t> rate of unemployment</a:t>
            </a:r>
            <a:r>
              <a:rPr lang="sr-Latn-CS" sz="2800" dirty="0">
                <a:solidFill>
                  <a:schemeClr val="bg2"/>
                </a:solidFill>
                <a:latin typeface="Times New Roman" pitchFamily="18" charset="0"/>
              </a:rPr>
              <a:t>)</a:t>
            </a:r>
            <a:r>
              <a:rPr lang="en-US" sz="2800" dirty="0">
                <a:solidFill>
                  <a:schemeClr val="bg2"/>
                </a:solidFill>
                <a:latin typeface="Times New Roman" pitchFamily="18" charset="0"/>
              </a:rPr>
              <a:t> – </a:t>
            </a:r>
            <a:r>
              <a:rPr lang="sr-Latn-CS" sz="2800" dirty="0">
                <a:solidFill>
                  <a:schemeClr val="bg2"/>
                </a:solidFill>
                <a:latin typeface="Times New Roman" pitchFamily="18" charset="0"/>
              </a:rPr>
              <a:t>dokaz njenog postojanja, kako se utvrđuje veličina i kako iz tržišnih odnosa može nastati nezaposlenost.</a:t>
            </a:r>
          </a:p>
          <a:p>
            <a:r>
              <a:rPr lang="sr-Latn-CS" sz="2800" dirty="0">
                <a:solidFill>
                  <a:schemeClr val="bg2"/>
                </a:solidFill>
                <a:latin typeface="Times New Roman" pitchFamily="18" charset="0"/>
              </a:rPr>
              <a:t>Time su se bavili Milton Fridman i </a:t>
            </a:r>
            <a:r>
              <a:rPr lang="sr-Latn-CS" sz="2400" dirty="0">
                <a:solidFill>
                  <a:schemeClr val="bg2"/>
                </a:solidFill>
                <a:latin typeface="Times New Roman" pitchFamily="18" charset="0"/>
              </a:rPr>
              <a:t>Filips </a:t>
            </a:r>
            <a:r>
              <a:rPr lang="sr-Latn-CS" sz="2800" dirty="0">
                <a:solidFill>
                  <a:schemeClr val="bg2"/>
                </a:solidFill>
                <a:latin typeface="Times New Roman" pitchFamily="18" charset="0"/>
              </a:rPr>
              <a:t>(</a:t>
            </a:r>
            <a:r>
              <a:rPr lang="en-US" sz="2800" dirty="0">
                <a:solidFill>
                  <a:schemeClr val="bg2"/>
                </a:solidFill>
                <a:latin typeface="Times New Roman" pitchFamily="18" charset="0"/>
                <a:hlinkClick r:id="rId4" tooltip="William Phillips (economist)"/>
              </a:rPr>
              <a:t>Alban William Phillips</a:t>
            </a:r>
            <a:r>
              <a:rPr lang="sr-Latn-CS" sz="2800" dirty="0">
                <a:solidFill>
                  <a:schemeClr val="bg2"/>
                </a:solidFill>
                <a:latin typeface="Times New Roman" pitchFamily="18" charset="0"/>
              </a:rPr>
              <a:t>), to je 14. poglavlje</a:t>
            </a:r>
            <a:endParaRPr lang="en-US" sz="2800" dirty="0">
              <a:solidFill>
                <a:schemeClr val="bg2"/>
              </a:solidFill>
              <a:latin typeface="Times New Roman" pitchFamily="18" charset="0"/>
            </a:endParaRPr>
          </a:p>
        </p:txBody>
      </p:sp>
      <p:sp>
        <p:nvSpPr>
          <p:cNvPr id="2" name="Rectangle 1">
            <a:extLst>
              <a:ext uri="{FF2B5EF4-FFF2-40B4-BE49-F238E27FC236}">
                <a16:creationId xmlns:a16="http://schemas.microsoft.com/office/drawing/2014/main" id="{F1A242D5-AA35-4070-84AB-8FE0DFC66FAF}"/>
              </a:ext>
            </a:extLst>
          </p:cNvPr>
          <p:cNvSpPr/>
          <p:nvPr/>
        </p:nvSpPr>
        <p:spPr>
          <a:xfrm>
            <a:off x="2057400" y="702973"/>
            <a:ext cx="1140056" cy="341632"/>
          </a:xfrm>
          <a:prstGeom prst="rect">
            <a:avLst/>
          </a:prstGeom>
        </p:spPr>
        <p:txBody>
          <a:bodyPr wrap="none">
            <a:spAutoFit/>
          </a:bodyPr>
          <a:lstStyle/>
          <a:p>
            <a:pPr eaLnBrk="1" hangingPunct="1">
              <a:lnSpc>
                <a:spcPct val="90000"/>
              </a:lnSpc>
            </a:pPr>
            <a:r>
              <a:rPr lang="en-US" i="1" dirty="0">
                <a:solidFill>
                  <a:schemeClr val="bg2"/>
                </a:solidFill>
              </a:rPr>
              <a:t>MPK </a:t>
            </a:r>
            <a:r>
              <a:rPr lang="en-US" dirty="0">
                <a:solidFill>
                  <a:schemeClr val="bg2"/>
                </a:solidFill>
              </a:rPr>
              <a:t>= δ.</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sr-Latn-RS" dirty="0"/>
              <a:t>Kolika je stopa štednje?</a:t>
            </a:r>
            <a:endParaRPr lang="en-US" dirty="0"/>
          </a:p>
        </p:txBody>
      </p:sp>
      <p:sp>
        <p:nvSpPr>
          <p:cNvPr id="14339" name="Rectangle 3"/>
          <p:cNvSpPr>
            <a:spLocks noGrp="1" noChangeArrowheads="1"/>
          </p:cNvSpPr>
          <p:nvPr>
            <p:ph type="body" idx="1"/>
          </p:nvPr>
        </p:nvSpPr>
        <p:spPr>
          <a:xfrm>
            <a:off x="428596" y="1428737"/>
            <a:ext cx="3838604" cy="4357718"/>
          </a:xfrm>
        </p:spPr>
        <p:txBody>
          <a:bodyPr/>
          <a:lstStyle/>
          <a:p>
            <a:pPr eaLnBrk="1" hangingPunct="1">
              <a:lnSpc>
                <a:spcPct val="80000"/>
              </a:lnSpc>
            </a:pPr>
            <a:r>
              <a:rPr lang="sr-Latn-CS" sz="1800" dirty="0"/>
              <a:t>Stopa štednje od </a:t>
            </a:r>
            <a:r>
              <a:rPr lang="en-US" sz="1800" dirty="0"/>
              <a:t>100% </a:t>
            </a:r>
            <a:r>
              <a:rPr lang="sr-Latn-CS" sz="1800" dirty="0"/>
              <a:t> - ceo dohodak ide na investicije u </a:t>
            </a:r>
            <a:r>
              <a:rPr lang="sr-Latn-CS" sz="1800" dirty="0">
                <a:hlinkClick r:id="rId2" tooltip="Capital (economics)"/>
              </a:rPr>
              <a:t>ka</a:t>
            </a:r>
            <a:r>
              <a:rPr lang="en-US" sz="1800" dirty="0" err="1">
                <a:hlinkClick r:id="rId2" tooltip="Capital (economics)"/>
              </a:rPr>
              <a:t>pital</a:t>
            </a:r>
            <a:r>
              <a:rPr lang="en-US" sz="1800" dirty="0"/>
              <a:t>, </a:t>
            </a:r>
            <a:r>
              <a:rPr lang="sr-Latn-CS" sz="1800" dirty="0"/>
              <a:t>a potrošnja u stabilnom stanju jednaka je nuli.</a:t>
            </a:r>
          </a:p>
          <a:p>
            <a:pPr eaLnBrk="1" hangingPunct="1">
              <a:lnSpc>
                <a:spcPct val="80000"/>
              </a:lnSpc>
            </a:pPr>
            <a:endParaRPr lang="sr-Latn-CS" sz="1800" dirty="0"/>
          </a:p>
          <a:p>
            <a:pPr eaLnBrk="1" hangingPunct="1">
              <a:lnSpc>
                <a:spcPct val="80000"/>
              </a:lnSpc>
            </a:pPr>
            <a:r>
              <a:rPr lang="sr-Latn-CS" sz="1800" dirty="0"/>
              <a:t>Štednja u iznosu od </a:t>
            </a:r>
            <a:r>
              <a:rPr lang="en-US" sz="1800" dirty="0"/>
              <a:t>0% imp</a:t>
            </a:r>
            <a:r>
              <a:rPr lang="sr-Latn-CS" sz="1800" dirty="0"/>
              <a:t>cira da nema novog kapitala, sav kapital se amortizuje dok se novi ne stvara, te je potrošnja u stabilnom stanju opet jednaka nuli.</a:t>
            </a:r>
          </a:p>
          <a:p>
            <a:pPr eaLnBrk="1" hangingPunct="1">
              <a:lnSpc>
                <a:spcPct val="80000"/>
              </a:lnSpc>
            </a:pPr>
            <a:endParaRPr lang="sr-Latn-CS" sz="1800" dirty="0"/>
          </a:p>
          <a:p>
            <a:pPr eaLnBrk="1" hangingPunct="1">
              <a:lnSpc>
                <a:spcPct val="80000"/>
              </a:lnSpc>
            </a:pPr>
            <a:r>
              <a:rPr lang="sr-Latn-CS" sz="1800" dirty="0"/>
              <a:t>Negde između te dve tačke je štednja koja odgovara </a:t>
            </a:r>
            <a:r>
              <a:rPr lang="en-US" sz="1800" dirty="0"/>
              <a:t>“</a:t>
            </a:r>
            <a:r>
              <a:rPr lang="sr-Latn-CS" sz="1800" dirty="0"/>
              <a:t>zlatnom pravilu</a:t>
            </a:r>
            <a:r>
              <a:rPr lang="en-US" sz="1800" dirty="0"/>
              <a:t>" </a:t>
            </a:r>
            <a:r>
              <a:rPr lang="sr-Latn-CS" sz="1800" dirty="0"/>
              <a:t>gde je sklonost štednji definisana tako da maksimizira potrošnju.</a:t>
            </a:r>
            <a:r>
              <a:rPr lang="en-US" sz="1800" dirty="0"/>
              <a:t> </a:t>
            </a:r>
          </a:p>
        </p:txBody>
      </p:sp>
      <p:pic>
        <p:nvPicPr>
          <p:cNvPr id="4" name="Picture 8">
            <a:extLst>
              <a:ext uri="{FF2B5EF4-FFF2-40B4-BE49-F238E27FC236}">
                <a16:creationId xmlns:a16="http://schemas.microsoft.com/office/drawing/2014/main" id="{D8639EB8-54AF-4AFF-8A31-7C154D7011AC}"/>
              </a:ext>
            </a:extLst>
          </p:cNvPr>
          <p:cNvPicPr>
            <a:picLocks noChangeAspect="1" noChangeArrowheads="1"/>
          </p:cNvPicPr>
          <p:nvPr/>
        </p:nvPicPr>
        <p:blipFill>
          <a:blip r:embed="rId3"/>
          <a:srcRect/>
          <a:stretch>
            <a:fillRect/>
          </a:stretch>
        </p:blipFill>
        <p:spPr>
          <a:xfrm>
            <a:off x="4648200" y="1519238"/>
            <a:ext cx="4495800" cy="3281362"/>
          </a:xfrm>
          <a:prstGeom prst="rect">
            <a:avLst/>
          </a:prstGeom>
        </p:spPr>
      </p:pic>
      <p:cxnSp>
        <p:nvCxnSpPr>
          <p:cNvPr id="3" name="Straight Connector 2">
            <a:extLst>
              <a:ext uri="{FF2B5EF4-FFF2-40B4-BE49-F238E27FC236}">
                <a16:creationId xmlns:a16="http://schemas.microsoft.com/office/drawing/2014/main" id="{DA8E7C1D-E6C0-40D5-BC12-24461F01D615}"/>
              </a:ext>
            </a:extLst>
          </p:cNvPr>
          <p:cNvCxnSpPr>
            <a:cxnSpLocks/>
          </p:cNvCxnSpPr>
          <p:nvPr/>
        </p:nvCxnSpPr>
        <p:spPr>
          <a:xfrm flipV="1">
            <a:off x="5181600" y="2743200"/>
            <a:ext cx="1600200" cy="1371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0DD1725-4166-4B55-846B-C4601E86E573}"/>
              </a:ext>
            </a:extLst>
          </p:cNvPr>
          <p:cNvCxnSpPr>
            <a:cxnSpLocks/>
          </p:cNvCxnSpPr>
          <p:nvPr/>
        </p:nvCxnSpPr>
        <p:spPr>
          <a:xfrm>
            <a:off x="5181600" y="4114802"/>
            <a:ext cx="2209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p>
        </p:txBody>
      </p:sp>
      <p:pic>
        <p:nvPicPr>
          <p:cNvPr id="15363" name="Picture 4"/>
          <p:cNvPicPr>
            <a:picLocks noGrp="1" noChangeAspect="1" noChangeArrowheads="1"/>
          </p:cNvPicPr>
          <p:nvPr>
            <p:ph type="body" idx="1"/>
          </p:nvPr>
        </p:nvPicPr>
        <p:blipFill>
          <a:blip r:embed="rId2"/>
          <a:srcRect/>
          <a:stretch>
            <a:fillRect/>
          </a:stretch>
        </p:blipFill>
        <p:spPr>
          <a:xfrm>
            <a:off x="163772" y="92075"/>
            <a:ext cx="8458200" cy="667385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0" y="914400"/>
            <a:ext cx="4876800" cy="4876800"/>
          </a:xfrm>
        </p:spPr>
        <p:txBody>
          <a:bodyPr/>
          <a:lstStyle/>
          <a:p>
            <a:pPr eaLnBrk="1" hangingPunct="1">
              <a:lnSpc>
                <a:spcPct val="80000"/>
              </a:lnSpc>
              <a:buFontTx/>
              <a:buNone/>
            </a:pPr>
            <a:r>
              <a:rPr lang="sr-Latn-CS" sz="3200"/>
              <a:t>Logički sled događaja</a:t>
            </a:r>
          </a:p>
          <a:p>
            <a:pPr eaLnBrk="1" hangingPunct="1">
              <a:lnSpc>
                <a:spcPct val="80000"/>
              </a:lnSpc>
              <a:buFontTx/>
              <a:buNone/>
            </a:pPr>
            <a:endParaRPr lang="sr-Latn-CS" sz="3200"/>
          </a:p>
          <a:p>
            <a:pPr eaLnBrk="1" hangingPunct="1">
              <a:lnSpc>
                <a:spcPct val="80000"/>
              </a:lnSpc>
              <a:buFontTx/>
              <a:buNone/>
            </a:pPr>
            <a:r>
              <a:rPr lang="sr-Latn-CS" sz="3200"/>
              <a:t>1. </a:t>
            </a:r>
            <a:r>
              <a:rPr lang="en-US" sz="3200"/>
              <a:t>Što zemlja više štedi - više investira; </a:t>
            </a:r>
            <a:endParaRPr lang="sr-Latn-CS" sz="3200"/>
          </a:p>
          <a:p>
            <a:pPr eaLnBrk="1" hangingPunct="1">
              <a:lnSpc>
                <a:spcPct val="80000"/>
              </a:lnSpc>
              <a:buFontTx/>
              <a:buNone/>
            </a:pPr>
            <a:r>
              <a:rPr lang="sr-Latn-CS" sz="3200"/>
              <a:t>2. </a:t>
            </a:r>
            <a:r>
              <a:rPr lang="en-US" sz="3200"/>
              <a:t>što više investira – </a:t>
            </a:r>
          </a:p>
          <a:p>
            <a:pPr eaLnBrk="1" hangingPunct="1">
              <a:lnSpc>
                <a:spcPct val="80000"/>
              </a:lnSpc>
              <a:buFontTx/>
              <a:buNone/>
            </a:pPr>
            <a:r>
              <a:rPr lang="en-US" sz="3200"/>
              <a:t>	veći je </a:t>
            </a:r>
            <a:r>
              <a:rPr lang="en-US" sz="3200" i="1"/>
              <a:t>K/Y</a:t>
            </a:r>
            <a:r>
              <a:rPr lang="en-US" sz="3200"/>
              <a:t>; </a:t>
            </a:r>
            <a:endParaRPr lang="sr-Latn-CS" sz="3200"/>
          </a:p>
          <a:p>
            <a:pPr eaLnBrk="1" hangingPunct="1">
              <a:lnSpc>
                <a:spcPct val="80000"/>
              </a:lnSpc>
              <a:buFontTx/>
              <a:buNone/>
            </a:pPr>
            <a:r>
              <a:rPr lang="sr-Latn-CS" sz="3200"/>
              <a:t>3. što</a:t>
            </a:r>
            <a:r>
              <a:rPr lang="en-US" sz="3200"/>
              <a:t>  je veći</a:t>
            </a:r>
            <a:r>
              <a:rPr lang="sr-Latn-CS" sz="3200"/>
              <a:t> </a:t>
            </a:r>
            <a:r>
              <a:rPr lang="en-US" sz="3200" i="1"/>
              <a:t>K/Y </a:t>
            </a:r>
            <a:r>
              <a:rPr lang="en-US" sz="3200"/>
              <a:t>veći je output po</a:t>
            </a:r>
            <a:r>
              <a:rPr lang="sr-Latn-CS" sz="3200"/>
              <a:t> </a:t>
            </a:r>
            <a:r>
              <a:rPr lang="en-US" sz="3200"/>
              <a:t>radniku. </a:t>
            </a:r>
            <a:endParaRPr lang="sr-Latn-CS" sz="3200"/>
          </a:p>
          <a:p>
            <a:pPr eaLnBrk="1" hangingPunct="1">
              <a:lnSpc>
                <a:spcPct val="80000"/>
              </a:lnSpc>
              <a:buFontTx/>
              <a:buNone/>
            </a:pPr>
            <a:endParaRPr lang="sr-Latn-CS" sz="3200"/>
          </a:p>
          <a:p>
            <a:pPr eaLnBrk="1" hangingPunct="1">
              <a:lnSpc>
                <a:spcPct val="80000"/>
              </a:lnSpc>
            </a:pPr>
            <a:endParaRPr lang="en-US" sz="3200"/>
          </a:p>
        </p:txBody>
      </p:sp>
      <p:pic>
        <p:nvPicPr>
          <p:cNvPr id="16388" name="Picture 6"/>
          <p:cNvPicPr>
            <a:picLocks noGrp="1" noChangeAspect="1" noChangeArrowheads="1"/>
          </p:cNvPicPr>
          <p:nvPr>
            <p:ph type="body" sz="half" idx="2"/>
          </p:nvPr>
        </p:nvPicPr>
        <p:blipFill>
          <a:blip r:embed="rId2"/>
          <a:srcRect/>
          <a:stretch>
            <a:fillRect/>
          </a:stretch>
        </p:blipFill>
        <p:spPr>
          <a:xfrm>
            <a:off x="5029200" y="762000"/>
            <a:ext cx="3810000" cy="2781300"/>
          </a:xfrm>
        </p:spPr>
      </p:pic>
      <p:sp>
        <p:nvSpPr>
          <p:cNvPr id="16389" name="Rectangle 8"/>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a:p>
        </p:txBody>
      </p:sp>
      <mc:AlternateContent xmlns:mc="http://schemas.openxmlformats.org/markup-compatibility/2006" xmlns:a14="http://schemas.microsoft.com/office/drawing/2010/main">
        <mc:Choice Requires="a14">
          <p:sp>
            <p:nvSpPr>
              <p:cNvPr id="17411" name="Rectangle 3"/>
              <p:cNvSpPr>
                <a:spLocks noGrp="1" noChangeArrowheads="1"/>
              </p:cNvSpPr>
              <p:nvPr>
                <p:ph type="body" idx="1"/>
              </p:nvPr>
            </p:nvSpPr>
            <p:spPr/>
            <p:txBody>
              <a:bodyPr/>
              <a:lstStyle/>
              <a:p>
                <a:pPr eaLnBrk="1" hangingPunct="1">
                  <a:lnSpc>
                    <a:spcPct val="80000"/>
                  </a:lnSpc>
                  <a:buFontTx/>
                  <a:buNone/>
                </a:pPr>
                <a:r>
                  <a:rPr lang="en-US" sz="3200" dirty="0"/>
                  <a:t>Pošto </a:t>
                </a:r>
                <a:r>
                  <a:rPr lang="en-US" sz="3200" dirty="0" err="1"/>
                  <a:t>je</a:t>
                </a:r>
                <a:r>
                  <a:rPr lang="en-US" sz="3200" dirty="0"/>
                  <a:t> </a:t>
                </a:r>
                <a14:m>
                  <m:oMath xmlns:m="http://schemas.openxmlformats.org/officeDocument/2006/math">
                    <m:box>
                      <m:boxPr>
                        <m:ctrlPr>
                          <a:rPr lang="en-US" sz="4000" i="1" smtClean="0">
                            <a:latin typeface="Cambria Math" panose="02040503050406030204" pitchFamily="18" charset="0"/>
                          </a:rPr>
                        </m:ctrlPr>
                      </m:boxPr>
                      <m:e>
                        <m:argPr>
                          <m:argSz m:val="-1"/>
                        </m:argPr>
                        <m:f>
                          <m:fPr>
                            <m:ctrlPr>
                              <a:rPr lang="en-US" sz="4000" i="1" smtClean="0">
                                <a:latin typeface="Cambria Math" panose="02040503050406030204" pitchFamily="18" charset="0"/>
                              </a:rPr>
                            </m:ctrlPr>
                          </m:fPr>
                          <m:num>
                            <m:r>
                              <a:rPr lang="en-GB" sz="4000" b="0" i="1" smtClean="0">
                                <a:latin typeface="Cambria Math" panose="02040503050406030204" pitchFamily="18" charset="0"/>
                              </a:rPr>
                              <m:t>𝑌</m:t>
                            </m:r>
                          </m:num>
                          <m:den>
                            <m:r>
                              <a:rPr lang="en-GB" sz="4000" b="0" i="1" smtClean="0">
                                <a:latin typeface="Cambria Math" panose="02040503050406030204" pitchFamily="18" charset="0"/>
                              </a:rPr>
                              <m:t>𝐿</m:t>
                            </m:r>
                          </m:den>
                        </m:f>
                      </m:e>
                    </m:box>
                  </m:oMath>
                </a14:m>
                <a:r>
                  <a:rPr lang="en-US" sz="3200" i="1" dirty="0"/>
                  <a:t>“</a:t>
                </a:r>
                <a:r>
                  <a:rPr lang="en-US" sz="3200" dirty="0" err="1"/>
                  <a:t>isto</a:t>
                </a:r>
                <a:r>
                  <a:rPr lang="en-US" sz="3200" dirty="0"/>
                  <a:t>” </a:t>
                </a:r>
                <a:r>
                  <a:rPr lang="en-US" sz="3200" dirty="0" err="1"/>
                  <a:t>što</a:t>
                </a:r>
                <a:r>
                  <a:rPr lang="en-US" sz="3200" dirty="0"/>
                  <a:t> </a:t>
                </a:r>
                <a:r>
                  <a:rPr lang="en-US" sz="3200" dirty="0" err="1"/>
                  <a:t>i</a:t>
                </a:r>
                <a:r>
                  <a:rPr lang="en-US" sz="3200" dirty="0"/>
                  <a:t> </a:t>
                </a:r>
                <a:r>
                  <a:rPr lang="en-US" sz="3200" i="1" dirty="0" err="1"/>
                  <a:t>Ypc</a:t>
                </a:r>
                <a:endParaRPr lang="en-US" sz="3200" i="1" dirty="0"/>
              </a:p>
              <a:p>
                <a:pPr eaLnBrk="1" hangingPunct="1">
                  <a:lnSpc>
                    <a:spcPct val="80000"/>
                  </a:lnSpc>
                  <a:buFontTx/>
                  <a:buNone/>
                </a:pPr>
                <a:r>
                  <a:rPr lang="en-US" sz="3200" dirty="0"/>
                  <a:t> </a:t>
                </a:r>
                <a:r>
                  <a:rPr lang="en-US" sz="3200" dirty="0" err="1"/>
                  <a:t>vidimo</a:t>
                </a:r>
                <a:r>
                  <a:rPr lang="en-US" sz="3200" dirty="0"/>
                  <a:t> da bi </a:t>
                </a:r>
                <a:r>
                  <a:rPr lang="en-US" sz="3200" dirty="0" err="1"/>
                  <a:t>trebalo</a:t>
                </a:r>
                <a:r>
                  <a:rPr lang="en-US" sz="3200" dirty="0"/>
                  <a:t> da </a:t>
                </a:r>
                <a:r>
                  <a:rPr lang="en-US" sz="3200" dirty="0" err="1"/>
                  <a:t>zemlje</a:t>
                </a:r>
                <a:r>
                  <a:rPr lang="en-US" sz="3200" dirty="0"/>
                  <a:t> </a:t>
                </a:r>
                <a:r>
                  <a:rPr lang="en-US" sz="3200" dirty="0" err="1"/>
                  <a:t>sa</a:t>
                </a:r>
                <a:r>
                  <a:rPr lang="en-US" sz="3200" dirty="0"/>
                  <a:t> </a:t>
                </a:r>
                <a:r>
                  <a:rPr lang="en-US" sz="3200" dirty="0" err="1"/>
                  <a:t>visokim</a:t>
                </a:r>
                <a:r>
                  <a:rPr lang="sr-Latn-CS" sz="3200" dirty="0"/>
                  <a:t> </a:t>
                </a:r>
                <a:r>
                  <a:rPr lang="en-US" sz="3200" dirty="0" err="1"/>
                  <a:t>stopama</a:t>
                </a:r>
                <a:r>
                  <a:rPr lang="en-US" sz="3200" dirty="0"/>
                  <a:t> </a:t>
                </a:r>
                <a:r>
                  <a:rPr lang="en-US" sz="3200" dirty="0" err="1"/>
                  <a:t>štednje</a:t>
                </a:r>
                <a:r>
                  <a:rPr lang="en-US" sz="3200" dirty="0"/>
                  <a:t> </a:t>
                </a:r>
                <a:r>
                  <a:rPr lang="en-US" sz="3200" dirty="0" err="1"/>
                  <a:t>i</a:t>
                </a:r>
                <a:r>
                  <a:rPr lang="en-US" sz="3200" dirty="0"/>
                  <a:t> </a:t>
                </a:r>
                <a:r>
                  <a:rPr lang="en-US" sz="3200" dirty="0" err="1"/>
                  <a:t>investicija</a:t>
                </a:r>
                <a:r>
                  <a:rPr lang="en-US" sz="3200" dirty="0"/>
                  <a:t> </a:t>
                </a:r>
                <a:r>
                  <a:rPr lang="en-US" sz="3200" dirty="0" err="1"/>
                  <a:t>imaju</a:t>
                </a:r>
                <a:r>
                  <a:rPr lang="en-US" sz="3200" dirty="0"/>
                  <a:t> </a:t>
                </a:r>
                <a:r>
                  <a:rPr lang="en-US" sz="3200" dirty="0" err="1"/>
                  <a:t>visoke</a:t>
                </a:r>
                <a:r>
                  <a:rPr lang="en-US" sz="3200" dirty="0"/>
                  <a:t> per</a:t>
                </a:r>
                <a:r>
                  <a:rPr lang="sr-Latn-CS" sz="3200" dirty="0"/>
                  <a:t> </a:t>
                </a:r>
                <a:r>
                  <a:rPr lang="en-US" sz="3200" dirty="0"/>
                  <a:t>capita </a:t>
                </a:r>
                <a:r>
                  <a:rPr lang="en-US" sz="3200" dirty="0" err="1"/>
                  <a:t>dohotke</a:t>
                </a:r>
                <a:r>
                  <a:rPr lang="en-US" sz="3200" dirty="0"/>
                  <a:t>.</a:t>
                </a:r>
                <a:endParaRPr lang="sr-Latn-CS" sz="3200" dirty="0"/>
              </a:p>
              <a:p>
                <a:pPr eaLnBrk="1" hangingPunct="1">
                  <a:lnSpc>
                    <a:spcPct val="80000"/>
                  </a:lnSpc>
                  <a:buFontTx/>
                  <a:buNone/>
                </a:pPr>
                <a:endParaRPr lang="sr-Latn-CS" sz="3200" dirty="0"/>
              </a:p>
              <a:p>
                <a:pPr eaLnBrk="1" hangingPunct="1">
                  <a:lnSpc>
                    <a:spcPct val="80000"/>
                  </a:lnSpc>
                  <a:buFontTx/>
                  <a:buNone/>
                </a:pPr>
                <a:r>
                  <a:rPr lang="en-US" sz="3200" dirty="0"/>
                  <a:t> </a:t>
                </a:r>
                <a:r>
                  <a:rPr lang="en-US" sz="3200" dirty="0" err="1"/>
                  <a:t>Je</a:t>
                </a:r>
                <a:r>
                  <a:rPr lang="en-US" sz="3200" dirty="0"/>
                  <a:t> li to </a:t>
                </a:r>
                <a:r>
                  <a:rPr lang="en-US" sz="3200" dirty="0" err="1"/>
                  <a:t>istina</a:t>
                </a:r>
                <a:r>
                  <a:rPr lang="en-US" sz="3200" dirty="0"/>
                  <a:t>? Na </a:t>
                </a:r>
                <a:r>
                  <a:rPr lang="en-US" sz="3200" dirty="0" err="1"/>
                  <a:t>Slici</a:t>
                </a:r>
                <a:r>
                  <a:rPr lang="en-US" sz="3200" dirty="0"/>
                  <a:t> 3.5 </a:t>
                </a:r>
                <a:r>
                  <a:rPr lang="en-US" sz="3200" dirty="0" err="1"/>
                  <a:t>uočava</a:t>
                </a:r>
                <a:r>
                  <a:rPr lang="en-US" sz="3200" dirty="0"/>
                  <a:t> se da </a:t>
                </a:r>
                <a:r>
                  <a:rPr lang="en-US" sz="3200" dirty="0" err="1"/>
                  <a:t>takva</a:t>
                </a:r>
                <a:r>
                  <a:rPr lang="en-US" sz="3200" dirty="0"/>
                  <a:t> </a:t>
                </a:r>
                <a:r>
                  <a:rPr lang="en-US" sz="3200" dirty="0" err="1"/>
                  <a:t>veza</a:t>
                </a:r>
                <a:r>
                  <a:rPr lang="en-US" sz="3200" dirty="0"/>
                  <a:t> </a:t>
                </a:r>
                <a:r>
                  <a:rPr lang="en-US" sz="3200" dirty="0" err="1"/>
                  <a:t>postoji</a:t>
                </a:r>
                <a:r>
                  <a:rPr lang="en-US" sz="3200" dirty="0"/>
                  <a:t>. </a:t>
                </a:r>
              </a:p>
              <a:p>
                <a:pPr eaLnBrk="1" hangingPunct="1">
                  <a:lnSpc>
                    <a:spcPct val="80000"/>
                  </a:lnSpc>
                  <a:buFontTx/>
                  <a:buNone/>
                </a:pPr>
                <a:endParaRPr lang="en-US" sz="3200" dirty="0"/>
              </a:p>
              <a:p>
                <a:pPr eaLnBrk="1" hangingPunct="1">
                  <a:lnSpc>
                    <a:spcPct val="80000"/>
                  </a:lnSpc>
                  <a:buFontTx/>
                  <a:buNone/>
                </a:pPr>
                <a:r>
                  <a:rPr lang="en-US" sz="3200" dirty="0" err="1"/>
                  <a:t>Siromašne</a:t>
                </a:r>
                <a:r>
                  <a:rPr lang="sr-Latn-CS" sz="3200" dirty="0"/>
                  <a:t> </a:t>
                </a:r>
                <a:r>
                  <a:rPr lang="en-US" sz="3200" dirty="0" err="1"/>
                  <a:t>zemlje</a:t>
                </a:r>
                <a:r>
                  <a:rPr lang="en-US" sz="3200" dirty="0"/>
                  <a:t> </a:t>
                </a:r>
                <a:r>
                  <a:rPr lang="en-US" sz="3200" dirty="0" err="1"/>
                  <a:t>Afrike</a:t>
                </a:r>
                <a:r>
                  <a:rPr lang="en-US" sz="3200" dirty="0"/>
                  <a:t> </a:t>
                </a:r>
                <a:r>
                  <a:rPr lang="en-US" sz="3200" dirty="0" err="1"/>
                  <a:t>malo</a:t>
                </a:r>
                <a:r>
                  <a:rPr lang="en-US" sz="3200" dirty="0"/>
                  <a:t> </a:t>
                </a:r>
                <a:r>
                  <a:rPr lang="en-US" sz="3200" dirty="0" err="1"/>
                  <a:t>investiraju</a:t>
                </a:r>
                <a:r>
                  <a:rPr lang="en-US" sz="3200" dirty="0"/>
                  <a:t>, </a:t>
                </a:r>
                <a:r>
                  <a:rPr lang="en-US" sz="3200" dirty="0" err="1"/>
                  <a:t>za</a:t>
                </a:r>
                <a:r>
                  <a:rPr lang="en-US" sz="3200" dirty="0"/>
                  <a:t> </a:t>
                </a:r>
                <a:r>
                  <a:rPr lang="en-US" sz="3200" dirty="0" err="1"/>
                  <a:t>razliku</a:t>
                </a:r>
                <a:r>
                  <a:rPr lang="sr-Latn-CS" sz="3200" dirty="0"/>
                  <a:t> </a:t>
                </a:r>
                <a:r>
                  <a:rPr lang="en-US" sz="3200" dirty="0"/>
                  <a:t>od </a:t>
                </a:r>
                <a:r>
                  <a:rPr lang="en-US" sz="3200" dirty="0" err="1"/>
                  <a:t>bogatijih</a:t>
                </a:r>
                <a:r>
                  <a:rPr lang="en-US" sz="3200" dirty="0"/>
                  <a:t> </a:t>
                </a:r>
                <a:r>
                  <a:rPr lang="en-US" sz="3200" dirty="0" err="1"/>
                  <a:t>zemalja</a:t>
                </a:r>
                <a:r>
                  <a:rPr lang="en-US" sz="3200" dirty="0"/>
                  <a:t> </a:t>
                </a:r>
                <a:r>
                  <a:rPr lang="en-US" sz="3200" dirty="0" err="1"/>
                  <a:t>Evrope</a:t>
                </a:r>
                <a:r>
                  <a:rPr lang="en-US" sz="3200" dirty="0"/>
                  <a:t> </a:t>
                </a:r>
                <a:r>
                  <a:rPr lang="en-US" sz="3200" dirty="0" err="1"/>
                  <a:t>i</a:t>
                </a:r>
                <a:r>
                  <a:rPr lang="en-US" sz="3200" dirty="0"/>
                  <a:t> </a:t>
                </a:r>
                <a:r>
                  <a:rPr lang="en-US" sz="3200" dirty="0" err="1"/>
                  <a:t>Azije</a:t>
                </a:r>
                <a:r>
                  <a:rPr lang="en-US" sz="3200" dirty="0"/>
                  <a:t>.</a:t>
                </a:r>
              </a:p>
              <a:p>
                <a:pPr eaLnBrk="1" hangingPunct="1">
                  <a:lnSpc>
                    <a:spcPct val="80000"/>
                  </a:lnSpc>
                </a:pPr>
                <a:endParaRPr lang="en-US" sz="3200" dirty="0"/>
              </a:p>
            </p:txBody>
          </p:sp>
        </mc:Choice>
        <mc:Fallback xmlns="">
          <p:sp>
            <p:nvSpPr>
              <p:cNvPr id="17411" name="Rectangle 3"/>
              <p:cNvSpPr>
                <a:spLocks noGrp="1" noRot="1" noChangeAspect="1" noMove="1" noResize="1" noEditPoints="1" noAdjustHandles="1" noChangeArrowheads="1" noChangeShapeType="1" noTextEdit="1"/>
              </p:cNvSpPr>
              <p:nvPr>
                <p:ph type="body" idx="1"/>
              </p:nvPr>
            </p:nvSpPr>
            <p:spPr>
              <a:blipFill>
                <a:blip r:embed="rId2"/>
                <a:stretch>
                  <a:fillRect l="-1838" t="-1958" r="-1029" b="-19860"/>
                </a:stretch>
              </a:blipFill>
            </p:spPr>
            <p:txBody>
              <a:bodyPr/>
              <a:lstStyle/>
              <a:p>
                <a:r>
                  <a:rPr lang="en-GB">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srcRect/>
          <a:stretch>
            <a:fillRect/>
          </a:stretch>
        </p:blipFill>
        <p:spPr bwMode="blackGray">
          <a:xfrm>
            <a:off x="0" y="990600"/>
            <a:ext cx="9058275" cy="5802313"/>
          </a:xfrm>
          <a:prstGeom prst="rect">
            <a:avLst/>
          </a:prstGeom>
          <a:noFill/>
          <a:ln w="9525">
            <a:noFill/>
            <a:miter lim="800000"/>
            <a:headEnd/>
            <a:tailEnd/>
          </a:ln>
        </p:spPr>
      </p:pic>
      <p:sp>
        <p:nvSpPr>
          <p:cNvPr id="18435" name="Text Box 5"/>
          <p:cNvSpPr txBox="1">
            <a:spLocks noChangeArrowheads="1"/>
          </p:cNvSpPr>
          <p:nvPr/>
        </p:nvSpPr>
        <p:spPr bwMode="black">
          <a:xfrm>
            <a:off x="0" y="685800"/>
            <a:ext cx="89916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latin typeface="Arial" charset="0"/>
              </a:rPr>
              <a:t>Invest</a:t>
            </a:r>
            <a:r>
              <a:rPr lang="sr-Latn-CS" sz="3200">
                <a:solidFill>
                  <a:schemeClr val="bg1"/>
                </a:solidFill>
                <a:latin typeface="Arial" charset="0"/>
              </a:rPr>
              <a:t>icije i stope rasta</a:t>
            </a:r>
            <a:r>
              <a:rPr lang="en-US" sz="3200">
                <a:solidFill>
                  <a:schemeClr val="bg1"/>
                </a:solidFill>
                <a:latin typeface="Arial" charset="0"/>
              </a:rPr>
              <a:t> </a:t>
            </a:r>
            <a:r>
              <a:rPr lang="de-DE" sz="2000">
                <a:solidFill>
                  <a:schemeClr val="bg1"/>
                </a:solidFill>
                <a:latin typeface="Arial" charset="0"/>
              </a:rPr>
              <a:t>(1</a:t>
            </a:r>
            <a:r>
              <a:rPr lang="en-US" sz="2000">
                <a:solidFill>
                  <a:schemeClr val="bg1"/>
                </a:solidFill>
                <a:latin typeface="Arial" charset="0"/>
              </a:rPr>
              <a:t>22</a:t>
            </a:r>
            <a:r>
              <a:rPr lang="sr-Latn-CS" sz="2000">
                <a:solidFill>
                  <a:schemeClr val="bg1"/>
                </a:solidFill>
                <a:latin typeface="Arial" charset="0"/>
              </a:rPr>
              <a:t> zemlje</a:t>
            </a:r>
            <a:r>
              <a:rPr lang="en-US" sz="2000">
                <a:solidFill>
                  <a:schemeClr val="bg1"/>
                </a:solidFill>
                <a:latin typeface="Arial" charset="0"/>
              </a:rPr>
              <a:t>, 1950-92</a:t>
            </a:r>
            <a:r>
              <a:rPr lang="de-DE" sz="2000">
                <a:solidFill>
                  <a:schemeClr val="bg1"/>
                </a:solidFill>
                <a:latin typeface="Arial" charset="0"/>
              </a:rPr>
              <a:t>)</a:t>
            </a:r>
            <a:endParaRPr lang="en-US" sz="2000">
              <a:solidFill>
                <a:schemeClr val="bg1"/>
              </a:solidFill>
              <a:latin typeface="Arial" charset="0"/>
            </a:endParaRPr>
          </a:p>
        </p:txBody>
      </p:sp>
      <p:sp>
        <p:nvSpPr>
          <p:cNvPr id="18436" name="Rectangle 2"/>
          <p:cNvSpPr>
            <a:spLocks noGrp="1" noChangeArrowheads="1"/>
          </p:cNvSpPr>
          <p:nvPr>
            <p:ph type="title"/>
          </p:nvPr>
        </p:nvSpPr>
        <p:spPr bwMode="blackGray"/>
        <p:txBody>
          <a:bodyPr/>
          <a:lstStyle/>
          <a:p>
            <a:pPr eaLnBrk="1" hangingPunct="1"/>
            <a:r>
              <a:rPr lang="de-DE"/>
              <a:t>Figure 3.5</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p:txBody>
          <a:bodyPr/>
          <a:lstStyle/>
          <a:p>
            <a:pPr eaLnBrk="1" hangingPunct="1"/>
            <a:endParaRPr lang="en-US" altLang="en-US"/>
          </a:p>
        </p:txBody>
      </p:sp>
      <p:sp>
        <p:nvSpPr>
          <p:cNvPr id="6147" name="Content Placeholder 2"/>
          <p:cNvSpPr>
            <a:spLocks noGrp="1" noChangeArrowheads="1"/>
          </p:cNvSpPr>
          <p:nvPr>
            <p:ph idx="1"/>
          </p:nvPr>
        </p:nvSpPr>
        <p:spPr>
          <a:xfrm>
            <a:off x="0" y="762000"/>
            <a:ext cx="7772400" cy="4876800"/>
          </a:xfrm>
        </p:spPr>
        <p:txBody>
          <a:bodyPr/>
          <a:lstStyle/>
          <a:p>
            <a:pPr eaLnBrk="1" hangingPunct="1"/>
            <a:r>
              <a:rPr lang="sr-Latn-CS" altLang="en-US" dirty="0"/>
              <a:t>Poglavlje 3 </a:t>
            </a:r>
          </a:p>
          <a:p>
            <a:pPr eaLnBrk="1" hangingPunct="1">
              <a:buFontTx/>
              <a:buNone/>
            </a:pPr>
            <a:r>
              <a:rPr lang="sr-Latn-CS" altLang="en-US" sz="3600" dirty="0"/>
              <a:t>Privredni rast</a:t>
            </a:r>
            <a:endParaRPr lang="en-GB" altLang="en-US" sz="3600" dirty="0"/>
          </a:p>
          <a:p>
            <a:pPr eaLnBrk="1" hangingPunct="1">
              <a:buFontTx/>
              <a:buNone/>
            </a:pPr>
            <a:endParaRPr lang="en-US" altLang="en-US" sz="8000" dirty="0"/>
          </a:p>
        </p:txBody>
      </p:sp>
      <p:sp>
        <p:nvSpPr>
          <p:cNvPr id="3" name="Rectangle 5"/>
          <p:cNvSpPr>
            <a:spLocks noChangeArrowheads="1"/>
          </p:cNvSpPr>
          <p:nvPr/>
        </p:nvSpPr>
        <p:spPr bwMode="auto">
          <a:xfrm>
            <a:off x="3276600" y="762000"/>
            <a:ext cx="5988755" cy="5816977"/>
          </a:xfrm>
          <a:prstGeom prst="rect">
            <a:avLst/>
          </a:prstGeom>
          <a:noFill/>
          <a:ln w="9525">
            <a:noFill/>
            <a:miter lim="800000"/>
            <a:headEnd/>
            <a:tailEnd/>
          </a:ln>
          <a:effectLst/>
        </p:spPr>
        <p:txBody>
          <a:bodyPr wrap="none" anchor="ctr">
            <a:spAutoFit/>
          </a:bodyPr>
          <a:lstStyle/>
          <a:p>
            <a:r>
              <a:rPr lang="en-US" altLang="en-US" sz="2000" b="1" u="sng" dirty="0" err="1">
                <a:solidFill>
                  <a:srgbClr val="FFC8B7"/>
                </a:solidFill>
                <a:latin typeface="Calibri" pitchFamily="34" charset="0"/>
              </a:rPr>
              <a:t>Osnove</a:t>
            </a:r>
            <a:r>
              <a:rPr lang="en-US" altLang="en-US" sz="2000" b="1" u="sng" dirty="0">
                <a:solidFill>
                  <a:srgbClr val="FFC8B7"/>
                </a:solidFill>
                <a:latin typeface="Calibri" pitchFamily="34" charset="0"/>
              </a:rPr>
              <a:t> </a:t>
            </a:r>
            <a:r>
              <a:rPr lang="en-US" altLang="en-US" sz="2000" b="1" u="sng" dirty="0" err="1">
                <a:solidFill>
                  <a:srgbClr val="FFC8B7"/>
                </a:solidFill>
                <a:latin typeface="Calibri" pitchFamily="34" charset="0"/>
              </a:rPr>
              <a:t>privrednog</a:t>
            </a:r>
            <a:r>
              <a:rPr lang="en-US" altLang="en-US" sz="2000" b="1" u="sng" dirty="0">
                <a:solidFill>
                  <a:srgbClr val="FFC8B7"/>
                </a:solidFill>
                <a:latin typeface="Calibri" pitchFamily="34" charset="0"/>
              </a:rPr>
              <a:t> </a:t>
            </a:r>
            <a:r>
              <a:rPr lang="en-US" altLang="en-US" sz="2000" b="1" u="sng" dirty="0" err="1">
                <a:solidFill>
                  <a:srgbClr val="FFC8B7"/>
                </a:solidFill>
                <a:latin typeface="Calibri" pitchFamily="34" charset="0"/>
              </a:rPr>
              <a:t>rasta</a:t>
            </a:r>
            <a:r>
              <a:rPr lang="en-US" altLang="en-US" sz="2000" b="1" u="sng" dirty="0">
                <a:solidFill>
                  <a:srgbClr val="FFC8B7"/>
                </a:solidFill>
                <a:latin typeface="Calibri" pitchFamily="34" charset="0"/>
              </a:rPr>
              <a:t>        </a:t>
            </a:r>
            <a:endParaRPr lang="en-GB" altLang="en-US" sz="2000" dirty="0">
              <a:solidFill>
                <a:srgbClr val="FFC8B7"/>
              </a:solidFill>
            </a:endParaRPr>
          </a:p>
          <a:p>
            <a:r>
              <a:rPr lang="en-US" altLang="en-US" sz="2000" b="1" dirty="0">
                <a:solidFill>
                  <a:srgbClr val="FFC8B7"/>
                </a:solidFill>
                <a:latin typeface="Calibri" pitchFamily="34" charset="0"/>
              </a:rPr>
              <a:t>3.1 </a:t>
            </a:r>
            <a:r>
              <a:rPr lang="en-US" altLang="en-US" sz="2000" b="1" dirty="0" err="1">
                <a:solidFill>
                  <a:srgbClr val="FFC8B7"/>
                </a:solidFill>
                <a:latin typeface="Calibri" pitchFamily="34" charset="0"/>
              </a:rPr>
              <a:t>Pregled</a:t>
            </a:r>
            <a:r>
              <a:rPr lang="en-US" altLang="en-US" sz="2000" b="1" dirty="0">
                <a:solidFill>
                  <a:srgbClr val="FFC8B7"/>
                </a:solidFill>
                <a:latin typeface="Calibri" pitchFamily="34" charset="0"/>
              </a:rPr>
              <a:t>  </a:t>
            </a:r>
          </a:p>
          <a:p>
            <a:r>
              <a:rPr lang="en-US" altLang="en-US" sz="2000" b="1" dirty="0">
                <a:solidFill>
                  <a:srgbClr val="FFC8B7"/>
                </a:solidFill>
                <a:latin typeface="Calibri" pitchFamily="34" charset="0"/>
              </a:rPr>
              <a:t>3.2 </a:t>
            </a:r>
            <a:r>
              <a:rPr lang="en-US" altLang="en-US" sz="2000" b="1" dirty="0" err="1">
                <a:solidFill>
                  <a:srgbClr val="FFC8B7"/>
                </a:solidFill>
                <a:latin typeface="Calibri" pitchFamily="34" charset="0"/>
              </a:rPr>
              <a:t>Kako</a:t>
            </a:r>
            <a:r>
              <a:rPr lang="en-US" altLang="en-US" sz="2000" b="1" dirty="0">
                <a:solidFill>
                  <a:srgbClr val="FFC8B7"/>
                </a:solidFill>
                <a:latin typeface="Calibri" pitchFamily="34" charset="0"/>
              </a:rPr>
              <a:t> </a:t>
            </a:r>
            <a:r>
              <a:rPr lang="en-US" altLang="en-US" sz="2000" b="1" dirty="0" err="1">
                <a:solidFill>
                  <a:srgbClr val="FFC8B7"/>
                </a:solidFill>
                <a:latin typeface="Calibri" pitchFamily="34" charset="0"/>
              </a:rPr>
              <a:t>razmišljati</a:t>
            </a:r>
            <a:r>
              <a:rPr lang="en-US" altLang="en-US" sz="2000" b="1" dirty="0">
                <a:solidFill>
                  <a:srgbClr val="FFC8B7"/>
                </a:solidFill>
                <a:latin typeface="Calibri" pitchFamily="34" charset="0"/>
              </a:rPr>
              <a:t> o </a:t>
            </a:r>
            <a:r>
              <a:rPr lang="en-US" altLang="en-US" sz="2000" b="1" dirty="0" err="1">
                <a:solidFill>
                  <a:srgbClr val="FFC8B7"/>
                </a:solidFill>
                <a:latin typeface="Calibri" pitchFamily="34" charset="0"/>
              </a:rPr>
              <a:t>rastu</a:t>
            </a:r>
            <a:r>
              <a:rPr lang="en-US" altLang="en-US" sz="2000" b="1" dirty="0">
                <a:solidFill>
                  <a:srgbClr val="FFC8B7"/>
                </a:solidFill>
                <a:latin typeface="Calibri" pitchFamily="34" charset="0"/>
              </a:rPr>
              <a:t>: </a:t>
            </a:r>
            <a:r>
              <a:rPr lang="en-US" altLang="en-US" sz="2000" b="1" dirty="0" err="1">
                <a:solidFill>
                  <a:srgbClr val="FFC8B7"/>
                </a:solidFill>
                <a:latin typeface="Calibri" pitchFamily="34" charset="0"/>
              </a:rPr>
              <a:t>činjenice</a:t>
            </a:r>
            <a:r>
              <a:rPr lang="en-US" altLang="en-US" sz="2000" b="1" dirty="0">
                <a:solidFill>
                  <a:srgbClr val="FFC8B7"/>
                </a:solidFill>
                <a:latin typeface="Calibri" pitchFamily="34" charset="0"/>
              </a:rPr>
              <a:t> </a:t>
            </a:r>
            <a:r>
              <a:rPr lang="en-US" altLang="en-US" sz="2000" b="1" dirty="0" err="1">
                <a:solidFill>
                  <a:srgbClr val="FFC8B7"/>
                </a:solidFill>
                <a:latin typeface="Calibri" pitchFamily="34" charset="0"/>
              </a:rPr>
              <a:t>i</a:t>
            </a:r>
            <a:r>
              <a:rPr lang="en-US" altLang="en-US" sz="2000" b="1" dirty="0">
                <a:solidFill>
                  <a:srgbClr val="FFC8B7"/>
                </a:solidFill>
                <a:latin typeface="Calibri" pitchFamily="34" charset="0"/>
              </a:rPr>
              <a:t> </a:t>
            </a:r>
            <a:r>
              <a:rPr lang="en-US" altLang="en-US" sz="2000" b="1" dirty="0" err="1">
                <a:solidFill>
                  <a:srgbClr val="FFC8B7"/>
                </a:solidFill>
                <a:latin typeface="Calibri" pitchFamily="34" charset="0"/>
              </a:rPr>
              <a:t>zakonomernosti</a:t>
            </a:r>
            <a:endParaRPr lang="en-GB" altLang="en-US" sz="2000" dirty="0">
              <a:solidFill>
                <a:srgbClr val="FFC8B7"/>
              </a:solidFill>
            </a:endParaRPr>
          </a:p>
          <a:p>
            <a:r>
              <a:rPr lang="en-US" altLang="en-US" sz="1600" dirty="0">
                <a:solidFill>
                  <a:srgbClr val="FFC8B7"/>
                </a:solidFill>
                <a:latin typeface="Calibri" pitchFamily="34" charset="0"/>
              </a:rPr>
              <a:t>3.2.1 </a:t>
            </a:r>
            <a:r>
              <a:rPr lang="en-US" altLang="en-US" sz="1600" dirty="0" err="1">
                <a:solidFill>
                  <a:srgbClr val="FFC8B7"/>
                </a:solidFill>
                <a:latin typeface="Calibri" pitchFamily="34" charset="0"/>
              </a:rPr>
              <a:t>Fenomen</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privrednog</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rasta</a:t>
            </a:r>
            <a:r>
              <a:rPr lang="en-US" altLang="en-US" sz="1600" dirty="0">
                <a:solidFill>
                  <a:srgbClr val="FFC8B7"/>
                </a:solidFill>
                <a:latin typeface="Calibri" pitchFamily="34" charset="0"/>
              </a:rPr>
              <a:t>  </a:t>
            </a:r>
            <a:endParaRPr lang="en-GB" altLang="en-US" sz="1600" dirty="0">
              <a:solidFill>
                <a:srgbClr val="FFC8B7"/>
              </a:solidFill>
            </a:endParaRPr>
          </a:p>
          <a:p>
            <a:r>
              <a:rPr lang="en-US" altLang="en-US" sz="1600" dirty="0">
                <a:solidFill>
                  <a:srgbClr val="FFC8B7"/>
                </a:solidFill>
                <a:latin typeface="Calibri" pitchFamily="34" charset="0"/>
              </a:rPr>
              <a:t>3.2.2 </a:t>
            </a:r>
            <a:r>
              <a:rPr lang="en-US" altLang="en-US" sz="1600" dirty="0" err="1">
                <a:solidFill>
                  <a:srgbClr val="FFC8B7"/>
                </a:solidFill>
                <a:latin typeface="Calibri" pitchFamily="34" charset="0"/>
              </a:rPr>
              <a:t>Izvori</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rasta</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agregatna</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proizvodna</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funkcija</a:t>
            </a:r>
            <a:r>
              <a:rPr lang="en-US" altLang="en-US" sz="1600" dirty="0">
                <a:solidFill>
                  <a:srgbClr val="FFC8B7"/>
                </a:solidFill>
                <a:latin typeface="Calibri" pitchFamily="34" charset="0"/>
              </a:rPr>
              <a:t> </a:t>
            </a:r>
          </a:p>
          <a:p>
            <a:r>
              <a:rPr lang="en-US" altLang="en-US" sz="1600" dirty="0">
                <a:solidFill>
                  <a:srgbClr val="FFC8B7"/>
                </a:solidFill>
                <a:latin typeface="Calibri" pitchFamily="34" charset="0"/>
              </a:rPr>
              <a:t>3.2.3 </a:t>
            </a:r>
            <a:r>
              <a:rPr lang="en-US" altLang="en-US" sz="1600" dirty="0" err="1">
                <a:solidFill>
                  <a:srgbClr val="FFC8B7"/>
                </a:solidFill>
                <a:latin typeface="Calibri" pitchFamily="34" charset="0"/>
              </a:rPr>
              <a:t>Kaldorovih</a:t>
            </a:r>
            <a:r>
              <a:rPr lang="en-US" altLang="en-US" sz="1600" dirty="0">
                <a:solidFill>
                  <a:srgbClr val="FFC8B7"/>
                </a:solidFill>
                <a:latin typeface="Calibri" pitchFamily="34" charset="0"/>
              </a:rPr>
              <a:t> pet </a:t>
            </a:r>
            <a:r>
              <a:rPr lang="en-US" altLang="en-US" sz="1600" dirty="0" err="1">
                <a:solidFill>
                  <a:srgbClr val="FFC8B7"/>
                </a:solidFill>
                <a:latin typeface="Calibri" pitchFamily="34" charset="0"/>
              </a:rPr>
              <a:t>zakonomernosti</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privrednog</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rasta</a:t>
            </a:r>
            <a:r>
              <a:rPr lang="en-US" altLang="en-US" sz="1600" dirty="0">
                <a:solidFill>
                  <a:srgbClr val="FFC8B7"/>
                </a:solidFill>
                <a:latin typeface="Calibri" pitchFamily="34" charset="0"/>
              </a:rPr>
              <a:t> </a:t>
            </a:r>
            <a:endParaRPr lang="en-GB" altLang="en-US" sz="1600" dirty="0">
              <a:solidFill>
                <a:srgbClr val="FFC8B7"/>
              </a:solidFill>
            </a:endParaRPr>
          </a:p>
          <a:p>
            <a:r>
              <a:rPr lang="en-US" altLang="en-US" sz="1600" dirty="0">
                <a:solidFill>
                  <a:srgbClr val="FFC8B7"/>
                </a:solidFill>
                <a:latin typeface="Calibri" pitchFamily="34" charset="0"/>
              </a:rPr>
              <a:t>3.2.4 </a:t>
            </a:r>
            <a:r>
              <a:rPr lang="en-US" altLang="en-US" sz="1600" dirty="0" err="1">
                <a:solidFill>
                  <a:srgbClr val="FFC8B7"/>
                </a:solidFill>
                <a:latin typeface="Calibri" pitchFamily="34" charset="0"/>
              </a:rPr>
              <a:t>Stabilno</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stanje</a:t>
            </a:r>
            <a:r>
              <a:rPr lang="en-US" altLang="en-US" sz="1600" dirty="0">
                <a:solidFill>
                  <a:srgbClr val="FFC8B7"/>
                </a:solidFill>
                <a:latin typeface="Calibri" pitchFamily="34" charset="0"/>
              </a:rPr>
              <a:t>  </a:t>
            </a:r>
            <a:endParaRPr lang="en-GB" altLang="en-US" sz="1600" dirty="0">
              <a:solidFill>
                <a:srgbClr val="FFC8B7"/>
              </a:solidFill>
            </a:endParaRPr>
          </a:p>
          <a:p>
            <a:r>
              <a:rPr lang="en-US" altLang="en-US" sz="1600" b="1" dirty="0">
                <a:solidFill>
                  <a:srgbClr val="FFC8B7"/>
                </a:solidFill>
                <a:latin typeface="Calibri" pitchFamily="34" charset="0"/>
              </a:rPr>
              <a:t>3.3 </a:t>
            </a:r>
            <a:r>
              <a:rPr lang="en-US" altLang="en-US" sz="1600" b="1" dirty="0" err="1">
                <a:solidFill>
                  <a:srgbClr val="FFC8B7"/>
                </a:solidFill>
                <a:latin typeface="Calibri" pitchFamily="34" charset="0"/>
              </a:rPr>
              <a:t>Akumulacija</a:t>
            </a:r>
            <a:r>
              <a:rPr lang="en-US" altLang="en-US" sz="1600" b="1" dirty="0">
                <a:solidFill>
                  <a:srgbClr val="FFC8B7"/>
                </a:solidFill>
                <a:latin typeface="Calibri" pitchFamily="34" charset="0"/>
              </a:rPr>
              <a:t> </a:t>
            </a:r>
            <a:r>
              <a:rPr lang="en-US" altLang="en-US" sz="1600" b="1" dirty="0" err="1">
                <a:solidFill>
                  <a:srgbClr val="FFC8B7"/>
                </a:solidFill>
                <a:latin typeface="Calibri" pitchFamily="34" charset="0"/>
              </a:rPr>
              <a:t>k</a:t>
            </a:r>
            <a:r>
              <a:rPr lang="en-US" altLang="en-US" sz="2000" b="1" dirty="0" err="1">
                <a:solidFill>
                  <a:srgbClr val="FFC8B7"/>
                </a:solidFill>
                <a:latin typeface="Calibri" pitchFamily="34" charset="0"/>
              </a:rPr>
              <a:t>apitala</a:t>
            </a:r>
            <a:r>
              <a:rPr lang="en-US" altLang="en-US" sz="2000" b="1" dirty="0">
                <a:solidFill>
                  <a:srgbClr val="FFC8B7"/>
                </a:solidFill>
                <a:latin typeface="Calibri" pitchFamily="34" charset="0"/>
              </a:rPr>
              <a:t> </a:t>
            </a:r>
            <a:r>
              <a:rPr lang="en-US" altLang="en-US" sz="2000" b="1" dirty="0" err="1">
                <a:solidFill>
                  <a:srgbClr val="FFC8B7"/>
                </a:solidFill>
                <a:latin typeface="Calibri" pitchFamily="34" charset="0"/>
              </a:rPr>
              <a:t>i</a:t>
            </a:r>
            <a:r>
              <a:rPr lang="en-US" altLang="en-US" sz="2000" b="1" dirty="0">
                <a:solidFill>
                  <a:srgbClr val="FFC8B7"/>
                </a:solidFill>
                <a:latin typeface="Calibri" pitchFamily="34" charset="0"/>
              </a:rPr>
              <a:t> </a:t>
            </a:r>
            <a:r>
              <a:rPr lang="en-US" altLang="en-US" sz="2000" b="1" dirty="0" err="1">
                <a:solidFill>
                  <a:srgbClr val="FFC8B7"/>
                </a:solidFill>
                <a:latin typeface="Calibri" pitchFamily="34" charset="0"/>
              </a:rPr>
              <a:t>privredni</a:t>
            </a:r>
            <a:r>
              <a:rPr lang="en-US" altLang="en-US" sz="2000" b="1" dirty="0">
                <a:solidFill>
                  <a:srgbClr val="FFC8B7"/>
                </a:solidFill>
                <a:latin typeface="Calibri" pitchFamily="34" charset="0"/>
              </a:rPr>
              <a:t> </a:t>
            </a:r>
            <a:r>
              <a:rPr lang="en-US" altLang="en-US" sz="2000" b="1" dirty="0" err="1">
                <a:solidFill>
                  <a:srgbClr val="FFC8B7"/>
                </a:solidFill>
                <a:latin typeface="Calibri" pitchFamily="34" charset="0"/>
              </a:rPr>
              <a:t>rast</a:t>
            </a:r>
            <a:r>
              <a:rPr lang="en-US" altLang="en-US" sz="2000" b="1" dirty="0">
                <a:solidFill>
                  <a:srgbClr val="FFC8B7"/>
                </a:solidFill>
                <a:latin typeface="Calibri" pitchFamily="34" charset="0"/>
              </a:rPr>
              <a:t> </a:t>
            </a:r>
            <a:endParaRPr lang="en-GB" altLang="en-US" sz="2000" dirty="0">
              <a:solidFill>
                <a:srgbClr val="FFC8B7"/>
              </a:solidFill>
            </a:endParaRPr>
          </a:p>
          <a:p>
            <a:r>
              <a:rPr lang="en-US" altLang="en-US" sz="1600" dirty="0">
                <a:solidFill>
                  <a:srgbClr val="FFC8B7"/>
                </a:solidFill>
                <a:latin typeface="Calibri" pitchFamily="34" charset="0"/>
              </a:rPr>
              <a:t>3.3.1 </a:t>
            </a:r>
            <a:r>
              <a:rPr lang="en-US" altLang="en-US" sz="1600" dirty="0" err="1">
                <a:solidFill>
                  <a:srgbClr val="FFC8B7"/>
                </a:solidFill>
                <a:latin typeface="Calibri" pitchFamily="34" charset="0"/>
              </a:rPr>
              <a:t>Štednja</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investicije</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i</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akumulacija</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kap</a:t>
            </a:r>
            <a:r>
              <a:rPr lang="en-US" altLang="en-US" sz="1600" u="sng" dirty="0" err="1">
                <a:solidFill>
                  <a:srgbClr val="FFC8B7"/>
                </a:solidFill>
                <a:latin typeface="Calibri" pitchFamily="34" charset="0"/>
              </a:rPr>
              <a:t>i</a:t>
            </a:r>
            <a:r>
              <a:rPr lang="en-US" altLang="en-US" sz="1600" dirty="0" err="1">
                <a:solidFill>
                  <a:srgbClr val="FFC8B7"/>
                </a:solidFill>
                <a:latin typeface="Calibri" pitchFamily="34" charset="0"/>
              </a:rPr>
              <a:t>tiala</a:t>
            </a:r>
            <a:r>
              <a:rPr lang="en-US" altLang="en-US" sz="1600" dirty="0">
                <a:solidFill>
                  <a:srgbClr val="FFC8B7"/>
                </a:solidFill>
                <a:latin typeface="Calibri" pitchFamily="34" charset="0"/>
              </a:rPr>
              <a:t> </a:t>
            </a:r>
            <a:endParaRPr lang="en-GB" altLang="en-US" sz="1600" dirty="0">
              <a:solidFill>
                <a:srgbClr val="FFC8B7"/>
              </a:solidFill>
            </a:endParaRPr>
          </a:p>
          <a:p>
            <a:r>
              <a:rPr lang="en-US" altLang="en-US" sz="1600" dirty="0">
                <a:solidFill>
                  <a:srgbClr val="FFC8B7"/>
                </a:solidFill>
                <a:latin typeface="Calibri" pitchFamily="34" charset="0"/>
              </a:rPr>
              <a:t>3.3.2 </a:t>
            </a:r>
            <a:r>
              <a:rPr lang="en-US" altLang="en-US" sz="1600" dirty="0" err="1">
                <a:solidFill>
                  <a:srgbClr val="FFC8B7"/>
                </a:solidFill>
                <a:latin typeface="Calibri" pitchFamily="34" charset="0"/>
              </a:rPr>
              <a:t>Akumulacija</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kapitala</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i</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amortizacija</a:t>
            </a:r>
            <a:r>
              <a:rPr lang="en-US" altLang="en-US" sz="1600" dirty="0">
                <a:solidFill>
                  <a:srgbClr val="FFC8B7"/>
                </a:solidFill>
                <a:latin typeface="Calibri" pitchFamily="34" charset="0"/>
              </a:rPr>
              <a:t> </a:t>
            </a:r>
            <a:endParaRPr lang="en-GB" altLang="en-US" sz="1600" dirty="0">
              <a:solidFill>
                <a:srgbClr val="FFC8B7"/>
              </a:solidFill>
            </a:endParaRPr>
          </a:p>
          <a:p>
            <a:r>
              <a:rPr lang="en-US" altLang="en-US" sz="1600" dirty="0">
                <a:solidFill>
                  <a:srgbClr val="FFC8B7"/>
                </a:solidFill>
                <a:latin typeface="Calibri" pitchFamily="34" charset="0"/>
              </a:rPr>
              <a:t>3.3.3 </a:t>
            </a:r>
            <a:r>
              <a:rPr lang="en-US" altLang="en-US" sz="1600" dirty="0" err="1">
                <a:solidFill>
                  <a:srgbClr val="FFC8B7"/>
                </a:solidFill>
                <a:latin typeface="Calibri" pitchFamily="34" charset="0"/>
              </a:rPr>
              <a:t>Karakteristike</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stabilnog</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stanja</a:t>
            </a:r>
            <a:r>
              <a:rPr lang="en-US" altLang="en-US" sz="1600" dirty="0">
                <a:solidFill>
                  <a:srgbClr val="FFC8B7"/>
                </a:solidFill>
                <a:latin typeface="Calibri" pitchFamily="34" charset="0"/>
              </a:rPr>
              <a:t>  </a:t>
            </a:r>
          </a:p>
          <a:p>
            <a:r>
              <a:rPr lang="en-US" altLang="en-US" sz="1600" dirty="0">
                <a:solidFill>
                  <a:srgbClr val="FFC8B7"/>
                </a:solidFill>
                <a:latin typeface="Calibri" pitchFamily="34" charset="0"/>
              </a:rPr>
              <a:t>3.3.4 </a:t>
            </a:r>
            <a:r>
              <a:rPr lang="en-US" altLang="en-US" sz="1600" dirty="0" err="1">
                <a:solidFill>
                  <a:srgbClr val="FFC8B7"/>
                </a:solidFill>
                <a:latin typeface="Calibri" pitchFamily="34" charset="0"/>
              </a:rPr>
              <a:t>Uloga</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štednje</a:t>
            </a:r>
            <a:r>
              <a:rPr lang="en-US" altLang="en-US" sz="1600" dirty="0">
                <a:solidFill>
                  <a:srgbClr val="FFC8B7"/>
                </a:solidFill>
                <a:latin typeface="Calibri" pitchFamily="34" charset="0"/>
              </a:rPr>
              <a:t> u </a:t>
            </a:r>
            <a:r>
              <a:rPr lang="en-US" altLang="en-US" sz="1600" dirty="0" err="1">
                <a:solidFill>
                  <a:srgbClr val="FFC8B7"/>
                </a:solidFill>
                <a:latin typeface="Calibri" pitchFamily="34" charset="0"/>
              </a:rPr>
              <a:t>procesu</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rasta</a:t>
            </a:r>
            <a:r>
              <a:rPr lang="en-US" altLang="en-US" sz="1600" dirty="0">
                <a:solidFill>
                  <a:srgbClr val="FFC8B7"/>
                </a:solidFill>
                <a:latin typeface="Calibri" pitchFamily="34" charset="0"/>
              </a:rPr>
              <a:t>  </a:t>
            </a:r>
            <a:endParaRPr lang="en-GB" altLang="en-US" sz="1600" dirty="0">
              <a:solidFill>
                <a:srgbClr val="FFC8B7"/>
              </a:solidFill>
            </a:endParaRPr>
          </a:p>
          <a:p>
            <a:r>
              <a:rPr lang="en-US" altLang="en-US" sz="1600" dirty="0">
                <a:solidFill>
                  <a:srgbClr val="FFC8B7"/>
                </a:solidFill>
                <a:latin typeface="Calibri" pitchFamily="34" charset="0"/>
              </a:rPr>
              <a:t>3.3.5 </a:t>
            </a:r>
            <a:r>
              <a:rPr lang="en-US" altLang="en-US" sz="1600" dirty="0" err="1">
                <a:solidFill>
                  <a:srgbClr val="FFC8B7"/>
                </a:solidFill>
                <a:latin typeface="Calibri" pitchFamily="34" charset="0"/>
              </a:rPr>
              <a:t>Zlatno</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pravilo</a:t>
            </a:r>
            <a:r>
              <a:rPr lang="en-US" altLang="en-US" sz="1600" dirty="0">
                <a:solidFill>
                  <a:srgbClr val="FFC8B7"/>
                </a:solidFill>
                <a:latin typeface="Calibri" pitchFamily="34" charset="0"/>
              </a:rPr>
              <a:t> </a:t>
            </a:r>
            <a:endParaRPr lang="en-GB" altLang="en-US" sz="1600" dirty="0">
              <a:solidFill>
                <a:srgbClr val="FFC8B7"/>
              </a:solidFill>
            </a:endParaRPr>
          </a:p>
          <a:p>
            <a:r>
              <a:rPr lang="en-US" altLang="en-US" sz="2000" b="1" dirty="0">
                <a:solidFill>
                  <a:srgbClr val="FFC8B7"/>
                </a:solidFill>
                <a:latin typeface="Calibri" pitchFamily="34" charset="0"/>
              </a:rPr>
              <a:t>3.4 </a:t>
            </a:r>
            <a:r>
              <a:rPr lang="en-US" altLang="en-US" sz="2000" b="1" dirty="0" err="1">
                <a:solidFill>
                  <a:srgbClr val="FFC8B7"/>
                </a:solidFill>
                <a:latin typeface="Calibri" pitchFamily="34" charset="0"/>
              </a:rPr>
              <a:t>Rast</a:t>
            </a:r>
            <a:r>
              <a:rPr lang="en-US" altLang="en-US" sz="2000" b="1" dirty="0">
                <a:solidFill>
                  <a:srgbClr val="FFC8B7"/>
                </a:solidFill>
                <a:latin typeface="Calibri" pitchFamily="34" charset="0"/>
              </a:rPr>
              <a:t> </a:t>
            </a:r>
            <a:r>
              <a:rPr lang="en-US" altLang="en-US" sz="2000" b="1" dirty="0" err="1">
                <a:solidFill>
                  <a:srgbClr val="FFC8B7"/>
                </a:solidFill>
                <a:latin typeface="Calibri" pitchFamily="34" charset="0"/>
              </a:rPr>
              <a:t>stanovništva</a:t>
            </a:r>
            <a:r>
              <a:rPr lang="en-US" altLang="en-US" sz="2000" b="1" dirty="0">
                <a:solidFill>
                  <a:srgbClr val="FFC8B7"/>
                </a:solidFill>
                <a:latin typeface="Calibri" pitchFamily="34" charset="0"/>
              </a:rPr>
              <a:t> </a:t>
            </a:r>
            <a:r>
              <a:rPr lang="en-US" altLang="en-US" sz="2000" b="1" dirty="0" err="1">
                <a:solidFill>
                  <a:srgbClr val="FFC8B7"/>
                </a:solidFill>
                <a:latin typeface="Calibri" pitchFamily="34" charset="0"/>
              </a:rPr>
              <a:t>i</a:t>
            </a:r>
            <a:r>
              <a:rPr lang="en-US" altLang="en-US" sz="2000" b="1" dirty="0">
                <a:solidFill>
                  <a:srgbClr val="FFC8B7"/>
                </a:solidFill>
                <a:latin typeface="Calibri" pitchFamily="34" charset="0"/>
              </a:rPr>
              <a:t> </a:t>
            </a:r>
            <a:r>
              <a:rPr lang="en-US" altLang="en-US" sz="2000" b="1" dirty="0" err="1">
                <a:solidFill>
                  <a:srgbClr val="FFC8B7"/>
                </a:solidFill>
                <a:latin typeface="Calibri" pitchFamily="34" charset="0"/>
              </a:rPr>
              <a:t>privredni</a:t>
            </a:r>
            <a:r>
              <a:rPr lang="en-US" altLang="en-US" sz="2000" b="1" dirty="0">
                <a:solidFill>
                  <a:srgbClr val="FFC8B7"/>
                </a:solidFill>
                <a:latin typeface="Calibri" pitchFamily="34" charset="0"/>
              </a:rPr>
              <a:t> </a:t>
            </a:r>
            <a:r>
              <a:rPr lang="en-US" altLang="en-US" sz="2000" b="1" dirty="0" err="1">
                <a:solidFill>
                  <a:srgbClr val="FFC8B7"/>
                </a:solidFill>
                <a:latin typeface="Calibri" pitchFamily="34" charset="0"/>
              </a:rPr>
              <a:t>rast</a:t>
            </a:r>
            <a:r>
              <a:rPr lang="en-US" altLang="en-US" sz="2000" b="1" dirty="0">
                <a:solidFill>
                  <a:srgbClr val="FFC8B7"/>
                </a:solidFill>
                <a:latin typeface="Calibri" pitchFamily="34" charset="0"/>
              </a:rPr>
              <a:t>  </a:t>
            </a:r>
            <a:endParaRPr lang="en-GB" altLang="en-US" sz="2000" dirty="0">
              <a:solidFill>
                <a:srgbClr val="FFC8B7"/>
              </a:solidFill>
            </a:endParaRPr>
          </a:p>
          <a:p>
            <a:r>
              <a:rPr lang="en-US" altLang="en-US" sz="2000" b="1" dirty="0">
                <a:solidFill>
                  <a:srgbClr val="FFC8B7"/>
                </a:solidFill>
                <a:latin typeface="Calibri" pitchFamily="34" charset="0"/>
              </a:rPr>
              <a:t>3.5 </a:t>
            </a:r>
            <a:r>
              <a:rPr lang="en-US" altLang="en-US" sz="2000" b="1" dirty="0" err="1">
                <a:solidFill>
                  <a:srgbClr val="FFC8B7"/>
                </a:solidFill>
                <a:latin typeface="Calibri" pitchFamily="34" charset="0"/>
              </a:rPr>
              <a:t>Tehnički</a:t>
            </a:r>
            <a:r>
              <a:rPr lang="en-US" altLang="en-US" sz="2000" b="1" dirty="0">
                <a:solidFill>
                  <a:srgbClr val="FFC8B7"/>
                </a:solidFill>
                <a:latin typeface="Calibri" pitchFamily="34" charset="0"/>
              </a:rPr>
              <a:t> </a:t>
            </a:r>
            <a:r>
              <a:rPr lang="en-US" altLang="en-US" sz="2000" b="1" dirty="0" err="1">
                <a:solidFill>
                  <a:srgbClr val="FFC8B7"/>
                </a:solidFill>
                <a:latin typeface="Calibri" pitchFamily="34" charset="0"/>
              </a:rPr>
              <a:t>progres</a:t>
            </a:r>
            <a:r>
              <a:rPr lang="en-US" altLang="en-US" sz="2000" b="1" dirty="0">
                <a:solidFill>
                  <a:srgbClr val="FFC8B7"/>
                </a:solidFill>
                <a:latin typeface="Calibri" pitchFamily="34" charset="0"/>
              </a:rPr>
              <a:t> </a:t>
            </a:r>
            <a:r>
              <a:rPr lang="en-US" altLang="en-US" sz="2000" b="1" dirty="0" err="1">
                <a:solidFill>
                  <a:srgbClr val="FFC8B7"/>
                </a:solidFill>
                <a:latin typeface="Calibri" pitchFamily="34" charset="0"/>
              </a:rPr>
              <a:t>i</a:t>
            </a:r>
            <a:r>
              <a:rPr lang="en-US" altLang="en-US" sz="2000" b="1" dirty="0">
                <a:solidFill>
                  <a:srgbClr val="FFC8B7"/>
                </a:solidFill>
                <a:latin typeface="Calibri" pitchFamily="34" charset="0"/>
              </a:rPr>
              <a:t> </a:t>
            </a:r>
            <a:r>
              <a:rPr lang="en-US" altLang="en-US" sz="2000" b="1" dirty="0" err="1">
                <a:solidFill>
                  <a:srgbClr val="FFC8B7"/>
                </a:solidFill>
                <a:latin typeface="Calibri" pitchFamily="34" charset="0"/>
              </a:rPr>
              <a:t>privredni</a:t>
            </a:r>
            <a:r>
              <a:rPr lang="en-US" altLang="en-US" sz="2000" b="1" dirty="0">
                <a:solidFill>
                  <a:srgbClr val="FFC8B7"/>
                </a:solidFill>
                <a:latin typeface="Calibri" pitchFamily="34" charset="0"/>
              </a:rPr>
              <a:t> </a:t>
            </a:r>
            <a:r>
              <a:rPr lang="en-US" altLang="en-US" sz="2000" b="1" dirty="0" err="1">
                <a:solidFill>
                  <a:srgbClr val="FFC8B7"/>
                </a:solidFill>
                <a:latin typeface="Calibri" pitchFamily="34" charset="0"/>
              </a:rPr>
              <a:t>rast</a:t>
            </a:r>
            <a:r>
              <a:rPr lang="en-US" altLang="en-US" sz="2000" b="1" dirty="0">
                <a:solidFill>
                  <a:srgbClr val="FFC8B7"/>
                </a:solidFill>
                <a:latin typeface="Calibri" pitchFamily="34" charset="0"/>
              </a:rPr>
              <a:t>   </a:t>
            </a:r>
            <a:endParaRPr lang="en-GB" altLang="en-US" sz="2000" dirty="0">
              <a:solidFill>
                <a:srgbClr val="FFC8B7"/>
              </a:solidFill>
            </a:endParaRPr>
          </a:p>
          <a:p>
            <a:r>
              <a:rPr lang="en-US" altLang="en-US" sz="2000" b="1" dirty="0">
                <a:solidFill>
                  <a:srgbClr val="FFC8B7"/>
                </a:solidFill>
                <a:latin typeface="Calibri" pitchFamily="34" charset="0"/>
              </a:rPr>
              <a:t>3.6 </a:t>
            </a:r>
            <a:r>
              <a:rPr lang="en-US" altLang="en-US" sz="2000" b="1" dirty="0" err="1">
                <a:solidFill>
                  <a:srgbClr val="FFC8B7"/>
                </a:solidFill>
                <a:latin typeface="Calibri" pitchFamily="34" charset="0"/>
              </a:rPr>
              <a:t>Računovodstvo</a:t>
            </a:r>
            <a:r>
              <a:rPr lang="en-US" altLang="en-US" sz="2000" b="1" dirty="0">
                <a:solidFill>
                  <a:srgbClr val="FFC8B7"/>
                </a:solidFill>
                <a:latin typeface="Calibri" pitchFamily="34" charset="0"/>
              </a:rPr>
              <a:t> </a:t>
            </a:r>
            <a:r>
              <a:rPr lang="en-US" altLang="en-US" sz="2000" b="1" dirty="0" err="1">
                <a:solidFill>
                  <a:srgbClr val="FFC8B7"/>
                </a:solidFill>
                <a:latin typeface="Calibri" pitchFamily="34" charset="0"/>
              </a:rPr>
              <a:t>privrednog</a:t>
            </a:r>
            <a:r>
              <a:rPr lang="en-US" altLang="en-US" sz="2000" b="1" dirty="0">
                <a:solidFill>
                  <a:srgbClr val="FFC8B7"/>
                </a:solidFill>
                <a:latin typeface="Calibri" pitchFamily="34" charset="0"/>
              </a:rPr>
              <a:t> </a:t>
            </a:r>
            <a:r>
              <a:rPr lang="en-US" altLang="en-US" sz="2000" b="1" dirty="0" err="1">
                <a:solidFill>
                  <a:srgbClr val="FFC8B7"/>
                </a:solidFill>
                <a:latin typeface="Calibri" pitchFamily="34" charset="0"/>
              </a:rPr>
              <a:t>rasta</a:t>
            </a:r>
            <a:r>
              <a:rPr lang="en-US" altLang="en-US" sz="2000" b="1" dirty="0">
                <a:solidFill>
                  <a:srgbClr val="FFC8B7"/>
                </a:solidFill>
                <a:latin typeface="Calibri" pitchFamily="34" charset="0"/>
              </a:rPr>
              <a:t>    </a:t>
            </a:r>
            <a:endParaRPr lang="en-GB" altLang="en-US" sz="2000" dirty="0">
              <a:solidFill>
                <a:srgbClr val="FFC8B7"/>
              </a:solidFill>
            </a:endParaRPr>
          </a:p>
          <a:p>
            <a:r>
              <a:rPr lang="en-US" altLang="en-US" sz="1600" dirty="0">
                <a:solidFill>
                  <a:srgbClr val="FFC8B7"/>
                </a:solidFill>
                <a:latin typeface="Calibri" pitchFamily="34" charset="0"/>
              </a:rPr>
              <a:t>3.6.1 </a:t>
            </a:r>
            <a:r>
              <a:rPr lang="en-US" altLang="en-US" sz="1600" dirty="0" err="1">
                <a:solidFill>
                  <a:srgbClr val="FFC8B7"/>
                </a:solidFill>
                <a:latin typeface="Calibri" pitchFamily="34" charset="0"/>
              </a:rPr>
              <a:t>Dekompozicija</a:t>
            </a:r>
            <a:r>
              <a:rPr lang="en-US" altLang="en-US" sz="1600" dirty="0">
                <a:solidFill>
                  <a:srgbClr val="FFC8B7"/>
                </a:solidFill>
                <a:latin typeface="Calibri" pitchFamily="34" charset="0"/>
              </a:rPr>
              <a:t> R. </a:t>
            </a:r>
            <a:r>
              <a:rPr lang="en-US" altLang="en-US" sz="1600" dirty="0" err="1">
                <a:solidFill>
                  <a:srgbClr val="FFC8B7"/>
                </a:solidFill>
                <a:latin typeface="Calibri" pitchFamily="34" charset="0"/>
              </a:rPr>
              <a:t>Soloua</a:t>
            </a:r>
            <a:endParaRPr lang="en-GB" altLang="en-US" sz="1600" dirty="0">
              <a:solidFill>
                <a:srgbClr val="FFC8B7"/>
              </a:solidFill>
            </a:endParaRPr>
          </a:p>
          <a:p>
            <a:r>
              <a:rPr lang="en-US" altLang="en-US" sz="1600" dirty="0">
                <a:solidFill>
                  <a:srgbClr val="FFC8B7"/>
                </a:solidFill>
                <a:latin typeface="Calibri" pitchFamily="34" charset="0"/>
              </a:rPr>
              <a:t>3.6.2 </a:t>
            </a:r>
            <a:r>
              <a:rPr lang="en-US" altLang="en-US" sz="1600" dirty="0" err="1">
                <a:solidFill>
                  <a:srgbClr val="FFC8B7"/>
                </a:solidFill>
                <a:latin typeface="Calibri" pitchFamily="34" charset="0"/>
              </a:rPr>
              <a:t>Akumulacija</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kapitala</a:t>
            </a:r>
            <a:r>
              <a:rPr lang="en-US" altLang="en-US" sz="1600" dirty="0">
                <a:solidFill>
                  <a:srgbClr val="FFC8B7"/>
                </a:solidFill>
                <a:latin typeface="Calibri" pitchFamily="34" charset="0"/>
              </a:rPr>
              <a:t> </a:t>
            </a:r>
            <a:endParaRPr lang="en-GB" altLang="en-US" sz="1600" dirty="0">
              <a:solidFill>
                <a:srgbClr val="FFC8B7"/>
              </a:solidFill>
            </a:endParaRPr>
          </a:p>
          <a:p>
            <a:r>
              <a:rPr lang="en-US" altLang="en-US" sz="1600" dirty="0">
                <a:solidFill>
                  <a:srgbClr val="FFC8B7"/>
                </a:solidFill>
                <a:latin typeface="Calibri" pitchFamily="34" charset="0"/>
              </a:rPr>
              <a:t>3.6.3 </a:t>
            </a:r>
            <a:r>
              <a:rPr lang="en-US" altLang="en-US" sz="1600" dirty="0" err="1">
                <a:solidFill>
                  <a:srgbClr val="FFC8B7"/>
                </a:solidFill>
                <a:latin typeface="Calibri" pitchFamily="34" charset="0"/>
              </a:rPr>
              <a:t>Rast</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zaposlenosti</a:t>
            </a:r>
            <a:r>
              <a:rPr lang="en-US" altLang="en-US" sz="1600" dirty="0">
                <a:solidFill>
                  <a:srgbClr val="FFC8B7"/>
                </a:solidFill>
                <a:latin typeface="Calibri" pitchFamily="34" charset="0"/>
              </a:rPr>
              <a:t> </a:t>
            </a:r>
            <a:endParaRPr lang="en-GB" altLang="en-US" sz="1600" dirty="0">
              <a:solidFill>
                <a:srgbClr val="FFC8B7"/>
              </a:solidFill>
            </a:endParaRPr>
          </a:p>
          <a:p>
            <a:r>
              <a:rPr lang="en-US" altLang="en-US" sz="1600" dirty="0">
                <a:solidFill>
                  <a:srgbClr val="FFC8B7"/>
                </a:solidFill>
                <a:latin typeface="Calibri" pitchFamily="34" charset="0"/>
              </a:rPr>
              <a:t>3.6.4 </a:t>
            </a:r>
            <a:r>
              <a:rPr lang="en-US" altLang="en-US" sz="1600" dirty="0" err="1">
                <a:solidFill>
                  <a:srgbClr val="FFC8B7"/>
                </a:solidFill>
                <a:latin typeface="Calibri" pitchFamily="34" charset="0"/>
              </a:rPr>
              <a:t>Doprinos</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tehničkog</a:t>
            </a:r>
            <a:r>
              <a:rPr lang="en-US" altLang="en-US" sz="1600" dirty="0">
                <a:solidFill>
                  <a:srgbClr val="FFC8B7"/>
                </a:solidFill>
                <a:latin typeface="Calibri" pitchFamily="34" charset="0"/>
              </a:rPr>
              <a:t> </a:t>
            </a:r>
            <a:r>
              <a:rPr lang="en-US" altLang="en-US" sz="1600" dirty="0" err="1">
                <a:solidFill>
                  <a:srgbClr val="FFC8B7"/>
                </a:solidFill>
                <a:latin typeface="Calibri" pitchFamily="34" charset="0"/>
              </a:rPr>
              <a:t>progrsa</a:t>
            </a:r>
            <a:r>
              <a:rPr lang="en-US" altLang="en-US" sz="1600" dirty="0">
                <a:solidFill>
                  <a:srgbClr val="FFC8B7"/>
                </a:solidFill>
                <a:latin typeface="Calibri" pitchFamily="34" charset="0"/>
              </a:rPr>
              <a:t> </a:t>
            </a:r>
          </a:p>
          <a:p>
            <a:endParaRPr lang="en-GB" altLang="en-US" sz="600" dirty="0"/>
          </a:p>
          <a:p>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animEffect transition="in" filter="fade">
                                      <p:cBhvr>
                                        <p:cTn id="43" dur="1000"/>
                                        <p:tgtEl>
                                          <p:spTgt spid="3">
                                            <p:txEl>
                                              <p:pRg st="16" end="16"/>
                                            </p:txEl>
                                          </p:spTgt>
                                        </p:tgtEl>
                                      </p:cBhvr>
                                    </p:animEffect>
                                    <p:anim calcmode="lin" valueType="num">
                                      <p:cBhvr>
                                        <p:cTn id="44"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7" end="17"/>
                                            </p:txEl>
                                          </p:spTgt>
                                        </p:tgtEl>
                                        <p:attrNameLst>
                                          <p:attrName>style.visibility</p:attrName>
                                        </p:attrNameLst>
                                      </p:cBhvr>
                                      <p:to>
                                        <p:strVal val="visible"/>
                                      </p:to>
                                    </p:set>
                                    <p:animEffect transition="in" filter="fade">
                                      <p:cBhvr>
                                        <p:cTn id="48" dur="1000"/>
                                        <p:tgtEl>
                                          <p:spTgt spid="3">
                                            <p:txEl>
                                              <p:pRg st="17" end="17"/>
                                            </p:txEl>
                                          </p:spTgt>
                                        </p:tgtEl>
                                      </p:cBhvr>
                                    </p:animEffect>
                                    <p:anim calcmode="lin" valueType="num">
                                      <p:cBhvr>
                                        <p:cTn id="49"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18" end="18"/>
                                            </p:txEl>
                                          </p:spTgt>
                                        </p:tgtEl>
                                        <p:attrNameLst>
                                          <p:attrName>style.visibility</p:attrName>
                                        </p:attrNameLst>
                                      </p:cBhvr>
                                      <p:to>
                                        <p:strVal val="visible"/>
                                      </p:to>
                                    </p:set>
                                    <p:animEffect transition="in" filter="fade">
                                      <p:cBhvr>
                                        <p:cTn id="53" dur="1000"/>
                                        <p:tgtEl>
                                          <p:spTgt spid="3">
                                            <p:txEl>
                                              <p:pRg st="18" end="18"/>
                                            </p:txEl>
                                          </p:spTgt>
                                        </p:tgtEl>
                                      </p:cBhvr>
                                    </p:animEffect>
                                    <p:anim calcmode="lin" valueType="num">
                                      <p:cBhvr>
                                        <p:cTn id="54"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8" end="1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19" end="19"/>
                                            </p:txEl>
                                          </p:spTgt>
                                        </p:tgtEl>
                                        <p:attrNameLst>
                                          <p:attrName>style.visibility</p:attrName>
                                        </p:attrNameLst>
                                      </p:cBhvr>
                                      <p:to>
                                        <p:strVal val="visible"/>
                                      </p:to>
                                    </p:set>
                                    <p:animEffect transition="in" filter="fade">
                                      <p:cBhvr>
                                        <p:cTn id="58" dur="1000"/>
                                        <p:tgtEl>
                                          <p:spTgt spid="3">
                                            <p:txEl>
                                              <p:pRg st="19" end="19"/>
                                            </p:txEl>
                                          </p:spTgt>
                                        </p:tgtEl>
                                      </p:cBhvr>
                                    </p:animEffect>
                                    <p:anim calcmode="lin" valueType="num">
                                      <p:cBhvr>
                                        <p:cTn id="59"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black">
          <a:xfrm>
            <a:off x="152400" y="275332"/>
            <a:ext cx="8991600" cy="1077218"/>
          </a:xfrm>
          <a:prstGeom prst="rect">
            <a:avLst/>
          </a:prstGeom>
          <a:noFill/>
          <a:ln w="9525">
            <a:noFill/>
            <a:miter lim="800000"/>
            <a:headEnd/>
            <a:tailEnd/>
          </a:ln>
        </p:spPr>
        <p:txBody>
          <a:bodyPr>
            <a:spAutoFit/>
          </a:bodyPr>
          <a:lstStyle/>
          <a:p>
            <a:pPr algn="ctr">
              <a:spcBef>
                <a:spcPct val="50000"/>
              </a:spcBef>
            </a:pPr>
            <a:r>
              <a:rPr lang="sr-Latn-CS" sz="3200" dirty="0">
                <a:solidFill>
                  <a:schemeClr val="bg1"/>
                </a:solidFill>
                <a:latin typeface="Arial" charset="0"/>
              </a:rPr>
              <a:t>Rast štednje uvećava Y/L, ali zbog opadajućih prinosa ...</a:t>
            </a:r>
            <a:endParaRPr lang="en-US" sz="3200" dirty="0">
              <a:solidFill>
                <a:schemeClr val="bg1"/>
              </a:solidFill>
              <a:latin typeface="Arial" charset="0"/>
            </a:endParaRPr>
          </a:p>
        </p:txBody>
      </p:sp>
      <p:grpSp>
        <p:nvGrpSpPr>
          <p:cNvPr id="2" name="Group 4"/>
          <p:cNvGrpSpPr>
            <a:grpSpLocks/>
          </p:cNvGrpSpPr>
          <p:nvPr/>
        </p:nvGrpSpPr>
        <p:grpSpPr bwMode="auto">
          <a:xfrm>
            <a:off x="1887538" y="1828800"/>
            <a:ext cx="5181600" cy="4119563"/>
            <a:chOff x="1188" y="1152"/>
            <a:chExt cx="3264" cy="2595"/>
          </a:xfrm>
        </p:grpSpPr>
        <p:sp>
          <p:nvSpPr>
            <p:cNvPr id="19475" name="Line 5"/>
            <p:cNvSpPr>
              <a:spLocks noChangeShapeType="1"/>
            </p:cNvSpPr>
            <p:nvPr/>
          </p:nvSpPr>
          <p:spPr bwMode="black">
            <a:xfrm>
              <a:off x="1200" y="1152"/>
              <a:ext cx="0" cy="2592"/>
            </a:xfrm>
            <a:prstGeom prst="line">
              <a:avLst/>
            </a:prstGeom>
            <a:noFill/>
            <a:ln w="38100">
              <a:solidFill>
                <a:srgbClr val="B590DA"/>
              </a:solidFill>
              <a:round/>
              <a:headEnd/>
              <a:tailEnd/>
            </a:ln>
          </p:spPr>
          <p:txBody>
            <a:bodyPr/>
            <a:lstStyle/>
            <a:p>
              <a:endParaRPr lang="en-US"/>
            </a:p>
          </p:txBody>
        </p:sp>
        <p:sp>
          <p:nvSpPr>
            <p:cNvPr id="19476" name="Line 6"/>
            <p:cNvSpPr>
              <a:spLocks noChangeShapeType="1"/>
            </p:cNvSpPr>
            <p:nvPr/>
          </p:nvSpPr>
          <p:spPr bwMode="black">
            <a:xfrm>
              <a:off x="1188" y="3747"/>
              <a:ext cx="3264" cy="0"/>
            </a:xfrm>
            <a:prstGeom prst="line">
              <a:avLst/>
            </a:prstGeom>
            <a:noFill/>
            <a:ln w="38100">
              <a:solidFill>
                <a:srgbClr val="B590DA"/>
              </a:solidFill>
              <a:round/>
              <a:headEnd/>
              <a:tailEnd/>
            </a:ln>
          </p:spPr>
          <p:txBody>
            <a:bodyPr/>
            <a:lstStyle/>
            <a:p>
              <a:endParaRPr lang="en-US"/>
            </a:p>
          </p:txBody>
        </p:sp>
      </p:grpSp>
      <p:sp>
        <p:nvSpPr>
          <p:cNvPr id="19460" name="Text Box 8"/>
          <p:cNvSpPr txBox="1">
            <a:spLocks noChangeArrowheads="1"/>
          </p:cNvSpPr>
          <p:nvPr/>
        </p:nvSpPr>
        <p:spPr bwMode="black">
          <a:xfrm>
            <a:off x="1525588" y="6019800"/>
            <a:ext cx="533400" cy="457200"/>
          </a:xfrm>
          <a:prstGeom prst="rect">
            <a:avLst/>
          </a:prstGeom>
          <a:noFill/>
          <a:ln w="9525">
            <a:noFill/>
            <a:miter lim="800000"/>
            <a:headEnd/>
            <a:tailEnd/>
          </a:ln>
        </p:spPr>
        <p:txBody>
          <a:bodyPr>
            <a:spAutoFit/>
          </a:bodyPr>
          <a:lstStyle/>
          <a:p>
            <a:pPr algn="ctr">
              <a:spcBef>
                <a:spcPct val="50000"/>
              </a:spcBef>
            </a:pPr>
            <a:r>
              <a:rPr lang="de-DE" sz="2400" i="1">
                <a:solidFill>
                  <a:srgbClr val="B590DA"/>
                </a:solidFill>
                <a:latin typeface="Arial" charset="0"/>
              </a:rPr>
              <a:t>0</a:t>
            </a:r>
            <a:endParaRPr lang="en-US" sz="2400" i="1">
              <a:solidFill>
                <a:srgbClr val="B590DA"/>
              </a:solidFill>
              <a:latin typeface="Arial" charset="0"/>
            </a:endParaRPr>
          </a:p>
        </p:txBody>
      </p:sp>
      <p:sp>
        <p:nvSpPr>
          <p:cNvPr id="19461" name="Text Box 9"/>
          <p:cNvSpPr txBox="1">
            <a:spLocks noChangeArrowheads="1"/>
          </p:cNvSpPr>
          <p:nvPr/>
        </p:nvSpPr>
        <p:spPr bwMode="black">
          <a:xfrm>
            <a:off x="1752600" y="6400800"/>
            <a:ext cx="5638800" cy="457200"/>
          </a:xfrm>
          <a:prstGeom prst="rect">
            <a:avLst/>
          </a:prstGeom>
          <a:noFill/>
          <a:ln w="9525">
            <a:noFill/>
            <a:miter lim="800000"/>
            <a:headEnd/>
            <a:tailEnd/>
          </a:ln>
        </p:spPr>
        <p:txBody>
          <a:bodyPr>
            <a:spAutoFit/>
          </a:bodyPr>
          <a:lstStyle/>
          <a:p>
            <a:pPr algn="ctr">
              <a:spcBef>
                <a:spcPct val="50000"/>
              </a:spcBef>
            </a:pPr>
            <a:r>
              <a:rPr lang="de-DE" sz="2400">
                <a:solidFill>
                  <a:schemeClr val="bg1"/>
                </a:solidFill>
                <a:latin typeface="Arial" charset="0"/>
              </a:rPr>
              <a:t>kapital-rad  (</a:t>
            </a:r>
            <a:r>
              <a:rPr lang="de-DE" sz="2400" i="1">
                <a:solidFill>
                  <a:schemeClr val="bg1"/>
                </a:solidFill>
                <a:latin typeface="Arial" charset="0"/>
              </a:rPr>
              <a:t>k=K/L</a:t>
            </a:r>
            <a:r>
              <a:rPr lang="de-DE" sz="2400">
                <a:solidFill>
                  <a:schemeClr val="bg1"/>
                </a:solidFill>
                <a:latin typeface="Arial" charset="0"/>
              </a:rPr>
              <a:t>)</a:t>
            </a:r>
            <a:endParaRPr lang="en-US" sz="2400">
              <a:solidFill>
                <a:schemeClr val="bg1"/>
              </a:solidFill>
              <a:latin typeface="Arial" charset="0"/>
            </a:endParaRPr>
          </a:p>
        </p:txBody>
      </p:sp>
      <p:sp>
        <p:nvSpPr>
          <p:cNvPr id="19462" name="Arc 10"/>
          <p:cNvSpPr>
            <a:spLocks/>
          </p:cNvSpPr>
          <p:nvPr/>
        </p:nvSpPr>
        <p:spPr bwMode="black">
          <a:xfrm flipH="1">
            <a:off x="1911350" y="4113213"/>
            <a:ext cx="4168775" cy="2058987"/>
          </a:xfrm>
          <a:custGeom>
            <a:avLst/>
            <a:gdLst>
              <a:gd name="T0" fmla="*/ 0 w 21478"/>
              <a:gd name="T1" fmla="*/ 0 h 21600"/>
              <a:gd name="T2" fmla="*/ 2147483646 w 21478"/>
              <a:gd name="T3" fmla="*/ 2147483646 h 21600"/>
              <a:gd name="T4" fmla="*/ 0 w 21478"/>
              <a:gd name="T5" fmla="*/ 2147483646 h 21600"/>
              <a:gd name="T6" fmla="*/ 0 60000 65536"/>
              <a:gd name="T7" fmla="*/ 0 60000 65536"/>
              <a:gd name="T8" fmla="*/ 0 60000 65536"/>
              <a:gd name="T9" fmla="*/ 0 w 21478"/>
              <a:gd name="T10" fmla="*/ 0 h 21600"/>
              <a:gd name="T11" fmla="*/ 21478 w 21478"/>
              <a:gd name="T12" fmla="*/ 21600 h 21600"/>
            </a:gdLst>
            <a:ahLst/>
            <a:cxnLst>
              <a:cxn ang="T6">
                <a:pos x="T0" y="T1"/>
              </a:cxn>
              <a:cxn ang="T7">
                <a:pos x="T2" y="T3"/>
              </a:cxn>
              <a:cxn ang="T8">
                <a:pos x="T4" y="T5"/>
              </a:cxn>
            </a:cxnLst>
            <a:rect l="T9" t="T10" r="T11" b="T12"/>
            <a:pathLst>
              <a:path w="21478" h="21600" fill="none" extrusionOk="0">
                <a:moveTo>
                  <a:pt x="-1" y="0"/>
                </a:moveTo>
                <a:cubicBezTo>
                  <a:pt x="11043" y="0"/>
                  <a:pt x="20308" y="8329"/>
                  <a:pt x="21478" y="19310"/>
                </a:cubicBezTo>
              </a:path>
              <a:path w="21478" h="21600" stroke="0" extrusionOk="0">
                <a:moveTo>
                  <a:pt x="-1" y="0"/>
                </a:moveTo>
                <a:cubicBezTo>
                  <a:pt x="11043" y="0"/>
                  <a:pt x="20308" y="8329"/>
                  <a:pt x="21478" y="19310"/>
                </a:cubicBezTo>
                <a:lnTo>
                  <a:pt x="0" y="21600"/>
                </a:lnTo>
                <a:lnTo>
                  <a:pt x="-1" y="0"/>
                </a:lnTo>
                <a:close/>
              </a:path>
            </a:pathLst>
          </a:custGeom>
          <a:noFill/>
          <a:ln w="28575">
            <a:solidFill>
              <a:srgbClr val="FCE78C"/>
            </a:solidFill>
            <a:round/>
            <a:headEnd/>
            <a:tailEnd/>
          </a:ln>
        </p:spPr>
        <p:txBody>
          <a:bodyPr wrap="none" anchor="ctr"/>
          <a:lstStyle/>
          <a:p>
            <a:endParaRPr lang="en-US"/>
          </a:p>
        </p:txBody>
      </p:sp>
      <p:sp>
        <p:nvSpPr>
          <p:cNvPr id="19463" name="Line 12"/>
          <p:cNvSpPr>
            <a:spLocks noChangeShapeType="1"/>
          </p:cNvSpPr>
          <p:nvPr/>
        </p:nvSpPr>
        <p:spPr bwMode="black">
          <a:xfrm flipV="1">
            <a:off x="1909763" y="3335338"/>
            <a:ext cx="4090987" cy="2603500"/>
          </a:xfrm>
          <a:prstGeom prst="line">
            <a:avLst/>
          </a:prstGeom>
          <a:noFill/>
          <a:ln w="28575">
            <a:solidFill>
              <a:srgbClr val="FCE78C"/>
            </a:solidFill>
            <a:round/>
            <a:headEnd/>
            <a:tailEnd/>
          </a:ln>
        </p:spPr>
        <p:txBody>
          <a:bodyPr/>
          <a:lstStyle/>
          <a:p>
            <a:endParaRPr lang="en-US"/>
          </a:p>
        </p:txBody>
      </p:sp>
      <p:sp>
        <p:nvSpPr>
          <p:cNvPr id="19464" name="Line 14"/>
          <p:cNvSpPr>
            <a:spLocks noChangeShapeType="1"/>
          </p:cNvSpPr>
          <p:nvPr/>
        </p:nvSpPr>
        <p:spPr bwMode="black">
          <a:xfrm>
            <a:off x="4586288" y="4243388"/>
            <a:ext cx="0" cy="1692275"/>
          </a:xfrm>
          <a:prstGeom prst="line">
            <a:avLst/>
          </a:prstGeom>
          <a:noFill/>
          <a:ln w="12700" cap="rnd">
            <a:solidFill>
              <a:srgbClr val="B590DA"/>
            </a:solidFill>
            <a:prstDash val="sysDot"/>
            <a:round/>
            <a:headEnd/>
            <a:tailEnd/>
          </a:ln>
        </p:spPr>
        <p:txBody>
          <a:bodyPr/>
          <a:lstStyle/>
          <a:p>
            <a:endParaRPr lang="en-US"/>
          </a:p>
        </p:txBody>
      </p:sp>
      <p:sp>
        <p:nvSpPr>
          <p:cNvPr id="19465" name="Oval 16"/>
          <p:cNvSpPr>
            <a:spLocks noChangeArrowheads="1"/>
          </p:cNvSpPr>
          <p:nvPr/>
        </p:nvSpPr>
        <p:spPr bwMode="blackWhite">
          <a:xfrm>
            <a:off x="4557713" y="4191000"/>
            <a:ext cx="76200" cy="76200"/>
          </a:xfrm>
          <a:prstGeom prst="ellipse">
            <a:avLst/>
          </a:prstGeom>
          <a:solidFill>
            <a:srgbClr val="FCE78C"/>
          </a:solidFill>
          <a:ln w="9525">
            <a:solidFill>
              <a:srgbClr val="FCE78C"/>
            </a:solidFill>
            <a:round/>
            <a:headEnd/>
            <a:tailEnd/>
          </a:ln>
        </p:spPr>
        <p:txBody>
          <a:bodyPr wrap="none" anchor="ctr"/>
          <a:lstStyle/>
          <a:p>
            <a:endParaRPr lang="en-US"/>
          </a:p>
        </p:txBody>
      </p:sp>
      <p:sp>
        <p:nvSpPr>
          <p:cNvPr id="19466" name="Text Box 18"/>
          <p:cNvSpPr txBox="1">
            <a:spLocks noChangeArrowheads="1"/>
          </p:cNvSpPr>
          <p:nvPr/>
        </p:nvSpPr>
        <p:spPr bwMode="black">
          <a:xfrm>
            <a:off x="-190500" y="1752600"/>
            <a:ext cx="2249488" cy="1187450"/>
          </a:xfrm>
          <a:prstGeom prst="rect">
            <a:avLst/>
          </a:prstGeom>
          <a:noFill/>
          <a:ln w="9525">
            <a:noFill/>
            <a:miter lim="800000"/>
            <a:headEnd/>
            <a:tailEnd/>
          </a:ln>
        </p:spPr>
        <p:txBody>
          <a:bodyPr>
            <a:spAutoFit/>
          </a:bodyPr>
          <a:lstStyle/>
          <a:p>
            <a:pPr algn="ctr">
              <a:spcBef>
                <a:spcPct val="50000"/>
              </a:spcBef>
            </a:pPr>
            <a:r>
              <a:rPr lang="de-DE" sz="2400">
                <a:solidFill>
                  <a:schemeClr val="bg1"/>
                </a:solidFill>
                <a:latin typeface="Arial" charset="0"/>
              </a:rPr>
              <a:t>Output-rad</a:t>
            </a:r>
            <a:br>
              <a:rPr lang="de-DE" sz="2400">
                <a:solidFill>
                  <a:schemeClr val="bg1"/>
                </a:solidFill>
                <a:latin typeface="Arial" charset="0"/>
              </a:rPr>
            </a:br>
            <a:r>
              <a:rPr lang="de-DE" sz="2400">
                <a:solidFill>
                  <a:schemeClr val="bg1"/>
                </a:solidFill>
                <a:latin typeface="Arial" charset="0"/>
              </a:rPr>
              <a:t> </a:t>
            </a:r>
            <a:br>
              <a:rPr lang="de-DE" sz="2400">
                <a:solidFill>
                  <a:schemeClr val="bg1"/>
                </a:solidFill>
                <a:latin typeface="Arial" charset="0"/>
              </a:rPr>
            </a:br>
            <a:r>
              <a:rPr lang="de-DE" sz="2400">
                <a:solidFill>
                  <a:schemeClr val="bg1"/>
                </a:solidFill>
                <a:latin typeface="Arial" charset="0"/>
              </a:rPr>
              <a:t>(</a:t>
            </a:r>
            <a:r>
              <a:rPr lang="de-DE" sz="2400" i="1">
                <a:solidFill>
                  <a:schemeClr val="bg1"/>
                </a:solidFill>
                <a:latin typeface="Arial" charset="0"/>
              </a:rPr>
              <a:t>y=Y/L</a:t>
            </a:r>
            <a:r>
              <a:rPr lang="de-DE" sz="2400">
                <a:solidFill>
                  <a:schemeClr val="bg1"/>
                </a:solidFill>
                <a:latin typeface="Arial" charset="0"/>
              </a:rPr>
              <a:t>)</a:t>
            </a:r>
            <a:endParaRPr lang="en-US" sz="2400">
              <a:solidFill>
                <a:schemeClr val="bg1"/>
              </a:solidFill>
              <a:latin typeface="Arial" charset="0"/>
            </a:endParaRPr>
          </a:p>
        </p:txBody>
      </p:sp>
      <p:sp>
        <p:nvSpPr>
          <p:cNvPr id="19467" name="Arc 19"/>
          <p:cNvSpPr>
            <a:spLocks/>
          </p:cNvSpPr>
          <p:nvPr/>
        </p:nvSpPr>
        <p:spPr bwMode="black">
          <a:xfrm flipH="1">
            <a:off x="1905000" y="3657600"/>
            <a:ext cx="4168775" cy="2573338"/>
          </a:xfrm>
          <a:custGeom>
            <a:avLst/>
            <a:gdLst>
              <a:gd name="T0" fmla="*/ 0 w 21478"/>
              <a:gd name="T1" fmla="*/ 0 h 21600"/>
              <a:gd name="T2" fmla="*/ 2147483646 w 21478"/>
              <a:gd name="T3" fmla="*/ 2147483646 h 21600"/>
              <a:gd name="T4" fmla="*/ 0 w 21478"/>
              <a:gd name="T5" fmla="*/ 2147483646 h 21600"/>
              <a:gd name="T6" fmla="*/ 0 60000 65536"/>
              <a:gd name="T7" fmla="*/ 0 60000 65536"/>
              <a:gd name="T8" fmla="*/ 0 60000 65536"/>
              <a:gd name="T9" fmla="*/ 0 w 21478"/>
              <a:gd name="T10" fmla="*/ 0 h 21600"/>
              <a:gd name="T11" fmla="*/ 21478 w 21478"/>
              <a:gd name="T12" fmla="*/ 21600 h 21600"/>
            </a:gdLst>
            <a:ahLst/>
            <a:cxnLst>
              <a:cxn ang="T6">
                <a:pos x="T0" y="T1"/>
              </a:cxn>
              <a:cxn ang="T7">
                <a:pos x="T2" y="T3"/>
              </a:cxn>
              <a:cxn ang="T8">
                <a:pos x="T4" y="T5"/>
              </a:cxn>
            </a:cxnLst>
            <a:rect l="T9" t="T10" r="T11" b="T12"/>
            <a:pathLst>
              <a:path w="21478" h="21600" fill="none" extrusionOk="0">
                <a:moveTo>
                  <a:pt x="-1" y="0"/>
                </a:moveTo>
                <a:cubicBezTo>
                  <a:pt x="11043" y="0"/>
                  <a:pt x="20308" y="8329"/>
                  <a:pt x="21478" y="19310"/>
                </a:cubicBezTo>
              </a:path>
              <a:path w="21478" h="21600" stroke="0" extrusionOk="0">
                <a:moveTo>
                  <a:pt x="-1" y="0"/>
                </a:moveTo>
                <a:cubicBezTo>
                  <a:pt x="11043" y="0"/>
                  <a:pt x="20308" y="8329"/>
                  <a:pt x="21478" y="19310"/>
                </a:cubicBezTo>
                <a:lnTo>
                  <a:pt x="0" y="21600"/>
                </a:lnTo>
                <a:lnTo>
                  <a:pt x="-1" y="0"/>
                </a:lnTo>
                <a:close/>
              </a:path>
            </a:pathLst>
          </a:custGeom>
          <a:noFill/>
          <a:ln w="28575">
            <a:solidFill>
              <a:srgbClr val="FCE78C"/>
            </a:solidFill>
            <a:round/>
            <a:headEnd/>
            <a:tailEnd/>
          </a:ln>
        </p:spPr>
        <p:txBody>
          <a:bodyPr wrap="none" anchor="ctr"/>
          <a:lstStyle/>
          <a:p>
            <a:endParaRPr lang="en-US"/>
          </a:p>
        </p:txBody>
      </p:sp>
      <p:sp>
        <p:nvSpPr>
          <p:cNvPr id="19468" name="Line 21"/>
          <p:cNvSpPr>
            <a:spLocks noChangeShapeType="1"/>
          </p:cNvSpPr>
          <p:nvPr/>
        </p:nvSpPr>
        <p:spPr bwMode="black">
          <a:xfrm>
            <a:off x="5462588" y="3700463"/>
            <a:ext cx="0" cy="2238375"/>
          </a:xfrm>
          <a:prstGeom prst="line">
            <a:avLst/>
          </a:prstGeom>
          <a:noFill/>
          <a:ln w="12700" cap="rnd">
            <a:solidFill>
              <a:srgbClr val="B590DA"/>
            </a:solidFill>
            <a:prstDash val="sysDot"/>
            <a:round/>
            <a:headEnd/>
            <a:tailEnd/>
          </a:ln>
        </p:spPr>
        <p:txBody>
          <a:bodyPr/>
          <a:lstStyle/>
          <a:p>
            <a:endParaRPr lang="en-US"/>
          </a:p>
        </p:txBody>
      </p:sp>
      <p:sp>
        <p:nvSpPr>
          <p:cNvPr id="19469" name="Oval 24"/>
          <p:cNvSpPr>
            <a:spLocks noChangeArrowheads="1"/>
          </p:cNvSpPr>
          <p:nvPr/>
        </p:nvSpPr>
        <p:spPr bwMode="blackWhite">
          <a:xfrm>
            <a:off x="5424488" y="3643313"/>
            <a:ext cx="76200" cy="76200"/>
          </a:xfrm>
          <a:prstGeom prst="ellipse">
            <a:avLst/>
          </a:prstGeom>
          <a:solidFill>
            <a:srgbClr val="FCE78C"/>
          </a:solidFill>
          <a:ln w="9525">
            <a:solidFill>
              <a:srgbClr val="FCE78C"/>
            </a:solidFill>
            <a:round/>
            <a:headEnd/>
            <a:tailEnd/>
          </a:ln>
        </p:spPr>
        <p:txBody>
          <a:bodyPr wrap="none" anchor="ctr"/>
          <a:lstStyle/>
          <a:p>
            <a:endParaRPr lang="en-US"/>
          </a:p>
        </p:txBody>
      </p:sp>
      <p:sp>
        <p:nvSpPr>
          <p:cNvPr id="19470" name="Line 25"/>
          <p:cNvSpPr>
            <a:spLocks noChangeShapeType="1"/>
          </p:cNvSpPr>
          <p:nvPr/>
        </p:nvSpPr>
        <p:spPr bwMode="black">
          <a:xfrm flipV="1">
            <a:off x="5867400" y="3686175"/>
            <a:ext cx="0" cy="401638"/>
          </a:xfrm>
          <a:prstGeom prst="line">
            <a:avLst/>
          </a:prstGeom>
          <a:noFill/>
          <a:ln w="28575">
            <a:solidFill>
              <a:srgbClr val="FCE78C"/>
            </a:solidFill>
            <a:round/>
            <a:headEnd/>
            <a:tailEnd type="stealth" w="med" len="lg"/>
          </a:ln>
        </p:spPr>
        <p:txBody>
          <a:bodyPr/>
          <a:lstStyle/>
          <a:p>
            <a:endParaRPr lang="en-US"/>
          </a:p>
        </p:txBody>
      </p:sp>
      <p:sp>
        <p:nvSpPr>
          <p:cNvPr id="19471" name="Line 27"/>
          <p:cNvSpPr>
            <a:spLocks noChangeShapeType="1"/>
          </p:cNvSpPr>
          <p:nvPr/>
        </p:nvSpPr>
        <p:spPr bwMode="blackWhite">
          <a:xfrm flipV="1">
            <a:off x="4343400" y="3919538"/>
            <a:ext cx="0" cy="320675"/>
          </a:xfrm>
          <a:prstGeom prst="line">
            <a:avLst/>
          </a:prstGeom>
          <a:noFill/>
          <a:ln w="28575">
            <a:solidFill>
              <a:srgbClr val="FCE78C"/>
            </a:solidFill>
            <a:round/>
            <a:headEnd/>
            <a:tailEnd type="stealth" w="med" len="lg"/>
          </a:ln>
        </p:spPr>
        <p:txBody>
          <a:bodyPr/>
          <a:lstStyle/>
          <a:p>
            <a:endParaRPr lang="en-US"/>
          </a:p>
        </p:txBody>
      </p:sp>
      <p:sp>
        <p:nvSpPr>
          <p:cNvPr id="22" name="TextBox 21"/>
          <p:cNvSpPr txBox="1"/>
          <p:nvPr/>
        </p:nvSpPr>
        <p:spPr>
          <a:xfrm>
            <a:off x="6172200" y="2971800"/>
            <a:ext cx="4038600" cy="400050"/>
          </a:xfrm>
          <a:prstGeom prst="rect">
            <a:avLst/>
          </a:prstGeom>
          <a:noFill/>
        </p:spPr>
        <p:txBody>
          <a:bodyPr>
            <a:spAutoFit/>
          </a:bodyPr>
          <a:lstStyle/>
          <a:p>
            <a:pPr>
              <a:defRPr/>
            </a:pPr>
            <a:r>
              <a:rPr lang="sr-Latn-RS" sz="2000" dirty="0">
                <a:solidFill>
                  <a:schemeClr val="bg2"/>
                </a:solidFill>
                <a:latin typeface="+mj-lt"/>
                <a:cs typeface="Arial" panose="020B0604020202020204" pitchFamily="34" charset="0"/>
              </a:rPr>
              <a:t>amortizacija = </a:t>
            </a:r>
            <a:r>
              <a:rPr lang="sr-Latn-RS" sz="2000" i="1" dirty="0">
                <a:solidFill>
                  <a:schemeClr val="bg2"/>
                </a:solidFill>
                <a:cs typeface="Arial" panose="020B0604020202020204" pitchFamily="34" charset="0"/>
              </a:rPr>
              <a:t>d </a:t>
            </a:r>
            <a:r>
              <a:rPr lang="sr-Latn-RS" sz="2000" i="1" baseline="30000" dirty="0">
                <a:solidFill>
                  <a:schemeClr val="bg2"/>
                </a:solidFill>
                <a:cs typeface="Arial" panose="020B0604020202020204" pitchFamily="34" charset="0"/>
              </a:rPr>
              <a:t>.</a:t>
            </a:r>
            <a:r>
              <a:rPr lang="sr-Latn-RS" sz="2000" i="1" baseline="30000" dirty="0">
                <a:solidFill>
                  <a:schemeClr val="bg2"/>
                </a:solidFill>
                <a:latin typeface="+mj-lt"/>
                <a:cs typeface="Arial" panose="020B0604020202020204" pitchFamily="34" charset="0"/>
              </a:rPr>
              <a:t> </a:t>
            </a:r>
            <a:r>
              <a:rPr lang="sr-Latn-RS" sz="2000" i="1" dirty="0">
                <a:solidFill>
                  <a:schemeClr val="bg2"/>
                </a:solidFill>
                <a:latin typeface="+mj-lt"/>
                <a:cs typeface="Arial" panose="020B0604020202020204" pitchFamily="34" charset="0"/>
              </a:rPr>
              <a:t>k</a:t>
            </a:r>
            <a:endParaRPr lang="en-GB" sz="2000" i="1" dirty="0">
              <a:solidFill>
                <a:schemeClr val="bg2"/>
              </a:solidFill>
              <a:latin typeface="+mj-lt"/>
              <a:cs typeface="Arial" panose="020B0604020202020204" pitchFamily="34" charset="0"/>
            </a:endParaRPr>
          </a:p>
        </p:txBody>
      </p:sp>
      <p:sp>
        <p:nvSpPr>
          <p:cNvPr id="23" name="TextBox 22"/>
          <p:cNvSpPr txBox="1"/>
          <p:nvPr/>
        </p:nvSpPr>
        <p:spPr>
          <a:xfrm>
            <a:off x="6172200" y="3486150"/>
            <a:ext cx="4038600" cy="400050"/>
          </a:xfrm>
          <a:prstGeom prst="rect">
            <a:avLst/>
          </a:prstGeom>
          <a:noFill/>
        </p:spPr>
        <p:txBody>
          <a:bodyPr>
            <a:spAutoFit/>
          </a:bodyPr>
          <a:lstStyle/>
          <a:p>
            <a:pPr>
              <a:defRPr/>
            </a:pPr>
            <a:r>
              <a:rPr lang="sr-Latn-RS" sz="2000" dirty="0">
                <a:solidFill>
                  <a:schemeClr val="bg2"/>
                </a:solidFill>
                <a:latin typeface="+mj-lt"/>
                <a:cs typeface="Arial" panose="020B0604020202020204" pitchFamily="34" charset="0"/>
              </a:rPr>
              <a:t>nova štednja = s</a:t>
            </a:r>
            <a:r>
              <a:rPr lang="en-GB" sz="2000" dirty="0">
                <a:solidFill>
                  <a:schemeClr val="bg2"/>
                </a:solidFill>
                <a:latin typeface="+mj-lt"/>
                <a:cs typeface="Arial" panose="020B0604020202020204" pitchFamily="34" charset="0"/>
              </a:rPr>
              <a:t>’</a:t>
            </a:r>
            <a:r>
              <a:rPr lang="sr-Latn-RS" sz="2000" i="1" baseline="30000" dirty="0">
                <a:solidFill>
                  <a:schemeClr val="bg2"/>
                </a:solidFill>
                <a:cs typeface="Arial" panose="020B0604020202020204" pitchFamily="34" charset="0"/>
              </a:rPr>
              <a:t>.</a:t>
            </a:r>
            <a:r>
              <a:rPr lang="sr-Latn-RS" sz="2000" i="1" dirty="0">
                <a:solidFill>
                  <a:schemeClr val="bg2"/>
                </a:solidFill>
                <a:latin typeface="+mj-lt"/>
                <a:cs typeface="Arial" panose="020B0604020202020204" pitchFamily="34" charset="0"/>
              </a:rPr>
              <a:t> f(k)</a:t>
            </a:r>
            <a:endParaRPr lang="en-GB" sz="2000" i="1" dirty="0">
              <a:solidFill>
                <a:schemeClr val="bg2"/>
              </a:solidFill>
              <a:latin typeface="+mj-lt"/>
              <a:cs typeface="Arial" panose="020B0604020202020204" pitchFamily="34" charset="0"/>
            </a:endParaRPr>
          </a:p>
        </p:txBody>
      </p:sp>
      <p:sp>
        <p:nvSpPr>
          <p:cNvPr id="24" name="TextBox 23"/>
          <p:cNvSpPr txBox="1"/>
          <p:nvPr/>
        </p:nvSpPr>
        <p:spPr>
          <a:xfrm>
            <a:off x="6172200" y="3886200"/>
            <a:ext cx="4038600" cy="400050"/>
          </a:xfrm>
          <a:prstGeom prst="rect">
            <a:avLst/>
          </a:prstGeom>
          <a:noFill/>
        </p:spPr>
        <p:txBody>
          <a:bodyPr>
            <a:spAutoFit/>
          </a:bodyPr>
          <a:lstStyle/>
          <a:p>
            <a:pPr>
              <a:defRPr/>
            </a:pPr>
            <a:r>
              <a:rPr lang="en-GB" sz="2000" dirty="0" err="1">
                <a:solidFill>
                  <a:schemeClr val="bg2"/>
                </a:solidFill>
                <a:latin typeface="+mj-lt"/>
                <a:cs typeface="Arial" panose="020B0604020202020204" pitchFamily="34" charset="0"/>
              </a:rPr>
              <a:t>stara</a:t>
            </a:r>
            <a:r>
              <a:rPr lang="en-GB" sz="2000" dirty="0">
                <a:solidFill>
                  <a:schemeClr val="bg2"/>
                </a:solidFill>
                <a:latin typeface="+mj-lt"/>
                <a:cs typeface="Arial" panose="020B0604020202020204" pitchFamily="34" charset="0"/>
              </a:rPr>
              <a:t> </a:t>
            </a:r>
            <a:r>
              <a:rPr lang="sr-Latn-RS" sz="2000" dirty="0">
                <a:solidFill>
                  <a:schemeClr val="bg2"/>
                </a:solidFill>
                <a:latin typeface="+mj-lt"/>
                <a:cs typeface="Arial" panose="020B0604020202020204" pitchFamily="34" charset="0"/>
              </a:rPr>
              <a:t>štednja = s</a:t>
            </a:r>
            <a:r>
              <a:rPr lang="en-GB" sz="2000" dirty="0">
                <a:solidFill>
                  <a:schemeClr val="bg2"/>
                </a:solidFill>
                <a:latin typeface="+mj-lt"/>
                <a:cs typeface="Arial" panose="020B0604020202020204" pitchFamily="34" charset="0"/>
              </a:rPr>
              <a:t>’</a:t>
            </a:r>
            <a:r>
              <a:rPr lang="sr-Latn-RS" sz="2000" i="1" baseline="30000" dirty="0">
                <a:solidFill>
                  <a:schemeClr val="bg2"/>
                </a:solidFill>
                <a:cs typeface="Arial" panose="020B0604020202020204" pitchFamily="34" charset="0"/>
              </a:rPr>
              <a:t>.</a:t>
            </a:r>
            <a:r>
              <a:rPr lang="sr-Latn-RS" sz="2000" i="1" dirty="0">
                <a:solidFill>
                  <a:schemeClr val="bg2"/>
                </a:solidFill>
                <a:latin typeface="+mj-lt"/>
                <a:cs typeface="Arial" panose="020B0604020202020204" pitchFamily="34" charset="0"/>
              </a:rPr>
              <a:t> f(k)</a:t>
            </a:r>
            <a:endParaRPr lang="en-GB" sz="2000" i="1" dirty="0">
              <a:solidFill>
                <a:schemeClr val="bg2"/>
              </a:solidFill>
              <a:latin typeface="+mj-lt"/>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sz="half" idx="1"/>
          </p:nvPr>
        </p:nvSpPr>
        <p:spPr>
          <a:xfrm>
            <a:off x="685800" y="914400"/>
            <a:ext cx="3810000" cy="5715000"/>
          </a:xfrm>
        </p:spPr>
        <p:txBody>
          <a:bodyPr/>
          <a:lstStyle/>
          <a:p>
            <a:pPr eaLnBrk="1" hangingPunct="1">
              <a:lnSpc>
                <a:spcPct val="80000"/>
              </a:lnSpc>
              <a:buFontTx/>
              <a:buNone/>
            </a:pPr>
            <a:r>
              <a:rPr lang="en-US" sz="2000" dirty="0"/>
              <a:t>U </a:t>
            </a:r>
            <a:r>
              <a:rPr lang="en-US" sz="2000" dirty="0" err="1"/>
              <a:t>tački</a:t>
            </a:r>
            <a:r>
              <a:rPr lang="en-US" sz="2000" dirty="0"/>
              <a:t> </a:t>
            </a:r>
            <a:r>
              <a:rPr lang="en-US" sz="2000" dirty="0" err="1"/>
              <a:t>stabilnog</a:t>
            </a:r>
            <a:r>
              <a:rPr lang="en-US" sz="2000" dirty="0"/>
              <a:t> </a:t>
            </a:r>
            <a:r>
              <a:rPr lang="en-US" sz="2000" dirty="0" err="1"/>
              <a:t>stanja</a:t>
            </a:r>
            <a:r>
              <a:rPr lang="en-US" sz="2000" dirty="0"/>
              <a:t> </a:t>
            </a:r>
            <a:r>
              <a:rPr lang="en-US" sz="2000" dirty="0" err="1"/>
              <a:t>raste</a:t>
            </a:r>
            <a:r>
              <a:rPr lang="en-US" sz="2000" dirty="0"/>
              <a:t> output</a:t>
            </a:r>
            <a:r>
              <a:rPr lang="sr-Latn-CS" sz="2000" dirty="0"/>
              <a:t> </a:t>
            </a:r>
            <a:r>
              <a:rPr lang="en-US" sz="2000" dirty="0"/>
              <a:t>po </a:t>
            </a:r>
            <a:r>
              <a:rPr lang="en-US" sz="2000" dirty="0" err="1"/>
              <a:t>radniku</a:t>
            </a:r>
            <a:endParaRPr lang="en-US" sz="2000" dirty="0"/>
          </a:p>
          <a:p>
            <a:pPr eaLnBrk="1" hangingPunct="1">
              <a:lnSpc>
                <a:spcPct val="80000"/>
              </a:lnSpc>
              <a:buFontTx/>
              <a:buNone/>
            </a:pPr>
            <a:r>
              <a:rPr lang="en-US" sz="2000" dirty="0"/>
              <a:t>     </a:t>
            </a:r>
            <a:r>
              <a:rPr lang="en-US" sz="2000" dirty="0" err="1"/>
              <a:t>i</a:t>
            </a:r>
            <a:r>
              <a:rPr lang="en-US" sz="2000" dirty="0"/>
              <a:t> </a:t>
            </a:r>
            <a:r>
              <a:rPr lang="en-US" sz="2000" dirty="0" err="1"/>
              <a:t>kapital</a:t>
            </a:r>
            <a:r>
              <a:rPr lang="en-US" sz="2000" dirty="0"/>
              <a:t> po </a:t>
            </a:r>
            <a:r>
              <a:rPr lang="en-US" sz="2000" dirty="0" err="1"/>
              <a:t>radniku</a:t>
            </a:r>
            <a:r>
              <a:rPr lang="en-US" sz="2000" dirty="0"/>
              <a:t>, </a:t>
            </a:r>
            <a:r>
              <a:rPr lang="en-US" sz="2000" dirty="0" err="1"/>
              <a:t>ukazujući</a:t>
            </a:r>
            <a:r>
              <a:rPr lang="en-US" sz="2000" dirty="0"/>
              <a:t> </a:t>
            </a:r>
            <a:r>
              <a:rPr lang="en-US" sz="2000" dirty="0" err="1"/>
              <a:t>na</a:t>
            </a:r>
            <a:r>
              <a:rPr lang="sr-Latn-CS" sz="2000" dirty="0"/>
              <a:t> </a:t>
            </a:r>
            <a:r>
              <a:rPr lang="en-US" sz="2000" dirty="0"/>
              <a:t>to da </a:t>
            </a:r>
            <a:r>
              <a:rPr lang="en-US" sz="2000" dirty="0" err="1"/>
              <a:t>proizvodnja</a:t>
            </a:r>
            <a:r>
              <a:rPr lang="en-US" sz="2000" dirty="0"/>
              <a:t> </a:t>
            </a:r>
            <a:r>
              <a:rPr lang="en-US" sz="2000" dirty="0" err="1"/>
              <a:t>postaje</a:t>
            </a:r>
            <a:r>
              <a:rPr lang="en-US" sz="2000" dirty="0"/>
              <a:t> </a:t>
            </a:r>
            <a:r>
              <a:rPr lang="en-US" sz="2000" dirty="0" err="1"/>
              <a:t>kapitalno</a:t>
            </a:r>
            <a:r>
              <a:rPr lang="en-US" sz="2000" dirty="0"/>
              <a:t> </a:t>
            </a:r>
            <a:r>
              <a:rPr lang="en-US" sz="2000" dirty="0" err="1"/>
              <a:t>intenzivnija</a:t>
            </a:r>
            <a:r>
              <a:rPr lang="en-US" sz="2000" dirty="0"/>
              <a:t>.</a:t>
            </a:r>
            <a:r>
              <a:rPr lang="sr-Latn-CS" sz="2000" dirty="0"/>
              <a:t> </a:t>
            </a:r>
          </a:p>
          <a:p>
            <a:pPr eaLnBrk="1" hangingPunct="1">
              <a:lnSpc>
                <a:spcPct val="80000"/>
              </a:lnSpc>
              <a:buFontTx/>
              <a:buNone/>
            </a:pPr>
            <a:endParaRPr lang="sr-Latn-CS" sz="2000" dirty="0"/>
          </a:p>
          <a:p>
            <a:pPr eaLnBrk="1" hangingPunct="1">
              <a:lnSpc>
                <a:spcPct val="80000"/>
              </a:lnSpc>
              <a:buFontTx/>
              <a:buNone/>
            </a:pPr>
            <a:r>
              <a:rPr lang="en-US" sz="2000" dirty="0" err="1"/>
              <a:t>Prilagođavanje</a:t>
            </a:r>
            <a:r>
              <a:rPr lang="en-US" sz="2000" dirty="0"/>
              <a:t> </a:t>
            </a:r>
            <a:r>
              <a:rPr lang="en-US" sz="2000" dirty="0" err="1"/>
              <a:t>na</a:t>
            </a:r>
            <a:r>
              <a:rPr lang="en-US" sz="2000" dirty="0"/>
              <a:t> novo </a:t>
            </a:r>
            <a:r>
              <a:rPr lang="en-US" sz="2000" dirty="0" err="1"/>
              <a:t>stabilno</a:t>
            </a:r>
            <a:r>
              <a:rPr lang="en-US" sz="2000" dirty="0"/>
              <a:t> </a:t>
            </a:r>
            <a:r>
              <a:rPr lang="en-US" sz="2000" dirty="0" err="1"/>
              <a:t>stanje</a:t>
            </a:r>
            <a:r>
              <a:rPr lang="en-US" sz="2000" dirty="0"/>
              <a:t> </a:t>
            </a:r>
            <a:r>
              <a:rPr lang="en-US" sz="2000" dirty="0" err="1"/>
              <a:t>će</a:t>
            </a:r>
            <a:r>
              <a:rPr lang="en-US" sz="2000" dirty="0"/>
              <a:t> </a:t>
            </a:r>
            <a:r>
              <a:rPr lang="en-US" sz="2000" dirty="0" err="1"/>
              <a:t>potrajati</a:t>
            </a:r>
            <a:r>
              <a:rPr lang="en-US" sz="2000" dirty="0"/>
              <a:t>,</a:t>
            </a:r>
          </a:p>
          <a:p>
            <a:pPr eaLnBrk="1" hangingPunct="1">
              <a:lnSpc>
                <a:spcPct val="80000"/>
              </a:lnSpc>
              <a:buFontTx/>
              <a:buNone/>
            </a:pPr>
            <a:endParaRPr lang="en-US" sz="2000" dirty="0"/>
          </a:p>
          <a:p>
            <a:pPr eaLnBrk="1" hangingPunct="1">
              <a:lnSpc>
                <a:spcPct val="80000"/>
              </a:lnSpc>
              <a:buFontTx/>
              <a:buNone/>
            </a:pPr>
            <a:r>
              <a:rPr lang="en-US" sz="2000" dirty="0" err="1"/>
              <a:t>neko</a:t>
            </a:r>
            <a:r>
              <a:rPr lang="en-US" sz="2000" dirty="0"/>
              <a:t> </a:t>
            </a:r>
            <a:r>
              <a:rPr lang="en-US" sz="2000" dirty="0" err="1"/>
              <a:t>vreme</a:t>
            </a:r>
            <a:r>
              <a:rPr lang="en-US" sz="2000" dirty="0"/>
              <a:t> </a:t>
            </a:r>
            <a:r>
              <a:rPr lang="en-US" sz="2000" dirty="0" err="1"/>
              <a:t>ostvarivati</a:t>
            </a:r>
            <a:r>
              <a:rPr lang="en-US" sz="2000" dirty="0"/>
              <a:t> </a:t>
            </a:r>
            <a:r>
              <a:rPr lang="en-US" sz="2000" dirty="0" err="1"/>
              <a:t>veće</a:t>
            </a:r>
            <a:r>
              <a:rPr lang="en-US" sz="2000" dirty="0"/>
              <a:t> stope</a:t>
            </a:r>
            <a:r>
              <a:rPr lang="sr-Latn-CS" sz="2000" dirty="0"/>
              <a:t> </a:t>
            </a:r>
            <a:r>
              <a:rPr lang="en-US" sz="2000" dirty="0" err="1"/>
              <a:t>rasta</a:t>
            </a:r>
            <a:r>
              <a:rPr lang="en-US" sz="2000" dirty="0"/>
              <a:t>.</a:t>
            </a:r>
          </a:p>
          <a:p>
            <a:pPr eaLnBrk="1" hangingPunct="1">
              <a:lnSpc>
                <a:spcPct val="80000"/>
              </a:lnSpc>
              <a:buFontTx/>
              <a:buNone/>
            </a:pPr>
            <a:endParaRPr lang="en-US" sz="2000" dirty="0"/>
          </a:p>
          <a:p>
            <a:pPr eaLnBrk="1" hangingPunct="1">
              <a:lnSpc>
                <a:spcPct val="80000"/>
              </a:lnSpc>
              <a:buFontTx/>
              <a:buNone/>
            </a:pPr>
            <a:r>
              <a:rPr lang="en-US" sz="2000" dirty="0"/>
              <a:t> </a:t>
            </a:r>
            <a:r>
              <a:rPr lang="en-US" sz="2000" dirty="0">
                <a:solidFill>
                  <a:srgbClr val="FFFF00"/>
                </a:solidFill>
              </a:rPr>
              <a:t>Ali </a:t>
            </a:r>
            <a:r>
              <a:rPr lang="en-US" sz="2000" dirty="0" err="1">
                <a:solidFill>
                  <a:srgbClr val="FFFF00"/>
                </a:solidFill>
              </a:rPr>
              <a:t>jednom</a:t>
            </a:r>
            <a:r>
              <a:rPr lang="en-US" sz="2000" dirty="0">
                <a:solidFill>
                  <a:srgbClr val="FFFF00"/>
                </a:solidFill>
              </a:rPr>
              <a:t> </a:t>
            </a:r>
            <a:r>
              <a:rPr lang="en-US" sz="2000" dirty="0" err="1">
                <a:solidFill>
                  <a:srgbClr val="FFFF00"/>
                </a:solidFill>
              </a:rPr>
              <a:t>kada</a:t>
            </a:r>
            <a:r>
              <a:rPr lang="en-US" sz="2000" dirty="0">
                <a:solidFill>
                  <a:srgbClr val="FFFF00"/>
                </a:solidFill>
              </a:rPr>
              <a:t> se </a:t>
            </a:r>
            <a:r>
              <a:rPr lang="en-US" sz="2000" dirty="0" err="1">
                <a:solidFill>
                  <a:srgbClr val="FFFF00"/>
                </a:solidFill>
              </a:rPr>
              <a:t>dostigne</a:t>
            </a:r>
            <a:r>
              <a:rPr lang="en-US" sz="2000" dirty="0">
                <a:solidFill>
                  <a:srgbClr val="FFFF00"/>
                </a:solidFill>
              </a:rPr>
              <a:t> </a:t>
            </a:r>
            <a:r>
              <a:rPr lang="en-US" sz="2000" dirty="0" err="1">
                <a:solidFill>
                  <a:srgbClr val="FFFF00"/>
                </a:solidFill>
              </a:rPr>
              <a:t>stabilno</a:t>
            </a:r>
            <a:r>
              <a:rPr lang="en-US" sz="2000" dirty="0">
                <a:solidFill>
                  <a:srgbClr val="FFFF00"/>
                </a:solidFill>
              </a:rPr>
              <a:t> </a:t>
            </a:r>
            <a:r>
              <a:rPr lang="en-US" sz="2000" dirty="0" err="1">
                <a:solidFill>
                  <a:srgbClr val="FFFF00"/>
                </a:solidFill>
              </a:rPr>
              <a:t>stanje</a:t>
            </a:r>
            <a:r>
              <a:rPr lang="en-US" sz="2000" dirty="0">
                <a:solidFill>
                  <a:srgbClr val="FFFF00"/>
                </a:solidFill>
              </a:rPr>
              <a:t>, </a:t>
            </a:r>
            <a:r>
              <a:rPr lang="en-US" sz="2000" dirty="0" err="1">
                <a:solidFill>
                  <a:srgbClr val="FFFF00"/>
                </a:solidFill>
              </a:rPr>
              <a:t>više</a:t>
            </a:r>
            <a:r>
              <a:rPr lang="sr-Latn-CS" sz="2000" dirty="0">
                <a:solidFill>
                  <a:srgbClr val="FFFF00"/>
                </a:solidFill>
              </a:rPr>
              <a:t> </a:t>
            </a:r>
            <a:r>
              <a:rPr lang="en-US" sz="2000" dirty="0" err="1">
                <a:solidFill>
                  <a:srgbClr val="FFFF00"/>
                </a:solidFill>
              </a:rPr>
              <a:t>neće</a:t>
            </a:r>
            <a:r>
              <a:rPr lang="en-US" sz="2000" dirty="0">
                <a:solidFill>
                  <a:srgbClr val="FFFF00"/>
                </a:solidFill>
              </a:rPr>
              <a:t> </a:t>
            </a:r>
            <a:r>
              <a:rPr lang="en-US" sz="2000" dirty="0" err="1">
                <a:solidFill>
                  <a:srgbClr val="FFFF00"/>
                </a:solidFill>
              </a:rPr>
              <a:t>biti</a:t>
            </a:r>
            <a:r>
              <a:rPr lang="en-US" sz="2000" dirty="0">
                <a:solidFill>
                  <a:srgbClr val="FFFF00"/>
                </a:solidFill>
              </a:rPr>
              <a:t> </a:t>
            </a:r>
            <a:r>
              <a:rPr lang="en-US" sz="2000" dirty="0" err="1">
                <a:solidFill>
                  <a:srgbClr val="FFFF00"/>
                </a:solidFill>
              </a:rPr>
              <a:t>rasta</a:t>
            </a:r>
            <a:r>
              <a:rPr lang="en-US" sz="2000" dirty="0">
                <a:solidFill>
                  <a:srgbClr val="FFFF00"/>
                </a:solidFill>
              </a:rPr>
              <a:t>.</a:t>
            </a:r>
          </a:p>
          <a:p>
            <a:pPr eaLnBrk="1" hangingPunct="1">
              <a:lnSpc>
                <a:spcPct val="80000"/>
              </a:lnSpc>
              <a:buFontTx/>
              <a:buNone/>
            </a:pPr>
            <a:endParaRPr lang="en-US" sz="2000" dirty="0">
              <a:solidFill>
                <a:srgbClr val="FFFF00"/>
              </a:solidFill>
            </a:endParaRPr>
          </a:p>
          <a:p>
            <a:pPr eaLnBrk="1" hangingPunct="1">
              <a:lnSpc>
                <a:spcPct val="80000"/>
              </a:lnSpc>
              <a:buFontTx/>
              <a:buNone/>
            </a:pPr>
            <a:r>
              <a:rPr lang="en-US" sz="2000" dirty="0" err="1">
                <a:solidFill>
                  <a:srgbClr val="FFFF00"/>
                </a:solidFill>
              </a:rPr>
              <a:t>nedostaje</a:t>
            </a:r>
            <a:r>
              <a:rPr lang="sr-Latn-CS" sz="2000" dirty="0">
                <a:solidFill>
                  <a:srgbClr val="FFFF00"/>
                </a:solidFill>
              </a:rPr>
              <a:t> </a:t>
            </a:r>
            <a:r>
              <a:rPr lang="en-US" sz="2000" dirty="0">
                <a:solidFill>
                  <a:srgbClr val="FFFF00"/>
                </a:solidFill>
              </a:rPr>
              <a:t>scenario </a:t>
            </a:r>
            <a:r>
              <a:rPr lang="en-US" sz="2000" dirty="0" err="1">
                <a:solidFill>
                  <a:srgbClr val="FFFF00"/>
                </a:solidFill>
              </a:rPr>
              <a:t>kojim</a:t>
            </a:r>
            <a:r>
              <a:rPr lang="en-US" sz="2000" dirty="0">
                <a:solidFill>
                  <a:srgbClr val="FFFF00"/>
                </a:solidFill>
              </a:rPr>
              <a:t> </a:t>
            </a:r>
            <a:r>
              <a:rPr lang="en-US" sz="2000" dirty="0" err="1">
                <a:solidFill>
                  <a:srgbClr val="FFFF00"/>
                </a:solidFill>
              </a:rPr>
              <a:t>bismo</a:t>
            </a:r>
            <a:r>
              <a:rPr lang="en-US" sz="2000" dirty="0">
                <a:solidFill>
                  <a:srgbClr val="FFFF00"/>
                </a:solidFill>
              </a:rPr>
              <a:t> </a:t>
            </a:r>
            <a:r>
              <a:rPr lang="en-US" sz="2000" dirty="0" err="1">
                <a:solidFill>
                  <a:srgbClr val="FFFF00"/>
                </a:solidFill>
              </a:rPr>
              <a:t>objasnili</a:t>
            </a:r>
            <a:r>
              <a:rPr lang="en-US" sz="2000" dirty="0">
                <a:solidFill>
                  <a:srgbClr val="FFFF00"/>
                </a:solidFill>
              </a:rPr>
              <a:t> </a:t>
            </a:r>
            <a:r>
              <a:rPr lang="en-US" sz="2000" dirty="0" err="1">
                <a:solidFill>
                  <a:srgbClr val="FFFF00"/>
                </a:solidFill>
              </a:rPr>
              <a:t>rast</a:t>
            </a:r>
            <a:r>
              <a:rPr lang="en-US" sz="2000" dirty="0">
                <a:solidFill>
                  <a:srgbClr val="FFFF00"/>
                </a:solidFill>
              </a:rPr>
              <a:t> </a:t>
            </a:r>
            <a:r>
              <a:rPr lang="en-US" sz="2000" dirty="0" err="1">
                <a:solidFill>
                  <a:srgbClr val="FFFF00"/>
                </a:solidFill>
              </a:rPr>
              <a:t>outputa</a:t>
            </a:r>
            <a:r>
              <a:rPr lang="en-US" sz="2000" dirty="0">
                <a:solidFill>
                  <a:srgbClr val="FFFF00"/>
                </a:solidFill>
              </a:rPr>
              <a:t> per capita</a:t>
            </a:r>
          </a:p>
          <a:p>
            <a:pPr eaLnBrk="1" hangingPunct="1">
              <a:lnSpc>
                <a:spcPct val="80000"/>
              </a:lnSpc>
            </a:pPr>
            <a:endParaRPr lang="en-US" sz="2000" dirty="0"/>
          </a:p>
        </p:txBody>
      </p:sp>
      <p:pic>
        <p:nvPicPr>
          <p:cNvPr id="20483" name="Picture 10"/>
          <p:cNvPicPr>
            <a:picLocks noChangeAspect="1" noChangeArrowheads="1"/>
          </p:cNvPicPr>
          <p:nvPr/>
        </p:nvPicPr>
        <p:blipFill>
          <a:blip r:embed="rId2"/>
          <a:srcRect/>
          <a:stretch>
            <a:fillRect/>
          </a:stretch>
        </p:blipFill>
        <p:spPr bwMode="auto">
          <a:xfrm>
            <a:off x="4953000" y="990600"/>
            <a:ext cx="4191000" cy="4876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eaLnBrk="1" hangingPunct="1">
              <a:lnSpc>
                <a:spcPct val="90000"/>
              </a:lnSpc>
            </a:pPr>
            <a:r>
              <a:rPr lang="en-US" sz="3200" dirty="0" err="1"/>
              <a:t>Štednja</a:t>
            </a:r>
            <a:r>
              <a:rPr lang="en-US" sz="3200" dirty="0"/>
              <a:t> </a:t>
            </a:r>
            <a:r>
              <a:rPr lang="en-US" sz="3200" dirty="0" err="1"/>
              <a:t>predstavlja</a:t>
            </a:r>
            <a:r>
              <a:rPr lang="en-US" sz="3200" dirty="0"/>
              <a:t> </a:t>
            </a:r>
            <a:r>
              <a:rPr lang="en-US" sz="3200" dirty="0" err="1"/>
              <a:t>odricanje</a:t>
            </a:r>
            <a:r>
              <a:rPr lang="en-US" sz="3200" dirty="0"/>
              <a:t>;</a:t>
            </a:r>
            <a:endParaRPr lang="sr-Latn-CS" sz="3200" dirty="0"/>
          </a:p>
          <a:p>
            <a:pPr eaLnBrk="1" hangingPunct="1">
              <a:lnSpc>
                <a:spcPct val="90000"/>
              </a:lnSpc>
              <a:buFontTx/>
              <a:buNone/>
            </a:pPr>
            <a:endParaRPr lang="sr-Latn-CS" sz="3200" dirty="0"/>
          </a:p>
          <a:p>
            <a:pPr eaLnBrk="1" hangingPunct="1">
              <a:lnSpc>
                <a:spcPct val="90000"/>
              </a:lnSpc>
            </a:pPr>
            <a:r>
              <a:rPr lang="sr-Latn-CS" sz="3200" dirty="0"/>
              <a:t>S</a:t>
            </a:r>
            <a:r>
              <a:rPr lang="en-US" sz="3200" dirty="0"/>
              <a:t>a</a:t>
            </a:r>
            <a:r>
              <a:rPr lang="sr-Latn-CS" sz="3200" dirty="0"/>
              <a:t> </a:t>
            </a:r>
            <a:r>
              <a:rPr lang="en-US" sz="3200" dirty="0" err="1"/>
              <a:t>stanovišta</a:t>
            </a:r>
            <a:r>
              <a:rPr lang="en-US" sz="3200" dirty="0"/>
              <a:t> </a:t>
            </a:r>
            <a:r>
              <a:rPr lang="en-US" sz="3200" dirty="0" err="1"/>
              <a:t>domaćinstva</a:t>
            </a:r>
            <a:r>
              <a:rPr lang="en-US" sz="3200" dirty="0"/>
              <a:t>, to je </a:t>
            </a:r>
            <a:r>
              <a:rPr lang="en-US" sz="3200" dirty="0" err="1"/>
              <a:t>dohodak</a:t>
            </a:r>
            <a:r>
              <a:rPr lang="en-US" sz="3200" dirty="0"/>
              <a:t> </a:t>
            </a:r>
            <a:r>
              <a:rPr lang="en-US" sz="3200" dirty="0" err="1"/>
              <a:t>koji</a:t>
            </a:r>
            <a:r>
              <a:rPr lang="en-US" sz="3200" dirty="0"/>
              <a:t> se </a:t>
            </a:r>
            <a:r>
              <a:rPr lang="en-US" sz="3200" dirty="0" err="1"/>
              <a:t>neće</a:t>
            </a:r>
            <a:r>
              <a:rPr lang="sr-Latn-CS" sz="3200" dirty="0"/>
              <a:t> </a:t>
            </a:r>
            <a:r>
              <a:rPr lang="en-US" sz="3200" dirty="0" err="1"/>
              <a:t>utrošiti</a:t>
            </a:r>
            <a:r>
              <a:rPr lang="en-US" sz="3200" dirty="0"/>
              <a:t> </a:t>
            </a:r>
            <a:r>
              <a:rPr lang="en-US" sz="3200" dirty="0" err="1"/>
              <a:t>na</a:t>
            </a:r>
            <a:r>
              <a:rPr lang="en-US" sz="3200" dirty="0"/>
              <a:t> </a:t>
            </a:r>
            <a:r>
              <a:rPr lang="en-US" sz="3200" dirty="0" err="1"/>
              <a:t>potrošna</a:t>
            </a:r>
            <a:r>
              <a:rPr lang="en-US" sz="3200" dirty="0"/>
              <a:t> dobra. </a:t>
            </a:r>
            <a:endParaRPr lang="sr-Latn-CS" sz="3200" dirty="0"/>
          </a:p>
          <a:p>
            <a:pPr eaLnBrk="1" hangingPunct="1">
              <a:lnSpc>
                <a:spcPct val="90000"/>
              </a:lnSpc>
              <a:buFontTx/>
              <a:buNone/>
            </a:pPr>
            <a:endParaRPr lang="sr-Latn-CS" sz="3200" dirty="0"/>
          </a:p>
          <a:p>
            <a:pPr eaLnBrk="1" hangingPunct="1">
              <a:lnSpc>
                <a:spcPct val="90000"/>
              </a:lnSpc>
            </a:pPr>
            <a:r>
              <a:rPr lang="en-US" sz="3200" dirty="0" err="1"/>
              <a:t>Kada</a:t>
            </a:r>
            <a:r>
              <a:rPr lang="en-US" sz="3200" dirty="0"/>
              <a:t> se </a:t>
            </a:r>
            <a:r>
              <a:rPr lang="en-US" sz="3200" dirty="0" err="1"/>
              <a:t>podsetimo</a:t>
            </a:r>
            <a:r>
              <a:rPr lang="en-US" sz="3200" dirty="0"/>
              <a:t> da se</a:t>
            </a:r>
            <a:r>
              <a:rPr lang="sr-Latn-CS" sz="3200" dirty="0"/>
              <a:t> </a:t>
            </a:r>
            <a:r>
              <a:rPr lang="en-US" sz="3200" dirty="0" err="1"/>
              <a:t>štednja</a:t>
            </a:r>
            <a:r>
              <a:rPr lang="en-US" sz="3200" dirty="0"/>
              <a:t> </a:t>
            </a:r>
            <a:r>
              <a:rPr lang="en-US" sz="3200" dirty="0" err="1"/>
              <a:t>formira</a:t>
            </a:r>
            <a:r>
              <a:rPr lang="en-US" sz="3200" dirty="0"/>
              <a:t> </a:t>
            </a:r>
            <a:r>
              <a:rPr lang="en-US" sz="3200" dirty="0" err="1"/>
              <a:t>na</a:t>
            </a:r>
            <a:r>
              <a:rPr lang="en-US" sz="3200" dirty="0"/>
              <a:t> </a:t>
            </a:r>
            <a:r>
              <a:rPr lang="en-US" sz="3200" dirty="0" err="1"/>
              <a:t>račun</a:t>
            </a:r>
            <a:r>
              <a:rPr lang="en-US" sz="3200" dirty="0"/>
              <a:t> </a:t>
            </a:r>
            <a:r>
              <a:rPr lang="en-US" sz="3200" dirty="0" err="1"/>
              <a:t>potrošnje</a:t>
            </a:r>
            <a:r>
              <a:rPr lang="en-US" sz="3200" dirty="0"/>
              <a:t>, </a:t>
            </a:r>
            <a:r>
              <a:rPr lang="en-US" sz="3200" dirty="0" err="1"/>
              <a:t>trebalo</a:t>
            </a:r>
            <a:r>
              <a:rPr lang="en-US" sz="3200" dirty="0"/>
              <a:t> bi da se</a:t>
            </a:r>
            <a:r>
              <a:rPr lang="sr-Latn-CS" sz="3200" dirty="0"/>
              <a:t> </a:t>
            </a:r>
            <a:r>
              <a:rPr lang="en-US" sz="3200" dirty="0" err="1"/>
              <a:t>upitamo</a:t>
            </a:r>
            <a:r>
              <a:rPr lang="en-US" sz="3200" dirty="0"/>
              <a:t> je li </a:t>
            </a:r>
            <a:r>
              <a:rPr lang="en-US" sz="3200" dirty="0" err="1"/>
              <a:t>ona</a:t>
            </a:r>
            <a:r>
              <a:rPr lang="en-US" sz="3200" dirty="0"/>
              <a:t> </a:t>
            </a:r>
            <a:r>
              <a:rPr lang="en-US" sz="3200" dirty="0" err="1"/>
              <a:t>vredna</a:t>
            </a:r>
            <a:r>
              <a:rPr lang="en-US" sz="3200" dirty="0"/>
              <a:t> toga.</a:t>
            </a:r>
          </a:p>
          <a:p>
            <a:pPr eaLnBrk="1" hangingPunct="1">
              <a:lnSpc>
                <a:spcPct val="90000"/>
              </a:lnSpc>
            </a:pP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20"/>
          <p:cNvPicPr>
            <a:picLocks noChangeAspect="1" noChangeArrowheads="1"/>
          </p:cNvPicPr>
          <p:nvPr/>
        </p:nvPicPr>
        <p:blipFill>
          <a:blip r:embed="rId2"/>
          <a:srcRect/>
          <a:stretch>
            <a:fillRect/>
          </a:stretch>
        </p:blipFill>
        <p:spPr bwMode="auto">
          <a:xfrm>
            <a:off x="0" y="1066800"/>
            <a:ext cx="5410200" cy="5067300"/>
          </a:xfrm>
          <a:prstGeom prst="rect">
            <a:avLst/>
          </a:prstGeom>
          <a:noFill/>
          <a:ln w="9525">
            <a:noFill/>
            <a:miter lim="800000"/>
            <a:headEnd/>
            <a:tailEnd/>
          </a:ln>
        </p:spPr>
      </p:pic>
      <p:sp>
        <p:nvSpPr>
          <p:cNvPr id="2" name="Title 1">
            <a:extLst>
              <a:ext uri="{FF2B5EF4-FFF2-40B4-BE49-F238E27FC236}">
                <a16:creationId xmlns:a16="http://schemas.microsoft.com/office/drawing/2014/main" id="{9537F446-7A28-4023-9B68-BA30154C35D9}"/>
              </a:ext>
            </a:extLst>
          </p:cNvPr>
          <p:cNvSpPr>
            <a:spLocks noGrp="1"/>
          </p:cNvSpPr>
          <p:nvPr>
            <p:ph type="title"/>
          </p:nvPr>
        </p:nvSpPr>
        <p:spPr/>
        <p:txBody>
          <a:bodyPr/>
          <a:lstStyle/>
          <a:p>
            <a:endParaRPr lang="en-GB"/>
          </a:p>
        </p:txBody>
      </p:sp>
      <p:sp>
        <p:nvSpPr>
          <p:cNvPr id="22531" name="Rectangle 14"/>
          <p:cNvSpPr>
            <a:spLocks noGrp="1" noChangeArrowheads="1"/>
          </p:cNvSpPr>
          <p:nvPr>
            <p:ph idx="1"/>
          </p:nvPr>
        </p:nvSpPr>
        <p:spPr>
          <a:xfrm>
            <a:off x="428596" y="152400"/>
            <a:ext cx="8286808" cy="4357718"/>
          </a:xfrm>
        </p:spPr>
        <p:txBody>
          <a:bodyPr/>
          <a:lstStyle/>
          <a:p>
            <a:pPr eaLnBrk="1" hangingPunct="1"/>
            <a:r>
              <a:rPr lang="en-US" sz="2000" dirty="0" err="1"/>
              <a:t>potrošnja</a:t>
            </a:r>
            <a:r>
              <a:rPr lang="en-US" sz="2000" dirty="0"/>
              <a:t> u </a:t>
            </a:r>
            <a:r>
              <a:rPr lang="en-US" sz="2000" dirty="0" err="1"/>
              <a:t>stabilnom</a:t>
            </a:r>
            <a:r>
              <a:rPr lang="en-US" sz="2000" dirty="0"/>
              <a:t> </a:t>
            </a:r>
            <a:r>
              <a:rPr lang="en-US" sz="2000" dirty="0" err="1"/>
              <a:t>stanju</a:t>
            </a:r>
            <a:r>
              <a:rPr lang="en-US" sz="2000" dirty="0"/>
              <a:t> </a:t>
            </a:r>
            <a:r>
              <a:rPr lang="sr-Latn-CS" sz="2000" dirty="0"/>
              <a:t> - </a:t>
            </a:r>
            <a:r>
              <a:rPr lang="en-US" sz="2000" dirty="0"/>
              <a:t>deo </a:t>
            </a:r>
            <a:r>
              <a:rPr lang="en-US" sz="2000" dirty="0" err="1"/>
              <a:t>dohotka</a:t>
            </a:r>
            <a:r>
              <a:rPr lang="en-US" sz="2000" dirty="0"/>
              <a:t> </a:t>
            </a:r>
            <a:r>
              <a:rPr lang="en-US" sz="2000" dirty="0" err="1"/>
              <a:t>koji</a:t>
            </a:r>
            <a:r>
              <a:rPr lang="en-US" sz="2000" dirty="0"/>
              <a:t> </a:t>
            </a:r>
            <a:r>
              <a:rPr lang="en-US" sz="2000" dirty="0" err="1"/>
              <a:t>nije</a:t>
            </a:r>
            <a:r>
              <a:rPr lang="en-US" sz="2000" dirty="0"/>
              <a:t> </a:t>
            </a:r>
            <a:r>
              <a:rPr lang="en-US" sz="2000" dirty="0" err="1"/>
              <a:t>otišao</a:t>
            </a:r>
            <a:r>
              <a:rPr lang="sr-Latn-CS" sz="2000" dirty="0"/>
              <a:t> </a:t>
            </a:r>
            <a:r>
              <a:rPr lang="en-US" sz="2000" dirty="0"/>
              <a:t>u </a:t>
            </a:r>
            <a:r>
              <a:rPr lang="en-US" sz="2000" dirty="0" err="1"/>
              <a:t>štednju</a:t>
            </a:r>
            <a:endParaRPr lang="en-US" sz="3600" dirty="0"/>
          </a:p>
        </p:txBody>
      </p:sp>
      <p:sp>
        <p:nvSpPr>
          <p:cNvPr id="2253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253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2534" name="Picture 19"/>
          <p:cNvPicPr>
            <a:picLocks noChangeAspect="1" noChangeArrowheads="1"/>
          </p:cNvPicPr>
          <p:nvPr/>
        </p:nvPicPr>
        <p:blipFill>
          <a:blip r:embed="rId3"/>
          <a:srcRect/>
          <a:stretch>
            <a:fillRect/>
          </a:stretch>
        </p:blipFill>
        <p:spPr bwMode="auto">
          <a:xfrm>
            <a:off x="5638800" y="2238375"/>
            <a:ext cx="3505200" cy="5810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black"/>
        <p:txBody>
          <a:bodyPr>
            <a:normAutofit fontScale="90000"/>
          </a:bodyPr>
          <a:lstStyle/>
          <a:p>
            <a:pPr eaLnBrk="1" hangingPunct="1"/>
            <a:r>
              <a:rPr lang="en-US" i="1" dirty="0"/>
              <a:t>MPK </a:t>
            </a:r>
            <a:r>
              <a:rPr lang="en-US" dirty="0"/>
              <a:t>= δ.</a:t>
            </a:r>
            <a:r>
              <a:rPr lang="sr-Latn-RS"/>
              <a:t> – ali to je tek početak!!!1</a:t>
            </a:r>
            <a:br>
              <a:rPr lang="en-US"/>
            </a:br>
            <a:endParaRPr lang="en-US" dirty="0"/>
          </a:p>
        </p:txBody>
      </p:sp>
      <p:sp>
        <p:nvSpPr>
          <p:cNvPr id="23555" name="Text Box 3"/>
          <p:cNvSpPr txBox="1">
            <a:spLocks noChangeArrowheads="1"/>
          </p:cNvSpPr>
          <p:nvPr/>
        </p:nvSpPr>
        <p:spPr bwMode="black">
          <a:xfrm>
            <a:off x="76200" y="715963"/>
            <a:ext cx="8991600" cy="579437"/>
          </a:xfrm>
          <a:prstGeom prst="rect">
            <a:avLst/>
          </a:prstGeom>
          <a:noFill/>
          <a:ln w="9525">
            <a:noFill/>
            <a:miter lim="800000"/>
            <a:headEnd/>
            <a:tailEnd/>
          </a:ln>
        </p:spPr>
        <p:txBody>
          <a:bodyPr>
            <a:spAutoFit/>
          </a:bodyPr>
          <a:lstStyle/>
          <a:p>
            <a:pPr algn="ctr">
              <a:spcBef>
                <a:spcPct val="50000"/>
              </a:spcBef>
            </a:pPr>
            <a:r>
              <a:rPr lang="sr-Latn-CS" sz="3200">
                <a:solidFill>
                  <a:schemeClr val="bg1"/>
                </a:solidFill>
                <a:latin typeface="Arial" charset="0"/>
              </a:rPr>
              <a:t>Zlatno pravilo –MAKSIMIRAMO POTROŠNJU!</a:t>
            </a:r>
            <a:endParaRPr lang="en-US" sz="3200">
              <a:solidFill>
                <a:schemeClr val="bg1"/>
              </a:solidFill>
              <a:latin typeface="Arial" charset="0"/>
            </a:endParaRPr>
          </a:p>
        </p:txBody>
      </p:sp>
      <p:grpSp>
        <p:nvGrpSpPr>
          <p:cNvPr id="2" name="Group 4"/>
          <p:cNvGrpSpPr>
            <a:grpSpLocks/>
          </p:cNvGrpSpPr>
          <p:nvPr/>
        </p:nvGrpSpPr>
        <p:grpSpPr bwMode="auto">
          <a:xfrm>
            <a:off x="1887538" y="1828800"/>
            <a:ext cx="5181600" cy="4119563"/>
            <a:chOff x="1188" y="1152"/>
            <a:chExt cx="3264" cy="2595"/>
          </a:xfrm>
        </p:grpSpPr>
        <p:sp>
          <p:nvSpPr>
            <p:cNvPr id="23576" name="Line 5"/>
            <p:cNvSpPr>
              <a:spLocks noChangeShapeType="1"/>
            </p:cNvSpPr>
            <p:nvPr/>
          </p:nvSpPr>
          <p:spPr bwMode="black">
            <a:xfrm>
              <a:off x="1200" y="1152"/>
              <a:ext cx="0" cy="2592"/>
            </a:xfrm>
            <a:prstGeom prst="line">
              <a:avLst/>
            </a:prstGeom>
            <a:noFill/>
            <a:ln w="38100">
              <a:solidFill>
                <a:srgbClr val="B590DA"/>
              </a:solidFill>
              <a:round/>
              <a:headEnd/>
              <a:tailEnd/>
            </a:ln>
          </p:spPr>
          <p:txBody>
            <a:bodyPr/>
            <a:lstStyle/>
            <a:p>
              <a:endParaRPr lang="en-US"/>
            </a:p>
          </p:txBody>
        </p:sp>
        <p:sp>
          <p:nvSpPr>
            <p:cNvPr id="23577" name="Line 6"/>
            <p:cNvSpPr>
              <a:spLocks noChangeShapeType="1"/>
            </p:cNvSpPr>
            <p:nvPr/>
          </p:nvSpPr>
          <p:spPr bwMode="black">
            <a:xfrm>
              <a:off x="1188" y="3747"/>
              <a:ext cx="3264" cy="0"/>
            </a:xfrm>
            <a:prstGeom prst="line">
              <a:avLst/>
            </a:prstGeom>
            <a:noFill/>
            <a:ln w="38100">
              <a:solidFill>
                <a:srgbClr val="B590DA"/>
              </a:solidFill>
              <a:round/>
              <a:headEnd/>
              <a:tailEnd/>
            </a:ln>
          </p:spPr>
          <p:txBody>
            <a:bodyPr/>
            <a:lstStyle/>
            <a:p>
              <a:endParaRPr lang="en-US"/>
            </a:p>
          </p:txBody>
        </p:sp>
      </p:grpSp>
      <p:sp>
        <p:nvSpPr>
          <p:cNvPr id="23557" name="Text Box 7"/>
          <p:cNvSpPr txBox="1">
            <a:spLocks noChangeArrowheads="1"/>
          </p:cNvSpPr>
          <p:nvPr/>
        </p:nvSpPr>
        <p:spPr bwMode="black">
          <a:xfrm>
            <a:off x="1525588" y="6019800"/>
            <a:ext cx="533400" cy="457200"/>
          </a:xfrm>
          <a:prstGeom prst="rect">
            <a:avLst/>
          </a:prstGeom>
          <a:noFill/>
          <a:ln w="9525">
            <a:noFill/>
            <a:miter lim="800000"/>
            <a:headEnd/>
            <a:tailEnd/>
          </a:ln>
        </p:spPr>
        <p:txBody>
          <a:bodyPr>
            <a:spAutoFit/>
          </a:bodyPr>
          <a:lstStyle/>
          <a:p>
            <a:pPr algn="ctr">
              <a:spcBef>
                <a:spcPct val="50000"/>
              </a:spcBef>
            </a:pPr>
            <a:r>
              <a:rPr lang="de-DE" sz="2400" i="1">
                <a:solidFill>
                  <a:srgbClr val="B590DA"/>
                </a:solidFill>
                <a:latin typeface="Arial" charset="0"/>
              </a:rPr>
              <a:t>0</a:t>
            </a:r>
            <a:endParaRPr lang="en-US" sz="2400" i="1">
              <a:solidFill>
                <a:srgbClr val="B590DA"/>
              </a:solidFill>
              <a:latin typeface="Arial" charset="0"/>
            </a:endParaRPr>
          </a:p>
        </p:txBody>
      </p:sp>
      <p:sp>
        <p:nvSpPr>
          <p:cNvPr id="23558" name="Text Box 8"/>
          <p:cNvSpPr txBox="1">
            <a:spLocks noChangeArrowheads="1"/>
          </p:cNvSpPr>
          <p:nvPr/>
        </p:nvSpPr>
        <p:spPr bwMode="black">
          <a:xfrm>
            <a:off x="1752600" y="6400800"/>
            <a:ext cx="5638800" cy="457200"/>
          </a:xfrm>
          <a:prstGeom prst="rect">
            <a:avLst/>
          </a:prstGeom>
          <a:noFill/>
          <a:ln w="9525">
            <a:noFill/>
            <a:miter lim="800000"/>
            <a:headEnd/>
            <a:tailEnd/>
          </a:ln>
        </p:spPr>
        <p:txBody>
          <a:bodyPr>
            <a:spAutoFit/>
          </a:bodyPr>
          <a:lstStyle/>
          <a:p>
            <a:pPr algn="ctr">
              <a:spcBef>
                <a:spcPct val="50000"/>
              </a:spcBef>
            </a:pPr>
            <a:r>
              <a:rPr lang="de-DE" sz="2400">
                <a:solidFill>
                  <a:schemeClr val="bg1"/>
                </a:solidFill>
                <a:latin typeface="Arial" charset="0"/>
              </a:rPr>
              <a:t>kapital-rad  (</a:t>
            </a:r>
            <a:r>
              <a:rPr lang="de-DE" sz="2400" i="1">
                <a:solidFill>
                  <a:schemeClr val="bg1"/>
                </a:solidFill>
                <a:latin typeface="Arial" charset="0"/>
              </a:rPr>
              <a:t>k=K/L</a:t>
            </a:r>
            <a:r>
              <a:rPr lang="de-DE" sz="2400">
                <a:solidFill>
                  <a:schemeClr val="bg1"/>
                </a:solidFill>
                <a:latin typeface="Arial" charset="0"/>
              </a:rPr>
              <a:t>)</a:t>
            </a:r>
            <a:endParaRPr lang="en-US" sz="2400">
              <a:solidFill>
                <a:schemeClr val="bg1"/>
              </a:solidFill>
              <a:latin typeface="Arial" charset="0"/>
            </a:endParaRPr>
          </a:p>
        </p:txBody>
      </p:sp>
      <p:sp>
        <p:nvSpPr>
          <p:cNvPr id="23559" name="Line 11"/>
          <p:cNvSpPr>
            <a:spLocks noChangeShapeType="1"/>
          </p:cNvSpPr>
          <p:nvPr/>
        </p:nvSpPr>
        <p:spPr bwMode="black">
          <a:xfrm flipV="1">
            <a:off x="1909763" y="3582988"/>
            <a:ext cx="3702050" cy="2355850"/>
          </a:xfrm>
          <a:prstGeom prst="line">
            <a:avLst/>
          </a:prstGeom>
          <a:noFill/>
          <a:ln w="28575">
            <a:solidFill>
              <a:srgbClr val="FCE78C"/>
            </a:solidFill>
            <a:round/>
            <a:headEnd/>
            <a:tailEnd/>
          </a:ln>
        </p:spPr>
        <p:txBody>
          <a:bodyPr/>
          <a:lstStyle/>
          <a:p>
            <a:endParaRPr lang="en-US"/>
          </a:p>
        </p:txBody>
      </p:sp>
      <p:sp>
        <p:nvSpPr>
          <p:cNvPr id="23560" name="Line 13"/>
          <p:cNvSpPr>
            <a:spLocks noChangeShapeType="1"/>
          </p:cNvSpPr>
          <p:nvPr/>
        </p:nvSpPr>
        <p:spPr bwMode="black">
          <a:xfrm>
            <a:off x="3495675" y="3657600"/>
            <a:ext cx="0" cy="2301875"/>
          </a:xfrm>
          <a:prstGeom prst="line">
            <a:avLst/>
          </a:prstGeom>
          <a:noFill/>
          <a:ln w="12700" cap="rnd">
            <a:solidFill>
              <a:srgbClr val="B590DA"/>
            </a:solidFill>
            <a:prstDash val="sysDot"/>
            <a:round/>
            <a:headEnd/>
            <a:tailEnd/>
          </a:ln>
        </p:spPr>
        <p:txBody>
          <a:bodyPr/>
          <a:lstStyle/>
          <a:p>
            <a:endParaRPr lang="en-US"/>
          </a:p>
        </p:txBody>
      </p:sp>
      <p:sp>
        <p:nvSpPr>
          <p:cNvPr id="23561" name="Text Box 15"/>
          <p:cNvSpPr txBox="1">
            <a:spLocks noChangeArrowheads="1"/>
          </p:cNvSpPr>
          <p:nvPr/>
        </p:nvSpPr>
        <p:spPr bwMode="black">
          <a:xfrm>
            <a:off x="-190500" y="1752600"/>
            <a:ext cx="2249488" cy="1187450"/>
          </a:xfrm>
          <a:prstGeom prst="rect">
            <a:avLst/>
          </a:prstGeom>
          <a:noFill/>
          <a:ln w="9525">
            <a:noFill/>
            <a:miter lim="800000"/>
            <a:headEnd/>
            <a:tailEnd/>
          </a:ln>
        </p:spPr>
        <p:txBody>
          <a:bodyPr>
            <a:spAutoFit/>
          </a:bodyPr>
          <a:lstStyle/>
          <a:p>
            <a:pPr algn="ctr">
              <a:spcBef>
                <a:spcPct val="50000"/>
              </a:spcBef>
            </a:pPr>
            <a:r>
              <a:rPr lang="de-DE" sz="2400">
                <a:solidFill>
                  <a:schemeClr val="bg1"/>
                </a:solidFill>
                <a:latin typeface="Arial" charset="0"/>
              </a:rPr>
              <a:t>Output-rad</a:t>
            </a:r>
            <a:br>
              <a:rPr lang="de-DE" sz="2400">
                <a:solidFill>
                  <a:schemeClr val="bg1"/>
                </a:solidFill>
                <a:latin typeface="Arial" charset="0"/>
              </a:rPr>
            </a:br>
            <a:r>
              <a:rPr lang="de-DE" sz="2400">
                <a:solidFill>
                  <a:schemeClr val="bg1"/>
                </a:solidFill>
                <a:latin typeface="Arial" charset="0"/>
              </a:rPr>
              <a:t> </a:t>
            </a:r>
            <a:br>
              <a:rPr lang="de-DE" sz="2400">
                <a:solidFill>
                  <a:schemeClr val="bg1"/>
                </a:solidFill>
                <a:latin typeface="Arial" charset="0"/>
              </a:rPr>
            </a:br>
            <a:r>
              <a:rPr lang="de-DE" sz="2400">
                <a:solidFill>
                  <a:schemeClr val="bg1"/>
                </a:solidFill>
                <a:latin typeface="Arial" charset="0"/>
              </a:rPr>
              <a:t>(</a:t>
            </a:r>
            <a:r>
              <a:rPr lang="de-DE" sz="2400" i="1">
                <a:solidFill>
                  <a:schemeClr val="bg1"/>
                </a:solidFill>
                <a:latin typeface="Arial" charset="0"/>
              </a:rPr>
              <a:t>y=Y/L</a:t>
            </a:r>
            <a:r>
              <a:rPr lang="de-DE" sz="2400">
                <a:solidFill>
                  <a:schemeClr val="bg1"/>
                </a:solidFill>
                <a:latin typeface="Arial" charset="0"/>
              </a:rPr>
              <a:t>)</a:t>
            </a:r>
            <a:endParaRPr lang="en-US" sz="2400">
              <a:solidFill>
                <a:schemeClr val="bg1"/>
              </a:solidFill>
              <a:latin typeface="Arial" charset="0"/>
            </a:endParaRPr>
          </a:p>
        </p:txBody>
      </p:sp>
      <p:sp>
        <p:nvSpPr>
          <p:cNvPr id="23562" name="Arc 22"/>
          <p:cNvSpPr>
            <a:spLocks/>
          </p:cNvSpPr>
          <p:nvPr/>
        </p:nvSpPr>
        <p:spPr bwMode="black">
          <a:xfrm flipH="1">
            <a:off x="1927225" y="2895600"/>
            <a:ext cx="4168775" cy="3397250"/>
          </a:xfrm>
          <a:custGeom>
            <a:avLst/>
            <a:gdLst>
              <a:gd name="T0" fmla="*/ 0 w 21478"/>
              <a:gd name="T1" fmla="*/ 0 h 21600"/>
              <a:gd name="T2" fmla="*/ 2147483646 w 21478"/>
              <a:gd name="T3" fmla="*/ 2147483646 h 21600"/>
              <a:gd name="T4" fmla="*/ 0 w 21478"/>
              <a:gd name="T5" fmla="*/ 2147483646 h 21600"/>
              <a:gd name="T6" fmla="*/ 0 60000 65536"/>
              <a:gd name="T7" fmla="*/ 0 60000 65536"/>
              <a:gd name="T8" fmla="*/ 0 60000 65536"/>
              <a:gd name="T9" fmla="*/ 0 w 21478"/>
              <a:gd name="T10" fmla="*/ 0 h 21600"/>
              <a:gd name="T11" fmla="*/ 21478 w 21478"/>
              <a:gd name="T12" fmla="*/ 21600 h 21600"/>
            </a:gdLst>
            <a:ahLst/>
            <a:cxnLst>
              <a:cxn ang="T6">
                <a:pos x="T0" y="T1"/>
              </a:cxn>
              <a:cxn ang="T7">
                <a:pos x="T2" y="T3"/>
              </a:cxn>
              <a:cxn ang="T8">
                <a:pos x="T4" y="T5"/>
              </a:cxn>
            </a:cxnLst>
            <a:rect l="T9" t="T10" r="T11" b="T12"/>
            <a:pathLst>
              <a:path w="21478" h="21600" fill="none" extrusionOk="0">
                <a:moveTo>
                  <a:pt x="-1" y="0"/>
                </a:moveTo>
                <a:cubicBezTo>
                  <a:pt x="11043" y="0"/>
                  <a:pt x="20308" y="8329"/>
                  <a:pt x="21478" y="19310"/>
                </a:cubicBezTo>
              </a:path>
              <a:path w="21478" h="21600" stroke="0" extrusionOk="0">
                <a:moveTo>
                  <a:pt x="-1" y="0"/>
                </a:moveTo>
                <a:cubicBezTo>
                  <a:pt x="11043" y="0"/>
                  <a:pt x="20308" y="8329"/>
                  <a:pt x="21478" y="19310"/>
                </a:cubicBezTo>
                <a:lnTo>
                  <a:pt x="0" y="21600"/>
                </a:lnTo>
                <a:lnTo>
                  <a:pt x="-1" y="0"/>
                </a:lnTo>
                <a:close/>
              </a:path>
            </a:pathLst>
          </a:custGeom>
          <a:noFill/>
          <a:ln w="28575">
            <a:solidFill>
              <a:srgbClr val="FCE78C"/>
            </a:solidFill>
            <a:round/>
            <a:headEnd/>
            <a:tailEnd/>
          </a:ln>
        </p:spPr>
        <p:txBody>
          <a:bodyPr wrap="none" anchor="ctr"/>
          <a:lstStyle/>
          <a:p>
            <a:endParaRPr lang="en-US"/>
          </a:p>
        </p:txBody>
      </p:sp>
      <p:graphicFrame>
        <p:nvGraphicFramePr>
          <p:cNvPr id="23563" name="Object 23"/>
          <p:cNvGraphicFramePr>
            <a:graphicFrameLocks noChangeAspect="1"/>
          </p:cNvGraphicFramePr>
          <p:nvPr/>
        </p:nvGraphicFramePr>
        <p:xfrm>
          <a:off x="6248400" y="2705100"/>
          <a:ext cx="1155700" cy="342900"/>
        </p:xfrm>
        <a:graphic>
          <a:graphicData uri="http://schemas.openxmlformats.org/presentationml/2006/ole">
            <mc:AlternateContent xmlns:mc="http://schemas.openxmlformats.org/markup-compatibility/2006">
              <mc:Choice xmlns:v="urn:schemas-microsoft-com:vml" Requires="v">
                <p:oleObj spid="_x0000_s98402" name="Equation" r:id="rId3" imgW="27727304" imgH="8220109" progId="">
                  <p:embed/>
                </p:oleObj>
              </mc:Choice>
              <mc:Fallback>
                <p:oleObj name="Equation" r:id="rId3" imgW="27727304" imgH="8220109" progId="">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6248400" y="2705100"/>
                        <a:ext cx="1155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4" name="Line 24"/>
          <p:cNvSpPr>
            <a:spLocks noChangeShapeType="1"/>
          </p:cNvSpPr>
          <p:nvPr/>
        </p:nvSpPr>
        <p:spPr bwMode="black">
          <a:xfrm flipV="1">
            <a:off x="2316163" y="2551113"/>
            <a:ext cx="2825750" cy="1798637"/>
          </a:xfrm>
          <a:prstGeom prst="line">
            <a:avLst/>
          </a:prstGeom>
          <a:noFill/>
          <a:ln w="28575">
            <a:solidFill>
              <a:srgbClr val="FCE78C"/>
            </a:solidFill>
            <a:round/>
            <a:headEnd/>
            <a:tailEnd/>
          </a:ln>
        </p:spPr>
        <p:txBody>
          <a:bodyPr/>
          <a:lstStyle/>
          <a:p>
            <a:endParaRPr lang="en-US"/>
          </a:p>
        </p:txBody>
      </p:sp>
      <p:sp>
        <p:nvSpPr>
          <p:cNvPr id="23565" name="Text Box 25"/>
          <p:cNvSpPr txBox="1">
            <a:spLocks noChangeArrowheads="1"/>
          </p:cNvSpPr>
          <p:nvPr/>
        </p:nvSpPr>
        <p:spPr bwMode="black">
          <a:xfrm>
            <a:off x="3214688" y="5943600"/>
            <a:ext cx="685800" cy="457200"/>
          </a:xfrm>
          <a:prstGeom prst="rect">
            <a:avLst/>
          </a:prstGeom>
          <a:noFill/>
          <a:ln w="9525">
            <a:noFill/>
            <a:miter lim="800000"/>
            <a:headEnd/>
            <a:tailEnd/>
          </a:ln>
        </p:spPr>
        <p:txBody>
          <a:bodyPr>
            <a:spAutoFit/>
          </a:bodyPr>
          <a:lstStyle/>
          <a:p>
            <a:pPr algn="ctr">
              <a:spcBef>
                <a:spcPct val="50000"/>
              </a:spcBef>
            </a:pPr>
            <a:r>
              <a:rPr lang="de-DE" sz="2400" i="1">
                <a:solidFill>
                  <a:schemeClr val="bg2"/>
                </a:solidFill>
                <a:latin typeface="Arial" charset="0"/>
              </a:rPr>
              <a:t>k**</a:t>
            </a:r>
            <a:endParaRPr lang="en-US" sz="2400" i="1" baseline="-25000">
              <a:solidFill>
                <a:schemeClr val="bg2"/>
              </a:solidFill>
              <a:latin typeface="Arial" charset="0"/>
            </a:endParaRPr>
          </a:p>
        </p:txBody>
      </p:sp>
      <p:graphicFrame>
        <p:nvGraphicFramePr>
          <p:cNvPr id="23566" name="Object 26"/>
          <p:cNvGraphicFramePr>
            <a:graphicFrameLocks noChangeAspect="1"/>
          </p:cNvGraphicFramePr>
          <p:nvPr/>
        </p:nvGraphicFramePr>
        <p:xfrm>
          <a:off x="3503613" y="4800600"/>
          <a:ext cx="611187" cy="1219200"/>
        </p:xfrm>
        <a:graphic>
          <a:graphicData uri="http://schemas.openxmlformats.org/presentationml/2006/ole">
            <mc:AlternateContent xmlns:mc="http://schemas.openxmlformats.org/markup-compatibility/2006">
              <mc:Choice xmlns:v="urn:schemas-microsoft-com:vml" Requires="v">
                <p:oleObj spid="_x0000_s98403" name="Equation" r:id="rId5" imgW="2428904" imgH="4867343" progId="">
                  <p:embed/>
                </p:oleObj>
              </mc:Choice>
              <mc:Fallback>
                <p:oleObj name="Equation" r:id="rId5" imgW="2428904" imgH="4867343" progId="">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black">
                      <a:xfrm>
                        <a:off x="3503613" y="4800600"/>
                        <a:ext cx="611187"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67" name="Object 27"/>
          <p:cNvGraphicFramePr>
            <a:graphicFrameLocks noChangeAspect="1"/>
          </p:cNvGraphicFramePr>
          <p:nvPr/>
        </p:nvGraphicFramePr>
        <p:xfrm>
          <a:off x="3503613" y="3581400"/>
          <a:ext cx="611187" cy="1219200"/>
        </p:xfrm>
        <a:graphic>
          <a:graphicData uri="http://schemas.openxmlformats.org/presentationml/2006/ole">
            <mc:AlternateContent xmlns:mc="http://schemas.openxmlformats.org/markup-compatibility/2006">
              <mc:Choice xmlns:v="urn:schemas-microsoft-com:vml" Requires="v">
                <p:oleObj spid="_x0000_s98404" name="Equation" r:id="rId7" imgW="95269" imgH="190432" progId="">
                  <p:embed/>
                </p:oleObj>
              </mc:Choice>
              <mc:Fallback>
                <p:oleObj name="Equation" r:id="rId7" imgW="95269" imgH="190432" progId="">
                  <p:embed/>
                  <p:pic>
                    <p:nvPicPr>
                      <p:cNvPr id="0"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3503613" y="3581400"/>
                        <a:ext cx="611187"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8" name="Oval 30"/>
          <p:cNvSpPr>
            <a:spLocks noChangeArrowheads="1"/>
          </p:cNvSpPr>
          <p:nvPr/>
        </p:nvSpPr>
        <p:spPr bwMode="blackWhite">
          <a:xfrm>
            <a:off x="3436938" y="4857750"/>
            <a:ext cx="119062" cy="119063"/>
          </a:xfrm>
          <a:prstGeom prst="ellipse">
            <a:avLst/>
          </a:prstGeom>
          <a:solidFill>
            <a:srgbClr val="FCE78C"/>
          </a:solidFill>
          <a:ln w="9525">
            <a:solidFill>
              <a:srgbClr val="FCE78C"/>
            </a:solidFill>
            <a:round/>
            <a:headEnd/>
            <a:tailEnd/>
          </a:ln>
        </p:spPr>
        <p:txBody>
          <a:bodyPr wrap="none" anchor="ctr"/>
          <a:lstStyle/>
          <a:p>
            <a:endParaRPr lang="en-US"/>
          </a:p>
        </p:txBody>
      </p:sp>
      <p:sp>
        <p:nvSpPr>
          <p:cNvPr id="23569" name="Text Box 31"/>
          <p:cNvSpPr txBox="1">
            <a:spLocks noChangeArrowheads="1"/>
          </p:cNvSpPr>
          <p:nvPr/>
        </p:nvSpPr>
        <p:spPr bwMode="black">
          <a:xfrm>
            <a:off x="3200400" y="3124200"/>
            <a:ext cx="533400" cy="457200"/>
          </a:xfrm>
          <a:prstGeom prst="rect">
            <a:avLst/>
          </a:prstGeom>
          <a:noFill/>
          <a:ln w="9525">
            <a:noFill/>
            <a:miter lim="800000"/>
            <a:headEnd/>
            <a:tailEnd/>
          </a:ln>
        </p:spPr>
        <p:txBody>
          <a:bodyPr>
            <a:spAutoFit/>
          </a:bodyPr>
          <a:lstStyle/>
          <a:p>
            <a:pPr algn="ctr">
              <a:spcBef>
                <a:spcPct val="50000"/>
              </a:spcBef>
            </a:pPr>
            <a:r>
              <a:rPr lang="de-DE" sz="2400" i="1">
                <a:solidFill>
                  <a:schemeClr val="bg2"/>
                </a:solidFill>
                <a:latin typeface="Arial" charset="0"/>
              </a:rPr>
              <a:t>A</a:t>
            </a:r>
            <a:endParaRPr lang="en-US" sz="2400" i="1">
              <a:solidFill>
                <a:schemeClr val="bg2"/>
              </a:solidFill>
              <a:latin typeface="Arial" charset="0"/>
            </a:endParaRPr>
          </a:p>
        </p:txBody>
      </p:sp>
      <p:sp>
        <p:nvSpPr>
          <p:cNvPr id="23570" name="Line 32"/>
          <p:cNvSpPr>
            <a:spLocks noChangeShapeType="1"/>
          </p:cNvSpPr>
          <p:nvPr/>
        </p:nvSpPr>
        <p:spPr bwMode="auto">
          <a:xfrm flipH="1">
            <a:off x="1905000" y="3581400"/>
            <a:ext cx="1600200" cy="0"/>
          </a:xfrm>
          <a:prstGeom prst="line">
            <a:avLst/>
          </a:prstGeom>
          <a:noFill/>
          <a:ln w="12700" cap="rnd">
            <a:solidFill>
              <a:srgbClr val="B590DA"/>
            </a:solidFill>
            <a:prstDash val="sysDot"/>
            <a:round/>
            <a:headEnd/>
            <a:tailEnd/>
          </a:ln>
        </p:spPr>
        <p:txBody>
          <a:bodyPr/>
          <a:lstStyle/>
          <a:p>
            <a:endParaRPr lang="en-US"/>
          </a:p>
        </p:txBody>
      </p:sp>
      <p:graphicFrame>
        <p:nvGraphicFramePr>
          <p:cNvPr id="23571" name="Object 33"/>
          <p:cNvGraphicFramePr>
            <a:graphicFrameLocks noChangeAspect="1"/>
          </p:cNvGraphicFramePr>
          <p:nvPr/>
        </p:nvGraphicFramePr>
        <p:xfrm>
          <a:off x="1390650" y="3429000"/>
          <a:ext cx="508000" cy="342900"/>
        </p:xfrm>
        <a:graphic>
          <a:graphicData uri="http://schemas.openxmlformats.org/presentationml/2006/ole">
            <mc:AlternateContent xmlns:mc="http://schemas.openxmlformats.org/markup-compatibility/2006">
              <mc:Choice xmlns:v="urn:schemas-microsoft-com:vml" Requires="v">
                <p:oleObj spid="_x0000_s98405" name="Equation" r:id="rId9" imgW="12182504" imgH="8220109" progId="">
                  <p:embed/>
                </p:oleObj>
              </mc:Choice>
              <mc:Fallback>
                <p:oleObj name="Equation" r:id="rId9" imgW="12182504" imgH="8220109" progId="">
                  <p:embed/>
                  <p:pic>
                    <p:nvPicPr>
                      <p:cNvPr id="0" name="Object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black">
                      <a:xfrm>
                        <a:off x="1390650" y="3429000"/>
                        <a:ext cx="5080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72" name="Oval 14"/>
          <p:cNvSpPr>
            <a:spLocks noChangeArrowheads="1"/>
          </p:cNvSpPr>
          <p:nvPr/>
        </p:nvSpPr>
        <p:spPr bwMode="blackWhite">
          <a:xfrm>
            <a:off x="3435350" y="3548063"/>
            <a:ext cx="119063" cy="119062"/>
          </a:xfrm>
          <a:prstGeom prst="ellipse">
            <a:avLst/>
          </a:prstGeom>
          <a:solidFill>
            <a:srgbClr val="FCE78C"/>
          </a:solidFill>
          <a:ln w="9525">
            <a:solidFill>
              <a:srgbClr val="FCE78C"/>
            </a:solidFill>
            <a:round/>
            <a:headEnd/>
            <a:tailEnd/>
          </a:ln>
        </p:spPr>
        <p:txBody>
          <a:bodyPr wrap="none" anchor="ctr"/>
          <a:lstStyle/>
          <a:p>
            <a:endParaRPr lang="en-US"/>
          </a:p>
        </p:txBody>
      </p:sp>
      <p:sp>
        <p:nvSpPr>
          <p:cNvPr id="27" name="TextBox 26"/>
          <p:cNvSpPr txBox="1"/>
          <p:nvPr/>
        </p:nvSpPr>
        <p:spPr>
          <a:xfrm>
            <a:off x="5715000" y="3200400"/>
            <a:ext cx="4038600" cy="461963"/>
          </a:xfrm>
          <a:prstGeom prst="rect">
            <a:avLst/>
          </a:prstGeom>
          <a:noFill/>
        </p:spPr>
        <p:txBody>
          <a:bodyPr>
            <a:spAutoFit/>
          </a:bodyPr>
          <a:lstStyle/>
          <a:p>
            <a:pPr>
              <a:defRPr/>
            </a:pPr>
            <a:r>
              <a:rPr lang="sr-Latn-RS" sz="2400" dirty="0">
                <a:solidFill>
                  <a:schemeClr val="bg2"/>
                </a:solidFill>
                <a:latin typeface="+mj-lt"/>
                <a:cs typeface="Arial" panose="020B0604020202020204" pitchFamily="34" charset="0"/>
              </a:rPr>
              <a:t>amortizacija = </a:t>
            </a:r>
            <a:r>
              <a:rPr lang="sr-Latn-RS" sz="2400" i="1" dirty="0">
                <a:solidFill>
                  <a:schemeClr val="bg2"/>
                </a:solidFill>
                <a:latin typeface="Symbol" panose="05050102010706020507" pitchFamily="18" charset="2"/>
                <a:cs typeface="Arial" panose="020B0604020202020204" pitchFamily="34" charset="0"/>
              </a:rPr>
              <a:t>d</a:t>
            </a:r>
            <a:r>
              <a:rPr lang="sr-Latn-RS" sz="2400" i="1" dirty="0">
                <a:solidFill>
                  <a:schemeClr val="bg2"/>
                </a:solidFill>
                <a:cs typeface="Arial" panose="020B0604020202020204" pitchFamily="34" charset="0"/>
              </a:rPr>
              <a:t> </a:t>
            </a:r>
            <a:r>
              <a:rPr lang="sr-Latn-RS" sz="2400" i="1" baseline="30000" dirty="0">
                <a:solidFill>
                  <a:schemeClr val="bg2"/>
                </a:solidFill>
                <a:cs typeface="Arial" panose="020B0604020202020204" pitchFamily="34" charset="0"/>
              </a:rPr>
              <a:t>.</a:t>
            </a:r>
            <a:r>
              <a:rPr lang="sr-Latn-RS" sz="2400" i="1" baseline="30000" dirty="0">
                <a:solidFill>
                  <a:schemeClr val="bg2"/>
                </a:solidFill>
                <a:latin typeface="+mj-lt"/>
                <a:cs typeface="Arial" panose="020B0604020202020204" pitchFamily="34" charset="0"/>
              </a:rPr>
              <a:t> </a:t>
            </a:r>
            <a:r>
              <a:rPr lang="sr-Latn-RS" sz="2400" i="1" dirty="0">
                <a:solidFill>
                  <a:schemeClr val="bg2"/>
                </a:solidFill>
                <a:latin typeface="+mj-lt"/>
                <a:cs typeface="Arial" panose="020B0604020202020204" pitchFamily="34" charset="0"/>
              </a:rPr>
              <a:t>k</a:t>
            </a:r>
            <a:endParaRPr lang="en-GB" sz="2400" i="1" dirty="0">
              <a:solidFill>
                <a:schemeClr val="bg2"/>
              </a:solidFill>
              <a:latin typeface="+mj-lt"/>
              <a:cs typeface="Arial" panose="020B0604020202020204" pitchFamily="34" charset="0"/>
            </a:endParaRPr>
          </a:p>
        </p:txBody>
      </p:sp>
      <p:sp>
        <p:nvSpPr>
          <p:cNvPr id="28" name="TextBox 27"/>
          <p:cNvSpPr txBox="1"/>
          <p:nvPr/>
        </p:nvSpPr>
        <p:spPr>
          <a:xfrm>
            <a:off x="4038600" y="3957638"/>
            <a:ext cx="4038600" cy="461962"/>
          </a:xfrm>
          <a:prstGeom prst="rect">
            <a:avLst/>
          </a:prstGeom>
          <a:noFill/>
        </p:spPr>
        <p:txBody>
          <a:bodyPr>
            <a:spAutoFit/>
          </a:bodyPr>
          <a:lstStyle/>
          <a:p>
            <a:pPr>
              <a:defRPr/>
            </a:pPr>
            <a:r>
              <a:rPr lang="en-GB" sz="2400" b="1" dirty="0" err="1">
                <a:solidFill>
                  <a:schemeClr val="bg2"/>
                </a:solidFill>
                <a:latin typeface="+mj-lt"/>
                <a:cs typeface="Arial" panose="020B0604020202020204" pitchFamily="34" charset="0"/>
              </a:rPr>
              <a:t>Potro</a:t>
            </a:r>
            <a:r>
              <a:rPr lang="sr-Latn-RS" sz="2400" b="1" dirty="0">
                <a:solidFill>
                  <a:schemeClr val="bg2"/>
                </a:solidFill>
                <a:latin typeface="+mj-lt"/>
                <a:cs typeface="Arial" panose="020B0604020202020204" pitchFamily="34" charset="0"/>
              </a:rPr>
              <a:t>šnja</a:t>
            </a:r>
            <a:endParaRPr lang="en-GB" sz="2400" b="1" i="1" dirty="0">
              <a:solidFill>
                <a:schemeClr val="bg2"/>
              </a:solidFill>
              <a:latin typeface="+mj-lt"/>
              <a:cs typeface="Arial" panose="020B0604020202020204" pitchFamily="34" charset="0"/>
            </a:endParaRPr>
          </a:p>
        </p:txBody>
      </p:sp>
      <p:sp>
        <p:nvSpPr>
          <p:cNvPr id="29" name="TextBox 28"/>
          <p:cNvSpPr txBox="1"/>
          <p:nvPr/>
        </p:nvSpPr>
        <p:spPr>
          <a:xfrm>
            <a:off x="4038600" y="5257800"/>
            <a:ext cx="4038600" cy="461963"/>
          </a:xfrm>
          <a:prstGeom prst="rect">
            <a:avLst/>
          </a:prstGeom>
          <a:noFill/>
        </p:spPr>
        <p:txBody>
          <a:bodyPr>
            <a:spAutoFit/>
          </a:bodyPr>
          <a:lstStyle/>
          <a:p>
            <a:pPr>
              <a:defRPr/>
            </a:pPr>
            <a:r>
              <a:rPr lang="sr-Latn-RS" sz="2400" b="1" dirty="0">
                <a:solidFill>
                  <a:schemeClr val="bg2"/>
                </a:solidFill>
                <a:latin typeface="+mj-lt"/>
                <a:cs typeface="Arial" panose="020B0604020202020204" pitchFamily="34" charset="0"/>
              </a:rPr>
              <a:t>Investicije</a:t>
            </a:r>
            <a:endParaRPr lang="en-GB" sz="2400" b="1" i="1" dirty="0">
              <a:solidFill>
                <a:schemeClr val="bg2"/>
              </a:solidFill>
              <a:latin typeface="+mj-lt"/>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a:p>
        </p:txBody>
      </p:sp>
      <p:sp>
        <p:nvSpPr>
          <p:cNvPr id="25603" name="Rectangle 3"/>
          <p:cNvSpPr>
            <a:spLocks noGrp="1" noChangeArrowheads="1"/>
          </p:cNvSpPr>
          <p:nvPr>
            <p:ph type="body" idx="1"/>
          </p:nvPr>
        </p:nvSpPr>
        <p:spPr/>
        <p:txBody>
          <a:bodyPr/>
          <a:lstStyle/>
          <a:p>
            <a:pPr eaLnBrk="1" hangingPunct="1">
              <a:lnSpc>
                <a:spcPct val="90000"/>
              </a:lnSpc>
              <a:buFontTx/>
              <a:buNone/>
            </a:pPr>
            <a:r>
              <a:rPr lang="en-US" dirty="0" err="1"/>
              <a:t>najpoželjnija</a:t>
            </a:r>
            <a:r>
              <a:rPr lang="en-US" dirty="0"/>
              <a:t> </a:t>
            </a:r>
            <a:r>
              <a:rPr lang="en-US" dirty="0" err="1"/>
              <a:t>situacija</a:t>
            </a:r>
            <a:r>
              <a:rPr lang="en-US" dirty="0"/>
              <a:t> </a:t>
            </a:r>
            <a:r>
              <a:rPr lang="en-US" dirty="0" err="1"/>
              <a:t>opisana</a:t>
            </a:r>
            <a:r>
              <a:rPr lang="en-US" dirty="0"/>
              <a:t> </a:t>
            </a:r>
            <a:r>
              <a:rPr lang="en-US" dirty="0" err="1"/>
              <a:t>je</a:t>
            </a:r>
            <a:r>
              <a:rPr lang="en-US" dirty="0"/>
              <a:t> </a:t>
            </a:r>
            <a:r>
              <a:rPr lang="en-US" dirty="0" err="1"/>
              <a:t>sledećim</a:t>
            </a:r>
            <a:r>
              <a:rPr lang="sr-Latn-CS" dirty="0"/>
              <a:t> </a:t>
            </a:r>
            <a:r>
              <a:rPr lang="en-US" dirty="0" err="1"/>
              <a:t>uslovom</a:t>
            </a:r>
            <a:r>
              <a:rPr lang="en-US" dirty="0"/>
              <a:t>:</a:t>
            </a:r>
          </a:p>
          <a:p>
            <a:pPr eaLnBrk="1" hangingPunct="1">
              <a:lnSpc>
                <a:spcPct val="90000"/>
              </a:lnSpc>
            </a:pPr>
            <a:r>
              <a:rPr lang="en-US" i="1" dirty="0"/>
              <a:t>MPK </a:t>
            </a:r>
            <a:r>
              <a:rPr lang="en-US" dirty="0"/>
              <a:t>= δ.</a:t>
            </a:r>
          </a:p>
          <a:p>
            <a:pPr eaLnBrk="1" hangingPunct="1">
              <a:lnSpc>
                <a:spcPct val="90000"/>
              </a:lnSpc>
              <a:buFontTx/>
              <a:buNone/>
            </a:pPr>
            <a:r>
              <a:rPr lang="en-US" dirty="0" err="1"/>
              <a:t>Ovaj</a:t>
            </a:r>
            <a:r>
              <a:rPr lang="en-US" dirty="0"/>
              <a:t> </a:t>
            </a:r>
            <a:r>
              <a:rPr lang="en-US" dirty="0" err="1"/>
              <a:t>uslov</a:t>
            </a:r>
            <a:r>
              <a:rPr lang="en-US" dirty="0"/>
              <a:t> </a:t>
            </a:r>
            <a:r>
              <a:rPr lang="en-US" dirty="0" err="1"/>
              <a:t>nazivamo</a:t>
            </a:r>
            <a:r>
              <a:rPr lang="en-US" dirty="0"/>
              <a:t> </a:t>
            </a:r>
            <a:r>
              <a:rPr lang="en-US" dirty="0" err="1"/>
              <a:t>zlatnim</a:t>
            </a:r>
            <a:r>
              <a:rPr lang="en-US" dirty="0"/>
              <a:t> </a:t>
            </a:r>
            <a:r>
              <a:rPr lang="en-US" dirty="0" err="1"/>
              <a:t>pravilom</a:t>
            </a:r>
            <a:r>
              <a:rPr lang="en-US" dirty="0"/>
              <a:t>, </a:t>
            </a:r>
            <a:r>
              <a:rPr lang="en-US" dirty="0" err="1"/>
              <a:t>i</a:t>
            </a:r>
            <a:r>
              <a:rPr lang="en-US" dirty="0"/>
              <a:t> </a:t>
            </a:r>
            <a:r>
              <a:rPr lang="en-US" dirty="0" err="1"/>
              <a:t>može</a:t>
            </a:r>
            <a:r>
              <a:rPr lang="sr-Latn-CS" dirty="0"/>
              <a:t> </a:t>
            </a:r>
            <a:r>
              <a:rPr lang="en-US" dirty="0"/>
              <a:t>se </a:t>
            </a:r>
            <a:r>
              <a:rPr lang="en-US" dirty="0" err="1"/>
              <a:t>smatrati</a:t>
            </a:r>
            <a:r>
              <a:rPr lang="en-US" dirty="0"/>
              <a:t> </a:t>
            </a:r>
            <a:r>
              <a:rPr lang="en-US" dirty="0" err="1"/>
              <a:t>receptom</a:t>
            </a:r>
            <a:r>
              <a:rPr lang="en-US" dirty="0"/>
              <a:t> </a:t>
            </a:r>
            <a:r>
              <a:rPr lang="en-US" dirty="0" err="1"/>
              <a:t>za</a:t>
            </a:r>
            <a:r>
              <a:rPr lang="en-US" dirty="0"/>
              <a:t> </a:t>
            </a:r>
            <a:r>
              <a:rPr lang="en-US" dirty="0" err="1"/>
              <a:t>izvlačenje</a:t>
            </a:r>
            <a:r>
              <a:rPr lang="en-US" dirty="0"/>
              <a:t> </a:t>
            </a:r>
            <a:r>
              <a:rPr lang="en-US" dirty="0" err="1"/>
              <a:t>maksimuma</a:t>
            </a:r>
            <a:r>
              <a:rPr lang="en-US" dirty="0"/>
              <a:t> </a:t>
            </a:r>
            <a:r>
              <a:rPr lang="en-US" dirty="0" err="1"/>
              <a:t>iz</a:t>
            </a:r>
            <a:r>
              <a:rPr lang="sr-Latn-CS" dirty="0"/>
              <a:t> postojeće tehnologije</a:t>
            </a:r>
            <a:endParaRPr lang="en-US" dirty="0"/>
          </a:p>
          <a:p>
            <a:pPr eaLnBrk="1" hangingPunct="1">
              <a:lnSpc>
                <a:spcPct val="90000"/>
              </a:lnSpc>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a:p>
        </p:txBody>
      </p:sp>
      <p:sp>
        <p:nvSpPr>
          <p:cNvPr id="117763" name="Rectangle 3"/>
          <p:cNvSpPr>
            <a:spLocks noGrp="1" noChangeArrowheads="1"/>
          </p:cNvSpPr>
          <p:nvPr>
            <p:ph type="body" idx="1"/>
          </p:nvPr>
        </p:nvSpPr>
        <p:spPr/>
        <p:txBody>
          <a:bodyPr/>
          <a:lstStyle/>
          <a:p>
            <a:pPr eaLnBrk="1" hangingPunct="1">
              <a:lnSpc>
                <a:spcPct val="80000"/>
              </a:lnSpc>
            </a:pPr>
            <a:r>
              <a:rPr lang="en-US" sz="2800"/>
              <a:t>Ako ga se ne pridržavamo, kakve</a:t>
            </a:r>
            <a:r>
              <a:rPr lang="sr-Latn-CS" sz="2800"/>
              <a:t> </a:t>
            </a:r>
            <a:r>
              <a:rPr lang="en-US" sz="2800"/>
              <a:t>mogu biti posledice? Ako </a:t>
            </a:r>
            <a:r>
              <a:rPr lang="en-US" sz="2800" i="1"/>
              <a:t>K/L </a:t>
            </a:r>
            <a:r>
              <a:rPr lang="en-US" sz="2800"/>
              <a:t>bude prevazišao </a:t>
            </a:r>
            <a:r>
              <a:rPr lang="sr-Latn-CS" sz="2800"/>
              <a:t>optimum</a:t>
            </a:r>
            <a:r>
              <a:rPr lang="en-US" sz="2800"/>
              <a:t> biće akumulirano previše kapitala. </a:t>
            </a:r>
            <a:endParaRPr lang="sr-Latn-CS" sz="2800"/>
          </a:p>
          <a:p>
            <a:pPr eaLnBrk="1" hangingPunct="1">
              <a:lnSpc>
                <a:spcPct val="80000"/>
              </a:lnSpc>
            </a:pPr>
            <a:endParaRPr lang="sr-Latn-CS" sz="2800"/>
          </a:p>
          <a:p>
            <a:pPr eaLnBrk="1" hangingPunct="1">
              <a:lnSpc>
                <a:spcPct val="80000"/>
              </a:lnSpc>
            </a:pPr>
            <a:r>
              <a:rPr lang="en-US" sz="2800"/>
              <a:t>To je slučaj</a:t>
            </a:r>
            <a:r>
              <a:rPr lang="sr-Latn-CS" sz="2800"/>
              <a:t> </a:t>
            </a:r>
            <a:r>
              <a:rPr lang="en-US" sz="2800"/>
              <a:t>dinamičke neefikasnosti:</a:t>
            </a:r>
            <a:r>
              <a:rPr lang="sr-Latn-CS" sz="2800"/>
              <a:t> </a:t>
            </a:r>
            <a:r>
              <a:rPr lang="en-US" sz="2800"/>
              <a:t>smanjujući današnju štednju,</a:t>
            </a:r>
            <a:r>
              <a:rPr lang="sr-Latn-CS" sz="2800"/>
              <a:t> </a:t>
            </a:r>
            <a:r>
              <a:rPr lang="en-US" sz="2800"/>
              <a:t>i današnja i buduća potrošnja mogu se povećati</a:t>
            </a:r>
          </a:p>
          <a:p>
            <a:pPr eaLnBrk="1" hangingPunct="1">
              <a:lnSpc>
                <a:spcPct val="80000"/>
              </a:lnSpc>
            </a:pPr>
            <a:r>
              <a:rPr lang="en-US" sz="2800"/>
              <a:t>bez dodatnih ulaganja. </a:t>
            </a:r>
            <a:endParaRPr lang="sr-Latn-CS" sz="2800"/>
          </a:p>
          <a:p>
            <a:pPr eaLnBrk="1" hangingPunct="1">
              <a:lnSpc>
                <a:spcPct val="80000"/>
              </a:lnSpc>
            </a:pPr>
            <a:endParaRPr lang="sr-Latn-CS" sz="2800"/>
          </a:p>
          <a:p>
            <a:pPr eaLnBrk="1" hangingPunct="1">
              <a:lnSpc>
                <a:spcPct val="80000"/>
              </a:lnSpc>
            </a:pPr>
            <a:r>
              <a:rPr lang="en-US" sz="2800"/>
              <a:t>Ovo izgleda kao „besplatan</a:t>
            </a:r>
            <a:r>
              <a:rPr lang="sr-Latn-CS" sz="2800"/>
              <a:t> </a:t>
            </a:r>
            <a:r>
              <a:rPr lang="en-US" sz="2800"/>
              <a:t>ručak”, što zaista i jeste slučaj.</a:t>
            </a:r>
          </a:p>
          <a:p>
            <a:pPr eaLnBrk="1" hangingPunct="1">
              <a:lnSpc>
                <a:spcPct val="80000"/>
              </a:lnSpc>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1776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p:txBody>
          <a:bodyPr/>
          <a:lstStyle/>
          <a:p>
            <a:endParaRPr lang="en-GB"/>
          </a:p>
        </p:txBody>
      </p:sp>
      <p:sp>
        <p:nvSpPr>
          <p:cNvPr id="27651" name="Content Placeholder 4"/>
          <p:cNvSpPr>
            <a:spLocks noGrp="1" noChangeArrowheads="1"/>
          </p:cNvSpPr>
          <p:nvPr>
            <p:ph idx="1"/>
          </p:nvPr>
        </p:nvSpPr>
        <p:spPr/>
        <p:txBody>
          <a:bodyPr/>
          <a:lstStyle/>
          <a:p>
            <a:endParaRPr lang="en-GB"/>
          </a:p>
        </p:txBody>
      </p:sp>
      <p:pic>
        <p:nvPicPr>
          <p:cNvPr id="27652" name="Picture 3"/>
          <p:cNvPicPr>
            <a:picLocks noChangeAspect="1" noChangeArrowheads="1"/>
          </p:cNvPicPr>
          <p:nvPr/>
        </p:nvPicPr>
        <p:blipFill>
          <a:blip r:embed="rId2"/>
          <a:srcRect l="29167" t="12593" r="29167" b="34074"/>
          <a:stretch>
            <a:fillRect/>
          </a:stretch>
        </p:blipFill>
        <p:spPr bwMode="auto">
          <a:xfrm>
            <a:off x="76200" y="228600"/>
            <a:ext cx="8890000" cy="64008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6"/>
          <p:cNvSpPr txBox="1">
            <a:spLocks noChangeArrowheads="1"/>
          </p:cNvSpPr>
          <p:nvPr/>
        </p:nvSpPr>
        <p:spPr bwMode="black">
          <a:xfrm>
            <a:off x="0" y="944563"/>
            <a:ext cx="8991600" cy="579437"/>
          </a:xfrm>
          <a:prstGeom prst="rect">
            <a:avLst/>
          </a:prstGeom>
          <a:noFill/>
          <a:ln w="9525">
            <a:noFill/>
            <a:miter lim="800000"/>
            <a:headEnd/>
            <a:tailEnd/>
          </a:ln>
        </p:spPr>
        <p:txBody>
          <a:bodyPr>
            <a:spAutoFit/>
          </a:bodyPr>
          <a:lstStyle/>
          <a:p>
            <a:pPr algn="ctr">
              <a:spcBef>
                <a:spcPct val="50000"/>
              </a:spcBef>
            </a:pPr>
            <a:r>
              <a:rPr lang="sr-Latn-CS" sz="3200">
                <a:solidFill>
                  <a:schemeClr val="bg1"/>
                </a:solidFill>
                <a:latin typeface="Arial" charset="0"/>
              </a:rPr>
              <a:t>Poljska je imala veću štednju,  a manji rast</a:t>
            </a:r>
            <a:endParaRPr lang="en-US" sz="3200">
              <a:solidFill>
                <a:schemeClr val="bg1"/>
              </a:solidFill>
              <a:latin typeface="Arial" charset="0"/>
            </a:endParaRPr>
          </a:p>
        </p:txBody>
      </p:sp>
      <p:sp>
        <p:nvSpPr>
          <p:cNvPr id="29701" name="Rectangle 7"/>
          <p:cNvSpPr>
            <a:spLocks noChangeArrowheads="1"/>
          </p:cNvSpPr>
          <p:nvPr/>
        </p:nvSpPr>
        <p:spPr bwMode="black">
          <a:xfrm>
            <a:off x="7315200" y="6324600"/>
            <a:ext cx="1828800" cy="533400"/>
          </a:xfrm>
          <a:prstGeom prst="rect">
            <a:avLst/>
          </a:prstGeom>
          <a:noFill/>
          <a:ln w="9525">
            <a:noFill/>
            <a:miter lim="800000"/>
            <a:headEnd/>
            <a:tailEnd/>
          </a:ln>
        </p:spPr>
        <p:txBody>
          <a:bodyPr anchor="ctr"/>
          <a:lstStyle/>
          <a:p>
            <a:r>
              <a:rPr lang="de-DE" sz="2000">
                <a:solidFill>
                  <a:srgbClr val="B590DA"/>
                </a:solidFill>
                <a:latin typeface="Arial" charset="0"/>
              </a:rPr>
              <a:t>Figure 3.9 </a:t>
            </a:r>
            <a:endParaRPr lang="en-US" sz="2000">
              <a:solidFill>
                <a:srgbClr val="B590DA"/>
              </a:solidFill>
              <a:latin typeface="Arial" charset="0"/>
            </a:endParaRPr>
          </a:p>
        </p:txBody>
      </p:sp>
      <p:pic>
        <p:nvPicPr>
          <p:cNvPr id="6" name="Picture 5">
            <a:extLst>
              <a:ext uri="{FF2B5EF4-FFF2-40B4-BE49-F238E27FC236}">
                <a16:creationId xmlns:a16="http://schemas.microsoft.com/office/drawing/2014/main" id="{2AD4F529-1901-4BAC-A0CF-7810F9B9BC2B}"/>
              </a:ext>
            </a:extLst>
          </p:cNvPr>
          <p:cNvPicPr/>
          <p:nvPr/>
        </p:nvPicPr>
        <p:blipFill>
          <a:blip r:embed="rId2"/>
          <a:srcRect/>
          <a:stretch>
            <a:fillRect/>
          </a:stretch>
        </p:blipFill>
        <p:spPr bwMode="auto">
          <a:xfrm>
            <a:off x="495300" y="1905000"/>
            <a:ext cx="8153400" cy="393223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a:p>
        </p:txBody>
      </p:sp>
      <p:sp>
        <p:nvSpPr>
          <p:cNvPr id="30723" name="Rectangle 3"/>
          <p:cNvSpPr>
            <a:spLocks noGrp="1" noChangeArrowheads="1"/>
          </p:cNvSpPr>
          <p:nvPr>
            <p:ph type="body" idx="1"/>
          </p:nvPr>
        </p:nvSpPr>
        <p:spPr/>
        <p:txBody>
          <a:bodyPr/>
          <a:lstStyle/>
          <a:p>
            <a:pPr eaLnBrk="1" hangingPunct="1"/>
            <a:r>
              <a:rPr lang="sr-Latn-CS"/>
              <a:t>1980-1990</a:t>
            </a:r>
          </a:p>
          <a:p>
            <a:pPr eaLnBrk="1" hangingPunct="1"/>
            <a:r>
              <a:rPr lang="sr-Latn-CS"/>
              <a:t>Jugoslavija i Južna Koreja imale su stopu investicija od oko 40%</a:t>
            </a:r>
          </a:p>
          <a:p>
            <a:pPr eaLnBrk="1" hangingPunct="1"/>
            <a:endParaRPr lang="sr-Latn-CS"/>
          </a:p>
          <a:p>
            <a:pPr eaLnBrk="1" hangingPunct="1"/>
            <a:r>
              <a:rPr lang="sr-Latn-CS"/>
              <a:t>Koreja imala rast p.c 7%</a:t>
            </a:r>
          </a:p>
          <a:p>
            <a:pPr eaLnBrk="1" hangingPunct="1"/>
            <a:r>
              <a:rPr lang="sr-Latn-CS"/>
              <a:t>Srbija  - 0.5% per capita</a:t>
            </a:r>
          </a:p>
          <a:p>
            <a:pPr eaLnBrk="1" hangingPunct="1"/>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altLang="en-US"/>
          </a:p>
        </p:txBody>
      </p:sp>
      <p:sp>
        <p:nvSpPr>
          <p:cNvPr id="31747" name="Rectangle 3"/>
          <p:cNvSpPr>
            <a:spLocks noGrp="1" noChangeArrowheads="1"/>
          </p:cNvSpPr>
          <p:nvPr>
            <p:ph type="body" idx="1"/>
          </p:nvPr>
        </p:nvSpPr>
        <p:spPr/>
        <p:txBody>
          <a:bodyPr/>
          <a:lstStyle/>
          <a:p>
            <a:pPr marL="762000" indent="-762000" eaLnBrk="1" hangingPunct="1">
              <a:buFontTx/>
              <a:buNone/>
            </a:pPr>
            <a:endParaRPr lang="sr-Latn-CS" altLang="en-US" dirty="0"/>
          </a:p>
          <a:p>
            <a:pPr marL="762000" indent="-762000" eaLnBrk="1" hangingPunct="1">
              <a:buFontTx/>
              <a:buNone/>
            </a:pPr>
            <a:endParaRPr lang="sr-Latn-CS" altLang="en-US" dirty="0"/>
          </a:p>
          <a:p>
            <a:pPr marL="762000" indent="-762000" eaLnBrk="1" hangingPunct="1">
              <a:buFontTx/>
              <a:buNone/>
            </a:pPr>
            <a:endParaRPr lang="sr-Latn-CS" altLang="en-US" b="1" i="1" u="sng" dirty="0"/>
          </a:p>
          <a:p>
            <a:pPr marL="762000" indent="-762000" eaLnBrk="1" hangingPunct="1">
              <a:buFontTx/>
              <a:buAutoNum type="arabicPeriod"/>
            </a:pPr>
            <a:endParaRPr lang="en-US" altLang="en-US" dirty="0"/>
          </a:p>
        </p:txBody>
      </p:sp>
      <p:graphicFrame>
        <p:nvGraphicFramePr>
          <p:cNvPr id="4" name="Table 3"/>
          <p:cNvGraphicFramePr>
            <a:graphicFrameLocks noGrp="1"/>
          </p:cNvGraphicFramePr>
          <p:nvPr>
            <p:extLst>
              <p:ext uri="{D42A27DB-BD31-4B8C-83A1-F6EECF244321}">
                <p14:modId xmlns:p14="http://schemas.microsoft.com/office/powerpoint/2010/main" val="2093312104"/>
              </p:ext>
            </p:extLst>
          </p:nvPr>
        </p:nvGraphicFramePr>
        <p:xfrm>
          <a:off x="609600" y="1371600"/>
          <a:ext cx="8305800" cy="420885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7620000">
                  <a:extLst>
                    <a:ext uri="{9D8B030D-6E8A-4147-A177-3AD203B41FA5}">
                      <a16:colId xmlns:a16="http://schemas.microsoft.com/office/drawing/2014/main" val="20001"/>
                    </a:ext>
                  </a:extLst>
                </a:gridCol>
              </a:tblGrid>
              <a:tr h="1077760">
                <a:tc gridSpan="2">
                  <a:txBody>
                    <a:bodyPr/>
                    <a:lstStyle/>
                    <a:p>
                      <a:r>
                        <a:rPr lang="sr-Latn-CS" altLang="en-US" sz="3200" dirty="0"/>
                        <a:t>Kaldorovih</a:t>
                      </a:r>
                      <a:r>
                        <a:rPr lang="sr-Latn-CS" altLang="en-US" sz="3200" baseline="0" dirty="0"/>
                        <a:t> pet </a:t>
                      </a:r>
                      <a:r>
                        <a:rPr lang="sr-Latn-CS" altLang="en-US" sz="3200" dirty="0"/>
                        <a:t>zakonomernosti</a:t>
                      </a:r>
                      <a:r>
                        <a:rPr lang="en-GB" altLang="en-US" sz="3200" dirty="0"/>
                        <a:t> </a:t>
                      </a:r>
                      <a:endParaRPr lang="sr-Latn-CS" altLang="en-US" sz="3200" dirty="0"/>
                    </a:p>
                    <a:p>
                      <a:r>
                        <a:rPr lang="en-GB" altLang="en-US" sz="3200" dirty="0"/>
                        <a:t>- </a:t>
                      </a:r>
                      <a:r>
                        <a:rPr lang="sr-Latn-CS" altLang="en-US" sz="3200" dirty="0"/>
                        <a:t>stylized facts</a:t>
                      </a:r>
                      <a:endParaRPr lang="en-US" sz="3200" dirty="0"/>
                    </a:p>
                  </a:txBody>
                  <a:tcPr/>
                </a:tc>
                <a:tc hMerge="1">
                  <a:txBody>
                    <a:bodyPr/>
                    <a:lstStyle/>
                    <a:p>
                      <a:endParaRPr lang="en-US" dirty="0"/>
                    </a:p>
                  </a:txBody>
                  <a:tcPr/>
                </a:tc>
                <a:extLst>
                  <a:ext uri="{0D108BD9-81ED-4DB2-BD59-A6C34878D82A}">
                    <a16:rowId xmlns:a16="http://schemas.microsoft.com/office/drawing/2014/main" val="10000"/>
                  </a:ext>
                </a:extLst>
              </a:tr>
              <a:tr h="674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3200" dirty="0"/>
                        <a:t>1. </a:t>
                      </a:r>
                      <a:endParaRPr lang="sr-Latn-CS" altLang="en-US" sz="3200" dirty="0"/>
                    </a:p>
                  </a:txBody>
                  <a:tcPr/>
                </a:tc>
                <a:tc>
                  <a:txBody>
                    <a:bodyPr/>
                    <a:lstStyle/>
                    <a:p>
                      <a:r>
                        <a:rPr lang="sr-Latn-CS" altLang="en-US" sz="2000" dirty="0"/>
                        <a:t>RAD NAJSPORIJE RASTE                                     </a:t>
                      </a:r>
                      <a:r>
                        <a:rPr lang="en-GB" altLang="en-US" sz="2000" dirty="0"/>
                        <a:t>                      </a:t>
                      </a:r>
                      <a:r>
                        <a:rPr lang="sr-Latn-CS" altLang="en-US" sz="2000" dirty="0"/>
                        <a:t> Y   </a:t>
                      </a:r>
                      <a:r>
                        <a:rPr lang="en-GB" altLang="en-US" sz="2000" dirty="0"/>
                        <a:t> </a:t>
                      </a:r>
                      <a:r>
                        <a:rPr lang="sr-Latn-CS" altLang="en-US" sz="2000" dirty="0"/>
                        <a:t>K   </a:t>
                      </a:r>
                      <a:r>
                        <a:rPr lang="en-GB" altLang="en-US" sz="2000" dirty="0"/>
                        <a:t>  </a:t>
                      </a:r>
                      <a:r>
                        <a:rPr lang="sr-Latn-CS" altLang="en-US" sz="2000" dirty="0"/>
                        <a:t>L</a:t>
                      </a:r>
                      <a:endParaRPr lang="en-US" sz="2000" dirty="0"/>
                    </a:p>
                  </a:txBody>
                  <a:tcPr/>
                </a:tc>
                <a:extLst>
                  <a:ext uri="{0D108BD9-81ED-4DB2-BD59-A6C34878D82A}">
                    <a16:rowId xmlns:a16="http://schemas.microsoft.com/office/drawing/2014/main" val="10001"/>
                  </a:ext>
                </a:extLst>
              </a:tr>
              <a:tr h="585070">
                <a:tc>
                  <a:txBody>
                    <a:bodyPr/>
                    <a:lstStyle/>
                    <a:p>
                      <a:r>
                        <a:rPr lang="en-US" sz="3200" dirty="0"/>
                        <a:t>2.</a:t>
                      </a:r>
                    </a:p>
                  </a:txBody>
                  <a:tcPr/>
                </a:tc>
                <a:tc>
                  <a:txBody>
                    <a:bodyPr/>
                    <a:lstStyle/>
                    <a:p>
                      <a:r>
                        <a:rPr lang="en-US" sz="2000" dirty="0"/>
                        <a:t>K/Y</a:t>
                      </a:r>
                      <a:r>
                        <a:rPr lang="en-US" sz="2000" baseline="0" dirty="0"/>
                        <a:t> </a:t>
                      </a:r>
                      <a:r>
                        <a:rPr lang="en-US" sz="2000" baseline="0" dirty="0" err="1"/>
                        <a:t>nema</a:t>
                      </a:r>
                      <a:r>
                        <a:rPr lang="en-US" sz="2000" baseline="0" dirty="0"/>
                        <a:t> trend </a:t>
                      </a:r>
                      <a:r>
                        <a:rPr lang="sr-Latn-CS" sz="2000" baseline="0" dirty="0"/>
                        <a:t>                      </a:t>
                      </a:r>
                      <a:r>
                        <a:rPr lang="en-GB" sz="2000" baseline="0" dirty="0"/>
                        <a:t>        </a:t>
                      </a:r>
                      <a:r>
                        <a:rPr lang="sr-Latn-CS" sz="2000" baseline="0" dirty="0"/>
                        <a:t>                                           K/</a:t>
                      </a:r>
                      <a:r>
                        <a:rPr lang="en-GB" sz="2000" baseline="0"/>
                        <a:t>Y</a:t>
                      </a:r>
                      <a:r>
                        <a:rPr lang="sr-Latn-CS" sz="2000" baseline="0"/>
                        <a:t> </a:t>
                      </a:r>
                      <a:endParaRPr lang="en-US" sz="2000" dirty="0"/>
                    </a:p>
                  </a:txBody>
                  <a:tcPr/>
                </a:tc>
                <a:extLst>
                  <a:ext uri="{0D108BD9-81ED-4DB2-BD59-A6C34878D82A}">
                    <a16:rowId xmlns:a16="http://schemas.microsoft.com/office/drawing/2014/main" val="10002"/>
                  </a:ext>
                </a:extLst>
              </a:tr>
              <a:tr h="585070">
                <a:tc>
                  <a:txBody>
                    <a:bodyPr/>
                    <a:lstStyle/>
                    <a:p>
                      <a:r>
                        <a:rPr lang="en-US" sz="3200" dirty="0"/>
                        <a:t>3.</a:t>
                      </a:r>
                    </a:p>
                  </a:txBody>
                  <a:tcPr/>
                </a:tc>
                <a:tc>
                  <a:txBody>
                    <a:bodyPr/>
                    <a:lstStyle/>
                    <a:p>
                      <a:r>
                        <a:rPr lang="en-US" sz="2000" dirty="0"/>
                        <a:t>SATNICE NEPRESTANO</a:t>
                      </a:r>
                      <a:r>
                        <a:rPr lang="en-US" sz="2000" baseline="0" dirty="0"/>
                        <a:t> RASTU</a:t>
                      </a:r>
                      <a:r>
                        <a:rPr lang="sr-Latn-CS" sz="2000" baseline="0" dirty="0"/>
                        <a:t>                                 </a:t>
                      </a:r>
                      <a:r>
                        <a:rPr lang="en-GB" sz="2000" baseline="0" dirty="0"/>
                        <a:t>                    </a:t>
                      </a:r>
                      <a:r>
                        <a:rPr lang="sr-Latn-CS" sz="2000" b="1" baseline="0" dirty="0"/>
                        <a:t>w</a:t>
                      </a:r>
                      <a:r>
                        <a:rPr lang="sr-Latn-CS" sz="2000" baseline="0" dirty="0"/>
                        <a:t> </a:t>
                      </a:r>
                      <a:endParaRPr lang="en-US" sz="2000" dirty="0"/>
                    </a:p>
                  </a:txBody>
                  <a:tcPr/>
                </a:tc>
                <a:extLst>
                  <a:ext uri="{0D108BD9-81ED-4DB2-BD59-A6C34878D82A}">
                    <a16:rowId xmlns:a16="http://schemas.microsoft.com/office/drawing/2014/main" val="10003"/>
                  </a:ext>
                </a:extLst>
              </a:tr>
              <a:tr h="585070">
                <a:tc>
                  <a:txBody>
                    <a:bodyPr/>
                    <a:lstStyle/>
                    <a:p>
                      <a:r>
                        <a:rPr lang="en-US" sz="3200" dirty="0"/>
                        <a:t>4.</a:t>
                      </a:r>
                    </a:p>
                  </a:txBody>
                  <a:tcPr/>
                </a:tc>
                <a:tc>
                  <a:txBody>
                    <a:bodyPr/>
                    <a:lstStyle/>
                    <a:p>
                      <a:r>
                        <a:rPr lang="en-US" sz="2000" dirty="0"/>
                        <a:t>PROFITNA</a:t>
                      </a:r>
                      <a:r>
                        <a:rPr lang="en-US" sz="2000" baseline="0" dirty="0"/>
                        <a:t> STOPA NEMA TREND</a:t>
                      </a:r>
                      <a:r>
                        <a:rPr lang="sr-Latn-CS" sz="2000" baseline="0" dirty="0"/>
                        <a:t>                                </a:t>
                      </a:r>
                      <a:r>
                        <a:rPr lang="en-GB" sz="2000" baseline="0" dirty="0"/>
                        <a:t>                   </a:t>
                      </a:r>
                      <a:r>
                        <a:rPr lang="sr-Latn-CS" sz="2000" b="1" baseline="0" dirty="0">
                          <a:sym typeface="Symbol"/>
                        </a:rPr>
                        <a:t></a:t>
                      </a:r>
                    </a:p>
                    <a:p>
                      <a:r>
                        <a:rPr lang="sr-Latn-CS" sz="2000" baseline="0" dirty="0"/>
                        <a:t> </a:t>
                      </a:r>
                      <a:endParaRPr lang="en-US" sz="2000" dirty="0"/>
                    </a:p>
                  </a:txBody>
                  <a:tcPr/>
                </a:tc>
                <a:extLst>
                  <a:ext uri="{0D108BD9-81ED-4DB2-BD59-A6C34878D82A}">
                    <a16:rowId xmlns:a16="http://schemas.microsoft.com/office/drawing/2014/main" val="10004"/>
                  </a:ext>
                </a:extLst>
              </a:tr>
              <a:tr h="585070">
                <a:tc>
                  <a:txBody>
                    <a:bodyPr/>
                    <a:lstStyle/>
                    <a:p>
                      <a:r>
                        <a:rPr lang="en-US" sz="3200" dirty="0"/>
                        <a:t>5.</a:t>
                      </a:r>
                    </a:p>
                  </a:txBody>
                  <a:tcPr/>
                </a:tc>
                <a:tc>
                  <a:txBody>
                    <a:bodyPr/>
                    <a:lstStyle/>
                    <a:p>
                      <a:r>
                        <a:rPr lang="en-US" sz="2000" dirty="0"/>
                        <a:t>RASPODELA</a:t>
                      </a:r>
                      <a:r>
                        <a:rPr lang="en-US" sz="2000" baseline="0" dirty="0"/>
                        <a:t> ZARADA I PROFITA NEMA TREND</a:t>
                      </a:r>
                      <a:r>
                        <a:rPr lang="sr-Latn-CS" sz="2000" baseline="0" dirty="0"/>
                        <a:t>      </a:t>
                      </a:r>
                      <a:r>
                        <a:rPr lang="en-GB" sz="2000" baseline="0" dirty="0"/>
                        <a:t>              </a:t>
                      </a:r>
                      <a:r>
                        <a:rPr lang="sr-Latn-CS" sz="2000" b="1" baseline="0" dirty="0"/>
                        <a:t>w L</a:t>
                      </a:r>
                      <a:r>
                        <a:rPr lang="sr-Latn-RS" sz="2000" b="1" baseline="0" dirty="0"/>
                        <a:t> </a:t>
                      </a:r>
                      <a:r>
                        <a:rPr lang="sr-Latn-CS" sz="2000" b="1" baseline="0" dirty="0"/>
                        <a:t>/ </a:t>
                      </a:r>
                      <a:r>
                        <a:rPr lang="sr-Latn-CS" sz="2000" b="1" baseline="0" dirty="0">
                          <a:sym typeface="Symbol"/>
                        </a:rPr>
                        <a:t>K</a:t>
                      </a:r>
                      <a:endParaRPr lang="en-US" sz="2000" dirty="0"/>
                    </a:p>
                  </a:txBody>
                  <a:tcPr/>
                </a:tc>
                <a:extLst>
                  <a:ext uri="{0D108BD9-81ED-4DB2-BD59-A6C34878D82A}">
                    <a16:rowId xmlns:a16="http://schemas.microsoft.com/office/drawing/2014/main" val="10005"/>
                  </a:ext>
                </a:extLst>
              </a:tr>
            </a:tbl>
          </a:graphicData>
        </a:graphic>
      </p:graphicFrame>
      <p:cxnSp>
        <p:nvCxnSpPr>
          <p:cNvPr id="6" name="Straight Arrow Connector 5"/>
          <p:cNvCxnSpPr/>
          <p:nvPr/>
        </p:nvCxnSpPr>
        <p:spPr bwMode="auto">
          <a:xfrm rot="5400000" flipH="1" flipV="1">
            <a:off x="7277100" y="2552700"/>
            <a:ext cx="304800" cy="76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rot="5400000" flipH="1" flipV="1">
            <a:off x="7658100" y="2552700"/>
            <a:ext cx="304800" cy="76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a:cxnSpLocks/>
          </p:cNvCxnSpPr>
          <p:nvPr/>
        </p:nvCxnSpPr>
        <p:spPr bwMode="auto">
          <a:xfrm flipV="1">
            <a:off x="8153400" y="2514600"/>
            <a:ext cx="2286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7696200" y="33528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rot="5400000" flipH="1" flipV="1">
            <a:off x="7658100" y="3848100"/>
            <a:ext cx="304800" cy="76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7772400" y="44958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a:off x="8458200" y="51816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Grp="1" noChangeAspect="1" noChangeArrowheads="1"/>
          </p:cNvPicPr>
          <p:nvPr>
            <p:ph type="body" idx="1"/>
          </p:nvPr>
        </p:nvPicPr>
        <p:blipFill>
          <a:blip r:embed="rId2"/>
          <a:srcRect/>
          <a:stretch>
            <a:fillRect/>
          </a:stretch>
        </p:blipFill>
        <p:spPr>
          <a:xfrm>
            <a:off x="304800" y="1524000"/>
            <a:ext cx="8705850" cy="409892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bwMode="black"/>
        <p:txBody>
          <a:bodyPr/>
          <a:lstStyle/>
          <a:p>
            <a:pPr eaLnBrk="1" hangingPunct="1"/>
            <a:r>
              <a:rPr lang="de-DE"/>
              <a:t>Figure 3.10(a) </a:t>
            </a:r>
            <a:endParaRPr lang="en-US"/>
          </a:p>
        </p:txBody>
      </p:sp>
      <p:pic>
        <p:nvPicPr>
          <p:cNvPr id="32771" name="Picture 1028"/>
          <p:cNvPicPr>
            <a:picLocks noChangeAspect="1" noChangeArrowheads="1"/>
          </p:cNvPicPr>
          <p:nvPr/>
        </p:nvPicPr>
        <p:blipFill>
          <a:blip r:embed="rId2"/>
          <a:srcRect/>
          <a:stretch>
            <a:fillRect/>
          </a:stretch>
        </p:blipFill>
        <p:spPr bwMode="black">
          <a:xfrm>
            <a:off x="1581150" y="328613"/>
            <a:ext cx="5995988" cy="6396037"/>
          </a:xfrm>
          <a:prstGeom prst="rect">
            <a:avLst/>
          </a:prstGeom>
          <a:noFill/>
          <a:ln w="9525">
            <a:noFill/>
            <a:miter lim="800000"/>
            <a:headEnd/>
            <a:tailEnd/>
          </a:ln>
        </p:spPr>
      </p:pic>
      <p:sp>
        <p:nvSpPr>
          <p:cNvPr id="32772" name="Text Box 1029"/>
          <p:cNvSpPr txBox="1">
            <a:spLocks noChangeArrowheads="1"/>
          </p:cNvSpPr>
          <p:nvPr/>
        </p:nvSpPr>
        <p:spPr bwMode="black">
          <a:xfrm>
            <a:off x="76200" y="800100"/>
            <a:ext cx="8991600" cy="579438"/>
          </a:xfrm>
          <a:prstGeom prst="rect">
            <a:avLst/>
          </a:prstGeom>
          <a:noFill/>
          <a:ln w="9525">
            <a:noFill/>
            <a:miter lim="800000"/>
            <a:headEnd/>
            <a:tailEnd/>
          </a:ln>
        </p:spPr>
        <p:txBody>
          <a:bodyPr>
            <a:spAutoFit/>
          </a:bodyPr>
          <a:lstStyle/>
          <a:p>
            <a:pPr algn="ctr">
              <a:spcBef>
                <a:spcPct val="50000"/>
              </a:spcBef>
            </a:pPr>
            <a:r>
              <a:rPr lang="sr-Latn-CS" sz="3200">
                <a:solidFill>
                  <a:schemeClr val="bg1"/>
                </a:solidFill>
                <a:latin typeface="Arial" charset="0"/>
              </a:rPr>
              <a:t>Stanovništvo raste</a:t>
            </a:r>
            <a:endParaRPr lang="en-US" sz="3200">
              <a:solidFill>
                <a:schemeClr val="bg1"/>
              </a:solidFill>
              <a:latin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black"/>
        <p:txBody>
          <a:bodyPr/>
          <a:lstStyle/>
          <a:p>
            <a:pPr eaLnBrk="1" hangingPunct="1"/>
            <a:r>
              <a:rPr lang="sr-Latn-CS"/>
              <a:t>Miliona ljudi</a:t>
            </a:r>
            <a:endParaRPr lang="en-US"/>
          </a:p>
        </p:txBody>
      </p:sp>
      <p:pic>
        <p:nvPicPr>
          <p:cNvPr id="33795" name="Picture 3"/>
          <p:cNvPicPr>
            <a:picLocks noChangeAspect="1" noChangeArrowheads="1"/>
          </p:cNvPicPr>
          <p:nvPr/>
        </p:nvPicPr>
        <p:blipFill>
          <a:blip r:embed="rId2"/>
          <a:srcRect/>
          <a:stretch>
            <a:fillRect/>
          </a:stretch>
        </p:blipFill>
        <p:spPr bwMode="black">
          <a:xfrm>
            <a:off x="1543050" y="309563"/>
            <a:ext cx="6015038" cy="6415087"/>
          </a:xfrm>
          <a:prstGeom prst="rect">
            <a:avLst/>
          </a:prstGeom>
          <a:noFill/>
          <a:ln w="9525">
            <a:noFill/>
            <a:miter lim="800000"/>
            <a:headEnd/>
            <a:tailEnd/>
          </a:ln>
        </p:spPr>
      </p:pic>
      <p:sp>
        <p:nvSpPr>
          <p:cNvPr id="33796" name="Text Box 4"/>
          <p:cNvSpPr txBox="1">
            <a:spLocks noChangeArrowheads="1"/>
          </p:cNvSpPr>
          <p:nvPr/>
        </p:nvSpPr>
        <p:spPr bwMode="black">
          <a:xfrm>
            <a:off x="76200" y="762000"/>
            <a:ext cx="8991600" cy="579438"/>
          </a:xfrm>
          <a:prstGeom prst="rect">
            <a:avLst/>
          </a:prstGeom>
          <a:noFill/>
          <a:ln w="9525">
            <a:noFill/>
            <a:miter lim="800000"/>
            <a:headEnd/>
            <a:tailEnd/>
          </a:ln>
        </p:spPr>
        <p:txBody>
          <a:bodyPr>
            <a:spAutoFit/>
          </a:bodyPr>
          <a:lstStyle/>
          <a:p>
            <a:pPr algn="ctr">
              <a:spcBef>
                <a:spcPct val="50000"/>
              </a:spcBef>
            </a:pPr>
            <a:r>
              <a:rPr lang="sr-Latn-CS" sz="3200">
                <a:solidFill>
                  <a:schemeClr val="bg1"/>
                </a:solidFill>
                <a:latin typeface="Arial" charset="0"/>
              </a:rPr>
              <a:t>Raste i zaposlenost</a:t>
            </a:r>
            <a:endParaRPr lang="en-US" sz="3200">
              <a:solidFill>
                <a:schemeClr val="bg1"/>
              </a:solidFill>
              <a:latin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5"/>
          <p:cNvSpPr>
            <a:spLocks noChangeArrowheads="1"/>
          </p:cNvSpPr>
          <p:nvPr/>
        </p:nvSpPr>
        <p:spPr bwMode="auto">
          <a:xfrm>
            <a:off x="5791200" y="3505200"/>
            <a:ext cx="2286000" cy="381000"/>
          </a:xfrm>
          <a:prstGeom prst="rect">
            <a:avLst/>
          </a:prstGeom>
          <a:solidFill>
            <a:srgbClr val="663399"/>
          </a:solidFill>
          <a:ln w="9525">
            <a:noFill/>
            <a:miter lim="800000"/>
            <a:headEnd/>
            <a:tailEnd/>
          </a:ln>
        </p:spPr>
        <p:txBody>
          <a:bodyPr wrap="none" anchor="ctr"/>
          <a:lstStyle/>
          <a:p>
            <a:endParaRPr lang="en-US"/>
          </a:p>
        </p:txBody>
      </p:sp>
      <p:sp>
        <p:nvSpPr>
          <p:cNvPr id="34819" name="Text Box 3"/>
          <p:cNvSpPr txBox="1">
            <a:spLocks noChangeArrowheads="1"/>
          </p:cNvSpPr>
          <p:nvPr/>
        </p:nvSpPr>
        <p:spPr bwMode="black">
          <a:xfrm>
            <a:off x="76200" y="715963"/>
            <a:ext cx="8991600" cy="579437"/>
          </a:xfrm>
          <a:prstGeom prst="rect">
            <a:avLst/>
          </a:prstGeom>
          <a:noFill/>
          <a:ln w="9525">
            <a:noFill/>
            <a:miter lim="800000"/>
            <a:headEnd/>
            <a:tailEnd/>
          </a:ln>
        </p:spPr>
        <p:txBody>
          <a:bodyPr>
            <a:spAutoFit/>
          </a:bodyPr>
          <a:lstStyle/>
          <a:p>
            <a:pPr algn="ctr">
              <a:spcBef>
                <a:spcPct val="50000"/>
              </a:spcBef>
            </a:pPr>
            <a:r>
              <a:rPr lang="sr-Latn-CS" sz="3200">
                <a:solidFill>
                  <a:schemeClr val="bg1"/>
                </a:solidFill>
                <a:latin typeface="Arial" charset="0"/>
              </a:rPr>
              <a:t>Stabilno stanje uz rast stanovništva</a:t>
            </a:r>
            <a:endParaRPr lang="en-US" sz="3200">
              <a:solidFill>
                <a:schemeClr val="bg1"/>
              </a:solidFill>
              <a:latin typeface="Arial" charset="0"/>
            </a:endParaRPr>
          </a:p>
        </p:txBody>
      </p:sp>
      <p:grpSp>
        <p:nvGrpSpPr>
          <p:cNvPr id="2" name="Group 4"/>
          <p:cNvGrpSpPr>
            <a:grpSpLocks/>
          </p:cNvGrpSpPr>
          <p:nvPr/>
        </p:nvGrpSpPr>
        <p:grpSpPr bwMode="auto">
          <a:xfrm>
            <a:off x="1887538" y="1828800"/>
            <a:ext cx="5181600" cy="4119563"/>
            <a:chOff x="1188" y="1152"/>
            <a:chExt cx="3264" cy="2595"/>
          </a:xfrm>
        </p:grpSpPr>
        <p:sp>
          <p:nvSpPr>
            <p:cNvPr id="34842" name="Line 5"/>
            <p:cNvSpPr>
              <a:spLocks noChangeShapeType="1"/>
            </p:cNvSpPr>
            <p:nvPr/>
          </p:nvSpPr>
          <p:spPr bwMode="black">
            <a:xfrm>
              <a:off x="1200" y="1152"/>
              <a:ext cx="0" cy="2592"/>
            </a:xfrm>
            <a:prstGeom prst="line">
              <a:avLst/>
            </a:prstGeom>
            <a:noFill/>
            <a:ln w="38100">
              <a:solidFill>
                <a:srgbClr val="B590DA"/>
              </a:solidFill>
              <a:round/>
              <a:headEnd/>
              <a:tailEnd/>
            </a:ln>
          </p:spPr>
          <p:txBody>
            <a:bodyPr/>
            <a:lstStyle/>
            <a:p>
              <a:endParaRPr lang="en-US"/>
            </a:p>
          </p:txBody>
        </p:sp>
        <p:sp>
          <p:nvSpPr>
            <p:cNvPr id="34843" name="Line 6"/>
            <p:cNvSpPr>
              <a:spLocks noChangeShapeType="1"/>
            </p:cNvSpPr>
            <p:nvPr/>
          </p:nvSpPr>
          <p:spPr bwMode="black">
            <a:xfrm>
              <a:off x="1188" y="3747"/>
              <a:ext cx="3264" cy="0"/>
            </a:xfrm>
            <a:prstGeom prst="line">
              <a:avLst/>
            </a:prstGeom>
            <a:noFill/>
            <a:ln w="38100">
              <a:solidFill>
                <a:srgbClr val="B590DA"/>
              </a:solidFill>
              <a:round/>
              <a:headEnd/>
              <a:tailEnd/>
            </a:ln>
          </p:spPr>
          <p:txBody>
            <a:bodyPr/>
            <a:lstStyle/>
            <a:p>
              <a:endParaRPr lang="en-US"/>
            </a:p>
          </p:txBody>
        </p:sp>
      </p:grpSp>
      <p:sp>
        <p:nvSpPr>
          <p:cNvPr id="34821" name="Text Box 7"/>
          <p:cNvSpPr txBox="1">
            <a:spLocks noChangeArrowheads="1"/>
          </p:cNvSpPr>
          <p:nvPr/>
        </p:nvSpPr>
        <p:spPr bwMode="black">
          <a:xfrm>
            <a:off x="-190500" y="1752600"/>
            <a:ext cx="2249488" cy="1187450"/>
          </a:xfrm>
          <a:prstGeom prst="rect">
            <a:avLst/>
          </a:prstGeom>
          <a:noFill/>
          <a:ln w="9525">
            <a:noFill/>
            <a:miter lim="800000"/>
            <a:headEnd/>
            <a:tailEnd/>
          </a:ln>
        </p:spPr>
        <p:txBody>
          <a:bodyPr>
            <a:spAutoFit/>
          </a:bodyPr>
          <a:lstStyle/>
          <a:p>
            <a:pPr algn="ctr">
              <a:spcBef>
                <a:spcPct val="50000"/>
              </a:spcBef>
            </a:pPr>
            <a:r>
              <a:rPr lang="de-DE" sz="2400">
                <a:solidFill>
                  <a:schemeClr val="bg1"/>
                </a:solidFill>
                <a:latin typeface="Arial" charset="0"/>
              </a:rPr>
              <a:t>Output-rad</a:t>
            </a:r>
            <a:br>
              <a:rPr lang="de-DE" sz="2400">
                <a:solidFill>
                  <a:schemeClr val="bg1"/>
                </a:solidFill>
                <a:latin typeface="Arial" charset="0"/>
              </a:rPr>
            </a:br>
            <a:r>
              <a:rPr lang="de-DE" sz="2400">
                <a:solidFill>
                  <a:schemeClr val="bg1"/>
                </a:solidFill>
                <a:latin typeface="Arial" charset="0"/>
              </a:rPr>
              <a:t> </a:t>
            </a:r>
            <a:br>
              <a:rPr lang="de-DE" sz="2400">
                <a:solidFill>
                  <a:schemeClr val="bg1"/>
                </a:solidFill>
                <a:latin typeface="Arial" charset="0"/>
              </a:rPr>
            </a:br>
            <a:r>
              <a:rPr lang="de-DE" sz="2400">
                <a:solidFill>
                  <a:schemeClr val="bg1"/>
                </a:solidFill>
                <a:latin typeface="Arial" charset="0"/>
              </a:rPr>
              <a:t>(</a:t>
            </a:r>
            <a:r>
              <a:rPr lang="de-DE" sz="2400" i="1">
                <a:solidFill>
                  <a:schemeClr val="bg1"/>
                </a:solidFill>
                <a:latin typeface="Arial" charset="0"/>
              </a:rPr>
              <a:t>y=Y/L</a:t>
            </a:r>
            <a:r>
              <a:rPr lang="de-DE" sz="2400">
                <a:solidFill>
                  <a:schemeClr val="bg1"/>
                </a:solidFill>
                <a:latin typeface="Arial" charset="0"/>
              </a:rPr>
              <a:t>)</a:t>
            </a:r>
            <a:endParaRPr lang="en-US" sz="2400">
              <a:solidFill>
                <a:schemeClr val="bg1"/>
              </a:solidFill>
              <a:latin typeface="Arial" charset="0"/>
            </a:endParaRPr>
          </a:p>
        </p:txBody>
      </p:sp>
      <p:sp>
        <p:nvSpPr>
          <p:cNvPr id="34822" name="Text Box 8"/>
          <p:cNvSpPr txBox="1">
            <a:spLocks noChangeArrowheads="1"/>
          </p:cNvSpPr>
          <p:nvPr/>
        </p:nvSpPr>
        <p:spPr bwMode="black">
          <a:xfrm>
            <a:off x="1525588" y="6019800"/>
            <a:ext cx="533400" cy="457200"/>
          </a:xfrm>
          <a:prstGeom prst="rect">
            <a:avLst/>
          </a:prstGeom>
          <a:noFill/>
          <a:ln w="9525">
            <a:noFill/>
            <a:miter lim="800000"/>
            <a:headEnd/>
            <a:tailEnd/>
          </a:ln>
        </p:spPr>
        <p:txBody>
          <a:bodyPr>
            <a:spAutoFit/>
          </a:bodyPr>
          <a:lstStyle/>
          <a:p>
            <a:pPr algn="ctr">
              <a:spcBef>
                <a:spcPct val="50000"/>
              </a:spcBef>
            </a:pPr>
            <a:r>
              <a:rPr lang="de-DE" sz="2400" i="1">
                <a:solidFill>
                  <a:srgbClr val="B590DA"/>
                </a:solidFill>
                <a:latin typeface="Arial" charset="0"/>
              </a:rPr>
              <a:t>0</a:t>
            </a:r>
            <a:endParaRPr lang="en-US" sz="2400" i="1">
              <a:solidFill>
                <a:srgbClr val="B590DA"/>
              </a:solidFill>
              <a:latin typeface="Arial" charset="0"/>
            </a:endParaRPr>
          </a:p>
        </p:txBody>
      </p:sp>
      <p:sp>
        <p:nvSpPr>
          <p:cNvPr id="34823" name="Text Box 10"/>
          <p:cNvSpPr txBox="1">
            <a:spLocks noChangeArrowheads="1"/>
          </p:cNvSpPr>
          <p:nvPr/>
        </p:nvSpPr>
        <p:spPr bwMode="black">
          <a:xfrm>
            <a:off x="2592388" y="6400800"/>
            <a:ext cx="3962400" cy="457200"/>
          </a:xfrm>
          <a:prstGeom prst="rect">
            <a:avLst/>
          </a:prstGeom>
          <a:noFill/>
          <a:ln w="9525">
            <a:noFill/>
            <a:miter lim="800000"/>
            <a:headEnd/>
            <a:tailEnd/>
          </a:ln>
        </p:spPr>
        <p:txBody>
          <a:bodyPr>
            <a:spAutoFit/>
          </a:bodyPr>
          <a:lstStyle/>
          <a:p>
            <a:pPr algn="ctr">
              <a:spcBef>
                <a:spcPct val="50000"/>
              </a:spcBef>
            </a:pPr>
            <a:r>
              <a:rPr lang="de-DE" sz="2400">
                <a:solidFill>
                  <a:schemeClr val="bg1"/>
                </a:solidFill>
                <a:latin typeface="Arial" charset="0"/>
              </a:rPr>
              <a:t>kapital-rad  (</a:t>
            </a:r>
            <a:r>
              <a:rPr lang="de-DE" sz="2400" i="1">
                <a:solidFill>
                  <a:schemeClr val="bg1"/>
                </a:solidFill>
                <a:latin typeface="Arial" charset="0"/>
              </a:rPr>
              <a:t>k=K/L</a:t>
            </a:r>
            <a:r>
              <a:rPr lang="de-DE" sz="2400">
                <a:solidFill>
                  <a:schemeClr val="bg1"/>
                </a:solidFill>
                <a:latin typeface="Arial" charset="0"/>
              </a:rPr>
              <a:t>)</a:t>
            </a:r>
            <a:endParaRPr lang="en-US" sz="2400">
              <a:solidFill>
                <a:schemeClr val="bg1"/>
              </a:solidFill>
              <a:latin typeface="Arial" charset="0"/>
            </a:endParaRPr>
          </a:p>
        </p:txBody>
      </p:sp>
      <p:sp>
        <p:nvSpPr>
          <p:cNvPr id="34824" name="Arc 11"/>
          <p:cNvSpPr>
            <a:spLocks/>
          </p:cNvSpPr>
          <p:nvPr/>
        </p:nvSpPr>
        <p:spPr bwMode="black">
          <a:xfrm flipH="1">
            <a:off x="1911350" y="4113213"/>
            <a:ext cx="4168775" cy="2058987"/>
          </a:xfrm>
          <a:custGeom>
            <a:avLst/>
            <a:gdLst>
              <a:gd name="T0" fmla="*/ 0 w 21478"/>
              <a:gd name="T1" fmla="*/ 0 h 21600"/>
              <a:gd name="T2" fmla="*/ 2147483646 w 21478"/>
              <a:gd name="T3" fmla="*/ 2147483646 h 21600"/>
              <a:gd name="T4" fmla="*/ 0 w 21478"/>
              <a:gd name="T5" fmla="*/ 2147483646 h 21600"/>
              <a:gd name="T6" fmla="*/ 0 60000 65536"/>
              <a:gd name="T7" fmla="*/ 0 60000 65536"/>
              <a:gd name="T8" fmla="*/ 0 60000 65536"/>
              <a:gd name="T9" fmla="*/ 0 w 21478"/>
              <a:gd name="T10" fmla="*/ 0 h 21600"/>
              <a:gd name="T11" fmla="*/ 21478 w 21478"/>
              <a:gd name="T12" fmla="*/ 21600 h 21600"/>
            </a:gdLst>
            <a:ahLst/>
            <a:cxnLst>
              <a:cxn ang="T6">
                <a:pos x="T0" y="T1"/>
              </a:cxn>
              <a:cxn ang="T7">
                <a:pos x="T2" y="T3"/>
              </a:cxn>
              <a:cxn ang="T8">
                <a:pos x="T4" y="T5"/>
              </a:cxn>
            </a:cxnLst>
            <a:rect l="T9" t="T10" r="T11" b="T12"/>
            <a:pathLst>
              <a:path w="21478" h="21600" fill="none" extrusionOk="0">
                <a:moveTo>
                  <a:pt x="-1" y="0"/>
                </a:moveTo>
                <a:cubicBezTo>
                  <a:pt x="11043" y="0"/>
                  <a:pt x="20308" y="8329"/>
                  <a:pt x="21478" y="19310"/>
                </a:cubicBezTo>
              </a:path>
              <a:path w="21478" h="21600" stroke="0" extrusionOk="0">
                <a:moveTo>
                  <a:pt x="-1" y="0"/>
                </a:moveTo>
                <a:cubicBezTo>
                  <a:pt x="11043" y="0"/>
                  <a:pt x="20308" y="8329"/>
                  <a:pt x="21478" y="19310"/>
                </a:cubicBezTo>
                <a:lnTo>
                  <a:pt x="0" y="21600"/>
                </a:lnTo>
                <a:lnTo>
                  <a:pt x="-1" y="0"/>
                </a:lnTo>
                <a:close/>
              </a:path>
            </a:pathLst>
          </a:custGeom>
          <a:noFill/>
          <a:ln w="28575">
            <a:solidFill>
              <a:srgbClr val="FCE78C"/>
            </a:solidFill>
            <a:round/>
            <a:headEnd/>
            <a:tailEnd/>
          </a:ln>
        </p:spPr>
        <p:txBody>
          <a:bodyPr wrap="none" anchor="ctr"/>
          <a:lstStyle/>
          <a:p>
            <a:endParaRPr lang="en-US"/>
          </a:p>
        </p:txBody>
      </p:sp>
      <p:graphicFrame>
        <p:nvGraphicFramePr>
          <p:cNvPr id="34825" name="Object 13"/>
          <p:cNvGraphicFramePr>
            <a:graphicFrameLocks noChangeAspect="1"/>
          </p:cNvGraphicFramePr>
          <p:nvPr/>
        </p:nvGraphicFramePr>
        <p:xfrm>
          <a:off x="6248400" y="4038600"/>
          <a:ext cx="1879600" cy="355600"/>
        </p:xfrm>
        <a:graphic>
          <a:graphicData uri="http://schemas.openxmlformats.org/presentationml/2006/ole">
            <mc:AlternateContent xmlns:mc="http://schemas.openxmlformats.org/markup-compatibility/2006">
              <mc:Choice xmlns:v="urn:schemas-microsoft-com:vml" Requires="v">
                <p:oleObj spid="_x0000_s99426" name="Equation" r:id="rId3" imgW="45100904" imgH="8524739" progId="">
                  <p:embed/>
                </p:oleObj>
              </mc:Choice>
              <mc:Fallback>
                <p:oleObj name="Equation" r:id="rId3" imgW="45100904" imgH="8524739" progId="">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6248400" y="4038600"/>
                        <a:ext cx="18796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6" name="Line 14"/>
          <p:cNvSpPr>
            <a:spLocks noChangeShapeType="1"/>
          </p:cNvSpPr>
          <p:nvPr/>
        </p:nvSpPr>
        <p:spPr bwMode="black">
          <a:xfrm flipV="1">
            <a:off x="1909763" y="3919538"/>
            <a:ext cx="4110037" cy="2019300"/>
          </a:xfrm>
          <a:prstGeom prst="line">
            <a:avLst/>
          </a:prstGeom>
          <a:noFill/>
          <a:ln w="28575">
            <a:solidFill>
              <a:srgbClr val="FCE78C"/>
            </a:solidFill>
            <a:round/>
            <a:headEnd/>
            <a:tailEnd/>
          </a:ln>
        </p:spPr>
        <p:txBody>
          <a:bodyPr/>
          <a:lstStyle/>
          <a:p>
            <a:endParaRPr lang="en-US"/>
          </a:p>
        </p:txBody>
      </p:sp>
      <p:graphicFrame>
        <p:nvGraphicFramePr>
          <p:cNvPr id="34827" name="Object 15"/>
          <p:cNvGraphicFramePr>
            <a:graphicFrameLocks noChangeAspect="1"/>
          </p:cNvGraphicFramePr>
          <p:nvPr/>
        </p:nvGraphicFramePr>
        <p:xfrm>
          <a:off x="5562600" y="3530600"/>
          <a:ext cx="3276600" cy="355600"/>
        </p:xfrm>
        <a:graphic>
          <a:graphicData uri="http://schemas.openxmlformats.org/presentationml/2006/ole">
            <mc:AlternateContent xmlns:mc="http://schemas.openxmlformats.org/markup-compatibility/2006">
              <mc:Choice xmlns:v="urn:schemas-microsoft-com:vml" Requires="v">
                <p:oleObj spid="_x0000_s99427" name="Equation" r:id="rId5" imgW="79848104" imgH="8524739" progId="">
                  <p:embed/>
                </p:oleObj>
              </mc:Choice>
              <mc:Fallback>
                <p:oleObj name="Equation" r:id="rId5" imgW="79848104" imgH="8524739" progId="">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black">
                      <a:xfrm>
                        <a:off x="5562600" y="3530600"/>
                        <a:ext cx="32766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8" name="Text Box 18"/>
          <p:cNvSpPr txBox="1">
            <a:spLocks noChangeArrowheads="1"/>
          </p:cNvSpPr>
          <p:nvPr/>
        </p:nvSpPr>
        <p:spPr bwMode="blackWhite">
          <a:xfrm>
            <a:off x="3276600" y="4114800"/>
            <a:ext cx="533400" cy="457200"/>
          </a:xfrm>
          <a:prstGeom prst="rect">
            <a:avLst/>
          </a:prstGeom>
          <a:noFill/>
          <a:ln w="9525">
            <a:noFill/>
            <a:miter lim="800000"/>
            <a:headEnd/>
            <a:tailEnd/>
          </a:ln>
        </p:spPr>
        <p:txBody>
          <a:bodyPr>
            <a:spAutoFit/>
          </a:bodyPr>
          <a:lstStyle/>
          <a:p>
            <a:pPr algn="ctr">
              <a:spcBef>
                <a:spcPct val="50000"/>
              </a:spcBef>
            </a:pPr>
            <a:r>
              <a:rPr lang="de-DE" sz="2400" i="1">
                <a:latin typeface="Arial" charset="0"/>
              </a:rPr>
              <a:t>A´</a:t>
            </a:r>
            <a:endParaRPr lang="en-US" sz="2400" i="1">
              <a:latin typeface="Arial" charset="0"/>
            </a:endParaRPr>
          </a:p>
        </p:txBody>
      </p:sp>
      <p:sp>
        <p:nvSpPr>
          <p:cNvPr id="34829" name="Line 20"/>
          <p:cNvSpPr>
            <a:spLocks noChangeShapeType="1"/>
          </p:cNvSpPr>
          <p:nvPr/>
        </p:nvSpPr>
        <p:spPr bwMode="black">
          <a:xfrm>
            <a:off x="3638550" y="4505325"/>
            <a:ext cx="0" cy="1438275"/>
          </a:xfrm>
          <a:prstGeom prst="line">
            <a:avLst/>
          </a:prstGeom>
          <a:noFill/>
          <a:ln w="12700" cap="rnd">
            <a:solidFill>
              <a:srgbClr val="B590DA"/>
            </a:solidFill>
            <a:prstDash val="sysDot"/>
            <a:round/>
            <a:headEnd/>
            <a:tailEnd/>
          </a:ln>
        </p:spPr>
        <p:txBody>
          <a:bodyPr/>
          <a:lstStyle/>
          <a:p>
            <a:endParaRPr lang="en-US"/>
          </a:p>
        </p:txBody>
      </p:sp>
      <p:sp>
        <p:nvSpPr>
          <p:cNvPr id="34830" name="Line 21"/>
          <p:cNvSpPr>
            <a:spLocks noChangeShapeType="1"/>
          </p:cNvSpPr>
          <p:nvPr/>
        </p:nvSpPr>
        <p:spPr bwMode="black">
          <a:xfrm>
            <a:off x="5562600" y="4143375"/>
            <a:ext cx="0" cy="1792288"/>
          </a:xfrm>
          <a:prstGeom prst="line">
            <a:avLst/>
          </a:prstGeom>
          <a:noFill/>
          <a:ln w="12700" cap="rnd">
            <a:solidFill>
              <a:srgbClr val="B590DA"/>
            </a:solidFill>
            <a:prstDash val="sysDot"/>
            <a:round/>
            <a:headEnd/>
            <a:tailEnd/>
          </a:ln>
        </p:spPr>
        <p:txBody>
          <a:bodyPr/>
          <a:lstStyle/>
          <a:p>
            <a:endParaRPr lang="en-US"/>
          </a:p>
        </p:txBody>
      </p:sp>
      <p:sp>
        <p:nvSpPr>
          <p:cNvPr id="34831" name="Text Box 22"/>
          <p:cNvSpPr txBox="1">
            <a:spLocks noChangeArrowheads="1"/>
          </p:cNvSpPr>
          <p:nvPr/>
        </p:nvSpPr>
        <p:spPr bwMode="blackWhite">
          <a:xfrm>
            <a:off x="5162550" y="4129088"/>
            <a:ext cx="533400" cy="457200"/>
          </a:xfrm>
          <a:prstGeom prst="rect">
            <a:avLst/>
          </a:prstGeom>
          <a:noFill/>
          <a:ln w="9525">
            <a:noFill/>
            <a:miter lim="800000"/>
            <a:headEnd/>
            <a:tailEnd/>
          </a:ln>
        </p:spPr>
        <p:txBody>
          <a:bodyPr>
            <a:spAutoFit/>
          </a:bodyPr>
          <a:lstStyle/>
          <a:p>
            <a:pPr algn="ctr">
              <a:spcBef>
                <a:spcPct val="50000"/>
              </a:spcBef>
            </a:pPr>
            <a:r>
              <a:rPr lang="de-DE" sz="2400" i="1">
                <a:latin typeface="Arial" charset="0"/>
              </a:rPr>
              <a:t>A</a:t>
            </a:r>
            <a:endParaRPr lang="en-US" sz="2400" i="1">
              <a:latin typeface="Arial" charset="0"/>
            </a:endParaRPr>
          </a:p>
        </p:txBody>
      </p:sp>
      <p:sp>
        <p:nvSpPr>
          <p:cNvPr id="34832" name="Oval 26"/>
          <p:cNvSpPr>
            <a:spLocks noChangeArrowheads="1"/>
          </p:cNvSpPr>
          <p:nvPr/>
        </p:nvSpPr>
        <p:spPr bwMode="blackWhite">
          <a:xfrm>
            <a:off x="5529263" y="4095750"/>
            <a:ext cx="76200" cy="76200"/>
          </a:xfrm>
          <a:prstGeom prst="ellipse">
            <a:avLst/>
          </a:prstGeom>
          <a:solidFill>
            <a:srgbClr val="FCE78C"/>
          </a:solidFill>
          <a:ln w="9525">
            <a:solidFill>
              <a:srgbClr val="FCE78C"/>
            </a:solidFill>
            <a:round/>
            <a:headEnd/>
            <a:tailEnd/>
          </a:ln>
        </p:spPr>
        <p:txBody>
          <a:bodyPr wrap="none" anchor="ctr"/>
          <a:lstStyle/>
          <a:p>
            <a:endParaRPr lang="en-US"/>
          </a:p>
        </p:txBody>
      </p:sp>
      <p:sp>
        <p:nvSpPr>
          <p:cNvPr id="34833" name="Text Box 27"/>
          <p:cNvSpPr txBox="1">
            <a:spLocks noChangeArrowheads="1"/>
          </p:cNvSpPr>
          <p:nvPr/>
        </p:nvSpPr>
        <p:spPr bwMode="black">
          <a:xfrm>
            <a:off x="3429000" y="5943600"/>
            <a:ext cx="609600" cy="457200"/>
          </a:xfrm>
          <a:prstGeom prst="rect">
            <a:avLst/>
          </a:prstGeom>
          <a:noFill/>
          <a:ln w="9525">
            <a:noFill/>
            <a:miter lim="800000"/>
            <a:headEnd/>
            <a:tailEnd/>
          </a:ln>
        </p:spPr>
        <p:txBody>
          <a:bodyPr>
            <a:spAutoFit/>
          </a:bodyPr>
          <a:lstStyle/>
          <a:p>
            <a:pPr algn="ctr">
              <a:spcBef>
                <a:spcPct val="50000"/>
              </a:spcBef>
            </a:pPr>
            <a:r>
              <a:rPr lang="de-DE" sz="2400" i="1">
                <a:latin typeface="Arial" charset="0"/>
              </a:rPr>
              <a:t>k*´</a:t>
            </a:r>
            <a:endParaRPr lang="en-US" sz="2400" i="1" baseline="-25000">
              <a:latin typeface="Arial" charset="0"/>
            </a:endParaRPr>
          </a:p>
        </p:txBody>
      </p:sp>
      <p:sp>
        <p:nvSpPr>
          <p:cNvPr id="34834" name="Text Box 29"/>
          <p:cNvSpPr txBox="1">
            <a:spLocks noChangeArrowheads="1"/>
          </p:cNvSpPr>
          <p:nvPr/>
        </p:nvSpPr>
        <p:spPr bwMode="black">
          <a:xfrm>
            <a:off x="5334000" y="5943600"/>
            <a:ext cx="533400" cy="457200"/>
          </a:xfrm>
          <a:prstGeom prst="rect">
            <a:avLst/>
          </a:prstGeom>
          <a:noFill/>
          <a:ln w="9525">
            <a:noFill/>
            <a:miter lim="800000"/>
            <a:headEnd/>
            <a:tailEnd/>
          </a:ln>
        </p:spPr>
        <p:txBody>
          <a:bodyPr>
            <a:spAutoFit/>
          </a:bodyPr>
          <a:lstStyle/>
          <a:p>
            <a:pPr algn="ctr">
              <a:spcBef>
                <a:spcPct val="50000"/>
              </a:spcBef>
            </a:pPr>
            <a:r>
              <a:rPr lang="de-DE" sz="2400" i="1">
                <a:latin typeface="Arial" charset="0"/>
              </a:rPr>
              <a:t>k*</a:t>
            </a:r>
            <a:endParaRPr lang="en-US" sz="2400" i="1" baseline="-25000">
              <a:latin typeface="Arial" charset="0"/>
            </a:endParaRPr>
          </a:p>
        </p:txBody>
      </p:sp>
      <p:sp>
        <p:nvSpPr>
          <p:cNvPr id="34835" name="Line 32"/>
          <p:cNvSpPr>
            <a:spLocks noChangeShapeType="1"/>
          </p:cNvSpPr>
          <p:nvPr/>
        </p:nvSpPr>
        <p:spPr bwMode="black">
          <a:xfrm flipV="1">
            <a:off x="1895475" y="2909888"/>
            <a:ext cx="3657600" cy="3033712"/>
          </a:xfrm>
          <a:prstGeom prst="line">
            <a:avLst/>
          </a:prstGeom>
          <a:noFill/>
          <a:ln w="28575">
            <a:solidFill>
              <a:srgbClr val="FCE78C"/>
            </a:solidFill>
            <a:round/>
            <a:headEnd/>
            <a:tailEnd/>
          </a:ln>
        </p:spPr>
        <p:txBody>
          <a:bodyPr/>
          <a:lstStyle/>
          <a:p>
            <a:endParaRPr lang="en-US"/>
          </a:p>
        </p:txBody>
      </p:sp>
      <p:graphicFrame>
        <p:nvGraphicFramePr>
          <p:cNvPr id="34836" name="Object 33"/>
          <p:cNvGraphicFramePr>
            <a:graphicFrameLocks noChangeAspect="1"/>
          </p:cNvGraphicFramePr>
          <p:nvPr/>
        </p:nvGraphicFramePr>
        <p:xfrm>
          <a:off x="5562600" y="2667000"/>
          <a:ext cx="1079500" cy="355600"/>
        </p:xfrm>
        <a:graphic>
          <a:graphicData uri="http://schemas.openxmlformats.org/presentationml/2006/ole">
            <mc:AlternateContent xmlns:mc="http://schemas.openxmlformats.org/markup-compatibility/2006">
              <mc:Choice xmlns:v="urn:schemas-microsoft-com:vml" Requires="v">
                <p:oleObj spid="_x0000_s99428" name="Equation" r:id="rId7" imgW="25898504" imgH="8524739" progId="">
                  <p:embed/>
                </p:oleObj>
              </mc:Choice>
              <mc:Fallback>
                <p:oleObj name="Equation" r:id="rId7" imgW="25898504" imgH="8524739" progId="">
                  <p:embed/>
                  <p:pic>
                    <p:nvPicPr>
                      <p:cNvPr id="0" name="Object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562600" y="2667000"/>
                        <a:ext cx="10795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7" name="Oval 25"/>
          <p:cNvSpPr>
            <a:spLocks noChangeArrowheads="1"/>
          </p:cNvSpPr>
          <p:nvPr/>
        </p:nvSpPr>
        <p:spPr bwMode="blackWhite">
          <a:xfrm>
            <a:off x="3605213" y="4457700"/>
            <a:ext cx="76200" cy="76200"/>
          </a:xfrm>
          <a:prstGeom prst="ellipse">
            <a:avLst/>
          </a:prstGeom>
          <a:solidFill>
            <a:srgbClr val="FCE78C"/>
          </a:solidFill>
          <a:ln w="9525">
            <a:solidFill>
              <a:srgbClr val="FCE78C"/>
            </a:solidFill>
            <a:round/>
            <a:headEnd/>
            <a:tailEnd/>
          </a:ln>
        </p:spPr>
        <p:txBody>
          <a:bodyPr wrap="none" anchor="ctr"/>
          <a:lstStyle/>
          <a:p>
            <a:endParaRPr lang="en-US"/>
          </a:p>
        </p:txBody>
      </p:sp>
      <p:sp>
        <p:nvSpPr>
          <p:cNvPr id="34838" name="Rectangle 2"/>
          <p:cNvSpPr>
            <a:spLocks noGrp="1" noChangeArrowheads="1"/>
          </p:cNvSpPr>
          <p:nvPr>
            <p:ph type="title"/>
          </p:nvPr>
        </p:nvSpPr>
        <p:spPr bwMode="black">
          <a:xfrm>
            <a:off x="5486400" y="3352800"/>
            <a:ext cx="2243137" cy="533400"/>
          </a:xfrm>
          <a:solidFill>
            <a:srgbClr val="663399"/>
          </a:solidFill>
        </p:spPr>
        <p:txBody>
          <a:bodyPr>
            <a:normAutofit/>
          </a:bodyPr>
          <a:lstStyle/>
          <a:p>
            <a:pPr algn="r" eaLnBrk="1" hangingPunct="1"/>
            <a:r>
              <a:rPr lang="sr-Latn-CS" sz="1600" b="1" dirty="0"/>
              <a:t>Širenje kapitala</a:t>
            </a:r>
            <a:endParaRPr lang="en-US" sz="1600" b="1" dirty="0"/>
          </a:p>
        </p:txBody>
      </p:sp>
      <p:sp>
        <p:nvSpPr>
          <p:cNvPr id="34839" name="Rectangle 4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4840" name="Object 39"/>
          <p:cNvGraphicFramePr>
            <a:graphicFrameLocks noChangeAspect="1"/>
          </p:cNvGraphicFramePr>
          <p:nvPr/>
        </p:nvGraphicFramePr>
        <p:xfrm>
          <a:off x="0" y="0"/>
          <a:ext cx="1028700" cy="419100"/>
        </p:xfrm>
        <a:graphic>
          <a:graphicData uri="http://schemas.openxmlformats.org/presentationml/2006/ole">
            <mc:AlternateContent xmlns:mc="http://schemas.openxmlformats.org/markup-compatibility/2006">
              <mc:Choice xmlns:v="urn:schemas-microsoft-com:vml" Requires="v">
                <p:oleObj spid="_x0000_s99429" name="Equation" r:id="rId9" imgW="24688800" imgH="10058400" progId="Equation.3">
                  <p:embed/>
                </p:oleObj>
              </mc:Choice>
              <mc:Fallback>
                <p:oleObj name="Equation" r:id="rId9" imgW="24688800" imgH="10058400" progId="Equation.3">
                  <p:embed/>
                  <p:pic>
                    <p:nvPicPr>
                      <p:cNvPr id="0" name="Object 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028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2"/>
          <p:cNvSpPr txBox="1">
            <a:spLocks noChangeArrowheads="1"/>
          </p:cNvSpPr>
          <p:nvPr/>
        </p:nvSpPr>
        <p:spPr bwMode="black">
          <a:xfrm>
            <a:off x="6096000" y="3962400"/>
            <a:ext cx="1143000" cy="533400"/>
          </a:xfrm>
          <a:prstGeom prst="rect">
            <a:avLst/>
          </a:prstGeom>
          <a:solidFill>
            <a:srgbClr val="663399"/>
          </a:solidFill>
          <a:ln w="9525">
            <a:noFill/>
            <a:miter lim="800000"/>
            <a:headEnd/>
            <a:tailEnd/>
          </a:ln>
        </p:spPr>
        <p:txBody>
          <a:bodyPr anchor="ctr"/>
          <a:lstStyle/>
          <a:p>
            <a:pPr algn="r" eaLnBrk="1" hangingPunct="1">
              <a:defRPr/>
            </a:pPr>
            <a:r>
              <a:rPr lang="sr-Latn-CS" sz="2000" b="1" kern="0" dirty="0">
                <a:solidFill>
                  <a:srgbClr val="DBC9ED"/>
                </a:solidFill>
                <a:latin typeface="+mj-lt"/>
                <a:ea typeface="+mj-ea"/>
                <a:cs typeface="+mj-cs"/>
              </a:rPr>
              <a:t>Štednja</a:t>
            </a:r>
            <a:endParaRPr lang="en-US" sz="2000" b="1" kern="0" dirty="0">
              <a:solidFill>
                <a:srgbClr val="DBC9ED"/>
              </a:solidFill>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black"/>
        <p:txBody>
          <a:bodyPr/>
          <a:lstStyle/>
          <a:p>
            <a:pPr eaLnBrk="1" hangingPunct="1"/>
            <a:r>
              <a:rPr lang="de-DE"/>
              <a:t>Figure 3.12</a:t>
            </a:r>
            <a:endParaRPr lang="en-US"/>
          </a:p>
        </p:txBody>
      </p:sp>
      <p:pic>
        <p:nvPicPr>
          <p:cNvPr id="35843" name="Picture 4"/>
          <p:cNvPicPr>
            <a:picLocks noChangeAspect="1" noChangeArrowheads="1"/>
          </p:cNvPicPr>
          <p:nvPr/>
        </p:nvPicPr>
        <p:blipFill>
          <a:blip r:embed="rId2"/>
          <a:srcRect/>
          <a:stretch>
            <a:fillRect/>
          </a:stretch>
        </p:blipFill>
        <p:spPr bwMode="black">
          <a:xfrm>
            <a:off x="1120775" y="1333500"/>
            <a:ext cx="6956425" cy="5803900"/>
          </a:xfrm>
          <a:prstGeom prst="rect">
            <a:avLst/>
          </a:prstGeom>
          <a:noFill/>
          <a:ln w="9525">
            <a:noFill/>
            <a:miter lim="800000"/>
            <a:headEnd/>
            <a:tailEnd/>
          </a:ln>
        </p:spPr>
      </p:pic>
      <p:sp>
        <p:nvSpPr>
          <p:cNvPr id="35844" name="Text Box 5"/>
          <p:cNvSpPr txBox="1">
            <a:spLocks noChangeArrowheads="1"/>
          </p:cNvSpPr>
          <p:nvPr/>
        </p:nvSpPr>
        <p:spPr bwMode="black">
          <a:xfrm>
            <a:off x="76200" y="762000"/>
            <a:ext cx="8991600" cy="8842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latin typeface="Arial" charset="0"/>
              </a:rPr>
              <a:t>GDP per capita </a:t>
            </a:r>
            <a:r>
              <a:rPr lang="sr-Latn-CS" sz="3200">
                <a:solidFill>
                  <a:schemeClr val="bg1"/>
                </a:solidFill>
                <a:latin typeface="Arial" charset="0"/>
              </a:rPr>
              <a:t>i rast stanovništva</a:t>
            </a:r>
            <a:br>
              <a:rPr lang="de-DE" sz="3200">
                <a:solidFill>
                  <a:schemeClr val="bg1"/>
                </a:solidFill>
                <a:latin typeface="Arial" charset="0"/>
              </a:rPr>
            </a:br>
            <a:r>
              <a:rPr lang="de-DE" sz="2000">
                <a:solidFill>
                  <a:schemeClr val="bg1"/>
                </a:solidFill>
                <a:latin typeface="Arial" charset="0"/>
              </a:rPr>
              <a:t>(</a:t>
            </a:r>
            <a:r>
              <a:rPr lang="en-US" sz="2000">
                <a:solidFill>
                  <a:schemeClr val="bg1"/>
                </a:solidFill>
                <a:latin typeface="Arial" charset="0"/>
              </a:rPr>
              <a:t>95 </a:t>
            </a:r>
            <a:r>
              <a:rPr lang="sr-Latn-CS" sz="2000">
                <a:solidFill>
                  <a:schemeClr val="bg1"/>
                </a:solidFill>
                <a:latin typeface="Arial" charset="0"/>
              </a:rPr>
              <a:t>zemalja</a:t>
            </a:r>
            <a:r>
              <a:rPr lang="de-DE" sz="2000">
                <a:solidFill>
                  <a:schemeClr val="bg1"/>
                </a:solidFill>
                <a:latin typeface="Arial" charset="0"/>
              </a:rPr>
              <a:t>)</a:t>
            </a:r>
            <a:endParaRPr lang="en-US" sz="2000">
              <a:solidFill>
                <a:schemeClr val="bg1"/>
              </a:solidFill>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black"/>
        <p:txBody>
          <a:bodyPr/>
          <a:lstStyle/>
          <a:p>
            <a:pPr eaLnBrk="1" hangingPunct="1"/>
            <a:r>
              <a:rPr lang="de-DE"/>
              <a:t>Figure 3.13</a:t>
            </a:r>
            <a:endParaRPr lang="en-US"/>
          </a:p>
        </p:txBody>
      </p:sp>
      <p:sp>
        <p:nvSpPr>
          <p:cNvPr id="36867" name="Text Box 3"/>
          <p:cNvSpPr txBox="1">
            <a:spLocks noChangeArrowheads="1"/>
          </p:cNvSpPr>
          <p:nvPr/>
        </p:nvSpPr>
        <p:spPr bwMode="black">
          <a:xfrm>
            <a:off x="76200" y="715963"/>
            <a:ext cx="8991600" cy="1066800"/>
          </a:xfrm>
          <a:prstGeom prst="rect">
            <a:avLst/>
          </a:prstGeom>
          <a:noFill/>
          <a:ln w="9525">
            <a:noFill/>
            <a:miter lim="800000"/>
            <a:headEnd/>
            <a:tailEnd/>
          </a:ln>
        </p:spPr>
        <p:txBody>
          <a:bodyPr>
            <a:spAutoFit/>
          </a:bodyPr>
          <a:lstStyle/>
          <a:p>
            <a:pPr algn="ctr">
              <a:spcBef>
                <a:spcPct val="50000"/>
              </a:spcBef>
            </a:pPr>
            <a:r>
              <a:rPr lang="sr-Latn-CS" sz="3200">
                <a:solidFill>
                  <a:schemeClr val="bg1"/>
                </a:solidFill>
                <a:latin typeface="Arial" charset="0"/>
              </a:rPr>
              <a:t>Stabilno stanje uz rast stanovništva i tehnički progres</a:t>
            </a:r>
            <a:endParaRPr lang="en-US" sz="3200">
              <a:solidFill>
                <a:schemeClr val="bg1"/>
              </a:solidFill>
              <a:latin typeface="Arial" charset="0"/>
            </a:endParaRPr>
          </a:p>
        </p:txBody>
      </p:sp>
      <p:grpSp>
        <p:nvGrpSpPr>
          <p:cNvPr id="2" name="Group 4"/>
          <p:cNvGrpSpPr>
            <a:grpSpLocks/>
          </p:cNvGrpSpPr>
          <p:nvPr/>
        </p:nvGrpSpPr>
        <p:grpSpPr bwMode="auto">
          <a:xfrm>
            <a:off x="1887538" y="1828800"/>
            <a:ext cx="5181600" cy="4119563"/>
            <a:chOff x="1188" y="1152"/>
            <a:chExt cx="3264" cy="2595"/>
          </a:xfrm>
        </p:grpSpPr>
        <p:sp>
          <p:nvSpPr>
            <p:cNvPr id="36882" name="Line 5"/>
            <p:cNvSpPr>
              <a:spLocks noChangeShapeType="1"/>
            </p:cNvSpPr>
            <p:nvPr/>
          </p:nvSpPr>
          <p:spPr bwMode="black">
            <a:xfrm>
              <a:off x="1200" y="1152"/>
              <a:ext cx="0" cy="2592"/>
            </a:xfrm>
            <a:prstGeom prst="line">
              <a:avLst/>
            </a:prstGeom>
            <a:noFill/>
            <a:ln w="38100">
              <a:solidFill>
                <a:srgbClr val="B590DA"/>
              </a:solidFill>
              <a:round/>
              <a:headEnd/>
              <a:tailEnd/>
            </a:ln>
          </p:spPr>
          <p:txBody>
            <a:bodyPr/>
            <a:lstStyle/>
            <a:p>
              <a:endParaRPr lang="en-US"/>
            </a:p>
          </p:txBody>
        </p:sp>
        <p:sp>
          <p:nvSpPr>
            <p:cNvPr id="36883" name="Line 6"/>
            <p:cNvSpPr>
              <a:spLocks noChangeShapeType="1"/>
            </p:cNvSpPr>
            <p:nvPr/>
          </p:nvSpPr>
          <p:spPr bwMode="black">
            <a:xfrm>
              <a:off x="1188" y="3747"/>
              <a:ext cx="3264" cy="0"/>
            </a:xfrm>
            <a:prstGeom prst="line">
              <a:avLst/>
            </a:prstGeom>
            <a:noFill/>
            <a:ln w="38100">
              <a:solidFill>
                <a:srgbClr val="B590DA"/>
              </a:solidFill>
              <a:round/>
              <a:headEnd/>
              <a:tailEnd/>
            </a:ln>
          </p:spPr>
          <p:txBody>
            <a:bodyPr/>
            <a:lstStyle/>
            <a:p>
              <a:endParaRPr lang="en-US"/>
            </a:p>
          </p:txBody>
        </p:sp>
      </p:grpSp>
      <p:sp>
        <p:nvSpPr>
          <p:cNvPr id="36869" name="Text Box 7"/>
          <p:cNvSpPr txBox="1">
            <a:spLocks noChangeArrowheads="1"/>
          </p:cNvSpPr>
          <p:nvPr/>
        </p:nvSpPr>
        <p:spPr bwMode="black">
          <a:xfrm>
            <a:off x="-190500" y="1752600"/>
            <a:ext cx="2249488" cy="1200150"/>
          </a:xfrm>
          <a:prstGeom prst="rect">
            <a:avLst/>
          </a:prstGeom>
          <a:noFill/>
          <a:ln w="9525">
            <a:noFill/>
            <a:miter lim="800000"/>
            <a:headEnd/>
            <a:tailEnd/>
          </a:ln>
        </p:spPr>
        <p:txBody>
          <a:bodyPr>
            <a:spAutoFit/>
          </a:bodyPr>
          <a:lstStyle/>
          <a:p>
            <a:pPr algn="ctr">
              <a:spcBef>
                <a:spcPct val="50000"/>
              </a:spcBef>
            </a:pPr>
            <a:r>
              <a:rPr lang="de-DE" sz="2400">
                <a:solidFill>
                  <a:schemeClr val="bg1"/>
                </a:solidFill>
                <a:latin typeface="Arial" charset="0"/>
              </a:rPr>
              <a:t>Output-</a:t>
            </a:r>
            <a:br>
              <a:rPr lang="de-DE" sz="2400">
                <a:solidFill>
                  <a:schemeClr val="bg1"/>
                </a:solidFill>
                <a:latin typeface="Arial" charset="0"/>
              </a:rPr>
            </a:br>
            <a:r>
              <a:rPr lang="de-DE" sz="2400">
                <a:solidFill>
                  <a:schemeClr val="bg1"/>
                </a:solidFill>
                <a:latin typeface="Arial" charset="0"/>
              </a:rPr>
              <a:t>e</a:t>
            </a:r>
            <a:r>
              <a:rPr lang="en-US" sz="2400">
                <a:solidFill>
                  <a:schemeClr val="bg1"/>
                </a:solidFill>
                <a:latin typeface="Arial" charset="0"/>
              </a:rPr>
              <a:t>fektivni </a:t>
            </a:r>
            <a:r>
              <a:rPr lang="de-DE" sz="2400">
                <a:solidFill>
                  <a:schemeClr val="bg1"/>
                </a:solidFill>
                <a:latin typeface="Arial" charset="0"/>
              </a:rPr>
              <a:t>rad</a:t>
            </a:r>
            <a:br>
              <a:rPr lang="de-DE" sz="2400">
                <a:solidFill>
                  <a:schemeClr val="bg1"/>
                </a:solidFill>
                <a:latin typeface="Arial" charset="0"/>
              </a:rPr>
            </a:br>
            <a:r>
              <a:rPr lang="de-DE" sz="2400">
                <a:solidFill>
                  <a:schemeClr val="bg1"/>
                </a:solidFill>
                <a:latin typeface="Arial" charset="0"/>
              </a:rPr>
              <a:t>(</a:t>
            </a:r>
            <a:r>
              <a:rPr lang="de-DE" sz="2400" i="1">
                <a:solidFill>
                  <a:schemeClr val="bg1"/>
                </a:solidFill>
                <a:latin typeface="Arial" charset="0"/>
              </a:rPr>
              <a:t>y=Y/AL</a:t>
            </a:r>
            <a:r>
              <a:rPr lang="de-DE" sz="2400">
                <a:solidFill>
                  <a:schemeClr val="bg1"/>
                </a:solidFill>
                <a:latin typeface="Arial" charset="0"/>
              </a:rPr>
              <a:t>)</a:t>
            </a:r>
            <a:endParaRPr lang="en-US" sz="2400">
              <a:solidFill>
                <a:schemeClr val="bg1"/>
              </a:solidFill>
              <a:latin typeface="Arial" charset="0"/>
            </a:endParaRPr>
          </a:p>
        </p:txBody>
      </p:sp>
      <p:sp>
        <p:nvSpPr>
          <p:cNvPr id="36870" name="Text Box 8"/>
          <p:cNvSpPr txBox="1">
            <a:spLocks noChangeArrowheads="1"/>
          </p:cNvSpPr>
          <p:nvPr/>
        </p:nvSpPr>
        <p:spPr bwMode="black">
          <a:xfrm>
            <a:off x="1525588" y="6019800"/>
            <a:ext cx="533400" cy="457200"/>
          </a:xfrm>
          <a:prstGeom prst="rect">
            <a:avLst/>
          </a:prstGeom>
          <a:noFill/>
          <a:ln w="9525">
            <a:noFill/>
            <a:miter lim="800000"/>
            <a:headEnd/>
            <a:tailEnd/>
          </a:ln>
        </p:spPr>
        <p:txBody>
          <a:bodyPr>
            <a:spAutoFit/>
          </a:bodyPr>
          <a:lstStyle/>
          <a:p>
            <a:pPr algn="ctr">
              <a:spcBef>
                <a:spcPct val="50000"/>
              </a:spcBef>
            </a:pPr>
            <a:r>
              <a:rPr lang="de-DE" sz="2400" i="1">
                <a:solidFill>
                  <a:srgbClr val="B590DA"/>
                </a:solidFill>
                <a:latin typeface="Arial" charset="0"/>
              </a:rPr>
              <a:t>0</a:t>
            </a:r>
            <a:endParaRPr lang="en-US" sz="2400" i="1">
              <a:solidFill>
                <a:srgbClr val="B590DA"/>
              </a:solidFill>
              <a:latin typeface="Arial" charset="0"/>
            </a:endParaRPr>
          </a:p>
        </p:txBody>
      </p:sp>
      <p:sp>
        <p:nvSpPr>
          <p:cNvPr id="36871" name="Text Box 9"/>
          <p:cNvSpPr txBox="1">
            <a:spLocks noChangeArrowheads="1"/>
          </p:cNvSpPr>
          <p:nvPr/>
        </p:nvSpPr>
        <p:spPr bwMode="black">
          <a:xfrm>
            <a:off x="1752600" y="6400800"/>
            <a:ext cx="5638800" cy="457200"/>
          </a:xfrm>
          <a:prstGeom prst="rect">
            <a:avLst/>
          </a:prstGeom>
          <a:noFill/>
          <a:ln w="9525">
            <a:noFill/>
            <a:miter lim="800000"/>
            <a:headEnd/>
            <a:tailEnd/>
          </a:ln>
        </p:spPr>
        <p:txBody>
          <a:bodyPr>
            <a:spAutoFit/>
          </a:bodyPr>
          <a:lstStyle/>
          <a:p>
            <a:pPr algn="ctr">
              <a:spcBef>
                <a:spcPct val="50000"/>
              </a:spcBef>
            </a:pPr>
            <a:r>
              <a:rPr lang="de-DE" sz="2400">
                <a:solidFill>
                  <a:schemeClr val="bg1"/>
                </a:solidFill>
                <a:latin typeface="Arial" charset="0"/>
              </a:rPr>
              <a:t>kapital-effective rad  (</a:t>
            </a:r>
            <a:r>
              <a:rPr lang="de-DE" sz="2400" i="1">
                <a:solidFill>
                  <a:schemeClr val="bg1"/>
                </a:solidFill>
                <a:latin typeface="Arial" charset="0"/>
              </a:rPr>
              <a:t>k=K/AL</a:t>
            </a:r>
            <a:r>
              <a:rPr lang="de-DE" sz="2400">
                <a:solidFill>
                  <a:schemeClr val="bg1"/>
                </a:solidFill>
                <a:latin typeface="Arial" charset="0"/>
              </a:rPr>
              <a:t>)</a:t>
            </a:r>
            <a:endParaRPr lang="en-US" sz="2400">
              <a:solidFill>
                <a:schemeClr val="bg1"/>
              </a:solidFill>
              <a:latin typeface="Arial" charset="0"/>
            </a:endParaRPr>
          </a:p>
        </p:txBody>
      </p:sp>
      <p:sp>
        <p:nvSpPr>
          <p:cNvPr id="36872" name="Arc 10"/>
          <p:cNvSpPr>
            <a:spLocks/>
          </p:cNvSpPr>
          <p:nvPr/>
        </p:nvSpPr>
        <p:spPr bwMode="black">
          <a:xfrm flipH="1">
            <a:off x="1911350" y="4113213"/>
            <a:ext cx="4168775" cy="2058987"/>
          </a:xfrm>
          <a:custGeom>
            <a:avLst/>
            <a:gdLst>
              <a:gd name="T0" fmla="*/ 0 w 21478"/>
              <a:gd name="T1" fmla="*/ 0 h 21600"/>
              <a:gd name="T2" fmla="*/ 2147483646 w 21478"/>
              <a:gd name="T3" fmla="*/ 2147483646 h 21600"/>
              <a:gd name="T4" fmla="*/ 0 w 21478"/>
              <a:gd name="T5" fmla="*/ 2147483646 h 21600"/>
              <a:gd name="T6" fmla="*/ 0 60000 65536"/>
              <a:gd name="T7" fmla="*/ 0 60000 65536"/>
              <a:gd name="T8" fmla="*/ 0 60000 65536"/>
              <a:gd name="T9" fmla="*/ 0 w 21478"/>
              <a:gd name="T10" fmla="*/ 0 h 21600"/>
              <a:gd name="T11" fmla="*/ 21478 w 21478"/>
              <a:gd name="T12" fmla="*/ 21600 h 21600"/>
            </a:gdLst>
            <a:ahLst/>
            <a:cxnLst>
              <a:cxn ang="T6">
                <a:pos x="T0" y="T1"/>
              </a:cxn>
              <a:cxn ang="T7">
                <a:pos x="T2" y="T3"/>
              </a:cxn>
              <a:cxn ang="T8">
                <a:pos x="T4" y="T5"/>
              </a:cxn>
            </a:cxnLst>
            <a:rect l="T9" t="T10" r="T11" b="T12"/>
            <a:pathLst>
              <a:path w="21478" h="21600" fill="none" extrusionOk="0">
                <a:moveTo>
                  <a:pt x="-1" y="0"/>
                </a:moveTo>
                <a:cubicBezTo>
                  <a:pt x="11043" y="0"/>
                  <a:pt x="20308" y="8329"/>
                  <a:pt x="21478" y="19310"/>
                </a:cubicBezTo>
              </a:path>
              <a:path w="21478" h="21600" stroke="0" extrusionOk="0">
                <a:moveTo>
                  <a:pt x="-1" y="0"/>
                </a:moveTo>
                <a:cubicBezTo>
                  <a:pt x="11043" y="0"/>
                  <a:pt x="20308" y="8329"/>
                  <a:pt x="21478" y="19310"/>
                </a:cubicBezTo>
                <a:lnTo>
                  <a:pt x="0" y="21600"/>
                </a:lnTo>
                <a:lnTo>
                  <a:pt x="-1" y="0"/>
                </a:lnTo>
                <a:close/>
              </a:path>
            </a:pathLst>
          </a:custGeom>
          <a:noFill/>
          <a:ln w="28575">
            <a:solidFill>
              <a:srgbClr val="FCE78C"/>
            </a:solidFill>
            <a:round/>
            <a:headEnd/>
            <a:tailEnd/>
          </a:ln>
        </p:spPr>
        <p:txBody>
          <a:bodyPr wrap="none" anchor="ctr"/>
          <a:lstStyle/>
          <a:p>
            <a:endParaRPr lang="en-US"/>
          </a:p>
        </p:txBody>
      </p:sp>
      <p:graphicFrame>
        <p:nvGraphicFramePr>
          <p:cNvPr id="36873" name="Object 11"/>
          <p:cNvGraphicFramePr>
            <a:graphicFrameLocks noChangeAspect="1"/>
          </p:cNvGraphicFramePr>
          <p:nvPr/>
        </p:nvGraphicFramePr>
        <p:xfrm>
          <a:off x="6254750" y="3987800"/>
          <a:ext cx="1879600" cy="355600"/>
        </p:xfrm>
        <a:graphic>
          <a:graphicData uri="http://schemas.openxmlformats.org/presentationml/2006/ole">
            <mc:AlternateContent xmlns:mc="http://schemas.openxmlformats.org/markup-compatibility/2006">
              <mc:Choice xmlns:v="urn:schemas-microsoft-com:vml" Requires="v">
                <p:oleObj spid="_x0000_s100400" name="Equation" r:id="rId3" imgW="1866785" imgH="342900" progId="">
                  <p:embed/>
                </p:oleObj>
              </mc:Choice>
              <mc:Fallback>
                <p:oleObj name="Equation" r:id="rId3" imgW="1866785" imgH="34290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6254750" y="3987800"/>
                        <a:ext cx="18796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4" name="Line 12"/>
          <p:cNvSpPr>
            <a:spLocks noChangeShapeType="1"/>
          </p:cNvSpPr>
          <p:nvPr/>
        </p:nvSpPr>
        <p:spPr bwMode="black">
          <a:xfrm flipV="1">
            <a:off x="1909763" y="3335338"/>
            <a:ext cx="4090987" cy="2603500"/>
          </a:xfrm>
          <a:prstGeom prst="line">
            <a:avLst/>
          </a:prstGeom>
          <a:noFill/>
          <a:ln w="28575">
            <a:solidFill>
              <a:srgbClr val="FCE78C"/>
            </a:solidFill>
            <a:round/>
            <a:headEnd/>
            <a:tailEnd/>
          </a:ln>
        </p:spPr>
        <p:txBody>
          <a:bodyPr/>
          <a:lstStyle/>
          <a:p>
            <a:endParaRPr lang="en-US"/>
          </a:p>
        </p:txBody>
      </p:sp>
      <p:graphicFrame>
        <p:nvGraphicFramePr>
          <p:cNvPr id="36875" name="Object 13"/>
          <p:cNvGraphicFramePr>
            <a:graphicFrameLocks noChangeAspect="1"/>
          </p:cNvGraphicFramePr>
          <p:nvPr/>
        </p:nvGraphicFramePr>
        <p:xfrm>
          <a:off x="4921250" y="2895600"/>
          <a:ext cx="3695700" cy="355600"/>
        </p:xfrm>
        <a:graphic>
          <a:graphicData uri="http://schemas.openxmlformats.org/presentationml/2006/ole">
            <mc:AlternateContent xmlns:mc="http://schemas.openxmlformats.org/markup-compatibility/2006">
              <mc:Choice xmlns:v="urn:schemas-microsoft-com:vml" Requires="v">
                <p:oleObj spid="_x0000_s100401" name="Equation" r:id="rId5" imgW="88687304" imgH="8524739" progId="">
                  <p:embed/>
                </p:oleObj>
              </mc:Choice>
              <mc:Fallback>
                <p:oleObj name="Equation" r:id="rId5" imgW="88687304" imgH="8524739" progId="">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black">
                      <a:xfrm>
                        <a:off x="4921250" y="2895600"/>
                        <a:ext cx="36957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6" name="Line 16"/>
          <p:cNvSpPr>
            <a:spLocks noChangeShapeType="1"/>
          </p:cNvSpPr>
          <p:nvPr/>
        </p:nvSpPr>
        <p:spPr bwMode="black">
          <a:xfrm>
            <a:off x="4586288" y="4243388"/>
            <a:ext cx="0" cy="1692275"/>
          </a:xfrm>
          <a:prstGeom prst="line">
            <a:avLst/>
          </a:prstGeom>
          <a:noFill/>
          <a:ln w="12700" cap="rnd">
            <a:solidFill>
              <a:srgbClr val="B590DA"/>
            </a:solidFill>
            <a:prstDash val="sysDot"/>
            <a:round/>
            <a:headEnd/>
            <a:tailEnd/>
          </a:ln>
        </p:spPr>
        <p:txBody>
          <a:bodyPr/>
          <a:lstStyle/>
          <a:p>
            <a:endParaRPr lang="en-US"/>
          </a:p>
        </p:txBody>
      </p:sp>
      <p:sp>
        <p:nvSpPr>
          <p:cNvPr id="36877" name="Text Box 17"/>
          <p:cNvSpPr txBox="1">
            <a:spLocks noChangeArrowheads="1"/>
          </p:cNvSpPr>
          <p:nvPr/>
        </p:nvSpPr>
        <p:spPr bwMode="blackWhite">
          <a:xfrm>
            <a:off x="4495800" y="4157663"/>
            <a:ext cx="533400" cy="457200"/>
          </a:xfrm>
          <a:prstGeom prst="rect">
            <a:avLst/>
          </a:prstGeom>
          <a:noFill/>
          <a:ln w="9525">
            <a:noFill/>
            <a:miter lim="800000"/>
            <a:headEnd/>
            <a:tailEnd/>
          </a:ln>
        </p:spPr>
        <p:txBody>
          <a:bodyPr>
            <a:spAutoFit/>
          </a:bodyPr>
          <a:lstStyle/>
          <a:p>
            <a:pPr algn="ctr">
              <a:spcBef>
                <a:spcPct val="50000"/>
              </a:spcBef>
            </a:pPr>
            <a:r>
              <a:rPr lang="de-DE" sz="2400" i="1">
                <a:latin typeface="Arial" charset="0"/>
              </a:rPr>
              <a:t>A</a:t>
            </a:r>
            <a:endParaRPr lang="en-US" sz="2400" i="1">
              <a:latin typeface="Arial" charset="0"/>
            </a:endParaRPr>
          </a:p>
        </p:txBody>
      </p:sp>
      <p:sp>
        <p:nvSpPr>
          <p:cNvPr id="36878" name="Oval 19"/>
          <p:cNvSpPr>
            <a:spLocks noChangeArrowheads="1"/>
          </p:cNvSpPr>
          <p:nvPr/>
        </p:nvSpPr>
        <p:spPr bwMode="blackWhite">
          <a:xfrm>
            <a:off x="4557713" y="4191000"/>
            <a:ext cx="76200" cy="76200"/>
          </a:xfrm>
          <a:prstGeom prst="ellipse">
            <a:avLst/>
          </a:prstGeom>
          <a:solidFill>
            <a:srgbClr val="FCE78C"/>
          </a:solidFill>
          <a:ln w="9525">
            <a:solidFill>
              <a:srgbClr val="FCE78C"/>
            </a:solidFill>
            <a:round/>
            <a:headEnd/>
            <a:tailEnd/>
          </a:ln>
        </p:spPr>
        <p:txBody>
          <a:bodyPr wrap="none" anchor="ctr"/>
          <a:lstStyle/>
          <a:p>
            <a:endParaRPr lang="en-US"/>
          </a:p>
        </p:txBody>
      </p:sp>
      <p:sp>
        <p:nvSpPr>
          <p:cNvPr id="36879" name="Text Box 21"/>
          <p:cNvSpPr txBox="1">
            <a:spLocks noChangeArrowheads="1"/>
          </p:cNvSpPr>
          <p:nvPr/>
        </p:nvSpPr>
        <p:spPr bwMode="black">
          <a:xfrm>
            <a:off x="4352925" y="5943600"/>
            <a:ext cx="533400" cy="457200"/>
          </a:xfrm>
          <a:prstGeom prst="rect">
            <a:avLst/>
          </a:prstGeom>
          <a:noFill/>
          <a:ln w="9525">
            <a:noFill/>
            <a:miter lim="800000"/>
            <a:headEnd/>
            <a:tailEnd/>
          </a:ln>
        </p:spPr>
        <p:txBody>
          <a:bodyPr>
            <a:spAutoFit/>
          </a:bodyPr>
          <a:lstStyle/>
          <a:p>
            <a:pPr algn="ctr">
              <a:spcBef>
                <a:spcPct val="50000"/>
              </a:spcBef>
            </a:pPr>
            <a:r>
              <a:rPr lang="de-DE" sz="2400" i="1">
                <a:latin typeface="Arial" charset="0"/>
              </a:rPr>
              <a:t>k*</a:t>
            </a:r>
            <a:endParaRPr lang="en-US" sz="2400" i="1" baseline="-25000">
              <a:latin typeface="Arial" charset="0"/>
            </a:endParaRPr>
          </a:p>
        </p:txBody>
      </p:sp>
      <p:sp>
        <p:nvSpPr>
          <p:cNvPr id="36880" name="Rectangle 24"/>
          <p:cNvSpPr>
            <a:spLocks noChangeArrowheads="1"/>
          </p:cNvSpPr>
          <p:nvPr/>
        </p:nvSpPr>
        <p:spPr bwMode="black">
          <a:xfrm>
            <a:off x="4724400" y="2743200"/>
            <a:ext cx="2438400" cy="533400"/>
          </a:xfrm>
          <a:prstGeom prst="rect">
            <a:avLst/>
          </a:prstGeom>
          <a:solidFill>
            <a:srgbClr val="663399"/>
          </a:solidFill>
          <a:ln w="9525">
            <a:noFill/>
            <a:miter lim="800000"/>
            <a:headEnd/>
            <a:tailEnd/>
          </a:ln>
        </p:spPr>
        <p:txBody>
          <a:bodyPr anchor="ctr"/>
          <a:lstStyle/>
          <a:p>
            <a:pPr algn="r"/>
            <a:r>
              <a:rPr lang="sr-Latn-CS" sz="2000" b="1">
                <a:solidFill>
                  <a:srgbClr val="DBC9ED"/>
                </a:solidFill>
                <a:latin typeface="Arial" charset="0"/>
              </a:rPr>
              <a:t>Širenje kapitala</a:t>
            </a:r>
            <a:endParaRPr lang="en-US" sz="2000" b="1">
              <a:solidFill>
                <a:srgbClr val="DBC9ED"/>
              </a:solidFill>
              <a:latin typeface="Arial" charset="0"/>
            </a:endParaRPr>
          </a:p>
        </p:txBody>
      </p:sp>
      <p:sp>
        <p:nvSpPr>
          <p:cNvPr id="19" name="Rectangle 2"/>
          <p:cNvSpPr txBox="1">
            <a:spLocks noChangeArrowheads="1"/>
          </p:cNvSpPr>
          <p:nvPr/>
        </p:nvSpPr>
        <p:spPr bwMode="black">
          <a:xfrm>
            <a:off x="6096000" y="3886200"/>
            <a:ext cx="1143000" cy="533400"/>
          </a:xfrm>
          <a:prstGeom prst="rect">
            <a:avLst/>
          </a:prstGeom>
          <a:solidFill>
            <a:srgbClr val="663399"/>
          </a:solidFill>
          <a:ln w="9525">
            <a:noFill/>
            <a:miter lim="800000"/>
            <a:headEnd/>
            <a:tailEnd/>
          </a:ln>
        </p:spPr>
        <p:txBody>
          <a:bodyPr anchor="ctr"/>
          <a:lstStyle/>
          <a:p>
            <a:pPr algn="r" eaLnBrk="1" hangingPunct="1">
              <a:defRPr/>
            </a:pPr>
            <a:r>
              <a:rPr lang="sr-Latn-CS" sz="2000" b="1" kern="0" dirty="0">
                <a:solidFill>
                  <a:srgbClr val="DBC9ED"/>
                </a:solidFill>
                <a:latin typeface="+mj-lt"/>
                <a:ea typeface="+mj-ea"/>
                <a:cs typeface="+mj-cs"/>
              </a:rPr>
              <a:t>Štednja</a:t>
            </a:r>
            <a:endParaRPr lang="en-US" sz="2000" b="1" kern="0" dirty="0">
              <a:solidFill>
                <a:srgbClr val="DBC9ED"/>
              </a:solidFill>
              <a:latin typeface="+mj-lt"/>
              <a:ea typeface="+mj-ea"/>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noChangeArrowheads="1"/>
          </p:cNvSpPr>
          <p:nvPr>
            <p:ph type="title"/>
          </p:nvPr>
        </p:nvSpPr>
        <p:spPr/>
        <p:txBody>
          <a:bodyPr/>
          <a:lstStyle/>
          <a:p>
            <a:endParaRPr lang="en-GB"/>
          </a:p>
        </p:txBody>
      </p:sp>
      <p:pic>
        <p:nvPicPr>
          <p:cNvPr id="37891" name="Picture 2"/>
          <p:cNvPicPr>
            <a:picLocks noChangeAspect="1" noChangeArrowheads="1"/>
          </p:cNvPicPr>
          <p:nvPr/>
        </p:nvPicPr>
        <p:blipFill>
          <a:blip r:embed="rId2"/>
          <a:srcRect l="50417" t="14075" r="29166" b="28148"/>
          <a:stretch>
            <a:fillRect/>
          </a:stretch>
        </p:blipFill>
        <p:spPr bwMode="auto">
          <a:xfrm>
            <a:off x="1447800" y="685800"/>
            <a:ext cx="3733800" cy="5943600"/>
          </a:xfrm>
          <a:prstGeom prst="rect">
            <a:avLst/>
          </a:prstGeom>
          <a:noFill/>
          <a:ln w="9525">
            <a:noFill/>
            <a:miter lim="800000"/>
            <a:headEnd/>
            <a:tailEnd/>
          </a:ln>
        </p:spPr>
      </p:pic>
      <p:sp>
        <p:nvSpPr>
          <p:cNvPr id="8" name="Rectangle 7"/>
          <p:cNvSpPr/>
          <p:nvPr/>
        </p:nvSpPr>
        <p:spPr>
          <a:xfrm rot="16200000">
            <a:off x="664370" y="1850231"/>
            <a:ext cx="1904999" cy="338137"/>
          </a:xfrm>
          <a:prstGeom prst="rect">
            <a:avLst/>
          </a:prstGeom>
          <a:solidFill>
            <a:schemeClr val="bg1"/>
          </a:solidFill>
        </p:spPr>
        <p:txBody>
          <a:bodyPr wrap="square">
            <a:spAutoFit/>
          </a:bodyPr>
          <a:lstStyle/>
          <a:p>
            <a:pPr>
              <a:defRPr/>
            </a:pPr>
            <a:r>
              <a:rPr lang="en-GB" sz="1600" b="1" dirty="0">
                <a:solidFill>
                  <a:schemeClr val="tx1"/>
                </a:solidFill>
                <a:latin typeface="+mj-lt"/>
                <a:cs typeface="Arial" panose="020B0604020202020204" pitchFamily="34" charset="0"/>
              </a:rPr>
              <a:t>y = Y/AL</a:t>
            </a:r>
          </a:p>
        </p:txBody>
      </p:sp>
      <p:sp>
        <p:nvSpPr>
          <p:cNvPr id="7" name="Rectangle 6">
            <a:extLst>
              <a:ext uri="{FF2B5EF4-FFF2-40B4-BE49-F238E27FC236}">
                <a16:creationId xmlns:a16="http://schemas.microsoft.com/office/drawing/2014/main" id="{539632B3-301E-4CE2-B581-0A581070E1C6}"/>
              </a:ext>
            </a:extLst>
          </p:cNvPr>
          <p:cNvSpPr/>
          <p:nvPr/>
        </p:nvSpPr>
        <p:spPr>
          <a:xfrm>
            <a:off x="2514600" y="3505200"/>
            <a:ext cx="1904999" cy="338137"/>
          </a:xfrm>
          <a:prstGeom prst="rect">
            <a:avLst/>
          </a:prstGeom>
          <a:solidFill>
            <a:schemeClr val="bg1"/>
          </a:solidFill>
        </p:spPr>
        <p:txBody>
          <a:bodyPr wrap="square">
            <a:spAutoFit/>
          </a:bodyPr>
          <a:lstStyle/>
          <a:p>
            <a:pPr>
              <a:defRPr/>
            </a:pPr>
            <a:r>
              <a:rPr lang="en-GB" sz="1600" b="1" dirty="0">
                <a:solidFill>
                  <a:schemeClr val="tx1"/>
                </a:solidFill>
                <a:latin typeface="+mj-lt"/>
                <a:cs typeface="Arial" panose="020B0604020202020204" pitchFamily="34" charset="0"/>
              </a:rPr>
              <a:t> </a:t>
            </a:r>
            <a:r>
              <a:rPr lang="sr-Latn-RS" sz="1600" b="1" dirty="0">
                <a:solidFill>
                  <a:schemeClr val="tx1"/>
                </a:solidFill>
                <a:latin typeface="+mj-lt"/>
                <a:cs typeface="Arial" panose="020B0604020202020204" pitchFamily="34" charset="0"/>
              </a:rPr>
              <a:t>k</a:t>
            </a:r>
            <a:r>
              <a:rPr lang="en-GB" sz="1600" b="1" dirty="0">
                <a:solidFill>
                  <a:schemeClr val="tx1"/>
                </a:solidFill>
                <a:latin typeface="+mj-lt"/>
                <a:cs typeface="Arial" panose="020B0604020202020204" pitchFamily="34" charset="0"/>
              </a:rPr>
              <a:t> = </a:t>
            </a:r>
            <a:r>
              <a:rPr lang="sr-Latn-RS" sz="1600" b="1" dirty="0">
                <a:solidFill>
                  <a:schemeClr val="tx1"/>
                </a:solidFill>
                <a:latin typeface="+mj-lt"/>
                <a:cs typeface="Arial" panose="020B0604020202020204" pitchFamily="34" charset="0"/>
              </a:rPr>
              <a:t>K</a:t>
            </a:r>
            <a:r>
              <a:rPr lang="en-GB" sz="1600" b="1" dirty="0">
                <a:solidFill>
                  <a:schemeClr val="tx1"/>
                </a:solidFill>
                <a:latin typeface="+mj-lt"/>
                <a:cs typeface="Arial" panose="020B0604020202020204" pitchFamily="34" charset="0"/>
              </a:rPr>
              <a:t>/AL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887538" y="2509838"/>
            <a:ext cx="5181600" cy="4119562"/>
            <a:chOff x="1188" y="1152"/>
            <a:chExt cx="3264" cy="2595"/>
          </a:xfrm>
        </p:grpSpPr>
        <p:sp>
          <p:nvSpPr>
            <p:cNvPr id="38928" name="Line 5"/>
            <p:cNvSpPr>
              <a:spLocks noChangeShapeType="1"/>
            </p:cNvSpPr>
            <p:nvPr/>
          </p:nvSpPr>
          <p:spPr bwMode="black">
            <a:xfrm>
              <a:off x="1200" y="1152"/>
              <a:ext cx="0" cy="2592"/>
            </a:xfrm>
            <a:prstGeom prst="line">
              <a:avLst/>
            </a:prstGeom>
            <a:noFill/>
            <a:ln w="38100">
              <a:solidFill>
                <a:srgbClr val="B590DA"/>
              </a:solidFill>
              <a:round/>
              <a:headEnd/>
              <a:tailEnd/>
            </a:ln>
          </p:spPr>
          <p:txBody>
            <a:bodyPr/>
            <a:lstStyle/>
            <a:p>
              <a:endParaRPr lang="en-US"/>
            </a:p>
          </p:txBody>
        </p:sp>
        <p:sp>
          <p:nvSpPr>
            <p:cNvPr id="38929" name="Line 6"/>
            <p:cNvSpPr>
              <a:spLocks noChangeShapeType="1"/>
            </p:cNvSpPr>
            <p:nvPr/>
          </p:nvSpPr>
          <p:spPr bwMode="black">
            <a:xfrm>
              <a:off x="1188" y="3747"/>
              <a:ext cx="3264" cy="0"/>
            </a:xfrm>
            <a:prstGeom prst="line">
              <a:avLst/>
            </a:prstGeom>
            <a:noFill/>
            <a:ln w="38100">
              <a:solidFill>
                <a:srgbClr val="B590DA"/>
              </a:solidFill>
              <a:round/>
              <a:headEnd/>
              <a:tailEnd/>
            </a:ln>
          </p:spPr>
          <p:txBody>
            <a:bodyPr/>
            <a:lstStyle/>
            <a:p>
              <a:endParaRPr lang="en-US"/>
            </a:p>
          </p:txBody>
        </p:sp>
      </p:grpSp>
      <p:sp>
        <p:nvSpPr>
          <p:cNvPr id="38915" name="Text Box 7"/>
          <p:cNvSpPr txBox="1">
            <a:spLocks noChangeArrowheads="1"/>
          </p:cNvSpPr>
          <p:nvPr/>
        </p:nvSpPr>
        <p:spPr bwMode="black">
          <a:xfrm>
            <a:off x="1525588" y="6019800"/>
            <a:ext cx="533400" cy="457200"/>
          </a:xfrm>
          <a:prstGeom prst="rect">
            <a:avLst/>
          </a:prstGeom>
          <a:noFill/>
          <a:ln w="9525">
            <a:noFill/>
            <a:miter lim="800000"/>
            <a:headEnd/>
            <a:tailEnd/>
          </a:ln>
        </p:spPr>
        <p:txBody>
          <a:bodyPr>
            <a:spAutoFit/>
          </a:bodyPr>
          <a:lstStyle/>
          <a:p>
            <a:pPr algn="ctr">
              <a:spcBef>
                <a:spcPct val="50000"/>
              </a:spcBef>
            </a:pPr>
            <a:r>
              <a:rPr lang="de-DE" sz="2400" i="1">
                <a:solidFill>
                  <a:srgbClr val="B590DA"/>
                </a:solidFill>
                <a:latin typeface="Arial" charset="0"/>
              </a:rPr>
              <a:t>0</a:t>
            </a:r>
            <a:endParaRPr lang="en-US" sz="2400" i="1">
              <a:solidFill>
                <a:srgbClr val="B590DA"/>
              </a:solidFill>
              <a:latin typeface="Arial" charset="0"/>
            </a:endParaRPr>
          </a:p>
        </p:txBody>
      </p:sp>
      <p:sp>
        <p:nvSpPr>
          <p:cNvPr id="38916" name="Text Box 8"/>
          <p:cNvSpPr txBox="1">
            <a:spLocks noChangeArrowheads="1"/>
          </p:cNvSpPr>
          <p:nvPr/>
        </p:nvSpPr>
        <p:spPr bwMode="black">
          <a:xfrm>
            <a:off x="6553200" y="6400800"/>
            <a:ext cx="2438400" cy="457200"/>
          </a:xfrm>
          <a:prstGeom prst="rect">
            <a:avLst/>
          </a:prstGeom>
          <a:noFill/>
          <a:ln w="9525">
            <a:noFill/>
            <a:miter lim="800000"/>
            <a:headEnd/>
            <a:tailEnd/>
          </a:ln>
        </p:spPr>
        <p:txBody>
          <a:bodyPr>
            <a:spAutoFit/>
          </a:bodyPr>
          <a:lstStyle/>
          <a:p>
            <a:pPr algn="ctr">
              <a:spcBef>
                <a:spcPct val="50000"/>
              </a:spcBef>
            </a:pPr>
            <a:r>
              <a:rPr lang="en-US" sz="2400">
                <a:solidFill>
                  <a:schemeClr val="bg1"/>
                </a:solidFill>
                <a:latin typeface="Arial" charset="0"/>
              </a:rPr>
              <a:t>vreme</a:t>
            </a:r>
          </a:p>
        </p:txBody>
      </p:sp>
      <p:sp>
        <p:nvSpPr>
          <p:cNvPr id="38917" name="Text Box 9"/>
          <p:cNvSpPr txBox="1">
            <a:spLocks noChangeArrowheads="1"/>
          </p:cNvSpPr>
          <p:nvPr/>
        </p:nvSpPr>
        <p:spPr bwMode="black">
          <a:xfrm rot="-5400000">
            <a:off x="323056" y="3752057"/>
            <a:ext cx="2249487" cy="457200"/>
          </a:xfrm>
          <a:prstGeom prst="rect">
            <a:avLst/>
          </a:prstGeom>
          <a:noFill/>
          <a:ln w="9525">
            <a:noFill/>
            <a:miter lim="800000"/>
            <a:headEnd/>
            <a:tailEnd/>
          </a:ln>
        </p:spPr>
        <p:txBody>
          <a:bodyPr>
            <a:spAutoFit/>
          </a:bodyPr>
          <a:lstStyle/>
          <a:p>
            <a:pPr algn="ctr">
              <a:spcBef>
                <a:spcPct val="50000"/>
              </a:spcBef>
            </a:pPr>
            <a:r>
              <a:rPr lang="sr-Latn-CS" sz="2400">
                <a:solidFill>
                  <a:schemeClr val="bg1"/>
                </a:solidFill>
                <a:latin typeface="Arial" charset="0"/>
              </a:rPr>
              <a:t>Stopa rasta</a:t>
            </a:r>
            <a:endParaRPr lang="en-US" sz="2400">
              <a:solidFill>
                <a:schemeClr val="bg1"/>
              </a:solidFill>
              <a:latin typeface="Arial" charset="0"/>
            </a:endParaRPr>
          </a:p>
        </p:txBody>
      </p:sp>
      <p:sp>
        <p:nvSpPr>
          <p:cNvPr id="38918" name="Line 10"/>
          <p:cNvSpPr>
            <a:spLocks noChangeShapeType="1"/>
          </p:cNvSpPr>
          <p:nvPr/>
        </p:nvSpPr>
        <p:spPr bwMode="black">
          <a:xfrm>
            <a:off x="1905000" y="2971800"/>
            <a:ext cx="3236913" cy="0"/>
          </a:xfrm>
          <a:prstGeom prst="line">
            <a:avLst/>
          </a:prstGeom>
          <a:noFill/>
          <a:ln w="28575">
            <a:solidFill>
              <a:srgbClr val="FCE78C"/>
            </a:solidFill>
            <a:round/>
            <a:headEnd/>
            <a:tailEnd/>
          </a:ln>
        </p:spPr>
        <p:txBody>
          <a:bodyPr/>
          <a:lstStyle/>
          <a:p>
            <a:endParaRPr lang="en-US"/>
          </a:p>
        </p:txBody>
      </p:sp>
      <p:sp>
        <p:nvSpPr>
          <p:cNvPr id="38919" name="Text Box 19"/>
          <p:cNvSpPr txBox="1">
            <a:spLocks noChangeArrowheads="1"/>
          </p:cNvSpPr>
          <p:nvPr/>
        </p:nvSpPr>
        <p:spPr bwMode="black">
          <a:xfrm>
            <a:off x="5181600" y="2743200"/>
            <a:ext cx="3352800" cy="457200"/>
          </a:xfrm>
          <a:prstGeom prst="rect">
            <a:avLst/>
          </a:prstGeom>
          <a:noFill/>
          <a:ln w="9525">
            <a:noFill/>
            <a:miter lim="800000"/>
            <a:headEnd/>
            <a:tailEnd/>
          </a:ln>
        </p:spPr>
        <p:txBody>
          <a:bodyPr>
            <a:spAutoFit/>
          </a:bodyPr>
          <a:lstStyle/>
          <a:p>
            <a:pPr>
              <a:spcBef>
                <a:spcPct val="50000"/>
              </a:spcBef>
            </a:pPr>
            <a:r>
              <a:rPr lang="de-DE" sz="2400" i="1" dirty="0">
                <a:solidFill>
                  <a:schemeClr val="bg2"/>
                </a:solidFill>
                <a:latin typeface="Arial" charset="0"/>
              </a:rPr>
              <a:t>y=Y/AL  </a:t>
            </a:r>
            <a:r>
              <a:rPr lang="de-DE" sz="2400" dirty="0">
                <a:solidFill>
                  <a:schemeClr val="bg2"/>
                </a:solidFill>
                <a:latin typeface="Arial" charset="0"/>
              </a:rPr>
              <a:t>or</a:t>
            </a:r>
            <a:r>
              <a:rPr lang="de-DE" sz="2400" i="1" dirty="0">
                <a:solidFill>
                  <a:schemeClr val="bg2"/>
                </a:solidFill>
                <a:latin typeface="Arial" charset="0"/>
              </a:rPr>
              <a:t>  k=K/AL</a:t>
            </a:r>
            <a:endParaRPr lang="en-US" sz="2400" i="1" dirty="0">
              <a:solidFill>
                <a:schemeClr val="bg2"/>
              </a:solidFill>
              <a:latin typeface="Arial" charset="0"/>
            </a:endParaRPr>
          </a:p>
        </p:txBody>
      </p:sp>
      <p:sp>
        <p:nvSpPr>
          <p:cNvPr id="38920" name="Arc 20"/>
          <p:cNvSpPr>
            <a:spLocks/>
          </p:cNvSpPr>
          <p:nvPr/>
        </p:nvSpPr>
        <p:spPr bwMode="black">
          <a:xfrm flipV="1">
            <a:off x="304800" y="1935163"/>
            <a:ext cx="4151313" cy="2865437"/>
          </a:xfrm>
          <a:custGeom>
            <a:avLst/>
            <a:gdLst>
              <a:gd name="T0" fmla="*/ 2147483646 w 18978"/>
              <a:gd name="T1" fmla="*/ 0 h 20308"/>
              <a:gd name="T2" fmla="*/ 2147483646 w 18978"/>
              <a:gd name="T3" fmla="*/ 2147483646 h 20308"/>
              <a:gd name="T4" fmla="*/ 0 w 18978"/>
              <a:gd name="T5" fmla="*/ 2147483646 h 20308"/>
              <a:gd name="T6" fmla="*/ 0 60000 65536"/>
              <a:gd name="T7" fmla="*/ 0 60000 65536"/>
              <a:gd name="T8" fmla="*/ 0 60000 65536"/>
              <a:gd name="T9" fmla="*/ 0 w 18978"/>
              <a:gd name="T10" fmla="*/ 0 h 20308"/>
              <a:gd name="T11" fmla="*/ 18978 w 18978"/>
              <a:gd name="T12" fmla="*/ 20308 h 20308"/>
            </a:gdLst>
            <a:ahLst/>
            <a:cxnLst>
              <a:cxn ang="T6">
                <a:pos x="T0" y="T1"/>
              </a:cxn>
              <a:cxn ang="T7">
                <a:pos x="T2" y="T3"/>
              </a:cxn>
              <a:cxn ang="T8">
                <a:pos x="T4" y="T5"/>
              </a:cxn>
            </a:cxnLst>
            <a:rect l="T9" t="T10" r="T11" b="T12"/>
            <a:pathLst>
              <a:path w="18978" h="20308" fill="none" extrusionOk="0">
                <a:moveTo>
                  <a:pt x="7359" y="0"/>
                </a:moveTo>
                <a:cubicBezTo>
                  <a:pt x="12323" y="1799"/>
                  <a:pt x="16457" y="5354"/>
                  <a:pt x="18978" y="9993"/>
                </a:cubicBezTo>
              </a:path>
              <a:path w="18978" h="20308" stroke="0" extrusionOk="0">
                <a:moveTo>
                  <a:pt x="7359" y="0"/>
                </a:moveTo>
                <a:cubicBezTo>
                  <a:pt x="12323" y="1799"/>
                  <a:pt x="16457" y="5354"/>
                  <a:pt x="18978" y="9993"/>
                </a:cubicBezTo>
                <a:lnTo>
                  <a:pt x="0" y="20308"/>
                </a:lnTo>
                <a:lnTo>
                  <a:pt x="7359" y="0"/>
                </a:lnTo>
                <a:close/>
              </a:path>
            </a:pathLst>
          </a:custGeom>
          <a:noFill/>
          <a:ln w="28575">
            <a:solidFill>
              <a:srgbClr val="FCE78C"/>
            </a:solidFill>
            <a:round/>
            <a:headEnd/>
            <a:tailEnd/>
          </a:ln>
        </p:spPr>
        <p:txBody>
          <a:bodyPr wrap="none" anchor="ctr"/>
          <a:lstStyle/>
          <a:p>
            <a:endParaRPr lang="en-US"/>
          </a:p>
        </p:txBody>
      </p:sp>
      <p:sp>
        <p:nvSpPr>
          <p:cNvPr id="38921" name="Arc 21"/>
          <p:cNvSpPr>
            <a:spLocks/>
          </p:cNvSpPr>
          <p:nvPr/>
        </p:nvSpPr>
        <p:spPr bwMode="black">
          <a:xfrm flipV="1">
            <a:off x="381000" y="2590800"/>
            <a:ext cx="4030663" cy="2849563"/>
          </a:xfrm>
          <a:custGeom>
            <a:avLst/>
            <a:gdLst>
              <a:gd name="T0" fmla="*/ 2147483646 w 20038"/>
              <a:gd name="T1" fmla="*/ 0 h 20198"/>
              <a:gd name="T2" fmla="*/ 2147483646 w 20038"/>
              <a:gd name="T3" fmla="*/ 2147483646 h 20198"/>
              <a:gd name="T4" fmla="*/ 0 w 20038"/>
              <a:gd name="T5" fmla="*/ 2147483646 h 20198"/>
              <a:gd name="T6" fmla="*/ 0 60000 65536"/>
              <a:gd name="T7" fmla="*/ 0 60000 65536"/>
              <a:gd name="T8" fmla="*/ 0 60000 65536"/>
              <a:gd name="T9" fmla="*/ 0 w 20038"/>
              <a:gd name="T10" fmla="*/ 0 h 20198"/>
              <a:gd name="T11" fmla="*/ 20038 w 20038"/>
              <a:gd name="T12" fmla="*/ 20198 h 20198"/>
            </a:gdLst>
            <a:ahLst/>
            <a:cxnLst>
              <a:cxn ang="T6">
                <a:pos x="T0" y="T1"/>
              </a:cxn>
              <a:cxn ang="T7">
                <a:pos x="T2" y="T3"/>
              </a:cxn>
              <a:cxn ang="T8">
                <a:pos x="T4" y="T5"/>
              </a:cxn>
            </a:cxnLst>
            <a:rect l="T9" t="T10" r="T11" b="T12"/>
            <a:pathLst>
              <a:path w="20038" h="20198" fill="none" extrusionOk="0">
                <a:moveTo>
                  <a:pt x="7655" y="-1"/>
                </a:moveTo>
                <a:cubicBezTo>
                  <a:pt x="13295" y="2137"/>
                  <a:pt x="17785" y="6537"/>
                  <a:pt x="20037" y="12133"/>
                </a:cubicBezTo>
              </a:path>
              <a:path w="20038" h="20198" stroke="0" extrusionOk="0">
                <a:moveTo>
                  <a:pt x="7655" y="-1"/>
                </a:moveTo>
                <a:cubicBezTo>
                  <a:pt x="13295" y="2137"/>
                  <a:pt x="17785" y="6537"/>
                  <a:pt x="20037" y="12133"/>
                </a:cubicBezTo>
                <a:lnTo>
                  <a:pt x="0" y="20198"/>
                </a:lnTo>
                <a:lnTo>
                  <a:pt x="7655" y="-1"/>
                </a:lnTo>
                <a:close/>
              </a:path>
            </a:pathLst>
          </a:custGeom>
          <a:noFill/>
          <a:ln w="28575">
            <a:solidFill>
              <a:srgbClr val="FCE78C"/>
            </a:solidFill>
            <a:round/>
            <a:headEnd/>
            <a:tailEnd/>
          </a:ln>
        </p:spPr>
        <p:txBody>
          <a:bodyPr wrap="none" anchor="ctr"/>
          <a:lstStyle/>
          <a:p>
            <a:endParaRPr lang="en-US"/>
          </a:p>
        </p:txBody>
      </p:sp>
      <p:sp>
        <p:nvSpPr>
          <p:cNvPr id="38922" name="Text Box 22"/>
          <p:cNvSpPr txBox="1">
            <a:spLocks noChangeArrowheads="1"/>
          </p:cNvSpPr>
          <p:nvPr/>
        </p:nvSpPr>
        <p:spPr bwMode="black">
          <a:xfrm>
            <a:off x="4419599" y="3124200"/>
            <a:ext cx="4030663" cy="461665"/>
          </a:xfrm>
          <a:prstGeom prst="rect">
            <a:avLst/>
          </a:prstGeom>
          <a:noFill/>
          <a:ln w="9525">
            <a:noFill/>
            <a:miter lim="800000"/>
            <a:headEnd/>
            <a:tailEnd/>
          </a:ln>
        </p:spPr>
        <p:txBody>
          <a:bodyPr wrap="square">
            <a:spAutoFit/>
          </a:bodyPr>
          <a:lstStyle/>
          <a:p>
            <a:pPr>
              <a:spcBef>
                <a:spcPct val="50000"/>
              </a:spcBef>
            </a:pPr>
            <a:r>
              <a:rPr lang="de-DE" sz="2400" i="1" dirty="0">
                <a:solidFill>
                  <a:schemeClr val="bg2"/>
                </a:solidFill>
                <a:latin typeface="Arial" charset="0"/>
              </a:rPr>
              <a:t>Y/L  </a:t>
            </a:r>
            <a:r>
              <a:rPr lang="en-US" sz="2400" i="1" dirty="0" err="1">
                <a:solidFill>
                  <a:schemeClr val="bg2"/>
                </a:solidFill>
                <a:latin typeface="Arial" charset="0"/>
              </a:rPr>
              <a:t>ili</a:t>
            </a:r>
            <a:r>
              <a:rPr lang="de-DE" sz="2400" i="1" dirty="0">
                <a:solidFill>
                  <a:schemeClr val="bg2"/>
                </a:solidFill>
                <a:latin typeface="Arial" charset="0"/>
              </a:rPr>
              <a:t>  K/L</a:t>
            </a:r>
            <a:r>
              <a:rPr lang="sr-Latn-RS" sz="2400" i="1" dirty="0">
                <a:solidFill>
                  <a:schemeClr val="bg2"/>
                </a:solidFill>
                <a:latin typeface="Arial" charset="0"/>
              </a:rPr>
              <a:t> raste po stopi a</a:t>
            </a:r>
            <a:endParaRPr lang="en-US" sz="2400" i="1" dirty="0">
              <a:solidFill>
                <a:schemeClr val="bg2"/>
              </a:solidFill>
              <a:latin typeface="Arial" charset="0"/>
            </a:endParaRPr>
          </a:p>
        </p:txBody>
      </p:sp>
      <p:sp>
        <p:nvSpPr>
          <p:cNvPr id="38923" name="Text Box 23"/>
          <p:cNvSpPr txBox="1">
            <a:spLocks noChangeArrowheads="1"/>
          </p:cNvSpPr>
          <p:nvPr/>
        </p:nvSpPr>
        <p:spPr bwMode="black">
          <a:xfrm>
            <a:off x="4419600" y="3581400"/>
            <a:ext cx="3886200" cy="461665"/>
          </a:xfrm>
          <a:prstGeom prst="rect">
            <a:avLst/>
          </a:prstGeom>
          <a:noFill/>
          <a:ln w="9525">
            <a:noFill/>
            <a:miter lim="800000"/>
            <a:headEnd/>
            <a:tailEnd/>
          </a:ln>
        </p:spPr>
        <p:txBody>
          <a:bodyPr wrap="square">
            <a:spAutoFit/>
          </a:bodyPr>
          <a:lstStyle/>
          <a:p>
            <a:pPr>
              <a:spcBef>
                <a:spcPct val="50000"/>
              </a:spcBef>
            </a:pPr>
            <a:r>
              <a:rPr lang="sr-Latn-RS" sz="2400" i="1" dirty="0">
                <a:solidFill>
                  <a:schemeClr val="bg2"/>
                </a:solidFill>
                <a:latin typeface="Arial" charset="0"/>
              </a:rPr>
              <a:t> Y i </a:t>
            </a:r>
            <a:r>
              <a:rPr lang="de-DE" sz="2400" i="1" dirty="0">
                <a:solidFill>
                  <a:schemeClr val="bg2"/>
                </a:solidFill>
                <a:latin typeface="Arial" charset="0"/>
              </a:rPr>
              <a:t>K</a:t>
            </a:r>
            <a:r>
              <a:rPr lang="sr-Latn-RS" sz="2400" i="1" dirty="0">
                <a:solidFill>
                  <a:schemeClr val="bg2"/>
                </a:solidFill>
                <a:latin typeface="Arial" charset="0"/>
              </a:rPr>
              <a:t> – rastu po stopi a+n</a:t>
            </a:r>
            <a:endParaRPr lang="en-US" sz="2400" i="1" dirty="0">
              <a:solidFill>
                <a:schemeClr val="bg2"/>
              </a:solidFill>
              <a:latin typeface="Arial" charset="0"/>
            </a:endParaRPr>
          </a:p>
        </p:txBody>
      </p:sp>
      <p:sp>
        <p:nvSpPr>
          <p:cNvPr id="38924" name="Text Box 24"/>
          <p:cNvSpPr txBox="1">
            <a:spLocks noChangeArrowheads="1"/>
          </p:cNvSpPr>
          <p:nvPr/>
        </p:nvSpPr>
        <p:spPr bwMode="black">
          <a:xfrm>
            <a:off x="2362200" y="2590800"/>
            <a:ext cx="2209800" cy="396875"/>
          </a:xfrm>
          <a:prstGeom prst="rect">
            <a:avLst/>
          </a:prstGeom>
          <a:noFill/>
          <a:ln w="9525">
            <a:noFill/>
            <a:miter lim="800000"/>
            <a:headEnd/>
            <a:tailEnd/>
          </a:ln>
        </p:spPr>
        <p:txBody>
          <a:bodyPr>
            <a:spAutoFit/>
          </a:bodyPr>
          <a:lstStyle/>
          <a:p>
            <a:pPr>
              <a:spcBef>
                <a:spcPct val="50000"/>
              </a:spcBef>
            </a:pPr>
            <a:r>
              <a:rPr lang="sr-Latn-CS" sz="2000">
                <a:solidFill>
                  <a:schemeClr val="bg2"/>
                </a:solidFill>
                <a:latin typeface="Arial" charset="0"/>
              </a:rPr>
              <a:t>Stopa rasta</a:t>
            </a:r>
            <a:r>
              <a:rPr lang="de-DE" sz="2000">
                <a:solidFill>
                  <a:schemeClr val="bg2"/>
                </a:solidFill>
                <a:latin typeface="Arial" charset="0"/>
              </a:rPr>
              <a:t> = 0</a:t>
            </a:r>
            <a:endParaRPr lang="en-US" sz="2000">
              <a:solidFill>
                <a:schemeClr val="bg2"/>
              </a:solidFill>
              <a:latin typeface="Arial" charset="0"/>
            </a:endParaRPr>
          </a:p>
        </p:txBody>
      </p:sp>
      <p:sp>
        <p:nvSpPr>
          <p:cNvPr id="38925" name="Text Box 25"/>
          <p:cNvSpPr txBox="1">
            <a:spLocks noChangeArrowheads="1"/>
          </p:cNvSpPr>
          <p:nvPr/>
        </p:nvSpPr>
        <p:spPr bwMode="black">
          <a:xfrm>
            <a:off x="2057400" y="3581400"/>
            <a:ext cx="2209800" cy="396875"/>
          </a:xfrm>
          <a:prstGeom prst="rect">
            <a:avLst/>
          </a:prstGeom>
          <a:noFill/>
          <a:ln w="9525">
            <a:noFill/>
            <a:miter lim="800000"/>
            <a:headEnd/>
            <a:tailEnd/>
          </a:ln>
        </p:spPr>
        <p:txBody>
          <a:bodyPr>
            <a:spAutoFit/>
          </a:bodyPr>
          <a:lstStyle/>
          <a:p>
            <a:pPr>
              <a:spcBef>
                <a:spcPct val="50000"/>
              </a:spcBef>
            </a:pPr>
            <a:r>
              <a:rPr lang="sr-Latn-CS" sz="2000">
                <a:solidFill>
                  <a:schemeClr val="bg2"/>
                </a:solidFill>
                <a:latin typeface="Arial" charset="0"/>
              </a:rPr>
              <a:t>Stopa rasta</a:t>
            </a:r>
            <a:r>
              <a:rPr lang="de-DE" sz="2000">
                <a:solidFill>
                  <a:schemeClr val="bg2"/>
                </a:solidFill>
                <a:latin typeface="Arial" charset="0"/>
              </a:rPr>
              <a:t> = </a:t>
            </a:r>
            <a:r>
              <a:rPr lang="de-DE" sz="2000" i="1">
                <a:solidFill>
                  <a:schemeClr val="bg2"/>
                </a:solidFill>
                <a:latin typeface="Arial" charset="0"/>
              </a:rPr>
              <a:t>a</a:t>
            </a:r>
            <a:endParaRPr lang="en-US" sz="2000" i="1">
              <a:solidFill>
                <a:schemeClr val="bg2"/>
              </a:solidFill>
              <a:latin typeface="Arial" charset="0"/>
            </a:endParaRPr>
          </a:p>
        </p:txBody>
      </p:sp>
      <p:sp>
        <p:nvSpPr>
          <p:cNvPr id="38926" name="Text Box 26"/>
          <p:cNvSpPr txBox="1">
            <a:spLocks noChangeArrowheads="1"/>
          </p:cNvSpPr>
          <p:nvPr/>
        </p:nvSpPr>
        <p:spPr bwMode="black">
          <a:xfrm>
            <a:off x="2971800" y="4953000"/>
            <a:ext cx="2438400" cy="396875"/>
          </a:xfrm>
          <a:prstGeom prst="rect">
            <a:avLst/>
          </a:prstGeom>
          <a:noFill/>
          <a:ln w="9525">
            <a:noFill/>
            <a:miter lim="800000"/>
            <a:headEnd/>
            <a:tailEnd/>
          </a:ln>
        </p:spPr>
        <p:txBody>
          <a:bodyPr>
            <a:spAutoFit/>
          </a:bodyPr>
          <a:lstStyle/>
          <a:p>
            <a:pPr>
              <a:spcBef>
                <a:spcPct val="50000"/>
              </a:spcBef>
            </a:pPr>
            <a:r>
              <a:rPr lang="sr-Latn-CS" sz="2000" dirty="0">
                <a:solidFill>
                  <a:schemeClr val="bg2"/>
                </a:solidFill>
                <a:latin typeface="Arial" charset="0"/>
              </a:rPr>
              <a:t>Stopa rasta</a:t>
            </a:r>
            <a:r>
              <a:rPr lang="de-DE" sz="2000" dirty="0">
                <a:solidFill>
                  <a:schemeClr val="bg2"/>
                </a:solidFill>
                <a:latin typeface="Arial" charset="0"/>
              </a:rPr>
              <a:t> = </a:t>
            </a:r>
            <a:r>
              <a:rPr lang="de-DE" sz="2000" i="1" dirty="0">
                <a:solidFill>
                  <a:schemeClr val="bg2"/>
                </a:solidFill>
                <a:latin typeface="Arial" charset="0"/>
              </a:rPr>
              <a:t>a</a:t>
            </a:r>
            <a:r>
              <a:rPr lang="de-DE" sz="2000" dirty="0">
                <a:solidFill>
                  <a:schemeClr val="bg2"/>
                </a:solidFill>
                <a:latin typeface="Arial" charset="0"/>
              </a:rPr>
              <a:t>+</a:t>
            </a:r>
            <a:r>
              <a:rPr lang="de-DE" sz="2000" i="1" dirty="0">
                <a:solidFill>
                  <a:schemeClr val="bg2"/>
                </a:solidFill>
                <a:latin typeface="Arial" charset="0"/>
              </a:rPr>
              <a:t>n</a:t>
            </a:r>
            <a:endParaRPr lang="en-US" sz="2000" i="1" dirty="0">
              <a:solidFill>
                <a:schemeClr val="bg2"/>
              </a:solidFill>
              <a:latin typeface="Arial" charset="0"/>
            </a:endParaRPr>
          </a:p>
        </p:txBody>
      </p:sp>
      <p:sp>
        <p:nvSpPr>
          <p:cNvPr id="19" name="Rectangle 18"/>
          <p:cNvSpPr/>
          <p:nvPr/>
        </p:nvSpPr>
        <p:spPr>
          <a:xfrm>
            <a:off x="304800" y="152400"/>
            <a:ext cx="8610600" cy="646331"/>
          </a:xfrm>
          <a:prstGeom prst="rect">
            <a:avLst/>
          </a:prstGeom>
        </p:spPr>
        <p:txBody>
          <a:bodyPr>
            <a:spAutoFit/>
          </a:bodyPr>
          <a:lstStyle/>
          <a:p>
            <a:pPr>
              <a:defRPr/>
            </a:pPr>
            <a:r>
              <a:rPr lang="en-GB" dirty="0" err="1">
                <a:solidFill>
                  <a:schemeClr val="bg2"/>
                </a:solidFill>
                <a:latin typeface="+mj-lt"/>
                <a:cs typeface="Arial" panose="020B0604020202020204" pitchFamily="34" charset="0"/>
              </a:rPr>
              <a:t>Karakteristika</a:t>
            </a:r>
            <a:r>
              <a:rPr lang="en-GB" dirty="0">
                <a:solidFill>
                  <a:schemeClr val="bg2"/>
                </a:solidFill>
                <a:latin typeface="+mj-lt"/>
                <a:cs typeface="Arial" panose="020B0604020202020204" pitchFamily="34" charset="0"/>
              </a:rPr>
              <a:t> </a:t>
            </a:r>
            <a:r>
              <a:rPr lang="en-GB" dirty="0" err="1">
                <a:solidFill>
                  <a:schemeClr val="bg2"/>
                </a:solidFill>
                <a:latin typeface="+mj-lt"/>
                <a:cs typeface="Arial" panose="020B0604020202020204" pitchFamily="34" charset="0"/>
              </a:rPr>
              <a:t>stabilnog</a:t>
            </a:r>
            <a:r>
              <a:rPr lang="en-GB" dirty="0">
                <a:solidFill>
                  <a:schemeClr val="bg2"/>
                </a:solidFill>
                <a:latin typeface="+mj-lt"/>
                <a:cs typeface="Arial" panose="020B0604020202020204" pitchFamily="34" charset="0"/>
              </a:rPr>
              <a:t> </a:t>
            </a:r>
            <a:r>
              <a:rPr lang="en-GB" dirty="0" err="1">
                <a:solidFill>
                  <a:schemeClr val="bg2"/>
                </a:solidFill>
                <a:latin typeface="+mj-lt"/>
                <a:cs typeface="Arial" panose="020B0604020202020204" pitchFamily="34" charset="0"/>
              </a:rPr>
              <a:t>stanja</a:t>
            </a:r>
            <a:r>
              <a:rPr lang="en-GB" dirty="0">
                <a:solidFill>
                  <a:schemeClr val="bg2"/>
                </a:solidFill>
                <a:latin typeface="+mj-lt"/>
                <a:cs typeface="Arial" panose="020B0604020202020204" pitchFamily="34" charset="0"/>
              </a:rPr>
              <a:t> </a:t>
            </a:r>
            <a:r>
              <a:rPr lang="en-GB" dirty="0" err="1">
                <a:solidFill>
                  <a:schemeClr val="bg2"/>
                </a:solidFill>
                <a:latin typeface="+mj-lt"/>
                <a:cs typeface="Arial" panose="020B0604020202020204" pitchFamily="34" charset="0"/>
              </a:rPr>
              <a:t>sada</a:t>
            </a:r>
            <a:r>
              <a:rPr lang="en-GB" dirty="0">
                <a:solidFill>
                  <a:schemeClr val="bg2"/>
                </a:solidFill>
                <a:latin typeface="+mj-lt"/>
                <a:cs typeface="Arial" panose="020B0604020202020204" pitchFamily="34" charset="0"/>
              </a:rPr>
              <a:t> </a:t>
            </a:r>
            <a:r>
              <a:rPr lang="en-GB" dirty="0" err="1">
                <a:solidFill>
                  <a:schemeClr val="bg2"/>
                </a:solidFill>
                <a:latin typeface="+mj-lt"/>
                <a:cs typeface="Arial" panose="020B0604020202020204" pitchFamily="34" charset="0"/>
              </a:rPr>
              <a:t>će</a:t>
            </a:r>
            <a:r>
              <a:rPr lang="en-GB" dirty="0">
                <a:solidFill>
                  <a:schemeClr val="bg2"/>
                </a:solidFill>
                <a:latin typeface="+mj-lt"/>
                <a:cs typeface="Arial" panose="020B0604020202020204" pitchFamily="34" charset="0"/>
              </a:rPr>
              <a:t> </a:t>
            </a:r>
            <a:r>
              <a:rPr lang="en-GB" dirty="0" err="1">
                <a:solidFill>
                  <a:schemeClr val="bg2"/>
                </a:solidFill>
                <a:latin typeface="+mj-lt"/>
                <a:cs typeface="Arial" panose="020B0604020202020204" pitchFamily="34" charset="0"/>
              </a:rPr>
              <a:t>biti</a:t>
            </a:r>
            <a:r>
              <a:rPr lang="en-GB" dirty="0">
                <a:solidFill>
                  <a:schemeClr val="bg2"/>
                </a:solidFill>
                <a:latin typeface="+mj-lt"/>
                <a:cs typeface="Arial" panose="020B0604020202020204" pitchFamily="34" charset="0"/>
              </a:rPr>
              <a:t> to </a:t>
            </a:r>
            <a:r>
              <a:rPr lang="en-GB" dirty="0" err="1">
                <a:solidFill>
                  <a:schemeClr val="bg2"/>
                </a:solidFill>
                <a:latin typeface="+mj-lt"/>
                <a:cs typeface="Arial" panose="020B0604020202020204" pitchFamily="34" charset="0"/>
              </a:rPr>
              <a:t>da</a:t>
            </a:r>
            <a:r>
              <a:rPr lang="en-GB" dirty="0">
                <a:solidFill>
                  <a:schemeClr val="bg2"/>
                </a:solidFill>
                <a:latin typeface="+mj-lt"/>
                <a:cs typeface="Arial" panose="020B0604020202020204" pitchFamily="34" charset="0"/>
              </a:rPr>
              <a:t> </a:t>
            </a:r>
            <a:r>
              <a:rPr lang="en-GB" dirty="0" err="1">
                <a:solidFill>
                  <a:schemeClr val="bg2"/>
                </a:solidFill>
                <a:latin typeface="+mj-lt"/>
                <a:cs typeface="Arial" panose="020B0604020202020204" pitchFamily="34" charset="0"/>
              </a:rPr>
              <a:t>su</a:t>
            </a:r>
            <a:r>
              <a:rPr lang="en-GB" dirty="0">
                <a:solidFill>
                  <a:schemeClr val="bg2"/>
                </a:solidFill>
                <a:latin typeface="+mj-lt"/>
                <a:cs typeface="Arial" panose="020B0604020202020204" pitchFamily="34" charset="0"/>
              </a:rPr>
              <a:t> </a:t>
            </a:r>
            <a:r>
              <a:rPr lang="en-GB" dirty="0" err="1">
                <a:solidFill>
                  <a:schemeClr val="bg2"/>
                </a:solidFill>
                <a:latin typeface="+mj-lt"/>
                <a:cs typeface="Arial" panose="020B0604020202020204" pitchFamily="34" charset="0"/>
              </a:rPr>
              <a:t>stope</a:t>
            </a:r>
            <a:r>
              <a:rPr lang="en-GB" dirty="0">
                <a:solidFill>
                  <a:schemeClr val="bg2"/>
                </a:solidFill>
                <a:latin typeface="+mj-lt"/>
                <a:cs typeface="Arial" panose="020B0604020202020204" pitchFamily="34" charset="0"/>
              </a:rPr>
              <a:t> </a:t>
            </a:r>
            <a:r>
              <a:rPr lang="en-GB" dirty="0" err="1">
                <a:solidFill>
                  <a:schemeClr val="bg2"/>
                </a:solidFill>
                <a:latin typeface="+mj-lt"/>
                <a:cs typeface="Arial" panose="020B0604020202020204" pitchFamily="34" charset="0"/>
              </a:rPr>
              <a:t>kapitala</a:t>
            </a:r>
            <a:r>
              <a:rPr lang="en-GB" dirty="0">
                <a:solidFill>
                  <a:schemeClr val="bg2"/>
                </a:solidFill>
                <a:latin typeface="+mj-lt"/>
                <a:cs typeface="Arial" panose="020B0604020202020204" pitchFamily="34" charset="0"/>
              </a:rPr>
              <a:t> </a:t>
            </a:r>
            <a:r>
              <a:rPr lang="en-GB" dirty="0" err="1">
                <a:solidFill>
                  <a:schemeClr val="bg2"/>
                </a:solidFill>
                <a:latin typeface="+mj-lt"/>
                <a:cs typeface="Arial" panose="020B0604020202020204" pitchFamily="34" charset="0"/>
              </a:rPr>
              <a:t>i</a:t>
            </a:r>
            <a:r>
              <a:rPr lang="en-GB" dirty="0">
                <a:solidFill>
                  <a:schemeClr val="bg2"/>
                </a:solidFill>
                <a:latin typeface="+mj-lt"/>
                <a:cs typeface="Arial" panose="020B0604020202020204" pitchFamily="34" charset="0"/>
              </a:rPr>
              <a:t> </a:t>
            </a:r>
            <a:r>
              <a:rPr lang="en-GB" dirty="0" err="1">
                <a:solidFill>
                  <a:schemeClr val="bg2"/>
                </a:solidFill>
                <a:latin typeface="+mj-lt"/>
                <a:cs typeface="Arial" panose="020B0604020202020204" pitchFamily="34" charset="0"/>
              </a:rPr>
              <a:t>autputa</a:t>
            </a:r>
            <a:r>
              <a:rPr lang="en-GB" dirty="0">
                <a:solidFill>
                  <a:schemeClr val="bg2"/>
                </a:solidFill>
                <a:latin typeface="+mj-lt"/>
                <a:cs typeface="Arial" panose="020B0604020202020204" pitchFamily="34" charset="0"/>
              </a:rPr>
              <a:t> u </a:t>
            </a:r>
            <a:r>
              <a:rPr lang="en-GB" dirty="0" err="1">
                <a:solidFill>
                  <a:schemeClr val="bg2"/>
                </a:solidFill>
                <a:latin typeface="+mj-lt"/>
                <a:cs typeface="Arial" panose="020B0604020202020204" pitchFamily="34" charset="0"/>
              </a:rPr>
              <a:t>odnosu</a:t>
            </a:r>
            <a:r>
              <a:rPr lang="en-GB" dirty="0">
                <a:solidFill>
                  <a:schemeClr val="bg2"/>
                </a:solidFill>
                <a:latin typeface="+mj-lt"/>
                <a:cs typeface="Arial" panose="020B0604020202020204" pitchFamily="34" charset="0"/>
              </a:rPr>
              <a:t> </a:t>
            </a:r>
            <a:r>
              <a:rPr lang="en-GB" dirty="0" err="1">
                <a:solidFill>
                  <a:schemeClr val="bg2"/>
                </a:solidFill>
                <a:latin typeface="+mj-lt"/>
                <a:cs typeface="Arial" panose="020B0604020202020204" pitchFamily="34" charset="0"/>
              </a:rPr>
              <a:t>na</a:t>
            </a:r>
            <a:r>
              <a:rPr lang="en-GB" dirty="0">
                <a:solidFill>
                  <a:schemeClr val="bg2"/>
                </a:solidFill>
                <a:latin typeface="+mj-lt"/>
                <a:cs typeface="Arial" panose="020B0604020202020204" pitchFamily="34" charset="0"/>
              </a:rPr>
              <a:t> </a:t>
            </a:r>
            <a:r>
              <a:rPr lang="en-GB" dirty="0" err="1">
                <a:solidFill>
                  <a:schemeClr val="bg2"/>
                </a:solidFill>
                <a:latin typeface="+mj-lt"/>
                <a:cs typeface="Arial" panose="020B0604020202020204" pitchFamily="34" charset="0"/>
              </a:rPr>
              <a:t>efektivni</a:t>
            </a:r>
            <a:r>
              <a:rPr lang="en-GB" dirty="0">
                <a:solidFill>
                  <a:schemeClr val="bg2"/>
                </a:solidFill>
                <a:latin typeface="+mj-lt"/>
                <a:cs typeface="Arial" panose="020B0604020202020204" pitchFamily="34" charset="0"/>
              </a:rPr>
              <a:t> </a:t>
            </a:r>
            <a:r>
              <a:rPr lang="en-GB" dirty="0" err="1">
                <a:solidFill>
                  <a:schemeClr val="bg2"/>
                </a:solidFill>
                <a:latin typeface="+mj-lt"/>
                <a:cs typeface="Arial" panose="020B0604020202020204" pitchFamily="34" charset="0"/>
              </a:rPr>
              <a:t>rad</a:t>
            </a:r>
            <a:r>
              <a:rPr lang="en-GB" dirty="0">
                <a:solidFill>
                  <a:schemeClr val="bg2"/>
                </a:solidFill>
                <a:latin typeface="+mj-lt"/>
                <a:cs typeface="Arial" panose="020B0604020202020204" pitchFamily="34" charset="0"/>
              </a:rPr>
              <a:t> </a:t>
            </a:r>
            <a:r>
              <a:rPr lang="en-GB" dirty="0" err="1">
                <a:solidFill>
                  <a:schemeClr val="bg2"/>
                </a:solidFill>
                <a:latin typeface="+mj-lt"/>
                <a:cs typeface="Arial" panose="020B0604020202020204" pitchFamily="34" charset="0"/>
              </a:rPr>
              <a:t>konstantne</a:t>
            </a:r>
            <a:r>
              <a:rPr lang="en-GB" dirty="0">
                <a:solidFill>
                  <a:schemeClr val="bg2"/>
                </a:solidFill>
                <a:latin typeface="+mj-lt"/>
                <a:cs typeface="Arial" panose="020B0604020202020204" pitchFamily="34" charset="0"/>
              </a:rPr>
              <a:t> </a:t>
            </a:r>
          </a:p>
        </p:txBody>
      </p:sp>
      <p:sp>
        <p:nvSpPr>
          <p:cNvPr id="3" name="Rectangle 2">
            <a:extLst>
              <a:ext uri="{FF2B5EF4-FFF2-40B4-BE49-F238E27FC236}">
                <a16:creationId xmlns:a16="http://schemas.microsoft.com/office/drawing/2014/main" id="{A45FC7BD-DC92-4970-A912-60B76DF8AF83}"/>
              </a:ext>
            </a:extLst>
          </p:cNvPr>
          <p:cNvSpPr/>
          <p:nvPr/>
        </p:nvSpPr>
        <p:spPr>
          <a:xfrm>
            <a:off x="2895600" y="1654433"/>
            <a:ext cx="4572000" cy="646331"/>
          </a:xfrm>
          <a:prstGeom prst="rect">
            <a:avLst/>
          </a:prstGeom>
        </p:spPr>
        <p:txBody>
          <a:bodyPr>
            <a:spAutoFit/>
          </a:bodyPr>
          <a:lstStyle/>
          <a:p>
            <a:r>
              <a:rPr lang="en-US" dirty="0" err="1">
                <a:solidFill>
                  <a:schemeClr val="bg2"/>
                </a:solidFill>
                <a:latin typeface="StoneSerifYU"/>
                <a:ea typeface="Calibri" panose="020F0502020204030204" pitchFamily="34" charset="0"/>
                <a:cs typeface="StoneSerifYU"/>
              </a:rPr>
              <a:t>ako</a:t>
            </a:r>
            <a:r>
              <a:rPr lang="en-US" dirty="0">
                <a:solidFill>
                  <a:schemeClr val="bg2"/>
                </a:solidFill>
                <a:latin typeface="StoneSerifYU"/>
                <a:ea typeface="Calibri" panose="020F0502020204030204" pitchFamily="34" charset="0"/>
                <a:cs typeface="StoneSerifYU"/>
              </a:rPr>
              <a:t> </a:t>
            </a:r>
            <a:r>
              <a:rPr lang="en-US" dirty="0" err="1">
                <a:solidFill>
                  <a:schemeClr val="bg2"/>
                </a:solidFill>
                <a:latin typeface="StoneSerifYU"/>
                <a:ea typeface="Calibri" panose="020F0502020204030204" pitchFamily="34" charset="0"/>
                <a:cs typeface="StoneSerifYU"/>
              </a:rPr>
              <a:t>je</a:t>
            </a:r>
            <a:r>
              <a:rPr lang="en-US" dirty="0">
                <a:solidFill>
                  <a:schemeClr val="bg2"/>
                </a:solidFill>
                <a:latin typeface="StoneSerifYU"/>
                <a:ea typeface="Calibri" panose="020F0502020204030204" pitchFamily="34" charset="0"/>
                <a:cs typeface="StoneSerifYU"/>
              </a:rPr>
              <a:t> </a:t>
            </a:r>
            <a:r>
              <a:rPr lang="en-US" i="1" dirty="0">
                <a:solidFill>
                  <a:schemeClr val="bg2"/>
                </a:solidFill>
                <a:latin typeface="StoneSerifYU"/>
                <a:ea typeface="Calibri" panose="020F0502020204030204" pitchFamily="34" charset="0"/>
                <a:cs typeface="StoneSerifYU"/>
              </a:rPr>
              <a:t>Y/AL</a:t>
            </a:r>
            <a:r>
              <a:rPr lang="en-US" dirty="0">
                <a:solidFill>
                  <a:schemeClr val="bg2"/>
                </a:solidFill>
                <a:latin typeface="StoneSerifYU"/>
                <a:ea typeface="Calibri" panose="020F0502020204030204" pitchFamily="34" charset="0"/>
                <a:cs typeface="StoneSerifYU"/>
              </a:rPr>
              <a:t> </a:t>
            </a:r>
            <a:r>
              <a:rPr lang="en-US" dirty="0" err="1">
                <a:solidFill>
                  <a:schemeClr val="bg2"/>
                </a:solidFill>
                <a:latin typeface="StoneSerifYU"/>
                <a:ea typeface="Calibri" panose="020F0502020204030204" pitchFamily="34" charset="0"/>
                <a:cs typeface="StoneSerifYU"/>
              </a:rPr>
              <a:t>konstantno</a:t>
            </a:r>
            <a:r>
              <a:rPr lang="en-US" dirty="0">
                <a:solidFill>
                  <a:schemeClr val="bg2"/>
                </a:solidFill>
                <a:latin typeface="StoneSerifYU"/>
                <a:ea typeface="Calibri" panose="020F0502020204030204" pitchFamily="34" charset="0"/>
                <a:cs typeface="StoneSerifYU"/>
              </a:rPr>
              <a:t>, to </a:t>
            </a:r>
            <a:r>
              <a:rPr lang="en-US" dirty="0" err="1">
                <a:solidFill>
                  <a:schemeClr val="bg2"/>
                </a:solidFill>
                <a:latin typeface="StoneSerifYU"/>
                <a:ea typeface="Calibri" panose="020F0502020204030204" pitchFamily="34" charset="0"/>
                <a:cs typeface="StoneSerifYU"/>
              </a:rPr>
              <a:t>znači</a:t>
            </a:r>
            <a:r>
              <a:rPr lang="en-US" dirty="0">
                <a:solidFill>
                  <a:schemeClr val="bg2"/>
                </a:solidFill>
                <a:latin typeface="StoneSerifYU"/>
                <a:ea typeface="Calibri" panose="020F0502020204030204" pitchFamily="34" charset="0"/>
                <a:cs typeface="StoneSerifYU"/>
              </a:rPr>
              <a:t> da Y/L </a:t>
            </a:r>
            <a:r>
              <a:rPr lang="en-US" dirty="0" err="1">
                <a:solidFill>
                  <a:schemeClr val="bg2"/>
                </a:solidFill>
                <a:latin typeface="StoneSerifYU"/>
                <a:ea typeface="Calibri" panose="020F0502020204030204" pitchFamily="34" charset="0"/>
                <a:cs typeface="StoneSerifYU"/>
              </a:rPr>
              <a:t>raste</a:t>
            </a:r>
            <a:r>
              <a:rPr lang="en-US" dirty="0">
                <a:solidFill>
                  <a:schemeClr val="bg2"/>
                </a:solidFill>
                <a:latin typeface="StoneSerifYU"/>
                <a:ea typeface="Calibri" panose="020F0502020204030204" pitchFamily="34" charset="0"/>
                <a:cs typeface="StoneSerifYU"/>
              </a:rPr>
              <a:t> </a:t>
            </a:r>
            <a:r>
              <a:rPr lang="en-US" dirty="0" err="1">
                <a:solidFill>
                  <a:schemeClr val="bg2"/>
                </a:solidFill>
                <a:latin typeface="StoneSerifYU"/>
                <a:ea typeface="Calibri" panose="020F0502020204030204" pitchFamily="34" charset="0"/>
                <a:cs typeface="StoneSerifYU"/>
              </a:rPr>
              <a:t>po</a:t>
            </a:r>
            <a:r>
              <a:rPr lang="en-US" dirty="0">
                <a:solidFill>
                  <a:schemeClr val="bg2"/>
                </a:solidFill>
                <a:latin typeface="StoneSerifYU"/>
                <a:ea typeface="Calibri" panose="020F0502020204030204" pitchFamily="34" charset="0"/>
                <a:cs typeface="StoneSerifYU"/>
              </a:rPr>
              <a:t> </a:t>
            </a:r>
            <a:r>
              <a:rPr lang="en-US" dirty="0" err="1">
                <a:solidFill>
                  <a:schemeClr val="bg2"/>
                </a:solidFill>
                <a:latin typeface="StoneSerifYU"/>
                <a:ea typeface="Calibri" panose="020F0502020204030204" pitchFamily="34" charset="0"/>
                <a:cs typeface="StoneSerifYU"/>
              </a:rPr>
              <a:t>stopi</a:t>
            </a:r>
            <a:r>
              <a:rPr lang="en-US" dirty="0">
                <a:solidFill>
                  <a:schemeClr val="bg2"/>
                </a:solidFill>
                <a:latin typeface="StoneSerifYU"/>
                <a:ea typeface="Calibri" panose="020F0502020204030204" pitchFamily="34" charset="0"/>
                <a:cs typeface="StoneSerifYU"/>
              </a:rPr>
              <a:t> </a:t>
            </a:r>
            <a:r>
              <a:rPr lang="en-US" dirty="0" err="1">
                <a:solidFill>
                  <a:schemeClr val="bg2"/>
                </a:solidFill>
                <a:latin typeface="StoneSerifYU"/>
                <a:ea typeface="Calibri" panose="020F0502020204030204" pitchFamily="34" charset="0"/>
                <a:cs typeface="StoneSerifYU"/>
              </a:rPr>
              <a:t>rasta</a:t>
            </a:r>
            <a:r>
              <a:rPr lang="en-US" dirty="0">
                <a:solidFill>
                  <a:schemeClr val="bg2"/>
                </a:solidFill>
                <a:latin typeface="StoneSerifYU"/>
                <a:ea typeface="Calibri" panose="020F0502020204030204" pitchFamily="34" charset="0"/>
                <a:cs typeface="StoneSerifYU"/>
              </a:rPr>
              <a:t> </a:t>
            </a:r>
            <a:r>
              <a:rPr lang="en-US" dirty="0" err="1">
                <a:solidFill>
                  <a:schemeClr val="bg2"/>
                </a:solidFill>
                <a:latin typeface="StoneSerifYU"/>
                <a:ea typeface="Calibri" panose="020F0502020204030204" pitchFamily="34" charset="0"/>
                <a:cs typeface="StoneSerifYU"/>
              </a:rPr>
              <a:t>tehničkog</a:t>
            </a:r>
            <a:r>
              <a:rPr lang="en-US" dirty="0">
                <a:solidFill>
                  <a:schemeClr val="bg2"/>
                </a:solidFill>
                <a:latin typeface="StoneSerifYU"/>
                <a:ea typeface="Calibri" panose="020F0502020204030204" pitchFamily="34" charset="0"/>
                <a:cs typeface="StoneSerifYU"/>
              </a:rPr>
              <a:t> </a:t>
            </a:r>
            <a:r>
              <a:rPr lang="en-US" dirty="0" err="1">
                <a:solidFill>
                  <a:schemeClr val="bg2"/>
                </a:solidFill>
                <a:latin typeface="StoneSerifYU"/>
                <a:ea typeface="Calibri" panose="020F0502020204030204" pitchFamily="34" charset="0"/>
                <a:cs typeface="StoneSerifYU"/>
              </a:rPr>
              <a:t>progresa</a:t>
            </a:r>
            <a:endParaRPr lang="en-GB" dirty="0">
              <a:solidFill>
                <a:schemeClr val="bg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a:p>
        </p:txBody>
      </p:sp>
      <p:pic>
        <p:nvPicPr>
          <p:cNvPr id="39939" name="Picture 4"/>
          <p:cNvPicPr>
            <a:picLocks noGrp="1" noChangeAspect="1" noChangeArrowheads="1"/>
          </p:cNvPicPr>
          <p:nvPr>
            <p:ph type="body" idx="1"/>
          </p:nvPr>
        </p:nvPicPr>
        <p:blipFill>
          <a:blip r:embed="rId2"/>
          <a:srcRect/>
          <a:stretch>
            <a:fillRect/>
          </a:stretch>
        </p:blipFill>
        <p:spPr>
          <a:xfrm>
            <a:off x="533400" y="1066800"/>
            <a:ext cx="7772400" cy="474663"/>
          </a:xfrm>
        </p:spPr>
      </p:pic>
      <p:sp>
        <p:nvSpPr>
          <p:cNvPr id="39940" name="Rectangle 5"/>
          <p:cNvSpPr>
            <a:spLocks noChangeArrowheads="1"/>
          </p:cNvSpPr>
          <p:nvPr/>
        </p:nvSpPr>
        <p:spPr bwMode="auto">
          <a:xfrm>
            <a:off x="304800" y="1905000"/>
            <a:ext cx="8610600" cy="2530475"/>
          </a:xfrm>
          <a:prstGeom prst="rect">
            <a:avLst/>
          </a:prstGeom>
          <a:noFill/>
          <a:ln w="9525">
            <a:noFill/>
            <a:miter lim="800000"/>
            <a:headEnd/>
            <a:tailEnd/>
          </a:ln>
        </p:spPr>
        <p:txBody>
          <a:bodyPr>
            <a:spAutoFit/>
          </a:bodyPr>
          <a:lstStyle/>
          <a:p>
            <a:r>
              <a:rPr lang="en-US" sz="2000" dirty="0" err="1">
                <a:solidFill>
                  <a:schemeClr val="bg2"/>
                </a:solidFill>
                <a:latin typeface="Times New Roman" pitchFamily="18" charset="0"/>
              </a:rPr>
              <a:t>Usled</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opadajuće</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marginalne</a:t>
            </a:r>
            <a:r>
              <a:rPr lang="sr-Latn-CS" sz="2000" dirty="0">
                <a:solidFill>
                  <a:schemeClr val="bg2"/>
                </a:solidFill>
                <a:latin typeface="Times New Roman" pitchFamily="18" charset="0"/>
              </a:rPr>
              <a:t> </a:t>
            </a:r>
            <a:r>
              <a:rPr lang="en-US" sz="2000" dirty="0" err="1">
                <a:solidFill>
                  <a:schemeClr val="bg2"/>
                </a:solidFill>
                <a:latin typeface="Times New Roman" pitchFamily="18" charset="0"/>
              </a:rPr>
              <a:t>produktivnosti</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akumulacija</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kapitala</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sama</a:t>
            </a:r>
            <a:endParaRPr lang="en-US" sz="2000" dirty="0">
              <a:solidFill>
                <a:schemeClr val="bg2"/>
              </a:solidFill>
              <a:latin typeface="Times New Roman" pitchFamily="18" charset="0"/>
            </a:endParaRPr>
          </a:p>
          <a:p>
            <a:r>
              <a:rPr lang="en-US" sz="2000" dirty="0" err="1">
                <a:solidFill>
                  <a:schemeClr val="bg2"/>
                </a:solidFill>
                <a:latin typeface="Times New Roman" pitchFamily="18" charset="0"/>
              </a:rPr>
              <a:t>za</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sebe</a:t>
            </a:r>
            <a:r>
              <a:rPr lang="en-US" sz="2000" dirty="0">
                <a:solidFill>
                  <a:schemeClr val="bg2"/>
                </a:solidFill>
                <a:latin typeface="Times New Roman" pitchFamily="18" charset="0"/>
              </a:rPr>
              <a:t>, ne </a:t>
            </a:r>
            <a:r>
              <a:rPr lang="en-US" sz="2000" dirty="0" err="1">
                <a:solidFill>
                  <a:schemeClr val="bg2"/>
                </a:solidFill>
                <a:latin typeface="Times New Roman" pitchFamily="18" charset="0"/>
              </a:rPr>
              <a:t>obezbeđuje</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održivi</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privredni</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rast</a:t>
            </a:r>
            <a:r>
              <a:rPr lang="en-US" sz="2000" dirty="0">
                <a:solidFill>
                  <a:schemeClr val="bg2"/>
                </a:solidFill>
                <a:latin typeface="Times New Roman" pitchFamily="18" charset="0"/>
              </a:rPr>
              <a:t>.</a:t>
            </a:r>
            <a:endParaRPr lang="sr-Latn-CS" sz="2000" dirty="0">
              <a:solidFill>
                <a:schemeClr val="bg2"/>
              </a:solidFill>
              <a:latin typeface="Times New Roman" pitchFamily="18" charset="0"/>
            </a:endParaRPr>
          </a:p>
          <a:p>
            <a:endParaRPr lang="sr-Latn-CS" sz="2000" dirty="0">
              <a:solidFill>
                <a:schemeClr val="bg2"/>
              </a:solidFill>
              <a:latin typeface="Times New Roman" pitchFamily="18" charset="0"/>
            </a:endParaRPr>
          </a:p>
          <a:p>
            <a:r>
              <a:rPr lang="en-US" sz="2000" dirty="0" err="1">
                <a:solidFill>
                  <a:schemeClr val="bg2"/>
                </a:solidFill>
                <a:latin typeface="Times New Roman" pitchFamily="18" charset="0"/>
              </a:rPr>
              <a:t>Rast</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stanovništva</a:t>
            </a:r>
            <a:r>
              <a:rPr lang="sr-Latn-CS" sz="2000" dirty="0">
                <a:solidFill>
                  <a:schemeClr val="bg2"/>
                </a:solidFill>
                <a:latin typeface="Times New Roman" pitchFamily="18" charset="0"/>
              </a:rPr>
              <a:t> </a:t>
            </a:r>
            <a:r>
              <a:rPr lang="en-US" sz="2000" dirty="0">
                <a:solidFill>
                  <a:schemeClr val="bg2"/>
                </a:solidFill>
                <a:latin typeface="Times New Roman" pitchFamily="18" charset="0"/>
              </a:rPr>
              <a:t>to </a:t>
            </a:r>
            <a:r>
              <a:rPr lang="en-US" sz="2000" dirty="0" err="1">
                <a:solidFill>
                  <a:schemeClr val="bg2"/>
                </a:solidFill>
                <a:latin typeface="Times New Roman" pitchFamily="18" charset="0"/>
              </a:rPr>
              <a:t>čini</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ali</a:t>
            </a:r>
            <a:r>
              <a:rPr lang="en-US" sz="2000" dirty="0">
                <a:solidFill>
                  <a:schemeClr val="bg2"/>
                </a:solidFill>
                <a:latin typeface="Times New Roman" pitchFamily="18" charset="0"/>
              </a:rPr>
              <a:t> ne </a:t>
            </a:r>
            <a:r>
              <a:rPr lang="en-US" sz="2000" dirty="0" err="1">
                <a:solidFill>
                  <a:schemeClr val="bg2"/>
                </a:solidFill>
                <a:latin typeface="Times New Roman" pitchFamily="18" charset="0"/>
              </a:rPr>
              <a:t>objašnjava</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kako</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onda</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dolazi</a:t>
            </a:r>
            <a:r>
              <a:rPr lang="sr-Latn-CS" sz="2000" dirty="0">
                <a:solidFill>
                  <a:schemeClr val="bg2"/>
                </a:solidFill>
                <a:latin typeface="Times New Roman" pitchFamily="18" charset="0"/>
              </a:rPr>
              <a:t> </a:t>
            </a:r>
            <a:r>
              <a:rPr lang="en-US" sz="2000" dirty="0">
                <a:solidFill>
                  <a:schemeClr val="bg2"/>
                </a:solidFill>
                <a:latin typeface="Times New Roman" pitchFamily="18" charset="0"/>
              </a:rPr>
              <a:t>do </a:t>
            </a:r>
            <a:r>
              <a:rPr lang="en-US" sz="2000" dirty="0" err="1">
                <a:solidFill>
                  <a:schemeClr val="bg2"/>
                </a:solidFill>
                <a:latin typeface="Times New Roman" pitchFamily="18" charset="0"/>
              </a:rPr>
              <a:t>kontinuiranog</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rasta</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životnog</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standarda</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toliko</a:t>
            </a:r>
            <a:r>
              <a:rPr lang="sr-Latn-CS" sz="2000" dirty="0">
                <a:solidFill>
                  <a:schemeClr val="bg2"/>
                </a:solidFill>
                <a:latin typeface="Times New Roman" pitchFamily="18" charset="0"/>
              </a:rPr>
              <a:t> </a:t>
            </a:r>
            <a:r>
              <a:rPr lang="en-US" sz="2000" dirty="0" err="1">
                <a:solidFill>
                  <a:schemeClr val="bg2"/>
                </a:solidFill>
                <a:latin typeface="Times New Roman" pitchFamily="18" charset="0"/>
              </a:rPr>
              <a:t>evidentnog</a:t>
            </a:r>
            <a:r>
              <a:rPr lang="en-US" sz="2000" dirty="0">
                <a:solidFill>
                  <a:schemeClr val="bg2"/>
                </a:solidFill>
                <a:latin typeface="Times New Roman" pitchFamily="18" charset="0"/>
              </a:rPr>
              <a:t> u </a:t>
            </a:r>
            <a:r>
              <a:rPr lang="en-US" sz="2000" dirty="0" err="1">
                <a:solidFill>
                  <a:schemeClr val="bg2"/>
                </a:solidFill>
                <a:latin typeface="Times New Roman" pitchFamily="18" charset="0"/>
              </a:rPr>
              <a:t>mnogim</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delovima</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sveta</a:t>
            </a:r>
            <a:r>
              <a:rPr lang="en-US" sz="2000" dirty="0">
                <a:solidFill>
                  <a:schemeClr val="bg2"/>
                </a:solidFill>
                <a:latin typeface="Times New Roman" pitchFamily="18" charset="0"/>
              </a:rPr>
              <a:t>. </a:t>
            </a:r>
            <a:endParaRPr lang="sr-Latn-CS" sz="2000" dirty="0">
              <a:solidFill>
                <a:schemeClr val="bg2"/>
              </a:solidFill>
              <a:latin typeface="Times New Roman" pitchFamily="18" charset="0"/>
            </a:endParaRPr>
          </a:p>
          <a:p>
            <a:endParaRPr lang="sr-Latn-CS" sz="2000" dirty="0">
              <a:solidFill>
                <a:schemeClr val="bg2"/>
              </a:solidFill>
              <a:latin typeface="Times New Roman" pitchFamily="18" charset="0"/>
            </a:endParaRPr>
          </a:p>
          <a:p>
            <a:endParaRPr lang="sr-Latn-CS" sz="2000" dirty="0">
              <a:solidFill>
                <a:schemeClr val="bg2"/>
              </a:solidFill>
              <a:latin typeface="Times New Roman" pitchFamily="18" charset="0"/>
            </a:endParaRPr>
          </a:p>
          <a:p>
            <a:r>
              <a:rPr lang="en-US" sz="2000" dirty="0" err="1">
                <a:solidFill>
                  <a:schemeClr val="bg2"/>
                </a:solidFill>
                <a:latin typeface="Times New Roman" pitchFamily="18" charset="0"/>
              </a:rPr>
              <a:t>Tako</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tehnički</a:t>
            </a:r>
            <a:r>
              <a:rPr lang="sr-Latn-CS" sz="2000" dirty="0">
                <a:solidFill>
                  <a:schemeClr val="bg2"/>
                </a:solidFill>
                <a:latin typeface="Times New Roman" pitchFamily="18" charset="0"/>
              </a:rPr>
              <a:t> </a:t>
            </a:r>
            <a:r>
              <a:rPr lang="en-US" sz="2000" dirty="0" err="1">
                <a:solidFill>
                  <a:schemeClr val="bg2"/>
                </a:solidFill>
                <a:latin typeface="Times New Roman" pitchFamily="18" charset="0"/>
              </a:rPr>
              <a:t>progres</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postaje</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ključni</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faktor</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privrednog</a:t>
            </a:r>
            <a:r>
              <a:rPr lang="en-US" sz="2000" dirty="0">
                <a:solidFill>
                  <a:schemeClr val="bg2"/>
                </a:solidFill>
                <a:latin typeface="Times New Roman" pitchFamily="18" charset="0"/>
              </a:rPr>
              <a:t> </a:t>
            </a:r>
            <a:r>
              <a:rPr lang="en-US" sz="2000" dirty="0" err="1">
                <a:solidFill>
                  <a:schemeClr val="bg2"/>
                </a:solidFill>
                <a:latin typeface="Times New Roman" pitchFamily="18" charset="0"/>
              </a:rPr>
              <a:t>napretka</a:t>
            </a:r>
            <a:r>
              <a:rPr lang="en-US" sz="2000" dirty="0">
                <a:solidFill>
                  <a:schemeClr val="bg2"/>
                </a:solidFill>
                <a:latin typeface="Times New Roman" pitchFamily="18" charset="0"/>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n-US"/>
          </a:p>
        </p:txBody>
      </p:sp>
      <p:pic>
        <p:nvPicPr>
          <p:cNvPr id="40963" name="Picture 4"/>
          <p:cNvPicPr>
            <a:picLocks noGrp="1" noChangeAspect="1" noChangeArrowheads="1"/>
          </p:cNvPicPr>
          <p:nvPr>
            <p:ph type="body" idx="1"/>
          </p:nvPr>
        </p:nvPicPr>
        <p:blipFill>
          <a:blip r:embed="rId2"/>
          <a:srcRect/>
          <a:stretch>
            <a:fillRect/>
          </a:stretch>
        </p:blipFill>
        <p:spPr>
          <a:xfrm>
            <a:off x="273050" y="2590800"/>
            <a:ext cx="8642350" cy="4108450"/>
          </a:xfrm>
        </p:spPr>
      </p:pic>
      <p:grpSp>
        <p:nvGrpSpPr>
          <p:cNvPr id="2" name="Group 7"/>
          <p:cNvGrpSpPr>
            <a:grpSpLocks/>
          </p:cNvGrpSpPr>
          <p:nvPr/>
        </p:nvGrpSpPr>
        <p:grpSpPr bwMode="auto">
          <a:xfrm>
            <a:off x="381000" y="990600"/>
            <a:ext cx="5383213" cy="1495425"/>
            <a:chOff x="1056" y="576"/>
            <a:chExt cx="3391" cy="942"/>
          </a:xfrm>
        </p:grpSpPr>
        <p:pic>
          <p:nvPicPr>
            <p:cNvPr id="40965" name="Picture 5"/>
            <p:cNvPicPr>
              <a:picLocks noChangeAspect="1" noChangeArrowheads="1"/>
            </p:cNvPicPr>
            <p:nvPr/>
          </p:nvPicPr>
          <p:blipFill>
            <a:blip r:embed="rId3"/>
            <a:srcRect/>
            <a:stretch>
              <a:fillRect/>
            </a:stretch>
          </p:blipFill>
          <p:spPr bwMode="auto">
            <a:xfrm>
              <a:off x="1056" y="576"/>
              <a:ext cx="3391" cy="942"/>
            </a:xfrm>
            <a:prstGeom prst="rect">
              <a:avLst/>
            </a:prstGeom>
            <a:noFill/>
            <a:ln w="9525">
              <a:noFill/>
              <a:miter lim="800000"/>
              <a:headEnd/>
              <a:tailEnd/>
            </a:ln>
          </p:spPr>
        </p:pic>
        <p:sp>
          <p:nvSpPr>
            <p:cNvPr id="40966" name="Rectangle 6"/>
            <p:cNvSpPr>
              <a:spLocks noChangeArrowheads="1"/>
            </p:cNvSpPr>
            <p:nvPr/>
          </p:nvSpPr>
          <p:spPr bwMode="auto">
            <a:xfrm>
              <a:off x="1104" y="576"/>
              <a:ext cx="1344" cy="240"/>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en-US" altLang="en-US"/>
          </a:p>
        </p:txBody>
      </p:sp>
      <p:pic>
        <p:nvPicPr>
          <p:cNvPr id="49155" name="Picture 4"/>
          <p:cNvPicPr>
            <a:picLocks noGrp="1" noChangeAspect="1" noChangeArrowheads="1"/>
          </p:cNvPicPr>
          <p:nvPr>
            <p:ph type="body" idx="1"/>
          </p:nvPr>
        </p:nvPicPr>
        <p:blipFill>
          <a:blip r:embed="rId2"/>
          <a:srcRect/>
          <a:stretch>
            <a:fillRect/>
          </a:stretch>
        </p:blipFill>
        <p:spPr>
          <a:xfrm>
            <a:off x="1128713" y="546100"/>
            <a:ext cx="7253287" cy="4770438"/>
          </a:xfrm>
        </p:spPr>
      </p:pic>
      <p:sp>
        <p:nvSpPr>
          <p:cNvPr id="2" name="Rectangle 1">
            <a:hlinkClick r:id="rId3"/>
            <a:extLst>
              <a:ext uri="{FF2B5EF4-FFF2-40B4-BE49-F238E27FC236}">
                <a16:creationId xmlns:a16="http://schemas.microsoft.com/office/drawing/2014/main" id="{0C147B81-C8EA-402A-ACC1-D4D0090FB503}"/>
              </a:ext>
            </a:extLst>
          </p:cNvPr>
          <p:cNvSpPr/>
          <p:nvPr/>
        </p:nvSpPr>
        <p:spPr>
          <a:xfrm>
            <a:off x="609600" y="5562600"/>
            <a:ext cx="6248400" cy="369332"/>
          </a:xfrm>
          <a:prstGeom prst="rect">
            <a:avLst/>
          </a:prstGeom>
        </p:spPr>
        <p:txBody>
          <a:bodyPr>
            <a:spAutoFit/>
          </a:bodyPr>
          <a:lstStyle/>
          <a:p>
            <a:pPr eaLnBrk="1" hangingPunct="1">
              <a:defRPr/>
            </a:pPr>
            <a:r>
              <a:rPr lang="en-GB" b="1" dirty="0">
                <a:solidFill>
                  <a:schemeClr val="bg2"/>
                </a:solidFill>
                <a:latin typeface="+mj-lt"/>
                <a:cs typeface="Arial" panose="020B0604020202020204" pitchFamily="34" charset="0"/>
              </a:rPr>
              <a:t>Drivers of Declining </a:t>
            </a:r>
            <a:r>
              <a:rPr lang="en-GB" b="1" dirty="0" err="1">
                <a:solidFill>
                  <a:schemeClr val="bg2"/>
                </a:solidFill>
                <a:latin typeface="+mj-lt"/>
                <a:cs typeface="Arial" panose="020B0604020202020204" pitchFamily="34" charset="0"/>
              </a:rPr>
              <a:t>Labor</a:t>
            </a:r>
            <a:r>
              <a:rPr lang="en-GB" b="1" dirty="0">
                <a:solidFill>
                  <a:schemeClr val="bg2"/>
                </a:solidFill>
                <a:latin typeface="+mj-lt"/>
                <a:cs typeface="Arial" panose="020B0604020202020204" pitchFamily="34" charset="0"/>
              </a:rPr>
              <a:t> Share of Income</a:t>
            </a:r>
          </a:p>
        </p:txBody>
      </p:sp>
      <p:pic>
        <p:nvPicPr>
          <p:cNvPr id="49157" name="Picture 3"/>
          <p:cNvPicPr>
            <a:picLocks noChangeAspect="1" noChangeArrowheads="1"/>
          </p:cNvPicPr>
          <p:nvPr/>
        </p:nvPicPr>
        <p:blipFill>
          <a:blip r:embed="rId4"/>
          <a:srcRect/>
          <a:stretch>
            <a:fillRect/>
          </a:stretch>
        </p:blipFill>
        <p:spPr bwMode="auto">
          <a:xfrm>
            <a:off x="615950" y="642938"/>
            <a:ext cx="7766050" cy="479742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en-US"/>
          </a:p>
        </p:txBody>
      </p:sp>
      <p:sp>
        <p:nvSpPr>
          <p:cNvPr id="41987" name="Rectangle 3"/>
          <p:cNvSpPr>
            <a:spLocks noGrp="1" noChangeArrowheads="1"/>
          </p:cNvSpPr>
          <p:nvPr>
            <p:ph type="body" idx="1"/>
          </p:nvPr>
        </p:nvSpPr>
        <p:spPr/>
        <p:txBody>
          <a:bodyPr/>
          <a:lstStyle/>
          <a:p>
            <a:pPr eaLnBrk="1" hangingPunct="1">
              <a:lnSpc>
                <a:spcPct val="80000"/>
              </a:lnSpc>
            </a:pPr>
            <a:r>
              <a:rPr lang="en-US" sz="2400"/>
              <a:t>Trebalo bi naglasiti da </a:t>
            </a:r>
            <a:r>
              <a:rPr lang="en-US" sz="2400" i="1"/>
              <a:t>A nije </a:t>
            </a:r>
            <a:r>
              <a:rPr lang="en-US" sz="2400"/>
              <a:t>proizvodni</a:t>
            </a:r>
            <a:r>
              <a:rPr lang="sr-Latn-CS" sz="2400"/>
              <a:t> </a:t>
            </a:r>
            <a:r>
              <a:rPr lang="en-US" sz="2400"/>
              <a:t>faktor</a:t>
            </a:r>
            <a:endParaRPr lang="sr-Latn-CS" sz="2400"/>
          </a:p>
          <a:p>
            <a:pPr eaLnBrk="1" hangingPunct="1">
              <a:lnSpc>
                <a:spcPct val="80000"/>
              </a:lnSpc>
            </a:pPr>
            <a:endParaRPr lang="sr-Latn-CS" sz="2400"/>
          </a:p>
          <a:p>
            <a:pPr eaLnBrk="1" hangingPunct="1">
              <a:lnSpc>
                <a:spcPct val="80000"/>
              </a:lnSpc>
            </a:pPr>
            <a:r>
              <a:rPr lang="en-US" sz="2400"/>
              <a:t>firme tehnički progres ne kupuju, ali od njega</a:t>
            </a:r>
            <a:r>
              <a:rPr lang="sr-Latn-CS" sz="2400"/>
              <a:t> </a:t>
            </a:r>
            <a:r>
              <a:rPr lang="en-US" sz="2400"/>
              <a:t>imaju samo koristi.</a:t>
            </a:r>
            <a:endParaRPr lang="sr-Latn-CS" sz="2400"/>
          </a:p>
          <a:p>
            <a:pPr eaLnBrk="1" hangingPunct="1">
              <a:lnSpc>
                <a:spcPct val="80000"/>
              </a:lnSpc>
            </a:pPr>
            <a:endParaRPr lang="sr-Latn-CS" sz="2400"/>
          </a:p>
          <a:p>
            <a:pPr eaLnBrk="1" hangingPunct="1">
              <a:lnSpc>
                <a:spcPct val="80000"/>
              </a:lnSpc>
            </a:pPr>
            <a:r>
              <a:rPr lang="en-US" sz="2400"/>
              <a:t> Pretpostavićemo da </a:t>
            </a:r>
            <a:r>
              <a:rPr lang="en-US" sz="2400" i="1"/>
              <a:t>A </a:t>
            </a:r>
            <a:r>
              <a:rPr lang="en-US" sz="2400"/>
              <a:t>raste po</a:t>
            </a:r>
            <a:r>
              <a:rPr lang="sr-Latn-CS" sz="2400"/>
              <a:t> </a:t>
            </a:r>
            <a:r>
              <a:rPr lang="en-US" sz="2400"/>
              <a:t>konstantnoj stopi </a:t>
            </a:r>
            <a:r>
              <a:rPr lang="en-US" sz="2400" i="1"/>
              <a:t>a</a:t>
            </a:r>
            <a:r>
              <a:rPr lang="en-US" sz="2400"/>
              <a:t>, a za sada se nećemo truditi da</a:t>
            </a:r>
            <a:r>
              <a:rPr lang="sr-Latn-CS" sz="2400"/>
              <a:t> </a:t>
            </a:r>
            <a:r>
              <a:rPr lang="en-US" sz="2400"/>
              <a:t>precizno objasnimo ni zašto ni kako do toga dolazi.</a:t>
            </a:r>
            <a:endParaRPr lang="sr-Latn-CS" sz="2400"/>
          </a:p>
          <a:p>
            <a:pPr eaLnBrk="1" hangingPunct="1">
              <a:lnSpc>
                <a:spcPct val="80000"/>
              </a:lnSpc>
            </a:pPr>
            <a:endParaRPr lang="en-US" sz="2400"/>
          </a:p>
          <a:p>
            <a:pPr eaLnBrk="1" hangingPunct="1">
              <a:lnSpc>
                <a:spcPct val="80000"/>
              </a:lnSpc>
            </a:pPr>
            <a:r>
              <a:rPr lang="en-US" sz="2400"/>
              <a:t>Dakle, tehnički progres, koji u stvari predstavljamo</a:t>
            </a:r>
          </a:p>
          <a:p>
            <a:pPr eaLnBrk="1" hangingPunct="1">
              <a:lnSpc>
                <a:spcPct val="80000"/>
              </a:lnSpc>
            </a:pPr>
            <a:r>
              <a:rPr lang="en-US" sz="2400"/>
              <a:t>rastom parametra </a:t>
            </a:r>
            <a:r>
              <a:rPr lang="en-US" sz="2400" i="1"/>
              <a:t>A</a:t>
            </a:r>
            <a:r>
              <a:rPr lang="en-US" sz="2400"/>
              <a:t>, egzogen je.</a:t>
            </a:r>
          </a:p>
          <a:p>
            <a:pPr eaLnBrk="1" hangingPunct="1">
              <a:lnSpc>
                <a:spcPct val="80000"/>
              </a:lnSpc>
            </a:pPr>
            <a:endParaRPr lang="en-US"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a:xfrm>
            <a:off x="1371600" y="1752600"/>
            <a:ext cx="5410200" cy="914400"/>
          </a:xfrm>
        </p:spPr>
        <p:txBody>
          <a:bodyPr/>
          <a:lstStyle/>
          <a:p>
            <a:pPr eaLnBrk="1" hangingPunct="1"/>
            <a:r>
              <a:rPr lang="sr-Latn-CS" sz="4400" b="1"/>
              <a:t>MPK</a:t>
            </a:r>
            <a:r>
              <a:rPr lang="sr-Latn-CS" sz="4400" b="1">
                <a:latin typeface="Symbol" pitchFamily="18" charset="2"/>
              </a:rPr>
              <a:t>=</a:t>
            </a:r>
            <a:r>
              <a:rPr lang="sr-Latn-CS" sz="4400" b="1" i="1">
                <a:latin typeface="Symbol" pitchFamily="18" charset="2"/>
              </a:rPr>
              <a:t>d</a:t>
            </a:r>
            <a:r>
              <a:rPr lang="sr-Latn-CS" sz="4400">
                <a:latin typeface="Symbol" pitchFamily="18" charset="2"/>
              </a:rPr>
              <a:t> +</a:t>
            </a:r>
            <a:r>
              <a:rPr lang="sr-Latn-CS" sz="4800" b="1">
                <a:latin typeface="Symbol" pitchFamily="18" charset="2"/>
              </a:rPr>
              <a:t>a</a:t>
            </a:r>
            <a:r>
              <a:rPr lang="sr-Latn-CS" sz="4400" b="1"/>
              <a:t>+n</a:t>
            </a:r>
            <a:endParaRPr lang="en-US" sz="4400" b="1"/>
          </a:p>
        </p:txBody>
      </p:sp>
      <p:sp>
        <p:nvSpPr>
          <p:cNvPr id="43011" name="Rectangle 3"/>
          <p:cNvSpPr>
            <a:spLocks noGrp="1" noChangeArrowheads="1"/>
          </p:cNvSpPr>
          <p:nvPr>
            <p:ph type="body" sz="half" idx="1"/>
          </p:nvPr>
        </p:nvSpPr>
        <p:spPr>
          <a:xfrm>
            <a:off x="228600" y="914400"/>
            <a:ext cx="7924800" cy="1295400"/>
          </a:xfrm>
        </p:spPr>
        <p:txBody>
          <a:bodyPr/>
          <a:lstStyle/>
          <a:p>
            <a:pPr eaLnBrk="1" hangingPunct="1">
              <a:buFontTx/>
              <a:buNone/>
            </a:pPr>
            <a:r>
              <a:rPr lang="sr-Latn-CS" sz="3600"/>
              <a:t>Zlatno pravilo glasi</a:t>
            </a:r>
          </a:p>
          <a:p>
            <a:pPr eaLnBrk="1" hangingPunct="1"/>
            <a:endParaRPr lang="sr-Latn-CS" sz="3600"/>
          </a:p>
        </p:txBody>
      </p:sp>
      <p:sp>
        <p:nvSpPr>
          <p:cNvPr id="43012" name="Rectangle 10"/>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en-US"/>
          </a:p>
        </p:txBody>
      </p:sp>
      <p:graphicFrame>
        <p:nvGraphicFramePr>
          <p:cNvPr id="43013" name="Object 9"/>
          <p:cNvGraphicFramePr>
            <a:graphicFrameLocks noChangeAspect="1"/>
          </p:cNvGraphicFramePr>
          <p:nvPr>
            <p:extLst>
              <p:ext uri="{D42A27DB-BD31-4B8C-83A1-F6EECF244321}">
                <p14:modId xmlns:p14="http://schemas.microsoft.com/office/powerpoint/2010/main" val="1246230218"/>
              </p:ext>
            </p:extLst>
          </p:nvPr>
        </p:nvGraphicFramePr>
        <p:xfrm>
          <a:off x="2286000" y="3924300"/>
          <a:ext cx="3162300" cy="1289050"/>
        </p:xfrm>
        <a:graphic>
          <a:graphicData uri="http://schemas.openxmlformats.org/presentationml/2006/ole">
            <mc:AlternateContent xmlns:mc="http://schemas.openxmlformats.org/markup-compatibility/2006">
              <mc:Choice xmlns:v="urn:schemas-microsoft-com:vml" Requires="v">
                <p:oleObj spid="_x0000_s101402" name="Equation" r:id="rId3" imgW="1028700" imgH="419100" progId="Equation.3">
                  <p:embed/>
                </p:oleObj>
              </mc:Choice>
              <mc:Fallback>
                <p:oleObj name="Equation" r:id="rId3" imgW="1028700" imgH="4191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924300"/>
                        <a:ext cx="3162300" cy="1289050"/>
                      </a:xfrm>
                      <a:prstGeom prst="rect">
                        <a:avLst/>
                      </a:prstGeom>
                      <a:solidFill>
                        <a:schemeClr val="bg1"/>
                      </a:solidFill>
                    </p:spPr>
                  </p:pic>
                </p:oleObj>
              </mc:Fallback>
            </mc:AlternateContent>
          </a:graphicData>
        </a:graphic>
      </p:graphicFrame>
      <p:sp>
        <p:nvSpPr>
          <p:cNvPr id="43014" name="Rectangle 11"/>
          <p:cNvSpPr>
            <a:spLocks noChangeArrowheads="1"/>
          </p:cNvSpPr>
          <p:nvPr/>
        </p:nvSpPr>
        <p:spPr bwMode="auto">
          <a:xfrm>
            <a:off x="914400" y="3276600"/>
            <a:ext cx="7924800" cy="1295400"/>
          </a:xfrm>
          <a:prstGeom prst="rect">
            <a:avLst/>
          </a:prstGeom>
          <a:noFill/>
          <a:ln w="9525">
            <a:noFill/>
            <a:miter lim="800000"/>
            <a:headEnd/>
            <a:tailEnd/>
          </a:ln>
        </p:spPr>
        <p:txBody>
          <a:bodyPr/>
          <a:lstStyle/>
          <a:p>
            <a:pPr marL="342900" indent="-342900">
              <a:spcBef>
                <a:spcPct val="20000"/>
              </a:spcBef>
            </a:pPr>
            <a:r>
              <a:rPr lang="sr-Latn-CS" dirty="0">
                <a:solidFill>
                  <a:schemeClr val="bg2"/>
                </a:solidFill>
                <a:latin typeface="Arial" charset="0"/>
              </a:rPr>
              <a:t>A štednja tada iznosi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428596" y="381000"/>
            <a:ext cx="8286808" cy="4357718"/>
          </a:xfrm>
        </p:spPr>
        <p:txBody>
          <a:bodyPr/>
          <a:lstStyle/>
          <a:p>
            <a:pPr eaLnBrk="1" hangingPunct="1">
              <a:lnSpc>
                <a:spcPct val="80000"/>
              </a:lnSpc>
            </a:pPr>
            <a:r>
              <a:rPr lang="en-US" sz="2800" dirty="0" err="1"/>
              <a:t>Koliki</a:t>
            </a:r>
            <a:r>
              <a:rPr lang="en-US" sz="2800" dirty="0"/>
              <a:t> </a:t>
            </a:r>
            <a:r>
              <a:rPr lang="en-US" sz="2800" dirty="0" err="1"/>
              <a:t>je</a:t>
            </a:r>
            <a:r>
              <a:rPr lang="en-US" sz="2800" dirty="0"/>
              <a:t> </a:t>
            </a:r>
            <a:r>
              <a:rPr lang="en-US" sz="2800" dirty="0" err="1"/>
              <a:t>tehnički</a:t>
            </a:r>
            <a:r>
              <a:rPr lang="en-US" sz="2800" dirty="0"/>
              <a:t> </a:t>
            </a:r>
            <a:r>
              <a:rPr lang="en-US" sz="2800" dirty="0" err="1"/>
              <a:t>progres</a:t>
            </a:r>
            <a:r>
              <a:rPr lang="en-US" sz="2800" dirty="0"/>
              <a:t>?</a:t>
            </a:r>
            <a:endParaRPr lang="sr-Latn-CS" sz="2800" dirty="0"/>
          </a:p>
          <a:p>
            <a:pPr eaLnBrk="1" hangingPunct="1">
              <a:lnSpc>
                <a:spcPct val="80000"/>
              </a:lnSpc>
            </a:pPr>
            <a:endParaRPr lang="sr-Latn-CS" sz="2800" dirty="0"/>
          </a:p>
          <a:p>
            <a:pPr eaLnBrk="1" hangingPunct="1">
              <a:lnSpc>
                <a:spcPct val="80000"/>
              </a:lnSpc>
            </a:pPr>
            <a:r>
              <a:rPr lang="en-US" sz="2800" dirty="0"/>
              <a:t> </a:t>
            </a:r>
            <a:r>
              <a:rPr lang="en-US" sz="2800" dirty="0" err="1"/>
              <a:t>Nažalost</a:t>
            </a:r>
            <a:r>
              <a:rPr lang="en-US" sz="2800" dirty="0"/>
              <a:t>, </a:t>
            </a:r>
            <a:r>
              <a:rPr lang="en-US" sz="2800" dirty="0" err="1"/>
              <a:t>njega</a:t>
            </a:r>
            <a:r>
              <a:rPr lang="en-US" sz="2800" dirty="0"/>
              <a:t> </a:t>
            </a:r>
            <a:r>
              <a:rPr lang="en-US" sz="2800" dirty="0" err="1"/>
              <a:t>je</a:t>
            </a:r>
            <a:r>
              <a:rPr lang="en-US" sz="2800" dirty="0"/>
              <a:t> </a:t>
            </a:r>
            <a:r>
              <a:rPr lang="en-US" sz="2800" dirty="0" err="1"/>
              <a:t>vrlo</a:t>
            </a:r>
            <a:r>
              <a:rPr lang="sr-Latn-CS" sz="2800" dirty="0"/>
              <a:t> </a:t>
            </a:r>
            <a:r>
              <a:rPr lang="en-US" sz="2800" dirty="0" err="1"/>
              <a:t>teško</a:t>
            </a:r>
            <a:r>
              <a:rPr lang="en-US" sz="2800" dirty="0"/>
              <a:t> </a:t>
            </a:r>
            <a:r>
              <a:rPr lang="en-US" sz="2800" dirty="0" err="1"/>
              <a:t>izmeriti</a:t>
            </a:r>
            <a:r>
              <a:rPr lang="en-US" sz="2800" dirty="0"/>
              <a:t>. </a:t>
            </a:r>
          </a:p>
          <a:p>
            <a:pPr eaLnBrk="1" hangingPunct="1">
              <a:lnSpc>
                <a:spcPct val="80000"/>
              </a:lnSpc>
            </a:pPr>
            <a:endParaRPr lang="en-US" sz="2800" dirty="0"/>
          </a:p>
          <a:p>
            <a:pPr eaLnBrk="1" hangingPunct="1">
              <a:lnSpc>
                <a:spcPct val="80000"/>
              </a:lnSpc>
            </a:pPr>
            <a:r>
              <a:rPr lang="en-US" sz="2800" dirty="0"/>
              <a:t>Na primer, </a:t>
            </a:r>
            <a:r>
              <a:rPr lang="en-US" sz="2800" dirty="0" err="1"/>
              <a:t>kompjuteri</a:t>
            </a:r>
            <a:r>
              <a:rPr lang="en-US" sz="2800" dirty="0"/>
              <a:t> </a:t>
            </a:r>
            <a:r>
              <a:rPr lang="en-US" sz="2800" dirty="0" err="1"/>
              <a:t>verovatno</a:t>
            </a:r>
            <a:r>
              <a:rPr lang="sr-Latn-CS" sz="2800" dirty="0"/>
              <a:t> </a:t>
            </a:r>
            <a:r>
              <a:rPr lang="en-US" sz="2800" dirty="0" err="1"/>
              <a:t>uvećavaju</a:t>
            </a:r>
            <a:r>
              <a:rPr lang="en-US" sz="2800" dirty="0"/>
              <a:t> </a:t>
            </a:r>
            <a:r>
              <a:rPr lang="en-US" sz="2800" dirty="0" err="1"/>
              <a:t>stopu</a:t>
            </a:r>
            <a:r>
              <a:rPr lang="en-US" sz="2800" dirty="0"/>
              <a:t> </a:t>
            </a:r>
            <a:r>
              <a:rPr lang="en-US" sz="2800" dirty="0" err="1"/>
              <a:t>rasta</a:t>
            </a:r>
            <a:r>
              <a:rPr lang="en-US" sz="2800" dirty="0"/>
              <a:t>, </a:t>
            </a:r>
            <a:r>
              <a:rPr lang="en-US" sz="2800" dirty="0" err="1"/>
              <a:t>ali</a:t>
            </a:r>
            <a:r>
              <a:rPr lang="en-US" sz="2800" dirty="0"/>
              <a:t> </a:t>
            </a:r>
            <a:r>
              <a:rPr lang="en-US" sz="2800" dirty="0" err="1"/>
              <a:t>za</a:t>
            </a:r>
            <a:r>
              <a:rPr lang="en-US" sz="2800" dirty="0"/>
              <a:t> </a:t>
            </a:r>
            <a:r>
              <a:rPr lang="en-US" sz="2800" dirty="0" err="1"/>
              <a:t>koliko</a:t>
            </a:r>
            <a:r>
              <a:rPr lang="en-US" sz="2800" dirty="0"/>
              <a:t>? </a:t>
            </a:r>
          </a:p>
          <a:p>
            <a:pPr eaLnBrk="1" hangingPunct="1">
              <a:lnSpc>
                <a:spcPct val="80000"/>
              </a:lnSpc>
            </a:pPr>
            <a:endParaRPr lang="en-US" sz="2800" dirty="0"/>
          </a:p>
          <a:p>
            <a:pPr eaLnBrk="1" hangingPunct="1">
              <a:lnSpc>
                <a:spcPct val="80000"/>
              </a:lnSpc>
              <a:buFontTx/>
              <a:buNone/>
            </a:pPr>
            <a:r>
              <a:rPr lang="en-US" sz="2800" dirty="0" err="1"/>
              <a:t>Neki</a:t>
            </a:r>
            <a:r>
              <a:rPr lang="en-US" sz="2800" dirty="0"/>
              <a:t> </a:t>
            </a:r>
            <a:r>
              <a:rPr lang="en-US" sz="2800" dirty="0" err="1"/>
              <a:t>veruju</a:t>
            </a:r>
            <a:r>
              <a:rPr lang="en-US" sz="2800" dirty="0"/>
              <a:t> da</a:t>
            </a:r>
            <a:r>
              <a:rPr lang="sr-Latn-CS" sz="2800" dirty="0"/>
              <a:t> </a:t>
            </a:r>
            <a:r>
              <a:rPr lang="en-US" sz="2800" dirty="0"/>
              <a:t>„</a:t>
            </a:r>
            <a:r>
              <a:rPr lang="en-US" sz="2800" dirty="0">
                <a:hlinkClick r:id="rId2"/>
              </a:rPr>
              <a:t>nova </a:t>
            </a:r>
            <a:r>
              <a:rPr lang="en-US" sz="2800" dirty="0" err="1">
                <a:hlinkClick r:id="rId2"/>
              </a:rPr>
              <a:t>ekonomija</a:t>
            </a:r>
            <a:r>
              <a:rPr lang="en-US" sz="2800" dirty="0"/>
              <a:t>” </a:t>
            </a:r>
            <a:r>
              <a:rPr lang="en-US" sz="2800" dirty="0">
                <a:hlinkClick r:id="rId3"/>
              </a:rPr>
              <a:t>def</a:t>
            </a:r>
            <a:r>
              <a:rPr lang="en-US" sz="2800" dirty="0"/>
              <a:t>, </a:t>
            </a:r>
            <a:r>
              <a:rPr lang="en-US" sz="2800" dirty="0" err="1"/>
              <a:t>stvorena</a:t>
            </a:r>
            <a:r>
              <a:rPr lang="en-US" sz="2800" dirty="0"/>
              <a:t> u </a:t>
            </a:r>
            <a:r>
              <a:rPr lang="en-US" sz="2800" dirty="0" err="1"/>
              <a:t>doba</a:t>
            </a:r>
            <a:r>
              <a:rPr lang="en-US" sz="2800" dirty="0"/>
              <a:t> </a:t>
            </a:r>
            <a:r>
              <a:rPr lang="en-US" sz="2800" dirty="0" err="1"/>
              <a:t>revolucije</a:t>
            </a:r>
            <a:r>
              <a:rPr lang="en-US" sz="2800" dirty="0"/>
              <a:t> </a:t>
            </a:r>
            <a:r>
              <a:rPr lang="en-US" sz="2800" dirty="0" err="1"/>
              <a:t>informacione</a:t>
            </a:r>
            <a:r>
              <a:rPr lang="sr-Latn-CS" sz="2800" dirty="0"/>
              <a:t> </a:t>
            </a:r>
            <a:r>
              <a:rPr lang="en-US" sz="2800" dirty="0" err="1"/>
              <a:t>tehnologije</a:t>
            </a:r>
            <a:r>
              <a:rPr lang="en-US" sz="2800" dirty="0"/>
              <a:t>, </a:t>
            </a:r>
            <a:r>
              <a:rPr lang="en-US" sz="2800" dirty="0" err="1"/>
              <a:t>ima</a:t>
            </a:r>
            <a:r>
              <a:rPr lang="en-US" sz="2800" dirty="0"/>
              <a:t> </a:t>
            </a:r>
            <a:r>
              <a:rPr lang="en-US" sz="2800" dirty="0" err="1"/>
              <a:t>šanse</a:t>
            </a:r>
            <a:r>
              <a:rPr lang="en-US" sz="2800" dirty="0"/>
              <a:t> da </a:t>
            </a:r>
            <a:r>
              <a:rPr lang="en-US" sz="2800" dirty="0" err="1"/>
              <a:t>podigne</a:t>
            </a:r>
            <a:r>
              <a:rPr lang="en-US" sz="2800" dirty="0"/>
              <a:t> </a:t>
            </a:r>
            <a:r>
              <a:rPr lang="en-US" sz="2800" dirty="0" err="1"/>
              <a:t>životni</a:t>
            </a:r>
            <a:r>
              <a:rPr lang="sr-Latn-CS" sz="2800" dirty="0"/>
              <a:t> </a:t>
            </a:r>
            <a:r>
              <a:rPr lang="en-US" sz="2800" dirty="0"/>
              <a:t>standard </a:t>
            </a:r>
            <a:r>
              <a:rPr lang="en-US" sz="2800" dirty="0" err="1"/>
              <a:t>brže</a:t>
            </a:r>
            <a:r>
              <a:rPr lang="en-US" sz="2800" dirty="0"/>
              <a:t> </a:t>
            </a:r>
            <a:r>
              <a:rPr lang="en-US" sz="2800" dirty="0" err="1"/>
              <a:t>nego</a:t>
            </a:r>
            <a:r>
              <a:rPr lang="en-US" sz="2800" dirty="0"/>
              <a:t> </a:t>
            </a:r>
            <a:r>
              <a:rPr lang="en-US" sz="2800" dirty="0" err="1"/>
              <a:t>ikad</a:t>
            </a:r>
            <a:r>
              <a:rPr lang="en-US" sz="2800" dirty="0"/>
              <a:t> </a:t>
            </a:r>
            <a:r>
              <a:rPr lang="en-US" sz="2800" dirty="0" err="1"/>
              <a:t>ranije</a:t>
            </a:r>
            <a:r>
              <a:rPr lang="en-US" sz="2800" dirty="0"/>
              <a:t>; </a:t>
            </a:r>
          </a:p>
          <a:p>
            <a:pPr eaLnBrk="1" hangingPunct="1">
              <a:lnSpc>
                <a:spcPct val="80000"/>
              </a:lnSpc>
              <a:buFontTx/>
              <a:buNone/>
            </a:pPr>
            <a:r>
              <a:rPr lang="en-US" sz="2800" dirty="0" err="1"/>
              <a:t>drugi</a:t>
            </a:r>
            <a:r>
              <a:rPr lang="en-US" sz="2800" dirty="0"/>
              <a:t> </a:t>
            </a:r>
            <a:r>
              <a:rPr lang="en-US" sz="2800" dirty="0" err="1"/>
              <a:t>su</a:t>
            </a:r>
            <a:r>
              <a:rPr lang="en-US" sz="2800" dirty="0"/>
              <a:t> </a:t>
            </a:r>
            <a:r>
              <a:rPr lang="en-US" sz="2800" dirty="0" err="1"/>
              <a:t>skeptični</a:t>
            </a:r>
            <a:r>
              <a:rPr lang="en-US" sz="2800" dirty="0"/>
              <a:t>,</a:t>
            </a:r>
            <a:r>
              <a:rPr lang="sr-Latn-CS" sz="2800" dirty="0"/>
              <a:t> </a:t>
            </a:r>
            <a:r>
              <a:rPr lang="en-US" sz="2800" dirty="0" err="1"/>
              <a:t>smatrajući</a:t>
            </a:r>
            <a:r>
              <a:rPr lang="en-US" sz="2800" dirty="0"/>
              <a:t> da </a:t>
            </a:r>
            <a:r>
              <a:rPr lang="en-US" sz="2800" dirty="0" err="1"/>
              <a:t>efekat</a:t>
            </a:r>
            <a:r>
              <a:rPr lang="en-US" sz="2800" dirty="0"/>
              <a:t> </a:t>
            </a:r>
            <a:r>
              <a:rPr lang="en-US" sz="2800" dirty="0" err="1"/>
              <a:t>nije</a:t>
            </a:r>
            <a:r>
              <a:rPr lang="en-US" sz="2800" dirty="0"/>
              <a:t> </a:t>
            </a:r>
            <a:r>
              <a:rPr lang="en-US" sz="2800" dirty="0" err="1"/>
              <a:t>ništa</a:t>
            </a:r>
            <a:r>
              <a:rPr lang="en-US" sz="2800" dirty="0"/>
              <a:t> </a:t>
            </a:r>
            <a:r>
              <a:rPr lang="en-US" sz="2800" dirty="0" err="1"/>
              <a:t>veći</a:t>
            </a:r>
            <a:r>
              <a:rPr lang="en-US" sz="2800" dirty="0"/>
              <a:t> </a:t>
            </a:r>
            <a:r>
              <a:rPr lang="en-US" sz="2800" dirty="0" err="1"/>
              <a:t>nego</a:t>
            </a:r>
            <a:r>
              <a:rPr lang="en-US" sz="2800" dirty="0"/>
              <a:t> </a:t>
            </a:r>
            <a:r>
              <a:rPr lang="en-US" sz="2800" dirty="0" err="1"/>
              <a:t>što</a:t>
            </a:r>
            <a:r>
              <a:rPr lang="en-US" sz="2800" dirty="0"/>
              <a:t> </a:t>
            </a:r>
            <a:r>
              <a:rPr lang="en-US" sz="2800" dirty="0" err="1"/>
              <a:t>su</a:t>
            </a:r>
            <a:r>
              <a:rPr lang="en-US" sz="2800" dirty="0"/>
              <a:t> </a:t>
            </a:r>
            <a:r>
              <a:rPr lang="en-US" sz="2800" dirty="0" err="1"/>
              <a:t>već</a:t>
            </a:r>
            <a:r>
              <a:rPr lang="sr-Latn-CS" sz="2800" dirty="0"/>
              <a:t>  </a:t>
            </a:r>
            <a:r>
              <a:rPr lang="en-US" sz="2800" dirty="0" err="1"/>
              <a:t>donela</a:t>
            </a:r>
            <a:r>
              <a:rPr lang="en-US" sz="2800" dirty="0"/>
              <a:t> </a:t>
            </a:r>
            <a:r>
              <a:rPr lang="en-US" sz="2800" dirty="0" err="1"/>
              <a:t>druga</a:t>
            </a:r>
            <a:r>
              <a:rPr lang="en-US" sz="2800" dirty="0"/>
              <a:t> </a:t>
            </a:r>
            <a:r>
              <a:rPr lang="en-US" sz="2800" dirty="0" err="1"/>
              <a:t>velika</a:t>
            </a:r>
            <a:r>
              <a:rPr lang="en-US" sz="2800" dirty="0"/>
              <a:t> </a:t>
            </a:r>
            <a:r>
              <a:rPr lang="en-US" sz="2800" dirty="0" err="1"/>
              <a:t>otkrića</a:t>
            </a:r>
            <a:r>
              <a:rPr lang="en-US" sz="2800" dirty="0"/>
              <a:t> </a:t>
            </a:r>
            <a:r>
              <a:rPr lang="en-US" sz="2800" dirty="0" err="1"/>
              <a:t>koja</a:t>
            </a:r>
            <a:r>
              <a:rPr lang="en-US" sz="2800" dirty="0"/>
              <a:t> </a:t>
            </a:r>
            <a:r>
              <a:rPr lang="en-US" sz="2800" dirty="0" err="1"/>
              <a:t>su</a:t>
            </a:r>
            <a:r>
              <a:rPr lang="en-US" sz="2800" dirty="0"/>
              <a:t> </a:t>
            </a:r>
            <a:r>
              <a:rPr lang="en-US" sz="2800" dirty="0" err="1"/>
              <a:t>obeležila</a:t>
            </a:r>
            <a:r>
              <a:rPr lang="en-US" sz="2800" dirty="0"/>
              <a:t> </a:t>
            </a:r>
            <a:r>
              <a:rPr lang="en-US" sz="2800" dirty="0" err="1"/>
              <a:t>ekonomsku</a:t>
            </a:r>
            <a:endParaRPr lang="en-US" sz="2800" dirty="0"/>
          </a:p>
          <a:p>
            <a:pPr eaLnBrk="1" hangingPunct="1">
              <a:lnSpc>
                <a:spcPct val="80000"/>
              </a:lnSpc>
            </a:pPr>
            <a:r>
              <a:rPr lang="en-US" sz="2800" dirty="0" err="1"/>
              <a:t>istoriju</a:t>
            </a:r>
            <a:r>
              <a:rPr lang="en-US" sz="2800" dirty="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49FD45-D4EE-42CF-A49E-236B71E1B29D}"/>
              </a:ext>
            </a:extLst>
          </p:cNvPr>
          <p:cNvSpPr>
            <a:spLocks noGrp="1"/>
          </p:cNvSpPr>
          <p:nvPr>
            <p:ph type="body" idx="1"/>
          </p:nvPr>
        </p:nvSpPr>
        <p:spPr>
          <a:xfrm>
            <a:off x="706438" y="1350963"/>
            <a:ext cx="5718175" cy="977900"/>
          </a:xfrm>
        </p:spPr>
        <p:txBody>
          <a:bodyPr/>
          <a:lstStyle/>
          <a:p>
            <a:pPr>
              <a:defRPr/>
            </a:pPr>
            <a:endParaRPr lang="en-GB"/>
          </a:p>
        </p:txBody>
      </p:sp>
      <p:sp>
        <p:nvSpPr>
          <p:cNvPr id="3" name="Title 2">
            <a:extLst>
              <a:ext uri="{FF2B5EF4-FFF2-40B4-BE49-F238E27FC236}">
                <a16:creationId xmlns:a16="http://schemas.microsoft.com/office/drawing/2014/main" id="{5DB0DBDA-5C9E-4BAD-9601-2B5C8B8234D6}"/>
              </a:ext>
            </a:extLst>
          </p:cNvPr>
          <p:cNvSpPr>
            <a:spLocks noGrp="1"/>
          </p:cNvSpPr>
          <p:nvPr>
            <p:ph type="title"/>
          </p:nvPr>
        </p:nvSpPr>
        <p:spPr>
          <a:xfrm>
            <a:off x="5807075" y="0"/>
            <a:ext cx="8154988" cy="777875"/>
          </a:xfrm>
        </p:spPr>
        <p:txBody>
          <a:bodyPr>
            <a:normAutofit fontScale="90000"/>
          </a:bodyPr>
          <a:lstStyle/>
          <a:p>
            <a:pPr>
              <a:defRPr/>
            </a:pPr>
            <a:r>
              <a:rPr lang="en-GB" dirty="0">
                <a:hlinkClick r:id="rId3"/>
              </a:rPr>
              <a:t>Z</a:t>
            </a:r>
            <a:r>
              <a:rPr lang="sr-Latn-RS" dirty="0">
                <a:hlinkClick r:id="rId3"/>
              </a:rPr>
              <a:t>ašto </a:t>
            </a:r>
            <a:br>
              <a:rPr lang="sr-Latn-RS" dirty="0">
                <a:hlinkClick r:id="rId3"/>
              </a:rPr>
            </a:br>
            <a:r>
              <a:rPr lang="sr-Latn-RS" dirty="0">
                <a:hlinkClick r:id="rId3"/>
              </a:rPr>
              <a:t>opada privredni</a:t>
            </a:r>
            <a:br>
              <a:rPr lang="sr-Latn-RS" dirty="0">
                <a:hlinkClick r:id="rId3"/>
              </a:rPr>
            </a:br>
            <a:r>
              <a:rPr lang="sr-Latn-RS" dirty="0">
                <a:hlinkClick r:id="rId3"/>
              </a:rPr>
              <a:t> rast</a:t>
            </a:r>
            <a:endParaRPr lang="en-GB" dirty="0"/>
          </a:p>
        </p:txBody>
      </p:sp>
      <p:pic>
        <p:nvPicPr>
          <p:cNvPr id="87042" name="Picture 2">
            <a:extLst>
              <a:ext uri="{FF2B5EF4-FFF2-40B4-BE49-F238E27FC236}">
                <a16:creationId xmlns:a16="http://schemas.microsoft.com/office/drawing/2014/main" id="{2029C6CD-D448-4B21-8B29-528C0E243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307" t="11066" r="44235" b="10295"/>
          <a:stretch>
            <a:fillRect/>
          </a:stretch>
        </p:blipFill>
        <p:spPr bwMode="auto">
          <a:xfrm>
            <a:off x="395288" y="1708150"/>
            <a:ext cx="5570537" cy="808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1930067-3E61-472C-B36E-8DEB9F27E1AD}"/>
              </a:ext>
            </a:extLst>
          </p:cNvPr>
          <p:cNvSpPr>
            <a:spLocks noChangeArrowheads="1"/>
          </p:cNvSpPr>
          <p:nvPr/>
        </p:nvSpPr>
        <p:spPr bwMode="auto">
          <a:xfrm>
            <a:off x="6496050" y="1776413"/>
            <a:ext cx="284797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cs typeface="Arial" panose="020B0604020202020204" pitchFamily="34" charset="0"/>
              </a:defRPr>
            </a:lvl1pPr>
            <a:lvl2pPr marL="742950" indent="-285750" eaLnBrk="0" hangingPunct="0">
              <a:defRPr u="sng">
                <a:solidFill>
                  <a:schemeClr val="tx1"/>
                </a:solidFill>
                <a:latin typeface="Arial" panose="020B0604020202020204" pitchFamily="34" charset="0"/>
                <a:cs typeface="Arial" panose="020B0604020202020204" pitchFamily="34" charset="0"/>
              </a:defRPr>
            </a:lvl2pPr>
            <a:lvl3pPr marL="1143000" indent="-228600" eaLnBrk="0" hangingPunct="0">
              <a:defRPr u="sng">
                <a:solidFill>
                  <a:schemeClr val="tx1"/>
                </a:solidFill>
                <a:latin typeface="Arial" panose="020B0604020202020204" pitchFamily="34" charset="0"/>
                <a:cs typeface="Arial" panose="020B0604020202020204" pitchFamily="34" charset="0"/>
              </a:defRPr>
            </a:lvl3pPr>
            <a:lvl4pPr marL="1600200" indent="-228600" eaLnBrk="0" hangingPunct="0">
              <a:defRPr u="sng">
                <a:solidFill>
                  <a:schemeClr val="tx1"/>
                </a:solidFill>
                <a:latin typeface="Arial" panose="020B0604020202020204" pitchFamily="34" charset="0"/>
                <a:cs typeface="Arial" panose="020B0604020202020204" pitchFamily="34" charset="0"/>
              </a:defRPr>
            </a:lvl4pPr>
            <a:lvl5pPr marL="2057400" indent="-228600" eaLnBrk="0" hangingPunct="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r>
              <a:rPr lang="en-GB" altLang="en-US"/>
              <a:t>K</a:t>
            </a:r>
            <a:r>
              <a:rPr lang="en-US" altLang="en-US"/>
              <a:t>ljučni uzrok rasta nejednakosti – </a:t>
            </a:r>
          </a:p>
          <a:p>
            <a:pPr eaLnBrk="1" hangingPunct="1"/>
            <a:endParaRPr lang="en-US" altLang="en-US"/>
          </a:p>
          <a:p>
            <a:pPr eaLnBrk="1" hangingPunct="1"/>
            <a:r>
              <a:rPr lang="en-GB" altLang="en-US"/>
              <a:t>S</a:t>
            </a:r>
            <a:r>
              <a:rPr lang="en-US" altLang="en-US"/>
              <a:t>tagniraju dohoci </a:t>
            </a:r>
          </a:p>
          <a:p>
            <a:pPr eaLnBrk="1" hangingPunct="1"/>
            <a:endParaRPr lang="en-US" altLang="en-US"/>
          </a:p>
          <a:p>
            <a:pPr eaLnBrk="1" hangingPunct="1"/>
            <a:r>
              <a:rPr lang="en-GB" altLang="en-US"/>
              <a:t>Z</a:t>
            </a:r>
            <a:r>
              <a:rPr lang="en-US" altLang="en-US"/>
              <a:t>ato što opada produktivnost</a:t>
            </a:r>
            <a:endParaRPr lang="en-GB" altLang="en-US"/>
          </a:p>
        </p:txBody>
      </p:sp>
      <p:sp>
        <p:nvSpPr>
          <p:cNvPr id="6" name="Rectangle 5">
            <a:extLst>
              <a:ext uri="{FF2B5EF4-FFF2-40B4-BE49-F238E27FC236}">
                <a16:creationId xmlns:a16="http://schemas.microsoft.com/office/drawing/2014/main" id="{64D51340-043E-45AF-8FDE-20232729906B}"/>
              </a:ext>
            </a:extLst>
          </p:cNvPr>
          <p:cNvSpPr>
            <a:spLocks noChangeArrowheads="1"/>
          </p:cNvSpPr>
          <p:nvPr/>
        </p:nvSpPr>
        <p:spPr bwMode="auto">
          <a:xfrm>
            <a:off x="6088063" y="4075113"/>
            <a:ext cx="30559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cs typeface="Arial" panose="020B0604020202020204" pitchFamily="34" charset="0"/>
              </a:defRPr>
            </a:lvl1pPr>
            <a:lvl2pPr marL="742950" indent="-285750" eaLnBrk="0" hangingPunct="0">
              <a:defRPr u="sng">
                <a:solidFill>
                  <a:schemeClr val="tx1"/>
                </a:solidFill>
                <a:latin typeface="Arial" panose="020B0604020202020204" pitchFamily="34" charset="0"/>
                <a:cs typeface="Arial" panose="020B0604020202020204" pitchFamily="34" charset="0"/>
              </a:defRPr>
            </a:lvl2pPr>
            <a:lvl3pPr marL="1143000" indent="-228600" eaLnBrk="0" hangingPunct="0">
              <a:defRPr u="sng">
                <a:solidFill>
                  <a:schemeClr val="tx1"/>
                </a:solidFill>
                <a:latin typeface="Arial" panose="020B0604020202020204" pitchFamily="34" charset="0"/>
                <a:cs typeface="Arial" panose="020B0604020202020204" pitchFamily="34" charset="0"/>
              </a:defRPr>
            </a:lvl3pPr>
            <a:lvl4pPr marL="1600200" indent="-228600" eaLnBrk="0" hangingPunct="0">
              <a:defRPr u="sng">
                <a:solidFill>
                  <a:schemeClr val="tx1"/>
                </a:solidFill>
                <a:latin typeface="Arial" panose="020B0604020202020204" pitchFamily="34" charset="0"/>
                <a:cs typeface="Arial" panose="020B0604020202020204" pitchFamily="34" charset="0"/>
              </a:defRPr>
            </a:lvl4pPr>
            <a:lvl5pPr marL="2057400" indent="-228600" eaLnBrk="0" hangingPunct="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r>
              <a:rPr lang="en-GB" altLang="en-US" b="1" i="1">
                <a:hlinkClick r:id="rId5"/>
              </a:rPr>
              <a:t>The Rise and Fall of American Growth: The US Standard of Living Since the Civil War</a:t>
            </a:r>
            <a:br>
              <a:rPr lang="en-GB" altLang="en-US" b="1" i="1"/>
            </a:br>
            <a:r>
              <a:rPr lang="en-GB" altLang="en-US"/>
              <a:t>by Robert J. Gordon</a:t>
            </a:r>
            <a:br>
              <a:rPr lang="en-GB" altLang="en-US"/>
            </a:br>
            <a:r>
              <a:rPr lang="en-GB" altLang="en-US"/>
              <a:t>Princeton University Press, 762 pp., $39.95</a:t>
            </a:r>
            <a:br>
              <a:rPr lang="en-GB" altLang="en-US"/>
            </a:br>
            <a:endParaRPr lang="en-GB" altLang="en-US"/>
          </a:p>
        </p:txBody>
      </p:sp>
      <p:grpSp>
        <p:nvGrpSpPr>
          <p:cNvPr id="4" name="Group 8">
            <a:extLst>
              <a:ext uri="{FF2B5EF4-FFF2-40B4-BE49-F238E27FC236}">
                <a16:creationId xmlns:a16="http://schemas.microsoft.com/office/drawing/2014/main" id="{3102E6DB-20C9-42D5-B4F0-6F9DEE7CEB28}"/>
              </a:ext>
            </a:extLst>
          </p:cNvPr>
          <p:cNvGrpSpPr>
            <a:grpSpLocks/>
          </p:cNvGrpSpPr>
          <p:nvPr/>
        </p:nvGrpSpPr>
        <p:grpSpPr bwMode="auto">
          <a:xfrm>
            <a:off x="471488" y="-93663"/>
            <a:ext cx="5268912" cy="6540501"/>
            <a:chOff x="470780" y="-93693"/>
            <a:chExt cx="5269117" cy="6541129"/>
          </a:xfrm>
        </p:grpSpPr>
        <p:pic>
          <p:nvPicPr>
            <p:cNvPr id="10248" name="Picture 3">
              <a:extLst>
                <a:ext uri="{FF2B5EF4-FFF2-40B4-BE49-F238E27FC236}">
                  <a16:creationId xmlns:a16="http://schemas.microsoft.com/office/drawing/2014/main" id="{2E8C90AC-16A6-44D5-86DF-3EC3F4563A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1495" t="22491" r="28775" b="31155"/>
            <a:stretch>
              <a:fillRect/>
            </a:stretch>
          </p:blipFill>
          <p:spPr bwMode="auto">
            <a:xfrm>
              <a:off x="470780" y="-93693"/>
              <a:ext cx="5269117" cy="654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11F7776-5520-4BBC-8619-D6E8D0904A66}"/>
                </a:ext>
              </a:extLst>
            </p:cNvPr>
            <p:cNvSpPr/>
            <p:nvPr/>
          </p:nvSpPr>
          <p:spPr>
            <a:xfrm>
              <a:off x="475542" y="6148957"/>
              <a:ext cx="1660590" cy="298479"/>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4" presetClass="path" presetSubtype="0" accel="50000" decel="50000" fill="hold" nodeType="clickEffect">
                                  <p:stCondLst>
                                    <p:cond delay="0"/>
                                  </p:stCondLst>
                                  <p:childTnLst>
                                    <p:animMotion origin="layout" path="M 1.38889E-6 -3.7037E-6 L 1.38889E-6 -0.44189 " pathEditMode="relative" rAng="0" ptsTypes="AA">
                                      <p:cBhvr>
                                        <p:cTn id="19" dur="2000" fill="hold"/>
                                        <p:tgtEl>
                                          <p:spTgt spid="87042"/>
                                        </p:tgtEl>
                                        <p:attrNameLst>
                                          <p:attrName>ppt_x</p:attrName>
                                          <p:attrName>ppt_y</p:attrName>
                                        </p:attrNameLst>
                                      </p:cBhvr>
                                      <p:rCtr x="0" y="-2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34F21E-F8C3-43DB-978C-545FA58254ED}"/>
              </a:ext>
            </a:extLst>
          </p:cNvPr>
          <p:cNvSpPr>
            <a:spLocks noGrp="1"/>
          </p:cNvSpPr>
          <p:nvPr>
            <p:ph type="body" idx="1"/>
          </p:nvPr>
        </p:nvSpPr>
        <p:spPr>
          <a:xfrm>
            <a:off x="781370" y="3789902"/>
            <a:ext cx="8048625" cy="1709737"/>
          </a:xfrm>
        </p:spPr>
        <p:txBody>
          <a:bodyPr/>
          <a:lstStyle/>
          <a:p>
            <a:pPr marL="512064" indent="-457200">
              <a:buFont typeface="+mj-lt"/>
              <a:buAutoNum type="arabicPeriod"/>
              <a:defRPr/>
            </a:pPr>
            <a:r>
              <a:rPr lang="sr-Latn-RS" dirty="0">
                <a:solidFill>
                  <a:schemeClr val="tx2">
                    <a:lumMod val="20000"/>
                    <a:lumOff val="80000"/>
                  </a:schemeClr>
                </a:solidFill>
              </a:rPr>
              <a:t>Električna energija </a:t>
            </a:r>
          </a:p>
          <a:p>
            <a:pPr marL="512064" indent="-457200">
              <a:buFont typeface="+mj-lt"/>
              <a:buAutoNum type="arabicPeriod"/>
              <a:defRPr/>
            </a:pPr>
            <a:r>
              <a:rPr lang="sr-Latn-RS" dirty="0">
                <a:solidFill>
                  <a:schemeClr val="tx2">
                    <a:lumMod val="20000"/>
                    <a:lumOff val="80000"/>
                  </a:schemeClr>
                </a:solidFill>
              </a:rPr>
              <a:t>Vodovod i kanalizacija</a:t>
            </a:r>
          </a:p>
          <a:p>
            <a:pPr marL="512064" indent="-457200">
              <a:buFont typeface="+mj-lt"/>
              <a:buAutoNum type="arabicPeriod"/>
              <a:defRPr/>
            </a:pPr>
            <a:r>
              <a:rPr lang="en-GB" dirty="0">
                <a:solidFill>
                  <a:schemeClr val="tx2">
                    <a:lumMod val="20000"/>
                    <a:lumOff val="80000"/>
                  </a:schemeClr>
                </a:solidFill>
              </a:rPr>
              <a:t>F</a:t>
            </a:r>
            <a:r>
              <a:rPr lang="sr-Latn-RS" dirty="0">
                <a:solidFill>
                  <a:schemeClr val="tx2">
                    <a:lumMod val="20000"/>
                    <a:lumOff val="80000"/>
                  </a:schemeClr>
                </a:solidFill>
              </a:rPr>
              <a:t>armaceutska industrija</a:t>
            </a:r>
          </a:p>
          <a:p>
            <a:pPr marL="512064" indent="-457200">
              <a:defRPr/>
            </a:pPr>
            <a:r>
              <a:rPr lang="sr-Latn-RS" dirty="0">
                <a:solidFill>
                  <a:schemeClr val="tx2">
                    <a:lumMod val="20000"/>
                    <a:lumOff val="80000"/>
                  </a:schemeClr>
                </a:solidFill>
              </a:rPr>
              <a:t>		 </a:t>
            </a:r>
            <a:r>
              <a:rPr lang="en-GB" dirty="0" err="1">
                <a:solidFill>
                  <a:schemeClr val="tx2">
                    <a:lumMod val="20000"/>
                    <a:lumOff val="80000"/>
                  </a:schemeClr>
                </a:solidFill>
                <a:hlinkClick r:id="rId2" tooltip="Aleksandar Fleming">
                  <a:extLst>
                    <a:ext uri="{A12FA001-AC4F-418D-AE19-62706E023703}">
                      <ahyp:hlinkClr xmlns:ahyp="http://schemas.microsoft.com/office/drawing/2018/hyperlinkcolor" val="tx"/>
                    </a:ext>
                  </a:extLst>
                </a:hlinkClick>
              </a:rPr>
              <a:t>Aleksandar</a:t>
            </a:r>
            <a:r>
              <a:rPr lang="en-GB" dirty="0">
                <a:solidFill>
                  <a:schemeClr val="tx2">
                    <a:lumMod val="20000"/>
                    <a:lumOff val="80000"/>
                  </a:schemeClr>
                </a:solidFill>
                <a:hlinkClick r:id="rId2" tooltip="Aleksandar Fleming">
                  <a:extLst>
                    <a:ext uri="{A12FA001-AC4F-418D-AE19-62706E023703}">
                      <ahyp:hlinkClr xmlns:ahyp="http://schemas.microsoft.com/office/drawing/2018/hyperlinkcolor" val="tx"/>
                    </a:ext>
                  </a:extLst>
                </a:hlinkClick>
              </a:rPr>
              <a:t> Fleming</a:t>
            </a:r>
            <a:r>
              <a:rPr lang="en-GB" dirty="0">
                <a:solidFill>
                  <a:schemeClr val="tx2">
                    <a:lumMod val="20000"/>
                    <a:lumOff val="80000"/>
                  </a:schemeClr>
                </a:solidFill>
              </a:rPr>
              <a:t> </a:t>
            </a:r>
            <a:r>
              <a:rPr lang="en-GB" dirty="0">
                <a:solidFill>
                  <a:schemeClr val="tx2">
                    <a:lumMod val="20000"/>
                    <a:lumOff val="80000"/>
                  </a:schemeClr>
                </a:solidFill>
                <a:hlinkClick r:id="rId3" tooltip="1928">
                  <a:extLst>
                    <a:ext uri="{A12FA001-AC4F-418D-AE19-62706E023703}">
                      <ahyp:hlinkClr xmlns:ahyp="http://schemas.microsoft.com/office/drawing/2018/hyperlinkcolor" val="tx"/>
                    </a:ext>
                  </a:extLst>
                </a:hlinkClick>
              </a:rPr>
              <a:t>1928</a:t>
            </a:r>
            <a:r>
              <a:rPr lang="en-GB" dirty="0">
                <a:solidFill>
                  <a:schemeClr val="tx2">
                    <a:lumMod val="20000"/>
                    <a:lumOff val="80000"/>
                  </a:schemeClr>
                </a:solidFill>
              </a:rPr>
              <a:t>. </a:t>
            </a:r>
            <a:r>
              <a:rPr lang="en-GB" dirty="0" err="1">
                <a:solidFill>
                  <a:schemeClr val="tx2">
                    <a:lumMod val="20000"/>
                    <a:lumOff val="80000"/>
                  </a:schemeClr>
                </a:solidFill>
              </a:rPr>
              <a:t>godine</a:t>
            </a:r>
            <a:r>
              <a:rPr lang="en-GB" dirty="0">
                <a:solidFill>
                  <a:schemeClr val="tx2">
                    <a:lumMod val="20000"/>
                    <a:lumOff val="80000"/>
                  </a:schemeClr>
                </a:solidFill>
              </a:rPr>
              <a:t>, </a:t>
            </a:r>
            <a:r>
              <a:rPr lang="en-GB" dirty="0" err="1">
                <a:solidFill>
                  <a:schemeClr val="tx2">
                    <a:lumMod val="20000"/>
                    <a:lumOff val="80000"/>
                  </a:schemeClr>
                </a:solidFill>
              </a:rPr>
              <a:t>ali</a:t>
            </a:r>
            <a:r>
              <a:rPr lang="en-GB" dirty="0">
                <a:solidFill>
                  <a:schemeClr val="tx2">
                    <a:lumMod val="20000"/>
                    <a:lumOff val="80000"/>
                  </a:schemeClr>
                </a:solidFill>
              </a:rPr>
              <a:t> </a:t>
            </a:r>
            <a:r>
              <a:rPr lang="en-GB" dirty="0" err="1">
                <a:solidFill>
                  <a:schemeClr val="tx2">
                    <a:lumMod val="20000"/>
                    <a:lumOff val="80000"/>
                  </a:schemeClr>
                </a:solidFill>
              </a:rPr>
              <a:t>su</a:t>
            </a:r>
            <a:r>
              <a:rPr lang="en-GB" dirty="0">
                <a:solidFill>
                  <a:schemeClr val="tx2">
                    <a:lumMod val="20000"/>
                    <a:lumOff val="80000"/>
                  </a:schemeClr>
                </a:solidFill>
              </a:rPr>
              <a:t> </a:t>
            </a:r>
            <a:r>
              <a:rPr lang="en-GB" dirty="0" err="1">
                <a:solidFill>
                  <a:schemeClr val="tx2">
                    <a:lumMod val="20000"/>
                    <a:lumOff val="80000"/>
                  </a:schemeClr>
                </a:solidFill>
              </a:rPr>
              <a:t>prvi</a:t>
            </a:r>
            <a:r>
              <a:rPr lang="en-GB" dirty="0">
                <a:solidFill>
                  <a:schemeClr val="tx2">
                    <a:lumMod val="20000"/>
                    <a:lumOff val="80000"/>
                  </a:schemeClr>
                </a:solidFill>
              </a:rPr>
              <a:t> </a:t>
            </a:r>
            <a:r>
              <a:rPr lang="en-GB" dirty="0" err="1">
                <a:solidFill>
                  <a:schemeClr val="tx2">
                    <a:lumMod val="20000"/>
                    <a:lumOff val="80000"/>
                  </a:schemeClr>
                </a:solidFill>
              </a:rPr>
              <a:t>penicilini</a:t>
            </a:r>
            <a:r>
              <a:rPr lang="en-GB" dirty="0">
                <a:solidFill>
                  <a:schemeClr val="tx2">
                    <a:lumMod val="20000"/>
                    <a:lumOff val="80000"/>
                  </a:schemeClr>
                </a:solidFill>
              </a:rPr>
              <a:t> u </a:t>
            </a:r>
            <a:r>
              <a:rPr lang="sr-Latn-RS" dirty="0">
                <a:solidFill>
                  <a:schemeClr val="tx2">
                    <a:lumMod val="20000"/>
                    <a:lumOff val="80000"/>
                  </a:schemeClr>
                </a:solidFill>
              </a:rPr>
              <a:t>	</a:t>
            </a:r>
            <a:r>
              <a:rPr lang="en-GB" dirty="0" err="1">
                <a:solidFill>
                  <a:schemeClr val="tx2">
                    <a:lumMod val="20000"/>
                    <a:lumOff val="80000"/>
                  </a:schemeClr>
                </a:solidFill>
              </a:rPr>
              <a:t>široku</a:t>
            </a:r>
            <a:r>
              <a:rPr lang="en-GB" dirty="0">
                <a:solidFill>
                  <a:schemeClr val="tx2">
                    <a:lumMod val="20000"/>
                    <a:lumOff val="80000"/>
                  </a:schemeClr>
                </a:solidFill>
              </a:rPr>
              <a:t> </a:t>
            </a:r>
            <a:r>
              <a:rPr lang="en-GB" dirty="0" err="1">
                <a:solidFill>
                  <a:schemeClr val="tx2">
                    <a:lumMod val="20000"/>
                    <a:lumOff val="80000"/>
                  </a:schemeClr>
                </a:solidFill>
              </a:rPr>
              <a:t>kliničku</a:t>
            </a:r>
            <a:r>
              <a:rPr lang="en-GB" dirty="0">
                <a:solidFill>
                  <a:schemeClr val="tx2">
                    <a:lumMod val="20000"/>
                    <a:lumOff val="80000"/>
                  </a:schemeClr>
                </a:solidFill>
              </a:rPr>
              <a:t> </a:t>
            </a:r>
            <a:r>
              <a:rPr lang="en-GB" dirty="0" err="1">
                <a:solidFill>
                  <a:schemeClr val="tx2">
                    <a:lumMod val="20000"/>
                    <a:lumOff val="80000"/>
                  </a:schemeClr>
                </a:solidFill>
              </a:rPr>
              <a:t>primenu</a:t>
            </a:r>
            <a:r>
              <a:rPr lang="en-GB" dirty="0">
                <a:solidFill>
                  <a:schemeClr val="tx2">
                    <a:lumMod val="20000"/>
                    <a:lumOff val="80000"/>
                  </a:schemeClr>
                </a:solidFill>
              </a:rPr>
              <a:t> </a:t>
            </a:r>
            <a:r>
              <a:rPr lang="en-GB" dirty="0" err="1">
                <a:solidFill>
                  <a:schemeClr val="tx2">
                    <a:lumMod val="20000"/>
                    <a:lumOff val="80000"/>
                  </a:schemeClr>
                </a:solidFill>
              </a:rPr>
              <a:t>ušli</a:t>
            </a:r>
            <a:r>
              <a:rPr lang="en-GB" dirty="0">
                <a:solidFill>
                  <a:schemeClr val="tx2">
                    <a:lumMod val="20000"/>
                    <a:lumOff val="80000"/>
                  </a:schemeClr>
                </a:solidFill>
              </a:rPr>
              <a:t> </a:t>
            </a:r>
            <a:r>
              <a:rPr lang="en-GB" dirty="0" err="1">
                <a:solidFill>
                  <a:schemeClr val="tx2">
                    <a:lumMod val="20000"/>
                    <a:lumOff val="80000"/>
                  </a:schemeClr>
                </a:solidFill>
              </a:rPr>
              <a:t>tek</a:t>
            </a:r>
            <a:r>
              <a:rPr lang="en-GB" dirty="0">
                <a:solidFill>
                  <a:schemeClr val="tx2">
                    <a:lumMod val="20000"/>
                    <a:lumOff val="80000"/>
                  </a:schemeClr>
                </a:solidFill>
              </a:rPr>
              <a:t> </a:t>
            </a:r>
            <a:r>
              <a:rPr lang="en-GB" dirty="0" err="1">
                <a:solidFill>
                  <a:schemeClr val="tx2">
                    <a:lumMod val="20000"/>
                    <a:lumOff val="80000"/>
                  </a:schemeClr>
                </a:solidFill>
              </a:rPr>
              <a:t>tokom</a:t>
            </a:r>
            <a:r>
              <a:rPr lang="en-GB" dirty="0">
                <a:solidFill>
                  <a:schemeClr val="tx2">
                    <a:lumMod val="20000"/>
                    <a:lumOff val="80000"/>
                  </a:schemeClr>
                </a:solidFill>
              </a:rPr>
              <a:t> </a:t>
            </a:r>
            <a:r>
              <a:rPr lang="en-GB" dirty="0" err="1">
                <a:solidFill>
                  <a:schemeClr val="tx2">
                    <a:lumMod val="20000"/>
                    <a:lumOff val="80000"/>
                  </a:schemeClr>
                </a:solidFill>
              </a:rPr>
              <a:t>i</a:t>
            </a:r>
            <a:r>
              <a:rPr lang="en-GB" dirty="0">
                <a:solidFill>
                  <a:schemeClr val="tx2">
                    <a:lumMod val="20000"/>
                    <a:lumOff val="80000"/>
                  </a:schemeClr>
                </a:solidFill>
              </a:rPr>
              <a:t> </a:t>
            </a:r>
            <a:r>
              <a:rPr lang="en-GB" dirty="0" err="1">
                <a:solidFill>
                  <a:schemeClr val="tx2">
                    <a:lumMod val="20000"/>
                    <a:lumOff val="80000"/>
                  </a:schemeClr>
                </a:solidFill>
              </a:rPr>
              <a:t>nakon</a:t>
            </a:r>
            <a:r>
              <a:rPr lang="en-GB" dirty="0">
                <a:solidFill>
                  <a:schemeClr val="tx2">
                    <a:lumMod val="20000"/>
                    <a:lumOff val="80000"/>
                  </a:schemeClr>
                </a:solidFill>
              </a:rPr>
              <a:t> </a:t>
            </a:r>
            <a:r>
              <a:rPr lang="en-GB" dirty="0" err="1">
                <a:solidFill>
                  <a:schemeClr val="tx2">
                    <a:lumMod val="20000"/>
                    <a:lumOff val="80000"/>
                  </a:schemeClr>
                </a:solidFill>
              </a:rPr>
              <a:t>završetka</a:t>
            </a:r>
            <a:r>
              <a:rPr lang="en-GB" dirty="0">
                <a:solidFill>
                  <a:schemeClr val="tx2">
                    <a:lumMod val="20000"/>
                    <a:lumOff val="80000"/>
                  </a:schemeClr>
                </a:solidFill>
              </a:rPr>
              <a:t> </a:t>
            </a:r>
            <a:r>
              <a:rPr lang="sr-Latn-RS" dirty="0">
                <a:solidFill>
                  <a:schemeClr val="tx2">
                    <a:lumMod val="20000"/>
                    <a:lumOff val="80000"/>
                  </a:schemeClr>
                </a:solidFill>
              </a:rPr>
              <a:t>	</a:t>
            </a:r>
            <a:r>
              <a:rPr lang="en-GB" dirty="0" err="1">
                <a:solidFill>
                  <a:schemeClr val="tx2">
                    <a:lumMod val="20000"/>
                    <a:lumOff val="80000"/>
                  </a:schemeClr>
                </a:solidFill>
                <a:hlinkClick r:id="rId4" tooltip="Drugi svetski rat">
                  <a:extLst>
                    <a:ext uri="{A12FA001-AC4F-418D-AE19-62706E023703}">
                      <ahyp:hlinkClr xmlns:ahyp="http://schemas.microsoft.com/office/drawing/2018/hyperlinkcolor" val="tx"/>
                    </a:ext>
                  </a:extLst>
                </a:hlinkClick>
              </a:rPr>
              <a:t>Drugog</a:t>
            </a:r>
            <a:r>
              <a:rPr lang="en-GB" dirty="0">
                <a:solidFill>
                  <a:schemeClr val="tx2">
                    <a:lumMod val="20000"/>
                    <a:lumOff val="80000"/>
                  </a:schemeClr>
                </a:solidFill>
                <a:hlinkClick r:id="rId4" tooltip="Drugi svetski rat">
                  <a:extLst>
                    <a:ext uri="{A12FA001-AC4F-418D-AE19-62706E023703}">
                      <ahyp:hlinkClr xmlns:ahyp="http://schemas.microsoft.com/office/drawing/2018/hyperlinkcolor" val="tx"/>
                    </a:ext>
                  </a:extLst>
                </a:hlinkClick>
              </a:rPr>
              <a:t> </a:t>
            </a:r>
            <a:r>
              <a:rPr lang="en-GB" dirty="0" err="1">
                <a:solidFill>
                  <a:schemeClr val="tx2">
                    <a:lumMod val="20000"/>
                    <a:lumOff val="80000"/>
                  </a:schemeClr>
                </a:solidFill>
                <a:hlinkClick r:id="rId4" tooltip="Drugi svetski rat">
                  <a:extLst>
                    <a:ext uri="{A12FA001-AC4F-418D-AE19-62706E023703}">
                      <ahyp:hlinkClr xmlns:ahyp="http://schemas.microsoft.com/office/drawing/2018/hyperlinkcolor" val="tx"/>
                    </a:ext>
                  </a:extLst>
                </a:hlinkClick>
              </a:rPr>
              <a:t>svetskog</a:t>
            </a:r>
            <a:r>
              <a:rPr lang="en-GB" dirty="0">
                <a:solidFill>
                  <a:schemeClr val="tx2">
                    <a:lumMod val="20000"/>
                    <a:lumOff val="80000"/>
                  </a:schemeClr>
                </a:solidFill>
                <a:hlinkClick r:id="rId4" tooltip="Drugi svetski rat">
                  <a:extLst>
                    <a:ext uri="{A12FA001-AC4F-418D-AE19-62706E023703}">
                      <ahyp:hlinkClr xmlns:ahyp="http://schemas.microsoft.com/office/drawing/2018/hyperlinkcolor" val="tx"/>
                    </a:ext>
                  </a:extLst>
                </a:hlinkClick>
              </a:rPr>
              <a:t> rata</a:t>
            </a:r>
            <a:endParaRPr lang="sr-Latn-RS" dirty="0">
              <a:solidFill>
                <a:schemeClr val="tx2">
                  <a:lumMod val="20000"/>
                  <a:lumOff val="80000"/>
                </a:schemeClr>
              </a:solidFill>
            </a:endParaRPr>
          </a:p>
          <a:p>
            <a:pPr marL="512064" indent="-457200">
              <a:buFont typeface="+mj-lt"/>
              <a:buAutoNum type="arabicPeriod" startAt="4"/>
              <a:defRPr/>
            </a:pPr>
            <a:r>
              <a:rPr lang="en-GB" dirty="0">
                <a:solidFill>
                  <a:schemeClr val="tx2">
                    <a:lumMod val="20000"/>
                    <a:lumOff val="80000"/>
                  </a:schemeClr>
                </a:solidFill>
              </a:rPr>
              <a:t>M</a:t>
            </a:r>
            <a:r>
              <a:rPr lang="sr-Latn-RS" dirty="0">
                <a:solidFill>
                  <a:schemeClr val="tx2">
                    <a:lumMod val="20000"/>
                    <a:lumOff val="80000"/>
                  </a:schemeClr>
                </a:solidFill>
              </a:rPr>
              <a:t>ašine sa unutrašnjiim sagorevanjem</a:t>
            </a:r>
          </a:p>
          <a:p>
            <a:pPr marL="512064" indent="-457200">
              <a:buFont typeface="+mj-lt"/>
              <a:buAutoNum type="arabicPeriod" startAt="4"/>
              <a:defRPr/>
            </a:pPr>
            <a:r>
              <a:rPr lang="en-GB" dirty="0">
                <a:solidFill>
                  <a:schemeClr val="tx2">
                    <a:lumMod val="20000"/>
                    <a:lumOff val="80000"/>
                  </a:schemeClr>
                </a:solidFill>
              </a:rPr>
              <a:t>K</a:t>
            </a:r>
            <a:r>
              <a:rPr lang="sr-Latn-RS" dirty="0">
                <a:solidFill>
                  <a:schemeClr val="tx2">
                    <a:lumMod val="20000"/>
                    <a:lumOff val="80000"/>
                  </a:schemeClr>
                </a:solidFill>
              </a:rPr>
              <a:t>omunikacije – radio ....  i internet</a:t>
            </a:r>
          </a:p>
          <a:p>
            <a:pPr>
              <a:defRPr/>
            </a:pPr>
            <a:endParaRPr lang="sr-Latn-RS" dirty="0">
              <a:solidFill>
                <a:schemeClr val="tx2">
                  <a:lumMod val="20000"/>
                  <a:lumOff val="80000"/>
                </a:schemeClr>
              </a:solidFill>
            </a:endParaRPr>
          </a:p>
          <a:p>
            <a:pPr>
              <a:defRPr/>
            </a:pPr>
            <a:r>
              <a:rPr lang="sr-Latn-RS" dirty="0">
                <a:solidFill>
                  <a:schemeClr val="tx2">
                    <a:lumMod val="20000"/>
                    <a:lumOff val="80000"/>
                  </a:schemeClr>
                </a:solidFill>
              </a:rPr>
              <a:t>Apolo 11  - </a:t>
            </a:r>
            <a:r>
              <a:rPr lang="en-GB" dirty="0">
                <a:solidFill>
                  <a:schemeClr val="tx2">
                    <a:lumMod val="20000"/>
                    <a:lumOff val="80000"/>
                  </a:schemeClr>
                </a:solidFill>
                <a:hlinkClick r:id="rId5">
                  <a:extLst>
                    <a:ext uri="{A12FA001-AC4F-418D-AE19-62706E023703}">
                      <ahyp:hlinkClr xmlns:ahyp="http://schemas.microsoft.com/office/drawing/2018/hyperlinkcolor" val="tx"/>
                    </a:ext>
                  </a:extLst>
                </a:hlinkClick>
              </a:rPr>
              <a:t>It had approximately </a:t>
            </a:r>
            <a:r>
              <a:rPr lang="en-GB" dirty="0" err="1">
                <a:solidFill>
                  <a:schemeClr val="tx2">
                    <a:lumMod val="20000"/>
                    <a:lumOff val="80000"/>
                  </a:schemeClr>
                </a:solidFill>
                <a:hlinkClick r:id="rId5">
                  <a:extLst>
                    <a:ext uri="{A12FA001-AC4F-418D-AE19-62706E023703}">
                      <ahyp:hlinkClr xmlns:ahyp="http://schemas.microsoft.com/office/drawing/2018/hyperlinkcolor" val="tx"/>
                    </a:ext>
                  </a:extLst>
                </a:hlinkClick>
              </a:rPr>
              <a:t>64Kbyte</a:t>
            </a:r>
            <a:r>
              <a:rPr lang="en-GB" dirty="0">
                <a:solidFill>
                  <a:schemeClr val="tx2">
                    <a:lumMod val="20000"/>
                    <a:lumOff val="80000"/>
                  </a:schemeClr>
                </a:solidFill>
                <a:hlinkClick r:id="rId5">
                  <a:extLst>
                    <a:ext uri="{A12FA001-AC4F-418D-AE19-62706E023703}">
                      <ahyp:hlinkClr xmlns:ahyp="http://schemas.microsoft.com/office/drawing/2018/hyperlinkcolor" val="tx"/>
                    </a:ext>
                  </a:extLst>
                </a:hlinkClick>
              </a:rPr>
              <a:t> of memory and</a:t>
            </a:r>
            <a:r>
              <a:rPr lang="sr-Latn-RS" dirty="0">
                <a:solidFill>
                  <a:schemeClr val="tx2">
                    <a:lumMod val="20000"/>
                    <a:lumOff val="80000"/>
                  </a:schemeClr>
                </a:solidFill>
                <a:hlinkClick r:id="rId5">
                  <a:extLst>
                    <a:ext uri="{A12FA001-AC4F-418D-AE19-62706E023703}">
                      <ahyp:hlinkClr xmlns:ahyp="http://schemas.microsoft.com/office/drawing/2018/hyperlinkcolor" val="tx"/>
                    </a:ext>
                  </a:extLst>
                </a:hlinkClick>
              </a:rPr>
              <a:t>	</a:t>
            </a:r>
            <a:r>
              <a:rPr lang="sr-Latn-RS" dirty="0">
                <a:solidFill>
                  <a:schemeClr val="tx2">
                    <a:lumMod val="20000"/>
                    <a:lumOff val="80000"/>
                  </a:schemeClr>
                </a:solidFill>
              </a:rPr>
              <a:t>		     </a:t>
            </a:r>
            <a:r>
              <a:rPr lang="en-GB" dirty="0">
                <a:solidFill>
                  <a:schemeClr val="tx2">
                    <a:lumMod val="20000"/>
                    <a:lumOff val="80000"/>
                  </a:schemeClr>
                </a:solidFill>
                <a:hlinkClick r:id="rId5">
                  <a:extLst>
                    <a:ext uri="{A12FA001-AC4F-418D-AE19-62706E023703}">
                      <ahyp:hlinkClr xmlns:ahyp="http://schemas.microsoft.com/office/drawing/2018/hyperlinkcolor" val="tx"/>
                    </a:ext>
                  </a:extLst>
                </a:hlinkClick>
              </a:rPr>
              <a:t>operated at </a:t>
            </a:r>
            <a:r>
              <a:rPr lang="en-GB" dirty="0" err="1">
                <a:solidFill>
                  <a:schemeClr val="tx2">
                    <a:lumMod val="20000"/>
                    <a:lumOff val="80000"/>
                  </a:schemeClr>
                </a:solidFill>
                <a:hlinkClick r:id="rId5">
                  <a:extLst>
                    <a:ext uri="{A12FA001-AC4F-418D-AE19-62706E023703}">
                      <ahyp:hlinkClr xmlns:ahyp="http://schemas.microsoft.com/office/drawing/2018/hyperlinkcolor" val="tx"/>
                    </a:ext>
                  </a:extLst>
                </a:hlinkClick>
              </a:rPr>
              <a:t>0.043MHz</a:t>
            </a:r>
            <a:r>
              <a:rPr lang="en-GB" dirty="0">
                <a:solidFill>
                  <a:schemeClr val="tx2">
                    <a:lumMod val="20000"/>
                    <a:lumOff val="80000"/>
                  </a:schemeClr>
                </a:solidFill>
                <a:hlinkClick r:id="rId5">
                  <a:extLst>
                    <a:ext uri="{A12FA001-AC4F-418D-AE19-62706E023703}">
                      <ahyp:hlinkClr xmlns:ahyp="http://schemas.microsoft.com/office/drawing/2018/hyperlinkcolor" val="tx"/>
                    </a:ext>
                  </a:extLst>
                </a:hlinkClick>
              </a:rPr>
              <a:t>.</a:t>
            </a:r>
            <a:r>
              <a:rPr lang="en-GB" dirty="0">
                <a:solidFill>
                  <a:schemeClr val="tx2">
                    <a:lumMod val="20000"/>
                    <a:lumOff val="80000"/>
                  </a:schemeClr>
                </a:solidFill>
              </a:rPr>
              <a:t> </a:t>
            </a:r>
          </a:p>
        </p:txBody>
      </p:sp>
      <p:sp>
        <p:nvSpPr>
          <p:cNvPr id="3" name="Title 2">
            <a:extLst>
              <a:ext uri="{FF2B5EF4-FFF2-40B4-BE49-F238E27FC236}">
                <a16:creationId xmlns:a16="http://schemas.microsoft.com/office/drawing/2014/main" id="{229093F6-7E60-460B-8A62-5D3B29F0E822}"/>
              </a:ext>
            </a:extLst>
          </p:cNvPr>
          <p:cNvSpPr>
            <a:spLocks noGrp="1"/>
          </p:cNvSpPr>
          <p:nvPr>
            <p:ph type="title"/>
          </p:nvPr>
        </p:nvSpPr>
        <p:spPr>
          <a:xfrm>
            <a:off x="706438" y="512763"/>
            <a:ext cx="8156575" cy="776287"/>
          </a:xfrm>
        </p:spPr>
        <p:txBody>
          <a:bodyPr>
            <a:normAutofit fontScale="90000"/>
          </a:bodyPr>
          <a:lstStyle/>
          <a:p>
            <a:pPr>
              <a:defRPr/>
            </a:pPr>
            <a:r>
              <a:rPr lang="en-GB" dirty="0"/>
              <a:t>P</a:t>
            </a:r>
            <a:r>
              <a:rPr lang="sr-Latn-RS" dirty="0"/>
              <a:t>et nedostižnih otkrića </a:t>
            </a:r>
            <a:r>
              <a:rPr lang="en-GB" dirty="0"/>
              <a:t>1870 </a:t>
            </a:r>
            <a:r>
              <a:rPr lang="sr-Latn-RS" dirty="0"/>
              <a:t>-</a:t>
            </a:r>
            <a:r>
              <a:rPr lang="en-GB" dirty="0"/>
              <a:t> 1970</a:t>
            </a:r>
          </a:p>
        </p:txBody>
      </p:sp>
      <p:sp>
        <p:nvSpPr>
          <p:cNvPr id="5" name="Rectangle 4">
            <a:extLst>
              <a:ext uri="{FF2B5EF4-FFF2-40B4-BE49-F238E27FC236}">
                <a16:creationId xmlns:a16="http://schemas.microsoft.com/office/drawing/2014/main" id="{1429C975-065C-4293-9DDD-1A30508D7976}"/>
              </a:ext>
            </a:extLst>
          </p:cNvPr>
          <p:cNvSpPr>
            <a:spLocks noChangeArrowheads="1"/>
          </p:cNvSpPr>
          <p:nvPr/>
        </p:nvSpPr>
        <p:spPr bwMode="auto">
          <a:xfrm>
            <a:off x="1090613" y="5462588"/>
            <a:ext cx="72755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cs typeface="Arial" panose="020B0604020202020204" pitchFamily="34" charset="0"/>
              </a:defRPr>
            </a:lvl1pPr>
            <a:lvl2pPr marL="742950" indent="-285750" eaLnBrk="0" hangingPunct="0">
              <a:defRPr u="sng">
                <a:solidFill>
                  <a:schemeClr val="tx1"/>
                </a:solidFill>
                <a:latin typeface="Arial" panose="020B0604020202020204" pitchFamily="34" charset="0"/>
                <a:cs typeface="Arial" panose="020B0604020202020204" pitchFamily="34" charset="0"/>
              </a:defRPr>
            </a:lvl2pPr>
            <a:lvl3pPr marL="1143000" indent="-228600" eaLnBrk="0" hangingPunct="0">
              <a:defRPr u="sng">
                <a:solidFill>
                  <a:schemeClr val="tx1"/>
                </a:solidFill>
                <a:latin typeface="Arial" panose="020B0604020202020204" pitchFamily="34" charset="0"/>
                <a:cs typeface="Arial" panose="020B0604020202020204" pitchFamily="34" charset="0"/>
              </a:defRPr>
            </a:lvl3pPr>
            <a:lvl4pPr marL="1600200" indent="-228600" eaLnBrk="0" hangingPunct="0">
              <a:defRPr u="sng">
                <a:solidFill>
                  <a:schemeClr val="tx1"/>
                </a:solidFill>
                <a:latin typeface="Arial" panose="020B0604020202020204" pitchFamily="34" charset="0"/>
                <a:cs typeface="Arial" panose="020B0604020202020204" pitchFamily="34" charset="0"/>
              </a:defRPr>
            </a:lvl4pPr>
            <a:lvl5pPr marL="2057400" indent="-228600" eaLnBrk="0" hangingPunct="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chemeClr val="tx2">
                    <a:lumMod val="20000"/>
                    <a:lumOff val="80000"/>
                  </a:schemeClr>
                </a:solidFill>
              </a:rPr>
              <a:t>It is hard to appreciate the technical challenges involved in putting a man on the moon, but 1960s computer technology played a fundamental role.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5"/>
                                        </p:tgtEl>
                                      </p:cBhvr>
                                      <p:by x="120000" y="12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2">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D2FA9F-9E96-48A8-BFBD-5414AEADA6B4}"/>
              </a:ext>
            </a:extLst>
          </p:cNvPr>
          <p:cNvSpPr>
            <a:spLocks noGrp="1"/>
          </p:cNvSpPr>
          <p:nvPr>
            <p:ph type="body" idx="1"/>
          </p:nvPr>
        </p:nvSpPr>
        <p:spPr>
          <a:xfrm>
            <a:off x="1447800" y="3429000"/>
            <a:ext cx="8732837" cy="977900"/>
          </a:xfrm>
        </p:spPr>
        <p:txBody>
          <a:bodyPr/>
          <a:lstStyle/>
          <a:p>
            <a:pPr>
              <a:defRPr/>
            </a:pPr>
            <a:endParaRPr lang="sr-Latn-RS" dirty="0"/>
          </a:p>
          <a:p>
            <a:pPr>
              <a:defRPr/>
            </a:pPr>
            <a:endParaRPr lang="en-GB" dirty="0"/>
          </a:p>
          <a:p>
            <a:pPr>
              <a:defRPr/>
            </a:pPr>
            <a:endParaRPr lang="en-GB" dirty="0"/>
          </a:p>
          <a:p>
            <a:pPr>
              <a:defRPr/>
            </a:pPr>
            <a:r>
              <a:rPr lang="sr-Latn-RS" dirty="0">
                <a:solidFill>
                  <a:schemeClr val="tx2">
                    <a:lumMod val="20000"/>
                    <a:lumOff val="80000"/>
                  </a:schemeClr>
                </a:solidFill>
              </a:rPr>
              <a:t>PRELAZAK IZ SELA U GRAD</a:t>
            </a:r>
          </a:p>
          <a:p>
            <a:pPr>
              <a:defRPr/>
            </a:pPr>
            <a:endParaRPr lang="sr-Latn-RS" dirty="0">
              <a:solidFill>
                <a:schemeClr val="tx2">
                  <a:lumMod val="20000"/>
                  <a:lumOff val="80000"/>
                </a:schemeClr>
              </a:solidFill>
            </a:endParaRPr>
          </a:p>
          <a:p>
            <a:pPr>
              <a:defRPr/>
            </a:pPr>
            <a:r>
              <a:rPr lang="sr-Latn-RS" dirty="0">
                <a:solidFill>
                  <a:schemeClr val="tx2">
                    <a:lumMod val="20000"/>
                    <a:lumOff val="80000"/>
                  </a:schemeClr>
                </a:solidFill>
              </a:rPr>
              <a:t>SMANJENJE MORTALITETA DECE</a:t>
            </a:r>
          </a:p>
          <a:p>
            <a:pPr>
              <a:defRPr/>
            </a:pPr>
            <a:endParaRPr lang="sr-Latn-RS" dirty="0">
              <a:solidFill>
                <a:schemeClr val="tx2">
                  <a:lumMod val="20000"/>
                  <a:lumOff val="80000"/>
                </a:schemeClr>
              </a:solidFill>
            </a:endParaRPr>
          </a:p>
          <a:p>
            <a:pPr>
              <a:defRPr/>
            </a:pPr>
            <a:r>
              <a:rPr lang="sr-Latn-RS" dirty="0">
                <a:solidFill>
                  <a:schemeClr val="tx2">
                    <a:lumMod val="20000"/>
                    <a:lumOff val="80000"/>
                  </a:schemeClr>
                </a:solidFill>
              </a:rPr>
              <a:t>ULAZAK ŽENA U RADNU SNAGU</a:t>
            </a:r>
          </a:p>
          <a:p>
            <a:pPr>
              <a:defRPr/>
            </a:pPr>
            <a:endParaRPr lang="sr-Latn-RS" dirty="0">
              <a:solidFill>
                <a:schemeClr val="tx2">
                  <a:lumMod val="20000"/>
                  <a:lumOff val="80000"/>
                </a:schemeClr>
              </a:solidFill>
            </a:endParaRPr>
          </a:p>
          <a:p>
            <a:pPr>
              <a:defRPr/>
            </a:pPr>
            <a:r>
              <a:rPr lang="en-GB" dirty="0">
                <a:solidFill>
                  <a:schemeClr val="tx2">
                    <a:lumMod val="20000"/>
                    <a:lumOff val="80000"/>
                  </a:schemeClr>
                </a:solidFill>
              </a:rPr>
              <a:t>N</a:t>
            </a:r>
            <a:r>
              <a:rPr lang="sr-Latn-RS" dirty="0">
                <a:solidFill>
                  <a:schemeClr val="tx2">
                    <a:lumMod val="20000"/>
                    <a:lumOff val="80000"/>
                  </a:schemeClr>
                </a:solidFill>
              </a:rPr>
              <a:t>ezaustavljiv rast L, omogućio rast K i rast outputa i bez TP</a:t>
            </a:r>
          </a:p>
          <a:p>
            <a:pPr>
              <a:defRPr/>
            </a:pPr>
            <a:r>
              <a:rPr lang="en-GB" dirty="0">
                <a:solidFill>
                  <a:schemeClr val="tx2">
                    <a:lumMod val="20000"/>
                    <a:lumOff val="80000"/>
                  </a:schemeClr>
                </a:solidFill>
              </a:rPr>
              <a:t>P</a:t>
            </a:r>
            <a:r>
              <a:rPr lang="sr-Latn-RS" dirty="0">
                <a:solidFill>
                  <a:schemeClr val="tx2">
                    <a:lumMod val="20000"/>
                    <a:lumOff val="80000"/>
                  </a:schemeClr>
                </a:solidFill>
              </a:rPr>
              <a:t>lus pet otkrića </a:t>
            </a:r>
            <a:endParaRPr lang="en-GB" dirty="0">
              <a:solidFill>
                <a:schemeClr val="tx2">
                  <a:lumMod val="20000"/>
                  <a:lumOff val="80000"/>
                </a:schemeClr>
              </a:solidFill>
            </a:endParaRPr>
          </a:p>
        </p:txBody>
      </p:sp>
      <p:sp>
        <p:nvSpPr>
          <p:cNvPr id="3" name="Title 2">
            <a:extLst>
              <a:ext uri="{FF2B5EF4-FFF2-40B4-BE49-F238E27FC236}">
                <a16:creationId xmlns:a16="http://schemas.microsoft.com/office/drawing/2014/main" id="{F6FE59E5-4560-48D2-8EE8-AD8B8BCA25FB}"/>
              </a:ext>
            </a:extLst>
          </p:cNvPr>
          <p:cNvSpPr>
            <a:spLocks noGrp="1"/>
          </p:cNvSpPr>
          <p:nvPr>
            <p:ph type="title"/>
          </p:nvPr>
        </p:nvSpPr>
        <p:spPr>
          <a:xfrm>
            <a:off x="983930" y="152400"/>
            <a:ext cx="8156575" cy="776287"/>
          </a:xfrm>
        </p:spPr>
        <p:txBody>
          <a:bodyPr>
            <a:normAutofit fontScale="90000"/>
          </a:bodyPr>
          <a:lstStyle/>
          <a:p>
            <a:pPr>
              <a:defRPr/>
            </a:pPr>
            <a:r>
              <a:rPr lang="en-GB" dirty="0"/>
              <a:t>A</a:t>
            </a:r>
            <a:r>
              <a:rPr lang="sr-Latn-RS" dirty="0"/>
              <a:t>li uporedo sa tim...TRI NEPONOVLJIVA  FENOMENA </a:t>
            </a:r>
            <a:endParaRPr lang="en-GB" dirty="0"/>
          </a:p>
        </p:txBody>
      </p:sp>
      <p:sp>
        <p:nvSpPr>
          <p:cNvPr id="4" name="Text Placeholder 1">
            <a:extLst>
              <a:ext uri="{FF2B5EF4-FFF2-40B4-BE49-F238E27FC236}">
                <a16:creationId xmlns:a16="http://schemas.microsoft.com/office/drawing/2014/main" id="{0498B82E-3F69-49F3-BBF7-383CD8306F96}"/>
              </a:ext>
            </a:extLst>
          </p:cNvPr>
          <p:cNvSpPr txBox="1">
            <a:spLocks/>
          </p:cNvSpPr>
          <p:nvPr/>
        </p:nvSpPr>
        <p:spPr bwMode="auto">
          <a:xfrm>
            <a:off x="1180051" y="4495800"/>
            <a:ext cx="8047037" cy="1708150"/>
          </a:xfrm>
          <a:prstGeom prst="rect">
            <a:avLst/>
          </a:prstGeom>
          <a:noFill/>
          <a:ln w="9525">
            <a:noFill/>
            <a:miter lim="800000"/>
            <a:headEnd/>
            <a:tailEnd/>
          </a:ln>
        </p:spPr>
        <p:txBody>
          <a:bodyPr lIns="82296" bIns="0"/>
          <a:lstStyle/>
          <a:p>
            <a:pPr marL="512064" indent="-457200" eaLnBrk="0" hangingPunct="0">
              <a:spcBef>
                <a:spcPts val="700"/>
              </a:spcBef>
              <a:buClr>
                <a:schemeClr val="tx2"/>
              </a:buClr>
              <a:buSzPct val="95000"/>
              <a:buFont typeface="+mj-lt"/>
              <a:buAutoNum type="arabicPeriod"/>
              <a:defRPr/>
            </a:pPr>
            <a:r>
              <a:rPr lang="sr-Latn-RS" sz="2000" u="none" dirty="0">
                <a:solidFill>
                  <a:schemeClr val="accent3"/>
                </a:solidFill>
                <a:latin typeface="Arial" charset="0"/>
                <a:cs typeface="+mn-cs"/>
              </a:rPr>
              <a:t>Električna energija </a:t>
            </a:r>
          </a:p>
          <a:p>
            <a:pPr marL="512064" indent="-457200" eaLnBrk="0" hangingPunct="0">
              <a:spcBef>
                <a:spcPts val="700"/>
              </a:spcBef>
              <a:buClr>
                <a:schemeClr val="tx2"/>
              </a:buClr>
              <a:buSzPct val="95000"/>
              <a:buFont typeface="+mj-lt"/>
              <a:buAutoNum type="arabicPeriod"/>
              <a:defRPr/>
            </a:pPr>
            <a:r>
              <a:rPr lang="sr-Latn-RS" sz="2000" u="none" dirty="0">
                <a:solidFill>
                  <a:schemeClr val="accent3"/>
                </a:solidFill>
                <a:latin typeface="Arial" charset="0"/>
                <a:cs typeface="+mn-cs"/>
              </a:rPr>
              <a:t>Vodovod i kanalizacija</a:t>
            </a:r>
          </a:p>
          <a:p>
            <a:pPr marL="512064" indent="-457200" eaLnBrk="0" hangingPunct="0">
              <a:spcBef>
                <a:spcPts val="700"/>
              </a:spcBef>
              <a:buClr>
                <a:schemeClr val="tx2"/>
              </a:buClr>
              <a:buSzPct val="95000"/>
              <a:buFont typeface="+mj-lt"/>
              <a:buAutoNum type="arabicPeriod"/>
              <a:defRPr/>
            </a:pPr>
            <a:r>
              <a:rPr lang="en-GB" sz="2000" u="none" dirty="0">
                <a:solidFill>
                  <a:schemeClr val="accent3"/>
                </a:solidFill>
                <a:latin typeface="Arial" charset="0"/>
                <a:cs typeface="+mn-cs"/>
              </a:rPr>
              <a:t>F</a:t>
            </a:r>
            <a:r>
              <a:rPr lang="sr-Latn-RS" sz="2000" u="none" dirty="0">
                <a:solidFill>
                  <a:schemeClr val="accent3"/>
                </a:solidFill>
                <a:latin typeface="Arial" charset="0"/>
                <a:cs typeface="+mn-cs"/>
              </a:rPr>
              <a:t>armaceutska industrija</a:t>
            </a:r>
          </a:p>
          <a:p>
            <a:pPr marL="512064" indent="-457200" eaLnBrk="0" hangingPunct="0">
              <a:spcBef>
                <a:spcPts val="700"/>
              </a:spcBef>
              <a:buClr>
                <a:schemeClr val="tx2"/>
              </a:buClr>
              <a:buSzPct val="95000"/>
              <a:buFont typeface="+mj-lt"/>
              <a:buAutoNum type="arabicPeriod" startAt="4"/>
              <a:defRPr/>
            </a:pPr>
            <a:r>
              <a:rPr lang="en-GB" sz="2000" u="none" dirty="0">
                <a:solidFill>
                  <a:schemeClr val="accent3"/>
                </a:solidFill>
                <a:latin typeface="Arial" charset="0"/>
                <a:cs typeface="+mn-cs"/>
              </a:rPr>
              <a:t>M</a:t>
            </a:r>
            <a:r>
              <a:rPr lang="sr-Latn-RS" sz="2000" u="none" dirty="0">
                <a:solidFill>
                  <a:schemeClr val="accent3"/>
                </a:solidFill>
                <a:latin typeface="Arial" charset="0"/>
                <a:cs typeface="+mn-cs"/>
              </a:rPr>
              <a:t>ašine sa unutrašnjiim sagorevanjem</a:t>
            </a:r>
          </a:p>
          <a:p>
            <a:pPr marL="512064" indent="-457200" eaLnBrk="0" hangingPunct="0">
              <a:spcBef>
                <a:spcPts val="700"/>
              </a:spcBef>
              <a:buClr>
                <a:schemeClr val="tx2"/>
              </a:buClr>
              <a:buSzPct val="95000"/>
              <a:buFont typeface="+mj-lt"/>
              <a:buAutoNum type="arabicPeriod" startAt="4"/>
              <a:defRPr/>
            </a:pPr>
            <a:r>
              <a:rPr lang="en-GB" sz="2000" u="none" dirty="0">
                <a:solidFill>
                  <a:schemeClr val="accent3"/>
                </a:solidFill>
                <a:latin typeface="Arial" charset="0"/>
                <a:cs typeface="+mn-cs"/>
              </a:rPr>
              <a:t>K</a:t>
            </a:r>
            <a:r>
              <a:rPr lang="sr-Latn-RS" sz="2000" u="none" dirty="0">
                <a:solidFill>
                  <a:schemeClr val="accent3"/>
                </a:solidFill>
                <a:latin typeface="Arial" charset="0"/>
                <a:cs typeface="+mn-cs"/>
              </a:rPr>
              <a:t>omunikacije – radio ....  i internet</a:t>
            </a:r>
          </a:p>
          <a:p>
            <a:pPr marL="54864" eaLnBrk="0" hangingPunct="0">
              <a:spcBef>
                <a:spcPts val="700"/>
              </a:spcBef>
              <a:buClr>
                <a:schemeClr val="tx2"/>
              </a:buClr>
              <a:buSzPct val="95000"/>
              <a:buFont typeface="Wingdings" pitchFamily="2" charset="2"/>
              <a:buNone/>
              <a:defRPr/>
            </a:pPr>
            <a:r>
              <a:rPr lang="sr-Latn-RS" sz="2000" u="none" dirty="0">
                <a:solidFill>
                  <a:schemeClr val="tx1">
                    <a:tint val="75000"/>
                  </a:schemeClr>
                </a:solidFill>
                <a:latin typeface="Arial" charset="0"/>
                <a:cs typeface="+mn-cs"/>
              </a:rPr>
              <a:t>	</a:t>
            </a:r>
            <a:endParaRPr lang="en-GB" sz="2000" u="none" dirty="0">
              <a:solidFill>
                <a:schemeClr val="tx1">
                  <a:tint val="75000"/>
                </a:schemeClr>
              </a:solidFill>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linds(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7D795511-308B-454D-A823-99ED7F934C58}"/>
              </a:ext>
            </a:extLst>
          </p:cNvPr>
          <p:cNvSpPr>
            <a:spLocks noChangeArrowheads="1"/>
          </p:cNvSpPr>
          <p:nvPr/>
        </p:nvSpPr>
        <p:spPr bwMode="auto">
          <a:xfrm>
            <a:off x="575369" y="132055"/>
            <a:ext cx="7016750" cy="61864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u="sng">
                <a:solidFill>
                  <a:schemeClr val="tx1"/>
                </a:solidFill>
                <a:latin typeface="Arial" panose="020B0604020202020204" pitchFamily="34" charset="0"/>
                <a:cs typeface="Arial" panose="020B0604020202020204" pitchFamily="34" charset="0"/>
              </a:defRPr>
            </a:lvl1pPr>
            <a:lvl2pPr marL="742950" indent="-285750" eaLnBrk="0" hangingPunct="0">
              <a:defRPr u="sng">
                <a:solidFill>
                  <a:schemeClr val="tx1"/>
                </a:solidFill>
                <a:latin typeface="Arial" panose="020B0604020202020204" pitchFamily="34" charset="0"/>
                <a:cs typeface="Arial" panose="020B0604020202020204" pitchFamily="34" charset="0"/>
              </a:defRPr>
            </a:lvl2pPr>
            <a:lvl3pPr marL="1143000" indent="-228600" eaLnBrk="0" hangingPunct="0">
              <a:defRPr u="sng">
                <a:solidFill>
                  <a:schemeClr val="tx1"/>
                </a:solidFill>
                <a:latin typeface="Arial" panose="020B0604020202020204" pitchFamily="34" charset="0"/>
                <a:cs typeface="Arial" panose="020B0604020202020204" pitchFamily="34" charset="0"/>
              </a:defRPr>
            </a:lvl3pPr>
            <a:lvl4pPr marL="1600200" indent="-228600" eaLnBrk="0" hangingPunct="0">
              <a:defRPr u="sng">
                <a:solidFill>
                  <a:schemeClr val="tx1"/>
                </a:solidFill>
                <a:latin typeface="Arial" panose="020B0604020202020204" pitchFamily="34" charset="0"/>
                <a:cs typeface="Arial" panose="020B0604020202020204" pitchFamily="34" charset="0"/>
              </a:defRPr>
            </a:lvl4pPr>
            <a:lvl5pPr marL="2057400" indent="-228600" eaLnBrk="0" hangingPunct="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r>
              <a:rPr lang="en-GB" altLang="en-US" dirty="0">
                <a:latin typeface="Georgia" panose="02040502050405020303" pitchFamily="18" charset="0"/>
                <a:cs typeface="Times New Roman" panose="02020603050405020304" pitchFamily="18" charset="0"/>
                <a:hlinkClick r:id="rId2"/>
              </a:rPr>
              <a:t>in 1870. </a:t>
            </a:r>
            <a:endParaRPr lang="en-US" altLang="en-US" dirty="0">
              <a:latin typeface="Georgia" panose="02040502050405020303" pitchFamily="18" charset="0"/>
              <a:cs typeface="Times New Roman" panose="02020603050405020304" pitchFamily="18" charset="0"/>
              <a:hlinkClick r:id="rId2"/>
            </a:endParaRPr>
          </a:p>
          <a:p>
            <a:endParaRPr lang="en-US" altLang="en-US" dirty="0">
              <a:latin typeface="Georgia" panose="02040502050405020303" pitchFamily="18" charset="0"/>
              <a:cs typeface="Times New Roman" panose="02020603050405020304" pitchFamily="18" charset="0"/>
              <a:hlinkClick r:id="rId2"/>
            </a:endParaRPr>
          </a:p>
          <a:p>
            <a:r>
              <a:rPr lang="en-GB" altLang="en-US" i="1" dirty="0">
                <a:latin typeface="Georgia" panose="02040502050405020303" pitchFamily="18" charset="0"/>
                <a:cs typeface="Times New Roman" panose="02020603050405020304" pitchFamily="18" charset="0"/>
                <a:hlinkClick r:id="rId2"/>
              </a:rPr>
              <a:t>The New York City subway wouldn</a:t>
            </a:r>
            <a:r>
              <a:rPr lang="en-GB" altLang="en-US" i="1" dirty="0">
                <a:latin typeface="Calibri" panose="020F0502020204030204" pitchFamily="34" charset="0"/>
                <a:cs typeface="Times New Roman" panose="02020603050405020304" pitchFamily="18" charset="0"/>
                <a:hlinkClick r:id="rId2"/>
              </a:rPr>
              <a:t>’</a:t>
            </a:r>
            <a:r>
              <a:rPr lang="en-GB" altLang="en-US" i="1" dirty="0">
                <a:latin typeface="Georgia" panose="02040502050405020303" pitchFamily="18" charset="0"/>
                <a:cs typeface="Times New Roman" panose="02020603050405020304" pitchFamily="18" charset="0"/>
                <a:hlinkClick r:id="rId2"/>
              </a:rPr>
              <a:t>t open for another 3</a:t>
            </a:r>
            <a:r>
              <a:rPr lang="en-GB" altLang="en-US" dirty="0">
                <a:latin typeface="Georgia" panose="02040502050405020303" pitchFamily="18" charset="0"/>
                <a:cs typeface="Times New Roman" panose="02020603050405020304" pitchFamily="18" charset="0"/>
                <a:hlinkClick r:id="rId2"/>
              </a:rPr>
              <a:t>4 years. </a:t>
            </a:r>
            <a:endParaRPr lang="en-US" altLang="en-US" dirty="0">
              <a:latin typeface="Georgia" panose="02040502050405020303" pitchFamily="18" charset="0"/>
              <a:cs typeface="Times New Roman" panose="02020603050405020304" pitchFamily="18" charset="0"/>
              <a:hlinkClick r:id="rId2"/>
            </a:endParaRPr>
          </a:p>
          <a:p>
            <a:endParaRPr lang="en-US" altLang="en-US" dirty="0">
              <a:latin typeface="Georgia" panose="02040502050405020303" pitchFamily="18" charset="0"/>
              <a:cs typeface="Times New Roman" panose="02020603050405020304" pitchFamily="18" charset="0"/>
              <a:hlinkClick r:id="rId2"/>
            </a:endParaRPr>
          </a:p>
          <a:p>
            <a:endParaRPr lang="en-US" altLang="en-US" dirty="0">
              <a:latin typeface="Georgia" panose="02040502050405020303" pitchFamily="18" charset="0"/>
              <a:cs typeface="Times New Roman" panose="02020603050405020304" pitchFamily="18" charset="0"/>
              <a:hlinkClick r:id="rId2"/>
            </a:endParaRPr>
          </a:p>
          <a:p>
            <a:r>
              <a:rPr lang="en-GB" altLang="en-US" dirty="0">
                <a:latin typeface="Georgia" panose="02040502050405020303" pitchFamily="18" charset="0"/>
                <a:cs typeface="Times New Roman" panose="02020603050405020304" pitchFamily="18" charset="0"/>
                <a:hlinkClick r:id="rId2"/>
              </a:rPr>
              <a:t>Boston </a:t>
            </a:r>
            <a:r>
              <a:rPr lang="en-GB" altLang="en-US" u="none" dirty="0">
                <a:solidFill>
                  <a:schemeClr val="bg1"/>
                </a:solidFill>
                <a:latin typeface="Georgia" panose="02040502050405020303" pitchFamily="18" charset="0"/>
                <a:cs typeface="Times New Roman" panose="02020603050405020304" pitchFamily="18" charset="0"/>
              </a:rPr>
              <a:t>had 700 horses per square mile.</a:t>
            </a:r>
            <a:endParaRPr lang="en-US" altLang="en-US" u="none" dirty="0">
              <a:solidFill>
                <a:schemeClr val="bg1"/>
              </a:solidFill>
              <a:latin typeface="Georgia" panose="02040502050405020303" pitchFamily="18" charset="0"/>
              <a:cs typeface="Times New Roman" panose="02020603050405020304" pitchFamily="18" charset="0"/>
            </a:endParaRPr>
          </a:p>
          <a:p>
            <a:r>
              <a:rPr lang="en-GB" altLang="en-US" u="none" dirty="0">
                <a:solidFill>
                  <a:schemeClr val="bg1"/>
                </a:solidFill>
                <a:latin typeface="Georgia" panose="02040502050405020303" pitchFamily="18" charset="0"/>
                <a:cs typeface="Times New Roman" panose="02020603050405020304" pitchFamily="18" charset="0"/>
              </a:rPr>
              <a:t> The average horse produced 40 to 50 pounds of manure and a gallon of urine daily, which made the streets of major cities no pleasant place to be.</a:t>
            </a:r>
            <a:endParaRPr lang="en-US" altLang="en-US" u="none" dirty="0">
              <a:solidFill>
                <a:schemeClr val="bg1"/>
              </a:solidFill>
              <a:latin typeface="Georgia" panose="02040502050405020303" pitchFamily="18" charset="0"/>
              <a:cs typeface="Times New Roman" panose="02020603050405020304" pitchFamily="18" charset="0"/>
            </a:endParaRPr>
          </a:p>
          <a:p>
            <a:endParaRPr lang="en-US" altLang="en-US" u="none" dirty="0">
              <a:solidFill>
                <a:schemeClr val="bg1"/>
              </a:solidFill>
              <a:latin typeface="Georgia" panose="02040502050405020303" pitchFamily="18" charset="0"/>
            </a:endParaRPr>
          </a:p>
          <a:p>
            <a:endParaRPr lang="en-GB" altLang="en-US" u="none" dirty="0">
              <a:solidFill>
                <a:schemeClr val="bg1"/>
              </a:solidFill>
            </a:endParaRPr>
          </a:p>
          <a:p>
            <a:r>
              <a:rPr lang="en-GB" altLang="en-US" u="none" dirty="0">
                <a:solidFill>
                  <a:schemeClr val="bg1"/>
                </a:solidFill>
                <a:latin typeface="Georgia" panose="02040502050405020303" pitchFamily="18" charset="0"/>
                <a:cs typeface="Times New Roman" panose="02020603050405020304" pitchFamily="18" charset="0"/>
              </a:rPr>
              <a:t>There was no telephone, record player, movie or radio.</a:t>
            </a:r>
            <a:endParaRPr lang="en-US" altLang="en-US" u="none" dirty="0">
              <a:solidFill>
                <a:schemeClr val="bg1"/>
              </a:solidFill>
              <a:latin typeface="Georgia" panose="02040502050405020303" pitchFamily="18" charset="0"/>
              <a:cs typeface="Times New Roman" panose="02020603050405020304" pitchFamily="18" charset="0"/>
            </a:endParaRPr>
          </a:p>
          <a:p>
            <a:endParaRPr lang="en-US" altLang="en-US" u="none" dirty="0">
              <a:solidFill>
                <a:schemeClr val="bg1"/>
              </a:solidFill>
              <a:latin typeface="Georgia" panose="02040502050405020303" pitchFamily="18" charset="0"/>
              <a:cs typeface="Times New Roman" panose="02020603050405020304" pitchFamily="18" charset="0"/>
            </a:endParaRPr>
          </a:p>
          <a:p>
            <a:r>
              <a:rPr lang="en-GB" altLang="en-US" u="none" dirty="0">
                <a:solidFill>
                  <a:schemeClr val="bg1"/>
                </a:solidFill>
                <a:latin typeface="Georgia" panose="02040502050405020303" pitchFamily="18" charset="0"/>
                <a:cs typeface="Times New Roman" panose="02020603050405020304" pitchFamily="18" charset="0"/>
              </a:rPr>
              <a:t> Men could go to the local saloon to drink; women generally couldn</a:t>
            </a:r>
            <a:r>
              <a:rPr lang="en-GB" altLang="en-US" u="none" dirty="0">
                <a:solidFill>
                  <a:schemeClr val="bg1"/>
                </a:solidFill>
                <a:latin typeface="Calibri" panose="020F0502020204030204" pitchFamily="34" charset="0"/>
                <a:cs typeface="Times New Roman" panose="02020603050405020304" pitchFamily="18" charset="0"/>
              </a:rPr>
              <a:t>’</a:t>
            </a:r>
            <a:r>
              <a:rPr lang="en-GB" altLang="en-US" u="none" dirty="0">
                <a:solidFill>
                  <a:schemeClr val="bg1"/>
                </a:solidFill>
                <a:latin typeface="Georgia" panose="02040502050405020303" pitchFamily="18" charset="0"/>
                <a:cs typeface="Times New Roman" panose="02020603050405020304" pitchFamily="18" charset="0"/>
              </a:rPr>
              <a:t>t.</a:t>
            </a:r>
            <a:endParaRPr lang="en-US" altLang="en-US" u="none" dirty="0">
              <a:solidFill>
                <a:schemeClr val="bg1"/>
              </a:solidFill>
              <a:latin typeface="Georgia" panose="02040502050405020303" pitchFamily="18" charset="0"/>
              <a:cs typeface="Times New Roman" panose="02020603050405020304" pitchFamily="18" charset="0"/>
            </a:endParaRPr>
          </a:p>
          <a:p>
            <a:endParaRPr lang="en-US" altLang="en-US" u="none" dirty="0">
              <a:solidFill>
                <a:schemeClr val="bg1"/>
              </a:solidFill>
              <a:latin typeface="Georgia" panose="02040502050405020303" pitchFamily="18" charset="0"/>
              <a:cs typeface="Times New Roman" panose="02020603050405020304" pitchFamily="18" charset="0"/>
            </a:endParaRPr>
          </a:p>
          <a:p>
            <a:r>
              <a:rPr lang="en-GB" altLang="en-US" u="none" dirty="0">
                <a:solidFill>
                  <a:schemeClr val="bg1"/>
                </a:solidFill>
                <a:latin typeface="Georgia" panose="02040502050405020303" pitchFamily="18" charset="0"/>
                <a:cs typeface="Times New Roman" panose="02020603050405020304" pitchFamily="18" charset="0"/>
              </a:rPr>
              <a:t> Vacations and weekends were not really a thing.</a:t>
            </a:r>
            <a:endParaRPr lang="en-US" altLang="en-US" u="none" dirty="0">
              <a:solidFill>
                <a:schemeClr val="bg1"/>
              </a:solidFill>
              <a:latin typeface="Georgia" panose="02040502050405020303" pitchFamily="18" charset="0"/>
              <a:cs typeface="Times New Roman" panose="02020603050405020304" pitchFamily="18" charset="0"/>
            </a:endParaRPr>
          </a:p>
          <a:p>
            <a:endParaRPr lang="en-GB" altLang="en-US" u="none" dirty="0">
              <a:solidFill>
                <a:schemeClr val="bg1"/>
              </a:solidFill>
            </a:endParaRPr>
          </a:p>
          <a:p>
            <a:r>
              <a:rPr lang="en-GB" altLang="en-US" u="none" dirty="0">
                <a:solidFill>
                  <a:schemeClr val="bg1"/>
                </a:solidFill>
                <a:latin typeface="Georgia" panose="02040502050405020303" pitchFamily="18" charset="0"/>
                <a:cs typeface="Times New Roman" panose="02020603050405020304" pitchFamily="18" charset="0"/>
              </a:rPr>
              <a:t>Childbirth usually took place at home, and deaths were common both at birth and during early years from diseases like yellow fever, cholera and many others. There was no licensing of doctors, so quacks were common.</a:t>
            </a:r>
            <a:endParaRPr lang="en-GB" altLang="en-US" u="none" dirty="0">
              <a:solidFill>
                <a:schemeClr val="bg1"/>
              </a:solidFill>
            </a:endParaRPr>
          </a:p>
        </p:txBody>
      </p:sp>
      <p:sp>
        <p:nvSpPr>
          <p:cNvPr id="4" name="Rectangle 4">
            <a:extLst>
              <a:ext uri="{FF2B5EF4-FFF2-40B4-BE49-F238E27FC236}">
                <a16:creationId xmlns:a16="http://schemas.microsoft.com/office/drawing/2014/main" id="{A0A03864-D46F-4389-9105-61BFDE9B2F91}"/>
              </a:ext>
            </a:extLst>
          </p:cNvPr>
          <p:cNvSpPr>
            <a:spLocks noChangeArrowheads="1"/>
          </p:cNvSpPr>
          <p:nvPr/>
        </p:nvSpPr>
        <p:spPr bwMode="auto">
          <a:xfrm>
            <a:off x="692458" y="270554"/>
            <a:ext cx="6899662" cy="590931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Unicode MS"/>
                <a:cs typeface="Arial" panose="020B0604020202020204" pitchFamily="34" charset="0"/>
                <a:hlinkClick r:id="rId2"/>
              </a:rPr>
              <a:t>1870… </a:t>
            </a:r>
            <a:endParaRPr kumimoji="0" lang="sr-Latn-RS" altLang="en-US" b="0" i="0" u="none" strike="noStrike" cap="none" normalizeH="0" baseline="0" dirty="0">
              <a:ln>
                <a:noFill/>
              </a:ln>
              <a:solidFill>
                <a:schemeClr val="tx1"/>
              </a:solidFill>
              <a:effectLst/>
              <a:latin typeface="Arial Unicode MS"/>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sr-Latn-RS" altLang="en-US" u="none"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Unicode MS"/>
                <a:cs typeface="Arial" panose="020B0604020202020204" pitchFamily="34" charset="0"/>
                <a:hlinkClick r:id="rId2"/>
              </a:rPr>
              <a:t>Metro u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hlinkClick r:id="rId2"/>
              </a:rPr>
              <a:t>Njujorku</a:t>
            </a:r>
            <a:r>
              <a:rPr kumimoji="0" lang="en-US" altLang="en-US" b="0" i="0" u="none" strike="noStrike" cap="none" normalizeH="0" baseline="0" dirty="0">
                <a:ln>
                  <a:noFill/>
                </a:ln>
                <a:solidFill>
                  <a:schemeClr val="tx1"/>
                </a:solidFill>
                <a:effectLst/>
                <a:latin typeface="Arial Unicode MS"/>
                <a:cs typeface="Arial" panose="020B0604020202020204" pitchFamily="34" charset="0"/>
                <a:hlinkClick r:id="rId2"/>
              </a:rPr>
              <a:t> se ne</a:t>
            </a:r>
            <a:r>
              <a:rPr kumimoji="0" lang="sr-Latn-RS" altLang="en-US" b="0" i="0" u="none" strike="noStrike" cap="none" normalizeH="0" baseline="0" dirty="0">
                <a:ln>
                  <a:noFill/>
                </a:ln>
                <a:solidFill>
                  <a:schemeClr val="tx1"/>
                </a:solidFill>
                <a:effectLst/>
                <a:latin typeface="Arial Unicode MS"/>
                <a:cs typeface="Arial" panose="020B0604020202020204" pitchFamily="34" charset="0"/>
                <a:hlinkClick r:id="rId2"/>
              </a:rPr>
              <a:t>će otvoriti </a:t>
            </a:r>
            <a:r>
              <a:rPr kumimoji="0" lang="en-US" altLang="en-US" b="0" i="0" u="none" strike="noStrike" cap="none" normalizeH="0" baseline="0" dirty="0">
                <a:ln>
                  <a:noFill/>
                </a:ln>
                <a:solidFill>
                  <a:schemeClr val="tx1"/>
                </a:solidFill>
                <a:effectLst/>
                <a:latin typeface="Arial Unicode MS"/>
                <a:cs typeface="Arial" panose="020B0604020202020204" pitchFamily="34" charset="0"/>
                <a:hlinkClick r:id="rId2"/>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hlinkClick r:id="rId2"/>
              </a:rPr>
              <a:t>jo</a:t>
            </a:r>
            <a:r>
              <a:rPr kumimoji="0" lang="en-US" altLang="en-US" b="0" i="0" u="none" strike="noStrike" cap="none" normalizeH="0" baseline="0" dirty="0" err="1">
                <a:ln>
                  <a:noFill/>
                </a:ln>
                <a:solidFill>
                  <a:schemeClr val="tx1"/>
                </a:solidFill>
                <a:effectLst/>
                <a:cs typeface="Arial" panose="020B0604020202020204" pitchFamily="34" charset="0"/>
                <a:hlinkClick r:id="rId2"/>
              </a:rPr>
              <a:t>š</a:t>
            </a:r>
            <a:r>
              <a:rPr kumimoji="0" lang="en-US" altLang="en-US" b="0" i="0" u="none" strike="noStrike" cap="none" normalizeH="0" baseline="0" dirty="0">
                <a:ln>
                  <a:noFill/>
                </a:ln>
                <a:solidFill>
                  <a:schemeClr val="tx1"/>
                </a:solidFill>
                <a:effectLst/>
                <a:latin typeface="Arial Unicode MS"/>
                <a:cs typeface="Arial" panose="020B0604020202020204" pitchFamily="34" charset="0"/>
                <a:hlinkClick r:id="rId2"/>
              </a:rPr>
              <a:t> 34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hlinkClick r:id="rId2"/>
              </a:rPr>
              <a:t>godine</a:t>
            </a:r>
            <a:r>
              <a:rPr kumimoji="0" lang="en-US" altLang="en-US" b="0" i="0" u="none" strike="noStrike" cap="none" normalizeH="0" baseline="0" dirty="0">
                <a:ln>
                  <a:noFill/>
                </a:ln>
                <a:solidFill>
                  <a:schemeClr val="tx1"/>
                </a:solidFill>
                <a:effectLst/>
                <a:latin typeface="Arial Unicode MS"/>
                <a:cs typeface="Arial" panose="020B0604020202020204" pitchFamily="34" charset="0"/>
                <a:hlinkClick r:id="rId2"/>
              </a:rPr>
              <a:t>. </a:t>
            </a:r>
            <a:endParaRPr kumimoji="0" lang="sr-Latn-RS" altLang="en-US" b="0" i="0" u="none" strike="noStrike" cap="none" normalizeH="0" baseline="0" dirty="0">
              <a:ln>
                <a:noFill/>
              </a:ln>
              <a:solidFill>
                <a:schemeClr val="tx1"/>
              </a:solidFill>
              <a:effectLst/>
              <a:latin typeface="Arial Unicode MS"/>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sr-Latn-RS" altLang="en-US" u="none"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Unicode MS"/>
                <a:cs typeface="Arial" panose="020B0604020202020204" pitchFamily="34" charset="0"/>
              </a:rPr>
              <a:t>Boston je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imao</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700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konja</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po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kvadratnoj</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milji</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sr-Latn-R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sr-Latn-RS" altLang="en-US" u="none"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Prosečan</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konj</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je </a:t>
            </a:r>
            <a:r>
              <a:rPr kumimoji="0" lang="sr-Latn-RS" altLang="en-US" b="0" i="0" u="none" strike="noStrike" cap="none" normalizeH="0" baseline="0" dirty="0">
                <a:ln>
                  <a:noFill/>
                </a:ln>
                <a:solidFill>
                  <a:schemeClr val="tx1"/>
                </a:solidFill>
                <a:effectLst/>
                <a:latin typeface="Arial Unicode MS"/>
                <a:cs typeface="Arial" panose="020B0604020202020204" pitchFamily="34" charset="0"/>
              </a:rPr>
              <a:t>pravio </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40 </a:t>
            </a:r>
            <a:r>
              <a:rPr kumimoji="0" lang="sr-Latn-R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50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kilograma</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sr-Latn-RS" altLang="en-US" b="0" i="0" u="none" strike="noStrike" cap="none" normalizeH="0" baseline="0" dirty="0">
                <a:ln>
                  <a:noFill/>
                </a:ln>
                <a:solidFill>
                  <a:schemeClr val="tx1"/>
                </a:solidFill>
                <a:effectLst/>
                <a:latin typeface="Arial Unicode MS"/>
                <a:cs typeface="Arial" panose="020B0604020202020204" pitchFamily="34" charset="0"/>
              </a:rPr>
              <a:t>balege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i</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sr-Latn-RS" altLang="en-US" b="0" i="0" u="none" strike="noStrike" cap="none" normalizeH="0" baseline="0" dirty="0">
                <a:ln>
                  <a:noFill/>
                </a:ln>
                <a:solidFill>
                  <a:schemeClr val="tx1"/>
                </a:solidFill>
                <a:effectLst/>
                <a:latin typeface="Arial Unicode MS"/>
                <a:cs typeface="Arial" panose="020B0604020202020204" pitchFamily="34" charset="0"/>
              </a:rPr>
              <a:t>4 litre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urina</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dnevno</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š</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to</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je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ulicama</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većih</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gradova</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učinilo</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prijatnim</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za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boravak</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endParaRPr kumimoji="0" lang="sr-Latn-RS" altLang="en-US" b="0" i="0" u="none" strike="noStrike" cap="none" normalizeH="0" baseline="0" dirty="0">
              <a:ln>
                <a:noFill/>
              </a:ln>
              <a:solidFill>
                <a:schemeClr val="tx1"/>
              </a:solidFill>
              <a:effectLst/>
              <a:latin typeface="Arial Unicode MS"/>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sr-Latn-RS" altLang="en-US" u="none"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Nije</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bilo</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telefona</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zvučnika</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filma</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ili</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radija</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sr-Latn-R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sr-Latn-RS" altLang="en-US" u="none"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Mu</a:t>
            </a:r>
            <a:r>
              <a:rPr kumimoji="0" lang="en-US" altLang="en-US"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š</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karci</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su</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sr-Latn-RS" altLang="en-US" b="0" i="0" u="none" strike="noStrike" cap="none" normalizeH="0" baseline="0" dirty="0">
                <a:ln>
                  <a:noFill/>
                </a:ln>
                <a:solidFill>
                  <a:schemeClr val="tx1"/>
                </a:solidFill>
                <a:effectLst/>
                <a:latin typeface="Arial Unicode MS"/>
                <a:cs typeface="Arial" panose="020B0604020202020204" pitchFamily="34" charset="0"/>
              </a:rPr>
              <a:t>išli </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u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lokalni</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salon da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piju</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žene</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sr-Latn-RS" altLang="en-US" b="0" i="0" u="none" strike="noStrike" cap="none" normalizeH="0" baseline="0" dirty="0">
                <a:ln>
                  <a:noFill/>
                </a:ln>
                <a:solidFill>
                  <a:schemeClr val="tx1"/>
                </a:solidFill>
                <a:effectLst/>
                <a:latin typeface="Arial Unicode MS"/>
                <a:cs typeface="Arial" panose="020B0604020202020204" pitchFamily="34" charset="0"/>
              </a:rPr>
              <a:t>nisu mogle </a:t>
            </a:r>
          </a:p>
          <a:p>
            <a:pPr marL="0" marR="0" lvl="0" indent="0" algn="l" defTabSz="914400" rtl="0" eaLnBrk="0" fontAlgn="base" latinLnBrk="0" hangingPunct="0">
              <a:lnSpc>
                <a:spcPct val="100000"/>
              </a:lnSpc>
              <a:spcBef>
                <a:spcPct val="0"/>
              </a:spcBef>
              <a:spcAft>
                <a:spcPct val="0"/>
              </a:spcAft>
              <a:buClrTx/>
              <a:buSzTx/>
              <a:buFontTx/>
              <a:buNone/>
              <a:tabLst/>
            </a:pPr>
            <a:endParaRPr lang="sr-Latn-RS" altLang="en-US" u="none"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Odmor</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i</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vikendi</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nisu</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sr-Latn-RS" altLang="en-US" b="0" i="0" u="none" strike="noStrike" cap="none" normalizeH="0" baseline="0" dirty="0">
                <a:ln>
                  <a:noFill/>
                </a:ln>
                <a:solidFill>
                  <a:schemeClr val="tx1"/>
                </a:solidFill>
                <a:effectLst/>
                <a:latin typeface="Arial Unicode MS"/>
                <a:cs typeface="Arial" panose="020B0604020202020204" pitchFamily="34" charset="0"/>
              </a:rPr>
              <a:t>postojali</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endParaRPr kumimoji="0" lang="sr-Latn-RS" altLang="en-US" b="0" i="0" u="none" strike="noStrike" cap="none" normalizeH="0" baseline="0" dirty="0">
              <a:ln>
                <a:noFill/>
              </a:ln>
              <a:solidFill>
                <a:schemeClr val="tx1"/>
              </a:solidFill>
              <a:effectLst/>
              <a:latin typeface="Arial Unicode MS"/>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sr-Latn-RS" altLang="en-US" u="none"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Porođaj</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se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obično</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odvijao</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kod</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kuće</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smrti</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su</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bile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uobičajene</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i</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kod</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rođenja</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i</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tokom</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ranih</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godina</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od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bolesti</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poput</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žute</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groznice</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kolere</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i</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mnogih</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drugih</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endParaRPr kumimoji="0" lang="sr-Latn-RS" altLang="en-US" b="0" i="0" u="none" strike="noStrike" cap="none" normalizeH="0" baseline="0" dirty="0">
              <a:ln>
                <a:noFill/>
              </a:ln>
              <a:solidFill>
                <a:schemeClr val="tx1"/>
              </a:solidFill>
              <a:effectLst/>
              <a:latin typeface="Arial Unicode MS"/>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r-Latn-RS" altLang="en-US" b="0" i="0" u="none" strike="noStrike" cap="none" normalizeH="0" baseline="0" dirty="0">
              <a:ln>
                <a:noFill/>
              </a:ln>
              <a:solidFill>
                <a:schemeClr val="tx1"/>
              </a:solidFill>
              <a:effectLst/>
              <a:latin typeface="Arial Unicode MS"/>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Nije</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bilo</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licenciran</a:t>
            </a:r>
            <a:r>
              <a:rPr kumimoji="0" lang="sr-Latn-RS" altLang="en-US" b="0" i="0" u="none" strike="noStrike" cap="none" normalizeH="0" baseline="0" dirty="0">
                <a:ln>
                  <a:noFill/>
                </a:ln>
                <a:solidFill>
                  <a:schemeClr val="tx1"/>
                </a:solidFill>
                <a:effectLst/>
                <a:latin typeface="Arial Unicode MS"/>
                <a:cs typeface="Arial" panose="020B0604020202020204" pitchFamily="34" charset="0"/>
              </a:rPr>
              <a:t>ih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lekara</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tako</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da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su</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sr-Latn-RS" altLang="en-US" b="0" i="0" u="none" strike="noStrike" cap="none" normalizeH="0" baseline="0" dirty="0">
                <a:ln>
                  <a:noFill/>
                </a:ln>
                <a:solidFill>
                  <a:schemeClr val="tx1"/>
                </a:solidFill>
                <a:effectLst/>
                <a:latin typeface="Arial Unicode MS"/>
                <a:cs typeface="Arial" panose="020B0604020202020204" pitchFamily="34" charset="0"/>
              </a:rPr>
              <a:t>nadrilekari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bili</a:t>
            </a:r>
            <a:r>
              <a:rPr kumimoji="0" lang="en-US" altLang="en-US" b="0" i="0" u="none" strike="noStrike" cap="none" normalizeH="0" baseline="0" dirty="0">
                <a:ln>
                  <a:noFill/>
                </a:ln>
                <a:solidFill>
                  <a:schemeClr val="tx1"/>
                </a:solidFill>
                <a:effectLst/>
                <a:latin typeface="Arial Unicode MS"/>
                <a:cs typeface="Arial" panose="020B0604020202020204" pitchFamily="34" charset="0"/>
              </a:rPr>
              <a:t> </a:t>
            </a:r>
            <a:r>
              <a:rPr kumimoji="0" lang="en-US" altLang="en-US" b="0" i="0" u="none" strike="noStrike" cap="none" normalizeH="0" baseline="0" dirty="0" err="1">
                <a:ln>
                  <a:noFill/>
                </a:ln>
                <a:solidFill>
                  <a:schemeClr val="tx1"/>
                </a:solidFill>
                <a:effectLst/>
                <a:latin typeface="Arial Unicode MS"/>
                <a:cs typeface="Arial" panose="020B0604020202020204" pitchFamily="34" charset="0"/>
              </a:rPr>
              <a:t>uobičajeni</a:t>
            </a: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sr-Latn-R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560823-EB7D-48EF-9054-3FF456C659EA}"/>
              </a:ext>
            </a:extLst>
          </p:cNvPr>
          <p:cNvSpPr>
            <a:spLocks noGrp="1"/>
          </p:cNvSpPr>
          <p:nvPr>
            <p:ph type="body" idx="1"/>
          </p:nvPr>
        </p:nvSpPr>
        <p:spPr>
          <a:xfrm>
            <a:off x="741947" y="1359841"/>
            <a:ext cx="8293100" cy="5311775"/>
          </a:xfrm>
        </p:spPr>
        <p:txBody>
          <a:bodyPr/>
          <a:lstStyle/>
          <a:p>
            <a:pPr>
              <a:defRPr/>
            </a:pPr>
            <a:r>
              <a:rPr lang="en-GB" dirty="0">
                <a:solidFill>
                  <a:schemeClr val="accent3"/>
                </a:solidFill>
              </a:rPr>
              <a:t>“se</a:t>
            </a:r>
            <a:r>
              <a:rPr lang="sr-Latn-RS" dirty="0">
                <a:solidFill>
                  <a:schemeClr val="accent3"/>
                </a:solidFill>
              </a:rPr>
              <a:t>kularna stangnacija</a:t>
            </a:r>
            <a:r>
              <a:rPr lang="en-GB" dirty="0">
                <a:solidFill>
                  <a:schemeClr val="accent3"/>
                </a:solidFill>
              </a:rPr>
              <a:t>.”</a:t>
            </a:r>
            <a:endParaRPr lang="sr-Latn-RS" dirty="0">
              <a:solidFill>
                <a:schemeClr val="accent3"/>
              </a:solidFill>
            </a:endParaRPr>
          </a:p>
          <a:p>
            <a:pPr>
              <a:defRPr/>
            </a:pPr>
            <a:r>
              <a:rPr lang="en-GB" dirty="0">
                <a:solidFill>
                  <a:schemeClr val="accent3"/>
                </a:solidFill>
              </a:rPr>
              <a:t>D</a:t>
            </a:r>
            <a:r>
              <a:rPr lang="sr-Latn-RS" dirty="0">
                <a:solidFill>
                  <a:schemeClr val="accent3"/>
                </a:solidFill>
              </a:rPr>
              <a:t>ve varijante </a:t>
            </a:r>
          </a:p>
          <a:p>
            <a:pPr>
              <a:defRPr/>
            </a:pPr>
            <a:r>
              <a:rPr lang="sr-Latn-RS" dirty="0">
                <a:solidFill>
                  <a:schemeClr val="accent3"/>
                </a:solidFill>
              </a:rPr>
              <a:t>1. L. Samers: </a:t>
            </a:r>
            <a:r>
              <a:rPr lang="sr-Latn-RS" dirty="0">
                <a:solidFill>
                  <a:schemeClr val="accent3"/>
                </a:solidFill>
                <a:highlight>
                  <a:srgbClr val="FFFF00"/>
                </a:highlight>
              </a:rPr>
              <a:t>štednja raste</a:t>
            </a:r>
            <a:r>
              <a:rPr lang="sr-Latn-RS" dirty="0">
                <a:solidFill>
                  <a:schemeClr val="accent3"/>
                </a:solidFill>
              </a:rPr>
              <a:t>, slaba ag. tražnja. Primer: Japan,ali  to se promenilo</a:t>
            </a:r>
          </a:p>
          <a:p>
            <a:pPr>
              <a:defRPr/>
            </a:pPr>
            <a:r>
              <a:rPr lang="sr-Latn-RS" dirty="0">
                <a:solidFill>
                  <a:schemeClr val="accent3"/>
                </a:solidFill>
              </a:rPr>
              <a:t>2. </a:t>
            </a:r>
            <a:r>
              <a:rPr lang="en-GB" dirty="0">
                <a:solidFill>
                  <a:schemeClr val="accent3"/>
                </a:solidFill>
              </a:rPr>
              <a:t>Gordon</a:t>
            </a:r>
            <a:r>
              <a:rPr lang="sr-Latn-RS" dirty="0">
                <a:solidFill>
                  <a:schemeClr val="accent3"/>
                </a:solidFill>
              </a:rPr>
              <a:t> - </a:t>
            </a:r>
            <a:r>
              <a:rPr lang="en-GB" dirty="0">
                <a:solidFill>
                  <a:schemeClr val="accent3"/>
                </a:solidFill>
              </a:rPr>
              <a:t>“supply-side”—</a:t>
            </a:r>
            <a:r>
              <a:rPr lang="sr-Latn-RS" dirty="0">
                <a:solidFill>
                  <a:schemeClr val="accent3"/>
                </a:solidFill>
              </a:rPr>
              <a:t> </a:t>
            </a:r>
            <a:r>
              <a:rPr lang="sr-Latn-RS" dirty="0">
                <a:solidFill>
                  <a:schemeClr val="accent3"/>
                </a:solidFill>
                <a:highlight>
                  <a:srgbClr val="FFFF00"/>
                </a:highlight>
              </a:rPr>
              <a:t>usporavanje rasta produktivnosti </a:t>
            </a:r>
          </a:p>
          <a:p>
            <a:pPr>
              <a:defRPr/>
            </a:pPr>
            <a:r>
              <a:rPr lang="sr-Latn-RS" dirty="0">
                <a:solidFill>
                  <a:schemeClr val="accent3"/>
                </a:solidFill>
              </a:rPr>
              <a:t>	</a:t>
            </a:r>
          </a:p>
          <a:p>
            <a:pPr>
              <a:defRPr/>
            </a:pPr>
            <a:r>
              <a:rPr lang="sr-Latn-RS" dirty="0">
                <a:solidFill>
                  <a:schemeClr val="accent3"/>
                </a:solidFill>
              </a:rPr>
              <a:t>Spori rast tehničkog progresa. </a:t>
            </a:r>
          </a:p>
          <a:p>
            <a:pPr>
              <a:defRPr/>
            </a:pPr>
            <a:endParaRPr lang="sr-Latn-RS" dirty="0">
              <a:solidFill>
                <a:schemeClr val="accent3"/>
              </a:solidFill>
            </a:endParaRPr>
          </a:p>
          <a:p>
            <a:pPr>
              <a:defRPr/>
            </a:pPr>
            <a:r>
              <a:rPr lang="sr-Latn-RS" dirty="0">
                <a:solidFill>
                  <a:schemeClr val="accent3"/>
                </a:solidFill>
              </a:rPr>
              <a:t>Nije nemoguć zaokret </a:t>
            </a:r>
          </a:p>
          <a:p>
            <a:pPr>
              <a:defRPr/>
            </a:pPr>
            <a:endParaRPr lang="sr-Latn-RS" dirty="0">
              <a:solidFill>
                <a:schemeClr val="accent3"/>
              </a:solidFill>
            </a:endParaRPr>
          </a:p>
          <a:p>
            <a:pPr>
              <a:defRPr/>
            </a:pPr>
            <a:r>
              <a:rPr lang="en-GB" dirty="0">
                <a:solidFill>
                  <a:schemeClr val="accent3"/>
                </a:solidFill>
              </a:rPr>
              <a:t>A</a:t>
            </a:r>
            <a:r>
              <a:rPr lang="sr-Latn-RS" dirty="0">
                <a:solidFill>
                  <a:schemeClr val="accent3"/>
                </a:solidFill>
              </a:rPr>
              <a:t>li završeno je doba “neponovljivih” </a:t>
            </a:r>
          </a:p>
          <a:p>
            <a:pPr>
              <a:defRPr/>
            </a:pPr>
            <a:r>
              <a:rPr lang="sr-Latn-RS" dirty="0">
                <a:solidFill>
                  <a:schemeClr val="accent3"/>
                </a:solidFill>
              </a:rPr>
              <a:t>masovnih događaja </a:t>
            </a:r>
          </a:p>
          <a:p>
            <a:pPr>
              <a:defRPr/>
            </a:pPr>
            <a:br>
              <a:rPr lang="en-GB" dirty="0">
                <a:solidFill>
                  <a:schemeClr val="accent3"/>
                </a:solidFill>
              </a:rPr>
            </a:br>
            <a:endParaRPr lang="en-GB" dirty="0">
              <a:solidFill>
                <a:schemeClr val="accent3"/>
              </a:solidFill>
            </a:endParaRPr>
          </a:p>
        </p:txBody>
      </p:sp>
      <p:sp>
        <p:nvSpPr>
          <p:cNvPr id="3" name="Title 2">
            <a:extLst>
              <a:ext uri="{FF2B5EF4-FFF2-40B4-BE49-F238E27FC236}">
                <a16:creationId xmlns:a16="http://schemas.microsoft.com/office/drawing/2014/main" id="{1C3C771A-7ED3-4C33-B42B-898C6A6CA5E1}"/>
              </a:ext>
            </a:extLst>
          </p:cNvPr>
          <p:cNvSpPr>
            <a:spLocks noGrp="1"/>
          </p:cNvSpPr>
          <p:nvPr>
            <p:ph type="title"/>
          </p:nvPr>
        </p:nvSpPr>
        <p:spPr>
          <a:xfrm>
            <a:off x="706438" y="512763"/>
            <a:ext cx="8156575" cy="776287"/>
          </a:xfrm>
        </p:spPr>
        <p:txBody>
          <a:bodyPr>
            <a:normAutofit fontScale="90000"/>
          </a:bodyPr>
          <a:lstStyle/>
          <a:p>
            <a:pPr>
              <a:defRPr/>
            </a:pPr>
            <a:r>
              <a:rPr lang="en-GB" dirty="0"/>
              <a:t>B</a:t>
            </a:r>
            <a:r>
              <a:rPr lang="sr-Latn-RS" dirty="0"/>
              <a:t>udućnost prema R. Gordonu </a:t>
            </a:r>
            <a:br>
              <a:rPr lang="sr-Latn-RS" dirty="0"/>
            </a:br>
            <a:endParaRPr lang="en-GB" dirty="0"/>
          </a:p>
        </p:txBody>
      </p:sp>
      <p:pic>
        <p:nvPicPr>
          <p:cNvPr id="4" name="Picture 3">
            <a:extLst>
              <a:ext uri="{FF2B5EF4-FFF2-40B4-BE49-F238E27FC236}">
                <a16:creationId xmlns:a16="http://schemas.microsoft.com/office/drawing/2014/main" id="{0B48AD4F-37CB-474D-BA18-FAFF03C62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495" t="22491" r="28775" b="31155"/>
          <a:stretch>
            <a:fillRect/>
          </a:stretch>
        </p:blipFill>
        <p:spPr bwMode="auto">
          <a:xfrm>
            <a:off x="5690584" y="3342932"/>
            <a:ext cx="2660882" cy="330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3FF5504-2D7D-4898-BD67-0D60D92A82DA}"/>
              </a:ext>
            </a:extLst>
          </p:cNvPr>
          <p:cNvSpPr/>
          <p:nvPr/>
        </p:nvSpPr>
        <p:spPr bwMode="auto">
          <a:xfrm>
            <a:off x="5877016" y="6454066"/>
            <a:ext cx="619728" cy="186979"/>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D78B8-8B3F-482D-8B4F-0C26404ACD87}"/>
              </a:ext>
            </a:extLst>
          </p:cNvPr>
          <p:cNvSpPr>
            <a:spLocks noGrp="1"/>
          </p:cNvSpPr>
          <p:nvPr>
            <p:ph type="title"/>
          </p:nvPr>
        </p:nvSpPr>
        <p:spPr>
          <a:xfrm>
            <a:off x="706438" y="512763"/>
            <a:ext cx="8156575" cy="776287"/>
          </a:xfrm>
        </p:spPr>
        <p:txBody>
          <a:bodyPr>
            <a:normAutofit fontScale="90000"/>
          </a:bodyPr>
          <a:lstStyle/>
          <a:p>
            <a:pPr>
              <a:defRPr/>
            </a:pPr>
            <a:r>
              <a:rPr lang="sr-Latn-RS" sz="2400" dirty="0"/>
              <a:t>Kako GDP potcenjuje tehnički progres? </a:t>
            </a:r>
            <a:br>
              <a:rPr lang="sr-Latn-RS" sz="2400" dirty="0"/>
            </a:br>
            <a:br>
              <a:rPr lang="sr-Latn-RS" sz="2400" dirty="0"/>
            </a:br>
            <a:br>
              <a:rPr lang="sr-Latn-RS" sz="2400" dirty="0"/>
            </a:br>
            <a:r>
              <a:rPr lang="en-GB" sz="2400" dirty="0"/>
              <a:t>T</a:t>
            </a:r>
            <a:r>
              <a:rPr lang="sr-Latn-RS" sz="2400" dirty="0"/>
              <a:t>enički progres je čak i potcenjen</a:t>
            </a:r>
            <a:br>
              <a:rPr lang="sr-Latn-RS" sz="2400" dirty="0"/>
            </a:br>
            <a:br>
              <a:rPr lang="sr-Latn-RS" sz="2400" dirty="0"/>
            </a:br>
            <a:r>
              <a:rPr lang="sr-Latn-RS" sz="2400" dirty="0"/>
              <a:t>Ako za 50 godina potrošnja poraste za 10%</a:t>
            </a:r>
            <a:br>
              <a:rPr lang="sr-Latn-RS" sz="2400" dirty="0"/>
            </a:br>
            <a:br>
              <a:rPr lang="sr-Latn-RS" sz="2400" dirty="0"/>
            </a:br>
            <a:r>
              <a:rPr lang="sr-Latn-RS" sz="2400" dirty="0"/>
              <a:t>životni standard raste u istom procentu</a:t>
            </a:r>
            <a:br>
              <a:rPr lang="sr-Latn-RS" sz="2400" dirty="0"/>
            </a:br>
            <a:br>
              <a:rPr lang="sr-Latn-RS" sz="2400" dirty="0"/>
            </a:br>
            <a:r>
              <a:rPr lang="sr-Latn-RS" sz="2400" dirty="0"/>
              <a:t>ali bilo je manje bolesti, ili se produžio životni vek</a:t>
            </a:r>
            <a:br>
              <a:rPr lang="sr-Latn-RS" sz="2400" dirty="0"/>
            </a:br>
            <a:br>
              <a:rPr lang="sr-Latn-RS" sz="2400" dirty="0"/>
            </a:br>
            <a:r>
              <a:rPr lang="sr-Latn-RS" sz="2400" dirty="0"/>
              <a:t>to se ne vidi u BDP</a:t>
            </a:r>
            <a:endParaRPr lang="en-GB"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6E3369D-D5CB-4237-95DC-DEBB3320F6E1}"/>
              </a:ext>
            </a:extLst>
          </p:cNvPr>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b="1" dirty="0" err="1">
                <a:latin typeface="+mj-lt"/>
              </a:rPr>
              <a:t>Hipoteza</a:t>
            </a:r>
            <a:r>
              <a:rPr lang="en-US" b="1" dirty="0">
                <a:latin typeface="+mj-lt"/>
              </a:rPr>
              <a:t> o </a:t>
            </a:r>
            <a:r>
              <a:rPr lang="en-US" b="1" dirty="0" err="1">
                <a:latin typeface="+mj-lt"/>
              </a:rPr>
              <a:t>konvergenciji</a:t>
            </a:r>
            <a:endParaRPr lang="en-US" dirty="0">
              <a:latin typeface="Consolas" pitchFamily="49" charset="0"/>
            </a:endParaRPr>
          </a:p>
        </p:txBody>
      </p:sp>
      <p:sp>
        <p:nvSpPr>
          <p:cNvPr id="96259" name="Rectangle 3">
            <a:extLst>
              <a:ext uri="{FF2B5EF4-FFF2-40B4-BE49-F238E27FC236}">
                <a16:creationId xmlns:a16="http://schemas.microsoft.com/office/drawing/2014/main" id="{78AB7B13-95B4-4A93-A973-F279C5777F5A}"/>
              </a:ext>
            </a:extLst>
          </p:cNvPr>
          <p:cNvSpPr>
            <a:spLocks noGrp="1"/>
          </p:cNvSpPr>
          <p:nvPr>
            <p:ph type="body" idx="4294967295"/>
          </p:nvPr>
        </p:nvSpPr>
        <p:spPr>
          <a:xfrm>
            <a:off x="388938" y="1784350"/>
            <a:ext cx="8601075" cy="4572000"/>
          </a:xfrm>
        </p:spPr>
        <p:txBody>
          <a:bodyPr/>
          <a:lstStyle/>
          <a:p>
            <a:pPr eaLnBrk="1" hangingPunct="1"/>
            <a:endParaRPr lang="sr-Latn-CS" altLang="en-US">
              <a:latin typeface="Corbel" panose="020B0503020204020204" pitchFamily="34" charset="0"/>
            </a:endParaRPr>
          </a:p>
          <a:p>
            <a:pPr eaLnBrk="1" hangingPunct="1"/>
            <a:endParaRPr lang="sr-Latn-CS" altLang="en-US">
              <a:latin typeface="Corbel" panose="020B0503020204020204" pitchFamily="34" charset="0"/>
            </a:endParaRPr>
          </a:p>
          <a:p>
            <a:pPr eaLnBrk="1" hangingPunct="1"/>
            <a:endParaRPr lang="sr-Latn-CS" altLang="en-US">
              <a:latin typeface="Corbel" panose="020B0503020204020204" pitchFamily="34" charset="0"/>
            </a:endParaRPr>
          </a:p>
          <a:p>
            <a:pPr eaLnBrk="1" hangingPunct="1"/>
            <a:endParaRPr lang="sr-Latn-CS" altLang="en-US">
              <a:latin typeface="Corbel" panose="020B0503020204020204" pitchFamily="34" charset="0"/>
            </a:endParaRPr>
          </a:p>
          <a:p>
            <a:pPr eaLnBrk="1" hangingPunct="1"/>
            <a:r>
              <a:rPr lang="en-US" altLang="en-US" sz="2000">
                <a:latin typeface="Corbel" panose="020B0503020204020204" pitchFamily="34" charset="0"/>
              </a:rPr>
              <a:t>stopa rasta neke privrede </a:t>
            </a:r>
            <a:r>
              <a:rPr lang="sr-Latn-CS" altLang="en-US" sz="2000">
                <a:latin typeface="Corbel" panose="020B0503020204020204" pitchFamily="34" charset="0"/>
              </a:rPr>
              <a:t>biće </a:t>
            </a:r>
            <a:r>
              <a:rPr lang="en-US" altLang="en-US" sz="2000">
                <a:latin typeface="Corbel" panose="020B0503020204020204" pitchFamily="34" charset="0"/>
              </a:rPr>
              <a:t>veća od stope rasta u stabilnom stanju (</a:t>
            </a:r>
            <a:r>
              <a:rPr lang="el-GR" altLang="en-US" sz="2000">
                <a:latin typeface="Corbel" panose="020B0503020204020204" pitchFamily="34" charset="0"/>
              </a:rPr>
              <a:t>α)</a:t>
            </a:r>
            <a:endParaRPr lang="sr-Latn-CS" altLang="en-US" sz="2000">
              <a:latin typeface="Corbel" panose="020B0503020204020204" pitchFamily="34" charset="0"/>
            </a:endParaRPr>
          </a:p>
          <a:p>
            <a:pPr eaLnBrk="1" hangingPunct="1"/>
            <a:r>
              <a:rPr lang="el-GR" altLang="en-US" sz="2000">
                <a:latin typeface="Corbel" panose="020B0503020204020204" pitchFamily="34" charset="0"/>
              </a:rPr>
              <a:t> </a:t>
            </a:r>
            <a:r>
              <a:rPr lang="en-US" altLang="en-US" sz="2000">
                <a:latin typeface="Corbel" panose="020B0503020204020204" pitchFamily="34" charset="0"/>
              </a:rPr>
              <a:t>ako je</a:t>
            </a:r>
            <a:r>
              <a:rPr lang="sr-Latn-CS" altLang="en-US" sz="2000">
                <a:latin typeface="Corbel" panose="020B0503020204020204" pitchFamily="34" charset="0"/>
              </a:rPr>
              <a:t> </a:t>
            </a:r>
            <a:r>
              <a:rPr lang="en-US" altLang="en-US" sz="2000">
                <a:latin typeface="Corbel" panose="020B0503020204020204" pitchFamily="34" charset="0"/>
              </a:rPr>
              <a:t>tekući BDP manji od </a:t>
            </a:r>
            <a:r>
              <a:rPr lang="sr-Latn-CS" altLang="en-US" sz="2000">
                <a:latin typeface="Corbel" panose="020B0503020204020204" pitchFamily="34" charset="0"/>
              </a:rPr>
              <a:t>BDP </a:t>
            </a:r>
            <a:r>
              <a:rPr lang="en-US" altLang="en-US" sz="2000">
                <a:latin typeface="Corbel" panose="020B0503020204020204" pitchFamily="34" charset="0"/>
              </a:rPr>
              <a:t>u stabilnom stanju </a:t>
            </a:r>
            <a:endParaRPr lang="sr-Latn-CS" altLang="en-US" sz="2000">
              <a:latin typeface="Corbel" panose="020B0503020204020204" pitchFamily="34" charset="0"/>
            </a:endParaRPr>
          </a:p>
          <a:p>
            <a:pPr eaLnBrk="1" hangingPunct="1"/>
            <a:r>
              <a:rPr lang="en-US" altLang="en-US" sz="2000">
                <a:latin typeface="Corbel" panose="020B0503020204020204" pitchFamily="34" charset="0"/>
              </a:rPr>
              <a:t>možemo </a:t>
            </a:r>
            <a:r>
              <a:rPr lang="sr-Latn-CS" altLang="en-US" sz="2000">
                <a:latin typeface="Corbel" panose="020B0503020204020204" pitchFamily="34" charset="0"/>
              </a:rPr>
              <a:t>ga </a:t>
            </a:r>
            <a:r>
              <a:rPr lang="en-US" altLang="en-US" sz="2000">
                <a:latin typeface="Corbel" panose="020B0503020204020204" pitchFamily="34" charset="0"/>
              </a:rPr>
              <a:t>predvideti na osnovu stope štednje i</a:t>
            </a:r>
            <a:r>
              <a:rPr lang="sr-Latn-CS" altLang="en-US" sz="2000">
                <a:latin typeface="Corbel" panose="020B0503020204020204" pitchFamily="34" charset="0"/>
              </a:rPr>
              <a:t> </a:t>
            </a:r>
            <a:r>
              <a:rPr lang="en-US" altLang="en-US" sz="2000">
                <a:latin typeface="Corbel" panose="020B0503020204020204" pitchFamily="34" charset="0"/>
              </a:rPr>
              <a:t>tehnologije. </a:t>
            </a:r>
            <a:endParaRPr lang="sr-Latn-CS" altLang="en-US" sz="2000">
              <a:latin typeface="Corbel" panose="020B0503020204020204" pitchFamily="34" charset="0"/>
            </a:endParaRPr>
          </a:p>
          <a:p>
            <a:pPr eaLnBrk="1" hangingPunct="1"/>
            <a:r>
              <a:rPr lang="en-US" altLang="en-US" sz="4000" b="1">
                <a:latin typeface="Corbel" panose="020B0503020204020204" pitchFamily="34" charset="0"/>
              </a:rPr>
              <a:t>Parametar </a:t>
            </a:r>
            <a:r>
              <a:rPr lang="el-GR" altLang="en-US" sz="4000" b="1">
                <a:latin typeface="Corbel" panose="020B0503020204020204" pitchFamily="34" charset="0"/>
              </a:rPr>
              <a:t>β </a:t>
            </a:r>
            <a:r>
              <a:rPr lang="sr-Latn-CS" altLang="en-US" sz="4000" b="1">
                <a:latin typeface="Corbel" panose="020B0503020204020204" pitchFamily="34" charset="0"/>
              </a:rPr>
              <a:t>- </a:t>
            </a:r>
            <a:r>
              <a:rPr lang="en-US" altLang="en-US" sz="4000" b="1">
                <a:latin typeface="Corbel" panose="020B0503020204020204" pitchFamily="34" charset="0"/>
              </a:rPr>
              <a:t>brzin</a:t>
            </a:r>
            <a:r>
              <a:rPr lang="sr-Latn-CS" altLang="en-US" sz="4000" b="1">
                <a:latin typeface="Corbel" panose="020B0503020204020204" pitchFamily="34" charset="0"/>
              </a:rPr>
              <a:t>a</a:t>
            </a:r>
            <a:r>
              <a:rPr lang="en-US" altLang="en-US" sz="4000" b="1">
                <a:latin typeface="Corbel" panose="020B0503020204020204" pitchFamily="34" charset="0"/>
              </a:rPr>
              <a:t> konvergencije</a:t>
            </a:r>
          </a:p>
        </p:txBody>
      </p:sp>
      <p:pic>
        <p:nvPicPr>
          <p:cNvPr id="18436" name="Picture 5">
            <a:extLst>
              <a:ext uri="{FF2B5EF4-FFF2-40B4-BE49-F238E27FC236}">
                <a16:creationId xmlns:a16="http://schemas.microsoft.com/office/drawing/2014/main" id="{96A9987A-8DC0-4A46-9B67-95240F568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367" t="53061" r="60014" b="34167"/>
          <a:stretch>
            <a:fillRect/>
          </a:stretch>
        </p:blipFill>
        <p:spPr bwMode="auto">
          <a:xfrm>
            <a:off x="2009775" y="1308100"/>
            <a:ext cx="6065838"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614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6259">
                                            <p:txEl>
                                              <p:pRg st="6" end="6"/>
                                            </p:txEl>
                                          </p:spTgt>
                                        </p:tgtEl>
                                        <p:attrNameLst>
                                          <p:attrName>style.visibility</p:attrName>
                                        </p:attrNameLst>
                                      </p:cBhvr>
                                      <p:to>
                                        <p:strVal val="visible"/>
                                      </p:to>
                                    </p:set>
                                    <p:animEffect transition="in" filter="box(in)">
                                      <p:cBhvr>
                                        <p:cTn id="7" dur="500"/>
                                        <p:tgtEl>
                                          <p:spTgt spid="962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5"/>
          <p:cNvSpPr>
            <a:spLocks noGrp="1" noChangeArrowheads="1"/>
          </p:cNvSpPr>
          <p:nvPr>
            <p:ph type="title"/>
          </p:nvPr>
        </p:nvSpPr>
        <p:spPr/>
        <p:txBody>
          <a:bodyPr/>
          <a:lstStyle/>
          <a:p>
            <a:endParaRPr lang="en-GB" altLang="en-US"/>
          </a:p>
        </p:txBody>
      </p:sp>
      <p:sp>
        <p:nvSpPr>
          <p:cNvPr id="10" name="TextBox 9">
            <a:extLst>
              <a:ext uri="{FF2B5EF4-FFF2-40B4-BE49-F238E27FC236}">
                <a16:creationId xmlns:a16="http://schemas.microsoft.com/office/drawing/2014/main" id="{9D7294D1-0E11-428F-B9F0-93DDEC38EC18}"/>
              </a:ext>
            </a:extLst>
          </p:cNvPr>
          <p:cNvSpPr txBox="1"/>
          <p:nvPr/>
        </p:nvSpPr>
        <p:spPr>
          <a:xfrm>
            <a:off x="1600200" y="1143000"/>
            <a:ext cx="5715000" cy="1200329"/>
          </a:xfrm>
          <a:prstGeom prst="rect">
            <a:avLst/>
          </a:prstGeom>
          <a:noFill/>
        </p:spPr>
        <p:txBody>
          <a:bodyPr>
            <a:spAutoFit/>
          </a:bodyPr>
          <a:lstStyle/>
          <a:p>
            <a:pPr eaLnBrk="1" hangingPunct="1">
              <a:defRPr/>
            </a:pPr>
            <a:r>
              <a:rPr lang="sr-Latn-RS" dirty="0">
                <a:solidFill>
                  <a:srgbClr val="FFC8B7"/>
                </a:solidFill>
                <a:latin typeface="+mj-lt"/>
                <a:cs typeface="Arial" panose="020B0604020202020204" pitchFamily="34" charset="0"/>
              </a:rPr>
              <a:t>Dva institucionalna razloga</a:t>
            </a:r>
            <a:endParaRPr lang="en-GB" dirty="0">
              <a:solidFill>
                <a:srgbClr val="FFC8B7"/>
              </a:solidFill>
              <a:latin typeface="+mj-lt"/>
              <a:cs typeface="Arial" panose="020B0604020202020204" pitchFamily="34" charset="0"/>
            </a:endParaRPr>
          </a:p>
          <a:p>
            <a:pPr eaLnBrk="1" hangingPunct="1">
              <a:defRPr/>
            </a:pPr>
            <a:endParaRPr lang="en-GB" b="1" dirty="0">
              <a:solidFill>
                <a:srgbClr val="FFC8B7"/>
              </a:solidFill>
              <a:latin typeface="+mj-lt"/>
              <a:cs typeface="Arial" panose="020B0604020202020204" pitchFamily="34" charset="0"/>
            </a:endParaRPr>
          </a:p>
          <a:p>
            <a:pPr eaLnBrk="1" hangingPunct="1">
              <a:defRPr/>
            </a:pPr>
            <a:r>
              <a:rPr lang="en-GB" b="1" dirty="0" err="1">
                <a:solidFill>
                  <a:srgbClr val="FFC8B7"/>
                </a:solidFill>
                <a:latin typeface="+mj-lt"/>
                <a:cs typeface="Arial" panose="020B0604020202020204" pitchFamily="34" charset="0"/>
              </a:rPr>
              <a:t>Poljoprivredne</a:t>
            </a:r>
            <a:r>
              <a:rPr lang="en-GB" b="1" dirty="0">
                <a:solidFill>
                  <a:srgbClr val="FFC8B7"/>
                </a:solidFill>
                <a:latin typeface="+mj-lt"/>
                <a:cs typeface="Arial" panose="020B0604020202020204" pitchFamily="34" charset="0"/>
              </a:rPr>
              <a:t> </a:t>
            </a:r>
            <a:r>
              <a:rPr lang="en-GB" b="1" dirty="0" err="1">
                <a:solidFill>
                  <a:srgbClr val="FFC8B7"/>
                </a:solidFill>
                <a:latin typeface="+mj-lt"/>
                <a:cs typeface="Arial" panose="020B0604020202020204" pitchFamily="34" charset="0"/>
              </a:rPr>
              <a:t>subvencije</a:t>
            </a:r>
            <a:endParaRPr lang="en-GB" b="1" dirty="0">
              <a:solidFill>
                <a:srgbClr val="FFC8B7"/>
              </a:solidFill>
              <a:latin typeface="+mj-lt"/>
              <a:cs typeface="Arial" panose="020B0604020202020204" pitchFamily="34" charset="0"/>
            </a:endParaRPr>
          </a:p>
          <a:p>
            <a:pPr eaLnBrk="1" hangingPunct="1">
              <a:defRPr/>
            </a:pPr>
            <a:r>
              <a:rPr lang="en-GB" b="1" dirty="0">
                <a:solidFill>
                  <a:srgbClr val="FFC8B7"/>
                </a:solidFill>
                <a:latin typeface="+mj-lt"/>
                <a:cs typeface="Arial" panose="020B0604020202020204" pitchFamily="34" charset="0"/>
              </a:rPr>
              <a:t>“</a:t>
            </a:r>
            <a:r>
              <a:rPr lang="en-GB" b="1" dirty="0" err="1">
                <a:solidFill>
                  <a:srgbClr val="FFC8B7"/>
                </a:solidFill>
                <a:latin typeface="+mj-lt"/>
                <a:cs typeface="Arial" panose="020B0604020202020204" pitchFamily="34" charset="0"/>
              </a:rPr>
              <a:t>zlatni</a:t>
            </a:r>
            <a:r>
              <a:rPr lang="en-GB" b="1" dirty="0">
                <a:solidFill>
                  <a:srgbClr val="FFC8B7"/>
                </a:solidFill>
                <a:latin typeface="+mj-lt"/>
                <a:cs typeface="Arial" panose="020B0604020202020204" pitchFamily="34" charset="0"/>
              </a:rPr>
              <a:t> </a:t>
            </a:r>
            <a:r>
              <a:rPr lang="en-GB" b="1" dirty="0" err="1">
                <a:solidFill>
                  <a:srgbClr val="FFC8B7"/>
                </a:solidFill>
                <a:latin typeface="+mj-lt"/>
                <a:cs typeface="Arial" panose="020B0604020202020204" pitchFamily="34" charset="0"/>
              </a:rPr>
              <a:t>padobrani</a:t>
            </a:r>
            <a:r>
              <a:rPr lang="en-GB" b="1" dirty="0">
                <a:solidFill>
                  <a:srgbClr val="FFC8B7"/>
                </a:solidFill>
                <a:latin typeface="+mj-lt"/>
                <a:cs typeface="Arial" panose="020B0604020202020204" pitchFamily="34" charset="0"/>
              </a:rPr>
              <a:t>”</a:t>
            </a:r>
          </a:p>
        </p:txBody>
      </p:sp>
      <p:sp>
        <p:nvSpPr>
          <p:cNvPr id="50180" name="TextBox 10"/>
          <p:cNvSpPr txBox="1">
            <a:spLocks noChangeArrowheads="1"/>
          </p:cNvSpPr>
          <p:nvPr/>
        </p:nvSpPr>
        <p:spPr bwMode="auto">
          <a:xfrm>
            <a:off x="2133600" y="2362200"/>
            <a:ext cx="5791200" cy="3048000"/>
          </a:xfrm>
          <a:prstGeom prst="rect">
            <a:avLst/>
          </a:prstGeom>
          <a:noFill/>
          <a:ln w="9525">
            <a:noFill/>
            <a:miter lim="800000"/>
            <a:headEnd/>
            <a:tailEnd/>
          </a:ln>
        </p:spPr>
        <p:txBody>
          <a:bodyPr>
            <a:spAutoFit/>
          </a:bodyPr>
          <a:lstStyle/>
          <a:p>
            <a:pPr eaLnBrk="1" hangingPunct="1"/>
            <a:endParaRPr lang="en-GB"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7"/>
          <p:cNvSpPr>
            <a:spLocks noGrp="1" noChangeArrowheads="1"/>
          </p:cNvSpPr>
          <p:nvPr>
            <p:ph type="body" sz="half" idx="1"/>
          </p:nvPr>
        </p:nvSpPr>
        <p:spPr/>
        <p:txBody>
          <a:bodyPr/>
          <a:lstStyle/>
          <a:p>
            <a:pPr eaLnBrk="1" hangingPunct="1">
              <a:lnSpc>
                <a:spcPct val="90000"/>
              </a:lnSpc>
              <a:buFontTx/>
              <a:buNone/>
            </a:pPr>
            <a:r>
              <a:rPr lang="sr-Latn-RS" dirty="0"/>
              <a:t>Rast </a:t>
            </a:r>
            <a:r>
              <a:rPr lang="en-US" dirty="0" err="1"/>
              <a:t>kapitala</a:t>
            </a:r>
            <a:r>
              <a:rPr lang="en-US" dirty="0"/>
              <a:t> u </a:t>
            </a:r>
            <a:r>
              <a:rPr lang="en-US" dirty="0" err="1"/>
              <a:t>potpunosti</a:t>
            </a:r>
            <a:r>
              <a:rPr lang="en-US" dirty="0"/>
              <a:t> se </a:t>
            </a:r>
            <a:r>
              <a:rPr lang="en-US" dirty="0" err="1"/>
              <a:t>kompenzuje</a:t>
            </a:r>
            <a:r>
              <a:rPr lang="sr-Latn-CS" dirty="0"/>
              <a:t> </a:t>
            </a:r>
            <a:r>
              <a:rPr lang="en-US" dirty="0" err="1"/>
              <a:t>amortizovani</a:t>
            </a:r>
            <a:r>
              <a:rPr lang="en-US" dirty="0"/>
              <a:t> deo — </a:t>
            </a:r>
            <a:r>
              <a:rPr lang="en-US" dirty="0" err="1"/>
              <a:t>dakle</a:t>
            </a:r>
            <a:r>
              <a:rPr lang="en-US" dirty="0"/>
              <a:t> </a:t>
            </a:r>
            <a:r>
              <a:rPr lang="en-US" dirty="0" err="1"/>
              <a:t>voda</a:t>
            </a:r>
            <a:r>
              <a:rPr lang="en-US" dirty="0"/>
              <a:t> se </a:t>
            </a:r>
            <a:r>
              <a:rPr lang="en-US" dirty="0" err="1"/>
              <a:t>doliva</a:t>
            </a:r>
            <a:r>
              <a:rPr lang="en-US" dirty="0"/>
              <a:t> u </a:t>
            </a:r>
            <a:r>
              <a:rPr lang="en-US" dirty="0" err="1"/>
              <a:t>kadu</a:t>
            </a:r>
            <a:r>
              <a:rPr lang="sr-Latn-CS" dirty="0"/>
              <a:t> </a:t>
            </a:r>
            <a:r>
              <a:rPr lang="en-US" dirty="0" err="1"/>
              <a:t>istom</a:t>
            </a:r>
            <a:r>
              <a:rPr lang="en-US" dirty="0"/>
              <a:t> </a:t>
            </a:r>
            <a:r>
              <a:rPr lang="en-US" dirty="0" err="1"/>
              <a:t>brzinom</a:t>
            </a:r>
            <a:r>
              <a:rPr lang="en-US" dirty="0"/>
              <a:t> </a:t>
            </a:r>
            <a:r>
              <a:rPr lang="en-US" dirty="0" err="1"/>
              <a:t>kojom</a:t>
            </a:r>
            <a:r>
              <a:rPr lang="en-US" dirty="0"/>
              <a:t> </a:t>
            </a:r>
            <a:r>
              <a:rPr lang="en-US" dirty="0" err="1"/>
              <a:t>iz</a:t>
            </a:r>
            <a:r>
              <a:rPr lang="en-US" dirty="0"/>
              <a:t> </a:t>
            </a:r>
            <a:r>
              <a:rPr lang="en-US" dirty="0" err="1"/>
              <a:t>nje</a:t>
            </a:r>
            <a:r>
              <a:rPr lang="en-US" dirty="0"/>
              <a:t> </a:t>
            </a:r>
            <a:r>
              <a:rPr lang="en-US" dirty="0" err="1"/>
              <a:t>otiče</a:t>
            </a:r>
            <a:r>
              <a:rPr lang="en-US" dirty="0"/>
              <a:t>. To </a:t>
            </a:r>
            <a:r>
              <a:rPr lang="en-US" dirty="0" err="1"/>
              <a:t>je</a:t>
            </a:r>
            <a:r>
              <a:rPr lang="en-US" dirty="0"/>
              <a:t> </a:t>
            </a:r>
            <a:r>
              <a:rPr lang="en-US" dirty="0" err="1"/>
              <a:t>stabilno</a:t>
            </a:r>
            <a:r>
              <a:rPr lang="en-US" dirty="0"/>
              <a:t> </a:t>
            </a:r>
            <a:r>
              <a:rPr lang="en-US" dirty="0" err="1"/>
              <a:t>stanje</a:t>
            </a:r>
            <a:r>
              <a:rPr lang="en-US" dirty="0"/>
              <a:t>,</a:t>
            </a:r>
            <a:r>
              <a:rPr lang="sr-Latn-CS" dirty="0"/>
              <a:t> </a:t>
            </a:r>
            <a:r>
              <a:rPr lang="en-US" dirty="0" err="1"/>
              <a:t>gde</a:t>
            </a:r>
            <a:r>
              <a:rPr lang="en-US" dirty="0"/>
              <a:t> </a:t>
            </a:r>
            <a:r>
              <a:rPr lang="en-US" dirty="0" err="1"/>
              <a:t>kapitalni</a:t>
            </a:r>
            <a:r>
              <a:rPr lang="en-US" dirty="0"/>
              <a:t> </a:t>
            </a:r>
            <a:r>
              <a:rPr lang="en-US" dirty="0" err="1"/>
              <a:t>koeficijent</a:t>
            </a:r>
            <a:r>
              <a:rPr lang="en-US" dirty="0"/>
              <a:t> </a:t>
            </a:r>
            <a:r>
              <a:rPr lang="en-US" dirty="0" err="1"/>
              <a:t>niti</a:t>
            </a:r>
            <a:r>
              <a:rPr lang="en-US" dirty="0"/>
              <a:t> </a:t>
            </a:r>
            <a:r>
              <a:rPr lang="en-US" dirty="0" err="1"/>
              <a:t>raste</a:t>
            </a:r>
            <a:r>
              <a:rPr lang="en-US" dirty="0"/>
              <a:t> </a:t>
            </a:r>
            <a:r>
              <a:rPr lang="en-US" dirty="0" err="1"/>
              <a:t>niti</a:t>
            </a:r>
            <a:r>
              <a:rPr lang="en-US" dirty="0"/>
              <a:t> </a:t>
            </a:r>
            <a:r>
              <a:rPr lang="en-US" dirty="0" err="1"/>
              <a:t>pada</a:t>
            </a:r>
            <a:r>
              <a:rPr lang="en-US" dirty="0"/>
              <a:t>.</a:t>
            </a:r>
          </a:p>
          <a:p>
            <a:pPr eaLnBrk="1" hangingPunct="1">
              <a:lnSpc>
                <a:spcPct val="90000"/>
              </a:lnSpc>
            </a:pPr>
            <a:endParaRPr lang="en-US" dirty="0"/>
          </a:p>
        </p:txBody>
      </p:sp>
      <p:pic>
        <p:nvPicPr>
          <p:cNvPr id="11268" name="Picture 8"/>
          <p:cNvPicPr>
            <a:picLocks noGrp="1" noChangeAspect="1" noChangeArrowheads="1"/>
          </p:cNvPicPr>
          <p:nvPr>
            <p:ph type="body" sz="half" idx="2"/>
          </p:nvPr>
        </p:nvPicPr>
        <p:blipFill>
          <a:blip r:embed="rId2"/>
          <a:srcRect/>
          <a:stretch>
            <a:fillRect/>
          </a:stretch>
        </p:blipFill>
        <p:spPr>
          <a:xfrm>
            <a:off x="4648200" y="1519238"/>
            <a:ext cx="4495800" cy="3281362"/>
          </a:xfrm>
        </p:spPr>
      </p:pic>
    </p:spTree>
    <p:extLst>
      <p:ext uri="{BB962C8B-B14F-4D97-AF65-F5344CB8AC3E}">
        <p14:creationId xmlns:p14="http://schemas.microsoft.com/office/powerpoint/2010/main" val="3292903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061120Phelps"/>
          <p:cNvPicPr>
            <a:picLocks noChangeAspect="1" noChangeArrowheads="1"/>
          </p:cNvPicPr>
          <p:nvPr/>
        </p:nvPicPr>
        <p:blipFill>
          <a:blip r:embed="rId2"/>
          <a:srcRect/>
          <a:stretch>
            <a:fillRect/>
          </a:stretch>
        </p:blipFill>
        <p:spPr bwMode="auto">
          <a:xfrm>
            <a:off x="3725863" y="76200"/>
            <a:ext cx="5341937" cy="6565900"/>
          </a:xfrm>
          <a:prstGeom prst="rect">
            <a:avLst/>
          </a:prstGeom>
          <a:noFill/>
          <a:ln w="9525">
            <a:noFill/>
            <a:miter lim="800000"/>
            <a:headEnd/>
            <a:tailEnd/>
          </a:ln>
        </p:spPr>
      </p:pic>
      <p:sp>
        <p:nvSpPr>
          <p:cNvPr id="12292" name="Rectangle 6"/>
          <p:cNvSpPr>
            <a:spLocks noGrp="1" noChangeArrowheads="1"/>
          </p:cNvSpPr>
          <p:nvPr>
            <p:ph type="body" sz="half" idx="1"/>
          </p:nvPr>
        </p:nvSpPr>
        <p:spPr>
          <a:xfrm>
            <a:off x="0" y="914400"/>
            <a:ext cx="3810000" cy="4876800"/>
          </a:xfrm>
        </p:spPr>
        <p:txBody>
          <a:bodyPr/>
          <a:lstStyle/>
          <a:p>
            <a:pPr eaLnBrk="1" hangingPunct="1">
              <a:lnSpc>
                <a:spcPct val="80000"/>
              </a:lnSpc>
              <a:buFontTx/>
              <a:buNone/>
            </a:pPr>
            <a:r>
              <a:rPr lang="sr-Latn-CS" sz="3200"/>
              <a:t>Edmund Phelps</a:t>
            </a:r>
          </a:p>
          <a:p>
            <a:pPr eaLnBrk="1" hangingPunct="1">
              <a:lnSpc>
                <a:spcPct val="80000"/>
              </a:lnSpc>
              <a:buFontTx/>
              <a:buNone/>
            </a:pPr>
            <a:r>
              <a:rPr lang="sr-Latn-CS" sz="3200"/>
              <a:t>Nobelova nagrada 2006 za</a:t>
            </a:r>
          </a:p>
          <a:p>
            <a:pPr eaLnBrk="1" hangingPunct="1">
              <a:lnSpc>
                <a:spcPct val="80000"/>
              </a:lnSpc>
              <a:buFontTx/>
              <a:buNone/>
            </a:pPr>
            <a:r>
              <a:rPr lang="en-US" sz="3200"/>
              <a:t>“</a:t>
            </a:r>
            <a:r>
              <a:rPr lang="sr-Latn-CS" sz="3200">
                <a:hlinkClick r:id="rId3"/>
              </a:rPr>
              <a:t>produbljivanje našeg shvatanja odnosa između kratkoročnih i dugoročnih efekata ekonomske politike</a:t>
            </a:r>
            <a:r>
              <a:rPr lang="en-US" sz="3200"/>
              <a:t>" </a:t>
            </a:r>
            <a:endParaRPr lang="sr-Latn-CS" sz="3200"/>
          </a:p>
          <a:p>
            <a:pPr eaLnBrk="1" hangingPunct="1">
              <a:lnSpc>
                <a:spcPct val="80000"/>
              </a:lnSpc>
              <a:buFontTx/>
              <a:buNone/>
            </a:pPr>
            <a:endParaRPr lang="sr-Latn-CS" sz="3200"/>
          </a:p>
          <a:p>
            <a:pPr eaLnBrk="1" hangingPunct="1">
              <a:lnSpc>
                <a:spcPct val="80000"/>
              </a:lnSpc>
              <a:buFontTx/>
              <a:buNone/>
            </a:pPr>
            <a:endParaRPr lang="en-US" sz="3200"/>
          </a:p>
        </p:txBody>
      </p:sp>
    </p:spTree>
    <p:extLst>
      <p:ext uri="{BB962C8B-B14F-4D97-AF65-F5344CB8AC3E}">
        <p14:creationId xmlns:p14="http://schemas.microsoft.com/office/powerpoint/2010/main" val="2047450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black"/>
        <p:txBody>
          <a:bodyPr/>
          <a:lstStyle/>
          <a:p>
            <a:pPr eaLnBrk="1" hangingPunct="1"/>
            <a:r>
              <a:rPr lang="de-DE"/>
              <a:t>Figure 3.16</a:t>
            </a:r>
            <a:endParaRPr lang="en-US"/>
          </a:p>
        </p:txBody>
      </p:sp>
      <p:sp>
        <p:nvSpPr>
          <p:cNvPr id="50179" name="Text Box 3"/>
          <p:cNvSpPr txBox="1">
            <a:spLocks noChangeArrowheads="1"/>
          </p:cNvSpPr>
          <p:nvPr/>
        </p:nvSpPr>
        <p:spPr bwMode="black">
          <a:xfrm>
            <a:off x="76200" y="715963"/>
            <a:ext cx="8991600" cy="579437"/>
          </a:xfrm>
          <a:prstGeom prst="rect">
            <a:avLst/>
          </a:prstGeom>
          <a:noFill/>
          <a:ln w="9525">
            <a:noFill/>
            <a:miter lim="800000"/>
            <a:headEnd/>
            <a:tailEnd/>
          </a:ln>
        </p:spPr>
        <p:txBody>
          <a:bodyPr>
            <a:spAutoFit/>
          </a:bodyPr>
          <a:lstStyle/>
          <a:p>
            <a:pPr algn="ctr">
              <a:spcBef>
                <a:spcPct val="50000"/>
              </a:spcBef>
            </a:pPr>
            <a:r>
              <a:rPr lang="de-DE" sz="3200">
                <a:solidFill>
                  <a:schemeClr val="bg1"/>
                </a:solidFill>
                <a:latin typeface="Arial" charset="0"/>
              </a:rPr>
              <a:t>Endogen</a:t>
            </a:r>
            <a:r>
              <a:rPr lang="sr-Latn-CS" sz="3200">
                <a:solidFill>
                  <a:schemeClr val="bg1"/>
                </a:solidFill>
                <a:latin typeface="Arial" charset="0"/>
              </a:rPr>
              <a:t>i 	rast</a:t>
            </a:r>
            <a:endParaRPr lang="en-US" sz="3200">
              <a:solidFill>
                <a:schemeClr val="bg1"/>
              </a:solidFill>
              <a:latin typeface="Arial" charset="0"/>
            </a:endParaRPr>
          </a:p>
        </p:txBody>
      </p:sp>
      <p:grpSp>
        <p:nvGrpSpPr>
          <p:cNvPr id="2" name="Group 4"/>
          <p:cNvGrpSpPr>
            <a:grpSpLocks/>
          </p:cNvGrpSpPr>
          <p:nvPr/>
        </p:nvGrpSpPr>
        <p:grpSpPr bwMode="auto">
          <a:xfrm>
            <a:off x="1887538" y="1828800"/>
            <a:ext cx="5181600" cy="4119563"/>
            <a:chOff x="1188" y="1152"/>
            <a:chExt cx="3264" cy="2595"/>
          </a:xfrm>
        </p:grpSpPr>
        <p:sp>
          <p:nvSpPr>
            <p:cNvPr id="50202" name="Line 5"/>
            <p:cNvSpPr>
              <a:spLocks noChangeShapeType="1"/>
            </p:cNvSpPr>
            <p:nvPr/>
          </p:nvSpPr>
          <p:spPr bwMode="black">
            <a:xfrm>
              <a:off x="1200" y="1152"/>
              <a:ext cx="0" cy="2592"/>
            </a:xfrm>
            <a:prstGeom prst="line">
              <a:avLst/>
            </a:prstGeom>
            <a:noFill/>
            <a:ln w="38100">
              <a:solidFill>
                <a:srgbClr val="B590DA"/>
              </a:solidFill>
              <a:round/>
              <a:headEnd/>
              <a:tailEnd/>
            </a:ln>
          </p:spPr>
          <p:txBody>
            <a:bodyPr/>
            <a:lstStyle/>
            <a:p>
              <a:endParaRPr lang="en-US"/>
            </a:p>
          </p:txBody>
        </p:sp>
        <p:sp>
          <p:nvSpPr>
            <p:cNvPr id="50203" name="Line 6"/>
            <p:cNvSpPr>
              <a:spLocks noChangeShapeType="1"/>
            </p:cNvSpPr>
            <p:nvPr/>
          </p:nvSpPr>
          <p:spPr bwMode="black">
            <a:xfrm>
              <a:off x="1188" y="3747"/>
              <a:ext cx="3264" cy="0"/>
            </a:xfrm>
            <a:prstGeom prst="line">
              <a:avLst/>
            </a:prstGeom>
            <a:noFill/>
            <a:ln w="38100">
              <a:solidFill>
                <a:srgbClr val="B590DA"/>
              </a:solidFill>
              <a:round/>
              <a:headEnd/>
              <a:tailEnd/>
            </a:ln>
          </p:spPr>
          <p:txBody>
            <a:bodyPr/>
            <a:lstStyle/>
            <a:p>
              <a:endParaRPr lang="en-US"/>
            </a:p>
          </p:txBody>
        </p:sp>
      </p:grpSp>
      <p:sp>
        <p:nvSpPr>
          <p:cNvPr id="50181" name="Text Box 7"/>
          <p:cNvSpPr txBox="1">
            <a:spLocks noChangeArrowheads="1"/>
          </p:cNvSpPr>
          <p:nvPr/>
        </p:nvSpPr>
        <p:spPr bwMode="black">
          <a:xfrm>
            <a:off x="-190500" y="1752600"/>
            <a:ext cx="2249488" cy="1917700"/>
          </a:xfrm>
          <a:prstGeom prst="rect">
            <a:avLst/>
          </a:prstGeom>
          <a:noFill/>
          <a:ln w="9525">
            <a:noFill/>
            <a:miter lim="800000"/>
            <a:headEnd/>
            <a:tailEnd/>
          </a:ln>
        </p:spPr>
        <p:txBody>
          <a:bodyPr>
            <a:spAutoFit/>
          </a:bodyPr>
          <a:lstStyle/>
          <a:p>
            <a:pPr algn="ctr">
              <a:spcBef>
                <a:spcPct val="50000"/>
              </a:spcBef>
            </a:pPr>
            <a:r>
              <a:rPr lang="de-DE" sz="2400">
                <a:solidFill>
                  <a:schemeClr val="bg1"/>
                </a:solidFill>
                <a:latin typeface="Arial" charset="0"/>
              </a:rPr>
              <a:t>Output-</a:t>
            </a:r>
            <a:br>
              <a:rPr lang="de-DE" sz="2400">
                <a:solidFill>
                  <a:schemeClr val="bg1"/>
                </a:solidFill>
                <a:latin typeface="Arial" charset="0"/>
              </a:rPr>
            </a:br>
            <a:r>
              <a:rPr lang="de-DE" sz="2400">
                <a:solidFill>
                  <a:schemeClr val="bg1"/>
                </a:solidFill>
                <a:latin typeface="Arial" charset="0"/>
              </a:rPr>
              <a:t>effective</a:t>
            </a:r>
            <a:br>
              <a:rPr lang="de-DE" sz="2400">
                <a:solidFill>
                  <a:schemeClr val="bg1"/>
                </a:solidFill>
                <a:latin typeface="Arial" charset="0"/>
              </a:rPr>
            </a:br>
            <a:r>
              <a:rPr lang="de-DE" sz="2400">
                <a:solidFill>
                  <a:schemeClr val="bg1"/>
                </a:solidFill>
                <a:latin typeface="Arial" charset="0"/>
              </a:rPr>
              <a:t>rad</a:t>
            </a:r>
            <a:br>
              <a:rPr lang="de-DE" sz="2400">
                <a:solidFill>
                  <a:schemeClr val="bg1"/>
                </a:solidFill>
                <a:latin typeface="Arial" charset="0"/>
              </a:rPr>
            </a:br>
            <a:r>
              <a:rPr lang="de-DE" sz="2400">
                <a:solidFill>
                  <a:schemeClr val="bg1"/>
                </a:solidFill>
                <a:latin typeface="Arial" charset="0"/>
              </a:rPr>
              <a:t> </a:t>
            </a:r>
            <a:br>
              <a:rPr lang="de-DE" sz="2400">
                <a:solidFill>
                  <a:schemeClr val="bg1"/>
                </a:solidFill>
                <a:latin typeface="Arial" charset="0"/>
              </a:rPr>
            </a:br>
            <a:r>
              <a:rPr lang="de-DE" sz="2400">
                <a:solidFill>
                  <a:schemeClr val="bg1"/>
                </a:solidFill>
                <a:latin typeface="Arial" charset="0"/>
              </a:rPr>
              <a:t>(</a:t>
            </a:r>
            <a:r>
              <a:rPr lang="de-DE" sz="2400" i="1">
                <a:solidFill>
                  <a:schemeClr val="bg1"/>
                </a:solidFill>
                <a:latin typeface="Arial" charset="0"/>
              </a:rPr>
              <a:t>y=Y/AL</a:t>
            </a:r>
            <a:r>
              <a:rPr lang="de-DE" sz="2400">
                <a:solidFill>
                  <a:schemeClr val="bg1"/>
                </a:solidFill>
                <a:latin typeface="Arial" charset="0"/>
              </a:rPr>
              <a:t>)</a:t>
            </a:r>
            <a:endParaRPr lang="en-US" sz="2400">
              <a:solidFill>
                <a:schemeClr val="bg1"/>
              </a:solidFill>
              <a:latin typeface="Arial" charset="0"/>
            </a:endParaRPr>
          </a:p>
        </p:txBody>
      </p:sp>
      <p:sp>
        <p:nvSpPr>
          <p:cNvPr id="50182" name="Text Box 8"/>
          <p:cNvSpPr txBox="1">
            <a:spLocks noChangeArrowheads="1"/>
          </p:cNvSpPr>
          <p:nvPr/>
        </p:nvSpPr>
        <p:spPr bwMode="black">
          <a:xfrm>
            <a:off x="1525588" y="6019800"/>
            <a:ext cx="533400" cy="457200"/>
          </a:xfrm>
          <a:prstGeom prst="rect">
            <a:avLst/>
          </a:prstGeom>
          <a:noFill/>
          <a:ln w="9525">
            <a:noFill/>
            <a:miter lim="800000"/>
            <a:headEnd/>
            <a:tailEnd/>
          </a:ln>
        </p:spPr>
        <p:txBody>
          <a:bodyPr>
            <a:spAutoFit/>
          </a:bodyPr>
          <a:lstStyle/>
          <a:p>
            <a:pPr algn="ctr">
              <a:spcBef>
                <a:spcPct val="50000"/>
              </a:spcBef>
            </a:pPr>
            <a:r>
              <a:rPr lang="de-DE" sz="2400" i="1">
                <a:solidFill>
                  <a:srgbClr val="B590DA"/>
                </a:solidFill>
                <a:latin typeface="Arial" charset="0"/>
              </a:rPr>
              <a:t>0</a:t>
            </a:r>
            <a:endParaRPr lang="en-US" sz="2400" i="1">
              <a:solidFill>
                <a:srgbClr val="B590DA"/>
              </a:solidFill>
              <a:latin typeface="Arial" charset="0"/>
            </a:endParaRPr>
          </a:p>
        </p:txBody>
      </p:sp>
      <p:sp>
        <p:nvSpPr>
          <p:cNvPr id="50183" name="Text Box 9"/>
          <p:cNvSpPr txBox="1">
            <a:spLocks noChangeArrowheads="1"/>
          </p:cNvSpPr>
          <p:nvPr/>
        </p:nvSpPr>
        <p:spPr bwMode="black">
          <a:xfrm>
            <a:off x="1752600" y="6400800"/>
            <a:ext cx="5638800" cy="457200"/>
          </a:xfrm>
          <a:prstGeom prst="rect">
            <a:avLst/>
          </a:prstGeom>
          <a:noFill/>
          <a:ln w="9525">
            <a:noFill/>
            <a:miter lim="800000"/>
            <a:headEnd/>
            <a:tailEnd/>
          </a:ln>
        </p:spPr>
        <p:txBody>
          <a:bodyPr>
            <a:spAutoFit/>
          </a:bodyPr>
          <a:lstStyle/>
          <a:p>
            <a:pPr algn="ctr">
              <a:spcBef>
                <a:spcPct val="50000"/>
              </a:spcBef>
            </a:pPr>
            <a:r>
              <a:rPr lang="de-DE" sz="2400">
                <a:solidFill>
                  <a:schemeClr val="bg1"/>
                </a:solidFill>
                <a:latin typeface="Arial" charset="0"/>
              </a:rPr>
              <a:t>kapital-effective rad  (</a:t>
            </a:r>
            <a:r>
              <a:rPr lang="de-DE" sz="2400" i="1">
                <a:solidFill>
                  <a:schemeClr val="bg1"/>
                </a:solidFill>
                <a:latin typeface="Arial" charset="0"/>
              </a:rPr>
              <a:t>k=K/AL</a:t>
            </a:r>
            <a:r>
              <a:rPr lang="de-DE" sz="2400">
                <a:solidFill>
                  <a:schemeClr val="bg1"/>
                </a:solidFill>
                <a:latin typeface="Arial" charset="0"/>
              </a:rPr>
              <a:t>)</a:t>
            </a:r>
            <a:endParaRPr lang="en-US" sz="2400">
              <a:solidFill>
                <a:schemeClr val="bg1"/>
              </a:solidFill>
              <a:latin typeface="Arial" charset="0"/>
            </a:endParaRPr>
          </a:p>
        </p:txBody>
      </p:sp>
      <p:sp>
        <p:nvSpPr>
          <p:cNvPr id="50184" name="Line 12"/>
          <p:cNvSpPr>
            <a:spLocks noChangeShapeType="1"/>
          </p:cNvSpPr>
          <p:nvPr/>
        </p:nvSpPr>
        <p:spPr bwMode="black">
          <a:xfrm flipV="1">
            <a:off x="1909763" y="3959225"/>
            <a:ext cx="4364037" cy="1979613"/>
          </a:xfrm>
          <a:prstGeom prst="line">
            <a:avLst/>
          </a:prstGeom>
          <a:noFill/>
          <a:ln w="28575">
            <a:solidFill>
              <a:srgbClr val="FCE78C"/>
            </a:solidFill>
            <a:round/>
            <a:headEnd/>
            <a:tailEnd/>
          </a:ln>
        </p:spPr>
        <p:txBody>
          <a:bodyPr/>
          <a:lstStyle/>
          <a:p>
            <a:endParaRPr lang="en-US"/>
          </a:p>
        </p:txBody>
      </p:sp>
      <p:graphicFrame>
        <p:nvGraphicFramePr>
          <p:cNvPr id="50185" name="Object 2"/>
          <p:cNvGraphicFramePr>
            <a:graphicFrameLocks noChangeAspect="1"/>
          </p:cNvGraphicFramePr>
          <p:nvPr/>
        </p:nvGraphicFramePr>
        <p:xfrm>
          <a:off x="6362700" y="3657600"/>
          <a:ext cx="2781300" cy="711200"/>
        </p:xfrm>
        <a:graphic>
          <a:graphicData uri="http://schemas.openxmlformats.org/presentationml/2006/ole">
            <mc:AlternateContent xmlns:mc="http://schemas.openxmlformats.org/markup-compatibility/2006">
              <mc:Choice xmlns:v="urn:schemas-microsoft-com:vml" Requires="v">
                <p:oleObj spid="_x0000_s102471" name="Equation" r:id="rId3" imgW="66741704" imgH="17059275" progId="">
                  <p:embed/>
                </p:oleObj>
              </mc:Choice>
              <mc:Fallback>
                <p:oleObj name="Equation" r:id="rId3" imgW="66741704" imgH="17059275"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6362700" y="3657600"/>
                        <a:ext cx="27813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6" name="Line 14"/>
          <p:cNvSpPr>
            <a:spLocks noChangeShapeType="1"/>
          </p:cNvSpPr>
          <p:nvPr/>
        </p:nvSpPr>
        <p:spPr bwMode="black">
          <a:xfrm>
            <a:off x="5024438" y="2270125"/>
            <a:ext cx="4762" cy="3613150"/>
          </a:xfrm>
          <a:prstGeom prst="line">
            <a:avLst/>
          </a:prstGeom>
          <a:noFill/>
          <a:ln w="12700" cap="rnd">
            <a:solidFill>
              <a:srgbClr val="B590DA"/>
            </a:solidFill>
            <a:prstDash val="sysDot"/>
            <a:round/>
            <a:headEnd/>
            <a:tailEnd/>
          </a:ln>
        </p:spPr>
        <p:txBody>
          <a:bodyPr/>
          <a:lstStyle/>
          <a:p>
            <a:endParaRPr lang="en-US"/>
          </a:p>
        </p:txBody>
      </p:sp>
      <p:sp>
        <p:nvSpPr>
          <p:cNvPr id="50187" name="Text Box 17"/>
          <p:cNvSpPr txBox="1">
            <a:spLocks noChangeArrowheads="1"/>
          </p:cNvSpPr>
          <p:nvPr/>
        </p:nvSpPr>
        <p:spPr bwMode="black">
          <a:xfrm>
            <a:off x="3624263" y="5943600"/>
            <a:ext cx="533400" cy="457200"/>
          </a:xfrm>
          <a:prstGeom prst="rect">
            <a:avLst/>
          </a:prstGeom>
          <a:noFill/>
          <a:ln w="9525">
            <a:noFill/>
            <a:miter lim="800000"/>
            <a:headEnd/>
            <a:tailEnd/>
          </a:ln>
        </p:spPr>
        <p:txBody>
          <a:bodyPr>
            <a:spAutoFit/>
          </a:bodyPr>
          <a:lstStyle/>
          <a:p>
            <a:pPr algn="ctr">
              <a:spcBef>
                <a:spcPct val="50000"/>
              </a:spcBef>
            </a:pPr>
            <a:r>
              <a:rPr lang="de-DE" sz="2400" i="1">
                <a:latin typeface="Arial" charset="0"/>
              </a:rPr>
              <a:t>k</a:t>
            </a:r>
            <a:r>
              <a:rPr lang="de-DE" sz="2400" i="1" baseline="-25000">
                <a:latin typeface="Arial" charset="0"/>
              </a:rPr>
              <a:t>1</a:t>
            </a:r>
            <a:endParaRPr lang="en-US" sz="2400" i="1" baseline="-25000">
              <a:latin typeface="Arial" charset="0"/>
            </a:endParaRPr>
          </a:p>
        </p:txBody>
      </p:sp>
      <p:sp>
        <p:nvSpPr>
          <p:cNvPr id="50188" name="Line 18"/>
          <p:cNvSpPr>
            <a:spLocks noChangeShapeType="1"/>
          </p:cNvSpPr>
          <p:nvPr/>
        </p:nvSpPr>
        <p:spPr bwMode="black">
          <a:xfrm flipV="1">
            <a:off x="1914525" y="1797050"/>
            <a:ext cx="3498850" cy="4137025"/>
          </a:xfrm>
          <a:prstGeom prst="line">
            <a:avLst/>
          </a:prstGeom>
          <a:noFill/>
          <a:ln w="28575">
            <a:solidFill>
              <a:srgbClr val="FCE78C"/>
            </a:solidFill>
            <a:round/>
            <a:headEnd/>
            <a:tailEnd/>
          </a:ln>
        </p:spPr>
        <p:txBody>
          <a:bodyPr/>
          <a:lstStyle/>
          <a:p>
            <a:endParaRPr lang="en-US"/>
          </a:p>
        </p:txBody>
      </p:sp>
      <p:graphicFrame>
        <p:nvGraphicFramePr>
          <p:cNvPr id="50189" name="Object 3"/>
          <p:cNvGraphicFramePr>
            <a:graphicFrameLocks noChangeAspect="1"/>
          </p:cNvGraphicFramePr>
          <p:nvPr/>
        </p:nvGraphicFramePr>
        <p:xfrm>
          <a:off x="5486400" y="1524000"/>
          <a:ext cx="2590800" cy="711200"/>
        </p:xfrm>
        <a:graphic>
          <a:graphicData uri="http://schemas.openxmlformats.org/presentationml/2006/ole">
            <mc:AlternateContent xmlns:mc="http://schemas.openxmlformats.org/markup-compatibility/2006">
              <mc:Choice xmlns:v="urn:schemas-microsoft-com:vml" Requires="v">
                <p:oleObj spid="_x0000_s102472" name="Equation" r:id="rId5" imgW="62169704" imgH="17059275" progId="">
                  <p:embed/>
                </p:oleObj>
              </mc:Choice>
              <mc:Fallback>
                <p:oleObj name="Equation" r:id="rId5" imgW="62169704" imgH="17059275"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black">
                      <a:xfrm>
                        <a:off x="5486400" y="1524000"/>
                        <a:ext cx="25908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90" name="Line 20"/>
          <p:cNvSpPr>
            <a:spLocks noChangeShapeType="1"/>
          </p:cNvSpPr>
          <p:nvPr/>
        </p:nvSpPr>
        <p:spPr bwMode="black">
          <a:xfrm flipV="1">
            <a:off x="1885950" y="3071813"/>
            <a:ext cx="4046538" cy="2871787"/>
          </a:xfrm>
          <a:prstGeom prst="line">
            <a:avLst/>
          </a:prstGeom>
          <a:noFill/>
          <a:ln w="28575">
            <a:solidFill>
              <a:srgbClr val="FCE78C"/>
            </a:solidFill>
            <a:round/>
            <a:headEnd/>
            <a:tailEnd/>
          </a:ln>
        </p:spPr>
        <p:txBody>
          <a:bodyPr/>
          <a:lstStyle/>
          <a:p>
            <a:endParaRPr lang="en-US"/>
          </a:p>
        </p:txBody>
      </p:sp>
      <p:graphicFrame>
        <p:nvGraphicFramePr>
          <p:cNvPr id="50191" name="Object 4"/>
          <p:cNvGraphicFramePr>
            <a:graphicFrameLocks noChangeAspect="1"/>
          </p:cNvGraphicFramePr>
          <p:nvPr/>
        </p:nvGraphicFramePr>
        <p:xfrm>
          <a:off x="6019800" y="2844800"/>
          <a:ext cx="1841500" cy="355600"/>
        </p:xfrm>
        <a:graphic>
          <a:graphicData uri="http://schemas.openxmlformats.org/presentationml/2006/ole">
            <mc:AlternateContent xmlns:mc="http://schemas.openxmlformats.org/markup-compatibility/2006">
              <mc:Choice xmlns:v="urn:schemas-microsoft-com:vml" Requires="v">
                <p:oleObj spid="_x0000_s102473" name="Equation" r:id="rId7" imgW="44186504" imgH="8524739" progId="">
                  <p:embed/>
                </p:oleObj>
              </mc:Choice>
              <mc:Fallback>
                <p:oleObj name="Equation" r:id="rId7" imgW="44186504" imgH="8524739"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6019800" y="2844800"/>
                        <a:ext cx="18415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92" name="Line 22"/>
          <p:cNvSpPr>
            <a:spLocks noChangeShapeType="1"/>
          </p:cNvSpPr>
          <p:nvPr/>
        </p:nvSpPr>
        <p:spPr bwMode="black">
          <a:xfrm>
            <a:off x="3886200" y="3605213"/>
            <a:ext cx="0" cy="2349500"/>
          </a:xfrm>
          <a:prstGeom prst="line">
            <a:avLst/>
          </a:prstGeom>
          <a:noFill/>
          <a:ln w="12700" cap="rnd">
            <a:solidFill>
              <a:srgbClr val="B590DA"/>
            </a:solidFill>
            <a:prstDash val="sysDot"/>
            <a:round/>
            <a:headEnd/>
            <a:tailEnd/>
          </a:ln>
        </p:spPr>
        <p:txBody>
          <a:bodyPr/>
          <a:lstStyle/>
          <a:p>
            <a:endParaRPr lang="en-US"/>
          </a:p>
        </p:txBody>
      </p:sp>
      <p:sp>
        <p:nvSpPr>
          <p:cNvPr id="50193" name="Text Box 23"/>
          <p:cNvSpPr txBox="1">
            <a:spLocks noChangeArrowheads="1"/>
          </p:cNvSpPr>
          <p:nvPr/>
        </p:nvSpPr>
        <p:spPr bwMode="black">
          <a:xfrm>
            <a:off x="3848100" y="4972050"/>
            <a:ext cx="533400" cy="457200"/>
          </a:xfrm>
          <a:prstGeom prst="rect">
            <a:avLst/>
          </a:prstGeom>
          <a:noFill/>
          <a:ln w="9525">
            <a:noFill/>
            <a:miter lim="800000"/>
            <a:headEnd/>
            <a:tailEnd/>
          </a:ln>
        </p:spPr>
        <p:txBody>
          <a:bodyPr>
            <a:spAutoFit/>
          </a:bodyPr>
          <a:lstStyle/>
          <a:p>
            <a:pPr algn="ctr">
              <a:spcBef>
                <a:spcPct val="50000"/>
              </a:spcBef>
            </a:pPr>
            <a:r>
              <a:rPr lang="de-DE" sz="2400" i="1">
                <a:latin typeface="Arial" charset="0"/>
              </a:rPr>
              <a:t>B</a:t>
            </a:r>
            <a:endParaRPr lang="en-US" sz="2400" i="1">
              <a:latin typeface="Arial" charset="0"/>
            </a:endParaRPr>
          </a:p>
        </p:txBody>
      </p:sp>
      <p:sp>
        <p:nvSpPr>
          <p:cNvPr id="50194" name="Text Box 24"/>
          <p:cNvSpPr txBox="1">
            <a:spLocks noChangeArrowheads="1"/>
          </p:cNvSpPr>
          <p:nvPr/>
        </p:nvSpPr>
        <p:spPr bwMode="blackWhite">
          <a:xfrm>
            <a:off x="4972050" y="4476750"/>
            <a:ext cx="533400" cy="457200"/>
          </a:xfrm>
          <a:prstGeom prst="rect">
            <a:avLst/>
          </a:prstGeom>
          <a:noFill/>
          <a:ln w="9525">
            <a:noFill/>
            <a:miter lim="800000"/>
            <a:headEnd/>
            <a:tailEnd/>
          </a:ln>
        </p:spPr>
        <p:txBody>
          <a:bodyPr>
            <a:spAutoFit/>
          </a:bodyPr>
          <a:lstStyle/>
          <a:p>
            <a:pPr algn="ctr">
              <a:spcBef>
                <a:spcPct val="50000"/>
              </a:spcBef>
            </a:pPr>
            <a:r>
              <a:rPr lang="de-DE" sz="2400" i="1">
                <a:latin typeface="Arial" charset="0"/>
              </a:rPr>
              <a:t>D</a:t>
            </a:r>
            <a:endParaRPr lang="en-US" sz="2400" i="1">
              <a:latin typeface="Arial" charset="0"/>
            </a:endParaRPr>
          </a:p>
        </p:txBody>
      </p:sp>
      <p:sp>
        <p:nvSpPr>
          <p:cNvPr id="50195" name="Text Box 25"/>
          <p:cNvSpPr txBox="1">
            <a:spLocks noChangeArrowheads="1"/>
          </p:cNvSpPr>
          <p:nvPr/>
        </p:nvSpPr>
        <p:spPr bwMode="blackWhite">
          <a:xfrm>
            <a:off x="4552950" y="3390900"/>
            <a:ext cx="533400" cy="457200"/>
          </a:xfrm>
          <a:prstGeom prst="rect">
            <a:avLst/>
          </a:prstGeom>
          <a:noFill/>
          <a:ln w="9525">
            <a:noFill/>
            <a:miter lim="800000"/>
            <a:headEnd/>
            <a:tailEnd/>
          </a:ln>
        </p:spPr>
        <p:txBody>
          <a:bodyPr>
            <a:spAutoFit/>
          </a:bodyPr>
          <a:lstStyle/>
          <a:p>
            <a:pPr algn="ctr">
              <a:spcBef>
                <a:spcPct val="50000"/>
              </a:spcBef>
            </a:pPr>
            <a:r>
              <a:rPr lang="de-DE" sz="2400" i="1">
                <a:latin typeface="Arial" charset="0"/>
              </a:rPr>
              <a:t>C</a:t>
            </a:r>
            <a:endParaRPr lang="en-US" sz="2400" i="1">
              <a:latin typeface="Arial" charset="0"/>
            </a:endParaRPr>
          </a:p>
        </p:txBody>
      </p:sp>
      <p:sp>
        <p:nvSpPr>
          <p:cNvPr id="50196" name="Text Box 26"/>
          <p:cNvSpPr txBox="1">
            <a:spLocks noChangeArrowheads="1"/>
          </p:cNvSpPr>
          <p:nvPr/>
        </p:nvSpPr>
        <p:spPr bwMode="blackWhite">
          <a:xfrm>
            <a:off x="3409950" y="4156075"/>
            <a:ext cx="533400" cy="457200"/>
          </a:xfrm>
          <a:prstGeom prst="rect">
            <a:avLst/>
          </a:prstGeom>
          <a:noFill/>
          <a:ln w="9525">
            <a:noFill/>
            <a:miter lim="800000"/>
            <a:headEnd/>
            <a:tailEnd/>
          </a:ln>
        </p:spPr>
        <p:txBody>
          <a:bodyPr>
            <a:spAutoFit/>
          </a:bodyPr>
          <a:lstStyle/>
          <a:p>
            <a:pPr algn="ctr">
              <a:spcBef>
                <a:spcPct val="50000"/>
              </a:spcBef>
            </a:pPr>
            <a:r>
              <a:rPr lang="de-DE" sz="2400" i="1">
                <a:latin typeface="Arial" charset="0"/>
              </a:rPr>
              <a:t>A</a:t>
            </a:r>
            <a:endParaRPr lang="en-US" sz="2400" i="1">
              <a:latin typeface="Arial" charset="0"/>
            </a:endParaRPr>
          </a:p>
        </p:txBody>
      </p:sp>
      <p:sp>
        <p:nvSpPr>
          <p:cNvPr id="50197" name="Oval 27"/>
          <p:cNvSpPr>
            <a:spLocks noChangeArrowheads="1"/>
          </p:cNvSpPr>
          <p:nvPr/>
        </p:nvSpPr>
        <p:spPr bwMode="blackWhite">
          <a:xfrm>
            <a:off x="3848100" y="5000625"/>
            <a:ext cx="76200" cy="76200"/>
          </a:xfrm>
          <a:prstGeom prst="ellipse">
            <a:avLst/>
          </a:prstGeom>
          <a:solidFill>
            <a:srgbClr val="FCE78C"/>
          </a:solidFill>
          <a:ln w="9525">
            <a:solidFill>
              <a:srgbClr val="FCE78C"/>
            </a:solidFill>
            <a:round/>
            <a:headEnd/>
            <a:tailEnd/>
          </a:ln>
        </p:spPr>
        <p:txBody>
          <a:bodyPr wrap="none" anchor="ctr"/>
          <a:lstStyle/>
          <a:p>
            <a:endParaRPr lang="en-US"/>
          </a:p>
        </p:txBody>
      </p:sp>
      <p:sp>
        <p:nvSpPr>
          <p:cNvPr id="50198" name="Oval 28"/>
          <p:cNvSpPr>
            <a:spLocks noChangeArrowheads="1"/>
          </p:cNvSpPr>
          <p:nvPr/>
        </p:nvSpPr>
        <p:spPr bwMode="blackWhite">
          <a:xfrm>
            <a:off x="4991100" y="3676650"/>
            <a:ext cx="76200" cy="76200"/>
          </a:xfrm>
          <a:prstGeom prst="ellipse">
            <a:avLst/>
          </a:prstGeom>
          <a:solidFill>
            <a:srgbClr val="FCE78C"/>
          </a:solidFill>
          <a:ln w="9525">
            <a:solidFill>
              <a:srgbClr val="FCE78C"/>
            </a:solidFill>
            <a:round/>
            <a:headEnd/>
            <a:tailEnd/>
          </a:ln>
        </p:spPr>
        <p:txBody>
          <a:bodyPr wrap="none" anchor="ctr"/>
          <a:lstStyle/>
          <a:p>
            <a:endParaRPr lang="en-US"/>
          </a:p>
        </p:txBody>
      </p:sp>
      <p:sp>
        <p:nvSpPr>
          <p:cNvPr id="50199" name="Oval 29"/>
          <p:cNvSpPr>
            <a:spLocks noChangeArrowheads="1"/>
          </p:cNvSpPr>
          <p:nvPr/>
        </p:nvSpPr>
        <p:spPr bwMode="blackWhite">
          <a:xfrm>
            <a:off x="3848100" y="4486275"/>
            <a:ext cx="76200" cy="76200"/>
          </a:xfrm>
          <a:prstGeom prst="ellipse">
            <a:avLst/>
          </a:prstGeom>
          <a:solidFill>
            <a:srgbClr val="FCE78C"/>
          </a:solidFill>
          <a:ln w="9525">
            <a:solidFill>
              <a:srgbClr val="FCE78C"/>
            </a:solidFill>
            <a:round/>
            <a:headEnd/>
            <a:tailEnd/>
          </a:ln>
        </p:spPr>
        <p:txBody>
          <a:bodyPr wrap="none" anchor="ctr"/>
          <a:lstStyle/>
          <a:p>
            <a:endParaRPr lang="en-US"/>
          </a:p>
        </p:txBody>
      </p:sp>
      <p:sp>
        <p:nvSpPr>
          <p:cNvPr id="50200" name="Oval 30"/>
          <p:cNvSpPr>
            <a:spLocks noChangeArrowheads="1"/>
          </p:cNvSpPr>
          <p:nvPr/>
        </p:nvSpPr>
        <p:spPr bwMode="blackWhite">
          <a:xfrm>
            <a:off x="4991100" y="4481513"/>
            <a:ext cx="76200" cy="76200"/>
          </a:xfrm>
          <a:prstGeom prst="ellipse">
            <a:avLst/>
          </a:prstGeom>
          <a:solidFill>
            <a:srgbClr val="FCE78C"/>
          </a:solidFill>
          <a:ln w="9525">
            <a:solidFill>
              <a:srgbClr val="FCE78C"/>
            </a:solidFill>
            <a:round/>
            <a:headEnd/>
            <a:tailEnd/>
          </a:ln>
        </p:spPr>
        <p:txBody>
          <a:bodyPr wrap="none" anchor="ctr"/>
          <a:lstStyle/>
          <a:p>
            <a:endParaRPr lang="en-US"/>
          </a:p>
        </p:txBody>
      </p:sp>
      <p:sp>
        <p:nvSpPr>
          <p:cNvPr id="50201" name="Text Box 31"/>
          <p:cNvSpPr txBox="1">
            <a:spLocks noChangeArrowheads="1"/>
          </p:cNvSpPr>
          <p:nvPr/>
        </p:nvSpPr>
        <p:spPr bwMode="black">
          <a:xfrm>
            <a:off x="4762500" y="5943600"/>
            <a:ext cx="533400" cy="457200"/>
          </a:xfrm>
          <a:prstGeom prst="rect">
            <a:avLst/>
          </a:prstGeom>
          <a:noFill/>
          <a:ln w="9525">
            <a:noFill/>
            <a:miter lim="800000"/>
            <a:headEnd/>
            <a:tailEnd/>
          </a:ln>
        </p:spPr>
        <p:txBody>
          <a:bodyPr>
            <a:spAutoFit/>
          </a:bodyPr>
          <a:lstStyle/>
          <a:p>
            <a:pPr algn="ctr">
              <a:spcBef>
                <a:spcPct val="50000"/>
              </a:spcBef>
            </a:pPr>
            <a:r>
              <a:rPr lang="de-DE" sz="2400" i="1">
                <a:latin typeface="Arial" charset="0"/>
              </a:rPr>
              <a:t>k</a:t>
            </a:r>
            <a:r>
              <a:rPr lang="de-DE" sz="2400" i="1" baseline="-25000">
                <a:latin typeface="Arial" charset="0"/>
              </a:rPr>
              <a:t>2</a:t>
            </a:r>
            <a:endParaRPr lang="en-US" sz="2400" i="1" baseline="-25000">
              <a:latin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noChangeArrowheads="1"/>
          </p:cNvSpPr>
          <p:nvPr>
            <p:ph type="title"/>
          </p:nvPr>
        </p:nvSpPr>
        <p:spPr/>
        <p:txBody>
          <a:bodyPr/>
          <a:lstStyle/>
          <a:p>
            <a:endParaRPr lang="en-GB"/>
          </a:p>
        </p:txBody>
      </p:sp>
      <p:sp>
        <p:nvSpPr>
          <p:cNvPr id="6" name="Content Placeholder 5"/>
          <p:cNvSpPr>
            <a:spLocks noGrp="1"/>
          </p:cNvSpPr>
          <p:nvPr>
            <p:ph idx="1"/>
          </p:nvPr>
        </p:nvSpPr>
        <p:spPr>
          <a:xfrm>
            <a:off x="685800" y="685800"/>
            <a:ext cx="7772400" cy="5755422"/>
          </a:xfrm>
        </p:spPr>
        <p:txBody>
          <a:bodyPr>
            <a:spAutoFit/>
          </a:bodyPr>
          <a:lstStyle/>
          <a:p>
            <a:pPr>
              <a:defRPr/>
            </a:pPr>
            <a:r>
              <a:rPr lang="en-GB" sz="2000" dirty="0">
                <a:latin typeface="+mj-lt"/>
              </a:rPr>
              <a:t>U </a:t>
            </a:r>
            <a:r>
              <a:rPr lang="en-GB" sz="2000" dirty="0" err="1">
                <a:latin typeface="+mj-lt"/>
              </a:rPr>
              <a:t>Japanu</a:t>
            </a:r>
            <a:r>
              <a:rPr lang="en-GB" sz="2000" dirty="0">
                <a:latin typeface="+mj-lt"/>
              </a:rPr>
              <a:t> 1960-</a:t>
            </a:r>
            <a:r>
              <a:rPr lang="en-GB" sz="2000" dirty="0" err="1">
                <a:latin typeface="+mj-lt"/>
              </a:rPr>
              <a:t>ih</a:t>
            </a:r>
            <a:r>
              <a:rPr lang="en-GB" sz="2000" dirty="0">
                <a:latin typeface="+mj-lt"/>
              </a:rPr>
              <a:t>, u </a:t>
            </a:r>
            <a:r>
              <a:rPr lang="en-GB" sz="2000" dirty="0" err="1">
                <a:latin typeface="+mj-lt"/>
              </a:rPr>
              <a:t>Koreji</a:t>
            </a:r>
            <a:r>
              <a:rPr lang="en-GB" sz="2000" dirty="0">
                <a:latin typeface="+mj-lt"/>
              </a:rPr>
              <a:t> 1970-</a:t>
            </a:r>
            <a:r>
              <a:rPr lang="en-GB" sz="2000" dirty="0" err="1">
                <a:latin typeface="+mj-lt"/>
              </a:rPr>
              <a:t>ih</a:t>
            </a:r>
            <a:r>
              <a:rPr lang="en-GB" sz="2000" dirty="0">
                <a:latin typeface="+mj-lt"/>
              </a:rPr>
              <a:t>, u </a:t>
            </a:r>
            <a:r>
              <a:rPr lang="en-GB" sz="2000" dirty="0" err="1">
                <a:latin typeface="+mj-lt"/>
              </a:rPr>
              <a:t>Kini</a:t>
            </a:r>
            <a:r>
              <a:rPr lang="en-GB" sz="2000" dirty="0">
                <a:latin typeface="+mj-lt"/>
              </a:rPr>
              <a:t> </a:t>
            </a:r>
            <a:r>
              <a:rPr lang="en-GB" sz="2000" dirty="0" err="1">
                <a:latin typeface="+mj-lt"/>
              </a:rPr>
              <a:t>1990ih</a:t>
            </a:r>
            <a:r>
              <a:rPr lang="en-GB" sz="2000" dirty="0">
                <a:latin typeface="+mj-lt"/>
              </a:rPr>
              <a:t> </a:t>
            </a:r>
            <a:r>
              <a:rPr lang="en-GB" sz="2000" dirty="0" err="1">
                <a:latin typeface="+mj-lt"/>
              </a:rPr>
              <a:t>i</a:t>
            </a:r>
            <a:r>
              <a:rPr lang="en-GB" sz="2000" dirty="0">
                <a:latin typeface="+mj-lt"/>
              </a:rPr>
              <a:t> u </a:t>
            </a:r>
            <a:r>
              <a:rPr lang="en-GB" sz="2000" dirty="0" err="1">
                <a:latin typeface="+mj-lt"/>
              </a:rPr>
              <a:t>Indiji</a:t>
            </a:r>
            <a:r>
              <a:rPr lang="en-GB" sz="2000" dirty="0">
                <a:latin typeface="+mj-lt"/>
              </a:rPr>
              <a:t> u </a:t>
            </a:r>
            <a:r>
              <a:rPr lang="en-GB" sz="2000" dirty="0" err="1">
                <a:latin typeface="+mj-lt"/>
              </a:rPr>
              <a:t>poslednjoj</a:t>
            </a:r>
            <a:r>
              <a:rPr lang="en-GB" sz="2000" dirty="0">
                <a:latin typeface="+mj-lt"/>
              </a:rPr>
              <a:t> </a:t>
            </a:r>
            <a:r>
              <a:rPr lang="en-GB" sz="2000" dirty="0" err="1">
                <a:latin typeface="+mj-lt"/>
              </a:rPr>
              <a:t>dekadi</a:t>
            </a:r>
            <a:r>
              <a:rPr lang="en-GB" sz="2000" dirty="0">
                <a:latin typeface="+mj-lt"/>
              </a:rPr>
              <a:t> </a:t>
            </a:r>
            <a:r>
              <a:rPr lang="en-GB" sz="2000" dirty="0" err="1">
                <a:latin typeface="+mj-lt"/>
              </a:rPr>
              <a:t>došlo</a:t>
            </a:r>
            <a:r>
              <a:rPr lang="en-GB" sz="2000" dirty="0">
                <a:latin typeface="+mj-lt"/>
              </a:rPr>
              <a:t> je do </a:t>
            </a:r>
            <a:r>
              <a:rPr lang="en-GB" sz="2000" dirty="0" err="1">
                <a:latin typeface="+mj-lt"/>
              </a:rPr>
              <a:t>ubrzanog</a:t>
            </a:r>
            <a:r>
              <a:rPr lang="en-GB" sz="2000" dirty="0">
                <a:latin typeface="+mj-lt"/>
              </a:rPr>
              <a:t> </a:t>
            </a:r>
            <a:r>
              <a:rPr lang="en-GB" sz="2000" dirty="0" err="1">
                <a:latin typeface="+mj-lt"/>
              </a:rPr>
              <a:t>rasta</a:t>
            </a:r>
            <a:r>
              <a:rPr lang="en-GB" sz="2000" dirty="0">
                <a:latin typeface="+mj-lt"/>
              </a:rPr>
              <a:t>, u </a:t>
            </a:r>
            <a:r>
              <a:rPr lang="en-GB" sz="2000" dirty="0" err="1">
                <a:latin typeface="+mj-lt"/>
              </a:rPr>
              <a:t>stvari</a:t>
            </a:r>
            <a:r>
              <a:rPr lang="en-GB" sz="2000" dirty="0">
                <a:latin typeface="+mj-lt"/>
              </a:rPr>
              <a:t>, do </a:t>
            </a:r>
            <a:r>
              <a:rPr lang="en-GB" sz="2000" dirty="0" err="1">
                <a:latin typeface="+mj-lt"/>
              </a:rPr>
              <a:t>dostizanja</a:t>
            </a:r>
            <a:r>
              <a:rPr lang="en-GB" sz="2000" dirty="0">
                <a:latin typeface="+mj-lt"/>
              </a:rPr>
              <a:t> </a:t>
            </a:r>
            <a:r>
              <a:rPr lang="en-GB" sz="2000" dirty="0" err="1">
                <a:latin typeface="+mj-lt"/>
              </a:rPr>
              <a:t>bogatijih</a:t>
            </a:r>
            <a:r>
              <a:rPr lang="en-GB" sz="2000" dirty="0">
                <a:latin typeface="+mj-lt"/>
              </a:rPr>
              <a:t> </a:t>
            </a:r>
            <a:r>
              <a:rPr lang="en-GB" sz="2000" dirty="0" err="1">
                <a:latin typeface="+mj-lt"/>
              </a:rPr>
              <a:t>i</a:t>
            </a:r>
            <a:r>
              <a:rPr lang="en-GB" sz="2000" dirty="0">
                <a:latin typeface="+mj-lt"/>
              </a:rPr>
              <a:t> </a:t>
            </a:r>
            <a:r>
              <a:rPr lang="en-GB" sz="2000" dirty="0" err="1">
                <a:latin typeface="+mj-lt"/>
              </a:rPr>
              <a:t>razvijenijih</a:t>
            </a:r>
            <a:r>
              <a:rPr lang="en-GB" sz="2000" dirty="0">
                <a:latin typeface="+mj-lt"/>
              </a:rPr>
              <a:t> </a:t>
            </a:r>
            <a:r>
              <a:rPr lang="en-GB" sz="2000" dirty="0" err="1">
                <a:latin typeface="+mj-lt"/>
              </a:rPr>
              <a:t>zemalja</a:t>
            </a:r>
            <a:r>
              <a:rPr lang="en-GB" sz="2000" dirty="0">
                <a:latin typeface="+mj-lt"/>
              </a:rPr>
              <a:t>. </a:t>
            </a:r>
            <a:endParaRPr lang="sr-Latn-RS" sz="2000" dirty="0">
              <a:latin typeface="+mj-lt"/>
            </a:endParaRPr>
          </a:p>
          <a:p>
            <a:pPr>
              <a:defRPr/>
            </a:pPr>
            <a:endParaRPr lang="sr-Latn-RS" sz="2000" dirty="0">
              <a:latin typeface="+mj-lt"/>
            </a:endParaRPr>
          </a:p>
          <a:p>
            <a:pPr>
              <a:defRPr/>
            </a:pPr>
            <a:r>
              <a:rPr lang="en-GB" sz="2000" dirty="0" err="1">
                <a:latin typeface="+mj-lt"/>
              </a:rPr>
              <a:t>Kako</a:t>
            </a:r>
            <a:r>
              <a:rPr lang="en-GB" sz="2000" dirty="0">
                <a:latin typeface="+mj-lt"/>
              </a:rPr>
              <a:t> </a:t>
            </a:r>
            <a:r>
              <a:rPr lang="en-GB" sz="2000" dirty="0" err="1">
                <a:latin typeface="+mj-lt"/>
              </a:rPr>
              <a:t>možete</a:t>
            </a:r>
            <a:r>
              <a:rPr lang="en-GB" sz="2000" dirty="0">
                <a:latin typeface="+mj-lt"/>
              </a:rPr>
              <a:t> </a:t>
            </a:r>
            <a:r>
              <a:rPr lang="en-GB" sz="2000" dirty="0" err="1">
                <a:latin typeface="+mj-lt"/>
              </a:rPr>
              <a:t>objasniti</a:t>
            </a:r>
            <a:r>
              <a:rPr lang="en-GB" sz="2000" dirty="0">
                <a:latin typeface="+mj-lt"/>
              </a:rPr>
              <a:t> </a:t>
            </a:r>
            <a:r>
              <a:rPr lang="en-GB" sz="2000" dirty="0" err="1">
                <a:latin typeface="+mj-lt"/>
              </a:rPr>
              <a:t>ovaj</a:t>
            </a:r>
            <a:r>
              <a:rPr lang="en-GB" sz="2000" dirty="0">
                <a:latin typeface="+mj-lt"/>
              </a:rPr>
              <a:t> </a:t>
            </a:r>
            <a:r>
              <a:rPr lang="en-GB" sz="2000" dirty="0" err="1">
                <a:latin typeface="+mj-lt"/>
              </a:rPr>
              <a:t>fenomen</a:t>
            </a:r>
            <a:r>
              <a:rPr lang="en-GB" sz="2000" dirty="0">
                <a:latin typeface="+mj-lt"/>
              </a:rPr>
              <a:t> </a:t>
            </a:r>
            <a:r>
              <a:rPr lang="en-GB" sz="2000" dirty="0" err="1">
                <a:latin typeface="+mj-lt"/>
              </a:rPr>
              <a:t>i</a:t>
            </a:r>
            <a:r>
              <a:rPr lang="en-GB" sz="2000" dirty="0">
                <a:latin typeface="+mj-lt"/>
              </a:rPr>
              <a:t> </a:t>
            </a:r>
            <a:r>
              <a:rPr lang="en-GB" sz="2000" dirty="0" err="1">
                <a:latin typeface="+mj-lt"/>
              </a:rPr>
              <a:t>zašto</a:t>
            </a:r>
            <a:r>
              <a:rPr lang="en-GB" sz="2000" dirty="0">
                <a:latin typeface="+mj-lt"/>
              </a:rPr>
              <a:t> se to </a:t>
            </a:r>
            <a:r>
              <a:rPr lang="en-GB" sz="2000" dirty="0" err="1">
                <a:latin typeface="+mj-lt"/>
              </a:rPr>
              <a:t>nije</a:t>
            </a:r>
            <a:r>
              <a:rPr lang="en-GB" sz="2000" dirty="0">
                <a:latin typeface="+mj-lt"/>
              </a:rPr>
              <a:t> </a:t>
            </a:r>
            <a:r>
              <a:rPr lang="en-GB" sz="2000" dirty="0" err="1">
                <a:latin typeface="+mj-lt"/>
              </a:rPr>
              <a:t>ranije</a:t>
            </a:r>
            <a:r>
              <a:rPr lang="en-GB" sz="2000" dirty="0">
                <a:latin typeface="+mj-lt"/>
              </a:rPr>
              <a:t> </a:t>
            </a:r>
            <a:r>
              <a:rPr lang="en-GB" sz="2000" dirty="0" err="1">
                <a:latin typeface="+mj-lt"/>
              </a:rPr>
              <a:t>desilo</a:t>
            </a:r>
            <a:r>
              <a:rPr lang="en-GB" sz="2000" dirty="0">
                <a:latin typeface="+mj-lt"/>
              </a:rPr>
              <a:t>? </a:t>
            </a:r>
            <a:endParaRPr lang="sr-Latn-RS" sz="2000" dirty="0">
              <a:latin typeface="+mj-lt"/>
            </a:endParaRPr>
          </a:p>
          <a:p>
            <a:pPr>
              <a:defRPr/>
            </a:pPr>
            <a:endParaRPr lang="sr-Latn-RS" sz="2000" dirty="0">
              <a:latin typeface="+mj-lt"/>
            </a:endParaRPr>
          </a:p>
          <a:p>
            <a:pPr>
              <a:defRPr/>
            </a:pPr>
            <a:endParaRPr lang="sr-Latn-RS" sz="2000" dirty="0">
              <a:latin typeface="+mj-lt"/>
            </a:endParaRPr>
          </a:p>
          <a:p>
            <a:pPr>
              <a:defRPr/>
            </a:pPr>
            <a:r>
              <a:rPr lang="en-GB" sz="2000" dirty="0">
                <a:latin typeface="+mj-lt"/>
              </a:rPr>
              <a:t>O</a:t>
            </a:r>
            <a:r>
              <a:rPr lang="sr-Latn-RS" sz="2000" dirty="0">
                <a:latin typeface="+mj-lt"/>
              </a:rPr>
              <a:t>ve zemlje su počele sa kapitalom ISPOD stabilnog stanja</a:t>
            </a:r>
          </a:p>
          <a:p>
            <a:pPr>
              <a:defRPr/>
            </a:pPr>
            <a:r>
              <a:rPr lang="en-GB" sz="2000" dirty="0">
                <a:latin typeface="+mj-lt"/>
              </a:rPr>
              <a:t>R</a:t>
            </a:r>
            <a:r>
              <a:rPr lang="sr-Latn-RS" sz="2000" dirty="0">
                <a:latin typeface="+mj-lt"/>
              </a:rPr>
              <a:t>ast stanovništva je bio dovoljan i za brži rast k</a:t>
            </a:r>
          </a:p>
          <a:p>
            <a:pPr>
              <a:defRPr/>
            </a:pPr>
            <a:r>
              <a:rPr lang="sr-Latn-RS" sz="2000" dirty="0">
                <a:latin typeface="+mj-lt"/>
              </a:rPr>
              <a:t>Ranije nije bilo štednje zbog niske produktivnosti. Da bi je podigli, treba ili  </a:t>
            </a:r>
          </a:p>
          <a:p>
            <a:pPr lvl="1">
              <a:defRPr/>
            </a:pPr>
            <a:r>
              <a:rPr lang="en-GB" sz="2000" dirty="0">
                <a:latin typeface="+mj-lt"/>
              </a:rPr>
              <a:t>I</a:t>
            </a:r>
            <a:r>
              <a:rPr lang="sr-Latn-RS" sz="2000" dirty="0">
                <a:latin typeface="+mj-lt"/>
              </a:rPr>
              <a:t>li da smanji rast stanovištva</a:t>
            </a:r>
          </a:p>
          <a:p>
            <a:pPr lvl="1">
              <a:defRPr/>
            </a:pPr>
            <a:r>
              <a:rPr lang="en-GB" sz="2000" dirty="0">
                <a:latin typeface="+mj-lt"/>
              </a:rPr>
              <a:t>I</a:t>
            </a:r>
            <a:r>
              <a:rPr lang="sr-Latn-RS" sz="2000" dirty="0">
                <a:latin typeface="+mj-lt"/>
              </a:rPr>
              <a:t>li da uvozi stranu tehologiju </a:t>
            </a:r>
          </a:p>
          <a:p>
            <a:pPr lvl="1">
              <a:defRPr/>
            </a:pPr>
            <a:r>
              <a:rPr lang="en-GB" sz="2000" dirty="0">
                <a:latin typeface="+mj-lt"/>
              </a:rPr>
              <a:t>S</a:t>
            </a:r>
            <a:r>
              <a:rPr lang="sr-Latn-RS" sz="2000" dirty="0">
                <a:latin typeface="+mj-lt"/>
              </a:rPr>
              <a:t>vojinska prava zbog FDI</a:t>
            </a:r>
          </a:p>
          <a:p>
            <a:pPr lvl="1">
              <a:defRPr/>
            </a:pPr>
            <a:r>
              <a:rPr lang="en-GB" sz="2000" dirty="0">
                <a:latin typeface="+mj-lt"/>
              </a:rPr>
              <a:t>D</a:t>
            </a:r>
            <a:r>
              <a:rPr lang="sr-Latn-RS" sz="2000" dirty="0">
                <a:latin typeface="+mj-lt"/>
              </a:rPr>
              <a:t>a povećava obrazovanje da bi smajjili natalitet </a:t>
            </a:r>
          </a:p>
          <a:p>
            <a:pPr lvl="1">
              <a:defRPr/>
            </a:pPr>
            <a:r>
              <a:rPr lang="en-GB" sz="2000" dirty="0">
                <a:latin typeface="+mj-lt"/>
              </a:rPr>
              <a:t>O</a:t>
            </a:r>
            <a:r>
              <a:rPr lang="sr-Latn-RS" sz="2000" dirty="0">
                <a:latin typeface="+mj-lt"/>
              </a:rPr>
              <a:t>graničenja radimo u poglavlju 4</a:t>
            </a:r>
            <a:endParaRPr lang="en-GB" sz="2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blinds(horizontal)">
                                      <p:cBhvr>
                                        <p:cTn id="7" dur="500"/>
                                        <p:tgtEl>
                                          <p:spTgt spid="6">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blinds(horizontal)">
                                      <p:cBhvr>
                                        <p:cTn id="10" dur="500"/>
                                        <p:tgtEl>
                                          <p:spTgt spid="6">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Effect transition="in" filter="blinds(horizontal)">
                                      <p:cBhvr>
                                        <p:cTn id="13" dur="500"/>
                                        <p:tgtEl>
                                          <p:spTgt spid="6">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8" end="8"/>
                                            </p:txEl>
                                          </p:spTgt>
                                        </p:tgtEl>
                                        <p:attrNameLst>
                                          <p:attrName>style.visibility</p:attrName>
                                        </p:attrNameLst>
                                      </p:cBhvr>
                                      <p:to>
                                        <p:strVal val="visible"/>
                                      </p:to>
                                    </p:set>
                                    <p:animEffect transition="in" filter="blinds(horizontal)">
                                      <p:cBhvr>
                                        <p:cTn id="16" dur="500"/>
                                        <p:tgtEl>
                                          <p:spTgt spid="6">
                                            <p:txEl>
                                              <p:pRg st="8" end="8"/>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animEffect transition="in" filter="blinds(horizontal)">
                                      <p:cBhvr>
                                        <p:cTn id="19" dur="500"/>
                                        <p:tgtEl>
                                          <p:spTgt spid="6">
                                            <p:txEl>
                                              <p:pRg st="9" end="9"/>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10" end="10"/>
                                            </p:txEl>
                                          </p:spTgt>
                                        </p:tgtEl>
                                        <p:attrNameLst>
                                          <p:attrName>style.visibility</p:attrName>
                                        </p:attrNameLst>
                                      </p:cBhvr>
                                      <p:to>
                                        <p:strVal val="visible"/>
                                      </p:to>
                                    </p:set>
                                    <p:animEffect transition="in" filter="blinds(horizontal)">
                                      <p:cBhvr>
                                        <p:cTn id="22" dur="500"/>
                                        <p:tgtEl>
                                          <p:spTgt spid="6">
                                            <p:txEl>
                                              <p:pRg st="10" end="1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animEffect transition="in" filter="blinds(horizontal)">
                                      <p:cBhvr>
                                        <p:cTn id="25" dur="500"/>
                                        <p:tgtEl>
                                          <p:spTgt spid="6">
                                            <p:txEl>
                                              <p:pRg st="11" end="11"/>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6">
                                            <p:txEl>
                                              <p:pRg st="12" end="12"/>
                                            </p:txEl>
                                          </p:spTgt>
                                        </p:tgtEl>
                                        <p:attrNameLst>
                                          <p:attrName>style.visibility</p:attrName>
                                        </p:attrNameLst>
                                      </p:cBhvr>
                                      <p:to>
                                        <p:strVal val="visible"/>
                                      </p:to>
                                    </p:set>
                                    <p:animEffect transition="in" filter="blinds(horizontal)">
                                      <p:cBhvr>
                                        <p:cTn id="28"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p:nvPr>
        </p:nvSpPr>
        <p:spPr/>
        <p:txBody>
          <a:bodyPr/>
          <a:lstStyle/>
          <a:p>
            <a:endParaRPr lang="en-GB"/>
          </a:p>
        </p:txBody>
      </p:sp>
      <p:sp>
        <p:nvSpPr>
          <p:cNvPr id="3" name="Content Placeholder 2"/>
          <p:cNvSpPr>
            <a:spLocks noGrp="1" noChangeArrowheads="1"/>
          </p:cNvSpPr>
          <p:nvPr>
            <p:ph idx="1"/>
          </p:nvPr>
        </p:nvSpPr>
        <p:spPr/>
        <p:txBody>
          <a:bodyPr/>
          <a:lstStyle/>
          <a:p>
            <a:r>
              <a:rPr lang="en-GB" sz="2000" dirty="0"/>
              <a:t>2. U </a:t>
            </a:r>
            <a:r>
              <a:rPr lang="en-GB" sz="2000" dirty="0" err="1"/>
              <a:t>ranijim</a:t>
            </a:r>
            <a:r>
              <a:rPr lang="en-GB" sz="2000" dirty="0"/>
              <a:t> </a:t>
            </a:r>
            <a:r>
              <a:rPr lang="en-GB" sz="2000" dirty="0" err="1"/>
              <a:t>vekovima</a:t>
            </a:r>
            <a:r>
              <a:rPr lang="en-GB" sz="2000" dirty="0"/>
              <a:t>, </a:t>
            </a:r>
            <a:r>
              <a:rPr lang="en-GB" sz="2000" dirty="0" err="1"/>
              <a:t>kolonijalne</a:t>
            </a:r>
            <a:r>
              <a:rPr lang="en-GB" sz="2000" dirty="0"/>
              <a:t> </a:t>
            </a:r>
            <a:r>
              <a:rPr lang="en-GB" sz="2000" dirty="0" err="1"/>
              <a:t>ekspedicije</a:t>
            </a:r>
            <a:r>
              <a:rPr lang="en-GB" sz="2000" dirty="0"/>
              <a:t> </a:t>
            </a:r>
            <a:r>
              <a:rPr lang="en-GB" sz="2000" dirty="0" err="1"/>
              <a:t>su</a:t>
            </a:r>
            <a:r>
              <a:rPr lang="en-GB" sz="2000" dirty="0"/>
              <a:t> </a:t>
            </a:r>
            <a:r>
              <a:rPr lang="en-GB" sz="2000" dirty="0" err="1"/>
              <a:t>povećavale</a:t>
            </a:r>
            <a:r>
              <a:rPr lang="en-GB" sz="2000" dirty="0"/>
              <a:t> </a:t>
            </a:r>
            <a:r>
              <a:rPr lang="en-GB" sz="2000" dirty="0" err="1"/>
              <a:t>obradivo</a:t>
            </a:r>
            <a:r>
              <a:rPr lang="en-GB" sz="2000" dirty="0"/>
              <a:t> </a:t>
            </a:r>
            <a:r>
              <a:rPr lang="en-GB" sz="2000" dirty="0" err="1"/>
              <a:t>zemljište</a:t>
            </a:r>
            <a:r>
              <a:rPr lang="en-GB" sz="2000" dirty="0"/>
              <a:t> </a:t>
            </a:r>
            <a:r>
              <a:rPr lang="en-GB" sz="2000" dirty="0" err="1"/>
              <a:t>i</a:t>
            </a:r>
            <a:r>
              <a:rPr lang="en-GB" sz="2000" dirty="0"/>
              <a:t> </a:t>
            </a:r>
            <a:r>
              <a:rPr lang="en-GB" sz="2000" dirty="0" err="1"/>
              <a:t>stanovništvo</a:t>
            </a:r>
            <a:r>
              <a:rPr lang="en-GB" sz="2000" dirty="0"/>
              <a:t> </a:t>
            </a:r>
            <a:r>
              <a:rPr lang="en-GB" sz="2000" dirty="0" err="1"/>
              <a:t>imperija</a:t>
            </a:r>
            <a:r>
              <a:rPr lang="en-GB" sz="2000" dirty="0"/>
              <a:t>. </a:t>
            </a:r>
            <a:r>
              <a:rPr lang="en-GB" sz="2000" dirty="0" err="1"/>
              <a:t>Kako</a:t>
            </a:r>
            <a:r>
              <a:rPr lang="en-GB" sz="2000" dirty="0"/>
              <a:t> </a:t>
            </a:r>
            <a:r>
              <a:rPr lang="en-GB" sz="2000" dirty="0" err="1"/>
              <a:t>je</a:t>
            </a:r>
            <a:r>
              <a:rPr lang="en-GB" sz="2000" dirty="0"/>
              <a:t> to </a:t>
            </a:r>
            <a:r>
              <a:rPr lang="en-GB" sz="2000" dirty="0" err="1"/>
              <a:t>uticalo</a:t>
            </a:r>
            <a:r>
              <a:rPr lang="en-GB" sz="2000" dirty="0"/>
              <a:t> </a:t>
            </a:r>
            <a:r>
              <a:rPr lang="en-GB" sz="2000" dirty="0" err="1"/>
              <a:t>na</a:t>
            </a:r>
            <a:r>
              <a:rPr lang="en-GB" sz="2000" dirty="0"/>
              <a:t> </a:t>
            </a:r>
            <a:r>
              <a:rPr lang="en-GB" sz="2000" dirty="0" err="1"/>
              <a:t>bogatstvo</a:t>
            </a:r>
            <a:r>
              <a:rPr lang="en-GB" sz="2000" dirty="0"/>
              <a:t> </a:t>
            </a:r>
            <a:r>
              <a:rPr lang="en-GB" sz="2000" dirty="0" err="1"/>
              <a:t>zemlje</a:t>
            </a:r>
            <a:r>
              <a:rPr lang="en-GB" sz="2000" dirty="0"/>
              <a:t>? </a:t>
            </a:r>
            <a:endParaRPr lang="en-US" sz="2000" dirty="0"/>
          </a:p>
          <a:p>
            <a:endParaRPr lang="en-US" sz="2000" dirty="0"/>
          </a:p>
          <a:p>
            <a:endParaRPr lang="en-US" sz="2000" dirty="0"/>
          </a:p>
          <a:p>
            <a:r>
              <a:rPr lang="en-US" sz="2000" dirty="0" err="1"/>
              <a:t>rastao</a:t>
            </a:r>
            <a:r>
              <a:rPr lang="en-US" sz="2000" dirty="0"/>
              <a:t> BDP </a:t>
            </a:r>
            <a:r>
              <a:rPr lang="en-US" sz="2000" dirty="0" err="1"/>
              <a:t>i</a:t>
            </a:r>
            <a:r>
              <a:rPr lang="en-US" sz="2000" dirty="0"/>
              <a:t> </a:t>
            </a:r>
            <a:r>
              <a:rPr lang="en-US" sz="2000" dirty="0" err="1"/>
              <a:t>posledično</a:t>
            </a:r>
            <a:r>
              <a:rPr lang="en-US" sz="2000" dirty="0"/>
              <a:t> - </a:t>
            </a:r>
            <a:r>
              <a:rPr lang="en-US" sz="2000" dirty="0" err="1"/>
              <a:t>i</a:t>
            </a:r>
            <a:r>
              <a:rPr lang="en-US" sz="2000" dirty="0"/>
              <a:t> </a:t>
            </a:r>
            <a:r>
              <a:rPr lang="en-US" sz="2000" dirty="0" err="1"/>
              <a:t>bogatstvo</a:t>
            </a:r>
            <a:endParaRPr lang="sr-Latn-RS" sz="2000" dirty="0"/>
          </a:p>
          <a:p>
            <a:r>
              <a:rPr lang="en-US" sz="2000" dirty="0" err="1"/>
              <a:t>Rasli</a:t>
            </a:r>
            <a:r>
              <a:rPr lang="en-US" sz="2000" dirty="0"/>
              <a:t> </a:t>
            </a:r>
            <a:r>
              <a:rPr lang="en-US" sz="2000" dirty="0" err="1"/>
              <a:t>porezi</a:t>
            </a:r>
            <a:r>
              <a:rPr lang="en-US" sz="2000" dirty="0"/>
              <a:t>, </a:t>
            </a:r>
            <a:r>
              <a:rPr lang="en-US" sz="2000" dirty="0" err="1"/>
              <a:t>resursi</a:t>
            </a:r>
            <a:r>
              <a:rPr lang="en-US" sz="2000" dirty="0"/>
              <a:t> </a:t>
            </a:r>
            <a:r>
              <a:rPr lang="en-US" sz="2000" dirty="0" err="1"/>
              <a:t>i</a:t>
            </a:r>
            <a:r>
              <a:rPr lang="en-US" sz="2000" dirty="0"/>
              <a:t> </a:t>
            </a:r>
            <a:r>
              <a:rPr lang="en-US" sz="2000" dirty="0" err="1"/>
              <a:t>profiti</a:t>
            </a:r>
            <a:r>
              <a:rPr lang="en-US" sz="2000" dirty="0"/>
              <a:t>, </a:t>
            </a:r>
            <a:r>
              <a:rPr lang="en-US" sz="2000" dirty="0" err="1"/>
              <a:t>slali</a:t>
            </a:r>
            <a:r>
              <a:rPr lang="en-US" sz="2000" dirty="0"/>
              <a:t> </a:t>
            </a:r>
            <a:r>
              <a:rPr lang="en-US" sz="2000" dirty="0" err="1"/>
              <a:t>ih</a:t>
            </a:r>
            <a:r>
              <a:rPr lang="en-US" sz="2000" dirty="0"/>
              <a:t> u </a:t>
            </a:r>
            <a:r>
              <a:rPr lang="en-US" sz="2000" dirty="0" err="1"/>
              <a:t>domovinu</a:t>
            </a:r>
            <a:r>
              <a:rPr lang="en-US" sz="2000" dirty="0"/>
              <a:t> </a:t>
            </a:r>
          </a:p>
          <a:p>
            <a:endParaRPr lang="en-US" sz="2000" dirty="0"/>
          </a:p>
          <a:p>
            <a:r>
              <a:rPr lang="en-US" sz="2000" dirty="0" err="1"/>
              <a:t>Stokovi</a:t>
            </a:r>
            <a:r>
              <a:rPr lang="en-US" sz="2000" dirty="0"/>
              <a:t> </a:t>
            </a:r>
            <a:r>
              <a:rPr lang="en-US" sz="2000" dirty="0" err="1"/>
              <a:t>kapitala</a:t>
            </a:r>
            <a:r>
              <a:rPr lang="en-US" sz="2000" dirty="0"/>
              <a:t> </a:t>
            </a:r>
            <a:r>
              <a:rPr lang="en-US" sz="2000" dirty="0" err="1"/>
              <a:t>su</a:t>
            </a:r>
            <a:r>
              <a:rPr lang="en-US" sz="2000" dirty="0"/>
              <a:t> </a:t>
            </a:r>
            <a:r>
              <a:rPr lang="en-US" sz="2000" dirty="0" err="1"/>
              <a:t>bili</a:t>
            </a:r>
            <a:r>
              <a:rPr lang="en-US" sz="2000" dirty="0"/>
              <a:t> </a:t>
            </a:r>
            <a:r>
              <a:rPr lang="en-US" sz="2000" dirty="0" err="1"/>
              <a:t>niski</a:t>
            </a:r>
            <a:r>
              <a:rPr lang="en-US" sz="2000" dirty="0"/>
              <a:t>, </a:t>
            </a:r>
            <a:r>
              <a:rPr lang="en-US" sz="2000" dirty="0" err="1"/>
              <a:t>te</a:t>
            </a:r>
            <a:r>
              <a:rPr lang="en-US" sz="2000" dirty="0"/>
              <a:t> </a:t>
            </a:r>
            <a:r>
              <a:rPr lang="en-US" sz="2000" dirty="0" err="1"/>
              <a:t>su</a:t>
            </a:r>
            <a:r>
              <a:rPr lang="en-US" sz="2000" dirty="0"/>
              <a:t> </a:t>
            </a:r>
            <a:r>
              <a:rPr lang="en-US" sz="2000" dirty="0" err="1"/>
              <a:t>investicije</a:t>
            </a:r>
            <a:r>
              <a:rPr lang="en-US" sz="2000" dirty="0"/>
              <a:t> bile </a:t>
            </a:r>
            <a:r>
              <a:rPr lang="en-US" sz="2000" dirty="0" err="1"/>
              <a:t>profitabilne</a:t>
            </a:r>
            <a:endParaRPr lang="en-US" sz="2000" dirty="0"/>
          </a:p>
          <a:p>
            <a:endParaRPr lang="en-US" sz="2000" dirty="0"/>
          </a:p>
          <a:p>
            <a:r>
              <a:rPr lang="en-GB" sz="2000" dirty="0"/>
              <a:t>A</a:t>
            </a:r>
            <a:r>
              <a:rPr lang="en-US" sz="2000" dirty="0"/>
              <a:t>li s </a:t>
            </a:r>
            <a:r>
              <a:rPr lang="en-US" sz="2000" dirty="0" err="1"/>
              <a:t>troškovi</a:t>
            </a:r>
            <a:r>
              <a:rPr lang="en-US" sz="2000" dirty="0"/>
              <a:t> </a:t>
            </a:r>
            <a:r>
              <a:rPr lang="en-US" sz="2000" dirty="0" err="1"/>
              <a:t>održavanja</a:t>
            </a:r>
            <a:r>
              <a:rPr lang="en-US" sz="2000" dirty="0"/>
              <a:t> </a:t>
            </a:r>
            <a:r>
              <a:rPr lang="en-US" sz="2000" dirty="0" err="1"/>
              <a:t>imperije</a:t>
            </a:r>
            <a:r>
              <a:rPr lang="en-US" sz="2000" dirty="0"/>
              <a:t> – </a:t>
            </a:r>
            <a:r>
              <a:rPr lang="en-US" sz="2000" dirty="0" err="1"/>
              <a:t>vojska</a:t>
            </a:r>
            <a:r>
              <a:rPr lang="en-US" sz="2000" dirty="0"/>
              <a:t>, </a:t>
            </a:r>
            <a:r>
              <a:rPr lang="en-US" sz="2000" dirty="0" err="1"/>
              <a:t>državni</a:t>
            </a:r>
            <a:r>
              <a:rPr lang="en-US" sz="2000" dirty="0"/>
              <a:t> </a:t>
            </a:r>
            <a:r>
              <a:rPr lang="en-US" sz="2000" dirty="0" err="1"/>
              <a:t>aparat</a:t>
            </a:r>
            <a:r>
              <a:rPr lang="en-US" sz="2000" dirty="0"/>
              <a:t>, </a:t>
            </a:r>
            <a:r>
              <a:rPr lang="en-US" sz="2000" dirty="0" err="1"/>
              <a:t>ratovi</a:t>
            </a:r>
            <a:r>
              <a:rPr lang="en-US" sz="2000" dirty="0"/>
              <a:t> –</a:t>
            </a:r>
            <a:r>
              <a:rPr lang="en-US" sz="2000" dirty="0" err="1"/>
              <a:t>takođe</a:t>
            </a:r>
            <a:r>
              <a:rPr lang="en-US" sz="2000" dirty="0"/>
              <a:t> </a:t>
            </a:r>
            <a:r>
              <a:rPr lang="en-US" sz="2000" dirty="0" err="1"/>
              <a:t>bili</a:t>
            </a:r>
            <a:r>
              <a:rPr lang="en-US" sz="2000" dirty="0"/>
              <a:t> </a:t>
            </a:r>
            <a:r>
              <a:rPr lang="en-US" sz="2000" dirty="0" err="1"/>
              <a:t>veoma</a:t>
            </a:r>
            <a:r>
              <a:rPr lang="en-US" sz="2000" dirty="0"/>
              <a:t> </a:t>
            </a:r>
            <a:r>
              <a:rPr lang="en-US" sz="2000" dirty="0" err="1"/>
              <a:t>visoki</a:t>
            </a:r>
            <a:endParaRPr lang="en-US" sz="2000" dirty="0"/>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blinds(horizontal)">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p:nvPr>
        </p:nvSpPr>
        <p:spPr/>
        <p:txBody>
          <a:bodyPr/>
          <a:lstStyle/>
          <a:p>
            <a:endParaRPr lang="en-GB"/>
          </a:p>
        </p:txBody>
      </p:sp>
      <p:sp>
        <p:nvSpPr>
          <p:cNvPr id="53251" name="Content Placeholder 2"/>
          <p:cNvSpPr>
            <a:spLocks noGrp="1" noChangeArrowheads="1"/>
          </p:cNvSpPr>
          <p:nvPr>
            <p:ph idx="1"/>
          </p:nvPr>
        </p:nvSpPr>
        <p:spPr/>
        <p:txBody>
          <a:bodyPr/>
          <a:lstStyle/>
          <a:p>
            <a:r>
              <a:rPr lang="en-GB" sz="2000" dirty="0"/>
              <a:t>3. </a:t>
            </a:r>
            <a:r>
              <a:rPr lang="en-GB" sz="2000" dirty="0" err="1"/>
              <a:t>Globalizacija</a:t>
            </a:r>
            <a:r>
              <a:rPr lang="en-GB" sz="2000" dirty="0"/>
              <a:t> </a:t>
            </a:r>
            <a:r>
              <a:rPr lang="en-GB" sz="2000" dirty="0" err="1"/>
              <a:t>nije</a:t>
            </a:r>
            <a:r>
              <a:rPr lang="en-GB" sz="2000" dirty="0"/>
              <a:t> dobra </a:t>
            </a:r>
            <a:r>
              <a:rPr lang="en-GB" sz="2000" dirty="0" err="1"/>
              <a:t>za</a:t>
            </a:r>
            <a:r>
              <a:rPr lang="en-GB" sz="2000" dirty="0"/>
              <a:t> </a:t>
            </a:r>
            <a:r>
              <a:rPr lang="en-GB" sz="2000" dirty="0" err="1"/>
              <a:t>rast</a:t>
            </a:r>
            <a:r>
              <a:rPr lang="en-GB" sz="2000" dirty="0"/>
              <a:t> </a:t>
            </a:r>
            <a:r>
              <a:rPr lang="en-GB" sz="2000" dirty="0" err="1"/>
              <a:t>jer</a:t>
            </a:r>
            <a:r>
              <a:rPr lang="en-GB" sz="2000" dirty="0"/>
              <a:t> </a:t>
            </a:r>
            <a:r>
              <a:rPr lang="en-GB" sz="2000" dirty="0" err="1"/>
              <a:t>zemlje</a:t>
            </a:r>
            <a:r>
              <a:rPr lang="en-GB" sz="2000" dirty="0"/>
              <a:t> </a:t>
            </a:r>
            <a:r>
              <a:rPr lang="en-GB" sz="2000" dirty="0" err="1"/>
              <a:t>investiraju</a:t>
            </a:r>
            <a:r>
              <a:rPr lang="en-GB" sz="2000" dirty="0"/>
              <a:t> u </a:t>
            </a:r>
            <a:r>
              <a:rPr lang="en-GB" sz="2000" dirty="0" err="1"/>
              <a:t>inostranstvu</a:t>
            </a:r>
            <a:r>
              <a:rPr lang="en-GB" sz="2000" dirty="0"/>
              <a:t> </a:t>
            </a:r>
            <a:r>
              <a:rPr lang="en-GB" sz="2000" dirty="0" err="1"/>
              <a:t>i</a:t>
            </a:r>
            <a:r>
              <a:rPr lang="en-GB" sz="2000" dirty="0"/>
              <a:t> </a:t>
            </a:r>
            <a:r>
              <a:rPr lang="en-GB" sz="2000" dirty="0" err="1"/>
              <a:t>povećavaju</a:t>
            </a:r>
            <a:r>
              <a:rPr lang="en-GB" sz="2000" dirty="0"/>
              <a:t> </a:t>
            </a:r>
            <a:r>
              <a:rPr lang="en-GB" sz="2000" dirty="0" err="1"/>
              <a:t>kapitalni</a:t>
            </a:r>
            <a:r>
              <a:rPr lang="en-GB" sz="2000" dirty="0"/>
              <a:t> </a:t>
            </a:r>
            <a:r>
              <a:rPr lang="en-GB" sz="2000" dirty="0" err="1"/>
              <a:t>stok</a:t>
            </a:r>
            <a:r>
              <a:rPr lang="en-GB" sz="2000" dirty="0"/>
              <a:t> </a:t>
            </a:r>
            <a:r>
              <a:rPr lang="en-GB" sz="2000" dirty="0" err="1"/>
              <a:t>drugih</a:t>
            </a:r>
            <a:r>
              <a:rPr lang="en-GB" sz="2000" dirty="0"/>
              <a:t> </a:t>
            </a:r>
            <a:r>
              <a:rPr lang="en-GB" sz="2000" dirty="0" err="1"/>
              <a:t>zemalja</a:t>
            </a:r>
            <a:r>
              <a:rPr lang="en-GB" sz="2000" dirty="0"/>
              <a:t>, </a:t>
            </a:r>
            <a:r>
              <a:rPr lang="en-GB" sz="2000" dirty="0" err="1"/>
              <a:t>umesto</a:t>
            </a:r>
            <a:r>
              <a:rPr lang="en-GB" sz="2000" dirty="0"/>
              <a:t> da </a:t>
            </a:r>
            <a:r>
              <a:rPr lang="en-GB" sz="2000" dirty="0" err="1"/>
              <a:t>povećavaju</a:t>
            </a:r>
            <a:r>
              <a:rPr lang="en-GB" sz="2000" dirty="0"/>
              <a:t> </a:t>
            </a:r>
            <a:r>
              <a:rPr lang="en-GB" sz="2000" dirty="0" err="1"/>
              <a:t>domaći</a:t>
            </a:r>
            <a:r>
              <a:rPr lang="en-US" sz="2000" dirty="0"/>
              <a:t> </a:t>
            </a:r>
            <a:r>
              <a:rPr lang="en-GB" sz="2000" dirty="0" err="1"/>
              <a:t>kapital</a:t>
            </a:r>
            <a:r>
              <a:rPr lang="en-GB" sz="2000" dirty="0"/>
              <a:t>. U </a:t>
            </a:r>
            <a:r>
              <a:rPr lang="en-GB" sz="2000" dirty="0" err="1"/>
              <a:t>modelu</a:t>
            </a:r>
            <a:r>
              <a:rPr lang="en-GB" sz="2000" dirty="0"/>
              <a:t> </a:t>
            </a:r>
            <a:r>
              <a:rPr lang="en-GB" sz="2000" dirty="0" err="1"/>
              <a:t>Soloua</a:t>
            </a:r>
            <a:r>
              <a:rPr lang="en-GB" sz="2000" dirty="0"/>
              <a:t> to bi se </a:t>
            </a:r>
            <a:r>
              <a:rPr lang="en-GB" sz="2000" dirty="0" err="1"/>
              <a:t>beležilo</a:t>
            </a:r>
            <a:r>
              <a:rPr lang="en-GB" sz="2000" dirty="0"/>
              <a:t> </a:t>
            </a:r>
            <a:r>
              <a:rPr lang="en-GB" sz="2000" dirty="0" err="1"/>
              <a:t>kao</a:t>
            </a:r>
            <a:r>
              <a:rPr lang="en-GB" sz="2000" dirty="0"/>
              <a:t> pad stope </a:t>
            </a:r>
            <a:r>
              <a:rPr lang="en-GB" sz="2000" dirty="0" err="1"/>
              <a:t>štednje</a:t>
            </a:r>
            <a:r>
              <a:rPr lang="en-GB" sz="2000" dirty="0"/>
              <a:t>, </a:t>
            </a:r>
            <a:r>
              <a:rPr lang="en-GB" sz="2000" dirty="0" err="1"/>
              <a:t>koja</a:t>
            </a:r>
            <a:r>
              <a:rPr lang="en-GB" sz="2000" dirty="0"/>
              <a:t> </a:t>
            </a:r>
            <a:r>
              <a:rPr lang="en-GB" sz="2000" dirty="0" err="1"/>
              <a:t>dovodi</a:t>
            </a:r>
            <a:r>
              <a:rPr lang="en-GB" sz="2000" dirty="0"/>
              <a:t> do </a:t>
            </a:r>
            <a:r>
              <a:rPr lang="en-GB" sz="2000" dirty="0" err="1"/>
              <a:t>nižeg</a:t>
            </a:r>
            <a:r>
              <a:rPr lang="en-GB" sz="2000" dirty="0"/>
              <a:t> BDP per capita. </a:t>
            </a:r>
            <a:endParaRPr lang="en-US" sz="2000" dirty="0"/>
          </a:p>
          <a:p>
            <a:endParaRPr lang="en-US" sz="2000" dirty="0"/>
          </a:p>
          <a:p>
            <a:r>
              <a:rPr lang="en-US" sz="2000" dirty="0"/>
              <a:t>Model </a:t>
            </a:r>
            <a:r>
              <a:rPr lang="en-US" sz="2000" dirty="0" err="1"/>
              <a:t>Soloua</a:t>
            </a:r>
            <a:r>
              <a:rPr lang="en-US" sz="2000" dirty="0"/>
              <a:t> </a:t>
            </a:r>
            <a:r>
              <a:rPr lang="en-US" sz="2000" dirty="0" err="1"/>
              <a:t>je</a:t>
            </a:r>
            <a:r>
              <a:rPr lang="en-US" sz="2000" dirty="0"/>
              <a:t> </a:t>
            </a:r>
            <a:r>
              <a:rPr lang="en-US" sz="2000" dirty="0" err="1"/>
              <a:t>zatvoreni</a:t>
            </a:r>
            <a:r>
              <a:rPr lang="en-US" sz="2000" dirty="0"/>
              <a:t> model. </a:t>
            </a:r>
            <a:r>
              <a:rPr lang="en-US" sz="2000" dirty="0" err="1"/>
              <a:t>Ako</a:t>
            </a:r>
            <a:r>
              <a:rPr lang="en-US" sz="2000" dirty="0"/>
              <a:t> </a:t>
            </a:r>
            <a:r>
              <a:rPr lang="en-US" sz="2000" dirty="0" err="1"/>
              <a:t>ga</a:t>
            </a:r>
            <a:r>
              <a:rPr lang="en-US" sz="2000" dirty="0"/>
              <a:t> “</a:t>
            </a:r>
            <a:r>
              <a:rPr lang="en-US" sz="2000" dirty="0" err="1"/>
              <a:t>otvorimo</a:t>
            </a:r>
            <a:r>
              <a:rPr lang="en-US" sz="2000" dirty="0"/>
              <a:t>”, </a:t>
            </a:r>
          </a:p>
          <a:p>
            <a:r>
              <a:rPr lang="en-US" sz="2000" i="1" dirty="0" err="1"/>
              <a:t>sY</a:t>
            </a:r>
            <a:r>
              <a:rPr lang="en-US" sz="2000" dirty="0" err="1">
                <a:latin typeface="Times New Roman" pitchFamily="18" charset="0"/>
                <a:cs typeface="Times New Roman" pitchFamily="18" charset="0"/>
              </a:rPr>
              <a:t>≠</a:t>
            </a:r>
            <a:r>
              <a:rPr lang="en-US" sz="2000" b="1" i="1" dirty="0" err="1">
                <a:latin typeface="Times New Roman" pitchFamily="18" charset="0"/>
                <a:cs typeface="Times New Roman" pitchFamily="18" charset="0"/>
              </a:rPr>
              <a:t>I</a:t>
            </a:r>
            <a:endParaRPr lang="en-US" sz="2000" b="1" dirty="0"/>
          </a:p>
          <a:p>
            <a:r>
              <a:rPr lang="en-US" sz="2000" b="1" i="1" dirty="0"/>
              <a:t>S=</a:t>
            </a:r>
            <a:r>
              <a:rPr lang="en-US" sz="2000" b="1" i="1" dirty="0" err="1"/>
              <a:t>sY</a:t>
            </a:r>
            <a:r>
              <a:rPr lang="en-US" sz="2000" b="1" i="1" dirty="0"/>
              <a:t> +</a:t>
            </a:r>
            <a:r>
              <a:rPr lang="en-US" sz="2000" b="1" i="1" dirty="0" err="1"/>
              <a:t>r</a:t>
            </a:r>
            <a:r>
              <a:rPr lang="en-US" sz="2000" b="1" i="1" baseline="30000" dirty="0" err="1"/>
              <a:t>w</a:t>
            </a:r>
            <a:r>
              <a:rPr lang="en-US" sz="2000" b="1" i="1" dirty="0" err="1"/>
              <a:t>K</a:t>
            </a:r>
            <a:r>
              <a:rPr lang="en-US" sz="2000" b="1" i="1" baseline="30000" dirty="0" err="1"/>
              <a:t>f</a:t>
            </a:r>
            <a:endParaRPr lang="en-US" sz="2000" b="1" i="1" baseline="30000" dirty="0"/>
          </a:p>
          <a:p>
            <a:endParaRPr lang="en-US" sz="1600" dirty="0"/>
          </a:p>
          <a:p>
            <a:r>
              <a:rPr lang="en-GB" sz="1600" dirty="0"/>
              <a:t>T</a:t>
            </a:r>
            <a:r>
              <a:rPr lang="en-US" sz="1600" dirty="0"/>
              <a:t>o se ne </a:t>
            </a:r>
            <a:r>
              <a:rPr lang="en-US" sz="1600" dirty="0" err="1"/>
              <a:t>računa</a:t>
            </a:r>
            <a:r>
              <a:rPr lang="en-US" sz="1600" dirty="0"/>
              <a:t> u B</a:t>
            </a:r>
            <a:r>
              <a:rPr lang="en-GB" sz="1600" dirty="0"/>
              <a:t>DP </a:t>
            </a:r>
            <a:r>
              <a:rPr lang="en-US" sz="1600" dirty="0" err="1"/>
              <a:t>ali</a:t>
            </a:r>
            <a:r>
              <a:rPr lang="en-US" sz="1600" dirty="0"/>
              <a:t> </a:t>
            </a:r>
            <a:r>
              <a:rPr lang="en-US" sz="1600" dirty="0" err="1"/>
              <a:t>ulazi</a:t>
            </a:r>
            <a:r>
              <a:rPr lang="en-US" sz="1600" dirty="0"/>
              <a:t> u BNP (</a:t>
            </a:r>
            <a:r>
              <a:rPr lang="en-GB" sz="1600" dirty="0"/>
              <a:t>GNI</a:t>
            </a:r>
            <a:r>
              <a:rPr lang="en-US" sz="1600" dirty="0"/>
              <a:t>)</a:t>
            </a:r>
            <a:r>
              <a:rPr lang="en-GB" sz="1600" dirty="0"/>
              <a:t>. </a:t>
            </a:r>
            <a:endParaRPr lang="en-US" sz="1600" dirty="0"/>
          </a:p>
          <a:p>
            <a:r>
              <a:rPr lang="en-US" sz="1600" b="1" i="1" dirty="0" err="1"/>
              <a:t>r</a:t>
            </a:r>
            <a:r>
              <a:rPr lang="en-US" sz="1600" b="1" i="1" baseline="30000" dirty="0" err="1"/>
              <a:t>w</a:t>
            </a:r>
            <a:r>
              <a:rPr lang="en-US" sz="1600" b="1" i="1" dirty="0"/>
              <a:t> </a:t>
            </a:r>
            <a:r>
              <a:rPr lang="en-GB" sz="1600" dirty="0"/>
              <a:t>&gt; </a:t>
            </a:r>
            <a:r>
              <a:rPr lang="en-US" sz="1600" b="1" i="1" dirty="0"/>
              <a:t>r</a:t>
            </a:r>
            <a:r>
              <a:rPr lang="en-GB" sz="1600" b="1" i="1" baseline="30000" dirty="0"/>
              <a:t>d</a:t>
            </a:r>
            <a:r>
              <a:rPr lang="en-GB" sz="1600" dirty="0"/>
              <a:t>  </a:t>
            </a:r>
            <a:r>
              <a:rPr lang="en-GB" sz="1600" dirty="0" err="1"/>
              <a:t>isplati</a:t>
            </a:r>
            <a:r>
              <a:rPr lang="en-GB" sz="1600" dirty="0"/>
              <a:t> se </a:t>
            </a:r>
            <a:r>
              <a:rPr lang="en-GB" sz="1600" dirty="0" err="1"/>
              <a:t>investirati</a:t>
            </a:r>
            <a:r>
              <a:rPr lang="en-GB" sz="1600" dirty="0"/>
              <a:t> u </a:t>
            </a:r>
            <a:r>
              <a:rPr lang="en-GB" sz="1600" dirty="0" err="1"/>
              <a:t>inostranstvu</a:t>
            </a:r>
            <a:r>
              <a:rPr lang="en-GB" sz="1600" dirty="0"/>
              <a:t>  </a:t>
            </a:r>
          </a:p>
          <a:p>
            <a:r>
              <a:rPr lang="en-GB" sz="1600" dirty="0" err="1"/>
              <a:t>Iako</a:t>
            </a:r>
            <a:r>
              <a:rPr lang="en-GB" sz="1600" dirty="0"/>
              <a:t> </a:t>
            </a:r>
            <a:r>
              <a:rPr lang="en-GB" sz="1600" dirty="0" err="1"/>
              <a:t>doma</a:t>
            </a:r>
            <a:r>
              <a:rPr lang="en-US" sz="1600" dirty="0" err="1"/>
              <a:t>ća</a:t>
            </a:r>
            <a:r>
              <a:rPr lang="en-US" sz="1600" dirty="0"/>
              <a:t> </a:t>
            </a:r>
            <a:r>
              <a:rPr lang="en-US" sz="1600" dirty="0" err="1"/>
              <a:t>štednja</a:t>
            </a:r>
            <a:r>
              <a:rPr lang="en-US" sz="1600" dirty="0"/>
              <a:t> </a:t>
            </a:r>
            <a:r>
              <a:rPr lang="en-US" sz="1600" dirty="0" err="1"/>
              <a:t>pada</a:t>
            </a:r>
            <a:r>
              <a:rPr lang="en-US" sz="1600" dirty="0"/>
              <a:t> - </a:t>
            </a:r>
            <a:r>
              <a:rPr lang="en-GB" sz="1600" dirty="0"/>
              <a:t>D</a:t>
            </a:r>
            <a:r>
              <a:rPr lang="en-US" sz="1600" dirty="0" err="1"/>
              <a:t>ohodak</a:t>
            </a:r>
            <a:r>
              <a:rPr lang="en-US" sz="1600" dirty="0"/>
              <a:t> </a:t>
            </a:r>
            <a:r>
              <a:rPr lang="en-US" sz="1600" dirty="0" err="1"/>
              <a:t>raste</a:t>
            </a:r>
            <a:r>
              <a:rPr lang="en-US" sz="1600" dirty="0"/>
              <a:t> </a:t>
            </a:r>
          </a:p>
          <a:p>
            <a:endParaRPr lang="en-US" sz="1600" dirty="0"/>
          </a:p>
          <a:p>
            <a:r>
              <a:rPr lang="en-US" sz="1600" b="1" i="1" dirty="0" err="1"/>
              <a:t>Ako</a:t>
            </a:r>
            <a:r>
              <a:rPr lang="en-US" sz="1600" b="1" i="1" dirty="0"/>
              <a:t> </a:t>
            </a:r>
            <a:r>
              <a:rPr lang="en-US" sz="1600" b="1" i="1" dirty="0" err="1"/>
              <a:t>je</a:t>
            </a:r>
            <a:r>
              <a:rPr lang="en-US" sz="1600" b="1" i="1" dirty="0"/>
              <a:t> </a:t>
            </a:r>
            <a:r>
              <a:rPr lang="en-US" sz="1600" b="1" i="1" dirty="0" err="1"/>
              <a:t>r</a:t>
            </a:r>
            <a:r>
              <a:rPr lang="en-US" sz="1600" b="1" i="1" baseline="30000" dirty="0" err="1"/>
              <a:t>w</a:t>
            </a:r>
            <a:r>
              <a:rPr lang="en-US" sz="1600" b="1" i="1" dirty="0"/>
              <a:t> </a:t>
            </a:r>
            <a:r>
              <a:rPr lang="en-GB" sz="1600" dirty="0"/>
              <a:t>&lt; </a:t>
            </a:r>
            <a:r>
              <a:rPr lang="en-US" sz="1600" b="1" i="1" dirty="0"/>
              <a:t>r</a:t>
            </a:r>
            <a:r>
              <a:rPr lang="en-GB" sz="1600" b="1" i="1" baseline="30000" dirty="0"/>
              <a:t>d </a:t>
            </a:r>
            <a:r>
              <a:rPr lang="en-US" sz="1600" b="1" i="1" baseline="30000" dirty="0"/>
              <a:t> </a:t>
            </a:r>
            <a:r>
              <a:rPr lang="en-US" sz="1600" dirty="0" err="1"/>
              <a:t>kapital</a:t>
            </a:r>
            <a:r>
              <a:rPr lang="en-US" sz="1600" dirty="0"/>
              <a:t> </a:t>
            </a:r>
            <a:r>
              <a:rPr lang="en-US" sz="1600" dirty="0" err="1"/>
              <a:t>dolazi</a:t>
            </a:r>
            <a:r>
              <a:rPr lang="en-US" sz="1600" dirty="0"/>
              <a:t>, </a:t>
            </a:r>
            <a:r>
              <a:rPr lang="en-US" sz="1600" dirty="0" err="1"/>
              <a:t>raste</a:t>
            </a:r>
            <a:r>
              <a:rPr lang="en-US" sz="1600" dirty="0"/>
              <a:t> B</a:t>
            </a:r>
            <a:r>
              <a:rPr lang="en-GB" sz="1600" dirty="0"/>
              <a:t>DP </a:t>
            </a:r>
            <a:r>
              <a:rPr lang="en-US" sz="1600" dirty="0" err="1"/>
              <a:t>i</a:t>
            </a:r>
            <a:r>
              <a:rPr lang="en-US" sz="1600" dirty="0"/>
              <a:t> </a:t>
            </a:r>
            <a:r>
              <a:rPr lang="en-US" sz="1600" dirty="0" err="1"/>
              <a:t>dohodak</a:t>
            </a:r>
            <a:r>
              <a:rPr lang="en-US" sz="1600" dirty="0"/>
              <a:t>. </a:t>
            </a:r>
          </a:p>
          <a:p>
            <a:endParaRPr lang="en-US" sz="1600" dirty="0"/>
          </a:p>
          <a:p>
            <a:r>
              <a:rPr lang="en-US" sz="1600" dirty="0"/>
              <a:t>U </a:t>
            </a:r>
            <a:r>
              <a:rPr lang="en-US" sz="1600" dirty="0" err="1"/>
              <a:t>oba</a:t>
            </a:r>
            <a:r>
              <a:rPr lang="en-US" sz="1600" dirty="0"/>
              <a:t> </a:t>
            </a:r>
            <a:r>
              <a:rPr lang="en-US" sz="1600" dirty="0" err="1"/>
              <a:t>slučaja</a:t>
            </a:r>
            <a:r>
              <a:rPr lang="en-US" sz="1600" dirty="0"/>
              <a:t> </a:t>
            </a:r>
            <a:r>
              <a:rPr lang="en-US" sz="1600" dirty="0" err="1"/>
              <a:t>bolje</a:t>
            </a:r>
            <a:r>
              <a:rPr lang="en-US" sz="1600" dirty="0"/>
              <a:t> </a:t>
            </a:r>
            <a:r>
              <a:rPr lang="en-US" sz="1600" dirty="0" err="1"/>
              <a:t>je</a:t>
            </a:r>
            <a:r>
              <a:rPr lang="en-US" sz="1600" dirty="0"/>
              <a:t> </a:t>
            </a:r>
            <a:r>
              <a:rPr lang="en-US" sz="1600" dirty="0" err="1"/>
              <a:t>otvoriti</a:t>
            </a:r>
            <a:r>
              <a:rPr lang="en-US" sz="1600" dirty="0"/>
              <a:t> </a:t>
            </a:r>
            <a:r>
              <a:rPr lang="en-US" sz="1600" dirty="0" err="1"/>
              <a:t>zemlju</a:t>
            </a:r>
            <a:endParaRPr lang="en-GB" sz="16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noChangeArrowheads="1"/>
          </p:cNvSpPr>
          <p:nvPr>
            <p:ph type="title"/>
          </p:nvPr>
        </p:nvSpPr>
        <p:spPr/>
        <p:txBody>
          <a:bodyPr/>
          <a:lstStyle/>
          <a:p>
            <a:endParaRPr lang="en-GB"/>
          </a:p>
        </p:txBody>
      </p:sp>
      <p:sp>
        <p:nvSpPr>
          <p:cNvPr id="54275" name="Content Placeholder 2"/>
          <p:cNvSpPr>
            <a:spLocks noGrp="1" noChangeArrowheads="1"/>
          </p:cNvSpPr>
          <p:nvPr>
            <p:ph sz="half" idx="1"/>
          </p:nvPr>
        </p:nvSpPr>
        <p:spPr/>
        <p:txBody>
          <a:bodyPr/>
          <a:lstStyle/>
          <a:p>
            <a:r>
              <a:rPr lang="en-GB" sz="1600" dirty="0"/>
              <a:t>4. </a:t>
            </a:r>
            <a:r>
              <a:rPr lang="en-GB" sz="1600" dirty="0" err="1"/>
              <a:t>Posmatrajući</a:t>
            </a:r>
            <a:r>
              <a:rPr lang="en-GB" sz="1600" dirty="0"/>
              <a:t> </a:t>
            </a:r>
            <a:r>
              <a:rPr lang="en-GB" sz="1600" dirty="0" err="1"/>
              <a:t>panele</a:t>
            </a:r>
            <a:r>
              <a:rPr lang="en-GB" sz="1600" dirty="0"/>
              <a:t> </a:t>
            </a:r>
            <a:r>
              <a:rPr lang="en-GB" sz="1600" dirty="0" err="1"/>
              <a:t>na</a:t>
            </a:r>
            <a:r>
              <a:rPr lang="en-GB" sz="1600" dirty="0"/>
              <a:t> </a:t>
            </a:r>
            <a:r>
              <a:rPr lang="en-GB" sz="1600" dirty="0" err="1"/>
              <a:t>Slici</a:t>
            </a:r>
            <a:r>
              <a:rPr lang="en-GB" sz="1600" dirty="0"/>
              <a:t> 3.5, </a:t>
            </a:r>
            <a:r>
              <a:rPr lang="en-GB" sz="1600" dirty="0" err="1"/>
              <a:t>odmah</a:t>
            </a:r>
            <a:r>
              <a:rPr lang="en-GB" sz="1600" dirty="0"/>
              <a:t> se </a:t>
            </a:r>
            <a:r>
              <a:rPr lang="en-GB" sz="1600" dirty="0" err="1"/>
              <a:t>primećuje</a:t>
            </a:r>
            <a:r>
              <a:rPr lang="en-GB" sz="1600" dirty="0"/>
              <a:t> da </a:t>
            </a:r>
            <a:r>
              <a:rPr lang="en-GB" sz="1600" dirty="0" err="1"/>
              <a:t>su</a:t>
            </a:r>
            <a:r>
              <a:rPr lang="en-GB" sz="1600" dirty="0"/>
              <a:t> </a:t>
            </a:r>
            <a:r>
              <a:rPr lang="en-GB" sz="1600" dirty="0" err="1"/>
              <a:t>afričke</a:t>
            </a:r>
            <a:r>
              <a:rPr lang="en-GB" sz="1600" dirty="0"/>
              <a:t> </a:t>
            </a:r>
            <a:r>
              <a:rPr lang="en-GB" sz="1600" dirty="0" err="1"/>
              <a:t>zemlje</a:t>
            </a:r>
            <a:r>
              <a:rPr lang="en-GB" sz="1600" dirty="0"/>
              <a:t> </a:t>
            </a:r>
            <a:r>
              <a:rPr lang="en-GB" sz="1600" dirty="0" err="1"/>
              <a:t>sabijene</a:t>
            </a:r>
            <a:r>
              <a:rPr lang="en-GB" sz="1600" dirty="0"/>
              <a:t> u </a:t>
            </a:r>
            <a:r>
              <a:rPr lang="en-GB" sz="1600" dirty="0" err="1"/>
              <a:t>donji</a:t>
            </a:r>
            <a:r>
              <a:rPr lang="en-GB" sz="1600" dirty="0"/>
              <a:t> </a:t>
            </a:r>
            <a:r>
              <a:rPr lang="en-GB" sz="1600" dirty="0" err="1"/>
              <a:t>levi</a:t>
            </a:r>
            <a:r>
              <a:rPr lang="en-GB" sz="1600" dirty="0"/>
              <a:t> </a:t>
            </a:r>
            <a:r>
              <a:rPr lang="en-GB" sz="1600" dirty="0" err="1"/>
              <a:t>ugao</a:t>
            </a:r>
            <a:r>
              <a:rPr lang="en-GB" sz="1600" dirty="0"/>
              <a:t>, </a:t>
            </a:r>
            <a:r>
              <a:rPr lang="en-GB" sz="1600" dirty="0" err="1"/>
              <a:t>dok</a:t>
            </a:r>
            <a:r>
              <a:rPr lang="en-GB" sz="1600" dirty="0"/>
              <a:t> </a:t>
            </a:r>
            <a:r>
              <a:rPr lang="en-GB" sz="1600" dirty="0" err="1"/>
              <a:t>su</a:t>
            </a:r>
            <a:r>
              <a:rPr lang="en-GB" sz="1600" dirty="0"/>
              <a:t> </a:t>
            </a:r>
            <a:r>
              <a:rPr lang="en-GB" sz="1600" dirty="0" err="1"/>
              <a:t>evropske</a:t>
            </a:r>
            <a:r>
              <a:rPr lang="en-GB" sz="1600" dirty="0"/>
              <a:t> </a:t>
            </a:r>
            <a:r>
              <a:rPr lang="en-GB" sz="1600" dirty="0" err="1"/>
              <a:t>zemlje</a:t>
            </a:r>
            <a:r>
              <a:rPr lang="en-GB" sz="1600" dirty="0"/>
              <a:t> u </a:t>
            </a:r>
            <a:r>
              <a:rPr lang="en-GB" sz="1600" dirty="0" err="1"/>
              <a:t>gornjem</a:t>
            </a:r>
            <a:r>
              <a:rPr lang="en-GB" sz="1600" dirty="0"/>
              <a:t> </a:t>
            </a:r>
            <a:r>
              <a:rPr lang="en-GB" sz="1600" dirty="0" err="1"/>
              <a:t>desnom</a:t>
            </a:r>
            <a:r>
              <a:rPr lang="en-GB" sz="1600" dirty="0"/>
              <a:t> </a:t>
            </a:r>
            <a:r>
              <a:rPr lang="en-GB" sz="1600" dirty="0" err="1"/>
              <a:t>uglu</a:t>
            </a:r>
            <a:r>
              <a:rPr lang="en-GB" sz="1600" dirty="0"/>
              <a:t>. </a:t>
            </a:r>
            <a:r>
              <a:rPr lang="en-GB" sz="1600" dirty="0" err="1"/>
              <a:t>Koje</a:t>
            </a:r>
            <a:r>
              <a:rPr lang="en-GB" sz="1600" dirty="0"/>
              <a:t> bi </a:t>
            </a:r>
            <a:r>
              <a:rPr lang="en-GB" sz="1600" dirty="0" err="1"/>
              <a:t>objašnjenje</a:t>
            </a:r>
            <a:r>
              <a:rPr lang="en-GB" sz="1600" dirty="0"/>
              <a:t> </a:t>
            </a:r>
            <a:r>
              <a:rPr lang="en-GB" sz="1600" dirty="0" err="1"/>
              <a:t>za</a:t>
            </a:r>
            <a:r>
              <a:rPr lang="en-GB" sz="1600" dirty="0"/>
              <a:t> </a:t>
            </a:r>
            <a:r>
              <a:rPr lang="en-GB" sz="1600" dirty="0" err="1"/>
              <a:t>ovo</a:t>
            </a:r>
            <a:r>
              <a:rPr lang="en-GB" sz="1600" dirty="0"/>
              <a:t> </a:t>
            </a:r>
            <a:r>
              <a:rPr lang="en-GB" sz="1600" dirty="0" err="1"/>
              <a:t>dao</a:t>
            </a:r>
            <a:r>
              <a:rPr lang="en-GB" sz="1600" dirty="0"/>
              <a:t> model </a:t>
            </a:r>
            <a:r>
              <a:rPr lang="en-GB" sz="1600" dirty="0" err="1"/>
              <a:t>rasta</a:t>
            </a:r>
            <a:r>
              <a:rPr lang="en-GB" sz="1600" dirty="0"/>
              <a:t> </a:t>
            </a:r>
            <a:r>
              <a:rPr lang="en-GB" sz="1600" dirty="0" err="1"/>
              <a:t>Soloua</a:t>
            </a:r>
            <a:r>
              <a:rPr lang="en-GB" sz="1600" dirty="0"/>
              <a:t>? </a:t>
            </a:r>
            <a:r>
              <a:rPr lang="en-GB" sz="1600" dirty="0" err="1"/>
              <a:t>Je</a:t>
            </a:r>
            <a:r>
              <a:rPr lang="en-GB" sz="1600" dirty="0"/>
              <a:t> li to </a:t>
            </a:r>
            <a:r>
              <a:rPr lang="en-GB" sz="1600" dirty="0" err="1"/>
              <a:t>dovoljno</a:t>
            </a:r>
            <a:r>
              <a:rPr lang="en-GB" sz="1600" dirty="0"/>
              <a:t> </a:t>
            </a:r>
            <a:r>
              <a:rPr lang="en-GB" sz="1600" dirty="0" err="1"/>
              <a:t>objašnjenje</a:t>
            </a:r>
            <a:r>
              <a:rPr lang="en-GB" sz="1600" dirty="0"/>
              <a:t>? </a:t>
            </a:r>
            <a:r>
              <a:rPr lang="en-GB" sz="1600" dirty="0" err="1"/>
              <a:t>Objasnite</a:t>
            </a:r>
            <a:r>
              <a:rPr lang="en-GB" sz="1600" dirty="0"/>
              <a:t>. </a:t>
            </a:r>
            <a:endParaRPr lang="en-US" sz="1600" dirty="0"/>
          </a:p>
          <a:p>
            <a:endParaRPr lang="en-US" sz="1600" dirty="0"/>
          </a:p>
          <a:p>
            <a:r>
              <a:rPr lang="en-US" sz="1600" dirty="0"/>
              <a:t>Model </a:t>
            </a:r>
            <a:r>
              <a:rPr lang="en-US" sz="1600" dirty="0" err="1"/>
              <a:t>Soloua</a:t>
            </a:r>
            <a:r>
              <a:rPr lang="en-US" sz="1600" dirty="0"/>
              <a:t> </a:t>
            </a:r>
            <a:r>
              <a:rPr lang="en-US" sz="1600" dirty="0" err="1"/>
              <a:t>kaže</a:t>
            </a:r>
            <a:r>
              <a:rPr lang="en-US" sz="1600" dirty="0"/>
              <a:t> da </a:t>
            </a:r>
            <a:r>
              <a:rPr lang="en-US" sz="1600" dirty="0" err="1"/>
              <a:t>zemlje</a:t>
            </a:r>
            <a:r>
              <a:rPr lang="en-US" sz="1600" dirty="0"/>
              <a:t> </a:t>
            </a:r>
            <a:r>
              <a:rPr lang="en-US" sz="1600" dirty="0" err="1"/>
              <a:t>sa</a:t>
            </a:r>
            <a:r>
              <a:rPr lang="en-US" sz="1600" dirty="0"/>
              <a:t> </a:t>
            </a:r>
            <a:r>
              <a:rPr lang="en-US" sz="1600" dirty="0" err="1"/>
              <a:t>malim</a:t>
            </a:r>
            <a:r>
              <a:rPr lang="en-US" sz="1600" dirty="0"/>
              <a:t> </a:t>
            </a:r>
            <a:r>
              <a:rPr lang="en-US" sz="1600" dirty="0" err="1"/>
              <a:t>stokom</a:t>
            </a:r>
            <a:r>
              <a:rPr lang="en-US" sz="1600" dirty="0"/>
              <a:t> </a:t>
            </a:r>
            <a:r>
              <a:rPr lang="en-US" sz="1600" dirty="0" err="1"/>
              <a:t>kapitala</a:t>
            </a:r>
            <a:r>
              <a:rPr lang="en-US" sz="1600" dirty="0"/>
              <a:t> </a:t>
            </a:r>
            <a:r>
              <a:rPr lang="en-US" sz="1600" dirty="0" err="1"/>
              <a:t>treba</a:t>
            </a:r>
            <a:r>
              <a:rPr lang="en-US" sz="1600" dirty="0"/>
              <a:t> da </a:t>
            </a:r>
            <a:r>
              <a:rPr lang="en-US" sz="1600" dirty="0" err="1"/>
              <a:t>povećavaju</a:t>
            </a:r>
            <a:r>
              <a:rPr lang="en-US" sz="1600" dirty="0"/>
              <a:t> </a:t>
            </a:r>
            <a:r>
              <a:rPr lang="en-US" sz="1600" dirty="0" err="1"/>
              <a:t>investicije</a:t>
            </a:r>
            <a:r>
              <a:rPr lang="en-US" sz="1600" dirty="0"/>
              <a:t> </a:t>
            </a:r>
          </a:p>
          <a:p>
            <a:endParaRPr lang="en-US" sz="1600" dirty="0"/>
          </a:p>
          <a:p>
            <a:r>
              <a:rPr lang="en-GB" sz="1600" dirty="0"/>
              <a:t>A</a:t>
            </a:r>
            <a:r>
              <a:rPr lang="en-US" sz="1600" dirty="0"/>
              <a:t>li one </a:t>
            </a:r>
            <a:r>
              <a:rPr lang="en-US" sz="1600" dirty="0" err="1"/>
              <a:t>imaju</a:t>
            </a:r>
            <a:r>
              <a:rPr lang="en-US" sz="1600" dirty="0"/>
              <a:t> </a:t>
            </a:r>
            <a:r>
              <a:rPr lang="en-US" sz="1600" dirty="0" err="1"/>
              <a:t>nisku</a:t>
            </a:r>
            <a:r>
              <a:rPr lang="en-US" sz="1600" dirty="0"/>
              <a:t> </a:t>
            </a:r>
            <a:r>
              <a:rPr lang="en-US" sz="1600" dirty="0" err="1"/>
              <a:t>stopu</a:t>
            </a:r>
            <a:r>
              <a:rPr lang="en-US" sz="1600" dirty="0"/>
              <a:t> </a:t>
            </a:r>
            <a:r>
              <a:rPr lang="en-US" sz="1600" dirty="0" err="1"/>
              <a:t>investicija</a:t>
            </a:r>
            <a:endParaRPr lang="en-US" sz="1600" dirty="0"/>
          </a:p>
          <a:p>
            <a:endParaRPr lang="en-US" sz="1600" dirty="0"/>
          </a:p>
          <a:p>
            <a:r>
              <a:rPr lang="en-US" sz="1600" dirty="0" err="1"/>
              <a:t>Dakle</a:t>
            </a:r>
            <a:r>
              <a:rPr lang="en-US" sz="1600" dirty="0"/>
              <a:t>, </a:t>
            </a:r>
            <a:r>
              <a:rPr lang="en-US" sz="1600" dirty="0" err="1"/>
              <a:t>nije</a:t>
            </a:r>
            <a:r>
              <a:rPr lang="en-US" sz="1600" dirty="0"/>
              <a:t> u </a:t>
            </a:r>
            <a:r>
              <a:rPr lang="en-US" sz="1600" dirty="0" err="1"/>
              <a:t>skladu</a:t>
            </a:r>
            <a:r>
              <a:rPr lang="en-US" sz="1600" dirty="0"/>
              <a:t> </a:t>
            </a:r>
            <a:r>
              <a:rPr lang="en-US" sz="1600" dirty="0" err="1"/>
              <a:t>sa</a:t>
            </a:r>
            <a:r>
              <a:rPr lang="en-US" sz="1600" dirty="0"/>
              <a:t> </a:t>
            </a:r>
            <a:r>
              <a:rPr lang="en-US" sz="1600" dirty="0" err="1"/>
              <a:t>modeom</a:t>
            </a:r>
            <a:r>
              <a:rPr lang="en-US" sz="1600" dirty="0"/>
              <a:t> </a:t>
            </a:r>
            <a:r>
              <a:rPr lang="en-US" sz="1600" dirty="0" err="1"/>
              <a:t>Soloua</a:t>
            </a:r>
            <a:r>
              <a:rPr lang="en-US" sz="1600" dirty="0"/>
              <a:t>. </a:t>
            </a:r>
          </a:p>
          <a:p>
            <a:endParaRPr lang="en-GB" sz="1600" dirty="0"/>
          </a:p>
          <a:p>
            <a:r>
              <a:rPr lang="en-GB" sz="1600" dirty="0"/>
              <a:t>T</a:t>
            </a:r>
            <a:r>
              <a:rPr lang="en-US" sz="1600" dirty="0"/>
              <a:t>o  </a:t>
            </a:r>
            <a:r>
              <a:rPr lang="en-US" sz="1600" dirty="0" err="1"/>
              <a:t>radimo</a:t>
            </a:r>
            <a:r>
              <a:rPr lang="en-US" sz="1600" dirty="0"/>
              <a:t> u </a:t>
            </a:r>
            <a:r>
              <a:rPr lang="en-US" sz="1600" dirty="0" err="1"/>
              <a:t>narednom</a:t>
            </a:r>
            <a:r>
              <a:rPr lang="en-US" sz="1600" dirty="0"/>
              <a:t> </a:t>
            </a:r>
            <a:r>
              <a:rPr lang="en-US" sz="1600" dirty="0" err="1"/>
              <a:t>poglavlju</a:t>
            </a:r>
            <a:endParaRPr lang="en-GB" sz="1600" dirty="0"/>
          </a:p>
          <a:p>
            <a:endParaRPr lang="en-GB" sz="1600" dirty="0"/>
          </a:p>
        </p:txBody>
      </p:sp>
      <p:sp>
        <p:nvSpPr>
          <p:cNvPr id="54276" name="Content Placeholder 5"/>
          <p:cNvSpPr>
            <a:spLocks noGrp="1" noChangeArrowheads="1"/>
          </p:cNvSpPr>
          <p:nvPr>
            <p:ph sz="half" idx="2"/>
          </p:nvPr>
        </p:nvSpPr>
        <p:spPr/>
        <p:txBody>
          <a:bodyPr/>
          <a:lstStyle/>
          <a:p>
            <a:endParaRPr lang="en-GB"/>
          </a:p>
        </p:txBody>
      </p:sp>
      <p:pic>
        <p:nvPicPr>
          <p:cNvPr id="54277" name="Picture 2"/>
          <p:cNvPicPr>
            <a:picLocks noChangeAspect="1" noChangeArrowheads="1"/>
          </p:cNvPicPr>
          <p:nvPr/>
        </p:nvPicPr>
        <p:blipFill>
          <a:blip r:embed="rId2"/>
          <a:srcRect l="34167" t="41483" r="33333" b="17778"/>
          <a:stretch>
            <a:fillRect/>
          </a:stretch>
        </p:blipFill>
        <p:spPr bwMode="auto">
          <a:xfrm>
            <a:off x="4724400" y="1371600"/>
            <a:ext cx="4970463" cy="35052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noChangeArrowheads="1"/>
          </p:cNvSpPr>
          <p:nvPr>
            <p:ph type="title"/>
          </p:nvPr>
        </p:nvSpPr>
        <p:spPr/>
        <p:txBody>
          <a:bodyPr/>
          <a:lstStyle/>
          <a:p>
            <a:endParaRPr lang="en-GB"/>
          </a:p>
        </p:txBody>
      </p:sp>
      <p:sp>
        <p:nvSpPr>
          <p:cNvPr id="55299" name="Content Placeholder 2"/>
          <p:cNvSpPr>
            <a:spLocks noGrp="1" noChangeArrowheads="1"/>
          </p:cNvSpPr>
          <p:nvPr>
            <p:ph idx="1"/>
          </p:nvPr>
        </p:nvSpPr>
        <p:spPr/>
        <p:txBody>
          <a:bodyPr/>
          <a:lstStyle/>
          <a:p>
            <a:r>
              <a:rPr lang="en-GB" sz="2000"/>
              <a:t>5. Često se tvrdi da su poražene nacije iz II svetskog rata rasle brže od  zemalja -pobednica. Je li ova hipoteza u skladu sa modelom rasta Soloua?</a:t>
            </a:r>
            <a:endParaRPr lang="en-US" sz="2000"/>
          </a:p>
          <a:p>
            <a:endParaRPr lang="en-US" sz="2000"/>
          </a:p>
          <a:p>
            <a:endParaRPr lang="en-US" sz="2000"/>
          </a:p>
          <a:p>
            <a:r>
              <a:rPr lang="en-US" sz="2000"/>
              <a:t> Jeste. U ratu se razara kapital, te prinosi na kapital rastu, a tako i investicije i B</a:t>
            </a:r>
            <a:r>
              <a:rPr lang="en-GB" sz="2000"/>
              <a:t>DP </a:t>
            </a:r>
            <a:endParaRPr lang="en-US" sz="2000"/>
          </a:p>
          <a:p>
            <a:endParaRPr lang="en-US" sz="2000"/>
          </a:p>
          <a:p>
            <a:r>
              <a:rPr lang="en-GB" sz="2000"/>
              <a:t>R</a:t>
            </a:r>
            <a:r>
              <a:rPr lang="en-US" sz="2000"/>
              <a:t>astu brže nego zemlje – pobednice</a:t>
            </a:r>
          </a:p>
          <a:p>
            <a:endParaRPr lang="en-GB" sz="2000"/>
          </a:p>
          <a:p>
            <a:endParaRPr lang="en-GB"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gure-245.png"/>
          <p:cNvPicPr>
            <a:picLocks noGrp="1" noChangeAspect="1"/>
          </p:cNvPicPr>
          <p:nvPr>
            <p:ph idx="1"/>
          </p:nvPr>
        </p:nvPicPr>
        <p:blipFill>
          <a:blip r:embed="rId2"/>
          <a:stretch>
            <a:fillRect/>
          </a:stretch>
        </p:blipFill>
        <p:spPr>
          <a:xfrm>
            <a:off x="533400" y="1676400"/>
            <a:ext cx="7766074" cy="4876800"/>
          </a:xfrm>
        </p:spPr>
      </p:pic>
      <p:sp>
        <p:nvSpPr>
          <p:cNvPr id="6" name="TextBox 5"/>
          <p:cNvSpPr txBox="1"/>
          <p:nvPr/>
        </p:nvSpPr>
        <p:spPr>
          <a:xfrm>
            <a:off x="533400" y="304800"/>
            <a:ext cx="8610600" cy="1077218"/>
          </a:xfrm>
          <a:prstGeom prst="rect">
            <a:avLst/>
          </a:prstGeom>
          <a:noFill/>
        </p:spPr>
        <p:txBody>
          <a:bodyPr wrap="square" rtlCol="0">
            <a:spAutoFit/>
          </a:bodyPr>
          <a:lstStyle/>
          <a:p>
            <a:r>
              <a:rPr lang="en-US" sz="3200" b="1" dirty="0" err="1">
                <a:solidFill>
                  <a:schemeClr val="bg2"/>
                </a:solidFill>
                <a:latin typeface="+mj-lt"/>
              </a:rPr>
              <a:t>Udeo</a:t>
            </a:r>
            <a:r>
              <a:rPr lang="en-US" sz="3200" b="1" dirty="0">
                <a:solidFill>
                  <a:schemeClr val="bg2"/>
                </a:solidFill>
                <a:latin typeface="+mj-lt"/>
              </a:rPr>
              <a:t> </a:t>
            </a:r>
            <a:r>
              <a:rPr lang="en-US" sz="3200" b="1" dirty="0" err="1">
                <a:solidFill>
                  <a:schemeClr val="bg2"/>
                </a:solidFill>
                <a:latin typeface="+mj-lt"/>
              </a:rPr>
              <a:t>kapitala</a:t>
            </a:r>
            <a:r>
              <a:rPr lang="en-US" sz="3200" b="1" dirty="0">
                <a:solidFill>
                  <a:schemeClr val="bg2"/>
                </a:solidFill>
                <a:latin typeface="+mj-lt"/>
              </a:rPr>
              <a:t> u </a:t>
            </a:r>
            <a:r>
              <a:rPr lang="en-US" sz="3200" b="1" dirty="0" err="1">
                <a:solidFill>
                  <a:schemeClr val="bg2"/>
                </a:solidFill>
                <a:latin typeface="+mj-lt"/>
              </a:rPr>
              <a:t>dohotku</a:t>
            </a:r>
            <a:r>
              <a:rPr lang="en-US" sz="3200" b="1" dirty="0">
                <a:solidFill>
                  <a:schemeClr val="bg2"/>
                </a:solidFill>
                <a:latin typeface="+mj-lt"/>
              </a:rPr>
              <a:t>, pre </a:t>
            </a:r>
            <a:r>
              <a:rPr lang="en-US" sz="3200" b="1" dirty="0" err="1">
                <a:solidFill>
                  <a:schemeClr val="bg2"/>
                </a:solidFill>
                <a:latin typeface="+mj-lt"/>
              </a:rPr>
              <a:t>oporezivanja</a:t>
            </a:r>
            <a:r>
              <a:rPr lang="en-US" sz="3200" b="1" dirty="0">
                <a:solidFill>
                  <a:schemeClr val="bg2"/>
                </a:solidFill>
                <a:latin typeface="+mj-lt"/>
              </a:rPr>
              <a:t>,  SAD, 1913–2014</a:t>
            </a:r>
            <a:endParaRPr lang="en-US" sz="3200" dirty="0">
              <a:solidFill>
                <a:schemeClr val="bg2"/>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87233" y="833439"/>
            <a:ext cx="8728168" cy="5795962"/>
          </a:xfrm>
          <a:prstGeom prst="rect">
            <a:avLst/>
          </a:prstGeom>
          <a:noFill/>
          <a:ln w="9525">
            <a:noFill/>
            <a:miter lim="800000"/>
            <a:headEnd/>
            <a:tailEnd/>
          </a:ln>
        </p:spPr>
      </p:pic>
      <p:sp>
        <p:nvSpPr>
          <p:cNvPr id="2" name="Oval 1">
            <a:extLst>
              <a:ext uri="{FF2B5EF4-FFF2-40B4-BE49-F238E27FC236}">
                <a16:creationId xmlns:a16="http://schemas.microsoft.com/office/drawing/2014/main" id="{2BDE1A08-8AEC-441D-8EFC-B4986ABFEBEE}"/>
              </a:ext>
            </a:extLst>
          </p:cNvPr>
          <p:cNvSpPr/>
          <p:nvPr/>
        </p:nvSpPr>
        <p:spPr>
          <a:xfrm>
            <a:off x="1524000" y="3048000"/>
            <a:ext cx="19812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9FE371C0-B829-4163-8293-03F72F8E542B}"/>
              </a:ext>
            </a:extLst>
          </p:cNvPr>
          <p:cNvSpPr/>
          <p:nvPr/>
        </p:nvSpPr>
        <p:spPr>
          <a:xfrm>
            <a:off x="5334000" y="5181599"/>
            <a:ext cx="2743200" cy="8429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6">
            <a:extLst>
              <a:ext uri="{FF2B5EF4-FFF2-40B4-BE49-F238E27FC236}">
                <a16:creationId xmlns:a16="http://schemas.microsoft.com/office/drawing/2014/main" id="{2C5C55D9-EFDF-41F3-8FAA-59BA75B8D5DD}"/>
              </a:ext>
            </a:extLst>
          </p:cNvPr>
          <p:cNvSpPr>
            <a:spLocks noChangeArrowheads="1"/>
          </p:cNvSpPr>
          <p:nvPr/>
        </p:nvSpPr>
        <p:spPr bwMode="auto">
          <a:xfrm rot="10800536" flipV="1">
            <a:off x="4267224" y="4267658"/>
            <a:ext cx="5873750" cy="304800"/>
          </a:xfrm>
          <a:prstGeom prst="rect">
            <a:avLst/>
          </a:prstGeom>
          <a:noFill/>
          <a:ln w="9525">
            <a:noFill/>
            <a:miter lim="800000"/>
            <a:headEnd/>
            <a:tailEnd/>
          </a:ln>
        </p:spPr>
        <p:txBody>
          <a:bodyPr>
            <a:spAutoFit/>
          </a:bodyPr>
          <a:lstStyle/>
          <a:p>
            <a:r>
              <a:rPr lang="en-US" sz="1400" b="1" dirty="0">
                <a:solidFill>
                  <a:srgbClr val="FF0000"/>
                </a:solidFill>
                <a:latin typeface="Times New Roman" pitchFamily="18" charset="0"/>
              </a:rPr>
              <a:t>F(</a:t>
            </a:r>
            <a:r>
              <a:rPr lang="en-US" sz="1400" b="1" dirty="0" err="1">
                <a:solidFill>
                  <a:srgbClr val="FF0000"/>
                </a:solidFill>
                <a:latin typeface="Times New Roman" pitchFamily="18" charset="0"/>
              </a:rPr>
              <a:t>tK</a:t>
            </a:r>
            <a:r>
              <a:rPr lang="en-US" sz="1400" b="1" dirty="0">
                <a:solidFill>
                  <a:srgbClr val="FF0000"/>
                </a:solidFill>
                <a:latin typeface="Times New Roman" pitchFamily="18" charset="0"/>
              </a:rPr>
              <a:t>, </a:t>
            </a:r>
            <a:r>
              <a:rPr lang="en-US" sz="1400" b="1" dirty="0" err="1">
                <a:solidFill>
                  <a:srgbClr val="FF0000"/>
                </a:solidFill>
                <a:latin typeface="Times New Roman" pitchFamily="18" charset="0"/>
              </a:rPr>
              <a:t>tL</a:t>
            </a:r>
            <a:r>
              <a:rPr lang="en-US" sz="1400" b="1" dirty="0">
                <a:solidFill>
                  <a:srgbClr val="FF0000"/>
                </a:solidFill>
                <a:latin typeface="Times New Roman" pitchFamily="18" charset="0"/>
              </a:rPr>
              <a:t>) = (</a:t>
            </a:r>
            <a:r>
              <a:rPr lang="en-US" sz="1400" b="1" dirty="0" err="1">
                <a:solidFill>
                  <a:srgbClr val="FF0000"/>
                </a:solidFill>
                <a:latin typeface="Times New Roman" pitchFamily="18" charset="0"/>
              </a:rPr>
              <a:t>tK</a:t>
            </a:r>
            <a:r>
              <a:rPr lang="en-US" sz="1400" b="1" dirty="0">
                <a:solidFill>
                  <a:srgbClr val="FF0000"/>
                </a:solidFill>
                <a:latin typeface="Times New Roman" pitchFamily="18" charset="0"/>
              </a:rPr>
              <a:t>)</a:t>
            </a:r>
            <a:r>
              <a:rPr lang="en-US" sz="1400" b="1" baseline="30000" dirty="0">
                <a:solidFill>
                  <a:srgbClr val="FF0000"/>
                </a:solidFill>
                <a:latin typeface="Times New Roman" pitchFamily="18" charset="0"/>
              </a:rPr>
              <a:t>α</a:t>
            </a:r>
            <a:r>
              <a:rPr lang="en-US" sz="1400" b="1" dirty="0">
                <a:solidFill>
                  <a:srgbClr val="FF0000"/>
                </a:solidFill>
                <a:latin typeface="Times New Roman" pitchFamily="18" charset="0"/>
              </a:rPr>
              <a:t>(</a:t>
            </a:r>
            <a:r>
              <a:rPr lang="en-US" sz="1400" b="1" dirty="0" err="1">
                <a:solidFill>
                  <a:srgbClr val="FF0000"/>
                </a:solidFill>
                <a:latin typeface="Times New Roman" pitchFamily="18" charset="0"/>
              </a:rPr>
              <a:t>tL</a:t>
            </a:r>
            <a:r>
              <a:rPr lang="en-US" sz="1400" b="1" dirty="0">
                <a:solidFill>
                  <a:srgbClr val="FF0000"/>
                </a:solidFill>
                <a:latin typeface="Times New Roman" pitchFamily="18" charset="0"/>
              </a:rPr>
              <a:t>)</a:t>
            </a:r>
            <a:r>
              <a:rPr lang="en-US" sz="1400" b="1" baseline="30000" dirty="0">
                <a:solidFill>
                  <a:srgbClr val="FF0000"/>
                </a:solidFill>
                <a:latin typeface="Times New Roman" pitchFamily="18" charset="0"/>
              </a:rPr>
              <a:t>1−α</a:t>
            </a:r>
            <a:r>
              <a:rPr lang="en-US" sz="1400" b="1" dirty="0">
                <a:solidFill>
                  <a:srgbClr val="FF0000"/>
                </a:solidFill>
                <a:latin typeface="Times New Roman" pitchFamily="18" charset="0"/>
              </a:rPr>
              <a:t> = t</a:t>
            </a:r>
            <a:r>
              <a:rPr lang="en-US" sz="1400" b="1" baseline="30000" dirty="0">
                <a:solidFill>
                  <a:srgbClr val="FF0000"/>
                </a:solidFill>
                <a:latin typeface="Times New Roman" pitchFamily="18" charset="0"/>
              </a:rPr>
              <a:t>(α+1−α</a:t>
            </a:r>
            <a:r>
              <a:rPr lang="sr-Latn-CS" sz="1400" b="1" baseline="30000" dirty="0">
                <a:solidFill>
                  <a:srgbClr val="FF0000"/>
                </a:solidFill>
                <a:latin typeface="Times New Roman" pitchFamily="18" charset="0"/>
              </a:rPr>
              <a:t>)</a:t>
            </a:r>
            <a:r>
              <a:rPr lang="en-US" sz="1400" b="1" baseline="30000" dirty="0">
                <a:solidFill>
                  <a:srgbClr val="FF0000"/>
                </a:solidFill>
                <a:latin typeface="Times New Roman" pitchFamily="18" charset="0"/>
              </a:rPr>
              <a:t>)</a:t>
            </a:r>
            <a:r>
              <a:rPr lang="en-US" sz="1400" b="1" dirty="0" err="1">
                <a:solidFill>
                  <a:srgbClr val="FF0000"/>
                </a:solidFill>
                <a:latin typeface="Times New Roman" pitchFamily="18" charset="0"/>
              </a:rPr>
              <a:t>K</a:t>
            </a:r>
            <a:r>
              <a:rPr lang="en-US" sz="1400" b="1" baseline="30000" dirty="0" err="1">
                <a:solidFill>
                  <a:srgbClr val="FF0000"/>
                </a:solidFill>
                <a:latin typeface="Times New Roman" pitchFamily="18" charset="0"/>
              </a:rPr>
              <a:t>α</a:t>
            </a:r>
            <a:r>
              <a:rPr lang="en-US" sz="1400" b="1" dirty="0" err="1">
                <a:solidFill>
                  <a:srgbClr val="FF0000"/>
                </a:solidFill>
                <a:latin typeface="Times New Roman" pitchFamily="18" charset="0"/>
              </a:rPr>
              <a:t>L</a:t>
            </a:r>
            <a:r>
              <a:rPr lang="en-US" sz="1400" b="1" baseline="30000" dirty="0" err="1">
                <a:solidFill>
                  <a:srgbClr val="FF0000"/>
                </a:solidFill>
                <a:latin typeface="Times New Roman" pitchFamily="18" charset="0"/>
              </a:rPr>
              <a:t>1</a:t>
            </a:r>
            <a:r>
              <a:rPr lang="en-US" sz="1400" b="1" baseline="30000" dirty="0">
                <a:solidFill>
                  <a:srgbClr val="FF0000"/>
                </a:solidFill>
                <a:latin typeface="Times New Roman" pitchFamily="18" charset="0"/>
              </a:rPr>
              <a:t>−α</a:t>
            </a:r>
            <a:r>
              <a:rPr lang="en-US" sz="1400" b="1" dirty="0">
                <a:solidFill>
                  <a:srgbClr val="FF0000"/>
                </a:solidFill>
                <a:latin typeface="Times New Roman" pitchFamily="18" charset="0"/>
              </a:rPr>
              <a:t> = t </a:t>
            </a:r>
            <a:r>
              <a:rPr lang="en-US" sz="1400" b="1" dirty="0" err="1">
                <a:solidFill>
                  <a:srgbClr val="FF0000"/>
                </a:solidFill>
                <a:latin typeface="Times New Roman" pitchFamily="18" charset="0"/>
              </a:rPr>
              <a:t>K</a:t>
            </a:r>
            <a:r>
              <a:rPr lang="en-US" sz="1400" b="1" baseline="30000" dirty="0" err="1">
                <a:solidFill>
                  <a:srgbClr val="FF0000"/>
                </a:solidFill>
                <a:latin typeface="Times New Roman" pitchFamily="18" charset="0"/>
              </a:rPr>
              <a:t>α</a:t>
            </a:r>
            <a:r>
              <a:rPr lang="en-US" sz="1400" b="1" dirty="0" err="1">
                <a:solidFill>
                  <a:srgbClr val="FF0000"/>
                </a:solidFill>
                <a:latin typeface="Times New Roman" pitchFamily="18" charset="0"/>
              </a:rPr>
              <a:t>L</a:t>
            </a:r>
            <a:r>
              <a:rPr lang="en-US" sz="1400" b="1" baseline="30000" dirty="0" err="1">
                <a:solidFill>
                  <a:srgbClr val="FF0000"/>
                </a:solidFill>
                <a:latin typeface="Times New Roman" pitchFamily="18" charset="0"/>
              </a:rPr>
              <a:t>1</a:t>
            </a:r>
            <a:r>
              <a:rPr lang="en-US" sz="1400" b="1" baseline="30000" dirty="0">
                <a:solidFill>
                  <a:srgbClr val="FF0000"/>
                </a:solidFill>
                <a:latin typeface="Times New Roman" pitchFamily="18" charset="0"/>
              </a:rPr>
              <a:t>−α</a:t>
            </a:r>
            <a:r>
              <a:rPr lang="en-US" sz="1400" b="1" dirty="0">
                <a:solidFill>
                  <a:srgbClr val="FF0000"/>
                </a:solidFill>
                <a:latin typeface="Times New Roman" pitchFamily="18" charset="0"/>
              </a:rPr>
              <a:t> </a:t>
            </a:r>
            <a:r>
              <a:rPr lang="sr-Latn-CS" sz="1400" b="1" dirty="0">
                <a:solidFill>
                  <a:srgbClr val="FF0000"/>
                </a:solidFill>
                <a:latin typeface="Times New Roman" pitchFamily="18" charset="0"/>
              </a:rPr>
              <a:t>=</a:t>
            </a:r>
            <a:r>
              <a:rPr lang="en-US" sz="1400" b="1" dirty="0" err="1">
                <a:solidFill>
                  <a:srgbClr val="FF0000"/>
                </a:solidFill>
                <a:latin typeface="Times New Roman" pitchFamily="18" charset="0"/>
              </a:rPr>
              <a:t>tF</a:t>
            </a:r>
            <a:r>
              <a:rPr lang="en-US" sz="1400" b="1" dirty="0">
                <a:solidFill>
                  <a:srgbClr val="FF0000"/>
                </a:solidFill>
                <a:latin typeface="Times New Roman" pitchFamily="18" charset="0"/>
              </a:rPr>
              <a:t>(K, 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black"/>
        <p:txBody>
          <a:bodyPr/>
          <a:lstStyle/>
          <a:p>
            <a:pPr eaLnBrk="1" hangingPunct="1"/>
            <a:r>
              <a:rPr lang="sr-Latn-RS" dirty="0"/>
              <a:t>Slika </a:t>
            </a:r>
            <a:r>
              <a:rPr lang="de-DE" dirty="0"/>
              <a:t>3.2</a:t>
            </a:r>
            <a:endParaRPr lang="en-US" dirty="0"/>
          </a:p>
        </p:txBody>
      </p:sp>
      <p:sp>
        <p:nvSpPr>
          <p:cNvPr id="8195" name="Text Box 3"/>
          <p:cNvSpPr txBox="1">
            <a:spLocks noChangeArrowheads="1"/>
          </p:cNvSpPr>
          <p:nvPr/>
        </p:nvSpPr>
        <p:spPr bwMode="black">
          <a:xfrm>
            <a:off x="0" y="762000"/>
            <a:ext cx="9296400" cy="579438"/>
          </a:xfrm>
          <a:prstGeom prst="rect">
            <a:avLst/>
          </a:prstGeom>
          <a:noFill/>
          <a:ln w="9525">
            <a:noFill/>
            <a:miter lim="800000"/>
            <a:headEnd/>
            <a:tailEnd/>
          </a:ln>
        </p:spPr>
        <p:txBody>
          <a:bodyPr>
            <a:spAutoFit/>
          </a:bodyPr>
          <a:lstStyle/>
          <a:p>
            <a:pPr algn="ctr">
              <a:spcBef>
                <a:spcPct val="50000"/>
              </a:spcBef>
            </a:pPr>
            <a:r>
              <a:rPr lang="sr-Latn-CS" sz="3200">
                <a:solidFill>
                  <a:schemeClr val="bg1"/>
                </a:solidFill>
                <a:latin typeface="Arial" charset="0"/>
              </a:rPr>
              <a:t>Proizvodna funkcija</a:t>
            </a:r>
            <a:endParaRPr lang="en-US" sz="3200">
              <a:solidFill>
                <a:schemeClr val="bg1"/>
              </a:solidFill>
              <a:latin typeface="Arial" charset="0"/>
            </a:endParaRPr>
          </a:p>
        </p:txBody>
      </p:sp>
      <p:grpSp>
        <p:nvGrpSpPr>
          <p:cNvPr id="2" name="Group 4"/>
          <p:cNvGrpSpPr>
            <a:grpSpLocks/>
          </p:cNvGrpSpPr>
          <p:nvPr/>
        </p:nvGrpSpPr>
        <p:grpSpPr bwMode="auto">
          <a:xfrm>
            <a:off x="1885950" y="1828800"/>
            <a:ext cx="5181600" cy="4119563"/>
            <a:chOff x="1188" y="1152"/>
            <a:chExt cx="3264" cy="2595"/>
          </a:xfrm>
        </p:grpSpPr>
        <p:sp>
          <p:nvSpPr>
            <p:cNvPr id="8202" name="Line 5"/>
            <p:cNvSpPr>
              <a:spLocks noChangeShapeType="1"/>
            </p:cNvSpPr>
            <p:nvPr/>
          </p:nvSpPr>
          <p:spPr bwMode="black">
            <a:xfrm>
              <a:off x="1200" y="1152"/>
              <a:ext cx="0" cy="2592"/>
            </a:xfrm>
            <a:prstGeom prst="line">
              <a:avLst/>
            </a:prstGeom>
            <a:noFill/>
            <a:ln w="38100">
              <a:solidFill>
                <a:srgbClr val="B590DA"/>
              </a:solidFill>
              <a:round/>
              <a:headEnd/>
              <a:tailEnd/>
            </a:ln>
          </p:spPr>
          <p:txBody>
            <a:bodyPr/>
            <a:lstStyle/>
            <a:p>
              <a:endParaRPr lang="en-US"/>
            </a:p>
          </p:txBody>
        </p:sp>
        <p:sp>
          <p:nvSpPr>
            <p:cNvPr id="8203" name="Line 6"/>
            <p:cNvSpPr>
              <a:spLocks noChangeShapeType="1"/>
            </p:cNvSpPr>
            <p:nvPr/>
          </p:nvSpPr>
          <p:spPr bwMode="black">
            <a:xfrm>
              <a:off x="1188" y="3747"/>
              <a:ext cx="3264" cy="0"/>
            </a:xfrm>
            <a:prstGeom prst="line">
              <a:avLst/>
            </a:prstGeom>
            <a:noFill/>
            <a:ln w="38100">
              <a:solidFill>
                <a:srgbClr val="B590DA"/>
              </a:solidFill>
              <a:round/>
              <a:headEnd/>
              <a:tailEnd/>
            </a:ln>
          </p:spPr>
          <p:txBody>
            <a:bodyPr/>
            <a:lstStyle/>
            <a:p>
              <a:endParaRPr lang="en-US"/>
            </a:p>
          </p:txBody>
        </p:sp>
      </p:grpSp>
      <p:sp>
        <p:nvSpPr>
          <p:cNvPr id="8197" name="Text Box 7"/>
          <p:cNvSpPr txBox="1">
            <a:spLocks noChangeArrowheads="1"/>
          </p:cNvSpPr>
          <p:nvPr/>
        </p:nvSpPr>
        <p:spPr bwMode="black">
          <a:xfrm>
            <a:off x="2819400" y="6400800"/>
            <a:ext cx="3200400" cy="457200"/>
          </a:xfrm>
          <a:prstGeom prst="rect">
            <a:avLst/>
          </a:prstGeom>
          <a:noFill/>
          <a:ln w="9525">
            <a:noFill/>
            <a:miter lim="800000"/>
            <a:headEnd/>
            <a:tailEnd/>
          </a:ln>
        </p:spPr>
        <p:txBody>
          <a:bodyPr>
            <a:spAutoFit/>
          </a:bodyPr>
          <a:lstStyle/>
          <a:p>
            <a:pPr algn="ctr">
              <a:spcBef>
                <a:spcPct val="50000"/>
              </a:spcBef>
            </a:pPr>
            <a:r>
              <a:rPr lang="de-DE" sz="2400">
                <a:solidFill>
                  <a:schemeClr val="bg1"/>
                </a:solidFill>
                <a:latin typeface="Arial" charset="0"/>
              </a:rPr>
              <a:t>kapital (</a:t>
            </a:r>
            <a:r>
              <a:rPr lang="de-DE" sz="2400" i="1">
                <a:solidFill>
                  <a:schemeClr val="bg1"/>
                </a:solidFill>
                <a:latin typeface="Arial" charset="0"/>
              </a:rPr>
              <a:t>K</a:t>
            </a:r>
            <a:r>
              <a:rPr lang="de-DE" sz="2400">
                <a:solidFill>
                  <a:schemeClr val="bg1"/>
                </a:solidFill>
                <a:latin typeface="Arial" charset="0"/>
              </a:rPr>
              <a:t>)</a:t>
            </a:r>
            <a:endParaRPr lang="en-US" sz="2400">
              <a:solidFill>
                <a:schemeClr val="bg1"/>
              </a:solidFill>
              <a:latin typeface="Arial" charset="0"/>
            </a:endParaRPr>
          </a:p>
        </p:txBody>
      </p:sp>
      <p:sp>
        <p:nvSpPr>
          <p:cNvPr id="8198" name="Text Box 8"/>
          <p:cNvSpPr txBox="1">
            <a:spLocks noChangeArrowheads="1"/>
          </p:cNvSpPr>
          <p:nvPr/>
        </p:nvSpPr>
        <p:spPr bwMode="black">
          <a:xfrm rot="-5400000">
            <a:off x="0" y="2895600"/>
            <a:ext cx="1905000" cy="457200"/>
          </a:xfrm>
          <a:prstGeom prst="rect">
            <a:avLst/>
          </a:prstGeom>
          <a:noFill/>
          <a:ln w="9525">
            <a:noFill/>
            <a:miter lim="800000"/>
            <a:headEnd/>
            <a:tailEnd/>
          </a:ln>
        </p:spPr>
        <p:txBody>
          <a:bodyPr>
            <a:spAutoFit/>
          </a:bodyPr>
          <a:lstStyle/>
          <a:p>
            <a:pPr algn="ctr">
              <a:spcBef>
                <a:spcPct val="50000"/>
              </a:spcBef>
            </a:pPr>
            <a:r>
              <a:rPr lang="de-DE" sz="2400">
                <a:solidFill>
                  <a:schemeClr val="bg1"/>
                </a:solidFill>
                <a:latin typeface="Arial" charset="0"/>
              </a:rPr>
              <a:t>Output (</a:t>
            </a:r>
            <a:r>
              <a:rPr lang="de-DE" sz="2400" i="1">
                <a:solidFill>
                  <a:schemeClr val="bg1"/>
                </a:solidFill>
                <a:latin typeface="Arial" charset="0"/>
              </a:rPr>
              <a:t>Y</a:t>
            </a:r>
            <a:r>
              <a:rPr lang="de-DE" sz="2400">
                <a:solidFill>
                  <a:schemeClr val="bg1"/>
                </a:solidFill>
                <a:latin typeface="Arial" charset="0"/>
              </a:rPr>
              <a:t>)</a:t>
            </a:r>
            <a:endParaRPr lang="en-US" sz="2400">
              <a:solidFill>
                <a:schemeClr val="bg1"/>
              </a:solidFill>
              <a:latin typeface="Arial" charset="0"/>
            </a:endParaRPr>
          </a:p>
        </p:txBody>
      </p:sp>
      <p:sp>
        <p:nvSpPr>
          <p:cNvPr id="8199" name="Text Box 30"/>
          <p:cNvSpPr txBox="1">
            <a:spLocks noChangeArrowheads="1"/>
          </p:cNvSpPr>
          <p:nvPr/>
        </p:nvSpPr>
        <p:spPr bwMode="black">
          <a:xfrm>
            <a:off x="1524000" y="6019800"/>
            <a:ext cx="533400" cy="457200"/>
          </a:xfrm>
          <a:prstGeom prst="rect">
            <a:avLst/>
          </a:prstGeom>
          <a:noFill/>
          <a:ln w="9525">
            <a:noFill/>
            <a:miter lim="800000"/>
            <a:headEnd/>
            <a:tailEnd/>
          </a:ln>
        </p:spPr>
        <p:txBody>
          <a:bodyPr>
            <a:spAutoFit/>
          </a:bodyPr>
          <a:lstStyle/>
          <a:p>
            <a:pPr algn="ctr">
              <a:spcBef>
                <a:spcPct val="50000"/>
              </a:spcBef>
            </a:pPr>
            <a:r>
              <a:rPr lang="de-DE" sz="2400" i="1">
                <a:solidFill>
                  <a:srgbClr val="B590DA"/>
                </a:solidFill>
                <a:latin typeface="Arial" charset="0"/>
              </a:rPr>
              <a:t>0</a:t>
            </a:r>
            <a:endParaRPr lang="en-US" sz="2400" i="1">
              <a:solidFill>
                <a:srgbClr val="B590DA"/>
              </a:solidFill>
              <a:latin typeface="Arial" charset="0"/>
            </a:endParaRPr>
          </a:p>
        </p:txBody>
      </p:sp>
      <p:graphicFrame>
        <p:nvGraphicFramePr>
          <p:cNvPr id="8200" name="Object 31"/>
          <p:cNvGraphicFramePr>
            <a:graphicFrameLocks noChangeAspect="1"/>
          </p:cNvGraphicFramePr>
          <p:nvPr/>
        </p:nvGraphicFramePr>
        <p:xfrm>
          <a:off x="6286500" y="2622550"/>
          <a:ext cx="1270000" cy="342900"/>
        </p:xfrm>
        <a:graphic>
          <a:graphicData uri="http://schemas.openxmlformats.org/presentationml/2006/ole">
            <mc:AlternateContent xmlns:mc="http://schemas.openxmlformats.org/markup-compatibility/2006">
              <mc:Choice xmlns:v="urn:schemas-microsoft-com:vml" Requires="v">
                <p:oleObj spid="_x0000_s96282" name="Equation" r:id="rId3" imgW="30470504" imgH="8220109" progId="">
                  <p:embed/>
                </p:oleObj>
              </mc:Choice>
              <mc:Fallback>
                <p:oleObj name="Equation" r:id="rId3" imgW="30470504" imgH="8220109" progId="">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6286500" y="2622550"/>
                        <a:ext cx="12700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1" name="Arc 32"/>
          <p:cNvSpPr>
            <a:spLocks/>
          </p:cNvSpPr>
          <p:nvPr/>
        </p:nvSpPr>
        <p:spPr bwMode="black">
          <a:xfrm flipH="1">
            <a:off x="1924050" y="2743200"/>
            <a:ext cx="4084638" cy="4114800"/>
          </a:xfrm>
          <a:custGeom>
            <a:avLst/>
            <a:gdLst>
              <a:gd name="T0" fmla="*/ 0 w 21049"/>
              <a:gd name="T1" fmla="*/ 0 h 21600"/>
              <a:gd name="T2" fmla="*/ 2147483646 w 21049"/>
              <a:gd name="T3" fmla="*/ 2147483646 h 21600"/>
              <a:gd name="T4" fmla="*/ 0 w 21049"/>
              <a:gd name="T5" fmla="*/ 2147483646 h 21600"/>
              <a:gd name="T6" fmla="*/ 0 60000 65536"/>
              <a:gd name="T7" fmla="*/ 0 60000 65536"/>
              <a:gd name="T8" fmla="*/ 0 60000 65536"/>
              <a:gd name="T9" fmla="*/ 0 w 21049"/>
              <a:gd name="T10" fmla="*/ 0 h 21600"/>
              <a:gd name="T11" fmla="*/ 21049 w 21049"/>
              <a:gd name="T12" fmla="*/ 21600 h 21600"/>
            </a:gdLst>
            <a:ahLst/>
            <a:cxnLst>
              <a:cxn ang="T6">
                <a:pos x="T0" y="T1"/>
              </a:cxn>
              <a:cxn ang="T7">
                <a:pos x="T2" y="T3"/>
              </a:cxn>
              <a:cxn ang="T8">
                <a:pos x="T4" y="T5"/>
              </a:cxn>
            </a:cxnLst>
            <a:rect l="T9" t="T10" r="T11" b="T12"/>
            <a:pathLst>
              <a:path w="21049" h="21600" fill="none" extrusionOk="0">
                <a:moveTo>
                  <a:pt x="-1" y="0"/>
                </a:moveTo>
                <a:cubicBezTo>
                  <a:pt x="10061" y="0"/>
                  <a:pt x="18791" y="6947"/>
                  <a:pt x="21049" y="16752"/>
                </a:cubicBezTo>
              </a:path>
              <a:path w="21049" h="21600" stroke="0" extrusionOk="0">
                <a:moveTo>
                  <a:pt x="-1" y="0"/>
                </a:moveTo>
                <a:cubicBezTo>
                  <a:pt x="10061" y="0"/>
                  <a:pt x="18791" y="6947"/>
                  <a:pt x="21049" y="16752"/>
                </a:cubicBezTo>
                <a:lnTo>
                  <a:pt x="0" y="21600"/>
                </a:lnTo>
                <a:lnTo>
                  <a:pt x="-1" y="0"/>
                </a:lnTo>
                <a:close/>
              </a:path>
            </a:pathLst>
          </a:custGeom>
          <a:noFill/>
          <a:ln w="28575">
            <a:solidFill>
              <a:srgbClr val="FCE78C"/>
            </a:solidFill>
            <a:round/>
            <a:headEnd/>
            <a:tailEnd/>
          </a:ln>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black">
          <a:xfrm>
            <a:off x="152400" y="228600"/>
            <a:ext cx="9296400" cy="1077218"/>
          </a:xfrm>
          <a:prstGeom prst="rect">
            <a:avLst/>
          </a:prstGeom>
          <a:noFill/>
          <a:ln w="9525">
            <a:noFill/>
            <a:miter lim="800000"/>
            <a:headEnd/>
            <a:tailEnd/>
          </a:ln>
        </p:spPr>
        <p:txBody>
          <a:bodyPr>
            <a:spAutoFit/>
          </a:bodyPr>
          <a:lstStyle/>
          <a:p>
            <a:pPr algn="ctr">
              <a:spcBef>
                <a:spcPct val="50000"/>
              </a:spcBef>
            </a:pPr>
            <a:r>
              <a:rPr lang="sr-Latn-RS" sz="3200" dirty="0">
                <a:solidFill>
                  <a:schemeClr val="bg1"/>
                </a:solidFill>
                <a:latin typeface="Arial" charset="0"/>
              </a:rPr>
              <a:t>Slika 3</a:t>
            </a:r>
            <a:br>
              <a:rPr lang="sr-Latn-RS" sz="3200" dirty="0">
                <a:solidFill>
                  <a:schemeClr val="bg1"/>
                </a:solidFill>
                <a:latin typeface="Arial" charset="0"/>
              </a:rPr>
            </a:br>
            <a:r>
              <a:rPr lang="de-DE" sz="3200" dirty="0">
                <a:solidFill>
                  <a:schemeClr val="bg1"/>
                </a:solidFill>
                <a:latin typeface="Arial" charset="0"/>
              </a:rPr>
              <a:t>Pro</a:t>
            </a:r>
            <a:r>
              <a:rPr lang="sr-Latn-CS" sz="3200" dirty="0">
                <a:solidFill>
                  <a:schemeClr val="bg1"/>
                </a:solidFill>
                <a:latin typeface="Arial" charset="0"/>
              </a:rPr>
              <a:t>izvodna funkcija</a:t>
            </a:r>
            <a:r>
              <a:rPr lang="de-DE" sz="3200" dirty="0">
                <a:solidFill>
                  <a:schemeClr val="bg1"/>
                </a:solidFill>
                <a:latin typeface="Arial" charset="0"/>
              </a:rPr>
              <a:t> (inten</a:t>
            </a:r>
            <a:r>
              <a:rPr lang="sr-Latn-CS" sz="3200" dirty="0">
                <a:solidFill>
                  <a:schemeClr val="bg1"/>
                </a:solidFill>
                <a:latin typeface="Arial" charset="0"/>
              </a:rPr>
              <a:t>zivna</a:t>
            </a:r>
            <a:r>
              <a:rPr lang="de-DE" sz="3200" dirty="0">
                <a:solidFill>
                  <a:schemeClr val="bg1"/>
                </a:solidFill>
                <a:latin typeface="Arial" charset="0"/>
              </a:rPr>
              <a:t> form</a:t>
            </a:r>
            <a:r>
              <a:rPr lang="sr-Latn-CS" sz="3200" dirty="0">
                <a:solidFill>
                  <a:schemeClr val="bg1"/>
                </a:solidFill>
                <a:latin typeface="Arial" charset="0"/>
              </a:rPr>
              <a:t>a</a:t>
            </a:r>
            <a:r>
              <a:rPr lang="de-DE" sz="3200" dirty="0">
                <a:solidFill>
                  <a:schemeClr val="bg1"/>
                </a:solidFill>
                <a:latin typeface="Arial" charset="0"/>
              </a:rPr>
              <a:t>)</a:t>
            </a:r>
            <a:endParaRPr lang="en-US" sz="3200" dirty="0">
              <a:solidFill>
                <a:schemeClr val="bg1"/>
              </a:solidFill>
              <a:latin typeface="Arial" charset="0"/>
            </a:endParaRPr>
          </a:p>
        </p:txBody>
      </p:sp>
      <p:grpSp>
        <p:nvGrpSpPr>
          <p:cNvPr id="2" name="Group 4"/>
          <p:cNvGrpSpPr>
            <a:grpSpLocks/>
          </p:cNvGrpSpPr>
          <p:nvPr/>
        </p:nvGrpSpPr>
        <p:grpSpPr bwMode="auto">
          <a:xfrm>
            <a:off x="1885950" y="1828800"/>
            <a:ext cx="5181600" cy="4119563"/>
            <a:chOff x="1188" y="1152"/>
            <a:chExt cx="3264" cy="2595"/>
          </a:xfrm>
        </p:grpSpPr>
        <p:sp>
          <p:nvSpPr>
            <p:cNvPr id="9226" name="Line 5"/>
            <p:cNvSpPr>
              <a:spLocks noChangeShapeType="1"/>
            </p:cNvSpPr>
            <p:nvPr/>
          </p:nvSpPr>
          <p:spPr bwMode="black">
            <a:xfrm>
              <a:off x="1200" y="1152"/>
              <a:ext cx="0" cy="2592"/>
            </a:xfrm>
            <a:prstGeom prst="line">
              <a:avLst/>
            </a:prstGeom>
            <a:noFill/>
            <a:ln w="38100">
              <a:solidFill>
                <a:srgbClr val="B590DA"/>
              </a:solidFill>
              <a:round/>
              <a:headEnd/>
              <a:tailEnd/>
            </a:ln>
          </p:spPr>
          <p:txBody>
            <a:bodyPr/>
            <a:lstStyle/>
            <a:p>
              <a:endParaRPr lang="en-US"/>
            </a:p>
          </p:txBody>
        </p:sp>
        <p:sp>
          <p:nvSpPr>
            <p:cNvPr id="9227" name="Line 6"/>
            <p:cNvSpPr>
              <a:spLocks noChangeShapeType="1"/>
            </p:cNvSpPr>
            <p:nvPr/>
          </p:nvSpPr>
          <p:spPr bwMode="black">
            <a:xfrm>
              <a:off x="1188" y="3747"/>
              <a:ext cx="3264" cy="0"/>
            </a:xfrm>
            <a:prstGeom prst="line">
              <a:avLst/>
            </a:prstGeom>
            <a:noFill/>
            <a:ln w="38100">
              <a:solidFill>
                <a:srgbClr val="B590DA"/>
              </a:solidFill>
              <a:round/>
              <a:headEnd/>
              <a:tailEnd/>
            </a:ln>
          </p:spPr>
          <p:txBody>
            <a:bodyPr/>
            <a:lstStyle/>
            <a:p>
              <a:endParaRPr lang="en-US"/>
            </a:p>
          </p:txBody>
        </p:sp>
      </p:grpSp>
      <p:sp>
        <p:nvSpPr>
          <p:cNvPr id="9221" name="Text Box 8"/>
          <p:cNvSpPr txBox="1">
            <a:spLocks noChangeArrowheads="1"/>
          </p:cNvSpPr>
          <p:nvPr/>
        </p:nvSpPr>
        <p:spPr bwMode="black">
          <a:xfrm>
            <a:off x="-192088" y="1752600"/>
            <a:ext cx="2249488" cy="1187450"/>
          </a:xfrm>
          <a:prstGeom prst="rect">
            <a:avLst/>
          </a:prstGeom>
          <a:noFill/>
          <a:ln w="9525">
            <a:noFill/>
            <a:miter lim="800000"/>
            <a:headEnd/>
            <a:tailEnd/>
          </a:ln>
        </p:spPr>
        <p:txBody>
          <a:bodyPr>
            <a:spAutoFit/>
          </a:bodyPr>
          <a:lstStyle/>
          <a:p>
            <a:pPr algn="ctr">
              <a:spcBef>
                <a:spcPct val="50000"/>
              </a:spcBef>
            </a:pPr>
            <a:r>
              <a:rPr lang="de-DE" sz="2400">
                <a:solidFill>
                  <a:schemeClr val="bg1"/>
                </a:solidFill>
                <a:latin typeface="Arial" charset="0"/>
              </a:rPr>
              <a:t>Output-rad</a:t>
            </a:r>
            <a:br>
              <a:rPr lang="de-DE" sz="2400">
                <a:solidFill>
                  <a:schemeClr val="bg1"/>
                </a:solidFill>
                <a:latin typeface="Arial" charset="0"/>
              </a:rPr>
            </a:br>
            <a:r>
              <a:rPr lang="de-DE" sz="2400">
                <a:solidFill>
                  <a:schemeClr val="bg1"/>
                </a:solidFill>
                <a:latin typeface="Arial" charset="0"/>
              </a:rPr>
              <a:t> </a:t>
            </a:r>
            <a:br>
              <a:rPr lang="de-DE" sz="2400">
                <a:solidFill>
                  <a:schemeClr val="bg1"/>
                </a:solidFill>
                <a:latin typeface="Arial" charset="0"/>
              </a:rPr>
            </a:br>
            <a:r>
              <a:rPr lang="de-DE" sz="2400">
                <a:solidFill>
                  <a:schemeClr val="bg1"/>
                </a:solidFill>
                <a:latin typeface="Arial" charset="0"/>
              </a:rPr>
              <a:t>(</a:t>
            </a:r>
            <a:r>
              <a:rPr lang="de-DE" sz="2400" i="1">
                <a:solidFill>
                  <a:schemeClr val="bg1"/>
                </a:solidFill>
                <a:latin typeface="Arial" charset="0"/>
              </a:rPr>
              <a:t>y=Y/L</a:t>
            </a:r>
            <a:r>
              <a:rPr lang="de-DE" sz="2400">
                <a:solidFill>
                  <a:schemeClr val="bg1"/>
                </a:solidFill>
                <a:latin typeface="Arial" charset="0"/>
              </a:rPr>
              <a:t>)</a:t>
            </a:r>
            <a:endParaRPr lang="en-US" sz="2400">
              <a:solidFill>
                <a:schemeClr val="bg1"/>
              </a:solidFill>
              <a:latin typeface="Arial" charset="0"/>
            </a:endParaRPr>
          </a:p>
        </p:txBody>
      </p:sp>
      <p:sp>
        <p:nvSpPr>
          <p:cNvPr id="9222" name="Text Box 9"/>
          <p:cNvSpPr txBox="1">
            <a:spLocks noChangeArrowheads="1"/>
          </p:cNvSpPr>
          <p:nvPr/>
        </p:nvSpPr>
        <p:spPr bwMode="black">
          <a:xfrm>
            <a:off x="1524000" y="6019800"/>
            <a:ext cx="533400" cy="457200"/>
          </a:xfrm>
          <a:prstGeom prst="rect">
            <a:avLst/>
          </a:prstGeom>
          <a:noFill/>
          <a:ln w="9525">
            <a:noFill/>
            <a:miter lim="800000"/>
            <a:headEnd/>
            <a:tailEnd/>
          </a:ln>
        </p:spPr>
        <p:txBody>
          <a:bodyPr>
            <a:spAutoFit/>
          </a:bodyPr>
          <a:lstStyle/>
          <a:p>
            <a:pPr algn="ctr">
              <a:spcBef>
                <a:spcPct val="50000"/>
              </a:spcBef>
            </a:pPr>
            <a:r>
              <a:rPr lang="de-DE" sz="2400" i="1">
                <a:solidFill>
                  <a:srgbClr val="B590DA"/>
                </a:solidFill>
                <a:latin typeface="Arial" charset="0"/>
              </a:rPr>
              <a:t>0</a:t>
            </a:r>
            <a:endParaRPr lang="en-US" sz="2400" i="1">
              <a:solidFill>
                <a:srgbClr val="B590DA"/>
              </a:solidFill>
              <a:latin typeface="Arial" charset="0"/>
            </a:endParaRPr>
          </a:p>
        </p:txBody>
      </p:sp>
      <p:graphicFrame>
        <p:nvGraphicFramePr>
          <p:cNvPr id="9223" name="Object 10"/>
          <p:cNvGraphicFramePr>
            <a:graphicFrameLocks noChangeAspect="1"/>
          </p:cNvGraphicFramePr>
          <p:nvPr/>
        </p:nvGraphicFramePr>
        <p:xfrm>
          <a:off x="6210300" y="2667000"/>
          <a:ext cx="901700" cy="342900"/>
        </p:xfrm>
        <a:graphic>
          <a:graphicData uri="http://schemas.openxmlformats.org/presentationml/2006/ole">
            <mc:AlternateContent xmlns:mc="http://schemas.openxmlformats.org/markup-compatibility/2006">
              <mc:Choice xmlns:v="urn:schemas-microsoft-com:vml" Requires="v">
                <p:oleObj spid="_x0000_s97306" name="Equation" r:id="rId3" imgW="21631304" imgH="8220109" progId="">
                  <p:embed/>
                </p:oleObj>
              </mc:Choice>
              <mc:Fallback>
                <p:oleObj name="Equation" r:id="rId3" imgW="21631304" imgH="8220109"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6210300" y="2667000"/>
                        <a:ext cx="901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4" name="Arc 11"/>
          <p:cNvSpPr>
            <a:spLocks/>
          </p:cNvSpPr>
          <p:nvPr/>
        </p:nvSpPr>
        <p:spPr bwMode="black">
          <a:xfrm flipH="1">
            <a:off x="1905000" y="2819400"/>
            <a:ext cx="4175125" cy="3429000"/>
          </a:xfrm>
          <a:custGeom>
            <a:avLst/>
            <a:gdLst>
              <a:gd name="T0" fmla="*/ 0 w 21514"/>
              <a:gd name="T1" fmla="*/ 0 h 21600"/>
              <a:gd name="T2" fmla="*/ 2147483646 w 21514"/>
              <a:gd name="T3" fmla="*/ 2147483646 h 21600"/>
              <a:gd name="T4" fmla="*/ 0 w 21514"/>
              <a:gd name="T5" fmla="*/ 2147483646 h 21600"/>
              <a:gd name="T6" fmla="*/ 0 60000 65536"/>
              <a:gd name="T7" fmla="*/ 0 60000 65536"/>
              <a:gd name="T8" fmla="*/ 0 60000 65536"/>
              <a:gd name="T9" fmla="*/ 0 w 21514"/>
              <a:gd name="T10" fmla="*/ 0 h 21600"/>
              <a:gd name="T11" fmla="*/ 21514 w 21514"/>
              <a:gd name="T12" fmla="*/ 21600 h 21600"/>
            </a:gdLst>
            <a:ahLst/>
            <a:cxnLst>
              <a:cxn ang="T6">
                <a:pos x="T0" y="T1"/>
              </a:cxn>
              <a:cxn ang="T7">
                <a:pos x="T2" y="T3"/>
              </a:cxn>
              <a:cxn ang="T8">
                <a:pos x="T4" y="T5"/>
              </a:cxn>
            </a:cxnLst>
            <a:rect l="T9" t="T10" r="T11" b="T12"/>
            <a:pathLst>
              <a:path w="21514" h="21600" fill="none" extrusionOk="0">
                <a:moveTo>
                  <a:pt x="-1" y="0"/>
                </a:moveTo>
                <a:cubicBezTo>
                  <a:pt x="11182" y="0"/>
                  <a:pt x="20516" y="8535"/>
                  <a:pt x="21513" y="19674"/>
                </a:cubicBezTo>
              </a:path>
              <a:path w="21514" h="21600" stroke="0" extrusionOk="0">
                <a:moveTo>
                  <a:pt x="-1" y="0"/>
                </a:moveTo>
                <a:cubicBezTo>
                  <a:pt x="11182" y="0"/>
                  <a:pt x="20516" y="8535"/>
                  <a:pt x="21513" y="19674"/>
                </a:cubicBezTo>
                <a:lnTo>
                  <a:pt x="0" y="21600"/>
                </a:lnTo>
                <a:lnTo>
                  <a:pt x="-1" y="0"/>
                </a:lnTo>
                <a:close/>
              </a:path>
            </a:pathLst>
          </a:custGeom>
          <a:noFill/>
          <a:ln w="28575">
            <a:solidFill>
              <a:srgbClr val="FCE78C"/>
            </a:solidFill>
            <a:round/>
            <a:headEnd/>
            <a:tailEnd/>
          </a:ln>
        </p:spPr>
        <p:txBody>
          <a:bodyPr wrap="none" anchor="ctr"/>
          <a:lstStyle/>
          <a:p>
            <a:endParaRPr lang="en-US"/>
          </a:p>
        </p:txBody>
      </p:sp>
      <p:sp>
        <p:nvSpPr>
          <p:cNvPr id="9225" name="Text Box 7"/>
          <p:cNvSpPr txBox="1">
            <a:spLocks noChangeArrowheads="1"/>
          </p:cNvSpPr>
          <p:nvPr/>
        </p:nvSpPr>
        <p:spPr bwMode="black">
          <a:xfrm>
            <a:off x="2590800" y="6400800"/>
            <a:ext cx="3962400" cy="457200"/>
          </a:xfrm>
          <a:prstGeom prst="rect">
            <a:avLst/>
          </a:prstGeom>
          <a:noFill/>
          <a:ln w="9525">
            <a:noFill/>
            <a:miter lim="800000"/>
            <a:headEnd/>
            <a:tailEnd/>
          </a:ln>
        </p:spPr>
        <p:txBody>
          <a:bodyPr>
            <a:spAutoFit/>
          </a:bodyPr>
          <a:lstStyle/>
          <a:p>
            <a:pPr algn="ctr">
              <a:spcBef>
                <a:spcPct val="50000"/>
              </a:spcBef>
            </a:pPr>
            <a:r>
              <a:rPr lang="de-DE" sz="2400">
                <a:solidFill>
                  <a:schemeClr val="bg1"/>
                </a:solidFill>
                <a:latin typeface="Arial" charset="0"/>
              </a:rPr>
              <a:t>kapital-rad  (</a:t>
            </a:r>
            <a:r>
              <a:rPr lang="de-DE" sz="2400" i="1">
                <a:solidFill>
                  <a:schemeClr val="bg1"/>
                </a:solidFill>
                <a:latin typeface="Arial" charset="0"/>
              </a:rPr>
              <a:t>k=K/L</a:t>
            </a:r>
            <a:r>
              <a:rPr lang="de-DE" sz="2400">
                <a:solidFill>
                  <a:schemeClr val="bg1"/>
                </a:solidFill>
                <a:latin typeface="Arial" charset="0"/>
              </a:rPr>
              <a:t>)</a:t>
            </a:r>
            <a:endParaRPr lang="en-US" sz="2400">
              <a:solidFill>
                <a:schemeClr val="bg1"/>
              </a:solidFill>
              <a:latin typeface="Arial" charset="0"/>
            </a:endParaRPr>
          </a:p>
        </p:txBody>
      </p:sp>
    </p:spTree>
  </p:cSld>
  <p:clrMapOvr>
    <a:masterClrMapping/>
  </p:clrMapOvr>
</p:sld>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20066</TotalTime>
  <Words>2254</Words>
  <Application>Microsoft Office PowerPoint</Application>
  <PresentationFormat>On-screen Show (4:3)</PresentationFormat>
  <Paragraphs>378</Paragraphs>
  <Slides>57</Slides>
  <Notes>1</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72" baseType="lpstr">
      <vt:lpstr>Arial</vt:lpstr>
      <vt:lpstr>Arial Unicode MS</vt:lpstr>
      <vt:lpstr>Calibri</vt:lpstr>
      <vt:lpstr>Cambria Math</vt:lpstr>
      <vt:lpstr>Consolas</vt:lpstr>
      <vt:lpstr>Corbel</vt:lpstr>
      <vt:lpstr>Georgia</vt:lpstr>
      <vt:lpstr>StoneSerifYU</vt:lpstr>
      <vt:lpstr>Symbol</vt:lpstr>
      <vt:lpstr>Times New Roman</vt:lpstr>
      <vt:lpstr>Trebuchet MS</vt:lpstr>
      <vt:lpstr>Wingdings</vt:lpstr>
      <vt:lpstr>Theme1</vt:lpstr>
      <vt:lpstr>1_Theme1</vt:lpstr>
      <vt:lpstr>Equation</vt:lpstr>
      <vt:lpstr>TREĆE POGLAVLJE - nastavak</vt:lpstr>
      <vt:lpstr>PowerPoint Presentation</vt:lpstr>
      <vt:lpstr>PowerPoint Presentation</vt:lpstr>
      <vt:lpstr>PowerPoint Presentation</vt:lpstr>
      <vt:lpstr>PowerPoint Presentation</vt:lpstr>
      <vt:lpstr>PowerPoint Presentation</vt:lpstr>
      <vt:lpstr>PowerPoint Presentation</vt:lpstr>
      <vt:lpstr>Slika 3.2</vt:lpstr>
      <vt:lpstr>PowerPoint Presentation</vt:lpstr>
      <vt:lpstr>PowerPoint Presentation</vt:lpstr>
      <vt:lpstr>PowerPoint Presentation</vt:lpstr>
      <vt:lpstr>tri izvora privrednog rasta</vt:lpstr>
      <vt:lpstr>PowerPoint Presentation</vt:lpstr>
      <vt:lpstr>PowerPoint Presentation</vt:lpstr>
      <vt:lpstr>Kolika je stopa štednje?</vt:lpstr>
      <vt:lpstr>PowerPoint Presentation</vt:lpstr>
      <vt:lpstr>PowerPoint Presentation</vt:lpstr>
      <vt:lpstr>PowerPoint Presentation</vt:lpstr>
      <vt:lpstr>Figure 3.5</vt:lpstr>
      <vt:lpstr>PowerPoint Presentation</vt:lpstr>
      <vt:lpstr>PowerPoint Presentation</vt:lpstr>
      <vt:lpstr>PowerPoint Presentation</vt:lpstr>
      <vt:lpstr>PowerPoint Presentation</vt:lpstr>
      <vt:lpstr>MPK = δ. – ali to je tek početak!!!1 </vt:lpstr>
      <vt:lpstr>PowerPoint Presentation</vt:lpstr>
      <vt:lpstr>PowerPoint Presentation</vt:lpstr>
      <vt:lpstr>PowerPoint Presentation</vt:lpstr>
      <vt:lpstr>PowerPoint Presentation</vt:lpstr>
      <vt:lpstr>PowerPoint Presentation</vt:lpstr>
      <vt:lpstr>PowerPoint Presentation</vt:lpstr>
      <vt:lpstr>Figure 3.10(a) </vt:lpstr>
      <vt:lpstr>Miliona ljudi</vt:lpstr>
      <vt:lpstr>Širenje kapitala</vt:lpstr>
      <vt:lpstr>Figure 3.12</vt:lpstr>
      <vt:lpstr>Figure 3.13</vt:lpstr>
      <vt:lpstr>PowerPoint Presentation</vt:lpstr>
      <vt:lpstr>PowerPoint Presentation</vt:lpstr>
      <vt:lpstr>PowerPoint Presentation</vt:lpstr>
      <vt:lpstr>PowerPoint Presentation</vt:lpstr>
      <vt:lpstr>PowerPoint Presentation</vt:lpstr>
      <vt:lpstr>MPK=d +a+n</vt:lpstr>
      <vt:lpstr>PowerPoint Presentation</vt:lpstr>
      <vt:lpstr>Zašto  opada privredni  rast</vt:lpstr>
      <vt:lpstr>Pet nedostižnih otkrića 1870 - 1970</vt:lpstr>
      <vt:lpstr>Ali uporedo sa tim...TRI NEPONOVLJIVA  FENOMENA </vt:lpstr>
      <vt:lpstr>PowerPoint Presentation</vt:lpstr>
      <vt:lpstr>Budućnost prema R. Gordonu  </vt:lpstr>
      <vt:lpstr>Kako GDP potcenjuje tehnički progres?    Tenički progres je čak i potcenjen  Ako za 50 godina potrošnja poraste za 10%  životni standard raste u istom procentu  ali bilo je manje bolesti, ili se produžio životni vek  to se ne vidi u BDP</vt:lpstr>
      <vt:lpstr>Hipoteza o konvergenciji</vt:lpstr>
      <vt:lpstr>PowerPoint Presentation</vt:lpstr>
      <vt:lpstr>PowerPoint Presentation</vt:lpstr>
      <vt:lpstr>Figure 3.16</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UVODNO PREDAVANJE</dc:title>
  <dc:creator>User</dc:creator>
  <cp:lastModifiedBy>Danica Popovic</cp:lastModifiedBy>
  <cp:revision>149</cp:revision>
  <dcterms:created xsi:type="dcterms:W3CDTF">2009-02-18T21:23:29Z</dcterms:created>
  <dcterms:modified xsi:type="dcterms:W3CDTF">2019-03-11T18:59:44Z</dcterms:modified>
</cp:coreProperties>
</file>