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0" r:id="rId1"/>
  </p:sldMasterIdLst>
  <p:notesMasterIdLst>
    <p:notesMasterId r:id="rId59"/>
  </p:notesMasterIdLst>
  <p:sldIdLst>
    <p:sldId id="441" r:id="rId2"/>
    <p:sldId id="442" r:id="rId3"/>
    <p:sldId id="443" r:id="rId4"/>
    <p:sldId id="444" r:id="rId5"/>
    <p:sldId id="452" r:id="rId6"/>
    <p:sldId id="535" r:id="rId7"/>
    <p:sldId id="536" r:id="rId8"/>
    <p:sldId id="537" r:id="rId9"/>
    <p:sldId id="539" r:id="rId10"/>
    <p:sldId id="538" r:id="rId11"/>
    <p:sldId id="540" r:id="rId12"/>
    <p:sldId id="453" r:id="rId13"/>
    <p:sldId id="451" r:id="rId14"/>
    <p:sldId id="530" r:id="rId15"/>
    <p:sldId id="541" r:id="rId16"/>
    <p:sldId id="542" r:id="rId17"/>
    <p:sldId id="548" r:id="rId18"/>
    <p:sldId id="543" r:id="rId19"/>
    <p:sldId id="544" r:id="rId20"/>
    <p:sldId id="454" r:id="rId21"/>
    <p:sldId id="455" r:id="rId22"/>
    <p:sldId id="456" r:id="rId23"/>
    <p:sldId id="457" r:id="rId24"/>
    <p:sldId id="460" r:id="rId25"/>
    <p:sldId id="466" r:id="rId26"/>
    <p:sldId id="459" r:id="rId27"/>
    <p:sldId id="467" r:id="rId28"/>
    <p:sldId id="468" r:id="rId29"/>
    <p:sldId id="525" r:id="rId30"/>
    <p:sldId id="531" r:id="rId31"/>
    <p:sldId id="469" r:id="rId32"/>
    <p:sldId id="532" r:id="rId33"/>
    <p:sldId id="470" r:id="rId34"/>
    <p:sldId id="471" r:id="rId35"/>
    <p:sldId id="472" r:id="rId36"/>
    <p:sldId id="473" r:id="rId37"/>
    <p:sldId id="534" r:id="rId38"/>
    <p:sldId id="474" r:id="rId39"/>
    <p:sldId id="475" r:id="rId40"/>
    <p:sldId id="476" r:id="rId41"/>
    <p:sldId id="477" r:id="rId42"/>
    <p:sldId id="478" r:id="rId43"/>
    <p:sldId id="480" r:id="rId44"/>
    <p:sldId id="481" r:id="rId45"/>
    <p:sldId id="482" r:id="rId46"/>
    <p:sldId id="483" r:id="rId47"/>
    <p:sldId id="484" r:id="rId48"/>
    <p:sldId id="545" r:id="rId49"/>
    <p:sldId id="488" r:id="rId50"/>
    <p:sldId id="546" r:id="rId51"/>
    <p:sldId id="547" r:id="rId52"/>
    <p:sldId id="506" r:id="rId53"/>
    <p:sldId id="507" r:id="rId54"/>
    <p:sldId id="508" r:id="rId55"/>
    <p:sldId id="509" r:id="rId56"/>
    <p:sldId id="510" r:id="rId57"/>
    <p:sldId id="512" r:id="rId58"/>
  </p:sldIdLst>
  <p:sldSz cx="9144000" cy="6858000" type="screen4x3"/>
  <p:notesSz cx="6858000" cy="9144000"/>
  <p:defaultTextStyle>
    <a:defPPr>
      <a:defRPr lang="en-US"/>
    </a:defPPr>
    <a:lvl1pPr algn="l" rtl="0" fontAlgn="base">
      <a:spcBef>
        <a:spcPct val="0"/>
      </a:spcBef>
      <a:spcAft>
        <a:spcPct val="0"/>
      </a:spcAft>
      <a:defRPr u="sng"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u="sng"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u="sng"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u="sng"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u="sng"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u="sng"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u="sng"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u="sng"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u="sng"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0000CC"/>
    <a:srgbClr val="FFFFCC"/>
    <a:srgbClr val="B2B2B2"/>
    <a:srgbClr val="111111"/>
    <a:srgbClr val="FF0000"/>
    <a:srgbClr val="003366"/>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06" autoAdjust="0"/>
  </p:normalViewPr>
  <p:slideViewPr>
    <p:cSldViewPr snapToGrid="0">
      <p:cViewPr varScale="1">
        <p:scale>
          <a:sx n="117" d="100"/>
          <a:sy n="117" d="100"/>
        </p:scale>
        <p:origin x="102" y="300"/>
      </p:cViewPr>
      <p:guideLst>
        <p:guide orient="horz" pos="2160"/>
        <p:guide pos="2880"/>
      </p:guideLst>
    </p:cSldViewPr>
  </p:slideViewPr>
  <p:outlineViewPr>
    <p:cViewPr>
      <p:scale>
        <a:sx n="33" d="100"/>
        <a:sy n="33" d="100"/>
      </p:scale>
      <p:origin x="48" y="15316"/>
    </p:cViewPr>
  </p:outlineViewPr>
  <p:notesTextViewPr>
    <p:cViewPr>
      <p:scale>
        <a:sx n="100" d="100"/>
        <a:sy n="100" d="100"/>
      </p:scale>
      <p:origin x="0" y="0"/>
    </p:cViewPr>
  </p:notesTextViewPr>
  <p:sorterViewPr>
    <p:cViewPr>
      <p:scale>
        <a:sx n="66" d="100"/>
        <a:sy n="66" d="100"/>
      </p:scale>
      <p:origin x="0" y="5070"/>
    </p:cViewPr>
  </p:sorterViewPr>
  <p:notesViewPr>
    <p:cSldViewPr snapToGrid="0">
      <p:cViewPr varScale="1">
        <p:scale>
          <a:sx n="56" d="100"/>
          <a:sy n="56" d="100"/>
        </p:scale>
        <p:origin x="-1806"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GB" sz="1400" dirty="0" err="1"/>
              <a:t>Ako</a:t>
            </a:r>
            <a:r>
              <a:rPr lang="en-GB" sz="1400" baseline="0" dirty="0"/>
              <a:t> </a:t>
            </a:r>
            <a:r>
              <a:rPr lang="en-GB" sz="1400" baseline="0" dirty="0" err="1"/>
              <a:t>razvijeni</a:t>
            </a:r>
            <a:r>
              <a:rPr lang="en-GB" sz="1400" baseline="0" dirty="0"/>
              <a:t> </a:t>
            </a:r>
            <a:r>
              <a:rPr lang="en-GB" sz="1400" baseline="0" dirty="0" err="1"/>
              <a:t>rastu</a:t>
            </a:r>
            <a:r>
              <a:rPr lang="en-GB" sz="1400" baseline="0" dirty="0"/>
              <a:t> 1%, da bi </a:t>
            </a:r>
            <a:r>
              <a:rPr lang="en-GB" sz="1400" baseline="0" dirty="0" err="1"/>
              <a:t>zadr</a:t>
            </a:r>
            <a:r>
              <a:rPr lang="sr-Latn-RS" sz="1400" baseline="0" dirty="0"/>
              <a:t>žala rastojanje Srbija mora da raste ... </a:t>
            </a:r>
            <a:endParaRPr lang="en-GB" sz="1400" dirty="0"/>
          </a:p>
        </c:rich>
      </c:tx>
      <c:overlay val="0"/>
      <c:spPr>
        <a:solidFill>
          <a:schemeClr val="bg1"/>
        </a:solidFill>
      </c:spPr>
    </c:title>
    <c:autoTitleDeleted val="0"/>
    <c:plotArea>
      <c:layout/>
      <c:lineChart>
        <c:grouping val="standard"/>
        <c:varyColors val="0"/>
        <c:ser>
          <c:idx val="0"/>
          <c:order val="0"/>
          <c:tx>
            <c:strRef>
              <c:f>Sheet1!$C$2</c:f>
              <c:strCache>
                <c:ptCount val="1"/>
                <c:pt idx="0">
                  <c:v>EU, 1%</c:v>
                </c:pt>
              </c:strCache>
            </c:strRef>
          </c:tx>
          <c:marker>
            <c:symbol val="none"/>
          </c:marker>
          <c:val>
            <c:numRef>
              <c:f>Sheet1!$C$3:$C$21</c:f>
              <c:numCache>
                <c:formatCode>General</c:formatCode>
                <c:ptCount val="19"/>
                <c:pt idx="0">
                  <c:v>34866</c:v>
                </c:pt>
                <c:pt idx="1">
                  <c:v>35214.660000000003</c:v>
                </c:pt>
                <c:pt idx="2">
                  <c:v>35566.806600000004</c:v>
                </c:pt>
                <c:pt idx="3">
                  <c:v>35922.474666000002</c:v>
                </c:pt>
                <c:pt idx="4">
                  <c:v>36281.699412660004</c:v>
                </c:pt>
                <c:pt idx="5">
                  <c:v>36644.516406786606</c:v>
                </c:pt>
                <c:pt idx="6">
                  <c:v>37010.961570854473</c:v>
                </c:pt>
                <c:pt idx="7">
                  <c:v>37381.071186563022</c:v>
                </c:pt>
                <c:pt idx="8">
                  <c:v>37754.881898428655</c:v>
                </c:pt>
                <c:pt idx="9">
                  <c:v>38132.430717412943</c:v>
                </c:pt>
                <c:pt idx="10">
                  <c:v>38513.755024587073</c:v>
                </c:pt>
                <c:pt idx="11">
                  <c:v>38898.892574832942</c:v>
                </c:pt>
                <c:pt idx="12">
                  <c:v>39287.881500581272</c:v>
                </c:pt>
                <c:pt idx="13">
                  <c:v>39680.760315587082</c:v>
                </c:pt>
                <c:pt idx="14">
                  <c:v>40077.567918742956</c:v>
                </c:pt>
                <c:pt idx="15">
                  <c:v>40478.343597930383</c:v>
                </c:pt>
                <c:pt idx="16">
                  <c:v>40883.127033909688</c:v>
                </c:pt>
                <c:pt idx="17">
                  <c:v>41291.958304248787</c:v>
                </c:pt>
                <c:pt idx="18">
                  <c:v>41704.877887291274</c:v>
                </c:pt>
              </c:numCache>
            </c:numRef>
          </c:val>
          <c:smooth val="0"/>
          <c:extLst>
            <c:ext xmlns:c16="http://schemas.microsoft.com/office/drawing/2014/chart" uri="{C3380CC4-5D6E-409C-BE32-E72D297353CC}">
              <c16:uniqueId val="{00000000-97CB-4805-81CC-0C693EEBDA00}"/>
            </c:ext>
          </c:extLst>
        </c:ser>
        <c:ser>
          <c:idx val="2"/>
          <c:order val="1"/>
          <c:tx>
            <c:strRef>
              <c:f>Sheet1!$E$2</c:f>
              <c:strCache>
                <c:ptCount val="1"/>
                <c:pt idx="0">
                  <c:v>Srbija, 5%</c:v>
                </c:pt>
              </c:strCache>
            </c:strRef>
          </c:tx>
          <c:marker>
            <c:symbol val="none"/>
          </c:marker>
          <c:val>
            <c:numRef>
              <c:f>Sheet1!$E$3:$E$21</c:f>
              <c:numCache>
                <c:formatCode>General</c:formatCode>
                <c:ptCount val="19"/>
                <c:pt idx="0">
                  <c:v>5852</c:v>
                </c:pt>
                <c:pt idx="1">
                  <c:v>6144.6</c:v>
                </c:pt>
                <c:pt idx="2">
                  <c:v>6451.8300000000008</c:v>
                </c:pt>
                <c:pt idx="3">
                  <c:v>6774.4215000000013</c:v>
                </c:pt>
                <c:pt idx="4">
                  <c:v>7113.1425750000017</c:v>
                </c:pt>
                <c:pt idx="5">
                  <c:v>7468.7997037500018</c:v>
                </c:pt>
                <c:pt idx="6">
                  <c:v>7842.2396889375023</c:v>
                </c:pt>
                <c:pt idx="7">
                  <c:v>8234.3516733843771</c:v>
                </c:pt>
                <c:pt idx="8">
                  <c:v>8646.0692570535957</c:v>
                </c:pt>
                <c:pt idx="9">
                  <c:v>9078.372719906276</c:v>
                </c:pt>
                <c:pt idx="10">
                  <c:v>9532.2913559015906</c:v>
                </c:pt>
                <c:pt idx="11">
                  <c:v>10008.905923696671</c:v>
                </c:pt>
                <c:pt idx="12">
                  <c:v>10509.351219881506</c:v>
                </c:pt>
                <c:pt idx="13">
                  <c:v>11034.818780875581</c:v>
                </c:pt>
                <c:pt idx="14">
                  <c:v>11586.55971991936</c:v>
                </c:pt>
                <c:pt idx="15">
                  <c:v>12165.887705915329</c:v>
                </c:pt>
                <c:pt idx="16">
                  <c:v>12774.182091211096</c:v>
                </c:pt>
                <c:pt idx="17">
                  <c:v>13412.891195771652</c:v>
                </c:pt>
                <c:pt idx="18">
                  <c:v>14083.535755560235</c:v>
                </c:pt>
              </c:numCache>
            </c:numRef>
          </c:val>
          <c:smooth val="0"/>
          <c:extLst>
            <c:ext xmlns:c16="http://schemas.microsoft.com/office/drawing/2014/chart" uri="{C3380CC4-5D6E-409C-BE32-E72D297353CC}">
              <c16:uniqueId val="{00000001-97CB-4805-81CC-0C693EEBDA00}"/>
            </c:ext>
          </c:extLst>
        </c:ser>
        <c:ser>
          <c:idx val="1"/>
          <c:order val="2"/>
          <c:tx>
            <c:strRef>
              <c:f>Sheet1!$D$2</c:f>
              <c:strCache>
                <c:ptCount val="1"/>
                <c:pt idx="0">
                  <c:v>Kina, 4%</c:v>
                </c:pt>
              </c:strCache>
            </c:strRef>
          </c:tx>
          <c:marker>
            <c:symbol val="none"/>
          </c:marker>
          <c:val>
            <c:numRef>
              <c:f>Sheet1!$D$3:$D$21</c:f>
              <c:numCache>
                <c:formatCode>General</c:formatCode>
                <c:ptCount val="19"/>
                <c:pt idx="0">
                  <c:v>6394</c:v>
                </c:pt>
                <c:pt idx="1">
                  <c:v>6649.76</c:v>
                </c:pt>
                <c:pt idx="2">
                  <c:v>6915.7504000000008</c:v>
                </c:pt>
                <c:pt idx="3">
                  <c:v>7192.3804160000009</c:v>
                </c:pt>
                <c:pt idx="4">
                  <c:v>7480.0756326400015</c:v>
                </c:pt>
                <c:pt idx="5">
                  <c:v>7779.2786579456015</c:v>
                </c:pt>
                <c:pt idx="6">
                  <c:v>8090.4498042634259</c:v>
                </c:pt>
                <c:pt idx="7">
                  <c:v>8414.0677964339629</c:v>
                </c:pt>
                <c:pt idx="8">
                  <c:v>8750.6305082913223</c:v>
                </c:pt>
                <c:pt idx="9">
                  <c:v>9100.6557286229763</c:v>
                </c:pt>
                <c:pt idx="10">
                  <c:v>9464.6819577678962</c:v>
                </c:pt>
                <c:pt idx="11">
                  <c:v>9843.2692360786132</c:v>
                </c:pt>
                <c:pt idx="12">
                  <c:v>10237.000005521759</c:v>
                </c:pt>
                <c:pt idx="13">
                  <c:v>10646.480005742629</c:v>
                </c:pt>
                <c:pt idx="14">
                  <c:v>11072.339205972336</c:v>
                </c:pt>
                <c:pt idx="15">
                  <c:v>11515.23277421123</c:v>
                </c:pt>
                <c:pt idx="16">
                  <c:v>11975.84208517968</c:v>
                </c:pt>
                <c:pt idx="17">
                  <c:v>12454.875768586868</c:v>
                </c:pt>
                <c:pt idx="18">
                  <c:v>12953.070799330342</c:v>
                </c:pt>
              </c:numCache>
            </c:numRef>
          </c:val>
          <c:smooth val="0"/>
          <c:extLst>
            <c:ext xmlns:c16="http://schemas.microsoft.com/office/drawing/2014/chart" uri="{C3380CC4-5D6E-409C-BE32-E72D297353CC}">
              <c16:uniqueId val="{00000002-97CB-4805-81CC-0C693EEBDA00}"/>
            </c:ext>
          </c:extLst>
        </c:ser>
        <c:ser>
          <c:idx val="3"/>
          <c:order val="3"/>
          <c:tx>
            <c:strRef>
              <c:f>Sheet1!$B$2</c:f>
              <c:strCache>
                <c:ptCount val="1"/>
                <c:pt idx="0">
                  <c:v>SAD, 1%</c:v>
                </c:pt>
              </c:strCache>
            </c:strRef>
          </c:tx>
          <c:marker>
            <c:symbol val="none"/>
          </c:marker>
          <c:val>
            <c:numRef>
              <c:f>Sheet1!$B$3:$B$21</c:f>
              <c:numCache>
                <c:formatCode>General</c:formatCode>
                <c:ptCount val="19"/>
                <c:pt idx="0">
                  <c:v>51194</c:v>
                </c:pt>
                <c:pt idx="1">
                  <c:v>51705.94</c:v>
                </c:pt>
                <c:pt idx="2">
                  <c:v>52222.999400000001</c:v>
                </c:pt>
                <c:pt idx="3">
                  <c:v>52745.229394000002</c:v>
                </c:pt>
                <c:pt idx="4">
                  <c:v>53272.681687939999</c:v>
                </c:pt>
                <c:pt idx="5">
                  <c:v>53805.408504819403</c:v>
                </c:pt>
                <c:pt idx="6">
                  <c:v>54343.462589867595</c:v>
                </c:pt>
                <c:pt idx="7">
                  <c:v>54886.897215766272</c:v>
                </c:pt>
                <c:pt idx="8">
                  <c:v>55435.766187923939</c:v>
                </c:pt>
                <c:pt idx="9">
                  <c:v>55990.123849803182</c:v>
                </c:pt>
                <c:pt idx="10">
                  <c:v>56550.025088301212</c:v>
                </c:pt>
                <c:pt idx="11">
                  <c:v>57115.525339184227</c:v>
                </c:pt>
                <c:pt idx="12">
                  <c:v>57686.680592576071</c:v>
                </c:pt>
                <c:pt idx="13">
                  <c:v>58263.547398501833</c:v>
                </c:pt>
                <c:pt idx="14">
                  <c:v>58846.182872486854</c:v>
                </c:pt>
                <c:pt idx="15">
                  <c:v>59434.644701211721</c:v>
                </c:pt>
                <c:pt idx="16">
                  <c:v>60028.991148223839</c:v>
                </c:pt>
                <c:pt idx="17">
                  <c:v>60629.281059706074</c:v>
                </c:pt>
                <c:pt idx="18">
                  <c:v>61235.573870303138</c:v>
                </c:pt>
              </c:numCache>
            </c:numRef>
          </c:val>
          <c:smooth val="0"/>
          <c:extLst>
            <c:ext xmlns:c16="http://schemas.microsoft.com/office/drawing/2014/chart" uri="{C3380CC4-5D6E-409C-BE32-E72D297353CC}">
              <c16:uniqueId val="{00000003-97CB-4805-81CC-0C693EEBDA00}"/>
            </c:ext>
          </c:extLst>
        </c:ser>
        <c:dLbls>
          <c:showLegendKey val="0"/>
          <c:showVal val="0"/>
          <c:showCatName val="0"/>
          <c:showSerName val="0"/>
          <c:showPercent val="0"/>
          <c:showBubbleSize val="0"/>
        </c:dLbls>
        <c:smooth val="0"/>
        <c:axId val="78972032"/>
        <c:axId val="78973568"/>
      </c:lineChart>
      <c:catAx>
        <c:axId val="78972032"/>
        <c:scaling>
          <c:orientation val="minMax"/>
        </c:scaling>
        <c:delete val="0"/>
        <c:axPos val="b"/>
        <c:majorTickMark val="out"/>
        <c:minorTickMark val="none"/>
        <c:tickLblPos val="nextTo"/>
        <c:crossAx val="78973568"/>
        <c:crosses val="autoZero"/>
        <c:auto val="1"/>
        <c:lblAlgn val="ctr"/>
        <c:lblOffset val="100"/>
        <c:noMultiLvlLbl val="0"/>
      </c:catAx>
      <c:valAx>
        <c:axId val="78973568"/>
        <c:scaling>
          <c:orientation val="minMax"/>
        </c:scaling>
        <c:delete val="0"/>
        <c:axPos val="l"/>
        <c:majorGridlines>
          <c:spPr>
            <a:ln>
              <a:solidFill>
                <a:schemeClr val="accent3">
                  <a:lumMod val="20000"/>
                  <a:lumOff val="80000"/>
                </a:schemeClr>
              </a:solidFill>
            </a:ln>
          </c:spPr>
        </c:majorGridlines>
        <c:numFmt formatCode="General" sourceLinked="1"/>
        <c:majorTickMark val="out"/>
        <c:minorTickMark val="none"/>
        <c:tickLblPos val="nextTo"/>
        <c:crossAx val="78972032"/>
        <c:crosses val="autoZero"/>
        <c:crossBetween val="between"/>
      </c:valAx>
      <c:spPr>
        <a:solidFill>
          <a:schemeClr val="bg1"/>
        </a:solidFill>
      </c:spPr>
    </c:plotArea>
    <c:legend>
      <c:legendPos val="r"/>
      <c:layout>
        <c:manualLayout>
          <c:xMode val="edge"/>
          <c:yMode val="edge"/>
          <c:x val="0.85144110066457823"/>
          <c:y val="0.3490846317155018"/>
          <c:w val="0.14691994955822663"/>
          <c:h val="0.52366008770721439"/>
        </c:manualLayout>
      </c:layout>
      <c:overlay val="0"/>
      <c:spPr>
        <a:ln>
          <a:solidFill>
            <a:schemeClr val="bg1"/>
          </a:solidFill>
        </a:ln>
      </c:spPr>
    </c:legend>
    <c:plotVisOnly val="1"/>
    <c:dispBlanksAs val="gap"/>
    <c:showDLblsOverMax val="0"/>
  </c:chart>
  <c:spPr>
    <a:solidFill>
      <a:schemeClr val="bg1"/>
    </a:solidFill>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E995751B-38B6-417C-B10D-1AAA8B99993C}"/>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u="none">
                <a:latin typeface="Arial" pitchFamily="34" charset="0"/>
                <a:cs typeface="Arial" pitchFamily="34" charset="0"/>
              </a:defRPr>
            </a:lvl1pPr>
          </a:lstStyle>
          <a:p>
            <a:pPr>
              <a:defRPr/>
            </a:pPr>
            <a:endParaRPr lang="en-US"/>
          </a:p>
        </p:txBody>
      </p:sp>
      <p:sp>
        <p:nvSpPr>
          <p:cNvPr id="105475" name="Rectangle 3">
            <a:extLst>
              <a:ext uri="{FF2B5EF4-FFF2-40B4-BE49-F238E27FC236}">
                <a16:creationId xmlns:a16="http://schemas.microsoft.com/office/drawing/2014/main" id="{8BED6699-9800-4B43-B855-BE5EEF8399E4}"/>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u="none">
                <a:latin typeface="Arial" pitchFamily="34" charset="0"/>
                <a:cs typeface="Arial" pitchFamily="34" charset="0"/>
              </a:defRPr>
            </a:lvl1pPr>
          </a:lstStyle>
          <a:p>
            <a:pPr>
              <a:defRPr/>
            </a:pPr>
            <a:endParaRPr lang="en-US"/>
          </a:p>
        </p:txBody>
      </p:sp>
      <p:sp>
        <p:nvSpPr>
          <p:cNvPr id="84996" name="Rectangle 4">
            <a:extLst>
              <a:ext uri="{FF2B5EF4-FFF2-40B4-BE49-F238E27FC236}">
                <a16:creationId xmlns:a16="http://schemas.microsoft.com/office/drawing/2014/main" id="{A10771C9-9635-493A-BD04-951A430FB7BA}"/>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7" name="Rectangle 5">
            <a:extLst>
              <a:ext uri="{FF2B5EF4-FFF2-40B4-BE49-F238E27FC236}">
                <a16:creationId xmlns:a16="http://schemas.microsoft.com/office/drawing/2014/main" id="{4F7A3E23-F2C8-4979-9168-3951103D8AE3}"/>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5478" name="Rectangle 6">
            <a:extLst>
              <a:ext uri="{FF2B5EF4-FFF2-40B4-BE49-F238E27FC236}">
                <a16:creationId xmlns:a16="http://schemas.microsoft.com/office/drawing/2014/main" id="{15C755AF-BF5F-4B0D-993B-E413975909C9}"/>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u="none">
                <a:latin typeface="Arial" pitchFamily="34" charset="0"/>
                <a:cs typeface="Arial" pitchFamily="34" charset="0"/>
              </a:defRPr>
            </a:lvl1pPr>
          </a:lstStyle>
          <a:p>
            <a:pPr>
              <a:defRPr/>
            </a:pPr>
            <a:endParaRPr lang="en-US"/>
          </a:p>
        </p:txBody>
      </p:sp>
      <p:sp>
        <p:nvSpPr>
          <p:cNvPr id="105479" name="Rectangle 7">
            <a:extLst>
              <a:ext uri="{FF2B5EF4-FFF2-40B4-BE49-F238E27FC236}">
                <a16:creationId xmlns:a16="http://schemas.microsoft.com/office/drawing/2014/main" id="{0622DB43-403C-4D29-B972-4CDB24CE4084}"/>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u="none"/>
            </a:lvl1pPr>
          </a:lstStyle>
          <a:p>
            <a:fld id="{792FEC92-C90D-4615-B91A-120F7969E1BE}"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92FEC92-C90D-4615-B91A-120F7969E1BE}" type="slidenum">
              <a:rPr lang="en-US" altLang="en-US" smtClean="0"/>
              <a:pPr/>
              <a:t>7</a:t>
            </a:fld>
            <a:endParaRPr lang="en-US" altLang="en-US"/>
          </a:p>
        </p:txBody>
      </p:sp>
    </p:spTree>
    <p:extLst>
      <p:ext uri="{BB962C8B-B14F-4D97-AF65-F5344CB8AC3E}">
        <p14:creationId xmlns:p14="http://schemas.microsoft.com/office/powerpoint/2010/main" val="3040045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1C36B6-74D5-49F6-B0B5-BC8096F1A0D9}"/>
              </a:ext>
            </a:extLst>
          </p:cNvPr>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B5E12028-5A9E-4CFB-82A4-FCF5A9370B6D}"/>
              </a:ext>
            </a:extLst>
          </p:cNvPr>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5F1B4F4A-3916-4107-9652-D5109274A7E7}"/>
              </a:ext>
            </a:extLst>
          </p:cNvPr>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7" name="Rectangle 6">
            <a:extLst>
              <a:ext uri="{FF2B5EF4-FFF2-40B4-BE49-F238E27FC236}">
                <a16:creationId xmlns:a16="http://schemas.microsoft.com/office/drawing/2014/main" id="{E7FCA713-32EE-4EEB-AE51-0B3F5B90F956}"/>
              </a:ext>
            </a:extLst>
          </p:cNvPr>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0" name="Rectangle 9">
            <a:extLst>
              <a:ext uri="{FF2B5EF4-FFF2-40B4-BE49-F238E27FC236}">
                <a16:creationId xmlns:a16="http://schemas.microsoft.com/office/drawing/2014/main" id="{05EAE4AB-5B47-4CBD-9E5E-06F68CA5287A}"/>
              </a:ext>
            </a:extLst>
          </p:cNvPr>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1" name="Rectangle 10">
            <a:extLst>
              <a:ext uri="{FF2B5EF4-FFF2-40B4-BE49-F238E27FC236}">
                <a16:creationId xmlns:a16="http://schemas.microsoft.com/office/drawing/2014/main" id="{B3B01E38-82ED-4075-AC74-3679AFD59673}"/>
              </a:ext>
            </a:extLst>
          </p:cNvPr>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2" name="Rectangle 11">
            <a:extLst>
              <a:ext uri="{FF2B5EF4-FFF2-40B4-BE49-F238E27FC236}">
                <a16:creationId xmlns:a16="http://schemas.microsoft.com/office/drawing/2014/main" id="{169E7430-1C5A-4B26-A1DD-35ADA158F17C}"/>
              </a:ext>
            </a:extLst>
          </p:cNvPr>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3" name="Rectangle 12">
            <a:extLst>
              <a:ext uri="{FF2B5EF4-FFF2-40B4-BE49-F238E27FC236}">
                <a16:creationId xmlns:a16="http://schemas.microsoft.com/office/drawing/2014/main" id="{CEB702CD-4705-4E15-8F20-CC15B11A1012}"/>
              </a:ext>
            </a:extLst>
          </p:cNvPr>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4" name="Rectangle 13">
            <a:extLst>
              <a:ext uri="{FF2B5EF4-FFF2-40B4-BE49-F238E27FC236}">
                <a16:creationId xmlns:a16="http://schemas.microsoft.com/office/drawing/2014/main" id="{82FA62AD-A1B4-4954-8519-C8EB7AF79E69}"/>
              </a:ext>
            </a:extLst>
          </p:cNvPr>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en-US"/>
              <a:t>Click to edit Master title style</a:t>
            </a:r>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15" name="Date Placeholder 27">
            <a:extLst>
              <a:ext uri="{FF2B5EF4-FFF2-40B4-BE49-F238E27FC236}">
                <a16:creationId xmlns:a16="http://schemas.microsoft.com/office/drawing/2014/main" id="{21AF1F54-7796-4298-B1C4-410CD14AFAA5}"/>
              </a:ext>
            </a:extLst>
          </p:cNvPr>
          <p:cNvSpPr>
            <a:spLocks noGrp="1"/>
          </p:cNvSpPr>
          <p:nvPr>
            <p:ph type="dt" sz="half" idx="10"/>
          </p:nvPr>
        </p:nvSpPr>
        <p:spPr>
          <a:xfrm>
            <a:off x="6477000" y="6416675"/>
            <a:ext cx="2133600" cy="365125"/>
          </a:xfrm>
        </p:spPr>
        <p:txBody>
          <a:bodyPr/>
          <a:lstStyle>
            <a:lvl1pPr>
              <a:defRPr/>
            </a:lvl1pPr>
            <a:extLst/>
          </a:lstStyle>
          <a:p>
            <a:pPr>
              <a:defRPr/>
            </a:pPr>
            <a:endParaRPr lang="en-US"/>
          </a:p>
        </p:txBody>
      </p:sp>
      <p:sp>
        <p:nvSpPr>
          <p:cNvPr id="16" name="Footer Placeholder 16">
            <a:extLst>
              <a:ext uri="{FF2B5EF4-FFF2-40B4-BE49-F238E27FC236}">
                <a16:creationId xmlns:a16="http://schemas.microsoft.com/office/drawing/2014/main" id="{B3481FD7-32EA-46A3-A991-08DB08DE7020}"/>
              </a:ext>
            </a:extLst>
          </p:cNvPr>
          <p:cNvSpPr>
            <a:spLocks noGrp="1"/>
          </p:cNvSpPr>
          <p:nvPr>
            <p:ph type="ftr" sz="quarter" idx="11"/>
          </p:nvPr>
        </p:nvSpPr>
        <p:spPr>
          <a:xfrm>
            <a:off x="914400" y="6416675"/>
            <a:ext cx="5562600" cy="365125"/>
          </a:xfrm>
        </p:spPr>
        <p:txBody>
          <a:bodyPr/>
          <a:lstStyle>
            <a:lvl1pPr>
              <a:defRPr/>
            </a:lvl1pPr>
            <a:extLst/>
          </a:lstStyle>
          <a:p>
            <a:pPr>
              <a:defRPr/>
            </a:pPr>
            <a:endParaRPr lang="en-US"/>
          </a:p>
        </p:txBody>
      </p:sp>
      <p:sp>
        <p:nvSpPr>
          <p:cNvPr id="17" name="Slide Number Placeholder 28">
            <a:extLst>
              <a:ext uri="{FF2B5EF4-FFF2-40B4-BE49-F238E27FC236}">
                <a16:creationId xmlns:a16="http://schemas.microsoft.com/office/drawing/2014/main" id="{29F1389E-00D3-4EFB-BBE8-8FD725A3513A}"/>
              </a:ext>
            </a:extLst>
          </p:cNvPr>
          <p:cNvSpPr>
            <a:spLocks noGrp="1"/>
          </p:cNvSpPr>
          <p:nvPr>
            <p:ph type="sldNum" sz="quarter" idx="12"/>
          </p:nvPr>
        </p:nvSpPr>
        <p:spPr>
          <a:xfrm>
            <a:off x="8610600" y="6416675"/>
            <a:ext cx="457200" cy="365125"/>
          </a:xfrm>
        </p:spPr>
        <p:txBody>
          <a:bodyPr/>
          <a:lstStyle>
            <a:lvl1pPr>
              <a:defRPr/>
            </a:lvl1pPr>
          </a:lstStyle>
          <a:p>
            <a:fld id="{93A3DB7F-5649-42E9-A598-B96A64673EF7}" type="slidenum">
              <a:rPr lang="en-US" altLang="en-US"/>
              <a:pPr/>
              <a:t>‹#›</a:t>
            </a:fld>
            <a:endParaRPr lang="en-US" altLang="en-US"/>
          </a:p>
        </p:txBody>
      </p:sp>
    </p:spTree>
    <p:extLst>
      <p:ext uri="{BB962C8B-B14F-4D97-AF65-F5344CB8AC3E}">
        <p14:creationId xmlns:p14="http://schemas.microsoft.com/office/powerpoint/2010/main" val="2253206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CD5665-6D64-4528-85E8-FFB7EF58C18C}"/>
              </a:ext>
            </a:extLst>
          </p:cNvPr>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32EA82F1-CC9F-4FB0-8147-4A6D7B8FD508}"/>
              </a:ext>
            </a:extLst>
          </p:cNvPr>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Rectangle 5">
            <a:extLst>
              <a:ext uri="{FF2B5EF4-FFF2-40B4-BE49-F238E27FC236}">
                <a16:creationId xmlns:a16="http://schemas.microsoft.com/office/drawing/2014/main" id="{5597003E-EC72-4405-BA8F-45F7D06C92B7}"/>
              </a:ext>
            </a:extLst>
          </p:cNvPr>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Rectangle 6">
            <a:extLst>
              <a:ext uri="{FF2B5EF4-FFF2-40B4-BE49-F238E27FC236}">
                <a16:creationId xmlns:a16="http://schemas.microsoft.com/office/drawing/2014/main" id="{4897D982-EDAB-4879-A06C-104EE31B2A06}"/>
              </a:ext>
            </a:extLst>
          </p:cNvPr>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Rectangle 7">
            <a:extLst>
              <a:ext uri="{FF2B5EF4-FFF2-40B4-BE49-F238E27FC236}">
                <a16:creationId xmlns:a16="http://schemas.microsoft.com/office/drawing/2014/main" id="{9F73330E-3DCC-44E3-B5F2-055764545569}"/>
              </a:ext>
            </a:extLst>
          </p:cNvPr>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9" name="Rectangle 8">
            <a:extLst>
              <a:ext uri="{FF2B5EF4-FFF2-40B4-BE49-F238E27FC236}">
                <a16:creationId xmlns:a16="http://schemas.microsoft.com/office/drawing/2014/main" id="{AC164151-31E7-4B7A-B58A-CB4544A40815}"/>
              </a:ext>
            </a:extLst>
          </p:cNvPr>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0" name="Rectangle 9">
            <a:extLst>
              <a:ext uri="{FF2B5EF4-FFF2-40B4-BE49-F238E27FC236}">
                <a16:creationId xmlns:a16="http://schemas.microsoft.com/office/drawing/2014/main" id="{FFA7B1FD-5D03-4372-ADF9-7DFC0F960700}"/>
              </a:ext>
            </a:extLst>
          </p:cNvPr>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1" name="Rectangle 10">
            <a:extLst>
              <a:ext uri="{FF2B5EF4-FFF2-40B4-BE49-F238E27FC236}">
                <a16:creationId xmlns:a16="http://schemas.microsoft.com/office/drawing/2014/main" id="{26FBBD28-E814-49EB-AFFD-C05D8A134003}"/>
              </a:ext>
            </a:extLst>
          </p:cNvPr>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2" name="Rectangle 11">
            <a:extLst>
              <a:ext uri="{FF2B5EF4-FFF2-40B4-BE49-F238E27FC236}">
                <a16:creationId xmlns:a16="http://schemas.microsoft.com/office/drawing/2014/main" id="{91B3D1D5-0F13-486C-A0BB-CFF3A02C01D7}"/>
              </a:ext>
            </a:extLst>
          </p:cNvPr>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3" name="Freeform 15">
            <a:extLst>
              <a:ext uri="{FF2B5EF4-FFF2-40B4-BE49-F238E27FC236}">
                <a16:creationId xmlns:a16="http://schemas.microsoft.com/office/drawing/2014/main" id="{FFA90E9F-2353-46E5-A07D-F1190944CE16}"/>
              </a:ext>
            </a:extLst>
          </p:cNvPr>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eaLnBrk="0" hangingPunct="0">
              <a:defRPr/>
            </a:pPr>
            <a:endParaRPr lang="en-US"/>
          </a:p>
        </p:txBody>
      </p:sp>
      <p:sp>
        <p:nvSpPr>
          <p:cNvPr id="14" name="Freeform 16">
            <a:extLst>
              <a:ext uri="{FF2B5EF4-FFF2-40B4-BE49-F238E27FC236}">
                <a16:creationId xmlns:a16="http://schemas.microsoft.com/office/drawing/2014/main" id="{693AB5A0-5479-4967-82C7-5C4815E53E17}"/>
              </a:ext>
            </a:extLst>
          </p:cNvPr>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eaLnBrk="0" hangingPunct="0">
              <a:defRPr/>
            </a:pPr>
            <a:endParaRPr lang="en-US"/>
          </a:p>
        </p:txBody>
      </p:sp>
      <p:sp>
        <p:nvSpPr>
          <p:cNvPr id="15" name="Freeform 17">
            <a:extLst>
              <a:ext uri="{FF2B5EF4-FFF2-40B4-BE49-F238E27FC236}">
                <a16:creationId xmlns:a16="http://schemas.microsoft.com/office/drawing/2014/main" id="{440339BA-3EF4-4CF8-82D8-BE16F7B243AA}"/>
              </a:ext>
            </a:extLst>
          </p:cNvPr>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a:p>
        </p:txBody>
      </p:sp>
      <p:sp>
        <p:nvSpPr>
          <p:cNvPr id="16" name="Freeform 18">
            <a:extLst>
              <a:ext uri="{FF2B5EF4-FFF2-40B4-BE49-F238E27FC236}">
                <a16:creationId xmlns:a16="http://schemas.microsoft.com/office/drawing/2014/main" id="{EAECE1F3-BA38-4A65-B461-1F48BC76E7C2}"/>
              </a:ext>
            </a:extLst>
          </p:cNvPr>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a:p>
        </p:txBody>
      </p:sp>
      <p:sp>
        <p:nvSpPr>
          <p:cNvPr id="17" name="Freeform 19">
            <a:extLst>
              <a:ext uri="{FF2B5EF4-FFF2-40B4-BE49-F238E27FC236}">
                <a16:creationId xmlns:a16="http://schemas.microsoft.com/office/drawing/2014/main" id="{90EF5201-C32A-47C4-8F56-D3071255DCBC}"/>
              </a:ext>
            </a:extLst>
          </p:cNvPr>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a:p>
        </p:txBody>
      </p:sp>
      <p:sp>
        <p:nvSpPr>
          <p:cNvPr id="18" name="Freeform 20">
            <a:extLst>
              <a:ext uri="{FF2B5EF4-FFF2-40B4-BE49-F238E27FC236}">
                <a16:creationId xmlns:a16="http://schemas.microsoft.com/office/drawing/2014/main" id="{1A4B37DF-E434-465B-9FE8-D9BF157F05D0}"/>
              </a:ext>
            </a:extLst>
          </p:cNvPr>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a:p>
        </p:txBody>
      </p:sp>
      <p:sp>
        <p:nvSpPr>
          <p:cNvPr id="19" name="Freeform 22">
            <a:extLst>
              <a:ext uri="{FF2B5EF4-FFF2-40B4-BE49-F238E27FC236}">
                <a16:creationId xmlns:a16="http://schemas.microsoft.com/office/drawing/2014/main" id="{20319D05-4B28-4268-8648-8A25E0C59BC2}"/>
              </a:ext>
            </a:extLst>
          </p:cNvPr>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a:p>
        </p:txBody>
      </p:sp>
      <p:sp>
        <p:nvSpPr>
          <p:cNvPr id="20" name="Freeform 23">
            <a:extLst>
              <a:ext uri="{FF2B5EF4-FFF2-40B4-BE49-F238E27FC236}">
                <a16:creationId xmlns:a16="http://schemas.microsoft.com/office/drawing/2014/main" id="{F8EA5934-C0E4-4C3F-BFCA-987BA7B9F77E}"/>
              </a:ext>
            </a:extLst>
          </p:cNvPr>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a:p>
        </p:txBody>
      </p:sp>
      <p:sp>
        <p:nvSpPr>
          <p:cNvPr id="21" name="Freeform 24">
            <a:extLst>
              <a:ext uri="{FF2B5EF4-FFF2-40B4-BE49-F238E27FC236}">
                <a16:creationId xmlns:a16="http://schemas.microsoft.com/office/drawing/2014/main" id="{485D98A7-DFF1-4464-A7C9-4B7AC88940DE}"/>
              </a:ext>
            </a:extLst>
          </p:cNvPr>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a:p>
        </p:txBody>
      </p:sp>
      <p:sp>
        <p:nvSpPr>
          <p:cNvPr id="22" name="Freeform 25">
            <a:extLst>
              <a:ext uri="{FF2B5EF4-FFF2-40B4-BE49-F238E27FC236}">
                <a16:creationId xmlns:a16="http://schemas.microsoft.com/office/drawing/2014/main" id="{B56B9D0E-458E-4734-BE7C-782834EAEEF6}"/>
              </a:ext>
            </a:extLst>
          </p:cNvPr>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a:p>
        </p:txBody>
      </p:sp>
      <p:sp>
        <p:nvSpPr>
          <p:cNvPr id="23" name="Freeform 26">
            <a:extLst>
              <a:ext uri="{FF2B5EF4-FFF2-40B4-BE49-F238E27FC236}">
                <a16:creationId xmlns:a16="http://schemas.microsoft.com/office/drawing/2014/main" id="{CF58A9F4-7B02-4921-9B0A-4EA498CE5CBB}"/>
              </a:ext>
            </a:extLst>
          </p:cNvPr>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a:p>
        </p:txBody>
      </p:sp>
      <p:sp>
        <p:nvSpPr>
          <p:cNvPr id="24" name="Freeform 27">
            <a:extLst>
              <a:ext uri="{FF2B5EF4-FFF2-40B4-BE49-F238E27FC236}">
                <a16:creationId xmlns:a16="http://schemas.microsoft.com/office/drawing/2014/main" id="{B65DBED2-9268-43D7-8787-8F6A255DC65C}"/>
              </a:ext>
            </a:extLst>
          </p:cNvPr>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a:p>
        </p:txBody>
      </p:sp>
      <p:sp>
        <p:nvSpPr>
          <p:cNvPr id="25" name="Freeform 28">
            <a:extLst>
              <a:ext uri="{FF2B5EF4-FFF2-40B4-BE49-F238E27FC236}">
                <a16:creationId xmlns:a16="http://schemas.microsoft.com/office/drawing/2014/main" id="{6DE295DA-5D96-4852-93EE-3966D235D849}"/>
              </a:ext>
            </a:extLst>
          </p:cNvPr>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a:p>
        </p:txBody>
      </p:sp>
      <p:sp>
        <p:nvSpPr>
          <p:cNvPr id="26" name="Freeform 29">
            <a:extLst>
              <a:ext uri="{FF2B5EF4-FFF2-40B4-BE49-F238E27FC236}">
                <a16:creationId xmlns:a16="http://schemas.microsoft.com/office/drawing/2014/main" id="{01638CAA-816B-40B2-B99F-B4144910AB11}"/>
              </a:ext>
            </a:extLst>
          </p:cNvPr>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a:p>
        </p:txBody>
      </p:sp>
      <p:sp>
        <p:nvSpPr>
          <p:cNvPr id="27" name="Freeform 30">
            <a:extLst>
              <a:ext uri="{FF2B5EF4-FFF2-40B4-BE49-F238E27FC236}">
                <a16:creationId xmlns:a16="http://schemas.microsoft.com/office/drawing/2014/main" id="{47B12C73-C978-4B1F-803E-EC1CE650422A}"/>
              </a:ext>
            </a:extLst>
          </p:cNvPr>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a:p>
        </p:txBody>
      </p:sp>
      <p:sp>
        <p:nvSpPr>
          <p:cNvPr id="28" name="Rectangle 27">
            <a:extLst>
              <a:ext uri="{FF2B5EF4-FFF2-40B4-BE49-F238E27FC236}">
                <a16:creationId xmlns:a16="http://schemas.microsoft.com/office/drawing/2014/main" id="{D5089C78-F057-4F82-8A80-5AF7CC7BB78A}"/>
              </a:ext>
            </a:extLst>
          </p:cNvPr>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9" name="Rectangle 28">
            <a:extLst>
              <a:ext uri="{FF2B5EF4-FFF2-40B4-BE49-F238E27FC236}">
                <a16:creationId xmlns:a16="http://schemas.microsoft.com/office/drawing/2014/main" id="{1152E3F4-0821-459D-A9F0-9D3BC7F4AC35}"/>
              </a:ext>
            </a:extLst>
          </p:cNvPr>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30" name="Rectangle 29">
            <a:extLst>
              <a:ext uri="{FF2B5EF4-FFF2-40B4-BE49-F238E27FC236}">
                <a16:creationId xmlns:a16="http://schemas.microsoft.com/office/drawing/2014/main" id="{F5C4AC74-AA14-4ED8-AECD-BCA4988DE37B}"/>
              </a:ext>
            </a:extLst>
          </p:cNvPr>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31" name="Rectangle 30">
            <a:extLst>
              <a:ext uri="{FF2B5EF4-FFF2-40B4-BE49-F238E27FC236}">
                <a16:creationId xmlns:a16="http://schemas.microsoft.com/office/drawing/2014/main" id="{AA0F7904-5EE3-4687-9EDF-2BC0B1B67A4B}"/>
              </a:ext>
            </a:extLst>
          </p:cNvPr>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2" name="Rectangle 31">
            <a:extLst>
              <a:ext uri="{FF2B5EF4-FFF2-40B4-BE49-F238E27FC236}">
                <a16:creationId xmlns:a16="http://schemas.microsoft.com/office/drawing/2014/main" id="{2DA91A08-DEE7-44FF-908E-BE53FEDDB625}"/>
              </a:ext>
            </a:extLst>
          </p:cNvPr>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33" name="Rectangle 32">
            <a:extLst>
              <a:ext uri="{FF2B5EF4-FFF2-40B4-BE49-F238E27FC236}">
                <a16:creationId xmlns:a16="http://schemas.microsoft.com/office/drawing/2014/main" id="{12C075D5-CF6F-4D30-933A-C95FED466525}"/>
              </a:ext>
            </a:extLst>
          </p:cNvPr>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lang="en-US"/>
              <a:t>Click to edit Master title style</a:t>
            </a:r>
          </a:p>
        </p:txBody>
      </p:sp>
      <p:sp>
        <p:nvSpPr>
          <p:cNvPr id="34" name="Date Placeholder 3">
            <a:extLst>
              <a:ext uri="{FF2B5EF4-FFF2-40B4-BE49-F238E27FC236}">
                <a16:creationId xmlns:a16="http://schemas.microsoft.com/office/drawing/2014/main" id="{5AAC2B7B-9E4F-4930-9DAB-10415CE2A1B0}"/>
              </a:ext>
            </a:extLst>
          </p:cNvPr>
          <p:cNvSpPr>
            <a:spLocks noGrp="1"/>
          </p:cNvSpPr>
          <p:nvPr>
            <p:ph type="dt" sz="half" idx="10"/>
          </p:nvPr>
        </p:nvSpPr>
        <p:spPr>
          <a:xfrm>
            <a:off x="6477000" y="6416675"/>
            <a:ext cx="2133600" cy="365125"/>
          </a:xfrm>
        </p:spPr>
        <p:txBody>
          <a:bodyPr/>
          <a:lstStyle>
            <a:lvl1pPr>
              <a:defRPr/>
            </a:lvl1pPr>
            <a:extLst/>
          </a:lstStyle>
          <a:p>
            <a:pPr>
              <a:defRPr/>
            </a:pPr>
            <a:endParaRPr lang="en-US"/>
          </a:p>
        </p:txBody>
      </p:sp>
      <p:sp>
        <p:nvSpPr>
          <p:cNvPr id="35" name="Footer Placeholder 4">
            <a:extLst>
              <a:ext uri="{FF2B5EF4-FFF2-40B4-BE49-F238E27FC236}">
                <a16:creationId xmlns:a16="http://schemas.microsoft.com/office/drawing/2014/main" id="{2AF15B1F-DC35-40FB-AD0C-4CBEBA56F7C2}"/>
              </a:ext>
            </a:extLst>
          </p:cNvPr>
          <p:cNvSpPr>
            <a:spLocks noGrp="1"/>
          </p:cNvSpPr>
          <p:nvPr>
            <p:ph type="ftr" sz="quarter" idx="11"/>
          </p:nvPr>
        </p:nvSpPr>
        <p:spPr>
          <a:xfrm>
            <a:off x="914400" y="6416675"/>
            <a:ext cx="5562600" cy="365125"/>
          </a:xfrm>
        </p:spPr>
        <p:txBody>
          <a:bodyPr/>
          <a:lstStyle>
            <a:lvl1pPr>
              <a:defRPr/>
            </a:lvl1pPr>
            <a:extLst/>
          </a:lstStyle>
          <a:p>
            <a:pPr>
              <a:defRPr/>
            </a:pPr>
            <a:endParaRPr lang="en-US"/>
          </a:p>
        </p:txBody>
      </p:sp>
      <p:sp>
        <p:nvSpPr>
          <p:cNvPr id="36" name="Slide Number Placeholder 5">
            <a:extLst>
              <a:ext uri="{FF2B5EF4-FFF2-40B4-BE49-F238E27FC236}">
                <a16:creationId xmlns:a16="http://schemas.microsoft.com/office/drawing/2014/main" id="{0CE11E52-185C-4FA0-8B16-B6CE89D51D66}"/>
              </a:ext>
            </a:extLst>
          </p:cNvPr>
          <p:cNvSpPr>
            <a:spLocks noGrp="1"/>
          </p:cNvSpPr>
          <p:nvPr>
            <p:ph type="sldNum" sz="quarter" idx="12"/>
          </p:nvPr>
        </p:nvSpPr>
        <p:spPr>
          <a:xfrm>
            <a:off x="8610600" y="6416675"/>
            <a:ext cx="457200" cy="365125"/>
          </a:xfrm>
        </p:spPr>
        <p:txBody>
          <a:bodyPr/>
          <a:lstStyle>
            <a:lvl1pPr>
              <a:defRPr/>
            </a:lvl1pPr>
          </a:lstStyle>
          <a:p>
            <a:fld id="{635A9E5D-433E-43B9-B8B7-DB4A66312581}" type="slidenum">
              <a:rPr lang="en-US" altLang="en-US"/>
              <a:pPr/>
              <a:t>‹#›</a:t>
            </a:fld>
            <a:endParaRPr lang="en-US" altLang="en-US"/>
          </a:p>
        </p:txBody>
      </p:sp>
    </p:spTree>
    <p:extLst>
      <p:ext uri="{BB962C8B-B14F-4D97-AF65-F5344CB8AC3E}">
        <p14:creationId xmlns:p14="http://schemas.microsoft.com/office/powerpoint/2010/main" val="2333624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lang="en-US"/>
              <a:t>Click to edit Master title style</a:t>
            </a:r>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F50336-3B0E-4859-BA4B-570113F0E8DF}"/>
              </a:ext>
            </a:extLst>
          </p:cNvPr>
          <p:cNvSpPr>
            <a:spLocks noGrp="1"/>
          </p:cNvSpPr>
          <p:nvPr>
            <p:ph type="dt" sz="half" idx="10"/>
          </p:nvPr>
        </p:nvSpPr>
        <p:spPr>
          <a:xfrm>
            <a:off x="6477000" y="6416675"/>
            <a:ext cx="2133600" cy="365125"/>
          </a:xfrm>
        </p:spPr>
        <p:txBody>
          <a:bodyPr/>
          <a:lstStyle>
            <a:lvl1pPr>
              <a:defRPr/>
            </a:lvl1pPr>
            <a:extLst/>
          </a:lstStyle>
          <a:p>
            <a:pPr>
              <a:defRPr/>
            </a:pPr>
            <a:endParaRPr lang="en-US"/>
          </a:p>
        </p:txBody>
      </p:sp>
      <p:sp>
        <p:nvSpPr>
          <p:cNvPr id="6" name="Footer Placeholder 5">
            <a:extLst>
              <a:ext uri="{FF2B5EF4-FFF2-40B4-BE49-F238E27FC236}">
                <a16:creationId xmlns:a16="http://schemas.microsoft.com/office/drawing/2014/main" id="{5CA0C544-148B-4BD9-BCE8-0B41C95CD1D3}"/>
              </a:ext>
            </a:extLst>
          </p:cNvPr>
          <p:cNvSpPr>
            <a:spLocks noGrp="1"/>
          </p:cNvSpPr>
          <p:nvPr>
            <p:ph type="ftr" sz="quarter" idx="11"/>
          </p:nvPr>
        </p:nvSpPr>
        <p:spPr>
          <a:xfrm>
            <a:off x="914400" y="6416675"/>
            <a:ext cx="5562600" cy="365125"/>
          </a:xfrm>
        </p:spPr>
        <p:txBody>
          <a:bodyPr/>
          <a:lstStyle>
            <a:lvl1pPr>
              <a:defRPr/>
            </a:lvl1pPr>
            <a:extLst/>
          </a:lstStyle>
          <a:p>
            <a:pPr>
              <a:defRPr/>
            </a:pPr>
            <a:endParaRPr lang="en-US"/>
          </a:p>
        </p:txBody>
      </p:sp>
      <p:sp>
        <p:nvSpPr>
          <p:cNvPr id="7" name="Slide Number Placeholder 6">
            <a:extLst>
              <a:ext uri="{FF2B5EF4-FFF2-40B4-BE49-F238E27FC236}">
                <a16:creationId xmlns:a16="http://schemas.microsoft.com/office/drawing/2014/main" id="{CFBE433D-F82E-40F1-928B-79FF311558B8}"/>
              </a:ext>
            </a:extLst>
          </p:cNvPr>
          <p:cNvSpPr>
            <a:spLocks noGrp="1"/>
          </p:cNvSpPr>
          <p:nvPr>
            <p:ph type="sldNum" sz="quarter" idx="12"/>
          </p:nvPr>
        </p:nvSpPr>
        <p:spPr>
          <a:xfrm>
            <a:off x="8610600" y="6416675"/>
            <a:ext cx="457200" cy="365125"/>
          </a:xfrm>
        </p:spPr>
        <p:txBody>
          <a:bodyPr/>
          <a:lstStyle>
            <a:lvl1pPr>
              <a:defRPr/>
            </a:lvl1pPr>
          </a:lstStyle>
          <a:p>
            <a:fld id="{1E6317C6-8E4E-4DCF-9F02-71ABD02C44C2}" type="slidenum">
              <a:rPr lang="en-US" altLang="en-US"/>
              <a:pPr/>
              <a:t>‹#›</a:t>
            </a:fld>
            <a:endParaRPr lang="en-US" altLang="en-US"/>
          </a:p>
        </p:txBody>
      </p:sp>
    </p:spTree>
    <p:extLst>
      <p:ext uri="{BB962C8B-B14F-4D97-AF65-F5344CB8AC3E}">
        <p14:creationId xmlns:p14="http://schemas.microsoft.com/office/powerpoint/2010/main" val="2929881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1BE96-0B99-47A9-8706-AACF97FDCCED}"/>
              </a:ext>
            </a:extLst>
          </p:cNvPr>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Rectangle 7">
            <a:extLst>
              <a:ext uri="{FF2B5EF4-FFF2-40B4-BE49-F238E27FC236}">
                <a16:creationId xmlns:a16="http://schemas.microsoft.com/office/drawing/2014/main" id="{8C604F1F-4051-4AC7-8B63-47ABA5B40A40}"/>
              </a:ext>
            </a:extLst>
          </p:cNvPr>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9" name="Rectangle 8">
            <a:extLst>
              <a:ext uri="{FF2B5EF4-FFF2-40B4-BE49-F238E27FC236}">
                <a16:creationId xmlns:a16="http://schemas.microsoft.com/office/drawing/2014/main" id="{88345944-B2D3-43D0-9119-39D40FC65950}"/>
              </a:ext>
            </a:extLst>
          </p:cNvPr>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0" name="Rectangle 9">
            <a:extLst>
              <a:ext uri="{FF2B5EF4-FFF2-40B4-BE49-F238E27FC236}">
                <a16:creationId xmlns:a16="http://schemas.microsoft.com/office/drawing/2014/main" id="{FE76DB1F-F70B-49E4-93F5-35C76C5DD7ED}"/>
              </a:ext>
            </a:extLst>
          </p:cNvPr>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1" name="Rectangle 10">
            <a:extLst>
              <a:ext uri="{FF2B5EF4-FFF2-40B4-BE49-F238E27FC236}">
                <a16:creationId xmlns:a16="http://schemas.microsoft.com/office/drawing/2014/main" id="{8BB06139-00AD-48D3-A91C-496C22164D85}"/>
              </a:ext>
            </a:extLst>
          </p:cNvPr>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2" name="Rectangle 11">
            <a:extLst>
              <a:ext uri="{FF2B5EF4-FFF2-40B4-BE49-F238E27FC236}">
                <a16:creationId xmlns:a16="http://schemas.microsoft.com/office/drawing/2014/main" id="{11B84179-10F7-419E-8600-5177BA3D3C4C}"/>
              </a:ext>
            </a:extLst>
          </p:cNvPr>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3" name="Rectangle 12">
            <a:extLst>
              <a:ext uri="{FF2B5EF4-FFF2-40B4-BE49-F238E27FC236}">
                <a16:creationId xmlns:a16="http://schemas.microsoft.com/office/drawing/2014/main" id="{0C2F9BE2-CF67-4FC0-AF08-FDCAFF4954C9}"/>
              </a:ext>
            </a:extLst>
          </p:cNvPr>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4" name="Rectangle 13">
            <a:extLst>
              <a:ext uri="{FF2B5EF4-FFF2-40B4-BE49-F238E27FC236}">
                <a16:creationId xmlns:a16="http://schemas.microsoft.com/office/drawing/2014/main" id="{E89651C9-82FC-42ED-BAC5-A3F1062D07BD}"/>
              </a:ext>
            </a:extLst>
          </p:cNvPr>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5" name="Rectangle 14">
            <a:extLst>
              <a:ext uri="{FF2B5EF4-FFF2-40B4-BE49-F238E27FC236}">
                <a16:creationId xmlns:a16="http://schemas.microsoft.com/office/drawing/2014/main" id="{7FAA831A-67D6-4FA6-87AE-CBF8CE0237EC}"/>
              </a:ext>
            </a:extLst>
          </p:cNvPr>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6" name="Rectangle 15">
            <a:extLst>
              <a:ext uri="{FF2B5EF4-FFF2-40B4-BE49-F238E27FC236}">
                <a16:creationId xmlns:a16="http://schemas.microsoft.com/office/drawing/2014/main" id="{E9BF421E-F7F4-4080-ABD4-7DAFC2781F63}"/>
              </a:ext>
            </a:extLst>
          </p:cNvPr>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 name="Title 1"/>
          <p:cNvSpPr>
            <a:spLocks noGrp="1"/>
          </p:cNvSpPr>
          <p:nvPr>
            <p:ph type="title"/>
          </p:nvPr>
        </p:nvSpPr>
        <p:spPr>
          <a:xfrm>
            <a:off x="504824" y="512064"/>
            <a:ext cx="7772400" cy="914400"/>
          </a:xfrm>
        </p:spPr>
        <p:txBody>
          <a:bodyPr/>
          <a:lstStyle>
            <a:lvl1pPr>
              <a:defRPr sz="4000"/>
            </a:lvl1pPr>
            <a:extLst/>
          </a:lstStyle>
          <a:p>
            <a:r>
              <a:rPr lang="en-US"/>
              <a:t>Click to edit Master title style</a:t>
            </a:r>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6">
            <a:extLst>
              <a:ext uri="{FF2B5EF4-FFF2-40B4-BE49-F238E27FC236}">
                <a16:creationId xmlns:a16="http://schemas.microsoft.com/office/drawing/2014/main" id="{14AA8A1F-EF42-4A35-AC06-70A06A6CF42A}"/>
              </a:ext>
            </a:extLst>
          </p:cNvPr>
          <p:cNvSpPr>
            <a:spLocks noGrp="1"/>
          </p:cNvSpPr>
          <p:nvPr>
            <p:ph type="dt" sz="half" idx="10"/>
          </p:nvPr>
        </p:nvSpPr>
        <p:spPr>
          <a:xfrm>
            <a:off x="6477000" y="6416675"/>
            <a:ext cx="2133600" cy="365125"/>
          </a:xfrm>
        </p:spPr>
        <p:txBody>
          <a:bodyPr/>
          <a:lstStyle>
            <a:lvl1pPr>
              <a:defRPr/>
            </a:lvl1pPr>
            <a:extLst/>
          </a:lstStyle>
          <a:p>
            <a:pPr>
              <a:defRPr/>
            </a:pPr>
            <a:endParaRPr lang="en-US"/>
          </a:p>
        </p:txBody>
      </p:sp>
      <p:sp>
        <p:nvSpPr>
          <p:cNvPr id="18" name="Footer Placeholder 7">
            <a:extLst>
              <a:ext uri="{FF2B5EF4-FFF2-40B4-BE49-F238E27FC236}">
                <a16:creationId xmlns:a16="http://schemas.microsoft.com/office/drawing/2014/main" id="{7C9E301D-7A2F-4143-A74A-E2F50277FF0A}"/>
              </a:ext>
            </a:extLst>
          </p:cNvPr>
          <p:cNvSpPr>
            <a:spLocks noGrp="1"/>
          </p:cNvSpPr>
          <p:nvPr>
            <p:ph type="ftr" sz="quarter" idx="11"/>
          </p:nvPr>
        </p:nvSpPr>
        <p:spPr>
          <a:xfrm>
            <a:off x="914400" y="6416675"/>
            <a:ext cx="5562600" cy="365125"/>
          </a:xfrm>
        </p:spPr>
        <p:txBody>
          <a:bodyPr/>
          <a:lstStyle>
            <a:lvl1pPr>
              <a:defRPr/>
            </a:lvl1pPr>
            <a:extLst/>
          </a:lstStyle>
          <a:p>
            <a:pPr>
              <a:defRPr/>
            </a:pPr>
            <a:endParaRPr lang="en-US"/>
          </a:p>
        </p:txBody>
      </p:sp>
      <p:sp>
        <p:nvSpPr>
          <p:cNvPr id="19" name="Slide Number Placeholder 8">
            <a:extLst>
              <a:ext uri="{FF2B5EF4-FFF2-40B4-BE49-F238E27FC236}">
                <a16:creationId xmlns:a16="http://schemas.microsoft.com/office/drawing/2014/main" id="{33666B99-108D-4C75-91F5-3C9B85879CF3}"/>
              </a:ext>
            </a:extLst>
          </p:cNvPr>
          <p:cNvSpPr>
            <a:spLocks noGrp="1"/>
          </p:cNvSpPr>
          <p:nvPr>
            <p:ph type="sldNum" sz="quarter" idx="12"/>
          </p:nvPr>
        </p:nvSpPr>
        <p:spPr>
          <a:xfrm>
            <a:off x="8610600" y="6416675"/>
            <a:ext cx="457200" cy="365125"/>
          </a:xfrm>
        </p:spPr>
        <p:txBody>
          <a:bodyPr/>
          <a:lstStyle>
            <a:lvl1pPr>
              <a:defRPr/>
            </a:lvl1pPr>
          </a:lstStyle>
          <a:p>
            <a:fld id="{F380038A-A32C-4391-A68B-7C731A3F8E0E}" type="slidenum">
              <a:rPr lang="en-US" altLang="en-US"/>
              <a:pPr/>
              <a:t>‹#›</a:t>
            </a:fld>
            <a:endParaRPr lang="en-US" altLang="en-US"/>
          </a:p>
        </p:txBody>
      </p:sp>
    </p:spTree>
    <p:extLst>
      <p:ext uri="{BB962C8B-B14F-4D97-AF65-F5344CB8AC3E}">
        <p14:creationId xmlns:p14="http://schemas.microsoft.com/office/powerpoint/2010/main" val="4088686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82DE1F-A4D5-4328-B57C-6844B786E074}"/>
              </a:ext>
            </a:extLst>
          </p:cNvPr>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Rectangle 5">
            <a:extLst>
              <a:ext uri="{FF2B5EF4-FFF2-40B4-BE49-F238E27FC236}">
                <a16:creationId xmlns:a16="http://schemas.microsoft.com/office/drawing/2014/main" id="{F4286091-C58F-4857-AE07-01C77CAC0C40}"/>
              </a:ext>
            </a:extLst>
          </p:cNvPr>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Rectangle 6">
            <a:extLst>
              <a:ext uri="{FF2B5EF4-FFF2-40B4-BE49-F238E27FC236}">
                <a16:creationId xmlns:a16="http://schemas.microsoft.com/office/drawing/2014/main" id="{D36F4063-2255-4207-9A57-50BD01ED7980}"/>
              </a:ext>
            </a:extLst>
          </p:cNvPr>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Rectangle 7">
            <a:extLst>
              <a:ext uri="{FF2B5EF4-FFF2-40B4-BE49-F238E27FC236}">
                <a16:creationId xmlns:a16="http://schemas.microsoft.com/office/drawing/2014/main" id="{0675584F-E0FC-4DEA-AED7-9D06218E347C}"/>
              </a:ext>
            </a:extLst>
          </p:cNvPr>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9" name="Rectangle 8">
            <a:extLst>
              <a:ext uri="{FF2B5EF4-FFF2-40B4-BE49-F238E27FC236}">
                <a16:creationId xmlns:a16="http://schemas.microsoft.com/office/drawing/2014/main" id="{435C41C8-7F1B-4DAD-9E7B-77890547F95A}"/>
              </a:ext>
            </a:extLst>
          </p:cNvPr>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0" name="Rectangle 9">
            <a:extLst>
              <a:ext uri="{FF2B5EF4-FFF2-40B4-BE49-F238E27FC236}">
                <a16:creationId xmlns:a16="http://schemas.microsoft.com/office/drawing/2014/main" id="{030B9F55-7C2A-4E78-A4A3-880C7F44F54B}"/>
              </a:ext>
            </a:extLst>
          </p:cNvPr>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1" name="Rectangle 10">
            <a:extLst>
              <a:ext uri="{FF2B5EF4-FFF2-40B4-BE49-F238E27FC236}">
                <a16:creationId xmlns:a16="http://schemas.microsoft.com/office/drawing/2014/main" id="{B5E899D9-104E-4EA7-8D7E-3CC44F8C7237}"/>
              </a:ext>
            </a:extLst>
          </p:cNvPr>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2" name="Rectangle 11">
            <a:extLst>
              <a:ext uri="{FF2B5EF4-FFF2-40B4-BE49-F238E27FC236}">
                <a16:creationId xmlns:a16="http://schemas.microsoft.com/office/drawing/2014/main" id="{4E37F857-9F8C-4E8F-B6CA-3EC97E600787}"/>
              </a:ext>
            </a:extLst>
          </p:cNvPr>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3" name="Rectangle 12">
            <a:extLst>
              <a:ext uri="{FF2B5EF4-FFF2-40B4-BE49-F238E27FC236}">
                <a16:creationId xmlns:a16="http://schemas.microsoft.com/office/drawing/2014/main" id="{F8559C9E-3B26-449A-9675-6BB620075F9F}"/>
              </a:ext>
            </a:extLst>
          </p:cNvPr>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4" name="Rectangle 13">
            <a:extLst>
              <a:ext uri="{FF2B5EF4-FFF2-40B4-BE49-F238E27FC236}">
                <a16:creationId xmlns:a16="http://schemas.microsoft.com/office/drawing/2014/main" id="{D94160C6-D0ED-405F-A9C4-BD0042FE05C9}"/>
              </a:ext>
            </a:extLst>
          </p:cNvPr>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cxnSp>
        <p:nvCxnSpPr>
          <p:cNvPr id="15" name="Straight Connector 14">
            <a:extLst>
              <a:ext uri="{FF2B5EF4-FFF2-40B4-BE49-F238E27FC236}">
                <a16:creationId xmlns:a16="http://schemas.microsoft.com/office/drawing/2014/main" id="{14CE1C9B-3BCD-450D-AAC1-E843B8BCDF71}"/>
              </a:ext>
            </a:extLst>
          </p:cNvPr>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6" name="Group 19">
            <a:extLst>
              <a:ext uri="{FF2B5EF4-FFF2-40B4-BE49-F238E27FC236}">
                <a16:creationId xmlns:a16="http://schemas.microsoft.com/office/drawing/2014/main" id="{93C3EF5A-19F6-4569-87B0-7CB45173BCDE}"/>
              </a:ext>
            </a:extLst>
          </p:cNvPr>
          <p:cNvGrpSpPr>
            <a:grpSpLocks/>
          </p:cNvGrpSpPr>
          <p:nvPr/>
        </p:nvGrpSpPr>
        <p:grpSpPr bwMode="auto">
          <a:xfrm rot="5400000">
            <a:off x="8515351" y="1219200"/>
            <a:ext cx="131762" cy="128587"/>
            <a:chOff x="6668087" y="1297746"/>
            <a:chExt cx="161840" cy="156602"/>
          </a:xfrm>
        </p:grpSpPr>
        <p:cxnSp>
          <p:nvCxnSpPr>
            <p:cNvPr id="17" name="Straight Connector 16">
              <a:extLst>
                <a:ext uri="{FF2B5EF4-FFF2-40B4-BE49-F238E27FC236}">
                  <a16:creationId xmlns:a16="http://schemas.microsoft.com/office/drawing/2014/main" id="{FDFCA870-ED86-465D-B8B1-9B257EFDB2D6}"/>
                </a:ext>
              </a:extLst>
            </p:cNvPr>
            <p:cNvCxnSpPr/>
            <p:nvPr/>
          </p:nvCxnSpPr>
          <p:spPr>
            <a:xfrm rot="16200000">
              <a:off x="6663593" y="1277107"/>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397F7C6C-C2B5-4EB4-9E29-B2CEA357EB96}"/>
                </a:ext>
              </a:extLst>
            </p:cNvPr>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998A27E8-3A2E-4E85-8972-E3AF0F48285A}"/>
                </a:ext>
              </a:extLst>
            </p:cNvPr>
            <p:cNvCxnSpPr/>
            <p:nvPr/>
          </p:nvCxnSpPr>
          <p:spPr>
            <a:xfrm rot="5400000" flipH="1">
              <a:off x="6744513" y="12761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20" name="Group 25">
            <a:extLst>
              <a:ext uri="{FF2B5EF4-FFF2-40B4-BE49-F238E27FC236}">
                <a16:creationId xmlns:a16="http://schemas.microsoft.com/office/drawing/2014/main" id="{1EC20A3D-4B0A-4A76-B451-973A0A852A45}"/>
              </a:ext>
            </a:extLst>
          </p:cNvPr>
          <p:cNvGrpSpPr>
            <a:grpSpLocks/>
          </p:cNvGrpSpPr>
          <p:nvPr/>
        </p:nvGrpSpPr>
        <p:grpSpPr bwMode="auto">
          <a:xfrm rot="5400000">
            <a:off x="8667751" y="1371600"/>
            <a:ext cx="131762" cy="128587"/>
            <a:chOff x="6668087" y="1297746"/>
            <a:chExt cx="161840" cy="156602"/>
          </a:xfrm>
        </p:grpSpPr>
        <p:cxnSp>
          <p:nvCxnSpPr>
            <p:cNvPr id="21" name="Straight Connector 20">
              <a:extLst>
                <a:ext uri="{FF2B5EF4-FFF2-40B4-BE49-F238E27FC236}">
                  <a16:creationId xmlns:a16="http://schemas.microsoft.com/office/drawing/2014/main" id="{2CE4B8E3-A7BA-4FD4-8A66-848CC3955012}"/>
                </a:ext>
              </a:extLst>
            </p:cNvPr>
            <p:cNvCxnSpPr/>
            <p:nvPr/>
          </p:nvCxnSpPr>
          <p:spPr>
            <a:xfrm rot="16200000">
              <a:off x="6663593" y="1277107"/>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3C73AFCF-4940-47BE-B515-BBC888E4F37B}"/>
                </a:ext>
              </a:extLst>
            </p:cNvPr>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870BB9C-1518-43FB-9255-48ADB2051441}"/>
                </a:ext>
              </a:extLst>
            </p:cNvPr>
            <p:cNvCxnSpPr/>
            <p:nvPr/>
          </p:nvCxnSpPr>
          <p:spPr>
            <a:xfrm rot="5400000" flipH="1">
              <a:off x="6744513" y="12761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24" name="Group 29">
            <a:extLst>
              <a:ext uri="{FF2B5EF4-FFF2-40B4-BE49-F238E27FC236}">
                <a16:creationId xmlns:a16="http://schemas.microsoft.com/office/drawing/2014/main" id="{1C354A19-BFA1-4C36-AE43-7BADE660A756}"/>
              </a:ext>
            </a:extLst>
          </p:cNvPr>
          <p:cNvGrpSpPr>
            <a:grpSpLocks/>
          </p:cNvGrpSpPr>
          <p:nvPr/>
        </p:nvGrpSpPr>
        <p:grpSpPr bwMode="auto">
          <a:xfrm rot="5400000">
            <a:off x="8320087" y="1474788"/>
            <a:ext cx="131763" cy="128588"/>
            <a:chOff x="6668087" y="1297746"/>
            <a:chExt cx="161840" cy="156602"/>
          </a:xfrm>
        </p:grpSpPr>
        <p:cxnSp>
          <p:nvCxnSpPr>
            <p:cNvPr id="25" name="Straight Connector 24">
              <a:extLst>
                <a:ext uri="{FF2B5EF4-FFF2-40B4-BE49-F238E27FC236}">
                  <a16:creationId xmlns:a16="http://schemas.microsoft.com/office/drawing/2014/main" id="{C3C208F2-9954-4893-8703-313E4BF81892}"/>
                </a:ext>
              </a:extLst>
            </p:cNvPr>
            <p:cNvCxnSpPr/>
            <p:nvPr/>
          </p:nvCxnSpPr>
          <p:spPr>
            <a:xfrm rot="16200000">
              <a:off x="6663592" y="1277107"/>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8202148D-C1CF-4EF2-818B-168D2EB71018}"/>
                </a:ext>
              </a:extLst>
            </p:cNvPr>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3548D8BA-D95D-49F2-8F8C-0F765A816A69}"/>
                </a:ext>
              </a:extLst>
            </p:cNvPr>
            <p:cNvCxnSpPr/>
            <p:nvPr/>
          </p:nvCxnSpPr>
          <p:spPr>
            <a:xfrm rot="5400000" flipH="1">
              <a:off x="6744512" y="1276132"/>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a:t>Click to edit Master title style</a:t>
            </a:r>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a:t>Click icon to add picture</a:t>
            </a:r>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a:t>Click to edit Master text styles</a:t>
            </a:r>
          </a:p>
        </p:txBody>
      </p:sp>
      <p:sp>
        <p:nvSpPr>
          <p:cNvPr id="28" name="Date Placeholder 4">
            <a:extLst>
              <a:ext uri="{FF2B5EF4-FFF2-40B4-BE49-F238E27FC236}">
                <a16:creationId xmlns:a16="http://schemas.microsoft.com/office/drawing/2014/main" id="{905A8B62-B192-4233-8CE5-471AB418A94A}"/>
              </a:ext>
            </a:extLst>
          </p:cNvPr>
          <p:cNvSpPr>
            <a:spLocks noGrp="1"/>
          </p:cNvSpPr>
          <p:nvPr>
            <p:ph type="dt" sz="half" idx="10"/>
          </p:nvPr>
        </p:nvSpPr>
        <p:spPr/>
        <p:txBody>
          <a:bodyPr/>
          <a:lstStyle>
            <a:lvl1pPr>
              <a:defRPr/>
            </a:lvl1pPr>
            <a:extLst/>
          </a:lstStyle>
          <a:p>
            <a:pPr>
              <a:defRPr/>
            </a:pPr>
            <a:endParaRPr lang="en-US"/>
          </a:p>
        </p:txBody>
      </p:sp>
      <p:sp>
        <p:nvSpPr>
          <p:cNvPr id="29" name="Footer Placeholder 5">
            <a:extLst>
              <a:ext uri="{FF2B5EF4-FFF2-40B4-BE49-F238E27FC236}">
                <a16:creationId xmlns:a16="http://schemas.microsoft.com/office/drawing/2014/main" id="{F4F6A06E-BA31-4782-830C-3982F84D693C}"/>
              </a:ext>
            </a:extLst>
          </p:cNvPr>
          <p:cNvSpPr>
            <a:spLocks noGrp="1"/>
          </p:cNvSpPr>
          <p:nvPr>
            <p:ph type="ftr" sz="quarter" idx="11"/>
          </p:nvPr>
        </p:nvSpPr>
        <p:spPr/>
        <p:txBody>
          <a:bodyPr/>
          <a:lstStyle>
            <a:lvl1pPr>
              <a:defRPr/>
            </a:lvl1pPr>
            <a:extLst/>
          </a:lstStyle>
          <a:p>
            <a:pPr>
              <a:defRPr/>
            </a:pPr>
            <a:endParaRPr lang="en-US"/>
          </a:p>
        </p:txBody>
      </p:sp>
      <p:sp>
        <p:nvSpPr>
          <p:cNvPr id="30" name="Slide Number Placeholder 6">
            <a:extLst>
              <a:ext uri="{FF2B5EF4-FFF2-40B4-BE49-F238E27FC236}">
                <a16:creationId xmlns:a16="http://schemas.microsoft.com/office/drawing/2014/main" id="{20037CEC-129C-43B7-8371-868C0F6693FF}"/>
              </a:ext>
            </a:extLst>
          </p:cNvPr>
          <p:cNvSpPr>
            <a:spLocks noGrp="1"/>
          </p:cNvSpPr>
          <p:nvPr>
            <p:ph type="sldNum" sz="quarter" idx="12"/>
          </p:nvPr>
        </p:nvSpPr>
        <p:spPr/>
        <p:txBody>
          <a:bodyPr/>
          <a:lstStyle>
            <a:lvl1pPr>
              <a:defRPr/>
            </a:lvl1pPr>
          </a:lstStyle>
          <a:p>
            <a:fld id="{D2489600-D9BA-4D3B-BF18-FDEA61E4BAB2}" type="slidenum">
              <a:rPr lang="en-US" altLang="en-US"/>
              <a:pPr/>
              <a:t>‹#›</a:t>
            </a:fld>
            <a:endParaRPr lang="en-US" altLang="en-US"/>
          </a:p>
        </p:txBody>
      </p:sp>
    </p:spTree>
    <p:extLst>
      <p:ext uri="{BB962C8B-B14F-4D97-AF65-F5344CB8AC3E}">
        <p14:creationId xmlns:p14="http://schemas.microsoft.com/office/powerpoint/2010/main" val="3145823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21572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0000"/>
            </a:gs>
            <a:gs pos="64999">
              <a:srgbClr val="000000"/>
            </a:gs>
            <a:gs pos="100000">
              <a:srgbClr val="5A77A9"/>
            </a:gs>
          </a:gsLst>
          <a:lin ang="5400000"/>
        </a:gradFill>
        <a:effectLst/>
      </p:bgPr>
    </p:bg>
    <p:spTree>
      <p:nvGrpSpPr>
        <p:cNvPr id="1" name=""/>
        <p:cNvGrpSpPr/>
        <p:nvPr/>
      </p:nvGrpSpPr>
      <p:grpSpPr>
        <a:xfrm>
          <a:off x="0" y="0"/>
          <a:ext cx="0" cy="0"/>
          <a:chOff x="0" y="0"/>
          <a:chExt cx="0" cy="0"/>
        </a:xfrm>
      </p:grpSpPr>
      <p:sp>
        <p:nvSpPr>
          <p:cNvPr id="22" name="Title Placeholder 21">
            <a:extLst>
              <a:ext uri="{FF2B5EF4-FFF2-40B4-BE49-F238E27FC236}">
                <a16:creationId xmlns:a16="http://schemas.microsoft.com/office/drawing/2014/main" id="{C59D91D7-12E9-4D13-84C5-D1049D8C460A}"/>
              </a:ext>
            </a:extLst>
          </p:cNvPr>
          <p:cNvSpPr>
            <a:spLocks noGrp="1"/>
          </p:cNvSpPr>
          <p:nvPr>
            <p:ph type="title"/>
          </p:nvPr>
        </p:nvSpPr>
        <p:spPr>
          <a:xfrm>
            <a:off x="914400" y="512763"/>
            <a:ext cx="7772400" cy="914400"/>
          </a:xfrm>
          <a:prstGeom prst="rect">
            <a:avLst/>
          </a:prstGeom>
        </p:spPr>
        <p:txBody>
          <a:bodyPr vert="horz" anchor="t">
            <a:noAutofit/>
          </a:bodyPr>
          <a:lstStyle/>
          <a:p>
            <a:r>
              <a:rPr lang="en-US"/>
              <a:t>Click to edit Master title style</a:t>
            </a:r>
          </a:p>
        </p:txBody>
      </p:sp>
      <p:sp>
        <p:nvSpPr>
          <p:cNvPr id="2051" name="Text Placeholder 12">
            <a:extLst>
              <a:ext uri="{FF2B5EF4-FFF2-40B4-BE49-F238E27FC236}">
                <a16:creationId xmlns:a16="http://schemas.microsoft.com/office/drawing/2014/main" id="{444408C2-2BF8-41C0-A3B1-36900C5A5A04}"/>
              </a:ext>
            </a:extLst>
          </p:cNvPr>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 name="Date Placeholder 4">
            <a:extLst>
              <a:ext uri="{FF2B5EF4-FFF2-40B4-BE49-F238E27FC236}">
                <a16:creationId xmlns:a16="http://schemas.microsoft.com/office/drawing/2014/main" id="{17599CEF-5885-48C1-B4BC-0D53F981C071}"/>
              </a:ext>
            </a:extLst>
          </p:cNvPr>
          <p:cNvSpPr>
            <a:spLocks noGrp="1"/>
          </p:cNvSpPr>
          <p:nvPr>
            <p:ph type="dt" sz="half" idx="2"/>
          </p:nvPr>
        </p:nvSpPr>
        <p:spPr>
          <a:xfrm>
            <a:off x="6477000" y="55563"/>
            <a:ext cx="2133600" cy="365125"/>
          </a:xfrm>
          <a:prstGeom prst="rect">
            <a:avLst/>
          </a:prstGeom>
        </p:spPr>
        <p:txBody>
          <a:bodyPr vert="horz" anchor="b"/>
          <a:lstStyle>
            <a:lvl1pPr>
              <a:defRPr sz="1100">
                <a:solidFill>
                  <a:schemeClr val="tx2"/>
                </a:solidFill>
                <a:latin typeface="Arial" pitchFamily="34" charset="0"/>
                <a:cs typeface="Arial" pitchFamily="34" charset="0"/>
              </a:defRPr>
            </a:lvl1pPr>
            <a:extLst/>
          </a:lstStyle>
          <a:p>
            <a:pPr>
              <a:defRPr/>
            </a:pPr>
            <a:endParaRPr lang="en-US"/>
          </a:p>
        </p:txBody>
      </p:sp>
      <p:sp>
        <p:nvSpPr>
          <p:cNvPr id="35" name="Footer Placeholder 5">
            <a:extLst>
              <a:ext uri="{FF2B5EF4-FFF2-40B4-BE49-F238E27FC236}">
                <a16:creationId xmlns:a16="http://schemas.microsoft.com/office/drawing/2014/main" id="{F4719442-1EEF-41FC-AF4F-215A768111C8}"/>
              </a:ext>
            </a:extLst>
          </p:cNvPr>
          <p:cNvSpPr>
            <a:spLocks noGrp="1"/>
          </p:cNvSpPr>
          <p:nvPr>
            <p:ph type="ftr" sz="quarter" idx="3"/>
          </p:nvPr>
        </p:nvSpPr>
        <p:spPr>
          <a:xfrm>
            <a:off x="914400" y="55563"/>
            <a:ext cx="5562600" cy="365125"/>
          </a:xfrm>
          <a:prstGeom prst="rect">
            <a:avLst/>
          </a:prstGeom>
        </p:spPr>
        <p:txBody>
          <a:bodyPr vert="horz" anchor="b"/>
          <a:lstStyle>
            <a:lvl1pPr algn="r">
              <a:defRPr sz="1100">
                <a:solidFill>
                  <a:schemeClr val="tx2"/>
                </a:solidFill>
                <a:latin typeface="Arial" pitchFamily="34" charset="0"/>
                <a:cs typeface="Arial" pitchFamily="34" charset="0"/>
              </a:defRPr>
            </a:lvl1pPr>
            <a:extLst/>
          </a:lstStyle>
          <a:p>
            <a:pPr>
              <a:defRPr/>
            </a:pPr>
            <a:endParaRPr lang="en-US"/>
          </a:p>
        </p:txBody>
      </p:sp>
      <p:sp>
        <p:nvSpPr>
          <p:cNvPr id="36" name="Slide Number Placeholder 6">
            <a:extLst>
              <a:ext uri="{FF2B5EF4-FFF2-40B4-BE49-F238E27FC236}">
                <a16:creationId xmlns:a16="http://schemas.microsoft.com/office/drawing/2014/main" id="{9801B62B-4E04-4AF0-BDCA-4F3EAC828FF1}"/>
              </a:ext>
            </a:extLst>
          </p:cNvPr>
          <p:cNvSpPr>
            <a:spLocks noGrp="1"/>
          </p:cNvSpPr>
          <p:nvPr>
            <p:ph type="sldNum" sz="quarter" idx="4"/>
          </p:nvPr>
        </p:nvSpPr>
        <p:spPr>
          <a:xfrm>
            <a:off x="8610600" y="55563"/>
            <a:ext cx="457200" cy="365125"/>
          </a:xfrm>
          <a:prstGeom prst="rect">
            <a:avLst/>
          </a:prstGeom>
        </p:spPr>
        <p:txBody>
          <a:bodyPr vert="horz" wrap="square" lIns="91440" tIns="45720" rIns="91440" bIns="45720" numCol="1" anchor="b" anchorCtr="0" compatLnSpc="1">
            <a:prstTxWarp prst="textNoShape">
              <a:avLst/>
            </a:prstTxWarp>
          </a:bodyPr>
          <a:lstStyle>
            <a:lvl1pPr>
              <a:defRPr sz="1200">
                <a:solidFill>
                  <a:schemeClr val="tx2"/>
                </a:solidFill>
              </a:defRPr>
            </a:lvl1pPr>
          </a:lstStyle>
          <a:p>
            <a:fld id="{AA01941F-E479-4E88-83D8-5DE8513B723A}" type="slidenum">
              <a:rPr lang="en-US" altLang="en-US"/>
              <a:pPr/>
              <a:t>‹#›</a:t>
            </a:fld>
            <a:endParaRPr lang="en-US" altLang="en-US"/>
          </a:p>
        </p:txBody>
      </p:sp>
    </p:spTree>
  </p:cSld>
  <p:clrMap bg1="dk1" tx1="lt1" bg2="dk2" tx2="lt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Lst>
  <p:txStyles>
    <p:titleStyle>
      <a:lvl1pPr algn="l" rtl="0" eaLnBrk="0" fontAlgn="base" hangingPunct="0">
        <a:spcBef>
          <a:spcPct val="0"/>
        </a:spcBef>
        <a:spcAft>
          <a:spcPct val="0"/>
        </a:spcAft>
        <a:defRPr sz="4000" kern="1200" spc="-100">
          <a:solidFill>
            <a:srgbClr val="C1EEFF"/>
          </a:solidFill>
          <a:latin typeface="Arial" charset="0"/>
          <a:ea typeface="+mj-ea"/>
          <a:cs typeface="+mj-cs"/>
        </a:defRPr>
      </a:lvl1pPr>
      <a:lvl2pPr algn="l" rtl="0" eaLnBrk="0" fontAlgn="base" hangingPunct="0">
        <a:spcBef>
          <a:spcPct val="0"/>
        </a:spcBef>
        <a:spcAft>
          <a:spcPct val="0"/>
        </a:spcAft>
        <a:defRPr sz="4000">
          <a:solidFill>
            <a:srgbClr val="C1EEFF"/>
          </a:solidFill>
          <a:latin typeface="Arial" charset="0"/>
        </a:defRPr>
      </a:lvl2pPr>
      <a:lvl3pPr algn="l" rtl="0" eaLnBrk="0" fontAlgn="base" hangingPunct="0">
        <a:spcBef>
          <a:spcPct val="0"/>
        </a:spcBef>
        <a:spcAft>
          <a:spcPct val="0"/>
        </a:spcAft>
        <a:defRPr sz="4000">
          <a:solidFill>
            <a:srgbClr val="C1EEFF"/>
          </a:solidFill>
          <a:latin typeface="Arial" charset="0"/>
        </a:defRPr>
      </a:lvl3pPr>
      <a:lvl4pPr algn="l" rtl="0" eaLnBrk="0" fontAlgn="base" hangingPunct="0">
        <a:spcBef>
          <a:spcPct val="0"/>
        </a:spcBef>
        <a:spcAft>
          <a:spcPct val="0"/>
        </a:spcAft>
        <a:defRPr sz="4000">
          <a:solidFill>
            <a:srgbClr val="C1EEFF"/>
          </a:solidFill>
          <a:latin typeface="Arial" charset="0"/>
        </a:defRPr>
      </a:lvl4pPr>
      <a:lvl5pPr algn="l" rtl="0" eaLnBrk="0" fontAlgn="base" hangingPunct="0">
        <a:spcBef>
          <a:spcPct val="0"/>
        </a:spcBef>
        <a:spcAft>
          <a:spcPct val="0"/>
        </a:spcAft>
        <a:defRPr sz="4000">
          <a:solidFill>
            <a:srgbClr val="C1EEFF"/>
          </a:solidFill>
          <a:latin typeface="Arial"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anose="05000000000000000000" pitchFamily="2" charset="2"/>
        <a:buChar char=""/>
        <a:defRPr sz="3000" kern="1200">
          <a:solidFill>
            <a:schemeClr val="tx1"/>
          </a:solidFill>
          <a:latin typeface="Arial" charset="0"/>
          <a:ea typeface="+mn-ea"/>
          <a:cs typeface="+mn-cs"/>
        </a:defRPr>
      </a:lvl1pPr>
      <a:lvl2pPr marL="739775" indent="-285750" algn="l" rtl="0" eaLnBrk="0" fontAlgn="base" hangingPunct="0">
        <a:spcBef>
          <a:spcPct val="20000"/>
        </a:spcBef>
        <a:spcAft>
          <a:spcPct val="0"/>
        </a:spcAft>
        <a:buClr>
          <a:schemeClr val="accent2"/>
        </a:buClr>
        <a:buSzPct val="90000"/>
        <a:buFont typeface="Wingdings" panose="05000000000000000000" pitchFamily="2" charset="2"/>
        <a:buChar char=""/>
        <a:defRPr sz="2600" kern="1200">
          <a:solidFill>
            <a:schemeClr val="tx1"/>
          </a:solidFill>
          <a:latin typeface="Arial" charset="0"/>
          <a:ea typeface="+mn-ea"/>
          <a:cs typeface="+mn-cs"/>
        </a:defRPr>
      </a:lvl2pPr>
      <a:lvl3pPr marL="995363" indent="-228600" algn="l" rtl="0" eaLnBrk="0" fontAlgn="base" hangingPunct="0">
        <a:spcBef>
          <a:spcPct val="20000"/>
        </a:spcBef>
        <a:spcAft>
          <a:spcPct val="0"/>
        </a:spcAft>
        <a:buClr>
          <a:schemeClr val="accent2"/>
        </a:buClr>
        <a:buFont typeface="Wingdings 2" panose="05020102010507070707" pitchFamily="18" charset="2"/>
        <a:buChar char=""/>
        <a:defRPr sz="2400" kern="1200">
          <a:solidFill>
            <a:schemeClr val="tx1"/>
          </a:solidFill>
          <a:latin typeface="Arial" charset="0"/>
          <a:ea typeface="+mn-ea"/>
          <a:cs typeface="+mn-cs"/>
        </a:defRPr>
      </a:lvl3pPr>
      <a:lvl4pPr marL="1260475" indent="-228600" algn="l" rtl="0" eaLnBrk="0" fontAlgn="base" hangingPunct="0">
        <a:spcBef>
          <a:spcPct val="20000"/>
        </a:spcBef>
        <a:spcAft>
          <a:spcPct val="0"/>
        </a:spcAft>
        <a:buClr>
          <a:srgbClr val="FEB80A"/>
        </a:buClr>
        <a:buFont typeface="Wingdings 3" panose="05040102010807070707" pitchFamily="18" charset="2"/>
        <a:buChar char=""/>
        <a:defRPr sz="2200" kern="1200">
          <a:solidFill>
            <a:schemeClr val="tx1"/>
          </a:solidFill>
          <a:latin typeface="Arial" charset="0"/>
          <a:ea typeface="+mn-ea"/>
          <a:cs typeface="+mn-cs"/>
        </a:defRPr>
      </a:lvl4pPr>
      <a:lvl5pPr marL="1481138" indent="-209550" algn="l" rtl="0" eaLnBrk="0" fontAlgn="base" hangingPunct="0">
        <a:spcBef>
          <a:spcPct val="20000"/>
        </a:spcBef>
        <a:spcAft>
          <a:spcPct val="0"/>
        </a:spcAft>
        <a:buClr>
          <a:srgbClr val="FEB80A"/>
        </a:buClr>
        <a:buFont typeface="Wingdings 2" panose="05020102010507070707" pitchFamily="18" charset="2"/>
        <a:buChar char=""/>
        <a:defRPr sz="2000" kern="1200">
          <a:solidFill>
            <a:schemeClr val="tx1"/>
          </a:solidFill>
          <a:latin typeface="Arial" charset="0"/>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eiu.com/Handlers/WhitepaperHandler.ashx?fi=Democracy_Index_2017.pdf&amp;mode=wp&amp;campaignid=DemocracyIndex2017"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hyperlink" Target="http://www.eiu.com/Handlers/WhitepaperHandler.ashx?fi=Democracy_Index_2017.pdf&amp;mode=wp&amp;campaignid=DemocracyIndex2017" TargetMode="Externa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economist.com/news/briefing/21719787-there-still-plenty-worry-about-americas-system-checks-and-balances-seems-be"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hyperlink" Target="https://www.ft.com/content/c43f1a4c-a7c1-11da-85bc-0000779e2340"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youtube.com/watch?v=6nG63ISt_Ek&amp;feature=player_embedded" TargetMode="Externa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hyperlink" Target="https://www.b92.net/info/vesti/index.php?yyyy=2018&amp;mm=03&amp;dd=14&amp;nav_category=12&amp;nav_id=1369026" TargetMode="External"/><Relationship Id="rId2" Type="http://schemas.openxmlformats.org/officeDocument/2006/relationships/image" Target="../media/image24.jpg"/><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hyperlink" Target="http://www.kurir.rs/vesti/beograd/1900953/evo-gde-bi-srbi-ziveli-nemacka-i-dalje-obecana-zemlja-slede-svajcarska-i-austrija" TargetMode="External"/><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hyperlink" Target="http://www.clds.rs/newsite/Democracy%20distance%20form%20the%20frontier%20and%20economic%20growth%20Some%20empirical%20results%20WP0116.pdf" TargetMode="Externa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46DFDB-DF3B-44FA-A705-A724E0B913CE}"/>
              </a:ext>
            </a:extLst>
          </p:cNvPr>
          <p:cNvSpPr>
            <a:spLocks noGrp="1"/>
          </p:cNvSpPr>
          <p:nvPr>
            <p:ph type="title"/>
          </p:nvPr>
        </p:nvSpPr>
        <p:spPr>
          <a:xfrm>
            <a:off x="457200" y="512763"/>
            <a:ext cx="8229600" cy="914400"/>
          </a:xfrm>
        </p:spPr>
        <p:txBody>
          <a:bodyPr/>
          <a:lstStyle/>
          <a:p>
            <a:pPr eaLnBrk="1" hangingPunct="1">
              <a:defRPr/>
            </a:pPr>
            <a:r>
              <a:rPr lang="sr-Latn-CS" dirty="0">
                <a:latin typeface="+mj-lt"/>
              </a:rPr>
              <a:t>Neželjeni efekti primanja pomoći</a:t>
            </a:r>
            <a:endParaRPr lang="en-US" dirty="0">
              <a:latin typeface="+mj-lt"/>
            </a:endParaRPr>
          </a:p>
        </p:txBody>
      </p:sp>
      <p:sp>
        <p:nvSpPr>
          <p:cNvPr id="6" name="Content Placeholder 5">
            <a:extLst>
              <a:ext uri="{FF2B5EF4-FFF2-40B4-BE49-F238E27FC236}">
                <a16:creationId xmlns:a16="http://schemas.microsoft.com/office/drawing/2014/main" id="{FAAAD1FA-D188-455B-97EF-E86FDA1BBD49}"/>
              </a:ext>
            </a:extLst>
          </p:cNvPr>
          <p:cNvSpPr>
            <a:spLocks noGrp="1"/>
          </p:cNvSpPr>
          <p:nvPr>
            <p:ph sz="half" idx="1"/>
          </p:nvPr>
        </p:nvSpPr>
        <p:spPr>
          <a:xfrm>
            <a:off x="463550" y="1770063"/>
            <a:ext cx="8286750" cy="4525962"/>
          </a:xfrm>
        </p:spPr>
        <p:txBody>
          <a:bodyPr/>
          <a:lstStyle/>
          <a:p>
            <a:pPr eaLnBrk="1" hangingPunct="1"/>
            <a:r>
              <a:rPr lang="sr-Latn-CS" altLang="en-US" dirty="0">
                <a:latin typeface="Arial" panose="020B0604020202020204" pitchFamily="34" charset="0"/>
              </a:rPr>
              <a:t>Primaoci će verovatno smanjiti, umesto da povećavaju štednju</a:t>
            </a:r>
          </a:p>
          <a:p>
            <a:pPr eaLnBrk="1" hangingPunct="1"/>
            <a:r>
              <a:rPr lang="sr-Latn-CS" altLang="en-US" dirty="0">
                <a:latin typeface="Arial" panose="020B0604020202020204" pitchFamily="34" charset="0"/>
              </a:rPr>
              <a:t>To je </a:t>
            </a:r>
            <a:r>
              <a:rPr lang="en-US" altLang="en-US" dirty="0">
                <a:latin typeface="Arial" panose="020B0604020202020204" pitchFamily="34" charset="0"/>
              </a:rPr>
              <a:t>“</a:t>
            </a:r>
            <a:r>
              <a:rPr lang="sr-Latn-CS" altLang="en-US" dirty="0">
                <a:latin typeface="Arial" panose="020B0604020202020204" pitchFamily="34" charset="0"/>
              </a:rPr>
              <a:t>prokletstvo pomoći - </a:t>
            </a:r>
            <a:r>
              <a:rPr lang="en-US" altLang="en-US" dirty="0">
                <a:latin typeface="Arial" panose="020B0604020202020204" pitchFamily="34" charset="0"/>
              </a:rPr>
              <a:t>aid curse” </a:t>
            </a:r>
            <a:endParaRPr lang="sr-Latn-CS" altLang="en-US" dirty="0">
              <a:latin typeface="Arial" panose="020B0604020202020204" pitchFamily="34" charset="0"/>
            </a:endParaRPr>
          </a:p>
          <a:p>
            <a:pPr eaLnBrk="1" hangingPunct="1"/>
            <a:r>
              <a:rPr lang="en-US" altLang="en-US" dirty="0">
                <a:latin typeface="Arial" panose="020B0604020202020204" pitchFamily="34" charset="0"/>
              </a:rPr>
              <a:t>“oil curse”;</a:t>
            </a:r>
            <a:endParaRPr lang="sr-Latn-CS" altLang="en-US" dirty="0">
              <a:latin typeface="Arial" panose="020B0604020202020204" pitchFamily="34" charset="0"/>
            </a:endParaRPr>
          </a:p>
          <a:p>
            <a:pPr eaLnBrk="1" hangingPunct="1"/>
            <a:r>
              <a:rPr lang="sr-Latn-CS" altLang="en-US" dirty="0">
                <a:latin typeface="Arial" panose="020B0604020202020204" pitchFamily="34" charset="0"/>
              </a:rPr>
              <a:t>Precenjuje valutu, razvija sektor nerazmenljivih dobara, obara rast – Dutch disease, holandski sindrom</a:t>
            </a:r>
            <a:r>
              <a:rPr lang="en-US" altLang="en-US" dirty="0">
                <a:latin typeface="Arial" panose="020B0604020202020204" pitchFamily="34" charset="0"/>
              </a:rPr>
              <a:t>.</a:t>
            </a:r>
            <a:endParaRPr lang="sr-Latn-CS" altLang="en-US" dirty="0">
              <a:latin typeface="Arial" panose="020B0604020202020204" pitchFamily="34" charset="0"/>
            </a:endParaRPr>
          </a:p>
          <a:p>
            <a:pPr eaLnBrk="1" hangingPunct="1"/>
            <a:r>
              <a:rPr lang="sr-Latn-CS" altLang="en-US" dirty="0">
                <a:latin typeface="Arial" panose="020B0604020202020204" pitchFamily="34" charset="0"/>
              </a:rPr>
              <a:t>Izlečila se Norveška pravilom 4%,</a:t>
            </a:r>
          </a:p>
          <a:p>
            <a:pPr eaLnBrk="1" hangingPunct="1"/>
            <a:r>
              <a:rPr lang="sr-Latn-CS" altLang="en-US" dirty="0">
                <a:latin typeface="Arial" panose="020B0604020202020204" pitchFamily="34" charset="0"/>
              </a:rPr>
              <a:t>u Srbiji  to nije cilj, već suprotno – </a:t>
            </a:r>
          </a:p>
          <a:p>
            <a:pPr eaLnBrk="1" hangingPunct="1"/>
            <a:r>
              <a:rPr lang="sr-Latn-CS" altLang="en-US" dirty="0">
                <a:latin typeface="Arial" panose="020B0604020202020204" pitchFamily="34" charset="0"/>
              </a:rPr>
              <a:t>da dođe novac. Ali šta onda?</a:t>
            </a:r>
            <a:endParaRPr lang="en-US" altLang="en-US"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horizontal)">
                                      <p:cBhvr>
                                        <p:cTn id="17" dur="500"/>
                                        <p:tgtEl>
                                          <p:spTgt spid="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linds(horizontal)">
                                      <p:cBhvr>
                                        <p:cTn id="22" dur="500"/>
                                        <p:tgtEl>
                                          <p:spTgt spid="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linds(horizontal)">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blinds(horizontal)">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blinds(horizontal)">
                                      <p:cBhvr>
                                        <p:cTn id="3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24FF-8289-4DEA-97D1-B3743534580F}"/>
              </a:ext>
            </a:extLst>
          </p:cNvPr>
          <p:cNvSpPr>
            <a:spLocks noGrp="1"/>
          </p:cNvSpPr>
          <p:nvPr>
            <p:ph type="title"/>
          </p:nvPr>
        </p:nvSpPr>
        <p:spPr/>
        <p:txBody>
          <a:bodyPr/>
          <a:lstStyle/>
          <a:p>
            <a:endParaRPr lang="en-GB"/>
          </a:p>
        </p:txBody>
      </p:sp>
      <p:sp>
        <p:nvSpPr>
          <p:cNvPr id="4" name="Content Placeholder 3">
            <a:extLst>
              <a:ext uri="{FF2B5EF4-FFF2-40B4-BE49-F238E27FC236}">
                <a16:creationId xmlns:a16="http://schemas.microsoft.com/office/drawing/2014/main" id="{FBC84330-B5AF-4F40-BFE5-3397C948F85C}"/>
              </a:ext>
            </a:extLst>
          </p:cNvPr>
          <p:cNvSpPr>
            <a:spLocks noGrp="1"/>
          </p:cNvSpPr>
          <p:nvPr>
            <p:ph sz="half" idx="2"/>
          </p:nvPr>
        </p:nvSpPr>
        <p:spPr/>
        <p:txBody>
          <a:bodyPr/>
          <a:lstStyle/>
          <a:p>
            <a:endParaRPr lang="en-GB"/>
          </a:p>
        </p:txBody>
      </p:sp>
      <p:pic>
        <p:nvPicPr>
          <p:cNvPr id="15" name="Content Placeholder 14">
            <a:extLst>
              <a:ext uri="{FF2B5EF4-FFF2-40B4-BE49-F238E27FC236}">
                <a16:creationId xmlns:a16="http://schemas.microsoft.com/office/drawing/2014/main" id="{64EB3553-D402-4EC7-B332-1707A5206DC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69801" y="587372"/>
            <a:ext cx="8604398" cy="5829479"/>
          </a:xfrm>
          <a:solidFill>
            <a:schemeClr val="tx1"/>
          </a:solidFill>
        </p:spPr>
      </p:pic>
      <p:sp>
        <p:nvSpPr>
          <p:cNvPr id="16" name="Rectangle 15">
            <a:extLst>
              <a:ext uri="{FF2B5EF4-FFF2-40B4-BE49-F238E27FC236}">
                <a16:creationId xmlns:a16="http://schemas.microsoft.com/office/drawing/2014/main" id="{2F291BEC-D1A3-4B74-B0B9-859F10B79AAA}"/>
              </a:ext>
            </a:extLst>
          </p:cNvPr>
          <p:cNvSpPr/>
          <p:nvPr/>
        </p:nvSpPr>
        <p:spPr>
          <a:xfrm>
            <a:off x="1217776" y="16880"/>
            <a:ext cx="7843822" cy="369332"/>
          </a:xfrm>
          <a:prstGeom prst="rect">
            <a:avLst/>
          </a:prstGeom>
        </p:spPr>
        <p:txBody>
          <a:bodyPr wrap="square">
            <a:spAutoFit/>
          </a:bodyPr>
          <a:lstStyle/>
          <a:p>
            <a:r>
              <a:rPr lang="en-GB" dirty="0"/>
              <a:t>The Fastest Growing Global Economies Predicted Over The Next Decade?</a:t>
            </a:r>
          </a:p>
        </p:txBody>
      </p:sp>
      <p:sp>
        <p:nvSpPr>
          <p:cNvPr id="17" name="Oval 16">
            <a:extLst>
              <a:ext uri="{FF2B5EF4-FFF2-40B4-BE49-F238E27FC236}">
                <a16:creationId xmlns:a16="http://schemas.microsoft.com/office/drawing/2014/main" id="{49137F89-C4C7-4938-BAF3-32EDCBC7354A}"/>
              </a:ext>
            </a:extLst>
          </p:cNvPr>
          <p:cNvSpPr/>
          <p:nvPr/>
        </p:nvSpPr>
        <p:spPr>
          <a:xfrm>
            <a:off x="6674644" y="1940094"/>
            <a:ext cx="1316052" cy="90585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3582C81D-B747-4AFF-BA88-4D1F5AEC5284}"/>
              </a:ext>
            </a:extLst>
          </p:cNvPr>
          <p:cNvSpPr/>
          <p:nvPr/>
        </p:nvSpPr>
        <p:spPr>
          <a:xfrm>
            <a:off x="6630490" y="2818889"/>
            <a:ext cx="864172" cy="6934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CD3D4E41-ABF7-4848-895B-F46B6D43BA41}"/>
              </a:ext>
            </a:extLst>
          </p:cNvPr>
          <p:cNvSpPr/>
          <p:nvPr/>
        </p:nvSpPr>
        <p:spPr>
          <a:xfrm>
            <a:off x="217481" y="2143769"/>
            <a:ext cx="1132755" cy="60797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12048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3938911699"/>
              </p:ext>
            </p:extLst>
          </p:nvPr>
        </p:nvGraphicFramePr>
        <p:xfrm>
          <a:off x="914400" y="122463"/>
          <a:ext cx="7845878" cy="635181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51894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20D34-2195-4112-B582-FA37695933AE}"/>
              </a:ext>
            </a:extLst>
          </p:cNvPr>
          <p:cNvSpPr>
            <a:spLocks noGrp="1"/>
          </p:cNvSpPr>
          <p:nvPr>
            <p:ph type="title"/>
          </p:nvPr>
        </p:nvSpPr>
        <p:spPr>
          <a:xfrm>
            <a:off x="457200" y="512763"/>
            <a:ext cx="8229600" cy="914400"/>
          </a:xfrm>
        </p:spPr>
        <p:txBody>
          <a:bodyPr/>
          <a:lstStyle/>
          <a:p>
            <a:pPr eaLnBrk="1" hangingPunct="1">
              <a:defRPr/>
            </a:pPr>
            <a:r>
              <a:rPr lang="sr-Latn-CS" dirty="0">
                <a:latin typeface="+mj-lt"/>
              </a:rPr>
              <a:t>Svojinska prava – društvena infrastruktura </a:t>
            </a:r>
            <a:br>
              <a:rPr lang="sr-Latn-CS" dirty="0">
                <a:latin typeface="+mj-lt"/>
              </a:rPr>
            </a:br>
            <a:br>
              <a:rPr lang="sr-Latn-CS" dirty="0">
                <a:latin typeface="+mj-lt"/>
              </a:rPr>
            </a:br>
            <a:r>
              <a:rPr lang="sr-Latn-CS" dirty="0">
                <a:latin typeface="+mj-lt"/>
              </a:rPr>
              <a:t>kad isključimo uticaj obrazo</a:t>
            </a:r>
            <a:r>
              <a:rPr lang="en-US" dirty="0" err="1">
                <a:latin typeface="+mj-lt"/>
              </a:rPr>
              <a:t>vanja</a:t>
            </a:r>
            <a:r>
              <a:rPr lang="en-US" dirty="0">
                <a:latin typeface="+mj-lt"/>
              </a:rPr>
              <a:t>,</a:t>
            </a:r>
            <a:r>
              <a:rPr lang="sr-Latn-CS" dirty="0">
                <a:latin typeface="+mj-lt"/>
              </a:rPr>
              <a:t> </a:t>
            </a:r>
            <a:r>
              <a:rPr lang="en-US" dirty="0" err="1">
                <a:latin typeface="+mj-lt"/>
              </a:rPr>
              <a:t>zdravstva</a:t>
            </a:r>
            <a:r>
              <a:rPr lang="en-US" dirty="0">
                <a:latin typeface="+mj-lt"/>
              </a:rPr>
              <a:t> </a:t>
            </a:r>
            <a:r>
              <a:rPr lang="en-US" dirty="0" err="1">
                <a:latin typeface="+mj-lt"/>
              </a:rPr>
              <a:t>i</a:t>
            </a:r>
            <a:r>
              <a:rPr lang="en-US" dirty="0">
                <a:latin typeface="+mj-lt"/>
              </a:rPr>
              <a:t> </a:t>
            </a:r>
            <a:r>
              <a:rPr lang="en-US" dirty="0" err="1">
                <a:latin typeface="+mj-lt"/>
              </a:rPr>
              <a:t>infrastrukture</a:t>
            </a:r>
            <a:r>
              <a:rPr lang="en-US" dirty="0">
                <a:latin typeface="+mj-lt"/>
              </a:rPr>
              <a:t>, </a:t>
            </a:r>
            <a:br>
              <a:rPr lang="sr-Latn-CS" dirty="0">
                <a:latin typeface="+mj-lt"/>
              </a:rPr>
            </a:br>
            <a:endParaRPr lang="en-US" dirty="0">
              <a:latin typeface="+mj-lt"/>
            </a:endParaRPr>
          </a:p>
        </p:txBody>
      </p:sp>
      <p:sp>
        <p:nvSpPr>
          <p:cNvPr id="3" name="Content Placeholder 2">
            <a:extLst>
              <a:ext uri="{FF2B5EF4-FFF2-40B4-BE49-F238E27FC236}">
                <a16:creationId xmlns:a16="http://schemas.microsoft.com/office/drawing/2014/main" id="{7FCCEA85-E241-4FDA-B0AE-2345181A14AD}"/>
              </a:ext>
            </a:extLst>
          </p:cNvPr>
          <p:cNvSpPr>
            <a:spLocks noGrp="1"/>
          </p:cNvSpPr>
          <p:nvPr>
            <p:ph sz="half" idx="1"/>
          </p:nvPr>
        </p:nvSpPr>
        <p:spPr>
          <a:xfrm>
            <a:off x="543761" y="3775326"/>
            <a:ext cx="8286750" cy="2462188"/>
          </a:xfrm>
        </p:spPr>
        <p:txBody>
          <a:bodyPr/>
          <a:lstStyle/>
          <a:p>
            <a:pPr eaLnBrk="1" hangingPunct="1"/>
            <a:endParaRPr lang="sr-Latn-CS" altLang="en-US" dirty="0">
              <a:latin typeface="Arial" panose="020B0604020202020204" pitchFamily="34" charset="0"/>
            </a:endParaRPr>
          </a:p>
          <a:p>
            <a:pPr eaLnBrk="1" hangingPunct="1"/>
            <a:r>
              <a:rPr lang="en-US" altLang="en-US" sz="1100" dirty="0" err="1">
                <a:latin typeface="Arial" panose="020B0604020202020204" pitchFamily="34" charset="0"/>
              </a:rPr>
              <a:t>ostaje</a:t>
            </a:r>
            <a:r>
              <a:rPr lang="en-US" altLang="en-US" sz="1100" dirty="0">
                <a:latin typeface="Arial" panose="020B0604020202020204" pitchFamily="34" charset="0"/>
              </a:rPr>
              <a:t> </a:t>
            </a:r>
            <a:r>
              <a:rPr lang="en-US" altLang="en-US" sz="1100" dirty="0" err="1">
                <a:latin typeface="Arial" panose="020B0604020202020204" pitchFamily="34" charset="0"/>
              </a:rPr>
              <a:t>još</a:t>
            </a:r>
            <a:r>
              <a:rPr lang="en-US" altLang="en-US" sz="1100" dirty="0">
                <a:latin typeface="Arial" panose="020B0604020202020204" pitchFamily="34" charset="0"/>
              </a:rPr>
              <a:t> </a:t>
            </a:r>
            <a:r>
              <a:rPr lang="en-US" altLang="en-US" sz="1100" dirty="0" err="1">
                <a:latin typeface="Arial" panose="020B0604020202020204" pitchFamily="34" charset="0"/>
              </a:rPr>
              <a:t>neobjašnjenih</a:t>
            </a:r>
            <a:r>
              <a:rPr lang="sr-Latn-CS" altLang="en-US" sz="1100" dirty="0">
                <a:latin typeface="Arial" panose="020B0604020202020204" pitchFamily="34" charset="0"/>
              </a:rPr>
              <a:t> </a:t>
            </a:r>
            <a:r>
              <a:rPr lang="vi-VN" altLang="en-US" sz="1100" dirty="0">
                <a:latin typeface="Arial" panose="020B0604020202020204" pitchFamily="34" charset="0"/>
              </a:rPr>
              <a:t>razlika između najbogatijih i najsiromašnijih</a:t>
            </a:r>
            <a:r>
              <a:rPr lang="sr-Latn-CS" altLang="en-US" sz="1100" dirty="0">
                <a:latin typeface="Arial" panose="020B0604020202020204" pitchFamily="34" charset="0"/>
              </a:rPr>
              <a:t> </a:t>
            </a:r>
            <a:r>
              <a:rPr lang="en-US" altLang="en-US" sz="1100" dirty="0" err="1">
                <a:latin typeface="Arial" panose="020B0604020202020204" pitchFamily="34" charset="0"/>
              </a:rPr>
              <a:t>zemalja</a:t>
            </a:r>
            <a:r>
              <a:rPr lang="en-US" altLang="en-US" sz="1100" dirty="0">
                <a:latin typeface="Arial" panose="020B0604020202020204" pitchFamily="34" charset="0"/>
              </a:rPr>
              <a:t> </a:t>
            </a:r>
            <a:r>
              <a:rPr lang="en-US" altLang="en-US" sz="1100" dirty="0" err="1">
                <a:latin typeface="Arial" panose="020B0604020202020204" pitchFamily="34" charset="0"/>
              </a:rPr>
              <a:t>sveta</a:t>
            </a:r>
            <a:r>
              <a:rPr lang="en-US" altLang="en-US" sz="1100" dirty="0">
                <a:latin typeface="Arial" panose="020B0604020202020204" pitchFamily="34" charset="0"/>
              </a:rPr>
              <a:t>. </a:t>
            </a:r>
            <a:endParaRPr lang="sr-Latn-CS" altLang="en-US" sz="1100" dirty="0">
              <a:latin typeface="Arial" panose="020B0604020202020204" pitchFamily="34" charset="0"/>
            </a:endParaRPr>
          </a:p>
          <a:p>
            <a:pPr eaLnBrk="1" hangingPunct="1"/>
            <a:endParaRPr lang="sr-Latn-CS" altLang="en-US" sz="1100" dirty="0">
              <a:latin typeface="Arial" panose="020B0604020202020204" pitchFamily="34" charset="0"/>
            </a:endParaRPr>
          </a:p>
          <a:p>
            <a:pPr eaLnBrk="1" hangingPunct="1"/>
            <a:r>
              <a:rPr lang="en-US" altLang="en-US" sz="1100" dirty="0">
                <a:latin typeface="Arial" panose="020B0604020202020204" pitchFamily="34" charset="0"/>
              </a:rPr>
              <a:t>BDP per capita u SAD </a:t>
            </a:r>
            <a:r>
              <a:rPr lang="en-US" altLang="en-US" sz="1100" dirty="0" err="1">
                <a:latin typeface="Arial" panose="020B0604020202020204" pitchFamily="34" charset="0"/>
              </a:rPr>
              <a:t>skoro</a:t>
            </a:r>
            <a:r>
              <a:rPr lang="en-US" altLang="en-US" sz="1100" dirty="0">
                <a:latin typeface="Arial" panose="020B0604020202020204" pitchFamily="34" charset="0"/>
              </a:rPr>
              <a:t> 35 puta </a:t>
            </a:r>
            <a:r>
              <a:rPr lang="en-US" altLang="en-US" sz="1100" dirty="0" err="1">
                <a:latin typeface="Arial" panose="020B0604020202020204" pitchFamily="34" charset="0"/>
              </a:rPr>
              <a:t>veći</a:t>
            </a:r>
            <a:r>
              <a:rPr lang="en-US" altLang="en-US" sz="1100" dirty="0">
                <a:latin typeface="Arial" panose="020B0604020202020204" pitchFamily="34" charset="0"/>
              </a:rPr>
              <a:t> od</a:t>
            </a:r>
            <a:r>
              <a:rPr lang="sr-Latn-RS" altLang="en-US" sz="1100" dirty="0">
                <a:latin typeface="Arial" panose="020B0604020202020204" pitchFamily="34" charset="0"/>
              </a:rPr>
              <a:t> </a:t>
            </a:r>
            <a:r>
              <a:rPr lang="pl-PL" altLang="en-US" sz="1100" dirty="0">
                <a:latin typeface="Arial" panose="020B0604020202020204" pitchFamily="34" charset="0"/>
              </a:rPr>
              <a:t>Nigera. </a:t>
            </a:r>
          </a:p>
          <a:p>
            <a:pPr lvl="1" eaLnBrk="1" hangingPunct="1"/>
            <a:endParaRPr lang="sr-Latn-CS" altLang="en-US" sz="1100" dirty="0">
              <a:latin typeface="Arial" panose="020B0604020202020204" pitchFamily="34" charset="0"/>
            </a:endParaRPr>
          </a:p>
          <a:p>
            <a:pPr lvl="1" eaLnBrk="1" hangingPunct="1"/>
            <a:r>
              <a:rPr lang="en-US" altLang="en-US" sz="1100" dirty="0" err="1">
                <a:latin typeface="Arial" panose="020B0604020202020204" pitchFamily="34" charset="0"/>
              </a:rPr>
              <a:t>kad</a:t>
            </a:r>
            <a:r>
              <a:rPr lang="en-US" altLang="en-US" sz="1100" dirty="0">
                <a:latin typeface="Arial" panose="020B0604020202020204" pitchFamily="34" charset="0"/>
              </a:rPr>
              <a:t> se</a:t>
            </a:r>
            <a:r>
              <a:rPr lang="sr-Latn-CS" altLang="en-US" sz="1100" dirty="0">
                <a:latin typeface="Arial" panose="020B0604020202020204" pitchFamily="34" charset="0"/>
              </a:rPr>
              <a:t> </a:t>
            </a:r>
            <a:r>
              <a:rPr lang="en-US" altLang="en-US" sz="1100" dirty="0" err="1">
                <a:latin typeface="Arial" panose="020B0604020202020204" pitchFamily="34" charset="0"/>
              </a:rPr>
              <a:t>sve</a:t>
            </a:r>
            <a:r>
              <a:rPr lang="en-US" altLang="en-US" sz="1100" dirty="0">
                <a:latin typeface="Arial" panose="020B0604020202020204" pitchFamily="34" charset="0"/>
              </a:rPr>
              <a:t> </a:t>
            </a:r>
            <a:r>
              <a:rPr lang="en-US" altLang="en-US" sz="1100" dirty="0" err="1">
                <a:latin typeface="Arial" panose="020B0604020202020204" pitchFamily="34" charset="0"/>
              </a:rPr>
              <a:t>ove</a:t>
            </a:r>
            <a:r>
              <a:rPr lang="en-US" altLang="en-US" sz="1100" dirty="0">
                <a:latin typeface="Arial" panose="020B0604020202020204" pitchFamily="34" charset="0"/>
              </a:rPr>
              <a:t> </a:t>
            </a:r>
            <a:r>
              <a:rPr lang="en-US" altLang="en-US" sz="1100" dirty="0" err="1">
                <a:latin typeface="Arial" panose="020B0604020202020204" pitchFamily="34" charset="0"/>
              </a:rPr>
              <a:t>razlike</a:t>
            </a:r>
            <a:r>
              <a:rPr lang="en-US" altLang="en-US" sz="1100" dirty="0">
                <a:latin typeface="Arial" panose="020B0604020202020204" pitchFamily="34" charset="0"/>
              </a:rPr>
              <a:t> </a:t>
            </a:r>
            <a:r>
              <a:rPr lang="en-US" altLang="en-US" sz="1100" dirty="0" err="1">
                <a:latin typeface="Arial" panose="020B0604020202020204" pitchFamily="34" charset="0"/>
              </a:rPr>
              <a:t>uzmu</a:t>
            </a:r>
            <a:r>
              <a:rPr lang="en-US" altLang="en-US" sz="1100" dirty="0">
                <a:latin typeface="Arial" panose="020B0604020202020204" pitchFamily="34" charset="0"/>
              </a:rPr>
              <a:t> u </a:t>
            </a:r>
            <a:r>
              <a:rPr lang="en-US" altLang="en-US" sz="1100" dirty="0" err="1">
                <a:latin typeface="Arial" panose="020B0604020202020204" pitchFamily="34" charset="0"/>
              </a:rPr>
              <a:t>obzir</a:t>
            </a:r>
            <a:r>
              <a:rPr lang="en-US" altLang="en-US" sz="1100" dirty="0">
                <a:latin typeface="Arial" panose="020B0604020202020204" pitchFamily="34" charset="0"/>
              </a:rPr>
              <a:t>, </a:t>
            </a:r>
            <a:r>
              <a:rPr lang="en-US" altLang="en-US" sz="1100" dirty="0" err="1">
                <a:latin typeface="Arial" panose="020B0604020202020204" pitchFamily="34" charset="0"/>
              </a:rPr>
              <a:t>američki</a:t>
            </a:r>
            <a:r>
              <a:rPr lang="en-US" altLang="en-US" sz="1100" dirty="0">
                <a:latin typeface="Arial" panose="020B0604020202020204" pitchFamily="34" charset="0"/>
              </a:rPr>
              <a:t> </a:t>
            </a:r>
            <a:r>
              <a:rPr lang="en-US" altLang="en-US" sz="1100" dirty="0" err="1">
                <a:latin typeface="Arial" panose="020B0604020202020204" pitchFamily="34" charset="0"/>
              </a:rPr>
              <a:t>radnici</a:t>
            </a:r>
            <a:r>
              <a:rPr lang="en-US" altLang="en-US" sz="1100" dirty="0">
                <a:latin typeface="Arial" panose="020B0604020202020204" pitchFamily="34" charset="0"/>
              </a:rPr>
              <a:t> </a:t>
            </a:r>
            <a:r>
              <a:rPr lang="en-US" altLang="en-US" sz="1100" dirty="0" err="1">
                <a:latin typeface="Arial" panose="020B0604020202020204" pitchFamily="34" charset="0"/>
              </a:rPr>
              <a:t>ostaju</a:t>
            </a:r>
            <a:r>
              <a:rPr lang="sr-Latn-CS" altLang="en-US" sz="1100" dirty="0">
                <a:latin typeface="Arial" panose="020B0604020202020204" pitchFamily="34" charset="0"/>
              </a:rPr>
              <a:t> </a:t>
            </a:r>
            <a:r>
              <a:rPr lang="en-US" altLang="en-US" sz="1100" u="sng" dirty="0" err="1">
                <a:latin typeface="Arial" panose="020B0604020202020204" pitchFamily="34" charset="0"/>
              </a:rPr>
              <a:t>osam</a:t>
            </a:r>
            <a:r>
              <a:rPr lang="en-US" altLang="en-US" sz="1100" u="sng" dirty="0">
                <a:latin typeface="Arial" panose="020B0604020202020204" pitchFamily="34" charset="0"/>
              </a:rPr>
              <a:t> puta </a:t>
            </a:r>
            <a:r>
              <a:rPr lang="en-US" altLang="en-US" sz="1100" u="sng" dirty="0" err="1">
                <a:latin typeface="Arial" panose="020B0604020202020204" pitchFamily="34" charset="0"/>
              </a:rPr>
              <a:t>produktivniji</a:t>
            </a:r>
            <a:r>
              <a:rPr lang="en-US" altLang="en-US" sz="1100" u="sng" dirty="0">
                <a:latin typeface="Arial" panose="020B0604020202020204" pitchFamily="34" charset="0"/>
              </a:rPr>
              <a:t> </a:t>
            </a:r>
            <a:r>
              <a:rPr lang="en-US" altLang="en-US" sz="1100" dirty="0">
                <a:latin typeface="Arial" panose="020B0604020202020204" pitchFamily="34" charset="0"/>
              </a:rPr>
              <a:t>u per capita </a:t>
            </a:r>
            <a:r>
              <a:rPr lang="en-US" altLang="en-US" sz="1100" dirty="0" err="1">
                <a:latin typeface="Arial" panose="020B0604020202020204" pitchFamily="34" charset="0"/>
              </a:rPr>
              <a:t>iznosu</a:t>
            </a:r>
            <a:r>
              <a:rPr lang="en-US" altLang="en-US" sz="1100" u="sng" dirty="0">
                <a:latin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5" end="5"/>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B0F5F-62A3-4D20-81D8-DC0100F5EFE2}"/>
              </a:ext>
            </a:extLst>
          </p:cNvPr>
          <p:cNvSpPr>
            <a:spLocks noGrp="1"/>
          </p:cNvSpPr>
          <p:nvPr>
            <p:ph type="title"/>
          </p:nvPr>
        </p:nvSpPr>
        <p:spPr>
          <a:xfrm>
            <a:off x="457200" y="512763"/>
            <a:ext cx="8229600" cy="914400"/>
          </a:xfrm>
        </p:spPr>
        <p:txBody>
          <a:bodyPr/>
          <a:lstStyle/>
          <a:p>
            <a:pPr eaLnBrk="1" hangingPunct="1">
              <a:defRPr/>
            </a:pPr>
            <a:r>
              <a:rPr lang="sr-Latn-CS" dirty="0">
                <a:latin typeface="+mj-lt"/>
              </a:rPr>
              <a:t>To je društvena infrastruktura </a:t>
            </a:r>
            <a:br>
              <a:rPr lang="en-US" dirty="0">
                <a:latin typeface="+mj-lt"/>
              </a:rPr>
            </a:br>
            <a:endParaRPr lang="en-US" dirty="0">
              <a:latin typeface="+mj-lt"/>
            </a:endParaRPr>
          </a:p>
        </p:txBody>
      </p:sp>
      <p:sp>
        <p:nvSpPr>
          <p:cNvPr id="52227" name="Content Placeholder 2">
            <a:extLst>
              <a:ext uri="{FF2B5EF4-FFF2-40B4-BE49-F238E27FC236}">
                <a16:creationId xmlns:a16="http://schemas.microsoft.com/office/drawing/2014/main" id="{7A64ADD3-9522-4402-9FE2-DDAFC570CAC6}"/>
              </a:ext>
            </a:extLst>
          </p:cNvPr>
          <p:cNvSpPr>
            <a:spLocks noGrp="1"/>
          </p:cNvSpPr>
          <p:nvPr>
            <p:ph sz="half" idx="1"/>
          </p:nvPr>
        </p:nvSpPr>
        <p:spPr>
          <a:xfrm>
            <a:off x="465138" y="1770063"/>
            <a:ext cx="4038600" cy="4525962"/>
          </a:xfrm>
        </p:spPr>
        <p:txBody>
          <a:bodyPr/>
          <a:lstStyle/>
          <a:p>
            <a:pPr eaLnBrk="1" hangingPunct="1"/>
            <a:r>
              <a:rPr lang="en-US" altLang="en-US">
                <a:latin typeface="Arial" panose="020B0604020202020204" pitchFamily="34" charset="0"/>
              </a:rPr>
              <a:t>U ekstremnom slučaju, moglo bi se garantovati</a:t>
            </a:r>
          </a:p>
          <a:p>
            <a:pPr eaLnBrk="1" hangingPunct="1"/>
            <a:r>
              <a:rPr lang="en-US" altLang="en-US">
                <a:latin typeface="Arial" panose="020B0604020202020204" pitchFamily="34" charset="0"/>
              </a:rPr>
              <a:t>da se nečija svojina može uvek koristiti na</a:t>
            </a:r>
          </a:p>
          <a:p>
            <a:pPr eaLnBrk="1" hangingPunct="1"/>
            <a:r>
              <a:rPr lang="en-US" altLang="en-US">
                <a:latin typeface="Arial" panose="020B0604020202020204" pitchFamily="34" charset="0"/>
              </a:rPr>
              <a:t>način koji izabere vlasnik</a:t>
            </a:r>
          </a:p>
        </p:txBody>
      </p:sp>
      <p:sp>
        <p:nvSpPr>
          <p:cNvPr id="49156" name="Content Placeholder 3">
            <a:extLst>
              <a:ext uri="{FF2B5EF4-FFF2-40B4-BE49-F238E27FC236}">
                <a16:creationId xmlns:a16="http://schemas.microsoft.com/office/drawing/2014/main" id="{D1E8C814-5FD7-4D2E-BDE9-3FB8A3B57648}"/>
              </a:ext>
            </a:extLst>
          </p:cNvPr>
          <p:cNvSpPr>
            <a:spLocks noGrp="1"/>
          </p:cNvSpPr>
          <p:nvPr>
            <p:ph sz="half" idx="2"/>
          </p:nvPr>
        </p:nvSpPr>
        <p:spPr>
          <a:xfrm>
            <a:off x="4656138" y="1770063"/>
            <a:ext cx="4038600" cy="4525962"/>
          </a:xfrm>
        </p:spPr>
        <p:txBody>
          <a:bodyPr/>
          <a:lstStyle/>
          <a:p>
            <a:pPr eaLnBrk="1" hangingPunct="1"/>
            <a:r>
              <a:rPr lang="en-US" altLang="en-US" sz="2000" dirty="0" err="1">
                <a:latin typeface="Arial" panose="020B0604020202020204" pitchFamily="34" charset="0"/>
              </a:rPr>
              <a:t>Ako</a:t>
            </a:r>
            <a:r>
              <a:rPr lang="en-US" altLang="en-US" sz="2000" dirty="0">
                <a:latin typeface="Arial" panose="020B0604020202020204" pitchFamily="34" charset="0"/>
              </a:rPr>
              <a:t> </a:t>
            </a:r>
            <a:r>
              <a:rPr lang="en-US" altLang="en-US" sz="2000" dirty="0" err="1">
                <a:latin typeface="Arial" panose="020B0604020202020204" pitchFamily="34" charset="0"/>
              </a:rPr>
              <a:t>investitori</a:t>
            </a:r>
            <a:r>
              <a:rPr lang="sr-Latn-CS" altLang="en-US" sz="2000" dirty="0">
                <a:latin typeface="Arial" panose="020B0604020202020204" pitchFamily="34" charset="0"/>
              </a:rPr>
              <a:t> nisu </a:t>
            </a:r>
            <a:r>
              <a:rPr lang="it-IT" altLang="en-US" sz="2000" dirty="0">
                <a:latin typeface="Arial" panose="020B0604020202020204" pitchFamily="34" charset="0"/>
              </a:rPr>
              <a:t>sigurni da će u budućnosti </a:t>
            </a:r>
            <a:r>
              <a:rPr lang="sr-Latn-CS" altLang="en-US" sz="2000" dirty="0">
                <a:latin typeface="Arial" panose="020B0604020202020204" pitchFamily="34" charset="0"/>
              </a:rPr>
              <a:t>p</a:t>
            </a:r>
            <a:r>
              <a:rPr lang="it-IT" altLang="en-US" sz="2000" dirty="0">
                <a:latin typeface="Arial" panose="020B0604020202020204" pitchFamily="34" charset="0"/>
              </a:rPr>
              <a:t>osedovati svoju</a:t>
            </a:r>
            <a:r>
              <a:rPr lang="sr-Latn-CS" altLang="en-US" sz="2000" dirty="0">
                <a:latin typeface="Arial" panose="020B0604020202020204" pitchFamily="34" charset="0"/>
              </a:rPr>
              <a:t> </a:t>
            </a:r>
            <a:r>
              <a:rPr lang="en-US" altLang="en-US" sz="2000" dirty="0" err="1">
                <a:latin typeface="Arial" panose="020B0604020202020204" pitchFamily="34" charset="0"/>
              </a:rPr>
              <a:t>investiciju</a:t>
            </a:r>
            <a:r>
              <a:rPr lang="en-US" altLang="en-US" sz="2000" dirty="0">
                <a:latin typeface="Arial" panose="020B0604020202020204" pitchFamily="34" charset="0"/>
              </a:rPr>
              <a:t> u </a:t>
            </a:r>
            <a:r>
              <a:rPr lang="en-US" altLang="en-US" sz="2000" dirty="0" err="1">
                <a:latin typeface="Arial" panose="020B0604020202020204" pitchFamily="34" charset="0"/>
              </a:rPr>
              <a:t>nekoj</a:t>
            </a:r>
            <a:r>
              <a:rPr lang="en-US" altLang="en-US" sz="2000" dirty="0">
                <a:latin typeface="Arial" panose="020B0604020202020204" pitchFamily="34" charset="0"/>
              </a:rPr>
              <a:t> </a:t>
            </a:r>
            <a:r>
              <a:rPr lang="en-US" altLang="en-US" sz="2000" dirty="0" err="1">
                <a:latin typeface="Arial" panose="020B0604020202020204" pitchFamily="34" charset="0"/>
              </a:rPr>
              <a:t>zemlji</a:t>
            </a:r>
            <a:r>
              <a:rPr lang="en-US" altLang="en-US" sz="2000" dirty="0">
                <a:latin typeface="Arial" panose="020B0604020202020204" pitchFamily="34" charset="0"/>
              </a:rPr>
              <a:t>, </a:t>
            </a:r>
            <a:r>
              <a:rPr lang="en-US" altLang="en-US" sz="2000" dirty="0" err="1">
                <a:latin typeface="Arial" panose="020B0604020202020204" pitchFamily="34" charset="0"/>
              </a:rPr>
              <a:t>zašto</a:t>
            </a:r>
            <a:r>
              <a:rPr lang="en-US" altLang="en-US" sz="2000" dirty="0">
                <a:latin typeface="Arial" panose="020B0604020202020204" pitchFamily="34" charset="0"/>
              </a:rPr>
              <a:t> bi </a:t>
            </a:r>
            <a:r>
              <a:rPr lang="en-US" altLang="en-US" sz="2000" dirty="0" err="1">
                <a:latin typeface="Arial" panose="020B0604020202020204" pitchFamily="34" charset="0"/>
              </a:rPr>
              <a:t>uopšte</a:t>
            </a:r>
            <a:r>
              <a:rPr lang="en-US" altLang="en-US" sz="2000" dirty="0">
                <a:latin typeface="Arial" panose="020B0604020202020204" pitchFamily="34" charset="0"/>
              </a:rPr>
              <a:t> </a:t>
            </a:r>
            <a:r>
              <a:rPr lang="en-US" altLang="en-US" sz="2000" dirty="0" err="1">
                <a:latin typeface="Arial" panose="020B0604020202020204" pitchFamily="34" charset="0"/>
              </a:rPr>
              <a:t>tamo</a:t>
            </a:r>
            <a:r>
              <a:rPr lang="en-US" altLang="en-US" sz="2000" dirty="0">
                <a:latin typeface="Arial" panose="020B0604020202020204" pitchFamily="34" charset="0"/>
              </a:rPr>
              <a:t> </a:t>
            </a:r>
            <a:r>
              <a:rPr lang="en-US" altLang="en-US" sz="2000" dirty="0" err="1">
                <a:latin typeface="Arial" panose="020B0604020202020204" pitchFamily="34" charset="0"/>
              </a:rPr>
              <a:t>i</a:t>
            </a:r>
            <a:r>
              <a:rPr lang="sr-Latn-CS" altLang="en-US" sz="2000" dirty="0">
                <a:latin typeface="Arial" panose="020B0604020202020204" pitchFamily="34" charset="0"/>
              </a:rPr>
              <a:t> </a:t>
            </a:r>
            <a:r>
              <a:rPr lang="pl-PL" altLang="en-US" sz="2000" dirty="0">
                <a:latin typeface="Arial" panose="020B0604020202020204" pitchFamily="34" charset="0"/>
              </a:rPr>
              <a:t>ulagali? </a:t>
            </a:r>
          </a:p>
          <a:p>
            <a:pPr eaLnBrk="1" hangingPunct="1"/>
            <a:r>
              <a:rPr lang="pl-PL" altLang="en-US" sz="2000" u="sng" dirty="0">
                <a:latin typeface="Arial" panose="020B0604020202020204" pitchFamily="34" charset="0"/>
              </a:rPr>
              <a:t>Čak i da je stopa prinosa u SAD </a:t>
            </a:r>
            <a:r>
              <a:rPr lang="en-US" altLang="en-US" sz="2000" u="sng" dirty="0" err="1">
                <a:latin typeface="Arial" panose="020B0604020202020204" pitchFamily="34" charset="0"/>
              </a:rPr>
              <a:t>niža</a:t>
            </a:r>
            <a:r>
              <a:rPr lang="en-US" altLang="en-US" sz="2000" u="sng" dirty="0">
                <a:latin typeface="Arial" panose="020B0604020202020204" pitchFamily="34" charset="0"/>
              </a:rPr>
              <a:t>, </a:t>
            </a:r>
            <a:r>
              <a:rPr lang="sr-Latn-RS" altLang="en-US" sz="2000" u="sng" dirty="0">
                <a:latin typeface="Arial" panose="020B0604020202020204" pitchFamily="34" charset="0"/>
              </a:rPr>
              <a:t>tamo je </a:t>
            </a:r>
            <a:r>
              <a:rPr lang="en-US" altLang="en-US" sz="2000" u="sng" dirty="0" err="1">
                <a:latin typeface="Arial" panose="020B0604020202020204" pitchFamily="34" charset="0"/>
              </a:rPr>
              <a:t>niži</a:t>
            </a:r>
            <a:r>
              <a:rPr lang="en-US" altLang="en-US" sz="2000" u="sng" dirty="0">
                <a:latin typeface="Arial" panose="020B0604020202020204" pitchFamily="34" charset="0"/>
              </a:rPr>
              <a:t> </a:t>
            </a:r>
            <a:r>
              <a:rPr lang="en-US" altLang="en-US" sz="2000" u="sng" dirty="0" err="1">
                <a:latin typeface="Arial" panose="020B0604020202020204" pitchFamily="34" charset="0"/>
              </a:rPr>
              <a:t>rizik</a:t>
            </a:r>
            <a:r>
              <a:rPr lang="en-US" altLang="en-US" sz="2000" u="sng" dirty="0">
                <a:latin typeface="Arial" panose="020B0604020202020204" pitchFamily="34" charset="0"/>
              </a:rPr>
              <a:t> od </a:t>
            </a:r>
            <a:r>
              <a:rPr lang="en-US" altLang="en-US" sz="2000" u="sng" dirty="0" err="1">
                <a:latin typeface="Arial" panose="020B0604020202020204" pitchFamily="34" charset="0"/>
              </a:rPr>
              <a:t>eksproprijacije</a:t>
            </a:r>
            <a:r>
              <a:rPr lang="sr-Latn-CS" altLang="en-US" sz="2000" u="sng" dirty="0">
                <a:latin typeface="Arial" panose="020B0604020202020204" pitchFamily="34" charset="0"/>
              </a:rPr>
              <a:t> </a:t>
            </a:r>
            <a:r>
              <a:rPr lang="en-US" altLang="en-US" sz="2000" u="sng" dirty="0" err="1">
                <a:latin typeface="Arial" panose="020B0604020202020204" pitchFamily="34" charset="0"/>
              </a:rPr>
              <a:t>ili</a:t>
            </a:r>
            <a:r>
              <a:rPr lang="en-US" altLang="en-US" sz="2000" u="sng" dirty="0">
                <a:latin typeface="Arial" panose="020B0604020202020204" pitchFamily="34" charset="0"/>
              </a:rPr>
              <a:t> od </a:t>
            </a:r>
            <a:r>
              <a:rPr lang="en-US" altLang="en-US" sz="2000" u="sng" dirty="0" err="1">
                <a:latin typeface="Arial" panose="020B0604020202020204" pitchFamily="34" charset="0"/>
              </a:rPr>
              <a:t>arbitrarnih</a:t>
            </a:r>
            <a:r>
              <a:rPr lang="en-US" altLang="en-US" sz="2000" u="sng" dirty="0">
                <a:latin typeface="Arial" panose="020B0604020202020204" pitchFamily="34" charset="0"/>
              </a:rPr>
              <a:t> </a:t>
            </a:r>
            <a:r>
              <a:rPr lang="en-US" altLang="en-US" sz="2000" u="sng" dirty="0" err="1">
                <a:latin typeface="Arial" panose="020B0604020202020204" pitchFamily="34" charset="0"/>
              </a:rPr>
              <a:t>ograničenja</a:t>
            </a:r>
            <a:r>
              <a:rPr lang="en-US" altLang="en-US" sz="2000" u="sng" dirty="0">
                <a:latin typeface="Arial" panose="020B0604020202020204" pitchFamily="34" charset="0"/>
              </a:rPr>
              <a:t> </a:t>
            </a:r>
            <a:r>
              <a:rPr lang="en-US" altLang="en-US" sz="2000" u="sng" dirty="0" err="1">
                <a:latin typeface="Arial" panose="020B0604020202020204" pitchFamily="34" charset="0"/>
              </a:rPr>
              <a:t>svojinskih</a:t>
            </a:r>
            <a:r>
              <a:rPr lang="sr-Latn-CS" altLang="en-US" sz="2000" u="sng" dirty="0">
                <a:latin typeface="Arial" panose="020B0604020202020204" pitchFamily="34" charset="0"/>
              </a:rPr>
              <a:t> </a:t>
            </a:r>
            <a:r>
              <a:rPr lang="en-US" altLang="en-US" sz="2000" u="sng" dirty="0" err="1">
                <a:latin typeface="Arial" panose="020B0604020202020204" pitchFamily="34" charset="0"/>
              </a:rPr>
              <a:t>prava</a:t>
            </a:r>
            <a:r>
              <a:rPr lang="en-US" altLang="en-US" sz="2000" dirty="0">
                <a:latin typeface="Arial" panose="020B0604020202020204" pitchFamily="34" charset="0"/>
              </a:rPr>
              <a:t>, </a:t>
            </a:r>
            <a:r>
              <a:rPr lang="en-US" altLang="en-US" sz="2000" dirty="0" err="1">
                <a:latin typeface="Arial" panose="020B0604020202020204" pitchFamily="34" charset="0"/>
              </a:rPr>
              <a:t>što</a:t>
            </a:r>
            <a:r>
              <a:rPr lang="en-US" altLang="en-US" sz="2000" dirty="0">
                <a:latin typeface="Arial" panose="020B0604020202020204" pitchFamily="34" charset="0"/>
              </a:rPr>
              <a:t> </a:t>
            </a:r>
            <a:r>
              <a:rPr lang="en-US" altLang="en-US" sz="2000" dirty="0" err="1">
                <a:latin typeface="Arial" panose="020B0604020202020204" pitchFamily="34" charset="0"/>
              </a:rPr>
              <a:t>može</a:t>
            </a:r>
            <a:r>
              <a:rPr lang="en-US" altLang="en-US" sz="2000" dirty="0">
                <a:latin typeface="Arial" panose="020B0604020202020204" pitchFamily="34" charset="0"/>
              </a:rPr>
              <a:t> </a:t>
            </a:r>
            <a:r>
              <a:rPr lang="en-US" altLang="en-US" sz="2000" dirty="0" err="1">
                <a:latin typeface="Arial" panose="020B0604020202020204" pitchFamily="34" charset="0"/>
              </a:rPr>
              <a:t>presuditi</a:t>
            </a:r>
            <a:r>
              <a:rPr lang="en-US" altLang="en-US" sz="2000" dirty="0">
                <a:latin typeface="Arial" panose="020B0604020202020204" pitchFamily="34" charset="0"/>
              </a:rPr>
              <a:t> u </a:t>
            </a:r>
            <a:r>
              <a:rPr lang="en-US" altLang="en-US" sz="2000" dirty="0" err="1">
                <a:latin typeface="Arial" panose="020B0604020202020204" pitchFamily="34" charset="0"/>
              </a:rPr>
              <a:t>njihovu</a:t>
            </a:r>
            <a:r>
              <a:rPr lang="en-US" altLang="en-US" sz="2000" dirty="0">
                <a:latin typeface="Arial" panose="020B0604020202020204" pitchFamily="34" charset="0"/>
              </a:rPr>
              <a:t> </a:t>
            </a:r>
            <a:r>
              <a:rPr lang="en-US" altLang="en-US" sz="2000" dirty="0" err="1">
                <a:latin typeface="Arial" panose="020B0604020202020204" pitchFamily="34" charset="0"/>
              </a:rPr>
              <a:t>korist</a:t>
            </a:r>
            <a:r>
              <a:rPr lang="en-US" altLang="en-US" sz="2000" dirty="0">
                <a:latin typeface="Arial" panose="020B0604020202020204" pitchFamily="34" charset="0"/>
              </a:rPr>
              <a:t>. </a:t>
            </a:r>
            <a:endParaRPr lang="sr-Latn-CS" altLang="en-US" sz="2000" dirty="0">
              <a:latin typeface="Arial" panose="020B0604020202020204" pitchFamily="34" charset="0"/>
            </a:endParaRPr>
          </a:p>
          <a:p>
            <a:pPr eaLnBrk="1" hangingPunct="1"/>
            <a:r>
              <a:rPr lang="en-US" altLang="en-US" sz="2000" dirty="0" err="1">
                <a:latin typeface="Arial" panose="020B0604020202020204" pitchFamily="34" charset="0"/>
              </a:rPr>
              <a:t>Ako</a:t>
            </a:r>
            <a:r>
              <a:rPr lang="sr-Latn-CS" altLang="en-US" sz="2000" dirty="0">
                <a:latin typeface="Arial" panose="020B0604020202020204" pitchFamily="34" charset="0"/>
              </a:rPr>
              <a:t> </a:t>
            </a:r>
            <a:r>
              <a:rPr lang="en-US" altLang="en-US" sz="2000" dirty="0" err="1">
                <a:latin typeface="Arial" panose="020B0604020202020204" pitchFamily="34" charset="0"/>
              </a:rPr>
              <a:t>nema</a:t>
            </a:r>
            <a:r>
              <a:rPr lang="en-US" altLang="en-US" sz="2000" dirty="0">
                <a:latin typeface="Arial" panose="020B0604020202020204" pitchFamily="34" charset="0"/>
              </a:rPr>
              <a:t> </a:t>
            </a:r>
            <a:r>
              <a:rPr lang="en-US" altLang="en-US" sz="2000" dirty="0" err="1">
                <a:latin typeface="Arial" panose="020B0604020202020204" pitchFamily="34" charset="0"/>
              </a:rPr>
              <a:t>investicija</a:t>
            </a:r>
            <a:r>
              <a:rPr lang="en-US" altLang="en-US" sz="2000" dirty="0">
                <a:latin typeface="Arial" panose="020B0604020202020204" pitchFamily="34" charset="0"/>
              </a:rPr>
              <a:t>, </a:t>
            </a:r>
            <a:r>
              <a:rPr lang="en-US" altLang="en-US" sz="2000" dirty="0" err="1">
                <a:latin typeface="Arial" panose="020B0604020202020204" pitchFamily="34" charset="0"/>
              </a:rPr>
              <a:t>nema</a:t>
            </a:r>
            <a:r>
              <a:rPr lang="en-US" altLang="en-US" sz="2000" dirty="0">
                <a:latin typeface="Arial" panose="020B0604020202020204" pitchFamily="34" charset="0"/>
              </a:rPr>
              <a:t> </a:t>
            </a:r>
            <a:r>
              <a:rPr lang="en-US" altLang="en-US" sz="2000" dirty="0" err="1">
                <a:latin typeface="Arial" panose="020B0604020202020204" pitchFamily="34" charset="0"/>
              </a:rPr>
              <a:t>ni</a:t>
            </a:r>
            <a:r>
              <a:rPr lang="en-US" altLang="en-US" sz="2000" dirty="0">
                <a:latin typeface="Arial" panose="020B0604020202020204" pitchFamily="34" charset="0"/>
              </a:rPr>
              <a:t> </a:t>
            </a:r>
            <a:r>
              <a:rPr lang="en-US" altLang="en-US" sz="2000" dirty="0" err="1">
                <a:latin typeface="Arial" panose="020B0604020202020204" pitchFamily="34" charset="0"/>
              </a:rPr>
              <a:t>rasta</a:t>
            </a:r>
            <a:r>
              <a:rPr lang="en-US" altLang="en-US" sz="2000" dirty="0">
                <a:latin typeface="Arial" panose="020B0604020202020204" pitchFamily="34" charset="0"/>
              </a:rPr>
              <a:t> u </a:t>
            </a:r>
            <a:r>
              <a:rPr lang="en-US" altLang="en-US" sz="2000" dirty="0" err="1">
                <a:latin typeface="Arial" panose="020B0604020202020204" pitchFamily="34" charset="0"/>
              </a:rPr>
              <a:t>budućnosti</a:t>
            </a:r>
            <a:r>
              <a:rPr lang="en-US" altLang="en-US" sz="2000" dirty="0">
                <a:latin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49156">
                                            <p:txEl>
                                              <p:pRg st="1" end="1"/>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96651-B224-4AF5-AE3D-822D4EF19838}"/>
              </a:ext>
            </a:extLst>
          </p:cNvPr>
          <p:cNvSpPr>
            <a:spLocks noGrp="1"/>
          </p:cNvSpPr>
          <p:nvPr>
            <p:ph type="title"/>
          </p:nvPr>
        </p:nvSpPr>
        <p:spPr/>
        <p:txBody>
          <a:bodyPr/>
          <a:lstStyle/>
          <a:p>
            <a:r>
              <a:rPr lang="sr-Latn-RS" dirty="0"/>
              <a:t>Nemačka - Srbija</a:t>
            </a:r>
            <a:br>
              <a:rPr lang="sr-Latn-RS" dirty="0"/>
            </a:br>
            <a:endParaRPr lang="en-GB" dirty="0"/>
          </a:p>
        </p:txBody>
      </p:sp>
      <p:sp>
        <p:nvSpPr>
          <p:cNvPr id="3" name="Content Placeholder 2">
            <a:extLst>
              <a:ext uri="{FF2B5EF4-FFF2-40B4-BE49-F238E27FC236}">
                <a16:creationId xmlns:a16="http://schemas.microsoft.com/office/drawing/2014/main" id="{6A28F4F5-84CD-43EF-B1FB-E91F30D1D648}"/>
              </a:ext>
            </a:extLst>
          </p:cNvPr>
          <p:cNvSpPr>
            <a:spLocks noGrp="1"/>
          </p:cNvSpPr>
          <p:nvPr>
            <p:ph sz="half" idx="1"/>
          </p:nvPr>
        </p:nvSpPr>
        <p:spPr/>
        <p:txBody>
          <a:bodyPr/>
          <a:lstStyle/>
          <a:p>
            <a:r>
              <a:rPr lang="en-GB" dirty="0"/>
              <a:t>10x </a:t>
            </a:r>
            <a:r>
              <a:rPr lang="en-GB" dirty="0" err="1"/>
              <a:t>ve</a:t>
            </a:r>
            <a:r>
              <a:rPr lang="sr-Latn-RS" dirty="0"/>
              <a:t>će plate</a:t>
            </a:r>
          </a:p>
          <a:p>
            <a:r>
              <a:rPr lang="sr-Latn-RS" dirty="0"/>
              <a:t>5x veća produktivnost</a:t>
            </a:r>
            <a:endParaRPr lang="en-GB" dirty="0"/>
          </a:p>
        </p:txBody>
      </p:sp>
      <p:sp>
        <p:nvSpPr>
          <p:cNvPr id="4" name="Content Placeholder 3">
            <a:extLst>
              <a:ext uri="{FF2B5EF4-FFF2-40B4-BE49-F238E27FC236}">
                <a16:creationId xmlns:a16="http://schemas.microsoft.com/office/drawing/2014/main" id="{DCC6B585-6F3A-45A8-8B06-260A8CDEFE34}"/>
              </a:ext>
            </a:extLst>
          </p:cNvPr>
          <p:cNvSpPr>
            <a:spLocks noGrp="1"/>
          </p:cNvSpPr>
          <p:nvPr>
            <p:ph sz="half" idx="2"/>
          </p:nvPr>
        </p:nvSpPr>
        <p:spPr>
          <a:xfrm>
            <a:off x="4641056" y="651994"/>
            <a:ext cx="4038600" cy="4525963"/>
          </a:xfrm>
        </p:spPr>
        <p:txBody>
          <a:bodyPr/>
          <a:lstStyle/>
          <a:p>
            <a:r>
              <a:rPr lang="sr-Latn-RS" dirty="0"/>
              <a:t>Koje su glavne institucije koje nedostaju u Srbiji?</a:t>
            </a:r>
          </a:p>
          <a:p>
            <a:r>
              <a:rPr lang="sr-Latn-RS" dirty="0"/>
              <a:t>Svojinska prava</a:t>
            </a:r>
          </a:p>
          <a:p>
            <a:pPr lvl="1"/>
            <a:r>
              <a:rPr lang="sr-Latn-RS" dirty="0"/>
              <a:t>Restitucija?</a:t>
            </a:r>
          </a:p>
          <a:p>
            <a:r>
              <a:rPr lang="sr-Latn-RS" dirty="0"/>
              <a:t>Stečaj</a:t>
            </a:r>
          </a:p>
          <a:p>
            <a:r>
              <a:rPr lang="sr-Latn-RS" dirty="0"/>
              <a:t>Pravosuđe</a:t>
            </a:r>
          </a:p>
          <a:p>
            <a:r>
              <a:rPr lang="sr-Latn-RS" dirty="0"/>
              <a:t>Javnost rada i obaveštavanja</a:t>
            </a:r>
          </a:p>
          <a:p>
            <a:r>
              <a:rPr lang="sr-Latn-RS" dirty="0"/>
              <a:t>demokratija</a:t>
            </a:r>
          </a:p>
          <a:p>
            <a:r>
              <a:rPr lang="sr-Latn-RS" dirty="0"/>
              <a:t>Nepisana pravila</a:t>
            </a:r>
          </a:p>
          <a:p>
            <a:pPr marL="68263" indent="0">
              <a:buNone/>
            </a:pPr>
            <a:endParaRPr lang="en-GB" dirty="0"/>
          </a:p>
        </p:txBody>
      </p:sp>
    </p:spTree>
    <p:extLst>
      <p:ext uri="{BB962C8B-B14F-4D97-AF65-F5344CB8AC3E}">
        <p14:creationId xmlns:p14="http://schemas.microsoft.com/office/powerpoint/2010/main" val="379428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403781F-0A7C-4917-A688-8E7C135112B0}"/>
              </a:ext>
            </a:extLst>
          </p:cNvPr>
          <p:cNvSpPr>
            <a:spLocks noGrp="1"/>
          </p:cNvSpPr>
          <p:nvPr>
            <p:ph sz="half" idx="2"/>
          </p:nvPr>
        </p:nvSpPr>
        <p:spPr>
          <a:xfrm>
            <a:off x="7960178" y="1770501"/>
            <a:ext cx="1053193" cy="4525963"/>
          </a:xfrm>
        </p:spPr>
        <p:txBody>
          <a:bodyPr/>
          <a:lstStyle/>
          <a:p>
            <a:r>
              <a:rPr lang="sr-Latn-RS" sz="900" dirty="0">
                <a:hlinkClick r:id="rId2"/>
              </a:rPr>
              <a:t>Link je ovde</a:t>
            </a:r>
            <a:endParaRPr lang="en-GB" sz="900" dirty="0"/>
          </a:p>
        </p:txBody>
      </p:sp>
      <p:pic>
        <p:nvPicPr>
          <p:cNvPr id="5" name="Picture 4">
            <a:extLst>
              <a:ext uri="{FF2B5EF4-FFF2-40B4-BE49-F238E27FC236}">
                <a16:creationId xmlns:a16="http://schemas.microsoft.com/office/drawing/2014/main" id="{193A4FC9-9606-49CD-9537-C09EB506CBD4}"/>
              </a:ext>
            </a:extLst>
          </p:cNvPr>
          <p:cNvPicPr>
            <a:picLocks noChangeAspect="1"/>
          </p:cNvPicPr>
          <p:nvPr/>
        </p:nvPicPr>
        <p:blipFill rotWithShape="1">
          <a:blip r:embed="rId3"/>
          <a:srcRect l="27053" t="14127" r="30357" b="12857"/>
          <a:stretch/>
        </p:blipFill>
        <p:spPr>
          <a:xfrm>
            <a:off x="898072" y="64320"/>
            <a:ext cx="6980464" cy="6731686"/>
          </a:xfrm>
          <a:prstGeom prst="rect">
            <a:avLst/>
          </a:prstGeom>
        </p:spPr>
      </p:pic>
      <p:sp>
        <p:nvSpPr>
          <p:cNvPr id="6" name="Rectangle 5">
            <a:extLst>
              <a:ext uri="{FF2B5EF4-FFF2-40B4-BE49-F238E27FC236}">
                <a16:creationId xmlns:a16="http://schemas.microsoft.com/office/drawing/2014/main" id="{626C12B1-0442-4B6D-84E4-A1A21308CFB8}"/>
              </a:ext>
            </a:extLst>
          </p:cNvPr>
          <p:cNvSpPr/>
          <p:nvPr/>
        </p:nvSpPr>
        <p:spPr>
          <a:xfrm>
            <a:off x="1208314" y="3780064"/>
            <a:ext cx="6751865" cy="1143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4A2B7B61-E7A3-4832-AE63-4CC44FE096F0}"/>
              </a:ext>
            </a:extLst>
          </p:cNvPr>
          <p:cNvSpPr/>
          <p:nvPr/>
        </p:nvSpPr>
        <p:spPr>
          <a:xfrm>
            <a:off x="4549208" y="3673928"/>
            <a:ext cx="439170" cy="29391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50EBBDF1-41E8-4524-A433-94D34C6C2CAF}"/>
              </a:ext>
            </a:extLst>
          </p:cNvPr>
          <p:cNvSpPr/>
          <p:nvPr/>
        </p:nvSpPr>
        <p:spPr>
          <a:xfrm>
            <a:off x="5901761" y="3687540"/>
            <a:ext cx="439170" cy="29391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36185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AFB6B-2825-46BE-BEDF-E24B54739CA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7E7FA51-D053-4411-B111-C2D262B88120}"/>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FAC9B609-374A-4EE1-9773-725E76118E06}"/>
              </a:ext>
            </a:extLst>
          </p:cNvPr>
          <p:cNvSpPr>
            <a:spLocks noGrp="1"/>
          </p:cNvSpPr>
          <p:nvPr>
            <p:ph sz="half" idx="2"/>
          </p:nvPr>
        </p:nvSpPr>
        <p:spPr/>
        <p:txBody>
          <a:bodyPr/>
          <a:lstStyle/>
          <a:p>
            <a:endParaRPr lang="en-GB" dirty="0"/>
          </a:p>
        </p:txBody>
      </p:sp>
      <p:pic>
        <p:nvPicPr>
          <p:cNvPr id="5" name="Picture 4">
            <a:extLst>
              <a:ext uri="{FF2B5EF4-FFF2-40B4-BE49-F238E27FC236}">
                <a16:creationId xmlns:a16="http://schemas.microsoft.com/office/drawing/2014/main" id="{2E7C26FA-998C-4B42-A4DD-10EE5C18F2F3}"/>
              </a:ext>
            </a:extLst>
          </p:cNvPr>
          <p:cNvPicPr>
            <a:picLocks noChangeAspect="1"/>
          </p:cNvPicPr>
          <p:nvPr/>
        </p:nvPicPr>
        <p:blipFill rotWithShape="1">
          <a:blip r:embed="rId2"/>
          <a:srcRect l="26581" t="12006" r="29047" b="13881"/>
          <a:stretch/>
        </p:blipFill>
        <p:spPr>
          <a:xfrm>
            <a:off x="881743" y="15317"/>
            <a:ext cx="7048617" cy="6622248"/>
          </a:xfrm>
          <a:prstGeom prst="rect">
            <a:avLst/>
          </a:prstGeom>
        </p:spPr>
      </p:pic>
      <p:sp>
        <p:nvSpPr>
          <p:cNvPr id="7" name="Rectangle 6">
            <a:extLst>
              <a:ext uri="{FF2B5EF4-FFF2-40B4-BE49-F238E27FC236}">
                <a16:creationId xmlns:a16="http://schemas.microsoft.com/office/drawing/2014/main" id="{9327D59A-A7BB-45F4-8A71-7160B7EBA315}"/>
              </a:ext>
            </a:extLst>
          </p:cNvPr>
          <p:cNvSpPr/>
          <p:nvPr/>
        </p:nvSpPr>
        <p:spPr>
          <a:xfrm>
            <a:off x="2483644" y="5600698"/>
            <a:ext cx="6751865" cy="1714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1B03544-0BE7-4321-BDAD-283C06952845}"/>
              </a:ext>
            </a:extLst>
          </p:cNvPr>
          <p:cNvSpPr/>
          <p:nvPr/>
        </p:nvSpPr>
        <p:spPr>
          <a:xfrm>
            <a:off x="2611552" y="5067302"/>
            <a:ext cx="6751865" cy="1714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D4A0522E-442F-45E4-BC81-2EA98D421C13}"/>
              </a:ext>
            </a:extLst>
          </p:cNvPr>
          <p:cNvSpPr/>
          <p:nvPr/>
        </p:nvSpPr>
        <p:spPr>
          <a:xfrm>
            <a:off x="2587060" y="1572974"/>
            <a:ext cx="6751865" cy="1714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60977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153A5-2B03-4565-8391-116A1C33C80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72064A8-4E58-46AE-BB17-CBBFD66B9515}"/>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2FF5E92D-5BAA-43D8-8C67-8B2FA69202AE}"/>
              </a:ext>
            </a:extLst>
          </p:cNvPr>
          <p:cNvSpPr>
            <a:spLocks noGrp="1"/>
          </p:cNvSpPr>
          <p:nvPr>
            <p:ph sz="half" idx="2"/>
          </p:nvPr>
        </p:nvSpPr>
        <p:spPr/>
        <p:txBody>
          <a:bodyPr/>
          <a:lstStyle/>
          <a:p>
            <a:endParaRPr lang="en-GB"/>
          </a:p>
        </p:txBody>
      </p:sp>
      <p:pic>
        <p:nvPicPr>
          <p:cNvPr id="5" name="Picture 4">
            <a:extLst>
              <a:ext uri="{FF2B5EF4-FFF2-40B4-BE49-F238E27FC236}">
                <a16:creationId xmlns:a16="http://schemas.microsoft.com/office/drawing/2014/main" id="{27799F10-F10C-4272-8458-0A51C87C8E7F}"/>
              </a:ext>
            </a:extLst>
          </p:cNvPr>
          <p:cNvPicPr>
            <a:picLocks noChangeAspect="1"/>
          </p:cNvPicPr>
          <p:nvPr/>
        </p:nvPicPr>
        <p:blipFill rotWithShape="1">
          <a:blip r:embed="rId2"/>
          <a:srcRect l="30893" t="12006" r="29375" b="12222"/>
          <a:stretch/>
        </p:blipFill>
        <p:spPr>
          <a:xfrm>
            <a:off x="1583871" y="95610"/>
            <a:ext cx="6250680" cy="6705240"/>
          </a:xfrm>
          <a:prstGeom prst="rect">
            <a:avLst/>
          </a:prstGeom>
        </p:spPr>
      </p:pic>
      <p:cxnSp>
        <p:nvCxnSpPr>
          <p:cNvPr id="7" name="Straight Arrow Connector 6">
            <a:extLst>
              <a:ext uri="{FF2B5EF4-FFF2-40B4-BE49-F238E27FC236}">
                <a16:creationId xmlns:a16="http://schemas.microsoft.com/office/drawing/2014/main" id="{709E1211-6268-43CC-9B00-7045EF912870}"/>
              </a:ext>
            </a:extLst>
          </p:cNvPr>
          <p:cNvCxnSpPr>
            <a:cxnSpLocks/>
          </p:cNvCxnSpPr>
          <p:nvPr/>
        </p:nvCxnSpPr>
        <p:spPr>
          <a:xfrm flipH="1">
            <a:off x="2930979" y="1996082"/>
            <a:ext cx="1854995" cy="12361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B9E72D2-B725-42CF-9CA1-E14F86399F7C}"/>
              </a:ext>
            </a:extLst>
          </p:cNvPr>
          <p:cNvCxnSpPr>
            <a:cxnSpLocks/>
          </p:cNvCxnSpPr>
          <p:nvPr/>
        </p:nvCxnSpPr>
        <p:spPr>
          <a:xfrm flipH="1">
            <a:off x="5350588" y="1996082"/>
            <a:ext cx="1916146" cy="12361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DCFF857C-7006-4523-9DB6-063DFD8B463B}"/>
              </a:ext>
            </a:extLst>
          </p:cNvPr>
          <p:cNvSpPr/>
          <p:nvPr/>
        </p:nvSpPr>
        <p:spPr>
          <a:xfrm>
            <a:off x="1789680" y="1948244"/>
            <a:ext cx="6751865" cy="1714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Arrow Connector 25">
            <a:extLst>
              <a:ext uri="{FF2B5EF4-FFF2-40B4-BE49-F238E27FC236}">
                <a16:creationId xmlns:a16="http://schemas.microsoft.com/office/drawing/2014/main" id="{32797880-3153-4459-A0A7-53E985E3B6EB}"/>
              </a:ext>
            </a:extLst>
          </p:cNvPr>
          <p:cNvCxnSpPr>
            <a:cxnSpLocks/>
          </p:cNvCxnSpPr>
          <p:nvPr/>
        </p:nvCxnSpPr>
        <p:spPr>
          <a:xfrm flipH="1" flipV="1">
            <a:off x="4800980" y="1946033"/>
            <a:ext cx="549608" cy="1619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361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B1913-A3B0-4193-A133-DE577BF2CC41}"/>
              </a:ext>
            </a:extLst>
          </p:cNvPr>
          <p:cNvSpPr>
            <a:spLocks noGrp="1"/>
          </p:cNvSpPr>
          <p:nvPr>
            <p:ph type="title"/>
          </p:nvPr>
        </p:nvSpPr>
        <p:spPr/>
        <p:txBody>
          <a:bodyPr/>
          <a:lstStyle/>
          <a:p>
            <a:r>
              <a:rPr lang="en-GB" sz="1400" dirty="0">
                <a:hlinkClick r:id="rId2"/>
              </a:rPr>
              <a:t>http://www.eiu.com/Handlers/WhitepaperHandler.ashx?fi=Democracy_Index_2017.pdf&amp;mode=wp&amp;campaignid=DemocracyIndex2017</a:t>
            </a:r>
          </a:p>
        </p:txBody>
      </p:sp>
      <p:sp>
        <p:nvSpPr>
          <p:cNvPr id="3" name="Content Placeholder 2">
            <a:extLst>
              <a:ext uri="{FF2B5EF4-FFF2-40B4-BE49-F238E27FC236}">
                <a16:creationId xmlns:a16="http://schemas.microsoft.com/office/drawing/2014/main" id="{8471C3D8-16B6-42C3-AAEE-35FE626BBB10}"/>
              </a:ext>
            </a:extLst>
          </p:cNvPr>
          <p:cNvSpPr>
            <a:spLocks noGrp="1"/>
          </p:cNvSpPr>
          <p:nvPr>
            <p:ph sz="half" idx="1"/>
          </p:nvPr>
        </p:nvSpPr>
        <p:spPr/>
        <p:txBody>
          <a:bodyPr/>
          <a:lstStyle/>
          <a:p>
            <a:r>
              <a:rPr lang="en-GB" sz="1100" dirty="0"/>
              <a:t>Serbia also experienced a decrease in its score compared with 2016, reflecting</a:t>
            </a:r>
            <a:endParaRPr lang="sr-Cyrl-RS" sz="1100" dirty="0"/>
          </a:p>
          <a:p>
            <a:r>
              <a:rPr lang="en-GB" sz="700" dirty="0"/>
              <a:t> the informal consolidation of power in the hands of the president, Aleksandar </a:t>
            </a:r>
            <a:r>
              <a:rPr lang="en-GB" sz="700" dirty="0" err="1"/>
              <a:t>Vucic</a:t>
            </a:r>
            <a:r>
              <a:rPr lang="en-GB" sz="700" dirty="0"/>
              <a:t>,</a:t>
            </a:r>
            <a:endParaRPr lang="sr-Cyrl-RS" sz="700" dirty="0"/>
          </a:p>
          <a:p>
            <a:r>
              <a:rPr lang="en-GB" sz="700" dirty="0"/>
              <a:t> the weakness of the political </a:t>
            </a:r>
            <a:r>
              <a:rPr lang="sr-Latn-RS" sz="700" dirty="0"/>
              <a:t>o</a:t>
            </a:r>
            <a:r>
              <a:rPr lang="en-GB" sz="700" dirty="0" err="1"/>
              <a:t>pposition</a:t>
            </a:r>
            <a:r>
              <a:rPr lang="en-GB" sz="700" dirty="0"/>
              <a:t>, </a:t>
            </a:r>
            <a:endParaRPr lang="sr-Cyrl-RS" sz="700" dirty="0"/>
          </a:p>
          <a:p>
            <a:r>
              <a:rPr lang="en-GB" sz="700" dirty="0"/>
              <a:t>a poorly functioning parliament and a deterioration in media freedom. </a:t>
            </a:r>
            <a:endParaRPr lang="sr-Cyrl-RS" sz="700" dirty="0"/>
          </a:p>
          <a:p>
            <a:endParaRPr lang="sr-Cyrl-RS" sz="1100" dirty="0"/>
          </a:p>
          <a:p>
            <a:r>
              <a:rPr lang="en-GB" sz="1100" dirty="0"/>
              <a:t>The Serbian Progressive Party dominates the legislative and executive branches and controls the judiciary. </a:t>
            </a:r>
            <a:endParaRPr lang="sr-Cyrl-RS" sz="1100" dirty="0"/>
          </a:p>
          <a:p>
            <a:endParaRPr lang="en-GB" sz="1100" dirty="0"/>
          </a:p>
          <a:p>
            <a:r>
              <a:rPr lang="en-GB" sz="1100" dirty="0"/>
              <a:t>Alleged electoral violations in the 2017 presidential election caused mass protests. The underlying problems of Serbian democracy include an unsatisfactory system of checks and balances, a low level of participation in politics, including in elections, and a media that are financially constrained, insufficiently robust, heavily controlled by the government and prone to self-censorship. </a:t>
            </a:r>
          </a:p>
          <a:p>
            <a:r>
              <a:rPr lang="en-GB" sz="1100" dirty="0"/>
              <a:t>The fight against corruption proves contentious</a:t>
            </a:r>
            <a:endParaRPr lang="sr-Latn-RS" sz="1100" dirty="0"/>
          </a:p>
          <a:p>
            <a:endParaRPr lang="en-GB" sz="1100" dirty="0"/>
          </a:p>
        </p:txBody>
      </p:sp>
      <p:sp>
        <p:nvSpPr>
          <p:cNvPr id="4" name="Content Placeholder 3">
            <a:extLst>
              <a:ext uri="{FF2B5EF4-FFF2-40B4-BE49-F238E27FC236}">
                <a16:creationId xmlns:a16="http://schemas.microsoft.com/office/drawing/2014/main" id="{7B9D732A-5E17-4DCF-A65A-530EE0BF8A13}"/>
              </a:ext>
            </a:extLst>
          </p:cNvPr>
          <p:cNvSpPr>
            <a:spLocks noGrp="1"/>
          </p:cNvSpPr>
          <p:nvPr>
            <p:ph sz="half" idx="2"/>
          </p:nvPr>
        </p:nvSpPr>
        <p:spPr>
          <a:xfrm>
            <a:off x="4572000" y="1631057"/>
            <a:ext cx="4038600" cy="4525963"/>
          </a:xfrm>
        </p:spPr>
        <p:txBody>
          <a:bodyPr/>
          <a:lstStyle/>
          <a:p>
            <a:r>
              <a:rPr lang="ru-RU" sz="1600" dirty="0"/>
              <a:t>Србија </a:t>
            </a:r>
            <a:r>
              <a:rPr lang="sr-Cyrl-RS" sz="1600" dirty="0"/>
              <a:t>бележи </a:t>
            </a:r>
            <a:r>
              <a:rPr lang="ru-RU" sz="1600" dirty="0"/>
              <a:t>пад у поређењу са 2016. и показује показује:</a:t>
            </a:r>
          </a:p>
          <a:p>
            <a:pPr lvl="1"/>
            <a:r>
              <a:rPr lang="ru-RU" sz="900" dirty="0"/>
              <a:t> неформалну  консолидацију моћи у рукама председника Вучића,</a:t>
            </a:r>
          </a:p>
          <a:p>
            <a:pPr lvl="1"/>
            <a:r>
              <a:rPr lang="ru-RU" sz="900" dirty="0"/>
              <a:t> слабост политичке опозиције, </a:t>
            </a:r>
          </a:p>
          <a:p>
            <a:pPr lvl="1"/>
            <a:r>
              <a:rPr lang="ru-RU" sz="900" dirty="0"/>
              <a:t>а лоше функционише парламент и слобода медија се погоршава. </a:t>
            </a:r>
          </a:p>
          <a:p>
            <a:pPr lvl="1"/>
            <a:endParaRPr lang="ru-RU" sz="1200" dirty="0"/>
          </a:p>
          <a:p>
            <a:pPr lvl="1"/>
            <a:r>
              <a:rPr lang="ru-RU" sz="1200" dirty="0"/>
              <a:t>Српска напредна странка доминира законодавне и извршне власти и контролише правосуђе. </a:t>
            </a:r>
          </a:p>
          <a:p>
            <a:pPr lvl="1"/>
            <a:endParaRPr lang="ru-RU" sz="1200" dirty="0"/>
          </a:p>
          <a:p>
            <a:pPr lvl="1"/>
            <a:r>
              <a:rPr lang="ru-RU" sz="1200" dirty="0"/>
              <a:t>Оптужбе о изборним неправилностима на председничким изборима 2017. изазвале су масовне протесте. </a:t>
            </a:r>
          </a:p>
          <a:p>
            <a:pPr lvl="1"/>
            <a:r>
              <a:rPr lang="ru-RU" sz="1200" dirty="0"/>
              <a:t>Проблеми у основи српске демократије укључују незадовољавајући систем </a:t>
            </a:r>
            <a:r>
              <a:rPr lang="en-GB" sz="1200" dirty="0"/>
              <a:t>“checks and balances”</a:t>
            </a:r>
            <a:r>
              <a:rPr lang="ru-RU" sz="1200" dirty="0"/>
              <a:t>, низак ниво учешћа у политици, укључујући и изборе, док су медији финансијски ограничени, недовољно снажни, снажно контролисани од стране владе и склони ауто-цензури. </a:t>
            </a:r>
          </a:p>
          <a:p>
            <a:pPr lvl="1"/>
            <a:endParaRPr lang="ru-RU" sz="1200" dirty="0"/>
          </a:p>
          <a:p>
            <a:pPr lvl="1"/>
            <a:r>
              <a:rPr lang="ru-RU" sz="1200" dirty="0"/>
              <a:t>Борба против корупције је спорна</a:t>
            </a:r>
            <a:endParaRPr lang="en-GB" sz="1200" dirty="0"/>
          </a:p>
        </p:txBody>
      </p:sp>
    </p:spTree>
    <p:extLst>
      <p:ext uri="{BB962C8B-B14F-4D97-AF65-F5344CB8AC3E}">
        <p14:creationId xmlns:p14="http://schemas.microsoft.com/office/powerpoint/2010/main" val="4188184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27166-13F8-4186-82C9-BFE5ADF5F938}"/>
              </a:ext>
            </a:extLst>
          </p:cNvPr>
          <p:cNvSpPr>
            <a:spLocks noGrp="1"/>
          </p:cNvSpPr>
          <p:nvPr>
            <p:ph type="title"/>
          </p:nvPr>
        </p:nvSpPr>
        <p:spPr/>
        <p:txBody>
          <a:bodyPr/>
          <a:lstStyle/>
          <a:p>
            <a:r>
              <a:rPr lang="en-US" altLang="en-US" dirty="0" err="1">
                <a:solidFill>
                  <a:schemeClr val="tx1"/>
                </a:solidFill>
                <a:latin typeface="Arial" panose="020B0604020202020204" pitchFamily="34" charset="0"/>
              </a:rPr>
              <a:t>osnovni</a:t>
            </a:r>
            <a:r>
              <a:rPr lang="en-US" altLang="en-US" dirty="0">
                <a:solidFill>
                  <a:schemeClr val="tx1"/>
                </a:solidFill>
                <a:latin typeface="Arial" panose="020B0604020202020204" pitchFamily="34" charset="0"/>
              </a:rPr>
              <a:t> </a:t>
            </a:r>
            <a:r>
              <a:rPr lang="en-US" altLang="en-US" dirty="0" err="1">
                <a:solidFill>
                  <a:schemeClr val="tx1"/>
                </a:solidFill>
                <a:latin typeface="Arial" panose="020B0604020202020204" pitchFamily="34" charset="0"/>
              </a:rPr>
              <a:t>princip</a:t>
            </a:r>
            <a:r>
              <a:rPr lang="en-US" altLang="en-US" dirty="0">
                <a:solidFill>
                  <a:schemeClr val="tx1"/>
                </a:solidFill>
                <a:latin typeface="Arial" panose="020B0604020202020204" pitchFamily="34" charset="0"/>
              </a:rPr>
              <a:t> </a:t>
            </a:r>
            <a:r>
              <a:rPr lang="en-US" altLang="en-US" dirty="0" err="1">
                <a:solidFill>
                  <a:schemeClr val="tx1"/>
                </a:solidFill>
                <a:latin typeface="Arial" panose="020B0604020202020204" pitchFamily="34" charset="0"/>
              </a:rPr>
              <a:t>vladavine</a:t>
            </a:r>
            <a:r>
              <a:rPr lang="en-US" altLang="en-US" dirty="0">
                <a:solidFill>
                  <a:schemeClr val="tx1"/>
                </a:solidFill>
                <a:latin typeface="Arial" panose="020B0604020202020204" pitchFamily="34" charset="0"/>
              </a:rPr>
              <a:t> </a:t>
            </a:r>
            <a:r>
              <a:rPr lang="en-US" altLang="en-US" dirty="0" err="1">
                <a:solidFill>
                  <a:schemeClr val="tx1"/>
                </a:solidFill>
                <a:latin typeface="Arial" panose="020B0604020202020204" pitchFamily="34" charset="0"/>
              </a:rPr>
              <a:t>prava</a:t>
            </a:r>
            <a:r>
              <a:rPr lang="en-US" altLang="en-US" dirty="0">
                <a:solidFill>
                  <a:schemeClr val="tx1"/>
                </a:solidFill>
                <a:latin typeface="Arial" panose="020B0604020202020204" pitchFamily="34" charset="0"/>
              </a:rPr>
              <a:t> </a:t>
            </a:r>
            <a:br>
              <a:rPr lang="en-US" altLang="en-US" dirty="0">
                <a:solidFill>
                  <a:schemeClr val="tx1"/>
                </a:solidFill>
                <a:latin typeface="Arial" panose="020B0604020202020204" pitchFamily="34" charset="0"/>
              </a:rPr>
            </a:br>
            <a:endParaRPr lang="en-GB" dirty="0"/>
          </a:p>
        </p:txBody>
      </p:sp>
      <p:pic>
        <p:nvPicPr>
          <p:cNvPr id="8" name="Content Placeholder 7">
            <a:hlinkClick r:id="rId2"/>
            <a:extLst>
              <a:ext uri="{FF2B5EF4-FFF2-40B4-BE49-F238E27FC236}">
                <a16:creationId xmlns:a16="http://schemas.microsoft.com/office/drawing/2014/main" id="{20B5EF10-8037-4C31-9910-99779AF440E0}"/>
              </a:ext>
            </a:extLst>
          </p:cNvPr>
          <p:cNvPicPr>
            <a:picLocks noGrp="1" noChangeAspect="1"/>
          </p:cNvPicPr>
          <p:nvPr>
            <p:ph sz="half" idx="2"/>
          </p:nvPr>
        </p:nvPicPr>
        <p:blipFill rotWithShape="1">
          <a:blip r:embed="rId3"/>
          <a:srcRect l="15101" t="11910" r="36382" b="15134"/>
          <a:stretch/>
        </p:blipFill>
        <p:spPr>
          <a:xfrm>
            <a:off x="4204208" y="1575708"/>
            <a:ext cx="4903394" cy="4147456"/>
          </a:xfrm>
          <a:prstGeom prst="rect">
            <a:avLst/>
          </a:prstGeom>
        </p:spPr>
      </p:pic>
      <p:sp>
        <p:nvSpPr>
          <p:cNvPr id="7" name="Rectangle 3">
            <a:extLst>
              <a:ext uri="{FF2B5EF4-FFF2-40B4-BE49-F238E27FC236}">
                <a16:creationId xmlns:a16="http://schemas.microsoft.com/office/drawing/2014/main" id="{964B5E79-1403-48ED-BF91-0685E20838D7}"/>
              </a:ext>
            </a:extLst>
          </p:cNvPr>
          <p:cNvSpPr>
            <a:spLocks noGrp="1" noChangeArrowheads="1"/>
          </p:cNvSpPr>
          <p:nvPr>
            <p:ph sz="half" idx="1"/>
          </p:nvPr>
        </p:nvSpPr>
        <p:spPr bwMode="auto">
          <a:xfrm>
            <a:off x="162265" y="1484403"/>
            <a:ext cx="4261077"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err="1">
                <a:ln>
                  <a:noFill/>
                </a:ln>
                <a:solidFill>
                  <a:schemeClr val="tx1"/>
                </a:solidFill>
                <a:effectLst/>
                <a:latin typeface="Arial" panose="020B0604020202020204" pitchFamily="34" charset="0"/>
              </a:rPr>
              <a:t>princip</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podele</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vlasti</a:t>
            </a:r>
            <a:r>
              <a:rPr kumimoji="0" lang="en-US" altLang="en-US" sz="1800" b="0" i="0" u="none" strike="noStrike" cap="none" normalizeH="0" baseline="0" dirty="0">
                <a:ln>
                  <a:noFill/>
                </a:ln>
                <a:solidFill>
                  <a:schemeClr val="tx1"/>
                </a:solidFill>
                <a:effectLst/>
                <a:latin typeface="Arial" panose="020B0604020202020204" pitchFamily="34" charset="0"/>
              </a:rPr>
              <a:t>,</a:t>
            </a:r>
          </a:p>
          <a:p>
            <a:pPr marL="285750" marR="0" lvl="0" indent="-28575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odnosno</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sistem</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a:ln>
                  <a:noFill/>
                </a:ln>
                <a:solidFill>
                  <a:schemeClr val="tx1"/>
                </a:solidFill>
                <a:effectLst/>
                <a:latin typeface="Arial" panose="020B0604020202020204" pitchFamily="34" charset="0"/>
              </a:rPr>
              <a:t>checks and balances</a:t>
            </a:r>
            <a:r>
              <a:rPr kumimoji="0" lang="en-US" altLang="en-US" sz="1800" b="0" i="0" u="none" strike="noStrike" cap="none" normalizeH="0" baseline="0" dirty="0">
                <a:ln>
                  <a:noFill/>
                </a:ln>
                <a:solidFill>
                  <a:schemeClr val="tx1"/>
                </a:solidFill>
                <a:effectLst/>
                <a:latin typeface="Arial" panose="020B0604020202020204" pitchFamily="34" charset="0"/>
              </a:rPr>
              <a:t>,</a:t>
            </a:r>
          </a:p>
          <a:p>
            <a:pPr marL="285750" marR="0" lvl="0" indent="-28575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koji</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sprečava</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preterano</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osamostaljivanje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bilo</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koje</a:t>
            </a:r>
            <a:r>
              <a:rPr kumimoji="0" lang="en-US" altLang="en-US" sz="1800" b="0" i="0" u="none" strike="noStrike" cap="none" normalizeH="0" baseline="0" dirty="0">
                <a:ln>
                  <a:noFill/>
                </a:ln>
                <a:solidFill>
                  <a:schemeClr val="tx1"/>
                </a:solidFill>
                <a:effectLst/>
                <a:latin typeface="Arial" panose="020B0604020202020204" pitchFamily="34" charset="0"/>
              </a:rPr>
              <a:t> od tri </a:t>
            </a:r>
            <a:r>
              <a:rPr kumimoji="0" lang="en-US" altLang="en-US" sz="1800" b="0" i="0" u="none" strike="noStrike" cap="none" normalizeH="0" baseline="0" dirty="0" err="1">
                <a:ln>
                  <a:noFill/>
                </a:ln>
                <a:solidFill>
                  <a:schemeClr val="tx1"/>
                </a:solidFill>
                <a:effectLst/>
                <a:latin typeface="Arial" panose="020B0604020202020204" pitchFamily="34" charset="0"/>
              </a:rPr>
              <a:t>grane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vlasti</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zakondavne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izvršne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i</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sudske</a:t>
            </a:r>
            <a:r>
              <a:rPr kumimoji="0" lang="en-US" altLang="en-US" sz="1800" b="0" i="0" u="none" strike="noStrike" cap="none" normalizeH="0" baseline="0" dirty="0">
                <a:ln>
                  <a:noFill/>
                </a:ln>
                <a:solidFill>
                  <a:schemeClr val="tx1"/>
                </a:solidFill>
                <a:effectLst/>
                <a:latin typeface="Arial" panose="020B0604020202020204" pitchFamily="34" charset="0"/>
              </a:rPr>
              <a:t>)</a:t>
            </a:r>
          </a:p>
          <a:p>
            <a:pPr marL="285750" marR="0" lvl="0" indent="-285750" algn="l" defTabSz="914400" rtl="0" eaLnBrk="0" fontAlgn="base" latinLnBrk="0" hangingPunct="0">
              <a:lnSpc>
                <a:spcPct val="100000"/>
              </a:lnSpc>
              <a:spcBef>
                <a:spcPct val="0"/>
              </a:spcBef>
              <a:spcAft>
                <a:spcPct val="0"/>
              </a:spcAft>
              <a:buClrTx/>
              <a:buSzTx/>
              <a:buFontTx/>
              <a:buChar char="-"/>
              <a:tabLst/>
            </a:pPr>
            <a:endParaRPr lang="en-US" altLang="en-US" sz="1800" dirty="0">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i</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omogućava</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njihovu</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međusobnu</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kontrolu</a:t>
            </a: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3018777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C9A35-CDA3-44BD-83AF-C483EEEAA2AE}"/>
              </a:ext>
            </a:extLst>
          </p:cNvPr>
          <p:cNvSpPr>
            <a:spLocks noGrp="1"/>
          </p:cNvSpPr>
          <p:nvPr>
            <p:ph type="title"/>
          </p:nvPr>
        </p:nvSpPr>
        <p:spPr>
          <a:xfrm>
            <a:off x="457200" y="512763"/>
            <a:ext cx="8229600" cy="914400"/>
          </a:xfrm>
        </p:spPr>
        <p:txBody>
          <a:bodyPr/>
          <a:lstStyle/>
          <a:p>
            <a:pPr eaLnBrk="1" hangingPunct="1">
              <a:defRPr/>
            </a:pPr>
            <a:r>
              <a:rPr lang="sr-Latn-CS" dirty="0">
                <a:latin typeface="+mj-lt"/>
              </a:rPr>
              <a:t>Novac može ostati u razvijenim zemljama</a:t>
            </a:r>
            <a:br>
              <a:rPr lang="sr-Latn-CS" dirty="0">
                <a:latin typeface="+mj-lt"/>
              </a:rPr>
            </a:br>
            <a:endParaRPr lang="en-US" dirty="0">
              <a:latin typeface="+mj-lt"/>
            </a:endParaRPr>
          </a:p>
        </p:txBody>
      </p:sp>
      <p:sp>
        <p:nvSpPr>
          <p:cNvPr id="45059" name="Content Placeholder 2">
            <a:extLst>
              <a:ext uri="{FF2B5EF4-FFF2-40B4-BE49-F238E27FC236}">
                <a16:creationId xmlns:a16="http://schemas.microsoft.com/office/drawing/2014/main" id="{9752C591-D11F-4412-AB99-2F1280C9F5DD}"/>
              </a:ext>
            </a:extLst>
          </p:cNvPr>
          <p:cNvSpPr>
            <a:spLocks noGrp="1"/>
          </p:cNvSpPr>
          <p:nvPr>
            <p:ph sz="half" idx="1"/>
          </p:nvPr>
        </p:nvSpPr>
        <p:spPr>
          <a:xfrm>
            <a:off x="465138" y="1770063"/>
            <a:ext cx="7531100" cy="4525962"/>
          </a:xfrm>
        </p:spPr>
        <p:txBody>
          <a:bodyPr/>
          <a:lstStyle/>
          <a:p>
            <a:pPr eaLnBrk="1" hangingPunct="1"/>
            <a:r>
              <a:rPr lang="en-US" altLang="en-US" dirty="0">
                <a:latin typeface="Arial" panose="020B0604020202020204" pitchFamily="34" charset="0"/>
              </a:rPr>
              <a:t>Aids, </a:t>
            </a:r>
            <a:r>
              <a:rPr lang="en-US" altLang="en-US" dirty="0" err="1">
                <a:latin typeface="Arial" panose="020B0604020202020204" pitchFamily="34" charset="0"/>
              </a:rPr>
              <a:t>malari</a:t>
            </a:r>
            <a:r>
              <a:rPr lang="sr-Latn-CS" altLang="en-US" dirty="0">
                <a:latin typeface="Arial" panose="020B0604020202020204" pitchFamily="34" charset="0"/>
              </a:rPr>
              <a:t>j</a:t>
            </a:r>
            <a:r>
              <a:rPr lang="en-US" altLang="en-US" dirty="0">
                <a:latin typeface="Arial" panose="020B0604020202020204" pitchFamily="34" charset="0"/>
              </a:rPr>
              <a:t>a</a:t>
            </a:r>
            <a:endParaRPr lang="sr-Latn-CS" altLang="en-US" dirty="0">
              <a:latin typeface="Arial" panose="020B0604020202020204" pitchFamily="34" charset="0"/>
            </a:endParaRPr>
          </a:p>
          <a:p>
            <a:pPr eaLnBrk="1" hangingPunct="1"/>
            <a:r>
              <a:rPr lang="sr-Latn-CS" altLang="en-US" dirty="0">
                <a:latin typeface="Arial" panose="020B0604020202020204" pitchFamily="34" charset="0"/>
              </a:rPr>
              <a:t>Bolje je donirati zapadne laboratorije</a:t>
            </a:r>
          </a:p>
          <a:p>
            <a:pPr eaLnBrk="1" hangingPunct="1"/>
            <a:endParaRPr lang="sr-Latn-CS" altLang="en-US" dirty="0">
              <a:latin typeface="Arial" panose="020B0604020202020204" pitchFamily="34" charset="0"/>
            </a:endParaRPr>
          </a:p>
          <a:p>
            <a:pPr eaLnBrk="1" hangingPunct="1"/>
            <a:endParaRPr lang="en-GB" altLang="en-US" dirty="0">
              <a:latin typeface="Arial" panose="020B0604020202020204" pitchFamily="34" charset="0"/>
            </a:endParaRPr>
          </a:p>
          <a:p>
            <a:pPr eaLnBrk="1" hangingPunct="1"/>
            <a:r>
              <a:rPr lang="en-GB" altLang="en-US" dirty="0">
                <a:latin typeface="Arial" panose="020B0604020202020204" pitchFamily="34" charset="0"/>
                <a:hlinkClick r:id="rId2"/>
              </a:rPr>
              <a:t>Dear Bono </a:t>
            </a:r>
            <a:endParaRPr lang="sr-Latn-CS" altLang="en-US" dirty="0">
              <a:latin typeface="Arial" panose="020B0604020202020204" pitchFamily="34" charset="0"/>
            </a:endParaRPr>
          </a:p>
          <a:p>
            <a:pPr eaLnBrk="1" hangingPunct="1"/>
            <a:endParaRPr lang="sr-Latn-C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1CBF9-A96E-4E55-B2ED-FC9123121800}"/>
              </a:ext>
            </a:extLst>
          </p:cNvPr>
          <p:cNvSpPr>
            <a:spLocks noGrp="1"/>
          </p:cNvSpPr>
          <p:nvPr>
            <p:ph type="title"/>
          </p:nvPr>
        </p:nvSpPr>
        <p:spPr>
          <a:xfrm>
            <a:off x="457200" y="512763"/>
            <a:ext cx="8229600" cy="914400"/>
          </a:xfrm>
        </p:spPr>
        <p:txBody>
          <a:bodyPr/>
          <a:lstStyle/>
          <a:p>
            <a:pPr eaLnBrk="1" hangingPunct="1">
              <a:defRPr/>
            </a:pPr>
            <a:r>
              <a:rPr lang="pl-PL" dirty="0">
                <a:latin typeface="+mj-lt"/>
              </a:rPr>
              <a:t>Svojinska prava </a:t>
            </a:r>
            <a:endParaRPr lang="en-US" dirty="0">
              <a:latin typeface="+mj-lt"/>
            </a:endParaRPr>
          </a:p>
        </p:txBody>
      </p:sp>
      <p:sp>
        <p:nvSpPr>
          <p:cNvPr id="50179" name="Content Placeholder 2">
            <a:extLst>
              <a:ext uri="{FF2B5EF4-FFF2-40B4-BE49-F238E27FC236}">
                <a16:creationId xmlns:a16="http://schemas.microsoft.com/office/drawing/2014/main" id="{66B8D612-13B3-4B78-B7C6-FEE96D4298D1}"/>
              </a:ext>
            </a:extLst>
          </p:cNvPr>
          <p:cNvSpPr>
            <a:spLocks noGrp="1"/>
          </p:cNvSpPr>
          <p:nvPr>
            <p:ph sz="half" idx="1"/>
          </p:nvPr>
        </p:nvSpPr>
        <p:spPr>
          <a:xfrm>
            <a:off x="473075" y="1335088"/>
            <a:ext cx="7786688" cy="4525962"/>
          </a:xfrm>
        </p:spPr>
        <p:txBody>
          <a:bodyPr/>
          <a:lstStyle/>
          <a:p>
            <a:pPr eaLnBrk="1" hangingPunct="1"/>
            <a:r>
              <a:rPr lang="pl-PL" altLang="en-US" dirty="0">
                <a:latin typeface="Arial" panose="020B0604020202020204" pitchFamily="34" charset="0"/>
              </a:rPr>
              <a:t>moraju se zasnivati na jasnoj, </a:t>
            </a:r>
            <a:r>
              <a:rPr lang="en-US" altLang="en-US" dirty="0" err="1">
                <a:latin typeface="Arial" panose="020B0604020202020204" pitchFamily="34" charset="0"/>
              </a:rPr>
              <a:t>verodostojnoj</a:t>
            </a:r>
            <a:r>
              <a:rPr lang="en-US" altLang="en-US" dirty="0">
                <a:latin typeface="Arial" panose="020B0604020202020204" pitchFamily="34" charset="0"/>
              </a:rPr>
              <a:t> </a:t>
            </a:r>
            <a:r>
              <a:rPr lang="en-US" altLang="en-US" dirty="0" err="1">
                <a:latin typeface="Arial" panose="020B0604020202020204" pitchFamily="34" charset="0"/>
              </a:rPr>
              <a:t>i</a:t>
            </a:r>
            <a:r>
              <a:rPr lang="en-US" altLang="en-US" dirty="0">
                <a:latin typeface="Arial" panose="020B0604020202020204" pitchFamily="34" charset="0"/>
              </a:rPr>
              <a:t> </a:t>
            </a:r>
            <a:r>
              <a:rPr lang="en-US" altLang="en-US" dirty="0" err="1">
                <a:latin typeface="Arial" panose="020B0604020202020204" pitchFamily="34" charset="0"/>
              </a:rPr>
              <a:t>primenljivoj</a:t>
            </a:r>
            <a:r>
              <a:rPr lang="en-US" altLang="en-US" dirty="0">
                <a:latin typeface="Arial" panose="020B0604020202020204" pitchFamily="34" charset="0"/>
              </a:rPr>
              <a:t> </a:t>
            </a:r>
            <a:r>
              <a:rPr lang="en-US" altLang="en-US" dirty="0" err="1">
                <a:latin typeface="Arial" panose="020B0604020202020204" pitchFamily="34" charset="0"/>
              </a:rPr>
              <a:t>zakonskoj</a:t>
            </a:r>
            <a:r>
              <a:rPr lang="en-US" altLang="en-US" dirty="0">
                <a:latin typeface="Arial" panose="020B0604020202020204" pitchFamily="34" charset="0"/>
              </a:rPr>
              <a:t> </a:t>
            </a:r>
            <a:r>
              <a:rPr lang="en-US" altLang="en-US" dirty="0" err="1">
                <a:latin typeface="Arial" panose="020B0604020202020204" pitchFamily="34" charset="0"/>
              </a:rPr>
              <a:t>regulativi</a:t>
            </a:r>
            <a:endParaRPr lang="sr-Latn-CS" altLang="en-US" dirty="0">
              <a:latin typeface="Arial" panose="020B0604020202020204" pitchFamily="34" charset="0"/>
            </a:endParaRPr>
          </a:p>
          <a:p>
            <a:pPr eaLnBrk="1" hangingPunct="1"/>
            <a:endParaRPr lang="sr-Latn-CS" altLang="en-US" dirty="0">
              <a:latin typeface="Arial" panose="020B0604020202020204" pitchFamily="34" charset="0"/>
            </a:endParaRPr>
          </a:p>
        </p:txBody>
      </p:sp>
      <p:sp>
        <p:nvSpPr>
          <p:cNvPr id="50180" name="Rectangle 3">
            <a:extLst>
              <a:ext uri="{FF2B5EF4-FFF2-40B4-BE49-F238E27FC236}">
                <a16:creationId xmlns:a16="http://schemas.microsoft.com/office/drawing/2014/main" id="{096D4737-D37C-402F-AA83-6DBECC9B18EC}"/>
              </a:ext>
            </a:extLst>
          </p:cNvPr>
          <p:cNvSpPr>
            <a:spLocks noChangeArrowheads="1"/>
          </p:cNvSpPr>
          <p:nvPr/>
        </p:nvSpPr>
        <p:spPr bwMode="auto">
          <a:xfrm>
            <a:off x="261257" y="2363133"/>
            <a:ext cx="6327095" cy="476438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Arial" panose="020B0604020202020204" pitchFamily="34" charset="0"/>
                <a:cs typeface="Arial" panose="020B0604020202020204" pitchFamily="34" charset="0"/>
              </a:defRPr>
            </a:lvl1pPr>
            <a:lvl2pPr marL="742950" indent="-285750" eaLnBrk="0" hangingPunct="0">
              <a:defRPr u="sng">
                <a:solidFill>
                  <a:schemeClr val="tx1"/>
                </a:solidFill>
                <a:latin typeface="Arial" panose="020B0604020202020204" pitchFamily="34" charset="0"/>
                <a:cs typeface="Arial" panose="020B0604020202020204" pitchFamily="34" charset="0"/>
              </a:defRPr>
            </a:lvl2pPr>
            <a:lvl3pPr marL="1143000" indent="-228600" eaLnBrk="0" hangingPunct="0">
              <a:defRPr u="sng">
                <a:solidFill>
                  <a:schemeClr val="tx1"/>
                </a:solidFill>
                <a:latin typeface="Arial" panose="020B0604020202020204" pitchFamily="34" charset="0"/>
                <a:cs typeface="Arial" panose="020B0604020202020204" pitchFamily="34" charset="0"/>
              </a:defRPr>
            </a:lvl3pPr>
            <a:lvl4pPr marL="1600200" indent="-228600" eaLnBrk="0" hangingPunct="0">
              <a:defRPr u="sng">
                <a:solidFill>
                  <a:schemeClr val="tx1"/>
                </a:solidFill>
                <a:latin typeface="Arial" panose="020B0604020202020204" pitchFamily="34" charset="0"/>
                <a:cs typeface="Arial" panose="020B0604020202020204" pitchFamily="34" charset="0"/>
              </a:defRPr>
            </a:lvl4pPr>
            <a:lvl5pPr marL="2057400" indent="-228600" eaLnBrk="0" hangingPunct="0">
              <a:defRPr u="sng">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9pPr>
          </a:lstStyle>
          <a:p>
            <a:pPr eaLnBrk="1" hangingPunct="1">
              <a:lnSpc>
                <a:spcPct val="115000"/>
              </a:lnSpc>
            </a:pPr>
            <a:r>
              <a:rPr lang="en-GB" altLang="en-US" b="1" u="none" dirty="0">
                <a:solidFill>
                  <a:schemeClr val="bg1"/>
                </a:solidFill>
              </a:rPr>
              <a:t>Malo toga </a:t>
            </a:r>
            <a:r>
              <a:rPr lang="en-GB" altLang="en-US" b="1" u="none" dirty="0" err="1">
                <a:solidFill>
                  <a:schemeClr val="bg1"/>
                </a:solidFill>
              </a:rPr>
              <a:t>je</a:t>
            </a:r>
            <a:r>
              <a:rPr lang="en-GB" altLang="en-US" b="1" u="none" dirty="0">
                <a:solidFill>
                  <a:schemeClr val="bg1"/>
                </a:solidFill>
              </a:rPr>
              <a:t> </a:t>
            </a:r>
            <a:r>
              <a:rPr lang="en-GB" altLang="en-US" b="1" u="none" dirty="0" err="1">
                <a:solidFill>
                  <a:schemeClr val="bg1"/>
                </a:solidFill>
              </a:rPr>
              <a:t>potrebno</a:t>
            </a:r>
            <a:r>
              <a:rPr lang="en-GB" altLang="en-US" b="1" u="none" dirty="0">
                <a:solidFill>
                  <a:schemeClr val="bg1"/>
                </a:solidFill>
              </a:rPr>
              <a:t> da se od </a:t>
            </a:r>
            <a:r>
              <a:rPr lang="en-GB" altLang="en-US" b="1" u="none" dirty="0" err="1">
                <a:solidFill>
                  <a:schemeClr val="bg1"/>
                </a:solidFill>
              </a:rPr>
              <a:t>najgoreg</a:t>
            </a:r>
            <a:r>
              <a:rPr lang="en-GB" altLang="en-US" b="1" u="none" dirty="0">
                <a:solidFill>
                  <a:schemeClr val="bg1"/>
                </a:solidFill>
              </a:rPr>
              <a:t> </a:t>
            </a:r>
            <a:r>
              <a:rPr lang="en-GB" altLang="en-US" b="1" u="none" dirty="0" err="1">
                <a:solidFill>
                  <a:schemeClr val="bg1"/>
                </a:solidFill>
              </a:rPr>
              <a:t>varvar</a:t>
            </a:r>
            <a:r>
              <a:rPr lang="en-US" altLang="en-US" b="1" u="none" dirty="0" err="1">
                <a:solidFill>
                  <a:schemeClr val="bg1"/>
                </a:solidFill>
              </a:rPr>
              <a:t>stva</a:t>
            </a:r>
            <a:r>
              <a:rPr lang="en-GB" altLang="en-US" b="1" u="none" dirty="0">
                <a:solidFill>
                  <a:schemeClr val="bg1"/>
                </a:solidFill>
              </a:rPr>
              <a:t> </a:t>
            </a:r>
            <a:r>
              <a:rPr lang="en-GB" altLang="en-US" b="1" u="none" dirty="0" err="1">
                <a:solidFill>
                  <a:schemeClr val="bg1"/>
                </a:solidFill>
              </a:rPr>
              <a:t>stigne</a:t>
            </a:r>
            <a:r>
              <a:rPr lang="en-GB" altLang="en-US" b="1" u="none" dirty="0">
                <a:solidFill>
                  <a:schemeClr val="bg1"/>
                </a:solidFill>
              </a:rPr>
              <a:t> do </a:t>
            </a:r>
            <a:r>
              <a:rPr lang="en-GB" altLang="en-US" b="1" u="none" dirty="0" err="1">
                <a:solidFill>
                  <a:schemeClr val="bg1"/>
                </a:solidFill>
              </a:rPr>
              <a:t>najvišeg</a:t>
            </a:r>
            <a:r>
              <a:rPr lang="en-GB" altLang="en-US" b="1" u="none" dirty="0">
                <a:solidFill>
                  <a:schemeClr val="bg1"/>
                </a:solidFill>
              </a:rPr>
              <a:t> </a:t>
            </a:r>
            <a:r>
              <a:rPr lang="en-GB" altLang="en-US" b="1" u="none" dirty="0" err="1">
                <a:solidFill>
                  <a:schemeClr val="bg1"/>
                </a:solidFill>
              </a:rPr>
              <a:t>blagostanja</a:t>
            </a:r>
            <a:r>
              <a:rPr lang="en-GB" altLang="en-US" b="1" u="none" dirty="0">
                <a:solidFill>
                  <a:schemeClr val="bg1"/>
                </a:solidFill>
              </a:rPr>
              <a:t> </a:t>
            </a:r>
            <a:endParaRPr lang="en-US" altLang="en-US" b="1" u="none" dirty="0">
              <a:solidFill>
                <a:schemeClr val="bg1"/>
              </a:solidFill>
            </a:endParaRPr>
          </a:p>
          <a:p>
            <a:pPr eaLnBrk="1" hangingPunct="1">
              <a:lnSpc>
                <a:spcPct val="115000"/>
              </a:lnSpc>
            </a:pPr>
            <a:r>
              <a:rPr lang="en-US" altLang="en-US" b="1" u="none" dirty="0">
                <a:solidFill>
                  <a:schemeClr val="bg1"/>
                </a:solidFill>
              </a:rPr>
              <a:t>o</a:t>
            </a:r>
            <a:r>
              <a:rPr lang="en-GB" altLang="en-US" b="1" u="none" dirty="0">
                <a:solidFill>
                  <a:schemeClr val="bg1"/>
                </a:solidFill>
              </a:rPr>
              <a:t>sim</a:t>
            </a:r>
            <a:r>
              <a:rPr lang="en-US" altLang="en-US" b="1" u="none" dirty="0">
                <a:solidFill>
                  <a:schemeClr val="bg1"/>
                </a:solidFill>
              </a:rPr>
              <a:t> </a:t>
            </a:r>
            <a:endParaRPr lang="sr-Latn-RS" altLang="en-US" b="1" u="none" dirty="0">
              <a:solidFill>
                <a:schemeClr val="bg1"/>
              </a:solidFill>
            </a:endParaRPr>
          </a:p>
          <a:p>
            <a:pPr eaLnBrk="1" hangingPunct="1">
              <a:lnSpc>
                <a:spcPct val="115000"/>
              </a:lnSpc>
            </a:pPr>
            <a:r>
              <a:rPr lang="en-US" altLang="en-US" sz="1600" b="1" u="none" dirty="0">
                <a:solidFill>
                  <a:schemeClr val="bg1"/>
                </a:solidFill>
              </a:rPr>
              <a:t>[1] </a:t>
            </a:r>
            <a:r>
              <a:rPr lang="en-GB" altLang="en-US" sz="1600" b="1" u="none" dirty="0" err="1">
                <a:solidFill>
                  <a:schemeClr val="bg1"/>
                </a:solidFill>
              </a:rPr>
              <a:t>mira</a:t>
            </a:r>
            <a:r>
              <a:rPr lang="en-GB" altLang="en-US" sz="1600" b="1" u="none" dirty="0">
                <a:solidFill>
                  <a:schemeClr val="bg1"/>
                </a:solidFill>
              </a:rPr>
              <a:t>, </a:t>
            </a:r>
            <a:endParaRPr lang="sr-Latn-RS" altLang="en-US" sz="1600" b="1" u="none" dirty="0">
              <a:solidFill>
                <a:schemeClr val="bg1"/>
              </a:solidFill>
            </a:endParaRPr>
          </a:p>
          <a:p>
            <a:pPr eaLnBrk="1" hangingPunct="1">
              <a:lnSpc>
                <a:spcPct val="115000"/>
              </a:lnSpc>
            </a:pPr>
            <a:r>
              <a:rPr lang="en-GB" altLang="en-US" sz="1600" b="1" u="none" dirty="0">
                <a:solidFill>
                  <a:schemeClr val="bg1"/>
                </a:solidFill>
              </a:rPr>
              <a:t>[</a:t>
            </a:r>
            <a:r>
              <a:rPr lang="en-US" altLang="en-US" sz="1600" b="1" u="none" dirty="0">
                <a:solidFill>
                  <a:schemeClr val="bg1"/>
                </a:solidFill>
              </a:rPr>
              <a:t>2</a:t>
            </a:r>
            <a:r>
              <a:rPr lang="en-GB" altLang="en-US" sz="1600" b="1" u="none" dirty="0">
                <a:solidFill>
                  <a:schemeClr val="bg1"/>
                </a:solidFill>
              </a:rPr>
              <a:t>]</a:t>
            </a:r>
            <a:r>
              <a:rPr lang="en-US" altLang="en-US" sz="1600" b="1" u="none" dirty="0">
                <a:solidFill>
                  <a:schemeClr val="bg1"/>
                </a:solidFill>
              </a:rPr>
              <a:t> </a:t>
            </a:r>
            <a:r>
              <a:rPr lang="en-GB" altLang="en-US" sz="1600" b="1" u="none" dirty="0" err="1">
                <a:solidFill>
                  <a:schemeClr val="bg1"/>
                </a:solidFill>
              </a:rPr>
              <a:t>niskih</a:t>
            </a:r>
            <a:r>
              <a:rPr lang="en-GB" altLang="en-US" sz="1600" b="1" u="none" dirty="0">
                <a:solidFill>
                  <a:schemeClr val="bg1"/>
                </a:solidFill>
              </a:rPr>
              <a:t> </a:t>
            </a:r>
            <a:r>
              <a:rPr lang="en-GB" altLang="en-US" sz="1600" b="1" u="none" dirty="0" err="1">
                <a:solidFill>
                  <a:schemeClr val="bg1"/>
                </a:solidFill>
              </a:rPr>
              <a:t>poreza</a:t>
            </a:r>
            <a:r>
              <a:rPr lang="en-GB" altLang="en-US" sz="1600" b="1" u="none" dirty="0">
                <a:solidFill>
                  <a:schemeClr val="bg1"/>
                </a:solidFill>
              </a:rPr>
              <a:t> </a:t>
            </a:r>
            <a:r>
              <a:rPr lang="en-GB" altLang="en-US" sz="1600" b="1" u="none" dirty="0" err="1">
                <a:solidFill>
                  <a:schemeClr val="bg1"/>
                </a:solidFill>
              </a:rPr>
              <a:t>i</a:t>
            </a:r>
            <a:r>
              <a:rPr lang="en-US" altLang="en-US" sz="1600" b="1" u="none" dirty="0">
                <a:solidFill>
                  <a:schemeClr val="bg1"/>
                </a:solidFill>
              </a:rPr>
              <a:t> </a:t>
            </a:r>
            <a:endParaRPr lang="sr-Latn-RS" altLang="en-US" sz="1600" b="1" u="none" dirty="0">
              <a:solidFill>
                <a:schemeClr val="bg1"/>
              </a:solidFill>
            </a:endParaRPr>
          </a:p>
          <a:p>
            <a:pPr eaLnBrk="1" hangingPunct="1">
              <a:lnSpc>
                <a:spcPct val="115000"/>
              </a:lnSpc>
            </a:pPr>
            <a:r>
              <a:rPr lang="en-GB" altLang="en-US" sz="1600" b="1" u="none" dirty="0">
                <a:solidFill>
                  <a:schemeClr val="bg1"/>
                </a:solidFill>
              </a:rPr>
              <a:t>[</a:t>
            </a:r>
            <a:r>
              <a:rPr lang="en-US" altLang="en-US" sz="1600" b="1" u="none" dirty="0">
                <a:solidFill>
                  <a:schemeClr val="bg1"/>
                </a:solidFill>
              </a:rPr>
              <a:t>3</a:t>
            </a:r>
            <a:r>
              <a:rPr lang="en-GB" altLang="en-US" sz="1600" b="1" u="none" dirty="0">
                <a:solidFill>
                  <a:schemeClr val="bg1"/>
                </a:solidFill>
              </a:rPr>
              <a:t>] </a:t>
            </a:r>
            <a:r>
              <a:rPr lang="en-GB" altLang="en-US" sz="1600" b="1" u="none" dirty="0" err="1">
                <a:solidFill>
                  <a:schemeClr val="bg1"/>
                </a:solidFill>
              </a:rPr>
              <a:t>valjanog</a:t>
            </a:r>
            <a:r>
              <a:rPr lang="en-GB" altLang="en-US" sz="1600" b="1" u="none" dirty="0">
                <a:solidFill>
                  <a:schemeClr val="bg1"/>
                </a:solidFill>
              </a:rPr>
              <a:t> </a:t>
            </a:r>
            <a:r>
              <a:rPr lang="en-GB" altLang="en-US" sz="1600" b="1" u="none" dirty="0" err="1">
                <a:solidFill>
                  <a:schemeClr val="bg1"/>
                </a:solidFill>
              </a:rPr>
              <a:t>deljenja</a:t>
            </a:r>
            <a:r>
              <a:rPr lang="en-GB" altLang="en-US" sz="1600" b="1" u="none" dirty="0">
                <a:solidFill>
                  <a:schemeClr val="bg1"/>
                </a:solidFill>
              </a:rPr>
              <a:t> </a:t>
            </a:r>
            <a:r>
              <a:rPr lang="en-GB" altLang="en-US" sz="1600" b="1" u="none" dirty="0" err="1">
                <a:solidFill>
                  <a:schemeClr val="bg1"/>
                </a:solidFill>
              </a:rPr>
              <a:t>pravde</a:t>
            </a:r>
            <a:r>
              <a:rPr lang="en-GB" altLang="en-US" sz="1600" b="1" u="none" dirty="0">
                <a:solidFill>
                  <a:schemeClr val="bg1"/>
                </a:solidFill>
              </a:rPr>
              <a:t>; </a:t>
            </a:r>
            <a:endParaRPr lang="sr-Latn-RS" altLang="en-US" sz="1600" b="1" u="none" dirty="0">
              <a:solidFill>
                <a:schemeClr val="bg1"/>
              </a:solidFill>
            </a:endParaRPr>
          </a:p>
          <a:p>
            <a:pPr eaLnBrk="1" hangingPunct="1">
              <a:lnSpc>
                <a:spcPct val="115000"/>
              </a:lnSpc>
            </a:pPr>
            <a:r>
              <a:rPr lang="en-GB" altLang="en-US" b="1" u="none" dirty="0" err="1">
                <a:solidFill>
                  <a:schemeClr val="bg1"/>
                </a:solidFill>
              </a:rPr>
              <a:t>sve</a:t>
            </a:r>
            <a:r>
              <a:rPr lang="en-GB" altLang="en-US" b="1" u="none" dirty="0">
                <a:solidFill>
                  <a:schemeClr val="bg1"/>
                </a:solidFill>
              </a:rPr>
              <a:t> </a:t>
            </a:r>
            <a:r>
              <a:rPr lang="en-GB" altLang="en-US" b="1" u="none" dirty="0" err="1">
                <a:solidFill>
                  <a:schemeClr val="bg1"/>
                </a:solidFill>
              </a:rPr>
              <a:t>ostalo</a:t>
            </a:r>
            <a:r>
              <a:rPr lang="en-GB" altLang="en-US" b="1" u="none" dirty="0">
                <a:solidFill>
                  <a:schemeClr val="bg1"/>
                </a:solidFill>
              </a:rPr>
              <a:t> </a:t>
            </a:r>
            <a:r>
              <a:rPr lang="en-GB" altLang="en-US" b="1" u="none" dirty="0" err="1">
                <a:solidFill>
                  <a:schemeClr val="bg1"/>
                </a:solidFill>
              </a:rPr>
              <a:t>donosi</a:t>
            </a:r>
            <a:r>
              <a:rPr lang="en-GB" altLang="en-US" b="1" u="none" dirty="0">
                <a:solidFill>
                  <a:schemeClr val="bg1"/>
                </a:solidFill>
              </a:rPr>
              <a:t> </a:t>
            </a:r>
            <a:r>
              <a:rPr lang="en-GB" altLang="en-US" b="1" u="none" dirty="0" err="1">
                <a:solidFill>
                  <a:schemeClr val="bg1"/>
                </a:solidFill>
              </a:rPr>
              <a:t>prirodan</a:t>
            </a:r>
            <a:r>
              <a:rPr lang="en-GB" altLang="en-US" b="1" u="none" dirty="0">
                <a:solidFill>
                  <a:schemeClr val="bg1"/>
                </a:solidFill>
              </a:rPr>
              <a:t> </a:t>
            </a:r>
            <a:r>
              <a:rPr lang="en-GB" altLang="en-US" b="1" u="none" dirty="0" err="1">
                <a:solidFill>
                  <a:schemeClr val="bg1"/>
                </a:solidFill>
              </a:rPr>
              <a:t>poredak</a:t>
            </a:r>
            <a:r>
              <a:rPr lang="en-GB" altLang="en-US" b="1" u="none" dirty="0">
                <a:solidFill>
                  <a:schemeClr val="bg1"/>
                </a:solidFill>
              </a:rPr>
              <a:t> </a:t>
            </a:r>
            <a:r>
              <a:rPr lang="en-GB" altLang="en-US" b="1" u="none" dirty="0" err="1">
                <a:solidFill>
                  <a:schemeClr val="bg1"/>
                </a:solidFill>
              </a:rPr>
              <a:t>stvari</a:t>
            </a:r>
            <a:r>
              <a:rPr lang="en-US" altLang="en-US" b="1" u="none" dirty="0">
                <a:solidFill>
                  <a:schemeClr val="bg1"/>
                </a:solidFill>
              </a:rPr>
              <a:t>.</a:t>
            </a:r>
            <a:r>
              <a:rPr lang="en-GB" altLang="en-US" b="1" u="none" dirty="0">
                <a:solidFill>
                  <a:schemeClr val="bg1"/>
                </a:solidFill>
              </a:rPr>
              <a:t>”</a:t>
            </a:r>
            <a:r>
              <a:rPr lang="en-US" altLang="en-US" b="1" u="none" dirty="0">
                <a:solidFill>
                  <a:schemeClr val="bg1"/>
                </a:solidFill>
              </a:rPr>
              <a:t> Adam Smit, 1776 </a:t>
            </a:r>
            <a:endParaRPr lang="sr-Latn-RS" altLang="en-US" b="1" u="none" dirty="0">
              <a:solidFill>
                <a:schemeClr val="bg1"/>
              </a:solidFill>
            </a:endParaRPr>
          </a:p>
          <a:p>
            <a:pPr eaLnBrk="1" hangingPunct="1">
              <a:lnSpc>
                <a:spcPct val="115000"/>
              </a:lnSpc>
            </a:pPr>
            <a:endParaRPr lang="en-US" altLang="en-US" b="1" u="none" dirty="0">
              <a:solidFill>
                <a:schemeClr val="bg1"/>
              </a:solidFill>
            </a:endParaRPr>
          </a:p>
          <a:p>
            <a:pPr eaLnBrk="1" hangingPunct="1">
              <a:lnSpc>
                <a:spcPct val="115000"/>
              </a:lnSpc>
            </a:pPr>
            <a:r>
              <a:rPr lang="en-US" altLang="en-US" b="1" u="none" dirty="0">
                <a:solidFill>
                  <a:schemeClr val="bg1"/>
                </a:solidFill>
              </a:rPr>
              <a:t>SAD – </a:t>
            </a:r>
            <a:r>
              <a:rPr lang="en-US" altLang="en-US" b="1" u="none" dirty="0" err="1">
                <a:solidFill>
                  <a:schemeClr val="bg1"/>
                </a:solidFill>
              </a:rPr>
              <a:t>deklaracija</a:t>
            </a:r>
            <a:r>
              <a:rPr lang="en-US" altLang="en-US" b="1" u="none" dirty="0">
                <a:solidFill>
                  <a:schemeClr val="bg1"/>
                </a:solidFill>
              </a:rPr>
              <a:t> o </a:t>
            </a:r>
            <a:r>
              <a:rPr lang="en-US" altLang="en-US" b="1" u="none" dirty="0" err="1">
                <a:solidFill>
                  <a:schemeClr val="bg1"/>
                </a:solidFill>
              </a:rPr>
              <a:t>nezavisnosti</a:t>
            </a:r>
            <a:endParaRPr lang="sr-Latn-RS" altLang="en-US" b="1" u="none" dirty="0">
              <a:solidFill>
                <a:schemeClr val="bg1"/>
              </a:solidFill>
            </a:endParaRPr>
          </a:p>
          <a:p>
            <a:pPr eaLnBrk="1" hangingPunct="1">
              <a:lnSpc>
                <a:spcPct val="115000"/>
              </a:lnSpc>
            </a:pPr>
            <a:endParaRPr lang="sr-Latn-RS" altLang="en-US" b="1" u="none" dirty="0">
              <a:solidFill>
                <a:schemeClr val="bg1"/>
              </a:solidFill>
            </a:endParaRPr>
          </a:p>
          <a:p>
            <a:pPr eaLnBrk="1" hangingPunct="1">
              <a:lnSpc>
                <a:spcPct val="115000"/>
              </a:lnSpc>
            </a:pPr>
            <a:r>
              <a:rPr lang="sr-Latn-RS" altLang="en-US" b="1" u="none" dirty="0">
                <a:solidFill>
                  <a:srgbClr val="FFC000"/>
                </a:solidFill>
                <a:latin typeface="Calibri" panose="020F0502020204030204" pitchFamily="34" charset="0"/>
                <a:ea typeface="Calibri" panose="020F0502020204030204" pitchFamily="34" charset="0"/>
                <a:cs typeface="Times New Roman" panose="02020603050405020304" pitchFamily="18" charset="0"/>
              </a:rPr>
              <a:t>Time immemorial – Velika Britanija</a:t>
            </a:r>
          </a:p>
          <a:p>
            <a:pPr eaLnBrk="1" hangingPunct="1">
              <a:lnSpc>
                <a:spcPct val="115000"/>
              </a:lnSpc>
            </a:pPr>
            <a:r>
              <a:rPr lang="en-GB" dirty="0">
                <a:solidFill>
                  <a:schemeClr val="bg1"/>
                </a:solidFill>
              </a:rPr>
              <a:t>Law. time beyond legal memory, fixed by statute in England as prior to the beginning of the reign of Richard I (1189). </a:t>
            </a:r>
          </a:p>
          <a:p>
            <a:pPr eaLnBrk="1" hangingPunct="1">
              <a:lnSpc>
                <a:spcPct val="115000"/>
              </a:lnSpc>
            </a:pPr>
            <a:endParaRPr lang="en-GB" altLang="en-US" b="1" u="none" dirty="0">
              <a:solidFill>
                <a:srgbClr val="FFC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134512C5-2EA3-4AB6-AF46-F5D95285BB9A}"/>
              </a:ext>
            </a:extLst>
          </p:cNvPr>
          <p:cNvPicPr>
            <a:picLocks noChangeAspect="1"/>
          </p:cNvPicPr>
          <p:nvPr/>
        </p:nvPicPr>
        <p:blipFill rotWithShape="1">
          <a:blip r:embed="rId2"/>
          <a:srcRect l="25357" t="19206" r="26785" b="17302"/>
          <a:stretch/>
        </p:blipFill>
        <p:spPr>
          <a:xfrm>
            <a:off x="6462591" y="2037217"/>
            <a:ext cx="2695732" cy="2457931"/>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370B4-3DDA-4728-B374-41313E29BD5D}"/>
              </a:ext>
            </a:extLst>
          </p:cNvPr>
          <p:cNvSpPr>
            <a:spLocks noGrp="1"/>
          </p:cNvSpPr>
          <p:nvPr>
            <p:ph type="title"/>
          </p:nvPr>
        </p:nvSpPr>
        <p:spPr>
          <a:xfrm>
            <a:off x="457200" y="512763"/>
            <a:ext cx="8229600" cy="914400"/>
          </a:xfrm>
        </p:spPr>
        <p:txBody>
          <a:bodyPr/>
          <a:lstStyle/>
          <a:p>
            <a:pPr eaLnBrk="1" hangingPunct="1">
              <a:defRPr/>
            </a:pPr>
            <a:r>
              <a:rPr lang="sr-Latn-CS" dirty="0">
                <a:latin typeface="+mj-lt"/>
              </a:rPr>
              <a:t>Premija na rizik, ugrađena u posao</a:t>
            </a:r>
            <a:endParaRPr lang="en-US" dirty="0">
              <a:latin typeface="+mj-lt"/>
            </a:endParaRPr>
          </a:p>
        </p:txBody>
      </p:sp>
      <p:sp>
        <p:nvSpPr>
          <p:cNvPr id="53251" name="Content Placeholder 2">
            <a:extLst>
              <a:ext uri="{FF2B5EF4-FFF2-40B4-BE49-F238E27FC236}">
                <a16:creationId xmlns:a16="http://schemas.microsoft.com/office/drawing/2014/main" id="{8703247C-815E-4E0B-994D-0C2A444CCA7C}"/>
              </a:ext>
            </a:extLst>
          </p:cNvPr>
          <p:cNvSpPr>
            <a:spLocks noGrp="1"/>
          </p:cNvSpPr>
          <p:nvPr>
            <p:ph sz="half" idx="1"/>
          </p:nvPr>
        </p:nvSpPr>
        <p:spPr>
          <a:xfrm>
            <a:off x="465138" y="1770063"/>
            <a:ext cx="4038600" cy="4525962"/>
          </a:xfrm>
        </p:spPr>
        <p:txBody>
          <a:bodyPr/>
          <a:lstStyle/>
          <a:p>
            <a:pPr eaLnBrk="1" hangingPunct="1"/>
            <a:r>
              <a:rPr lang="sr-Latn-CS" altLang="en-US">
                <a:latin typeface="Arial" panose="020B0604020202020204" pitchFamily="34" charset="0"/>
              </a:rPr>
              <a:t>Veća kamatna stopa kod stranih banaka u Srbiji</a:t>
            </a:r>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Problem kartela?</a:t>
            </a:r>
            <a:endParaRPr lang="sr-Latn-CS" altLang="en-US">
              <a:latin typeface="Arial" panose="020B0604020202020204" pitchFamily="34" charset="0"/>
            </a:endParaRPr>
          </a:p>
          <a:p>
            <a:pPr eaLnBrk="1" hangingPunct="1"/>
            <a:endParaRPr lang="en-US" altLang="en-US">
              <a:latin typeface="Arial" panose="020B0604020202020204" pitchFamily="34" charset="0"/>
            </a:endParaRPr>
          </a:p>
        </p:txBody>
      </p:sp>
      <p:pic>
        <p:nvPicPr>
          <p:cNvPr id="107522" name="Picture 2">
            <a:extLst>
              <a:ext uri="{FF2B5EF4-FFF2-40B4-BE49-F238E27FC236}">
                <a16:creationId xmlns:a16="http://schemas.microsoft.com/office/drawing/2014/main" id="{DC20D231-237D-4DF8-B5C5-6D8023F7BB1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571999" y="1860550"/>
            <a:ext cx="3979863" cy="2682875"/>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107522"/>
                                        </p:tgtEl>
                                      </p:cBhvr>
                                      <p:by x="200000" y="200000"/>
                                    </p:animScale>
                                  </p:childTnLst>
                                </p:cTn>
                              </p:par>
                            </p:childTnLst>
                          </p:cTn>
                        </p:par>
                      </p:childTnLst>
                    </p:cTn>
                  </p:par>
                  <p:par>
                    <p:cTn id="7" fill="hold" nodeType="clickPar">
                      <p:stCondLst>
                        <p:cond delay="indefinite"/>
                      </p:stCondLst>
                      <p:childTnLst>
                        <p:par>
                          <p:cTn id="8" fill="hold" nodeType="withGroup">
                            <p:stCondLst>
                              <p:cond delay="0"/>
                            </p:stCondLst>
                            <p:childTnLst>
                              <p:par>
                                <p:cTn id="9" presetID="35" presetClass="path" presetSubtype="0" accel="50000" decel="50000" fill="hold" nodeType="clickEffect">
                                  <p:stCondLst>
                                    <p:cond delay="0"/>
                                  </p:stCondLst>
                                  <p:childTnLst>
                                    <p:animMotion origin="layout" path="M -4.72222E-6 1.85185E-6 L -0.25 1.85185E-6 " pathEditMode="relative" rAng="0" ptsTypes="AA">
                                      <p:cBhvr>
                                        <p:cTn id="10" dur="2000" fill="hold"/>
                                        <p:tgtEl>
                                          <p:spTgt spid="10752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39E1E-4817-4AD3-97D7-3076314D5B87}"/>
              </a:ext>
            </a:extLst>
          </p:cNvPr>
          <p:cNvSpPr>
            <a:spLocks noGrp="1"/>
          </p:cNvSpPr>
          <p:nvPr>
            <p:ph type="title"/>
          </p:nvPr>
        </p:nvSpPr>
        <p:spPr>
          <a:xfrm>
            <a:off x="457200" y="512763"/>
            <a:ext cx="8229600" cy="914400"/>
          </a:xfrm>
        </p:spPr>
        <p:txBody>
          <a:bodyPr/>
          <a:lstStyle/>
          <a:p>
            <a:pPr eaLnBrk="1" hangingPunct="1">
              <a:defRPr/>
            </a:pPr>
            <a:endParaRPr lang="en-US">
              <a:latin typeface="+mj-lt"/>
            </a:endParaRPr>
          </a:p>
        </p:txBody>
      </p:sp>
      <p:sp>
        <p:nvSpPr>
          <p:cNvPr id="54275" name="Content Placeholder 3">
            <a:extLst>
              <a:ext uri="{FF2B5EF4-FFF2-40B4-BE49-F238E27FC236}">
                <a16:creationId xmlns:a16="http://schemas.microsoft.com/office/drawing/2014/main" id="{F0F63B35-908E-4099-8916-2FD37EEDFD29}"/>
              </a:ext>
            </a:extLst>
          </p:cNvPr>
          <p:cNvSpPr>
            <a:spLocks noGrp="1"/>
          </p:cNvSpPr>
          <p:nvPr>
            <p:ph sz="half" idx="2"/>
          </p:nvPr>
        </p:nvSpPr>
        <p:spPr>
          <a:xfrm>
            <a:off x="4656138" y="1770063"/>
            <a:ext cx="4038600" cy="4525962"/>
          </a:xfrm>
        </p:spPr>
        <p:txBody>
          <a:bodyPr/>
          <a:lstStyle/>
          <a:p>
            <a:pPr eaLnBrk="1" hangingPunct="1"/>
            <a:endParaRPr lang="en-US" altLang="en-US">
              <a:latin typeface="Arial" panose="020B0604020202020204" pitchFamily="34" charset="0"/>
            </a:endParaRPr>
          </a:p>
        </p:txBody>
      </p:sp>
      <p:pic>
        <p:nvPicPr>
          <p:cNvPr id="54276" name="Picture 2">
            <a:extLst>
              <a:ext uri="{FF2B5EF4-FFF2-40B4-BE49-F238E27FC236}">
                <a16:creationId xmlns:a16="http://schemas.microsoft.com/office/drawing/2014/main" id="{6175B0B3-148A-4337-90B4-EB5DD832AF0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36563" y="1790700"/>
            <a:ext cx="8069262" cy="4157663"/>
          </a:xfrm>
          <a:noFill/>
        </p:spPr>
      </p:pic>
      <p:sp>
        <p:nvSpPr>
          <p:cNvPr id="6" name="Rectangle 5">
            <a:extLst>
              <a:ext uri="{FF2B5EF4-FFF2-40B4-BE49-F238E27FC236}">
                <a16:creationId xmlns:a16="http://schemas.microsoft.com/office/drawing/2014/main" id="{6370B963-9FE7-418C-BFB3-458392133288}"/>
              </a:ext>
            </a:extLst>
          </p:cNvPr>
          <p:cNvSpPr/>
          <p:nvPr/>
        </p:nvSpPr>
        <p:spPr>
          <a:xfrm>
            <a:off x="2222500" y="2638425"/>
            <a:ext cx="5900738" cy="368300"/>
          </a:xfrm>
          <a:prstGeom prst="rect">
            <a:avLst/>
          </a:prstGeom>
        </p:spPr>
        <p:txBody>
          <a:bodyPr>
            <a:spAutoFit/>
          </a:bodyPr>
          <a:lstStyle/>
          <a:p>
            <a:pPr>
              <a:defRPr/>
            </a:pPr>
            <a:r>
              <a:rPr lang="en-US" u="none" dirty="0" err="1">
                <a:solidFill>
                  <a:schemeClr val="accent2">
                    <a:lumMod val="75000"/>
                  </a:schemeClr>
                </a:solidFill>
                <a:latin typeface="Arial" charset="0"/>
                <a:cs typeface="Arial" charset="0"/>
              </a:rPr>
              <a:t>Bocvana</a:t>
            </a:r>
            <a:r>
              <a:rPr lang="en-US" u="none" dirty="0">
                <a:solidFill>
                  <a:schemeClr val="accent2">
                    <a:lumMod val="75000"/>
                  </a:schemeClr>
                </a:solidFill>
                <a:latin typeface="Arial" charset="0"/>
                <a:cs typeface="Arial" charset="0"/>
              </a:rPr>
              <a:t>, </a:t>
            </a:r>
            <a:r>
              <a:rPr lang="en-US" u="none" dirty="0" err="1">
                <a:solidFill>
                  <a:schemeClr val="accent2">
                    <a:lumMod val="75000"/>
                  </a:schemeClr>
                </a:solidFill>
                <a:latin typeface="Arial" charset="0"/>
                <a:cs typeface="Arial" charset="0"/>
              </a:rPr>
              <a:t>Gambija</a:t>
            </a:r>
            <a:r>
              <a:rPr lang="en-US" u="none" dirty="0">
                <a:solidFill>
                  <a:schemeClr val="accent2">
                    <a:lumMod val="75000"/>
                  </a:schemeClr>
                </a:solidFill>
                <a:latin typeface="Arial" charset="0"/>
                <a:cs typeface="Arial" charset="0"/>
              </a:rPr>
              <a:t>, </a:t>
            </a:r>
            <a:r>
              <a:rPr lang="en-US" u="none" dirty="0" err="1">
                <a:solidFill>
                  <a:schemeClr val="accent2">
                    <a:lumMod val="75000"/>
                  </a:schemeClr>
                </a:solidFill>
                <a:latin typeface="Arial" charset="0"/>
                <a:cs typeface="Arial" charset="0"/>
              </a:rPr>
              <a:t>Mauricijus</a:t>
            </a:r>
            <a:r>
              <a:rPr lang="en-US" u="none" dirty="0">
                <a:solidFill>
                  <a:schemeClr val="accent2">
                    <a:lumMod val="75000"/>
                  </a:schemeClr>
                </a:solidFill>
                <a:latin typeface="Arial" charset="0"/>
                <a:cs typeface="Arial" charset="0"/>
              </a:rPr>
              <a:t>, Senegal </a:t>
            </a:r>
            <a:r>
              <a:rPr lang="en-US" u="none" dirty="0" err="1">
                <a:solidFill>
                  <a:schemeClr val="accent2">
                    <a:lumMod val="75000"/>
                  </a:schemeClr>
                </a:solidFill>
                <a:latin typeface="Arial" charset="0"/>
                <a:cs typeface="Arial" charset="0"/>
              </a:rPr>
              <a:t>i</a:t>
            </a:r>
            <a:r>
              <a:rPr lang="en-US" u="none" dirty="0">
                <a:solidFill>
                  <a:schemeClr val="accent2">
                    <a:lumMod val="75000"/>
                  </a:schemeClr>
                </a:solidFill>
                <a:latin typeface="Arial" charset="0"/>
                <a:cs typeface="Arial" charset="0"/>
              </a:rPr>
              <a:t> </a:t>
            </a:r>
            <a:r>
              <a:rPr lang="en-US" u="none" dirty="0" err="1">
                <a:solidFill>
                  <a:schemeClr val="accent2">
                    <a:lumMod val="75000"/>
                  </a:schemeClr>
                </a:solidFill>
                <a:latin typeface="Arial" charset="0"/>
                <a:cs typeface="Arial" charset="0"/>
              </a:rPr>
              <a:t>Zimbabve</a:t>
            </a:r>
            <a:endParaRPr lang="en-US" u="none" dirty="0">
              <a:solidFill>
                <a:schemeClr val="accent2">
                  <a:lumMod val="75000"/>
                </a:schemeClr>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371A2-F68A-4D38-9E64-62FF733FFBEA}"/>
              </a:ext>
            </a:extLst>
          </p:cNvPr>
          <p:cNvSpPr>
            <a:spLocks noGrp="1"/>
          </p:cNvSpPr>
          <p:nvPr>
            <p:ph type="title"/>
          </p:nvPr>
        </p:nvSpPr>
        <p:spPr>
          <a:xfrm>
            <a:off x="457200" y="512763"/>
            <a:ext cx="8229600" cy="914400"/>
          </a:xfrm>
        </p:spPr>
        <p:txBody>
          <a:bodyPr/>
          <a:lstStyle/>
          <a:p>
            <a:pPr eaLnBrk="1" hangingPunct="1">
              <a:defRPr/>
            </a:pPr>
            <a:r>
              <a:rPr lang="en-US" b="1" dirty="0" err="1">
                <a:latin typeface="+mj-lt"/>
              </a:rPr>
              <a:t>Dostizanje</a:t>
            </a:r>
            <a:r>
              <a:rPr lang="en-US" b="1" dirty="0">
                <a:latin typeface="+mj-lt"/>
              </a:rPr>
              <a:t> (</a:t>
            </a:r>
            <a:r>
              <a:rPr lang="en-US" b="1" dirty="0" err="1">
                <a:latin typeface="+mj-lt"/>
              </a:rPr>
              <a:t>konvergencija</a:t>
            </a:r>
            <a:r>
              <a:rPr lang="en-US" b="1" dirty="0">
                <a:latin typeface="+mj-lt"/>
              </a:rPr>
              <a:t>). </a:t>
            </a:r>
            <a:endParaRPr lang="en-US" dirty="0">
              <a:latin typeface="+mj-lt"/>
            </a:endParaRPr>
          </a:p>
        </p:txBody>
      </p:sp>
      <p:sp>
        <p:nvSpPr>
          <p:cNvPr id="55299" name="Content Placeholder 2">
            <a:extLst>
              <a:ext uri="{FF2B5EF4-FFF2-40B4-BE49-F238E27FC236}">
                <a16:creationId xmlns:a16="http://schemas.microsoft.com/office/drawing/2014/main" id="{4AF3263E-88B4-4F41-BE06-1995E4F1DF04}"/>
              </a:ext>
            </a:extLst>
          </p:cNvPr>
          <p:cNvSpPr>
            <a:spLocks noGrp="1"/>
          </p:cNvSpPr>
          <p:nvPr>
            <p:ph sz="half" idx="1"/>
          </p:nvPr>
        </p:nvSpPr>
        <p:spPr>
          <a:xfrm>
            <a:off x="457200" y="2910522"/>
            <a:ext cx="4038600" cy="4525962"/>
          </a:xfrm>
        </p:spPr>
        <p:txBody>
          <a:bodyPr/>
          <a:lstStyle/>
          <a:p>
            <a:pPr eaLnBrk="1" hangingPunct="1"/>
            <a:r>
              <a:rPr lang="en-US" altLang="en-US" dirty="0" err="1">
                <a:latin typeface="Arial" panose="020B0604020202020204" pitchFamily="34" charset="0"/>
              </a:rPr>
              <a:t>Tabela</a:t>
            </a:r>
            <a:r>
              <a:rPr lang="en-US" altLang="en-US" dirty="0">
                <a:latin typeface="Arial" panose="020B0604020202020204" pitchFamily="34" charset="0"/>
              </a:rPr>
              <a:t> </a:t>
            </a:r>
            <a:r>
              <a:rPr lang="en-US" altLang="en-US" dirty="0" err="1">
                <a:latin typeface="Arial" panose="020B0604020202020204" pitchFamily="34" charset="0"/>
              </a:rPr>
              <a:t>ukazuje</a:t>
            </a:r>
            <a:r>
              <a:rPr lang="pl-PL" altLang="en-US" dirty="0">
                <a:latin typeface="Arial" panose="020B0604020202020204" pitchFamily="34" charset="0"/>
              </a:rPr>
              <a:t> da ekonomska zaostalost nestaje pri stopi rasta od oko 2,5% godišnje</a:t>
            </a:r>
            <a:endParaRPr lang="en-GB" altLang="en-US" dirty="0">
              <a:latin typeface="Arial" panose="020B0604020202020204" pitchFamily="34" charset="0"/>
            </a:endParaRPr>
          </a:p>
          <a:p>
            <a:pPr eaLnBrk="1" hangingPunct="1"/>
            <a:r>
              <a:rPr lang="pl-PL" altLang="en-US" dirty="0">
                <a:latin typeface="Arial" panose="020B0604020202020204" pitchFamily="34" charset="0"/>
              </a:rPr>
              <a:t>(što je veći </a:t>
            </a:r>
            <a:endParaRPr lang="en-GB" altLang="en-US" dirty="0">
              <a:latin typeface="Arial" panose="020B0604020202020204" pitchFamily="34" charset="0"/>
            </a:endParaRPr>
          </a:p>
          <a:p>
            <a:pPr eaLnBrk="1" hangingPunct="1"/>
            <a:r>
              <a:rPr lang="pl-PL" altLang="en-US" dirty="0">
                <a:latin typeface="Arial" panose="020B0604020202020204" pitchFamily="34" charset="0"/>
              </a:rPr>
              <a:t>inicijalni BDP, niža je kasnija stopa rasta), </a:t>
            </a:r>
          </a:p>
        </p:txBody>
      </p:sp>
      <p:pic>
        <p:nvPicPr>
          <p:cNvPr id="55300" name="Picture 2">
            <a:extLst>
              <a:ext uri="{FF2B5EF4-FFF2-40B4-BE49-F238E27FC236}">
                <a16:creationId xmlns:a16="http://schemas.microsoft.com/office/drawing/2014/main" id="{2BE3336B-682B-472B-AEBC-5E67FB53970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451350" y="1530350"/>
            <a:ext cx="3783013" cy="4225925"/>
          </a:xfrm>
          <a:noFill/>
        </p:spPr>
      </p:pic>
      <p:pic>
        <p:nvPicPr>
          <p:cNvPr id="7" name="Picture 2">
            <a:extLst>
              <a:ext uri="{FF2B5EF4-FFF2-40B4-BE49-F238E27FC236}">
                <a16:creationId xmlns:a16="http://schemas.microsoft.com/office/drawing/2014/main" id="{D76CA07B-9286-441B-9175-CA4149E39F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4363" y="3025774"/>
            <a:ext cx="912812"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a:extLst>
              <a:ext uri="{FF2B5EF4-FFF2-40B4-BE49-F238E27FC236}">
                <a16:creationId xmlns:a16="http://schemas.microsoft.com/office/drawing/2014/main" id="{9277972C-FDDE-4D7F-A4A6-41DA0CCC5B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0375" y="5135563"/>
            <a:ext cx="725488"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6F8C102E-DAC4-4C90-864C-21CDA2E909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205548"/>
            <a:ext cx="3762375" cy="160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1D665-DD4D-41A7-B6D9-CE6BD448D9BC}"/>
              </a:ext>
            </a:extLst>
          </p:cNvPr>
          <p:cNvSpPr>
            <a:spLocks noGrp="1"/>
          </p:cNvSpPr>
          <p:nvPr>
            <p:ph type="title"/>
          </p:nvPr>
        </p:nvSpPr>
        <p:spPr>
          <a:xfrm>
            <a:off x="457200" y="512763"/>
            <a:ext cx="8229600" cy="914400"/>
          </a:xfrm>
        </p:spPr>
        <p:txBody>
          <a:bodyPr/>
          <a:lstStyle/>
          <a:p>
            <a:pPr eaLnBrk="1" hangingPunct="1">
              <a:defRPr/>
            </a:pPr>
            <a:endParaRPr lang="en-US">
              <a:latin typeface="+mj-lt"/>
            </a:endParaRPr>
          </a:p>
        </p:txBody>
      </p:sp>
      <p:sp>
        <p:nvSpPr>
          <p:cNvPr id="56323" name="Content Placeholder 3">
            <a:extLst>
              <a:ext uri="{FF2B5EF4-FFF2-40B4-BE49-F238E27FC236}">
                <a16:creationId xmlns:a16="http://schemas.microsoft.com/office/drawing/2014/main" id="{EB719AAB-85CC-441D-8313-A919327443FF}"/>
              </a:ext>
            </a:extLst>
          </p:cNvPr>
          <p:cNvSpPr>
            <a:spLocks noGrp="1"/>
          </p:cNvSpPr>
          <p:nvPr>
            <p:ph sz="half" idx="2"/>
          </p:nvPr>
        </p:nvSpPr>
        <p:spPr>
          <a:xfrm>
            <a:off x="4656138" y="1770063"/>
            <a:ext cx="4038600" cy="4525962"/>
          </a:xfrm>
        </p:spPr>
        <p:txBody>
          <a:bodyPr/>
          <a:lstStyle/>
          <a:p>
            <a:pPr eaLnBrk="1" hangingPunct="1"/>
            <a:r>
              <a:rPr lang="en-US" altLang="en-US" sz="2000">
                <a:latin typeface="Arial" panose="020B0604020202020204" pitchFamily="34" charset="0"/>
              </a:rPr>
              <a:t>U mnogim</a:t>
            </a:r>
            <a:r>
              <a:rPr lang="sr-Latn-CS" altLang="en-US" sz="2000">
                <a:latin typeface="Arial" panose="020B0604020202020204" pitchFamily="34" charset="0"/>
              </a:rPr>
              <a:t> </a:t>
            </a:r>
            <a:r>
              <a:rPr lang="pl-PL" altLang="en-US" sz="2000">
                <a:latin typeface="Arial" panose="020B0604020202020204" pitchFamily="34" charset="0"/>
              </a:rPr>
              <a:t>zemljama u razvoju prisustvo žena u školi je mnogo niže,</a:t>
            </a:r>
          </a:p>
          <a:p>
            <a:pPr eaLnBrk="1" hangingPunct="1"/>
            <a:r>
              <a:rPr lang="vi-VN" altLang="en-US" sz="2000">
                <a:latin typeface="Arial" panose="020B0604020202020204" pitchFamily="34" charset="0"/>
              </a:rPr>
              <a:t>tako da mali efekat daje veliki rezultat. Takođe, bolje</a:t>
            </a:r>
            <a:r>
              <a:rPr lang="sr-Latn-CS" altLang="en-US" sz="2000">
                <a:latin typeface="Arial" panose="020B0604020202020204" pitchFamily="34" charset="0"/>
              </a:rPr>
              <a:t> </a:t>
            </a:r>
            <a:r>
              <a:rPr lang="en-US" altLang="en-US" sz="2000">
                <a:latin typeface="Arial" panose="020B0604020202020204" pitchFamily="34" charset="0"/>
              </a:rPr>
              <a:t>obrazovane žene će prenositi ideju o važnosti obrazovanja</a:t>
            </a:r>
          </a:p>
          <a:p>
            <a:pPr eaLnBrk="1" hangingPunct="1"/>
            <a:r>
              <a:rPr lang="en-US" altLang="en-US" sz="2000">
                <a:latin typeface="Arial" panose="020B0604020202020204" pitchFamily="34" charset="0"/>
              </a:rPr>
              <a:t>na svoju decu i bolje će paziti na zdravstveno stanje</a:t>
            </a:r>
          </a:p>
          <a:p>
            <a:pPr eaLnBrk="1" hangingPunct="1"/>
            <a:r>
              <a:rPr lang="vi-VN" altLang="en-US" sz="2000">
                <a:latin typeface="Arial" panose="020B0604020202020204" pitchFamily="34" charset="0"/>
              </a:rPr>
              <a:t>porodice. Žensko obrazovanje takođe utiče na priraštaj</a:t>
            </a:r>
            <a:endParaRPr lang="en-US" altLang="en-US" sz="2000">
              <a:latin typeface="Arial" panose="020B0604020202020204" pitchFamily="34" charset="0"/>
            </a:endParaRPr>
          </a:p>
        </p:txBody>
      </p:sp>
      <p:pic>
        <p:nvPicPr>
          <p:cNvPr id="56324" name="Picture 2">
            <a:hlinkClick r:id="rId2"/>
            <a:extLst>
              <a:ext uri="{FF2B5EF4-FFF2-40B4-BE49-F238E27FC236}">
                <a16:creationId xmlns:a16="http://schemas.microsoft.com/office/drawing/2014/main" id="{3E934AA2-CE81-48FD-9AB5-9970EAE2CA79}"/>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37254" t="41235" r="24030" b="26346"/>
          <a:stretch>
            <a:fillRect/>
          </a:stretch>
        </p:blipFill>
        <p:spPr>
          <a:xfrm>
            <a:off x="911225" y="2979738"/>
            <a:ext cx="3146425" cy="2106612"/>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2CDCC-B66B-4A17-84D8-A2F6CDBED0C3}"/>
              </a:ext>
            </a:extLst>
          </p:cNvPr>
          <p:cNvSpPr>
            <a:spLocks noGrp="1"/>
          </p:cNvSpPr>
          <p:nvPr>
            <p:ph type="title"/>
          </p:nvPr>
        </p:nvSpPr>
        <p:spPr>
          <a:xfrm>
            <a:off x="457200" y="512763"/>
            <a:ext cx="8229600" cy="914400"/>
          </a:xfrm>
        </p:spPr>
        <p:txBody>
          <a:bodyPr/>
          <a:lstStyle/>
          <a:p>
            <a:pPr eaLnBrk="1" hangingPunct="1">
              <a:defRPr/>
            </a:pPr>
            <a:r>
              <a:rPr lang="sr-Latn-CS" dirty="0">
                <a:latin typeface="+mj-lt"/>
              </a:rPr>
              <a:t>Endogeni rast</a:t>
            </a:r>
            <a:endParaRPr lang="en-US" dirty="0">
              <a:latin typeface="+mj-lt"/>
            </a:endParaRPr>
          </a:p>
        </p:txBody>
      </p:sp>
      <p:sp>
        <p:nvSpPr>
          <p:cNvPr id="3" name="Content Placeholder 2">
            <a:extLst>
              <a:ext uri="{FF2B5EF4-FFF2-40B4-BE49-F238E27FC236}">
                <a16:creationId xmlns:a16="http://schemas.microsoft.com/office/drawing/2014/main" id="{1FBC1551-FB6D-4476-9F92-86E056F61ABA}"/>
              </a:ext>
            </a:extLst>
          </p:cNvPr>
          <p:cNvSpPr>
            <a:spLocks noGrp="1"/>
          </p:cNvSpPr>
          <p:nvPr>
            <p:ph sz="half" idx="1"/>
          </p:nvPr>
        </p:nvSpPr>
        <p:spPr>
          <a:xfrm>
            <a:off x="465138" y="1770063"/>
            <a:ext cx="4038600" cy="4525962"/>
          </a:xfrm>
        </p:spPr>
        <p:txBody>
          <a:bodyPr/>
          <a:lstStyle/>
          <a:p>
            <a:pPr eaLnBrk="1" hangingPunct="1"/>
            <a:r>
              <a:rPr lang="en-US" altLang="en-US" dirty="0" err="1">
                <a:latin typeface="Arial" panose="020B0604020202020204" pitchFamily="34" charset="0"/>
              </a:rPr>
              <a:t>razlikama</a:t>
            </a:r>
            <a:r>
              <a:rPr lang="en-US" altLang="en-US" dirty="0">
                <a:latin typeface="Arial" panose="020B0604020202020204" pitchFamily="34" charset="0"/>
              </a:rPr>
              <a:t> u K, G, I, </a:t>
            </a:r>
            <a:r>
              <a:rPr lang="en-US" altLang="en-US" dirty="0" err="1">
                <a:latin typeface="Arial" panose="020B0604020202020204" pitchFamily="34" charset="0"/>
              </a:rPr>
              <a:t>možemo</a:t>
            </a:r>
            <a:r>
              <a:rPr lang="en-US" altLang="en-US" dirty="0">
                <a:latin typeface="Arial" panose="020B0604020202020204" pitchFamily="34" charset="0"/>
              </a:rPr>
              <a:t> </a:t>
            </a:r>
            <a:r>
              <a:rPr lang="en-US" altLang="en-US" dirty="0" err="1">
                <a:latin typeface="Arial" panose="020B0604020202020204" pitchFamily="34" charset="0"/>
              </a:rPr>
              <a:t>objasniti</a:t>
            </a:r>
            <a:r>
              <a:rPr lang="sr-Latn-CS" altLang="en-US" dirty="0">
                <a:latin typeface="Arial" panose="020B0604020202020204" pitchFamily="34" charset="0"/>
              </a:rPr>
              <a:t> </a:t>
            </a:r>
            <a:r>
              <a:rPr lang="it-IT" altLang="en-US" dirty="0">
                <a:latin typeface="Arial" panose="020B0604020202020204" pitchFamily="34" charset="0"/>
              </a:rPr>
              <a:t>dugoročni nivo dohotka, </a:t>
            </a:r>
            <a:endParaRPr lang="sr-Latn-CS" altLang="en-US" dirty="0">
              <a:latin typeface="Arial" panose="020B0604020202020204" pitchFamily="34" charset="0"/>
            </a:endParaRPr>
          </a:p>
          <a:p>
            <a:pPr eaLnBrk="1" hangingPunct="1"/>
            <a:endParaRPr lang="sr-Latn-CS" altLang="en-US" dirty="0">
              <a:latin typeface="Arial" panose="020B0604020202020204" pitchFamily="34" charset="0"/>
            </a:endParaRPr>
          </a:p>
          <a:p>
            <a:pPr eaLnBrk="1" hangingPunct="1"/>
            <a:r>
              <a:rPr lang="sr-Latn-CS" altLang="en-US" dirty="0">
                <a:latin typeface="Arial" panose="020B0604020202020204" pitchFamily="34" charset="0"/>
              </a:rPr>
              <a:t>Ali ne i rast!!!!</a:t>
            </a:r>
            <a:endParaRPr lang="en-US" altLang="en-US" dirty="0">
              <a:latin typeface="Arial" panose="020B0604020202020204" pitchFamily="34" charset="0"/>
            </a:endParaRPr>
          </a:p>
        </p:txBody>
      </p:sp>
      <p:sp>
        <p:nvSpPr>
          <p:cNvPr id="57348" name="Content Placeholder 3">
            <a:extLst>
              <a:ext uri="{FF2B5EF4-FFF2-40B4-BE49-F238E27FC236}">
                <a16:creationId xmlns:a16="http://schemas.microsoft.com/office/drawing/2014/main" id="{137AA045-7186-455F-B3B1-2D3370663D58}"/>
              </a:ext>
            </a:extLst>
          </p:cNvPr>
          <p:cNvSpPr>
            <a:spLocks noGrp="1"/>
          </p:cNvSpPr>
          <p:nvPr>
            <p:ph sz="half" idx="2"/>
          </p:nvPr>
        </p:nvSpPr>
        <p:spPr>
          <a:xfrm>
            <a:off x="4654550" y="1770063"/>
            <a:ext cx="4276725" cy="4525962"/>
          </a:xfrm>
        </p:spPr>
        <p:txBody>
          <a:bodyPr/>
          <a:lstStyle/>
          <a:p>
            <a:pPr eaLnBrk="1" hangingPunct="1"/>
            <a:r>
              <a:rPr lang="it-IT" altLang="en-US" sz="2600" dirty="0">
                <a:latin typeface="Arial" panose="020B0604020202020204" pitchFamily="34" charset="0"/>
              </a:rPr>
              <a:t>Per capita rast dohotka se</a:t>
            </a:r>
            <a:r>
              <a:rPr lang="sr-Latn-CS" altLang="en-US" sz="2600" dirty="0">
                <a:latin typeface="Arial" panose="020B0604020202020204" pitchFamily="34" charset="0"/>
              </a:rPr>
              <a:t> </a:t>
            </a:r>
            <a:r>
              <a:rPr lang="pl-PL" altLang="en-US" sz="2600" dirty="0">
                <a:latin typeface="Arial" panose="020B0604020202020204" pitchFamily="34" charset="0"/>
              </a:rPr>
              <a:t>na dugi rok svodi na rast tehničkog progresa, koji je egzogen i deluje tako što povećava stopu. </a:t>
            </a:r>
          </a:p>
          <a:p>
            <a:pPr eaLnBrk="1" hangingPunct="1"/>
            <a:endParaRPr lang="pl-PL" altLang="en-US" sz="2600" dirty="0">
              <a:latin typeface="Arial" panose="020B0604020202020204" pitchFamily="34" charset="0"/>
            </a:endParaRPr>
          </a:p>
          <a:p>
            <a:pPr eaLnBrk="1" hangingPunct="1"/>
            <a:r>
              <a:rPr lang="pl-PL" altLang="en-US" sz="2600" dirty="0">
                <a:latin typeface="Arial" panose="020B0604020202020204" pitchFamily="34" charset="0"/>
              </a:rPr>
              <a:t>α  raste </a:t>
            </a:r>
            <a:r>
              <a:rPr lang="it-IT" altLang="en-US" sz="2600" dirty="0">
                <a:latin typeface="Arial" panose="020B0604020202020204" pitchFamily="34" charset="0"/>
              </a:rPr>
              <a:t>egzogeno, bez</a:t>
            </a:r>
            <a:r>
              <a:rPr lang="sr-Latn-CS" altLang="en-US" sz="2600" dirty="0">
                <a:latin typeface="Arial" panose="020B0604020202020204" pitchFamily="34" charset="0"/>
              </a:rPr>
              <a:t> </a:t>
            </a:r>
            <a:r>
              <a:rPr lang="pl-PL" altLang="en-US" sz="2600" dirty="0">
                <a:latin typeface="Arial" panose="020B0604020202020204" pitchFamily="34" charset="0"/>
              </a:rPr>
              <a:t>obzira na sve ostale okolnosti</a:t>
            </a:r>
            <a:r>
              <a:rPr lang="pl-PL" altLang="en-US" dirty="0">
                <a:latin typeface="Arial" panose="020B0604020202020204" pitchFamily="34" charset="0"/>
              </a:rPr>
              <a:t>.</a:t>
            </a:r>
            <a:endParaRPr lang="en-US" altLang="en-US"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mph" presetSubtype="1" nodeType="clickEffect">
                                  <p:stCondLst>
                                    <p:cond delay="0"/>
                                  </p:stCondLst>
                                  <p:iterate type="lt">
                                    <p:tmAbs val="0"/>
                                  </p:iterate>
                                  <p:childTnLst>
                                    <p:set>
                                      <p:cBhvr override="childStyle">
                                        <p:cTn id="6" dur="indefinite"/>
                                        <p:tgtEl>
                                          <p:spTgt spid="3">
                                            <p:txEl>
                                              <p:pRg st="2" end="2"/>
                                            </p:txEl>
                                          </p:spTgt>
                                        </p:tgtEl>
                                        <p:attrNameLst>
                                          <p:attrName>style.fontStyle</p:attrName>
                                        </p:attrNameLst>
                                      </p:cBhvr>
                                      <p:to>
                                        <p:strVal val="normal"/>
                                      </p:to>
                                    </p:set>
                                    <p:set>
                                      <p:cBhvr override="childStyle">
                                        <p:cTn id="7" dur="indefinite"/>
                                        <p:tgtEl>
                                          <p:spTgt spid="3">
                                            <p:txEl>
                                              <p:pRg st="2" end="2"/>
                                            </p:txEl>
                                          </p:spTgt>
                                        </p:tgtEl>
                                        <p:attrNameLst>
                                          <p:attrName>style.fontWeight</p:attrName>
                                        </p:attrNameLst>
                                      </p:cBhvr>
                                      <p:to>
                                        <p:strVal val="bold"/>
                                      </p:to>
                                    </p:set>
                                    <p:set>
                                      <p:cBhvr override="childStyle">
                                        <p:cTn id="8" dur="indefinite"/>
                                        <p:tgtEl>
                                          <p:spTgt spid="3">
                                            <p:txEl>
                                              <p:pRg st="2" end="2"/>
                                            </p:txEl>
                                          </p:spTgt>
                                        </p:tgtEl>
                                        <p:attrNameLst>
                                          <p:attrName>style.textDecorationUnderline</p:attrName>
                                        </p:attrNameLst>
                                      </p:cBhvr>
                                      <p:to>
                                        <p:strVal val="fals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8" presetClass="emph" presetSubtype="0" fill="hold" nodeType="clickEffect">
                                  <p:stCondLst>
                                    <p:cond delay="0"/>
                                  </p:stCondLst>
                                  <p:iterate type="lt">
                                    <p:tmPct val="4000"/>
                                  </p:iterate>
                                  <p:childTnLst>
                                    <p:set>
                                      <p:cBhvr override="childStyle">
                                        <p:cTn id="12" dur="500" fill="hold"/>
                                        <p:tgtEl>
                                          <p:spTgt spid="3">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FAE6B-BF43-4DA9-862C-56C084553A01}"/>
              </a:ext>
            </a:extLst>
          </p:cNvPr>
          <p:cNvSpPr>
            <a:spLocks noGrp="1"/>
          </p:cNvSpPr>
          <p:nvPr>
            <p:ph type="title"/>
          </p:nvPr>
        </p:nvSpPr>
        <p:spPr>
          <a:xfrm>
            <a:off x="457200" y="512763"/>
            <a:ext cx="8229600" cy="914400"/>
          </a:xfrm>
        </p:spPr>
        <p:txBody>
          <a:bodyPr/>
          <a:lstStyle/>
          <a:p>
            <a:pPr eaLnBrk="1" hangingPunct="1">
              <a:defRPr/>
            </a:pPr>
            <a:r>
              <a:rPr lang="en-US" sz="3200" dirty="0" err="1">
                <a:latin typeface="+mj-lt"/>
              </a:rPr>
              <a:t>rast</a:t>
            </a:r>
            <a:r>
              <a:rPr lang="en-US" sz="3200" dirty="0">
                <a:latin typeface="+mj-lt"/>
              </a:rPr>
              <a:t> </a:t>
            </a:r>
            <a:r>
              <a:rPr lang="en-US" sz="3200" dirty="0" err="1">
                <a:latin typeface="+mj-lt"/>
              </a:rPr>
              <a:t>može</a:t>
            </a:r>
            <a:r>
              <a:rPr lang="en-US" sz="3200" dirty="0">
                <a:latin typeface="+mj-lt"/>
              </a:rPr>
              <a:t> </a:t>
            </a:r>
            <a:r>
              <a:rPr lang="en-US" sz="3200" dirty="0" err="1">
                <a:latin typeface="+mj-lt"/>
              </a:rPr>
              <a:t>obnavljati</a:t>
            </a:r>
            <a:r>
              <a:rPr lang="en-US" sz="3200" dirty="0">
                <a:latin typeface="+mj-lt"/>
              </a:rPr>
              <a:t> </a:t>
            </a:r>
            <a:r>
              <a:rPr lang="en-US" sz="3200" dirty="0" err="1">
                <a:latin typeface="+mj-lt"/>
              </a:rPr>
              <a:t>samo</a:t>
            </a:r>
            <a:r>
              <a:rPr lang="en-US" sz="3200" dirty="0">
                <a:latin typeface="+mj-lt"/>
              </a:rPr>
              <a:t> </a:t>
            </a:r>
            <a:r>
              <a:rPr lang="en-US" sz="3200" dirty="0" err="1">
                <a:latin typeface="+mj-lt"/>
              </a:rPr>
              <a:t>ako</a:t>
            </a:r>
            <a:r>
              <a:rPr lang="sr-Latn-CS" sz="3200" dirty="0">
                <a:latin typeface="+mj-lt"/>
              </a:rPr>
              <a:t> </a:t>
            </a:r>
            <a:r>
              <a:rPr lang="en-US" sz="3200" dirty="0" err="1">
                <a:latin typeface="+mj-lt"/>
              </a:rPr>
              <a:t>marginalni</a:t>
            </a:r>
            <a:r>
              <a:rPr lang="en-US" sz="3200" dirty="0">
                <a:latin typeface="+mj-lt"/>
              </a:rPr>
              <a:t> </a:t>
            </a:r>
            <a:r>
              <a:rPr lang="en-US" sz="3200" dirty="0" err="1">
                <a:latin typeface="+mj-lt"/>
              </a:rPr>
              <a:t>proizvod</a:t>
            </a:r>
            <a:r>
              <a:rPr lang="en-US" sz="3200" dirty="0">
                <a:latin typeface="+mj-lt"/>
              </a:rPr>
              <a:t> </a:t>
            </a:r>
            <a:r>
              <a:rPr lang="en-US" sz="3200" dirty="0" err="1">
                <a:latin typeface="+mj-lt"/>
              </a:rPr>
              <a:t>kapitala</a:t>
            </a:r>
            <a:r>
              <a:rPr lang="en-US" sz="3200" dirty="0">
                <a:latin typeface="+mj-lt"/>
              </a:rPr>
              <a:t> </a:t>
            </a:r>
            <a:r>
              <a:rPr lang="en-US" sz="3200" dirty="0" err="1">
                <a:latin typeface="+mj-lt"/>
              </a:rPr>
              <a:t>prestane</a:t>
            </a:r>
            <a:r>
              <a:rPr lang="en-US" sz="3200" dirty="0">
                <a:latin typeface="+mj-lt"/>
              </a:rPr>
              <a:t> </a:t>
            </a:r>
            <a:r>
              <a:rPr lang="en-US" sz="3200" dirty="0" err="1">
                <a:latin typeface="+mj-lt"/>
              </a:rPr>
              <a:t>da</a:t>
            </a:r>
            <a:r>
              <a:rPr lang="en-US" sz="3200" dirty="0">
                <a:latin typeface="+mj-lt"/>
              </a:rPr>
              <a:t> </a:t>
            </a:r>
            <a:r>
              <a:rPr lang="en-US" sz="3200" dirty="0" err="1">
                <a:latin typeface="+mj-lt"/>
              </a:rPr>
              <a:t>opada</a:t>
            </a:r>
            <a:endParaRPr lang="en-US" sz="3200" dirty="0">
              <a:latin typeface="+mj-lt"/>
            </a:endParaRPr>
          </a:p>
        </p:txBody>
      </p:sp>
      <p:sp>
        <p:nvSpPr>
          <p:cNvPr id="58371" name="Content Placeholder 3">
            <a:extLst>
              <a:ext uri="{FF2B5EF4-FFF2-40B4-BE49-F238E27FC236}">
                <a16:creationId xmlns:a16="http://schemas.microsoft.com/office/drawing/2014/main" id="{591C10FE-C288-4666-9457-7F9B08FAD283}"/>
              </a:ext>
            </a:extLst>
          </p:cNvPr>
          <p:cNvSpPr>
            <a:spLocks noGrp="1"/>
          </p:cNvSpPr>
          <p:nvPr>
            <p:ph sz="half" idx="2"/>
          </p:nvPr>
        </p:nvSpPr>
        <p:spPr>
          <a:xfrm>
            <a:off x="4751388" y="1738313"/>
            <a:ext cx="4038600" cy="4525962"/>
          </a:xfrm>
        </p:spPr>
        <p:txBody>
          <a:bodyPr/>
          <a:lstStyle/>
          <a:p>
            <a:pPr eaLnBrk="1" hangingPunct="1"/>
            <a:r>
              <a:rPr lang="en-US" altLang="en-US" b="1">
                <a:latin typeface="Arial" panose="020B0604020202020204" pitchFamily="34" charset="0"/>
              </a:rPr>
              <a:t>Dovoljan uslov za endogeni rast</a:t>
            </a:r>
            <a:endParaRPr lang="sr-Latn-CS" altLang="en-US" b="1">
              <a:latin typeface="Arial" panose="020B0604020202020204" pitchFamily="34" charset="0"/>
            </a:endParaRPr>
          </a:p>
          <a:p>
            <a:pPr eaLnBrk="1" hangingPunct="1"/>
            <a:r>
              <a:rPr lang="sr-Latn-CS" altLang="en-US" sz="2400">
                <a:latin typeface="Arial" panose="020B0604020202020204" pitchFamily="34" charset="0"/>
              </a:rPr>
              <a:t>ako je </a:t>
            </a:r>
            <a:r>
              <a:rPr lang="en-US" altLang="en-US" sz="2400">
                <a:latin typeface="Arial" panose="020B0604020202020204" pitchFamily="34" charset="0"/>
              </a:rPr>
              <a:t>nagib proizvodne</a:t>
            </a:r>
            <a:r>
              <a:rPr lang="sr-Latn-CS" altLang="en-US" sz="2400">
                <a:latin typeface="Arial" panose="020B0604020202020204" pitchFamily="34" charset="0"/>
              </a:rPr>
              <a:t> </a:t>
            </a:r>
            <a:r>
              <a:rPr lang="pl-PL" altLang="en-US" sz="2400">
                <a:latin typeface="Arial" panose="020B0604020202020204" pitchFamily="34" charset="0"/>
              </a:rPr>
              <a:t>funkcije uvek strmiji od nagiba linije širenja </a:t>
            </a:r>
            <a:r>
              <a:rPr lang="en-US" altLang="en-US" sz="2400">
                <a:latin typeface="Arial" panose="020B0604020202020204" pitchFamily="34" charset="0"/>
              </a:rPr>
              <a:t>kapitala,</a:t>
            </a:r>
            <a:endParaRPr lang="sr-Latn-CS" altLang="en-US" sz="2400">
              <a:latin typeface="Arial" panose="020B0604020202020204" pitchFamily="34" charset="0"/>
            </a:endParaRPr>
          </a:p>
          <a:p>
            <a:pPr eaLnBrk="1" hangingPunct="1"/>
            <a:r>
              <a:rPr lang="en-US" altLang="en-US" sz="2400">
                <a:latin typeface="Arial" panose="020B0604020202020204" pitchFamily="34" charset="0"/>
              </a:rPr>
              <a:t> to bi značilo da bi za dovoljno visok nivo</a:t>
            </a:r>
          </a:p>
          <a:p>
            <a:pPr eaLnBrk="1" hangingPunct="1"/>
            <a:r>
              <a:rPr lang="pl-PL" altLang="en-US" sz="2400" i="1">
                <a:latin typeface="Arial" panose="020B0604020202020204" pitchFamily="34" charset="0"/>
              </a:rPr>
              <a:t>k, proizvodna funkcija postala prava linija. </a:t>
            </a:r>
            <a:endParaRPr lang="en-US" altLang="en-US">
              <a:latin typeface="Arial" panose="020B0604020202020204" pitchFamily="34" charset="0"/>
            </a:endParaRPr>
          </a:p>
        </p:txBody>
      </p:sp>
      <p:pic>
        <p:nvPicPr>
          <p:cNvPr id="58372" name="Picture 2">
            <a:extLst>
              <a:ext uri="{FF2B5EF4-FFF2-40B4-BE49-F238E27FC236}">
                <a16:creationId xmlns:a16="http://schemas.microsoft.com/office/drawing/2014/main" id="{7A02151E-0A80-4667-9818-8A3862E4FFD8}"/>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15938" y="1935163"/>
            <a:ext cx="3714750" cy="3630612"/>
          </a:xfr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52A66-C706-496C-ADED-9169B70FA105}"/>
              </a:ext>
            </a:extLst>
          </p:cNvPr>
          <p:cNvSpPr>
            <a:spLocks noGrp="1"/>
          </p:cNvSpPr>
          <p:nvPr>
            <p:ph type="title"/>
          </p:nvPr>
        </p:nvSpPr>
        <p:spPr>
          <a:xfrm>
            <a:off x="457200" y="512763"/>
            <a:ext cx="8229600" cy="914400"/>
          </a:xfrm>
        </p:spPr>
        <p:txBody>
          <a:bodyPr/>
          <a:lstStyle/>
          <a:p>
            <a:pPr eaLnBrk="1" hangingPunct="1">
              <a:defRPr/>
            </a:pPr>
            <a:r>
              <a:rPr lang="en-US" dirty="0" err="1">
                <a:latin typeface="+mj-lt"/>
              </a:rPr>
              <a:t>dovoljan</a:t>
            </a:r>
            <a:r>
              <a:rPr lang="en-US" dirty="0">
                <a:latin typeface="+mj-lt"/>
              </a:rPr>
              <a:t> </a:t>
            </a:r>
            <a:r>
              <a:rPr lang="en-US" dirty="0" err="1">
                <a:latin typeface="+mj-lt"/>
              </a:rPr>
              <a:t>uslov</a:t>
            </a:r>
            <a:r>
              <a:rPr lang="en-US" dirty="0">
                <a:latin typeface="+mj-lt"/>
              </a:rPr>
              <a:t> </a:t>
            </a:r>
            <a:r>
              <a:rPr lang="en-US" dirty="0" err="1">
                <a:latin typeface="+mj-lt"/>
              </a:rPr>
              <a:t>za</a:t>
            </a:r>
            <a:r>
              <a:rPr lang="en-US" dirty="0">
                <a:latin typeface="+mj-lt"/>
              </a:rPr>
              <a:t> </a:t>
            </a:r>
            <a:r>
              <a:rPr lang="en-US" dirty="0" err="1">
                <a:latin typeface="+mj-lt"/>
              </a:rPr>
              <a:t>postojanje</a:t>
            </a:r>
            <a:br>
              <a:rPr lang="en-US" dirty="0">
                <a:latin typeface="+mj-lt"/>
              </a:rPr>
            </a:br>
            <a:r>
              <a:rPr lang="en-US" dirty="0" err="1">
                <a:latin typeface="+mj-lt"/>
              </a:rPr>
              <a:t>endogenog</a:t>
            </a:r>
            <a:r>
              <a:rPr lang="en-US" dirty="0">
                <a:latin typeface="+mj-lt"/>
              </a:rPr>
              <a:t> </a:t>
            </a:r>
            <a:r>
              <a:rPr lang="en-US" dirty="0" err="1">
                <a:latin typeface="+mj-lt"/>
              </a:rPr>
              <a:t>rasta</a:t>
            </a:r>
            <a:endParaRPr lang="en-US" dirty="0">
              <a:latin typeface="+mj-lt"/>
            </a:endParaRPr>
          </a:p>
        </p:txBody>
      </p:sp>
      <p:sp>
        <p:nvSpPr>
          <p:cNvPr id="59395" name="Content Placeholder 2">
            <a:extLst>
              <a:ext uri="{FF2B5EF4-FFF2-40B4-BE49-F238E27FC236}">
                <a16:creationId xmlns:a16="http://schemas.microsoft.com/office/drawing/2014/main" id="{13FF50F6-30C9-4A24-AF8E-7B03BE214601}"/>
              </a:ext>
            </a:extLst>
          </p:cNvPr>
          <p:cNvSpPr>
            <a:spLocks noGrp="1"/>
          </p:cNvSpPr>
          <p:nvPr>
            <p:ph sz="half" idx="1"/>
          </p:nvPr>
        </p:nvSpPr>
        <p:spPr>
          <a:xfrm>
            <a:off x="465138" y="1770063"/>
            <a:ext cx="4038600" cy="4525962"/>
          </a:xfrm>
        </p:spPr>
        <p:txBody>
          <a:bodyPr/>
          <a:lstStyle/>
          <a:p>
            <a:pPr eaLnBrk="1" hangingPunct="1"/>
            <a:r>
              <a:rPr lang="en-US" altLang="en-US">
                <a:latin typeface="Arial" panose="020B0604020202020204" pitchFamily="34" charset="0"/>
              </a:rPr>
              <a:t>marginalni proizvod kapitala</a:t>
            </a:r>
            <a:r>
              <a:rPr lang="sr-Latn-CS" altLang="en-US">
                <a:latin typeface="Arial" panose="020B0604020202020204" pitchFamily="34" charset="0"/>
              </a:rPr>
              <a:t> </a:t>
            </a:r>
            <a:r>
              <a:rPr lang="en-US" altLang="en-US">
                <a:latin typeface="Arial" panose="020B0604020202020204" pitchFamily="34" charset="0"/>
              </a:rPr>
              <a:t>mora da prestane da opada. </a:t>
            </a:r>
            <a:endParaRPr lang="sr-Latn-CS" altLang="en-US">
              <a:latin typeface="Arial" panose="020B0604020202020204" pitchFamily="34" charset="0"/>
            </a:endParaRPr>
          </a:p>
          <a:p>
            <a:pPr eaLnBrk="1" hangingPunct="1"/>
            <a:endParaRPr lang="sr-Latn-CS" altLang="en-US">
              <a:latin typeface="Arial" panose="020B0604020202020204" pitchFamily="34" charset="0"/>
            </a:endParaRPr>
          </a:p>
          <a:p>
            <a:pPr eaLnBrk="1" hangingPunct="1"/>
            <a:r>
              <a:rPr lang="en-US" altLang="en-US">
                <a:latin typeface="Arial" panose="020B0604020202020204" pitchFamily="34" charset="0"/>
              </a:rPr>
              <a:t>Pitanje je da li je ovo</a:t>
            </a:r>
          </a:p>
          <a:p>
            <a:pPr eaLnBrk="1" hangingPunct="1"/>
            <a:r>
              <a:rPr lang="it-IT" altLang="en-US">
                <a:latin typeface="Arial" panose="020B0604020202020204" pitchFamily="34" charset="0"/>
              </a:rPr>
              <a:t>razuman uslov i da li važi u stvarnosti</a:t>
            </a:r>
            <a:endParaRPr lang="en-US" altLang="en-US">
              <a:latin typeface="Arial" panose="020B0604020202020204" pitchFamily="34" charset="0"/>
            </a:endParaRPr>
          </a:p>
        </p:txBody>
      </p:sp>
      <p:sp>
        <p:nvSpPr>
          <p:cNvPr id="4" name="Content Placeholder 3">
            <a:extLst>
              <a:ext uri="{FF2B5EF4-FFF2-40B4-BE49-F238E27FC236}">
                <a16:creationId xmlns:a16="http://schemas.microsoft.com/office/drawing/2014/main" id="{5364C35E-767D-4A17-92AC-F5AAB3EEA1EE}"/>
              </a:ext>
            </a:extLst>
          </p:cNvPr>
          <p:cNvSpPr>
            <a:spLocks noGrp="1"/>
          </p:cNvSpPr>
          <p:nvPr>
            <p:ph sz="half" idx="2"/>
          </p:nvPr>
        </p:nvSpPr>
        <p:spPr>
          <a:xfrm>
            <a:off x="4656138" y="1770063"/>
            <a:ext cx="4038600" cy="4525962"/>
          </a:xfrm>
        </p:spPr>
        <p:txBody>
          <a:bodyPr/>
          <a:lstStyle/>
          <a:p>
            <a:pPr marL="582613" indent="-514350" eaLnBrk="1" hangingPunct="1">
              <a:buFont typeface="Wingdings" panose="05000000000000000000" pitchFamily="2" charset="2"/>
              <a:buAutoNum type="arabicPeriod"/>
              <a:defRPr/>
            </a:pPr>
            <a:r>
              <a:rPr lang="en-US" b="1" dirty="0" err="1">
                <a:latin typeface="+mn-lt"/>
              </a:rPr>
              <a:t>Eksterni</a:t>
            </a:r>
            <a:r>
              <a:rPr lang="en-US" b="1" dirty="0">
                <a:latin typeface="+mn-lt"/>
              </a:rPr>
              <a:t> </a:t>
            </a:r>
            <a:r>
              <a:rPr lang="en-US" b="1" dirty="0" err="1">
                <a:latin typeface="+mn-lt"/>
              </a:rPr>
              <a:t>efekti</a:t>
            </a:r>
            <a:r>
              <a:rPr lang="en-US" b="1" dirty="0">
                <a:latin typeface="+mn-lt"/>
              </a:rPr>
              <a:t> </a:t>
            </a:r>
            <a:r>
              <a:rPr lang="en-US" b="1" dirty="0" err="1">
                <a:latin typeface="+mn-lt"/>
              </a:rPr>
              <a:t>i</a:t>
            </a:r>
            <a:endParaRPr lang="sr-Latn-CS" b="1" dirty="0">
              <a:latin typeface="+mn-lt"/>
            </a:endParaRPr>
          </a:p>
          <a:p>
            <a:pPr marL="582613" indent="-514350" eaLnBrk="1" hangingPunct="1">
              <a:buFont typeface="Wingdings" panose="05000000000000000000" pitchFamily="2" charset="2"/>
              <a:buAutoNum type="arabicPeriod"/>
              <a:defRPr/>
            </a:pPr>
            <a:r>
              <a:rPr lang="sr-Latn-CS" b="1" dirty="0">
                <a:latin typeface="+mn-lt"/>
              </a:rPr>
              <a:t>Znanje</a:t>
            </a:r>
          </a:p>
          <a:p>
            <a:pPr eaLnBrk="1" hangingPunct="1">
              <a:defRPr/>
            </a:pPr>
            <a:endParaRPr lang="sr-Latn-CS" b="1" dirty="0">
              <a:latin typeface="+mn-lt"/>
            </a:endParaRPr>
          </a:p>
          <a:p>
            <a:pPr eaLnBrk="1" hangingPunct="1">
              <a:defRPr/>
            </a:pPr>
            <a:endParaRPr lang="en-US" dirty="0">
              <a:latin typeface="+mn-l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51AEF-EF9E-49A5-AF5F-470A5714FAED}"/>
              </a:ext>
            </a:extLst>
          </p:cNvPr>
          <p:cNvSpPr>
            <a:spLocks noGrp="1"/>
          </p:cNvSpPr>
          <p:nvPr>
            <p:ph type="title"/>
          </p:nvPr>
        </p:nvSpPr>
        <p:spPr>
          <a:xfrm>
            <a:off x="457200" y="512763"/>
            <a:ext cx="8229600" cy="914400"/>
          </a:xfrm>
        </p:spPr>
        <p:txBody>
          <a:bodyPr/>
          <a:lstStyle/>
          <a:p>
            <a:pPr eaLnBrk="1" hangingPunct="1">
              <a:defRPr/>
            </a:pPr>
            <a:r>
              <a:rPr lang="sr-Latn-CS" dirty="0">
                <a:latin typeface="+mj-lt"/>
              </a:rPr>
              <a:t>Eksterni efekti</a:t>
            </a:r>
            <a:endParaRPr lang="en-US" dirty="0">
              <a:latin typeface="+mj-lt"/>
            </a:endParaRPr>
          </a:p>
        </p:txBody>
      </p:sp>
      <p:sp>
        <p:nvSpPr>
          <p:cNvPr id="60419" name="Content Placeholder 2">
            <a:extLst>
              <a:ext uri="{FF2B5EF4-FFF2-40B4-BE49-F238E27FC236}">
                <a16:creationId xmlns:a16="http://schemas.microsoft.com/office/drawing/2014/main" id="{15549675-F2BC-444A-BCF6-A298295FC4B7}"/>
              </a:ext>
            </a:extLst>
          </p:cNvPr>
          <p:cNvSpPr>
            <a:spLocks noGrp="1"/>
          </p:cNvSpPr>
          <p:nvPr>
            <p:ph sz="half" idx="1"/>
          </p:nvPr>
        </p:nvSpPr>
        <p:spPr>
          <a:xfrm>
            <a:off x="465138" y="1770063"/>
            <a:ext cx="4038600" cy="4525962"/>
          </a:xfrm>
        </p:spPr>
        <p:txBody>
          <a:bodyPr/>
          <a:lstStyle/>
          <a:p>
            <a:pPr eaLnBrk="1" hangingPunct="1"/>
            <a:r>
              <a:rPr lang="en-US" altLang="en-US">
                <a:latin typeface="Arial" panose="020B0604020202020204" pitchFamily="34" charset="0"/>
              </a:rPr>
              <a:t>Alfred Maršal (Alfred Marshall)</a:t>
            </a:r>
            <a:r>
              <a:rPr lang="sr-Latn-CS" altLang="en-US">
                <a:latin typeface="Arial" panose="020B0604020202020204" pitchFamily="34" charset="0"/>
              </a:rPr>
              <a:t> </a:t>
            </a:r>
            <a:r>
              <a:rPr lang="en-US" altLang="en-US">
                <a:latin typeface="Arial" panose="020B0604020202020204" pitchFamily="34" charset="0"/>
              </a:rPr>
              <a:t>postavio je hipotezu o tome da se realizovani agregatni</a:t>
            </a:r>
            <a:r>
              <a:rPr lang="sr-Latn-CS" altLang="en-US">
                <a:latin typeface="Arial" panose="020B0604020202020204" pitchFamily="34" charset="0"/>
              </a:rPr>
              <a:t> </a:t>
            </a:r>
            <a:r>
              <a:rPr lang="pl-PL" altLang="en-US">
                <a:latin typeface="Arial" panose="020B0604020202020204" pitchFamily="34" charset="0"/>
              </a:rPr>
              <a:t>ishod može bitno razlikovati od sume efekata </a:t>
            </a:r>
            <a:r>
              <a:rPr lang="en-US" altLang="en-US">
                <a:latin typeface="Arial" panose="020B0604020202020204" pitchFamily="34" charset="0"/>
              </a:rPr>
              <a:t>koje vide pojedinci.</a:t>
            </a:r>
          </a:p>
        </p:txBody>
      </p:sp>
      <p:sp>
        <p:nvSpPr>
          <p:cNvPr id="60420" name="Content Placeholder 3">
            <a:extLst>
              <a:ext uri="{FF2B5EF4-FFF2-40B4-BE49-F238E27FC236}">
                <a16:creationId xmlns:a16="http://schemas.microsoft.com/office/drawing/2014/main" id="{E34FD70E-B081-4719-91B2-AC46C66D47CC}"/>
              </a:ext>
            </a:extLst>
          </p:cNvPr>
          <p:cNvSpPr>
            <a:spLocks noGrp="1"/>
          </p:cNvSpPr>
          <p:nvPr>
            <p:ph sz="half" idx="2"/>
          </p:nvPr>
        </p:nvSpPr>
        <p:spPr>
          <a:xfrm>
            <a:off x="4656138" y="1770063"/>
            <a:ext cx="4038600" cy="4525962"/>
          </a:xfrm>
        </p:spPr>
        <p:txBody>
          <a:bodyPr/>
          <a:lstStyle/>
          <a:p>
            <a:pPr eaLnBrk="1" hangingPunct="1"/>
            <a:r>
              <a:rPr lang="pl-PL" altLang="en-US" sz="2000" dirty="0">
                <a:latin typeface="Arial" panose="020B0604020202020204" pitchFamily="34" charset="0"/>
              </a:rPr>
              <a:t>Svaki pojedinac ima opadajuće marginalne prinose na </a:t>
            </a:r>
            <a:r>
              <a:rPr lang="en-US" altLang="en-US" sz="2000" dirty="0" err="1">
                <a:latin typeface="Arial" panose="020B0604020202020204" pitchFamily="34" charset="0"/>
              </a:rPr>
              <a:t>investicije</a:t>
            </a:r>
            <a:r>
              <a:rPr lang="en-US" altLang="en-US" sz="2000" dirty="0">
                <a:latin typeface="Arial" panose="020B0604020202020204" pitchFamily="34" charset="0"/>
              </a:rPr>
              <a:t> u </a:t>
            </a:r>
            <a:r>
              <a:rPr lang="en-US" altLang="en-US" sz="2000" dirty="0" err="1">
                <a:latin typeface="Arial" panose="020B0604020202020204" pitchFamily="34" charset="0"/>
              </a:rPr>
              <a:t>sopstveni</a:t>
            </a:r>
            <a:r>
              <a:rPr lang="en-US" altLang="en-US" sz="2000" dirty="0">
                <a:latin typeface="Arial" panose="020B0604020202020204" pitchFamily="34" charset="0"/>
              </a:rPr>
              <a:t> </a:t>
            </a:r>
            <a:r>
              <a:rPr lang="en-US" altLang="en-US" sz="2000" dirty="0" err="1">
                <a:latin typeface="Arial" panose="020B0604020202020204" pitchFamily="34" charset="0"/>
              </a:rPr>
              <a:t>proizvodni</a:t>
            </a:r>
            <a:r>
              <a:rPr lang="en-US" altLang="en-US" sz="2000" dirty="0">
                <a:latin typeface="Arial" panose="020B0604020202020204" pitchFamily="34" charset="0"/>
              </a:rPr>
              <a:t> </a:t>
            </a:r>
            <a:r>
              <a:rPr lang="en-US" altLang="en-US" sz="2000" dirty="0" err="1">
                <a:latin typeface="Arial" panose="020B0604020202020204" pitchFamily="34" charset="0"/>
              </a:rPr>
              <a:t>faktor</a:t>
            </a:r>
            <a:r>
              <a:rPr lang="en-US" altLang="en-US" sz="2000" dirty="0">
                <a:latin typeface="Arial" panose="020B0604020202020204" pitchFamily="34" charset="0"/>
              </a:rPr>
              <a:t>, </a:t>
            </a:r>
          </a:p>
          <a:p>
            <a:pPr eaLnBrk="1" hangingPunct="1"/>
            <a:endParaRPr lang="en-US" altLang="en-US" sz="2000" dirty="0">
              <a:latin typeface="Arial" panose="020B0604020202020204" pitchFamily="34" charset="0"/>
            </a:endParaRPr>
          </a:p>
          <a:p>
            <a:pPr eaLnBrk="1" hangingPunct="1"/>
            <a:r>
              <a:rPr lang="sr-Latn-CS" altLang="en-US" sz="2000" dirty="0">
                <a:latin typeface="Arial" panose="020B0604020202020204" pitchFamily="34" charset="0"/>
              </a:rPr>
              <a:t>ali </a:t>
            </a:r>
            <a:r>
              <a:rPr lang="en-US" altLang="en-US" sz="2000" dirty="0">
                <a:latin typeface="Arial" panose="020B0604020202020204" pitchFamily="34" charset="0"/>
              </a:rPr>
              <a:t>se</a:t>
            </a:r>
            <a:r>
              <a:rPr lang="sr-Latn-CS" altLang="en-US" sz="2000" dirty="0">
                <a:latin typeface="Arial" panose="020B0604020202020204" pitchFamily="34" charset="0"/>
              </a:rPr>
              <a:t> </a:t>
            </a:r>
            <a:r>
              <a:rPr lang="en-US" altLang="en-US" sz="2000" dirty="0" err="1">
                <a:latin typeface="Arial" panose="020B0604020202020204" pitchFamily="34" charset="0"/>
              </a:rPr>
              <a:t>može</a:t>
            </a:r>
            <a:r>
              <a:rPr lang="en-US" altLang="en-US" sz="2000" dirty="0">
                <a:latin typeface="Arial" panose="020B0604020202020204" pitchFamily="34" charset="0"/>
              </a:rPr>
              <a:t> </a:t>
            </a:r>
            <a:r>
              <a:rPr lang="en-US" altLang="en-US" sz="2000" dirty="0" err="1">
                <a:latin typeface="Arial" panose="020B0604020202020204" pitchFamily="34" charset="0"/>
              </a:rPr>
              <a:t>desiti</a:t>
            </a:r>
            <a:r>
              <a:rPr lang="en-US" altLang="en-US" sz="2000" dirty="0">
                <a:latin typeface="Arial" panose="020B0604020202020204" pitchFamily="34" charset="0"/>
              </a:rPr>
              <a:t> da se </a:t>
            </a:r>
            <a:r>
              <a:rPr lang="en-US" altLang="en-US" sz="2000" dirty="0" err="1">
                <a:latin typeface="Arial" panose="020B0604020202020204" pitchFamily="34" charset="0"/>
              </a:rPr>
              <a:t>sa</a:t>
            </a:r>
            <a:r>
              <a:rPr lang="en-US" altLang="en-US" sz="2000" dirty="0">
                <a:latin typeface="Arial" panose="020B0604020202020204" pitchFamily="34" charset="0"/>
              </a:rPr>
              <a:t> </a:t>
            </a:r>
            <a:r>
              <a:rPr lang="en-US" altLang="en-US" sz="2000" dirty="0" err="1">
                <a:latin typeface="Arial" panose="020B0604020202020204" pitchFamily="34" charset="0"/>
              </a:rPr>
              <a:t>uključenjem</a:t>
            </a:r>
            <a:r>
              <a:rPr lang="en-US" altLang="en-US" sz="2000" dirty="0">
                <a:latin typeface="Arial" panose="020B0604020202020204" pitchFamily="34" charset="0"/>
              </a:rPr>
              <a:t> </a:t>
            </a:r>
            <a:r>
              <a:rPr lang="en-US" altLang="en-US" sz="2000" dirty="0" err="1">
                <a:latin typeface="Arial" panose="020B0604020202020204" pitchFamily="34" charset="0"/>
              </a:rPr>
              <a:t>svih</a:t>
            </a:r>
            <a:r>
              <a:rPr lang="en-US" altLang="en-US" sz="2000" dirty="0">
                <a:latin typeface="Arial" panose="020B0604020202020204" pitchFamily="34" charset="0"/>
              </a:rPr>
              <a:t> </a:t>
            </a:r>
            <a:r>
              <a:rPr lang="en-US" altLang="en-US" sz="2000" dirty="0" err="1">
                <a:latin typeface="Arial" panose="020B0604020202020204" pitchFamily="34" charset="0"/>
              </a:rPr>
              <a:t>ostalih</a:t>
            </a:r>
            <a:r>
              <a:rPr lang="en-US" altLang="en-US" sz="2000" dirty="0">
                <a:latin typeface="Arial" panose="020B0604020202020204" pitchFamily="34" charset="0"/>
              </a:rPr>
              <a:t> </a:t>
            </a:r>
            <a:r>
              <a:rPr lang="en-US" altLang="en-US" sz="2000" dirty="0" err="1">
                <a:latin typeface="Arial" panose="020B0604020202020204" pitchFamily="34" charset="0"/>
              </a:rPr>
              <a:t>efektivna</a:t>
            </a:r>
            <a:r>
              <a:rPr lang="en-US" altLang="en-US" sz="2000" dirty="0">
                <a:latin typeface="Arial" panose="020B0604020202020204" pitchFamily="34" charset="0"/>
              </a:rPr>
              <a:t> </a:t>
            </a:r>
            <a:r>
              <a:rPr lang="it-IT" altLang="en-US" sz="2000" dirty="0">
                <a:latin typeface="Arial" panose="020B0604020202020204" pitchFamily="34" charset="0"/>
              </a:rPr>
              <a:t>produktivnost </a:t>
            </a:r>
            <a:r>
              <a:rPr lang="sr-Latn-RS" altLang="en-US" sz="2000" dirty="0">
                <a:latin typeface="Arial" panose="020B0604020202020204" pitchFamily="34" charset="0"/>
              </a:rPr>
              <a:t> </a:t>
            </a:r>
            <a:r>
              <a:rPr lang="it-IT" altLang="en-US" sz="2000" dirty="0">
                <a:latin typeface="Arial" panose="020B0604020202020204" pitchFamily="34" charset="0"/>
              </a:rPr>
              <a:t>nimalo ne smanj</a:t>
            </a:r>
            <a:r>
              <a:rPr lang="sr-Latn-RS" altLang="en-US" sz="2000" dirty="0">
                <a:latin typeface="Arial" panose="020B0604020202020204" pitchFamily="34" charset="0"/>
              </a:rPr>
              <a:t>uje</a:t>
            </a:r>
            <a:r>
              <a:rPr lang="it-IT" altLang="en-US" sz="2000" dirty="0">
                <a:latin typeface="Arial" panose="020B0604020202020204" pitchFamily="34" charset="0"/>
              </a:rPr>
              <a:t>, </a:t>
            </a:r>
          </a:p>
          <a:p>
            <a:pPr eaLnBrk="1" hangingPunct="1"/>
            <a:r>
              <a:rPr lang="it-IT" altLang="en-US" sz="2000" dirty="0">
                <a:latin typeface="Arial" panose="020B0604020202020204" pitchFamily="34" charset="0"/>
              </a:rPr>
              <a:t>nego da</a:t>
            </a:r>
            <a:r>
              <a:rPr lang="sr-Latn-CS" altLang="en-US" sz="2000" dirty="0">
                <a:latin typeface="Arial" panose="020B0604020202020204" pitchFamily="34" charset="0"/>
              </a:rPr>
              <a:t> </a:t>
            </a:r>
            <a:r>
              <a:rPr lang="en-US" altLang="en-US" sz="2000" dirty="0" err="1">
                <a:latin typeface="Arial" panose="020B0604020202020204" pitchFamily="34" charset="0"/>
              </a:rPr>
              <a:t>ostane</a:t>
            </a:r>
            <a:r>
              <a:rPr lang="en-US" altLang="en-US" sz="2000" dirty="0">
                <a:latin typeface="Arial" panose="020B0604020202020204" pitchFamily="34" charset="0"/>
              </a:rPr>
              <a:t> </a:t>
            </a:r>
            <a:r>
              <a:rPr lang="en-US" altLang="en-US" sz="2000" dirty="0" err="1">
                <a:latin typeface="Arial" panose="020B0604020202020204" pitchFamily="34" charset="0"/>
              </a:rPr>
              <a:t>ista</a:t>
            </a:r>
            <a:r>
              <a:rPr lang="en-US" altLang="en-US" sz="2000" dirty="0">
                <a:latin typeface="Arial" panose="020B0604020202020204" pitchFamily="34" charset="0"/>
              </a:rPr>
              <a:t>.</a:t>
            </a:r>
            <a:endParaRPr lang="sr-Latn-RS" altLang="en-US" sz="2000" dirty="0">
              <a:latin typeface="Arial" panose="020B0604020202020204" pitchFamily="34" charset="0"/>
            </a:endParaRPr>
          </a:p>
          <a:p>
            <a:pPr eaLnBrk="1" hangingPunct="1"/>
            <a:endParaRPr lang="en-US" altLang="en-US" sz="2000" dirty="0">
              <a:latin typeface="Arial" panose="020B0604020202020204" pitchFamily="34" charset="0"/>
            </a:endParaRPr>
          </a:p>
          <a:p>
            <a:pPr eaLnBrk="1" hangingPunct="1"/>
            <a:r>
              <a:rPr lang="en-US" altLang="en-US" sz="2000" dirty="0">
                <a:latin typeface="Arial" panose="020B0604020202020204" pitchFamily="34" charset="0"/>
              </a:rPr>
              <a:t> </a:t>
            </a:r>
            <a:r>
              <a:rPr lang="en-US" altLang="en-US" sz="2000" dirty="0" err="1">
                <a:latin typeface="Arial" panose="020B0604020202020204" pitchFamily="34" charset="0"/>
              </a:rPr>
              <a:t>Ovaj</a:t>
            </a:r>
            <a:r>
              <a:rPr lang="en-US" altLang="en-US" sz="2000" dirty="0">
                <a:latin typeface="Arial" panose="020B0604020202020204" pitchFamily="34" charset="0"/>
              </a:rPr>
              <a:t> tip </a:t>
            </a:r>
            <a:r>
              <a:rPr lang="en-US" altLang="en-US" sz="2000" dirty="0" err="1">
                <a:latin typeface="Arial" panose="020B0604020202020204" pitchFamily="34" charset="0"/>
              </a:rPr>
              <a:t>pozitivne</a:t>
            </a:r>
            <a:r>
              <a:rPr lang="en-US" altLang="en-US" sz="2000" dirty="0">
                <a:latin typeface="Arial" panose="020B0604020202020204" pitchFamily="34" charset="0"/>
              </a:rPr>
              <a:t> </a:t>
            </a:r>
            <a:r>
              <a:rPr lang="en-US" altLang="en-US" sz="2000" dirty="0" err="1">
                <a:latin typeface="Arial" panose="020B0604020202020204" pitchFamily="34" charset="0"/>
              </a:rPr>
              <a:t>eksternalije</a:t>
            </a:r>
            <a:r>
              <a:rPr lang="en-US" altLang="en-US" sz="2000" dirty="0">
                <a:latin typeface="Arial" panose="020B0604020202020204" pitchFamily="34" charset="0"/>
              </a:rPr>
              <a:t> </a:t>
            </a:r>
            <a:r>
              <a:rPr lang="en-US" altLang="en-US" sz="2000" dirty="0" err="1">
                <a:latin typeface="Arial" panose="020B0604020202020204" pitchFamily="34" charset="0"/>
              </a:rPr>
              <a:t>zove</a:t>
            </a:r>
            <a:r>
              <a:rPr lang="en-US" altLang="en-US" sz="2000" dirty="0">
                <a:latin typeface="Arial" panose="020B0604020202020204" pitchFamily="34" charset="0"/>
              </a:rPr>
              <a:t> se</a:t>
            </a:r>
            <a:r>
              <a:rPr lang="sr-Latn-CS" altLang="en-US" sz="2000" dirty="0">
                <a:latin typeface="Arial" panose="020B0604020202020204" pitchFamily="34" charset="0"/>
              </a:rPr>
              <a:t> </a:t>
            </a:r>
            <a:r>
              <a:rPr lang="en-US" altLang="en-US" sz="2000" dirty="0" err="1">
                <a:latin typeface="Arial" panose="020B0604020202020204" pitchFamily="34" charset="0"/>
              </a:rPr>
              <a:t>maršalijanska</a:t>
            </a:r>
            <a:r>
              <a:rPr lang="en-US" altLang="en-US" sz="2000" dirty="0">
                <a:latin typeface="Arial" panose="020B0604020202020204" pitchFamily="34" charset="0"/>
              </a:rPr>
              <a:t> </a:t>
            </a:r>
            <a:r>
              <a:rPr lang="en-US" altLang="en-US" sz="2000" dirty="0" err="1">
                <a:latin typeface="Arial" panose="020B0604020202020204" pitchFamily="34" charset="0"/>
              </a:rPr>
              <a:t>eksternalija</a:t>
            </a:r>
            <a:endParaRPr lang="en-US" altLang="en-US" sz="2000" dirty="0">
              <a:latin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9B892-A730-4315-BA92-02D7D6BFD21C}"/>
              </a:ext>
            </a:extLst>
          </p:cNvPr>
          <p:cNvSpPr>
            <a:spLocks noGrp="1"/>
          </p:cNvSpPr>
          <p:nvPr>
            <p:ph type="title"/>
          </p:nvPr>
        </p:nvSpPr>
        <p:spPr>
          <a:xfrm>
            <a:off x="457200" y="512763"/>
            <a:ext cx="8229600" cy="914400"/>
          </a:xfrm>
        </p:spPr>
        <p:txBody>
          <a:bodyPr/>
          <a:lstStyle/>
          <a:p>
            <a:pPr>
              <a:defRPr/>
            </a:pPr>
            <a:r>
              <a:rPr lang="en-GB" dirty="0"/>
              <a:t>I</a:t>
            </a:r>
            <a:r>
              <a:rPr lang="sr-Latn-RS" dirty="0"/>
              <a:t>nterni i eksterni efekti</a:t>
            </a:r>
            <a:endParaRPr lang="en-GB" dirty="0"/>
          </a:p>
        </p:txBody>
      </p:sp>
      <p:sp>
        <p:nvSpPr>
          <p:cNvPr id="61443" name="Content Placeholder 2">
            <a:extLst>
              <a:ext uri="{FF2B5EF4-FFF2-40B4-BE49-F238E27FC236}">
                <a16:creationId xmlns:a16="http://schemas.microsoft.com/office/drawing/2014/main" id="{B3D912AD-E019-47E9-841B-9CE205CF695E}"/>
              </a:ext>
            </a:extLst>
          </p:cNvPr>
          <p:cNvSpPr>
            <a:spLocks noGrp="1"/>
          </p:cNvSpPr>
          <p:nvPr>
            <p:ph sz="half" idx="1"/>
          </p:nvPr>
        </p:nvSpPr>
        <p:spPr>
          <a:xfrm>
            <a:off x="465138" y="1770063"/>
            <a:ext cx="4038600" cy="4525962"/>
          </a:xfrm>
        </p:spPr>
        <p:txBody>
          <a:bodyPr/>
          <a:lstStyle/>
          <a:p>
            <a:r>
              <a:rPr lang="en-GB" altLang="en-US" dirty="0">
                <a:latin typeface="Arial" panose="020B0604020202020204" pitchFamily="34" charset="0"/>
              </a:rPr>
              <a:t>I</a:t>
            </a:r>
            <a:r>
              <a:rPr lang="en-US" altLang="en-US" dirty="0" err="1">
                <a:latin typeface="Arial" panose="020B0604020202020204" pitchFamily="34" charset="0"/>
              </a:rPr>
              <a:t>nterni</a:t>
            </a:r>
            <a:r>
              <a:rPr lang="en-US" altLang="en-US" dirty="0">
                <a:latin typeface="Arial" panose="020B0604020202020204" pitchFamily="34" charset="0"/>
              </a:rPr>
              <a:t>  - </a:t>
            </a:r>
            <a:r>
              <a:rPr lang="en-US" altLang="en-US" dirty="0" err="1">
                <a:latin typeface="Arial" panose="020B0604020202020204" pitchFamily="34" charset="0"/>
              </a:rPr>
              <a:t>ekonomija</a:t>
            </a:r>
            <a:r>
              <a:rPr lang="en-US" altLang="en-US" dirty="0">
                <a:latin typeface="Arial" panose="020B0604020202020204" pitchFamily="34" charset="0"/>
              </a:rPr>
              <a:t> </a:t>
            </a:r>
            <a:r>
              <a:rPr lang="en-US" altLang="en-US" dirty="0" err="1">
                <a:latin typeface="Arial" panose="020B0604020202020204" pitchFamily="34" charset="0"/>
              </a:rPr>
              <a:t>obima</a:t>
            </a:r>
            <a:r>
              <a:rPr lang="en-US" altLang="en-US" dirty="0">
                <a:latin typeface="Arial" panose="020B0604020202020204" pitchFamily="34" charset="0"/>
              </a:rPr>
              <a:t> </a:t>
            </a:r>
          </a:p>
          <a:p>
            <a:endParaRPr lang="en-US" altLang="en-US" dirty="0">
              <a:latin typeface="Arial" panose="020B0604020202020204" pitchFamily="34" charset="0"/>
            </a:endParaRPr>
          </a:p>
          <a:p>
            <a:endParaRPr lang="en-US" altLang="en-US" dirty="0">
              <a:latin typeface="Arial" panose="020B0604020202020204" pitchFamily="34" charset="0"/>
            </a:endParaRPr>
          </a:p>
          <a:p>
            <a:r>
              <a:rPr lang="en-GB" altLang="en-US" dirty="0">
                <a:latin typeface="Arial" panose="020B0604020202020204" pitchFamily="34" charset="0"/>
              </a:rPr>
              <a:t>E</a:t>
            </a:r>
            <a:r>
              <a:rPr lang="en-US" altLang="en-US" dirty="0" err="1">
                <a:latin typeface="Arial" panose="020B0604020202020204" pitchFamily="34" charset="0"/>
              </a:rPr>
              <a:t>ksterni</a:t>
            </a:r>
            <a:r>
              <a:rPr lang="en-US" altLang="en-US" dirty="0">
                <a:latin typeface="Arial" panose="020B0604020202020204" pitchFamily="34" charset="0"/>
              </a:rPr>
              <a:t> </a:t>
            </a:r>
            <a:r>
              <a:rPr lang="en-US" altLang="en-US" dirty="0" err="1">
                <a:latin typeface="Arial" panose="020B0604020202020204" pitchFamily="34" charset="0"/>
              </a:rPr>
              <a:t>efekti</a:t>
            </a:r>
            <a:endParaRPr lang="en-GB" altLang="en-US" dirty="0">
              <a:latin typeface="Arial" panose="020B0604020202020204" pitchFamily="34" charset="0"/>
            </a:endParaRPr>
          </a:p>
          <a:p>
            <a:endParaRPr lang="en-US" altLang="en-US" dirty="0">
              <a:latin typeface="Arial" panose="020B0604020202020204" pitchFamily="34" charset="0"/>
            </a:endParaRPr>
          </a:p>
        </p:txBody>
      </p:sp>
      <p:sp>
        <p:nvSpPr>
          <p:cNvPr id="61444" name="Content Placeholder 3">
            <a:extLst>
              <a:ext uri="{FF2B5EF4-FFF2-40B4-BE49-F238E27FC236}">
                <a16:creationId xmlns:a16="http://schemas.microsoft.com/office/drawing/2014/main" id="{B263B63A-94DC-4175-886E-CEE275AF3B9F}"/>
              </a:ext>
            </a:extLst>
          </p:cNvPr>
          <p:cNvSpPr>
            <a:spLocks noGrp="1"/>
          </p:cNvSpPr>
          <p:nvPr>
            <p:ph sz="half" idx="2"/>
          </p:nvPr>
        </p:nvSpPr>
        <p:spPr>
          <a:xfrm>
            <a:off x="4656138" y="1770063"/>
            <a:ext cx="4038600" cy="4525962"/>
          </a:xfrm>
        </p:spPr>
        <p:txBody>
          <a:bodyPr/>
          <a:lstStyle/>
          <a:p>
            <a:r>
              <a:rPr lang="en-GB" altLang="en-US" dirty="0">
                <a:latin typeface="Arial" panose="020B0604020202020204" pitchFamily="34" charset="0"/>
              </a:rPr>
              <a:t>I</a:t>
            </a:r>
            <a:r>
              <a:rPr lang="en-US" altLang="en-US" dirty="0" err="1">
                <a:latin typeface="Arial" panose="020B0604020202020204" pitchFamily="34" charset="0"/>
              </a:rPr>
              <a:t>nternal</a:t>
            </a:r>
            <a:r>
              <a:rPr lang="en-US" altLang="en-US" dirty="0">
                <a:latin typeface="Arial" panose="020B0604020202020204" pitchFamily="34" charset="0"/>
              </a:rPr>
              <a:t> economies of scale</a:t>
            </a:r>
            <a:endParaRPr lang="en-GB"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a:p>
            <a:r>
              <a:rPr lang="en-US" altLang="en-US" dirty="0">
                <a:latin typeface="Arial" panose="020B0604020202020204" pitchFamily="34" charset="0"/>
              </a:rPr>
              <a:t>External economies of scale</a:t>
            </a:r>
          </a:p>
          <a:p>
            <a:endParaRPr lang="en-US" altLang="en-US" dirty="0">
              <a:latin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BFDBB-0D33-4FE4-918F-2D61B900E77B}"/>
              </a:ext>
            </a:extLst>
          </p:cNvPr>
          <p:cNvSpPr>
            <a:spLocks noGrp="1"/>
          </p:cNvSpPr>
          <p:nvPr>
            <p:ph type="title"/>
          </p:nvPr>
        </p:nvSpPr>
        <p:spPr>
          <a:xfrm>
            <a:off x="457200" y="512763"/>
            <a:ext cx="8229600" cy="914400"/>
          </a:xfrm>
        </p:spPr>
        <p:txBody>
          <a:bodyPr/>
          <a:lstStyle/>
          <a:p>
            <a:pPr eaLnBrk="1" hangingPunct="1">
              <a:defRPr/>
            </a:pPr>
            <a:r>
              <a:rPr lang="pl-PL" dirty="0">
                <a:latin typeface="+mj-lt"/>
              </a:rPr>
              <a:t>Drugi nedostajući faktor proizvodne funkcije je </a:t>
            </a:r>
            <a:r>
              <a:rPr lang="en-US" b="1" dirty="0" err="1">
                <a:latin typeface="+mj-lt"/>
              </a:rPr>
              <a:t>javna</a:t>
            </a:r>
            <a:r>
              <a:rPr lang="en-US" b="1" dirty="0">
                <a:latin typeface="+mj-lt"/>
              </a:rPr>
              <a:t> </a:t>
            </a:r>
            <a:r>
              <a:rPr lang="en-US" b="1" dirty="0" err="1">
                <a:latin typeface="+mj-lt"/>
              </a:rPr>
              <a:t>infrastruktura</a:t>
            </a:r>
            <a:r>
              <a:rPr lang="sr-Latn-RS" b="1" dirty="0">
                <a:latin typeface="+mj-lt"/>
              </a:rPr>
              <a:t> - </a:t>
            </a:r>
            <a:r>
              <a:rPr lang="en-US" altLang="en-US" b="1" i="1" dirty="0">
                <a:latin typeface="Arial" panose="020B0604020202020204" pitchFamily="34" charset="0"/>
              </a:rPr>
              <a:t>K</a:t>
            </a:r>
            <a:r>
              <a:rPr lang="en-US" altLang="en-US" b="1" i="1" baseline="-25000" dirty="0">
                <a:latin typeface="Arial" panose="020B0604020202020204" pitchFamily="34" charset="0"/>
              </a:rPr>
              <a:t>G</a:t>
            </a:r>
            <a:br>
              <a:rPr lang="sr-Latn-CS" b="1" dirty="0">
                <a:latin typeface="+mj-lt"/>
              </a:rPr>
            </a:br>
            <a:endParaRPr lang="en-US" dirty="0">
              <a:latin typeface="+mj-lt"/>
            </a:endParaRPr>
          </a:p>
        </p:txBody>
      </p:sp>
      <p:sp>
        <p:nvSpPr>
          <p:cNvPr id="46083" name="Content Placeholder 2">
            <a:extLst>
              <a:ext uri="{FF2B5EF4-FFF2-40B4-BE49-F238E27FC236}">
                <a16:creationId xmlns:a16="http://schemas.microsoft.com/office/drawing/2014/main" id="{F3C1CB88-DB05-47A1-A68B-6EA7040D6FBA}"/>
              </a:ext>
            </a:extLst>
          </p:cNvPr>
          <p:cNvSpPr>
            <a:spLocks noGrp="1"/>
          </p:cNvSpPr>
          <p:nvPr>
            <p:ph sz="half" idx="1"/>
          </p:nvPr>
        </p:nvSpPr>
        <p:spPr>
          <a:xfrm>
            <a:off x="465138" y="1770063"/>
            <a:ext cx="6629082" cy="4525962"/>
          </a:xfrm>
        </p:spPr>
        <p:txBody>
          <a:bodyPr/>
          <a:lstStyle/>
          <a:p>
            <a:pPr marL="68263" indent="0" eaLnBrk="1" hangingPunct="1">
              <a:buNone/>
            </a:pPr>
            <a:r>
              <a:rPr lang="en-GB" altLang="en-US" b="1" dirty="0">
                <a:latin typeface="Arial" panose="020B0604020202020204" pitchFamily="34" charset="0"/>
              </a:rPr>
              <a:t>             </a:t>
            </a:r>
            <a:r>
              <a:rPr lang="en-GB" altLang="en-US" sz="900" b="1" dirty="0">
                <a:latin typeface="Arial" panose="020B0604020202020204" pitchFamily="34" charset="0"/>
              </a:rPr>
              <a:t>                      </a:t>
            </a:r>
            <a:r>
              <a:rPr lang="en-GB" altLang="en-US" sz="900" b="1" dirty="0" err="1">
                <a:latin typeface="Arial" panose="020B0604020202020204" pitchFamily="34" charset="0"/>
              </a:rPr>
              <a:t>obrazovanje</a:t>
            </a:r>
            <a:r>
              <a:rPr lang="en-GB" altLang="en-US" sz="900" b="1" dirty="0">
                <a:latin typeface="Arial" panose="020B0604020202020204" pitchFamily="34" charset="0"/>
              </a:rPr>
              <a:t>, </a:t>
            </a:r>
            <a:r>
              <a:rPr lang="en-GB" altLang="en-US" sz="900" b="1" dirty="0" err="1">
                <a:latin typeface="Arial" panose="020B0604020202020204" pitchFamily="34" charset="0"/>
              </a:rPr>
              <a:t>zdravlje</a:t>
            </a:r>
            <a:endParaRPr lang="sr-Latn-CS" altLang="en-US" sz="900" b="1" dirty="0">
              <a:latin typeface="Arial" panose="020B0604020202020204" pitchFamily="34" charset="0"/>
            </a:endParaRPr>
          </a:p>
          <a:p>
            <a:pPr eaLnBrk="1" hangingPunct="1"/>
            <a:r>
              <a:rPr lang="en-US" altLang="en-US" b="1" i="1" dirty="0">
                <a:latin typeface="Arial" panose="020B0604020202020204" pitchFamily="34" charset="0"/>
              </a:rPr>
              <a:t>Y = A F(K, L, H, K</a:t>
            </a:r>
            <a:r>
              <a:rPr lang="en-US" altLang="en-US" b="1" i="1" baseline="-25000" dirty="0">
                <a:latin typeface="Arial" panose="020B0604020202020204" pitchFamily="34" charset="0"/>
              </a:rPr>
              <a:t>G</a:t>
            </a:r>
            <a:r>
              <a:rPr lang="en-US" altLang="en-US" b="1" i="1" dirty="0">
                <a:latin typeface="Arial" panose="020B0604020202020204" pitchFamily="34" charset="0"/>
              </a:rPr>
              <a:t>)</a:t>
            </a:r>
            <a:endParaRPr lang="sr-Latn-CS" altLang="en-US" b="1" dirty="0">
              <a:latin typeface="Arial" panose="020B0604020202020204" pitchFamily="34" charset="0"/>
            </a:endParaRPr>
          </a:p>
          <a:p>
            <a:pPr eaLnBrk="1" hangingPunct="1"/>
            <a:endParaRPr lang="en-US" altLang="en-US" dirty="0">
              <a:latin typeface="Arial" panose="020B0604020202020204" pitchFamily="34" charset="0"/>
            </a:endParaRPr>
          </a:p>
        </p:txBody>
      </p:sp>
      <p:pic>
        <p:nvPicPr>
          <p:cNvPr id="46084" name="Picture 4">
            <a:extLst>
              <a:ext uri="{FF2B5EF4-FFF2-40B4-BE49-F238E27FC236}">
                <a16:creationId xmlns:a16="http://schemas.microsoft.com/office/drawing/2014/main" id="{504FEA1C-70CA-4DFE-928F-864EC49312A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212850" y="2820988"/>
            <a:ext cx="6824663" cy="3816350"/>
          </a:xfr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ED4F521-E635-47EE-916D-271ABD17E113}"/>
              </a:ext>
            </a:extLst>
          </p:cNvPr>
          <p:cNvSpPr>
            <a:spLocks noGrp="1"/>
          </p:cNvSpPr>
          <p:nvPr>
            <p:ph type="title"/>
          </p:nvPr>
        </p:nvSpPr>
        <p:spPr>
          <a:xfrm>
            <a:off x="457200" y="512763"/>
            <a:ext cx="8229600" cy="914400"/>
          </a:xfrm>
        </p:spPr>
        <p:txBody>
          <a:bodyPr/>
          <a:lstStyle/>
          <a:p>
            <a:pPr eaLnBrk="1" hangingPunct="1">
              <a:defRPr/>
            </a:pPr>
            <a:r>
              <a:rPr lang="en-US" sz="2800" dirty="0" err="1"/>
              <a:t>Pojava</a:t>
            </a:r>
            <a:r>
              <a:rPr lang="en-US" sz="2800" dirty="0"/>
              <a:t> da </a:t>
            </a:r>
            <a:r>
              <a:rPr lang="en-US" sz="2800" dirty="0" err="1"/>
              <a:t>pojedinane</a:t>
            </a:r>
            <a:r>
              <a:rPr lang="en-US" sz="2800" dirty="0"/>
              <a:t> </a:t>
            </a:r>
            <a:r>
              <a:rPr lang="en-US" sz="2800" dirty="0" err="1"/>
              <a:t>aktivnosti</a:t>
            </a:r>
            <a:r>
              <a:rPr lang="en-US" sz="2800" dirty="0"/>
              <a:t> </a:t>
            </a:r>
            <a:r>
              <a:rPr lang="en-US" sz="2800" dirty="0" err="1"/>
              <a:t>mogu</a:t>
            </a:r>
            <a:r>
              <a:rPr lang="en-US" sz="2800" dirty="0"/>
              <a:t> da </a:t>
            </a:r>
            <a:r>
              <a:rPr lang="en-US" sz="2800" dirty="0" err="1"/>
              <a:t>povećaju</a:t>
            </a:r>
            <a:r>
              <a:rPr lang="en-US" sz="2800" dirty="0"/>
              <a:t> </a:t>
            </a:r>
            <a:r>
              <a:rPr lang="en-US" sz="2800" dirty="0" err="1"/>
              <a:t>agregatnu</a:t>
            </a:r>
            <a:r>
              <a:rPr lang="en-US" sz="2800" dirty="0"/>
              <a:t> </a:t>
            </a:r>
            <a:r>
              <a:rPr lang="en-US" sz="2800" dirty="0" err="1"/>
              <a:t>produktivnost</a:t>
            </a:r>
            <a:r>
              <a:rPr lang="en-US" sz="2800" dirty="0"/>
              <a:t> </a:t>
            </a:r>
            <a:br>
              <a:rPr lang="sr-Latn-RS" sz="2800" dirty="0"/>
            </a:br>
            <a:br>
              <a:rPr lang="sr-Latn-RS" sz="2800" dirty="0"/>
            </a:br>
            <a:r>
              <a:rPr lang="en-US" sz="2800" dirty="0" err="1"/>
              <a:t>čak</a:t>
            </a:r>
            <a:r>
              <a:rPr lang="en-US" sz="2800" dirty="0"/>
              <a:t> </a:t>
            </a:r>
            <a:r>
              <a:rPr lang="en-US" sz="2800" dirty="0" err="1"/>
              <a:t>i</a:t>
            </a:r>
            <a:r>
              <a:rPr lang="en-US" sz="2800" dirty="0"/>
              <a:t> </a:t>
            </a:r>
            <a:r>
              <a:rPr lang="en-US" sz="2800" dirty="0" err="1"/>
              <a:t>ako</a:t>
            </a:r>
            <a:r>
              <a:rPr lang="en-US" sz="2800" dirty="0"/>
              <a:t> </a:t>
            </a:r>
            <a:r>
              <a:rPr lang="en-US" sz="2800" dirty="0" err="1"/>
              <a:t>pojedinac</a:t>
            </a:r>
            <a:r>
              <a:rPr lang="en-US" sz="2800" dirty="0"/>
              <a:t> ne </a:t>
            </a:r>
            <a:r>
              <a:rPr lang="en-US" sz="2800" dirty="0" err="1"/>
              <a:t>primećuje</a:t>
            </a:r>
            <a:r>
              <a:rPr lang="en-US" sz="2800" dirty="0"/>
              <a:t> </a:t>
            </a:r>
            <a:r>
              <a:rPr lang="en-US" sz="2800" dirty="0" err="1"/>
              <a:t>nikakav</a:t>
            </a:r>
            <a:r>
              <a:rPr lang="en-US" sz="2800" dirty="0"/>
              <a:t> </a:t>
            </a:r>
            <a:r>
              <a:rPr lang="en-US" sz="2800" dirty="0" err="1"/>
              <a:t>dodatni</a:t>
            </a:r>
            <a:r>
              <a:rPr lang="en-US" sz="2800" dirty="0"/>
              <a:t> </a:t>
            </a:r>
            <a:r>
              <a:rPr lang="en-US" sz="2800" dirty="0" err="1"/>
              <a:t>efekat</a:t>
            </a:r>
            <a:r>
              <a:rPr lang="en-US" sz="2800" dirty="0"/>
              <a:t> od </a:t>
            </a:r>
            <a:r>
              <a:rPr lang="en-US" sz="2800" dirty="0" err="1"/>
              <a:t>sopstvene</a:t>
            </a:r>
            <a:r>
              <a:rPr lang="en-US" sz="2800" dirty="0"/>
              <a:t> </a:t>
            </a:r>
            <a:r>
              <a:rPr lang="en-US" sz="2800" dirty="0" err="1"/>
              <a:t>aktivnosti</a:t>
            </a:r>
            <a:r>
              <a:rPr lang="en-US" sz="2800" dirty="0"/>
              <a:t> </a:t>
            </a:r>
            <a:r>
              <a:rPr lang="en-US" sz="2800" dirty="0" err="1"/>
              <a:t>zove</a:t>
            </a:r>
            <a:r>
              <a:rPr lang="en-US" sz="2800" dirty="0"/>
              <a:t> se </a:t>
            </a:r>
            <a:r>
              <a:rPr lang="en-US" sz="2800" b="1" dirty="0" err="1"/>
              <a:t>Maršalijanska</a:t>
            </a:r>
            <a:r>
              <a:rPr lang="en-US" sz="2800" b="1" dirty="0"/>
              <a:t> </a:t>
            </a:r>
            <a:r>
              <a:rPr lang="en-US" sz="2800" b="1" dirty="0" err="1"/>
              <a:t>eksternalija</a:t>
            </a:r>
            <a:r>
              <a:rPr lang="en-US" sz="2800" dirty="0"/>
              <a:t>. </a:t>
            </a:r>
            <a:br>
              <a:rPr lang="sr-Latn-RS" sz="2800" dirty="0"/>
            </a:br>
            <a:br>
              <a:rPr lang="sr-Latn-RS" sz="2800" dirty="0"/>
            </a:br>
            <a:r>
              <a:rPr lang="en-US" sz="2800" dirty="0" err="1"/>
              <a:t>Ako</a:t>
            </a:r>
            <a:r>
              <a:rPr lang="en-US" sz="2800" dirty="0"/>
              <a:t> </a:t>
            </a:r>
            <a:r>
              <a:rPr lang="en-US" sz="2800" dirty="0" err="1"/>
              <a:t>Maršalijanska</a:t>
            </a:r>
            <a:r>
              <a:rPr lang="en-US" sz="2800" dirty="0"/>
              <a:t> </a:t>
            </a:r>
            <a:r>
              <a:rPr lang="en-US" sz="2800" dirty="0" err="1"/>
              <a:t>eksternalija</a:t>
            </a:r>
            <a:r>
              <a:rPr lang="en-US" sz="2800" dirty="0"/>
              <a:t> </a:t>
            </a:r>
            <a:r>
              <a:rPr lang="en-US" sz="2800" dirty="0" err="1"/>
              <a:t>stvara</a:t>
            </a:r>
            <a:r>
              <a:rPr lang="en-US" sz="2800" dirty="0"/>
              <a:t> </a:t>
            </a:r>
            <a:r>
              <a:rPr lang="en-US" sz="2800" dirty="0" err="1"/>
              <a:t>uslove</a:t>
            </a:r>
            <a:r>
              <a:rPr lang="en-US" sz="2800" dirty="0"/>
              <a:t> </a:t>
            </a:r>
            <a:r>
              <a:rPr lang="en-US" sz="2800" dirty="0" err="1"/>
              <a:t>za</a:t>
            </a:r>
            <a:r>
              <a:rPr lang="en-US" sz="2800" dirty="0"/>
              <a:t> </a:t>
            </a:r>
            <a:r>
              <a:rPr lang="en-US" sz="2800" dirty="0" err="1"/>
              <a:t>konstantne</a:t>
            </a:r>
            <a:r>
              <a:rPr lang="en-US" sz="2800" dirty="0"/>
              <a:t> </a:t>
            </a:r>
            <a:r>
              <a:rPr lang="en-US" sz="2800" dirty="0" err="1"/>
              <a:t>prinose</a:t>
            </a:r>
            <a:r>
              <a:rPr lang="en-US" sz="2800" dirty="0"/>
              <a:t> </a:t>
            </a:r>
            <a:r>
              <a:rPr lang="en-US" sz="2800" dirty="0" err="1"/>
              <a:t>na</a:t>
            </a:r>
            <a:r>
              <a:rPr lang="en-US" sz="2800" dirty="0"/>
              <a:t> </a:t>
            </a:r>
            <a:r>
              <a:rPr lang="en-US" sz="2800" dirty="0" err="1"/>
              <a:t>angažovane</a:t>
            </a:r>
            <a:r>
              <a:rPr lang="en-US" sz="2800" dirty="0"/>
              <a:t> </a:t>
            </a:r>
            <a:r>
              <a:rPr lang="en-US" sz="2800" dirty="0" err="1"/>
              <a:t>faktore</a:t>
            </a:r>
            <a:r>
              <a:rPr lang="en-US" sz="2800" dirty="0"/>
              <a:t> – </a:t>
            </a:r>
            <a:r>
              <a:rPr lang="en-US" sz="2800" dirty="0" err="1"/>
              <a:t>fizički</a:t>
            </a:r>
            <a:r>
              <a:rPr lang="en-US" sz="2800" dirty="0"/>
              <a:t> </a:t>
            </a:r>
            <a:r>
              <a:rPr lang="en-US" sz="2800" dirty="0" err="1"/>
              <a:t>ili</a:t>
            </a:r>
            <a:r>
              <a:rPr lang="en-US" sz="2800" dirty="0"/>
              <a:t> </a:t>
            </a:r>
            <a:r>
              <a:rPr lang="en-US" sz="2800" dirty="0" err="1"/>
              <a:t>ljudski</a:t>
            </a:r>
            <a:r>
              <a:rPr lang="en-US" sz="2800" dirty="0"/>
              <a:t> </a:t>
            </a:r>
            <a:r>
              <a:rPr lang="en-US" sz="2800" dirty="0" err="1"/>
              <a:t>kapital</a:t>
            </a:r>
            <a:r>
              <a:rPr lang="en-US" sz="2800" dirty="0"/>
              <a:t>, rad </a:t>
            </a:r>
            <a:r>
              <a:rPr lang="en-US" sz="2800" dirty="0" err="1"/>
              <a:t>ili</a:t>
            </a:r>
            <a:r>
              <a:rPr lang="en-US" sz="2800" dirty="0"/>
              <a:t> </a:t>
            </a:r>
            <a:r>
              <a:rPr lang="en-US" sz="2800" dirty="0" err="1"/>
              <a:t>infrasturkturu</a:t>
            </a:r>
            <a:r>
              <a:rPr lang="en-US" sz="2800" dirty="0"/>
              <a:t> – </a:t>
            </a:r>
            <a:br>
              <a:rPr lang="sr-Latn-RS" sz="2800" dirty="0"/>
            </a:br>
            <a:br>
              <a:rPr lang="sr-Latn-RS" sz="2800" dirty="0"/>
            </a:br>
            <a:r>
              <a:rPr lang="en-US" sz="2800" dirty="0" err="1"/>
              <a:t>onda</a:t>
            </a:r>
            <a:r>
              <a:rPr lang="en-US" sz="2800" dirty="0"/>
              <a:t> </a:t>
            </a:r>
            <a:r>
              <a:rPr lang="en-US" sz="2800" dirty="0" err="1"/>
              <a:t>marginalni</a:t>
            </a:r>
            <a:r>
              <a:rPr lang="en-US" sz="2800" dirty="0"/>
              <a:t> </a:t>
            </a:r>
            <a:r>
              <a:rPr lang="en-US" sz="2800" dirty="0" err="1"/>
              <a:t>proizvod</a:t>
            </a:r>
            <a:r>
              <a:rPr lang="en-US" sz="2800" dirty="0"/>
              <a:t> </a:t>
            </a:r>
            <a:r>
              <a:rPr lang="en-US" sz="2800" dirty="0" err="1"/>
              <a:t>kapitala</a:t>
            </a:r>
            <a:r>
              <a:rPr lang="en-US" sz="2800" dirty="0"/>
              <a:t> ne mora da </a:t>
            </a:r>
            <a:r>
              <a:rPr lang="en-US" sz="2800" dirty="0" err="1"/>
              <a:t>pada</a:t>
            </a:r>
            <a:r>
              <a:rPr lang="en-US" sz="2800" dirty="0"/>
              <a:t> u </a:t>
            </a:r>
            <a:r>
              <a:rPr lang="en-US" sz="2800" dirty="0" err="1"/>
              <a:t>procesu</a:t>
            </a:r>
            <a:r>
              <a:rPr lang="en-US" sz="2800" dirty="0"/>
              <a:t> </a:t>
            </a:r>
            <a:r>
              <a:rPr lang="en-US" sz="2800" dirty="0" err="1"/>
              <a:t>rasta</a:t>
            </a:r>
            <a:r>
              <a:rPr lang="en-US" sz="2800" dirty="0"/>
              <a:t> </a:t>
            </a:r>
            <a:r>
              <a:rPr lang="en-US" sz="2800" dirty="0" err="1"/>
              <a:t>i</a:t>
            </a:r>
            <a:r>
              <a:rPr lang="en-US" sz="2800" dirty="0"/>
              <a:t> </a:t>
            </a:r>
            <a:r>
              <a:rPr lang="en-US" sz="2800" dirty="0" err="1"/>
              <a:t>endogeni</a:t>
            </a:r>
            <a:r>
              <a:rPr lang="en-US" sz="2800" dirty="0"/>
              <a:t> </a:t>
            </a:r>
            <a:r>
              <a:rPr lang="en-US" sz="2800" dirty="0" err="1"/>
              <a:t>rast</a:t>
            </a:r>
            <a:r>
              <a:rPr lang="en-US" sz="2800" dirty="0"/>
              <a:t> </a:t>
            </a:r>
            <a:r>
              <a:rPr lang="en-US" sz="2800" dirty="0" err="1"/>
              <a:t>postaje</a:t>
            </a:r>
            <a:r>
              <a:rPr lang="en-US" sz="2800" dirty="0"/>
              <a:t> </a:t>
            </a:r>
            <a:r>
              <a:rPr lang="en-US" sz="2800" dirty="0" err="1"/>
              <a:t>moguć</a:t>
            </a:r>
            <a:br>
              <a:rPr lang="en-US" sz="2800" dirty="0"/>
            </a:br>
            <a:r>
              <a:rPr lang="en-US" sz="2800" dirty="0"/>
              <a:t>to </a:t>
            </a:r>
            <a:r>
              <a:rPr lang="en-US" sz="2800" dirty="0" err="1"/>
              <a:t>je</a:t>
            </a:r>
            <a:r>
              <a:rPr lang="en-US" sz="2800" dirty="0"/>
              <a:t> </a:t>
            </a:r>
            <a:r>
              <a:rPr lang="en-US" sz="2800" dirty="0" err="1"/>
              <a:t>razlog</a:t>
            </a:r>
            <a:r>
              <a:rPr lang="en-US" sz="2800" dirty="0"/>
              <a:t> da se </a:t>
            </a:r>
            <a:r>
              <a:rPr lang="en-US" sz="2800" dirty="0" err="1"/>
              <a:t>prave</a:t>
            </a:r>
            <a:r>
              <a:rPr lang="en-US" sz="2800" dirty="0"/>
              <a:t> </a:t>
            </a:r>
            <a:r>
              <a:rPr lang="sr-Latn-RS" sz="2800" dirty="0"/>
              <a:t>šoping molovi, na primer</a:t>
            </a:r>
            <a:endParaRPr lang="en-US" sz="2800" dirty="0">
              <a:latin typeface="+mj-lt"/>
            </a:endParaRPr>
          </a:p>
        </p:txBody>
      </p:sp>
    </p:spTree>
    <p:extLst>
      <p:ext uri="{BB962C8B-B14F-4D97-AF65-F5344CB8AC3E}">
        <p14:creationId xmlns:p14="http://schemas.microsoft.com/office/powerpoint/2010/main" val="32748069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D2A80-D945-4EBB-B262-3CAD840D6DAA}"/>
              </a:ext>
            </a:extLst>
          </p:cNvPr>
          <p:cNvSpPr>
            <a:spLocks noGrp="1"/>
          </p:cNvSpPr>
          <p:nvPr>
            <p:ph type="title"/>
          </p:nvPr>
        </p:nvSpPr>
        <p:spPr>
          <a:xfrm>
            <a:off x="457200" y="512763"/>
            <a:ext cx="8229600" cy="914400"/>
          </a:xfrm>
        </p:spPr>
        <p:txBody>
          <a:bodyPr/>
          <a:lstStyle/>
          <a:p>
            <a:pPr eaLnBrk="1" hangingPunct="1">
              <a:defRPr/>
            </a:pPr>
            <a:r>
              <a:rPr lang="sr-Latn-CS" dirty="0">
                <a:latin typeface="+mj-lt"/>
              </a:rPr>
              <a:t>Primeri maršalijanske eksternalije</a:t>
            </a:r>
            <a:endParaRPr lang="en-US" dirty="0">
              <a:latin typeface="+mj-lt"/>
            </a:endParaRPr>
          </a:p>
        </p:txBody>
      </p:sp>
      <p:sp>
        <p:nvSpPr>
          <p:cNvPr id="4" name="Content Placeholder 3">
            <a:extLst>
              <a:ext uri="{FF2B5EF4-FFF2-40B4-BE49-F238E27FC236}">
                <a16:creationId xmlns:a16="http://schemas.microsoft.com/office/drawing/2014/main" id="{8E62BE0F-1E5F-444C-A9B7-9FF7707C477E}"/>
              </a:ext>
            </a:extLst>
          </p:cNvPr>
          <p:cNvSpPr>
            <a:spLocks noGrp="1"/>
          </p:cNvSpPr>
          <p:nvPr>
            <p:ph sz="half" idx="2"/>
          </p:nvPr>
        </p:nvSpPr>
        <p:spPr>
          <a:xfrm>
            <a:off x="574675" y="1509713"/>
            <a:ext cx="8120063" cy="4786312"/>
          </a:xfrm>
        </p:spPr>
        <p:txBody>
          <a:bodyPr/>
          <a:lstStyle/>
          <a:p>
            <a:pPr marL="582613" indent="-514350" eaLnBrk="1" hangingPunct="1">
              <a:buFont typeface="+mj-lt"/>
              <a:buAutoNum type="arabicPeriod"/>
              <a:defRPr/>
            </a:pPr>
            <a:r>
              <a:rPr lang="sr-Latn-CS" i="1" dirty="0">
                <a:latin typeface="+mn-lt"/>
              </a:rPr>
              <a:t>Ljudski kapital </a:t>
            </a:r>
          </a:p>
          <a:p>
            <a:pPr marL="911225" lvl="1" indent="-514350" eaLnBrk="1" hangingPunct="1">
              <a:defRPr/>
            </a:pPr>
            <a:r>
              <a:rPr lang="es-ES" i="1" dirty="0">
                <a:latin typeface="+mn-lt"/>
              </a:rPr>
              <a:t>Y=K</a:t>
            </a:r>
            <a:r>
              <a:rPr lang="es-ES" i="1" baseline="30000" dirty="0">
                <a:latin typeface="+mn-lt"/>
              </a:rPr>
              <a:t>α</a:t>
            </a:r>
            <a:r>
              <a:rPr lang="es-ES" i="1" dirty="0">
                <a:latin typeface="+mn-lt"/>
              </a:rPr>
              <a:t>(AL)</a:t>
            </a:r>
            <a:r>
              <a:rPr lang="es-ES" i="1" baseline="30000" dirty="0">
                <a:latin typeface="+mn-lt"/>
              </a:rPr>
              <a:t>1-α</a:t>
            </a:r>
            <a:r>
              <a:rPr lang="es-ES" i="1" dirty="0">
                <a:latin typeface="+mn-lt"/>
              </a:rPr>
              <a:t>, </a:t>
            </a:r>
            <a:r>
              <a:rPr lang="es-ES" i="1" dirty="0" err="1">
                <a:latin typeface="+mn-lt"/>
              </a:rPr>
              <a:t>pri</a:t>
            </a:r>
            <a:r>
              <a:rPr lang="es-ES" i="1" dirty="0">
                <a:latin typeface="+mn-lt"/>
              </a:rPr>
              <a:t> </a:t>
            </a:r>
            <a:r>
              <a:rPr lang="es-ES" i="1" dirty="0" err="1">
                <a:latin typeface="+mn-lt"/>
              </a:rPr>
              <a:t>čemu</a:t>
            </a:r>
            <a:r>
              <a:rPr lang="es-ES" i="1" dirty="0">
                <a:latin typeface="+mn-lt"/>
              </a:rPr>
              <a:t> je A = H</a:t>
            </a:r>
            <a:endParaRPr lang="sr-Latn-CS" i="1" dirty="0">
              <a:latin typeface="+mn-lt"/>
            </a:endParaRPr>
          </a:p>
          <a:p>
            <a:pPr marL="582613" indent="-457200" eaLnBrk="1" hangingPunct="1">
              <a:buFont typeface="+mj-lt"/>
              <a:buAutoNum type="arabicPeriod"/>
              <a:defRPr/>
            </a:pPr>
            <a:r>
              <a:rPr lang="sr-Latn-CS" i="1" dirty="0">
                <a:latin typeface="+mn-lt"/>
              </a:rPr>
              <a:t>Infrastruktura </a:t>
            </a:r>
          </a:p>
          <a:p>
            <a:pPr marL="911225" lvl="1" indent="-457200" eaLnBrk="1" hangingPunct="1">
              <a:defRPr/>
            </a:pPr>
            <a:r>
              <a:rPr lang="en-US" sz="2000" i="1" dirty="0">
                <a:latin typeface="+mn-lt"/>
              </a:rPr>
              <a:t>A=(K</a:t>
            </a:r>
            <a:r>
              <a:rPr lang="en-US" sz="2000" i="1" baseline="30000" dirty="0">
                <a:latin typeface="+mn-lt"/>
              </a:rPr>
              <a:t>G</a:t>
            </a:r>
            <a:r>
              <a:rPr lang="en-US" sz="2000" i="1" dirty="0">
                <a:latin typeface="+mn-lt"/>
              </a:rPr>
              <a:t>)Y, </a:t>
            </a:r>
            <a:r>
              <a:rPr lang="en-US" sz="2000" dirty="0" err="1">
                <a:latin typeface="+mn-lt"/>
              </a:rPr>
              <a:t>Ovde</a:t>
            </a:r>
            <a:r>
              <a:rPr lang="en-US" sz="2000" dirty="0">
                <a:latin typeface="+mn-lt"/>
              </a:rPr>
              <a:t> </a:t>
            </a:r>
            <a:r>
              <a:rPr lang="en-US" sz="2000" dirty="0" err="1">
                <a:latin typeface="+mn-lt"/>
              </a:rPr>
              <a:t>će</a:t>
            </a:r>
            <a:r>
              <a:rPr lang="en-US" sz="2000" dirty="0">
                <a:latin typeface="+mn-lt"/>
              </a:rPr>
              <a:t> </a:t>
            </a:r>
            <a:r>
              <a:rPr lang="en-US" sz="2000" dirty="0" err="1">
                <a:latin typeface="+mn-lt"/>
              </a:rPr>
              <a:t>poreska</a:t>
            </a:r>
            <a:r>
              <a:rPr lang="en-US" sz="2000" dirty="0">
                <a:latin typeface="+mn-lt"/>
              </a:rPr>
              <a:t> </a:t>
            </a:r>
            <a:r>
              <a:rPr lang="en-US" sz="2000" dirty="0" err="1">
                <a:latin typeface="+mn-lt"/>
              </a:rPr>
              <a:t>stopa</a:t>
            </a:r>
            <a:r>
              <a:rPr lang="en-US" sz="2000" dirty="0">
                <a:latin typeface="+mn-lt"/>
              </a:rPr>
              <a:t> </a:t>
            </a:r>
            <a:r>
              <a:rPr lang="sr-Cyrl-CS" sz="2000" dirty="0">
                <a:latin typeface="+mn-lt"/>
              </a:rPr>
              <a:t>т </a:t>
            </a:r>
            <a:r>
              <a:rPr lang="en-US" sz="2000" dirty="0" err="1">
                <a:latin typeface="+mn-lt"/>
              </a:rPr>
              <a:t>imati</a:t>
            </a:r>
            <a:r>
              <a:rPr lang="sr-Latn-CS" sz="2000" dirty="0">
                <a:latin typeface="+mn-lt"/>
              </a:rPr>
              <a:t> </a:t>
            </a:r>
            <a:r>
              <a:rPr lang="en-US" sz="2000" dirty="0" err="1">
                <a:latin typeface="+mn-lt"/>
              </a:rPr>
              <a:t>ulogu</a:t>
            </a:r>
            <a:r>
              <a:rPr lang="en-US" sz="2000" dirty="0">
                <a:latin typeface="+mn-lt"/>
              </a:rPr>
              <a:t> </a:t>
            </a:r>
            <a:r>
              <a:rPr lang="en-US" sz="2000" dirty="0" err="1">
                <a:latin typeface="+mn-lt"/>
              </a:rPr>
              <a:t>stope</a:t>
            </a:r>
            <a:r>
              <a:rPr lang="en-US" sz="2000" dirty="0">
                <a:latin typeface="+mn-lt"/>
              </a:rPr>
              <a:t> </a:t>
            </a:r>
            <a:r>
              <a:rPr lang="en-US" sz="2000" dirty="0" err="1">
                <a:latin typeface="+mn-lt"/>
              </a:rPr>
              <a:t>štednje</a:t>
            </a:r>
            <a:r>
              <a:rPr lang="en-US" sz="2000" dirty="0">
                <a:latin typeface="+mn-lt"/>
              </a:rPr>
              <a:t>.</a:t>
            </a:r>
            <a:r>
              <a:rPr lang="sr-Latn-CS" sz="2000" dirty="0">
                <a:latin typeface="+mn-lt"/>
              </a:rPr>
              <a:t>- javna štednja </a:t>
            </a:r>
          </a:p>
          <a:p>
            <a:pPr marL="911225" lvl="1" indent="-457200" eaLnBrk="1" hangingPunct="1">
              <a:defRPr/>
            </a:pPr>
            <a:r>
              <a:rPr lang="en-US" sz="2000" dirty="0" err="1">
                <a:latin typeface="+mn-lt"/>
              </a:rPr>
              <a:t>Ovaj</a:t>
            </a:r>
            <a:r>
              <a:rPr lang="en-US" sz="2000" dirty="0">
                <a:latin typeface="+mn-lt"/>
              </a:rPr>
              <a:t> </a:t>
            </a:r>
            <a:r>
              <a:rPr lang="en-US" sz="2000" dirty="0" err="1">
                <a:latin typeface="+mn-lt"/>
              </a:rPr>
              <a:t>slučaj</a:t>
            </a:r>
            <a:r>
              <a:rPr lang="en-US" sz="2000" dirty="0">
                <a:latin typeface="+mn-lt"/>
              </a:rPr>
              <a:t> bi bio argument u </a:t>
            </a:r>
            <a:r>
              <a:rPr lang="en-US" sz="2000" dirty="0" err="1">
                <a:latin typeface="+mn-lt"/>
              </a:rPr>
              <a:t>korist</a:t>
            </a:r>
            <a:r>
              <a:rPr lang="sr-Latn-CS" sz="2000" dirty="0">
                <a:latin typeface="+mn-lt"/>
              </a:rPr>
              <a:t> </a:t>
            </a:r>
            <a:r>
              <a:rPr lang="en-US" sz="2000" dirty="0" err="1">
                <a:latin typeface="+mn-lt"/>
              </a:rPr>
              <a:t>državnih</a:t>
            </a:r>
            <a:r>
              <a:rPr lang="en-US" sz="2000" dirty="0">
                <a:latin typeface="+mn-lt"/>
              </a:rPr>
              <a:t> </a:t>
            </a:r>
            <a:r>
              <a:rPr lang="en-US" sz="2000" dirty="0" err="1">
                <a:latin typeface="+mn-lt"/>
              </a:rPr>
              <a:t>investicija</a:t>
            </a:r>
            <a:r>
              <a:rPr lang="en-US" sz="2000" dirty="0">
                <a:latin typeface="+mn-lt"/>
              </a:rPr>
              <a:t> u </a:t>
            </a:r>
            <a:r>
              <a:rPr lang="en-US" sz="2000" dirty="0" err="1">
                <a:latin typeface="+mn-lt"/>
              </a:rPr>
              <a:t>obrazovanje</a:t>
            </a:r>
            <a:r>
              <a:rPr lang="en-US" sz="2000" dirty="0">
                <a:latin typeface="+mn-lt"/>
              </a:rPr>
              <a:t>.</a:t>
            </a:r>
            <a:endParaRPr lang="sr-Latn-CS" sz="2000" dirty="0">
              <a:latin typeface="+mn-lt"/>
            </a:endParaRPr>
          </a:p>
          <a:p>
            <a:pPr marL="582613" indent="-514350" eaLnBrk="1" hangingPunct="1">
              <a:buFont typeface="+mj-lt"/>
              <a:buAutoNum type="arabicPeriod"/>
              <a:defRPr/>
            </a:pPr>
            <a:r>
              <a:rPr lang="pl-PL" i="1" dirty="0">
                <a:latin typeface="+mn-lt"/>
              </a:rPr>
              <a:t>Maršalijanske eksternalije</a:t>
            </a:r>
          </a:p>
          <a:p>
            <a:pPr marL="911225" lvl="1" indent="-514350" eaLnBrk="1" hangingPunct="1">
              <a:defRPr/>
            </a:pPr>
            <a:r>
              <a:rPr lang="pl-PL" i="1" dirty="0">
                <a:latin typeface="+mn-lt"/>
              </a:rPr>
              <a:t>A=Z</a:t>
            </a:r>
            <a:r>
              <a:rPr lang="pl-PL" i="1" baseline="30000" dirty="0">
                <a:latin typeface="+mn-lt"/>
              </a:rPr>
              <a:t>Y</a:t>
            </a:r>
            <a:r>
              <a:rPr lang="pl-PL" i="1" dirty="0">
                <a:latin typeface="+mn-lt"/>
              </a:rPr>
              <a:t>, Z  je suma svih autputa svih </a:t>
            </a:r>
            <a:r>
              <a:rPr lang="en-US" dirty="0" err="1">
                <a:latin typeface="+mn-lt"/>
              </a:rPr>
              <a:t>individualnih</a:t>
            </a:r>
            <a:r>
              <a:rPr lang="en-US" dirty="0">
                <a:latin typeface="+mn-lt"/>
              </a:rPr>
              <a:t> </a:t>
            </a:r>
            <a:r>
              <a:rPr lang="en-US" dirty="0" err="1">
                <a:latin typeface="+mn-lt"/>
              </a:rPr>
              <a:t>firmi</a:t>
            </a:r>
            <a:endParaRPr lang="sr-Latn-CS" dirty="0">
              <a:latin typeface="+mn-lt"/>
            </a:endParaRPr>
          </a:p>
          <a:p>
            <a:pPr marL="911225" lvl="1" indent="-514350" eaLnBrk="1" hangingPunct="1">
              <a:defRPr/>
            </a:pPr>
            <a:r>
              <a:rPr lang="en-US" sz="2000" dirty="0" err="1">
                <a:latin typeface="+mn-lt"/>
              </a:rPr>
              <a:t>ako</a:t>
            </a:r>
            <a:r>
              <a:rPr lang="en-US" sz="2000" dirty="0">
                <a:latin typeface="+mn-lt"/>
              </a:rPr>
              <a:t> je </a:t>
            </a:r>
            <a:r>
              <a:rPr lang="en-US" sz="2000" i="1" dirty="0">
                <a:latin typeface="+mn-lt"/>
              </a:rPr>
              <a:t>y=1-</a:t>
            </a:r>
            <a:r>
              <a:rPr lang="el-GR" sz="2000" i="1" dirty="0">
                <a:latin typeface="+mn-lt"/>
              </a:rPr>
              <a:t>α, </a:t>
            </a:r>
            <a:r>
              <a:rPr lang="en-US" sz="2000" i="1" dirty="0" err="1">
                <a:latin typeface="+mn-lt"/>
              </a:rPr>
              <a:t>privreda</a:t>
            </a:r>
            <a:r>
              <a:rPr lang="en-US" sz="2000" i="1" dirty="0">
                <a:latin typeface="+mn-lt"/>
              </a:rPr>
              <a:t> </a:t>
            </a:r>
            <a:r>
              <a:rPr lang="en-US" sz="2000" i="1" dirty="0" err="1">
                <a:latin typeface="+mn-lt"/>
              </a:rPr>
              <a:t>ima</a:t>
            </a:r>
            <a:r>
              <a:rPr lang="en-US" sz="2000" i="1" dirty="0">
                <a:latin typeface="+mn-lt"/>
              </a:rPr>
              <a:t> </a:t>
            </a:r>
            <a:r>
              <a:rPr lang="en-US" sz="2000" i="1" dirty="0" err="1">
                <a:latin typeface="+mn-lt"/>
              </a:rPr>
              <a:t>konstantne</a:t>
            </a:r>
            <a:r>
              <a:rPr lang="en-US" sz="2000" i="1" dirty="0">
                <a:latin typeface="+mn-lt"/>
              </a:rPr>
              <a:t> </a:t>
            </a:r>
            <a:r>
              <a:rPr lang="en-US" sz="2000" i="1" dirty="0" err="1">
                <a:latin typeface="+mn-lt"/>
              </a:rPr>
              <a:t>prinose</a:t>
            </a:r>
            <a:r>
              <a:rPr lang="en-US" sz="2000" i="1" dirty="0">
                <a:latin typeface="+mn-lt"/>
              </a:rPr>
              <a:t>,</a:t>
            </a:r>
            <a:r>
              <a:rPr lang="sr-Latn-CS" sz="2000" i="1" dirty="0">
                <a:latin typeface="+mn-lt"/>
              </a:rPr>
              <a:t> </a:t>
            </a:r>
            <a:r>
              <a:rPr lang="vi-VN" sz="2000" dirty="0">
                <a:latin typeface="+mn-lt"/>
              </a:rPr>
              <a:t>mada nijedan pojedinačni proizvođač to ne može</a:t>
            </a:r>
            <a:r>
              <a:rPr lang="sr-Latn-CS" sz="2000" dirty="0">
                <a:latin typeface="+mn-lt"/>
              </a:rPr>
              <a:t> </a:t>
            </a:r>
            <a:r>
              <a:rPr lang="en-US" sz="2000" dirty="0" err="1">
                <a:latin typeface="+mn-lt"/>
              </a:rPr>
              <a:t>da</a:t>
            </a:r>
            <a:r>
              <a:rPr lang="en-US" sz="2000" dirty="0">
                <a:latin typeface="+mn-lt"/>
              </a:rPr>
              <a:t> </a:t>
            </a:r>
            <a:r>
              <a:rPr lang="en-US" sz="2000" dirty="0" err="1">
                <a:latin typeface="+mn-lt"/>
              </a:rPr>
              <a:t>dokuči</a:t>
            </a:r>
            <a:r>
              <a:rPr lang="en-US" sz="2000" dirty="0">
                <a:latin typeface="+mn-lt"/>
              </a:rPr>
              <a:t>.</a:t>
            </a:r>
            <a:endParaRPr lang="sr-Latn-CS" sz="2000" dirty="0">
              <a:latin typeface="+mn-lt"/>
            </a:endParaRPr>
          </a:p>
          <a:p>
            <a:pPr eaLnBrk="1" hangingPunct="1">
              <a:defRPr/>
            </a:pPr>
            <a:endParaRPr lang="sr-Latn-CS" i="1" dirty="0">
              <a:latin typeface="+mn-lt"/>
            </a:endParaRPr>
          </a:p>
          <a:p>
            <a:pPr marL="582613" indent="-514350" eaLnBrk="1" hangingPunct="1">
              <a:buFont typeface="+mj-lt"/>
              <a:buAutoNum type="arabicPeriod"/>
              <a:defRPr/>
            </a:pPr>
            <a:endParaRPr lang="en-US"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ox(in)">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ox(in)">
                                      <p:cBhvr>
                                        <p:cTn id="12" dur="5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ox(in)">
                                      <p:cBhvr>
                                        <p:cTn id="17" dur="500"/>
                                        <p:tgtEl>
                                          <p:spTgt spid="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ox(in)">
                                      <p:cBhvr>
                                        <p:cTn id="22" dur="500"/>
                                        <p:tgtEl>
                                          <p:spTgt spid="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ox(in)">
                                      <p:cBhvr>
                                        <p:cTn id="27" dur="500"/>
                                        <p:tgtEl>
                                          <p:spTgt spid="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ox(in)">
                                      <p:cBhvr>
                                        <p:cTn id="32" dur="500"/>
                                        <p:tgtEl>
                                          <p:spTgt spid="4">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ox(in)">
                                      <p:cBhvr>
                                        <p:cTn id="37" dur="500"/>
                                        <p:tgtEl>
                                          <p:spTgt spid="4">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box(in)">
                                      <p:cBhvr>
                                        <p:cTn id="4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FD683-4361-4496-AFFD-6376825D0E71}"/>
              </a:ext>
            </a:extLst>
          </p:cNvPr>
          <p:cNvSpPr>
            <a:spLocks noGrp="1"/>
          </p:cNvSpPr>
          <p:nvPr>
            <p:ph type="title"/>
          </p:nvPr>
        </p:nvSpPr>
        <p:spPr/>
        <p:txBody>
          <a:bodyPr/>
          <a:lstStyle/>
          <a:p>
            <a:r>
              <a:rPr lang="en-US" sz="2000" dirty="0" err="1"/>
              <a:t>Svi</a:t>
            </a:r>
            <a:r>
              <a:rPr lang="en-US" sz="2000" dirty="0"/>
              <a:t> </a:t>
            </a:r>
            <a:r>
              <a:rPr lang="en-US" sz="2000" dirty="0" err="1"/>
              <a:t>ovim</a:t>
            </a:r>
            <a:r>
              <a:rPr lang="en-US" sz="2000" dirty="0"/>
              <a:t> </a:t>
            </a:r>
            <a:r>
              <a:rPr lang="en-US" sz="2000" dirty="0" err="1"/>
              <a:t>primeri</a:t>
            </a:r>
            <a:r>
              <a:rPr lang="en-US" sz="2000" dirty="0"/>
              <a:t> </a:t>
            </a:r>
            <a:r>
              <a:rPr lang="en-US" sz="2000" dirty="0" err="1"/>
              <a:t>zahtevaju</a:t>
            </a:r>
            <a:r>
              <a:rPr lang="en-US" sz="2000" dirty="0"/>
              <a:t> </a:t>
            </a:r>
            <a:r>
              <a:rPr lang="en-US" sz="2000" dirty="0" err="1"/>
              <a:t>vrlo</a:t>
            </a:r>
            <a:r>
              <a:rPr lang="en-US" sz="2000" dirty="0"/>
              <a:t> </a:t>
            </a:r>
            <a:r>
              <a:rPr lang="en-US" sz="2000" dirty="0" err="1"/>
              <a:t>restriktivne</a:t>
            </a:r>
            <a:r>
              <a:rPr lang="en-US" sz="2000" dirty="0"/>
              <a:t> </a:t>
            </a:r>
            <a:r>
              <a:rPr lang="en-US" sz="2000" dirty="0" err="1"/>
              <a:t>pretpostavke</a:t>
            </a:r>
            <a:r>
              <a:rPr lang="en-US" sz="2000" dirty="0"/>
              <a:t> u </a:t>
            </a:r>
            <a:r>
              <a:rPr lang="en-US" sz="2000" dirty="0" err="1"/>
              <a:t>vezi</a:t>
            </a:r>
            <a:r>
              <a:rPr lang="en-US" sz="2000" dirty="0"/>
              <a:t> </a:t>
            </a:r>
            <a:r>
              <a:rPr lang="en-US" sz="2000" dirty="0" err="1"/>
              <a:t>parametara</a:t>
            </a:r>
            <a:r>
              <a:rPr lang="en-US" sz="2000" dirty="0"/>
              <a:t> </a:t>
            </a:r>
            <a:r>
              <a:rPr lang="en-US" sz="2000" dirty="0" err="1"/>
              <a:t>modela</a:t>
            </a:r>
            <a:r>
              <a:rPr lang="en-US" sz="2000" dirty="0"/>
              <a:t>. </a:t>
            </a:r>
            <a:endParaRPr lang="en-GB" sz="2000" dirty="0"/>
          </a:p>
        </p:txBody>
      </p:sp>
      <p:sp>
        <p:nvSpPr>
          <p:cNvPr id="3" name="Content Placeholder 2">
            <a:extLst>
              <a:ext uri="{FF2B5EF4-FFF2-40B4-BE49-F238E27FC236}">
                <a16:creationId xmlns:a16="http://schemas.microsoft.com/office/drawing/2014/main" id="{E8C7D656-8CE2-4EA4-8819-71F59C111670}"/>
              </a:ext>
            </a:extLst>
          </p:cNvPr>
          <p:cNvSpPr>
            <a:spLocks noGrp="1"/>
          </p:cNvSpPr>
          <p:nvPr>
            <p:ph sz="half" idx="1"/>
          </p:nvPr>
        </p:nvSpPr>
        <p:spPr/>
        <p:txBody>
          <a:bodyPr/>
          <a:lstStyle/>
          <a:p>
            <a:r>
              <a:rPr lang="sr-Latn-RS" dirty="0"/>
              <a:t>1.</a:t>
            </a:r>
            <a:r>
              <a:rPr lang="en-US" dirty="0"/>
              <a:t> </a:t>
            </a:r>
            <a:r>
              <a:rPr lang="en-US" dirty="0" err="1"/>
              <a:t>ljudski</a:t>
            </a:r>
            <a:r>
              <a:rPr lang="en-US" dirty="0"/>
              <a:t> </a:t>
            </a:r>
            <a:r>
              <a:rPr lang="en-US" dirty="0" err="1"/>
              <a:t>kapital</a:t>
            </a:r>
            <a:r>
              <a:rPr lang="en-US" dirty="0"/>
              <a:t> </a:t>
            </a:r>
            <a:r>
              <a:rPr lang="en-US" dirty="0" err="1"/>
              <a:t>deluje</a:t>
            </a:r>
            <a:r>
              <a:rPr lang="en-US" dirty="0"/>
              <a:t> </a:t>
            </a:r>
            <a:r>
              <a:rPr lang="en-US" dirty="0" err="1"/>
              <a:t>kao</a:t>
            </a:r>
            <a:r>
              <a:rPr lang="en-US" dirty="0"/>
              <a:t> </a:t>
            </a:r>
            <a:r>
              <a:rPr lang="en-US" dirty="0" err="1"/>
              <a:t>uvećavajući</a:t>
            </a:r>
            <a:r>
              <a:rPr lang="en-US" dirty="0"/>
              <a:t> </a:t>
            </a:r>
            <a:r>
              <a:rPr lang="en-US" dirty="0" err="1"/>
              <a:t>faktor</a:t>
            </a:r>
            <a:r>
              <a:rPr lang="en-US" dirty="0"/>
              <a:t> </a:t>
            </a:r>
            <a:r>
              <a:rPr lang="en-US" dirty="0" err="1"/>
              <a:t>tehničkog</a:t>
            </a:r>
            <a:r>
              <a:rPr lang="en-US" dirty="0"/>
              <a:t> </a:t>
            </a:r>
            <a:r>
              <a:rPr lang="en-US" dirty="0" err="1"/>
              <a:t>progresa</a:t>
            </a:r>
            <a:r>
              <a:rPr lang="en-US" dirty="0"/>
              <a:t> bez </a:t>
            </a:r>
            <a:r>
              <a:rPr lang="en-US" dirty="0" err="1"/>
              <a:t>ikakvog</a:t>
            </a:r>
            <a:r>
              <a:rPr lang="en-US" dirty="0"/>
              <a:t> </a:t>
            </a:r>
            <a:r>
              <a:rPr lang="en-US" dirty="0" err="1"/>
              <a:t>gubitka</a:t>
            </a:r>
            <a:r>
              <a:rPr lang="en-US" dirty="0"/>
              <a:t> </a:t>
            </a:r>
            <a:r>
              <a:rPr lang="en-US" dirty="0" err="1"/>
              <a:t>marginalne</a:t>
            </a:r>
            <a:r>
              <a:rPr lang="en-US" dirty="0"/>
              <a:t> </a:t>
            </a:r>
            <a:r>
              <a:rPr lang="en-US" dirty="0" err="1"/>
              <a:t>produktivnosti</a:t>
            </a:r>
            <a:r>
              <a:rPr lang="en-US" dirty="0"/>
              <a:t>. </a:t>
            </a:r>
            <a:endParaRPr lang="sr-Latn-RS" dirty="0"/>
          </a:p>
          <a:p>
            <a:r>
              <a:rPr lang="en-US" dirty="0"/>
              <a:t>Druga </a:t>
            </a:r>
            <a:r>
              <a:rPr lang="en-US" dirty="0" err="1"/>
              <a:t>dva</a:t>
            </a:r>
            <a:r>
              <a:rPr lang="en-US" dirty="0"/>
              <a:t> </a:t>
            </a:r>
            <a:r>
              <a:rPr lang="en-US" dirty="0" err="1"/>
              <a:t>slučaja</a:t>
            </a:r>
            <a:r>
              <a:rPr lang="en-US" dirty="0"/>
              <a:t> </a:t>
            </a:r>
            <a:r>
              <a:rPr lang="en-US" dirty="0" err="1"/>
              <a:t>pretpostavljaju</a:t>
            </a:r>
            <a:r>
              <a:rPr lang="en-US" dirty="0"/>
              <a:t> da </a:t>
            </a:r>
            <a:r>
              <a:rPr lang="en-US" dirty="0" err="1"/>
              <a:t>važi</a:t>
            </a:r>
            <a:r>
              <a:rPr lang="en-US" dirty="0"/>
              <a:t> </a:t>
            </a:r>
            <a:r>
              <a:rPr lang="en-US" dirty="0" err="1"/>
              <a:t>uslov</a:t>
            </a:r>
            <a:r>
              <a:rPr lang="en-US" dirty="0"/>
              <a:t> </a:t>
            </a:r>
            <a:r>
              <a:rPr lang="en-US" i="1" dirty="0"/>
              <a:t>y=1-α. </a:t>
            </a:r>
            <a:endParaRPr lang="en-GB" dirty="0"/>
          </a:p>
        </p:txBody>
      </p:sp>
      <p:sp>
        <p:nvSpPr>
          <p:cNvPr id="4" name="Content Placeholder 3">
            <a:extLst>
              <a:ext uri="{FF2B5EF4-FFF2-40B4-BE49-F238E27FC236}">
                <a16:creationId xmlns:a16="http://schemas.microsoft.com/office/drawing/2014/main" id="{81B8F614-2D91-4B9D-BF96-95F04058AC37}"/>
              </a:ext>
            </a:extLst>
          </p:cNvPr>
          <p:cNvSpPr>
            <a:spLocks noGrp="1"/>
          </p:cNvSpPr>
          <p:nvPr>
            <p:ph sz="half" idx="2"/>
          </p:nvPr>
        </p:nvSpPr>
        <p:spPr/>
        <p:txBody>
          <a:bodyPr/>
          <a:lstStyle/>
          <a:p>
            <a:r>
              <a:rPr lang="en-US" sz="2000" dirty="0"/>
              <a:t>Ove </a:t>
            </a:r>
            <a:r>
              <a:rPr lang="en-US" sz="2000" dirty="0" err="1"/>
              <a:t>pretpostavke</a:t>
            </a:r>
            <a:r>
              <a:rPr lang="en-US" sz="2000" dirty="0"/>
              <a:t> </a:t>
            </a:r>
            <a:r>
              <a:rPr lang="en-US" sz="2000" dirty="0" err="1"/>
              <a:t>navele</a:t>
            </a:r>
            <a:r>
              <a:rPr lang="en-US" sz="2000" dirty="0"/>
              <a:t> </a:t>
            </a:r>
            <a:r>
              <a:rPr lang="en-US" sz="2000" dirty="0" err="1"/>
              <a:t>su</a:t>
            </a:r>
            <a:r>
              <a:rPr lang="en-US" sz="2000" dirty="0"/>
              <a:t> Roberta </a:t>
            </a:r>
            <a:r>
              <a:rPr lang="en-US" sz="2000" dirty="0" err="1"/>
              <a:t>Soloua</a:t>
            </a:r>
            <a:r>
              <a:rPr lang="en-US" sz="2000" dirty="0"/>
              <a:t>, </a:t>
            </a:r>
            <a:r>
              <a:rPr lang="en-US" sz="2000" dirty="0" err="1"/>
              <a:t>intelektualnog</a:t>
            </a:r>
            <a:r>
              <a:rPr lang="en-US" sz="2000" dirty="0"/>
              <a:t> </a:t>
            </a:r>
            <a:r>
              <a:rPr lang="en-US" sz="2000" dirty="0" err="1"/>
              <a:t>oca</a:t>
            </a:r>
            <a:r>
              <a:rPr lang="en-US" sz="2000" dirty="0"/>
              <a:t> </a:t>
            </a:r>
            <a:r>
              <a:rPr lang="en-US" sz="2000" dirty="0" err="1"/>
              <a:t>teorije</a:t>
            </a:r>
            <a:r>
              <a:rPr lang="en-US" sz="2000" dirty="0"/>
              <a:t> </a:t>
            </a:r>
            <a:r>
              <a:rPr lang="en-US" sz="2000" dirty="0" err="1"/>
              <a:t>rasta</a:t>
            </a:r>
            <a:r>
              <a:rPr lang="en-US" sz="2000" dirty="0"/>
              <a:t>, da </a:t>
            </a:r>
            <a:r>
              <a:rPr lang="en-US" sz="2000" dirty="0" err="1"/>
              <a:t>kritikuje</a:t>
            </a:r>
            <a:r>
              <a:rPr lang="en-US" sz="2000" dirty="0"/>
              <a:t> </a:t>
            </a:r>
            <a:r>
              <a:rPr lang="en-US" sz="2000" dirty="0" err="1"/>
              <a:t>modele</a:t>
            </a:r>
            <a:r>
              <a:rPr lang="en-US" sz="2000" dirty="0"/>
              <a:t> </a:t>
            </a:r>
            <a:r>
              <a:rPr lang="en-US" sz="2000" dirty="0" err="1"/>
              <a:t>engogenog</a:t>
            </a:r>
            <a:r>
              <a:rPr lang="en-US" sz="2000" dirty="0"/>
              <a:t> </a:t>
            </a:r>
            <a:r>
              <a:rPr lang="en-US" sz="2000" dirty="0" err="1"/>
              <a:t>rasta</a:t>
            </a:r>
            <a:r>
              <a:rPr lang="en-US" sz="2000" dirty="0"/>
              <a:t> </a:t>
            </a:r>
            <a:r>
              <a:rPr lang="en-US" sz="2000" dirty="0" err="1"/>
              <a:t>upravo</a:t>
            </a:r>
            <a:r>
              <a:rPr lang="en-US" sz="2000" dirty="0"/>
              <a:t> </a:t>
            </a:r>
            <a:r>
              <a:rPr lang="en-US" sz="2000" dirty="0" err="1"/>
              <a:t>na</a:t>
            </a:r>
            <a:r>
              <a:rPr lang="en-US" sz="2000" dirty="0"/>
              <a:t> </a:t>
            </a:r>
            <a:r>
              <a:rPr lang="en-US" sz="2000" dirty="0" err="1"/>
              <a:t>bazi</a:t>
            </a:r>
            <a:r>
              <a:rPr lang="en-US" sz="2000" dirty="0"/>
              <a:t> </a:t>
            </a:r>
            <a:r>
              <a:rPr lang="en-US" sz="2000" dirty="0" err="1"/>
              <a:t>nedostatka</a:t>
            </a:r>
            <a:r>
              <a:rPr lang="en-US" sz="2000" dirty="0"/>
              <a:t> </a:t>
            </a:r>
            <a:r>
              <a:rPr lang="en-US" sz="2000" dirty="0" err="1"/>
              <a:t>robusnosti</a:t>
            </a:r>
            <a:r>
              <a:rPr lang="en-US" sz="2000" dirty="0"/>
              <a:t>, </a:t>
            </a:r>
            <a:r>
              <a:rPr lang="en-US" sz="2000" dirty="0" err="1"/>
              <a:t>tj</a:t>
            </a:r>
            <a:r>
              <a:rPr lang="en-US" sz="2000" dirty="0"/>
              <a:t>. </a:t>
            </a:r>
            <a:r>
              <a:rPr lang="en-US" sz="2000" dirty="0" err="1"/>
              <a:t>njihove</a:t>
            </a:r>
            <a:r>
              <a:rPr lang="en-US" sz="2000" dirty="0"/>
              <a:t> </a:t>
            </a:r>
            <a:r>
              <a:rPr lang="en-US" sz="2000" dirty="0" err="1"/>
              <a:t>osetljivosti</a:t>
            </a:r>
            <a:r>
              <a:rPr lang="en-US" sz="2000" dirty="0"/>
              <a:t> </a:t>
            </a:r>
            <a:r>
              <a:rPr lang="en-US" sz="2000" dirty="0" err="1"/>
              <a:t>na</a:t>
            </a:r>
            <a:r>
              <a:rPr lang="en-US" sz="2000" dirty="0"/>
              <a:t> </a:t>
            </a:r>
            <a:r>
              <a:rPr lang="en-US" sz="2000" dirty="0" err="1"/>
              <a:t>bilo</a:t>
            </a:r>
            <a:r>
              <a:rPr lang="en-US" sz="2000" dirty="0"/>
              <a:t> </a:t>
            </a:r>
            <a:r>
              <a:rPr lang="en-US" sz="2000" dirty="0" err="1"/>
              <a:t>kakvu</a:t>
            </a:r>
            <a:r>
              <a:rPr lang="en-US" sz="2000" dirty="0"/>
              <a:t> </a:t>
            </a:r>
            <a:r>
              <a:rPr lang="en-US" sz="2000" dirty="0" err="1"/>
              <a:t>promenu</a:t>
            </a:r>
            <a:r>
              <a:rPr lang="en-US" sz="2000" dirty="0"/>
              <a:t> </a:t>
            </a:r>
            <a:r>
              <a:rPr lang="en-US" sz="2000" dirty="0" err="1"/>
              <a:t>parametara</a:t>
            </a:r>
            <a:r>
              <a:rPr lang="en-US" sz="2000" dirty="0"/>
              <a:t>.</a:t>
            </a:r>
            <a:endParaRPr lang="sr-Latn-RS" sz="2000" dirty="0"/>
          </a:p>
          <a:p>
            <a:r>
              <a:rPr lang="en-US" sz="2000" dirty="0"/>
              <a:t> </a:t>
            </a:r>
            <a:r>
              <a:rPr lang="en-US" sz="2000" dirty="0" err="1"/>
              <a:t>Ako</a:t>
            </a:r>
            <a:r>
              <a:rPr lang="en-US" sz="2000" dirty="0"/>
              <a:t> ne </a:t>
            </a:r>
            <a:r>
              <a:rPr lang="en-US" sz="2000" dirty="0" err="1"/>
              <a:t>postoje</a:t>
            </a:r>
            <a:r>
              <a:rPr lang="en-US" sz="2000" dirty="0"/>
              <a:t> </a:t>
            </a:r>
            <a:r>
              <a:rPr lang="en-US" sz="2000" dirty="0" err="1"/>
              <a:t>razlozi</a:t>
            </a:r>
            <a:r>
              <a:rPr lang="en-US" sz="2000" dirty="0"/>
              <a:t> da </a:t>
            </a:r>
            <a:r>
              <a:rPr lang="en-US" sz="2000" dirty="0" err="1"/>
              <a:t>verujemo</a:t>
            </a:r>
            <a:r>
              <a:rPr lang="en-US" sz="2000" dirty="0"/>
              <a:t> da </a:t>
            </a:r>
            <a:r>
              <a:rPr lang="en-US" sz="2000" dirty="0" err="1"/>
              <a:t>ovi</a:t>
            </a:r>
            <a:r>
              <a:rPr lang="en-US" sz="2000" dirty="0"/>
              <a:t> </a:t>
            </a:r>
            <a:r>
              <a:rPr lang="en-US" sz="2000" dirty="0" err="1"/>
              <a:t>uslovi</a:t>
            </a:r>
            <a:r>
              <a:rPr lang="en-US" sz="2000" dirty="0"/>
              <a:t> </a:t>
            </a:r>
            <a:r>
              <a:rPr lang="en-US" sz="2000" dirty="0" err="1"/>
              <a:t>važe</a:t>
            </a:r>
            <a:r>
              <a:rPr lang="en-US" sz="2000" dirty="0"/>
              <a:t>, </a:t>
            </a:r>
            <a:r>
              <a:rPr lang="en-US" sz="2000" dirty="0" err="1"/>
              <a:t>celokupna</a:t>
            </a:r>
            <a:r>
              <a:rPr lang="en-US" sz="2000" dirty="0"/>
              <a:t> </a:t>
            </a:r>
            <a:r>
              <a:rPr lang="en-US" sz="2000" dirty="0" err="1"/>
              <a:t>verododstojnost</a:t>
            </a:r>
            <a:r>
              <a:rPr lang="en-US" sz="2000" dirty="0"/>
              <a:t> </a:t>
            </a:r>
            <a:r>
              <a:rPr lang="en-US" sz="2000" dirty="0" err="1"/>
              <a:t>gornjih</a:t>
            </a:r>
            <a:r>
              <a:rPr lang="en-US" sz="2000" dirty="0"/>
              <a:t> </a:t>
            </a:r>
            <a:r>
              <a:rPr lang="en-US" sz="2000" dirty="0" err="1"/>
              <a:t>zaključaka</a:t>
            </a:r>
            <a:r>
              <a:rPr lang="en-US" sz="2000" dirty="0"/>
              <a:t> se </a:t>
            </a:r>
            <a:r>
              <a:rPr lang="en-US" sz="2000" dirty="0" err="1"/>
              <a:t>dovodi</a:t>
            </a:r>
            <a:r>
              <a:rPr lang="en-US" sz="2000" dirty="0"/>
              <a:t> u </a:t>
            </a:r>
            <a:r>
              <a:rPr lang="en-US" sz="2000" dirty="0" err="1"/>
              <a:t>pitanje</a:t>
            </a:r>
            <a:r>
              <a:rPr lang="en-US" sz="2000" dirty="0"/>
              <a:t>. </a:t>
            </a:r>
            <a:endParaRPr lang="en-GB" sz="2000" dirty="0"/>
          </a:p>
          <a:p>
            <a:endParaRPr lang="en-GB" sz="2000" dirty="0"/>
          </a:p>
        </p:txBody>
      </p:sp>
    </p:spTree>
    <p:extLst>
      <p:ext uri="{BB962C8B-B14F-4D97-AF65-F5344CB8AC3E}">
        <p14:creationId xmlns:p14="http://schemas.microsoft.com/office/powerpoint/2010/main" val="28261632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BCC7-AFC8-460E-A96B-3BFA1BB4E20A}"/>
              </a:ext>
            </a:extLst>
          </p:cNvPr>
          <p:cNvSpPr>
            <a:spLocks noGrp="1"/>
          </p:cNvSpPr>
          <p:nvPr>
            <p:ph type="title"/>
          </p:nvPr>
        </p:nvSpPr>
        <p:spPr>
          <a:xfrm>
            <a:off x="457200" y="512763"/>
            <a:ext cx="8229600" cy="914400"/>
          </a:xfrm>
        </p:spPr>
        <p:txBody>
          <a:bodyPr/>
          <a:lstStyle/>
          <a:p>
            <a:pPr eaLnBrk="1" hangingPunct="1">
              <a:defRPr/>
            </a:pPr>
            <a:r>
              <a:rPr lang="en-US" b="1" dirty="0" err="1">
                <a:latin typeface="+mj-lt"/>
              </a:rPr>
              <a:t>Znanje</a:t>
            </a:r>
            <a:br>
              <a:rPr lang="en-US" b="1" dirty="0">
                <a:latin typeface="+mj-lt"/>
              </a:rPr>
            </a:br>
            <a:endParaRPr lang="en-US" dirty="0">
              <a:latin typeface="+mj-lt"/>
            </a:endParaRPr>
          </a:p>
        </p:txBody>
      </p:sp>
      <p:sp>
        <p:nvSpPr>
          <p:cNvPr id="63491" name="Content Placeholder 3">
            <a:extLst>
              <a:ext uri="{FF2B5EF4-FFF2-40B4-BE49-F238E27FC236}">
                <a16:creationId xmlns:a16="http://schemas.microsoft.com/office/drawing/2014/main" id="{8A968523-A1ED-4B7A-A99D-792303B3BFF5}"/>
              </a:ext>
            </a:extLst>
          </p:cNvPr>
          <p:cNvSpPr>
            <a:spLocks noGrp="1"/>
          </p:cNvSpPr>
          <p:nvPr>
            <p:ph sz="half" idx="2"/>
          </p:nvPr>
        </p:nvSpPr>
        <p:spPr>
          <a:xfrm>
            <a:off x="339725" y="1770063"/>
            <a:ext cx="8355013" cy="4525962"/>
          </a:xfrm>
        </p:spPr>
        <p:txBody>
          <a:bodyPr/>
          <a:lstStyle/>
          <a:p>
            <a:pPr eaLnBrk="1" hangingPunct="1"/>
            <a:r>
              <a:rPr lang="pl-PL" altLang="en-US" dirty="0">
                <a:latin typeface="Arial" panose="020B0604020202020204" pitchFamily="34" charset="0"/>
              </a:rPr>
              <a:t>Posebno svojstvo znanja jeste da je to </a:t>
            </a:r>
            <a:r>
              <a:rPr lang="pl-PL" altLang="en-US" b="1" dirty="0">
                <a:latin typeface="Arial" panose="020B0604020202020204" pitchFamily="34" charset="0"/>
              </a:rPr>
              <a:t>javno dobro. </a:t>
            </a:r>
          </a:p>
          <a:p>
            <a:pPr eaLnBrk="1" hangingPunct="1"/>
            <a:r>
              <a:rPr lang="en-US" altLang="en-US" dirty="0" err="1">
                <a:latin typeface="Arial" panose="020B0604020202020204" pitchFamily="34" charset="0"/>
              </a:rPr>
              <a:t>dva</a:t>
            </a:r>
            <a:r>
              <a:rPr lang="en-US" altLang="en-US" dirty="0">
                <a:latin typeface="Arial" panose="020B0604020202020204" pitchFamily="34" charset="0"/>
              </a:rPr>
              <a:t> </a:t>
            </a:r>
            <a:r>
              <a:rPr lang="en-US" altLang="en-US" dirty="0" err="1">
                <a:latin typeface="Arial" panose="020B0604020202020204" pitchFamily="34" charset="0"/>
              </a:rPr>
              <a:t>svojstva</a:t>
            </a:r>
            <a:r>
              <a:rPr lang="en-US" altLang="en-US" dirty="0">
                <a:latin typeface="Arial" panose="020B0604020202020204" pitchFamily="34" charset="0"/>
              </a:rPr>
              <a:t>. </a:t>
            </a:r>
            <a:endParaRPr lang="sr-Latn-CS" altLang="en-US" dirty="0">
              <a:latin typeface="Arial" panose="020B0604020202020204" pitchFamily="34" charset="0"/>
            </a:endParaRPr>
          </a:p>
          <a:p>
            <a:pPr lvl="1" eaLnBrk="1" hangingPunct="1"/>
            <a:r>
              <a:rPr lang="en-US" altLang="en-US" dirty="0" err="1">
                <a:latin typeface="Arial" panose="020B0604020202020204" pitchFamily="34" charset="0"/>
              </a:rPr>
              <a:t>nema</a:t>
            </a:r>
            <a:r>
              <a:rPr lang="en-US" altLang="en-US" dirty="0">
                <a:latin typeface="Arial" panose="020B0604020202020204" pitchFamily="34" charset="0"/>
              </a:rPr>
              <a:t> </a:t>
            </a:r>
            <a:r>
              <a:rPr lang="sr-Latn-RS" altLang="en-US" dirty="0">
                <a:latin typeface="Arial" panose="020B0604020202020204" pitchFamily="34" charset="0"/>
              </a:rPr>
              <a:t>ekskluziviteta (</a:t>
            </a:r>
            <a:r>
              <a:rPr lang="en-US" altLang="en-US" dirty="0" err="1">
                <a:latin typeface="Arial" panose="020B0604020202020204" pitchFamily="34" charset="0"/>
              </a:rPr>
              <a:t>mogućnosti</a:t>
            </a:r>
            <a:r>
              <a:rPr lang="sr-Latn-CS" altLang="en-US" dirty="0">
                <a:latin typeface="Arial" panose="020B0604020202020204" pitchFamily="34" charset="0"/>
              </a:rPr>
              <a:t> </a:t>
            </a:r>
            <a:r>
              <a:rPr lang="en-US" altLang="en-US" dirty="0" err="1">
                <a:latin typeface="Arial" panose="020B0604020202020204" pitchFamily="34" charset="0"/>
              </a:rPr>
              <a:t>isključenja</a:t>
            </a:r>
            <a:r>
              <a:rPr lang="sr-Latn-RS" altLang="en-US" dirty="0">
                <a:latin typeface="Arial" panose="020B0604020202020204" pitchFamily="34" charset="0"/>
              </a:rPr>
              <a:t>)</a:t>
            </a:r>
            <a:r>
              <a:rPr lang="en-US" altLang="en-US" dirty="0">
                <a:latin typeface="Arial" panose="020B0604020202020204" pitchFamily="34" charset="0"/>
              </a:rPr>
              <a:t>, </a:t>
            </a:r>
            <a:r>
              <a:rPr lang="en-US" altLang="en-US" dirty="0" err="1">
                <a:latin typeface="Arial" panose="020B0604020202020204" pitchFamily="34" charset="0"/>
              </a:rPr>
              <a:t>što</a:t>
            </a:r>
            <a:r>
              <a:rPr lang="en-US" altLang="en-US" dirty="0">
                <a:latin typeface="Arial" panose="020B0604020202020204" pitchFamily="34" charset="0"/>
              </a:rPr>
              <a:t> </a:t>
            </a:r>
            <a:r>
              <a:rPr lang="en-US" altLang="en-US" dirty="0" err="1">
                <a:latin typeface="Arial" panose="020B0604020202020204" pitchFamily="34" charset="0"/>
              </a:rPr>
              <a:t>znači</a:t>
            </a:r>
            <a:r>
              <a:rPr lang="en-US" altLang="en-US" dirty="0">
                <a:latin typeface="Arial" panose="020B0604020202020204" pitchFamily="34" charset="0"/>
              </a:rPr>
              <a:t> da </a:t>
            </a:r>
            <a:r>
              <a:rPr lang="en-US" altLang="en-US" dirty="0" err="1">
                <a:latin typeface="Arial" panose="020B0604020202020204" pitchFamily="34" charset="0"/>
              </a:rPr>
              <a:t>potrošač</a:t>
            </a:r>
            <a:r>
              <a:rPr lang="en-US" altLang="en-US" dirty="0">
                <a:latin typeface="Arial" panose="020B0604020202020204" pitchFamily="34" charset="0"/>
              </a:rPr>
              <a:t> </a:t>
            </a:r>
            <a:r>
              <a:rPr lang="en-US" altLang="en-US" dirty="0" err="1">
                <a:latin typeface="Arial" panose="020B0604020202020204" pitchFamily="34" charset="0"/>
              </a:rPr>
              <a:t>javnog</a:t>
            </a:r>
            <a:r>
              <a:rPr lang="en-US" altLang="en-US" dirty="0">
                <a:latin typeface="Arial" panose="020B0604020202020204" pitchFamily="34" charset="0"/>
              </a:rPr>
              <a:t> dobra</a:t>
            </a:r>
            <a:r>
              <a:rPr lang="sr-Latn-CS" altLang="en-US" dirty="0">
                <a:latin typeface="Arial" panose="020B0604020202020204" pitchFamily="34" charset="0"/>
              </a:rPr>
              <a:t> </a:t>
            </a:r>
            <a:r>
              <a:rPr lang="it-IT" altLang="en-US" dirty="0">
                <a:latin typeface="Arial" panose="020B0604020202020204" pitchFamily="34" charset="0"/>
              </a:rPr>
              <a:t>ne može fizički ili legalno sprečiti bilo koga da istovremeno</a:t>
            </a:r>
            <a:r>
              <a:rPr lang="sr-Latn-CS" altLang="en-US" dirty="0">
                <a:latin typeface="Arial" panose="020B0604020202020204" pitchFamily="34" charset="0"/>
              </a:rPr>
              <a:t> </a:t>
            </a:r>
            <a:r>
              <a:rPr lang="pl-PL" altLang="en-US" dirty="0">
                <a:latin typeface="Arial" panose="020B0604020202020204" pitchFamily="34" charset="0"/>
              </a:rPr>
              <a:t>sa njim troši to javno dobro. </a:t>
            </a:r>
          </a:p>
          <a:p>
            <a:pPr lvl="1" eaLnBrk="1" hangingPunct="1"/>
            <a:endParaRPr lang="pl-PL" altLang="en-US" dirty="0">
              <a:latin typeface="Arial" panose="020B0604020202020204" pitchFamily="34" charset="0"/>
            </a:endParaRPr>
          </a:p>
          <a:p>
            <a:pPr lvl="1" eaLnBrk="1" hangingPunct="1"/>
            <a:r>
              <a:rPr lang="pl-PL" altLang="en-US" dirty="0">
                <a:latin typeface="Arial" panose="020B0604020202020204" pitchFamily="34" charset="0"/>
              </a:rPr>
              <a:t>nema rivaliteta u potrošnji, to jest, potrošnja </a:t>
            </a:r>
            <a:r>
              <a:rPr lang="en-US" altLang="en-US" dirty="0" err="1">
                <a:latin typeface="Arial" panose="020B0604020202020204" pitchFamily="34" charset="0"/>
              </a:rPr>
              <a:t>jednih</a:t>
            </a:r>
            <a:r>
              <a:rPr lang="en-US" altLang="en-US" dirty="0">
                <a:latin typeface="Arial" panose="020B0604020202020204" pitchFamily="34" charset="0"/>
              </a:rPr>
              <a:t> ne </a:t>
            </a:r>
            <a:r>
              <a:rPr lang="en-US" altLang="en-US" dirty="0" err="1">
                <a:latin typeface="Arial" panose="020B0604020202020204" pitchFamily="34" charset="0"/>
              </a:rPr>
              <a:t>smanjuje</a:t>
            </a:r>
            <a:r>
              <a:rPr lang="en-US" altLang="en-US" dirty="0">
                <a:latin typeface="Arial" panose="020B0604020202020204" pitchFamily="34" charset="0"/>
              </a:rPr>
              <a:t> </a:t>
            </a:r>
            <a:r>
              <a:rPr lang="en-US" altLang="en-US" dirty="0" err="1">
                <a:latin typeface="Arial" panose="020B0604020202020204" pitchFamily="34" charset="0"/>
              </a:rPr>
              <a:t>mogućnost</a:t>
            </a:r>
            <a:r>
              <a:rPr lang="en-US" altLang="en-US" dirty="0">
                <a:latin typeface="Arial" panose="020B0604020202020204" pitchFamily="34" charset="0"/>
              </a:rPr>
              <a:t> da </a:t>
            </a:r>
            <a:r>
              <a:rPr lang="en-US" altLang="en-US" dirty="0" err="1">
                <a:latin typeface="Arial" panose="020B0604020202020204" pitchFamily="34" charset="0"/>
              </a:rPr>
              <a:t>ga</a:t>
            </a:r>
            <a:r>
              <a:rPr lang="en-US" altLang="en-US" dirty="0">
                <a:latin typeface="Arial" panose="020B0604020202020204" pitchFamily="34" charset="0"/>
              </a:rPr>
              <a:t> </a:t>
            </a:r>
            <a:r>
              <a:rPr lang="en-US" altLang="en-US" dirty="0" err="1">
                <a:latin typeface="Arial" panose="020B0604020202020204" pitchFamily="34" charset="0"/>
              </a:rPr>
              <a:t>troše</a:t>
            </a:r>
            <a:r>
              <a:rPr lang="en-US" altLang="en-US" dirty="0">
                <a:latin typeface="Arial" panose="020B0604020202020204" pitchFamily="34" charset="0"/>
              </a:rPr>
              <a:t>, da u</a:t>
            </a:r>
            <a:r>
              <a:rPr lang="sr-Latn-CS" altLang="en-US" dirty="0">
                <a:latin typeface="Arial" panose="020B0604020202020204" pitchFamily="34" charset="0"/>
              </a:rPr>
              <a:t> </a:t>
            </a:r>
            <a:r>
              <a:rPr lang="en-US" altLang="en-US" dirty="0" err="1">
                <a:latin typeface="Arial" panose="020B0604020202020204" pitchFamily="34" charset="0"/>
              </a:rPr>
              <a:t>njemu</a:t>
            </a:r>
            <a:r>
              <a:rPr lang="en-US" altLang="en-US" dirty="0">
                <a:latin typeface="Arial" panose="020B0604020202020204" pitchFamily="34" charset="0"/>
              </a:rPr>
              <a:t> </a:t>
            </a:r>
            <a:r>
              <a:rPr lang="en-US" altLang="en-US" dirty="0" err="1">
                <a:latin typeface="Arial" panose="020B0604020202020204" pitchFamily="34" charset="0"/>
              </a:rPr>
              <a:t>uživaju</a:t>
            </a:r>
            <a:r>
              <a:rPr lang="en-US" altLang="en-US" dirty="0">
                <a:latin typeface="Arial" panose="020B0604020202020204" pitchFamily="34" charset="0"/>
              </a:rPr>
              <a:t> </a:t>
            </a:r>
            <a:r>
              <a:rPr lang="en-US" altLang="en-US" dirty="0" err="1">
                <a:latin typeface="Arial" panose="020B0604020202020204" pitchFamily="34" charset="0"/>
              </a:rPr>
              <a:t>i</a:t>
            </a:r>
            <a:r>
              <a:rPr lang="en-US" altLang="en-US" dirty="0">
                <a:latin typeface="Arial" panose="020B0604020202020204" pitchFamily="34" charset="0"/>
              </a:rPr>
              <a:t> </a:t>
            </a:r>
            <a:r>
              <a:rPr lang="en-US" altLang="en-US" dirty="0" err="1">
                <a:latin typeface="Arial" panose="020B0604020202020204" pitchFamily="34" charset="0"/>
              </a:rPr>
              <a:t>drugi</a:t>
            </a:r>
            <a:endParaRPr lang="en-US" altLang="en-US" dirty="0">
              <a:latin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9B60A5B-E2D5-46EB-9650-38781A738C58}"/>
              </a:ext>
            </a:extLst>
          </p:cNvPr>
          <p:cNvSpPr>
            <a:spLocks noGrp="1"/>
          </p:cNvSpPr>
          <p:nvPr>
            <p:ph type="title"/>
          </p:nvPr>
        </p:nvSpPr>
        <p:spPr>
          <a:xfrm>
            <a:off x="706438" y="512763"/>
            <a:ext cx="8156575" cy="776287"/>
          </a:xfrm>
        </p:spPr>
        <p:txBody>
          <a:bodyPr/>
          <a:lstStyle/>
          <a:p>
            <a:pPr eaLnBrk="1" hangingPunct="1">
              <a:defRPr/>
            </a:pPr>
            <a:r>
              <a:rPr lang="en-US" dirty="0" err="1">
                <a:latin typeface="+mj-lt"/>
              </a:rPr>
              <a:t>očekujemo</a:t>
            </a:r>
            <a:r>
              <a:rPr lang="en-US" dirty="0">
                <a:latin typeface="+mj-lt"/>
              </a:rPr>
              <a:t> </a:t>
            </a:r>
            <a:r>
              <a:rPr lang="en-US" dirty="0" err="1">
                <a:latin typeface="+mj-lt"/>
              </a:rPr>
              <a:t>ispodprosečna</a:t>
            </a:r>
            <a:r>
              <a:rPr lang="en-US" dirty="0">
                <a:latin typeface="+mj-lt"/>
              </a:rPr>
              <a:t> </a:t>
            </a:r>
            <a:r>
              <a:rPr lang="en-US" dirty="0" err="1">
                <a:latin typeface="+mj-lt"/>
              </a:rPr>
              <a:t>ulaganja</a:t>
            </a:r>
            <a:br>
              <a:rPr lang="en-US" dirty="0">
                <a:latin typeface="+mj-lt"/>
              </a:rPr>
            </a:br>
            <a:r>
              <a:rPr lang="pl-PL" dirty="0">
                <a:latin typeface="+mj-lt"/>
              </a:rPr>
              <a:t>privatnog sektora u u istraživanje i razvoj. Zašto?</a:t>
            </a:r>
            <a:endParaRPr lang="en-US" dirty="0">
              <a:latin typeface="+mj-lt"/>
            </a:endParaRPr>
          </a:p>
        </p:txBody>
      </p:sp>
      <p:pic>
        <p:nvPicPr>
          <p:cNvPr id="112642" name="Picture 2">
            <a:extLst>
              <a:ext uri="{FF2B5EF4-FFF2-40B4-BE49-F238E27FC236}">
                <a16:creationId xmlns:a16="http://schemas.microsoft.com/office/drawing/2014/main" id="{F6AB131C-05F9-47D4-A7E7-12A93A8642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4263" y="2524125"/>
            <a:ext cx="7610475" cy="310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12642"/>
                                        </p:tgtEl>
                                        <p:attrNameLst>
                                          <p:attrName>style.visibility</p:attrName>
                                        </p:attrNameLst>
                                      </p:cBhvr>
                                      <p:to>
                                        <p:strVal val="visible"/>
                                      </p:to>
                                    </p:set>
                                    <p:animEffect transition="in" filter="blinds(horizontal)">
                                      <p:cBhvr>
                                        <p:cTn id="7" dur="500"/>
                                        <p:tgtEl>
                                          <p:spTgt spid="1126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D04B6C-F008-49F6-9B87-B2CA0A46F213}"/>
              </a:ext>
            </a:extLst>
          </p:cNvPr>
          <p:cNvSpPr>
            <a:spLocks noGrp="1"/>
          </p:cNvSpPr>
          <p:nvPr>
            <p:ph type="body" idx="1"/>
          </p:nvPr>
        </p:nvSpPr>
        <p:spPr>
          <a:xfrm>
            <a:off x="706438" y="1350963"/>
            <a:ext cx="7821612" cy="4645025"/>
          </a:xfrm>
        </p:spPr>
        <p:txBody>
          <a:bodyPr/>
          <a:lstStyle/>
          <a:p>
            <a:pPr eaLnBrk="1" hangingPunct="1">
              <a:defRPr/>
            </a:pPr>
            <a:r>
              <a:rPr lang="sr-Latn-CS" sz="3600" dirty="0">
                <a:latin typeface="+mn-lt"/>
              </a:rPr>
              <a:t>Zoo vrt?</a:t>
            </a:r>
          </a:p>
          <a:p>
            <a:pPr eaLnBrk="1" hangingPunct="1">
              <a:defRPr/>
            </a:pPr>
            <a:r>
              <a:rPr lang="sr-Latn-CS" sz="3600" dirty="0">
                <a:latin typeface="+mn-lt"/>
              </a:rPr>
              <a:t>Dečje jaslice?</a:t>
            </a:r>
          </a:p>
          <a:p>
            <a:pPr eaLnBrk="1" hangingPunct="1">
              <a:defRPr/>
            </a:pPr>
            <a:r>
              <a:rPr lang="sr-Latn-CS" sz="3600" dirty="0">
                <a:latin typeface="+mn-lt"/>
              </a:rPr>
              <a:t>Proizvodnja javnih preduzeća</a:t>
            </a:r>
          </a:p>
          <a:p>
            <a:pPr eaLnBrk="1" hangingPunct="1">
              <a:defRPr/>
            </a:pPr>
            <a:r>
              <a:rPr lang="sr-Latn-CS" sz="3600" dirty="0">
                <a:latin typeface="+mn-lt"/>
              </a:rPr>
              <a:t>	gas</a:t>
            </a:r>
          </a:p>
          <a:p>
            <a:pPr eaLnBrk="1" hangingPunct="1">
              <a:defRPr/>
            </a:pPr>
            <a:r>
              <a:rPr lang="sr-Latn-CS" sz="3600" dirty="0">
                <a:latin typeface="+mn-lt"/>
              </a:rPr>
              <a:t>	struja</a:t>
            </a:r>
          </a:p>
          <a:p>
            <a:pPr eaLnBrk="1" hangingPunct="1">
              <a:defRPr/>
            </a:pPr>
            <a:r>
              <a:rPr lang="sr-Latn-CS" sz="3600" dirty="0">
                <a:latin typeface="+mn-lt"/>
              </a:rPr>
              <a:t>	PTT</a:t>
            </a:r>
          </a:p>
          <a:p>
            <a:pPr eaLnBrk="1" hangingPunct="1">
              <a:defRPr/>
            </a:pPr>
            <a:r>
              <a:rPr lang="sr-Latn-CS" sz="3600" dirty="0">
                <a:latin typeface="+mn-lt"/>
              </a:rPr>
              <a:t>	voda</a:t>
            </a:r>
          </a:p>
          <a:p>
            <a:pPr eaLnBrk="1" hangingPunct="1">
              <a:defRPr/>
            </a:pPr>
            <a:endParaRPr lang="sr-Latn-CS" sz="3600" dirty="0">
              <a:latin typeface="+mn-lt"/>
            </a:endParaRPr>
          </a:p>
          <a:p>
            <a:pPr eaLnBrk="1" hangingPunct="1">
              <a:defRPr/>
            </a:pPr>
            <a:endParaRPr lang="sr-Latn-CS" dirty="0">
              <a:latin typeface="+mn-lt"/>
            </a:endParaRPr>
          </a:p>
          <a:p>
            <a:pPr eaLnBrk="1" hangingPunct="1">
              <a:defRPr/>
            </a:pPr>
            <a:endParaRPr lang="sr-Latn-CS" dirty="0">
              <a:latin typeface="+mn-lt"/>
            </a:endParaRPr>
          </a:p>
          <a:p>
            <a:pPr eaLnBrk="1" hangingPunct="1">
              <a:defRPr/>
            </a:pPr>
            <a:endParaRPr lang="sr-Latn-CS" dirty="0">
              <a:latin typeface="+mn-lt"/>
            </a:endParaRPr>
          </a:p>
          <a:p>
            <a:pPr eaLnBrk="1" hangingPunct="1">
              <a:defRPr/>
            </a:pPr>
            <a:endParaRPr lang="en-US" dirty="0">
              <a:latin typeface="+mn-lt"/>
            </a:endParaRPr>
          </a:p>
        </p:txBody>
      </p:sp>
      <p:sp>
        <p:nvSpPr>
          <p:cNvPr id="3" name="Title 2">
            <a:extLst>
              <a:ext uri="{FF2B5EF4-FFF2-40B4-BE49-F238E27FC236}">
                <a16:creationId xmlns:a16="http://schemas.microsoft.com/office/drawing/2014/main" id="{4CE39DF6-F094-4780-B20F-B66C0F091968}"/>
              </a:ext>
            </a:extLst>
          </p:cNvPr>
          <p:cNvSpPr>
            <a:spLocks noGrp="1"/>
          </p:cNvSpPr>
          <p:nvPr>
            <p:ph type="title"/>
          </p:nvPr>
        </p:nvSpPr>
        <p:spPr>
          <a:xfrm>
            <a:off x="706438" y="512763"/>
            <a:ext cx="8156575" cy="776287"/>
          </a:xfrm>
        </p:spPr>
        <p:txBody>
          <a:bodyPr/>
          <a:lstStyle/>
          <a:p>
            <a:pPr eaLnBrk="1" hangingPunct="1">
              <a:defRPr/>
            </a:pPr>
            <a:r>
              <a:rPr lang="sr-Latn-CS" dirty="0">
                <a:latin typeface="+mj-lt"/>
              </a:rPr>
              <a:t>Je li osnovna škola javno dobro	</a:t>
            </a:r>
            <a:endParaRPr lang="en-US" dirty="0">
              <a:latin typeface="+mj-l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184454-3FC8-4EC3-8C31-3457A993F2E4}"/>
              </a:ext>
            </a:extLst>
          </p:cNvPr>
          <p:cNvSpPr>
            <a:spLocks noGrp="1"/>
          </p:cNvSpPr>
          <p:nvPr>
            <p:ph type="title"/>
          </p:nvPr>
        </p:nvSpPr>
        <p:spPr>
          <a:xfrm>
            <a:off x="706438" y="512763"/>
            <a:ext cx="8156575" cy="776287"/>
          </a:xfrm>
        </p:spPr>
        <p:txBody>
          <a:bodyPr/>
          <a:lstStyle/>
          <a:p>
            <a:pPr eaLnBrk="1" hangingPunct="1">
              <a:defRPr/>
            </a:pPr>
            <a:r>
              <a:rPr lang="en-US" dirty="0" err="1">
                <a:latin typeface="+mj-lt"/>
              </a:rPr>
              <a:t>Hoće</a:t>
            </a:r>
            <a:r>
              <a:rPr lang="en-US" dirty="0">
                <a:latin typeface="+mj-lt"/>
              </a:rPr>
              <a:t> </a:t>
            </a:r>
            <a:r>
              <a:rPr lang="en-US" dirty="0" err="1">
                <a:latin typeface="+mj-lt"/>
              </a:rPr>
              <a:t>li</a:t>
            </a:r>
            <a:r>
              <a:rPr lang="en-US" dirty="0">
                <a:latin typeface="+mj-lt"/>
              </a:rPr>
              <a:t> </a:t>
            </a:r>
            <a:r>
              <a:rPr lang="en-US" dirty="0" err="1">
                <a:latin typeface="+mj-lt"/>
              </a:rPr>
              <a:t>pronalazači</a:t>
            </a:r>
            <a:r>
              <a:rPr lang="en-US" dirty="0">
                <a:latin typeface="+mj-lt"/>
              </a:rPr>
              <a:t> </a:t>
            </a:r>
            <a:r>
              <a:rPr lang="en-US" dirty="0" err="1">
                <a:latin typeface="+mj-lt"/>
              </a:rPr>
              <a:t>sledećeg</a:t>
            </a:r>
            <a:r>
              <a:rPr lang="en-US" dirty="0">
                <a:latin typeface="+mj-lt"/>
              </a:rPr>
              <a:t> </a:t>
            </a:r>
            <a:r>
              <a:rPr lang="en-US" dirty="0" err="1">
                <a:latin typeface="+mj-lt"/>
              </a:rPr>
              <a:t>čarobnog</a:t>
            </a:r>
            <a:r>
              <a:rPr lang="en-US" dirty="0">
                <a:latin typeface="+mj-lt"/>
              </a:rPr>
              <a:t> </a:t>
            </a:r>
            <a:r>
              <a:rPr lang="en-US" dirty="0" err="1">
                <a:latin typeface="+mj-lt"/>
              </a:rPr>
              <a:t>leka</a:t>
            </a:r>
            <a:r>
              <a:rPr lang="en-US" dirty="0">
                <a:latin typeface="+mj-lt"/>
              </a:rPr>
              <a:t> </a:t>
            </a:r>
            <a:r>
              <a:rPr lang="en-US" dirty="0" err="1">
                <a:latin typeface="+mj-lt"/>
              </a:rPr>
              <a:t>ili</a:t>
            </a:r>
            <a:r>
              <a:rPr lang="sr-Latn-CS" dirty="0">
                <a:latin typeface="+mj-lt"/>
              </a:rPr>
              <a:t> </a:t>
            </a:r>
            <a:r>
              <a:rPr lang="en-US" dirty="0" err="1">
                <a:latin typeface="+mj-lt"/>
              </a:rPr>
              <a:t>nekog</a:t>
            </a:r>
            <a:r>
              <a:rPr lang="en-US" dirty="0">
                <a:latin typeface="+mj-lt"/>
              </a:rPr>
              <a:t> </a:t>
            </a:r>
            <a:r>
              <a:rPr lang="en-US" dirty="0" err="1">
                <a:latin typeface="+mj-lt"/>
              </a:rPr>
              <a:t>novog</a:t>
            </a:r>
            <a:r>
              <a:rPr lang="en-US" dirty="0">
                <a:latin typeface="+mj-lt"/>
              </a:rPr>
              <a:t> </a:t>
            </a:r>
            <a:r>
              <a:rPr lang="en-US" dirty="0" err="1">
                <a:latin typeface="+mj-lt"/>
              </a:rPr>
              <a:t>telekomunikacionog</a:t>
            </a:r>
            <a:r>
              <a:rPr lang="en-US" dirty="0">
                <a:latin typeface="+mj-lt"/>
              </a:rPr>
              <a:t> </a:t>
            </a:r>
            <a:r>
              <a:rPr lang="en-US" dirty="0" err="1">
                <a:latin typeface="+mj-lt"/>
              </a:rPr>
              <a:t>sredstva</a:t>
            </a:r>
            <a:r>
              <a:rPr lang="en-US" dirty="0">
                <a:latin typeface="+mj-lt"/>
              </a:rPr>
              <a:t> </a:t>
            </a:r>
            <a:r>
              <a:rPr lang="en-US" dirty="0" err="1">
                <a:latin typeface="+mj-lt"/>
              </a:rPr>
              <a:t>uspeti</a:t>
            </a:r>
            <a:r>
              <a:rPr lang="sr-Latn-CS" dirty="0">
                <a:latin typeface="+mj-lt"/>
              </a:rPr>
              <a:t> </a:t>
            </a:r>
            <a:r>
              <a:rPr lang="en-US" dirty="0" err="1">
                <a:latin typeface="+mj-lt"/>
              </a:rPr>
              <a:t>da</a:t>
            </a:r>
            <a:r>
              <a:rPr lang="en-US" dirty="0">
                <a:latin typeface="+mj-lt"/>
              </a:rPr>
              <a:t> </a:t>
            </a:r>
            <a:r>
              <a:rPr lang="en-US" dirty="0" err="1">
                <a:latin typeface="+mj-lt"/>
              </a:rPr>
              <a:t>zarade</a:t>
            </a:r>
            <a:r>
              <a:rPr lang="en-US" dirty="0">
                <a:latin typeface="+mj-lt"/>
              </a:rPr>
              <a:t> </a:t>
            </a:r>
            <a:r>
              <a:rPr lang="en-US" dirty="0" err="1">
                <a:latin typeface="+mj-lt"/>
              </a:rPr>
              <a:t>nešto</a:t>
            </a:r>
            <a:r>
              <a:rPr lang="en-US" dirty="0">
                <a:latin typeface="+mj-lt"/>
              </a:rPr>
              <a:t> </a:t>
            </a:r>
            <a:r>
              <a:rPr lang="en-US" dirty="0" err="1">
                <a:latin typeface="+mj-lt"/>
              </a:rPr>
              <a:t>od</a:t>
            </a:r>
            <a:r>
              <a:rPr lang="en-US" dirty="0">
                <a:latin typeface="+mj-lt"/>
              </a:rPr>
              <a:t> toga </a:t>
            </a:r>
            <a:r>
              <a:rPr lang="en-US" dirty="0" err="1">
                <a:latin typeface="+mj-lt"/>
              </a:rPr>
              <a:t>ili</a:t>
            </a:r>
            <a:r>
              <a:rPr lang="en-US" dirty="0">
                <a:latin typeface="+mj-lt"/>
              </a:rPr>
              <a:t> </a:t>
            </a:r>
            <a:r>
              <a:rPr lang="en-US" dirty="0" err="1">
                <a:latin typeface="+mj-lt"/>
              </a:rPr>
              <a:t>će</a:t>
            </a:r>
            <a:r>
              <a:rPr lang="en-US" dirty="0">
                <a:latin typeface="+mj-lt"/>
              </a:rPr>
              <a:t> </a:t>
            </a:r>
            <a:r>
              <a:rPr lang="en-US" dirty="0" err="1">
                <a:latin typeface="+mj-lt"/>
              </a:rPr>
              <a:t>piraterija</a:t>
            </a:r>
            <a:r>
              <a:rPr lang="en-US" dirty="0">
                <a:latin typeface="+mj-lt"/>
              </a:rPr>
              <a:t> </a:t>
            </a:r>
            <a:r>
              <a:rPr lang="en-US" dirty="0" err="1">
                <a:latin typeface="+mj-lt"/>
              </a:rPr>
              <a:t>da</a:t>
            </a:r>
            <a:r>
              <a:rPr lang="en-US" dirty="0">
                <a:latin typeface="+mj-lt"/>
              </a:rPr>
              <a:t> </a:t>
            </a:r>
            <a:r>
              <a:rPr lang="en-US" dirty="0" err="1">
                <a:latin typeface="+mj-lt"/>
              </a:rPr>
              <a:t>im</a:t>
            </a:r>
            <a:r>
              <a:rPr lang="en-US" dirty="0">
                <a:latin typeface="+mj-lt"/>
              </a:rPr>
              <a:t> </a:t>
            </a:r>
            <a:r>
              <a:rPr lang="en-US" dirty="0" err="1">
                <a:latin typeface="+mj-lt"/>
              </a:rPr>
              <a:t>uzme</a:t>
            </a:r>
            <a:br>
              <a:rPr lang="en-US" dirty="0">
                <a:latin typeface="+mj-lt"/>
              </a:rPr>
            </a:br>
            <a:r>
              <a:rPr lang="en-US" dirty="0" err="1">
                <a:latin typeface="+mj-lt"/>
              </a:rPr>
              <a:t>sve</a:t>
            </a:r>
            <a:r>
              <a:rPr lang="en-US" dirty="0">
                <a:latin typeface="+mj-lt"/>
              </a:rPr>
              <a:t> pare?</a:t>
            </a:r>
            <a:br>
              <a:rPr lang="sr-Latn-CS" dirty="0">
                <a:latin typeface="+mj-lt"/>
              </a:rPr>
            </a:br>
            <a:br>
              <a:rPr lang="sr-Latn-CS" dirty="0">
                <a:latin typeface="+mj-lt"/>
              </a:rPr>
            </a:br>
            <a:r>
              <a:rPr lang="en-US" dirty="0" err="1">
                <a:latin typeface="+mj-lt"/>
              </a:rPr>
              <a:t>Svojinska</a:t>
            </a:r>
            <a:r>
              <a:rPr lang="sr-Latn-CS" dirty="0">
                <a:latin typeface="+mj-lt"/>
              </a:rPr>
              <a:t> </a:t>
            </a:r>
            <a:r>
              <a:rPr lang="pl-PL" dirty="0">
                <a:latin typeface="+mj-lt"/>
              </a:rPr>
              <a:t>prava na ideje</a:t>
            </a:r>
            <a:br>
              <a:rPr lang="pl-PL" dirty="0">
                <a:latin typeface="+mj-lt"/>
              </a:rPr>
            </a:br>
            <a:r>
              <a:rPr lang="en-US" dirty="0" err="1">
                <a:latin typeface="+mj-lt"/>
              </a:rPr>
              <a:t>garantuju</a:t>
            </a:r>
            <a:r>
              <a:rPr lang="en-US" dirty="0">
                <a:latin typeface="+mj-lt"/>
              </a:rPr>
              <a:t> </a:t>
            </a:r>
            <a:r>
              <a:rPr lang="en-US" dirty="0" err="1">
                <a:latin typeface="+mj-lt"/>
              </a:rPr>
              <a:t>onima</a:t>
            </a:r>
            <a:r>
              <a:rPr lang="en-US" dirty="0">
                <a:latin typeface="+mj-lt"/>
              </a:rPr>
              <a:t> </a:t>
            </a:r>
            <a:r>
              <a:rPr lang="en-US" dirty="0" err="1">
                <a:latin typeface="+mj-lt"/>
              </a:rPr>
              <a:t>koji</a:t>
            </a:r>
            <a:r>
              <a:rPr lang="en-US" dirty="0">
                <a:latin typeface="+mj-lt"/>
              </a:rPr>
              <a:t> </a:t>
            </a:r>
            <a:r>
              <a:rPr lang="en-US" dirty="0" err="1">
                <a:latin typeface="+mj-lt"/>
              </a:rPr>
              <a:t>tu</a:t>
            </a:r>
            <a:r>
              <a:rPr lang="en-US" dirty="0">
                <a:latin typeface="+mj-lt"/>
              </a:rPr>
              <a:t> </a:t>
            </a:r>
            <a:r>
              <a:rPr lang="en-US" dirty="0" err="1">
                <a:latin typeface="+mj-lt"/>
              </a:rPr>
              <a:t>ulažu</a:t>
            </a:r>
            <a:r>
              <a:rPr lang="en-US" dirty="0">
                <a:latin typeface="+mj-lt"/>
              </a:rPr>
              <a:t> </a:t>
            </a:r>
            <a:r>
              <a:rPr lang="en-US" dirty="0" err="1">
                <a:latin typeface="+mj-lt"/>
              </a:rPr>
              <a:t>novac</a:t>
            </a:r>
            <a:r>
              <a:rPr lang="en-US" dirty="0">
                <a:latin typeface="+mj-lt"/>
              </a:rPr>
              <a:t> </a:t>
            </a:r>
            <a:r>
              <a:rPr lang="en-US" dirty="0" err="1">
                <a:latin typeface="+mj-lt"/>
              </a:rPr>
              <a:t>da</a:t>
            </a:r>
            <a:br>
              <a:rPr lang="en-US" dirty="0">
                <a:latin typeface="+mj-lt"/>
              </a:rPr>
            </a:br>
            <a:r>
              <a:rPr lang="en-US" dirty="0" err="1">
                <a:latin typeface="+mj-lt"/>
              </a:rPr>
              <a:t>njihov</a:t>
            </a:r>
            <a:r>
              <a:rPr lang="en-US" dirty="0">
                <a:latin typeface="+mj-lt"/>
              </a:rPr>
              <a:t> </a:t>
            </a:r>
            <a:r>
              <a:rPr lang="en-US" dirty="0" err="1">
                <a:latin typeface="+mj-lt"/>
              </a:rPr>
              <a:t>posao</a:t>
            </a:r>
            <a:r>
              <a:rPr lang="en-US" dirty="0">
                <a:latin typeface="+mj-lt"/>
              </a:rPr>
              <a:t> </a:t>
            </a:r>
            <a:r>
              <a:rPr lang="en-US" dirty="0" err="1">
                <a:latin typeface="+mj-lt"/>
              </a:rPr>
              <a:t>neće</a:t>
            </a:r>
            <a:r>
              <a:rPr lang="en-US" dirty="0">
                <a:latin typeface="+mj-lt"/>
              </a:rPr>
              <a:t> </a:t>
            </a:r>
            <a:r>
              <a:rPr lang="en-US" dirty="0" err="1">
                <a:latin typeface="+mj-lt"/>
              </a:rPr>
              <a:t>biti</a:t>
            </a:r>
            <a:r>
              <a:rPr lang="en-US" dirty="0">
                <a:latin typeface="+mj-lt"/>
              </a:rPr>
              <a:t> </a:t>
            </a:r>
            <a:r>
              <a:rPr lang="en-US" dirty="0" err="1">
                <a:latin typeface="+mj-lt"/>
              </a:rPr>
              <a:t>uzaludan</a:t>
            </a:r>
            <a:r>
              <a:rPr lang="en-US" dirty="0">
                <a:latin typeface="+mj-lt"/>
              </a:rPr>
              <a:t>.</a:t>
            </a:r>
            <a:br>
              <a:rPr lang="en-US" dirty="0">
                <a:latin typeface="+mj-lt"/>
              </a:rPr>
            </a:br>
            <a:endParaRPr lang="en-US" dirty="0">
              <a:latin typeface="+mj-l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FEA7C-B258-4FD0-BDFE-FF769C078304}"/>
              </a:ext>
            </a:extLst>
          </p:cNvPr>
          <p:cNvSpPr>
            <a:spLocks noGrp="1"/>
          </p:cNvSpPr>
          <p:nvPr>
            <p:ph type="title"/>
          </p:nvPr>
        </p:nvSpPr>
        <p:spPr>
          <a:xfrm>
            <a:off x="457200" y="512763"/>
            <a:ext cx="8229600" cy="914400"/>
          </a:xfrm>
        </p:spPr>
        <p:txBody>
          <a:bodyPr/>
          <a:lstStyle/>
          <a:p>
            <a:pPr>
              <a:defRPr/>
            </a:pPr>
            <a:endParaRPr lang="en-US"/>
          </a:p>
        </p:txBody>
      </p:sp>
      <p:sp>
        <p:nvSpPr>
          <p:cNvPr id="51203" name="Content Placeholder 3">
            <a:extLst>
              <a:ext uri="{FF2B5EF4-FFF2-40B4-BE49-F238E27FC236}">
                <a16:creationId xmlns:a16="http://schemas.microsoft.com/office/drawing/2014/main" id="{EEFFCC4B-627D-4820-83F2-BED29859A71E}"/>
              </a:ext>
            </a:extLst>
          </p:cNvPr>
          <p:cNvSpPr>
            <a:spLocks noGrp="1"/>
          </p:cNvSpPr>
          <p:nvPr>
            <p:ph sz="half" idx="2"/>
          </p:nvPr>
        </p:nvSpPr>
        <p:spPr>
          <a:xfrm>
            <a:off x="4656138" y="1770063"/>
            <a:ext cx="4038600" cy="4525962"/>
          </a:xfrm>
        </p:spPr>
        <p:txBody>
          <a:bodyPr/>
          <a:lstStyle/>
          <a:p>
            <a:endParaRPr lang="en-US" altLang="en-US">
              <a:latin typeface="Arial" panose="020B0604020202020204" pitchFamily="34" charset="0"/>
            </a:endParaRPr>
          </a:p>
        </p:txBody>
      </p:sp>
      <p:pic>
        <p:nvPicPr>
          <p:cNvPr id="51204" name="Picture 2">
            <a:extLst>
              <a:ext uri="{FF2B5EF4-FFF2-40B4-BE49-F238E27FC236}">
                <a16:creationId xmlns:a16="http://schemas.microsoft.com/office/drawing/2014/main" id="{0183A389-0F3B-4128-892E-E5CBCA530426}"/>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25463" y="1573213"/>
            <a:ext cx="8034337" cy="3594100"/>
          </a:xfrm>
          <a:noFill/>
        </p:spPr>
      </p:pic>
      <p:cxnSp>
        <p:nvCxnSpPr>
          <p:cNvPr id="7" name="Straight Connector 6">
            <a:extLst>
              <a:ext uri="{FF2B5EF4-FFF2-40B4-BE49-F238E27FC236}">
                <a16:creationId xmlns:a16="http://schemas.microsoft.com/office/drawing/2014/main" id="{BC9FE150-8D86-4848-9353-DA2F0C1F134A}"/>
              </a:ext>
            </a:extLst>
          </p:cNvPr>
          <p:cNvCxnSpPr/>
          <p:nvPr/>
        </p:nvCxnSpPr>
        <p:spPr>
          <a:xfrm>
            <a:off x="5029200" y="3625850"/>
            <a:ext cx="3444875" cy="20638"/>
          </a:xfrm>
          <a:prstGeom prst="line">
            <a:avLst/>
          </a:prstGeom>
          <a:ln w="3492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96663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A515F0-037B-4435-A258-C3BDCE1537CB}"/>
              </a:ext>
            </a:extLst>
          </p:cNvPr>
          <p:cNvSpPr>
            <a:spLocks noGrp="1"/>
          </p:cNvSpPr>
          <p:nvPr>
            <p:ph type="body" idx="1"/>
          </p:nvPr>
        </p:nvSpPr>
        <p:spPr>
          <a:xfrm>
            <a:off x="706438" y="1350963"/>
            <a:ext cx="7523162" cy="977900"/>
          </a:xfrm>
        </p:spPr>
        <p:txBody>
          <a:bodyPr/>
          <a:lstStyle/>
          <a:p>
            <a:pPr eaLnBrk="1" hangingPunct="1">
              <a:defRPr/>
            </a:pPr>
            <a:r>
              <a:rPr lang="en-US" dirty="0" err="1">
                <a:latin typeface="+mn-lt"/>
              </a:rPr>
              <a:t>Jedno</a:t>
            </a:r>
            <a:r>
              <a:rPr lang="en-US" dirty="0">
                <a:latin typeface="+mn-lt"/>
              </a:rPr>
              <a:t> je </a:t>
            </a:r>
            <a:r>
              <a:rPr lang="en-US" dirty="0" err="1">
                <a:latin typeface="+mn-lt"/>
              </a:rPr>
              <a:t>mišljenje</a:t>
            </a:r>
            <a:r>
              <a:rPr lang="en-US" dirty="0">
                <a:latin typeface="+mn-lt"/>
              </a:rPr>
              <a:t> </a:t>
            </a:r>
            <a:r>
              <a:rPr lang="en-US" dirty="0" err="1">
                <a:latin typeface="+mn-lt"/>
              </a:rPr>
              <a:t>da</a:t>
            </a:r>
            <a:r>
              <a:rPr lang="en-US" dirty="0">
                <a:latin typeface="+mn-lt"/>
              </a:rPr>
              <a:t> </a:t>
            </a:r>
            <a:r>
              <a:rPr lang="en-US" dirty="0" err="1">
                <a:latin typeface="+mn-lt"/>
              </a:rPr>
              <a:t>otkrića</a:t>
            </a:r>
            <a:r>
              <a:rPr lang="en-US" dirty="0">
                <a:latin typeface="+mn-lt"/>
              </a:rPr>
              <a:t>, </a:t>
            </a:r>
            <a:r>
              <a:rPr lang="en-US" dirty="0" err="1">
                <a:latin typeface="+mn-lt"/>
              </a:rPr>
              <a:t>manje</a:t>
            </a:r>
            <a:r>
              <a:rPr lang="en-US" dirty="0">
                <a:latin typeface="+mn-lt"/>
              </a:rPr>
              <a:t> </a:t>
            </a:r>
            <a:r>
              <a:rPr lang="en-US" dirty="0" err="1">
                <a:latin typeface="+mn-lt"/>
              </a:rPr>
              <a:t>ili</a:t>
            </a:r>
            <a:r>
              <a:rPr lang="en-US" dirty="0">
                <a:latin typeface="+mn-lt"/>
              </a:rPr>
              <a:t> </a:t>
            </a:r>
            <a:r>
              <a:rPr lang="en-US" dirty="0" err="1">
                <a:latin typeface="+mn-lt"/>
              </a:rPr>
              <a:t>više</a:t>
            </a:r>
            <a:r>
              <a:rPr lang="en-US" dirty="0">
                <a:latin typeface="+mn-lt"/>
              </a:rPr>
              <a:t>,</a:t>
            </a:r>
            <a:r>
              <a:rPr lang="sr-Latn-CS" dirty="0">
                <a:latin typeface="+mn-lt"/>
              </a:rPr>
              <a:t> </a:t>
            </a:r>
            <a:r>
              <a:rPr lang="en-US" dirty="0" err="1">
                <a:latin typeface="+mn-lt"/>
              </a:rPr>
              <a:t>nastaju</a:t>
            </a:r>
            <a:r>
              <a:rPr lang="en-US" dirty="0">
                <a:latin typeface="+mn-lt"/>
              </a:rPr>
              <a:t> </a:t>
            </a:r>
            <a:r>
              <a:rPr lang="en-US" dirty="0" err="1">
                <a:latin typeface="+mn-lt"/>
              </a:rPr>
              <a:t>slučajno</a:t>
            </a:r>
            <a:r>
              <a:rPr lang="en-US" dirty="0">
                <a:latin typeface="+mn-lt"/>
              </a:rPr>
              <a:t>. </a:t>
            </a:r>
            <a:endParaRPr lang="sr-Latn-CS" dirty="0">
              <a:latin typeface="+mn-lt"/>
            </a:endParaRPr>
          </a:p>
          <a:p>
            <a:pPr eaLnBrk="1" hangingPunct="1">
              <a:defRPr/>
            </a:pPr>
            <a:endParaRPr lang="sr-Latn-CS" dirty="0">
              <a:latin typeface="+mn-lt"/>
            </a:endParaRPr>
          </a:p>
          <a:p>
            <a:pPr eaLnBrk="1" hangingPunct="1">
              <a:defRPr/>
            </a:pPr>
            <a:r>
              <a:rPr lang="en-US" dirty="0" err="1">
                <a:latin typeface="+mn-lt"/>
              </a:rPr>
              <a:t>Drugo</a:t>
            </a:r>
            <a:r>
              <a:rPr lang="sr-Latn-CS" dirty="0">
                <a:latin typeface="+mn-lt"/>
              </a:rPr>
              <a:t> </a:t>
            </a:r>
            <a:r>
              <a:rPr lang="en-US" dirty="0" err="1">
                <a:latin typeface="+mn-lt"/>
              </a:rPr>
              <a:t>mišljenje</a:t>
            </a:r>
            <a:r>
              <a:rPr lang="en-US" dirty="0">
                <a:latin typeface="+mn-lt"/>
              </a:rPr>
              <a:t>, </a:t>
            </a:r>
            <a:r>
              <a:rPr lang="en-US" dirty="0" err="1">
                <a:latin typeface="+mn-lt"/>
              </a:rPr>
              <a:t>koje</a:t>
            </a:r>
            <a:r>
              <a:rPr lang="en-US" dirty="0">
                <a:latin typeface="+mn-lt"/>
              </a:rPr>
              <a:t> je </a:t>
            </a:r>
            <a:r>
              <a:rPr lang="en-US" dirty="0" err="1">
                <a:latin typeface="+mn-lt"/>
              </a:rPr>
              <a:t>inicijalno</a:t>
            </a:r>
            <a:r>
              <a:rPr lang="en-US" dirty="0">
                <a:latin typeface="+mn-lt"/>
              </a:rPr>
              <a:t> </a:t>
            </a:r>
            <a:r>
              <a:rPr lang="en-US" dirty="0" err="1">
                <a:latin typeface="+mn-lt"/>
              </a:rPr>
              <a:t>izneo</a:t>
            </a:r>
            <a:r>
              <a:rPr lang="en-US" dirty="0">
                <a:latin typeface="+mn-lt"/>
              </a:rPr>
              <a:t> </a:t>
            </a:r>
            <a:r>
              <a:rPr lang="en-US" dirty="0" err="1">
                <a:latin typeface="+mn-lt"/>
              </a:rPr>
              <a:t>Jozef</a:t>
            </a:r>
            <a:r>
              <a:rPr lang="en-US" dirty="0">
                <a:latin typeface="+mn-lt"/>
              </a:rPr>
              <a:t> </a:t>
            </a:r>
            <a:r>
              <a:rPr lang="en-US" dirty="0" err="1">
                <a:latin typeface="+mn-lt"/>
              </a:rPr>
              <a:t>Šumpeter</a:t>
            </a:r>
            <a:r>
              <a:rPr lang="sr-Latn-CS" dirty="0">
                <a:latin typeface="+mn-lt"/>
              </a:rPr>
              <a:t> </a:t>
            </a:r>
            <a:r>
              <a:rPr lang="en-US" dirty="0">
                <a:latin typeface="+mn-lt"/>
              </a:rPr>
              <a:t>(Joseph Schumpeter), </a:t>
            </a:r>
            <a:r>
              <a:rPr lang="en-US" dirty="0" err="1">
                <a:latin typeface="+mn-lt"/>
              </a:rPr>
              <a:t>jeste</a:t>
            </a:r>
            <a:r>
              <a:rPr lang="en-US" dirty="0">
                <a:latin typeface="+mn-lt"/>
              </a:rPr>
              <a:t> </a:t>
            </a:r>
            <a:r>
              <a:rPr lang="en-US" dirty="0" err="1">
                <a:latin typeface="+mn-lt"/>
              </a:rPr>
              <a:t>da</a:t>
            </a:r>
            <a:r>
              <a:rPr lang="en-US" dirty="0">
                <a:latin typeface="+mn-lt"/>
              </a:rPr>
              <a:t> </a:t>
            </a:r>
            <a:r>
              <a:rPr lang="en-US" dirty="0" err="1">
                <a:latin typeface="+mn-lt"/>
              </a:rPr>
              <a:t>velika</a:t>
            </a:r>
            <a:r>
              <a:rPr lang="en-US" dirty="0">
                <a:latin typeface="+mn-lt"/>
              </a:rPr>
              <a:t> </a:t>
            </a:r>
            <a:r>
              <a:rPr lang="en-US" dirty="0" err="1">
                <a:latin typeface="+mn-lt"/>
              </a:rPr>
              <a:t>otkrića</a:t>
            </a:r>
            <a:r>
              <a:rPr lang="en-US" dirty="0">
                <a:latin typeface="+mn-lt"/>
              </a:rPr>
              <a:t> </a:t>
            </a:r>
            <a:r>
              <a:rPr lang="en-US" dirty="0" err="1">
                <a:latin typeface="+mn-lt"/>
              </a:rPr>
              <a:t>dolaze</a:t>
            </a:r>
            <a:r>
              <a:rPr lang="sr-Latn-CS" dirty="0">
                <a:latin typeface="+mn-lt"/>
              </a:rPr>
              <a:t> </a:t>
            </a:r>
            <a:r>
              <a:rPr lang="en-US" dirty="0">
                <a:latin typeface="+mn-lt"/>
              </a:rPr>
              <a:t>u </a:t>
            </a:r>
            <a:r>
              <a:rPr lang="en-US" dirty="0" err="1">
                <a:latin typeface="+mn-lt"/>
              </a:rPr>
              <a:t>talasima</a:t>
            </a:r>
            <a:r>
              <a:rPr lang="en-US" dirty="0">
                <a:latin typeface="+mn-lt"/>
              </a:rPr>
              <a:t>.</a:t>
            </a:r>
            <a:endParaRPr lang="sr-Latn-CS" dirty="0">
              <a:latin typeface="+mn-lt"/>
            </a:endParaRPr>
          </a:p>
          <a:p>
            <a:pPr eaLnBrk="1" hangingPunct="1">
              <a:defRPr/>
            </a:pPr>
            <a:endParaRPr lang="sr-Latn-CS" dirty="0">
              <a:latin typeface="+mn-lt"/>
            </a:endParaRPr>
          </a:p>
          <a:p>
            <a:pPr eaLnBrk="1" hangingPunct="1">
              <a:defRPr/>
            </a:pPr>
            <a:r>
              <a:rPr lang="sr-Latn-CS" dirty="0">
                <a:latin typeface="+mn-lt"/>
              </a:rPr>
              <a:t>1. pad profita vodi traženju novih izvora zarade kroz R&amp;D</a:t>
            </a:r>
          </a:p>
          <a:p>
            <a:pPr eaLnBrk="1" hangingPunct="1">
              <a:defRPr/>
            </a:pPr>
            <a:r>
              <a:rPr lang="sr-Latn-CS" dirty="0">
                <a:latin typeface="+mn-lt"/>
              </a:rPr>
              <a:t>2. Kada i ako p</a:t>
            </a:r>
            <a:r>
              <a:rPr lang="en-US" dirty="0" err="1">
                <a:latin typeface="+mn-lt"/>
              </a:rPr>
              <a:t>rofit</a:t>
            </a:r>
            <a:r>
              <a:rPr lang="sr-Latn-CS" dirty="0">
                <a:latin typeface="+mn-lt"/>
              </a:rPr>
              <a:t> </a:t>
            </a:r>
            <a:r>
              <a:rPr lang="en-US" dirty="0" err="1">
                <a:latin typeface="+mn-lt"/>
              </a:rPr>
              <a:t>počne</a:t>
            </a:r>
            <a:r>
              <a:rPr lang="en-US" dirty="0">
                <a:latin typeface="+mn-lt"/>
              </a:rPr>
              <a:t> </a:t>
            </a:r>
            <a:r>
              <a:rPr lang="en-US" dirty="0" err="1">
                <a:latin typeface="+mn-lt"/>
              </a:rPr>
              <a:t>spektakularno</a:t>
            </a:r>
            <a:r>
              <a:rPr lang="en-US" dirty="0">
                <a:latin typeface="+mn-lt"/>
              </a:rPr>
              <a:t> </a:t>
            </a:r>
            <a:r>
              <a:rPr lang="en-US" dirty="0" err="1">
                <a:latin typeface="+mn-lt"/>
              </a:rPr>
              <a:t>da</a:t>
            </a:r>
            <a:r>
              <a:rPr lang="en-US" dirty="0">
                <a:latin typeface="+mn-lt"/>
              </a:rPr>
              <a:t> </a:t>
            </a:r>
            <a:r>
              <a:rPr lang="en-US" dirty="0" err="1">
                <a:latin typeface="+mn-lt"/>
              </a:rPr>
              <a:t>raste</a:t>
            </a:r>
            <a:r>
              <a:rPr lang="en-US" dirty="0">
                <a:latin typeface="+mn-lt"/>
              </a:rPr>
              <a:t>, </a:t>
            </a:r>
            <a:r>
              <a:rPr lang="en-US" dirty="0" err="1">
                <a:latin typeface="+mn-lt"/>
              </a:rPr>
              <a:t>nastaje</a:t>
            </a:r>
            <a:r>
              <a:rPr lang="en-US" dirty="0">
                <a:latin typeface="+mn-lt"/>
              </a:rPr>
              <a:t> </a:t>
            </a:r>
            <a:r>
              <a:rPr lang="en-US" dirty="0" err="1">
                <a:latin typeface="+mn-lt"/>
              </a:rPr>
              <a:t>žestoka</a:t>
            </a:r>
            <a:r>
              <a:rPr lang="sr-Latn-CS" dirty="0">
                <a:latin typeface="+mn-lt"/>
              </a:rPr>
              <a:t> </a:t>
            </a:r>
            <a:r>
              <a:rPr lang="en-US" dirty="0" err="1">
                <a:latin typeface="+mn-lt"/>
              </a:rPr>
              <a:t>konkurencija</a:t>
            </a:r>
            <a:r>
              <a:rPr lang="en-US" dirty="0">
                <a:latin typeface="+mn-lt"/>
              </a:rPr>
              <a:t>. </a:t>
            </a:r>
            <a:endParaRPr lang="sr-Latn-CS" dirty="0">
              <a:latin typeface="+mn-lt"/>
            </a:endParaRPr>
          </a:p>
          <a:p>
            <a:pPr eaLnBrk="1" hangingPunct="1">
              <a:defRPr/>
            </a:pPr>
            <a:r>
              <a:rPr lang="sr-Latn-CS" dirty="0">
                <a:latin typeface="+mn-lt"/>
              </a:rPr>
              <a:t>	</a:t>
            </a:r>
            <a:r>
              <a:rPr lang="en-US" dirty="0">
                <a:latin typeface="+mn-lt"/>
              </a:rPr>
              <a:t>u </a:t>
            </a:r>
            <a:r>
              <a:rPr lang="en-US" dirty="0" err="1">
                <a:latin typeface="+mn-lt"/>
              </a:rPr>
              <a:t>dva</a:t>
            </a:r>
            <a:r>
              <a:rPr lang="en-US" dirty="0">
                <a:latin typeface="+mn-lt"/>
              </a:rPr>
              <a:t> </a:t>
            </a:r>
            <a:r>
              <a:rPr lang="en-US" dirty="0" err="1">
                <a:latin typeface="+mn-lt"/>
              </a:rPr>
              <a:t>vida</a:t>
            </a:r>
            <a:r>
              <a:rPr lang="en-US" dirty="0">
                <a:latin typeface="+mn-lt"/>
              </a:rPr>
              <a:t>: </a:t>
            </a:r>
            <a:r>
              <a:rPr lang="en-US" dirty="0" err="1">
                <a:latin typeface="+mn-lt"/>
              </a:rPr>
              <a:t>kao</a:t>
            </a:r>
            <a:r>
              <a:rPr lang="sr-Latn-CS" dirty="0">
                <a:latin typeface="+mn-lt"/>
              </a:rPr>
              <a:t> </a:t>
            </a:r>
            <a:r>
              <a:rPr lang="pl-PL" dirty="0">
                <a:latin typeface="+mn-lt"/>
              </a:rPr>
              <a:t>poboljšanje ili kao imitacija. </a:t>
            </a:r>
          </a:p>
          <a:p>
            <a:pPr eaLnBrk="1" hangingPunct="1">
              <a:defRPr/>
            </a:pPr>
            <a:endParaRPr lang="pl-PL" dirty="0">
              <a:latin typeface="+mn-lt"/>
            </a:endParaRPr>
          </a:p>
          <a:p>
            <a:pPr eaLnBrk="1" hangingPunct="1">
              <a:defRPr/>
            </a:pPr>
            <a:r>
              <a:rPr lang="pl-PL" dirty="0">
                <a:latin typeface="+mn-lt"/>
              </a:rPr>
              <a:t>Oba krune monopolski </a:t>
            </a:r>
            <a:r>
              <a:rPr lang="en-US" dirty="0" err="1">
                <a:latin typeface="+mn-lt"/>
              </a:rPr>
              <a:t>položaj</a:t>
            </a:r>
            <a:r>
              <a:rPr lang="en-US" dirty="0">
                <a:latin typeface="+mn-lt"/>
              </a:rPr>
              <a:t> </a:t>
            </a:r>
            <a:r>
              <a:rPr lang="en-US" dirty="0" err="1">
                <a:latin typeface="+mn-lt"/>
              </a:rPr>
              <a:t>originalnog</a:t>
            </a:r>
            <a:r>
              <a:rPr lang="en-US" dirty="0">
                <a:latin typeface="+mn-lt"/>
              </a:rPr>
              <a:t> </a:t>
            </a:r>
            <a:r>
              <a:rPr lang="en-US" dirty="0" err="1">
                <a:latin typeface="+mn-lt"/>
              </a:rPr>
              <a:t>inovatora</a:t>
            </a:r>
            <a:r>
              <a:rPr lang="en-US" dirty="0">
                <a:latin typeface="+mn-lt"/>
              </a:rPr>
              <a:t>, </a:t>
            </a:r>
            <a:r>
              <a:rPr lang="en-US" dirty="0" err="1">
                <a:latin typeface="+mn-lt"/>
              </a:rPr>
              <a:t>smanjujući</a:t>
            </a:r>
            <a:r>
              <a:rPr lang="en-US" dirty="0">
                <a:latin typeface="+mn-lt"/>
              </a:rPr>
              <a:t> mu profit</a:t>
            </a:r>
            <a:r>
              <a:rPr lang="sr-Latn-CS" dirty="0">
                <a:latin typeface="+mn-lt"/>
              </a:rPr>
              <a:t> </a:t>
            </a:r>
            <a:r>
              <a:rPr lang="en-US" dirty="0" err="1">
                <a:latin typeface="+mn-lt"/>
              </a:rPr>
              <a:t>i</a:t>
            </a:r>
            <a:r>
              <a:rPr lang="en-US" dirty="0">
                <a:latin typeface="+mn-lt"/>
              </a:rPr>
              <a:t> </a:t>
            </a:r>
            <a:r>
              <a:rPr lang="en-US" dirty="0" err="1">
                <a:latin typeface="+mn-lt"/>
              </a:rPr>
              <a:t>smanjujući</a:t>
            </a:r>
            <a:r>
              <a:rPr lang="en-US" dirty="0">
                <a:latin typeface="+mn-lt"/>
              </a:rPr>
              <a:t> </a:t>
            </a:r>
            <a:r>
              <a:rPr lang="en-US" dirty="0" err="1">
                <a:latin typeface="+mn-lt"/>
              </a:rPr>
              <a:t>njihovu</a:t>
            </a:r>
            <a:r>
              <a:rPr lang="en-US" dirty="0">
                <a:latin typeface="+mn-lt"/>
              </a:rPr>
              <a:t> </a:t>
            </a:r>
            <a:r>
              <a:rPr lang="en-US" dirty="0" err="1">
                <a:latin typeface="+mn-lt"/>
              </a:rPr>
              <a:t>finansijsku</a:t>
            </a:r>
            <a:r>
              <a:rPr lang="en-US" dirty="0">
                <a:latin typeface="+mn-lt"/>
              </a:rPr>
              <a:t> </a:t>
            </a:r>
            <a:r>
              <a:rPr lang="en-US" dirty="0" err="1">
                <a:latin typeface="+mn-lt"/>
              </a:rPr>
              <a:t>podlogu</a:t>
            </a:r>
            <a:r>
              <a:rPr lang="en-US" dirty="0">
                <a:latin typeface="+mn-lt"/>
              </a:rPr>
              <a:t>, </a:t>
            </a:r>
            <a:r>
              <a:rPr lang="en-US" dirty="0" err="1">
                <a:latin typeface="+mn-lt"/>
              </a:rPr>
              <a:t>ali</a:t>
            </a:r>
            <a:r>
              <a:rPr lang="en-US" dirty="0">
                <a:latin typeface="+mn-lt"/>
              </a:rPr>
              <a:t> </a:t>
            </a:r>
            <a:r>
              <a:rPr lang="en-US" dirty="0" err="1">
                <a:latin typeface="+mn-lt"/>
              </a:rPr>
              <a:t>i</a:t>
            </a:r>
            <a:r>
              <a:rPr lang="sr-Latn-CS" dirty="0">
                <a:latin typeface="+mn-lt"/>
              </a:rPr>
              <a:t> </a:t>
            </a:r>
            <a:r>
              <a:rPr lang="en-US" dirty="0" err="1">
                <a:latin typeface="+mn-lt"/>
              </a:rPr>
              <a:t>želju</a:t>
            </a:r>
            <a:r>
              <a:rPr lang="en-US" dirty="0">
                <a:latin typeface="+mn-lt"/>
              </a:rPr>
              <a:t> </a:t>
            </a:r>
            <a:r>
              <a:rPr lang="en-US" dirty="0" err="1">
                <a:latin typeface="+mn-lt"/>
              </a:rPr>
              <a:t>da</a:t>
            </a:r>
            <a:r>
              <a:rPr lang="en-US" dirty="0">
                <a:latin typeface="+mn-lt"/>
              </a:rPr>
              <a:t> </a:t>
            </a:r>
            <a:r>
              <a:rPr lang="en-US" dirty="0" err="1">
                <a:latin typeface="+mn-lt"/>
              </a:rPr>
              <a:t>nastave</a:t>
            </a:r>
            <a:r>
              <a:rPr lang="en-US" dirty="0">
                <a:latin typeface="+mn-lt"/>
              </a:rPr>
              <a:t> </a:t>
            </a:r>
            <a:r>
              <a:rPr lang="en-US" dirty="0" err="1">
                <a:latin typeface="+mn-lt"/>
              </a:rPr>
              <a:t>sa</a:t>
            </a:r>
            <a:r>
              <a:rPr lang="en-US" dirty="0">
                <a:latin typeface="+mn-lt"/>
              </a:rPr>
              <a:t> </a:t>
            </a:r>
            <a:r>
              <a:rPr lang="en-US" dirty="0" err="1">
                <a:latin typeface="+mn-lt"/>
              </a:rPr>
              <a:t>daljim</a:t>
            </a:r>
            <a:r>
              <a:rPr lang="en-US" dirty="0">
                <a:latin typeface="+mn-lt"/>
              </a:rPr>
              <a:t> </a:t>
            </a:r>
            <a:r>
              <a:rPr lang="en-US" dirty="0" err="1">
                <a:latin typeface="+mn-lt"/>
              </a:rPr>
              <a:t>istraživanjima</a:t>
            </a:r>
            <a:r>
              <a:rPr lang="en-US" dirty="0">
                <a:latin typeface="+mn-lt"/>
              </a:rPr>
              <a:t>.</a:t>
            </a:r>
            <a:endParaRPr lang="sr-Latn-CS" dirty="0">
              <a:latin typeface="+mn-lt"/>
            </a:endParaRPr>
          </a:p>
          <a:p>
            <a:pPr lvl="3" eaLnBrk="1" hangingPunct="1">
              <a:defRPr/>
            </a:pPr>
            <a:endParaRPr lang="en-US" dirty="0">
              <a:latin typeface="+mn-lt"/>
            </a:endParaRPr>
          </a:p>
        </p:txBody>
      </p:sp>
      <p:sp>
        <p:nvSpPr>
          <p:cNvPr id="3" name="Title 2">
            <a:extLst>
              <a:ext uri="{FF2B5EF4-FFF2-40B4-BE49-F238E27FC236}">
                <a16:creationId xmlns:a16="http://schemas.microsoft.com/office/drawing/2014/main" id="{E0AB6F68-6A07-4C2C-8FEE-38EC42F14F72}"/>
              </a:ext>
            </a:extLst>
          </p:cNvPr>
          <p:cNvSpPr>
            <a:spLocks noGrp="1"/>
          </p:cNvSpPr>
          <p:nvPr>
            <p:ph type="title"/>
          </p:nvPr>
        </p:nvSpPr>
        <p:spPr>
          <a:xfrm>
            <a:off x="706438" y="512763"/>
            <a:ext cx="8156575" cy="776287"/>
          </a:xfrm>
        </p:spPr>
        <p:txBody>
          <a:bodyPr/>
          <a:lstStyle/>
          <a:p>
            <a:pPr eaLnBrk="1" hangingPunct="1">
              <a:defRPr/>
            </a:pPr>
            <a:r>
              <a:rPr lang="sr-Latn-CS" dirty="0">
                <a:latin typeface="+mj-lt"/>
              </a:rPr>
              <a:t>Kako nastaju otkrića?</a:t>
            </a:r>
            <a:endParaRPr lang="en-US" dirty="0">
              <a:latin typeface="+mj-l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BB727E-79FF-4130-9588-C6DE7BEF1C4D}"/>
              </a:ext>
            </a:extLst>
          </p:cNvPr>
          <p:cNvSpPr>
            <a:spLocks noGrp="1"/>
          </p:cNvSpPr>
          <p:nvPr>
            <p:ph type="body" idx="1"/>
          </p:nvPr>
        </p:nvSpPr>
        <p:spPr>
          <a:xfrm>
            <a:off x="706438" y="1350963"/>
            <a:ext cx="5718175" cy="977900"/>
          </a:xfrm>
        </p:spPr>
        <p:txBody>
          <a:bodyPr/>
          <a:lstStyle/>
          <a:p>
            <a:pPr eaLnBrk="1" hangingPunct="1">
              <a:defRPr/>
            </a:pPr>
            <a:endParaRPr lang="en-US" dirty="0">
              <a:latin typeface="+mn-lt"/>
            </a:endParaRPr>
          </a:p>
        </p:txBody>
      </p:sp>
      <p:sp>
        <p:nvSpPr>
          <p:cNvPr id="3" name="Title 2">
            <a:extLst>
              <a:ext uri="{FF2B5EF4-FFF2-40B4-BE49-F238E27FC236}">
                <a16:creationId xmlns:a16="http://schemas.microsoft.com/office/drawing/2014/main" id="{7A09EF31-82CE-457A-ADFB-6ECFF7333557}"/>
              </a:ext>
            </a:extLst>
          </p:cNvPr>
          <p:cNvSpPr>
            <a:spLocks noGrp="1"/>
          </p:cNvSpPr>
          <p:nvPr>
            <p:ph type="title"/>
          </p:nvPr>
        </p:nvSpPr>
        <p:spPr>
          <a:xfrm>
            <a:off x="706438" y="512763"/>
            <a:ext cx="8156575" cy="776287"/>
          </a:xfrm>
        </p:spPr>
        <p:txBody>
          <a:bodyPr/>
          <a:lstStyle/>
          <a:p>
            <a:pPr eaLnBrk="1" hangingPunct="1">
              <a:defRPr/>
            </a:pPr>
            <a:endParaRPr lang="en-US">
              <a:latin typeface="+mj-lt"/>
            </a:endParaRPr>
          </a:p>
        </p:txBody>
      </p:sp>
      <p:pic>
        <p:nvPicPr>
          <p:cNvPr id="68612" name="Picture 2">
            <a:extLst>
              <a:ext uri="{FF2B5EF4-FFF2-40B4-BE49-F238E27FC236}">
                <a16:creationId xmlns:a16="http://schemas.microsoft.com/office/drawing/2014/main" id="{035E1826-E3B2-4436-9B4B-8181E84E46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788" y="492125"/>
            <a:ext cx="7496175" cy="602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383F1-602C-4FEE-A672-1436BF67AC6F}"/>
              </a:ext>
            </a:extLst>
          </p:cNvPr>
          <p:cNvSpPr>
            <a:spLocks noGrp="1"/>
          </p:cNvSpPr>
          <p:nvPr>
            <p:ph type="title"/>
          </p:nvPr>
        </p:nvSpPr>
        <p:spPr>
          <a:xfrm>
            <a:off x="457200" y="512763"/>
            <a:ext cx="8229600" cy="914400"/>
          </a:xfrm>
        </p:spPr>
        <p:txBody>
          <a:bodyPr/>
          <a:lstStyle/>
          <a:p>
            <a:pPr eaLnBrk="1" hangingPunct="1">
              <a:defRPr/>
            </a:pPr>
            <a:r>
              <a:rPr lang="en-US" i="1" dirty="0">
                <a:latin typeface="+mj-lt"/>
              </a:rPr>
              <a:t>Y = A F(K, L, H, K</a:t>
            </a:r>
            <a:r>
              <a:rPr lang="en-US" i="1" baseline="-25000" dirty="0">
                <a:latin typeface="+mj-lt"/>
              </a:rPr>
              <a:t>G</a:t>
            </a:r>
            <a:r>
              <a:rPr lang="en-US" i="1" dirty="0">
                <a:latin typeface="+mj-lt"/>
              </a:rPr>
              <a:t>)</a:t>
            </a:r>
            <a:br>
              <a:rPr lang="sr-Latn-CS" dirty="0">
                <a:latin typeface="+mj-lt"/>
              </a:rPr>
            </a:br>
            <a:r>
              <a:rPr lang="sr-Latn-CS" dirty="0">
                <a:latin typeface="+mj-lt"/>
              </a:rPr>
              <a:t>              +   +  +   +</a:t>
            </a:r>
            <a:endParaRPr lang="en-US" dirty="0">
              <a:latin typeface="+mj-lt"/>
            </a:endParaRPr>
          </a:p>
        </p:txBody>
      </p:sp>
      <p:sp>
        <p:nvSpPr>
          <p:cNvPr id="47107" name="Content Placeholder 2">
            <a:extLst>
              <a:ext uri="{FF2B5EF4-FFF2-40B4-BE49-F238E27FC236}">
                <a16:creationId xmlns:a16="http://schemas.microsoft.com/office/drawing/2014/main" id="{2D917E25-526B-42DC-A495-70946738B073}"/>
              </a:ext>
            </a:extLst>
          </p:cNvPr>
          <p:cNvSpPr>
            <a:spLocks noGrp="1"/>
          </p:cNvSpPr>
          <p:nvPr>
            <p:ph sz="half" idx="1"/>
          </p:nvPr>
        </p:nvSpPr>
        <p:spPr>
          <a:xfrm>
            <a:off x="465138" y="1770063"/>
            <a:ext cx="7881937" cy="4525962"/>
          </a:xfrm>
        </p:spPr>
        <p:txBody>
          <a:bodyPr/>
          <a:lstStyle/>
          <a:p>
            <a:pPr eaLnBrk="1" hangingPunct="1"/>
            <a:r>
              <a:rPr lang="en-US" altLang="en-US">
                <a:latin typeface="Arial" panose="020B0604020202020204" pitchFamily="34" charset="0"/>
              </a:rPr>
              <a:t>Javna infrastruktura je često besplatna, ali svakako</a:t>
            </a:r>
            <a:r>
              <a:rPr lang="sr-Latn-CS" altLang="en-US">
                <a:latin typeface="Arial" panose="020B0604020202020204" pitchFamily="34" charset="0"/>
              </a:rPr>
              <a:t> </a:t>
            </a:r>
            <a:r>
              <a:rPr lang="en-US" altLang="en-US">
                <a:latin typeface="Arial" panose="020B0604020202020204" pitchFamily="34" charset="0"/>
              </a:rPr>
              <a:t>da je proizvedena uz znatne troškove</a:t>
            </a:r>
            <a:r>
              <a:rPr lang="sr-Latn-CS" altLang="en-US">
                <a:latin typeface="Arial" panose="020B0604020202020204" pitchFamily="34" charset="0"/>
              </a:rPr>
              <a:t> – od mostova do puteva, itd.</a:t>
            </a:r>
          </a:p>
          <a:p>
            <a:pPr eaLnBrk="1" hangingPunct="1"/>
            <a:endParaRPr lang="sr-Latn-CS" altLang="en-US">
              <a:latin typeface="Arial" panose="020B0604020202020204" pitchFamily="34" charset="0"/>
            </a:endParaRPr>
          </a:p>
          <a:p>
            <a:pPr eaLnBrk="1" hangingPunct="1"/>
            <a:r>
              <a:rPr lang="en-US" altLang="en-US">
                <a:latin typeface="Arial" panose="020B0604020202020204" pitchFamily="34" charset="0"/>
              </a:rPr>
              <a:t>u toku poslednje decenije,</a:t>
            </a:r>
            <a:r>
              <a:rPr lang="sr-Latn-CS" altLang="en-US">
                <a:latin typeface="Arial" panose="020B0604020202020204" pitchFamily="34" charset="0"/>
              </a:rPr>
              <a:t> </a:t>
            </a:r>
            <a:r>
              <a:rPr lang="en-US" altLang="en-US">
                <a:latin typeface="Arial" panose="020B0604020202020204" pitchFamily="34" charset="0"/>
              </a:rPr>
              <a:t>proizvodnja električne energije, telefonija, vodoprivreda,</a:t>
            </a:r>
          </a:p>
          <a:p>
            <a:pPr eaLnBrk="1" hangingPunct="1"/>
            <a:r>
              <a:rPr lang="it-IT" altLang="en-US">
                <a:latin typeface="Arial" panose="020B0604020202020204" pitchFamily="34" charset="0"/>
              </a:rPr>
              <a:t>železnica itd. bile su privatizovane upravo iz</a:t>
            </a:r>
          </a:p>
          <a:p>
            <a:pPr eaLnBrk="1" hangingPunct="1"/>
            <a:r>
              <a:rPr lang="en-US" altLang="en-US">
                <a:latin typeface="Arial" panose="020B0604020202020204" pitchFamily="34" charset="0"/>
              </a:rPr>
              <a:t>tog razloga.</a:t>
            </a:r>
            <a:endParaRPr lang="sr-Latn-CS" altLang="en-US">
              <a:latin typeface="Arial" panose="020B0604020202020204" pitchFamily="34" charset="0"/>
            </a:endParaRPr>
          </a:p>
          <a:p>
            <a:pPr eaLnBrk="1" hangingPunct="1"/>
            <a:r>
              <a:rPr lang="sr-Latn-CS" altLang="en-US">
                <a:latin typeface="Arial" panose="020B0604020202020204" pitchFamily="34" charset="0"/>
              </a:rPr>
              <a:t>Kog?</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6C3054-AF11-4377-A7E0-B3BF31517994}"/>
              </a:ext>
            </a:extLst>
          </p:cNvPr>
          <p:cNvSpPr>
            <a:spLocks noGrp="1"/>
          </p:cNvSpPr>
          <p:nvPr>
            <p:ph type="body" idx="1"/>
          </p:nvPr>
        </p:nvSpPr>
        <p:spPr>
          <a:xfrm>
            <a:off x="706438" y="1350963"/>
            <a:ext cx="7959725" cy="977900"/>
          </a:xfrm>
        </p:spPr>
        <p:txBody>
          <a:bodyPr/>
          <a:lstStyle/>
          <a:p>
            <a:pPr eaLnBrk="1" hangingPunct="1">
              <a:defRPr/>
            </a:pPr>
            <a:r>
              <a:rPr lang="pl-PL" dirty="0">
                <a:latin typeface="+mn-lt"/>
              </a:rPr>
              <a:t>Kada dođemo do politike, </a:t>
            </a:r>
            <a:r>
              <a:rPr lang="en-US" dirty="0" err="1">
                <a:latin typeface="+mn-lt"/>
              </a:rPr>
              <a:t>onda</a:t>
            </a:r>
            <a:r>
              <a:rPr lang="en-US" dirty="0">
                <a:latin typeface="+mn-lt"/>
              </a:rPr>
              <a:t> je </a:t>
            </a:r>
            <a:r>
              <a:rPr lang="en-US" dirty="0" err="1">
                <a:latin typeface="+mn-lt"/>
              </a:rPr>
              <a:t>možda</a:t>
            </a:r>
            <a:r>
              <a:rPr lang="en-US" dirty="0">
                <a:latin typeface="+mn-lt"/>
              </a:rPr>
              <a:t> </a:t>
            </a:r>
            <a:r>
              <a:rPr lang="en-US" dirty="0" err="1">
                <a:latin typeface="+mn-lt"/>
              </a:rPr>
              <a:t>najbolje</a:t>
            </a:r>
            <a:r>
              <a:rPr lang="en-US" dirty="0">
                <a:latin typeface="+mn-lt"/>
              </a:rPr>
              <a:t> </a:t>
            </a:r>
            <a:r>
              <a:rPr lang="en-US" dirty="0" err="1">
                <a:latin typeface="+mn-lt"/>
              </a:rPr>
              <a:t>slediti</a:t>
            </a:r>
            <a:r>
              <a:rPr lang="en-US" dirty="0">
                <a:latin typeface="+mn-lt"/>
              </a:rPr>
              <a:t> </a:t>
            </a:r>
            <a:r>
              <a:rPr lang="en-US" dirty="0" err="1">
                <a:latin typeface="+mn-lt"/>
              </a:rPr>
              <a:t>pravilo</a:t>
            </a:r>
            <a:r>
              <a:rPr lang="en-US" dirty="0">
                <a:latin typeface="+mn-lt"/>
              </a:rPr>
              <a:t> „</a:t>
            </a:r>
            <a:r>
              <a:rPr lang="en-US" dirty="0" err="1">
                <a:latin typeface="+mn-lt"/>
              </a:rPr>
              <a:t>ako</a:t>
            </a:r>
            <a:r>
              <a:rPr lang="en-US" dirty="0">
                <a:latin typeface="+mn-lt"/>
              </a:rPr>
              <a:t> </a:t>
            </a:r>
            <a:r>
              <a:rPr lang="en-US" dirty="0" err="1">
                <a:latin typeface="+mn-lt"/>
              </a:rPr>
              <a:t>nije</a:t>
            </a:r>
            <a:r>
              <a:rPr lang="sr-Latn-CS" dirty="0">
                <a:latin typeface="+mn-lt"/>
              </a:rPr>
              <a:t> </a:t>
            </a:r>
            <a:r>
              <a:rPr lang="en-US" dirty="0" err="1">
                <a:latin typeface="+mn-lt"/>
              </a:rPr>
              <a:t>polomljeno</a:t>
            </a:r>
            <a:r>
              <a:rPr lang="en-US" dirty="0">
                <a:latin typeface="+mn-lt"/>
              </a:rPr>
              <a:t>, </a:t>
            </a:r>
            <a:r>
              <a:rPr lang="en-US" dirty="0" err="1">
                <a:latin typeface="+mn-lt"/>
              </a:rPr>
              <a:t>nemoj</a:t>
            </a:r>
            <a:r>
              <a:rPr lang="en-US" dirty="0">
                <a:latin typeface="+mn-lt"/>
              </a:rPr>
              <a:t> </a:t>
            </a:r>
            <a:r>
              <a:rPr lang="en-US" dirty="0" err="1">
                <a:latin typeface="+mn-lt"/>
              </a:rPr>
              <a:t>ga</a:t>
            </a:r>
            <a:r>
              <a:rPr lang="en-US" dirty="0">
                <a:latin typeface="+mn-lt"/>
              </a:rPr>
              <a:t> </a:t>
            </a:r>
            <a:r>
              <a:rPr lang="en-US" dirty="0" err="1">
                <a:latin typeface="+mn-lt"/>
              </a:rPr>
              <a:t>popravljati</a:t>
            </a:r>
            <a:r>
              <a:rPr lang="en-US" dirty="0">
                <a:latin typeface="+mn-lt"/>
              </a:rPr>
              <a:t>”. </a:t>
            </a:r>
            <a:endParaRPr lang="sr-Latn-CS" dirty="0">
              <a:latin typeface="+mn-lt"/>
            </a:endParaRPr>
          </a:p>
          <a:p>
            <a:pPr eaLnBrk="1" hangingPunct="1">
              <a:defRPr/>
            </a:pPr>
            <a:endParaRPr lang="sr-Latn-CS" dirty="0">
              <a:latin typeface="+mn-lt"/>
            </a:endParaRPr>
          </a:p>
          <a:p>
            <a:pPr eaLnBrk="1" hangingPunct="1">
              <a:defRPr/>
            </a:pPr>
            <a:r>
              <a:rPr lang="en-US" dirty="0">
                <a:latin typeface="+mn-lt"/>
              </a:rPr>
              <a:t>U </a:t>
            </a:r>
            <a:r>
              <a:rPr lang="en-US" dirty="0" err="1">
                <a:latin typeface="+mn-lt"/>
              </a:rPr>
              <a:t>privredama</a:t>
            </a:r>
            <a:r>
              <a:rPr lang="sr-Latn-CS" dirty="0">
                <a:latin typeface="+mn-lt"/>
              </a:rPr>
              <a:t> </a:t>
            </a:r>
            <a:r>
              <a:rPr lang="en-US" dirty="0" err="1">
                <a:latin typeface="+mn-lt"/>
              </a:rPr>
              <a:t>koje</a:t>
            </a:r>
            <a:r>
              <a:rPr lang="en-US" dirty="0">
                <a:latin typeface="+mn-lt"/>
              </a:rPr>
              <a:t> </a:t>
            </a:r>
            <a:r>
              <a:rPr lang="en-US" dirty="0" err="1">
                <a:latin typeface="+mn-lt"/>
              </a:rPr>
              <a:t>dobro</a:t>
            </a:r>
            <a:r>
              <a:rPr lang="en-US" dirty="0">
                <a:latin typeface="+mn-lt"/>
              </a:rPr>
              <a:t> </a:t>
            </a:r>
            <a:r>
              <a:rPr lang="en-US" dirty="0" err="1">
                <a:latin typeface="+mn-lt"/>
              </a:rPr>
              <a:t>funkcionišu</a:t>
            </a:r>
            <a:r>
              <a:rPr lang="en-US" dirty="0">
                <a:latin typeface="+mn-lt"/>
              </a:rPr>
              <a:t> </a:t>
            </a:r>
            <a:r>
              <a:rPr lang="en-US" dirty="0" err="1">
                <a:latin typeface="+mn-lt"/>
              </a:rPr>
              <a:t>najbolje</a:t>
            </a:r>
            <a:r>
              <a:rPr lang="en-US" dirty="0">
                <a:latin typeface="+mn-lt"/>
              </a:rPr>
              <a:t> je </a:t>
            </a:r>
            <a:r>
              <a:rPr lang="en-US" dirty="0" err="1">
                <a:latin typeface="+mn-lt"/>
              </a:rPr>
              <a:t>prepustiti</a:t>
            </a:r>
            <a:r>
              <a:rPr lang="en-US" dirty="0">
                <a:latin typeface="+mn-lt"/>
              </a:rPr>
              <a:t> </a:t>
            </a:r>
            <a:r>
              <a:rPr lang="en-US" dirty="0" err="1">
                <a:latin typeface="+mn-lt"/>
              </a:rPr>
              <a:t>domaćinstvima</a:t>
            </a:r>
            <a:r>
              <a:rPr lang="sr-Latn-CS" dirty="0">
                <a:latin typeface="+mn-lt"/>
              </a:rPr>
              <a:t> </a:t>
            </a:r>
            <a:r>
              <a:rPr lang="en-US" dirty="0" err="1">
                <a:latin typeface="+mn-lt"/>
              </a:rPr>
              <a:t>i</a:t>
            </a:r>
            <a:r>
              <a:rPr lang="en-US" dirty="0">
                <a:latin typeface="+mn-lt"/>
              </a:rPr>
              <a:t> </a:t>
            </a:r>
            <a:r>
              <a:rPr lang="en-US" dirty="0" err="1">
                <a:latin typeface="+mn-lt"/>
              </a:rPr>
              <a:t>firmama</a:t>
            </a:r>
            <a:r>
              <a:rPr lang="en-US" dirty="0">
                <a:latin typeface="+mn-lt"/>
              </a:rPr>
              <a:t> </a:t>
            </a:r>
            <a:r>
              <a:rPr lang="en-US" dirty="0" err="1">
                <a:latin typeface="+mn-lt"/>
              </a:rPr>
              <a:t>da</a:t>
            </a:r>
            <a:r>
              <a:rPr lang="en-US" dirty="0">
                <a:latin typeface="+mn-lt"/>
              </a:rPr>
              <a:t> se </a:t>
            </a:r>
            <a:r>
              <a:rPr lang="en-US" dirty="0" err="1">
                <a:latin typeface="+mn-lt"/>
              </a:rPr>
              <a:t>rukovode</a:t>
            </a:r>
            <a:r>
              <a:rPr lang="en-US" dirty="0">
                <a:latin typeface="+mn-lt"/>
              </a:rPr>
              <a:t> </a:t>
            </a:r>
            <a:r>
              <a:rPr lang="en-US" dirty="0" err="1">
                <a:latin typeface="+mn-lt"/>
              </a:rPr>
              <a:t>svojim</a:t>
            </a:r>
            <a:r>
              <a:rPr lang="en-US" dirty="0">
                <a:latin typeface="+mn-lt"/>
              </a:rPr>
              <a:t> </a:t>
            </a:r>
            <a:r>
              <a:rPr lang="en-US" dirty="0" err="1">
                <a:latin typeface="+mn-lt"/>
              </a:rPr>
              <a:t>interesima</a:t>
            </a:r>
            <a:r>
              <a:rPr lang="en-US" dirty="0">
                <a:latin typeface="+mn-lt"/>
              </a:rPr>
              <a:t>,</a:t>
            </a:r>
          </a:p>
          <a:p>
            <a:pPr eaLnBrk="1" hangingPunct="1">
              <a:defRPr/>
            </a:pPr>
            <a:r>
              <a:rPr lang="nb-NO" dirty="0">
                <a:latin typeface="+mn-lt"/>
              </a:rPr>
              <a:t>osim ako se baš pojavi neki ubedljiv primer</a:t>
            </a:r>
            <a:r>
              <a:rPr lang="sr-Latn-CS" dirty="0">
                <a:latin typeface="+mn-lt"/>
              </a:rPr>
              <a:t> </a:t>
            </a:r>
            <a:r>
              <a:rPr lang="en-US" dirty="0" err="1">
                <a:latin typeface="+mn-lt"/>
              </a:rPr>
              <a:t>koji</a:t>
            </a:r>
            <a:r>
              <a:rPr lang="en-US" dirty="0">
                <a:latin typeface="+mn-lt"/>
              </a:rPr>
              <a:t> bi </a:t>
            </a:r>
            <a:r>
              <a:rPr lang="en-US" dirty="0" err="1">
                <a:latin typeface="+mn-lt"/>
              </a:rPr>
              <a:t>podržao</a:t>
            </a:r>
            <a:r>
              <a:rPr lang="en-US" dirty="0">
                <a:latin typeface="+mn-lt"/>
              </a:rPr>
              <a:t> </a:t>
            </a:r>
            <a:r>
              <a:rPr lang="en-US" dirty="0" err="1">
                <a:latin typeface="+mn-lt"/>
              </a:rPr>
              <a:t>državnu</a:t>
            </a:r>
            <a:r>
              <a:rPr lang="en-US" dirty="0">
                <a:latin typeface="+mn-lt"/>
              </a:rPr>
              <a:t> </a:t>
            </a:r>
            <a:r>
              <a:rPr lang="en-US" dirty="0" err="1">
                <a:latin typeface="+mn-lt"/>
              </a:rPr>
              <a:t>intervenciju</a:t>
            </a:r>
            <a:r>
              <a:rPr lang="en-US" dirty="0">
                <a:latin typeface="+mn-lt"/>
              </a:rPr>
              <a:t>. </a:t>
            </a:r>
            <a:endParaRPr lang="sr-Latn-CS" dirty="0">
              <a:latin typeface="+mn-lt"/>
            </a:endParaRPr>
          </a:p>
          <a:p>
            <a:pPr eaLnBrk="1" hangingPunct="1">
              <a:defRPr/>
            </a:pPr>
            <a:endParaRPr lang="sr-Latn-CS" dirty="0">
              <a:latin typeface="+mn-lt"/>
            </a:endParaRPr>
          </a:p>
          <a:p>
            <a:pPr eaLnBrk="1" hangingPunct="1">
              <a:defRPr/>
            </a:pPr>
            <a:r>
              <a:rPr lang="en-US" dirty="0" err="1">
                <a:latin typeface="+mn-lt"/>
              </a:rPr>
              <a:t>Dobar</a:t>
            </a:r>
            <a:r>
              <a:rPr lang="en-US" dirty="0">
                <a:latin typeface="+mn-lt"/>
              </a:rPr>
              <a:t> primer</a:t>
            </a:r>
            <a:r>
              <a:rPr lang="sr-Latn-CS" dirty="0">
                <a:latin typeface="+mn-lt"/>
              </a:rPr>
              <a:t> </a:t>
            </a:r>
            <a:r>
              <a:rPr lang="pl-PL" dirty="0">
                <a:latin typeface="+mn-lt"/>
              </a:rPr>
              <a:t>je stopa štednje. Zlatno pravilo (Odeljak 3.3) nam</a:t>
            </a:r>
          </a:p>
          <a:p>
            <a:pPr eaLnBrk="1" hangingPunct="1">
              <a:defRPr/>
            </a:pPr>
            <a:r>
              <a:rPr lang="pl-PL" dirty="0">
                <a:latin typeface="+mn-lt"/>
              </a:rPr>
              <a:t>je jasno pokazalo da veća stopa štednje ne mora </a:t>
            </a:r>
            <a:r>
              <a:rPr lang="it-IT" dirty="0">
                <a:latin typeface="+mn-lt"/>
              </a:rPr>
              <a:t>neizostavno da dovede ni do veće potrošnje per</a:t>
            </a:r>
            <a:r>
              <a:rPr lang="sr-Latn-CS" dirty="0">
                <a:latin typeface="+mn-lt"/>
              </a:rPr>
              <a:t> </a:t>
            </a:r>
            <a:r>
              <a:rPr lang="pt-BR" dirty="0">
                <a:latin typeface="+mn-lt"/>
              </a:rPr>
              <a:t>capita, niti do većeg blagostanj</a:t>
            </a:r>
            <a:r>
              <a:rPr lang="sr-Latn-CS" dirty="0">
                <a:latin typeface="+mn-lt"/>
              </a:rPr>
              <a:t>a</a:t>
            </a:r>
            <a:endParaRPr lang="en-US" dirty="0">
              <a:latin typeface="+mn-lt"/>
            </a:endParaRPr>
          </a:p>
        </p:txBody>
      </p:sp>
      <p:sp>
        <p:nvSpPr>
          <p:cNvPr id="3" name="Title 2">
            <a:extLst>
              <a:ext uri="{FF2B5EF4-FFF2-40B4-BE49-F238E27FC236}">
                <a16:creationId xmlns:a16="http://schemas.microsoft.com/office/drawing/2014/main" id="{1A323B1D-2F60-4C3A-8B53-891D22CA6E3A}"/>
              </a:ext>
            </a:extLst>
          </p:cNvPr>
          <p:cNvSpPr>
            <a:spLocks noGrp="1"/>
          </p:cNvSpPr>
          <p:nvPr>
            <p:ph type="title"/>
          </p:nvPr>
        </p:nvSpPr>
        <p:spPr>
          <a:xfrm>
            <a:off x="706438" y="512763"/>
            <a:ext cx="8156575" cy="776287"/>
          </a:xfrm>
        </p:spPr>
        <p:txBody>
          <a:bodyPr/>
          <a:lstStyle/>
          <a:p>
            <a:pPr eaLnBrk="1" hangingPunct="1">
              <a:defRPr/>
            </a:pPr>
            <a:r>
              <a:rPr lang="en-US" b="1" dirty="0" err="1">
                <a:latin typeface="+mj-lt"/>
              </a:rPr>
              <a:t>Politika</a:t>
            </a:r>
            <a:r>
              <a:rPr lang="en-US" b="1" dirty="0">
                <a:latin typeface="+mj-lt"/>
              </a:rPr>
              <a:t> </a:t>
            </a:r>
            <a:r>
              <a:rPr lang="en-US" b="1" dirty="0" err="1">
                <a:latin typeface="+mj-lt"/>
              </a:rPr>
              <a:t>privrednog</a:t>
            </a:r>
            <a:r>
              <a:rPr lang="en-US" b="1" dirty="0">
                <a:latin typeface="+mj-lt"/>
              </a:rPr>
              <a:t> </a:t>
            </a:r>
            <a:r>
              <a:rPr lang="en-US" b="1" dirty="0" err="1">
                <a:latin typeface="+mj-lt"/>
              </a:rPr>
              <a:t>rasta</a:t>
            </a:r>
            <a:br>
              <a:rPr lang="en-US" b="1" dirty="0">
                <a:latin typeface="+mj-lt"/>
              </a:rPr>
            </a:br>
            <a:endParaRPr lang="en-US"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2">
                                            <p:txEl>
                                              <p:pRg st="5" end="5"/>
                                            </p:txEl>
                                          </p:spTgt>
                                        </p:tgtEl>
                                        <p:attrNameLst>
                                          <p:attrName>style.textDecorationUnderline</p:attrName>
                                        </p:attrNameLst>
                                      </p:cBhvr>
                                      <p:to>
                                        <p:strVal val="true"/>
                                      </p:to>
                                    </p:set>
                                  </p:childTnLst>
                                </p:cTn>
                              </p:par>
                              <p:par>
                                <p:cTn id="7" presetID="18" presetClass="emph" presetSubtype="0" fill="hold" nodeType="withEffect">
                                  <p:stCondLst>
                                    <p:cond delay="0"/>
                                  </p:stCondLst>
                                  <p:iterate type="lt">
                                    <p:tmPct val="4000"/>
                                  </p:iterate>
                                  <p:childTnLst>
                                    <p:set>
                                      <p:cBhvr override="childStyle">
                                        <p:cTn id="8" dur="500" fill="hold"/>
                                        <p:tgtEl>
                                          <p:spTgt spid="2">
                                            <p:txEl>
                                              <p:pRg st="6" end="6"/>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CD4D0B-266F-4249-915C-45843BEC1485}"/>
              </a:ext>
            </a:extLst>
          </p:cNvPr>
          <p:cNvSpPr>
            <a:spLocks noGrp="1"/>
          </p:cNvSpPr>
          <p:nvPr>
            <p:ph type="body" idx="1"/>
          </p:nvPr>
        </p:nvSpPr>
        <p:spPr>
          <a:xfrm>
            <a:off x="706438" y="1841500"/>
            <a:ext cx="7810500" cy="4591050"/>
          </a:xfrm>
        </p:spPr>
        <p:txBody>
          <a:bodyPr/>
          <a:lstStyle/>
          <a:p>
            <a:pPr eaLnBrk="1" hangingPunct="1">
              <a:defRPr/>
            </a:pPr>
            <a:r>
              <a:rPr lang="vi-VN" dirty="0">
                <a:latin typeface="+mn-lt"/>
              </a:rPr>
              <a:t>vrlo je verovatno da</a:t>
            </a:r>
            <a:r>
              <a:rPr lang="sr-Latn-CS" dirty="0">
                <a:latin typeface="+mn-lt"/>
              </a:rPr>
              <a:t> </a:t>
            </a:r>
            <a:r>
              <a:rPr lang="en-US" dirty="0" err="1">
                <a:latin typeface="+mn-lt"/>
              </a:rPr>
              <a:t>treba</a:t>
            </a:r>
            <a:r>
              <a:rPr lang="en-US" dirty="0">
                <a:latin typeface="+mn-lt"/>
              </a:rPr>
              <a:t> </a:t>
            </a:r>
            <a:r>
              <a:rPr lang="en-US" dirty="0" err="1">
                <a:latin typeface="+mn-lt"/>
              </a:rPr>
              <a:t>subvencionisati</a:t>
            </a:r>
            <a:r>
              <a:rPr lang="en-US" dirty="0">
                <a:latin typeface="+mn-lt"/>
              </a:rPr>
              <a:t> </a:t>
            </a:r>
            <a:r>
              <a:rPr lang="en-US" dirty="0" err="1">
                <a:latin typeface="+mn-lt"/>
              </a:rPr>
              <a:t>obrazovanje</a:t>
            </a:r>
            <a:r>
              <a:rPr lang="en-US" dirty="0">
                <a:latin typeface="+mn-lt"/>
              </a:rPr>
              <a:t> </a:t>
            </a:r>
            <a:r>
              <a:rPr lang="en-US" dirty="0" err="1">
                <a:latin typeface="+mn-lt"/>
              </a:rPr>
              <a:t>i</a:t>
            </a:r>
            <a:r>
              <a:rPr lang="en-US" dirty="0">
                <a:latin typeface="+mn-lt"/>
              </a:rPr>
              <a:t> </a:t>
            </a:r>
            <a:r>
              <a:rPr lang="en-US" dirty="0" err="1">
                <a:latin typeface="+mn-lt"/>
              </a:rPr>
              <a:t>razvojna</a:t>
            </a:r>
            <a:r>
              <a:rPr lang="en-US" dirty="0">
                <a:latin typeface="+mn-lt"/>
              </a:rPr>
              <a:t> </a:t>
            </a:r>
            <a:r>
              <a:rPr lang="en-US" dirty="0" err="1">
                <a:latin typeface="+mn-lt"/>
              </a:rPr>
              <a:t>istraživanja</a:t>
            </a:r>
            <a:r>
              <a:rPr lang="sr-Latn-CS" dirty="0">
                <a:latin typeface="+mn-lt"/>
              </a:rPr>
              <a:t> </a:t>
            </a:r>
            <a:r>
              <a:rPr lang="it-IT" dirty="0">
                <a:latin typeface="+mn-lt"/>
              </a:rPr>
              <a:t>pa čak i neke vrste investicione potrošnje.</a:t>
            </a:r>
            <a:endParaRPr lang="sr-Latn-CS" dirty="0">
              <a:latin typeface="+mn-lt"/>
            </a:endParaRPr>
          </a:p>
          <a:p>
            <a:pPr eaLnBrk="1" hangingPunct="1">
              <a:defRPr/>
            </a:pPr>
            <a:endParaRPr lang="sr-Latn-CS" dirty="0">
              <a:latin typeface="+mn-lt"/>
            </a:endParaRPr>
          </a:p>
          <a:p>
            <a:pPr eaLnBrk="1" hangingPunct="1">
              <a:defRPr/>
            </a:pPr>
            <a:r>
              <a:rPr lang="en-US" dirty="0" err="1">
                <a:latin typeface="+mn-lt"/>
              </a:rPr>
              <a:t>može</a:t>
            </a:r>
            <a:r>
              <a:rPr lang="en-US" dirty="0">
                <a:latin typeface="+mn-lt"/>
              </a:rPr>
              <a:t> </a:t>
            </a:r>
            <a:r>
              <a:rPr lang="en-US" dirty="0" err="1">
                <a:latin typeface="+mn-lt"/>
              </a:rPr>
              <a:t>višestruko</a:t>
            </a:r>
            <a:r>
              <a:rPr lang="en-US" dirty="0">
                <a:latin typeface="+mn-lt"/>
              </a:rPr>
              <a:t> </a:t>
            </a:r>
            <a:r>
              <a:rPr lang="en-US" dirty="0" err="1">
                <a:latin typeface="+mn-lt"/>
              </a:rPr>
              <a:t>da</a:t>
            </a:r>
            <a:r>
              <a:rPr lang="en-US" dirty="0">
                <a:latin typeface="+mn-lt"/>
              </a:rPr>
              <a:t> </a:t>
            </a:r>
            <a:r>
              <a:rPr lang="en-US" dirty="0" err="1">
                <a:latin typeface="+mn-lt"/>
              </a:rPr>
              <a:t>podigne</a:t>
            </a:r>
            <a:r>
              <a:rPr lang="en-US" dirty="0">
                <a:latin typeface="+mn-lt"/>
              </a:rPr>
              <a:t> </a:t>
            </a:r>
            <a:r>
              <a:rPr lang="en-US" dirty="0" err="1">
                <a:latin typeface="+mn-lt"/>
              </a:rPr>
              <a:t>profitabilnost</a:t>
            </a:r>
            <a:r>
              <a:rPr lang="sr-Latn-CS" dirty="0">
                <a:latin typeface="+mn-lt"/>
              </a:rPr>
              <a:t> </a:t>
            </a:r>
            <a:r>
              <a:rPr lang="en-US" dirty="0" err="1">
                <a:latin typeface="+mn-lt"/>
              </a:rPr>
              <a:t>preduzetničkih</a:t>
            </a:r>
            <a:r>
              <a:rPr lang="en-US" dirty="0">
                <a:latin typeface="+mn-lt"/>
              </a:rPr>
              <a:t> </a:t>
            </a:r>
            <a:r>
              <a:rPr lang="en-US" dirty="0" err="1">
                <a:latin typeface="+mn-lt"/>
              </a:rPr>
              <a:t>aktivnosti</a:t>
            </a:r>
            <a:r>
              <a:rPr lang="en-US" dirty="0">
                <a:latin typeface="+mn-lt"/>
              </a:rPr>
              <a:t>, </a:t>
            </a:r>
            <a:endParaRPr lang="sr-Latn-CS" dirty="0">
              <a:latin typeface="+mn-lt"/>
            </a:endParaRPr>
          </a:p>
          <a:p>
            <a:pPr eaLnBrk="1" hangingPunct="1">
              <a:defRPr/>
            </a:pPr>
            <a:endParaRPr lang="sr-Latn-CS" dirty="0">
              <a:latin typeface="+mn-lt"/>
            </a:endParaRPr>
          </a:p>
          <a:p>
            <a:pPr eaLnBrk="1" hangingPunct="1">
              <a:defRPr/>
            </a:pPr>
            <a:r>
              <a:rPr lang="en-US" dirty="0" err="1">
                <a:latin typeface="+mn-lt"/>
              </a:rPr>
              <a:t>ali</a:t>
            </a:r>
            <a:r>
              <a:rPr lang="en-US" dirty="0">
                <a:latin typeface="+mn-lt"/>
              </a:rPr>
              <a:t> </a:t>
            </a:r>
            <a:r>
              <a:rPr lang="en-US" dirty="0" err="1">
                <a:latin typeface="+mn-lt"/>
              </a:rPr>
              <a:t>isto</a:t>
            </a:r>
            <a:r>
              <a:rPr lang="en-US" dirty="0">
                <a:latin typeface="+mn-lt"/>
              </a:rPr>
              <a:t> </a:t>
            </a:r>
            <a:r>
              <a:rPr lang="en-US" dirty="0" err="1">
                <a:latin typeface="+mn-lt"/>
              </a:rPr>
              <a:t>tako</a:t>
            </a:r>
            <a:r>
              <a:rPr lang="en-US" dirty="0">
                <a:latin typeface="+mn-lt"/>
              </a:rPr>
              <a:t> </a:t>
            </a:r>
            <a:r>
              <a:rPr lang="en-US" dirty="0" err="1">
                <a:latin typeface="+mn-lt"/>
              </a:rPr>
              <a:t>može</a:t>
            </a:r>
            <a:r>
              <a:rPr lang="en-US" dirty="0">
                <a:latin typeface="+mn-lt"/>
              </a:rPr>
              <a:t> </a:t>
            </a:r>
            <a:r>
              <a:rPr lang="en-US" dirty="0" err="1">
                <a:latin typeface="+mn-lt"/>
              </a:rPr>
              <a:t>imati</a:t>
            </a:r>
            <a:r>
              <a:rPr lang="sr-Latn-CS" dirty="0">
                <a:latin typeface="+mn-lt"/>
              </a:rPr>
              <a:t> </a:t>
            </a:r>
            <a:r>
              <a:rPr lang="it-IT" dirty="0">
                <a:latin typeface="+mn-lt"/>
              </a:rPr>
              <a:t>smisla da se istraživači zaštite od piraterije.</a:t>
            </a:r>
            <a:endParaRPr lang="sr-Latn-RS" dirty="0">
              <a:latin typeface="+mn-lt"/>
            </a:endParaRPr>
          </a:p>
          <a:p>
            <a:pPr eaLnBrk="1" hangingPunct="1">
              <a:defRPr/>
            </a:pPr>
            <a:endParaRPr lang="sr-Latn-RS" dirty="0">
              <a:latin typeface="+mn-lt"/>
            </a:endParaRPr>
          </a:p>
          <a:p>
            <a:pPr eaLnBrk="1" hangingPunct="1">
              <a:defRPr/>
            </a:pPr>
            <a:endParaRPr lang="sr-Latn-RS" dirty="0">
              <a:latin typeface="+mn-lt"/>
            </a:endParaRPr>
          </a:p>
          <a:p>
            <a:pPr eaLnBrk="1" hangingPunct="1">
              <a:defRPr/>
            </a:pPr>
            <a:r>
              <a:rPr lang="sr-Latn-RS" dirty="0">
                <a:latin typeface="+mn-lt"/>
              </a:rPr>
              <a:t>Kultura?</a:t>
            </a:r>
            <a:endParaRPr lang="en-US" dirty="0">
              <a:latin typeface="+mn-lt"/>
            </a:endParaRPr>
          </a:p>
        </p:txBody>
      </p:sp>
      <p:sp>
        <p:nvSpPr>
          <p:cNvPr id="3" name="Title 2">
            <a:extLst>
              <a:ext uri="{FF2B5EF4-FFF2-40B4-BE49-F238E27FC236}">
                <a16:creationId xmlns:a16="http://schemas.microsoft.com/office/drawing/2014/main" id="{366085FE-7812-49F4-9B62-F3DC1C3EBA48}"/>
              </a:ext>
            </a:extLst>
          </p:cNvPr>
          <p:cNvSpPr>
            <a:spLocks noGrp="1"/>
          </p:cNvSpPr>
          <p:nvPr>
            <p:ph type="title"/>
          </p:nvPr>
        </p:nvSpPr>
        <p:spPr>
          <a:xfrm>
            <a:off x="706438" y="512763"/>
            <a:ext cx="8156575" cy="776287"/>
          </a:xfrm>
        </p:spPr>
        <p:txBody>
          <a:bodyPr/>
          <a:lstStyle/>
          <a:p>
            <a:pPr eaLnBrk="1" hangingPunct="1">
              <a:defRPr/>
            </a:pPr>
            <a:r>
              <a:rPr lang="en-US" dirty="0" err="1">
                <a:latin typeface="+mj-lt"/>
              </a:rPr>
              <a:t>ubedljiv</a:t>
            </a:r>
            <a:r>
              <a:rPr lang="sr-Latn-CS" dirty="0">
                <a:latin typeface="+mj-lt"/>
              </a:rPr>
              <a:t>i</a:t>
            </a:r>
            <a:r>
              <a:rPr lang="en-US" dirty="0">
                <a:latin typeface="+mj-lt"/>
              </a:rPr>
              <a:t> argument</a:t>
            </a:r>
            <a:r>
              <a:rPr lang="sr-Latn-CS" dirty="0">
                <a:latin typeface="+mj-lt"/>
              </a:rPr>
              <a:t>i</a:t>
            </a:r>
            <a:r>
              <a:rPr lang="en-US" dirty="0">
                <a:latin typeface="+mj-lt"/>
              </a:rPr>
              <a:t> u </a:t>
            </a:r>
            <a:r>
              <a:rPr lang="en-US" dirty="0" err="1">
                <a:latin typeface="+mj-lt"/>
              </a:rPr>
              <a:t>korist</a:t>
            </a:r>
            <a:r>
              <a:rPr lang="en-US" dirty="0">
                <a:latin typeface="+mj-lt"/>
              </a:rPr>
              <a:t> </a:t>
            </a:r>
            <a:r>
              <a:rPr lang="en-US" dirty="0" err="1">
                <a:latin typeface="+mj-lt"/>
              </a:rPr>
              <a:t>državne</a:t>
            </a:r>
            <a:br>
              <a:rPr lang="en-US" dirty="0">
                <a:latin typeface="+mj-lt"/>
              </a:rPr>
            </a:br>
            <a:r>
              <a:rPr lang="vi-VN" dirty="0">
                <a:latin typeface="+mj-lt"/>
              </a:rPr>
              <a:t>intervencije</a:t>
            </a:r>
            <a:endParaRPr lang="en-US" dirty="0">
              <a:latin typeface="+mj-l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9BE7EE-91A7-4EF1-A209-88FA38C58EDA}"/>
              </a:ext>
            </a:extLst>
          </p:cNvPr>
          <p:cNvSpPr>
            <a:spLocks noGrp="1"/>
          </p:cNvSpPr>
          <p:nvPr>
            <p:ph type="body" idx="1"/>
          </p:nvPr>
        </p:nvSpPr>
        <p:spPr>
          <a:xfrm>
            <a:off x="706438" y="1350963"/>
            <a:ext cx="8097837" cy="4986337"/>
          </a:xfrm>
        </p:spPr>
        <p:txBody>
          <a:bodyPr/>
          <a:lstStyle/>
          <a:p>
            <a:pPr eaLnBrk="1" hangingPunct="1">
              <a:buFont typeface="Arial" pitchFamily="34" charset="0"/>
              <a:buChar char="•"/>
              <a:defRPr/>
            </a:pPr>
            <a:r>
              <a:rPr lang="en-US" dirty="0" err="1">
                <a:latin typeface="+mn-lt"/>
              </a:rPr>
              <a:t>veliki</a:t>
            </a:r>
            <a:r>
              <a:rPr lang="en-US" dirty="0">
                <a:latin typeface="+mn-lt"/>
              </a:rPr>
              <a:t> </a:t>
            </a:r>
            <a:r>
              <a:rPr lang="en-US" dirty="0" err="1">
                <a:latin typeface="+mn-lt"/>
              </a:rPr>
              <a:t>broj</a:t>
            </a:r>
            <a:r>
              <a:rPr lang="en-US" dirty="0">
                <a:latin typeface="+mn-lt"/>
              </a:rPr>
              <a:t> </a:t>
            </a:r>
            <a:r>
              <a:rPr lang="en-US" dirty="0" err="1">
                <a:latin typeface="+mn-lt"/>
              </a:rPr>
              <a:t>otvorenih</a:t>
            </a:r>
            <a:r>
              <a:rPr lang="sr-Latn-CS" dirty="0">
                <a:latin typeface="+mn-lt"/>
              </a:rPr>
              <a:t> </a:t>
            </a:r>
            <a:r>
              <a:rPr lang="pl-PL" dirty="0">
                <a:latin typeface="+mn-lt"/>
              </a:rPr>
              <a:t>pitanja. Za razliku od mnogih investicija, kod ljudskog </a:t>
            </a:r>
            <a:r>
              <a:rPr lang="en-US" dirty="0" err="1">
                <a:latin typeface="+mn-lt"/>
              </a:rPr>
              <a:t>kapitala</a:t>
            </a:r>
            <a:r>
              <a:rPr lang="en-US" dirty="0">
                <a:latin typeface="+mn-lt"/>
              </a:rPr>
              <a:t> </a:t>
            </a:r>
            <a:r>
              <a:rPr lang="en-US" dirty="0" err="1">
                <a:latin typeface="+mn-lt"/>
              </a:rPr>
              <a:t>nema</a:t>
            </a:r>
            <a:r>
              <a:rPr lang="en-US" dirty="0">
                <a:latin typeface="+mn-lt"/>
              </a:rPr>
              <a:t> </a:t>
            </a:r>
            <a:r>
              <a:rPr lang="en-US" dirty="0" err="1">
                <a:latin typeface="+mn-lt"/>
              </a:rPr>
              <a:t>hipoteke</a:t>
            </a:r>
            <a:r>
              <a:rPr lang="en-US" dirty="0">
                <a:latin typeface="+mn-lt"/>
              </a:rPr>
              <a:t>, </a:t>
            </a:r>
            <a:r>
              <a:rPr lang="en-US" dirty="0" err="1">
                <a:latin typeface="+mn-lt"/>
              </a:rPr>
              <a:t>tj</a:t>
            </a:r>
            <a:r>
              <a:rPr lang="en-US" dirty="0">
                <a:latin typeface="+mn-lt"/>
              </a:rPr>
              <a:t>. </a:t>
            </a:r>
            <a:r>
              <a:rPr lang="en-US" dirty="0" err="1">
                <a:latin typeface="+mn-lt"/>
              </a:rPr>
              <a:t>kapitala</a:t>
            </a:r>
            <a:r>
              <a:rPr lang="en-US" dirty="0">
                <a:latin typeface="+mn-lt"/>
              </a:rPr>
              <a:t> </a:t>
            </a:r>
            <a:r>
              <a:rPr lang="en-US" dirty="0" err="1">
                <a:latin typeface="+mn-lt"/>
              </a:rPr>
              <a:t>koji</a:t>
            </a:r>
            <a:r>
              <a:rPr lang="en-US" dirty="0">
                <a:latin typeface="+mn-lt"/>
              </a:rPr>
              <a:t> se</a:t>
            </a:r>
            <a:r>
              <a:rPr lang="sr-Latn-CS" dirty="0">
                <a:latin typeface="+mn-lt"/>
              </a:rPr>
              <a:t> </a:t>
            </a:r>
            <a:r>
              <a:rPr lang="en-US" dirty="0" err="1">
                <a:latin typeface="+mn-lt"/>
              </a:rPr>
              <a:t>može</a:t>
            </a:r>
            <a:r>
              <a:rPr lang="en-US" dirty="0">
                <a:latin typeface="+mn-lt"/>
              </a:rPr>
              <a:t> </a:t>
            </a:r>
            <a:r>
              <a:rPr lang="en-US" dirty="0" err="1">
                <a:latin typeface="+mn-lt"/>
              </a:rPr>
              <a:t>založiti</a:t>
            </a:r>
            <a:r>
              <a:rPr lang="en-US" dirty="0">
                <a:latin typeface="+mn-lt"/>
              </a:rPr>
              <a:t> u </a:t>
            </a:r>
            <a:r>
              <a:rPr lang="en-US" dirty="0" err="1">
                <a:latin typeface="+mn-lt"/>
              </a:rPr>
              <a:t>slučaju</a:t>
            </a:r>
            <a:r>
              <a:rPr lang="en-US" dirty="0">
                <a:latin typeface="+mn-lt"/>
              </a:rPr>
              <a:t> </a:t>
            </a:r>
            <a:r>
              <a:rPr lang="en-US" dirty="0" err="1">
                <a:latin typeface="+mn-lt"/>
              </a:rPr>
              <a:t>da</a:t>
            </a:r>
            <a:r>
              <a:rPr lang="en-US" dirty="0">
                <a:latin typeface="+mn-lt"/>
              </a:rPr>
              <a:t> se </a:t>
            </a:r>
            <a:r>
              <a:rPr lang="en-US" dirty="0" err="1">
                <a:latin typeface="+mn-lt"/>
              </a:rPr>
              <a:t>zajam</a:t>
            </a:r>
            <a:r>
              <a:rPr lang="en-US" dirty="0">
                <a:latin typeface="+mn-lt"/>
              </a:rPr>
              <a:t> ne </a:t>
            </a:r>
            <a:r>
              <a:rPr lang="en-US" dirty="0" err="1">
                <a:latin typeface="+mn-lt"/>
              </a:rPr>
              <a:t>može</a:t>
            </a:r>
            <a:r>
              <a:rPr lang="en-US" dirty="0">
                <a:latin typeface="+mn-lt"/>
              </a:rPr>
              <a:t> </a:t>
            </a:r>
            <a:r>
              <a:rPr lang="en-US" dirty="0" err="1">
                <a:latin typeface="+mn-lt"/>
              </a:rPr>
              <a:t>vratiti</a:t>
            </a:r>
            <a:endParaRPr lang="sr-Latn-CS" dirty="0">
              <a:latin typeface="+mn-lt"/>
            </a:endParaRPr>
          </a:p>
          <a:p>
            <a:pPr eaLnBrk="1" hangingPunct="1">
              <a:buFont typeface="Arial" pitchFamily="34" charset="0"/>
              <a:buChar char="•"/>
              <a:defRPr/>
            </a:pPr>
            <a:endParaRPr lang="sr-Latn-CS" dirty="0">
              <a:latin typeface="+mn-lt"/>
            </a:endParaRPr>
          </a:p>
          <a:p>
            <a:pPr eaLnBrk="1" hangingPunct="1">
              <a:buFont typeface="Arial" pitchFamily="34" charset="0"/>
              <a:buChar char="•"/>
              <a:defRPr/>
            </a:pPr>
            <a:r>
              <a:rPr lang="en-US" dirty="0" err="1">
                <a:latin typeface="+mn-lt"/>
              </a:rPr>
              <a:t>mnogi</a:t>
            </a:r>
            <a:r>
              <a:rPr lang="en-US" dirty="0">
                <a:latin typeface="+mn-lt"/>
              </a:rPr>
              <a:t> </a:t>
            </a:r>
            <a:r>
              <a:rPr lang="en-US" dirty="0" err="1">
                <a:latin typeface="+mn-lt"/>
              </a:rPr>
              <a:t>ljudi</a:t>
            </a:r>
            <a:r>
              <a:rPr lang="en-US" dirty="0">
                <a:latin typeface="+mn-lt"/>
              </a:rPr>
              <a:t>, </a:t>
            </a:r>
            <a:r>
              <a:rPr lang="en-US" dirty="0" err="1">
                <a:latin typeface="+mn-lt"/>
              </a:rPr>
              <a:t>naročito</a:t>
            </a:r>
            <a:r>
              <a:rPr lang="en-US" dirty="0">
                <a:latin typeface="+mn-lt"/>
              </a:rPr>
              <a:t> u </a:t>
            </a:r>
            <a:r>
              <a:rPr lang="en-US" dirty="0" err="1">
                <a:latin typeface="+mn-lt"/>
              </a:rPr>
              <a:t>siromašnim</a:t>
            </a:r>
            <a:r>
              <a:rPr lang="sr-Latn-CS" dirty="0">
                <a:latin typeface="+mn-lt"/>
              </a:rPr>
              <a:t> </a:t>
            </a:r>
            <a:r>
              <a:rPr lang="it-IT" dirty="0">
                <a:latin typeface="+mn-lt"/>
              </a:rPr>
              <a:t>zemljama, ne mogu da finansiraju sopstveno</a:t>
            </a:r>
            <a:r>
              <a:rPr lang="sr-Latn-CS" dirty="0">
                <a:latin typeface="+mn-lt"/>
              </a:rPr>
              <a:t> </a:t>
            </a:r>
            <a:r>
              <a:rPr lang="pl-PL" dirty="0">
                <a:latin typeface="+mn-lt"/>
              </a:rPr>
              <a:t>obrazovanje. </a:t>
            </a:r>
          </a:p>
          <a:p>
            <a:pPr eaLnBrk="1" hangingPunct="1">
              <a:buFont typeface="Arial" pitchFamily="34" charset="0"/>
              <a:buChar char="•"/>
              <a:defRPr/>
            </a:pPr>
            <a:endParaRPr lang="pl-PL" dirty="0">
              <a:latin typeface="+mn-lt"/>
            </a:endParaRPr>
          </a:p>
          <a:p>
            <a:pPr eaLnBrk="1" hangingPunct="1">
              <a:buFont typeface="Arial" pitchFamily="34" charset="0"/>
              <a:buChar char="•"/>
              <a:defRPr/>
            </a:pPr>
            <a:r>
              <a:rPr lang="pl-PL" dirty="0">
                <a:latin typeface="+mn-lt"/>
              </a:rPr>
              <a:t>Standardno rešenje je da </a:t>
            </a:r>
            <a:r>
              <a:rPr lang="pt-BR" dirty="0">
                <a:latin typeface="+mn-lt"/>
              </a:rPr>
              <a:t>država preuzme funkcije javnog obrazovanja i da</a:t>
            </a:r>
            <a:r>
              <a:rPr lang="sr-Latn-CS" dirty="0">
                <a:latin typeface="+mn-lt"/>
              </a:rPr>
              <a:t> </a:t>
            </a:r>
            <a:r>
              <a:rPr lang="pl-PL" dirty="0">
                <a:latin typeface="+mn-lt"/>
              </a:rPr>
              <a:t>obezbeđuje stipendije za siromašnije studente.</a:t>
            </a:r>
          </a:p>
          <a:p>
            <a:pPr eaLnBrk="1" hangingPunct="1">
              <a:buFont typeface="Arial" pitchFamily="34" charset="0"/>
              <a:buChar char="•"/>
              <a:defRPr/>
            </a:pPr>
            <a:endParaRPr lang="pl-PL" dirty="0">
              <a:latin typeface="+mn-lt"/>
            </a:endParaRPr>
          </a:p>
          <a:p>
            <a:pPr eaLnBrk="1" hangingPunct="1">
              <a:buFont typeface="Arial" pitchFamily="34" charset="0"/>
              <a:buChar char="•"/>
              <a:defRPr/>
            </a:pPr>
            <a:r>
              <a:rPr lang="en-US" dirty="0" err="1">
                <a:latin typeface="+mn-lt"/>
              </a:rPr>
              <a:t>Ljudski</a:t>
            </a:r>
            <a:r>
              <a:rPr lang="en-US" dirty="0">
                <a:latin typeface="+mn-lt"/>
              </a:rPr>
              <a:t> </a:t>
            </a:r>
            <a:r>
              <a:rPr lang="en-US" dirty="0" err="1">
                <a:latin typeface="+mn-lt"/>
              </a:rPr>
              <a:t>povećava</a:t>
            </a:r>
            <a:r>
              <a:rPr lang="en-US" dirty="0">
                <a:latin typeface="+mn-lt"/>
              </a:rPr>
              <a:t> </a:t>
            </a:r>
            <a:r>
              <a:rPr lang="en-US" dirty="0" err="1">
                <a:latin typeface="+mn-lt"/>
              </a:rPr>
              <a:t>produktivost</a:t>
            </a:r>
            <a:r>
              <a:rPr lang="en-US" dirty="0">
                <a:latin typeface="+mn-lt"/>
              </a:rPr>
              <a:t> </a:t>
            </a:r>
            <a:r>
              <a:rPr lang="en-US" dirty="0" err="1">
                <a:latin typeface="+mn-lt"/>
              </a:rPr>
              <a:t>i</a:t>
            </a:r>
            <a:r>
              <a:rPr lang="en-US" dirty="0">
                <a:latin typeface="+mn-lt"/>
              </a:rPr>
              <a:t> </a:t>
            </a:r>
            <a:r>
              <a:rPr lang="en-US" dirty="0" err="1">
                <a:latin typeface="+mn-lt"/>
              </a:rPr>
              <a:t>ubrzava</a:t>
            </a:r>
            <a:r>
              <a:rPr lang="en-US" dirty="0">
                <a:latin typeface="+mn-lt"/>
              </a:rPr>
              <a:t> </a:t>
            </a:r>
            <a:r>
              <a:rPr lang="en-US" b="1" dirty="0" err="1">
                <a:latin typeface="+mn-lt"/>
              </a:rPr>
              <a:t>difuziju</a:t>
            </a:r>
            <a:r>
              <a:rPr lang="en-US" b="1" dirty="0">
                <a:latin typeface="+mn-lt"/>
              </a:rPr>
              <a:t> </a:t>
            </a:r>
            <a:r>
              <a:rPr lang="en-US" b="1" dirty="0" err="1">
                <a:latin typeface="+mn-lt"/>
              </a:rPr>
              <a:t>inovacija</a:t>
            </a:r>
            <a:r>
              <a:rPr lang="en-US" b="1" dirty="0">
                <a:latin typeface="+mn-lt"/>
              </a:rPr>
              <a:t>.</a:t>
            </a:r>
            <a:endParaRPr lang="pl-PL" dirty="0">
              <a:latin typeface="+mn-lt"/>
            </a:endParaRPr>
          </a:p>
        </p:txBody>
      </p:sp>
      <p:sp>
        <p:nvSpPr>
          <p:cNvPr id="3" name="Title 2">
            <a:extLst>
              <a:ext uri="{FF2B5EF4-FFF2-40B4-BE49-F238E27FC236}">
                <a16:creationId xmlns:a16="http://schemas.microsoft.com/office/drawing/2014/main" id="{C1B9D40E-1B95-4BD5-99DA-B3964867DE7B}"/>
              </a:ext>
            </a:extLst>
          </p:cNvPr>
          <p:cNvSpPr>
            <a:spLocks noGrp="1"/>
          </p:cNvSpPr>
          <p:nvPr>
            <p:ph type="title"/>
          </p:nvPr>
        </p:nvSpPr>
        <p:spPr>
          <a:xfrm>
            <a:off x="706438" y="512763"/>
            <a:ext cx="8156575" cy="776287"/>
          </a:xfrm>
        </p:spPr>
        <p:txBody>
          <a:bodyPr/>
          <a:lstStyle/>
          <a:p>
            <a:pPr eaLnBrk="1" hangingPunct="1">
              <a:defRPr/>
            </a:pPr>
            <a:r>
              <a:rPr lang="sr-Latn-CS" b="1" dirty="0">
                <a:latin typeface="+mj-lt"/>
              </a:rPr>
              <a:t>1. O</a:t>
            </a:r>
            <a:r>
              <a:rPr lang="en-US" b="1" dirty="0" err="1">
                <a:latin typeface="+mj-lt"/>
              </a:rPr>
              <a:t>brazovanje</a:t>
            </a:r>
            <a:r>
              <a:rPr lang="en-US" b="1" dirty="0">
                <a:latin typeface="+mj-lt"/>
              </a:rPr>
              <a:t> </a:t>
            </a:r>
            <a:r>
              <a:rPr lang="en-US" b="1" dirty="0" err="1">
                <a:latin typeface="+mj-lt"/>
              </a:rPr>
              <a:t>i</a:t>
            </a:r>
            <a:r>
              <a:rPr lang="en-US" b="1" dirty="0">
                <a:latin typeface="+mj-lt"/>
              </a:rPr>
              <a:t> </a:t>
            </a:r>
            <a:r>
              <a:rPr lang="en-US" b="1" dirty="0" err="1">
                <a:latin typeface="+mj-lt"/>
              </a:rPr>
              <a:t>istraživanje</a:t>
            </a:r>
            <a:br>
              <a:rPr lang="en-US" b="1" dirty="0">
                <a:latin typeface="+mj-lt"/>
              </a:rPr>
            </a:br>
            <a:endParaRPr lang="en-US"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blinds(horizontal)">
                                      <p:cBhvr>
                                        <p:cTn id="17" dur="500"/>
                                        <p:tgtEl>
                                          <p:spTgt spid="2">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blinds(horizontal)">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C3B32A-9177-4567-9EE6-704A3F4683EE}"/>
              </a:ext>
            </a:extLst>
          </p:cNvPr>
          <p:cNvSpPr>
            <a:spLocks noGrp="1"/>
          </p:cNvSpPr>
          <p:nvPr>
            <p:ph type="body" idx="1"/>
          </p:nvPr>
        </p:nvSpPr>
        <p:spPr>
          <a:xfrm>
            <a:off x="706438" y="1350963"/>
            <a:ext cx="7885112" cy="5314950"/>
          </a:xfrm>
        </p:spPr>
        <p:txBody>
          <a:bodyPr/>
          <a:lstStyle/>
          <a:p>
            <a:pPr eaLnBrk="1" hangingPunct="1">
              <a:defRPr/>
            </a:pPr>
            <a:r>
              <a:rPr lang="pt-BR" dirty="0">
                <a:latin typeface="+mn-lt"/>
              </a:rPr>
              <a:t>imamo isti problem sa znanjem</a:t>
            </a:r>
            <a:r>
              <a:rPr lang="sr-Latn-CS" dirty="0">
                <a:latin typeface="+mn-lt"/>
              </a:rPr>
              <a:t> </a:t>
            </a:r>
            <a:r>
              <a:rPr lang="en-US" dirty="0" err="1">
                <a:latin typeface="+mn-lt"/>
              </a:rPr>
              <a:t>kao</a:t>
            </a:r>
            <a:r>
              <a:rPr lang="en-US" dirty="0">
                <a:latin typeface="+mn-lt"/>
              </a:rPr>
              <a:t> </a:t>
            </a:r>
            <a:r>
              <a:rPr lang="en-US" dirty="0" err="1">
                <a:latin typeface="+mn-lt"/>
              </a:rPr>
              <a:t>što</a:t>
            </a:r>
            <a:r>
              <a:rPr lang="en-US" dirty="0">
                <a:latin typeface="+mn-lt"/>
              </a:rPr>
              <a:t> </a:t>
            </a:r>
            <a:r>
              <a:rPr lang="en-US" dirty="0" err="1">
                <a:latin typeface="+mn-lt"/>
              </a:rPr>
              <a:t>smo</a:t>
            </a:r>
            <a:r>
              <a:rPr lang="en-US" dirty="0">
                <a:latin typeface="+mn-lt"/>
              </a:rPr>
              <a:t> </a:t>
            </a:r>
            <a:r>
              <a:rPr lang="en-US" dirty="0" err="1">
                <a:latin typeface="+mn-lt"/>
              </a:rPr>
              <a:t>imali</a:t>
            </a:r>
            <a:r>
              <a:rPr lang="en-US" dirty="0">
                <a:latin typeface="+mn-lt"/>
              </a:rPr>
              <a:t> </a:t>
            </a:r>
            <a:r>
              <a:rPr lang="en-US" dirty="0" err="1">
                <a:latin typeface="+mn-lt"/>
              </a:rPr>
              <a:t>kod</a:t>
            </a:r>
            <a:r>
              <a:rPr lang="en-US" dirty="0">
                <a:latin typeface="+mn-lt"/>
              </a:rPr>
              <a:t> </a:t>
            </a:r>
            <a:r>
              <a:rPr lang="en-US" dirty="0" err="1">
                <a:latin typeface="+mn-lt"/>
              </a:rPr>
              <a:t>javne</a:t>
            </a:r>
            <a:r>
              <a:rPr lang="en-US" dirty="0">
                <a:latin typeface="+mn-lt"/>
              </a:rPr>
              <a:t> </a:t>
            </a:r>
            <a:r>
              <a:rPr lang="en-US" dirty="0" err="1">
                <a:latin typeface="+mn-lt"/>
              </a:rPr>
              <a:t>infrastukture</a:t>
            </a:r>
            <a:r>
              <a:rPr lang="en-US" dirty="0">
                <a:latin typeface="+mn-lt"/>
              </a:rPr>
              <a:t>:</a:t>
            </a:r>
            <a:endParaRPr lang="sr-Latn-CS" dirty="0">
              <a:latin typeface="+mn-lt"/>
            </a:endParaRPr>
          </a:p>
          <a:p>
            <a:pPr eaLnBrk="1" hangingPunct="1">
              <a:defRPr/>
            </a:pPr>
            <a:endParaRPr lang="en-US" dirty="0">
              <a:latin typeface="+mn-lt"/>
            </a:endParaRPr>
          </a:p>
          <a:p>
            <a:pPr eaLnBrk="1" hangingPunct="1">
              <a:defRPr/>
            </a:pPr>
            <a:r>
              <a:rPr lang="en-US" dirty="0" err="1">
                <a:latin typeface="+mn-lt"/>
              </a:rPr>
              <a:t>teško</a:t>
            </a:r>
            <a:r>
              <a:rPr lang="en-US" dirty="0">
                <a:latin typeface="+mn-lt"/>
              </a:rPr>
              <a:t> je, </a:t>
            </a:r>
            <a:r>
              <a:rPr lang="en-US" dirty="0" err="1">
                <a:latin typeface="+mn-lt"/>
              </a:rPr>
              <a:t>ako</a:t>
            </a:r>
            <a:r>
              <a:rPr lang="en-US" dirty="0">
                <a:latin typeface="+mn-lt"/>
              </a:rPr>
              <a:t> ne </a:t>
            </a:r>
            <a:r>
              <a:rPr lang="en-US" dirty="0" err="1">
                <a:latin typeface="+mn-lt"/>
              </a:rPr>
              <a:t>i</a:t>
            </a:r>
            <a:r>
              <a:rPr lang="en-US" dirty="0">
                <a:latin typeface="+mn-lt"/>
              </a:rPr>
              <a:t> </a:t>
            </a:r>
            <a:r>
              <a:rPr lang="en-US" dirty="0" err="1">
                <a:latin typeface="+mn-lt"/>
              </a:rPr>
              <a:t>nemoguće</a:t>
            </a:r>
            <a:r>
              <a:rPr lang="en-US" dirty="0">
                <a:latin typeface="+mn-lt"/>
              </a:rPr>
              <a:t>, </a:t>
            </a:r>
            <a:r>
              <a:rPr lang="en-US" dirty="0" err="1">
                <a:latin typeface="+mn-lt"/>
              </a:rPr>
              <a:t>odrediti</a:t>
            </a:r>
            <a:r>
              <a:rPr lang="en-US" dirty="0">
                <a:latin typeface="+mn-lt"/>
              </a:rPr>
              <a:t> </a:t>
            </a:r>
            <a:r>
              <a:rPr lang="en-US" dirty="0" err="1">
                <a:latin typeface="+mn-lt"/>
              </a:rPr>
              <a:t>adekvatan</a:t>
            </a:r>
            <a:r>
              <a:rPr lang="en-US" dirty="0">
                <a:latin typeface="+mn-lt"/>
              </a:rPr>
              <a:t> </a:t>
            </a:r>
            <a:r>
              <a:rPr lang="en-US" dirty="0" err="1">
                <a:latin typeface="+mn-lt"/>
              </a:rPr>
              <a:t>nivo</a:t>
            </a:r>
            <a:r>
              <a:rPr lang="sr-Latn-CS" dirty="0">
                <a:latin typeface="+mn-lt"/>
              </a:rPr>
              <a:t> </a:t>
            </a:r>
            <a:r>
              <a:rPr lang="en-US" dirty="0" err="1">
                <a:latin typeface="+mn-lt"/>
              </a:rPr>
              <a:t>sredstava</a:t>
            </a:r>
            <a:r>
              <a:rPr lang="en-US" dirty="0">
                <a:latin typeface="+mn-lt"/>
              </a:rPr>
              <a:t> </a:t>
            </a:r>
            <a:r>
              <a:rPr lang="en-US" dirty="0" err="1">
                <a:latin typeface="+mn-lt"/>
              </a:rPr>
              <a:t>za</a:t>
            </a:r>
            <a:r>
              <a:rPr lang="en-US" dirty="0">
                <a:latin typeface="+mn-lt"/>
              </a:rPr>
              <a:t> </a:t>
            </a:r>
            <a:r>
              <a:rPr lang="en-US" dirty="0" err="1">
                <a:latin typeface="+mn-lt"/>
              </a:rPr>
              <a:t>finansiranje</a:t>
            </a:r>
            <a:r>
              <a:rPr lang="en-US" dirty="0">
                <a:latin typeface="+mn-lt"/>
              </a:rPr>
              <a:t> </a:t>
            </a:r>
            <a:r>
              <a:rPr lang="en-US" dirty="0" err="1">
                <a:latin typeface="+mn-lt"/>
              </a:rPr>
              <a:t>istraživanja</a:t>
            </a:r>
            <a:r>
              <a:rPr lang="en-US" dirty="0">
                <a:latin typeface="+mn-lt"/>
              </a:rPr>
              <a:t>. </a:t>
            </a:r>
            <a:endParaRPr lang="sr-Latn-CS" dirty="0">
              <a:latin typeface="+mn-lt"/>
            </a:endParaRPr>
          </a:p>
          <a:p>
            <a:pPr eaLnBrk="1" hangingPunct="1">
              <a:defRPr/>
            </a:pPr>
            <a:endParaRPr lang="sr-Latn-CS" dirty="0">
              <a:latin typeface="+mn-lt"/>
            </a:endParaRPr>
          </a:p>
          <a:p>
            <a:pPr eaLnBrk="1" hangingPunct="1">
              <a:defRPr/>
            </a:pPr>
            <a:r>
              <a:rPr lang="pt-BR" dirty="0">
                <a:latin typeface="+mn-lt"/>
              </a:rPr>
              <a:t>na kraju ispada da je vrlo moguće da se nedovoljno</a:t>
            </a:r>
            <a:r>
              <a:rPr lang="sr-Latn-CS" dirty="0">
                <a:latin typeface="+mn-lt"/>
              </a:rPr>
              <a:t> </a:t>
            </a:r>
            <a:r>
              <a:rPr lang="en-US" dirty="0" err="1">
                <a:latin typeface="+mn-lt"/>
              </a:rPr>
              <a:t>troši</a:t>
            </a:r>
            <a:r>
              <a:rPr lang="en-US" dirty="0">
                <a:latin typeface="+mn-lt"/>
              </a:rPr>
              <a:t> </a:t>
            </a:r>
            <a:r>
              <a:rPr lang="en-US" dirty="0" err="1">
                <a:latin typeface="+mn-lt"/>
              </a:rPr>
              <a:t>na</a:t>
            </a:r>
            <a:r>
              <a:rPr lang="en-US" dirty="0">
                <a:latin typeface="+mn-lt"/>
              </a:rPr>
              <a:t> </a:t>
            </a:r>
            <a:r>
              <a:rPr lang="en-US" dirty="0" err="1">
                <a:latin typeface="+mn-lt"/>
              </a:rPr>
              <a:t>aktivnosti</a:t>
            </a:r>
            <a:r>
              <a:rPr lang="en-US" dirty="0">
                <a:latin typeface="+mn-lt"/>
              </a:rPr>
              <a:t> </a:t>
            </a:r>
            <a:r>
              <a:rPr lang="en-US" dirty="0" err="1">
                <a:latin typeface="+mn-lt"/>
              </a:rPr>
              <a:t>koje</a:t>
            </a:r>
            <a:r>
              <a:rPr lang="en-US" dirty="0">
                <a:latin typeface="+mn-lt"/>
              </a:rPr>
              <a:t> </a:t>
            </a:r>
            <a:r>
              <a:rPr lang="en-US" dirty="0" err="1">
                <a:latin typeface="+mn-lt"/>
              </a:rPr>
              <a:t>nisu</a:t>
            </a:r>
            <a:r>
              <a:rPr lang="en-US" dirty="0">
                <a:latin typeface="+mn-lt"/>
              </a:rPr>
              <a:t> </a:t>
            </a:r>
            <a:r>
              <a:rPr lang="en-US" dirty="0" err="1">
                <a:latin typeface="+mn-lt"/>
              </a:rPr>
              <a:t>politički</a:t>
            </a:r>
            <a:r>
              <a:rPr lang="en-US" dirty="0">
                <a:latin typeface="+mn-lt"/>
              </a:rPr>
              <a:t> </a:t>
            </a:r>
            <a:r>
              <a:rPr lang="en-US" dirty="0" err="1">
                <a:latin typeface="+mn-lt"/>
              </a:rPr>
              <a:t>atraktivne</a:t>
            </a:r>
            <a:r>
              <a:rPr lang="en-US" dirty="0">
                <a:latin typeface="+mn-lt"/>
              </a:rPr>
              <a:t>, a</a:t>
            </a:r>
            <a:r>
              <a:rPr lang="sr-Latn-CS" dirty="0">
                <a:latin typeface="+mn-lt"/>
              </a:rPr>
              <a:t> </a:t>
            </a:r>
            <a:r>
              <a:rPr lang="pl-PL" dirty="0">
                <a:latin typeface="+mn-lt"/>
              </a:rPr>
              <a:t>opet, na dugi rok, mogu da budu esencijalan izvor </a:t>
            </a:r>
            <a:r>
              <a:rPr lang="en-US" dirty="0" err="1">
                <a:latin typeface="+mn-lt"/>
              </a:rPr>
              <a:t>rasta</a:t>
            </a:r>
            <a:r>
              <a:rPr lang="en-US" dirty="0">
                <a:latin typeface="+mn-lt"/>
              </a:rPr>
              <a:t> </a:t>
            </a:r>
            <a:r>
              <a:rPr lang="en-US" dirty="0" err="1">
                <a:latin typeface="+mn-lt"/>
              </a:rPr>
              <a:t>životnog</a:t>
            </a:r>
            <a:r>
              <a:rPr lang="en-US" dirty="0">
                <a:latin typeface="+mn-lt"/>
              </a:rPr>
              <a:t> </a:t>
            </a:r>
            <a:r>
              <a:rPr lang="en-US" dirty="0" err="1">
                <a:latin typeface="+mn-lt"/>
              </a:rPr>
              <a:t>standarda</a:t>
            </a:r>
            <a:r>
              <a:rPr lang="en-US" dirty="0">
                <a:latin typeface="+mn-lt"/>
              </a:rPr>
              <a:t>.</a:t>
            </a:r>
            <a:endParaRPr lang="sr-Latn-RS" dirty="0">
              <a:latin typeface="+mn-lt"/>
            </a:endParaRPr>
          </a:p>
          <a:p>
            <a:pPr eaLnBrk="1" hangingPunct="1">
              <a:defRPr/>
            </a:pPr>
            <a:endParaRPr lang="sr-Latn-RS" dirty="0">
              <a:latin typeface="+mn-lt"/>
            </a:endParaRPr>
          </a:p>
          <a:p>
            <a:pPr eaLnBrk="1" hangingPunct="1">
              <a:defRPr/>
            </a:pPr>
            <a:r>
              <a:rPr lang="sr-Latn-RS" dirty="0">
                <a:latin typeface="+mn-lt"/>
              </a:rPr>
              <a:t>Primer Istočne Nemačke – ponovna provera nastavnika</a:t>
            </a:r>
          </a:p>
          <a:p>
            <a:pPr eaLnBrk="1" hangingPunct="1">
              <a:defRPr/>
            </a:pPr>
            <a:r>
              <a:rPr lang="sr-Latn-RS" dirty="0">
                <a:latin typeface="+mn-lt"/>
              </a:rPr>
              <a:t>Istočna Evropa – firme biraju obrazovane</a:t>
            </a:r>
          </a:p>
          <a:p>
            <a:pPr eaLnBrk="1" hangingPunct="1">
              <a:defRPr/>
            </a:pPr>
            <a:r>
              <a:rPr lang="sr-Latn-RS" dirty="0">
                <a:latin typeface="+mn-lt"/>
              </a:rPr>
              <a:t>A država?</a:t>
            </a:r>
          </a:p>
        </p:txBody>
      </p:sp>
      <p:sp>
        <p:nvSpPr>
          <p:cNvPr id="3" name="Title 2">
            <a:extLst>
              <a:ext uri="{FF2B5EF4-FFF2-40B4-BE49-F238E27FC236}">
                <a16:creationId xmlns:a16="http://schemas.microsoft.com/office/drawing/2014/main" id="{68C95604-09CE-4E3E-B675-51F29B1D9BD0}"/>
              </a:ext>
            </a:extLst>
          </p:cNvPr>
          <p:cNvSpPr>
            <a:spLocks noGrp="1"/>
          </p:cNvSpPr>
          <p:nvPr>
            <p:ph type="title"/>
          </p:nvPr>
        </p:nvSpPr>
        <p:spPr>
          <a:xfrm>
            <a:off x="706438" y="512763"/>
            <a:ext cx="8156575" cy="776287"/>
          </a:xfrm>
        </p:spPr>
        <p:txBody>
          <a:bodyPr/>
          <a:lstStyle/>
          <a:p>
            <a:pPr eaLnBrk="1" hangingPunct="1">
              <a:defRPr/>
            </a:pPr>
            <a:r>
              <a:rPr lang="sr-Latn-CS" b="1" dirty="0"/>
              <a:t>O</a:t>
            </a:r>
            <a:r>
              <a:rPr lang="en-US" b="1" dirty="0" err="1"/>
              <a:t>brazovanje</a:t>
            </a:r>
            <a:r>
              <a:rPr lang="en-US" b="1" dirty="0"/>
              <a:t> </a:t>
            </a:r>
            <a:r>
              <a:rPr lang="en-US" b="1" dirty="0" err="1"/>
              <a:t>i</a:t>
            </a:r>
            <a:r>
              <a:rPr lang="en-US" b="1" dirty="0"/>
              <a:t> </a:t>
            </a:r>
            <a:r>
              <a:rPr lang="en-US" b="1" dirty="0" err="1"/>
              <a:t>istraživanje</a:t>
            </a:r>
            <a:r>
              <a:rPr lang="sr-Latn-RS" b="1" dirty="0"/>
              <a:t> - nastavak</a:t>
            </a:r>
            <a:endParaRPr lang="en-US" dirty="0">
              <a:latin typeface="+mj-l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998357-3B2A-4AC6-BE94-10F965D04912}"/>
              </a:ext>
            </a:extLst>
          </p:cNvPr>
          <p:cNvSpPr>
            <a:spLocks noGrp="1"/>
          </p:cNvSpPr>
          <p:nvPr>
            <p:ph type="body" idx="1"/>
          </p:nvPr>
        </p:nvSpPr>
        <p:spPr>
          <a:xfrm>
            <a:off x="706438" y="1862138"/>
            <a:ext cx="7427912" cy="977900"/>
          </a:xfrm>
        </p:spPr>
        <p:txBody>
          <a:bodyPr/>
          <a:lstStyle/>
          <a:p>
            <a:pPr eaLnBrk="1" hangingPunct="1">
              <a:defRPr/>
            </a:pPr>
            <a:r>
              <a:rPr lang="en-US" dirty="0" err="1">
                <a:latin typeface="+mn-lt"/>
              </a:rPr>
              <a:t>vlasnik</a:t>
            </a:r>
            <a:r>
              <a:rPr lang="en-US" dirty="0">
                <a:latin typeface="+mn-lt"/>
              </a:rPr>
              <a:t> </a:t>
            </a:r>
            <a:r>
              <a:rPr lang="en-US" dirty="0" err="1">
                <a:latin typeface="+mn-lt"/>
              </a:rPr>
              <a:t>patentnog</a:t>
            </a:r>
            <a:r>
              <a:rPr lang="sr-Latn-CS" dirty="0">
                <a:latin typeface="+mn-lt"/>
              </a:rPr>
              <a:t> </a:t>
            </a:r>
            <a:r>
              <a:rPr lang="it-IT" dirty="0">
                <a:latin typeface="+mn-lt"/>
              </a:rPr>
              <a:t>prava izvesno vreme moći da formira cene iz</a:t>
            </a:r>
          </a:p>
          <a:p>
            <a:pPr eaLnBrk="1" hangingPunct="1">
              <a:defRPr/>
            </a:pPr>
            <a:r>
              <a:rPr lang="en-US" dirty="0" err="1">
                <a:latin typeface="+mn-lt"/>
              </a:rPr>
              <a:t>kojih</a:t>
            </a:r>
            <a:r>
              <a:rPr lang="en-US" dirty="0">
                <a:latin typeface="+mn-lt"/>
              </a:rPr>
              <a:t> </a:t>
            </a:r>
            <a:r>
              <a:rPr lang="en-US" dirty="0" err="1">
                <a:latin typeface="+mn-lt"/>
              </a:rPr>
              <a:t>će</a:t>
            </a:r>
            <a:r>
              <a:rPr lang="en-US" dirty="0">
                <a:latin typeface="+mn-lt"/>
              </a:rPr>
              <a:t> </a:t>
            </a:r>
            <a:r>
              <a:rPr lang="en-US" dirty="0" err="1">
                <a:latin typeface="+mn-lt"/>
              </a:rPr>
              <a:t>moći</a:t>
            </a:r>
            <a:r>
              <a:rPr lang="en-US" dirty="0">
                <a:latin typeface="+mn-lt"/>
              </a:rPr>
              <a:t> </a:t>
            </a:r>
            <a:r>
              <a:rPr lang="en-US" dirty="0" err="1">
                <a:latin typeface="+mn-lt"/>
              </a:rPr>
              <a:t>da</a:t>
            </a:r>
            <a:r>
              <a:rPr lang="en-US" dirty="0">
                <a:latin typeface="+mn-lt"/>
              </a:rPr>
              <a:t> </a:t>
            </a:r>
            <a:r>
              <a:rPr lang="en-US" dirty="0" err="1">
                <a:latin typeface="+mn-lt"/>
              </a:rPr>
              <a:t>pokriti</a:t>
            </a:r>
            <a:r>
              <a:rPr lang="en-US" dirty="0">
                <a:latin typeface="+mn-lt"/>
              </a:rPr>
              <a:t> </a:t>
            </a:r>
            <a:r>
              <a:rPr lang="en-US" dirty="0" err="1">
                <a:latin typeface="+mn-lt"/>
              </a:rPr>
              <a:t>troškove</a:t>
            </a:r>
            <a:r>
              <a:rPr lang="en-US" dirty="0">
                <a:latin typeface="+mn-lt"/>
              </a:rPr>
              <a:t> </a:t>
            </a:r>
            <a:r>
              <a:rPr lang="en-US" dirty="0" err="1">
                <a:latin typeface="+mn-lt"/>
              </a:rPr>
              <a:t>istraživanja</a:t>
            </a:r>
            <a:r>
              <a:rPr lang="en-US" dirty="0">
                <a:latin typeface="+mn-lt"/>
              </a:rPr>
              <a:t> </a:t>
            </a:r>
            <a:r>
              <a:rPr lang="en-US" dirty="0" err="1">
                <a:latin typeface="+mn-lt"/>
              </a:rPr>
              <a:t>i</a:t>
            </a:r>
            <a:r>
              <a:rPr lang="sr-Latn-CS" dirty="0">
                <a:latin typeface="+mn-lt"/>
              </a:rPr>
              <a:t> </a:t>
            </a:r>
            <a:r>
              <a:rPr lang="en-US" dirty="0" err="1">
                <a:latin typeface="+mn-lt"/>
              </a:rPr>
              <a:t>razvoja</a:t>
            </a:r>
            <a:r>
              <a:rPr lang="en-US" dirty="0">
                <a:latin typeface="+mn-lt"/>
              </a:rPr>
              <a:t>. Ali, </a:t>
            </a:r>
            <a:r>
              <a:rPr lang="en-US" dirty="0" err="1">
                <a:latin typeface="+mn-lt"/>
              </a:rPr>
              <a:t>tu</a:t>
            </a:r>
            <a:r>
              <a:rPr lang="en-US" dirty="0">
                <a:latin typeface="+mn-lt"/>
              </a:rPr>
              <a:t> se </a:t>
            </a:r>
            <a:r>
              <a:rPr lang="en-US" dirty="0" err="1">
                <a:latin typeface="+mn-lt"/>
              </a:rPr>
              <a:t>javlja</a:t>
            </a:r>
            <a:r>
              <a:rPr lang="en-US" dirty="0">
                <a:latin typeface="+mn-lt"/>
              </a:rPr>
              <a:t> </a:t>
            </a:r>
            <a:r>
              <a:rPr lang="en-US" dirty="0" err="1">
                <a:latin typeface="+mn-lt"/>
              </a:rPr>
              <a:t>jedan</a:t>
            </a:r>
            <a:r>
              <a:rPr lang="en-US" dirty="0">
                <a:latin typeface="+mn-lt"/>
              </a:rPr>
              <a:t> </a:t>
            </a:r>
            <a:r>
              <a:rPr lang="en-US" dirty="0" err="1">
                <a:latin typeface="+mn-lt"/>
              </a:rPr>
              <a:t>propratni</a:t>
            </a:r>
            <a:r>
              <a:rPr lang="en-US" dirty="0">
                <a:latin typeface="+mn-lt"/>
              </a:rPr>
              <a:t> </a:t>
            </a:r>
            <a:r>
              <a:rPr lang="en-US" dirty="0" err="1">
                <a:latin typeface="+mn-lt"/>
              </a:rPr>
              <a:t>efekat</a:t>
            </a:r>
            <a:r>
              <a:rPr lang="en-US" dirty="0">
                <a:latin typeface="+mn-lt"/>
              </a:rPr>
              <a:t>:</a:t>
            </a:r>
            <a:r>
              <a:rPr lang="sr-Latn-CS" dirty="0">
                <a:latin typeface="+mn-lt"/>
              </a:rPr>
              <a:t> </a:t>
            </a:r>
            <a:r>
              <a:rPr lang="pt-BR" dirty="0">
                <a:latin typeface="+mn-lt"/>
              </a:rPr>
              <a:t>patentom se pronalazaču dodeljuje monopol, a time</a:t>
            </a:r>
            <a:r>
              <a:rPr lang="sr-Latn-CS" dirty="0">
                <a:latin typeface="+mn-lt"/>
              </a:rPr>
              <a:t> </a:t>
            </a:r>
            <a:r>
              <a:rPr lang="en-US" dirty="0">
                <a:latin typeface="+mn-lt"/>
              </a:rPr>
              <a:t>mu se </a:t>
            </a:r>
            <a:r>
              <a:rPr lang="en-US" dirty="0" err="1">
                <a:latin typeface="+mn-lt"/>
              </a:rPr>
              <a:t>dozvoljava</a:t>
            </a:r>
            <a:r>
              <a:rPr lang="en-US" dirty="0">
                <a:latin typeface="+mn-lt"/>
              </a:rPr>
              <a:t> </a:t>
            </a:r>
            <a:r>
              <a:rPr lang="en-US" dirty="0" err="1">
                <a:latin typeface="+mn-lt"/>
              </a:rPr>
              <a:t>da</a:t>
            </a:r>
            <a:r>
              <a:rPr lang="en-US" dirty="0">
                <a:latin typeface="+mn-lt"/>
              </a:rPr>
              <a:t> </a:t>
            </a:r>
            <a:r>
              <a:rPr lang="en-US" dirty="0" err="1">
                <a:latin typeface="+mn-lt"/>
              </a:rPr>
              <a:t>naplaćuje</a:t>
            </a:r>
            <a:r>
              <a:rPr lang="en-US" dirty="0">
                <a:latin typeface="+mn-lt"/>
              </a:rPr>
              <a:t> </a:t>
            </a:r>
            <a:r>
              <a:rPr lang="en-US" dirty="0" err="1">
                <a:latin typeface="+mn-lt"/>
              </a:rPr>
              <a:t>mnogo</a:t>
            </a:r>
            <a:r>
              <a:rPr lang="en-US" dirty="0">
                <a:latin typeface="+mn-lt"/>
              </a:rPr>
              <a:t> </a:t>
            </a:r>
            <a:r>
              <a:rPr lang="en-US" dirty="0" err="1">
                <a:latin typeface="+mn-lt"/>
              </a:rPr>
              <a:t>više</a:t>
            </a:r>
            <a:r>
              <a:rPr lang="en-US" dirty="0">
                <a:latin typeface="+mn-lt"/>
              </a:rPr>
              <a:t> </a:t>
            </a:r>
            <a:r>
              <a:rPr lang="en-US" dirty="0" err="1">
                <a:latin typeface="+mn-lt"/>
              </a:rPr>
              <a:t>od</a:t>
            </a:r>
            <a:endParaRPr lang="en-US" dirty="0">
              <a:latin typeface="+mn-lt"/>
            </a:endParaRPr>
          </a:p>
          <a:p>
            <a:pPr eaLnBrk="1" hangingPunct="1">
              <a:defRPr/>
            </a:pPr>
            <a:r>
              <a:rPr lang="en-US" dirty="0" err="1">
                <a:latin typeface="+mn-lt"/>
              </a:rPr>
              <a:t>razvojnih</a:t>
            </a:r>
            <a:r>
              <a:rPr lang="en-US" dirty="0">
                <a:latin typeface="+mn-lt"/>
              </a:rPr>
              <a:t> </a:t>
            </a:r>
            <a:r>
              <a:rPr lang="en-US" dirty="0" err="1">
                <a:latin typeface="+mn-lt"/>
              </a:rPr>
              <a:t>troškova</a:t>
            </a:r>
            <a:r>
              <a:rPr lang="en-US" dirty="0">
                <a:latin typeface="+mn-lt"/>
              </a:rPr>
              <a:t>.</a:t>
            </a:r>
          </a:p>
        </p:txBody>
      </p:sp>
      <p:sp>
        <p:nvSpPr>
          <p:cNvPr id="3" name="Title 2">
            <a:extLst>
              <a:ext uri="{FF2B5EF4-FFF2-40B4-BE49-F238E27FC236}">
                <a16:creationId xmlns:a16="http://schemas.microsoft.com/office/drawing/2014/main" id="{89EC3CEF-8455-4745-BB6F-A6588FDC2F91}"/>
              </a:ext>
            </a:extLst>
          </p:cNvPr>
          <p:cNvSpPr>
            <a:spLocks noGrp="1"/>
          </p:cNvSpPr>
          <p:nvPr>
            <p:ph type="title"/>
          </p:nvPr>
        </p:nvSpPr>
        <p:spPr>
          <a:xfrm>
            <a:off x="706438" y="512763"/>
            <a:ext cx="8156575" cy="776287"/>
          </a:xfrm>
        </p:spPr>
        <p:txBody>
          <a:bodyPr/>
          <a:lstStyle/>
          <a:p>
            <a:pPr eaLnBrk="1" hangingPunct="1">
              <a:defRPr/>
            </a:pPr>
            <a:r>
              <a:rPr lang="sr-Latn-CS" b="1" dirty="0">
                <a:latin typeface="+mj-lt"/>
              </a:rPr>
              <a:t>2. </a:t>
            </a:r>
            <a:r>
              <a:rPr lang="en-US" b="1" dirty="0" err="1">
                <a:latin typeface="+mj-lt"/>
              </a:rPr>
              <a:t>Intelektualna</a:t>
            </a:r>
            <a:r>
              <a:rPr lang="en-US" b="1" dirty="0">
                <a:latin typeface="+mj-lt"/>
              </a:rPr>
              <a:t> </a:t>
            </a:r>
            <a:r>
              <a:rPr lang="en-US" b="1" dirty="0" err="1">
                <a:latin typeface="+mj-lt"/>
              </a:rPr>
              <a:t>svojina</a:t>
            </a:r>
            <a:r>
              <a:rPr lang="en-US" b="1" dirty="0">
                <a:latin typeface="+mj-lt"/>
              </a:rPr>
              <a:t>, </a:t>
            </a:r>
            <a:r>
              <a:rPr lang="en-US" b="1" dirty="0" err="1">
                <a:latin typeface="+mj-lt"/>
              </a:rPr>
              <a:t>patenti</a:t>
            </a:r>
            <a:r>
              <a:rPr lang="en-US" b="1" dirty="0">
                <a:latin typeface="+mj-lt"/>
              </a:rPr>
              <a:t> </a:t>
            </a:r>
            <a:r>
              <a:rPr lang="en-US" b="1" dirty="0" err="1">
                <a:latin typeface="+mj-lt"/>
              </a:rPr>
              <a:t>i</a:t>
            </a:r>
            <a:br>
              <a:rPr lang="en-US" b="1" dirty="0">
                <a:latin typeface="+mj-lt"/>
              </a:rPr>
            </a:br>
            <a:r>
              <a:rPr lang="en-US" b="1" dirty="0" err="1">
                <a:latin typeface="+mj-lt"/>
              </a:rPr>
              <a:t>politika</a:t>
            </a:r>
            <a:r>
              <a:rPr lang="en-US" b="1" dirty="0">
                <a:latin typeface="+mj-lt"/>
              </a:rPr>
              <a:t> </a:t>
            </a:r>
            <a:r>
              <a:rPr lang="en-US" b="1" dirty="0" err="1">
                <a:latin typeface="+mj-lt"/>
              </a:rPr>
              <a:t>konkurencije</a:t>
            </a:r>
            <a:br>
              <a:rPr lang="en-US" dirty="0">
                <a:latin typeface="+mj-lt"/>
              </a:rPr>
            </a:br>
            <a:endParaRPr lang="en-US" dirty="0">
              <a:latin typeface="+mj-l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25F7AC-6EE6-4296-A902-0345599FE748}"/>
              </a:ext>
            </a:extLst>
          </p:cNvPr>
          <p:cNvSpPr>
            <a:spLocks noGrp="1"/>
          </p:cNvSpPr>
          <p:nvPr>
            <p:ph type="title"/>
          </p:nvPr>
        </p:nvSpPr>
        <p:spPr>
          <a:xfrm>
            <a:off x="457200" y="512763"/>
            <a:ext cx="8229600" cy="914400"/>
          </a:xfrm>
        </p:spPr>
        <p:txBody>
          <a:bodyPr/>
          <a:lstStyle/>
          <a:p>
            <a:pPr eaLnBrk="1" hangingPunct="1">
              <a:defRPr/>
            </a:pPr>
            <a:r>
              <a:rPr lang="sr-Latn-CS" b="1" dirty="0">
                <a:latin typeface="+mj-lt"/>
              </a:rPr>
              <a:t>3. </a:t>
            </a:r>
            <a:r>
              <a:rPr lang="en-US" b="1" dirty="0" err="1">
                <a:latin typeface="+mj-lt"/>
              </a:rPr>
              <a:t>Otvorenost</a:t>
            </a:r>
            <a:r>
              <a:rPr lang="en-US" b="1" dirty="0">
                <a:latin typeface="+mj-lt"/>
              </a:rPr>
              <a:t> </a:t>
            </a:r>
            <a:r>
              <a:rPr lang="en-US" b="1" dirty="0" err="1">
                <a:latin typeface="+mj-lt"/>
              </a:rPr>
              <a:t>razmene</a:t>
            </a:r>
            <a:r>
              <a:rPr lang="en-US" b="1" dirty="0">
                <a:latin typeface="+mj-lt"/>
              </a:rPr>
              <a:t> </a:t>
            </a:r>
            <a:r>
              <a:rPr lang="en-US" b="1" dirty="0" err="1">
                <a:latin typeface="+mj-lt"/>
              </a:rPr>
              <a:t>i</a:t>
            </a:r>
            <a:br>
              <a:rPr lang="en-US" b="1" dirty="0">
                <a:latin typeface="+mj-lt"/>
              </a:rPr>
            </a:br>
            <a:r>
              <a:rPr lang="en-US" b="1" dirty="0" err="1">
                <a:latin typeface="+mj-lt"/>
              </a:rPr>
              <a:t>konkurencija</a:t>
            </a:r>
            <a:endParaRPr lang="en-US" dirty="0">
              <a:latin typeface="+mj-lt"/>
            </a:endParaRPr>
          </a:p>
        </p:txBody>
      </p:sp>
      <p:sp>
        <p:nvSpPr>
          <p:cNvPr id="74755" name="Text Placeholder 1">
            <a:extLst>
              <a:ext uri="{FF2B5EF4-FFF2-40B4-BE49-F238E27FC236}">
                <a16:creationId xmlns:a16="http://schemas.microsoft.com/office/drawing/2014/main" id="{F7A7D5DB-72B8-42D3-B5FD-FF1416A55AA4}"/>
              </a:ext>
            </a:extLst>
          </p:cNvPr>
          <p:cNvSpPr>
            <a:spLocks noGrp="1"/>
          </p:cNvSpPr>
          <p:nvPr>
            <p:ph sz="half" idx="1"/>
          </p:nvPr>
        </p:nvSpPr>
        <p:spPr>
          <a:xfrm>
            <a:off x="465138" y="1770063"/>
            <a:ext cx="4038600" cy="4525962"/>
          </a:xfrm>
        </p:spPr>
        <p:txBody>
          <a:bodyPr/>
          <a:lstStyle/>
          <a:p>
            <a:pPr eaLnBrk="1" hangingPunct="1">
              <a:buFont typeface="Arial" panose="020B0604020202020204" pitchFamily="34" charset="0"/>
              <a:buChar char="•"/>
            </a:pPr>
            <a:r>
              <a:rPr lang="en-US" altLang="en-US" sz="2000">
                <a:latin typeface="Arial" panose="020B0604020202020204" pitchFamily="34" charset="0"/>
              </a:rPr>
              <a:t>Otvorene</a:t>
            </a:r>
            <a:r>
              <a:rPr lang="sr-Latn-CS" altLang="en-US" sz="2000">
                <a:latin typeface="Arial" panose="020B0604020202020204" pitchFamily="34" charset="0"/>
              </a:rPr>
              <a:t> </a:t>
            </a:r>
            <a:r>
              <a:rPr lang="en-US" altLang="en-US" sz="2000">
                <a:latin typeface="Arial" panose="020B0604020202020204" pitchFamily="34" charset="0"/>
              </a:rPr>
              <a:t>privrede imaju brži rast. </a:t>
            </a:r>
            <a:endParaRPr lang="sr-Latn-CS" altLang="en-US" sz="2000">
              <a:latin typeface="Arial" panose="020B0604020202020204" pitchFamily="34" charset="0"/>
            </a:endParaRPr>
          </a:p>
          <a:p>
            <a:pPr eaLnBrk="1" hangingPunct="1">
              <a:buFont typeface="Arial" panose="020B0604020202020204" pitchFamily="34" charset="0"/>
              <a:buChar char="•"/>
            </a:pPr>
            <a:r>
              <a:rPr lang="sr-Latn-CS" altLang="en-US" sz="2000">
                <a:latin typeface="Arial" panose="020B0604020202020204" pitchFamily="34" charset="0"/>
              </a:rPr>
              <a:t>Ali </a:t>
            </a:r>
          </a:p>
          <a:p>
            <a:pPr eaLnBrk="1" hangingPunct="1">
              <a:buFont typeface="Arial" panose="020B0604020202020204" pitchFamily="34" charset="0"/>
              <a:buChar char="•"/>
            </a:pPr>
            <a:r>
              <a:rPr lang="sr-Latn-CS" altLang="en-US" sz="2000">
                <a:latin typeface="Arial" panose="020B0604020202020204" pitchFamily="34" charset="0"/>
              </a:rPr>
              <a:t>b</a:t>
            </a:r>
            <a:r>
              <a:rPr lang="en-US" altLang="en-US" sz="2000">
                <a:latin typeface="Arial" panose="020B0604020202020204" pitchFamily="34" charset="0"/>
              </a:rPr>
              <a:t>rži rast može biti rezultat</a:t>
            </a:r>
            <a:r>
              <a:rPr lang="sr-Latn-CS" altLang="en-US" sz="2000">
                <a:latin typeface="Arial" panose="020B0604020202020204" pitchFamily="34" charset="0"/>
              </a:rPr>
              <a:t> </a:t>
            </a:r>
            <a:r>
              <a:rPr lang="en-US" altLang="en-US" sz="2000">
                <a:latin typeface="Arial" panose="020B0604020202020204" pitchFamily="34" charset="0"/>
              </a:rPr>
              <a:t>dejstva brojnih faktora.</a:t>
            </a:r>
            <a:endParaRPr lang="sr-Latn-CS" altLang="en-US" sz="2000">
              <a:latin typeface="Arial" panose="020B0604020202020204" pitchFamily="34" charset="0"/>
            </a:endParaRPr>
          </a:p>
          <a:p>
            <a:pPr lvl="1" eaLnBrk="1" hangingPunct="1">
              <a:buFont typeface="Arial" panose="020B0604020202020204" pitchFamily="34" charset="0"/>
              <a:buChar char="•"/>
            </a:pPr>
            <a:r>
              <a:rPr lang="sr-Latn-CS" altLang="en-US" sz="2000">
                <a:latin typeface="Arial" panose="020B0604020202020204" pitchFamily="34" charset="0"/>
              </a:rPr>
              <a:t> </a:t>
            </a:r>
            <a:r>
              <a:rPr lang="en-US" altLang="en-US" sz="2000" b="1">
                <a:latin typeface="Arial" panose="020B0604020202020204" pitchFamily="34" charset="0"/>
              </a:rPr>
              <a:t>(learnig by doing), </a:t>
            </a:r>
            <a:r>
              <a:rPr lang="sr-Latn-CS" altLang="en-US" sz="2000" b="1">
                <a:latin typeface="Arial" panose="020B0604020202020204" pitchFamily="34" charset="0"/>
              </a:rPr>
              <a:t>ljudi </a:t>
            </a:r>
            <a:r>
              <a:rPr lang="pl-PL" altLang="en-US" sz="2000">
                <a:latin typeface="Arial" panose="020B0604020202020204" pitchFamily="34" charset="0"/>
              </a:rPr>
              <a:t>unapređuju svoje znanje u toku rada</a:t>
            </a:r>
          </a:p>
          <a:p>
            <a:pPr lvl="1" eaLnBrk="1" hangingPunct="1">
              <a:buFont typeface="Arial" panose="020B0604020202020204" pitchFamily="34" charset="0"/>
              <a:buChar char="•"/>
            </a:pPr>
            <a:endParaRPr lang="pl-PL" altLang="en-US" sz="2000">
              <a:latin typeface="Arial" panose="020B0604020202020204" pitchFamily="34" charset="0"/>
            </a:endParaRPr>
          </a:p>
          <a:p>
            <a:pPr eaLnBrk="1" hangingPunct="1"/>
            <a:r>
              <a:rPr lang="en-US" altLang="en-US" sz="2000">
                <a:latin typeface="Arial" panose="020B0604020202020204" pitchFamily="34" charset="0"/>
              </a:rPr>
              <a:t>Privredni rast i otvorenost su pozitivno korelirani</a:t>
            </a:r>
            <a:r>
              <a:rPr lang="en-US" altLang="en-US">
                <a:latin typeface="Arial" panose="020B0604020202020204" pitchFamily="34" charset="0"/>
              </a:rPr>
              <a:t>.</a:t>
            </a:r>
            <a:r>
              <a:rPr lang="sr-Latn-CS" altLang="en-US">
                <a:latin typeface="Arial" panose="020B0604020202020204" pitchFamily="34" charset="0"/>
              </a:rPr>
              <a:t> </a:t>
            </a:r>
          </a:p>
        </p:txBody>
      </p:sp>
      <p:sp>
        <p:nvSpPr>
          <p:cNvPr id="74756" name="Content Placeholder 3">
            <a:extLst>
              <a:ext uri="{FF2B5EF4-FFF2-40B4-BE49-F238E27FC236}">
                <a16:creationId xmlns:a16="http://schemas.microsoft.com/office/drawing/2014/main" id="{A8B14B05-1455-40C1-A004-21015187DE6F}"/>
              </a:ext>
            </a:extLst>
          </p:cNvPr>
          <p:cNvSpPr>
            <a:spLocks noGrp="1"/>
          </p:cNvSpPr>
          <p:nvPr>
            <p:ph sz="half" idx="2"/>
          </p:nvPr>
        </p:nvSpPr>
        <p:spPr>
          <a:xfrm>
            <a:off x="4656138" y="1770063"/>
            <a:ext cx="4038600" cy="4525962"/>
          </a:xfrm>
        </p:spPr>
        <p:txBody>
          <a:bodyPr/>
          <a:lstStyle/>
          <a:p>
            <a:pPr eaLnBrk="1" hangingPunct="1"/>
            <a:r>
              <a:rPr lang="en-US" altLang="en-US" sz="2000">
                <a:latin typeface="Arial" panose="020B0604020202020204" pitchFamily="34" charset="0"/>
              </a:rPr>
              <a:t>Otvorenost </a:t>
            </a:r>
            <a:endParaRPr lang="sr-Latn-CS" altLang="en-US" sz="2000">
              <a:latin typeface="Arial" panose="020B0604020202020204" pitchFamily="34" charset="0"/>
            </a:endParaRPr>
          </a:p>
          <a:p>
            <a:pPr lvl="1" eaLnBrk="1" hangingPunct="1"/>
            <a:r>
              <a:rPr lang="sr-Latn-CS" altLang="en-US" sz="1600">
                <a:latin typeface="Arial" panose="020B0604020202020204" pitchFamily="34" charset="0"/>
              </a:rPr>
              <a:t>	</a:t>
            </a:r>
            <a:r>
              <a:rPr lang="en-US" altLang="en-US" sz="1800">
                <a:latin typeface="Arial" panose="020B0604020202020204" pitchFamily="34" charset="0"/>
              </a:rPr>
              <a:t>olakšava protok ideja.</a:t>
            </a:r>
            <a:endParaRPr lang="sr-Latn-CS" altLang="en-US" sz="1800">
              <a:latin typeface="Arial" panose="020B0604020202020204" pitchFamily="34" charset="0"/>
            </a:endParaRPr>
          </a:p>
          <a:p>
            <a:pPr lvl="1" eaLnBrk="1" hangingPunct="1"/>
            <a:r>
              <a:rPr lang="pl-PL" altLang="en-US" sz="1800">
                <a:latin typeface="Arial" panose="020B0604020202020204" pitchFamily="34" charset="0"/>
              </a:rPr>
              <a:t>dovodi do rasta inostrane konkurencije.</a:t>
            </a:r>
          </a:p>
          <a:p>
            <a:pPr lvl="1" eaLnBrk="1" hangingPunct="1"/>
            <a:r>
              <a:rPr lang="vi-VN" altLang="en-US" sz="1800">
                <a:latin typeface="Arial" panose="020B0604020202020204" pitchFamily="34" charset="0"/>
              </a:rPr>
              <a:t>Domaći proizvođači više ne mogu </a:t>
            </a:r>
            <a:r>
              <a:rPr lang="sr-Latn-CS" altLang="en-US" sz="1800">
                <a:latin typeface="Arial" panose="020B0604020202020204" pitchFamily="34" charset="0"/>
              </a:rPr>
              <a:t>da se </a:t>
            </a:r>
            <a:r>
              <a:rPr lang="it-IT" altLang="en-US" sz="1800">
                <a:latin typeface="Arial" panose="020B0604020202020204" pitchFamily="34" charset="0"/>
              </a:rPr>
              <a:t>oslon</a:t>
            </a:r>
            <a:r>
              <a:rPr lang="sr-Latn-CS" altLang="en-US" sz="1800">
                <a:latin typeface="Arial" panose="020B0604020202020204" pitchFamily="34" charset="0"/>
              </a:rPr>
              <a:t>jaju </a:t>
            </a:r>
            <a:r>
              <a:rPr lang="it-IT" altLang="en-US" sz="1800">
                <a:latin typeface="Arial" panose="020B0604020202020204" pitchFamily="34" charset="0"/>
              </a:rPr>
              <a:t>na</a:t>
            </a:r>
            <a:r>
              <a:rPr lang="sr-Latn-CS" altLang="en-US" sz="1800">
                <a:latin typeface="Arial" panose="020B0604020202020204" pitchFamily="34" charset="0"/>
              </a:rPr>
              <a:t> </a:t>
            </a:r>
            <a:r>
              <a:rPr lang="en-US" altLang="en-US" sz="1800">
                <a:latin typeface="Arial" panose="020B0604020202020204" pitchFamily="34" charset="0"/>
              </a:rPr>
              <a:t>protekcionističke mere </a:t>
            </a:r>
            <a:endParaRPr lang="sr-Latn-CS" altLang="en-US" sz="1800">
              <a:latin typeface="Arial" panose="020B0604020202020204" pitchFamily="34" charset="0"/>
            </a:endParaRPr>
          </a:p>
          <a:p>
            <a:pPr lvl="1" eaLnBrk="1" hangingPunct="1"/>
            <a:r>
              <a:rPr lang="pl-PL" altLang="en-US" sz="1800">
                <a:latin typeface="Arial" panose="020B0604020202020204" pitchFamily="34" charset="0"/>
              </a:rPr>
              <a:t>Moraju biti u žiži novih tehnologija, što</a:t>
            </a:r>
            <a:r>
              <a:rPr lang="en-US" altLang="en-US" sz="1800">
                <a:latin typeface="Arial" panose="020B0604020202020204" pitchFamily="34" charset="0"/>
              </a:rPr>
              <a:t> zahteva ili inovacije ili imitacije; </a:t>
            </a:r>
            <a:endParaRPr lang="sr-Latn-CS" altLang="en-US" sz="1800">
              <a:latin typeface="Arial" panose="020B0604020202020204" pitchFamily="34" charset="0"/>
            </a:endParaRPr>
          </a:p>
          <a:p>
            <a:pPr lvl="1" eaLnBrk="1" hangingPunct="1"/>
            <a:r>
              <a:rPr lang="en-US" altLang="en-US" sz="1800">
                <a:latin typeface="Arial" panose="020B0604020202020204" pitchFamily="34" charset="0"/>
              </a:rPr>
              <a:t>obe </a:t>
            </a:r>
            <a:r>
              <a:rPr lang="sr-Latn-CS" altLang="en-US" sz="1800">
                <a:latin typeface="Arial" panose="020B0604020202020204" pitchFamily="34" charset="0"/>
              </a:rPr>
              <a:t>mere </a:t>
            </a:r>
            <a:r>
              <a:rPr lang="en-US" altLang="en-US" sz="1800">
                <a:latin typeface="Arial" panose="020B0604020202020204" pitchFamily="34" charset="0"/>
              </a:rPr>
              <a:t>će imati</a:t>
            </a:r>
            <a:r>
              <a:rPr lang="sr-Latn-CS" altLang="en-US" sz="1800">
                <a:latin typeface="Arial" panose="020B0604020202020204" pitchFamily="34" charset="0"/>
              </a:rPr>
              <a:t> </a:t>
            </a:r>
            <a:r>
              <a:rPr lang="pl-PL" altLang="en-US" sz="1800">
                <a:latin typeface="Arial" panose="020B0604020202020204" pitchFamily="34" charset="0"/>
              </a:rPr>
              <a:t>pozitivne efekte na produktivnost i privredni rast</a:t>
            </a:r>
            <a:endParaRPr lang="en-US" altLang="en-US" sz="1800">
              <a:latin typeface="Arial" panose="020B0604020202020204" pitchFamily="34" charset="0"/>
            </a:endParaRPr>
          </a:p>
          <a:p>
            <a:pPr eaLnBrk="1" hangingPunct="1"/>
            <a:endParaRPr lang="en-US" altLang="en-US">
              <a:latin typeface="Arial" panose="020B0604020202020204" pitchFamily="34" charset="0"/>
            </a:endParaRPr>
          </a:p>
        </p:txBody>
      </p:sp>
      <p:sp>
        <p:nvSpPr>
          <p:cNvPr id="2" name="TextBox 1">
            <a:extLst>
              <a:ext uri="{FF2B5EF4-FFF2-40B4-BE49-F238E27FC236}">
                <a16:creationId xmlns:a16="http://schemas.microsoft.com/office/drawing/2014/main" id="{B7A18E4B-81A3-47E1-9045-E3B9B98AA415}"/>
              </a:ext>
            </a:extLst>
          </p:cNvPr>
          <p:cNvSpPr txBox="1"/>
          <p:nvPr/>
        </p:nvSpPr>
        <p:spPr>
          <a:xfrm>
            <a:off x="6662057" y="512763"/>
            <a:ext cx="1894114" cy="923330"/>
          </a:xfrm>
          <a:prstGeom prst="rect">
            <a:avLst/>
          </a:prstGeom>
          <a:noFill/>
        </p:spPr>
        <p:txBody>
          <a:bodyPr wrap="square" rtlCol="0">
            <a:spAutoFit/>
          </a:bodyPr>
          <a:lstStyle/>
          <a:p>
            <a:pPr marL="342900" indent="-342900">
              <a:buAutoNum type="arabicPeriod"/>
            </a:pPr>
            <a:r>
              <a:rPr lang="sr-Latn-RS" dirty="0"/>
              <a:t>Obrazovanje</a:t>
            </a:r>
          </a:p>
          <a:p>
            <a:pPr marL="342900" indent="-342900">
              <a:buAutoNum type="arabicPeriod"/>
            </a:pPr>
            <a:r>
              <a:rPr lang="sr-Latn-RS" dirty="0"/>
              <a:t>Intelektualna svojina</a:t>
            </a:r>
            <a:endParaRPr lang="en-GB"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871A6-62E6-4194-BD19-C41B52C46E09}"/>
              </a:ext>
            </a:extLst>
          </p:cNvPr>
          <p:cNvSpPr>
            <a:spLocks noGrp="1"/>
          </p:cNvSpPr>
          <p:nvPr>
            <p:ph type="title"/>
          </p:nvPr>
        </p:nvSpPr>
        <p:spPr>
          <a:xfrm>
            <a:off x="457200" y="512763"/>
            <a:ext cx="8229600" cy="914400"/>
          </a:xfrm>
        </p:spPr>
        <p:txBody>
          <a:bodyPr/>
          <a:lstStyle/>
          <a:p>
            <a:pPr eaLnBrk="1" hangingPunct="1">
              <a:defRPr/>
            </a:pPr>
            <a:r>
              <a:rPr lang="en-US" b="1" dirty="0" err="1">
                <a:latin typeface="+mj-lt"/>
              </a:rPr>
              <a:t>Politika</a:t>
            </a:r>
            <a:r>
              <a:rPr lang="en-US" b="1" dirty="0">
                <a:latin typeface="+mj-lt"/>
              </a:rPr>
              <a:t>, </a:t>
            </a:r>
            <a:r>
              <a:rPr lang="en-US" b="1" dirty="0" err="1">
                <a:latin typeface="+mj-lt"/>
              </a:rPr>
              <a:t>demokratija</a:t>
            </a:r>
            <a:r>
              <a:rPr lang="en-US" b="1" dirty="0">
                <a:latin typeface="+mj-lt"/>
              </a:rPr>
              <a:t>, </a:t>
            </a:r>
            <a:r>
              <a:rPr lang="en-US" b="1" dirty="0" err="1">
                <a:latin typeface="+mj-lt"/>
              </a:rPr>
              <a:t>jednakost</a:t>
            </a:r>
            <a:r>
              <a:rPr lang="en-US" b="1" dirty="0">
                <a:latin typeface="+mj-lt"/>
              </a:rPr>
              <a:t> </a:t>
            </a:r>
            <a:r>
              <a:rPr lang="en-US" b="1" dirty="0" err="1">
                <a:latin typeface="+mj-lt"/>
              </a:rPr>
              <a:t>i</a:t>
            </a:r>
            <a:br>
              <a:rPr lang="en-US" b="1" dirty="0">
                <a:latin typeface="+mj-lt"/>
              </a:rPr>
            </a:br>
            <a:r>
              <a:rPr lang="en-US" b="1" dirty="0" err="1">
                <a:latin typeface="+mj-lt"/>
              </a:rPr>
              <a:t>stabilnost</a:t>
            </a:r>
            <a:br>
              <a:rPr lang="en-US" dirty="0">
                <a:latin typeface="+mj-lt"/>
              </a:rPr>
            </a:br>
            <a:endParaRPr lang="en-US" dirty="0">
              <a:latin typeface="+mj-lt"/>
            </a:endParaRPr>
          </a:p>
        </p:txBody>
      </p:sp>
      <p:sp>
        <p:nvSpPr>
          <p:cNvPr id="75779" name="Content Placeholder 2">
            <a:extLst>
              <a:ext uri="{FF2B5EF4-FFF2-40B4-BE49-F238E27FC236}">
                <a16:creationId xmlns:a16="http://schemas.microsoft.com/office/drawing/2014/main" id="{DBD24C8E-C59A-4113-8599-CB8B5FDE45A4}"/>
              </a:ext>
            </a:extLst>
          </p:cNvPr>
          <p:cNvSpPr>
            <a:spLocks noGrp="1"/>
          </p:cNvSpPr>
          <p:nvPr>
            <p:ph sz="half" idx="1"/>
          </p:nvPr>
        </p:nvSpPr>
        <p:spPr>
          <a:xfrm>
            <a:off x="465138" y="1770063"/>
            <a:ext cx="4038600" cy="4525962"/>
          </a:xfrm>
        </p:spPr>
        <p:txBody>
          <a:bodyPr/>
          <a:lstStyle/>
          <a:p>
            <a:pPr eaLnBrk="1" hangingPunct="1"/>
            <a:r>
              <a:rPr lang="pl-PL" altLang="en-US" dirty="0">
                <a:latin typeface="Arial" panose="020B0604020202020204" pitchFamily="34" charset="0"/>
              </a:rPr>
              <a:t>demokratije ne spadaju u grupu savršenih </a:t>
            </a:r>
            <a:r>
              <a:rPr lang="en-US" altLang="en-US" dirty="0" err="1">
                <a:latin typeface="Arial" panose="020B0604020202020204" pitchFamily="34" charset="0"/>
              </a:rPr>
              <a:t>institucija</a:t>
            </a:r>
            <a:r>
              <a:rPr lang="en-US" altLang="en-US" dirty="0">
                <a:latin typeface="Arial" panose="020B0604020202020204" pitchFamily="34" charset="0"/>
              </a:rPr>
              <a:t>,</a:t>
            </a:r>
            <a:endParaRPr lang="sr-Latn-RS" altLang="en-US" dirty="0">
              <a:latin typeface="Arial" panose="020B0604020202020204" pitchFamily="34" charset="0"/>
            </a:endParaRPr>
          </a:p>
          <a:p>
            <a:pPr eaLnBrk="1" hangingPunct="1"/>
            <a:endParaRPr lang="sr-Latn-CS" altLang="en-US" dirty="0">
              <a:latin typeface="Arial" panose="020B0604020202020204" pitchFamily="34" charset="0"/>
            </a:endParaRPr>
          </a:p>
          <a:p>
            <a:pPr eaLnBrk="1" hangingPunct="1"/>
            <a:r>
              <a:rPr lang="en-US" altLang="en-US" dirty="0">
                <a:latin typeface="Arial" panose="020B0604020202020204" pitchFamily="34" charset="0"/>
              </a:rPr>
              <a:t> a </a:t>
            </a:r>
            <a:r>
              <a:rPr lang="en-US" altLang="en-US" dirty="0" err="1">
                <a:latin typeface="Arial" panose="020B0604020202020204" pitchFamily="34" charset="0"/>
              </a:rPr>
              <a:t>veza</a:t>
            </a:r>
            <a:r>
              <a:rPr lang="en-US" altLang="en-US" dirty="0">
                <a:latin typeface="Arial" panose="020B0604020202020204" pitchFamily="34" charset="0"/>
              </a:rPr>
              <a:t> </a:t>
            </a:r>
            <a:r>
              <a:rPr lang="en-US" altLang="en-US" dirty="0" err="1">
                <a:latin typeface="Arial" panose="020B0604020202020204" pitchFamily="34" charset="0"/>
              </a:rPr>
              <a:t>demokratije</a:t>
            </a:r>
            <a:r>
              <a:rPr lang="en-US" altLang="en-US" dirty="0">
                <a:latin typeface="Arial" panose="020B0604020202020204" pitchFamily="34" charset="0"/>
              </a:rPr>
              <a:t> </a:t>
            </a:r>
            <a:r>
              <a:rPr lang="en-US" altLang="en-US" dirty="0" err="1">
                <a:latin typeface="Arial" panose="020B0604020202020204" pitchFamily="34" charset="0"/>
              </a:rPr>
              <a:t>i</a:t>
            </a:r>
            <a:r>
              <a:rPr lang="en-US" altLang="en-US" dirty="0">
                <a:latin typeface="Arial" panose="020B0604020202020204" pitchFamily="34" charset="0"/>
              </a:rPr>
              <a:t> </a:t>
            </a:r>
            <a:r>
              <a:rPr lang="en-US" altLang="en-US" dirty="0" err="1">
                <a:latin typeface="Arial" panose="020B0604020202020204" pitchFamily="34" charset="0"/>
              </a:rPr>
              <a:t>privrednog</a:t>
            </a:r>
            <a:r>
              <a:rPr lang="en-US" altLang="en-US" dirty="0">
                <a:latin typeface="Arial" panose="020B0604020202020204" pitchFamily="34" charset="0"/>
              </a:rPr>
              <a:t> </a:t>
            </a:r>
            <a:r>
              <a:rPr lang="en-US" altLang="en-US" dirty="0" err="1">
                <a:latin typeface="Arial" panose="020B0604020202020204" pitchFamily="34" charset="0"/>
              </a:rPr>
              <a:t>rasta</a:t>
            </a:r>
            <a:r>
              <a:rPr lang="sr-Latn-CS" altLang="en-US" dirty="0">
                <a:latin typeface="Arial" panose="020B0604020202020204" pitchFamily="34" charset="0"/>
              </a:rPr>
              <a:t> </a:t>
            </a:r>
            <a:r>
              <a:rPr lang="en-US" altLang="en-US" dirty="0" err="1">
                <a:latin typeface="Arial" panose="020B0604020202020204" pitchFamily="34" charset="0"/>
              </a:rPr>
              <a:t>prilično</a:t>
            </a:r>
            <a:r>
              <a:rPr lang="en-US" altLang="en-US" dirty="0">
                <a:latin typeface="Arial" panose="020B0604020202020204" pitchFamily="34" charset="0"/>
              </a:rPr>
              <a:t> </a:t>
            </a:r>
            <a:r>
              <a:rPr lang="en-US" altLang="en-US" dirty="0" err="1">
                <a:latin typeface="Arial" panose="020B0604020202020204" pitchFamily="34" charset="0"/>
              </a:rPr>
              <a:t>je</a:t>
            </a:r>
            <a:r>
              <a:rPr lang="en-US" altLang="en-US" dirty="0">
                <a:latin typeface="Arial" panose="020B0604020202020204" pitchFamily="34" charset="0"/>
              </a:rPr>
              <a:t> </a:t>
            </a:r>
            <a:r>
              <a:rPr lang="en-US" altLang="en-US" dirty="0" err="1">
                <a:latin typeface="Arial" panose="020B0604020202020204" pitchFamily="34" charset="0"/>
              </a:rPr>
              <a:t>kontroverzna</a:t>
            </a:r>
            <a:endParaRPr lang="en-US" altLang="en-US" dirty="0">
              <a:latin typeface="Arial" panose="020B0604020202020204" pitchFamily="34" charset="0"/>
            </a:endParaRPr>
          </a:p>
        </p:txBody>
      </p:sp>
      <p:sp>
        <p:nvSpPr>
          <p:cNvPr id="4" name="Content Placeholder 3">
            <a:extLst>
              <a:ext uri="{FF2B5EF4-FFF2-40B4-BE49-F238E27FC236}">
                <a16:creationId xmlns:a16="http://schemas.microsoft.com/office/drawing/2014/main" id="{81C208DB-4C98-4D0F-B619-E5399598C3E3}"/>
              </a:ext>
            </a:extLst>
          </p:cNvPr>
          <p:cNvSpPr>
            <a:spLocks noGrp="1"/>
          </p:cNvSpPr>
          <p:nvPr>
            <p:ph sz="half" idx="2"/>
          </p:nvPr>
        </p:nvSpPr>
        <p:spPr/>
        <p:txBody>
          <a:bodyPr/>
          <a:lstStyle/>
          <a:p>
            <a:pPr marL="582613" indent="-514350">
              <a:buFont typeface="+mj-lt"/>
              <a:buAutoNum type="arabicPeriod"/>
            </a:pPr>
            <a:r>
              <a:rPr lang="sr-Latn-RS" dirty="0"/>
              <a:t>ulaze stranci, domaći propadaju</a:t>
            </a:r>
          </a:p>
          <a:p>
            <a:pPr marL="582613" indent="-514350">
              <a:buFont typeface="+mj-lt"/>
              <a:buAutoNum type="arabicPeriod"/>
            </a:pPr>
            <a:r>
              <a:rPr lang="sr-Latn-RS" dirty="0"/>
              <a:t>procedure usporavaju donošenje odluka</a:t>
            </a:r>
          </a:p>
          <a:p>
            <a:pPr marL="582613" indent="-514350">
              <a:buFont typeface="+mj-lt"/>
              <a:buAutoNum type="arabicPeriod"/>
            </a:pPr>
            <a:r>
              <a:rPr lang="en-GB" dirty="0"/>
              <a:t>R</a:t>
            </a:r>
            <a:r>
              <a:rPr lang="sr-Latn-RS" dirty="0"/>
              <a:t>ast demokratije povećava poreze, rastu troškovi proizvodnje...</a:t>
            </a:r>
          </a:p>
          <a:p>
            <a:r>
              <a:rPr lang="sr-Latn-RS" dirty="0"/>
              <a:t> </a:t>
            </a:r>
            <a:endParaRPr lang="en-GB"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DC38-7DEF-4C68-A54A-A4FB90E6F58C}"/>
              </a:ext>
            </a:extLst>
          </p:cNvPr>
          <p:cNvSpPr>
            <a:spLocks noGrp="1"/>
          </p:cNvSpPr>
          <p:nvPr>
            <p:ph type="title"/>
          </p:nvPr>
        </p:nvSpPr>
        <p:spPr>
          <a:xfrm>
            <a:off x="457200" y="512763"/>
            <a:ext cx="8229600" cy="914400"/>
          </a:xfrm>
        </p:spPr>
        <p:txBody>
          <a:bodyPr/>
          <a:lstStyle/>
          <a:p>
            <a:pPr eaLnBrk="1" hangingPunct="1">
              <a:defRPr/>
            </a:pPr>
            <a:r>
              <a:rPr lang="sr-Latn-CS" dirty="0">
                <a:latin typeface="+mj-lt"/>
              </a:rPr>
              <a:t>Šta demokratije teško mogu da urade</a:t>
            </a:r>
            <a:endParaRPr lang="en-US" dirty="0">
              <a:latin typeface="+mj-lt"/>
            </a:endParaRPr>
          </a:p>
        </p:txBody>
      </p:sp>
      <p:sp>
        <p:nvSpPr>
          <p:cNvPr id="3" name="Content Placeholder 2">
            <a:extLst>
              <a:ext uri="{FF2B5EF4-FFF2-40B4-BE49-F238E27FC236}">
                <a16:creationId xmlns:a16="http://schemas.microsoft.com/office/drawing/2014/main" id="{F2123EFF-165A-43A9-8E5A-FC59D78BFB83}"/>
              </a:ext>
            </a:extLst>
          </p:cNvPr>
          <p:cNvSpPr>
            <a:spLocks noGrp="1"/>
          </p:cNvSpPr>
          <p:nvPr>
            <p:ph sz="half" idx="1"/>
          </p:nvPr>
        </p:nvSpPr>
        <p:spPr>
          <a:xfrm>
            <a:off x="465138" y="1770063"/>
            <a:ext cx="8221662" cy="4525962"/>
          </a:xfrm>
        </p:spPr>
        <p:txBody>
          <a:bodyPr/>
          <a:lstStyle/>
          <a:p>
            <a:pPr marL="582613" indent="-514350" eaLnBrk="1" hangingPunct="1">
              <a:buFont typeface="Wingdings" panose="05000000000000000000" pitchFamily="2" charset="2"/>
              <a:buAutoNum type="arabicParenBoth"/>
              <a:defRPr/>
            </a:pPr>
            <a:r>
              <a:rPr lang="it-IT" dirty="0">
                <a:latin typeface="+mn-lt"/>
              </a:rPr>
              <a:t>povećanje stope</a:t>
            </a:r>
            <a:r>
              <a:rPr lang="sr-Latn-CS" dirty="0">
                <a:latin typeface="+mn-lt"/>
              </a:rPr>
              <a:t> </a:t>
            </a:r>
            <a:r>
              <a:rPr lang="pl-PL" dirty="0">
                <a:latin typeface="+mn-lt"/>
              </a:rPr>
              <a:t>štednje u cilju akumulacije kapitala za buduće generacije,</a:t>
            </a:r>
          </a:p>
          <a:p>
            <a:pPr marL="582613" indent="-514350" eaLnBrk="1" hangingPunct="1">
              <a:buFont typeface="Wingdings" panose="05000000000000000000" pitchFamily="2" charset="2"/>
              <a:buAutoNum type="arabicParenBoth"/>
              <a:defRPr/>
            </a:pPr>
            <a:r>
              <a:rPr lang="pl-PL" dirty="0">
                <a:latin typeface="+mn-lt"/>
              </a:rPr>
              <a:t> </a:t>
            </a:r>
            <a:r>
              <a:rPr lang="en-US" dirty="0" err="1">
                <a:latin typeface="+mn-lt"/>
              </a:rPr>
              <a:t>restrukturiranje</a:t>
            </a:r>
            <a:r>
              <a:rPr lang="en-US" dirty="0">
                <a:latin typeface="+mn-lt"/>
              </a:rPr>
              <a:t> </a:t>
            </a:r>
            <a:r>
              <a:rPr lang="en-US" dirty="0" err="1">
                <a:latin typeface="+mn-lt"/>
              </a:rPr>
              <a:t>privrede</a:t>
            </a:r>
            <a:r>
              <a:rPr lang="en-US" dirty="0">
                <a:latin typeface="+mn-lt"/>
              </a:rPr>
              <a:t>, </a:t>
            </a:r>
            <a:r>
              <a:rPr lang="en-US" dirty="0" err="1">
                <a:latin typeface="+mn-lt"/>
              </a:rPr>
              <a:t>koje</a:t>
            </a:r>
            <a:r>
              <a:rPr lang="en-US" dirty="0">
                <a:latin typeface="+mn-lt"/>
              </a:rPr>
              <a:t> </a:t>
            </a:r>
            <a:r>
              <a:rPr lang="en-US" dirty="0" err="1">
                <a:latin typeface="+mn-lt"/>
              </a:rPr>
              <a:t>povlači</a:t>
            </a:r>
            <a:r>
              <a:rPr lang="sr-Latn-CS" dirty="0">
                <a:latin typeface="+mn-lt"/>
              </a:rPr>
              <a:t> </a:t>
            </a:r>
            <a:r>
              <a:rPr lang="sv-SE" dirty="0">
                <a:latin typeface="+mn-lt"/>
              </a:rPr>
              <a:t>bolan pad aktivnosti nekih sektora (stočarstva i</a:t>
            </a:r>
            <a:r>
              <a:rPr lang="sr-Latn-CS" dirty="0">
                <a:latin typeface="+mn-lt"/>
              </a:rPr>
              <a:t> </a:t>
            </a:r>
            <a:r>
              <a:rPr lang="en-US" dirty="0" err="1">
                <a:latin typeface="+mn-lt"/>
              </a:rPr>
              <a:t>rudarstva</a:t>
            </a:r>
            <a:r>
              <a:rPr lang="en-US" dirty="0">
                <a:latin typeface="+mn-lt"/>
              </a:rPr>
              <a:t>, </a:t>
            </a:r>
            <a:r>
              <a:rPr lang="en-US" dirty="0" err="1">
                <a:latin typeface="+mn-lt"/>
              </a:rPr>
              <a:t>na</a:t>
            </a:r>
            <a:r>
              <a:rPr lang="en-US" dirty="0">
                <a:latin typeface="+mn-lt"/>
              </a:rPr>
              <a:t> primer)</a:t>
            </a:r>
            <a:endParaRPr lang="sr-Latn-CS" dirty="0">
              <a:latin typeface="+mn-lt"/>
            </a:endParaRPr>
          </a:p>
          <a:p>
            <a:pPr eaLnBrk="1" hangingPunct="1">
              <a:buFont typeface="Wingdings" panose="05000000000000000000" pitchFamily="2" charset="2"/>
              <a:buNone/>
              <a:defRPr/>
            </a:pPr>
            <a:r>
              <a:rPr lang="en-US" dirty="0">
                <a:latin typeface="+mn-lt"/>
              </a:rPr>
              <a:t>(3) </a:t>
            </a:r>
            <a:r>
              <a:rPr lang="en-US" dirty="0" err="1">
                <a:latin typeface="+mn-lt"/>
              </a:rPr>
              <a:t>reforma</a:t>
            </a:r>
            <a:r>
              <a:rPr lang="en-US" dirty="0">
                <a:latin typeface="+mn-lt"/>
              </a:rPr>
              <a:t> </a:t>
            </a:r>
            <a:r>
              <a:rPr lang="en-US" dirty="0" err="1">
                <a:latin typeface="+mn-lt"/>
              </a:rPr>
              <a:t>mreže</a:t>
            </a:r>
            <a:r>
              <a:rPr lang="en-US" dirty="0">
                <a:latin typeface="+mn-lt"/>
              </a:rPr>
              <a:t> </a:t>
            </a:r>
            <a:r>
              <a:rPr lang="en-US" dirty="0" err="1">
                <a:latin typeface="+mn-lt"/>
              </a:rPr>
              <a:t>socijalne</a:t>
            </a:r>
            <a:r>
              <a:rPr lang="sr-Latn-CS" dirty="0">
                <a:latin typeface="+mn-lt"/>
              </a:rPr>
              <a:t> </a:t>
            </a:r>
            <a:r>
              <a:rPr lang="pt-BR" dirty="0">
                <a:latin typeface="+mn-lt"/>
              </a:rPr>
              <a:t>sigurnosti i regulativa na tržištu rada</a:t>
            </a:r>
            <a:endParaRPr lang="sr-Latn-RS" dirty="0">
              <a:latin typeface="+mn-lt"/>
            </a:endParaRPr>
          </a:p>
          <a:p>
            <a:pPr eaLnBrk="1" hangingPunct="1">
              <a:buFont typeface="Wingdings" panose="05000000000000000000" pitchFamily="2" charset="2"/>
              <a:buNone/>
              <a:defRPr/>
            </a:pPr>
            <a:endParaRPr lang="sr-Latn-RS" dirty="0">
              <a:latin typeface="+mn-lt"/>
            </a:endParaRPr>
          </a:p>
          <a:p>
            <a:pPr eaLnBrk="1" hangingPunct="1">
              <a:buNone/>
              <a:defRPr/>
            </a:pPr>
            <a:r>
              <a:rPr lang="ru-RU" sz="1600" dirty="0"/>
              <a:t>Нико се претвара да је демократија савршена или све</a:t>
            </a:r>
            <a:r>
              <a:rPr lang="sr-Cyrl-RS" sz="1600" dirty="0"/>
              <a:t>могућа</a:t>
            </a:r>
            <a:r>
              <a:rPr lang="ru-RU" sz="1600" dirty="0"/>
              <a:t>. Демократија је најгори облик владавине  - осим свих оних других облика који су испробани  времена на време. ... " </a:t>
            </a:r>
          </a:p>
          <a:p>
            <a:pPr eaLnBrk="1" hangingPunct="1">
              <a:buNone/>
              <a:defRPr/>
            </a:pPr>
            <a:r>
              <a:rPr lang="sr-Latn-RS" sz="1600" dirty="0"/>
              <a:t>Čerčil</a:t>
            </a:r>
            <a:endParaRPr lang="en-GB" sz="1600" dirty="0"/>
          </a:p>
          <a:p>
            <a:pPr eaLnBrk="1" hangingPunct="1">
              <a:buFont typeface="Wingdings" panose="05000000000000000000" pitchFamily="2" charset="2"/>
              <a:buNone/>
              <a:defRPr/>
            </a:pPr>
            <a:endParaRPr lang="sr-Latn-CS"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mph" presetSubtype="0" fill="hold" nodeType="clickEffect">
                                  <p:stCondLst>
                                    <p:cond delay="0"/>
                                  </p:stCondLst>
                                  <p:childTnLst>
                                    <p:anim calcmode="discrete" valueType="str">
                                      <p:cBhvr override="childStyle">
                                        <p:cTn id="6" dur="2000" fill="hold"/>
                                        <p:tgtEl>
                                          <p:spTgt spid="3">
                                            <p:txEl>
                                              <p:pRg st="5" end="5"/>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par>
                    <p:cTn id="7" fill="hold">
                      <p:stCondLst>
                        <p:cond delay="indefinite"/>
                      </p:stCondLst>
                      <p:childTnLst>
                        <p:par>
                          <p:cTn id="8" fill="hold">
                            <p:stCondLst>
                              <p:cond delay="0"/>
                            </p:stCondLst>
                            <p:childTnLst>
                              <p:par>
                                <p:cTn id="9" presetID="10" presetClass="emph" presetSubtype="0" fill="hold" nodeType="clickEffect">
                                  <p:stCondLst>
                                    <p:cond delay="0"/>
                                  </p:stCondLst>
                                  <p:childTnLst>
                                    <p:anim calcmode="discrete" valueType="str">
                                      <p:cBhvr override="childStyle">
                                        <p:cTn id="10" dur="2000" fill="hold"/>
                                        <p:tgtEl>
                                          <p:spTgt spid="3">
                                            <p:txEl>
                                              <p:pRg st="4" end="4"/>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4FD5F-F18E-44E4-8FCF-B4B595FF1240}"/>
              </a:ext>
            </a:extLst>
          </p:cNvPr>
          <p:cNvSpPr>
            <a:spLocks noGrp="1"/>
          </p:cNvSpPr>
          <p:nvPr>
            <p:ph type="title"/>
          </p:nvPr>
        </p:nvSpPr>
        <p:spPr>
          <a:xfrm>
            <a:off x="122464" y="512064"/>
            <a:ext cx="8564336" cy="914400"/>
          </a:xfrm>
        </p:spPr>
        <p:txBody>
          <a:bodyPr/>
          <a:lstStyle/>
          <a:p>
            <a:r>
              <a:rPr lang="sr-Latn-RS" dirty="0"/>
              <a:t>Pet minuta sa </a:t>
            </a:r>
            <a:br>
              <a:rPr lang="sr-Latn-RS" dirty="0"/>
            </a:br>
            <a:r>
              <a:rPr lang="sr-Latn-RS" dirty="0"/>
              <a:t>prosečnim glasačem...</a:t>
            </a:r>
            <a:endParaRPr lang="en-GB" dirty="0"/>
          </a:p>
        </p:txBody>
      </p:sp>
      <p:pic>
        <p:nvPicPr>
          <p:cNvPr id="6" name="Content Placeholder 5">
            <a:extLst>
              <a:ext uri="{FF2B5EF4-FFF2-40B4-BE49-F238E27FC236}">
                <a16:creationId xmlns:a16="http://schemas.microsoft.com/office/drawing/2014/main" id="{A62C9A56-AE31-4589-AF77-70B0CC34E6F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2434069"/>
            <a:ext cx="4038600" cy="2120265"/>
          </a:xfrm>
        </p:spPr>
      </p:pic>
      <p:pic>
        <p:nvPicPr>
          <p:cNvPr id="7" name="Content Placeholder 6">
            <a:hlinkClick r:id="rId3"/>
            <a:extLst>
              <a:ext uri="{FF2B5EF4-FFF2-40B4-BE49-F238E27FC236}">
                <a16:creationId xmlns:a16="http://schemas.microsoft.com/office/drawing/2014/main" id="{85D6F35F-0704-4705-9E2A-5806F9471E70}"/>
              </a:ext>
            </a:extLst>
          </p:cNvPr>
          <p:cNvPicPr>
            <a:picLocks noGrp="1" noChangeAspect="1"/>
          </p:cNvPicPr>
          <p:nvPr>
            <p:ph sz="half" idx="2"/>
          </p:nvPr>
        </p:nvPicPr>
        <p:blipFill rotWithShape="1">
          <a:blip r:embed="rId4"/>
          <a:srcRect l="25814" t="10832" r="41235" b="10462"/>
          <a:stretch/>
        </p:blipFill>
        <p:spPr>
          <a:xfrm>
            <a:off x="5145269" y="98094"/>
            <a:ext cx="3992336" cy="5812971"/>
          </a:xfrm>
          <a:prstGeom prst="rect">
            <a:avLst/>
          </a:prstGeom>
        </p:spPr>
      </p:pic>
      <p:pic>
        <p:nvPicPr>
          <p:cNvPr id="8" name="Picture 7">
            <a:hlinkClick r:id="rId5"/>
            <a:extLst>
              <a:ext uri="{FF2B5EF4-FFF2-40B4-BE49-F238E27FC236}">
                <a16:creationId xmlns:a16="http://schemas.microsoft.com/office/drawing/2014/main" id="{811310C3-18C4-48B9-B653-7BAD8D369619}"/>
              </a:ext>
            </a:extLst>
          </p:cNvPr>
          <p:cNvPicPr>
            <a:picLocks noChangeAspect="1"/>
          </p:cNvPicPr>
          <p:nvPr/>
        </p:nvPicPr>
        <p:blipFill rotWithShape="1">
          <a:blip r:embed="rId6"/>
          <a:srcRect l="22857" t="18890" r="40625" b="6031"/>
          <a:stretch/>
        </p:blipFill>
        <p:spPr>
          <a:xfrm>
            <a:off x="5145269" y="2849361"/>
            <a:ext cx="3901372" cy="3976008"/>
          </a:xfrm>
          <a:prstGeom prst="rect">
            <a:avLst/>
          </a:prstGeom>
        </p:spPr>
      </p:pic>
      <p:sp>
        <p:nvSpPr>
          <p:cNvPr id="9" name="Rectangle 8">
            <a:hlinkClick r:id="rId5"/>
            <a:extLst>
              <a:ext uri="{FF2B5EF4-FFF2-40B4-BE49-F238E27FC236}">
                <a16:creationId xmlns:a16="http://schemas.microsoft.com/office/drawing/2014/main" id="{D6D86548-E51C-4E67-B263-FF7E9E051892}"/>
              </a:ext>
            </a:extLst>
          </p:cNvPr>
          <p:cNvSpPr/>
          <p:nvPr/>
        </p:nvSpPr>
        <p:spPr>
          <a:xfrm>
            <a:off x="236763" y="4837365"/>
            <a:ext cx="5093359" cy="1938992"/>
          </a:xfrm>
          <a:prstGeom prst="rect">
            <a:avLst/>
          </a:prstGeom>
        </p:spPr>
        <p:txBody>
          <a:bodyPr wrap="square">
            <a:spAutoFit/>
          </a:bodyPr>
          <a:lstStyle/>
          <a:p>
            <a:r>
              <a:rPr lang="en-GB" sz="1200" u="none" dirty="0" err="1"/>
              <a:t>više</a:t>
            </a:r>
            <a:r>
              <a:rPr lang="en-GB" sz="1200" u="none" dirty="0"/>
              <a:t> od </a:t>
            </a:r>
            <a:r>
              <a:rPr lang="en-GB" sz="1200" u="none" dirty="0" err="1"/>
              <a:t>dve</a:t>
            </a:r>
            <a:r>
              <a:rPr lang="en-GB" sz="1200" u="none" dirty="0"/>
              <a:t> </a:t>
            </a:r>
            <a:r>
              <a:rPr lang="en-GB" sz="1200" u="none" dirty="0" err="1"/>
              <a:t>trećine</a:t>
            </a:r>
            <a:r>
              <a:rPr lang="en-GB" sz="1200" u="none" dirty="0"/>
              <a:t> </a:t>
            </a:r>
            <a:r>
              <a:rPr lang="en-GB" sz="1200" u="none" dirty="0" err="1"/>
              <a:t>Srba</a:t>
            </a:r>
            <a:r>
              <a:rPr lang="en-GB" sz="1200" u="none" dirty="0"/>
              <a:t> </a:t>
            </a:r>
            <a:r>
              <a:rPr lang="en-GB" sz="1200" u="none" dirty="0" err="1"/>
              <a:t>izdvaja</a:t>
            </a:r>
            <a:r>
              <a:rPr lang="en-GB" sz="1200" u="none" dirty="0"/>
              <a:t> </a:t>
            </a:r>
            <a:r>
              <a:rPr lang="en-GB" sz="1200" u="none" dirty="0" err="1"/>
              <a:t>Nemačku</a:t>
            </a:r>
            <a:r>
              <a:rPr lang="en-GB" sz="1200" u="none" dirty="0"/>
              <a:t>.</a:t>
            </a:r>
          </a:p>
          <a:p>
            <a:r>
              <a:rPr lang="en-GB" sz="1200" u="none" dirty="0"/>
              <a:t> Na </a:t>
            </a:r>
            <a:r>
              <a:rPr lang="en-GB" sz="1200" u="none" dirty="0" err="1"/>
              <a:t>drugom</a:t>
            </a:r>
            <a:r>
              <a:rPr lang="en-GB" sz="1200" u="none" dirty="0"/>
              <a:t> </a:t>
            </a:r>
            <a:r>
              <a:rPr lang="en-GB" sz="1200" u="none" dirty="0" err="1"/>
              <a:t>i</a:t>
            </a:r>
            <a:r>
              <a:rPr lang="en-GB" sz="1200" u="none" dirty="0"/>
              <a:t> </a:t>
            </a:r>
            <a:r>
              <a:rPr lang="en-GB" sz="1200" u="none" dirty="0" err="1"/>
              <a:t>trećem</a:t>
            </a:r>
            <a:r>
              <a:rPr lang="en-GB" sz="1200" u="none" dirty="0"/>
              <a:t> </a:t>
            </a:r>
            <a:r>
              <a:rPr lang="en-GB" sz="1200" u="none" dirty="0" err="1"/>
              <a:t>mestu</a:t>
            </a:r>
            <a:r>
              <a:rPr lang="en-GB" sz="1200" u="none" dirty="0"/>
              <a:t> se </a:t>
            </a:r>
            <a:r>
              <a:rPr lang="en-GB" sz="1200" u="none" dirty="0" err="1"/>
              <a:t>nalaze</a:t>
            </a:r>
            <a:r>
              <a:rPr lang="en-GB" sz="1200" u="none" dirty="0"/>
              <a:t> </a:t>
            </a:r>
            <a:r>
              <a:rPr lang="en-GB" sz="1200" u="none" dirty="0" err="1"/>
              <a:t>Švajcarska</a:t>
            </a:r>
            <a:r>
              <a:rPr lang="en-GB" sz="1200" u="none" dirty="0"/>
              <a:t> </a:t>
            </a:r>
            <a:r>
              <a:rPr lang="en-GB" sz="1200" u="none" dirty="0" err="1"/>
              <a:t>i</a:t>
            </a:r>
            <a:r>
              <a:rPr lang="en-GB" sz="1200" u="none" dirty="0"/>
              <a:t> </a:t>
            </a:r>
            <a:r>
              <a:rPr lang="en-GB" sz="1200" u="none" dirty="0" err="1"/>
              <a:t>Austrija</a:t>
            </a:r>
            <a:r>
              <a:rPr lang="en-GB" sz="1200" u="none" dirty="0"/>
              <a:t>.</a:t>
            </a:r>
          </a:p>
          <a:p>
            <a:endParaRPr lang="en-GB" sz="1200" u="none" dirty="0"/>
          </a:p>
          <a:p>
            <a:r>
              <a:rPr lang="en-GB" sz="1200" u="none" dirty="0"/>
              <a:t> </a:t>
            </a:r>
            <a:r>
              <a:rPr lang="en-GB" sz="1200" u="none" dirty="0" err="1"/>
              <a:t>Iako</a:t>
            </a:r>
            <a:r>
              <a:rPr lang="en-GB" sz="1200" u="none" dirty="0"/>
              <a:t> </a:t>
            </a:r>
            <a:r>
              <a:rPr lang="en-GB" sz="1200" u="none" dirty="0" err="1"/>
              <a:t>neki</a:t>
            </a:r>
            <a:r>
              <a:rPr lang="en-GB" sz="1200" u="none" dirty="0"/>
              <a:t> </a:t>
            </a:r>
            <a:r>
              <a:rPr lang="en-GB" sz="1200" u="none" dirty="0" err="1"/>
              <a:t>smatraju</a:t>
            </a:r>
            <a:r>
              <a:rPr lang="en-GB" sz="1200" u="none" dirty="0"/>
              <a:t> da </a:t>
            </a:r>
            <a:r>
              <a:rPr lang="en-GB" sz="1200" u="none" dirty="0" err="1"/>
              <a:t>su</a:t>
            </a:r>
            <a:r>
              <a:rPr lang="en-GB" sz="1200" u="none" dirty="0"/>
              <a:t> </a:t>
            </a:r>
            <a:r>
              <a:rPr lang="en-GB" sz="1200" u="none" dirty="0" err="1"/>
              <a:t>skandinavske</a:t>
            </a:r>
            <a:r>
              <a:rPr lang="en-GB" sz="1200" u="none" dirty="0"/>
              <a:t> </a:t>
            </a:r>
            <a:r>
              <a:rPr lang="en-GB" sz="1200" u="none" dirty="0" err="1"/>
              <a:t>zemlje</a:t>
            </a:r>
            <a:r>
              <a:rPr lang="en-GB" sz="1200" u="none" dirty="0"/>
              <a:t> </a:t>
            </a:r>
            <a:r>
              <a:rPr lang="en-GB" sz="1200" u="none" dirty="0" err="1"/>
              <a:t>ubedljivo</a:t>
            </a:r>
            <a:r>
              <a:rPr lang="en-GB" sz="1200" u="none" dirty="0"/>
              <a:t> </a:t>
            </a:r>
            <a:r>
              <a:rPr lang="en-GB" sz="1200" u="none" dirty="0" err="1"/>
              <a:t>najpogodnije</a:t>
            </a:r>
            <a:r>
              <a:rPr lang="en-GB" sz="1200" u="none" dirty="0"/>
              <a:t> </a:t>
            </a:r>
            <a:r>
              <a:rPr lang="en-GB" sz="1200" u="none" dirty="0" err="1"/>
              <a:t>za</a:t>
            </a:r>
            <a:r>
              <a:rPr lang="en-GB" sz="1200" u="none" dirty="0"/>
              <a:t> </a:t>
            </a:r>
            <a:r>
              <a:rPr lang="en-GB" sz="1200" u="none" dirty="0" err="1"/>
              <a:t>život</a:t>
            </a:r>
            <a:r>
              <a:rPr lang="en-GB" sz="1200" u="none" dirty="0"/>
              <a:t> </a:t>
            </a:r>
            <a:r>
              <a:rPr lang="en-GB" sz="1200" u="none" dirty="0" err="1"/>
              <a:t>i</a:t>
            </a:r>
            <a:r>
              <a:rPr lang="en-GB" sz="1200" u="none" dirty="0"/>
              <a:t> rad</a:t>
            </a:r>
          </a:p>
          <a:p>
            <a:r>
              <a:rPr lang="en-GB" sz="1200" u="none" dirty="0" err="1"/>
              <a:t>Norveška</a:t>
            </a:r>
            <a:r>
              <a:rPr lang="en-GB" sz="1200" u="none" dirty="0"/>
              <a:t> se </a:t>
            </a:r>
            <a:r>
              <a:rPr lang="en-GB" sz="1200" u="none" dirty="0" err="1"/>
              <a:t>nalazi</a:t>
            </a:r>
            <a:r>
              <a:rPr lang="en-GB" sz="1200" u="none" dirty="0"/>
              <a:t> </a:t>
            </a:r>
            <a:r>
              <a:rPr lang="en-GB" sz="1200" u="none" dirty="0" err="1"/>
              <a:t>na</a:t>
            </a:r>
            <a:r>
              <a:rPr lang="en-GB" sz="1200" u="none" dirty="0"/>
              <a:t> </a:t>
            </a:r>
            <a:r>
              <a:rPr lang="en-GB" sz="1200" u="none" dirty="0" err="1"/>
              <a:t>četvrtom</a:t>
            </a:r>
            <a:r>
              <a:rPr lang="en-GB" sz="1200" u="none" dirty="0"/>
              <a:t> </a:t>
            </a:r>
            <a:r>
              <a:rPr lang="en-GB" sz="1200" u="none" dirty="0" err="1"/>
              <a:t>mestu</a:t>
            </a:r>
            <a:r>
              <a:rPr lang="en-GB" sz="1200" u="none" dirty="0"/>
              <a:t>, </a:t>
            </a:r>
            <a:r>
              <a:rPr lang="en-GB" sz="1200" u="none" dirty="0" err="1"/>
              <a:t>dok</a:t>
            </a:r>
            <a:r>
              <a:rPr lang="en-GB" sz="1200" u="none" dirty="0"/>
              <a:t> </a:t>
            </a:r>
            <a:r>
              <a:rPr lang="en-GB" sz="1200" u="none" dirty="0" err="1"/>
              <a:t>peto</a:t>
            </a:r>
            <a:r>
              <a:rPr lang="en-GB" sz="1200" u="none" dirty="0"/>
              <a:t> </a:t>
            </a:r>
            <a:r>
              <a:rPr lang="en-GB" sz="1200" u="none" dirty="0" err="1"/>
              <a:t>mesto</a:t>
            </a:r>
            <a:r>
              <a:rPr lang="en-GB" sz="1200" u="none" dirty="0"/>
              <a:t> </a:t>
            </a:r>
            <a:r>
              <a:rPr lang="en-GB" sz="1200" u="none" dirty="0" err="1"/>
              <a:t>drži</a:t>
            </a:r>
            <a:r>
              <a:rPr lang="en-GB" sz="1200" u="none" dirty="0"/>
              <a:t> </a:t>
            </a:r>
            <a:r>
              <a:rPr lang="en-GB" sz="1200" u="none" dirty="0" err="1"/>
              <a:t>Švedska</a:t>
            </a:r>
            <a:r>
              <a:rPr lang="en-GB" sz="1200" u="none" dirty="0"/>
              <a:t>. </a:t>
            </a:r>
            <a:r>
              <a:rPr lang="en-GB" sz="1200" u="none" dirty="0" err="1"/>
              <a:t>Slede</a:t>
            </a:r>
            <a:r>
              <a:rPr lang="en-GB" sz="1200" u="none" dirty="0"/>
              <a:t> </a:t>
            </a:r>
            <a:r>
              <a:rPr lang="en-GB" sz="1200" u="none" dirty="0" err="1"/>
              <a:t>Ujedinjeno</a:t>
            </a:r>
            <a:r>
              <a:rPr lang="en-GB" sz="1200" u="none" dirty="0"/>
              <a:t> </a:t>
            </a:r>
            <a:r>
              <a:rPr lang="en-GB" sz="1200" u="none" dirty="0" err="1"/>
              <a:t>Kraljevstvo</a:t>
            </a:r>
            <a:r>
              <a:rPr lang="en-GB" sz="1200" u="none" dirty="0"/>
              <a:t> </a:t>
            </a:r>
            <a:r>
              <a:rPr lang="en-GB" sz="1200" u="none" dirty="0" err="1"/>
              <a:t>i</a:t>
            </a:r>
            <a:r>
              <a:rPr lang="en-GB" sz="1200" u="none" dirty="0"/>
              <a:t> </a:t>
            </a:r>
            <a:r>
              <a:rPr lang="en-GB" sz="1200" u="none" dirty="0" err="1"/>
              <a:t>Kanada</a:t>
            </a:r>
            <a:r>
              <a:rPr lang="en-GB" sz="1200" u="none" dirty="0"/>
              <a:t>, a </a:t>
            </a:r>
            <a:r>
              <a:rPr lang="en-GB" sz="1200" u="none" dirty="0" err="1"/>
              <a:t>Sjedinjene</a:t>
            </a:r>
            <a:r>
              <a:rPr lang="en-GB" sz="1200" u="none" dirty="0"/>
              <a:t> </a:t>
            </a:r>
            <a:r>
              <a:rPr lang="en-GB" sz="1200" u="none" dirty="0" err="1"/>
              <a:t>Američke</a:t>
            </a:r>
            <a:r>
              <a:rPr lang="en-GB" sz="1200" u="none" dirty="0"/>
              <a:t> </a:t>
            </a:r>
            <a:r>
              <a:rPr lang="en-GB" sz="1200" u="none" dirty="0" err="1"/>
              <a:t>Države</a:t>
            </a:r>
            <a:r>
              <a:rPr lang="en-GB" sz="1200" u="none" dirty="0"/>
              <a:t> </a:t>
            </a:r>
            <a:r>
              <a:rPr lang="en-GB" sz="1200" u="none" dirty="0" err="1"/>
              <a:t>koje</a:t>
            </a:r>
            <a:r>
              <a:rPr lang="en-GB" sz="1200" u="none" dirty="0"/>
              <a:t> </a:t>
            </a:r>
            <a:r>
              <a:rPr lang="en-GB" sz="1200" u="none" dirty="0" err="1"/>
              <a:t>često</a:t>
            </a:r>
            <a:r>
              <a:rPr lang="en-GB" sz="1200" u="none" dirty="0"/>
              <a:t> </a:t>
            </a:r>
            <a:r>
              <a:rPr lang="en-GB" sz="1200" u="none" dirty="0" err="1"/>
              <a:t>važe</a:t>
            </a:r>
            <a:r>
              <a:rPr lang="en-GB" sz="1200" u="none" dirty="0"/>
              <a:t> </a:t>
            </a:r>
            <a:r>
              <a:rPr lang="en-GB" sz="1200" u="none" dirty="0" err="1"/>
              <a:t>za</a:t>
            </a:r>
            <a:r>
              <a:rPr lang="en-GB" sz="1200" u="none" dirty="0"/>
              <a:t> </a:t>
            </a:r>
            <a:r>
              <a:rPr lang="en-GB" sz="1200" u="none" dirty="0" err="1"/>
              <a:t>obećanu</a:t>
            </a:r>
            <a:r>
              <a:rPr lang="en-GB" sz="1200" u="none" dirty="0"/>
              <a:t> </a:t>
            </a:r>
            <a:r>
              <a:rPr lang="en-GB" sz="1200" u="none" dirty="0" err="1"/>
              <a:t>zemlju</a:t>
            </a:r>
            <a:r>
              <a:rPr lang="en-GB" sz="1200" u="none" dirty="0"/>
              <a:t>, </a:t>
            </a:r>
            <a:r>
              <a:rPr lang="en-GB" sz="1200" u="none" dirty="0" err="1"/>
              <a:t>zauzimaju</a:t>
            </a:r>
            <a:r>
              <a:rPr lang="en-GB" sz="1200" u="none" dirty="0"/>
              <a:t> </a:t>
            </a:r>
            <a:r>
              <a:rPr lang="en-GB" sz="1200" u="none" dirty="0" err="1"/>
              <a:t>tek</a:t>
            </a:r>
            <a:r>
              <a:rPr lang="en-GB" sz="1200" u="none" dirty="0"/>
              <a:t> </a:t>
            </a:r>
            <a:r>
              <a:rPr lang="en-GB" sz="1200" u="none" dirty="0" err="1"/>
              <a:t>osmo</a:t>
            </a:r>
            <a:r>
              <a:rPr lang="en-GB" sz="1200" u="none" dirty="0"/>
              <a:t> </a:t>
            </a:r>
            <a:r>
              <a:rPr lang="en-GB" sz="1200" u="none" dirty="0" err="1"/>
              <a:t>mesto</a:t>
            </a:r>
            <a:r>
              <a:rPr lang="en-GB" sz="1200" u="none" dirty="0"/>
              <a:t> </a:t>
            </a:r>
            <a:r>
              <a:rPr lang="en-GB" sz="1200" u="none" dirty="0" err="1"/>
              <a:t>na</a:t>
            </a:r>
            <a:r>
              <a:rPr lang="en-GB" sz="1200" u="none" dirty="0"/>
              <a:t> </a:t>
            </a:r>
            <a:r>
              <a:rPr lang="en-GB" sz="1200" u="none" dirty="0" err="1"/>
              <a:t>ovoj</a:t>
            </a:r>
            <a:r>
              <a:rPr lang="en-GB" sz="1200" u="none" dirty="0"/>
              <a:t> </a:t>
            </a:r>
            <a:r>
              <a:rPr lang="en-GB" sz="1200" u="none" dirty="0" err="1"/>
              <a:t>listi</a:t>
            </a:r>
            <a:r>
              <a:rPr lang="en-GB" sz="1200" u="none" dirty="0"/>
              <a:t>. </a:t>
            </a:r>
          </a:p>
          <a:p>
            <a:r>
              <a:rPr lang="en-GB" sz="1200" u="none" dirty="0"/>
              <a:t>  </a:t>
            </a:r>
          </a:p>
        </p:txBody>
      </p:sp>
    </p:spTree>
    <p:extLst>
      <p:ext uri="{BB962C8B-B14F-4D97-AF65-F5344CB8AC3E}">
        <p14:creationId xmlns:p14="http://schemas.microsoft.com/office/powerpoint/2010/main" val="43759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30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30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D5491-4A63-4FD0-9E3D-7FA82DE955C7}"/>
              </a:ext>
            </a:extLst>
          </p:cNvPr>
          <p:cNvSpPr>
            <a:spLocks noGrp="1"/>
          </p:cNvSpPr>
          <p:nvPr>
            <p:ph type="title"/>
          </p:nvPr>
        </p:nvSpPr>
        <p:spPr>
          <a:xfrm>
            <a:off x="457200" y="512763"/>
            <a:ext cx="8229600" cy="914400"/>
          </a:xfrm>
        </p:spPr>
        <p:txBody>
          <a:bodyPr/>
          <a:lstStyle/>
          <a:p>
            <a:pPr eaLnBrk="1" hangingPunct="1">
              <a:defRPr/>
            </a:pPr>
            <a:endParaRPr lang="en-US" dirty="0">
              <a:latin typeface="+mj-lt"/>
            </a:endParaRPr>
          </a:p>
        </p:txBody>
      </p:sp>
      <p:sp>
        <p:nvSpPr>
          <p:cNvPr id="77827" name="Content Placeholder 2">
            <a:extLst>
              <a:ext uri="{FF2B5EF4-FFF2-40B4-BE49-F238E27FC236}">
                <a16:creationId xmlns:a16="http://schemas.microsoft.com/office/drawing/2014/main" id="{1670BB70-0765-470C-AB9C-3FCDDD0D6771}"/>
              </a:ext>
            </a:extLst>
          </p:cNvPr>
          <p:cNvSpPr>
            <a:spLocks noGrp="1"/>
          </p:cNvSpPr>
          <p:nvPr>
            <p:ph sz="half" idx="1"/>
          </p:nvPr>
        </p:nvSpPr>
        <p:spPr>
          <a:xfrm>
            <a:off x="465138" y="1770063"/>
            <a:ext cx="4038600" cy="4525962"/>
          </a:xfrm>
        </p:spPr>
        <p:txBody>
          <a:bodyPr/>
          <a:lstStyle/>
          <a:p>
            <a:pPr eaLnBrk="1" hangingPunct="1"/>
            <a:endParaRPr lang="en-US" altLang="en-US">
              <a:latin typeface="Arial" panose="020B0604020202020204" pitchFamily="34" charset="0"/>
            </a:endParaRPr>
          </a:p>
        </p:txBody>
      </p:sp>
      <p:sp>
        <p:nvSpPr>
          <p:cNvPr id="77828" name="Content Placeholder 3">
            <a:extLst>
              <a:ext uri="{FF2B5EF4-FFF2-40B4-BE49-F238E27FC236}">
                <a16:creationId xmlns:a16="http://schemas.microsoft.com/office/drawing/2014/main" id="{08085950-02F8-4B28-93F5-13CBEE9BBD37}"/>
              </a:ext>
            </a:extLst>
          </p:cNvPr>
          <p:cNvSpPr>
            <a:spLocks noGrp="1"/>
          </p:cNvSpPr>
          <p:nvPr>
            <p:ph sz="half" idx="2"/>
          </p:nvPr>
        </p:nvSpPr>
        <p:spPr>
          <a:xfrm>
            <a:off x="4656138" y="1770063"/>
            <a:ext cx="4038600" cy="4525962"/>
          </a:xfrm>
        </p:spPr>
        <p:txBody>
          <a:bodyPr/>
          <a:lstStyle/>
          <a:p>
            <a:pPr eaLnBrk="1" hangingPunct="1"/>
            <a:endParaRPr lang="en-US" altLang="en-US">
              <a:latin typeface="Arial" panose="020B0604020202020204" pitchFamily="34" charset="0"/>
            </a:endParaRPr>
          </a:p>
        </p:txBody>
      </p:sp>
      <p:pic>
        <p:nvPicPr>
          <p:cNvPr id="77829" name="Picture 2">
            <a:extLst>
              <a:ext uri="{FF2B5EF4-FFF2-40B4-BE49-F238E27FC236}">
                <a16:creationId xmlns:a16="http://schemas.microsoft.com/office/drawing/2014/main" id="{CAA67E0A-8CE8-4C17-B90B-7E73577B25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093788"/>
            <a:ext cx="7626350"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C12A3-85B8-4593-91DF-26776E579BF2}"/>
              </a:ext>
            </a:extLst>
          </p:cNvPr>
          <p:cNvSpPr>
            <a:spLocks noGrp="1"/>
          </p:cNvSpPr>
          <p:nvPr>
            <p:ph type="title"/>
          </p:nvPr>
        </p:nvSpPr>
        <p:spPr>
          <a:xfrm>
            <a:off x="457200" y="512763"/>
            <a:ext cx="8229600" cy="914400"/>
          </a:xfrm>
        </p:spPr>
        <p:txBody>
          <a:bodyPr/>
          <a:lstStyle/>
          <a:p>
            <a:pPr eaLnBrk="1" hangingPunct="1">
              <a:defRPr/>
            </a:pPr>
            <a:r>
              <a:rPr lang="sr-Latn-CS" dirty="0">
                <a:latin typeface="+mj-lt"/>
              </a:rPr>
              <a:t>2 rizika u odsustvu privatizacije</a:t>
            </a:r>
            <a:endParaRPr lang="en-US" dirty="0">
              <a:latin typeface="+mj-lt"/>
            </a:endParaRPr>
          </a:p>
        </p:txBody>
      </p:sp>
      <p:sp>
        <p:nvSpPr>
          <p:cNvPr id="44035" name="Content Placeholder 2">
            <a:extLst>
              <a:ext uri="{FF2B5EF4-FFF2-40B4-BE49-F238E27FC236}">
                <a16:creationId xmlns:a16="http://schemas.microsoft.com/office/drawing/2014/main" id="{80269367-88C8-422E-8F99-F1F1A1176151}"/>
              </a:ext>
            </a:extLst>
          </p:cNvPr>
          <p:cNvSpPr>
            <a:spLocks noGrp="1"/>
          </p:cNvSpPr>
          <p:nvPr>
            <p:ph sz="half" idx="1"/>
          </p:nvPr>
        </p:nvSpPr>
        <p:spPr>
          <a:xfrm>
            <a:off x="457200" y="1427163"/>
            <a:ext cx="8296275" cy="4525962"/>
          </a:xfrm>
        </p:spPr>
        <p:txBody>
          <a:bodyPr/>
          <a:lstStyle/>
          <a:p>
            <a:pPr eaLnBrk="1" hangingPunct="1">
              <a:defRPr/>
            </a:pPr>
            <a:r>
              <a:rPr lang="en-US" dirty="0" err="1">
                <a:latin typeface="Arial" pitchFamily="34" charset="0"/>
              </a:rPr>
              <a:t>vlade</a:t>
            </a:r>
            <a:r>
              <a:rPr lang="en-US" dirty="0">
                <a:latin typeface="Arial" pitchFamily="34" charset="0"/>
              </a:rPr>
              <a:t> </a:t>
            </a:r>
            <a:r>
              <a:rPr lang="en-US" dirty="0" err="1">
                <a:latin typeface="Arial" pitchFamily="34" charset="0"/>
              </a:rPr>
              <a:t>mogu</a:t>
            </a:r>
            <a:r>
              <a:rPr lang="en-US" dirty="0">
                <a:latin typeface="Arial" pitchFamily="34" charset="0"/>
              </a:rPr>
              <a:t> </a:t>
            </a:r>
            <a:r>
              <a:rPr lang="en-US" u="sng" dirty="0" err="1">
                <a:latin typeface="Arial" pitchFamily="34" charset="0"/>
              </a:rPr>
              <a:t>premalo</a:t>
            </a:r>
            <a:r>
              <a:rPr lang="sr-Latn-CS" dirty="0">
                <a:latin typeface="Arial" pitchFamily="34" charset="0"/>
              </a:rPr>
              <a:t> </a:t>
            </a:r>
            <a:r>
              <a:rPr lang="it-IT" dirty="0">
                <a:latin typeface="Arial" pitchFamily="34" charset="0"/>
              </a:rPr>
              <a:t>da </a:t>
            </a:r>
            <a:r>
              <a:rPr lang="it-IT" dirty="0" err="1">
                <a:latin typeface="Arial" pitchFamily="34" charset="0"/>
              </a:rPr>
              <a:t>investiraju</a:t>
            </a:r>
            <a:r>
              <a:rPr lang="it-IT" dirty="0">
                <a:latin typeface="Arial" pitchFamily="34" charset="0"/>
              </a:rPr>
              <a:t> </a:t>
            </a:r>
            <a:r>
              <a:rPr lang="it-IT" dirty="0" err="1">
                <a:latin typeface="Arial" pitchFamily="34" charset="0"/>
              </a:rPr>
              <a:t>zbog</a:t>
            </a:r>
            <a:r>
              <a:rPr lang="it-IT" dirty="0">
                <a:latin typeface="Arial" pitchFamily="34" charset="0"/>
              </a:rPr>
              <a:t> toga </a:t>
            </a:r>
            <a:r>
              <a:rPr lang="it-IT" dirty="0" err="1">
                <a:latin typeface="Arial" pitchFamily="34" charset="0"/>
              </a:rPr>
              <a:t>što</a:t>
            </a:r>
            <a:r>
              <a:rPr lang="it-IT" dirty="0">
                <a:latin typeface="Arial" pitchFamily="34" charset="0"/>
              </a:rPr>
              <a:t> </a:t>
            </a:r>
            <a:r>
              <a:rPr lang="it-IT" dirty="0" err="1">
                <a:latin typeface="Arial" pitchFamily="34" charset="0"/>
              </a:rPr>
              <a:t>politička</a:t>
            </a:r>
            <a:r>
              <a:rPr lang="it-IT" dirty="0">
                <a:latin typeface="Arial" pitchFamily="34" charset="0"/>
              </a:rPr>
              <a:t> </a:t>
            </a:r>
            <a:r>
              <a:rPr lang="it-IT" dirty="0" err="1">
                <a:latin typeface="Arial" pitchFamily="34" charset="0"/>
              </a:rPr>
              <a:t>isplativost</a:t>
            </a:r>
            <a:r>
              <a:rPr lang="sr-Latn-CS" dirty="0">
                <a:latin typeface="Arial" pitchFamily="34" charset="0"/>
              </a:rPr>
              <a:t> </a:t>
            </a:r>
            <a:r>
              <a:rPr lang="en-US" dirty="0" err="1">
                <a:latin typeface="Arial" pitchFamily="34" charset="0"/>
              </a:rPr>
              <a:t>nekih</a:t>
            </a:r>
            <a:r>
              <a:rPr lang="en-US" dirty="0">
                <a:latin typeface="Arial" pitchFamily="34" charset="0"/>
              </a:rPr>
              <a:t> </a:t>
            </a:r>
            <a:r>
              <a:rPr lang="en-US" dirty="0" err="1">
                <a:latin typeface="Arial" pitchFamily="34" charset="0"/>
              </a:rPr>
              <a:t>drugih</a:t>
            </a:r>
            <a:r>
              <a:rPr lang="en-US" dirty="0">
                <a:latin typeface="Arial" pitchFamily="34" charset="0"/>
              </a:rPr>
              <a:t> </a:t>
            </a:r>
            <a:r>
              <a:rPr lang="en-US" dirty="0" err="1">
                <a:latin typeface="Arial" pitchFamily="34" charset="0"/>
              </a:rPr>
              <a:t>izdataka</a:t>
            </a:r>
            <a:r>
              <a:rPr lang="en-US" dirty="0">
                <a:latin typeface="Arial" pitchFamily="34" charset="0"/>
              </a:rPr>
              <a:t> </a:t>
            </a:r>
            <a:r>
              <a:rPr lang="en-US" dirty="0" err="1">
                <a:latin typeface="Arial" pitchFamily="34" charset="0"/>
              </a:rPr>
              <a:t>može</a:t>
            </a:r>
            <a:r>
              <a:rPr lang="en-US" dirty="0">
                <a:latin typeface="Arial" pitchFamily="34" charset="0"/>
              </a:rPr>
              <a:t> </a:t>
            </a:r>
            <a:r>
              <a:rPr lang="en-US" dirty="0" err="1">
                <a:latin typeface="Arial" pitchFamily="34" charset="0"/>
              </a:rPr>
              <a:t>biti</a:t>
            </a:r>
            <a:r>
              <a:rPr lang="en-US" dirty="0">
                <a:latin typeface="Arial" pitchFamily="34" charset="0"/>
              </a:rPr>
              <a:t> </a:t>
            </a:r>
            <a:r>
              <a:rPr lang="en-US" dirty="0" err="1">
                <a:latin typeface="Arial" pitchFamily="34" charset="0"/>
              </a:rPr>
              <a:t>mnogo</a:t>
            </a:r>
            <a:r>
              <a:rPr lang="en-US" dirty="0">
                <a:latin typeface="Arial" pitchFamily="34" charset="0"/>
              </a:rPr>
              <a:t> </a:t>
            </a:r>
            <a:r>
              <a:rPr lang="en-US" dirty="0" err="1">
                <a:latin typeface="Arial" pitchFamily="34" charset="0"/>
              </a:rPr>
              <a:t>veća</a:t>
            </a:r>
            <a:r>
              <a:rPr lang="en-US" dirty="0">
                <a:latin typeface="Arial" pitchFamily="34" charset="0"/>
              </a:rPr>
              <a:t>, </a:t>
            </a:r>
            <a:r>
              <a:rPr lang="en-US" dirty="0" err="1">
                <a:latin typeface="Arial" pitchFamily="34" charset="0"/>
              </a:rPr>
              <a:t>ili</a:t>
            </a:r>
            <a:r>
              <a:rPr lang="sr-Latn-CS" dirty="0">
                <a:latin typeface="Arial" pitchFamily="34" charset="0"/>
              </a:rPr>
              <a:t> </a:t>
            </a:r>
            <a:r>
              <a:rPr lang="en-US" dirty="0" err="1">
                <a:latin typeface="Arial" pitchFamily="34" charset="0"/>
              </a:rPr>
              <a:t>usled</a:t>
            </a:r>
            <a:r>
              <a:rPr lang="en-US" dirty="0">
                <a:latin typeface="Arial" pitchFamily="34" charset="0"/>
              </a:rPr>
              <a:t> </a:t>
            </a:r>
            <a:r>
              <a:rPr lang="en-US" dirty="0" err="1">
                <a:latin typeface="Arial" pitchFamily="34" charset="0"/>
              </a:rPr>
              <a:t>pritisaka</a:t>
            </a:r>
            <a:r>
              <a:rPr lang="en-US" dirty="0">
                <a:latin typeface="Arial" pitchFamily="34" charset="0"/>
              </a:rPr>
              <a:t> </a:t>
            </a:r>
            <a:r>
              <a:rPr lang="en-US" dirty="0" err="1">
                <a:latin typeface="Arial" pitchFamily="34" charset="0"/>
              </a:rPr>
              <a:t>na</a:t>
            </a:r>
            <a:r>
              <a:rPr lang="en-US" dirty="0">
                <a:latin typeface="Arial" pitchFamily="34" charset="0"/>
              </a:rPr>
              <a:t> </a:t>
            </a:r>
            <a:r>
              <a:rPr lang="en-US" dirty="0" err="1">
                <a:latin typeface="Arial" pitchFamily="34" charset="0"/>
              </a:rPr>
              <a:t>smanjenje</a:t>
            </a:r>
            <a:r>
              <a:rPr lang="en-US" dirty="0">
                <a:latin typeface="Arial" pitchFamily="34" charset="0"/>
              </a:rPr>
              <a:t> </a:t>
            </a:r>
            <a:r>
              <a:rPr lang="en-US" dirty="0" err="1">
                <a:latin typeface="Arial" pitchFamily="34" charset="0"/>
              </a:rPr>
              <a:t>javnih</a:t>
            </a:r>
            <a:r>
              <a:rPr lang="en-US" dirty="0">
                <a:latin typeface="Arial" pitchFamily="34" charset="0"/>
              </a:rPr>
              <a:t> </a:t>
            </a:r>
            <a:r>
              <a:rPr lang="en-US" dirty="0" err="1">
                <a:latin typeface="Arial" pitchFamily="34" charset="0"/>
              </a:rPr>
              <a:t>rashoda</a:t>
            </a:r>
            <a:r>
              <a:rPr lang="en-US" dirty="0">
                <a:latin typeface="Arial" pitchFamily="34" charset="0"/>
              </a:rPr>
              <a:t>.</a:t>
            </a:r>
            <a:endParaRPr lang="sr-Latn-CS" dirty="0">
              <a:latin typeface="Arial" pitchFamily="34" charset="0"/>
            </a:endParaRPr>
          </a:p>
          <a:p>
            <a:pPr lvl="1" eaLnBrk="1" hangingPunct="1">
              <a:defRPr/>
            </a:pPr>
            <a:r>
              <a:rPr lang="sr-Latn-CS" dirty="0">
                <a:solidFill>
                  <a:schemeClr val="accent3">
                    <a:lumMod val="60000"/>
                    <a:lumOff val="40000"/>
                  </a:schemeClr>
                </a:solidFill>
                <a:latin typeface="Arial" pitchFamily="34" charset="0"/>
              </a:rPr>
              <a:t>Usporavanje rasta zbog zaostajanja</a:t>
            </a:r>
          </a:p>
          <a:p>
            <a:pPr eaLnBrk="1" hangingPunct="1">
              <a:defRPr/>
            </a:pPr>
            <a:r>
              <a:rPr lang="en-US" dirty="0" err="1">
                <a:latin typeface="Arial" pitchFamily="34" charset="0"/>
              </a:rPr>
              <a:t>ako</a:t>
            </a:r>
            <a:r>
              <a:rPr lang="en-US" dirty="0">
                <a:latin typeface="Arial" pitchFamily="34" charset="0"/>
              </a:rPr>
              <a:t> </a:t>
            </a:r>
            <a:r>
              <a:rPr lang="en-US" dirty="0" err="1">
                <a:latin typeface="Arial" pitchFamily="34" charset="0"/>
              </a:rPr>
              <a:t>politički</a:t>
            </a:r>
            <a:r>
              <a:rPr lang="en-US" dirty="0">
                <a:latin typeface="Arial" pitchFamily="34" charset="0"/>
              </a:rPr>
              <a:t> </a:t>
            </a:r>
            <a:r>
              <a:rPr lang="en-US" dirty="0" err="1">
                <a:latin typeface="Arial" pitchFamily="34" charset="0"/>
              </a:rPr>
              <a:t>lobi</a:t>
            </a:r>
            <a:r>
              <a:rPr lang="en-US" dirty="0">
                <a:latin typeface="Arial" pitchFamily="34" charset="0"/>
              </a:rPr>
              <a:t> </a:t>
            </a:r>
            <a:r>
              <a:rPr lang="en-US" dirty="0" err="1">
                <a:latin typeface="Arial" pitchFamily="34" charset="0"/>
              </a:rPr>
              <a:t>koji</a:t>
            </a:r>
            <a:r>
              <a:rPr lang="en-US" dirty="0">
                <a:latin typeface="Arial" pitchFamily="34" charset="0"/>
              </a:rPr>
              <a:t> </a:t>
            </a:r>
            <a:r>
              <a:rPr lang="en-US" dirty="0" err="1">
                <a:latin typeface="Arial" pitchFamily="34" charset="0"/>
              </a:rPr>
              <a:t>podržava</a:t>
            </a:r>
            <a:r>
              <a:rPr lang="en-US" dirty="0">
                <a:latin typeface="Arial" pitchFamily="34" charset="0"/>
              </a:rPr>
              <a:t> </a:t>
            </a:r>
            <a:r>
              <a:rPr lang="en-US" dirty="0" err="1">
                <a:latin typeface="Arial" pitchFamily="34" charset="0"/>
              </a:rPr>
              <a:t>javne</a:t>
            </a:r>
            <a:r>
              <a:rPr lang="en-US" dirty="0">
                <a:latin typeface="Arial" pitchFamily="34" charset="0"/>
              </a:rPr>
              <a:t> </a:t>
            </a:r>
            <a:r>
              <a:rPr lang="en-US" dirty="0" err="1">
                <a:latin typeface="Arial" pitchFamily="34" charset="0"/>
              </a:rPr>
              <a:t>radove</a:t>
            </a:r>
            <a:r>
              <a:rPr lang="en-US" dirty="0">
                <a:latin typeface="Arial" pitchFamily="34" charset="0"/>
              </a:rPr>
              <a:t> </a:t>
            </a:r>
            <a:r>
              <a:rPr lang="en-US" dirty="0" err="1">
                <a:latin typeface="Arial" pitchFamily="34" charset="0"/>
              </a:rPr>
              <a:t>bude</a:t>
            </a:r>
            <a:r>
              <a:rPr lang="sr-Latn-CS" dirty="0">
                <a:latin typeface="Arial" pitchFamily="34" charset="0"/>
              </a:rPr>
              <a:t> </a:t>
            </a:r>
            <a:r>
              <a:rPr lang="en-US" dirty="0" err="1">
                <a:latin typeface="Arial" pitchFamily="34" charset="0"/>
              </a:rPr>
              <a:t>uspeo</a:t>
            </a:r>
            <a:r>
              <a:rPr lang="en-US" dirty="0">
                <a:latin typeface="Arial" pitchFamily="34" charset="0"/>
              </a:rPr>
              <a:t> </a:t>
            </a:r>
            <a:r>
              <a:rPr lang="en-US" dirty="0" err="1">
                <a:latin typeface="Arial" pitchFamily="34" charset="0"/>
              </a:rPr>
              <a:t>da</a:t>
            </a:r>
            <a:r>
              <a:rPr lang="en-US" dirty="0">
                <a:latin typeface="Arial" pitchFamily="34" charset="0"/>
              </a:rPr>
              <a:t> </a:t>
            </a:r>
            <a:r>
              <a:rPr lang="en-US" dirty="0" err="1">
                <a:latin typeface="Arial" pitchFamily="34" charset="0"/>
              </a:rPr>
              <a:t>odbrani</a:t>
            </a:r>
            <a:r>
              <a:rPr lang="en-US" dirty="0">
                <a:latin typeface="Arial" pitchFamily="34" charset="0"/>
              </a:rPr>
              <a:t> </a:t>
            </a:r>
            <a:r>
              <a:rPr lang="en-US" dirty="0" err="1">
                <a:latin typeface="Arial" pitchFamily="34" charset="0"/>
              </a:rPr>
              <a:t>ovu</a:t>
            </a:r>
            <a:r>
              <a:rPr lang="en-US" dirty="0">
                <a:latin typeface="Arial" pitchFamily="34" charset="0"/>
              </a:rPr>
              <a:t> </a:t>
            </a:r>
            <a:r>
              <a:rPr lang="en-US" dirty="0" err="1">
                <a:latin typeface="Arial" pitchFamily="34" charset="0"/>
              </a:rPr>
              <a:t>stavku</a:t>
            </a:r>
            <a:r>
              <a:rPr lang="en-US" u="sng" dirty="0">
                <a:latin typeface="Arial" pitchFamily="34" charset="0"/>
              </a:rPr>
              <a:t>, </a:t>
            </a:r>
            <a:r>
              <a:rPr lang="en-US" u="sng" dirty="0" err="1">
                <a:latin typeface="Arial" pitchFamily="34" charset="0"/>
              </a:rPr>
              <a:t>može</a:t>
            </a:r>
            <a:r>
              <a:rPr lang="en-US" u="sng" dirty="0">
                <a:latin typeface="Arial" pitchFamily="34" charset="0"/>
              </a:rPr>
              <a:t> </a:t>
            </a:r>
            <a:r>
              <a:rPr lang="en-US" u="sng" dirty="0" err="1">
                <a:latin typeface="Arial" pitchFamily="34" charset="0"/>
              </a:rPr>
              <a:t>doći</a:t>
            </a:r>
            <a:r>
              <a:rPr lang="en-US" u="sng" dirty="0">
                <a:latin typeface="Arial" pitchFamily="34" charset="0"/>
              </a:rPr>
              <a:t> do </a:t>
            </a:r>
            <a:r>
              <a:rPr lang="en-US" u="sng" dirty="0" err="1">
                <a:latin typeface="Arial" pitchFamily="34" charset="0"/>
              </a:rPr>
              <a:t>prekomernih</a:t>
            </a:r>
            <a:r>
              <a:rPr lang="sr-Latn-CS" u="sng" dirty="0">
                <a:latin typeface="Arial" pitchFamily="34" charset="0"/>
              </a:rPr>
              <a:t> </a:t>
            </a:r>
            <a:r>
              <a:rPr lang="pl-PL" u="sng" dirty="0" err="1">
                <a:latin typeface="Arial" pitchFamily="34" charset="0"/>
              </a:rPr>
              <a:t>državnih</a:t>
            </a:r>
            <a:r>
              <a:rPr lang="pl-PL" u="sng" dirty="0">
                <a:latin typeface="Arial" pitchFamily="34" charset="0"/>
              </a:rPr>
              <a:t> </a:t>
            </a:r>
            <a:r>
              <a:rPr lang="pl-PL" u="sng" dirty="0" err="1">
                <a:latin typeface="Arial" pitchFamily="34" charset="0"/>
              </a:rPr>
              <a:t>investicija</a:t>
            </a:r>
            <a:r>
              <a:rPr lang="pl-PL" u="sng" dirty="0">
                <a:latin typeface="Arial" pitchFamily="34" charset="0"/>
              </a:rPr>
              <a:t>  </a:t>
            </a:r>
            <a:r>
              <a:rPr lang="pl-PL" dirty="0">
                <a:latin typeface="Arial" pitchFamily="34" charset="0"/>
              </a:rPr>
              <a:t>u </a:t>
            </a:r>
            <a:r>
              <a:rPr lang="pl-PL" dirty="0" err="1">
                <a:latin typeface="Arial" pitchFamily="34" charset="0"/>
              </a:rPr>
              <a:t>infrastrukturu</a:t>
            </a:r>
            <a:r>
              <a:rPr lang="pl-PL" dirty="0">
                <a:latin typeface="Arial" pitchFamily="34" charset="0"/>
              </a:rPr>
              <a:t>. </a:t>
            </a:r>
          </a:p>
          <a:p>
            <a:pPr lvl="1" eaLnBrk="1" hangingPunct="1">
              <a:defRPr/>
            </a:pPr>
            <a:r>
              <a:rPr lang="pl-PL" dirty="0" err="1">
                <a:solidFill>
                  <a:schemeClr val="accent3">
                    <a:lumMod val="60000"/>
                    <a:lumOff val="40000"/>
                  </a:schemeClr>
                </a:solidFill>
                <a:latin typeface="Arial" pitchFamily="34" charset="0"/>
              </a:rPr>
              <a:t>ili</a:t>
            </a:r>
            <a:r>
              <a:rPr lang="pl-PL" dirty="0">
                <a:solidFill>
                  <a:schemeClr val="accent3">
                    <a:lumMod val="60000"/>
                    <a:lumOff val="40000"/>
                  </a:schemeClr>
                </a:solidFill>
                <a:latin typeface="Arial" pitchFamily="34" charset="0"/>
              </a:rPr>
              <a:t> </a:t>
            </a:r>
            <a:r>
              <a:rPr lang="pl-PL" dirty="0" err="1">
                <a:solidFill>
                  <a:schemeClr val="accent3">
                    <a:lumMod val="60000"/>
                    <a:lumOff val="40000"/>
                  </a:schemeClr>
                </a:solidFill>
                <a:latin typeface="Arial" pitchFamily="34" charset="0"/>
              </a:rPr>
              <a:t>zastoj</a:t>
            </a:r>
            <a:r>
              <a:rPr lang="pl-PL" dirty="0">
                <a:solidFill>
                  <a:schemeClr val="accent3">
                    <a:lumMod val="60000"/>
                    <a:lumOff val="40000"/>
                  </a:schemeClr>
                </a:solidFill>
                <a:latin typeface="Arial" pitchFamily="34" charset="0"/>
              </a:rPr>
              <a:t> </a:t>
            </a:r>
            <a:r>
              <a:rPr lang="en-US" dirty="0" err="1">
                <a:solidFill>
                  <a:schemeClr val="accent3">
                    <a:lumMod val="60000"/>
                    <a:lumOff val="40000"/>
                  </a:schemeClr>
                </a:solidFill>
                <a:latin typeface="Arial" pitchFamily="34" charset="0"/>
              </a:rPr>
              <a:t>usled</a:t>
            </a:r>
            <a:r>
              <a:rPr lang="en-US" dirty="0">
                <a:solidFill>
                  <a:schemeClr val="accent3">
                    <a:lumMod val="60000"/>
                    <a:lumOff val="40000"/>
                  </a:schemeClr>
                </a:solidFill>
                <a:latin typeface="Arial" pitchFamily="34" charset="0"/>
              </a:rPr>
              <a:t> </a:t>
            </a:r>
            <a:r>
              <a:rPr lang="en-US" dirty="0" err="1">
                <a:solidFill>
                  <a:schemeClr val="accent3">
                    <a:lumMod val="60000"/>
                    <a:lumOff val="40000"/>
                  </a:schemeClr>
                </a:solidFill>
                <a:latin typeface="Arial" pitchFamily="34" charset="0"/>
              </a:rPr>
              <a:t>prekomernog</a:t>
            </a:r>
            <a:r>
              <a:rPr lang="en-US" dirty="0">
                <a:solidFill>
                  <a:schemeClr val="accent3">
                    <a:lumMod val="60000"/>
                    <a:lumOff val="40000"/>
                  </a:schemeClr>
                </a:solidFill>
                <a:latin typeface="Arial" pitchFamily="34" charset="0"/>
              </a:rPr>
              <a:t> </a:t>
            </a:r>
            <a:r>
              <a:rPr lang="en-US" dirty="0" err="1">
                <a:solidFill>
                  <a:schemeClr val="accent3">
                    <a:lumMod val="60000"/>
                    <a:lumOff val="40000"/>
                  </a:schemeClr>
                </a:solidFill>
                <a:latin typeface="Arial" pitchFamily="34" charset="0"/>
              </a:rPr>
              <a:t>oporezivanja</a:t>
            </a:r>
            <a:r>
              <a:rPr lang="en-US" dirty="0">
                <a:latin typeface="Arial" pitchFamily="34" charset="0"/>
              </a:rPr>
              <a: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E026C-7B79-41D2-8DA8-281652AE9185}"/>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B2911CA4-7CC5-4E4E-A774-A6F9559C1FAB}"/>
              </a:ext>
            </a:extLst>
          </p:cNvPr>
          <p:cNvPicPr>
            <a:picLocks noGrp="1" noChangeAspect="1"/>
          </p:cNvPicPr>
          <p:nvPr>
            <p:ph sz="half" idx="1"/>
          </p:nvPr>
        </p:nvPicPr>
        <p:blipFill rotWithShape="1">
          <a:blip r:embed="rId2"/>
          <a:srcRect l="26892" t="19817" r="28749" b="20007"/>
          <a:stretch/>
        </p:blipFill>
        <p:spPr>
          <a:xfrm>
            <a:off x="130952" y="236653"/>
            <a:ext cx="8431034" cy="6433568"/>
          </a:xfrm>
          <a:prstGeom prst="rect">
            <a:avLst/>
          </a:prstGeom>
        </p:spPr>
      </p:pic>
      <p:pic>
        <p:nvPicPr>
          <p:cNvPr id="6" name="Content Placeholder 5">
            <a:extLst>
              <a:ext uri="{FF2B5EF4-FFF2-40B4-BE49-F238E27FC236}">
                <a16:creationId xmlns:a16="http://schemas.microsoft.com/office/drawing/2014/main" id="{DA3595CE-F234-4093-87A3-4CDC2105644F}"/>
              </a:ext>
            </a:extLst>
          </p:cNvPr>
          <p:cNvPicPr>
            <a:picLocks noGrp="1" noChangeAspect="1"/>
          </p:cNvPicPr>
          <p:nvPr>
            <p:ph sz="half" idx="2"/>
          </p:nvPr>
        </p:nvPicPr>
        <p:blipFill rotWithShape="1">
          <a:blip r:embed="rId3"/>
          <a:srcRect l="31104" t="79390" r="29302" b="19168"/>
          <a:stretch/>
        </p:blipFill>
        <p:spPr>
          <a:xfrm>
            <a:off x="767443" y="5004708"/>
            <a:ext cx="7789839" cy="159639"/>
          </a:xfrm>
          <a:prstGeom prst="rect">
            <a:avLst/>
          </a:prstGeom>
          <a:solidFill>
            <a:srgbClr val="FF0000"/>
          </a:solidFill>
          <a:ln>
            <a:solidFill>
              <a:srgbClr val="FF0000"/>
            </a:solidFill>
          </a:ln>
        </p:spPr>
      </p:pic>
      <p:sp>
        <p:nvSpPr>
          <p:cNvPr id="7" name="Oval 6">
            <a:extLst>
              <a:ext uri="{FF2B5EF4-FFF2-40B4-BE49-F238E27FC236}">
                <a16:creationId xmlns:a16="http://schemas.microsoft.com/office/drawing/2014/main" id="{1E267D1F-7874-42C0-8FE0-7B4057D240B0}"/>
              </a:ext>
            </a:extLst>
          </p:cNvPr>
          <p:cNvSpPr/>
          <p:nvPr/>
        </p:nvSpPr>
        <p:spPr>
          <a:xfrm>
            <a:off x="5119009" y="5004717"/>
            <a:ext cx="424543" cy="1796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91EB96B3-E8C4-4568-A426-E51CE30C1C04}"/>
              </a:ext>
            </a:extLst>
          </p:cNvPr>
          <p:cNvSpPr/>
          <p:nvPr/>
        </p:nvSpPr>
        <p:spPr>
          <a:xfrm>
            <a:off x="6862637" y="5011051"/>
            <a:ext cx="424543" cy="1796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4BB287-8773-4BEA-AAE1-D19A919D3B42}"/>
              </a:ext>
            </a:extLst>
          </p:cNvPr>
          <p:cNvSpPr/>
          <p:nvPr/>
        </p:nvSpPr>
        <p:spPr>
          <a:xfrm>
            <a:off x="7707086" y="5004708"/>
            <a:ext cx="548923" cy="1914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7721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93830-159B-4098-8118-C32A8CA2EE84}"/>
              </a:ext>
            </a:extLst>
          </p:cNvPr>
          <p:cNvSpPr>
            <a:spLocks noGrp="1"/>
          </p:cNvSpPr>
          <p:nvPr>
            <p:ph type="title"/>
          </p:nvPr>
        </p:nvSpPr>
        <p:spPr/>
        <p:txBody>
          <a:bodyPr/>
          <a:lstStyle/>
          <a:p>
            <a:endParaRPr lang="en-GB"/>
          </a:p>
        </p:txBody>
      </p:sp>
      <p:pic>
        <p:nvPicPr>
          <p:cNvPr id="6" name="Content Placeholder 5">
            <a:extLst>
              <a:ext uri="{FF2B5EF4-FFF2-40B4-BE49-F238E27FC236}">
                <a16:creationId xmlns:a16="http://schemas.microsoft.com/office/drawing/2014/main" id="{9E7B909F-2421-47E6-AF89-C37B061E2D32}"/>
              </a:ext>
            </a:extLst>
          </p:cNvPr>
          <p:cNvPicPr>
            <a:picLocks noGrp="1" noChangeAspect="1"/>
          </p:cNvPicPr>
          <p:nvPr>
            <p:ph sz="half" idx="2"/>
          </p:nvPr>
        </p:nvPicPr>
        <p:blipFill rotWithShape="1">
          <a:blip r:embed="rId2"/>
          <a:srcRect l="37943" t="12987" r="31531" b="14416"/>
          <a:stretch/>
        </p:blipFill>
        <p:spPr>
          <a:xfrm>
            <a:off x="4503738" y="682890"/>
            <a:ext cx="4588554" cy="6138323"/>
          </a:xfrm>
          <a:prstGeom prst="rect">
            <a:avLst/>
          </a:prstGeom>
        </p:spPr>
      </p:pic>
      <p:pic>
        <p:nvPicPr>
          <p:cNvPr id="5" name="Content Placeholder 4">
            <a:extLst>
              <a:ext uri="{FF2B5EF4-FFF2-40B4-BE49-F238E27FC236}">
                <a16:creationId xmlns:a16="http://schemas.microsoft.com/office/drawing/2014/main" id="{CDDEBD24-84DD-4E01-9C9A-3A0A18548510}"/>
              </a:ext>
            </a:extLst>
          </p:cNvPr>
          <p:cNvPicPr>
            <a:picLocks noGrp="1" noChangeAspect="1"/>
          </p:cNvPicPr>
          <p:nvPr>
            <p:ph sz="half" idx="1"/>
          </p:nvPr>
        </p:nvPicPr>
        <p:blipFill rotWithShape="1">
          <a:blip r:embed="rId3"/>
          <a:srcRect l="34821" t="31270" r="28296" b="11111"/>
          <a:stretch/>
        </p:blipFill>
        <p:spPr>
          <a:xfrm>
            <a:off x="342674" y="807315"/>
            <a:ext cx="4038600" cy="4997491"/>
          </a:xfrm>
          <a:prstGeom prst="rect">
            <a:avLst/>
          </a:prstGeom>
        </p:spPr>
      </p:pic>
      <p:sp>
        <p:nvSpPr>
          <p:cNvPr id="8" name="Rectangle 7">
            <a:extLst>
              <a:ext uri="{FF2B5EF4-FFF2-40B4-BE49-F238E27FC236}">
                <a16:creationId xmlns:a16="http://schemas.microsoft.com/office/drawing/2014/main" id="{9B65056A-D779-4FB9-80B2-BFE512A2543A}"/>
              </a:ext>
            </a:extLst>
          </p:cNvPr>
          <p:cNvSpPr/>
          <p:nvPr/>
        </p:nvSpPr>
        <p:spPr>
          <a:xfrm>
            <a:off x="4661807" y="6319157"/>
            <a:ext cx="4245429" cy="1306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70052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4E2217F-97EA-427B-AF10-6BAAE912A241}"/>
              </a:ext>
            </a:extLst>
          </p:cNvPr>
          <p:cNvSpPr>
            <a:spLocks noGrp="1"/>
          </p:cNvSpPr>
          <p:nvPr>
            <p:ph type="title"/>
          </p:nvPr>
        </p:nvSpPr>
        <p:spPr>
          <a:xfrm>
            <a:off x="914400" y="358775"/>
            <a:ext cx="7772400" cy="914400"/>
          </a:xfrm>
        </p:spPr>
        <p:txBody>
          <a:bodyPr/>
          <a:lstStyle/>
          <a:p>
            <a:pPr>
              <a:defRPr/>
            </a:pPr>
            <a:r>
              <a:rPr lang="vi-VN" sz="3200" dirty="0"/>
              <a:t>Zašto nabavku ljudskog kapitala nazivamo investicijom, isto kao i akviziciju fizičkog kapitala? </a:t>
            </a:r>
            <a:br>
              <a:rPr lang="sr-Latn-RS" dirty="0"/>
            </a:br>
            <a:endParaRPr lang="en-GB" dirty="0"/>
          </a:p>
        </p:txBody>
      </p:sp>
      <p:sp>
        <p:nvSpPr>
          <p:cNvPr id="12" name="Content Placeholder 11">
            <a:extLst>
              <a:ext uri="{FF2B5EF4-FFF2-40B4-BE49-F238E27FC236}">
                <a16:creationId xmlns:a16="http://schemas.microsoft.com/office/drawing/2014/main" id="{C3FABB1F-E0FA-48DA-887B-F76083266643}"/>
              </a:ext>
            </a:extLst>
          </p:cNvPr>
          <p:cNvSpPr>
            <a:spLocks noGrp="1"/>
          </p:cNvSpPr>
          <p:nvPr>
            <p:ph idx="1"/>
          </p:nvPr>
        </p:nvSpPr>
        <p:spPr/>
        <p:txBody>
          <a:bodyPr/>
          <a:lstStyle/>
          <a:p>
            <a:endParaRPr lang="en-US" altLang="en-US">
              <a:latin typeface="Arial" panose="020B0604020202020204" pitchFamily="34" charset="0"/>
            </a:endParaRPr>
          </a:p>
          <a:p>
            <a:pPr lvl="1"/>
            <a:r>
              <a:rPr lang="en-GB" altLang="en-US">
                <a:latin typeface="Arial" panose="020B0604020202020204" pitchFamily="34" charset="0"/>
              </a:rPr>
              <a:t>T</a:t>
            </a:r>
            <a:r>
              <a:rPr lang="en-US" altLang="en-US">
                <a:latin typeface="Arial" panose="020B0604020202020204" pitchFamily="34" charset="0"/>
              </a:rPr>
              <a:t>o je ljudski kapital </a:t>
            </a:r>
          </a:p>
          <a:p>
            <a:r>
              <a:rPr lang="vi-VN" altLang="en-US">
                <a:latin typeface="Arial" panose="020B0604020202020204" pitchFamily="34" charset="0"/>
              </a:rPr>
              <a:t>Objasnite zašto se znanje i ljudski kapital amortizuju, kao i fizički kapital. </a:t>
            </a:r>
            <a:endParaRPr lang="en-US" altLang="en-US">
              <a:latin typeface="Arial" panose="020B0604020202020204" pitchFamily="34" charset="0"/>
            </a:endParaRPr>
          </a:p>
          <a:p>
            <a:pPr lvl="1"/>
            <a:r>
              <a:rPr lang="en-GB" altLang="en-US">
                <a:latin typeface="Arial" panose="020B0604020202020204" pitchFamily="34" charset="0"/>
              </a:rPr>
              <a:t>N</a:t>
            </a:r>
            <a:r>
              <a:rPr lang="en-US" altLang="en-US">
                <a:latin typeface="Arial" panose="020B0604020202020204" pitchFamily="34" charset="0"/>
              </a:rPr>
              <a:t>pr. </a:t>
            </a:r>
            <a:r>
              <a:rPr lang="en-GB" altLang="en-US">
                <a:latin typeface="Arial" panose="020B0604020202020204" pitchFamily="34" charset="0"/>
              </a:rPr>
              <a:t>N</a:t>
            </a:r>
            <a:r>
              <a:rPr lang="en-US" altLang="en-US">
                <a:latin typeface="Arial" panose="020B0604020202020204" pitchFamily="34" charset="0"/>
              </a:rPr>
              <a:t>eka nova mobilna aplikacija</a:t>
            </a:r>
          </a:p>
          <a:p>
            <a:r>
              <a:rPr lang="vi-VN" altLang="en-US">
                <a:latin typeface="Arial" panose="020B0604020202020204" pitchFamily="34" charset="0"/>
              </a:rPr>
              <a:t>Koja je veza između svojinskih prava i investicija u fizički i ljudski kapital?</a:t>
            </a:r>
            <a:endParaRPr lang="en-US" altLang="en-US">
              <a:latin typeface="Arial" panose="020B0604020202020204" pitchFamily="34" charset="0"/>
            </a:endParaRPr>
          </a:p>
          <a:p>
            <a:pPr lvl="1"/>
            <a:r>
              <a:rPr lang="en-GB" altLang="en-US">
                <a:latin typeface="Arial" panose="020B0604020202020204" pitchFamily="34" charset="0"/>
              </a:rPr>
              <a:t>Z</a:t>
            </a:r>
            <a:r>
              <a:rPr lang="en-US" altLang="en-US">
                <a:latin typeface="Arial" panose="020B0604020202020204" pitchFamily="34" charset="0"/>
              </a:rPr>
              <a:t>a svaki kapital je ključno da postoje svojinska prava</a:t>
            </a:r>
            <a:endParaRPr lang="vi-VN" altLang="en-US">
              <a:latin typeface="Arial" panose="020B0604020202020204" pitchFamily="34" charset="0"/>
            </a:endParaRPr>
          </a:p>
          <a:p>
            <a:endParaRPr lang="en-GB" altLang="en-US">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blinds(horizontal)">
                                      <p:cBhvr>
                                        <p:cTn id="7" dur="500"/>
                                        <p:tgtEl>
                                          <p:spTgt spid="12">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3" end="3"/>
                                            </p:txEl>
                                          </p:spTgt>
                                        </p:tgtEl>
                                        <p:attrNameLst>
                                          <p:attrName>style.visibility</p:attrName>
                                        </p:attrNameLst>
                                      </p:cBhvr>
                                      <p:to>
                                        <p:strVal val="visible"/>
                                      </p:to>
                                    </p:set>
                                    <p:animEffect transition="in" filter="blinds(horizontal)">
                                      <p:cBhvr>
                                        <p:cTn id="12" dur="500"/>
                                        <p:tgtEl>
                                          <p:spTgt spid="12">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5" end="5"/>
                                            </p:txEl>
                                          </p:spTgt>
                                        </p:tgtEl>
                                        <p:attrNameLst>
                                          <p:attrName>style.visibility</p:attrName>
                                        </p:attrNameLst>
                                      </p:cBhvr>
                                      <p:to>
                                        <p:strVal val="visible"/>
                                      </p:to>
                                    </p:set>
                                    <p:animEffect transition="in" filter="blinds(horizontal)">
                                      <p:cBhvr>
                                        <p:cTn id="17"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17B6A-D628-406F-88E9-A3CCB27EA4B3}"/>
              </a:ext>
            </a:extLst>
          </p:cNvPr>
          <p:cNvSpPr>
            <a:spLocks noGrp="1"/>
          </p:cNvSpPr>
          <p:nvPr>
            <p:ph type="title"/>
          </p:nvPr>
        </p:nvSpPr>
        <p:spPr/>
        <p:txBody>
          <a:bodyPr/>
          <a:lstStyle/>
          <a:p>
            <a:pPr>
              <a:defRPr/>
            </a:pPr>
            <a:endParaRPr lang="en-GB"/>
          </a:p>
        </p:txBody>
      </p:sp>
      <p:sp>
        <p:nvSpPr>
          <p:cNvPr id="79875" name="Content Placeholder 2">
            <a:extLst>
              <a:ext uri="{FF2B5EF4-FFF2-40B4-BE49-F238E27FC236}">
                <a16:creationId xmlns:a16="http://schemas.microsoft.com/office/drawing/2014/main" id="{DBCBE350-A5B1-428C-B810-70538D38A004}"/>
              </a:ext>
            </a:extLst>
          </p:cNvPr>
          <p:cNvSpPr>
            <a:spLocks noGrp="1"/>
          </p:cNvSpPr>
          <p:nvPr>
            <p:ph idx="1"/>
          </p:nvPr>
        </p:nvSpPr>
        <p:spPr/>
        <p:txBody>
          <a:bodyPr/>
          <a:lstStyle/>
          <a:p>
            <a:r>
              <a:rPr lang="vi-VN" altLang="en-US">
                <a:latin typeface="Arial" panose="020B0604020202020204" pitchFamily="34" charset="0"/>
              </a:rPr>
              <a:t>2. Imajući u vidu kategoriju socijalne infrastrukture, objasnite zašto veći broj afričkih zemalja ne može da raste i da se oslobodi siromaštva. Koja bi mera najverovatnije popravila ekonomsko stanje u afričkim zemljama?</a:t>
            </a:r>
            <a:endParaRPr lang="en-US" altLang="en-US">
              <a:latin typeface="Arial" panose="020B0604020202020204" pitchFamily="34" charset="0"/>
            </a:endParaRPr>
          </a:p>
          <a:p>
            <a:endParaRPr lang="en-US" altLang="en-US">
              <a:latin typeface="Arial" panose="020B0604020202020204" pitchFamily="34" charset="0"/>
            </a:endParaRPr>
          </a:p>
          <a:p>
            <a:r>
              <a:rPr lang="en-GB" altLang="en-US" sz="2800">
                <a:latin typeface="Arial" panose="020B0604020202020204" pitchFamily="34" charset="0"/>
              </a:rPr>
              <a:t>S</a:t>
            </a:r>
            <a:r>
              <a:rPr lang="en-US" altLang="en-US" sz="2800">
                <a:latin typeface="Arial" panose="020B0604020202020204" pitchFamily="34" charset="0"/>
              </a:rPr>
              <a:t>vojinska prava</a:t>
            </a:r>
          </a:p>
          <a:p>
            <a:r>
              <a:rPr lang="en-US" altLang="en-US" sz="2800">
                <a:latin typeface="Arial" panose="020B0604020202020204" pitchFamily="34" charset="0"/>
              </a:rPr>
              <a:t>pravosuđe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6BFB62-F6E7-4FB4-A4E4-8C8BA66F20F3}"/>
              </a:ext>
            </a:extLst>
          </p:cNvPr>
          <p:cNvSpPr>
            <a:spLocks noGrp="1"/>
          </p:cNvSpPr>
          <p:nvPr>
            <p:ph idx="1"/>
          </p:nvPr>
        </p:nvSpPr>
        <p:spPr>
          <a:xfrm>
            <a:off x="715963" y="227013"/>
            <a:ext cx="7772400" cy="4572000"/>
          </a:xfrm>
        </p:spPr>
        <p:txBody>
          <a:bodyPr/>
          <a:lstStyle/>
          <a:p>
            <a:r>
              <a:rPr lang="vi-VN" altLang="en-US">
                <a:latin typeface="Arial" panose="020B0604020202020204" pitchFamily="34" charset="0"/>
              </a:rPr>
              <a:t>3. Koji aspekti javnih dobara više koče privatni sektor: izostanak rivaliteta ili ekskluziviteta? </a:t>
            </a:r>
            <a:endParaRPr lang="en-US" altLang="en-US">
              <a:latin typeface="Arial" panose="020B0604020202020204" pitchFamily="34" charset="0"/>
            </a:endParaRPr>
          </a:p>
          <a:p>
            <a:endParaRPr lang="en-US" altLang="en-US" sz="1600" b="1">
              <a:latin typeface="Arial" panose="020B0604020202020204" pitchFamily="34" charset="0"/>
            </a:endParaRPr>
          </a:p>
          <a:p>
            <a:r>
              <a:rPr lang="en-US" altLang="en-US" sz="1600" b="1">
                <a:latin typeface="Arial" panose="020B0604020202020204" pitchFamily="34" charset="0"/>
              </a:rPr>
              <a:t>Ako dobro nije ekskluzivno (ne mogu se isključiti potrošači)  - ne može se naplatiti</a:t>
            </a:r>
            <a:endParaRPr lang="en-US" altLang="en-US">
              <a:latin typeface="Arial" panose="020B0604020202020204" pitchFamily="34" charset="0"/>
            </a:endParaRPr>
          </a:p>
          <a:p>
            <a:endParaRPr lang="en-US" altLang="en-US">
              <a:latin typeface="Arial" panose="020B0604020202020204" pitchFamily="34" charset="0"/>
            </a:endParaRPr>
          </a:p>
          <a:p>
            <a:r>
              <a:rPr lang="vi-VN" altLang="en-US">
                <a:latin typeface="Arial" panose="020B0604020202020204" pitchFamily="34" charset="0"/>
              </a:rPr>
              <a:t>4. „Korupcija koči rast.” Objasnite.</a:t>
            </a:r>
            <a:endParaRPr lang="en-US" altLang="en-US">
              <a:latin typeface="Arial" panose="020B0604020202020204" pitchFamily="34" charset="0"/>
            </a:endParaRPr>
          </a:p>
          <a:p>
            <a:endParaRPr lang="en-US" altLang="en-US">
              <a:latin typeface="Arial" panose="020B0604020202020204" pitchFamily="34" charset="0"/>
            </a:endParaRPr>
          </a:p>
          <a:p>
            <a:r>
              <a:rPr lang="en-GB" altLang="en-US" sz="1800">
                <a:latin typeface="Arial" panose="020B0604020202020204" pitchFamily="34" charset="0"/>
              </a:rPr>
              <a:t>U</a:t>
            </a:r>
            <a:r>
              <a:rPr lang="en-US" altLang="en-US" sz="1800">
                <a:latin typeface="Arial" panose="020B0604020202020204" pitchFamily="34" charset="0"/>
              </a:rPr>
              <a:t> osnovi, korupcija je preraspodela </a:t>
            </a:r>
          </a:p>
          <a:p>
            <a:r>
              <a:rPr lang="en-GB" altLang="en-US" sz="1800">
                <a:latin typeface="Arial" panose="020B0604020202020204" pitchFamily="34" charset="0"/>
              </a:rPr>
              <a:t>P</a:t>
            </a:r>
            <a:r>
              <a:rPr lang="en-US" altLang="en-US" sz="1800">
                <a:latin typeface="Arial" panose="020B0604020202020204" pitchFamily="34" charset="0"/>
              </a:rPr>
              <a:t>roizvodnja je neefikasna, jer troškovi rastu za iznos korupcije</a:t>
            </a:r>
          </a:p>
          <a:p>
            <a:r>
              <a:rPr lang="en-GB" altLang="en-US" sz="1800">
                <a:latin typeface="Arial" panose="020B0604020202020204" pitchFamily="34" charset="0"/>
              </a:rPr>
              <a:t>J</a:t>
            </a:r>
            <a:r>
              <a:rPr lang="en-US" altLang="en-US" sz="1800">
                <a:latin typeface="Arial" panose="020B0604020202020204" pitchFamily="34" charset="0"/>
              </a:rPr>
              <a:t>avna potrošnja – neefikasne inv. u obrazovanje, zdravstvo, infrastrukturu</a:t>
            </a:r>
            <a:endParaRPr lang="en-GB" altLang="en-US" sz="1800">
              <a:latin typeface="Arial" panose="020B0604020202020204" pitchFamily="34" charset="0"/>
            </a:endParaRPr>
          </a:p>
          <a:p>
            <a:endParaRPr lang="en-GB" altLang="en-US">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396A2-B334-42C3-A727-60AAC7DA9020}"/>
              </a:ext>
            </a:extLst>
          </p:cNvPr>
          <p:cNvSpPr>
            <a:spLocks noGrp="1"/>
          </p:cNvSpPr>
          <p:nvPr>
            <p:ph type="title"/>
          </p:nvPr>
        </p:nvSpPr>
        <p:spPr>
          <a:xfrm>
            <a:off x="504825" y="77788"/>
            <a:ext cx="7772400" cy="914400"/>
          </a:xfrm>
        </p:spPr>
        <p:txBody>
          <a:bodyPr/>
          <a:lstStyle/>
          <a:p>
            <a:pPr>
              <a:defRPr/>
            </a:pPr>
            <a:r>
              <a:rPr lang="vi-VN" dirty="0"/>
              <a:t>5. Dajte argumente protiv i argumente u korist teze da demokratija ubrzava privredni rast.</a:t>
            </a:r>
            <a:br>
              <a:rPr lang="sr-Latn-RS" dirty="0"/>
            </a:br>
            <a:endParaRPr lang="en-GB" dirty="0"/>
          </a:p>
        </p:txBody>
      </p:sp>
      <p:sp>
        <p:nvSpPr>
          <p:cNvPr id="81923" name="Text Placeholder 3">
            <a:extLst>
              <a:ext uri="{FF2B5EF4-FFF2-40B4-BE49-F238E27FC236}">
                <a16:creationId xmlns:a16="http://schemas.microsoft.com/office/drawing/2014/main" id="{4B029A82-C951-4D69-86E6-A917E1044934}"/>
              </a:ext>
            </a:extLst>
          </p:cNvPr>
          <p:cNvSpPr>
            <a:spLocks noGrp="1"/>
          </p:cNvSpPr>
          <p:nvPr>
            <p:ph type="body" idx="1"/>
          </p:nvPr>
        </p:nvSpPr>
        <p:spPr>
          <a:xfrm>
            <a:off x="457200" y="2027238"/>
            <a:ext cx="4040188" cy="639762"/>
          </a:xfrm>
        </p:spPr>
        <p:txBody>
          <a:bodyPr/>
          <a:lstStyle/>
          <a:p>
            <a:pPr marL="73025"/>
            <a:r>
              <a:rPr lang="en-GB" altLang="en-US">
                <a:latin typeface="Arial" panose="020B0604020202020204" pitchFamily="34" charset="0"/>
              </a:rPr>
              <a:t>U</a:t>
            </a:r>
            <a:r>
              <a:rPr lang="en-US" altLang="en-US">
                <a:latin typeface="Arial" panose="020B0604020202020204" pitchFamily="34" charset="0"/>
              </a:rPr>
              <a:t>brzava	</a:t>
            </a:r>
            <a:endParaRPr lang="en-GB" altLang="en-US">
              <a:latin typeface="Arial" panose="020B0604020202020204" pitchFamily="34" charset="0"/>
            </a:endParaRPr>
          </a:p>
        </p:txBody>
      </p:sp>
      <p:sp>
        <p:nvSpPr>
          <p:cNvPr id="81924" name="Text Placeholder 4">
            <a:extLst>
              <a:ext uri="{FF2B5EF4-FFF2-40B4-BE49-F238E27FC236}">
                <a16:creationId xmlns:a16="http://schemas.microsoft.com/office/drawing/2014/main" id="{0B49EFFC-A1C4-4437-A378-5AFEA587353A}"/>
              </a:ext>
            </a:extLst>
          </p:cNvPr>
          <p:cNvSpPr>
            <a:spLocks noGrp="1"/>
          </p:cNvSpPr>
          <p:nvPr>
            <p:ph type="body" sz="half" idx="3"/>
          </p:nvPr>
        </p:nvSpPr>
        <p:spPr>
          <a:xfrm>
            <a:off x="4645025" y="2071688"/>
            <a:ext cx="4041775" cy="639762"/>
          </a:xfrm>
        </p:spPr>
        <p:txBody>
          <a:bodyPr/>
          <a:lstStyle/>
          <a:p>
            <a:pPr marL="73025"/>
            <a:r>
              <a:rPr lang="en-GB" altLang="en-US">
                <a:latin typeface="Arial" panose="020B0604020202020204" pitchFamily="34" charset="0"/>
              </a:rPr>
              <a:t>N</a:t>
            </a:r>
            <a:r>
              <a:rPr lang="en-US" altLang="en-US">
                <a:latin typeface="Arial" panose="020B0604020202020204" pitchFamily="34" charset="0"/>
              </a:rPr>
              <a:t>e ubrzava</a:t>
            </a:r>
            <a:endParaRPr lang="en-GB" altLang="en-US">
              <a:latin typeface="Arial" panose="020B0604020202020204" pitchFamily="34" charset="0"/>
            </a:endParaRPr>
          </a:p>
        </p:txBody>
      </p:sp>
      <p:sp>
        <p:nvSpPr>
          <p:cNvPr id="81925" name="Content Placeholder 2">
            <a:extLst>
              <a:ext uri="{FF2B5EF4-FFF2-40B4-BE49-F238E27FC236}">
                <a16:creationId xmlns:a16="http://schemas.microsoft.com/office/drawing/2014/main" id="{570D4DED-F912-485E-B0F6-8AE6E9ED7342}"/>
              </a:ext>
            </a:extLst>
          </p:cNvPr>
          <p:cNvSpPr>
            <a:spLocks noGrp="1"/>
          </p:cNvSpPr>
          <p:nvPr>
            <p:ph sz="quarter" idx="2"/>
          </p:nvPr>
        </p:nvSpPr>
        <p:spPr>
          <a:xfrm>
            <a:off x="457200" y="2667000"/>
            <a:ext cx="4040188" cy="3959225"/>
          </a:xfrm>
        </p:spPr>
        <p:txBody>
          <a:bodyPr/>
          <a:lstStyle/>
          <a:p>
            <a:pPr>
              <a:buFont typeface="Wingdings" panose="05000000000000000000" pitchFamily="2" charset="2"/>
              <a:buNone/>
            </a:pPr>
            <a:endParaRPr lang="en-US" altLang="en-US">
              <a:latin typeface="Arial" panose="020B0604020202020204" pitchFamily="34" charset="0"/>
            </a:endParaRPr>
          </a:p>
          <a:p>
            <a:pPr>
              <a:buFont typeface="Wingdings" panose="05000000000000000000" pitchFamily="2" charset="2"/>
              <a:buNone/>
            </a:pPr>
            <a:r>
              <a:rPr lang="en-GB" altLang="en-US">
                <a:latin typeface="Arial" panose="020B0604020202020204" pitchFamily="34" charset="0"/>
              </a:rPr>
              <a:t>S</a:t>
            </a:r>
            <a:r>
              <a:rPr lang="en-US" altLang="en-US">
                <a:latin typeface="Arial" panose="020B0604020202020204" pitchFamily="34" charset="0"/>
              </a:rPr>
              <a:t>lobodan ulazak u granu</a:t>
            </a:r>
          </a:p>
          <a:p>
            <a:pPr>
              <a:buFont typeface="Wingdings" panose="05000000000000000000" pitchFamily="2" charset="2"/>
              <a:buNone/>
            </a:pPr>
            <a:endParaRPr lang="en-US" altLang="en-US">
              <a:latin typeface="Arial" panose="020B0604020202020204" pitchFamily="34" charset="0"/>
            </a:endParaRPr>
          </a:p>
          <a:p>
            <a:pPr>
              <a:buFont typeface="Wingdings" panose="05000000000000000000" pitchFamily="2" charset="2"/>
              <a:buNone/>
            </a:pPr>
            <a:r>
              <a:rPr lang="en-GB" altLang="en-US">
                <a:latin typeface="Arial" panose="020B0604020202020204" pitchFamily="34" charset="0"/>
              </a:rPr>
              <a:t>P</a:t>
            </a:r>
            <a:r>
              <a:rPr lang="en-US" altLang="en-US">
                <a:latin typeface="Arial" panose="020B0604020202020204" pitchFamily="34" charset="0"/>
              </a:rPr>
              <a:t>ravo svojine ubrzava rast</a:t>
            </a:r>
          </a:p>
          <a:p>
            <a:pPr>
              <a:buFont typeface="Wingdings" panose="05000000000000000000" pitchFamily="2" charset="2"/>
              <a:buNone/>
            </a:pPr>
            <a:endParaRPr lang="en-US" altLang="en-US">
              <a:latin typeface="Arial" panose="020B0604020202020204" pitchFamily="34" charset="0"/>
            </a:endParaRPr>
          </a:p>
          <a:p>
            <a:pPr>
              <a:buFont typeface="Wingdings" panose="05000000000000000000" pitchFamily="2" charset="2"/>
              <a:buNone/>
            </a:pPr>
            <a:endParaRPr lang="en-US" altLang="en-US">
              <a:latin typeface="Arial" panose="020B0604020202020204" pitchFamily="34" charset="0"/>
            </a:endParaRPr>
          </a:p>
          <a:p>
            <a:pPr>
              <a:buFont typeface="Wingdings" panose="05000000000000000000" pitchFamily="2" charset="2"/>
              <a:buNone/>
            </a:pPr>
            <a:endParaRPr lang="en-US" altLang="en-US">
              <a:latin typeface="Arial" panose="020B0604020202020204" pitchFamily="34" charset="0"/>
            </a:endParaRPr>
          </a:p>
          <a:p>
            <a:pPr>
              <a:buFont typeface="Wingdings" panose="05000000000000000000" pitchFamily="2" charset="2"/>
              <a:buNone/>
            </a:pPr>
            <a:r>
              <a:rPr lang="en-GB" altLang="en-US">
                <a:latin typeface="Arial" panose="020B0604020202020204" pitchFamily="34" charset="0"/>
              </a:rPr>
              <a:t>. </a:t>
            </a:r>
          </a:p>
          <a:p>
            <a:pPr>
              <a:buFont typeface="Wingdings" panose="05000000000000000000" pitchFamily="2" charset="2"/>
              <a:buNone/>
            </a:pPr>
            <a:endParaRPr lang="en-US" altLang="en-US">
              <a:latin typeface="Arial" panose="020B0604020202020204" pitchFamily="34" charset="0"/>
            </a:endParaRPr>
          </a:p>
          <a:p>
            <a:pPr>
              <a:buFont typeface="Wingdings" panose="05000000000000000000" pitchFamily="2" charset="2"/>
              <a:buNone/>
            </a:pPr>
            <a:endParaRPr lang="en-US" altLang="en-US">
              <a:latin typeface="Arial" panose="020B0604020202020204" pitchFamily="34" charset="0"/>
            </a:endParaRPr>
          </a:p>
          <a:p>
            <a:endParaRPr lang="en-GB" altLang="en-US">
              <a:latin typeface="Arial" panose="020B0604020202020204" pitchFamily="34" charset="0"/>
            </a:endParaRPr>
          </a:p>
          <a:p>
            <a:endParaRPr lang="en-GB" altLang="en-US">
              <a:latin typeface="Arial" panose="020B0604020202020204" pitchFamily="34" charset="0"/>
            </a:endParaRPr>
          </a:p>
        </p:txBody>
      </p:sp>
      <p:sp>
        <p:nvSpPr>
          <p:cNvPr id="81926" name="Content Placeholder 5">
            <a:extLst>
              <a:ext uri="{FF2B5EF4-FFF2-40B4-BE49-F238E27FC236}">
                <a16:creationId xmlns:a16="http://schemas.microsoft.com/office/drawing/2014/main" id="{7739B211-B4E2-4F31-99E4-513ED761A11F}"/>
              </a:ext>
            </a:extLst>
          </p:cNvPr>
          <p:cNvSpPr>
            <a:spLocks noGrp="1"/>
          </p:cNvSpPr>
          <p:nvPr>
            <p:ph sz="quarter" idx="4"/>
          </p:nvPr>
        </p:nvSpPr>
        <p:spPr>
          <a:xfrm>
            <a:off x="4645025" y="2703513"/>
            <a:ext cx="4041775" cy="3959225"/>
          </a:xfrm>
        </p:spPr>
        <p:txBody>
          <a:bodyPr/>
          <a:lstStyle/>
          <a:p>
            <a:r>
              <a:rPr lang="en-GB" altLang="en-US">
                <a:latin typeface="Arial" panose="020B0604020202020204" pitchFamily="34" charset="0"/>
              </a:rPr>
              <a:t>O</a:t>
            </a:r>
            <a:r>
              <a:rPr lang="en-US" altLang="en-US">
                <a:latin typeface="Arial" panose="020B0604020202020204" pitchFamily="34" charset="0"/>
              </a:rPr>
              <a:t>dlažu se reforme koje ne podržava medijanski birač</a:t>
            </a:r>
          </a:p>
          <a:p>
            <a:endParaRPr lang="en-US" altLang="en-US">
              <a:latin typeface="Arial" panose="020B0604020202020204" pitchFamily="34" charset="0"/>
            </a:endParaRPr>
          </a:p>
          <a:p>
            <a:r>
              <a:rPr lang="en-GB" altLang="en-US">
                <a:latin typeface="Arial" panose="020B0604020202020204" pitchFamily="34" charset="0"/>
              </a:rPr>
              <a:t>R</a:t>
            </a:r>
            <a:r>
              <a:rPr lang="en-US" altLang="en-US">
                <a:latin typeface="Arial" panose="020B0604020202020204" pitchFamily="34" charset="0"/>
              </a:rPr>
              <a:t>astu porezi – pada efikasnost investicija </a:t>
            </a:r>
          </a:p>
          <a:p>
            <a:endParaRPr lang="en-US" altLang="en-US">
              <a:latin typeface="Arial" panose="020B0604020202020204" pitchFamily="34" charset="0"/>
            </a:endParaRPr>
          </a:p>
          <a:p>
            <a:r>
              <a:rPr lang="en-GB" altLang="en-US">
                <a:latin typeface="Arial" panose="020B0604020202020204" pitchFamily="34" charset="0"/>
              </a:rPr>
              <a:t>R</a:t>
            </a:r>
            <a:r>
              <a:rPr lang="en-US" altLang="en-US">
                <a:latin typeface="Arial" panose="020B0604020202020204" pitchFamily="34" charset="0"/>
              </a:rPr>
              <a:t>astu carine</a:t>
            </a:r>
          </a:p>
          <a:p>
            <a:endParaRPr lang="en-US" altLang="en-US">
              <a:latin typeface="Arial" panose="020B0604020202020204" pitchFamily="34" charset="0"/>
            </a:endParaRPr>
          </a:p>
          <a:p>
            <a:endParaRPr lang="en-GB" altLang="en-US">
              <a:latin typeface="Arial" panose="020B060402020202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D1B5A-0160-4C0B-B4CC-47A913AB9FCA}"/>
              </a:ext>
            </a:extLst>
          </p:cNvPr>
          <p:cNvSpPr>
            <a:spLocks noGrp="1"/>
          </p:cNvSpPr>
          <p:nvPr>
            <p:ph type="title"/>
          </p:nvPr>
        </p:nvSpPr>
        <p:spPr>
          <a:xfrm>
            <a:off x="504825" y="512763"/>
            <a:ext cx="7772400" cy="914400"/>
          </a:xfrm>
        </p:spPr>
        <p:txBody>
          <a:bodyPr/>
          <a:lstStyle/>
          <a:p>
            <a:pPr>
              <a:defRPr/>
            </a:pPr>
            <a:r>
              <a:rPr lang="en-GB" dirty="0">
                <a:hlinkClick r:id="rId2"/>
              </a:rPr>
              <a:t>W</a:t>
            </a:r>
            <a:r>
              <a:rPr lang="sr-Latn-RS" dirty="0">
                <a:hlinkClick r:id="rId2"/>
              </a:rPr>
              <a:t>orking paper</a:t>
            </a:r>
            <a:endParaRPr lang="en-GB" dirty="0"/>
          </a:p>
        </p:txBody>
      </p:sp>
      <p:sp>
        <p:nvSpPr>
          <p:cNvPr id="82947" name="Text Placeholder 2">
            <a:extLst>
              <a:ext uri="{FF2B5EF4-FFF2-40B4-BE49-F238E27FC236}">
                <a16:creationId xmlns:a16="http://schemas.microsoft.com/office/drawing/2014/main" id="{686E756A-BFF8-4778-B0A8-D4A982E30AB0}"/>
              </a:ext>
            </a:extLst>
          </p:cNvPr>
          <p:cNvSpPr>
            <a:spLocks noGrp="1"/>
          </p:cNvSpPr>
          <p:nvPr>
            <p:ph type="body" idx="1"/>
          </p:nvPr>
        </p:nvSpPr>
        <p:spPr>
          <a:xfrm>
            <a:off x="457200" y="1809750"/>
            <a:ext cx="4040188" cy="639763"/>
          </a:xfrm>
        </p:spPr>
        <p:txBody>
          <a:bodyPr/>
          <a:lstStyle/>
          <a:p>
            <a:pPr marL="73025"/>
            <a:r>
              <a:rPr lang="en-GB" altLang="en-US">
                <a:latin typeface="Arial" panose="020B0604020202020204" pitchFamily="34" charset="0"/>
              </a:rPr>
              <a:t>L</a:t>
            </a:r>
            <a:r>
              <a:rPr lang="en-US" altLang="en-US">
                <a:latin typeface="Arial" panose="020B0604020202020204" pitchFamily="34" charset="0"/>
              </a:rPr>
              <a:t>oša za rast</a:t>
            </a:r>
            <a:endParaRPr lang="en-GB" altLang="en-US">
              <a:latin typeface="Arial" panose="020B0604020202020204" pitchFamily="34" charset="0"/>
            </a:endParaRPr>
          </a:p>
        </p:txBody>
      </p:sp>
      <p:sp>
        <p:nvSpPr>
          <p:cNvPr id="82948" name="Text Placeholder 3">
            <a:extLst>
              <a:ext uri="{FF2B5EF4-FFF2-40B4-BE49-F238E27FC236}">
                <a16:creationId xmlns:a16="http://schemas.microsoft.com/office/drawing/2014/main" id="{24165CE2-01CC-49AF-B727-1D0044042493}"/>
              </a:ext>
            </a:extLst>
          </p:cNvPr>
          <p:cNvSpPr>
            <a:spLocks noGrp="1"/>
          </p:cNvSpPr>
          <p:nvPr>
            <p:ph type="body" sz="half" idx="3"/>
          </p:nvPr>
        </p:nvSpPr>
        <p:spPr>
          <a:xfrm>
            <a:off x="4645025" y="1809750"/>
            <a:ext cx="4041775" cy="639763"/>
          </a:xfrm>
        </p:spPr>
        <p:txBody>
          <a:bodyPr/>
          <a:lstStyle/>
          <a:p>
            <a:pPr marL="73025"/>
            <a:r>
              <a:rPr lang="en-GB" altLang="en-US">
                <a:latin typeface="Arial" panose="020B0604020202020204" pitchFamily="34" charset="0"/>
              </a:rPr>
              <a:t>D</a:t>
            </a:r>
            <a:r>
              <a:rPr lang="en-US" altLang="en-US">
                <a:latin typeface="Arial" panose="020B0604020202020204" pitchFamily="34" charset="0"/>
              </a:rPr>
              <a:t>obra za rast</a:t>
            </a:r>
            <a:endParaRPr lang="en-GB" altLang="en-US">
              <a:latin typeface="Arial" panose="020B0604020202020204" pitchFamily="34" charset="0"/>
            </a:endParaRPr>
          </a:p>
        </p:txBody>
      </p:sp>
      <p:sp>
        <p:nvSpPr>
          <p:cNvPr id="5" name="Content Placeholder 4">
            <a:extLst>
              <a:ext uri="{FF2B5EF4-FFF2-40B4-BE49-F238E27FC236}">
                <a16:creationId xmlns:a16="http://schemas.microsoft.com/office/drawing/2014/main" id="{BB1D02A0-1EBC-4642-A67A-2C476E9593D3}"/>
              </a:ext>
            </a:extLst>
          </p:cNvPr>
          <p:cNvSpPr>
            <a:spLocks noGrp="1"/>
          </p:cNvSpPr>
          <p:nvPr>
            <p:ph sz="quarter" idx="2"/>
          </p:nvPr>
        </p:nvSpPr>
        <p:spPr>
          <a:xfrm>
            <a:off x="457200" y="2459038"/>
            <a:ext cx="4040188" cy="3959225"/>
          </a:xfrm>
        </p:spPr>
        <p:txBody>
          <a:bodyPr/>
          <a:lstStyle/>
          <a:p>
            <a:pPr>
              <a:defRPr/>
            </a:pPr>
            <a:r>
              <a:rPr lang="en-GB" dirty="0"/>
              <a:t>N</a:t>
            </a:r>
            <a:r>
              <a:rPr lang="sr-Latn-RS" dirty="0"/>
              <a:t>erazvijene:</a:t>
            </a:r>
          </a:p>
          <a:p>
            <a:pPr>
              <a:defRPr/>
            </a:pPr>
            <a:endParaRPr lang="sr-Latn-RS" dirty="0"/>
          </a:p>
          <a:p>
            <a:pPr marL="525463" indent="-457200">
              <a:buFont typeface="+mj-lt"/>
              <a:buAutoNum type="arabicPeriod"/>
              <a:defRPr/>
            </a:pPr>
            <a:r>
              <a:rPr lang="en-GB" dirty="0"/>
              <a:t>R</a:t>
            </a:r>
            <a:r>
              <a:rPr lang="sr-Latn-RS" dirty="0"/>
              <a:t>ast demokratije povećava poreze, rastu troškovi proizvodnje</a:t>
            </a:r>
          </a:p>
          <a:p>
            <a:pPr marL="525463" indent="-457200">
              <a:buFont typeface="+mj-lt"/>
              <a:buAutoNum type="arabicPeriod"/>
              <a:defRPr/>
            </a:pPr>
            <a:endParaRPr lang="en-GB" dirty="0"/>
          </a:p>
          <a:p>
            <a:pPr marL="525463" indent="-457200">
              <a:buFont typeface="+mj-lt"/>
              <a:buAutoNum type="arabicPeriod"/>
              <a:defRPr/>
            </a:pPr>
            <a:r>
              <a:rPr lang="en-GB" dirty="0"/>
              <a:t>U</a:t>
            </a:r>
            <a:r>
              <a:rPr lang="sr-Latn-RS" dirty="0"/>
              <a:t>lazi konkurencija, propadau domaće firme</a:t>
            </a:r>
            <a:endParaRPr lang="en-GB" dirty="0"/>
          </a:p>
        </p:txBody>
      </p:sp>
      <p:sp>
        <p:nvSpPr>
          <p:cNvPr id="6" name="Content Placeholder 5">
            <a:extLst>
              <a:ext uri="{FF2B5EF4-FFF2-40B4-BE49-F238E27FC236}">
                <a16:creationId xmlns:a16="http://schemas.microsoft.com/office/drawing/2014/main" id="{E3315226-AF49-41C4-9CA6-5DAF7B4325F8}"/>
              </a:ext>
            </a:extLst>
          </p:cNvPr>
          <p:cNvSpPr>
            <a:spLocks noGrp="1"/>
          </p:cNvSpPr>
          <p:nvPr>
            <p:ph sz="quarter" idx="4"/>
          </p:nvPr>
        </p:nvSpPr>
        <p:spPr>
          <a:xfrm>
            <a:off x="4645025" y="2459038"/>
            <a:ext cx="4041775" cy="3959225"/>
          </a:xfrm>
        </p:spPr>
        <p:txBody>
          <a:bodyPr/>
          <a:lstStyle/>
          <a:p>
            <a:pPr>
              <a:defRPr/>
            </a:pPr>
            <a:r>
              <a:rPr lang="en-GB" dirty="0"/>
              <a:t>R</a:t>
            </a:r>
            <a:r>
              <a:rPr lang="sr-Latn-RS" dirty="0"/>
              <a:t>azvijene:</a:t>
            </a:r>
          </a:p>
          <a:p>
            <a:pPr>
              <a:defRPr/>
            </a:pPr>
            <a:endParaRPr lang="sr-Latn-RS" dirty="0"/>
          </a:p>
          <a:p>
            <a:pPr marL="525463" indent="-457200">
              <a:buFont typeface="+mj-lt"/>
              <a:buAutoNum type="arabicPeriod"/>
              <a:defRPr/>
            </a:pPr>
            <a:r>
              <a:rPr lang="en-GB" dirty="0"/>
              <a:t>R</a:t>
            </a:r>
            <a:r>
              <a:rPr lang="sr-Latn-RS" dirty="0"/>
              <a:t>aste dem  - raste sloboda ulaska u granu </a:t>
            </a:r>
          </a:p>
          <a:p>
            <a:pPr marL="525463" indent="-457200">
              <a:buFont typeface="+mj-lt"/>
              <a:buAutoNum type="arabicPeriod"/>
              <a:defRPr/>
            </a:pPr>
            <a:endParaRPr lang="sr-Latn-RS" dirty="0"/>
          </a:p>
          <a:p>
            <a:pPr marL="525463" indent="-457200">
              <a:buFont typeface="+mj-lt"/>
              <a:buAutoNum type="arabicPeriod"/>
              <a:defRPr/>
            </a:pPr>
            <a:r>
              <a:rPr lang="en-GB" dirty="0"/>
              <a:t>R</a:t>
            </a:r>
            <a:r>
              <a:rPr lang="sr-Latn-RS" dirty="0"/>
              <a:t>aste konkurencija – </a:t>
            </a:r>
          </a:p>
          <a:p>
            <a:pPr>
              <a:buFont typeface="Wingdings" panose="05000000000000000000" pitchFamily="2" charset="2"/>
              <a:buNone/>
              <a:defRPr/>
            </a:pPr>
            <a:r>
              <a:rPr lang="en-GB" dirty="0"/>
              <a:t> </a:t>
            </a:r>
          </a:p>
          <a:p>
            <a:pPr>
              <a:defRPr/>
            </a:pPr>
            <a:r>
              <a:rPr lang="sr-Latn-RS" dirty="0"/>
              <a:t>Neprekinuto trajanje dem – dobro za sve</a:t>
            </a:r>
            <a:endParaRPr lang="en-GB"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A0441A-94FA-4CD4-A519-E4AA12D11A98}"/>
              </a:ext>
            </a:extLst>
          </p:cNvPr>
          <p:cNvSpPr>
            <a:spLocks noGrp="1"/>
          </p:cNvSpPr>
          <p:nvPr>
            <p:ph type="title"/>
          </p:nvPr>
        </p:nvSpPr>
        <p:spPr/>
        <p:txBody>
          <a:bodyPr/>
          <a:lstStyle/>
          <a:p>
            <a:pPr>
              <a:defRPr/>
            </a:pPr>
            <a:endParaRPr lang="en-GB"/>
          </a:p>
        </p:txBody>
      </p:sp>
      <p:pic>
        <p:nvPicPr>
          <p:cNvPr id="83971" name="Picture 2">
            <a:extLst>
              <a:ext uri="{FF2B5EF4-FFF2-40B4-BE49-F238E27FC236}">
                <a16:creationId xmlns:a16="http://schemas.microsoft.com/office/drawing/2014/main" id="{DE28A435-0312-4CEF-9CA0-F7631C9D448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9211" t="38104" r="29994" b="16368"/>
          <a:stretch>
            <a:fillRect/>
          </a:stretch>
        </p:blipFill>
        <p:spPr>
          <a:xfrm>
            <a:off x="371475" y="163513"/>
            <a:ext cx="8248650" cy="5178425"/>
          </a:xfrm>
          <a:noFill/>
        </p:spPr>
      </p:pic>
      <p:sp>
        <p:nvSpPr>
          <p:cNvPr id="83972" name="Rectangle 9">
            <a:extLst>
              <a:ext uri="{FF2B5EF4-FFF2-40B4-BE49-F238E27FC236}">
                <a16:creationId xmlns:a16="http://schemas.microsoft.com/office/drawing/2014/main" id="{55FDFA8B-1D89-4878-B8FE-9E91DA0015AA}"/>
              </a:ext>
            </a:extLst>
          </p:cNvPr>
          <p:cNvSpPr>
            <a:spLocks noChangeArrowheads="1"/>
          </p:cNvSpPr>
          <p:nvPr/>
        </p:nvSpPr>
        <p:spPr bwMode="auto">
          <a:xfrm>
            <a:off x="0" y="5395913"/>
            <a:ext cx="9017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Arial" panose="020B0604020202020204" pitchFamily="34" charset="0"/>
                <a:cs typeface="Arial" panose="020B0604020202020204" pitchFamily="34" charset="0"/>
              </a:defRPr>
            </a:lvl1pPr>
            <a:lvl2pPr marL="742950" indent="-285750" eaLnBrk="0" hangingPunct="0">
              <a:defRPr u="sng">
                <a:solidFill>
                  <a:schemeClr val="tx1"/>
                </a:solidFill>
                <a:latin typeface="Arial" panose="020B0604020202020204" pitchFamily="34" charset="0"/>
                <a:cs typeface="Arial" panose="020B0604020202020204" pitchFamily="34" charset="0"/>
              </a:defRPr>
            </a:lvl2pPr>
            <a:lvl3pPr marL="1143000" indent="-228600" eaLnBrk="0" hangingPunct="0">
              <a:defRPr u="sng">
                <a:solidFill>
                  <a:schemeClr val="tx1"/>
                </a:solidFill>
                <a:latin typeface="Arial" panose="020B0604020202020204" pitchFamily="34" charset="0"/>
                <a:cs typeface="Arial" panose="020B0604020202020204" pitchFamily="34" charset="0"/>
              </a:defRPr>
            </a:lvl3pPr>
            <a:lvl4pPr marL="1600200" indent="-228600" eaLnBrk="0" hangingPunct="0">
              <a:defRPr u="sng">
                <a:solidFill>
                  <a:schemeClr val="tx1"/>
                </a:solidFill>
                <a:latin typeface="Arial" panose="020B0604020202020204" pitchFamily="34" charset="0"/>
                <a:cs typeface="Arial" panose="020B0604020202020204" pitchFamily="34" charset="0"/>
              </a:defRPr>
            </a:lvl4pPr>
            <a:lvl5pPr marL="2057400" indent="-228600" eaLnBrk="0" hangingPunct="0">
              <a:defRPr u="sng">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9pPr>
          </a:lstStyle>
          <a:p>
            <a:pPr eaLnBrk="1" hangingPunct="1"/>
            <a:r>
              <a:rPr lang="en-GB" altLang="en-US" sz="1000"/>
              <a:t>. Most of the estimates of democracy indicators are statistically significant in the first six quantiles, i.e. for the countries with lower growth rate and higher income per capita, and virtually none is significant with including the remaining quantiles. That gives some evidence to support the finding that democracy speeds-up economic growth on the higher level of income, i.e. in the case of countries that are close to the technological frontier, but that there is no statistically significant relations when countries with lower levels of income per capita are included. The statistically significance of the positive impact of democracy to economic growth fades away when countries that are far away from the technological frontier are included. These results provide some empirical support for the hypothesis (9), that democracy is beneficial to the growth in countries that are close to the technological frontier. It is evident that countervailing effects of democracy at the lower level of development undermines positive effect of the democracy in countries that are far away from the technological frontier, providing some empirical support the hypothesis (6), (7) and (8). </a:t>
            </a:r>
          </a:p>
        </p:txBody>
      </p:sp>
      <p:pic>
        <p:nvPicPr>
          <p:cNvPr id="83973" name="Picture 4">
            <a:extLst>
              <a:ext uri="{FF2B5EF4-FFF2-40B4-BE49-F238E27FC236}">
                <a16:creationId xmlns:a16="http://schemas.microsoft.com/office/drawing/2014/main" id="{4A757B65-529C-4B8A-AD17-6DF18F668A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980" t="19501" r="51685" b="45851"/>
          <a:stretch>
            <a:fillRect/>
          </a:stretch>
        </p:blipFill>
        <p:spPr bwMode="auto">
          <a:xfrm>
            <a:off x="1477963" y="644525"/>
            <a:ext cx="7013575"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519BA-1064-4D6C-A993-DD215F116274}"/>
              </a:ext>
            </a:extLst>
          </p:cNvPr>
          <p:cNvSpPr>
            <a:spLocks noGrp="1"/>
          </p:cNvSpPr>
          <p:nvPr>
            <p:ph type="title"/>
          </p:nvPr>
        </p:nvSpPr>
        <p:spPr/>
        <p:txBody>
          <a:bodyPr/>
          <a:lstStyle/>
          <a:p>
            <a:r>
              <a:rPr lang="en-GB" dirty="0"/>
              <a:t>“</a:t>
            </a:r>
            <a:r>
              <a:rPr lang="en-GB" dirty="0" err="1"/>
              <a:t>neoliberalizam</a:t>
            </a:r>
            <a:r>
              <a:rPr lang="en-GB" dirty="0"/>
              <a:t>” </a:t>
            </a:r>
            <a:r>
              <a:rPr lang="en-GB" dirty="0" err="1"/>
              <a:t>i</a:t>
            </a:r>
            <a:r>
              <a:rPr lang="en-GB" dirty="0"/>
              <a:t> </a:t>
            </a:r>
            <a:r>
              <a:rPr lang="en-GB" dirty="0" err="1"/>
              <a:t>privatizacija</a:t>
            </a:r>
            <a:endParaRPr lang="en-GB" dirty="0"/>
          </a:p>
        </p:txBody>
      </p:sp>
      <p:sp>
        <p:nvSpPr>
          <p:cNvPr id="3" name="Content Placeholder 2">
            <a:extLst>
              <a:ext uri="{FF2B5EF4-FFF2-40B4-BE49-F238E27FC236}">
                <a16:creationId xmlns:a16="http://schemas.microsoft.com/office/drawing/2014/main" id="{1A3A31A5-BB9B-4AF4-A236-91EE4DCB6840}"/>
              </a:ext>
            </a:extLst>
          </p:cNvPr>
          <p:cNvSpPr>
            <a:spLocks noGrp="1"/>
          </p:cNvSpPr>
          <p:nvPr>
            <p:ph sz="half" idx="1"/>
          </p:nvPr>
        </p:nvSpPr>
        <p:spPr/>
        <p:txBody>
          <a:bodyPr/>
          <a:lstStyle/>
          <a:p>
            <a:r>
              <a:rPr lang="en-GB" dirty="0"/>
              <a:t>- </a:t>
            </a:r>
            <a:r>
              <a:rPr lang="en-GB" dirty="0" err="1"/>
              <a:t>pogrdan</a:t>
            </a:r>
            <a:r>
              <a:rPr lang="en-GB" dirty="0"/>
              <a:t> </a:t>
            </a:r>
            <a:r>
              <a:rPr lang="en-GB" dirty="0" err="1"/>
              <a:t>naziv</a:t>
            </a:r>
            <a:endParaRPr lang="en-GB" dirty="0"/>
          </a:p>
          <a:p>
            <a:r>
              <a:rPr lang="en-GB" dirty="0" err="1"/>
              <a:t>Ukazuje</a:t>
            </a:r>
            <a:r>
              <a:rPr lang="en-GB" dirty="0"/>
              <a:t> </a:t>
            </a:r>
            <a:r>
              <a:rPr lang="en-GB" dirty="0" err="1"/>
              <a:t>na</a:t>
            </a:r>
            <a:r>
              <a:rPr lang="en-GB" dirty="0"/>
              <a:t> lo</a:t>
            </a:r>
            <a:r>
              <a:rPr lang="sr-Latn-RS" dirty="0"/>
              <a:t>še posledice privatizacije itd.</a:t>
            </a:r>
            <a:endParaRPr lang="en-GB" dirty="0"/>
          </a:p>
        </p:txBody>
      </p:sp>
      <p:sp>
        <p:nvSpPr>
          <p:cNvPr id="4" name="Content Placeholder 3">
            <a:extLst>
              <a:ext uri="{FF2B5EF4-FFF2-40B4-BE49-F238E27FC236}">
                <a16:creationId xmlns:a16="http://schemas.microsoft.com/office/drawing/2014/main" id="{3EA29C32-7F85-4774-8D2D-D47F67D1A5F5}"/>
              </a:ext>
            </a:extLst>
          </p:cNvPr>
          <p:cNvSpPr>
            <a:spLocks noGrp="1"/>
          </p:cNvSpPr>
          <p:nvPr>
            <p:ph sz="half" idx="2"/>
          </p:nvPr>
        </p:nvSpPr>
        <p:spPr/>
        <p:txBody>
          <a:bodyPr/>
          <a:lstStyle/>
          <a:p>
            <a:r>
              <a:rPr lang="sr-Latn-RS" dirty="0"/>
              <a:t>Liberalizam</a:t>
            </a:r>
          </a:p>
          <a:p>
            <a:pPr lvl="1"/>
            <a:r>
              <a:rPr lang="sr-Latn-RS" dirty="0"/>
              <a:t>Vladavina zakona</a:t>
            </a:r>
          </a:p>
          <a:p>
            <a:pPr lvl="1"/>
            <a:r>
              <a:rPr lang="sr-Latn-RS" dirty="0"/>
              <a:t>Niski porezi</a:t>
            </a:r>
          </a:p>
          <a:p>
            <a:pPr lvl="1"/>
            <a:r>
              <a:rPr lang="sr-Latn-RS" dirty="0"/>
              <a:t>Mir </a:t>
            </a:r>
          </a:p>
          <a:p>
            <a:pPr lvl="1"/>
            <a:endParaRPr lang="sr-Latn-RS" dirty="0"/>
          </a:p>
          <a:p>
            <a:pPr lvl="1"/>
            <a:r>
              <a:rPr lang="sr-Latn-RS" dirty="0"/>
              <a:t>Prihodi jednaki marginalnim prinosima</a:t>
            </a:r>
          </a:p>
          <a:p>
            <a:pPr lvl="1"/>
            <a:endParaRPr lang="sr-Latn-RS" dirty="0"/>
          </a:p>
          <a:p>
            <a:pPr lvl="1"/>
            <a:r>
              <a:rPr lang="sr-Latn-RS" dirty="0"/>
              <a:t>Iskustva u privatizaciji</a:t>
            </a:r>
          </a:p>
          <a:p>
            <a:pPr lvl="1"/>
            <a:endParaRPr lang="en-GB" dirty="0"/>
          </a:p>
        </p:txBody>
      </p:sp>
    </p:spTree>
    <p:extLst>
      <p:ext uri="{BB962C8B-B14F-4D97-AF65-F5344CB8AC3E}">
        <p14:creationId xmlns:p14="http://schemas.microsoft.com/office/powerpoint/2010/main" val="3487626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79E4FC-444C-4CBC-9EB2-F8C49B7F1659}"/>
              </a:ext>
            </a:extLst>
          </p:cNvPr>
          <p:cNvPicPr>
            <a:picLocks noChangeAspect="1"/>
          </p:cNvPicPr>
          <p:nvPr/>
        </p:nvPicPr>
        <p:blipFill rotWithShape="1">
          <a:blip r:embed="rId3"/>
          <a:srcRect l="14649" t="11092" r="55965" b="15302"/>
          <a:stretch/>
        </p:blipFill>
        <p:spPr>
          <a:xfrm rot="16200000">
            <a:off x="1546931" y="-708296"/>
            <a:ext cx="6035409" cy="8503625"/>
          </a:xfrm>
          <a:prstGeom prst="rect">
            <a:avLst/>
          </a:prstGeom>
        </p:spPr>
      </p:pic>
      <p:pic>
        <p:nvPicPr>
          <p:cNvPr id="4" name="Content Placeholder 5">
            <a:extLst>
              <a:ext uri="{FF2B5EF4-FFF2-40B4-BE49-F238E27FC236}">
                <a16:creationId xmlns:a16="http://schemas.microsoft.com/office/drawing/2014/main" id="{63A29D18-FB77-49AC-A5AE-1CD79D5BF726}"/>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5006658" y="4383231"/>
            <a:ext cx="4038600" cy="2317146"/>
          </a:xfrm>
        </p:spPr>
      </p:pic>
    </p:spTree>
    <p:extLst>
      <p:ext uri="{BB962C8B-B14F-4D97-AF65-F5344CB8AC3E}">
        <p14:creationId xmlns:p14="http://schemas.microsoft.com/office/powerpoint/2010/main" val="2160489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03D9E2-8DCE-4663-B694-27EBF3733A31}"/>
              </a:ext>
            </a:extLst>
          </p:cNvPr>
          <p:cNvPicPr>
            <a:picLocks noChangeAspect="1"/>
          </p:cNvPicPr>
          <p:nvPr/>
        </p:nvPicPr>
        <p:blipFill rotWithShape="1">
          <a:blip r:embed="rId2"/>
          <a:srcRect l="16843" t="19824" r="55263" b="4698"/>
          <a:stretch/>
        </p:blipFill>
        <p:spPr>
          <a:xfrm rot="5400000">
            <a:off x="1733215" y="-724917"/>
            <a:ext cx="5472712" cy="8329537"/>
          </a:xfrm>
          <a:prstGeom prst="rect">
            <a:avLst/>
          </a:prstGeom>
        </p:spPr>
      </p:pic>
    </p:spTree>
    <p:extLst>
      <p:ext uri="{BB962C8B-B14F-4D97-AF65-F5344CB8AC3E}">
        <p14:creationId xmlns:p14="http://schemas.microsoft.com/office/powerpoint/2010/main" val="549106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AFA63-4AED-4755-A535-0194500D3448}"/>
              </a:ext>
            </a:extLst>
          </p:cNvPr>
          <p:cNvSpPr>
            <a:spLocks noGrp="1"/>
          </p:cNvSpPr>
          <p:nvPr>
            <p:ph type="title"/>
          </p:nvPr>
        </p:nvSpPr>
        <p:spPr/>
        <p:txBody>
          <a:bodyPr/>
          <a:lstStyle/>
          <a:p>
            <a:endParaRPr lang="en-GB"/>
          </a:p>
        </p:txBody>
      </p:sp>
      <p:pic>
        <p:nvPicPr>
          <p:cNvPr id="6" name="Content Placeholder 5">
            <a:extLst>
              <a:ext uri="{FF2B5EF4-FFF2-40B4-BE49-F238E27FC236}">
                <a16:creationId xmlns:a16="http://schemas.microsoft.com/office/drawing/2014/main" id="{D81A583F-4404-4B90-9D05-E88DE13AEA6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73465" y="33048"/>
            <a:ext cx="7981772" cy="6834392"/>
          </a:xfrm>
        </p:spPr>
      </p:pic>
      <p:sp>
        <p:nvSpPr>
          <p:cNvPr id="4" name="Content Placeholder 3">
            <a:extLst>
              <a:ext uri="{FF2B5EF4-FFF2-40B4-BE49-F238E27FC236}">
                <a16:creationId xmlns:a16="http://schemas.microsoft.com/office/drawing/2014/main" id="{41F72257-E8F2-4E8D-985D-CFBF560EB1CB}"/>
              </a:ext>
            </a:extLst>
          </p:cNvPr>
          <p:cNvSpPr>
            <a:spLocks noGrp="1"/>
          </p:cNvSpPr>
          <p:nvPr>
            <p:ph sz="half" idx="2"/>
          </p:nvPr>
        </p:nvSpPr>
        <p:spPr/>
        <p:txBody>
          <a:bodyPr/>
          <a:lstStyle/>
          <a:p>
            <a:endParaRPr lang="en-GB" dirty="0"/>
          </a:p>
        </p:txBody>
      </p:sp>
    </p:spTree>
    <p:extLst>
      <p:ext uri="{BB962C8B-B14F-4D97-AF65-F5344CB8AC3E}">
        <p14:creationId xmlns:p14="http://schemas.microsoft.com/office/powerpoint/2010/main" val="132991956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7_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7_Metro">
      <a:majorFont>
        <a:latin typeface=""/>
        <a:ea typeface=""/>
        <a:cs typeface=""/>
      </a:majorFont>
      <a:minorFont>
        <a:latin typeface=""/>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29481</TotalTime>
  <Words>2649</Words>
  <Application>Microsoft Office PowerPoint</Application>
  <PresentationFormat>On-screen Show (4:3)</PresentationFormat>
  <Paragraphs>335</Paragraphs>
  <Slides>57</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57</vt:i4>
      </vt:variant>
    </vt:vector>
  </HeadingPairs>
  <TitlesOfParts>
    <vt:vector size="65" baseType="lpstr">
      <vt:lpstr>Arial</vt:lpstr>
      <vt:lpstr>Calibri</vt:lpstr>
      <vt:lpstr>Consolas</vt:lpstr>
      <vt:lpstr>Times New Roman</vt:lpstr>
      <vt:lpstr>Wingdings</vt:lpstr>
      <vt:lpstr>Wingdings 2</vt:lpstr>
      <vt:lpstr>Wingdings 3</vt:lpstr>
      <vt:lpstr>7_Metro</vt:lpstr>
      <vt:lpstr>Neželjeni efekti primanja pomoći</vt:lpstr>
      <vt:lpstr>Novac može ostati u razvijenim zemljama </vt:lpstr>
      <vt:lpstr>Drugi nedostajući faktor proizvodne funkcije je javna infrastruktura - KG </vt:lpstr>
      <vt:lpstr>Y = A F(K, L, H, KG)               +   +  +   +</vt:lpstr>
      <vt:lpstr>2 rizika u odsustvu privatizacije</vt:lpstr>
      <vt:lpstr>“neoliberalizam” i privatizacija</vt:lpstr>
      <vt:lpstr>PowerPoint Presentation</vt:lpstr>
      <vt:lpstr>PowerPoint Presentation</vt:lpstr>
      <vt:lpstr>PowerPoint Presentation</vt:lpstr>
      <vt:lpstr>PowerPoint Presentation</vt:lpstr>
      <vt:lpstr>PowerPoint Presentation</vt:lpstr>
      <vt:lpstr>Svojinska prava – društvena infrastruktura   kad isključimo uticaj obrazovanja, zdravstva i infrastrukture,  </vt:lpstr>
      <vt:lpstr>To je društvena infrastruktura  </vt:lpstr>
      <vt:lpstr>Nemačka - Srbija </vt:lpstr>
      <vt:lpstr>PowerPoint Presentation</vt:lpstr>
      <vt:lpstr>PowerPoint Presentation</vt:lpstr>
      <vt:lpstr>PowerPoint Presentation</vt:lpstr>
      <vt:lpstr>http://www.eiu.com/Handlers/WhitepaperHandler.ashx?fi=Democracy_Index_2017.pdf&amp;mode=wp&amp;campaignid=DemocracyIndex2017</vt:lpstr>
      <vt:lpstr>osnovni princip vladavine prava  </vt:lpstr>
      <vt:lpstr>Svojinska prava </vt:lpstr>
      <vt:lpstr>Premija na rizik, ugrađena u posao</vt:lpstr>
      <vt:lpstr>PowerPoint Presentation</vt:lpstr>
      <vt:lpstr>Dostizanje (konvergencija). </vt:lpstr>
      <vt:lpstr>PowerPoint Presentation</vt:lpstr>
      <vt:lpstr>Endogeni rast</vt:lpstr>
      <vt:lpstr>rast može obnavljati samo ako marginalni proizvod kapitala prestane da opada</vt:lpstr>
      <vt:lpstr>dovoljan uslov za postojanje endogenog rasta</vt:lpstr>
      <vt:lpstr>Eksterni efekti</vt:lpstr>
      <vt:lpstr>Interni i eksterni efekti</vt:lpstr>
      <vt:lpstr>Pojava da pojedinane aktivnosti mogu da povećaju agregatnu produktivnost   čak i ako pojedinac ne primećuje nikakav dodatni efekat od sopstvene aktivnosti zove se Maršalijanska eksternalija.   Ako Maršalijanska eksternalija stvara uslove za konstantne prinose na angažovane faktore – fizički ili ljudski kapital, rad ili infrasturkturu –   onda marginalni proizvod kapitala ne mora da pada u procesu rasta i endogeni rast postaje moguć to je razlog da se prave šoping molovi, na primer</vt:lpstr>
      <vt:lpstr>Primeri maršalijanske eksternalije</vt:lpstr>
      <vt:lpstr>Svi ovim primeri zahtevaju vrlo restriktivne pretpostavke u vezi parametara modela. </vt:lpstr>
      <vt:lpstr>Znanje </vt:lpstr>
      <vt:lpstr>očekujemo ispodprosečna ulaganja privatnog sektora u u istraživanje i razvoj. Zašto?</vt:lpstr>
      <vt:lpstr>Je li osnovna škola javno dobro </vt:lpstr>
      <vt:lpstr>Hoće li pronalazači sledećeg čarobnog leka ili nekog novog telekomunikacionog sredstva uspeti da zarade nešto od toga ili će piraterija da im uzme sve pare?  Svojinska prava na ideje garantuju onima koji tu ulažu novac da njihov posao neće biti uzaludan. </vt:lpstr>
      <vt:lpstr>PowerPoint Presentation</vt:lpstr>
      <vt:lpstr>Kako nastaju otkrića?</vt:lpstr>
      <vt:lpstr>PowerPoint Presentation</vt:lpstr>
      <vt:lpstr>Politika privrednog rasta </vt:lpstr>
      <vt:lpstr>ubedljivi argumenti u korist državne intervencije</vt:lpstr>
      <vt:lpstr>1. Obrazovanje i istraživanje </vt:lpstr>
      <vt:lpstr>Obrazovanje i istraživanje - nastavak</vt:lpstr>
      <vt:lpstr>2. Intelektualna svojina, patenti i politika konkurencije </vt:lpstr>
      <vt:lpstr>3. Otvorenost razmene i konkurencija</vt:lpstr>
      <vt:lpstr>Politika, demokratija, jednakost i stabilnost </vt:lpstr>
      <vt:lpstr>Šta demokratije teško mogu da urade</vt:lpstr>
      <vt:lpstr>Pet minuta sa  prosečnim glasačem...</vt:lpstr>
      <vt:lpstr>PowerPoint Presentation</vt:lpstr>
      <vt:lpstr>PowerPoint Presentation</vt:lpstr>
      <vt:lpstr>PowerPoint Presentation</vt:lpstr>
      <vt:lpstr>Zašto nabavku ljudskog kapitala nazivamo investicijom, isto kao i akviziciju fizičkog kapitala?  </vt:lpstr>
      <vt:lpstr>PowerPoint Presentation</vt:lpstr>
      <vt:lpstr>PowerPoint Presentation</vt:lpstr>
      <vt:lpstr>5. Dajte argumente protiv i argumente u korist teze da demokratija ubrzava privredni rast. </vt:lpstr>
      <vt:lpstr>Working paper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NASLOV</dc:title>
  <dc:creator>User</dc:creator>
  <cp:lastModifiedBy>Danica Popovic</cp:lastModifiedBy>
  <cp:revision>312</cp:revision>
  <dcterms:created xsi:type="dcterms:W3CDTF">2007-11-19T10:52:31Z</dcterms:created>
  <dcterms:modified xsi:type="dcterms:W3CDTF">2018-03-14T10:01:58Z</dcterms:modified>
</cp:coreProperties>
</file>