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1"/>
  </p:sldMasterIdLst>
  <p:notesMasterIdLst>
    <p:notesMasterId r:id="rId78"/>
  </p:notesMasterIdLst>
  <p:handoutMasterIdLst>
    <p:handoutMasterId r:id="rId79"/>
  </p:handoutMasterIdLst>
  <p:sldIdLst>
    <p:sldId id="292" r:id="rId2"/>
    <p:sldId id="402" r:id="rId3"/>
    <p:sldId id="332" r:id="rId4"/>
    <p:sldId id="293" r:id="rId5"/>
    <p:sldId id="333" r:id="rId6"/>
    <p:sldId id="294" r:id="rId7"/>
    <p:sldId id="334" r:id="rId8"/>
    <p:sldId id="319" r:id="rId9"/>
    <p:sldId id="297" r:id="rId10"/>
    <p:sldId id="295" r:id="rId11"/>
    <p:sldId id="296" r:id="rId12"/>
    <p:sldId id="374" r:id="rId13"/>
    <p:sldId id="300" r:id="rId14"/>
    <p:sldId id="388" r:id="rId15"/>
    <p:sldId id="366" r:id="rId16"/>
    <p:sldId id="302" r:id="rId17"/>
    <p:sldId id="335" r:id="rId18"/>
    <p:sldId id="389" r:id="rId19"/>
    <p:sldId id="390" r:id="rId20"/>
    <p:sldId id="391" r:id="rId21"/>
    <p:sldId id="394" r:id="rId22"/>
    <p:sldId id="386" r:id="rId23"/>
    <p:sldId id="387" r:id="rId24"/>
    <p:sldId id="301" r:id="rId25"/>
    <p:sldId id="298" r:id="rId26"/>
    <p:sldId id="299" r:id="rId27"/>
    <p:sldId id="303" r:id="rId28"/>
    <p:sldId id="304" r:id="rId29"/>
    <p:sldId id="375" r:id="rId30"/>
    <p:sldId id="305" r:id="rId31"/>
    <p:sldId id="384" r:id="rId32"/>
    <p:sldId id="385" r:id="rId33"/>
    <p:sldId id="306" r:id="rId34"/>
    <p:sldId id="307" r:id="rId35"/>
    <p:sldId id="308" r:id="rId36"/>
    <p:sldId id="309" r:id="rId37"/>
    <p:sldId id="313" r:id="rId38"/>
    <p:sldId id="310" r:id="rId39"/>
    <p:sldId id="314" r:id="rId40"/>
    <p:sldId id="316" r:id="rId41"/>
    <p:sldId id="352" r:id="rId42"/>
    <p:sldId id="354" r:id="rId43"/>
    <p:sldId id="357" r:id="rId44"/>
    <p:sldId id="317" r:id="rId45"/>
    <p:sldId id="367" r:id="rId46"/>
    <p:sldId id="340" r:id="rId47"/>
    <p:sldId id="349" r:id="rId48"/>
    <p:sldId id="344" r:id="rId49"/>
    <p:sldId id="343" r:id="rId50"/>
    <p:sldId id="318" r:id="rId51"/>
    <p:sldId id="320" r:id="rId52"/>
    <p:sldId id="322" r:id="rId53"/>
    <p:sldId id="341" r:id="rId54"/>
    <p:sldId id="263" r:id="rId55"/>
    <p:sldId id="327" r:id="rId56"/>
    <p:sldId id="330" r:id="rId57"/>
    <p:sldId id="323" r:id="rId58"/>
    <p:sldId id="396" r:id="rId59"/>
    <p:sldId id="399" r:id="rId60"/>
    <p:sldId id="397" r:id="rId61"/>
    <p:sldId id="289" r:id="rId62"/>
    <p:sldId id="331" r:id="rId63"/>
    <p:sldId id="368" r:id="rId64"/>
    <p:sldId id="369" r:id="rId65"/>
    <p:sldId id="370" r:id="rId66"/>
    <p:sldId id="379" r:id="rId67"/>
    <p:sldId id="380" r:id="rId68"/>
    <p:sldId id="371" r:id="rId69"/>
    <p:sldId id="381" r:id="rId70"/>
    <p:sldId id="376" r:id="rId71"/>
    <p:sldId id="382" r:id="rId72"/>
    <p:sldId id="400" r:id="rId73"/>
    <p:sldId id="377" r:id="rId74"/>
    <p:sldId id="383" r:id="rId75"/>
    <p:sldId id="372" r:id="rId76"/>
    <p:sldId id="373" r:id="rId77"/>
  </p:sldIdLst>
  <p:sldSz cx="9144000" cy="6858000" type="screen4x3"/>
  <p:notesSz cx="6645275" cy="9777413"/>
  <p:defaultTextStyle>
    <a:defPPr>
      <a:defRPr lang="en-US"/>
    </a:defPPr>
    <a:lvl1pPr algn="l" rtl="0" fontAlgn="base">
      <a:spcBef>
        <a:spcPct val="0"/>
      </a:spcBef>
      <a:spcAft>
        <a:spcPct val="0"/>
      </a:spcAft>
      <a:defRPr sz="2400" u="sng"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u="sng"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sz="2400" u="sng"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sz="2400" u="sng"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sz="2400" u="sng"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u="sng"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u="sng"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u="sng"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u="sng"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3744">
          <p15:clr>
            <a:srgbClr val="A4A3A4"/>
          </p15:clr>
        </p15:guide>
        <p15:guide id="2" pos="5520">
          <p15:clr>
            <a:srgbClr val="A4A3A4"/>
          </p15:clr>
        </p15:guide>
        <p15:guide id="3" pos="86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C9ED"/>
    <a:srgbClr val="FCE78C"/>
    <a:srgbClr val="FF7449"/>
    <a:srgbClr val="B590DA"/>
    <a:srgbClr val="A97ED4"/>
    <a:srgbClr val="CC3300"/>
    <a:srgbClr val="663399"/>
    <a:srgbClr val="FFCB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autoAdjust="0"/>
    <p:restoredTop sz="94660" autoAdjust="0"/>
  </p:normalViewPr>
  <p:slideViewPr>
    <p:cSldViewPr>
      <p:cViewPr varScale="1">
        <p:scale>
          <a:sx n="97" d="100"/>
          <a:sy n="97" d="100"/>
        </p:scale>
        <p:origin x="90" y="324"/>
      </p:cViewPr>
      <p:guideLst>
        <p:guide orient="horz" pos="3744"/>
        <p:guide pos="5520"/>
        <p:guide pos="8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2274" name="Rectangle 1026">
            <a:extLst>
              <a:ext uri="{FF2B5EF4-FFF2-40B4-BE49-F238E27FC236}">
                <a16:creationId xmlns:a16="http://schemas.microsoft.com/office/drawing/2014/main" id="{F79668EF-0229-4B93-B3B7-87F3FA9AE4DB}"/>
              </a:ext>
            </a:extLst>
          </p:cNvPr>
          <p:cNvSpPr>
            <a:spLocks noGrp="1" noChangeArrowheads="1"/>
          </p:cNvSpPr>
          <p:nvPr>
            <p:ph type="hdr" sz="quarter"/>
          </p:nvPr>
        </p:nvSpPr>
        <p:spPr bwMode="auto">
          <a:xfrm>
            <a:off x="0" y="0"/>
            <a:ext cx="2879725"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u="none">
                <a:cs typeface="+mn-cs"/>
              </a:defRPr>
            </a:lvl1pPr>
          </a:lstStyle>
          <a:p>
            <a:pPr>
              <a:defRPr/>
            </a:pPr>
            <a:endParaRPr lang="en-US"/>
          </a:p>
        </p:txBody>
      </p:sp>
      <p:sp>
        <p:nvSpPr>
          <p:cNvPr id="182275" name="Rectangle 1027">
            <a:extLst>
              <a:ext uri="{FF2B5EF4-FFF2-40B4-BE49-F238E27FC236}">
                <a16:creationId xmlns:a16="http://schemas.microsoft.com/office/drawing/2014/main" id="{E2D443D9-7A79-4E79-8BC2-B74B88CE8F89}"/>
              </a:ext>
            </a:extLst>
          </p:cNvPr>
          <p:cNvSpPr>
            <a:spLocks noGrp="1" noChangeArrowheads="1"/>
          </p:cNvSpPr>
          <p:nvPr>
            <p:ph type="dt" sz="quarter" idx="1"/>
          </p:nvPr>
        </p:nvSpPr>
        <p:spPr bwMode="auto">
          <a:xfrm>
            <a:off x="3765550" y="0"/>
            <a:ext cx="2879725"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u="none">
                <a:cs typeface="+mn-cs"/>
              </a:defRPr>
            </a:lvl1pPr>
          </a:lstStyle>
          <a:p>
            <a:pPr>
              <a:defRPr/>
            </a:pPr>
            <a:endParaRPr lang="en-US"/>
          </a:p>
        </p:txBody>
      </p:sp>
      <p:sp>
        <p:nvSpPr>
          <p:cNvPr id="182276" name="Rectangle 1028">
            <a:extLst>
              <a:ext uri="{FF2B5EF4-FFF2-40B4-BE49-F238E27FC236}">
                <a16:creationId xmlns:a16="http://schemas.microsoft.com/office/drawing/2014/main" id="{1004F52A-3661-4ADF-913A-45CE113842CB}"/>
              </a:ext>
            </a:extLst>
          </p:cNvPr>
          <p:cNvSpPr>
            <a:spLocks noGrp="1" noChangeArrowheads="1"/>
          </p:cNvSpPr>
          <p:nvPr>
            <p:ph type="ftr" sz="quarter" idx="2"/>
          </p:nvPr>
        </p:nvSpPr>
        <p:spPr bwMode="auto">
          <a:xfrm>
            <a:off x="0" y="9288463"/>
            <a:ext cx="2879725"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u="none">
                <a:cs typeface="+mn-cs"/>
              </a:defRPr>
            </a:lvl1pPr>
          </a:lstStyle>
          <a:p>
            <a:pPr>
              <a:defRPr/>
            </a:pPr>
            <a:endParaRPr lang="en-US"/>
          </a:p>
        </p:txBody>
      </p:sp>
      <p:sp>
        <p:nvSpPr>
          <p:cNvPr id="182277" name="Rectangle 1029">
            <a:extLst>
              <a:ext uri="{FF2B5EF4-FFF2-40B4-BE49-F238E27FC236}">
                <a16:creationId xmlns:a16="http://schemas.microsoft.com/office/drawing/2014/main" id="{4BD2B5BE-0884-4AF0-BF19-57B324F0F08B}"/>
              </a:ext>
            </a:extLst>
          </p:cNvPr>
          <p:cNvSpPr>
            <a:spLocks noGrp="1" noChangeArrowheads="1"/>
          </p:cNvSpPr>
          <p:nvPr>
            <p:ph type="sldNum" sz="quarter" idx="3"/>
          </p:nvPr>
        </p:nvSpPr>
        <p:spPr bwMode="auto">
          <a:xfrm>
            <a:off x="3765550" y="9288463"/>
            <a:ext cx="2879725"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u="none"/>
            </a:lvl1pPr>
          </a:lstStyle>
          <a:p>
            <a:fld id="{89397767-541C-4B58-B5ED-79217369C1D2}"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9A9EEB9-DE66-4406-BC00-7E97A5A7E3A0}"/>
              </a:ext>
            </a:extLst>
          </p:cNvPr>
          <p:cNvSpPr>
            <a:spLocks noGrp="1" noChangeArrowheads="1"/>
          </p:cNvSpPr>
          <p:nvPr>
            <p:ph type="hdr" sz="quarter"/>
          </p:nvPr>
        </p:nvSpPr>
        <p:spPr bwMode="auto">
          <a:xfrm>
            <a:off x="0" y="0"/>
            <a:ext cx="2879725"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u="none">
                <a:cs typeface="+mn-cs"/>
              </a:defRPr>
            </a:lvl1pPr>
          </a:lstStyle>
          <a:p>
            <a:pPr>
              <a:defRPr/>
            </a:pPr>
            <a:endParaRPr lang="en-US"/>
          </a:p>
        </p:txBody>
      </p:sp>
      <p:sp>
        <p:nvSpPr>
          <p:cNvPr id="4099" name="Rectangle 3">
            <a:extLst>
              <a:ext uri="{FF2B5EF4-FFF2-40B4-BE49-F238E27FC236}">
                <a16:creationId xmlns:a16="http://schemas.microsoft.com/office/drawing/2014/main" id="{0C1873BF-A559-4AFF-9617-7D22D667443C}"/>
              </a:ext>
            </a:extLst>
          </p:cNvPr>
          <p:cNvSpPr>
            <a:spLocks noGrp="1" noChangeArrowheads="1"/>
          </p:cNvSpPr>
          <p:nvPr>
            <p:ph type="dt" idx="1"/>
          </p:nvPr>
        </p:nvSpPr>
        <p:spPr bwMode="auto">
          <a:xfrm>
            <a:off x="3765550" y="0"/>
            <a:ext cx="2879725"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u="none">
                <a:cs typeface="+mn-cs"/>
              </a:defRPr>
            </a:lvl1pPr>
          </a:lstStyle>
          <a:p>
            <a:pPr>
              <a:defRPr/>
            </a:pPr>
            <a:endParaRPr lang="en-US"/>
          </a:p>
        </p:txBody>
      </p:sp>
      <p:sp>
        <p:nvSpPr>
          <p:cNvPr id="80900" name="Rectangle 4">
            <a:extLst>
              <a:ext uri="{FF2B5EF4-FFF2-40B4-BE49-F238E27FC236}">
                <a16:creationId xmlns:a16="http://schemas.microsoft.com/office/drawing/2014/main" id="{3361B841-86FE-4708-8A23-DB487EFB7022}"/>
              </a:ext>
            </a:extLst>
          </p:cNvPr>
          <p:cNvSpPr>
            <a:spLocks noGrp="1" noRot="1" noChangeAspect="1" noChangeArrowheads="1" noTextEdit="1"/>
          </p:cNvSpPr>
          <p:nvPr>
            <p:ph type="sldImg" idx="2"/>
          </p:nvPr>
        </p:nvSpPr>
        <p:spPr bwMode="auto">
          <a:xfrm>
            <a:off x="877888" y="733425"/>
            <a:ext cx="4889500" cy="36671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2078F940-5C0D-4A3C-85E2-5DCA987D4539}"/>
              </a:ext>
            </a:extLst>
          </p:cNvPr>
          <p:cNvSpPr>
            <a:spLocks noGrp="1" noChangeArrowheads="1"/>
          </p:cNvSpPr>
          <p:nvPr>
            <p:ph type="body" sz="quarter" idx="3"/>
          </p:nvPr>
        </p:nvSpPr>
        <p:spPr bwMode="auto">
          <a:xfrm>
            <a:off x="885825" y="4645025"/>
            <a:ext cx="4873625" cy="4398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Klicken Sie, um die Formate des Vorlagentextes zu bearbeiten</a:t>
            </a:r>
          </a:p>
          <a:p>
            <a:pPr lvl="1"/>
            <a:r>
              <a:rPr lang="en-US" noProof="0"/>
              <a:t>Zweite Ebene</a:t>
            </a:r>
          </a:p>
          <a:p>
            <a:pPr lvl="2"/>
            <a:r>
              <a:rPr lang="en-US" noProof="0"/>
              <a:t>Dritte Ebene</a:t>
            </a:r>
          </a:p>
          <a:p>
            <a:pPr lvl="3"/>
            <a:r>
              <a:rPr lang="en-US" noProof="0"/>
              <a:t>Vierte Ebene</a:t>
            </a:r>
          </a:p>
          <a:p>
            <a:pPr lvl="4"/>
            <a:r>
              <a:rPr lang="en-US" noProof="0"/>
              <a:t>Fünfte Ebene</a:t>
            </a:r>
          </a:p>
        </p:txBody>
      </p:sp>
      <p:sp>
        <p:nvSpPr>
          <p:cNvPr id="4102" name="Rectangle 6">
            <a:extLst>
              <a:ext uri="{FF2B5EF4-FFF2-40B4-BE49-F238E27FC236}">
                <a16:creationId xmlns:a16="http://schemas.microsoft.com/office/drawing/2014/main" id="{543EFF60-8712-409C-B2A1-14A2722633F3}"/>
              </a:ext>
            </a:extLst>
          </p:cNvPr>
          <p:cNvSpPr>
            <a:spLocks noGrp="1" noChangeArrowheads="1"/>
          </p:cNvSpPr>
          <p:nvPr>
            <p:ph type="ftr" sz="quarter" idx="4"/>
          </p:nvPr>
        </p:nvSpPr>
        <p:spPr bwMode="auto">
          <a:xfrm>
            <a:off x="0" y="9288463"/>
            <a:ext cx="2879725"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u="none">
                <a:cs typeface="+mn-cs"/>
              </a:defRPr>
            </a:lvl1pPr>
          </a:lstStyle>
          <a:p>
            <a:pPr>
              <a:defRPr/>
            </a:pPr>
            <a:endParaRPr lang="en-US"/>
          </a:p>
        </p:txBody>
      </p:sp>
      <p:sp>
        <p:nvSpPr>
          <p:cNvPr id="4103" name="Rectangle 7">
            <a:extLst>
              <a:ext uri="{FF2B5EF4-FFF2-40B4-BE49-F238E27FC236}">
                <a16:creationId xmlns:a16="http://schemas.microsoft.com/office/drawing/2014/main" id="{53E705F2-D754-4CA3-85C3-9FCF07465815}"/>
              </a:ext>
            </a:extLst>
          </p:cNvPr>
          <p:cNvSpPr>
            <a:spLocks noGrp="1" noChangeArrowheads="1"/>
          </p:cNvSpPr>
          <p:nvPr>
            <p:ph type="sldNum" sz="quarter" idx="5"/>
          </p:nvPr>
        </p:nvSpPr>
        <p:spPr bwMode="auto">
          <a:xfrm>
            <a:off x="3765550" y="9288463"/>
            <a:ext cx="2879725"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u="none"/>
            </a:lvl1pPr>
          </a:lstStyle>
          <a:p>
            <a:fld id="{FFC64BCF-883F-4478-9187-E615BC9D6BF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7">
            <a:extLst>
              <a:ext uri="{FF2B5EF4-FFF2-40B4-BE49-F238E27FC236}">
                <a16:creationId xmlns:a16="http://schemas.microsoft.com/office/drawing/2014/main" id="{B7D90D21-C96F-42E5-BFD1-DC5644BC149E}"/>
              </a:ext>
            </a:extLst>
          </p:cNvPr>
          <p:cNvSpPr txBox="1">
            <a:spLocks noChangeArrowheads="1"/>
          </p:cNvSpPr>
          <p:nvPr userDrawn="1"/>
        </p:nvSpPr>
        <p:spPr bwMode="auto">
          <a:xfrm>
            <a:off x="2114550" y="30163"/>
            <a:ext cx="7010400" cy="519112"/>
          </a:xfrm>
          <a:prstGeom prst="rect">
            <a:avLst/>
          </a:prstGeom>
          <a:noFill/>
          <a:ln w="9525">
            <a:noFill/>
            <a:miter lim="800000"/>
            <a:headEnd/>
            <a:tailEnd/>
          </a:ln>
          <a:effectLst/>
        </p:spPr>
        <p:txBody>
          <a:bodyPr>
            <a:spAutoFit/>
          </a:bodyPr>
          <a:lstStyle/>
          <a:p>
            <a:pPr>
              <a:spcBef>
                <a:spcPct val="50000"/>
              </a:spcBef>
              <a:defRPr/>
            </a:pPr>
            <a:r>
              <a:rPr lang="de-DE" sz="2800" u="none">
                <a:solidFill>
                  <a:schemeClr val="bg1"/>
                </a:solidFill>
                <a:latin typeface="Arial" pitchFamily="34" charset="0"/>
                <a:cs typeface="+mn-cs"/>
              </a:rPr>
              <a:t>Burda &amp; Wyplosz </a:t>
            </a:r>
            <a:r>
              <a:rPr lang="de-DE" sz="2800" i="1" u="none">
                <a:solidFill>
                  <a:schemeClr val="bg1"/>
                </a:solidFill>
                <a:latin typeface="Arial" pitchFamily="34" charset="0"/>
                <a:cs typeface="+mn-cs"/>
              </a:rPr>
              <a:t>Macroeconomics</a:t>
            </a:r>
            <a:r>
              <a:rPr lang="de-DE" sz="2800" u="none">
                <a:solidFill>
                  <a:schemeClr val="bg1"/>
                </a:solidFill>
                <a:latin typeface="Arial" pitchFamily="34" charset="0"/>
                <a:cs typeface="+mn-cs"/>
              </a:rPr>
              <a:t> 3</a:t>
            </a:r>
            <a:r>
              <a:rPr lang="de-DE" sz="2800" u="none" baseline="30000">
                <a:solidFill>
                  <a:schemeClr val="bg1"/>
                </a:solidFill>
                <a:latin typeface="Arial" pitchFamily="34" charset="0"/>
                <a:cs typeface="+mn-cs"/>
              </a:rPr>
              <a:t>rd</a:t>
            </a:r>
            <a:r>
              <a:rPr lang="de-DE" sz="2800" u="none">
                <a:solidFill>
                  <a:schemeClr val="bg1"/>
                </a:solidFill>
                <a:latin typeface="Arial" pitchFamily="34" charset="0"/>
                <a:cs typeface="+mn-cs"/>
              </a:rPr>
              <a:t> edn</a:t>
            </a:r>
            <a:endParaRPr lang="en-US" sz="2800" u="none">
              <a:solidFill>
                <a:schemeClr val="bg1"/>
              </a:solidFill>
              <a:latin typeface="Arial" pitchFamily="34" charset="0"/>
              <a:cs typeface="+mn-cs"/>
            </a:endParaRPr>
          </a:p>
        </p:txBody>
      </p:sp>
      <p:sp>
        <p:nvSpPr>
          <p:cNvPr id="5" name="Text Box 11">
            <a:extLst>
              <a:ext uri="{FF2B5EF4-FFF2-40B4-BE49-F238E27FC236}">
                <a16:creationId xmlns:a16="http://schemas.microsoft.com/office/drawing/2014/main" id="{F75B82D4-37ED-40A5-BE4E-401872294F44}"/>
              </a:ext>
            </a:extLst>
          </p:cNvPr>
          <p:cNvSpPr txBox="1">
            <a:spLocks noChangeArrowheads="1"/>
          </p:cNvSpPr>
          <p:nvPr userDrawn="1"/>
        </p:nvSpPr>
        <p:spPr bwMode="auto">
          <a:xfrm>
            <a:off x="0" y="6553200"/>
            <a:ext cx="2286000" cy="304800"/>
          </a:xfrm>
          <a:prstGeom prst="rect">
            <a:avLst/>
          </a:prstGeom>
          <a:noFill/>
          <a:ln w="9525">
            <a:noFill/>
            <a:miter lim="800000"/>
            <a:headEnd/>
            <a:tailEnd/>
          </a:ln>
          <a:effectLst/>
        </p:spPr>
        <p:txBody>
          <a:bodyPr>
            <a:spAutoFit/>
          </a:bodyPr>
          <a:lstStyle/>
          <a:p>
            <a:pPr>
              <a:spcBef>
                <a:spcPct val="50000"/>
              </a:spcBef>
              <a:defRPr/>
            </a:pPr>
            <a:r>
              <a:rPr lang="de-DE" sz="1400" i="1" u="none">
                <a:solidFill>
                  <a:schemeClr val="bg1"/>
                </a:solidFill>
                <a:cs typeface="+mn-cs"/>
              </a:rPr>
              <a:t>Presentation by Irwin Collier</a:t>
            </a:r>
            <a:endParaRPr lang="en-US" sz="1400" i="1" u="none">
              <a:solidFill>
                <a:schemeClr val="bg1"/>
              </a:solidFill>
              <a:cs typeface="+mn-cs"/>
            </a:endParaRPr>
          </a:p>
        </p:txBody>
      </p:sp>
      <p:sp>
        <p:nvSpPr>
          <p:cNvPr id="6" name="Text Box 12">
            <a:extLst>
              <a:ext uri="{FF2B5EF4-FFF2-40B4-BE49-F238E27FC236}">
                <a16:creationId xmlns:a16="http://schemas.microsoft.com/office/drawing/2014/main" id="{02E574D7-A70F-4688-83E9-286A1681D099}"/>
              </a:ext>
            </a:extLst>
          </p:cNvPr>
          <p:cNvSpPr txBox="1">
            <a:spLocks noChangeArrowheads="1"/>
          </p:cNvSpPr>
          <p:nvPr userDrawn="1"/>
        </p:nvSpPr>
        <p:spPr bwMode="blackWhite">
          <a:xfrm>
            <a:off x="0" y="0"/>
            <a:ext cx="1752600" cy="609600"/>
          </a:xfrm>
          <a:prstGeom prst="rect">
            <a:avLst/>
          </a:prstGeom>
          <a:solidFill>
            <a:srgbClr val="CC3300"/>
          </a:solidFill>
          <a:ln w="9525">
            <a:noFill/>
            <a:miter lim="800000"/>
            <a:headEnd/>
            <a:tailEnd/>
          </a:ln>
          <a:effectLst/>
        </p:spPr>
        <p:txBody>
          <a:bodyPr/>
          <a:lstStyle/>
          <a:p>
            <a:pPr algn="ctr">
              <a:spcBef>
                <a:spcPct val="50000"/>
              </a:spcBef>
              <a:defRPr/>
            </a:pPr>
            <a:r>
              <a:rPr lang="de-DE" sz="2800" b="1" u="none">
                <a:solidFill>
                  <a:schemeClr val="bg1"/>
                </a:solidFill>
                <a:cs typeface="+mn-cs"/>
              </a:rPr>
              <a:t>OXFORD</a:t>
            </a:r>
            <a:br>
              <a:rPr lang="de-DE" sz="3600" u="none">
                <a:solidFill>
                  <a:schemeClr val="bg1"/>
                </a:solidFill>
                <a:cs typeface="+mn-cs"/>
              </a:rPr>
            </a:br>
            <a:r>
              <a:rPr lang="de-DE" sz="1000" u="none">
                <a:solidFill>
                  <a:schemeClr val="bg1"/>
                </a:solidFill>
                <a:cs typeface="+mn-cs"/>
              </a:rPr>
              <a:t>UNIVERSITY PRESS</a:t>
            </a:r>
            <a:endParaRPr lang="en-US" sz="1000" u="none">
              <a:solidFill>
                <a:schemeClr val="bg1"/>
              </a:solidFill>
              <a:cs typeface="+mn-cs"/>
            </a:endParaRPr>
          </a:p>
        </p:txBody>
      </p:sp>
      <p:sp>
        <p:nvSpPr>
          <p:cNvPr id="7" name="Line 13">
            <a:extLst>
              <a:ext uri="{FF2B5EF4-FFF2-40B4-BE49-F238E27FC236}">
                <a16:creationId xmlns:a16="http://schemas.microsoft.com/office/drawing/2014/main" id="{F9CD762C-B147-49EC-90B6-AEAE60A1C2DE}"/>
              </a:ext>
            </a:extLst>
          </p:cNvPr>
          <p:cNvSpPr>
            <a:spLocks noChangeShapeType="1"/>
          </p:cNvSpPr>
          <p:nvPr userDrawn="1"/>
        </p:nvSpPr>
        <p:spPr bwMode="auto">
          <a:xfrm>
            <a:off x="0" y="627063"/>
            <a:ext cx="9144000" cy="0"/>
          </a:xfrm>
          <a:prstGeom prst="line">
            <a:avLst/>
          </a:prstGeom>
          <a:noFill/>
          <a:ln w="57150">
            <a:solidFill>
              <a:srgbClr val="CC3300"/>
            </a:solidFill>
            <a:round/>
            <a:headEnd/>
            <a:tailEnd/>
          </a:ln>
          <a:effectLst/>
        </p:spPr>
        <p:txBody>
          <a:bodyPr/>
          <a:lstStyle/>
          <a:p>
            <a:pPr>
              <a:defRPr/>
            </a:pPr>
            <a:endParaRPr lang="sr-Latn-BA">
              <a:cs typeface="+mn-cs"/>
            </a:endParaRPr>
          </a:p>
        </p:txBody>
      </p:sp>
      <p:sp>
        <p:nvSpPr>
          <p:cNvPr id="16386" name="Rectangle 2"/>
          <p:cNvSpPr>
            <a:spLocks noGrp="1" noChangeArrowheads="1"/>
          </p:cNvSpPr>
          <p:nvPr>
            <p:ph type="ctrTitle"/>
          </p:nvPr>
        </p:nvSpPr>
        <p:spPr>
          <a:xfrm>
            <a:off x="685800" y="1600200"/>
            <a:ext cx="7772400" cy="1828800"/>
          </a:xfrm>
        </p:spPr>
        <p:txBody>
          <a:bodyPr/>
          <a:lstStyle>
            <a:lvl1pPr algn="ctr">
              <a:defRPr sz="4400"/>
            </a:lvl1pPr>
          </a:lstStyle>
          <a:p>
            <a:r>
              <a:rPr lang="en-US"/>
              <a:t>Klicken Sie, um das Titelformat zu bearbeiten</a:t>
            </a:r>
          </a:p>
        </p:txBody>
      </p:sp>
      <p:sp>
        <p:nvSpPr>
          <p:cNvPr id="1638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Klicken Sie, um das Format des Untertitelmasters zu bearbeiten</a:t>
            </a:r>
          </a:p>
        </p:txBody>
      </p:sp>
    </p:spTree>
    <p:extLst>
      <p:ext uri="{BB962C8B-B14F-4D97-AF65-F5344CB8AC3E}">
        <p14:creationId xmlns:p14="http://schemas.microsoft.com/office/powerpoint/2010/main" val="185168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B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Tree>
    <p:extLst>
      <p:ext uri="{BB962C8B-B14F-4D97-AF65-F5344CB8AC3E}">
        <p14:creationId xmlns:p14="http://schemas.microsoft.com/office/powerpoint/2010/main" val="552732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9450" y="914400"/>
            <a:ext cx="2114550" cy="5943600"/>
          </a:xfrm>
        </p:spPr>
        <p:txBody>
          <a:bodyPr vert="eaVert"/>
          <a:lstStyle/>
          <a:p>
            <a:r>
              <a:rPr lang="en-US"/>
              <a:t>Click to edit Master title style</a:t>
            </a:r>
            <a:endParaRPr lang="sr-Latn-BA"/>
          </a:p>
        </p:txBody>
      </p:sp>
      <p:sp>
        <p:nvSpPr>
          <p:cNvPr id="3" name="Vertical Text Placeholder 2"/>
          <p:cNvSpPr>
            <a:spLocks noGrp="1"/>
          </p:cNvSpPr>
          <p:nvPr>
            <p:ph type="body" orient="vert" idx="1"/>
          </p:nvPr>
        </p:nvSpPr>
        <p:spPr>
          <a:xfrm>
            <a:off x="685800" y="914400"/>
            <a:ext cx="6191250" cy="594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Tree>
    <p:extLst>
      <p:ext uri="{BB962C8B-B14F-4D97-AF65-F5344CB8AC3E}">
        <p14:creationId xmlns:p14="http://schemas.microsoft.com/office/powerpoint/2010/main" val="1802658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914400"/>
            <a:ext cx="8458200" cy="594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Tree>
    <p:extLst>
      <p:ext uri="{BB962C8B-B14F-4D97-AF65-F5344CB8AC3E}">
        <p14:creationId xmlns:p14="http://schemas.microsoft.com/office/powerpoint/2010/main" val="1854470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B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Tree>
    <p:extLst>
      <p:ext uri="{BB962C8B-B14F-4D97-AF65-F5344CB8AC3E}">
        <p14:creationId xmlns:p14="http://schemas.microsoft.com/office/powerpoint/2010/main" val="136656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r-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59884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BA"/>
          </a:p>
        </p:txBody>
      </p:sp>
      <p:sp>
        <p:nvSpPr>
          <p:cNvPr id="3" name="Content Placeholder 2"/>
          <p:cNvSpPr>
            <a:spLocks noGrp="1"/>
          </p:cNvSpPr>
          <p:nvPr>
            <p:ph sz="half" idx="1"/>
          </p:nvPr>
        </p:nvSpPr>
        <p:spPr>
          <a:xfrm>
            <a:off x="685800" y="9144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
        <p:nvSpPr>
          <p:cNvPr id="4" name="Content Placeholder 3"/>
          <p:cNvSpPr>
            <a:spLocks noGrp="1"/>
          </p:cNvSpPr>
          <p:nvPr>
            <p:ph sz="half" idx="2"/>
          </p:nvPr>
        </p:nvSpPr>
        <p:spPr>
          <a:xfrm>
            <a:off x="4648200" y="9144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Tree>
    <p:extLst>
      <p:ext uri="{BB962C8B-B14F-4D97-AF65-F5344CB8AC3E}">
        <p14:creationId xmlns:p14="http://schemas.microsoft.com/office/powerpoint/2010/main" val="3295567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sr-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Tree>
    <p:extLst>
      <p:ext uri="{BB962C8B-B14F-4D97-AF65-F5344CB8AC3E}">
        <p14:creationId xmlns:p14="http://schemas.microsoft.com/office/powerpoint/2010/main" val="2220437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BA"/>
          </a:p>
        </p:txBody>
      </p:sp>
    </p:spTree>
    <p:extLst>
      <p:ext uri="{BB962C8B-B14F-4D97-AF65-F5344CB8AC3E}">
        <p14:creationId xmlns:p14="http://schemas.microsoft.com/office/powerpoint/2010/main" val="1317026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5324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sr-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093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sr-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r-Latn-B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7459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2E1746"/>
            </a:gs>
            <a:gs pos="50000">
              <a:srgbClr val="663399"/>
            </a:gs>
            <a:gs pos="100000">
              <a:srgbClr val="2E1746"/>
            </a:gs>
          </a:gsLst>
          <a:lin ang="5400000" scaled="1"/>
        </a:gra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3D0AB04-AC17-4ECB-8392-B71883BFB4C5}"/>
              </a:ext>
            </a:extLst>
          </p:cNvPr>
          <p:cNvSpPr>
            <a:spLocks noGrp="1" noChangeArrowheads="1"/>
          </p:cNvSpPr>
          <p:nvPr>
            <p:ph type="title"/>
          </p:nvPr>
        </p:nvSpPr>
        <p:spPr bwMode="auto">
          <a:xfrm>
            <a:off x="7239000" y="6248400"/>
            <a:ext cx="1905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Klicken Sie, um das Titelformat zu bearbeiten</a:t>
            </a:r>
          </a:p>
        </p:txBody>
      </p:sp>
      <p:sp>
        <p:nvSpPr>
          <p:cNvPr id="6147" name="Rectangle 3">
            <a:extLst>
              <a:ext uri="{FF2B5EF4-FFF2-40B4-BE49-F238E27FC236}">
                <a16:creationId xmlns:a16="http://schemas.microsoft.com/office/drawing/2014/main" id="{8D41A5BE-264D-4685-A53D-43053C5AB6F6}"/>
              </a:ext>
            </a:extLst>
          </p:cNvPr>
          <p:cNvSpPr>
            <a:spLocks noGrp="1" noChangeArrowheads="1"/>
          </p:cNvSpPr>
          <p:nvPr>
            <p:ph type="body" idx="1"/>
          </p:nvPr>
        </p:nvSpPr>
        <p:spPr bwMode="auto">
          <a:xfrm>
            <a:off x="685800" y="9144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Klicken Sie, um die Formate des Vorlagentextes zu bearbeiten</a:t>
            </a:r>
          </a:p>
          <a:p>
            <a:pPr lvl="1"/>
            <a:r>
              <a:rPr lang="en-US" altLang="en-US"/>
              <a:t>Zweite Ebene</a:t>
            </a:r>
          </a:p>
          <a:p>
            <a:pPr lvl="2"/>
            <a:r>
              <a:rPr lang="en-US" altLang="en-US"/>
              <a:t>Dritte Ebene</a:t>
            </a:r>
          </a:p>
          <a:p>
            <a:pPr lvl="2"/>
            <a:r>
              <a:rPr lang="en-US" altLang="en-US"/>
              <a:t>Vierte Ebene</a:t>
            </a:r>
          </a:p>
          <a:p>
            <a:pPr lvl="3"/>
            <a:r>
              <a:rPr lang="en-US" altLang="en-US"/>
              <a:t>Fünfte Ebene</a:t>
            </a:r>
          </a:p>
        </p:txBody>
      </p:sp>
      <p:sp>
        <p:nvSpPr>
          <p:cNvPr id="1032" name="Line 8">
            <a:extLst>
              <a:ext uri="{FF2B5EF4-FFF2-40B4-BE49-F238E27FC236}">
                <a16:creationId xmlns:a16="http://schemas.microsoft.com/office/drawing/2014/main" id="{CAEA4DFD-0153-436C-992E-7EEF59D74938}"/>
              </a:ext>
            </a:extLst>
          </p:cNvPr>
          <p:cNvSpPr>
            <a:spLocks noChangeShapeType="1"/>
          </p:cNvSpPr>
          <p:nvPr/>
        </p:nvSpPr>
        <p:spPr bwMode="invGray">
          <a:xfrm>
            <a:off x="0" y="627063"/>
            <a:ext cx="9144000" cy="0"/>
          </a:xfrm>
          <a:prstGeom prst="line">
            <a:avLst/>
          </a:prstGeom>
          <a:noFill/>
          <a:ln w="57150">
            <a:solidFill>
              <a:srgbClr val="CC3300"/>
            </a:solidFill>
            <a:round/>
            <a:headEnd/>
            <a:tailEnd/>
          </a:ln>
          <a:effectLst/>
        </p:spPr>
        <p:txBody>
          <a:bodyPr/>
          <a:lstStyle/>
          <a:p>
            <a:pPr>
              <a:defRPr/>
            </a:pPr>
            <a:endParaRPr lang="sr-Latn-BA">
              <a:cs typeface="+mn-cs"/>
            </a:endParaRPr>
          </a:p>
        </p:txBody>
      </p:sp>
      <p:sp>
        <p:nvSpPr>
          <p:cNvPr id="1034" name="Text Box 10">
            <a:extLst>
              <a:ext uri="{FF2B5EF4-FFF2-40B4-BE49-F238E27FC236}">
                <a16:creationId xmlns:a16="http://schemas.microsoft.com/office/drawing/2014/main" id="{8B309434-0FFD-4B63-9847-E691BE20F48E}"/>
              </a:ext>
            </a:extLst>
          </p:cNvPr>
          <p:cNvSpPr txBox="1">
            <a:spLocks noChangeArrowheads="1"/>
          </p:cNvSpPr>
          <p:nvPr/>
        </p:nvSpPr>
        <p:spPr bwMode="auto">
          <a:xfrm>
            <a:off x="2114550" y="30163"/>
            <a:ext cx="7010400" cy="519112"/>
          </a:xfrm>
          <a:prstGeom prst="rect">
            <a:avLst/>
          </a:prstGeom>
          <a:noFill/>
          <a:ln w="9525">
            <a:noFill/>
            <a:miter lim="800000"/>
            <a:headEnd/>
            <a:tailEnd/>
          </a:ln>
          <a:effectLst/>
        </p:spPr>
        <p:txBody>
          <a:bodyPr>
            <a:spAutoFit/>
          </a:bodyPr>
          <a:lstStyle/>
          <a:p>
            <a:pPr>
              <a:spcBef>
                <a:spcPct val="50000"/>
              </a:spcBef>
              <a:defRPr/>
            </a:pPr>
            <a:r>
              <a:rPr lang="de-DE" sz="2800" u="none">
                <a:solidFill>
                  <a:srgbClr val="C7ABE3"/>
                </a:solidFill>
                <a:latin typeface="Arial" pitchFamily="34" charset="0"/>
                <a:cs typeface="+mn-cs"/>
              </a:rPr>
              <a:t>Burda &amp; Wyplosz </a:t>
            </a:r>
            <a:r>
              <a:rPr lang="de-DE" sz="2800" i="1" u="none">
                <a:solidFill>
                  <a:srgbClr val="C7ABE3"/>
                </a:solidFill>
                <a:latin typeface="Arial" pitchFamily="34" charset="0"/>
                <a:cs typeface="+mn-cs"/>
              </a:rPr>
              <a:t>Macroeconomics</a:t>
            </a:r>
            <a:r>
              <a:rPr lang="de-DE" sz="2800" u="none">
                <a:solidFill>
                  <a:srgbClr val="C7ABE3"/>
                </a:solidFill>
                <a:latin typeface="Arial" pitchFamily="34" charset="0"/>
                <a:cs typeface="+mn-cs"/>
              </a:rPr>
              <a:t> 3</a:t>
            </a:r>
            <a:r>
              <a:rPr lang="de-DE" sz="2800" u="none" baseline="30000">
                <a:solidFill>
                  <a:srgbClr val="C7ABE3"/>
                </a:solidFill>
                <a:latin typeface="Arial" pitchFamily="34" charset="0"/>
                <a:cs typeface="+mn-cs"/>
              </a:rPr>
              <a:t>rd</a:t>
            </a:r>
            <a:r>
              <a:rPr lang="de-DE" sz="2800" u="none">
                <a:solidFill>
                  <a:srgbClr val="C7ABE3"/>
                </a:solidFill>
                <a:latin typeface="Arial" pitchFamily="34" charset="0"/>
                <a:cs typeface="+mn-cs"/>
              </a:rPr>
              <a:t> edn</a:t>
            </a:r>
            <a:endParaRPr lang="en-US" sz="2800" u="none">
              <a:solidFill>
                <a:srgbClr val="C7ABE3"/>
              </a:solidFill>
              <a:latin typeface="Arial" pitchFamily="34" charset="0"/>
              <a:cs typeface="+mn-cs"/>
            </a:endParaRPr>
          </a:p>
        </p:txBody>
      </p:sp>
      <p:sp>
        <p:nvSpPr>
          <p:cNvPr id="1037" name="Text Box 13">
            <a:extLst>
              <a:ext uri="{FF2B5EF4-FFF2-40B4-BE49-F238E27FC236}">
                <a16:creationId xmlns:a16="http://schemas.microsoft.com/office/drawing/2014/main" id="{86FA871E-6822-4F2F-B789-A4580C4C4DFA}"/>
              </a:ext>
            </a:extLst>
          </p:cNvPr>
          <p:cNvSpPr txBox="1">
            <a:spLocks noChangeArrowheads="1"/>
          </p:cNvSpPr>
          <p:nvPr/>
        </p:nvSpPr>
        <p:spPr bwMode="invGray">
          <a:xfrm>
            <a:off x="0" y="0"/>
            <a:ext cx="1752600" cy="609600"/>
          </a:xfrm>
          <a:prstGeom prst="rect">
            <a:avLst/>
          </a:prstGeom>
          <a:solidFill>
            <a:srgbClr val="CC3300"/>
          </a:solidFill>
          <a:ln w="9525">
            <a:noFill/>
            <a:miter lim="800000"/>
            <a:headEnd/>
            <a:tailEnd/>
          </a:ln>
          <a:effectLst/>
        </p:spPr>
        <p:txBody>
          <a:bodyPr/>
          <a:lstStyle/>
          <a:p>
            <a:pPr algn="ctr">
              <a:spcBef>
                <a:spcPct val="50000"/>
              </a:spcBef>
              <a:defRPr/>
            </a:pPr>
            <a:r>
              <a:rPr lang="de-DE" sz="2800" b="1" u="none">
                <a:solidFill>
                  <a:srgbClr val="FFCBBB"/>
                </a:solidFill>
                <a:cs typeface="+mn-cs"/>
              </a:rPr>
              <a:t>OXFORD</a:t>
            </a:r>
            <a:br>
              <a:rPr lang="de-DE" sz="3600" u="none">
                <a:solidFill>
                  <a:srgbClr val="FFCBBB"/>
                </a:solidFill>
                <a:cs typeface="+mn-cs"/>
              </a:rPr>
            </a:br>
            <a:r>
              <a:rPr lang="de-DE" sz="1000" u="none">
                <a:solidFill>
                  <a:srgbClr val="FFCBBB"/>
                </a:solidFill>
                <a:cs typeface="+mn-cs"/>
              </a:rPr>
              <a:t>UNIVERSITY PRESS</a:t>
            </a:r>
            <a:endParaRPr lang="en-US" sz="1000" u="none">
              <a:solidFill>
                <a:srgbClr val="FFCBBB"/>
              </a:solidFill>
              <a:cs typeface="+mn-cs"/>
            </a:endParaRPr>
          </a:p>
        </p:txBody>
      </p:sp>
    </p:spTree>
  </p:cSld>
  <p:clrMap bg1="lt1" tx1="dk1" bg2="lt2" tx2="dk2" accent1="accent1" accent2="accent2" accent3="accent3" accent4="accent4" accent5="accent5" accent6="accent6" hlink="hlink" folHlink="folHlink"/>
  <p:sldLayoutIdLst>
    <p:sldLayoutId id="2147483777"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txStyles>
    <p:titleStyle>
      <a:lvl1pPr algn="l" rtl="0" eaLnBrk="0" fontAlgn="base" hangingPunct="0">
        <a:spcBef>
          <a:spcPct val="0"/>
        </a:spcBef>
        <a:spcAft>
          <a:spcPct val="0"/>
        </a:spcAft>
        <a:defRPr sz="2000">
          <a:solidFill>
            <a:srgbClr val="DBC9ED"/>
          </a:solidFill>
          <a:latin typeface="+mj-lt"/>
          <a:ea typeface="+mj-ea"/>
          <a:cs typeface="+mj-cs"/>
        </a:defRPr>
      </a:lvl1pPr>
      <a:lvl2pPr algn="l" rtl="0" eaLnBrk="0" fontAlgn="base" hangingPunct="0">
        <a:spcBef>
          <a:spcPct val="0"/>
        </a:spcBef>
        <a:spcAft>
          <a:spcPct val="0"/>
        </a:spcAft>
        <a:defRPr sz="2000">
          <a:solidFill>
            <a:srgbClr val="DBC9ED"/>
          </a:solidFill>
          <a:latin typeface="Arial" pitchFamily="34" charset="0"/>
        </a:defRPr>
      </a:lvl2pPr>
      <a:lvl3pPr algn="l" rtl="0" eaLnBrk="0" fontAlgn="base" hangingPunct="0">
        <a:spcBef>
          <a:spcPct val="0"/>
        </a:spcBef>
        <a:spcAft>
          <a:spcPct val="0"/>
        </a:spcAft>
        <a:defRPr sz="2000">
          <a:solidFill>
            <a:srgbClr val="DBC9ED"/>
          </a:solidFill>
          <a:latin typeface="Arial" pitchFamily="34" charset="0"/>
        </a:defRPr>
      </a:lvl3pPr>
      <a:lvl4pPr algn="l" rtl="0" eaLnBrk="0" fontAlgn="base" hangingPunct="0">
        <a:spcBef>
          <a:spcPct val="0"/>
        </a:spcBef>
        <a:spcAft>
          <a:spcPct val="0"/>
        </a:spcAft>
        <a:defRPr sz="2000">
          <a:solidFill>
            <a:srgbClr val="DBC9ED"/>
          </a:solidFill>
          <a:latin typeface="Arial" pitchFamily="34" charset="0"/>
        </a:defRPr>
      </a:lvl4pPr>
      <a:lvl5pPr algn="l" rtl="0" eaLnBrk="0" fontAlgn="base" hangingPunct="0">
        <a:spcBef>
          <a:spcPct val="0"/>
        </a:spcBef>
        <a:spcAft>
          <a:spcPct val="0"/>
        </a:spcAft>
        <a:defRPr sz="2000">
          <a:solidFill>
            <a:srgbClr val="DBC9ED"/>
          </a:solidFill>
          <a:latin typeface="Arial" pitchFamily="34" charset="0"/>
        </a:defRPr>
      </a:lvl5pPr>
      <a:lvl6pPr marL="457200" algn="l" rtl="0" fontAlgn="base">
        <a:spcBef>
          <a:spcPct val="0"/>
        </a:spcBef>
        <a:spcAft>
          <a:spcPct val="0"/>
        </a:spcAft>
        <a:defRPr sz="2000">
          <a:solidFill>
            <a:srgbClr val="DBC9ED"/>
          </a:solidFill>
          <a:latin typeface="Arial" pitchFamily="34" charset="0"/>
        </a:defRPr>
      </a:lvl6pPr>
      <a:lvl7pPr marL="914400" algn="l" rtl="0" fontAlgn="base">
        <a:spcBef>
          <a:spcPct val="0"/>
        </a:spcBef>
        <a:spcAft>
          <a:spcPct val="0"/>
        </a:spcAft>
        <a:defRPr sz="2000">
          <a:solidFill>
            <a:srgbClr val="DBC9ED"/>
          </a:solidFill>
          <a:latin typeface="Arial" pitchFamily="34" charset="0"/>
        </a:defRPr>
      </a:lvl7pPr>
      <a:lvl8pPr marL="1371600" algn="l" rtl="0" fontAlgn="base">
        <a:spcBef>
          <a:spcPct val="0"/>
        </a:spcBef>
        <a:spcAft>
          <a:spcPct val="0"/>
        </a:spcAft>
        <a:defRPr sz="2000">
          <a:solidFill>
            <a:srgbClr val="DBC9ED"/>
          </a:solidFill>
          <a:latin typeface="Arial" pitchFamily="34" charset="0"/>
        </a:defRPr>
      </a:lvl8pPr>
      <a:lvl9pPr marL="1828800" algn="l" rtl="0" fontAlgn="base">
        <a:spcBef>
          <a:spcPct val="0"/>
        </a:spcBef>
        <a:spcAft>
          <a:spcPct val="0"/>
        </a:spcAft>
        <a:defRPr sz="2000">
          <a:solidFill>
            <a:srgbClr val="DBC9ED"/>
          </a:solidFill>
          <a:latin typeface="Arial" pitchFamily="34" charset="0"/>
        </a:defRPr>
      </a:lvl9pPr>
    </p:titleStyle>
    <p:bodyStyle>
      <a:lvl1pPr marL="342900" indent="-342900" algn="l" rtl="0" eaLnBrk="0" fontAlgn="base" hangingPunct="0">
        <a:spcBef>
          <a:spcPct val="20000"/>
        </a:spcBef>
        <a:spcAft>
          <a:spcPct val="0"/>
        </a:spcAft>
        <a:buChar char="•"/>
        <a:defRPr sz="4000">
          <a:solidFill>
            <a:srgbClr val="FCE78C"/>
          </a:solidFill>
          <a:latin typeface="+mn-lt"/>
          <a:ea typeface="+mn-ea"/>
          <a:cs typeface="+mn-cs"/>
        </a:defRPr>
      </a:lvl1pPr>
      <a:lvl2pPr marL="742950" indent="-285750" algn="l" rtl="0" eaLnBrk="0" fontAlgn="base" hangingPunct="0">
        <a:spcBef>
          <a:spcPct val="20000"/>
        </a:spcBef>
        <a:spcAft>
          <a:spcPct val="0"/>
        </a:spcAft>
        <a:buChar char="–"/>
        <a:defRPr sz="3600">
          <a:solidFill>
            <a:srgbClr val="FCE78C"/>
          </a:solidFill>
          <a:latin typeface="+mn-lt"/>
        </a:defRPr>
      </a:lvl2pPr>
      <a:lvl3pPr marL="1143000" indent="-228600" algn="l" rtl="0" eaLnBrk="0" fontAlgn="base" hangingPunct="0">
        <a:spcBef>
          <a:spcPct val="20000"/>
        </a:spcBef>
        <a:spcAft>
          <a:spcPct val="0"/>
        </a:spcAft>
        <a:buChar char="•"/>
        <a:defRPr sz="2800">
          <a:solidFill>
            <a:srgbClr val="FCE78C"/>
          </a:solidFill>
          <a:latin typeface="+mn-lt"/>
        </a:defRPr>
      </a:lvl3pPr>
      <a:lvl4pPr marL="1600200" indent="-228600" algn="l" rtl="0" eaLnBrk="0" fontAlgn="base" hangingPunct="0">
        <a:spcBef>
          <a:spcPct val="20000"/>
        </a:spcBef>
        <a:spcAft>
          <a:spcPct val="0"/>
        </a:spcAft>
        <a:buChar char="–"/>
        <a:defRPr sz="2400">
          <a:solidFill>
            <a:srgbClr val="FCE78C"/>
          </a:solidFill>
          <a:latin typeface="+mn-lt"/>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hacer.org/pdf/Hazlitt00.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Data1/STARI_C/Documents%20and%20Settings/DANA/My%20Documents/1%20FAKNOVISAJT/site_flash/MissingMilton.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economist.com/news/briefing/21650086-salaries-rich-countries-are-stagnating-even-growth-returns-and-politicians-are-paying?fsrc=scn/tw/te/pe/ed/whenwhatgoesdowndoesntcomeup"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w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rt.com/news/159720-switzerland-vote-highest-wage/"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4.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hyperlink" Target="http://www.oecd.org/document/34/0,3746,en_2649_33715_40917154_1_1_1_1,00.html"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en.wikipedia.org/wiki/List_of_countries_by_unemployment_rate"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payscale.com/salary-survey/vid-25435" TargetMode="External"/><Relationship Id="rId2" Type="http://schemas.openxmlformats.org/officeDocument/2006/relationships/hyperlink" Target="http://www.payscale.com/salary-survey/vid-3367/fid-6886" TargetMode="External"/><Relationship Id="rId1" Type="http://schemas.openxmlformats.org/officeDocument/2006/relationships/slideLayout" Target="../slideLayouts/slideLayout7.xml"/><Relationship Id="rId5" Type="http://schemas.openxmlformats.org/officeDocument/2006/relationships/hyperlink" Target="http://www.payscale.com/salary-survey/vid-20062" TargetMode="External"/><Relationship Id="rId4" Type="http://schemas.openxmlformats.org/officeDocument/2006/relationships/hyperlink" Target="http://www.payscale.com/salary-survey/vid-25890"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www.payscale.com/research/US/State=New_York/Hourly_Rat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wmf"/></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w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reuters.com/article/us-france-protests-idUSKCN0WB0GW"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www.standard.co.uk/goingout/film/i-daniel-blake-film-review-a3375281.html"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www.telegraph.co.uk/news/2017/01/03/finlands-unemployed-given-basic-income-560-euros-per-month-first/"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8.wmf"/><Relationship Id="rId4" Type="http://schemas.openxmlformats.org/officeDocument/2006/relationships/oleObject" Target="../embeddings/oleObject4.bin"/></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youtube.com/watch?v=rCdgv7n9xCY" TargetMode="Externa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9.wmf"/><Relationship Id="rId5" Type="http://schemas.openxmlformats.org/officeDocument/2006/relationships/oleObject" Target="../embeddings/oleObject5.bin"/><Relationship Id="rId4" Type="http://schemas.openxmlformats.org/officeDocument/2006/relationships/image" Target="../media/image11.w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2051B58-96C6-447D-B0EC-207286515B8D}"/>
              </a:ext>
            </a:extLst>
          </p:cNvPr>
          <p:cNvSpPr>
            <a:spLocks noGrp="1" noChangeArrowheads="1"/>
          </p:cNvSpPr>
          <p:nvPr>
            <p:ph type="title"/>
          </p:nvPr>
        </p:nvSpPr>
        <p:spPr/>
        <p:txBody>
          <a:bodyPr/>
          <a:lstStyle/>
          <a:p>
            <a:pPr eaLnBrk="1" hangingPunct="1"/>
            <a:endParaRPr lang="sr-Latn-CS" altLang="en-US"/>
          </a:p>
        </p:txBody>
      </p:sp>
      <p:sp>
        <p:nvSpPr>
          <p:cNvPr id="8195" name="Rectangle 3">
            <a:extLst>
              <a:ext uri="{FF2B5EF4-FFF2-40B4-BE49-F238E27FC236}">
                <a16:creationId xmlns:a16="http://schemas.microsoft.com/office/drawing/2014/main" id="{9CEF0FF3-051D-4CA4-A862-1003953117DA}"/>
              </a:ext>
            </a:extLst>
          </p:cNvPr>
          <p:cNvSpPr>
            <a:spLocks noGrp="1" noChangeArrowheads="1"/>
          </p:cNvSpPr>
          <p:nvPr>
            <p:ph type="body" idx="1"/>
          </p:nvPr>
        </p:nvSpPr>
        <p:spPr/>
        <p:txBody>
          <a:bodyPr/>
          <a:lstStyle/>
          <a:p>
            <a:pPr eaLnBrk="1" hangingPunct="1">
              <a:buFontTx/>
              <a:buNone/>
            </a:pPr>
            <a:endParaRPr lang="sr-Latn-CS" altLang="en-US"/>
          </a:p>
          <a:p>
            <a:pPr eaLnBrk="1" hangingPunct="1">
              <a:buFontTx/>
              <a:buNone/>
            </a:pPr>
            <a:endParaRPr lang="sr-Latn-CS" altLang="en-US"/>
          </a:p>
          <a:p>
            <a:pPr algn="ctr" eaLnBrk="1" hangingPunct="1">
              <a:buFontTx/>
              <a:buNone/>
            </a:pPr>
            <a:r>
              <a:rPr lang="sr-Latn-CS" altLang="en-US" b="1"/>
              <a:t>Tržište rada</a:t>
            </a:r>
            <a:r>
              <a:rPr lang="sr-Latn-CS" altLang="en-US"/>
              <a:t> </a:t>
            </a:r>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DA26E274-F5FF-42E3-9175-07BCD3948039}"/>
              </a:ext>
            </a:extLst>
          </p:cNvPr>
          <p:cNvSpPr>
            <a:spLocks noGrp="1" noChangeArrowheads="1"/>
          </p:cNvSpPr>
          <p:nvPr>
            <p:ph type="body" idx="1"/>
          </p:nvPr>
        </p:nvSpPr>
        <p:spPr>
          <a:xfrm>
            <a:off x="-107950" y="50800"/>
            <a:ext cx="9972675" cy="1001713"/>
          </a:xfrm>
        </p:spPr>
        <p:txBody>
          <a:bodyPr/>
          <a:lstStyle/>
          <a:p>
            <a:pPr eaLnBrk="1" hangingPunct="1">
              <a:buFontTx/>
              <a:buNone/>
            </a:pPr>
            <a:r>
              <a:rPr lang="en-US" altLang="en-US" sz="3600"/>
              <a:t>Kako Kruso reaguje na porast</a:t>
            </a:r>
            <a:r>
              <a:rPr lang="sr-Latn-CS" altLang="en-US" sz="3600"/>
              <a:t> </a:t>
            </a:r>
            <a:r>
              <a:rPr lang="en-US" altLang="en-US" sz="3600"/>
              <a:t>realne zarade</a:t>
            </a:r>
            <a:r>
              <a:rPr lang="sr-Latn-CS" altLang="en-US" sz="3600"/>
              <a:t>?</a:t>
            </a:r>
            <a:endParaRPr lang="en-US" altLang="en-US" sz="3600"/>
          </a:p>
          <a:p>
            <a:pPr eaLnBrk="1" hangingPunct="1"/>
            <a:endParaRPr lang="en-US" altLang="en-US" sz="3600"/>
          </a:p>
        </p:txBody>
      </p:sp>
      <p:pic>
        <p:nvPicPr>
          <p:cNvPr id="11267" name="Picture 4">
            <a:extLst>
              <a:ext uri="{FF2B5EF4-FFF2-40B4-BE49-F238E27FC236}">
                <a16:creationId xmlns:a16="http://schemas.microsoft.com/office/drawing/2014/main" id="{99E5A739-6EC7-4E9F-A361-A246009F90BD}"/>
              </a:ext>
            </a:extLst>
          </p:cNvPr>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t="-76" r="14754"/>
          <a:stretch>
            <a:fillRect/>
          </a:stretch>
        </p:blipFill>
        <p:spPr>
          <a:xfrm>
            <a:off x="34925" y="836613"/>
            <a:ext cx="7770813" cy="5976937"/>
          </a:xfrm>
        </p:spPr>
      </p:pic>
      <p:grpSp>
        <p:nvGrpSpPr>
          <p:cNvPr id="11268" name="Group 7">
            <a:extLst>
              <a:ext uri="{FF2B5EF4-FFF2-40B4-BE49-F238E27FC236}">
                <a16:creationId xmlns:a16="http://schemas.microsoft.com/office/drawing/2014/main" id="{C5971E40-2AA7-4581-A83D-5C5F87605E69}"/>
              </a:ext>
            </a:extLst>
          </p:cNvPr>
          <p:cNvGrpSpPr>
            <a:grpSpLocks/>
          </p:cNvGrpSpPr>
          <p:nvPr/>
        </p:nvGrpSpPr>
        <p:grpSpPr bwMode="auto">
          <a:xfrm>
            <a:off x="4643438" y="692150"/>
            <a:ext cx="4392612" cy="2665413"/>
            <a:chOff x="2789" y="1570"/>
            <a:chExt cx="2858" cy="1542"/>
          </a:xfrm>
        </p:grpSpPr>
        <p:pic>
          <p:nvPicPr>
            <p:cNvPr id="11277" name="Picture 5">
              <a:extLst>
                <a:ext uri="{FF2B5EF4-FFF2-40B4-BE49-F238E27FC236}">
                  <a16:creationId xmlns:a16="http://schemas.microsoft.com/office/drawing/2014/main" id="{CEE2D361-3E62-4EF3-B8BB-830713CA14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5" y="1570"/>
              <a:ext cx="2812" cy="1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8" name="Rectangle 6">
              <a:extLst>
                <a:ext uri="{FF2B5EF4-FFF2-40B4-BE49-F238E27FC236}">
                  <a16:creationId xmlns:a16="http://schemas.microsoft.com/office/drawing/2014/main" id="{A1B82341-F199-4925-B638-E130151F3DC5}"/>
                </a:ext>
              </a:extLst>
            </p:cNvPr>
            <p:cNvSpPr>
              <a:spLocks noChangeArrowheads="1"/>
            </p:cNvSpPr>
            <p:nvPr/>
          </p:nvSpPr>
          <p:spPr bwMode="auto">
            <a:xfrm>
              <a:off x="2789" y="1570"/>
              <a:ext cx="681" cy="272"/>
            </a:xfrm>
            <a:prstGeom prst="rect">
              <a:avLst/>
            </a:prstGeom>
            <a:solidFill>
              <a:schemeClr val="bg1"/>
            </a:solidFill>
            <a:ln w="9525">
              <a:solidFill>
                <a:schemeClr val="bg1"/>
              </a:solidFill>
              <a:miter lim="800000"/>
              <a:headEnd/>
              <a:tailEnd/>
            </a:ln>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grpSp>
      <p:sp>
        <p:nvSpPr>
          <p:cNvPr id="11269" name="Line 9">
            <a:extLst>
              <a:ext uri="{FF2B5EF4-FFF2-40B4-BE49-F238E27FC236}">
                <a16:creationId xmlns:a16="http://schemas.microsoft.com/office/drawing/2014/main" id="{BAD50343-82A6-4860-BDCF-DD4EEB229092}"/>
              </a:ext>
            </a:extLst>
          </p:cNvPr>
          <p:cNvSpPr>
            <a:spLocks noChangeShapeType="1"/>
          </p:cNvSpPr>
          <p:nvPr/>
        </p:nvSpPr>
        <p:spPr bwMode="auto">
          <a:xfrm>
            <a:off x="5435600" y="2852738"/>
            <a:ext cx="3240088" cy="0"/>
          </a:xfrm>
          <a:prstGeom prst="line">
            <a:avLst/>
          </a:prstGeom>
          <a:noFill/>
          <a:ln w="38100">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 name="Line 14">
            <a:extLst>
              <a:ext uri="{FF2B5EF4-FFF2-40B4-BE49-F238E27FC236}">
                <a16:creationId xmlns:a16="http://schemas.microsoft.com/office/drawing/2014/main" id="{0E854936-61F9-4AD9-8714-9C41E0FCDD7E}"/>
              </a:ext>
            </a:extLst>
          </p:cNvPr>
          <p:cNvSpPr>
            <a:spLocks noChangeShapeType="1"/>
          </p:cNvSpPr>
          <p:nvPr/>
        </p:nvSpPr>
        <p:spPr bwMode="auto">
          <a:xfrm>
            <a:off x="1547813" y="2349500"/>
            <a:ext cx="2663825" cy="863600"/>
          </a:xfrm>
          <a:prstGeom prst="line">
            <a:avLst/>
          </a:prstGeom>
          <a:noFill/>
          <a:ln w="28575">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1271" name="TextBox 11">
            <a:extLst>
              <a:ext uri="{FF2B5EF4-FFF2-40B4-BE49-F238E27FC236}">
                <a16:creationId xmlns:a16="http://schemas.microsoft.com/office/drawing/2014/main" id="{758EB16E-C2BD-4020-95AC-AAB017100AC6}"/>
              </a:ext>
            </a:extLst>
          </p:cNvPr>
          <p:cNvSpPr txBox="1">
            <a:spLocks noChangeArrowheads="1"/>
          </p:cNvSpPr>
          <p:nvPr/>
        </p:nvSpPr>
        <p:spPr bwMode="auto">
          <a:xfrm>
            <a:off x="755650" y="1844675"/>
            <a:ext cx="15128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GB" altLang="en-US" sz="1200" b="1" u="none">
                <a:solidFill>
                  <a:srgbClr val="FF0000"/>
                </a:solidFill>
              </a:rPr>
              <a:t>S</a:t>
            </a:r>
            <a:r>
              <a:rPr lang="en-US" altLang="en-US" sz="1200" b="1" u="none">
                <a:solidFill>
                  <a:srgbClr val="FF0000"/>
                </a:solidFill>
              </a:rPr>
              <a:t>upstitucioni  efekat: pada dokolica</a:t>
            </a:r>
            <a:endParaRPr lang="en-GB" altLang="en-US" sz="1200" b="1" u="none">
              <a:solidFill>
                <a:srgbClr val="FF0000"/>
              </a:solidFill>
            </a:endParaRPr>
          </a:p>
        </p:txBody>
      </p:sp>
      <p:sp>
        <p:nvSpPr>
          <p:cNvPr id="11272" name="Rectangle 16">
            <a:extLst>
              <a:ext uri="{FF2B5EF4-FFF2-40B4-BE49-F238E27FC236}">
                <a16:creationId xmlns:a16="http://schemas.microsoft.com/office/drawing/2014/main" id="{0CF1E346-82CB-4F56-8CE6-03441A5C9F2A}"/>
              </a:ext>
            </a:extLst>
          </p:cNvPr>
          <p:cNvSpPr>
            <a:spLocks noChangeArrowheads="1"/>
          </p:cNvSpPr>
          <p:nvPr/>
        </p:nvSpPr>
        <p:spPr bwMode="auto">
          <a:xfrm>
            <a:off x="2627313" y="5949950"/>
            <a:ext cx="1295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b="1" u="none">
                <a:solidFill>
                  <a:srgbClr val="FF0000"/>
                </a:solidFill>
              </a:rPr>
              <a:t>dokolica</a:t>
            </a:r>
            <a:endParaRPr lang="en-GB" altLang="en-US" b="1" u="none">
              <a:solidFill>
                <a:srgbClr val="FF0000"/>
              </a:solidFill>
            </a:endParaRPr>
          </a:p>
        </p:txBody>
      </p:sp>
      <p:sp>
        <p:nvSpPr>
          <p:cNvPr id="11273" name="Rectangle 17">
            <a:extLst>
              <a:ext uri="{FF2B5EF4-FFF2-40B4-BE49-F238E27FC236}">
                <a16:creationId xmlns:a16="http://schemas.microsoft.com/office/drawing/2014/main" id="{4E0D8124-BCDC-478B-9BE9-F6BC33686A10}"/>
              </a:ext>
            </a:extLst>
          </p:cNvPr>
          <p:cNvSpPr>
            <a:spLocks noChangeArrowheads="1"/>
          </p:cNvSpPr>
          <p:nvPr/>
        </p:nvSpPr>
        <p:spPr bwMode="auto">
          <a:xfrm>
            <a:off x="4789488" y="5949950"/>
            <a:ext cx="6461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b="1" u="none">
                <a:solidFill>
                  <a:srgbClr val="FF0000"/>
                </a:solidFill>
              </a:rPr>
              <a:t>rad</a:t>
            </a:r>
            <a:endParaRPr lang="en-GB" altLang="en-US" b="1" u="none">
              <a:solidFill>
                <a:srgbClr val="FF0000"/>
              </a:solidFill>
            </a:endParaRPr>
          </a:p>
        </p:txBody>
      </p:sp>
      <p:sp>
        <p:nvSpPr>
          <p:cNvPr id="11274" name="Line 5">
            <a:extLst>
              <a:ext uri="{FF2B5EF4-FFF2-40B4-BE49-F238E27FC236}">
                <a16:creationId xmlns:a16="http://schemas.microsoft.com/office/drawing/2014/main" id="{E4ABB074-5370-454E-A0DE-AF3240B7FF32}"/>
              </a:ext>
            </a:extLst>
          </p:cNvPr>
          <p:cNvSpPr>
            <a:spLocks noChangeShapeType="1"/>
          </p:cNvSpPr>
          <p:nvPr/>
        </p:nvSpPr>
        <p:spPr bwMode="auto">
          <a:xfrm>
            <a:off x="4284663" y="5949950"/>
            <a:ext cx="2232025" cy="0"/>
          </a:xfrm>
          <a:prstGeom prst="line">
            <a:avLst/>
          </a:prstGeom>
          <a:noFill/>
          <a:ln w="38100">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275" name="Line 5">
            <a:extLst>
              <a:ext uri="{FF2B5EF4-FFF2-40B4-BE49-F238E27FC236}">
                <a16:creationId xmlns:a16="http://schemas.microsoft.com/office/drawing/2014/main" id="{FB3F0491-34F0-4534-962B-D4C45022CE83}"/>
              </a:ext>
            </a:extLst>
          </p:cNvPr>
          <p:cNvSpPr>
            <a:spLocks noChangeShapeType="1"/>
          </p:cNvSpPr>
          <p:nvPr/>
        </p:nvSpPr>
        <p:spPr bwMode="auto">
          <a:xfrm>
            <a:off x="4140200" y="6021388"/>
            <a:ext cx="2376488" cy="0"/>
          </a:xfrm>
          <a:prstGeom prst="line">
            <a:avLst/>
          </a:prstGeom>
          <a:noFill/>
          <a:ln w="38100">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 name="Oval 7">
            <a:extLst>
              <a:ext uri="{FF2B5EF4-FFF2-40B4-BE49-F238E27FC236}">
                <a16:creationId xmlns:a16="http://schemas.microsoft.com/office/drawing/2014/main" id="{501D6457-F47B-49B1-AB34-A23236B05D2A}"/>
              </a:ext>
            </a:extLst>
          </p:cNvPr>
          <p:cNvSpPr>
            <a:spLocks noChangeArrowheads="1"/>
          </p:cNvSpPr>
          <p:nvPr/>
        </p:nvSpPr>
        <p:spPr bwMode="auto">
          <a:xfrm>
            <a:off x="4140200" y="6308725"/>
            <a:ext cx="2232025" cy="549275"/>
          </a:xfrm>
          <a:prstGeom prst="ellipse">
            <a:avLst/>
          </a:prstGeom>
          <a:noFill/>
          <a:ln w="38100">
            <a:solidFill>
              <a:srgbClr val="CC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3" presetClass="entr" presetSubtype="1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animEffect transition="in" filter="blinds(horizontal)">
                                      <p:cBhvr>
                                        <p:cTn id="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875063F-0B77-4B7B-9C83-501F8CF81E32}"/>
              </a:ext>
            </a:extLst>
          </p:cNvPr>
          <p:cNvSpPr>
            <a:spLocks noGrp="1" noChangeArrowheads="1"/>
          </p:cNvSpPr>
          <p:nvPr>
            <p:ph type="title"/>
          </p:nvPr>
        </p:nvSpPr>
        <p:spPr>
          <a:xfrm>
            <a:off x="287338" y="3240088"/>
            <a:ext cx="4572000" cy="3933825"/>
          </a:xfrm>
        </p:spPr>
        <p:txBody>
          <a:bodyPr/>
          <a:lstStyle/>
          <a:p>
            <a:pPr eaLnBrk="1" hangingPunct="1"/>
            <a:r>
              <a:rPr lang="sr-Latn-CS" altLang="en-US"/>
              <a:t>Ovde</a:t>
            </a:r>
            <a:r>
              <a:rPr lang="en-US" altLang="en-US"/>
              <a:t> dominira supstitucioni efekat,</a:t>
            </a:r>
            <a:r>
              <a:rPr lang="sr-Latn-CS" altLang="en-US"/>
              <a:t> t</a:t>
            </a:r>
            <a:r>
              <a:rPr lang="en-US" altLang="en-US"/>
              <a:t>ako da je neto efekat pozitivan: </a:t>
            </a:r>
            <a:br>
              <a:rPr lang="sr-Latn-CS" altLang="en-US"/>
            </a:br>
            <a:r>
              <a:rPr lang="en-US" altLang="en-US"/>
              <a:t>rast zarada vodi</a:t>
            </a:r>
            <a:r>
              <a:rPr lang="sr-Latn-CS" altLang="en-US"/>
              <a:t> p</a:t>
            </a:r>
            <a:r>
              <a:rPr lang="en-US" altLang="en-US"/>
              <a:t>adu dokolice i rastu ponude rada. To je prikazano na</a:t>
            </a:r>
            <a:r>
              <a:rPr lang="sr-Latn-CS" altLang="en-US"/>
              <a:t> </a:t>
            </a:r>
            <a:r>
              <a:rPr lang="en-US" altLang="en-US"/>
              <a:t>donjem panelu </a:t>
            </a:r>
            <a:r>
              <a:rPr lang="sr-Latn-CS" altLang="en-US"/>
              <a:t>s</a:t>
            </a:r>
            <a:r>
              <a:rPr lang="en-US" altLang="en-US"/>
              <a:t>like gde je ponuda rada domaćinstava</a:t>
            </a:r>
            <a:br>
              <a:rPr lang="en-US" altLang="en-US"/>
            </a:br>
            <a:r>
              <a:rPr lang="en-US" altLang="en-US"/>
              <a:t>prikazana krivom sa pozitivnim nagibom.</a:t>
            </a:r>
            <a:br>
              <a:rPr lang="en-US" altLang="en-US"/>
            </a:br>
            <a:endParaRPr lang="en-US" altLang="en-US"/>
          </a:p>
        </p:txBody>
      </p:sp>
      <p:sp>
        <p:nvSpPr>
          <p:cNvPr id="12291" name="Rectangle 3">
            <a:extLst>
              <a:ext uri="{FF2B5EF4-FFF2-40B4-BE49-F238E27FC236}">
                <a16:creationId xmlns:a16="http://schemas.microsoft.com/office/drawing/2014/main" id="{9F6CA9B1-9BB7-4B14-ADD2-8303CB71CE02}"/>
              </a:ext>
            </a:extLst>
          </p:cNvPr>
          <p:cNvSpPr>
            <a:spLocks noGrp="1" noChangeArrowheads="1"/>
          </p:cNvSpPr>
          <p:nvPr>
            <p:ph type="body" idx="1"/>
          </p:nvPr>
        </p:nvSpPr>
        <p:spPr>
          <a:xfrm>
            <a:off x="685800" y="914400"/>
            <a:ext cx="4318000" cy="2298700"/>
          </a:xfrm>
        </p:spPr>
        <p:txBody>
          <a:bodyPr/>
          <a:lstStyle/>
          <a:p>
            <a:pPr eaLnBrk="1" hangingPunct="1">
              <a:lnSpc>
                <a:spcPct val="80000"/>
              </a:lnSpc>
              <a:buFontTx/>
              <a:buNone/>
            </a:pPr>
            <a:r>
              <a:rPr lang="en-US" altLang="en-US" sz="3600"/>
              <a:t>Dakle, hoće li Kruso</a:t>
            </a:r>
            <a:r>
              <a:rPr lang="sr-Latn-CS" altLang="en-US" sz="3600"/>
              <a:t> </a:t>
            </a:r>
            <a:r>
              <a:rPr lang="en-US" altLang="en-US" sz="3600"/>
              <a:t>raditi više (supstitucioni) ili</a:t>
            </a:r>
            <a:r>
              <a:rPr lang="sr-Latn-CS" altLang="en-US" sz="3600"/>
              <a:t> </a:t>
            </a:r>
            <a:r>
              <a:rPr lang="en-US" altLang="en-US" sz="3600"/>
              <a:t>manje (dohodni efekat)?</a:t>
            </a:r>
          </a:p>
          <a:p>
            <a:pPr eaLnBrk="1" hangingPunct="1">
              <a:lnSpc>
                <a:spcPct val="80000"/>
              </a:lnSpc>
            </a:pPr>
            <a:endParaRPr lang="en-US" altLang="en-US" sz="3600"/>
          </a:p>
        </p:txBody>
      </p:sp>
      <p:pic>
        <p:nvPicPr>
          <p:cNvPr id="12292" name="Picture 4">
            <a:extLst>
              <a:ext uri="{FF2B5EF4-FFF2-40B4-BE49-F238E27FC236}">
                <a16:creationId xmlns:a16="http://schemas.microsoft.com/office/drawing/2014/main" id="{BCE05086-6507-4719-A59A-182E3F8AA2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1484313"/>
            <a:ext cx="3709987" cy="52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Line 5">
            <a:extLst>
              <a:ext uri="{FF2B5EF4-FFF2-40B4-BE49-F238E27FC236}">
                <a16:creationId xmlns:a16="http://schemas.microsoft.com/office/drawing/2014/main" id="{EA650D58-F5EF-4B25-8C77-22D6AF8530AC}"/>
              </a:ext>
            </a:extLst>
          </p:cNvPr>
          <p:cNvSpPr>
            <a:spLocks noChangeShapeType="1"/>
          </p:cNvSpPr>
          <p:nvPr/>
        </p:nvSpPr>
        <p:spPr bwMode="auto">
          <a:xfrm>
            <a:off x="2916238" y="2997200"/>
            <a:ext cx="4679950" cy="1511300"/>
          </a:xfrm>
          <a:prstGeom prst="line">
            <a:avLst/>
          </a:prstGeom>
          <a:noFill/>
          <a:ln w="3810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92518" name="Freeform 6">
            <a:extLst>
              <a:ext uri="{FF2B5EF4-FFF2-40B4-BE49-F238E27FC236}">
                <a16:creationId xmlns:a16="http://schemas.microsoft.com/office/drawing/2014/main" id="{F56345CE-7537-41D8-A2D2-30EB948EF6A3}"/>
              </a:ext>
            </a:extLst>
          </p:cNvPr>
          <p:cNvSpPr>
            <a:spLocks/>
          </p:cNvSpPr>
          <p:nvPr/>
        </p:nvSpPr>
        <p:spPr bwMode="auto">
          <a:xfrm rot="2224319">
            <a:off x="7092950" y="4437063"/>
            <a:ext cx="550863" cy="1800225"/>
          </a:xfrm>
          <a:custGeom>
            <a:avLst/>
            <a:gdLst>
              <a:gd name="T0" fmla="*/ 2147483647 w 347"/>
              <a:gd name="T1" fmla="*/ 2147483647 h 1134"/>
              <a:gd name="T2" fmla="*/ 2147483647 w 347"/>
              <a:gd name="T3" fmla="*/ 2147483647 h 1134"/>
              <a:gd name="T4" fmla="*/ 0 w 347"/>
              <a:gd name="T5" fmla="*/ 0 h 1134"/>
              <a:gd name="T6" fmla="*/ 0 60000 65536"/>
              <a:gd name="T7" fmla="*/ 0 60000 65536"/>
              <a:gd name="T8" fmla="*/ 0 60000 65536"/>
              <a:gd name="T9" fmla="*/ 0 w 347"/>
              <a:gd name="T10" fmla="*/ 0 h 1134"/>
              <a:gd name="T11" fmla="*/ 347 w 347"/>
              <a:gd name="T12" fmla="*/ 1134 h 1134"/>
            </a:gdLst>
            <a:ahLst/>
            <a:cxnLst>
              <a:cxn ang="T6">
                <a:pos x="T0" y="T1"/>
              </a:cxn>
              <a:cxn ang="T7">
                <a:pos x="T2" y="T3"/>
              </a:cxn>
              <a:cxn ang="T8">
                <a:pos x="T4" y="T5"/>
              </a:cxn>
            </a:cxnLst>
            <a:rect l="T9" t="T10" r="T11" b="T12"/>
            <a:pathLst>
              <a:path w="347" h="1134">
                <a:moveTo>
                  <a:pt x="181" y="1134"/>
                </a:moveTo>
                <a:cubicBezTo>
                  <a:pt x="264" y="933"/>
                  <a:pt x="347" y="733"/>
                  <a:pt x="317" y="544"/>
                </a:cubicBezTo>
                <a:cubicBezTo>
                  <a:pt x="287" y="355"/>
                  <a:pt x="45" y="68"/>
                  <a:pt x="0" y="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95" name="Line 5">
            <a:extLst>
              <a:ext uri="{FF2B5EF4-FFF2-40B4-BE49-F238E27FC236}">
                <a16:creationId xmlns:a16="http://schemas.microsoft.com/office/drawing/2014/main" id="{674A4D43-927F-419B-A5BB-91AA21006DF2}"/>
              </a:ext>
            </a:extLst>
          </p:cNvPr>
          <p:cNvSpPr>
            <a:spLocks noChangeShapeType="1"/>
          </p:cNvSpPr>
          <p:nvPr/>
        </p:nvSpPr>
        <p:spPr bwMode="auto">
          <a:xfrm>
            <a:off x="3132137" y="2147889"/>
            <a:ext cx="3957639" cy="2937295"/>
          </a:xfrm>
          <a:prstGeom prst="line">
            <a:avLst/>
          </a:prstGeom>
          <a:noFill/>
          <a:ln w="3810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blinds(horizontal)">
                                      <p:cBhvr>
                                        <p:cTn id="7" dur="500"/>
                                        <p:tgtEl>
                                          <p:spTgt spid="13317"/>
                                        </p:tgtEl>
                                      </p:cBhvr>
                                    </p:animEffect>
                                  </p:childTnLst>
                                </p:cTn>
                              </p:par>
                              <p:par>
                                <p:cTn id="8" presetID="3" presetClass="entr" presetSubtype="10" fill="hold" nodeType="withEffect">
                                  <p:stCondLst>
                                    <p:cond delay="0"/>
                                  </p:stCondLst>
                                  <p:childTnLst>
                                    <p:set>
                                      <p:cBhvr>
                                        <p:cTn id="9" dur="1" fill="hold">
                                          <p:stCondLst>
                                            <p:cond delay="0"/>
                                          </p:stCondLst>
                                        </p:cTn>
                                        <p:tgtEl>
                                          <p:spTgt spid="192518"/>
                                        </p:tgtEl>
                                        <p:attrNameLst>
                                          <p:attrName>style.visibility</p:attrName>
                                        </p:attrNameLst>
                                      </p:cBhvr>
                                      <p:to>
                                        <p:strVal val="visible"/>
                                      </p:to>
                                    </p:set>
                                    <p:animEffect transition="in" filter="blinds(horizontal)">
                                      <p:cBhvr>
                                        <p:cTn id="10" dur="500"/>
                                        <p:tgtEl>
                                          <p:spTgt spid="192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A0589F0-4D04-4EA3-A5DB-1A0CDE23C950}"/>
              </a:ext>
            </a:extLst>
          </p:cNvPr>
          <p:cNvSpPr>
            <a:spLocks noGrp="1"/>
          </p:cNvSpPr>
          <p:nvPr>
            <p:ph type="title"/>
          </p:nvPr>
        </p:nvSpPr>
        <p:spPr/>
        <p:txBody>
          <a:bodyPr/>
          <a:lstStyle/>
          <a:p>
            <a:endParaRPr lang="en-US" altLang="en-US"/>
          </a:p>
        </p:txBody>
      </p:sp>
      <p:sp>
        <p:nvSpPr>
          <p:cNvPr id="14339" name="Content Placeholder 2">
            <a:extLst>
              <a:ext uri="{FF2B5EF4-FFF2-40B4-BE49-F238E27FC236}">
                <a16:creationId xmlns:a16="http://schemas.microsoft.com/office/drawing/2014/main" id="{F75631FE-FC55-42A8-8E70-A02D3E294B09}"/>
              </a:ext>
            </a:extLst>
          </p:cNvPr>
          <p:cNvSpPr>
            <a:spLocks noGrp="1"/>
          </p:cNvSpPr>
          <p:nvPr>
            <p:ph idx="1"/>
          </p:nvPr>
        </p:nvSpPr>
        <p:spPr/>
        <p:txBody>
          <a:bodyPr/>
          <a:lstStyle/>
          <a:p>
            <a:r>
              <a:rPr lang="sr-Latn-CS" altLang="en-US"/>
              <a:t>Koji efekat dominira na dugi rok?</a:t>
            </a:r>
          </a:p>
          <a:p>
            <a:r>
              <a:rPr lang="sr-Latn-CS" altLang="en-US"/>
              <a:t>Dohodni</a:t>
            </a:r>
          </a:p>
          <a:p>
            <a:r>
              <a:rPr lang="sr-Latn-CS" altLang="en-US"/>
              <a:t>Ljudi rade sve manje časova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Effect transition="in" filter="blinds(horizontal)">
                                      <p:cBhvr>
                                        <p:cTn id="7" dur="500"/>
                                        <p:tgtEl>
                                          <p:spTgt spid="1433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blinds(horizontal)">
                                      <p:cBhvr>
                                        <p:cTn id="12" dur="500"/>
                                        <p:tgtEl>
                                          <p:spTgt spid="1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0019FCC8-AF5F-4496-8205-5615D5542446}"/>
              </a:ext>
            </a:extLst>
          </p:cNvPr>
          <p:cNvSpPr>
            <a:spLocks noGrp="1" noChangeArrowheads="1"/>
          </p:cNvSpPr>
          <p:nvPr>
            <p:ph type="body" idx="1"/>
          </p:nvPr>
        </p:nvSpPr>
        <p:spPr>
          <a:xfrm>
            <a:off x="642938" y="785813"/>
            <a:ext cx="3525837" cy="1362075"/>
          </a:xfrm>
        </p:spPr>
        <p:txBody>
          <a:bodyPr/>
          <a:lstStyle/>
          <a:p>
            <a:pPr eaLnBrk="1" hangingPunct="1">
              <a:lnSpc>
                <a:spcPct val="80000"/>
              </a:lnSpc>
              <a:buFontTx/>
              <a:buNone/>
            </a:pPr>
            <a:r>
              <a:rPr lang="en-US" altLang="en-US" sz="2400"/>
              <a:t>Pošto na dugi rok dominira </a:t>
            </a:r>
            <a:r>
              <a:rPr lang="sr-Latn-CS" altLang="en-US" sz="2400"/>
              <a:t>dohodni </a:t>
            </a:r>
            <a:r>
              <a:rPr lang="en-US" altLang="en-US" sz="2400"/>
              <a:t>efekat,</a:t>
            </a:r>
            <a:r>
              <a:rPr lang="sr-Latn-CS" altLang="en-US" sz="2400"/>
              <a:t> </a:t>
            </a:r>
            <a:r>
              <a:rPr lang="en-US" altLang="en-US" sz="2400"/>
              <a:t> ponuda</a:t>
            </a:r>
            <a:r>
              <a:rPr lang="sr-Latn-CS" altLang="en-US" sz="2400"/>
              <a:t> </a:t>
            </a:r>
            <a:r>
              <a:rPr lang="en-US" altLang="en-US" sz="2400"/>
              <a:t>rada pada. </a:t>
            </a:r>
            <a:endParaRPr lang="sr-Latn-CS" altLang="en-US" sz="2400"/>
          </a:p>
          <a:p>
            <a:pPr eaLnBrk="1" hangingPunct="1">
              <a:lnSpc>
                <a:spcPct val="80000"/>
              </a:lnSpc>
              <a:buFontTx/>
              <a:buNone/>
            </a:pPr>
            <a:endParaRPr lang="sr-Latn-CS" altLang="en-US" sz="2400"/>
          </a:p>
          <a:p>
            <a:pPr eaLnBrk="1" hangingPunct="1">
              <a:lnSpc>
                <a:spcPct val="80000"/>
              </a:lnSpc>
            </a:pPr>
            <a:endParaRPr lang="en-US" altLang="en-US" sz="2400"/>
          </a:p>
        </p:txBody>
      </p:sp>
      <p:sp>
        <p:nvSpPr>
          <p:cNvPr id="14339" name="Rectangle 5">
            <a:extLst>
              <a:ext uri="{FF2B5EF4-FFF2-40B4-BE49-F238E27FC236}">
                <a16:creationId xmlns:a16="http://schemas.microsoft.com/office/drawing/2014/main" id="{98A0B550-6984-40DC-AD8F-B80D35AAC6B4}"/>
              </a:ext>
            </a:extLst>
          </p:cNvPr>
          <p:cNvSpPr>
            <a:spLocks noChangeArrowheads="1"/>
          </p:cNvSpPr>
          <p:nvPr/>
        </p:nvSpPr>
        <p:spPr bwMode="auto">
          <a:xfrm>
            <a:off x="4143375" y="785813"/>
            <a:ext cx="5000625"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lnSpc>
                <a:spcPct val="80000"/>
              </a:lnSpc>
              <a:spcBef>
                <a:spcPct val="20000"/>
              </a:spcBef>
            </a:pPr>
            <a:r>
              <a:rPr lang="sr-Latn-CS" altLang="en-US" u="none">
                <a:solidFill>
                  <a:srgbClr val="FCE78C"/>
                </a:solidFill>
              </a:rPr>
              <a:t>Z</a:t>
            </a:r>
            <a:r>
              <a:rPr lang="en-US" altLang="en-US" u="none">
                <a:solidFill>
                  <a:srgbClr val="FCE78C"/>
                </a:solidFill>
              </a:rPr>
              <a:t>a</a:t>
            </a:r>
            <a:r>
              <a:rPr lang="sr-Latn-CS" altLang="en-US" u="none">
                <a:solidFill>
                  <a:srgbClr val="FCE78C"/>
                </a:solidFill>
              </a:rPr>
              <a:t> </a:t>
            </a:r>
            <a:r>
              <a:rPr lang="en-US" altLang="en-US" u="none">
                <a:solidFill>
                  <a:srgbClr val="FCE78C"/>
                </a:solidFill>
              </a:rPr>
              <a:t>poslednjih sto godina realna zarada porasla 7-18x </a:t>
            </a:r>
          </a:p>
          <a:p>
            <a:pPr eaLnBrk="1" hangingPunct="1">
              <a:lnSpc>
                <a:spcPct val="80000"/>
              </a:lnSpc>
              <a:spcBef>
                <a:spcPct val="20000"/>
              </a:spcBef>
            </a:pPr>
            <a:r>
              <a:rPr lang="en-US" altLang="en-US" u="none">
                <a:solidFill>
                  <a:srgbClr val="FCE78C"/>
                </a:solidFill>
              </a:rPr>
              <a:t>dok se broj radnih časova - prepolovio.</a:t>
            </a:r>
          </a:p>
        </p:txBody>
      </p:sp>
      <p:pic>
        <p:nvPicPr>
          <p:cNvPr id="31746" name="Picture 2">
            <a:extLst>
              <a:ext uri="{FF2B5EF4-FFF2-40B4-BE49-F238E27FC236}">
                <a16:creationId xmlns:a16="http://schemas.microsoft.com/office/drawing/2014/main" id="{CD0D1EDF-1499-403C-891A-4571995BCB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2139950"/>
            <a:ext cx="6786563"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Oval 6">
            <a:extLst>
              <a:ext uri="{FF2B5EF4-FFF2-40B4-BE49-F238E27FC236}">
                <a16:creationId xmlns:a16="http://schemas.microsoft.com/office/drawing/2014/main" id="{37938049-429B-4626-AD14-4AC39B0C9250}"/>
              </a:ext>
            </a:extLst>
          </p:cNvPr>
          <p:cNvSpPr>
            <a:spLocks noChangeArrowheads="1"/>
          </p:cNvSpPr>
          <p:nvPr/>
        </p:nvSpPr>
        <p:spPr bwMode="auto">
          <a:xfrm>
            <a:off x="1143000" y="5143500"/>
            <a:ext cx="1511300" cy="504825"/>
          </a:xfrm>
          <a:prstGeom prst="ellipse">
            <a:avLst/>
          </a:prstGeom>
          <a:noFill/>
          <a:ln w="38100">
            <a:solidFill>
              <a:srgbClr val="CC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15366" name="Oval 7">
            <a:extLst>
              <a:ext uri="{FF2B5EF4-FFF2-40B4-BE49-F238E27FC236}">
                <a16:creationId xmlns:a16="http://schemas.microsoft.com/office/drawing/2014/main" id="{56AA3D51-018A-42B7-B2E4-C96F71582A6F}"/>
              </a:ext>
            </a:extLst>
          </p:cNvPr>
          <p:cNvSpPr>
            <a:spLocks noChangeArrowheads="1"/>
          </p:cNvSpPr>
          <p:nvPr/>
        </p:nvSpPr>
        <p:spPr bwMode="auto">
          <a:xfrm>
            <a:off x="7215188" y="5143500"/>
            <a:ext cx="1008062" cy="431800"/>
          </a:xfrm>
          <a:prstGeom prst="ellipse">
            <a:avLst/>
          </a:prstGeom>
          <a:noFill/>
          <a:ln w="38100">
            <a:solidFill>
              <a:srgbClr val="CC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14343" name="TextBox 6">
            <a:extLst>
              <a:ext uri="{FF2B5EF4-FFF2-40B4-BE49-F238E27FC236}">
                <a16:creationId xmlns:a16="http://schemas.microsoft.com/office/drawing/2014/main" id="{E8E809D7-5698-4D92-B893-3721F21BFBF6}"/>
              </a:ext>
            </a:extLst>
          </p:cNvPr>
          <p:cNvSpPr txBox="1">
            <a:spLocks noChangeArrowheads="1"/>
          </p:cNvSpPr>
          <p:nvPr/>
        </p:nvSpPr>
        <p:spPr bwMode="auto">
          <a:xfrm>
            <a:off x="8429625" y="2714625"/>
            <a:ext cx="500063"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sr-Latn-CS" altLang="en-US" sz="1200">
                <a:solidFill>
                  <a:schemeClr val="bg1"/>
                </a:solidFill>
              </a:rPr>
              <a:t>2009</a:t>
            </a:r>
          </a:p>
          <a:p>
            <a:pPr eaLnBrk="1" hangingPunct="1"/>
            <a:endParaRPr lang="sr-Latn-CS" altLang="en-US" sz="1200">
              <a:solidFill>
                <a:schemeClr val="bg1"/>
              </a:solidFill>
            </a:endParaRPr>
          </a:p>
          <a:p>
            <a:pPr eaLnBrk="1" hangingPunct="1"/>
            <a:endParaRPr lang="sr-Latn-CS" altLang="en-US" sz="1200">
              <a:solidFill>
                <a:schemeClr val="bg1"/>
              </a:solidFill>
            </a:endParaRPr>
          </a:p>
          <a:p>
            <a:pPr eaLnBrk="1" hangingPunct="1"/>
            <a:r>
              <a:rPr lang="sr-Latn-CS" altLang="en-US" sz="1200">
                <a:solidFill>
                  <a:schemeClr val="bg1"/>
                </a:solidFill>
              </a:rPr>
              <a:t>1558</a:t>
            </a:r>
          </a:p>
          <a:p>
            <a:pPr eaLnBrk="1" hangingPunct="1"/>
            <a:r>
              <a:rPr lang="sr-Latn-CS" altLang="en-US" sz="1200">
                <a:solidFill>
                  <a:schemeClr val="bg1"/>
                </a:solidFill>
              </a:rPr>
              <a:t>1390</a:t>
            </a:r>
          </a:p>
          <a:p>
            <a:pPr eaLnBrk="1" hangingPunct="1"/>
            <a:r>
              <a:rPr lang="sr-Latn-CS" altLang="en-US" sz="1200">
                <a:solidFill>
                  <a:schemeClr val="bg1"/>
                </a:solidFill>
              </a:rPr>
              <a:t>1606</a:t>
            </a:r>
          </a:p>
          <a:p>
            <a:pPr eaLnBrk="1" hangingPunct="1"/>
            <a:endParaRPr lang="sr-Latn-CS" altLang="en-US" sz="1200">
              <a:solidFill>
                <a:schemeClr val="bg1"/>
              </a:solidFill>
            </a:endParaRPr>
          </a:p>
          <a:p>
            <a:pPr eaLnBrk="1" hangingPunct="1"/>
            <a:r>
              <a:rPr lang="sr-Latn-CS" altLang="en-US" sz="1200">
                <a:solidFill>
                  <a:schemeClr val="bg1"/>
                </a:solidFill>
              </a:rPr>
              <a:t>1681</a:t>
            </a:r>
          </a:p>
          <a:p>
            <a:pPr eaLnBrk="1" hangingPunct="1"/>
            <a:endParaRPr lang="sr-Latn-CS" altLang="en-US" sz="1200">
              <a:solidFill>
                <a:schemeClr val="bg1"/>
              </a:solidFill>
            </a:endParaRPr>
          </a:p>
          <a:p>
            <a:pPr eaLnBrk="1" hangingPunct="1"/>
            <a:endParaRPr lang="sr-Latn-CS" altLang="en-US" sz="1200">
              <a:solidFill>
                <a:schemeClr val="bg1"/>
              </a:solidFill>
            </a:endParaRPr>
          </a:p>
          <a:p>
            <a:pPr eaLnBrk="1" hangingPunct="1"/>
            <a:endParaRPr lang="sr-Latn-CS" altLang="en-US" sz="1200">
              <a:solidFill>
                <a:schemeClr val="bg1"/>
              </a:solidFill>
            </a:endParaRPr>
          </a:p>
          <a:p>
            <a:pPr eaLnBrk="1" hangingPunct="1"/>
            <a:endParaRPr lang="sr-Latn-CS" altLang="en-US" sz="1200">
              <a:solidFill>
                <a:schemeClr val="bg1"/>
              </a:solidFill>
            </a:endParaRPr>
          </a:p>
          <a:p>
            <a:pPr eaLnBrk="1" hangingPunct="1"/>
            <a:endParaRPr lang="sr-Latn-CS" altLang="en-US" sz="1200">
              <a:solidFill>
                <a:schemeClr val="bg1"/>
              </a:solidFill>
            </a:endParaRPr>
          </a:p>
          <a:p>
            <a:pPr eaLnBrk="1" hangingPunct="1"/>
            <a:endParaRPr lang="sr-Latn-CS" altLang="en-US" sz="1200">
              <a:solidFill>
                <a:schemeClr val="bg1"/>
              </a:solidFill>
            </a:endParaRPr>
          </a:p>
          <a:p>
            <a:pPr eaLnBrk="1" hangingPunct="1"/>
            <a:endParaRPr lang="sr-Latn-CS" altLang="en-US" sz="1200">
              <a:solidFill>
                <a:schemeClr val="bg1"/>
              </a:solidFill>
            </a:endParaRPr>
          </a:p>
          <a:p>
            <a:pPr eaLnBrk="1" hangingPunct="1"/>
            <a:endParaRPr lang="sr-Latn-CS" altLang="en-US" sz="1200">
              <a:solidFill>
                <a:schemeClr val="bg1"/>
              </a:solidFill>
            </a:endParaRPr>
          </a:p>
          <a:p>
            <a:pPr eaLnBrk="1" hangingPunct="1"/>
            <a:endParaRPr lang="en-US" altLang="en-US" sz="12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blinds(horizontal)">
                                      <p:cBhvr>
                                        <p:cTn id="7" dur="500"/>
                                        <p:tgtEl>
                                          <p:spTgt spid="317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365"/>
                                        </p:tgtEl>
                                        <p:attrNameLst>
                                          <p:attrName>style.visibility</p:attrName>
                                        </p:attrNameLst>
                                      </p:cBhvr>
                                      <p:to>
                                        <p:strVal val="visible"/>
                                      </p:to>
                                    </p:set>
                                    <p:animEffect transition="in" filter="blinds(horizontal)">
                                      <p:cBhvr>
                                        <p:cTn id="12" dur="500"/>
                                        <p:tgtEl>
                                          <p:spTgt spid="15365"/>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5366"/>
                                        </p:tgtEl>
                                        <p:attrNameLst>
                                          <p:attrName>style.visibility</p:attrName>
                                        </p:attrNameLst>
                                      </p:cBhvr>
                                      <p:to>
                                        <p:strVal val="visible"/>
                                      </p:to>
                                    </p:set>
                                    <p:animEffect transition="in" filter="blinds(horizontal)">
                                      <p:cBhvr>
                                        <p:cTn id="15" dur="5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animBg="1"/>
      <p:bldP spid="1536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92152A83-59DA-494A-9D4E-647F480683A8}"/>
              </a:ext>
            </a:extLst>
          </p:cNvPr>
          <p:cNvSpPr>
            <a:spLocks noGrp="1"/>
          </p:cNvSpPr>
          <p:nvPr>
            <p:ph type="title"/>
          </p:nvPr>
        </p:nvSpPr>
        <p:spPr/>
        <p:txBody>
          <a:bodyPr/>
          <a:lstStyle/>
          <a:p>
            <a:endParaRPr lang="en-GB" altLang="en-US"/>
          </a:p>
        </p:txBody>
      </p:sp>
      <p:pic>
        <p:nvPicPr>
          <p:cNvPr id="15363" name="Picture 2">
            <a:extLst>
              <a:ext uri="{FF2B5EF4-FFF2-40B4-BE49-F238E27FC236}">
                <a16:creationId xmlns:a16="http://schemas.microsoft.com/office/drawing/2014/main" id="{8E708A46-C54F-477F-BA2D-2CDFAA097BD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43230" t="48148" r="29688" b="25926"/>
          <a:stretch>
            <a:fillRect/>
          </a:stretch>
        </p:blipFill>
        <p:spPr>
          <a:xfrm>
            <a:off x="-100013" y="836613"/>
            <a:ext cx="9244013" cy="497840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450AEEC6-4813-4189-BACB-3E931F91DDB2}"/>
              </a:ext>
            </a:extLst>
          </p:cNvPr>
          <p:cNvSpPr>
            <a:spLocks noGrp="1"/>
          </p:cNvSpPr>
          <p:nvPr>
            <p:ph type="title"/>
          </p:nvPr>
        </p:nvSpPr>
        <p:spPr/>
        <p:txBody>
          <a:bodyPr/>
          <a:lstStyle/>
          <a:p>
            <a:endParaRPr lang="en-US" altLang="en-US"/>
          </a:p>
        </p:txBody>
      </p:sp>
      <p:sp>
        <p:nvSpPr>
          <p:cNvPr id="16387" name="Content Placeholder 2">
            <a:extLst>
              <a:ext uri="{FF2B5EF4-FFF2-40B4-BE49-F238E27FC236}">
                <a16:creationId xmlns:a16="http://schemas.microsoft.com/office/drawing/2014/main" id="{F49E4BD3-FADE-4A63-A0BE-51697F1AF667}"/>
              </a:ext>
            </a:extLst>
          </p:cNvPr>
          <p:cNvSpPr>
            <a:spLocks noGrp="1"/>
          </p:cNvSpPr>
          <p:nvPr>
            <p:ph sz="half" idx="2"/>
          </p:nvPr>
        </p:nvSpPr>
        <p:spPr>
          <a:xfrm>
            <a:off x="428625" y="1500188"/>
            <a:ext cx="4000500" cy="4643437"/>
          </a:xfrm>
        </p:spPr>
        <p:txBody>
          <a:bodyPr/>
          <a:lstStyle/>
          <a:p>
            <a:r>
              <a:rPr lang="en-US" altLang="en-US" sz="2000"/>
              <a:t>Na primer, znamo da </a:t>
            </a:r>
            <a:r>
              <a:rPr lang="pl-PL" altLang="en-US" sz="2000"/>
              <a:t>je u periodu 2000-2003, kada su Amerikanci radili skoro</a:t>
            </a:r>
            <a:r>
              <a:rPr lang="en-US" altLang="en-US" sz="2000"/>
              <a:t> 45% više nego Nemci, </a:t>
            </a:r>
          </a:p>
          <a:p>
            <a:endParaRPr lang="en-US" altLang="en-US" sz="2000"/>
          </a:p>
          <a:p>
            <a:r>
              <a:rPr lang="en-US" altLang="en-US" sz="2000"/>
              <a:t>njihov veći radni učinak u stvari iznosio </a:t>
            </a:r>
            <a:r>
              <a:rPr lang="pl-PL" altLang="en-US" sz="2000"/>
              <a:t>samo 8%. </a:t>
            </a:r>
            <a:endParaRPr lang="en-US" altLang="en-US" sz="2000"/>
          </a:p>
          <a:p>
            <a:endParaRPr lang="en-US" altLang="en-US" sz="2000"/>
          </a:p>
          <a:p>
            <a:r>
              <a:rPr lang="pl-PL" altLang="en-US" sz="2000"/>
              <a:t>Kako to može biti? </a:t>
            </a:r>
            <a:endParaRPr lang="en-US" altLang="en-US" sz="2000"/>
          </a:p>
          <a:p>
            <a:endParaRPr lang="en-US" altLang="en-US" sz="2000"/>
          </a:p>
          <a:p>
            <a:r>
              <a:rPr lang="pl-PL" altLang="en-US" sz="2000"/>
              <a:t>Nemci</a:t>
            </a:r>
            <a:r>
              <a:rPr lang="en-US" altLang="en-US" sz="2000"/>
              <a:t> su radili mnogo više  kod kuće,dok su sve te usluge Amerikanci kupovali na tržištu!</a:t>
            </a:r>
          </a:p>
        </p:txBody>
      </p:sp>
      <p:sp>
        <p:nvSpPr>
          <p:cNvPr id="16388" name="Text Placeholder 5">
            <a:extLst>
              <a:ext uri="{FF2B5EF4-FFF2-40B4-BE49-F238E27FC236}">
                <a16:creationId xmlns:a16="http://schemas.microsoft.com/office/drawing/2014/main" id="{291C98A5-403C-425A-A242-7CC5E2E52CC3}"/>
              </a:ext>
            </a:extLst>
          </p:cNvPr>
          <p:cNvSpPr>
            <a:spLocks noGrp="1"/>
          </p:cNvSpPr>
          <p:nvPr>
            <p:ph type="body" sz="quarter" idx="3"/>
          </p:nvPr>
        </p:nvSpPr>
        <p:spPr/>
        <p:txBody>
          <a:bodyPr/>
          <a:lstStyle/>
          <a:p>
            <a:endParaRPr lang="en-US" altLang="en-US"/>
          </a:p>
        </p:txBody>
      </p:sp>
      <p:pic>
        <p:nvPicPr>
          <p:cNvPr id="16389" name="Picture 2">
            <a:extLst>
              <a:ext uri="{FF2B5EF4-FFF2-40B4-BE49-F238E27FC236}">
                <a16:creationId xmlns:a16="http://schemas.microsoft.com/office/drawing/2014/main" id="{AE722BF3-4675-4C65-B0AA-544F01347C27}"/>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4929188" y="1714500"/>
            <a:ext cx="3433762" cy="4000500"/>
          </a:xfrm>
        </p:spPr>
      </p:pic>
      <p:sp>
        <p:nvSpPr>
          <p:cNvPr id="6" name="Oval 7">
            <a:extLst>
              <a:ext uri="{FF2B5EF4-FFF2-40B4-BE49-F238E27FC236}">
                <a16:creationId xmlns:a16="http://schemas.microsoft.com/office/drawing/2014/main" id="{7002C5E5-D601-4DDE-BBF3-A03C6BDF3AC1}"/>
              </a:ext>
            </a:extLst>
          </p:cNvPr>
          <p:cNvSpPr>
            <a:spLocks noChangeArrowheads="1"/>
          </p:cNvSpPr>
          <p:nvPr/>
        </p:nvSpPr>
        <p:spPr bwMode="auto">
          <a:xfrm>
            <a:off x="7524328" y="5143500"/>
            <a:ext cx="698922" cy="301724"/>
          </a:xfrm>
          <a:prstGeom prst="ellipse">
            <a:avLst/>
          </a:prstGeom>
          <a:noFill/>
          <a:ln w="38100">
            <a:solidFill>
              <a:srgbClr val="CC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7" name="Oval 7">
            <a:extLst>
              <a:ext uri="{FF2B5EF4-FFF2-40B4-BE49-F238E27FC236}">
                <a16:creationId xmlns:a16="http://schemas.microsoft.com/office/drawing/2014/main" id="{17E953E4-75E1-4BB6-9827-A765A540434F}"/>
              </a:ext>
            </a:extLst>
          </p:cNvPr>
          <p:cNvSpPr>
            <a:spLocks noChangeArrowheads="1"/>
          </p:cNvSpPr>
          <p:nvPr/>
        </p:nvSpPr>
        <p:spPr bwMode="auto">
          <a:xfrm>
            <a:off x="7524328" y="3861048"/>
            <a:ext cx="698922" cy="301724"/>
          </a:xfrm>
          <a:prstGeom prst="ellipse">
            <a:avLst/>
          </a:prstGeom>
          <a:noFill/>
          <a:ln w="38100">
            <a:solidFill>
              <a:srgbClr val="CC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387">
                                            <p:txEl>
                                              <p:pRg st="6" end="6"/>
                                            </p:txEl>
                                          </p:spTgt>
                                        </p:tgtEl>
                                        <p:attrNameLst>
                                          <p:attrName>style.visibility</p:attrName>
                                        </p:attrNameLst>
                                      </p:cBhvr>
                                      <p:to>
                                        <p:strVal val="visible"/>
                                      </p:to>
                                    </p:set>
                                    <p:animEffect transition="in" filter="blinds(horizontal)">
                                      <p:cBhvr>
                                        <p:cTn id="7" dur="500"/>
                                        <p:tgtEl>
                                          <p:spTgt spid="16387">
                                            <p:txEl>
                                              <p:pRg st="6" end="6"/>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7410" name="Group 18">
            <a:extLst>
              <a:ext uri="{FF2B5EF4-FFF2-40B4-BE49-F238E27FC236}">
                <a16:creationId xmlns:a16="http://schemas.microsoft.com/office/drawing/2014/main" id="{556A5EEE-5824-464D-AF78-AA3CACED917C}"/>
              </a:ext>
            </a:extLst>
          </p:cNvPr>
          <p:cNvGrpSpPr>
            <a:grpSpLocks/>
          </p:cNvGrpSpPr>
          <p:nvPr/>
        </p:nvGrpSpPr>
        <p:grpSpPr bwMode="auto">
          <a:xfrm>
            <a:off x="1071563" y="836613"/>
            <a:ext cx="7381875" cy="6021387"/>
            <a:chOff x="567" y="408"/>
            <a:chExt cx="4650" cy="3793"/>
          </a:xfrm>
        </p:grpSpPr>
        <p:grpSp>
          <p:nvGrpSpPr>
            <p:cNvPr id="17414" name="Group 13">
              <a:extLst>
                <a:ext uri="{FF2B5EF4-FFF2-40B4-BE49-F238E27FC236}">
                  <a16:creationId xmlns:a16="http://schemas.microsoft.com/office/drawing/2014/main" id="{1571E463-EEA5-4390-9E73-658C3DD77113}"/>
                </a:ext>
              </a:extLst>
            </p:cNvPr>
            <p:cNvGrpSpPr>
              <a:grpSpLocks/>
            </p:cNvGrpSpPr>
            <p:nvPr/>
          </p:nvGrpSpPr>
          <p:grpSpPr bwMode="auto">
            <a:xfrm>
              <a:off x="567" y="408"/>
              <a:ext cx="4650" cy="3793"/>
              <a:chOff x="612" y="408"/>
              <a:chExt cx="4650" cy="3793"/>
            </a:xfrm>
          </p:grpSpPr>
          <p:grpSp>
            <p:nvGrpSpPr>
              <p:cNvPr id="17419" name="Group 8">
                <a:extLst>
                  <a:ext uri="{FF2B5EF4-FFF2-40B4-BE49-F238E27FC236}">
                    <a16:creationId xmlns:a16="http://schemas.microsoft.com/office/drawing/2014/main" id="{52926569-20AB-450A-9C8B-4BA1419038D3}"/>
                  </a:ext>
                </a:extLst>
              </p:cNvPr>
              <p:cNvGrpSpPr>
                <a:grpSpLocks/>
              </p:cNvGrpSpPr>
              <p:nvPr/>
            </p:nvGrpSpPr>
            <p:grpSpPr bwMode="auto">
              <a:xfrm>
                <a:off x="612" y="408"/>
                <a:ext cx="4650" cy="3793"/>
                <a:chOff x="612" y="408"/>
                <a:chExt cx="4650" cy="3793"/>
              </a:xfrm>
            </p:grpSpPr>
            <p:pic>
              <p:nvPicPr>
                <p:cNvPr id="17424" name="Picture 4">
                  <a:extLst>
                    <a:ext uri="{FF2B5EF4-FFF2-40B4-BE49-F238E27FC236}">
                      <a16:creationId xmlns:a16="http://schemas.microsoft.com/office/drawing/2014/main" id="{285EC73C-0285-4F49-93E1-3589F504A0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 y="408"/>
                  <a:ext cx="4650" cy="3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5" name="Line 5">
                  <a:extLst>
                    <a:ext uri="{FF2B5EF4-FFF2-40B4-BE49-F238E27FC236}">
                      <a16:creationId xmlns:a16="http://schemas.microsoft.com/office/drawing/2014/main" id="{E55897C2-3829-44F5-832F-6649E97717C1}"/>
                    </a:ext>
                  </a:extLst>
                </p:cNvPr>
                <p:cNvSpPr>
                  <a:spLocks noChangeShapeType="1"/>
                </p:cNvSpPr>
                <p:nvPr/>
              </p:nvSpPr>
              <p:spPr bwMode="auto">
                <a:xfrm>
                  <a:off x="1202" y="1752"/>
                  <a:ext cx="16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426" name="Line 6">
                  <a:extLst>
                    <a:ext uri="{FF2B5EF4-FFF2-40B4-BE49-F238E27FC236}">
                      <a16:creationId xmlns:a16="http://schemas.microsoft.com/office/drawing/2014/main" id="{A647159F-C2D9-43CC-A950-901CEC506AE2}"/>
                    </a:ext>
                  </a:extLst>
                </p:cNvPr>
                <p:cNvSpPr>
                  <a:spLocks noChangeShapeType="1"/>
                </p:cNvSpPr>
                <p:nvPr/>
              </p:nvSpPr>
              <p:spPr bwMode="auto">
                <a:xfrm>
                  <a:off x="657" y="1888"/>
                  <a:ext cx="222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427" name="Line 7">
                  <a:extLst>
                    <a:ext uri="{FF2B5EF4-FFF2-40B4-BE49-F238E27FC236}">
                      <a16:creationId xmlns:a16="http://schemas.microsoft.com/office/drawing/2014/main" id="{221CD685-9082-4B90-A7A0-48DF1E99D743}"/>
                    </a:ext>
                  </a:extLst>
                </p:cNvPr>
                <p:cNvSpPr>
                  <a:spLocks noChangeShapeType="1"/>
                </p:cNvSpPr>
                <p:nvPr/>
              </p:nvSpPr>
              <p:spPr bwMode="auto">
                <a:xfrm>
                  <a:off x="703" y="1979"/>
                  <a:ext cx="208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17420" name="Line 9">
                <a:extLst>
                  <a:ext uri="{FF2B5EF4-FFF2-40B4-BE49-F238E27FC236}">
                    <a16:creationId xmlns:a16="http://schemas.microsoft.com/office/drawing/2014/main" id="{E97F96ED-F392-4C20-8F7C-E6BBCA6F4432}"/>
                  </a:ext>
                </a:extLst>
              </p:cNvPr>
              <p:cNvSpPr>
                <a:spLocks noChangeShapeType="1"/>
              </p:cNvSpPr>
              <p:nvPr/>
            </p:nvSpPr>
            <p:spPr bwMode="auto">
              <a:xfrm>
                <a:off x="1791" y="2205"/>
                <a:ext cx="10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421" name="Line 10">
                <a:extLst>
                  <a:ext uri="{FF2B5EF4-FFF2-40B4-BE49-F238E27FC236}">
                    <a16:creationId xmlns:a16="http://schemas.microsoft.com/office/drawing/2014/main" id="{336E1513-EA1D-45A6-A36E-080C723361F5}"/>
                  </a:ext>
                </a:extLst>
              </p:cNvPr>
              <p:cNvSpPr>
                <a:spLocks noChangeShapeType="1"/>
              </p:cNvSpPr>
              <p:nvPr/>
            </p:nvSpPr>
            <p:spPr bwMode="auto">
              <a:xfrm>
                <a:off x="703" y="2341"/>
                <a:ext cx="21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422" name="Line 11">
                <a:extLst>
                  <a:ext uri="{FF2B5EF4-FFF2-40B4-BE49-F238E27FC236}">
                    <a16:creationId xmlns:a16="http://schemas.microsoft.com/office/drawing/2014/main" id="{AB18F809-3084-4348-8BBB-E1D0298E0439}"/>
                  </a:ext>
                </a:extLst>
              </p:cNvPr>
              <p:cNvSpPr>
                <a:spLocks noChangeShapeType="1"/>
              </p:cNvSpPr>
              <p:nvPr/>
            </p:nvSpPr>
            <p:spPr bwMode="auto">
              <a:xfrm>
                <a:off x="703" y="2432"/>
                <a:ext cx="21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423" name="Line 12">
                <a:extLst>
                  <a:ext uri="{FF2B5EF4-FFF2-40B4-BE49-F238E27FC236}">
                    <a16:creationId xmlns:a16="http://schemas.microsoft.com/office/drawing/2014/main" id="{BFFEFC77-EE88-4D20-91F6-E7A69A1DF7AF}"/>
                  </a:ext>
                </a:extLst>
              </p:cNvPr>
              <p:cNvSpPr>
                <a:spLocks noChangeShapeType="1"/>
              </p:cNvSpPr>
              <p:nvPr/>
            </p:nvSpPr>
            <p:spPr bwMode="auto">
              <a:xfrm>
                <a:off x="703" y="2568"/>
                <a:ext cx="185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grpSp>
          <p:nvGrpSpPr>
            <p:cNvPr id="17415" name="Group 17">
              <a:extLst>
                <a:ext uri="{FF2B5EF4-FFF2-40B4-BE49-F238E27FC236}">
                  <a16:creationId xmlns:a16="http://schemas.microsoft.com/office/drawing/2014/main" id="{A9646D2A-5DB7-4208-AEBD-4BB84DAC6858}"/>
                </a:ext>
              </a:extLst>
            </p:cNvPr>
            <p:cNvGrpSpPr>
              <a:grpSpLocks/>
            </p:cNvGrpSpPr>
            <p:nvPr/>
          </p:nvGrpSpPr>
          <p:grpSpPr bwMode="auto">
            <a:xfrm>
              <a:off x="2971" y="2341"/>
              <a:ext cx="2222" cy="227"/>
              <a:chOff x="2971" y="2341"/>
              <a:chExt cx="2222" cy="227"/>
            </a:xfrm>
          </p:grpSpPr>
          <p:sp>
            <p:nvSpPr>
              <p:cNvPr id="17416" name="Line 14">
                <a:extLst>
                  <a:ext uri="{FF2B5EF4-FFF2-40B4-BE49-F238E27FC236}">
                    <a16:creationId xmlns:a16="http://schemas.microsoft.com/office/drawing/2014/main" id="{380EAD3E-F3CB-408A-8532-BB8E94ACC29C}"/>
                  </a:ext>
                </a:extLst>
              </p:cNvPr>
              <p:cNvSpPr>
                <a:spLocks noChangeShapeType="1"/>
              </p:cNvSpPr>
              <p:nvPr/>
            </p:nvSpPr>
            <p:spPr bwMode="auto">
              <a:xfrm>
                <a:off x="3288" y="2341"/>
                <a:ext cx="190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417" name="Line 15">
                <a:extLst>
                  <a:ext uri="{FF2B5EF4-FFF2-40B4-BE49-F238E27FC236}">
                    <a16:creationId xmlns:a16="http://schemas.microsoft.com/office/drawing/2014/main" id="{6D3725BC-BCF1-48B1-8EED-9CD0177EECD2}"/>
                  </a:ext>
                </a:extLst>
              </p:cNvPr>
              <p:cNvSpPr>
                <a:spLocks noChangeShapeType="1"/>
              </p:cNvSpPr>
              <p:nvPr/>
            </p:nvSpPr>
            <p:spPr bwMode="auto">
              <a:xfrm>
                <a:off x="3016" y="2432"/>
                <a:ext cx="21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418" name="Line 16">
                <a:extLst>
                  <a:ext uri="{FF2B5EF4-FFF2-40B4-BE49-F238E27FC236}">
                    <a16:creationId xmlns:a16="http://schemas.microsoft.com/office/drawing/2014/main" id="{747E83EC-44E4-49E8-AC5D-3A0860FD0EA6}"/>
                  </a:ext>
                </a:extLst>
              </p:cNvPr>
              <p:cNvSpPr>
                <a:spLocks noChangeShapeType="1"/>
              </p:cNvSpPr>
              <p:nvPr/>
            </p:nvSpPr>
            <p:spPr bwMode="auto">
              <a:xfrm>
                <a:off x="2971" y="2568"/>
                <a:ext cx="49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grpSp>
      <p:sp>
        <p:nvSpPr>
          <p:cNvPr id="17411" name="Line 19">
            <a:extLst>
              <a:ext uri="{FF2B5EF4-FFF2-40B4-BE49-F238E27FC236}">
                <a16:creationId xmlns:a16="http://schemas.microsoft.com/office/drawing/2014/main" id="{EA6F9B05-EBE6-4F5A-AC19-8787BA4768D9}"/>
              </a:ext>
            </a:extLst>
          </p:cNvPr>
          <p:cNvSpPr>
            <a:spLocks noChangeShapeType="1"/>
          </p:cNvSpPr>
          <p:nvPr/>
        </p:nvSpPr>
        <p:spPr bwMode="auto">
          <a:xfrm>
            <a:off x="5580063" y="4652963"/>
            <a:ext cx="280828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412" name="Line 19">
            <a:extLst>
              <a:ext uri="{FF2B5EF4-FFF2-40B4-BE49-F238E27FC236}">
                <a16:creationId xmlns:a16="http://schemas.microsoft.com/office/drawing/2014/main" id="{24DC2C2B-9708-45FD-BD9F-3CBC61ACE113}"/>
              </a:ext>
            </a:extLst>
          </p:cNvPr>
          <p:cNvSpPr>
            <a:spLocks noChangeShapeType="1"/>
          </p:cNvSpPr>
          <p:nvPr/>
        </p:nvSpPr>
        <p:spPr bwMode="auto">
          <a:xfrm>
            <a:off x="5580063" y="4805363"/>
            <a:ext cx="2808287" cy="0"/>
          </a:xfrm>
          <a:prstGeom prst="line">
            <a:avLst/>
          </a:prstGeom>
          <a:noFill/>
          <a:ln w="31750">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413" name="Line 19">
            <a:extLst>
              <a:ext uri="{FF2B5EF4-FFF2-40B4-BE49-F238E27FC236}">
                <a16:creationId xmlns:a16="http://schemas.microsoft.com/office/drawing/2014/main" id="{87C39F70-A959-4028-B4B1-132199765F6E}"/>
              </a:ext>
            </a:extLst>
          </p:cNvPr>
          <p:cNvSpPr>
            <a:spLocks noChangeShapeType="1"/>
          </p:cNvSpPr>
          <p:nvPr/>
        </p:nvSpPr>
        <p:spPr bwMode="auto">
          <a:xfrm>
            <a:off x="4859338" y="4968875"/>
            <a:ext cx="2808287"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DFC8C89-D012-41A8-AC91-184DB402726B}"/>
              </a:ext>
            </a:extLst>
          </p:cNvPr>
          <p:cNvSpPr>
            <a:spLocks noGrp="1" noChangeArrowheads="1"/>
          </p:cNvSpPr>
          <p:nvPr>
            <p:ph type="title"/>
          </p:nvPr>
        </p:nvSpPr>
        <p:spPr/>
        <p:txBody>
          <a:bodyPr/>
          <a:lstStyle/>
          <a:p>
            <a:pPr eaLnBrk="1" hangingPunct="1"/>
            <a:endParaRPr lang="sr-Latn-CS" altLang="en-US"/>
          </a:p>
        </p:txBody>
      </p:sp>
      <p:sp>
        <p:nvSpPr>
          <p:cNvPr id="18435" name="Rectangle 3">
            <a:extLst>
              <a:ext uri="{FF2B5EF4-FFF2-40B4-BE49-F238E27FC236}">
                <a16:creationId xmlns:a16="http://schemas.microsoft.com/office/drawing/2014/main" id="{120A3DC4-59E0-45B4-8C65-80ACE736F31A}"/>
              </a:ext>
            </a:extLst>
          </p:cNvPr>
          <p:cNvSpPr>
            <a:spLocks noGrp="1" noChangeArrowheads="1"/>
          </p:cNvSpPr>
          <p:nvPr>
            <p:ph type="body" idx="1"/>
          </p:nvPr>
        </p:nvSpPr>
        <p:spPr>
          <a:xfrm>
            <a:off x="685800" y="914400"/>
            <a:ext cx="8134350" cy="4876800"/>
          </a:xfrm>
        </p:spPr>
        <p:txBody>
          <a:bodyPr/>
          <a:lstStyle/>
          <a:p>
            <a:pPr eaLnBrk="1" hangingPunct="1"/>
            <a:r>
              <a:rPr lang="sr-Latn-CS" altLang="en-US">
                <a:hlinkClick r:id="rId2"/>
              </a:rPr>
              <a:t>Ekonomija u 1 lekciji</a:t>
            </a:r>
            <a:endParaRPr lang="sr-Latn-CS" altLang="en-US"/>
          </a:p>
          <a:p>
            <a:pPr eaLnBrk="1" hangingPunct="1"/>
            <a:r>
              <a:rPr lang="sr-Latn-CS" altLang="en-US"/>
              <a:t>Ono što je dobro samo za jednu interesnu grupu i na kratak rok, ne mora biti dobro za  zemlju, na dugi rok</a:t>
            </a:r>
          </a:p>
          <a:p>
            <a:pPr eaLnBrk="1" hangingPunct="1"/>
            <a:r>
              <a:rPr lang="sr-Latn-CS" altLang="en-US"/>
              <a:t>I obratno - </a:t>
            </a:r>
          </a:p>
          <a:p>
            <a:pPr eaLnBrk="1" hangingPunct="1"/>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A4C0195D-CF42-4910-A502-6C6372760B8A}"/>
              </a:ext>
            </a:extLst>
          </p:cNvPr>
          <p:cNvSpPr>
            <a:spLocks noGrp="1" noChangeArrowheads="1"/>
          </p:cNvSpPr>
          <p:nvPr>
            <p:ph type="title"/>
          </p:nvPr>
        </p:nvSpPr>
        <p:spPr/>
        <p:txBody>
          <a:bodyPr/>
          <a:lstStyle/>
          <a:p>
            <a:pPr eaLnBrk="1" hangingPunct="1"/>
            <a:r>
              <a:rPr lang="sr-Latn-CS" altLang="en-US"/>
              <a:t>š</a:t>
            </a:r>
            <a:endParaRPr lang="en-US" altLang="en-US"/>
          </a:p>
        </p:txBody>
      </p:sp>
      <p:sp>
        <p:nvSpPr>
          <p:cNvPr id="19459" name="Rectangle 3">
            <a:extLst>
              <a:ext uri="{FF2B5EF4-FFF2-40B4-BE49-F238E27FC236}">
                <a16:creationId xmlns:a16="http://schemas.microsoft.com/office/drawing/2014/main" id="{BFCE7D58-E226-488B-8833-E888D9EBDA6E}"/>
              </a:ext>
            </a:extLst>
          </p:cNvPr>
          <p:cNvSpPr>
            <a:spLocks noGrp="1" noChangeArrowheads="1"/>
          </p:cNvSpPr>
          <p:nvPr>
            <p:ph type="body" idx="1"/>
          </p:nvPr>
        </p:nvSpPr>
        <p:spPr/>
        <p:txBody>
          <a:bodyPr/>
          <a:lstStyle/>
          <a:p>
            <a:pPr eaLnBrk="1" hangingPunct="1"/>
            <a:r>
              <a:rPr lang="sr-Latn-CS" altLang="en-US"/>
              <a:t>Šta je dobro za GM, dobro je i za Ameriku!</a:t>
            </a:r>
          </a:p>
          <a:p>
            <a:pPr eaLnBrk="1" hangingPunct="1"/>
            <a:r>
              <a:rPr lang="sr-Latn-CS" altLang="en-US"/>
              <a:t>Štitimo domaću poljoprivredu, tako štitimo zaposlenost</a:t>
            </a:r>
          </a:p>
          <a:p>
            <a:pPr eaLnBrk="1" hangingPunct="1"/>
            <a:endParaRPr lang="sr-Latn-CS" altLang="en-US"/>
          </a:p>
          <a:p>
            <a:pPr eaLnBrk="1" hangingPunct="1"/>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a:extLst>
              <a:ext uri="{FF2B5EF4-FFF2-40B4-BE49-F238E27FC236}">
                <a16:creationId xmlns:a16="http://schemas.microsoft.com/office/drawing/2014/main" id="{881C8FCC-671B-4F62-9ED3-DF4975FCCC9F}"/>
              </a:ext>
            </a:extLst>
          </p:cNvPr>
          <p:cNvSpPr>
            <a:spLocks noGrp="1" noChangeArrowheads="1"/>
          </p:cNvSpPr>
          <p:nvPr>
            <p:ph type="title"/>
          </p:nvPr>
        </p:nvSpPr>
        <p:spPr/>
        <p:txBody>
          <a:bodyPr/>
          <a:lstStyle/>
          <a:p>
            <a:pPr eaLnBrk="1" hangingPunct="1"/>
            <a:endParaRPr lang="sr-Latn-CS" altLang="en-US"/>
          </a:p>
        </p:txBody>
      </p:sp>
      <p:grpSp>
        <p:nvGrpSpPr>
          <p:cNvPr id="20483" name="Group 8">
            <a:extLst>
              <a:ext uri="{FF2B5EF4-FFF2-40B4-BE49-F238E27FC236}">
                <a16:creationId xmlns:a16="http://schemas.microsoft.com/office/drawing/2014/main" id="{BBA72969-5C7F-4EBC-B46C-152034DEB237}"/>
              </a:ext>
            </a:extLst>
          </p:cNvPr>
          <p:cNvGrpSpPr>
            <a:grpSpLocks/>
          </p:cNvGrpSpPr>
          <p:nvPr/>
        </p:nvGrpSpPr>
        <p:grpSpPr bwMode="auto">
          <a:xfrm>
            <a:off x="1116013" y="1773238"/>
            <a:ext cx="6675437" cy="3322637"/>
            <a:chOff x="1247" y="1609"/>
            <a:chExt cx="3661" cy="1260"/>
          </a:xfrm>
        </p:grpSpPr>
        <p:pic>
          <p:nvPicPr>
            <p:cNvPr id="20484" name="Picture 4">
              <a:extLst>
                <a:ext uri="{FF2B5EF4-FFF2-40B4-BE49-F238E27FC236}">
                  <a16:creationId xmlns:a16="http://schemas.microsoft.com/office/drawing/2014/main" id="{134C5462-0979-4920-86C1-45E884E2EC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5129"/>
            <a:stretch>
              <a:fillRect/>
            </a:stretch>
          </p:blipFill>
          <p:spPr bwMode="auto">
            <a:xfrm>
              <a:off x="1247" y="1609"/>
              <a:ext cx="3661" cy="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Rectangle 7">
              <a:extLst>
                <a:ext uri="{FF2B5EF4-FFF2-40B4-BE49-F238E27FC236}">
                  <a16:creationId xmlns:a16="http://schemas.microsoft.com/office/drawing/2014/main" id="{406589BC-2EB3-4311-ABC0-113D91E2012E}"/>
                </a:ext>
              </a:extLst>
            </p:cNvPr>
            <p:cNvSpPr>
              <a:spLocks noChangeArrowheads="1"/>
            </p:cNvSpPr>
            <p:nvPr/>
          </p:nvSpPr>
          <p:spPr bwMode="auto">
            <a:xfrm>
              <a:off x="1338" y="1616"/>
              <a:ext cx="1950" cy="2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8E724-12CC-41CA-BD01-0BC714AF47DE}"/>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D463555A-617E-4142-9266-4981FB65FA26}"/>
              </a:ext>
            </a:extLst>
          </p:cNvPr>
          <p:cNvPicPr>
            <a:picLocks noGrp="1" noChangeAspect="1"/>
          </p:cNvPicPr>
          <p:nvPr>
            <p:ph idx="1"/>
          </p:nvPr>
        </p:nvPicPr>
        <p:blipFill rotWithShape="1">
          <a:blip r:embed="rId2"/>
          <a:srcRect l="38188" t="38800" r="38975" b="34601"/>
          <a:stretch/>
        </p:blipFill>
        <p:spPr>
          <a:xfrm>
            <a:off x="265378" y="520532"/>
            <a:ext cx="8878622" cy="5816936"/>
          </a:xfrm>
          <a:prstGeom prst="rect">
            <a:avLst/>
          </a:prstGeom>
        </p:spPr>
      </p:pic>
      <p:cxnSp>
        <p:nvCxnSpPr>
          <p:cNvPr id="6" name="Straight Connector 5">
            <a:extLst>
              <a:ext uri="{FF2B5EF4-FFF2-40B4-BE49-F238E27FC236}">
                <a16:creationId xmlns:a16="http://schemas.microsoft.com/office/drawing/2014/main" id="{808F3E7B-C84B-4A32-9BDB-33FAF8622165}"/>
              </a:ext>
            </a:extLst>
          </p:cNvPr>
          <p:cNvCxnSpPr/>
          <p:nvPr/>
        </p:nvCxnSpPr>
        <p:spPr bwMode="auto">
          <a:xfrm>
            <a:off x="1547664" y="2852936"/>
            <a:ext cx="576064" cy="5760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54DABDDC-8801-4202-AC37-3ECAEA386D3F}"/>
              </a:ext>
            </a:extLst>
          </p:cNvPr>
          <p:cNvCxnSpPr/>
          <p:nvPr/>
        </p:nvCxnSpPr>
        <p:spPr bwMode="auto">
          <a:xfrm flipH="1">
            <a:off x="1547664" y="2852936"/>
            <a:ext cx="432048" cy="432048"/>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2C742751-CD58-4F67-B586-252C8B4B2C17}"/>
              </a:ext>
            </a:extLst>
          </p:cNvPr>
          <p:cNvCxnSpPr/>
          <p:nvPr/>
        </p:nvCxnSpPr>
        <p:spPr bwMode="auto">
          <a:xfrm>
            <a:off x="7236296" y="2708920"/>
            <a:ext cx="576064" cy="5760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480C97DE-06CA-4011-AE11-E849D03AADAE}"/>
              </a:ext>
            </a:extLst>
          </p:cNvPr>
          <p:cNvCxnSpPr/>
          <p:nvPr/>
        </p:nvCxnSpPr>
        <p:spPr bwMode="auto">
          <a:xfrm flipH="1">
            <a:off x="7236296" y="2708920"/>
            <a:ext cx="432048" cy="432048"/>
          </a:xfrm>
          <a:prstGeom prst="line">
            <a:avLst/>
          </a:prstGeom>
          <a:solidFill>
            <a:schemeClr val="accent1"/>
          </a:solidFill>
          <a:ln w="9525" cap="flat" cmpd="sng" algn="ctr">
            <a:solidFill>
              <a:schemeClr val="tx1"/>
            </a:solidFill>
            <a:prstDash val="solid"/>
            <a:round/>
            <a:headEnd type="none" w="med" len="med"/>
            <a:tailEnd type="none" w="med" len="med"/>
          </a:ln>
          <a:effectLst/>
        </p:spPr>
      </p:cxnSp>
      <p:pic>
        <p:nvPicPr>
          <p:cNvPr id="12" name="Picture 11">
            <a:extLst>
              <a:ext uri="{FF2B5EF4-FFF2-40B4-BE49-F238E27FC236}">
                <a16:creationId xmlns:a16="http://schemas.microsoft.com/office/drawing/2014/main" id="{FE6324F6-7DAB-4C96-A5A0-930B7617A868}"/>
              </a:ext>
            </a:extLst>
          </p:cNvPr>
          <p:cNvPicPr>
            <a:picLocks noChangeAspect="1"/>
          </p:cNvPicPr>
          <p:nvPr/>
        </p:nvPicPr>
        <p:blipFill rotWithShape="1">
          <a:blip r:embed="rId3"/>
          <a:srcRect l="40549" t="45800" r="16926" b="45800"/>
          <a:stretch/>
        </p:blipFill>
        <p:spPr>
          <a:xfrm>
            <a:off x="265378" y="3429000"/>
            <a:ext cx="8613244" cy="1080120"/>
          </a:xfrm>
          <a:prstGeom prst="rect">
            <a:avLst/>
          </a:prstGeom>
        </p:spPr>
      </p:pic>
    </p:spTree>
    <p:extLst>
      <p:ext uri="{BB962C8B-B14F-4D97-AF65-F5344CB8AC3E}">
        <p14:creationId xmlns:p14="http://schemas.microsoft.com/office/powerpoint/2010/main" val="238829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D012C33-BD4E-4324-9D24-32DB8D6B5154}"/>
              </a:ext>
            </a:extLst>
          </p:cNvPr>
          <p:cNvSpPr>
            <a:spLocks noGrp="1" noChangeArrowheads="1"/>
          </p:cNvSpPr>
          <p:nvPr>
            <p:ph type="title"/>
          </p:nvPr>
        </p:nvSpPr>
        <p:spPr/>
        <p:txBody>
          <a:bodyPr/>
          <a:lstStyle/>
          <a:p>
            <a:pPr eaLnBrk="1" hangingPunct="1"/>
            <a:endParaRPr lang="sr-Latn-CS" altLang="en-US"/>
          </a:p>
        </p:txBody>
      </p:sp>
      <p:sp>
        <p:nvSpPr>
          <p:cNvPr id="24579" name="Rectangle 3">
            <a:extLst>
              <a:ext uri="{FF2B5EF4-FFF2-40B4-BE49-F238E27FC236}">
                <a16:creationId xmlns:a16="http://schemas.microsoft.com/office/drawing/2014/main" id="{712AC19C-F75D-4278-AE66-85E210729F1A}"/>
              </a:ext>
            </a:extLst>
          </p:cNvPr>
          <p:cNvSpPr>
            <a:spLocks noGrp="1" noChangeArrowheads="1"/>
          </p:cNvSpPr>
          <p:nvPr>
            <p:ph type="body" idx="1"/>
          </p:nvPr>
        </p:nvSpPr>
        <p:spPr/>
        <p:txBody>
          <a:bodyPr/>
          <a:lstStyle/>
          <a:p>
            <a:pPr eaLnBrk="1" hangingPunct="1">
              <a:buFontTx/>
              <a:buNone/>
            </a:pPr>
            <a:r>
              <a:rPr lang="sr-Latn-CS" altLang="en-US"/>
              <a:t>Navedite primer pune zaposlenosti bez dostizanja potencijalnog outputa</a:t>
            </a:r>
          </a:p>
          <a:p>
            <a:pPr eaLnBrk="1" hangingPunct="1">
              <a:buFontTx/>
              <a:buNone/>
            </a:pPr>
            <a:endParaRPr lang="sr-Latn-CS" altLang="en-US"/>
          </a:p>
          <a:p>
            <a:pPr eaLnBrk="1" hangingPunct="1"/>
            <a:r>
              <a:rPr lang="sr-Latn-CS" altLang="en-US"/>
              <a:t>Koncentracioni logori</a:t>
            </a:r>
          </a:p>
          <a:p>
            <a:pPr eaLnBrk="1" hangingPunct="1"/>
            <a:r>
              <a:rPr lang="sr-Latn-CS" altLang="en-US"/>
              <a:t>Plemenska zajednica</a:t>
            </a:r>
          </a:p>
          <a:p>
            <a:pPr eaLnBrk="1" hangingPunct="1">
              <a:buFontTx/>
              <a:buNone/>
            </a:pPr>
            <a:endParaRPr lang="sr-Latn-CS" altLang="en-US"/>
          </a:p>
          <a:p>
            <a:pPr eaLnBrk="1" hangingPunct="1">
              <a:buFontTx/>
              <a:buNone/>
            </a:pPr>
            <a:endParaRPr lang="sr-Latn-CS" altLang="en-US"/>
          </a:p>
          <a:p>
            <a:pPr eaLnBrk="1" hangingPunct="1">
              <a:buFontTx/>
              <a:buNone/>
            </a:pP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7" dur="500"/>
                                        <p:tgtEl>
                                          <p:spTgt spid="24579">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4579">
                                            <p:txEl>
                                              <p:pRg st="3" end="3"/>
                                            </p:txEl>
                                          </p:spTgt>
                                        </p:tgtEl>
                                        <p:attrNameLst>
                                          <p:attrName>style.visibility</p:attrName>
                                        </p:attrNameLst>
                                      </p:cBhvr>
                                      <p:to>
                                        <p:strVal val="visible"/>
                                      </p:to>
                                    </p:set>
                                    <p:animEffect transition="in" filter="blinds(horizontal)">
                                      <p:cBhvr>
                                        <p:cTn id="10" dur="500"/>
                                        <p:tgtEl>
                                          <p:spTgt spid="245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C436FA8E-CBD2-4FD1-863C-91BE1DE07188}"/>
              </a:ext>
            </a:extLst>
          </p:cNvPr>
          <p:cNvSpPr>
            <a:spLocks noGrp="1"/>
          </p:cNvSpPr>
          <p:nvPr>
            <p:ph type="title"/>
          </p:nvPr>
        </p:nvSpPr>
        <p:spPr/>
        <p:txBody>
          <a:bodyPr/>
          <a:lstStyle/>
          <a:p>
            <a:endParaRPr lang="en-GB" altLang="en-US"/>
          </a:p>
        </p:txBody>
      </p:sp>
      <p:sp>
        <p:nvSpPr>
          <p:cNvPr id="22531" name="Content Placeholder 2">
            <a:extLst>
              <a:ext uri="{FF2B5EF4-FFF2-40B4-BE49-F238E27FC236}">
                <a16:creationId xmlns:a16="http://schemas.microsoft.com/office/drawing/2014/main" id="{DAAAAAA3-C556-4240-A7E7-F4161266110C}"/>
              </a:ext>
            </a:extLst>
          </p:cNvPr>
          <p:cNvSpPr>
            <a:spLocks noGrp="1"/>
          </p:cNvSpPr>
          <p:nvPr>
            <p:ph idx="1"/>
          </p:nvPr>
        </p:nvSpPr>
        <p:spPr>
          <a:xfrm>
            <a:off x="250825" y="914400"/>
            <a:ext cx="8642350" cy="4876800"/>
          </a:xfrm>
        </p:spPr>
        <p:txBody>
          <a:bodyPr/>
          <a:lstStyle/>
          <a:p>
            <a:endParaRPr lang="ru-RU" altLang="en-US" sz="1600"/>
          </a:p>
          <a:p>
            <a:r>
              <a:rPr lang="en-GB" altLang="en-US" sz="1600">
                <a:hlinkClick r:id="rId2" action="ppaction://hlinkfile"/>
              </a:rPr>
              <a:t>Stephen Moore </a:t>
            </a:r>
            <a:endParaRPr lang="en-US" altLang="en-US" sz="1600"/>
          </a:p>
          <a:p>
            <a:endParaRPr lang="en-US" altLang="en-US" sz="1600"/>
          </a:p>
          <a:p>
            <a:r>
              <a:rPr lang="en-US" altLang="en-US" sz="2000"/>
              <a:t>Tokom posete Kini, </a:t>
            </a:r>
            <a:r>
              <a:rPr lang="ru-RU" altLang="en-US" sz="2000"/>
              <a:t>1960. </a:t>
            </a:r>
            <a:r>
              <a:rPr lang="en-US" altLang="en-US" sz="2000"/>
              <a:t>godine, Miltona Frimana su odveli na g</a:t>
            </a:r>
            <a:r>
              <a:rPr lang="ru-RU" altLang="en-US" sz="2000"/>
              <a:t>radilište gde </a:t>
            </a:r>
            <a:r>
              <a:rPr lang="en-US" altLang="en-US" sz="2000"/>
              <a:t>se radio novi kanal. </a:t>
            </a:r>
          </a:p>
          <a:p>
            <a:endParaRPr lang="en-US" altLang="en-US" sz="2000"/>
          </a:p>
          <a:p>
            <a:r>
              <a:rPr lang="ru-RU" altLang="en-US" sz="2000"/>
              <a:t>On je bio šokiran da vidi da, umesto savremenih </a:t>
            </a:r>
            <a:r>
              <a:rPr lang="en-US" altLang="en-US" sz="2000"/>
              <a:t>mašina i dizalica, radnici rade – lopatama. </a:t>
            </a:r>
          </a:p>
          <a:p>
            <a:endParaRPr lang="en-US" altLang="en-US" sz="2000"/>
          </a:p>
          <a:p>
            <a:r>
              <a:rPr lang="en-US" altLang="en-US" sz="2000"/>
              <a:t>Upitao </a:t>
            </a:r>
            <a:r>
              <a:rPr lang="ru-RU" altLang="en-US" sz="2000"/>
              <a:t>je zašto </a:t>
            </a:r>
            <a:r>
              <a:rPr lang="en-US" altLang="en-US" sz="2000"/>
              <a:t>ovde nema više mašina? </a:t>
            </a:r>
          </a:p>
          <a:p>
            <a:endParaRPr lang="en-US" altLang="en-US" sz="2000"/>
          </a:p>
          <a:p>
            <a:r>
              <a:rPr lang="ru-RU" altLang="en-US" sz="2000"/>
              <a:t>Vlad</a:t>
            </a:r>
            <a:r>
              <a:rPr lang="en-US" altLang="en-US" sz="2000"/>
              <a:t>in činovnik mu </a:t>
            </a:r>
            <a:r>
              <a:rPr lang="ru-RU" altLang="en-US" sz="2000"/>
              <a:t>objašnjava: "Vi ne razumete. Ovo je program radnih mesta « </a:t>
            </a:r>
            <a:endParaRPr lang="en-US" altLang="en-US" sz="2000"/>
          </a:p>
          <a:p>
            <a:endParaRPr lang="en-US" altLang="en-US" sz="2000"/>
          </a:p>
          <a:p>
            <a:r>
              <a:rPr lang="en-US" altLang="en-US" sz="2000"/>
              <a:t>Na to je MF </a:t>
            </a:r>
            <a:r>
              <a:rPr lang="ru-RU" altLang="en-US" sz="2000"/>
              <a:t>odgovorio:". Mislil</a:t>
            </a:r>
            <a:r>
              <a:rPr lang="en-US" altLang="en-US" sz="2000"/>
              <a:t>o</a:t>
            </a:r>
            <a:r>
              <a:rPr lang="ru-RU" altLang="en-US" sz="2000"/>
              <a:t> sam da </a:t>
            </a:r>
            <a:r>
              <a:rPr lang="en-US" altLang="en-US" sz="2000"/>
              <a:t>hoćete da izgradite kanal. Ako vam je zaposlenost cilj,</a:t>
            </a:r>
            <a:r>
              <a:rPr lang="ru-RU" altLang="en-US" sz="2000"/>
              <a:t> onda </a:t>
            </a:r>
            <a:r>
              <a:rPr lang="en-US" altLang="en-US" sz="2000"/>
              <a:t>dajte radnicima – kašike, </a:t>
            </a:r>
            <a:r>
              <a:rPr lang="ru-RU" altLang="en-US" sz="2000"/>
              <a:t>a ne lopat</a:t>
            </a:r>
            <a:r>
              <a:rPr lang="en-US" altLang="en-US" sz="2000"/>
              <a:t>e</a:t>
            </a:r>
            <a:r>
              <a:rPr lang="ru-RU" altLang="en-US" sz="2000"/>
              <a:t>. " </a:t>
            </a:r>
            <a:endParaRPr lang="en-GB" altLang="en-US" sz="2000"/>
          </a:p>
          <a:p>
            <a:r>
              <a:rPr lang="en-US" altLang="en-US" sz="1600"/>
              <a:t> </a:t>
            </a:r>
            <a:endParaRPr lang="en-GB" altLang="en-US" sz="16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07492241-A604-45B2-A85A-149930AE7173}"/>
              </a:ext>
            </a:extLst>
          </p:cNvPr>
          <p:cNvSpPr>
            <a:spLocks noGrp="1"/>
          </p:cNvSpPr>
          <p:nvPr>
            <p:ph type="title"/>
          </p:nvPr>
        </p:nvSpPr>
        <p:spPr/>
        <p:txBody>
          <a:bodyPr/>
          <a:lstStyle/>
          <a:p>
            <a:endParaRPr lang="en-GB" altLang="en-US"/>
          </a:p>
        </p:txBody>
      </p:sp>
      <p:sp>
        <p:nvSpPr>
          <p:cNvPr id="23555" name="Content Placeholder 2">
            <a:extLst>
              <a:ext uri="{FF2B5EF4-FFF2-40B4-BE49-F238E27FC236}">
                <a16:creationId xmlns:a16="http://schemas.microsoft.com/office/drawing/2014/main" id="{1F5F1764-47DC-4E13-916A-BCECD23B05AE}"/>
              </a:ext>
            </a:extLst>
          </p:cNvPr>
          <p:cNvSpPr>
            <a:spLocks noGrp="1"/>
          </p:cNvSpPr>
          <p:nvPr>
            <p:ph idx="1"/>
          </p:nvPr>
        </p:nvSpPr>
        <p:spPr>
          <a:xfrm>
            <a:off x="685800" y="914400"/>
            <a:ext cx="8350250" cy="4876800"/>
          </a:xfrm>
        </p:spPr>
        <p:txBody>
          <a:bodyPr/>
          <a:lstStyle/>
          <a:p>
            <a:r>
              <a:rPr lang="en-US" altLang="en-US">
                <a:hlinkClick r:id="rId2"/>
              </a:rPr>
              <a:t>A opada i članstvo u sindikatima </a:t>
            </a:r>
            <a:endParaRPr lang="en-GB" altLang="en-US"/>
          </a:p>
        </p:txBody>
      </p:sp>
      <p:pic>
        <p:nvPicPr>
          <p:cNvPr id="19460" name="Picture 3" descr="20150502_FBC092.png">
            <a:hlinkClick r:id="rId2"/>
            <a:extLst>
              <a:ext uri="{FF2B5EF4-FFF2-40B4-BE49-F238E27FC236}">
                <a16:creationId xmlns:a16="http://schemas.microsoft.com/office/drawing/2014/main" id="{7BECE413-28B4-45B0-B7D1-573BD505AB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1557338"/>
            <a:ext cx="4491037" cy="518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19460"/>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77B3074E-9C75-41AA-87BB-39FF54F7ADA1}"/>
              </a:ext>
            </a:extLst>
          </p:cNvPr>
          <p:cNvSpPr>
            <a:spLocks noGrp="1"/>
          </p:cNvSpPr>
          <p:nvPr>
            <p:ph type="title"/>
          </p:nvPr>
        </p:nvSpPr>
        <p:spPr/>
        <p:txBody>
          <a:bodyPr/>
          <a:lstStyle/>
          <a:p>
            <a:endParaRPr lang="en-GB" altLang="en-US"/>
          </a:p>
        </p:txBody>
      </p:sp>
      <p:pic>
        <p:nvPicPr>
          <p:cNvPr id="24579" name="Content Placeholder 3" descr="20150502_FBC082.png">
            <a:extLst>
              <a:ext uri="{FF2B5EF4-FFF2-40B4-BE49-F238E27FC236}">
                <a16:creationId xmlns:a16="http://schemas.microsoft.com/office/drawing/2014/main" id="{5AC5414A-2B33-4EE8-9468-073BF13B30E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93750" y="914400"/>
            <a:ext cx="7556500" cy="4876800"/>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7CFC2A6E-F789-4E46-BCA7-D40ED2A36774}"/>
              </a:ext>
            </a:extLst>
          </p:cNvPr>
          <p:cNvSpPr>
            <a:spLocks noGrp="1" noChangeArrowheads="1"/>
          </p:cNvSpPr>
          <p:nvPr>
            <p:ph type="body" idx="1"/>
          </p:nvPr>
        </p:nvSpPr>
        <p:spPr>
          <a:xfrm>
            <a:off x="685800" y="914400"/>
            <a:ext cx="3094038" cy="4876800"/>
          </a:xfrm>
        </p:spPr>
        <p:txBody>
          <a:bodyPr/>
          <a:lstStyle/>
          <a:p>
            <a:pPr eaLnBrk="1" hangingPunct="1">
              <a:lnSpc>
                <a:spcPct val="80000"/>
              </a:lnSpc>
              <a:buFontTx/>
              <a:buNone/>
            </a:pPr>
            <a:r>
              <a:rPr lang="en-US" altLang="en-US" sz="2800" b="1" i="1" u="sng"/>
              <a:t>individualna ponuda</a:t>
            </a:r>
            <a:r>
              <a:rPr lang="sr-Latn-CS" altLang="en-US" sz="2800"/>
              <a:t> </a:t>
            </a:r>
            <a:r>
              <a:rPr lang="en-US" altLang="en-US" sz="2800"/>
              <a:t>rada meri </a:t>
            </a:r>
            <a:r>
              <a:rPr lang="sr-Latn-CS" altLang="en-US" sz="2800"/>
              <a:t>se </a:t>
            </a:r>
            <a:r>
              <a:rPr lang="en-US" altLang="en-US" sz="2800"/>
              <a:t>u časovima </a:t>
            </a:r>
            <a:endParaRPr lang="sr-Latn-CS" altLang="en-US" sz="2800"/>
          </a:p>
          <a:p>
            <a:pPr eaLnBrk="1" hangingPunct="1">
              <a:lnSpc>
                <a:spcPct val="80000"/>
              </a:lnSpc>
              <a:buFontTx/>
              <a:buNone/>
            </a:pPr>
            <a:r>
              <a:rPr lang="en-US" altLang="en-US" sz="2800" b="1" i="1" u="sng"/>
              <a:t>agregatna ponuda</a:t>
            </a:r>
            <a:r>
              <a:rPr lang="en-US" altLang="en-US" sz="2800"/>
              <a:t> se meri čovek-časovima, tj.</a:t>
            </a:r>
            <a:r>
              <a:rPr lang="sr-Latn-CS" altLang="en-US" sz="2800"/>
              <a:t> </a:t>
            </a:r>
            <a:r>
              <a:rPr lang="en-US" altLang="en-US" sz="2800"/>
              <a:t>ukupnim brojem časova koji nude svi radnici</a:t>
            </a:r>
          </a:p>
        </p:txBody>
      </p:sp>
      <p:pic>
        <p:nvPicPr>
          <p:cNvPr id="25603" name="Picture 4">
            <a:extLst>
              <a:ext uri="{FF2B5EF4-FFF2-40B4-BE49-F238E27FC236}">
                <a16:creationId xmlns:a16="http://schemas.microsoft.com/office/drawing/2014/main" id="{741658BA-2F51-48BD-81BE-24EB9985BD79}"/>
              </a:ext>
            </a:extLst>
          </p:cNvPr>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4124325" y="960438"/>
            <a:ext cx="5019675" cy="5421312"/>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6" name="Picture 5">
            <a:extLst>
              <a:ext uri="{FF2B5EF4-FFF2-40B4-BE49-F238E27FC236}">
                <a16:creationId xmlns:a16="http://schemas.microsoft.com/office/drawing/2014/main" id="{2EDCB827-93EE-44BC-A58E-4D295E3E369A}"/>
              </a:ext>
            </a:extLst>
          </p:cNvPr>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107950" y="2060575"/>
            <a:ext cx="3430588" cy="4608513"/>
          </a:xfrm>
        </p:spPr>
      </p:pic>
      <p:sp>
        <p:nvSpPr>
          <p:cNvPr id="26627" name="Rectangle 6">
            <a:extLst>
              <a:ext uri="{FF2B5EF4-FFF2-40B4-BE49-F238E27FC236}">
                <a16:creationId xmlns:a16="http://schemas.microsoft.com/office/drawing/2014/main" id="{343EE4F7-F22B-432F-9D9F-427FFAF238FF}"/>
              </a:ext>
            </a:extLst>
          </p:cNvPr>
          <p:cNvSpPr>
            <a:spLocks noChangeArrowheads="1"/>
          </p:cNvSpPr>
          <p:nvPr/>
        </p:nvSpPr>
        <p:spPr bwMode="auto">
          <a:xfrm>
            <a:off x="0" y="836613"/>
            <a:ext cx="9144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u="none">
                <a:solidFill>
                  <a:schemeClr val="bg1"/>
                </a:solidFill>
              </a:rPr>
              <a:t>Prilikom odlučivanja o broju zaposlenih radnika,</a:t>
            </a:r>
            <a:r>
              <a:rPr lang="sr-Latn-CS" altLang="en-US" u="none">
                <a:solidFill>
                  <a:schemeClr val="bg1"/>
                </a:solidFill>
              </a:rPr>
              <a:t> </a:t>
            </a:r>
            <a:r>
              <a:rPr lang="en-US" altLang="en-US" u="none">
                <a:solidFill>
                  <a:schemeClr val="bg1"/>
                </a:solidFill>
              </a:rPr>
              <a:t>reprezentativna firma traži tačku u kojoj će ostvariti</a:t>
            </a:r>
            <a:r>
              <a:rPr lang="sr-Latn-CS" altLang="en-US" u="none">
                <a:solidFill>
                  <a:schemeClr val="bg1"/>
                </a:solidFill>
              </a:rPr>
              <a:t> </a:t>
            </a:r>
            <a:r>
              <a:rPr lang="en-US" altLang="en-US" u="none">
                <a:solidFill>
                  <a:schemeClr val="bg1"/>
                </a:solidFill>
              </a:rPr>
              <a:t>najveći mogući profit uz dati trošak rada, odnosno</a:t>
            </a:r>
            <a:r>
              <a:rPr lang="sr-Latn-CS" altLang="en-US" u="none">
                <a:solidFill>
                  <a:schemeClr val="bg1"/>
                </a:solidFill>
              </a:rPr>
              <a:t> </a:t>
            </a:r>
            <a:r>
              <a:rPr lang="en-US" altLang="en-US" u="none">
                <a:solidFill>
                  <a:schemeClr val="bg1"/>
                </a:solidFill>
              </a:rPr>
              <a:t>datu realnu satnicu </a:t>
            </a:r>
            <a:r>
              <a:rPr lang="en-US" altLang="en-US" i="1" u="none">
                <a:solidFill>
                  <a:schemeClr val="bg1"/>
                </a:solidFill>
              </a:rPr>
              <a:t>w</a:t>
            </a:r>
            <a:r>
              <a:rPr lang="en-US" altLang="en-US" u="none">
                <a:solidFill>
                  <a:schemeClr val="bg1"/>
                </a:solidFill>
              </a:rPr>
              <a:t>.</a:t>
            </a:r>
          </a:p>
        </p:txBody>
      </p:sp>
      <p:grpSp>
        <p:nvGrpSpPr>
          <p:cNvPr id="26628" name="Group 9">
            <a:extLst>
              <a:ext uri="{FF2B5EF4-FFF2-40B4-BE49-F238E27FC236}">
                <a16:creationId xmlns:a16="http://schemas.microsoft.com/office/drawing/2014/main" id="{5DAB34A3-D943-4E2C-81DA-5BE8B808026F}"/>
              </a:ext>
            </a:extLst>
          </p:cNvPr>
          <p:cNvGrpSpPr>
            <a:grpSpLocks/>
          </p:cNvGrpSpPr>
          <p:nvPr/>
        </p:nvGrpSpPr>
        <p:grpSpPr bwMode="auto">
          <a:xfrm>
            <a:off x="3600450" y="2060575"/>
            <a:ext cx="5580063" cy="4622800"/>
            <a:chOff x="2268" y="1298"/>
            <a:chExt cx="3515" cy="2912"/>
          </a:xfrm>
        </p:grpSpPr>
        <p:pic>
          <p:nvPicPr>
            <p:cNvPr id="26630" name="Picture 4">
              <a:extLst>
                <a:ext uri="{FF2B5EF4-FFF2-40B4-BE49-F238E27FC236}">
                  <a16:creationId xmlns:a16="http://schemas.microsoft.com/office/drawing/2014/main" id="{0CED6048-5752-4503-B32D-623EC75511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 y="1298"/>
              <a:ext cx="3515" cy="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Oval 8">
              <a:extLst>
                <a:ext uri="{FF2B5EF4-FFF2-40B4-BE49-F238E27FC236}">
                  <a16:creationId xmlns:a16="http://schemas.microsoft.com/office/drawing/2014/main" id="{C9BEC754-BAA5-4C09-AAC9-F4862D73E3A4}"/>
                </a:ext>
              </a:extLst>
            </p:cNvPr>
            <p:cNvSpPr>
              <a:spLocks noChangeArrowheads="1"/>
            </p:cNvSpPr>
            <p:nvPr/>
          </p:nvSpPr>
          <p:spPr bwMode="auto">
            <a:xfrm>
              <a:off x="2925" y="2840"/>
              <a:ext cx="454" cy="181"/>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grpSp>
      <p:sp>
        <p:nvSpPr>
          <p:cNvPr id="26629" name="Line 7">
            <a:extLst>
              <a:ext uri="{FF2B5EF4-FFF2-40B4-BE49-F238E27FC236}">
                <a16:creationId xmlns:a16="http://schemas.microsoft.com/office/drawing/2014/main" id="{5447F875-2A31-4129-9429-589405552BDC}"/>
              </a:ext>
            </a:extLst>
          </p:cNvPr>
          <p:cNvSpPr>
            <a:spLocks noChangeShapeType="1"/>
          </p:cNvSpPr>
          <p:nvPr/>
        </p:nvSpPr>
        <p:spPr bwMode="auto">
          <a:xfrm>
            <a:off x="4859338" y="2997200"/>
            <a:ext cx="0" cy="1511300"/>
          </a:xfrm>
          <a:prstGeom prst="line">
            <a:avLst/>
          </a:prstGeom>
          <a:noFill/>
          <a:ln w="3810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2B6FBDB1-B5EC-49CD-BC58-3CA2948244DB}"/>
              </a:ext>
            </a:extLst>
          </p:cNvPr>
          <p:cNvSpPr>
            <a:spLocks noGrp="1" noChangeArrowheads="1"/>
          </p:cNvSpPr>
          <p:nvPr>
            <p:ph type="body" idx="1"/>
          </p:nvPr>
        </p:nvSpPr>
        <p:spPr>
          <a:xfrm>
            <a:off x="685800" y="914400"/>
            <a:ext cx="7772400" cy="714375"/>
          </a:xfrm>
        </p:spPr>
        <p:txBody>
          <a:bodyPr/>
          <a:lstStyle/>
          <a:p>
            <a:pPr eaLnBrk="1" hangingPunct="1">
              <a:buFontTx/>
              <a:buNone/>
            </a:pPr>
            <a:r>
              <a:rPr lang="en-US" altLang="en-US" b="1"/>
              <a:t>Interpretacija nezaposlenosti</a:t>
            </a:r>
            <a:endParaRPr lang="en-US" altLang="en-US"/>
          </a:p>
          <a:p>
            <a:pPr eaLnBrk="1" hangingPunct="1"/>
            <a:endParaRPr lang="en-US" altLang="en-US"/>
          </a:p>
        </p:txBody>
      </p:sp>
      <p:sp>
        <p:nvSpPr>
          <p:cNvPr id="27651" name="Rectangle 4">
            <a:extLst>
              <a:ext uri="{FF2B5EF4-FFF2-40B4-BE49-F238E27FC236}">
                <a16:creationId xmlns:a16="http://schemas.microsoft.com/office/drawing/2014/main" id="{B79BDF4A-20D8-4229-8EC9-9935306DDCE8}"/>
              </a:ext>
            </a:extLst>
          </p:cNvPr>
          <p:cNvSpPr>
            <a:spLocks noChangeArrowheads="1"/>
          </p:cNvSpPr>
          <p:nvPr/>
        </p:nvSpPr>
        <p:spPr bwMode="auto">
          <a:xfrm>
            <a:off x="395288" y="1844675"/>
            <a:ext cx="288131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u="none" dirty="0">
                <a:solidFill>
                  <a:schemeClr val="bg1"/>
                </a:solidFill>
              </a:rPr>
              <a:t>u </a:t>
            </a:r>
            <a:r>
              <a:rPr lang="en-US" altLang="en-US" u="none" dirty="0" err="1">
                <a:solidFill>
                  <a:schemeClr val="bg1"/>
                </a:solidFill>
              </a:rPr>
              <a:t>tački</a:t>
            </a:r>
            <a:r>
              <a:rPr lang="en-US" altLang="en-US" u="none" dirty="0">
                <a:solidFill>
                  <a:schemeClr val="bg1"/>
                </a:solidFill>
              </a:rPr>
              <a:t> </a:t>
            </a:r>
            <a:r>
              <a:rPr lang="en-US" altLang="en-US" i="1" u="none" dirty="0">
                <a:solidFill>
                  <a:schemeClr val="bg1"/>
                </a:solidFill>
              </a:rPr>
              <a:t>A</a:t>
            </a:r>
            <a:r>
              <a:rPr lang="sr-Latn-CS" altLang="en-US" i="1" u="none" dirty="0">
                <a:solidFill>
                  <a:schemeClr val="bg1"/>
                </a:solidFill>
              </a:rPr>
              <a:t> </a:t>
            </a:r>
            <a:r>
              <a:rPr lang="en-US" altLang="en-US" u="none" dirty="0" err="1">
                <a:solidFill>
                  <a:schemeClr val="bg1"/>
                </a:solidFill>
              </a:rPr>
              <a:t>ponuda</a:t>
            </a:r>
            <a:r>
              <a:rPr lang="en-US" altLang="en-US" u="none" dirty="0">
                <a:solidFill>
                  <a:schemeClr val="bg1"/>
                </a:solidFill>
              </a:rPr>
              <a:t> </a:t>
            </a:r>
            <a:r>
              <a:rPr lang="en-US" altLang="en-US" u="none" dirty="0" err="1">
                <a:solidFill>
                  <a:schemeClr val="bg1"/>
                </a:solidFill>
              </a:rPr>
              <a:t>i</a:t>
            </a:r>
            <a:r>
              <a:rPr lang="en-US" altLang="en-US" u="none" dirty="0">
                <a:solidFill>
                  <a:schemeClr val="bg1"/>
                </a:solidFill>
              </a:rPr>
              <a:t> </a:t>
            </a:r>
            <a:r>
              <a:rPr lang="en-US" altLang="en-US" u="none" dirty="0" err="1">
                <a:solidFill>
                  <a:schemeClr val="bg1"/>
                </a:solidFill>
              </a:rPr>
              <a:t>tražnja</a:t>
            </a:r>
            <a:r>
              <a:rPr lang="en-US" altLang="en-US" u="none" dirty="0">
                <a:solidFill>
                  <a:schemeClr val="bg1"/>
                </a:solidFill>
              </a:rPr>
              <a:t> za </a:t>
            </a:r>
            <a:r>
              <a:rPr lang="en-US" altLang="en-US" u="none" dirty="0" err="1">
                <a:solidFill>
                  <a:schemeClr val="bg1"/>
                </a:solidFill>
              </a:rPr>
              <a:t>radom</a:t>
            </a:r>
            <a:r>
              <a:rPr lang="en-US" altLang="en-US" u="none" dirty="0">
                <a:solidFill>
                  <a:schemeClr val="bg1"/>
                </a:solidFill>
              </a:rPr>
              <a:t> </a:t>
            </a:r>
            <a:r>
              <a:rPr lang="en-US" altLang="en-US" u="none" dirty="0" err="1">
                <a:solidFill>
                  <a:schemeClr val="bg1"/>
                </a:solidFill>
              </a:rPr>
              <a:t>jednaki</a:t>
            </a:r>
            <a:r>
              <a:rPr lang="en-US" altLang="en-US" u="none" dirty="0">
                <a:solidFill>
                  <a:schemeClr val="bg1"/>
                </a:solidFill>
              </a:rPr>
              <a:t> </a:t>
            </a:r>
            <a:r>
              <a:rPr lang="en-US" altLang="en-US" u="none" dirty="0" err="1">
                <a:solidFill>
                  <a:schemeClr val="bg1"/>
                </a:solidFill>
              </a:rPr>
              <a:t>su</a:t>
            </a:r>
            <a:r>
              <a:rPr lang="en-US" altLang="en-US" u="none" dirty="0">
                <a:solidFill>
                  <a:schemeClr val="bg1"/>
                </a:solidFill>
              </a:rPr>
              <a:t> </a:t>
            </a:r>
            <a:r>
              <a:rPr lang="en-US" altLang="en-US" u="none" dirty="0" err="1">
                <a:solidFill>
                  <a:schemeClr val="bg1"/>
                </a:solidFill>
              </a:rPr>
              <a:t>i</a:t>
            </a:r>
            <a:r>
              <a:rPr lang="sr-Latn-CS" altLang="en-US" u="none" dirty="0">
                <a:solidFill>
                  <a:schemeClr val="bg1"/>
                </a:solidFill>
              </a:rPr>
              <a:t> </a:t>
            </a:r>
            <a:r>
              <a:rPr lang="en-US" altLang="en-US" u="none" dirty="0" err="1">
                <a:solidFill>
                  <a:schemeClr val="bg1"/>
                </a:solidFill>
              </a:rPr>
              <a:t>obeleženi</a:t>
            </a:r>
            <a:r>
              <a:rPr lang="en-US" altLang="en-US" u="none" dirty="0">
                <a:solidFill>
                  <a:schemeClr val="bg1"/>
                </a:solidFill>
              </a:rPr>
              <a:t> </a:t>
            </a:r>
            <a:r>
              <a:rPr lang="en-US" altLang="en-US" u="none" dirty="0" err="1">
                <a:solidFill>
                  <a:schemeClr val="bg1"/>
                </a:solidFill>
              </a:rPr>
              <a:t>su</a:t>
            </a:r>
            <a:r>
              <a:rPr lang="en-US" altLang="en-US" u="none" dirty="0">
                <a:solidFill>
                  <a:schemeClr val="bg1"/>
                </a:solidFill>
              </a:rPr>
              <a:t> </a:t>
            </a:r>
            <a:r>
              <a:rPr lang="en-US" altLang="en-US" u="none" dirty="0" err="1">
                <a:solidFill>
                  <a:schemeClr val="bg1"/>
                </a:solidFill>
              </a:rPr>
              <a:t>simbolom</a:t>
            </a:r>
            <a:r>
              <a:rPr lang="en-US" altLang="en-US" u="none" dirty="0">
                <a:solidFill>
                  <a:schemeClr val="bg1"/>
                </a:solidFill>
              </a:rPr>
              <a:t> </a:t>
            </a:r>
            <a:r>
              <a:rPr lang="en-US" altLang="en-US" i="1" u="none" dirty="0">
                <a:solidFill>
                  <a:schemeClr val="bg1"/>
                </a:solidFill>
              </a:rPr>
              <a:t>L</a:t>
            </a:r>
            <a:r>
              <a:rPr lang="en-US" altLang="en-US" u="none" dirty="0">
                <a:solidFill>
                  <a:schemeClr val="bg1"/>
                </a:solidFill>
              </a:rPr>
              <a:t>.</a:t>
            </a:r>
          </a:p>
        </p:txBody>
      </p:sp>
      <p:sp>
        <p:nvSpPr>
          <p:cNvPr id="27652" name="Rectangle 6">
            <a:extLst>
              <a:ext uri="{FF2B5EF4-FFF2-40B4-BE49-F238E27FC236}">
                <a16:creationId xmlns:a16="http://schemas.microsoft.com/office/drawing/2014/main" id="{8DB58DB1-2479-44B3-9CB3-AE2CCBDE1A49}"/>
              </a:ext>
            </a:extLst>
          </p:cNvPr>
          <p:cNvSpPr>
            <a:spLocks noChangeArrowheads="1"/>
          </p:cNvSpPr>
          <p:nvPr/>
        </p:nvSpPr>
        <p:spPr bwMode="auto">
          <a:xfrm>
            <a:off x="539750" y="3644900"/>
            <a:ext cx="331152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u="none">
                <a:solidFill>
                  <a:schemeClr val="bg1"/>
                </a:solidFill>
              </a:rPr>
              <a:t>Tako će se bilo koji broj</a:t>
            </a:r>
          </a:p>
          <a:p>
            <a:pPr eaLnBrk="1" hangingPunct="1"/>
            <a:r>
              <a:rPr lang="en-US" altLang="en-US" u="none">
                <a:solidFill>
                  <a:schemeClr val="bg1"/>
                </a:solidFill>
              </a:rPr>
              <a:t>nezaposlenih radnika — dakle, bukvalno, radnika</a:t>
            </a:r>
          </a:p>
          <a:p>
            <a:pPr eaLnBrk="1" hangingPunct="1"/>
            <a:r>
              <a:rPr lang="en-US" altLang="en-US" u="none">
                <a:solidFill>
                  <a:schemeClr val="bg1"/>
                </a:solidFill>
              </a:rPr>
              <a:t>bez posla — javiti isključivo kao posledica dobrovoljnih</a:t>
            </a:r>
            <a:r>
              <a:rPr lang="sr-Latn-CS" altLang="en-US" u="none">
                <a:solidFill>
                  <a:schemeClr val="bg1"/>
                </a:solidFill>
              </a:rPr>
              <a:t> </a:t>
            </a:r>
            <a:r>
              <a:rPr lang="en-US" altLang="en-US" u="none">
                <a:solidFill>
                  <a:schemeClr val="bg1"/>
                </a:solidFill>
              </a:rPr>
              <a:t>odluka domaćinstava i firmi.</a:t>
            </a:r>
          </a:p>
        </p:txBody>
      </p:sp>
      <p:pic>
        <p:nvPicPr>
          <p:cNvPr id="27653" name="Picture 2">
            <a:extLst>
              <a:ext uri="{FF2B5EF4-FFF2-40B4-BE49-F238E27FC236}">
                <a16:creationId xmlns:a16="http://schemas.microsoft.com/office/drawing/2014/main" id="{0BDF47D8-1F5D-4836-9A82-D4A7F21BDF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7038" y="1512402"/>
            <a:ext cx="4000500" cy="525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4DBAA5D-1373-4F7D-B47B-93B42B031F09}"/>
              </a:ext>
            </a:extLst>
          </p:cNvPr>
          <p:cNvSpPr/>
          <p:nvPr/>
        </p:nvSpPr>
        <p:spPr>
          <a:xfrm>
            <a:off x="6207359" y="4013942"/>
            <a:ext cx="253621" cy="276999"/>
          </a:xfrm>
          <a:prstGeom prst="rect">
            <a:avLst/>
          </a:prstGeom>
        </p:spPr>
        <p:txBody>
          <a:bodyPr wrap="square">
            <a:spAutoFit/>
          </a:bodyPr>
          <a:lstStyle/>
          <a:p>
            <a:r>
              <a:rPr lang="en-US" altLang="en-US" sz="1200" b="1" i="1" u="none" dirty="0"/>
              <a:t>L</a:t>
            </a:r>
            <a:endParaRPr lang="en-GB" sz="1200" b="1" dirty="0"/>
          </a:p>
        </p:txBody>
      </p:sp>
      <p:sp>
        <p:nvSpPr>
          <p:cNvPr id="13" name="Rectangle 12">
            <a:extLst>
              <a:ext uri="{FF2B5EF4-FFF2-40B4-BE49-F238E27FC236}">
                <a16:creationId xmlns:a16="http://schemas.microsoft.com/office/drawing/2014/main" id="{1077402C-13EC-4946-9E55-45AFCD0D9516}"/>
              </a:ext>
            </a:extLst>
          </p:cNvPr>
          <p:cNvSpPr/>
          <p:nvPr/>
        </p:nvSpPr>
        <p:spPr bwMode="auto">
          <a:xfrm>
            <a:off x="6300192" y="2996952"/>
            <a:ext cx="130105" cy="1080120"/>
          </a:xfrm>
          <a:prstGeom prst="rect">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sng" strike="noStrike" cap="none" normalizeH="0" baseline="0">
              <a:ln>
                <a:noFill/>
              </a:ln>
              <a:solidFill>
                <a:schemeClr val="tx1"/>
              </a:solidFill>
              <a:effectLst/>
              <a:latin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737F5C59-7A58-4ED7-A3D1-16C59D12009E}"/>
              </a:ext>
            </a:extLst>
          </p:cNvPr>
          <p:cNvSpPr>
            <a:spLocks noGrp="1" noChangeArrowheads="1"/>
          </p:cNvSpPr>
          <p:nvPr>
            <p:ph type="body" idx="1"/>
          </p:nvPr>
        </p:nvSpPr>
        <p:spPr>
          <a:xfrm>
            <a:off x="468313" y="1058863"/>
            <a:ext cx="3959225" cy="4386262"/>
          </a:xfrm>
        </p:spPr>
        <p:txBody>
          <a:bodyPr/>
          <a:lstStyle/>
          <a:p>
            <a:pPr eaLnBrk="1" hangingPunct="1">
              <a:lnSpc>
                <a:spcPct val="90000"/>
              </a:lnSpc>
              <a:buFontTx/>
              <a:buNone/>
            </a:pPr>
            <a:r>
              <a:rPr lang="en-US" altLang="en-US" sz="3600"/>
              <a:t>ravnotežna realna zarada </a:t>
            </a:r>
            <a:r>
              <a:rPr lang="en-US" altLang="en-US" sz="3600" i="1"/>
              <a:t>w </a:t>
            </a:r>
            <a:r>
              <a:rPr lang="sr-Latn-BA" altLang="en-US" sz="3600" i="1"/>
              <a:t>je </a:t>
            </a:r>
            <a:r>
              <a:rPr lang="sr-Latn-CS" altLang="en-US" sz="3600" i="1"/>
              <a:t>p</a:t>
            </a:r>
            <a:r>
              <a:rPr lang="en-US" altLang="en-US" sz="3600"/>
              <a:t>reniska</a:t>
            </a:r>
            <a:r>
              <a:rPr lang="sr-Latn-CS" altLang="en-US" sz="3600"/>
              <a:t> </a:t>
            </a:r>
            <a:r>
              <a:rPr lang="en-US" altLang="en-US" sz="3600"/>
              <a:t>da bi svi radnici odustali od dokolice: neki bi želeli</a:t>
            </a:r>
            <a:r>
              <a:rPr lang="sr-Latn-CS" altLang="en-US" sz="3600"/>
              <a:t> </a:t>
            </a:r>
            <a:r>
              <a:rPr lang="en-US" altLang="en-US" sz="3600"/>
              <a:t>da rade nepuno radno vreme, drugi opet ni</a:t>
            </a:r>
            <a:r>
              <a:rPr lang="sr-Latn-CS" altLang="en-US" sz="3600"/>
              <a:t> </a:t>
            </a:r>
            <a:r>
              <a:rPr lang="en-US" altLang="en-US" sz="3600"/>
              <a:t>toliko</a:t>
            </a:r>
          </a:p>
          <a:p>
            <a:pPr eaLnBrk="1" hangingPunct="1">
              <a:lnSpc>
                <a:spcPct val="90000"/>
              </a:lnSpc>
            </a:pPr>
            <a:endParaRPr lang="en-US" altLang="en-US" sz="3600"/>
          </a:p>
        </p:txBody>
      </p:sp>
      <p:pic>
        <p:nvPicPr>
          <p:cNvPr id="28675" name="Picture 4">
            <a:extLst>
              <a:ext uri="{FF2B5EF4-FFF2-40B4-BE49-F238E27FC236}">
                <a16:creationId xmlns:a16="http://schemas.microsoft.com/office/drawing/2014/main" id="{3B73AFED-2978-4E5C-8D35-AB0590028B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765175"/>
            <a:ext cx="4583113" cy="528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989D8BD6-71E3-4404-B1AA-B2C902209C8D}"/>
              </a:ext>
            </a:extLst>
          </p:cNvPr>
          <p:cNvSpPr>
            <a:spLocks noChangeArrowheads="1"/>
          </p:cNvSpPr>
          <p:nvPr/>
        </p:nvSpPr>
        <p:spPr bwMode="auto">
          <a:xfrm>
            <a:off x="7308850" y="3500438"/>
            <a:ext cx="935038" cy="649287"/>
          </a:xfrm>
          <a:prstGeom prst="ellipse">
            <a:avLst/>
          </a:prstGeom>
          <a:noFill/>
          <a:ln w="8255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5" name="Oval 4">
            <a:extLst>
              <a:ext uri="{FF2B5EF4-FFF2-40B4-BE49-F238E27FC236}">
                <a16:creationId xmlns:a16="http://schemas.microsoft.com/office/drawing/2014/main" id="{5C8FAAAB-EBA7-4226-8562-CF077C3C6797}"/>
              </a:ext>
            </a:extLst>
          </p:cNvPr>
          <p:cNvSpPr>
            <a:spLocks noChangeArrowheads="1"/>
          </p:cNvSpPr>
          <p:nvPr/>
        </p:nvSpPr>
        <p:spPr bwMode="auto">
          <a:xfrm>
            <a:off x="6300788" y="3500438"/>
            <a:ext cx="935037" cy="649287"/>
          </a:xfrm>
          <a:prstGeom prst="ellipse">
            <a:avLst/>
          </a:prstGeom>
          <a:noFill/>
          <a:ln w="8255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7" name="Oval 6">
            <a:extLst>
              <a:ext uri="{FF2B5EF4-FFF2-40B4-BE49-F238E27FC236}">
                <a16:creationId xmlns:a16="http://schemas.microsoft.com/office/drawing/2014/main" id="{E1BF3D64-81E4-4741-9BF5-2B5C6E311CA3}"/>
              </a:ext>
            </a:extLst>
          </p:cNvPr>
          <p:cNvSpPr>
            <a:spLocks noChangeArrowheads="1"/>
          </p:cNvSpPr>
          <p:nvPr/>
        </p:nvSpPr>
        <p:spPr bwMode="auto">
          <a:xfrm>
            <a:off x="34925" y="765175"/>
            <a:ext cx="4608513" cy="1943100"/>
          </a:xfrm>
          <a:prstGeom prst="ellipse">
            <a:avLst/>
          </a:prstGeom>
          <a:noFill/>
          <a:ln w="8255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12" name="TextBox 11">
            <a:extLst>
              <a:ext uri="{FF2B5EF4-FFF2-40B4-BE49-F238E27FC236}">
                <a16:creationId xmlns:a16="http://schemas.microsoft.com/office/drawing/2014/main" id="{E824B5B7-0A2E-49AC-821A-B07CD9296ED8}"/>
              </a:ext>
            </a:extLst>
          </p:cNvPr>
          <p:cNvSpPr txBox="1">
            <a:spLocks noChangeArrowheads="1"/>
          </p:cNvSpPr>
          <p:nvPr/>
        </p:nvSpPr>
        <p:spPr bwMode="auto">
          <a:xfrm>
            <a:off x="7235825" y="2349500"/>
            <a:ext cx="143986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sr-Latn-CS" altLang="en-US" sz="1400"/>
              <a:t>Puna zaposlenost</a:t>
            </a:r>
            <a:endParaRPr lang="en-US" altLang="en-US" sz="1400"/>
          </a:p>
        </p:txBody>
      </p:sp>
      <p:cxnSp>
        <p:nvCxnSpPr>
          <p:cNvPr id="14" name="Straight Connector 13">
            <a:extLst>
              <a:ext uri="{FF2B5EF4-FFF2-40B4-BE49-F238E27FC236}">
                <a16:creationId xmlns:a16="http://schemas.microsoft.com/office/drawing/2014/main" id="{DDB2A48C-4E93-4317-A71D-B38308060D97}"/>
              </a:ext>
            </a:extLst>
          </p:cNvPr>
          <p:cNvCxnSpPr>
            <a:cxnSpLocks noChangeShapeType="1"/>
          </p:cNvCxnSpPr>
          <p:nvPr/>
        </p:nvCxnSpPr>
        <p:spPr bwMode="auto">
          <a:xfrm>
            <a:off x="7718425" y="3068638"/>
            <a:ext cx="0" cy="720725"/>
          </a:xfrm>
          <a:prstGeom prst="line">
            <a:avLst/>
          </a:prstGeom>
          <a:noFill/>
          <a:ln w="9525"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10" name="Straight Connector 8">
            <a:extLst>
              <a:ext uri="{FF2B5EF4-FFF2-40B4-BE49-F238E27FC236}">
                <a16:creationId xmlns:a16="http://schemas.microsoft.com/office/drawing/2014/main" id="{0C13C410-A55E-4C1F-AF9F-78C51320193F}"/>
              </a:ext>
            </a:extLst>
          </p:cNvPr>
          <p:cNvCxnSpPr>
            <a:cxnSpLocks noChangeShapeType="1"/>
          </p:cNvCxnSpPr>
          <p:nvPr/>
        </p:nvCxnSpPr>
        <p:spPr bwMode="auto">
          <a:xfrm rot="10800000">
            <a:off x="5214938" y="3140075"/>
            <a:ext cx="3357562" cy="1588"/>
          </a:xfrm>
          <a:prstGeom prst="line">
            <a:avLst/>
          </a:prstGeom>
          <a:noFill/>
          <a:ln w="25400" algn="ctr">
            <a:solidFill>
              <a:srgbClr val="00B050"/>
            </a:solidFill>
            <a:round/>
            <a:headEnd/>
            <a:tailEnd/>
          </a:ln>
          <a:extLst>
            <a:ext uri="{909E8E84-426E-40DD-AFC4-6F175D3DCCD1}">
              <a14:hiddenFill xmlns:a14="http://schemas.microsoft.com/office/drawing/2010/main">
                <a:noFill/>
              </a14:hiddenFill>
            </a:ext>
          </a:extLst>
        </p:spPr>
      </p:cxnSp>
      <p:sp>
        <p:nvSpPr>
          <p:cNvPr id="13" name="Oval 12">
            <a:extLst>
              <a:ext uri="{FF2B5EF4-FFF2-40B4-BE49-F238E27FC236}">
                <a16:creationId xmlns:a16="http://schemas.microsoft.com/office/drawing/2014/main" id="{E175DBDB-3C9F-4177-8A6F-3BA4737E8F6C}"/>
              </a:ext>
            </a:extLst>
          </p:cNvPr>
          <p:cNvSpPr>
            <a:spLocks noChangeArrowheads="1"/>
          </p:cNvSpPr>
          <p:nvPr/>
        </p:nvSpPr>
        <p:spPr bwMode="auto">
          <a:xfrm>
            <a:off x="4427538" y="5653907"/>
            <a:ext cx="3672854" cy="575444"/>
          </a:xfrm>
          <a:prstGeom prst="ellipse">
            <a:avLst/>
          </a:prstGeom>
          <a:noFill/>
          <a:ln w="8255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linds(horizont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2" grpId="0"/>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5">
            <a:extLst>
              <a:ext uri="{FF2B5EF4-FFF2-40B4-BE49-F238E27FC236}">
                <a16:creationId xmlns:a16="http://schemas.microsoft.com/office/drawing/2014/main" id="{C0D34A6A-DD89-4E26-896B-93BB4EFD0674}"/>
              </a:ext>
            </a:extLst>
          </p:cNvPr>
          <p:cNvSpPr>
            <a:spLocks noGrp="1" noChangeArrowheads="1"/>
          </p:cNvSpPr>
          <p:nvPr>
            <p:ph type="title"/>
          </p:nvPr>
        </p:nvSpPr>
        <p:spPr>
          <a:xfrm>
            <a:off x="1619250" y="620713"/>
            <a:ext cx="6697663" cy="609600"/>
          </a:xfrm>
        </p:spPr>
        <p:txBody>
          <a:bodyPr/>
          <a:lstStyle/>
          <a:p>
            <a:pPr eaLnBrk="1" hangingPunct="1"/>
            <a:r>
              <a:rPr lang="sr-Latn-CS" altLang="en-US"/>
              <a:t>Nevoljna nezaposlenost ipak postoji...</a:t>
            </a:r>
            <a:endParaRPr lang="en-US" altLang="en-US"/>
          </a:p>
        </p:txBody>
      </p:sp>
      <p:pic>
        <p:nvPicPr>
          <p:cNvPr id="29699" name="Picture 4">
            <a:extLst>
              <a:ext uri="{FF2B5EF4-FFF2-40B4-BE49-F238E27FC236}">
                <a16:creationId xmlns:a16="http://schemas.microsoft.com/office/drawing/2014/main" id="{79D4C45F-1696-4A88-85DA-4AB6D01139FD}"/>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395288" y="1196975"/>
            <a:ext cx="4608512" cy="5543550"/>
          </a:xfrm>
        </p:spPr>
      </p:pic>
      <p:sp>
        <p:nvSpPr>
          <p:cNvPr id="29700" name="Rectangle 6">
            <a:extLst>
              <a:ext uri="{FF2B5EF4-FFF2-40B4-BE49-F238E27FC236}">
                <a16:creationId xmlns:a16="http://schemas.microsoft.com/office/drawing/2014/main" id="{3A969C2E-E987-4157-8FCC-252320DA1128}"/>
              </a:ext>
            </a:extLst>
          </p:cNvPr>
          <p:cNvSpPr>
            <a:spLocks noChangeArrowheads="1"/>
          </p:cNvSpPr>
          <p:nvPr/>
        </p:nvSpPr>
        <p:spPr bwMode="auto">
          <a:xfrm>
            <a:off x="5148263" y="1576388"/>
            <a:ext cx="3995737"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lnSpc>
                <a:spcPct val="90000"/>
              </a:lnSpc>
              <a:spcBef>
                <a:spcPct val="20000"/>
              </a:spcBef>
              <a:buFontTx/>
              <a:buChar char="•"/>
            </a:pPr>
            <a:r>
              <a:rPr lang="en-US" altLang="en-US" sz="3200" u="none">
                <a:solidFill>
                  <a:srgbClr val="FCE78C"/>
                </a:solidFill>
                <a:latin typeface="Arial" panose="020B0604020202020204" pitchFamily="34" charset="0"/>
              </a:rPr>
              <a:t>pojava nevoljne nezaposlenosti mora biti posledica</a:t>
            </a:r>
            <a:r>
              <a:rPr lang="sr-Latn-CS" altLang="en-US" sz="3200" u="none">
                <a:solidFill>
                  <a:srgbClr val="FCE78C"/>
                </a:solidFill>
                <a:latin typeface="Arial" panose="020B0604020202020204" pitchFamily="34" charset="0"/>
              </a:rPr>
              <a:t> </a:t>
            </a:r>
            <a:r>
              <a:rPr lang="en-US" altLang="en-US" sz="3200" u="none">
                <a:solidFill>
                  <a:srgbClr val="FCE78C"/>
                </a:solidFill>
                <a:latin typeface="Arial" panose="020B0604020202020204" pitchFamily="34" charset="0"/>
              </a:rPr>
              <a:t>rigidnosti realnih zarada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12108274-735F-45F7-8A17-F1BDCE743F52}"/>
              </a:ext>
            </a:extLst>
          </p:cNvPr>
          <p:cNvSpPr>
            <a:spLocks noGrp="1"/>
          </p:cNvSpPr>
          <p:nvPr>
            <p:ph type="title"/>
          </p:nvPr>
        </p:nvSpPr>
        <p:spPr/>
        <p:txBody>
          <a:bodyPr/>
          <a:lstStyle/>
          <a:p>
            <a:endParaRPr lang="en-US" altLang="en-US"/>
          </a:p>
        </p:txBody>
      </p:sp>
      <p:sp>
        <p:nvSpPr>
          <p:cNvPr id="30723" name="Rectangle 2">
            <a:extLst>
              <a:ext uri="{FF2B5EF4-FFF2-40B4-BE49-F238E27FC236}">
                <a16:creationId xmlns:a16="http://schemas.microsoft.com/office/drawing/2014/main" id="{D208320C-EF24-412D-9DAE-F7CEFC3CD8ED}"/>
              </a:ext>
            </a:extLst>
          </p:cNvPr>
          <p:cNvSpPr>
            <a:spLocks noChangeArrowheads="1"/>
          </p:cNvSpPr>
          <p:nvPr/>
        </p:nvSpPr>
        <p:spPr bwMode="auto">
          <a:xfrm>
            <a:off x="1071563" y="952500"/>
            <a:ext cx="7532687"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u="none">
                <a:solidFill>
                  <a:schemeClr val="bg1"/>
                </a:solidFill>
              </a:rPr>
              <a:t>Reći da nezaposlenost može biti stvar slobodnog  izbora može izgledati prilično drsko. </a:t>
            </a:r>
            <a:endParaRPr lang="sr-Latn-CS" altLang="en-US" sz="2800" b="1" u="none">
              <a:solidFill>
                <a:schemeClr val="bg1"/>
              </a:solidFill>
            </a:endParaRPr>
          </a:p>
          <a:p>
            <a:pPr eaLnBrk="1" hangingPunct="1"/>
            <a:endParaRPr lang="sr-Latn-CS" altLang="en-US" u="none">
              <a:solidFill>
                <a:schemeClr val="bg1"/>
              </a:solidFill>
            </a:endParaRPr>
          </a:p>
          <a:p>
            <a:pPr eaLnBrk="1" hangingPunct="1"/>
            <a:r>
              <a:rPr lang="en-US" altLang="en-US" u="none">
                <a:solidFill>
                  <a:schemeClr val="bg1"/>
                </a:solidFill>
              </a:rPr>
              <a:t>Ipak, voljna</a:t>
            </a:r>
            <a:r>
              <a:rPr lang="sr-Latn-CS" altLang="en-US" u="none">
                <a:solidFill>
                  <a:schemeClr val="bg1"/>
                </a:solidFill>
              </a:rPr>
              <a:t> </a:t>
            </a:r>
            <a:r>
              <a:rPr lang="en-US" altLang="en-US" u="none">
                <a:solidFill>
                  <a:schemeClr val="bg1"/>
                </a:solidFill>
              </a:rPr>
              <a:t>nezaposlenost predstavlja važan fenomen. </a:t>
            </a:r>
            <a:endParaRPr lang="sr-Latn-CS" altLang="en-US" u="none">
              <a:solidFill>
                <a:schemeClr val="bg1"/>
              </a:solidFill>
            </a:endParaRPr>
          </a:p>
          <a:p>
            <a:pPr eaLnBrk="1" hangingPunct="1"/>
            <a:endParaRPr lang="sr-Latn-CS" altLang="en-US" u="none">
              <a:solidFill>
                <a:schemeClr val="bg1"/>
              </a:solidFill>
            </a:endParaRPr>
          </a:p>
          <a:p>
            <a:pPr eaLnBrk="1" hangingPunct="1"/>
            <a:r>
              <a:rPr lang="en-US" altLang="en-US" u="none">
                <a:solidFill>
                  <a:schemeClr val="bg1"/>
                </a:solidFill>
              </a:rPr>
              <a:t>Ne radi</a:t>
            </a:r>
            <a:r>
              <a:rPr lang="sr-Latn-CS" altLang="en-US" u="none">
                <a:solidFill>
                  <a:schemeClr val="bg1"/>
                </a:solidFill>
              </a:rPr>
              <a:t> </a:t>
            </a:r>
            <a:r>
              <a:rPr lang="en-US" altLang="en-US" u="none">
                <a:solidFill>
                  <a:schemeClr val="bg1"/>
                </a:solidFill>
              </a:rPr>
              <a:t>se samo o veoma bogatom svetu koji sebi može da</a:t>
            </a:r>
            <a:r>
              <a:rPr lang="sr-Latn-CS" altLang="en-US" u="none">
                <a:solidFill>
                  <a:schemeClr val="bg1"/>
                </a:solidFill>
              </a:rPr>
              <a:t> </a:t>
            </a:r>
            <a:r>
              <a:rPr lang="en-US" altLang="en-US" u="none">
                <a:solidFill>
                  <a:schemeClr val="bg1"/>
                </a:solidFill>
              </a:rPr>
              <a:t>priušti da ne radi</a:t>
            </a:r>
            <a:endParaRPr lang="sr-Latn-CS" altLang="en-US" u="none">
              <a:solidFill>
                <a:schemeClr val="bg1"/>
              </a:solidFill>
            </a:endParaRPr>
          </a:p>
          <a:p>
            <a:pPr eaLnBrk="1" hangingPunct="1"/>
            <a:endParaRPr lang="sr-Latn-CS" altLang="en-US" u="none">
              <a:solidFill>
                <a:schemeClr val="bg1"/>
              </a:solidFill>
            </a:endParaRPr>
          </a:p>
          <a:p>
            <a:pPr eaLnBrk="1" hangingPunct="1"/>
            <a:r>
              <a:rPr lang="en-US" altLang="en-US" u="none">
                <a:solidFill>
                  <a:schemeClr val="bg1"/>
                </a:solidFill>
              </a:rPr>
              <a:t>ljudi koji imaju neka primanja (od</a:t>
            </a:r>
            <a:r>
              <a:rPr lang="sr-Latn-CS" altLang="en-US" u="none">
                <a:solidFill>
                  <a:schemeClr val="bg1"/>
                </a:solidFill>
              </a:rPr>
              <a:t> </a:t>
            </a:r>
            <a:r>
              <a:rPr lang="pl-PL" altLang="en-US" u="none">
                <a:solidFill>
                  <a:schemeClr val="bg1"/>
                </a:solidFill>
              </a:rPr>
              <a:t>supružnika ili od države, na primer) </a:t>
            </a:r>
          </a:p>
          <a:p>
            <a:pPr eaLnBrk="1" hangingPunct="1"/>
            <a:endParaRPr lang="pl-PL" altLang="en-US" u="none">
              <a:solidFill>
                <a:schemeClr val="bg1"/>
              </a:solidFill>
            </a:endParaRPr>
          </a:p>
          <a:p>
            <a:pPr eaLnBrk="1" hangingPunct="1"/>
            <a:r>
              <a:rPr lang="pl-PL" altLang="en-US" u="none">
                <a:solidFill>
                  <a:schemeClr val="bg1"/>
                </a:solidFill>
              </a:rPr>
              <a:t>Ili zarada ne </a:t>
            </a:r>
            <a:r>
              <a:rPr lang="en-US" altLang="en-US" u="none">
                <a:solidFill>
                  <a:schemeClr val="bg1"/>
                </a:solidFill>
              </a:rPr>
              <a:t>predstavlja dovoljnu kompenzaciju za vreme koje</a:t>
            </a:r>
            <a:r>
              <a:rPr lang="sr-Latn-CS" altLang="en-US" u="none">
                <a:solidFill>
                  <a:schemeClr val="bg1"/>
                </a:solidFill>
              </a:rPr>
              <a:t> </a:t>
            </a:r>
            <a:r>
              <a:rPr lang="en-US" altLang="en-US" u="none">
                <a:solidFill>
                  <a:schemeClr val="bg1"/>
                </a:solidFill>
              </a:rPr>
              <a:t>bi inače mogli da provedu u netržišnim aktivnostima,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6547" name="Rectangle 3">
            <a:extLst>
              <a:ext uri="{FF2B5EF4-FFF2-40B4-BE49-F238E27FC236}">
                <a16:creationId xmlns:a16="http://schemas.microsoft.com/office/drawing/2014/main" id="{5FA2D416-0198-4937-94F1-B46600292905}"/>
              </a:ext>
            </a:extLst>
          </p:cNvPr>
          <p:cNvSpPr>
            <a:spLocks noGrp="1" noChangeArrowheads="1"/>
          </p:cNvSpPr>
          <p:nvPr>
            <p:ph type="body" idx="1"/>
          </p:nvPr>
        </p:nvSpPr>
        <p:spPr>
          <a:xfrm>
            <a:off x="34925" y="914400"/>
            <a:ext cx="7772400" cy="4876800"/>
          </a:xfrm>
        </p:spPr>
        <p:txBody>
          <a:bodyPr/>
          <a:lstStyle/>
          <a:p>
            <a:pPr eaLnBrk="1" hangingPunct="1"/>
            <a:r>
              <a:rPr lang="sr-Latn-CS" altLang="en-US"/>
              <a:t>Kolika je cena 1 sata dokolice?</a:t>
            </a:r>
          </a:p>
          <a:p>
            <a:pPr eaLnBrk="1" hangingPunct="1"/>
            <a:r>
              <a:rPr lang="sr-Latn-CS" altLang="en-US"/>
              <a:t>Jednaka je realnoj zaradi w</a:t>
            </a:r>
          </a:p>
          <a:p>
            <a:pPr eaLnBrk="1" hangingPunct="1"/>
            <a:r>
              <a:rPr lang="sr-Latn-CS" altLang="en-US"/>
              <a:t>Robinzon Kruso</a:t>
            </a:r>
          </a:p>
          <a:p>
            <a:pPr eaLnBrk="1" hangingPunct="1"/>
            <a:endParaRPr lang="sr-Latn-CS" altLang="en-US"/>
          </a:p>
          <a:p>
            <a:pPr eaLnBrk="1" hangingPunct="1"/>
            <a:endParaRPr lang="sr-Latn-CS" altLang="en-US"/>
          </a:p>
          <a:p>
            <a:pPr eaLnBrk="1" hangingPunct="1"/>
            <a:r>
              <a:rPr lang="sr-Latn-CS" altLang="en-US" sz="2400"/>
              <a:t>Nagib budžetske linije</a:t>
            </a:r>
          </a:p>
          <a:p>
            <a:pPr eaLnBrk="1" hangingPunct="1">
              <a:buFontTx/>
              <a:buNone/>
            </a:pPr>
            <a:r>
              <a:rPr lang="sr-Latn-CS" altLang="en-US" sz="2400"/>
              <a:t> određuje zarada w</a:t>
            </a:r>
          </a:p>
          <a:p>
            <a:pPr eaLnBrk="1" hangingPunct="1">
              <a:buFontTx/>
              <a:buNone/>
            </a:pPr>
            <a:endParaRPr lang="en-US" altLang="en-US"/>
          </a:p>
        </p:txBody>
      </p:sp>
      <p:grpSp>
        <p:nvGrpSpPr>
          <p:cNvPr id="1028" name="Group 11">
            <a:extLst>
              <a:ext uri="{FF2B5EF4-FFF2-40B4-BE49-F238E27FC236}">
                <a16:creationId xmlns:a16="http://schemas.microsoft.com/office/drawing/2014/main" id="{FB0380AE-8CAE-4BA0-956A-92FEBCFC646D}"/>
              </a:ext>
            </a:extLst>
          </p:cNvPr>
          <p:cNvGrpSpPr>
            <a:grpSpLocks/>
          </p:cNvGrpSpPr>
          <p:nvPr/>
        </p:nvGrpSpPr>
        <p:grpSpPr bwMode="auto">
          <a:xfrm>
            <a:off x="4246563" y="2420938"/>
            <a:ext cx="4824412" cy="4321175"/>
            <a:chOff x="1904" y="-1259"/>
            <a:chExt cx="3039" cy="2722"/>
          </a:xfrm>
        </p:grpSpPr>
        <p:pic>
          <p:nvPicPr>
            <p:cNvPr id="1029" name="Picture 4">
              <a:extLst>
                <a:ext uri="{FF2B5EF4-FFF2-40B4-BE49-F238E27FC236}">
                  <a16:creationId xmlns:a16="http://schemas.microsoft.com/office/drawing/2014/main" id="{39B93B05-859B-41FC-8EB1-F9ABB5BE96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331" t="1028" r="5354" b="45708"/>
            <a:stretch>
              <a:fillRect/>
            </a:stretch>
          </p:blipFill>
          <p:spPr bwMode="auto">
            <a:xfrm>
              <a:off x="1904" y="-1259"/>
              <a:ext cx="3039" cy="2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6" name="Object 9">
              <a:extLst>
                <a:ext uri="{FF2B5EF4-FFF2-40B4-BE49-F238E27FC236}">
                  <a16:creationId xmlns:a16="http://schemas.microsoft.com/office/drawing/2014/main" id="{6DDEF5FD-5994-4BC4-A91D-54134297DBFB}"/>
                </a:ext>
              </a:extLst>
            </p:cNvPr>
            <p:cNvGraphicFramePr>
              <a:graphicFrameLocks noChangeAspect="1"/>
            </p:cNvGraphicFramePr>
            <p:nvPr/>
          </p:nvGraphicFramePr>
          <p:xfrm>
            <a:off x="3062" y="1127"/>
            <a:ext cx="1272" cy="336"/>
          </p:xfrm>
          <a:graphic>
            <a:graphicData uri="http://schemas.openxmlformats.org/presentationml/2006/ole">
              <mc:AlternateContent xmlns:mc="http://schemas.openxmlformats.org/markup-compatibility/2006">
                <mc:Choice xmlns:v="urn:schemas-microsoft-com:vml" Requires="v">
                  <p:oleObj spid="_x0000_s1035" name="Equation" r:id="rId4" imgW="2019240" imgH="533160" progId="Equation.3">
                    <p:embed/>
                  </p:oleObj>
                </mc:Choice>
                <mc:Fallback>
                  <p:oleObj name="Equation" r:id="rId4" imgW="2019240" imgH="533160"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2" y="1127"/>
                          <a:ext cx="1272" cy="336"/>
                        </a:xfrm>
                        <a:prstGeom prst="rect">
                          <a:avLst/>
                        </a:prstGeom>
                        <a:solidFill>
                          <a:schemeClr val="bg1"/>
                        </a:solidFill>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654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654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6547">
                                            <p:txEl>
                                              <p:pRg st="5" end="5"/>
                                            </p:txEl>
                                          </p:spTgt>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2365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3CA9FB46-1174-43FD-9EE2-60D95CD5F592}"/>
              </a:ext>
            </a:extLst>
          </p:cNvPr>
          <p:cNvSpPr>
            <a:spLocks noGrp="1" noChangeArrowheads="1"/>
          </p:cNvSpPr>
          <p:nvPr>
            <p:ph type="body" idx="1"/>
          </p:nvPr>
        </p:nvSpPr>
        <p:spPr>
          <a:xfrm>
            <a:off x="0" y="914400"/>
            <a:ext cx="3563938" cy="4876800"/>
          </a:xfrm>
        </p:spPr>
        <p:txBody>
          <a:bodyPr/>
          <a:lstStyle/>
          <a:p>
            <a:pPr eaLnBrk="1" hangingPunct="1">
              <a:buFontTx/>
              <a:buChar char="-"/>
            </a:pPr>
            <a:r>
              <a:rPr lang="sr-Latn-CS" altLang="en-US" sz="3600"/>
              <a:t>Zbog sindikata</a:t>
            </a:r>
          </a:p>
          <a:p>
            <a:pPr eaLnBrk="1" hangingPunct="1">
              <a:buFontTx/>
              <a:buChar char="-"/>
            </a:pPr>
            <a:r>
              <a:rPr lang="sr-Latn-CS" altLang="en-US" sz="3600"/>
              <a:t>A ima i drugih razloga...</a:t>
            </a:r>
          </a:p>
          <a:p>
            <a:pPr lvl="1" eaLnBrk="1" hangingPunct="1">
              <a:buFontTx/>
              <a:buChar char="-"/>
            </a:pPr>
            <a:r>
              <a:rPr lang="sr-Latn-CS" altLang="en-US" sz="3200"/>
              <a:t>Minimalne zarade</a:t>
            </a:r>
          </a:p>
          <a:p>
            <a:pPr lvl="1" eaLnBrk="1" hangingPunct="1">
              <a:buFontTx/>
              <a:buChar char="-"/>
            </a:pPr>
            <a:r>
              <a:rPr lang="sr-Latn-CS" altLang="en-US" sz="3200"/>
              <a:t>Efikasne zarade</a:t>
            </a:r>
          </a:p>
          <a:p>
            <a:pPr lvl="1" eaLnBrk="1" hangingPunct="1">
              <a:buFontTx/>
              <a:buChar char="-"/>
            </a:pPr>
            <a:endParaRPr lang="sr-Latn-CS" altLang="en-US" sz="3200"/>
          </a:p>
          <a:p>
            <a:pPr eaLnBrk="1" hangingPunct="1">
              <a:buFontTx/>
              <a:buChar char="-"/>
            </a:pPr>
            <a:endParaRPr lang="en-US" altLang="en-US" sz="3600"/>
          </a:p>
        </p:txBody>
      </p:sp>
      <p:pic>
        <p:nvPicPr>
          <p:cNvPr id="31747" name="Picture 5">
            <a:extLst>
              <a:ext uri="{FF2B5EF4-FFF2-40B4-BE49-F238E27FC236}">
                <a16:creationId xmlns:a16="http://schemas.microsoft.com/office/drawing/2014/main" id="{DAA2B3AD-3A73-45EE-B180-03ACFF75B8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738" y="981075"/>
            <a:ext cx="4681537" cy="552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Line 6">
            <a:extLst>
              <a:ext uri="{FF2B5EF4-FFF2-40B4-BE49-F238E27FC236}">
                <a16:creationId xmlns:a16="http://schemas.microsoft.com/office/drawing/2014/main" id="{B9745DD9-7E04-4156-B62F-0AB1EB2DB77C}"/>
              </a:ext>
            </a:extLst>
          </p:cNvPr>
          <p:cNvSpPr>
            <a:spLocks noChangeShapeType="1"/>
          </p:cNvSpPr>
          <p:nvPr/>
        </p:nvSpPr>
        <p:spPr bwMode="auto">
          <a:xfrm>
            <a:off x="2484438" y="1341438"/>
            <a:ext cx="2592387" cy="935037"/>
          </a:xfrm>
          <a:prstGeom prst="line">
            <a:avLst/>
          </a:prstGeom>
          <a:noFill/>
          <a:ln w="28575">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1749" name="Line 7">
            <a:extLst>
              <a:ext uri="{FF2B5EF4-FFF2-40B4-BE49-F238E27FC236}">
                <a16:creationId xmlns:a16="http://schemas.microsoft.com/office/drawing/2014/main" id="{C224E1EE-35AF-4967-AFBB-99BA76B07291}"/>
              </a:ext>
            </a:extLst>
          </p:cNvPr>
          <p:cNvSpPr>
            <a:spLocks noChangeShapeType="1"/>
          </p:cNvSpPr>
          <p:nvPr/>
        </p:nvSpPr>
        <p:spPr bwMode="auto">
          <a:xfrm flipV="1">
            <a:off x="2124075" y="2060575"/>
            <a:ext cx="2736850" cy="1584325"/>
          </a:xfrm>
          <a:prstGeom prst="line">
            <a:avLst/>
          </a:prstGeom>
          <a:noFill/>
          <a:ln w="3810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E069E61C-C948-4548-9C5E-560E07EA2D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931" t="36398" r="50388" b="19334"/>
          <a:stretch>
            <a:fillRect/>
          </a:stretch>
        </p:blipFill>
        <p:spPr bwMode="auto">
          <a:xfrm>
            <a:off x="395288" y="96838"/>
            <a:ext cx="8137525" cy="619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itle 1">
            <a:extLst>
              <a:ext uri="{FF2B5EF4-FFF2-40B4-BE49-F238E27FC236}">
                <a16:creationId xmlns:a16="http://schemas.microsoft.com/office/drawing/2014/main" id="{B0A6DB56-7CC4-43FB-BB7E-04F1F0CE6148}"/>
              </a:ext>
            </a:extLst>
          </p:cNvPr>
          <p:cNvSpPr>
            <a:spLocks noGrp="1"/>
          </p:cNvSpPr>
          <p:nvPr>
            <p:ph type="title"/>
          </p:nvPr>
        </p:nvSpPr>
        <p:spPr/>
        <p:txBody>
          <a:bodyPr/>
          <a:lstStyle/>
          <a:p>
            <a:endParaRPr lang="en-GB" altLang="en-US"/>
          </a:p>
        </p:txBody>
      </p:sp>
      <p:pic>
        <p:nvPicPr>
          <p:cNvPr id="4" name="Content Placeholder 3" descr="ANd9GcSQ2tzT49kTez0Wii0HRFqTi_icHxBA7lQZw82u_AKoSNi5w4wJqw">
            <a:extLst>
              <a:ext uri="{FF2B5EF4-FFF2-40B4-BE49-F238E27FC236}">
                <a16:creationId xmlns:a16="http://schemas.microsoft.com/office/drawing/2014/main" id="{77B1B562-C89F-4595-BDD1-5BDEFA8045C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4949825" y="2636838"/>
            <a:ext cx="3151188" cy="3665537"/>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A1BF2925-C1FC-4F4B-BFFF-F644A75C89F0}"/>
              </a:ext>
            </a:extLst>
          </p:cNvPr>
          <p:cNvSpPr>
            <a:spLocks noGrp="1"/>
          </p:cNvSpPr>
          <p:nvPr>
            <p:ph type="title"/>
          </p:nvPr>
        </p:nvSpPr>
        <p:spPr/>
        <p:txBody>
          <a:bodyPr/>
          <a:lstStyle/>
          <a:p>
            <a:endParaRPr lang="en-GB" altLang="en-US"/>
          </a:p>
        </p:txBody>
      </p:sp>
      <p:sp>
        <p:nvSpPr>
          <p:cNvPr id="33795" name="Content Placeholder 2">
            <a:extLst>
              <a:ext uri="{FF2B5EF4-FFF2-40B4-BE49-F238E27FC236}">
                <a16:creationId xmlns:a16="http://schemas.microsoft.com/office/drawing/2014/main" id="{EB8E99EE-58E8-4AE4-BC6E-EA6C554056B8}"/>
              </a:ext>
            </a:extLst>
          </p:cNvPr>
          <p:cNvSpPr>
            <a:spLocks noGrp="1"/>
          </p:cNvSpPr>
          <p:nvPr>
            <p:ph idx="1"/>
          </p:nvPr>
        </p:nvSpPr>
        <p:spPr>
          <a:xfrm>
            <a:off x="685800" y="914400"/>
            <a:ext cx="7990656" cy="4876800"/>
          </a:xfrm>
        </p:spPr>
        <p:txBody>
          <a:bodyPr/>
          <a:lstStyle/>
          <a:p>
            <a:r>
              <a:rPr lang="en-GB" altLang="en-US" dirty="0">
                <a:hlinkClick r:id="rId2"/>
              </a:rPr>
              <a:t>http://rt.com/news/159720-switzerland-vote-highest-wage/</a:t>
            </a:r>
            <a:endParaRPr lang="en-US" altLang="en-US" dirty="0"/>
          </a:p>
          <a:p>
            <a:r>
              <a:rPr lang="en-GB" altLang="en-US" sz="2000" dirty="0"/>
              <a:t>Swiss unions proposed a minimum wage rise because of the high living costs in cities such as Geneva and Zurich. They argued that a minimum wage of 4,000 francs a month was necessary because rent, health insurance and food are hugely expensive.</a:t>
            </a:r>
            <a:endParaRPr lang="en-US" altLang="en-US" sz="2000" dirty="0"/>
          </a:p>
          <a:p>
            <a:endParaRPr lang="en-US" altLang="en-US" sz="2000" dirty="0"/>
          </a:p>
          <a:p>
            <a:r>
              <a:rPr lang="en-GB" altLang="en-US" sz="2000" dirty="0"/>
              <a:t>U</a:t>
            </a:r>
            <a:r>
              <a:rPr lang="en-US" altLang="en-US" sz="2000" dirty="0" err="1"/>
              <a:t>ništiće</a:t>
            </a:r>
            <a:r>
              <a:rPr lang="en-US" altLang="en-US" sz="2000" dirty="0"/>
              <a:t> </a:t>
            </a:r>
            <a:r>
              <a:rPr lang="en-US" altLang="en-US" sz="2000" dirty="0" err="1"/>
              <a:t>mali</a:t>
            </a:r>
            <a:r>
              <a:rPr lang="en-US" altLang="en-US" sz="2000" dirty="0"/>
              <a:t> </a:t>
            </a:r>
            <a:r>
              <a:rPr lang="en-US" altLang="en-US" sz="2000" dirty="0" err="1"/>
              <a:t>biznis</a:t>
            </a:r>
            <a:endParaRPr lang="en-US" altLang="en-US" sz="2000" dirty="0"/>
          </a:p>
          <a:p>
            <a:r>
              <a:rPr lang="en-GB" altLang="en-US" sz="2000" i="1" dirty="0"/>
              <a:t>“A minimum wage won’t stop poverty,”</a:t>
            </a:r>
            <a:r>
              <a:rPr lang="en-GB" altLang="en-US" sz="2000" dirty="0"/>
              <a:t> Economic Minister Johann Schneider-Ammann </a:t>
            </a:r>
            <a:endParaRPr lang="en-US" altLang="en-US" sz="2000" dirty="0"/>
          </a:p>
          <a:p>
            <a:r>
              <a:rPr lang="en-GB" altLang="en-US" sz="2000" dirty="0"/>
              <a:t>over half the Swiss population earn over 5,000 euro ($6,800) per month. </a:t>
            </a:r>
          </a:p>
          <a:p>
            <a:endParaRPr lang="en-GB" altLang="en-US" sz="2000" dirty="0"/>
          </a:p>
          <a:p>
            <a:r>
              <a:rPr lang="en-GB" altLang="en-US" sz="2000" dirty="0"/>
              <a:t>77% </a:t>
            </a:r>
            <a:r>
              <a:rPr lang="en-GB" altLang="en-US" sz="2000" dirty="0" err="1"/>
              <a:t>odbijen</a:t>
            </a:r>
            <a:r>
              <a:rPr lang="en-GB" altLang="en-US" sz="2000" dirty="0"/>
              <a:t> basic income </a:t>
            </a:r>
            <a:r>
              <a:rPr lang="en-GB" altLang="en-US" sz="2000" dirty="0" err="1"/>
              <a:t>na</a:t>
            </a:r>
            <a:r>
              <a:rPr lang="en-GB" altLang="en-US" sz="2000" dirty="0"/>
              <a:t> referendum https://www.bbc.com/news/world-europe-36454060</a:t>
            </a:r>
          </a:p>
          <a:p>
            <a:endParaRPr lang="en-GB" altLang="en-US" sz="2000" dirty="0"/>
          </a:p>
          <a:p>
            <a:endParaRPr lang="en-GB" altLang="en-US" sz="2000" dirty="0"/>
          </a:p>
          <a:p>
            <a:endParaRPr lang="en-GB" altLang="en-US" sz="2000" dirty="0"/>
          </a:p>
          <a:p>
            <a:endParaRPr lang="en-GB" altLang="en-US" sz="2000" dirty="0"/>
          </a:p>
          <a:p>
            <a:endParaRPr lang="en-GB" altLang="en-US" sz="2000" dirty="0"/>
          </a:p>
          <a:p>
            <a:endParaRPr lang="en-GB" altLang="en-US"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98E990D6-4051-4ABE-8628-5CCE798608FD}"/>
              </a:ext>
            </a:extLst>
          </p:cNvPr>
          <p:cNvSpPr>
            <a:spLocks noGrp="1" noChangeArrowheads="1"/>
          </p:cNvSpPr>
          <p:nvPr>
            <p:ph type="title"/>
          </p:nvPr>
        </p:nvSpPr>
        <p:spPr/>
        <p:txBody>
          <a:bodyPr/>
          <a:lstStyle/>
          <a:p>
            <a:pPr eaLnBrk="1" hangingPunct="1"/>
            <a:endParaRPr lang="sr-Latn-CS" altLang="en-US"/>
          </a:p>
        </p:txBody>
      </p:sp>
      <p:sp>
        <p:nvSpPr>
          <p:cNvPr id="34819" name="Rectangle 3">
            <a:extLst>
              <a:ext uri="{FF2B5EF4-FFF2-40B4-BE49-F238E27FC236}">
                <a16:creationId xmlns:a16="http://schemas.microsoft.com/office/drawing/2014/main" id="{5CDA0B85-B5E7-45EE-967B-93F2ED929D84}"/>
              </a:ext>
            </a:extLst>
          </p:cNvPr>
          <p:cNvSpPr>
            <a:spLocks noGrp="1" noChangeArrowheads="1"/>
          </p:cNvSpPr>
          <p:nvPr>
            <p:ph type="body" idx="1"/>
          </p:nvPr>
        </p:nvSpPr>
        <p:spPr>
          <a:xfrm>
            <a:off x="685800" y="914400"/>
            <a:ext cx="3165475" cy="4876800"/>
          </a:xfrm>
        </p:spPr>
        <p:txBody>
          <a:bodyPr/>
          <a:lstStyle/>
          <a:p>
            <a:pPr eaLnBrk="1" hangingPunct="1">
              <a:lnSpc>
                <a:spcPct val="80000"/>
              </a:lnSpc>
            </a:pPr>
            <a:r>
              <a:rPr lang="en-US" altLang="en-US" sz="3600"/>
              <a:t>Kriva kolektivne ponude rada sasvim je nalik krivoj</a:t>
            </a:r>
            <a:r>
              <a:rPr lang="sr-Latn-CS" altLang="en-US" sz="3600"/>
              <a:t> </a:t>
            </a:r>
            <a:r>
              <a:rPr lang="en-US" altLang="en-US" sz="3600"/>
              <a:t>individualne ponude, ali se izvodi sasvim</a:t>
            </a:r>
            <a:r>
              <a:rPr lang="sr-Latn-CS" altLang="en-US" sz="3600"/>
              <a:t> </a:t>
            </a:r>
            <a:r>
              <a:rPr lang="en-US" altLang="en-US" sz="3600"/>
              <a:t>drugači</a:t>
            </a:r>
            <a:r>
              <a:rPr lang="sr-Latn-CS" altLang="en-US" sz="3600"/>
              <a:t>je</a:t>
            </a:r>
            <a:endParaRPr lang="en-US" altLang="en-US" sz="3600"/>
          </a:p>
          <a:p>
            <a:pPr eaLnBrk="1" hangingPunct="1">
              <a:lnSpc>
                <a:spcPct val="80000"/>
              </a:lnSpc>
            </a:pPr>
            <a:endParaRPr lang="en-US" altLang="en-US" sz="3600"/>
          </a:p>
        </p:txBody>
      </p:sp>
      <p:pic>
        <p:nvPicPr>
          <p:cNvPr id="34820" name="Picture 4">
            <a:extLst>
              <a:ext uri="{FF2B5EF4-FFF2-40B4-BE49-F238E27FC236}">
                <a16:creationId xmlns:a16="http://schemas.microsoft.com/office/drawing/2014/main" id="{138D32D3-8730-407E-8652-056D3F0275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908050"/>
            <a:ext cx="3709988" cy="52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Line 5">
            <a:extLst>
              <a:ext uri="{FF2B5EF4-FFF2-40B4-BE49-F238E27FC236}">
                <a16:creationId xmlns:a16="http://schemas.microsoft.com/office/drawing/2014/main" id="{B5DD070F-6411-47C4-B151-7B92FD6686A1}"/>
              </a:ext>
            </a:extLst>
          </p:cNvPr>
          <p:cNvSpPr>
            <a:spLocks noChangeShapeType="1"/>
          </p:cNvSpPr>
          <p:nvPr/>
        </p:nvSpPr>
        <p:spPr bwMode="auto">
          <a:xfrm>
            <a:off x="2339975" y="3933825"/>
            <a:ext cx="3744913" cy="1008063"/>
          </a:xfrm>
          <a:prstGeom prst="line">
            <a:avLst/>
          </a:prstGeom>
          <a:noFill/>
          <a:ln w="28575">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87CF3CCD-0E61-49AF-AA01-AF22300C8034}"/>
              </a:ext>
            </a:extLst>
          </p:cNvPr>
          <p:cNvSpPr>
            <a:spLocks noGrp="1" noChangeArrowheads="1"/>
          </p:cNvSpPr>
          <p:nvPr>
            <p:ph type="body" idx="1"/>
          </p:nvPr>
        </p:nvSpPr>
        <p:spPr>
          <a:xfrm>
            <a:off x="685800" y="914400"/>
            <a:ext cx="3381375" cy="5683250"/>
          </a:xfrm>
        </p:spPr>
        <p:txBody>
          <a:bodyPr/>
          <a:lstStyle/>
          <a:p>
            <a:pPr eaLnBrk="1" hangingPunct="1">
              <a:lnSpc>
                <a:spcPct val="80000"/>
              </a:lnSpc>
              <a:buFontTx/>
              <a:buNone/>
            </a:pPr>
            <a:r>
              <a:rPr lang="en-US" altLang="en-US" sz="2400"/>
              <a:t>Kolektivno, kroz sindikate, raste pregovaračka</a:t>
            </a:r>
            <a:r>
              <a:rPr lang="sr-Latn-CS" altLang="en-US" sz="2400"/>
              <a:t> </a:t>
            </a:r>
            <a:r>
              <a:rPr lang="en-US" altLang="en-US" sz="2400"/>
              <a:t>snag</a:t>
            </a:r>
            <a:r>
              <a:rPr lang="sr-Latn-CS" altLang="en-US" sz="2400"/>
              <a:t>a</a:t>
            </a:r>
            <a:r>
              <a:rPr lang="en-US" altLang="en-US" sz="2400"/>
              <a:t> i sledstveno tome poboljšava se ishod.</a:t>
            </a:r>
          </a:p>
          <a:p>
            <a:pPr eaLnBrk="1" hangingPunct="1">
              <a:lnSpc>
                <a:spcPct val="80000"/>
              </a:lnSpc>
              <a:buFontTx/>
              <a:buNone/>
            </a:pPr>
            <a:r>
              <a:rPr lang="en-US" altLang="en-US" sz="2400"/>
              <a:t>Za datu ponudu rada, zahtevaće veće realne zarade:</a:t>
            </a:r>
            <a:r>
              <a:rPr lang="sr-Latn-CS" altLang="en-US" sz="2400"/>
              <a:t> </a:t>
            </a:r>
            <a:r>
              <a:rPr lang="en-US" altLang="en-US" sz="2400"/>
              <a:t>kriva kolektivne ponude rada nalaziće se isključivo</a:t>
            </a:r>
            <a:r>
              <a:rPr lang="sr-Latn-CS" altLang="en-US" sz="2400"/>
              <a:t> </a:t>
            </a:r>
            <a:r>
              <a:rPr lang="en-US" altLang="en-US" sz="2400"/>
              <a:t>iznad individualnih kriva ponude rada.</a:t>
            </a:r>
          </a:p>
          <a:p>
            <a:pPr eaLnBrk="1" hangingPunct="1">
              <a:lnSpc>
                <a:spcPct val="80000"/>
              </a:lnSpc>
            </a:pPr>
            <a:endParaRPr lang="en-US" altLang="en-US" sz="2400"/>
          </a:p>
        </p:txBody>
      </p:sp>
      <p:pic>
        <p:nvPicPr>
          <p:cNvPr id="35843" name="Picture 4">
            <a:extLst>
              <a:ext uri="{FF2B5EF4-FFF2-40B4-BE49-F238E27FC236}">
                <a16:creationId xmlns:a16="http://schemas.microsoft.com/office/drawing/2014/main" id="{2353A195-CF25-43AC-BE3E-813CF3584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765175"/>
            <a:ext cx="4467225"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Line 5">
            <a:extLst>
              <a:ext uri="{FF2B5EF4-FFF2-40B4-BE49-F238E27FC236}">
                <a16:creationId xmlns:a16="http://schemas.microsoft.com/office/drawing/2014/main" id="{CD81DDD4-21CA-49EF-A812-81240273CBE2}"/>
              </a:ext>
            </a:extLst>
          </p:cNvPr>
          <p:cNvSpPr>
            <a:spLocks noChangeShapeType="1"/>
          </p:cNvSpPr>
          <p:nvPr/>
        </p:nvSpPr>
        <p:spPr bwMode="auto">
          <a:xfrm flipV="1">
            <a:off x="3276600" y="2060575"/>
            <a:ext cx="2590800" cy="2016125"/>
          </a:xfrm>
          <a:prstGeom prst="line">
            <a:avLst/>
          </a:prstGeom>
          <a:noFill/>
          <a:ln w="3810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5845" name="Line 6">
            <a:extLst>
              <a:ext uri="{FF2B5EF4-FFF2-40B4-BE49-F238E27FC236}">
                <a16:creationId xmlns:a16="http://schemas.microsoft.com/office/drawing/2014/main" id="{E2049F63-9492-4D89-9B0B-12873B8210B1}"/>
              </a:ext>
            </a:extLst>
          </p:cNvPr>
          <p:cNvSpPr>
            <a:spLocks noChangeShapeType="1"/>
          </p:cNvSpPr>
          <p:nvPr/>
        </p:nvSpPr>
        <p:spPr bwMode="auto">
          <a:xfrm>
            <a:off x="4427538" y="5876925"/>
            <a:ext cx="3960812" cy="0"/>
          </a:xfrm>
          <a:prstGeom prst="line">
            <a:avLst/>
          </a:prstGeom>
          <a:noFill/>
          <a:ln w="38100">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5846" name="Line 7">
            <a:extLst>
              <a:ext uri="{FF2B5EF4-FFF2-40B4-BE49-F238E27FC236}">
                <a16:creationId xmlns:a16="http://schemas.microsoft.com/office/drawing/2014/main" id="{88870F6B-911D-48C9-ADF5-CAE787B972DE}"/>
              </a:ext>
            </a:extLst>
          </p:cNvPr>
          <p:cNvSpPr>
            <a:spLocks noChangeShapeType="1"/>
          </p:cNvSpPr>
          <p:nvPr/>
        </p:nvSpPr>
        <p:spPr bwMode="auto">
          <a:xfrm>
            <a:off x="4427538" y="6092825"/>
            <a:ext cx="1944687"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5847" name="Line 8">
            <a:extLst>
              <a:ext uri="{FF2B5EF4-FFF2-40B4-BE49-F238E27FC236}">
                <a16:creationId xmlns:a16="http://schemas.microsoft.com/office/drawing/2014/main" id="{19345EB7-30D0-4D90-8CC4-1E0A1B9EAE0E}"/>
              </a:ext>
            </a:extLst>
          </p:cNvPr>
          <p:cNvSpPr>
            <a:spLocks noChangeShapeType="1"/>
          </p:cNvSpPr>
          <p:nvPr/>
        </p:nvSpPr>
        <p:spPr bwMode="auto">
          <a:xfrm flipV="1">
            <a:off x="6156325" y="2420938"/>
            <a:ext cx="360363" cy="3024187"/>
          </a:xfrm>
          <a:prstGeom prst="line">
            <a:avLst/>
          </a:prstGeom>
          <a:noFill/>
          <a:ln w="5715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3">
            <a:extLst>
              <a:ext uri="{FF2B5EF4-FFF2-40B4-BE49-F238E27FC236}">
                <a16:creationId xmlns:a16="http://schemas.microsoft.com/office/drawing/2014/main" id="{C520FEDE-2FA6-402A-9C8B-1DAC882589DB}"/>
              </a:ext>
            </a:extLst>
          </p:cNvPr>
          <p:cNvSpPr>
            <a:spLocks noGrp="1" noChangeArrowheads="1"/>
          </p:cNvSpPr>
          <p:nvPr>
            <p:ph type="body" idx="1"/>
          </p:nvPr>
        </p:nvSpPr>
        <p:spPr>
          <a:xfrm>
            <a:off x="685800" y="914400"/>
            <a:ext cx="7772400" cy="2730500"/>
          </a:xfrm>
        </p:spPr>
        <p:txBody>
          <a:bodyPr/>
          <a:lstStyle/>
          <a:p>
            <a:pPr eaLnBrk="1" hangingPunct="1"/>
            <a:r>
              <a:rPr lang="en-US" altLang="en-US"/>
              <a:t>Zašto sindikati rade na tome da zarade postaju sve</a:t>
            </a:r>
            <a:r>
              <a:rPr lang="sr-Latn-CS" altLang="en-US"/>
              <a:t> </a:t>
            </a:r>
            <a:r>
              <a:rPr lang="en-US" altLang="en-US"/>
              <a:t>rigidnije, što je u očiglednoj suprotnosti sa voljom</a:t>
            </a:r>
            <a:r>
              <a:rPr lang="sr-Latn-CS" altLang="en-US"/>
              <a:t> </a:t>
            </a:r>
            <a:r>
              <a:rPr lang="en-US" altLang="en-US"/>
              <a:t>nezaposlenih radnika?</a:t>
            </a:r>
            <a:endParaRPr lang="sr-Latn-CS" altLang="en-US"/>
          </a:p>
          <a:p>
            <a:pPr lvl="1" eaLnBrk="1" hangingPunct="1"/>
            <a:endParaRPr lang="sr-Latn-CS" altLang="en-US"/>
          </a:p>
          <a:p>
            <a:pPr eaLnBrk="1" hangingPunct="1">
              <a:buFontTx/>
              <a:buNone/>
            </a:pPr>
            <a:endParaRPr lang="en-US"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3">
            <a:extLst>
              <a:ext uri="{FF2B5EF4-FFF2-40B4-BE49-F238E27FC236}">
                <a16:creationId xmlns:a16="http://schemas.microsoft.com/office/drawing/2014/main" id="{598FE75D-0ED7-46CC-81FE-DD8DC6449D6E}"/>
              </a:ext>
            </a:extLst>
          </p:cNvPr>
          <p:cNvSpPr>
            <a:spLocks noGrp="1" noChangeArrowheads="1"/>
          </p:cNvSpPr>
          <p:nvPr>
            <p:ph type="body" idx="1"/>
          </p:nvPr>
        </p:nvSpPr>
        <p:spPr>
          <a:xfrm>
            <a:off x="685800" y="914400"/>
            <a:ext cx="8134350" cy="3667125"/>
          </a:xfrm>
        </p:spPr>
        <p:txBody>
          <a:bodyPr/>
          <a:lstStyle/>
          <a:p>
            <a:pPr eaLnBrk="1" hangingPunct="1"/>
            <a:r>
              <a:rPr lang="sr-Latn-CS" altLang="en-US"/>
              <a:t>Odgovor</a:t>
            </a:r>
          </a:p>
          <a:p>
            <a:pPr lvl="1" eaLnBrk="1" hangingPunct="1"/>
            <a:r>
              <a:rPr lang="en-US" altLang="en-US"/>
              <a:t>Zaposleni</a:t>
            </a:r>
            <a:r>
              <a:rPr lang="sr-Latn-CS" altLang="en-US"/>
              <a:t> </a:t>
            </a:r>
            <a:r>
              <a:rPr lang="en-US" altLang="en-US"/>
              <a:t>traže rast (sopstvenih) realnih zarada, po cenu</a:t>
            </a:r>
            <a:r>
              <a:rPr lang="sr-Latn-CS" altLang="en-US"/>
              <a:t> </a:t>
            </a:r>
            <a:r>
              <a:rPr lang="en-US" altLang="en-US"/>
              <a:t>rasta nezaposlenosti (ali ne sopstvene).</a:t>
            </a:r>
            <a:endParaRPr lang="sr-Latn-CS" altLang="en-US"/>
          </a:p>
          <a:p>
            <a:pPr lvl="1" eaLnBrk="1" hangingPunct="1"/>
            <a:r>
              <a:rPr lang="sr-Latn-CS" altLang="en-US"/>
              <a:t> oni su insajderi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3">
            <a:extLst>
              <a:ext uri="{FF2B5EF4-FFF2-40B4-BE49-F238E27FC236}">
                <a16:creationId xmlns:a16="http://schemas.microsoft.com/office/drawing/2014/main" id="{E292B38E-8FDD-4E13-BDE2-EDEA3FA3AE64}"/>
              </a:ext>
            </a:extLst>
          </p:cNvPr>
          <p:cNvSpPr>
            <a:spLocks noGrp="1" noChangeArrowheads="1"/>
          </p:cNvSpPr>
          <p:nvPr>
            <p:ph type="body" idx="1"/>
          </p:nvPr>
        </p:nvSpPr>
        <p:spPr>
          <a:xfrm>
            <a:off x="0" y="2060575"/>
            <a:ext cx="4427538" cy="3730625"/>
          </a:xfrm>
        </p:spPr>
        <p:txBody>
          <a:bodyPr/>
          <a:lstStyle/>
          <a:p>
            <a:pPr eaLnBrk="1" hangingPunct="1">
              <a:lnSpc>
                <a:spcPct val="80000"/>
              </a:lnSpc>
              <a:buFontTx/>
              <a:buNone/>
            </a:pPr>
            <a:r>
              <a:rPr lang="en-US" altLang="en-US" sz="1800"/>
              <a:t>Nagib krive kolektivne ponude rada zavisiće od</a:t>
            </a:r>
            <a:r>
              <a:rPr lang="sr-Latn-CS" altLang="en-US" sz="1800"/>
              <a:t> </a:t>
            </a:r>
            <a:r>
              <a:rPr lang="en-US" altLang="en-US" sz="1800"/>
              <a:t>preferencija sindikata u pogledu zaposlenosti i zarada,</a:t>
            </a:r>
            <a:r>
              <a:rPr lang="sr-Latn-CS" altLang="en-US" sz="1800"/>
              <a:t>  </a:t>
            </a:r>
          </a:p>
          <a:p>
            <a:pPr eaLnBrk="1" hangingPunct="1">
              <a:lnSpc>
                <a:spcPct val="80000"/>
              </a:lnSpc>
              <a:buFontTx/>
              <a:buNone/>
            </a:pPr>
            <a:endParaRPr lang="sr-Latn-CS" altLang="en-US" sz="1800"/>
          </a:p>
          <a:p>
            <a:pPr eaLnBrk="1" hangingPunct="1">
              <a:lnSpc>
                <a:spcPct val="80000"/>
              </a:lnSpc>
              <a:buFontTx/>
              <a:buNone/>
            </a:pPr>
            <a:r>
              <a:rPr lang="en-US" altLang="en-US" sz="1800"/>
              <a:t>Članovi sindikata</a:t>
            </a:r>
            <a:r>
              <a:rPr lang="sr-Latn-CS" altLang="en-US" sz="1800"/>
              <a:t> </a:t>
            </a:r>
            <a:r>
              <a:rPr lang="en-US" altLang="en-US" sz="1800"/>
              <a:t>koji su trenutno zaposleni kao i oni kojima je</a:t>
            </a:r>
            <a:r>
              <a:rPr lang="sr-Latn-CS" altLang="en-US" sz="1800"/>
              <a:t> </a:t>
            </a:r>
            <a:r>
              <a:rPr lang="en-US" altLang="en-US" sz="1800"/>
              <a:t>posao zagarantovan, težiće</a:t>
            </a:r>
            <a:r>
              <a:rPr lang="sr-Latn-CS" altLang="en-US" sz="1800"/>
              <a:t> </a:t>
            </a:r>
            <a:r>
              <a:rPr lang="en-US" altLang="en-US" sz="1800"/>
              <a:t> da sindikat bude tvrdokoran:</a:t>
            </a:r>
            <a:r>
              <a:rPr lang="sr-Latn-CS" altLang="en-US" sz="1800"/>
              <a:t> </a:t>
            </a:r>
            <a:r>
              <a:rPr lang="en-US" altLang="en-US" sz="1800"/>
              <a:t>ako njihov uticaj bude jak, kriva ponude rada</a:t>
            </a:r>
            <a:r>
              <a:rPr lang="sr-Latn-CS" altLang="en-US" sz="1800"/>
              <a:t> </a:t>
            </a:r>
            <a:r>
              <a:rPr lang="en-US" altLang="en-US" sz="1800"/>
              <a:t>biće strma. </a:t>
            </a:r>
            <a:endParaRPr lang="sr-Latn-CS" altLang="en-US" sz="1800"/>
          </a:p>
          <a:p>
            <a:pPr eaLnBrk="1" hangingPunct="1">
              <a:lnSpc>
                <a:spcPct val="80000"/>
              </a:lnSpc>
              <a:buFontTx/>
              <a:buNone/>
            </a:pPr>
            <a:endParaRPr lang="sr-Latn-CS" altLang="en-US" sz="1800"/>
          </a:p>
          <a:p>
            <a:pPr eaLnBrk="1" hangingPunct="1">
              <a:lnSpc>
                <a:spcPct val="80000"/>
              </a:lnSpc>
              <a:buFontTx/>
              <a:buNone/>
            </a:pPr>
            <a:r>
              <a:rPr lang="en-US" altLang="en-US" sz="1800"/>
              <a:t>Nasuprot tome, ako sindikat bude zagovarao</a:t>
            </a:r>
            <a:r>
              <a:rPr lang="sr-Latn-CS" altLang="en-US" sz="1800"/>
              <a:t> </a:t>
            </a:r>
            <a:r>
              <a:rPr lang="en-US" altLang="en-US" sz="1800"/>
              <a:t>princip „posao je na prvom mestu”, kriva kolektivne ponude rada</a:t>
            </a:r>
            <a:r>
              <a:rPr lang="sr-Latn-CS" altLang="en-US" sz="1800"/>
              <a:t> </a:t>
            </a:r>
            <a:r>
              <a:rPr lang="en-US" altLang="en-US" sz="1800"/>
              <a:t>biće sve položenija. </a:t>
            </a:r>
          </a:p>
        </p:txBody>
      </p:sp>
      <p:pic>
        <p:nvPicPr>
          <p:cNvPr id="38915" name="Picture 4">
            <a:extLst>
              <a:ext uri="{FF2B5EF4-FFF2-40B4-BE49-F238E27FC236}">
                <a16:creationId xmlns:a16="http://schemas.microsoft.com/office/drawing/2014/main" id="{CB25CE62-407D-4FC3-994D-A716ABF0D7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765175"/>
            <a:ext cx="4467225"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Line 6">
            <a:extLst>
              <a:ext uri="{FF2B5EF4-FFF2-40B4-BE49-F238E27FC236}">
                <a16:creationId xmlns:a16="http://schemas.microsoft.com/office/drawing/2014/main" id="{3F57B879-1B00-404B-BEFA-84FD04CCE95A}"/>
              </a:ext>
            </a:extLst>
          </p:cNvPr>
          <p:cNvSpPr>
            <a:spLocks noChangeShapeType="1"/>
          </p:cNvSpPr>
          <p:nvPr/>
        </p:nvSpPr>
        <p:spPr bwMode="auto">
          <a:xfrm flipV="1">
            <a:off x="5508625" y="1125538"/>
            <a:ext cx="1079500" cy="1871662"/>
          </a:xfrm>
          <a:prstGeom prst="line">
            <a:avLst/>
          </a:prstGeom>
          <a:noFill/>
          <a:ln w="38100">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8917" name="Rectangle 8">
            <a:extLst>
              <a:ext uri="{FF2B5EF4-FFF2-40B4-BE49-F238E27FC236}">
                <a16:creationId xmlns:a16="http://schemas.microsoft.com/office/drawing/2014/main" id="{9C834394-6186-4B78-99CC-B62F656BF2DD}"/>
              </a:ext>
            </a:extLst>
          </p:cNvPr>
          <p:cNvSpPr>
            <a:spLocks noChangeArrowheads="1"/>
          </p:cNvSpPr>
          <p:nvPr/>
        </p:nvSpPr>
        <p:spPr bwMode="auto">
          <a:xfrm>
            <a:off x="215900" y="981075"/>
            <a:ext cx="39243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spcBef>
                <a:spcPct val="20000"/>
              </a:spcBef>
              <a:buFontTx/>
              <a:buChar char="•"/>
            </a:pPr>
            <a:r>
              <a:rPr lang="sr-Latn-CS" altLang="en-US" u="none">
                <a:solidFill>
                  <a:srgbClr val="FCE78C"/>
                </a:solidFill>
              </a:rPr>
              <a:t>Da li time linija postaje strmija ili položenija?</a:t>
            </a:r>
            <a:endParaRPr lang="en-US" altLang="en-US" u="none">
              <a:solidFill>
                <a:srgbClr val="FCE78C"/>
              </a:solidFill>
            </a:endParaRPr>
          </a:p>
        </p:txBody>
      </p:sp>
      <p:sp>
        <p:nvSpPr>
          <p:cNvPr id="7" name="TextBox 6">
            <a:extLst>
              <a:ext uri="{FF2B5EF4-FFF2-40B4-BE49-F238E27FC236}">
                <a16:creationId xmlns:a16="http://schemas.microsoft.com/office/drawing/2014/main" id="{A86D5D06-1FBF-4569-8C6F-95F21B97D042}"/>
              </a:ext>
            </a:extLst>
          </p:cNvPr>
          <p:cNvSpPr txBox="1">
            <a:spLocks noChangeArrowheads="1"/>
          </p:cNvSpPr>
          <p:nvPr/>
        </p:nvSpPr>
        <p:spPr bwMode="auto">
          <a:xfrm>
            <a:off x="7019925" y="1844675"/>
            <a:ext cx="151288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sr-Latn-BA" altLang="en-US"/>
              <a:t>‚za malo povečanje spremni smo da radimo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8899" name="Rectangle 3">
            <a:extLst>
              <a:ext uri="{FF2B5EF4-FFF2-40B4-BE49-F238E27FC236}">
                <a16:creationId xmlns:a16="http://schemas.microsoft.com/office/drawing/2014/main" id="{45220D77-0B46-470E-920F-7294E5C5BD5F}"/>
              </a:ext>
            </a:extLst>
          </p:cNvPr>
          <p:cNvSpPr>
            <a:spLocks noGrp="1" noChangeArrowheads="1"/>
          </p:cNvSpPr>
          <p:nvPr>
            <p:ph type="body" idx="1"/>
          </p:nvPr>
        </p:nvSpPr>
        <p:spPr/>
        <p:txBody>
          <a:bodyPr/>
          <a:lstStyle/>
          <a:p>
            <a:pPr eaLnBrk="1" hangingPunct="1"/>
            <a:r>
              <a:rPr lang="en-US" altLang="en-US"/>
              <a:t>Odvajanje interesa sindikata od interesa nezaposlenih</a:t>
            </a:r>
            <a:r>
              <a:rPr lang="sr-Latn-CS" altLang="en-US"/>
              <a:t> </a:t>
            </a:r>
            <a:r>
              <a:rPr lang="en-US" altLang="en-US"/>
              <a:t>radnika ne može ipak da ode predaleko.</a:t>
            </a:r>
            <a:endParaRPr lang="sr-Latn-CS" altLang="en-US"/>
          </a:p>
          <a:p>
            <a:pPr lvl="1" eaLnBrk="1" hangingPunct="1"/>
            <a:r>
              <a:rPr lang="sr-Latn-CS" altLang="en-US"/>
              <a:t>Jer se boje i za sopstveni posao</a:t>
            </a:r>
          </a:p>
          <a:p>
            <a:pPr lvl="1" eaLnBrk="1" hangingPunct="1"/>
            <a:r>
              <a:rPr lang="sr-Latn-CS" altLang="en-US"/>
              <a:t>Jer gube prihode od članarina</a:t>
            </a:r>
          </a:p>
          <a:p>
            <a:pPr lvl="1" eaLnBrk="1" hangingPunct="1"/>
            <a:r>
              <a:rPr lang="sr-Latn-CS" altLang="en-US"/>
              <a:t>Jer gube politički uticaj</a:t>
            </a:r>
          </a:p>
          <a:p>
            <a:pPr eaLnBrk="1" hangingPunct="1">
              <a:buFontTx/>
              <a:buNone/>
            </a:pPr>
            <a:r>
              <a:rPr lang="sr-Latn-CS" altLang="en-US"/>
              <a:t>			</a:t>
            </a:r>
            <a:r>
              <a:rPr lang="en-US" altLang="en-US"/>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88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889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88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23C03B5-F51D-4DF0-B2A4-E0A5E170CD17}"/>
              </a:ext>
            </a:extLst>
          </p:cNvPr>
          <p:cNvSpPr>
            <a:spLocks noGrp="1" noChangeArrowheads="1"/>
          </p:cNvSpPr>
          <p:nvPr>
            <p:ph type="title"/>
          </p:nvPr>
        </p:nvSpPr>
        <p:spPr/>
        <p:txBody>
          <a:bodyPr/>
          <a:lstStyle/>
          <a:p>
            <a:pPr eaLnBrk="1" hangingPunct="1"/>
            <a:endParaRPr lang="sr-Latn-CS" altLang="en-US"/>
          </a:p>
        </p:txBody>
      </p:sp>
      <p:sp>
        <p:nvSpPr>
          <p:cNvPr id="40963" name="Rectangle 3">
            <a:extLst>
              <a:ext uri="{FF2B5EF4-FFF2-40B4-BE49-F238E27FC236}">
                <a16:creationId xmlns:a16="http://schemas.microsoft.com/office/drawing/2014/main" id="{7E169065-31EE-488A-AD21-32D1ACF818E3}"/>
              </a:ext>
            </a:extLst>
          </p:cNvPr>
          <p:cNvSpPr>
            <a:spLocks noGrp="1" noChangeArrowheads="1"/>
          </p:cNvSpPr>
          <p:nvPr>
            <p:ph type="body" idx="1"/>
          </p:nvPr>
        </p:nvSpPr>
        <p:spPr/>
        <p:txBody>
          <a:bodyPr/>
          <a:lstStyle/>
          <a:p>
            <a:pPr eaLnBrk="1" hangingPunct="1"/>
            <a:r>
              <a:rPr lang="en-US" altLang="en-US"/>
              <a:t>Kada je</a:t>
            </a:r>
            <a:r>
              <a:rPr lang="sr-Latn-CS" altLang="en-US"/>
              <a:t> </a:t>
            </a:r>
            <a:r>
              <a:rPr lang="en-US" altLang="en-US"/>
              <a:t>70-tih i 80-tih godina prošlog veka nezaposlenost dostigla</a:t>
            </a:r>
            <a:r>
              <a:rPr lang="sr-Latn-CS" altLang="en-US"/>
              <a:t> </a:t>
            </a:r>
            <a:r>
              <a:rPr lang="en-US" altLang="en-US"/>
              <a:t>veoma visok nivo, sindikati su postali svesniji</a:t>
            </a:r>
            <a:r>
              <a:rPr lang="sr-Latn-CS" altLang="en-US"/>
              <a:t> </a:t>
            </a:r>
            <a:r>
              <a:rPr lang="en-US" altLang="en-US"/>
              <a:t>problema nezaposlenosti i pitanje rasta realnih zarada</a:t>
            </a:r>
            <a:r>
              <a:rPr lang="sr-Latn-CS" altLang="en-US"/>
              <a:t> </a:t>
            </a:r>
            <a:r>
              <a:rPr lang="en-US" altLang="en-US"/>
              <a:t>vratilo se na umereniji kurs. </a:t>
            </a:r>
          </a:p>
          <a:p>
            <a:pPr eaLnBrk="1" hangingPunct="1"/>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051" name="Group 19">
            <a:extLst>
              <a:ext uri="{FF2B5EF4-FFF2-40B4-BE49-F238E27FC236}">
                <a16:creationId xmlns:a16="http://schemas.microsoft.com/office/drawing/2014/main" id="{62602D34-8837-4729-8177-E3111996F127}"/>
              </a:ext>
            </a:extLst>
          </p:cNvPr>
          <p:cNvGrpSpPr>
            <a:grpSpLocks/>
          </p:cNvGrpSpPr>
          <p:nvPr/>
        </p:nvGrpSpPr>
        <p:grpSpPr bwMode="auto">
          <a:xfrm>
            <a:off x="34925" y="1052513"/>
            <a:ext cx="9217025" cy="5110162"/>
            <a:chOff x="-90" y="754"/>
            <a:chExt cx="5806" cy="3219"/>
          </a:xfrm>
        </p:grpSpPr>
        <p:sp>
          <p:nvSpPr>
            <p:cNvPr id="2056" name="Rectangle 5">
              <a:extLst>
                <a:ext uri="{FF2B5EF4-FFF2-40B4-BE49-F238E27FC236}">
                  <a16:creationId xmlns:a16="http://schemas.microsoft.com/office/drawing/2014/main" id="{71685173-FC00-4F25-85C7-CD3E8C41D6E2}"/>
                </a:ext>
              </a:extLst>
            </p:cNvPr>
            <p:cNvSpPr>
              <a:spLocks noChangeArrowheads="1"/>
            </p:cNvSpPr>
            <p:nvPr/>
          </p:nvSpPr>
          <p:spPr bwMode="auto">
            <a:xfrm>
              <a:off x="0" y="754"/>
              <a:ext cx="5716"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u="none">
                  <a:solidFill>
                    <a:schemeClr val="bg1"/>
                  </a:solidFill>
                </a:rPr>
                <a:t>U</a:t>
              </a:r>
              <a:r>
                <a:rPr lang="sr-Latn-CS" altLang="en-US" u="none">
                  <a:solidFill>
                    <a:schemeClr val="bg1"/>
                  </a:solidFill>
                </a:rPr>
                <a:t> </a:t>
              </a:r>
              <a:r>
                <a:rPr lang="en-US" altLang="en-US" u="none">
                  <a:solidFill>
                    <a:schemeClr val="bg1"/>
                  </a:solidFill>
                </a:rPr>
                <a:t>okviru</a:t>
              </a:r>
              <a:r>
                <a:rPr lang="sr-Latn-CS" altLang="en-US" u="none">
                  <a:solidFill>
                    <a:schemeClr val="bg1"/>
                  </a:solidFill>
                </a:rPr>
                <a:t>  </a:t>
              </a:r>
              <a:r>
                <a:rPr lang="en-US" altLang="en-US" u="none">
                  <a:solidFill>
                    <a:schemeClr val="bg1"/>
                  </a:solidFill>
                </a:rPr>
                <a:t> </a:t>
              </a:r>
              <a:r>
                <a:rPr lang="sr-Latn-CS" altLang="en-US" u="none">
                  <a:solidFill>
                    <a:schemeClr val="bg1"/>
                  </a:solidFill>
                </a:rPr>
                <a:t>    </a:t>
              </a:r>
              <a:r>
                <a:rPr lang="en-US" altLang="en-US" u="none">
                  <a:solidFill>
                    <a:schemeClr val="bg1"/>
                  </a:solidFill>
                </a:rPr>
                <a:t>časova </a:t>
              </a:r>
              <a:r>
                <a:rPr lang="sr-Latn-CS" altLang="en-US" u="none">
                  <a:solidFill>
                    <a:schemeClr val="bg1"/>
                  </a:solidFill>
                </a:rPr>
                <a:t>  </a:t>
              </a:r>
              <a:r>
                <a:rPr lang="en-US" altLang="en-US" u="none">
                  <a:solidFill>
                    <a:schemeClr val="bg1"/>
                  </a:solidFill>
                </a:rPr>
                <a:t>koji stoje na raspolaganju,</a:t>
              </a:r>
            </a:p>
            <a:p>
              <a:pPr eaLnBrk="1" hangingPunct="1"/>
              <a:r>
                <a:rPr lang="en-US" altLang="en-US" u="none">
                  <a:solidFill>
                    <a:schemeClr val="bg1"/>
                  </a:solidFill>
                </a:rPr>
                <a:t> ako realna</a:t>
              </a:r>
              <a:r>
                <a:rPr lang="sr-Latn-CS" altLang="en-US" u="none">
                  <a:solidFill>
                    <a:schemeClr val="bg1"/>
                  </a:solidFill>
                </a:rPr>
                <a:t> </a:t>
              </a:r>
              <a:r>
                <a:rPr lang="en-US" altLang="en-US" u="none">
                  <a:solidFill>
                    <a:schemeClr val="bg1"/>
                  </a:solidFill>
                </a:rPr>
                <a:t>satnica iznosi </a:t>
              </a:r>
              <a:endParaRPr lang="sr-Latn-CS" altLang="en-US" u="none">
                <a:solidFill>
                  <a:schemeClr val="bg1"/>
                </a:solidFill>
              </a:endParaRPr>
            </a:p>
            <a:p>
              <a:pPr eaLnBrk="1" hangingPunct="1"/>
              <a:r>
                <a:rPr lang="en-US" altLang="en-US" i="1" u="none">
                  <a:solidFill>
                    <a:schemeClr val="bg1"/>
                  </a:solidFill>
                </a:rPr>
                <a:t>w </a:t>
              </a:r>
              <a:r>
                <a:rPr lang="en-US" altLang="en-US" u="none">
                  <a:solidFill>
                    <a:schemeClr val="bg1"/>
                  </a:solidFill>
                </a:rPr>
                <a:t>= </a:t>
              </a:r>
              <a:r>
                <a:rPr lang="en-US" altLang="en-US" i="1" u="none">
                  <a:solidFill>
                    <a:schemeClr val="bg1"/>
                  </a:solidFill>
                </a:rPr>
                <a:t>W</a:t>
              </a:r>
              <a:r>
                <a:rPr lang="en-US" altLang="en-US" u="none">
                  <a:solidFill>
                    <a:schemeClr val="bg1"/>
                  </a:solidFill>
                </a:rPr>
                <a:t>/</a:t>
              </a:r>
              <a:r>
                <a:rPr lang="en-US" altLang="en-US" i="1" u="none">
                  <a:solidFill>
                    <a:schemeClr val="bg1"/>
                  </a:solidFill>
                </a:rPr>
                <a:t>P</a:t>
              </a:r>
              <a:r>
                <a:rPr lang="en-US" altLang="en-US" u="none">
                  <a:solidFill>
                    <a:schemeClr val="bg1"/>
                  </a:solidFill>
                </a:rPr>
                <a:t>, vrednost Krusoovog</a:t>
              </a:r>
              <a:r>
                <a:rPr lang="sr-Latn-CS" altLang="en-US" u="none">
                  <a:solidFill>
                    <a:schemeClr val="bg1"/>
                  </a:solidFill>
                </a:rPr>
                <a:t> </a:t>
              </a:r>
              <a:r>
                <a:rPr lang="en-US" altLang="en-US" u="none">
                  <a:solidFill>
                    <a:schemeClr val="bg1"/>
                  </a:solidFill>
                </a:rPr>
                <a:t>ukupnog raspoloživog radnog vremena iznosi.</a:t>
              </a:r>
            </a:p>
          </p:txBody>
        </p:sp>
        <p:grpSp>
          <p:nvGrpSpPr>
            <p:cNvPr id="2057" name="Group 18">
              <a:extLst>
                <a:ext uri="{FF2B5EF4-FFF2-40B4-BE49-F238E27FC236}">
                  <a16:creationId xmlns:a16="http://schemas.microsoft.com/office/drawing/2014/main" id="{A0EAEE4C-97C1-4BF3-A198-0009AE19260A}"/>
                </a:ext>
              </a:extLst>
            </p:cNvPr>
            <p:cNvGrpSpPr>
              <a:grpSpLocks/>
            </p:cNvGrpSpPr>
            <p:nvPr/>
          </p:nvGrpSpPr>
          <p:grpSpPr bwMode="auto">
            <a:xfrm>
              <a:off x="-90" y="1752"/>
              <a:ext cx="5264" cy="2221"/>
              <a:chOff x="-90" y="1752"/>
              <a:chExt cx="5264" cy="2221"/>
            </a:xfrm>
          </p:grpSpPr>
          <p:pic>
            <p:nvPicPr>
              <p:cNvPr id="2058" name="Picture 9">
                <a:extLst>
                  <a:ext uri="{FF2B5EF4-FFF2-40B4-BE49-F238E27FC236}">
                    <a16:creationId xmlns:a16="http://schemas.microsoft.com/office/drawing/2014/main" id="{1559F121-696E-4E05-9F7E-587F3E82CD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 y="1849"/>
                <a:ext cx="3353"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59" name="Group 14">
                <a:extLst>
                  <a:ext uri="{FF2B5EF4-FFF2-40B4-BE49-F238E27FC236}">
                    <a16:creationId xmlns:a16="http://schemas.microsoft.com/office/drawing/2014/main" id="{425BC1ED-336C-4613-B1ED-B297B5A6C8D3}"/>
                  </a:ext>
                </a:extLst>
              </p:cNvPr>
              <p:cNvGrpSpPr>
                <a:grpSpLocks noChangeAspect="1"/>
              </p:cNvGrpSpPr>
              <p:nvPr/>
            </p:nvGrpSpPr>
            <p:grpSpPr bwMode="auto">
              <a:xfrm>
                <a:off x="-90" y="2525"/>
                <a:ext cx="5264" cy="1448"/>
                <a:chOff x="1505" y="2956"/>
                <a:chExt cx="3679" cy="1011"/>
              </a:xfrm>
            </p:grpSpPr>
            <p:sp>
              <p:nvSpPr>
                <p:cNvPr id="2061" name="AutoShape 13">
                  <a:extLst>
                    <a:ext uri="{FF2B5EF4-FFF2-40B4-BE49-F238E27FC236}">
                      <a16:creationId xmlns:a16="http://schemas.microsoft.com/office/drawing/2014/main" id="{48E3A8ED-2B0B-4B16-BC16-4E93BFF2EA38}"/>
                    </a:ext>
                  </a:extLst>
                </p:cNvPr>
                <p:cNvSpPr>
                  <a:spLocks noChangeAspect="1" noChangeArrowheads="1" noTextEdit="1"/>
                </p:cNvSpPr>
                <p:nvPr/>
              </p:nvSpPr>
              <p:spPr bwMode="auto">
                <a:xfrm>
                  <a:off x="1927" y="3294"/>
                  <a:ext cx="3257" cy="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pic>
              <p:nvPicPr>
                <p:cNvPr id="2062" name="Picture 15">
                  <a:extLst>
                    <a:ext uri="{FF2B5EF4-FFF2-40B4-BE49-F238E27FC236}">
                      <a16:creationId xmlns:a16="http://schemas.microsoft.com/office/drawing/2014/main" id="{FEE7DE83-1547-4552-ACFD-DC5DC88A7B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4258" t="-4649" r="15578"/>
                <a:stretch>
                  <a:fillRect/>
                </a:stretch>
              </p:blipFill>
              <p:spPr bwMode="auto">
                <a:xfrm>
                  <a:off x="1505" y="2956"/>
                  <a:ext cx="1965" cy="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60" name="Line 11">
                <a:extLst>
                  <a:ext uri="{FF2B5EF4-FFF2-40B4-BE49-F238E27FC236}">
                    <a16:creationId xmlns:a16="http://schemas.microsoft.com/office/drawing/2014/main" id="{94190BFD-368B-403C-8607-7F519BE5DC77}"/>
                  </a:ext>
                </a:extLst>
              </p:cNvPr>
              <p:cNvSpPr>
                <a:spLocks noChangeShapeType="1"/>
              </p:cNvSpPr>
              <p:nvPr/>
            </p:nvSpPr>
            <p:spPr bwMode="auto">
              <a:xfrm>
                <a:off x="500" y="1752"/>
                <a:ext cx="181" cy="1134"/>
              </a:xfrm>
              <a:prstGeom prst="line">
                <a:avLst/>
              </a:prstGeom>
              <a:noFill/>
              <a:ln w="28575">
                <a:solidFill>
                  <a:srgbClr val="FF7449"/>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pic>
        <p:nvPicPr>
          <p:cNvPr id="2052" name="Picture 15">
            <a:extLst>
              <a:ext uri="{FF2B5EF4-FFF2-40B4-BE49-F238E27FC236}">
                <a16:creationId xmlns:a16="http://schemas.microsoft.com/office/drawing/2014/main" id="{EB6907F5-75AD-4600-B675-588848CE0B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9974" t="19270" r="63232" b="38878"/>
          <a:stretch>
            <a:fillRect/>
          </a:stretch>
        </p:blipFill>
        <p:spPr bwMode="auto">
          <a:xfrm>
            <a:off x="1403350" y="836613"/>
            <a:ext cx="431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Box 13">
            <a:extLst>
              <a:ext uri="{FF2B5EF4-FFF2-40B4-BE49-F238E27FC236}">
                <a16:creationId xmlns:a16="http://schemas.microsoft.com/office/drawing/2014/main" id="{66684828-4A70-4AEE-B442-10D699EE0D5C}"/>
              </a:ext>
            </a:extLst>
          </p:cNvPr>
          <p:cNvSpPr txBox="1">
            <a:spLocks noChangeArrowheads="1"/>
          </p:cNvSpPr>
          <p:nvPr/>
        </p:nvSpPr>
        <p:spPr bwMode="auto">
          <a:xfrm>
            <a:off x="2268538" y="5013325"/>
            <a:ext cx="1511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GB" altLang="en-US" sz="1200" u="none"/>
              <a:t>D</a:t>
            </a:r>
            <a:r>
              <a:rPr lang="en-US" altLang="en-US" sz="1200" u="none"/>
              <a:t>okolica</a:t>
            </a:r>
            <a:endParaRPr lang="en-GB" altLang="en-US" sz="1200" u="none"/>
          </a:p>
        </p:txBody>
      </p:sp>
      <p:pic>
        <p:nvPicPr>
          <p:cNvPr id="2054" name="Picture 4">
            <a:extLst>
              <a:ext uri="{FF2B5EF4-FFF2-40B4-BE49-F238E27FC236}">
                <a16:creationId xmlns:a16="http://schemas.microsoft.com/office/drawing/2014/main" id="{C1BB1998-A9DE-47ED-8D29-51D20945E7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331" t="1028" r="5354" b="45708"/>
          <a:stretch>
            <a:fillRect/>
          </a:stretch>
        </p:blipFill>
        <p:spPr bwMode="auto">
          <a:xfrm>
            <a:off x="5003800" y="3789363"/>
            <a:ext cx="3619500"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50" name="Object 9">
            <a:extLst>
              <a:ext uri="{FF2B5EF4-FFF2-40B4-BE49-F238E27FC236}">
                <a16:creationId xmlns:a16="http://schemas.microsoft.com/office/drawing/2014/main" id="{AD5F39B3-DEF7-4D5B-8BC9-5C40FD83CD4E}"/>
              </a:ext>
            </a:extLst>
          </p:cNvPr>
          <p:cNvGraphicFramePr>
            <a:graphicFrameLocks noChangeAspect="1"/>
          </p:cNvGraphicFramePr>
          <p:nvPr/>
        </p:nvGraphicFramePr>
        <p:xfrm>
          <a:off x="3492500" y="5516563"/>
          <a:ext cx="855663" cy="552450"/>
        </p:xfrm>
        <a:graphic>
          <a:graphicData uri="http://schemas.openxmlformats.org/presentationml/2006/ole">
            <mc:AlternateContent xmlns:mc="http://schemas.openxmlformats.org/markup-compatibility/2006">
              <mc:Choice xmlns:v="urn:schemas-microsoft-com:vml" Requires="v">
                <p:oleObj spid="_x0000_s2068" name="Equation" r:id="rId6" imgW="825480" imgH="533160" progId="Equation.3">
                  <p:embed/>
                </p:oleObj>
              </mc:Choice>
              <mc:Fallback>
                <p:oleObj name="Equation" r:id="rId6" imgW="825480" imgH="533160"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2500" y="5516563"/>
                        <a:ext cx="855663" cy="552450"/>
                      </a:xfrm>
                      <a:prstGeom prst="rect">
                        <a:avLst/>
                      </a:prstGeom>
                      <a:solidFill>
                        <a:schemeClr val="bg1"/>
                      </a:solidFill>
                    </p:spPr>
                  </p:pic>
                </p:oleObj>
              </mc:Fallback>
            </mc:AlternateContent>
          </a:graphicData>
        </a:graphic>
      </p:graphicFrame>
      <p:sp>
        <p:nvSpPr>
          <p:cNvPr id="2055" name="TextBox 19">
            <a:extLst>
              <a:ext uri="{FF2B5EF4-FFF2-40B4-BE49-F238E27FC236}">
                <a16:creationId xmlns:a16="http://schemas.microsoft.com/office/drawing/2014/main" id="{E89E0C74-6CA8-4AFF-9F8D-72C474391549}"/>
              </a:ext>
            </a:extLst>
          </p:cNvPr>
          <p:cNvSpPr txBox="1">
            <a:spLocks noChangeArrowheads="1"/>
          </p:cNvSpPr>
          <p:nvPr/>
        </p:nvSpPr>
        <p:spPr bwMode="auto">
          <a:xfrm>
            <a:off x="3635375" y="5013325"/>
            <a:ext cx="15128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1200" u="none"/>
              <a:t>Potrošnja</a:t>
            </a:r>
            <a:endParaRPr lang="en-GB" altLang="en-US" sz="1200" u="none"/>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2BF2DC62-ED5F-48F6-B35C-C6E4DD5E1554}"/>
              </a:ext>
            </a:extLst>
          </p:cNvPr>
          <p:cNvSpPr>
            <a:spLocks noGrp="1" noChangeArrowheads="1"/>
          </p:cNvSpPr>
          <p:nvPr>
            <p:ph type="title"/>
          </p:nvPr>
        </p:nvSpPr>
        <p:spPr/>
        <p:txBody>
          <a:bodyPr/>
          <a:lstStyle/>
          <a:p>
            <a:pPr eaLnBrk="1" hangingPunct="1"/>
            <a:endParaRPr lang="sr-Latn-CS" altLang="en-US"/>
          </a:p>
        </p:txBody>
      </p:sp>
      <p:sp>
        <p:nvSpPr>
          <p:cNvPr id="41987" name="Rectangle 457">
            <a:extLst>
              <a:ext uri="{FF2B5EF4-FFF2-40B4-BE49-F238E27FC236}">
                <a16:creationId xmlns:a16="http://schemas.microsoft.com/office/drawing/2014/main" id="{472D4337-CB80-485D-BC58-FE6BAD8CA3AD}"/>
              </a:ext>
            </a:extLst>
          </p:cNvPr>
          <p:cNvSpPr>
            <a:spLocks noChangeArrowheads="1"/>
          </p:cNvSpPr>
          <p:nvPr/>
        </p:nvSpPr>
        <p:spPr bwMode="auto">
          <a:xfrm>
            <a:off x="395288" y="946150"/>
            <a:ext cx="8748712"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sr-Latn-CS" altLang="en-US" sz="4000" u="none">
                <a:solidFill>
                  <a:srgbClr val="FCE78C"/>
                </a:solidFill>
                <a:hlinkClick r:id="rId2"/>
              </a:rPr>
              <a:t>STOPE NEZAPOSLENOSTI U RAZVIJENIM ZEMLJAMA </a:t>
            </a:r>
            <a:endParaRPr lang="sr-Latn-CS" altLang="en-US" sz="4000" u="none">
              <a:solidFill>
                <a:srgbClr val="FCE78C"/>
              </a:solidFill>
            </a:endParaRPr>
          </a:p>
          <a:p>
            <a:pPr eaLnBrk="1" hangingPunct="1"/>
            <a:endParaRPr lang="sr-Latn-CS" altLang="en-US" sz="2000" u="none">
              <a:solidFill>
                <a:srgbClr val="FCE78C"/>
              </a:solidFill>
            </a:endParaRPr>
          </a:p>
          <a:p>
            <a:pPr eaLnBrk="1" hangingPunct="1"/>
            <a:r>
              <a:rPr lang="en-US" altLang="en-US" sz="4000" u="none">
                <a:solidFill>
                  <a:srgbClr val="FCE78C"/>
                </a:solidFill>
              </a:rPr>
              <a:t>2009 US </a:t>
            </a:r>
            <a:r>
              <a:rPr lang="sr-Latn-CS" altLang="en-US" sz="4000" u="none">
                <a:solidFill>
                  <a:srgbClr val="FCE78C"/>
                </a:solidFill>
              </a:rPr>
              <a:t>10%</a:t>
            </a:r>
            <a:r>
              <a:rPr lang="sr-Latn-CS" altLang="en-US" sz="2000" u="none">
                <a:solidFill>
                  <a:srgbClr val="FCE78C"/>
                </a:solidFill>
              </a:rPr>
              <a:t> i</a:t>
            </a:r>
            <a:r>
              <a:rPr lang="en-US" altLang="en-US" sz="2000" u="none">
                <a:solidFill>
                  <a:srgbClr val="FCE78C"/>
                </a:solidFill>
              </a:rPr>
              <a:t>n November</a:t>
            </a:r>
            <a:r>
              <a:rPr lang="sr-Latn-CS" altLang="en-US" sz="2000" u="none">
                <a:solidFill>
                  <a:srgbClr val="FCE78C"/>
                </a:solidFill>
              </a:rPr>
              <a:t> 2009</a:t>
            </a:r>
            <a:r>
              <a:rPr lang="en-US" altLang="en-US" sz="2000" u="none">
                <a:solidFill>
                  <a:srgbClr val="FCE78C"/>
                </a:solidFill>
              </a:rPr>
              <a:t>. In the previous month, the unemployment rate had touched </a:t>
            </a:r>
            <a:r>
              <a:rPr lang="en-US" altLang="en-US" sz="4000" b="1" u="none">
                <a:solidFill>
                  <a:srgbClr val="FCE78C"/>
                </a:solidFill>
              </a:rPr>
              <a:t>a 26-year-high of 10.2 per cent</a:t>
            </a:r>
            <a:r>
              <a:rPr lang="en-US" altLang="en-US" sz="2000" u="none">
                <a:solidFill>
                  <a:srgbClr val="FCE78C"/>
                </a:solidFill>
              </a:rPr>
              <a:t>.</a:t>
            </a:r>
          </a:p>
          <a:p>
            <a:pPr eaLnBrk="1" hangingPunct="1"/>
            <a:endParaRPr lang="en-US" altLang="en-US" sz="2000" u="none">
              <a:solidFill>
                <a:srgbClr val="FCE78C"/>
              </a:solidFill>
            </a:endParaRPr>
          </a:p>
          <a:p>
            <a:pPr eaLnBrk="1" hangingPunct="1"/>
            <a:endParaRPr lang="en-US" altLang="en-US" sz="2000" u="none">
              <a:solidFill>
                <a:srgbClr val="FCE78C"/>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D1A029DA-444B-43BF-8D48-868C8B10FA63}"/>
              </a:ext>
            </a:extLst>
          </p:cNvPr>
          <p:cNvSpPr>
            <a:spLocks noGrp="1"/>
          </p:cNvSpPr>
          <p:nvPr>
            <p:ph type="title"/>
          </p:nvPr>
        </p:nvSpPr>
        <p:spPr/>
        <p:txBody>
          <a:bodyPr/>
          <a:lstStyle/>
          <a:p>
            <a:pPr eaLnBrk="1" hangingPunct="1"/>
            <a:endParaRPr lang="sr-Latn-BA" altLang="en-US"/>
          </a:p>
        </p:txBody>
      </p:sp>
      <p:sp>
        <p:nvSpPr>
          <p:cNvPr id="43011" name="Content Placeholder 2">
            <a:extLst>
              <a:ext uri="{FF2B5EF4-FFF2-40B4-BE49-F238E27FC236}">
                <a16:creationId xmlns:a16="http://schemas.microsoft.com/office/drawing/2014/main" id="{488D3AD9-84AD-411A-B77E-0635271C1B92}"/>
              </a:ext>
            </a:extLst>
          </p:cNvPr>
          <p:cNvSpPr>
            <a:spLocks noGrp="1"/>
          </p:cNvSpPr>
          <p:nvPr>
            <p:ph idx="1"/>
          </p:nvPr>
        </p:nvSpPr>
        <p:spPr/>
        <p:txBody>
          <a:bodyPr/>
          <a:lstStyle/>
          <a:p>
            <a:pPr eaLnBrk="1" hangingPunct="1"/>
            <a:r>
              <a:rPr lang="sr-Latn-BA" altLang="en-US" dirty="0">
                <a:hlinkClick r:id="rId2"/>
              </a:rPr>
              <a:t>http://en.wikipedia.org/wiki/List_of_countries_by_unemployment_rate</a:t>
            </a:r>
            <a:endParaRPr lang="sr-Latn-BA" altLang="en-US" dirty="0"/>
          </a:p>
          <a:p>
            <a:pPr eaLnBrk="1" hangingPunct="1"/>
            <a:endParaRPr lang="sr-Latn-BA" altLang="en-US" dirty="0"/>
          </a:p>
          <a:p>
            <a:pPr eaLnBrk="1" hangingPunct="1"/>
            <a:r>
              <a:rPr lang="sr-Latn-BA" altLang="en-US" dirty="0"/>
              <a:t>Pogledati obavezno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3F7A606B-9C46-4B45-BE26-F381B7D70D45}"/>
              </a:ext>
            </a:extLst>
          </p:cNvPr>
          <p:cNvSpPr>
            <a:spLocks noGrp="1"/>
          </p:cNvSpPr>
          <p:nvPr>
            <p:ph type="title"/>
          </p:nvPr>
        </p:nvSpPr>
        <p:spPr/>
        <p:txBody>
          <a:bodyPr/>
          <a:lstStyle/>
          <a:p>
            <a:pPr eaLnBrk="1" hangingPunct="1"/>
            <a:endParaRPr lang="sr-Latn-BA" altLang="en-US"/>
          </a:p>
        </p:txBody>
      </p:sp>
      <p:sp>
        <p:nvSpPr>
          <p:cNvPr id="45059" name="Content Placeholder 3">
            <a:extLst>
              <a:ext uri="{FF2B5EF4-FFF2-40B4-BE49-F238E27FC236}">
                <a16:creationId xmlns:a16="http://schemas.microsoft.com/office/drawing/2014/main" id="{8F89F975-3C9B-4C37-8BB6-3F06C588DBE7}"/>
              </a:ext>
            </a:extLst>
          </p:cNvPr>
          <p:cNvSpPr>
            <a:spLocks noGrp="1"/>
          </p:cNvSpPr>
          <p:nvPr>
            <p:ph idx="1"/>
          </p:nvPr>
        </p:nvSpPr>
        <p:spPr/>
        <p:txBody>
          <a:bodyPr/>
          <a:lstStyle/>
          <a:p>
            <a:endParaRPr lang="en-GB" altLang="en-US"/>
          </a:p>
        </p:txBody>
      </p:sp>
      <p:pic>
        <p:nvPicPr>
          <p:cNvPr id="45060" name="Picture 2">
            <a:extLst>
              <a:ext uri="{FF2B5EF4-FFF2-40B4-BE49-F238E27FC236}">
                <a16:creationId xmlns:a16="http://schemas.microsoft.com/office/drawing/2014/main" id="{935A0969-BEE3-4427-94E0-D33BC0F9F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056" t="17500" r="44876" b="4800"/>
          <a:stretch>
            <a:fillRect/>
          </a:stretch>
        </p:blipFill>
        <p:spPr bwMode="auto">
          <a:xfrm>
            <a:off x="1187450" y="44450"/>
            <a:ext cx="6985000" cy="66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a:extLst>
              <a:ext uri="{FF2B5EF4-FFF2-40B4-BE49-F238E27FC236}">
                <a16:creationId xmlns:a16="http://schemas.microsoft.com/office/drawing/2014/main" id="{2B98732E-91E3-470A-933E-FBA3DE9A9791}"/>
              </a:ext>
            </a:extLst>
          </p:cNvPr>
          <p:cNvSpPr>
            <a:spLocks noChangeArrowheads="1"/>
          </p:cNvSpPr>
          <p:nvPr/>
        </p:nvSpPr>
        <p:spPr bwMode="auto">
          <a:xfrm>
            <a:off x="1116013" y="5516563"/>
            <a:ext cx="1582737" cy="215900"/>
          </a:xfrm>
          <a:prstGeom prst="ellipse">
            <a:avLst/>
          </a:prstGeom>
          <a:noFill/>
          <a:ln w="8255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766EBF-DDFD-4377-831C-BABF47D24B37}"/>
              </a:ext>
            </a:extLst>
          </p:cNvPr>
          <p:cNvPicPr>
            <a:picLocks noChangeAspect="1"/>
          </p:cNvPicPr>
          <p:nvPr/>
        </p:nvPicPr>
        <p:blipFill>
          <a:blip r:embed="rId2"/>
          <a:stretch>
            <a:fillRect/>
          </a:stretch>
        </p:blipFill>
        <p:spPr>
          <a:xfrm>
            <a:off x="0" y="836712"/>
            <a:ext cx="10668000" cy="6000750"/>
          </a:xfrm>
          <a:prstGeom prst="rect">
            <a:avLst/>
          </a:prstGeom>
        </p:spPr>
      </p:pic>
      <p:sp>
        <p:nvSpPr>
          <p:cNvPr id="46082" name="Title 1">
            <a:extLst>
              <a:ext uri="{FF2B5EF4-FFF2-40B4-BE49-F238E27FC236}">
                <a16:creationId xmlns:a16="http://schemas.microsoft.com/office/drawing/2014/main" id="{7E61A50D-A426-40BD-9B6D-EBB80956B58C}"/>
              </a:ext>
            </a:extLst>
          </p:cNvPr>
          <p:cNvSpPr>
            <a:spLocks noGrp="1"/>
          </p:cNvSpPr>
          <p:nvPr>
            <p:ph type="title"/>
          </p:nvPr>
        </p:nvSpPr>
        <p:spPr/>
        <p:txBody>
          <a:bodyPr/>
          <a:lstStyle/>
          <a:p>
            <a:pPr eaLnBrk="1" hangingPunct="1"/>
            <a:r>
              <a:rPr lang="sr-Latn-BA" altLang="en-US"/>
              <a:t>7</a:t>
            </a:r>
          </a:p>
        </p:txBody>
      </p:sp>
      <p:sp>
        <p:nvSpPr>
          <p:cNvPr id="46083" name="Content Placeholder 3">
            <a:extLst>
              <a:ext uri="{FF2B5EF4-FFF2-40B4-BE49-F238E27FC236}">
                <a16:creationId xmlns:a16="http://schemas.microsoft.com/office/drawing/2014/main" id="{4C10AFA9-17F3-4726-9F31-25ED01ED42AA}"/>
              </a:ext>
            </a:extLst>
          </p:cNvPr>
          <p:cNvSpPr>
            <a:spLocks noGrp="1"/>
          </p:cNvSpPr>
          <p:nvPr>
            <p:ph idx="1"/>
          </p:nvPr>
        </p:nvSpPr>
        <p:spPr/>
        <p:txBody>
          <a:bodyPr/>
          <a:lstStyle/>
          <a:p>
            <a:endParaRPr lang="en-GB" altLang="en-US"/>
          </a:p>
        </p:txBody>
      </p:sp>
      <p:sp>
        <p:nvSpPr>
          <p:cNvPr id="6" name="Oval 5">
            <a:extLst>
              <a:ext uri="{FF2B5EF4-FFF2-40B4-BE49-F238E27FC236}">
                <a16:creationId xmlns:a16="http://schemas.microsoft.com/office/drawing/2014/main" id="{8DF38FF0-E229-4D1E-815F-7205CEC640AA}"/>
              </a:ext>
            </a:extLst>
          </p:cNvPr>
          <p:cNvSpPr>
            <a:spLocks noChangeArrowheads="1"/>
          </p:cNvSpPr>
          <p:nvPr/>
        </p:nvSpPr>
        <p:spPr bwMode="auto">
          <a:xfrm>
            <a:off x="899592" y="3717032"/>
            <a:ext cx="1582738" cy="215900"/>
          </a:xfrm>
          <a:prstGeom prst="ellipse">
            <a:avLst/>
          </a:prstGeom>
          <a:noFill/>
          <a:ln w="8255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7106" name="Group 13">
            <a:extLst>
              <a:ext uri="{FF2B5EF4-FFF2-40B4-BE49-F238E27FC236}">
                <a16:creationId xmlns:a16="http://schemas.microsoft.com/office/drawing/2014/main" id="{1BC042F0-8AAC-486C-91C5-2848DC6F09B6}"/>
              </a:ext>
            </a:extLst>
          </p:cNvPr>
          <p:cNvGrpSpPr>
            <a:grpSpLocks/>
          </p:cNvGrpSpPr>
          <p:nvPr/>
        </p:nvGrpSpPr>
        <p:grpSpPr bwMode="auto">
          <a:xfrm>
            <a:off x="34925" y="476250"/>
            <a:ext cx="9109075" cy="5976938"/>
            <a:chOff x="22" y="255"/>
            <a:chExt cx="5895" cy="3765"/>
          </a:xfrm>
        </p:grpSpPr>
        <p:pic>
          <p:nvPicPr>
            <p:cNvPr id="47110" name="Picture 4">
              <a:extLst>
                <a:ext uri="{FF2B5EF4-FFF2-40B4-BE49-F238E27FC236}">
                  <a16:creationId xmlns:a16="http://schemas.microsoft.com/office/drawing/2014/main" id="{1083C83E-6893-4AF4-83BD-1E947D463F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 y="255"/>
              <a:ext cx="5895" cy="3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Line 5">
              <a:extLst>
                <a:ext uri="{FF2B5EF4-FFF2-40B4-BE49-F238E27FC236}">
                  <a16:creationId xmlns:a16="http://schemas.microsoft.com/office/drawing/2014/main" id="{A69A2A41-6CD6-41E9-BF40-A6C00A5C91B3}"/>
                </a:ext>
              </a:extLst>
            </p:cNvPr>
            <p:cNvSpPr>
              <a:spLocks noChangeShapeType="1"/>
            </p:cNvSpPr>
            <p:nvPr/>
          </p:nvSpPr>
          <p:spPr bwMode="auto">
            <a:xfrm>
              <a:off x="2018" y="1570"/>
              <a:ext cx="81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112" name="Line 6">
              <a:extLst>
                <a:ext uri="{FF2B5EF4-FFF2-40B4-BE49-F238E27FC236}">
                  <a16:creationId xmlns:a16="http://schemas.microsoft.com/office/drawing/2014/main" id="{BE545016-28C1-4224-8CA5-916456EC402D}"/>
                </a:ext>
              </a:extLst>
            </p:cNvPr>
            <p:cNvSpPr>
              <a:spLocks noChangeShapeType="1"/>
            </p:cNvSpPr>
            <p:nvPr/>
          </p:nvSpPr>
          <p:spPr bwMode="auto">
            <a:xfrm>
              <a:off x="204" y="1752"/>
              <a:ext cx="267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113" name="Line 7">
              <a:extLst>
                <a:ext uri="{FF2B5EF4-FFF2-40B4-BE49-F238E27FC236}">
                  <a16:creationId xmlns:a16="http://schemas.microsoft.com/office/drawing/2014/main" id="{2BFB6090-CC86-4B7A-B089-8A77779C7C05}"/>
                </a:ext>
              </a:extLst>
            </p:cNvPr>
            <p:cNvSpPr>
              <a:spLocks noChangeShapeType="1"/>
            </p:cNvSpPr>
            <p:nvPr/>
          </p:nvSpPr>
          <p:spPr bwMode="auto">
            <a:xfrm>
              <a:off x="249" y="1979"/>
              <a:ext cx="204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114" name="Line 8">
              <a:extLst>
                <a:ext uri="{FF2B5EF4-FFF2-40B4-BE49-F238E27FC236}">
                  <a16:creationId xmlns:a16="http://schemas.microsoft.com/office/drawing/2014/main" id="{51E6647E-B777-4EF9-9F94-71993D9A02DF}"/>
                </a:ext>
              </a:extLst>
            </p:cNvPr>
            <p:cNvSpPr>
              <a:spLocks noChangeShapeType="1"/>
            </p:cNvSpPr>
            <p:nvPr/>
          </p:nvSpPr>
          <p:spPr bwMode="auto">
            <a:xfrm>
              <a:off x="1292" y="3158"/>
              <a:ext cx="15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115" name="Line 9">
              <a:extLst>
                <a:ext uri="{FF2B5EF4-FFF2-40B4-BE49-F238E27FC236}">
                  <a16:creationId xmlns:a16="http://schemas.microsoft.com/office/drawing/2014/main" id="{8604B77B-4861-43C6-88B1-3EC103D72F27}"/>
                </a:ext>
              </a:extLst>
            </p:cNvPr>
            <p:cNvSpPr>
              <a:spLocks noChangeShapeType="1"/>
            </p:cNvSpPr>
            <p:nvPr/>
          </p:nvSpPr>
          <p:spPr bwMode="auto">
            <a:xfrm>
              <a:off x="249" y="3385"/>
              <a:ext cx="258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116" name="Line 10">
              <a:extLst>
                <a:ext uri="{FF2B5EF4-FFF2-40B4-BE49-F238E27FC236}">
                  <a16:creationId xmlns:a16="http://schemas.microsoft.com/office/drawing/2014/main" id="{A602263B-E7C1-40D6-A55C-E612BADEC8D7}"/>
                </a:ext>
              </a:extLst>
            </p:cNvPr>
            <p:cNvSpPr>
              <a:spLocks noChangeShapeType="1"/>
            </p:cNvSpPr>
            <p:nvPr/>
          </p:nvSpPr>
          <p:spPr bwMode="auto">
            <a:xfrm>
              <a:off x="249" y="3566"/>
              <a:ext cx="45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117" name="Line 11">
              <a:extLst>
                <a:ext uri="{FF2B5EF4-FFF2-40B4-BE49-F238E27FC236}">
                  <a16:creationId xmlns:a16="http://schemas.microsoft.com/office/drawing/2014/main" id="{40288C4B-9721-45FB-A92B-C2C66C817994}"/>
                </a:ext>
              </a:extLst>
            </p:cNvPr>
            <p:cNvSpPr>
              <a:spLocks noChangeShapeType="1"/>
            </p:cNvSpPr>
            <p:nvPr/>
          </p:nvSpPr>
          <p:spPr bwMode="auto">
            <a:xfrm>
              <a:off x="5012" y="3566"/>
              <a:ext cx="7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118" name="Line 12">
              <a:extLst>
                <a:ext uri="{FF2B5EF4-FFF2-40B4-BE49-F238E27FC236}">
                  <a16:creationId xmlns:a16="http://schemas.microsoft.com/office/drawing/2014/main" id="{866787A2-CECA-4FBF-8BED-D5CB31ABD58E}"/>
                </a:ext>
              </a:extLst>
            </p:cNvPr>
            <p:cNvSpPr>
              <a:spLocks noChangeShapeType="1"/>
            </p:cNvSpPr>
            <p:nvPr/>
          </p:nvSpPr>
          <p:spPr bwMode="auto">
            <a:xfrm>
              <a:off x="3198" y="3793"/>
              <a:ext cx="117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47107" name="Rectangle 14">
            <a:extLst>
              <a:ext uri="{FF2B5EF4-FFF2-40B4-BE49-F238E27FC236}">
                <a16:creationId xmlns:a16="http://schemas.microsoft.com/office/drawing/2014/main" id="{E7F9E029-2FD9-45B7-A944-CD2E831A5C3E}"/>
              </a:ext>
            </a:extLst>
          </p:cNvPr>
          <p:cNvSpPr>
            <a:spLocks noChangeArrowheads="1"/>
          </p:cNvSpPr>
          <p:nvPr/>
        </p:nvSpPr>
        <p:spPr bwMode="auto">
          <a:xfrm>
            <a:off x="4787900" y="1844675"/>
            <a:ext cx="4176713" cy="647700"/>
          </a:xfrm>
          <a:prstGeom prst="rect">
            <a:avLst/>
          </a:prstGeom>
          <a:solidFill>
            <a:schemeClr val="accent1">
              <a:alpha val="30980"/>
            </a:schemeClr>
          </a:solidFill>
          <a:ln w="9525">
            <a:solidFill>
              <a:schemeClr val="tx1"/>
            </a:solidFill>
            <a:miter lim="800000"/>
            <a:headEnd/>
            <a:tailEnd/>
          </a:ln>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47108" name="Rectangle 15">
            <a:extLst>
              <a:ext uri="{FF2B5EF4-FFF2-40B4-BE49-F238E27FC236}">
                <a16:creationId xmlns:a16="http://schemas.microsoft.com/office/drawing/2014/main" id="{02675F99-F690-44E6-B8D8-B71D9B037775}"/>
              </a:ext>
            </a:extLst>
          </p:cNvPr>
          <p:cNvSpPr>
            <a:spLocks noChangeArrowheads="1"/>
          </p:cNvSpPr>
          <p:nvPr/>
        </p:nvSpPr>
        <p:spPr bwMode="auto">
          <a:xfrm>
            <a:off x="7164388" y="1557338"/>
            <a:ext cx="1800225" cy="287337"/>
          </a:xfrm>
          <a:prstGeom prst="rect">
            <a:avLst/>
          </a:prstGeom>
          <a:solidFill>
            <a:srgbClr val="FFFF00">
              <a:alpha val="27843"/>
            </a:srgbClr>
          </a:solidFill>
          <a:ln w="9525">
            <a:solidFill>
              <a:schemeClr val="tx1"/>
            </a:solidFill>
            <a:miter lim="800000"/>
            <a:headEnd/>
            <a:tailEnd/>
          </a:ln>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47109" name="Line 16">
            <a:extLst>
              <a:ext uri="{FF2B5EF4-FFF2-40B4-BE49-F238E27FC236}">
                <a16:creationId xmlns:a16="http://schemas.microsoft.com/office/drawing/2014/main" id="{A2EF4D25-E255-45AF-84C3-D3794953E653}"/>
              </a:ext>
            </a:extLst>
          </p:cNvPr>
          <p:cNvSpPr>
            <a:spLocks noChangeShapeType="1"/>
          </p:cNvSpPr>
          <p:nvPr/>
        </p:nvSpPr>
        <p:spPr bwMode="auto">
          <a:xfrm>
            <a:off x="6156325" y="620713"/>
            <a:ext cx="936625" cy="863600"/>
          </a:xfrm>
          <a:prstGeom prst="line">
            <a:avLst/>
          </a:prstGeom>
          <a:noFill/>
          <a:ln w="3810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00E8C8B5-65CD-496C-B918-DB927062995C}"/>
              </a:ext>
            </a:extLst>
          </p:cNvPr>
          <p:cNvSpPr>
            <a:spLocks noGrp="1"/>
          </p:cNvSpPr>
          <p:nvPr>
            <p:ph type="title"/>
          </p:nvPr>
        </p:nvSpPr>
        <p:spPr/>
        <p:txBody>
          <a:bodyPr/>
          <a:lstStyle/>
          <a:p>
            <a:endParaRPr lang="en-US" altLang="en-US"/>
          </a:p>
        </p:txBody>
      </p:sp>
      <p:pic>
        <p:nvPicPr>
          <p:cNvPr id="36866" name="Picture 2">
            <a:extLst>
              <a:ext uri="{FF2B5EF4-FFF2-40B4-BE49-F238E27FC236}">
                <a16:creationId xmlns:a16="http://schemas.microsoft.com/office/drawing/2014/main" id="{2501A104-8832-4541-9CC2-A0D55C1DF62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28875" y="1785938"/>
            <a:ext cx="4043363" cy="4181475"/>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3686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3">
            <a:extLst>
              <a:ext uri="{FF2B5EF4-FFF2-40B4-BE49-F238E27FC236}">
                <a16:creationId xmlns:a16="http://schemas.microsoft.com/office/drawing/2014/main" id="{8D236D92-ADAE-4B86-8ABF-1C59710D6114}"/>
              </a:ext>
            </a:extLst>
          </p:cNvPr>
          <p:cNvSpPr>
            <a:spLocks noGrp="1" noChangeArrowheads="1"/>
          </p:cNvSpPr>
          <p:nvPr>
            <p:ph type="body" idx="1"/>
          </p:nvPr>
        </p:nvSpPr>
        <p:spPr>
          <a:xfrm>
            <a:off x="685800" y="914400"/>
            <a:ext cx="7126288" cy="4876800"/>
          </a:xfrm>
        </p:spPr>
        <p:txBody>
          <a:bodyPr/>
          <a:lstStyle/>
          <a:p>
            <a:pPr eaLnBrk="1" hangingPunct="1">
              <a:lnSpc>
                <a:spcPct val="90000"/>
              </a:lnSpc>
            </a:pPr>
            <a:r>
              <a:rPr lang="sr-Latn-CS" altLang="en-US"/>
              <a:t>Aritmetička sredina i medijana kod zarade</a:t>
            </a:r>
          </a:p>
          <a:p>
            <a:pPr eaLnBrk="1" hangingPunct="1">
              <a:lnSpc>
                <a:spcPct val="90000"/>
              </a:lnSpc>
            </a:pPr>
            <a:r>
              <a:rPr lang="sr-Latn-CS" altLang="en-US"/>
              <a:t>Uvek treba pitati kako se izračunava</a:t>
            </a:r>
          </a:p>
          <a:p>
            <a:pPr eaLnBrk="1" hangingPunct="1">
              <a:lnSpc>
                <a:spcPct val="90000"/>
              </a:lnSpc>
            </a:pPr>
            <a:r>
              <a:rPr lang="sr-Latn-CS" altLang="en-US"/>
              <a:t>U Francuskoj, Belgiji i Holandiji minimalna zarada ima veliko učešće u medijani srednje zarade</a:t>
            </a:r>
          </a:p>
          <a:p>
            <a:pPr eaLnBrk="1" hangingPunct="1">
              <a:lnSpc>
                <a:spcPct val="90000"/>
              </a:lnSpc>
            </a:pPr>
            <a:endParaRPr lang="sr-Latn-CS" altLang="en-US"/>
          </a:p>
          <a:p>
            <a:pPr eaLnBrk="1" hangingPunct="1">
              <a:lnSpc>
                <a:spcPct val="90000"/>
              </a:lnSpc>
            </a:pPr>
            <a:endParaRPr lang="sr-Latn-CS" altLang="en-US"/>
          </a:p>
          <a:p>
            <a:pPr eaLnBrk="1" hangingPunct="1">
              <a:lnSpc>
                <a:spcPct val="90000"/>
              </a:lnSpc>
            </a:pPr>
            <a:endParaRPr lang="en-US" alt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C9E0818-2852-4AF3-8348-99D90C9DBDC3}"/>
              </a:ext>
            </a:extLst>
          </p:cNvPr>
          <p:cNvSpPr>
            <a:spLocks noGrp="1" noChangeArrowheads="1"/>
          </p:cNvSpPr>
          <p:nvPr>
            <p:ph type="title"/>
          </p:nvPr>
        </p:nvSpPr>
        <p:spPr/>
        <p:txBody>
          <a:bodyPr/>
          <a:lstStyle/>
          <a:p>
            <a:pPr eaLnBrk="1" hangingPunct="1"/>
            <a:endParaRPr lang="sr-Latn-CS" altLang="en-US"/>
          </a:p>
        </p:txBody>
      </p:sp>
      <p:sp>
        <p:nvSpPr>
          <p:cNvPr id="50179" name="Rectangle 3">
            <a:extLst>
              <a:ext uri="{FF2B5EF4-FFF2-40B4-BE49-F238E27FC236}">
                <a16:creationId xmlns:a16="http://schemas.microsoft.com/office/drawing/2014/main" id="{63250AA4-2424-4390-8DEB-C65BCAFC89A8}"/>
              </a:ext>
            </a:extLst>
          </p:cNvPr>
          <p:cNvSpPr>
            <a:spLocks noGrp="1" noChangeArrowheads="1"/>
          </p:cNvSpPr>
          <p:nvPr>
            <p:ph type="body" idx="1"/>
          </p:nvPr>
        </p:nvSpPr>
        <p:spPr/>
        <p:txBody>
          <a:bodyPr/>
          <a:lstStyle/>
          <a:p>
            <a:pPr eaLnBrk="1" hangingPunct="1"/>
            <a:endParaRPr lang="sr-Latn-CS" altLang="en-US"/>
          </a:p>
        </p:txBody>
      </p:sp>
      <p:pic>
        <p:nvPicPr>
          <p:cNvPr id="50180" name="Picture 4" descr="Mean%20and%20Median%20Family%20Income">
            <a:extLst>
              <a:ext uri="{FF2B5EF4-FFF2-40B4-BE49-F238E27FC236}">
                <a16:creationId xmlns:a16="http://schemas.microsoft.com/office/drawing/2014/main" id="{0DCB19A1-DD95-4676-B2B3-1938B33C54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89000"/>
            <a:ext cx="7618413" cy="5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4">
            <a:extLst>
              <a:ext uri="{FF2B5EF4-FFF2-40B4-BE49-F238E27FC236}">
                <a16:creationId xmlns:a16="http://schemas.microsoft.com/office/drawing/2014/main" id="{78546EEE-65D3-4CB9-94AE-BC5AABA3414D}"/>
              </a:ext>
            </a:extLst>
          </p:cNvPr>
          <p:cNvSpPr>
            <a:spLocks noChangeArrowheads="1"/>
          </p:cNvSpPr>
          <p:nvPr/>
        </p:nvSpPr>
        <p:spPr bwMode="auto">
          <a:xfrm>
            <a:off x="863600" y="504825"/>
            <a:ext cx="7812088" cy="624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endParaRPr lang="sr-Latn-CS" altLang="en-US" sz="2000" u="none">
              <a:solidFill>
                <a:schemeClr val="bg1"/>
              </a:solidFill>
            </a:endParaRPr>
          </a:p>
          <a:p>
            <a:pPr algn="ctr" eaLnBrk="1" hangingPunct="1"/>
            <a:endParaRPr lang="sr-Latn-CS" altLang="en-US" sz="2000" u="none">
              <a:solidFill>
                <a:schemeClr val="bg1"/>
              </a:solidFill>
            </a:endParaRPr>
          </a:p>
          <a:p>
            <a:pPr algn="ctr" eaLnBrk="1" hangingPunct="1"/>
            <a:r>
              <a:rPr lang="en-US" altLang="en-US" sz="2000" b="1" u="none">
                <a:solidFill>
                  <a:schemeClr val="bg1"/>
                </a:solidFill>
              </a:rPr>
              <a:t>Remember, 50% of high school seniors do not go to college</a:t>
            </a:r>
            <a:endParaRPr lang="sr-Latn-CS" altLang="en-US" sz="2000" b="1" u="none">
              <a:solidFill>
                <a:schemeClr val="bg1"/>
              </a:solidFill>
            </a:endParaRPr>
          </a:p>
          <a:p>
            <a:pPr eaLnBrk="1" hangingPunct="1"/>
            <a:r>
              <a:rPr lang="en-US" altLang="en-US" sz="2000" u="none">
                <a:solidFill>
                  <a:schemeClr val="bg1"/>
                </a:solidFill>
                <a:hlinkClick r:id="rId2"/>
              </a:rPr>
              <a:t>janitor</a:t>
            </a:r>
            <a:r>
              <a:rPr lang="en-US" altLang="en-US" sz="2000" u="none">
                <a:solidFill>
                  <a:schemeClr val="bg1"/>
                </a:solidFill>
              </a:rPr>
              <a:t> </a:t>
            </a:r>
            <a:r>
              <a:rPr lang="sr-Latn-CS" altLang="en-US" sz="2000" u="none">
                <a:solidFill>
                  <a:schemeClr val="bg1"/>
                </a:solidFill>
              </a:rPr>
              <a:t>– domar </a:t>
            </a:r>
            <a:r>
              <a:rPr lang="en-US" altLang="en-US" sz="2000" u="none">
                <a:solidFill>
                  <a:schemeClr val="bg1"/>
                </a:solidFill>
              </a:rPr>
              <a:t>($13/hour)</a:t>
            </a:r>
            <a:br>
              <a:rPr lang="en-US" altLang="en-US" sz="2000" u="none">
                <a:solidFill>
                  <a:schemeClr val="bg1"/>
                </a:solidFill>
              </a:rPr>
            </a:br>
            <a:r>
              <a:rPr lang="en-US" altLang="en-US" sz="2000" u="none">
                <a:solidFill>
                  <a:schemeClr val="bg1"/>
                </a:solidFill>
              </a:rPr>
              <a:t>a delivery truck driver ($14/hour), </a:t>
            </a:r>
            <a:br>
              <a:rPr lang="en-US" altLang="en-US" sz="2000" u="none">
                <a:solidFill>
                  <a:schemeClr val="bg1"/>
                </a:solidFill>
              </a:rPr>
            </a:br>
            <a:r>
              <a:rPr lang="en-US" altLang="en-US" sz="2000" u="none">
                <a:solidFill>
                  <a:schemeClr val="bg1"/>
                </a:solidFill>
              </a:rPr>
              <a:t>a </a:t>
            </a:r>
            <a:r>
              <a:rPr lang="en-US" altLang="en-US" sz="2000" u="none">
                <a:solidFill>
                  <a:schemeClr val="bg1"/>
                </a:solidFill>
                <a:hlinkClick r:id="rId3"/>
              </a:rPr>
              <a:t>retail store assistant manager</a:t>
            </a:r>
            <a:r>
              <a:rPr lang="en-US" altLang="en-US" sz="2000" u="none">
                <a:solidFill>
                  <a:schemeClr val="bg1"/>
                </a:solidFill>
              </a:rPr>
              <a:t> ($18/hour), </a:t>
            </a:r>
            <a:br>
              <a:rPr lang="en-US" altLang="en-US" sz="2000" u="none">
                <a:solidFill>
                  <a:schemeClr val="bg1"/>
                </a:solidFill>
              </a:rPr>
            </a:br>
            <a:r>
              <a:rPr lang="en-US" altLang="en-US" sz="2000" u="none">
                <a:solidFill>
                  <a:schemeClr val="bg1"/>
                </a:solidFill>
              </a:rPr>
              <a:t>automobile mechanic ($20/hour), </a:t>
            </a:r>
            <a:br>
              <a:rPr lang="en-US" altLang="en-US" sz="2000" u="none">
                <a:solidFill>
                  <a:schemeClr val="bg1"/>
                </a:solidFill>
              </a:rPr>
            </a:br>
            <a:r>
              <a:rPr lang="en-US" altLang="en-US" sz="2000" u="none">
                <a:solidFill>
                  <a:schemeClr val="bg1"/>
                </a:solidFill>
              </a:rPr>
              <a:t>fire fighter ($24/hour),  </a:t>
            </a:r>
            <a:br>
              <a:rPr lang="en-US" altLang="en-US" sz="2000" u="none">
                <a:solidFill>
                  <a:schemeClr val="bg1"/>
                </a:solidFill>
              </a:rPr>
            </a:br>
            <a:r>
              <a:rPr lang="en-US" altLang="en-US" sz="2000" u="none">
                <a:solidFill>
                  <a:schemeClr val="bg1"/>
                </a:solidFill>
              </a:rPr>
              <a:t>a nurse ($25/hour), </a:t>
            </a:r>
            <a:br>
              <a:rPr lang="en-US" altLang="en-US" sz="2000" u="none">
                <a:solidFill>
                  <a:schemeClr val="bg1"/>
                </a:solidFill>
              </a:rPr>
            </a:br>
            <a:r>
              <a:rPr lang="en-US" altLang="en-US" sz="2000" u="none">
                <a:solidFill>
                  <a:schemeClr val="bg1"/>
                </a:solidFill>
              </a:rPr>
              <a:t>a</a:t>
            </a:r>
            <a:r>
              <a:rPr lang="en-US" altLang="en-US" sz="2000" u="none">
                <a:solidFill>
                  <a:schemeClr val="bg1"/>
                </a:solidFill>
                <a:hlinkClick r:id="rId4"/>
              </a:rPr>
              <a:t> department store buyer</a:t>
            </a:r>
            <a:r>
              <a:rPr lang="en-US" altLang="en-US" sz="2000" u="none">
                <a:solidFill>
                  <a:schemeClr val="bg1"/>
                </a:solidFill>
              </a:rPr>
              <a:t> ($28/hour), </a:t>
            </a:r>
            <a:br>
              <a:rPr lang="en-US" altLang="en-US" sz="2000" u="none">
                <a:solidFill>
                  <a:schemeClr val="bg1"/>
                </a:solidFill>
              </a:rPr>
            </a:br>
            <a:r>
              <a:rPr lang="en-US" altLang="en-US" sz="2000" u="none">
                <a:solidFill>
                  <a:schemeClr val="bg1"/>
                </a:solidFill>
              </a:rPr>
              <a:t>an automobile salesman ($32/hour with commissions), </a:t>
            </a:r>
            <a:br>
              <a:rPr lang="en-US" altLang="en-US" sz="2000" u="none">
                <a:solidFill>
                  <a:schemeClr val="bg1"/>
                </a:solidFill>
              </a:rPr>
            </a:br>
            <a:r>
              <a:rPr lang="en-US" altLang="en-US" sz="2000" u="none">
                <a:solidFill>
                  <a:schemeClr val="bg1"/>
                </a:solidFill>
              </a:rPr>
              <a:t>and an </a:t>
            </a:r>
            <a:r>
              <a:rPr lang="en-US" altLang="en-US" sz="2000" u="none">
                <a:solidFill>
                  <a:schemeClr val="bg1"/>
                </a:solidFill>
                <a:hlinkClick r:id="rId5"/>
              </a:rPr>
              <a:t>IT project manager</a:t>
            </a:r>
            <a:r>
              <a:rPr lang="en-US" altLang="en-US" sz="2000" u="none">
                <a:solidFill>
                  <a:schemeClr val="bg1"/>
                </a:solidFill>
              </a:rPr>
              <a:t> ($41/hour).</a:t>
            </a:r>
          </a:p>
          <a:p>
            <a:pPr eaLnBrk="1" hangingPunct="1"/>
            <a:r>
              <a:rPr lang="en-US" altLang="en-US" sz="2000" u="none">
                <a:solidFill>
                  <a:schemeClr val="bg1"/>
                </a:solidFill>
              </a:rPr>
              <a:t>What is the mean (average) wage of these 9? It is easy to calculate: add up the wages and divide by 9:</a:t>
            </a:r>
          </a:p>
          <a:p>
            <a:pPr eaLnBrk="1" hangingPunct="1"/>
            <a:r>
              <a:rPr lang="en-US" altLang="en-US" sz="2000" u="none">
                <a:solidFill>
                  <a:schemeClr val="bg1"/>
                </a:solidFill>
              </a:rPr>
              <a:t>13+14+18+20+24+25+28+32+41 = 215</a:t>
            </a:r>
            <a:br>
              <a:rPr lang="en-US" altLang="en-US" sz="2000" u="none">
                <a:solidFill>
                  <a:schemeClr val="bg1"/>
                </a:solidFill>
              </a:rPr>
            </a:br>
            <a:r>
              <a:rPr lang="en-US" altLang="en-US" sz="2000" b="1" u="none">
                <a:solidFill>
                  <a:schemeClr val="bg1"/>
                </a:solidFill>
              </a:rPr>
              <a:t>mean wage = 215 / 9 = $23.90/hour</a:t>
            </a:r>
          </a:p>
          <a:p>
            <a:pPr eaLnBrk="1" hangingPunct="1"/>
            <a:r>
              <a:rPr lang="en-US" altLang="en-US" sz="2000" b="1" u="none">
                <a:solidFill>
                  <a:schemeClr val="bg1"/>
                </a:solidFill>
              </a:rPr>
              <a:t>The median is $24/hour</a:t>
            </a:r>
            <a:r>
              <a:rPr lang="en-US" altLang="en-US" sz="2000" u="none">
                <a:solidFill>
                  <a:schemeClr val="bg1"/>
                </a:solidFill>
              </a:rPr>
              <a:t>. The fire fighter earns the middle wage: 1/2 are lower, and 1/2 are higher. For this particular sample, the mean and median give a similar answer for what a "typical" person on that team now earns.</a:t>
            </a:r>
          </a:p>
          <a:p>
            <a:pPr eaLnBrk="1" hangingPunct="1"/>
            <a:r>
              <a:rPr lang="en-US" altLang="en-US" sz="2000" u="none">
                <a:solidFill>
                  <a:schemeClr val="bg1"/>
                </a:solidFill>
              </a:rPr>
              <a:t>Now let's look at Stephon's hourly wage. </a:t>
            </a:r>
            <a:endParaRPr lang="en-US" altLang="en-US" sz="1200" u="none">
              <a:solidFill>
                <a:schemeClr val="bg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CAA3459-0A59-4A23-B997-F9767179576B}"/>
              </a:ext>
            </a:extLst>
          </p:cNvPr>
          <p:cNvSpPr>
            <a:spLocks noGrp="1" noChangeArrowheads="1"/>
          </p:cNvSpPr>
          <p:nvPr>
            <p:ph type="title"/>
          </p:nvPr>
        </p:nvSpPr>
        <p:spPr/>
        <p:txBody>
          <a:bodyPr/>
          <a:lstStyle/>
          <a:p>
            <a:pPr eaLnBrk="1" hangingPunct="1"/>
            <a:endParaRPr lang="sr-Latn-CS" altLang="en-US"/>
          </a:p>
        </p:txBody>
      </p:sp>
      <p:pic>
        <p:nvPicPr>
          <p:cNvPr id="52227" name="Picture 3">
            <a:hlinkClick r:id="rId2"/>
            <a:extLst>
              <a:ext uri="{FF2B5EF4-FFF2-40B4-BE49-F238E27FC236}">
                <a16:creationId xmlns:a16="http://schemas.microsoft.com/office/drawing/2014/main" id="{171131EA-4EE6-4C08-B77D-DC8701E524BC}"/>
              </a:ext>
            </a:extLst>
          </p:cNvPr>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476375" y="-171450"/>
            <a:ext cx="10801350" cy="702945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DB5DA25C-8D64-41E7-A716-D252AF6958A2}"/>
              </a:ext>
            </a:extLst>
          </p:cNvPr>
          <p:cNvSpPr>
            <a:spLocks noGrp="1" noChangeArrowheads="1"/>
          </p:cNvSpPr>
          <p:nvPr>
            <p:ph type="title"/>
          </p:nvPr>
        </p:nvSpPr>
        <p:spPr/>
        <p:txBody>
          <a:bodyPr/>
          <a:lstStyle/>
          <a:p>
            <a:pPr eaLnBrk="1" hangingPunct="1"/>
            <a:endParaRPr lang="sr-Latn-CS" altLang="en-US"/>
          </a:p>
        </p:txBody>
      </p:sp>
      <p:sp>
        <p:nvSpPr>
          <p:cNvPr id="3076" name="Rectangle 3">
            <a:extLst>
              <a:ext uri="{FF2B5EF4-FFF2-40B4-BE49-F238E27FC236}">
                <a16:creationId xmlns:a16="http://schemas.microsoft.com/office/drawing/2014/main" id="{85D093D5-FEAD-43C9-8309-1D42F184D57F}"/>
              </a:ext>
            </a:extLst>
          </p:cNvPr>
          <p:cNvSpPr>
            <a:spLocks noGrp="1" noChangeArrowheads="1"/>
          </p:cNvSpPr>
          <p:nvPr>
            <p:ph type="body" idx="1"/>
          </p:nvPr>
        </p:nvSpPr>
        <p:spPr/>
        <p:txBody>
          <a:bodyPr/>
          <a:lstStyle/>
          <a:p>
            <a:pPr eaLnBrk="1" hangingPunct="1"/>
            <a:r>
              <a:rPr lang="sr-Latn-CS" altLang="en-US" i="1"/>
              <a:t>l časova odmora vredi</a:t>
            </a:r>
          </a:p>
          <a:p>
            <a:pPr eaLnBrk="1" hangingPunct="1"/>
            <a:r>
              <a:rPr lang="sr-Latn-CS" altLang="en-US" i="1"/>
              <a:t>W!!!!</a:t>
            </a:r>
          </a:p>
          <a:p>
            <a:pPr eaLnBrk="1" hangingPunct="1"/>
            <a:endParaRPr lang="sr-Latn-CS" altLang="en-US" i="1"/>
          </a:p>
          <a:p>
            <a:pPr eaLnBrk="1" hangingPunct="1"/>
            <a:endParaRPr lang="sr-Latn-CS" altLang="en-US" i="1"/>
          </a:p>
          <a:p>
            <a:pPr eaLnBrk="1" hangingPunct="1"/>
            <a:endParaRPr lang="sr-Latn-CS" altLang="en-US" i="1"/>
          </a:p>
          <a:p>
            <a:pPr eaLnBrk="1" hangingPunct="1"/>
            <a:r>
              <a:rPr lang="sr-Latn-CS" altLang="en-US" i="1"/>
              <a:t>Ako uzme l časova odmora, zaradiće  - lw </a:t>
            </a:r>
          </a:p>
          <a:p>
            <a:pPr eaLnBrk="1" hangingPunct="1"/>
            <a:endParaRPr lang="en-US" altLang="en-US" i="1"/>
          </a:p>
        </p:txBody>
      </p:sp>
      <p:sp>
        <p:nvSpPr>
          <p:cNvPr id="3077" name="Rectangle 7">
            <a:extLst>
              <a:ext uri="{FF2B5EF4-FFF2-40B4-BE49-F238E27FC236}">
                <a16:creationId xmlns:a16="http://schemas.microsoft.com/office/drawing/2014/main" id="{4B4C5447-CE8B-4817-B982-3751944FAF2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3078" name="Rectangle 9">
            <a:extLst>
              <a:ext uri="{FF2B5EF4-FFF2-40B4-BE49-F238E27FC236}">
                <a16:creationId xmlns:a16="http://schemas.microsoft.com/office/drawing/2014/main" id="{0E5F1B45-4833-4C2D-9CCA-7DEBCCF5FB5E}"/>
              </a:ext>
            </a:extLst>
          </p:cNvPr>
          <p:cNvSpPr>
            <a:spLocks noChangeArrowheads="1"/>
          </p:cNvSpPr>
          <p:nvPr/>
        </p:nvSpPr>
        <p:spPr bwMode="auto">
          <a:xfrm>
            <a:off x="0" y="3238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3079" name="Rectangle 11">
            <a:extLst>
              <a:ext uri="{FF2B5EF4-FFF2-40B4-BE49-F238E27FC236}">
                <a16:creationId xmlns:a16="http://schemas.microsoft.com/office/drawing/2014/main" id="{C1784BEE-727D-41E6-9F9A-56F2568F014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3080" name="Rectangle 13">
            <a:extLst>
              <a:ext uri="{FF2B5EF4-FFF2-40B4-BE49-F238E27FC236}">
                <a16:creationId xmlns:a16="http://schemas.microsoft.com/office/drawing/2014/main" id="{3D1CBFB5-A396-4F10-AF75-D371C351682F}"/>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graphicFrame>
        <p:nvGraphicFramePr>
          <p:cNvPr id="3074" name="Object 12">
            <a:extLst>
              <a:ext uri="{FF2B5EF4-FFF2-40B4-BE49-F238E27FC236}">
                <a16:creationId xmlns:a16="http://schemas.microsoft.com/office/drawing/2014/main" id="{C0010D8A-46FF-4369-AFB5-6ADC169039E2}"/>
              </a:ext>
            </a:extLst>
          </p:cNvPr>
          <p:cNvGraphicFramePr>
            <a:graphicFrameLocks noChangeAspect="1"/>
          </p:cNvGraphicFramePr>
          <p:nvPr/>
        </p:nvGraphicFramePr>
        <p:xfrm>
          <a:off x="1692275" y="2516188"/>
          <a:ext cx="5903913" cy="1560512"/>
        </p:xfrm>
        <a:graphic>
          <a:graphicData uri="http://schemas.openxmlformats.org/presentationml/2006/ole">
            <mc:AlternateContent xmlns:mc="http://schemas.openxmlformats.org/markup-compatibility/2006">
              <mc:Choice xmlns:v="urn:schemas-microsoft-com:vml" Requires="v">
                <p:oleObj spid="_x0000_s3087" name="Equation" r:id="rId3" imgW="2019240" imgH="533160" progId="Equation.3">
                  <p:embed/>
                </p:oleObj>
              </mc:Choice>
              <mc:Fallback>
                <p:oleObj name="Equation" r:id="rId3" imgW="2019240" imgH="533160" progId="Equation.3">
                  <p:embed/>
                  <p:pic>
                    <p:nvPicPr>
                      <p:cNvPr id="0"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2516188"/>
                        <a:ext cx="5903913" cy="1560512"/>
                      </a:xfrm>
                      <a:prstGeom prst="rect">
                        <a:avLst/>
                      </a:prstGeom>
                      <a:solidFill>
                        <a:schemeClr val="bg1"/>
                      </a:solidFill>
                    </p:spPr>
                  </p:pic>
                </p:oleObj>
              </mc:Fallback>
            </mc:AlternateContent>
          </a:graphicData>
        </a:graphic>
      </p:graphicFrame>
      <p:cxnSp>
        <p:nvCxnSpPr>
          <p:cNvPr id="3081" name="Straight Arrow Connector 12">
            <a:extLst>
              <a:ext uri="{FF2B5EF4-FFF2-40B4-BE49-F238E27FC236}">
                <a16:creationId xmlns:a16="http://schemas.microsoft.com/office/drawing/2014/main" id="{03FC6543-91A8-4BA1-B0B3-DF1F044AE5A3}"/>
              </a:ext>
            </a:extLst>
          </p:cNvPr>
          <p:cNvCxnSpPr>
            <a:cxnSpLocks noChangeShapeType="1"/>
          </p:cNvCxnSpPr>
          <p:nvPr/>
        </p:nvCxnSpPr>
        <p:spPr bwMode="auto">
          <a:xfrm flipV="1">
            <a:off x="3214688" y="3143250"/>
            <a:ext cx="4000500" cy="1643063"/>
          </a:xfrm>
          <a:prstGeom prst="straightConnector1">
            <a:avLst/>
          </a:prstGeom>
          <a:noFill/>
          <a:ln w="31750" algn="ctr">
            <a:solidFill>
              <a:srgbClr val="FF000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A13F5A1A-AFC0-4888-A193-00E82519274A}"/>
              </a:ext>
            </a:extLst>
          </p:cNvPr>
          <p:cNvSpPr>
            <a:spLocks noGrp="1" noChangeArrowheads="1"/>
          </p:cNvSpPr>
          <p:nvPr>
            <p:ph type="title"/>
          </p:nvPr>
        </p:nvSpPr>
        <p:spPr/>
        <p:txBody>
          <a:bodyPr/>
          <a:lstStyle/>
          <a:p>
            <a:pPr eaLnBrk="1" hangingPunct="1"/>
            <a:endParaRPr lang="sr-Latn-CS" altLang="en-US"/>
          </a:p>
        </p:txBody>
      </p:sp>
      <p:pic>
        <p:nvPicPr>
          <p:cNvPr id="53251" name="Picture 4">
            <a:extLst>
              <a:ext uri="{FF2B5EF4-FFF2-40B4-BE49-F238E27FC236}">
                <a16:creationId xmlns:a16="http://schemas.microsoft.com/office/drawing/2014/main" id="{33F27503-FBC1-4697-90F3-496EFE77F208}"/>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84213" y="66675"/>
            <a:ext cx="7920037" cy="6694488"/>
          </a:xfrm>
        </p:spPr>
      </p:pic>
      <p:pic>
        <p:nvPicPr>
          <p:cNvPr id="56324" name="Picture 4">
            <a:extLst>
              <a:ext uri="{FF2B5EF4-FFF2-40B4-BE49-F238E27FC236}">
                <a16:creationId xmlns:a16="http://schemas.microsoft.com/office/drawing/2014/main" id="{06716C1D-0945-4441-8759-8A48FC9AAB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7313" y="357188"/>
            <a:ext cx="5838825" cy="599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blinds(horizontal)">
                                      <p:cBhvr>
                                        <p:cTn id="7" dur="500"/>
                                        <p:tgtEl>
                                          <p:spTgt spid="563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mph" presetSubtype="0" fill="hold" nodeType="clickEffect">
                                  <p:stCondLst>
                                    <p:cond delay="0"/>
                                  </p:stCondLst>
                                  <p:childTnLst>
                                    <p:animScale>
                                      <p:cBhvr>
                                        <p:cTn id="11" dur="2000" fill="hold"/>
                                        <p:tgtEl>
                                          <p:spTgt spid="5632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3">
            <a:extLst>
              <a:ext uri="{FF2B5EF4-FFF2-40B4-BE49-F238E27FC236}">
                <a16:creationId xmlns:a16="http://schemas.microsoft.com/office/drawing/2014/main" id="{BD58414B-DEB5-40DF-B318-04055ABDC970}"/>
              </a:ext>
            </a:extLst>
          </p:cNvPr>
          <p:cNvSpPr>
            <a:spLocks noGrp="1" noChangeArrowheads="1"/>
          </p:cNvSpPr>
          <p:nvPr>
            <p:ph type="body" idx="1"/>
          </p:nvPr>
        </p:nvSpPr>
        <p:spPr>
          <a:xfrm>
            <a:off x="0" y="549275"/>
            <a:ext cx="4248150" cy="5602288"/>
          </a:xfrm>
        </p:spPr>
        <p:txBody>
          <a:bodyPr/>
          <a:lstStyle/>
          <a:p>
            <a:pPr eaLnBrk="1" hangingPunct="1">
              <a:lnSpc>
                <a:spcPct val="80000"/>
              </a:lnSpc>
            </a:pPr>
            <a:endParaRPr lang="sr-Latn-CS" altLang="en-US" sz="2000"/>
          </a:p>
          <a:p>
            <a:pPr lvl="1" eaLnBrk="1" hangingPunct="1">
              <a:lnSpc>
                <a:spcPct val="80000"/>
              </a:lnSpc>
            </a:pPr>
            <a:r>
              <a:rPr lang="en-US" altLang="en-US" sz="2000"/>
              <a:t>mogu da podstaknu nezaposlene</a:t>
            </a:r>
            <a:r>
              <a:rPr lang="sr-Latn-CS" altLang="en-US" sz="2000"/>
              <a:t> </a:t>
            </a:r>
            <a:r>
              <a:rPr lang="en-US" altLang="en-US" sz="2000"/>
              <a:t>u bezperspektivnim sektorima da radije</a:t>
            </a:r>
            <a:r>
              <a:rPr lang="sr-Latn-CS" altLang="en-US" sz="2000"/>
              <a:t> </a:t>
            </a:r>
            <a:r>
              <a:rPr lang="en-US" altLang="en-US" sz="2000"/>
              <a:t>čekaju na malo verovatni oporavak nego da se prekvalifikuju</a:t>
            </a:r>
            <a:r>
              <a:rPr lang="sr-Latn-CS" altLang="en-US" sz="2000"/>
              <a:t> </a:t>
            </a:r>
            <a:r>
              <a:rPr lang="en-US" altLang="en-US" sz="2000"/>
              <a:t>i promene sektor. </a:t>
            </a:r>
            <a:endParaRPr lang="sr-Latn-CS" altLang="en-US" sz="2000"/>
          </a:p>
          <a:p>
            <a:pPr lvl="1" eaLnBrk="1" hangingPunct="1">
              <a:lnSpc>
                <a:spcPct val="80000"/>
              </a:lnSpc>
            </a:pPr>
            <a:endParaRPr lang="sr-Latn-CS" altLang="en-US" sz="2000"/>
          </a:p>
          <a:p>
            <a:pPr lvl="1" eaLnBrk="1" hangingPunct="1">
              <a:lnSpc>
                <a:spcPct val="80000"/>
              </a:lnSpc>
            </a:pPr>
            <a:r>
              <a:rPr lang="en-US" altLang="en-US" sz="2000"/>
              <a:t>smanjuju</a:t>
            </a:r>
            <a:r>
              <a:rPr lang="sr-Latn-CS" altLang="en-US" sz="2000"/>
              <a:t> </a:t>
            </a:r>
            <a:r>
              <a:rPr lang="en-US" altLang="en-US" sz="2000"/>
              <a:t>motivaciju da se traži posao,</a:t>
            </a:r>
            <a:endParaRPr lang="sr-Latn-CS" altLang="en-US" sz="2000"/>
          </a:p>
          <a:p>
            <a:pPr lvl="1" eaLnBrk="1" hangingPunct="1">
              <a:lnSpc>
                <a:spcPct val="80000"/>
              </a:lnSpc>
            </a:pPr>
            <a:r>
              <a:rPr lang="sr-Latn-CS" altLang="en-US" sz="2000"/>
              <a:t>Naročto su beneficije  </a:t>
            </a:r>
          </a:p>
          <a:p>
            <a:pPr lvl="2" eaLnBrk="1" hangingPunct="1">
              <a:lnSpc>
                <a:spcPct val="80000"/>
              </a:lnSpc>
            </a:pPr>
            <a:r>
              <a:rPr lang="sr-Latn-CS" altLang="en-US" sz="2000"/>
              <a:t>obilne, a naročito ako su i </a:t>
            </a:r>
          </a:p>
          <a:p>
            <a:pPr lvl="2" eaLnBrk="1" hangingPunct="1">
              <a:lnSpc>
                <a:spcPct val="80000"/>
              </a:lnSpc>
            </a:pPr>
            <a:r>
              <a:rPr lang="sr-Latn-CS" altLang="en-US" sz="2000"/>
              <a:t>dugotrajne,</a:t>
            </a:r>
          </a:p>
          <a:p>
            <a:pPr lvl="1" eaLnBrk="1" hangingPunct="1">
              <a:lnSpc>
                <a:spcPct val="80000"/>
              </a:lnSpc>
            </a:pPr>
            <a:endParaRPr lang="sr-Latn-CS" altLang="en-US" sz="2000"/>
          </a:p>
          <a:p>
            <a:pPr lvl="1" eaLnBrk="1" hangingPunct="1">
              <a:lnSpc>
                <a:spcPct val="80000"/>
              </a:lnSpc>
            </a:pPr>
            <a:r>
              <a:rPr lang="sr-Latn-CS" altLang="en-US" sz="2000"/>
              <a:t>Ovaj fenomen naziva se zamkom za nezaposlene. </a:t>
            </a:r>
          </a:p>
          <a:p>
            <a:pPr lvl="1" eaLnBrk="1" hangingPunct="1">
              <a:lnSpc>
                <a:spcPct val="80000"/>
              </a:lnSpc>
              <a:buFontTx/>
              <a:buNone/>
            </a:pPr>
            <a:endParaRPr lang="sr-Latn-CS" altLang="en-US" sz="2000"/>
          </a:p>
          <a:p>
            <a:pPr lvl="1" eaLnBrk="1" hangingPunct="1">
              <a:lnSpc>
                <a:spcPct val="80000"/>
              </a:lnSpc>
            </a:pPr>
            <a:r>
              <a:rPr lang="sr-Latn-CS" altLang="en-US" sz="2000"/>
              <a:t>očigledna je tendencija produžetka nezaposlenosti tamo gde su beneficije veće i gde su periodi isplate duži. </a:t>
            </a:r>
          </a:p>
          <a:p>
            <a:pPr lvl="1" eaLnBrk="1" hangingPunct="1">
              <a:lnSpc>
                <a:spcPct val="80000"/>
              </a:lnSpc>
            </a:pPr>
            <a:endParaRPr lang="en-US" altLang="en-US" sz="2000"/>
          </a:p>
          <a:p>
            <a:pPr eaLnBrk="1" hangingPunct="1">
              <a:lnSpc>
                <a:spcPct val="80000"/>
              </a:lnSpc>
            </a:pPr>
            <a:endParaRPr lang="en-US" altLang="en-US" sz="800"/>
          </a:p>
        </p:txBody>
      </p:sp>
      <p:pic>
        <p:nvPicPr>
          <p:cNvPr id="54275" name="Picture 4">
            <a:extLst>
              <a:ext uri="{FF2B5EF4-FFF2-40B4-BE49-F238E27FC236}">
                <a16:creationId xmlns:a16="http://schemas.microsoft.com/office/drawing/2014/main" id="{EA008182-0B82-4B7C-9FA0-D7E4D4832A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4075" y="908050"/>
            <a:ext cx="3940175"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57346">
                                            <p:txEl>
                                              <p:pRg st="8" end="8"/>
                                            </p:txEl>
                                          </p:spTgt>
                                        </p:tgtEl>
                                        <p:attrNameLst>
                                          <p:attrName>style.visibility</p:attrName>
                                        </p:attrNameLst>
                                      </p:cBhvr>
                                      <p:to>
                                        <p:strVal val="visible"/>
                                      </p:to>
                                    </p:set>
                                    <p:animEffect transition="in" filter="fade">
                                      <p:cBhvr>
                                        <p:cTn id="7" dur="770" decel="100000"/>
                                        <p:tgtEl>
                                          <p:spTgt spid="57346">
                                            <p:txEl>
                                              <p:pRg st="8" end="8"/>
                                            </p:txEl>
                                          </p:spTgt>
                                        </p:tgtEl>
                                      </p:cBhvr>
                                    </p:animEffect>
                                    <p:animScale>
                                      <p:cBhvr>
                                        <p:cTn id="8" dur="770" decel="100000"/>
                                        <p:tgtEl>
                                          <p:spTgt spid="57346">
                                            <p:txEl>
                                              <p:pRg st="8" end="8"/>
                                            </p:txEl>
                                          </p:spTgt>
                                        </p:tgtEl>
                                      </p:cBhvr>
                                      <p:from x="10000" y="10000"/>
                                      <p:to x="200000" y="450000"/>
                                    </p:animScale>
                                    <p:animScale>
                                      <p:cBhvr>
                                        <p:cTn id="9" dur="1230" accel="100000" fill="hold">
                                          <p:stCondLst>
                                            <p:cond delay="770"/>
                                          </p:stCondLst>
                                        </p:cTn>
                                        <p:tgtEl>
                                          <p:spTgt spid="57346">
                                            <p:txEl>
                                              <p:pRg st="8" end="8"/>
                                            </p:txEl>
                                          </p:spTgt>
                                        </p:tgtEl>
                                      </p:cBhvr>
                                      <p:from x="200000" y="450000"/>
                                      <p:to x="100000" y="100000"/>
                                    </p:animScale>
                                    <p:set>
                                      <p:cBhvr>
                                        <p:cTn id="10" dur="770" fill="hold"/>
                                        <p:tgtEl>
                                          <p:spTgt spid="57346">
                                            <p:txEl>
                                              <p:pRg st="8" end="8"/>
                                            </p:txEl>
                                          </p:spTgt>
                                        </p:tgtEl>
                                        <p:attrNameLst>
                                          <p:attrName>ppt_x</p:attrName>
                                        </p:attrNameLst>
                                      </p:cBhvr>
                                      <p:to>
                                        <p:strVal val="(0.5)"/>
                                      </p:to>
                                    </p:set>
                                    <p:anim from="(0.5)" to="(#ppt_x)" calcmode="lin" valueType="num">
                                      <p:cBhvr>
                                        <p:cTn id="11" dur="1230" accel="100000" fill="hold">
                                          <p:stCondLst>
                                            <p:cond delay="770"/>
                                          </p:stCondLst>
                                        </p:cTn>
                                        <p:tgtEl>
                                          <p:spTgt spid="57346">
                                            <p:txEl>
                                              <p:pRg st="8" end="8"/>
                                            </p:txEl>
                                          </p:spTgt>
                                        </p:tgtEl>
                                        <p:attrNameLst>
                                          <p:attrName>ppt_x</p:attrName>
                                        </p:attrNameLst>
                                      </p:cBhvr>
                                    </p:anim>
                                    <p:set>
                                      <p:cBhvr>
                                        <p:cTn id="12" dur="770" fill="hold"/>
                                        <p:tgtEl>
                                          <p:spTgt spid="57346">
                                            <p:txEl>
                                              <p:pRg st="8" end="8"/>
                                            </p:txEl>
                                          </p:spTgt>
                                        </p:tgtEl>
                                        <p:attrNameLst>
                                          <p:attrName>ppt_y</p:attrName>
                                        </p:attrNameLst>
                                      </p:cBhvr>
                                      <p:to>
                                        <p:strVal val="(#ppt_y+0.4)"/>
                                      </p:to>
                                    </p:set>
                                    <p:anim from="(#ppt_y+0.4)" to="(#ppt_y)" calcmode="lin" valueType="num">
                                      <p:cBhvr>
                                        <p:cTn id="13" dur="1230" accel="100000" fill="hold">
                                          <p:stCondLst>
                                            <p:cond delay="770"/>
                                          </p:stCondLst>
                                        </p:cTn>
                                        <p:tgtEl>
                                          <p:spTgt spid="57346">
                                            <p:txEl>
                                              <p:pRg st="8" end="8"/>
                                            </p:txEl>
                                          </p:spTgt>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mph" presetSubtype="0" fill="hold" nodeType="clickEffect">
                                  <p:stCondLst>
                                    <p:cond delay="0"/>
                                  </p:stCondLst>
                                  <p:childTnLst>
                                    <p:animScale>
                                      <p:cBhvr>
                                        <p:cTn id="17" dur="2000" fill="hold"/>
                                        <p:tgtEl>
                                          <p:spTgt spid="57346">
                                            <p:txEl>
                                              <p:pRg st="8" end="8"/>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D6757E9C-72BB-4A54-90B3-23A21673D5DF}"/>
              </a:ext>
            </a:extLst>
          </p:cNvPr>
          <p:cNvSpPr>
            <a:spLocks noGrp="1" noChangeArrowheads="1"/>
          </p:cNvSpPr>
          <p:nvPr>
            <p:ph type="title"/>
          </p:nvPr>
        </p:nvSpPr>
        <p:spPr/>
        <p:txBody>
          <a:bodyPr/>
          <a:lstStyle/>
          <a:p>
            <a:pPr eaLnBrk="1" hangingPunct="1"/>
            <a:endParaRPr lang="sr-Latn-CS" altLang="en-US"/>
          </a:p>
        </p:txBody>
      </p:sp>
      <p:sp>
        <p:nvSpPr>
          <p:cNvPr id="55299" name="Rectangle 3">
            <a:extLst>
              <a:ext uri="{FF2B5EF4-FFF2-40B4-BE49-F238E27FC236}">
                <a16:creationId xmlns:a16="http://schemas.microsoft.com/office/drawing/2014/main" id="{9C629D08-B933-4208-904A-826708F965E1}"/>
              </a:ext>
            </a:extLst>
          </p:cNvPr>
          <p:cNvSpPr>
            <a:spLocks noGrp="1" noChangeArrowheads="1"/>
          </p:cNvSpPr>
          <p:nvPr>
            <p:ph type="body" idx="1"/>
          </p:nvPr>
        </p:nvSpPr>
        <p:spPr/>
        <p:txBody>
          <a:bodyPr/>
          <a:lstStyle/>
          <a:p>
            <a:pPr eaLnBrk="1" hangingPunct="1"/>
            <a:r>
              <a:rPr lang="en-US" altLang="en-US"/>
              <a:t>Podaci ukazuju na to da je u Evropi nezaposlenost</a:t>
            </a:r>
            <a:r>
              <a:rPr lang="sr-Latn-CS" altLang="en-US"/>
              <a:t> </a:t>
            </a:r>
            <a:r>
              <a:rPr lang="en-US" altLang="en-US"/>
              <a:t>porasla onda kada je veliki broj radnika zbog naftnih</a:t>
            </a:r>
            <a:r>
              <a:rPr lang="sr-Latn-CS" altLang="en-US"/>
              <a:t> </a:t>
            </a:r>
            <a:r>
              <a:rPr lang="en-US" altLang="en-US"/>
              <a:t>šokova izgubio posao. </a:t>
            </a:r>
            <a:endParaRPr lang="sr-Latn-CS" altLang="en-US"/>
          </a:p>
          <a:p>
            <a:pPr eaLnBrk="1" hangingPunct="1"/>
            <a:r>
              <a:rPr lang="en-US" altLang="en-US"/>
              <a:t>No, do očekivanog povratka</a:t>
            </a:r>
            <a:r>
              <a:rPr lang="sr-Latn-CS" altLang="en-US"/>
              <a:t> </a:t>
            </a:r>
            <a:r>
              <a:rPr lang="en-US" altLang="en-US"/>
              <a:t>zaposlenosti nije</a:t>
            </a:r>
            <a:r>
              <a:rPr lang="sr-Latn-CS" altLang="en-US"/>
              <a:t> </a:t>
            </a:r>
            <a:r>
              <a:rPr lang="en-US" altLang="en-US"/>
              <a:t>došlo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4">
            <a:extLst>
              <a:ext uri="{FF2B5EF4-FFF2-40B4-BE49-F238E27FC236}">
                <a16:creationId xmlns:a16="http://schemas.microsoft.com/office/drawing/2014/main" id="{8A300476-6361-4826-8D6C-8DF3A537FAB4}"/>
              </a:ext>
            </a:extLst>
          </p:cNvPr>
          <p:cNvSpPr>
            <a:spLocks noChangeArrowheads="1"/>
          </p:cNvSpPr>
          <p:nvPr/>
        </p:nvSpPr>
        <p:spPr bwMode="auto">
          <a:xfrm>
            <a:off x="323850" y="4365625"/>
            <a:ext cx="864076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1800" u="none">
                <a:solidFill>
                  <a:srgbClr val="DBC9ED"/>
                </a:solidFill>
                <a:latin typeface="Arial" panose="020B0604020202020204" pitchFamily="34" charset="0"/>
              </a:rPr>
              <a:t>Stepenasti rast stope nezaposlenosti</a:t>
            </a:r>
            <a:r>
              <a:rPr lang="sr-Latn-CS" altLang="en-US" sz="1800" u="none">
                <a:solidFill>
                  <a:srgbClr val="DBC9ED"/>
                </a:solidFill>
                <a:latin typeface="Arial" panose="020B0604020202020204" pitchFamily="34" charset="0"/>
              </a:rPr>
              <a:t> k</a:t>
            </a:r>
            <a:r>
              <a:rPr lang="en-US" altLang="en-US" sz="1800" u="none">
                <a:solidFill>
                  <a:srgbClr val="DBC9ED"/>
                </a:solidFill>
                <a:latin typeface="Arial" panose="020B0604020202020204" pitchFamily="34" charset="0"/>
              </a:rPr>
              <a:t>oji je usledio nakon svakog naftnog šoka registrovan je u nekoliko evropskih zemalja i nazvan je</a:t>
            </a:r>
            <a:br>
              <a:rPr lang="en-US" altLang="en-US" sz="1800" u="none">
                <a:solidFill>
                  <a:srgbClr val="DBC9ED"/>
                </a:solidFill>
                <a:latin typeface="Arial" panose="020B0604020202020204" pitchFamily="34" charset="0"/>
              </a:rPr>
            </a:br>
            <a:br>
              <a:rPr lang="sr-Latn-CS" altLang="en-US" sz="1800" u="none">
                <a:solidFill>
                  <a:srgbClr val="DBC9ED"/>
                </a:solidFill>
                <a:latin typeface="Arial" panose="020B0604020202020204" pitchFamily="34" charset="0"/>
              </a:rPr>
            </a:br>
            <a:r>
              <a:rPr lang="en-US" altLang="en-US" b="1" u="none">
                <a:solidFill>
                  <a:srgbClr val="DBC9ED"/>
                </a:solidFill>
                <a:latin typeface="Arial" panose="020B0604020202020204" pitchFamily="34" charset="0"/>
              </a:rPr>
              <a:t>efektom histerezije (</a:t>
            </a:r>
            <a:r>
              <a:rPr lang="sr-Latn-CS" altLang="en-US" b="1" u="none">
                <a:solidFill>
                  <a:srgbClr val="DBC9ED"/>
                </a:solidFill>
                <a:latin typeface="Arial" panose="020B0604020202020204" pitchFamily="34" charset="0"/>
              </a:rPr>
              <a:t>naknadne reacije, </a:t>
            </a:r>
            <a:r>
              <a:rPr lang="en-US" altLang="en-US" b="1" u="none">
                <a:solidFill>
                  <a:srgbClr val="DBC9ED"/>
                </a:solidFill>
                <a:latin typeface="Arial" panose="020B0604020202020204" pitchFamily="34" charset="0"/>
              </a:rPr>
              <a:t>kašnjenja)</a:t>
            </a:r>
            <a:r>
              <a:rPr lang="sr-Latn-CS" altLang="en-US" b="1" u="none">
                <a:solidFill>
                  <a:srgbClr val="DBC9ED"/>
                </a:solidFill>
                <a:latin typeface="Arial" panose="020B0604020202020204" pitchFamily="34" charset="0"/>
              </a:rPr>
              <a:t> - </a:t>
            </a:r>
            <a:r>
              <a:rPr lang="en-US" altLang="en-US" b="1" u="none">
                <a:solidFill>
                  <a:srgbClr val="DBC9ED"/>
                </a:solidFill>
                <a:latin typeface="Arial" panose="020B0604020202020204" pitchFamily="34" charset="0"/>
              </a:rPr>
              <a:t> </a:t>
            </a:r>
            <a:br>
              <a:rPr lang="sr-Latn-CS" altLang="en-US" b="1" u="none">
                <a:solidFill>
                  <a:srgbClr val="DBC9ED"/>
                </a:solidFill>
                <a:latin typeface="Arial" panose="020B0604020202020204" pitchFamily="34" charset="0"/>
              </a:rPr>
            </a:br>
            <a:br>
              <a:rPr lang="sr-Latn-CS" altLang="en-US" b="1" u="none">
                <a:solidFill>
                  <a:srgbClr val="DBC9ED"/>
                </a:solidFill>
                <a:latin typeface="Arial" panose="020B0604020202020204" pitchFamily="34" charset="0"/>
              </a:rPr>
            </a:br>
            <a:r>
              <a:rPr lang="en-US" altLang="en-US" sz="1800" u="none">
                <a:solidFill>
                  <a:srgbClr val="DBC9ED"/>
                </a:solidFill>
                <a:latin typeface="Arial" panose="020B0604020202020204" pitchFamily="34" charset="0"/>
              </a:rPr>
              <a:t>Nasuprot tome, stope nezaposlenosti</a:t>
            </a:r>
            <a:r>
              <a:rPr lang="sr-Latn-CS" altLang="en-US" sz="1800" u="none">
                <a:solidFill>
                  <a:srgbClr val="DBC9ED"/>
                </a:solidFill>
                <a:latin typeface="Arial" panose="020B0604020202020204" pitchFamily="34" charset="0"/>
              </a:rPr>
              <a:t> </a:t>
            </a:r>
            <a:r>
              <a:rPr lang="en-US" altLang="en-US" sz="1800" u="none">
                <a:solidFill>
                  <a:srgbClr val="DBC9ED"/>
                </a:solidFill>
                <a:latin typeface="Arial" panose="020B0604020202020204" pitchFamily="34" charset="0"/>
              </a:rPr>
              <a:t> SAD su u vreme naftnih šokova rasle, ali su se</a:t>
            </a:r>
            <a:r>
              <a:rPr lang="sr-Latn-CS" altLang="en-US" sz="1800" u="none">
                <a:solidFill>
                  <a:srgbClr val="DBC9ED"/>
                </a:solidFill>
                <a:latin typeface="Arial" panose="020B0604020202020204" pitchFamily="34" charset="0"/>
              </a:rPr>
              <a:t> za</a:t>
            </a:r>
            <a:r>
              <a:rPr lang="en-US" altLang="en-US" sz="1800" u="none">
                <a:solidFill>
                  <a:srgbClr val="DBC9ED"/>
                </a:solidFill>
                <a:latin typeface="Arial" panose="020B0604020202020204" pitchFamily="34" charset="0"/>
              </a:rPr>
              <a:t>tim vratile na prethodni nivo.</a:t>
            </a:r>
            <a:br>
              <a:rPr lang="en-US" altLang="en-US" sz="1800" u="none">
                <a:solidFill>
                  <a:srgbClr val="DBC9ED"/>
                </a:solidFill>
                <a:latin typeface="Arial" panose="020B0604020202020204" pitchFamily="34" charset="0"/>
              </a:rPr>
            </a:br>
            <a:endParaRPr lang="en-US" altLang="en-US" sz="1800" u="none">
              <a:solidFill>
                <a:srgbClr val="DBC9ED"/>
              </a:solidFill>
              <a:latin typeface="Arial" panose="020B0604020202020204" pitchFamily="34" charset="0"/>
            </a:endParaRPr>
          </a:p>
        </p:txBody>
      </p:sp>
      <p:pic>
        <p:nvPicPr>
          <p:cNvPr id="56323" name="Picture 5">
            <a:extLst>
              <a:ext uri="{FF2B5EF4-FFF2-40B4-BE49-F238E27FC236}">
                <a16:creationId xmlns:a16="http://schemas.microsoft.com/office/drawing/2014/main" id="{D6B5A8CC-A186-4531-8333-FFA99D2351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692150"/>
            <a:ext cx="8640762"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Text Box 9">
            <a:extLst>
              <a:ext uri="{FF2B5EF4-FFF2-40B4-BE49-F238E27FC236}">
                <a16:creationId xmlns:a16="http://schemas.microsoft.com/office/drawing/2014/main" id="{7EF645EC-B596-4D16-9E83-9B79DF801A92}"/>
              </a:ext>
            </a:extLst>
          </p:cNvPr>
          <p:cNvSpPr txBox="1">
            <a:spLocks noChangeArrowheads="1"/>
          </p:cNvSpPr>
          <p:nvPr/>
        </p:nvSpPr>
        <p:spPr bwMode="auto">
          <a:xfrm>
            <a:off x="8388350" y="1803400"/>
            <a:ext cx="504825"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sr-Latn-CS" altLang="en-US" sz="1200"/>
              <a:t>8.6</a:t>
            </a:r>
            <a:br>
              <a:rPr lang="sr-Latn-CS" altLang="en-US" sz="1200"/>
            </a:br>
            <a:r>
              <a:rPr lang="sr-Latn-CS" altLang="en-US" sz="1200"/>
              <a:t>8.7</a:t>
            </a:r>
            <a:br>
              <a:rPr lang="sr-Latn-CS" altLang="en-US" sz="1200"/>
            </a:br>
            <a:r>
              <a:rPr lang="sr-Latn-CS" altLang="en-US" sz="1200"/>
              <a:t>6.2+</a:t>
            </a:r>
          </a:p>
          <a:p>
            <a:pPr eaLnBrk="1" hangingPunct="1">
              <a:spcBef>
                <a:spcPct val="50000"/>
              </a:spcBef>
            </a:pPr>
            <a:r>
              <a:rPr lang="sr-Latn-CS" altLang="en-US" sz="1200"/>
              <a:t>---</a:t>
            </a:r>
          </a:p>
          <a:p>
            <a:pPr eaLnBrk="1" hangingPunct="1">
              <a:spcBef>
                <a:spcPct val="50000"/>
              </a:spcBef>
            </a:pPr>
            <a:r>
              <a:rPr lang="sr-Latn-CS" altLang="en-US" sz="1200"/>
              <a:t>6.1</a:t>
            </a:r>
            <a:br>
              <a:rPr lang="sr-Latn-CS" altLang="en-US" sz="1200"/>
            </a:br>
            <a:r>
              <a:rPr lang="sr-Latn-CS" altLang="en-US" sz="1200"/>
              <a:t>5.4</a:t>
            </a:r>
            <a:br>
              <a:rPr lang="sr-Latn-CS" altLang="en-US" sz="1200"/>
            </a:br>
            <a:r>
              <a:rPr lang="sr-Latn-CS" altLang="en-US" sz="1200"/>
              <a:t>4.6</a:t>
            </a:r>
            <a:endParaRPr lang="en-US" altLang="en-US" sz="120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Text Box 6">
            <a:extLst>
              <a:ext uri="{FF2B5EF4-FFF2-40B4-BE49-F238E27FC236}">
                <a16:creationId xmlns:a16="http://schemas.microsoft.com/office/drawing/2014/main" id="{2A51A198-5E0B-46A0-ADB6-E323BA2EC14E}"/>
              </a:ext>
            </a:extLst>
          </p:cNvPr>
          <p:cNvSpPr txBox="1">
            <a:spLocks noChangeArrowheads="1"/>
          </p:cNvSpPr>
          <p:nvPr/>
        </p:nvSpPr>
        <p:spPr bwMode="black">
          <a:xfrm>
            <a:off x="1447800" y="16002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de-DE" altLang="en-US" u="none">
                <a:solidFill>
                  <a:schemeClr val="bg1"/>
                </a:solidFill>
                <a:latin typeface="Arial" panose="020B0604020202020204" pitchFamily="34" charset="0"/>
              </a:rPr>
              <a:t>1970=100</a:t>
            </a:r>
            <a:endParaRPr lang="en-US" altLang="en-US" u="none">
              <a:solidFill>
                <a:schemeClr val="bg1"/>
              </a:solidFill>
              <a:latin typeface="Arial" panose="020B0604020202020204" pitchFamily="34" charset="0"/>
            </a:endParaRPr>
          </a:p>
        </p:txBody>
      </p:sp>
      <p:sp>
        <p:nvSpPr>
          <p:cNvPr id="57347" name="Rectangle 7">
            <a:extLst>
              <a:ext uri="{FF2B5EF4-FFF2-40B4-BE49-F238E27FC236}">
                <a16:creationId xmlns:a16="http://schemas.microsoft.com/office/drawing/2014/main" id="{65C51295-C82A-466D-BE31-0E896E7F4C6A}"/>
              </a:ext>
            </a:extLst>
          </p:cNvPr>
          <p:cNvSpPr>
            <a:spLocks noGrp="1" noChangeArrowheads="1"/>
          </p:cNvSpPr>
          <p:nvPr>
            <p:ph type="title"/>
          </p:nvPr>
        </p:nvSpPr>
        <p:spPr/>
        <p:txBody>
          <a:bodyPr/>
          <a:lstStyle/>
          <a:p>
            <a:pPr eaLnBrk="1" hangingPunct="1"/>
            <a:r>
              <a:rPr lang="de-DE" altLang="en-US"/>
              <a:t>Figure 4.16 (a)</a:t>
            </a:r>
            <a:endParaRPr lang="en-US" altLang="en-US"/>
          </a:p>
        </p:txBody>
      </p:sp>
      <p:pic>
        <p:nvPicPr>
          <p:cNvPr id="57348" name="Picture 8">
            <a:extLst>
              <a:ext uri="{FF2B5EF4-FFF2-40B4-BE49-F238E27FC236}">
                <a16:creationId xmlns:a16="http://schemas.microsoft.com/office/drawing/2014/main" id="{5036D613-EB3D-4A05-87D9-31C49D35EE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black">
          <a:xfrm>
            <a:off x="4787900" y="882650"/>
            <a:ext cx="446405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349" name="Group 11">
            <a:extLst>
              <a:ext uri="{FF2B5EF4-FFF2-40B4-BE49-F238E27FC236}">
                <a16:creationId xmlns:a16="http://schemas.microsoft.com/office/drawing/2014/main" id="{281F0C70-29F9-4E9B-9D96-848F9AC11136}"/>
              </a:ext>
            </a:extLst>
          </p:cNvPr>
          <p:cNvGrpSpPr>
            <a:grpSpLocks/>
          </p:cNvGrpSpPr>
          <p:nvPr/>
        </p:nvGrpSpPr>
        <p:grpSpPr bwMode="auto">
          <a:xfrm>
            <a:off x="-36513" y="977900"/>
            <a:ext cx="5040313" cy="5619750"/>
            <a:chOff x="-23" y="616"/>
            <a:chExt cx="3175" cy="3540"/>
          </a:xfrm>
        </p:grpSpPr>
        <p:pic>
          <p:nvPicPr>
            <p:cNvPr id="57357" name="Picture 4">
              <a:extLst>
                <a:ext uri="{FF2B5EF4-FFF2-40B4-BE49-F238E27FC236}">
                  <a16:creationId xmlns:a16="http://schemas.microsoft.com/office/drawing/2014/main" id="{BDA68684-1FFD-434D-99B9-A18DCEE5D8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black">
            <a:xfrm>
              <a:off x="-23" y="616"/>
              <a:ext cx="3175" cy="3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8" name="Rectangle 10">
              <a:extLst>
                <a:ext uri="{FF2B5EF4-FFF2-40B4-BE49-F238E27FC236}">
                  <a16:creationId xmlns:a16="http://schemas.microsoft.com/office/drawing/2014/main" id="{215953D0-178E-48D3-9DAF-240A9B2ABE2A}"/>
                </a:ext>
              </a:extLst>
            </p:cNvPr>
            <p:cNvSpPr>
              <a:spLocks noChangeArrowheads="1"/>
            </p:cNvSpPr>
            <p:nvPr/>
          </p:nvSpPr>
          <p:spPr bwMode="auto">
            <a:xfrm>
              <a:off x="1837" y="1706"/>
              <a:ext cx="680" cy="454"/>
            </a:xfrm>
            <a:prstGeom prst="rect">
              <a:avLst/>
            </a:prstGeom>
            <a:solidFill>
              <a:srgbClr val="663399"/>
            </a:solidFill>
            <a:ln w="9525">
              <a:solidFill>
                <a:srgbClr val="663399"/>
              </a:solidFill>
              <a:miter lim="800000"/>
              <a:headEnd/>
              <a:tailEnd/>
            </a:ln>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grpSp>
      <p:sp>
        <p:nvSpPr>
          <p:cNvPr id="57350" name="Rectangle 13">
            <a:extLst>
              <a:ext uri="{FF2B5EF4-FFF2-40B4-BE49-F238E27FC236}">
                <a16:creationId xmlns:a16="http://schemas.microsoft.com/office/drawing/2014/main" id="{CDC623D2-38D5-4B1C-B4C1-A06BC57AC746}"/>
              </a:ext>
            </a:extLst>
          </p:cNvPr>
          <p:cNvSpPr>
            <a:spLocks noGrp="1" noChangeArrowheads="1"/>
          </p:cNvSpPr>
          <p:nvPr>
            <p:ph type="body" sz="half" idx="1"/>
          </p:nvPr>
        </p:nvSpPr>
        <p:spPr>
          <a:xfrm>
            <a:off x="1042988" y="3009900"/>
            <a:ext cx="3600450" cy="1066800"/>
          </a:xfrm>
        </p:spPr>
        <p:txBody>
          <a:bodyPr/>
          <a:lstStyle/>
          <a:p>
            <a:pPr eaLnBrk="1" hangingPunct="1"/>
            <a:r>
              <a:rPr lang="sr-Latn-CS" altLang="en-US" sz="3200"/>
              <a:t>Zaposlenost u SAD</a:t>
            </a:r>
            <a:endParaRPr lang="en-US" altLang="en-US" sz="3200"/>
          </a:p>
        </p:txBody>
      </p:sp>
      <p:sp>
        <p:nvSpPr>
          <p:cNvPr id="57351" name="Rectangle 20">
            <a:extLst>
              <a:ext uri="{FF2B5EF4-FFF2-40B4-BE49-F238E27FC236}">
                <a16:creationId xmlns:a16="http://schemas.microsoft.com/office/drawing/2014/main" id="{EAD6484F-9CB0-434D-85B5-718B6D7961AF}"/>
              </a:ext>
            </a:extLst>
          </p:cNvPr>
          <p:cNvSpPr>
            <a:spLocks noChangeArrowheads="1"/>
          </p:cNvSpPr>
          <p:nvPr/>
        </p:nvSpPr>
        <p:spPr bwMode="auto">
          <a:xfrm>
            <a:off x="3276600" y="4365625"/>
            <a:ext cx="1008063" cy="647700"/>
          </a:xfrm>
          <a:prstGeom prst="rect">
            <a:avLst/>
          </a:prstGeom>
          <a:solidFill>
            <a:srgbClr val="663399"/>
          </a:solidFill>
          <a:ln w="9525">
            <a:solidFill>
              <a:srgbClr val="663399"/>
            </a:solidFill>
            <a:miter lim="800000"/>
            <a:headEnd/>
            <a:tailEnd/>
          </a:ln>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57352" name="Rectangle 19">
            <a:extLst>
              <a:ext uri="{FF2B5EF4-FFF2-40B4-BE49-F238E27FC236}">
                <a16:creationId xmlns:a16="http://schemas.microsoft.com/office/drawing/2014/main" id="{B79BF6BB-2F30-4CE2-9A21-954FC55A2D26}"/>
              </a:ext>
            </a:extLst>
          </p:cNvPr>
          <p:cNvSpPr>
            <a:spLocks noChangeArrowheads="1"/>
          </p:cNvSpPr>
          <p:nvPr/>
        </p:nvSpPr>
        <p:spPr bwMode="auto">
          <a:xfrm>
            <a:off x="1908175" y="4292600"/>
            <a:ext cx="36004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spcBef>
                <a:spcPct val="20000"/>
              </a:spcBef>
              <a:buFontTx/>
              <a:buChar char="•"/>
            </a:pPr>
            <a:r>
              <a:rPr lang="sr-Latn-CS" altLang="en-US" sz="3200" u="none">
                <a:solidFill>
                  <a:srgbClr val="FCE78C"/>
                </a:solidFill>
                <a:latin typeface="Arial" panose="020B0604020202020204" pitchFamily="34" charset="0"/>
              </a:rPr>
              <a:t>plate u SAD</a:t>
            </a:r>
            <a:endParaRPr lang="en-US" altLang="en-US" sz="3200" u="none">
              <a:solidFill>
                <a:srgbClr val="FCE78C"/>
              </a:solidFill>
              <a:latin typeface="Arial" panose="020B0604020202020204" pitchFamily="34" charset="0"/>
            </a:endParaRPr>
          </a:p>
        </p:txBody>
      </p:sp>
      <p:sp>
        <p:nvSpPr>
          <p:cNvPr id="57353" name="Rectangle 22">
            <a:extLst>
              <a:ext uri="{FF2B5EF4-FFF2-40B4-BE49-F238E27FC236}">
                <a16:creationId xmlns:a16="http://schemas.microsoft.com/office/drawing/2014/main" id="{9829F9BE-9AEB-40A5-BFEE-9F5B6561C440}"/>
              </a:ext>
            </a:extLst>
          </p:cNvPr>
          <p:cNvSpPr>
            <a:spLocks noChangeArrowheads="1"/>
          </p:cNvSpPr>
          <p:nvPr/>
        </p:nvSpPr>
        <p:spPr bwMode="auto">
          <a:xfrm>
            <a:off x="7164388" y="1484313"/>
            <a:ext cx="1152525" cy="647700"/>
          </a:xfrm>
          <a:prstGeom prst="rect">
            <a:avLst/>
          </a:prstGeom>
          <a:solidFill>
            <a:srgbClr val="663399"/>
          </a:solidFill>
          <a:ln w="9525">
            <a:solidFill>
              <a:srgbClr val="663399"/>
            </a:solidFill>
            <a:miter lim="800000"/>
            <a:headEnd/>
            <a:tailEnd/>
          </a:ln>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57354" name="Rectangle 21">
            <a:extLst>
              <a:ext uri="{FF2B5EF4-FFF2-40B4-BE49-F238E27FC236}">
                <a16:creationId xmlns:a16="http://schemas.microsoft.com/office/drawing/2014/main" id="{B462CD5E-25AA-4305-B439-D994D278235F}"/>
              </a:ext>
            </a:extLst>
          </p:cNvPr>
          <p:cNvSpPr>
            <a:spLocks noChangeArrowheads="1"/>
          </p:cNvSpPr>
          <p:nvPr/>
        </p:nvSpPr>
        <p:spPr bwMode="auto">
          <a:xfrm>
            <a:off x="5219700" y="1628775"/>
            <a:ext cx="36004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spcBef>
                <a:spcPct val="20000"/>
              </a:spcBef>
              <a:buFontTx/>
              <a:buChar char="•"/>
            </a:pPr>
            <a:r>
              <a:rPr lang="sr-Latn-CS" altLang="en-US" sz="3200" u="none">
                <a:solidFill>
                  <a:srgbClr val="FCE78C"/>
                </a:solidFill>
                <a:latin typeface="Arial" panose="020B0604020202020204" pitchFamily="34" charset="0"/>
              </a:rPr>
              <a:t>plate u Evrozoni</a:t>
            </a:r>
            <a:endParaRPr lang="en-US" altLang="en-US" sz="3200" u="none">
              <a:solidFill>
                <a:srgbClr val="FCE78C"/>
              </a:solidFill>
              <a:latin typeface="Arial" panose="020B0604020202020204" pitchFamily="34" charset="0"/>
            </a:endParaRPr>
          </a:p>
        </p:txBody>
      </p:sp>
      <p:sp>
        <p:nvSpPr>
          <p:cNvPr id="57355" name="Rectangle 23">
            <a:extLst>
              <a:ext uri="{FF2B5EF4-FFF2-40B4-BE49-F238E27FC236}">
                <a16:creationId xmlns:a16="http://schemas.microsoft.com/office/drawing/2014/main" id="{C8A0B8AE-5F72-482A-A2C4-2DF5CBD000D0}"/>
              </a:ext>
            </a:extLst>
          </p:cNvPr>
          <p:cNvSpPr>
            <a:spLocks noChangeArrowheads="1"/>
          </p:cNvSpPr>
          <p:nvPr/>
        </p:nvSpPr>
        <p:spPr bwMode="auto">
          <a:xfrm>
            <a:off x="7524750" y="3933825"/>
            <a:ext cx="1008063" cy="647700"/>
          </a:xfrm>
          <a:prstGeom prst="rect">
            <a:avLst/>
          </a:prstGeom>
          <a:solidFill>
            <a:srgbClr val="663399"/>
          </a:solidFill>
          <a:ln w="9525">
            <a:solidFill>
              <a:srgbClr val="663399"/>
            </a:solidFill>
            <a:miter lim="800000"/>
            <a:headEnd/>
            <a:tailEnd/>
          </a:ln>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57356" name="Rectangle 24">
            <a:extLst>
              <a:ext uri="{FF2B5EF4-FFF2-40B4-BE49-F238E27FC236}">
                <a16:creationId xmlns:a16="http://schemas.microsoft.com/office/drawing/2014/main" id="{1E960494-C7F1-4910-BE87-93F91544CD44}"/>
              </a:ext>
            </a:extLst>
          </p:cNvPr>
          <p:cNvSpPr>
            <a:spLocks noChangeArrowheads="1"/>
          </p:cNvSpPr>
          <p:nvPr/>
        </p:nvSpPr>
        <p:spPr bwMode="auto">
          <a:xfrm>
            <a:off x="5724525" y="3789363"/>
            <a:ext cx="32400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spcBef>
                <a:spcPct val="20000"/>
              </a:spcBef>
            </a:pPr>
            <a:r>
              <a:rPr lang="sr-Latn-CS" altLang="en-US" sz="3200" u="none">
                <a:solidFill>
                  <a:srgbClr val="FCE78C"/>
                </a:solidFill>
                <a:latin typeface="Arial" panose="020B0604020202020204" pitchFamily="34" charset="0"/>
              </a:rPr>
              <a:t>Zaposlenost u Evrozoni</a:t>
            </a:r>
            <a:endParaRPr lang="en-US" altLang="en-US" sz="3200" u="none">
              <a:solidFill>
                <a:srgbClr val="FCE78C"/>
              </a:solidFill>
              <a:latin typeface="Arial" panose="020B0604020202020204"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C0D16813-2F59-46AF-9B31-56EF92C45F0D}"/>
              </a:ext>
            </a:extLst>
          </p:cNvPr>
          <p:cNvSpPr>
            <a:spLocks noGrp="1" noChangeArrowheads="1"/>
          </p:cNvSpPr>
          <p:nvPr>
            <p:ph type="title"/>
          </p:nvPr>
        </p:nvSpPr>
        <p:spPr/>
        <p:txBody>
          <a:bodyPr/>
          <a:lstStyle/>
          <a:p>
            <a:pPr eaLnBrk="1" hangingPunct="1"/>
            <a:endParaRPr lang="sr-Latn-CS" altLang="en-US"/>
          </a:p>
        </p:txBody>
      </p:sp>
      <p:grpSp>
        <p:nvGrpSpPr>
          <p:cNvPr id="58371" name="Group 6">
            <a:extLst>
              <a:ext uri="{FF2B5EF4-FFF2-40B4-BE49-F238E27FC236}">
                <a16:creationId xmlns:a16="http://schemas.microsoft.com/office/drawing/2014/main" id="{CDC84192-999D-462B-AD99-A139590E886A}"/>
              </a:ext>
            </a:extLst>
          </p:cNvPr>
          <p:cNvGrpSpPr>
            <a:grpSpLocks/>
          </p:cNvGrpSpPr>
          <p:nvPr/>
        </p:nvGrpSpPr>
        <p:grpSpPr bwMode="auto">
          <a:xfrm>
            <a:off x="1714500" y="0"/>
            <a:ext cx="5845175" cy="6858000"/>
            <a:chOff x="1080" y="0"/>
            <a:chExt cx="3682" cy="4320"/>
          </a:xfrm>
        </p:grpSpPr>
        <p:pic>
          <p:nvPicPr>
            <p:cNvPr id="58375" name="Picture 4">
              <a:extLst>
                <a:ext uri="{FF2B5EF4-FFF2-40B4-BE49-F238E27FC236}">
                  <a16:creationId xmlns:a16="http://schemas.microsoft.com/office/drawing/2014/main" id="{FF04A362-F764-47E0-9F87-5120815CF1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 y="0"/>
              <a:ext cx="3682"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6" name="Line 5">
              <a:extLst>
                <a:ext uri="{FF2B5EF4-FFF2-40B4-BE49-F238E27FC236}">
                  <a16:creationId xmlns:a16="http://schemas.microsoft.com/office/drawing/2014/main" id="{80D6982E-3784-4590-B323-EAB31BBAB972}"/>
                </a:ext>
              </a:extLst>
            </p:cNvPr>
            <p:cNvSpPr>
              <a:spLocks noChangeShapeType="1"/>
            </p:cNvSpPr>
            <p:nvPr/>
          </p:nvSpPr>
          <p:spPr bwMode="auto">
            <a:xfrm>
              <a:off x="2154" y="2115"/>
              <a:ext cx="40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58372" name="Line 7">
            <a:extLst>
              <a:ext uri="{FF2B5EF4-FFF2-40B4-BE49-F238E27FC236}">
                <a16:creationId xmlns:a16="http://schemas.microsoft.com/office/drawing/2014/main" id="{9C3BFCC9-0E25-4C6E-BDE5-55D225ADA636}"/>
              </a:ext>
            </a:extLst>
          </p:cNvPr>
          <p:cNvSpPr>
            <a:spLocks noChangeShapeType="1"/>
          </p:cNvSpPr>
          <p:nvPr/>
        </p:nvSpPr>
        <p:spPr bwMode="auto">
          <a:xfrm>
            <a:off x="6659563" y="1125538"/>
            <a:ext cx="720725" cy="0"/>
          </a:xfrm>
          <a:prstGeom prst="line">
            <a:avLst/>
          </a:prstGeom>
          <a:noFill/>
          <a:ln w="57150">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8373" name="Line 8">
            <a:extLst>
              <a:ext uri="{FF2B5EF4-FFF2-40B4-BE49-F238E27FC236}">
                <a16:creationId xmlns:a16="http://schemas.microsoft.com/office/drawing/2014/main" id="{B2147F2F-4F7A-4DD0-964F-4B9F01A3E598}"/>
              </a:ext>
            </a:extLst>
          </p:cNvPr>
          <p:cNvSpPr>
            <a:spLocks noChangeShapeType="1"/>
          </p:cNvSpPr>
          <p:nvPr/>
        </p:nvSpPr>
        <p:spPr bwMode="auto">
          <a:xfrm>
            <a:off x="4716463" y="1268413"/>
            <a:ext cx="1079500" cy="0"/>
          </a:xfrm>
          <a:prstGeom prst="line">
            <a:avLst/>
          </a:prstGeom>
          <a:noFill/>
          <a:ln w="38100">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8374" name="Line 8">
            <a:extLst>
              <a:ext uri="{FF2B5EF4-FFF2-40B4-BE49-F238E27FC236}">
                <a16:creationId xmlns:a16="http://schemas.microsoft.com/office/drawing/2014/main" id="{B37C5D40-F5F9-4D3D-B9E9-11917FB003B5}"/>
              </a:ext>
            </a:extLst>
          </p:cNvPr>
          <p:cNvSpPr>
            <a:spLocks noChangeShapeType="1"/>
          </p:cNvSpPr>
          <p:nvPr/>
        </p:nvSpPr>
        <p:spPr bwMode="auto">
          <a:xfrm>
            <a:off x="2500313" y="4614863"/>
            <a:ext cx="1079500" cy="0"/>
          </a:xfrm>
          <a:prstGeom prst="line">
            <a:avLst/>
          </a:prstGeom>
          <a:noFill/>
          <a:ln w="38100">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B5CDC561-EDA5-4BEE-BC24-66C7AD7AE4C2}"/>
              </a:ext>
            </a:extLst>
          </p:cNvPr>
          <p:cNvSpPr>
            <a:spLocks noGrp="1" noChangeArrowheads="1"/>
          </p:cNvSpPr>
          <p:nvPr>
            <p:ph type="title"/>
          </p:nvPr>
        </p:nvSpPr>
        <p:spPr/>
        <p:txBody>
          <a:bodyPr/>
          <a:lstStyle/>
          <a:p>
            <a:pPr eaLnBrk="1" hangingPunct="1"/>
            <a:endParaRPr lang="sr-Latn-CS" altLang="en-US"/>
          </a:p>
        </p:txBody>
      </p:sp>
      <p:sp>
        <p:nvSpPr>
          <p:cNvPr id="59395" name="Rectangle 3">
            <a:extLst>
              <a:ext uri="{FF2B5EF4-FFF2-40B4-BE49-F238E27FC236}">
                <a16:creationId xmlns:a16="http://schemas.microsoft.com/office/drawing/2014/main" id="{92E294BC-9E98-4712-B8F6-AEDEFA9F38F5}"/>
              </a:ext>
            </a:extLst>
          </p:cNvPr>
          <p:cNvSpPr>
            <a:spLocks noGrp="1" noChangeArrowheads="1"/>
          </p:cNvSpPr>
          <p:nvPr>
            <p:ph type="body" idx="1"/>
          </p:nvPr>
        </p:nvSpPr>
        <p:spPr/>
        <p:txBody>
          <a:bodyPr/>
          <a:lstStyle/>
          <a:p>
            <a:pPr eaLnBrk="1" hangingPunct="1"/>
            <a:r>
              <a:rPr lang="sr-Latn-CS" altLang="en-US"/>
              <a:t>Francuska – minimalna zarada ne sme pasti! Majski strajkovi</a:t>
            </a:r>
          </a:p>
          <a:p>
            <a:pPr eaLnBrk="1" hangingPunct="1"/>
            <a:r>
              <a:rPr lang="sr-Latn-CS" altLang="en-US"/>
              <a:t>Sarkozi 2006 (desnica)</a:t>
            </a:r>
          </a:p>
          <a:p>
            <a:pPr eaLnBrk="1" hangingPunct="1"/>
            <a:r>
              <a:rPr lang="sr-Latn-CS" altLang="en-US">
                <a:hlinkClick r:id="rId2"/>
              </a:rPr>
              <a:t>Sada ponovo štrajkovi – Holande (levica)</a:t>
            </a:r>
            <a:endParaRPr lang="sr-Latn-CS" altLang="en-US"/>
          </a:p>
          <a:p>
            <a:pPr eaLnBrk="1" hangingPunct="1"/>
            <a:endParaRPr lang="sr-Latn-CS" altLang="en-US"/>
          </a:p>
          <a:p>
            <a:pPr eaLnBrk="1" hangingPunct="1"/>
            <a:endParaRPr lang="en-US" altLang="en-US"/>
          </a:p>
        </p:txBody>
      </p:sp>
      <p:pic>
        <p:nvPicPr>
          <p:cNvPr id="4" name="Picture 3" descr="?m=02&amp;d=20160309&amp;t=2&amp;i=1123609154&amp;w=&amp;fh=&amp;fw=&amp;ll=644&amp;pl=429&amp;sq=&amp;r=LYNXNPEC281LV">
            <a:extLst>
              <a:ext uri="{FF2B5EF4-FFF2-40B4-BE49-F238E27FC236}">
                <a16:creationId xmlns:a16="http://schemas.microsoft.com/office/drawing/2014/main" id="{45CAA63C-C1F5-459A-AD55-7EBC080F2E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59125" y="2565400"/>
            <a:ext cx="2205038"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4"/>
                                        </p:tgtEl>
                                      </p:cBhvr>
                                      <p:by x="400000" y="4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Rectangle 3">
            <a:extLst>
              <a:ext uri="{FF2B5EF4-FFF2-40B4-BE49-F238E27FC236}">
                <a16:creationId xmlns:a16="http://schemas.microsoft.com/office/drawing/2014/main" id="{5DEB9337-0C6E-4852-99FA-8E7A548AC08C}"/>
              </a:ext>
            </a:extLst>
          </p:cNvPr>
          <p:cNvSpPr>
            <a:spLocks noGrp="1" noChangeArrowheads="1"/>
          </p:cNvSpPr>
          <p:nvPr>
            <p:ph type="body" idx="1"/>
          </p:nvPr>
        </p:nvSpPr>
        <p:spPr/>
        <p:txBody>
          <a:bodyPr/>
          <a:lstStyle/>
          <a:p>
            <a:pPr eaLnBrk="1" hangingPunct="1"/>
            <a:r>
              <a:rPr lang="sr-Latn-CS" altLang="en-US" sz="3600"/>
              <a:t>Mreže socijalne sigurnosti još su razvijenije u Danskoj, Švedskoj i Norveškoj, gde je dugoročna stopa nezaposlenosti permanentno niska.</a:t>
            </a:r>
          </a:p>
          <a:p>
            <a:pPr eaLnBrk="1" hangingPunct="1">
              <a:buFontTx/>
              <a:buNone/>
            </a:pPr>
            <a:endParaRPr lang="sr-Latn-CS" altLang="en-US" sz="3600"/>
          </a:p>
          <a:p>
            <a:pPr eaLnBrk="1" hangingPunct="1"/>
            <a:r>
              <a:rPr lang="sr-Latn-CS" altLang="en-US" sz="3600"/>
              <a:t> </a:t>
            </a:r>
            <a:r>
              <a:rPr lang="sr-Latn-CS" altLang="en-US" sz="3600" u="sng"/>
              <a:t>To znači da nije stvar u tome da li mreža socijalne sigurnosti postoji ili ne, već kakvu motivaciju generiše.</a:t>
            </a:r>
          </a:p>
          <a:p>
            <a:pPr eaLnBrk="1" hangingPunct="1"/>
            <a:endParaRPr lang="sr-Latn-CS" altLang="en-US" sz="3600" u="sng"/>
          </a:p>
          <a:p>
            <a:pPr eaLnBrk="1" hangingPunct="1">
              <a:buFontTx/>
              <a:buNone/>
            </a:pPr>
            <a:endParaRPr lang="en-US" altLang="en-US" sz="3600" u="sng"/>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A1FB0FC2-3D58-420E-8BC3-F913643868C1}"/>
              </a:ext>
            </a:extLst>
          </p:cNvPr>
          <p:cNvSpPr>
            <a:spLocks noGrp="1"/>
          </p:cNvSpPr>
          <p:nvPr>
            <p:ph type="title"/>
          </p:nvPr>
        </p:nvSpPr>
        <p:spPr>
          <a:xfrm>
            <a:off x="7019925" y="6248400"/>
            <a:ext cx="1905000" cy="609600"/>
          </a:xfrm>
        </p:spPr>
        <p:txBody>
          <a:bodyPr/>
          <a:lstStyle/>
          <a:p>
            <a:endParaRPr lang="en-GB" altLang="en-US"/>
          </a:p>
        </p:txBody>
      </p:sp>
      <p:sp>
        <p:nvSpPr>
          <p:cNvPr id="61443" name="Content Placeholder 3">
            <a:extLst>
              <a:ext uri="{FF2B5EF4-FFF2-40B4-BE49-F238E27FC236}">
                <a16:creationId xmlns:a16="http://schemas.microsoft.com/office/drawing/2014/main" id="{2224E28C-DCBF-49AB-B1E9-A71076FA6B28}"/>
              </a:ext>
            </a:extLst>
          </p:cNvPr>
          <p:cNvSpPr>
            <a:spLocks noGrp="1"/>
          </p:cNvSpPr>
          <p:nvPr>
            <p:ph idx="1"/>
          </p:nvPr>
        </p:nvSpPr>
        <p:spPr>
          <a:xfrm>
            <a:off x="684213" y="476250"/>
            <a:ext cx="7772400" cy="4876800"/>
          </a:xfrm>
        </p:spPr>
        <p:txBody>
          <a:bodyPr/>
          <a:lstStyle/>
          <a:p>
            <a:r>
              <a:rPr lang="sr-Latn-RS" altLang="en-US">
                <a:hlinkClick r:id="rId2"/>
              </a:rPr>
              <a:t>Pogledati obavezno</a:t>
            </a:r>
            <a:endParaRPr lang="en-GB" altLang="en-US"/>
          </a:p>
        </p:txBody>
      </p:sp>
      <p:pic>
        <p:nvPicPr>
          <p:cNvPr id="61444" name="Picture 4">
            <a:hlinkClick r:id="rId2"/>
            <a:extLst>
              <a:ext uri="{FF2B5EF4-FFF2-40B4-BE49-F238E27FC236}">
                <a16:creationId xmlns:a16="http://schemas.microsoft.com/office/drawing/2014/main" id="{844DF39E-1A98-48F7-997D-5D5AD3E69B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719" t="14000" r="33456" b="9001"/>
          <a:stretch>
            <a:fillRect/>
          </a:stretch>
        </p:blipFill>
        <p:spPr bwMode="auto">
          <a:xfrm>
            <a:off x="1979613" y="1163638"/>
            <a:ext cx="6237287" cy="553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0EAC1822-057D-43A8-A6E3-78777AE2C36B}"/>
              </a:ext>
            </a:extLst>
          </p:cNvPr>
          <p:cNvSpPr>
            <a:spLocks noGrp="1"/>
          </p:cNvSpPr>
          <p:nvPr>
            <p:ph type="title"/>
          </p:nvPr>
        </p:nvSpPr>
        <p:spPr/>
        <p:txBody>
          <a:bodyPr/>
          <a:lstStyle/>
          <a:p>
            <a:endParaRPr lang="en-GB" altLang="en-US"/>
          </a:p>
        </p:txBody>
      </p:sp>
      <p:sp>
        <p:nvSpPr>
          <p:cNvPr id="62467" name="Content Placeholder 2">
            <a:extLst>
              <a:ext uri="{FF2B5EF4-FFF2-40B4-BE49-F238E27FC236}">
                <a16:creationId xmlns:a16="http://schemas.microsoft.com/office/drawing/2014/main" id="{92545BCF-5B86-4E3A-9EC7-E19C3BC6DF6B}"/>
              </a:ext>
            </a:extLst>
          </p:cNvPr>
          <p:cNvSpPr>
            <a:spLocks noGrp="1"/>
          </p:cNvSpPr>
          <p:nvPr>
            <p:ph sz="half" idx="1"/>
          </p:nvPr>
        </p:nvSpPr>
        <p:spPr/>
        <p:txBody>
          <a:bodyPr/>
          <a:lstStyle/>
          <a:p>
            <a:r>
              <a:rPr lang="en-GB" altLang="en-US" b="1">
                <a:hlinkClick r:id="rId2"/>
              </a:rPr>
              <a:t>Fin</a:t>
            </a:r>
            <a:r>
              <a:rPr lang="sr-Latn-RS" altLang="en-US" b="1">
                <a:hlinkClick r:id="rId2"/>
              </a:rPr>
              <a:t>ska – osnovni dohodak </a:t>
            </a:r>
            <a:r>
              <a:rPr lang="en-GB" altLang="en-US" b="1">
                <a:hlinkClick r:id="rId2"/>
              </a:rPr>
              <a:t>€560 </a:t>
            </a:r>
            <a:r>
              <a:rPr lang="sr-Latn-RS" altLang="en-US" b="1">
                <a:hlinkClick r:id="rId2"/>
              </a:rPr>
              <a:t>mesečno</a:t>
            </a:r>
            <a:endParaRPr lang="sr-Latn-RS" altLang="en-US" b="1"/>
          </a:p>
          <a:p>
            <a:endParaRPr lang="en-GB" altLang="en-US" b="1"/>
          </a:p>
          <a:p>
            <a:r>
              <a:rPr lang="sr-Latn-RS" altLang="en-US"/>
              <a:t>Dvogodišnji probni period</a:t>
            </a:r>
          </a:p>
          <a:p>
            <a:r>
              <a:rPr lang="en-GB" altLang="en-US"/>
              <a:t>2,000 </a:t>
            </a:r>
            <a:r>
              <a:rPr lang="sr-Latn-RS" altLang="en-US"/>
              <a:t>slučajno izabranih građana </a:t>
            </a:r>
            <a:r>
              <a:rPr lang="en-GB" altLang="en-US"/>
              <a:t>o</a:t>
            </a:r>
            <a:r>
              <a:rPr lang="sr-Latn-RS" altLang="en-US"/>
              <a:t>d</a:t>
            </a:r>
            <a:r>
              <a:rPr lang="en-GB" altLang="en-US"/>
              <a:t> </a:t>
            </a:r>
            <a:r>
              <a:rPr lang="sr-Latn-RS" altLang="en-US"/>
              <a:t>1. j</a:t>
            </a:r>
            <a:r>
              <a:rPr lang="en-GB" altLang="en-US"/>
              <a:t>anuar</a:t>
            </a:r>
            <a:r>
              <a:rPr lang="sr-Latn-RS" altLang="en-US"/>
              <a:t>a 2017</a:t>
            </a:r>
            <a:r>
              <a:rPr lang="en-GB" altLang="en-US"/>
              <a:t> 1</a:t>
            </a:r>
          </a:p>
        </p:txBody>
      </p:sp>
      <p:pic>
        <p:nvPicPr>
          <p:cNvPr id="62468" name="Picture 2">
            <a:extLst>
              <a:ext uri="{FF2B5EF4-FFF2-40B4-BE49-F238E27FC236}">
                <a16:creationId xmlns:a16="http://schemas.microsoft.com/office/drawing/2014/main" id="{6B846FA9-A097-4032-9F9F-F7F4F0414D3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19810" t="39476" r="40669" b="14285"/>
          <a:stretch>
            <a:fillRect/>
          </a:stretch>
        </p:blipFill>
        <p:spPr>
          <a:xfrm>
            <a:off x="4572000" y="836613"/>
            <a:ext cx="4572000" cy="3671887"/>
          </a:xfrm>
          <a:noFill/>
        </p:spPr>
      </p:pic>
      <p:sp>
        <p:nvSpPr>
          <p:cNvPr id="6" name="Rectangle 5">
            <a:extLst>
              <a:ext uri="{FF2B5EF4-FFF2-40B4-BE49-F238E27FC236}">
                <a16:creationId xmlns:a16="http://schemas.microsoft.com/office/drawing/2014/main" id="{6F543EEA-8003-4DFC-B9B4-5A77F9DEDA24}"/>
              </a:ext>
            </a:extLst>
          </p:cNvPr>
          <p:cNvSpPr/>
          <p:nvPr/>
        </p:nvSpPr>
        <p:spPr>
          <a:xfrm>
            <a:off x="4284663" y="4549775"/>
            <a:ext cx="4572000" cy="1570038"/>
          </a:xfrm>
          <a:prstGeom prst="rect">
            <a:avLst/>
          </a:prstGeom>
        </p:spPr>
        <p:txBody>
          <a:bodyPr>
            <a:spAutoFit/>
          </a:bodyPr>
          <a:lstStyle/>
          <a:p>
            <a:pPr>
              <a:defRPr/>
            </a:pPr>
            <a:r>
              <a:rPr lang="sr-Latn-RS" u="none" dirty="0">
                <a:solidFill>
                  <a:schemeClr val="accent1">
                    <a:lumMod val="20000"/>
                    <a:lumOff val="80000"/>
                  </a:schemeClr>
                </a:solidFill>
                <a:cs typeface="Arial" charset="0"/>
              </a:rPr>
              <a:t>   Ne moraju da prijave kako su potrošili. Od te sume se oduzimaju sva davanja koje već primaju. </a:t>
            </a:r>
            <a:endParaRPr lang="en-GB" u="none" dirty="0">
              <a:solidFill>
                <a:schemeClr val="accent1">
                  <a:lumMod val="20000"/>
                  <a:lumOff val="80000"/>
                </a:schemeClr>
              </a:solidFill>
              <a:cs typeface="Arial" charset="0"/>
            </a:endParaRPr>
          </a:p>
          <a:p>
            <a:pPr>
              <a:defRPr/>
            </a:pPr>
            <a:endParaRPr lang="en-GB" u="none" dirty="0">
              <a:solidFill>
                <a:schemeClr val="accent1">
                  <a:lumMod val="20000"/>
                  <a:lumOff val="80000"/>
                </a:schemeClr>
              </a:solidFill>
              <a:cs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099" name="Group 11">
            <a:extLst>
              <a:ext uri="{FF2B5EF4-FFF2-40B4-BE49-F238E27FC236}">
                <a16:creationId xmlns:a16="http://schemas.microsoft.com/office/drawing/2014/main" id="{FCFBE54A-8DBF-4667-A542-F820CEC3BA1E}"/>
              </a:ext>
            </a:extLst>
          </p:cNvPr>
          <p:cNvGrpSpPr>
            <a:grpSpLocks/>
          </p:cNvGrpSpPr>
          <p:nvPr/>
        </p:nvGrpSpPr>
        <p:grpSpPr bwMode="auto">
          <a:xfrm>
            <a:off x="2339975" y="44450"/>
            <a:ext cx="5402263" cy="7029450"/>
            <a:chOff x="1474" y="28"/>
            <a:chExt cx="3403" cy="4428"/>
          </a:xfrm>
        </p:grpSpPr>
        <p:grpSp>
          <p:nvGrpSpPr>
            <p:cNvPr id="4105" name="Group 8">
              <a:extLst>
                <a:ext uri="{FF2B5EF4-FFF2-40B4-BE49-F238E27FC236}">
                  <a16:creationId xmlns:a16="http://schemas.microsoft.com/office/drawing/2014/main" id="{4D40FA74-A598-46E3-9CC0-89906D471751}"/>
                </a:ext>
              </a:extLst>
            </p:cNvPr>
            <p:cNvGrpSpPr>
              <a:grpSpLocks/>
            </p:cNvGrpSpPr>
            <p:nvPr/>
          </p:nvGrpSpPr>
          <p:grpSpPr bwMode="auto">
            <a:xfrm>
              <a:off x="1474" y="28"/>
              <a:ext cx="3403" cy="4428"/>
              <a:chOff x="1383" y="0"/>
              <a:chExt cx="3403" cy="4428"/>
            </a:xfrm>
          </p:grpSpPr>
          <p:pic>
            <p:nvPicPr>
              <p:cNvPr id="4106" name="Picture 4">
                <a:extLst>
                  <a:ext uri="{FF2B5EF4-FFF2-40B4-BE49-F238E27FC236}">
                    <a16:creationId xmlns:a16="http://schemas.microsoft.com/office/drawing/2014/main" id="{D22CEDF7-7F80-466A-B657-F0B2D3323A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3" y="0"/>
                <a:ext cx="3403" cy="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7" name="Line 5">
                <a:extLst>
                  <a:ext uri="{FF2B5EF4-FFF2-40B4-BE49-F238E27FC236}">
                    <a16:creationId xmlns:a16="http://schemas.microsoft.com/office/drawing/2014/main" id="{85C5E80F-1E5E-47E8-AFA3-916450EDE07A}"/>
                  </a:ext>
                </a:extLst>
              </p:cNvPr>
              <p:cNvSpPr>
                <a:spLocks noChangeShapeType="1"/>
              </p:cNvSpPr>
              <p:nvPr/>
            </p:nvSpPr>
            <p:spPr bwMode="auto">
              <a:xfrm>
                <a:off x="2835" y="3657"/>
                <a:ext cx="1678" cy="0"/>
              </a:xfrm>
              <a:prstGeom prst="line">
                <a:avLst/>
              </a:prstGeom>
              <a:noFill/>
              <a:ln w="38100">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108" name="Line 6">
                <a:extLst>
                  <a:ext uri="{FF2B5EF4-FFF2-40B4-BE49-F238E27FC236}">
                    <a16:creationId xmlns:a16="http://schemas.microsoft.com/office/drawing/2014/main" id="{0F3BF4B5-CB84-4968-A0A3-145A4CB32F8F}"/>
                  </a:ext>
                </a:extLst>
              </p:cNvPr>
              <p:cNvSpPr>
                <a:spLocks noChangeShapeType="1"/>
              </p:cNvSpPr>
              <p:nvPr/>
            </p:nvSpPr>
            <p:spPr bwMode="auto">
              <a:xfrm>
                <a:off x="1474" y="3793"/>
                <a:ext cx="95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109" name="Line 7">
                <a:extLst>
                  <a:ext uri="{FF2B5EF4-FFF2-40B4-BE49-F238E27FC236}">
                    <a16:creationId xmlns:a16="http://schemas.microsoft.com/office/drawing/2014/main" id="{CCB91536-3FE5-459F-B2C9-8B7BCA58D43A}"/>
                  </a:ext>
                </a:extLst>
              </p:cNvPr>
              <p:cNvSpPr>
                <a:spLocks noChangeShapeType="1"/>
              </p:cNvSpPr>
              <p:nvPr/>
            </p:nvSpPr>
            <p:spPr bwMode="auto">
              <a:xfrm flipV="1">
                <a:off x="2971" y="1797"/>
                <a:ext cx="771" cy="1724"/>
              </a:xfrm>
              <a:prstGeom prst="line">
                <a:avLst/>
              </a:prstGeom>
              <a:noFill/>
              <a:ln w="28575">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aphicFrame>
          <p:nvGraphicFramePr>
            <p:cNvPr id="4098" name="Object 9">
              <a:extLst>
                <a:ext uri="{FF2B5EF4-FFF2-40B4-BE49-F238E27FC236}">
                  <a16:creationId xmlns:a16="http://schemas.microsoft.com/office/drawing/2014/main" id="{5208DD34-0F5D-4A46-9454-E85ED3399BCE}"/>
                </a:ext>
              </a:extLst>
            </p:cNvPr>
            <p:cNvGraphicFramePr>
              <a:graphicFrameLocks noChangeAspect="1"/>
            </p:cNvGraphicFramePr>
            <p:nvPr/>
          </p:nvGraphicFramePr>
          <p:xfrm>
            <a:off x="1797" y="1721"/>
            <a:ext cx="539" cy="348"/>
          </p:xfrm>
          <a:graphic>
            <a:graphicData uri="http://schemas.openxmlformats.org/presentationml/2006/ole">
              <mc:AlternateContent xmlns:mc="http://schemas.openxmlformats.org/markup-compatibility/2006">
                <mc:Choice xmlns:v="urn:schemas-microsoft-com:vml" Requires="v">
                  <p:oleObj spid="_x0000_s4115" name="Equation" r:id="rId4" imgW="825480" imgH="533160" progId="Equation.3">
                    <p:embed/>
                  </p:oleObj>
                </mc:Choice>
                <mc:Fallback>
                  <p:oleObj name="Equation" r:id="rId4" imgW="825480" imgH="533160"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7" y="1721"/>
                          <a:ext cx="539" cy="348"/>
                        </a:xfrm>
                        <a:prstGeom prst="rect">
                          <a:avLst/>
                        </a:prstGeom>
                        <a:solidFill>
                          <a:schemeClr val="bg1"/>
                        </a:solidFill>
                      </p:spPr>
                    </p:pic>
                  </p:oleObj>
                </mc:Fallback>
              </mc:AlternateContent>
            </a:graphicData>
          </a:graphic>
        </p:graphicFrame>
      </p:grpSp>
      <p:sp>
        <p:nvSpPr>
          <p:cNvPr id="4100" name="TextBox 8">
            <a:extLst>
              <a:ext uri="{FF2B5EF4-FFF2-40B4-BE49-F238E27FC236}">
                <a16:creationId xmlns:a16="http://schemas.microsoft.com/office/drawing/2014/main" id="{6F70093C-B76B-4B26-949F-B1FED8622FC1}"/>
              </a:ext>
            </a:extLst>
          </p:cNvPr>
          <p:cNvSpPr txBox="1">
            <a:spLocks noChangeArrowheads="1"/>
          </p:cNvSpPr>
          <p:nvPr/>
        </p:nvSpPr>
        <p:spPr bwMode="auto">
          <a:xfrm>
            <a:off x="5219700" y="549275"/>
            <a:ext cx="15128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1200" b="1" u="none">
                <a:solidFill>
                  <a:srgbClr val="FF0000"/>
                </a:solidFill>
              </a:rPr>
              <a:t>Što više radi, R se pomera u levo i potrošnja raste</a:t>
            </a:r>
            <a:endParaRPr lang="en-GB" altLang="en-US" sz="1200" b="1" u="none">
              <a:solidFill>
                <a:srgbClr val="FF0000"/>
              </a:solidFill>
            </a:endParaRPr>
          </a:p>
        </p:txBody>
      </p:sp>
      <p:cxnSp>
        <p:nvCxnSpPr>
          <p:cNvPr id="20" name="Straight Connector 19">
            <a:extLst>
              <a:ext uri="{FF2B5EF4-FFF2-40B4-BE49-F238E27FC236}">
                <a16:creationId xmlns:a16="http://schemas.microsoft.com/office/drawing/2014/main" id="{9DED6AC7-A351-4821-A66B-79AFCC1E45C3}"/>
              </a:ext>
            </a:extLst>
          </p:cNvPr>
          <p:cNvCxnSpPr>
            <a:cxnSpLocks noChangeShapeType="1"/>
          </p:cNvCxnSpPr>
          <p:nvPr/>
        </p:nvCxnSpPr>
        <p:spPr bwMode="auto">
          <a:xfrm>
            <a:off x="5219700" y="1916113"/>
            <a:ext cx="0" cy="1225550"/>
          </a:xfrm>
          <a:prstGeom prst="line">
            <a:avLst/>
          </a:prstGeom>
          <a:noFill/>
          <a:ln w="28575" algn="ctr">
            <a:solidFill>
              <a:srgbClr val="FF0000"/>
            </a:solidFill>
            <a:prstDash val="dash"/>
            <a:round/>
            <a:headEnd/>
            <a:tailEnd/>
          </a:ln>
          <a:extLst>
            <a:ext uri="{909E8E84-426E-40DD-AFC4-6F175D3DCCD1}">
              <a14:hiddenFill xmlns:a14="http://schemas.microsoft.com/office/drawing/2010/main">
                <a:noFill/>
              </a14:hiddenFill>
            </a:ext>
          </a:extLst>
        </p:spPr>
      </p:cxnSp>
      <p:cxnSp>
        <p:nvCxnSpPr>
          <p:cNvPr id="21" name="Straight Connector 20">
            <a:extLst>
              <a:ext uri="{FF2B5EF4-FFF2-40B4-BE49-F238E27FC236}">
                <a16:creationId xmlns:a16="http://schemas.microsoft.com/office/drawing/2014/main" id="{D7682758-5884-431B-BE1C-B2493B9CE64B}"/>
              </a:ext>
            </a:extLst>
          </p:cNvPr>
          <p:cNvCxnSpPr>
            <a:cxnSpLocks noChangeShapeType="1"/>
          </p:cNvCxnSpPr>
          <p:nvPr/>
        </p:nvCxnSpPr>
        <p:spPr bwMode="auto">
          <a:xfrm>
            <a:off x="4859338" y="1628775"/>
            <a:ext cx="0" cy="1431925"/>
          </a:xfrm>
          <a:prstGeom prst="line">
            <a:avLst/>
          </a:prstGeom>
          <a:noFill/>
          <a:ln w="28575" algn="ctr">
            <a:solidFill>
              <a:srgbClr val="FF0000"/>
            </a:solidFill>
            <a:prstDash val="dash"/>
            <a:round/>
            <a:headEnd/>
            <a:tailEnd/>
          </a:ln>
          <a:extLst>
            <a:ext uri="{909E8E84-426E-40DD-AFC4-6F175D3DCCD1}">
              <a14:hiddenFill xmlns:a14="http://schemas.microsoft.com/office/drawing/2010/main">
                <a:noFill/>
              </a14:hiddenFill>
            </a:ext>
          </a:extLst>
        </p:spPr>
      </p:cxnSp>
      <p:cxnSp>
        <p:nvCxnSpPr>
          <p:cNvPr id="22" name="Straight Connector 21">
            <a:extLst>
              <a:ext uri="{FF2B5EF4-FFF2-40B4-BE49-F238E27FC236}">
                <a16:creationId xmlns:a16="http://schemas.microsoft.com/office/drawing/2014/main" id="{C7D51CE3-FB3E-45C7-B33E-AF853DAC7737}"/>
              </a:ext>
            </a:extLst>
          </p:cNvPr>
          <p:cNvCxnSpPr>
            <a:cxnSpLocks noChangeShapeType="1"/>
          </p:cNvCxnSpPr>
          <p:nvPr/>
        </p:nvCxnSpPr>
        <p:spPr bwMode="auto">
          <a:xfrm>
            <a:off x="4427538" y="1268413"/>
            <a:ext cx="0" cy="1873250"/>
          </a:xfrm>
          <a:prstGeom prst="line">
            <a:avLst/>
          </a:prstGeom>
          <a:noFill/>
          <a:ln w="47625" algn="ctr">
            <a:solidFill>
              <a:srgbClr val="FF0000"/>
            </a:solidFill>
            <a:prstDash val="dash"/>
            <a:round/>
            <a:headEnd/>
            <a:tailEnd/>
          </a:ln>
          <a:extLst>
            <a:ext uri="{909E8E84-426E-40DD-AFC4-6F175D3DCCD1}">
              <a14:hiddenFill xmlns:a14="http://schemas.microsoft.com/office/drawing/2010/main">
                <a:noFill/>
              </a14:hiddenFill>
            </a:ext>
          </a:extLst>
        </p:spPr>
      </p:cxnSp>
      <p:cxnSp>
        <p:nvCxnSpPr>
          <p:cNvPr id="29" name="Straight Connector 28">
            <a:extLst>
              <a:ext uri="{FF2B5EF4-FFF2-40B4-BE49-F238E27FC236}">
                <a16:creationId xmlns:a16="http://schemas.microsoft.com/office/drawing/2014/main" id="{23FA280B-71C9-48F0-8F39-432231380898}"/>
              </a:ext>
            </a:extLst>
          </p:cNvPr>
          <p:cNvCxnSpPr>
            <a:cxnSpLocks noChangeShapeType="1"/>
          </p:cNvCxnSpPr>
          <p:nvPr/>
        </p:nvCxnSpPr>
        <p:spPr bwMode="auto">
          <a:xfrm>
            <a:off x="3924300" y="836613"/>
            <a:ext cx="0" cy="2305050"/>
          </a:xfrm>
          <a:prstGeom prst="line">
            <a:avLst/>
          </a:prstGeom>
          <a:noFill/>
          <a:ln w="47625" algn="ctr">
            <a:solidFill>
              <a:srgbClr val="FF0000"/>
            </a:solidFill>
            <a:round/>
            <a:headEnd/>
            <a:tailEn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0"/>
                                        <p:tgtEl>
                                          <p:spTgt spid="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linds(horizontal)">
                                      <p:cBhvr>
                                        <p:cTn id="17" dur="5000"/>
                                        <p:tgtEl>
                                          <p:spTgt spid="2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linds(horizontal)">
                                      <p:cBhvr>
                                        <p:cTn id="22" dur="5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7B23E0A8-1EFE-40D4-8E7C-A00204E6B870}"/>
              </a:ext>
            </a:extLst>
          </p:cNvPr>
          <p:cNvSpPr>
            <a:spLocks noGrp="1"/>
          </p:cNvSpPr>
          <p:nvPr>
            <p:ph type="title"/>
          </p:nvPr>
        </p:nvSpPr>
        <p:spPr/>
        <p:txBody>
          <a:bodyPr/>
          <a:lstStyle/>
          <a:p>
            <a:endParaRPr lang="en-GB" altLang="en-US"/>
          </a:p>
        </p:txBody>
      </p:sp>
      <p:sp>
        <p:nvSpPr>
          <p:cNvPr id="63491" name="Content Placeholder 2">
            <a:extLst>
              <a:ext uri="{FF2B5EF4-FFF2-40B4-BE49-F238E27FC236}">
                <a16:creationId xmlns:a16="http://schemas.microsoft.com/office/drawing/2014/main" id="{FC4B5903-83AC-48FA-A759-0F4185B7BF00}"/>
              </a:ext>
            </a:extLst>
          </p:cNvPr>
          <p:cNvSpPr>
            <a:spLocks noGrp="1"/>
          </p:cNvSpPr>
          <p:nvPr>
            <p:ph idx="1"/>
          </p:nvPr>
        </p:nvSpPr>
        <p:spPr>
          <a:xfrm>
            <a:off x="685800" y="333375"/>
            <a:ext cx="7772400" cy="4876800"/>
          </a:xfrm>
        </p:spPr>
        <p:txBody>
          <a:bodyPr/>
          <a:lstStyle/>
          <a:p>
            <a:r>
              <a:rPr lang="en-GB" altLang="en-US" sz="1400" i="1"/>
              <a:t>"Poverty Line" sto znaci da penzioneri,handikepirani,slepi-preko 65 godina starosti se kvalifikuju za tu ekstra pomoc,u koliko je njihova ZARADJENA penzija ispod te "Poverty Line“</a:t>
            </a:r>
          </a:p>
          <a:p>
            <a:r>
              <a:rPr lang="en-GB" altLang="en-US" sz="2800" b="1" i="1"/>
              <a:t>U Kaliforniji je ta cifra $890.00.</a:t>
            </a:r>
            <a:endParaRPr lang="en-GB" altLang="en-US" sz="2800" b="1"/>
          </a:p>
          <a:p>
            <a:endParaRPr lang="en-GB" altLang="en-US" sz="1400" i="1"/>
          </a:p>
          <a:p>
            <a:r>
              <a:rPr lang="en-GB" altLang="en-US" sz="1400" i="1"/>
              <a:t>Sto znaci da osobe koje su recimo imaju penziju od $700.00 dobiju naknadno (SSI) (Supplement Security Income) $190.00.Ako je penzija $600.00, SSI je $290.00 itd.</a:t>
            </a:r>
            <a:endParaRPr lang="en-GB" altLang="en-US" sz="1400"/>
          </a:p>
          <a:p>
            <a:endParaRPr lang="en-GB" altLang="en-US" sz="1400" i="1"/>
          </a:p>
          <a:p>
            <a:r>
              <a:rPr lang="en-GB" altLang="en-US" sz="1400" i="1"/>
              <a:t>Food Stamps su se delile povrh SSI-a, ali su sad to u Kaliforniji ukinuli i daju ti izbor-SSI cash,ili Food Stamps.Food Stamps su kao gotovina .Sa njima ides i kupujes hranu i ostale neophodne...</a:t>
            </a:r>
          </a:p>
          <a:p>
            <a:endParaRPr lang="en-GB" altLang="en-US" sz="1400"/>
          </a:p>
          <a:p>
            <a:r>
              <a:rPr lang="en-GB" altLang="en-US" sz="1400" i="1"/>
              <a:t>Pored ove pomoci,jednom kad si kvalifikovan za SSI, imas prava na kucnu pomocnicu.Da ti sprema po kuci,kuva,ide na pijacu,da te kupa,sece nokte,masira itd.Ja to imam.Odobreno mi je 78.4 sata mesecno.Sto je nesto vise od 2 sata dnevno.</a:t>
            </a:r>
          </a:p>
          <a:p>
            <a:endParaRPr lang="en-GB" altLang="en-US" sz="1400" i="1"/>
          </a:p>
          <a:p>
            <a:r>
              <a:rPr lang="en-GB" altLang="en-US" sz="1400" i="1"/>
              <a:t>Drzava placa kucnu pomocnicu(sad$9.00 na sat a bilo je $12.00,i ona stupa automatski u Sindikat i dobija zdravstveno osiguranje.Takodje Sindikat omogucava dobijanje Credit Carte,zajma za skolovanje,pomaze u uspesnom nalazenju posla i mnoge druge beneficije.</a:t>
            </a:r>
          </a:p>
          <a:p>
            <a:endParaRPr lang="en-GB" altLang="en-US" sz="1400"/>
          </a:p>
          <a:p>
            <a:r>
              <a:rPr lang="en-GB" altLang="en-US" sz="1400" i="1"/>
              <a:t>Pored ovih pomoci drzava takodje gradi komplekse za stanovanje za siromasne gradjane, gde oni placaju minimalne otplate i sticu svoj stan.Ti kompleksi su apsolutno moderni ,sa svim ugodnostima i besprekorno se odrzavaju.Takodje drzava ima ugovore sa mnogim privatnim vlasnicima apartmana,gde osobe sa niskim prihodima(bez obzira na starost) placaju 1/3 kirije a drzava dodaje 2/3.Mnogi vlanici zgrada vole taj aranzman jer im je osigurana 2/3</a:t>
            </a:r>
            <a:endParaRPr lang="en-GB" altLang="en-US" sz="1400"/>
          </a:p>
          <a:p>
            <a:endParaRPr lang="en-GB" altLang="en-US" sz="14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E0D71751-BC2A-47FB-AA62-A90C4CA72144}"/>
              </a:ext>
            </a:extLst>
          </p:cNvPr>
          <p:cNvSpPr>
            <a:spLocks noGrp="1" noChangeArrowheads="1"/>
          </p:cNvSpPr>
          <p:nvPr>
            <p:ph type="title"/>
          </p:nvPr>
        </p:nvSpPr>
        <p:spPr bwMode="blackWhite"/>
        <p:txBody>
          <a:bodyPr/>
          <a:lstStyle/>
          <a:p>
            <a:pPr eaLnBrk="1" hangingPunct="1"/>
            <a:r>
              <a:rPr lang="de-DE" altLang="en-US"/>
              <a:t>Figure 4.14</a:t>
            </a:r>
            <a:endParaRPr lang="en-US" altLang="en-US"/>
          </a:p>
        </p:txBody>
      </p:sp>
      <p:sp>
        <p:nvSpPr>
          <p:cNvPr id="64515" name="Rectangle 3">
            <a:extLst>
              <a:ext uri="{FF2B5EF4-FFF2-40B4-BE49-F238E27FC236}">
                <a16:creationId xmlns:a16="http://schemas.microsoft.com/office/drawing/2014/main" id="{99B4826A-5AD9-4972-8F82-7495F8B17EDA}"/>
              </a:ext>
            </a:extLst>
          </p:cNvPr>
          <p:cNvSpPr>
            <a:spLocks noChangeArrowheads="1"/>
          </p:cNvSpPr>
          <p:nvPr/>
        </p:nvSpPr>
        <p:spPr bwMode="blackWhite">
          <a:xfrm>
            <a:off x="33338" y="762000"/>
            <a:ext cx="911066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r>
              <a:rPr lang="sr-Latn-CS" altLang="en-US" sz="3200" u="none">
                <a:solidFill>
                  <a:schemeClr val="bg1"/>
                </a:solidFill>
                <a:latin typeface="Arial" panose="020B0604020202020204" pitchFamily="34" charset="0"/>
              </a:rPr>
              <a:t>Mapa tržišta rada</a:t>
            </a:r>
            <a:endParaRPr lang="en-US" altLang="en-US" sz="3200" u="none">
              <a:solidFill>
                <a:schemeClr val="bg1"/>
              </a:solidFill>
              <a:latin typeface="Arial" panose="020B0604020202020204" pitchFamily="34" charset="0"/>
            </a:endParaRPr>
          </a:p>
        </p:txBody>
      </p:sp>
      <p:grpSp>
        <p:nvGrpSpPr>
          <p:cNvPr id="64516" name="Group 11">
            <a:extLst>
              <a:ext uri="{FF2B5EF4-FFF2-40B4-BE49-F238E27FC236}">
                <a16:creationId xmlns:a16="http://schemas.microsoft.com/office/drawing/2014/main" id="{B6FC7B62-ED78-4563-82D1-0987481FBFA2}"/>
              </a:ext>
            </a:extLst>
          </p:cNvPr>
          <p:cNvGrpSpPr>
            <a:grpSpLocks/>
          </p:cNvGrpSpPr>
          <p:nvPr/>
        </p:nvGrpSpPr>
        <p:grpSpPr bwMode="auto">
          <a:xfrm>
            <a:off x="1066800" y="1981200"/>
            <a:ext cx="2971800" cy="1295400"/>
            <a:chOff x="384" y="1248"/>
            <a:chExt cx="1872" cy="816"/>
          </a:xfrm>
        </p:grpSpPr>
        <p:sp>
          <p:nvSpPr>
            <p:cNvPr id="64538" name="Rectangle 4">
              <a:extLst>
                <a:ext uri="{FF2B5EF4-FFF2-40B4-BE49-F238E27FC236}">
                  <a16:creationId xmlns:a16="http://schemas.microsoft.com/office/drawing/2014/main" id="{5AC51ACC-F265-4985-8F7E-967B8D5BFB68}"/>
                </a:ext>
              </a:extLst>
            </p:cNvPr>
            <p:cNvSpPr>
              <a:spLocks noChangeArrowheads="1"/>
            </p:cNvSpPr>
            <p:nvPr/>
          </p:nvSpPr>
          <p:spPr bwMode="blackWhite">
            <a:xfrm>
              <a:off x="384" y="1248"/>
              <a:ext cx="1872" cy="816"/>
            </a:xfrm>
            <a:prstGeom prst="rect">
              <a:avLst/>
            </a:prstGeom>
            <a:solidFill>
              <a:srgbClr val="FFCBBB"/>
            </a:solidFill>
            <a:ln w="28575">
              <a:solidFill>
                <a:srgbClr val="B590DA"/>
              </a:solidFill>
              <a:miter lim="800000"/>
              <a:headEnd/>
              <a:tailEnd/>
            </a:ln>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64539" name="Text Box 7">
              <a:extLst>
                <a:ext uri="{FF2B5EF4-FFF2-40B4-BE49-F238E27FC236}">
                  <a16:creationId xmlns:a16="http://schemas.microsoft.com/office/drawing/2014/main" id="{4802874A-F589-4935-BFBC-120F9BB4E400}"/>
                </a:ext>
              </a:extLst>
            </p:cNvPr>
            <p:cNvSpPr txBox="1">
              <a:spLocks noChangeArrowheads="1"/>
            </p:cNvSpPr>
            <p:nvPr/>
          </p:nvSpPr>
          <p:spPr bwMode="blackWhite">
            <a:xfrm>
              <a:off x="480" y="1492"/>
              <a:ext cx="168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de-DE" altLang="en-US" sz="2800" u="none">
                  <a:solidFill>
                    <a:srgbClr val="CC3300"/>
                  </a:solidFill>
                  <a:latin typeface="Arial" panose="020B0604020202020204" pitchFamily="34" charset="0"/>
                </a:rPr>
                <a:t>Zaposleni	</a:t>
              </a:r>
              <a:endParaRPr lang="en-US" altLang="en-US" sz="2800" u="none">
                <a:solidFill>
                  <a:srgbClr val="CC3300"/>
                </a:solidFill>
                <a:latin typeface="Arial" panose="020B0604020202020204" pitchFamily="34" charset="0"/>
              </a:endParaRPr>
            </a:p>
          </p:txBody>
        </p:sp>
      </p:grpSp>
      <p:grpSp>
        <p:nvGrpSpPr>
          <p:cNvPr id="64517" name="Group 12">
            <a:extLst>
              <a:ext uri="{FF2B5EF4-FFF2-40B4-BE49-F238E27FC236}">
                <a16:creationId xmlns:a16="http://schemas.microsoft.com/office/drawing/2014/main" id="{47DD7ACC-1366-49B5-AC31-8F292450EABE}"/>
              </a:ext>
            </a:extLst>
          </p:cNvPr>
          <p:cNvGrpSpPr>
            <a:grpSpLocks/>
          </p:cNvGrpSpPr>
          <p:nvPr/>
        </p:nvGrpSpPr>
        <p:grpSpPr bwMode="auto">
          <a:xfrm>
            <a:off x="6019800" y="1981200"/>
            <a:ext cx="2971800" cy="1295400"/>
            <a:chOff x="3504" y="1296"/>
            <a:chExt cx="1872" cy="816"/>
          </a:xfrm>
        </p:grpSpPr>
        <p:sp>
          <p:nvSpPr>
            <p:cNvPr id="64536" name="Rectangle 5">
              <a:extLst>
                <a:ext uri="{FF2B5EF4-FFF2-40B4-BE49-F238E27FC236}">
                  <a16:creationId xmlns:a16="http://schemas.microsoft.com/office/drawing/2014/main" id="{011531BB-63AB-4FD1-9820-0C29B8C12DD4}"/>
                </a:ext>
              </a:extLst>
            </p:cNvPr>
            <p:cNvSpPr>
              <a:spLocks noChangeArrowheads="1"/>
            </p:cNvSpPr>
            <p:nvPr/>
          </p:nvSpPr>
          <p:spPr bwMode="blackWhite">
            <a:xfrm>
              <a:off x="3504" y="1296"/>
              <a:ext cx="1872" cy="816"/>
            </a:xfrm>
            <a:prstGeom prst="rect">
              <a:avLst/>
            </a:prstGeom>
            <a:solidFill>
              <a:srgbClr val="FFCBBB"/>
            </a:solidFill>
            <a:ln w="28575">
              <a:solidFill>
                <a:srgbClr val="B590DA"/>
              </a:solidFill>
              <a:miter lim="800000"/>
              <a:headEnd/>
              <a:tailEnd/>
            </a:ln>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64537" name="Text Box 8">
              <a:extLst>
                <a:ext uri="{FF2B5EF4-FFF2-40B4-BE49-F238E27FC236}">
                  <a16:creationId xmlns:a16="http://schemas.microsoft.com/office/drawing/2014/main" id="{D78CEEE2-360A-44D0-9FFB-F8376D201229}"/>
                </a:ext>
              </a:extLst>
            </p:cNvPr>
            <p:cNvSpPr txBox="1">
              <a:spLocks noChangeArrowheads="1"/>
            </p:cNvSpPr>
            <p:nvPr/>
          </p:nvSpPr>
          <p:spPr bwMode="blackWhite">
            <a:xfrm>
              <a:off x="3600" y="1540"/>
              <a:ext cx="168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sr-Latn-CS" altLang="en-US" sz="2800" u="none">
                  <a:solidFill>
                    <a:srgbClr val="CC3300"/>
                  </a:solidFill>
                  <a:latin typeface="Arial" panose="020B0604020202020204" pitchFamily="34" charset="0"/>
                </a:rPr>
                <a:t>Nezaposleni</a:t>
              </a:r>
              <a:endParaRPr lang="en-US" altLang="en-US" sz="2800" u="none">
                <a:solidFill>
                  <a:srgbClr val="CC3300"/>
                </a:solidFill>
                <a:latin typeface="Arial" panose="020B0604020202020204" pitchFamily="34" charset="0"/>
              </a:endParaRPr>
            </a:p>
          </p:txBody>
        </p:sp>
      </p:grpSp>
      <p:grpSp>
        <p:nvGrpSpPr>
          <p:cNvPr id="64518" name="Group 10">
            <a:extLst>
              <a:ext uri="{FF2B5EF4-FFF2-40B4-BE49-F238E27FC236}">
                <a16:creationId xmlns:a16="http://schemas.microsoft.com/office/drawing/2014/main" id="{D3A565E3-7DB7-4E07-B567-1E63F96E6D59}"/>
              </a:ext>
            </a:extLst>
          </p:cNvPr>
          <p:cNvGrpSpPr>
            <a:grpSpLocks/>
          </p:cNvGrpSpPr>
          <p:nvPr/>
        </p:nvGrpSpPr>
        <p:grpSpPr bwMode="auto">
          <a:xfrm>
            <a:off x="3556000" y="4724400"/>
            <a:ext cx="2971800" cy="1295400"/>
            <a:chOff x="1920" y="2880"/>
            <a:chExt cx="1872" cy="816"/>
          </a:xfrm>
        </p:grpSpPr>
        <p:sp>
          <p:nvSpPr>
            <p:cNvPr id="64534" name="Rectangle 6">
              <a:extLst>
                <a:ext uri="{FF2B5EF4-FFF2-40B4-BE49-F238E27FC236}">
                  <a16:creationId xmlns:a16="http://schemas.microsoft.com/office/drawing/2014/main" id="{628F0257-2D21-4C0A-A273-11AF878F381C}"/>
                </a:ext>
              </a:extLst>
            </p:cNvPr>
            <p:cNvSpPr>
              <a:spLocks noChangeArrowheads="1"/>
            </p:cNvSpPr>
            <p:nvPr/>
          </p:nvSpPr>
          <p:spPr bwMode="blackWhite">
            <a:xfrm>
              <a:off x="1920" y="2880"/>
              <a:ext cx="1872" cy="816"/>
            </a:xfrm>
            <a:prstGeom prst="rect">
              <a:avLst/>
            </a:prstGeom>
            <a:solidFill>
              <a:srgbClr val="FFCBBB"/>
            </a:solidFill>
            <a:ln w="28575">
              <a:solidFill>
                <a:srgbClr val="B590DA"/>
              </a:solidFill>
              <a:miter lim="800000"/>
              <a:headEnd/>
              <a:tailEnd/>
            </a:ln>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64535" name="Text Box 9">
              <a:extLst>
                <a:ext uri="{FF2B5EF4-FFF2-40B4-BE49-F238E27FC236}">
                  <a16:creationId xmlns:a16="http://schemas.microsoft.com/office/drawing/2014/main" id="{AB71A466-7726-466B-A6E4-C8A96FE9932A}"/>
                </a:ext>
              </a:extLst>
            </p:cNvPr>
            <p:cNvSpPr txBox="1">
              <a:spLocks noChangeArrowheads="1"/>
            </p:cNvSpPr>
            <p:nvPr/>
          </p:nvSpPr>
          <p:spPr bwMode="blackWhite">
            <a:xfrm>
              <a:off x="2016" y="2990"/>
              <a:ext cx="1680"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sr-Latn-CS" altLang="en-US" sz="2800" u="none">
                  <a:solidFill>
                    <a:srgbClr val="CC3300"/>
                  </a:solidFill>
                  <a:latin typeface="Arial" panose="020B0604020202020204" pitchFamily="34" charset="0"/>
                </a:rPr>
                <a:t>Van kontingenta</a:t>
              </a:r>
              <a:endParaRPr lang="en-US" altLang="en-US" sz="2800" u="none">
                <a:solidFill>
                  <a:srgbClr val="CC3300"/>
                </a:solidFill>
                <a:latin typeface="Arial" panose="020B0604020202020204" pitchFamily="34" charset="0"/>
              </a:endParaRPr>
            </a:p>
          </p:txBody>
        </p:sp>
      </p:grpSp>
      <p:cxnSp>
        <p:nvCxnSpPr>
          <p:cNvPr id="64519" name="AutoShape 13">
            <a:extLst>
              <a:ext uri="{FF2B5EF4-FFF2-40B4-BE49-F238E27FC236}">
                <a16:creationId xmlns:a16="http://schemas.microsoft.com/office/drawing/2014/main" id="{9C5723E3-8A17-4F41-A628-93F7F7862452}"/>
              </a:ext>
            </a:extLst>
          </p:cNvPr>
          <p:cNvCxnSpPr>
            <a:cxnSpLocks noChangeShapeType="1"/>
            <a:stCxn id="64536" idx="2"/>
            <a:endCxn id="64534" idx="3"/>
          </p:cNvCxnSpPr>
          <p:nvPr/>
        </p:nvCxnSpPr>
        <p:spPr bwMode="blackWhite">
          <a:xfrm rot="5400000">
            <a:off x="5983288" y="3849688"/>
            <a:ext cx="2081212" cy="963612"/>
          </a:xfrm>
          <a:prstGeom prst="bentConnector2">
            <a:avLst/>
          </a:prstGeom>
          <a:noFill/>
          <a:ln w="38100">
            <a:solidFill>
              <a:srgbClr val="FCE78C"/>
            </a:solidFill>
            <a:miter lim="800000"/>
            <a:headEnd/>
            <a:tailEnd type="triangle" w="lg" len="lg"/>
          </a:ln>
          <a:extLst>
            <a:ext uri="{909E8E84-426E-40DD-AFC4-6F175D3DCCD1}">
              <a14:hiddenFill xmlns:a14="http://schemas.microsoft.com/office/drawing/2010/main">
                <a:noFill/>
              </a14:hiddenFill>
            </a:ext>
          </a:extLst>
        </p:spPr>
      </p:cxnSp>
      <p:cxnSp>
        <p:nvCxnSpPr>
          <p:cNvPr id="64520" name="AutoShape 14">
            <a:extLst>
              <a:ext uri="{FF2B5EF4-FFF2-40B4-BE49-F238E27FC236}">
                <a16:creationId xmlns:a16="http://schemas.microsoft.com/office/drawing/2014/main" id="{005B5F38-C522-47A3-B16A-80B6A04A626A}"/>
              </a:ext>
            </a:extLst>
          </p:cNvPr>
          <p:cNvCxnSpPr>
            <a:cxnSpLocks noChangeShapeType="1"/>
            <a:endCxn id="64534" idx="1"/>
          </p:cNvCxnSpPr>
          <p:nvPr/>
        </p:nvCxnSpPr>
        <p:spPr bwMode="blackWhite">
          <a:xfrm rot="16200000" flipH="1">
            <a:off x="1966913" y="3797300"/>
            <a:ext cx="2095500" cy="1054100"/>
          </a:xfrm>
          <a:prstGeom prst="bentConnector2">
            <a:avLst/>
          </a:prstGeom>
          <a:noFill/>
          <a:ln w="38100">
            <a:solidFill>
              <a:srgbClr val="FCE78C"/>
            </a:solidFill>
            <a:miter lim="800000"/>
            <a:headEnd/>
            <a:tailEnd type="triangle" w="lg" len="lg"/>
          </a:ln>
          <a:extLst>
            <a:ext uri="{909E8E84-426E-40DD-AFC4-6F175D3DCCD1}">
              <a14:hiddenFill xmlns:a14="http://schemas.microsoft.com/office/drawing/2010/main">
                <a:noFill/>
              </a14:hiddenFill>
            </a:ext>
          </a:extLst>
        </p:spPr>
      </p:cxnSp>
      <p:cxnSp>
        <p:nvCxnSpPr>
          <p:cNvPr id="64521" name="AutoShape 15">
            <a:extLst>
              <a:ext uri="{FF2B5EF4-FFF2-40B4-BE49-F238E27FC236}">
                <a16:creationId xmlns:a16="http://schemas.microsoft.com/office/drawing/2014/main" id="{53CAA9AB-2425-46A2-90F4-EB5B30DFA3FF}"/>
              </a:ext>
            </a:extLst>
          </p:cNvPr>
          <p:cNvCxnSpPr>
            <a:cxnSpLocks noChangeShapeType="1"/>
          </p:cNvCxnSpPr>
          <p:nvPr/>
        </p:nvCxnSpPr>
        <p:spPr bwMode="blackWhite">
          <a:xfrm>
            <a:off x="4052888" y="3060700"/>
            <a:ext cx="1952625" cy="0"/>
          </a:xfrm>
          <a:prstGeom prst="straightConnector1">
            <a:avLst/>
          </a:prstGeom>
          <a:noFill/>
          <a:ln w="38100">
            <a:solidFill>
              <a:srgbClr val="FCE78C"/>
            </a:solidFill>
            <a:round/>
            <a:headEnd/>
            <a:tailEnd type="triangle" w="lg" len="lg"/>
          </a:ln>
          <a:extLst>
            <a:ext uri="{909E8E84-426E-40DD-AFC4-6F175D3DCCD1}">
              <a14:hiddenFill xmlns:a14="http://schemas.microsoft.com/office/drawing/2010/main">
                <a:noFill/>
              </a14:hiddenFill>
            </a:ext>
          </a:extLst>
        </p:spPr>
      </p:cxnSp>
      <p:cxnSp>
        <p:nvCxnSpPr>
          <p:cNvPr id="64522" name="AutoShape 16">
            <a:extLst>
              <a:ext uri="{FF2B5EF4-FFF2-40B4-BE49-F238E27FC236}">
                <a16:creationId xmlns:a16="http://schemas.microsoft.com/office/drawing/2014/main" id="{97FAAD1D-85FE-48ED-B4CD-D97FE258F677}"/>
              </a:ext>
            </a:extLst>
          </p:cNvPr>
          <p:cNvCxnSpPr>
            <a:cxnSpLocks noChangeShapeType="1"/>
          </p:cNvCxnSpPr>
          <p:nvPr/>
        </p:nvCxnSpPr>
        <p:spPr bwMode="blackWhite">
          <a:xfrm rot="10800000">
            <a:off x="4052888" y="2133600"/>
            <a:ext cx="1952625" cy="0"/>
          </a:xfrm>
          <a:prstGeom prst="straightConnector1">
            <a:avLst/>
          </a:prstGeom>
          <a:noFill/>
          <a:ln w="38100">
            <a:solidFill>
              <a:srgbClr val="FCE78C"/>
            </a:solidFill>
            <a:round/>
            <a:headEnd/>
            <a:tailEnd type="triangle" w="lg" len="lg"/>
          </a:ln>
          <a:extLst>
            <a:ext uri="{909E8E84-426E-40DD-AFC4-6F175D3DCCD1}">
              <a14:hiddenFill xmlns:a14="http://schemas.microsoft.com/office/drawing/2010/main">
                <a:noFill/>
              </a14:hiddenFill>
            </a:ext>
          </a:extLst>
        </p:spPr>
      </p:cxnSp>
      <p:cxnSp>
        <p:nvCxnSpPr>
          <p:cNvPr id="64523" name="AutoShape 17">
            <a:extLst>
              <a:ext uri="{FF2B5EF4-FFF2-40B4-BE49-F238E27FC236}">
                <a16:creationId xmlns:a16="http://schemas.microsoft.com/office/drawing/2014/main" id="{EFC10701-33C0-4C8A-9EDE-49CAEC8BF20E}"/>
              </a:ext>
            </a:extLst>
          </p:cNvPr>
          <p:cNvCxnSpPr>
            <a:cxnSpLocks noChangeShapeType="1"/>
            <a:stCxn id="64534" idx="0"/>
            <a:endCxn id="64536" idx="2"/>
          </p:cNvCxnSpPr>
          <p:nvPr/>
        </p:nvCxnSpPr>
        <p:spPr bwMode="blackWhite">
          <a:xfrm flipV="1">
            <a:off x="5041900" y="3290888"/>
            <a:ext cx="2463800" cy="1419225"/>
          </a:xfrm>
          <a:prstGeom prst="straightConnector1">
            <a:avLst/>
          </a:prstGeom>
          <a:noFill/>
          <a:ln w="38100">
            <a:solidFill>
              <a:srgbClr val="FCE78C"/>
            </a:solidFill>
            <a:round/>
            <a:headEnd/>
            <a:tailEnd type="triangle" w="lg" len="lg"/>
          </a:ln>
          <a:extLst>
            <a:ext uri="{909E8E84-426E-40DD-AFC4-6F175D3DCCD1}">
              <a14:hiddenFill xmlns:a14="http://schemas.microsoft.com/office/drawing/2010/main">
                <a:noFill/>
              </a14:hiddenFill>
            </a:ext>
          </a:extLst>
        </p:spPr>
      </p:cxnSp>
      <p:cxnSp>
        <p:nvCxnSpPr>
          <p:cNvPr id="64524" name="AutoShape 18">
            <a:extLst>
              <a:ext uri="{FF2B5EF4-FFF2-40B4-BE49-F238E27FC236}">
                <a16:creationId xmlns:a16="http://schemas.microsoft.com/office/drawing/2014/main" id="{893D10E6-568E-4EF3-8490-F5B6813D4B09}"/>
              </a:ext>
            </a:extLst>
          </p:cNvPr>
          <p:cNvCxnSpPr>
            <a:cxnSpLocks noChangeShapeType="1"/>
            <a:endCxn id="64538" idx="2"/>
          </p:cNvCxnSpPr>
          <p:nvPr/>
        </p:nvCxnSpPr>
        <p:spPr bwMode="blackWhite">
          <a:xfrm flipH="1" flipV="1">
            <a:off x="2552700" y="3290888"/>
            <a:ext cx="2476500" cy="1404937"/>
          </a:xfrm>
          <a:prstGeom prst="straightConnector1">
            <a:avLst/>
          </a:prstGeom>
          <a:noFill/>
          <a:ln w="38100">
            <a:solidFill>
              <a:srgbClr val="FCE78C"/>
            </a:solidFill>
            <a:round/>
            <a:headEnd/>
            <a:tailEnd type="triangle" w="lg" len="lg"/>
          </a:ln>
          <a:extLst>
            <a:ext uri="{909E8E84-426E-40DD-AFC4-6F175D3DCCD1}">
              <a14:hiddenFill xmlns:a14="http://schemas.microsoft.com/office/drawing/2010/main">
                <a:noFill/>
              </a14:hiddenFill>
            </a:ext>
          </a:extLst>
        </p:spPr>
      </p:cxnSp>
      <p:sp>
        <p:nvSpPr>
          <p:cNvPr id="64525" name="AutoShape 23">
            <a:extLst>
              <a:ext uri="{FF2B5EF4-FFF2-40B4-BE49-F238E27FC236}">
                <a16:creationId xmlns:a16="http://schemas.microsoft.com/office/drawing/2014/main" id="{D28D1721-688C-47B8-AA50-29514E5B4A3B}"/>
              </a:ext>
            </a:extLst>
          </p:cNvPr>
          <p:cNvSpPr>
            <a:spLocks noChangeArrowheads="1"/>
          </p:cNvSpPr>
          <p:nvPr/>
        </p:nvSpPr>
        <p:spPr bwMode="blackWhite">
          <a:xfrm>
            <a:off x="609600" y="2057400"/>
            <a:ext cx="457200" cy="1295400"/>
          </a:xfrm>
          <a:prstGeom prst="curvedRightArrow">
            <a:avLst>
              <a:gd name="adj1" fmla="val 15557"/>
              <a:gd name="adj2" fmla="val 72224"/>
              <a:gd name="adj3" fmla="val 32986"/>
            </a:avLst>
          </a:prstGeom>
          <a:solidFill>
            <a:srgbClr val="FCE78C"/>
          </a:solidFill>
          <a:ln w="9525">
            <a:solidFill>
              <a:srgbClr val="FCE78C"/>
            </a:solidFill>
            <a:miter lim="800000"/>
            <a:headEnd/>
            <a:tailEnd/>
          </a:ln>
        </p:spPr>
        <p:txBody>
          <a:bodyPr wrap="none" anchor="ct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endParaRPr lang="sr-Latn-BA" altLang="en-US"/>
          </a:p>
        </p:txBody>
      </p:sp>
      <p:sp>
        <p:nvSpPr>
          <p:cNvPr id="64526" name="Text Box 25">
            <a:extLst>
              <a:ext uri="{FF2B5EF4-FFF2-40B4-BE49-F238E27FC236}">
                <a16:creationId xmlns:a16="http://schemas.microsoft.com/office/drawing/2014/main" id="{C7CCEDD1-063C-475D-A1DB-1334A5DD979B}"/>
              </a:ext>
            </a:extLst>
          </p:cNvPr>
          <p:cNvSpPr txBox="1">
            <a:spLocks noChangeArrowheads="1"/>
          </p:cNvSpPr>
          <p:nvPr/>
        </p:nvSpPr>
        <p:spPr bwMode="blackWhite">
          <a:xfrm>
            <a:off x="4343400" y="1676400"/>
            <a:ext cx="152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de-DE" altLang="en-US" sz="2000" u="none">
                <a:solidFill>
                  <a:srgbClr val="FCE78C"/>
                </a:solidFill>
                <a:latin typeface="Arial" panose="020B0604020202020204" pitchFamily="34" charset="0"/>
              </a:rPr>
              <a:t>Na</a:t>
            </a:r>
            <a:r>
              <a:rPr lang="sr-Latn-CS" altLang="en-US" sz="2000" u="none">
                <a:solidFill>
                  <a:srgbClr val="FCE78C"/>
                </a:solidFill>
                <a:latin typeface="Arial" panose="020B0604020202020204" pitchFamily="34" charset="0"/>
              </a:rPr>
              <a:t>šli posao</a:t>
            </a:r>
            <a:endParaRPr lang="en-US" altLang="en-US" sz="2000" u="none">
              <a:solidFill>
                <a:srgbClr val="FCE78C"/>
              </a:solidFill>
              <a:latin typeface="Arial" panose="020B0604020202020204" pitchFamily="34" charset="0"/>
            </a:endParaRPr>
          </a:p>
        </p:txBody>
      </p:sp>
      <p:sp>
        <p:nvSpPr>
          <p:cNvPr id="64527" name="Text Box 26">
            <a:extLst>
              <a:ext uri="{FF2B5EF4-FFF2-40B4-BE49-F238E27FC236}">
                <a16:creationId xmlns:a16="http://schemas.microsoft.com/office/drawing/2014/main" id="{26BD71A4-0478-4C98-A308-771D30795336}"/>
              </a:ext>
            </a:extLst>
          </p:cNvPr>
          <p:cNvSpPr txBox="1">
            <a:spLocks noChangeArrowheads="1"/>
          </p:cNvSpPr>
          <p:nvPr/>
        </p:nvSpPr>
        <p:spPr bwMode="blackWhite">
          <a:xfrm>
            <a:off x="4267200" y="2667000"/>
            <a:ext cx="152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sr-Latn-CS" altLang="en-US" sz="2000" u="none">
                <a:solidFill>
                  <a:srgbClr val="FCE78C"/>
                </a:solidFill>
                <a:latin typeface="Arial" panose="020B0604020202020204" pitchFamily="34" charset="0"/>
              </a:rPr>
              <a:t>Otpušteni</a:t>
            </a:r>
            <a:endParaRPr lang="en-US" altLang="en-US" sz="2000" u="none">
              <a:solidFill>
                <a:srgbClr val="FCE78C"/>
              </a:solidFill>
              <a:latin typeface="Arial" panose="020B0604020202020204" pitchFamily="34" charset="0"/>
            </a:endParaRPr>
          </a:p>
        </p:txBody>
      </p:sp>
      <p:sp>
        <p:nvSpPr>
          <p:cNvPr id="64528" name="Text Box 27">
            <a:extLst>
              <a:ext uri="{FF2B5EF4-FFF2-40B4-BE49-F238E27FC236}">
                <a16:creationId xmlns:a16="http://schemas.microsoft.com/office/drawing/2014/main" id="{528550B0-22D1-4B26-A6EA-F3CF4D006438}"/>
              </a:ext>
            </a:extLst>
          </p:cNvPr>
          <p:cNvSpPr txBox="1">
            <a:spLocks noChangeArrowheads="1"/>
          </p:cNvSpPr>
          <p:nvPr/>
        </p:nvSpPr>
        <p:spPr bwMode="blackWhite">
          <a:xfrm>
            <a:off x="4114800" y="3052763"/>
            <a:ext cx="1905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sr-Latn-CS" altLang="en-US" sz="2000" u="none">
                <a:solidFill>
                  <a:srgbClr val="FCE78C"/>
                </a:solidFill>
                <a:latin typeface="Arial" panose="020B0604020202020204" pitchFamily="34" charset="0"/>
              </a:rPr>
              <a:t>Odlazak u nezaposlenost</a:t>
            </a:r>
            <a:endParaRPr lang="en-US" altLang="en-US" sz="2000" u="none">
              <a:solidFill>
                <a:srgbClr val="FCE78C"/>
              </a:solidFill>
              <a:latin typeface="Arial" panose="020B0604020202020204" pitchFamily="34" charset="0"/>
            </a:endParaRPr>
          </a:p>
        </p:txBody>
      </p:sp>
      <p:sp>
        <p:nvSpPr>
          <p:cNvPr id="64529" name="Text Box 28">
            <a:extLst>
              <a:ext uri="{FF2B5EF4-FFF2-40B4-BE49-F238E27FC236}">
                <a16:creationId xmlns:a16="http://schemas.microsoft.com/office/drawing/2014/main" id="{0F6F9809-5A9C-42D5-8554-178F32BD0CEB}"/>
              </a:ext>
            </a:extLst>
          </p:cNvPr>
          <p:cNvSpPr txBox="1">
            <a:spLocks noChangeArrowheads="1"/>
          </p:cNvSpPr>
          <p:nvPr/>
        </p:nvSpPr>
        <p:spPr bwMode="blackWhite">
          <a:xfrm>
            <a:off x="7308850" y="4114800"/>
            <a:ext cx="1835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sr-Latn-CS" altLang="en-US" sz="2000" u="none">
                <a:solidFill>
                  <a:srgbClr val="FCE78C"/>
                </a:solidFill>
                <a:latin typeface="Arial" panose="020B0604020202020204" pitchFamily="34" charset="0"/>
              </a:rPr>
              <a:t>Obeshrabreni</a:t>
            </a:r>
            <a:endParaRPr lang="en-US" altLang="en-US" sz="2000" u="none">
              <a:solidFill>
                <a:srgbClr val="FCE78C"/>
              </a:solidFill>
              <a:latin typeface="Arial" panose="020B0604020202020204" pitchFamily="34" charset="0"/>
            </a:endParaRPr>
          </a:p>
        </p:txBody>
      </p:sp>
      <p:sp>
        <p:nvSpPr>
          <p:cNvPr id="64530" name="Text Box 29">
            <a:extLst>
              <a:ext uri="{FF2B5EF4-FFF2-40B4-BE49-F238E27FC236}">
                <a16:creationId xmlns:a16="http://schemas.microsoft.com/office/drawing/2014/main" id="{9BA81420-2637-4683-BD05-C19BCC06F940}"/>
              </a:ext>
            </a:extLst>
          </p:cNvPr>
          <p:cNvSpPr txBox="1">
            <a:spLocks noChangeArrowheads="1"/>
          </p:cNvSpPr>
          <p:nvPr/>
        </p:nvSpPr>
        <p:spPr bwMode="blackWhite">
          <a:xfrm>
            <a:off x="901700" y="4114800"/>
            <a:ext cx="1676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sr-Latn-CS" altLang="en-US" sz="2000" u="none">
                <a:solidFill>
                  <a:srgbClr val="FCE78C"/>
                </a:solidFill>
                <a:latin typeface="Arial" panose="020B0604020202020204" pitchFamily="34" charset="0"/>
              </a:rPr>
              <a:t>Penzionisani</a:t>
            </a:r>
            <a:endParaRPr lang="en-US" altLang="en-US" sz="2000" u="none">
              <a:solidFill>
                <a:srgbClr val="FCE78C"/>
              </a:solidFill>
              <a:latin typeface="Arial" panose="020B0604020202020204" pitchFamily="34" charset="0"/>
            </a:endParaRPr>
          </a:p>
        </p:txBody>
      </p:sp>
      <p:sp>
        <p:nvSpPr>
          <p:cNvPr id="64531" name="Text Box 30">
            <a:extLst>
              <a:ext uri="{FF2B5EF4-FFF2-40B4-BE49-F238E27FC236}">
                <a16:creationId xmlns:a16="http://schemas.microsoft.com/office/drawing/2014/main" id="{E230B766-E5C2-4AB3-A655-87C7A3AD440E}"/>
              </a:ext>
            </a:extLst>
          </p:cNvPr>
          <p:cNvSpPr txBox="1">
            <a:spLocks noChangeArrowheads="1"/>
          </p:cNvSpPr>
          <p:nvPr/>
        </p:nvSpPr>
        <p:spPr bwMode="blackWhite">
          <a:xfrm>
            <a:off x="-152400" y="2041525"/>
            <a:ext cx="97948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sr-Latn-CS" altLang="en-US" sz="2000" u="none">
                <a:solidFill>
                  <a:srgbClr val="FCE78C"/>
                </a:solidFill>
                <a:latin typeface="Arial" panose="020B0604020202020204" pitchFamily="34" charset="0"/>
              </a:rPr>
              <a:t>Promena radnog mesta</a:t>
            </a:r>
            <a:endParaRPr lang="en-US" altLang="en-US" sz="2000" u="none">
              <a:solidFill>
                <a:srgbClr val="FCE78C"/>
              </a:solidFill>
              <a:latin typeface="Arial" panose="020B0604020202020204" pitchFamily="34" charset="0"/>
            </a:endParaRPr>
          </a:p>
        </p:txBody>
      </p:sp>
      <p:sp>
        <p:nvSpPr>
          <p:cNvPr id="64532" name="Text Box 31">
            <a:extLst>
              <a:ext uri="{FF2B5EF4-FFF2-40B4-BE49-F238E27FC236}">
                <a16:creationId xmlns:a16="http://schemas.microsoft.com/office/drawing/2014/main" id="{1CC660D1-C63A-4CC2-912C-858E64965B26}"/>
              </a:ext>
            </a:extLst>
          </p:cNvPr>
          <p:cNvSpPr txBox="1">
            <a:spLocks noChangeArrowheads="1"/>
          </p:cNvSpPr>
          <p:nvPr/>
        </p:nvSpPr>
        <p:spPr bwMode="blackWhite">
          <a:xfrm>
            <a:off x="3429000" y="3730625"/>
            <a:ext cx="990600" cy="701675"/>
          </a:xfrm>
          <a:prstGeom prst="rect">
            <a:avLst/>
          </a:prstGeom>
          <a:solidFill>
            <a:srgbClr val="66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sr-Latn-CS" altLang="en-US" sz="2000" u="none">
                <a:solidFill>
                  <a:srgbClr val="FCE78C"/>
                </a:solidFill>
                <a:latin typeface="Arial" panose="020B0604020202020204" pitchFamily="34" charset="0"/>
              </a:rPr>
              <a:t>Novi ulasci</a:t>
            </a:r>
            <a:endParaRPr lang="en-US" altLang="en-US" sz="2000" u="none">
              <a:solidFill>
                <a:srgbClr val="FCE78C"/>
              </a:solidFill>
              <a:latin typeface="Arial" panose="020B0604020202020204" pitchFamily="34" charset="0"/>
            </a:endParaRPr>
          </a:p>
        </p:txBody>
      </p:sp>
      <p:sp>
        <p:nvSpPr>
          <p:cNvPr id="64533" name="Text Box 32">
            <a:extLst>
              <a:ext uri="{FF2B5EF4-FFF2-40B4-BE49-F238E27FC236}">
                <a16:creationId xmlns:a16="http://schemas.microsoft.com/office/drawing/2014/main" id="{E124A622-60F2-4EFD-A347-1264461FB991}"/>
              </a:ext>
            </a:extLst>
          </p:cNvPr>
          <p:cNvSpPr txBox="1">
            <a:spLocks noChangeArrowheads="1"/>
          </p:cNvSpPr>
          <p:nvPr/>
        </p:nvSpPr>
        <p:spPr bwMode="blackWhite">
          <a:xfrm>
            <a:off x="5410200" y="3730625"/>
            <a:ext cx="1828800" cy="701675"/>
          </a:xfrm>
          <a:prstGeom prst="rect">
            <a:avLst/>
          </a:prstGeom>
          <a:solidFill>
            <a:srgbClr val="66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sr-Latn-CS" altLang="en-US" sz="2000" u="none">
                <a:solidFill>
                  <a:srgbClr val="FCE78C"/>
                </a:solidFill>
                <a:latin typeface="Arial" panose="020B0604020202020204" pitchFamily="34" charset="0"/>
              </a:rPr>
              <a:t>Neuspešni novi uslasci</a:t>
            </a:r>
            <a:endParaRPr lang="en-US" altLang="en-US" sz="2000" u="none">
              <a:solidFill>
                <a:srgbClr val="FCE78C"/>
              </a:solidFill>
              <a:latin typeface="Arial" panose="020B060402020202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Rectangle 1">
            <a:extLst>
              <a:ext uri="{FF2B5EF4-FFF2-40B4-BE49-F238E27FC236}">
                <a16:creationId xmlns:a16="http://schemas.microsoft.com/office/drawing/2014/main" id="{609C247D-125C-4441-8F03-E8658E965F62}"/>
              </a:ext>
            </a:extLst>
          </p:cNvPr>
          <p:cNvSpPr>
            <a:spLocks noChangeArrowheads="1"/>
          </p:cNvSpPr>
          <p:nvPr/>
        </p:nvSpPr>
        <p:spPr bwMode="auto">
          <a:xfrm>
            <a:off x="928688" y="982663"/>
            <a:ext cx="7000875"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pt-BR" altLang="en-US">
                <a:solidFill>
                  <a:srgbClr val="FFFF00"/>
                </a:solidFill>
              </a:rPr>
              <a:t>Veruje se da je uvođenje evra povećalo elastičnost</a:t>
            </a:r>
          </a:p>
          <a:p>
            <a:pPr eaLnBrk="1" hangingPunct="1"/>
            <a:r>
              <a:rPr lang="en-US" altLang="en-US">
                <a:solidFill>
                  <a:srgbClr val="FFFF00"/>
                </a:solidFill>
              </a:rPr>
              <a:t>tražnje za radom i nateralo kolektivne pregovarače – naročito </a:t>
            </a:r>
            <a:r>
              <a:rPr lang="pt-BR" altLang="en-US">
                <a:solidFill>
                  <a:srgbClr val="FFFF00"/>
                </a:solidFill>
              </a:rPr>
              <a:t>u manjim privredama – da izbegavaju da insistiraju na </a:t>
            </a:r>
            <a:r>
              <a:rPr lang="en-US" altLang="en-US">
                <a:solidFill>
                  <a:srgbClr val="FFFF00"/>
                </a:solidFill>
              </a:rPr>
              <a:t>rastu zarada da ne bi poremetili konkurentnost svoje privrede.</a:t>
            </a:r>
          </a:p>
          <a:p>
            <a:pPr eaLnBrk="1" hangingPunct="1"/>
            <a:endParaRPr lang="en-US" altLang="en-US">
              <a:solidFill>
                <a:srgbClr val="FFFF00"/>
              </a:solidFill>
            </a:endParaRPr>
          </a:p>
          <a:p>
            <a:pPr eaLnBrk="1" hangingPunct="1"/>
            <a:endParaRPr lang="en-US" altLang="en-US">
              <a:solidFill>
                <a:srgbClr val="FFFF00"/>
              </a:solidFill>
            </a:endParaRPr>
          </a:p>
          <a:p>
            <a:pPr eaLnBrk="1" hangingPunct="1"/>
            <a:r>
              <a:rPr lang="en-US" altLang="en-US">
                <a:solidFill>
                  <a:srgbClr val="FFFF00"/>
                </a:solidFill>
              </a:rPr>
              <a:t>Zaključak je da je evro-pesimizam neosnovan: nezaposlenost </a:t>
            </a:r>
            <a:r>
              <a:rPr lang="it-IT" altLang="en-US">
                <a:solidFill>
                  <a:srgbClr val="FFFF00"/>
                </a:solidFill>
              </a:rPr>
              <a:t>se može smanjiti, ali ne brzo i ne u odsustvu </a:t>
            </a:r>
            <a:r>
              <a:rPr lang="en-US" altLang="en-US">
                <a:solidFill>
                  <a:srgbClr val="FFFF00"/>
                </a:solidFill>
              </a:rPr>
              <a:t>političke volje.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95285433-C913-415D-BB0C-62D8E61FAE23}"/>
              </a:ext>
            </a:extLst>
          </p:cNvPr>
          <p:cNvSpPr>
            <a:spLocks noGrp="1"/>
          </p:cNvSpPr>
          <p:nvPr>
            <p:ph type="title"/>
          </p:nvPr>
        </p:nvSpPr>
        <p:spPr/>
        <p:txBody>
          <a:bodyPr/>
          <a:lstStyle/>
          <a:p>
            <a:endParaRPr lang="en-US" altLang="en-US"/>
          </a:p>
        </p:txBody>
      </p:sp>
      <p:sp>
        <p:nvSpPr>
          <p:cNvPr id="66563" name="Content Placeholder 2">
            <a:extLst>
              <a:ext uri="{FF2B5EF4-FFF2-40B4-BE49-F238E27FC236}">
                <a16:creationId xmlns:a16="http://schemas.microsoft.com/office/drawing/2014/main" id="{2D0DEFDD-D866-4354-8497-D00F27E023DF}"/>
              </a:ext>
            </a:extLst>
          </p:cNvPr>
          <p:cNvSpPr>
            <a:spLocks noGrp="1"/>
          </p:cNvSpPr>
          <p:nvPr>
            <p:ph idx="1"/>
          </p:nvPr>
        </p:nvSpPr>
        <p:spPr/>
        <p:txBody>
          <a:bodyPr/>
          <a:lstStyle/>
          <a:p>
            <a:endParaRPr lang="en-US" altLang="en-US"/>
          </a:p>
          <a:p>
            <a:r>
              <a:rPr lang="en-US" altLang="en-US"/>
              <a:t>Ravnotežna nezaposlenost =</a:t>
            </a:r>
          </a:p>
          <a:p>
            <a:r>
              <a:rPr lang="en-US" altLang="en-US"/>
              <a:t>frikciona nezaposlenost +</a:t>
            </a:r>
          </a:p>
          <a:p>
            <a:r>
              <a:rPr lang="en-US" altLang="en-US"/>
              <a:t>strukturna nezaposlenost.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EDDCAC95-8B04-476E-8ECC-40EBB33A7C7C}"/>
              </a:ext>
            </a:extLst>
          </p:cNvPr>
          <p:cNvSpPr>
            <a:spLocks noGrp="1"/>
          </p:cNvSpPr>
          <p:nvPr>
            <p:ph type="title"/>
          </p:nvPr>
        </p:nvSpPr>
        <p:spPr>
          <a:xfrm>
            <a:off x="1571625" y="1428750"/>
            <a:ext cx="6929438" cy="928688"/>
          </a:xfrm>
        </p:spPr>
        <p:txBody>
          <a:bodyPr/>
          <a:lstStyle/>
          <a:p>
            <a:r>
              <a:rPr lang="en-US" altLang="en-US" sz="4000"/>
              <a:t>Tr</a:t>
            </a:r>
            <a:r>
              <a:rPr lang="sr-Latn-CS" altLang="en-US" sz="4000"/>
              <a:t>žište rada – jedino koje </a:t>
            </a:r>
            <a:br>
              <a:rPr lang="sr-Latn-CS" altLang="en-US" sz="4000"/>
            </a:br>
            <a:r>
              <a:rPr lang="sr-Latn-CS" altLang="en-US" sz="4000"/>
              <a:t>PO DEFINICIJI </a:t>
            </a:r>
            <a:br>
              <a:rPr lang="sr-Latn-CS" altLang="en-US" sz="4000"/>
            </a:br>
            <a:r>
              <a:rPr lang="sr-Latn-CS" altLang="en-US" sz="4000"/>
              <a:t>NIJE U RAVNOTEŽI!!!</a:t>
            </a:r>
            <a:endParaRPr lang="en-US" altLang="en-US" sz="4000"/>
          </a:p>
        </p:txBody>
      </p:sp>
      <p:pic>
        <p:nvPicPr>
          <p:cNvPr id="67587" name="Picture 2">
            <a:extLst>
              <a:ext uri="{FF2B5EF4-FFF2-40B4-BE49-F238E27FC236}">
                <a16:creationId xmlns:a16="http://schemas.microsoft.com/office/drawing/2014/main" id="{2531BEC7-5D72-495C-819A-125A45F9E4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00250" y="3143250"/>
            <a:ext cx="3502025" cy="2898775"/>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12A741A2-9965-4ECC-9343-8B986705BC64}"/>
              </a:ext>
            </a:extLst>
          </p:cNvPr>
          <p:cNvSpPr>
            <a:spLocks noGrp="1"/>
          </p:cNvSpPr>
          <p:nvPr>
            <p:ph type="title"/>
          </p:nvPr>
        </p:nvSpPr>
        <p:spPr/>
        <p:txBody>
          <a:bodyPr/>
          <a:lstStyle/>
          <a:p>
            <a:endParaRPr lang="en-US" altLang="en-US"/>
          </a:p>
        </p:txBody>
      </p:sp>
      <p:sp>
        <p:nvSpPr>
          <p:cNvPr id="68611" name="Content Placeholder 2">
            <a:extLst>
              <a:ext uri="{FF2B5EF4-FFF2-40B4-BE49-F238E27FC236}">
                <a16:creationId xmlns:a16="http://schemas.microsoft.com/office/drawing/2014/main" id="{91BA6214-DEAE-491B-AFAB-C03B8C9B30D9}"/>
              </a:ext>
            </a:extLst>
          </p:cNvPr>
          <p:cNvSpPr>
            <a:spLocks noGrp="1"/>
          </p:cNvSpPr>
          <p:nvPr>
            <p:ph idx="1"/>
          </p:nvPr>
        </p:nvSpPr>
        <p:spPr/>
        <p:txBody>
          <a:bodyPr/>
          <a:lstStyle/>
          <a:p>
            <a:r>
              <a:rPr lang="en-US" altLang="en-US"/>
              <a:t>Kako biste odredili da li je nezaposlenost voljna</a:t>
            </a:r>
            <a:r>
              <a:rPr lang="sr-Latn-CS" altLang="en-US"/>
              <a:t> </a:t>
            </a:r>
            <a:r>
              <a:rPr lang="pl-PL" altLang="en-US"/>
              <a:t>ili nevoljna? </a:t>
            </a:r>
          </a:p>
          <a:p>
            <a:endParaRPr lang="pl-PL" altLang="en-US"/>
          </a:p>
          <a:p>
            <a:r>
              <a:rPr lang="pl-PL" altLang="en-US"/>
              <a:t>Kako biste odgovorili na kritiku da je u stvari nemoguće razlikovati jednu od druge?</a:t>
            </a:r>
            <a:endParaRPr lang="en-US"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3A6E6178-813F-46BF-9A70-EB9065D799FD}"/>
              </a:ext>
            </a:extLst>
          </p:cNvPr>
          <p:cNvSpPr>
            <a:spLocks noGrp="1"/>
          </p:cNvSpPr>
          <p:nvPr>
            <p:ph type="title"/>
          </p:nvPr>
        </p:nvSpPr>
        <p:spPr/>
        <p:txBody>
          <a:bodyPr/>
          <a:lstStyle/>
          <a:p>
            <a:endParaRPr lang="en-US" altLang="en-US"/>
          </a:p>
        </p:txBody>
      </p:sp>
      <p:sp>
        <p:nvSpPr>
          <p:cNvPr id="69635" name="Content Placeholder 2">
            <a:extLst>
              <a:ext uri="{FF2B5EF4-FFF2-40B4-BE49-F238E27FC236}">
                <a16:creationId xmlns:a16="http://schemas.microsoft.com/office/drawing/2014/main" id="{FFBEC6E2-273A-457F-BDAA-06104D95672B}"/>
              </a:ext>
            </a:extLst>
          </p:cNvPr>
          <p:cNvSpPr>
            <a:spLocks noGrp="1"/>
          </p:cNvSpPr>
          <p:nvPr>
            <p:ph idx="1"/>
          </p:nvPr>
        </p:nvSpPr>
        <p:spPr/>
        <p:txBody>
          <a:bodyPr/>
          <a:lstStyle/>
          <a:p>
            <a:r>
              <a:rPr lang="sr-Latn-CS" altLang="en-US"/>
              <a:t>Mada je lako u udžbeniku, u praksi je teško odrediti da li je neki posao odbijen iz ekonomskih razloga. </a:t>
            </a:r>
          </a:p>
          <a:p>
            <a:r>
              <a:rPr lang="sr-Latn-CS" altLang="en-US"/>
              <a:t>Npr. situacija u porodici (kućna nega, npr.) može odbiti ljude od posla, mada im je posao potreban</a:t>
            </a:r>
            <a:r>
              <a:rPr lang="en-US" altLang="en-US"/>
              <a:t>.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C40A2D10-0496-404F-B7E7-2678E2FA3A24}"/>
              </a:ext>
            </a:extLst>
          </p:cNvPr>
          <p:cNvSpPr>
            <a:spLocks noGrp="1"/>
          </p:cNvSpPr>
          <p:nvPr>
            <p:ph type="title"/>
          </p:nvPr>
        </p:nvSpPr>
        <p:spPr/>
        <p:txBody>
          <a:bodyPr/>
          <a:lstStyle/>
          <a:p>
            <a:endParaRPr lang="en-US" altLang="en-US"/>
          </a:p>
        </p:txBody>
      </p:sp>
      <p:sp>
        <p:nvSpPr>
          <p:cNvPr id="70659" name="Content Placeholder 2">
            <a:extLst>
              <a:ext uri="{FF2B5EF4-FFF2-40B4-BE49-F238E27FC236}">
                <a16:creationId xmlns:a16="http://schemas.microsoft.com/office/drawing/2014/main" id="{FD83303B-0359-437A-BFD6-2C8BCE99D005}"/>
              </a:ext>
            </a:extLst>
          </p:cNvPr>
          <p:cNvSpPr>
            <a:spLocks noGrp="1"/>
          </p:cNvSpPr>
          <p:nvPr>
            <p:ph idx="1"/>
          </p:nvPr>
        </p:nvSpPr>
        <p:spPr/>
        <p:txBody>
          <a:bodyPr/>
          <a:lstStyle/>
          <a:p>
            <a:r>
              <a:rPr lang="sr-Latn-CS" altLang="en-US" dirty="0"/>
              <a:t>Trebalo bi znati kakvo je budžetsko ograničenje i preferencije. Ako to ne znamo, tražimo proxy varijable </a:t>
            </a:r>
          </a:p>
          <a:p>
            <a:r>
              <a:rPr lang="sr-Latn-CS" altLang="en-US" sz="2800" dirty="0"/>
              <a:t>– koilko je osoba puta konkurisala,</a:t>
            </a:r>
          </a:p>
          <a:p>
            <a:r>
              <a:rPr lang="sr-Latn-CS" altLang="en-US" sz="2800" dirty="0"/>
              <a:t>- koliko puta se javila na razg</a:t>
            </a:r>
            <a:r>
              <a:rPr lang="en-GB" altLang="en-US" sz="2800" dirty="0"/>
              <a:t>o</a:t>
            </a:r>
            <a:r>
              <a:rPr lang="sr-Latn-CS" altLang="en-US" sz="2800" dirty="0"/>
              <a:t>vor,  </a:t>
            </a:r>
          </a:p>
          <a:p>
            <a:r>
              <a:rPr lang="sr-Latn-CS" altLang="en-US" sz="2800" dirty="0"/>
              <a:t>-spremnost na manju platu, </a:t>
            </a:r>
          </a:p>
          <a:p>
            <a:r>
              <a:rPr lang="sr-Latn-CS" altLang="en-US" sz="2800" dirty="0"/>
              <a:t>- spremnost na novi trening, </a:t>
            </a:r>
          </a:p>
          <a:p>
            <a:r>
              <a:rPr lang="sr-Latn-CS" altLang="en-US" sz="2800" dirty="0"/>
              <a:t>- na duže putovanje do posla, itd. </a:t>
            </a:r>
            <a:endParaRPr lang="en-US" altLang="en-US" sz="2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294D62AA-7E20-44A8-89A5-70F2A3ED9CD2}"/>
              </a:ext>
            </a:extLst>
          </p:cNvPr>
          <p:cNvSpPr>
            <a:spLocks noGrp="1"/>
          </p:cNvSpPr>
          <p:nvPr>
            <p:ph type="title"/>
          </p:nvPr>
        </p:nvSpPr>
        <p:spPr/>
        <p:txBody>
          <a:bodyPr/>
          <a:lstStyle/>
          <a:p>
            <a:endParaRPr lang="en-US" altLang="en-US"/>
          </a:p>
        </p:txBody>
      </p:sp>
      <p:sp>
        <p:nvSpPr>
          <p:cNvPr id="71683" name="Content Placeholder 2">
            <a:extLst>
              <a:ext uri="{FF2B5EF4-FFF2-40B4-BE49-F238E27FC236}">
                <a16:creationId xmlns:a16="http://schemas.microsoft.com/office/drawing/2014/main" id="{CC65FDBF-D2E5-4430-9412-0CE1EB7898A9}"/>
              </a:ext>
            </a:extLst>
          </p:cNvPr>
          <p:cNvSpPr>
            <a:spLocks noGrp="1"/>
          </p:cNvSpPr>
          <p:nvPr>
            <p:ph idx="1"/>
          </p:nvPr>
        </p:nvSpPr>
        <p:spPr/>
        <p:txBody>
          <a:bodyPr/>
          <a:lstStyle/>
          <a:p>
            <a:endParaRPr lang="pl-PL" altLang="en-US"/>
          </a:p>
          <a:p>
            <a:r>
              <a:rPr lang="it-IT" altLang="en-US" b="1"/>
              <a:t>2. Kritički ocenite stav da sindikati treba da prezumu</a:t>
            </a:r>
          </a:p>
          <a:p>
            <a:r>
              <a:rPr lang="en-US" altLang="en-US"/>
              <a:t>odgovornost za upravljanje sistemom,</a:t>
            </a:r>
            <a:r>
              <a:rPr lang="sr-Latn-CS" altLang="en-US"/>
              <a:t> </a:t>
            </a:r>
            <a:r>
              <a:rPr lang="pl-PL" altLang="en-US"/>
              <a:t>finansiranje i raspodelu nadoknada za nezaposlenost.</a:t>
            </a:r>
          </a:p>
          <a:p>
            <a:endParaRPr lang="en-US" alt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5">
            <a:extLst>
              <a:ext uri="{FF2B5EF4-FFF2-40B4-BE49-F238E27FC236}">
                <a16:creationId xmlns:a16="http://schemas.microsoft.com/office/drawing/2014/main" id="{3066FE80-A942-4388-96AF-6D84A3A1ADC5}"/>
              </a:ext>
            </a:extLst>
          </p:cNvPr>
          <p:cNvSpPr>
            <a:spLocks noGrp="1"/>
          </p:cNvSpPr>
          <p:nvPr>
            <p:ph type="title"/>
          </p:nvPr>
        </p:nvSpPr>
        <p:spPr>
          <a:xfrm>
            <a:off x="468313" y="549275"/>
            <a:ext cx="8229600" cy="1143000"/>
          </a:xfrm>
        </p:spPr>
        <p:txBody>
          <a:bodyPr/>
          <a:lstStyle/>
          <a:p>
            <a:pPr marL="514350" indent="-514350"/>
            <a:r>
              <a:rPr lang="sr-Latn-CS" altLang="en-US" sz="3200">
                <a:solidFill>
                  <a:srgbClr val="FCE78C"/>
                </a:solidFill>
              </a:rPr>
              <a:t>Treba li sindikati da sami organizuju finansiranje nezaposlenih </a:t>
            </a:r>
            <a:endParaRPr lang="en-US" altLang="en-US" sz="3200">
              <a:solidFill>
                <a:srgbClr val="FCE78C"/>
              </a:solidFill>
            </a:endParaRPr>
          </a:p>
        </p:txBody>
      </p:sp>
      <p:sp>
        <p:nvSpPr>
          <p:cNvPr id="72707" name="Text Placeholder 6">
            <a:extLst>
              <a:ext uri="{FF2B5EF4-FFF2-40B4-BE49-F238E27FC236}">
                <a16:creationId xmlns:a16="http://schemas.microsoft.com/office/drawing/2014/main" id="{C75DF4CD-FBAC-41A2-977B-88C775D9CE82}"/>
              </a:ext>
            </a:extLst>
          </p:cNvPr>
          <p:cNvSpPr>
            <a:spLocks noGrp="1"/>
          </p:cNvSpPr>
          <p:nvPr>
            <p:ph type="body" idx="1"/>
          </p:nvPr>
        </p:nvSpPr>
        <p:spPr/>
        <p:txBody>
          <a:bodyPr/>
          <a:lstStyle/>
          <a:p>
            <a:r>
              <a:rPr lang="sr-Latn-CS" altLang="en-US"/>
              <a:t>Argumenti ZA </a:t>
            </a:r>
            <a:endParaRPr lang="en-US" altLang="en-US"/>
          </a:p>
        </p:txBody>
      </p:sp>
      <p:sp>
        <p:nvSpPr>
          <p:cNvPr id="72708" name="Content Placeholder 2">
            <a:extLst>
              <a:ext uri="{FF2B5EF4-FFF2-40B4-BE49-F238E27FC236}">
                <a16:creationId xmlns:a16="http://schemas.microsoft.com/office/drawing/2014/main" id="{68F0C509-7D23-4243-8CC0-8C7F2C2B86DC}"/>
              </a:ext>
            </a:extLst>
          </p:cNvPr>
          <p:cNvSpPr>
            <a:spLocks noGrp="1"/>
          </p:cNvSpPr>
          <p:nvPr>
            <p:ph sz="half" idx="2"/>
          </p:nvPr>
        </p:nvSpPr>
        <p:spPr/>
        <p:txBody>
          <a:bodyPr/>
          <a:lstStyle/>
          <a:p>
            <a:pPr marL="514350" indent="-514350">
              <a:buFontTx/>
              <a:buAutoNum type="arabicPeriod"/>
            </a:pPr>
            <a:r>
              <a:rPr lang="sr-Latn-CS" altLang="en-US"/>
              <a:t>To bi uticalo na rast članstva</a:t>
            </a:r>
          </a:p>
          <a:p>
            <a:pPr marL="514350" indent="-514350">
              <a:buFontTx/>
              <a:buAutoNum type="arabicPeriod"/>
            </a:pPr>
            <a:r>
              <a:rPr lang="sr-Latn-CS" altLang="en-US"/>
              <a:t>Što je naročito važno u recesiji kada raste nezaposlenost i broj članova sindikata </a:t>
            </a:r>
          </a:p>
        </p:txBody>
      </p:sp>
      <p:sp>
        <p:nvSpPr>
          <p:cNvPr id="72709" name="Text Placeholder 7">
            <a:extLst>
              <a:ext uri="{FF2B5EF4-FFF2-40B4-BE49-F238E27FC236}">
                <a16:creationId xmlns:a16="http://schemas.microsoft.com/office/drawing/2014/main" id="{F12E9D75-B376-458D-892D-EE2BE376B683}"/>
              </a:ext>
            </a:extLst>
          </p:cNvPr>
          <p:cNvSpPr>
            <a:spLocks noGrp="1"/>
          </p:cNvSpPr>
          <p:nvPr>
            <p:ph type="body" sz="quarter" idx="3"/>
          </p:nvPr>
        </p:nvSpPr>
        <p:spPr/>
        <p:txBody>
          <a:bodyPr/>
          <a:lstStyle/>
          <a:p>
            <a:r>
              <a:rPr lang="sr-Latn-CS" altLang="en-US"/>
              <a:t>Argumenti PROTIV</a:t>
            </a:r>
            <a:endParaRPr lang="en-US" altLang="en-US"/>
          </a:p>
        </p:txBody>
      </p:sp>
      <p:sp>
        <p:nvSpPr>
          <p:cNvPr id="72710" name="Content Placeholder 4">
            <a:extLst>
              <a:ext uri="{FF2B5EF4-FFF2-40B4-BE49-F238E27FC236}">
                <a16:creationId xmlns:a16="http://schemas.microsoft.com/office/drawing/2014/main" id="{58CD504E-EF6E-40F0-AD99-9E3C3564F361}"/>
              </a:ext>
            </a:extLst>
          </p:cNvPr>
          <p:cNvSpPr>
            <a:spLocks noGrp="1"/>
          </p:cNvSpPr>
          <p:nvPr>
            <p:ph sz="quarter" idx="4"/>
          </p:nvPr>
        </p:nvSpPr>
        <p:spPr/>
        <p:txBody>
          <a:bodyPr/>
          <a:lstStyle/>
          <a:p>
            <a:pPr>
              <a:buFontTx/>
              <a:buNone/>
            </a:pPr>
            <a:r>
              <a:rPr lang="sr-Latn-CS" altLang="en-US"/>
              <a:t>3. Ovo ne važi ako svi nezaposleni primaju naknade </a:t>
            </a:r>
          </a:p>
          <a:p>
            <a:pPr>
              <a:buFontTx/>
              <a:buNone/>
            </a:pPr>
            <a:r>
              <a:rPr lang="sr-Latn-CS" altLang="en-US"/>
              <a:t>4. To bi poskupelo rad sindikata i država i poslodavci bi morali da subvenicionišu taj njihov dodatni posao</a:t>
            </a:r>
          </a:p>
          <a:p>
            <a:endParaRPr lang="en-US" altLang="en-US"/>
          </a:p>
          <a:p>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C9224E6E-AC05-4AB1-893D-CBF78B33610F}"/>
              </a:ext>
            </a:extLst>
          </p:cNvPr>
          <p:cNvSpPr>
            <a:spLocks noGrp="1" noChangeArrowheads="1"/>
          </p:cNvSpPr>
          <p:nvPr>
            <p:ph type="title"/>
          </p:nvPr>
        </p:nvSpPr>
        <p:spPr>
          <a:xfrm>
            <a:off x="1476375" y="981075"/>
            <a:ext cx="5616575" cy="609600"/>
          </a:xfrm>
        </p:spPr>
        <p:txBody>
          <a:bodyPr/>
          <a:lstStyle/>
          <a:p>
            <a:pPr eaLnBrk="1" hangingPunct="1"/>
            <a:r>
              <a:rPr lang="sr-Latn-CS" altLang="en-US"/>
              <a:t>Ako se promeni realna zarada</a:t>
            </a:r>
            <a:endParaRPr lang="en-US" altLang="en-US"/>
          </a:p>
        </p:txBody>
      </p:sp>
      <p:sp>
        <p:nvSpPr>
          <p:cNvPr id="9219" name="Line 8">
            <a:extLst>
              <a:ext uri="{FF2B5EF4-FFF2-40B4-BE49-F238E27FC236}">
                <a16:creationId xmlns:a16="http://schemas.microsoft.com/office/drawing/2014/main" id="{2D833757-0AA4-4BB7-8BB0-7BA762777647}"/>
              </a:ext>
            </a:extLst>
          </p:cNvPr>
          <p:cNvSpPr>
            <a:spLocks noChangeShapeType="1"/>
          </p:cNvSpPr>
          <p:nvPr/>
        </p:nvSpPr>
        <p:spPr bwMode="auto">
          <a:xfrm>
            <a:off x="3132138" y="7289800"/>
            <a:ext cx="2663825" cy="0"/>
          </a:xfrm>
          <a:prstGeom prst="line">
            <a:avLst/>
          </a:prstGeom>
          <a:noFill/>
          <a:ln w="38100">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220" name="Line 9">
            <a:extLst>
              <a:ext uri="{FF2B5EF4-FFF2-40B4-BE49-F238E27FC236}">
                <a16:creationId xmlns:a16="http://schemas.microsoft.com/office/drawing/2014/main" id="{7BBCD24D-27B4-4FB3-855B-3F0C9573AADE}"/>
              </a:ext>
            </a:extLst>
          </p:cNvPr>
          <p:cNvSpPr>
            <a:spLocks noChangeShapeType="1"/>
          </p:cNvSpPr>
          <p:nvPr/>
        </p:nvSpPr>
        <p:spPr bwMode="auto">
          <a:xfrm>
            <a:off x="971550" y="7505700"/>
            <a:ext cx="1511300"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pic>
        <p:nvPicPr>
          <p:cNvPr id="9221" name="Picture 7">
            <a:extLst>
              <a:ext uri="{FF2B5EF4-FFF2-40B4-BE49-F238E27FC236}">
                <a16:creationId xmlns:a16="http://schemas.microsoft.com/office/drawing/2014/main" id="{66B5FF7A-2BC4-4F94-81C2-038CA01BC268}"/>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468313" y="2087563"/>
            <a:ext cx="5402262" cy="7029450"/>
          </a:xfrm>
        </p:spPr>
      </p:pic>
      <p:sp>
        <p:nvSpPr>
          <p:cNvPr id="238602" name="Line 10">
            <a:extLst>
              <a:ext uri="{FF2B5EF4-FFF2-40B4-BE49-F238E27FC236}">
                <a16:creationId xmlns:a16="http://schemas.microsoft.com/office/drawing/2014/main" id="{65C62CFF-B0DB-4CDB-88B2-21698BCBB8A5}"/>
              </a:ext>
            </a:extLst>
          </p:cNvPr>
          <p:cNvSpPr>
            <a:spLocks noChangeShapeType="1"/>
          </p:cNvSpPr>
          <p:nvPr/>
        </p:nvSpPr>
        <p:spPr bwMode="auto">
          <a:xfrm flipH="1" flipV="1">
            <a:off x="3492500" y="2519363"/>
            <a:ext cx="1368425" cy="2663825"/>
          </a:xfrm>
          <a:prstGeom prst="line">
            <a:avLst/>
          </a:prstGeom>
          <a:noFill/>
          <a:ln w="28575">
            <a:solidFill>
              <a:srgbClr val="A97ED4"/>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38606" name="Line 14">
            <a:extLst>
              <a:ext uri="{FF2B5EF4-FFF2-40B4-BE49-F238E27FC236}">
                <a16:creationId xmlns:a16="http://schemas.microsoft.com/office/drawing/2014/main" id="{65A11337-534C-49C9-A0D8-8F1AFE6C928D}"/>
              </a:ext>
            </a:extLst>
          </p:cNvPr>
          <p:cNvSpPr>
            <a:spLocks noChangeShapeType="1"/>
          </p:cNvSpPr>
          <p:nvPr/>
        </p:nvSpPr>
        <p:spPr bwMode="auto">
          <a:xfrm flipH="1" flipV="1">
            <a:off x="2124075" y="4292600"/>
            <a:ext cx="2735263" cy="863600"/>
          </a:xfrm>
          <a:prstGeom prst="line">
            <a:avLst/>
          </a:prstGeom>
          <a:noFill/>
          <a:ln w="28575">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38607" name="Text Box 15">
            <a:extLst>
              <a:ext uri="{FF2B5EF4-FFF2-40B4-BE49-F238E27FC236}">
                <a16:creationId xmlns:a16="http://schemas.microsoft.com/office/drawing/2014/main" id="{728FCFDC-89BC-43DC-B2CF-0069B7045822}"/>
              </a:ext>
            </a:extLst>
          </p:cNvPr>
          <p:cNvSpPr txBox="1">
            <a:spLocks noChangeArrowheads="1"/>
          </p:cNvSpPr>
          <p:nvPr/>
        </p:nvSpPr>
        <p:spPr bwMode="auto">
          <a:xfrm>
            <a:off x="3635375" y="2276475"/>
            <a:ext cx="1679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sr-Latn-CS" altLang="en-US"/>
              <a:t>Zarada raste</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860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860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386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60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a:extLst>
              <a:ext uri="{FF2B5EF4-FFF2-40B4-BE49-F238E27FC236}">
                <a16:creationId xmlns:a16="http://schemas.microsoft.com/office/drawing/2014/main" id="{AB898EE3-52A8-462B-8E63-AD8470B205DA}"/>
              </a:ext>
            </a:extLst>
          </p:cNvPr>
          <p:cNvSpPr>
            <a:spLocks noGrp="1"/>
          </p:cNvSpPr>
          <p:nvPr>
            <p:ph type="title"/>
          </p:nvPr>
        </p:nvSpPr>
        <p:spPr/>
        <p:txBody>
          <a:bodyPr/>
          <a:lstStyle/>
          <a:p>
            <a:endParaRPr lang="en-US" altLang="en-US"/>
          </a:p>
        </p:txBody>
      </p:sp>
      <p:sp>
        <p:nvSpPr>
          <p:cNvPr id="73731" name="Content Placeholder 2">
            <a:extLst>
              <a:ext uri="{FF2B5EF4-FFF2-40B4-BE49-F238E27FC236}">
                <a16:creationId xmlns:a16="http://schemas.microsoft.com/office/drawing/2014/main" id="{9B11A384-FB14-4669-A7FC-F1D20F4FE1E5}"/>
              </a:ext>
            </a:extLst>
          </p:cNvPr>
          <p:cNvSpPr>
            <a:spLocks noGrp="1"/>
          </p:cNvSpPr>
          <p:nvPr>
            <p:ph idx="1"/>
          </p:nvPr>
        </p:nvSpPr>
        <p:spPr/>
        <p:txBody>
          <a:bodyPr/>
          <a:lstStyle/>
          <a:p>
            <a:r>
              <a:rPr lang="en-US" altLang="en-US" b="1"/>
              <a:t>3. Regulativa nezaposlenosti se često smatra uticajnom</a:t>
            </a:r>
          </a:p>
          <a:p>
            <a:r>
              <a:rPr lang="pt-BR" altLang="en-US"/>
              <a:t>na tržišt</a:t>
            </a:r>
            <a:r>
              <a:rPr lang="sr-Latn-CS" altLang="en-US"/>
              <a:t>u</a:t>
            </a:r>
            <a:r>
              <a:rPr lang="pt-BR" altLang="en-US"/>
              <a:t> rada ali se vode žestoke rasprave</a:t>
            </a:r>
            <a:r>
              <a:rPr lang="sr-Latn-CS" altLang="en-US"/>
              <a:t> </a:t>
            </a:r>
            <a:r>
              <a:rPr lang="en-US" altLang="en-US"/>
              <a:t>o tome da li one povećavaju ili smanjuju nezaposlenost.</a:t>
            </a:r>
            <a:r>
              <a:rPr lang="sr-Latn-CS" altLang="en-US"/>
              <a:t> </a:t>
            </a:r>
            <a:r>
              <a:rPr lang="it-IT" altLang="en-US"/>
              <a:t>Diskutujte. </a:t>
            </a:r>
            <a:r>
              <a:rPr lang="it-IT" altLang="en-US" sz="3600"/>
              <a:t>Mislite li da ima i drugih troškova</a:t>
            </a:r>
            <a:r>
              <a:rPr lang="sr-Latn-CS" altLang="en-US" sz="3600"/>
              <a:t> </a:t>
            </a:r>
            <a:r>
              <a:rPr lang="en-US" altLang="en-US" sz="3600"/>
              <a:t>u regulativi viška zaposlenih?</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3">
            <a:extLst>
              <a:ext uri="{FF2B5EF4-FFF2-40B4-BE49-F238E27FC236}">
                <a16:creationId xmlns:a16="http://schemas.microsoft.com/office/drawing/2014/main" id="{0FD4FF89-C0DA-4836-A6DF-CCB579143391}"/>
              </a:ext>
            </a:extLst>
          </p:cNvPr>
          <p:cNvSpPr>
            <a:spLocks noGrp="1"/>
          </p:cNvSpPr>
          <p:nvPr>
            <p:ph type="title"/>
          </p:nvPr>
        </p:nvSpPr>
        <p:spPr/>
        <p:txBody>
          <a:bodyPr/>
          <a:lstStyle/>
          <a:p>
            <a:endParaRPr lang="en-US" altLang="en-US"/>
          </a:p>
        </p:txBody>
      </p:sp>
      <p:sp>
        <p:nvSpPr>
          <p:cNvPr id="3" name="Content Placeholder 2">
            <a:extLst>
              <a:ext uri="{FF2B5EF4-FFF2-40B4-BE49-F238E27FC236}">
                <a16:creationId xmlns:a16="http://schemas.microsoft.com/office/drawing/2014/main" id="{CF36DF59-3781-473E-8B96-7BC057A11B46}"/>
              </a:ext>
            </a:extLst>
          </p:cNvPr>
          <p:cNvSpPr>
            <a:spLocks noGrp="1"/>
          </p:cNvSpPr>
          <p:nvPr>
            <p:ph sz="half" idx="1"/>
          </p:nvPr>
        </p:nvSpPr>
        <p:spPr>
          <a:xfrm>
            <a:off x="250825" y="914400"/>
            <a:ext cx="4244975" cy="4876800"/>
          </a:xfrm>
        </p:spPr>
        <p:txBody>
          <a:bodyPr/>
          <a:lstStyle/>
          <a:p>
            <a:pPr>
              <a:buFontTx/>
              <a:buNone/>
            </a:pPr>
            <a:r>
              <a:rPr lang="sr-Latn-CS" altLang="en-US"/>
              <a:t>Sa stanovišta poslodavca, otpremnine poskupljuju otkaze i poslodavci od njih odustaju </a:t>
            </a:r>
          </a:p>
          <a:p>
            <a:pPr>
              <a:buFontTx/>
              <a:buNone/>
            </a:pPr>
            <a:r>
              <a:rPr lang="sr-Latn-CS" altLang="en-US"/>
              <a:t>Ali zbog toga firma angažuje manje ljudi u dobrim vremenima da ne bi potpuno potonula ako se situacija pogorša. </a:t>
            </a:r>
          </a:p>
          <a:p>
            <a:pPr>
              <a:buFontTx/>
              <a:buNone/>
            </a:pPr>
            <a:endParaRPr lang="sr-Latn-CS" altLang="en-US"/>
          </a:p>
          <a:p>
            <a:pPr>
              <a:buFontTx/>
              <a:buNone/>
            </a:pPr>
            <a:endParaRPr lang="sr-Latn-CS" altLang="en-US"/>
          </a:p>
        </p:txBody>
      </p:sp>
      <p:sp>
        <p:nvSpPr>
          <p:cNvPr id="74756" name="Content Placeholder 4">
            <a:extLst>
              <a:ext uri="{FF2B5EF4-FFF2-40B4-BE49-F238E27FC236}">
                <a16:creationId xmlns:a16="http://schemas.microsoft.com/office/drawing/2014/main" id="{4BBCA0A4-99F1-41A5-A864-644768872757}"/>
              </a:ext>
            </a:extLst>
          </p:cNvPr>
          <p:cNvSpPr>
            <a:spLocks noGrp="1"/>
          </p:cNvSpPr>
          <p:nvPr>
            <p:ph sz="half" idx="2"/>
          </p:nvPr>
        </p:nvSpPr>
        <p:spPr>
          <a:xfrm>
            <a:off x="4648200" y="914400"/>
            <a:ext cx="4100513" cy="4876800"/>
          </a:xfrm>
        </p:spPr>
        <p:txBody>
          <a:bodyPr/>
          <a:lstStyle/>
          <a:p>
            <a:pPr>
              <a:buFontTx/>
              <a:buNone/>
            </a:pPr>
            <a:r>
              <a:rPr lang="sr-Latn-CS" altLang="en-US"/>
              <a:t>Neki tvrde da je drugi efekat (otežano otpuštanje) jači od prvog (slabije zapošljavanje)</a:t>
            </a:r>
            <a:r>
              <a:rPr lang="en-US" altLang="en-US"/>
              <a:t>, </a:t>
            </a:r>
            <a:endParaRPr lang="sr-Latn-CS" altLang="en-US"/>
          </a:p>
          <a:p>
            <a:pPr>
              <a:buFontTx/>
              <a:buNone/>
            </a:pPr>
            <a:r>
              <a:rPr lang="sr-Latn-CS" altLang="en-US"/>
              <a:t>Te se nezaposlenost smanjuje sa uvođenjem otpremnina. </a:t>
            </a:r>
          </a:p>
          <a:p>
            <a:pPr>
              <a:buFontTx/>
              <a:buNone/>
            </a:pPr>
            <a:r>
              <a:rPr lang="sr-Latn-CS" altLang="en-US"/>
              <a:t>Drugi tvrde suprotno</a:t>
            </a:r>
          </a:p>
          <a:p>
            <a:pPr>
              <a:buFontTx/>
              <a:buNone/>
            </a:pPr>
            <a:r>
              <a:rPr lang="sr-Latn-CS" altLang="en-US"/>
              <a:t>A vi?</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a:hlinkClick r:id="rId2"/>
            <a:extLst>
              <a:ext uri="{FF2B5EF4-FFF2-40B4-BE49-F238E27FC236}">
                <a16:creationId xmlns:a16="http://schemas.microsoft.com/office/drawing/2014/main" id="{1B3C5473-5BE0-40A7-9D34-C28C5407D8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800" r="41925" b="25368"/>
          <a:stretch>
            <a:fillRect/>
          </a:stretch>
        </p:blipFill>
        <p:spPr bwMode="auto">
          <a:xfrm>
            <a:off x="539750" y="260350"/>
            <a:ext cx="7956550" cy="553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DA29E5F3-8C7E-4DFE-B7E3-B44169A14B97}"/>
              </a:ext>
            </a:extLst>
          </p:cNvPr>
          <p:cNvSpPr>
            <a:spLocks noGrp="1"/>
          </p:cNvSpPr>
          <p:nvPr>
            <p:ph type="title"/>
          </p:nvPr>
        </p:nvSpPr>
        <p:spPr/>
        <p:txBody>
          <a:bodyPr/>
          <a:lstStyle/>
          <a:p>
            <a:endParaRPr lang="en-US" altLang="en-US"/>
          </a:p>
        </p:txBody>
      </p:sp>
      <p:sp>
        <p:nvSpPr>
          <p:cNvPr id="76803" name="Content Placeholder 2">
            <a:extLst>
              <a:ext uri="{FF2B5EF4-FFF2-40B4-BE49-F238E27FC236}">
                <a16:creationId xmlns:a16="http://schemas.microsoft.com/office/drawing/2014/main" id="{A9D0A4EC-8DE3-497D-9C13-AA9DC649C986}"/>
              </a:ext>
            </a:extLst>
          </p:cNvPr>
          <p:cNvSpPr>
            <a:spLocks noGrp="1"/>
          </p:cNvSpPr>
          <p:nvPr>
            <p:ph idx="1"/>
          </p:nvPr>
        </p:nvSpPr>
        <p:spPr/>
        <p:txBody>
          <a:bodyPr/>
          <a:lstStyle/>
          <a:p>
            <a:r>
              <a:rPr lang="en-US" altLang="en-US" b="1"/>
              <a:t>4. Diskutujte oba suprotstavljena stava u debati o</a:t>
            </a:r>
            <a:r>
              <a:rPr lang="sr-Latn-CS" altLang="en-US" b="1"/>
              <a:t> </a:t>
            </a:r>
            <a:r>
              <a:rPr lang="pl-PL" altLang="en-US"/>
              <a:t>minimalnoj zaradi. Koje činjenica bi mogle da</a:t>
            </a:r>
          </a:p>
          <a:p>
            <a:r>
              <a:rPr lang="vi-VN" altLang="en-US"/>
              <a:t>posluže da se nađe neko kompromisno rešenje?</a:t>
            </a:r>
          </a:p>
          <a:p>
            <a:endParaRPr lang="en-US" alt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3">
            <a:extLst>
              <a:ext uri="{FF2B5EF4-FFF2-40B4-BE49-F238E27FC236}">
                <a16:creationId xmlns:a16="http://schemas.microsoft.com/office/drawing/2014/main" id="{AA6DFCE3-496A-4F07-9734-6AB0F6457190}"/>
              </a:ext>
            </a:extLst>
          </p:cNvPr>
          <p:cNvSpPr>
            <a:spLocks noGrp="1"/>
          </p:cNvSpPr>
          <p:nvPr>
            <p:ph type="title"/>
          </p:nvPr>
        </p:nvSpPr>
        <p:spPr/>
        <p:txBody>
          <a:bodyPr/>
          <a:lstStyle/>
          <a:p>
            <a:endParaRPr lang="en-US" altLang="en-US"/>
          </a:p>
        </p:txBody>
      </p:sp>
      <p:sp>
        <p:nvSpPr>
          <p:cNvPr id="77827" name="Content Placeholder 2">
            <a:extLst>
              <a:ext uri="{FF2B5EF4-FFF2-40B4-BE49-F238E27FC236}">
                <a16:creationId xmlns:a16="http://schemas.microsoft.com/office/drawing/2014/main" id="{6BE79DF4-F22F-4CC3-AA27-CDD2AE8A3DF4}"/>
              </a:ext>
            </a:extLst>
          </p:cNvPr>
          <p:cNvSpPr>
            <a:spLocks noGrp="1"/>
          </p:cNvSpPr>
          <p:nvPr>
            <p:ph sz="half" idx="1"/>
          </p:nvPr>
        </p:nvSpPr>
        <p:spPr>
          <a:xfrm>
            <a:off x="468313" y="914400"/>
            <a:ext cx="4027487" cy="4876800"/>
          </a:xfrm>
        </p:spPr>
        <p:txBody>
          <a:bodyPr/>
          <a:lstStyle/>
          <a:p>
            <a:r>
              <a:rPr lang="sr-Latn-CS" altLang="en-US"/>
              <a:t>Za minimalnu zaradu: </a:t>
            </a:r>
          </a:p>
          <a:p>
            <a:pPr>
              <a:buFontTx/>
              <a:buAutoNum type="arabicPeriod"/>
            </a:pPr>
            <a:r>
              <a:rPr lang="sr-Latn-CS" altLang="en-US"/>
              <a:t>Veća jednakost</a:t>
            </a:r>
          </a:p>
          <a:p>
            <a:pPr>
              <a:buFontTx/>
              <a:buAutoNum type="arabicPeriod"/>
            </a:pPr>
            <a:r>
              <a:rPr lang="sr-Latn-CS" altLang="en-US"/>
              <a:t>Iskorenjivanje siromaštva </a:t>
            </a:r>
          </a:p>
          <a:p>
            <a:pPr>
              <a:buFontTx/>
              <a:buAutoNum type="arabicPeriod"/>
            </a:pPr>
            <a:r>
              <a:rPr lang="sr-Latn-CS" altLang="en-US"/>
              <a:t>Sprečavanje eksploatacije mladih</a:t>
            </a:r>
          </a:p>
          <a:p>
            <a:pPr>
              <a:buFontTx/>
              <a:buAutoNum type="arabicPeriod"/>
            </a:pPr>
            <a:r>
              <a:rPr lang="sr-Latn-CS" altLang="en-US"/>
              <a:t>Obuzdavanje moćnih poslodavaca  da smanjuju plate</a:t>
            </a:r>
            <a:endParaRPr lang="en-US" altLang="en-US"/>
          </a:p>
        </p:txBody>
      </p:sp>
      <p:sp>
        <p:nvSpPr>
          <p:cNvPr id="77828" name="Content Placeholder 4">
            <a:extLst>
              <a:ext uri="{FF2B5EF4-FFF2-40B4-BE49-F238E27FC236}">
                <a16:creationId xmlns:a16="http://schemas.microsoft.com/office/drawing/2014/main" id="{7E36B442-E424-441B-8258-93BCF2EC0A2E}"/>
              </a:ext>
            </a:extLst>
          </p:cNvPr>
          <p:cNvSpPr>
            <a:spLocks noGrp="1"/>
          </p:cNvSpPr>
          <p:nvPr>
            <p:ph sz="half" idx="2"/>
          </p:nvPr>
        </p:nvSpPr>
        <p:spPr/>
        <p:txBody>
          <a:bodyPr/>
          <a:lstStyle/>
          <a:p>
            <a:pPr>
              <a:buFontTx/>
              <a:buNone/>
            </a:pPr>
            <a:r>
              <a:rPr lang="sr-Latn-CS" altLang="en-US"/>
              <a:t>Protiv:</a:t>
            </a:r>
          </a:p>
          <a:p>
            <a:pPr>
              <a:buFontTx/>
              <a:buAutoNum type="arabicPeriod"/>
            </a:pPr>
            <a:r>
              <a:rPr lang="sr-Latn-CS" altLang="en-US"/>
              <a:t>Obeshrabruju novo zapošljavanje ljudi– naročito: mladi ili  jako stari  ili nekvalifikovani </a:t>
            </a:r>
          </a:p>
          <a:p>
            <a:pPr>
              <a:buFontTx/>
              <a:buAutoNum type="arabicPeriod"/>
            </a:pPr>
            <a:r>
              <a:rPr lang="sr-Latn-CS" altLang="en-US"/>
              <a:t>Možda bi država trebalo direktno da plaća NKV radnike umesto da se uvodi minimalna zarada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E2847D7F-603F-48E5-84CD-BE0E0C9FA2D1}"/>
              </a:ext>
            </a:extLst>
          </p:cNvPr>
          <p:cNvSpPr>
            <a:spLocks noGrp="1"/>
          </p:cNvSpPr>
          <p:nvPr>
            <p:ph type="title"/>
          </p:nvPr>
        </p:nvSpPr>
        <p:spPr/>
        <p:txBody>
          <a:bodyPr/>
          <a:lstStyle/>
          <a:p>
            <a:endParaRPr lang="en-US" altLang="en-US"/>
          </a:p>
        </p:txBody>
      </p:sp>
      <p:sp>
        <p:nvSpPr>
          <p:cNvPr id="78851" name="Content Placeholder 2">
            <a:extLst>
              <a:ext uri="{FF2B5EF4-FFF2-40B4-BE49-F238E27FC236}">
                <a16:creationId xmlns:a16="http://schemas.microsoft.com/office/drawing/2014/main" id="{08C4AFDE-C8C8-4BB7-9C2F-EE483A1ECE65}"/>
              </a:ext>
            </a:extLst>
          </p:cNvPr>
          <p:cNvSpPr>
            <a:spLocks noGrp="1"/>
          </p:cNvSpPr>
          <p:nvPr>
            <p:ph idx="1"/>
          </p:nvPr>
        </p:nvSpPr>
        <p:spPr>
          <a:xfrm>
            <a:off x="250825" y="914400"/>
            <a:ext cx="8893175" cy="4876800"/>
          </a:xfrm>
        </p:spPr>
        <p:txBody>
          <a:bodyPr/>
          <a:lstStyle/>
          <a:p>
            <a:pPr>
              <a:buFontTx/>
              <a:buNone/>
            </a:pPr>
            <a:r>
              <a:rPr lang="en-US" altLang="en-US" sz="2800" b="1"/>
              <a:t>5. Iz jednačine (5.4) </a:t>
            </a:r>
            <a:endParaRPr lang="sr-Latn-CS" altLang="en-US" sz="2800" b="1"/>
          </a:p>
          <a:p>
            <a:endParaRPr lang="sr-Latn-CS" altLang="en-US" sz="2800" b="1"/>
          </a:p>
          <a:p>
            <a:endParaRPr lang="sr-Latn-CS" altLang="en-US" sz="2800" b="1"/>
          </a:p>
          <a:p>
            <a:endParaRPr lang="en-US" altLang="en-US" sz="2800" b="1"/>
          </a:p>
          <a:p>
            <a:endParaRPr lang="en-US" altLang="en-US" sz="2800" b="1"/>
          </a:p>
          <a:p>
            <a:r>
              <a:rPr lang="en-US" altLang="en-US" sz="2800" b="1"/>
              <a:t>sledi da se sve politike kojima</a:t>
            </a:r>
            <a:r>
              <a:rPr lang="sr-Latn-CS" altLang="en-US" sz="2800" b="1"/>
              <a:t> </a:t>
            </a:r>
            <a:r>
              <a:rPr lang="pt-BR" altLang="en-US" sz="2800"/>
              <a:t>se smanjuje nezaposlenost svode na dva tipa</a:t>
            </a:r>
            <a:r>
              <a:rPr lang="sr-Latn-CS" altLang="en-US" sz="2800"/>
              <a:t> </a:t>
            </a:r>
            <a:r>
              <a:rPr lang="en-US" altLang="en-US" sz="2800"/>
              <a:t>mera: </a:t>
            </a:r>
          </a:p>
          <a:p>
            <a:endParaRPr lang="en-US" altLang="en-US" sz="2800"/>
          </a:p>
          <a:p>
            <a:r>
              <a:rPr lang="en-US" altLang="en-US" sz="2800"/>
              <a:t>smanjenje stope </a:t>
            </a:r>
            <a:r>
              <a:rPr lang="sr-Latn-CS" altLang="en-US" sz="2800"/>
              <a:t> ulaza u nezaposlenost</a:t>
            </a:r>
            <a:r>
              <a:rPr lang="en-US" altLang="en-US" sz="2800" i="1"/>
              <a:t> </a:t>
            </a:r>
          </a:p>
          <a:p>
            <a:r>
              <a:rPr lang="en-US" altLang="en-US" sz="2800" i="1"/>
              <a:t>povećanje stope</a:t>
            </a:r>
            <a:r>
              <a:rPr lang="sr-Latn-CS" altLang="en-US" sz="2800" i="1"/>
              <a:t> </a:t>
            </a:r>
            <a:r>
              <a:rPr lang="en-US" altLang="en-US" sz="2800"/>
              <a:t>izlaza </a:t>
            </a:r>
            <a:r>
              <a:rPr lang="en-US" altLang="en-US" sz="2800" i="1"/>
              <a:t>f. </a:t>
            </a:r>
          </a:p>
          <a:p>
            <a:endParaRPr lang="en-US" altLang="en-US"/>
          </a:p>
        </p:txBody>
      </p:sp>
      <p:pic>
        <p:nvPicPr>
          <p:cNvPr id="7" name="Picture 2">
            <a:extLst>
              <a:ext uri="{FF2B5EF4-FFF2-40B4-BE49-F238E27FC236}">
                <a16:creationId xmlns:a16="http://schemas.microsoft.com/office/drawing/2014/main" id="{B2551A7C-82C4-4281-9B56-677A04BB25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685800"/>
            <a:ext cx="5364162"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3" name="Rectangle 5">
            <a:extLst>
              <a:ext uri="{FF2B5EF4-FFF2-40B4-BE49-F238E27FC236}">
                <a16:creationId xmlns:a16="http://schemas.microsoft.com/office/drawing/2014/main" id="{27612AA2-DAF5-40E8-B1A2-371F61556E42}"/>
              </a:ext>
            </a:extLst>
          </p:cNvPr>
          <p:cNvSpPr>
            <a:spLocks noChangeArrowheads="1"/>
          </p:cNvSpPr>
          <p:nvPr/>
        </p:nvSpPr>
        <p:spPr bwMode="auto">
          <a:xfrm>
            <a:off x="3419475" y="2133600"/>
            <a:ext cx="457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i="1">
                <a:solidFill>
                  <a:srgbClr val="FFFF00"/>
                </a:solidFill>
              </a:rPr>
              <a:t>s - </a:t>
            </a:r>
            <a:r>
              <a:rPr lang="en-US" altLang="en-US">
                <a:solidFill>
                  <a:srgbClr val="FFFF00"/>
                </a:solidFill>
              </a:rPr>
              <a:t>stop</a:t>
            </a:r>
            <a:r>
              <a:rPr lang="sr-Latn-CS" altLang="en-US">
                <a:solidFill>
                  <a:srgbClr val="FFFF00"/>
                </a:solidFill>
              </a:rPr>
              <a:t>a</a:t>
            </a:r>
            <a:r>
              <a:rPr lang="en-US" altLang="en-US">
                <a:solidFill>
                  <a:srgbClr val="FFFF00"/>
                </a:solidFill>
              </a:rPr>
              <a:t> separacije</a:t>
            </a:r>
            <a:endParaRPr lang="sr-Latn-CS" altLang="en-US" i="1">
              <a:solidFill>
                <a:srgbClr val="FFFF00"/>
              </a:solidFill>
            </a:endParaRPr>
          </a:p>
          <a:p>
            <a:pPr eaLnBrk="1" hangingPunct="1"/>
            <a:r>
              <a:rPr lang="en-US" altLang="en-US" i="1">
                <a:solidFill>
                  <a:srgbClr val="FFFF00"/>
                </a:solidFill>
              </a:rPr>
              <a:t>f -stop</a:t>
            </a:r>
            <a:r>
              <a:rPr lang="sr-Latn-CS" altLang="en-US" i="1">
                <a:solidFill>
                  <a:srgbClr val="FFFF00"/>
                </a:solidFill>
              </a:rPr>
              <a:t>a </a:t>
            </a:r>
            <a:r>
              <a:rPr lang="en-US" altLang="en-US">
                <a:solidFill>
                  <a:srgbClr val="FFFF00"/>
                </a:solidFill>
              </a:rPr>
              <a:t>nalaženja posla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a:extLst>
              <a:ext uri="{FF2B5EF4-FFF2-40B4-BE49-F238E27FC236}">
                <a16:creationId xmlns:a16="http://schemas.microsoft.com/office/drawing/2014/main" id="{97E65145-98D3-4336-99FC-EA0A9C366E4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14375" y="1285875"/>
            <a:ext cx="6678613" cy="1501775"/>
          </a:xfrm>
        </p:spPr>
      </p:pic>
      <p:sp>
        <p:nvSpPr>
          <p:cNvPr id="79875" name="Rectangle 5">
            <a:extLst>
              <a:ext uri="{FF2B5EF4-FFF2-40B4-BE49-F238E27FC236}">
                <a16:creationId xmlns:a16="http://schemas.microsoft.com/office/drawing/2014/main" id="{D69FD367-2E68-4BEC-83B1-BC1361DAC327}"/>
              </a:ext>
            </a:extLst>
          </p:cNvPr>
          <p:cNvSpPr>
            <a:spLocks noChangeArrowheads="1"/>
          </p:cNvSpPr>
          <p:nvPr/>
        </p:nvSpPr>
        <p:spPr bwMode="auto">
          <a:xfrm>
            <a:off x="5072063" y="3786188"/>
            <a:ext cx="4572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i="1">
                <a:solidFill>
                  <a:srgbClr val="FFFF00"/>
                </a:solidFill>
              </a:rPr>
              <a:t>s - </a:t>
            </a:r>
            <a:r>
              <a:rPr lang="en-US" altLang="en-US">
                <a:solidFill>
                  <a:srgbClr val="FFFF00"/>
                </a:solidFill>
              </a:rPr>
              <a:t>stop</a:t>
            </a:r>
            <a:r>
              <a:rPr lang="sr-Latn-CS" altLang="en-US">
                <a:solidFill>
                  <a:srgbClr val="FFFF00"/>
                </a:solidFill>
              </a:rPr>
              <a:t>a</a:t>
            </a:r>
            <a:r>
              <a:rPr lang="en-US" altLang="en-US">
                <a:solidFill>
                  <a:srgbClr val="FFFF00"/>
                </a:solidFill>
              </a:rPr>
              <a:t> separacije</a:t>
            </a:r>
            <a:endParaRPr lang="sr-Latn-CS" altLang="en-US" i="1">
              <a:solidFill>
                <a:srgbClr val="FFFF00"/>
              </a:solidFill>
            </a:endParaRPr>
          </a:p>
          <a:p>
            <a:pPr eaLnBrk="1" hangingPunct="1"/>
            <a:r>
              <a:rPr lang="en-US" altLang="en-US" i="1">
                <a:solidFill>
                  <a:srgbClr val="FFFF00"/>
                </a:solidFill>
              </a:rPr>
              <a:t>f -stop</a:t>
            </a:r>
            <a:r>
              <a:rPr lang="sr-Latn-CS" altLang="en-US" i="1">
                <a:solidFill>
                  <a:srgbClr val="FFFF00"/>
                </a:solidFill>
              </a:rPr>
              <a:t>a </a:t>
            </a:r>
            <a:r>
              <a:rPr lang="en-US" altLang="en-US">
                <a:solidFill>
                  <a:srgbClr val="FFFF00"/>
                </a:solidFill>
              </a:rPr>
              <a:t>nalaženja posla</a:t>
            </a:r>
          </a:p>
        </p:txBody>
      </p:sp>
      <p:sp>
        <p:nvSpPr>
          <p:cNvPr id="79876" name="Rectangle 6">
            <a:extLst>
              <a:ext uri="{FF2B5EF4-FFF2-40B4-BE49-F238E27FC236}">
                <a16:creationId xmlns:a16="http://schemas.microsoft.com/office/drawing/2014/main" id="{6274A070-86ED-47E1-BA52-E37F2DD7F316}"/>
              </a:ext>
            </a:extLst>
          </p:cNvPr>
          <p:cNvSpPr>
            <a:spLocks noChangeArrowheads="1"/>
          </p:cNvSpPr>
          <p:nvPr/>
        </p:nvSpPr>
        <p:spPr bwMode="auto">
          <a:xfrm>
            <a:off x="1000125" y="5214938"/>
            <a:ext cx="77152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a:solidFill>
                  <a:srgbClr val="FFFF00"/>
                </a:solidFill>
              </a:rPr>
              <a:t>Stopa separacije </a:t>
            </a:r>
            <a:r>
              <a:rPr lang="en-US" altLang="en-US" i="1">
                <a:solidFill>
                  <a:srgbClr val="FFFF00"/>
                </a:solidFill>
              </a:rPr>
              <a:t>s ima dve komponente: strukturnu</a:t>
            </a:r>
          </a:p>
          <a:p>
            <a:pPr eaLnBrk="1" hangingPunct="1"/>
            <a:r>
              <a:rPr lang="en-US" altLang="en-US">
                <a:solidFill>
                  <a:srgbClr val="FFFF00"/>
                </a:solidFill>
              </a:rPr>
              <a:t>i cikličnu.</a:t>
            </a:r>
          </a:p>
        </p:txBody>
      </p:sp>
      <p:sp>
        <p:nvSpPr>
          <p:cNvPr id="79877" name="Rectangle 7">
            <a:extLst>
              <a:ext uri="{FF2B5EF4-FFF2-40B4-BE49-F238E27FC236}">
                <a16:creationId xmlns:a16="http://schemas.microsoft.com/office/drawing/2014/main" id="{F0462B0F-F251-4449-B1A0-1C18A10FFA94}"/>
              </a:ext>
            </a:extLst>
          </p:cNvPr>
          <p:cNvSpPr>
            <a:spLocks noChangeArrowheads="1"/>
          </p:cNvSpPr>
          <p:nvPr/>
        </p:nvSpPr>
        <p:spPr bwMode="auto">
          <a:xfrm>
            <a:off x="2300288" y="2786063"/>
            <a:ext cx="4543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24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24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24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24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b="1">
                <a:solidFill>
                  <a:srgbClr val="FFFF00"/>
                </a:solidFill>
              </a:rPr>
              <a:t>stop</a:t>
            </a:r>
            <a:r>
              <a:rPr lang="sr-Latn-CS" altLang="en-US" b="1">
                <a:solidFill>
                  <a:srgbClr val="FFFF00"/>
                </a:solidFill>
              </a:rPr>
              <a:t>a</a:t>
            </a:r>
            <a:r>
              <a:rPr lang="en-US" altLang="en-US" b="1">
                <a:solidFill>
                  <a:srgbClr val="FFFF00"/>
                </a:solidFill>
              </a:rPr>
              <a:t> frikcionalne nezaposlenosti</a:t>
            </a:r>
            <a:endParaRPr lang="en-US" altLang="en-US">
              <a:solidFill>
                <a:srgbClr val="FFFF00"/>
              </a:solidFill>
            </a:endParaRPr>
          </a:p>
        </p:txBody>
      </p:sp>
      <p:pic>
        <p:nvPicPr>
          <p:cNvPr id="7" name="Picture 2">
            <a:extLst>
              <a:ext uri="{FF2B5EF4-FFF2-40B4-BE49-F238E27FC236}">
                <a16:creationId xmlns:a16="http://schemas.microsoft.com/office/drawing/2014/main" id="{09D9A471-965C-4871-8DD0-7423253497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3429000"/>
            <a:ext cx="4248150"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E1354A27-6B9C-4658-91B5-6EF6AE727F17}"/>
              </a:ext>
            </a:extLst>
          </p:cNvPr>
          <p:cNvSpPr>
            <a:spLocks noGrp="1" noChangeArrowheads="1"/>
          </p:cNvSpPr>
          <p:nvPr>
            <p:ph type="body" idx="1"/>
          </p:nvPr>
        </p:nvSpPr>
        <p:spPr>
          <a:xfrm>
            <a:off x="-36513" y="1000125"/>
            <a:ext cx="3670301" cy="4876800"/>
          </a:xfrm>
        </p:spPr>
        <p:txBody>
          <a:bodyPr/>
          <a:lstStyle/>
          <a:p>
            <a:pPr eaLnBrk="1" hangingPunct="1"/>
            <a:r>
              <a:rPr lang="sr-Latn-CS" altLang="en-US" sz="2800"/>
              <a:t>KOLIKA JE MAKSIMALNA</a:t>
            </a:r>
          </a:p>
          <a:p>
            <a:pPr eaLnBrk="1" hangingPunct="1">
              <a:buFontTx/>
              <a:buNone/>
            </a:pPr>
            <a:r>
              <a:rPr lang="sr-Latn-CS" altLang="en-US" sz="2800"/>
              <a:t>KOLIČINA POTROŠNJE?</a:t>
            </a:r>
            <a:endParaRPr lang="en-US" altLang="en-US" sz="2800"/>
          </a:p>
        </p:txBody>
      </p:sp>
      <p:pic>
        <p:nvPicPr>
          <p:cNvPr id="10243" name="Picture 5">
            <a:extLst>
              <a:ext uri="{FF2B5EF4-FFF2-40B4-BE49-F238E27FC236}">
                <a16:creationId xmlns:a16="http://schemas.microsoft.com/office/drawing/2014/main" id="{CEA11AF0-8D21-4CD2-A6E8-C2FCC298C948}"/>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627313" y="1484313"/>
            <a:ext cx="5402262" cy="7029450"/>
          </a:xfrm>
        </p:spPr>
      </p:pic>
      <p:sp>
        <p:nvSpPr>
          <p:cNvPr id="10244" name="Line 6">
            <a:extLst>
              <a:ext uri="{FF2B5EF4-FFF2-40B4-BE49-F238E27FC236}">
                <a16:creationId xmlns:a16="http://schemas.microsoft.com/office/drawing/2014/main" id="{2E89C6F6-BBFF-448B-99E7-704DFB9FB56B}"/>
              </a:ext>
            </a:extLst>
          </p:cNvPr>
          <p:cNvSpPr>
            <a:spLocks noChangeShapeType="1"/>
          </p:cNvSpPr>
          <p:nvPr/>
        </p:nvSpPr>
        <p:spPr bwMode="auto">
          <a:xfrm>
            <a:off x="4427538" y="8685213"/>
            <a:ext cx="2663825" cy="0"/>
          </a:xfrm>
          <a:prstGeom prst="line">
            <a:avLst/>
          </a:prstGeom>
          <a:noFill/>
          <a:ln w="38100">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0245" name="Line 7">
            <a:extLst>
              <a:ext uri="{FF2B5EF4-FFF2-40B4-BE49-F238E27FC236}">
                <a16:creationId xmlns:a16="http://schemas.microsoft.com/office/drawing/2014/main" id="{681DA786-0F03-4632-B28A-629C874377DF}"/>
              </a:ext>
            </a:extLst>
          </p:cNvPr>
          <p:cNvSpPr>
            <a:spLocks noChangeShapeType="1"/>
          </p:cNvSpPr>
          <p:nvPr/>
        </p:nvSpPr>
        <p:spPr bwMode="auto">
          <a:xfrm>
            <a:off x="2266950" y="8901113"/>
            <a:ext cx="1511300"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8">
            <a:extLst>
              <a:ext uri="{FF2B5EF4-FFF2-40B4-BE49-F238E27FC236}">
                <a16:creationId xmlns:a16="http://schemas.microsoft.com/office/drawing/2014/main" id="{488A7E70-81F6-4F8B-88E6-526C636955BF}"/>
              </a:ext>
            </a:extLst>
          </p:cNvPr>
          <p:cNvSpPr>
            <a:spLocks noGrp="1" noChangeArrowheads="1"/>
          </p:cNvSpPr>
          <p:nvPr>
            <p:ph type="title"/>
          </p:nvPr>
        </p:nvSpPr>
        <p:spPr>
          <a:xfrm>
            <a:off x="857250" y="2500313"/>
            <a:ext cx="7740650" cy="609600"/>
          </a:xfrm>
        </p:spPr>
        <p:txBody>
          <a:bodyPr/>
          <a:lstStyle/>
          <a:p>
            <a:pPr eaLnBrk="1" hangingPunct="1"/>
            <a:r>
              <a:rPr lang="sr-Latn-CS" altLang="en-US"/>
              <a:t>Kada je dokolica </a:t>
            </a:r>
            <a:r>
              <a:rPr lang="sr-Latn-CS" altLang="en-US" i="1"/>
              <a:t>l =0, onda je</a:t>
            </a:r>
            <a:endParaRPr lang="en-US" altLang="en-US" i="1"/>
          </a:p>
        </p:txBody>
      </p:sp>
      <p:pic>
        <p:nvPicPr>
          <p:cNvPr id="5124" name="Picture 4">
            <a:extLst>
              <a:ext uri="{FF2B5EF4-FFF2-40B4-BE49-F238E27FC236}">
                <a16:creationId xmlns:a16="http://schemas.microsoft.com/office/drawing/2014/main" id="{141B39F4-11AB-4CFC-B1CB-F02F22705079}"/>
              </a:ext>
            </a:extLst>
          </p:cNvPr>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0" y="1196975"/>
            <a:ext cx="8066088" cy="1366838"/>
          </a:xfrm>
        </p:spPr>
      </p:pic>
      <p:pic>
        <p:nvPicPr>
          <p:cNvPr id="5125" name="Picture 5">
            <a:extLst>
              <a:ext uri="{FF2B5EF4-FFF2-40B4-BE49-F238E27FC236}">
                <a16:creationId xmlns:a16="http://schemas.microsoft.com/office/drawing/2014/main" id="{4A38D1E5-1054-4577-A517-2A51E60690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2997200"/>
            <a:ext cx="3781425" cy="299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Line 6">
            <a:extLst>
              <a:ext uri="{FF2B5EF4-FFF2-40B4-BE49-F238E27FC236}">
                <a16:creationId xmlns:a16="http://schemas.microsoft.com/office/drawing/2014/main" id="{1336D8B7-5CC0-4267-8535-C7FBF09714C8}"/>
              </a:ext>
            </a:extLst>
          </p:cNvPr>
          <p:cNvSpPr>
            <a:spLocks noChangeShapeType="1"/>
          </p:cNvSpPr>
          <p:nvPr/>
        </p:nvSpPr>
        <p:spPr bwMode="auto">
          <a:xfrm>
            <a:off x="2700338" y="1557338"/>
            <a:ext cx="1079500" cy="1943100"/>
          </a:xfrm>
          <a:prstGeom prst="line">
            <a:avLst/>
          </a:prstGeom>
          <a:noFill/>
          <a:ln w="38100">
            <a:solidFill>
              <a:srgbClr val="CC33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aphicFrame>
        <p:nvGraphicFramePr>
          <p:cNvPr id="5122" name="Object 9">
            <a:extLst>
              <a:ext uri="{FF2B5EF4-FFF2-40B4-BE49-F238E27FC236}">
                <a16:creationId xmlns:a16="http://schemas.microsoft.com/office/drawing/2014/main" id="{5871F3AB-89E1-4114-80E9-E845C7007C37}"/>
              </a:ext>
            </a:extLst>
          </p:cNvPr>
          <p:cNvGraphicFramePr>
            <a:graphicFrameLocks noChangeAspect="1"/>
          </p:cNvGraphicFramePr>
          <p:nvPr>
            <p:ph idx="1"/>
          </p:nvPr>
        </p:nvGraphicFramePr>
        <p:xfrm>
          <a:off x="4392613" y="2357438"/>
          <a:ext cx="965200" cy="965200"/>
        </p:xfrm>
        <a:graphic>
          <a:graphicData uri="http://schemas.openxmlformats.org/presentationml/2006/ole">
            <mc:AlternateContent xmlns:mc="http://schemas.openxmlformats.org/markup-compatibility/2006">
              <mc:Choice xmlns:v="urn:schemas-microsoft-com:vml" Requires="v">
                <p:oleObj spid="_x0000_s5132" name="Equation" r:id="rId5" imgW="520560" imgH="520560" progId="Equation.3">
                  <p:embed/>
                </p:oleObj>
              </mc:Choice>
              <mc:Fallback>
                <p:oleObj name="Equation" r:id="rId5" imgW="520560" imgH="52056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2613" y="2357438"/>
                        <a:ext cx="965200" cy="965200"/>
                      </a:xfrm>
                      <a:prstGeom prst="rect">
                        <a:avLst/>
                      </a:prstGeom>
                      <a:solidFill>
                        <a:schemeClr val="bg1"/>
                      </a:solidFill>
                    </p:spPr>
                  </p:pic>
                </p:oleObj>
              </mc:Fallback>
            </mc:AlternateContent>
          </a:graphicData>
        </a:graphic>
      </p:graphicFrame>
    </p:spTree>
  </p:cSld>
  <p:clrMapOvr>
    <a:masterClrMapping/>
  </p:clrMapOvr>
</p:sld>
</file>

<file path=ppt/theme/theme1.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sng"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sng" strike="noStrike" cap="none" normalizeH="0" baseline="0" smtClean="0">
            <a:ln>
              <a:noFill/>
            </a:ln>
            <a:solidFill>
              <a:schemeClr val="tx1"/>
            </a:solidFill>
            <a:effectLst/>
            <a:latin typeface="Times New Roman" pitchFamily="18" charset="0"/>
          </a:defRPr>
        </a:defPPr>
      </a:lstStyle>
    </a:ln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13954</TotalTime>
  <Words>2200</Words>
  <Application>Microsoft Office PowerPoint</Application>
  <PresentationFormat>On-screen Show (4:3)</PresentationFormat>
  <Paragraphs>288</Paragraphs>
  <Slides>76</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2</vt:i4>
      </vt:variant>
      <vt:variant>
        <vt:lpstr>Slide Titles</vt:lpstr>
      </vt:variant>
      <vt:variant>
        <vt:i4>76</vt:i4>
      </vt:variant>
    </vt:vector>
  </HeadingPairs>
  <TitlesOfParts>
    <vt:vector size="81" baseType="lpstr">
      <vt:lpstr>Arial</vt:lpstr>
      <vt:lpstr>Times New Roman</vt:lpstr>
      <vt:lpstr>Standarddesign</vt:lpstr>
      <vt:lpstr>Equation</vt:lpstr>
      <vt:lpstr>Microsoft Equation 3.0</vt:lpstr>
      <vt:lpstr>PowerPoint Presentation</vt:lpstr>
      <vt:lpstr>PowerPoint Presentation</vt:lpstr>
      <vt:lpstr>PowerPoint Presentation</vt:lpstr>
      <vt:lpstr>PowerPoint Presentation</vt:lpstr>
      <vt:lpstr>PowerPoint Presentation</vt:lpstr>
      <vt:lpstr>PowerPoint Presentation</vt:lpstr>
      <vt:lpstr>Ako se promeni realna zarada</vt:lpstr>
      <vt:lpstr>PowerPoint Presentation</vt:lpstr>
      <vt:lpstr>Kada je dokolica l =0, onda je</vt:lpstr>
      <vt:lpstr>PowerPoint Presentation</vt:lpstr>
      <vt:lpstr>Ovde dominira supstitucioni efekat, tako da je neto efekat pozitivan:  rast zarada vodi padu dokolice i rastu ponude rada. To je prikazano na donjem panelu slike gde je ponuda rada domaćinstava prikazana krivom sa pozitivnim nagibom. </vt:lpstr>
      <vt:lpstr>PowerPoint Presentation</vt:lpstr>
      <vt:lpstr>PowerPoint Presentation</vt:lpstr>
      <vt:lpstr>PowerPoint Presentation</vt:lpstr>
      <vt:lpstr>PowerPoint Presentation</vt:lpstr>
      <vt:lpstr>PowerPoint Presentation</vt:lpstr>
      <vt:lpstr>PowerPoint Presentation</vt:lpstr>
      <vt:lpstr>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Nevoljna nezaposlenost ipak postoji...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4.16 (a)</vt:lpstr>
      <vt:lpstr>PowerPoint Presentation</vt:lpstr>
      <vt:lpstr>PowerPoint Presentation</vt:lpstr>
      <vt:lpstr>PowerPoint Presentation</vt:lpstr>
      <vt:lpstr>PowerPoint Presentation</vt:lpstr>
      <vt:lpstr>PowerPoint Presentation</vt:lpstr>
      <vt:lpstr>PowerPoint Presentation</vt:lpstr>
      <vt:lpstr>Figure 4.14</vt:lpstr>
      <vt:lpstr>PowerPoint Presentation</vt:lpstr>
      <vt:lpstr>PowerPoint Presentation</vt:lpstr>
      <vt:lpstr>Tržište rada – jedino koje  PO DEFINICIJI  NIJE U RAVNOTEŽI!!!</vt:lpstr>
      <vt:lpstr>PowerPoint Presentation</vt:lpstr>
      <vt:lpstr>PowerPoint Presentation</vt:lpstr>
      <vt:lpstr>PowerPoint Presentation</vt:lpstr>
      <vt:lpstr>PowerPoint Presentation</vt:lpstr>
      <vt:lpstr>Treba li sindikati da sami organizuju finansiranje nezaposlenih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Burda &amp; Wyplosz MACROECONOMICS 3e</dc:title>
  <dc:subject>Chapter 4</dc:subject>
  <dc:creator>Irwin Collier</dc:creator>
  <cp:keywords>Tables Figures</cp:keywords>
  <dc:description>September 2001</dc:description>
  <cp:lastModifiedBy>Danica Popovic</cp:lastModifiedBy>
  <cp:revision>671</cp:revision>
  <dcterms:created xsi:type="dcterms:W3CDTF">2001-04-17T06:01:40Z</dcterms:created>
  <dcterms:modified xsi:type="dcterms:W3CDTF">2019-03-12T07:28:47Z</dcterms:modified>
  <cp:category>Instructors' material</cp:category>
</cp:coreProperties>
</file>