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9" r:id="rId2"/>
    <p:sldId id="310" r:id="rId3"/>
    <p:sldId id="308" r:id="rId4"/>
    <p:sldId id="338" r:id="rId5"/>
    <p:sldId id="332" r:id="rId6"/>
    <p:sldId id="311" r:id="rId7"/>
    <p:sldId id="337" r:id="rId8"/>
    <p:sldId id="312" r:id="rId9"/>
    <p:sldId id="313" r:id="rId10"/>
    <p:sldId id="33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40" r:id="rId24"/>
    <p:sldId id="326" r:id="rId25"/>
    <p:sldId id="327" r:id="rId26"/>
    <p:sldId id="328" r:id="rId27"/>
    <p:sldId id="329" r:id="rId28"/>
    <p:sldId id="330" r:id="rId29"/>
    <p:sldId id="331" r:id="rId30"/>
    <p:sldId id="333" r:id="rId31"/>
    <p:sldId id="334" r:id="rId32"/>
    <p:sldId id="335" r:id="rId33"/>
    <p:sldId id="341" r:id="rId34"/>
  </p:sldIdLst>
  <p:sldSz cx="9144000" cy="6858000" type="screen4x3"/>
  <p:notesSz cx="6645275" cy="9777413"/>
  <p:embeddedFontLs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2">
          <p15:clr>
            <a:srgbClr val="A4A3A4"/>
          </p15:clr>
        </p15:guide>
        <p15:guide id="2" pos="175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195"/>
    <a:srgbClr val="FCE78C"/>
    <a:srgbClr val="FF7449"/>
    <a:srgbClr val="B590DA"/>
    <a:srgbClr val="A97ED4"/>
    <a:srgbClr val="CC3300"/>
    <a:srgbClr val="663399"/>
    <a:srgbClr val="FF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524" y="132"/>
      </p:cViewPr>
      <p:guideLst>
        <p:guide orient="horz" pos="3712"/>
        <p:guide pos="17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5F6253C5-97DC-4114-A164-7962725986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260BEA4C-DA00-4124-97DD-5EDBD24672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444E35A7-2FFC-487D-80EF-676ADDA64F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6C216A45-6644-4624-AED4-C20EDE55E0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A0485387-7D10-4B48-978C-87CE7BE3400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A7E2EA-3CCA-48D5-97AC-3FAF850D04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D13EC8-D9FB-493D-B92E-1ECFFA64F7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F177A867-3F3C-44A8-A781-ABD15D05AD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E28B2E5-9F3B-4B51-A7B5-7E66FD8646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3EFE413-412E-4FF9-9FDD-0407329AE6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DC9EEAC-29EB-47D7-B58F-DFC44B364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fld id="{4E323BA1-59A8-47B9-AA0A-850AC84713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EAC503E7-F012-44E1-8D41-DB1123F45B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Burda &amp; Wyplosz </a:t>
            </a:r>
            <a:r>
              <a:rPr lang="de-DE" sz="2800" i="1" u="none">
                <a:solidFill>
                  <a:schemeClr val="bg1"/>
                </a:solidFill>
                <a:latin typeface="Arial" pitchFamily="34" charset="0"/>
              </a:rPr>
              <a:t>Macroeconomics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 3</a:t>
            </a:r>
            <a:r>
              <a:rPr lang="de-DE" sz="2800" u="none" baseline="30000">
                <a:solidFill>
                  <a:schemeClr val="bg1"/>
                </a:solidFill>
                <a:latin typeface="Arial" pitchFamily="34" charset="0"/>
              </a:rPr>
              <a:t>rd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 edn</a:t>
            </a:r>
            <a:endParaRPr lang="en-US" sz="2800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72B881C-9510-4B21-ADC2-4B089E43C687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chemeClr val="bg1"/>
                </a:solidFill>
              </a:rPr>
              <a:t>OXFORD</a:t>
            </a:r>
            <a:br>
              <a:rPr lang="de-DE" u="none">
                <a:solidFill>
                  <a:schemeClr val="bg1"/>
                </a:solidFill>
              </a:rPr>
            </a:br>
            <a:r>
              <a:rPr lang="de-DE" sz="1000" u="none">
                <a:solidFill>
                  <a:schemeClr val="bg1"/>
                </a:solidFill>
              </a:rPr>
              <a:t>UNIVERSITY PRESS</a:t>
            </a:r>
            <a:endParaRPr lang="en-US" sz="1000" u="none">
              <a:solidFill>
                <a:schemeClr val="bg1"/>
              </a:solidFill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69DB73B8-E6B7-465D-ACBA-4DB179CCC8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0014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22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9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67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4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48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21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0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46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76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06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BD48D03-85A1-49E1-8BCC-D829453DB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86600" y="6324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das Titelformat zu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3BDA369-F185-42CC-9948-36BE87773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die Formate des Vorlagentextes zu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2"/>
            <a:r>
              <a:rPr lang="en-US" altLang="en-US"/>
              <a:t>Vierte Ebene</a:t>
            </a:r>
          </a:p>
          <a:p>
            <a:pPr lvl="3"/>
            <a:r>
              <a:rPr lang="en-US" altLang="en-US"/>
              <a:t>Fünfte Ebene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C3D237F1-5308-461D-9919-CB2D163FD332}"/>
              </a:ext>
            </a:extLst>
          </p:cNvPr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7862DEB-C1AC-465B-BAF6-782B3A1F07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Burda &amp; Wyplosz </a:t>
            </a:r>
            <a:r>
              <a:rPr lang="de-DE" sz="2800" i="1" u="none">
                <a:solidFill>
                  <a:srgbClr val="DBC9ED"/>
                </a:solidFill>
                <a:latin typeface="Arial" pitchFamily="34" charset="0"/>
              </a:rPr>
              <a:t>Macroeconomics</a:t>
            </a: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 3</a:t>
            </a:r>
            <a:r>
              <a:rPr lang="de-DE" sz="2800" u="none" baseline="30000">
                <a:solidFill>
                  <a:srgbClr val="DBC9ED"/>
                </a:solidFill>
                <a:latin typeface="Arial" pitchFamily="34" charset="0"/>
              </a:rPr>
              <a:t>rd</a:t>
            </a: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 edn</a:t>
            </a:r>
            <a:endParaRPr lang="en-US" sz="2800" u="none">
              <a:solidFill>
                <a:srgbClr val="DBC9ED"/>
              </a:solidFill>
              <a:latin typeface="Arial" pitchFamily="34" charset="0"/>
            </a:endParaRP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E256526C-6BBC-4DF3-B1E0-C3670BCCB26F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rgbClr val="FFC8B7"/>
                </a:solidFill>
              </a:rPr>
              <a:t>OXFORD</a:t>
            </a:r>
            <a:br>
              <a:rPr lang="de-DE" u="none">
                <a:solidFill>
                  <a:srgbClr val="FFC8B7"/>
                </a:solidFill>
              </a:rPr>
            </a:br>
            <a:r>
              <a:rPr lang="de-DE" sz="1000" u="none">
                <a:solidFill>
                  <a:srgbClr val="FFC8B7"/>
                </a:solidFill>
              </a:rPr>
              <a:t>UNIVERSITY PRESS</a:t>
            </a:r>
            <a:endParaRPr lang="en-US" sz="1000" u="none">
              <a:solidFill>
                <a:srgbClr val="FFC8B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alev4economy.wordpress.com/category/infla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B7BC6B7D-3F3D-48AA-9B39-061E262C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A6A9EAC-3B98-42DE-BB72-4E19B464C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Zamislimo da smo ponovo u 1960-im godinama,</a:t>
            </a:r>
          </a:p>
          <a:p>
            <a:r>
              <a:rPr lang="en-US" altLang="en-US"/>
              <a:t>kada se verovalo da je Filipsova kriva stabilna.</a:t>
            </a:r>
          </a:p>
          <a:p>
            <a:r>
              <a:rPr lang="pl-PL" altLang="en-US"/>
              <a:t>Kako su političari procenjivali ciljnu tačku?</a:t>
            </a:r>
          </a:p>
          <a:p>
            <a:r>
              <a:rPr lang="en-US" altLang="en-US"/>
              <a:t> Koju grešku bi najverovatnije </a:t>
            </a:r>
          </a:p>
          <a:p>
            <a:r>
              <a:rPr lang="en-US" altLang="en-US"/>
              <a:t>Napravi</a:t>
            </a:r>
            <a:r>
              <a:rPr lang="sr-Latn-CS" altLang="en-US"/>
              <a:t>li?</a:t>
            </a:r>
            <a:endParaRPr lang="en-US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8312621-933A-45DB-AC01-BB48EBE2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2000" cy="4008438"/>
          </a:xfrm>
          <a:prstGeom prst="rect">
            <a:avLst/>
          </a:prstGeom>
          <a:noFill/>
          <a:ln w="9525">
            <a:solidFill>
              <a:srgbClr val="E451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1543F6-4827-4B98-A8EF-406F8DA0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542925" cy="466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7F0F8D-AD64-46C7-AC6F-E69A1586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3419475"/>
            <a:ext cx="542925" cy="466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71C341-5F18-45DE-91AB-4D9421BB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04A5F-826E-494A-B207-AB7318EC6B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zemlja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fiksira</a:t>
            </a:r>
            <a:r>
              <a:rPr lang="en-GB" dirty="0"/>
              <a:t> </a:t>
            </a:r>
            <a:r>
              <a:rPr lang="en-GB" dirty="0" err="1"/>
              <a:t>svoju</a:t>
            </a:r>
            <a:r>
              <a:rPr lang="en-GB" dirty="0"/>
              <a:t> </a:t>
            </a:r>
            <a:r>
              <a:rPr lang="en-GB" dirty="0" err="1"/>
              <a:t>valutu</a:t>
            </a:r>
            <a:r>
              <a:rPr lang="en-GB" dirty="0"/>
              <a:t> </a:t>
            </a:r>
            <a:r>
              <a:rPr lang="en-GB" dirty="0" err="1"/>
              <a:t>gubi</a:t>
            </a:r>
            <a:r>
              <a:rPr lang="en-GB" dirty="0"/>
              <a:t> </a:t>
            </a:r>
            <a:r>
              <a:rPr lang="en-GB" dirty="0" err="1"/>
              <a:t>sposobnost</a:t>
            </a:r>
            <a:r>
              <a:rPr lang="en-GB" dirty="0"/>
              <a:t> da </a:t>
            </a:r>
            <a:r>
              <a:rPr lang="en-GB" dirty="0" err="1"/>
              <a:t>vodi</a:t>
            </a:r>
            <a:r>
              <a:rPr lang="en-GB" dirty="0"/>
              <a:t> </a:t>
            </a:r>
            <a:r>
              <a:rPr lang="en-GB" dirty="0" err="1"/>
              <a:t>samostalnu</a:t>
            </a:r>
            <a:r>
              <a:rPr lang="en-GB" dirty="0"/>
              <a:t> </a:t>
            </a:r>
            <a:r>
              <a:rPr lang="en-GB" dirty="0" err="1"/>
              <a:t>monetarnu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Centralna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nema</a:t>
            </a:r>
            <a:r>
              <a:rPr lang="en-GB" dirty="0"/>
              <a:t> </a:t>
            </a:r>
            <a:r>
              <a:rPr lang="en-GB" dirty="0" err="1"/>
              <a:t>drugu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osim</a:t>
            </a:r>
            <a:r>
              <a:rPr lang="en-GB" dirty="0"/>
              <a:t> da </a:t>
            </a:r>
            <a:r>
              <a:rPr lang="en-GB" dirty="0" err="1"/>
              <a:t>domaću</a:t>
            </a:r>
            <a:r>
              <a:rPr lang="en-GB" dirty="0"/>
              <a:t> </a:t>
            </a:r>
            <a:r>
              <a:rPr lang="en-GB" dirty="0" err="1"/>
              <a:t>kamatnu</a:t>
            </a:r>
            <a:r>
              <a:rPr lang="en-GB" dirty="0"/>
              <a:t> </a:t>
            </a:r>
            <a:r>
              <a:rPr lang="en-GB" dirty="0" err="1"/>
              <a:t>stopu</a:t>
            </a:r>
            <a:r>
              <a:rPr lang="en-GB" dirty="0"/>
              <a:t> </a:t>
            </a:r>
            <a:r>
              <a:rPr lang="en-GB" dirty="0" err="1"/>
              <a:t>izjednači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svetskom</a:t>
            </a:r>
            <a:r>
              <a:rPr lang="en-GB" dirty="0"/>
              <a:t>. </a:t>
            </a:r>
            <a:endParaRPr lang="sr-Latn-R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FCE97-AD27-46A2-8E34-52C7F6A5F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LM </a:t>
            </a:r>
            <a:r>
              <a:rPr lang="en-GB" dirty="0" err="1"/>
              <a:t>i</a:t>
            </a:r>
            <a:r>
              <a:rPr lang="en-GB" dirty="0"/>
              <a:t> TR </a:t>
            </a:r>
            <a:r>
              <a:rPr lang="en-GB" dirty="0" err="1"/>
              <a:t>kriva</a:t>
            </a:r>
            <a:r>
              <a:rPr lang="en-GB" dirty="0"/>
              <a:t> </a:t>
            </a:r>
            <a:r>
              <a:rPr lang="en-GB" dirty="0" err="1"/>
              <a:t>gube</a:t>
            </a:r>
            <a:r>
              <a:rPr lang="en-GB" dirty="0"/>
              <a:t> </a:t>
            </a:r>
            <a:r>
              <a:rPr lang="en-GB" dirty="0" err="1"/>
              <a:t>značaj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82F9144-2335-4B95-B0CF-CC0EC3F28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50" t="39827" r="36602" b="43026"/>
          <a:stretch/>
        </p:blipFill>
        <p:spPr bwMode="auto">
          <a:xfrm>
            <a:off x="4724400" y="2209800"/>
            <a:ext cx="413996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1E170D-02ED-4346-BECC-FC023A19CAD4}"/>
              </a:ext>
            </a:extLst>
          </p:cNvPr>
          <p:cNvSpPr/>
          <p:nvPr/>
        </p:nvSpPr>
        <p:spPr>
          <a:xfrm>
            <a:off x="5105400" y="223636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tx1"/>
                </a:solidFill>
              </a:rPr>
              <a:t>Tačka</a:t>
            </a:r>
            <a:r>
              <a:rPr lang="en-GB" sz="1200" dirty="0">
                <a:solidFill>
                  <a:schemeClr val="tx1"/>
                </a:solidFill>
              </a:rPr>
              <a:t> B ne </a:t>
            </a:r>
            <a:r>
              <a:rPr lang="en-GB" sz="1200" dirty="0" err="1">
                <a:solidFill>
                  <a:schemeClr val="tx1"/>
                </a:solidFill>
              </a:rPr>
              <a:t>može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biti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tačka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dugoročne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ravnoteže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jer</a:t>
            </a:r>
            <a:r>
              <a:rPr lang="en-GB" sz="1200" dirty="0">
                <a:solidFill>
                  <a:schemeClr val="tx1"/>
                </a:solidFill>
              </a:rPr>
              <a:t> se ne </a:t>
            </a:r>
            <a:r>
              <a:rPr lang="en-GB" sz="1200" dirty="0" err="1">
                <a:solidFill>
                  <a:schemeClr val="tx1"/>
                </a:solidFill>
              </a:rPr>
              <a:t>nalazi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sr-Latn-RS" sz="1200" dirty="0">
                <a:solidFill>
                  <a:schemeClr val="tx1"/>
                </a:solidFill>
              </a:rPr>
              <a:t>IFM </a:t>
            </a:r>
            <a:r>
              <a:rPr lang="en-GB" sz="1200" dirty="0" err="1">
                <a:solidFill>
                  <a:schemeClr val="tx1"/>
                </a:solidFill>
              </a:rPr>
              <a:t>krivoj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94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964E-8891-4636-99E5-29555A78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F5162-0108-41E9-AD4C-5ADFC8632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41286" r="36275" b="13398"/>
          <a:stretch/>
        </p:blipFill>
        <p:spPr>
          <a:xfrm>
            <a:off x="5715000" y="685800"/>
            <a:ext cx="3200400" cy="594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9CF6FE-6DCE-4DC1-B741-07A49299F4B8}"/>
                  </a:ext>
                </a:extLst>
              </p:cNvPr>
              <p:cNvSpPr/>
              <p:nvPr/>
            </p:nvSpPr>
            <p:spPr>
              <a:xfrm>
                <a:off x="228600" y="1066800"/>
                <a:ext cx="4572000" cy="47089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2000" u="none" dirty="0"/>
                  <a:t>Fiksn</a:t>
                </a:r>
                <a:r>
                  <a:rPr lang="sr-Latn-RS" sz="2000" u="none" dirty="0"/>
                  <a:t>i </a:t>
                </a:r>
                <a:r>
                  <a:rPr lang="en-GB" sz="2000" u="none" dirty="0" err="1"/>
                  <a:t>kurs</a:t>
                </a:r>
                <a:endParaRPr lang="sr-Latn-RS" sz="2000" u="none" dirty="0"/>
              </a:p>
              <a:p>
                <a:r>
                  <a:rPr lang="en-GB" sz="2000" u="none" dirty="0"/>
                  <a:t>ne </a:t>
                </a:r>
                <a:r>
                  <a:rPr lang="en-GB" sz="2000" u="none" dirty="0" err="1"/>
                  <a:t>dozvoljava</a:t>
                </a:r>
                <a:r>
                  <a:rPr lang="en-GB" sz="2000" u="none" dirty="0"/>
                  <a:t> da se </a:t>
                </a:r>
                <a:r>
                  <a:rPr lang="en-GB" sz="2000" u="none" dirty="0" err="1"/>
                  <a:t>inflacija</a:t>
                </a:r>
                <a:r>
                  <a:rPr lang="en-GB" sz="2000" u="none" dirty="0"/>
                  <a:t> u </a:t>
                </a:r>
                <a:r>
                  <a:rPr lang="en-GB" sz="2000" u="none" dirty="0" err="1"/>
                  <a:t>zemlji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i</a:t>
                </a:r>
                <a:r>
                  <a:rPr lang="en-GB" sz="2000" u="none" dirty="0"/>
                  <a:t> u </a:t>
                </a:r>
                <a:r>
                  <a:rPr lang="en-GB" sz="2000" u="none" dirty="0" err="1"/>
                  <a:t>inostranstvu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permanentno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razlikuju</a:t>
                </a:r>
                <a:r>
                  <a:rPr lang="en-GB" sz="2000" u="none" dirty="0"/>
                  <a:t>. </a:t>
                </a:r>
                <a:endParaRPr lang="sr-Latn-RS" sz="2000" u="none" dirty="0"/>
              </a:p>
              <a:p>
                <a:endParaRPr lang="sr-Latn-RS" sz="2000" u="none" dirty="0"/>
              </a:p>
              <a:p>
                <a:r>
                  <a:rPr lang="en-GB" sz="2000" u="none" dirty="0" err="1"/>
                  <a:t>Kada</a:t>
                </a:r>
                <a:r>
                  <a:rPr lang="en-GB" sz="2000" u="none" dirty="0"/>
                  <a:t> bi </a:t>
                </a:r>
                <a:r>
                  <a:rPr lang="en-GB" sz="2000" u="none" dirty="0" err="1"/>
                  <a:t>došlo</a:t>
                </a:r>
                <a:r>
                  <a:rPr lang="en-GB" sz="2000" u="none" dirty="0"/>
                  <a:t> do </a:t>
                </a:r>
                <a:r>
                  <a:rPr lang="en-GB" sz="2000" u="none" dirty="0" err="1"/>
                  <a:t>divergencije</a:t>
                </a:r>
                <a14:m>
                  <m:oMath xmlns:m="http://schemas.openxmlformats.org/officeDocument/2006/math">
                    <m:r>
                      <a:rPr lang="sr-Latn-RS" sz="2000" b="0" i="0" u="none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sr-Latn-RS" sz="2000" b="0" i="0" u="none" dirty="0" smtClean="0">
                        <a:latin typeface="Symbol" panose="05050102010706020507" pitchFamily="18" charset="2"/>
                      </a:rPr>
                      <m:t>p</m:t>
                    </m:r>
                    <m:r>
                      <m:rPr>
                        <m:nor/>
                      </m:rPr>
                      <a:rPr lang="sr-Latn-RS" sz="2000" b="0" i="0" u="none" dirty="0" smtClean="0">
                        <a:latin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GB" sz="2000" u="none" dirty="0" smtClean="0"/>
                      <m:t>i</m:t>
                    </m:r>
                    <m:r>
                      <m:rPr>
                        <m:nor/>
                      </m:rPr>
                      <a:rPr lang="sr-Latn-RS" sz="2000" b="0" i="0" u="none" dirty="0" smtClean="0"/>
                      <m:t> </m:t>
                    </m:r>
                    <m:r>
                      <m:rPr>
                        <m:nor/>
                      </m:rPr>
                      <a:rPr lang="sr-Latn-RS" sz="2000" b="0" i="0" u="none" dirty="0" smtClean="0">
                        <a:latin typeface="Symbol" panose="05050102010706020507" pitchFamily="18" charset="2"/>
                      </a:rPr>
                      <m:t>p</m:t>
                    </m:r>
                    <m:r>
                      <m:rPr>
                        <m:nor/>
                      </m:rPr>
                      <a:rPr lang="en-GB" sz="2000" u="none" baseline="30000" dirty="0" smtClean="0"/>
                      <m:t>∗</m:t>
                    </m:r>
                  </m:oMath>
                </a14:m>
                <a:endParaRPr lang="sr-Latn-RS" sz="2000" u="none" baseline="30000" dirty="0"/>
              </a:p>
              <a:p>
                <a:r>
                  <a:rPr lang="en-GB" sz="2000" u="none" dirty="0" err="1"/>
                  <a:t>realni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devizni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kurs</a:t>
                </a:r>
                <a:r>
                  <a:rPr lang="en-GB" sz="2000" u="none" dirty="0"/>
                  <a:t> bi </a:t>
                </a:r>
                <a:r>
                  <a:rPr lang="en-GB" sz="2000" u="none" dirty="0" err="1"/>
                  <a:t>neprekidno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apresirao</a:t>
                </a:r>
                <a:r>
                  <a:rPr lang="en-GB" sz="2000" u="none" dirty="0"/>
                  <a:t>, </a:t>
                </a:r>
                <a:r>
                  <a:rPr lang="en-GB" sz="2000" u="none" dirty="0" err="1"/>
                  <a:t>odnosno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depresirao</a:t>
                </a:r>
                <a:r>
                  <a:rPr lang="en-GB" sz="2000" u="none" dirty="0"/>
                  <a:t>. </a:t>
                </a:r>
                <a:endParaRPr lang="sr-Latn-RS" sz="2000" u="none" dirty="0"/>
              </a:p>
              <a:p>
                <a:endParaRPr lang="sr-Latn-RS" sz="2000" u="none" dirty="0"/>
              </a:p>
              <a:p>
                <a:endParaRPr lang="sr-Latn-RS" sz="2000" u="none" dirty="0"/>
              </a:p>
              <a:p>
                <a:r>
                  <a:rPr lang="en-GB" sz="2000" u="none" dirty="0" err="1"/>
                  <a:t>ako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domaća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inflaci</a:t>
                </a:r>
                <a:r>
                  <a:rPr lang="sr-Latn-RS" sz="2000" u="none" dirty="0"/>
                  <a:t>ja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trajno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premašuje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inostranu</a:t>
                </a:r>
                <a:r>
                  <a:rPr lang="en-GB" sz="2000" u="none" dirty="0"/>
                  <a:t>, </a:t>
                </a:r>
                <a:endParaRPr lang="sr-Latn-RS" sz="2000" u="none" dirty="0"/>
              </a:p>
              <a:p>
                <a:r>
                  <a:rPr lang="en-GB" sz="2000" u="none" dirty="0" err="1"/>
                  <a:t>došlo</a:t>
                </a:r>
                <a:r>
                  <a:rPr lang="en-GB" sz="2000" u="none" dirty="0"/>
                  <a:t> bi do </a:t>
                </a:r>
                <a:r>
                  <a:rPr lang="en-GB" sz="2000" u="none" dirty="0" err="1"/>
                  <a:t>apresijacije</a:t>
                </a:r>
                <a:r>
                  <a:rPr lang="en-GB" sz="2000" u="none" dirty="0"/>
                  <a:t>, </a:t>
                </a:r>
                <a:endParaRPr lang="sr-Latn-RS" sz="2000" u="none" dirty="0"/>
              </a:p>
              <a:p>
                <a:r>
                  <a:rPr lang="en-GB" sz="2000" u="none" dirty="0"/>
                  <a:t>pad</a:t>
                </a:r>
                <a:r>
                  <a:rPr lang="sr-Latn-RS" sz="2000" u="none" dirty="0"/>
                  <a:t>a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konkurentnosti</a:t>
                </a:r>
                <a:r>
                  <a:rPr lang="en-GB" sz="2000" u="none" dirty="0"/>
                  <a:t> </a:t>
                </a:r>
                <a:endParaRPr lang="sr-Latn-RS" sz="2000" u="none" dirty="0"/>
              </a:p>
              <a:p>
                <a:r>
                  <a:rPr lang="en-GB" sz="2000" u="none" dirty="0" err="1"/>
                  <a:t>pogorša</a:t>
                </a:r>
                <a:r>
                  <a:rPr lang="sr-Latn-RS" sz="2000" u="none" dirty="0"/>
                  <a:t>va</a:t>
                </a:r>
                <a:r>
                  <a:rPr lang="en-GB" sz="2000" u="none" dirty="0"/>
                  <a:t> </a:t>
                </a:r>
                <a:r>
                  <a:rPr lang="sr-Latn-RS" sz="2000" u="none" dirty="0"/>
                  <a:t>se </a:t>
                </a:r>
                <a:r>
                  <a:rPr lang="en-GB" sz="2000" u="none" dirty="0" err="1"/>
                  <a:t>tekući</a:t>
                </a:r>
                <a:r>
                  <a:rPr lang="en-GB" sz="2000" u="none" dirty="0"/>
                  <a:t> </a:t>
                </a:r>
                <a:r>
                  <a:rPr lang="en-GB" sz="2000" u="none" dirty="0" err="1"/>
                  <a:t>račun</a:t>
                </a:r>
                <a:endParaRPr lang="sr-Latn-RS" sz="2000" u="none" dirty="0"/>
              </a:p>
              <a:p>
                <a:endParaRPr lang="sr-Latn-RS" sz="2000" u="none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9CF6FE-6DCE-4DC1-B741-07A49299F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4572000" cy="4708981"/>
              </a:xfrm>
              <a:prstGeom prst="rect">
                <a:avLst/>
              </a:prstGeom>
              <a:blipFill>
                <a:blip r:embed="rId3"/>
                <a:stretch>
                  <a:fillRect l="-1467" t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910080-BBD6-45C7-B453-3EB44F126696}"/>
                  </a:ext>
                </a:extLst>
              </p:cNvPr>
              <p:cNvSpPr/>
              <p:nvPr/>
            </p:nvSpPr>
            <p:spPr>
              <a:xfrm>
                <a:off x="3969110" y="2941334"/>
                <a:ext cx="1205779" cy="975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u="none" dirty="0"/>
                  <a:t>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u="none" dirty="0" smtClean="0"/>
                          <m:t>SP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u="none" dirty="0" smtClean="0"/>
                          <m:t>P</m:t>
                        </m:r>
                        <m:r>
                          <m:rPr>
                            <m:nor/>
                          </m:rPr>
                          <a:rPr lang="en-GB" u="none" dirty="0" smtClean="0"/>
                          <m:t>∗</m:t>
                        </m:r>
                      </m:den>
                    </m:f>
                  </m:oMath>
                </a14:m>
                <a:endParaRPr lang="en-GB" u="none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910080-BBD6-45C7-B453-3EB44F126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10" y="2941334"/>
                <a:ext cx="1205779" cy="975332"/>
              </a:xfrm>
              <a:prstGeom prst="rect">
                <a:avLst/>
              </a:prstGeom>
              <a:blipFill>
                <a:blip r:embed="rId4"/>
                <a:stretch>
                  <a:fillRect l="-15152"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33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3D44-B29E-4F04-BDA9-A09DB785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068E7-F064-414B-9BDB-4EAF0B02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41286" r="36275" b="13398"/>
          <a:stretch/>
        </p:blipFill>
        <p:spPr>
          <a:xfrm>
            <a:off x="6324600" y="990600"/>
            <a:ext cx="2510028" cy="4661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8463AD-BC2A-4305-B33E-ABCABF39E498}"/>
              </a:ext>
            </a:extLst>
          </p:cNvPr>
          <p:cNvSpPr/>
          <p:nvPr/>
        </p:nvSpPr>
        <p:spPr>
          <a:xfrm>
            <a:off x="762000" y="883101"/>
            <a:ext cx="502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u="none" dirty="0" err="1"/>
              <a:t>kada</a:t>
            </a:r>
            <a:r>
              <a:rPr lang="en-GB" sz="1800" u="none" dirty="0"/>
              <a:t> je </a:t>
            </a:r>
            <a:r>
              <a:rPr lang="en-GB" sz="1800" u="none" dirty="0" err="1"/>
              <a:t>devizni</a:t>
            </a:r>
            <a:r>
              <a:rPr lang="en-GB" sz="1800" u="none" dirty="0"/>
              <a:t> </a:t>
            </a:r>
            <a:r>
              <a:rPr lang="en-GB" sz="1800" u="none" dirty="0" err="1"/>
              <a:t>kurs</a:t>
            </a:r>
            <a:r>
              <a:rPr lang="en-GB" sz="1800" u="none" dirty="0"/>
              <a:t> </a:t>
            </a:r>
            <a:r>
              <a:rPr lang="en-GB" sz="1800" u="none" dirty="0" err="1"/>
              <a:t>fiksiran</a:t>
            </a:r>
            <a:r>
              <a:rPr lang="en-GB" sz="1800" u="none" dirty="0"/>
              <a:t>, </a:t>
            </a:r>
            <a:endParaRPr lang="sr-Latn-RS" sz="1800" u="none" dirty="0"/>
          </a:p>
          <a:p>
            <a:r>
              <a:rPr lang="en-GB" sz="1800" u="none" dirty="0" err="1"/>
              <a:t>upravo</a:t>
            </a:r>
            <a:r>
              <a:rPr lang="en-GB" sz="1800" u="none" dirty="0"/>
              <a:t> </a:t>
            </a:r>
            <a:r>
              <a:rPr lang="en-GB" sz="1800" u="none" dirty="0" err="1"/>
              <a:t>uvozna</a:t>
            </a:r>
            <a:r>
              <a:rPr lang="en-GB" sz="1800" u="none" dirty="0"/>
              <a:t> </a:t>
            </a:r>
            <a:r>
              <a:rPr lang="en-GB" sz="1800" u="none" dirty="0" err="1"/>
              <a:t>inflacija</a:t>
            </a:r>
            <a:r>
              <a:rPr lang="en-GB" sz="1800" u="none" dirty="0"/>
              <a:t> </a:t>
            </a:r>
            <a:r>
              <a:rPr lang="en-GB" sz="1800" u="none" dirty="0" err="1"/>
              <a:t>definiše</a:t>
            </a:r>
            <a:r>
              <a:rPr lang="en-GB" sz="1800" u="none" dirty="0"/>
              <a:t> </a:t>
            </a:r>
            <a:r>
              <a:rPr lang="en-GB" sz="1800" u="none" dirty="0" err="1"/>
              <a:t>novčanu</a:t>
            </a:r>
            <a:r>
              <a:rPr lang="en-GB" sz="1800" u="none" dirty="0"/>
              <a:t> </a:t>
            </a:r>
            <a:r>
              <a:rPr lang="en-GB" sz="1800" u="none" dirty="0" err="1"/>
              <a:t>ponudu</a:t>
            </a:r>
            <a:r>
              <a:rPr lang="en-GB" sz="1800" u="none" dirty="0"/>
              <a:t>. </a:t>
            </a:r>
            <a:endParaRPr lang="sr-Latn-RS" sz="1800" u="none" dirty="0"/>
          </a:p>
          <a:p>
            <a:endParaRPr lang="sr-Latn-RS" sz="1800" u="none" dirty="0"/>
          </a:p>
          <a:p>
            <a:r>
              <a:rPr lang="en-GB" sz="1800" u="none" dirty="0" err="1"/>
              <a:t>zamislimo</a:t>
            </a:r>
            <a:r>
              <a:rPr lang="en-GB" sz="1800" u="none" dirty="0"/>
              <a:t> da </a:t>
            </a:r>
            <a:r>
              <a:rPr lang="en-GB" sz="1800" u="none" dirty="0" err="1"/>
              <a:t>domaća</a:t>
            </a:r>
            <a:r>
              <a:rPr lang="en-GB" sz="1800" u="none" dirty="0"/>
              <a:t> </a:t>
            </a:r>
            <a:r>
              <a:rPr lang="en-GB" sz="1800" u="none" dirty="0" err="1"/>
              <a:t>inflacija</a:t>
            </a:r>
            <a:r>
              <a:rPr lang="en-GB" sz="1800" u="none" dirty="0"/>
              <a:t> </a:t>
            </a:r>
            <a:r>
              <a:rPr lang="en-GB" sz="1800" u="none" dirty="0" err="1"/>
              <a:t>premaši</a:t>
            </a:r>
            <a:r>
              <a:rPr lang="en-GB" sz="1800" u="none" dirty="0"/>
              <a:t> </a:t>
            </a:r>
            <a:r>
              <a:rPr lang="en-GB" sz="1800" u="none" dirty="0" err="1"/>
              <a:t>inostranu</a:t>
            </a:r>
            <a:endParaRPr lang="sr-Latn-RS" sz="1800" u="none" dirty="0"/>
          </a:p>
          <a:p>
            <a:endParaRPr lang="sr-Latn-RS" sz="1800" u="none" dirty="0"/>
          </a:p>
          <a:p>
            <a:endParaRPr lang="sr-Latn-RS" sz="1800" u="none" dirty="0"/>
          </a:p>
          <a:p>
            <a:endParaRPr lang="sr-Latn-RS" sz="1800" u="none" dirty="0"/>
          </a:p>
          <a:p>
            <a:endParaRPr lang="sr-Latn-RS" sz="1800" u="none" dirty="0"/>
          </a:p>
          <a:p>
            <a:r>
              <a:rPr lang="en-GB" sz="1800" u="none" dirty="0" err="1"/>
              <a:t>centralna</a:t>
            </a:r>
            <a:r>
              <a:rPr lang="en-GB" sz="1800" u="none" dirty="0"/>
              <a:t> </a:t>
            </a:r>
            <a:r>
              <a:rPr lang="en-GB" sz="1800" u="none" dirty="0" err="1"/>
              <a:t>banka</a:t>
            </a:r>
            <a:r>
              <a:rPr lang="en-GB" sz="1800" u="none" dirty="0"/>
              <a:t> </a:t>
            </a:r>
            <a:r>
              <a:rPr lang="en-GB" sz="1800" u="none" dirty="0" err="1"/>
              <a:t>pokuša</a:t>
            </a:r>
            <a:r>
              <a:rPr lang="sr-Latn-RS" sz="1800" u="none" dirty="0"/>
              <a:t>va</a:t>
            </a:r>
            <a:r>
              <a:rPr lang="en-GB" sz="1800" u="none" dirty="0"/>
              <a:t> da </a:t>
            </a:r>
            <a:r>
              <a:rPr lang="en-GB" sz="1800" u="none" dirty="0" err="1"/>
              <a:t>održi</a:t>
            </a:r>
            <a:r>
              <a:rPr lang="en-GB" sz="1800" u="none" dirty="0"/>
              <a:t> </a:t>
            </a:r>
            <a:r>
              <a:rPr lang="en-GB" sz="1800" u="none" dirty="0" err="1"/>
              <a:t>nivo</a:t>
            </a:r>
            <a:r>
              <a:rPr lang="en-GB" sz="1800" u="none" dirty="0"/>
              <a:t> </a:t>
            </a:r>
            <a:r>
              <a:rPr lang="en-GB" sz="1800" u="none" dirty="0" err="1"/>
              <a:t>novčane</a:t>
            </a:r>
            <a:r>
              <a:rPr lang="en-GB" sz="1800" u="none" dirty="0"/>
              <a:t> </a:t>
            </a:r>
            <a:r>
              <a:rPr lang="en-GB" sz="1800" u="none" dirty="0" err="1"/>
              <a:t>mase</a:t>
            </a:r>
            <a:r>
              <a:rPr lang="en-GB" sz="1800" u="none" dirty="0"/>
              <a:t>, </a:t>
            </a:r>
            <a:r>
              <a:rPr lang="en-GB" sz="1800" u="none" dirty="0" err="1"/>
              <a:t>koji</a:t>
            </a:r>
            <a:r>
              <a:rPr lang="en-GB" sz="1800" u="none" dirty="0"/>
              <a:t> je </a:t>
            </a:r>
            <a:r>
              <a:rPr lang="en-GB" sz="1800" u="none" dirty="0" err="1"/>
              <a:t>predstavljen</a:t>
            </a:r>
            <a:r>
              <a:rPr lang="en-GB" sz="1800" u="none" dirty="0"/>
              <a:t> LM </a:t>
            </a:r>
            <a:r>
              <a:rPr lang="en-GB" sz="1800" u="none" dirty="0" err="1"/>
              <a:t>krivom</a:t>
            </a:r>
            <a:r>
              <a:rPr lang="en-GB" sz="1800" u="none" dirty="0"/>
              <a:t> </a:t>
            </a:r>
            <a:r>
              <a:rPr lang="en-GB" sz="1800" u="none" dirty="0" err="1"/>
              <a:t>na</a:t>
            </a:r>
            <a:r>
              <a:rPr lang="en-GB" sz="1800" u="none" dirty="0"/>
              <a:t> </a:t>
            </a:r>
            <a:r>
              <a:rPr lang="en-GB" sz="1800" u="none" dirty="0" err="1"/>
              <a:t>panelu</a:t>
            </a:r>
            <a:r>
              <a:rPr lang="en-GB" sz="1800" u="none" dirty="0"/>
              <a:t> (a) </a:t>
            </a:r>
            <a:endParaRPr lang="sr-Latn-RS" sz="1800" u="none" dirty="0"/>
          </a:p>
          <a:p>
            <a:endParaRPr lang="sr-Latn-RS" sz="1800" u="none" dirty="0"/>
          </a:p>
          <a:p>
            <a:r>
              <a:rPr lang="en-GB" sz="1800" u="none" dirty="0" err="1"/>
              <a:t>Apresijacija</a:t>
            </a:r>
            <a:r>
              <a:rPr lang="en-GB" sz="1800" u="none" dirty="0"/>
              <a:t> </a:t>
            </a:r>
            <a:r>
              <a:rPr lang="en-GB" sz="1800" u="none" dirty="0" err="1"/>
              <a:t>realnog</a:t>
            </a:r>
            <a:r>
              <a:rPr lang="en-GB" sz="1800" u="none" dirty="0"/>
              <a:t> </a:t>
            </a:r>
            <a:r>
              <a:rPr lang="en-GB" sz="1800" u="none" dirty="0" err="1"/>
              <a:t>kursa</a:t>
            </a:r>
            <a:r>
              <a:rPr lang="en-GB" sz="1800" u="none" dirty="0"/>
              <a:t> </a:t>
            </a:r>
            <a:r>
              <a:rPr lang="en-GB" sz="1800" u="none" dirty="0" err="1"/>
              <a:t>će</a:t>
            </a:r>
            <a:r>
              <a:rPr lang="en-GB" sz="1800" u="none" dirty="0"/>
              <a:t> </a:t>
            </a:r>
            <a:r>
              <a:rPr lang="en-GB" sz="1800" u="none" dirty="0" err="1"/>
              <a:t>ugroziti</a:t>
            </a:r>
            <a:r>
              <a:rPr lang="en-GB" sz="1800" u="none" dirty="0"/>
              <a:t> </a:t>
            </a:r>
            <a:r>
              <a:rPr lang="en-GB" sz="1800" u="none" dirty="0" err="1"/>
              <a:t>konkurentnost</a:t>
            </a:r>
            <a:r>
              <a:rPr lang="en-GB" sz="1800" u="none" dirty="0"/>
              <a:t>, </a:t>
            </a:r>
            <a:endParaRPr lang="sr-Latn-RS" sz="1800" u="none" dirty="0"/>
          </a:p>
          <a:p>
            <a:r>
              <a:rPr lang="en-GB" sz="1800" u="none" dirty="0"/>
              <a:t>IS </a:t>
            </a:r>
            <a:r>
              <a:rPr lang="en-GB" sz="1800" u="none" dirty="0" err="1"/>
              <a:t>kriv</a:t>
            </a:r>
            <a:r>
              <a:rPr lang="sr-Latn-RS" sz="1800" u="none" dirty="0"/>
              <a:t>a ide</a:t>
            </a:r>
            <a:r>
              <a:rPr lang="en-GB" sz="1800" u="none" dirty="0"/>
              <a:t> </a:t>
            </a:r>
            <a:r>
              <a:rPr lang="en-GB" sz="1800" u="none" dirty="0" err="1"/>
              <a:t>ulevo</a:t>
            </a:r>
            <a:r>
              <a:rPr lang="en-GB" sz="1800" u="none" dirty="0"/>
              <a:t> </a:t>
            </a:r>
            <a:r>
              <a:rPr lang="en-GB" sz="1800" u="none" dirty="0" err="1"/>
              <a:t>na</a:t>
            </a:r>
            <a:r>
              <a:rPr lang="en-GB" sz="1800" u="none" dirty="0"/>
              <a:t> </a:t>
            </a:r>
            <a:r>
              <a:rPr lang="en-GB" sz="1800" u="none" dirty="0" err="1"/>
              <a:t>položaj</a:t>
            </a:r>
            <a:r>
              <a:rPr lang="en-GB" sz="1800" u="none" dirty="0"/>
              <a:t> IS’. </a:t>
            </a:r>
            <a:endParaRPr lang="sr-Latn-RS" sz="1800" u="none" dirty="0"/>
          </a:p>
          <a:p>
            <a:endParaRPr lang="sr-Latn-RS" sz="1800" u="none" dirty="0"/>
          </a:p>
          <a:p>
            <a:r>
              <a:rPr lang="en-GB" sz="1800" u="none" dirty="0"/>
              <a:t>U </a:t>
            </a:r>
            <a:r>
              <a:rPr lang="en-GB" sz="1800" u="none" dirty="0" err="1"/>
              <a:t>tački</a:t>
            </a:r>
            <a:r>
              <a:rPr lang="en-GB" sz="1800" u="none" dirty="0"/>
              <a:t> </a:t>
            </a:r>
            <a:r>
              <a:rPr lang="en-GB" sz="1800" u="none" dirty="0" err="1"/>
              <a:t>preseka</a:t>
            </a:r>
            <a:r>
              <a:rPr lang="en-GB" sz="1800" u="none" dirty="0"/>
              <a:t> IS' </a:t>
            </a:r>
            <a:r>
              <a:rPr lang="en-GB" sz="1800" u="none" dirty="0" err="1"/>
              <a:t>i</a:t>
            </a:r>
            <a:r>
              <a:rPr lang="en-GB" sz="1800" u="none" dirty="0"/>
              <a:t> LM </a:t>
            </a:r>
            <a:r>
              <a:rPr lang="en-GB" sz="1800" u="none" dirty="0" err="1"/>
              <a:t>krive</a:t>
            </a:r>
            <a:r>
              <a:rPr lang="en-GB" sz="1800" u="none" dirty="0"/>
              <a:t>, </a:t>
            </a:r>
            <a:r>
              <a:rPr lang="en-GB" sz="1800" u="none" dirty="0" err="1"/>
              <a:t>kamatna</a:t>
            </a:r>
            <a:r>
              <a:rPr lang="en-GB" sz="1800" u="none" dirty="0"/>
              <a:t> </a:t>
            </a:r>
            <a:r>
              <a:rPr lang="en-GB" sz="1800" u="none" dirty="0" err="1"/>
              <a:t>stopa</a:t>
            </a:r>
            <a:r>
              <a:rPr lang="en-GB" sz="1800" u="none" dirty="0"/>
              <a:t> je </a:t>
            </a:r>
            <a:r>
              <a:rPr lang="en-GB" sz="1800" u="none" dirty="0" err="1"/>
              <a:t>ispod</a:t>
            </a:r>
            <a:r>
              <a:rPr lang="en-GB" sz="1800" u="none" dirty="0"/>
              <a:t> </a:t>
            </a:r>
            <a:r>
              <a:rPr lang="en-GB" sz="1800" u="none" dirty="0" err="1"/>
              <a:t>nivoa</a:t>
            </a:r>
            <a:r>
              <a:rPr lang="en-GB" sz="1800" u="none" dirty="0"/>
              <a:t> </a:t>
            </a:r>
            <a:r>
              <a:rPr lang="en-GB" sz="1800" u="none" dirty="0" err="1"/>
              <a:t>definisanog</a:t>
            </a:r>
            <a:r>
              <a:rPr lang="en-GB" sz="1800" u="none" dirty="0"/>
              <a:t> </a:t>
            </a:r>
            <a:r>
              <a:rPr lang="en-GB" sz="1800" u="none" dirty="0" err="1"/>
              <a:t>linijom</a:t>
            </a:r>
            <a:r>
              <a:rPr lang="en-GB" sz="1800" u="none" dirty="0"/>
              <a:t> IFM </a:t>
            </a:r>
            <a:r>
              <a:rPr lang="en-GB" sz="1800" u="none" dirty="0" err="1"/>
              <a:t>i</a:t>
            </a:r>
            <a:r>
              <a:rPr lang="en-GB" sz="1800" u="none" dirty="0"/>
              <a:t> </a:t>
            </a:r>
            <a:r>
              <a:rPr lang="en-GB" sz="1800" u="none" dirty="0" err="1"/>
              <a:t>kapital</a:t>
            </a:r>
            <a:r>
              <a:rPr lang="en-GB" sz="1800" u="none" dirty="0"/>
              <a:t> </a:t>
            </a:r>
            <a:r>
              <a:rPr lang="en-GB" sz="1800" u="none" dirty="0" err="1"/>
              <a:t>odlazi</a:t>
            </a:r>
            <a:r>
              <a:rPr lang="en-GB" sz="1800" u="none" dirty="0"/>
              <a:t> </a:t>
            </a:r>
            <a:r>
              <a:rPr lang="en-GB" sz="1800" u="none" dirty="0" err="1"/>
              <a:t>iz</a:t>
            </a:r>
            <a:r>
              <a:rPr lang="en-GB" sz="1800" u="none" dirty="0"/>
              <a:t> </a:t>
            </a:r>
            <a:r>
              <a:rPr lang="en-GB" sz="1800" u="none" dirty="0" err="1"/>
              <a:t>zemlje</a:t>
            </a:r>
            <a:r>
              <a:rPr lang="en-GB" sz="1800" u="none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FA36C0-14E3-4DD7-B1B9-1ABB20B33182}"/>
                  </a:ext>
                </a:extLst>
              </p:cNvPr>
              <p:cNvSpPr/>
              <p:nvPr/>
            </p:nvSpPr>
            <p:spPr>
              <a:xfrm>
                <a:off x="2076414" y="2133600"/>
                <a:ext cx="1205779" cy="975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u="none" dirty="0"/>
                  <a:t>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u="none" dirty="0" smtClean="0"/>
                          <m:t>SP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u="none" dirty="0" smtClean="0"/>
                          <m:t>P</m:t>
                        </m:r>
                        <m:r>
                          <m:rPr>
                            <m:nor/>
                          </m:rPr>
                          <a:rPr lang="en-GB" u="none" dirty="0" smtClean="0"/>
                          <m:t>∗</m:t>
                        </m:r>
                      </m:den>
                    </m:f>
                  </m:oMath>
                </a14:m>
                <a:endParaRPr lang="en-GB" u="none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FA36C0-14E3-4DD7-B1B9-1ABB20B33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14" y="2133600"/>
                <a:ext cx="1205779" cy="975332"/>
              </a:xfrm>
              <a:prstGeom prst="rect">
                <a:avLst/>
              </a:prstGeom>
              <a:blipFill>
                <a:blip r:embed="rId3"/>
                <a:stretch>
                  <a:fillRect l="-1573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D10F61F-E206-4D81-A01E-12A909990608}"/>
              </a:ext>
            </a:extLst>
          </p:cNvPr>
          <p:cNvSpPr/>
          <p:nvPr/>
        </p:nvSpPr>
        <p:spPr>
          <a:xfrm>
            <a:off x="7608276" y="1600200"/>
            <a:ext cx="194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solidFill>
                  <a:schemeClr val="tx1"/>
                </a:solidFill>
              </a:rPr>
              <a:t>Kapital odlazi iz zemlje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8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9D74D-7A94-48D3-B9EE-3F9C4AF0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963F-B601-4DD5-91D5-D7D4F0817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/>
              <a:t>13.2.3 </a:t>
            </a:r>
            <a:r>
              <a:rPr lang="en-GB" sz="1600" dirty="0" err="1"/>
              <a:t>Kretanja</a:t>
            </a:r>
            <a:r>
              <a:rPr lang="en-GB" sz="1600" dirty="0"/>
              <a:t> </a:t>
            </a:r>
            <a:r>
              <a:rPr lang="en-GB" sz="1600" dirty="0" err="1"/>
              <a:t>uzduž</a:t>
            </a:r>
            <a:r>
              <a:rPr lang="en-GB" sz="1600" dirty="0"/>
              <a:t> </a:t>
            </a:r>
            <a:r>
              <a:rPr lang="en-GB" sz="1600" dirty="0" err="1"/>
              <a:t>nasuprot</a:t>
            </a:r>
            <a:r>
              <a:rPr lang="en-GB" sz="1600" dirty="0"/>
              <a:t> </a:t>
            </a:r>
            <a:r>
              <a:rPr lang="en-GB" sz="1600" dirty="0" err="1"/>
              <a:t>pomeranju</a:t>
            </a:r>
            <a:r>
              <a:rPr lang="en-GB" sz="1600" dirty="0"/>
              <a:t> AD </a:t>
            </a:r>
            <a:r>
              <a:rPr lang="en-GB" sz="1600" dirty="0" err="1"/>
              <a:t>krive</a:t>
            </a:r>
            <a:endParaRPr lang="sr-Latn-RS" sz="1600" dirty="0"/>
          </a:p>
          <a:p>
            <a:endParaRPr lang="sr-Latn-RS" sz="1600" dirty="0"/>
          </a:p>
          <a:p>
            <a:r>
              <a:rPr lang="en-GB" sz="1600" dirty="0" err="1"/>
              <a:t>Pravilo</a:t>
            </a:r>
            <a:r>
              <a:rPr lang="en-GB" sz="1600" dirty="0"/>
              <a:t> je </a:t>
            </a:r>
            <a:r>
              <a:rPr lang="en-GB" sz="1600" dirty="0" err="1"/>
              <a:t>uvek</a:t>
            </a:r>
            <a:r>
              <a:rPr lang="en-GB" sz="1600" dirty="0"/>
              <a:t> </a:t>
            </a:r>
            <a:r>
              <a:rPr lang="en-GB" sz="1600" dirty="0" err="1"/>
              <a:t>isto</a:t>
            </a:r>
            <a:r>
              <a:rPr lang="en-GB" sz="1600" dirty="0"/>
              <a:t>: </a:t>
            </a:r>
            <a:endParaRPr lang="sr-Latn-RS" sz="1600" dirty="0"/>
          </a:p>
          <a:p>
            <a:r>
              <a:rPr lang="en-GB" sz="1600" dirty="0" err="1"/>
              <a:t>kriva</a:t>
            </a:r>
            <a:r>
              <a:rPr lang="en-GB" sz="1600" dirty="0"/>
              <a:t> “</a:t>
            </a:r>
            <a:r>
              <a:rPr lang="en-GB" sz="1600" dirty="0" err="1"/>
              <a:t>skače</a:t>
            </a:r>
            <a:r>
              <a:rPr lang="en-GB" sz="1600" dirty="0"/>
              <a:t>” </a:t>
            </a:r>
            <a:r>
              <a:rPr lang="en-GB" sz="1600" dirty="0" err="1"/>
              <a:t>kada</a:t>
            </a:r>
            <a:r>
              <a:rPr lang="en-GB" sz="1600" dirty="0"/>
              <a:t> se </a:t>
            </a:r>
            <a:r>
              <a:rPr lang="en-GB" sz="1600" dirty="0" err="1"/>
              <a:t>menja</a:t>
            </a:r>
            <a:r>
              <a:rPr lang="en-GB" sz="1600" dirty="0"/>
              <a:t> </a:t>
            </a:r>
            <a:r>
              <a:rPr lang="en-GB" sz="1600" dirty="0" err="1"/>
              <a:t>neka</a:t>
            </a:r>
            <a:r>
              <a:rPr lang="en-GB" sz="1600" dirty="0"/>
              <a:t> </a:t>
            </a:r>
            <a:r>
              <a:rPr lang="en-GB" sz="1600" dirty="0" err="1"/>
              <a:t>egzogena</a:t>
            </a:r>
            <a:r>
              <a:rPr lang="en-GB" sz="1600" dirty="0"/>
              <a:t> </a:t>
            </a:r>
            <a:r>
              <a:rPr lang="en-GB" sz="1600" dirty="0" err="1"/>
              <a:t>varijabla</a:t>
            </a:r>
            <a:r>
              <a:rPr lang="en-GB" sz="1600" dirty="0"/>
              <a:t>. </a:t>
            </a:r>
            <a:endParaRPr lang="sr-Latn-RS" sz="1600" dirty="0"/>
          </a:p>
          <a:p>
            <a:endParaRPr lang="sr-Latn-RS" sz="1600" dirty="0"/>
          </a:p>
          <a:p>
            <a:endParaRPr lang="sr-Latn-RS" sz="1600" dirty="0"/>
          </a:p>
          <a:p>
            <a:r>
              <a:rPr lang="en-GB" sz="1600" dirty="0" err="1"/>
              <a:t>javn</a:t>
            </a:r>
            <a:r>
              <a:rPr lang="sr-Latn-RS" sz="1600" dirty="0"/>
              <a:t>a</a:t>
            </a:r>
            <a:r>
              <a:rPr lang="en-GB" sz="1600" dirty="0"/>
              <a:t> </a:t>
            </a:r>
            <a:r>
              <a:rPr lang="en-GB" sz="1600" dirty="0" err="1"/>
              <a:t>potrošnj</a:t>
            </a:r>
            <a:r>
              <a:rPr lang="sr-Latn-RS" sz="1600" dirty="0"/>
              <a:t>a</a:t>
            </a:r>
            <a:r>
              <a:rPr lang="en-GB" sz="1600" dirty="0"/>
              <a:t> G, </a:t>
            </a:r>
            <a:endParaRPr lang="sr-Latn-RS" sz="1600" dirty="0"/>
          </a:p>
          <a:p>
            <a:r>
              <a:rPr lang="en-GB" sz="1600" dirty="0" err="1"/>
              <a:t>porez</a:t>
            </a:r>
            <a:r>
              <a:rPr lang="sr-Latn-RS" sz="1600" dirty="0"/>
              <a:t>i</a:t>
            </a:r>
            <a:r>
              <a:rPr lang="en-GB" sz="1600" dirty="0"/>
              <a:t> T, </a:t>
            </a:r>
            <a:endParaRPr lang="sr-Latn-RS" sz="1600" dirty="0"/>
          </a:p>
          <a:p>
            <a:r>
              <a:rPr lang="en-GB" sz="1600" dirty="0" err="1"/>
              <a:t>bogatstvo</a:t>
            </a:r>
            <a:r>
              <a:rPr lang="en-GB" sz="1600" dirty="0"/>
              <a:t> </a:t>
            </a:r>
            <a:r>
              <a:rPr lang="el-GR" sz="1600" dirty="0"/>
              <a:t>Ω, </a:t>
            </a:r>
            <a:endParaRPr lang="sr-Latn-RS" sz="1600" dirty="0"/>
          </a:p>
          <a:p>
            <a:r>
              <a:rPr lang="en-GB" sz="1600" dirty="0" err="1"/>
              <a:t>Tobinovo</a:t>
            </a:r>
            <a:r>
              <a:rPr lang="en-GB" sz="1600" dirty="0"/>
              <a:t> q (</a:t>
            </a:r>
            <a:r>
              <a:rPr lang="en-GB" sz="1600" dirty="0" err="1"/>
              <a:t>gde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inkorporirani</a:t>
            </a:r>
            <a:r>
              <a:rPr lang="en-GB" sz="1600" dirty="0"/>
              <a:t> </a:t>
            </a:r>
            <a:r>
              <a:rPr lang="en-GB" sz="1600" dirty="0" err="1"/>
              <a:t>preduzetnički</a:t>
            </a:r>
            <a:r>
              <a:rPr lang="en-GB" sz="1600" dirty="0"/>
              <a:t> </a:t>
            </a:r>
            <a:r>
              <a:rPr lang="en-GB" sz="1600" dirty="0" err="1"/>
              <a:t>instinkti</a:t>
            </a:r>
            <a:r>
              <a:rPr lang="en-GB" sz="1600" dirty="0"/>
              <a:t>) </a:t>
            </a:r>
            <a:endParaRPr lang="sr-Latn-RS" sz="1600" dirty="0"/>
          </a:p>
          <a:p>
            <a:endParaRPr lang="sr-Latn-RS" sz="1600" dirty="0"/>
          </a:p>
          <a:p>
            <a:r>
              <a:rPr lang="en-GB" sz="1600" dirty="0" err="1"/>
              <a:t>inostrani</a:t>
            </a:r>
            <a:r>
              <a:rPr lang="en-GB" sz="1600" dirty="0"/>
              <a:t> </a:t>
            </a:r>
            <a:r>
              <a:rPr lang="en-GB" sz="1600" dirty="0" err="1"/>
              <a:t>dohodak</a:t>
            </a:r>
            <a:r>
              <a:rPr lang="en-GB" sz="1600" dirty="0"/>
              <a:t> Y</a:t>
            </a:r>
            <a:endParaRPr lang="sr-Latn-RS" sz="1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1B3AE7-90EC-4D1A-AF2E-C412CA5A1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000" t="53556" r="50000" b="18000"/>
          <a:stretch/>
        </p:blipFill>
        <p:spPr>
          <a:xfrm>
            <a:off x="4648202" y="12954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80AD79-4F90-40F9-A1C2-414C83CA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1F448-6F42-49F1-8EAE-955DD0E68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Zaokruženi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2CE01D-81DB-4058-8551-82161DDB5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144" t="60670" r="35646" b="6571"/>
          <a:stretch/>
        </p:blipFill>
        <p:spPr>
          <a:xfrm>
            <a:off x="5029200" y="610048"/>
            <a:ext cx="3962400" cy="48001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860099-7662-45BA-8178-3739EA3605E4}"/>
              </a:ext>
            </a:extLst>
          </p:cNvPr>
          <p:cNvCxnSpPr/>
          <p:nvPr/>
        </p:nvCxnSpPr>
        <p:spPr bwMode="auto">
          <a:xfrm>
            <a:off x="7543800" y="47244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DC38A9-7992-473E-947E-AB325860EB07}"/>
              </a:ext>
            </a:extLst>
          </p:cNvPr>
          <p:cNvCxnSpPr>
            <a:cxnSpLocks/>
          </p:cNvCxnSpPr>
          <p:nvPr/>
        </p:nvCxnSpPr>
        <p:spPr bwMode="auto">
          <a:xfrm>
            <a:off x="5257800" y="4876800"/>
            <a:ext cx="358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BB1C3B-F8B5-4CAF-9A65-19C545590435}"/>
                  </a:ext>
                </a:extLst>
              </p:cNvPr>
              <p:cNvSpPr/>
              <p:nvPr/>
            </p:nvSpPr>
            <p:spPr>
              <a:xfrm>
                <a:off x="550877" y="1921639"/>
                <a:ext cx="4572000" cy="43263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u="none" dirty="0"/>
                  <a:t>Promenili</a:t>
                </a:r>
                <a:r>
                  <a:rPr lang="sr-Latn-RS" u="none" dirty="0"/>
                  <a:t> smo</a:t>
                </a:r>
                <a:r>
                  <a:rPr lang="en-GB" u="none" dirty="0"/>
                  <a:t> </a:t>
                </a:r>
                <a:r>
                  <a:rPr lang="en-GB" u="none" dirty="0" err="1"/>
                  <a:t>horizontalnu</a:t>
                </a:r>
                <a:r>
                  <a:rPr lang="en-GB" u="none" dirty="0"/>
                  <a:t> </a:t>
                </a:r>
                <a:r>
                  <a:rPr lang="en-GB" u="none" dirty="0" err="1"/>
                  <a:t>osu</a:t>
                </a:r>
                <a:r>
                  <a:rPr lang="en-GB" u="none" dirty="0"/>
                  <a:t>. </a:t>
                </a:r>
                <a:endParaRPr lang="sr-Latn-RS" u="none" dirty="0"/>
              </a:p>
              <a:p>
                <a:endParaRPr lang="sr-Latn-RS" u="none" dirty="0"/>
              </a:p>
              <a:p>
                <a:r>
                  <a:rPr lang="en-GB" u="none" dirty="0"/>
                  <a:t>Do </a:t>
                </a:r>
                <a:r>
                  <a:rPr lang="en-GB" u="none" dirty="0" err="1"/>
                  <a:t>sada</a:t>
                </a:r>
                <a:r>
                  <a:rPr lang="en-GB" u="none" dirty="0"/>
                  <a:t> </a:t>
                </a:r>
                <a:r>
                  <a:rPr lang="en-GB" u="none" dirty="0" err="1"/>
                  <a:t>smo</a:t>
                </a:r>
                <a:r>
                  <a:rPr lang="en-GB" u="none" dirty="0"/>
                  <a:t> </a:t>
                </a:r>
                <a:r>
                  <a:rPr lang="en-GB" u="none" dirty="0" err="1"/>
                  <a:t>na</a:t>
                </a:r>
                <a:r>
                  <a:rPr lang="en-GB" u="none" dirty="0"/>
                  <a:t> </a:t>
                </a:r>
                <a:r>
                  <a:rPr lang="en-GB" u="none" dirty="0" err="1"/>
                  <a:t>njoj</a:t>
                </a:r>
                <a:r>
                  <a:rPr lang="en-GB" u="none" dirty="0"/>
                  <a:t> </a:t>
                </a:r>
                <a:r>
                  <a:rPr lang="en-GB" u="none" dirty="0" err="1"/>
                  <a:t>beležili</a:t>
                </a:r>
                <a:r>
                  <a:rPr lang="en-GB" u="none" dirty="0"/>
                  <a:t> </a:t>
                </a:r>
                <a:r>
                  <a:rPr lang="en-GB" u="none" dirty="0" err="1"/>
                  <a:t>vrednost</a:t>
                </a:r>
                <a:r>
                  <a:rPr lang="en-GB" u="none" dirty="0"/>
                  <a:t> </a:t>
                </a:r>
                <a:r>
                  <a:rPr lang="en-GB" u="none" dirty="0" err="1"/>
                  <a:t>autputa</a:t>
                </a:r>
                <a:r>
                  <a:rPr lang="en-GB" u="none" dirty="0"/>
                  <a:t> (Y), </a:t>
                </a:r>
                <a:r>
                  <a:rPr lang="sr-Latn-RS" u="none" dirty="0"/>
                  <a:t>a sada </a:t>
                </a:r>
              </a:p>
              <a:p>
                <a:r>
                  <a:rPr lang="sr-Latn-RS" u="none" dirty="0"/>
                  <a:t>Jaz u autputu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u="none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 b="0" i="1" u="none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sr-Latn-RS" b="0" i="1" u="none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sr-Latn-RS" i="1" u="none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b="0" i="1" u="none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sr-Latn-RS" i="0" u="none" dirty="0">
                            <a:latin typeface="+mj-lt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sr-Latn-RS" i="1" u="none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RS" b="0" i="1" u="none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den>
                    </m:f>
                  </m:oMath>
                </a14:m>
                <a:endParaRPr lang="en-GB" u="none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BB1C3B-F8B5-4CAF-9A65-19C545590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" y="1921639"/>
                <a:ext cx="4572000" cy="4326313"/>
              </a:xfrm>
              <a:prstGeom prst="rect">
                <a:avLst/>
              </a:prstGeom>
              <a:blipFill>
                <a:blip r:embed="rId3"/>
                <a:stretch>
                  <a:fillRect l="-4000" t="-2254"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2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079F-F99D-4333-9E7B-89B9C896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D947-B269-4C8B-BAF1-399B58692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572000" cy="4876800"/>
          </a:xfrm>
        </p:spPr>
        <p:txBody>
          <a:bodyPr/>
          <a:lstStyle/>
          <a:p>
            <a:r>
              <a:rPr lang="sr-Latn-RS" dirty="0"/>
              <a:t>Pošto </a:t>
            </a:r>
            <a:r>
              <a:rPr lang="en-GB" dirty="0"/>
              <a:t>BDP </a:t>
            </a:r>
            <a:r>
              <a:rPr lang="en-GB" dirty="0" err="1"/>
              <a:t>neprestano</a:t>
            </a:r>
            <a:r>
              <a:rPr lang="en-GB" dirty="0"/>
              <a:t> </a:t>
            </a:r>
            <a:r>
              <a:rPr lang="en-GB" dirty="0" err="1"/>
              <a:t>raste</a:t>
            </a:r>
            <a:r>
              <a:rPr lang="en-GB" dirty="0"/>
              <a:t> </a:t>
            </a:r>
            <a:endParaRPr lang="sr-Latn-RS" dirty="0"/>
          </a:p>
          <a:p>
            <a:r>
              <a:rPr lang="sr-Latn-RS" dirty="0"/>
              <a:t>d</a:t>
            </a:r>
            <a:r>
              <a:rPr lang="en-GB" dirty="0"/>
              <a:t>a </a:t>
            </a:r>
            <a:r>
              <a:rPr lang="en-GB" dirty="0" err="1"/>
              <a:t>bismo</a:t>
            </a:r>
            <a:r>
              <a:rPr lang="en-GB" dirty="0"/>
              <a:t> </a:t>
            </a:r>
            <a:r>
              <a:rPr lang="en-GB" dirty="0" err="1"/>
              <a:t>analizirali</a:t>
            </a:r>
            <a:r>
              <a:rPr lang="en-GB" dirty="0"/>
              <a:t> </a:t>
            </a:r>
            <a:r>
              <a:rPr lang="en-GB" dirty="0" err="1"/>
              <a:t>nivo</a:t>
            </a:r>
            <a:r>
              <a:rPr lang="en-GB" dirty="0"/>
              <a:t> BDP, </a:t>
            </a:r>
            <a:r>
              <a:rPr lang="en-GB" dirty="0" err="1"/>
              <a:t>trebalo</a:t>
            </a:r>
            <a:r>
              <a:rPr lang="en-GB" dirty="0"/>
              <a:t> bi </a:t>
            </a:r>
            <a:r>
              <a:rPr lang="en-GB" dirty="0" err="1"/>
              <a:t>neprestano</a:t>
            </a:r>
            <a:r>
              <a:rPr lang="en-GB" dirty="0"/>
              <a:t> da </a:t>
            </a:r>
            <a:r>
              <a:rPr lang="en-GB" dirty="0" err="1"/>
              <a:t>pomeramo</a:t>
            </a:r>
            <a:r>
              <a:rPr lang="en-GB" dirty="0"/>
              <a:t> LAS </a:t>
            </a:r>
            <a:r>
              <a:rPr lang="en-GB" dirty="0" err="1"/>
              <a:t>krivu</a:t>
            </a:r>
            <a:r>
              <a:rPr lang="en-GB" dirty="0"/>
              <a:t> </a:t>
            </a:r>
            <a:r>
              <a:rPr lang="en-GB" dirty="0" err="1"/>
              <a:t>udesno</a:t>
            </a:r>
            <a:r>
              <a:rPr lang="sr-Latn-RS" dirty="0"/>
              <a:t>!!!!!</a:t>
            </a:r>
          </a:p>
          <a:p>
            <a:endParaRPr lang="sr-Latn-RS" dirty="0"/>
          </a:p>
          <a:p>
            <a:r>
              <a:rPr lang="en-GB" dirty="0" err="1"/>
              <a:t>što</a:t>
            </a:r>
            <a:r>
              <a:rPr lang="en-GB" dirty="0"/>
              <a:t> bi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sasvim</a:t>
            </a:r>
            <a:r>
              <a:rPr lang="en-GB" dirty="0"/>
              <a:t> </a:t>
            </a:r>
            <a:r>
              <a:rPr lang="en-GB" dirty="0" err="1"/>
              <a:t>zamorno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važnije</a:t>
            </a:r>
            <a:r>
              <a:rPr lang="en-GB" dirty="0"/>
              <a:t>, </a:t>
            </a:r>
            <a:r>
              <a:rPr lang="en-GB" dirty="0" err="1"/>
              <a:t>odvlačilo</a:t>
            </a:r>
            <a:r>
              <a:rPr lang="en-GB" dirty="0"/>
              <a:t> bi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pažnju</a:t>
            </a:r>
            <a:r>
              <a:rPr lang="en-GB" dirty="0"/>
              <a:t> od </a:t>
            </a:r>
            <a:r>
              <a:rPr lang="en-GB" dirty="0" err="1"/>
              <a:t>najvažnije</a:t>
            </a:r>
            <a:r>
              <a:rPr lang="en-GB" dirty="0"/>
              <a:t> </a:t>
            </a:r>
            <a:r>
              <a:rPr lang="en-GB" dirty="0" err="1"/>
              <a:t>stvari</a:t>
            </a:r>
            <a:r>
              <a:rPr lang="en-GB" dirty="0"/>
              <a:t>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poglavlju</a:t>
            </a:r>
            <a:r>
              <a:rPr lang="sr-Latn-RS" dirty="0"/>
              <a:t>, a to je</a:t>
            </a:r>
            <a:endParaRPr lang="en-GB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6E2EBC7-B28E-45F1-9723-7769F67CA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22" t="61187" r="36523" b="19052"/>
          <a:stretch/>
        </p:blipFill>
        <p:spPr bwMode="auto">
          <a:xfrm>
            <a:off x="5486400" y="920692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822B53-CB6D-4FBC-B993-029DD0BAE4B0}"/>
              </a:ext>
            </a:extLst>
          </p:cNvPr>
          <p:cNvSpPr/>
          <p:nvPr/>
        </p:nvSpPr>
        <p:spPr>
          <a:xfrm>
            <a:off x="5943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nastan</a:t>
            </a:r>
            <a:r>
              <a:rPr lang="sr-Latn-RS" dirty="0"/>
              <a:t>a</a:t>
            </a:r>
            <a:r>
              <a:rPr lang="en-GB" dirty="0"/>
              <a:t>k </a:t>
            </a:r>
            <a:r>
              <a:rPr lang="en-GB" dirty="0" err="1"/>
              <a:t>i</a:t>
            </a:r>
            <a:r>
              <a:rPr lang="en-GB" dirty="0"/>
              <a:t> </a:t>
            </a:r>
            <a:endParaRPr lang="sr-Latn-RS" dirty="0"/>
          </a:p>
          <a:p>
            <a:r>
              <a:rPr lang="sr-Latn-RS" dirty="0"/>
              <a:t>r</a:t>
            </a:r>
            <a:r>
              <a:rPr lang="en-GB" dirty="0" err="1"/>
              <a:t>asprostiranj</a:t>
            </a:r>
            <a:r>
              <a:rPr lang="sr-Latn-RS" dirty="0"/>
              <a:t>e</a:t>
            </a:r>
          </a:p>
          <a:p>
            <a:r>
              <a:rPr lang="en-GB" dirty="0"/>
              <a:t> </a:t>
            </a:r>
            <a:r>
              <a:rPr lang="en-GB" dirty="0" err="1"/>
              <a:t>ciklusa</a:t>
            </a:r>
            <a:r>
              <a:rPr lang="sr-Latn-R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598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4294-2130-4B45-97C8-D338734F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6D68-7607-442D-8FFE-0207021B4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114800" cy="4876800"/>
          </a:xfrm>
        </p:spPr>
        <p:txBody>
          <a:bodyPr/>
          <a:lstStyle/>
          <a:p>
            <a:r>
              <a:rPr lang="pl-PL" dirty="0"/>
              <a:t>Fiskalna politika i poremećaji tražnje</a:t>
            </a:r>
          </a:p>
          <a:p>
            <a:endParaRPr lang="sr-Latn-RS" dirty="0"/>
          </a:p>
          <a:p>
            <a:r>
              <a:rPr lang="sr-Latn-RS" dirty="0"/>
              <a:t>3</a:t>
            </a:r>
            <a:r>
              <a:rPr lang="en-GB" dirty="0"/>
              <a:t> </a:t>
            </a:r>
            <a:r>
              <a:rPr lang="en-GB" dirty="0" err="1"/>
              <a:t>karakteristike</a:t>
            </a:r>
            <a:r>
              <a:rPr lang="en-GB" dirty="0"/>
              <a:t> </a:t>
            </a:r>
            <a:r>
              <a:rPr lang="en-GB" dirty="0" err="1"/>
              <a:t>dugog</a:t>
            </a:r>
            <a:r>
              <a:rPr lang="en-GB" dirty="0"/>
              <a:t> </a:t>
            </a:r>
            <a:r>
              <a:rPr lang="en-GB" dirty="0" err="1"/>
              <a:t>roka</a:t>
            </a:r>
            <a:r>
              <a:rPr lang="en-GB" dirty="0"/>
              <a:t>. </a:t>
            </a:r>
            <a:endParaRPr lang="sr-Latn-R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5C116-C8C8-4670-8610-EF571922E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4876800"/>
          </a:xfrm>
        </p:spPr>
        <p:txBody>
          <a:bodyPr/>
          <a:lstStyle/>
          <a:p>
            <a:endParaRPr lang="sr-Latn-RS" sz="1600" dirty="0"/>
          </a:p>
          <a:p>
            <a:r>
              <a:rPr lang="sr-Latn-RS" sz="1600" dirty="0"/>
              <a:t>1.</a:t>
            </a:r>
            <a:r>
              <a:rPr lang="en-GB" sz="1600" dirty="0"/>
              <a:t> </a:t>
            </a:r>
            <a:r>
              <a:rPr lang="en-GB" sz="1600" dirty="0" err="1"/>
              <a:t>permanentna</a:t>
            </a:r>
            <a:r>
              <a:rPr lang="en-GB" sz="1600" dirty="0"/>
              <a:t> </a:t>
            </a:r>
            <a:r>
              <a:rPr lang="en-GB" sz="1600" dirty="0" err="1"/>
              <a:t>fiskalna</a:t>
            </a:r>
            <a:r>
              <a:rPr lang="en-GB" sz="1600" dirty="0"/>
              <a:t> </a:t>
            </a:r>
            <a:r>
              <a:rPr lang="en-GB" sz="1600" dirty="0" err="1"/>
              <a:t>ekspanzija</a:t>
            </a:r>
            <a:r>
              <a:rPr lang="en-GB" sz="1600" dirty="0"/>
              <a:t> </a:t>
            </a:r>
            <a:r>
              <a:rPr lang="en-GB" sz="1600" dirty="0" err="1"/>
              <a:t>nije</a:t>
            </a:r>
            <a:r>
              <a:rPr lang="en-GB" sz="1600" dirty="0"/>
              <a:t> </a:t>
            </a:r>
            <a:r>
              <a:rPr lang="en-GB" sz="1600" dirty="0" err="1"/>
              <a:t>moguća</a:t>
            </a:r>
            <a:r>
              <a:rPr lang="en-GB" sz="1600" dirty="0"/>
              <a:t> </a:t>
            </a:r>
            <a:r>
              <a:rPr lang="sr-Latn-RS" sz="1600" dirty="0"/>
              <a:t>(</a:t>
            </a:r>
            <a:r>
              <a:rPr lang="en-GB" sz="1600" dirty="0" err="1"/>
              <a:t>intertemporalno</a:t>
            </a:r>
            <a:r>
              <a:rPr lang="sr-Latn-RS" sz="1600" dirty="0"/>
              <a:t> ograničenje)</a:t>
            </a:r>
            <a:r>
              <a:rPr lang="en-GB" sz="1600" dirty="0"/>
              <a:t> </a:t>
            </a:r>
            <a:endParaRPr lang="pl-PL" sz="1600" dirty="0"/>
          </a:p>
          <a:p>
            <a:r>
              <a:rPr lang="sr-Latn-RS" sz="1600" dirty="0"/>
              <a:t>2</a:t>
            </a:r>
            <a:r>
              <a:rPr lang="en-GB" sz="1600" dirty="0"/>
              <a:t> </a:t>
            </a:r>
            <a:r>
              <a:rPr lang="en-GB" sz="1600" dirty="0" err="1"/>
              <a:t>autput</a:t>
            </a:r>
            <a:r>
              <a:rPr lang="en-GB" sz="1600" dirty="0"/>
              <a:t> mora da se </a:t>
            </a:r>
            <a:r>
              <a:rPr lang="en-GB" sz="1600" dirty="0" err="1"/>
              <a:t>vrati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liniju</a:t>
            </a:r>
            <a:r>
              <a:rPr lang="en-GB" sz="1600" dirty="0"/>
              <a:t> </a:t>
            </a:r>
            <a:r>
              <a:rPr lang="en-GB" sz="1600" dirty="0" err="1"/>
              <a:t>trenda</a:t>
            </a:r>
            <a:r>
              <a:rPr lang="en-GB" sz="1600" dirty="0"/>
              <a:t>,</a:t>
            </a:r>
            <a:endParaRPr lang="sr-Latn-RS" sz="1600" dirty="0"/>
          </a:p>
          <a:p>
            <a:r>
              <a:rPr lang="sr-Latn-RS" sz="1600" dirty="0"/>
              <a:t>3  pri </a:t>
            </a:r>
            <a:r>
              <a:rPr lang="en-GB" sz="1600" dirty="0" err="1"/>
              <a:t>fiksno</a:t>
            </a:r>
            <a:r>
              <a:rPr lang="sr-Latn-RS" sz="1600" dirty="0"/>
              <a:t>m</a:t>
            </a:r>
            <a:r>
              <a:rPr lang="en-GB" sz="1600" dirty="0"/>
              <a:t> </a:t>
            </a:r>
            <a:r>
              <a:rPr lang="en-GB" sz="1600" dirty="0" err="1"/>
              <a:t>kurs</a:t>
            </a:r>
            <a:r>
              <a:rPr lang="sr-Latn-RS" sz="1600" dirty="0"/>
              <a:t>u</a:t>
            </a:r>
            <a:r>
              <a:rPr lang="en-GB" sz="1600" dirty="0"/>
              <a:t>, </a:t>
            </a:r>
            <a:r>
              <a:rPr lang="en-GB" sz="1600" dirty="0" err="1"/>
              <a:t>domaća</a:t>
            </a:r>
            <a:r>
              <a:rPr lang="en-GB" sz="1600" dirty="0"/>
              <a:t> </a:t>
            </a:r>
            <a:r>
              <a:rPr lang="en-GB" sz="1600" dirty="0" err="1"/>
              <a:t>stopa</a:t>
            </a:r>
            <a:r>
              <a:rPr lang="en-GB" sz="1600" dirty="0"/>
              <a:t> </a:t>
            </a:r>
            <a:r>
              <a:rPr lang="en-GB" sz="1600" dirty="0" err="1"/>
              <a:t>inflacije</a:t>
            </a:r>
            <a:r>
              <a:rPr lang="en-GB" sz="1600" dirty="0"/>
              <a:t> ne </a:t>
            </a:r>
            <a:r>
              <a:rPr lang="en-GB" sz="1600" dirty="0" err="1"/>
              <a:t>može</a:t>
            </a:r>
            <a:r>
              <a:rPr lang="en-GB" sz="1600" dirty="0"/>
              <a:t> </a:t>
            </a:r>
            <a:r>
              <a:rPr lang="en-GB" sz="1600" dirty="0" err="1"/>
              <a:t>dugo</a:t>
            </a:r>
            <a:r>
              <a:rPr lang="en-GB" sz="1600" dirty="0"/>
              <a:t> da </a:t>
            </a:r>
            <a:r>
              <a:rPr lang="en-GB" sz="1600" dirty="0" err="1"/>
              <a:t>odstupa</a:t>
            </a:r>
            <a:r>
              <a:rPr lang="en-GB" sz="1600" dirty="0"/>
              <a:t> od </a:t>
            </a:r>
            <a:r>
              <a:rPr lang="en-GB" sz="1600" dirty="0" err="1"/>
              <a:t>inostrane</a:t>
            </a:r>
            <a:r>
              <a:rPr lang="en-GB" sz="1600" dirty="0"/>
              <a:t>.</a:t>
            </a:r>
            <a:endParaRPr lang="sr-Latn-RS" sz="1600" dirty="0"/>
          </a:p>
          <a:p>
            <a:endParaRPr lang="sr-Latn-RS" sz="1600" dirty="0"/>
          </a:p>
          <a:p>
            <a:endParaRPr lang="sr-Latn-RS" sz="1600" dirty="0"/>
          </a:p>
          <a:p>
            <a:r>
              <a:rPr lang="en-GB" sz="1600" dirty="0"/>
              <a:t> </a:t>
            </a:r>
            <a:r>
              <a:rPr lang="en-GB" sz="1600" dirty="0" err="1"/>
              <a:t>Zaključak</a:t>
            </a:r>
            <a:r>
              <a:rPr lang="en-GB" sz="1600" dirty="0"/>
              <a:t> je da se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dugi</a:t>
            </a:r>
            <a:r>
              <a:rPr lang="en-GB" sz="1600" dirty="0"/>
              <a:t> </a:t>
            </a:r>
            <a:r>
              <a:rPr lang="en-GB" sz="1600" dirty="0" err="1"/>
              <a:t>rok</a:t>
            </a:r>
            <a:r>
              <a:rPr lang="en-GB" sz="1600" dirty="0"/>
              <a:t> </a:t>
            </a:r>
            <a:r>
              <a:rPr lang="en-GB" sz="1600" dirty="0" err="1"/>
              <a:t>privreda</a:t>
            </a:r>
            <a:r>
              <a:rPr lang="en-GB" sz="1600" dirty="0"/>
              <a:t> mora </a:t>
            </a:r>
            <a:r>
              <a:rPr lang="en-GB" sz="1600" dirty="0" err="1"/>
              <a:t>vratiti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liniju</a:t>
            </a:r>
            <a:r>
              <a:rPr lang="en-GB" sz="1600" dirty="0"/>
              <a:t> LAD, u </a:t>
            </a:r>
            <a:r>
              <a:rPr lang="en-GB" sz="1600" dirty="0" err="1"/>
              <a:t>tačku</a:t>
            </a:r>
            <a:r>
              <a:rPr lang="en-GB" sz="1600" dirty="0"/>
              <a:t> A.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7FC7B22E-5F59-4A57-930F-5CED28E2F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22" t="61187" r="36523" b="19052"/>
          <a:stretch/>
        </p:blipFill>
        <p:spPr bwMode="auto">
          <a:xfrm>
            <a:off x="762000" y="3456263"/>
            <a:ext cx="3657600" cy="30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8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1321-B277-4D2E-8D39-3DA62817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94AAF2-5C1E-4EEC-BF72-813FAFBC9F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000" t="28667" r="36000" b="50000"/>
          <a:stretch/>
        </p:blipFill>
        <p:spPr>
          <a:xfrm>
            <a:off x="-76200" y="990600"/>
            <a:ext cx="5244517" cy="209780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AE510-3271-4FB8-B5E0-C46351436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000" t="32223" r="50000" b="14445"/>
          <a:stretch/>
        </p:blipFill>
        <p:spPr>
          <a:xfrm>
            <a:off x="4648202" y="171710"/>
            <a:ext cx="4338288" cy="8134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AC6C49-1617-4740-92E2-096D3C1D0634}"/>
              </a:ext>
            </a:extLst>
          </p:cNvPr>
          <p:cNvSpPr/>
          <p:nvPr/>
        </p:nvSpPr>
        <p:spPr>
          <a:xfrm>
            <a:off x="260058" y="346045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u="none" dirty="0"/>
              <a:t>da </a:t>
            </a:r>
            <a:r>
              <a:rPr lang="en-GB" sz="1200" u="none" dirty="0" err="1"/>
              <a:t>bismo</a:t>
            </a:r>
            <a:r>
              <a:rPr lang="en-GB" sz="1200" u="none" dirty="0"/>
              <a:t> </a:t>
            </a:r>
            <a:r>
              <a:rPr lang="en-GB" sz="1200" u="none" dirty="0" err="1"/>
              <a:t>shvatili</a:t>
            </a:r>
            <a:r>
              <a:rPr lang="en-GB" sz="1200" u="none" dirty="0"/>
              <a:t> </a:t>
            </a:r>
            <a:r>
              <a:rPr lang="en-GB" sz="1200" u="none" dirty="0" err="1"/>
              <a:t>inflaciju</a:t>
            </a:r>
            <a:r>
              <a:rPr lang="en-GB" sz="1200" u="none" dirty="0"/>
              <a:t>, </a:t>
            </a:r>
            <a:r>
              <a:rPr lang="en-GB" sz="1200" u="none" dirty="0" err="1"/>
              <a:t>moramo</a:t>
            </a:r>
            <a:r>
              <a:rPr lang="en-GB" sz="1200" u="none" dirty="0"/>
              <a:t> da </a:t>
            </a:r>
            <a:r>
              <a:rPr lang="en-GB" sz="1200" u="none" dirty="0" err="1"/>
              <a:t>ispitamo</a:t>
            </a:r>
            <a:r>
              <a:rPr lang="en-GB" sz="1200" u="none" dirty="0"/>
              <a:t> tri </a:t>
            </a:r>
            <a:r>
              <a:rPr lang="en-GB" sz="1200" u="none" dirty="0" err="1"/>
              <a:t>koraka</a:t>
            </a:r>
            <a:r>
              <a:rPr lang="en-GB" sz="1200" u="none" dirty="0"/>
              <a:t>:</a:t>
            </a:r>
            <a:endParaRPr lang="sr-Latn-RS" sz="1200" u="none" dirty="0"/>
          </a:p>
          <a:p>
            <a:endParaRPr lang="sr-Latn-RS" sz="1200" u="none" dirty="0"/>
          </a:p>
          <a:p>
            <a:r>
              <a:rPr lang="en-GB" sz="1200" u="none" dirty="0"/>
              <a:t> (1) </a:t>
            </a:r>
            <a:r>
              <a:rPr lang="en-GB" sz="1200" u="none" dirty="0" err="1"/>
              <a:t>trenutni</a:t>
            </a:r>
            <a:r>
              <a:rPr lang="en-GB" sz="1200" u="none" dirty="0"/>
              <a:t> </a:t>
            </a:r>
            <a:r>
              <a:rPr lang="en-GB" sz="1200" u="none" dirty="0" err="1"/>
              <a:t>kratki</a:t>
            </a:r>
            <a:r>
              <a:rPr lang="en-GB" sz="1200" u="none" dirty="0"/>
              <a:t> </a:t>
            </a:r>
            <a:r>
              <a:rPr lang="en-GB" sz="1200" u="none" dirty="0" err="1"/>
              <a:t>rok</a:t>
            </a:r>
            <a:r>
              <a:rPr lang="en-GB" sz="1200" u="none" dirty="0"/>
              <a:t>, </a:t>
            </a:r>
            <a:r>
              <a:rPr lang="en-GB" sz="1200" u="none" dirty="0" err="1"/>
              <a:t>koji</a:t>
            </a:r>
            <a:r>
              <a:rPr lang="en-GB" sz="1200" u="none" dirty="0"/>
              <a:t> </a:t>
            </a:r>
            <a:r>
              <a:rPr lang="en-GB" sz="1200" u="none" dirty="0" err="1"/>
              <a:t>opisuju</a:t>
            </a:r>
            <a:r>
              <a:rPr lang="en-GB" sz="1200" u="none" dirty="0"/>
              <a:t> </a:t>
            </a:r>
            <a:r>
              <a:rPr lang="en-GB" sz="1200" u="none" dirty="0" err="1"/>
              <a:t>linije</a:t>
            </a:r>
            <a:r>
              <a:rPr lang="en-GB" sz="1200" u="none" dirty="0"/>
              <a:t> IS-TR-BP, </a:t>
            </a:r>
            <a:r>
              <a:rPr lang="en-GB" sz="1200" u="none" dirty="0" err="1"/>
              <a:t>koje</a:t>
            </a:r>
            <a:r>
              <a:rPr lang="en-GB" sz="1200" u="none" dirty="0"/>
              <a:t> </a:t>
            </a:r>
            <a:r>
              <a:rPr lang="en-GB" sz="1200" u="none" dirty="0" err="1"/>
              <a:t>su</a:t>
            </a:r>
            <a:r>
              <a:rPr lang="en-GB" sz="1200" u="none" dirty="0"/>
              <a:t> </a:t>
            </a:r>
            <a:r>
              <a:rPr lang="en-GB" sz="1200" u="none" dirty="0" err="1"/>
              <a:t>sadržane</a:t>
            </a:r>
            <a:r>
              <a:rPr lang="en-GB" sz="1200" u="none" dirty="0"/>
              <a:t> u AD </a:t>
            </a:r>
            <a:r>
              <a:rPr lang="en-GB" sz="1200" u="none" dirty="0" err="1"/>
              <a:t>krivoj</a:t>
            </a:r>
            <a:r>
              <a:rPr lang="en-GB" sz="1200" u="none" dirty="0"/>
              <a:t>, </a:t>
            </a:r>
            <a:r>
              <a:rPr lang="en-GB" sz="1200" u="none" dirty="0" err="1"/>
              <a:t>i</a:t>
            </a:r>
            <a:r>
              <a:rPr lang="en-GB" sz="1200" u="none" dirty="0"/>
              <a:t> </a:t>
            </a:r>
            <a:r>
              <a:rPr lang="en-GB" sz="1200" u="none" dirty="0" err="1"/>
              <a:t>kratkoročna</a:t>
            </a:r>
            <a:r>
              <a:rPr lang="en-GB" sz="1200" u="none" dirty="0"/>
              <a:t> AS </a:t>
            </a:r>
            <a:r>
              <a:rPr lang="en-GB" sz="1200" u="none" dirty="0" err="1"/>
              <a:t>kriva</a:t>
            </a:r>
            <a:r>
              <a:rPr lang="en-GB" sz="1200" u="none" dirty="0"/>
              <a:t>; </a:t>
            </a:r>
            <a:endParaRPr lang="sr-Latn-RS" sz="1200" u="none" dirty="0"/>
          </a:p>
          <a:p>
            <a:endParaRPr lang="sr-Latn-RS" sz="1200" u="none" dirty="0"/>
          </a:p>
          <a:p>
            <a:endParaRPr lang="sr-Latn-RS" sz="1200" u="none" dirty="0"/>
          </a:p>
          <a:p>
            <a:r>
              <a:rPr lang="en-GB" sz="1200" u="none" dirty="0"/>
              <a:t>(2) </a:t>
            </a:r>
            <a:r>
              <a:rPr lang="en-GB" sz="1200" u="none" dirty="0" err="1"/>
              <a:t>dugi</a:t>
            </a:r>
            <a:r>
              <a:rPr lang="en-GB" sz="1200" u="none" dirty="0"/>
              <a:t> </a:t>
            </a:r>
            <a:r>
              <a:rPr lang="en-GB" sz="1200" u="none" dirty="0" err="1"/>
              <a:t>rok</a:t>
            </a:r>
            <a:r>
              <a:rPr lang="en-GB" sz="1200" u="none" dirty="0"/>
              <a:t>, </a:t>
            </a:r>
            <a:r>
              <a:rPr lang="en-GB" sz="1200" u="none" dirty="0" err="1"/>
              <a:t>opisan</a:t>
            </a:r>
            <a:r>
              <a:rPr lang="en-GB" sz="1200" u="none" dirty="0"/>
              <a:t> </a:t>
            </a:r>
            <a:r>
              <a:rPr lang="en-GB" sz="1200" u="none" dirty="0" err="1"/>
              <a:t>dugoročnim</a:t>
            </a:r>
            <a:r>
              <a:rPr lang="en-GB" sz="1200" u="none" dirty="0"/>
              <a:t> AD </a:t>
            </a:r>
            <a:r>
              <a:rPr lang="en-GB" sz="1200" u="none" dirty="0" err="1"/>
              <a:t>i</a:t>
            </a:r>
            <a:r>
              <a:rPr lang="en-GB" sz="1200" u="none" dirty="0"/>
              <a:t> AS </a:t>
            </a:r>
            <a:r>
              <a:rPr lang="en-GB" sz="1200" u="none" dirty="0" err="1"/>
              <a:t>krivama</a:t>
            </a:r>
            <a:r>
              <a:rPr lang="en-GB" sz="1200" u="none" dirty="0"/>
              <a:t> </a:t>
            </a:r>
            <a:endParaRPr lang="sr-Latn-RS" sz="1200" u="none" dirty="0"/>
          </a:p>
          <a:p>
            <a:endParaRPr lang="sr-Latn-RS" sz="1200" u="none" dirty="0"/>
          </a:p>
          <a:p>
            <a:endParaRPr lang="sr-Latn-RS" sz="1200" u="none" dirty="0"/>
          </a:p>
          <a:p>
            <a:r>
              <a:rPr lang="en-GB" sz="1200" u="none" dirty="0"/>
              <a:t>(3) </a:t>
            </a:r>
            <a:r>
              <a:rPr lang="en-GB" sz="1200" u="none" dirty="0" err="1"/>
              <a:t>srednji</a:t>
            </a:r>
            <a:r>
              <a:rPr lang="en-GB" sz="1200" u="none" dirty="0"/>
              <a:t> </a:t>
            </a:r>
            <a:r>
              <a:rPr lang="en-GB" sz="1200" u="none" dirty="0" err="1"/>
              <a:t>rok</a:t>
            </a:r>
            <a:r>
              <a:rPr lang="en-GB" sz="1200" u="none" dirty="0"/>
              <a:t> – </a:t>
            </a:r>
            <a:r>
              <a:rPr lang="en-GB" sz="1200" u="none" dirty="0" err="1"/>
              <a:t>tranzicija</a:t>
            </a:r>
            <a:r>
              <a:rPr lang="en-GB" sz="1200" u="none" dirty="0"/>
              <a:t> od </a:t>
            </a:r>
            <a:r>
              <a:rPr lang="en-GB" sz="1200" u="none" dirty="0" err="1"/>
              <a:t>kratkog</a:t>
            </a:r>
            <a:r>
              <a:rPr lang="en-GB" sz="1200" u="none" dirty="0"/>
              <a:t> ka </a:t>
            </a:r>
            <a:r>
              <a:rPr lang="en-GB" sz="1200" u="none" dirty="0" err="1"/>
              <a:t>dugom</a:t>
            </a:r>
            <a:r>
              <a:rPr lang="en-GB" sz="1200" u="none" dirty="0"/>
              <a:t> </a:t>
            </a:r>
            <a:r>
              <a:rPr lang="en-GB" sz="1200" u="none" dirty="0" err="1"/>
              <a:t>roku</a:t>
            </a:r>
            <a:r>
              <a:rPr lang="en-GB" sz="1200" u="none" dirty="0"/>
              <a:t> – </a:t>
            </a:r>
            <a:r>
              <a:rPr lang="en-GB" sz="1200" u="none" dirty="0" err="1"/>
              <a:t>proces</a:t>
            </a:r>
            <a:r>
              <a:rPr lang="en-GB" sz="1200" u="none" dirty="0"/>
              <a:t> </a:t>
            </a:r>
            <a:r>
              <a:rPr lang="en-GB" sz="1200" u="none" dirty="0" err="1"/>
              <a:t>koji</a:t>
            </a:r>
            <a:r>
              <a:rPr lang="en-GB" sz="1200" u="none" dirty="0"/>
              <a:t> se </a:t>
            </a:r>
            <a:r>
              <a:rPr lang="en-GB" sz="1200" u="none" dirty="0" err="1"/>
              <a:t>sastoji</a:t>
            </a:r>
            <a:r>
              <a:rPr lang="en-GB" sz="1200" u="none" dirty="0"/>
              <a:t> od </a:t>
            </a:r>
            <a:r>
              <a:rPr lang="en-GB" sz="1200" u="none" dirty="0" err="1"/>
              <a:t>sukcesivnih</a:t>
            </a:r>
            <a:r>
              <a:rPr lang="en-GB" sz="1200" u="none" dirty="0"/>
              <a:t> </a:t>
            </a:r>
            <a:r>
              <a:rPr lang="en-GB" sz="1200" u="none" dirty="0" err="1"/>
              <a:t>pomaka</a:t>
            </a:r>
            <a:r>
              <a:rPr lang="en-GB" sz="1200" u="none" dirty="0"/>
              <a:t> </a:t>
            </a:r>
            <a:r>
              <a:rPr lang="en-GB" sz="1200" u="none" dirty="0" err="1"/>
              <a:t>kratkoročnih</a:t>
            </a:r>
            <a:r>
              <a:rPr lang="en-GB" sz="1200" u="none" dirty="0"/>
              <a:t> AS </a:t>
            </a:r>
            <a:r>
              <a:rPr lang="en-GB" sz="1200" u="none" dirty="0" err="1"/>
              <a:t>i</a:t>
            </a:r>
            <a:r>
              <a:rPr lang="en-GB" sz="1200" u="none" dirty="0"/>
              <a:t> AD </a:t>
            </a:r>
            <a:r>
              <a:rPr lang="en-GB" sz="1200" u="none" dirty="0" err="1"/>
              <a:t>krivih</a:t>
            </a:r>
            <a:r>
              <a:rPr lang="en-GB" sz="1200" u="none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B7D7D-7D20-412D-812D-20876245F6AD}"/>
              </a:ext>
            </a:extLst>
          </p:cNvPr>
          <p:cNvSpPr txBox="1"/>
          <p:nvPr/>
        </p:nvSpPr>
        <p:spPr>
          <a:xfrm>
            <a:off x="6400800" y="3733800"/>
            <a:ext cx="15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u="none" dirty="0">
                <a:solidFill>
                  <a:schemeClr val="tx1"/>
                </a:solidFill>
              </a:rPr>
              <a:t>E</a:t>
            </a:r>
            <a:endParaRPr lang="en-GB" sz="1100" u="none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B6971-A510-4469-A3F8-4D9EE5FD12AF}"/>
              </a:ext>
            </a:extLst>
          </p:cNvPr>
          <p:cNvSpPr txBox="1"/>
          <p:nvPr/>
        </p:nvSpPr>
        <p:spPr>
          <a:xfrm>
            <a:off x="6553200" y="3886200"/>
            <a:ext cx="15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u="none" dirty="0">
                <a:solidFill>
                  <a:schemeClr val="tx1"/>
                </a:solidFill>
              </a:rPr>
              <a:t>F</a:t>
            </a:r>
            <a:endParaRPr lang="en-GB" sz="1100" u="none" dirty="0">
              <a:solidFill>
                <a:schemeClr val="tx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7606913-DB20-4725-B125-329DC8873B9E}"/>
              </a:ext>
            </a:extLst>
          </p:cNvPr>
          <p:cNvSpPr/>
          <p:nvPr/>
        </p:nvSpPr>
        <p:spPr bwMode="auto">
          <a:xfrm>
            <a:off x="6590488" y="3790544"/>
            <a:ext cx="76200" cy="10921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sng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8E89173-9EE4-49DF-9108-6AAB077C29DD}"/>
              </a:ext>
            </a:extLst>
          </p:cNvPr>
          <p:cNvSpPr/>
          <p:nvPr/>
        </p:nvSpPr>
        <p:spPr bwMode="auto">
          <a:xfrm>
            <a:off x="6733160" y="3981856"/>
            <a:ext cx="76200" cy="10921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sng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6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8104-EF2E-43E7-8224-E6983EFE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20B0-8BC4-4FD0-959D-93445DE19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19" y="838200"/>
            <a:ext cx="3810000" cy="4876800"/>
          </a:xfrm>
        </p:spPr>
        <p:txBody>
          <a:bodyPr/>
          <a:lstStyle/>
          <a:p>
            <a:r>
              <a:rPr lang="en-GB" dirty="0" err="1"/>
              <a:t>Monetarna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promena</a:t>
            </a:r>
            <a:r>
              <a:rPr lang="en-GB" dirty="0"/>
              <a:t> </a:t>
            </a:r>
            <a:r>
              <a:rPr lang="en-GB" dirty="0" err="1"/>
              <a:t>pariteta</a:t>
            </a:r>
            <a:r>
              <a:rPr lang="en-GB" dirty="0"/>
              <a:t> 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GB" dirty="0" err="1"/>
              <a:t>Ključna</a:t>
            </a:r>
            <a:r>
              <a:rPr lang="en-GB" dirty="0"/>
              <a:t> </a:t>
            </a:r>
            <a:r>
              <a:rPr lang="en-GB" dirty="0" err="1"/>
              <a:t>lekcija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Poglavlja</a:t>
            </a:r>
            <a:r>
              <a:rPr lang="en-GB" dirty="0"/>
              <a:t> 11 </a:t>
            </a:r>
            <a:r>
              <a:rPr lang="en-GB" dirty="0" err="1"/>
              <a:t>jeste</a:t>
            </a:r>
            <a:r>
              <a:rPr lang="en-GB" dirty="0"/>
              <a:t> da je </a:t>
            </a:r>
            <a:r>
              <a:rPr lang="en-GB" dirty="0" err="1"/>
              <a:t>nemoguće</a:t>
            </a:r>
            <a:r>
              <a:rPr lang="en-GB" dirty="0"/>
              <a:t> </a:t>
            </a:r>
            <a:r>
              <a:rPr lang="en-GB" dirty="0" err="1"/>
              <a:t>nastaviti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autonomnom</a:t>
            </a:r>
            <a:r>
              <a:rPr lang="en-GB" dirty="0"/>
              <a:t> </a:t>
            </a:r>
            <a:r>
              <a:rPr lang="en-GB" dirty="0" err="1"/>
              <a:t>monetarnom</a:t>
            </a:r>
            <a:r>
              <a:rPr lang="en-GB" dirty="0"/>
              <a:t> </a:t>
            </a:r>
            <a:r>
              <a:rPr lang="en-GB" dirty="0" err="1"/>
              <a:t>politikom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je </a:t>
            </a:r>
            <a:r>
              <a:rPr lang="en-GB" dirty="0" err="1"/>
              <a:t>devizni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 </a:t>
            </a:r>
            <a:r>
              <a:rPr lang="en-GB" dirty="0" err="1"/>
              <a:t>fiksan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F57F0-30F7-4F29-A77F-9DCECA5C6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Ali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dirty="0" err="1"/>
              <a:t>takođe</a:t>
            </a:r>
            <a:r>
              <a:rPr lang="en-GB" dirty="0"/>
              <a:t> </a:t>
            </a:r>
            <a:r>
              <a:rPr lang="en-GB" dirty="0" err="1"/>
              <a:t>ukazali</a:t>
            </a:r>
            <a:r>
              <a:rPr lang="en-GB" dirty="0"/>
              <a:t> da je </a:t>
            </a:r>
            <a:r>
              <a:rPr lang="en-GB" dirty="0" err="1"/>
              <a:t>moguće</a:t>
            </a:r>
            <a:r>
              <a:rPr lang="en-GB" dirty="0"/>
              <a:t> </a:t>
            </a:r>
            <a:r>
              <a:rPr lang="en-GB" dirty="0" err="1"/>
              <a:t>promentiti</a:t>
            </a:r>
            <a:r>
              <a:rPr lang="en-GB" dirty="0"/>
              <a:t> </a:t>
            </a:r>
            <a:r>
              <a:rPr lang="en-GB" dirty="0" err="1"/>
              <a:t>paritet</a:t>
            </a:r>
            <a:r>
              <a:rPr lang="en-GB" dirty="0"/>
              <a:t> </a:t>
            </a:r>
            <a:r>
              <a:rPr lang="en-GB" dirty="0" err="1"/>
              <a:t>valute</a:t>
            </a:r>
            <a:r>
              <a:rPr lang="en-GB" dirty="0"/>
              <a:t>, </a:t>
            </a:r>
            <a:r>
              <a:rPr lang="en-GB" dirty="0" err="1"/>
              <a:t>makar</a:t>
            </a:r>
            <a:r>
              <a:rPr lang="en-GB" dirty="0"/>
              <a:t> </a:t>
            </a:r>
            <a:r>
              <a:rPr lang="en-GB" dirty="0" err="1"/>
              <a:t>povremeno</a:t>
            </a:r>
            <a:endParaRPr lang="en-GB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C3D0F83-B9E7-49FC-A4CF-31955E8B0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5" t="33057" r="35998" b="43659"/>
          <a:stretch/>
        </p:blipFill>
        <p:spPr bwMode="auto">
          <a:xfrm>
            <a:off x="3505200" y="3124200"/>
            <a:ext cx="55734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B919E4-6756-4172-9EEC-8D12A0A3BF16}"/>
                  </a:ext>
                </a:extLst>
              </p:cNvPr>
              <p:cNvSpPr/>
              <p:nvPr/>
            </p:nvSpPr>
            <p:spPr>
              <a:xfrm>
                <a:off x="4848293" y="5562600"/>
                <a:ext cx="1321196" cy="975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u="none" dirty="0"/>
                  <a:t>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u="none" dirty="0" smtClean="0"/>
                          <m:t>S</m:t>
                        </m:r>
                        <m:r>
                          <m:rPr>
                            <m:nor/>
                          </m:rPr>
                          <a:rPr lang="sr-Latn-RS" b="0" i="0" u="none" dirty="0" smtClean="0"/>
                          <m:t> </m:t>
                        </m:r>
                        <m:r>
                          <m:rPr>
                            <m:nor/>
                          </m:rPr>
                          <a:rPr lang="en-GB" u="none" dirty="0" smtClean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u="none" dirty="0" smtClean="0"/>
                          <m:t>P</m:t>
                        </m:r>
                        <m:r>
                          <m:rPr>
                            <m:nor/>
                          </m:rPr>
                          <a:rPr lang="en-GB" u="none" dirty="0" smtClean="0"/>
                          <m:t>∗</m:t>
                        </m:r>
                      </m:den>
                    </m:f>
                  </m:oMath>
                </a14:m>
                <a:endParaRPr lang="en-GB" u="none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B919E4-6756-4172-9EEC-8D12A0A3B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93" y="5562600"/>
                <a:ext cx="1321196" cy="975332"/>
              </a:xfrm>
              <a:prstGeom prst="rect">
                <a:avLst/>
              </a:prstGeom>
              <a:blipFill>
                <a:blip r:embed="rId3"/>
                <a:stretch>
                  <a:fillRect l="-13825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FE400B-4EA4-44F4-B227-646B36B74355}"/>
              </a:ext>
            </a:extLst>
          </p:cNvPr>
          <p:cNvCxnSpPr>
            <a:cxnSpLocks/>
          </p:cNvCxnSpPr>
          <p:nvPr/>
        </p:nvCxnSpPr>
        <p:spPr bwMode="auto">
          <a:xfrm>
            <a:off x="5638800" y="5684534"/>
            <a:ext cx="228600" cy="3581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3652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2D20-DB69-4344-8711-16DF8DAC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6D1B2-B4EA-4C32-A552-FEE5BF54D6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941F3-A4B0-4243-B738-E53C3A394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57407" r="36667" b="20370"/>
          <a:stretch/>
        </p:blipFill>
        <p:spPr>
          <a:xfrm>
            <a:off x="914400" y="1971742"/>
            <a:ext cx="8229600" cy="3630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538473-136D-4B07-9763-0CDDADC4984F}"/>
              </a:ext>
            </a:extLst>
          </p:cNvPr>
          <p:cNvSpPr/>
          <p:nvPr/>
        </p:nvSpPr>
        <p:spPr>
          <a:xfrm>
            <a:off x="2705100" y="1977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chemeClr val="tx1"/>
                </a:solidFill>
              </a:rPr>
              <a:t>Tačka</a:t>
            </a:r>
            <a:r>
              <a:rPr lang="en-GB" sz="1200" dirty="0">
                <a:solidFill>
                  <a:schemeClr val="tx1"/>
                </a:solidFill>
              </a:rPr>
              <a:t> B ne </a:t>
            </a:r>
            <a:r>
              <a:rPr lang="en-GB" sz="1200" dirty="0" err="1">
                <a:solidFill>
                  <a:schemeClr val="tx1"/>
                </a:solidFill>
              </a:rPr>
              <a:t>može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biti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tačka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dugoročne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ravnoteže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jer</a:t>
            </a:r>
            <a:r>
              <a:rPr lang="en-GB" sz="1200" dirty="0">
                <a:solidFill>
                  <a:schemeClr val="tx1"/>
                </a:solidFill>
              </a:rPr>
              <a:t> se ne </a:t>
            </a:r>
            <a:r>
              <a:rPr lang="en-GB" sz="1200" dirty="0" err="1">
                <a:solidFill>
                  <a:schemeClr val="tx1"/>
                </a:solidFill>
              </a:rPr>
              <a:t>nalazi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na</a:t>
            </a:r>
            <a:r>
              <a:rPr lang="en-GB" sz="1200" dirty="0">
                <a:solidFill>
                  <a:schemeClr val="tx1"/>
                </a:solidFill>
              </a:rPr>
              <a:t> LAD </a:t>
            </a:r>
            <a:r>
              <a:rPr lang="en-GB" sz="1200" dirty="0" err="1">
                <a:solidFill>
                  <a:schemeClr val="tx1"/>
                </a:solidFill>
              </a:rPr>
              <a:t>niti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na</a:t>
            </a:r>
            <a:r>
              <a:rPr lang="en-GB" sz="1200" dirty="0">
                <a:solidFill>
                  <a:schemeClr val="tx1"/>
                </a:solidFill>
              </a:rPr>
              <a:t> LAS </a:t>
            </a:r>
            <a:r>
              <a:rPr lang="en-GB" sz="1200" dirty="0" err="1">
                <a:solidFill>
                  <a:schemeClr val="tx1"/>
                </a:solidFill>
              </a:rPr>
              <a:t>krivoj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6D236-D15C-44EA-8D17-C9612BD06845}"/>
              </a:ext>
            </a:extLst>
          </p:cNvPr>
          <p:cNvSpPr/>
          <p:nvPr/>
        </p:nvSpPr>
        <p:spPr>
          <a:xfrm>
            <a:off x="2705100" y="5791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U </a:t>
            </a:r>
            <a:r>
              <a:rPr lang="en-GB" sz="1400" dirty="0" err="1"/>
              <a:t>toku</a:t>
            </a:r>
            <a:r>
              <a:rPr lang="en-GB" sz="1400" dirty="0"/>
              <a:t> </a:t>
            </a:r>
            <a:r>
              <a:rPr lang="en-GB" sz="1400" dirty="0" err="1"/>
              <a:t>vraćanja</a:t>
            </a:r>
            <a:r>
              <a:rPr lang="en-GB" sz="1400" dirty="0"/>
              <a:t> u </a:t>
            </a:r>
            <a:r>
              <a:rPr lang="en-GB" sz="1400" dirty="0" err="1"/>
              <a:t>početni</a:t>
            </a:r>
            <a:r>
              <a:rPr lang="en-GB" sz="1400" dirty="0"/>
              <a:t> </a:t>
            </a:r>
            <a:r>
              <a:rPr lang="en-GB" sz="1400" dirty="0" err="1"/>
              <a:t>položaj</a:t>
            </a:r>
            <a:r>
              <a:rPr lang="en-GB" sz="1400" dirty="0"/>
              <a:t>, </a:t>
            </a:r>
            <a:r>
              <a:rPr lang="en-GB" sz="1400" dirty="0" err="1"/>
              <a:t>inflacioni</a:t>
            </a:r>
            <a:r>
              <a:rPr lang="en-GB" sz="1400" dirty="0"/>
              <a:t> </a:t>
            </a:r>
            <a:r>
              <a:rPr lang="en-GB" sz="1400" dirty="0" err="1"/>
              <a:t>diferencijal</a:t>
            </a:r>
            <a:r>
              <a:rPr lang="en-GB" sz="1400" dirty="0"/>
              <a:t> </a:t>
            </a:r>
            <a:r>
              <a:rPr lang="en-GB" sz="1400" dirty="0" err="1"/>
              <a:t>progresivno</a:t>
            </a:r>
            <a:r>
              <a:rPr lang="en-GB" sz="1400" dirty="0"/>
              <a:t> </a:t>
            </a:r>
            <a:r>
              <a:rPr lang="en-GB" sz="1400" dirty="0" err="1"/>
              <a:t>razgrađuje</a:t>
            </a:r>
            <a:r>
              <a:rPr lang="en-GB" sz="1400" dirty="0"/>
              <a:t> </a:t>
            </a:r>
            <a:r>
              <a:rPr lang="en-GB" sz="1400" dirty="0" err="1"/>
              <a:t>sve</a:t>
            </a:r>
            <a:r>
              <a:rPr lang="en-GB" sz="1400" dirty="0"/>
              <a:t> </a:t>
            </a:r>
            <a:r>
              <a:rPr lang="en-GB" sz="1400" dirty="0" err="1"/>
              <a:t>pozitivne</a:t>
            </a:r>
            <a:r>
              <a:rPr lang="en-GB" sz="1400" dirty="0"/>
              <a:t> </a:t>
            </a:r>
            <a:r>
              <a:rPr lang="en-GB" sz="1400" dirty="0" err="1"/>
              <a:t>efekte</a:t>
            </a:r>
            <a:r>
              <a:rPr lang="en-GB" sz="1400" dirty="0"/>
              <a:t> </a:t>
            </a:r>
            <a:r>
              <a:rPr lang="en-GB" sz="1400" dirty="0" err="1"/>
              <a:t>realne</a:t>
            </a:r>
            <a:r>
              <a:rPr lang="en-GB" sz="1400" dirty="0"/>
              <a:t> </a:t>
            </a:r>
            <a:r>
              <a:rPr lang="en-GB" sz="1400" dirty="0" err="1"/>
              <a:t>devalvacije</a:t>
            </a:r>
            <a:endParaRPr lang="en-GB" sz="1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A0B1D3-C4EC-4F9D-82EC-C834F74DB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kako?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69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358EDB2-04D3-4755-9E53-67887288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6BF335E-40F4-412E-BBDC-275342F3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3505200" cy="4876800"/>
          </a:xfrm>
        </p:spPr>
        <p:txBody>
          <a:bodyPr/>
          <a:lstStyle/>
          <a:p>
            <a:r>
              <a:rPr lang="en-US" altLang="en-US" sz="2800"/>
              <a:t>Levo orijentisana vlada – ve</a:t>
            </a:r>
            <a:r>
              <a:rPr lang="sr-Latn-CS" altLang="en-US" sz="2800"/>
              <a:t>ć</a:t>
            </a:r>
            <a:r>
              <a:rPr lang="en-US" altLang="en-US" sz="2800"/>
              <a:t>a zaposlenost je cilj vredan da se dozvoli rast inflacije</a:t>
            </a:r>
          </a:p>
          <a:p>
            <a:r>
              <a:rPr lang="en-US" altLang="en-US" sz="2800"/>
              <a:t>Bira tacku na severozapadnom segmentu Filipsove krive</a:t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0376A363-E849-4C12-8AB5-AA68108C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3624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69A54A-1BCF-4C7C-96C3-42111A939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240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B42-4EA3-4FD0-9281-8400F7A6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E4C2-5FEA-4650-9D7D-658A6A32DC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Agregatna</a:t>
            </a:r>
            <a:r>
              <a:rPr lang="en-GB" dirty="0"/>
              <a:t> </a:t>
            </a:r>
            <a:r>
              <a:rPr lang="en-GB" dirty="0" err="1"/>
              <a:t>ponuda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tražnja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fleksibilnom</a:t>
            </a:r>
            <a:r>
              <a:rPr lang="en-GB" dirty="0"/>
              <a:t> </a:t>
            </a:r>
            <a:r>
              <a:rPr lang="en-GB" dirty="0" err="1"/>
              <a:t>deviznom</a:t>
            </a:r>
            <a:r>
              <a:rPr lang="en-GB" dirty="0"/>
              <a:t> </a:t>
            </a:r>
            <a:r>
              <a:rPr lang="en-GB" dirty="0" err="1"/>
              <a:t>kursu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Fišerova jednačina</a:t>
            </a:r>
          </a:p>
          <a:p>
            <a:endParaRPr lang="sr-Latn-RS" dirty="0"/>
          </a:p>
          <a:p>
            <a:r>
              <a:rPr lang="en-GB" dirty="0" err="1"/>
              <a:t>i</a:t>
            </a:r>
            <a:r>
              <a:rPr lang="en-GB" dirty="0"/>
              <a:t> = r + </a:t>
            </a:r>
            <a:r>
              <a:rPr lang="el-GR" dirty="0"/>
              <a:t>π</a:t>
            </a:r>
            <a:r>
              <a:rPr lang="en-GB" baseline="30000" dirty="0"/>
              <a:t>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5FAE-540C-4FDF-BC83-1BC2C6C7FA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poverilac</a:t>
            </a:r>
            <a:r>
              <a:rPr lang="en-GB" dirty="0"/>
              <a:t> </a:t>
            </a:r>
            <a:r>
              <a:rPr lang="en-GB" dirty="0" err="1"/>
              <a:t>traži</a:t>
            </a:r>
            <a:r>
              <a:rPr lang="en-GB" dirty="0"/>
              <a:t> </a:t>
            </a:r>
            <a:r>
              <a:rPr lang="en-GB" dirty="0" err="1"/>
              <a:t>nominalnu</a:t>
            </a:r>
            <a:r>
              <a:rPr lang="en-GB" dirty="0"/>
              <a:t> </a:t>
            </a:r>
            <a:r>
              <a:rPr lang="en-GB" dirty="0" err="1"/>
              <a:t>kamatnu</a:t>
            </a:r>
            <a:r>
              <a:rPr lang="en-GB" dirty="0"/>
              <a:t> </a:t>
            </a:r>
            <a:r>
              <a:rPr lang="en-GB" dirty="0" err="1"/>
              <a:t>stopu</a:t>
            </a:r>
            <a:r>
              <a:rPr lang="en-GB" dirty="0"/>
              <a:t> </a:t>
            </a:r>
            <a:endParaRPr lang="sr-Latn-RS" dirty="0"/>
          </a:p>
          <a:p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obuhvata</a:t>
            </a:r>
            <a:r>
              <a:rPr lang="en-GB" dirty="0"/>
              <a:t> ne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propušteni</a:t>
            </a:r>
            <a:r>
              <a:rPr lang="en-GB" dirty="0"/>
              <a:t> </a:t>
            </a:r>
            <a:r>
              <a:rPr lang="en-GB" dirty="0" err="1"/>
              <a:t>oportunitetni</a:t>
            </a:r>
            <a:r>
              <a:rPr lang="en-GB" dirty="0"/>
              <a:t> </a:t>
            </a:r>
            <a:r>
              <a:rPr lang="en-GB" dirty="0" err="1"/>
              <a:t>trošak</a:t>
            </a:r>
            <a:r>
              <a:rPr lang="en-GB" dirty="0"/>
              <a:t> (r),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kompenzaciju</a:t>
            </a:r>
            <a:r>
              <a:rPr lang="en-GB" dirty="0"/>
              <a:t> za </a:t>
            </a:r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kupovne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</a:t>
            </a:r>
            <a:r>
              <a:rPr lang="en-GB" dirty="0" err="1"/>
              <a:t>glavnice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nastaje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inflacije</a:t>
            </a:r>
            <a:r>
              <a:rPr lang="en-GB" dirty="0"/>
              <a:t> (</a:t>
            </a:r>
            <a:r>
              <a:rPr lang="el-GR" dirty="0"/>
              <a:t>π</a:t>
            </a:r>
            <a:r>
              <a:rPr lang="en-GB" baseline="30000" dirty="0"/>
              <a:t>e</a:t>
            </a:r>
            <a:r>
              <a:rPr lang="en-GB" dirty="0"/>
              <a:t> ). </a:t>
            </a:r>
          </a:p>
        </p:txBody>
      </p:sp>
    </p:spTree>
    <p:extLst>
      <p:ext uri="{BB962C8B-B14F-4D97-AF65-F5344CB8AC3E}">
        <p14:creationId xmlns:p14="http://schemas.microsoft.com/office/powerpoint/2010/main" val="127598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339E-AB32-4F00-80B7-DCD290CE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1766-ECF1-48FE-BCDA-2AD478DF9F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Neutralna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prirodna</a:t>
            </a:r>
            <a:r>
              <a:rPr lang="en-GB" dirty="0"/>
              <a:t> </a:t>
            </a:r>
            <a:r>
              <a:rPr lang="en-GB" dirty="0" err="1"/>
              <a:t>kamatna</a:t>
            </a:r>
            <a:r>
              <a:rPr lang="en-GB" dirty="0"/>
              <a:t> </a:t>
            </a:r>
            <a:r>
              <a:rPr lang="en-GB" dirty="0" err="1"/>
              <a:t>stopa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Poglavlja</a:t>
            </a:r>
            <a:r>
              <a:rPr lang="en-GB" dirty="0"/>
              <a:t> 9 </a:t>
            </a:r>
            <a:endParaRPr lang="sr-Latn-RS" dirty="0"/>
          </a:p>
          <a:p>
            <a:endParaRPr lang="sr-Latn-RS" dirty="0"/>
          </a:p>
          <a:p>
            <a:r>
              <a:rPr lang="en-GB" dirty="0"/>
              <a:t>je </a:t>
            </a:r>
            <a:r>
              <a:rPr lang="en-GB" dirty="0" err="1"/>
              <a:t>stopa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centralna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inflacija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autput</a:t>
            </a:r>
            <a:r>
              <a:rPr lang="en-GB" dirty="0"/>
              <a:t> </a:t>
            </a:r>
            <a:r>
              <a:rPr lang="en-GB" dirty="0" err="1"/>
              <a:t>dostigli</a:t>
            </a:r>
            <a:r>
              <a:rPr lang="en-GB" dirty="0"/>
              <a:t> target,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znači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jaz</a:t>
            </a:r>
            <a:r>
              <a:rPr lang="en-GB" dirty="0"/>
              <a:t> u </a:t>
            </a:r>
            <a:r>
              <a:rPr lang="en-GB" dirty="0" err="1"/>
              <a:t>autputu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jaz</a:t>
            </a:r>
            <a:r>
              <a:rPr lang="en-GB" dirty="0"/>
              <a:t> u </a:t>
            </a:r>
            <a:r>
              <a:rPr lang="en-GB" dirty="0" err="1"/>
              <a:t>inflaciji</a:t>
            </a:r>
            <a:r>
              <a:rPr lang="en-GB" dirty="0"/>
              <a:t> </a:t>
            </a:r>
            <a:r>
              <a:rPr lang="en-GB" dirty="0" err="1"/>
              <a:t>jednaki</a:t>
            </a:r>
            <a:r>
              <a:rPr lang="en-GB" dirty="0"/>
              <a:t> </a:t>
            </a:r>
            <a:r>
              <a:rPr lang="en-GB" dirty="0" err="1"/>
              <a:t>nuli</a:t>
            </a:r>
            <a:r>
              <a:rPr lang="en-GB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0F7D4-3A7C-42AD-9748-3F749881F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Ali, </a:t>
            </a:r>
            <a:r>
              <a:rPr lang="en-GB" dirty="0" err="1"/>
              <a:t>čime</a:t>
            </a:r>
            <a:r>
              <a:rPr lang="en-GB" dirty="0"/>
              <a:t> se </a:t>
            </a:r>
            <a:r>
              <a:rPr lang="en-GB" dirty="0" err="1"/>
              <a:t>rukovodi</a:t>
            </a:r>
            <a:r>
              <a:rPr lang="en-GB" dirty="0"/>
              <a:t> </a:t>
            </a:r>
            <a:r>
              <a:rPr lang="en-GB" dirty="0" err="1"/>
              <a:t>centralna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? </a:t>
            </a:r>
            <a:r>
              <a:rPr lang="en-GB" dirty="0" err="1"/>
              <a:t>Fišerova</a:t>
            </a:r>
            <a:r>
              <a:rPr lang="en-GB" dirty="0"/>
              <a:t> </a:t>
            </a:r>
            <a:r>
              <a:rPr lang="en-GB" dirty="0" err="1"/>
              <a:t>jednačina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daje</a:t>
            </a:r>
            <a:r>
              <a:rPr lang="en-GB" dirty="0"/>
              <a:t> </a:t>
            </a:r>
            <a:r>
              <a:rPr lang="en-GB" dirty="0" err="1"/>
              <a:t>odgovor</a:t>
            </a:r>
            <a:r>
              <a:rPr lang="en-GB" dirty="0"/>
              <a:t>: u </a:t>
            </a:r>
            <a:r>
              <a:rPr lang="en-GB" dirty="0" err="1"/>
              <a:t>pitanju</a:t>
            </a:r>
            <a:r>
              <a:rPr lang="en-GB" dirty="0"/>
              <a:t> je </a:t>
            </a:r>
            <a:r>
              <a:rPr lang="en-GB" dirty="0" err="1"/>
              <a:t>suma</a:t>
            </a:r>
            <a:r>
              <a:rPr lang="en-GB" dirty="0"/>
              <a:t> </a:t>
            </a:r>
            <a:r>
              <a:rPr lang="en-GB" dirty="0" err="1"/>
              <a:t>dugoročne</a:t>
            </a:r>
            <a:r>
              <a:rPr lang="en-GB" dirty="0"/>
              <a:t> </a:t>
            </a:r>
            <a:r>
              <a:rPr lang="en-GB" dirty="0" err="1"/>
              <a:t>kamatne</a:t>
            </a:r>
            <a:r>
              <a:rPr lang="en-GB" dirty="0"/>
              <a:t> stope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targetirane</a:t>
            </a:r>
            <a:r>
              <a:rPr lang="en-GB" dirty="0"/>
              <a:t> </a:t>
            </a:r>
            <a:r>
              <a:rPr lang="en-GB" dirty="0" err="1"/>
              <a:t>inflacije</a:t>
            </a:r>
            <a:endParaRPr lang="sr-Latn-RS" dirty="0"/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2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D3C1-6228-4256-A1AD-E9735E7F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E936-461B-4A51-800C-ACF22824B8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9F618-7D99-4C62-BE17-D0DF69A5C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000" t="28667" r="50000" b="21555"/>
          <a:stretch/>
        </p:blipFill>
        <p:spPr>
          <a:xfrm>
            <a:off x="1447800" y="0"/>
            <a:ext cx="4876800" cy="6861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766F23-DFB5-4229-A923-CCC797A24EDC}"/>
              </a:ext>
            </a:extLst>
          </p:cNvPr>
          <p:cNvSpPr txBox="1"/>
          <p:nvPr/>
        </p:nvSpPr>
        <p:spPr>
          <a:xfrm>
            <a:off x="3733800" y="13716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00" u="none" dirty="0">
                <a:solidFill>
                  <a:schemeClr val="tx1"/>
                </a:solidFill>
              </a:rPr>
              <a:t>Odliv kapitala</a:t>
            </a:r>
            <a:endParaRPr lang="en-GB" sz="10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A259-1664-4DA2-ABC7-F9369910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0EF8-706D-49DE-83FE-D54D159BC2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Fiksni kurs – monetarna politika nema dejstvo </a:t>
            </a:r>
          </a:p>
          <a:p>
            <a:endParaRPr lang="sr-Latn-RS" dirty="0"/>
          </a:p>
          <a:p>
            <a:r>
              <a:rPr lang="sr-Latn-RS" dirty="0"/>
              <a:t>Svaki pomak LM menja devizni kurs, i automatski mora da se koriguje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E1B58-35FA-4F06-B202-91236F058D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Fleksibilni</a:t>
            </a:r>
          </a:p>
          <a:p>
            <a:endParaRPr lang="sr-Latn-RS" dirty="0"/>
          </a:p>
          <a:p>
            <a:r>
              <a:rPr lang="sr-Latn-RS" dirty="0"/>
              <a:t>Fiskalna politika nema dejstvo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5652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3066-F99A-4366-B3B1-01714B8C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065E4-E3E4-4462-B5AC-7529E064DE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000" t="28667" r="38000" b="39333"/>
          <a:stretch/>
        </p:blipFill>
        <p:spPr>
          <a:xfrm>
            <a:off x="304799" y="152400"/>
            <a:ext cx="85343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5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6445-2C69-48A8-A7E2-3E40436A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83D1-D356-4EC2-B237-D93E1096B0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Šokovi</a:t>
            </a:r>
            <a:r>
              <a:rPr lang="en-GB" dirty="0"/>
              <a:t> </a:t>
            </a:r>
            <a:r>
              <a:rPr lang="en-GB" dirty="0" err="1"/>
              <a:t>ponude</a:t>
            </a:r>
            <a:endParaRPr lang="sr-Latn-RS" dirty="0"/>
          </a:p>
          <a:p>
            <a:endParaRPr lang="sr-Latn-RS" dirty="0"/>
          </a:p>
          <a:p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uzmu</a:t>
            </a:r>
            <a:r>
              <a:rPr lang="en-GB" dirty="0"/>
              <a:t>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različit</a:t>
            </a:r>
            <a:r>
              <a:rPr lang="en-GB" dirty="0"/>
              <a:t> </a:t>
            </a:r>
            <a:r>
              <a:rPr lang="en-GB" dirty="0" err="1"/>
              <a:t>konkretan</a:t>
            </a:r>
            <a:r>
              <a:rPr lang="en-GB" dirty="0"/>
              <a:t> </a:t>
            </a:r>
            <a:r>
              <a:rPr lang="en-GB" dirty="0" err="1"/>
              <a:t>oblik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tradicionalne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agregatne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nemaju</a:t>
            </a:r>
            <a:r>
              <a:rPr lang="en-GB" dirty="0"/>
              <a:t> </a:t>
            </a:r>
            <a:r>
              <a:rPr lang="en-GB" dirty="0" err="1"/>
              <a:t>dejstvo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27608-393D-4BDF-A98B-EFF3D87AFB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politik</a:t>
            </a:r>
            <a:r>
              <a:rPr lang="sr-Latn-RS" dirty="0"/>
              <a:t>a</a:t>
            </a:r>
            <a:r>
              <a:rPr lang="en-GB" dirty="0"/>
              <a:t> </a:t>
            </a:r>
            <a:r>
              <a:rPr lang="en-GB" dirty="0" err="1"/>
              <a:t>agregatne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 </a:t>
            </a:r>
            <a:r>
              <a:rPr lang="en-GB" dirty="0" err="1"/>
              <a:t>ekonomski</a:t>
            </a:r>
            <a:r>
              <a:rPr lang="en-GB" dirty="0"/>
              <a:t> </a:t>
            </a:r>
            <a:r>
              <a:rPr lang="en-GB" dirty="0" err="1"/>
              <a:t>prilično</a:t>
            </a:r>
            <a:r>
              <a:rPr lang="en-GB" dirty="0"/>
              <a:t> </a:t>
            </a:r>
            <a:r>
              <a:rPr lang="en-GB" dirty="0" err="1"/>
              <a:t>kompleksn</a:t>
            </a:r>
            <a:r>
              <a:rPr lang="sr-Latn-RS" dirty="0"/>
              <a:t>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politički</a:t>
            </a:r>
            <a:r>
              <a:rPr lang="en-GB" dirty="0"/>
              <a:t>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sprovodiv</a:t>
            </a:r>
            <a:r>
              <a:rPr lang="sr-Latn-RS" dirty="0"/>
              <a:t>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5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6888-18F7-49AF-8F9D-47C9A270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32ED-E69C-4A0E-89C4-32541B3670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Primeri</a:t>
            </a:r>
          </a:p>
          <a:p>
            <a:r>
              <a:rPr lang="en-GB" dirty="0" err="1"/>
              <a:t>tranzicija</a:t>
            </a:r>
            <a:r>
              <a:rPr lang="en-GB" dirty="0"/>
              <a:t> </a:t>
            </a:r>
            <a:r>
              <a:rPr lang="en-GB" dirty="0" err="1"/>
              <a:t>centralno</a:t>
            </a:r>
            <a:r>
              <a:rPr lang="en-GB" dirty="0"/>
              <a:t> </a:t>
            </a:r>
            <a:r>
              <a:rPr lang="en-GB" dirty="0" err="1"/>
              <a:t>planskih</a:t>
            </a:r>
            <a:r>
              <a:rPr lang="en-GB" dirty="0"/>
              <a:t> </a:t>
            </a:r>
            <a:r>
              <a:rPr lang="en-GB" dirty="0" err="1"/>
              <a:t>privreda</a:t>
            </a:r>
            <a:r>
              <a:rPr lang="en-GB" dirty="0"/>
              <a:t> u </a:t>
            </a:r>
            <a:r>
              <a:rPr lang="en-GB" dirty="0" err="1"/>
              <a:t>Istočnoj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Centralnoj</a:t>
            </a:r>
            <a:r>
              <a:rPr lang="en-GB" dirty="0"/>
              <a:t> </a:t>
            </a:r>
            <a:r>
              <a:rPr lang="en-GB" dirty="0" err="1"/>
              <a:t>Evropi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1989. </a:t>
            </a:r>
            <a:r>
              <a:rPr lang="en-GB" dirty="0" err="1"/>
              <a:t>godine</a:t>
            </a:r>
            <a:r>
              <a:rPr lang="en-GB" dirty="0"/>
              <a:t>.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realni</a:t>
            </a:r>
            <a:r>
              <a:rPr lang="en-GB" dirty="0"/>
              <a:t> BDP je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godina</a:t>
            </a:r>
            <a:r>
              <a:rPr lang="en-GB" dirty="0"/>
              <a:t> </a:t>
            </a:r>
            <a:r>
              <a:rPr lang="en-GB" dirty="0" err="1"/>
              <a:t>padao</a:t>
            </a:r>
            <a:r>
              <a:rPr lang="en-GB" dirty="0"/>
              <a:t> da bi </a:t>
            </a:r>
            <a:r>
              <a:rPr lang="en-GB" dirty="0" err="1"/>
              <a:t>nakon</a:t>
            </a:r>
            <a:r>
              <a:rPr lang="en-GB" dirty="0"/>
              <a:t> toga </a:t>
            </a:r>
            <a:r>
              <a:rPr lang="en-GB" dirty="0" err="1"/>
              <a:t>počeo</a:t>
            </a:r>
            <a:r>
              <a:rPr lang="en-GB" dirty="0"/>
              <a:t> da </a:t>
            </a:r>
            <a:r>
              <a:rPr lang="en-GB" dirty="0" err="1"/>
              <a:t>raste</a:t>
            </a:r>
            <a:r>
              <a:rPr lang="en-GB" dirty="0"/>
              <a:t> </a:t>
            </a:r>
            <a:r>
              <a:rPr lang="en-GB" dirty="0" err="1"/>
              <a:t>prilično</a:t>
            </a:r>
            <a:r>
              <a:rPr lang="en-GB" dirty="0"/>
              <a:t> </a:t>
            </a:r>
            <a:r>
              <a:rPr lang="en-GB" dirty="0" err="1"/>
              <a:t>brzim</a:t>
            </a:r>
            <a:r>
              <a:rPr lang="en-GB" dirty="0"/>
              <a:t> </a:t>
            </a:r>
            <a:r>
              <a:rPr lang="en-GB" dirty="0" err="1"/>
              <a:t>korakom</a:t>
            </a:r>
            <a:r>
              <a:rPr lang="en-GB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A53E9-CA1E-4EFC-89CC-67620CFD1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4876800"/>
          </a:xfrm>
        </p:spPr>
        <p:txBody>
          <a:bodyPr/>
          <a:lstStyle/>
          <a:p>
            <a:r>
              <a:rPr lang="en-GB" dirty="0" err="1"/>
              <a:t>Skorašnji</a:t>
            </a:r>
            <a:r>
              <a:rPr lang="en-GB" dirty="0"/>
              <a:t> primer </a:t>
            </a:r>
            <a:r>
              <a:rPr lang="en-GB" dirty="0" err="1"/>
              <a:t>revolucija</a:t>
            </a:r>
            <a:r>
              <a:rPr lang="en-GB" dirty="0"/>
              <a:t> u </a:t>
            </a:r>
            <a:r>
              <a:rPr lang="en-GB" dirty="0" err="1"/>
              <a:t>informacionoj</a:t>
            </a:r>
            <a:r>
              <a:rPr lang="en-GB" dirty="0"/>
              <a:t> </a:t>
            </a:r>
            <a:r>
              <a:rPr lang="en-GB" dirty="0" err="1"/>
              <a:t>tehnologiji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sredine</a:t>
            </a:r>
            <a:r>
              <a:rPr lang="en-GB" dirty="0"/>
              <a:t> 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Prethodne</a:t>
            </a:r>
            <a:r>
              <a:rPr lang="en-GB" dirty="0"/>
              <a:t> </a:t>
            </a:r>
            <a:r>
              <a:rPr lang="en-GB" dirty="0" err="1"/>
              <a:t>epizode</a:t>
            </a:r>
            <a:r>
              <a:rPr lang="en-GB" dirty="0"/>
              <a:t> </a:t>
            </a:r>
            <a:r>
              <a:rPr lang="en-GB" dirty="0" err="1"/>
              <a:t>uključuju</a:t>
            </a:r>
            <a:r>
              <a:rPr lang="en-GB" dirty="0"/>
              <a:t> </a:t>
            </a:r>
            <a:r>
              <a:rPr lang="en-GB" dirty="0" err="1"/>
              <a:t>otkrića</a:t>
            </a:r>
            <a:r>
              <a:rPr lang="en-GB" dirty="0"/>
              <a:t> </a:t>
            </a:r>
            <a:r>
              <a:rPr lang="en-GB" dirty="0" err="1"/>
              <a:t>električne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, </a:t>
            </a:r>
            <a:r>
              <a:rPr lang="en-GB" dirty="0" err="1"/>
              <a:t>automobila</a:t>
            </a:r>
            <a:r>
              <a:rPr lang="en-GB" dirty="0"/>
              <a:t>,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plastičnih</a:t>
            </a:r>
            <a:r>
              <a:rPr lang="en-GB" dirty="0"/>
              <a:t> </a:t>
            </a:r>
            <a:r>
              <a:rPr lang="en-GB" dirty="0" err="1"/>
              <a:t>materijala</a:t>
            </a:r>
            <a:r>
              <a:rPr lang="en-GB" dirty="0"/>
              <a:t>. </a:t>
            </a:r>
            <a:r>
              <a:rPr lang="en-GB" dirty="0" err="1"/>
              <a:t>Otkrića</a:t>
            </a:r>
            <a:r>
              <a:rPr lang="en-GB" dirty="0"/>
              <a:t> </a:t>
            </a:r>
            <a:r>
              <a:rPr lang="en-GB" dirty="0" err="1"/>
              <a:t>prirodnih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 </a:t>
            </a:r>
            <a:r>
              <a:rPr lang="en-GB" dirty="0" err="1"/>
              <a:t>takođe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primer </a:t>
            </a:r>
            <a:r>
              <a:rPr lang="en-GB" dirty="0" err="1"/>
              <a:t>povoljnog</a:t>
            </a:r>
            <a:r>
              <a:rPr lang="en-GB" dirty="0"/>
              <a:t> </a:t>
            </a:r>
            <a:r>
              <a:rPr lang="en-GB" dirty="0" err="1"/>
              <a:t>šoka</a:t>
            </a:r>
            <a:r>
              <a:rPr lang="en-GB" dirty="0"/>
              <a:t> </a:t>
            </a:r>
            <a:r>
              <a:rPr lang="en-GB" dirty="0" err="1"/>
              <a:t>ponude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59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7941-AA13-47A3-8468-78F15BFA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9EFB-C804-4684-9E75-EB2BB09B12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Kratkoročna</a:t>
            </a:r>
            <a:r>
              <a:rPr lang="en-GB" dirty="0"/>
              <a:t> </a:t>
            </a:r>
            <a:r>
              <a:rPr lang="en-GB" dirty="0" err="1"/>
              <a:t>dilema</a:t>
            </a:r>
            <a:r>
              <a:rPr lang="en-GB" dirty="0"/>
              <a:t> u </a:t>
            </a:r>
            <a:r>
              <a:rPr lang="en-GB" dirty="0" err="1"/>
              <a:t>ekonomskoj</a:t>
            </a:r>
            <a:r>
              <a:rPr lang="en-GB" dirty="0"/>
              <a:t> </a:t>
            </a:r>
            <a:r>
              <a:rPr lang="en-GB" dirty="0" err="1"/>
              <a:t>politici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Kretanje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tačke</a:t>
            </a:r>
            <a:r>
              <a:rPr lang="en-GB" dirty="0"/>
              <a:t> A do </a:t>
            </a:r>
            <a:r>
              <a:rPr lang="en-GB" dirty="0" err="1"/>
              <a:t>tačke</a:t>
            </a:r>
            <a:r>
              <a:rPr lang="en-GB" dirty="0"/>
              <a:t> B </a:t>
            </a:r>
            <a:r>
              <a:rPr lang="sr-Latn-RS" dirty="0"/>
              <a:t> - </a:t>
            </a:r>
          </a:p>
          <a:p>
            <a:r>
              <a:rPr lang="en-GB" dirty="0" err="1"/>
              <a:t>stagflacij</a:t>
            </a:r>
            <a:r>
              <a:rPr lang="sr-Latn-RS" dirty="0"/>
              <a:t>a</a:t>
            </a:r>
            <a:r>
              <a:rPr lang="en-GB" dirty="0"/>
              <a:t>, </a:t>
            </a:r>
            <a:r>
              <a:rPr lang="en-GB" dirty="0" err="1"/>
              <a:t>usporen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i</a:t>
            </a:r>
            <a:endParaRPr lang="sr-Latn-RS" dirty="0"/>
          </a:p>
          <a:p>
            <a:r>
              <a:rPr lang="en-GB" dirty="0" err="1"/>
              <a:t>rastuć</a:t>
            </a:r>
            <a:r>
              <a:rPr lang="sr-Latn-RS" dirty="0"/>
              <a:t>a</a:t>
            </a:r>
            <a:r>
              <a:rPr lang="en-GB" dirty="0"/>
              <a:t> </a:t>
            </a:r>
            <a:r>
              <a:rPr lang="en-GB" dirty="0" err="1"/>
              <a:t>inflacije</a:t>
            </a:r>
            <a:r>
              <a:rPr lang="en-GB" dirty="0"/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CAA989-CE12-4F13-B325-79E6C2C29F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000" t="21555" r="36000" b="42889"/>
          <a:stretch/>
        </p:blipFill>
        <p:spPr>
          <a:xfrm>
            <a:off x="5031227" y="845391"/>
            <a:ext cx="3810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16EA-CFEB-4AC6-862A-5208F88D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3E8F-579E-4CC0-B03E-A82F6A6F26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Razlog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leži</a:t>
            </a:r>
            <a:r>
              <a:rPr lang="en-GB" dirty="0"/>
              <a:t> 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dileme</a:t>
            </a:r>
            <a:r>
              <a:rPr lang="en-GB" dirty="0"/>
              <a:t> </a:t>
            </a:r>
            <a:r>
              <a:rPr lang="en-GB" dirty="0" err="1"/>
              <a:t>takođe</a:t>
            </a:r>
            <a:r>
              <a:rPr lang="en-GB" dirty="0"/>
              <a:t> je </a:t>
            </a:r>
            <a:r>
              <a:rPr lang="en-GB" dirty="0" err="1"/>
              <a:t>jasan</a:t>
            </a:r>
            <a:r>
              <a:rPr lang="en-GB" dirty="0"/>
              <a:t>: </a:t>
            </a:r>
            <a:r>
              <a:rPr lang="en-GB" dirty="0" err="1"/>
              <a:t>makroekonomske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agregatne</a:t>
            </a:r>
            <a:r>
              <a:rPr lang="en-GB" dirty="0"/>
              <a:t> </a:t>
            </a:r>
            <a:r>
              <a:rPr lang="en-GB" dirty="0" err="1"/>
              <a:t>tražnje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loše</a:t>
            </a:r>
            <a:r>
              <a:rPr lang="en-GB" dirty="0"/>
              <a:t> </a:t>
            </a:r>
            <a:r>
              <a:rPr lang="en-GB" dirty="0" err="1"/>
              <a:t>reaguju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šokove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4E254-93A5-41F6-BF6A-D456EE58BE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000" t="21555" r="36000" b="42889"/>
          <a:stretch/>
        </p:blipFill>
        <p:spPr>
          <a:xfrm>
            <a:off x="4953000" y="609600"/>
            <a:ext cx="4171426" cy="59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3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4B74-84F1-4CC4-A655-DDBC43D2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F5F3-55A9-4E3E-9669-E78801DBC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354" y="1123950"/>
            <a:ext cx="4378354" cy="4876800"/>
          </a:xfrm>
        </p:spPr>
        <p:txBody>
          <a:bodyPr/>
          <a:lstStyle/>
          <a:p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</a:t>
            </a:r>
            <a:r>
              <a:rPr lang="en-GB" dirty="0" err="1"/>
              <a:t>kasnije</a:t>
            </a:r>
            <a:r>
              <a:rPr lang="en-GB" dirty="0"/>
              <a:t> </a:t>
            </a:r>
            <a:r>
              <a:rPr lang="sr-Latn-RS" dirty="0"/>
              <a:t>prihvatile </a:t>
            </a:r>
            <a:r>
              <a:rPr lang="en-GB" dirty="0" err="1"/>
              <a:t>čvrst</a:t>
            </a:r>
            <a:r>
              <a:rPr lang="sr-Latn-RS" dirty="0"/>
              <a:t>e</a:t>
            </a:r>
            <a:r>
              <a:rPr lang="en-GB" dirty="0"/>
              <a:t> </a:t>
            </a:r>
            <a:r>
              <a:rPr lang="en-GB" dirty="0" err="1"/>
              <a:t>inflacion</a:t>
            </a:r>
            <a:r>
              <a:rPr lang="sr-Latn-RS" dirty="0"/>
              <a:t>e</a:t>
            </a:r>
            <a:r>
              <a:rPr lang="en-GB" dirty="0"/>
              <a:t> target</a:t>
            </a:r>
            <a:r>
              <a:rPr lang="sr-Latn-RS" dirty="0"/>
              <a:t>e</a:t>
            </a:r>
          </a:p>
          <a:p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redom</a:t>
            </a:r>
            <a:r>
              <a:rPr lang="en-GB" dirty="0"/>
              <a:t> </a:t>
            </a:r>
            <a:r>
              <a:rPr lang="en-GB" dirty="0" err="1"/>
              <a:t>odustajale</a:t>
            </a:r>
            <a:r>
              <a:rPr lang="en-GB" dirty="0"/>
              <a:t> od </a:t>
            </a:r>
            <a:r>
              <a:rPr lang="en-GB" dirty="0" err="1"/>
              <a:t>ekspanzivne</a:t>
            </a:r>
            <a:r>
              <a:rPr lang="en-GB" dirty="0"/>
              <a:t> </a:t>
            </a:r>
            <a:r>
              <a:rPr lang="en-GB" dirty="0" err="1"/>
              <a:t>monetarne</a:t>
            </a:r>
            <a:r>
              <a:rPr lang="en-GB" dirty="0"/>
              <a:t> </a:t>
            </a:r>
            <a:r>
              <a:rPr lang="en-GB" dirty="0" err="1"/>
              <a:t>politike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Drugo</a:t>
            </a:r>
            <a:r>
              <a:rPr lang="en-GB" dirty="0"/>
              <a:t> </a:t>
            </a:r>
            <a:r>
              <a:rPr lang="en-GB" dirty="0" err="1"/>
              <a:t>veliko</a:t>
            </a:r>
            <a:r>
              <a:rPr lang="en-GB" dirty="0"/>
              <a:t> </a:t>
            </a:r>
            <a:r>
              <a:rPr lang="en-GB" dirty="0" err="1"/>
              <a:t>dostignuće</a:t>
            </a:r>
            <a:r>
              <a:rPr lang="en-GB" dirty="0"/>
              <a:t> </a:t>
            </a:r>
            <a:r>
              <a:rPr lang="en-GB" dirty="0" err="1"/>
              <a:t>ekonomske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1980-ih </a:t>
            </a:r>
            <a:r>
              <a:rPr lang="en-GB" dirty="0" err="1"/>
              <a:t>bila</a:t>
            </a:r>
            <a:r>
              <a:rPr lang="en-GB" dirty="0"/>
              <a:t> je </a:t>
            </a:r>
            <a:r>
              <a:rPr lang="en-GB" dirty="0" err="1"/>
              <a:t>uspešna</a:t>
            </a:r>
            <a:r>
              <a:rPr lang="en-GB" dirty="0"/>
              <a:t> </a:t>
            </a:r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/>
              <a:t>duga</a:t>
            </a:r>
            <a:r>
              <a:rPr lang="en-GB" dirty="0"/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FA34D-5B03-43B8-B097-DBA6AA439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000" t="21555" r="50000" b="35778"/>
          <a:stretch/>
        </p:blipFill>
        <p:spPr>
          <a:xfrm>
            <a:off x="4835554" y="533400"/>
            <a:ext cx="40386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EA32093-05CB-4B8E-8F62-C724B1CB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597A897-519E-445B-BBB6-E3F93C79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3200400" cy="4876800"/>
          </a:xfrm>
        </p:spPr>
        <p:txBody>
          <a:bodyPr/>
          <a:lstStyle/>
          <a:p>
            <a:r>
              <a:rPr lang="sr-Latn-CS" altLang="en-US" sz="2400"/>
              <a:t>Desna orijenacija </a:t>
            </a:r>
          </a:p>
          <a:p>
            <a:r>
              <a:rPr lang="sr-Latn-CS" altLang="en-US" sz="2400"/>
              <a:t>više je brine </a:t>
            </a:r>
            <a:r>
              <a:rPr lang="en-US" altLang="en-US" sz="2400"/>
              <a:t>infla</a:t>
            </a:r>
            <a:r>
              <a:rPr lang="sr-Latn-CS" altLang="en-US" sz="2400"/>
              <a:t>cija i zaštita vrednosti aktive</a:t>
            </a:r>
            <a:r>
              <a:rPr lang="en-US" altLang="en-US" sz="2400"/>
              <a:t>; </a:t>
            </a:r>
          </a:p>
          <a:p>
            <a:endParaRPr lang="sr-Latn-CS" altLang="en-US" sz="2400"/>
          </a:p>
          <a:p>
            <a:r>
              <a:rPr lang="sr-Latn-CS" altLang="en-US" sz="2400"/>
              <a:t>Veća nezaposlenost je cena niske inflacije, bira tačku na jugoistočnom delu krive</a:t>
            </a:r>
            <a:endParaRPr lang="en-US" altLang="en-US" sz="2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C8285F-98E0-4988-98C1-2F41DF0D69A3}"/>
              </a:ext>
            </a:extLst>
          </p:cNvPr>
          <p:cNvSpPr txBox="1">
            <a:spLocks/>
          </p:cNvSpPr>
          <p:nvPr/>
        </p:nvSpPr>
        <p:spPr bwMode="auto">
          <a:xfrm>
            <a:off x="381000" y="609600"/>
            <a:ext cx="365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u="none" kern="0" dirty="0">
              <a:latin typeface="+mn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58C1A72-878A-43D9-B470-49A1E3EA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3624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6C22CB-577D-4991-A2B3-2626456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194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4F9A-3343-4D38-A142-B5876E7D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B803-8808-42AF-A5AF-E3406CB5F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Dezinflacija</a:t>
            </a:r>
            <a:r>
              <a:rPr lang="en-GB" dirty="0"/>
              <a:t> 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Visoka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uporna</a:t>
            </a:r>
            <a:r>
              <a:rPr lang="en-GB" dirty="0"/>
              <a:t> </a:t>
            </a:r>
            <a:r>
              <a:rPr lang="en-GB" dirty="0" err="1"/>
              <a:t>inflacije</a:t>
            </a:r>
            <a:r>
              <a:rPr lang="en-GB" dirty="0"/>
              <a:t> </a:t>
            </a:r>
            <a:r>
              <a:rPr lang="en-GB" dirty="0" err="1"/>
              <a:t>isključivo</a:t>
            </a:r>
            <a:r>
              <a:rPr lang="en-GB" dirty="0"/>
              <a:t> se </a:t>
            </a:r>
            <a:r>
              <a:rPr lang="en-GB" dirty="0" err="1"/>
              <a:t>javlja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prekomerne</a:t>
            </a:r>
            <a:r>
              <a:rPr lang="en-GB" dirty="0"/>
              <a:t> stope </a:t>
            </a:r>
            <a:r>
              <a:rPr lang="en-GB" dirty="0" err="1"/>
              <a:t>rasta</a:t>
            </a:r>
            <a:r>
              <a:rPr lang="en-GB" dirty="0"/>
              <a:t> </a:t>
            </a:r>
            <a:r>
              <a:rPr lang="en-GB" dirty="0" err="1"/>
              <a:t>novčane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je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jedini</a:t>
            </a:r>
            <a:r>
              <a:rPr lang="en-GB" dirty="0"/>
              <a:t> </a:t>
            </a:r>
            <a:r>
              <a:rPr lang="en-GB" dirty="0" err="1"/>
              <a:t>lek</a:t>
            </a:r>
            <a:r>
              <a:rPr lang="en-GB" dirty="0"/>
              <a:t> – </a:t>
            </a:r>
            <a:r>
              <a:rPr lang="en-GB" dirty="0" err="1"/>
              <a:t>usporiti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monetarnim</a:t>
            </a:r>
            <a:r>
              <a:rPr lang="en-GB" dirty="0"/>
              <a:t> </a:t>
            </a:r>
            <a:r>
              <a:rPr lang="en-GB" dirty="0" err="1"/>
              <a:t>rastom</a:t>
            </a:r>
            <a:r>
              <a:rPr lang="en-GB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04C7F-3779-4088-BF49-6541D9421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4876800"/>
          </a:xfrm>
        </p:spPr>
        <p:txBody>
          <a:bodyPr/>
          <a:lstStyle/>
          <a:p>
            <a:r>
              <a:rPr lang="en-GB" dirty="0" err="1"/>
              <a:t>Kako</a:t>
            </a:r>
            <a:r>
              <a:rPr lang="en-GB" dirty="0"/>
              <a:t> se to </a:t>
            </a:r>
            <a:r>
              <a:rPr lang="en-GB" dirty="0" err="1"/>
              <a:t>radi</a:t>
            </a:r>
            <a:r>
              <a:rPr lang="en-GB" dirty="0"/>
              <a:t>, u </a:t>
            </a:r>
            <a:r>
              <a:rPr lang="en-GB" dirty="0" err="1"/>
              <a:t>velikoj</a:t>
            </a:r>
            <a:r>
              <a:rPr lang="en-GB" dirty="0"/>
              <a:t> </a:t>
            </a:r>
            <a:r>
              <a:rPr lang="en-GB" dirty="0" err="1"/>
              <a:t>meri</a:t>
            </a:r>
            <a:r>
              <a:rPr lang="en-GB" dirty="0"/>
              <a:t> </a:t>
            </a:r>
            <a:r>
              <a:rPr lang="en-GB" dirty="0" err="1"/>
              <a:t>zavisiće</a:t>
            </a:r>
            <a:r>
              <a:rPr lang="en-GB" dirty="0"/>
              <a:t> od </a:t>
            </a:r>
            <a:r>
              <a:rPr lang="en-GB" dirty="0" err="1"/>
              <a:t>režima</a:t>
            </a:r>
            <a:r>
              <a:rPr lang="en-GB" dirty="0"/>
              <a:t> </a:t>
            </a:r>
            <a:r>
              <a:rPr lang="en-GB" dirty="0" err="1"/>
              <a:t>deviznog</a:t>
            </a:r>
            <a:r>
              <a:rPr lang="en-GB" dirty="0"/>
              <a:t> </a:t>
            </a:r>
            <a:r>
              <a:rPr lang="en-GB" dirty="0" err="1"/>
              <a:t>kursa</a:t>
            </a:r>
            <a:r>
              <a:rPr lang="en-GB" dirty="0"/>
              <a:t>. 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fleksibilnom</a:t>
            </a:r>
            <a:r>
              <a:rPr lang="en-GB" dirty="0"/>
              <a:t> </a:t>
            </a:r>
            <a:r>
              <a:rPr lang="en-GB" dirty="0" err="1"/>
              <a:t>kursu</a:t>
            </a:r>
            <a:r>
              <a:rPr lang="en-GB" dirty="0"/>
              <a:t> </a:t>
            </a:r>
            <a:r>
              <a:rPr lang="en-GB" dirty="0" err="1"/>
              <a:t>centralna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slobodno</a:t>
            </a:r>
            <a:r>
              <a:rPr lang="en-GB" dirty="0"/>
              <a:t> da </a:t>
            </a:r>
            <a:r>
              <a:rPr lang="en-GB" dirty="0" err="1"/>
              <a:t>izabere</a:t>
            </a:r>
            <a:r>
              <a:rPr lang="en-GB" dirty="0"/>
              <a:t> </a:t>
            </a:r>
            <a:r>
              <a:rPr lang="en-GB" dirty="0" err="1"/>
              <a:t>inflacioni</a:t>
            </a:r>
            <a:r>
              <a:rPr lang="en-GB" dirty="0"/>
              <a:t> target, </a:t>
            </a:r>
            <a:r>
              <a:rPr lang="en-GB" dirty="0" err="1"/>
              <a:t>te</a:t>
            </a:r>
            <a:r>
              <a:rPr lang="en-GB" dirty="0"/>
              <a:t> je </a:t>
            </a:r>
            <a:r>
              <a:rPr lang="en-GB" dirty="0" err="1"/>
              <a:t>rešenje</a:t>
            </a:r>
            <a:r>
              <a:rPr lang="en-GB" dirty="0"/>
              <a:t> za problem </a:t>
            </a:r>
            <a:r>
              <a:rPr lang="en-GB" dirty="0" err="1"/>
              <a:t>visoke</a:t>
            </a:r>
            <a:r>
              <a:rPr lang="en-GB" dirty="0"/>
              <a:t> </a:t>
            </a:r>
            <a:r>
              <a:rPr lang="en-GB" dirty="0" err="1"/>
              <a:t>inflacije</a:t>
            </a:r>
            <a:r>
              <a:rPr lang="en-GB" dirty="0"/>
              <a:t> </a:t>
            </a:r>
            <a:r>
              <a:rPr lang="en-GB" dirty="0" err="1"/>
              <a:t>tehnički</a:t>
            </a:r>
            <a:r>
              <a:rPr lang="en-GB" dirty="0"/>
              <a:t> </a:t>
            </a:r>
            <a:r>
              <a:rPr lang="en-GB" dirty="0" err="1"/>
              <a:t>veoma</a:t>
            </a:r>
            <a:r>
              <a:rPr lang="en-GB" dirty="0"/>
              <a:t> </a:t>
            </a:r>
            <a:r>
              <a:rPr lang="en-GB" dirty="0" err="1"/>
              <a:t>jednostavno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veoma</a:t>
            </a:r>
            <a:r>
              <a:rPr lang="en-GB" dirty="0"/>
              <a:t> </a:t>
            </a:r>
            <a:r>
              <a:rPr lang="en-GB" dirty="0" err="1"/>
              <a:t>bolno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11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A805-5E3A-44C8-82BF-6418AA23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913D-843F-41BD-A6D5-2D257F94E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800600" cy="4876800"/>
          </a:xfrm>
        </p:spPr>
        <p:txBody>
          <a:bodyPr/>
          <a:lstStyle/>
          <a:p>
            <a:r>
              <a:rPr lang="en-GB" dirty="0" err="1"/>
              <a:t>Onda</a:t>
            </a:r>
            <a:r>
              <a:rPr lang="en-GB" dirty="0"/>
              <a:t> </a:t>
            </a:r>
            <a:r>
              <a:rPr lang="en-GB" dirty="0" err="1"/>
              <a:t>dolazimo</a:t>
            </a:r>
            <a:r>
              <a:rPr lang="en-GB" dirty="0"/>
              <a:t> do </a:t>
            </a:r>
            <a:r>
              <a:rPr lang="en-GB" dirty="0" err="1"/>
              <a:t>interesantnog</a:t>
            </a:r>
            <a:r>
              <a:rPr lang="en-GB" dirty="0"/>
              <a:t> </a:t>
            </a:r>
            <a:r>
              <a:rPr lang="en-GB" dirty="0" err="1"/>
              <a:t>pitanja</a:t>
            </a:r>
            <a:r>
              <a:rPr lang="en-GB" dirty="0"/>
              <a:t>: </a:t>
            </a:r>
            <a:r>
              <a:rPr lang="en-GB" dirty="0" err="1"/>
              <a:t>koliko</a:t>
            </a:r>
            <a:r>
              <a:rPr lang="en-GB" dirty="0"/>
              <a:t> </a:t>
            </a:r>
            <a:r>
              <a:rPr lang="en-GB" dirty="0" err="1"/>
              <a:t>traje</a:t>
            </a:r>
            <a:r>
              <a:rPr lang="en-GB" dirty="0"/>
              <a:t> </a:t>
            </a:r>
            <a:r>
              <a:rPr lang="en-GB" dirty="0" err="1"/>
              <a:t>dok</a:t>
            </a:r>
            <a:r>
              <a:rPr lang="en-GB" dirty="0"/>
              <a:t> se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tačke</a:t>
            </a:r>
            <a:r>
              <a:rPr lang="en-GB" dirty="0"/>
              <a:t> B ne </a:t>
            </a:r>
            <a:r>
              <a:rPr lang="en-GB" dirty="0" err="1"/>
              <a:t>stigne</a:t>
            </a:r>
            <a:r>
              <a:rPr lang="en-GB" dirty="0"/>
              <a:t> u </a:t>
            </a:r>
            <a:r>
              <a:rPr lang="en-GB" dirty="0" err="1"/>
              <a:t>tačku</a:t>
            </a:r>
            <a:r>
              <a:rPr lang="sr-Latn-RS" dirty="0"/>
              <a:t> C?</a:t>
            </a:r>
          </a:p>
          <a:p>
            <a:endParaRPr lang="sr-Latn-RS" dirty="0"/>
          </a:p>
          <a:p>
            <a:r>
              <a:rPr lang="en-GB" dirty="0"/>
              <a:t>I </a:t>
            </a:r>
            <a:r>
              <a:rPr lang="en-GB" dirty="0" err="1"/>
              <a:t>koliko</a:t>
            </a:r>
            <a:r>
              <a:rPr lang="en-GB" dirty="0"/>
              <a:t> se </a:t>
            </a:r>
            <a:r>
              <a:rPr lang="en-GB" dirty="0" err="1"/>
              <a:t>autputa</a:t>
            </a:r>
            <a:r>
              <a:rPr lang="en-GB" dirty="0"/>
              <a:t> </a:t>
            </a:r>
            <a:r>
              <a:rPr lang="en-GB" dirty="0" err="1"/>
              <a:t>usput</a:t>
            </a:r>
            <a:r>
              <a:rPr lang="en-GB" dirty="0"/>
              <a:t> </a:t>
            </a:r>
            <a:r>
              <a:rPr lang="en-GB" dirty="0" err="1"/>
              <a:t>izgubi</a:t>
            </a:r>
            <a:r>
              <a:rPr lang="en-GB" dirty="0"/>
              <a:t>? </a:t>
            </a:r>
            <a:endParaRPr lang="sr-Latn-RS" dirty="0"/>
          </a:p>
          <a:p>
            <a:endParaRPr lang="sr-Latn-RS" dirty="0"/>
          </a:p>
          <a:p>
            <a:r>
              <a:rPr lang="en-GB" dirty="0" err="1"/>
              <a:t>Troškovi</a:t>
            </a:r>
            <a:r>
              <a:rPr lang="en-GB" dirty="0"/>
              <a:t> </a:t>
            </a:r>
            <a:r>
              <a:rPr lang="en-GB" dirty="0" err="1"/>
              <a:t>dezinflacije</a:t>
            </a:r>
            <a:r>
              <a:rPr lang="en-GB" dirty="0"/>
              <a:t> </a:t>
            </a:r>
            <a:r>
              <a:rPr lang="en-GB" dirty="0" err="1"/>
              <a:t>izraženi</a:t>
            </a:r>
            <a:r>
              <a:rPr lang="en-GB" dirty="0"/>
              <a:t> </a:t>
            </a:r>
            <a:r>
              <a:rPr lang="en-GB" dirty="0" err="1"/>
              <a:t>padom</a:t>
            </a:r>
            <a:r>
              <a:rPr lang="en-GB" dirty="0"/>
              <a:t> </a:t>
            </a:r>
            <a:r>
              <a:rPr lang="en-GB" dirty="0" err="1"/>
              <a:t>autputa</a:t>
            </a:r>
            <a:r>
              <a:rPr lang="en-GB" dirty="0"/>
              <a:t> </a:t>
            </a:r>
            <a:r>
              <a:rPr lang="en-GB" dirty="0" err="1"/>
              <a:t>biće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manji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se </a:t>
            </a:r>
            <a:r>
              <a:rPr lang="en-GB" dirty="0" err="1"/>
              <a:t>brže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spuštala</a:t>
            </a:r>
            <a:r>
              <a:rPr lang="en-GB" dirty="0"/>
              <a:t> AS </a:t>
            </a:r>
            <a:r>
              <a:rPr lang="en-GB" dirty="0" err="1"/>
              <a:t>kriva</a:t>
            </a: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191A83-F47E-4870-AA17-C0F50F3E2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587" t="50733" r="34001" b="24379"/>
          <a:stretch/>
        </p:blipFill>
        <p:spPr>
          <a:xfrm>
            <a:off x="5187363" y="990600"/>
            <a:ext cx="4109037" cy="350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E4FF7-5A8C-485F-B9BF-9C8B0E53F142}"/>
              </a:ext>
            </a:extLst>
          </p:cNvPr>
          <p:cNvSpPr/>
          <p:nvPr/>
        </p:nvSpPr>
        <p:spPr>
          <a:xfrm>
            <a:off x="5181600" y="45286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/>
              <a:t>treba</a:t>
            </a:r>
            <a:r>
              <a:rPr lang="en-GB" sz="2000" dirty="0"/>
              <a:t> </a:t>
            </a:r>
            <a:r>
              <a:rPr lang="en-GB" sz="2000" dirty="0" err="1"/>
              <a:t>primeniti</a:t>
            </a:r>
            <a:r>
              <a:rPr lang="en-GB" sz="2000" dirty="0"/>
              <a:t> mere </a:t>
            </a:r>
            <a:r>
              <a:rPr lang="en-GB" sz="2000" dirty="0" err="1"/>
              <a:t>restriktivne</a:t>
            </a:r>
            <a:r>
              <a:rPr lang="en-GB" sz="2000" dirty="0"/>
              <a:t> </a:t>
            </a:r>
            <a:r>
              <a:rPr lang="en-GB" sz="2000" dirty="0" err="1"/>
              <a:t>monetarne</a:t>
            </a:r>
            <a:r>
              <a:rPr lang="en-GB" sz="2000" dirty="0"/>
              <a:t> </a:t>
            </a:r>
            <a:r>
              <a:rPr lang="en-GB" sz="2000" dirty="0" err="1"/>
              <a:t>odnosno</a:t>
            </a:r>
            <a:r>
              <a:rPr lang="en-GB" sz="2000" dirty="0"/>
              <a:t> </a:t>
            </a:r>
            <a:r>
              <a:rPr lang="en-GB" sz="2000" dirty="0" err="1"/>
              <a:t>fiskalne</a:t>
            </a:r>
            <a:r>
              <a:rPr lang="en-GB" sz="2000" dirty="0"/>
              <a:t> </a:t>
            </a:r>
            <a:r>
              <a:rPr lang="en-GB" sz="2000" dirty="0" err="1"/>
              <a:t>politike</a:t>
            </a:r>
            <a:r>
              <a:rPr lang="en-GB" sz="2000" dirty="0"/>
              <a:t>, </a:t>
            </a:r>
            <a:r>
              <a:rPr lang="en-GB" sz="2000" dirty="0" err="1"/>
              <a:t>koje</a:t>
            </a:r>
            <a:r>
              <a:rPr lang="en-GB" sz="2000" dirty="0"/>
              <a:t> bi </a:t>
            </a:r>
            <a:r>
              <a:rPr lang="en-GB" sz="2000" dirty="0" err="1"/>
              <a:t>pogurale</a:t>
            </a:r>
            <a:r>
              <a:rPr lang="en-GB" sz="2000" dirty="0"/>
              <a:t> </a:t>
            </a:r>
            <a:r>
              <a:rPr lang="en-GB" sz="2000" dirty="0" err="1"/>
              <a:t>krivu</a:t>
            </a:r>
            <a:r>
              <a:rPr lang="en-GB" sz="2000" dirty="0"/>
              <a:t> AD do AD’.</a:t>
            </a:r>
          </a:p>
        </p:txBody>
      </p:sp>
    </p:spTree>
    <p:extLst>
      <p:ext uri="{BB962C8B-B14F-4D97-AF65-F5344CB8AC3E}">
        <p14:creationId xmlns:p14="http://schemas.microsoft.com/office/powerpoint/2010/main" val="179920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6FA2-38DF-4D80-86E7-A67E557E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F52E-24B1-466E-9E03-B076836B5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0" y="990600"/>
            <a:ext cx="3810000" cy="4876800"/>
          </a:xfrm>
        </p:spPr>
        <p:txBody>
          <a:bodyPr/>
          <a:lstStyle/>
          <a:p>
            <a:r>
              <a:rPr lang="en-GB" dirty="0" err="1"/>
              <a:t>primenjena</a:t>
            </a:r>
            <a:r>
              <a:rPr lang="en-GB" dirty="0"/>
              <a:t> je, </a:t>
            </a:r>
            <a:r>
              <a:rPr lang="en-GB" dirty="0" err="1"/>
              <a:t>na</a:t>
            </a:r>
            <a:r>
              <a:rPr lang="en-GB" dirty="0"/>
              <a:t> primer, 1991. </a:t>
            </a:r>
            <a:r>
              <a:rPr lang="en-GB" dirty="0" err="1"/>
              <a:t>godine</a:t>
            </a:r>
            <a:r>
              <a:rPr lang="en-GB" dirty="0"/>
              <a:t> u </a:t>
            </a:r>
            <a:r>
              <a:rPr lang="en-GB" dirty="0" err="1"/>
              <a:t>Argentini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1997. u </a:t>
            </a:r>
            <a:r>
              <a:rPr lang="en-GB" dirty="0" err="1"/>
              <a:t>Bugarskoj</a:t>
            </a:r>
            <a:r>
              <a:rPr lang="en-GB" dirty="0"/>
              <a:t>. U </a:t>
            </a:r>
            <a:r>
              <a:rPr lang="en-GB" dirty="0" err="1"/>
              <a:t>oba</a:t>
            </a:r>
            <a:r>
              <a:rPr lang="en-GB" dirty="0"/>
              <a:t> </a:t>
            </a:r>
            <a:r>
              <a:rPr lang="en-GB" dirty="0" err="1"/>
              <a:t>slučaja</a:t>
            </a:r>
            <a:r>
              <a:rPr lang="en-GB" dirty="0"/>
              <a:t> je dobro </a:t>
            </a:r>
            <a:r>
              <a:rPr lang="en-GB" dirty="0" err="1"/>
              <a:t>fukcionisala</a:t>
            </a:r>
            <a:r>
              <a:rPr lang="en-GB" dirty="0"/>
              <a:t>, </a:t>
            </a:r>
            <a:r>
              <a:rPr lang="en-GB" dirty="0" err="1"/>
              <a:t>mada</a:t>
            </a:r>
            <a:r>
              <a:rPr lang="en-GB" dirty="0"/>
              <a:t> je u </a:t>
            </a:r>
            <a:r>
              <a:rPr lang="en-GB" dirty="0" err="1"/>
              <a:t>Argentini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aranžman</a:t>
            </a:r>
            <a:r>
              <a:rPr lang="en-GB" dirty="0"/>
              <a:t> 2001.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propao</a:t>
            </a:r>
            <a:r>
              <a:rPr lang="en-GB" dirty="0"/>
              <a:t>. </a:t>
            </a:r>
            <a:r>
              <a:rPr lang="en-GB" dirty="0" err="1"/>
              <a:t>Međutim</a:t>
            </a:r>
            <a:r>
              <a:rPr lang="en-GB" dirty="0"/>
              <a:t>, do </a:t>
            </a:r>
            <a:r>
              <a:rPr lang="en-GB" dirty="0" err="1"/>
              <a:t>tada</a:t>
            </a:r>
            <a:r>
              <a:rPr lang="en-GB" dirty="0"/>
              <a:t>, </a:t>
            </a:r>
            <a:r>
              <a:rPr lang="en-GB" dirty="0" err="1"/>
              <a:t>inflacija</a:t>
            </a:r>
            <a:r>
              <a:rPr lang="en-GB" dirty="0"/>
              <a:t> je </a:t>
            </a:r>
            <a:r>
              <a:rPr lang="en-GB" dirty="0" err="1"/>
              <a:t>spuštena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negativnu</a:t>
            </a:r>
            <a:r>
              <a:rPr lang="en-GB" dirty="0"/>
              <a:t> </a:t>
            </a:r>
            <a:r>
              <a:rPr lang="en-GB" dirty="0" err="1"/>
              <a:t>vrednost</a:t>
            </a:r>
            <a:r>
              <a:rPr lang="en-GB" dirty="0"/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449B9-0EA1-4534-AF22-46E557B3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075189"/>
            <a:ext cx="4343400" cy="4876800"/>
          </a:xfrm>
        </p:spPr>
        <p:txBody>
          <a:bodyPr/>
          <a:lstStyle/>
          <a:p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rešenje</a:t>
            </a:r>
            <a:r>
              <a:rPr lang="en-GB" dirty="0"/>
              <a:t> je da se </a:t>
            </a:r>
            <a:r>
              <a:rPr lang="en-GB" dirty="0" err="1"/>
              <a:t>devizni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 </a:t>
            </a:r>
            <a:r>
              <a:rPr lang="en-GB" dirty="0" err="1"/>
              <a:t>iskoristi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sidro</a:t>
            </a:r>
            <a:r>
              <a:rPr lang="en-GB" dirty="0"/>
              <a:t>. Da bi to </a:t>
            </a:r>
            <a:r>
              <a:rPr lang="en-GB" dirty="0" err="1"/>
              <a:t>uradile</a:t>
            </a:r>
            <a:r>
              <a:rPr lang="en-GB" dirty="0"/>
              <a:t>, </a:t>
            </a:r>
            <a:r>
              <a:rPr lang="en-GB" dirty="0" err="1"/>
              <a:t>vlasti</a:t>
            </a:r>
            <a:r>
              <a:rPr lang="en-GB" dirty="0"/>
              <a:t> </a:t>
            </a:r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pokažu</a:t>
            </a:r>
            <a:r>
              <a:rPr lang="en-GB" dirty="0"/>
              <a:t> </a:t>
            </a:r>
            <a:r>
              <a:rPr lang="en-GB" dirty="0" err="1"/>
              <a:t>volju</a:t>
            </a:r>
            <a:r>
              <a:rPr lang="en-GB" dirty="0"/>
              <a:t> da </a:t>
            </a:r>
            <a:r>
              <a:rPr lang="en-GB" dirty="0" err="1"/>
              <a:t>neće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dozvoliti</a:t>
            </a:r>
            <a:r>
              <a:rPr lang="en-GB" dirty="0"/>
              <a:t> </a:t>
            </a:r>
            <a:r>
              <a:rPr lang="en-GB" dirty="0" err="1"/>
              <a:t>depresijaciju</a:t>
            </a:r>
            <a:r>
              <a:rPr lang="en-GB" dirty="0"/>
              <a:t>. </a:t>
            </a:r>
            <a:r>
              <a:rPr lang="en-GB" dirty="0" err="1"/>
              <a:t>Zbog</a:t>
            </a:r>
            <a:r>
              <a:rPr lang="en-GB" dirty="0"/>
              <a:t> toga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mnoge</a:t>
            </a:r>
            <a:r>
              <a:rPr lang="en-GB" dirty="0"/>
              <a:t> </a:t>
            </a:r>
            <a:r>
              <a:rPr lang="en-GB" dirty="0" err="1"/>
              <a:t>zemlje</a:t>
            </a:r>
            <a:r>
              <a:rPr lang="en-GB" dirty="0"/>
              <a:t> </a:t>
            </a:r>
            <a:r>
              <a:rPr lang="en-GB" dirty="0" err="1"/>
              <a:t>uvele</a:t>
            </a:r>
            <a:r>
              <a:rPr lang="en-GB" dirty="0"/>
              <a:t> </a:t>
            </a:r>
            <a:r>
              <a:rPr lang="en-GB" dirty="0" err="1"/>
              <a:t>čvrste</a:t>
            </a:r>
            <a:r>
              <a:rPr lang="en-GB" dirty="0"/>
              <a:t> </a:t>
            </a:r>
            <a:r>
              <a:rPr lang="en-GB" dirty="0" err="1"/>
              <a:t>varijante</a:t>
            </a:r>
            <a:r>
              <a:rPr lang="en-GB" dirty="0"/>
              <a:t> </a:t>
            </a:r>
            <a:r>
              <a:rPr lang="en-GB" dirty="0" err="1"/>
              <a:t>fiksnog</a:t>
            </a:r>
            <a:r>
              <a:rPr lang="en-GB" dirty="0"/>
              <a:t> </a:t>
            </a:r>
            <a:r>
              <a:rPr lang="en-GB" dirty="0" err="1"/>
              <a:t>kursa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je </a:t>
            </a:r>
            <a:r>
              <a:rPr lang="en-GB" dirty="0" err="1"/>
              <a:t>devalvacija</a:t>
            </a:r>
            <a:r>
              <a:rPr lang="en-GB" dirty="0"/>
              <a:t> </a:t>
            </a:r>
            <a:r>
              <a:rPr lang="en-GB" dirty="0" err="1"/>
              <a:t>zabranjena</a:t>
            </a:r>
            <a:r>
              <a:rPr lang="en-GB" dirty="0"/>
              <a:t> </a:t>
            </a:r>
            <a:r>
              <a:rPr lang="en-GB" dirty="0" err="1"/>
              <a:t>zakonom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72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A2C2-0667-4693-9A95-0912D9B7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228F-32F9-49B4-BB77-64D273999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 err="1"/>
              <a:t>Pretpostavimo</a:t>
            </a:r>
            <a:r>
              <a:rPr lang="en-GB" sz="1600" dirty="0"/>
              <a:t> da </a:t>
            </a:r>
            <a:r>
              <a:rPr lang="en-GB" sz="1600" dirty="0" err="1"/>
              <a:t>ste</a:t>
            </a:r>
            <a:r>
              <a:rPr lang="en-GB" sz="1600" dirty="0"/>
              <a:t> </a:t>
            </a:r>
            <a:r>
              <a:rPr lang="en-GB" sz="1600" dirty="0" err="1"/>
              <a:t>zaduženi</a:t>
            </a:r>
            <a:r>
              <a:rPr lang="en-GB" sz="1600" dirty="0"/>
              <a:t> za </a:t>
            </a:r>
            <a:r>
              <a:rPr lang="en-GB" sz="1600" dirty="0" err="1"/>
              <a:t>monetarnu</a:t>
            </a:r>
            <a:r>
              <a:rPr lang="en-GB" sz="1600" dirty="0"/>
              <a:t> </a:t>
            </a:r>
            <a:r>
              <a:rPr lang="en-GB" sz="1600" dirty="0" err="1"/>
              <a:t>politiku</a:t>
            </a:r>
            <a:r>
              <a:rPr lang="en-GB" sz="1600" dirty="0"/>
              <a:t> u </a:t>
            </a:r>
            <a:r>
              <a:rPr lang="en-GB" sz="1600" dirty="0" err="1"/>
              <a:t>zemlji</a:t>
            </a:r>
            <a:r>
              <a:rPr lang="en-GB" sz="1600" dirty="0"/>
              <a:t> u </a:t>
            </a:r>
            <a:r>
              <a:rPr lang="en-GB" sz="1600" dirty="0" err="1"/>
              <a:t>razvoju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da </a:t>
            </a:r>
            <a:r>
              <a:rPr lang="en-GB" sz="1600" dirty="0" err="1"/>
              <a:t>cena</a:t>
            </a:r>
            <a:r>
              <a:rPr lang="en-GB" sz="1600" dirty="0"/>
              <a:t> nekton </a:t>
            </a:r>
            <a:r>
              <a:rPr lang="en-GB" sz="1600" dirty="0" err="1"/>
              <a:t>primarnog</a:t>
            </a:r>
            <a:r>
              <a:rPr lang="en-GB" sz="1600" dirty="0"/>
              <a:t> </a:t>
            </a:r>
            <a:r>
              <a:rPr lang="en-GB" sz="1600" dirty="0" err="1"/>
              <a:t>proizvoda</a:t>
            </a:r>
            <a:r>
              <a:rPr lang="en-GB" sz="1600" dirty="0"/>
              <a:t> (</a:t>
            </a:r>
            <a:r>
              <a:rPr lang="en-GB" sz="1600" dirty="0" err="1"/>
              <a:t>hrana</a:t>
            </a:r>
            <a:r>
              <a:rPr lang="en-GB" sz="1600" dirty="0"/>
              <a:t>, </a:t>
            </a:r>
            <a:r>
              <a:rPr lang="en-GB" sz="1600" dirty="0" err="1"/>
              <a:t>nafta</a:t>
            </a:r>
            <a:r>
              <a:rPr lang="en-GB" sz="1600" dirty="0"/>
              <a:t>) </a:t>
            </a:r>
            <a:r>
              <a:rPr lang="en-GB" sz="1600" dirty="0" err="1"/>
              <a:t>naglo</a:t>
            </a:r>
            <a:r>
              <a:rPr lang="en-GB" sz="1600" dirty="0"/>
              <a:t> </a:t>
            </a:r>
            <a:r>
              <a:rPr lang="en-GB" sz="1600" dirty="0" err="1"/>
              <a:t>poraste</a:t>
            </a:r>
            <a:r>
              <a:rPr lang="en-GB" sz="1600" dirty="0"/>
              <a:t>,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što</a:t>
            </a:r>
            <a:r>
              <a:rPr lang="en-GB" sz="1600" dirty="0"/>
              <a:t> se </a:t>
            </a:r>
            <a:r>
              <a:rPr lang="en-GB" sz="1600" dirty="0" err="1"/>
              <a:t>prethodnih</a:t>
            </a:r>
            <a:r>
              <a:rPr lang="en-GB" sz="1600" dirty="0"/>
              <a:t> </a:t>
            </a:r>
            <a:r>
              <a:rPr lang="en-GB" sz="1600" dirty="0" err="1"/>
              <a:t>godina</a:t>
            </a:r>
            <a:r>
              <a:rPr lang="en-GB" sz="1600" dirty="0"/>
              <a:t> </a:t>
            </a:r>
            <a:r>
              <a:rPr lang="en-GB" sz="1600" dirty="0" err="1"/>
              <a:t>dešavalo</a:t>
            </a:r>
            <a:r>
              <a:rPr lang="en-GB" sz="1600" dirty="0"/>
              <a:t>. </a:t>
            </a:r>
          </a:p>
          <a:p>
            <a:endParaRPr lang="en-GB" sz="1600" dirty="0"/>
          </a:p>
          <a:p>
            <a:r>
              <a:rPr lang="en-GB" sz="1600" dirty="0" err="1"/>
              <a:t>Kakva</a:t>
            </a:r>
            <a:r>
              <a:rPr lang="en-GB" sz="1600" dirty="0"/>
              <a:t> </a:t>
            </a:r>
            <a:r>
              <a:rPr lang="en-GB" sz="1600" dirty="0" err="1"/>
              <a:t>će</a:t>
            </a:r>
            <a:r>
              <a:rPr lang="en-GB" sz="1600" dirty="0"/>
              <a:t> </a:t>
            </a:r>
            <a:r>
              <a:rPr lang="en-GB" sz="1600" dirty="0" err="1"/>
              <a:t>biti</a:t>
            </a:r>
            <a:r>
              <a:rPr lang="en-GB" sz="1600" dirty="0"/>
              <a:t> </a:t>
            </a:r>
            <a:r>
              <a:rPr lang="en-GB" sz="1600" dirty="0" err="1"/>
              <a:t>posledice</a:t>
            </a:r>
            <a:r>
              <a:rPr lang="en-GB" sz="1600" dirty="0"/>
              <a:t> u </a:t>
            </a:r>
            <a:r>
              <a:rPr lang="en-GB" sz="1600" dirty="0" err="1"/>
              <a:t>režimu</a:t>
            </a:r>
            <a:r>
              <a:rPr lang="en-GB" sz="1600" dirty="0"/>
              <a:t> </a:t>
            </a:r>
            <a:r>
              <a:rPr lang="en-GB" sz="1600" dirty="0" err="1"/>
              <a:t>fleksibilnog</a:t>
            </a:r>
            <a:r>
              <a:rPr lang="en-GB" sz="1600" dirty="0"/>
              <a:t> </a:t>
            </a:r>
            <a:r>
              <a:rPr lang="en-GB" sz="1600" dirty="0" err="1"/>
              <a:t>kursa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fiksiranim</a:t>
            </a:r>
            <a:r>
              <a:rPr lang="en-GB" sz="1600" dirty="0"/>
              <a:t> </a:t>
            </a:r>
            <a:r>
              <a:rPr lang="en-GB" sz="1600" dirty="0" err="1"/>
              <a:t>inflacionim</a:t>
            </a:r>
            <a:r>
              <a:rPr lang="en-GB" sz="1600" dirty="0"/>
              <a:t> </a:t>
            </a:r>
            <a:r>
              <a:rPr lang="en-GB" sz="1600" dirty="0" err="1"/>
              <a:t>targetom</a:t>
            </a:r>
            <a:r>
              <a:rPr lang="en-GB" sz="1600" dirty="0"/>
              <a:t>? </a:t>
            </a:r>
            <a:r>
              <a:rPr lang="en-GB" sz="1600" dirty="0" err="1"/>
              <a:t>Koje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nepovoljnosti</a:t>
            </a:r>
            <a:r>
              <a:rPr lang="en-GB" sz="1600" dirty="0"/>
              <a:t> </a:t>
            </a:r>
            <a:r>
              <a:rPr lang="en-GB" sz="1600" dirty="0" err="1"/>
              <a:t>uvođenja</a:t>
            </a:r>
            <a:r>
              <a:rPr lang="en-GB" sz="1600" dirty="0"/>
              <a:t> </a:t>
            </a:r>
            <a:r>
              <a:rPr lang="en-GB" sz="1600" dirty="0" err="1"/>
              <a:t>režima</a:t>
            </a:r>
            <a:r>
              <a:rPr lang="en-GB" sz="1600" dirty="0"/>
              <a:t> </a:t>
            </a:r>
            <a:r>
              <a:rPr lang="en-GB" sz="1600" dirty="0" err="1"/>
              <a:t>fiksnog</a:t>
            </a:r>
            <a:r>
              <a:rPr lang="en-GB" sz="1600" dirty="0"/>
              <a:t> </a:t>
            </a:r>
            <a:r>
              <a:rPr lang="en-GB" sz="1600" dirty="0" err="1"/>
              <a:t>kursa</a:t>
            </a:r>
            <a:r>
              <a:rPr lang="en-GB" sz="1600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E1B7D-A397-4593-B336-64D4B8A14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Fleksibilni</a:t>
            </a:r>
            <a:r>
              <a:rPr lang="en-GB" dirty="0"/>
              <a:t> – </a:t>
            </a:r>
            <a:r>
              <a:rPr lang="en-GB" dirty="0" err="1"/>
              <a:t>inflacioni</a:t>
            </a:r>
            <a:r>
              <a:rPr lang="en-GB" dirty="0"/>
              <a:t> target </a:t>
            </a:r>
            <a:r>
              <a:rPr lang="en-GB" dirty="0" err="1"/>
              <a:t>implicira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i="1" dirty="0" err="1"/>
              <a:t>i</a:t>
            </a: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err="1"/>
              <a:t>Fiksni</a:t>
            </a:r>
            <a:r>
              <a:rPr lang="en-GB" i="1" dirty="0"/>
              <a:t> – </a:t>
            </a:r>
            <a:r>
              <a:rPr lang="en-GB" i="1" dirty="0" err="1"/>
              <a:t>devalvacija</a:t>
            </a:r>
            <a:r>
              <a:rPr lang="en-GB" i="1"/>
              <a:t>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9286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F5C9-B584-4F21-A703-F5B84570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FBABFC-5CFB-403F-A044-7F80BABFC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77" t="54474" r="34656" b="35303"/>
          <a:stretch/>
        </p:blipFill>
        <p:spPr>
          <a:xfrm>
            <a:off x="228600" y="914400"/>
            <a:ext cx="647700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3FF79-E013-4FB0-B0E6-929A97345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02" t="40666" r="36598" b="32667"/>
          <a:stretch/>
        </p:blipFill>
        <p:spPr>
          <a:xfrm>
            <a:off x="228600" y="3429000"/>
            <a:ext cx="6248400" cy="3408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49B970-0D4B-4838-B502-32DD7DA7AEAC}"/>
              </a:ext>
            </a:extLst>
          </p:cNvPr>
          <p:cNvSpPr/>
          <p:nvPr/>
        </p:nvSpPr>
        <p:spPr>
          <a:xfrm>
            <a:off x="6705600" y="671691"/>
            <a:ext cx="220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/>
              <a:t>Fridman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Felps</a:t>
            </a:r>
            <a:endParaRPr lang="sr-Latn-RS" sz="1800" dirty="0"/>
          </a:p>
          <a:p>
            <a:endParaRPr lang="sr-Latn-RS" sz="1800" dirty="0"/>
          </a:p>
          <a:p>
            <a:r>
              <a:rPr lang="en-GB" sz="1800" dirty="0"/>
              <a:t>ova </a:t>
            </a:r>
            <a:r>
              <a:rPr lang="en-GB" sz="1800" dirty="0" err="1"/>
              <a:t>kriva</a:t>
            </a:r>
            <a:r>
              <a:rPr lang="en-GB" sz="1800" dirty="0"/>
              <a:t> </a:t>
            </a:r>
            <a:r>
              <a:rPr lang="en-GB" sz="1800" dirty="0" err="1"/>
              <a:t>nesta</a:t>
            </a:r>
            <a:r>
              <a:rPr lang="sr-Latn-RS" sz="1800" dirty="0"/>
              <a:t>je</a:t>
            </a:r>
          </a:p>
          <a:p>
            <a:r>
              <a:rPr lang="en-GB" sz="1800" dirty="0" err="1"/>
              <a:t>ako</a:t>
            </a:r>
            <a:r>
              <a:rPr lang="en-GB" sz="1800" dirty="0"/>
              <a:t> </a:t>
            </a:r>
            <a:r>
              <a:rPr lang="en-GB" sz="1800" dirty="0" err="1"/>
              <a:t>vlasti</a:t>
            </a:r>
            <a:r>
              <a:rPr lang="en-GB" sz="1800" dirty="0"/>
              <a:t> </a:t>
            </a:r>
            <a:r>
              <a:rPr lang="en-GB" sz="1800" dirty="0" err="1"/>
              <a:t>pokušaju</a:t>
            </a:r>
            <a:r>
              <a:rPr lang="en-GB" sz="1800" dirty="0"/>
              <a:t> da </a:t>
            </a:r>
            <a:r>
              <a:rPr lang="en-GB" sz="1800" dirty="0" err="1"/>
              <a:t>zloupotrebe</a:t>
            </a:r>
            <a:r>
              <a:rPr lang="en-GB" sz="1800" dirty="0"/>
              <a:t> </a:t>
            </a:r>
            <a:endParaRPr lang="sr-Latn-RS" sz="1800" dirty="0"/>
          </a:p>
          <a:p>
            <a:r>
              <a:rPr lang="en-GB" sz="1800" dirty="0" err="1"/>
              <a:t>kratkoročni</a:t>
            </a:r>
            <a:r>
              <a:rPr lang="en-GB" sz="1800" dirty="0"/>
              <a:t> </a:t>
            </a:r>
            <a:r>
              <a:rPr lang="en-GB" sz="1800" dirty="0" err="1"/>
              <a:t>trejd</a:t>
            </a:r>
            <a:r>
              <a:rPr lang="en-GB" sz="1800" dirty="0"/>
              <a:t>-of, </a:t>
            </a:r>
            <a:endParaRPr lang="sr-Latn-RS" sz="1800" dirty="0"/>
          </a:p>
          <a:p>
            <a:endParaRPr lang="sr-Latn-RS" sz="1800" dirty="0"/>
          </a:p>
          <a:p>
            <a:r>
              <a:rPr lang="en-GB" sz="1800" dirty="0" err="1"/>
              <a:t>na</a:t>
            </a:r>
            <a:r>
              <a:rPr lang="en-GB" sz="1800" dirty="0"/>
              <a:t> primer </a:t>
            </a:r>
            <a:r>
              <a:rPr lang="en-GB" sz="1800" dirty="0" err="1"/>
              <a:t>tako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bi </a:t>
            </a:r>
            <a:r>
              <a:rPr lang="en-GB" sz="1800" dirty="0" err="1"/>
              <a:t>povukli</a:t>
            </a:r>
            <a:r>
              <a:rPr lang="en-GB" sz="1800" dirty="0"/>
              <a:t> </a:t>
            </a:r>
            <a:r>
              <a:rPr lang="en-GB" sz="1800" dirty="0" err="1"/>
              <a:t>privredu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tačke</a:t>
            </a:r>
            <a:r>
              <a:rPr lang="en-GB" sz="1800" dirty="0"/>
              <a:t> A u </a:t>
            </a:r>
            <a:r>
              <a:rPr lang="en-GB" sz="1800" dirty="0" err="1"/>
              <a:t>tačku</a:t>
            </a:r>
            <a:r>
              <a:rPr lang="en-GB" sz="1800" dirty="0"/>
              <a:t> B.</a:t>
            </a:r>
            <a:endParaRPr lang="sr-Latn-RS" sz="1800" dirty="0"/>
          </a:p>
          <a:p>
            <a:endParaRPr lang="sr-Latn-RS" sz="1800" dirty="0"/>
          </a:p>
          <a:p>
            <a:r>
              <a:rPr lang="en-GB" sz="1800" dirty="0" err="1"/>
              <a:t>Konačno</a:t>
            </a:r>
            <a:r>
              <a:rPr lang="en-GB" sz="1800" dirty="0"/>
              <a:t>, </a:t>
            </a:r>
            <a:r>
              <a:rPr lang="en-GB" sz="1800" dirty="0" err="1"/>
              <a:t>privreda</a:t>
            </a:r>
            <a:r>
              <a:rPr lang="en-GB" sz="1800" dirty="0"/>
              <a:t> bi </a:t>
            </a:r>
            <a:r>
              <a:rPr lang="en-GB" sz="1800" dirty="0" err="1"/>
              <a:t>završila</a:t>
            </a:r>
            <a:r>
              <a:rPr lang="en-GB" sz="1800" dirty="0"/>
              <a:t> u </a:t>
            </a:r>
            <a:r>
              <a:rPr lang="en-GB" sz="1800" dirty="0" err="1"/>
              <a:t>tački</a:t>
            </a:r>
            <a:r>
              <a:rPr lang="en-GB" sz="1800" dirty="0"/>
              <a:t> 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A4FE9-3FD5-4F77-91E1-162E6635AF62}"/>
              </a:ext>
            </a:extLst>
          </p:cNvPr>
          <p:cNvSpPr/>
          <p:nvPr/>
        </p:nvSpPr>
        <p:spPr>
          <a:xfrm>
            <a:off x="4267200" y="1334086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tx1"/>
                </a:solidFill>
              </a:rPr>
              <a:t>trejd</a:t>
            </a:r>
            <a:r>
              <a:rPr lang="en-GB" sz="1600" dirty="0">
                <a:solidFill>
                  <a:schemeClr val="tx1"/>
                </a:solidFill>
              </a:rPr>
              <a:t>-of </a:t>
            </a:r>
            <a:r>
              <a:rPr lang="en-GB" sz="1600" dirty="0" err="1">
                <a:solidFill>
                  <a:schemeClr val="tx1"/>
                </a:solidFill>
              </a:rPr>
              <a:t>između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inflacije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nezaposlenosti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može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dati</a:t>
            </a:r>
            <a:r>
              <a:rPr lang="en-GB" sz="1600" dirty="0">
                <a:solidFill>
                  <a:schemeClr val="tx1"/>
                </a:solidFill>
              </a:rPr>
              <a:t> gori </a:t>
            </a:r>
            <a:r>
              <a:rPr lang="en-GB" sz="1600" dirty="0" err="1">
                <a:solidFill>
                  <a:schemeClr val="tx1"/>
                </a:solidFill>
              </a:rPr>
              <a:t>rezultat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nego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što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izgleda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77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5CFBB-4475-46A0-804C-969D0C494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7"/>
          <a:stretch/>
        </p:blipFill>
        <p:spPr>
          <a:xfrm>
            <a:off x="206375" y="1143006"/>
            <a:ext cx="8234247" cy="491894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4BC0166-3CC4-4D45-927E-D830A339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 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sng" strike="noStrike" cap="none" normalizeH="0" baseline="0" dirty="0" err="1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kumimoji="0" lang="en-US" altLang="en-US" sz="3600" b="0" i="0" u="sng" strike="noStrike" cap="none" normalizeH="0" baseline="0" dirty="0" err="1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ilipsova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 kiva u </a:t>
            </a:r>
            <a:r>
              <a:rPr kumimoji="0" lang="en-US" altLang="en-US" sz="3600" b="0" i="0" u="sng" strike="noStrike" cap="none" normalizeH="0" baseline="0" dirty="0" err="1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Grčkoj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 (</a:t>
            </a:r>
            <a:r>
              <a:rPr kumimoji="0" lang="en-US" altLang="en-US" sz="3600" b="0" i="0" u="sng" strike="noStrike" cap="none" normalizeH="0" baseline="0" dirty="0" err="1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sam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 </a:t>
            </a:r>
            <a:r>
              <a:rPr kumimoji="0" lang="en-US" altLang="en-US" sz="3600" b="0" i="0" u="sng" strike="noStrike" cap="none" normalizeH="0" baseline="0" dirty="0" err="1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kraj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 </a:t>
            </a:r>
            <a:r>
              <a:rPr kumimoji="0" lang="en-US" altLang="en-US" sz="3600" b="0" i="0" u="sng" strike="noStrike" cap="none" normalizeH="0" baseline="0" dirty="0" err="1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testa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)</a:t>
            </a:r>
            <a:r>
              <a:rPr kumimoji="0" lang="en-US" altLang="en-US" sz="3600" b="0" i="0" u="sng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6194" name="Picture 2" descr="http://danica.popovic.ekof.bg.ac.rs/images/arrow02_lt.gif">
            <a:hlinkClick r:id="rId3"/>
            <a:extLst>
              <a:ext uri="{FF2B5EF4-FFF2-40B4-BE49-F238E27FC236}">
                <a16:creationId xmlns:a16="http://schemas.microsoft.com/office/drawing/2014/main" id="{72B777F4-CB4C-493E-9EF9-574EBCA7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-27463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E293B58-161D-4A16-84EC-7601D46D3D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33" t="61399" r="34656" b="35303"/>
          <a:stretch/>
        </p:blipFill>
        <p:spPr>
          <a:xfrm>
            <a:off x="491247" y="6061953"/>
            <a:ext cx="624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0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1EA7-1020-4C7B-9562-77DE98A7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3810-8478-4D66-871F-EFC2A31E1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13. </a:t>
            </a:r>
            <a:r>
              <a:rPr lang="en-GB" dirty="0" err="1"/>
              <a:t>Agregatna</a:t>
            </a:r>
            <a:r>
              <a:rPr lang="en-GB" dirty="0"/>
              <a:t> </a:t>
            </a:r>
            <a:r>
              <a:rPr lang="en-GB" dirty="0" err="1"/>
              <a:t>tražnja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agregatna</a:t>
            </a:r>
            <a:r>
              <a:rPr lang="en-GB" dirty="0"/>
              <a:t> </a:t>
            </a:r>
            <a:r>
              <a:rPr lang="en-GB" dirty="0" err="1"/>
              <a:t>ponuda</a:t>
            </a:r>
            <a:endParaRPr lang="en-GB" dirty="0"/>
          </a:p>
          <a:p>
            <a:endParaRPr lang="en-GB" dirty="0"/>
          </a:p>
          <a:p>
            <a:r>
              <a:rPr lang="en-GB" dirty="0"/>
              <a:t>Na </a:t>
            </a:r>
            <a:r>
              <a:rPr lang="en-GB" dirty="0" err="1"/>
              <a:t>dugi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, </a:t>
            </a:r>
            <a:r>
              <a:rPr lang="en-GB" dirty="0" err="1"/>
              <a:t>novac</a:t>
            </a:r>
            <a:r>
              <a:rPr lang="en-GB" dirty="0"/>
              <a:t> </a:t>
            </a:r>
            <a:r>
              <a:rPr lang="en-GB" dirty="0" err="1"/>
              <a:t>utiče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monetarne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ne </a:t>
            </a:r>
            <a:r>
              <a:rPr lang="en-GB" dirty="0" err="1"/>
              <a:t>utiče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realne</a:t>
            </a:r>
            <a:r>
              <a:rPr lang="en-GB" dirty="0"/>
              <a:t> </a:t>
            </a:r>
            <a:r>
              <a:rPr lang="en-GB" dirty="0" err="1"/>
              <a:t>varijable</a:t>
            </a:r>
            <a:r>
              <a:rPr lang="en-GB" dirty="0"/>
              <a:t>. Problem je </a:t>
            </a:r>
            <a:r>
              <a:rPr lang="en-GB" dirty="0" err="1"/>
              <a:t>samo</a:t>
            </a:r>
            <a:r>
              <a:rPr lang="en-GB" dirty="0"/>
              <a:t> da se </a:t>
            </a:r>
            <a:r>
              <a:rPr lang="en-GB" dirty="0" err="1"/>
              <a:t>odredi</a:t>
            </a:r>
            <a:r>
              <a:rPr lang="en-GB" dirty="0"/>
              <a:t> –</a:t>
            </a:r>
          </a:p>
          <a:p>
            <a:r>
              <a:rPr lang="en-GB" dirty="0" err="1"/>
              <a:t>kolika</a:t>
            </a:r>
            <a:r>
              <a:rPr lang="en-GB" dirty="0"/>
              <a:t> je </a:t>
            </a:r>
            <a:r>
              <a:rPr lang="en-GB" dirty="0" err="1"/>
              <a:t>dužina</a:t>
            </a:r>
            <a:r>
              <a:rPr lang="en-GB" dirty="0"/>
              <a:t> </a:t>
            </a:r>
            <a:r>
              <a:rPr lang="en-GB" dirty="0" err="1"/>
              <a:t>dugog</a:t>
            </a:r>
            <a:r>
              <a:rPr lang="en-GB" dirty="0"/>
              <a:t> </a:t>
            </a:r>
            <a:r>
              <a:rPr lang="en-GB" dirty="0" err="1"/>
              <a:t>roka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4469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3D9-FA23-44B8-9AA0-6A0CE153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85F0B-2893-4EBB-8F65-73A1F46A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„</a:t>
            </a:r>
            <a:r>
              <a:rPr lang="en-GB" dirty="0" err="1"/>
              <a:t>dugi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 „</a:t>
            </a:r>
            <a:endParaRPr lang="sr-Latn-RS" dirty="0"/>
          </a:p>
          <a:p>
            <a:r>
              <a:rPr lang="sr-Latn-RS" dirty="0"/>
              <a:t>Kejnzijanci - </a:t>
            </a:r>
            <a:r>
              <a:rPr lang="en-GB" dirty="0" err="1"/>
              <a:t>predug</a:t>
            </a:r>
            <a:r>
              <a:rPr lang="en-GB" dirty="0"/>
              <a:t> da bi </a:t>
            </a:r>
            <a:r>
              <a:rPr lang="en-GB" dirty="0" err="1"/>
              <a:t>uopšte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bio od </a:t>
            </a:r>
            <a:r>
              <a:rPr lang="en-GB" dirty="0" err="1"/>
              <a:t>značaja</a:t>
            </a:r>
            <a:r>
              <a:rPr lang="en-GB" dirty="0"/>
              <a:t>”; </a:t>
            </a:r>
            <a:endParaRPr lang="sr-Latn-RS" dirty="0"/>
          </a:p>
          <a:p>
            <a:r>
              <a:rPr lang="sr-Latn-RS" dirty="0"/>
              <a:t>M</a:t>
            </a:r>
            <a:r>
              <a:rPr lang="en-GB" dirty="0" err="1"/>
              <a:t>onetaristi</a:t>
            </a:r>
            <a:r>
              <a:rPr lang="sr-Latn-RS" dirty="0"/>
              <a:t> - </a:t>
            </a:r>
          </a:p>
          <a:p>
            <a:r>
              <a:rPr lang="en-GB" dirty="0"/>
              <a:t>„</a:t>
            </a:r>
            <a:r>
              <a:rPr lang="en-GB" dirty="0" err="1"/>
              <a:t>kraći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kejnzijanci</a:t>
            </a:r>
            <a:r>
              <a:rPr lang="en-GB" dirty="0"/>
              <a:t> </a:t>
            </a:r>
            <a:r>
              <a:rPr lang="en-GB" dirty="0" err="1"/>
              <a:t>misle</a:t>
            </a:r>
            <a:r>
              <a:rPr lang="en-GB" dirty="0"/>
              <a:t>!”</a:t>
            </a:r>
            <a:endParaRPr lang="sr-Latn-RS" dirty="0"/>
          </a:p>
          <a:p>
            <a:r>
              <a:rPr lang="sr-Latn-RS" dirty="0"/>
              <a:t>Iskustveno - srednji rok – 5-6 godina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11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8B1C778-E97E-4560-88A2-19E52CBA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CEEA80-0696-4437-8688-6D92BAC98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191000" cy="4876800"/>
          </a:xfrm>
        </p:spPr>
        <p:txBody>
          <a:bodyPr/>
          <a:lstStyle/>
          <a:p>
            <a:r>
              <a:rPr lang="en-GB" dirty="0"/>
              <a:t>U </a:t>
            </a:r>
            <a:r>
              <a:rPr lang="en-GB" dirty="0" err="1"/>
              <a:t>stvari</a:t>
            </a:r>
            <a:r>
              <a:rPr lang="en-GB" dirty="0"/>
              <a:t>, </a:t>
            </a:r>
            <a:r>
              <a:rPr lang="en-GB" dirty="0" err="1"/>
              <a:t>utvrdili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da </a:t>
            </a:r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AS </a:t>
            </a:r>
            <a:r>
              <a:rPr lang="en-GB" dirty="0" err="1"/>
              <a:t>krive</a:t>
            </a:r>
            <a:r>
              <a:rPr lang="en-GB" dirty="0"/>
              <a:t> - </a:t>
            </a:r>
            <a:r>
              <a:rPr lang="en-GB" dirty="0" err="1"/>
              <a:t>jedna</a:t>
            </a:r>
            <a:r>
              <a:rPr lang="en-GB" dirty="0"/>
              <a:t> za </a:t>
            </a:r>
            <a:r>
              <a:rPr lang="en-GB" dirty="0" err="1"/>
              <a:t>kratak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za </a:t>
            </a:r>
            <a:r>
              <a:rPr lang="en-GB" dirty="0" err="1"/>
              <a:t>dugi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. </a:t>
            </a:r>
          </a:p>
          <a:p>
            <a:r>
              <a:rPr lang="en-GB" dirty="0" err="1"/>
              <a:t>Kratak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trejd</a:t>
            </a:r>
            <a:r>
              <a:rPr lang="en-GB" dirty="0"/>
              <a:t>-of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autputa</a:t>
            </a:r>
            <a:r>
              <a:rPr lang="en-GB" dirty="0"/>
              <a:t> (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nezaposlenosti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inflaciije</a:t>
            </a:r>
            <a:r>
              <a:rPr lang="en-GB" dirty="0"/>
              <a:t>. </a:t>
            </a:r>
          </a:p>
          <a:p>
            <a:pPr marL="457200" lvl="1" indent="0">
              <a:buNone/>
            </a:pPr>
            <a:r>
              <a:rPr lang="en-GB" dirty="0"/>
              <a:t>Dugi </a:t>
            </a:r>
            <a:r>
              <a:rPr lang="en-GB" dirty="0" err="1"/>
              <a:t>rok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- LAS </a:t>
            </a:r>
            <a:r>
              <a:rPr lang="en-GB" dirty="0" err="1"/>
              <a:t>kriva</a:t>
            </a:r>
            <a:r>
              <a:rPr lang="en-GB" dirty="0"/>
              <a:t> je </a:t>
            </a:r>
            <a:r>
              <a:rPr lang="en-GB" dirty="0" err="1"/>
              <a:t>vertikalna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trejd</a:t>
            </a:r>
            <a:r>
              <a:rPr lang="en-GB" dirty="0"/>
              <a:t>-of </a:t>
            </a:r>
            <a:r>
              <a:rPr lang="en-GB" dirty="0" err="1"/>
              <a:t>nestaje</a:t>
            </a:r>
            <a:r>
              <a:rPr lang="en-GB" dirty="0"/>
              <a:t> 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BABEC7E4-F0FE-4829-9082-9BC3A61F9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861" t="52054" r="36274" b="18627"/>
          <a:stretch/>
        </p:blipFill>
        <p:spPr>
          <a:xfrm>
            <a:off x="5285384" y="814955"/>
            <a:ext cx="3401416" cy="40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722C3-A1D9-428C-97B1-1BE313E2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A2620D7-B073-4B09-90AC-D65337CC4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13.2 </a:t>
                </a:r>
                <a:r>
                  <a:rPr lang="en-GB" dirty="0" err="1"/>
                  <a:t>Agregatna</a:t>
                </a:r>
                <a:r>
                  <a:rPr lang="en-GB" dirty="0"/>
                  <a:t> </a:t>
                </a:r>
                <a:r>
                  <a:rPr lang="en-GB" dirty="0" err="1"/>
                  <a:t>tražnja</a:t>
                </a:r>
                <a:r>
                  <a:rPr lang="en-GB" dirty="0"/>
                  <a:t>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ponuda</a:t>
                </a:r>
                <a:r>
                  <a:rPr lang="en-GB" dirty="0"/>
                  <a:t> </a:t>
                </a:r>
                <a:r>
                  <a:rPr lang="en-GB" dirty="0" err="1"/>
                  <a:t>pri</a:t>
                </a:r>
                <a:r>
                  <a:rPr lang="en-GB" dirty="0"/>
                  <a:t> </a:t>
                </a:r>
                <a:r>
                  <a:rPr lang="en-GB" dirty="0" err="1"/>
                  <a:t>fiksnom</a:t>
                </a:r>
                <a:r>
                  <a:rPr lang="en-GB" dirty="0"/>
                  <a:t> </a:t>
                </a:r>
                <a:r>
                  <a:rPr lang="en-GB" dirty="0" err="1"/>
                  <a:t>kursu</a:t>
                </a:r>
                <a:r>
                  <a:rPr lang="en-GB" dirty="0"/>
                  <a:t> -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dugi</a:t>
                </a:r>
                <a:r>
                  <a:rPr lang="en-GB" dirty="0"/>
                  <a:t> </a:t>
                </a:r>
                <a:r>
                  <a:rPr lang="en-GB" dirty="0" err="1"/>
                  <a:t>rok</a:t>
                </a:r>
                <a:endParaRPr lang="en-GB" dirty="0"/>
              </a:p>
              <a:p>
                <a:r>
                  <a:rPr lang="el-GR" dirty="0"/>
                  <a:t>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 smtClean="0"/>
                          <m:t>SP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 smtClean="0"/>
                          <m:t>P</m:t>
                        </m:r>
                        <m:r>
                          <m:rPr>
                            <m:nor/>
                          </m:rPr>
                          <a:rPr lang="en-GB" dirty="0" smtClean="0"/>
                          <m:t>∗</m:t>
                        </m:r>
                      </m:den>
                    </m:f>
                  </m:oMath>
                </a14:m>
                <a:endParaRPr lang="sr-Latn-RS" dirty="0"/>
              </a:p>
              <a:p>
                <a:endParaRPr lang="en-GB" dirty="0"/>
              </a:p>
              <a:p>
                <a:r>
                  <a:rPr lang="en-GB" sz="2800" dirty="0" err="1"/>
                  <a:t>Ako</a:t>
                </a:r>
                <a:r>
                  <a:rPr lang="en-GB" sz="2800" dirty="0"/>
                  <a:t> je </a:t>
                </a:r>
                <a:r>
                  <a:rPr lang="en-GB" sz="2800" dirty="0" err="1"/>
                  <a:t>nominalni</a:t>
                </a:r>
                <a:r>
                  <a:rPr lang="en-GB" sz="2800" dirty="0"/>
                  <a:t> </a:t>
                </a:r>
                <a:r>
                  <a:rPr lang="en-GB" sz="2800" dirty="0" err="1"/>
                  <a:t>kurs</a:t>
                </a:r>
                <a:r>
                  <a:rPr lang="en-GB" sz="2800" dirty="0"/>
                  <a:t> </a:t>
                </a:r>
                <a:r>
                  <a:rPr lang="en-GB" sz="2800" dirty="0" err="1"/>
                  <a:t>konstantan</a:t>
                </a:r>
                <a:r>
                  <a:rPr lang="en-GB" sz="2800" dirty="0"/>
                  <a:t>, </a:t>
                </a:r>
                <a:r>
                  <a:rPr lang="en-GB" sz="2800" dirty="0" err="1"/>
                  <a:t>domaća</a:t>
                </a:r>
                <a:r>
                  <a:rPr lang="en-GB" sz="2800" dirty="0"/>
                  <a:t> </a:t>
                </a:r>
                <a:r>
                  <a:rPr lang="en-GB" sz="2800" dirty="0" err="1"/>
                  <a:t>inflacija</a:t>
                </a:r>
                <a:r>
                  <a:rPr lang="en-GB" sz="2800" dirty="0"/>
                  <a:t> mora </a:t>
                </a:r>
                <a:r>
                  <a:rPr lang="en-GB" sz="2800" dirty="0" err="1"/>
                  <a:t>biti</a:t>
                </a:r>
                <a:r>
                  <a:rPr lang="en-GB" sz="2800" dirty="0"/>
                  <a:t> </a:t>
                </a:r>
                <a:r>
                  <a:rPr lang="en-GB" sz="2800" dirty="0" err="1"/>
                  <a:t>jednaka</a:t>
                </a:r>
                <a:r>
                  <a:rPr lang="en-GB" sz="2800" dirty="0"/>
                  <a:t> </a:t>
                </a:r>
                <a:r>
                  <a:rPr lang="en-GB" sz="2800" dirty="0" err="1"/>
                  <a:t>inostranoj</a:t>
                </a:r>
                <a:r>
                  <a:rPr lang="en-GB" sz="2800" dirty="0"/>
                  <a:t>. </a:t>
                </a:r>
              </a:p>
              <a:p>
                <a:r>
                  <a:rPr lang="en-GB" sz="2800" dirty="0" err="1"/>
                  <a:t>režim</a:t>
                </a:r>
                <a:r>
                  <a:rPr lang="en-GB" sz="2800" dirty="0"/>
                  <a:t> </a:t>
                </a:r>
                <a:r>
                  <a:rPr lang="en-GB" sz="2800" dirty="0" err="1"/>
                  <a:t>fiksnog</a:t>
                </a:r>
                <a:r>
                  <a:rPr lang="en-GB" sz="2800" dirty="0"/>
                  <a:t> </a:t>
                </a:r>
                <a:r>
                  <a:rPr lang="en-GB" sz="2800" dirty="0" err="1"/>
                  <a:t>kursa</a:t>
                </a:r>
                <a:r>
                  <a:rPr lang="en-GB" sz="2800" dirty="0"/>
                  <a:t> ne </a:t>
                </a:r>
                <a:r>
                  <a:rPr lang="en-GB" sz="2800" dirty="0" err="1"/>
                  <a:t>dozvoljava</a:t>
                </a:r>
                <a:r>
                  <a:rPr lang="en-GB" sz="2800" dirty="0"/>
                  <a:t> da se </a:t>
                </a:r>
                <a:r>
                  <a:rPr lang="en-GB" sz="2800" dirty="0" err="1"/>
                  <a:t>inflacija</a:t>
                </a:r>
                <a:r>
                  <a:rPr lang="en-GB" sz="2800" dirty="0"/>
                  <a:t> u </a:t>
                </a:r>
                <a:r>
                  <a:rPr lang="en-GB" sz="2800" dirty="0" err="1"/>
                  <a:t>zemlji</a:t>
                </a:r>
                <a:r>
                  <a:rPr lang="en-GB" sz="2800" dirty="0"/>
                  <a:t> </a:t>
                </a:r>
                <a:r>
                  <a:rPr lang="en-GB" sz="2800" dirty="0" err="1"/>
                  <a:t>i</a:t>
                </a:r>
                <a:r>
                  <a:rPr lang="en-GB" sz="2800" dirty="0"/>
                  <a:t> u </a:t>
                </a:r>
                <a:r>
                  <a:rPr lang="en-GB" sz="2800" dirty="0" err="1"/>
                  <a:t>inostranstvu</a:t>
                </a:r>
                <a:r>
                  <a:rPr lang="en-GB" sz="2800" dirty="0"/>
                  <a:t> </a:t>
                </a:r>
                <a:r>
                  <a:rPr lang="en-GB" sz="2800" dirty="0" err="1"/>
                  <a:t>permanentno</a:t>
                </a:r>
                <a:r>
                  <a:rPr lang="en-GB" sz="2800" dirty="0"/>
                  <a:t> </a:t>
                </a:r>
                <a:r>
                  <a:rPr lang="en-GB" sz="2800" dirty="0" err="1"/>
                  <a:t>razlikuju</a:t>
                </a:r>
                <a:endParaRPr lang="en-GB" sz="2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A2620D7-B073-4B09-90AC-D65337CC4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10" t="-2250" r="-2353" b="-17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56223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1420</Words>
  <Application>Microsoft Office PowerPoint</Application>
  <PresentationFormat>On-screen Show (4:3)</PresentationFormat>
  <Paragraphs>190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Cambria Math</vt:lpstr>
      <vt:lpstr>Arial</vt:lpstr>
      <vt:lpstr>Symbol</vt:lpstr>
      <vt:lpstr>Times New Roman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Burda and Wyplosz Macroeconomics 3e</dc:title>
  <dc:subject>Chapter 12</dc:subject>
  <dc:creator>Irwin Collier</dc:creator>
  <cp:keywords>Tables Figures</cp:keywords>
  <dc:description>September 2001</dc:description>
  <cp:lastModifiedBy>Danica Popovic</cp:lastModifiedBy>
  <cp:revision>257</cp:revision>
  <dcterms:created xsi:type="dcterms:W3CDTF">2001-04-17T06:01:40Z</dcterms:created>
  <dcterms:modified xsi:type="dcterms:W3CDTF">2019-05-05T15:33:22Z</dcterms:modified>
  <cp:category>Instructors' Material</cp:category>
</cp:coreProperties>
</file>