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333" r:id="rId2"/>
    <p:sldId id="312" r:id="rId3"/>
    <p:sldId id="313" r:id="rId4"/>
    <p:sldId id="314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6" r:id="rId14"/>
    <p:sldId id="327" r:id="rId15"/>
    <p:sldId id="344" r:id="rId16"/>
    <p:sldId id="345" r:id="rId17"/>
    <p:sldId id="391" r:id="rId18"/>
    <p:sldId id="392" r:id="rId19"/>
    <p:sldId id="393" r:id="rId20"/>
    <p:sldId id="394" r:id="rId21"/>
    <p:sldId id="346" r:id="rId22"/>
    <p:sldId id="347" r:id="rId23"/>
    <p:sldId id="348" r:id="rId24"/>
    <p:sldId id="349" r:id="rId25"/>
    <p:sldId id="350" r:id="rId26"/>
    <p:sldId id="356" r:id="rId27"/>
    <p:sldId id="351" r:id="rId28"/>
    <p:sldId id="353" r:id="rId29"/>
    <p:sldId id="352" r:id="rId30"/>
    <p:sldId id="354" r:id="rId31"/>
    <p:sldId id="355" r:id="rId32"/>
    <p:sldId id="357" r:id="rId33"/>
    <p:sldId id="328" r:id="rId34"/>
    <p:sldId id="329" r:id="rId35"/>
    <p:sldId id="358" r:id="rId36"/>
    <p:sldId id="359" r:id="rId37"/>
    <p:sldId id="360" r:id="rId38"/>
    <p:sldId id="363" r:id="rId39"/>
    <p:sldId id="395" r:id="rId40"/>
    <p:sldId id="396" r:id="rId41"/>
    <p:sldId id="397" r:id="rId42"/>
    <p:sldId id="364" r:id="rId43"/>
    <p:sldId id="365" r:id="rId44"/>
    <p:sldId id="366" r:id="rId45"/>
    <p:sldId id="367" r:id="rId46"/>
    <p:sldId id="368" r:id="rId47"/>
    <p:sldId id="369" r:id="rId48"/>
    <p:sldId id="370" r:id="rId49"/>
    <p:sldId id="371" r:id="rId50"/>
    <p:sldId id="372" r:id="rId51"/>
    <p:sldId id="373" r:id="rId52"/>
    <p:sldId id="374" r:id="rId53"/>
    <p:sldId id="375" r:id="rId54"/>
    <p:sldId id="376" r:id="rId55"/>
    <p:sldId id="377" r:id="rId56"/>
    <p:sldId id="378" r:id="rId57"/>
    <p:sldId id="379" r:id="rId58"/>
    <p:sldId id="380" r:id="rId59"/>
    <p:sldId id="381" r:id="rId60"/>
    <p:sldId id="383" r:id="rId61"/>
    <p:sldId id="384" r:id="rId62"/>
  </p:sldIdLst>
  <p:sldSz cx="9144000" cy="6858000" type="screen4x3"/>
  <p:notesSz cx="6645275" cy="9777413"/>
  <p:embeddedFontLst>
    <p:embeddedFont>
      <p:font typeface="Cambria Math" panose="02040503050406030204" pitchFamily="18" charset="0"/>
      <p:regular r:id="rId65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u="sng" kern="1200">
        <a:solidFill>
          <a:srgbClr val="FCE78C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u="sng" kern="1200">
        <a:solidFill>
          <a:srgbClr val="FCE78C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u="sng" kern="1200">
        <a:solidFill>
          <a:srgbClr val="FCE78C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u="sng" kern="1200">
        <a:solidFill>
          <a:srgbClr val="FCE78C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u="sng" kern="1200">
        <a:solidFill>
          <a:srgbClr val="FCE78C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3600" u="sng" kern="1200">
        <a:solidFill>
          <a:srgbClr val="FCE78C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3600" u="sng" kern="1200">
        <a:solidFill>
          <a:srgbClr val="FCE78C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3600" u="sng" kern="1200">
        <a:solidFill>
          <a:srgbClr val="FCE78C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3600" u="sng" kern="1200">
        <a:solidFill>
          <a:srgbClr val="FCE78C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12">
          <p15:clr>
            <a:srgbClr val="A4A3A4"/>
          </p15:clr>
        </p15:guide>
        <p15:guide id="2" pos="1751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5195"/>
    <a:srgbClr val="FCE78C"/>
    <a:srgbClr val="FF7449"/>
    <a:srgbClr val="B590DA"/>
    <a:srgbClr val="A97ED4"/>
    <a:srgbClr val="CC3300"/>
    <a:srgbClr val="663399"/>
    <a:srgbClr val="FFC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9" autoAdjust="0"/>
    <p:restoredTop sz="94660" autoAdjust="0"/>
  </p:normalViewPr>
  <p:slideViewPr>
    <p:cSldViewPr>
      <p:cViewPr varScale="1">
        <p:scale>
          <a:sx n="114" d="100"/>
          <a:sy n="114" d="100"/>
        </p:scale>
        <p:origin x="1278" y="132"/>
      </p:cViewPr>
      <p:guideLst>
        <p:guide orient="horz" pos="3712"/>
        <p:guide pos="175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>
            <a:extLst>
              <a:ext uri="{FF2B5EF4-FFF2-40B4-BE49-F238E27FC236}">
                <a16:creationId xmlns:a16="http://schemas.microsoft.com/office/drawing/2014/main" id="{E5041F39-AAE3-4148-B4C7-60302D3F9B6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u="none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84675" name="Rectangle 3">
            <a:extLst>
              <a:ext uri="{FF2B5EF4-FFF2-40B4-BE49-F238E27FC236}">
                <a16:creationId xmlns:a16="http://schemas.microsoft.com/office/drawing/2014/main" id="{F890E809-409E-4CB7-B9FC-A5478D27E1D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5550" y="0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u="none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84676" name="Rectangle 4">
            <a:extLst>
              <a:ext uri="{FF2B5EF4-FFF2-40B4-BE49-F238E27FC236}">
                <a16:creationId xmlns:a16="http://schemas.microsoft.com/office/drawing/2014/main" id="{6019ECE3-13ED-4CF9-9240-64FBC2C90E7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8463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u="none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84677" name="Rectangle 5">
            <a:extLst>
              <a:ext uri="{FF2B5EF4-FFF2-40B4-BE49-F238E27FC236}">
                <a16:creationId xmlns:a16="http://schemas.microsoft.com/office/drawing/2014/main" id="{B62504AD-2212-4E5E-806A-1C51AEF4F28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5550" y="9288463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u="none"/>
            </a:lvl1pPr>
          </a:lstStyle>
          <a:p>
            <a:fld id="{9AEA21DE-4EDD-4631-9710-13395D62CE01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7BDBA5D-0AA8-430C-957E-1A15D3AC448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u="none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4CECD89-143E-46C1-84F0-3889EAA5580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765550" y="0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u="none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122884" name="Rectangle 4">
            <a:extLst>
              <a:ext uri="{FF2B5EF4-FFF2-40B4-BE49-F238E27FC236}">
                <a16:creationId xmlns:a16="http://schemas.microsoft.com/office/drawing/2014/main" id="{41D1CA7F-8264-48E8-92E2-E95D0BD2AC2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7888" y="733425"/>
            <a:ext cx="4889500" cy="3667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C19599B9-A630-477E-A317-637FC3B7F43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5825" y="4645025"/>
            <a:ext cx="4873625" cy="439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Klicken Sie, um die Formate des Vorlagentextes zu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B62F0209-2050-48B5-BE90-B6AA910FDD7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8463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u="none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D9CCF0DD-8BB1-4C38-9EC0-4A89CBB8CB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5550" y="9288463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u="none">
                <a:solidFill>
                  <a:schemeClr val="tx1"/>
                </a:solidFill>
              </a:defRPr>
            </a:lvl1pPr>
          </a:lstStyle>
          <a:p>
            <a:fld id="{44BAADBB-F56D-4501-9690-B46A5EE4B8B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>
            <a:extLst>
              <a:ext uri="{FF2B5EF4-FFF2-40B4-BE49-F238E27FC236}">
                <a16:creationId xmlns:a16="http://schemas.microsoft.com/office/drawing/2014/main" id="{059ED89A-E627-41E6-929B-7D5F443AA28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114550" y="30163"/>
            <a:ext cx="7010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800" u="none">
                <a:solidFill>
                  <a:schemeClr val="bg1"/>
                </a:solidFill>
                <a:latin typeface="Arial" pitchFamily="34" charset="0"/>
              </a:rPr>
              <a:t>Burda &amp; Wyplosz </a:t>
            </a:r>
            <a:r>
              <a:rPr lang="de-DE" sz="2800" i="1" u="none">
                <a:solidFill>
                  <a:schemeClr val="bg1"/>
                </a:solidFill>
                <a:latin typeface="Arial" pitchFamily="34" charset="0"/>
              </a:rPr>
              <a:t>Macroeconomics</a:t>
            </a:r>
            <a:r>
              <a:rPr lang="de-DE" sz="2800" u="none">
                <a:solidFill>
                  <a:schemeClr val="bg1"/>
                </a:solidFill>
                <a:latin typeface="Arial" pitchFamily="34" charset="0"/>
              </a:rPr>
              <a:t> 3</a:t>
            </a:r>
            <a:r>
              <a:rPr lang="de-DE" sz="2800" u="none" baseline="30000">
                <a:solidFill>
                  <a:schemeClr val="bg1"/>
                </a:solidFill>
                <a:latin typeface="Arial" pitchFamily="34" charset="0"/>
              </a:rPr>
              <a:t>rd</a:t>
            </a:r>
            <a:r>
              <a:rPr lang="de-DE" sz="2800" u="none">
                <a:solidFill>
                  <a:schemeClr val="bg1"/>
                </a:solidFill>
                <a:latin typeface="Arial" pitchFamily="34" charset="0"/>
              </a:rPr>
              <a:t> edn</a:t>
            </a:r>
            <a:endParaRPr lang="en-US" sz="2800" u="none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6878A14B-4147-452E-928B-1E2DB2380D0D}"/>
              </a:ext>
            </a:extLst>
          </p:cNvPr>
          <p:cNvSpPr txBox="1">
            <a:spLocks noChangeArrowheads="1"/>
          </p:cNvSpPr>
          <p:nvPr userDrawn="1"/>
        </p:nvSpPr>
        <p:spPr bwMode="blackWhite">
          <a:xfrm>
            <a:off x="0" y="0"/>
            <a:ext cx="1752600" cy="609600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de-DE" sz="2800" b="1" u="none">
                <a:solidFill>
                  <a:schemeClr val="bg1"/>
                </a:solidFill>
              </a:rPr>
              <a:t>OXFORD</a:t>
            </a:r>
            <a:br>
              <a:rPr lang="de-DE" u="none">
                <a:solidFill>
                  <a:schemeClr val="bg1"/>
                </a:solidFill>
              </a:rPr>
            </a:br>
            <a:r>
              <a:rPr lang="de-DE" sz="1000" u="none">
                <a:solidFill>
                  <a:schemeClr val="bg1"/>
                </a:solidFill>
              </a:rPr>
              <a:t>UNIVERSITY PRESS</a:t>
            </a:r>
            <a:endParaRPr lang="en-US" sz="1000" u="none">
              <a:solidFill>
                <a:schemeClr val="bg1"/>
              </a:solidFill>
            </a:endParaRPr>
          </a:p>
        </p:txBody>
      </p:sp>
      <p:sp>
        <p:nvSpPr>
          <p:cNvPr id="6" name="Line 13">
            <a:extLst>
              <a:ext uri="{FF2B5EF4-FFF2-40B4-BE49-F238E27FC236}">
                <a16:creationId xmlns:a16="http://schemas.microsoft.com/office/drawing/2014/main" id="{9773EB1B-707E-4E5D-9869-27068DF3E51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627063"/>
            <a:ext cx="9144000" cy="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US"/>
              <a:t>Klicken Sie, um das Titelformat zu bearbeiten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Klicken Sie, um das Format des Untertitelmasters zu bearbeiten</a:t>
            </a:r>
          </a:p>
        </p:txBody>
      </p:sp>
    </p:spTree>
    <p:extLst>
      <p:ext uri="{BB962C8B-B14F-4D97-AF65-F5344CB8AC3E}">
        <p14:creationId xmlns:p14="http://schemas.microsoft.com/office/powerpoint/2010/main" val="3608402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6058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914400"/>
            <a:ext cx="211455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914400"/>
            <a:ext cx="619125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1402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8820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3449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214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9191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64040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3617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9714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6158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E1746"/>
            </a:gs>
            <a:gs pos="50000">
              <a:srgbClr val="663399"/>
            </a:gs>
            <a:gs pos="100000">
              <a:srgbClr val="2E174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D5066D1D-13F3-4281-AC03-4FF4A68B61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086600" y="6324600"/>
            <a:ext cx="2057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Klicken Sie, um das Titelformat zu bearbeiten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C5B15834-1C3F-42C5-AE2C-552D2549DA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Klicken Sie, um die Formate des Vorlagentextes zu bearbeiten</a:t>
            </a:r>
          </a:p>
          <a:p>
            <a:pPr lvl="1"/>
            <a:r>
              <a:rPr lang="en-US" altLang="en-US"/>
              <a:t>Zweite Ebene</a:t>
            </a:r>
          </a:p>
          <a:p>
            <a:pPr lvl="2"/>
            <a:r>
              <a:rPr lang="en-US" altLang="en-US"/>
              <a:t>Dritte Ebene</a:t>
            </a:r>
          </a:p>
          <a:p>
            <a:pPr lvl="2"/>
            <a:r>
              <a:rPr lang="en-US" altLang="en-US"/>
              <a:t>Vierte Ebene</a:t>
            </a:r>
          </a:p>
          <a:p>
            <a:pPr lvl="3"/>
            <a:r>
              <a:rPr lang="en-US" altLang="en-US"/>
              <a:t>Fünfte Ebene</a:t>
            </a:r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65D5C15A-0A59-4E80-8919-C92C28B32F9F}"/>
              </a:ext>
            </a:extLst>
          </p:cNvPr>
          <p:cNvSpPr>
            <a:spLocks noChangeShapeType="1"/>
          </p:cNvSpPr>
          <p:nvPr userDrawn="1"/>
        </p:nvSpPr>
        <p:spPr bwMode="invGray">
          <a:xfrm>
            <a:off x="0" y="627063"/>
            <a:ext cx="9144000" cy="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4" name="Text Box 10">
            <a:extLst>
              <a:ext uri="{FF2B5EF4-FFF2-40B4-BE49-F238E27FC236}">
                <a16:creationId xmlns:a16="http://schemas.microsoft.com/office/drawing/2014/main" id="{0DD5C68E-8829-4E16-8A85-D9005AFC3A3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114550" y="30163"/>
            <a:ext cx="7010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800" u="none">
                <a:solidFill>
                  <a:srgbClr val="DBC9ED"/>
                </a:solidFill>
                <a:latin typeface="Arial" pitchFamily="34" charset="0"/>
              </a:rPr>
              <a:t>Burda &amp; Wyplosz </a:t>
            </a:r>
            <a:r>
              <a:rPr lang="de-DE" sz="2800" i="1" u="none">
                <a:solidFill>
                  <a:srgbClr val="DBC9ED"/>
                </a:solidFill>
                <a:latin typeface="Arial" pitchFamily="34" charset="0"/>
              </a:rPr>
              <a:t>Macroeconomics</a:t>
            </a:r>
            <a:r>
              <a:rPr lang="de-DE" sz="2800" u="none">
                <a:solidFill>
                  <a:srgbClr val="DBC9ED"/>
                </a:solidFill>
                <a:latin typeface="Arial" pitchFamily="34" charset="0"/>
              </a:rPr>
              <a:t> 3</a:t>
            </a:r>
            <a:r>
              <a:rPr lang="de-DE" sz="2800" u="none" baseline="30000">
                <a:solidFill>
                  <a:srgbClr val="DBC9ED"/>
                </a:solidFill>
                <a:latin typeface="Arial" pitchFamily="34" charset="0"/>
              </a:rPr>
              <a:t>rd</a:t>
            </a:r>
            <a:r>
              <a:rPr lang="de-DE" sz="2800" u="none">
                <a:solidFill>
                  <a:srgbClr val="DBC9ED"/>
                </a:solidFill>
                <a:latin typeface="Arial" pitchFamily="34" charset="0"/>
              </a:rPr>
              <a:t> edn</a:t>
            </a:r>
            <a:endParaRPr lang="en-US" sz="2800" u="none">
              <a:solidFill>
                <a:srgbClr val="DBC9ED"/>
              </a:solidFill>
              <a:latin typeface="Arial" pitchFamily="34" charset="0"/>
            </a:endParaRPr>
          </a:p>
        </p:txBody>
      </p:sp>
      <p:sp>
        <p:nvSpPr>
          <p:cNvPr id="1037" name="Text Box 13">
            <a:extLst>
              <a:ext uri="{FF2B5EF4-FFF2-40B4-BE49-F238E27FC236}">
                <a16:creationId xmlns:a16="http://schemas.microsoft.com/office/drawing/2014/main" id="{6E7A7A33-07A7-47FC-B77A-5877052E0C3E}"/>
              </a:ext>
            </a:extLst>
          </p:cNvPr>
          <p:cNvSpPr txBox="1">
            <a:spLocks noChangeArrowheads="1"/>
          </p:cNvSpPr>
          <p:nvPr userDrawn="1"/>
        </p:nvSpPr>
        <p:spPr bwMode="invGray">
          <a:xfrm>
            <a:off x="0" y="0"/>
            <a:ext cx="1752600" cy="609600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de-DE" sz="2800" b="1" u="none">
                <a:solidFill>
                  <a:srgbClr val="FFC8B7"/>
                </a:solidFill>
              </a:rPr>
              <a:t>OXFORD</a:t>
            </a:r>
            <a:br>
              <a:rPr lang="de-DE" u="none">
                <a:solidFill>
                  <a:srgbClr val="FFC8B7"/>
                </a:solidFill>
              </a:rPr>
            </a:br>
            <a:r>
              <a:rPr lang="de-DE" sz="1000" u="none">
                <a:solidFill>
                  <a:srgbClr val="FFC8B7"/>
                </a:solidFill>
              </a:rPr>
              <a:t>UNIVERSITY PRESS</a:t>
            </a:r>
            <a:endParaRPr lang="en-US" sz="1000" u="none">
              <a:solidFill>
                <a:srgbClr val="FFC8B7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DBC9E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DBC9ED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DBC9ED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DBC9ED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DBC9ED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DBC9ED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DBC9ED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DBC9ED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DBC9ED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4000">
          <a:solidFill>
            <a:srgbClr val="FCE78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600">
          <a:solidFill>
            <a:srgbClr val="FCE78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FCE78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FCE78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s.org/publ/rpfx16fx.pdf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4">
            <a:extLst>
              <a:ext uri="{FF2B5EF4-FFF2-40B4-BE49-F238E27FC236}">
                <a16:creationId xmlns:a16="http://schemas.microsoft.com/office/drawing/2014/main" id="{3E5F5265-E20A-491C-ABA6-C5982732AD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altLang="en-US" dirty="0"/>
              <a:t>U sredu – vežbe</a:t>
            </a:r>
            <a:br>
              <a:rPr lang="sr-Latn-RS" altLang="en-US" dirty="0"/>
            </a:br>
            <a:r>
              <a:rPr lang="sr-Latn-RS" altLang="en-US" dirty="0"/>
              <a:t>-</a:t>
            </a:r>
            <a:br>
              <a:rPr lang="sr-Latn-RS" altLang="en-US" dirty="0"/>
            </a:br>
            <a:r>
              <a:rPr lang="en-GB" altLang="en-US" dirty="0"/>
              <a:t>14. </a:t>
            </a:r>
            <a:r>
              <a:rPr lang="sr-Latn-CS" altLang="en-US" dirty="0"/>
              <a:t>FINANSIJSKA TRŽIŠTA</a:t>
            </a:r>
            <a:endParaRPr lang="en-US" altLang="en-US" dirty="0"/>
          </a:p>
        </p:txBody>
      </p:sp>
      <p:sp>
        <p:nvSpPr>
          <p:cNvPr id="43011" name="Subtitle 5">
            <a:extLst>
              <a:ext uri="{FF2B5EF4-FFF2-40B4-BE49-F238E27FC236}">
                <a16:creationId xmlns:a16="http://schemas.microsoft.com/office/drawing/2014/main" id="{8974C522-30B2-4150-99A0-7C18748572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>
            <a:extLst>
              <a:ext uri="{FF2B5EF4-FFF2-40B4-BE49-F238E27FC236}">
                <a16:creationId xmlns:a16="http://schemas.microsoft.com/office/drawing/2014/main" id="{A94E06F9-1C14-4DC0-95D7-10817A693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4275" name="Content Placeholder 2">
            <a:extLst>
              <a:ext uri="{FF2B5EF4-FFF2-40B4-BE49-F238E27FC236}">
                <a16:creationId xmlns:a16="http://schemas.microsoft.com/office/drawing/2014/main" id="{2A97A0DB-ED03-4E8A-AF8F-9DC2B6EED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914400"/>
            <a:ext cx="8153400" cy="4876800"/>
          </a:xfrm>
        </p:spPr>
        <p:txBody>
          <a:bodyPr/>
          <a:lstStyle/>
          <a:p>
            <a:r>
              <a:rPr lang="sr-Latn-CS" altLang="en-US" dirty="0"/>
              <a:t>1. Finansijska aktiva je trajno dobro</a:t>
            </a:r>
          </a:p>
          <a:p>
            <a:r>
              <a:rPr lang="sr-Latn-CS" altLang="en-US" dirty="0"/>
              <a:t>2. razmenjuju se FONDOVI</a:t>
            </a:r>
          </a:p>
          <a:p>
            <a:r>
              <a:rPr lang="en-US" altLang="en-US" sz="1600" dirty="0"/>
              <a:t>u </a:t>
            </a:r>
            <a:r>
              <a:rPr lang="en-US" altLang="en-US" sz="1600" dirty="0" err="1"/>
              <a:t>bilo</a:t>
            </a:r>
            <a:r>
              <a:rPr lang="en-US" altLang="en-US" sz="1600" dirty="0"/>
              <a:t> </a:t>
            </a:r>
            <a:r>
              <a:rPr lang="en-US" altLang="en-US" sz="1600" dirty="0" err="1"/>
              <a:t>kom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trenutku</a:t>
            </a:r>
            <a:r>
              <a:rPr lang="en-US" altLang="en-US" sz="1600" dirty="0"/>
              <a:t> </a:t>
            </a:r>
            <a:r>
              <a:rPr lang="en-US" altLang="en-US" sz="1600" dirty="0" err="1"/>
              <a:t>celokupna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aktiva</a:t>
            </a:r>
            <a:r>
              <a:rPr lang="en-US" altLang="en-US" sz="1600" dirty="0"/>
              <a:t> se</a:t>
            </a:r>
            <a:r>
              <a:rPr lang="sr-Latn-CS" altLang="en-US" sz="1600" dirty="0"/>
              <a:t> </a:t>
            </a:r>
            <a:r>
              <a:rPr lang="en-US" altLang="en-US" sz="1600" dirty="0" err="1"/>
              <a:t>može</a:t>
            </a:r>
            <a:r>
              <a:rPr lang="en-US" altLang="en-US" sz="1600" dirty="0"/>
              <a:t> </a:t>
            </a:r>
            <a:r>
              <a:rPr lang="en-US" altLang="en-US" sz="1600" dirty="0" err="1"/>
              <a:t>izneti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na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tržište</a:t>
            </a:r>
            <a:r>
              <a:rPr lang="en-US" altLang="en-US" sz="1600" dirty="0"/>
              <a:t> </a:t>
            </a:r>
            <a:r>
              <a:rPr lang="en-US" altLang="en-US" sz="1600" dirty="0" err="1"/>
              <a:t>ako</a:t>
            </a:r>
            <a:r>
              <a:rPr lang="en-US" altLang="en-US" sz="1600" dirty="0"/>
              <a:t> </a:t>
            </a:r>
            <a:r>
              <a:rPr lang="en-US" altLang="en-US" sz="1600" dirty="0" err="1"/>
              <a:t>njeni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vlasnici</a:t>
            </a:r>
            <a:r>
              <a:rPr lang="en-US" altLang="en-US" sz="1600" dirty="0"/>
              <a:t> to </a:t>
            </a:r>
            <a:r>
              <a:rPr lang="en-US" altLang="en-US" sz="1600" dirty="0" err="1"/>
              <a:t>požele</a:t>
            </a:r>
            <a:r>
              <a:rPr lang="en-US" altLang="en-US" sz="1600" dirty="0"/>
              <a:t>.</a:t>
            </a:r>
          </a:p>
          <a:p>
            <a:r>
              <a:rPr lang="sr-Latn-RS" altLang="en-US" dirty="0"/>
              <a:t>3. </a:t>
            </a:r>
            <a:r>
              <a:rPr lang="it-IT" altLang="en-US" dirty="0"/>
              <a:t>razmenjuje </a:t>
            </a:r>
            <a:r>
              <a:rPr lang="sr-Latn-RS" altLang="en-US" dirty="0"/>
              <a:t>se </a:t>
            </a:r>
            <a:r>
              <a:rPr lang="it-IT" altLang="en-US" dirty="0"/>
              <a:t>standardizovana</a:t>
            </a:r>
            <a:r>
              <a:rPr lang="sr-Latn-CS" altLang="en-US" dirty="0"/>
              <a:t> </a:t>
            </a:r>
            <a:r>
              <a:rPr lang="pt-BR" altLang="en-US" dirty="0"/>
              <a:t>aktiva, </a:t>
            </a:r>
            <a:r>
              <a:rPr lang="pt-BR" altLang="en-US" sz="1400" dirty="0"/>
              <a:t>što omogućava da se transakcije</a:t>
            </a:r>
            <a:r>
              <a:rPr lang="sr-Latn-RS" altLang="en-US" sz="1400" dirty="0"/>
              <a:t> </a:t>
            </a:r>
            <a:r>
              <a:rPr lang="nb-NO" altLang="en-US" sz="1400" dirty="0"/>
              <a:t>velike vrednosti obave sa velikom lakoćo</a:t>
            </a:r>
            <a:r>
              <a:rPr lang="sr-Latn-RS" altLang="en-US" sz="1400" dirty="0"/>
              <a:t>m</a:t>
            </a:r>
            <a:endParaRPr lang="sr-Latn-CS" altLang="en-US" dirty="0"/>
          </a:p>
          <a:p>
            <a:endParaRPr lang="sr-Latn-RS" altLang="en-US" sz="1200" dirty="0"/>
          </a:p>
          <a:p>
            <a:pPr marL="0" indent="0">
              <a:buNone/>
            </a:pPr>
            <a:endParaRPr lang="en-US" alt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>
            <a:extLst>
              <a:ext uri="{FF2B5EF4-FFF2-40B4-BE49-F238E27FC236}">
                <a16:creationId xmlns:a16="http://schemas.microsoft.com/office/drawing/2014/main" id="{F4C2467E-F330-4496-A63E-BDEE2F421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5299" name="Content Placeholder 2">
            <a:extLst>
              <a:ext uri="{FF2B5EF4-FFF2-40B4-BE49-F238E27FC236}">
                <a16:creationId xmlns:a16="http://schemas.microsoft.com/office/drawing/2014/main" id="{7811D552-243A-41B3-B3D8-C56CA6613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914400"/>
            <a:ext cx="8305800" cy="5334000"/>
          </a:xfrm>
        </p:spPr>
        <p:txBody>
          <a:bodyPr/>
          <a:lstStyle/>
          <a:p>
            <a:r>
              <a:rPr lang="en-US" altLang="en-US"/>
              <a:t>Po pravilu se to ne dešava, ali mogu naići dani kad</a:t>
            </a:r>
          </a:p>
          <a:p>
            <a:r>
              <a:rPr lang="en-US" altLang="en-US"/>
              <a:t>se tržišni učesnici uznemire ili se uspaniče, kada će</a:t>
            </a:r>
          </a:p>
          <a:p>
            <a:r>
              <a:rPr lang="it-IT" altLang="en-US"/>
              <a:t>se sigurno nivo razmene višestruko uvećati. Ovo</a:t>
            </a:r>
          </a:p>
          <a:p>
            <a:r>
              <a:rPr lang="en-US" altLang="en-US"/>
              <a:t>objašnjava veličinu i </a:t>
            </a:r>
            <a:r>
              <a:rPr lang="sr-Latn-CS" altLang="en-US"/>
              <a:t>p</a:t>
            </a:r>
            <a:r>
              <a:rPr lang="en-US" altLang="en-US"/>
              <a:t>otencijalnu nestabilnost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>
            <a:extLst>
              <a:ext uri="{FF2B5EF4-FFF2-40B4-BE49-F238E27FC236}">
                <a16:creationId xmlns:a16="http://schemas.microsoft.com/office/drawing/2014/main" id="{EBBCD307-0932-4F0D-A127-4C9E1657B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6323" name="Content Placeholder 2">
            <a:extLst>
              <a:ext uri="{FF2B5EF4-FFF2-40B4-BE49-F238E27FC236}">
                <a16:creationId xmlns:a16="http://schemas.microsoft.com/office/drawing/2014/main" id="{B5BAAE8E-34CD-4F3F-A7D5-DF48DDB86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altLang="en-US"/>
              <a:t>Jednom kada shvatimo da kapitalizacija </a:t>
            </a:r>
            <a:r>
              <a:rPr lang="en-US" altLang="en-US"/>
              <a:t>Londonske berze dostiže oko 125% britanskog</a:t>
            </a:r>
          </a:p>
          <a:p>
            <a:r>
              <a:rPr lang="en-US" altLang="en-US"/>
              <a:t>BDP, možemo sasvim lepo videti kako</a:t>
            </a:r>
            <a:r>
              <a:rPr lang="sr-Latn-CS" altLang="en-US"/>
              <a:t> </a:t>
            </a:r>
            <a:r>
              <a:rPr lang="en-US" altLang="en-US"/>
              <a:t>finansijska tržišta mogu da ugroze privredu.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21628-58D3-4BC1-9352-B4B581B2D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8371" name="Content Placeholder 2">
            <a:extLst>
              <a:ext uri="{FF2B5EF4-FFF2-40B4-BE49-F238E27FC236}">
                <a16:creationId xmlns:a16="http://schemas.microsoft.com/office/drawing/2014/main" id="{237CEA7A-AFD8-4E73-9156-1B66D5814F7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dirty="0" err="1"/>
              <a:t>Trgovina</a:t>
            </a:r>
            <a:endParaRPr lang="en-US" altLang="en-US" dirty="0"/>
          </a:p>
          <a:p>
            <a:r>
              <a:rPr lang="es-ES" altLang="en-US" dirty="0"/>
              <a:t>se </a:t>
            </a:r>
            <a:r>
              <a:rPr lang="es-ES" altLang="en-US" dirty="0" err="1"/>
              <a:t>obavljala</a:t>
            </a:r>
            <a:r>
              <a:rPr lang="es-ES" altLang="en-US" dirty="0"/>
              <a:t> </a:t>
            </a:r>
            <a:r>
              <a:rPr lang="es-ES" altLang="en-US" dirty="0" err="1"/>
              <a:t>tako</a:t>
            </a:r>
            <a:r>
              <a:rPr lang="es-ES" altLang="en-US" dirty="0"/>
              <a:t> </a:t>
            </a:r>
            <a:r>
              <a:rPr lang="es-ES" altLang="en-US" dirty="0" err="1"/>
              <a:t>što</a:t>
            </a:r>
            <a:r>
              <a:rPr lang="es-ES" altLang="en-US" dirty="0"/>
              <a:t> su se </a:t>
            </a:r>
            <a:r>
              <a:rPr lang="es-ES" altLang="en-US" dirty="0" err="1"/>
              <a:t>učesnici</a:t>
            </a:r>
            <a:r>
              <a:rPr lang="es-ES" altLang="en-US" dirty="0"/>
              <a:t>,</a:t>
            </a:r>
          </a:p>
          <a:p>
            <a:r>
              <a:rPr lang="es-ES" altLang="en-US" dirty="0"/>
              <a:t> </a:t>
            </a:r>
            <a:r>
              <a:rPr lang="es-ES" altLang="en-US" dirty="0" err="1"/>
              <a:t>zaronjeni</a:t>
            </a:r>
            <a:r>
              <a:rPr lang="es-ES" altLang="en-US" dirty="0"/>
              <a:t> u more </a:t>
            </a:r>
            <a:r>
              <a:rPr lang="en-US" altLang="en-US" dirty="0"/>
              <a:t>u </a:t>
            </a:r>
            <a:r>
              <a:rPr lang="en-US" altLang="en-US" dirty="0" err="1"/>
              <a:t>žurbi</a:t>
            </a:r>
            <a:r>
              <a:rPr lang="en-US" altLang="en-US" dirty="0"/>
              <a:t> </a:t>
            </a:r>
            <a:r>
              <a:rPr lang="en-US" altLang="en-US" dirty="0" err="1"/>
              <a:t>nažvrljanih</a:t>
            </a:r>
            <a:r>
              <a:rPr lang="en-US" altLang="en-US" dirty="0"/>
              <a:t> </a:t>
            </a:r>
            <a:r>
              <a:rPr lang="en-US" altLang="en-US" dirty="0" err="1"/>
              <a:t>i</a:t>
            </a:r>
            <a:r>
              <a:rPr lang="en-US" altLang="en-US" dirty="0"/>
              <a:t> </a:t>
            </a:r>
            <a:r>
              <a:rPr lang="en-US" altLang="en-US" dirty="0" err="1"/>
              <a:t>bačenih</a:t>
            </a:r>
            <a:r>
              <a:rPr lang="en-US" altLang="en-US" dirty="0"/>
              <a:t> </a:t>
            </a:r>
            <a:r>
              <a:rPr lang="en-US" altLang="en-US" dirty="0" err="1"/>
              <a:t>papirića</a:t>
            </a:r>
            <a:r>
              <a:rPr lang="en-US" altLang="en-US" dirty="0"/>
              <a:t>, </a:t>
            </a:r>
            <a:r>
              <a:rPr lang="en-US" altLang="en-US" dirty="0" err="1"/>
              <a:t>nadvikivali</a:t>
            </a:r>
            <a:r>
              <a:rPr lang="en-US" altLang="en-US" dirty="0"/>
              <a:t> </a:t>
            </a:r>
            <a:r>
              <a:rPr lang="en-US" altLang="en-US" dirty="0" err="1"/>
              <a:t>i</a:t>
            </a:r>
            <a:r>
              <a:rPr lang="en-US" altLang="en-US" dirty="0"/>
              <a:t> </a:t>
            </a:r>
            <a:r>
              <a:rPr lang="en-US" altLang="en-US" dirty="0" err="1"/>
              <a:t>gestikulirali</a:t>
            </a:r>
            <a:endParaRPr lang="en-US" altLang="en-US" dirty="0"/>
          </a:p>
          <a:p>
            <a:r>
              <a:rPr lang="en-US" altLang="en-US" dirty="0"/>
              <a:t>. Danas </a:t>
            </a:r>
            <a:r>
              <a:rPr lang="en-US" altLang="en-US" dirty="0" err="1"/>
              <a:t>su</a:t>
            </a:r>
            <a:r>
              <a:rPr lang="en-US" altLang="en-US" dirty="0"/>
              <a:t> </a:t>
            </a:r>
            <a:r>
              <a:rPr lang="en-US" altLang="en-US" dirty="0" err="1"/>
              <a:t>skoro</a:t>
            </a:r>
            <a:r>
              <a:rPr lang="en-US" altLang="en-US" dirty="0"/>
              <a:t> </a:t>
            </a:r>
            <a:r>
              <a:rPr lang="en-US" altLang="en-US" dirty="0" err="1"/>
              <a:t>sva</a:t>
            </a:r>
            <a:r>
              <a:rPr lang="en-US" altLang="en-US" dirty="0"/>
              <a:t> </a:t>
            </a:r>
            <a:r>
              <a:rPr lang="en-US" altLang="en-US" dirty="0" err="1"/>
              <a:t>tržišta</a:t>
            </a:r>
            <a:r>
              <a:rPr lang="en-US" altLang="en-US" dirty="0"/>
              <a:t> </a:t>
            </a:r>
            <a:r>
              <a:rPr lang="en-US" altLang="en-US" dirty="0" err="1"/>
              <a:t>kompjuterizovana</a:t>
            </a:r>
            <a:r>
              <a:rPr lang="en-US" altLang="en-US" dirty="0"/>
              <a:t>,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236E533-3D3E-415F-8EEB-14B28C0599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914400"/>
            <a:ext cx="4343400" cy="434340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1B3ADD4-8684-43F1-983B-292A9C15DE35}"/>
              </a:ext>
            </a:extLst>
          </p:cNvPr>
          <p:cNvSpPr/>
          <p:nvPr/>
        </p:nvSpPr>
        <p:spPr>
          <a:xfrm>
            <a:off x="4572000" y="54988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u="none" dirty="0"/>
              <a:t>"Bull market" je </a:t>
            </a:r>
            <a:r>
              <a:rPr lang="en-GB" sz="1600" u="none" dirty="0" err="1"/>
              <a:t>tržište</a:t>
            </a:r>
            <a:r>
              <a:rPr lang="en-GB" sz="1600" u="none" dirty="0"/>
              <a:t> </a:t>
            </a:r>
            <a:r>
              <a:rPr lang="en-GB" sz="1600" u="none" dirty="0" err="1"/>
              <a:t>na</a:t>
            </a:r>
            <a:r>
              <a:rPr lang="en-GB" sz="1600" u="none" dirty="0"/>
              <a:t> </a:t>
            </a:r>
            <a:r>
              <a:rPr lang="en-GB" sz="1600" u="none" dirty="0" err="1"/>
              <a:t>kojem</a:t>
            </a:r>
            <a:r>
              <a:rPr lang="en-GB" sz="1600" u="none" dirty="0"/>
              <a:t> </a:t>
            </a:r>
            <a:r>
              <a:rPr lang="en-GB" sz="1600" u="none" dirty="0" err="1"/>
              <a:t>cene</a:t>
            </a:r>
            <a:r>
              <a:rPr lang="en-GB" sz="1600" u="none" dirty="0"/>
              <a:t> </a:t>
            </a:r>
            <a:r>
              <a:rPr lang="en-GB" sz="1600" u="none" dirty="0" err="1"/>
              <a:t>određenih</a:t>
            </a:r>
            <a:r>
              <a:rPr lang="en-GB" sz="1600" u="none" dirty="0"/>
              <a:t> </a:t>
            </a:r>
            <a:r>
              <a:rPr lang="en-GB" sz="1600" u="none" dirty="0" err="1"/>
              <a:t>grupa</a:t>
            </a:r>
            <a:r>
              <a:rPr lang="en-GB" sz="1600" u="none" dirty="0"/>
              <a:t> </a:t>
            </a:r>
            <a:r>
              <a:rPr lang="en-GB" sz="1600" u="none" dirty="0" err="1"/>
              <a:t>hartija</a:t>
            </a:r>
            <a:r>
              <a:rPr lang="en-GB" sz="1600" u="none" dirty="0"/>
              <a:t> od </a:t>
            </a:r>
            <a:r>
              <a:rPr lang="en-GB" sz="1600" u="none" dirty="0" err="1"/>
              <a:t>vrednosti</a:t>
            </a:r>
            <a:r>
              <a:rPr lang="en-GB" sz="1600" u="none" dirty="0"/>
              <a:t> </a:t>
            </a:r>
            <a:r>
              <a:rPr lang="en-GB" sz="1600" u="none" dirty="0" err="1"/>
              <a:t>rastu</a:t>
            </a:r>
            <a:r>
              <a:rPr lang="en-GB" sz="1600" u="none" dirty="0"/>
              <a:t> </a:t>
            </a:r>
            <a:r>
              <a:rPr lang="en-GB" sz="1600" u="none" dirty="0" err="1"/>
              <a:t>ili</a:t>
            </a:r>
            <a:r>
              <a:rPr lang="en-GB" sz="1600" u="none" dirty="0"/>
              <a:t> se </a:t>
            </a:r>
            <a:r>
              <a:rPr lang="en-GB" sz="1600" u="none" dirty="0" err="1"/>
              <a:t>očekuje</a:t>
            </a:r>
            <a:r>
              <a:rPr lang="en-GB" sz="1600" u="none" dirty="0"/>
              <a:t> </a:t>
            </a:r>
            <a:r>
              <a:rPr lang="en-GB" sz="1600" u="none" dirty="0" err="1"/>
              <a:t>rast</a:t>
            </a:r>
            <a:r>
              <a:rPr lang="en-GB" sz="1600" u="none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A4ECC8-DAF4-4F14-B84D-14DA3E69B53F}"/>
              </a:ext>
            </a:extLst>
          </p:cNvPr>
          <p:cNvSpPr txBox="1"/>
          <p:nvPr/>
        </p:nvSpPr>
        <p:spPr>
          <a:xfrm>
            <a:off x="7848600" y="2514600"/>
            <a:ext cx="1066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100" dirty="0">
                <a:solidFill>
                  <a:srgbClr val="FF0000"/>
                </a:solidFill>
              </a:rPr>
              <a:t>Bearish - pesimističan</a:t>
            </a:r>
            <a:endParaRPr lang="en-GB" sz="11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>
            <a:extLst>
              <a:ext uri="{FF2B5EF4-FFF2-40B4-BE49-F238E27FC236}">
                <a16:creationId xmlns:a16="http://schemas.microsoft.com/office/drawing/2014/main" id="{3ED8B15C-92B8-4D15-BBD7-CCA6B7D3D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9395" name="Picture 2">
            <a:extLst>
              <a:ext uri="{FF2B5EF4-FFF2-40B4-BE49-F238E27FC236}">
                <a16:creationId xmlns:a16="http://schemas.microsoft.com/office/drawing/2014/main" id="{BC34F685-132A-4AE7-A510-7135DD449E4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838200"/>
            <a:ext cx="7213600" cy="5181600"/>
          </a:xfr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C4E3300-4AD3-49BB-B342-CDFEC3C6D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444625"/>
            <a:ext cx="4572000" cy="34163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u="sng">
                <a:solidFill>
                  <a:srgbClr val="FCE78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 u="sng">
                <a:solidFill>
                  <a:srgbClr val="FCE78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 u="sng">
                <a:solidFill>
                  <a:srgbClr val="FCE78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 u="sng">
                <a:solidFill>
                  <a:srgbClr val="FCE78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 u="sng">
                <a:solidFill>
                  <a:srgbClr val="FCE78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rgbClr val="FCE78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rgbClr val="FCE78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rgbClr val="FCE78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rgbClr val="FCE78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Svaka</a:t>
            </a:r>
            <a:r>
              <a:rPr lang="sr-Latn-CS" altLang="en-US">
                <a:solidFill>
                  <a:srgbClr val="FF0000"/>
                </a:solidFill>
              </a:rPr>
              <a:t> </a:t>
            </a:r>
            <a:r>
              <a:rPr lang="pl-PL" altLang="en-US">
                <a:solidFill>
                  <a:srgbClr val="FF0000"/>
                </a:solidFill>
              </a:rPr>
              <a:t>osoba na ovom svetu koja ima telefon, može na </a:t>
            </a:r>
            <a:r>
              <a:rPr lang="en-US" altLang="en-US">
                <a:solidFill>
                  <a:srgbClr val="FF0000"/>
                </a:solidFill>
              </a:rPr>
              <a:t>njemu učestvovati. Ovo je primer savršene konkurencije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>
            <a:extLst>
              <a:ext uri="{FF2B5EF4-FFF2-40B4-BE49-F238E27FC236}">
                <a16:creationId xmlns:a16="http://schemas.microsoft.com/office/drawing/2014/main" id="{19971F1D-B977-454C-9FC0-D2DD742FA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0419" name="Content Placeholder 2">
            <a:extLst>
              <a:ext uri="{FF2B5EF4-FFF2-40B4-BE49-F238E27FC236}">
                <a16:creationId xmlns:a16="http://schemas.microsoft.com/office/drawing/2014/main" id="{FBF63951-6F86-4F7B-A69B-364CC767F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914400"/>
            <a:ext cx="8763000" cy="4876800"/>
          </a:xfrm>
        </p:spPr>
        <p:txBody>
          <a:bodyPr/>
          <a:lstStyle/>
          <a:p>
            <a:r>
              <a:rPr lang="en-US" altLang="en-US"/>
              <a:t>osnovno pravilo finansijskog</a:t>
            </a:r>
          </a:p>
          <a:p>
            <a:r>
              <a:rPr lang="en-US" altLang="en-US"/>
              <a:t>tržišta: očigledne profitne šanse se brzo, ako</a:t>
            </a:r>
            <a:r>
              <a:rPr lang="sr-Latn-CS" altLang="en-US"/>
              <a:t> </a:t>
            </a:r>
            <a:r>
              <a:rPr lang="it-IT" altLang="en-US"/>
              <a:t>ne trenutno, eliminišu na tržištu. </a:t>
            </a:r>
            <a:endParaRPr lang="sr-Latn-CS" altLang="en-US"/>
          </a:p>
          <a:p>
            <a:r>
              <a:rPr lang="pl-PL" altLang="en-US" b="1"/>
              <a:t>neprofitno pravilo</a:t>
            </a:r>
          </a:p>
          <a:p>
            <a:r>
              <a:rPr lang="pl-PL" altLang="en-US" b="1"/>
              <a:t> </a:t>
            </a:r>
            <a:r>
              <a:rPr lang="en-US" altLang="en-US"/>
              <a:t>ekvivalentne</a:t>
            </a:r>
            <a:r>
              <a:rPr lang="sr-Latn-CS" altLang="en-US"/>
              <a:t> </a:t>
            </a:r>
            <a:r>
              <a:rPr lang="en-US" altLang="en-US"/>
              <a:t>finansijske operacije moraju imati istu kamatnu</a:t>
            </a:r>
            <a:r>
              <a:rPr lang="sr-Latn-CS" altLang="en-US"/>
              <a:t> </a:t>
            </a:r>
            <a:r>
              <a:rPr lang="en-US" altLang="en-US"/>
              <a:t>stopu.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>
            <a:extLst>
              <a:ext uri="{FF2B5EF4-FFF2-40B4-BE49-F238E27FC236}">
                <a16:creationId xmlns:a16="http://schemas.microsoft.com/office/drawing/2014/main" id="{33F2FC3C-8D65-4324-AFA5-491FC688D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43" name="Picture 2">
            <a:extLst>
              <a:ext uri="{FF2B5EF4-FFF2-40B4-BE49-F238E27FC236}">
                <a16:creationId xmlns:a16="http://schemas.microsoft.com/office/drawing/2014/main" id="{8B7A9C72-367B-457F-A446-06B18DCD9D5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2209800"/>
            <a:ext cx="4791075" cy="2851150"/>
          </a:xfrm>
          <a:noFill/>
        </p:spPr>
      </p:pic>
      <p:sp>
        <p:nvSpPr>
          <p:cNvPr id="61444" name="TextBox 4">
            <a:extLst>
              <a:ext uri="{FF2B5EF4-FFF2-40B4-BE49-F238E27FC236}">
                <a16:creationId xmlns:a16="http://schemas.microsoft.com/office/drawing/2014/main" id="{9456E2DF-F925-46C4-83A4-97B93C18E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914400"/>
            <a:ext cx="5562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u="sng">
                <a:solidFill>
                  <a:srgbClr val="FCE78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 u="sng">
                <a:solidFill>
                  <a:srgbClr val="FCE78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 u="sng">
                <a:solidFill>
                  <a:srgbClr val="FCE78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 u="sng">
                <a:solidFill>
                  <a:srgbClr val="FCE78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 u="sng">
                <a:solidFill>
                  <a:srgbClr val="FCE78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rgbClr val="FCE78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rgbClr val="FCE78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rgbClr val="FCE78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rgbClr val="FCE78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sr-Latn-CS" altLang="en-US"/>
              <a:t>Cene hartija od vrednosti</a:t>
            </a:r>
            <a:endParaRPr lang="en-US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0D7E1-477A-46D9-A02B-767FBF139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5398537-B6AB-4117-B2DF-D853B91F34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353" t="37799" r="32353" b="22113"/>
          <a:stretch/>
        </p:blipFill>
        <p:spPr>
          <a:xfrm>
            <a:off x="457200" y="762000"/>
            <a:ext cx="4890054" cy="31242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89C9CD4-B936-4BF4-8D16-D7F240DF6245}"/>
              </a:ext>
            </a:extLst>
          </p:cNvPr>
          <p:cNvSpPr/>
          <p:nvPr/>
        </p:nvSpPr>
        <p:spPr>
          <a:xfrm>
            <a:off x="457200" y="418927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dirty="0">
                <a:latin typeface="Arial" panose="020B0604020202020204" pitchFamily="34" charset="0"/>
              </a:rPr>
              <a:t>kamatna stopa raste sa rokom </a:t>
            </a:r>
          </a:p>
          <a:p>
            <a:r>
              <a:rPr lang="sv-SE" dirty="0">
                <a:latin typeface="Arial" panose="020B0604020202020204" pitchFamily="34" charset="0"/>
              </a:rPr>
              <a:t>dospeća. </a:t>
            </a:r>
            <a:endParaRPr lang="sv-SE" dirty="0"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F78571-6901-40B9-924D-B3A9CACC3B14}"/>
              </a:ext>
            </a:extLst>
          </p:cNvPr>
          <p:cNvSpPr/>
          <p:nvPr/>
        </p:nvSpPr>
        <p:spPr>
          <a:xfrm>
            <a:off x="5791200" y="1039958"/>
            <a:ext cx="2971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u="none" dirty="0" err="1"/>
              <a:t>pretpostavimo</a:t>
            </a:r>
            <a:r>
              <a:rPr lang="en-GB" sz="1800" u="none" dirty="0"/>
              <a:t> da </a:t>
            </a:r>
            <a:r>
              <a:rPr lang="en-GB" sz="1800" u="none" dirty="0" err="1"/>
              <a:t>dvogodišnji</a:t>
            </a:r>
            <a:r>
              <a:rPr lang="en-GB" sz="1800" u="none" dirty="0"/>
              <a:t> </a:t>
            </a:r>
          </a:p>
          <a:p>
            <a:r>
              <a:rPr lang="en-GB" sz="1800" u="none" dirty="0" err="1"/>
              <a:t>zajam</a:t>
            </a:r>
            <a:r>
              <a:rPr lang="en-GB" sz="1800" u="none" dirty="0"/>
              <a:t> </a:t>
            </a:r>
            <a:r>
              <a:rPr lang="en-GB" sz="1800" u="none" dirty="0" err="1"/>
              <a:t>ima</a:t>
            </a:r>
            <a:r>
              <a:rPr lang="en-GB" sz="1800" u="none" dirty="0"/>
              <a:t> </a:t>
            </a:r>
            <a:r>
              <a:rPr lang="en-GB" sz="1800" u="none" dirty="0" err="1"/>
              <a:t>manju</a:t>
            </a:r>
            <a:r>
              <a:rPr lang="en-GB" sz="1800" u="none" dirty="0"/>
              <a:t> </a:t>
            </a:r>
            <a:r>
              <a:rPr lang="en-GB" sz="1800" u="none" dirty="0" err="1"/>
              <a:t>kamatnu</a:t>
            </a:r>
            <a:r>
              <a:rPr lang="en-GB" sz="1800" u="none" dirty="0"/>
              <a:t> </a:t>
            </a:r>
            <a:r>
              <a:rPr lang="en-GB" sz="1800" u="none" dirty="0" err="1"/>
              <a:t>stopu</a:t>
            </a:r>
            <a:r>
              <a:rPr lang="en-GB" sz="1800" u="none" dirty="0"/>
              <a:t> od </a:t>
            </a:r>
            <a:r>
              <a:rPr lang="en-GB" sz="1800" u="none" dirty="0" err="1"/>
              <a:t>dva</a:t>
            </a:r>
            <a:r>
              <a:rPr lang="en-GB" sz="1800" u="none" dirty="0"/>
              <a:t> </a:t>
            </a:r>
            <a:r>
              <a:rPr lang="en-GB" sz="1800" u="none" dirty="0" err="1"/>
              <a:t>sukcesivna</a:t>
            </a:r>
            <a:r>
              <a:rPr lang="en-GB" sz="1800" u="none" dirty="0"/>
              <a:t> </a:t>
            </a:r>
          </a:p>
          <a:p>
            <a:r>
              <a:rPr lang="en-GB" sz="1800" u="none" dirty="0" err="1"/>
              <a:t>jednogodišnja</a:t>
            </a:r>
            <a:r>
              <a:rPr lang="en-GB" sz="1800" u="none" dirty="0"/>
              <a:t> </a:t>
            </a:r>
            <a:r>
              <a:rPr lang="en-GB" sz="1800" u="none" dirty="0" err="1"/>
              <a:t>kredita</a:t>
            </a:r>
            <a:r>
              <a:rPr lang="en-GB" sz="1800" u="none" dirty="0"/>
              <a:t> </a:t>
            </a:r>
            <a:endParaRPr lang="sr-Latn-RS" sz="1800" u="none" dirty="0"/>
          </a:p>
          <a:p>
            <a:endParaRPr lang="sr-Latn-RS" sz="1800" u="none" dirty="0"/>
          </a:p>
          <a:p>
            <a:r>
              <a:rPr lang="en-GB" sz="1800" u="none" dirty="0"/>
              <a:t>– </a:t>
            </a:r>
            <a:r>
              <a:rPr lang="en-GB" sz="1800" u="none" dirty="0" err="1"/>
              <a:t>onda</a:t>
            </a:r>
            <a:r>
              <a:rPr lang="en-GB" sz="1800" u="none" dirty="0"/>
              <a:t> </a:t>
            </a:r>
            <a:r>
              <a:rPr lang="en-GB" sz="1800" u="none" dirty="0" err="1"/>
              <a:t>nijedan</a:t>
            </a:r>
            <a:r>
              <a:rPr lang="en-GB" sz="1800" u="none" dirty="0"/>
              <a:t> </a:t>
            </a:r>
            <a:r>
              <a:rPr lang="en-GB" sz="1800" u="none" dirty="0" err="1"/>
              <a:t>kreditor</a:t>
            </a:r>
            <a:r>
              <a:rPr lang="en-GB" sz="1800" u="none" dirty="0"/>
              <a:t> ne </a:t>
            </a:r>
          </a:p>
          <a:p>
            <a:r>
              <a:rPr lang="en-GB" sz="1800" u="none" dirty="0"/>
              <a:t>bi </a:t>
            </a:r>
            <a:r>
              <a:rPr lang="en-GB" sz="1800" u="none" dirty="0" err="1"/>
              <a:t>hteo</a:t>
            </a:r>
            <a:r>
              <a:rPr lang="en-GB" sz="1800" u="none" dirty="0"/>
              <a:t> da </a:t>
            </a:r>
            <a:r>
              <a:rPr lang="en-GB" sz="1800" u="none" dirty="0" err="1"/>
              <a:t>odobrava</a:t>
            </a:r>
            <a:r>
              <a:rPr lang="en-GB" sz="1800" u="none" dirty="0"/>
              <a:t> </a:t>
            </a:r>
            <a:r>
              <a:rPr lang="en-GB" sz="1800" u="none" dirty="0" err="1"/>
              <a:t>dvogodišnje</a:t>
            </a:r>
            <a:r>
              <a:rPr lang="en-GB" sz="1800" u="none" dirty="0"/>
              <a:t> </a:t>
            </a:r>
            <a:r>
              <a:rPr lang="en-GB" sz="1800" u="none" dirty="0" err="1"/>
              <a:t>zajmove</a:t>
            </a:r>
            <a:r>
              <a:rPr lang="en-GB" sz="1800" u="none" dirty="0"/>
              <a:t>, </a:t>
            </a:r>
            <a:endParaRPr lang="sr-Latn-RS" sz="1800" u="none" dirty="0"/>
          </a:p>
          <a:p>
            <a:endParaRPr lang="sr-Latn-RS" sz="1800" u="none" dirty="0"/>
          </a:p>
          <a:p>
            <a:r>
              <a:rPr lang="en-GB" sz="1800" u="none" dirty="0"/>
              <a:t>a </a:t>
            </a:r>
            <a:r>
              <a:rPr lang="en-GB" sz="1800" u="none" dirty="0" err="1"/>
              <a:t>nijedan</a:t>
            </a:r>
            <a:r>
              <a:rPr lang="en-GB" sz="1800" u="none" dirty="0"/>
              <a:t> </a:t>
            </a:r>
            <a:r>
              <a:rPr lang="sr-Latn-RS" sz="1800" u="none" dirty="0"/>
              <a:t>dužnik </a:t>
            </a:r>
            <a:r>
              <a:rPr lang="en-GB" sz="1800" u="none" dirty="0"/>
              <a:t>ne bi </a:t>
            </a:r>
            <a:r>
              <a:rPr lang="en-GB" sz="1800" u="none" dirty="0" err="1"/>
              <a:t>hteo</a:t>
            </a:r>
            <a:r>
              <a:rPr lang="en-GB" sz="1800" u="none" dirty="0"/>
              <a:t> da </a:t>
            </a:r>
            <a:r>
              <a:rPr lang="en-GB" sz="1800" u="none" dirty="0" err="1"/>
              <a:t>uzme</a:t>
            </a:r>
            <a:r>
              <a:rPr lang="en-GB" sz="1800" u="none" dirty="0"/>
              <a:t> </a:t>
            </a:r>
            <a:r>
              <a:rPr lang="en-GB" sz="1800" u="none" dirty="0" err="1"/>
              <a:t>dva</a:t>
            </a:r>
            <a:r>
              <a:rPr lang="en-GB" sz="1800" u="none" dirty="0"/>
              <a:t> revolving </a:t>
            </a:r>
            <a:r>
              <a:rPr lang="en-GB" sz="1800" u="none" dirty="0" err="1"/>
              <a:t>kredita</a:t>
            </a:r>
            <a:r>
              <a:rPr lang="en-GB" sz="1800" u="none" dirty="0"/>
              <a:t> u </a:t>
            </a:r>
          </a:p>
          <a:p>
            <a:r>
              <a:rPr lang="en-GB" sz="1800" u="none" dirty="0" err="1"/>
              <a:t>trajanju</a:t>
            </a:r>
            <a:r>
              <a:rPr lang="en-GB" sz="1800" u="none" dirty="0"/>
              <a:t> od </a:t>
            </a:r>
            <a:r>
              <a:rPr lang="en-GB" sz="1800" u="none" dirty="0" err="1"/>
              <a:t>godinu</a:t>
            </a:r>
            <a:r>
              <a:rPr lang="en-GB" sz="1800" u="none" dirty="0"/>
              <a:t> dana. </a:t>
            </a:r>
            <a:endParaRPr lang="sr-Latn-RS" sz="1800" u="none" dirty="0"/>
          </a:p>
          <a:p>
            <a:endParaRPr lang="sr-Latn-RS" sz="1800" u="none" dirty="0"/>
          </a:p>
          <a:p>
            <a:endParaRPr lang="en-GB" sz="1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33F695-1F0E-419F-92C1-353E86032798}"/>
              </a:ext>
            </a:extLst>
          </p:cNvPr>
          <p:cNvSpPr/>
          <p:nvPr/>
        </p:nvSpPr>
        <p:spPr>
          <a:xfrm>
            <a:off x="5715000" y="4985109"/>
            <a:ext cx="3124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u="none" dirty="0"/>
              <a:t>U </a:t>
            </a:r>
            <a:r>
              <a:rPr lang="en-GB" sz="1600" u="none" dirty="0" err="1"/>
              <a:t>stvari</a:t>
            </a:r>
            <a:r>
              <a:rPr lang="en-GB" sz="1600" u="none" dirty="0"/>
              <a:t>, </a:t>
            </a:r>
            <a:r>
              <a:rPr lang="en-GB" sz="1600" b="1" u="none" dirty="0" err="1"/>
              <a:t>pametni</a:t>
            </a:r>
            <a:r>
              <a:rPr lang="sr-Latn-RS" sz="1600" b="1" u="none" dirty="0"/>
              <a:t> trejderi</a:t>
            </a:r>
            <a:endParaRPr lang="en-GB" sz="1600" b="1" u="none" dirty="0"/>
          </a:p>
          <a:p>
            <a:r>
              <a:rPr lang="en-GB" sz="1600" b="1" u="none" dirty="0"/>
              <a:t>bi </a:t>
            </a:r>
            <a:r>
              <a:rPr lang="en-GB" sz="1600" b="1" u="none" dirty="0" err="1"/>
              <a:t>uzeli</a:t>
            </a:r>
            <a:r>
              <a:rPr lang="en-GB" sz="1600" b="1" u="none" dirty="0"/>
              <a:t> </a:t>
            </a:r>
            <a:r>
              <a:rPr lang="en-GB" sz="1600" b="1" u="none" dirty="0" err="1"/>
              <a:t>dvogodišnji</a:t>
            </a:r>
            <a:r>
              <a:rPr lang="en-GB" sz="1600" b="1" u="none" dirty="0"/>
              <a:t> </a:t>
            </a:r>
            <a:r>
              <a:rPr lang="en-GB" sz="1600" b="1" u="none" dirty="0" err="1"/>
              <a:t>kredit</a:t>
            </a:r>
            <a:r>
              <a:rPr lang="en-GB" sz="1600" b="1" u="none" dirty="0"/>
              <a:t>, </a:t>
            </a:r>
            <a:endParaRPr lang="sr-Latn-RS" sz="1600" b="1" u="none" dirty="0"/>
          </a:p>
          <a:p>
            <a:r>
              <a:rPr lang="en-GB" sz="1600" b="1" u="none" dirty="0" err="1"/>
              <a:t>odmah</a:t>
            </a:r>
            <a:r>
              <a:rPr lang="en-GB" sz="1600" b="1" u="none" dirty="0"/>
              <a:t> </a:t>
            </a:r>
            <a:r>
              <a:rPr lang="en-GB" sz="1600" b="1" u="none" dirty="0" err="1"/>
              <a:t>ga</a:t>
            </a:r>
            <a:r>
              <a:rPr lang="en-GB" sz="1600" b="1" u="none" dirty="0"/>
              <a:t> </a:t>
            </a:r>
            <a:r>
              <a:rPr lang="en-GB" sz="1600" b="1" u="none" dirty="0" err="1"/>
              <a:t>plasirali</a:t>
            </a:r>
            <a:r>
              <a:rPr lang="en-GB" sz="1600" b="1" u="none" dirty="0"/>
              <a:t> </a:t>
            </a:r>
          </a:p>
          <a:p>
            <a:r>
              <a:rPr lang="en-GB" sz="1600" b="1" u="none" dirty="0"/>
              <a:t>u </a:t>
            </a:r>
            <a:r>
              <a:rPr lang="en-GB" sz="1600" b="1" u="none" dirty="0" err="1"/>
              <a:t>formi</a:t>
            </a:r>
            <a:r>
              <a:rPr lang="en-GB" sz="1600" b="1" u="none" dirty="0"/>
              <a:t> </a:t>
            </a:r>
            <a:r>
              <a:rPr lang="en-GB" sz="1600" b="1" u="none" dirty="0" err="1"/>
              <a:t>dva</a:t>
            </a:r>
            <a:r>
              <a:rPr lang="en-GB" sz="1600" b="1" u="none" dirty="0"/>
              <a:t> </a:t>
            </a:r>
            <a:r>
              <a:rPr lang="en-GB" sz="1600" b="1" u="none" dirty="0" err="1"/>
              <a:t>jednogodišnja</a:t>
            </a:r>
            <a:r>
              <a:rPr lang="en-GB" sz="1600" b="1" u="none" dirty="0"/>
              <a:t> revolving </a:t>
            </a:r>
            <a:r>
              <a:rPr lang="en-GB" sz="1600" b="1" u="none" dirty="0" err="1"/>
              <a:t>kredita</a:t>
            </a:r>
            <a:r>
              <a:rPr lang="en-GB" sz="1600" b="1" u="none" dirty="0"/>
              <a:t> </a:t>
            </a:r>
            <a:r>
              <a:rPr lang="en-GB" sz="1600" b="1" u="none" dirty="0" err="1"/>
              <a:t>i</a:t>
            </a:r>
            <a:r>
              <a:rPr lang="en-GB" sz="1600" b="1" u="none" dirty="0"/>
              <a:t> </a:t>
            </a:r>
            <a:r>
              <a:rPr lang="en-GB" sz="1600" b="1" u="none" dirty="0" err="1"/>
              <a:t>ostvarili</a:t>
            </a:r>
            <a:r>
              <a:rPr lang="en-GB" sz="1600" b="1" u="none" dirty="0"/>
              <a:t> </a:t>
            </a:r>
            <a:endParaRPr lang="sr-Latn-RS" sz="1600" b="1" u="none" dirty="0"/>
          </a:p>
          <a:p>
            <a:r>
              <a:rPr lang="en-GB" sz="1600" b="1" u="none" dirty="0" err="1"/>
              <a:t>lep</a:t>
            </a:r>
            <a:r>
              <a:rPr lang="en-GB" sz="1600" b="1" u="none" dirty="0"/>
              <a:t> profit. </a:t>
            </a:r>
          </a:p>
        </p:txBody>
      </p:sp>
    </p:spTree>
    <p:extLst>
      <p:ext uri="{BB962C8B-B14F-4D97-AF65-F5344CB8AC3E}">
        <p14:creationId xmlns:p14="http://schemas.microsoft.com/office/powerpoint/2010/main" val="1833134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BB246-2F92-4938-B84F-EEF6A1C38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CE757-A087-4963-9DB6-851DF2BD7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 err="1"/>
              <a:t>osnovno</a:t>
            </a:r>
            <a:r>
              <a:rPr lang="en-GB" sz="3200" dirty="0"/>
              <a:t> </a:t>
            </a:r>
            <a:r>
              <a:rPr lang="en-GB" sz="3200" dirty="0" err="1"/>
              <a:t>pravilo</a:t>
            </a:r>
            <a:r>
              <a:rPr lang="en-GB" sz="3200" dirty="0"/>
              <a:t> </a:t>
            </a:r>
            <a:r>
              <a:rPr lang="en-GB" sz="3200" dirty="0" err="1"/>
              <a:t>finansijskog</a:t>
            </a:r>
            <a:r>
              <a:rPr lang="en-GB" sz="3200" dirty="0"/>
              <a:t> </a:t>
            </a:r>
            <a:r>
              <a:rPr lang="en-GB" sz="3200" dirty="0" err="1"/>
              <a:t>tržišta</a:t>
            </a:r>
            <a:r>
              <a:rPr lang="en-GB" sz="3200" dirty="0"/>
              <a:t>: </a:t>
            </a:r>
            <a:endParaRPr lang="sr-Latn-RS" sz="3200" dirty="0"/>
          </a:p>
          <a:p>
            <a:r>
              <a:rPr lang="en-GB" sz="3200" dirty="0" err="1"/>
              <a:t>očigledne</a:t>
            </a:r>
            <a:r>
              <a:rPr lang="en-GB" sz="3200" dirty="0"/>
              <a:t> </a:t>
            </a:r>
            <a:r>
              <a:rPr lang="en-GB" sz="3200" dirty="0" err="1"/>
              <a:t>profitne</a:t>
            </a:r>
            <a:r>
              <a:rPr lang="en-GB" sz="3200" dirty="0"/>
              <a:t> </a:t>
            </a:r>
            <a:r>
              <a:rPr lang="en-GB" sz="3200" dirty="0" err="1"/>
              <a:t>šanse</a:t>
            </a:r>
            <a:r>
              <a:rPr lang="en-GB" sz="3200" dirty="0"/>
              <a:t> se </a:t>
            </a:r>
            <a:r>
              <a:rPr lang="en-GB" sz="3200" dirty="0" err="1"/>
              <a:t>brzo</a:t>
            </a:r>
            <a:r>
              <a:rPr lang="en-GB" sz="3200" dirty="0"/>
              <a:t>, </a:t>
            </a:r>
            <a:r>
              <a:rPr lang="en-GB" sz="3200" dirty="0" err="1"/>
              <a:t>ako</a:t>
            </a:r>
            <a:r>
              <a:rPr lang="en-GB" sz="3200" dirty="0"/>
              <a:t> </a:t>
            </a:r>
            <a:r>
              <a:rPr lang="sr-Latn-RS" sz="3200" dirty="0"/>
              <a:t> </a:t>
            </a:r>
            <a:r>
              <a:rPr lang="en-GB" sz="3200" dirty="0"/>
              <a:t>ne </a:t>
            </a:r>
            <a:r>
              <a:rPr lang="en-GB" sz="3200" dirty="0" err="1"/>
              <a:t>trenutno</a:t>
            </a:r>
            <a:r>
              <a:rPr lang="en-GB" sz="3200" dirty="0"/>
              <a:t>, </a:t>
            </a:r>
            <a:r>
              <a:rPr lang="en-GB" sz="3200" dirty="0" err="1"/>
              <a:t>eliminišu</a:t>
            </a:r>
            <a:r>
              <a:rPr lang="en-GB" sz="3200" dirty="0"/>
              <a:t> </a:t>
            </a:r>
            <a:r>
              <a:rPr lang="en-GB" sz="3200" dirty="0" err="1"/>
              <a:t>na</a:t>
            </a:r>
            <a:r>
              <a:rPr lang="en-GB" sz="3200" dirty="0"/>
              <a:t> </a:t>
            </a:r>
            <a:r>
              <a:rPr lang="en-GB" sz="3200" dirty="0" err="1"/>
              <a:t>tržištu</a:t>
            </a:r>
            <a:r>
              <a:rPr lang="en-GB" sz="3200" dirty="0"/>
              <a:t>. </a:t>
            </a:r>
            <a:r>
              <a:rPr lang="en-GB" sz="3200" dirty="0" err="1"/>
              <a:t>ekvivalentne</a:t>
            </a:r>
            <a:r>
              <a:rPr lang="en-GB" sz="3200" dirty="0"/>
              <a:t> </a:t>
            </a:r>
          </a:p>
          <a:p>
            <a:r>
              <a:rPr lang="en-GB" sz="3200" dirty="0" err="1"/>
              <a:t>finansijske</a:t>
            </a:r>
            <a:r>
              <a:rPr lang="en-GB" sz="3200" dirty="0"/>
              <a:t> </a:t>
            </a:r>
            <a:r>
              <a:rPr lang="en-GB" sz="3200" dirty="0" err="1"/>
              <a:t>operacije</a:t>
            </a:r>
            <a:r>
              <a:rPr lang="en-GB" sz="3200" dirty="0"/>
              <a:t> </a:t>
            </a:r>
            <a:r>
              <a:rPr lang="en-GB" sz="3200" dirty="0" err="1"/>
              <a:t>moraju</a:t>
            </a:r>
            <a:r>
              <a:rPr lang="en-GB" sz="3200" dirty="0"/>
              <a:t> </a:t>
            </a:r>
            <a:r>
              <a:rPr lang="en-GB" sz="3200" dirty="0" err="1"/>
              <a:t>imati</a:t>
            </a:r>
            <a:r>
              <a:rPr lang="en-GB" sz="3200" dirty="0"/>
              <a:t> </a:t>
            </a:r>
            <a:r>
              <a:rPr lang="en-GB" sz="3200" dirty="0" err="1"/>
              <a:t>istu</a:t>
            </a:r>
            <a:r>
              <a:rPr lang="en-GB" sz="3200" dirty="0"/>
              <a:t> </a:t>
            </a:r>
            <a:r>
              <a:rPr lang="en-GB" sz="3200" dirty="0" err="1"/>
              <a:t>kamatnu</a:t>
            </a:r>
            <a:r>
              <a:rPr lang="en-GB" sz="3200" dirty="0"/>
              <a:t> </a:t>
            </a:r>
            <a:r>
              <a:rPr lang="en-GB" sz="3200" dirty="0" err="1"/>
              <a:t>stopu</a:t>
            </a:r>
            <a:r>
              <a:rPr lang="en-GB" sz="3200" dirty="0"/>
              <a:t>. </a:t>
            </a:r>
            <a:endParaRPr lang="sr-Latn-RS" sz="3200" dirty="0"/>
          </a:p>
          <a:p>
            <a:endParaRPr lang="sr-Latn-RS" sz="3200" dirty="0"/>
          </a:p>
          <a:p>
            <a:r>
              <a:rPr lang="en-GB" sz="3200" dirty="0" err="1"/>
              <a:t>Ovaj</a:t>
            </a:r>
            <a:r>
              <a:rPr lang="en-GB" sz="3200" dirty="0"/>
              <a:t> </a:t>
            </a:r>
            <a:r>
              <a:rPr lang="en-GB" sz="3200" dirty="0" err="1"/>
              <a:t>zaključak</a:t>
            </a:r>
            <a:r>
              <a:rPr lang="en-GB" sz="3200" dirty="0"/>
              <a:t> </a:t>
            </a:r>
            <a:r>
              <a:rPr lang="en-GB" sz="3200" dirty="0" err="1"/>
              <a:t>važi</a:t>
            </a:r>
            <a:r>
              <a:rPr lang="en-GB" sz="3200" dirty="0"/>
              <a:t> za </a:t>
            </a:r>
            <a:r>
              <a:rPr lang="en-GB" sz="3200" dirty="0" err="1"/>
              <a:t>sve</a:t>
            </a:r>
            <a:r>
              <a:rPr lang="en-GB" sz="3200" dirty="0"/>
              <a:t> </a:t>
            </a:r>
            <a:r>
              <a:rPr lang="en-GB" sz="3200" dirty="0" err="1"/>
              <a:t>periode</a:t>
            </a:r>
            <a:r>
              <a:rPr lang="en-GB" sz="3200" dirty="0"/>
              <a:t> </a:t>
            </a:r>
            <a:r>
              <a:rPr lang="en-GB" sz="3200" dirty="0" err="1"/>
              <a:t>dospeća</a:t>
            </a:r>
            <a:endParaRPr lang="en-GB" sz="3200" dirty="0"/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9036830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7F18C-F483-450C-8021-4D8E15854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BE0B8-E503-4924-8904-CDA1FEB62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Cene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prinosi</a:t>
            </a:r>
            <a:r>
              <a:rPr lang="en-GB" dirty="0"/>
              <a:t> </a:t>
            </a:r>
            <a:r>
              <a:rPr lang="en-GB" dirty="0" err="1"/>
              <a:t>hartija</a:t>
            </a:r>
            <a:r>
              <a:rPr lang="en-GB" dirty="0"/>
              <a:t> od </a:t>
            </a:r>
            <a:r>
              <a:rPr lang="en-GB" dirty="0" err="1"/>
              <a:t>vrednosti</a:t>
            </a:r>
            <a:r>
              <a:rPr lang="en-GB" dirty="0"/>
              <a:t> </a:t>
            </a:r>
          </a:p>
          <a:p>
            <a:r>
              <a:rPr lang="en-GB" dirty="0" err="1"/>
              <a:t>prinos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2BD5BC-5A06-4415-9B69-FD41312401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00" t="27778" r="33334" b="60370"/>
          <a:stretch/>
        </p:blipFill>
        <p:spPr>
          <a:xfrm>
            <a:off x="276225" y="2514600"/>
            <a:ext cx="8591550" cy="1676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78D9327-6F26-46E8-92FD-0ECAA87EE861}"/>
                  </a:ext>
                </a:extLst>
              </p:cNvPr>
              <p:cNvSpPr txBox="1"/>
              <p:nvPr/>
            </p:nvSpPr>
            <p:spPr>
              <a:xfrm>
                <a:off x="882936" y="4411980"/>
                <a:ext cx="1701107" cy="7852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u="none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pt-BR" i="1" u="none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 u="none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u="none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i="1" u="none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GB" b="0" i="1" u="none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0" i="1" u="none" smtClean="0"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</m:oMath>
                </a14:m>
                <a:r>
                  <a:rPr lang="en-GB" u="none" dirty="0"/>
                  <a:t> 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78D9327-6F26-46E8-92FD-0ECAA87EE8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936" y="4411980"/>
                <a:ext cx="1701107" cy="7852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1F142E0-FE01-4FC1-A69F-38579EB50618}"/>
                  </a:ext>
                </a:extLst>
              </p:cNvPr>
              <p:cNvSpPr txBox="1"/>
              <p:nvPr/>
            </p:nvSpPr>
            <p:spPr>
              <a:xfrm>
                <a:off x="4495800" y="4455218"/>
                <a:ext cx="3148298" cy="20523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i="1" u="none" dirty="0"/>
                  <a:t>Prinos </a:t>
                </a:r>
                <a14:m>
                  <m:oMath xmlns:m="http://schemas.openxmlformats.org/officeDocument/2006/math">
                    <m:r>
                      <a:rPr lang="pt-BR" sz="2800" i="1" u="none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800" i="1" u="none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 u="none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r-Latn-RS" sz="2800" b="0" i="1" u="none" smtClean="0">
                            <a:latin typeface="Cambria Math" panose="02040503050406030204" pitchFamily="18" charset="0"/>
                          </a:rPr>
                          <m:t>𝑃</m:t>
                        </m:r>
                      </m:den>
                    </m:f>
                    <m:r>
                      <a:rPr lang="sr-Latn-RS" sz="2800" b="0" i="1" u="none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sr-Latn-RS" sz="2800" b="0" i="1" u="none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sr-Latn-RS" sz="3200" b="0" i="1" u="none" smtClean="0">
                        <a:latin typeface="Cambria Math" panose="02040503050406030204" pitchFamily="18" charset="0"/>
                      </a:rPr>
                      <m:t>             =</m:t>
                    </m:r>
                  </m:oMath>
                </a14:m>
                <a:r>
                  <a:rPr lang="sr-Latn-RS" sz="3200" b="0" i="1" u="none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200" i="1" u="none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u="none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>
                          <m:fPr>
                            <m:ctrlPr>
                              <a:rPr lang="pt-BR" sz="3200" i="1" u="none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3200" i="1" u="none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t-BR" sz="3200" i="1" u="none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GB" sz="3200" i="1" u="none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3200" i="1" u="none">
                                <a:latin typeface="Cambria Math" panose="02040503050406030204" pitchFamily="18" charset="0"/>
                              </a:rPr>
                              <m:t>𝑖</m:t>
                            </m:r>
                          </m:den>
                        </m:f>
                      </m:den>
                    </m:f>
                  </m:oMath>
                </a14:m>
                <a:r>
                  <a:rPr lang="sr-Latn-RS" sz="3200" u="none" dirty="0"/>
                  <a:t>-</a:t>
                </a:r>
                <a:r>
                  <a:rPr lang="en-GB" sz="3200" u="none" dirty="0"/>
                  <a:t>1</a:t>
                </a:r>
                <a:endParaRPr lang="sr-Latn-RS" sz="3200" u="none" dirty="0"/>
              </a:p>
              <a:p>
                <a:r>
                  <a:rPr lang="sr-Latn-RS" sz="3200" u="none" dirty="0"/>
                  <a:t>            </a:t>
                </a:r>
                <a:r>
                  <a:rPr lang="en-GB" sz="3200" u="none" dirty="0"/>
                  <a:t>=1+</a:t>
                </a:r>
                <a:r>
                  <a:rPr lang="en-GB" sz="3200" i="1" u="none" dirty="0"/>
                  <a:t>i</a:t>
                </a:r>
                <a:r>
                  <a:rPr lang="en-GB" sz="3200" u="none" dirty="0"/>
                  <a:t>-1</a:t>
                </a:r>
                <a:r>
                  <a:rPr lang="sr-Latn-RS" sz="3200" u="none" dirty="0"/>
                  <a:t> = </a:t>
                </a:r>
                <a:r>
                  <a:rPr lang="sr-Latn-RS" i="1" u="none" dirty="0"/>
                  <a:t>i</a:t>
                </a:r>
                <a:r>
                  <a:rPr lang="en-GB" u="none" dirty="0"/>
                  <a:t>  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1F142E0-FE01-4FC1-A69F-38579EB506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4455218"/>
                <a:ext cx="3148298" cy="2052357"/>
              </a:xfrm>
              <a:prstGeom prst="rect">
                <a:avLst/>
              </a:prstGeom>
              <a:blipFill>
                <a:blip r:embed="rId4"/>
                <a:stretch>
                  <a:fillRect l="-8915" t="-7715" r="-581" b="-121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1528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4">
            <a:extLst>
              <a:ext uri="{FF2B5EF4-FFF2-40B4-BE49-F238E27FC236}">
                <a16:creationId xmlns:a16="http://schemas.microsoft.com/office/drawing/2014/main" id="{CC07D13B-C3B1-4230-B3E7-E8DC957A0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592DA5A-DC38-4459-B011-1CC8A1AB7A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 err="1"/>
              <a:t>Svaka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velika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kriza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otkriva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masivne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špekulacije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mnogih</a:t>
            </a:r>
            <a:r>
              <a:rPr lang="sr-Latn-CS" altLang="en-US" sz="2400" dirty="0"/>
              <a:t> </a:t>
            </a:r>
            <a:r>
              <a:rPr lang="pl-PL" altLang="en-US" sz="2400" dirty="0"/>
              <a:t>institucija na koje niko ranije nije sumnjao </a:t>
            </a:r>
          </a:p>
          <a:p>
            <a:pPr marL="0" indent="0">
              <a:buNone/>
            </a:pPr>
            <a:r>
              <a:rPr lang="en-US" altLang="en-US" sz="2400" dirty="0"/>
              <a:t>… </a:t>
            </a:r>
            <a:r>
              <a:rPr lang="en-US" altLang="en-US" sz="2400" dirty="0" err="1"/>
              <a:t>sve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dok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nije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došlo</a:t>
            </a:r>
            <a:r>
              <a:rPr lang="en-US" altLang="en-US" sz="2400" dirty="0"/>
              <a:t> do </a:t>
            </a:r>
            <a:r>
              <a:rPr lang="en-US" altLang="en-US" sz="2400" dirty="0" err="1"/>
              <a:t>dnevnog</a:t>
            </a:r>
            <a:r>
              <a:rPr lang="sr-Latn-CS" altLang="en-US" sz="2400" dirty="0"/>
              <a:t> </a:t>
            </a:r>
            <a:r>
              <a:rPr lang="en-US" altLang="en-US" sz="2400" dirty="0" err="1"/>
              <a:t>rasta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cena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prateće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groznice</a:t>
            </a:r>
            <a:r>
              <a:rPr lang="en-US" altLang="en-US" sz="2400" dirty="0"/>
              <a:t>.</a:t>
            </a:r>
          </a:p>
          <a:p>
            <a:r>
              <a:rPr lang="en-US" altLang="en-US" sz="2400" dirty="0" err="1"/>
              <a:t>Volter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Badžet</a:t>
            </a:r>
            <a:r>
              <a:rPr lang="en-US" altLang="en-US" sz="2400" dirty="0"/>
              <a:t> (Walter Bagehot</a:t>
            </a:r>
            <a:r>
              <a:rPr lang="sr-Latn-CS" altLang="en-US" sz="2400" dirty="0"/>
              <a:t>, 1826-1877</a:t>
            </a:r>
            <a:r>
              <a:rPr lang="en-US" altLang="en-US" sz="2400" dirty="0"/>
              <a:t>)</a:t>
            </a:r>
          </a:p>
        </p:txBody>
      </p:sp>
      <p:pic>
        <p:nvPicPr>
          <p:cNvPr id="11" name="Picture 10" descr="bagehot.JPG">
            <a:extLst>
              <a:ext uri="{FF2B5EF4-FFF2-40B4-BE49-F238E27FC236}">
                <a16:creationId xmlns:a16="http://schemas.microsoft.com/office/drawing/2014/main" id="{A00EB11F-DC94-43EA-B612-C3DDCC8EB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352800"/>
            <a:ext cx="44958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7C443-1F91-4B38-ACAF-6D8754A71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0646E2D-3D45-45C6-93D5-891E443A48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9020" t="60457" r="30392" b="18627"/>
          <a:stretch/>
        </p:blipFill>
        <p:spPr>
          <a:xfrm>
            <a:off x="1524000" y="762000"/>
            <a:ext cx="5867400" cy="33528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E3AC022-5687-41FA-A396-F4D116771A6C}"/>
              </a:ext>
            </a:extLst>
          </p:cNvPr>
          <p:cNvSpPr/>
          <p:nvPr/>
        </p:nvSpPr>
        <p:spPr>
          <a:xfrm>
            <a:off x="838200" y="4419600"/>
            <a:ext cx="8610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u="none" dirty="0" err="1"/>
              <a:t>Ako</a:t>
            </a:r>
            <a:r>
              <a:rPr lang="en-GB" sz="2000" u="none" dirty="0"/>
              <a:t> je q</a:t>
            </a:r>
            <a:r>
              <a:rPr lang="en-GB" sz="2000" u="none" baseline="-25000" dirty="0"/>
              <a:t>t</a:t>
            </a:r>
            <a:r>
              <a:rPr lang="sr-Latn-RS" sz="2000" u="none" dirty="0"/>
              <a:t> </a:t>
            </a:r>
            <a:r>
              <a:rPr lang="en-GB" sz="2000" u="none" dirty="0" err="1"/>
              <a:t>cena</a:t>
            </a:r>
            <a:r>
              <a:rPr lang="en-GB" sz="2000" u="none" dirty="0"/>
              <a:t> </a:t>
            </a:r>
            <a:r>
              <a:rPr lang="sr-Latn-RS" sz="2000" u="none" dirty="0"/>
              <a:t> </a:t>
            </a:r>
            <a:r>
              <a:rPr lang="en-GB" sz="2000" u="none" dirty="0" err="1"/>
              <a:t>akcije</a:t>
            </a:r>
            <a:r>
              <a:rPr lang="en-GB" sz="2000" u="none" dirty="0"/>
              <a:t> </a:t>
            </a:r>
            <a:r>
              <a:rPr lang="en-GB" sz="2000" u="none" dirty="0" err="1"/>
              <a:t>na</a:t>
            </a:r>
            <a:r>
              <a:rPr lang="en-GB" sz="2000" u="none" dirty="0"/>
              <a:t> </a:t>
            </a:r>
            <a:r>
              <a:rPr lang="en-GB" sz="2000" u="none" dirty="0" err="1"/>
              <a:t>početku</a:t>
            </a:r>
            <a:r>
              <a:rPr lang="en-GB" sz="2000" u="none" dirty="0"/>
              <a:t> </a:t>
            </a:r>
            <a:r>
              <a:rPr lang="en-GB" sz="2000" u="none" dirty="0" err="1"/>
              <a:t>perioda</a:t>
            </a:r>
            <a:r>
              <a:rPr lang="en-GB" sz="2000" u="none" dirty="0"/>
              <a:t> t,</a:t>
            </a:r>
            <a:endParaRPr lang="sr-Latn-RS" sz="2000" u="none" dirty="0"/>
          </a:p>
          <a:p>
            <a:r>
              <a:rPr lang="en-GB" sz="2000" u="none" dirty="0"/>
              <a:t> </a:t>
            </a:r>
            <a:r>
              <a:rPr lang="en-GB" sz="2000" u="none" dirty="0" err="1"/>
              <a:t>stopa</a:t>
            </a:r>
            <a:r>
              <a:rPr lang="en-GB" sz="2000" u="none" dirty="0"/>
              <a:t> </a:t>
            </a:r>
            <a:r>
              <a:rPr lang="en-GB" sz="2000" u="none" dirty="0" err="1"/>
              <a:t>prinosa</a:t>
            </a:r>
            <a:r>
              <a:rPr lang="en-GB" sz="2000" u="none" dirty="0"/>
              <a:t> </a:t>
            </a:r>
            <a:r>
              <a:rPr lang="en-GB" sz="2000" u="none" dirty="0" err="1"/>
              <a:t>na</a:t>
            </a:r>
            <a:r>
              <a:rPr lang="en-GB" sz="2000" u="none" dirty="0"/>
              <a:t> </a:t>
            </a:r>
            <a:r>
              <a:rPr lang="en-GB" sz="2000" u="none" dirty="0" err="1"/>
              <a:t>akcije</a:t>
            </a:r>
            <a:r>
              <a:rPr lang="en-GB" sz="2000" u="none" dirty="0"/>
              <a:t> </a:t>
            </a:r>
          </a:p>
          <a:p>
            <a:r>
              <a:rPr lang="en-GB" sz="2000" u="none" dirty="0"/>
              <a:t>je </a:t>
            </a:r>
            <a:r>
              <a:rPr lang="en-GB" sz="2000" u="none" dirty="0" err="1"/>
              <a:t>prinos</a:t>
            </a:r>
            <a:r>
              <a:rPr lang="en-GB" sz="2000" u="none" dirty="0"/>
              <a:t> </a:t>
            </a:r>
            <a:r>
              <a:rPr lang="sr-Latn-RS" sz="2000" u="none" dirty="0"/>
              <a:t> </a:t>
            </a:r>
            <a:r>
              <a:rPr lang="en-GB" sz="2000" u="none" dirty="0"/>
              <a:t>d</a:t>
            </a:r>
            <a:r>
              <a:rPr lang="en-GB" sz="2000" u="none" baseline="-25000" dirty="0"/>
              <a:t>t</a:t>
            </a:r>
            <a:r>
              <a:rPr lang="sr-Latn-RS" sz="2000" u="none" dirty="0"/>
              <a:t> </a:t>
            </a:r>
            <a:r>
              <a:rPr lang="en-GB" sz="2000" u="none" dirty="0"/>
              <a:t>/</a:t>
            </a:r>
            <a:r>
              <a:rPr lang="sr-Latn-RS" sz="2000" u="none" dirty="0"/>
              <a:t> </a:t>
            </a:r>
            <a:r>
              <a:rPr lang="en-GB" sz="2000" u="none" dirty="0"/>
              <a:t>q</a:t>
            </a:r>
            <a:r>
              <a:rPr lang="en-GB" sz="2000" u="none" baseline="-25000" dirty="0"/>
              <a:t>t</a:t>
            </a:r>
            <a:r>
              <a:rPr lang="sr-Latn-RS" sz="2000" u="none" baseline="-25000" dirty="0"/>
              <a:t> </a:t>
            </a:r>
            <a:r>
              <a:rPr lang="en-GB" sz="2000" u="none" dirty="0"/>
              <a:t>, plus </a:t>
            </a:r>
            <a:r>
              <a:rPr lang="en-GB" sz="2000" u="none" dirty="0" err="1"/>
              <a:t>anticipirani</a:t>
            </a:r>
            <a:r>
              <a:rPr lang="en-GB" sz="2000" u="none" dirty="0"/>
              <a:t> </a:t>
            </a:r>
            <a:r>
              <a:rPr lang="en-GB" sz="2000" u="none" dirty="0" err="1"/>
              <a:t>kapitalni</a:t>
            </a:r>
            <a:r>
              <a:rPr lang="en-GB" sz="2000" u="none" dirty="0"/>
              <a:t> </a:t>
            </a:r>
            <a:r>
              <a:rPr lang="en-GB" sz="2000" u="none" dirty="0" err="1"/>
              <a:t>dobita</a:t>
            </a:r>
            <a:r>
              <a:rPr lang="sr-Latn-RS" sz="2000" u="none" dirty="0"/>
              <a:t>k</a:t>
            </a:r>
            <a:endParaRPr lang="en-GB" sz="2000" u="none" dirty="0"/>
          </a:p>
        </p:txBody>
      </p:sp>
    </p:spTree>
    <p:extLst>
      <p:ext uri="{BB962C8B-B14F-4D97-AF65-F5344CB8AC3E}">
        <p14:creationId xmlns:p14="http://schemas.microsoft.com/office/powerpoint/2010/main" val="24048794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>
            <a:extLst>
              <a:ext uri="{FF2B5EF4-FFF2-40B4-BE49-F238E27FC236}">
                <a16:creationId xmlns:a16="http://schemas.microsoft.com/office/drawing/2014/main" id="{8FD84BF4-C143-4E43-9CBB-9628C23F6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2467" name="Picture 2">
            <a:extLst>
              <a:ext uri="{FF2B5EF4-FFF2-40B4-BE49-F238E27FC236}">
                <a16:creationId xmlns:a16="http://schemas.microsoft.com/office/drawing/2014/main" id="{E3865C57-592C-48DC-BA06-4F1C9F1F092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1" t="21875" r="23750" b="12500"/>
          <a:stretch>
            <a:fillRect/>
          </a:stretch>
        </p:blipFill>
        <p:spPr>
          <a:xfrm>
            <a:off x="1219200" y="0"/>
            <a:ext cx="6865938" cy="6705600"/>
          </a:xfrm>
          <a:noFill/>
        </p:spPr>
      </p:pic>
      <p:cxnSp>
        <p:nvCxnSpPr>
          <p:cNvPr id="62468" name="Straight Connector 5">
            <a:extLst>
              <a:ext uri="{FF2B5EF4-FFF2-40B4-BE49-F238E27FC236}">
                <a16:creationId xmlns:a16="http://schemas.microsoft.com/office/drawing/2014/main" id="{69F3D112-9FD5-4881-B24C-B7F2F910265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19400" y="1371600"/>
            <a:ext cx="17526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469" name="Straight Connector 6">
            <a:extLst>
              <a:ext uri="{FF2B5EF4-FFF2-40B4-BE49-F238E27FC236}">
                <a16:creationId xmlns:a16="http://schemas.microsoft.com/office/drawing/2014/main" id="{3F623617-3ACD-4CD1-96BC-39FB6FFED73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19200" y="1600200"/>
            <a:ext cx="17526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470" name="Straight Connector 7">
            <a:extLst>
              <a:ext uri="{FF2B5EF4-FFF2-40B4-BE49-F238E27FC236}">
                <a16:creationId xmlns:a16="http://schemas.microsoft.com/office/drawing/2014/main" id="{694B034A-DF92-4F3C-B031-B8B4B14ED88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09800" y="2209800"/>
            <a:ext cx="17526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471" name="Straight Connector 8">
            <a:extLst>
              <a:ext uri="{FF2B5EF4-FFF2-40B4-BE49-F238E27FC236}">
                <a16:creationId xmlns:a16="http://schemas.microsoft.com/office/drawing/2014/main" id="{C256EAB3-1995-4871-B364-84AA7048CD6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19200" y="3886200"/>
            <a:ext cx="32004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472" name="Straight Connector 10">
            <a:extLst>
              <a:ext uri="{FF2B5EF4-FFF2-40B4-BE49-F238E27FC236}">
                <a16:creationId xmlns:a16="http://schemas.microsoft.com/office/drawing/2014/main" id="{DE55C3D5-5998-4F96-99EB-DDFBC0AB0E8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19200" y="4038600"/>
            <a:ext cx="32004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473" name="Straight Connector 11">
            <a:extLst>
              <a:ext uri="{FF2B5EF4-FFF2-40B4-BE49-F238E27FC236}">
                <a16:creationId xmlns:a16="http://schemas.microsoft.com/office/drawing/2014/main" id="{C0A5B99F-68A6-4ED1-8DCB-E47F18C7B45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95400" y="5334000"/>
            <a:ext cx="32004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474" name="Straight Connector 12">
            <a:extLst>
              <a:ext uri="{FF2B5EF4-FFF2-40B4-BE49-F238E27FC236}">
                <a16:creationId xmlns:a16="http://schemas.microsoft.com/office/drawing/2014/main" id="{D7555F97-3589-4AAB-BEDA-07155CA2BE4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19200" y="5486400"/>
            <a:ext cx="32004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475" name="Straight Connector 13">
            <a:extLst>
              <a:ext uri="{FF2B5EF4-FFF2-40B4-BE49-F238E27FC236}">
                <a16:creationId xmlns:a16="http://schemas.microsoft.com/office/drawing/2014/main" id="{3FBA8FFE-9698-4725-BFD0-7F784200EF3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800600" y="2438400"/>
            <a:ext cx="32004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476" name="Straight Connector 14">
            <a:extLst>
              <a:ext uri="{FF2B5EF4-FFF2-40B4-BE49-F238E27FC236}">
                <a16:creationId xmlns:a16="http://schemas.microsoft.com/office/drawing/2014/main" id="{21A29095-0DD7-47F9-9375-84E66B32794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24400" y="2667000"/>
            <a:ext cx="32004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477" name="Straight Connector 15">
            <a:extLst>
              <a:ext uri="{FF2B5EF4-FFF2-40B4-BE49-F238E27FC236}">
                <a16:creationId xmlns:a16="http://schemas.microsoft.com/office/drawing/2014/main" id="{117A1E5D-0BE2-4F80-8BD1-65586F3F01D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96000" y="3048000"/>
            <a:ext cx="20574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478" name="Straight Connector 17">
            <a:extLst>
              <a:ext uri="{FF2B5EF4-FFF2-40B4-BE49-F238E27FC236}">
                <a16:creationId xmlns:a16="http://schemas.microsoft.com/office/drawing/2014/main" id="{8FBA8E4A-833B-46F5-A8DA-548044434BC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943600" y="3505200"/>
            <a:ext cx="20574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479" name="Straight Connector 18">
            <a:extLst>
              <a:ext uri="{FF2B5EF4-FFF2-40B4-BE49-F238E27FC236}">
                <a16:creationId xmlns:a16="http://schemas.microsoft.com/office/drawing/2014/main" id="{EEE16248-5215-4CDC-9EF6-372346C4E24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24400" y="4876800"/>
            <a:ext cx="32004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480" name="Straight Connector 19">
            <a:extLst>
              <a:ext uri="{FF2B5EF4-FFF2-40B4-BE49-F238E27FC236}">
                <a16:creationId xmlns:a16="http://schemas.microsoft.com/office/drawing/2014/main" id="{A37A7F4F-04CB-4EF1-A196-E963AE7CC31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48200" y="5105400"/>
            <a:ext cx="32004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481" name="Straight Connector 20">
            <a:extLst>
              <a:ext uri="{FF2B5EF4-FFF2-40B4-BE49-F238E27FC236}">
                <a16:creationId xmlns:a16="http://schemas.microsoft.com/office/drawing/2014/main" id="{D3932565-4D1A-4C2D-8C8C-E1CE93EDB4B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800600" y="6172200"/>
            <a:ext cx="32004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482" name="Straight Connector 21">
            <a:extLst>
              <a:ext uri="{FF2B5EF4-FFF2-40B4-BE49-F238E27FC236}">
                <a16:creationId xmlns:a16="http://schemas.microsoft.com/office/drawing/2014/main" id="{E769694D-40B4-44BF-8C36-B6A2C8DE711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876800" y="6324600"/>
            <a:ext cx="32004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>
            <a:extLst>
              <a:ext uri="{FF2B5EF4-FFF2-40B4-BE49-F238E27FC236}">
                <a16:creationId xmlns:a16="http://schemas.microsoft.com/office/drawing/2014/main" id="{E166DC41-EAC5-4B78-854E-E2CC495A9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3491" name="Content Placeholder 2">
            <a:extLst>
              <a:ext uri="{FF2B5EF4-FFF2-40B4-BE49-F238E27FC236}">
                <a16:creationId xmlns:a16="http://schemas.microsoft.com/office/drawing/2014/main" id="{A5F8DFE9-08A8-47DA-98DF-704CFBA87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14.6.2 </a:t>
            </a:r>
            <a:r>
              <a:rPr lang="en-US" altLang="en-US" b="1"/>
              <a:t>Tržišna efikasnost ili</a:t>
            </a:r>
          </a:p>
          <a:p>
            <a:r>
              <a:rPr lang="en-US" altLang="en-US" b="1"/>
              <a:t>Špekulativna manija?</a:t>
            </a:r>
            <a:endParaRPr lang="sr-Latn-CS" altLang="en-US" b="1"/>
          </a:p>
          <a:p>
            <a:endParaRPr lang="pl-PL" altLang="en-US"/>
          </a:p>
          <a:p>
            <a:r>
              <a:rPr lang="pl-PL" altLang="en-US"/>
              <a:t>Neke studije pokazuju da postoje statistički značajne</a:t>
            </a:r>
          </a:p>
          <a:p>
            <a:r>
              <a:rPr lang="en-US" altLang="en-US"/>
              <a:t>devijacije od tržišne efikasnosti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>
            <a:extLst>
              <a:ext uri="{FF2B5EF4-FFF2-40B4-BE49-F238E27FC236}">
                <a16:creationId xmlns:a16="http://schemas.microsoft.com/office/drawing/2014/main" id="{BEA9CE5A-7930-4966-BD49-111A22F8E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4515" name="Content Placeholder 2">
            <a:extLst>
              <a:ext uri="{FF2B5EF4-FFF2-40B4-BE49-F238E27FC236}">
                <a16:creationId xmlns:a16="http://schemas.microsoft.com/office/drawing/2014/main" id="{EA51D256-E561-4C86-BF4A-41446242C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914400"/>
            <a:ext cx="8382000" cy="4876800"/>
          </a:xfrm>
        </p:spPr>
        <p:txBody>
          <a:bodyPr/>
          <a:lstStyle/>
          <a:p>
            <a:r>
              <a:rPr lang="pl-PL" altLang="en-US" dirty="0"/>
              <a:t>Kako i zašto cene aktive odstupaju od vrednosti</a:t>
            </a:r>
          </a:p>
          <a:p>
            <a:r>
              <a:rPr lang="nn-NO" altLang="en-US" dirty="0"/>
              <a:t>definisane fundamentima? </a:t>
            </a:r>
            <a:endParaRPr lang="sr-Latn-CS" altLang="en-US" dirty="0"/>
          </a:p>
          <a:p>
            <a:r>
              <a:rPr lang="en-US" altLang="en-US" dirty="0" err="1"/>
              <a:t>dva</a:t>
            </a:r>
            <a:r>
              <a:rPr lang="en-US" altLang="en-US" dirty="0"/>
              <a:t> </a:t>
            </a:r>
            <a:r>
              <a:rPr lang="en-US" altLang="en-US" dirty="0" err="1"/>
              <a:t>primera</a:t>
            </a:r>
            <a:r>
              <a:rPr lang="en-US" altLang="en-US" dirty="0"/>
              <a:t>. </a:t>
            </a:r>
            <a:endParaRPr lang="sr-Latn-CS" altLang="en-US" dirty="0"/>
          </a:p>
          <a:p>
            <a:pPr>
              <a:buFontTx/>
              <a:buNone/>
            </a:pPr>
            <a:r>
              <a:rPr lang="sr-Latn-CS" altLang="en-US" dirty="0"/>
              <a:t>1. </a:t>
            </a:r>
            <a:r>
              <a:rPr lang="en-US" altLang="en-US" dirty="0" err="1"/>
              <a:t>na</a:t>
            </a:r>
            <a:r>
              <a:rPr lang="en-US" altLang="en-US" dirty="0"/>
              <a:t> </a:t>
            </a:r>
            <a:r>
              <a:rPr lang="en-US" altLang="en-US" dirty="0" err="1"/>
              <a:t>tržištu</a:t>
            </a:r>
            <a:r>
              <a:rPr lang="en-US" altLang="en-US" dirty="0"/>
              <a:t> </a:t>
            </a:r>
            <a:r>
              <a:rPr lang="en-US" altLang="en-US" dirty="0" err="1"/>
              <a:t>učestvuju</a:t>
            </a:r>
            <a:r>
              <a:rPr lang="sr-Latn-RS" altLang="en-US" dirty="0"/>
              <a:t> </a:t>
            </a:r>
            <a:r>
              <a:rPr lang="pl-PL" altLang="en-US" dirty="0"/>
              <a:t>i neiskusni amateri. </a:t>
            </a:r>
          </a:p>
          <a:p>
            <a:pPr>
              <a:buFontTx/>
              <a:buNone/>
            </a:pPr>
            <a:r>
              <a:rPr lang="pl-PL" altLang="en-US" dirty="0"/>
              <a:t>2. Mehurovi</a:t>
            </a:r>
            <a:endParaRPr lang="en-US" alt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>
            <a:extLst>
              <a:ext uri="{FF2B5EF4-FFF2-40B4-BE49-F238E27FC236}">
                <a16:creationId xmlns:a16="http://schemas.microsoft.com/office/drawing/2014/main" id="{D8781F97-619B-49E8-9B53-A3849AB97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5539" name="Content Placeholder 2">
            <a:extLst>
              <a:ext uri="{FF2B5EF4-FFF2-40B4-BE49-F238E27FC236}">
                <a16:creationId xmlns:a16="http://schemas.microsoft.com/office/drawing/2014/main" id="{A3B151D9-B705-4C75-949F-14EA94F49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/>
              <a:t>(noise traders), </a:t>
            </a:r>
            <a:r>
              <a:rPr lang="en-US" altLang="en-US" b="1" dirty="0" err="1"/>
              <a:t>koji</a:t>
            </a:r>
            <a:endParaRPr lang="en-US" altLang="en-US" b="1" dirty="0"/>
          </a:p>
          <a:p>
            <a:r>
              <a:rPr lang="vi-VN" altLang="en-US" dirty="0"/>
              <a:t>će se ponašati u skladu sa određenim „šumom” u</a:t>
            </a:r>
          </a:p>
          <a:p>
            <a:r>
              <a:rPr lang="en-US" altLang="en-US" dirty="0" err="1"/>
              <a:t>informacijama</a:t>
            </a:r>
            <a:r>
              <a:rPr lang="en-US" altLang="en-US" dirty="0"/>
              <a:t>. </a:t>
            </a:r>
            <a:r>
              <a:rPr lang="en-US" altLang="en-US" dirty="0" err="1"/>
              <a:t>Ovi</a:t>
            </a:r>
            <a:r>
              <a:rPr lang="en-US" altLang="en-US" dirty="0"/>
              <a:t> </a:t>
            </a:r>
            <a:r>
              <a:rPr lang="en-US" altLang="en-US" dirty="0" err="1"/>
              <a:t>bukači</a:t>
            </a:r>
            <a:r>
              <a:rPr lang="en-US" altLang="en-US" dirty="0"/>
              <a:t> </a:t>
            </a:r>
            <a:r>
              <a:rPr lang="en-US" altLang="en-US" dirty="0" err="1"/>
              <a:t>su</a:t>
            </a:r>
            <a:r>
              <a:rPr lang="en-US" altLang="en-US" dirty="0"/>
              <a:t> </a:t>
            </a:r>
            <a:r>
              <a:rPr lang="en-US" altLang="en-US" dirty="0" err="1"/>
              <a:t>ili</a:t>
            </a:r>
            <a:r>
              <a:rPr lang="en-US" altLang="en-US" dirty="0"/>
              <a:t> </a:t>
            </a:r>
            <a:r>
              <a:rPr lang="en-US" altLang="en-US" dirty="0" err="1"/>
              <a:t>iracionalni</a:t>
            </a:r>
            <a:r>
              <a:rPr lang="en-US" altLang="en-US" dirty="0"/>
              <a:t>, </a:t>
            </a:r>
            <a:r>
              <a:rPr lang="en-US" altLang="en-US" dirty="0" err="1"/>
              <a:t>ili</a:t>
            </a:r>
            <a:r>
              <a:rPr lang="en-US" altLang="en-US" dirty="0"/>
              <a:t> </a:t>
            </a:r>
            <a:r>
              <a:rPr lang="en-US" altLang="en-US" dirty="0" err="1"/>
              <a:t>samo</a:t>
            </a:r>
            <a:endParaRPr lang="en-US" altLang="en-US" dirty="0"/>
          </a:p>
          <a:p>
            <a:r>
              <a:rPr lang="en-US" altLang="en-US" dirty="0" err="1"/>
              <a:t>loše</a:t>
            </a:r>
            <a:r>
              <a:rPr lang="en-US" altLang="en-US" dirty="0"/>
              <a:t> </a:t>
            </a:r>
            <a:r>
              <a:rPr lang="en-US" altLang="en-US" dirty="0" err="1"/>
              <a:t>obavešteni</a:t>
            </a:r>
            <a:r>
              <a:rPr lang="en-US" altLang="en-US" dirty="0"/>
              <a:t>, a </a:t>
            </a:r>
            <a:r>
              <a:rPr lang="en-US" altLang="en-US" dirty="0" err="1"/>
              <a:t>upravo</a:t>
            </a:r>
            <a:r>
              <a:rPr lang="en-US" altLang="en-US" dirty="0"/>
              <a:t> </a:t>
            </a:r>
            <a:r>
              <a:rPr lang="en-US" altLang="en-US" dirty="0" err="1"/>
              <a:t>tako</a:t>
            </a:r>
            <a:r>
              <a:rPr lang="en-US" altLang="en-US" dirty="0"/>
              <a:t> se </a:t>
            </a:r>
            <a:r>
              <a:rPr lang="en-US" altLang="en-US" dirty="0" err="1"/>
              <a:t>i</a:t>
            </a:r>
            <a:r>
              <a:rPr lang="en-US" altLang="en-US" dirty="0"/>
              <a:t> </a:t>
            </a:r>
            <a:r>
              <a:rPr lang="en-US" altLang="en-US" dirty="0" err="1"/>
              <a:t>ponašaju</a:t>
            </a:r>
            <a:r>
              <a:rPr lang="en-US" altLang="en-US" dirty="0"/>
              <a:t>.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>
            <a:extLst>
              <a:ext uri="{FF2B5EF4-FFF2-40B4-BE49-F238E27FC236}">
                <a16:creationId xmlns:a16="http://schemas.microsoft.com/office/drawing/2014/main" id="{176118E2-1D4B-4314-BA46-AECB7C127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6563" name="Content Placeholder 2">
            <a:extLst>
              <a:ext uri="{FF2B5EF4-FFF2-40B4-BE49-F238E27FC236}">
                <a16:creationId xmlns:a16="http://schemas.microsoft.com/office/drawing/2014/main" id="{84177117-A776-4C29-89D9-9BC2DF3EE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Kao rezultat toga, oni će sistematski gubiti novac,</a:t>
            </a:r>
            <a:r>
              <a:rPr lang="sr-Latn-CS" altLang="en-US"/>
              <a:t> </a:t>
            </a:r>
            <a:r>
              <a:rPr lang="en-US" altLang="en-US"/>
              <a:t>koji će otići u džepove informisanih agenata. Ovakvi</a:t>
            </a:r>
            <a:r>
              <a:rPr lang="sr-Latn-CS" altLang="en-US"/>
              <a:t> </a:t>
            </a:r>
            <a:r>
              <a:rPr lang="en-US" altLang="en-US"/>
              <a:t>agenti neprestano se pojavljuju, a novi zamenjuju</a:t>
            </a:r>
            <a:r>
              <a:rPr lang="sr-Latn-CS" altLang="en-US"/>
              <a:t> </a:t>
            </a:r>
            <a:r>
              <a:rPr lang="pl-PL" altLang="en-US"/>
              <a:t>one stare, koji u proseku gube i odlaze ogorčeni</a:t>
            </a:r>
            <a:endParaRPr lang="en-US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>
            <a:extLst>
              <a:ext uri="{FF2B5EF4-FFF2-40B4-BE49-F238E27FC236}">
                <a16:creationId xmlns:a16="http://schemas.microsoft.com/office/drawing/2014/main" id="{CE55E4CF-AA6E-4D78-8ADC-AC69341BC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08F1A-C388-4808-940B-9C763EE08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876800"/>
          </a:xfrm>
        </p:spPr>
        <p:txBody>
          <a:bodyPr/>
          <a:lstStyle/>
          <a:p>
            <a:r>
              <a:rPr lang="sr-Latn-CS" altLang="en-US"/>
              <a:t>Racionalni špekulativni mehurovi</a:t>
            </a:r>
          </a:p>
          <a:p>
            <a:r>
              <a:rPr lang="sr-Latn-CS" altLang="en-US"/>
              <a:t>Špekulativni – očekuje se kapitalni dobitak</a:t>
            </a:r>
          </a:p>
          <a:p>
            <a:r>
              <a:rPr lang="sr-Latn-CS" altLang="en-US"/>
              <a:t>Mehurovi – jer pucaju</a:t>
            </a:r>
          </a:p>
          <a:p>
            <a:r>
              <a:rPr lang="sr-Latn-CS" altLang="en-US"/>
              <a:t>Racionalni – raste u skladu sa očekivanjima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>
            <a:extLst>
              <a:ext uri="{FF2B5EF4-FFF2-40B4-BE49-F238E27FC236}">
                <a16:creationId xmlns:a16="http://schemas.microsoft.com/office/drawing/2014/main" id="{29145BB8-17C2-492D-B961-ABDA95D25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8611" name="Picture 2">
            <a:extLst>
              <a:ext uri="{FF2B5EF4-FFF2-40B4-BE49-F238E27FC236}">
                <a16:creationId xmlns:a16="http://schemas.microsoft.com/office/drawing/2014/main" id="{27295EC5-9ED3-40EE-9A71-6761BDECC39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838200"/>
            <a:ext cx="5189538" cy="2054225"/>
          </a:xfrm>
          <a:noFill/>
        </p:spPr>
      </p:pic>
      <p:pic>
        <p:nvPicPr>
          <p:cNvPr id="68612" name="Picture 3">
            <a:extLst>
              <a:ext uri="{FF2B5EF4-FFF2-40B4-BE49-F238E27FC236}">
                <a16:creationId xmlns:a16="http://schemas.microsoft.com/office/drawing/2014/main" id="{C44701E0-95E4-40F8-AEA1-21F3418AA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3733800"/>
            <a:ext cx="5109029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8" name="Picture 4">
            <a:extLst>
              <a:ext uri="{FF2B5EF4-FFF2-40B4-BE49-F238E27FC236}">
                <a16:creationId xmlns:a16="http://schemas.microsoft.com/office/drawing/2014/main" id="{175842A7-F9C6-4764-8BEF-FC27913A2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0"/>
            <a:ext cx="5943600" cy="710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>
            <a:extLst>
              <a:ext uri="{FF2B5EF4-FFF2-40B4-BE49-F238E27FC236}">
                <a16:creationId xmlns:a16="http://schemas.microsoft.com/office/drawing/2014/main" id="{6DE62D4E-5592-4576-B11E-7C5B14927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9635" name="Content Placeholder 2">
            <a:extLst>
              <a:ext uri="{FF2B5EF4-FFF2-40B4-BE49-F238E27FC236}">
                <a16:creationId xmlns:a16="http://schemas.microsoft.com/office/drawing/2014/main" id="{C6189E45-2E80-4437-BC0D-4D0B016E12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Te, nefundamentalne putanje, koje eksplodiraju</a:t>
            </a:r>
            <a:r>
              <a:rPr lang="sr-Latn-CS" altLang="en-US"/>
              <a:t> </a:t>
            </a:r>
            <a:r>
              <a:rPr lang="en-US" altLang="en-US"/>
              <a:t>bez ikakvog fundamentalnog utemeljenja, po prirodi</a:t>
            </a:r>
            <a:r>
              <a:rPr lang="sr-Latn-CS" altLang="en-US"/>
              <a:t> </a:t>
            </a:r>
            <a:r>
              <a:rPr lang="es-ES" altLang="en-US"/>
              <a:t>su samoispunjavajuće: cene rastu jer se to očekuje,</a:t>
            </a:r>
          </a:p>
          <a:p>
            <a:r>
              <a:rPr lang="en-US" altLang="en-US"/>
              <a:t>ne ugrožavajući bilo koji uslov tržišne</a:t>
            </a:r>
            <a:r>
              <a:rPr lang="sr-Latn-CS" altLang="en-US"/>
              <a:t> </a:t>
            </a:r>
            <a:r>
              <a:rPr lang="en-US" altLang="en-US"/>
              <a:t>efikasnosti.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>
            <a:extLst>
              <a:ext uri="{FF2B5EF4-FFF2-40B4-BE49-F238E27FC236}">
                <a16:creationId xmlns:a16="http://schemas.microsoft.com/office/drawing/2014/main" id="{A941782E-1B03-4A2E-A819-9A47CF576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70659" name="Picture 2">
            <a:extLst>
              <a:ext uri="{FF2B5EF4-FFF2-40B4-BE49-F238E27FC236}">
                <a16:creationId xmlns:a16="http://schemas.microsoft.com/office/drawing/2014/main" id="{7679B941-C098-4493-A536-3D27BA45B52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838200"/>
            <a:ext cx="7721600" cy="5410200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EDA406F1-9BF2-4FAE-89F9-A2B871301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5059" name="Content Placeholder 2">
            <a:extLst>
              <a:ext uri="{FF2B5EF4-FFF2-40B4-BE49-F238E27FC236}">
                <a16:creationId xmlns:a16="http://schemas.microsoft.com/office/drawing/2014/main" id="{3EB07F39-95E4-4A79-9E8F-480CD8EB35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altLang="en-US" dirty="0"/>
              <a:t>cen</a:t>
            </a:r>
            <a:r>
              <a:rPr lang="en-GB" altLang="en-US" dirty="0"/>
              <a:t>e</a:t>
            </a:r>
            <a:r>
              <a:rPr lang="pl-PL" altLang="en-US" dirty="0"/>
              <a:t> koje se određuju</a:t>
            </a:r>
          </a:p>
          <a:p>
            <a:r>
              <a:rPr lang="pl-PL" altLang="en-US" dirty="0"/>
              <a:t>na finansijskom tržištu</a:t>
            </a:r>
          </a:p>
          <a:p>
            <a:endParaRPr lang="pl-PL" altLang="en-US" dirty="0"/>
          </a:p>
          <a:p>
            <a:r>
              <a:rPr lang="pl-PL" altLang="en-US" dirty="0"/>
              <a:t>Tobinovog q</a:t>
            </a:r>
            <a:r>
              <a:rPr lang="sr-Latn-RS" altLang="en-US" dirty="0"/>
              <a:t> </a:t>
            </a:r>
            <a:r>
              <a:rPr lang="pl-PL" altLang="en-US" dirty="0"/>
              <a:t> </a:t>
            </a:r>
          </a:p>
          <a:p>
            <a:r>
              <a:rPr lang="pl-PL" altLang="en-US" dirty="0"/>
              <a:t>kamatn</a:t>
            </a:r>
            <a:r>
              <a:rPr lang="en-GB" altLang="en-US" dirty="0"/>
              <a:t>e</a:t>
            </a:r>
            <a:r>
              <a:rPr lang="pl-PL" altLang="en-US" dirty="0"/>
              <a:t> s</a:t>
            </a:r>
            <a:r>
              <a:rPr lang="en-US" altLang="en-US" dirty="0"/>
              <a:t>tope </a:t>
            </a:r>
            <a:endParaRPr lang="sr-Latn-CS" altLang="en-US" dirty="0"/>
          </a:p>
          <a:p>
            <a:r>
              <a:rPr lang="en-US" altLang="en-US" dirty="0" err="1"/>
              <a:t>Devizn</a:t>
            </a:r>
            <a:r>
              <a:rPr lang="sr-Latn-CS" altLang="en-US" dirty="0"/>
              <a:t>i </a:t>
            </a:r>
            <a:r>
              <a:rPr lang="en-US" altLang="en-US" dirty="0" err="1"/>
              <a:t>kurs</a:t>
            </a:r>
            <a:endParaRPr lang="en-US" alt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>
            <a:extLst>
              <a:ext uri="{FF2B5EF4-FFF2-40B4-BE49-F238E27FC236}">
                <a16:creationId xmlns:a16="http://schemas.microsoft.com/office/drawing/2014/main" id="{6EE19A5D-8F18-4F3E-85C8-7073EFE84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1683" name="Content Placeholder 2">
            <a:extLst>
              <a:ext uri="{FF2B5EF4-FFF2-40B4-BE49-F238E27FC236}">
                <a16:creationId xmlns:a16="http://schemas.microsoft.com/office/drawing/2014/main" id="{86FE3060-135A-48F9-A568-6BA8599FD1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altLang="en-US" dirty="0"/>
              <a:t>Mehur je racionalan </a:t>
            </a:r>
            <a:endParaRPr lang="en-GB" altLang="en-US" dirty="0"/>
          </a:p>
          <a:p>
            <a:r>
              <a:rPr lang="en-GB" altLang="en-US" dirty="0" err="1"/>
              <a:t>Jer</a:t>
            </a:r>
            <a:r>
              <a:rPr lang="en-GB" altLang="en-US" dirty="0"/>
              <a:t>  </a:t>
            </a:r>
            <a:r>
              <a:rPr lang="it-IT" altLang="en-US" dirty="0"/>
              <a:t>nastavlja da raste sve dok agenti veruju da</a:t>
            </a:r>
            <a:r>
              <a:rPr lang="sr-Latn-CS" altLang="en-US" dirty="0"/>
              <a:t> </a:t>
            </a:r>
            <a:r>
              <a:rPr lang="en-US" altLang="en-US" dirty="0" err="1"/>
              <a:t>će</a:t>
            </a:r>
            <a:r>
              <a:rPr lang="en-US" altLang="en-US" dirty="0"/>
              <a:t> </a:t>
            </a:r>
            <a:r>
              <a:rPr lang="en-US" altLang="en-US" dirty="0" err="1"/>
              <a:t>nastaviti</a:t>
            </a:r>
            <a:r>
              <a:rPr lang="en-US" altLang="en-US" dirty="0"/>
              <a:t> da </a:t>
            </a:r>
            <a:r>
              <a:rPr lang="en-US" altLang="en-US" dirty="0" err="1"/>
              <a:t>raste</a:t>
            </a:r>
            <a:r>
              <a:rPr lang="en-US" altLang="en-US" dirty="0"/>
              <a:t>, </a:t>
            </a:r>
            <a:r>
              <a:rPr lang="en-US" altLang="en-US" dirty="0" err="1"/>
              <a:t>ostvarivati</a:t>
            </a:r>
            <a:r>
              <a:rPr lang="en-US" altLang="en-US" dirty="0"/>
              <a:t> </a:t>
            </a:r>
            <a:r>
              <a:rPr lang="en-US" altLang="en-US" dirty="0" err="1"/>
              <a:t>tržišna</a:t>
            </a:r>
            <a:r>
              <a:rPr lang="en-US" altLang="en-US" dirty="0"/>
              <a:t> </a:t>
            </a:r>
            <a:r>
              <a:rPr lang="en-US" altLang="en-US" dirty="0" err="1"/>
              <a:t>očekivanja</a:t>
            </a:r>
            <a:r>
              <a:rPr lang="sr-Latn-CS" altLang="en-US" dirty="0"/>
              <a:t> </a:t>
            </a:r>
            <a:r>
              <a:rPr lang="en-US" altLang="en-US" dirty="0" err="1"/>
              <a:t>i</a:t>
            </a:r>
            <a:r>
              <a:rPr lang="en-US" altLang="en-US" dirty="0"/>
              <a:t> </a:t>
            </a:r>
            <a:r>
              <a:rPr lang="en-US" altLang="en-US" dirty="0" err="1"/>
              <a:t>odbacivati</a:t>
            </a:r>
            <a:r>
              <a:rPr lang="en-US" altLang="en-US" dirty="0"/>
              <a:t> „</a:t>
            </a:r>
            <a:r>
              <a:rPr lang="en-US" altLang="en-US" dirty="0" err="1"/>
              <a:t>normalan</a:t>
            </a:r>
            <a:r>
              <a:rPr lang="en-US" altLang="en-US" dirty="0"/>
              <a:t>” </a:t>
            </a:r>
            <a:r>
              <a:rPr lang="en-US" altLang="en-US" dirty="0" err="1"/>
              <a:t>prinos</a:t>
            </a:r>
            <a:r>
              <a:rPr lang="en-US" altLang="en-US" dirty="0"/>
              <a:t>.</a:t>
            </a:r>
            <a:r>
              <a:rPr lang="sr-Latn-CS" altLang="en-US" dirty="0"/>
              <a:t> </a:t>
            </a:r>
            <a:r>
              <a:rPr lang="pl-PL" altLang="en-US" dirty="0"/>
              <a:t>Ovde je, međutim, problem: mehurovi na kraju </a:t>
            </a:r>
            <a:r>
              <a:rPr lang="en-US" altLang="en-US" dirty="0" err="1"/>
              <a:t>pucaju</a:t>
            </a:r>
            <a:r>
              <a:rPr lang="en-US" altLang="en-US" dirty="0"/>
              <a:t>. </a:t>
            </a:r>
            <a:r>
              <a:rPr lang="en-US" altLang="en-US" dirty="0" err="1"/>
              <a:t>Zašto</a:t>
            </a:r>
            <a:r>
              <a:rPr lang="en-US" altLang="en-US" dirty="0"/>
              <a:t>?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>
            <a:extLst>
              <a:ext uri="{FF2B5EF4-FFF2-40B4-BE49-F238E27FC236}">
                <a16:creationId xmlns:a16="http://schemas.microsoft.com/office/drawing/2014/main" id="{8574BCB4-F0D8-4256-A674-725F752FB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2707" name="Content Placeholder 2">
            <a:extLst>
              <a:ext uri="{FF2B5EF4-FFF2-40B4-BE49-F238E27FC236}">
                <a16:creationId xmlns:a16="http://schemas.microsoft.com/office/drawing/2014/main" id="{F8A517A9-5884-4275-9F19-5E2C6B0FE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Zato što bi, u slučaju beskonačnog</a:t>
            </a:r>
          </a:p>
          <a:p>
            <a:r>
              <a:rPr lang="en-US" altLang="en-US"/>
              <a:t>rasta, cene prevazišle vrednost svetskog bogatstva,</a:t>
            </a:r>
          </a:p>
          <a:p>
            <a:r>
              <a:rPr lang="en-US" altLang="en-US"/>
              <a:t>postajući preskupe bilo kom kupcu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>
            <a:extLst>
              <a:ext uri="{FF2B5EF4-FFF2-40B4-BE49-F238E27FC236}">
                <a16:creationId xmlns:a16="http://schemas.microsoft.com/office/drawing/2014/main" id="{29B58A44-EA19-4644-B7F0-213F25D03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3731" name="Content Placeholder 2">
            <a:extLst>
              <a:ext uri="{FF2B5EF4-FFF2-40B4-BE49-F238E27FC236}">
                <a16:creationId xmlns:a16="http://schemas.microsoft.com/office/drawing/2014/main" id="{52D70204-2DCE-43E0-BB1C-D7436810FE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Bernard Baruh (Bernard</a:t>
            </a:r>
          </a:p>
          <a:p>
            <a:r>
              <a:rPr lang="vi-VN" altLang="en-US"/>
              <a:t>Baruch): </a:t>
            </a:r>
            <a:r>
              <a:rPr lang="vi-VN" altLang="en-US" sz="3600"/>
              <a:t>„Kad dođe trenutak da prosjaci i čistači cipela,</a:t>
            </a:r>
          </a:p>
          <a:p>
            <a:r>
              <a:rPr lang="en-US" altLang="en-US" sz="3600"/>
              <a:t>berberi ili kozmetičari stanu da ti objašnjavaju kako da se</a:t>
            </a:r>
          </a:p>
          <a:p>
            <a:r>
              <a:rPr lang="pt-BR" altLang="en-US" sz="3600"/>
              <a:t>obogatiš, vreme je da se prisetiš da nema ništa opasnije od</a:t>
            </a:r>
            <a:r>
              <a:rPr lang="sr-Latn-CS" altLang="en-US" sz="3600"/>
              <a:t> </a:t>
            </a:r>
            <a:r>
              <a:rPr lang="en-US" altLang="en-US" sz="3600"/>
              <a:t>uverenja da se nešto može dobiti – za ništa“.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E8870-6371-4164-972E-4B278A21B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08769-E4E2-4317-8116-E1A79FF1A85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it-IT" altLang="en-US" dirty="0"/>
              <a:t>Koji su uslovi potrebni da bi finansijsko tržište</a:t>
            </a:r>
          </a:p>
          <a:p>
            <a:pPr eaLnBrk="1" hangingPunct="1"/>
            <a:r>
              <a:rPr lang="it-IT" altLang="en-US" dirty="0"/>
              <a:t>bilo efikasno? Je li verovatno da se to desi u</a:t>
            </a:r>
            <a:r>
              <a:rPr lang="sr-Latn-CS" altLang="en-US" dirty="0"/>
              <a:t> p</a:t>
            </a:r>
            <a:r>
              <a:rPr lang="en-US" altLang="en-US" dirty="0" err="1"/>
              <a:t>raksi</a:t>
            </a:r>
            <a:r>
              <a:rPr lang="en-US" altLang="en-US" dirty="0"/>
              <a:t>?</a:t>
            </a: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DB7A24-3B5F-40D1-8CD1-AB9F2CB5D87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sr-Latn-CS" altLang="en-US" sz="2400" dirty="0"/>
              <a:t>nulti profit na osnovu javno dostupnih informacija </a:t>
            </a:r>
          </a:p>
          <a:p>
            <a:pPr marL="514350" indent="-514350">
              <a:buFont typeface="+mj-lt"/>
              <a:buAutoNum type="arabicPeriod"/>
            </a:pPr>
            <a:r>
              <a:rPr lang="sr-Latn-CS" altLang="en-US" dirty="0"/>
              <a:t>Izostanak tržišne moći (market power)</a:t>
            </a:r>
          </a:p>
          <a:p>
            <a:pPr marL="0" indent="0">
              <a:buNone/>
            </a:pPr>
            <a:endParaRPr lang="sr-Latn-CS" altLang="en-US" dirty="0"/>
          </a:p>
          <a:p>
            <a:r>
              <a:rPr lang="sr-Latn-CS" altLang="en-US" dirty="0"/>
              <a:t>Nisu uvek ispunjeni u praksi</a:t>
            </a:r>
          </a:p>
          <a:p>
            <a:r>
              <a:rPr lang="sr-Latn-CS" altLang="en-US" dirty="0"/>
              <a:t>Prvi uslov – pojačava internet</a:t>
            </a:r>
          </a:p>
          <a:p>
            <a:r>
              <a:rPr lang="en-US" altLang="en-US" dirty="0"/>
              <a:t> 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6C157-2506-40DF-AF45-300339234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6803" name="Content Placeholder 2">
            <a:extLst>
              <a:ext uri="{FF2B5EF4-FFF2-40B4-BE49-F238E27FC236}">
                <a16:creationId xmlns:a16="http://schemas.microsoft.com/office/drawing/2014/main" id="{B6B54B4A-2550-4255-9031-938473BD4E7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b="1" dirty="0"/>
              <a:t>2 </a:t>
            </a:r>
            <a:r>
              <a:rPr lang="en-US" altLang="en-US" b="1" dirty="0" err="1"/>
              <a:t>Ljudi</a:t>
            </a:r>
            <a:r>
              <a:rPr lang="en-US" altLang="en-US" b="1" dirty="0"/>
              <a:t> </a:t>
            </a:r>
            <a:r>
              <a:rPr lang="en-US" altLang="en-US" b="1" dirty="0" err="1"/>
              <a:t>često</a:t>
            </a:r>
            <a:r>
              <a:rPr lang="en-US" altLang="en-US" b="1" dirty="0"/>
              <a:t> vide </a:t>
            </a:r>
            <a:r>
              <a:rPr lang="en-US" altLang="en-US" b="1" dirty="0" err="1"/>
              <a:t>finansijsko</a:t>
            </a:r>
            <a:r>
              <a:rPr lang="en-US" altLang="en-US" b="1" dirty="0"/>
              <a:t> </a:t>
            </a:r>
            <a:r>
              <a:rPr lang="en-US" altLang="en-US" b="1" dirty="0" err="1"/>
              <a:t>tržište</a:t>
            </a:r>
            <a:r>
              <a:rPr lang="en-US" altLang="en-US" b="1" dirty="0"/>
              <a:t> </a:t>
            </a:r>
            <a:r>
              <a:rPr lang="en-US" altLang="en-US" b="1" dirty="0" err="1"/>
              <a:t>kao</a:t>
            </a:r>
            <a:r>
              <a:rPr lang="en-US" altLang="en-US" b="1" dirty="0"/>
              <a:t> </a:t>
            </a:r>
            <a:r>
              <a:rPr lang="en-US" altLang="en-US" b="1" dirty="0" err="1"/>
              <a:t>izvor</a:t>
            </a:r>
            <a:r>
              <a:rPr lang="en-US" altLang="en-US" b="1" dirty="0"/>
              <a:t> </a:t>
            </a:r>
            <a:r>
              <a:rPr lang="en-US" altLang="en-US" b="1" dirty="0" err="1"/>
              <a:t>nelegitimnog</a:t>
            </a:r>
            <a:endParaRPr lang="en-US" altLang="en-US" b="1" dirty="0"/>
          </a:p>
          <a:p>
            <a:r>
              <a:rPr lang="en-US" altLang="en-US" dirty="0" err="1"/>
              <a:t>bogaćenja</a:t>
            </a:r>
            <a:r>
              <a:rPr lang="en-US" altLang="en-US" dirty="0"/>
              <a:t> </a:t>
            </a:r>
            <a:r>
              <a:rPr lang="en-US" altLang="en-US" dirty="0" err="1"/>
              <a:t>već</a:t>
            </a:r>
            <a:r>
              <a:rPr lang="en-US" altLang="en-US" dirty="0"/>
              <a:t> </a:t>
            </a:r>
            <a:r>
              <a:rPr lang="en-US" altLang="en-US" dirty="0" err="1"/>
              <a:t>bogatih</a:t>
            </a:r>
            <a:r>
              <a:rPr lang="en-US" altLang="en-US" dirty="0"/>
              <a:t> </a:t>
            </a:r>
            <a:r>
              <a:rPr lang="en-US" altLang="en-US" dirty="0" err="1"/>
              <a:t>ljudi</a:t>
            </a:r>
            <a:r>
              <a:rPr lang="en-US" altLang="en-US" dirty="0"/>
              <a:t>. </a:t>
            </a:r>
            <a:r>
              <a:rPr lang="en-US" altLang="en-US" dirty="0" err="1"/>
              <a:t>Kako</a:t>
            </a:r>
            <a:r>
              <a:rPr lang="en-US" altLang="en-US" dirty="0"/>
              <a:t> </a:t>
            </a:r>
            <a:r>
              <a:rPr lang="en-US" altLang="en-US" dirty="0" err="1"/>
              <a:t>biste</a:t>
            </a:r>
            <a:r>
              <a:rPr lang="sr-Latn-CS" altLang="en-US" dirty="0"/>
              <a:t> </a:t>
            </a:r>
            <a:r>
              <a:rPr lang="en-US" altLang="en-US" dirty="0"/>
              <a:t>se </a:t>
            </a:r>
            <a:r>
              <a:rPr lang="en-US" altLang="en-US" dirty="0" err="1"/>
              <a:t>suprotstavili</a:t>
            </a:r>
            <a:r>
              <a:rPr lang="en-US" altLang="en-US" dirty="0"/>
              <a:t> </a:t>
            </a:r>
            <a:r>
              <a:rPr lang="en-US" altLang="en-US" dirty="0" err="1"/>
              <a:t>ovom</a:t>
            </a:r>
            <a:r>
              <a:rPr lang="en-US" altLang="en-US" dirty="0"/>
              <a:t> </a:t>
            </a:r>
            <a:r>
              <a:rPr lang="en-US" altLang="en-US" dirty="0" err="1"/>
              <a:t>pogledu</a:t>
            </a:r>
            <a:r>
              <a:rPr lang="en-US" altLang="en-US" dirty="0"/>
              <a:t>?</a:t>
            </a:r>
          </a:p>
          <a:p>
            <a:endParaRPr lang="en-US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38170-87F8-4B7A-B943-6A7D5E23CE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61485" y="533400"/>
            <a:ext cx="3810000" cy="4876800"/>
          </a:xfrm>
        </p:spPr>
        <p:txBody>
          <a:bodyPr/>
          <a:lstStyle/>
          <a:p>
            <a:r>
              <a:rPr lang="sr-Latn-CS" altLang="en-US" dirty="0"/>
              <a:t>Dobici su jednaki gubicima</a:t>
            </a:r>
          </a:p>
          <a:p>
            <a:r>
              <a:rPr lang="sr-Latn-CS" altLang="en-US" dirty="0"/>
              <a:t>bogati više ulažu na finansiskim tržištima</a:t>
            </a:r>
          </a:p>
          <a:p>
            <a:r>
              <a:rPr lang="sr-Latn-CS" altLang="en-US" dirty="0"/>
              <a:t>Jer mogu da podnesu gubitak</a:t>
            </a:r>
          </a:p>
          <a:p>
            <a:r>
              <a:rPr lang="sr-Latn-CS" altLang="en-US" dirty="0"/>
              <a:t>Čak ako pretpostavimo da samo bogati imaju akcije</a:t>
            </a:r>
          </a:p>
          <a:p>
            <a:r>
              <a:rPr lang="sr-Latn-CS" altLang="en-US" dirty="0"/>
              <a:t>Ne mogu svi da ostvare profit</a:t>
            </a:r>
            <a:endParaRPr lang="en-US" altLang="en-US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0736C9D7-1E3C-4AAE-8CCF-113A87E58D8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785813"/>
            <a:ext cx="7772400" cy="1143000"/>
          </a:xfrm>
        </p:spPr>
        <p:txBody>
          <a:bodyPr/>
          <a:lstStyle/>
          <a:p>
            <a:pPr eaLnBrk="1" hangingPunct="1"/>
            <a:r>
              <a:rPr lang="sr-Latn-CS" altLang="en-US"/>
              <a:t>Poglavlje 15</a:t>
            </a:r>
            <a:endParaRPr lang="en-US" altLang="en-US"/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899538CA-BE87-4DF0-803B-3F89E8BCCA6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71513" y="3500438"/>
            <a:ext cx="7829550" cy="1785937"/>
          </a:xfrm>
        </p:spPr>
        <p:txBody>
          <a:bodyPr/>
          <a:lstStyle/>
          <a:p>
            <a:pPr eaLnBrk="1" hangingPunct="1"/>
            <a:r>
              <a:rPr lang="sr-Latn-CS" altLang="en-US" sz="4800" b="1"/>
              <a:t>Devizni kurs na </a:t>
            </a:r>
            <a:r>
              <a:rPr lang="en-US" altLang="en-US" sz="4800" b="1"/>
              <a:t>kratak </a:t>
            </a:r>
            <a:r>
              <a:rPr lang="sr-Latn-CS" altLang="en-US" sz="4800" b="1"/>
              <a:t>rok</a:t>
            </a:r>
            <a:endParaRPr lang="en-US" altLang="en-US" sz="4800" b="1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>
            <a:extLst>
              <a:ext uri="{FF2B5EF4-FFF2-40B4-BE49-F238E27FC236}">
                <a16:creationId xmlns:a16="http://schemas.microsoft.com/office/drawing/2014/main" id="{14969EBC-5C05-4F8E-9332-656ACDFB7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90115" name="Picture 2">
            <a:extLst>
              <a:ext uri="{FF2B5EF4-FFF2-40B4-BE49-F238E27FC236}">
                <a16:creationId xmlns:a16="http://schemas.microsoft.com/office/drawing/2014/main" id="{BF0B1C63-8115-4FEC-AA9B-DE480B79F6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228600"/>
            <a:ext cx="7696200" cy="6565900"/>
          </a:xfr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0" name="Picture 2">
            <a:extLst>
              <a:ext uri="{FF2B5EF4-FFF2-40B4-BE49-F238E27FC236}">
                <a16:creationId xmlns:a16="http://schemas.microsoft.com/office/drawing/2014/main" id="{83F9E13E-7D4D-4500-BFA0-7FFAEB1AC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4581525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38" name="Title 1">
            <a:extLst>
              <a:ext uri="{FF2B5EF4-FFF2-40B4-BE49-F238E27FC236}">
                <a16:creationId xmlns:a16="http://schemas.microsoft.com/office/drawing/2014/main" id="{ADA9BC84-8E4A-4908-9B81-A3012A866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284ACC6-50AF-4263-B844-6BBC899D7C68}"/>
              </a:ext>
            </a:extLst>
          </p:cNvPr>
          <p:cNvSpPr/>
          <p:nvPr/>
        </p:nvSpPr>
        <p:spPr>
          <a:xfrm>
            <a:off x="7162800" y="145946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dirty="0"/>
              <a:t>https://www.bis.org/publ/rpfx16fx.pdf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10F750A-D3A7-43E4-B67E-C98EFB2B2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B428DE92-BF94-4864-BA79-BCB0A03751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000" t="14445" r="29166" b="5556"/>
          <a:stretch/>
        </p:blipFill>
        <p:spPr>
          <a:xfrm>
            <a:off x="1371600" y="88641"/>
            <a:ext cx="6019800" cy="66340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>
            <a:extLst>
              <a:ext uri="{FF2B5EF4-FFF2-40B4-BE49-F238E27FC236}">
                <a16:creationId xmlns:a16="http://schemas.microsoft.com/office/drawing/2014/main" id="{FDD93B80-4247-479B-9A09-35A7B9A3C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94211" name="Picture 2">
            <a:extLst>
              <a:ext uri="{FF2B5EF4-FFF2-40B4-BE49-F238E27FC236}">
                <a16:creationId xmlns:a16="http://schemas.microsoft.com/office/drawing/2014/main" id="{5B26B61C-D815-445B-89FC-FE025F75A66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533400"/>
            <a:ext cx="5257800" cy="5257800"/>
          </a:xfr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82AA3-1CBE-49CD-84E6-B85B6B85F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6743E-FA47-492A-BCBD-BEA692B98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Pokriveni</a:t>
            </a:r>
            <a:r>
              <a:rPr lang="en-GB" dirty="0"/>
              <a:t> </a:t>
            </a:r>
            <a:r>
              <a:rPr lang="en-GB" dirty="0" err="1"/>
              <a:t>kamatni</a:t>
            </a:r>
            <a:r>
              <a:rPr lang="en-GB" dirty="0"/>
              <a:t> </a:t>
            </a:r>
            <a:r>
              <a:rPr lang="en-GB" dirty="0" err="1"/>
              <a:t>paritet</a:t>
            </a:r>
            <a:r>
              <a:rPr lang="en-GB" dirty="0"/>
              <a:t> (PKP)</a:t>
            </a:r>
          </a:p>
          <a:p>
            <a:r>
              <a:rPr lang="en-GB" dirty="0"/>
              <a:t>je </a:t>
            </a:r>
            <a:r>
              <a:rPr lang="en-GB" dirty="0" err="1"/>
              <a:t>rezultat</a:t>
            </a:r>
            <a:r>
              <a:rPr lang="en-GB" dirty="0"/>
              <a:t> </a:t>
            </a:r>
            <a:r>
              <a:rPr lang="en-GB" dirty="0" err="1"/>
              <a:t>arbitraže</a:t>
            </a:r>
            <a:r>
              <a:rPr lang="en-GB" dirty="0"/>
              <a:t> </a:t>
            </a:r>
          </a:p>
          <a:p>
            <a:r>
              <a:rPr lang="en-GB" dirty="0" err="1"/>
              <a:t>domaćih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inostranih</a:t>
            </a:r>
            <a:r>
              <a:rPr lang="en-GB" dirty="0"/>
              <a:t> </a:t>
            </a:r>
            <a:r>
              <a:rPr lang="en-GB" dirty="0" err="1"/>
              <a:t>prinosa</a:t>
            </a:r>
            <a:r>
              <a:rPr lang="en-GB" dirty="0"/>
              <a:t> u </a:t>
            </a:r>
            <a:r>
              <a:rPr lang="en-GB" dirty="0" err="1"/>
              <a:t>odsustvu</a:t>
            </a:r>
            <a:r>
              <a:rPr lang="en-GB" dirty="0"/>
              <a:t> </a:t>
            </a:r>
            <a:r>
              <a:rPr lang="en-GB" dirty="0" err="1"/>
              <a:t>rizika</a:t>
            </a:r>
            <a:endParaRPr lang="en-GB" dirty="0"/>
          </a:p>
          <a:p>
            <a:r>
              <a:rPr lang="en-GB" dirty="0"/>
              <a:t>(1 + </a:t>
            </a:r>
            <a:r>
              <a:rPr lang="en-GB" dirty="0" err="1"/>
              <a:t>i</a:t>
            </a:r>
            <a:r>
              <a:rPr lang="en-GB" dirty="0"/>
              <a:t>) = (1 +</a:t>
            </a:r>
            <a:r>
              <a:rPr lang="en-GB" dirty="0" err="1"/>
              <a:t>i</a:t>
            </a:r>
            <a:r>
              <a:rPr lang="en-GB" dirty="0"/>
              <a:t>*)S</a:t>
            </a:r>
            <a:r>
              <a:rPr lang="en-GB" baseline="-25000" dirty="0"/>
              <a:t>t</a:t>
            </a:r>
            <a:r>
              <a:rPr lang="en-GB" dirty="0"/>
              <a:t>/F</a:t>
            </a:r>
            <a:r>
              <a:rPr lang="en-GB" baseline="-25000" dirty="0"/>
              <a:t>t</a:t>
            </a:r>
            <a:endParaRPr lang="sr-Latn-RS" baseline="-25000" dirty="0"/>
          </a:p>
          <a:p>
            <a:r>
              <a:rPr lang="sr-Latn-RS" baseline="-25000" dirty="0"/>
              <a:t>S- promptni (spot)</a:t>
            </a:r>
          </a:p>
          <a:p>
            <a:r>
              <a:rPr lang="sr-Latn-RS" baseline="-25000" dirty="0"/>
              <a:t>F – terminski (forward)</a:t>
            </a:r>
            <a:r>
              <a:rPr lang="en-GB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1345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42CBE859-9742-4A18-B983-3539B2650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6083" name="Content Placeholder 2">
            <a:extLst>
              <a:ext uri="{FF2B5EF4-FFF2-40B4-BE49-F238E27FC236}">
                <a16:creationId xmlns:a16="http://schemas.microsoft.com/office/drawing/2014/main" id="{2F2748A4-9536-4129-AB68-A2DD8E9B0C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err="1"/>
              <a:t>Cene</a:t>
            </a:r>
            <a:r>
              <a:rPr lang="sr-Latn-CS" altLang="en-US" dirty="0"/>
              <a:t> </a:t>
            </a:r>
            <a:r>
              <a:rPr lang="pl-PL" altLang="en-US" dirty="0"/>
              <a:t>koje se određuju na finansijskim tržištima imaju</a:t>
            </a:r>
          </a:p>
          <a:p>
            <a:r>
              <a:rPr lang="vi-VN" altLang="en-US" dirty="0"/>
              <a:t>veći broj zajedničkih svojstava.</a:t>
            </a:r>
            <a:endParaRPr lang="en-GB" altLang="en-US" dirty="0"/>
          </a:p>
          <a:p>
            <a:pPr marL="0" indent="0">
              <a:buNone/>
            </a:pPr>
            <a:endParaRPr lang="en-GB" altLang="en-US" sz="1800" dirty="0"/>
          </a:p>
          <a:p>
            <a:pPr>
              <a:buFont typeface="+mj-lt"/>
              <a:buAutoNum type="arabicPeriod"/>
            </a:pPr>
            <a:r>
              <a:rPr lang="vi-VN" altLang="en-US" sz="1800" dirty="0"/>
              <a:t>određuje</a:t>
            </a:r>
            <a:r>
              <a:rPr lang="en-GB" altLang="en-US" sz="1800" dirty="0"/>
              <a:t> se </a:t>
            </a:r>
            <a:r>
              <a:rPr lang="en-US" altLang="en-US" sz="1800" b="1" dirty="0" err="1"/>
              <a:t>cena</a:t>
            </a:r>
            <a:r>
              <a:rPr lang="en-US" altLang="en-US" sz="1800" dirty="0"/>
              <a:t> </a:t>
            </a:r>
            <a:r>
              <a:rPr lang="en-US" altLang="en-US" sz="1800" b="1" dirty="0" err="1"/>
              <a:t>aktive</a:t>
            </a:r>
            <a:r>
              <a:rPr lang="en-US" altLang="en-US" sz="1800" b="1" dirty="0"/>
              <a:t> – a ne robe</a:t>
            </a:r>
          </a:p>
          <a:p>
            <a:pPr marL="457200" lvl="1" indent="0">
              <a:buNone/>
            </a:pPr>
            <a:r>
              <a:rPr lang="sr-Latn-RS" altLang="en-US" sz="1400" b="1" dirty="0"/>
              <a:t> fondovi - tokovi</a:t>
            </a:r>
            <a:endParaRPr lang="en-US" altLang="en-US" sz="1400" b="1" dirty="0"/>
          </a:p>
          <a:p>
            <a:pPr>
              <a:buFont typeface="+mj-lt"/>
              <a:buAutoNum type="arabicPeriod"/>
            </a:pPr>
            <a:r>
              <a:rPr lang="en-US" altLang="en-US" sz="1800" dirty="0" err="1"/>
              <a:t>Transakcije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su</a:t>
            </a:r>
            <a:r>
              <a:rPr lang="en-US" altLang="en-US" sz="1800" dirty="0"/>
              <a:t> </a:t>
            </a:r>
            <a:r>
              <a:rPr lang="en-US" altLang="en-US" sz="1800" dirty="0" err="1"/>
              <a:t>bezlične</a:t>
            </a:r>
            <a:r>
              <a:rPr lang="en-US" altLang="en-US" sz="1800" dirty="0"/>
              <a:t> –</a:t>
            </a:r>
          </a:p>
          <a:p>
            <a:pPr marL="457200" lvl="1" indent="0">
              <a:buNone/>
            </a:pPr>
            <a:r>
              <a:rPr lang="en-US" altLang="en-US" sz="1400" dirty="0" err="1"/>
              <a:t>igrači</a:t>
            </a:r>
            <a:r>
              <a:rPr lang="en-US" altLang="en-US" sz="1400" dirty="0"/>
              <a:t> se </a:t>
            </a:r>
            <a:r>
              <a:rPr lang="en-US" altLang="en-US" sz="1400" dirty="0" err="1"/>
              <a:t>skoro</a:t>
            </a:r>
            <a:r>
              <a:rPr lang="en-US" altLang="en-US" sz="1400" dirty="0"/>
              <a:t> </a:t>
            </a:r>
            <a:r>
              <a:rPr lang="en-US" altLang="en-US" sz="1400" dirty="0" err="1"/>
              <a:t>nikada</a:t>
            </a:r>
            <a:r>
              <a:rPr lang="sr-Latn-CS" altLang="en-US" sz="1400" dirty="0"/>
              <a:t> </a:t>
            </a:r>
            <a:r>
              <a:rPr lang="en-US" altLang="en-US" sz="1400" dirty="0"/>
              <a:t>ne </a:t>
            </a:r>
            <a:r>
              <a:rPr lang="en-US" altLang="en-US" sz="1400" dirty="0" err="1"/>
              <a:t>sreću</a:t>
            </a:r>
            <a:r>
              <a:rPr lang="en-US" altLang="en-US" sz="1400" dirty="0"/>
              <a:t> </a:t>
            </a:r>
            <a:r>
              <a:rPr lang="en-US" altLang="en-US" sz="1400" dirty="0" err="1"/>
              <a:t>licem</a:t>
            </a:r>
            <a:r>
              <a:rPr lang="en-US" altLang="en-US" sz="1400" dirty="0"/>
              <a:t> u lice - </a:t>
            </a:r>
            <a:r>
              <a:rPr lang="vi-VN" altLang="en-US" sz="1400" dirty="0"/>
              <a:t>odvijaju </a:t>
            </a:r>
            <a:r>
              <a:rPr lang="en-GB" altLang="en-US" sz="1400" dirty="0"/>
              <a:t>se </a:t>
            </a:r>
            <a:r>
              <a:rPr lang="vi-VN" altLang="en-US" sz="1400" dirty="0"/>
              <a:t>širom planete.</a:t>
            </a:r>
            <a:endParaRPr lang="en-GB" altLang="en-US" sz="1400" dirty="0"/>
          </a:p>
          <a:p>
            <a:pPr>
              <a:buFont typeface="+mj-lt"/>
              <a:buAutoNum type="arabicPeriod"/>
            </a:pPr>
            <a:r>
              <a:rPr lang="vi-VN" altLang="en-US" sz="1800" dirty="0"/>
              <a:t>cene aktive</a:t>
            </a:r>
            <a:r>
              <a:rPr lang="sr-Latn-CS" altLang="en-US" sz="1800" dirty="0"/>
              <a:t> </a:t>
            </a:r>
            <a:r>
              <a:rPr lang="vi-VN" altLang="en-US" sz="1800" dirty="0"/>
              <a:t>pokazuju visoku varijabilnost. </a:t>
            </a:r>
            <a:endParaRPr lang="en-GB" altLang="en-US" sz="1800" dirty="0"/>
          </a:p>
          <a:p>
            <a:pPr marL="457200" lvl="1" indent="0">
              <a:buNone/>
            </a:pPr>
            <a:r>
              <a:rPr lang="en-US" altLang="en-US" sz="1400" dirty="0" err="1"/>
              <a:t>akcijame</a:t>
            </a:r>
            <a:r>
              <a:rPr lang="en-US" altLang="en-US" sz="1400" dirty="0"/>
              <a:t> </a:t>
            </a:r>
            <a:r>
              <a:rPr lang="en-US" altLang="en-US" sz="1400" dirty="0" err="1"/>
              <a:t>trejdera</a:t>
            </a:r>
            <a:r>
              <a:rPr lang="en-US" altLang="en-US" sz="1400" dirty="0"/>
              <a:t>, </a:t>
            </a:r>
            <a:r>
              <a:rPr lang="en-US" altLang="en-US" sz="1400" dirty="0" err="1"/>
              <a:t>koji</a:t>
            </a:r>
            <a:r>
              <a:rPr lang="en-US" altLang="en-US" sz="1400" dirty="0"/>
              <a:t> se </a:t>
            </a:r>
            <a:r>
              <a:rPr lang="en-US" altLang="en-US" sz="1400" dirty="0" err="1"/>
              <a:t>rukovode</a:t>
            </a:r>
            <a:r>
              <a:rPr lang="en-US" altLang="en-US" sz="1400" dirty="0"/>
              <a:t> </a:t>
            </a:r>
            <a:r>
              <a:rPr lang="en-US" altLang="en-US" sz="1400" dirty="0" err="1"/>
              <a:t>kratkoročnim</a:t>
            </a:r>
            <a:r>
              <a:rPr lang="en-US" altLang="en-US" sz="1400" dirty="0"/>
              <a:t> </a:t>
            </a:r>
            <a:r>
              <a:rPr lang="pl-PL" altLang="en-US" sz="1400" dirty="0"/>
              <a:t>dobicima, bez mnogo razmišljanja o budućim efektima</a:t>
            </a:r>
            <a:r>
              <a:rPr lang="en-GB" altLang="en-US" sz="1400" dirty="0"/>
              <a:t> </a:t>
            </a:r>
            <a:r>
              <a:rPr lang="en-US" altLang="en-US" sz="1400" dirty="0" err="1"/>
              <a:t>njihovih</a:t>
            </a:r>
            <a:r>
              <a:rPr lang="en-US" altLang="en-US" sz="1400" dirty="0"/>
              <a:t> </a:t>
            </a:r>
            <a:r>
              <a:rPr lang="en-US" altLang="en-US" sz="1400" dirty="0" err="1"/>
              <a:t>akcija</a:t>
            </a:r>
            <a:r>
              <a:rPr lang="en-US" altLang="en-US" sz="1400" dirty="0"/>
              <a:t>.</a:t>
            </a:r>
          </a:p>
          <a:p>
            <a:pPr marL="0" indent="0">
              <a:buNone/>
            </a:pPr>
            <a:endParaRPr lang="en-GB" altLang="en-US" sz="1800" dirty="0"/>
          </a:p>
          <a:p>
            <a:pPr marL="0" indent="0">
              <a:buNone/>
            </a:pPr>
            <a:endParaRPr lang="en-GB" altLang="en-US" sz="1800" dirty="0"/>
          </a:p>
          <a:p>
            <a:endParaRPr lang="en-US" altLang="en-US" sz="18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71393-32FA-437E-854B-BE6D87BBA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E2C95DD-07EB-41E4-B217-E21C58FFCC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392" t="63943" r="50436" b="27536"/>
          <a:stretch/>
        </p:blipFill>
        <p:spPr>
          <a:xfrm>
            <a:off x="1073442" y="914400"/>
            <a:ext cx="5791196" cy="1447799"/>
          </a:xfrm>
          <a:prstGeom prst="rect">
            <a:avLst/>
          </a:prstGeom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AC2CB956-AC46-43E8-B1E7-792960EA15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63943" r="32353" b="15142"/>
          <a:stretch/>
        </p:blipFill>
        <p:spPr bwMode="auto">
          <a:xfrm>
            <a:off x="1409700" y="2590800"/>
            <a:ext cx="548639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00274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31117-DB66-4F50-99B5-457451F4A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FF02396-5730-48E8-9AAF-038FC4DE6A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1915" t="38316" r="31036" b="51962"/>
          <a:stretch/>
        </p:blipFill>
        <p:spPr>
          <a:xfrm>
            <a:off x="2057400" y="762000"/>
            <a:ext cx="4038600" cy="1295400"/>
          </a:xfrm>
          <a:prstGeom prst="rect">
            <a:avLst/>
          </a:prstGeom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DA1AF71A-5236-4612-BFE8-DAEFD1E79C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93" t="54901" r="30392" b="36057"/>
          <a:stretch/>
        </p:blipFill>
        <p:spPr bwMode="auto">
          <a:xfrm>
            <a:off x="838200" y="3086100"/>
            <a:ext cx="7827489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05882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>
            <a:extLst>
              <a:ext uri="{FF2B5EF4-FFF2-40B4-BE49-F238E27FC236}">
                <a16:creationId xmlns:a16="http://schemas.microsoft.com/office/drawing/2014/main" id="{7D500F16-27A7-47F6-B7A1-4E333B0A1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95235" name="Picture 2">
            <a:extLst>
              <a:ext uri="{FF2B5EF4-FFF2-40B4-BE49-F238E27FC236}">
                <a16:creationId xmlns:a16="http://schemas.microsoft.com/office/drawing/2014/main" id="{AFC15AA7-2A99-4800-951F-A9ADD501D1B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457200"/>
            <a:ext cx="4191000" cy="5873750"/>
          </a:xfrm>
          <a:noFill/>
        </p:spPr>
      </p:pic>
      <p:sp>
        <p:nvSpPr>
          <p:cNvPr id="95236" name="Rectangle 4">
            <a:extLst>
              <a:ext uri="{FF2B5EF4-FFF2-40B4-BE49-F238E27FC236}">
                <a16:creationId xmlns:a16="http://schemas.microsoft.com/office/drawing/2014/main" id="{9F3413D8-ADC4-4A7E-BD45-BAB719AD7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4419600"/>
            <a:ext cx="4572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 u="sng">
                <a:solidFill>
                  <a:srgbClr val="FCE78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 u="sng">
                <a:solidFill>
                  <a:srgbClr val="FCE78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 u="sng">
                <a:solidFill>
                  <a:srgbClr val="FCE78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 u="sng">
                <a:solidFill>
                  <a:srgbClr val="FCE78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 u="sng">
                <a:solidFill>
                  <a:srgbClr val="FCE78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rgbClr val="FCE78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rgbClr val="FCE78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rgbClr val="FCE78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rgbClr val="FCE78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pt-BR" altLang="en-US" sz="1800" u="none" dirty="0">
                <a:solidFill>
                  <a:srgbClr val="FFFF00"/>
                </a:solidFill>
              </a:rPr>
              <a:t>Ali tada, u tački </a:t>
            </a:r>
            <a:r>
              <a:rPr lang="pt-BR" altLang="en-US" sz="1800" i="1" u="none" dirty="0">
                <a:solidFill>
                  <a:srgbClr val="FFFF00"/>
                </a:solidFill>
              </a:rPr>
              <a:t>D, kapital počinje da pristiže i</a:t>
            </a:r>
          </a:p>
          <a:p>
            <a:pPr eaLnBrk="1" hangingPunct="1"/>
            <a:r>
              <a:rPr lang="en-US" altLang="en-US" sz="1800" u="none" dirty="0" err="1">
                <a:solidFill>
                  <a:srgbClr val="FFFF00"/>
                </a:solidFill>
              </a:rPr>
              <a:t>devizni</a:t>
            </a:r>
            <a:r>
              <a:rPr lang="en-US" altLang="en-US" sz="1800" u="none" dirty="0">
                <a:solidFill>
                  <a:srgbClr val="FFFF00"/>
                </a:solidFill>
              </a:rPr>
              <a:t> </a:t>
            </a:r>
            <a:r>
              <a:rPr lang="en-US" altLang="en-US" sz="1800" u="none" dirty="0" err="1">
                <a:solidFill>
                  <a:srgbClr val="FFFF00"/>
                </a:solidFill>
              </a:rPr>
              <a:t>kurs</a:t>
            </a:r>
            <a:r>
              <a:rPr lang="en-US" altLang="en-US" sz="1800" u="none" dirty="0">
                <a:solidFill>
                  <a:srgbClr val="FFFF00"/>
                </a:solidFill>
              </a:rPr>
              <a:t> </a:t>
            </a:r>
            <a:r>
              <a:rPr lang="en-US" altLang="en-US" sz="1800" u="none" dirty="0" err="1">
                <a:solidFill>
                  <a:srgbClr val="FFFF00"/>
                </a:solidFill>
              </a:rPr>
              <a:t>apresira</a:t>
            </a:r>
            <a:r>
              <a:rPr lang="en-US" altLang="en-US" sz="1800" u="none" dirty="0">
                <a:solidFill>
                  <a:srgbClr val="FFFF00"/>
                </a:solidFill>
              </a:rPr>
              <a:t>. </a:t>
            </a:r>
            <a:endParaRPr lang="sr-Latn-RS" altLang="en-US" sz="1800" u="none" dirty="0">
              <a:solidFill>
                <a:srgbClr val="FFFF00"/>
              </a:solidFill>
            </a:endParaRPr>
          </a:p>
          <a:p>
            <a:pPr eaLnBrk="1" hangingPunct="1"/>
            <a:endParaRPr lang="sr-Latn-RS" altLang="en-US" sz="1800" u="none" dirty="0">
              <a:solidFill>
                <a:srgbClr val="FFFF00"/>
              </a:solidFill>
            </a:endParaRPr>
          </a:p>
          <a:p>
            <a:pPr eaLnBrk="1" hangingPunct="1"/>
            <a:r>
              <a:rPr lang="en-US" altLang="en-US" sz="1800" u="none" dirty="0" err="1">
                <a:solidFill>
                  <a:srgbClr val="FFFF00"/>
                </a:solidFill>
              </a:rPr>
              <a:t>Linija</a:t>
            </a:r>
            <a:r>
              <a:rPr lang="en-US" altLang="en-US" sz="1800" u="none" dirty="0">
                <a:solidFill>
                  <a:srgbClr val="FFFF00"/>
                </a:solidFill>
              </a:rPr>
              <a:t> </a:t>
            </a:r>
            <a:r>
              <a:rPr lang="en-US" altLang="en-US" sz="1800" i="1" u="none" dirty="0">
                <a:solidFill>
                  <a:srgbClr val="FFFF00"/>
                </a:solidFill>
              </a:rPr>
              <a:t>IFM se </a:t>
            </a:r>
            <a:r>
              <a:rPr lang="en-US" altLang="en-US" sz="1800" i="1" u="none" dirty="0" err="1">
                <a:solidFill>
                  <a:srgbClr val="FFFF00"/>
                </a:solidFill>
              </a:rPr>
              <a:t>spušta</a:t>
            </a:r>
            <a:r>
              <a:rPr lang="en-US" altLang="en-US" sz="1800" i="1" u="none" dirty="0">
                <a:solidFill>
                  <a:srgbClr val="FFFF00"/>
                </a:solidFill>
              </a:rPr>
              <a:t> </a:t>
            </a:r>
            <a:r>
              <a:rPr lang="en-US" altLang="en-US" sz="1800" i="1" u="none" dirty="0" err="1">
                <a:solidFill>
                  <a:srgbClr val="FFFF00"/>
                </a:solidFill>
              </a:rPr>
              <a:t>naniže</a:t>
            </a:r>
            <a:r>
              <a:rPr lang="en-US" altLang="en-US" sz="1800" i="1" u="none" dirty="0">
                <a:solidFill>
                  <a:srgbClr val="FFFF00"/>
                </a:solidFill>
              </a:rPr>
              <a:t> </a:t>
            </a:r>
            <a:r>
              <a:rPr lang="en-US" altLang="en-US" sz="1800" i="1" u="none" dirty="0" err="1">
                <a:solidFill>
                  <a:srgbClr val="FFFF00"/>
                </a:solidFill>
              </a:rPr>
              <a:t>i</a:t>
            </a:r>
            <a:endParaRPr lang="en-US" altLang="en-US" sz="1800" i="1" u="none" dirty="0">
              <a:solidFill>
                <a:srgbClr val="FFFF00"/>
              </a:solidFill>
            </a:endParaRPr>
          </a:p>
          <a:p>
            <a:pPr eaLnBrk="1" hangingPunct="1"/>
            <a:r>
              <a:rPr lang="pt-BR" altLang="en-US" sz="1800" u="none" dirty="0">
                <a:solidFill>
                  <a:srgbClr val="FFFF00"/>
                </a:solidFill>
              </a:rPr>
              <a:t>nova ravnoteža se ostvaruje u preseku sa linijom</a:t>
            </a:r>
            <a:r>
              <a:rPr lang="sr-Latn-RS" altLang="en-US" sz="1800" u="none" dirty="0">
                <a:solidFill>
                  <a:srgbClr val="FFFF00"/>
                </a:solidFill>
              </a:rPr>
              <a:t> </a:t>
            </a:r>
            <a:r>
              <a:rPr lang="en-US" altLang="en-US" sz="1800" i="1" u="none" dirty="0">
                <a:solidFill>
                  <a:srgbClr val="FFFF00"/>
                </a:solidFill>
              </a:rPr>
              <a:t>TR'. </a:t>
            </a:r>
            <a:r>
              <a:rPr lang="en-US" altLang="en-US" sz="1800" i="1" u="none" dirty="0" err="1">
                <a:solidFill>
                  <a:srgbClr val="FFFF00"/>
                </a:solidFill>
              </a:rPr>
              <a:t>Priča</a:t>
            </a:r>
            <a:r>
              <a:rPr lang="en-US" altLang="en-US" sz="1800" i="1" u="none" dirty="0">
                <a:solidFill>
                  <a:srgbClr val="FFFF00"/>
                </a:solidFill>
              </a:rPr>
              <a:t> se </a:t>
            </a:r>
            <a:r>
              <a:rPr lang="en-US" altLang="en-US" sz="1800" i="1" u="none" dirty="0" err="1">
                <a:solidFill>
                  <a:srgbClr val="FFFF00"/>
                </a:solidFill>
              </a:rPr>
              <a:t>nastavlja</a:t>
            </a:r>
            <a:r>
              <a:rPr lang="en-US" altLang="en-US" sz="1800" i="1" u="none" dirty="0">
                <a:solidFill>
                  <a:srgbClr val="FFFF00"/>
                </a:solidFill>
              </a:rPr>
              <a:t> </a:t>
            </a:r>
            <a:r>
              <a:rPr lang="en-US" altLang="en-US" sz="1800" i="1" u="none" dirty="0" err="1">
                <a:solidFill>
                  <a:srgbClr val="FFFF00"/>
                </a:solidFill>
              </a:rPr>
              <a:t>sve</a:t>
            </a:r>
            <a:r>
              <a:rPr lang="en-US" altLang="en-US" sz="1800" i="1" u="none" dirty="0">
                <a:solidFill>
                  <a:srgbClr val="FFFF00"/>
                </a:solidFill>
              </a:rPr>
              <a:t> </a:t>
            </a:r>
            <a:r>
              <a:rPr lang="en-US" altLang="en-US" sz="1800" i="1" u="none" dirty="0" err="1">
                <a:solidFill>
                  <a:srgbClr val="FFFF00"/>
                </a:solidFill>
              </a:rPr>
              <a:t>dok</a:t>
            </a:r>
            <a:r>
              <a:rPr lang="en-US" altLang="en-US" sz="1800" i="1" u="none" dirty="0">
                <a:solidFill>
                  <a:srgbClr val="FFFF00"/>
                </a:solidFill>
              </a:rPr>
              <a:t> se </a:t>
            </a:r>
            <a:r>
              <a:rPr lang="en-US" altLang="en-US" sz="1800" i="1" u="none" dirty="0" err="1">
                <a:solidFill>
                  <a:srgbClr val="FFFF00"/>
                </a:solidFill>
              </a:rPr>
              <a:t>privreda</a:t>
            </a:r>
            <a:r>
              <a:rPr lang="en-US" altLang="en-US" sz="1800" i="1" u="none" dirty="0">
                <a:solidFill>
                  <a:srgbClr val="FFFF00"/>
                </a:solidFill>
              </a:rPr>
              <a:t> ne </a:t>
            </a:r>
            <a:r>
              <a:rPr lang="en-US" altLang="en-US" sz="1800" i="1" u="none" dirty="0" err="1">
                <a:solidFill>
                  <a:srgbClr val="FFFF00"/>
                </a:solidFill>
              </a:rPr>
              <a:t>vrati</a:t>
            </a:r>
            <a:endParaRPr lang="en-US" altLang="en-US" sz="1800" i="1" u="none" dirty="0">
              <a:solidFill>
                <a:srgbClr val="FFFF00"/>
              </a:solidFill>
            </a:endParaRPr>
          </a:p>
          <a:p>
            <a:pPr eaLnBrk="1" hangingPunct="1"/>
            <a:r>
              <a:rPr lang="en-US" altLang="en-US" sz="1800" u="none" dirty="0">
                <a:solidFill>
                  <a:srgbClr val="FFFF00"/>
                </a:solidFill>
              </a:rPr>
              <a:t>u </a:t>
            </a:r>
            <a:r>
              <a:rPr lang="en-US" altLang="en-US" sz="1800" u="none" dirty="0" err="1">
                <a:solidFill>
                  <a:srgbClr val="FFFF00"/>
                </a:solidFill>
              </a:rPr>
              <a:t>tačku</a:t>
            </a:r>
            <a:r>
              <a:rPr lang="en-US" altLang="en-US" sz="1800" u="none" dirty="0">
                <a:solidFill>
                  <a:srgbClr val="FFFF00"/>
                </a:solidFill>
              </a:rPr>
              <a:t> </a:t>
            </a:r>
            <a:r>
              <a:rPr lang="en-US" altLang="en-US" sz="1800" i="1" u="none" dirty="0">
                <a:solidFill>
                  <a:srgbClr val="FFFF00"/>
                </a:solidFill>
              </a:rPr>
              <a:t>C, </a:t>
            </a:r>
            <a:r>
              <a:rPr lang="en-US" altLang="en-US" sz="1800" i="1" u="none" dirty="0" err="1">
                <a:solidFill>
                  <a:srgbClr val="FFFF00"/>
                </a:solidFill>
              </a:rPr>
              <a:t>baš</a:t>
            </a:r>
            <a:r>
              <a:rPr lang="en-US" altLang="en-US" sz="1800" i="1" u="none" dirty="0">
                <a:solidFill>
                  <a:srgbClr val="FFFF00"/>
                </a:solidFill>
              </a:rPr>
              <a:t> </a:t>
            </a:r>
            <a:r>
              <a:rPr lang="en-US" altLang="en-US" sz="1800" i="1" u="none" dirty="0" err="1">
                <a:solidFill>
                  <a:srgbClr val="FFFF00"/>
                </a:solidFill>
              </a:rPr>
              <a:t>kao</a:t>
            </a:r>
            <a:r>
              <a:rPr lang="en-US" altLang="en-US" sz="1800" i="1" u="none" dirty="0">
                <a:solidFill>
                  <a:srgbClr val="FFFF00"/>
                </a:solidFill>
              </a:rPr>
              <a:t> u </a:t>
            </a:r>
            <a:r>
              <a:rPr lang="en-US" altLang="en-US" sz="1800" i="1" u="none" dirty="0" err="1">
                <a:solidFill>
                  <a:srgbClr val="FFFF00"/>
                </a:solidFill>
              </a:rPr>
              <a:t>Poglavlju</a:t>
            </a:r>
            <a:r>
              <a:rPr lang="en-US" altLang="en-US" sz="1800" i="1" u="none" dirty="0">
                <a:solidFill>
                  <a:srgbClr val="FFFF00"/>
                </a:solidFill>
              </a:rPr>
              <a:t> 11. </a:t>
            </a:r>
            <a:endParaRPr lang="en-US" altLang="en-US" sz="1800" u="none" dirty="0">
              <a:solidFill>
                <a:srgbClr val="FFFF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7711D0-F6F5-4F75-9A02-BCB68FC29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1143000"/>
            <a:ext cx="365760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u="sng">
                <a:solidFill>
                  <a:srgbClr val="FCE78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 u="sng">
                <a:solidFill>
                  <a:srgbClr val="FCE78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 u="sng">
                <a:solidFill>
                  <a:srgbClr val="FCE78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 u="sng">
                <a:solidFill>
                  <a:srgbClr val="FCE78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 u="sng">
                <a:solidFill>
                  <a:srgbClr val="FCE78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rgbClr val="FCE78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rgbClr val="FCE78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rgbClr val="FCE78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rgbClr val="FCE78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pt-BR" altLang="en-US" sz="1800" u="none" dirty="0">
                <a:solidFill>
                  <a:srgbClr val="FFFF00"/>
                </a:solidFill>
              </a:rPr>
              <a:t>A</a:t>
            </a:r>
            <a:r>
              <a:rPr lang="sr-Latn-RS" altLang="en-US" sz="1800" u="none" dirty="0">
                <a:solidFill>
                  <a:srgbClr val="FFFF00"/>
                </a:solidFill>
              </a:rPr>
              <a:t> – počinje mon. Ekspanzija</a:t>
            </a:r>
          </a:p>
          <a:p>
            <a:pPr eaLnBrk="1" hangingPunct="1"/>
            <a:r>
              <a:rPr lang="sr-Latn-RS" altLang="en-US" sz="1800" u="none" dirty="0">
                <a:solidFill>
                  <a:srgbClr val="FFFF00"/>
                </a:solidFill>
              </a:rPr>
              <a:t>B – pada </a:t>
            </a:r>
            <a:r>
              <a:rPr lang="sr-Latn-RS" altLang="en-US" sz="1800" i="1" u="none" dirty="0">
                <a:solidFill>
                  <a:srgbClr val="FFFF00"/>
                </a:solidFill>
              </a:rPr>
              <a:t>i,  odliv kapitala</a:t>
            </a:r>
          </a:p>
          <a:p>
            <a:pPr eaLnBrk="1" hangingPunct="1"/>
            <a:r>
              <a:rPr lang="sr-Latn-RS" altLang="en-US" sz="1800" i="1" u="none" dirty="0">
                <a:solidFill>
                  <a:srgbClr val="FFFF00"/>
                </a:solidFill>
              </a:rPr>
              <a:t>       devizni kurs depresira</a:t>
            </a:r>
          </a:p>
          <a:p>
            <a:pPr eaLnBrk="1" hangingPunct="1"/>
            <a:r>
              <a:rPr lang="sr-Latn-RS" altLang="en-US" sz="1800" i="1" u="none" dirty="0">
                <a:solidFill>
                  <a:srgbClr val="FFFF00"/>
                </a:solidFill>
              </a:rPr>
              <a:t>C – IS </a:t>
            </a:r>
            <a:r>
              <a:rPr lang="sr-Latn-RS" altLang="en-US" sz="1800" u="none" dirty="0">
                <a:solidFill>
                  <a:srgbClr val="FFFF00"/>
                </a:solidFill>
              </a:rPr>
              <a:t>kriva ide udesno do IFM</a:t>
            </a:r>
          </a:p>
          <a:p>
            <a:pPr eaLnBrk="1" hangingPunct="1"/>
            <a:r>
              <a:rPr lang="sr-Latn-RS" altLang="en-US" sz="1800" u="none" dirty="0">
                <a:solidFill>
                  <a:srgbClr val="FFFF00"/>
                </a:solidFill>
              </a:rPr>
              <a:t>Ali NPKP zahteva da poraste </a:t>
            </a:r>
            <a:r>
              <a:rPr lang="sr-Latn-RS" altLang="en-US" sz="1800" i="1" u="none" dirty="0">
                <a:solidFill>
                  <a:srgbClr val="FFFF00"/>
                </a:solidFill>
              </a:rPr>
              <a:t>i</a:t>
            </a:r>
          </a:p>
          <a:p>
            <a:pPr eaLnBrk="1" hangingPunct="1"/>
            <a:endParaRPr lang="sr-Latn-RS" altLang="en-US" sz="1800" i="1" u="none" dirty="0">
              <a:solidFill>
                <a:srgbClr val="FFFF00"/>
              </a:solidFill>
            </a:endParaRPr>
          </a:p>
          <a:p>
            <a:pPr eaLnBrk="1" hangingPunct="1"/>
            <a:endParaRPr lang="sr-Latn-RS" altLang="en-US" sz="1800" i="1" u="none" dirty="0">
              <a:solidFill>
                <a:srgbClr val="FFFF00"/>
              </a:solidFill>
            </a:endParaRPr>
          </a:p>
          <a:p>
            <a:pPr eaLnBrk="1" hangingPunct="1"/>
            <a:endParaRPr lang="sr-Latn-RS" altLang="en-US" sz="1800" i="1" u="none" dirty="0">
              <a:solidFill>
                <a:srgbClr val="FFFF00"/>
              </a:solidFill>
            </a:endParaRPr>
          </a:p>
          <a:p>
            <a:pPr eaLnBrk="1" hangingPunct="1"/>
            <a:endParaRPr lang="sr-Latn-RS" altLang="en-US" sz="1800" i="1" u="none" dirty="0">
              <a:solidFill>
                <a:srgbClr val="FFFF00"/>
              </a:solidFill>
            </a:endParaRPr>
          </a:p>
          <a:p>
            <a:pPr eaLnBrk="1" hangingPunct="1"/>
            <a:endParaRPr lang="sr-Latn-RS" altLang="en-US" sz="1800" i="1" u="none" dirty="0">
              <a:solidFill>
                <a:srgbClr val="FFFF00"/>
              </a:solidFill>
            </a:endParaRPr>
          </a:p>
          <a:p>
            <a:pPr eaLnBrk="1" hangingPunct="1"/>
            <a:r>
              <a:rPr lang="sr-Latn-RS" altLang="en-US" sz="1800" i="1" u="none" dirty="0">
                <a:solidFill>
                  <a:srgbClr val="FFFF00"/>
                </a:solidFill>
              </a:rPr>
              <a:t>D – IFM</a:t>
            </a:r>
            <a:r>
              <a:rPr lang="en-GB" altLang="en-US" sz="1800" i="1" u="none" dirty="0">
                <a:solidFill>
                  <a:srgbClr val="FFFF00"/>
                </a:solidFill>
              </a:rPr>
              <a:t>’</a:t>
            </a:r>
            <a:r>
              <a:rPr lang="sr-Latn-RS" altLang="en-US" sz="1800" i="1" u="none" dirty="0">
                <a:solidFill>
                  <a:srgbClr val="FFFF00"/>
                </a:solidFill>
              </a:rPr>
              <a:t> ide naviše</a:t>
            </a:r>
          </a:p>
          <a:p>
            <a:pPr eaLnBrk="1" hangingPunct="1"/>
            <a:endParaRPr lang="sr-Latn-RS" altLang="en-US" sz="1800" u="none" dirty="0">
              <a:solidFill>
                <a:srgbClr val="FFFF00"/>
              </a:solidFill>
            </a:endParaRPr>
          </a:p>
          <a:p>
            <a:pPr eaLnBrk="1" hangingPunct="1"/>
            <a:endParaRPr lang="en-US" altLang="en-US" sz="1800" u="none" dirty="0">
              <a:solidFill>
                <a:srgbClr val="FFFF00"/>
              </a:solidFill>
            </a:endParaRP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C55013B7-AA82-436D-9295-7D96AC7D49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633" t="75708" r="32353" b="15142"/>
          <a:stretch/>
        </p:blipFill>
        <p:spPr bwMode="auto">
          <a:xfrm>
            <a:off x="5029200" y="2667113"/>
            <a:ext cx="3619497" cy="1034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>
            <a:extLst>
              <a:ext uri="{FF2B5EF4-FFF2-40B4-BE49-F238E27FC236}">
                <a16:creationId xmlns:a16="http://schemas.microsoft.com/office/drawing/2014/main" id="{B062877E-D7F0-425A-B3ED-F58224BD5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4C4FC1-71F8-4D03-B4C8-3FE997C550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265" t="33703" r="33333" b="24840"/>
          <a:stretch/>
        </p:blipFill>
        <p:spPr>
          <a:xfrm>
            <a:off x="152400" y="152400"/>
            <a:ext cx="8768291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>
            <a:extLst>
              <a:ext uri="{FF2B5EF4-FFF2-40B4-BE49-F238E27FC236}">
                <a16:creationId xmlns:a16="http://schemas.microsoft.com/office/drawing/2014/main" id="{37846F26-3080-49E7-8D0F-86EC7F7F3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 algn="ctr" eaLnBrk="1" hangingPunct="1"/>
            <a:r>
              <a:rPr lang="en-US" altLang="en-US" sz="5400">
                <a:solidFill>
                  <a:srgbClr val="FFFF00"/>
                </a:solidFill>
              </a:rPr>
              <a:t>PREBA</a:t>
            </a:r>
            <a:r>
              <a:rPr lang="sr-Latn-CS" altLang="en-US" sz="5400">
                <a:solidFill>
                  <a:srgbClr val="FFFF00"/>
                </a:solidFill>
              </a:rPr>
              <a:t>ČAJ</a:t>
            </a:r>
            <a:endParaRPr lang="en-US" altLang="en-US" sz="5400">
              <a:solidFill>
                <a:srgbClr val="FFFF00"/>
              </a:solidFill>
            </a:endParaRPr>
          </a:p>
        </p:txBody>
      </p:sp>
      <p:sp>
        <p:nvSpPr>
          <p:cNvPr id="97283" name="Content Placeholder 2">
            <a:extLst>
              <a:ext uri="{FF2B5EF4-FFF2-40B4-BE49-F238E27FC236}">
                <a16:creationId xmlns:a16="http://schemas.microsoft.com/office/drawing/2014/main" id="{D8C93D62-2A6C-49A7-8ED5-82E737F3F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428750"/>
            <a:ext cx="8286750" cy="4357688"/>
          </a:xfrm>
        </p:spPr>
        <p:txBody>
          <a:bodyPr/>
          <a:lstStyle/>
          <a:p>
            <a:pPr eaLnBrk="1" hangingPunct="1"/>
            <a:r>
              <a:rPr lang="en-US" altLang="en-US"/>
              <a:t>stvari, i nema kontradikcije,</a:t>
            </a:r>
            <a:r>
              <a:rPr lang="sr-Latn-CS" altLang="en-US"/>
              <a:t> </a:t>
            </a:r>
            <a:r>
              <a:rPr lang="pl-PL" altLang="en-US"/>
              <a:t>javlja se samo konfuzija oko buduće vrednosti</a:t>
            </a:r>
          </a:p>
          <a:p>
            <a:pPr eaLnBrk="1" hangingPunct="1"/>
            <a:r>
              <a:rPr lang="en-US" altLang="en-US"/>
              <a:t>nivoa deviznog kursa i njegove stope</a:t>
            </a:r>
          </a:p>
          <a:p>
            <a:pPr eaLnBrk="1" hangingPunct="1"/>
            <a:r>
              <a:rPr lang="en-US" altLang="en-US"/>
              <a:t>apresijacije.</a:t>
            </a:r>
            <a:endParaRPr lang="sr-Latn-CS" altLang="en-US"/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88A6B-A852-408D-B731-CA3B1363B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754856"/>
            <a:ext cx="8286750" cy="78581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err="1"/>
              <a:t>Pretpostavimo</a:t>
            </a:r>
            <a:r>
              <a:rPr lang="en-US" dirty="0"/>
              <a:t> da</a:t>
            </a:r>
            <a:r>
              <a:rPr lang="sr-Latn-RS" dirty="0"/>
              <a:t> </a:t>
            </a:r>
            <a:r>
              <a:rPr lang="en-US" dirty="0" err="1"/>
              <a:t>domaća</a:t>
            </a:r>
            <a:r>
              <a:rPr lang="en-US" dirty="0"/>
              <a:t> </a:t>
            </a:r>
            <a:r>
              <a:rPr lang="en-US" dirty="0" err="1"/>
              <a:t>kamatna</a:t>
            </a:r>
            <a:r>
              <a:rPr lang="en-US" dirty="0"/>
              <a:t> </a:t>
            </a:r>
            <a:r>
              <a:rPr lang="en-US" dirty="0" err="1"/>
              <a:t>stopa</a:t>
            </a:r>
            <a:r>
              <a:rPr lang="en-US" dirty="0"/>
              <a:t> i</a:t>
            </a:r>
            <a:r>
              <a:rPr lang="en-US" i="1" dirty="0"/>
              <a:t>t</a:t>
            </a:r>
            <a:r>
              <a:rPr lang="en-US" dirty="0"/>
              <a:t> </a:t>
            </a:r>
            <a:r>
              <a:rPr lang="en-US" dirty="0" err="1"/>
              <a:t>neočekivano</a:t>
            </a:r>
            <a:r>
              <a:rPr lang="en-US" dirty="0"/>
              <a:t> </a:t>
            </a:r>
            <a:r>
              <a:rPr lang="en-US" dirty="0" err="1"/>
              <a:t>poraste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</p:txBody>
      </p:sp>
      <p:sp>
        <p:nvSpPr>
          <p:cNvPr id="98307" name="Content Placeholder 2">
            <a:extLst>
              <a:ext uri="{FF2B5EF4-FFF2-40B4-BE49-F238E27FC236}">
                <a16:creationId xmlns:a16="http://schemas.microsoft.com/office/drawing/2014/main" id="{8CF8EF18-8892-48CD-B302-8FCA8AAF3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428750"/>
            <a:ext cx="8715375" cy="5048250"/>
          </a:xfrm>
        </p:spPr>
        <p:txBody>
          <a:bodyPr/>
          <a:lstStyle/>
          <a:p>
            <a:pPr eaLnBrk="1" hangingPunct="1"/>
            <a:r>
              <a:rPr lang="it-IT" altLang="en-US" sz="2400" dirty="0"/>
              <a:t>Prema relaciji (15.9) ili </a:t>
            </a:r>
            <a:r>
              <a:rPr lang="nb-NO" altLang="en-US" sz="2400" dirty="0"/>
              <a:t>devizni kurs St bi trebalo trenutno da skoči, tj. </a:t>
            </a:r>
            <a:r>
              <a:rPr lang="sr-Latn-CS" altLang="en-US" sz="2400" dirty="0"/>
              <a:t>d</a:t>
            </a:r>
            <a:r>
              <a:rPr lang="nb-NO" altLang="en-US" sz="2400" dirty="0"/>
              <a:t>a</a:t>
            </a:r>
            <a:r>
              <a:rPr lang="sr-Latn-CS" altLang="en-US" sz="2400" dirty="0"/>
              <a:t> </a:t>
            </a:r>
            <a:r>
              <a:rPr lang="nn-NO" altLang="en-US" sz="2400" i="1" dirty="0"/>
              <a:t>apresira.</a:t>
            </a:r>
            <a:endParaRPr lang="sr-Latn-CS" altLang="en-US" sz="2400" i="1" dirty="0"/>
          </a:p>
          <a:p>
            <a:pPr eaLnBrk="1" hangingPunct="1"/>
            <a:endParaRPr lang="sr-Latn-CS" altLang="en-US" sz="2400" i="1" dirty="0"/>
          </a:p>
          <a:p>
            <a:pPr eaLnBrk="1" hangingPunct="1"/>
            <a:endParaRPr lang="sr-Latn-CS" altLang="en-US" sz="2400" i="1" dirty="0"/>
          </a:p>
          <a:p>
            <a:pPr eaLnBrk="1" hangingPunct="1"/>
            <a:endParaRPr lang="sr-Latn-CS" altLang="en-US" sz="2400" i="1" dirty="0"/>
          </a:p>
          <a:p>
            <a:pPr eaLnBrk="1" hangingPunct="1"/>
            <a:r>
              <a:rPr lang="nn-NO" altLang="en-US" sz="2400" i="1" dirty="0"/>
              <a:t> Pa ipak, posmatrajući uslov NPKP (15.4),</a:t>
            </a:r>
          </a:p>
          <a:p>
            <a:pPr eaLnBrk="1" hangingPunct="1"/>
            <a:r>
              <a:rPr lang="it-IT" altLang="en-US" sz="2400" dirty="0"/>
              <a:t>vidimo da rast domaće kamatne stope treba povezati</a:t>
            </a:r>
            <a:r>
              <a:rPr lang="sr-Latn-CS" altLang="en-US" sz="2400" dirty="0"/>
              <a:t> </a:t>
            </a:r>
            <a:r>
              <a:rPr lang="en-US" altLang="en-US" sz="2400" dirty="0" err="1"/>
              <a:t>sa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očekivanom</a:t>
            </a:r>
            <a:r>
              <a:rPr lang="en-US" altLang="en-US" sz="2400" dirty="0"/>
              <a:t> </a:t>
            </a:r>
            <a:r>
              <a:rPr lang="en-US" altLang="en-US" sz="2400" i="1" dirty="0" err="1"/>
              <a:t>depresijacijom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naše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valute</a:t>
            </a:r>
            <a:r>
              <a:rPr lang="en-US" altLang="en-US" sz="2400" i="1" dirty="0"/>
              <a:t>. Je li</a:t>
            </a:r>
            <a:r>
              <a:rPr lang="sr-Latn-CS" altLang="en-US" sz="2400" i="1" dirty="0"/>
              <a:t> </a:t>
            </a:r>
            <a:r>
              <a:rPr lang="en-US" altLang="en-US" sz="2400" dirty="0"/>
              <a:t>to u </a:t>
            </a:r>
            <a:r>
              <a:rPr lang="en-US" altLang="en-US" sz="2400" dirty="0" err="1"/>
              <a:t>suprotnosti</a:t>
            </a:r>
            <a:r>
              <a:rPr lang="en-US" altLang="en-US" sz="2400" dirty="0"/>
              <a:t>?</a:t>
            </a:r>
          </a:p>
        </p:txBody>
      </p:sp>
      <p:pic>
        <p:nvPicPr>
          <p:cNvPr id="98308" name="Picture 3">
            <a:extLst>
              <a:ext uri="{FF2B5EF4-FFF2-40B4-BE49-F238E27FC236}">
                <a16:creationId xmlns:a16="http://schemas.microsoft.com/office/drawing/2014/main" id="{82FC5AC2-F3D3-464C-93C2-5993FD7B0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65425"/>
            <a:ext cx="24669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9" name="Picture 4">
            <a:extLst>
              <a:ext uri="{FF2B5EF4-FFF2-40B4-BE49-F238E27FC236}">
                <a16:creationId xmlns:a16="http://schemas.microsoft.com/office/drawing/2014/main" id="{642F6B1D-2E31-499A-93A5-6F6C9B7C3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438400"/>
            <a:ext cx="341630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0" name="Picture 5">
            <a:extLst>
              <a:ext uri="{FF2B5EF4-FFF2-40B4-BE49-F238E27FC236}">
                <a16:creationId xmlns:a16="http://schemas.microsoft.com/office/drawing/2014/main" id="{EC304C18-2870-4BD3-8F50-A889C6297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181600"/>
            <a:ext cx="30575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3">
            <a:extLst>
              <a:ext uri="{FF2B5EF4-FFF2-40B4-BE49-F238E27FC236}">
                <a16:creationId xmlns:a16="http://schemas.microsoft.com/office/drawing/2014/main" id="{EB9DE59D-1018-4ED5-BA1A-B8C99D9E87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57200"/>
            <a:ext cx="8382000" cy="618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u="sng">
                <a:solidFill>
                  <a:srgbClr val="FCE78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 u="sng">
                <a:solidFill>
                  <a:srgbClr val="FCE78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 u="sng">
                <a:solidFill>
                  <a:srgbClr val="FCE78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 u="sng">
                <a:solidFill>
                  <a:srgbClr val="FCE78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 u="sng">
                <a:solidFill>
                  <a:srgbClr val="FCE78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rgbClr val="FCE78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rgbClr val="FCE78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rgbClr val="FCE78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rgbClr val="FCE78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pl-PL" altLang="en-US" sz="4400">
                <a:solidFill>
                  <a:srgbClr val="FFFF00"/>
                </a:solidFill>
              </a:rPr>
              <a:t>Ne može biti, jer su oba zaključka zasnovana na</a:t>
            </a:r>
          </a:p>
          <a:p>
            <a:pPr eaLnBrk="1" hangingPunct="1"/>
            <a:r>
              <a:rPr lang="en-US" altLang="en-US" sz="4400">
                <a:solidFill>
                  <a:srgbClr val="FFFF00"/>
                </a:solidFill>
              </a:rPr>
              <a:t>istom NPKP uslovu.</a:t>
            </a:r>
            <a:endParaRPr lang="sr-Latn-CS" altLang="en-US" sz="4400">
              <a:solidFill>
                <a:srgbClr val="FFFF00"/>
              </a:solidFill>
            </a:endParaRPr>
          </a:p>
          <a:p>
            <a:pPr eaLnBrk="1" hangingPunct="1"/>
            <a:endParaRPr lang="sr-Latn-CS" altLang="en-US" sz="4400">
              <a:solidFill>
                <a:srgbClr val="FFFF00"/>
              </a:solidFill>
            </a:endParaRPr>
          </a:p>
          <a:p>
            <a:pPr eaLnBrk="1" hangingPunct="1"/>
            <a:r>
              <a:rPr lang="en-US" altLang="en-US" sz="4400">
                <a:solidFill>
                  <a:srgbClr val="FFFF00"/>
                </a:solidFill>
              </a:rPr>
              <a:t>nema kontradikcije,</a:t>
            </a:r>
            <a:r>
              <a:rPr lang="sr-Latn-CS" altLang="en-US" sz="4400">
                <a:solidFill>
                  <a:srgbClr val="FFFF00"/>
                </a:solidFill>
              </a:rPr>
              <a:t> </a:t>
            </a:r>
            <a:r>
              <a:rPr lang="pl-PL" altLang="en-US" sz="4400">
                <a:solidFill>
                  <a:srgbClr val="FFFF00"/>
                </a:solidFill>
              </a:rPr>
              <a:t>javlja se samo konfuzija oko buduće vrednosti </a:t>
            </a:r>
            <a:r>
              <a:rPr lang="en-US" altLang="en-US" sz="4400">
                <a:solidFill>
                  <a:srgbClr val="FFFF00"/>
                </a:solidFill>
              </a:rPr>
              <a:t>nivoa deviznog kursa i njegove stope</a:t>
            </a:r>
            <a:r>
              <a:rPr lang="sr-Latn-CS" altLang="en-US" sz="4400">
                <a:solidFill>
                  <a:srgbClr val="FFFF00"/>
                </a:solidFill>
              </a:rPr>
              <a:t> </a:t>
            </a:r>
            <a:r>
              <a:rPr lang="en-US" altLang="en-US" sz="4400">
                <a:solidFill>
                  <a:srgbClr val="FFFF00"/>
                </a:solidFill>
              </a:rPr>
              <a:t>apresijacije.</a:t>
            </a:r>
            <a:endParaRPr lang="sr-Latn-CS" altLang="en-US" sz="4400">
              <a:solidFill>
                <a:srgbClr val="FFFF00"/>
              </a:solidFill>
            </a:endParaRPr>
          </a:p>
          <a:p>
            <a:pPr eaLnBrk="1" hangingPunct="1"/>
            <a:endParaRPr lang="en-US" altLang="en-US" sz="44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>
            <a:extLst>
              <a:ext uri="{FF2B5EF4-FFF2-40B4-BE49-F238E27FC236}">
                <a16:creationId xmlns:a16="http://schemas.microsoft.com/office/drawing/2014/main" id="{AEA4FCB0-B239-4BEF-9ABC-A98DD2C8D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0355" name="Content Placeholder 2">
            <a:extLst>
              <a:ext uri="{FF2B5EF4-FFF2-40B4-BE49-F238E27FC236}">
                <a16:creationId xmlns:a16="http://schemas.microsoft.com/office/drawing/2014/main" id="{24C53756-FDEC-456A-88F4-EB43EEE27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428750"/>
            <a:ext cx="8286750" cy="4357688"/>
          </a:xfrm>
        </p:spPr>
        <p:txBody>
          <a:bodyPr/>
          <a:lstStyle/>
          <a:p>
            <a:pPr eaLnBrk="1" hangingPunct="1"/>
            <a:r>
              <a:rPr lang="sr-Latn-CS" altLang="en-US" sz="1800" dirty="0"/>
              <a:t>PRVO REAGUJU </a:t>
            </a:r>
          </a:p>
          <a:p>
            <a:pPr eaLnBrk="1" hangingPunct="1"/>
            <a:r>
              <a:rPr lang="sr-Latn-CS" altLang="en-US" sz="1800" dirty="0"/>
              <a:t>FONDOVI</a:t>
            </a:r>
          </a:p>
          <a:p>
            <a:pPr eaLnBrk="1" hangingPunct="1"/>
            <a:endParaRPr lang="sr-Latn-CS" altLang="en-US" sz="1800" dirty="0"/>
          </a:p>
          <a:p>
            <a:pPr eaLnBrk="1" hangingPunct="1"/>
            <a:endParaRPr lang="sr-Latn-CS" altLang="en-US" sz="1800" dirty="0"/>
          </a:p>
          <a:p>
            <a:pPr eaLnBrk="1" hangingPunct="1"/>
            <a:endParaRPr lang="sr-Latn-CS" altLang="en-US" sz="1800" dirty="0"/>
          </a:p>
          <a:p>
            <a:pPr eaLnBrk="1" hangingPunct="1"/>
            <a:endParaRPr lang="sr-Latn-CS" altLang="en-US" sz="1800" dirty="0"/>
          </a:p>
          <a:p>
            <a:pPr eaLnBrk="1" hangingPunct="1"/>
            <a:endParaRPr lang="sr-Latn-CS" altLang="en-US" sz="1800" dirty="0"/>
          </a:p>
          <a:p>
            <a:pPr eaLnBrk="1" hangingPunct="1"/>
            <a:r>
              <a:rPr lang="sr-Latn-CS" altLang="en-US" sz="1800" dirty="0"/>
              <a:t>PA ONDA TOKOVI</a:t>
            </a:r>
            <a:endParaRPr lang="en-US" altLang="en-US" sz="1800" dirty="0"/>
          </a:p>
        </p:txBody>
      </p:sp>
      <p:pic>
        <p:nvPicPr>
          <p:cNvPr id="100356" name="Picture 2">
            <a:extLst>
              <a:ext uri="{FF2B5EF4-FFF2-40B4-BE49-F238E27FC236}">
                <a16:creationId xmlns:a16="http://schemas.microsoft.com/office/drawing/2014/main" id="{F234BB7D-29D4-42B7-B815-E8669632C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849" y="809624"/>
            <a:ext cx="4395788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7" name="Picture 3">
            <a:extLst>
              <a:ext uri="{FF2B5EF4-FFF2-40B4-BE49-F238E27FC236}">
                <a16:creationId xmlns:a16="http://schemas.microsoft.com/office/drawing/2014/main" id="{ACBBCFC6-839D-48D4-BB9E-C2766B28A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59112"/>
            <a:ext cx="24669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8" name="Picture 5">
            <a:extLst>
              <a:ext uri="{FF2B5EF4-FFF2-40B4-BE49-F238E27FC236}">
                <a16:creationId xmlns:a16="http://schemas.microsoft.com/office/drawing/2014/main" id="{1784FD71-2AD3-45F5-AFA5-8F87E0470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2" y="4746625"/>
            <a:ext cx="30575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>
            <a:extLst>
              <a:ext uri="{FF2B5EF4-FFF2-40B4-BE49-F238E27FC236}">
                <a16:creationId xmlns:a16="http://schemas.microsoft.com/office/drawing/2014/main" id="{A62EBE33-01AB-4E5E-B2BD-88AF87B0F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 eaLnBrk="1" hangingPunct="1"/>
            <a:r>
              <a:rPr lang="sr-Latn-CS" altLang="en-US" sz="3600">
                <a:solidFill>
                  <a:srgbClr val="FFC000"/>
                </a:solidFill>
              </a:rPr>
              <a:t>DEVIZNI KURS NA DUGI ROK</a:t>
            </a:r>
            <a:endParaRPr lang="en-US" altLang="en-US" sz="3600">
              <a:solidFill>
                <a:srgbClr val="FFC000"/>
              </a:solidFill>
            </a:endParaRPr>
          </a:p>
        </p:txBody>
      </p:sp>
      <p:pic>
        <p:nvPicPr>
          <p:cNvPr id="101379" name="Picture 2">
            <a:extLst>
              <a:ext uri="{FF2B5EF4-FFF2-40B4-BE49-F238E27FC236}">
                <a16:creationId xmlns:a16="http://schemas.microsoft.com/office/drawing/2014/main" id="{1B74729E-41B8-43E9-84CE-FB4A08C1369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295400"/>
            <a:ext cx="6350000" cy="1703388"/>
          </a:xfrm>
          <a:noFill/>
        </p:spPr>
      </p:pic>
      <p:sp>
        <p:nvSpPr>
          <p:cNvPr id="101380" name="Rectangle 4">
            <a:extLst>
              <a:ext uri="{FF2B5EF4-FFF2-40B4-BE49-F238E27FC236}">
                <a16:creationId xmlns:a16="http://schemas.microsoft.com/office/drawing/2014/main" id="{55AF4E48-D107-4340-AF55-C622E196F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3105150"/>
            <a:ext cx="6400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u="sng">
                <a:solidFill>
                  <a:srgbClr val="FCE78C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 u="sng">
                <a:solidFill>
                  <a:srgbClr val="FCE78C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 u="sng">
                <a:solidFill>
                  <a:srgbClr val="FCE78C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 u="sng">
                <a:solidFill>
                  <a:srgbClr val="FCE78C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 u="sng">
                <a:solidFill>
                  <a:srgbClr val="FCE78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rgbClr val="FCE78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rgbClr val="FCE78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rgbClr val="FCE78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rgbClr val="FCE78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en-US" b="1">
                <a:solidFill>
                  <a:srgbClr val="FFC000"/>
                </a:solidFill>
              </a:rPr>
              <a:t>Sutrašnji primarni račun mora da</a:t>
            </a:r>
          </a:p>
          <a:p>
            <a:pPr eaLnBrk="1" hangingPunct="1"/>
            <a:r>
              <a:rPr lang="en-US" altLang="en-US" b="1">
                <a:solidFill>
                  <a:srgbClr val="FFC000"/>
                </a:solidFill>
              </a:rPr>
              <a:t>bude jednak neto inostranoj aktivi zemlje</a:t>
            </a:r>
          </a:p>
        </p:txBody>
      </p:sp>
      <p:pic>
        <p:nvPicPr>
          <p:cNvPr id="101381" name="Picture 3">
            <a:extLst>
              <a:ext uri="{FF2B5EF4-FFF2-40B4-BE49-F238E27FC236}">
                <a16:creationId xmlns:a16="http://schemas.microsoft.com/office/drawing/2014/main" id="{CC7036D7-B95F-41DD-AAB1-C14AF8957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91000"/>
            <a:ext cx="830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>
            <a:extLst>
              <a:ext uri="{FF2B5EF4-FFF2-40B4-BE49-F238E27FC236}">
                <a16:creationId xmlns:a16="http://schemas.microsoft.com/office/drawing/2014/main" id="{CB1A6E2C-E341-423C-9CEE-61C5D4486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02403" name="Picture 2">
            <a:extLst>
              <a:ext uri="{FF2B5EF4-FFF2-40B4-BE49-F238E27FC236}">
                <a16:creationId xmlns:a16="http://schemas.microsoft.com/office/drawing/2014/main" id="{D1B081A5-8C38-420E-A3E7-253F17BA245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3125" y="457200"/>
            <a:ext cx="7067550" cy="6019800"/>
          </a:xfr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C112C7CE-5E98-49F7-A1FC-A4CB4B3AE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DD534-CCF1-4079-B8DE-7D9640BAE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14400"/>
            <a:ext cx="8915400" cy="4876800"/>
          </a:xfrm>
        </p:spPr>
        <p:txBody>
          <a:bodyPr/>
          <a:lstStyle/>
          <a:p>
            <a:r>
              <a:rPr lang="pl-PL" altLang="en-US" dirty="0"/>
              <a:t>Posebno svojstvo finansijske aktive jeste to što je ona vrlo trajna. </a:t>
            </a:r>
          </a:p>
          <a:p>
            <a:endParaRPr lang="en-US" altLang="en-US" dirty="0"/>
          </a:p>
          <a:p>
            <a:r>
              <a:rPr lang="en-US" altLang="en-US" dirty="0" err="1"/>
              <a:t>Njena</a:t>
            </a:r>
            <a:r>
              <a:rPr lang="en-US" altLang="en-US" dirty="0"/>
              <a:t> </a:t>
            </a:r>
            <a:r>
              <a:rPr lang="en-US" altLang="en-US" dirty="0" err="1"/>
              <a:t>vrednost</a:t>
            </a:r>
            <a:r>
              <a:rPr lang="en-US" altLang="en-US" dirty="0"/>
              <a:t> ne </a:t>
            </a:r>
            <a:r>
              <a:rPr lang="en-US" altLang="en-US" dirty="0" err="1"/>
              <a:t>leži</a:t>
            </a:r>
            <a:r>
              <a:rPr lang="en-US" altLang="en-US" dirty="0"/>
              <a:t> u </a:t>
            </a:r>
            <a:r>
              <a:rPr lang="en-US" altLang="en-US" dirty="0" err="1"/>
              <a:t>današnjoj</a:t>
            </a:r>
            <a:r>
              <a:rPr lang="en-US" altLang="en-US" dirty="0"/>
              <a:t> </a:t>
            </a:r>
            <a:r>
              <a:rPr lang="en-US" altLang="en-US" dirty="0" err="1"/>
              <a:t>upotrebi</a:t>
            </a:r>
            <a:r>
              <a:rPr lang="en-US" altLang="en-US" dirty="0"/>
              <a:t>, </a:t>
            </a:r>
            <a:r>
              <a:rPr lang="en-US" altLang="en-US" dirty="0" err="1"/>
              <a:t>već</a:t>
            </a:r>
            <a:r>
              <a:rPr lang="en-US" altLang="en-US" dirty="0"/>
              <a:t> u</a:t>
            </a:r>
            <a:r>
              <a:rPr lang="sr-Latn-CS" altLang="en-US" dirty="0"/>
              <a:t> </a:t>
            </a:r>
            <a:r>
              <a:rPr lang="en-US" altLang="en-US" dirty="0" err="1"/>
              <a:t>ceni</a:t>
            </a:r>
            <a:r>
              <a:rPr lang="en-US" altLang="en-US" dirty="0"/>
              <a:t> po </a:t>
            </a:r>
            <a:r>
              <a:rPr lang="en-US" altLang="en-US" dirty="0" err="1"/>
              <a:t>kojoj</a:t>
            </a:r>
            <a:r>
              <a:rPr lang="en-US" altLang="en-US" dirty="0"/>
              <a:t> se </a:t>
            </a:r>
            <a:r>
              <a:rPr lang="en-US" altLang="en-US" dirty="0" err="1"/>
              <a:t>može</a:t>
            </a:r>
            <a:r>
              <a:rPr lang="en-US" altLang="en-US" dirty="0"/>
              <a:t> </a:t>
            </a:r>
            <a:r>
              <a:rPr lang="en-US" altLang="en-US" dirty="0" err="1"/>
              <a:t>preprodati</a:t>
            </a:r>
            <a:r>
              <a:rPr lang="en-US" altLang="en-US" dirty="0"/>
              <a:t>. </a:t>
            </a:r>
            <a:r>
              <a:rPr lang="en-US" altLang="en-US" dirty="0" err="1"/>
              <a:t>Iz</a:t>
            </a:r>
            <a:r>
              <a:rPr lang="en-US" altLang="en-US" dirty="0"/>
              <a:t> tog </a:t>
            </a:r>
            <a:r>
              <a:rPr lang="en-US" altLang="en-US" dirty="0" err="1"/>
              <a:t>razloga</a:t>
            </a:r>
            <a:r>
              <a:rPr lang="en-US" altLang="en-US" dirty="0"/>
              <a:t>,</a:t>
            </a:r>
          </a:p>
          <a:p>
            <a:r>
              <a:rPr lang="pl-PL" altLang="en-US" dirty="0"/>
              <a:t>cenu u potpunosti određuje budućnost. 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AFCF2-0F6E-4BFA-BD74-D87FA7660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569270"/>
            <a:ext cx="8286750" cy="7858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900" dirty="0" err="1">
                <a:solidFill>
                  <a:srgbClr val="FFC000"/>
                </a:solidFill>
              </a:rPr>
              <a:t>nekoliko</a:t>
            </a:r>
            <a:r>
              <a:rPr lang="en-US" sz="4900" dirty="0">
                <a:solidFill>
                  <a:srgbClr val="FFC000"/>
                </a:solidFill>
              </a:rPr>
              <a:t> </a:t>
            </a:r>
            <a:r>
              <a:rPr lang="en-US" sz="4900" dirty="0" err="1">
                <a:solidFill>
                  <a:srgbClr val="FFC000"/>
                </a:solidFill>
              </a:rPr>
              <a:t>važnih</a:t>
            </a:r>
            <a:r>
              <a:rPr lang="sr-Latn-CS" sz="4900" dirty="0">
                <a:solidFill>
                  <a:srgbClr val="FFC000"/>
                </a:solidFill>
              </a:rPr>
              <a:t> </a:t>
            </a:r>
            <a:r>
              <a:rPr lang="en-US" sz="4900" dirty="0" err="1">
                <a:solidFill>
                  <a:srgbClr val="FFC000"/>
                </a:solidFill>
              </a:rPr>
              <a:t>fundamenata</a:t>
            </a:r>
            <a:r>
              <a:rPr lang="en-US" sz="4900" dirty="0">
                <a:solidFill>
                  <a:srgbClr val="FFC000"/>
                </a:solidFill>
              </a:rPr>
              <a:t>.</a:t>
            </a:r>
            <a:br>
              <a:rPr lang="en-US" dirty="0">
                <a:solidFill>
                  <a:srgbClr val="FFC000"/>
                </a:solidFill>
              </a:rPr>
            </a:b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03427" name="Content Placeholder 2">
            <a:extLst>
              <a:ext uri="{FF2B5EF4-FFF2-40B4-BE49-F238E27FC236}">
                <a16:creationId xmlns:a16="http://schemas.microsoft.com/office/drawing/2014/main" id="{DCE7FD72-7B4F-42BB-86DD-6A181EA59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28750"/>
            <a:ext cx="4038600" cy="43576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r-Latn-CS" altLang="en-US" sz="2800" b="1" i="1" dirty="0"/>
              <a:t>1. </a:t>
            </a:r>
            <a:r>
              <a:rPr lang="en-US" altLang="en-US" sz="2800" b="1" i="1" dirty="0" err="1"/>
              <a:t>Necenovna</a:t>
            </a:r>
            <a:r>
              <a:rPr lang="en-US" altLang="en-US" sz="2800" b="1" i="1" dirty="0"/>
              <a:t> </a:t>
            </a:r>
            <a:r>
              <a:rPr lang="sr-Latn-CS" altLang="en-US" sz="2800" b="1" i="1" dirty="0"/>
              <a:t>KONKURENTNOST - </a:t>
            </a:r>
            <a:r>
              <a:rPr lang="sr-Latn-CS" altLang="en-US" sz="2800" dirty="0"/>
              <a:t> novi brand, tranzicija... </a:t>
            </a:r>
            <a:r>
              <a:rPr lang="pl-PL" altLang="en-US" sz="2800" dirty="0"/>
              <a:t>zemlja iz osnova postaje konkurentnija i na</a:t>
            </a:r>
          </a:p>
          <a:p>
            <a:pPr eaLnBrk="1" hangingPunct="1"/>
            <a:r>
              <a:rPr lang="en-US" altLang="en-US" sz="2800" dirty="0" err="1"/>
              <a:t>bilo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kom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nivou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deviznog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kursa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njen</a:t>
            </a:r>
            <a:r>
              <a:rPr lang="en-US" altLang="en-US" sz="2800" dirty="0"/>
              <a:t> se </a:t>
            </a:r>
            <a:r>
              <a:rPr lang="en-US" altLang="en-US" sz="2800" dirty="0" err="1"/>
              <a:t>primarni</a:t>
            </a:r>
            <a:r>
              <a:rPr lang="sr-Latn-CS" altLang="en-US" sz="2800" dirty="0"/>
              <a:t> </a:t>
            </a:r>
            <a:r>
              <a:rPr lang="en-US" altLang="en-US" sz="2800" dirty="0" err="1"/>
              <a:t>račun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poboljšava</a:t>
            </a:r>
            <a:r>
              <a:rPr lang="en-US" altLang="en-US" sz="2800" dirty="0"/>
              <a:t>. </a:t>
            </a:r>
            <a:endParaRPr lang="sr-Latn-CS" altLang="en-US" sz="2800" dirty="0"/>
          </a:p>
          <a:p>
            <a:pPr eaLnBrk="1" hangingPunct="1"/>
            <a:r>
              <a:rPr lang="sr-Latn-CS" altLang="en-US" sz="2800" dirty="0"/>
              <a:t>To je Balaša Samjuelson!!!!</a:t>
            </a:r>
            <a:endParaRPr lang="en-US" altLang="en-US" sz="2800" dirty="0"/>
          </a:p>
        </p:txBody>
      </p:sp>
      <p:pic>
        <p:nvPicPr>
          <p:cNvPr id="103428" name="Picture 2">
            <a:extLst>
              <a:ext uri="{FF2B5EF4-FFF2-40B4-BE49-F238E27FC236}">
                <a16:creationId xmlns:a16="http://schemas.microsoft.com/office/drawing/2014/main" id="{D469ABB4-F7B7-49B1-ADCD-11EDD6432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24000"/>
            <a:ext cx="414972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>
            <a:extLst>
              <a:ext uri="{FF2B5EF4-FFF2-40B4-BE49-F238E27FC236}">
                <a16:creationId xmlns:a16="http://schemas.microsoft.com/office/drawing/2014/main" id="{80A7E620-24A1-4962-BAB9-AC7E56DED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990600"/>
            <a:ext cx="8286750" cy="785813"/>
          </a:xfrm>
        </p:spPr>
        <p:txBody>
          <a:bodyPr/>
          <a:lstStyle/>
          <a:p>
            <a:pPr eaLnBrk="1" hangingPunct="1"/>
            <a:r>
              <a:rPr lang="sr-Latn-CS" altLang="en-US" dirty="0"/>
              <a:t>RAVNOTEŽNI KURS APRESIRA JE LI TO DOBRO ILI LOSE?</a:t>
            </a:r>
            <a:endParaRPr lang="en-US" altLang="en-US" dirty="0"/>
          </a:p>
        </p:txBody>
      </p:sp>
      <p:pic>
        <p:nvPicPr>
          <p:cNvPr id="104451" name="Picture 2">
            <a:extLst>
              <a:ext uri="{FF2B5EF4-FFF2-40B4-BE49-F238E27FC236}">
                <a16:creationId xmlns:a16="http://schemas.microsoft.com/office/drawing/2014/main" id="{A434264E-A88D-4FCA-B613-958BF7F879B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0" y="1905000"/>
            <a:ext cx="4314825" cy="4357688"/>
          </a:xfr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>
            <a:extLst>
              <a:ext uri="{FF2B5EF4-FFF2-40B4-BE49-F238E27FC236}">
                <a16:creationId xmlns:a16="http://schemas.microsoft.com/office/drawing/2014/main" id="{BCBAFA4B-C9CC-47A7-BC06-45C709856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5475" name="Content Placeholder 2">
            <a:extLst>
              <a:ext uri="{FF2B5EF4-FFF2-40B4-BE49-F238E27FC236}">
                <a16:creationId xmlns:a16="http://schemas.microsoft.com/office/drawing/2014/main" id="{F181224D-ED71-42C2-A0AE-820567D24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428750"/>
            <a:ext cx="8286750" cy="4357688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05476" name="Picture 2">
            <a:extLst>
              <a:ext uri="{FF2B5EF4-FFF2-40B4-BE49-F238E27FC236}">
                <a16:creationId xmlns:a16="http://schemas.microsoft.com/office/drawing/2014/main" id="{AEB1007E-FBE2-4B3B-B04D-5A3D805F5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894556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>
            <a:extLst>
              <a:ext uri="{FF2B5EF4-FFF2-40B4-BE49-F238E27FC236}">
                <a16:creationId xmlns:a16="http://schemas.microsoft.com/office/drawing/2014/main" id="{B2CAF132-0852-4DBE-8D5A-3FA8DE0BF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111" y="632319"/>
            <a:ext cx="8286750" cy="785813"/>
          </a:xfrm>
        </p:spPr>
        <p:txBody>
          <a:bodyPr/>
          <a:lstStyle/>
          <a:p>
            <a:pPr eaLnBrk="1" hangingPunct="1"/>
            <a:r>
              <a:rPr lang="sr-Latn-CS" altLang="en-US" dirty="0"/>
              <a:t>DRUGI FUNDAMENT	</a:t>
            </a:r>
            <a:endParaRPr lang="en-US" altLang="en-US" dirty="0"/>
          </a:p>
        </p:txBody>
      </p:sp>
      <p:sp>
        <p:nvSpPr>
          <p:cNvPr id="106499" name="Content Placeholder 2">
            <a:extLst>
              <a:ext uri="{FF2B5EF4-FFF2-40B4-BE49-F238E27FC236}">
                <a16:creationId xmlns:a16="http://schemas.microsoft.com/office/drawing/2014/main" id="{8E8C5DE5-9040-4F9B-AD27-D3E7D3EA6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428750"/>
            <a:ext cx="8286750" cy="4357688"/>
          </a:xfrm>
        </p:spPr>
        <p:txBody>
          <a:bodyPr/>
          <a:lstStyle/>
          <a:p>
            <a:pPr eaLnBrk="1" hangingPunct="1"/>
            <a:r>
              <a:rPr lang="sr-Latn-CS" altLang="en-US" dirty="0"/>
              <a:t>PRIRODNI RESURSI – HOLANDSKI SINDROM DUTCH DISESASE </a:t>
            </a:r>
            <a:endParaRPr lang="pl-PL" altLang="en-US" dirty="0"/>
          </a:p>
          <a:p>
            <a:pPr eaLnBrk="1" hangingPunct="1"/>
            <a:r>
              <a:rPr lang="pl-PL" altLang="en-US" dirty="0"/>
              <a:t>Kao i ranije, </a:t>
            </a:r>
          </a:p>
          <a:p>
            <a:pPr eaLnBrk="1" hangingPunct="1"/>
            <a:r>
              <a:rPr lang="pl-PL" altLang="en-US" dirty="0"/>
              <a:t>to znači da je </a:t>
            </a:r>
          </a:p>
          <a:p>
            <a:pPr eaLnBrk="1" hangingPunct="1"/>
            <a:r>
              <a:rPr lang="pl-PL" altLang="en-US" dirty="0"/>
              <a:t>ravnotežni realni </a:t>
            </a:r>
          </a:p>
          <a:p>
            <a:pPr eaLnBrk="1" hangingPunct="1"/>
            <a:r>
              <a:rPr lang="pl-PL" altLang="en-US" dirty="0"/>
              <a:t>devizni </a:t>
            </a:r>
            <a:r>
              <a:rPr lang="en-US" altLang="en-US" dirty="0" err="1"/>
              <a:t>kurs</a:t>
            </a:r>
            <a:r>
              <a:rPr lang="en-US" altLang="en-US" dirty="0"/>
              <a:t> </a:t>
            </a:r>
            <a:r>
              <a:rPr lang="en-US" altLang="en-US" dirty="0" err="1"/>
              <a:t>apresirao</a:t>
            </a:r>
            <a:r>
              <a:rPr lang="en-US" altLang="en-US" dirty="0"/>
              <a:t>. </a:t>
            </a:r>
            <a:endParaRPr lang="sr-Latn-CS" altLang="en-US" dirty="0"/>
          </a:p>
        </p:txBody>
      </p:sp>
      <p:pic>
        <p:nvPicPr>
          <p:cNvPr id="106500" name="Picture 2">
            <a:extLst>
              <a:ext uri="{FF2B5EF4-FFF2-40B4-BE49-F238E27FC236}">
                <a16:creationId xmlns:a16="http://schemas.microsoft.com/office/drawing/2014/main" id="{42D62FB6-781A-42BC-8F33-52D95E6F3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115768"/>
            <a:ext cx="2654300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>
            <a:extLst>
              <a:ext uri="{FF2B5EF4-FFF2-40B4-BE49-F238E27FC236}">
                <a16:creationId xmlns:a16="http://schemas.microsoft.com/office/drawing/2014/main" id="{2D8BB1F9-1094-47A5-BDEE-DA45113EF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609600"/>
            <a:ext cx="8358188" cy="785813"/>
          </a:xfrm>
        </p:spPr>
        <p:txBody>
          <a:bodyPr/>
          <a:lstStyle/>
          <a:p>
            <a:pPr eaLnBrk="1" hangingPunct="1"/>
            <a:r>
              <a:rPr lang="sr-Latn-CS" altLang="en-US" dirty="0"/>
              <a:t>TREĆI FUNDAMENT </a:t>
            </a:r>
            <a:r>
              <a:rPr lang="en-US" altLang="en-US" b="1" i="1" dirty="0" err="1"/>
              <a:t>Neto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eksterna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pozicija</a:t>
            </a:r>
            <a:endParaRPr lang="en-US" altLang="en-US" dirty="0"/>
          </a:p>
        </p:txBody>
      </p:sp>
      <p:pic>
        <p:nvPicPr>
          <p:cNvPr id="107523" name="Picture 2">
            <a:extLst>
              <a:ext uri="{FF2B5EF4-FFF2-40B4-BE49-F238E27FC236}">
                <a16:creationId xmlns:a16="http://schemas.microsoft.com/office/drawing/2014/main" id="{3937581A-1C4E-48B9-B135-FD3E713858C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1752600"/>
            <a:ext cx="3105150" cy="2644775"/>
          </a:xfrm>
          <a:noFill/>
        </p:spPr>
      </p:pic>
      <p:sp>
        <p:nvSpPr>
          <p:cNvPr id="107524" name="Content Placeholder 4">
            <a:extLst>
              <a:ext uri="{FF2B5EF4-FFF2-40B4-BE49-F238E27FC236}">
                <a16:creationId xmlns:a16="http://schemas.microsoft.com/office/drawing/2014/main" id="{84999F09-2CB9-4BEF-A81F-B514DB1209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9063" y="1295400"/>
            <a:ext cx="4681537" cy="4429125"/>
          </a:xfrm>
        </p:spPr>
        <p:txBody>
          <a:bodyPr/>
          <a:lstStyle/>
          <a:p>
            <a:pPr eaLnBrk="1" hangingPunct="1"/>
            <a:r>
              <a:rPr lang="en-US" altLang="en-US" sz="2400"/>
              <a:t>Neto eksterna pozicija zemlje potiče iz prošlosti</a:t>
            </a:r>
            <a:r>
              <a:rPr lang="sr-Latn-CS" altLang="en-US" sz="2400"/>
              <a:t> </a:t>
            </a:r>
            <a:r>
              <a:rPr lang="it-IT" altLang="en-US" sz="2400"/>
              <a:t>i menja se prilično sporo. </a:t>
            </a:r>
            <a:endParaRPr lang="sr-Latn-CS" altLang="en-US" sz="2400"/>
          </a:p>
          <a:p>
            <a:pPr eaLnBrk="1" hangingPunct="1"/>
            <a:r>
              <a:rPr lang="it-IT" altLang="en-US" sz="2400"/>
              <a:t>može proći</a:t>
            </a:r>
            <a:r>
              <a:rPr lang="sr-Latn-CS" altLang="en-US" sz="2400"/>
              <a:t> </a:t>
            </a:r>
            <a:r>
              <a:rPr lang="en-US" altLang="en-US" sz="2400"/>
              <a:t>mnogo godina dok stvarni devizni kurs ne počne</a:t>
            </a:r>
            <a:r>
              <a:rPr lang="sr-Latn-CS" altLang="en-US" sz="2400"/>
              <a:t> </a:t>
            </a:r>
            <a:r>
              <a:rPr lang="en-US" altLang="en-US" sz="2400"/>
              <a:t>da se kreće ka svojoj ravnotežnoj</a:t>
            </a:r>
            <a:r>
              <a:rPr lang="sr-Latn-CS" altLang="en-US" sz="2400"/>
              <a:t> v</a:t>
            </a:r>
            <a:r>
              <a:rPr lang="en-US" altLang="en-US" sz="2400"/>
              <a:t>rednosti. </a:t>
            </a:r>
            <a:endParaRPr lang="sr-Latn-CS" altLang="en-US" sz="2400"/>
          </a:p>
          <a:p>
            <a:pPr eaLnBrk="1" hangingPunct="1"/>
            <a:r>
              <a:rPr lang="en-US" altLang="en-US" sz="2400"/>
              <a:t>Kada</a:t>
            </a:r>
            <a:r>
              <a:rPr lang="sr-Latn-CS" altLang="en-US" sz="2400"/>
              <a:t> </a:t>
            </a:r>
            <a:r>
              <a:rPr lang="en-US" altLang="en-US" sz="2400"/>
              <a:t>se vodi neodgovarajuća politika deviznog kursa, što</a:t>
            </a:r>
            <a:r>
              <a:rPr lang="sr-Latn-CS" altLang="en-US" sz="2400"/>
              <a:t> </a:t>
            </a:r>
            <a:r>
              <a:rPr lang="en-US" altLang="en-US" sz="2400"/>
              <a:t>znači da se kurs udaljava od ravnotežne pozicije,</a:t>
            </a:r>
            <a:r>
              <a:rPr lang="sr-Latn-CS" altLang="en-US" sz="2400"/>
              <a:t> </a:t>
            </a:r>
            <a:r>
              <a:rPr lang="en-US" altLang="en-US" sz="2400"/>
              <a:t>njena eksterna pozicija mora da se menja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1">
            <a:extLst>
              <a:ext uri="{FF2B5EF4-FFF2-40B4-BE49-F238E27FC236}">
                <a16:creationId xmlns:a16="http://schemas.microsoft.com/office/drawing/2014/main" id="{A6F0CFCA-7AF6-4BD2-BDB9-F0ADB629C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358188" cy="785813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8547" name="Content Placeholder 2">
                <a:extLst>
                  <a:ext uri="{FF2B5EF4-FFF2-40B4-BE49-F238E27FC236}">
                    <a16:creationId xmlns:a16="http://schemas.microsoft.com/office/drawing/2014/main" id="{A2A70B56-340B-49F7-BA21-DA44B5739FD8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428625" y="1357313"/>
                <a:ext cx="4071938" cy="4429125"/>
              </a:xfrm>
            </p:spPr>
            <p:txBody>
              <a:bodyPr/>
              <a:lstStyle/>
              <a:p>
                <a:pPr eaLnBrk="1" hangingPunct="1"/>
                <a:r>
                  <a:rPr lang="pl-PL" altLang="en-US" sz="2400" dirty="0"/>
                  <a:t>pokazuje da, ako je devizni kurs precenjen, tako da je σ &gt;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l-PL" alt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l-PL" altLang="en-US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</m:oMath>
                </a14:m>
                <a:r>
                  <a:rPr lang="pl-PL" altLang="en-US" sz="2400" dirty="0"/>
                  <a:t> , mi bismo iz tačke A pošli na </a:t>
                </a:r>
                <a:r>
                  <a:rPr lang="en-US" altLang="en-US" sz="2400" dirty="0"/>
                  <a:t>gore </a:t>
                </a:r>
                <a:r>
                  <a:rPr lang="en-US" altLang="en-US" sz="2400" dirty="0" err="1"/>
                  <a:t>i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ulevo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duž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linije</a:t>
                </a:r>
                <a:r>
                  <a:rPr lang="en-US" altLang="en-US" sz="2400" dirty="0"/>
                  <a:t> </a:t>
                </a:r>
                <a:r>
                  <a:rPr lang="en-US" altLang="en-US" sz="2400" i="1" dirty="0"/>
                  <a:t>PTR . To bi </a:t>
                </a:r>
                <a:r>
                  <a:rPr lang="en-US" altLang="en-US" sz="2400" i="1" dirty="0" err="1"/>
                  <a:t>značilo</a:t>
                </a:r>
                <a:r>
                  <a:rPr lang="en-US" altLang="en-US" sz="2400" i="1" dirty="0"/>
                  <a:t> da je </a:t>
                </a:r>
                <a:endParaRPr lang="sr-Latn-RS" altLang="en-US" sz="2400" i="1" dirty="0"/>
              </a:p>
              <a:p>
                <a:pPr eaLnBrk="1" hangingPunct="1"/>
                <a:r>
                  <a:rPr lang="en-US" altLang="en-US" sz="2400" i="1" dirty="0"/>
                  <a:t>PTR</a:t>
                </a:r>
                <a:r>
                  <a:rPr lang="sr-Latn-CS" altLang="en-US" sz="2400" i="1" dirty="0"/>
                  <a:t> </a:t>
                </a:r>
                <a:r>
                  <a:rPr lang="en-US" altLang="en-US" sz="2400" dirty="0"/>
                  <a:t>&lt; -(1 + </a:t>
                </a:r>
                <a:r>
                  <a:rPr lang="en-US" altLang="en-US" sz="2400" i="1" dirty="0"/>
                  <a:t>r) F2 ,</a:t>
                </a:r>
                <a:endParaRPr lang="sr-Latn-RS" altLang="en-US" sz="2400" i="1" dirty="0"/>
              </a:p>
              <a:p>
                <a:pPr eaLnBrk="1" hangingPunct="1"/>
                <a:r>
                  <a:rPr lang="en-US" altLang="en-US" sz="2400" i="1" dirty="0" err="1"/>
                  <a:t>te</a:t>
                </a:r>
                <a:r>
                  <a:rPr lang="en-US" altLang="en-US" sz="2400" i="1" dirty="0"/>
                  <a:t> da </a:t>
                </a:r>
                <a:r>
                  <a:rPr lang="en-US" altLang="en-US" sz="2400" i="1" dirty="0" err="1"/>
                  <a:t>stoga</a:t>
                </a:r>
                <a:r>
                  <a:rPr lang="en-US" altLang="en-US" sz="2400" i="1" dirty="0"/>
                  <a:t> </a:t>
                </a:r>
                <a:r>
                  <a:rPr lang="en-US" altLang="en-US" sz="2400" i="1" dirty="0" err="1"/>
                  <a:t>imamo</a:t>
                </a:r>
                <a:r>
                  <a:rPr lang="en-US" altLang="en-US" sz="2400" i="1" dirty="0"/>
                  <a:t> deficit </a:t>
                </a:r>
                <a:r>
                  <a:rPr lang="en-US" altLang="en-US" sz="2400" i="1" dirty="0" err="1"/>
                  <a:t>na</a:t>
                </a:r>
                <a:r>
                  <a:rPr lang="en-US" altLang="en-US" sz="2400" i="1" dirty="0"/>
                  <a:t> </a:t>
                </a:r>
                <a:r>
                  <a:rPr lang="en-US" altLang="en-US" sz="2400" i="1" dirty="0" err="1"/>
                  <a:t>tekućem</a:t>
                </a:r>
                <a:r>
                  <a:rPr lang="sr-Latn-CS" altLang="en-US" sz="2400" i="1" dirty="0"/>
                  <a:t> </a:t>
                </a:r>
                <a:r>
                  <a:rPr lang="en-US" altLang="en-US" sz="2400" dirty="0" err="1"/>
                  <a:t>računu</a:t>
                </a:r>
                <a:r>
                  <a:rPr lang="en-US" altLang="en-US" sz="2400" dirty="0"/>
                  <a:t>. To </a:t>
                </a:r>
                <a:r>
                  <a:rPr lang="en-US" altLang="en-US" sz="2400" dirty="0" err="1"/>
                  <a:t>znači</a:t>
                </a:r>
                <a:r>
                  <a:rPr lang="en-US" altLang="en-US" sz="2400" dirty="0"/>
                  <a:t> da </a:t>
                </a:r>
                <a:r>
                  <a:rPr lang="en-US" altLang="en-US" sz="2400" dirty="0" err="1"/>
                  <a:t>neto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dužnik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živi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preko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svojih</a:t>
                </a:r>
                <a:r>
                  <a:rPr lang="sr-Latn-CS" altLang="en-US" sz="2400" dirty="0"/>
                  <a:t> </a:t>
                </a:r>
                <a:r>
                  <a:rPr lang="pl-PL" altLang="en-US" sz="2400" dirty="0"/>
                  <a:t>mogućnosti. </a:t>
                </a:r>
              </a:p>
              <a:p>
                <a:pPr eaLnBrk="1" hangingPunct="1"/>
                <a:endParaRPr lang="pl-PL" altLang="en-US" sz="1400" dirty="0"/>
              </a:p>
            </p:txBody>
          </p:sp>
        </mc:Choice>
        <mc:Fallback>
          <p:sp>
            <p:nvSpPr>
              <p:cNvPr id="108547" name="Content Placeholder 2">
                <a:extLst>
                  <a:ext uri="{FF2B5EF4-FFF2-40B4-BE49-F238E27FC236}">
                    <a16:creationId xmlns:a16="http://schemas.microsoft.com/office/drawing/2014/main" id="{A2A70B56-340B-49F7-BA21-DA44B5739F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28625" y="1357313"/>
                <a:ext cx="4071938" cy="4429125"/>
              </a:xfrm>
              <a:blipFill>
                <a:blip r:embed="rId2"/>
                <a:stretch>
                  <a:fillRect l="-1946" t="-964" r="-4341" b="-6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8548" name="Picture 2">
            <a:extLst>
              <a:ext uri="{FF2B5EF4-FFF2-40B4-BE49-F238E27FC236}">
                <a16:creationId xmlns:a16="http://schemas.microsoft.com/office/drawing/2014/main" id="{D0F6DE49-9323-4C79-B8F6-1F320B0F1C1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914400"/>
            <a:ext cx="3346450" cy="2851150"/>
          </a:xfr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>
            <a:extLst>
              <a:ext uri="{FF2B5EF4-FFF2-40B4-BE49-F238E27FC236}">
                <a16:creationId xmlns:a16="http://schemas.microsoft.com/office/drawing/2014/main" id="{96DAD371-9979-448F-9636-DF3B2876D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358188" cy="785813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9571" name="Content Placeholder 2">
            <a:extLst>
              <a:ext uri="{FF2B5EF4-FFF2-40B4-BE49-F238E27FC236}">
                <a16:creationId xmlns:a16="http://schemas.microsoft.com/office/drawing/2014/main" id="{DD9921D3-401C-4D05-BCE5-4F216DDFDA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5" y="1357313"/>
            <a:ext cx="4071938" cy="4429125"/>
          </a:xfrm>
        </p:spPr>
        <p:txBody>
          <a:bodyPr/>
          <a:lstStyle/>
          <a:p>
            <a:pPr eaLnBrk="1" hangingPunct="1"/>
            <a:r>
              <a:rPr lang="it-IT" altLang="en-US"/>
              <a:t>Ovo može delovati zabrinjavajuće. Da li bi spirala</a:t>
            </a:r>
          </a:p>
          <a:p>
            <a:pPr eaLnBrk="1" hangingPunct="1"/>
            <a:r>
              <a:rPr lang="en-US" altLang="en-US"/>
              <a:t>duga mogla da se istrgne kontroli? Kada bi se deviznom</a:t>
            </a:r>
          </a:p>
          <a:p>
            <a:pPr eaLnBrk="1" hangingPunct="1"/>
            <a:r>
              <a:rPr lang="en-US" altLang="en-US"/>
              <a:t>kursu dozvolilo da igra korektivnu ulogu,</a:t>
            </a:r>
          </a:p>
          <a:p>
            <a:pPr eaLnBrk="1" hangingPunct="1"/>
            <a:r>
              <a:rPr lang="en-US" altLang="en-US"/>
              <a:t>odgovor bi bio negativan.</a:t>
            </a:r>
          </a:p>
        </p:txBody>
      </p:sp>
      <p:sp>
        <p:nvSpPr>
          <p:cNvPr id="109572" name="Content Placeholder 3">
            <a:extLst>
              <a:ext uri="{FF2B5EF4-FFF2-40B4-BE49-F238E27FC236}">
                <a16:creationId xmlns:a16="http://schemas.microsoft.com/office/drawing/2014/main" id="{EADC9350-8763-4E15-A269-854AFBBBF2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14875" y="1357313"/>
            <a:ext cx="4071938" cy="4429125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>
            <a:extLst>
              <a:ext uri="{FF2B5EF4-FFF2-40B4-BE49-F238E27FC236}">
                <a16:creationId xmlns:a16="http://schemas.microsoft.com/office/drawing/2014/main" id="{B0BAA4B6-BFC8-4503-A58A-6680971A8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358188" cy="785813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10595" name="Content Placeholder 2">
            <a:extLst>
              <a:ext uri="{FF2B5EF4-FFF2-40B4-BE49-F238E27FC236}">
                <a16:creationId xmlns:a16="http://schemas.microsoft.com/office/drawing/2014/main" id="{EE3F06F0-E8DB-4583-8EB6-8CA1504988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5" y="1357313"/>
            <a:ext cx="4071938" cy="4429125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10596" name="Content Placeholder 3">
            <a:extLst>
              <a:ext uri="{FF2B5EF4-FFF2-40B4-BE49-F238E27FC236}">
                <a16:creationId xmlns:a16="http://schemas.microsoft.com/office/drawing/2014/main" id="{60CDB103-FF29-43A2-B19B-5DAB40FA6C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14875" y="1357313"/>
            <a:ext cx="4071938" cy="4429125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10597" name="Picture 2">
            <a:extLst>
              <a:ext uri="{FF2B5EF4-FFF2-40B4-BE49-F238E27FC236}">
                <a16:creationId xmlns:a16="http://schemas.microsoft.com/office/drawing/2014/main" id="{1B9EF804-4305-453F-A8E8-51519F375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1">
            <a:extLst>
              <a:ext uri="{FF2B5EF4-FFF2-40B4-BE49-F238E27FC236}">
                <a16:creationId xmlns:a16="http://schemas.microsoft.com/office/drawing/2014/main" id="{2BC28C86-165A-491B-91E4-A396D105A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571500"/>
            <a:ext cx="8358188" cy="785813"/>
          </a:xfrm>
        </p:spPr>
        <p:txBody>
          <a:bodyPr/>
          <a:lstStyle/>
          <a:p>
            <a:pPr eaLnBrk="1" hangingPunct="1"/>
            <a:r>
              <a:rPr lang="en-US" altLang="en-US" sz="4400" b="1" dirty="0" err="1"/>
              <a:t>Balaša-Samjuelsonov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efekat</a:t>
            </a:r>
            <a:endParaRPr lang="en-US" altLang="en-US" sz="4400" dirty="0"/>
          </a:p>
        </p:txBody>
      </p:sp>
      <p:sp>
        <p:nvSpPr>
          <p:cNvPr id="111619" name="Content Placeholder 2">
            <a:extLst>
              <a:ext uri="{FF2B5EF4-FFF2-40B4-BE49-F238E27FC236}">
                <a16:creationId xmlns:a16="http://schemas.microsoft.com/office/drawing/2014/main" id="{C8B22452-2BA8-42E9-BE36-161A2844E1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5" y="1357313"/>
            <a:ext cx="8715375" cy="4429125"/>
          </a:xfrm>
        </p:spPr>
        <p:txBody>
          <a:bodyPr/>
          <a:lstStyle/>
          <a:p>
            <a:pPr eaLnBrk="1" hangingPunct="1"/>
            <a:r>
              <a:rPr lang="sr-Latn-CS" altLang="en-US"/>
              <a:t>1. privredni rast</a:t>
            </a:r>
          </a:p>
          <a:p>
            <a:pPr eaLnBrk="1" hangingPunct="1"/>
            <a:r>
              <a:rPr lang="sr-Latn-CS" altLang="en-US"/>
              <a:t>2. rast plata u sektorima koji “vuku” razvoj</a:t>
            </a:r>
          </a:p>
          <a:p>
            <a:pPr eaLnBrk="1" hangingPunct="1"/>
            <a:r>
              <a:rPr lang="sr-Latn-CS" altLang="en-US"/>
              <a:t>3. izjednačavanje plata</a:t>
            </a:r>
          </a:p>
          <a:p>
            <a:pPr eaLnBrk="1" hangingPunct="1"/>
            <a:r>
              <a:rPr lang="sr-Latn-CS" altLang="en-US"/>
              <a:t>4. izbor: recesija ili interna inflacija</a:t>
            </a:r>
          </a:p>
          <a:p>
            <a:pPr eaLnBrk="1" hangingPunct="1"/>
            <a:r>
              <a:rPr lang="sr-Latn-CS" altLang="en-US"/>
              <a:t>5. ko izbegne recesiju, imaće apresijaciju</a:t>
            </a:r>
            <a:endParaRPr lang="en-US" alt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1">
            <a:extLst>
              <a:ext uri="{FF2B5EF4-FFF2-40B4-BE49-F238E27FC236}">
                <a16:creationId xmlns:a16="http://schemas.microsoft.com/office/drawing/2014/main" id="{98D9279D-6D65-43D6-8631-2EF3F51A0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358188" cy="785813"/>
          </a:xfrm>
        </p:spPr>
        <p:txBody>
          <a:bodyPr/>
          <a:lstStyle/>
          <a:p>
            <a:pPr eaLnBrk="1" hangingPunct="1"/>
            <a:r>
              <a:rPr lang="en-US" altLang="en-US" sz="3600" b="1"/>
              <a:t>Valutne krize</a:t>
            </a:r>
            <a:endParaRPr lang="en-US" altLang="en-US" sz="3600"/>
          </a:p>
        </p:txBody>
      </p:sp>
      <p:sp>
        <p:nvSpPr>
          <p:cNvPr id="112643" name="Content Placeholder 2">
            <a:extLst>
              <a:ext uri="{FF2B5EF4-FFF2-40B4-BE49-F238E27FC236}">
                <a16:creationId xmlns:a16="http://schemas.microsoft.com/office/drawing/2014/main" id="{6DDDEB27-2FD0-44EB-8954-E4ED5C9B4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5" y="1357313"/>
            <a:ext cx="4071938" cy="4429125"/>
          </a:xfrm>
        </p:spPr>
        <p:txBody>
          <a:bodyPr/>
          <a:lstStyle/>
          <a:p>
            <a:pPr eaLnBrk="1" hangingPunct="1"/>
            <a:r>
              <a:rPr lang="en-US" altLang="en-US"/>
              <a:t>Valutne krize se često dešavaju. Najčešće se javljaju</a:t>
            </a:r>
            <a:r>
              <a:rPr lang="sr-Latn-CS" altLang="en-US"/>
              <a:t> </a:t>
            </a:r>
            <a:r>
              <a:rPr lang="it-IT" altLang="en-US"/>
              <a:t>kao posledica vladinih napora da održavaju</a:t>
            </a:r>
            <a:r>
              <a:rPr lang="sr-Latn-CS" altLang="en-US"/>
              <a:t> </a:t>
            </a:r>
            <a:r>
              <a:rPr lang="en-US" altLang="en-US"/>
              <a:t>precenjenu vrednost valute. </a:t>
            </a:r>
          </a:p>
        </p:txBody>
      </p:sp>
      <p:sp>
        <p:nvSpPr>
          <p:cNvPr id="112644" name="Content Placeholder 3">
            <a:extLst>
              <a:ext uri="{FF2B5EF4-FFF2-40B4-BE49-F238E27FC236}">
                <a16:creationId xmlns:a16="http://schemas.microsoft.com/office/drawing/2014/main" id="{03FE1007-C7CF-4DB4-AC23-D6AE78D70B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14875" y="1357313"/>
            <a:ext cx="4071938" cy="4429125"/>
          </a:xfrm>
        </p:spPr>
        <p:txBody>
          <a:bodyPr/>
          <a:lstStyle/>
          <a:p>
            <a:pPr eaLnBrk="1" hangingPunct="1"/>
            <a:r>
              <a:rPr lang="en-US" altLang="en-US"/>
              <a:t>Tipičan je slučaj kada</a:t>
            </a:r>
          </a:p>
          <a:p>
            <a:pPr eaLnBrk="1" hangingPunct="1"/>
            <a:r>
              <a:rPr lang="en-US" altLang="en-US"/>
              <a:t>zemlja ima režim fiksnog deviznog kursa i ubrzanu</a:t>
            </a:r>
          </a:p>
          <a:p>
            <a:pPr eaLnBrk="1" hangingPunct="1"/>
            <a:r>
              <a:rPr lang="en-US" altLang="en-US"/>
              <a:t>domaću inflaciju</a:t>
            </a:r>
            <a:endParaRPr lang="sr-Latn-CS" altLang="en-US"/>
          </a:p>
          <a:p>
            <a:pPr eaLnBrk="1" hangingPunct="1"/>
            <a:endParaRPr lang="en-US" altLang="en-US"/>
          </a:p>
          <a:p>
            <a:pPr eaLnBrk="1" hangingPunct="1"/>
            <a:r>
              <a:rPr lang="sr-Latn-CS" altLang="en-US" b="1">
                <a:solidFill>
                  <a:srgbClr val="FFFF00"/>
                </a:solidFill>
              </a:rPr>
              <a:t>Krize prve generacije</a:t>
            </a:r>
          </a:p>
          <a:p>
            <a:pPr eaLnBrk="1" hangingPunct="1"/>
            <a:r>
              <a:rPr lang="sr-Latn-CS" altLang="en-US" b="1">
                <a:solidFill>
                  <a:srgbClr val="FFFF00"/>
                </a:solidFill>
              </a:rPr>
              <a:t>s</a:t>
            </a:r>
            <a:r>
              <a:rPr lang="en-US" altLang="en-US" b="1">
                <a:solidFill>
                  <a:srgbClr val="FFFF00"/>
                </a:solidFill>
              </a:rPr>
              <a:t>amoispunjavajuće (self-fulfilling)</a:t>
            </a:r>
            <a:r>
              <a:rPr lang="sr-Latn-CS" altLang="en-US" b="1">
                <a:solidFill>
                  <a:srgbClr val="FFFF00"/>
                </a:solidFill>
              </a:rPr>
              <a:t> k</a:t>
            </a:r>
            <a:r>
              <a:rPr lang="en-US" altLang="en-US" b="1">
                <a:solidFill>
                  <a:srgbClr val="FFFF00"/>
                </a:solidFill>
              </a:rPr>
              <a:t>rize</a:t>
            </a:r>
            <a:endParaRPr lang="sr-Latn-CS" altLang="en-US" b="1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>
            <a:extLst>
              <a:ext uri="{FF2B5EF4-FFF2-40B4-BE49-F238E27FC236}">
                <a16:creationId xmlns:a16="http://schemas.microsoft.com/office/drawing/2014/main" id="{55CDB92F-729E-48DB-956D-594EF1304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0179" name="Content Placeholder 2">
            <a:extLst>
              <a:ext uri="{FF2B5EF4-FFF2-40B4-BE49-F238E27FC236}">
                <a16:creationId xmlns:a16="http://schemas.microsoft.com/office/drawing/2014/main" id="{CC772A68-C241-4BBF-B1F8-790CB9544A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/>
              <a:t>BUDU</a:t>
            </a:r>
            <a:r>
              <a:rPr lang="sr-Latn-RS" altLang="en-US" dirty="0"/>
              <a:t>ĆNOST</a:t>
            </a:r>
            <a:endParaRPr lang="en-GB" altLang="en-US" dirty="0"/>
          </a:p>
          <a:p>
            <a:endParaRPr lang="pl-PL" altLang="en-US" dirty="0"/>
          </a:p>
          <a:p>
            <a:r>
              <a:rPr lang="en-GB" altLang="en-US" dirty="0"/>
              <a:t>Po</a:t>
            </a:r>
            <a:r>
              <a:rPr lang="sr-Latn-RS" altLang="en-US" dirty="0"/>
              <a:t>što je </a:t>
            </a:r>
            <a:r>
              <a:rPr lang="pl-PL" altLang="en-US" dirty="0"/>
              <a:t>skoro po definiciji budućnost je neizvesna, </a:t>
            </a:r>
          </a:p>
          <a:p>
            <a:r>
              <a:rPr lang="pl-PL" altLang="en-US" dirty="0"/>
              <a:t>te je aktiva skoro </a:t>
            </a:r>
            <a:r>
              <a:rPr lang="en-US" altLang="en-US" dirty="0" err="1"/>
              <a:t>uvek</a:t>
            </a:r>
            <a:r>
              <a:rPr lang="en-US" altLang="en-US" dirty="0"/>
              <a:t> </a:t>
            </a:r>
            <a:r>
              <a:rPr lang="en-US" altLang="en-US" dirty="0" err="1"/>
              <a:t>rizična</a:t>
            </a:r>
            <a:r>
              <a:rPr lang="en-US" altLang="en-US" dirty="0"/>
              <a:t>. </a:t>
            </a:r>
            <a:endParaRPr lang="sr-Latn-RS" altLang="en-US" dirty="0"/>
          </a:p>
          <a:p>
            <a:r>
              <a:rPr lang="en-US" altLang="en-US" dirty="0" err="1"/>
              <a:t>njome</a:t>
            </a:r>
            <a:r>
              <a:rPr lang="en-US" altLang="en-US" dirty="0"/>
              <a:t> </a:t>
            </a:r>
            <a:r>
              <a:rPr lang="sr-Latn-RS" altLang="en-US" dirty="0"/>
              <a:t>se </a:t>
            </a:r>
            <a:r>
              <a:rPr lang="en-US" altLang="en-US" dirty="0" err="1"/>
              <a:t>obično</a:t>
            </a:r>
            <a:r>
              <a:rPr lang="en-US" altLang="en-US" dirty="0"/>
              <a:t> </a:t>
            </a:r>
            <a:r>
              <a:rPr lang="en-US" altLang="en-US" dirty="0" err="1"/>
              <a:t>trguje</a:t>
            </a:r>
            <a:r>
              <a:rPr lang="en-US" altLang="en-US" dirty="0"/>
              <a:t> </a:t>
            </a:r>
            <a:r>
              <a:rPr lang="en-US" altLang="en-US" dirty="0" err="1"/>
              <a:t>na</a:t>
            </a:r>
            <a:r>
              <a:rPr lang="en-US" altLang="en-US" dirty="0"/>
              <a:t> </a:t>
            </a:r>
            <a:r>
              <a:rPr lang="en-US" altLang="en-US" dirty="0" err="1"/>
              <a:t>velikim</a:t>
            </a:r>
            <a:r>
              <a:rPr lang="en-US" altLang="en-US" dirty="0"/>
              <a:t> </a:t>
            </a:r>
            <a:r>
              <a:rPr lang="en-US" altLang="en-US" dirty="0" err="1"/>
              <a:t>tržištima</a:t>
            </a:r>
            <a:r>
              <a:rPr lang="en-US" altLang="en-US" dirty="0"/>
              <a:t>.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1">
            <a:extLst>
              <a:ext uri="{FF2B5EF4-FFF2-40B4-BE49-F238E27FC236}">
                <a16:creationId xmlns:a16="http://schemas.microsoft.com/office/drawing/2014/main" id="{7C939BA4-E188-4BBA-BEE6-E052E8519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14691" name="Content Placeholder 2">
            <a:extLst>
              <a:ext uri="{FF2B5EF4-FFF2-40B4-BE49-F238E27FC236}">
                <a16:creationId xmlns:a16="http://schemas.microsoft.com/office/drawing/2014/main" id="{A04DA167-9D56-40E4-85CB-6AA139A5F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428750"/>
            <a:ext cx="8286750" cy="4357688"/>
          </a:xfrm>
        </p:spPr>
        <p:txBody>
          <a:bodyPr/>
          <a:lstStyle/>
          <a:p>
            <a:pPr eaLnBrk="1" hangingPunct="1"/>
            <a:r>
              <a:rPr lang="sr-Latn-CS" altLang="en-US"/>
              <a:t>Ako učesnici veruju da će ostati, eliminiše se devizni rizik i država hedžuje umesto tržišnih igrača. </a:t>
            </a:r>
          </a:p>
          <a:p>
            <a:pPr eaLnBrk="1" hangingPunct="1"/>
            <a:r>
              <a:rPr lang="sr-Latn-CS" altLang="en-US"/>
              <a:t>Uslov je da CB ne </a:t>
            </a:r>
            <a:r>
              <a:rPr lang="en-US" altLang="en-US"/>
              <a:t>“</a:t>
            </a:r>
            <a:r>
              <a:rPr lang="sr-Latn-CS" altLang="en-US"/>
              <a:t>vara</a:t>
            </a:r>
            <a:r>
              <a:rPr lang="en-US" altLang="en-US"/>
              <a:t>” </a:t>
            </a:r>
          </a:p>
          <a:p>
            <a:pPr eaLnBrk="1" hangingPunct="1"/>
            <a:r>
              <a:rPr lang="sr-Latn-CS" altLang="en-US"/>
              <a:t>Očekivanja ipak rukovode celom pričom</a:t>
            </a:r>
          </a:p>
          <a:p>
            <a:pPr eaLnBrk="1" hangingPunct="1"/>
            <a:endParaRPr lang="sr-Latn-CS" altLang="en-US"/>
          </a:p>
          <a:p>
            <a:pPr eaLnBrk="1" hangingPunct="1"/>
            <a:endParaRPr lang="sr-Latn-CS" altLang="en-US"/>
          </a:p>
        </p:txBody>
      </p:sp>
      <p:pic>
        <p:nvPicPr>
          <p:cNvPr id="114692" name="Picture 3">
            <a:extLst>
              <a:ext uri="{FF2B5EF4-FFF2-40B4-BE49-F238E27FC236}">
                <a16:creationId xmlns:a16="http://schemas.microsoft.com/office/drawing/2014/main" id="{929D65F4-3F7D-42C8-A4FA-A921BC8C5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334000"/>
            <a:ext cx="5294312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itle 1">
            <a:extLst>
              <a:ext uri="{FF2B5EF4-FFF2-40B4-BE49-F238E27FC236}">
                <a16:creationId xmlns:a16="http://schemas.microsoft.com/office/drawing/2014/main" id="{9FCAD39A-3CCC-4D1A-8D68-4BC28C842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15715" name="Content Placeholder 2">
            <a:extLst>
              <a:ext uri="{FF2B5EF4-FFF2-40B4-BE49-F238E27FC236}">
                <a16:creationId xmlns:a16="http://schemas.microsoft.com/office/drawing/2014/main" id="{3B2CC8DF-FFB3-49BC-9D4E-C7B688E4A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533400"/>
            <a:ext cx="8286750" cy="4819650"/>
          </a:xfrm>
        </p:spPr>
        <p:txBody>
          <a:bodyPr/>
          <a:lstStyle/>
          <a:p>
            <a:pPr eaLnBrk="1" hangingPunct="1"/>
            <a:r>
              <a:rPr lang="sr-Latn-CS" altLang="en-US" dirty="0"/>
              <a:t>Ako je kurs fiksiran na nivo koji se razlikuje od ravnotežnog, agenti će očekivati da CB to ne može da izdrži</a:t>
            </a:r>
          </a:p>
          <a:p>
            <a:pPr eaLnBrk="1" hangingPunct="1"/>
            <a:r>
              <a:rPr lang="sr-Latn-CS" altLang="en-US" dirty="0"/>
              <a:t>Npr. Jer će istrošiti rezerve</a:t>
            </a:r>
          </a:p>
          <a:p>
            <a:pPr eaLnBrk="1" hangingPunct="1"/>
            <a:r>
              <a:rPr lang="sr-Latn-CS" altLang="en-US" dirty="0"/>
              <a:t>Onda mogu nastati špekulativni udari koji će srušiti fiksni kurs</a:t>
            </a:r>
          </a:p>
          <a:p>
            <a:pPr eaLnBrk="1" hangingPunct="1"/>
            <a:r>
              <a:rPr lang="sr-Latn-CS" altLang="en-US" dirty="0"/>
              <a:t>Azijska kriza je primer da fiksni kurs nije smanjio neizvesnost</a:t>
            </a:r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>
            <a:extLst>
              <a:ext uri="{FF2B5EF4-FFF2-40B4-BE49-F238E27FC236}">
                <a16:creationId xmlns:a16="http://schemas.microsoft.com/office/drawing/2014/main" id="{41C6AD88-B4EB-436B-AB12-E07AB098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1203" name="Content Placeholder 2">
            <a:extLst>
              <a:ext uri="{FF2B5EF4-FFF2-40B4-BE49-F238E27FC236}">
                <a16:creationId xmlns:a16="http://schemas.microsoft.com/office/drawing/2014/main" id="{3652ABDA-7C57-4011-A2AE-94F9804CA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en-US"/>
              <a:t>Ova tržišta su velika jer se ovde trguje fondovima, </a:t>
            </a:r>
            <a:r>
              <a:rPr lang="it-IT" altLang="en-US"/>
              <a:t>a ne tokovima.</a:t>
            </a:r>
            <a:endParaRPr lang="sr-Latn-CS" altLang="en-US"/>
          </a:p>
          <a:p>
            <a:r>
              <a:rPr lang="it-IT" altLang="en-US"/>
              <a:t>brzo reaguju zbog toga što su</a:t>
            </a:r>
          </a:p>
          <a:p>
            <a:pPr>
              <a:buFontTx/>
              <a:buNone/>
            </a:pPr>
            <a:r>
              <a:rPr lang="pl-PL" altLang="en-US"/>
              <a:t>profitne šanse ogromne, ali nestaju u nekoliko</a:t>
            </a:r>
          </a:p>
          <a:p>
            <a:r>
              <a:rPr lang="it-IT" altLang="en-US"/>
              <a:t>sekundi. </a:t>
            </a:r>
            <a:endParaRPr lang="en-US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>
            <a:extLst>
              <a:ext uri="{FF2B5EF4-FFF2-40B4-BE49-F238E27FC236}">
                <a16:creationId xmlns:a16="http://schemas.microsoft.com/office/drawing/2014/main" id="{D8D9720F-4C75-43B8-97AE-D412C34DD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2227" name="Content Placeholder 2">
            <a:extLst>
              <a:ext uri="{FF2B5EF4-FFF2-40B4-BE49-F238E27FC236}">
                <a16:creationId xmlns:a16="http://schemas.microsoft.com/office/drawing/2014/main" id="{69AF18A2-2B3B-46F0-B613-C2EE352D64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altLang="en-US"/>
              <a:t>Tamo se određuje cena neizvesnosti – što</a:t>
            </a:r>
          </a:p>
          <a:p>
            <a:r>
              <a:rPr lang="pl-PL" altLang="en-US"/>
              <a:t>je specifičan, ali ključni ekonomski parametar</a:t>
            </a:r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0496BDDD-A039-443E-AB5C-3232BE20F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3251" name="Content Placeholder 2">
            <a:extLst>
              <a:ext uri="{FF2B5EF4-FFF2-40B4-BE49-F238E27FC236}">
                <a16:creationId xmlns:a16="http://schemas.microsoft.com/office/drawing/2014/main" id="{60213BD4-86D6-4EB2-BE6F-F5D78881E0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Ima </a:t>
            </a:r>
            <a:r>
              <a:rPr lang="en-US" altLang="en-US" dirty="0" err="1"/>
              <a:t>više</a:t>
            </a:r>
            <a:r>
              <a:rPr lang="en-US" altLang="en-US" dirty="0"/>
              <a:t> </a:t>
            </a:r>
            <a:r>
              <a:rPr lang="en-US" altLang="en-US" dirty="0" err="1"/>
              <a:t>vrsta</a:t>
            </a:r>
            <a:r>
              <a:rPr lang="en-US" altLang="en-US" dirty="0"/>
              <a:t> </a:t>
            </a:r>
            <a:r>
              <a:rPr lang="en-US" altLang="en-US" dirty="0" err="1"/>
              <a:t>finansijskih</a:t>
            </a:r>
            <a:r>
              <a:rPr lang="en-US" altLang="en-US" dirty="0"/>
              <a:t> </a:t>
            </a:r>
            <a:r>
              <a:rPr lang="en-US" altLang="en-US" dirty="0" err="1"/>
              <a:t>tržišta</a:t>
            </a:r>
            <a:r>
              <a:rPr lang="en-US" altLang="en-US" dirty="0"/>
              <a:t> – </a:t>
            </a:r>
            <a:endParaRPr lang="sr-Latn-RS" altLang="en-US" dirty="0"/>
          </a:p>
          <a:p>
            <a:r>
              <a:rPr lang="en-US" altLang="en-US" dirty="0" err="1"/>
              <a:t>tržište</a:t>
            </a:r>
            <a:r>
              <a:rPr lang="en-US" altLang="en-US" dirty="0"/>
              <a:t> </a:t>
            </a:r>
            <a:r>
              <a:rPr lang="en-US" altLang="en-US" dirty="0" err="1"/>
              <a:t>novca</a:t>
            </a:r>
            <a:r>
              <a:rPr lang="en-US" altLang="en-US" dirty="0"/>
              <a:t>,</a:t>
            </a:r>
          </a:p>
          <a:p>
            <a:r>
              <a:rPr lang="en-US" altLang="en-US" dirty="0" err="1"/>
              <a:t>tržište</a:t>
            </a:r>
            <a:r>
              <a:rPr lang="en-US" altLang="en-US" dirty="0"/>
              <a:t> </a:t>
            </a:r>
            <a:r>
              <a:rPr lang="en-US" altLang="en-US" dirty="0" err="1"/>
              <a:t>hartija</a:t>
            </a:r>
            <a:r>
              <a:rPr lang="en-US" altLang="en-US" dirty="0"/>
              <a:t> od </a:t>
            </a:r>
            <a:r>
              <a:rPr lang="en-US" altLang="en-US" dirty="0" err="1"/>
              <a:t>vrednosti</a:t>
            </a:r>
            <a:r>
              <a:rPr lang="en-US" altLang="en-US" dirty="0"/>
              <a:t>, </a:t>
            </a:r>
            <a:r>
              <a:rPr lang="en-US" altLang="en-US" dirty="0" err="1"/>
              <a:t>tržište</a:t>
            </a:r>
            <a:r>
              <a:rPr lang="en-US" altLang="en-US" dirty="0"/>
              <a:t> </a:t>
            </a:r>
            <a:r>
              <a:rPr lang="en-US" altLang="en-US" dirty="0" err="1"/>
              <a:t>obveznica</a:t>
            </a:r>
            <a:r>
              <a:rPr lang="en-US" altLang="en-US" dirty="0"/>
              <a:t>,</a:t>
            </a:r>
            <a:endParaRPr lang="sr-Latn-RS" altLang="en-US" dirty="0"/>
          </a:p>
          <a:p>
            <a:r>
              <a:rPr lang="sr-Latn-RS" altLang="en-US" dirty="0"/>
              <a:t>d</a:t>
            </a:r>
            <a:r>
              <a:rPr lang="en-US" altLang="en-US" dirty="0" err="1"/>
              <a:t>evizno</a:t>
            </a:r>
            <a:r>
              <a:rPr lang="sr-Latn-RS" altLang="en-US" dirty="0"/>
              <a:t> </a:t>
            </a:r>
            <a:r>
              <a:rPr lang="en-US" altLang="en-US" dirty="0" err="1"/>
              <a:t>tržište</a:t>
            </a:r>
            <a:r>
              <a:rPr lang="en-US" altLang="en-US" dirty="0"/>
              <a:t>, </a:t>
            </a:r>
            <a:endParaRPr lang="sr-Latn-RS" altLang="en-US" dirty="0"/>
          </a:p>
          <a:p>
            <a:r>
              <a:rPr lang="en-US" altLang="en-US" dirty="0" err="1"/>
              <a:t>tržište</a:t>
            </a:r>
            <a:r>
              <a:rPr lang="en-US" altLang="en-US" dirty="0"/>
              <a:t> </a:t>
            </a:r>
            <a:r>
              <a:rPr lang="en-US" altLang="en-US" dirty="0" err="1"/>
              <a:t>derivativa</a:t>
            </a:r>
            <a:endParaRPr lang="en-US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sng" strike="noStrike" cap="none" normalizeH="0" baseline="0" smtClean="0">
            <a:ln>
              <a:noFill/>
            </a:ln>
            <a:solidFill>
              <a:srgbClr val="FCE78C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sng" strike="noStrike" cap="none" normalizeH="0" baseline="0" smtClean="0">
            <a:ln>
              <a:noFill/>
            </a:ln>
            <a:solidFill>
              <a:srgbClr val="FCE78C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4020</TotalTime>
  <Words>1685</Words>
  <Application>Microsoft Office PowerPoint</Application>
  <PresentationFormat>On-screen Show (4:3)</PresentationFormat>
  <Paragraphs>232</Paragraphs>
  <Slides>61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5" baseType="lpstr">
      <vt:lpstr>Cambria Math</vt:lpstr>
      <vt:lpstr>Arial</vt:lpstr>
      <vt:lpstr>Times New Roman</vt:lpstr>
      <vt:lpstr>Standarddesign</vt:lpstr>
      <vt:lpstr>U sredu – vežbe - 14. FINANSIJSKA TRŽIŠTA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Poglavlje 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PREBAČAJ</vt:lpstr>
      <vt:lpstr>Pretpostavimo da domaća kamatna stopa it neočekivano poraste. </vt:lpstr>
      <vt:lpstr>PowerPoint Presentation</vt:lpstr>
      <vt:lpstr>PowerPoint Presentation</vt:lpstr>
      <vt:lpstr>DEVIZNI KURS NA DUGI ROK</vt:lpstr>
      <vt:lpstr>PowerPoint Presentation</vt:lpstr>
      <vt:lpstr>nekoliko važnih fundamenata. </vt:lpstr>
      <vt:lpstr>RAVNOTEŽNI KURS APRESIRA JE LI TO DOBRO ILI LOSE?</vt:lpstr>
      <vt:lpstr>PowerPoint Presentation</vt:lpstr>
      <vt:lpstr>DRUGI FUNDAMENT </vt:lpstr>
      <vt:lpstr>TREĆI FUNDAMENT Neto eksterna pozicija</vt:lpstr>
      <vt:lpstr>PowerPoint Presentation</vt:lpstr>
      <vt:lpstr>PowerPoint Presentation</vt:lpstr>
      <vt:lpstr>PowerPoint Presentation</vt:lpstr>
      <vt:lpstr>Balaša-Samjuelsonov efekat</vt:lpstr>
      <vt:lpstr>Valutne krize</vt:lpstr>
      <vt:lpstr>PowerPoint Presentation</vt:lpstr>
      <vt:lpstr>PowerPoint Presentation</vt:lpstr>
    </vt:vector>
  </TitlesOfParts>
  <Company>Oxford University Press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Burda and Wyplosz Macroeconomics 3e</dc:title>
  <dc:subject>Chapter 12</dc:subject>
  <dc:creator>Irwin Collier</dc:creator>
  <cp:keywords>Tables Figures</cp:keywords>
  <dc:description>September 2001</dc:description>
  <cp:lastModifiedBy>Danica Popovic</cp:lastModifiedBy>
  <cp:revision>251</cp:revision>
  <dcterms:created xsi:type="dcterms:W3CDTF">2001-04-17T06:01:40Z</dcterms:created>
  <dcterms:modified xsi:type="dcterms:W3CDTF">2018-05-22T07:15:57Z</dcterms:modified>
  <cp:category>Instructors' Material</cp:category>
</cp:coreProperties>
</file>