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6"/>
  </p:notesMasterIdLst>
  <p:sldIdLst>
    <p:sldId id="273" r:id="rId2"/>
    <p:sldId id="274" r:id="rId3"/>
    <p:sldId id="330" r:id="rId4"/>
    <p:sldId id="283" r:id="rId5"/>
    <p:sldId id="285" r:id="rId6"/>
    <p:sldId id="287" r:id="rId7"/>
    <p:sldId id="288" r:id="rId8"/>
    <p:sldId id="311" r:id="rId9"/>
    <p:sldId id="313" r:id="rId10"/>
    <p:sldId id="314" r:id="rId11"/>
    <p:sldId id="315" r:id="rId12"/>
    <p:sldId id="316" r:id="rId13"/>
    <p:sldId id="317" r:id="rId14"/>
    <p:sldId id="312" r:id="rId15"/>
    <p:sldId id="318" r:id="rId16"/>
    <p:sldId id="319" r:id="rId17"/>
    <p:sldId id="320" r:id="rId18"/>
    <p:sldId id="321" r:id="rId19"/>
    <p:sldId id="322" r:id="rId20"/>
    <p:sldId id="323" r:id="rId21"/>
    <p:sldId id="324" r:id="rId22"/>
    <p:sldId id="326" r:id="rId23"/>
    <p:sldId id="328" r:id="rId24"/>
    <p:sldId id="289" r:id="rId25"/>
    <p:sldId id="325" r:id="rId26"/>
    <p:sldId id="290" r:id="rId27"/>
    <p:sldId id="291" r:id="rId28"/>
    <p:sldId id="276" r:id="rId29"/>
    <p:sldId id="277" r:id="rId30"/>
    <p:sldId id="286" r:id="rId31"/>
    <p:sldId id="284" r:id="rId32"/>
    <p:sldId id="278" r:id="rId33"/>
    <p:sldId id="279" r:id="rId34"/>
    <p:sldId id="280" r:id="rId35"/>
    <p:sldId id="292" r:id="rId36"/>
    <p:sldId id="293" r:id="rId37"/>
    <p:sldId id="281" r:id="rId38"/>
    <p:sldId id="295" r:id="rId39"/>
    <p:sldId id="331" r:id="rId40"/>
    <p:sldId id="308" r:id="rId41"/>
    <p:sldId id="27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9" r:id="rId51"/>
    <p:sldId id="304" r:id="rId52"/>
    <p:sldId id="305" r:id="rId53"/>
    <p:sldId id="307" r:id="rId54"/>
    <p:sldId id="306" r:id="rId55"/>
    <p:sldId id="294" r:id="rId56"/>
    <p:sldId id="282" r:id="rId57"/>
    <p:sldId id="332" r:id="rId58"/>
    <p:sldId id="333" r:id="rId59"/>
    <p:sldId id="342" r:id="rId60"/>
    <p:sldId id="344" r:id="rId61"/>
    <p:sldId id="345" r:id="rId62"/>
    <p:sldId id="346" r:id="rId63"/>
    <p:sldId id="347" r:id="rId64"/>
    <p:sldId id="310" r:id="rId6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kern="1200">
        <a:solidFill>
          <a:srgbClr val="FCE78C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kern="1200">
        <a:solidFill>
          <a:srgbClr val="FCE78C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kern="1200">
        <a:solidFill>
          <a:srgbClr val="FCE78C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kern="1200">
        <a:solidFill>
          <a:srgbClr val="FCE78C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kern="1200">
        <a:solidFill>
          <a:srgbClr val="FCE78C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rgbClr val="FCE78C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rgbClr val="FCE78C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rgbClr val="FCE78C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rgbClr val="FCE78C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>
          <p15:clr>
            <a:srgbClr val="A4A3A4"/>
          </p15:clr>
        </p15:guide>
        <p15:guide id="2" pos="28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E78C"/>
    <a:srgbClr val="FF7449"/>
    <a:srgbClr val="B590DA"/>
    <a:srgbClr val="A97ED4"/>
    <a:srgbClr val="CC3300"/>
    <a:srgbClr val="5B2D89"/>
    <a:srgbClr val="69349E"/>
    <a:srgbClr val="542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4660" autoAdjust="0"/>
  </p:normalViewPr>
  <p:slideViewPr>
    <p:cSldViewPr>
      <p:cViewPr varScale="1">
        <p:scale>
          <a:sx n="114" d="100"/>
          <a:sy n="114" d="100"/>
        </p:scale>
        <p:origin x="1524" y="120"/>
      </p:cViewPr>
      <p:guideLst>
        <p:guide orient="horz" pos="2176"/>
        <p:guide pos="28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7F90C584-0BE9-4D2B-87E8-980159820D1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F9D59FF1-A51D-4CFA-B7FC-EAD0F813933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2982678E-7E43-481F-80C2-AC7420B9D3B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F65206EB-9F94-4B80-8488-CF22C24D507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Klicken Sie, um die Formate des Vorlagentextes zu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DAB273EF-8891-4793-A09D-C4C56A64717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86A70810-CBF5-4803-9B5B-68D5078DE8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C83F10-8686-47E4-9A8E-384D9D9383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F533A576-C38A-4E7C-A16E-7C73972241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A297C2F-4689-4008-8B37-FCED33AF7A6D}" type="slidenum">
              <a:rPr lang="en-US" altLang="en-US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AF9C1364-9B8B-42AB-9630-B5868098DA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6511683D-5EA3-4E17-90F4-BDC9F4B341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r-Latn-C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>
            <a:extLst>
              <a:ext uri="{FF2B5EF4-FFF2-40B4-BE49-F238E27FC236}">
                <a16:creationId xmlns:a16="http://schemas.microsoft.com/office/drawing/2014/main" id="{0F0B006E-DEB8-45A7-BE59-4B59876FCA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114550" y="30163"/>
            <a:ext cx="70104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FCE78C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600">
                <a:solidFill>
                  <a:srgbClr val="FCE78C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600">
                <a:solidFill>
                  <a:srgbClr val="FCE78C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600">
                <a:solidFill>
                  <a:srgbClr val="FCE78C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600">
                <a:solidFill>
                  <a:srgbClr val="FCE78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FCE78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FCE78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FCE78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FCE78C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en-US" sz="2800">
                <a:solidFill>
                  <a:schemeClr val="bg1"/>
                </a:solidFill>
                <a:latin typeface="Arial" panose="020B0604020202020204" pitchFamily="34" charset="0"/>
              </a:rPr>
              <a:t>Burda &amp; Wyplosz </a:t>
            </a:r>
            <a:r>
              <a:rPr lang="de-DE" altLang="en-US" sz="2800" i="1">
                <a:solidFill>
                  <a:schemeClr val="bg1"/>
                </a:solidFill>
                <a:latin typeface="Arial" panose="020B0604020202020204" pitchFamily="34" charset="0"/>
              </a:rPr>
              <a:t>Macroeconomics</a:t>
            </a:r>
            <a:r>
              <a:rPr lang="de-DE" altLang="en-US" sz="2800">
                <a:solidFill>
                  <a:schemeClr val="bg1"/>
                </a:solidFill>
                <a:latin typeface="Arial" panose="020B0604020202020204" pitchFamily="34" charset="0"/>
              </a:rPr>
              <a:t> 3</a:t>
            </a:r>
            <a:r>
              <a:rPr lang="de-DE" altLang="en-US" sz="2800" baseline="30000">
                <a:solidFill>
                  <a:schemeClr val="bg1"/>
                </a:solidFill>
                <a:latin typeface="Arial" panose="020B0604020202020204" pitchFamily="34" charset="0"/>
              </a:rPr>
              <a:t>rd</a:t>
            </a:r>
            <a:r>
              <a:rPr lang="de-DE" altLang="en-US" sz="2800">
                <a:solidFill>
                  <a:schemeClr val="bg1"/>
                </a:solidFill>
                <a:latin typeface="Arial" panose="020B0604020202020204" pitchFamily="34" charset="0"/>
              </a:rPr>
              <a:t> edn</a:t>
            </a:r>
            <a:endParaRPr lang="en-US" altLang="en-US" sz="2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" name="Text Box 12">
            <a:extLst>
              <a:ext uri="{FF2B5EF4-FFF2-40B4-BE49-F238E27FC236}">
                <a16:creationId xmlns:a16="http://schemas.microsoft.com/office/drawing/2014/main" id="{CADB30A3-7260-4228-8B0E-05DFC84A9448}"/>
              </a:ext>
            </a:extLst>
          </p:cNvPr>
          <p:cNvSpPr txBox="1">
            <a:spLocks noChangeArrowheads="1"/>
          </p:cNvSpPr>
          <p:nvPr userDrawn="1"/>
        </p:nvSpPr>
        <p:spPr bwMode="blackWhite">
          <a:xfrm>
            <a:off x="0" y="0"/>
            <a:ext cx="1752600" cy="609600"/>
          </a:xfrm>
          <a:prstGeom prst="rect">
            <a:avLst/>
          </a:prstGeom>
          <a:solidFill>
            <a:srgbClr val="CC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rgbClr val="FCE78C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600">
                <a:solidFill>
                  <a:srgbClr val="FCE78C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600">
                <a:solidFill>
                  <a:srgbClr val="FCE78C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600">
                <a:solidFill>
                  <a:srgbClr val="FCE78C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600">
                <a:solidFill>
                  <a:srgbClr val="FCE78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FCE78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FCE78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FCE78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FCE78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 altLang="en-US" sz="2800" b="1">
                <a:solidFill>
                  <a:schemeClr val="bg1"/>
                </a:solidFill>
              </a:rPr>
              <a:t>OXFORD</a:t>
            </a:r>
            <a:br>
              <a:rPr lang="de-DE" altLang="en-US">
                <a:solidFill>
                  <a:schemeClr val="bg1"/>
                </a:solidFill>
              </a:rPr>
            </a:br>
            <a:r>
              <a:rPr lang="de-DE" altLang="en-US" sz="1000">
                <a:solidFill>
                  <a:schemeClr val="bg1"/>
                </a:solidFill>
              </a:rPr>
              <a:t>UNIVERSITY PRESS</a:t>
            </a:r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6" name="Line 13">
            <a:extLst>
              <a:ext uri="{FF2B5EF4-FFF2-40B4-BE49-F238E27FC236}">
                <a16:creationId xmlns:a16="http://schemas.microsoft.com/office/drawing/2014/main" id="{8540D7CA-1DAC-4BF6-ADEF-E5EDF36B2815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627063"/>
            <a:ext cx="9144000" cy="0"/>
          </a:xfrm>
          <a:prstGeom prst="line">
            <a:avLst/>
          </a:prstGeom>
          <a:noFill/>
          <a:ln w="57150">
            <a:solidFill>
              <a:srgbClr val="CC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00200"/>
            <a:ext cx="7772400" cy="1828800"/>
          </a:xfrm>
        </p:spPr>
        <p:txBody>
          <a:bodyPr/>
          <a:lstStyle>
            <a:lvl1pPr algn="ctr">
              <a:defRPr sz="4400"/>
            </a:lvl1pPr>
          </a:lstStyle>
          <a:p>
            <a:r>
              <a:rPr lang="en-US"/>
              <a:t>Klicken Sie, um das Titelformat zu bearbeiten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Klicken Sie, um das Format des Untertitelmasters zu bearbeiten</a:t>
            </a:r>
          </a:p>
        </p:txBody>
      </p:sp>
    </p:spTree>
    <p:extLst>
      <p:ext uri="{BB962C8B-B14F-4D97-AF65-F5344CB8AC3E}">
        <p14:creationId xmlns:p14="http://schemas.microsoft.com/office/powerpoint/2010/main" val="867714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BA"/>
          </a:p>
        </p:txBody>
      </p:sp>
    </p:spTree>
    <p:extLst>
      <p:ext uri="{BB962C8B-B14F-4D97-AF65-F5344CB8AC3E}">
        <p14:creationId xmlns:p14="http://schemas.microsoft.com/office/powerpoint/2010/main" val="2576138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sr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78115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B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B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BA"/>
          </a:p>
        </p:txBody>
      </p:sp>
    </p:spTree>
    <p:extLst>
      <p:ext uri="{BB962C8B-B14F-4D97-AF65-F5344CB8AC3E}">
        <p14:creationId xmlns:p14="http://schemas.microsoft.com/office/powerpoint/2010/main" val="4188580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sr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B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BA"/>
          </a:p>
        </p:txBody>
      </p:sp>
    </p:spTree>
    <p:extLst>
      <p:ext uri="{BB962C8B-B14F-4D97-AF65-F5344CB8AC3E}">
        <p14:creationId xmlns:p14="http://schemas.microsoft.com/office/powerpoint/2010/main" val="351457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BA"/>
          </a:p>
        </p:txBody>
      </p:sp>
    </p:spTree>
    <p:extLst>
      <p:ext uri="{BB962C8B-B14F-4D97-AF65-F5344CB8AC3E}">
        <p14:creationId xmlns:p14="http://schemas.microsoft.com/office/powerpoint/2010/main" val="1274227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4954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r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B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84401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r-Latn-B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r-Latn-B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85992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B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BA"/>
          </a:p>
        </p:txBody>
      </p:sp>
    </p:spTree>
    <p:extLst>
      <p:ext uri="{BB962C8B-B14F-4D97-AF65-F5344CB8AC3E}">
        <p14:creationId xmlns:p14="http://schemas.microsoft.com/office/powerpoint/2010/main" val="407291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58025" y="914400"/>
            <a:ext cx="2124075" cy="5943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Latn-B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914400"/>
            <a:ext cx="6219825" cy="5943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BA"/>
          </a:p>
        </p:txBody>
      </p:sp>
    </p:spTree>
    <p:extLst>
      <p:ext uri="{BB962C8B-B14F-4D97-AF65-F5344CB8AC3E}">
        <p14:creationId xmlns:p14="http://schemas.microsoft.com/office/powerpoint/2010/main" val="4102698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2E1746"/>
            </a:gs>
            <a:gs pos="50000">
              <a:srgbClr val="663399"/>
            </a:gs>
            <a:gs pos="100000">
              <a:srgbClr val="2E174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8BE686F-42B8-4092-B319-59D02E78D9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391400" y="6324600"/>
            <a:ext cx="17907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Klicken Sie, um das Titelformat zu bearbeiten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429AE06-66CD-4164-BDC7-5D05AAF66B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Klicken Sie, um die Formate des Vorlagentextes zu bearbeiten</a:t>
            </a:r>
          </a:p>
          <a:p>
            <a:pPr lvl="1"/>
            <a:r>
              <a:rPr lang="en-US" altLang="en-US"/>
              <a:t>Zweite Ebene</a:t>
            </a:r>
          </a:p>
          <a:p>
            <a:pPr lvl="2"/>
            <a:r>
              <a:rPr lang="en-US" altLang="en-US"/>
              <a:t>Dritte Ebene</a:t>
            </a:r>
          </a:p>
          <a:p>
            <a:pPr lvl="2"/>
            <a:r>
              <a:rPr lang="en-US" altLang="en-US"/>
              <a:t>Vierte Ebene</a:t>
            </a:r>
          </a:p>
          <a:p>
            <a:pPr lvl="3"/>
            <a:r>
              <a:rPr lang="en-US" altLang="en-US"/>
              <a:t>Fünfte Ebene</a:t>
            </a:r>
          </a:p>
        </p:txBody>
      </p:sp>
      <p:sp>
        <p:nvSpPr>
          <p:cNvPr id="1028" name="Line 8">
            <a:extLst>
              <a:ext uri="{FF2B5EF4-FFF2-40B4-BE49-F238E27FC236}">
                <a16:creationId xmlns:a16="http://schemas.microsoft.com/office/drawing/2014/main" id="{62374C61-AC04-4E40-8094-0F2F762B1054}"/>
              </a:ext>
            </a:extLst>
          </p:cNvPr>
          <p:cNvSpPr>
            <a:spLocks noChangeShapeType="1"/>
          </p:cNvSpPr>
          <p:nvPr userDrawn="1"/>
        </p:nvSpPr>
        <p:spPr bwMode="invGray">
          <a:xfrm>
            <a:off x="0" y="627063"/>
            <a:ext cx="9144000" cy="0"/>
          </a:xfrm>
          <a:prstGeom prst="line">
            <a:avLst/>
          </a:prstGeom>
          <a:noFill/>
          <a:ln w="57150">
            <a:solidFill>
              <a:srgbClr val="CC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9" name="Text Box 10">
            <a:extLst>
              <a:ext uri="{FF2B5EF4-FFF2-40B4-BE49-F238E27FC236}">
                <a16:creationId xmlns:a16="http://schemas.microsoft.com/office/drawing/2014/main" id="{9ADAE2DF-2CFA-4868-89A8-48BD30B580B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114550" y="30163"/>
            <a:ext cx="70104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FCE78C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600">
                <a:solidFill>
                  <a:srgbClr val="FCE78C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600">
                <a:solidFill>
                  <a:srgbClr val="FCE78C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600">
                <a:solidFill>
                  <a:srgbClr val="FCE78C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600">
                <a:solidFill>
                  <a:srgbClr val="FCE78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FCE78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FCE78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FCE78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FCE78C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en-US" sz="2800">
                <a:solidFill>
                  <a:srgbClr val="DBC9ED"/>
                </a:solidFill>
                <a:latin typeface="Arial" panose="020B0604020202020204" pitchFamily="34" charset="0"/>
              </a:rPr>
              <a:t>Burda &amp; Wyplosz </a:t>
            </a:r>
            <a:r>
              <a:rPr lang="de-DE" altLang="en-US" sz="2800" i="1">
                <a:solidFill>
                  <a:srgbClr val="DBC9ED"/>
                </a:solidFill>
                <a:latin typeface="Arial" panose="020B0604020202020204" pitchFamily="34" charset="0"/>
              </a:rPr>
              <a:t>Macroeconomics</a:t>
            </a:r>
            <a:r>
              <a:rPr lang="de-DE" altLang="en-US" sz="2800">
                <a:solidFill>
                  <a:srgbClr val="DBC9ED"/>
                </a:solidFill>
                <a:latin typeface="Arial" panose="020B0604020202020204" pitchFamily="34" charset="0"/>
              </a:rPr>
              <a:t> 3</a:t>
            </a:r>
            <a:r>
              <a:rPr lang="de-DE" altLang="en-US" sz="2800" baseline="30000">
                <a:solidFill>
                  <a:srgbClr val="DBC9ED"/>
                </a:solidFill>
                <a:latin typeface="Arial" panose="020B0604020202020204" pitchFamily="34" charset="0"/>
              </a:rPr>
              <a:t>rd</a:t>
            </a:r>
            <a:r>
              <a:rPr lang="de-DE" altLang="en-US" sz="2800">
                <a:solidFill>
                  <a:srgbClr val="DBC9ED"/>
                </a:solidFill>
                <a:latin typeface="Arial" panose="020B0604020202020204" pitchFamily="34" charset="0"/>
              </a:rPr>
              <a:t> edn</a:t>
            </a:r>
            <a:endParaRPr lang="en-US" altLang="en-US" sz="2800">
              <a:solidFill>
                <a:srgbClr val="DBC9ED"/>
              </a:solidFill>
              <a:latin typeface="Arial" panose="020B0604020202020204" pitchFamily="34" charset="0"/>
            </a:endParaRPr>
          </a:p>
        </p:txBody>
      </p:sp>
      <p:sp>
        <p:nvSpPr>
          <p:cNvPr id="1030" name="Text Box 13">
            <a:extLst>
              <a:ext uri="{FF2B5EF4-FFF2-40B4-BE49-F238E27FC236}">
                <a16:creationId xmlns:a16="http://schemas.microsoft.com/office/drawing/2014/main" id="{8E77EE99-4FA6-45A7-B3D7-EF0141B6CAA6}"/>
              </a:ext>
            </a:extLst>
          </p:cNvPr>
          <p:cNvSpPr txBox="1">
            <a:spLocks noChangeArrowheads="1"/>
          </p:cNvSpPr>
          <p:nvPr userDrawn="1"/>
        </p:nvSpPr>
        <p:spPr bwMode="invGray">
          <a:xfrm>
            <a:off x="0" y="0"/>
            <a:ext cx="1752600" cy="609600"/>
          </a:xfrm>
          <a:prstGeom prst="rect">
            <a:avLst/>
          </a:prstGeom>
          <a:solidFill>
            <a:srgbClr val="CC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rgbClr val="FCE78C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600">
                <a:solidFill>
                  <a:srgbClr val="FCE78C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600">
                <a:solidFill>
                  <a:srgbClr val="FCE78C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600">
                <a:solidFill>
                  <a:srgbClr val="FCE78C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600">
                <a:solidFill>
                  <a:srgbClr val="FCE78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FCE78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FCE78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FCE78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FCE78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 altLang="en-US" sz="2800" b="1">
                <a:solidFill>
                  <a:srgbClr val="FFC8B7"/>
                </a:solidFill>
              </a:rPr>
              <a:t>OXFORD</a:t>
            </a:r>
            <a:br>
              <a:rPr lang="de-DE" altLang="en-US">
                <a:solidFill>
                  <a:srgbClr val="FFC8B7"/>
                </a:solidFill>
              </a:rPr>
            </a:br>
            <a:r>
              <a:rPr lang="de-DE" altLang="en-US" sz="1000">
                <a:solidFill>
                  <a:srgbClr val="FFC8B7"/>
                </a:solidFill>
              </a:rPr>
              <a:t>UNIVERSITY PRESS</a:t>
            </a:r>
            <a:endParaRPr lang="en-US" altLang="en-US" sz="1000">
              <a:solidFill>
                <a:srgbClr val="FFC8B7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DBC9E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DBC9ED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DBC9ED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DBC9ED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DBC9ED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>
          <a:solidFill>
            <a:srgbClr val="DBC9ED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>
          <a:solidFill>
            <a:srgbClr val="DBC9ED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>
          <a:solidFill>
            <a:srgbClr val="DBC9ED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>
          <a:solidFill>
            <a:srgbClr val="DBC9ED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4000">
          <a:solidFill>
            <a:srgbClr val="FCE78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3600">
          <a:solidFill>
            <a:srgbClr val="FCE78C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FCE78C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FCE78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Rational_expectations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sh.wikipedia.org/wiki/Alexander_Hamilton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en.wikipedia.org/wiki/Lump-sum_tax" TargetMode="Externa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t&amp;rct=j&amp;q=&amp;esrc=s&amp;source=web&amp;cd=9&amp;cad=rja&amp;uact=8&amp;ved=0ahUKEwiV-sfKjKnbAhWHJJoKHc-4DYYQFghoMAg&amp;url=http://uk.businessinsider.com/finland-to-end-basic-income-experiment-2018-4&amp;usg=AOvVaw3F-VjPXF6hjzwDanzyYGYi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>
            <a:extLst>
              <a:ext uri="{FF2B5EF4-FFF2-40B4-BE49-F238E27FC236}">
                <a16:creationId xmlns:a16="http://schemas.microsoft.com/office/drawing/2014/main" id="{13C6FF80-8C28-4778-92D6-6A2CBBC697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r-Latn-CS" altLang="en-US"/>
          </a:p>
        </p:txBody>
      </p:sp>
      <p:pic>
        <p:nvPicPr>
          <p:cNvPr id="4099" name="Picture 5">
            <a:extLst>
              <a:ext uri="{FF2B5EF4-FFF2-40B4-BE49-F238E27FC236}">
                <a16:creationId xmlns:a16="http://schemas.microsoft.com/office/drawing/2014/main" id="{FDBD1CB4-6726-4318-8469-A9451AE0F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8" y="2571750"/>
            <a:ext cx="774382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1DCB3D34-3857-452B-8DD1-4017997BBE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r-Latn-CS" altLang="en-US"/>
          </a:p>
        </p:txBody>
      </p:sp>
      <p:sp>
        <p:nvSpPr>
          <p:cNvPr id="348163" name="Rectangle 3">
            <a:extLst>
              <a:ext uri="{FF2B5EF4-FFF2-40B4-BE49-F238E27FC236}">
                <a16:creationId xmlns:a16="http://schemas.microsoft.com/office/drawing/2014/main" id="{EAB5810B-2F92-4BDD-9AF4-0526565D75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3600" dirty="0" err="1"/>
              <a:t>Zašto</a:t>
            </a:r>
            <a:r>
              <a:rPr lang="en-US" altLang="en-US" sz="3600" dirty="0"/>
              <a:t> bi </a:t>
            </a:r>
            <a:r>
              <a:rPr lang="en-US" altLang="en-US" sz="3600" dirty="0" err="1"/>
              <a:t>država</a:t>
            </a:r>
            <a:r>
              <a:rPr lang="en-US" altLang="en-US" sz="3600" dirty="0"/>
              <a:t> </a:t>
            </a:r>
            <a:r>
              <a:rPr lang="en-US" altLang="en-US" sz="3600" dirty="0" err="1"/>
              <a:t>uopšte</a:t>
            </a:r>
            <a:r>
              <a:rPr lang="en-US" altLang="en-US" sz="3600" dirty="0"/>
              <a:t> </a:t>
            </a:r>
            <a:r>
              <a:rPr lang="en-US" altLang="en-US" sz="3600" dirty="0" err="1"/>
              <a:t>i</a:t>
            </a:r>
            <a:r>
              <a:rPr lang="en-US" altLang="en-US" sz="3600" dirty="0"/>
              <a:t> </a:t>
            </a:r>
            <a:r>
              <a:rPr lang="en-US" altLang="en-US" sz="3600" dirty="0" err="1"/>
              <a:t>trebalo</a:t>
            </a:r>
            <a:r>
              <a:rPr lang="en-US" altLang="en-US" sz="3600" dirty="0"/>
              <a:t> da </a:t>
            </a:r>
            <a:r>
              <a:rPr lang="en-US" altLang="en-US" sz="3600" dirty="0" err="1"/>
              <a:t>ima</a:t>
            </a:r>
            <a:r>
              <a:rPr lang="en-US" altLang="en-US" sz="3600" dirty="0"/>
              <a:t> </a:t>
            </a:r>
            <a:r>
              <a:rPr lang="en-US" altLang="en-US" sz="3600" dirty="0" err="1"/>
              <a:t>neku</a:t>
            </a:r>
            <a:r>
              <a:rPr lang="en-US" altLang="en-US" sz="3600" dirty="0"/>
              <a:t> </a:t>
            </a:r>
            <a:r>
              <a:rPr lang="en-US" altLang="en-US" sz="3600" dirty="0" err="1"/>
              <a:t>ulogu</a:t>
            </a:r>
            <a:r>
              <a:rPr lang="en-US" altLang="en-US" sz="3600" dirty="0"/>
              <a:t> u </a:t>
            </a:r>
            <a:r>
              <a:rPr lang="en-US" altLang="en-US" sz="3600" dirty="0" err="1"/>
              <a:t>privrednom</a:t>
            </a:r>
            <a:r>
              <a:rPr lang="en-US" altLang="en-US" sz="3600" dirty="0"/>
              <a:t> </a:t>
            </a:r>
            <a:r>
              <a:rPr lang="en-US" altLang="en-US" sz="3600" dirty="0" err="1"/>
              <a:t>životu</a:t>
            </a:r>
            <a:r>
              <a:rPr lang="en-US" altLang="en-US" sz="3600"/>
              <a:t>?  </a:t>
            </a:r>
            <a:endParaRPr lang="en-US" altLang="en-US" sz="3600" dirty="0"/>
          </a:p>
          <a:p>
            <a:pPr eaLnBrk="1" hangingPunct="1"/>
            <a:r>
              <a:rPr lang="en-US" altLang="en-US" sz="3600" dirty="0" err="1"/>
              <a:t>dve</a:t>
            </a:r>
            <a:r>
              <a:rPr lang="en-US" altLang="en-US" sz="3600" dirty="0"/>
              <a:t> </a:t>
            </a:r>
            <a:r>
              <a:rPr lang="en-US" altLang="en-US" sz="3600" dirty="0" err="1"/>
              <a:t>uloge</a:t>
            </a:r>
            <a:endParaRPr lang="en-US" altLang="en-US" sz="3600" dirty="0"/>
          </a:p>
          <a:p>
            <a:pPr lvl="1" eaLnBrk="1" hangingPunct="1"/>
            <a:r>
              <a:rPr lang="en-US" altLang="en-US" sz="3200" dirty="0"/>
              <a:t>u </a:t>
            </a:r>
            <a:r>
              <a:rPr lang="en-US" altLang="en-US" sz="3200" dirty="0" err="1"/>
              <a:t>mikroekonomiji</a:t>
            </a:r>
            <a:r>
              <a:rPr lang="en-US" altLang="en-US" sz="3200" dirty="0"/>
              <a:t> </a:t>
            </a:r>
            <a:endParaRPr lang="sr-Latn-CS" altLang="en-US" sz="3200" dirty="0"/>
          </a:p>
          <a:p>
            <a:pPr lvl="2" eaLnBrk="1" hangingPunct="1"/>
            <a:r>
              <a:rPr lang="en-US" altLang="en-US" sz="2400" dirty="0"/>
              <a:t>(</a:t>
            </a:r>
            <a:r>
              <a:rPr lang="en-US" altLang="en-US" sz="2400" dirty="0" err="1"/>
              <a:t>pruža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javna</a:t>
            </a:r>
            <a:r>
              <a:rPr lang="en-US" altLang="en-US" sz="2400" dirty="0"/>
              <a:t> dobra </a:t>
            </a:r>
            <a:r>
              <a:rPr lang="en-US" altLang="en-US" sz="2400" dirty="0" err="1"/>
              <a:t>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usluge</a:t>
            </a:r>
            <a:r>
              <a:rPr lang="en-US" altLang="en-US" sz="2400" dirty="0"/>
              <a:t>, </a:t>
            </a:r>
            <a:endParaRPr lang="sr-Latn-CS" altLang="en-US" sz="2400" dirty="0"/>
          </a:p>
          <a:p>
            <a:pPr lvl="2" eaLnBrk="1" hangingPunct="1"/>
            <a:r>
              <a:rPr lang="en-US" altLang="en-US" sz="2400" dirty="0" err="1"/>
              <a:t>vr</a:t>
            </a:r>
            <a:r>
              <a:rPr lang="sr-Latn-CS" altLang="en-US" sz="2400" dirty="0"/>
              <a:t>ši p</a:t>
            </a:r>
            <a:r>
              <a:rPr lang="en-US" altLang="en-US" sz="2400" dirty="0" err="1"/>
              <a:t>reraspodel</a:t>
            </a:r>
            <a:r>
              <a:rPr lang="sr-Latn-CS" altLang="en-US" sz="2400" dirty="0"/>
              <a:t>u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dohotka</a:t>
            </a:r>
            <a:r>
              <a:rPr lang="en-US" altLang="en-US" sz="2400" dirty="0"/>
              <a:t>) </a:t>
            </a:r>
          </a:p>
          <a:p>
            <a:pPr lvl="1" eaLnBrk="1" hangingPunct="1"/>
            <a:r>
              <a:rPr lang="en-US" altLang="en-US" sz="3200" dirty="0"/>
              <a:t>u </a:t>
            </a:r>
            <a:r>
              <a:rPr lang="en-US" altLang="en-US" sz="3200" dirty="0" err="1"/>
              <a:t>makroekonomiji</a:t>
            </a:r>
            <a:r>
              <a:rPr lang="en-US" altLang="en-US" sz="3200" dirty="0"/>
              <a:t> (</a:t>
            </a:r>
            <a:r>
              <a:rPr lang="en-US" altLang="en-US" sz="3200" dirty="0" err="1"/>
              <a:t>stabilizacija</a:t>
            </a:r>
            <a:r>
              <a:rPr lang="en-US" altLang="en-US" sz="3200" dirty="0"/>
              <a:t> </a:t>
            </a:r>
            <a:r>
              <a:rPr lang="en-US" altLang="en-US" sz="3200" dirty="0" err="1"/>
              <a:t>ukupne</a:t>
            </a:r>
            <a:r>
              <a:rPr lang="en-US" altLang="en-US" sz="3200" dirty="0"/>
              <a:t> </a:t>
            </a:r>
            <a:r>
              <a:rPr lang="en-US" altLang="en-US" sz="3200" dirty="0" err="1"/>
              <a:t>privredne</a:t>
            </a:r>
            <a:r>
              <a:rPr lang="sr-Latn-CS" altLang="en-US" sz="3200" dirty="0"/>
              <a:t> </a:t>
            </a:r>
            <a:r>
              <a:rPr lang="en-US" altLang="en-US" sz="3200" dirty="0" err="1"/>
              <a:t>aktivnosti</a:t>
            </a:r>
            <a:r>
              <a:rPr lang="en-US" altLang="en-US" sz="3200" dirty="0"/>
              <a:t>).</a:t>
            </a:r>
          </a:p>
          <a:p>
            <a:pPr eaLnBrk="1" hangingPunct="1"/>
            <a:endParaRPr lang="en-US" alt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8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8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8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8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8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8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8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B7582-EFD9-489A-8041-56063A661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CD809F-8D37-4C9D-8C61-D78389A166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sz="2400" dirty="0"/>
              <a:t>„</a:t>
            </a:r>
            <a:r>
              <a:rPr lang="en-GB" sz="2400" dirty="0" err="1"/>
              <a:t>Neoliberali</a:t>
            </a:r>
            <a:r>
              <a:rPr lang="sr-Cyrl-RS" sz="2400" dirty="0"/>
              <a:t> “</a:t>
            </a:r>
          </a:p>
          <a:p>
            <a:r>
              <a:rPr lang="en-GB" sz="2400" dirty="0" err="1"/>
              <a:t>Liberali</a:t>
            </a:r>
            <a:r>
              <a:rPr lang="en-GB" sz="2400" dirty="0"/>
              <a:t> – Ada</a:t>
            </a:r>
            <a:r>
              <a:rPr lang="sr-Latn-RS" sz="2400" dirty="0"/>
              <a:t>m</a:t>
            </a:r>
            <a:r>
              <a:rPr lang="en-GB" sz="2400" dirty="0"/>
              <a:t> Smit</a:t>
            </a:r>
            <a:endParaRPr lang="sr-Cyrl-RS" sz="2400" dirty="0"/>
          </a:p>
          <a:p>
            <a:r>
              <a:rPr lang="en-GB" sz="2400" dirty="0"/>
              <a:t>“Malo toga je </a:t>
            </a:r>
            <a:r>
              <a:rPr lang="en-GB" sz="2400" dirty="0" err="1"/>
              <a:t>potrebno</a:t>
            </a:r>
            <a:r>
              <a:rPr lang="en-GB" sz="2400" dirty="0"/>
              <a:t> da se od </a:t>
            </a:r>
            <a:r>
              <a:rPr lang="en-GB" sz="2400" dirty="0" err="1"/>
              <a:t>najgoreg</a:t>
            </a:r>
            <a:r>
              <a:rPr lang="en-GB" sz="2400" dirty="0"/>
              <a:t> </a:t>
            </a:r>
            <a:r>
              <a:rPr lang="en-GB" sz="2400" dirty="0" err="1"/>
              <a:t>varvarizma</a:t>
            </a:r>
            <a:r>
              <a:rPr lang="en-GB" sz="2400" dirty="0"/>
              <a:t> </a:t>
            </a:r>
            <a:r>
              <a:rPr lang="en-GB" sz="2400" dirty="0" err="1"/>
              <a:t>stigne</a:t>
            </a:r>
            <a:r>
              <a:rPr lang="en-GB" sz="2400" dirty="0"/>
              <a:t> do </a:t>
            </a:r>
            <a:r>
              <a:rPr lang="en-GB" sz="2400" dirty="0" err="1"/>
              <a:t>najvišeg</a:t>
            </a:r>
            <a:r>
              <a:rPr lang="en-GB" sz="2400" dirty="0"/>
              <a:t> </a:t>
            </a:r>
            <a:r>
              <a:rPr lang="en-GB" sz="2400" dirty="0" err="1"/>
              <a:t>blagostanja</a:t>
            </a:r>
            <a:r>
              <a:rPr lang="en-GB" sz="2400" dirty="0"/>
              <a:t> </a:t>
            </a:r>
          </a:p>
          <a:p>
            <a:r>
              <a:rPr lang="en-GB" sz="2400" dirty="0" err="1"/>
              <a:t>osim</a:t>
            </a:r>
            <a:r>
              <a:rPr lang="en-GB" sz="2400" dirty="0"/>
              <a:t> </a:t>
            </a:r>
            <a:r>
              <a:rPr lang="en-GB" sz="2400" dirty="0" err="1"/>
              <a:t>mira</a:t>
            </a:r>
            <a:r>
              <a:rPr lang="en-GB" sz="2400" dirty="0"/>
              <a:t>, </a:t>
            </a:r>
          </a:p>
          <a:p>
            <a:r>
              <a:rPr lang="en-GB" sz="2400" dirty="0" err="1"/>
              <a:t>niskih</a:t>
            </a:r>
            <a:r>
              <a:rPr lang="en-GB" sz="2400" dirty="0"/>
              <a:t> </a:t>
            </a:r>
            <a:r>
              <a:rPr lang="en-GB" sz="2400" dirty="0" err="1"/>
              <a:t>poreza</a:t>
            </a:r>
            <a:r>
              <a:rPr lang="en-GB" sz="2400" dirty="0"/>
              <a:t> </a:t>
            </a:r>
          </a:p>
          <a:p>
            <a:r>
              <a:rPr lang="en-GB" sz="2400" dirty="0" err="1"/>
              <a:t>i</a:t>
            </a:r>
            <a:r>
              <a:rPr lang="en-GB" sz="2400" dirty="0"/>
              <a:t> </a:t>
            </a:r>
            <a:r>
              <a:rPr lang="en-GB" sz="2400" dirty="0" err="1"/>
              <a:t>valjanog</a:t>
            </a:r>
            <a:r>
              <a:rPr lang="en-GB" sz="2400" dirty="0"/>
              <a:t> </a:t>
            </a:r>
            <a:r>
              <a:rPr lang="en-GB" sz="2400" dirty="0" err="1"/>
              <a:t>deljenja</a:t>
            </a:r>
            <a:r>
              <a:rPr lang="en-GB" sz="2400" dirty="0"/>
              <a:t> </a:t>
            </a:r>
            <a:r>
              <a:rPr lang="en-GB" sz="2400" dirty="0" err="1"/>
              <a:t>pravde</a:t>
            </a:r>
            <a:r>
              <a:rPr lang="en-GB" sz="2400" dirty="0"/>
              <a:t>; </a:t>
            </a:r>
          </a:p>
          <a:p>
            <a:r>
              <a:rPr lang="en-GB" sz="2400" dirty="0" err="1"/>
              <a:t>sve</a:t>
            </a:r>
            <a:r>
              <a:rPr lang="en-GB" sz="2400" dirty="0"/>
              <a:t> </a:t>
            </a:r>
            <a:r>
              <a:rPr lang="en-GB" sz="2400" dirty="0" err="1"/>
              <a:t>ostalo</a:t>
            </a:r>
            <a:r>
              <a:rPr lang="en-GB" sz="2400" dirty="0"/>
              <a:t> </a:t>
            </a:r>
            <a:r>
              <a:rPr lang="en-GB" sz="2400" dirty="0" err="1"/>
              <a:t>donosi</a:t>
            </a:r>
            <a:r>
              <a:rPr lang="en-GB" sz="2400" dirty="0"/>
              <a:t> </a:t>
            </a:r>
            <a:r>
              <a:rPr lang="en-GB" sz="2400" dirty="0" err="1"/>
              <a:t>prirodan</a:t>
            </a:r>
            <a:r>
              <a:rPr lang="en-GB" sz="2400" dirty="0"/>
              <a:t> </a:t>
            </a:r>
            <a:r>
              <a:rPr lang="en-GB" sz="2400" dirty="0" err="1"/>
              <a:t>poredak</a:t>
            </a:r>
            <a:r>
              <a:rPr lang="en-GB" sz="2400" dirty="0"/>
              <a:t> </a:t>
            </a:r>
            <a:r>
              <a:rPr lang="en-GB" sz="2400" dirty="0" err="1"/>
              <a:t>stvari</a:t>
            </a:r>
            <a:r>
              <a:rPr lang="en-GB" sz="2400" dirty="0"/>
              <a:t>”.</a:t>
            </a:r>
          </a:p>
          <a:p>
            <a:endParaRPr lang="en-GB" sz="2400" dirty="0"/>
          </a:p>
          <a:p>
            <a:r>
              <a:rPr lang="sr-Latn-RS" sz="2400" dirty="0"/>
              <a:t>Šta je onda uloga države? Da proizvodi javna dobra</a:t>
            </a:r>
          </a:p>
          <a:p>
            <a:pPr lvl="1"/>
            <a:r>
              <a:rPr lang="sr-Latn-RS" sz="2000" dirty="0"/>
              <a:t>Mir, bezbednost, pravda (pravosuđe)</a:t>
            </a:r>
          </a:p>
          <a:p>
            <a:pPr lvl="1"/>
            <a:r>
              <a:rPr lang="sr-Latn-RS" sz="2000" dirty="0"/>
              <a:t>Ako se bavi privredom, proizvodnja javnih dobara je sve gora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944933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E69E227A-6A94-4BEF-BAA7-1CB4BC4A0B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r-Latn-CS" altLang="en-U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F574C6CE-B9E6-479E-AA95-549A256242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800"/>
              <a:t>Nasuprot dugoj dominaciji koncepta javne</a:t>
            </a:r>
            <a:r>
              <a:rPr lang="sr-Latn-CS" altLang="en-US" sz="2800"/>
              <a:t> </a:t>
            </a:r>
            <a:r>
              <a:rPr lang="en-US" altLang="en-US" sz="2800"/>
              <a:t>svojine, nedavne masovne privatizacije u Evropi odraz</a:t>
            </a:r>
            <a:r>
              <a:rPr lang="sr-Latn-CS" altLang="en-US" sz="2800"/>
              <a:t> </a:t>
            </a:r>
            <a:r>
              <a:rPr lang="en-US" altLang="en-US" sz="2800"/>
              <a:t>su preovladavanja suprotne tendencije. </a:t>
            </a:r>
            <a:endParaRPr lang="sr-Latn-CS" altLang="en-US" sz="2800"/>
          </a:p>
          <a:p>
            <a:pPr eaLnBrk="1" hangingPunct="1">
              <a:lnSpc>
                <a:spcPct val="80000"/>
              </a:lnSpc>
            </a:pPr>
            <a:endParaRPr lang="sr-Latn-CS" altLang="en-US" sz="2800"/>
          </a:p>
          <a:p>
            <a:pPr eaLnBrk="1" hangingPunct="1">
              <a:lnSpc>
                <a:spcPct val="80000"/>
              </a:lnSpc>
            </a:pPr>
            <a:r>
              <a:rPr lang="sr-Latn-CS" altLang="en-US" sz="2800"/>
              <a:t>Zašto?</a:t>
            </a:r>
          </a:p>
          <a:p>
            <a:pPr eaLnBrk="1" hangingPunct="1">
              <a:lnSpc>
                <a:spcPct val="80000"/>
              </a:lnSpc>
            </a:pPr>
            <a:endParaRPr lang="sr-Latn-CS" altLang="en-US" sz="2800"/>
          </a:p>
          <a:p>
            <a:pPr eaLnBrk="1" hangingPunct="1">
              <a:lnSpc>
                <a:spcPct val="80000"/>
              </a:lnSpc>
            </a:pPr>
            <a:r>
              <a:rPr lang="en-US" altLang="en-US" sz="2800"/>
              <a:t>Kakva</a:t>
            </a:r>
            <a:r>
              <a:rPr lang="sr-Latn-CS" altLang="en-US" sz="2800"/>
              <a:t> </a:t>
            </a:r>
            <a:r>
              <a:rPr lang="en-US" altLang="en-US" sz="2800"/>
              <a:t>god da bude evolucija ekonomske misli po ovom pitanju,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/>
              <a:t>ipak će neki oblici javnih rashoda uvek ostati</a:t>
            </a:r>
            <a:r>
              <a:rPr lang="sr-Latn-CS" altLang="en-US" sz="2800"/>
              <a:t> </a:t>
            </a:r>
            <a:r>
              <a:rPr lang="en-US" altLang="en-US" sz="2800"/>
              <a:t>superiorni</a:t>
            </a:r>
            <a:r>
              <a:rPr lang="sr-Latn-CS" altLang="en-US" sz="2800"/>
              <a:t> – vojska, zaštita okoline, osnovno obrazovanje i zdravstvo ...</a:t>
            </a:r>
            <a:endParaRPr lang="en-US" altLang="en-US" sz="2800"/>
          </a:p>
          <a:p>
            <a:pPr eaLnBrk="1" hangingPunct="1">
              <a:lnSpc>
                <a:spcPct val="80000"/>
              </a:lnSpc>
            </a:pPr>
            <a:endParaRPr lang="en-US" altLang="en-US" sz="2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sic1e">
            <a:extLst>
              <a:ext uri="{FF2B5EF4-FFF2-40B4-BE49-F238E27FC236}">
                <a16:creationId xmlns:a16="http://schemas.microsoft.com/office/drawing/2014/main" id="{9775B8FC-F1C8-4C00-8997-6BD6D08851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84784"/>
            <a:ext cx="3096344" cy="516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DD8D3DF-98A6-49A4-BE64-F1E89FED69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563" t="16401" r="55512" b="57000"/>
          <a:stretch/>
        </p:blipFill>
        <p:spPr>
          <a:xfrm>
            <a:off x="3275856" y="11188"/>
            <a:ext cx="5688632" cy="2880320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E1CC3A0-F7A7-4AB2-B923-1525F1DFB0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629755"/>
              </p:ext>
            </p:extLst>
          </p:nvPr>
        </p:nvGraphicFramePr>
        <p:xfrm>
          <a:off x="4283968" y="3861048"/>
          <a:ext cx="2016224" cy="1569706"/>
        </p:xfrm>
        <a:graphic>
          <a:graphicData uri="http://schemas.openxmlformats.org/drawingml/2006/table">
            <a:tbl>
              <a:tblPr/>
              <a:tblGrid>
                <a:gridCol w="2016224">
                  <a:extLst>
                    <a:ext uri="{9D8B030D-6E8A-4147-A177-3AD203B41FA5}">
                      <a16:colId xmlns:a16="http://schemas.microsoft.com/office/drawing/2014/main" val="1819475482"/>
                    </a:ext>
                  </a:extLst>
                </a:gridCol>
              </a:tblGrid>
              <a:tr h="480053">
                <a:tc>
                  <a:txBody>
                    <a:bodyPr/>
                    <a:lstStyle/>
                    <a:p>
                      <a:pPr algn="ctr" fontAlgn="ctr"/>
                      <a:r>
                        <a:rPr lang="sr-Cyrl-RS" sz="2000" b="0" i="0" u="none" strike="noStrike" dirty="0">
                          <a:solidFill>
                            <a:schemeClr val="accent5"/>
                          </a:solidFill>
                          <a:effectLst/>
                          <a:latin typeface="Arial" panose="020B0604020202020204" pitchFamily="34" charset="0"/>
                        </a:rPr>
                        <a:t>Број запослених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6255080"/>
                  </a:ext>
                </a:extLst>
              </a:tr>
              <a:tr h="48005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 dirty="0">
                          <a:solidFill>
                            <a:schemeClr val="accent5"/>
                          </a:solidFill>
                          <a:effectLst/>
                          <a:latin typeface="Arial" panose="020B0604020202020204" pitchFamily="34" charset="0"/>
                        </a:rPr>
                        <a:t>I </a:t>
                      </a:r>
                      <a:r>
                        <a:rPr lang="sr-Cyrl-RS" sz="2000" b="0" i="0" u="none" strike="noStrike" dirty="0">
                          <a:solidFill>
                            <a:schemeClr val="accent5"/>
                          </a:solidFill>
                          <a:effectLst/>
                          <a:latin typeface="Arial" panose="020B0604020202020204" pitchFamily="34" charset="0"/>
                        </a:rPr>
                        <a:t>квартал</a:t>
                      </a:r>
                      <a:br>
                        <a:rPr lang="sr-Cyrl-RS" sz="2000" b="0" i="0" u="none" strike="noStrike" dirty="0">
                          <a:solidFill>
                            <a:schemeClr val="accent5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sr-Cyrl-RS" sz="2000" b="0" i="0" u="none" strike="noStrike" dirty="0">
                          <a:solidFill>
                            <a:schemeClr val="accent5"/>
                          </a:solidFill>
                          <a:effectLst/>
                          <a:latin typeface="Arial" panose="020B0604020202020204" pitchFamily="34" charset="0"/>
                        </a:rPr>
                        <a:t>2018.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3352674"/>
                  </a:ext>
                </a:extLst>
              </a:tr>
              <a:tr h="480053"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 dirty="0">
                          <a:solidFill>
                            <a:schemeClr val="accent5"/>
                          </a:solidFill>
                          <a:effectLst/>
                          <a:latin typeface="Arial" panose="020B0604020202020204" pitchFamily="34" charset="0"/>
                        </a:rPr>
                        <a:t>2 092 220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169149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F8AF612-EEF8-48BC-9425-2111FD0491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r-Latn-CS" altLang="en-US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C4463E0C-DFDB-495D-9AEE-8D8060D0AF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762000" indent="-762000" eaLnBrk="1" hangingPunct="1">
              <a:buFontTx/>
              <a:buNone/>
            </a:pPr>
            <a:r>
              <a:rPr lang="en-US" altLang="en-US"/>
              <a:t>4 argumenta za privatizaciju javnih preduzeca u Srbiji</a:t>
            </a:r>
          </a:p>
          <a:p>
            <a:pPr marL="1143000" lvl="1" indent="-685800" eaLnBrk="1" hangingPunct="1"/>
            <a:r>
              <a:rPr lang="en-US" altLang="en-US"/>
              <a:t> </a:t>
            </a:r>
            <a:r>
              <a:rPr lang="en-US" altLang="en-US" sz="2800"/>
              <a:t>disperzija usluga</a:t>
            </a:r>
          </a:p>
          <a:p>
            <a:pPr marL="1143000" lvl="1" indent="-685800" eaLnBrk="1" hangingPunct="1"/>
            <a:r>
              <a:rPr lang="en-US" altLang="en-US" sz="2800"/>
              <a:t> smanjenje troskova</a:t>
            </a:r>
          </a:p>
          <a:p>
            <a:pPr marL="1143000" lvl="1" indent="-685800" eaLnBrk="1" hangingPunct="1"/>
            <a:r>
              <a:rPr lang="en-US" altLang="en-US" sz="2800"/>
              <a:t> upravljacka struktura (metod privatizacije – vauceri)</a:t>
            </a:r>
          </a:p>
          <a:p>
            <a:pPr marL="1143000" lvl="1" indent="-685800" eaLnBrk="1" hangingPunct="1"/>
            <a:r>
              <a:rPr lang="en-US" altLang="en-US" sz="2800"/>
              <a:t> partijska svojina</a:t>
            </a:r>
          </a:p>
          <a:p>
            <a:pPr marL="762000" indent="-762000" eaLnBrk="1" hangingPunct="1">
              <a:buFontTx/>
              <a:buNone/>
            </a:pPr>
            <a:r>
              <a:rPr lang="en-US" altLang="en-US" sz="3200"/>
              <a:t>Javna dobra i javna preduzeca</a:t>
            </a:r>
          </a:p>
          <a:p>
            <a:pPr marL="762000" indent="-762000" eaLnBrk="1" hangingPunct="1"/>
            <a:endParaRPr lang="en-US" altLang="en-US" sz="3200"/>
          </a:p>
          <a:p>
            <a:pPr marL="762000" indent="-762000" eaLnBrk="1" hangingPunct="1"/>
            <a:endParaRPr lang="en-US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>
            <a:extLst>
              <a:ext uri="{FF2B5EF4-FFF2-40B4-BE49-F238E27FC236}">
                <a16:creationId xmlns:a16="http://schemas.microsoft.com/office/drawing/2014/main" id="{24792EF8-F94A-4539-A1A0-B63DA0EEC5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762000" indent="-762000" eaLnBrk="1" hangingPunct="1"/>
            <a:r>
              <a:rPr lang="en-US" altLang="en-US" sz="2400"/>
              <a:t>Specifičnost javnih dobara </a:t>
            </a:r>
          </a:p>
          <a:p>
            <a:pPr marL="1143000" lvl="1" indent="-685800" eaLnBrk="1" hangingPunct="1"/>
            <a:r>
              <a:rPr lang="en-US" altLang="en-US" sz="2400"/>
              <a:t>ne mogu podesiti po meri pojedinačnog potrošača</a:t>
            </a:r>
          </a:p>
          <a:p>
            <a:pPr marL="1143000" lvl="1" indent="-685800" eaLnBrk="1" hangingPunct="1"/>
            <a:r>
              <a:rPr lang="en-US" altLang="en-US" sz="2400"/>
              <a:t>kada države ne bi bilo, ni njih ne bi bilo, ili bi ih bilo nedovoljno, jer pojedinci ne žele da ulažu u eksterne efekte </a:t>
            </a:r>
          </a:p>
          <a:p>
            <a:pPr marL="1143000" lvl="1" indent="-685800" eaLnBrk="1" hangingPunct="1"/>
            <a:r>
              <a:rPr lang="en-US" altLang="en-US" sz="2400"/>
              <a:t>rastući prinosi.- ulice: nezavisno od broja korisnika, troškovi asfaltiranja i održavanja biće približno isti.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8B9D7CCB-FAE9-49A2-86AB-C9DA923ED7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id="{73C1BD78-7847-457A-A6A2-3226C618EA5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sr-Latn-CS" altLang="en-US"/>
              <a:t>Emisiona dobit- dva značenja</a:t>
            </a:r>
          </a:p>
          <a:p>
            <a:pPr>
              <a:buFontTx/>
              <a:buNone/>
            </a:pPr>
            <a:endParaRPr lang="en-US" altLang="en-US"/>
          </a:p>
          <a:p>
            <a:r>
              <a:rPr lang="sr-Latn-CS" altLang="en-US" sz="3200"/>
              <a:t>U doba zlatnog važenja – to je taksa koju plaća naručilac zlatnika i koja se šalje vladaru te političke oblasti</a:t>
            </a:r>
          </a:p>
          <a:p>
            <a:pPr>
              <a:buFontTx/>
              <a:buNone/>
            </a:pPr>
            <a:r>
              <a:rPr lang="sr-Latn-CS" altLang="en-US" sz="3200"/>
              <a:t> </a:t>
            </a:r>
          </a:p>
          <a:p>
            <a:r>
              <a:rPr lang="sr-Latn-CS" altLang="en-US" sz="3200"/>
              <a:t>Današnje značenje –razlika između kamate na na plasman i troškova emisije</a:t>
            </a:r>
            <a:endParaRPr lang="en-US" altLang="en-US" sz="3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B070A8A0-E7CD-4B45-B0C4-BF57CF43A5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A90FA7-FFE8-418A-B65F-4C5B9D6004E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sr-Latn-CS" altLang="en-US" dirty="0"/>
              <a:t>Primeri</a:t>
            </a:r>
          </a:p>
          <a:p>
            <a:r>
              <a:rPr lang="sr-Latn-CS" altLang="en-US" dirty="0"/>
              <a:t>Neka osoba X ima uncu zlata, da u banku, dobije priznanicu</a:t>
            </a:r>
          </a:p>
          <a:p>
            <a:r>
              <a:rPr lang="sr-Latn-CS" altLang="en-US" dirty="0"/>
              <a:t>Na kraju, dobije uncu zlata</a:t>
            </a:r>
          </a:p>
          <a:p>
            <a:r>
              <a:rPr lang="sr-Latn-CS" altLang="en-US" dirty="0"/>
              <a:t>Nema emisione dobiti</a:t>
            </a: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55310DDD-B8A1-41F0-B0DA-CC2FB5422C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id="{92AC7A97-C119-45EC-9056-366F96A80A5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sr-Latn-CS" altLang="en-US" sz="3600"/>
          </a:p>
          <a:p>
            <a:r>
              <a:rPr lang="sr-Latn-CS" altLang="en-US" sz="3600"/>
              <a:t>Umesto da mu da priznanicu, vlada konvertuje zlato u banknotu</a:t>
            </a:r>
          </a:p>
          <a:p>
            <a:endParaRPr lang="sr-Latn-CS" altLang="en-US" sz="3600"/>
          </a:p>
          <a:p>
            <a:r>
              <a:rPr lang="sr-Latn-CS" altLang="en-US" sz="3600"/>
              <a:t>Osoba XYZ kupuje banknotu </a:t>
            </a:r>
          </a:p>
          <a:p>
            <a:r>
              <a:rPr lang="sr-Latn-CS" altLang="en-US" sz="3600"/>
              <a:t>Na kraju, otkupljuje zlato po novoj tržišnoj vrednosti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8077C07C-7049-431B-811C-4A28B2FED2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A7C455-D6C5-4C62-98D4-47CB165BD2F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sr-Latn-CS" altLang="en-US" dirty="0"/>
              <a:t>Na kraju može da dobije manje ili više –</a:t>
            </a:r>
          </a:p>
          <a:p>
            <a:endParaRPr lang="sr-Latn-CS" altLang="en-US" dirty="0"/>
          </a:p>
          <a:p>
            <a:r>
              <a:rPr lang="sr-Latn-CS" altLang="en-US" sz="2800" dirty="0"/>
              <a:t>Ako je vrednost novčanice pala u odnosu na zlato (pa dobije više novčanica), postojaće emisiona dobit</a:t>
            </a:r>
          </a:p>
          <a:p>
            <a:endParaRPr lang="en-US" altLang="en-US" sz="2800" dirty="0"/>
          </a:p>
          <a:p>
            <a:r>
              <a:rPr lang="sr-Latn-CS" altLang="en-US" sz="2800" dirty="0"/>
              <a:t>Ako vrednost novčanice poraste, nema senjoraža</a:t>
            </a:r>
            <a:endParaRPr lang="en-US" altLang="en-US" sz="2800" dirty="0"/>
          </a:p>
          <a:p>
            <a:endParaRPr lang="en-US" altLang="en-US" sz="2800" dirty="0"/>
          </a:p>
          <a:p>
            <a:pPr lvl="1">
              <a:buFontTx/>
              <a:buNone/>
            </a:pP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CF97DE0F-CB62-4479-B5DF-70AC8F9341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4813F69D-3C99-4C8A-BBAB-96EAC406B1B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sr-Latn-CS" altLang="en-US"/>
              <a:t>Emisiona dobit, dakle</a:t>
            </a:r>
          </a:p>
          <a:p>
            <a:endParaRPr lang="sr-Latn-CS" altLang="en-US"/>
          </a:p>
          <a:p>
            <a:r>
              <a:rPr lang="sr-Latn-CS" altLang="en-US"/>
              <a:t>To je pozitivan prihod na izdavanje novčanica i metalnog novca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75837436-D794-4B35-A715-7AA48CE63C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612ED-1997-429F-B22D-873DC7B9E38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sr-Latn-CS" altLang="en-US" sz="2800" dirty="0"/>
              <a:t>Emisiona dobit je beskamatni zajam </a:t>
            </a:r>
          </a:p>
          <a:p>
            <a:endParaRPr lang="sr-Latn-CS" altLang="en-US" sz="2800" dirty="0"/>
          </a:p>
          <a:p>
            <a:pPr lvl="1"/>
            <a:r>
              <a:rPr lang="sr-Latn-CS" altLang="en-US" sz="2400" dirty="0"/>
              <a:t>Kad se banknota istroši </a:t>
            </a:r>
            <a:r>
              <a:rPr lang="en-US" altLang="en-US" sz="2400" dirty="0"/>
              <a:t> </a:t>
            </a:r>
            <a:endParaRPr lang="sr-Latn-CS" altLang="en-US" sz="2400" dirty="0"/>
          </a:p>
          <a:p>
            <a:pPr lvl="1"/>
            <a:r>
              <a:rPr lang="sr-Latn-CS" altLang="en-US" sz="2400" dirty="0"/>
              <a:t>Izdavač je otkupljuje po nominalnoj vrednosti </a:t>
            </a:r>
          </a:p>
          <a:p>
            <a:pPr lvl="1"/>
            <a:r>
              <a:rPr lang="en-US" altLang="en-US" sz="2400" dirty="0"/>
              <a:t>at </a:t>
            </a:r>
            <a:r>
              <a:rPr lang="sr-Latn-CS" altLang="en-US" sz="2400" dirty="0"/>
              <a:t>“</a:t>
            </a:r>
            <a:r>
              <a:rPr lang="en-US" altLang="en-US" sz="2400" dirty="0"/>
              <a:t>face value</a:t>
            </a:r>
            <a:r>
              <a:rPr lang="sr-Latn-CS" altLang="en-US" sz="2400" dirty="0"/>
              <a:t>”</a:t>
            </a:r>
          </a:p>
          <a:p>
            <a:pPr lvl="1"/>
            <a:r>
              <a:rPr lang="sr-Latn-CS" altLang="en-US" sz="2400" dirty="0"/>
              <a:t>Stoga se emisiona dobit definiše kao kamata</a:t>
            </a:r>
          </a:p>
          <a:p>
            <a:pPr lvl="1"/>
            <a:r>
              <a:rPr lang="sr-Latn-CS" altLang="en-US" sz="2400" dirty="0"/>
              <a:t>Koju zadržava </a:t>
            </a:r>
          </a:p>
          <a:p>
            <a:pPr lvl="1"/>
            <a:r>
              <a:rPr lang="sr-Latn-CS" altLang="en-US" sz="2400" dirty="0"/>
              <a:t>centralna banka</a:t>
            </a:r>
          </a:p>
          <a:p>
            <a:pPr lvl="1"/>
            <a:r>
              <a:rPr lang="sr-Latn-CS" altLang="en-US" sz="2400" dirty="0"/>
              <a:t>Ako se novčanica povlači definitivno iz opticaja</a:t>
            </a:r>
          </a:p>
          <a:p>
            <a:pPr lvl="1"/>
            <a:r>
              <a:rPr lang="sr-Latn-CS" altLang="en-US" sz="2400" dirty="0"/>
              <a:t>Onda je dobit 100%</a:t>
            </a:r>
            <a:endParaRPr lang="en-US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96C7C0F4-1A71-4AED-962D-16D09BD3CF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id="{562D08FC-FAC8-47CD-B1E2-A7EB9E86950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sr-Latn-CS" altLang="en-US" sz="3200"/>
              <a:t>U makroekonomiji – oblik inflacionog oporezivanja</a:t>
            </a:r>
          </a:p>
          <a:p>
            <a:r>
              <a:rPr lang="sr-Latn-CS" altLang="en-US" sz="3200"/>
              <a:t>Umesto skupljanja poreza isplaćenog iz postojećeg novčanog fonda</a:t>
            </a:r>
          </a:p>
          <a:p>
            <a:r>
              <a:rPr lang="sr-Latn-CS" altLang="en-US" sz="3200"/>
              <a:t>To je de facto porez na one koji drže novac </a:t>
            </a:r>
          </a:p>
          <a:p>
            <a:r>
              <a:rPr lang="sr-Latn-CS" altLang="en-US" sz="3200"/>
              <a:t>Jer postojeći gubi vrednost</a:t>
            </a:r>
            <a:endParaRPr lang="en-US" altLang="en-US" sz="32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DBFBC069-95D9-4A4B-9BAF-5FF15A460A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BF671B89-6BC6-4375-94BD-EE9D2C03F6A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sr-Latn-CS" altLang="en-US" sz="2400"/>
              <a:t>Novčana ekspanzija po stopi iznad privrednog rasta na dugi rok izaziva inflaciju </a:t>
            </a:r>
          </a:p>
          <a:p>
            <a:endParaRPr lang="sr-Latn-CS" altLang="en-US" sz="2400"/>
          </a:p>
          <a:p>
            <a:r>
              <a:rPr lang="sr-Latn-CS" altLang="en-US" sz="2400"/>
              <a:t>to je prvi razlog za smanjenje političkog uticaja na centralnu banku</a:t>
            </a:r>
            <a:endParaRPr lang="en-US" altLang="en-US" sz="2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19BEEAD1-FEFC-4E6E-8422-7FB617EBF4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149C9E88-0CF1-4658-83AC-EB68015BFFA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sr-Latn-CS" altLang="en-US"/>
              <a:t>Vlada ovde ima konflikt interesa </a:t>
            </a:r>
          </a:p>
          <a:p>
            <a:r>
              <a:rPr lang="sr-Latn-CS" altLang="en-US"/>
              <a:t>U doba zlatnog standarda, stabilne cene</a:t>
            </a:r>
          </a:p>
          <a:p>
            <a:r>
              <a:rPr lang="sr-Latn-CS" altLang="en-US"/>
              <a:t>Od formiranja </a:t>
            </a:r>
            <a:r>
              <a:rPr lang="en-US" altLang="en-US"/>
              <a:t>US Federal Reserve 1913, </a:t>
            </a:r>
            <a:r>
              <a:rPr lang="sr-Latn-CS" altLang="en-US"/>
              <a:t>godine, dolar je pao na dvadeseti deo vrednosti zbog stalne inflatorne politike</a:t>
            </a:r>
            <a:endParaRPr lang="en-US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5ACE011C-EEFD-48F4-9E70-0FC4A3E9BC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EE459E-2CEF-45F6-A81D-B47A73A15E8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sr-Latn-CS" altLang="en-US" sz="2400"/>
              <a:t>C.Banke ili vlade koje se značajno oslanjaju na emisionu dobit  videće da je ta politika kontraproduktivna</a:t>
            </a:r>
          </a:p>
          <a:p>
            <a:r>
              <a:rPr lang="sr-Latn-CS" altLang="en-US" sz="2400">
                <a:hlinkClick r:id="rId2" action="ppaction://hlinkfile" tooltip="Rational expectations"/>
              </a:rPr>
              <a:t>Racionalna očekivanja </a:t>
            </a:r>
            <a:r>
              <a:rPr lang="sr-Latn-CS" altLang="en-US" sz="2400"/>
              <a:t> svakako utiču na dalji rast inflacije </a:t>
            </a:r>
          </a:p>
          <a:p>
            <a:r>
              <a:rPr lang="sr-Latn-CS" altLang="en-US" sz="2400"/>
              <a:t>Umesto prikupljanja emisione dobiti od papirnog novca (fiat money)</a:t>
            </a:r>
          </a:p>
          <a:p>
            <a:r>
              <a:rPr lang="sr-Latn-CS" altLang="en-US" sz="2400"/>
              <a:t>Jedino što preostaje je</a:t>
            </a:r>
          </a:p>
          <a:p>
            <a:pPr lvl="1"/>
            <a:r>
              <a:rPr lang="sr-Latn-CS" altLang="en-US"/>
              <a:t>Oporezivanje</a:t>
            </a:r>
          </a:p>
          <a:p>
            <a:pPr lvl="1"/>
            <a:r>
              <a:rPr lang="sr-Latn-CS" altLang="en-US"/>
              <a:t>Novo zaduženje?</a:t>
            </a:r>
          </a:p>
          <a:p>
            <a:pPr lvl="1"/>
            <a:r>
              <a:rPr lang="sr-Latn-CS" altLang="en-US"/>
              <a:t>Ali i to je oporezivanje u t+1!!!!</a:t>
            </a:r>
          </a:p>
          <a:p>
            <a:pPr lvl="1"/>
            <a:endParaRPr lang="en-US" altLang="en-US"/>
          </a:p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C065DA96-46F1-4326-93C1-E5356CCA16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DA64A7-E305-4AFD-B32C-DB8ABB14847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sr-Latn-CS" altLang="en-US"/>
              <a:t>Velika emisiona dobit od 1991 – zašto? </a:t>
            </a:r>
          </a:p>
          <a:p>
            <a:pPr lvl="1"/>
            <a:r>
              <a:rPr lang="sr-Latn-CS" altLang="en-US"/>
              <a:t>Pad SSSR </a:t>
            </a:r>
          </a:p>
          <a:p>
            <a:r>
              <a:rPr lang="sr-Latn-CS" altLang="en-US"/>
              <a:t>Krajem</a:t>
            </a:r>
            <a:r>
              <a:rPr lang="en-US" altLang="en-US"/>
              <a:t> 2008, </a:t>
            </a:r>
            <a:endParaRPr lang="sr-Latn-CS" altLang="en-US"/>
          </a:p>
          <a:p>
            <a:pPr lvl="1"/>
            <a:r>
              <a:rPr lang="sr-Latn-CS" altLang="en-US"/>
              <a:t> dvadeset banknota od </a:t>
            </a:r>
            <a:r>
              <a:rPr lang="en-US" altLang="en-US"/>
              <a:t>$100 </a:t>
            </a:r>
            <a:endParaRPr lang="sr-Latn-CS" altLang="en-US"/>
          </a:p>
          <a:p>
            <a:pPr lvl="1"/>
            <a:r>
              <a:rPr lang="sr-Latn-CS" altLang="en-US"/>
              <a:t>Dvadeset od </a:t>
            </a:r>
            <a:r>
              <a:rPr lang="en-US" altLang="en-US"/>
              <a:t>$20</a:t>
            </a:r>
            <a:endParaRPr lang="sr-Latn-CS" altLang="en-US"/>
          </a:p>
          <a:p>
            <a:pPr lvl="1"/>
            <a:r>
              <a:rPr lang="sr-Latn-CS" altLang="en-US"/>
              <a:t>Ali najveći broj novčanica od 100$ u u inostranstvu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1BD78101-D6E5-4727-AD66-162FDD3514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44611F-8129-42F2-9684-8CCEB64E6E4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sr-Latn-CS" altLang="en-US"/>
              <a:t>Konkurencija </a:t>
            </a:r>
            <a:r>
              <a:rPr lang="en-US" altLang="en-US"/>
              <a:t>$100 </a:t>
            </a:r>
            <a:r>
              <a:rPr lang="sr-Latn-CS" altLang="en-US"/>
              <a:t>- </a:t>
            </a:r>
            <a:r>
              <a:rPr lang="en-US" altLang="en-US"/>
              <a:t>€500</a:t>
            </a:r>
            <a:endParaRPr lang="sr-Latn-CS" altLang="en-US"/>
          </a:p>
          <a:p>
            <a:pPr lvl="1"/>
            <a:r>
              <a:rPr lang="sr-Latn-CS" altLang="en-US"/>
              <a:t>Lakše za transport</a:t>
            </a:r>
          </a:p>
          <a:p>
            <a:pPr lvl="1"/>
            <a:r>
              <a:rPr lang="sr-Latn-CS" altLang="en-US" sz="2400"/>
              <a:t>Ako pokušate da nosite brodom ili avionom </a:t>
            </a:r>
            <a:r>
              <a:rPr lang="en-US" altLang="en-US" sz="2400"/>
              <a:t>1 milion</a:t>
            </a:r>
            <a:r>
              <a:rPr lang="sr-Latn-CS" altLang="en-US" sz="2400"/>
              <a:t> dolara</a:t>
            </a:r>
            <a:r>
              <a:rPr lang="en-US" altLang="en-US" sz="2400"/>
              <a:t> </a:t>
            </a:r>
            <a:r>
              <a:rPr lang="sr-Latn-CS" altLang="en-US" sz="2400"/>
              <a:t>- 11 kg.</a:t>
            </a:r>
          </a:p>
          <a:p>
            <a:pPr lvl="1"/>
            <a:r>
              <a:rPr lang="sr-Latn-CS" altLang="en-US" sz="2400"/>
              <a:t> u novčanicama od </a:t>
            </a:r>
            <a:r>
              <a:rPr lang="en-US" altLang="en-US" sz="2400"/>
              <a:t>€500 </a:t>
            </a:r>
            <a:r>
              <a:rPr lang="sr-Latn-CS" altLang="en-US" sz="2400"/>
              <a:t>to bi težio kilo i po </a:t>
            </a:r>
          </a:p>
          <a:p>
            <a:pPr lvl="1"/>
            <a:r>
              <a:rPr lang="sr-Latn-CS" altLang="en-US" sz="2400"/>
              <a:t>Za mnoge ilegalne radnje izgleda je teže nositi novac nego kokain</a:t>
            </a:r>
          </a:p>
          <a:p>
            <a:pPr lvl="1"/>
            <a:r>
              <a:rPr lang="sr-Latn-CS" altLang="en-US" sz="2400"/>
              <a:t>Zbog težine </a:t>
            </a:r>
          </a:p>
          <a:p>
            <a:pPr lvl="1"/>
            <a:r>
              <a:rPr lang="sr-Latn-CS" altLang="en-US" sz="2400"/>
              <a:t>Latinoamerički narko karteli prešli na evro</a:t>
            </a:r>
          </a:p>
          <a:p>
            <a:endParaRPr lang="en-US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2FC6665A-3071-498D-8BCA-1FC80F5EF4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altLang="en-US"/>
              <a:t>a</a:t>
            </a:r>
            <a:endParaRPr lang="en-US" altLang="en-US"/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EA9B7E19-5705-44C6-BCA4-91F3D338516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Tx/>
              <a:buChar char="•"/>
            </a:pPr>
            <a:r>
              <a:rPr lang="sr-Latn-CS" altLang="en-US"/>
              <a:t>Afera kofer – 2 miliona evra</a:t>
            </a:r>
            <a:r>
              <a:rPr lang="sr-Latn-CS" altLang="en-US" sz="2400"/>
              <a:t> </a:t>
            </a:r>
          </a:p>
          <a:p>
            <a:pPr marL="342900" lvl="1" indent="-342900">
              <a:buFontTx/>
              <a:buChar char="•"/>
            </a:pPr>
            <a:r>
              <a:rPr lang="sr-Latn-CS" altLang="en-US" sz="2400"/>
              <a:t>u novčanicama od </a:t>
            </a:r>
            <a:r>
              <a:rPr lang="en-US" altLang="en-US" sz="2400"/>
              <a:t>€500 </a:t>
            </a:r>
            <a:r>
              <a:rPr lang="sr-Latn-CS" altLang="en-US" sz="2400"/>
              <a:t>to bi težio kilo i po </a:t>
            </a:r>
          </a:p>
          <a:p>
            <a:endParaRPr lang="sr-Latn-CS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F4A3DE6B-138A-4381-9986-C48C18CA4D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24579" name="Content Placeholder 2">
            <a:extLst>
              <a:ext uri="{FF2B5EF4-FFF2-40B4-BE49-F238E27FC236}">
                <a16:creationId xmlns:a16="http://schemas.microsoft.com/office/drawing/2014/main" id="{A360A532-4324-4587-AA72-8934A550604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Tx/>
              <a:buChar char="•"/>
            </a:pPr>
            <a:r>
              <a:rPr lang="sr-Latn-CS" altLang="en-US" sz="2400"/>
              <a:t>SAD, naravno, razmišljaju o ponovnom uvođenju $500</a:t>
            </a:r>
            <a:endParaRPr lang="en-US" altLang="en-US" sz="2400"/>
          </a:p>
          <a:p>
            <a:r>
              <a:rPr lang="sr-Latn-CS" altLang="en-US"/>
              <a:t>Ali zbog mogućih kriminalnih upotreba</a:t>
            </a:r>
          </a:p>
          <a:p>
            <a:r>
              <a:rPr lang="sr-Latn-CS" altLang="en-US"/>
              <a:t>Odustalo se</a:t>
            </a:r>
          </a:p>
          <a:p>
            <a:r>
              <a:rPr lang="sr-Latn-CS" altLang="en-US"/>
              <a:t>Kanadska policija tražila da se zabrani dalje štampanje novčanica velike vrednosti</a:t>
            </a:r>
            <a:endParaRPr lang="en-US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5546FD87-7C8F-454B-85E6-D50C8C95ED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CA7ED7-3A23-4469-999A-EE6816AD616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sr-Latn-CS" altLang="en-US"/>
              <a:t>Joe Stiglitz: dolar treba da ode u istoriju!</a:t>
            </a:r>
          </a:p>
          <a:p>
            <a:pPr lvl="1"/>
            <a:r>
              <a:rPr lang="sr-Latn-CS" altLang="en-US" sz="2800"/>
              <a:t>Treba nam multilateralni sistem</a:t>
            </a:r>
          </a:p>
          <a:p>
            <a:pPr lvl="1"/>
            <a:r>
              <a:rPr lang="sr-Latn-CS" altLang="en-US" sz="2800"/>
              <a:t> inače </a:t>
            </a:r>
          </a:p>
          <a:p>
            <a:pPr lvl="2"/>
            <a:r>
              <a:rPr lang="sr-Latn-CS" altLang="en-US" sz="2000"/>
              <a:t>Ako dolar pada, svi beže u evro</a:t>
            </a:r>
          </a:p>
          <a:p>
            <a:pPr lvl="2"/>
            <a:r>
              <a:rPr lang="sr-Latn-CS" altLang="en-US" sz="2000"/>
              <a:t>I obratno</a:t>
            </a:r>
          </a:p>
          <a:p>
            <a:pPr lvl="2"/>
            <a:r>
              <a:rPr lang="sr-Latn-CS" altLang="en-US" sz="2000"/>
              <a:t>Tako da je sistem jako nestabilan</a:t>
            </a:r>
          </a:p>
          <a:p>
            <a:r>
              <a:rPr lang="sr-Latn-CS" altLang="en-US" sz="2000"/>
              <a:t>Treba nam nešto poput SDR</a:t>
            </a:r>
          </a:p>
          <a:p>
            <a:r>
              <a:rPr lang="sr-Latn-CS" altLang="en-US" sz="2000"/>
              <a:t>Ali to je rekao Kejnz, valuta koju je predložio je </a:t>
            </a:r>
          </a:p>
          <a:p>
            <a:pPr lvl="1"/>
            <a:r>
              <a:rPr lang="en-US" altLang="en-US" sz="2000"/>
              <a:t>Bancor</a:t>
            </a:r>
            <a:endParaRPr lang="sr-Latn-CS" altLang="en-US" sz="2000"/>
          </a:p>
          <a:p>
            <a:pPr lvl="1"/>
            <a:r>
              <a:rPr lang="sr-Latn-CS" altLang="en-US" sz="2000"/>
              <a:t>To je proizvod korpe valuta</a:t>
            </a:r>
          </a:p>
          <a:p>
            <a:pPr lvl="2"/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25F2600A-1B61-4508-9189-CAC83EA253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26627" name="Content Placeholder 2">
            <a:extLst>
              <a:ext uri="{FF2B5EF4-FFF2-40B4-BE49-F238E27FC236}">
                <a16:creationId xmlns:a16="http://schemas.microsoft.com/office/drawing/2014/main" id="{64C66EC2-0F27-49F6-A4F2-17774D93D91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sr-Latn-CS" altLang="en-US"/>
              <a:t>A kada ga se pita – kako će se to izvesti</a:t>
            </a:r>
          </a:p>
          <a:p>
            <a:pPr lvl="1"/>
            <a:r>
              <a:rPr lang="sr-Latn-CS" altLang="en-US"/>
              <a:t>SAD se odriče emisione dobiti </a:t>
            </a:r>
          </a:p>
          <a:p>
            <a:pPr lvl="1"/>
            <a:r>
              <a:rPr lang="sr-Latn-CS" altLang="en-US"/>
              <a:t>Koja stvarno nije velika</a:t>
            </a:r>
          </a:p>
          <a:p>
            <a:pPr lvl="1"/>
            <a:r>
              <a:rPr lang="sr-Latn-CS" altLang="en-US"/>
              <a:t>Ali je pozitivna</a:t>
            </a:r>
          </a:p>
          <a:p>
            <a:pPr lvl="1"/>
            <a:r>
              <a:rPr lang="sr-Latn-CS" altLang="en-US"/>
              <a:t>Stiglitz kaže da je pesimista povodom uvođenja SDR</a:t>
            </a:r>
            <a:endParaRPr lang="en-US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>
            <a:extLst>
              <a:ext uri="{FF2B5EF4-FFF2-40B4-BE49-F238E27FC236}">
                <a16:creationId xmlns:a16="http://schemas.microsoft.com/office/drawing/2014/main" id="{C48E438C-2731-4FD8-94F1-57F2608A30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4213" y="914400"/>
            <a:ext cx="8062912" cy="5943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800"/>
              <a:t>Poresko izravnanje -  prirodan je pratilac izravnanja potrošnje.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800"/>
          </a:p>
          <a:p>
            <a:pPr eaLnBrk="1" hangingPunct="1">
              <a:lnSpc>
                <a:spcPct val="80000"/>
              </a:lnSpc>
            </a:pPr>
            <a:r>
              <a:rPr lang="en-US" altLang="en-US" sz="2800"/>
              <a:t>Ovo je centralni princip u vođenju fiskalne politike.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800"/>
          </a:p>
          <a:p>
            <a:pPr eaLnBrk="1" hangingPunct="1">
              <a:lnSpc>
                <a:spcPct val="80000"/>
              </a:lnSpc>
            </a:pPr>
            <a:r>
              <a:rPr lang="en-US" altLang="en-US" sz="2800"/>
              <a:t>Ako državu zadesi niz loših godina, te se dohodak i poreska osnovica smanje, najbolje što jedna država može da učini je da ne smanjuje rashode u cilju fiskalne ravnoteže. Ne bi trebalo niti da podiže poreze.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A1ED98F3-4C79-4195-B3CA-6E1EC53DEC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4679B62C-D998-4500-A303-3C824208ED3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3600"/>
              <a:t>Umesto toga, trebalo bi da istraje u stabilnom snabdevanju javnih dobara i usluga, a manjak prihoda da finansira iz novih kredita.</a:t>
            </a:r>
            <a:endParaRPr lang="sr-Latn-CS" altLang="en-US" sz="3600"/>
          </a:p>
          <a:p>
            <a:pPr eaLnBrk="1" hangingPunct="1">
              <a:lnSpc>
                <a:spcPct val="80000"/>
              </a:lnSpc>
            </a:pPr>
            <a:endParaRPr lang="sr-Latn-CS" altLang="en-US" sz="3600"/>
          </a:p>
          <a:p>
            <a:pPr eaLnBrk="1" hangingPunct="1">
              <a:lnSpc>
                <a:spcPct val="80000"/>
              </a:lnSpc>
            </a:pPr>
            <a:r>
              <a:rPr lang="en-US" altLang="en-US" sz="3600"/>
              <a:t> Nasuprot tome, ako nastupi neki posebno uspešan period, poreska osnova će rasti, ali tada ne bi trebalo ići na povećanje tekuće  javne potrošnje, već na rast štednje. </a:t>
            </a:r>
          </a:p>
          <a:p>
            <a:endParaRPr lang="en-US" altLang="en-US" sz="36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>
            <a:extLst>
              <a:ext uri="{FF2B5EF4-FFF2-40B4-BE49-F238E27FC236}">
                <a16:creationId xmlns:a16="http://schemas.microsoft.com/office/drawing/2014/main" id="{DF0B5A8D-2E32-467F-A1B1-4CE4A772AC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/>
              <a:t>Rat spada u periode sa neobično visokim javnim rashodima, pa ipak, retko se očekuje da će dugo trajati. </a:t>
            </a:r>
            <a:r>
              <a:rPr lang="sr-Latn-CS" altLang="en-US" sz="2000"/>
              <a:t>Tu se isto primenjuje </a:t>
            </a:r>
            <a:r>
              <a:rPr lang="en-US" altLang="en-US" sz="2000"/>
              <a:t>princip poreskog izravnanja (mada su neke zemlje na kraju ipak stavile moratorijum na deo svoga duga).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Time consistency – Aleksandar Hamilton – D</a:t>
            </a:r>
            <a:r>
              <a:rPr lang="sr-Latn-CS" altLang="en-US" sz="2000"/>
              <a:t>žordž Vašington, 1789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r-Latn-CS" altLang="en-US" sz="2000"/>
          </a:p>
          <a:p>
            <a:pPr eaLnBrk="1" hangingPunct="1">
              <a:lnSpc>
                <a:spcPct val="80000"/>
              </a:lnSpc>
            </a:pPr>
            <a:r>
              <a:rPr lang="sr-Latn-CS" altLang="en-US" sz="2000"/>
              <a:t>Dok je bio rat za nezavisnost od Britanije, vojska se finansirala iz zaduženja. Nakon proglašenja nezavisnosti, utvrđeno je da bi otplata nastalog duga zahtevala da porastu porezi, što je nepopularno i teško pada stanovnštvu tek izašlom iz rata</a:t>
            </a:r>
          </a:p>
          <a:p>
            <a:pPr eaLnBrk="1" hangingPunct="1">
              <a:lnSpc>
                <a:spcPct val="80000"/>
              </a:lnSpc>
            </a:pPr>
            <a:endParaRPr lang="sr-Latn-CS" altLang="en-US" sz="2000"/>
          </a:p>
          <a:p>
            <a:pPr eaLnBrk="1" hangingPunct="1">
              <a:lnSpc>
                <a:spcPct val="80000"/>
              </a:lnSpc>
            </a:pPr>
            <a:r>
              <a:rPr lang="sr-Latn-CS" altLang="en-US" sz="2000"/>
              <a:t>Danas sve zemlje prihvataju da u domenu duga postoji fiksno pravilo – da se dugovi moraju vratiti</a:t>
            </a:r>
          </a:p>
          <a:p>
            <a:pPr eaLnBrk="1" hangingPunct="1">
              <a:lnSpc>
                <a:spcPct val="80000"/>
              </a:lnSpc>
            </a:pPr>
            <a:endParaRPr lang="en-US" altLang="en-US" sz="20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>
            <a:extLst>
              <a:ext uri="{FF2B5EF4-FFF2-40B4-BE49-F238E27FC236}">
                <a16:creationId xmlns:a16="http://schemas.microsoft.com/office/drawing/2014/main" id="{4644F9E8-7460-435A-97B2-A2FFE8783F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r-Latn-CS" altLang="en-US"/>
          </a:p>
        </p:txBody>
      </p:sp>
      <p:sp>
        <p:nvSpPr>
          <p:cNvPr id="11267" name="Rectangle 6">
            <a:extLst>
              <a:ext uri="{FF2B5EF4-FFF2-40B4-BE49-F238E27FC236}">
                <a16:creationId xmlns:a16="http://schemas.microsoft.com/office/drawing/2014/main" id="{8E5307E8-5C87-40BD-906A-8C68D413301C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400"/>
              <a:t>Liberalan pogled je da, tokom privremenih</a:t>
            </a:r>
            <a:r>
              <a:rPr lang="sr-Latn-CS" altLang="en-US" sz="2400"/>
              <a:t> </a:t>
            </a:r>
            <a:r>
              <a:rPr lang="en-US" altLang="en-US" sz="2400"/>
              <a:t>fluktuacija dohotka, pojedinci treba da se zaduže</a:t>
            </a:r>
            <a:r>
              <a:rPr lang="sr-Latn-CS" altLang="en-US" sz="2400"/>
              <a:t> </a:t>
            </a:r>
            <a:r>
              <a:rPr lang="en-US" altLang="en-US" sz="2400"/>
              <a:t>ili/i da štede, ne bi li se njihova putanja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/>
              <a:t>potrošnje izravnala, a vlada tu neće imati neku posebnu</a:t>
            </a:r>
            <a:r>
              <a:rPr lang="sr-Latn-CS" altLang="en-US" sz="2400"/>
              <a:t> </a:t>
            </a:r>
            <a:r>
              <a:rPr lang="en-US" altLang="en-US" sz="2400"/>
              <a:t>ulogu. </a:t>
            </a:r>
            <a:endParaRPr lang="sr-Latn-CS" altLang="en-US" sz="2400"/>
          </a:p>
          <a:p>
            <a:pPr eaLnBrk="1" hangingPunct="1">
              <a:lnSpc>
                <a:spcPct val="80000"/>
              </a:lnSpc>
            </a:pPr>
            <a:r>
              <a:rPr lang="en-US" altLang="en-US" sz="2400"/>
              <a:t>Ovaj recept bio bi ispravan kada bi svi</a:t>
            </a:r>
            <a:r>
              <a:rPr lang="sr-Latn-CS" altLang="en-US" sz="2400"/>
              <a:t> </a:t>
            </a:r>
            <a:r>
              <a:rPr lang="en-US" altLang="en-US" sz="2400"/>
              <a:t>pojedinci zaista tokom recesije mogli da dođu do</a:t>
            </a:r>
            <a:r>
              <a:rPr lang="sr-Latn-CS" altLang="en-US" sz="2400"/>
              <a:t> </a:t>
            </a:r>
            <a:r>
              <a:rPr lang="en-US" altLang="en-US" sz="2400"/>
              <a:t>kredita</a:t>
            </a:r>
          </a:p>
        </p:txBody>
      </p:sp>
      <p:pic>
        <p:nvPicPr>
          <p:cNvPr id="30724" name="Picture 8">
            <a:extLst>
              <a:ext uri="{FF2B5EF4-FFF2-40B4-BE49-F238E27FC236}">
                <a16:creationId xmlns:a16="http://schemas.microsoft.com/office/drawing/2014/main" id="{23E54FD7-C2D4-4D06-B227-85160E190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1075"/>
            <a:ext cx="4583113" cy="547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Rectangle 9">
            <a:extLst>
              <a:ext uri="{FF2B5EF4-FFF2-40B4-BE49-F238E27FC236}">
                <a16:creationId xmlns:a16="http://schemas.microsoft.com/office/drawing/2014/main" id="{D80D1359-A99B-456B-BCA9-ACB083E4879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4213" y="0"/>
            <a:ext cx="381000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sr-Latn-CS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3">
            <a:extLst>
              <a:ext uri="{FF2B5EF4-FFF2-40B4-BE49-F238E27FC236}">
                <a16:creationId xmlns:a16="http://schemas.microsoft.com/office/drawing/2014/main" id="{BC66262C-2999-4D45-BA8E-E166DA120EC7}"/>
              </a:ext>
            </a:extLst>
          </p:cNvPr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31788"/>
            <a:ext cx="4656138" cy="6553200"/>
          </a:xfrm>
        </p:spPr>
      </p:pic>
      <p:sp>
        <p:nvSpPr>
          <p:cNvPr id="12291" name="Rectangle 5">
            <a:extLst>
              <a:ext uri="{FF2B5EF4-FFF2-40B4-BE49-F238E27FC236}">
                <a16:creationId xmlns:a16="http://schemas.microsoft.com/office/drawing/2014/main" id="{3E275938-DACF-4E13-AB59-F7A68C431DF9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716463" y="765175"/>
            <a:ext cx="4427537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 dirty="0"/>
              <a:t>Ova </a:t>
            </a:r>
            <a:r>
              <a:rPr lang="en-US" altLang="en-US" sz="2000" dirty="0" err="1"/>
              <a:t>slika</a:t>
            </a:r>
            <a:r>
              <a:rPr lang="en-US" altLang="en-US" sz="2000" dirty="0"/>
              <a:t> </a:t>
            </a:r>
            <a:r>
              <a:rPr lang="en-US" altLang="en-US" sz="2000" dirty="0" err="1"/>
              <a:t>nam</a:t>
            </a:r>
            <a:r>
              <a:rPr lang="en-US" altLang="en-US" sz="2000" dirty="0"/>
              <a:t> </a:t>
            </a:r>
            <a:r>
              <a:rPr lang="en-US" altLang="en-US" sz="2000" dirty="0" err="1"/>
              <a:t>otkriva</a:t>
            </a:r>
            <a:r>
              <a:rPr lang="en-US" altLang="en-US" sz="2000" dirty="0"/>
              <a:t> </a:t>
            </a:r>
            <a:r>
              <a:rPr lang="en-US" altLang="en-US" sz="2000" dirty="0" err="1"/>
              <a:t>razlog</a:t>
            </a:r>
            <a:r>
              <a:rPr lang="en-US" altLang="en-US" sz="2000" dirty="0"/>
              <a:t> </a:t>
            </a:r>
            <a:r>
              <a:rPr lang="en-US" altLang="en-US" sz="2000" dirty="0" err="1"/>
              <a:t>zbog</a:t>
            </a:r>
            <a:r>
              <a:rPr lang="en-US" altLang="en-US" sz="2000" dirty="0"/>
              <a:t> </a:t>
            </a:r>
            <a:r>
              <a:rPr lang="en-US" altLang="en-US" sz="2000" dirty="0" err="1"/>
              <a:t>koga</a:t>
            </a:r>
            <a:r>
              <a:rPr lang="en-US" altLang="en-US" sz="2000" dirty="0"/>
              <a:t> je </a:t>
            </a:r>
            <a:r>
              <a:rPr lang="en-US" altLang="en-US" sz="2000" dirty="0" err="1"/>
              <a:t>teško</a:t>
            </a:r>
            <a:r>
              <a:rPr lang="en-US" altLang="en-US" sz="2000" dirty="0"/>
              <a:t> </a:t>
            </a:r>
            <a:r>
              <a:rPr lang="en-US" altLang="en-US" sz="2000" dirty="0" err="1"/>
              <a:t>interpretirati</a:t>
            </a:r>
            <a:r>
              <a:rPr lang="sr-Latn-CS" altLang="en-US" sz="2000" dirty="0"/>
              <a:t> </a:t>
            </a:r>
            <a:r>
              <a:rPr lang="en-US" altLang="en-US" sz="2000" dirty="0" err="1"/>
              <a:t>podatke</a:t>
            </a:r>
            <a:r>
              <a:rPr lang="en-US" altLang="en-US" sz="2000" dirty="0"/>
              <a:t> </a:t>
            </a:r>
            <a:r>
              <a:rPr lang="en-US" altLang="en-US" sz="2000" dirty="0" err="1"/>
              <a:t>iz</a:t>
            </a:r>
            <a:r>
              <a:rPr lang="en-US" altLang="en-US" sz="2000" dirty="0"/>
              <a:t> </a:t>
            </a:r>
            <a:r>
              <a:rPr lang="en-US" altLang="en-US" sz="2000" dirty="0" err="1"/>
              <a:t>budžeta</a:t>
            </a:r>
            <a:r>
              <a:rPr lang="en-US" altLang="en-US" sz="2000" dirty="0"/>
              <a:t>. </a:t>
            </a:r>
            <a:endParaRPr lang="sr-Latn-CS" altLang="en-US" sz="2000" dirty="0"/>
          </a:p>
          <a:p>
            <a:pPr eaLnBrk="1" hangingPunct="1">
              <a:lnSpc>
                <a:spcPct val="80000"/>
              </a:lnSpc>
            </a:pPr>
            <a:endParaRPr lang="sr-Latn-CS" altLang="en-US" sz="20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r-Latn-CS" altLang="en-US" sz="1800" b="1" i="1" dirty="0"/>
              <a:t>FP </a:t>
            </a:r>
            <a:r>
              <a:rPr lang="sr-Latn-CS" altLang="en-US" sz="1800" b="1" dirty="0"/>
              <a:t>odražava čvršću — manje ekspanzivnu — politiku nego što je ona sa linije </a:t>
            </a:r>
            <a:r>
              <a:rPr lang="sr-Latn-CS" altLang="en-US" sz="1800" b="1" i="1" dirty="0"/>
              <a:t>FP</a:t>
            </a:r>
            <a:r>
              <a:rPr lang="sr-Latn-CS" altLang="en-US" sz="1800" b="1" dirty="0"/>
              <a:t>′: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r-Latn-CS" altLang="en-US" sz="1800" b="1" dirty="0"/>
              <a:t>za svaki dati nivo BDP, višak je veći</a:t>
            </a:r>
            <a:r>
              <a:rPr lang="sr-Latn-CS" altLang="en-US" sz="1600" b="1" dirty="0"/>
              <a:t> bilo stoga što se manje troši,  pad G</a:t>
            </a:r>
            <a:r>
              <a:rPr lang="sr-Latn-CS" altLang="en-US" sz="1800" b="1" dirty="0"/>
              <a:t>           </a:t>
            </a:r>
            <a:r>
              <a:rPr lang="sr-Latn-CS" altLang="en-US" sz="1600" b="1" dirty="0"/>
              <a:t>bilo zato što su porezi</a:t>
            </a:r>
            <a:r>
              <a:rPr lang="sr-Latn-CS" altLang="en-US" sz="1800" b="1" dirty="0"/>
              <a:t>, tj. veće T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r-Latn-CS" altLang="en-US" sz="1600" b="1" dirty="0"/>
              <a:t>	       ili usled združenog dejstva ova 	dva faktora.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r-Latn-CS" altLang="en-US" sz="1600" b="1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r-Latn-CS" altLang="en-US" sz="1600" b="1" dirty="0"/>
              <a:t>Ali deluju i ciklični faktori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r-Latn-CS" altLang="en-US" sz="1800" dirty="0"/>
              <a:t>Ako, na primer, privreda izlazi iz recesije uz istovremeni pad poreskih stopa, pomeriće se iz </a:t>
            </a:r>
            <a:r>
              <a:rPr lang="sr-Latn-CS" altLang="en-US" sz="1800" i="1" dirty="0"/>
              <a:t>A</a:t>
            </a:r>
            <a:r>
              <a:rPr lang="sr-Latn-CS" altLang="en-US" sz="1800" dirty="0"/>
              <a:t>′ u </a:t>
            </a:r>
            <a:r>
              <a:rPr lang="sr-Latn-CS" altLang="en-US" sz="1800" i="1" dirty="0"/>
              <a:t>B</a:t>
            </a:r>
            <a:r>
              <a:rPr lang="sr-Latn-CS" altLang="en-US" sz="1800" dirty="0"/>
              <a:t>′. Kako je prikazano, budžetski saldo se popravlja, te prelazi iz deficita u suficit.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r-Latn-CS" altLang="en-US" sz="1800" dirty="0"/>
              <a:t>razlog poboljšanja salda u potpunosti je ciklične prirode</a:t>
            </a:r>
          </a:p>
          <a:p>
            <a:pPr eaLnBrk="1" hangingPunct="1">
              <a:lnSpc>
                <a:spcPct val="80000"/>
              </a:lnSpc>
            </a:pPr>
            <a:endParaRPr lang="en-US" altLang="en-US" sz="2000" dirty="0"/>
          </a:p>
          <a:p>
            <a:pPr eaLnBrk="1" hangingPunct="1">
              <a:lnSpc>
                <a:spcPct val="80000"/>
              </a:lnSpc>
            </a:pPr>
            <a:endParaRPr lang="en-US" altLang="en-US" sz="1800" dirty="0"/>
          </a:p>
        </p:txBody>
      </p:sp>
      <p:sp>
        <p:nvSpPr>
          <p:cNvPr id="32772" name="Rectangle 6">
            <a:extLst>
              <a:ext uri="{FF2B5EF4-FFF2-40B4-BE49-F238E27FC236}">
                <a16:creationId xmlns:a16="http://schemas.microsoft.com/office/drawing/2014/main" id="{B3FA2AFD-7C4B-4EE9-9AA0-410AD79528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65175"/>
            <a:ext cx="4238625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4000">
                <a:solidFill>
                  <a:srgbClr val="FCE78C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600">
                <a:solidFill>
                  <a:srgbClr val="FCE78C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800">
                <a:solidFill>
                  <a:srgbClr val="FCE78C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rgbClr val="FCE78C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542A7E"/>
                </a:solidFill>
                <a:latin typeface="Times New Roman" panose="02020603050405020304" pitchFamily="18" charset="0"/>
              </a:rPr>
              <a:t>Za fiskalnu politiku FP,</a:t>
            </a:r>
            <a:r>
              <a:rPr lang="sr-Latn-CS" altLang="en-US" sz="1800" b="1">
                <a:solidFill>
                  <a:srgbClr val="542A7E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1800" b="1">
                <a:solidFill>
                  <a:srgbClr val="542A7E"/>
                </a:solidFill>
                <a:latin typeface="Times New Roman" panose="02020603050405020304" pitchFamily="18" charset="0"/>
              </a:rPr>
              <a:t>ciklično ađustirani budžet je u suficitu, mada bi ga</a:t>
            </a:r>
            <a:r>
              <a:rPr lang="sr-Latn-CS" altLang="en-US" sz="1800" b="1">
                <a:solidFill>
                  <a:srgbClr val="542A7E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1800" b="1">
                <a:solidFill>
                  <a:srgbClr val="542A7E"/>
                </a:solidFill>
                <a:latin typeface="Times New Roman" panose="02020603050405020304" pitchFamily="18" charset="0"/>
              </a:rPr>
              <a:t>recesija mogla odvući u tačku A′.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9070472-7452-4585-97E8-2A11EB7D2984}"/>
              </a:ext>
            </a:extLst>
          </p:cNvPr>
          <p:cNvSpPr/>
          <p:nvPr/>
        </p:nvSpPr>
        <p:spPr bwMode="auto">
          <a:xfrm>
            <a:off x="4716016" y="4221088"/>
            <a:ext cx="4320480" cy="2160240"/>
          </a:xfrm>
          <a:prstGeom prst="rect">
            <a:avLst/>
          </a:prstGeom>
          <a:solidFill>
            <a:schemeClr val="accent1">
              <a:alpha val="3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600" b="0" i="0" u="none" strike="noStrike" cap="none" normalizeH="0" baseline="0">
              <a:ln>
                <a:noFill/>
              </a:ln>
              <a:solidFill>
                <a:srgbClr val="FCE78C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19">
            <a:extLst>
              <a:ext uri="{FF2B5EF4-FFF2-40B4-BE49-F238E27FC236}">
                <a16:creationId xmlns:a16="http://schemas.microsoft.com/office/drawing/2014/main" id="{D5972595-7A93-4A06-AAA9-9B9D130B83D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914400"/>
            <a:ext cx="4643438" cy="5943600"/>
          </a:xfrm>
        </p:spPr>
      </p:pic>
      <p:sp>
        <p:nvSpPr>
          <p:cNvPr id="13315" name="Rectangle 20">
            <a:extLst>
              <a:ext uri="{FF2B5EF4-FFF2-40B4-BE49-F238E27FC236}">
                <a16:creationId xmlns:a16="http://schemas.microsoft.com/office/drawing/2014/main" id="{CA30736F-24C5-4858-B7CF-8201641A38E4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r>
              <a:rPr lang="en-US" altLang="en-US" sz="1800"/>
              <a:t>Prognoze budžetskih deficita u 1993</a:t>
            </a:r>
            <a:r>
              <a:rPr lang="sr-Latn-CS" altLang="en-US" sz="1800"/>
              <a:t>-</a:t>
            </a:r>
            <a:r>
              <a:rPr lang="en-US" altLang="en-US" sz="1800"/>
              <a:t> 1996.</a:t>
            </a:r>
            <a:r>
              <a:rPr lang="sr-Latn-CS" altLang="en-US" sz="1800"/>
              <a:t> </a:t>
            </a:r>
            <a:r>
              <a:rPr lang="en-US" altLang="en-US" sz="1800"/>
              <a:t>dekomponovane su u dva dela: </a:t>
            </a:r>
            <a:endParaRPr lang="sr-Latn-CS" altLang="en-US" sz="1800"/>
          </a:p>
          <a:p>
            <a:pPr eaLnBrk="1" hangingPunct="1"/>
            <a:r>
              <a:rPr lang="en-US" altLang="en-US" sz="1800"/>
              <a:t>na vertikalnoj osi</a:t>
            </a:r>
            <a:r>
              <a:rPr lang="sr-Latn-CS" altLang="en-US" sz="1800"/>
              <a:t> </a:t>
            </a:r>
            <a:r>
              <a:rPr lang="en-US" altLang="en-US" sz="1800"/>
              <a:t>prikazane su promene ciklično ađustiranog budžeta </a:t>
            </a:r>
            <a:endParaRPr lang="sr-Latn-CS" altLang="en-US" sz="1800"/>
          </a:p>
          <a:p>
            <a:pPr eaLnBrk="1" hangingPunct="1"/>
            <a:r>
              <a:rPr lang="en-US" altLang="en-US" sz="1800"/>
              <a:t>(tj. </a:t>
            </a:r>
            <a:r>
              <a:rPr lang="sr-Latn-CS" altLang="en-US" sz="1800"/>
              <a:t>e</a:t>
            </a:r>
            <a:r>
              <a:rPr lang="en-US" altLang="en-US" sz="1800"/>
              <a:t>gzogene</a:t>
            </a:r>
            <a:r>
              <a:rPr lang="sr-Latn-CS" altLang="en-US" sz="1800"/>
              <a:t> </a:t>
            </a:r>
            <a:r>
              <a:rPr lang="en-US" altLang="en-US" sz="1800"/>
              <a:t>promene fiskalne politike), koje ponekad nazivamo strukturnom</a:t>
            </a:r>
            <a:r>
              <a:rPr lang="sr-Latn-CS" altLang="en-US" sz="1800"/>
              <a:t> </a:t>
            </a:r>
            <a:r>
              <a:rPr lang="en-US" altLang="en-US" sz="1800"/>
              <a:t>komponentom; </a:t>
            </a:r>
            <a:endParaRPr lang="sr-Latn-CS" altLang="en-US" sz="1800"/>
          </a:p>
          <a:p>
            <a:pPr eaLnBrk="1" hangingPunct="1"/>
            <a:r>
              <a:rPr lang="en-US" altLang="en-US" sz="1800"/>
              <a:t>na horizontalnoj osi prikazana je preostala</a:t>
            </a:r>
            <a:r>
              <a:rPr lang="sr-Latn-CS" altLang="en-US" sz="1800"/>
              <a:t> </a:t>
            </a:r>
            <a:r>
              <a:rPr lang="en-US" altLang="en-US" sz="1800"/>
              <a:t>ciklična komponenta </a:t>
            </a:r>
            <a:endParaRPr lang="sr-Latn-CS" altLang="en-US" sz="1800"/>
          </a:p>
          <a:p>
            <a:pPr eaLnBrk="1" hangingPunct="1"/>
            <a:r>
              <a:rPr lang="en-US" altLang="en-US" sz="1800"/>
              <a:t>(koju računamo kao razliku između ukupne</a:t>
            </a:r>
            <a:r>
              <a:rPr lang="sr-Latn-CS" altLang="en-US" sz="1800"/>
              <a:t> </a:t>
            </a:r>
            <a:r>
              <a:rPr lang="en-US" altLang="en-US" sz="1800"/>
              <a:t>promene i ciklično ađustirane promene). </a:t>
            </a:r>
            <a:endParaRPr lang="sr-Latn-CS" altLang="en-US" sz="1800"/>
          </a:p>
          <a:p>
            <a:pPr eaLnBrk="1" hangingPunct="1"/>
            <a:endParaRPr lang="en-US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>
            <a:extLst>
              <a:ext uri="{FF2B5EF4-FFF2-40B4-BE49-F238E27FC236}">
                <a16:creationId xmlns:a16="http://schemas.microsoft.com/office/drawing/2014/main" id="{E3FD6129-EFD6-4CE5-9605-8769673AFFB5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4864100" y="620713"/>
            <a:ext cx="4279900" cy="5943600"/>
          </a:xfrm>
        </p:spPr>
        <p:txBody>
          <a:bodyPr/>
          <a:lstStyle/>
          <a:p>
            <a:pPr eaLnBrk="1" hangingPunct="1"/>
            <a:r>
              <a:rPr lang="en-US" altLang="en-US" sz="1800"/>
              <a:t>Idući ka jugoistoku, na</a:t>
            </a:r>
            <a:r>
              <a:rPr lang="sr-Latn-CS" altLang="en-US" sz="1800"/>
              <a:t> </a:t>
            </a:r>
            <a:r>
              <a:rPr lang="en-US" altLang="en-US" sz="1800"/>
              <a:t>primer, nalaze se zemlje u kojima se vodi ekspanzivna fiskalna</a:t>
            </a:r>
            <a:r>
              <a:rPr lang="sr-Latn-CS" altLang="en-US" sz="1800"/>
              <a:t> </a:t>
            </a:r>
            <a:r>
              <a:rPr lang="en-US" altLang="en-US" sz="1800"/>
              <a:t>politika, ali gde se budžet poboljšava zbog ciklične faze uzleta</a:t>
            </a:r>
            <a:r>
              <a:rPr lang="sr-Latn-CS" altLang="en-US" sz="1800"/>
              <a:t> </a:t>
            </a:r>
            <a:r>
              <a:rPr lang="en-US" altLang="en-US" sz="1800"/>
              <a:t>(što bi na Slici 15.4 bilo prikazano kretanjem iz tačke </a:t>
            </a:r>
            <a:r>
              <a:rPr lang="en-US" altLang="en-US" sz="1800" i="1"/>
              <a:t>A </a:t>
            </a:r>
            <a:r>
              <a:rPr lang="en-US" altLang="en-US" sz="1800"/>
              <a:t>u tačku </a:t>
            </a:r>
            <a:r>
              <a:rPr lang="en-US" altLang="en-US" sz="1800" i="1"/>
              <a:t>B</a:t>
            </a:r>
            <a:r>
              <a:rPr lang="en-US" altLang="en-US" sz="1800"/>
              <a:t>).</a:t>
            </a:r>
          </a:p>
          <a:p>
            <a:pPr eaLnBrk="1" hangingPunct="1"/>
            <a:r>
              <a:rPr lang="en-US" altLang="en-US" sz="1800"/>
              <a:t>Nakon izlaska iz recesije iz ranih 90-tih, u najvećem broju</a:t>
            </a:r>
            <a:r>
              <a:rPr lang="sr-Latn-CS" altLang="en-US" sz="1800"/>
              <a:t> z</a:t>
            </a:r>
            <a:r>
              <a:rPr lang="en-US" altLang="en-US" sz="1800"/>
              <a:t>emalja došlo je u periodu 1993. do1996. godine do </a:t>
            </a:r>
            <a:r>
              <a:rPr lang="sr-Latn-CS" altLang="en-US" sz="1800"/>
              <a:t>oporavak</a:t>
            </a:r>
            <a:r>
              <a:rPr lang="en-US" altLang="en-US" sz="1800"/>
              <a:t>. Istovremeno, vođena je restriktivna fiskalna politika.</a:t>
            </a:r>
            <a:endParaRPr lang="sr-Latn-CS" altLang="en-US" sz="1800"/>
          </a:p>
          <a:p>
            <a:pPr eaLnBrk="1" hangingPunct="1"/>
            <a:r>
              <a:rPr lang="en-US" altLang="en-US" sz="1800"/>
              <a:t>Japan je izuzetak: pošto je bio u recesiji, otud pogoršanje ciklične</a:t>
            </a:r>
            <a:r>
              <a:rPr lang="sr-Latn-CS" altLang="en-US" sz="1800"/>
              <a:t> </a:t>
            </a:r>
            <a:r>
              <a:rPr lang="en-US" altLang="en-US" sz="1800"/>
              <a:t>komponente deficita, </a:t>
            </a:r>
            <a:endParaRPr lang="sr-Latn-CS" altLang="en-US" sz="1800"/>
          </a:p>
          <a:p>
            <a:pPr eaLnBrk="1" hangingPunct="1"/>
            <a:r>
              <a:rPr lang="en-US" altLang="en-US" sz="1800"/>
              <a:t>a pošto je vođena ekspanzivna fiskalna</a:t>
            </a:r>
            <a:r>
              <a:rPr lang="sr-Latn-CS" altLang="en-US" sz="1800"/>
              <a:t> </a:t>
            </a:r>
            <a:r>
              <a:rPr lang="en-US" altLang="en-US" sz="1800"/>
              <a:t>politika, otud pogoršanje ciklično ađustirane (strukturne)</a:t>
            </a:r>
            <a:r>
              <a:rPr lang="sr-Latn-CS" altLang="en-US" sz="1800"/>
              <a:t> </a:t>
            </a:r>
            <a:r>
              <a:rPr lang="en-US" altLang="en-US" sz="1800"/>
              <a:t>komponente.</a:t>
            </a:r>
          </a:p>
          <a:p>
            <a:pPr eaLnBrk="1" hangingPunct="1"/>
            <a:endParaRPr lang="en-US" altLang="en-US" sz="3600"/>
          </a:p>
        </p:txBody>
      </p:sp>
      <p:pic>
        <p:nvPicPr>
          <p:cNvPr id="34819" name="Picture 7">
            <a:extLst>
              <a:ext uri="{FF2B5EF4-FFF2-40B4-BE49-F238E27FC236}">
                <a16:creationId xmlns:a16="http://schemas.microsoft.com/office/drawing/2014/main" id="{97BDCEC2-23F9-49AD-9984-85D1ACD0B3F7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52413" y="115888"/>
            <a:ext cx="5021263" cy="6388100"/>
          </a:xfrm>
          <a:noFill/>
        </p:spPr>
      </p:pic>
      <p:sp>
        <p:nvSpPr>
          <p:cNvPr id="34820" name="Rectangle 4">
            <a:extLst>
              <a:ext uri="{FF2B5EF4-FFF2-40B4-BE49-F238E27FC236}">
                <a16:creationId xmlns:a16="http://schemas.microsoft.com/office/drawing/2014/main" id="{A4BAAC91-980D-4AD5-A6DC-9AAA709310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24075" y="3860800"/>
            <a:ext cx="3024188" cy="863600"/>
          </a:xfrm>
        </p:spPr>
        <p:txBody>
          <a:bodyPr/>
          <a:lstStyle/>
          <a:p>
            <a:pPr eaLnBrk="1" hangingPunct="1"/>
            <a:r>
              <a:rPr lang="sr-Latn-CS" altLang="en-US" b="1">
                <a:solidFill>
                  <a:srgbClr val="542A7E"/>
                </a:solidFill>
              </a:rPr>
              <a:t>uzlet +ekspanzivna</a:t>
            </a:r>
            <a:endParaRPr lang="en-US" altLang="en-US" b="1">
              <a:solidFill>
                <a:srgbClr val="542A7E"/>
              </a:solidFill>
            </a:endParaRPr>
          </a:p>
        </p:txBody>
      </p:sp>
      <p:sp>
        <p:nvSpPr>
          <p:cNvPr id="34821" name="Rectangle 9">
            <a:extLst>
              <a:ext uri="{FF2B5EF4-FFF2-40B4-BE49-F238E27FC236}">
                <a16:creationId xmlns:a16="http://schemas.microsoft.com/office/drawing/2014/main" id="{E919614D-B7FA-4D60-AB6B-E9962F7F4C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4005263"/>
            <a:ext cx="21590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4000">
                <a:solidFill>
                  <a:srgbClr val="FCE78C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600">
                <a:solidFill>
                  <a:srgbClr val="FCE78C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800">
                <a:solidFill>
                  <a:srgbClr val="FCE78C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rgbClr val="FCE78C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r-Latn-CS" altLang="en-US" sz="2000" b="1">
                <a:solidFill>
                  <a:srgbClr val="542A7E"/>
                </a:solidFill>
              </a:rPr>
              <a:t>recesija +ekspanzivna politika</a:t>
            </a:r>
            <a:endParaRPr lang="en-US" altLang="en-US" sz="2000" b="1">
              <a:solidFill>
                <a:srgbClr val="542A7E"/>
              </a:solidFill>
            </a:endParaRPr>
          </a:p>
        </p:txBody>
      </p:sp>
      <p:sp>
        <p:nvSpPr>
          <p:cNvPr id="34822" name="Rectangle 10">
            <a:extLst>
              <a:ext uri="{FF2B5EF4-FFF2-40B4-BE49-F238E27FC236}">
                <a16:creationId xmlns:a16="http://schemas.microsoft.com/office/drawing/2014/main" id="{1FACA9B4-E0F8-4A57-AAE7-968F4D2645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7375" y="422275"/>
            <a:ext cx="2017713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4000">
                <a:solidFill>
                  <a:srgbClr val="FCE78C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600">
                <a:solidFill>
                  <a:srgbClr val="FCE78C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800">
                <a:solidFill>
                  <a:srgbClr val="FCE78C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rgbClr val="FCE78C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r-Latn-CS" altLang="en-US" sz="2000" b="1">
                <a:solidFill>
                  <a:srgbClr val="542A7E"/>
                </a:solidFill>
              </a:rPr>
              <a:t>Uzlet +  restriktivna politika </a:t>
            </a:r>
            <a:endParaRPr lang="en-US" altLang="en-US" sz="2000" b="1">
              <a:solidFill>
                <a:srgbClr val="542A7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1393B75F-D6C2-4589-AF59-D68FCF9F77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r-Latn-CS" altLang="en-US"/>
          </a:p>
        </p:txBody>
      </p:sp>
      <p:pic>
        <p:nvPicPr>
          <p:cNvPr id="35843" name="Picture 3">
            <a:extLst>
              <a:ext uri="{FF2B5EF4-FFF2-40B4-BE49-F238E27FC236}">
                <a16:creationId xmlns:a16="http://schemas.microsoft.com/office/drawing/2014/main" id="{93804132-E712-44CA-A00A-810A4255135D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5">
            <a:extLst>
              <a:ext uri="{FF2B5EF4-FFF2-40B4-BE49-F238E27FC236}">
                <a16:creationId xmlns:a16="http://schemas.microsoft.com/office/drawing/2014/main" id="{C8CA76B9-1D5A-4E6E-893D-AACD64CCF1B3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6013" y="1844675"/>
            <a:ext cx="4262437" cy="1776413"/>
          </a:xfrm>
          <a:noFill/>
        </p:spPr>
      </p:pic>
      <p:sp>
        <p:nvSpPr>
          <p:cNvPr id="36867" name="Rectangle 6">
            <a:extLst>
              <a:ext uri="{FF2B5EF4-FFF2-40B4-BE49-F238E27FC236}">
                <a16:creationId xmlns:a16="http://schemas.microsoft.com/office/drawing/2014/main" id="{3323ABEB-80F4-48D8-8E49-DCD64F1875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92150"/>
            <a:ext cx="8820150" cy="125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4000">
                <a:solidFill>
                  <a:srgbClr val="FCE78C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600">
                <a:solidFill>
                  <a:srgbClr val="FCE78C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800">
                <a:solidFill>
                  <a:srgbClr val="FCE78C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rgbClr val="FCE78C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 u="sng">
                <a:latin typeface="Times New Roman" panose="02020603050405020304" pitchFamily="18" charset="0"/>
              </a:rPr>
              <a:t>Javni dug bez rasta i bez inflacije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</a:rPr>
              <a:t>slučaj gde je emisiona dobit jednaka nuli</a:t>
            </a:r>
          </a:p>
        </p:txBody>
      </p:sp>
      <p:sp>
        <p:nvSpPr>
          <p:cNvPr id="36868" name="Rectangle 7">
            <a:extLst>
              <a:ext uri="{FF2B5EF4-FFF2-40B4-BE49-F238E27FC236}">
                <a16:creationId xmlns:a16="http://schemas.microsoft.com/office/drawing/2014/main" id="{373B77FC-B05F-446D-88EB-30D35A4EA0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8625" y="1773238"/>
            <a:ext cx="2879725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4000">
                <a:solidFill>
                  <a:srgbClr val="FCE78C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600">
                <a:solidFill>
                  <a:srgbClr val="FCE78C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800">
                <a:solidFill>
                  <a:srgbClr val="FCE78C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rgbClr val="FCE78C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</a:rPr>
              <a:t>Izraz (15.1) pokazuje da dugovi imaju eksplozivna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</a:rPr>
              <a:t>svojstva</a:t>
            </a:r>
          </a:p>
        </p:txBody>
      </p:sp>
      <p:sp>
        <p:nvSpPr>
          <p:cNvPr id="36869" name="Rectangle 8">
            <a:extLst>
              <a:ext uri="{FF2B5EF4-FFF2-40B4-BE49-F238E27FC236}">
                <a16:creationId xmlns:a16="http://schemas.microsoft.com/office/drawing/2014/main" id="{546A90A3-0874-405A-8F2E-9D12339E94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4652963"/>
            <a:ext cx="7705725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4000">
                <a:solidFill>
                  <a:srgbClr val="FCE78C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600">
                <a:solidFill>
                  <a:srgbClr val="FCE78C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800">
                <a:solidFill>
                  <a:srgbClr val="FCE78C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rgbClr val="FCE78C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Times New Roman" panose="02020603050405020304" pitchFamily="18" charset="0"/>
              </a:rPr>
              <a:t>Čak i u slučaju da je primarni budžet uravnoteži, (</a:t>
            </a:r>
            <a:r>
              <a:rPr lang="en-US" altLang="en-US" sz="3600" i="1">
                <a:latin typeface="Times New Roman" panose="02020603050405020304" pitchFamily="18" charset="0"/>
              </a:rPr>
              <a:t>G </a:t>
            </a:r>
            <a:r>
              <a:rPr lang="en-US" altLang="en-US" sz="3600">
                <a:latin typeface="Times New Roman" panose="02020603050405020304" pitchFamily="18" charset="0"/>
              </a:rPr>
              <a:t>− </a:t>
            </a:r>
            <a:r>
              <a:rPr lang="en-US" altLang="en-US" sz="3600" i="1">
                <a:latin typeface="Times New Roman" panose="02020603050405020304" pitchFamily="18" charset="0"/>
              </a:rPr>
              <a:t>T </a:t>
            </a:r>
            <a:r>
              <a:rPr lang="en-US" altLang="en-US" sz="3600">
                <a:latin typeface="Times New Roman" panose="02020603050405020304" pitchFamily="18" charset="0"/>
              </a:rPr>
              <a:t>= 0),  dug nastavlja da raste, Δ</a:t>
            </a:r>
            <a:r>
              <a:rPr lang="en-US" altLang="en-US" sz="3600" i="1">
                <a:latin typeface="Times New Roman" panose="02020603050405020304" pitchFamily="18" charset="0"/>
              </a:rPr>
              <a:t>B </a:t>
            </a:r>
            <a:r>
              <a:rPr lang="en-US" altLang="en-US" sz="3600">
                <a:latin typeface="Times New Roman" panose="02020603050405020304" pitchFamily="18" charset="0"/>
              </a:rPr>
              <a:t>= </a:t>
            </a:r>
            <a:r>
              <a:rPr lang="en-US" altLang="en-US" sz="3600" i="1">
                <a:latin typeface="Times New Roman" panose="02020603050405020304" pitchFamily="18" charset="0"/>
              </a:rPr>
              <a:t>rB </a:t>
            </a:r>
            <a:r>
              <a:rPr lang="en-US" altLang="en-US" sz="3600">
                <a:latin typeface="Times New Roman" panose="02020603050405020304" pitchFamily="18" charset="0"/>
              </a:rPr>
              <a:t>odnosno Δ</a:t>
            </a:r>
            <a:r>
              <a:rPr lang="en-US" altLang="en-US" sz="3600" i="1">
                <a:latin typeface="Times New Roman" panose="02020603050405020304" pitchFamily="18" charset="0"/>
              </a:rPr>
              <a:t>B/B </a:t>
            </a:r>
            <a:r>
              <a:rPr lang="en-US" altLang="en-US" sz="3600">
                <a:latin typeface="Times New Roman" panose="02020603050405020304" pitchFamily="18" charset="0"/>
              </a:rPr>
              <a:t>= </a:t>
            </a:r>
            <a:r>
              <a:rPr lang="en-US" altLang="en-US" sz="3600" i="1">
                <a:latin typeface="Times New Roman" panose="02020603050405020304" pitchFamily="18" charset="0"/>
              </a:rPr>
              <a:t>r</a:t>
            </a:r>
            <a:r>
              <a:rPr lang="en-US" altLang="en-US" sz="3600">
                <a:latin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CA71DC64-223A-4A61-ADF1-ABC9AED9E5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r-Latn-CS" altLang="en-US"/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28237E1E-7227-4F9B-8948-D4F1244CC3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Da bi se akumulacija duga zadržala na nekom datom</a:t>
            </a:r>
          </a:p>
          <a:p>
            <a:pPr eaLnBrk="1" hangingPunct="1"/>
            <a:r>
              <a:rPr lang="en-US" altLang="en-US"/>
              <a:t>nivou, vlada mora neprestano da ostvaruje budžetski</a:t>
            </a:r>
          </a:p>
          <a:p>
            <a:pPr eaLnBrk="1" hangingPunct="1"/>
            <a:r>
              <a:rPr lang="en-US" altLang="en-US"/>
              <a:t>višak, iz koga će moći da se finansira otplata</a:t>
            </a:r>
          </a:p>
          <a:p>
            <a:pPr eaLnBrk="1" hangingPunct="1"/>
            <a:r>
              <a:rPr lang="en-US" altLang="en-US"/>
              <a:t>dospelog zaduženja.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>
            <a:extLst>
              <a:ext uri="{FF2B5EF4-FFF2-40B4-BE49-F238E27FC236}">
                <a16:creationId xmlns:a16="http://schemas.microsoft.com/office/drawing/2014/main" id="{7490AC7F-C20D-4DD3-BF9F-41D49BF10EAE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188" y="1412875"/>
            <a:ext cx="7772400" cy="4725988"/>
          </a:xfrm>
          <a:noFill/>
        </p:spPr>
      </p:pic>
      <p:sp>
        <p:nvSpPr>
          <p:cNvPr id="38915" name="Rectangle 2">
            <a:extLst>
              <a:ext uri="{FF2B5EF4-FFF2-40B4-BE49-F238E27FC236}">
                <a16:creationId xmlns:a16="http://schemas.microsoft.com/office/drawing/2014/main" id="{EE7C5CD4-BCDB-4FFF-9810-902F0DF0FC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00563" y="5589588"/>
            <a:ext cx="4103687" cy="533400"/>
          </a:xfrm>
        </p:spPr>
        <p:txBody>
          <a:bodyPr/>
          <a:lstStyle/>
          <a:p>
            <a:pPr eaLnBrk="1" hangingPunct="1"/>
            <a:r>
              <a:rPr lang="en-US" altLang="en-US" sz="1800" b="1">
                <a:solidFill>
                  <a:srgbClr val="542A7E"/>
                </a:solidFill>
                <a:latin typeface="Symbol" panose="05050102010706020507" pitchFamily="18" charset="2"/>
              </a:rPr>
              <a:t>D</a:t>
            </a:r>
            <a:r>
              <a:rPr lang="en-US" altLang="en-US" sz="1800" b="1">
                <a:solidFill>
                  <a:srgbClr val="542A7E"/>
                </a:solidFill>
                <a:latin typeface="Times New Roman" panose="02020603050405020304" pitchFamily="18" charset="0"/>
              </a:rPr>
              <a:t>B/Y=0 kada je (T-G)/Y=(r-g)B/Y-(</a:t>
            </a:r>
            <a:r>
              <a:rPr lang="en-US" altLang="en-US" sz="1800" b="1">
                <a:solidFill>
                  <a:srgbClr val="542A7E"/>
                </a:solidFill>
                <a:latin typeface="Symbol" panose="05050102010706020507" pitchFamily="18" charset="2"/>
              </a:rPr>
              <a:t>DM0/</a:t>
            </a:r>
            <a:r>
              <a:rPr lang="en-US" altLang="en-US" sz="1800" b="1">
                <a:solidFill>
                  <a:srgbClr val="542A7E"/>
                </a:solidFill>
                <a:latin typeface="Times New Roman" panose="02020603050405020304" pitchFamily="18" charset="0"/>
              </a:rPr>
              <a:t>P)/Y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81514585-760C-4118-A8A8-568879EAFD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r-Latn-CS" altLang="en-US"/>
          </a:p>
        </p:txBody>
      </p:sp>
      <p:pic>
        <p:nvPicPr>
          <p:cNvPr id="39939" name="Picture 4">
            <a:extLst>
              <a:ext uri="{FF2B5EF4-FFF2-40B4-BE49-F238E27FC236}">
                <a16:creationId xmlns:a16="http://schemas.microsoft.com/office/drawing/2014/main" id="{81528A22-9A72-4F0D-8BB9-A87BEEADC8A2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39975" y="1700213"/>
            <a:ext cx="4368800" cy="881062"/>
          </a:xfrm>
          <a:noFill/>
        </p:spPr>
      </p:pic>
      <p:sp>
        <p:nvSpPr>
          <p:cNvPr id="39940" name="Rectangle 5">
            <a:extLst>
              <a:ext uri="{FF2B5EF4-FFF2-40B4-BE49-F238E27FC236}">
                <a16:creationId xmlns:a16="http://schemas.microsoft.com/office/drawing/2014/main" id="{D0026AA8-810A-4DEE-A774-835CEFDEA9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836613"/>
            <a:ext cx="6965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4000">
                <a:solidFill>
                  <a:srgbClr val="FCE78C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600">
                <a:solidFill>
                  <a:srgbClr val="FCE78C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800">
                <a:solidFill>
                  <a:srgbClr val="FCE78C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rgbClr val="FCE78C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b="1">
                <a:latin typeface="Times New Roman" panose="02020603050405020304" pitchFamily="18" charset="0"/>
              </a:rPr>
              <a:t>Javni dug sa rastom i sa inflacijom</a:t>
            </a:r>
          </a:p>
        </p:txBody>
      </p:sp>
      <p:sp>
        <p:nvSpPr>
          <p:cNvPr id="39941" name="Rectangle 6">
            <a:extLst>
              <a:ext uri="{FF2B5EF4-FFF2-40B4-BE49-F238E27FC236}">
                <a16:creationId xmlns:a16="http://schemas.microsoft.com/office/drawing/2014/main" id="{15BD84B7-A667-4E68-B8C1-48C4C30CAA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08275"/>
            <a:ext cx="9144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4000">
                <a:solidFill>
                  <a:srgbClr val="FCE78C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600">
                <a:solidFill>
                  <a:srgbClr val="FCE78C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800">
                <a:solidFill>
                  <a:srgbClr val="FCE78C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rgbClr val="FCE78C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kao rezultat rastuće upotrebe emisione dobiti dolazi do još bržeg rasta ponude novca posredstvom monetarnog multiplikatora) i konačno, do veće stope inflacije.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1FEA0904-2DB2-4A14-B371-AFDFC24600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r-Latn-CS" altLang="en-US"/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52DDACC0-9FED-4E34-8060-447F42C886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914400"/>
            <a:ext cx="9144000" cy="5943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800" b="1"/>
              <a:t>Tri načina stabilizovanja javnog duga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/>
              <a:t>(1) </a:t>
            </a:r>
            <a:r>
              <a:rPr lang="en-US" altLang="en-US" sz="2800" b="1" i="1"/>
              <a:t>kresanje deficita,</a:t>
            </a:r>
            <a:r>
              <a:rPr lang="en-US" altLang="en-US" sz="2800"/>
              <a:t> uz eventualno stvaranje primarnog viška, bilo putem rasta poreza, bilo putem kresanja javne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/>
              <a:t>potrošnje;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/>
              <a:t>(2) </a:t>
            </a:r>
            <a:r>
              <a:rPr lang="en-US" altLang="en-US" sz="2800" i="1" u="sng"/>
              <a:t>finansiranje kroz emisiju novca</a:t>
            </a:r>
            <a:r>
              <a:rPr lang="en-US" altLang="en-US" sz="2800"/>
              <a:t> (monetizacija);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/>
              <a:t>(3) </a:t>
            </a:r>
            <a:r>
              <a:rPr lang="en-US" altLang="en-US" sz="2800" b="1" i="1"/>
              <a:t>objava moratorijuma</a:t>
            </a:r>
            <a:r>
              <a:rPr lang="en-US" altLang="en-US" sz="2800"/>
              <a:t> na deo ili na čitav iznos duga.  </a:t>
            </a:r>
          </a:p>
          <a:p>
            <a:pPr eaLnBrk="1" hangingPunct="1">
              <a:lnSpc>
                <a:spcPct val="80000"/>
              </a:lnSpc>
            </a:pPr>
            <a:endParaRPr lang="en-US" altLang="en-US" sz="2800"/>
          </a:p>
          <a:p>
            <a:pPr eaLnBrk="1" hangingPunct="1">
              <a:lnSpc>
                <a:spcPct val="80000"/>
              </a:lnSpc>
            </a:pPr>
            <a:r>
              <a:rPr lang="en-US" altLang="en-US" sz="2800"/>
              <a:t>Sva tri načina svojevrsni su metodi oporezivanja: u prvom slučaju radi se o standardnom modelu oporezivanja, u drugom slučaju oporezuju se vlasnici nominalne aktive (novca, hartija od vrednosti), a u trećem slučaju oporezuju se krajnji poverioci javnog duga.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711E410B-BEC1-47E2-BB70-5FB6CF0C22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r-Latn-CS" altLang="en-US"/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93EE6E12-18CF-4259-8B5F-1231776958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sr-Latn-CS" altLang="en-US"/>
          </a:p>
        </p:txBody>
      </p:sp>
      <p:pic>
        <p:nvPicPr>
          <p:cNvPr id="41988" name="Picture 4">
            <a:extLst>
              <a:ext uri="{FF2B5EF4-FFF2-40B4-BE49-F238E27FC236}">
                <a16:creationId xmlns:a16="http://schemas.microsoft.com/office/drawing/2014/main" id="{061933A4-968C-493F-ADB8-03D14E3EC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908050"/>
            <a:ext cx="8643938" cy="567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Line 7">
            <a:extLst>
              <a:ext uri="{FF2B5EF4-FFF2-40B4-BE49-F238E27FC236}">
                <a16:creationId xmlns:a16="http://schemas.microsoft.com/office/drawing/2014/main" id="{351FC636-C994-43C4-BE18-042F2D9D6246}"/>
              </a:ext>
            </a:extLst>
          </p:cNvPr>
          <p:cNvSpPr>
            <a:spLocks noChangeShapeType="1"/>
          </p:cNvSpPr>
          <p:nvPr/>
        </p:nvSpPr>
        <p:spPr bwMode="auto">
          <a:xfrm>
            <a:off x="4716463" y="2924175"/>
            <a:ext cx="41036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990" name="Line 8">
            <a:extLst>
              <a:ext uri="{FF2B5EF4-FFF2-40B4-BE49-F238E27FC236}">
                <a16:creationId xmlns:a16="http://schemas.microsoft.com/office/drawing/2014/main" id="{F7D182E0-666A-4113-8BC4-FDE196401E01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1013" y="2708275"/>
            <a:ext cx="7191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C91AA7A6-2525-4526-BB66-83591696D9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r-Latn-CS" altLang="en-US"/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5B3EC01E-F38F-4832-8A81-00EB3E66B0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914400"/>
            <a:ext cx="9144000" cy="5943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800"/>
              <a:t>trade-off, između pravila i diskrecionog ponašanja, čija se prednost sastoji u tome što se može reagovati i na nepredviđene događaje, ali to, samo po sebi, kreira neizvesnost</a:t>
            </a:r>
          </a:p>
          <a:p>
            <a:pPr eaLnBrk="1" hangingPunct="1">
              <a:lnSpc>
                <a:spcPct val="80000"/>
              </a:lnSpc>
            </a:pPr>
            <a:endParaRPr lang="en-US" altLang="en-US" sz="14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/>
              <a:t>Time consistency – Aleksandar Hamilton – D</a:t>
            </a:r>
            <a:r>
              <a:rPr lang="sr-Latn-CS" altLang="en-US" sz="2400"/>
              <a:t>žordž Vašington, 1789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r-Latn-CS" altLang="en-US" sz="2400"/>
          </a:p>
          <a:p>
            <a:pPr eaLnBrk="1" hangingPunct="1">
              <a:lnSpc>
                <a:spcPct val="80000"/>
              </a:lnSpc>
            </a:pPr>
            <a:r>
              <a:rPr lang="sr-Latn-CS" altLang="en-US" sz="2400"/>
              <a:t>Dok je bio rat za nezavisnost od Britanije, vojska se finansirala iz zaduženja. Nakon proglašenja nezavisnosti, utvrđeno je da bi otplata nastalog duga zahtevala da porastu porezi, što je nepopularno i teško pada stanovnštvu tek izašlom iz rata</a:t>
            </a:r>
          </a:p>
          <a:p>
            <a:pPr eaLnBrk="1" hangingPunct="1">
              <a:lnSpc>
                <a:spcPct val="80000"/>
              </a:lnSpc>
            </a:pPr>
            <a:endParaRPr lang="sr-Latn-CS" altLang="en-US" sz="2400"/>
          </a:p>
          <a:p>
            <a:pPr eaLnBrk="1" hangingPunct="1">
              <a:lnSpc>
                <a:spcPct val="80000"/>
              </a:lnSpc>
            </a:pPr>
            <a:r>
              <a:rPr lang="sr-Latn-CS" altLang="en-US" sz="2400"/>
              <a:t>Danas sve zemlje prihvataju da u domenu duga postoji fiksno pravilo – da se dugovi moraju vratiti</a:t>
            </a:r>
          </a:p>
          <a:p>
            <a:pPr eaLnBrk="1" hangingPunct="1">
              <a:lnSpc>
                <a:spcPct val="80000"/>
              </a:lnSpc>
            </a:pPr>
            <a:endParaRPr lang="en-US" altLang="en-US" sz="18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4B7B9-30FB-48FC-95CD-9A4B17C11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4FCF7-1CEE-4FA1-BD08-FCB193E7D1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Aleksandar Hamilton</a:t>
            </a:r>
          </a:p>
          <a:p>
            <a:r>
              <a:rPr lang="en-GB" dirty="0">
                <a:hlinkClick r:id="rId2"/>
              </a:rPr>
              <a:t>https://sh.wikipedia.org/wiki/Alexander_Hamilton</a:t>
            </a:r>
            <a:endParaRPr lang="sr-Latn-R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007CA1-DD65-4FF5-803C-CE087C13A0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97" y="3226187"/>
            <a:ext cx="7149206" cy="309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4243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490892E6-98B1-4CFE-8FF5-7BD6D9D73C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r-Latn-CS" altLang="en-US"/>
          </a:p>
        </p:txBody>
      </p:sp>
      <p:pic>
        <p:nvPicPr>
          <p:cNvPr id="44035" name="Picture 4">
            <a:extLst>
              <a:ext uri="{FF2B5EF4-FFF2-40B4-BE49-F238E27FC236}">
                <a16:creationId xmlns:a16="http://schemas.microsoft.com/office/drawing/2014/main" id="{2603ADEF-AAB9-4DF2-A119-968830A12FB8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2728913"/>
            <a:ext cx="7772400" cy="1246187"/>
          </a:xfr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9">
            <a:extLst>
              <a:ext uri="{FF2B5EF4-FFF2-40B4-BE49-F238E27FC236}">
                <a16:creationId xmlns:a16="http://schemas.microsoft.com/office/drawing/2014/main" id="{CDA7F8FC-077A-472F-A094-279C45486DC6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3" y="908050"/>
            <a:ext cx="3810000" cy="4876800"/>
          </a:xfrm>
        </p:spPr>
      </p:pic>
      <p:pic>
        <p:nvPicPr>
          <p:cNvPr id="45059" name="Picture 10">
            <a:extLst>
              <a:ext uri="{FF2B5EF4-FFF2-40B4-BE49-F238E27FC236}">
                <a16:creationId xmlns:a16="http://schemas.microsoft.com/office/drawing/2014/main" id="{AEAEAFA9-EC49-4A7F-9E31-16D18C2A269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5060" name="Rectangle 3">
            <a:extLst>
              <a:ext uri="{FF2B5EF4-FFF2-40B4-BE49-F238E27FC236}">
                <a16:creationId xmlns:a16="http://schemas.microsoft.com/office/drawing/2014/main" id="{F20DF620-9AE0-4A80-8AD9-3478EAC429AB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914400"/>
            <a:ext cx="3810000" cy="4876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3600"/>
          </a:p>
          <a:p>
            <a:pPr lvl="1" eaLnBrk="1" hangingPunct="1">
              <a:buFontTx/>
              <a:buNone/>
            </a:pPr>
            <a:endParaRPr lang="en-US" altLang="en-US" sz="3200"/>
          </a:p>
          <a:p>
            <a:pPr lvl="1" eaLnBrk="1" hangingPunct="1"/>
            <a:endParaRPr lang="en-US" altLang="en-US" sz="3200"/>
          </a:p>
        </p:txBody>
      </p:sp>
      <p:sp>
        <p:nvSpPr>
          <p:cNvPr id="45061" name="Rectangle 11">
            <a:extLst>
              <a:ext uri="{FF2B5EF4-FFF2-40B4-BE49-F238E27FC236}">
                <a16:creationId xmlns:a16="http://schemas.microsoft.com/office/drawing/2014/main" id="{955DD046-ADD0-4D89-B1C2-616EE3729C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5919788"/>
            <a:ext cx="799306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4000">
                <a:solidFill>
                  <a:srgbClr val="FCE78C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600">
                <a:solidFill>
                  <a:srgbClr val="FCE78C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800">
                <a:solidFill>
                  <a:srgbClr val="FCE78C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rgbClr val="FCE78C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Neslaganje se onda svodi na sledeće jednostavno pitanje: može li privreda dugo da odstupa od svoje dugoročne </a:t>
            </a:r>
            <a:r>
              <a:rPr lang="en-US" altLang="en-US" sz="2400" i="1">
                <a:latin typeface="Times New Roman" panose="02020603050405020304" pitchFamily="18" charset="0"/>
              </a:rPr>
              <a:t>AS </a:t>
            </a:r>
            <a:r>
              <a:rPr lang="en-US" altLang="en-US" sz="2400">
                <a:latin typeface="Times New Roman" panose="02020603050405020304" pitchFamily="18" charset="0"/>
              </a:rPr>
              <a:t>krive?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3377F2A5-77FE-4E3B-9D4C-DEF3FF2E3E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r-Latn-CS" altLang="en-US"/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1E87D29C-F513-4D7E-8D95-B45A870990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Šta onda determiniše nagib i brzinu kretanja </a:t>
            </a:r>
            <a:r>
              <a:rPr lang="en-US" altLang="en-US" sz="3600" i="1"/>
              <a:t>AS </a:t>
            </a:r>
            <a:r>
              <a:rPr lang="en-US" altLang="en-US" sz="3600"/>
              <a:t>krive?</a:t>
            </a:r>
          </a:p>
          <a:p>
            <a:pPr eaLnBrk="1" hangingPunct="1"/>
            <a:r>
              <a:rPr lang="en-US" altLang="en-US" sz="3600"/>
              <a:t>Nagib zavisi od procesa čišćenja tržišta (market-clearing).</a:t>
            </a:r>
          </a:p>
          <a:p>
            <a:pPr eaLnBrk="1" hangingPunct="1"/>
            <a:r>
              <a:rPr lang="en-US" altLang="en-US" sz="3600"/>
              <a:t>U privredama gde zarade i cene snažno reaguju na pojavu viška tražnje bilo na tržištu dobara ili na</a:t>
            </a:r>
          </a:p>
          <a:p>
            <a:pPr eaLnBrk="1" hangingPunct="1"/>
            <a:r>
              <a:rPr lang="en-US" altLang="en-US" sz="3600"/>
              <a:t>tržištu rada, </a:t>
            </a:r>
            <a:r>
              <a:rPr lang="en-US" altLang="en-US" sz="3600" i="1"/>
              <a:t>AS </a:t>
            </a:r>
            <a:r>
              <a:rPr lang="en-US" altLang="en-US" sz="3600"/>
              <a:t>kriva će biti strma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238E94B4-25EA-462B-8142-566B0B7958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r-Latn-CS" altLang="en-US"/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F58E3904-5B32-41DE-8F66-73FC67D7AF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Drugi razlog da jedna privreda bude u blizini svoje vertikalne</a:t>
            </a:r>
          </a:p>
          <a:p>
            <a:pPr eaLnBrk="1" hangingPunct="1"/>
            <a:r>
              <a:rPr lang="en-US" altLang="en-US" i="1"/>
              <a:t>AS </a:t>
            </a:r>
            <a:r>
              <a:rPr lang="en-US" altLang="en-US"/>
              <a:t>krive je taj što se bazična inflacija brzo izjednačava</a:t>
            </a:r>
          </a:p>
          <a:p>
            <a:pPr eaLnBrk="1" hangingPunct="1"/>
            <a:r>
              <a:rPr lang="en-US" altLang="en-US"/>
              <a:t>sa stvarnom, tj. što se kratkoročna </a:t>
            </a:r>
            <a:r>
              <a:rPr lang="en-US" altLang="en-US" i="1"/>
              <a:t>AS </a:t>
            </a:r>
            <a:r>
              <a:rPr lang="en-US" altLang="en-US"/>
              <a:t>kriva brzo</a:t>
            </a:r>
          </a:p>
          <a:p>
            <a:pPr eaLnBrk="1" hangingPunct="1"/>
            <a:r>
              <a:rPr lang="en-US" altLang="en-US"/>
              <a:t>pomera.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AAC492A9-509F-431A-92DD-6CB702F1CD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r-Latn-CS" altLang="en-US"/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005A42E1-68A7-4505-82A0-24EB9C76B4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800"/>
              <a:t>Kejnzijanci misle da je zabluda da se bazična inflacija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800"/>
              <a:t>može svesti samo na očekivanu inflaciju.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800"/>
              <a:t> Čak i kada bi svi privredni subjekti umeli savršeno da predviđaju budućnost, možda su već potpisali ugovore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800"/>
              <a:t>U toku tog intervala, privreda će biti van linije trenda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8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800"/>
              <a:t>Drugi razlog – rigidne cene rada  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41D195EA-596C-4AD2-8689-A4A5C46841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r-Latn-CS" altLang="en-US"/>
          </a:p>
        </p:txBody>
      </p:sp>
      <p:pic>
        <p:nvPicPr>
          <p:cNvPr id="49155" name="Picture 4">
            <a:extLst>
              <a:ext uri="{FF2B5EF4-FFF2-40B4-BE49-F238E27FC236}">
                <a16:creationId xmlns:a16="http://schemas.microsoft.com/office/drawing/2014/main" id="{44C46B65-75F1-42EC-84EE-2DC7C8798A36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93825" y="1000125"/>
            <a:ext cx="5308600" cy="5857875"/>
          </a:xfr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F16980E2-F2C3-426D-A9F3-120AC34F5D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r-Latn-CS" altLang="en-US"/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23D36C25-AB0F-47EB-A766-91A43AF7DE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en-US" altLang="en-US" sz="2400"/>
              <a:t>Milton Fridman </a:t>
            </a:r>
          </a:p>
          <a:p>
            <a:pPr marL="457200" indent="-457200" eaLnBrk="1" hangingPunct="1">
              <a:lnSpc>
                <a:spcPct val="80000"/>
              </a:lnSpc>
              <a:buFontTx/>
              <a:buAutoNum type="arabicPeriod"/>
            </a:pPr>
            <a:r>
              <a:rPr lang="en-US" altLang="en-US" sz="2400"/>
              <a:t>Spoznajni jaz (jaz u otkrivanju potrebe za akcijom), </a:t>
            </a:r>
          </a:p>
          <a:p>
            <a:pPr marL="457200" indent="-457200" eaLnBrk="1" hangingPunct="1">
              <a:lnSpc>
                <a:spcPct val="80000"/>
              </a:lnSpc>
              <a:buFontTx/>
              <a:buAutoNum type="arabicPeriod"/>
            </a:pPr>
            <a:r>
              <a:rPr lang="en-US" altLang="en-US" sz="2400"/>
              <a:t>Jaz u odlučivanju.</a:t>
            </a:r>
          </a:p>
          <a:p>
            <a:pPr marL="457200" indent="-457200" eaLnBrk="1" hangingPunct="1">
              <a:lnSpc>
                <a:spcPct val="80000"/>
              </a:lnSpc>
              <a:buFontTx/>
              <a:buAutoNum type="arabicPeriod"/>
            </a:pPr>
            <a:r>
              <a:rPr lang="en-US" altLang="en-US" sz="2400"/>
              <a:t>Implementacioni jaz, pošto ministarstva moraju da pripreme, a parlamenti da usvoje odgovarajuće zakone. </a:t>
            </a:r>
          </a:p>
          <a:p>
            <a:pPr marL="457200" indent="-457200" eaLnBrk="1" hangingPunct="1">
              <a:lnSpc>
                <a:spcPct val="80000"/>
              </a:lnSpc>
              <a:buFontTx/>
              <a:buAutoNum type="arabicPeriod"/>
            </a:pPr>
            <a:r>
              <a:rPr lang="en-US" altLang="en-US" sz="2400"/>
              <a:t>Jaz u realizaciji  </a:t>
            </a:r>
          </a:p>
          <a:p>
            <a:pPr marL="457200" indent="-457200" eaLnBrk="1" hangingPunct="1">
              <a:lnSpc>
                <a:spcPct val="80000"/>
              </a:lnSpc>
            </a:pPr>
            <a:r>
              <a:rPr lang="en-US" altLang="en-US" sz="2400"/>
              <a:t>Potrebno je najmanje nekoliko meseci da bi se osetilo dejstvomonetarne relaksacije i depresijacije kursa na realnuprivrednu aktivnost. Što je još gore, ovaj jaz u realizaciji sadrži visok stepen neizvesnosti; ekonomisti ga ne mogu uvek sasvim tačno utvrditi.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E3244B91-661F-487E-AC4D-55352EFD85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r-Latn-CS" altLang="en-US"/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75B09E82-068F-4D71-8156-799FC7BD2E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Lukasova kritika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Privrednisubjekti se ne rukovode tekućim ponašanjem vlade,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već svojom percepcijom njihovog načina vladanja,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odnosno njihovog režima ekonomske politike.</a:t>
            </a:r>
          </a:p>
          <a:p>
            <a:pPr eaLnBrk="1" hangingPunct="1">
              <a:lnSpc>
                <a:spcPct val="80000"/>
              </a:lnSpc>
            </a:pPr>
            <a:endParaRPr lang="en-US" altLang="en-US" sz="2000"/>
          </a:p>
          <a:p>
            <a:pPr eaLnBrk="1" hangingPunct="1">
              <a:lnSpc>
                <a:spcPct val="80000"/>
              </a:lnSpc>
            </a:pPr>
            <a:endParaRPr lang="en-US" altLang="en-US" sz="20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Jedna od implikacija Lukasove kritike na ekonomsku  politiku je da je za vladu sigurnije da ide manjim koracima.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Naredna implikacija je da mere ekonomske politike moraju predstavljati kombinaciju tekućih akcija i akcija na učvršćivanju opredeljenja vlade za buduće akcije.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Ovo može biti još jedan argument protiv aktivizma, a u svakom slučaju, predstavlja valjan razlog za oprez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1C89EEB8-9B4E-4CBE-B746-0D3E2A3713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r-Latn-CS" altLang="en-US"/>
          </a:p>
        </p:txBody>
      </p:sp>
      <p:pic>
        <p:nvPicPr>
          <p:cNvPr id="52227" name="Picture 4">
            <a:extLst>
              <a:ext uri="{FF2B5EF4-FFF2-40B4-BE49-F238E27FC236}">
                <a16:creationId xmlns:a16="http://schemas.microsoft.com/office/drawing/2014/main" id="{07284584-6E83-4681-8A34-B20A8C52DCC2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5900" y="771525"/>
            <a:ext cx="8893175" cy="7410450"/>
          </a:xfrm>
          <a:noFill/>
        </p:spPr>
      </p:pic>
      <p:sp>
        <p:nvSpPr>
          <p:cNvPr id="52228" name="Line 5">
            <a:extLst>
              <a:ext uri="{FF2B5EF4-FFF2-40B4-BE49-F238E27FC236}">
                <a16:creationId xmlns:a16="http://schemas.microsoft.com/office/drawing/2014/main" id="{43041AFF-60FD-4118-AFD0-C77C731B82ED}"/>
              </a:ext>
            </a:extLst>
          </p:cNvPr>
          <p:cNvSpPr>
            <a:spLocks noChangeShapeType="1"/>
          </p:cNvSpPr>
          <p:nvPr/>
        </p:nvSpPr>
        <p:spPr bwMode="auto">
          <a:xfrm>
            <a:off x="971550" y="3357563"/>
            <a:ext cx="35290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2229" name="Line 6">
            <a:extLst>
              <a:ext uri="{FF2B5EF4-FFF2-40B4-BE49-F238E27FC236}">
                <a16:creationId xmlns:a16="http://schemas.microsoft.com/office/drawing/2014/main" id="{E4D2BD2D-E9F5-4298-928F-232E73FD0DDA}"/>
              </a:ext>
            </a:extLst>
          </p:cNvPr>
          <p:cNvSpPr>
            <a:spLocks noChangeShapeType="1"/>
          </p:cNvSpPr>
          <p:nvPr/>
        </p:nvSpPr>
        <p:spPr bwMode="auto">
          <a:xfrm>
            <a:off x="395288" y="3573463"/>
            <a:ext cx="32400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2230" name="Line 7">
            <a:extLst>
              <a:ext uri="{FF2B5EF4-FFF2-40B4-BE49-F238E27FC236}">
                <a16:creationId xmlns:a16="http://schemas.microsoft.com/office/drawing/2014/main" id="{DC4D6C80-D273-4DF6-878D-7607AA62B1FC}"/>
              </a:ext>
            </a:extLst>
          </p:cNvPr>
          <p:cNvSpPr>
            <a:spLocks noChangeShapeType="1"/>
          </p:cNvSpPr>
          <p:nvPr/>
        </p:nvSpPr>
        <p:spPr bwMode="auto">
          <a:xfrm>
            <a:off x="5292725" y="3357563"/>
            <a:ext cx="31670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52AB9993-7678-4422-9F89-B249CBC40D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r-Latn-CS" altLang="en-US"/>
          </a:p>
        </p:txBody>
      </p:sp>
      <p:pic>
        <p:nvPicPr>
          <p:cNvPr id="53251" name="Picture 4">
            <a:extLst>
              <a:ext uri="{FF2B5EF4-FFF2-40B4-BE49-F238E27FC236}">
                <a16:creationId xmlns:a16="http://schemas.microsoft.com/office/drawing/2014/main" id="{00B7C299-C212-400D-989C-57822C6BDFBA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877888"/>
            <a:ext cx="8856663" cy="5551487"/>
          </a:xfrm>
          <a:noFill/>
        </p:spPr>
      </p:pic>
      <p:sp>
        <p:nvSpPr>
          <p:cNvPr id="53252" name="Line 5">
            <a:extLst>
              <a:ext uri="{FF2B5EF4-FFF2-40B4-BE49-F238E27FC236}">
                <a16:creationId xmlns:a16="http://schemas.microsoft.com/office/drawing/2014/main" id="{05E82F9B-B3E9-4B91-91FF-C14B78032666}"/>
              </a:ext>
            </a:extLst>
          </p:cNvPr>
          <p:cNvSpPr>
            <a:spLocks noChangeShapeType="1"/>
          </p:cNvSpPr>
          <p:nvPr/>
        </p:nvSpPr>
        <p:spPr bwMode="auto">
          <a:xfrm>
            <a:off x="3492500" y="3933825"/>
            <a:ext cx="11509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3253" name="Line 6">
            <a:extLst>
              <a:ext uri="{FF2B5EF4-FFF2-40B4-BE49-F238E27FC236}">
                <a16:creationId xmlns:a16="http://schemas.microsoft.com/office/drawing/2014/main" id="{18BFCFC4-8048-468E-B004-496BD35E5495}"/>
              </a:ext>
            </a:extLst>
          </p:cNvPr>
          <p:cNvSpPr>
            <a:spLocks noChangeShapeType="1"/>
          </p:cNvSpPr>
          <p:nvPr/>
        </p:nvSpPr>
        <p:spPr bwMode="auto">
          <a:xfrm>
            <a:off x="539750" y="4221163"/>
            <a:ext cx="4032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3254" name="Line 7">
            <a:extLst>
              <a:ext uri="{FF2B5EF4-FFF2-40B4-BE49-F238E27FC236}">
                <a16:creationId xmlns:a16="http://schemas.microsoft.com/office/drawing/2014/main" id="{5B338573-E52A-4F4C-B238-FFD88C3D2ED9}"/>
              </a:ext>
            </a:extLst>
          </p:cNvPr>
          <p:cNvSpPr>
            <a:spLocks noChangeShapeType="1"/>
          </p:cNvSpPr>
          <p:nvPr/>
        </p:nvSpPr>
        <p:spPr bwMode="auto">
          <a:xfrm>
            <a:off x="539750" y="4437063"/>
            <a:ext cx="12239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3A5D9175-B3E5-4790-94D6-28FA9F0C6A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r-Latn-CS" altLang="en-US"/>
          </a:p>
        </p:txBody>
      </p:sp>
      <p:pic>
        <p:nvPicPr>
          <p:cNvPr id="54275" name="Picture 4">
            <a:extLst>
              <a:ext uri="{FF2B5EF4-FFF2-40B4-BE49-F238E27FC236}">
                <a16:creationId xmlns:a16="http://schemas.microsoft.com/office/drawing/2014/main" id="{1781DAEC-5560-4B9F-97FB-8B23EE073F07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-315913"/>
            <a:ext cx="7777163" cy="6948488"/>
          </a:xfr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1D37AD90-A3A6-482F-B79A-8CA245C1AA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r-Latn-CS" altLang="en-US"/>
          </a:p>
        </p:txBody>
      </p:sp>
      <p:pic>
        <p:nvPicPr>
          <p:cNvPr id="55299" name="Picture 4">
            <a:extLst>
              <a:ext uri="{FF2B5EF4-FFF2-40B4-BE49-F238E27FC236}">
                <a16:creationId xmlns:a16="http://schemas.microsoft.com/office/drawing/2014/main" id="{D0951D1F-4846-4525-9F34-F5686FBC47F9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188" y="160338"/>
            <a:ext cx="7921625" cy="6384925"/>
          </a:xfr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DDF0D172-121F-4F7E-B855-B968557CF6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r-Latn-CS" altLang="en-US"/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B4E33A70-5EA0-4ADC-9361-0998F0B858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3600"/>
              <a:t>Teza  - političke stranke zainteresovane su isključivo za onu politiku koja maksimizira šanse da budu ponovo izabrani</a:t>
            </a:r>
          </a:p>
          <a:p>
            <a:pPr eaLnBrk="1" hangingPunct="1">
              <a:lnSpc>
                <a:spcPct val="80000"/>
              </a:lnSpc>
            </a:pPr>
            <a:endParaRPr lang="en-US" altLang="en-US" sz="3600"/>
          </a:p>
          <a:p>
            <a:pPr eaLnBrk="1" hangingPunct="1">
              <a:lnSpc>
                <a:spcPct val="80000"/>
              </a:lnSpc>
            </a:pPr>
            <a:r>
              <a:rPr lang="en-US" altLang="en-US" sz="3600"/>
              <a:t>Teorema glasača na medijani tvrdi da je glasač sa medijane — od koga je polovina birača rangirana ulevo, a polovina udesno — upravo onaj odlučujući.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8F187DDE-A9BC-4EB3-AF68-7B64AC83FE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r-Latn-CS" altLang="en-US"/>
          </a:p>
        </p:txBody>
      </p:sp>
      <p:pic>
        <p:nvPicPr>
          <p:cNvPr id="57347" name="Picture 4">
            <a:extLst>
              <a:ext uri="{FF2B5EF4-FFF2-40B4-BE49-F238E27FC236}">
                <a16:creationId xmlns:a16="http://schemas.microsoft.com/office/drawing/2014/main" id="{4957E965-C317-4BEC-8DF5-E1ADFDA1E0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205038"/>
            <a:ext cx="8696325" cy="170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7FB73173-6FB3-4150-93CF-E0E0EBDB25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r-Latn-CS" altLang="en-US"/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ECA7A6FF-5642-4584-8799-6D3AA82680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/>
              <a:t> tri glavna metoda za povećanje dugoročnog potencijala jedne privrede. 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/>
          </a:p>
          <a:p>
            <a:pPr eaLnBrk="1" hangingPunct="1">
              <a:lnSpc>
                <a:spcPct val="80000"/>
              </a:lnSpc>
            </a:pPr>
            <a:r>
              <a:rPr lang="en-US" altLang="en-US" sz="2400"/>
              <a:t>Prvo, dobra politika agregatne ponude treba da obezbedi maksimalnu tržišnu efikasnost; a kada tržišta ovakav test ne prođu, treba primeniti državnu intervenciju.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/>
              <a:t>Drugo, pošto vlade već primenjuju državnu intervenciju i kad treba i kad ne treba, negativne efekte intervencija bi trebalo minimizirati.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/>
              <a:t>Treće, u Evropi je oko 10% radne snage nezaposleno,što predstavlja veliki problem.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0035E271-223A-4BE7-B55A-18FE8C070F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r-Latn-CS" altLang="en-US"/>
          </a:p>
        </p:txBody>
      </p:sp>
      <p:pic>
        <p:nvPicPr>
          <p:cNvPr id="59395" name="Picture 5">
            <a:extLst>
              <a:ext uri="{FF2B5EF4-FFF2-40B4-BE49-F238E27FC236}">
                <a16:creationId xmlns:a16="http://schemas.microsoft.com/office/drawing/2014/main" id="{8D58E2A5-946C-43B5-9B44-FADFE7927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692150"/>
            <a:ext cx="4319588" cy="407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6" name="Picture 7">
            <a:extLst>
              <a:ext uri="{FF2B5EF4-FFF2-40B4-BE49-F238E27FC236}">
                <a16:creationId xmlns:a16="http://schemas.microsoft.com/office/drawing/2014/main" id="{E4C333E5-C874-4501-851C-F5A1E4696003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3850" y="620713"/>
            <a:ext cx="5010150" cy="4221162"/>
          </a:xfrm>
          <a:noFill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E94B6582-C5FF-4918-A7EE-5C4BEEF4FF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r-Latn-CS" altLang="en-US"/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9022245C-BA6A-4640-A0C0-C233B29433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sr-Latn-CS" altLang="en-US"/>
          </a:p>
        </p:txBody>
      </p:sp>
      <p:pic>
        <p:nvPicPr>
          <p:cNvPr id="60420" name="Picture 4">
            <a:extLst>
              <a:ext uri="{FF2B5EF4-FFF2-40B4-BE49-F238E27FC236}">
                <a16:creationId xmlns:a16="http://schemas.microsoft.com/office/drawing/2014/main" id="{97E4F610-2918-439A-BABF-3154E3796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513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A0B22-9544-408D-AB68-56A6CD342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52E18D6-2A0F-483F-8DF5-84EC22D32C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914400"/>
            <a:ext cx="5364088" cy="4876800"/>
          </a:xfrm>
        </p:spPr>
        <p:txBody>
          <a:bodyPr/>
          <a:lstStyle/>
          <a:p>
            <a:r>
              <a:rPr lang="en-GB" altLang="en-US" dirty="0"/>
              <a:t>D</a:t>
            </a:r>
            <a:r>
              <a:rPr lang="en-US" altLang="en-US" dirty="0" err="1"/>
              <a:t>istorzivno</a:t>
            </a:r>
            <a:r>
              <a:rPr lang="en-US" altLang="en-US" dirty="0"/>
              <a:t> </a:t>
            </a:r>
            <a:r>
              <a:rPr lang="en-US" altLang="en-US" dirty="0" err="1"/>
              <a:t>oporezivanje</a:t>
            </a:r>
            <a:r>
              <a:rPr lang="en-US" altLang="en-US" dirty="0"/>
              <a:t> – </a:t>
            </a:r>
          </a:p>
          <a:p>
            <a:r>
              <a:rPr lang="en-GB" altLang="en-US" dirty="0"/>
              <a:t>I</a:t>
            </a:r>
            <a:r>
              <a:rPr lang="en-US" altLang="en-US" dirty="0" err="1"/>
              <a:t>znadproporcionalni</a:t>
            </a:r>
            <a:r>
              <a:rPr lang="en-US" altLang="en-US" dirty="0"/>
              <a:t> </a:t>
            </a:r>
            <a:r>
              <a:rPr lang="en-US" altLang="en-US" dirty="0" err="1"/>
              <a:t>porez</a:t>
            </a:r>
            <a:r>
              <a:rPr lang="en-US" altLang="en-US" dirty="0"/>
              <a:t> je </a:t>
            </a:r>
            <a:r>
              <a:rPr lang="en-US" altLang="en-US" dirty="0" err="1"/>
              <a:t>distorzivan</a:t>
            </a:r>
            <a:r>
              <a:rPr lang="en-US" altLang="en-US" dirty="0"/>
              <a:t>, </a:t>
            </a:r>
          </a:p>
          <a:p>
            <a:r>
              <a:rPr lang="en-GB" altLang="en-US" dirty="0">
                <a:hlinkClick r:id="rId2" tooltip="Lump-sum tax"/>
              </a:rPr>
              <a:t>P</a:t>
            </a:r>
            <a:r>
              <a:rPr lang="en-US" altLang="en-US" dirty="0" err="1">
                <a:hlinkClick r:id="rId2" tooltip="Lump-sum tax"/>
              </a:rPr>
              <a:t>aušalni</a:t>
            </a:r>
            <a:r>
              <a:rPr lang="en-US" altLang="en-US" dirty="0">
                <a:hlinkClick r:id="rId2" tooltip="Lump-sum tax"/>
              </a:rPr>
              <a:t>  - </a:t>
            </a:r>
            <a:r>
              <a:rPr lang="en-GB" altLang="en-US" dirty="0"/>
              <a:t>n</a:t>
            </a:r>
            <a:r>
              <a:rPr lang="en-US" altLang="en-US" dirty="0" err="1"/>
              <a:t>ije</a:t>
            </a:r>
            <a:r>
              <a:rPr lang="en-GB" altLang="en-US" dirty="0"/>
              <a:t>.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39144167-19C7-4CEB-8036-6C8E50EEA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28" t="43678" r="30070" b="12640"/>
          <a:stretch>
            <a:fillRect/>
          </a:stretch>
        </p:blipFill>
        <p:spPr>
          <a:xfrm>
            <a:off x="5236468" y="1196975"/>
            <a:ext cx="3656012" cy="47529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2101903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095C0-4517-479F-8D1F-1274FFEDF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625D03-ED9F-40EC-84A3-7744AF4653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106704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0A6329EB-1396-4B91-9BD1-431E7C75A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pic>
        <p:nvPicPr>
          <p:cNvPr id="31747" name="Picture 2">
            <a:extLst>
              <a:ext uri="{FF2B5EF4-FFF2-40B4-BE49-F238E27FC236}">
                <a16:creationId xmlns:a16="http://schemas.microsoft.com/office/drawing/2014/main" id="{69FC5CFF-7E6D-41BA-B83B-C03A316701E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71" t="22096" r="50000" b="20258"/>
          <a:stretch>
            <a:fillRect/>
          </a:stretch>
        </p:blipFill>
        <p:spPr>
          <a:xfrm>
            <a:off x="107504" y="152400"/>
            <a:ext cx="3743325" cy="6553200"/>
          </a:xfrm>
          <a:noFill/>
        </p:spPr>
      </p:pic>
      <p:sp>
        <p:nvSpPr>
          <p:cNvPr id="2" name="Rectangle 4">
            <a:extLst>
              <a:ext uri="{FF2B5EF4-FFF2-40B4-BE49-F238E27FC236}">
                <a16:creationId xmlns:a16="http://schemas.microsoft.com/office/drawing/2014/main" id="{B20593BE-1FB2-4127-8324-ED38A1CFEC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7782" y="1703229"/>
            <a:ext cx="411522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FCE78C"/>
                </a:solidFill>
                <a:effectLst/>
                <a:latin typeface="Times New Roman" panose="02020603050405020304" pitchFamily="18" charset="0"/>
                <a:hlinkClick r:id="rId3"/>
              </a:rPr>
              <a:t>Finland to end basic income experiment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rgbClr val="FCE78C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" name="AutoShape 5" descr="data:image/png;base64,iVBORw0KGgoAAAANSUhEUgAAABAAAAAQCAYAAAAf8/9hAAAACXBIWXMAAAsSAAALEgHS3X78AAAB3ElEQVQ4jY2TPWhTURTH/+e8l7QNJg0qCJpCSdEnONTFDk5udfILs9mS6iJYpI4VnURXUcRJrFG3gm3tXLpIxaUUIVA/iLRJayQ2Nk1q7cu99zjUF/JhQv7jOff/O+fcwyERAQAQEaoVjsdOirgP93L+W5svJpeq8xVfPWD/yPkepekBWbjETl8nM0h9XtkRV72xLbmdn5hJ/xdw4OaVkC6U7oBwg6MRH0d7fGTbQDoLIYKUXa2/rO5C6SdWOHh/4/HrLQCwvZZUoZi2Dh/ysdPbRZ0dNeOQCMj2WXTiaMCUtsdUKn0dQHcNAEZCVr+DViJjYAW6/NqI34txS0eVIqEwRgfONMTbApyORDE3PIbF9dX2AKPHTyESCFbMExeGMTL9EguZVHuAxY3vmBscwtkjfS3NTQELuQzi72bwaGAQ8elEUzNQtQUiLsmf3X3eCt/n1uBMPQUy2bqSDCIuNXQgjHnJ5kzTUt47rUQY8w0AG2ZcLX/bkc2t5m5mlJdTv22Y8QZAPjGbBPHl8oePRb2yruu9BjBu8msRGrF8YjZZGb3+mA5ePee4ip9xoKOfj/UGSRuYtR/b+ldxyW/paz+fv/0EtLhGT91DF2NgubtXnu4VXk1N1vzFP99f037PUFbu4yIAAAAASUVORK5CYII=">
            <a:extLst>
              <a:ext uri="{FF2B5EF4-FFF2-40B4-BE49-F238E27FC236}">
                <a16:creationId xmlns:a16="http://schemas.microsoft.com/office/drawing/2014/main" id="{22827853-A454-4ECC-A29F-76FF01B5ABA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54378" y="1773595"/>
            <a:ext cx="1143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8E847B-6A57-4D81-A558-1EA671B876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782" y="2161160"/>
            <a:ext cx="5007240" cy="3860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5917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0F8BBD51-A9D2-41A1-88DF-C68911920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EF9AE1-3A40-4D41-AB92-9CFD8E6FF2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14400"/>
            <a:ext cx="8964613" cy="4876800"/>
          </a:xfrm>
        </p:spPr>
        <p:txBody>
          <a:bodyPr/>
          <a:lstStyle/>
          <a:p>
            <a:pPr>
              <a:defRPr/>
            </a:pPr>
            <a:r>
              <a:rPr lang="en-GB" b="1" dirty="0" err="1"/>
              <a:t>Politička</a:t>
            </a:r>
            <a:r>
              <a:rPr lang="en-GB" b="1" dirty="0"/>
              <a:t> </a:t>
            </a:r>
            <a:r>
              <a:rPr lang="en-GB" b="1" dirty="0" err="1"/>
              <a:t>ekonomija</a:t>
            </a:r>
            <a:r>
              <a:rPr lang="en-GB" b="1" dirty="0"/>
              <a:t> </a:t>
            </a:r>
            <a:r>
              <a:rPr lang="en-GB" b="1" dirty="0" err="1"/>
              <a:t>reforme</a:t>
            </a:r>
            <a:br>
              <a:rPr lang="en-GB" dirty="0"/>
            </a:br>
            <a:r>
              <a:rPr lang="en-GB" b="1" dirty="0" err="1"/>
              <a:t>tržišta</a:t>
            </a:r>
            <a:r>
              <a:rPr lang="en-GB" b="1" dirty="0"/>
              <a:t> </a:t>
            </a:r>
            <a:r>
              <a:rPr lang="en-GB" b="1" dirty="0" err="1"/>
              <a:t>rada</a:t>
            </a:r>
            <a:br>
              <a:rPr lang="en-GB" dirty="0"/>
            </a:br>
            <a:endParaRPr lang="sr-Latn-RS" dirty="0"/>
          </a:p>
          <a:p>
            <a:pPr marL="742950" indent="-742950">
              <a:buFontTx/>
              <a:buAutoNum type="arabicPeriod"/>
              <a:defRPr/>
            </a:pPr>
            <a:r>
              <a:rPr lang="sr-Latn-RS" dirty="0"/>
              <a:t>M</a:t>
            </a:r>
            <a:r>
              <a:rPr lang="en-GB" dirty="0" err="1"/>
              <a:t>argaret</a:t>
            </a:r>
            <a:r>
              <a:rPr lang="en-GB" dirty="0"/>
              <a:t> </a:t>
            </a:r>
            <a:r>
              <a:rPr lang="en-GB" dirty="0" err="1"/>
              <a:t>Tačer</a:t>
            </a:r>
            <a:endParaRPr lang="sr-Latn-RS" dirty="0"/>
          </a:p>
          <a:p>
            <a:pPr marL="742950" indent="-742950">
              <a:buFontTx/>
              <a:buAutoNum type="arabicPeriod"/>
              <a:defRPr/>
            </a:pPr>
            <a:r>
              <a:rPr lang="sr-Latn-RS" dirty="0"/>
              <a:t> </a:t>
            </a:r>
            <a:r>
              <a:rPr lang="en-GB" dirty="0"/>
              <a:t>U </a:t>
            </a:r>
            <a:r>
              <a:rPr lang="en-GB" dirty="0" err="1"/>
              <a:t>Holandiji</a:t>
            </a:r>
            <a:r>
              <a:rPr lang="en-GB" dirty="0"/>
              <a:t> je </a:t>
            </a:r>
            <a:r>
              <a:rPr lang="en-GB" dirty="0" err="1"/>
              <a:t>izabran</a:t>
            </a:r>
            <a:r>
              <a:rPr lang="en-GB" dirty="0"/>
              <a:t> </a:t>
            </a:r>
            <a:r>
              <a:rPr lang="en-GB" dirty="0" err="1"/>
              <a:t>radikalno</a:t>
            </a:r>
            <a:r>
              <a:rPr lang="en-GB" dirty="0"/>
              <a:t> </a:t>
            </a:r>
            <a:r>
              <a:rPr lang="en-GB" dirty="0" err="1"/>
              <a:t>drugačiji</a:t>
            </a:r>
            <a:r>
              <a:rPr lang="en-GB" dirty="0"/>
              <a:t> </a:t>
            </a:r>
            <a:r>
              <a:rPr lang="en-GB" dirty="0" err="1"/>
              <a:t>pristup</a:t>
            </a:r>
            <a:r>
              <a:rPr lang="en-GB" dirty="0"/>
              <a:t>. </a:t>
            </a:r>
            <a:r>
              <a:rPr lang="en-GB" dirty="0" err="1"/>
              <a:t>objavljen</a:t>
            </a:r>
            <a:r>
              <a:rPr lang="en-GB" dirty="0"/>
              <a:t> </a:t>
            </a:r>
            <a:r>
              <a:rPr lang="en-GB" dirty="0" err="1"/>
              <a:t>dogovor</a:t>
            </a:r>
            <a:r>
              <a:rPr lang="en-GB" dirty="0"/>
              <a:t> </a:t>
            </a:r>
            <a:r>
              <a:rPr lang="en-GB" dirty="0" err="1"/>
              <a:t>radnika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poslodavaca</a:t>
            </a:r>
            <a:r>
              <a:rPr lang="en-GB" dirty="0"/>
              <a:t>, </a:t>
            </a:r>
            <a:r>
              <a:rPr lang="en-GB" dirty="0" err="1"/>
              <a:t>postignut</a:t>
            </a:r>
            <a:r>
              <a:rPr lang="en-GB" dirty="0"/>
              <a:t> u </a:t>
            </a:r>
            <a:r>
              <a:rPr lang="sr-Latn-RS" dirty="0"/>
              <a:t>V</a:t>
            </a:r>
            <a:r>
              <a:rPr lang="en-GB" dirty="0" err="1"/>
              <a:t>ašenaru</a:t>
            </a:r>
            <a:r>
              <a:rPr lang="sr-Latn-RS" dirty="0"/>
              <a:t> </a:t>
            </a:r>
            <a:r>
              <a:rPr lang="en-GB" dirty="0"/>
              <a:t>(</a:t>
            </a:r>
            <a:r>
              <a:rPr lang="en-GB" dirty="0" err="1"/>
              <a:t>Wassenaar</a:t>
            </a:r>
            <a:r>
              <a:rPr lang="en-GB" dirty="0"/>
              <a:t>), </a:t>
            </a:r>
            <a:r>
              <a:rPr lang="sr-Latn-RS" dirty="0"/>
              <a:t>o ograničenju zarada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28948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4">
            <a:extLst>
              <a:ext uri="{FF2B5EF4-FFF2-40B4-BE49-F238E27FC236}">
                <a16:creationId xmlns:a16="http://schemas.microsoft.com/office/drawing/2014/main" id="{FAD2B223-5C2C-4992-97A4-FA1A710A7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pic>
        <p:nvPicPr>
          <p:cNvPr id="33795" name="Picture 2">
            <a:extLst>
              <a:ext uri="{FF2B5EF4-FFF2-40B4-BE49-F238E27FC236}">
                <a16:creationId xmlns:a16="http://schemas.microsoft.com/office/drawing/2014/main" id="{35AEDE38-1A49-4C40-82A4-18A267DA8190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81" t="30035" r="28644" b="33244"/>
          <a:stretch>
            <a:fillRect/>
          </a:stretch>
        </p:blipFill>
        <p:spPr>
          <a:xfrm>
            <a:off x="323850" y="1125538"/>
            <a:ext cx="3960813" cy="3671887"/>
          </a:xfrm>
          <a:noFill/>
        </p:spPr>
      </p:pic>
      <p:sp>
        <p:nvSpPr>
          <p:cNvPr id="33796" name="Content Placeholder 5">
            <a:extLst>
              <a:ext uri="{FF2B5EF4-FFF2-40B4-BE49-F238E27FC236}">
                <a16:creationId xmlns:a16="http://schemas.microsoft.com/office/drawing/2014/main" id="{A9D053AC-F19B-466A-89D2-E85531468C0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altLang="en-US"/>
              <a:t>S</a:t>
            </a:r>
            <a:r>
              <a:rPr lang="en-US" altLang="en-US"/>
              <a:t>ubvencije po radnom mestu?</a:t>
            </a:r>
          </a:p>
          <a:p>
            <a:endParaRPr lang="en-US" altLang="en-US"/>
          </a:p>
          <a:p>
            <a:r>
              <a:rPr lang="en-GB" altLang="en-US"/>
              <a:t>P</a:t>
            </a:r>
            <a:r>
              <a:rPr lang="en-US" altLang="en-US"/>
              <a:t>odsticaji</a:t>
            </a:r>
          </a:p>
          <a:p>
            <a:r>
              <a:rPr lang="en-GB" altLang="en-US"/>
              <a:t>A</a:t>
            </a:r>
            <a:r>
              <a:rPr lang="en-US" altLang="en-US"/>
              <a:t>ko su donele  ekstraktivne institucije</a:t>
            </a:r>
          </a:p>
          <a:p>
            <a:endParaRPr lang="en-US" altLang="en-US"/>
          </a:p>
          <a:p>
            <a:r>
              <a:rPr lang="en-GB" altLang="en-US"/>
              <a:t>N</a:t>
            </a:r>
            <a:r>
              <a:rPr lang="en-US" altLang="en-US"/>
              <a:t>eće biti podsticaja (Srbija)</a:t>
            </a:r>
          </a:p>
          <a:p>
            <a:endParaRPr lang="en-US" altLang="en-US"/>
          </a:p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3700524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 descr="madjarsski FDI - elektronika.png">
            <a:extLst>
              <a:ext uri="{FF2B5EF4-FFF2-40B4-BE49-F238E27FC236}">
                <a16:creationId xmlns:a16="http://schemas.microsoft.com/office/drawing/2014/main" id="{F2CF3DA0-5D95-4FF8-B700-BD1FB5D147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3838"/>
            <a:ext cx="9144000" cy="641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795284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1" descr="madjarsski FDI - autoindustrija.png">
            <a:extLst>
              <a:ext uri="{FF2B5EF4-FFF2-40B4-BE49-F238E27FC236}">
                <a16:creationId xmlns:a16="http://schemas.microsoft.com/office/drawing/2014/main" id="{53A43B0B-5324-4F57-B0B9-4D8EBD126A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1775"/>
            <a:ext cx="9144000" cy="639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763116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0991BE86-E311-4C39-B9F5-0A63DD2389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r-Latn-CS" altLang="en-US"/>
          </a:p>
        </p:txBody>
      </p:sp>
      <p:pic>
        <p:nvPicPr>
          <p:cNvPr id="61443" name="Picture 4">
            <a:extLst>
              <a:ext uri="{FF2B5EF4-FFF2-40B4-BE49-F238E27FC236}">
                <a16:creationId xmlns:a16="http://schemas.microsoft.com/office/drawing/2014/main" id="{1D855970-245D-4412-B576-C64ABBAF4071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9250" y="-603250"/>
            <a:ext cx="7381875" cy="9074150"/>
          </a:xfr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rgbClr val="FCE78C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rgbClr val="FCE78C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7158</TotalTime>
  <Words>2157</Words>
  <Application>Microsoft Office PowerPoint</Application>
  <PresentationFormat>On-screen Show (4:3)</PresentationFormat>
  <Paragraphs>246</Paragraphs>
  <Slides>64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8" baseType="lpstr">
      <vt:lpstr>Arial</vt:lpstr>
      <vt:lpstr>Symbol</vt:lpstr>
      <vt:lpstr>Times New Roman</vt:lpstr>
      <vt:lpstr>Standarddesign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uzlet +ekspanzivna</vt:lpstr>
      <vt:lpstr>PowerPoint Presentation</vt:lpstr>
      <vt:lpstr>PowerPoint Presentation</vt:lpstr>
      <vt:lpstr>PowerPoint Presentation</vt:lpstr>
      <vt:lpstr>DB/Y=0 kada je (T-G)/Y=(r-g)B/Y-(DM0/P)/Y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Animated Figures for Chapter 10</dc:title>
  <dc:subject>Burda &amp; Wyplosz MACROECONOMICS 3e</dc:subject>
  <dc:creator>Irwin Collier</dc:creator>
  <cp:keywords>Figures General Equilibrium</cp:keywords>
  <dc:description>February 2002</dc:description>
  <cp:lastModifiedBy>Danica Popovic</cp:lastModifiedBy>
  <cp:revision>227</cp:revision>
  <dcterms:created xsi:type="dcterms:W3CDTF">2001-04-17T06:01:40Z</dcterms:created>
  <dcterms:modified xsi:type="dcterms:W3CDTF">2018-05-31T20:04:28Z</dcterms:modified>
  <cp:category>Instructors' Materials</cp:category>
</cp:coreProperties>
</file>