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44"/>
  </p:notesMasterIdLst>
  <p:handoutMasterIdLst>
    <p:handoutMasterId r:id="rId45"/>
  </p:handoutMasterIdLst>
  <p:sldIdLst>
    <p:sldId id="305" r:id="rId3"/>
    <p:sldId id="455" r:id="rId4"/>
    <p:sldId id="401" r:id="rId5"/>
    <p:sldId id="427" r:id="rId6"/>
    <p:sldId id="402" r:id="rId7"/>
    <p:sldId id="417" r:id="rId8"/>
    <p:sldId id="418" r:id="rId9"/>
    <p:sldId id="419" r:id="rId10"/>
    <p:sldId id="403" r:id="rId11"/>
    <p:sldId id="404" r:id="rId12"/>
    <p:sldId id="405" r:id="rId13"/>
    <p:sldId id="454" r:id="rId14"/>
    <p:sldId id="406" r:id="rId15"/>
    <p:sldId id="425" r:id="rId16"/>
    <p:sldId id="430" r:id="rId17"/>
    <p:sldId id="431" r:id="rId18"/>
    <p:sldId id="438" r:id="rId19"/>
    <p:sldId id="432" r:id="rId20"/>
    <p:sldId id="439" r:id="rId21"/>
    <p:sldId id="433" r:id="rId22"/>
    <p:sldId id="434" r:id="rId23"/>
    <p:sldId id="436" r:id="rId24"/>
    <p:sldId id="435" r:id="rId25"/>
    <p:sldId id="456" r:id="rId26"/>
    <p:sldId id="437" r:id="rId27"/>
    <p:sldId id="443" r:id="rId28"/>
    <p:sldId id="407" r:id="rId29"/>
    <p:sldId id="408" r:id="rId30"/>
    <p:sldId id="457" r:id="rId31"/>
    <p:sldId id="409" r:id="rId32"/>
    <p:sldId id="424" r:id="rId33"/>
    <p:sldId id="429" r:id="rId34"/>
    <p:sldId id="421" r:id="rId35"/>
    <p:sldId id="414" r:id="rId36"/>
    <p:sldId id="415" r:id="rId37"/>
    <p:sldId id="447" r:id="rId38"/>
    <p:sldId id="449" r:id="rId39"/>
    <p:sldId id="450" r:id="rId40"/>
    <p:sldId id="451" r:id="rId41"/>
    <p:sldId id="453" r:id="rId42"/>
    <p:sldId id="452" r:id="rId4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3218" autoAdjust="0"/>
  </p:normalViewPr>
  <p:slideViewPr>
    <p:cSldViewPr>
      <p:cViewPr varScale="1">
        <p:scale>
          <a:sx n="106" d="100"/>
          <a:sy n="106" d="100"/>
        </p:scale>
        <p:origin x="10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d5559370-006a-43ff-a56b-35885fdb89d4_v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Sheet1!$D$2:$E$24</c:f>
              <c:strCache>
                <c:ptCount val="23"/>
                <c:pt idx="0">
                  <c:v> Norway</c:v>
                </c:pt>
                <c:pt idx="1">
                  <c:v> Macau</c:v>
                </c:pt>
                <c:pt idx="2">
                  <c:v> Qatar</c:v>
                </c:pt>
                <c:pt idx="3">
                  <c:v>  Switzerland</c:v>
                </c:pt>
                <c:pt idx="4">
                  <c:v> Australia</c:v>
                </c:pt>
                <c:pt idx="5">
                  <c:v> Denmark</c:v>
                </c:pt>
                <c:pt idx="6">
                  <c:v> Sweden</c:v>
                </c:pt>
                <c:pt idx="7">
                  <c:v> Singapore</c:v>
                </c:pt>
                <c:pt idx="8">
                  <c:v> United States</c:v>
                </c:pt>
                <c:pt idx="9">
                  <c:v> Ireland</c:v>
                </c:pt>
                <c:pt idx="10">
                  <c:v> Kuwait</c:v>
                </c:pt>
                <c:pt idx="11">
                  <c:v> Iceland</c:v>
                </c:pt>
                <c:pt idx="12">
                  <c:v> Netherlands</c:v>
                </c:pt>
                <c:pt idx="13">
                  <c:v> Austria</c:v>
                </c:pt>
                <c:pt idx="14">
                  <c:v> Canada</c:v>
                </c:pt>
                <c:pt idx="15">
                  <c:v> Finland</c:v>
                </c:pt>
                <c:pt idx="16">
                  <c:v> Germany</c:v>
                </c:pt>
                <c:pt idx="17">
                  <c:v> Belgium</c:v>
                </c:pt>
                <c:pt idx="18">
                  <c:v> United Kingdom</c:v>
                </c:pt>
                <c:pt idx="19">
                  <c:v> France</c:v>
                </c:pt>
                <c:pt idx="20">
                  <c:v> United Arab Emirates</c:v>
                </c:pt>
                <c:pt idx="21">
                  <c:v>China </c:v>
                </c:pt>
                <c:pt idx="22">
                  <c:v>Serbia</c:v>
                </c:pt>
              </c:strCache>
            </c:strRef>
          </c:cat>
          <c:val>
            <c:numRef>
              <c:f>Sheet1!$F$2:$F$24</c:f>
              <c:numCache>
                <c:formatCode>#,##0</c:formatCode>
                <c:ptCount val="23"/>
                <c:pt idx="0">
                  <c:v>97363</c:v>
                </c:pt>
                <c:pt idx="1">
                  <c:v>96444</c:v>
                </c:pt>
                <c:pt idx="2">
                  <c:v>93397</c:v>
                </c:pt>
                <c:pt idx="3">
                  <c:v>84733</c:v>
                </c:pt>
                <c:pt idx="4">
                  <c:v>61887</c:v>
                </c:pt>
                <c:pt idx="5">
                  <c:v>60634</c:v>
                </c:pt>
                <c:pt idx="6">
                  <c:v>58887</c:v>
                </c:pt>
                <c:pt idx="7">
                  <c:v>56286</c:v>
                </c:pt>
                <c:pt idx="8">
                  <c:v>54629</c:v>
                </c:pt>
                <c:pt idx="9">
                  <c:v>53313</c:v>
                </c:pt>
                <c:pt idx="10">
                  <c:v>52197</c:v>
                </c:pt>
                <c:pt idx="11">
                  <c:v>52111</c:v>
                </c:pt>
                <c:pt idx="12">
                  <c:v>51590</c:v>
                </c:pt>
                <c:pt idx="13">
                  <c:v>51127</c:v>
                </c:pt>
                <c:pt idx="14">
                  <c:v>50271</c:v>
                </c:pt>
                <c:pt idx="15">
                  <c:v>49541</c:v>
                </c:pt>
                <c:pt idx="16">
                  <c:v>47627</c:v>
                </c:pt>
                <c:pt idx="17">
                  <c:v>47516</c:v>
                </c:pt>
                <c:pt idx="18">
                  <c:v>45603</c:v>
                </c:pt>
                <c:pt idx="19">
                  <c:v>42736</c:v>
                </c:pt>
                <c:pt idx="20">
                  <c:v>42522</c:v>
                </c:pt>
                <c:pt idx="21">
                  <c:v>7594</c:v>
                </c:pt>
                <c:pt idx="22">
                  <c:v>6152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E-4F3C-AEA0-53E38044D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2357504"/>
        <c:axId val="192835968"/>
      </c:barChart>
      <c:catAx>
        <c:axId val="19235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92835968"/>
        <c:crosses val="autoZero"/>
        <c:auto val="1"/>
        <c:lblAlgn val="ctr"/>
        <c:lblOffset val="100"/>
        <c:noMultiLvlLbl val="0"/>
      </c:catAx>
      <c:valAx>
        <c:axId val="192835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2357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BB92E-1A34-4F3E-BFD6-D4C482FDFBE6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5AB51D-9CF0-4360-852A-3523E980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997876-F296-40CF-ADF2-D19107EACEE2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E1327C9-6D19-4CD6-BD46-6D8913FB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4FFC34-BCBD-4905-B788-8E099B0CAC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DD298-098B-4716-B70C-C8E935B9AD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0C20057C-0A70-470F-853D-2EB8D282C1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4451A867-1A4B-4440-921E-04E3EF7BF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1904-08FA-44F5-AC0C-8499D38D6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E3695B-0AE2-463B-9E9D-3BDADE6C7E5C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7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54675F-2FF3-4DC4-B6DC-C2C8A0C3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530FFD-988A-4D72-89B6-0B5D0C1E1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451A-AF33-4E32-AD79-3AE3A28F0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1FB2-3E2E-4B30-85D0-E9C1458F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45EE-713D-42A9-84C6-EB97348D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A5D2-F131-455F-B3BA-1E81A9EDF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C6AA-EC3D-46E4-85AD-413D8BAA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9CB8-0C0A-4903-ABD3-302A33C9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E8CC-FB80-47E5-A172-B1FA82CF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118B-2A32-41C5-A464-D1AC5A546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EEE-918C-4B25-A525-E15C6B6B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2547-B523-4E93-AF59-DA3C066E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B4EB-0698-4D1C-8EF2-735F92B46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A43A-03A2-4E6E-93EE-483C64B0A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EF4F-04BD-4C3E-989C-EFF83F72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D5EF-F417-40D9-9A5F-A15ADEB7F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694C-D90F-4D24-B08D-F9F12991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1DB55F-350A-4EBA-A5B4-1D6F43B34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0389D-4B25-41E2-B85F-6CBC1E9B5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cato.org/publications/trade-policy-analysis/americas-maligned-misunderstood-trade-deficit" TargetMode="External"/><Relationship Id="rId2" Type="http://schemas.openxmlformats.org/officeDocument/2006/relationships/hyperlink" Target="http://economix.blogs.nytimes.com/author/uwe-e-reinhard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hyperlink" Target="http://fortune.com/2017/01/23/trump-nafta-protectionism-tariffs-politic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rump-travel-ban-doctors.htmlhttps://www.nytimes.com/2017/02/06/health/trump-travel-ban-doctor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hyperlink" Target="https://www.google.rs/url?sa=t&amp;rct=j&amp;q=&amp;esrc=s&amp;source=web&amp;cd=3&amp;cad=rja&amp;uact=8&amp;ved=0ahUKEwiv05no_q_SAhWDKJoKHfhZAzMQFggjMAI&amp;url=http://college.usatoday.com/2017/02/14/17-universities-file-legal-challenge-to-trumps-travel-ban/&amp;usg=AFQjCNH7HDbMAJGQGFX7klJzCpoPavNCDQ&amp;sig2=azcn6ldvMJHtM7Jtv9dLY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ata.worldbank.org/indicator/NY.GDP.PCAP.CD?locations=R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ox.com/videos/2017/2/7/14532282/donald-trump-trade-policy-zero-sum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anica.popovic.ekof.bg.ac.rs/trampov-carinski-rat.html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1513" y="3500438"/>
            <a:ext cx="7829550" cy="1785937"/>
          </a:xfrm>
        </p:spPr>
        <p:txBody>
          <a:bodyPr/>
          <a:lstStyle/>
          <a:p>
            <a:pPr eaLnBrk="1" hangingPunct="1"/>
            <a:r>
              <a:rPr lang="en-US"/>
              <a:t>23</a:t>
            </a:r>
            <a:r>
              <a:rPr lang="sr-Latn-CS"/>
              <a:t>. </a:t>
            </a:r>
            <a:r>
              <a:rPr lang="en-US"/>
              <a:t>f</a:t>
            </a:r>
            <a:r>
              <a:rPr lang="sr-Latn-CS"/>
              <a:t>ebruar</a:t>
            </a:r>
            <a:r>
              <a:rPr lang="en-US"/>
              <a:t> 2017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1447800"/>
            <a:ext cx="83058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4800"/>
              <a:t>Zakon komparativnih prednosti</a:t>
            </a:r>
            <a:endParaRPr lang="en-US"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Većina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razvijenih zemalja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ograničava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uvoz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poljoprivrednih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proizvoda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tekstila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obuće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Čelika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vi-VN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sa ciljem zaštite domaće zaposlenosti.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sr-Latn-C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Istovremeno daju subvencije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4000" dirty="0"/>
              <a:t>Debata kao pre 200 godina</a:t>
            </a:r>
            <a:endParaRPr 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49325" y="1981200"/>
            <a:ext cx="7889875" cy="4648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How Convincing Is the Case for Free Trade?</a:t>
            </a:r>
          </a:p>
          <a:p>
            <a:pPr>
              <a:buFont typeface="Arial" charset="0"/>
              <a:buChar char="•"/>
              <a:defRPr/>
            </a:pPr>
            <a:r>
              <a:rPr lang="en-US" i="1" dirty="0"/>
              <a:t>By </a:t>
            </a:r>
            <a:r>
              <a:rPr lang="en-US" i="1" dirty="0" err="1">
                <a:hlinkClick r:id="rId2" tooltip="See all posts by UWE E. REINHARDT"/>
              </a:rPr>
              <a:t>UWE</a:t>
            </a:r>
            <a:r>
              <a:rPr lang="en-US" i="1" dirty="0">
                <a:hlinkClick r:id="rId2" tooltip="See all posts by UWE E. REINHARDT"/>
              </a:rPr>
              <a:t> E. REINHARDT</a:t>
            </a:r>
            <a:r>
              <a:rPr lang="sr-Latn-CS" i="1" dirty="0"/>
              <a:t>, </a:t>
            </a:r>
            <a:r>
              <a:rPr lang="en-US" i="1" dirty="0"/>
              <a:t>is an economics professor at Princeton.</a:t>
            </a:r>
            <a:endParaRPr lang="sr-Latn-CS" i="1" dirty="0"/>
          </a:p>
          <a:p>
            <a:pPr>
              <a:buFont typeface="Arial" charset="0"/>
              <a:buChar char="•"/>
              <a:defRPr/>
            </a:pPr>
            <a:endParaRPr lang="sr-Latn-CS" i="1" dirty="0"/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hlinkClick r:id="rId3"/>
              </a:rPr>
              <a:t>America’s Maligned and Misunderstood Trade Deficit</a:t>
            </a:r>
            <a:endParaRPr lang="sr-Cyrl-RS" b="1" dirty="0">
              <a:solidFill>
                <a:schemeClr val="tx1"/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sr-Latn-RS" b="1" dirty="0">
                <a:latin typeface="+mn-lt"/>
              </a:rPr>
              <a:t>Zlokobno neshvaćeni spoljnotrgovinski deficit  i zabrane imigracije</a:t>
            </a:r>
            <a:endParaRPr lang="en-US" b="1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" name="Picture 3" descr="Untitled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763" y="1509713"/>
            <a:ext cx="6848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5875-2113-4C15-A858-083676C3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ZABRANA IMIGRACIJE - </a:t>
            </a:r>
            <a:r>
              <a:rPr lang="sr-Latn-RS" dirty="0"/>
              <a:t>FILM U TRI KADRA</a:t>
            </a:r>
            <a:endParaRPr lang="en-GB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FDA6F71-09ED-4B22-B136-71636BA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1. zabrana ulaska</a:t>
            </a:r>
          </a:p>
          <a:p>
            <a:r>
              <a:rPr lang="en-US" altLang="en-US"/>
              <a:t>2. odlazak najboljih</a:t>
            </a:r>
          </a:p>
          <a:p>
            <a:pPr lvl="1"/>
            <a:r>
              <a:rPr lang="en-GB" altLang="en-US" sz="2000" b="1">
                <a:hlinkClick r:id="rId3"/>
              </a:rPr>
              <a:t>Trump’s Travel Ban, Aimed at Terrorists, Has Blocked Doctors</a:t>
            </a:r>
            <a:endParaRPr lang="en-US" altLang="en-US" sz="2000" b="1"/>
          </a:p>
          <a:p>
            <a:pPr lvl="1"/>
            <a:r>
              <a:rPr lang="en-GB" altLang="en-US" sz="1800" b="1">
                <a:hlinkClick r:id="rId4"/>
              </a:rPr>
              <a:t>17 universities file legal challenge to Trump's travel ban </a:t>
            </a:r>
            <a:endParaRPr lang="en-US" altLang="en-US" sz="1800" b="1"/>
          </a:p>
          <a:p>
            <a:pPr lvl="1"/>
            <a:r>
              <a:rPr lang="en-GB" altLang="en-US" sz="1800" b="1"/>
              <a:t>O</a:t>
            </a:r>
            <a:r>
              <a:rPr lang="en-US" altLang="en-US" sz="1800" b="1"/>
              <a:t>besmišljavanje nagrade Oskar..</a:t>
            </a:r>
            <a:endParaRPr lang="en-GB" altLang="en-US" sz="1800" b="1"/>
          </a:p>
          <a:p>
            <a:r>
              <a:rPr lang="en-US" altLang="en-US"/>
              <a:t>3. pad privrednog rasta </a:t>
            </a:r>
            <a:endParaRPr lang="en-GB" altLang="en-US"/>
          </a:p>
        </p:txBody>
      </p:sp>
      <p:pic>
        <p:nvPicPr>
          <p:cNvPr id="4" name="Picture 3" descr="immigrant_doctors_us_health_chart_vox.png">
            <a:extLst>
              <a:ext uri="{FF2B5EF4-FFF2-40B4-BE49-F238E27FC236}">
                <a16:creationId xmlns:a16="http://schemas.microsoft.com/office/drawing/2014/main" id="{32537362-0E24-4495-B94C-EF9BA6486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30-40 miliona ugroženih radnih mesta u SAD</a:t>
            </a: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CS" dirty="0"/>
              <a:t>Naučnici</a:t>
            </a:r>
            <a:r>
              <a:rPr lang="en-US" dirty="0"/>
              <a:t>,</a:t>
            </a:r>
            <a:endParaRPr lang="sr-Latn-CS" dirty="0"/>
          </a:p>
          <a:p>
            <a:r>
              <a:rPr lang="en-US" dirty="0" err="1"/>
              <a:t>Mathemati</a:t>
            </a:r>
            <a:r>
              <a:rPr lang="sr-Latn-CS" dirty="0"/>
              <a:t>čari</a:t>
            </a:r>
            <a:r>
              <a:rPr lang="en-US" dirty="0"/>
              <a:t>, </a:t>
            </a:r>
            <a:endParaRPr lang="sr-Latn-CS" dirty="0"/>
          </a:p>
          <a:p>
            <a:r>
              <a:rPr lang="en-US" dirty="0" err="1"/>
              <a:t>Radiolo</a:t>
            </a:r>
            <a:r>
              <a:rPr lang="sr-Latn-CS" dirty="0"/>
              <a:t>zi</a:t>
            </a:r>
          </a:p>
          <a:p>
            <a:r>
              <a:rPr lang="sr-Latn-RS" dirty="0"/>
              <a:t>Call-</a:t>
            </a:r>
            <a:r>
              <a:rPr lang="en-US" dirty="0"/>
              <a:t>operator</a:t>
            </a:r>
            <a:r>
              <a:rPr lang="sr-Latn-CS" dirty="0"/>
              <a:t>i</a:t>
            </a:r>
            <a:r>
              <a:rPr lang="en-US" dirty="0"/>
              <a:t> </a:t>
            </a:r>
            <a:endParaRPr lang="sr-Latn-CS" dirty="0"/>
          </a:p>
          <a:p>
            <a:r>
              <a:rPr lang="en-GB" dirty="0" err="1"/>
              <a:t>Proizvo</a:t>
            </a:r>
            <a:r>
              <a:rPr lang="en-US" dirty="0" err="1"/>
              <a:t>đači</a:t>
            </a:r>
            <a:r>
              <a:rPr lang="en-US" dirty="0"/>
              <a:t> robe </a:t>
            </a:r>
            <a:r>
              <a:rPr lang="en-US" dirty="0" err="1"/>
              <a:t>široke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...</a:t>
            </a:r>
          </a:p>
          <a:p>
            <a:r>
              <a:rPr lang="en-GB" dirty="0"/>
              <a:t>I</a:t>
            </a:r>
            <a:r>
              <a:rPr lang="en-US" dirty="0" err="1"/>
              <a:t>migracija</a:t>
            </a:r>
            <a:r>
              <a:rPr lang="en-US" dirty="0"/>
              <a:t>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nisko</a:t>
            </a:r>
            <a:r>
              <a:rPr lang="en-US" dirty="0"/>
              <a:t> </a:t>
            </a:r>
            <a:r>
              <a:rPr lang="en-US" dirty="0" err="1"/>
              <a:t>plaćena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oliko su ugrozena radna mesta u SAD</a:t>
            </a:r>
            <a:endParaRPr lang="en-GB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dirty="0"/>
              <a:t>U</a:t>
            </a:r>
            <a:r>
              <a:rPr lang="en-US" dirty="0" err="1"/>
              <a:t>kupan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– 1</a:t>
            </a:r>
            <a:r>
              <a:rPr lang="sr-Latn-RS" dirty="0"/>
              <a:t>6</a:t>
            </a:r>
            <a:r>
              <a:rPr lang="en-US" dirty="0"/>
              <a:t>0 </a:t>
            </a:r>
            <a:r>
              <a:rPr lang="en-US" dirty="0" err="1"/>
              <a:t>miliona</a:t>
            </a:r>
            <a:endParaRPr lang="en-US" dirty="0"/>
          </a:p>
          <a:p>
            <a:endParaRPr lang="en-US" dirty="0"/>
          </a:p>
          <a:p>
            <a:r>
              <a:rPr lang="en-GB" dirty="0"/>
              <a:t>U</a:t>
            </a:r>
            <a:r>
              <a:rPr lang="en-US" dirty="0" err="1"/>
              <a:t>groženih</a:t>
            </a:r>
            <a:r>
              <a:rPr lang="en-US" dirty="0"/>
              <a:t>:  30-40 </a:t>
            </a:r>
            <a:r>
              <a:rPr lang="en-US" dirty="0" err="1"/>
              <a:t>miliona</a:t>
            </a:r>
            <a:endParaRPr lang="en-US" dirty="0"/>
          </a:p>
          <a:p>
            <a:r>
              <a:rPr lang="en-GB" dirty="0"/>
              <a:t>D</a:t>
            </a:r>
            <a:r>
              <a:rPr lang="en-US" dirty="0" err="1"/>
              <a:t>akle</a:t>
            </a:r>
            <a:r>
              <a:rPr lang="en-US" dirty="0"/>
              <a:t>: 20% - 26%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E022-CA6C-4EC5-8E3A-DBC192C3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Tramp – carinski rat sa Kinom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68F6-40C5-4BCC-87F3-361DE65C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Kina </a:t>
            </a:r>
            <a:r>
              <a:rPr lang="en-GB" dirty="0" err="1"/>
              <a:t>zatvara</a:t>
            </a:r>
            <a:r>
              <a:rPr lang="en-GB" dirty="0"/>
              <a:t> 260.000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 u </a:t>
            </a:r>
            <a:r>
              <a:rPr lang="en-GB" dirty="0" err="1"/>
              <a:t>industriji</a:t>
            </a:r>
            <a:r>
              <a:rPr lang="en-GB" dirty="0"/>
              <a:t> </a:t>
            </a:r>
            <a:r>
              <a:rPr lang="en-GB" dirty="0" err="1"/>
              <a:t>solarnih</a:t>
            </a:r>
            <a:r>
              <a:rPr lang="en-GB" dirty="0"/>
              <a:t> panela</a:t>
            </a:r>
            <a:r>
              <a:rPr lang="sr-Latn-RS" dirty="0"/>
              <a:t> u SAD</a:t>
            </a:r>
            <a:br>
              <a:rPr lang="en-GB" dirty="0"/>
            </a:br>
            <a:br>
              <a:rPr lang="en-GB" dirty="0"/>
            </a:br>
            <a:r>
              <a:rPr lang="sr-Latn-RS" dirty="0"/>
              <a:t>januar 2018 - </a:t>
            </a:r>
            <a:r>
              <a:rPr lang="en-GB" dirty="0"/>
              <a:t>Tramp </a:t>
            </a:r>
            <a:r>
              <a:rPr lang="sr-Latn-RS" dirty="0"/>
              <a:t>uvodi c</a:t>
            </a:r>
            <a:r>
              <a:rPr lang="en-GB" dirty="0" err="1"/>
              <a:t>arine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solarnu</a:t>
            </a:r>
            <a:r>
              <a:rPr lang="en-GB" dirty="0"/>
              <a:t> </a:t>
            </a:r>
            <a:r>
              <a:rPr lang="en-GB" dirty="0" err="1"/>
              <a:t>opremu</a:t>
            </a:r>
            <a:r>
              <a:rPr lang="en-GB" dirty="0"/>
              <a:t>, </a:t>
            </a:r>
            <a:r>
              <a:rPr lang="sr-Latn-RS" dirty="0"/>
              <a:t>30% </a:t>
            </a:r>
          </a:p>
          <a:p>
            <a:r>
              <a:rPr lang="en-GB" dirty="0"/>
              <a:t> </a:t>
            </a:r>
            <a:r>
              <a:rPr lang="en-GB" dirty="0" err="1"/>
              <a:t>Dobija</a:t>
            </a:r>
            <a:r>
              <a:rPr lang="en-GB" dirty="0"/>
              <a:t> - </a:t>
            </a:r>
            <a:r>
              <a:rPr lang="en-GB" dirty="0" err="1"/>
              <a:t>sačuvana</a:t>
            </a:r>
            <a:r>
              <a:rPr lang="en-GB" dirty="0"/>
              <a:t> </a:t>
            </a:r>
            <a:r>
              <a:rPr lang="en-GB" dirty="0" err="1"/>
              <a:t>radna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, a s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četvrt</a:t>
            </a:r>
            <a:r>
              <a:rPr lang="en-GB" dirty="0"/>
              <a:t> </a:t>
            </a:r>
            <a:r>
              <a:rPr lang="en-GB" dirty="0" err="1"/>
              <a:t>miliona</a:t>
            </a:r>
            <a:r>
              <a:rPr lang="en-GB" dirty="0"/>
              <a:t> </a:t>
            </a:r>
            <a:r>
              <a:rPr lang="en-GB" dirty="0" err="1"/>
              <a:t>glasača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rodbina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složna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14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89AE-433F-45EB-8F35-FF8E4D3B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tužna</a:t>
            </a:r>
            <a:r>
              <a:rPr lang="en-GB" sz="4000" dirty="0"/>
              <a:t> </a:t>
            </a:r>
            <a:r>
              <a:rPr lang="en-GB" sz="4000" dirty="0" err="1"/>
              <a:t>istina</a:t>
            </a:r>
            <a:r>
              <a:rPr lang="en-GB" sz="4000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E444-1764-4C95-AC8D-1ECFF887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260.000 izgubljenih radnih mesta</a:t>
            </a:r>
          </a:p>
          <a:p>
            <a:r>
              <a:rPr lang="sr-Latn-RS" dirty="0"/>
              <a:t>Ukupna zaposlenost 160.000.000</a:t>
            </a:r>
          </a:p>
          <a:p>
            <a:endParaRPr lang="sr-Latn-RS" dirty="0"/>
          </a:p>
          <a:p>
            <a:r>
              <a:rPr lang="sr-Latn-RS" dirty="0"/>
              <a:t>To znači da... </a:t>
            </a:r>
          </a:p>
          <a:p>
            <a:r>
              <a:rPr lang="en-GB" u="sng" dirty="0"/>
              <a:t>u </a:t>
            </a:r>
            <a:r>
              <a:rPr lang="en-GB" u="sng" dirty="0" err="1"/>
              <a:t>industriji</a:t>
            </a:r>
            <a:r>
              <a:rPr lang="en-GB" u="sng" dirty="0"/>
              <a:t> </a:t>
            </a:r>
            <a:r>
              <a:rPr lang="en-GB" u="sng" dirty="0" err="1"/>
              <a:t>solarnih</a:t>
            </a:r>
            <a:r>
              <a:rPr lang="en-GB" u="sng" dirty="0"/>
              <a:t> panela </a:t>
            </a:r>
            <a:r>
              <a:rPr lang="en-GB" u="sng" dirty="0" err="1"/>
              <a:t>radi</a:t>
            </a:r>
            <a:r>
              <a:rPr lang="en-GB" u="sng" dirty="0"/>
              <a:t> </a:t>
            </a:r>
            <a:endParaRPr lang="sr-Latn-RS" u="sng" dirty="0"/>
          </a:p>
          <a:p>
            <a:r>
              <a:rPr lang="en-GB" u="sng" dirty="0" err="1"/>
              <a:t>svega</a:t>
            </a:r>
            <a:r>
              <a:rPr lang="en-GB" u="sng" dirty="0"/>
              <a:t> 0,2</a:t>
            </a:r>
            <a:r>
              <a:rPr lang="sr-Latn-RS" u="sng" dirty="0"/>
              <a:t>%</a:t>
            </a:r>
            <a:r>
              <a:rPr lang="en-GB" u="sng" dirty="0"/>
              <a:t> </a:t>
            </a:r>
            <a:r>
              <a:rPr lang="en-GB" u="sng" dirty="0" err="1"/>
              <a:t>svih</a:t>
            </a:r>
            <a:r>
              <a:rPr lang="en-GB" u="sng" dirty="0"/>
              <a:t> </a:t>
            </a:r>
            <a:r>
              <a:rPr lang="en-GB" u="sng" dirty="0" err="1"/>
              <a:t>zaposlenih</a:t>
            </a:r>
            <a:r>
              <a:rPr lang="en-GB" u="sng" dirty="0"/>
              <a:t> u SAD</a:t>
            </a:r>
            <a:r>
              <a:rPr lang="sr-Latn-RS" u="sng" dirty="0"/>
              <a:t>!!!</a:t>
            </a:r>
          </a:p>
          <a:p>
            <a:endParaRPr lang="sr-Latn-RS" u="sng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274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D540-D5F4-4119-9017-CF6971AE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Evropska</a:t>
            </a:r>
            <a:r>
              <a:rPr lang="en-GB" dirty="0"/>
              <a:t> </a:t>
            </a:r>
            <a:r>
              <a:rPr lang="en-GB" dirty="0" err="1"/>
              <a:t>unija</a:t>
            </a:r>
            <a:r>
              <a:rPr lang="sr-Latn-RS" dirty="0"/>
              <a:t> uvela još veće carine na solarne panele, pre 6 godina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C2BC-5588-43CA-A285-354AAE59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EU: 18 </a:t>
            </a:r>
            <a:r>
              <a:rPr lang="en-GB" dirty="0" err="1"/>
              <a:t>zemalja</a:t>
            </a:r>
            <a:r>
              <a:rPr lang="en-GB" dirty="0"/>
              <a:t> </a:t>
            </a:r>
            <a:r>
              <a:rPr lang="sr-Latn-RS" dirty="0"/>
              <a:t>– protiv, 10 </a:t>
            </a:r>
            <a:r>
              <a:rPr lang="en-GB" dirty="0"/>
              <a:t> </a:t>
            </a:r>
            <a:r>
              <a:rPr lang="sr-Latn-RS" dirty="0"/>
              <a:t>zemalja - </a:t>
            </a:r>
            <a:r>
              <a:rPr lang="en-GB" dirty="0" err="1"/>
              <a:t>za</a:t>
            </a:r>
            <a:r>
              <a:rPr lang="en-GB" dirty="0"/>
              <a:t> </a:t>
            </a:r>
            <a:endParaRPr lang="sr-Latn-RS" dirty="0"/>
          </a:p>
          <a:p>
            <a:r>
              <a:rPr lang="en-GB" dirty="0" err="1"/>
              <a:t>Nemačka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, od </a:t>
            </a:r>
            <a:r>
              <a:rPr lang="en-GB" dirty="0" err="1"/>
              <a:t>prvog</a:t>
            </a:r>
            <a:r>
              <a:rPr lang="en-GB" dirty="0"/>
              <a:t> dana, </a:t>
            </a:r>
            <a:endParaRPr lang="sr-Latn-RS" dirty="0"/>
          </a:p>
          <a:p>
            <a:r>
              <a:rPr lang="en-GB" dirty="0" err="1"/>
              <a:t>ali</a:t>
            </a:r>
            <a:r>
              <a:rPr lang="en-GB" dirty="0"/>
              <a:t> u EU se </a:t>
            </a:r>
            <a:r>
              <a:rPr lang="en-GB" dirty="0" err="1"/>
              <a:t>broji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„</a:t>
            </a:r>
            <a:r>
              <a:rPr lang="en-GB" dirty="0" err="1"/>
              <a:t>kvalifikovana</a:t>
            </a:r>
            <a:r>
              <a:rPr lang="en-GB" dirty="0"/>
              <a:t> </a:t>
            </a:r>
            <a:r>
              <a:rPr lang="en-GB" dirty="0" err="1"/>
              <a:t>većina</a:t>
            </a:r>
            <a:r>
              <a:rPr lang="en-GB" dirty="0"/>
              <a:t>“- </a:t>
            </a:r>
            <a:endParaRPr lang="sr-Latn-RS" dirty="0"/>
          </a:p>
          <a:p>
            <a:r>
              <a:rPr lang="en-GB" dirty="0" err="1"/>
              <a:t>carine</a:t>
            </a:r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pet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opstaju</a:t>
            </a:r>
            <a:r>
              <a:rPr lang="en-GB" dirty="0"/>
              <a:t>, </a:t>
            </a:r>
            <a:r>
              <a:rPr lang="en-GB" dirty="0" err="1"/>
              <a:t>još</a:t>
            </a:r>
            <a:r>
              <a:rPr lang="en-GB" dirty="0"/>
              <a:t> do</a:t>
            </a:r>
            <a:r>
              <a:rPr lang="sr-Latn-RS" dirty="0"/>
              <a:t> marta 2018</a:t>
            </a:r>
          </a:p>
          <a:p>
            <a:r>
              <a:rPr lang="en-GB" dirty="0"/>
              <a:t>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konačno</a:t>
            </a:r>
            <a:r>
              <a:rPr lang="en-GB" dirty="0"/>
              <a:t> </a:t>
            </a:r>
            <a:r>
              <a:rPr lang="en-GB" dirty="0" err="1"/>
              <a:t>videti</a:t>
            </a:r>
            <a:r>
              <a:rPr lang="en-GB" dirty="0"/>
              <a:t> </a:t>
            </a:r>
            <a:r>
              <a:rPr lang="en-GB" dirty="0" err="1"/>
              <a:t>ko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jači</a:t>
            </a:r>
            <a:r>
              <a:rPr lang="en-GB" dirty="0"/>
              <a:t>: </a:t>
            </a:r>
            <a:r>
              <a:rPr lang="en-GB" dirty="0" err="1"/>
              <a:t>proizvođači</a:t>
            </a:r>
            <a:r>
              <a:rPr lang="en-GB" dirty="0"/>
              <a:t> panela -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ostali</a:t>
            </a:r>
            <a:r>
              <a:rPr lang="en-GB" dirty="0"/>
              <a:t> u </a:t>
            </a:r>
            <a:r>
              <a:rPr lang="en-GB" dirty="0" err="1"/>
              <a:t>Uniji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49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A2F9-3DE9-430B-A9A7-3789AD9D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Zašto</a:t>
            </a:r>
            <a:r>
              <a:rPr lang="en-GB" dirty="0"/>
              <a:t> bi se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ko</a:t>
            </a:r>
            <a:r>
              <a:rPr lang="en-GB" dirty="0"/>
              <a:t> </a:t>
            </a:r>
            <a:r>
              <a:rPr lang="en-GB" dirty="0" err="1"/>
              <a:t>bunio</a:t>
            </a:r>
            <a:r>
              <a:rPr lang="en-GB" dirty="0"/>
              <a:t> da </a:t>
            </a:r>
            <a:r>
              <a:rPr lang="en-GB" dirty="0" err="1"/>
              <a:t>neko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zaštićen</a:t>
            </a:r>
            <a:r>
              <a:rPr lang="en-GB" dirty="0"/>
              <a:t>, a </a:t>
            </a:r>
            <a:r>
              <a:rPr lang="en-GB" dirty="0" err="1"/>
              <a:t>zaista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ugrožen</a:t>
            </a:r>
            <a:r>
              <a:rPr lang="en-GB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925D-03B9-4D6E-9CEB-9E7E36E0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američki</a:t>
            </a:r>
            <a:r>
              <a:rPr lang="en-GB" dirty="0"/>
              <a:t> </a:t>
            </a:r>
            <a:r>
              <a:rPr lang="en-GB" dirty="0" err="1"/>
              <a:t>proizvođači</a:t>
            </a:r>
            <a:r>
              <a:rPr lang="en-GB" dirty="0"/>
              <a:t> </a:t>
            </a:r>
            <a:r>
              <a:rPr lang="en-GB" dirty="0" err="1"/>
              <a:t>solarnih</a:t>
            </a:r>
            <a:r>
              <a:rPr lang="en-GB" dirty="0"/>
              <a:t> panela u </a:t>
            </a:r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sastavljaju</a:t>
            </a:r>
            <a:r>
              <a:rPr lang="en-GB" dirty="0"/>
              <a:t> </a:t>
            </a:r>
            <a:r>
              <a:rPr lang="en-GB" dirty="0" err="1"/>
              <a:t>uvozne</a:t>
            </a:r>
            <a:r>
              <a:rPr lang="en-GB" dirty="0"/>
              <a:t> </a:t>
            </a:r>
            <a:r>
              <a:rPr lang="en-GB" dirty="0" err="1"/>
              <a:t>komponente</a:t>
            </a:r>
            <a:r>
              <a:rPr lang="en-GB" dirty="0"/>
              <a:t>, 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Kine</a:t>
            </a:r>
            <a:r>
              <a:rPr lang="en-GB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carine</a:t>
            </a:r>
            <a:r>
              <a:rPr lang="en-GB" dirty="0"/>
              <a:t> od 30 </a:t>
            </a:r>
            <a:r>
              <a:rPr lang="en-GB" dirty="0" err="1"/>
              <a:t>odsto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solarne</a:t>
            </a:r>
            <a:r>
              <a:rPr lang="en-GB" dirty="0"/>
              <a:t> </a:t>
            </a:r>
            <a:r>
              <a:rPr lang="en-GB" dirty="0" err="1"/>
              <a:t>panele</a:t>
            </a:r>
            <a:r>
              <a:rPr lang="en-GB" dirty="0"/>
              <a:t> 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komponente</a:t>
            </a:r>
            <a:r>
              <a:rPr lang="sr-Latn-RS" dirty="0"/>
              <a:t> razaraju firme koje ugrađuju panele. </a:t>
            </a:r>
          </a:p>
          <a:p>
            <a:r>
              <a:rPr lang="en-GB" dirty="0" err="1"/>
              <a:t>Računice</a:t>
            </a:r>
            <a:r>
              <a:rPr lang="en-GB" dirty="0"/>
              <a:t> </a:t>
            </a:r>
            <a:r>
              <a:rPr lang="en-GB" dirty="0" err="1"/>
              <a:t>pokazuju</a:t>
            </a:r>
            <a:r>
              <a:rPr lang="en-GB" dirty="0"/>
              <a:t> da </a:t>
            </a:r>
            <a:r>
              <a:rPr lang="en-GB" dirty="0" err="1"/>
              <a:t>će</a:t>
            </a:r>
            <a:r>
              <a:rPr lang="en-GB" dirty="0"/>
              <a:t> 23.000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ugašeno</a:t>
            </a:r>
            <a:r>
              <a:rPr lang="en-GB" dirty="0"/>
              <a:t> - </a:t>
            </a:r>
            <a:r>
              <a:rPr lang="en-GB" dirty="0" err="1"/>
              <a:t>upravo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carina.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8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26DF-1A74-4C6C-81F9-0FCCAB0B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Jefini paneli su korisni za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6B1F-75A5-435D-8F0E-A6F22808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Potrošače</a:t>
            </a:r>
          </a:p>
          <a:p>
            <a:r>
              <a:rPr lang="sr-Latn-RS" dirty="0"/>
              <a:t>Građevinsku industriju</a:t>
            </a:r>
          </a:p>
          <a:p>
            <a:r>
              <a:rPr lang="sr-Latn-RS" dirty="0"/>
              <a:t>Prateće grane</a:t>
            </a:r>
          </a:p>
          <a:p>
            <a:r>
              <a:rPr lang="sr-Latn-RS" dirty="0"/>
              <a:t>Okruženje – čista energija</a:t>
            </a:r>
          </a:p>
          <a:p>
            <a:endParaRPr lang="sr-Latn-RS" dirty="0"/>
          </a:p>
          <a:p>
            <a:r>
              <a:rPr lang="sr-Latn-RS" dirty="0"/>
              <a:t>Štetni za proizvođače panela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7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234B-8C13-4066-9A9E-09F68D65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CA6E0-61EF-46EE-89AA-8BB32555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44" t="9180" r="28361" b="24372"/>
          <a:stretch/>
        </p:blipFill>
        <p:spPr>
          <a:xfrm>
            <a:off x="1066799" y="145312"/>
            <a:ext cx="6992353" cy="61792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00000D-5B04-49E6-B7B5-9BFDF20DD60E}"/>
              </a:ext>
            </a:extLst>
          </p:cNvPr>
          <p:cNvSpPr/>
          <p:nvPr/>
        </p:nvSpPr>
        <p:spPr>
          <a:xfrm>
            <a:off x="2362200" y="2057400"/>
            <a:ext cx="2209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2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25E7-F54D-4781-B748-A7D2D5CD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poskupe</a:t>
            </a:r>
            <a:r>
              <a:rPr lang="en-GB" dirty="0"/>
              <a:t> </a:t>
            </a:r>
            <a:r>
              <a:rPr lang="en-GB" dirty="0" err="1"/>
              <a:t>solarni</a:t>
            </a:r>
            <a:r>
              <a:rPr lang="en-GB" dirty="0"/>
              <a:t> </a:t>
            </a:r>
            <a:r>
              <a:rPr lang="en-GB" dirty="0" err="1"/>
              <a:t>paneli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499A-6993-4400-8FCB-9B389CBF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odmah</a:t>
            </a:r>
            <a:r>
              <a:rPr lang="en-GB" dirty="0"/>
              <a:t> </a:t>
            </a:r>
            <a:r>
              <a:rPr lang="en-GB" dirty="0" err="1"/>
              <a:t>stradaju</a:t>
            </a:r>
            <a:r>
              <a:rPr lang="en-GB" dirty="0"/>
              <a:t>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ugrađuju</a:t>
            </a:r>
            <a:r>
              <a:rPr lang="en-GB" dirty="0"/>
              <a:t>! </a:t>
            </a:r>
            <a:r>
              <a:rPr lang="en-GB" dirty="0" err="1"/>
              <a:t>posao</a:t>
            </a:r>
            <a:r>
              <a:rPr lang="en-GB" dirty="0"/>
              <a:t> </a:t>
            </a:r>
            <a:r>
              <a:rPr lang="en-GB" dirty="0" err="1"/>
              <a:t>gubi</a:t>
            </a:r>
            <a:r>
              <a:rPr lang="en-GB" dirty="0"/>
              <a:t> 170.000 </a:t>
            </a:r>
            <a:r>
              <a:rPr lang="en-GB" dirty="0" err="1"/>
              <a:t>instalatera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dobavljača</a:t>
            </a:r>
            <a:r>
              <a:rPr lang="en-GB" dirty="0"/>
              <a:t>, </a:t>
            </a:r>
            <a:endParaRPr lang="sr-Latn-RS" dirty="0"/>
          </a:p>
          <a:p>
            <a:r>
              <a:rPr lang="en-GB" dirty="0" err="1"/>
              <a:t>sačuva</a:t>
            </a:r>
            <a:r>
              <a:rPr lang="sr-Latn-RS" dirty="0"/>
              <a:t>no</a:t>
            </a:r>
            <a:r>
              <a:rPr lang="en-GB" dirty="0"/>
              <a:t> </a:t>
            </a:r>
            <a:r>
              <a:rPr lang="en-GB" dirty="0" err="1"/>
              <a:t>jedva</a:t>
            </a:r>
            <a:r>
              <a:rPr lang="en-GB" dirty="0"/>
              <a:t> 70.000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, to jest -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sr-Latn-RS" dirty="0"/>
              <a:t>1%</a:t>
            </a:r>
            <a:r>
              <a:rPr lang="en-GB" dirty="0"/>
              <a:t>, </a:t>
            </a:r>
            <a:r>
              <a:rPr lang="en-GB" dirty="0" err="1"/>
              <a:t>niti</a:t>
            </a:r>
            <a:r>
              <a:rPr lang="en-GB" dirty="0"/>
              <a:t> </a:t>
            </a:r>
            <a:r>
              <a:rPr lang="sr-Latn-RS" dirty="0"/>
              <a:t>0,5%</a:t>
            </a:r>
            <a:r>
              <a:rPr lang="en-GB" dirty="0"/>
              <a:t>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tek</a:t>
            </a:r>
            <a:r>
              <a:rPr lang="en-GB" dirty="0"/>
              <a:t> 0,05</a:t>
            </a:r>
            <a:r>
              <a:rPr lang="sr-Latn-RS" dirty="0"/>
              <a:t>%</a:t>
            </a:r>
            <a:r>
              <a:rPr lang="en-GB" dirty="0"/>
              <a:t>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 u SAD</a:t>
            </a:r>
            <a:r>
              <a:rPr lang="sr-Latn-RS" dirty="0"/>
              <a:t>!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89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FB58-6D03-444B-925E-E9E51C77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Hoće li Kina uzvratiti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DD87F-58E5-4FD9-BD20-3983B076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98" y="1250141"/>
            <a:ext cx="8486804" cy="4357718"/>
          </a:xfrm>
        </p:spPr>
        <p:txBody>
          <a:bodyPr/>
          <a:lstStyle/>
          <a:p>
            <a:r>
              <a:rPr lang="sr-Latn-RS" b="1" dirty="0"/>
              <a:t>Kina – </a:t>
            </a:r>
            <a:r>
              <a:rPr lang="en-GB" b="1" dirty="0"/>
              <a:t>1</a:t>
            </a:r>
            <a:r>
              <a:rPr lang="sr-Latn-RS" b="1" dirty="0"/>
              <a:t>,</a:t>
            </a:r>
            <a:r>
              <a:rPr lang="en-GB" b="1" dirty="0"/>
              <a:t>34 </a:t>
            </a:r>
            <a:r>
              <a:rPr lang="sr-Latn-RS" b="1" dirty="0"/>
              <a:t>milijarde ljudi </a:t>
            </a:r>
          </a:p>
          <a:p>
            <a:r>
              <a:rPr lang="sr-Latn-RS" b="1" dirty="0"/>
              <a:t>SAD – </a:t>
            </a:r>
            <a:r>
              <a:rPr lang="en-GB" b="1" dirty="0"/>
              <a:t>311</a:t>
            </a:r>
            <a:r>
              <a:rPr lang="sr-Latn-RS" b="1" dirty="0"/>
              <a:t> </a:t>
            </a:r>
            <a:r>
              <a:rPr lang="en-GB" b="1" dirty="0"/>
              <a:t>mi</a:t>
            </a:r>
            <a:r>
              <a:rPr lang="sr-Latn-RS" b="1" dirty="0"/>
              <a:t>liona</a:t>
            </a:r>
          </a:p>
          <a:p>
            <a:r>
              <a:rPr lang="en-GB" dirty="0" err="1"/>
              <a:t>Kinezi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endParaRPr lang="sr-Latn-RS" dirty="0"/>
          </a:p>
          <a:p>
            <a:pPr lvl="1"/>
            <a:r>
              <a:rPr lang="en-GB" dirty="0" err="1"/>
              <a:t>obustave</a:t>
            </a:r>
            <a:r>
              <a:rPr lang="en-GB" dirty="0"/>
              <a:t> </a:t>
            </a:r>
            <a:r>
              <a:rPr lang="en-GB" dirty="0" err="1"/>
              <a:t>kupovinu</a:t>
            </a:r>
            <a:r>
              <a:rPr lang="en-GB" dirty="0"/>
              <a:t> Boing</a:t>
            </a:r>
            <a:r>
              <a:rPr lang="sr-Latn-RS" dirty="0"/>
              <a:t>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pređu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sr-Latn-RS" dirty="0"/>
              <a:t>Airbus</a:t>
            </a:r>
            <a:r>
              <a:rPr lang="en-GB" dirty="0"/>
              <a:t> To bi </a:t>
            </a:r>
            <a:r>
              <a:rPr lang="en-GB" dirty="0" err="1"/>
              <a:t>Amerikanci</a:t>
            </a:r>
            <a:r>
              <a:rPr lang="en-GB" dirty="0"/>
              <a:t> </a:t>
            </a:r>
            <a:r>
              <a:rPr lang="en-GB" dirty="0" err="1"/>
              <a:t>platili</a:t>
            </a:r>
            <a:r>
              <a:rPr lang="en-GB" dirty="0"/>
              <a:t> </a:t>
            </a:r>
            <a:r>
              <a:rPr lang="en-GB" dirty="0" err="1"/>
              <a:t>zatvaranjem</a:t>
            </a:r>
            <a:r>
              <a:rPr lang="en-GB" dirty="0"/>
              <a:t> 260.000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. </a:t>
            </a:r>
            <a:endParaRPr lang="sr-Latn-RS" dirty="0"/>
          </a:p>
          <a:p>
            <a:pPr lvl="1"/>
            <a:r>
              <a:rPr lang="en-GB" dirty="0" err="1"/>
              <a:t>malo</a:t>
            </a:r>
            <a:r>
              <a:rPr lang="en-GB" dirty="0"/>
              <a:t> da </a:t>
            </a:r>
            <a:r>
              <a:rPr lang="en-GB" dirty="0" err="1"/>
              <a:t>otežaju</a:t>
            </a:r>
            <a:r>
              <a:rPr lang="en-GB" dirty="0"/>
              <a:t> </a:t>
            </a:r>
            <a:r>
              <a:rPr lang="en-GB" dirty="0" err="1"/>
              <a:t>poslovanje</a:t>
            </a:r>
            <a:r>
              <a:rPr lang="en-GB" dirty="0"/>
              <a:t> </a:t>
            </a:r>
            <a:r>
              <a:rPr lang="en-GB" dirty="0" err="1"/>
              <a:t>Ajfona</a:t>
            </a:r>
            <a:r>
              <a:rPr lang="en-GB" dirty="0"/>
              <a:t> u </a:t>
            </a:r>
            <a:r>
              <a:rPr lang="en-GB" dirty="0" err="1"/>
              <a:t>Kini</a:t>
            </a:r>
            <a:r>
              <a:rPr lang="en-GB" dirty="0"/>
              <a:t>, ode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toliko</a:t>
            </a:r>
            <a:r>
              <a:rPr lang="en-GB" dirty="0"/>
              <a:t>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Amerike</a:t>
            </a:r>
            <a:endParaRPr lang="sr-Latn-RS" dirty="0"/>
          </a:p>
          <a:p>
            <a:pPr lvl="1"/>
            <a:r>
              <a:rPr lang="en-GB" dirty="0"/>
              <a:t>embargo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uvoz</a:t>
            </a:r>
            <a:r>
              <a:rPr lang="en-GB" dirty="0"/>
              <a:t> </a:t>
            </a:r>
            <a:r>
              <a:rPr lang="en-GB" dirty="0" err="1"/>
              <a:t>soje</a:t>
            </a:r>
            <a:r>
              <a:rPr lang="sr-Latn-RS" dirty="0"/>
              <a:t>:</a:t>
            </a:r>
            <a:r>
              <a:rPr lang="en-GB" dirty="0"/>
              <a:t> </a:t>
            </a:r>
            <a:r>
              <a:rPr lang="en-GB" dirty="0" err="1"/>
              <a:t>Misuri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Misisipi</a:t>
            </a:r>
            <a:r>
              <a:rPr lang="en-GB" dirty="0"/>
              <a:t> </a:t>
            </a:r>
            <a:r>
              <a:rPr lang="en-GB" dirty="0" err="1"/>
              <a:t>odmah</a:t>
            </a:r>
            <a:r>
              <a:rPr lang="en-GB" dirty="0"/>
              <a:t> </a:t>
            </a:r>
            <a:r>
              <a:rPr lang="en-GB" dirty="0" err="1"/>
              <a:t>zatvaraju</a:t>
            </a:r>
            <a:r>
              <a:rPr lang="en-GB" dirty="0"/>
              <a:t> </a:t>
            </a:r>
            <a:r>
              <a:rPr lang="en-GB" dirty="0" err="1"/>
              <a:t>deset</a:t>
            </a:r>
            <a:r>
              <a:rPr lang="en-GB" dirty="0"/>
              <a:t> </a:t>
            </a:r>
            <a:r>
              <a:rPr lang="en-GB" dirty="0" err="1"/>
              <a:t>odsto</a:t>
            </a:r>
            <a:r>
              <a:rPr lang="en-GB" dirty="0"/>
              <a:t> </a:t>
            </a:r>
            <a:r>
              <a:rPr lang="en-GB" dirty="0" err="1"/>
              <a:t>radnih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. A </a:t>
            </a:r>
            <a:r>
              <a:rPr lang="en-GB" dirty="0" err="1"/>
              <a:t>kraj</a:t>
            </a:r>
            <a:r>
              <a:rPr lang="en-GB" dirty="0"/>
              <a:t> se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ne </a:t>
            </a:r>
            <a:r>
              <a:rPr lang="en-GB" dirty="0" err="1"/>
              <a:t>nazire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17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B3D8-CC74-4C6C-ADAC-E1C4A407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B5DD73-93FB-452F-8583-95838BE8C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33" t="50000" r="60000" b="21852"/>
          <a:stretch/>
        </p:blipFill>
        <p:spPr>
          <a:xfrm>
            <a:off x="990600" y="1295400"/>
            <a:ext cx="69784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222 L -5.55556E-7 -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D1A1-A23E-401B-B319-E9F4CF5B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79" y="609600"/>
            <a:ext cx="8286808" cy="785813"/>
          </a:xfrm>
        </p:spPr>
        <p:txBody>
          <a:bodyPr>
            <a:noAutofit/>
          </a:bodyPr>
          <a:lstStyle/>
          <a:p>
            <a:r>
              <a:rPr lang="en-GB" sz="4000" dirty="0"/>
              <a:t>Kina </a:t>
            </a:r>
            <a:r>
              <a:rPr lang="en-GB" sz="4000" dirty="0" err="1"/>
              <a:t>drži</a:t>
            </a:r>
            <a:r>
              <a:rPr lang="en-GB" sz="4000" dirty="0"/>
              <a:t> </a:t>
            </a:r>
            <a:r>
              <a:rPr lang="en-GB" sz="4000" dirty="0" err="1"/>
              <a:t>većinu</a:t>
            </a:r>
            <a:r>
              <a:rPr lang="en-GB" sz="4000" dirty="0"/>
              <a:t> </a:t>
            </a:r>
            <a:r>
              <a:rPr lang="en-GB" sz="4000" dirty="0" err="1"/>
              <a:t>američkih</a:t>
            </a:r>
            <a:r>
              <a:rPr lang="en-GB" sz="4000" dirty="0"/>
              <a:t> </a:t>
            </a:r>
            <a:r>
              <a:rPr lang="en-GB" sz="4000" dirty="0" err="1"/>
              <a:t>državnih</a:t>
            </a:r>
            <a:r>
              <a:rPr lang="en-GB" sz="4000" dirty="0"/>
              <a:t> </a:t>
            </a:r>
            <a:r>
              <a:rPr lang="en-GB" sz="4000" dirty="0" err="1"/>
              <a:t>obveznica</a:t>
            </a:r>
            <a:r>
              <a:rPr lang="sr-Latn-RS" sz="4000" dirty="0"/>
              <a:t> (suficit)</a:t>
            </a:r>
            <a:br>
              <a:rPr lang="sr-Latn-RS" sz="4000" dirty="0"/>
            </a:b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93271-BDBF-43BB-81EE-D0BA10B6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676400"/>
            <a:ext cx="8286808" cy="4357718"/>
          </a:xfrm>
        </p:spPr>
        <p:txBody>
          <a:bodyPr/>
          <a:lstStyle/>
          <a:p>
            <a:r>
              <a:rPr lang="sr-Latn-RS" dirty="0"/>
              <a:t>Ako ih masovno proda – dolar može da potone</a:t>
            </a:r>
          </a:p>
          <a:p>
            <a:r>
              <a:rPr lang="en-GB" dirty="0" err="1"/>
              <a:t>Zar</a:t>
            </a:r>
            <a:r>
              <a:rPr lang="en-GB" dirty="0"/>
              <a:t> se </a:t>
            </a:r>
            <a:r>
              <a:rPr lang="en-GB" dirty="0" err="1"/>
              <a:t>sve</a:t>
            </a:r>
            <a:r>
              <a:rPr lang="en-GB" dirty="0"/>
              <a:t> to </a:t>
            </a:r>
            <a:r>
              <a:rPr lang="en-GB" dirty="0" err="1"/>
              <a:t>Trampu</a:t>
            </a:r>
            <a:r>
              <a:rPr lang="sr-Latn-RS" dirty="0"/>
              <a:t> </a:t>
            </a:r>
            <a:r>
              <a:rPr lang="en-GB" dirty="0" err="1"/>
              <a:t>isplati</a:t>
            </a:r>
            <a:r>
              <a:rPr lang="en-GB" dirty="0"/>
              <a:t>, </a:t>
            </a:r>
            <a:r>
              <a:rPr lang="sr-Latn-RS" dirty="0"/>
              <a:t>radi očuvanja 0,05%</a:t>
            </a:r>
            <a:r>
              <a:rPr lang="en-GB" dirty="0"/>
              <a:t> </a:t>
            </a:r>
            <a:r>
              <a:rPr lang="sr-Latn-RS" dirty="0"/>
              <a:t>radnih mesta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to u </a:t>
            </a:r>
            <a:r>
              <a:rPr lang="en-GB" dirty="0" err="1"/>
              <a:t>sektoru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svakako</a:t>
            </a:r>
            <a:r>
              <a:rPr lang="en-GB" dirty="0"/>
              <a:t> </a:t>
            </a:r>
            <a:r>
              <a:rPr lang="en-GB" dirty="0" err="1"/>
              <a:t>ugasiti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.</a:t>
            </a:r>
            <a:r>
              <a:rPr lang="sr-Latn-RS" dirty="0"/>
              <a:t>ne treba čuvati radna mesta, nego zaposlene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5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A572-4761-4692-B03F-E5438E44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Primeri pune zaposlenosti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E8B0-F820-4CB8-B159-B0656739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Prvobitna zajednnica</a:t>
            </a:r>
          </a:p>
          <a:p>
            <a:r>
              <a:rPr lang="sr-Latn-RS" dirty="0"/>
              <a:t>Koncentracioni logori</a:t>
            </a:r>
          </a:p>
          <a:p>
            <a:endParaRPr lang="sr-Latn-RS" dirty="0"/>
          </a:p>
          <a:p>
            <a:r>
              <a:rPr lang="sr-Latn-RS" dirty="0"/>
              <a:t>Cilj je proizvodnja, a ne zaposlenost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1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DBB5-3645-45EB-A398-61EB696C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ovde</a:t>
            </a:r>
            <a:r>
              <a:rPr lang="en-GB" dirty="0"/>
              <a:t> </a:t>
            </a:r>
            <a:r>
              <a:rPr lang="en-GB" dirty="0" err="1"/>
              <a:t>važne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D3C4-21D7-48DE-922A-8731699F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ima</a:t>
            </a:r>
            <a:r>
              <a:rPr lang="en-GB" sz="2800" dirty="0"/>
              <a:t> li Amerika </a:t>
            </a:r>
            <a:r>
              <a:rPr lang="en-GB" sz="2800" dirty="0" err="1"/>
              <a:t>snage</a:t>
            </a:r>
            <a:r>
              <a:rPr lang="en-GB" sz="2800" dirty="0"/>
              <a:t> da </a:t>
            </a:r>
            <a:r>
              <a:rPr lang="en-GB" sz="2800" dirty="0" err="1"/>
              <a:t>kompenzuje</a:t>
            </a:r>
            <a:r>
              <a:rPr lang="en-GB" sz="2800" dirty="0"/>
              <a:t> </a:t>
            </a:r>
            <a:r>
              <a:rPr lang="en-GB" sz="2800" dirty="0" err="1"/>
              <a:t>kinesko</a:t>
            </a:r>
            <a:r>
              <a:rPr lang="en-GB" sz="2800" dirty="0"/>
              <a:t> </a:t>
            </a:r>
            <a:r>
              <a:rPr lang="en-GB" sz="2800" dirty="0" err="1"/>
              <a:t>zatvaranje</a:t>
            </a:r>
            <a:r>
              <a:rPr lang="en-GB" sz="2800" dirty="0"/>
              <a:t> </a:t>
            </a:r>
            <a:r>
              <a:rPr lang="en-GB" sz="2800" dirty="0" err="1"/>
              <a:t>radnih</a:t>
            </a:r>
            <a:r>
              <a:rPr lang="en-GB" sz="2800" dirty="0"/>
              <a:t> </a:t>
            </a:r>
            <a:r>
              <a:rPr lang="en-GB" sz="2800" dirty="0" err="1"/>
              <a:t>mesta</a:t>
            </a:r>
            <a:r>
              <a:rPr lang="en-GB" sz="2800" dirty="0"/>
              <a:t>? </a:t>
            </a: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r>
              <a:rPr lang="sr-Latn-RS" sz="2800" dirty="0"/>
              <a:t> </a:t>
            </a:r>
            <a:r>
              <a:rPr lang="en-GB" sz="2800" dirty="0" err="1"/>
              <a:t>kako</a:t>
            </a:r>
            <a:r>
              <a:rPr lang="en-GB" sz="2800" dirty="0"/>
              <a:t> </a:t>
            </a:r>
            <a:r>
              <a:rPr lang="en-GB" sz="2800" dirty="0" err="1"/>
              <a:t>doskočiti</a:t>
            </a:r>
            <a:r>
              <a:rPr lang="en-GB" sz="2800" dirty="0"/>
              <a:t> </a:t>
            </a:r>
            <a:r>
              <a:rPr lang="en-GB" sz="2800" dirty="0" err="1"/>
              <a:t>Kinezima</a:t>
            </a:r>
            <a:r>
              <a:rPr lang="en-GB" sz="2800" dirty="0"/>
              <a:t>? </a:t>
            </a:r>
            <a:r>
              <a:rPr lang="en-GB" sz="2800" dirty="0" err="1"/>
              <a:t>Razvojem</a:t>
            </a:r>
            <a:r>
              <a:rPr lang="en-GB" sz="2800" dirty="0"/>
              <a:t> </a:t>
            </a:r>
            <a:r>
              <a:rPr lang="en-GB" sz="2800" dirty="0" err="1"/>
              <a:t>obrazovanja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inovacijama</a:t>
            </a:r>
            <a:r>
              <a:rPr lang="en-GB" sz="2800" dirty="0"/>
              <a:t>. Dug </a:t>
            </a:r>
            <a:r>
              <a:rPr lang="en-GB" sz="2800" dirty="0" err="1"/>
              <a:t>je</a:t>
            </a:r>
            <a:r>
              <a:rPr lang="en-GB" sz="2800" dirty="0"/>
              <a:t> put </a:t>
            </a:r>
            <a:r>
              <a:rPr lang="en-GB" sz="2800" dirty="0" err="1"/>
              <a:t>pred</a:t>
            </a:r>
            <a:r>
              <a:rPr lang="en-GB" sz="2800" dirty="0"/>
              <a:t> </a:t>
            </a:r>
            <a:r>
              <a:rPr lang="en-GB" sz="2800" dirty="0" err="1"/>
              <a:t>Kinezima</a:t>
            </a:r>
            <a:r>
              <a:rPr lang="en-GB" sz="2800" dirty="0"/>
              <a:t>, od </a:t>
            </a:r>
            <a:r>
              <a:rPr lang="en-GB" sz="2800" dirty="0" err="1"/>
              <a:t>košulja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solarnih</a:t>
            </a:r>
            <a:r>
              <a:rPr lang="en-GB" sz="2800" dirty="0"/>
              <a:t> panela do </a:t>
            </a:r>
            <a:r>
              <a:rPr lang="en-GB" sz="2800" dirty="0" err="1"/>
              <a:t>nanotehnologija</a:t>
            </a:r>
            <a:r>
              <a:rPr lang="en-GB" sz="2800" dirty="0"/>
              <a:t>, ne </a:t>
            </a:r>
            <a:r>
              <a:rPr lang="en-GB" sz="2800" dirty="0" err="1"/>
              <a:t>treba</a:t>
            </a:r>
            <a:r>
              <a:rPr lang="en-GB" sz="2800" dirty="0"/>
              <a:t> </a:t>
            </a:r>
            <a:r>
              <a:rPr lang="en-GB" sz="2800" dirty="0" err="1"/>
              <a:t>ih</a:t>
            </a:r>
            <a:r>
              <a:rPr lang="en-GB" sz="2800" dirty="0"/>
              <a:t> </a:t>
            </a:r>
            <a:r>
              <a:rPr lang="en-GB" sz="2800" dirty="0" err="1"/>
              <a:t>tući</a:t>
            </a:r>
            <a:r>
              <a:rPr lang="en-GB" sz="2800" dirty="0"/>
              <a:t> </a:t>
            </a:r>
            <a:r>
              <a:rPr lang="en-GB" sz="2800" dirty="0" err="1"/>
              <a:t>tamo</a:t>
            </a:r>
            <a:r>
              <a:rPr lang="en-GB" sz="2800" dirty="0"/>
              <a:t> </a:t>
            </a:r>
            <a:r>
              <a:rPr lang="en-GB" sz="2800" dirty="0" err="1"/>
              <a:t>gde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danas</a:t>
            </a:r>
            <a:r>
              <a:rPr lang="en-GB" sz="2800" dirty="0"/>
              <a:t> </a:t>
            </a:r>
            <a:r>
              <a:rPr lang="en-GB" sz="2800" dirty="0" err="1"/>
              <a:t>jaki</a:t>
            </a:r>
            <a:r>
              <a:rPr lang="en-GB" sz="2800" dirty="0"/>
              <a:t>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136D1-9F05-47E3-A683-95E2CB029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039637"/>
            <a:ext cx="3584243" cy="1846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19D7E0-7F24-4E52-8C46-D38532D61A2A}"/>
              </a:ext>
            </a:extLst>
          </p:cNvPr>
          <p:cNvCxnSpPr>
            <a:cxnSpLocks/>
          </p:cNvCxnSpPr>
          <p:nvPr/>
        </p:nvCxnSpPr>
        <p:spPr>
          <a:xfrm flipV="1">
            <a:off x="7010400" y="22098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1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0870-5579-495A-AF3F-228FFB79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3 važne napomene o ekonomiji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20CA-2395-47B0-A850-A08C004E3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1. Ekonomija je zatvoren sistem</a:t>
            </a:r>
          </a:p>
          <a:p>
            <a:pPr lvl="1"/>
            <a:r>
              <a:rPr lang="en-GB" dirty="0"/>
              <a:t>Primer - g</a:t>
            </a:r>
            <a:r>
              <a:rPr lang="sr-Latn-RS" dirty="0"/>
              <a:t>araža</a:t>
            </a:r>
          </a:p>
          <a:p>
            <a:pPr lvl="1"/>
            <a:r>
              <a:rPr lang="sr-Latn-RS" dirty="0"/>
              <a:t>Panić</a:t>
            </a:r>
          </a:p>
          <a:p>
            <a:pPr marL="0" indent="0">
              <a:buNone/>
            </a:pPr>
            <a:r>
              <a:rPr lang="sr-Latn-RS" dirty="0"/>
              <a:t>2. Film u 3 kadra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Trenutne posledice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Reakcija: odgovor na negativnu povratnu spregu</a:t>
            </a:r>
          </a:p>
          <a:p>
            <a:pPr marL="857250" lvl="1" indent="-457200">
              <a:buFontTx/>
              <a:buChar char="-"/>
            </a:pPr>
            <a:r>
              <a:rPr lang="sr-Latn-RS" sz="2400" dirty="0"/>
              <a:t>Finalni rezultat</a:t>
            </a:r>
          </a:p>
          <a:p>
            <a:pPr marL="0" indent="0">
              <a:buNone/>
            </a:pPr>
            <a:r>
              <a:rPr lang="sr-Latn-RS" dirty="0"/>
              <a:t>3. Oportunitetni trošak</a:t>
            </a:r>
            <a:r>
              <a:rPr lang="en-GB" dirty="0"/>
              <a:t> -</a:t>
            </a:r>
            <a:r>
              <a:rPr lang="sr-Latn-R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izgubljena dobit</a:t>
            </a:r>
            <a:endPara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Koliki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oportunitetni</a:t>
            </a:r>
            <a:r>
              <a:rPr lang="en-GB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</a:t>
            </a:r>
            <a:r>
              <a:rPr lang="sr-Latn-RS" sz="1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šak prisustvovanju ovom času? </a:t>
            </a:r>
            <a:endParaRPr lang="sr-Latn-RS" sz="1800" dirty="0"/>
          </a:p>
          <a:p>
            <a:pPr marL="0" indent="0">
              <a:buNone/>
            </a:pPr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176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4800" dirty="0"/>
              <a:t>Razlika između biznismena i ekonomista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8625" y="1828800"/>
            <a:ext cx="8286750" cy="43576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sr-Latn-CS" dirty="0"/>
              <a:t>1. Uvoz ne smanjuje zaposlenost</a:t>
            </a:r>
          </a:p>
          <a:p>
            <a:r>
              <a:rPr lang="sr-Latn-CS" dirty="0"/>
              <a:t>Zašto?</a:t>
            </a:r>
          </a:p>
          <a:p>
            <a:r>
              <a:rPr lang="sr-Latn-CS" dirty="0"/>
              <a:t>Događa se odvija u tri sekvence</a:t>
            </a:r>
          </a:p>
          <a:p>
            <a:pPr lvl="1"/>
            <a:r>
              <a:rPr lang="sr-Latn-CS" dirty="0"/>
              <a:t>Otpuštanje</a:t>
            </a:r>
          </a:p>
          <a:p>
            <a:pPr lvl="1"/>
            <a:r>
              <a:rPr lang="sr-Latn-CS" dirty="0"/>
              <a:t>Novi poslovi</a:t>
            </a:r>
          </a:p>
          <a:p>
            <a:pPr lvl="1"/>
            <a:r>
              <a:rPr lang="sr-Latn-CS" dirty="0"/>
              <a:t>Rast dohotka i privredni rast</a:t>
            </a:r>
          </a:p>
          <a:p>
            <a:pPr>
              <a:buFont typeface="Arial" pitchFamily="34" charset="0"/>
              <a:buNone/>
            </a:pPr>
            <a:r>
              <a:rPr lang="sr-Latn-CS" dirty="0"/>
              <a:t>2. Izvoz ne povećava zaposlenost</a:t>
            </a:r>
          </a:p>
          <a:p>
            <a:r>
              <a:rPr lang="sr-Latn-CS" dirty="0"/>
              <a:t>Zašto?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8212137" cy="141287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200" dirty="0"/>
              <a:t>Pitanje: koja je zemlja najbogatija?</a:t>
            </a:r>
            <a:endParaRPr lang="en-US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05000"/>
            <a:ext cx="7661275" cy="4114800"/>
          </a:xfrm>
        </p:spPr>
        <p:txBody>
          <a:bodyPr/>
          <a:lstStyle/>
          <a:p>
            <a:pPr eaLnBrk="1" hangingPunct="1"/>
            <a:r>
              <a:rPr lang="en-US" b="1" dirty="0" err="1"/>
              <a:t>Primetite</a:t>
            </a:r>
            <a:r>
              <a:rPr lang="en-US" b="1" dirty="0"/>
              <a:t> da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merkantilisti</a:t>
            </a:r>
            <a:r>
              <a:rPr lang="en-US" b="1" dirty="0"/>
              <a:t> </a:t>
            </a:r>
            <a:r>
              <a:rPr lang="en-US" b="1" dirty="0" err="1"/>
              <a:t>merili</a:t>
            </a:r>
            <a:r>
              <a:rPr lang="en-US" b="1" dirty="0"/>
              <a:t> </a:t>
            </a:r>
            <a:r>
              <a:rPr lang="en-US" b="1" dirty="0" err="1"/>
              <a:t>bogatstvo</a:t>
            </a:r>
            <a:r>
              <a:rPr lang="en-US" b="1" dirty="0"/>
              <a:t> </a:t>
            </a:r>
            <a:r>
              <a:rPr lang="en-US" b="1" dirty="0" err="1"/>
              <a:t>država</a:t>
            </a:r>
            <a:r>
              <a:rPr lang="en-US" b="1" dirty="0"/>
              <a:t> </a:t>
            </a:r>
            <a:r>
              <a:rPr lang="en-US" b="1" dirty="0" err="1"/>
              <a:t>količinom</a:t>
            </a:r>
            <a:r>
              <a:rPr lang="en-US" b="1" dirty="0"/>
              <a:t> </a:t>
            </a:r>
            <a:r>
              <a:rPr lang="en-US" b="1" dirty="0" err="1"/>
              <a:t>plemenitih</a:t>
            </a:r>
            <a:r>
              <a:rPr lang="en-US" b="1" dirty="0"/>
              <a:t> </a:t>
            </a:r>
            <a:r>
              <a:rPr lang="en-US" b="1" dirty="0" err="1"/>
              <a:t>metala</a:t>
            </a:r>
            <a:r>
              <a:rPr lang="sr-Latn-CS" b="1" dirty="0"/>
              <a:t> – deviznim rezervama</a:t>
            </a:r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sr-Latn-CS" sz="2800" dirty="0"/>
              <a:t>A danas ...</a:t>
            </a:r>
          </a:p>
          <a:p>
            <a:pPr eaLnBrk="1" hangingPunct="1"/>
            <a:endParaRPr lang="sr-Latn-CS" sz="2800" dirty="0"/>
          </a:p>
          <a:p>
            <a:pPr eaLnBrk="1" hangingPunct="1"/>
            <a:r>
              <a:rPr lang="sr-Latn-CS" sz="2800" dirty="0"/>
              <a:t>Amerika bi bila najsiromašnija na svetu po tom kriterijumu </a:t>
            </a:r>
          </a:p>
          <a:p>
            <a:pPr eaLnBrk="1" hangingPunct="1"/>
            <a:endParaRPr lang="sr-Latn-CS" sz="2800" dirty="0"/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660F-51A6-4325-A616-B6FC663B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10D82-5986-41B7-96CC-378F7283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19200"/>
            <a:ext cx="8286808" cy="50677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0E9FB9-4D1D-408B-8586-2DBFE124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9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CS" sz="4800" dirty="0"/>
              <a:t>merkantilisti</a:t>
            </a:r>
            <a:endParaRPr lang="en-US" sz="4800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dirty="0"/>
              <a:t>Merkantilisti su verovali da zemlja može da ostvaruje dobitke od međunarodne</a:t>
            </a:r>
            <a:r>
              <a:rPr lang="sr-Latn-CS" dirty="0"/>
              <a:t> </a:t>
            </a:r>
            <a:r>
              <a:rPr lang="vi-VN" dirty="0"/>
              <a:t>trgovine jedino na račun drugih zemalja.</a:t>
            </a:r>
            <a:endParaRPr lang="sr-Latn-CS" dirty="0"/>
          </a:p>
          <a:p>
            <a:endParaRPr lang="sr-Latn-CS" dirty="0"/>
          </a:p>
          <a:p>
            <a:r>
              <a:rPr lang="sr-Latn-CS" dirty="0"/>
              <a:t>Moja zarada – vaš gubitak</a:t>
            </a:r>
          </a:p>
          <a:p>
            <a:endParaRPr lang="sr-Latn-CS" dirty="0"/>
          </a:p>
          <a:p>
            <a:r>
              <a:rPr lang="en-GB" sz="1400" dirty="0"/>
              <a:t>Tomas </a:t>
            </a:r>
            <a:r>
              <a:rPr lang="en-GB" sz="1400" dirty="0" err="1"/>
              <a:t>Mun</a:t>
            </a:r>
            <a:r>
              <a:rPr lang="en-GB" sz="1400" dirty="0"/>
              <a:t> (Thomas Munn, 1571–1641) bio </a:t>
            </a:r>
            <a:r>
              <a:rPr lang="en-GB" sz="1400" dirty="0" err="1"/>
              <a:t>je</a:t>
            </a:r>
            <a:r>
              <a:rPr lang="en-GB" sz="1400" dirty="0"/>
              <a:t> </a:t>
            </a:r>
            <a:r>
              <a:rPr lang="en-GB" sz="1400" dirty="0" err="1"/>
              <a:t>verovatno</a:t>
            </a:r>
            <a:r>
              <a:rPr lang="en-GB" sz="1400" dirty="0"/>
              <a:t> </a:t>
            </a:r>
            <a:r>
              <a:rPr lang="en-GB" sz="1400" dirty="0" err="1"/>
              <a:t>najuticajniji</a:t>
            </a:r>
            <a:r>
              <a:rPr lang="en-GB" sz="1400" dirty="0"/>
              <a:t> </a:t>
            </a:r>
            <a:r>
              <a:rPr lang="en-GB" sz="1400" dirty="0" err="1"/>
              <a:t>merkantilistički</a:t>
            </a:r>
            <a:r>
              <a:rPr lang="en-GB" sz="1400" dirty="0"/>
              <a:t> </a:t>
            </a:r>
            <a:r>
              <a:rPr lang="en-GB" sz="1400" dirty="0" err="1"/>
              <a:t>pisac</a:t>
            </a:r>
            <a:endParaRPr lang="sr-Latn-RS" sz="1400" dirty="0"/>
          </a:p>
          <a:p>
            <a:endParaRPr lang="sr-Latn-RS" sz="1400" dirty="0"/>
          </a:p>
          <a:p>
            <a:r>
              <a:rPr lang="sr-Latn-RS" sz="1400" dirty="0"/>
              <a:t>Na pismenom ispitu, ne sme se doslovno navoditi tekst iz udžbenika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4000" b="1" dirty="0"/>
              <a:t>D</a:t>
            </a:r>
            <a:r>
              <a:rPr lang="en-US" sz="4000" b="1" dirty="0" err="1"/>
              <a:t>anas</a:t>
            </a:r>
            <a:r>
              <a:rPr lang="en-US" sz="4000" b="1" dirty="0"/>
              <a:t> </a:t>
            </a:r>
            <a:r>
              <a:rPr lang="en-US" sz="4000" b="1" dirty="0" err="1"/>
              <a:t>merimo</a:t>
            </a:r>
            <a:r>
              <a:rPr lang="en-US" sz="4000" b="1" dirty="0"/>
              <a:t> </a:t>
            </a:r>
            <a:r>
              <a:rPr lang="en-US" sz="4000" b="1" dirty="0" err="1"/>
              <a:t>bogatstvo</a:t>
            </a:r>
            <a:endParaRPr lang="en-US" sz="40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lvl="1" eaLnBrk="1" hangingPunct="1"/>
            <a:r>
              <a:rPr lang="sr-Latn-CS" sz="3200"/>
              <a:t>Fondovima</a:t>
            </a:r>
            <a:r>
              <a:rPr lang="en-US" sz="3200"/>
              <a:t> kapitala, </a:t>
            </a:r>
            <a:endParaRPr lang="sr-Latn-CS" sz="3200"/>
          </a:p>
          <a:p>
            <a:pPr lvl="1" eaLnBrk="1" hangingPunct="1">
              <a:buFont typeface="Arial" pitchFamily="34" charset="0"/>
              <a:buNone/>
            </a:pPr>
            <a:endParaRPr lang="sr-Latn-CS" sz="3200"/>
          </a:p>
          <a:p>
            <a:pPr lvl="1" eaLnBrk="1" hangingPunct="1"/>
            <a:r>
              <a:rPr lang="en-US" sz="3200"/>
              <a:t>dobrima i uslugama kao i </a:t>
            </a:r>
            <a:endParaRPr lang="sr-Latn-CS" sz="3200"/>
          </a:p>
          <a:p>
            <a:pPr lvl="1" eaLnBrk="1" hangingPunct="1"/>
            <a:endParaRPr lang="sr-Latn-CS" sz="3200"/>
          </a:p>
          <a:p>
            <a:pPr lvl="1" eaLnBrk="1" hangingPunct="1"/>
            <a:r>
              <a:rPr lang="en-US" sz="3200"/>
              <a:t>prirodnim resursima koji stoje na raspolaganju</a:t>
            </a:r>
            <a:r>
              <a:rPr lang="sr-Latn-CS" sz="3200"/>
              <a:t> </a:t>
            </a:r>
            <a:r>
              <a:rPr lang="en-US" sz="3200"/>
              <a:t>za njihovu proizvodnju. </a:t>
            </a:r>
            <a:endParaRPr lang="sr-Latn-CS" sz="3200"/>
          </a:p>
          <a:p>
            <a:endParaRPr lang="en-US"/>
          </a:p>
        </p:txBody>
      </p:sp>
      <p:pic>
        <p:nvPicPr>
          <p:cNvPr id="34820" name="Content Placeholder 3" descr="article-2163610-13BFDBB2000005DC-899_634x6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838" y="1143000"/>
            <a:ext cx="25701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dodajemo</a:t>
            </a:r>
            <a:r>
              <a:rPr lang="en-GB" dirty="0"/>
              <a:t> </a:t>
            </a:r>
            <a:r>
              <a:rPr lang="en-GB" dirty="0" err="1"/>
              <a:t>Kinu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Srbiju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84350"/>
          <a:ext cx="8229600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97636-BA27-4F6B-8982-B08ECB7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4" t="40559" r="35293" b="54212"/>
          <a:stretch/>
        </p:blipFill>
        <p:spPr bwMode="auto">
          <a:xfrm>
            <a:off x="7543800" y="3675356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742E5-A2C9-4B25-9971-8D027E6C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40000" b="8519"/>
          <a:stretch/>
        </p:blipFill>
        <p:spPr>
          <a:xfrm>
            <a:off x="1981200" y="26504"/>
            <a:ext cx="5486400" cy="6679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E607C-2E65-4884-B8EA-79FE01BD4182}"/>
              </a:ext>
            </a:extLst>
          </p:cNvPr>
          <p:cNvSpPr/>
          <p:nvPr/>
        </p:nvSpPr>
        <p:spPr>
          <a:xfrm flipH="1">
            <a:off x="7734300" y="42672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https://data.worldbank.org/indicator/NY.GDP.PCAP.CD?locations=RS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16666 -0.2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Srbija gubi zbog ukidanja carina sa EU</a:t>
            </a:r>
            <a:endParaRPr lang="en-GB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86750" cy="4357688"/>
          </a:xfrm>
        </p:spPr>
        <p:txBody>
          <a:bodyPr/>
          <a:lstStyle/>
          <a:p>
            <a:r>
              <a:rPr lang="en-GB"/>
              <a:t>Pad prihoda od carina u Srbiji nakon primene Prelaznog trgovinskog sporazuma sa EU u periodu 2008-2015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GB"/>
              <a:t>G</a:t>
            </a:r>
            <a:r>
              <a:rPr lang="en-US"/>
              <a:t>de su te pare?</a:t>
            </a:r>
          </a:p>
          <a:p>
            <a:r>
              <a:rPr lang="en-US"/>
              <a:t>EU od prvog dana ukinula carinu na SVE proizvode </a:t>
            </a:r>
          </a:p>
          <a:p>
            <a:r>
              <a:rPr lang="en-GB"/>
              <a:t>G</a:t>
            </a:r>
            <a:r>
              <a:rPr lang="en-US"/>
              <a:t>de su te pare?</a:t>
            </a:r>
            <a:endParaRPr lang="en-GB"/>
          </a:p>
        </p:txBody>
      </p:sp>
      <p:pic>
        <p:nvPicPr>
          <p:cNvPr id="38916" name="Picture 3" descr="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78089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		</a:t>
            </a:r>
            <a:r>
              <a:rPr lang="sr-Latn-CS" sz="3600" dirty="0"/>
              <a:t>Adam Smit</a:t>
            </a:r>
            <a:endParaRPr lang="en-US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/>
              <a:t>Ukoliko jedna država</a:t>
            </a:r>
            <a:endParaRPr lang="sr-Latn-CS"/>
          </a:p>
          <a:p>
            <a:pPr lvl="1"/>
            <a:r>
              <a:rPr lang="en-US"/>
              <a:t>ništa ne</a:t>
            </a:r>
            <a:r>
              <a:rPr lang="sr-Latn-CS"/>
              <a:t> </a:t>
            </a:r>
            <a:r>
              <a:rPr lang="en-US"/>
              <a:t>dobija </a:t>
            </a:r>
            <a:endParaRPr lang="sr-Latn-CS"/>
          </a:p>
          <a:p>
            <a:pPr lvl="1"/>
            <a:r>
              <a:rPr lang="en-US"/>
              <a:t>ili gubi, </a:t>
            </a:r>
            <a:endParaRPr lang="sr-Latn-CS"/>
          </a:p>
          <a:p>
            <a:pPr lvl="1"/>
            <a:r>
              <a:rPr lang="en-US"/>
              <a:t>ona će jednostavno odbiti da </a:t>
            </a:r>
            <a:r>
              <a:rPr lang="sr-Latn-CS"/>
              <a:t>razmenjuje</a:t>
            </a:r>
            <a:r>
              <a:rPr lang="en-US"/>
              <a:t>.</a:t>
            </a:r>
            <a:endParaRPr lang="sr-Latn-CS"/>
          </a:p>
          <a:p>
            <a:pPr lvl="1"/>
            <a:endParaRPr lang="sr-Latn-CS"/>
          </a:p>
          <a:p>
            <a:r>
              <a:rPr lang="sr-Latn-CS"/>
              <a:t>To je onaj indirektni dokaz o korisnosti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0" y="1981200"/>
            <a:ext cx="5715000" cy="4343400"/>
          </a:xfrm>
        </p:spPr>
        <p:txBody>
          <a:bodyPr/>
          <a:lstStyle/>
          <a:p>
            <a:pPr>
              <a:defRPr/>
            </a:pPr>
            <a:r>
              <a:rPr lang="sr-Latn-CS" sz="3600" dirty="0"/>
              <a:t>mira</a:t>
            </a:r>
            <a:r>
              <a:rPr lang="sr-Latn-CS" sz="3600"/>
              <a:t>, niskih </a:t>
            </a:r>
            <a:r>
              <a:rPr lang="sr-Latn-CS" sz="3600" dirty="0"/>
              <a:t>poreza </a:t>
            </a:r>
            <a:br>
              <a:rPr lang="sr-Latn-CS" sz="3600" dirty="0"/>
            </a:br>
            <a:r>
              <a:rPr lang="sr-Latn-CS" sz="3600" dirty="0"/>
              <a:t>i dobrog deljenja pravde – </a:t>
            </a:r>
            <a:br>
              <a:rPr lang="sr-Latn-CS" sz="3600" dirty="0"/>
            </a:br>
            <a:br>
              <a:rPr lang="sr-Latn-CS" sz="3600" dirty="0"/>
            </a:br>
            <a:r>
              <a:rPr lang="sr-Latn-CS" sz="3600" dirty="0"/>
              <a:t>sve ostalo donosi prirodni poredak stvari</a:t>
            </a:r>
            <a:endParaRPr lang="en-US" sz="3600" dirty="0"/>
          </a:p>
        </p:txBody>
      </p:sp>
      <p:pic>
        <p:nvPicPr>
          <p:cNvPr id="45059" name="Content Placeholder 3" descr="PRAVI_LOGO_ZA_CLDS_Adam_-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1200"/>
            <a:ext cx="2133600" cy="2759075"/>
          </a:xfrm>
        </p:spPr>
      </p:pic>
      <p:sp>
        <p:nvSpPr>
          <p:cNvPr id="5" name="Rectangle 4"/>
          <p:cNvSpPr/>
          <p:nvPr/>
        </p:nvSpPr>
        <p:spPr>
          <a:xfrm>
            <a:off x="914400" y="74613"/>
            <a:ext cx="838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CS" sz="3600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Malo toga je potrebno za uzdizanje zemlje od najnižeg oblika varvarstva </a:t>
            </a:r>
            <a:r>
              <a:rPr lang="sr-Latn-CS" sz="3600" dirty="0">
                <a:solidFill>
                  <a:schemeClr val="bg2"/>
                </a:solidFill>
              </a:rPr>
              <a:t>do najvišeg obilja, izuzev</a:t>
            </a:r>
            <a:r>
              <a:rPr lang="sr-Latn-CS" sz="3600" kern="0" dirty="0">
                <a:solidFill>
                  <a:schemeClr val="bg2"/>
                </a:solidFill>
                <a:latin typeface="Arial"/>
                <a:ea typeface="+mj-ea"/>
                <a:cs typeface="+mj-cs"/>
              </a:rPr>
              <a:t>...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4CEA-6D02-4E5A-B457-17272156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C4E6085-5763-4795-BCAB-89C39064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486775" cy="4819650"/>
          </a:xfrm>
        </p:spPr>
        <p:txBody>
          <a:bodyPr/>
          <a:lstStyle/>
          <a:p>
            <a:r>
              <a:rPr lang="en-GB" altLang="en-US" dirty="0">
                <a:hlinkClick r:id="rId2"/>
              </a:rPr>
              <a:t>What Donald Trump doesn't understand about trade</a:t>
            </a:r>
            <a:r>
              <a:rPr lang="en-US" altLang="en-US" dirty="0"/>
              <a:t>- video link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kraju</a:t>
            </a:r>
            <a:r>
              <a:rPr lang="en-US" altLang="en-US" dirty="0"/>
              <a:t> </a:t>
            </a:r>
            <a:r>
              <a:rPr lang="en-US" altLang="en-US" dirty="0" err="1"/>
              <a:t>teksta</a:t>
            </a:r>
            <a:endParaRPr lang="en-US" alt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B702259-049C-46F1-8267-F85C2AFD4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29486" r="40000" b="38519"/>
          <a:stretch/>
        </p:blipFill>
        <p:spPr>
          <a:xfrm>
            <a:off x="1524000" y="2895600"/>
            <a:ext cx="5526260" cy="27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5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C9123FCD-E014-425C-ADA0-D4E694F3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67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CE1C2749-1B92-48C3-82BD-5E803CAC4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Smit – apsolutne prednosti</a:t>
            </a:r>
            <a:endParaRPr lang="en-US" dirty="0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22DF4DA1-178C-494C-8BD2-E602FEB6859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8194675" cy="137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sr-Latn-CS" sz="12800" b="1" dirty="0"/>
              <a:t>Ako se razmena vrši u odnosu 6Ž:6P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80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sr-Latn-CS" sz="12800" b="1" dirty="0"/>
              <a:t>SAD </a:t>
            </a:r>
            <a:r>
              <a:rPr lang="en-US" sz="12800" b="1" dirty="0" err="1"/>
              <a:t>ostvaruj</a:t>
            </a:r>
            <a:r>
              <a:rPr lang="sr-Latn-CS" sz="12800" b="1" dirty="0"/>
              <a:t>e</a:t>
            </a:r>
            <a:r>
              <a:rPr lang="en-US" sz="12800" b="1" dirty="0"/>
              <a:t> </a:t>
            </a:r>
            <a:r>
              <a:rPr lang="en-US" sz="12800" b="1" dirty="0" err="1"/>
              <a:t>dobit</a:t>
            </a:r>
            <a:r>
              <a:rPr lang="en-US" sz="12800" b="1" dirty="0"/>
              <a:t> </a:t>
            </a:r>
            <a:r>
              <a:rPr lang="en-US" sz="12800" b="1" dirty="0" err="1"/>
              <a:t>od</a:t>
            </a:r>
            <a:r>
              <a:rPr lang="en-US" sz="12800" b="1" dirty="0"/>
              <a:t> </a:t>
            </a:r>
            <a:r>
              <a:rPr lang="en-US" sz="12800" b="1" dirty="0" err="1"/>
              <a:t>2P</a:t>
            </a:r>
            <a:r>
              <a:rPr lang="en-US" sz="12800" b="1" dirty="0"/>
              <a:t> </a:t>
            </a:r>
            <a:r>
              <a:rPr lang="sr-Latn-CS" sz="12800" b="1" dirty="0"/>
              <a:t> - tj. š</a:t>
            </a:r>
            <a:r>
              <a:rPr lang="en-US" sz="12800" b="1" dirty="0"/>
              <a:t>ted</a:t>
            </a:r>
            <a:r>
              <a:rPr lang="sr-Latn-CS" sz="12800" b="1" dirty="0"/>
              <a:t>i </a:t>
            </a:r>
            <a:r>
              <a:rPr lang="en-US" sz="12800" b="1" dirty="0"/>
              <a:t>½ </a:t>
            </a:r>
            <a:r>
              <a:rPr lang="en-US" sz="12800" b="1" dirty="0" err="1"/>
              <a:t>časa</a:t>
            </a:r>
            <a:r>
              <a:rPr lang="en-US" sz="12800" b="1" dirty="0"/>
              <a:t> </a:t>
            </a:r>
            <a:r>
              <a:rPr lang="en-US" sz="12800" b="1" dirty="0" err="1"/>
              <a:t>radnog</a:t>
            </a:r>
            <a:r>
              <a:rPr lang="sr-Latn-CS" sz="12800" b="1" dirty="0"/>
              <a:t> </a:t>
            </a:r>
            <a:r>
              <a:rPr lang="en-US" sz="12800" b="1" dirty="0" err="1"/>
              <a:t>vremena</a:t>
            </a:r>
            <a:endParaRPr lang="sr-Latn-CS" sz="128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sr-Latn-CS" sz="128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sr-Latn-CS" sz="12800" b="1" dirty="0"/>
              <a:t>I može </a:t>
            </a:r>
            <a:r>
              <a:rPr lang="en-US" sz="12800" b="1" dirty="0" err="1"/>
              <a:t>jedino</a:t>
            </a:r>
            <a:r>
              <a:rPr lang="en-US" sz="12800" b="1" dirty="0"/>
              <a:t> </a:t>
            </a:r>
            <a:r>
              <a:rPr lang="en-US" sz="12800" b="1" dirty="0" err="1"/>
              <a:t>da</a:t>
            </a:r>
            <a:r>
              <a:rPr lang="en-US" sz="12800" b="1" dirty="0"/>
              <a:t> </a:t>
            </a:r>
            <a:r>
              <a:rPr lang="en-US" sz="12800" b="1" dirty="0" err="1"/>
              <a:t>razmenjuj</a:t>
            </a:r>
            <a:r>
              <a:rPr lang="sr-Latn-CS" sz="12800" b="1" dirty="0"/>
              <a:t>e </a:t>
            </a:r>
            <a:r>
              <a:rPr lang="en-US" sz="12800" b="1" dirty="0" err="1"/>
              <a:t>6Ž</a:t>
            </a:r>
            <a:r>
              <a:rPr lang="en-US" sz="12800" b="1" dirty="0"/>
              <a:t> </a:t>
            </a:r>
            <a:r>
              <a:rPr lang="en-US" sz="12800" b="1" dirty="0" err="1"/>
              <a:t>za</a:t>
            </a:r>
            <a:r>
              <a:rPr lang="en-US" sz="12800" b="1" dirty="0"/>
              <a:t> </a:t>
            </a:r>
            <a:r>
              <a:rPr lang="en-US" sz="12800" b="1" dirty="0" err="1"/>
              <a:t>4P</a:t>
            </a:r>
            <a:endParaRPr lang="en-US" sz="128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1800" b="1" dirty="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5A313535-E1F5-41F4-8959-00C9460F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7338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E4B553CE-59E6-4205-A0BD-13D74DB2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AA2995-0579-4BFB-9BCE-E2B6289FE20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062787" y="3319463"/>
            <a:ext cx="295275" cy="1733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6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706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200400"/>
            <a:ext cx="7158038" cy="3394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3200" dirty="0"/>
              <a:t>opšta formula</a:t>
            </a:r>
            <a:br>
              <a:rPr lang="sr-Latn-CS" sz="3200" dirty="0"/>
            </a:br>
            <a:r>
              <a:rPr lang="sr-Latn-CS" sz="3200" dirty="0"/>
              <a:t>4</a:t>
            </a:r>
            <a:r>
              <a:rPr lang="en-US" sz="3200" dirty="0"/>
              <a:t>P</a:t>
            </a:r>
            <a:r>
              <a:rPr lang="sr-Latn-CS" sz="3200" dirty="0"/>
              <a:t> </a:t>
            </a:r>
            <a:r>
              <a:rPr lang="en-US" sz="3200" dirty="0"/>
              <a:t>&lt; 6</a:t>
            </a:r>
            <a:r>
              <a:rPr lang="sr-Latn-CS" sz="3200" dirty="0"/>
              <a:t>Ž</a:t>
            </a:r>
            <a:r>
              <a:rPr lang="en-US" sz="3200" dirty="0"/>
              <a:t> &lt; </a:t>
            </a:r>
            <a:r>
              <a:rPr lang="sr-Latn-CS" sz="3200" dirty="0"/>
              <a:t>30P, ukupna dobit: 26P</a:t>
            </a:r>
            <a:br>
              <a:rPr lang="sr-Latn-CS" sz="3200" dirty="0"/>
            </a:br>
            <a:br>
              <a:rPr lang="sr-Latn-CS" sz="3200" dirty="0"/>
            </a:br>
            <a:r>
              <a:rPr lang="sr-Latn-CS" sz="3200" dirty="0"/>
              <a:t>SAD – </a:t>
            </a:r>
            <a:r>
              <a:rPr lang="sr-Latn-CS" sz="3200" u="sng" dirty="0"/>
              <a:t>štedi 2P, </a:t>
            </a:r>
            <a:r>
              <a:rPr lang="sr-Latn-CS" sz="3200" dirty="0"/>
              <a:t>tj 30 minuta</a:t>
            </a:r>
            <a:br>
              <a:rPr lang="sr-Latn-CS" sz="3200" dirty="0"/>
            </a:br>
            <a:br>
              <a:rPr lang="sr-Latn-CS" sz="3200" dirty="0"/>
            </a:br>
            <a:r>
              <a:rPr lang="sr-Latn-CS" sz="3200" dirty="0"/>
              <a:t>UK –   </a:t>
            </a:r>
            <a:r>
              <a:rPr lang="sr-Latn-CS" sz="3200" u="sng" dirty="0"/>
              <a:t>štedi 24P</a:t>
            </a:r>
            <a:r>
              <a:rPr lang="sr-Latn-CS" sz="3200" dirty="0"/>
              <a:t>, tj. 24:5h ～ 5h! </a:t>
            </a:r>
            <a:br>
              <a:rPr lang="sr-Latn-CS" sz="3200" dirty="0"/>
            </a:br>
            <a:br>
              <a:rPr lang="sr-Latn-CS" sz="3200" dirty="0"/>
            </a:br>
            <a:r>
              <a:rPr lang="sr-Latn-CS" sz="3200" dirty="0"/>
              <a:t>to je 30P (6x5P) minus 6P=24P</a:t>
            </a:r>
            <a:endParaRPr lang="en-US" sz="3200" dirty="0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B58BACD7-C6B9-46EB-BB58-F4A1C2099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66800"/>
            <a:ext cx="6629400" cy="1998663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AAA9FC-AB03-42AC-A444-4714BDFD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chemeClr val="bg1"/>
                </a:solidFill>
              </a:rPr>
              <a:t>6</a:t>
            </a:r>
          </a:p>
          <a:p>
            <a:pPr eaLnBrk="1" hangingPunct="1"/>
            <a:r>
              <a:rPr lang="sr-Latn-CS" altLang="en-US" sz="2000" b="1">
                <a:solidFill>
                  <a:schemeClr val="bg1"/>
                </a:solidFill>
              </a:rPr>
              <a:t>30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B97FC-28EA-4C4B-B1E1-64372946738F}"/>
              </a:ext>
            </a:extLst>
          </p:cNvPr>
          <p:cNvSpPr/>
          <p:nvPr/>
        </p:nvSpPr>
        <p:spPr>
          <a:xfrm>
            <a:off x="304800" y="381000"/>
            <a:ext cx="785495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Ako su odnosi razmene 6Ž:6P</a:t>
            </a: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B9C11-3D05-4480-B3F8-F7D86D80DB80}"/>
              </a:ext>
            </a:extLst>
          </p:cNvPr>
          <p:cNvSpPr/>
          <p:nvPr/>
        </p:nvSpPr>
        <p:spPr>
          <a:xfrm>
            <a:off x="533400" y="1676400"/>
            <a:ext cx="71628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Šta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predstavlja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osnovu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</a:t>
            </a:r>
            <a:r>
              <a:rPr lang="sr-Latn-R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stvaraju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sr-Latn-C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>
              <a:buFontTx/>
              <a:buChar char="-"/>
              <a:defRPr/>
            </a:pP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Razlika u produktivnosti  je osnova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Dobici se ostvaruju ako se zemlja specijalizuje</a:t>
            </a:r>
          </a:p>
          <a:p>
            <a:pPr marL="800100" lvl="1" indent="-342900"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Title 3">
            <a:extLst>
              <a:ext uri="{FF2B5EF4-FFF2-40B4-BE49-F238E27FC236}">
                <a16:creationId xmlns:a16="http://schemas.microsoft.com/office/drawing/2014/main" id="{3C3A2DCA-06C6-4767-B6B0-E8EC672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/>
              <a:t>Osnovna</a:t>
            </a:r>
            <a:r>
              <a:rPr lang="en-US" sz="3600" dirty="0"/>
              <a:t> </a:t>
            </a:r>
            <a:r>
              <a:rPr lang="en-US" sz="3600" dirty="0" err="1"/>
              <a:t>pitanja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koja</a:t>
            </a:r>
            <a:r>
              <a:rPr lang="en-US" sz="3600" dirty="0"/>
              <a:t> </a:t>
            </a:r>
            <a:r>
              <a:rPr lang="en-US" sz="3600" dirty="0" err="1"/>
              <a:t>tražimo</a:t>
            </a:r>
            <a:r>
              <a:rPr lang="en-US" sz="3600" dirty="0"/>
              <a:t> </a:t>
            </a:r>
            <a:r>
              <a:rPr lang="en-US" sz="3600" dirty="0" err="1"/>
              <a:t>odgovor</a:t>
            </a:r>
            <a:r>
              <a:rPr lang="en-US" sz="3600" dirty="0"/>
              <a:t> u </a:t>
            </a:r>
            <a:r>
              <a:rPr lang="en-US" sz="3600" dirty="0" err="1"/>
              <a:t>ovoj</a:t>
            </a:r>
            <a:r>
              <a:rPr lang="en-US" sz="3600" dirty="0"/>
              <a:t> </a:t>
            </a:r>
            <a:r>
              <a:rPr lang="en-US" sz="3600" dirty="0" err="1"/>
              <a:t>glavi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87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vi-VN" dirty="0"/>
              <a:t>Da li možete da zamislite neki način 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dirty="0"/>
              <a:t>da jedna država, namećući trgovinska ograničenja, može da ostvari korist na račun druge??</a:t>
            </a:r>
            <a:endParaRPr lang="sr-Latn-RS" dirty="0"/>
          </a:p>
          <a:p>
            <a:pPr lvl="2"/>
            <a:r>
              <a:rPr lang="sr-Latn-RS" dirty="0"/>
              <a:t>Carina</a:t>
            </a:r>
          </a:p>
          <a:p>
            <a:pPr lvl="2"/>
            <a:r>
              <a:rPr lang="sr-Latn-RS" dirty="0"/>
              <a:t>Depresijacija valute</a:t>
            </a:r>
          </a:p>
          <a:p>
            <a:pPr lvl="2"/>
            <a:r>
              <a:rPr lang="sr-Latn-RS" dirty="0"/>
              <a:t>Zabrane uvoza</a:t>
            </a:r>
          </a:p>
          <a:p>
            <a:pPr lvl="2"/>
            <a:r>
              <a:rPr lang="sr-Latn-RS" dirty="0"/>
              <a:t>Kupujmo domaće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4F255D3C-DC77-486F-A851-13D36F395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10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en-US"/>
          </a:p>
          <a:p>
            <a:pPr eaLnBrk="1" hangingPunct="1"/>
            <a:r>
              <a:rPr lang="pl-PL" altLang="en-US" sz="2800">
                <a:solidFill>
                  <a:schemeClr val="bg1"/>
                </a:solidFill>
              </a:rPr>
              <a:t>Razmena se obavlja tako što se </a:t>
            </a:r>
          </a:p>
          <a:p>
            <a:pPr eaLnBrk="1" hangingPunct="1"/>
            <a:r>
              <a:rPr lang="pl-PL" altLang="en-US" sz="2800">
                <a:solidFill>
                  <a:schemeClr val="bg1"/>
                </a:solidFill>
              </a:rPr>
              <a:t>svaka zemlja  specijalizuje za proizvodnju u grani u kojoj ima apsolutu prednost (Smit) ili najmanje zaostaje (Rikardo)</a:t>
            </a:r>
          </a:p>
          <a:p>
            <a:pPr eaLnBrk="1" hangingPunct="1"/>
            <a:endParaRPr lang="pl-PL" altLang="en-US" sz="2800">
              <a:solidFill>
                <a:schemeClr val="bg1"/>
              </a:solidFill>
            </a:endParaRPr>
          </a:p>
          <a:p>
            <a:pPr eaLnBrk="1" hangingPunct="1"/>
            <a:r>
              <a:rPr lang="pl-PL" altLang="en-US" sz="2800">
                <a:solidFill>
                  <a:schemeClr val="bg1"/>
                </a:solidFill>
              </a:rPr>
              <a:t>A uvozi proizvode iz svih ostalih grana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53FB-BE9E-4317-B5D6-13C69CBF3AF2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roba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izvozi a koja uvozi?</a:t>
            </a:r>
          </a:p>
        </p:txBody>
      </p:sp>
    </p:spTree>
    <p:extLst>
      <p:ext uri="{BB962C8B-B14F-4D97-AF65-F5344CB8AC3E}">
        <p14:creationId xmlns:p14="http://schemas.microsoft.com/office/powerpoint/2010/main" val="29116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346065-C5CA-418D-8ECA-0670E713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 dirty="0"/>
              <a:t>Različita svetska od domaće cene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 dirty="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 dirty="0"/>
              <a:t>Dobit</a:t>
            </a:r>
          </a:p>
          <a:p>
            <a:pPr marL="457200" lvl="1" indent="0">
              <a:buNone/>
            </a:pPr>
            <a:r>
              <a:rPr lang="sr-Latn-CS" altLang="en-US" sz="3200" dirty="0"/>
              <a:t>Dakle, u prvom kadru nema razmene, samo postoji potencijal </a:t>
            </a:r>
            <a:endParaRPr lang="en-GB" altLang="en-US" sz="3200" dirty="0"/>
          </a:p>
          <a:p>
            <a:pPr marL="457200" lvl="1" indent="0">
              <a:buNone/>
            </a:pPr>
            <a:endParaRPr lang="en-GB" altLang="en-US" sz="3200" dirty="0"/>
          </a:p>
          <a:p>
            <a:pPr marL="457200" lvl="1" indent="0">
              <a:buNone/>
            </a:pPr>
            <a:r>
              <a:rPr lang="sr-Latn-CS" altLang="en-US" sz="3200" dirty="0"/>
              <a:t>film od tri kadra</a:t>
            </a:r>
            <a:endParaRPr lang="en-GB" altLang="en-US" sz="3200" dirty="0"/>
          </a:p>
          <a:p>
            <a:pPr marL="971550" lvl="1" indent="-514350">
              <a:buAutoNum type="arabicPeriod"/>
            </a:pPr>
            <a:r>
              <a:rPr lang="en-GB" altLang="en-US" sz="2400" dirty="0"/>
              <a:t>POCINJE RAZMENA</a:t>
            </a:r>
            <a:r>
              <a:rPr lang="sr-Latn-RS" altLang="en-US" sz="2400" dirty="0"/>
              <a:t> i specijalizacija</a:t>
            </a:r>
            <a:endParaRPr lang="en-GB" altLang="en-US" sz="2400" dirty="0"/>
          </a:p>
          <a:p>
            <a:pPr marL="971550" lvl="1" indent="-514350">
              <a:buAutoNum type="arabicPeriod"/>
            </a:pPr>
            <a:r>
              <a:rPr lang="en-GB" altLang="en-US" sz="2400" dirty="0"/>
              <a:t>GUBE JEDNI, DOBIJAJU DRUGI, PREKVALIFIKACIJA</a:t>
            </a:r>
          </a:p>
          <a:p>
            <a:pPr marL="971550" lvl="1" indent="-514350">
              <a:buAutoNum type="arabicPeriod"/>
            </a:pPr>
            <a:r>
              <a:rPr lang="en-GB" altLang="en-US" sz="2400" dirty="0"/>
              <a:t>SVI DOBIJAJU</a:t>
            </a:r>
            <a:endParaRPr lang="sr-Latn-CS" altLang="en-US" sz="24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EA7DD-3642-428D-96FD-7802D9974797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r-Latn-CS" sz="4800" dirty="0"/>
              <a:t>Merkantilisti </a:t>
            </a:r>
            <a:endParaRPr lang="en-US" sz="48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sr-Latn-CS" dirty="0"/>
              <a:t>Str. 35 – u naslovu box-a piše Manove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r-Latn-CS" dirty="0"/>
              <a:t> a posle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Tomas </a:t>
            </a:r>
            <a:r>
              <a:rPr lang="en-US" dirty="0" err="1">
                <a:solidFill>
                  <a:srgbClr val="FFFF00"/>
                </a:solidFill>
                <a:latin typeface="+mn-lt"/>
              </a:rPr>
              <a:t>Mun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 (</a:t>
            </a:r>
            <a:r>
              <a:rPr lang="en-US" i="1" dirty="0">
                <a:solidFill>
                  <a:srgbClr val="FFFF00"/>
                </a:solidFill>
                <a:latin typeface="+mn-lt"/>
              </a:rPr>
              <a:t>Thomas Munn) (1571–1641)</a:t>
            </a:r>
            <a:endParaRPr lang="sr-Latn-CS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16. </a:t>
            </a:r>
            <a:r>
              <a:rPr lang="en-GB" dirty="0" err="1"/>
              <a:t>vek</a:t>
            </a:r>
            <a:endParaRPr lang="sr-Latn-C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sr-Latn-CS" dirty="0"/>
              <a:t>Igra sa nultom sumom?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sr-Latn-CS" dirty="0"/>
              <a:t>Koliko jedan dobije, toliko drugi gubi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r-Latn-CS" dirty="0"/>
              <a:t>EKONOMIJA </a:t>
            </a:r>
            <a:r>
              <a:rPr lang="sr-Latn-CS" u="sng" dirty="0"/>
              <a:t>NIJE </a:t>
            </a:r>
            <a:r>
              <a:rPr lang="sr-Latn-CS" dirty="0"/>
              <a:t>IGRA SA NULTOM SUMOM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r-Latn-CS" dirty="0"/>
              <a:t>DA LI JE ENGLESKA BOGATA ZBOG IMPERIJALNOG BLAGA?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sr-Latn-CS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b="1" dirty="0"/>
          </a:p>
          <a:p>
            <a:pPr eaLnBrk="1" hangingPunct="1">
              <a:buFont typeface="Arial" charset="0"/>
              <a:buChar char="•"/>
              <a:defRPr/>
            </a:pPr>
            <a:endParaRPr lang="sr-Latn-C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4579" name="Picture 10" descr="article-2163610-13BFDC07000005DC-672_634x2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839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sharing-the-planet-humanitys-greatest-challenge-45-638.jpg?cb=138617449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467600" y="4495800"/>
            <a:ext cx="68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4A2DD-CFA1-4967-AFF5-150101C27B7F}"/>
              </a:ext>
            </a:extLst>
          </p:cNvPr>
          <p:cNvSpPr txBox="1"/>
          <p:nvPr/>
        </p:nvSpPr>
        <p:spPr>
          <a:xfrm>
            <a:off x="2971800" y="13049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/>
              <a:t>Današnji BDP Čad i Nepal</a:t>
            </a:r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5AA7F-53CA-43BF-9CCE-185895D758C6}"/>
              </a:ext>
            </a:extLst>
          </p:cNvPr>
          <p:cNvSpPr txBox="1"/>
          <p:nvPr/>
        </p:nvSpPr>
        <p:spPr>
          <a:xfrm>
            <a:off x="6400800" y="53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/>
              <a:t>Današnji BDP, Zambija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article-2163610-13BFDBB2000005DC-899_634x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6168" y="-19616"/>
            <a:ext cx="6629400" cy="68802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56022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MERKANTILISTI 17-18. VEK</a:t>
            </a:r>
            <a:endParaRPr lang="en-GB" b="1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48400" y="4648200"/>
            <a:ext cx="0" cy="144780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3759217">
            <a:off x="4387850" y="46513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ADAM SMIT, 1796</a:t>
            </a:r>
            <a:endParaRPr lang="en-GB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3759217">
            <a:off x="4235450" y="41941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RIKADO - 1817</a:t>
            </a:r>
            <a:endParaRPr lang="en-GB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F7F30-0122-4E07-A534-034A97D5EBF4}"/>
              </a:ext>
            </a:extLst>
          </p:cNvPr>
          <p:cNvSpPr txBox="1"/>
          <p:nvPr/>
        </p:nvSpPr>
        <p:spPr>
          <a:xfrm>
            <a:off x="6108276" y="6559112"/>
            <a:ext cx="6095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b="1" dirty="0"/>
              <a:t>2015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6627" name="Content Placeholder 3" descr="the-wealth-of-nations-and-economic-growth-12-728.jpg?cb=12966144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96325" cy="6523038"/>
          </a:xfrm>
        </p:spPr>
      </p:pic>
      <p:pic>
        <p:nvPicPr>
          <p:cNvPr id="26628" name="Content Placeholder 3" descr="article-2163610-13BFDBB2000005DC-899_634x6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14600"/>
            <a:ext cx="2495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Content Placeholder 3" descr="article-2163610-13BFDBB2000005DC-899_634x6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22225"/>
            <a:ext cx="66294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F756B-3D19-4CC0-865F-5E544D03046F}"/>
              </a:ext>
            </a:extLst>
          </p:cNvPr>
          <p:cNvSpPr txBox="1"/>
          <p:nvPr/>
        </p:nvSpPr>
        <p:spPr>
          <a:xfrm>
            <a:off x="6071308" y="6556503"/>
            <a:ext cx="6095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b="1" dirty="0"/>
              <a:t>2015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85788"/>
            <a:ext cx="8286750" cy="785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4800" dirty="0"/>
              <a:t>Obavezno  - box 2.2</a:t>
            </a:r>
            <a:br>
              <a:rPr lang="sr-Latn-C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lvl="1" eaLnBrk="1" hangingPunct="1">
              <a:buFont typeface="Arial" charset="0"/>
              <a:buChar char="–"/>
              <a:defRPr/>
            </a:pPr>
            <a:r>
              <a:rPr lang="sr-Latn-CS" sz="3200" dirty="0"/>
              <a:t>Merkantilizam je živ i zdrav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sr-Latn-CS" sz="3200" dirty="0">
                <a:hlinkClick r:id="rId2"/>
              </a:rPr>
              <a:t>Trampov carinski rat</a:t>
            </a:r>
            <a:endParaRPr lang="sr-Latn-CS" sz="3200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sr-Latn-CS" sz="3200" dirty="0"/>
              <a:t>Svuda 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država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može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ima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dobit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od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trgovine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samo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uštrb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drugih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država</a:t>
            </a:r>
            <a:endParaRPr lang="sr-Latn-CS" sz="3200" dirty="0">
              <a:solidFill>
                <a:schemeClr val="bg1"/>
              </a:solidFill>
              <a:latin typeface="+mn-lt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sr-Latn-CS" sz="3200" dirty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sr-Latn-CS" dirty="0"/>
              <a:t>Dakle: treba li ostvarivati suficit ili deficit?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Metro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17827</TotalTime>
  <Words>1248</Words>
  <Application>Microsoft Office PowerPoint</Application>
  <PresentationFormat>On-screen Show (4:3)</PresentationFormat>
  <Paragraphs>225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Wingdings</vt:lpstr>
      <vt:lpstr>Theme1</vt:lpstr>
      <vt:lpstr>1_Theme1</vt:lpstr>
      <vt:lpstr>Zakon komparativnih prednosti</vt:lpstr>
      <vt:lpstr>PowerPoint Presentation</vt:lpstr>
      <vt:lpstr>merkantilisti</vt:lpstr>
      <vt:lpstr>Da li možete da zamislite neki način </vt:lpstr>
      <vt:lpstr>Merkantilisti </vt:lpstr>
      <vt:lpstr>PowerPoint Presentation</vt:lpstr>
      <vt:lpstr>PowerPoint Presentation</vt:lpstr>
      <vt:lpstr>PowerPoint Presentation</vt:lpstr>
      <vt:lpstr>Obavezno  - box 2.2 </vt:lpstr>
      <vt:lpstr>Većina razvijenih zemalja ograničava uvoz </vt:lpstr>
      <vt:lpstr>Debata kao pre 200 godina</vt:lpstr>
      <vt:lpstr>ZABRANA IMIGRACIJE - FILM U TRI KADRA</vt:lpstr>
      <vt:lpstr>30-40 miliona ugroženih radnih mesta u SAD</vt:lpstr>
      <vt:lpstr>Koliko su ugrozena radna mesta u SAD</vt:lpstr>
      <vt:lpstr>Tramp – carinski rat sa Kinom </vt:lpstr>
      <vt:lpstr>tužna istina: </vt:lpstr>
      <vt:lpstr>Evropska unija uvela još veće carine na solarne panele, pre 6 godina </vt:lpstr>
      <vt:lpstr>Zašto bi se bilo ko bunio da neko bude zaštićen, a zaista je ugrožen? </vt:lpstr>
      <vt:lpstr>Jefini paneli su korisni za </vt:lpstr>
      <vt:lpstr>Kad poskupe solarni paneli </vt:lpstr>
      <vt:lpstr>Hoće li Kina uzvratiti</vt:lpstr>
      <vt:lpstr>PowerPoint Presentation</vt:lpstr>
      <vt:lpstr>Kina drži većinu američkih državnih obveznica (suficit) </vt:lpstr>
      <vt:lpstr>Primeri pune zaposlenosti</vt:lpstr>
      <vt:lpstr>Dve stvari ovde važne</vt:lpstr>
      <vt:lpstr>3 važne napomene o ekonomiji  </vt:lpstr>
      <vt:lpstr>Razlika između biznismena i ekonomista</vt:lpstr>
      <vt:lpstr>Pitanje: koja je zemlja najbogatija?</vt:lpstr>
      <vt:lpstr>PowerPoint Presentation</vt:lpstr>
      <vt:lpstr>Danas merimo bogatstvo</vt:lpstr>
      <vt:lpstr>Jos dodajemo Kinu i Srbiju</vt:lpstr>
      <vt:lpstr>PowerPoint Presentation</vt:lpstr>
      <vt:lpstr>Srbija gubi zbog ukidanja carina sa EU</vt:lpstr>
      <vt:lpstr>  Adam Smit</vt:lpstr>
      <vt:lpstr>mira, niskih poreza  i dobrog deljenja pravde –   sve ostalo donosi prirodni poredak stvari</vt:lpstr>
      <vt:lpstr>PowerPoint Presentation</vt:lpstr>
      <vt:lpstr>Smit – apsolutne prednosti</vt:lpstr>
      <vt:lpstr>opšta formula 4P &lt; 6Ž &lt; 30P, ukupna dobit: 26P  SAD – štedi 2P, tj 30 minuta  UK –   štedi 24P, tj. 24:5h ～ 5h!   to je 30P (6x5P) minus 6P=24P</vt:lpstr>
      <vt:lpstr>Osnovna pitanja na koja tražimo odgovor u ovoj glavi su: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475</cp:revision>
  <dcterms:created xsi:type="dcterms:W3CDTF">2009-02-18T21:23:29Z</dcterms:created>
  <dcterms:modified xsi:type="dcterms:W3CDTF">2018-02-23T12:51:45Z</dcterms:modified>
</cp:coreProperties>
</file>