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74"/>
  </p:notesMasterIdLst>
  <p:handoutMasterIdLst>
    <p:handoutMasterId r:id="rId75"/>
  </p:handoutMasterIdLst>
  <p:sldIdLst>
    <p:sldId id="305" r:id="rId3"/>
    <p:sldId id="454" r:id="rId4"/>
    <p:sldId id="424" r:id="rId5"/>
    <p:sldId id="435" r:id="rId6"/>
    <p:sldId id="447" r:id="rId7"/>
    <p:sldId id="448" r:id="rId8"/>
    <p:sldId id="449" r:id="rId9"/>
    <p:sldId id="411" r:id="rId10"/>
    <p:sldId id="437" r:id="rId11"/>
    <p:sldId id="425" r:id="rId12"/>
    <p:sldId id="412" r:id="rId13"/>
    <p:sldId id="421" r:id="rId14"/>
    <p:sldId id="415" r:id="rId15"/>
    <p:sldId id="416" r:id="rId16"/>
    <p:sldId id="451" r:id="rId17"/>
    <p:sldId id="417" r:id="rId18"/>
    <p:sldId id="455" r:id="rId19"/>
    <p:sldId id="418" r:id="rId20"/>
    <p:sldId id="419" r:id="rId21"/>
    <p:sldId id="442" r:id="rId22"/>
    <p:sldId id="443" r:id="rId23"/>
    <p:sldId id="444" r:id="rId24"/>
    <p:sldId id="440" r:id="rId25"/>
    <p:sldId id="422" r:id="rId26"/>
    <p:sldId id="445" r:id="rId27"/>
    <p:sldId id="431" r:id="rId28"/>
    <p:sldId id="441" r:id="rId29"/>
    <p:sldId id="356" r:id="rId30"/>
    <p:sldId id="357" r:id="rId31"/>
    <p:sldId id="358" r:id="rId32"/>
    <p:sldId id="359" r:id="rId33"/>
    <p:sldId id="446" r:id="rId34"/>
    <p:sldId id="361" r:id="rId35"/>
    <p:sldId id="362" r:id="rId36"/>
    <p:sldId id="363" r:id="rId37"/>
    <p:sldId id="420" r:id="rId38"/>
    <p:sldId id="364" r:id="rId39"/>
    <p:sldId id="365" r:id="rId40"/>
    <p:sldId id="436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4" r:id="rId59"/>
    <p:sldId id="438" r:id="rId60"/>
    <p:sldId id="385" r:id="rId61"/>
    <p:sldId id="386" r:id="rId62"/>
    <p:sldId id="387" r:id="rId63"/>
    <p:sldId id="388" r:id="rId64"/>
    <p:sldId id="389" r:id="rId65"/>
    <p:sldId id="390" r:id="rId66"/>
    <p:sldId id="383" r:id="rId67"/>
    <p:sldId id="399" r:id="rId68"/>
    <p:sldId id="391" r:id="rId69"/>
    <p:sldId id="439" r:id="rId70"/>
    <p:sldId id="392" r:id="rId71"/>
    <p:sldId id="348" r:id="rId72"/>
    <p:sldId id="401" r:id="rId7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2C5"/>
    <a:srgbClr val="E7EAF1"/>
    <a:srgbClr val="6E6B6B"/>
    <a:srgbClr val="1C6AA9"/>
    <a:srgbClr val="B8CADE"/>
    <a:srgbClr val="005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8" autoAdjust="0"/>
    <p:restoredTop sz="93241" autoAdjust="0"/>
  </p:normalViewPr>
  <p:slideViewPr>
    <p:cSldViewPr>
      <p:cViewPr varScale="1">
        <p:scale>
          <a:sx n="114" d="100"/>
          <a:sy n="114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8330B-98CE-4E34-BEEA-BDC6629A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103B7-5B68-4E30-A2C1-A08105F4A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8B2968-1F9A-4F9C-9A99-458C1CC271CE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D75E8-8910-4D06-9E29-C5F83550E9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68E2D-EF2F-4A55-A1C2-6DC573831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3D4B2-70FB-47B6-818D-738F2473F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8F7C8-F232-41E8-9A3A-6E684F674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4B962-9DB6-4B99-83D9-DE3A278677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CC44265-CF8E-45E4-9D73-13106E7262CE}" type="datetimeFigureOut">
              <a:rPr lang="en-US"/>
              <a:pPr>
                <a:defRPr/>
              </a:pPr>
              <a:t>2/21/2020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21F07C-DF28-423C-AB72-123285FC8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769DA9-279D-43AA-9DCE-A36C21587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34B4E-E8E4-4077-813B-F0EC75480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DFBBC-F073-49C7-826D-EE77D30BD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44E07FA-8FD4-4D2F-B122-E38C8758F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047394B-8CC9-427A-AFB2-61FCE1249A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EA808F-AA7E-4DD1-87A5-5214CDED5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704EBE-7087-4768-AB51-CC8BD3F9C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FE627-EAF5-454A-BC9D-23D6FCE74AC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83972CBF-1209-4454-8737-562336115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4225B51-D7C7-47ED-8F03-6837A3790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564E922B-45D7-4181-906D-4AF1A557E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4EC89-93E6-455A-9446-675AA3779B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C4C0-2C1A-41DD-A50C-B2037E3D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4DED6-B97D-4465-A91D-1288CE3C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3F878-B54D-4CED-A1FD-D171751C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4A771A0-B887-476D-BC6E-92B44F53D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1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2B1F1-FB91-41B4-8EFB-EE74D4EB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85093-ED48-4104-9AC1-8841D854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8737C-8F93-40E1-98B7-CAAF69A5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934F68-7E23-4CB6-85B4-F65E7A489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7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4231D-71C3-46BB-9C6D-22C6AF24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A2C32-9129-4D52-9175-4E1266CD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9185F-E0A7-4345-89D0-E104977A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D6F9-8385-4F1A-AE48-51D400C2F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8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79282-4197-4CFC-8F1D-7CB8EE47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3E088-322D-477E-8AD9-F4594DAD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FF36D-BB3E-4011-99AD-13568FF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4FC1-CE49-4AD4-8427-6A101ED27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1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38747FF-B8F9-4285-9A39-5B706942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8DBEFC9-C8C1-4D52-B403-B013D3CC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30ABE0-E311-4602-9CCF-FB921CE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04D3-0D8B-4838-B305-463D5090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9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2744E6D-CECC-4A99-9A22-A8FA6C27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0C06A0F-2F7C-45BD-AE05-FC3ED4E0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A2121F0-3606-46D7-9B04-E1F7B05C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D3A-498D-4CDC-942C-9BEC92034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55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E7FA830-1770-4BFE-BF0B-816F5092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5849260-0C8F-448E-87DB-11B327C0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2D11DFA-06A3-4F78-967C-FE2E3A68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4867-F69D-4A30-ADEC-F21586A7F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0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0B57A93-2F00-4605-9F4B-E40E6DB0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4DA7D8-67FB-41AE-94FB-7BC893B8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56BB974-D4AB-4D71-A25C-6EC87243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8CCC-92F9-49EA-8DDF-E6E55CD74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D3004-03F5-445A-AB61-F349A1C9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5F73D-95F1-4FA1-86B6-DE4D70C2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047AF-2D9B-4F83-ACEF-BB79EBAF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EC31-4EEE-40FE-93E3-814735D4E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0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DCCD-DFC6-4AE9-8B26-BE49AE01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461C2-3878-4B9B-A0E9-BF437311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2A975-0EFD-466B-8610-7B79116B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1FDF-45E1-4DF5-A5AB-1C58B22A2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04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7EA1E-9E88-4152-ACFE-A694077D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5FC62-B17D-46A7-B852-A4E0255E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9173-8FB7-4E56-954B-8B8E8363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B5B1-B625-4351-91F5-59041617D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1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58FDBA-D9AD-40EB-BA09-A104E4A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2958163-68E2-44CA-9C6A-C7369301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51B274-F520-46F9-98E0-FBAD1C6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26F4-E2BF-4091-AE51-09CED8C30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9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4E8E955-E63E-4628-A324-F4125F0E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156A888-4588-44C3-B840-ADF22C5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FCF5D11-B173-4C91-BCA9-6770637E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FA-70BA-4007-A914-E062435D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49C12E1-CE6F-41C4-90C5-8DBB5308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5AA1B26-E209-4D2E-A49B-F261719F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D677E5E-57EF-4593-A5A9-16821496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50A2-4911-4DBB-9009-4C9AA0EBC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F6ACE87-FF6E-44E9-B743-B844D748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2B44FA4-83E4-49C1-BF3D-DF2EB9F4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94F01ED-9BB3-4A81-8C6A-1E6D8806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4714-60E1-4520-88FA-04AA77C66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151AD-450C-4455-80F8-D8FF13CC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ADBA2-D7FA-4A1F-9865-8D1E4B18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9CFCA-DFA9-4D78-B650-534A8D29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E60D-7D92-46B4-8A69-533C4A905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6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F1012-2842-488D-ADAA-7163B157C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DE5D5D9-A49A-490A-A4A9-DB59D57E3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77DA9C1-D1E0-45E2-949A-667731F58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2E7C-613E-403F-BFDE-F0F66C45F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7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8454-58A8-4C0D-BB6A-E57D64E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ABCDCC3-7950-4065-BC8A-01289E20F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5B6BA-0262-4EC0-B765-A9ADDD8D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17198-54CE-4CB9-8E67-73A47F27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1C1E-BC66-4C51-84E5-AA8937BE9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072258-7E04-4519-B660-71BE3450C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D:\@WORK\@PowerPoint\third\images\logo.png">
            <a:extLst>
              <a:ext uri="{FF2B5EF4-FFF2-40B4-BE49-F238E27FC236}">
                <a16:creationId xmlns:a16="http://schemas.microsoft.com/office/drawing/2014/main" id="{8EEACEC6-06B4-4AC5-9271-3308C87F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B542F-FCE2-4A9F-A4B9-1D2DFB8F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6C23DEB-46E0-4341-8023-43FF14DF04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7A07E-C2F2-4E21-AEB3-6C8A1DFB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8C597-FDFD-4794-9C10-600515A7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6D5AF-FFF2-4644-9369-9C6C5A23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FB22D6-0233-4D40-83A7-9899ACD08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 descr="D:\@WORK\@PowerPoint\third\images\logo.png">
            <a:extLst>
              <a:ext uri="{FF2B5EF4-FFF2-40B4-BE49-F238E27FC236}">
                <a16:creationId xmlns:a16="http://schemas.microsoft.com/office/drawing/2014/main" id="{D0C39493-0AA6-4B47-9DE3-CA0CE824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cato.org/publications/trade-policy-analysis/americas-maligned-misunderstood-trade-deficit" TargetMode="External"/><Relationship Id="rId2" Type="http://schemas.openxmlformats.org/officeDocument/2006/relationships/hyperlink" Target="http://economix.blogs.nytimes.com/author/uwe-e-reinhardt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ndlemakers'_petition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vox.com/videos/2017/2/7/14532282/donald-trump-trade-policy-zero-sum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2DD52E65-221E-46CB-9953-225E7429DE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1447800"/>
            <a:ext cx="83058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altLang="en-US" sz="4800"/>
              <a:t>Zakon komparativnih prednosti</a:t>
            </a:r>
            <a:endParaRPr lang="en-US" altLang="en-US" sz="48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E1E1696F-5405-4FA7-AA27-85CC40AC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3352800"/>
            <a:ext cx="7829550" cy="1785937"/>
          </a:xfrm>
        </p:spPr>
        <p:txBody>
          <a:bodyPr/>
          <a:lstStyle/>
          <a:p>
            <a:pPr eaLnBrk="1" hangingPunct="1"/>
            <a:r>
              <a:rPr lang="sr-Latn-RS" altLang="en-US" sz="1600" dirty="0"/>
              <a:t>Radne subote</a:t>
            </a:r>
          </a:p>
          <a:p>
            <a:pPr eaLnBrk="1" hangingPunct="1"/>
            <a:endParaRPr lang="sr-Latn-RS" altLang="en-US" sz="1600" dirty="0"/>
          </a:p>
          <a:p>
            <a:pPr eaLnBrk="1" hangingPunct="1"/>
            <a:r>
              <a:rPr lang="ru-RU" sz="1600" dirty="0"/>
              <a:t>11. април (одрађује се петак, 22. мај 2020.) </a:t>
            </a:r>
            <a:endParaRPr lang="sr-Latn-RS" sz="16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312BF-6886-4DDB-ABFD-6ACEDB1976FC}"/>
              </a:ext>
            </a:extLst>
          </p:cNvPr>
          <p:cNvSpPr/>
          <p:nvPr/>
        </p:nvSpPr>
        <p:spPr>
          <a:xfrm>
            <a:off x="457200" y="3886200"/>
            <a:ext cx="7772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74C01E-8AF5-4919-B64D-D1529B36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4000" dirty="0"/>
              <a:t>Debata kao pre 200 godina</a:t>
            </a:r>
            <a:endParaRPr lang="en-US" sz="4000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1CFD708-56F4-4187-9791-11952278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89875" cy="4648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How Convincing Is the Case for Free Trade?</a:t>
            </a:r>
          </a:p>
          <a:p>
            <a:pPr>
              <a:buFont typeface="Arial" charset="0"/>
              <a:buChar char="•"/>
              <a:defRPr/>
            </a:pPr>
            <a:r>
              <a:rPr lang="en-US" i="1" dirty="0"/>
              <a:t>By </a:t>
            </a:r>
            <a:r>
              <a:rPr lang="en-US" i="1" dirty="0" err="1">
                <a:hlinkClick r:id="rId2" tooltip="See all posts by UWE E. REINHARDT"/>
              </a:rPr>
              <a:t>UWE</a:t>
            </a:r>
            <a:r>
              <a:rPr lang="en-US" i="1" dirty="0">
                <a:hlinkClick r:id="rId2" tooltip="See all posts by UWE E. REINHARDT"/>
              </a:rPr>
              <a:t> E. REINHARDT</a:t>
            </a:r>
            <a:r>
              <a:rPr lang="sr-Latn-CS" i="1" dirty="0"/>
              <a:t>, </a:t>
            </a:r>
            <a:r>
              <a:rPr lang="en-US" i="1" dirty="0"/>
              <a:t>is an economics professor at Princeton.</a:t>
            </a:r>
            <a:endParaRPr lang="sr-Latn-CS" i="1" dirty="0"/>
          </a:p>
          <a:p>
            <a:pPr>
              <a:buFont typeface="Arial" charset="0"/>
              <a:buChar char="•"/>
              <a:defRPr/>
            </a:pPr>
            <a:endParaRPr lang="sr-Latn-CS" i="1" dirty="0"/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hlinkClick r:id="rId3"/>
              </a:rPr>
              <a:t>America’s Maligned and Misunderstood Trade Deficit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18A0FDB-925A-4F81-A7D1-2746E3F51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		</a:t>
            </a:r>
            <a:r>
              <a:rPr lang="sr-Latn-CS" sz="3600" dirty="0"/>
              <a:t>Adam Smit</a:t>
            </a:r>
            <a:endParaRPr lang="en-US" sz="36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BEFC20-DE7A-412C-92DB-F297D07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Razmena je korisna za SVE!!!</a:t>
            </a:r>
          </a:p>
          <a:p>
            <a:r>
              <a:rPr lang="en-US" altLang="en-US"/>
              <a:t>Dokaz?</a:t>
            </a:r>
          </a:p>
          <a:p>
            <a:endParaRPr lang="en-US" altLang="en-US"/>
          </a:p>
          <a:p>
            <a:r>
              <a:rPr lang="en-US" altLang="en-US"/>
              <a:t>Ukoliko jedna država</a:t>
            </a:r>
            <a:endParaRPr lang="sr-Latn-CS" altLang="en-US"/>
          </a:p>
          <a:p>
            <a:pPr lvl="1"/>
            <a:r>
              <a:rPr lang="en-US" altLang="en-US"/>
              <a:t>ništa ne</a:t>
            </a:r>
            <a:r>
              <a:rPr lang="sr-Latn-CS" altLang="en-US"/>
              <a:t> </a:t>
            </a:r>
            <a:r>
              <a:rPr lang="en-US" altLang="en-US"/>
              <a:t>dobija </a:t>
            </a:r>
            <a:endParaRPr lang="sr-Latn-CS" altLang="en-US"/>
          </a:p>
          <a:p>
            <a:pPr lvl="1"/>
            <a:r>
              <a:rPr lang="en-US" altLang="en-US"/>
              <a:t>ili gubi, </a:t>
            </a:r>
            <a:endParaRPr lang="sr-Latn-CS" altLang="en-US"/>
          </a:p>
          <a:p>
            <a:pPr lvl="1"/>
            <a:r>
              <a:rPr lang="en-US" altLang="en-US"/>
              <a:t>ona će jednostavno odbiti da </a:t>
            </a:r>
            <a:r>
              <a:rPr lang="sr-Latn-CS" altLang="en-US"/>
              <a:t>razmenjuje</a:t>
            </a:r>
            <a:r>
              <a:rPr lang="en-US" altLang="en-US"/>
              <a:t>.</a:t>
            </a:r>
            <a:endParaRPr lang="sr-Latn-CS" altLang="en-US"/>
          </a:p>
          <a:p>
            <a:pPr lvl="1"/>
            <a:endParaRPr lang="sr-Latn-CS" altLang="en-US"/>
          </a:p>
          <a:p>
            <a:r>
              <a:rPr lang="sr-Latn-CS" altLang="en-US"/>
              <a:t>To je onaj indirektni dokaz o korisnosti 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B38655-FBCE-47CC-A571-B2C91DCC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00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en-GB" dirty="0"/>
              <a:t>7</a:t>
            </a:r>
            <a:r>
              <a:rPr lang="sr-Latn-CS" dirty="0"/>
              <a:t> pretpostavk</a:t>
            </a:r>
            <a:r>
              <a:rPr lang="en-GB" dirty="0" err="1"/>
              <a:t>i</a:t>
            </a:r>
            <a:br>
              <a:rPr lang="sr-Latn-RS" dirty="0"/>
            </a:br>
            <a:r>
              <a:rPr lang="sr-Latn-RS" dirty="0"/>
              <a:t>smisao pretpostavki  - je li to nerealno?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728-E9F2-4931-B387-BB2F7020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13675" cy="45720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dve zemlje i dva proizvoda,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slobodn</a:t>
            </a:r>
            <a:r>
              <a:rPr lang="sr-Latn-CS" sz="2800" dirty="0"/>
              <a:t>a </a:t>
            </a:r>
            <a:r>
              <a:rPr lang="vi-VN" sz="2800" dirty="0"/>
              <a:t>trgovin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savršen</a:t>
            </a:r>
            <a:r>
              <a:rPr lang="sr-Latn-CS" sz="2800" dirty="0"/>
              <a:t>a</a:t>
            </a:r>
            <a:r>
              <a:rPr lang="vi-VN" sz="2800" dirty="0"/>
              <a:t> mobilnost rada unutar potpun</a:t>
            </a:r>
            <a:r>
              <a:rPr lang="sr-Latn-CS" sz="2800" dirty="0"/>
              <a:t>a</a:t>
            </a:r>
            <a:r>
              <a:rPr lang="vi-VN" sz="2800" dirty="0"/>
              <a:t> imobilnost</a:t>
            </a:r>
            <a:r>
              <a:rPr lang="sr-Latn-CS" sz="2800" dirty="0"/>
              <a:t> </a:t>
            </a:r>
            <a:r>
              <a:rPr lang="vi-VN" sz="2800" dirty="0"/>
              <a:t>između držav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konstantni</a:t>
            </a:r>
            <a:r>
              <a:rPr lang="sr-Latn-CS" sz="2800" dirty="0"/>
              <a:t> </a:t>
            </a:r>
            <a:r>
              <a:rPr lang="vi-VN" sz="2800" dirty="0"/>
              <a:t>troškovi proizvodnje, 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nema </a:t>
            </a:r>
            <a:r>
              <a:rPr lang="vi-VN" sz="2800" dirty="0"/>
              <a:t>transpor</a:t>
            </a:r>
            <a:r>
              <a:rPr lang="sr-Latn-CS" sz="2800" dirty="0" err="1"/>
              <a:t>tnih</a:t>
            </a:r>
            <a:r>
              <a:rPr lang="sr-Latn-CS" sz="2800" dirty="0"/>
              <a:t> troškova</a:t>
            </a:r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 nema </a:t>
            </a:r>
            <a:r>
              <a:rPr lang="vi-VN" sz="2800" dirty="0"/>
              <a:t>tehnoloških promena i </a:t>
            </a:r>
            <a:endParaRPr lang="sr-Latn-CS" sz="2800" dirty="0"/>
          </a:p>
          <a:p>
            <a:pPr>
              <a:buFont typeface="Wingdings" pitchFamily="2" charset="2"/>
              <a:buNone/>
              <a:defRPr/>
            </a:pPr>
            <a:r>
              <a:rPr lang="vi-VN" sz="2800" dirty="0"/>
              <a:t>(7) teorij</a:t>
            </a:r>
            <a:r>
              <a:rPr lang="sr-Latn-CS" sz="2800" dirty="0"/>
              <a:t>a</a:t>
            </a:r>
            <a:r>
              <a:rPr lang="vi-VN" sz="2800" dirty="0"/>
              <a:t> radne vrednosti.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2739E95C-8C2D-4916-BF05-CAB20470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67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CE1C2749-1B92-48C3-82BD-5E803CAC4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Adam Smit – apsolutne prednosti</a:t>
            </a:r>
            <a:endParaRPr lang="en-US" dirty="0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2AF528DF-DF32-409C-AA90-934A8171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447800"/>
            <a:ext cx="886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 dirty="0"/>
              <a:t>Ako se razmena vrši u odnosu 6Ž:6P</a:t>
            </a:r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r>
              <a:rPr lang="sr-Latn-CS" altLang="en-US" sz="2000" b="1" dirty="0"/>
              <a:t>SAD u autarkiji može </a:t>
            </a:r>
            <a:r>
              <a:rPr lang="en-US" altLang="en-US" sz="2000" b="1" dirty="0" err="1"/>
              <a:t>jedino</a:t>
            </a:r>
            <a:r>
              <a:rPr lang="en-US" altLang="en-US" sz="2000" b="1" dirty="0"/>
              <a:t> da </a:t>
            </a:r>
            <a:r>
              <a:rPr lang="en-US" altLang="en-US" sz="2000" b="1" dirty="0" err="1"/>
              <a:t>razmenjuj</a:t>
            </a:r>
            <a:r>
              <a:rPr lang="sr-Latn-CS" altLang="en-US" sz="2000" b="1" dirty="0"/>
              <a:t>e </a:t>
            </a:r>
            <a:r>
              <a:rPr lang="en-US" altLang="en-US" sz="2000" b="1" dirty="0"/>
              <a:t>6Ž za 4P</a:t>
            </a:r>
            <a:endParaRPr lang="sr-Latn-RS" altLang="en-US" sz="2000" b="1" dirty="0"/>
          </a:p>
          <a:p>
            <a:pPr>
              <a:lnSpc>
                <a:spcPct val="80000"/>
              </a:lnSpc>
            </a:pPr>
            <a:endParaRPr lang="sr-Latn-RS" altLang="en-US" sz="2000" b="1" dirty="0"/>
          </a:p>
          <a:p>
            <a:pPr>
              <a:lnSpc>
                <a:spcPct val="80000"/>
              </a:lnSpc>
            </a:pPr>
            <a:r>
              <a:rPr lang="sr-Latn-CS" altLang="en-US" sz="2000" b="1" dirty="0"/>
              <a:t>6Ž:6P - SAD </a:t>
            </a:r>
            <a:r>
              <a:rPr lang="en-US" altLang="en-US" sz="2000" b="1" dirty="0" err="1"/>
              <a:t>ostvaruj</a:t>
            </a:r>
            <a:r>
              <a:rPr lang="sr-Latn-CS" altLang="en-US" sz="2000" b="1" dirty="0"/>
              <a:t>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dobit</a:t>
            </a:r>
            <a:r>
              <a:rPr lang="en-US" altLang="en-US" sz="2000" b="1" dirty="0"/>
              <a:t> od 2P </a:t>
            </a:r>
            <a:r>
              <a:rPr lang="sr-Latn-CS" altLang="en-US" sz="2000" b="1" dirty="0"/>
              <a:t> - tj. š</a:t>
            </a:r>
            <a:r>
              <a:rPr lang="en-US" altLang="en-US" sz="2000" b="1" dirty="0"/>
              <a:t>ted</a:t>
            </a:r>
            <a:r>
              <a:rPr lang="sr-Latn-CS" altLang="en-US" sz="2000" b="1" dirty="0"/>
              <a:t>i </a:t>
            </a:r>
            <a:r>
              <a:rPr lang="en-US" altLang="en-US" sz="2000" b="1" dirty="0"/>
              <a:t>½ </a:t>
            </a:r>
            <a:r>
              <a:rPr lang="en-US" altLang="en-US" sz="2000" b="1" dirty="0" err="1"/>
              <a:t>časa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radnog</a:t>
            </a:r>
            <a:r>
              <a:rPr lang="sr-Latn-CS" altLang="en-US" sz="2000" b="1" dirty="0"/>
              <a:t> </a:t>
            </a:r>
            <a:r>
              <a:rPr lang="en-US" altLang="en-US" sz="2000" b="1" dirty="0" err="1"/>
              <a:t>vremena</a:t>
            </a: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en-US" altLang="en-US" sz="2000" b="1" dirty="0"/>
          </a:p>
          <a:p>
            <a:pPr>
              <a:lnSpc>
                <a:spcPct val="80000"/>
              </a:lnSpc>
            </a:pPr>
            <a:endParaRPr lang="en-US" altLang="en-US" sz="2000" b="1" dirty="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80BE587B-70A4-4C82-85C0-F621FA4C6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7338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8C154F87-B7D7-4C0F-A68A-45481935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8EFD01-F635-4BF0-B538-48AD890100C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062787" y="3319463"/>
            <a:ext cx="295275" cy="1733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23798A-C0A4-4964-B8AD-E2BC97B50E39}"/>
              </a:ext>
            </a:extLst>
          </p:cNvPr>
          <p:cNvSpPr txBox="1"/>
          <p:nvPr/>
        </p:nvSpPr>
        <p:spPr>
          <a:xfrm>
            <a:off x="421966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57016-E6FE-49DF-90CB-DCC3018B6CED}"/>
              </a:ext>
            </a:extLst>
          </p:cNvPr>
          <p:cNvSpPr txBox="1"/>
          <p:nvPr/>
        </p:nvSpPr>
        <p:spPr>
          <a:xfrm>
            <a:off x="8153400" y="29718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1C6AA9"/>
                </a:solidFill>
              </a:rPr>
              <a:t>VB</a:t>
            </a:r>
            <a:endParaRPr lang="en-GB" sz="2800" b="1" dirty="0">
              <a:solidFill>
                <a:srgbClr val="1C6A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706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200400"/>
            <a:ext cx="7772400" cy="3394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b="1" dirty="0">
                <a:solidFill>
                  <a:srgbClr val="FFFF00"/>
                </a:solidFill>
              </a:rPr>
              <a:t>4</a:t>
            </a:r>
            <a:r>
              <a:rPr lang="en-US" sz="2400" b="1" dirty="0">
                <a:solidFill>
                  <a:srgbClr val="FFFF00"/>
                </a:solidFill>
              </a:rPr>
              <a:t>P</a:t>
            </a:r>
            <a:r>
              <a:rPr lang="sr-Latn-C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&lt; 6</a:t>
            </a:r>
            <a:r>
              <a:rPr lang="sr-Latn-CS" sz="2400" b="1" dirty="0">
                <a:solidFill>
                  <a:srgbClr val="FFFF00"/>
                </a:solidFill>
              </a:rPr>
              <a:t>Ž</a:t>
            </a:r>
            <a:r>
              <a:rPr lang="en-US" sz="2400" b="1" dirty="0">
                <a:solidFill>
                  <a:srgbClr val="FFFF00"/>
                </a:solidFill>
              </a:rPr>
              <a:t> &lt; </a:t>
            </a:r>
            <a:r>
              <a:rPr lang="sr-Latn-CS" sz="2400" b="1" dirty="0">
                <a:solidFill>
                  <a:srgbClr val="FFFF00"/>
                </a:solidFill>
              </a:rPr>
              <a:t>30P,</a:t>
            </a:r>
            <a:r>
              <a:rPr lang="sr-Latn-CS" sz="2400" dirty="0"/>
              <a:t>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</a:t>
            </a:r>
            <a:r>
              <a:rPr lang="sr-Latn-CS" sz="2400" u="sng" dirty="0"/>
              <a:t>štedi 2P, </a:t>
            </a:r>
            <a:r>
              <a:rPr lang="sr-Latn-CS" sz="2400" dirty="0"/>
              <a:t>tj 30 minuta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</a:t>
            </a:r>
            <a:r>
              <a:rPr lang="sr-Latn-CS" sz="2400" u="sng" dirty="0"/>
              <a:t>štedi 24P</a:t>
            </a:r>
            <a:r>
              <a:rPr lang="sr-Latn-CS" sz="2400" dirty="0"/>
              <a:t>, tj. 24:5h ～ 5h! </a:t>
            </a:r>
            <a:br>
              <a:rPr lang="sr-Latn-CS" sz="2400" dirty="0"/>
            </a:br>
            <a:r>
              <a:rPr lang="sr-Latn-CS" sz="2400" dirty="0"/>
              <a:t>Ranije u zemlji za 1 platno dobijali 1/5 bu</a:t>
            </a:r>
            <a:r>
              <a:rPr lang="sr-Latn-RS" sz="2400" dirty="0"/>
              <a:t>šela </a:t>
            </a:r>
            <a:r>
              <a:rPr lang="sr-Latn-CS" sz="2400" dirty="0"/>
              <a:t>zita, </a:t>
            </a:r>
            <a:br>
              <a:rPr lang="sr-Latn-CS" sz="2400" dirty="0"/>
            </a:br>
            <a:r>
              <a:rPr lang="sr-Latn-CS" sz="2400" dirty="0"/>
              <a:t>a sada – ceo busel! 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to je 30P (6x5P) minus 6P=24P</a:t>
            </a:r>
            <a:br>
              <a:rPr lang="en-GB" sz="2400" dirty="0"/>
            </a:br>
            <a:r>
              <a:rPr lang="en-GB" sz="2400" dirty="0"/>
              <a:t>da li </a:t>
            </a:r>
            <a:r>
              <a:rPr lang="en-GB" sz="2400" dirty="0" err="1"/>
              <a:t>zemlje</a:t>
            </a:r>
            <a:r>
              <a:rPr lang="en-GB" sz="2400" dirty="0"/>
              <a:t> </a:t>
            </a:r>
            <a:r>
              <a:rPr lang="en-GB" sz="2400" dirty="0" err="1"/>
              <a:t>podjednako</a:t>
            </a:r>
            <a:r>
              <a:rPr lang="en-GB" sz="2400" dirty="0"/>
              <a:t> </a:t>
            </a:r>
            <a:r>
              <a:rPr lang="en-GB" sz="2400" dirty="0" err="1"/>
              <a:t>zara</a:t>
            </a:r>
            <a:r>
              <a:rPr lang="sr-Latn-RS" sz="2400" dirty="0"/>
              <a:t>đuju?</a:t>
            </a:r>
            <a:endParaRPr lang="en-US" sz="2400" dirty="0"/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1E0075A6-4C67-4D28-9D45-D5D52305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6E6B2-FE81-47F5-9FD1-966A08F3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B97FC-28EA-4C4B-B1E1-64372946738F}"/>
              </a:ext>
            </a:extLst>
          </p:cNvPr>
          <p:cNvSpPr/>
          <p:nvPr/>
        </p:nvSpPr>
        <p:spPr>
          <a:xfrm>
            <a:off x="304800" y="381000"/>
            <a:ext cx="785495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Ako su odnosi razmene </a:t>
            </a:r>
            <a:r>
              <a:rPr lang="sr-Latn-C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6Ž:6P</a:t>
            </a: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A63A7-F113-4D51-8664-08F2A56E0AA4}"/>
              </a:ext>
            </a:extLst>
          </p:cNvPr>
          <p:cNvSpPr txBox="1"/>
          <p:nvPr/>
        </p:nvSpPr>
        <p:spPr>
          <a:xfrm>
            <a:off x="6493778" y="1642145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8CA2C5"/>
                </a:solidFill>
              </a:rPr>
              <a:t>VB</a:t>
            </a:r>
            <a:endParaRPr lang="en-GB" sz="2000" b="1" dirty="0">
              <a:solidFill>
                <a:srgbClr val="8CA2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429000"/>
            <a:ext cx="7772400" cy="3394075"/>
          </a:xfrm>
        </p:spPr>
        <p:txBody>
          <a:bodyPr/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dirty="0"/>
              <a:t>4</a:t>
            </a:r>
            <a:r>
              <a:rPr lang="en-US" sz="2400" dirty="0"/>
              <a:t>P</a:t>
            </a:r>
            <a:r>
              <a:rPr lang="sr-Latn-CS" sz="2400" dirty="0"/>
              <a:t> </a:t>
            </a:r>
            <a:r>
              <a:rPr lang="en-US" sz="2400" dirty="0"/>
              <a:t>&lt; 6</a:t>
            </a:r>
            <a:r>
              <a:rPr lang="sr-Latn-CS" sz="2400" dirty="0"/>
              <a:t>Ž</a:t>
            </a:r>
            <a:r>
              <a:rPr lang="en-US" sz="2400" dirty="0"/>
              <a:t> &lt; </a:t>
            </a:r>
            <a:r>
              <a:rPr lang="sr-Latn-CS" sz="2400" dirty="0"/>
              <a:t>30P,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2P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24P</a:t>
            </a:r>
            <a:endParaRPr lang="en-US" sz="2400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ADA1B7B9-9291-46A0-A9CE-C2EAC3911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F249D-40D0-4060-B278-C0815EFE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3622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2CB42C00-8C6E-48A1-A18A-E076913C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785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chemeClr val="bg2"/>
                </a:solidFill>
              </a:rPr>
              <a:t>da li zemlje podjednako zara</a:t>
            </a:r>
            <a:r>
              <a:rPr lang="sr-Latn-RS" altLang="en-US" sz="3200" b="1">
                <a:solidFill>
                  <a:schemeClr val="bg2"/>
                </a:solidFill>
              </a:rPr>
              <a:t>đuju?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D3A8-E53B-4885-A29F-816883B34337}"/>
              </a:ext>
            </a:extLst>
          </p:cNvPr>
          <p:cNvSpPr txBox="1"/>
          <p:nvPr/>
        </p:nvSpPr>
        <p:spPr>
          <a:xfrm>
            <a:off x="6477000" y="189019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1C6AA9"/>
                </a:solidFill>
              </a:rPr>
              <a:t>VB</a:t>
            </a:r>
            <a:endParaRPr lang="en-GB" b="1" dirty="0">
              <a:solidFill>
                <a:srgbClr val="1C6A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B9C11-3D05-4480-B3F8-F7D86D80DB80}"/>
              </a:ext>
            </a:extLst>
          </p:cNvPr>
          <p:cNvSpPr/>
          <p:nvPr/>
        </p:nvSpPr>
        <p:spPr>
          <a:xfrm>
            <a:off x="533400" y="1676400"/>
            <a:ext cx="7162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Šta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predstavlja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osnovu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</a:t>
            </a:r>
            <a:r>
              <a:rPr lang="sr-Latn-R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stvaraju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sr-Latn-C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Osnovu čini razlika u produktivnosti  </a:t>
            </a:r>
          </a:p>
          <a:p>
            <a:pPr marL="800100" lvl="1" indent="-342900" eaLnBrk="1" hangingPunct="1">
              <a:buFontTx/>
              <a:buChar char="-"/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ostvaruju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zemlja specijalizuje</a:t>
            </a:r>
          </a:p>
          <a:p>
            <a:pPr marL="800100" lvl="1" indent="-342900" eaLnBrk="1" hangingPunct="1"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Title 3">
            <a:extLst>
              <a:ext uri="{FF2B5EF4-FFF2-40B4-BE49-F238E27FC236}">
                <a16:creationId xmlns:a16="http://schemas.microsoft.com/office/drawing/2014/main" id="{3C3A2DCA-06C6-4767-B6B0-E8EC672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/>
              <a:t>Osnovna</a:t>
            </a:r>
            <a:r>
              <a:rPr lang="en-US" sz="3600" dirty="0"/>
              <a:t> </a:t>
            </a:r>
            <a:r>
              <a:rPr lang="en-US" sz="3600" dirty="0" err="1"/>
              <a:t>pitanja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koja</a:t>
            </a:r>
            <a:r>
              <a:rPr lang="en-US" sz="3600" dirty="0"/>
              <a:t> </a:t>
            </a:r>
            <a:r>
              <a:rPr lang="en-US" sz="3600" dirty="0" err="1"/>
              <a:t>tražimo</a:t>
            </a:r>
            <a:r>
              <a:rPr lang="en-US" sz="3600" dirty="0"/>
              <a:t> </a:t>
            </a:r>
            <a:r>
              <a:rPr lang="en-US" sz="3600" dirty="0" err="1"/>
              <a:t>odgovor</a:t>
            </a:r>
            <a:r>
              <a:rPr lang="en-US" sz="3600" dirty="0"/>
              <a:t> u </a:t>
            </a:r>
            <a:r>
              <a:rPr lang="en-US" sz="3600" dirty="0" err="1"/>
              <a:t>ovoj</a:t>
            </a:r>
            <a:r>
              <a:rPr lang="en-US" sz="3600" dirty="0"/>
              <a:t> </a:t>
            </a:r>
            <a:r>
              <a:rPr lang="en-US" sz="3600" dirty="0" err="1"/>
              <a:t>glavi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9BF04E-A105-490E-B48A-6E0EAA72F453}"/>
              </a:ext>
            </a:extLst>
          </p:cNvPr>
          <p:cNvSpPr/>
          <p:nvPr/>
        </p:nvSpPr>
        <p:spPr>
          <a:xfrm>
            <a:off x="838200" y="1665288"/>
            <a:ext cx="838200" cy="54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73FB51-D771-4F78-8B54-71E1621F0483}"/>
              </a:ext>
            </a:extLst>
          </p:cNvPr>
          <p:cNvSpPr/>
          <p:nvPr/>
        </p:nvSpPr>
        <p:spPr>
          <a:xfrm>
            <a:off x="1066800" y="2209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A7972-1BFA-4696-AF63-8C88A41B4480}"/>
              </a:ext>
            </a:extLst>
          </p:cNvPr>
          <p:cNvPicPr/>
          <p:nvPr/>
        </p:nvPicPr>
        <p:blipFill rotWithShape="1">
          <a:blip r:embed="rId2"/>
          <a:srcRect l="53346" t="52295" r="10591" b="33228"/>
          <a:stretch/>
        </p:blipFill>
        <p:spPr bwMode="auto">
          <a:xfrm>
            <a:off x="4724400" y="2772398"/>
            <a:ext cx="81534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A490-7DF9-4252-B77D-3F23C5F8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C2837B-8326-48EA-A966-49917DB360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3346" t="52295" r="10591" b="33228"/>
          <a:stretch/>
        </p:blipFill>
        <p:spPr bwMode="auto">
          <a:xfrm>
            <a:off x="1274399" y="2862969"/>
            <a:ext cx="6595201" cy="1489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250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E6670262-26DF-468C-B849-F464F5BC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2076450"/>
            <a:ext cx="7010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svaka zemlja  specijalizuje za proizvodnju u grani: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- u kojoj ima apsolutu prednost (Smit)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- ili najmanje zaostaje (Rikardo)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A uvozi proizvode iz svih ostalih grana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53FB-BE9E-4317-B5D6-13C69CBF3AF2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izvozi a koja uvozi?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346065-C5CA-418D-8ECA-0670E713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67640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Različita svetska od domaće cene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Dobit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/>
              <a:t>Dakle, u prvom kadru nema razmene, samo postoji potencijal </a:t>
            </a:r>
            <a:endParaRPr lang="en-GB" altLang="en-US" sz="32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/>
              <a:t>To je film od tri kadra</a:t>
            </a:r>
            <a:endParaRPr lang="en-GB" altLang="en-US" sz="32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POCINJE RAZMENA</a:t>
            </a:r>
            <a:r>
              <a:rPr lang="sr-Latn-RS" altLang="en-US" sz="2400" dirty="0"/>
              <a:t> i specijalizacija</a:t>
            </a:r>
            <a:endParaRPr lang="en-GB" altLang="en-US" sz="24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GUBE JEDNI, DOBIJAJU DRUGI, PREKVALIFIKACIJA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SVI DOBIJAJU</a:t>
            </a:r>
            <a:endParaRPr lang="sr-Latn-CS" altLang="en-US" sz="24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EA7DD-3642-428D-96FD-7802D9974797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r>
              <a:rPr lang="sr-Latn-RS" sz="3200" dirty="0">
                <a:solidFill>
                  <a:srgbClr val="DBF5F9"/>
                </a:solidFill>
                <a:cs typeface="+mn-cs"/>
              </a:rPr>
              <a:t> Ovo su koraci: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411CE5-65B5-4A4C-A589-88FD4E37D7E6}"/>
              </a:ext>
            </a:extLst>
          </p:cNvPr>
          <p:cNvSpPr txBox="1">
            <a:spLocks/>
          </p:cNvSpPr>
          <p:nvPr/>
        </p:nvSpPr>
        <p:spPr>
          <a:xfrm>
            <a:off x="428625" y="285750"/>
            <a:ext cx="828675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sr-Latn-C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Ključni pojmovi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FE673-8363-4FBE-9E39-9C5795EEC8A8}"/>
              </a:ext>
            </a:extLst>
          </p:cNvPr>
          <p:cNvPicPr/>
          <p:nvPr/>
        </p:nvPicPr>
        <p:blipFill rotWithShape="1">
          <a:blip r:embed="rId2"/>
          <a:srcRect l="53346" t="52295" r="10591" b="33228"/>
          <a:stretch/>
        </p:blipFill>
        <p:spPr bwMode="auto">
          <a:xfrm>
            <a:off x="304800" y="1524000"/>
            <a:ext cx="81534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804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B3BB-545D-48DC-8A9F-FC24779B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Jednakost u razmeni?</a:t>
            </a:r>
            <a:endParaRPr lang="en-GB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A493798-99C6-4F08-A0E3-A925488C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/>
              <a:t>Da li zemlje podjednako zarađuju?</a:t>
            </a:r>
          </a:p>
          <a:p>
            <a:endParaRPr lang="sr-Latn-RS" altLang="en-US"/>
          </a:p>
          <a:p>
            <a:endParaRPr lang="sr-Latn-R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F74A44-6433-431D-948E-306C2CA0EC0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200400"/>
            <a:ext cx="7772400" cy="33940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r-Latn-CS" sz="2400" dirty="0"/>
              <a:t>SAD – </a:t>
            </a:r>
            <a:r>
              <a:rPr lang="sr-Latn-CS" sz="2400" u="sng" dirty="0"/>
              <a:t>štedi 2P, </a:t>
            </a:r>
            <a:r>
              <a:rPr lang="sr-Latn-CS" sz="2400" dirty="0"/>
              <a:t>tj 30 minuta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</a:t>
            </a:r>
            <a:r>
              <a:rPr lang="sr-Latn-CS" sz="2400" u="sng" dirty="0"/>
              <a:t>štedi 24P</a:t>
            </a:r>
            <a:r>
              <a:rPr lang="sr-Latn-CS" sz="2400" dirty="0"/>
              <a:t>, tj. 24:5h ～ 5h! </a:t>
            </a:r>
          </a:p>
          <a:p>
            <a:pPr>
              <a:defRPr/>
            </a:pPr>
            <a:endParaRPr lang="sr-Latn-CS" sz="2400" dirty="0"/>
          </a:p>
          <a:p>
            <a:pPr>
              <a:defRPr/>
            </a:pPr>
            <a:endParaRPr lang="sr-Latn-RS" sz="2400" dirty="0"/>
          </a:p>
          <a:p>
            <a:pPr>
              <a:defRPr/>
            </a:pPr>
            <a:endParaRPr lang="sr-Latn-RS" sz="2400" dirty="0"/>
          </a:p>
          <a:p>
            <a:pPr>
              <a:defRPr/>
            </a:pPr>
            <a:r>
              <a:rPr lang="sr-Latn-RS" sz="2400" dirty="0"/>
              <a:t>Ne zarađuju podjednako, ali se svima ISPLATI razmena</a:t>
            </a:r>
            <a:endParaRPr lang="en-GB" sz="2400" dirty="0"/>
          </a:p>
          <a:p>
            <a:pPr>
              <a:defRPr/>
            </a:pPr>
            <a:br>
              <a:rPr lang="sr-Latn-CS" sz="2400" dirty="0"/>
            </a:br>
            <a:br>
              <a:rPr lang="sr-Latn-CS" sz="2400" dirty="0"/>
            </a:br>
            <a:endParaRPr lang="en-US" sz="2400" dirty="0"/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7522B1F5-8FDA-4058-8F3F-5BA696C8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27225"/>
            <a:ext cx="4397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30AD36-9916-4EA8-B4E2-9E8B5374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687638"/>
            <a:ext cx="390525" cy="5127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105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1A59FCA-0BB1-4FFA-BBAD-ECC70593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Različita cena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dobit</a:t>
            </a:r>
          </a:p>
          <a:p>
            <a:pPr>
              <a:buFontTx/>
              <a:buAutoNum type="arabicPeriod"/>
            </a:pPr>
            <a:endParaRPr lang="sr-Latn-C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21479-C326-4F68-A978-D61804A6F4AA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8F50009-A420-4A73-931F-3B6E4A6C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10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svaka zemlja  specijalizuje za proizvodnju u grani u kojoj najmanje zaostaje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 uvozi proizvode iz svih ostalih grana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4BDD-C2F3-489A-B0BD-52E1FDACDDA6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robama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robe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izvoze a koje uvoze?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FC6A-E916-4879-8F28-51549B09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Do </a:t>
            </a:r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trivijalno</a:t>
            </a:r>
            <a:r>
              <a:rPr lang="en-GB" dirty="0"/>
              <a:t>…		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F59EA04A-71FD-4A54-A180-BBB8F592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/>
              <a:t>Ako je jedna zemlja bolja, ona </a:t>
            </a:r>
            <a:r>
              <a:rPr lang="sr-Latn-RS" altLang="en-US"/>
              <a:t>će da izvozi</a:t>
            </a:r>
          </a:p>
          <a:p>
            <a:endParaRPr lang="sr-Latn-RS" altLang="en-US"/>
          </a:p>
          <a:p>
            <a:endParaRPr lang="sr-Latn-RS" altLang="en-US"/>
          </a:p>
          <a:p>
            <a:r>
              <a:rPr lang="sr-Latn-RS" altLang="en-US"/>
              <a:t>A šta, ako  ni u čemu nije bolja?</a:t>
            </a:r>
            <a:endParaRPr lang="en-GB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530662-BAC3-47B1-BEDC-E9EBCA02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324350"/>
            <a:ext cx="6270625" cy="220980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4C2CA671-B94C-4BCF-A241-EE3ADF32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97113"/>
            <a:ext cx="43973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2638-5C6F-412A-A3CC-E19F13A4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Jednom je Pol Samjuelson ovako odgovorio</a:t>
            </a:r>
            <a:r>
              <a:rPr lang="en-US" altLang="en-US" dirty="0"/>
              <a:t> </a:t>
            </a:r>
            <a:r>
              <a:rPr lang="en-US" altLang="en-US" dirty="0" err="1"/>
              <a:t>matematičaru</a:t>
            </a:r>
            <a:r>
              <a:rPr lang="en-US" altLang="en-US" dirty="0"/>
              <a:t> </a:t>
            </a:r>
            <a:r>
              <a:rPr lang="en-US" altLang="en-US" dirty="0" err="1"/>
              <a:t>Stanislavu</a:t>
            </a:r>
            <a:r>
              <a:rPr lang="en-US" altLang="en-US" dirty="0"/>
              <a:t> </a:t>
            </a:r>
            <a:r>
              <a:rPr lang="en-US" altLang="en-US" dirty="0" err="1"/>
              <a:t>Ulamu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pitanje</a:t>
            </a:r>
            <a:r>
              <a:rPr lang="en-US" altLang="en-US" dirty="0"/>
              <a:t> da mu </a:t>
            </a:r>
            <a:r>
              <a:rPr lang="en-US" altLang="en-US" dirty="0" err="1"/>
              <a:t>navede</a:t>
            </a:r>
            <a:r>
              <a:rPr lang="en-US" alt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7EFB-1AB6-46DB-9C09-B8D34774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9067800" cy="4357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barem jedan stav iz društvenih nauka koji je tačan, a nije trivijalan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Odgovor je bio – zakon o komparativnim prednostima. </a:t>
            </a:r>
          </a:p>
          <a:p>
            <a:r>
              <a:rPr lang="en-US" altLang="en-US" sz="2400"/>
              <a:t>Da je logički ispravan, ne treba matematičaru da objašnjavam...</a:t>
            </a:r>
          </a:p>
          <a:p>
            <a:endParaRPr lang="en-US" altLang="en-US" sz="2400"/>
          </a:p>
          <a:p>
            <a:r>
              <a:rPr lang="en-US" altLang="en-US" sz="2400"/>
              <a:t> </a:t>
            </a:r>
            <a:r>
              <a:rPr lang="en-GB" altLang="en-US" sz="2400"/>
              <a:t>A</a:t>
            </a:r>
            <a:r>
              <a:rPr lang="en-US" altLang="en-US" sz="2400"/>
              <a:t> da nije trivijalan, dokaz je u tome što hiljade inteligentnih ljudi </a:t>
            </a:r>
            <a:r>
              <a:rPr lang="en-US" altLang="en-US" sz="2400" u="sng"/>
              <a:t>nikad nisu shvatili ovu doktrinu, niti su joj poverovali </a:t>
            </a:r>
            <a:r>
              <a:rPr lang="en-US" altLang="en-US" sz="2400"/>
              <a:t>nakon što im je bila objašnjena”.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C3E319-279C-43A9-A625-BB1BF1E2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David Rikardo – komparativne prednosti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C041CC38-EE1D-4CBE-BC21-B949320A4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676400"/>
            <a:ext cx="6272212" cy="2209800"/>
          </a:xfrm>
          <a:ln>
            <a:solidFill>
              <a:srgbClr val="FD8F87"/>
            </a:solidFill>
            <a:miter lim="800000"/>
            <a:headEnd/>
            <a:tailEnd/>
          </a:ln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8845EE24-9278-44F2-9D32-C610732B6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755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hoće u razmenu, ukoliko mogu da razmenjuju </a:t>
            </a:r>
          </a:p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6Ž 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4P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 </a:t>
            </a:r>
            <a:r>
              <a:rPr lang="en-GB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odnosno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6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 )</a:t>
            </a:r>
            <a:endParaRPr lang="sr-Latn-C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sr-Latn-C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 UK        ukoliko mogu za 2P da dobiju više od 1ž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0DCFB0A9-6A83-4AC4-9DB6-AE42E0F0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819400"/>
            <a:ext cx="60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9BA1AA5A-2E85-4B9A-B28C-4FA967A349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62600" y="3471863"/>
            <a:ext cx="2600325" cy="2133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Rectangle 8">
            <a:extLst>
              <a:ext uri="{FF2B5EF4-FFF2-40B4-BE49-F238E27FC236}">
                <a16:creationId xmlns:a16="http://schemas.microsoft.com/office/drawing/2014/main" id="{58AEDED7-2388-4C6D-9F40-B2528A00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486400"/>
            <a:ext cx="2487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44C0C6-14C9-40E7-A853-2D0E1A97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7" t="73943" r="2950" b="14561"/>
          <a:stretch>
            <a:fillRect/>
          </a:stretch>
        </p:blipFill>
        <p:spPr bwMode="auto">
          <a:xfrm>
            <a:off x="6832600" y="3233738"/>
            <a:ext cx="6000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CFC06FC-2669-4FAC-AC51-39ED703D5906}"/>
              </a:ext>
            </a:extLst>
          </p:cNvPr>
          <p:cNvSpPr/>
          <p:nvPr/>
        </p:nvSpPr>
        <p:spPr>
          <a:xfrm>
            <a:off x="7056438" y="3171825"/>
            <a:ext cx="304800" cy="3635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16C3-4704-4593-B167-5A035577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altLang="en-US" dirty="0"/>
              <a:t>Primer</a:t>
            </a:r>
            <a:endParaRPr lang="en-GB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69841C9-35A9-4D03-8335-99596460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altLang="en-US" sz="2400"/>
              <a:t>advokat kuca dva puta brže od svoje sekretarice. </a:t>
            </a:r>
            <a:endParaRPr lang="sr-Latn-RS" altLang="en-US" sz="2400"/>
          </a:p>
          <a:p>
            <a:endParaRPr lang="en-US" altLang="en-US" sz="2400"/>
          </a:p>
          <a:p>
            <a:r>
              <a:rPr lang="sr-Latn-RS" altLang="en-US" sz="2400"/>
              <a:t>Ali, on </a:t>
            </a:r>
            <a:r>
              <a:rPr lang="vi-VN" altLang="en-US" sz="2400"/>
              <a:t>ima veću apsolutnu i komparativnu prednost u</a:t>
            </a:r>
            <a:r>
              <a:rPr lang="en-US" altLang="en-US" sz="2400"/>
              <a:t> advokaturi</a:t>
            </a:r>
            <a:r>
              <a:rPr lang="vi-VN" altLang="en-US" sz="2400"/>
              <a:t>,</a:t>
            </a:r>
            <a:r>
              <a:rPr lang="en-US" altLang="en-US" sz="2400"/>
              <a:t> </a:t>
            </a:r>
            <a:endParaRPr lang="sr-Latn-RS" altLang="en-US" sz="2400"/>
          </a:p>
          <a:p>
            <a:endParaRPr lang="sr-Latn-RS" altLang="en-US" sz="2400"/>
          </a:p>
          <a:p>
            <a:r>
              <a:rPr lang="en-US" altLang="en-US" sz="2400"/>
              <a:t>a </a:t>
            </a:r>
            <a:r>
              <a:rPr lang="vi-VN" altLang="en-US" sz="2400"/>
              <a:t>sekretarica ima komparativnu prednost u kucanju. </a:t>
            </a:r>
            <a:endParaRPr lang="sr-Latn-RS" altLang="en-US" sz="2400"/>
          </a:p>
          <a:p>
            <a:endParaRPr lang="en-US" altLang="en-US" sz="2400"/>
          </a:p>
          <a:p>
            <a:r>
              <a:rPr lang="en-US" altLang="en-US" sz="2400"/>
              <a:t>Ako </a:t>
            </a:r>
            <a:r>
              <a:rPr lang="vi-VN" altLang="en-US" sz="2400"/>
              <a:t>advokat zarađuje 100US$ na sat</a:t>
            </a:r>
            <a:r>
              <a:rPr lang="en-US" altLang="en-US" sz="2400"/>
              <a:t>, a </a:t>
            </a:r>
            <a:r>
              <a:rPr lang="vi-VN" altLang="en-US" sz="2400"/>
              <a:t> sekretaric</a:t>
            </a:r>
            <a:r>
              <a:rPr lang="en-US" altLang="en-US" sz="2400"/>
              <a:t>a</a:t>
            </a:r>
            <a:r>
              <a:rPr lang="vi-VN" altLang="en-US" sz="2400"/>
              <a:t> 10US$ za sat kucanja, on će</a:t>
            </a:r>
            <a:endParaRPr lang="sr-Latn-RS" altLang="en-US" sz="2400"/>
          </a:p>
          <a:p>
            <a:endParaRPr lang="sr-Latn-RS" altLang="en-US" sz="2400"/>
          </a:p>
          <a:p>
            <a:r>
              <a:rPr lang="vi-VN" altLang="en-US" sz="2400"/>
              <a:t>biti na stvarnom gubitku od 80US$ za svaki sat kucanja</a:t>
            </a:r>
            <a:r>
              <a:rPr lang="sr-Latn-RS" altLang="en-US" sz="2400"/>
              <a:t>!!!</a:t>
            </a:r>
            <a:r>
              <a:rPr lang="vi-VN" altLang="en-US" sz="2400"/>
              <a:t>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661B-EE54-4387-ABA6-1D56FD7F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Kao i ovaj advokat...	</a:t>
            </a:r>
            <a:endParaRPr lang="en-GB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6EB7B1B-69EE-446A-A26F-B97390AB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Razvijenija zemlja će uvideti </a:t>
            </a:r>
            <a:r>
              <a:rPr lang="en-GB" altLang="en-US" dirty="0"/>
              <a:t>da je </a:t>
            </a:r>
            <a:r>
              <a:rPr lang="en-GB" altLang="en-US" dirty="0" err="1"/>
              <a:t>korisno</a:t>
            </a:r>
            <a:r>
              <a:rPr lang="en-GB" altLang="en-US" dirty="0"/>
              <a:t> da </a:t>
            </a:r>
            <a:r>
              <a:rPr lang="en-GB" altLang="en-US" dirty="0" err="1"/>
              <a:t>uvozi</a:t>
            </a:r>
            <a:r>
              <a:rPr lang="en-GB" altLang="en-US" dirty="0"/>
              <a:t> </a:t>
            </a:r>
            <a:r>
              <a:rPr lang="en-GB" altLang="en-US" dirty="0" err="1"/>
              <a:t>robu</a:t>
            </a:r>
            <a:r>
              <a:rPr lang="en-GB" altLang="en-US" dirty="0"/>
              <a:t>, </a:t>
            </a:r>
            <a:r>
              <a:rPr lang="en-GB" altLang="en-US" dirty="0" err="1"/>
              <a:t>čak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</a:t>
            </a:r>
            <a:r>
              <a:rPr lang="en-GB" altLang="en-US" dirty="0" err="1"/>
              <a:t>ako</a:t>
            </a:r>
            <a:r>
              <a:rPr lang="en-GB" altLang="en-US" dirty="0"/>
              <a:t> bi </a:t>
            </a:r>
            <a:r>
              <a:rPr lang="en-GB" altLang="en-US" dirty="0" err="1"/>
              <a:t>mogl</a:t>
            </a:r>
            <a:r>
              <a:rPr lang="sr-Latn-RS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efikasnije</a:t>
            </a:r>
            <a:r>
              <a:rPr lang="en-GB" altLang="en-US" dirty="0"/>
              <a:t> </a:t>
            </a:r>
            <a:r>
              <a:rPr lang="sr-Latn-RS" altLang="en-US" dirty="0"/>
              <a:t>sama da je </a:t>
            </a:r>
            <a:r>
              <a:rPr lang="en-GB" altLang="en-US" dirty="0" err="1"/>
              <a:t>proizvod</a:t>
            </a:r>
            <a:r>
              <a:rPr lang="sr-Latn-RS" altLang="en-US" dirty="0"/>
              <a:t>i </a:t>
            </a:r>
          </a:p>
          <a:p>
            <a:endParaRPr lang="sr-Latn-RS" altLang="en-US" dirty="0"/>
          </a:p>
          <a:p>
            <a:r>
              <a:rPr lang="en-GB" altLang="en-US" dirty="0"/>
              <a:t>S </a:t>
            </a:r>
            <a:r>
              <a:rPr lang="en-GB" altLang="en-US" dirty="0" err="1"/>
              <a:t>druge</a:t>
            </a:r>
            <a:r>
              <a:rPr lang="en-GB" altLang="en-US" dirty="0"/>
              <a:t> </a:t>
            </a:r>
            <a:r>
              <a:rPr lang="en-GB" altLang="en-US" dirty="0" err="1"/>
              <a:t>strane</a:t>
            </a:r>
            <a:r>
              <a:rPr lang="en-GB" altLang="en-US" dirty="0"/>
              <a:t>, </a:t>
            </a:r>
            <a:r>
              <a:rPr lang="sr-Latn-RS" altLang="en-US" dirty="0"/>
              <a:t>manje razvijena </a:t>
            </a:r>
            <a:r>
              <a:rPr lang="en-GB" altLang="en-US" dirty="0" err="1"/>
              <a:t>zemlj</a:t>
            </a:r>
            <a:r>
              <a:rPr lang="sr-Latn-RS" altLang="en-US" dirty="0"/>
              <a:t>a, </a:t>
            </a:r>
            <a:r>
              <a:rPr lang="en-GB" altLang="en-US" dirty="0"/>
              <a:t>bez </a:t>
            </a:r>
            <a:r>
              <a:rPr lang="en-GB" altLang="en-US" dirty="0" err="1"/>
              <a:t>apsolutn</a:t>
            </a:r>
            <a:r>
              <a:rPr lang="sr-Latn-RS" altLang="en-US" dirty="0"/>
              <a:t>e</a:t>
            </a:r>
            <a:r>
              <a:rPr lang="en-GB" altLang="en-US" dirty="0"/>
              <a:t> </a:t>
            </a:r>
            <a:r>
              <a:rPr lang="en-GB" altLang="en-US" dirty="0" err="1"/>
              <a:t>pr</a:t>
            </a:r>
            <a:r>
              <a:rPr lang="sr-Latn-RS" altLang="en-US" dirty="0"/>
              <a:t>ednosti bilo u čemu, </a:t>
            </a:r>
            <a:r>
              <a:rPr lang="sr-Latn-RS" altLang="en-US" u="sng" dirty="0"/>
              <a:t>može da izvozi robu u kojoj je njeno </a:t>
            </a:r>
            <a:r>
              <a:rPr lang="en-GB" altLang="en-US" u="sng" dirty="0" err="1"/>
              <a:t>komparativn</a:t>
            </a:r>
            <a:r>
              <a:rPr lang="sr-Latn-RS" altLang="en-US" u="sng" dirty="0"/>
              <a:t>o zaostajanje </a:t>
            </a:r>
            <a:r>
              <a:rPr lang="en-GB" altLang="en-US" u="sng" dirty="0" err="1"/>
              <a:t>najmanje</a:t>
            </a:r>
            <a:r>
              <a:rPr lang="en-GB" altLang="en-US" u="sng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</a:t>
            </a:r>
            <a:r>
              <a:rPr lang="en-GB" altLang="en-US" dirty="0" err="1"/>
              <a:t>uvozn</a:t>
            </a:r>
            <a:r>
              <a:rPr lang="sr-Latn-RS" altLang="en-US" dirty="0"/>
              <a:t>i </a:t>
            </a:r>
            <a:r>
              <a:rPr lang="en-GB" altLang="en-US" dirty="0"/>
              <a:t>rob</a:t>
            </a:r>
            <a:r>
              <a:rPr lang="sr-Latn-RS" altLang="en-US" dirty="0"/>
              <a:t>u </a:t>
            </a:r>
            <a:r>
              <a:rPr lang="en-GB" altLang="en-US" dirty="0"/>
              <a:t>u </a:t>
            </a:r>
            <a:r>
              <a:rPr lang="en-GB" altLang="en-US" dirty="0" err="1"/>
              <a:t>kojoj</a:t>
            </a:r>
            <a:r>
              <a:rPr lang="en-GB" altLang="en-US" dirty="0"/>
              <a:t> </a:t>
            </a:r>
            <a:r>
              <a:rPr lang="sr-Latn-RS" altLang="en-US" dirty="0"/>
              <a:t>je njeno komparativno zaostajanje najveće</a:t>
            </a:r>
            <a:endParaRPr lang="en-GB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7584-47B4-4665-ADD3-6061B025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Komparativne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prisustvu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313BA06-8E5F-43B8-BCB6-88A0DC0B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kako je moguće</a:t>
            </a:r>
            <a:r>
              <a:rPr lang="sr-Latn-CS" altLang="en-US"/>
              <a:t> da manje efikasna zemlja može da izvozi bilo šta?</a:t>
            </a:r>
          </a:p>
          <a:p>
            <a:endParaRPr lang="sr-Latn-RS" altLang="en-US" sz="3600"/>
          </a:p>
          <a:p>
            <a:r>
              <a:rPr lang="en-US" altLang="en-US" sz="3600"/>
              <a:t>nadnice </a:t>
            </a:r>
            <a:r>
              <a:rPr lang="sr-Latn-CS" altLang="en-US" sz="3600"/>
              <a:t>moraju biti niže u manje efikasnoj zemlji </a:t>
            </a:r>
          </a:p>
          <a:p>
            <a:endParaRPr lang="sr-Latn-CS" altLang="en-US" sz="3600"/>
          </a:p>
          <a:p>
            <a:r>
              <a:rPr lang="sr-Latn-CS" altLang="en-US" sz="3600"/>
              <a:t>To jest da </a:t>
            </a:r>
            <a:r>
              <a:rPr lang="en-US" altLang="en-US" sz="3600"/>
              <a:t>cena platna </a:t>
            </a:r>
            <a:r>
              <a:rPr lang="sr-Latn-CS" altLang="en-US" sz="3600"/>
              <a:t>bude </a:t>
            </a:r>
            <a:r>
              <a:rPr lang="en-US" altLang="en-US" sz="3600"/>
              <a:t>niža u </a:t>
            </a:r>
            <a:r>
              <a:rPr lang="sr-Latn-CS" altLang="en-US" sz="3600"/>
              <a:t>…</a:t>
            </a:r>
          </a:p>
          <a:p>
            <a:r>
              <a:rPr lang="sr-Latn-CS" altLang="en-US" sz="3600"/>
              <a:t>UK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88D94491-43DE-4168-80D2-5EFCD6AE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981200" y="4467225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8A6051C8-3061-4030-8754-967BA1D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Dolarske cene žita i platna</a:t>
            </a:r>
            <a:endParaRPr lang="en-US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99ADB839-4120-42C4-BA7E-E84F916D8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8" y="2944813"/>
            <a:ext cx="5153025" cy="1323975"/>
          </a:xfrm>
        </p:spPr>
      </p:pic>
      <p:pic>
        <p:nvPicPr>
          <p:cNvPr id="51205" name="Picture 4">
            <a:extLst>
              <a:ext uri="{FF2B5EF4-FFF2-40B4-BE49-F238E27FC236}">
                <a16:creationId xmlns:a16="http://schemas.microsoft.com/office/drawing/2014/main" id="{9E719C87-F74B-436F-B283-9ECD8B61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Box 6">
            <a:extLst>
              <a:ext uri="{FF2B5EF4-FFF2-40B4-BE49-F238E27FC236}">
                <a16:creationId xmlns:a16="http://schemas.microsoft.com/office/drawing/2014/main" id="{4EC66147-A86E-4CB9-8B97-43CFEC2B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13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6492B-ED00-4811-9BDB-F0196375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29000"/>
            <a:ext cx="20574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1￡=2$x1=2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 x1/2=1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76EDD323-91E9-4951-B1D3-2E61BA847A7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181600"/>
            <a:ext cx="1676400" cy="381000"/>
            <a:chOff x="6477000" y="5486400"/>
            <a:chExt cx="1676400" cy="381000"/>
          </a:xfrm>
        </p:grpSpPr>
        <p:sp>
          <p:nvSpPr>
            <p:cNvPr id="51215" name="Oval 9">
              <a:extLst>
                <a:ext uri="{FF2B5EF4-FFF2-40B4-BE49-F238E27FC236}">
                  <a16:creationId xmlns:a16="http://schemas.microsoft.com/office/drawing/2014/main" id="{EB49FFEA-5E5B-4291-A8AD-75FC7DA86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486400"/>
              <a:ext cx="1143000" cy="3810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6" name="Straight Arrow Connector 11">
              <a:extLst>
                <a:ext uri="{FF2B5EF4-FFF2-40B4-BE49-F238E27FC236}">
                  <a16:creationId xmlns:a16="http://schemas.microsoft.com/office/drawing/2014/main" id="{98AE8070-7D2A-40A5-84F3-CFDDA8A278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96200" y="5683044"/>
              <a:ext cx="4572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464151F9-00CD-40B0-A016-9413065F934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486400"/>
            <a:ext cx="1752600" cy="457200"/>
            <a:chOff x="7239001" y="5791200"/>
            <a:chExt cx="1752599" cy="457200"/>
          </a:xfrm>
        </p:grpSpPr>
        <p:sp>
          <p:nvSpPr>
            <p:cNvPr id="51213" name="Oval 8">
              <a:extLst>
                <a:ext uri="{FF2B5EF4-FFF2-40B4-BE49-F238E27FC236}">
                  <a16:creationId xmlns:a16="http://schemas.microsoft.com/office/drawing/2014/main" id="{EEBA1E3C-098B-4F83-B353-DF1105F81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4" name="Straight Arrow Connector 12">
              <a:extLst>
                <a:ext uri="{FF2B5EF4-FFF2-40B4-BE49-F238E27FC236}">
                  <a16:creationId xmlns:a16="http://schemas.microsoft.com/office/drawing/2014/main" id="{CDF6CA79-FED5-41B0-8F56-DF465AFCE8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0" name="Rectangle 13">
            <a:extLst>
              <a:ext uri="{FF2B5EF4-FFF2-40B4-BE49-F238E27FC236}">
                <a16:creationId xmlns:a16="http://schemas.microsoft.com/office/drawing/2014/main" id="{80240B79-5CE0-40D6-97A8-F0CC507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4635500"/>
            <a:ext cx="15208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kurs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$=1￡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9A3105F-EB7A-4B6C-9EBD-F6BA22F1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36550"/>
            <a:ext cx="3419475" cy="1063625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0999A5-CF67-405B-B034-B8AE873E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60655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Nadnica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u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6$/h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UK - 1￡/h</a:t>
            </a:r>
            <a:endParaRPr lang="sr-Latn-CS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334A-8BEF-4087-82AA-6B6BB589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Većina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razvijenih zemalja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ograničava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uvoz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0CC2-780D-4D0C-BE8F-3F2C91BA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poljoprivrednih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proizvoda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tekstila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obuće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Čelika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vi-VN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sa ciljem zaštite domaće zaposlenosti.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sr-Latn-C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Istovremeno daju subvencije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DA1A9EA-2906-4AA9-BDE0-B16AA3AA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838"/>
            <a:ext cx="7924800" cy="1412875"/>
          </a:xfrm>
        </p:spPr>
        <p:txBody>
          <a:bodyPr/>
          <a:lstStyle/>
          <a:p>
            <a:pPr>
              <a:defRPr/>
            </a:pPr>
            <a:r>
              <a:rPr lang="pl-PL"/>
              <a:t>ako bi devizni kurs bio 1£ = 1$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B2F6AD-2DD0-4C4C-9E12-9F45EA6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448800" cy="4876800"/>
          </a:xfrm>
        </p:spPr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 algn="ctr">
              <a:buFont typeface="Wingdings" pitchFamily="2" charset="2"/>
              <a:buNone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nema šta da proda dok dolar ne depresira!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4DDE7DCC-0C96-48BC-9E26-AF0F990C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025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D8DB73-57A8-4134-964C-134F7561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55938"/>
            <a:ext cx="1447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608E903-DB6E-4AF6-9464-F2F475DA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524000" y="4114800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29459E-58BC-42FB-81D6-7621BCB6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1,00$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0.50$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B369BB5-2A37-45E1-A4E8-3D29DE42D75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105400"/>
            <a:ext cx="1752600" cy="457200"/>
            <a:chOff x="7239001" y="5791200"/>
            <a:chExt cx="1752599" cy="457200"/>
          </a:xfrm>
        </p:grpSpPr>
        <p:sp>
          <p:nvSpPr>
            <p:cNvPr id="52238" name="Oval 12">
              <a:extLst>
                <a:ext uri="{FF2B5EF4-FFF2-40B4-BE49-F238E27FC236}">
                  <a16:creationId xmlns:a16="http://schemas.microsoft.com/office/drawing/2014/main" id="{A6D1F555-80E2-4A36-AA13-9FA06EB6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2239" name="Straight Arrow Connector 18">
              <a:extLst>
                <a:ext uri="{FF2B5EF4-FFF2-40B4-BE49-F238E27FC236}">
                  <a16:creationId xmlns:a16="http://schemas.microsoft.com/office/drawing/2014/main" id="{F1D9D7E2-E32C-4DEE-8924-F94A0EEB70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A3EDCE-6E03-442F-A5E9-BC153928C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6553200"/>
            <a:ext cx="7848600" cy="1588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F7468A-3DC0-48E4-A7FA-F56DE4F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1￡=1$x1=1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1￡=1$ x1/2=1/2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7117B-4EC4-458F-A0EC-B5D281EC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Nadnica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u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6$/h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UK - 1￡/h</a:t>
            </a:r>
            <a:endParaRPr lang="sr-Latn-CS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236" name="Rectangle 14">
            <a:extLst>
              <a:ext uri="{FF2B5EF4-FFF2-40B4-BE49-F238E27FC236}">
                <a16:creationId xmlns:a16="http://schemas.microsoft.com/office/drawing/2014/main" id="{22FABF47-E0E2-4448-BA9D-FDAF437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4635500"/>
            <a:ext cx="15208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kurs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$=1￡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284D1C01-F9AF-4997-A66B-2B2BDC25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82550"/>
            <a:ext cx="2997200" cy="9334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94EC5C1-8598-40F6-AB52-A552EB6E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838"/>
            <a:ext cx="7924800" cy="1412875"/>
          </a:xfrm>
        </p:spPr>
        <p:txBody>
          <a:bodyPr/>
          <a:lstStyle/>
          <a:p>
            <a:pPr>
              <a:defRPr/>
            </a:pPr>
            <a:r>
              <a:rPr lang="pl-PL"/>
              <a:t>ako bi devizni kurs bio 1£ = 3$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017D-F9AF-49CE-8D7E-D2939E35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nema šta da proda dok funta ne depresira!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r-Latn-CS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7E7ED3E4-CF96-4DAB-8E4C-9A6A53BF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025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7D219-0D4D-493B-84DF-FEE3742A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55938"/>
            <a:ext cx="1447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BE16DD-14CF-4E37-A5CA-627F55B4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524000" y="4038600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FC8238-34DA-47EB-9967-F8452193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006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3,00$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1,50US$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B4EF51-F4CA-4BF4-B44B-A8954E3921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6627813"/>
            <a:ext cx="8991600" cy="1587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>
            <a:extLst>
              <a:ext uri="{FF2B5EF4-FFF2-40B4-BE49-F238E27FC236}">
                <a16:creationId xmlns:a16="http://schemas.microsoft.com/office/drawing/2014/main" id="{2E3C7306-4C8C-4593-803B-8DE2AEE148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953000" y="4648200"/>
            <a:ext cx="1676400" cy="457200"/>
            <a:chOff x="7239001" y="5791200"/>
            <a:chExt cx="1752599" cy="457200"/>
          </a:xfrm>
        </p:grpSpPr>
        <p:sp>
          <p:nvSpPr>
            <p:cNvPr id="53259" name="Oval 13">
              <a:extLst>
                <a:ext uri="{FF2B5EF4-FFF2-40B4-BE49-F238E27FC236}">
                  <a16:creationId xmlns:a16="http://schemas.microsoft.com/office/drawing/2014/main" id="{A2058A16-F77E-4038-BC87-2CF3989C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3260" name="Straight Arrow Connector 14">
              <a:extLst>
                <a:ext uri="{FF2B5EF4-FFF2-40B4-BE49-F238E27FC236}">
                  <a16:creationId xmlns:a16="http://schemas.microsoft.com/office/drawing/2014/main" id="{873C137E-3561-4BBF-9713-8A53E4DF1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81C71F-C4E8-40ED-AF80-70171E43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1￡=3$x1=3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1￡=3$ x1/2=3/2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676D-8CE2-4A50-B636-4AF77A8A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	</a:t>
            </a:r>
            <a:r>
              <a:rPr lang="pl-PL" b="1" dirty="0">
                <a:latin typeface="+mn-lt"/>
                <a:ea typeface="+mn-ea"/>
                <a:cs typeface="+mn-cs"/>
              </a:rPr>
              <a:t>Izuzetak od zakona komparativnih prednosti</a:t>
            </a:r>
            <a:endParaRPr lang="en-US" dirty="0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8710BAE9-D051-4551-8DD6-A5EF2BCC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CS" altLang="en-US"/>
              <a:t>Zemlje imaju istu relativnu produktivnost, </a:t>
            </a:r>
          </a:p>
          <a:p>
            <a:r>
              <a:rPr lang="sr-Latn-CS" altLang="en-US"/>
              <a:t>Tj. ISTE RELATIVNE CENE!!!</a:t>
            </a:r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000BC7CA-72A6-4475-94C3-2E67BC4F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7838"/>
            <a:ext cx="769461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5">
            <a:extLst>
              <a:ext uri="{FF2B5EF4-FFF2-40B4-BE49-F238E27FC236}">
                <a16:creationId xmlns:a16="http://schemas.microsoft.com/office/drawing/2014/main" id="{D07625A2-F50D-4E30-BAC3-5DBFAC0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6388"/>
            <a:ext cx="381000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04A8CE-951F-455B-BE20-172382A6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542925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Bilo je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6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C54C414-EE01-4D09-8DB6-75F20B4B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91200"/>
            <a:ext cx="3409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sada je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endParaRPr lang="sr-Latn-C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sr-Latn-C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Nemoguće!!!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2ABAEB-D492-4FDC-9D16-4EC2C9D0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Ko ima korist od ograničenja?</a:t>
            </a:r>
            <a:endParaRPr lang="en-US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BF76AEE-6A6C-4C94-BFF9-7782007A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ima </a:t>
            </a:r>
            <a:r>
              <a:rPr lang="sr-Latn-CS" altLang="en-US"/>
              <a:t>interesna grupa </a:t>
            </a:r>
          </a:p>
          <a:p>
            <a:pPr lvl="1"/>
            <a:r>
              <a:rPr lang="sr-Latn-CS" altLang="en-US"/>
              <a:t>Ko god je ugrožen, </a:t>
            </a:r>
          </a:p>
          <a:p>
            <a:pPr lvl="1"/>
            <a:r>
              <a:rPr lang="sr-Latn-CS" altLang="en-US"/>
              <a:t>a ima političku podršku</a:t>
            </a:r>
          </a:p>
          <a:p>
            <a:endParaRPr lang="en-US" altLang="en-US"/>
          </a:p>
          <a:p>
            <a:r>
              <a:rPr lang="en-US" altLang="en-US"/>
              <a:t>nekolicina</a:t>
            </a:r>
            <a:r>
              <a:rPr lang="sr-Latn-CS" altLang="en-US"/>
              <a:t> </a:t>
            </a:r>
            <a:r>
              <a:rPr lang="en-US" altLang="en-US"/>
              <a:t>na račun većine (koja mora da plaća više za uvoznu robu koja konkuriše domaćim</a:t>
            </a:r>
            <a:r>
              <a:rPr lang="sr-Latn-CS" altLang="en-US"/>
              <a:t> </a:t>
            </a:r>
            <a:r>
              <a:rPr lang="en-US" altLang="en-US"/>
              <a:t>proizvodima). </a:t>
            </a:r>
            <a:endParaRPr lang="sr-Latn-CS" altLang="en-US"/>
          </a:p>
          <a:p>
            <a:endParaRPr lang="sr-Latn-CS" altLang="en-US"/>
          </a:p>
          <a:p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4DB2AE5-99CF-4FAB-8A0D-918AC465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sr-Latn-CS" b="1"/>
            </a:br>
            <a:r>
              <a:rPr lang="vi-VN" b="1"/>
              <a:t>Peticija proizvođača sveća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6350-DDA8-4B86-B1DF-6A40BBE3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altLang="en-US"/>
              <a:t>Frederik Bast</a:t>
            </a:r>
            <a:r>
              <a:rPr lang="sr-Latn-CS" altLang="en-US"/>
              <a:t>j</a:t>
            </a:r>
            <a:r>
              <a:rPr lang="en-US" altLang="en-US"/>
              <a:t>a (</a:t>
            </a:r>
            <a:r>
              <a:rPr lang="en-US" altLang="en-US" i="1"/>
              <a:t>Frédéric</a:t>
            </a:r>
            <a:r>
              <a:rPr lang="sr-Latn-CS" altLang="en-US" i="1"/>
              <a:t> </a:t>
            </a:r>
            <a:r>
              <a:rPr lang="en-US" altLang="en-US" i="1"/>
              <a:t>Bastiat) (1801–1851)</a:t>
            </a:r>
            <a:endParaRPr lang="sr-Latn-CS" altLang="en-US" i="1"/>
          </a:p>
          <a:p>
            <a:endParaRPr lang="sr-Latn-CS" altLang="en-US" i="1"/>
          </a:p>
          <a:p>
            <a:r>
              <a:rPr lang="en-US" altLang="en-US"/>
              <a:t>Čim se </a:t>
            </a:r>
            <a:r>
              <a:rPr lang="sr-Latn-CS" altLang="en-US"/>
              <a:t>naš kokurent </a:t>
            </a:r>
            <a:r>
              <a:rPr lang="en-US" altLang="en-US"/>
              <a:t>pojavi, svi naši potrošači o</a:t>
            </a:r>
            <a:r>
              <a:rPr lang="sr-Latn-CS" altLang="en-US"/>
              <a:t>kreću </a:t>
            </a:r>
            <a:r>
              <a:rPr lang="en-US" altLang="en-US"/>
              <a:t>se njemu</a:t>
            </a:r>
            <a:r>
              <a:rPr lang="sr-Latn-CS" altLang="en-US"/>
              <a:t>…</a:t>
            </a:r>
          </a:p>
          <a:p>
            <a:r>
              <a:rPr lang="sr-Latn-CS" altLang="en-US"/>
              <a:t> </a:t>
            </a:r>
            <a:r>
              <a:rPr lang="pl-PL" altLang="en-US"/>
              <a:t>Ovaj rival nije niko drugi do sunce</a:t>
            </a:r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C877-F9EE-49C5-8C4F-B630A908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pl-PL" sz="3600" dirty="0">
                <a:latin typeface="+mn-lt"/>
                <a:ea typeface="+mn-ea"/>
                <a:cs typeface="+mn-cs"/>
              </a:rPr>
              <a:t>Ono šta vas mi molimo jeste </a:t>
            </a:r>
            <a:endParaRPr lang="en-US" sz="3600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CF7A870D-A49B-490C-B80B-CF060253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8194675" cy="4876800"/>
          </a:xfrm>
        </p:spPr>
        <p:txBody>
          <a:bodyPr/>
          <a:lstStyle/>
          <a:p>
            <a:r>
              <a:rPr lang="pl-PL" altLang="en-US"/>
              <a:t>da, ako bi bili ljubazni, donesete zakon koji nalaže:</a:t>
            </a:r>
          </a:p>
          <a:p>
            <a:pPr lvl="2"/>
            <a:r>
              <a:rPr lang="en-US" altLang="en-US"/>
              <a:t>da se zatvore svi prozori, nebeski svod, </a:t>
            </a:r>
            <a:endParaRPr lang="sr-Latn-CS" altLang="en-US"/>
          </a:p>
          <a:p>
            <a:pPr lvl="2"/>
            <a:r>
              <a:rPr lang="en-US" altLang="en-US"/>
              <a:t>da se namaknu zavese,</a:t>
            </a:r>
            <a:r>
              <a:rPr lang="sr-Latn-CS" altLang="en-US"/>
              <a:t> </a:t>
            </a:r>
            <a:r>
              <a:rPr lang="en-US" altLang="en-US"/>
              <a:t>zatvore šaloni</a:t>
            </a:r>
            <a:r>
              <a:rPr lang="sr-Latn-RS" altLang="en-US"/>
              <a:t>...</a:t>
            </a:r>
            <a:endParaRPr lang="sr-Latn-CS" altLang="en-US"/>
          </a:p>
          <a:p>
            <a:pPr lvl="2"/>
            <a:endParaRPr lang="sr-Latn-CS" altLang="en-US"/>
          </a:p>
          <a:p>
            <a:r>
              <a:rPr lang="sr-Latn-CS" altLang="en-US">
                <a:hlinkClick r:id="rId2"/>
              </a:rPr>
              <a:t>Link na wikipediju</a:t>
            </a:r>
            <a:r>
              <a:rPr lang="en-US" altLang="en-US"/>
              <a:t> </a:t>
            </a:r>
            <a:endParaRPr lang="sr-Latn-CS" altLang="en-US"/>
          </a:p>
          <a:p>
            <a:pPr lvl="2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4CEA-6D02-4E5A-B457-17272156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147A5648-1700-475B-B214-20A6B35E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47800"/>
            <a:ext cx="8486775" cy="4819650"/>
          </a:xfrm>
        </p:spPr>
        <p:txBody>
          <a:bodyPr/>
          <a:lstStyle/>
          <a:p>
            <a:r>
              <a:rPr lang="en-GB" altLang="en-US">
                <a:hlinkClick r:id="rId2"/>
              </a:rPr>
              <a:t>What Donald Trump doesn't understand about trade</a:t>
            </a:r>
            <a:r>
              <a:rPr lang="en-US" altLang="en-US"/>
              <a:t>- video link na kraju teksta</a:t>
            </a:r>
            <a:endParaRPr lang="sr-Latn-RS" altLang="en-US"/>
          </a:p>
          <a:p>
            <a:r>
              <a:rPr lang="sr-Latn-RS" altLang="en-US"/>
              <a:t>Igra sa nultom sumom: ako oni dobijaju- mi gubimo</a:t>
            </a:r>
            <a:endParaRPr lang="en-US" altLang="en-US"/>
          </a:p>
        </p:txBody>
      </p:sp>
      <p:pic>
        <p:nvPicPr>
          <p:cNvPr id="58372" name="Picture 2">
            <a:hlinkClick r:id="rId2"/>
            <a:extLst>
              <a:ext uri="{FF2B5EF4-FFF2-40B4-BE49-F238E27FC236}">
                <a16:creationId xmlns:a16="http://schemas.microsoft.com/office/drawing/2014/main" id="{B281A06C-D41F-4044-B8DA-5435D204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9486" r="39999" b="38519"/>
          <a:stretch>
            <a:fillRect/>
          </a:stretch>
        </p:blipFill>
        <p:spPr bwMode="auto">
          <a:xfrm>
            <a:off x="1676400" y="3733800"/>
            <a:ext cx="55260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B38655-FBCE-47CC-A571-B2C91DCC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00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sr-Latn-CS"/>
              <a:t>6 dobrih i jedna loša pretpostavka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728-E9F2-4931-B387-BB2F7020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13675" cy="45720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dve zemlje i dva proizvoda,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slobodn</a:t>
            </a:r>
            <a:r>
              <a:rPr lang="sr-Latn-CS" sz="2800" dirty="0"/>
              <a:t>a </a:t>
            </a:r>
            <a:r>
              <a:rPr lang="vi-VN" sz="2800" dirty="0"/>
              <a:t>trgovin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savršen</a:t>
            </a:r>
            <a:r>
              <a:rPr lang="sr-Latn-CS" sz="2800" dirty="0"/>
              <a:t>a</a:t>
            </a:r>
            <a:r>
              <a:rPr lang="vi-VN" sz="2800" dirty="0"/>
              <a:t> mobilnost rada unutar potpun</a:t>
            </a:r>
            <a:r>
              <a:rPr lang="sr-Latn-CS" sz="2800" dirty="0"/>
              <a:t>a</a:t>
            </a:r>
            <a:r>
              <a:rPr lang="vi-VN" sz="2800" dirty="0"/>
              <a:t> imobilnost</a:t>
            </a:r>
            <a:r>
              <a:rPr lang="sr-Latn-CS" sz="2800" dirty="0"/>
              <a:t> </a:t>
            </a:r>
            <a:r>
              <a:rPr lang="vi-VN" sz="2800" dirty="0"/>
              <a:t>između držav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konstantni</a:t>
            </a:r>
            <a:r>
              <a:rPr lang="sr-Latn-CS" sz="2800" dirty="0"/>
              <a:t> </a:t>
            </a:r>
            <a:r>
              <a:rPr lang="vi-VN" sz="2800" dirty="0"/>
              <a:t>troškovi proizvodnje, 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nema </a:t>
            </a:r>
            <a:r>
              <a:rPr lang="vi-VN" sz="2800" dirty="0"/>
              <a:t>transpor</a:t>
            </a:r>
            <a:r>
              <a:rPr lang="sr-Latn-CS" sz="2800" dirty="0" err="1"/>
              <a:t>tnih</a:t>
            </a:r>
            <a:r>
              <a:rPr lang="sr-Latn-CS" sz="2800" dirty="0"/>
              <a:t> troškova</a:t>
            </a:r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 nema </a:t>
            </a:r>
            <a:r>
              <a:rPr lang="vi-VN" sz="2800" dirty="0"/>
              <a:t>tehnoloških promena i </a:t>
            </a:r>
            <a:endParaRPr lang="sr-Latn-CS" sz="2800" dirty="0"/>
          </a:p>
          <a:p>
            <a:pPr>
              <a:buFont typeface="Wingdings" pitchFamily="2" charset="2"/>
              <a:buNone/>
              <a:defRPr/>
            </a:pPr>
            <a:r>
              <a:rPr lang="vi-VN" sz="2800" dirty="0"/>
              <a:t>(7) teorij</a:t>
            </a:r>
            <a:r>
              <a:rPr lang="sr-Latn-CS" sz="2800" dirty="0"/>
              <a:t>a</a:t>
            </a:r>
            <a:r>
              <a:rPr lang="vi-VN" sz="2800" dirty="0"/>
              <a:t> radne vrednosti. </a:t>
            </a:r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0121B4-0517-4FBB-8ECB-75E844F3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7086600" cy="609600"/>
          </a:xfrm>
          <a:prstGeom prst="roundRect">
            <a:avLst>
              <a:gd name="adj" fmla="val 16667"/>
            </a:avLst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240155F-9E4F-4608-B922-75E8CEBD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251700" cy="1752600"/>
          </a:xfrm>
        </p:spPr>
        <p:txBody>
          <a:bodyPr/>
          <a:lstStyle/>
          <a:p>
            <a:pPr>
              <a:defRPr/>
            </a:pPr>
            <a:r>
              <a:rPr lang="sr-Latn-CS" sz="3600"/>
              <a:t>Sedma pretpostavka ne može da OBJASNI nastanak komparativnih prednosti, jer </a:t>
            </a:r>
            <a:endParaRPr lang="en-US" sz="360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7A929741-A561-444D-926E-C06B33DE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7620000" cy="3810000"/>
          </a:xfrm>
        </p:spPr>
        <p:txBody>
          <a:bodyPr/>
          <a:lstStyle/>
          <a:p>
            <a:endParaRPr lang="sr-Latn-CS" altLang="en-US"/>
          </a:p>
          <a:p>
            <a:r>
              <a:rPr lang="en-US" altLang="en-US"/>
              <a:t>rad </a:t>
            </a:r>
            <a:r>
              <a:rPr lang="sr-Latn-CS" altLang="en-US"/>
              <a:t>nije </a:t>
            </a:r>
            <a:r>
              <a:rPr lang="en-US" altLang="en-US"/>
              <a:t>jedini proizvodni</a:t>
            </a:r>
            <a:r>
              <a:rPr lang="sr-Latn-CS" altLang="en-US"/>
              <a:t> </a:t>
            </a:r>
            <a:r>
              <a:rPr lang="en-US" altLang="en-US"/>
              <a:t>činilac, </a:t>
            </a:r>
            <a:endParaRPr lang="sr-Latn-CS" altLang="en-US"/>
          </a:p>
          <a:p>
            <a:r>
              <a:rPr lang="sr-Latn-CS" altLang="en-US"/>
              <a:t>Ne koristi se </a:t>
            </a:r>
            <a:r>
              <a:rPr lang="en-US" altLang="en-US"/>
              <a:t>u istoj proporciji sa ostalim </a:t>
            </a:r>
            <a:r>
              <a:rPr lang="sr-Latn-CS" altLang="en-US"/>
              <a:t>p</a:t>
            </a:r>
            <a:r>
              <a:rPr lang="en-US" altLang="en-US"/>
              <a:t>roizvodnim</a:t>
            </a:r>
            <a:r>
              <a:rPr lang="sr-Latn-CS" altLang="en-US"/>
              <a:t> </a:t>
            </a:r>
            <a:r>
              <a:rPr lang="en-US" altLang="en-US"/>
              <a:t>činiocima </a:t>
            </a:r>
            <a:endParaRPr lang="sr-Latn-CS" altLang="en-US"/>
          </a:p>
          <a:p>
            <a:r>
              <a:rPr lang="sr-Latn-CS" altLang="en-US"/>
              <a:t>Rad nije </a:t>
            </a:r>
            <a:r>
              <a:rPr lang="en-US" altLang="en-US"/>
              <a:t>homogen</a:t>
            </a:r>
            <a:r>
              <a:rPr lang="en-US" altLang="en-US" sz="4400"/>
              <a:t> </a:t>
            </a:r>
            <a:endParaRPr lang="sr-Latn-CS" altLang="en-US" sz="4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89E8-83BB-4795-A345-C371D622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Drugi čas</a:t>
            </a:r>
            <a:endParaRPr lang="en-GB" dirty="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F54C390-B527-4832-A398-0DAC1F96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8AF3-2EE6-4CA9-ABE0-0F2003F2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Tuđa praksa  - naš argument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315A-B6AE-439C-A642-71AD4000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Svi imaju carine</a:t>
            </a:r>
            <a:r>
              <a:rPr lang="en-GB" altLang="en-US" dirty="0"/>
              <a:t>, </a:t>
            </a:r>
            <a:r>
              <a:rPr lang="en-GB" altLang="en-US" dirty="0" err="1"/>
              <a:t>ili</a:t>
            </a:r>
            <a:r>
              <a:rPr lang="en-GB" altLang="en-US" dirty="0"/>
              <a:t> </a:t>
            </a:r>
            <a:r>
              <a:rPr lang="en-GB" altLang="en-US" dirty="0" err="1"/>
              <a:t>su</a:t>
            </a:r>
            <a:r>
              <a:rPr lang="en-GB" altLang="en-US" dirty="0"/>
              <a:t> </a:t>
            </a:r>
            <a:r>
              <a:rPr lang="en-GB" altLang="en-US" dirty="0" err="1"/>
              <a:t>imali</a:t>
            </a:r>
            <a:r>
              <a:rPr lang="en-GB" altLang="en-US" dirty="0"/>
              <a:t>…</a:t>
            </a:r>
            <a:endParaRPr lang="sr-Latn-RS" altLang="en-US" dirty="0"/>
          </a:p>
          <a:p>
            <a:r>
              <a:rPr lang="sr-Latn-RS" altLang="en-US" dirty="0"/>
              <a:t>Svi gradovi imaju taksi-udruženja</a:t>
            </a:r>
          </a:p>
          <a:p>
            <a:r>
              <a:rPr lang="sr-Latn-RS" altLang="en-US" dirty="0"/>
              <a:t>Ovo je logička greška </a:t>
            </a:r>
          </a:p>
          <a:p>
            <a:r>
              <a:rPr lang="en-GB" altLang="en-US" b="1" i="1" dirty="0">
                <a:solidFill>
                  <a:srgbClr val="FFFF00"/>
                </a:solidFill>
              </a:rPr>
              <a:t>Argumentum ad populum</a:t>
            </a:r>
            <a:endParaRPr lang="en-GB" altLang="en-US" b="1" dirty="0">
              <a:solidFill>
                <a:srgbClr val="FFFF00"/>
              </a:solidFill>
            </a:endParaRPr>
          </a:p>
          <a:p>
            <a:r>
              <a:rPr lang="sr-Latn-RS" altLang="en-US" dirty="0"/>
              <a:t>Svi puše...</a:t>
            </a:r>
          </a:p>
          <a:p>
            <a:endParaRPr lang="sr-Latn-RS" altLang="en-US" dirty="0"/>
          </a:p>
          <a:p>
            <a:r>
              <a:rPr lang="sr-Latn-RS" altLang="en-US" dirty="0"/>
              <a:t>Zašto svi imaju carine?</a:t>
            </a:r>
          </a:p>
          <a:p>
            <a:r>
              <a:rPr lang="sr-Latn-RS" altLang="en-US" dirty="0"/>
              <a:t>Interesne grupe</a:t>
            </a:r>
          </a:p>
          <a:p>
            <a:endParaRPr lang="sr-Latn-RS" altLang="en-US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FC08337F-3ED1-40DA-9A67-253DB80F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eorij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oportunitetnih troškova.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tvrdi da su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troškovi proizvodnje nekog proizvoda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jednaki količini drugog proizvoda od koje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se mora odustati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>
                <a:solidFill>
                  <a:schemeClr val="bg1"/>
                </a:solidFill>
                <a:latin typeface="Arial" panose="020B0604020202020204" pitchFamily="34" charset="0"/>
              </a:rPr>
              <a:t>Zašto – odustati?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radi oslobođenja resursa koji su neophodni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za proizvodnju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dodatne jedinice prvog proizvoda</a:t>
            </a:r>
            <a:r>
              <a:rPr lang="pl-PL" altLang="en-US" sz="240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F7D9AD4-0618-45A0-ABF3-635AA0DC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123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Gotfrid Haberler se prihvatio „spašavanja“ zakona komparativnih prednosti</a:t>
            </a: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9ADA3D-C332-4B26-929E-7DAAF174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15975"/>
            <a:ext cx="9067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>
                <a:solidFill>
                  <a:schemeClr val="bg1"/>
                </a:solidFill>
                <a:latin typeface="Arial" panose="020B0604020202020204" pitchFamily="34" charset="0"/>
              </a:rPr>
              <a:t>Oportunitetni trošak proizvoda jednak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u="sng">
                <a:solidFill>
                  <a:schemeClr val="bg1"/>
                </a:solidFill>
                <a:latin typeface="Arial" panose="020B0604020202020204" pitchFamily="34" charset="0"/>
              </a:rPr>
              <a:t>relativnoj ceni tog proizvoda i određen je (apsolutnim) nagibom granice mogućnosti</a:t>
            </a:r>
            <a:r>
              <a:rPr lang="sr-Latn-CS" altLang="en-US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u="sng">
                <a:solidFill>
                  <a:schemeClr val="bg1"/>
                </a:solidFill>
                <a:latin typeface="Arial" panose="020B0604020202020204" pitchFamily="34" charset="0"/>
              </a:rPr>
              <a:t>proizvodnje. </a:t>
            </a:r>
            <a:endParaRPr lang="sr-Latn-CS" altLang="en-US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Pravolinijska granica -</a:t>
            </a: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bg1"/>
                </a:solidFill>
                <a:latin typeface="Arial" panose="020B0604020202020204" pitchFamily="34" charset="0"/>
              </a:rPr>
              <a:t>konstantni oportunitetni troškovi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90017796-985C-4319-B97E-06A52D28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-1552" r="33315" b="27255"/>
          <a:stretch>
            <a:fillRect/>
          </a:stretch>
        </p:blipFill>
        <p:spPr bwMode="auto">
          <a:xfrm>
            <a:off x="3557588" y="2895600"/>
            <a:ext cx="3071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>
            <a:extLst>
              <a:ext uri="{FF2B5EF4-FFF2-40B4-BE49-F238E27FC236}">
                <a16:creationId xmlns:a16="http://schemas.microsoft.com/office/drawing/2014/main" id="{F831D203-D28F-47BB-B5A0-B9F6BFB8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4961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7740-0B11-4802-A678-1B5D7BD5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latin typeface="+mn-lt"/>
                <a:ea typeface="+mn-ea"/>
                <a:cs typeface="+mn-cs"/>
              </a:rPr>
              <a:t>Teorija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oportunitetnih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troškova</a:t>
            </a:r>
            <a:endParaRPr lang="en-US" sz="32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83D559F-A022-40EF-B13C-5D2CC6E7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 i="1"/>
          </a:p>
          <a:p>
            <a:endParaRPr lang="sr-Latn-CS" altLang="en-US" i="1"/>
          </a:p>
          <a:p>
            <a:r>
              <a:rPr lang="en-US" altLang="en-US" i="1"/>
              <a:t>troškovi proizvodnje neke robe jednaki su</a:t>
            </a:r>
            <a:r>
              <a:rPr lang="sr-Latn-CS" altLang="en-US" i="1"/>
              <a:t> </a:t>
            </a:r>
            <a:r>
              <a:rPr lang="en-US" altLang="en-US" i="1"/>
              <a:t>troškovima neke druge robe od koje se mora odustati </a:t>
            </a:r>
            <a:endParaRPr lang="sr-Latn-CS" altLang="en-US" i="1"/>
          </a:p>
          <a:p>
            <a:r>
              <a:rPr lang="sr-Latn-CS" altLang="en-US" i="1"/>
              <a:t>Zašto?</a:t>
            </a:r>
          </a:p>
          <a:p>
            <a:r>
              <a:rPr lang="en-US" altLang="en-US" i="1"/>
              <a:t>da bi se oslobodili resursi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CCFA1F7-1E84-406E-AD62-9DF8968E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838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en-US"/>
              <a:t>rad </a:t>
            </a:r>
            <a:r>
              <a:rPr lang="sr-Latn-CS"/>
              <a:t>više nije </a:t>
            </a:r>
            <a:r>
              <a:rPr lang="en-US"/>
              <a:t>jedini proizvodni činilac 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B0ECEF50-31BF-4AF8-A6F1-FC8D6C6F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Prema tome, zemlja koja ima niži oportunitetni trošak u proizvodnji neke</a:t>
            </a:r>
            <a:r>
              <a:rPr lang="sr-Latn-CS" altLang="en-US"/>
              <a:t> </a:t>
            </a:r>
            <a:r>
              <a:rPr lang="en-US" altLang="en-US"/>
              <a:t>robe ima komparativnu prednost u njenoj proizvodnji (i komparativno zaostaje u</a:t>
            </a:r>
            <a:r>
              <a:rPr lang="sr-Latn-CS" altLang="en-US"/>
              <a:t> </a:t>
            </a:r>
            <a:r>
              <a:rPr lang="en-US" altLang="en-US"/>
              <a:t>proizvodnji druge robe).</a:t>
            </a:r>
            <a:endParaRPr lang="sr-Latn-CS" altLang="en-US"/>
          </a:p>
          <a:p>
            <a:endParaRPr lang="sr-Latn-CS" altLang="en-US"/>
          </a:p>
          <a:p>
            <a:r>
              <a:rPr lang="sr-Latn-CS" altLang="en-US"/>
              <a:t>Kako se računa?</a:t>
            </a: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31BC76D-0FFB-4C29-BC5E-511B7F65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/>
          </a:p>
          <a:p>
            <a:endParaRPr lang="sr-Latn-CS" altLang="en-US"/>
          </a:p>
          <a:p>
            <a:endParaRPr lang="sr-Latn-CS" altLang="en-US"/>
          </a:p>
          <a:p>
            <a:r>
              <a:rPr lang="en-US" altLang="en-US"/>
              <a:t>u S</a:t>
            </a:r>
            <a:r>
              <a:rPr lang="sr-Latn-CS" altLang="en-US"/>
              <a:t>AD za 1Ž </a:t>
            </a:r>
            <a:r>
              <a:rPr lang="en-US" altLang="en-US"/>
              <a:t>moraju da odustanu od</a:t>
            </a:r>
            <a:r>
              <a:rPr lang="sr-Latn-CS" altLang="en-US"/>
              <a:t> 2/3P  </a:t>
            </a:r>
          </a:p>
          <a:p>
            <a:r>
              <a:rPr lang="sr-Latn-CS" altLang="en-US"/>
              <a:t>Tj. </a:t>
            </a:r>
            <a:r>
              <a:rPr lang="en-US" altLang="en-US" i="1"/>
              <a:t>oportunitetni trošak jedinice žita </a:t>
            </a:r>
            <a:r>
              <a:rPr lang="sr-Latn-CS" altLang="en-US" i="1"/>
              <a:t> je SAD :1Ž = 6/4=2/3P</a:t>
            </a:r>
          </a:p>
          <a:p>
            <a:r>
              <a:rPr lang="en-US" altLang="en-US"/>
              <a:t>U</a:t>
            </a:r>
            <a:r>
              <a:rPr lang="sr-Latn-CS" altLang="en-US"/>
              <a:t>K: </a:t>
            </a:r>
            <a:r>
              <a:rPr lang="en-US" altLang="en-US" i="1"/>
              <a:t>1Ž = 2P</a:t>
            </a:r>
          </a:p>
          <a:p>
            <a:endParaRPr lang="en-US" altLang="en-US" i="1"/>
          </a:p>
          <a:p>
            <a:endParaRPr lang="en-US" altLang="en-US"/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478E480B-6E2A-4FCA-AD16-A322D589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C6775-8A4F-4B46-A90C-1EF4EC71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1685925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:6 = 1ž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:6 = 4/6=2/3P 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824240B-E59B-4228-A418-7E98A5DB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8839200" cy="1412875"/>
          </a:xfrm>
        </p:spPr>
        <p:txBody>
          <a:bodyPr/>
          <a:lstStyle/>
          <a:p>
            <a:pPr>
              <a:defRPr/>
            </a:pPr>
            <a:r>
              <a:rPr lang="sr-Latn-CS"/>
              <a:t>Kad se uvede oportunitetni trošak proizvodnju možemo varirati</a:t>
            </a:r>
            <a:endParaRPr lang="en-US"/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E6D77491-DC81-4053-847C-23D42661A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515350" cy="4191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28013291-AC99-411D-B0CD-ACB2EFB6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15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3">
            <a:extLst>
              <a:ext uri="{FF2B5EF4-FFF2-40B4-BE49-F238E27FC236}">
                <a16:creationId xmlns:a16="http://schemas.microsoft.com/office/drawing/2014/main" id="{DBFD0106-9B48-4F56-8872-B9AEE4C2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256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E3E5D832-3A0D-41D4-A82C-E697A19E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542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1Ž:2P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006AEC-4C30-46EB-AF6E-0448BBAA3D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5715000"/>
            <a:ext cx="3276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27E06-EBA0-4C6A-883A-E0B169496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5943600"/>
            <a:ext cx="8991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9" name="Picture 2">
            <a:extLst>
              <a:ext uri="{FF2B5EF4-FFF2-40B4-BE49-F238E27FC236}">
                <a16:creationId xmlns:a16="http://schemas.microsoft.com/office/drawing/2014/main" id="{B3C43EEB-51B1-4074-AC67-2D754565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23077" r="9138" b="7692"/>
          <a:stretch>
            <a:fillRect/>
          </a:stretch>
        </p:blipFill>
        <p:spPr bwMode="auto">
          <a:xfrm>
            <a:off x="4572000" y="1524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7">
            <a:extLst>
              <a:ext uri="{FF2B5EF4-FFF2-40B4-BE49-F238E27FC236}">
                <a16:creationId xmlns:a16="http://schemas.microsoft.com/office/drawing/2014/main" id="{94DB74C9-39C8-4CC6-9D02-B943428C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18137-A469-4FC3-AF36-DC233F2C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90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vo su domaće cene</a:t>
            </a:r>
            <a:endParaRPr lang="en-GB" altLang="en-US" sz="18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9453B8D4-4658-49FA-A44F-BCF7D03A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7" y="2612833"/>
            <a:ext cx="1236663" cy="989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0661" name="Picture 2">
            <a:extLst>
              <a:ext uri="{FF2B5EF4-FFF2-40B4-BE49-F238E27FC236}">
                <a16:creationId xmlns:a16="http://schemas.microsoft.com/office/drawing/2014/main" id="{B06CAEA7-615E-4669-817C-FCA36C7D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9600"/>
            <a:ext cx="7210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5">
            <a:extLst>
              <a:ext uri="{FF2B5EF4-FFF2-40B4-BE49-F238E27FC236}">
                <a16:creationId xmlns:a16="http://schemas.microsoft.com/office/drawing/2014/main" id="{FC8CC45E-84BC-4E72-B5E5-5CABA754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237" y="2446114"/>
            <a:ext cx="1573968" cy="11254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16">
            <a:extLst>
              <a:ext uri="{FF2B5EF4-FFF2-40B4-BE49-F238E27FC236}">
                <a16:creationId xmlns:a16="http://schemas.microsoft.com/office/drawing/2014/main" id="{A556B59A-FF63-4636-B623-6E0CA01F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2874963"/>
            <a:ext cx="696912" cy="727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C54854-8C75-4F48-A61E-535C9C930B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971800"/>
            <a:ext cx="1236663" cy="6302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045C4-4E38-4846-9263-E7B0A1CC0E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28950" y="2286000"/>
            <a:ext cx="247650" cy="1047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65A66E-38FE-47D9-911D-87C7341EF8C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38800" y="1524000"/>
            <a:ext cx="433388" cy="9985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7A50F-C5C3-4E3F-AF2B-8202EBB683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2667000"/>
            <a:ext cx="371475" cy="7461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4381D0-A2E3-417C-BF65-AC790361D5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5257800"/>
            <a:ext cx="2163763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25E8CF-6993-47DE-89E4-65FFE0014A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5562600"/>
            <a:ext cx="2163763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53A66B69-F9C5-4014-A8ED-3F4B7BEA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848" y="2242256"/>
            <a:ext cx="1971363" cy="13481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C43EF68-1DA6-4E9E-80D2-840843DE1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964" y="2612161"/>
            <a:ext cx="1230436" cy="9892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79392170-473C-4CB3-A408-F08E9C35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6050"/>
            <a:ext cx="8839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Oportunitetni troškovi</a:t>
            </a:r>
            <a:r>
              <a:rPr lang="sr-Latn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ži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</a:t>
            </a:r>
            <a:endParaRPr lang="sr-Latn-C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r-Latn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 relativne cene </a:t>
            </a: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dirty="0">
                <a:latin typeface="Arial" charset="0"/>
              </a:rPr>
              <a:t> </a:t>
            </a: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Kriva proizvodnih mogućnosti ili  -  </a:t>
            </a:r>
            <a:r>
              <a:rPr lang="sr-Latn-CS" sz="2800" dirty="0" err="1">
                <a:solidFill>
                  <a:schemeClr val="bg1"/>
                </a:solidFill>
                <a:latin typeface="Arial" charset="0"/>
              </a:rPr>
              <a:t>transformaciona</a:t>
            </a: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kriva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nagib u SAD 1</a:t>
            </a:r>
            <a:r>
              <a:rPr lang="vi-VN" sz="2800" dirty="0">
                <a:solidFill>
                  <a:schemeClr val="bg1"/>
                </a:solidFill>
                <a:latin typeface="Arial" charset="0"/>
              </a:rPr>
              <a:t>20/180 = 2/3</a:t>
            </a:r>
            <a:endParaRPr lang="sr-Latn-C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6D5D212A-6DFA-4E48-B3CE-08F48B1E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39442" b="32433"/>
          <a:stretch>
            <a:fillRect/>
          </a:stretch>
        </p:blipFill>
        <p:spPr bwMode="auto">
          <a:xfrm>
            <a:off x="4614863" y="3657600"/>
            <a:ext cx="384333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AB201EAF-177D-4027-BBD7-FCE038B8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u inverznom izrazu PP/PŽ = 3/2= 1,5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15E81A75-CF71-45C2-A338-B92A1A46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850"/>
            <a:ext cx="8915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algn="ctr" eaLnBrk="1" hangingPunct="1">
              <a:defRPr/>
            </a:pPr>
            <a:endParaRPr lang="sr-Latn-CS" sz="3600" dirty="0"/>
          </a:p>
          <a:p>
            <a:pPr algn="ctr" eaLnBrk="1" hangingPunct="1">
              <a:defRPr/>
            </a:pP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Tražnja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 utiče ni na koji način na određivanje relativnih cena.</a:t>
            </a: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endParaRPr lang="vi-VN" sz="3600" dirty="0"/>
          </a:p>
          <a:p>
            <a:pPr algn="ctr"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azlika u relativnim cenama predstavlja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odraz njihovih komparativnih prednosti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12AD64F-02B7-4FF5-B562-4CF41632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81000"/>
            <a:ext cx="3003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6000">
                <a:solidFill>
                  <a:srgbClr val="A4BEE0"/>
                </a:solidFill>
                <a:latin typeface="Arial" panose="020B0604020202020204" pitchFamily="34" charset="0"/>
              </a:rPr>
              <a:t>Bitno!!!!!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EA97-B14B-4B40-83ED-2E3E1605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Šta najviše štite zemlje? Strateške proizvode?</a:t>
            </a:r>
            <a:endParaRPr lang="en-GB" dirty="0"/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2D5CDB6A-85D4-4352-AF2E-24B88A81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703888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9F529-AE4A-45EE-8335-936E5AA7B3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81200"/>
            <a:ext cx="3810000" cy="3057525"/>
          </a:xfrm>
        </p:spPr>
      </p:pic>
      <p:sp>
        <p:nvSpPr>
          <p:cNvPr id="26629" name="TextBox 8">
            <a:extLst>
              <a:ext uri="{FF2B5EF4-FFF2-40B4-BE49-F238E27FC236}">
                <a16:creationId xmlns:a16="http://schemas.microsoft.com/office/drawing/2014/main" id="{F8570452-9A95-4E01-AB7A-B6BC192B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5038725"/>
            <a:ext cx="31289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>
                <a:solidFill>
                  <a:schemeClr val="bg2"/>
                </a:solidFill>
              </a:rPr>
              <a:t>Džimi Karter - plakati opozicije pred izbore u SAD</a:t>
            </a:r>
          </a:p>
          <a:p>
            <a:endParaRPr lang="sr-Latn-RS" altLang="en-US">
              <a:solidFill>
                <a:schemeClr val="bg2"/>
              </a:solidFill>
            </a:endParaRPr>
          </a:p>
          <a:p>
            <a:r>
              <a:rPr lang="sr-Latn-RS" altLang="en-US">
                <a:solidFill>
                  <a:schemeClr val="bg2"/>
                </a:solidFill>
              </a:rPr>
              <a:t>Kikiriki – strateški proizvod, zaštićen kvotom, carinama...</a:t>
            </a:r>
            <a:endParaRPr lang="en-GB" altLang="en-US">
              <a:solidFill>
                <a:schemeClr val="bg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00278-8997-42A3-B220-ABDDEF258A1E}"/>
              </a:ext>
            </a:extLst>
          </p:cNvPr>
          <p:cNvSpPr/>
          <p:nvPr/>
        </p:nvSpPr>
        <p:spPr>
          <a:xfrm>
            <a:off x="1752600" y="3133725"/>
            <a:ext cx="2590800" cy="447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EBBADB-8BB2-4341-87DA-75ADFB8E6F78}"/>
              </a:ext>
            </a:extLst>
          </p:cNvPr>
          <p:cNvSpPr/>
          <p:nvPr/>
        </p:nvSpPr>
        <p:spPr>
          <a:xfrm>
            <a:off x="1600200" y="5038725"/>
            <a:ext cx="2133600" cy="447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FBCF4F55-2169-4905-8FFC-31521D88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914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02255D3D-7322-450F-8426-262314D8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 b="40068"/>
          <a:stretch>
            <a:fillRect/>
          </a:stretch>
        </p:blipFill>
        <p:spPr bwMode="auto">
          <a:xfrm>
            <a:off x="1447800" y="2260600"/>
            <a:ext cx="4876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2">
            <a:extLst>
              <a:ext uri="{FF2B5EF4-FFF2-40B4-BE49-F238E27FC236}">
                <a16:creationId xmlns:a16="http://schemas.microsoft.com/office/drawing/2014/main" id="{4269D08B-98EC-4205-9A2A-5A14E54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Velika zemlja –žito se prodaje po ceni 1ž=2/3P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FBB2-D41F-4099-B62E-C6E75040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661275" cy="4114800"/>
          </a:xfrm>
        </p:spPr>
        <p:txBody>
          <a:bodyPr/>
          <a:lstStyle/>
          <a:p>
            <a:r>
              <a:rPr lang="sr-Latn-CS" altLang="en-US" b="1">
                <a:solidFill>
                  <a:srgbClr val="FFFF00"/>
                </a:solidFill>
              </a:rPr>
              <a:t>ČITAVU DOBIT PRISVAJA UK!!!!!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F6BC909-C7F3-44DA-9115-3E57B4E3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700588"/>
            <a:ext cx="2271712" cy="1090612"/>
          </a:xfrm>
          <a:custGeom>
            <a:avLst/>
            <a:gdLst>
              <a:gd name="T0" fmla="*/ 0 w 2271251"/>
              <a:gd name="T1" fmla="*/ 0 h 1091381"/>
              <a:gd name="T2" fmla="*/ 739819 w 2271251"/>
              <a:gd name="T3" fmla="*/ 524988 h 1091381"/>
              <a:gd name="T4" fmla="*/ 2278643 w 2271251"/>
              <a:gd name="T5" fmla="*/ 1079142 h 1091381"/>
              <a:gd name="T6" fmla="*/ 0 60000 65536"/>
              <a:gd name="T7" fmla="*/ 0 60000 65536"/>
              <a:gd name="T8" fmla="*/ 0 60000 65536"/>
              <a:gd name="T9" fmla="*/ 0 w 2271251"/>
              <a:gd name="T10" fmla="*/ 0 h 1091381"/>
              <a:gd name="T11" fmla="*/ 2271251 w 2271251"/>
              <a:gd name="T12" fmla="*/ 1091381 h 1091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251" h="1091381">
                <a:moveTo>
                  <a:pt x="0" y="0"/>
                </a:moveTo>
                <a:cubicBezTo>
                  <a:pt x="179438" y="174522"/>
                  <a:pt x="358877" y="349045"/>
                  <a:pt x="737419" y="530942"/>
                </a:cubicBezTo>
                <a:cubicBezTo>
                  <a:pt x="1115961" y="712839"/>
                  <a:pt x="2199967" y="1059426"/>
                  <a:pt x="2271251" y="1091381"/>
                </a:cubicBezTo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13264 0.001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CD7376-C723-44F9-8792-2B07B7B9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7907338" cy="1412875"/>
          </a:xfrm>
        </p:spPr>
        <p:txBody>
          <a:bodyPr/>
          <a:lstStyle/>
          <a:p>
            <a:pPr>
              <a:defRPr/>
            </a:pPr>
            <a:r>
              <a:rPr lang="en-US" sz="4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slučaj</a:t>
            </a:r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male</a:t>
            </a:r>
            <a:r>
              <a:rPr lang="sr-Latn-C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zemlje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779" name="Content Placeholder 3">
            <a:extLst>
              <a:ext uri="{FF2B5EF4-FFF2-40B4-BE49-F238E27FC236}">
                <a16:creationId xmlns:a16="http://schemas.microsoft.com/office/drawing/2014/main" id="{5A0D0502-37F5-447C-8F6A-E40EBB5C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altLang="en-US" b="1"/>
              <a:t>ova korist nije besplatna</a:t>
            </a:r>
          </a:p>
          <a:p>
            <a:r>
              <a:rPr lang="en-US" altLang="en-US"/>
              <a:t>jer se mala zemlja (u ovom slučaju Ujedinjeno Kraljevstvo) suočava sa rizikom od mogućih</a:t>
            </a:r>
            <a:r>
              <a:rPr lang="sr-Latn-CS" altLang="en-US"/>
              <a:t> </a:t>
            </a:r>
            <a:r>
              <a:rPr lang="pl-PL" altLang="en-US"/>
              <a:t>budućih kontrakcija u tražnji za robom koja je njen jedini proizvod.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DFEEA1E7-29BF-44D2-99E7-8D2E444C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1326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2">
            <a:extLst>
              <a:ext uri="{FF2B5EF4-FFF2-40B4-BE49-F238E27FC236}">
                <a16:creationId xmlns:a16="http://schemas.microsoft.com/office/drawing/2014/main" id="{0F171EA8-E50E-47DF-82AA-5C4899B6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EMPIRIJSKI TESTOVI-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98E0AA-3B81-4455-B878-74B080B20B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5867400"/>
            <a:ext cx="25908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76D5F748-CC20-453E-B911-9437C3191D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5638800"/>
            <a:ext cx="9906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36A90381-E09D-49E8-85D8-9704C6C0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26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73D54A-6B8F-406E-814B-4607E2DB47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5943600"/>
            <a:ext cx="1447800" cy="1588"/>
          </a:xfrm>
          <a:prstGeom prst="line">
            <a:avLst/>
          </a:prstGeom>
          <a:noFill/>
          <a:ln w="666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A367A-C565-497E-861C-6D829E6AF5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6170613"/>
            <a:ext cx="2438400" cy="1587"/>
          </a:xfrm>
          <a:prstGeom prst="line">
            <a:avLst/>
          </a:prstGeom>
          <a:noFill/>
          <a:ln w="666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2782-CDEB-445A-B2A2-19DB79CD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moguće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pitanje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762-370F-4CAC-8E41-11EAED1B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572000"/>
          </a:xfrm>
        </p:spPr>
        <p:txBody>
          <a:bodyPr/>
          <a:lstStyle/>
          <a:p>
            <a:r>
              <a:rPr lang="en-US" altLang="en-US"/>
              <a:t>Zbog čega S</a:t>
            </a:r>
            <a:r>
              <a:rPr lang="sr-Latn-CS" altLang="en-US"/>
              <a:t>AD </a:t>
            </a:r>
            <a:r>
              <a:rPr lang="en-US" altLang="en-US"/>
              <a:t>ne otmu čitavo izvozno</a:t>
            </a:r>
            <a:r>
              <a:rPr lang="sr-Latn-CS" altLang="en-US"/>
              <a:t> </a:t>
            </a:r>
            <a:r>
              <a:rPr lang="en-US" altLang="en-US"/>
              <a:t>tržište od </a:t>
            </a:r>
            <a:r>
              <a:rPr lang="sr-Latn-CS" altLang="en-US"/>
              <a:t>UK</a:t>
            </a:r>
          </a:p>
          <a:p>
            <a:r>
              <a:rPr lang="sr-Latn-CS" altLang="en-US"/>
              <a:t>U </a:t>
            </a:r>
            <a:r>
              <a:rPr lang="en-US" altLang="en-US"/>
              <a:t>granama u kojima imaju troškovnu prednost</a:t>
            </a:r>
            <a:r>
              <a:rPr lang="sr-Latn-CS" altLang="en-US"/>
              <a:t>?</a:t>
            </a:r>
          </a:p>
          <a:p>
            <a:pPr lvl="2"/>
            <a:r>
              <a:rPr lang="en-US" altLang="en-US"/>
              <a:t>nisu homogen</a:t>
            </a:r>
            <a:r>
              <a:rPr lang="sr-Latn-CS" altLang="en-US"/>
              <a:t>I – npr </a:t>
            </a:r>
            <a:r>
              <a:rPr lang="en-US" altLang="en-US"/>
              <a:t>automobili</a:t>
            </a:r>
            <a:r>
              <a:rPr lang="sr-Latn-CS" altLang="en-US"/>
              <a:t> </a:t>
            </a:r>
            <a:r>
              <a:rPr lang="en-US" altLang="en-US"/>
              <a:t>nisu identični sa britanskim automobilima.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522EADE-299A-4246-BC5D-B3E01474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Ključne reči</a:t>
            </a:r>
            <a:endParaRPr lang="en-US"/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5CCE69C4-E606-42D3-8B6A-0884F4997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304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EA61C40-33E1-4834-AE79-3836C7F3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Zašto</a:t>
            </a:r>
            <a:r>
              <a:rPr lang="en-US" dirty="0"/>
              <a:t> je 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280A670-B7D4-453E-987A-215486B2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u odsustv</a:t>
            </a:r>
            <a:r>
              <a:rPr lang="sr-Latn-CS" altLang="en-US"/>
              <a:t>u razmene </a:t>
            </a:r>
            <a:r>
              <a:rPr lang="en-US" altLang="en-US"/>
              <a:t>granica mogućnosti</a:t>
            </a:r>
            <a:r>
              <a:rPr lang="sr-Latn-CS" altLang="en-US"/>
              <a:t> </a:t>
            </a:r>
            <a:r>
              <a:rPr lang="pl-PL" altLang="en-US"/>
              <a:t>proizvodnje jedne zemlje ista kao i granica potrošnje? </a:t>
            </a:r>
          </a:p>
          <a:p>
            <a:endParaRPr lang="pl-PL" altLang="en-US"/>
          </a:p>
          <a:p>
            <a:endParaRPr lang="pl-PL" altLang="en-US"/>
          </a:p>
          <a:p>
            <a:endParaRPr lang="pl-PL" altLang="en-US"/>
          </a:p>
        </p:txBody>
      </p:sp>
      <p:pic>
        <p:nvPicPr>
          <p:cNvPr id="80900" name="Picture 2">
            <a:extLst>
              <a:ext uri="{FF2B5EF4-FFF2-40B4-BE49-F238E27FC236}">
                <a16:creationId xmlns:a16="http://schemas.microsoft.com/office/drawing/2014/main" id="{74BECC45-5B2D-45BA-89C9-ED9990BE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343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3">
            <a:extLst>
              <a:ext uri="{FF2B5EF4-FFF2-40B4-BE49-F238E27FC236}">
                <a16:creationId xmlns:a16="http://schemas.microsoft.com/office/drawing/2014/main" id="{EC64E430-6491-4F5B-A866-81B79030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3284538"/>
            <a:ext cx="225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TextBox 4">
            <a:extLst>
              <a:ext uri="{FF2B5EF4-FFF2-40B4-BE49-F238E27FC236}">
                <a16:creationId xmlns:a16="http://schemas.microsoft.com/office/drawing/2014/main" id="{60EC8751-CB81-4409-90AC-7B602A3E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375025"/>
            <a:ext cx="172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1Ž:2P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E158B-5704-45A4-8447-68C5FEFCD3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4588" y="5607050"/>
            <a:ext cx="1370012" cy="635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4C919D-D434-40E6-B2DC-938943559B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5737225"/>
            <a:ext cx="24384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A3446F9-003D-43AC-907A-8CB35AE4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899150"/>
            <a:ext cx="780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U odsustvu razmene, zemlja može da troši koliko proizvede. </a:t>
            </a:r>
            <a:endParaRPr lang="en-GB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F62D-72BE-46E7-BAE3-CB331B7A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en-US" dirty="0"/>
              <a:t>Na koji način jedna zemlja odlučuje</a:t>
            </a:r>
            <a:br>
              <a:rPr lang="pl-PL" altLang="en-US" dirty="0"/>
            </a:br>
            <a:r>
              <a:rPr lang="pl-PL" altLang="en-US" dirty="0"/>
              <a:t>koliko će od svakog dobra potrošiti u odsustvu razmene?</a:t>
            </a:r>
            <a:br>
              <a:rPr lang="pl-PL" alt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0AB0-2BF0-4C5D-BBE6-1AF5A3DE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pl-PL" altLang="en-US"/>
          </a:p>
          <a:p>
            <a:r>
              <a:rPr lang="en-GB" altLang="en-US"/>
              <a:t>U odsustvu razmene, zemlja </a:t>
            </a:r>
            <a:r>
              <a:rPr lang="sr-Latn-RS" altLang="en-US"/>
              <a:t>ne odlučuje ništa, nego troši koliko ima. </a:t>
            </a:r>
          </a:p>
          <a:p>
            <a:r>
              <a:rPr lang="en-GB" altLang="en-US"/>
              <a:t>Stoga je granica proizvodnih mogućnosti istovremeno i njena </a:t>
            </a:r>
            <a:r>
              <a:rPr lang="en-GB" altLang="en-US" i="1"/>
              <a:t>granica potrošnje</a:t>
            </a:r>
            <a:r>
              <a:rPr lang="en-GB" altLang="en-US"/>
              <a:t>. </a:t>
            </a:r>
            <a:endParaRPr lang="en-US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5384824F-04CD-4BAE-BE08-8D962DD5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 b="1"/>
          </a:p>
          <a:p>
            <a:r>
              <a:rPr lang="en-US" altLang="en-US" b="1"/>
              <a:t>10. * Šta bi se dogodilo ukoliko bi </a:t>
            </a:r>
            <a:r>
              <a:rPr lang="en-US" altLang="en-US" b="1" i="1"/>
              <a:t>D</a:t>
            </a:r>
            <a:r>
              <a:rPr lang="en-US" altLang="en-US" sz="1000" b="1" i="1"/>
              <a:t>Ž(SAD+UK)</a:t>
            </a:r>
            <a:r>
              <a:rPr lang="en-US" altLang="en-US" b="1" i="1"/>
              <a:t> sekla</a:t>
            </a:r>
            <a:r>
              <a:rPr lang="sr-Latn-CS" altLang="en-US" b="1" i="1"/>
              <a:t> </a:t>
            </a:r>
            <a:r>
              <a:rPr lang="pl-PL" altLang="en-US"/>
              <a:t>horizontalni deo </a:t>
            </a:r>
            <a:r>
              <a:rPr lang="pl-PL" altLang="en-US" i="1"/>
              <a:t>S</a:t>
            </a:r>
            <a:r>
              <a:rPr lang="pl-PL" altLang="en-US" sz="1200" i="1"/>
              <a:t>Ž(SAD+UK)</a:t>
            </a:r>
            <a:r>
              <a:rPr lang="pl-PL" altLang="en-US" i="1"/>
              <a:t>  u tački PŽ/PP = 2/3 </a:t>
            </a:r>
            <a:r>
              <a:rPr lang="en-US" altLang="en-US"/>
              <a:t>u levom delu Slike 2.3? </a:t>
            </a:r>
            <a:endParaRPr lang="sr-Latn-RS" altLang="en-US"/>
          </a:p>
          <a:p>
            <a:endParaRPr lang="sr-Latn-CS" altLang="en-US"/>
          </a:p>
          <a:p>
            <a:r>
              <a:rPr lang="en-US" altLang="en-US"/>
              <a:t>Šta bi ovo značilo za specijalizaciju</a:t>
            </a:r>
            <a:r>
              <a:rPr lang="sr-Latn-CS" altLang="en-US"/>
              <a:t> </a:t>
            </a:r>
            <a:r>
              <a:rPr lang="pl-PL" altLang="en-US"/>
              <a:t>proizvodnje i raspodelu dobitaka od </a:t>
            </a:r>
            <a:r>
              <a:rPr lang="vi-VN" altLang="en-US"/>
              <a:t>razmene između dve zemlje?</a:t>
            </a:r>
            <a:endParaRPr lang="en-US" altLang="en-US"/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827EE44F-13C6-4130-9A1B-B099998A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095750" cy="1905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6BC647D8-7E31-43F5-B7CB-8BE644E9A9C6}"/>
              </a:ext>
            </a:extLst>
          </p:cNvPr>
          <p:cNvSpPr/>
          <p:nvPr/>
        </p:nvSpPr>
        <p:spPr bwMode="auto">
          <a:xfrm rot="8160425">
            <a:off x="2743200" y="350838"/>
            <a:ext cx="685800" cy="1371600"/>
          </a:xfrm>
          <a:prstGeom prst="arc">
            <a:avLst>
              <a:gd name="adj1" fmla="val 16200000"/>
              <a:gd name="adj2" fmla="val 2179463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0A0E-C98E-4CC2-9E43-1101CDD2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>
                <a:solidFill>
                  <a:schemeClr val="bg2"/>
                </a:solidFill>
              </a:rPr>
              <a:t>SFRJ – 3 najzaštićenija STRATEŠKA PROIZVODA </a:t>
            </a:r>
            <a:br>
              <a:rPr lang="en-GB" dirty="0">
                <a:solidFill>
                  <a:schemeClr val="bg2"/>
                </a:solidFill>
              </a:rPr>
            </a:br>
            <a:endParaRPr lang="en-GB" dirty="0"/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27A58570-5F40-48E0-971C-DBBA9C73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721225"/>
          </a:xfrm>
        </p:spPr>
        <p:txBody>
          <a:bodyPr>
            <a:spAutoFit/>
          </a:bodyPr>
          <a:lstStyle/>
          <a:p>
            <a:r>
              <a:rPr lang="sr-Latn-RS" altLang="en-US"/>
              <a:t>1. Vrata za košnice za pčele</a:t>
            </a:r>
          </a:p>
          <a:p>
            <a:r>
              <a:rPr lang="sr-Latn-RS" altLang="en-US"/>
              <a:t>2. drške od metle</a:t>
            </a:r>
          </a:p>
          <a:p>
            <a:r>
              <a:rPr lang="sr-Latn-RS" altLang="en-US"/>
              <a:t>3. pirotehnički materijal</a:t>
            </a:r>
          </a:p>
          <a:p>
            <a:endParaRPr lang="sr-Latn-RS" altLang="en-US"/>
          </a:p>
          <a:p>
            <a:r>
              <a:rPr lang="sr-Latn-RS" altLang="en-US"/>
              <a:t>Interesne grupe</a:t>
            </a:r>
          </a:p>
          <a:p>
            <a:endParaRPr lang="sr-Latn-RS" altLang="en-US"/>
          </a:p>
          <a:p>
            <a:endParaRPr lang="sr-Latn-RS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2546387-FDF3-4F77-8A06-14C0AE3F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ABF53DFB-EF1E-4BE5-AEF3-B2BD2684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2362200"/>
            <a:ext cx="7661275" cy="4114800"/>
          </a:xfrm>
        </p:spPr>
        <p:txBody>
          <a:bodyPr/>
          <a:lstStyle/>
          <a:p>
            <a:r>
              <a:rPr lang="sr-Latn-CS" altLang="en-US" sz="2400"/>
              <a:t>Ako bi </a:t>
            </a:r>
            <a:r>
              <a:rPr lang="en-US" altLang="en-US" sz="2400"/>
              <a:t>D</a:t>
            </a:r>
            <a:r>
              <a:rPr lang="en-US" altLang="en-US" sz="2400" baseline="-25000"/>
              <a:t>W(US+UK)</a:t>
            </a:r>
            <a:r>
              <a:rPr lang="en-US" altLang="en-US" sz="2400"/>
              <a:t> </a:t>
            </a:r>
            <a:r>
              <a:rPr lang="sr-Latn-CS" altLang="en-US" sz="2400"/>
              <a:t>sekao </a:t>
            </a:r>
            <a:r>
              <a:rPr lang="en-US" altLang="en-US" sz="2400"/>
              <a:t>S</a:t>
            </a:r>
            <a:r>
              <a:rPr lang="en-US" altLang="en-US" sz="2400" baseline="-25000"/>
              <a:t>W(US+UK)</a:t>
            </a:r>
            <a:r>
              <a:rPr lang="en-US" altLang="en-US" sz="2400"/>
              <a:t> </a:t>
            </a:r>
            <a:r>
              <a:rPr lang="sr-Latn-CS" altLang="en-US" sz="2400"/>
              <a:t>po cenama</a:t>
            </a:r>
            <a:r>
              <a:rPr lang="en-US" altLang="en-US" sz="2400"/>
              <a:t> P</a:t>
            </a:r>
            <a:r>
              <a:rPr lang="en-US" altLang="en-US" sz="2400" baseline="-25000"/>
              <a:t>W</a:t>
            </a:r>
            <a:r>
              <a:rPr lang="en-US" altLang="en-US" sz="2400"/>
              <a:t>/P</a:t>
            </a:r>
            <a:r>
              <a:rPr lang="en-US" altLang="en-US" sz="2400" baseline="-25000"/>
              <a:t>C</a:t>
            </a:r>
            <a:r>
              <a:rPr lang="en-US" altLang="en-US" sz="2400"/>
              <a:t>=2/3</a:t>
            </a:r>
            <a:r>
              <a:rPr lang="sr-Latn-CS" altLang="en-US" sz="2400"/>
              <a:t>, to bi značilo da </a:t>
            </a:r>
          </a:p>
          <a:p>
            <a:pPr lvl="1"/>
            <a:r>
              <a:rPr lang="sr-Latn-CS" altLang="en-US" sz="2000"/>
              <a:t>SAD ne može potpuno da se specijalizuje u proizvodnji žita, </a:t>
            </a:r>
          </a:p>
          <a:p>
            <a:pPr lvl="1"/>
            <a:r>
              <a:rPr lang="sr-Latn-CS" altLang="en-US" sz="2000"/>
              <a:t>Da UK prisvaja svu dobit od razmene</a:t>
            </a:r>
          </a:p>
          <a:p>
            <a:pPr lvl="1"/>
            <a:r>
              <a:rPr lang="sr-Latn-CS" altLang="en-US" sz="2000"/>
              <a:t>Pri relativnoj ceni 6Ž:4P, SAD ne izvozi</a:t>
            </a:r>
          </a:p>
          <a:p>
            <a:pPr lvl="1"/>
            <a:r>
              <a:rPr lang="sr-Latn-CS" altLang="en-US" sz="2000"/>
              <a:t>Zašto?</a:t>
            </a:r>
          </a:p>
          <a:p>
            <a:pPr lvl="1"/>
            <a:endParaRPr lang="sr-Latn-CS" altLang="en-US" sz="2000"/>
          </a:p>
          <a:p>
            <a:pPr lvl="1"/>
            <a:r>
              <a:rPr lang="sr-Latn-CS" altLang="en-US" sz="2000"/>
              <a:t> to je slučaj male zemlje!</a:t>
            </a:r>
            <a:endParaRPr lang="en-US" altLang="en-US"/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666A7964-7AB0-4848-9991-2912F877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095750" cy="1905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EE9E3DAF-AC1E-4EC1-B2BB-ECB5F2354F2B}"/>
              </a:ext>
            </a:extLst>
          </p:cNvPr>
          <p:cNvSpPr/>
          <p:nvPr/>
        </p:nvSpPr>
        <p:spPr bwMode="auto">
          <a:xfrm rot="8160425">
            <a:off x="2743200" y="350838"/>
            <a:ext cx="685800" cy="1371600"/>
          </a:xfrm>
          <a:prstGeom prst="arc">
            <a:avLst>
              <a:gd name="adj1" fmla="val 16200000"/>
              <a:gd name="adj2" fmla="val 2179463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74701163-344A-43DE-B837-57579A87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2209800"/>
            <a:ext cx="7661275" cy="4114800"/>
          </a:xfrm>
        </p:spPr>
        <p:txBody>
          <a:bodyPr/>
          <a:lstStyle/>
          <a:p>
            <a:endParaRPr lang="sr-Latn-CS" altLang="en-US"/>
          </a:p>
          <a:p>
            <a:r>
              <a:rPr lang="en-US" altLang="en-US"/>
              <a:t>Nacrtajte crtež sličan Slici 2.2 koji prikazuje da je</a:t>
            </a:r>
            <a:r>
              <a:rPr lang="sr-Latn-CS" altLang="en-US"/>
              <a:t> </a:t>
            </a:r>
            <a:r>
              <a:rPr lang="en-US" altLang="en-US"/>
              <a:t>sada U</a:t>
            </a:r>
            <a:r>
              <a:rPr lang="sr-Latn-CS" altLang="en-US"/>
              <a:t>K </a:t>
            </a:r>
            <a:r>
              <a:rPr lang="en-US" altLang="en-US"/>
              <a:t>mala zemlja, upola</a:t>
            </a:r>
            <a:r>
              <a:rPr lang="sr-Latn-CS" altLang="en-US"/>
              <a:t> </a:t>
            </a:r>
            <a:r>
              <a:rPr lang="pl-PL" altLang="en-US"/>
              <a:t>manja od one koja je prikazana na desnom delu </a:t>
            </a:r>
            <a:r>
              <a:rPr lang="en-US" altLang="en-US"/>
              <a:t>Slike 2.2., koja trguje sa Sjedinjenim Državama</a:t>
            </a:r>
            <a:r>
              <a:rPr lang="sr-Latn-CS" altLang="en-US"/>
              <a:t> </a:t>
            </a:r>
            <a:r>
              <a:rPr lang="pl-PL" altLang="en-US"/>
              <a:t>dajući 20P za 30Ž po ceni </a:t>
            </a:r>
            <a:r>
              <a:rPr lang="pl-PL" altLang="en-US" i="1"/>
              <a:t>PŽ/PP = 2/3. </a:t>
            </a:r>
            <a:endParaRPr lang="en-US" altLang="en-US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85DF9F51-7A39-4EE8-B60F-003A64B0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305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68" name="Straight Connector 5">
            <a:extLst>
              <a:ext uri="{FF2B5EF4-FFF2-40B4-BE49-F238E27FC236}">
                <a16:creationId xmlns:a16="http://schemas.microsoft.com/office/drawing/2014/main" id="{DDFF5DAF-9F22-4405-A9F0-11AE3B991F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1752600"/>
            <a:ext cx="381000" cy="158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Connector 9">
            <a:extLst>
              <a:ext uri="{FF2B5EF4-FFF2-40B4-BE49-F238E27FC236}">
                <a16:creationId xmlns:a16="http://schemas.microsoft.com/office/drawing/2014/main" id="{EB61D4B5-AD27-4261-A599-D436CC4DDCA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53101" y="1866900"/>
            <a:ext cx="228600" cy="3175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11">
            <a:extLst>
              <a:ext uri="{FF2B5EF4-FFF2-40B4-BE49-F238E27FC236}">
                <a16:creationId xmlns:a16="http://schemas.microsoft.com/office/drawing/2014/main" id="{97275B42-5E6D-48A2-B96B-2AB8728BEF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1501775"/>
            <a:ext cx="685800" cy="4572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923DA25-F058-4E9F-9CBE-A9160477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FFC6B73-317A-4804-94D8-19C1A8D4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 b="1"/>
              <a:t>12. (a) Na koji način je rikardijanski model razmene</a:t>
            </a:r>
            <a:r>
              <a:rPr lang="sr-Latn-CS" altLang="en-US" b="1"/>
              <a:t> </a:t>
            </a:r>
            <a:r>
              <a:rPr lang="en-US" altLang="en-US"/>
              <a:t>empirijski testiran?</a:t>
            </a:r>
          </a:p>
          <a:p>
            <a:r>
              <a:rPr lang="vi-VN" altLang="en-US"/>
              <a:t>(b) Zašto se može reći da rezultati potvrđuju rikardijanski</a:t>
            </a:r>
            <a:r>
              <a:rPr lang="sr-Latn-CS" altLang="en-US"/>
              <a:t> </a:t>
            </a:r>
            <a:r>
              <a:rPr lang="en-US" altLang="en-US"/>
              <a:t>model?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8905-FE77-46BD-AE23-180A7643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Kako je potvrđen rikardijanski model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4FA1740D-5DFC-4699-BD9C-DBEAEB93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3775075" cy="4114800"/>
          </a:xfrm>
        </p:spPr>
        <p:txBody>
          <a:bodyPr/>
          <a:lstStyle/>
          <a:p>
            <a:r>
              <a:rPr lang="sr-Latn-CS" altLang="en-US" sz="2400"/>
              <a:t>A) pozitivna relacija između relativne produktivnosti i odnosa izvoza SAD</a:t>
            </a:r>
            <a:r>
              <a:rPr lang="en-US" altLang="en-US" sz="2400"/>
              <a:t> </a:t>
            </a:r>
            <a:r>
              <a:rPr lang="sr-Latn-CS" altLang="en-US" sz="2400"/>
              <a:t>i </a:t>
            </a:r>
            <a:r>
              <a:rPr lang="en-US" altLang="en-US" sz="2400"/>
              <a:t>UK</a:t>
            </a:r>
            <a:r>
              <a:rPr lang="sr-Latn-CS" altLang="en-US" sz="2400"/>
              <a:t> trećim zemljama</a:t>
            </a:r>
            <a:r>
              <a:rPr lang="en-US" altLang="en-US" sz="2400"/>
              <a:t>, </a:t>
            </a:r>
            <a:endParaRPr lang="sr-Latn-CS" altLang="en-US" sz="2400"/>
          </a:p>
          <a:p>
            <a:r>
              <a:rPr lang="sr-Latn-CS" altLang="en-US" sz="2400"/>
              <a:t>B) negativna relacija između relativnih jediničnih troškova rada i  relativnog izvoza Japana i SAD u treće zemlje</a:t>
            </a:r>
            <a:r>
              <a:rPr lang="en-US" altLang="en-US" sz="240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53DC96-B23B-4598-9E0C-AAA4B276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b="35349"/>
          <a:stretch>
            <a:fillRect/>
          </a:stretch>
        </p:blipFill>
        <p:spPr bwMode="auto">
          <a:xfrm>
            <a:off x="4876800" y="1981200"/>
            <a:ext cx="3405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7DB64B-BB1D-4A34-88AF-6F61780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>
            <a:fillRect/>
          </a:stretch>
        </p:blipFill>
        <p:spPr bwMode="auto">
          <a:xfrm>
            <a:off x="5105400" y="4114800"/>
            <a:ext cx="2741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A266DBD-3EF7-4B67-8F56-F5615537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Zašto su nam onda potrebni drugi modeli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DC0F7910-59D0-4F72-B9E5-549D058D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CS" altLang="en-US"/>
              <a:t>Rikardijanski model pretpostavlja, ali ne objašnjava komparativne prednosti </a:t>
            </a:r>
          </a:p>
          <a:p>
            <a:r>
              <a:rPr lang="sr-Latn-CS" altLang="en-US"/>
              <a:t>Tj. mi tu ne vidimo efekte razmene  na  prihode proizvodnih faktora</a:t>
            </a:r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D1CC18-8A2F-4F1F-95D8-2C8D12E319D1}"/>
              </a:ext>
            </a:extLst>
          </p:cNvPr>
          <p:cNvSpPr/>
          <p:nvPr/>
        </p:nvSpPr>
        <p:spPr>
          <a:xfrm>
            <a:off x="4495800" y="1447800"/>
            <a:ext cx="2667000" cy="533400"/>
          </a:xfrm>
          <a:prstGeom prst="roundRect">
            <a:avLst/>
          </a:prstGeom>
          <a:noFill/>
          <a:ln w="793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F7F97C-628F-46C7-83BA-AE5DFABC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A4B1-2F5B-40EA-B03A-7F1D384B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pl-PL" altLang="en-US" sz="1600"/>
              <a:t>(a</a:t>
            </a:r>
            <a:r>
              <a:rPr lang="pl-PL" altLang="en-US" sz="2800"/>
              <a:t>) Kolike su dolarske cena žita i platna u UK ukoliko je devizni kurs</a:t>
            </a:r>
            <a:r>
              <a:rPr lang="en-US" altLang="en-US" sz="2800"/>
              <a:t> za funtu i dolar 1£ = 2US$? </a:t>
            </a:r>
            <a:r>
              <a:rPr lang="sr-Latn-CS" altLang="en-US" sz="2800"/>
              <a:t> - Nadnice su 4$ i 1</a:t>
            </a:r>
            <a:r>
              <a:rPr lang="en-US" altLang="en-US" sz="2800"/>
              <a:t>£ </a:t>
            </a:r>
            <a:r>
              <a:rPr lang="sr-Latn-CS" altLang="en-US" sz="2800"/>
              <a:t> na sat.</a:t>
            </a:r>
          </a:p>
          <a:p>
            <a:endParaRPr lang="sr-Latn-CS" altLang="en-US" sz="1600"/>
          </a:p>
          <a:p>
            <a:r>
              <a:rPr lang="en-US" altLang="en-US" sz="2800"/>
              <a:t>	a) Ako je kurs £1=$2, Pž=2 a Pp=$1 u VB, SAD ce izvoziti zito u SAD a VB ce izvoziti platno u SAD</a:t>
            </a:r>
          </a:p>
          <a:p>
            <a:endParaRPr lang="en-US" altLang="en-US" sz="2800"/>
          </a:p>
        </p:txBody>
      </p:sp>
      <p:pic>
        <p:nvPicPr>
          <p:cNvPr id="89092" name="Picture 2">
            <a:extLst>
              <a:ext uri="{FF2B5EF4-FFF2-40B4-BE49-F238E27FC236}">
                <a16:creationId xmlns:a16="http://schemas.microsoft.com/office/drawing/2014/main" id="{3562D19B-FA9F-46CB-B995-2FCDE06F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220200" cy="19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>
            <a:extLst>
              <a:ext uri="{FF2B5EF4-FFF2-40B4-BE49-F238E27FC236}">
                <a16:creationId xmlns:a16="http://schemas.microsoft.com/office/drawing/2014/main" id="{5A2F1079-6351-4563-836E-28E100752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457200" algn="l"/>
              </a:tabLst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457200" algn="l"/>
              </a:tabLst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457200" algn="l"/>
              </a:tabLst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	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2A2CC2-7C73-4DF0-B72A-0B93FA74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790A6-BCD2-496E-A676-F4D23939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4 $</a:t>
            </a:r>
            <a:endParaRPr lang="sr-Latn-C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A82DA-8295-41F9-BE88-DDB06AA3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$x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2$</a:t>
            </a:r>
            <a:endParaRPr lang="sr-Latn-C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 x1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/2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=1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AB8B1B-8992-4C3C-8BC1-1E8DA8F805F1}"/>
              </a:ext>
            </a:extLst>
          </p:cNvPr>
          <p:cNvCxnSpPr/>
          <p:nvPr/>
        </p:nvCxnSpPr>
        <p:spPr>
          <a:xfrm>
            <a:off x="4267200" y="5638800"/>
            <a:ext cx="7620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85E9C1-72DF-4719-9463-42214E0E67D1}"/>
              </a:ext>
            </a:extLst>
          </p:cNvPr>
          <p:cNvCxnSpPr/>
          <p:nvPr/>
        </p:nvCxnSpPr>
        <p:spPr>
          <a:xfrm flipH="1">
            <a:off x="4343400" y="5943600"/>
            <a:ext cx="5334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E1D0-802D-416C-B3ED-781CC65A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8FC7F635-8DA8-4596-A8F4-BB25E187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(d) Koji je </a:t>
            </a:r>
            <a:r>
              <a:rPr lang="en-US" altLang="en-US" i="1"/>
              <a:t>raspon deviznog kursa koji dozvoljava</a:t>
            </a:r>
            <a:r>
              <a:rPr lang="sr-Latn-CS" altLang="en-US" i="1"/>
              <a:t> SAD </a:t>
            </a:r>
            <a:r>
              <a:rPr lang="en-US" altLang="en-US"/>
              <a:t>da izvoze žito u U</a:t>
            </a:r>
            <a:r>
              <a:rPr lang="sr-Latn-CS" altLang="en-US"/>
              <a:t>K</a:t>
            </a:r>
            <a:r>
              <a:rPr lang="en-US" altLang="en-US"/>
              <a:t> a </a:t>
            </a:r>
            <a:r>
              <a:rPr lang="sr-Latn-CS" altLang="en-US"/>
              <a:t>UK </a:t>
            </a:r>
            <a:r>
              <a:rPr lang="en-US" altLang="en-US"/>
              <a:t>da izvozi platno u S</a:t>
            </a:r>
            <a:r>
              <a:rPr lang="sr-Latn-CS" altLang="en-US"/>
              <a:t>AD</a:t>
            </a:r>
            <a:r>
              <a:rPr lang="en-US" altLang="en-US"/>
              <a:t>?</a:t>
            </a:r>
          </a:p>
          <a:p>
            <a:endParaRPr lang="en-US" altLang="en-US"/>
          </a:p>
          <a:p>
            <a:r>
              <a:rPr lang="en-US" altLang="en-US"/>
              <a:t>d)  $1.5 &lt; £1 &lt; $4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EC34F289-95FA-4756-90A1-9D8DB1A5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58175" cy="4667250"/>
          </a:xfrm>
        </p:spPr>
        <p:txBody>
          <a:bodyPr/>
          <a:lstStyle/>
          <a:p>
            <a:r>
              <a:rPr lang="nb-NO" altLang="en-US" b="1" dirty="0"/>
              <a:t>13. Kako ćete se suprotstaviti stavu da bi Sjedinjene</a:t>
            </a:r>
            <a:r>
              <a:rPr lang="sr-Latn-CS" altLang="en-US" b="1" dirty="0"/>
              <a:t> </a:t>
            </a:r>
            <a:r>
              <a:rPr lang="en-US" altLang="en-US" dirty="0" err="1"/>
              <a:t>Države</a:t>
            </a:r>
            <a:r>
              <a:rPr lang="en-US" altLang="en-US" dirty="0"/>
              <a:t> </a:t>
            </a:r>
            <a:r>
              <a:rPr lang="en-US" altLang="en-US" dirty="0" err="1"/>
              <a:t>trebalo</a:t>
            </a:r>
            <a:r>
              <a:rPr lang="en-US" altLang="en-US" dirty="0"/>
              <a:t> da </a:t>
            </a:r>
            <a:r>
              <a:rPr lang="en-US" altLang="en-US" dirty="0" err="1"/>
              <a:t>ograniče</a:t>
            </a:r>
            <a:r>
              <a:rPr lang="en-US" altLang="en-US" dirty="0"/>
              <a:t> </a:t>
            </a:r>
            <a:r>
              <a:rPr lang="en-US" altLang="en-US" dirty="0" err="1"/>
              <a:t>uvoz</a:t>
            </a:r>
            <a:r>
              <a:rPr lang="sr-Latn-CS" altLang="en-US" dirty="0"/>
              <a:t> tekstila iz Kine</a:t>
            </a:r>
          </a:p>
          <a:p>
            <a:endParaRPr lang="sr-Latn-CS" altLang="en-US" sz="2000" dirty="0"/>
          </a:p>
          <a:p>
            <a:r>
              <a:rPr lang="sr-Latn-CS" altLang="en-US" sz="2000" dirty="0"/>
              <a:t>Ovo je mera koja će na kratak rok pogodovati tekstilnoj industriji, ali </a:t>
            </a:r>
          </a:p>
          <a:p>
            <a:r>
              <a:rPr lang="sr-Latn-CS" altLang="en-US" dirty="0"/>
              <a:t>I u drugim zemljama je tekstil jeftiniji nego u SAD</a:t>
            </a:r>
          </a:p>
          <a:p>
            <a:r>
              <a:rPr lang="sr-Latn-CS" altLang="en-US" dirty="0"/>
              <a:t>To sprečava da se rad prilagodi novim uslovima i ostvari veći dohodak</a:t>
            </a:r>
            <a:endParaRPr lang="en-US" altLang="en-US" dirty="0"/>
          </a:p>
          <a:p>
            <a:endParaRPr lang="sr-Latn-C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44D9-A056-464E-902F-B03A6B8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Loša je svaka mera	</a:t>
            </a:r>
            <a:endParaRPr lang="en-GB" dirty="0"/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237718F8-4349-4862-93C6-D5BC2169F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/>
              <a:t>Koja pogoduje jednoj interesnoj grupi, na kratak rok</a:t>
            </a:r>
          </a:p>
          <a:p>
            <a:endParaRPr lang="sr-Latn-RS" altLang="en-US"/>
          </a:p>
          <a:p>
            <a:r>
              <a:rPr lang="sr-Latn-RS" altLang="en-US"/>
              <a:t>To je loš i za zemlju, i za tu grupu, na duži rok</a:t>
            </a:r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2CA408D-086A-4A23-9E3D-A954C718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err="1"/>
              <a:t>Postavite</a:t>
            </a:r>
            <a:r>
              <a:rPr lang="en-US" sz="2000" dirty="0"/>
              <a:t> primer </a:t>
            </a:r>
            <a:r>
              <a:rPr lang="en-US" sz="2000" dirty="0" err="1"/>
              <a:t>razmene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tri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tri </a:t>
            </a:r>
            <a:r>
              <a:rPr lang="en-US" sz="2000" dirty="0" err="1"/>
              <a:t>zemlje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tri</a:t>
            </a:r>
            <a:r>
              <a:rPr lang="sr-Latn-CS" sz="2000" dirty="0"/>
              <a:t> </a:t>
            </a:r>
            <a:r>
              <a:rPr lang="en-US" sz="2000" dirty="0" err="1"/>
              <a:t>zemlje</a:t>
            </a:r>
            <a:r>
              <a:rPr lang="en-US" sz="2000" dirty="0"/>
              <a:t> </a:t>
            </a:r>
            <a:r>
              <a:rPr lang="en-US" sz="2000" dirty="0" err="1"/>
              <a:t>izvozi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proizvod</a:t>
            </a:r>
            <a:r>
              <a:rPr lang="en-US" sz="2000" dirty="0"/>
              <a:t>, a </a:t>
            </a:r>
            <a:r>
              <a:rPr lang="en-US" sz="2000" dirty="0" err="1"/>
              <a:t>uvozi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proizvod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od </a:t>
            </a:r>
            <a:r>
              <a:rPr lang="en-US" sz="2000" dirty="0" err="1"/>
              <a:t>preostalih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.</a:t>
            </a:r>
            <a:br>
              <a:rPr lang="sr-Latn-RS" sz="2000" dirty="0"/>
            </a:br>
            <a:r>
              <a:rPr lang="sr-Latn-RS" sz="2000" dirty="0"/>
              <a:t>Brojevi prikazuju dolarske cene</a:t>
            </a:r>
            <a:endParaRPr lang="en-US" sz="2000" dirty="0"/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F3714929-EF13-468D-AEAF-02AD46DF9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39418" r="15524" b="42593"/>
          <a:stretch>
            <a:fillRect/>
          </a:stretch>
        </p:blipFill>
        <p:spPr>
          <a:xfrm>
            <a:off x="685800" y="3733800"/>
            <a:ext cx="7373938" cy="1524000"/>
          </a:xfr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C637417-D121-467D-AC25-4B28BAB0FA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572000"/>
            <a:ext cx="7620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64175D4-BBE0-4D70-A4C5-F262E776E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4572000"/>
            <a:ext cx="12954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5A5B30A6-4D59-4069-ACC7-EC92D09AE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799013"/>
            <a:ext cx="7620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1EFF28EA-AE4E-4E94-9680-DBE349FDE9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54375" y="4789488"/>
            <a:ext cx="7620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24BC3D11-AFC9-4AF1-A4E4-2E106484F7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76600" y="5027613"/>
            <a:ext cx="16764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90FA2E8D-CF72-4AD0-A727-4A078E2C171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038600" y="5029200"/>
            <a:ext cx="7620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3FEA5AD-0A07-40BF-9F17-D2DB9D0E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286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5917A5-B91A-48A9-B72C-8FD40623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48200"/>
            <a:ext cx="3810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4EA088-8B7E-47DC-92E8-EA93230D5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76800"/>
            <a:ext cx="2286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5EFC-124B-47CA-9FD5-241EE853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Zaštita,  i obećanja....</a:t>
            </a:r>
            <a:endParaRPr lang="en-GB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3814F7C-011A-438E-AE51-1544C896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28676" name="Content Placeholder 3" descr="obama.jpg">
            <a:extLst>
              <a:ext uri="{FF2B5EF4-FFF2-40B4-BE49-F238E27FC236}">
                <a16:creationId xmlns:a16="http://schemas.microsoft.com/office/drawing/2014/main" id="{27382975-FD46-4507-9612-D6F541E7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428750"/>
            <a:ext cx="68595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0880E12E-D526-4149-B7B8-83E5ADFE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905000"/>
            <a:ext cx="25146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Gledaj, daje nam pare, baš kako je obećao</a:t>
            </a: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A945E677-28BB-426F-9161-A5811E08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10668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Hej, to je  tvoj novčanik!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42A-CDA1-4A46-B369-641B1BB7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750"/>
            <a:ext cx="8410575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.  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Ako u zemlji imamo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3X=3Y 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 u inostranstvu važi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1X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1Y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, šta </a:t>
            </a:r>
            <a:b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je netačno?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739F6F2F-8880-44D6-8D8A-DAD5D39D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a. </a:t>
            </a:r>
            <a:r>
              <a:rPr lang="sr-Latn-CS" altLang="en-US"/>
              <a:t>Neće biti razmene</a:t>
            </a:r>
            <a:endParaRPr lang="en-US" altLang="en-US"/>
          </a:p>
          <a:p>
            <a:r>
              <a:rPr lang="en-US" altLang="en-US"/>
              <a:t>b. </a:t>
            </a:r>
            <a:r>
              <a:rPr lang="sr-Latn-CS" altLang="en-US"/>
              <a:t>Relativna cena x/y nije ista u obe zemlje</a:t>
            </a:r>
          </a:p>
          <a:p>
            <a:r>
              <a:rPr lang="en-US" altLang="en-US"/>
              <a:t>c. </a:t>
            </a:r>
            <a:r>
              <a:rPr lang="sr-Latn-CS" altLang="en-US"/>
              <a:t>Relativna cena robe  ista je u obe zemlje 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3DFC7E-90F3-4A72-B5DA-50F055E4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229600" cy="1066800"/>
          </a:xfrm>
          <a:prstGeom prst="roundRect">
            <a:avLst>
              <a:gd name="adj" fmla="val 16667"/>
            </a:avLst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F953E5-31C7-4EFE-B66A-BBD2CCCD4C2F}"/>
              </a:ext>
            </a:extLst>
          </p:cNvPr>
          <p:cNvSpPr/>
          <p:nvPr/>
        </p:nvSpPr>
        <p:spPr>
          <a:xfrm>
            <a:off x="228600" y="685800"/>
            <a:ext cx="1752600" cy="533400"/>
          </a:xfrm>
          <a:prstGeom prst="round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411CE5-65B5-4A4C-A589-88FD4E37D7E6}"/>
              </a:ext>
            </a:extLst>
          </p:cNvPr>
          <p:cNvSpPr txBox="1">
            <a:spLocks/>
          </p:cNvSpPr>
          <p:nvPr/>
        </p:nvSpPr>
        <p:spPr>
          <a:xfrm>
            <a:off x="428625" y="285750"/>
            <a:ext cx="828675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sr-Latn-C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Ključni pojmovi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FE673-8363-4FBE-9E39-9C5795EEC8A8}"/>
              </a:ext>
            </a:extLst>
          </p:cNvPr>
          <p:cNvPicPr/>
          <p:nvPr/>
        </p:nvPicPr>
        <p:blipFill rotWithShape="1">
          <a:blip r:embed="rId2"/>
          <a:srcRect l="53346" t="52295" r="10591" b="33228"/>
          <a:stretch/>
        </p:blipFill>
        <p:spPr bwMode="auto">
          <a:xfrm>
            <a:off x="304800" y="1524000"/>
            <a:ext cx="81534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D16E-5AE7-4B6B-8AFB-9439AC52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Do danas se navodi primer ...</a:t>
            </a:r>
            <a:br>
              <a:rPr lang="sr-Latn-RS" dirty="0"/>
            </a:br>
            <a:r>
              <a:rPr lang="sr-Latn-RS" dirty="0"/>
              <a:t>Srbija gubi zbog ukidanja carina sa EU</a:t>
            </a:r>
            <a:endParaRPr lang="en-GB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E49E9492-5066-4A79-83BB-DC56D6902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513"/>
            <a:ext cx="8286750" cy="4357687"/>
          </a:xfrm>
        </p:spPr>
        <p:txBody>
          <a:bodyPr/>
          <a:lstStyle/>
          <a:p>
            <a:r>
              <a:rPr lang="en-GB" altLang="en-US"/>
              <a:t>Pad prihoda od carina u Srbiji nakon primene Prelaznog trgovinskog sporazuma sa EU </a:t>
            </a:r>
            <a:r>
              <a:rPr lang="en-GB" altLang="en-US" b="1"/>
              <a:t>u periodu 2008-2015</a:t>
            </a:r>
            <a:endParaRPr lang="sr-Latn-RS" altLang="en-US" b="1"/>
          </a:p>
          <a:p>
            <a:endParaRPr lang="en-GB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1800"/>
              <a:t>EU od prvog dana ukinula carinu na SVE proizvode </a:t>
            </a:r>
          </a:p>
          <a:p>
            <a:r>
              <a:rPr lang="en-GB" altLang="en-US"/>
              <a:t>G</a:t>
            </a:r>
            <a:r>
              <a:rPr lang="en-US" altLang="en-US"/>
              <a:t>de su te pare?</a:t>
            </a:r>
            <a:endParaRPr lang="sr-Latn-RS" altLang="en-US"/>
          </a:p>
          <a:p>
            <a:r>
              <a:rPr lang="sr-Latn-RS" altLang="en-US"/>
              <a:t>Kome to smeta?</a:t>
            </a:r>
            <a:endParaRPr lang="en-GB" altLang="en-US"/>
          </a:p>
        </p:txBody>
      </p:sp>
      <p:pic>
        <p:nvPicPr>
          <p:cNvPr id="29700" name="Picture 3" descr="t1.jpg">
            <a:extLst>
              <a:ext uri="{FF2B5EF4-FFF2-40B4-BE49-F238E27FC236}">
                <a16:creationId xmlns:a16="http://schemas.microsoft.com/office/drawing/2014/main" id="{B0B667DA-941D-46F5-BCDC-433441B5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8089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B119-0845-40B6-B84E-35D2DA28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Šta je cilj?</a:t>
            </a:r>
            <a:endParaRPr lang="en-GB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059DA62-0A13-4457-82F5-3D4D1DF6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Zaposlenost?</a:t>
            </a:r>
          </a:p>
          <a:p>
            <a:pPr lvl="1"/>
            <a:r>
              <a:rPr lang="sr-Latn-RS" altLang="en-US" dirty="0"/>
              <a:t>Primeri pune zaposlenosti</a:t>
            </a:r>
          </a:p>
          <a:p>
            <a:pPr lvl="2"/>
            <a:r>
              <a:rPr lang="sr-Latn-RS" altLang="en-US" dirty="0"/>
              <a:t>Koncentracioni logori</a:t>
            </a:r>
          </a:p>
          <a:p>
            <a:pPr lvl="2"/>
            <a:r>
              <a:rPr lang="sr-Latn-RS" altLang="en-US" dirty="0"/>
              <a:t>Prvobitna zajednica</a:t>
            </a:r>
          </a:p>
          <a:p>
            <a:pPr lvl="2"/>
            <a:endParaRPr lang="sr-Latn-RS" altLang="en-US" dirty="0"/>
          </a:p>
          <a:p>
            <a:r>
              <a:rPr lang="sr-Latn-RS" altLang="en-US" dirty="0"/>
              <a:t>Privredni rast 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15944</TotalTime>
  <Words>2464</Words>
  <Application>Microsoft Office PowerPoint</Application>
  <PresentationFormat>On-screen Show (4:3)</PresentationFormat>
  <Paragraphs>402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Times New Roman</vt:lpstr>
      <vt:lpstr>Trebuchet MS</vt:lpstr>
      <vt:lpstr>Wingdings</vt:lpstr>
      <vt:lpstr>Theme1</vt:lpstr>
      <vt:lpstr>1_Theme1</vt:lpstr>
      <vt:lpstr>Zakon komparativnih prednosti</vt:lpstr>
      <vt:lpstr>PowerPoint Presentation</vt:lpstr>
      <vt:lpstr>Većina razvijenih zemalja ograničava uvoz </vt:lpstr>
      <vt:lpstr>Tuđa praksa  - naš argument</vt:lpstr>
      <vt:lpstr>Šta najviše štite zemlje? Strateške proizvode?</vt:lpstr>
      <vt:lpstr>SFRJ – 3 najzaštićenija STRATEŠKA PROIZVODA  </vt:lpstr>
      <vt:lpstr>Zaštita,  i obećanja....</vt:lpstr>
      <vt:lpstr>Do danas se navodi primer ... Srbija gubi zbog ukidanja carina sa EU</vt:lpstr>
      <vt:lpstr>Šta je cilj?</vt:lpstr>
      <vt:lpstr>Debata kao pre 200 godina</vt:lpstr>
      <vt:lpstr>  Adam Smit</vt:lpstr>
      <vt:lpstr>7 pretpostavki smisao pretpostavki  - je li to nerealno?</vt:lpstr>
      <vt:lpstr>Adam Smit – apsolutne prednosti</vt:lpstr>
      <vt:lpstr>opšta formula 4P &lt; 6Ž &lt; 30P, ukupna dobit: 26P  SAD – štedi 2P, tj 30 minuta  UK –   štedi 24P, tj. 24:5h ～ 5h!  Ranije u zemlji za 1 platno dobijali 1/5 bušela zita,  a sada – ceo busel!   to je 30P (6x5P) minus 6P=24P da li zemlje podjednako zarađuju?</vt:lpstr>
      <vt:lpstr>opšta formula 4P &lt; 6Ž &lt; 30P, ukupna dobit: 26P  SAD – 2P  UK –   24P</vt:lpstr>
      <vt:lpstr>Osnovna pitanja na koja tražimo odgovor u ovoj glavi su:</vt:lpstr>
      <vt:lpstr>PowerPoint Presentation</vt:lpstr>
      <vt:lpstr>PowerPoint Presentation</vt:lpstr>
      <vt:lpstr>PowerPoint Presentation</vt:lpstr>
      <vt:lpstr>Jednakost u razmeni?</vt:lpstr>
      <vt:lpstr>PowerPoint Presentation</vt:lpstr>
      <vt:lpstr>PowerPoint Presentation</vt:lpstr>
      <vt:lpstr>Do sada je sve trivijalno…  </vt:lpstr>
      <vt:lpstr>Jednom je Pol Samjuelson ovako odgovorio matematičaru Stanislavu Ulamu na pitanje da mu navede </vt:lpstr>
      <vt:lpstr>David Rikardo – komparativne prednosti</vt:lpstr>
      <vt:lpstr>Primer</vt:lpstr>
      <vt:lpstr>Kao i ovaj advokat... </vt:lpstr>
      <vt:lpstr>Komparativne prednosti u prisustvu novca</vt:lpstr>
      <vt:lpstr>Dolarske cene žita i platna</vt:lpstr>
      <vt:lpstr>ako bi devizni kurs bio 1£ = 1$</vt:lpstr>
      <vt:lpstr>ako bi devizni kurs bio 1£ = 3$</vt:lpstr>
      <vt:lpstr> Izuzetak od zakona komparativnih prednosti</vt:lpstr>
      <vt:lpstr>Ko ima korist od ograničenja?</vt:lpstr>
      <vt:lpstr> Peticija proizvođača sveća</vt:lpstr>
      <vt:lpstr>Ono šta vas mi molimo jeste </vt:lpstr>
      <vt:lpstr>PowerPoint Presentation</vt:lpstr>
      <vt:lpstr>6 dobrih i jedna loša pretpostavka</vt:lpstr>
      <vt:lpstr>Sedma pretpostavka ne može da OBJASNI nastanak komparativnih prednosti, jer </vt:lpstr>
      <vt:lpstr>Drugi čas</vt:lpstr>
      <vt:lpstr>PowerPoint Presentation</vt:lpstr>
      <vt:lpstr>PowerPoint Presentation</vt:lpstr>
      <vt:lpstr>Teorija oportunitetnih troškova</vt:lpstr>
      <vt:lpstr>rad više nije jedini proizvodni činilac </vt:lpstr>
      <vt:lpstr>PowerPoint Presentation</vt:lpstr>
      <vt:lpstr>Kad se uvede oportunitetni trošak proizvodnju možemo varirati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Velika zemlja –žito se prodaje po ceni 1ž=2/3P</vt:lpstr>
      <vt:lpstr>slučaj male zemlje</vt:lpstr>
      <vt:lpstr>EMPIRIJSKI TESTOVI-</vt:lpstr>
      <vt:lpstr>PowerPoint Presentation</vt:lpstr>
      <vt:lpstr>jedno moguće pitanje</vt:lpstr>
      <vt:lpstr>Ključne reči</vt:lpstr>
      <vt:lpstr>Zašto je </vt:lpstr>
      <vt:lpstr>Na koji način jedna zemlja odlučuje koliko će od svakog dobra potrošiti u odsustvu razmene? </vt:lpstr>
      <vt:lpstr>PowerPoint Presentation</vt:lpstr>
      <vt:lpstr>PowerPoint Presentation</vt:lpstr>
      <vt:lpstr>PowerPoint Presentation</vt:lpstr>
      <vt:lpstr>PowerPoint Presentation</vt:lpstr>
      <vt:lpstr>Kako je potvrđen rikardijanski model</vt:lpstr>
      <vt:lpstr>Zašto su nam onda potrebni drugi modeli razmene?</vt:lpstr>
      <vt:lpstr>PowerPoint Presentation</vt:lpstr>
      <vt:lpstr>PowerPoint Presentation</vt:lpstr>
      <vt:lpstr>PowerPoint Presentation</vt:lpstr>
      <vt:lpstr>Loša je svaka mera </vt:lpstr>
      <vt:lpstr>Postavite primer razmene sa tri proizvoda i tri zemlje na taj način da svaka od tri zemlje izvozi jedan proizvod, a uvozi po jedan proizvod iz svake od preostalih zemalja. Brojevi prikazuju dolarske cene</vt:lpstr>
      <vt:lpstr>.  Ako u zemlji imamo 3X=3Y a u inostranstvu važi 1X=1Y, šta  je netačno?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143</cp:revision>
  <dcterms:created xsi:type="dcterms:W3CDTF">2009-02-18T21:23:29Z</dcterms:created>
  <dcterms:modified xsi:type="dcterms:W3CDTF">2020-02-22T17:39:44Z</dcterms:modified>
</cp:coreProperties>
</file>