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504" r:id="rId2"/>
    <p:sldId id="536" r:id="rId3"/>
    <p:sldId id="505" r:id="rId4"/>
    <p:sldId id="506" r:id="rId5"/>
    <p:sldId id="535" r:id="rId6"/>
    <p:sldId id="507" r:id="rId7"/>
    <p:sldId id="508" r:id="rId8"/>
    <p:sldId id="509" r:id="rId9"/>
    <p:sldId id="510" r:id="rId10"/>
    <p:sldId id="511" r:id="rId11"/>
    <p:sldId id="538" r:id="rId12"/>
    <p:sldId id="540" r:id="rId13"/>
    <p:sldId id="541" r:id="rId14"/>
    <p:sldId id="539" r:id="rId15"/>
    <p:sldId id="639" r:id="rId16"/>
    <p:sldId id="512" r:id="rId17"/>
    <p:sldId id="513" r:id="rId18"/>
    <p:sldId id="542" r:id="rId19"/>
    <p:sldId id="514" r:id="rId20"/>
    <p:sldId id="515" r:id="rId21"/>
    <p:sldId id="517" r:id="rId22"/>
    <p:sldId id="516" r:id="rId23"/>
    <p:sldId id="518" r:id="rId24"/>
    <p:sldId id="519" r:id="rId25"/>
    <p:sldId id="534" r:id="rId26"/>
    <p:sldId id="613" r:id="rId27"/>
    <p:sldId id="641" r:id="rId28"/>
    <p:sldId id="642" r:id="rId29"/>
    <p:sldId id="637" r:id="rId30"/>
    <p:sldId id="635" r:id="rId31"/>
    <p:sldId id="616" r:id="rId32"/>
    <p:sldId id="631" r:id="rId33"/>
    <p:sldId id="632" r:id="rId34"/>
    <p:sldId id="617" r:id="rId35"/>
    <p:sldId id="638" r:id="rId36"/>
    <p:sldId id="636" r:id="rId37"/>
    <p:sldId id="618" r:id="rId38"/>
    <p:sldId id="619" r:id="rId39"/>
    <p:sldId id="620" r:id="rId40"/>
    <p:sldId id="621" r:id="rId41"/>
    <p:sldId id="622" r:id="rId42"/>
    <p:sldId id="624" r:id="rId43"/>
    <p:sldId id="626" r:id="rId44"/>
    <p:sldId id="63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99"/>
    <a:srgbClr val="FF3300"/>
    <a:srgbClr val="FF00FF"/>
    <a:srgbClr val="FF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7" autoAdjust="0"/>
    <p:restoredTop sz="93606" autoAdjust="0"/>
  </p:normalViewPr>
  <p:slideViewPr>
    <p:cSldViewPr>
      <p:cViewPr varScale="1">
        <p:scale>
          <a:sx n="107" d="100"/>
          <a:sy n="107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891685B-DB40-44BA-AEF0-F94BBDCAE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F9E00E-331A-46B2-B00B-5D0C9AF74750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1F923F-C711-42DA-882C-0D6CBAF1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4DE8-80A1-4FD8-B456-54A141C23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87AD-0F87-4D9A-89DC-E04A2280E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A588-2214-41A8-B78D-219B02CB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250B-FD3D-45E0-9D38-6F4FC68BB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1C37-4C86-433F-AEA9-9843BEA55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E640-9166-4197-9A03-C043AF13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91FD-918A-400E-88FF-51D90EB9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F8AF-42AF-42FB-8B08-7A4E1650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7803D-9083-4F85-A665-CB0DB9705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68F4-8D34-4814-A4CF-80B288DF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F7B-A8FA-4350-AB6F-D2ADB0E9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1C34A28-C050-4413-8266-B79FBCC7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s/url?sa=t&amp;rct=j&amp;q=&amp;esrc=s&amp;source=web&amp;cd=2&amp;ved=0ahUKEwjSo5mH7OnTAhXGa5oKHVraBOsQFggrMAE&amp;url=http://www.nber.org/feldstein/wsp05052017.pdf&amp;usg=AFQjCNGvX16EJJ_dugvMWL3BI89TeP2WvA&amp;sig2=-Pbu_wmiMBceklcNMXsjGw&amp;cad=rj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sj.com/articles/five-big-truths-about-trade-146128020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ashingtonpost.com/wp-srv/special/business/us-unemployment-rate-hist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quotes.wsj.com/P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rles_de_Gaulle" TargetMode="External"/><Relationship Id="rId2" Type="http://schemas.openxmlformats.org/officeDocument/2006/relationships/hyperlink" Target="https://en.wikipedia.org/wiki/Val%C3%A9ry_Giscard_d'Estai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4587875"/>
            <a:ext cx="7086600" cy="1431925"/>
          </a:xfrm>
        </p:spPr>
        <p:txBody>
          <a:bodyPr/>
          <a:lstStyle/>
          <a:p>
            <a:pPr>
              <a:defRPr/>
            </a:pPr>
            <a:r>
              <a:rPr lang="sr-Latn-CS" dirty="0">
                <a:effectLst/>
              </a:rPr>
              <a:t>Poglavlje 10 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sz="4000" dirty="0" err="1"/>
              <a:t>Ekonomska</a:t>
            </a:r>
            <a:r>
              <a:rPr lang="en-US" sz="4000" dirty="0"/>
              <a:t> </a:t>
            </a:r>
            <a:r>
              <a:rPr lang="en-US" sz="4000" dirty="0" err="1"/>
              <a:t>integracija</a:t>
            </a:r>
            <a:r>
              <a:rPr lang="en-US" sz="4000" dirty="0"/>
              <a:t>: </a:t>
            </a:r>
            <a:r>
              <a:rPr lang="en-US" sz="4000" dirty="0" err="1"/>
              <a:t>carinske</a:t>
            </a:r>
            <a:r>
              <a:rPr lang="en-US" sz="4000" dirty="0"/>
              <a:t> </a:t>
            </a:r>
            <a:r>
              <a:rPr lang="en-US" sz="4000" dirty="0" err="1"/>
              <a:t>unije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zone </a:t>
            </a:r>
            <a:r>
              <a:rPr lang="en-US" sz="4000" dirty="0" err="1"/>
              <a:t>slobodne</a:t>
            </a:r>
            <a:r>
              <a:rPr lang="en-US" sz="4000" dirty="0"/>
              <a:t> </a:t>
            </a:r>
            <a:r>
              <a:rPr lang="en-US" sz="4000" dirty="0" err="1"/>
              <a:t>trgovine</a:t>
            </a:r>
            <a:br>
              <a:rPr lang="en-US" sz="4000" dirty="0">
                <a:effectLst/>
              </a:rPr>
            </a:br>
            <a:endParaRPr lang="en-US" sz="40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263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1" name="Straight Connector 5"/>
          <p:cNvCxnSpPr>
            <a:cxnSpLocks noChangeShapeType="1"/>
          </p:cNvCxnSpPr>
          <p:nvPr/>
        </p:nvCxnSpPr>
        <p:spPr bwMode="auto">
          <a:xfrm flipV="1">
            <a:off x="5029200" y="4724400"/>
            <a:ext cx="3505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2" name="Straight Connector 7"/>
          <p:cNvCxnSpPr>
            <a:cxnSpLocks noChangeShapeType="1"/>
          </p:cNvCxnSpPr>
          <p:nvPr/>
        </p:nvCxnSpPr>
        <p:spPr bwMode="auto">
          <a:xfrm>
            <a:off x="4953000" y="4799013"/>
            <a:ext cx="37338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3" name="Straight Connector 10"/>
          <p:cNvCxnSpPr>
            <a:cxnSpLocks noChangeShapeType="1"/>
          </p:cNvCxnSpPr>
          <p:nvPr/>
        </p:nvCxnSpPr>
        <p:spPr bwMode="auto">
          <a:xfrm>
            <a:off x="762000" y="5027613"/>
            <a:ext cx="37338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638800" y="6323013"/>
            <a:ext cx="37338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819400" y="6553200"/>
            <a:ext cx="37338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8" name="Straight Connector 11"/>
          <p:cNvCxnSpPr>
            <a:cxnSpLocks noChangeShapeType="1"/>
          </p:cNvCxnSpPr>
          <p:nvPr/>
        </p:nvCxnSpPr>
        <p:spPr bwMode="auto">
          <a:xfrm>
            <a:off x="3048000" y="3017838"/>
            <a:ext cx="26670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5334000" y="304800"/>
            <a:ext cx="419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NETO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DOBITAK</a:t>
            </a:r>
            <a:r>
              <a:rPr lang="sr-Latn-RS" b="1" dirty="0">
                <a:solidFill>
                  <a:schemeClr val="bg1"/>
                </a:solidFill>
              </a:rPr>
              <a:t> OD STVARANJA RAZMENE SA ZEMLJOM 3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SUMA </a:t>
            </a:r>
            <a:r>
              <a:rPr lang="en-US" b="1" dirty="0" err="1">
                <a:solidFill>
                  <a:schemeClr val="bg1"/>
                </a:solidFill>
              </a:rPr>
              <a:t>TROUGLOVA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endParaRPr lang="sr-Latn-R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DOBITAK</a:t>
            </a:r>
            <a:r>
              <a:rPr lang="sr-Latn-RS" b="1" dirty="0">
                <a:solidFill>
                  <a:schemeClr val="bg1"/>
                </a:solidFill>
              </a:rPr>
              <a:t> NA BLAGOSTANJU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POVRSINA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sr-Latn-RS" b="1" dirty="0">
                <a:solidFill>
                  <a:schemeClr val="bg1"/>
                </a:solidFill>
              </a:rPr>
              <a:t>TROUGLOVA</a:t>
            </a:r>
          </a:p>
          <a:p>
            <a:r>
              <a:rPr lang="sr-Latn-RS" b="1" dirty="0">
                <a:solidFill>
                  <a:schemeClr val="bg1"/>
                </a:solidFill>
              </a:rPr>
              <a:t>BHN+CJM:(10x1/2)/2+ (5x1/2)/2 =2,5+1,25=3,75</a:t>
            </a:r>
          </a:p>
          <a:p>
            <a:endParaRPr lang="sr-Latn-RS" b="1" dirty="0">
              <a:solidFill>
                <a:schemeClr val="bg1"/>
              </a:solidFill>
            </a:endParaRPr>
          </a:p>
          <a:p>
            <a:r>
              <a:rPr lang="sr-Latn-RS" b="1" dirty="0">
                <a:solidFill>
                  <a:srgbClr val="FF0000"/>
                </a:solidFill>
              </a:rPr>
              <a:t>GUBITAK</a:t>
            </a:r>
            <a:r>
              <a:rPr lang="sr-Latn-RS" b="1" dirty="0">
                <a:solidFill>
                  <a:schemeClr val="bg1"/>
                </a:solidFill>
              </a:rPr>
              <a:t> OD PREUSMERAVANJA- JHMN/2=15$</a:t>
            </a:r>
          </a:p>
          <a:p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2743200" y="8382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Transferisano potro</a:t>
            </a:r>
            <a:r>
              <a:rPr lang="sr-Latn-CS">
                <a:solidFill>
                  <a:schemeClr val="bg1"/>
                </a:solidFill>
              </a:rPr>
              <a:t>š</a:t>
            </a:r>
            <a:r>
              <a:rPr lang="en-US">
                <a:solidFill>
                  <a:schemeClr val="bg1"/>
                </a:solidFill>
              </a:rPr>
              <a:t>a</a:t>
            </a:r>
            <a:r>
              <a:rPr lang="sr-Latn-CS">
                <a:solidFill>
                  <a:schemeClr val="bg1"/>
                </a:solidFill>
              </a:rPr>
              <a:t>č</a:t>
            </a:r>
            <a:r>
              <a:rPr lang="en-US">
                <a:solidFill>
                  <a:schemeClr val="bg1"/>
                </a:solidFill>
              </a:rPr>
              <a:t>ima</a:t>
            </a:r>
            <a:r>
              <a:rPr lang="sr-Latn-CS">
                <a:solidFill>
                  <a:schemeClr val="bg1"/>
                </a:solidFill>
              </a:rPr>
              <a:t> u vidu niže cene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3162300" y="1943100"/>
            <a:ext cx="1219200" cy="685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4114800" y="2286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14600" y="1018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bg2"/>
                </a:solidFill>
              </a:rPr>
              <a:t>Ako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Zemlja</a:t>
            </a:r>
            <a:r>
              <a:rPr lang="en-GB" b="1" dirty="0">
                <a:solidFill>
                  <a:schemeClr val="bg2"/>
                </a:solidFill>
              </a:rPr>
              <a:t> 2 </a:t>
            </a:r>
            <a:r>
              <a:rPr lang="en-GB" b="1" dirty="0" err="1">
                <a:solidFill>
                  <a:schemeClr val="bg2"/>
                </a:solidFill>
              </a:rPr>
              <a:t>sada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formira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carinsku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uniju</a:t>
            </a:r>
            <a:endParaRPr lang="sr-Latn-RS" b="1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samo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sa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Zemljom</a:t>
            </a:r>
            <a:r>
              <a:rPr lang="en-GB" b="1" dirty="0">
                <a:solidFill>
                  <a:schemeClr val="bg2"/>
                </a:solidFill>
              </a:rPr>
              <a:t> 3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285998" y="5254823"/>
            <a:ext cx="2286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2"/>
                </a:solidFill>
              </a:rPr>
              <a:t>3</a:t>
            </a:r>
            <a:endParaRPr lang="en-GB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1374E-6 L 3.33333E-6 0.035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457200" y="457200"/>
            <a:ext cx="8153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preusmeravanje</a:t>
            </a:r>
            <a:r>
              <a:rPr lang="en-US" sz="3200" dirty="0"/>
              <a:t> </a:t>
            </a:r>
            <a:r>
              <a:rPr lang="en-US" sz="3200" dirty="0" err="1"/>
              <a:t>trgovine</a:t>
            </a:r>
            <a:r>
              <a:rPr lang="en-US" sz="3200" dirty="0"/>
              <a:t> </a:t>
            </a:r>
            <a:r>
              <a:rPr lang="en-US" sz="3200" u="sng" dirty="0" err="1"/>
              <a:t>smanjuje</a:t>
            </a:r>
            <a:r>
              <a:rPr lang="en-US" sz="3200" dirty="0"/>
              <a:t> </a:t>
            </a:r>
            <a:r>
              <a:rPr lang="en-US" sz="3200" dirty="0" err="1"/>
              <a:t>blagostanje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 err="1"/>
              <a:t>jer</a:t>
            </a:r>
            <a:r>
              <a:rPr lang="en-US" sz="3200" dirty="0"/>
              <a:t> </a:t>
            </a:r>
            <a:r>
              <a:rPr lang="en-US" sz="3200" dirty="0" err="1"/>
              <a:t>pomera</a:t>
            </a:r>
            <a:r>
              <a:rPr lang="en-US" sz="3200" dirty="0"/>
              <a:t> </a:t>
            </a:r>
            <a:r>
              <a:rPr lang="en-US" sz="3200" dirty="0" err="1"/>
              <a:t>proizvodnju</a:t>
            </a:r>
            <a:r>
              <a:rPr lang="en-US" sz="3200" dirty="0"/>
              <a:t> </a:t>
            </a:r>
            <a:r>
              <a:rPr lang="vi-VN" sz="3200" dirty="0"/>
              <a:t>od efikasnijih proizvođača koji se nalaze izvan carinske unije ka manje efikasnim</a:t>
            </a:r>
          </a:p>
          <a:p>
            <a:r>
              <a:rPr lang="vi-VN" sz="3200" dirty="0"/>
              <a:t>proizvođačima unutar unije.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 err="1"/>
              <a:t>Nekim</a:t>
            </a:r>
            <a:r>
              <a:rPr lang="en-GB" sz="3200" dirty="0"/>
              <a:t> </a:t>
            </a:r>
            <a:r>
              <a:rPr lang="en-GB" sz="3200" dirty="0" err="1"/>
              <a:t>zemljama</a:t>
            </a:r>
            <a:r>
              <a:rPr lang="en-GB" sz="3200" dirty="0"/>
              <a:t> </a:t>
            </a:r>
            <a:r>
              <a:rPr lang="en-GB" sz="3200" dirty="0" err="1"/>
              <a:t>mo</a:t>
            </a:r>
            <a:r>
              <a:rPr lang="sr-Latn-RS" sz="3200" dirty="0"/>
              <a:t>že da poveća blagostanje, ali u zbiru uvek je smanjenje</a:t>
            </a:r>
            <a:r>
              <a:rPr lang="vi-VN" sz="3200" dirty="0"/>
              <a:t> 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Ako su linije položenije</a:t>
            </a:r>
            <a:br>
              <a:rPr lang="sr-Latn-CS" dirty="0"/>
            </a:br>
            <a:r>
              <a:rPr lang="sr-Latn-CS" dirty="0"/>
              <a:t>tj.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4654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pl-PL" dirty="0" err="1"/>
              <a:t>verovatnija</a:t>
            </a:r>
            <a:r>
              <a:rPr lang="pl-PL" dirty="0"/>
              <a:t> je </a:t>
            </a:r>
            <a:r>
              <a:rPr lang="pl-PL" dirty="0" err="1"/>
              <a:t>situacija</a:t>
            </a:r>
            <a:r>
              <a:rPr lang="pl-PL" dirty="0"/>
              <a:t> da </a:t>
            </a:r>
            <a:r>
              <a:rPr lang="pl-PL" dirty="0" err="1"/>
              <a:t>čak</a:t>
            </a:r>
            <a:r>
              <a:rPr lang="pl-PL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carinska</a:t>
            </a:r>
            <a:r>
              <a:rPr lang="en-US" dirty="0"/>
              <a:t> </a:t>
            </a:r>
            <a:r>
              <a:rPr lang="en-US" dirty="0" err="1"/>
              <a:t>unija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preusmerava</a:t>
            </a:r>
            <a:r>
              <a:rPr lang="en-US" dirty="0"/>
              <a:t> </a:t>
            </a:r>
            <a:r>
              <a:rPr lang="en-US" dirty="0" err="1"/>
              <a:t>trgovinu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dobitaka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blagostanju</a:t>
            </a:r>
            <a:r>
              <a:rPr lang="en-US" dirty="0"/>
              <a:t> </a:t>
            </a:r>
            <a:r>
              <a:rPr lang="en-US" dirty="0" err="1"/>
              <a:t>zemalja</a:t>
            </a:r>
            <a:endParaRPr lang="en-US" dirty="0"/>
          </a:p>
          <a:p>
            <a:pPr>
              <a:defRPr/>
            </a:pP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uniju</a:t>
            </a:r>
            <a:r>
              <a:rPr lang="en-US" dirty="0"/>
              <a:t> </a:t>
            </a:r>
            <a:r>
              <a:rPr lang="en-US" dirty="0" err="1"/>
              <a:t>formiraju</a:t>
            </a:r>
            <a:r>
              <a:rPr lang="sr-Latn-CS" dirty="0"/>
              <a:t>!!!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558" r="14731" b="39999"/>
          <a:stretch>
            <a:fillRect/>
          </a:stretch>
        </p:blipFill>
        <p:spPr>
          <a:xfrm>
            <a:off x="4038600" y="1084729"/>
            <a:ext cx="4114800" cy="24204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67" t="11307" r="53796" b="66078"/>
          <a:stretch>
            <a:fillRect/>
          </a:stretch>
        </p:blipFill>
        <p:spPr bwMode="auto">
          <a:xfrm>
            <a:off x="4000500" y="3886200"/>
            <a:ext cx="4533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ravnije</a:t>
            </a:r>
            <a:r>
              <a:rPr lang="en-US" dirty="0"/>
              <a:t> (</a:t>
            </a:r>
            <a:r>
              <a:rPr lang="en-US" dirty="0" err="1"/>
              <a:t>elastičnije</a:t>
            </a:r>
            <a:r>
              <a:rPr lang="en-US" dirty="0"/>
              <a:t>) </a:t>
            </a:r>
            <a:r>
              <a:rPr lang="en-US" i="1" dirty="0"/>
              <a:t>DX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SX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bliže</a:t>
            </a:r>
            <a:r>
              <a:rPr lang="en-US" i="1" dirty="0"/>
              <a:t> </a:t>
            </a:r>
            <a:r>
              <a:rPr lang="en-US" i="1" dirty="0" err="1"/>
              <a:t>S3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S1</a:t>
            </a:r>
            <a:r>
              <a:rPr lang="en-US" i="1" dirty="0"/>
              <a:t>, to je </a:t>
            </a:r>
            <a:r>
              <a:rPr lang="en-US" i="1" dirty="0" err="1"/>
              <a:t>veća</a:t>
            </a:r>
            <a:r>
              <a:rPr lang="en-US" i="1" dirty="0"/>
              <a:t> </a:t>
            </a:r>
            <a:r>
              <a:rPr lang="en-US" i="1" dirty="0" err="1"/>
              <a:t>suma</a:t>
            </a:r>
            <a:r>
              <a:rPr lang="en-US" i="1" dirty="0"/>
              <a:t> </a:t>
            </a:r>
            <a:r>
              <a:rPr lang="en-US" i="1" dirty="0" err="1"/>
              <a:t>osenčenih</a:t>
            </a:r>
            <a:r>
              <a:rPr lang="en-US" i="1" dirty="0"/>
              <a:t> </a:t>
            </a:r>
            <a:r>
              <a:rPr lang="en-US" i="1" dirty="0" err="1"/>
              <a:t>površina</a:t>
            </a:r>
            <a:r>
              <a:rPr lang="en-US" i="1" dirty="0"/>
              <a:t> </a:t>
            </a:r>
            <a:r>
              <a:rPr lang="en-US" i="1" dirty="0" err="1"/>
              <a:t>trouglova</a:t>
            </a:r>
            <a:endParaRPr lang="en-US" i="1" dirty="0"/>
          </a:p>
          <a:p>
            <a:pPr>
              <a:defRPr/>
            </a:pPr>
            <a:r>
              <a:rPr lang="pl-PL" dirty="0"/>
              <a:t>I manja je površina osenčenog pravougaonika</a:t>
            </a:r>
            <a:endParaRPr lang="en-US" dirty="0"/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558" r="14731" b="39999"/>
          <a:stretch>
            <a:fillRect/>
          </a:stretch>
        </p:blipFill>
        <p:spPr>
          <a:xfrm>
            <a:off x="5562600" y="1981200"/>
            <a:ext cx="2590800" cy="1524000"/>
          </a:xfrm>
          <a:noFill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2567" t="11307" r="53796" b="66078"/>
          <a:stretch>
            <a:fillRect/>
          </a:stretch>
        </p:blipFill>
        <p:spPr bwMode="auto">
          <a:xfrm>
            <a:off x="5486400" y="3886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60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143000" y="762000"/>
            <a:ext cx="769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POSTO</a:t>
            </a:r>
            <a:r>
              <a:rPr lang="en-US" sz="2400" dirty="0"/>
              <a:t> I </a:t>
            </a:r>
            <a:r>
              <a:rPr lang="en-US" sz="2400" dirty="0" err="1"/>
              <a:t>STVARA</a:t>
            </a:r>
            <a:r>
              <a:rPr lang="en-US" sz="2400" dirty="0"/>
              <a:t> I </a:t>
            </a:r>
            <a:r>
              <a:rPr lang="en-US" sz="2400" dirty="0" err="1"/>
              <a:t>PREUSMERAVA</a:t>
            </a:r>
            <a:r>
              <a:rPr lang="en-US" sz="2400" dirty="0"/>
              <a:t> </a:t>
            </a:r>
            <a:r>
              <a:rPr lang="en-US" sz="2400" dirty="0" err="1"/>
              <a:t>TRGOVINU</a:t>
            </a:r>
            <a:r>
              <a:rPr lang="en-US" sz="2400" dirty="0"/>
              <a:t>, </a:t>
            </a:r>
          </a:p>
          <a:p>
            <a:endParaRPr lang="en-US" sz="2400" dirty="0"/>
          </a:p>
          <a:p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povećati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smanjiti</a:t>
            </a:r>
            <a:r>
              <a:rPr lang="en-US" sz="2400" dirty="0"/>
              <a:t> </a:t>
            </a:r>
            <a:r>
              <a:rPr lang="en-US" sz="2400" dirty="0" err="1"/>
              <a:t>blagostanje</a:t>
            </a:r>
            <a:r>
              <a:rPr lang="en-US" sz="2400" dirty="0"/>
              <a:t> </a:t>
            </a:r>
            <a:r>
              <a:rPr lang="en-US" sz="2400" dirty="0" err="1"/>
              <a:t>zemalja</a:t>
            </a:r>
            <a:r>
              <a:rPr lang="en-US" sz="2400" dirty="0"/>
              <a:t> </a:t>
            </a:r>
            <a:r>
              <a:rPr lang="en-US" sz="2400" dirty="0" err="1"/>
              <a:t>članica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dovodi</a:t>
            </a:r>
            <a:r>
              <a:rPr lang="en-US" sz="4400" b="1" dirty="0"/>
              <a:t> do </a:t>
            </a:r>
            <a:endParaRPr lang="sr-Latn-RS" sz="4400" b="1" dirty="0"/>
          </a:p>
          <a:p>
            <a:r>
              <a:rPr lang="en-US" sz="4400" b="1" dirty="0" err="1"/>
              <a:t>smanjenja</a:t>
            </a:r>
            <a:r>
              <a:rPr lang="sr-Latn-RS" sz="4400" b="1" dirty="0"/>
              <a:t> </a:t>
            </a:r>
            <a:r>
              <a:rPr lang="en-US" sz="4400" b="1" dirty="0" err="1"/>
              <a:t>blagostanja</a:t>
            </a:r>
            <a:r>
              <a:rPr lang="en-US" sz="4400" b="1" dirty="0"/>
              <a:t> </a:t>
            </a:r>
            <a:r>
              <a:rPr lang="en-US" sz="4400" b="1" dirty="0" err="1"/>
              <a:t>ostatka</a:t>
            </a:r>
            <a:r>
              <a:rPr lang="en-US" sz="4400" b="1" dirty="0"/>
              <a:t> </a:t>
            </a:r>
            <a:r>
              <a:rPr lang="en-US" sz="4400" b="1" dirty="0" err="1"/>
              <a:t>sveta</a:t>
            </a:r>
            <a:r>
              <a:rPr lang="sr-Latn-RS" sz="4400" b="1" dirty="0"/>
              <a:t>!!!!</a:t>
            </a:r>
            <a:endParaRPr lang="en-US" sz="4400" b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33600" y="5257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Možda bi za jednu zemlju najbolja politika bila da jednostrano eliminiše sve barijere trgovini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</a:t>
            </a:r>
            <a:r>
              <a:rPr lang="sr-Latn-RS" dirty="0"/>
              <a:t> prvom pasusu piše, u uvodu:</a:t>
            </a:r>
          </a:p>
          <a:p>
            <a:r>
              <a:rPr lang="vi-VN" dirty="0"/>
              <a:t> </a:t>
            </a:r>
            <a:r>
              <a:rPr lang="vi-VN" sz="2800" dirty="0"/>
              <a:t>Samo preusmeravanje trgovine smanjuje blagostanje jer pomera proizvodnju od efikasnijih proizvođača koji se nalaze izvan carinske unije ka manje efikasnim proizvođačima unutar unije</a:t>
            </a:r>
            <a:r>
              <a:rPr lang="vi-VN" dirty="0"/>
              <a:t>. </a:t>
            </a:r>
            <a:endParaRPr lang="sr-Latn-RS" dirty="0"/>
          </a:p>
          <a:p>
            <a:r>
              <a:rPr lang="vi-VN" sz="2800" dirty="0"/>
              <a:t>Prema tome, preusmeravanje trgovine pogoršava međunarodnu alokaciju resursa i udaljava proizvodnju od komparativnih prednosti.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 li je preusmeravanje trgovine dobro za ceo svest?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600200" y="1752600"/>
            <a:ext cx="7239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/>
              <a:t>statički</a:t>
            </a:r>
            <a:r>
              <a:rPr lang="en-US" sz="2800" b="1" dirty="0"/>
              <a:t> </a:t>
            </a:r>
            <a:r>
              <a:rPr lang="en-US" sz="2800" b="1" dirty="0" err="1"/>
              <a:t>uticaji</a:t>
            </a:r>
            <a:r>
              <a:rPr lang="en-US" sz="2800" b="1" dirty="0"/>
              <a:t> </a:t>
            </a:r>
            <a:r>
              <a:rPr lang="vi-VN" sz="2800" b="1" dirty="0"/>
              <a:t>na blagostanje</a:t>
            </a:r>
            <a:endParaRPr lang="sr-Latn-CS" sz="2800" b="1" dirty="0"/>
          </a:p>
          <a:p>
            <a:pPr>
              <a:buFont typeface="Arial" pitchFamily="34" charset="0"/>
              <a:buChar char="•"/>
            </a:pPr>
            <a:endParaRPr lang="sr-Latn-CS" sz="2800" b="1" dirty="0"/>
          </a:p>
          <a:p>
            <a:pPr>
              <a:buFont typeface="Arial" pitchFamily="34" charset="0"/>
              <a:buChar char="•"/>
            </a:pPr>
            <a:r>
              <a:rPr lang="vi-VN" sz="2800" b="1" dirty="0"/>
              <a:t> usled formiranja Evropske Unije</a:t>
            </a:r>
            <a:endParaRPr lang="sr-Latn-CS" sz="2800" b="1" dirty="0"/>
          </a:p>
          <a:p>
            <a:pPr>
              <a:buFont typeface="Arial" pitchFamily="34" charset="0"/>
              <a:buChar char="•"/>
            </a:pPr>
            <a:r>
              <a:rPr lang="vi-VN" sz="2800" b="1" dirty="0"/>
              <a:t> </a:t>
            </a:r>
            <a:endParaRPr lang="sr-Latn-CS" sz="2800" b="1" dirty="0"/>
          </a:p>
          <a:p>
            <a:pPr>
              <a:buFont typeface="Arial" pitchFamily="34" charset="0"/>
              <a:buChar char="•"/>
            </a:pPr>
            <a:r>
              <a:rPr lang="vi-VN" sz="2800" b="1" dirty="0"/>
              <a:t>dali su iznenađujuće male neto statičke</a:t>
            </a:r>
            <a:r>
              <a:rPr lang="sr-Latn-CS" sz="2800" b="1" dirty="0"/>
              <a:t> </a:t>
            </a:r>
            <a:r>
              <a:rPr lang="pl-PL" sz="2800" b="1" dirty="0" err="1"/>
              <a:t>dobitke</a:t>
            </a:r>
            <a:r>
              <a:rPr lang="pl-PL" sz="2800" b="1" dirty="0"/>
              <a:t> </a:t>
            </a:r>
            <a:r>
              <a:rPr lang="pl-PL" sz="2800" b="1" dirty="0" err="1"/>
              <a:t>blagostanja</a:t>
            </a:r>
            <a:r>
              <a:rPr lang="pl-PL" sz="2800" b="1" dirty="0"/>
              <a:t> </a:t>
            </a:r>
          </a:p>
          <a:p>
            <a:pPr>
              <a:buFont typeface="Arial" pitchFamily="34" charset="0"/>
              <a:buChar char="•"/>
            </a:pPr>
            <a:endParaRPr lang="pl-PL" sz="2800" b="1" dirty="0"/>
          </a:p>
          <a:p>
            <a:pPr>
              <a:buFont typeface="Arial" pitchFamily="34" charset="0"/>
              <a:buChar char="•"/>
            </a:pPr>
            <a:r>
              <a:rPr lang="pl-PL" sz="2800" b="1" dirty="0"/>
              <a:t>(u </a:t>
            </a:r>
            <a:r>
              <a:rPr lang="pl-PL" sz="2800" b="1" dirty="0" err="1"/>
              <a:t>rasponu</a:t>
            </a:r>
            <a:r>
              <a:rPr lang="pl-PL" sz="2800" b="1" dirty="0"/>
              <a:t> od 1 do 2 </a:t>
            </a:r>
            <a:r>
              <a:rPr lang="pl-PL" sz="2800" b="1" dirty="0" err="1"/>
              <a:t>pp</a:t>
            </a:r>
            <a:r>
              <a:rPr lang="pl-PL" sz="2800" b="1" dirty="0"/>
              <a:t> </a:t>
            </a:r>
            <a:r>
              <a:rPr lang="pl-PL" sz="2800" b="1" dirty="0" err="1"/>
              <a:t>BDP</a:t>
            </a:r>
            <a:r>
              <a:rPr lang="pl-PL" sz="2800" b="1" dirty="0"/>
              <a:t>).</a:t>
            </a:r>
          </a:p>
          <a:p>
            <a:pPr>
              <a:buFont typeface="Arial" pitchFamily="34" charset="0"/>
              <a:buChar char="•"/>
            </a:pPr>
            <a:endParaRPr lang="pl-PL" sz="2800" b="1" dirty="0"/>
          </a:p>
          <a:p>
            <a:pPr>
              <a:buFont typeface="Arial" pitchFamily="34" charset="0"/>
              <a:buChar char="•"/>
            </a:pPr>
            <a:r>
              <a:rPr lang="pl-PL" sz="2800" b="1" dirty="0"/>
              <a:t>Ali </a:t>
            </a:r>
            <a:r>
              <a:rPr lang="pl-PL" sz="2800" b="1" dirty="0" err="1"/>
              <a:t>pre</a:t>
            </a:r>
            <a:r>
              <a:rPr lang="pl-PL" sz="2800" b="1" dirty="0"/>
              <a:t> toga su </a:t>
            </a:r>
            <a:r>
              <a:rPr lang="pl-PL" sz="2800" b="1" dirty="0" err="1"/>
              <a:t>zemlje</a:t>
            </a:r>
            <a:r>
              <a:rPr lang="pl-PL" sz="2800" b="1" dirty="0"/>
              <a:t> </a:t>
            </a:r>
            <a:r>
              <a:rPr lang="pl-PL" sz="2800" b="1" dirty="0" err="1"/>
              <a:t>prilično</a:t>
            </a:r>
            <a:r>
              <a:rPr lang="pl-PL" sz="2800" b="1" dirty="0"/>
              <a:t> </a:t>
            </a:r>
            <a:r>
              <a:rPr lang="pl-PL" sz="2800" b="1" dirty="0" err="1"/>
              <a:t>harmonizovale</a:t>
            </a:r>
            <a:r>
              <a:rPr lang="pl-PL" sz="2800" b="1" dirty="0"/>
              <a:t> </a:t>
            </a:r>
            <a:r>
              <a:rPr lang="pl-PL" sz="2800" b="1" dirty="0" err="1"/>
              <a:t>politike</a:t>
            </a:r>
            <a:r>
              <a:rPr lang="pl-PL" sz="2800" b="1" dirty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Merenje pokazalo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najboljeg</a:t>
            </a:r>
            <a:r>
              <a:rPr lang="en-US" dirty="0"/>
              <a:t> </a:t>
            </a:r>
            <a:r>
              <a:rPr lang="en-US" dirty="0" err="1"/>
              <a:t>rešenja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opšti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sr-Latn-CS" dirty="0"/>
              <a:t>-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najboljeg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sr-Latn-CS" dirty="0"/>
              <a:t>Ima s</a:t>
            </a:r>
            <a:r>
              <a:rPr lang="en-US" dirty="0" err="1"/>
              <a:t>pecijalni</a:t>
            </a:r>
            <a:r>
              <a:rPr lang="sr-Latn-CS" dirty="0"/>
              <a:t> slučaj - </a:t>
            </a:r>
            <a:r>
              <a:rPr lang="en-US" dirty="0" err="1"/>
              <a:t>teorij</a:t>
            </a:r>
            <a:r>
              <a:rPr lang="sr-Latn-CS" dirty="0"/>
              <a:t>u</a:t>
            </a:r>
            <a:r>
              <a:rPr lang="en-US" dirty="0"/>
              <a:t> </a:t>
            </a:r>
            <a:r>
              <a:rPr lang="en-US" dirty="0" err="1"/>
              <a:t>carinskih</a:t>
            </a:r>
            <a:r>
              <a:rPr lang="en-US" dirty="0"/>
              <a:t> </a:t>
            </a:r>
            <a:r>
              <a:rPr lang="en-US" dirty="0" err="1"/>
              <a:t>unija</a:t>
            </a:r>
            <a:endParaRPr lang="sr-Latn-CS" dirty="0"/>
          </a:p>
          <a:p>
            <a:pPr>
              <a:defRPr/>
            </a:pPr>
            <a:r>
              <a:rPr lang="it-IT" dirty="0"/>
              <a:t>pre Vinerovog rada</a:t>
            </a:r>
            <a:r>
              <a:rPr lang="sr-Latn-CS" dirty="0"/>
              <a:t> iz </a:t>
            </a:r>
            <a:r>
              <a:rPr lang="en-US" dirty="0"/>
              <a:t>1950 </a:t>
            </a:r>
            <a:r>
              <a:rPr lang="sr-Latn-CS" dirty="0"/>
              <a:t>vladalo uverenje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u="sng" dirty="0" err="1"/>
              <a:t>svaki</a:t>
            </a:r>
            <a:r>
              <a:rPr lang="en-US" u="sng" dirty="0"/>
              <a:t> </a:t>
            </a:r>
            <a:r>
              <a:rPr lang="en-US" u="sng" dirty="0" err="1"/>
              <a:t>pomak</a:t>
            </a:r>
            <a:r>
              <a:rPr lang="sr-Latn-CS" u="sng" dirty="0"/>
              <a:t> </a:t>
            </a:r>
            <a:r>
              <a:rPr lang="vi-VN" u="sng" dirty="0"/>
              <a:t>ka slobodnijoj trgovini </a:t>
            </a:r>
            <a:r>
              <a:rPr lang="vi-VN" dirty="0"/>
              <a:t>takođe povećati i blagostanje.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Onda bi carinska </a:t>
            </a:r>
            <a:r>
              <a:rPr lang="fi-FI" dirty="0"/>
              <a:t>unija</a:t>
            </a:r>
            <a:r>
              <a:rPr lang="sr-Latn-CS" dirty="0"/>
              <a:t> </a:t>
            </a:r>
            <a:r>
              <a:rPr lang="en-US" dirty="0" err="1"/>
              <a:t>povećav</a:t>
            </a:r>
            <a:r>
              <a:rPr lang="sr-Latn-CS" dirty="0"/>
              <a:t>ala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err="1"/>
              <a:t>blagostanje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</a:t>
            </a:r>
            <a:endParaRPr lang="sr-Latn-CS" dirty="0"/>
          </a:p>
          <a:p>
            <a:pPr lvl="1">
              <a:defRPr/>
            </a:pP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članice</a:t>
            </a:r>
            <a:endParaRPr lang="sr-Latn-CS" dirty="0"/>
          </a:p>
          <a:p>
            <a:pPr lvl="1"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Ali </a:t>
            </a:r>
            <a:r>
              <a:rPr lang="en-US" dirty="0" err="1"/>
              <a:t>carinsk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en-US" dirty="0" err="1"/>
              <a:t>unij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sr-Latn-CS" dirty="0"/>
              <a:t>će </a:t>
            </a:r>
            <a:r>
              <a:rPr lang="en-US" dirty="0" err="1"/>
              <a:t>poveća</a:t>
            </a:r>
            <a:r>
              <a:rPr lang="sr-Latn-CS" dirty="0"/>
              <a:t>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smanji</a:t>
            </a:r>
            <a:r>
              <a:rPr lang="sr-Latn-CS" dirty="0"/>
              <a:t>ti </a:t>
            </a:r>
            <a:r>
              <a:rPr lang="en-US" dirty="0" err="1"/>
              <a:t>blagostanje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ostatka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sr-Latn-CS" dirty="0"/>
              <a:t> - </a:t>
            </a:r>
            <a:r>
              <a:rPr lang="en-US" dirty="0" err="1"/>
              <a:t>zavisno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okolnosti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Kada dovodi do boljitka?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r-Latn-CS" dirty="0"/>
              <a:t>1</a:t>
            </a:r>
            <a:r>
              <a:rPr lang="sr-Latn-CS" sz="2400" dirty="0"/>
              <a:t>. </a:t>
            </a:r>
            <a:r>
              <a:rPr lang="vi-VN" sz="2000" dirty="0"/>
              <a:t>Što su </a:t>
            </a:r>
            <a:r>
              <a:rPr lang="sr-Latn-CS" sz="2000" dirty="0"/>
              <a:t>bile </a:t>
            </a:r>
            <a:r>
              <a:rPr lang="vi-VN" sz="2000" dirty="0"/>
              <a:t>veće barijere</a:t>
            </a:r>
            <a:r>
              <a:rPr lang="sr-Latn-CS" sz="2000" dirty="0"/>
              <a:t> unutar unije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2.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niže</a:t>
            </a:r>
            <a:r>
              <a:rPr lang="en-US" sz="2000" dirty="0"/>
              <a:t> </a:t>
            </a:r>
            <a:r>
              <a:rPr lang="en-US" sz="2000" dirty="0" err="1"/>
              <a:t>barijere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ostalim</a:t>
            </a:r>
            <a:r>
              <a:rPr lang="en-US" sz="2000" dirty="0"/>
              <a:t> </a:t>
            </a:r>
            <a:r>
              <a:rPr lang="sr-Latn-CS" sz="2000" dirty="0"/>
              <a:t>zemljama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3.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zemalja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njihova</a:t>
            </a:r>
            <a:r>
              <a:rPr lang="en-US" sz="2000" dirty="0"/>
              <a:t> </a:t>
            </a:r>
            <a:r>
              <a:rPr lang="en-US" sz="2000" dirty="0" err="1"/>
              <a:t>veličina</a:t>
            </a:r>
            <a:r>
              <a:rPr lang="en-US" sz="2000" dirty="0"/>
              <a:t> </a:t>
            </a:r>
            <a:r>
              <a:rPr lang="en-US" sz="2000" dirty="0" err="1"/>
              <a:t>veća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4.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privrede</a:t>
            </a:r>
            <a:r>
              <a:rPr lang="en-US" sz="2000" dirty="0"/>
              <a:t> </a:t>
            </a:r>
            <a:r>
              <a:rPr lang="en-US" sz="2000" dirty="0" err="1"/>
              <a:t>zemalja</a:t>
            </a:r>
            <a:r>
              <a:rPr lang="en-US" sz="2000" dirty="0"/>
              <a:t> </a:t>
            </a:r>
            <a:r>
              <a:rPr lang="en-US" sz="2000" dirty="0" err="1"/>
              <a:t>članica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konkurentne</a:t>
            </a:r>
            <a:r>
              <a:rPr lang="en-US" sz="2000" dirty="0"/>
              <a:t>, </a:t>
            </a:r>
            <a:endParaRPr lang="sr-Latn-CS" sz="2000" dirty="0"/>
          </a:p>
          <a:p>
            <a:pPr>
              <a:buFont typeface="Wingdings" pitchFamily="2" charset="2"/>
              <a:buNone/>
              <a:defRPr/>
            </a:pPr>
            <a:r>
              <a:rPr lang="en-US" sz="2000" dirty="0"/>
              <a:t>5.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članice</a:t>
            </a:r>
            <a:r>
              <a:rPr lang="en-US" sz="2000" dirty="0"/>
              <a:t> </a:t>
            </a:r>
            <a:r>
              <a:rPr lang="en-US" sz="2000" dirty="0" err="1"/>
              <a:t>carinske</a:t>
            </a:r>
            <a:r>
              <a:rPr lang="en-US" sz="2000" dirty="0"/>
              <a:t> </a:t>
            </a:r>
            <a:r>
              <a:rPr lang="en-US" sz="2000" dirty="0" err="1"/>
              <a:t>unije</a:t>
            </a:r>
            <a:r>
              <a:rPr lang="en-US" sz="2000" dirty="0"/>
              <a:t> </a:t>
            </a:r>
            <a:r>
              <a:rPr lang="en-US" sz="2000" dirty="0" err="1"/>
              <a:t>geografski</a:t>
            </a:r>
            <a:r>
              <a:rPr lang="en-US" sz="2000" dirty="0"/>
              <a:t> </a:t>
            </a:r>
            <a:r>
              <a:rPr lang="en-US" sz="2000" dirty="0" err="1"/>
              <a:t>bliže</a:t>
            </a:r>
            <a:r>
              <a:rPr lang="en-US" sz="2000" dirty="0"/>
              <a:t>. </a:t>
            </a:r>
            <a:endParaRPr lang="sr-Latn-CS" sz="2000" dirty="0"/>
          </a:p>
          <a:p>
            <a:pPr>
              <a:buFont typeface="Wingdings" pitchFamily="2" charset="2"/>
              <a:buNone/>
              <a:defRPr/>
            </a:pPr>
            <a:r>
              <a:rPr lang="vi-VN" sz="2000" dirty="0"/>
              <a:t>6. Što je veća </a:t>
            </a:r>
            <a:r>
              <a:rPr lang="sr-Latn-CS" sz="2000" dirty="0"/>
              <a:t>razmena pre </a:t>
            </a:r>
            <a:r>
              <a:rPr lang="vi-VN" sz="2000" dirty="0"/>
              <a:t>stvaranja carinske unije između potencijalnih članica unije.</a:t>
            </a:r>
          </a:p>
          <a:p>
            <a:pPr>
              <a:defRPr/>
            </a:pPr>
            <a:endParaRPr lang="sr-Latn-CS" sz="2000" dirty="0"/>
          </a:p>
          <a:p>
            <a:pPr>
              <a:defRPr/>
            </a:pPr>
            <a:r>
              <a:rPr lang="en-US" sz="2000" dirty="0"/>
              <a:t>EU </a:t>
            </a:r>
            <a:r>
              <a:rPr lang="en-US" sz="2000" dirty="0" err="1"/>
              <a:t>imala</a:t>
            </a:r>
            <a:r>
              <a:rPr lang="en-US" sz="2000" dirty="0"/>
              <a:t> je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uspeha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i="1" dirty="0"/>
              <a:t>EFTA</a:t>
            </a:r>
            <a:r>
              <a:rPr lang="sr-Latn-CS" sz="2000" i="1" dirty="0"/>
              <a:t>-</a:t>
            </a:r>
            <a:r>
              <a:rPr lang="en-US" sz="2000" i="1" dirty="0"/>
              <a:t> </a:t>
            </a:r>
            <a:r>
              <a:rPr lang="en-US" sz="2000" i="1" dirty="0" err="1"/>
              <a:t>razlozi</a:t>
            </a:r>
            <a:r>
              <a:rPr lang="en-US" sz="2000" i="1" dirty="0"/>
              <a:t> </a:t>
            </a:r>
            <a:r>
              <a:rPr lang="sr-Latn-CS" sz="2000" i="1" dirty="0"/>
              <a:t> 3,</a:t>
            </a:r>
            <a:r>
              <a:rPr lang="en-US" sz="2000" i="1" dirty="0"/>
              <a:t>4,5,6</a:t>
            </a:r>
            <a:endParaRPr lang="sr-Latn-CS" sz="2000" i="1" dirty="0"/>
          </a:p>
          <a:p>
            <a:pPr>
              <a:defRPr/>
            </a:pPr>
            <a:r>
              <a:rPr lang="sr-Latn-CS" sz="2000" dirty="0"/>
              <a:t>GB,</a:t>
            </a:r>
            <a:r>
              <a:rPr lang="en-US" sz="2000" dirty="0" err="1"/>
              <a:t>Austrija,Danska</a:t>
            </a:r>
            <a:r>
              <a:rPr lang="en-US" sz="2000" dirty="0"/>
              <a:t>, </a:t>
            </a:r>
            <a:r>
              <a:rPr lang="en-US" sz="2000" dirty="0" err="1"/>
              <a:t>Norveška</a:t>
            </a:r>
            <a:r>
              <a:rPr lang="en-US" sz="2000" dirty="0"/>
              <a:t>, </a:t>
            </a:r>
            <a:r>
              <a:rPr lang="en-US" sz="2000" dirty="0" err="1"/>
              <a:t>Portugalija</a:t>
            </a:r>
            <a:r>
              <a:rPr lang="en-US" sz="2000" dirty="0"/>
              <a:t>, </a:t>
            </a:r>
            <a:r>
              <a:rPr lang="en-US" sz="2000" dirty="0" err="1"/>
              <a:t>Švedska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Švajcarska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Teorija ekonomske integracije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vi-VN" dirty="0"/>
              <a:t>diskriminatorn</a:t>
            </a:r>
            <a:r>
              <a:rPr lang="en-US" dirty="0"/>
              <a:t>a</a:t>
            </a:r>
            <a:r>
              <a:rPr lang="vi-VN" dirty="0"/>
              <a:t> </a:t>
            </a:r>
            <a:r>
              <a:rPr lang="vi-VN" i="1" u="sng" dirty="0"/>
              <a:t>ogranič</a:t>
            </a:r>
            <a:r>
              <a:rPr lang="en-US" i="1" u="sng" dirty="0"/>
              <a:t>e</a:t>
            </a:r>
            <a:r>
              <a:rPr lang="vi-VN" i="1" u="sng" dirty="0"/>
              <a:t>nja </a:t>
            </a:r>
            <a:r>
              <a:rPr lang="vi-VN" dirty="0"/>
              <a:t>ili </a:t>
            </a:r>
            <a:r>
              <a:rPr lang="vi-VN" i="1" u="sng" dirty="0"/>
              <a:t>ukidanj</a:t>
            </a:r>
            <a:r>
              <a:rPr lang="en-US" i="1" u="sng" dirty="0"/>
              <a:t>e</a:t>
            </a:r>
            <a:r>
              <a:rPr lang="vi-VN" i="1" u="sng" dirty="0"/>
              <a:t> trgovinskih barijera </a:t>
            </a:r>
            <a:endParaRPr lang="en-US" i="1" u="sng" dirty="0"/>
          </a:p>
          <a:p>
            <a:pPr>
              <a:defRPr/>
            </a:pPr>
            <a:endParaRPr lang="en-US" i="1" u="sng" dirty="0"/>
          </a:p>
          <a:p>
            <a:pPr>
              <a:defRPr/>
            </a:pPr>
            <a:r>
              <a:rPr lang="vi-VN" dirty="0"/>
              <a:t>između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potpisale</a:t>
            </a:r>
            <a:r>
              <a:rPr lang="en-US" dirty="0"/>
              <a:t> </a:t>
            </a:r>
            <a:r>
              <a:rPr lang="en-US" dirty="0" err="1"/>
              <a:t>sporazum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Dinamičke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carinskih</a:t>
            </a:r>
            <a:r>
              <a:rPr lang="en-US" dirty="0"/>
              <a:t> </a:t>
            </a:r>
            <a:r>
              <a:rPr lang="en-US" dirty="0" err="1"/>
              <a:t>unija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Povećan</a:t>
            </a:r>
            <a:r>
              <a:rPr lang="sr-Latn-CS" dirty="0"/>
              <a:t>a </a:t>
            </a:r>
            <a:r>
              <a:rPr lang="en-US" dirty="0" err="1"/>
              <a:t>konkurencij</a:t>
            </a:r>
            <a:r>
              <a:rPr lang="sr-Latn-CS" dirty="0"/>
              <a:t>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ekonomij</a:t>
            </a:r>
            <a:r>
              <a:rPr lang="sr-Latn-CS" dirty="0"/>
              <a:t>a</a:t>
            </a:r>
            <a:r>
              <a:rPr lang="en-US" dirty="0"/>
              <a:t> </a:t>
            </a:r>
            <a:r>
              <a:rPr lang="en-US" dirty="0" err="1"/>
              <a:t>obima</a:t>
            </a:r>
            <a:endParaRPr lang="sr-Latn-C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podsticaji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endParaRPr lang="sr-Latn-C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/>
              <a:t>Bolje</a:t>
            </a:r>
            <a:r>
              <a:rPr lang="sr-Latn-CS" dirty="0"/>
              <a:t> </a:t>
            </a:r>
            <a:r>
              <a:rPr lang="en-US" dirty="0" err="1"/>
              <a:t>korišćenj</a:t>
            </a:r>
            <a:r>
              <a:rPr lang="sr-Latn-CS" dirty="0"/>
              <a:t>e </a:t>
            </a:r>
            <a:r>
              <a:rPr lang="it-IT" dirty="0"/>
              <a:t>resursa</a:t>
            </a:r>
            <a:endParaRPr lang="sr-Latn-CS" dirty="0"/>
          </a:p>
          <a:p>
            <a:pPr marL="514350" indent="-514350">
              <a:buFont typeface="+mj-lt"/>
              <a:buAutoNum type="arabicPeriod"/>
              <a:defRPr/>
            </a:pPr>
            <a:endParaRPr lang="sr-Latn-CS" dirty="0"/>
          </a:p>
          <a:p>
            <a:pPr>
              <a:defRPr/>
            </a:pPr>
            <a:r>
              <a:rPr lang="en-US" dirty="0" err="1"/>
              <a:t>dinamički</a:t>
            </a:r>
            <a:r>
              <a:rPr lang="en-US" dirty="0"/>
              <a:t> </a:t>
            </a:r>
            <a:r>
              <a:rPr lang="en-US" dirty="0" err="1"/>
              <a:t>dobici</a:t>
            </a:r>
            <a:r>
              <a:rPr lang="en-US" dirty="0"/>
              <a:t> pet do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veći</a:t>
            </a:r>
            <a:endParaRPr lang="en-US" dirty="0"/>
          </a:p>
          <a:p>
            <a:pPr>
              <a:defRPr/>
            </a:pP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statičkih</a:t>
            </a:r>
            <a:r>
              <a:rPr lang="en-US" dirty="0"/>
              <a:t> </a:t>
            </a:r>
            <a:r>
              <a:rPr lang="en-US" dirty="0" err="1"/>
              <a:t>dobitaka</a:t>
            </a:r>
            <a:r>
              <a:rPr lang="en-US" dirty="0"/>
              <a:t>.</a:t>
            </a:r>
            <a:endParaRPr lang="it-IT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To bi bilo drugo najbolje rešenje. A prvo?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i="1" dirty="0" err="1"/>
              <a:t>jednostrano</a:t>
            </a:r>
            <a:r>
              <a:rPr lang="en-US" i="1" dirty="0"/>
              <a:t> </a:t>
            </a:r>
            <a:r>
              <a:rPr lang="en-US" i="1" dirty="0" err="1"/>
              <a:t>eliminiše</a:t>
            </a:r>
            <a:r>
              <a:rPr lang="en-US" i="1" dirty="0"/>
              <a:t> </a:t>
            </a:r>
            <a:r>
              <a:rPr lang="en-US" i="1" dirty="0" err="1"/>
              <a:t>sve</a:t>
            </a:r>
            <a:r>
              <a:rPr lang="en-US" i="1" dirty="0"/>
              <a:t> </a:t>
            </a:r>
            <a:r>
              <a:rPr lang="en-US" i="1" dirty="0" err="1"/>
              <a:t>barijere</a:t>
            </a:r>
            <a:r>
              <a:rPr lang="en-US" i="1" dirty="0"/>
              <a:t> </a:t>
            </a:r>
            <a:r>
              <a:rPr lang="en-US" i="1" dirty="0" err="1"/>
              <a:t>trgovini</a:t>
            </a:r>
            <a:r>
              <a:rPr lang="en-US" i="1" dirty="0"/>
              <a:t>. </a:t>
            </a:r>
            <a:endParaRPr lang="sr-Latn-CS" i="1" dirty="0"/>
          </a:p>
          <a:p>
            <a:pPr>
              <a:defRPr/>
            </a:pPr>
            <a:endParaRPr lang="sr-Latn-CS" i="1" dirty="0"/>
          </a:p>
          <a:p>
            <a:pPr>
              <a:defRPr/>
            </a:pPr>
            <a:r>
              <a:rPr lang="sr-Latn-CS" dirty="0"/>
              <a:t>To je uradila Estonija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Dakle,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vi-VN" sz="2800" dirty="0"/>
              <a:t>pristupanje carinskoj uniji zbog statičkih i dinamičkih</a:t>
            </a:r>
            <a:r>
              <a:rPr lang="sr-Latn-CS" sz="2800" dirty="0"/>
              <a:t> </a:t>
            </a:r>
            <a:r>
              <a:rPr lang="pl-PL" sz="2800" dirty="0"/>
              <a:t>koristi koje ona pruža samo je drugo najbolje rešenje</a:t>
            </a:r>
          </a:p>
          <a:p>
            <a:pPr>
              <a:defRPr/>
            </a:pPr>
            <a:endParaRPr lang="pl-PL" sz="2800" dirty="0"/>
          </a:p>
          <a:p>
            <a:pPr>
              <a:defRPr/>
            </a:pPr>
            <a:r>
              <a:rPr lang="pl-PL" sz="2800" dirty="0"/>
              <a:t>Možda bi za jednu zemlju </a:t>
            </a:r>
            <a:r>
              <a:rPr lang="en-US" sz="2800" dirty="0" err="1"/>
              <a:t>najbolja</a:t>
            </a:r>
            <a:r>
              <a:rPr lang="en-US" sz="2800" dirty="0"/>
              <a:t> </a:t>
            </a:r>
            <a:r>
              <a:rPr lang="en-US" sz="2800" dirty="0" err="1"/>
              <a:t>politika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i="1" dirty="0" err="1"/>
              <a:t>jednostrano</a:t>
            </a:r>
            <a:r>
              <a:rPr lang="en-US" sz="2800" i="1" dirty="0"/>
              <a:t> </a:t>
            </a:r>
            <a:r>
              <a:rPr lang="en-US" sz="2800" i="1" dirty="0" err="1"/>
              <a:t>eliminiše</a:t>
            </a:r>
            <a:r>
              <a:rPr lang="en-US" sz="2800" i="1" dirty="0"/>
              <a:t> </a:t>
            </a:r>
            <a:r>
              <a:rPr lang="en-US" sz="2800" i="1" dirty="0" err="1"/>
              <a:t>sve</a:t>
            </a:r>
            <a:r>
              <a:rPr lang="en-US" sz="2800" i="1" dirty="0"/>
              <a:t> </a:t>
            </a:r>
            <a:r>
              <a:rPr lang="en-US" sz="2800" i="1" dirty="0" err="1"/>
              <a:t>barijere</a:t>
            </a:r>
            <a:r>
              <a:rPr lang="en-US" sz="2800" i="1" dirty="0"/>
              <a:t> </a:t>
            </a:r>
            <a:r>
              <a:rPr lang="en-US" sz="2800" i="1" dirty="0" err="1"/>
              <a:t>trgovini</a:t>
            </a:r>
            <a:r>
              <a:rPr lang="en-US" sz="2800" i="1" dirty="0"/>
              <a:t>.</a:t>
            </a:r>
            <a:endParaRPr lang="sr-Latn-CS" sz="2800" i="1" dirty="0"/>
          </a:p>
          <a:p>
            <a:pPr>
              <a:defRPr/>
            </a:pPr>
            <a:endParaRPr lang="sr-Latn-CS" sz="2800" i="1" dirty="0"/>
          </a:p>
          <a:p>
            <a:pPr>
              <a:defRPr/>
            </a:pPr>
            <a:r>
              <a:rPr lang="sr-Latn-CS" sz="2800" i="1" dirty="0"/>
              <a:t>Zašto - možda?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Velika zemlja ima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Sigurna k</a:t>
            </a:r>
            <a:r>
              <a:rPr lang="en-US" dirty="0" err="1"/>
              <a:t>orist</a:t>
            </a:r>
            <a:r>
              <a:rPr lang="sr-Latn-C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en-US" dirty="0"/>
              <a:t>Mora</a:t>
            </a:r>
            <a:r>
              <a:rPr lang="sr-Latn-C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odmerena</a:t>
            </a:r>
            <a:r>
              <a:rPr lang="en-US" dirty="0"/>
              <a:t> </a:t>
            </a:r>
            <a:r>
              <a:rPr lang="en-US" dirty="0" err="1"/>
              <a:t>nasuprot</a:t>
            </a:r>
            <a:r>
              <a:rPr lang="en-US" dirty="0"/>
              <a:t> </a:t>
            </a:r>
            <a:r>
              <a:rPr lang="en-US" dirty="0" err="1"/>
              <a:t>gubitaka</a:t>
            </a:r>
            <a:r>
              <a:rPr lang="sr-Latn-CS" dirty="0"/>
              <a:t> blagostanja</a:t>
            </a:r>
            <a:r>
              <a:rPr lang="en-US" dirty="0"/>
              <a:t> </a:t>
            </a:r>
            <a:endParaRPr lang="sr-Latn-CS" dirty="0"/>
          </a:p>
          <a:p>
            <a:pPr lvl="1">
              <a:defRPr/>
            </a:pPr>
            <a:r>
              <a:rPr lang="sr-Latn-CS" dirty="0"/>
              <a:t> od </a:t>
            </a:r>
            <a:r>
              <a:rPr lang="en-US" dirty="0" err="1"/>
              <a:t>pogoršavanja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razmene</a:t>
            </a:r>
            <a:r>
              <a:rPr lang="en-US" dirty="0"/>
              <a:t>.</a:t>
            </a:r>
            <a:endParaRPr lang="sr-Latn-CS" dirty="0"/>
          </a:p>
          <a:p>
            <a:pPr>
              <a:defRPr/>
            </a:pPr>
            <a:r>
              <a:rPr lang="sr-Latn-CS" dirty="0"/>
              <a:t>Plus</a:t>
            </a:r>
          </a:p>
          <a:p>
            <a:pPr lvl="1">
              <a:defRPr/>
            </a:pPr>
            <a:r>
              <a:rPr lang="sr-Latn-RS" dirty="0"/>
              <a:t> </a:t>
            </a:r>
            <a:r>
              <a:rPr lang="vi-VN" dirty="0"/>
              <a:t>politički teško </a:t>
            </a:r>
            <a:r>
              <a:rPr lang="sr-Latn-CS" dirty="0"/>
              <a:t>zbog interesnih grupa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S </a:t>
            </a:r>
            <a:r>
              <a:rPr lang="en-US" sz="2800" dirty="0" err="1"/>
              <a:t>ovim</a:t>
            </a:r>
            <a:r>
              <a:rPr lang="en-US" sz="2800" dirty="0"/>
              <a:t> je </a:t>
            </a:r>
            <a:r>
              <a:rPr lang="en-US" sz="2800" dirty="0" err="1"/>
              <a:t>povezano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pitanje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li</a:t>
            </a:r>
            <a:r>
              <a:rPr lang="en-US" sz="2800" dirty="0"/>
              <a:t> </a:t>
            </a:r>
            <a:r>
              <a:rPr lang="en-US" sz="2800" dirty="0" err="1"/>
              <a:t>regionalni</a:t>
            </a:r>
            <a:r>
              <a:rPr lang="en-US" sz="2800" dirty="0"/>
              <a:t> </a:t>
            </a:r>
            <a:r>
              <a:rPr lang="sr-Latn-CS" sz="2800" dirty="0"/>
              <a:t>sporazumi unapređuju ili unazađuju </a:t>
            </a:r>
            <a:r>
              <a:rPr lang="vi-VN" sz="2800" dirty="0"/>
              <a:t>slobodnu međunarodnu trgovinu. </a:t>
            </a:r>
            <a:br>
              <a:rPr lang="sr-Latn-C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7348" name="Picture 5" descr="IIA_Spaghetti_Bow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12925"/>
            <a:ext cx="7467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Carinska unija koja </a:t>
            </a:r>
            <a:r>
              <a:rPr lang="sr-Latn-CS" dirty="0" err="1"/>
              <a:t>preusmerava</a:t>
            </a:r>
            <a:r>
              <a:rPr lang="sr-Latn-CS" dirty="0"/>
              <a:t> trgovinu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razmenu među svim zemljama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unutar unije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ramenu unutar unije, ali smanjuje razmenu sa ne-članicama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među članicama, ali povećava razmenu sa nečlanicama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3733800"/>
            <a:ext cx="7086600" cy="99060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Carinska unija koja </a:t>
            </a:r>
            <a:r>
              <a:rPr lang="sr-Latn-CS" dirty="0" err="1"/>
              <a:t>preusmerava</a:t>
            </a:r>
            <a:r>
              <a:rPr lang="sr-Latn-CS" dirty="0"/>
              <a:t> trgovinu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razmenu među svim zemljama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unutar unije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Povećava ramenu sa članicama ali smanjuje razmenu sa ne-članicama unije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dirty="0"/>
              <a:t>Smanjuje razmenu među članicama, ali povećava razmenu sa nečlanicama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3733800"/>
            <a:ext cx="7086600" cy="152400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29" t="14815" r="33854" b="35185"/>
          <a:stretch>
            <a:fillRect/>
          </a:stretch>
        </p:blipFill>
        <p:spPr bwMode="auto">
          <a:xfrm>
            <a:off x="0" y="381000"/>
            <a:ext cx="8153400" cy="647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4572000" y="27432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67400" y="36576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95800" y="21336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76800" y="2590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543800" cy="1431925"/>
          </a:xfrm>
        </p:spPr>
        <p:txBody>
          <a:bodyPr/>
          <a:lstStyle/>
          <a:p>
            <a:br>
              <a:rPr lang="en-GB" sz="800" dirty="0"/>
            </a:br>
            <a:r>
              <a:rPr lang="en-GB" sz="1600" dirty="0"/>
              <a:t> </a:t>
            </a:r>
            <a:r>
              <a:rPr lang="en-GB" sz="1600" dirty="0" err="1"/>
              <a:t>Ukažite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moguće</a:t>
            </a:r>
            <a:r>
              <a:rPr lang="en-GB" sz="1600" dirty="0"/>
              <a:t> </a:t>
            </a:r>
            <a:r>
              <a:rPr lang="en-GB" sz="1600" dirty="0" err="1"/>
              <a:t>troškove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koristi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S</a:t>
            </a:r>
            <a:r>
              <a:rPr lang="sr-Latn-RS" sz="1600" dirty="0"/>
              <a:t>AD </a:t>
            </a:r>
            <a:br>
              <a:rPr lang="sr-Latn-RS" sz="1600" dirty="0"/>
            </a:br>
            <a:r>
              <a:rPr lang="en-GB" sz="1600" dirty="0" err="1"/>
              <a:t>od</a:t>
            </a:r>
            <a:r>
              <a:rPr lang="en-GB" sz="1600" dirty="0"/>
              <a:t> </a:t>
            </a:r>
            <a:r>
              <a:rPr lang="en-GB" sz="1600" dirty="0" err="1"/>
              <a:t>pomeranja</a:t>
            </a:r>
            <a:r>
              <a:rPr lang="en-GB" sz="1600" dirty="0"/>
              <a:t> ka </a:t>
            </a:r>
            <a:r>
              <a:rPr lang="en-GB" sz="1600" dirty="0" err="1"/>
              <a:t>jedinstvenom</a:t>
            </a:r>
            <a:r>
              <a:rPr lang="en-GB" sz="1600" dirty="0"/>
              <a:t> </a:t>
            </a:r>
            <a:br>
              <a:rPr lang="sr-Latn-RS" sz="1600" dirty="0"/>
            </a:br>
            <a:r>
              <a:rPr lang="en-GB" sz="1600" dirty="0" err="1"/>
              <a:t>tržištu</a:t>
            </a:r>
            <a:r>
              <a:rPr lang="en-GB" sz="1600" dirty="0"/>
              <a:t> </a:t>
            </a:r>
            <a:r>
              <a:rPr lang="en-GB" sz="1600" dirty="0" err="1"/>
              <a:t>Evropske</a:t>
            </a:r>
            <a:r>
              <a:rPr lang="en-GB" sz="1600" dirty="0"/>
              <a:t> </a:t>
            </a:r>
            <a:r>
              <a:rPr lang="en-GB" sz="1600" dirty="0" err="1"/>
              <a:t>Unije</a:t>
            </a:r>
            <a:r>
              <a:rPr lang="en-GB" sz="1600" dirty="0"/>
              <a:t> </a:t>
            </a:r>
            <a:r>
              <a:rPr lang="en-GB" sz="1600" dirty="0" err="1"/>
              <a:t>početkom</a:t>
            </a:r>
            <a:r>
              <a:rPr lang="en-GB" sz="1600" dirty="0"/>
              <a:t> 1993. </a:t>
            </a:r>
            <a:br>
              <a:rPr lang="en-US" sz="1600" dirty="0"/>
            </a:br>
            <a:r>
              <a:rPr lang="en-US" sz="1600" dirty="0"/>
              <a:t> </a:t>
            </a:r>
            <a:br>
              <a:rPr lang="en-GB" sz="800" dirty="0"/>
            </a:br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551" t="46350" r="22933" b="10692"/>
          <a:stretch>
            <a:fillRect/>
          </a:stretch>
        </p:blipFill>
        <p:spPr bwMode="auto">
          <a:xfrm>
            <a:off x="152400" y="1676400"/>
            <a:ext cx="5334000" cy="46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2057400"/>
            <a:ext cx="2438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Mogući troškovi za SAD </a:t>
            </a:r>
          </a:p>
          <a:p>
            <a:r>
              <a:rPr lang="en-GB" dirty="0"/>
              <a:t>N</a:t>
            </a:r>
            <a:r>
              <a:rPr lang="sr-Latn-RS" dirty="0"/>
              <a:t>astaju usled rasta efikasnosti i konkurentnosti EU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Koristi nastaju usled rasta tražnje za uvozom iz SAD 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Uporedite tačke </a:t>
            </a:r>
            <a:r>
              <a:rPr lang="en-US" dirty="0"/>
              <a:t>B' and H' </a:t>
            </a:r>
            <a:r>
              <a:rPr lang="sr-Latn-RS" dirty="0"/>
              <a:t>na slici </a:t>
            </a:r>
          </a:p>
          <a:p>
            <a:r>
              <a:rPr lang="en-US" dirty="0"/>
              <a:t>10-3 </a:t>
            </a:r>
            <a:r>
              <a:rPr lang="sr-Latn-RS" dirty="0"/>
              <a:t>sa tačkama na ovoj slici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990" t="14815" r="38157" b="48702"/>
          <a:stretch>
            <a:fillRect/>
          </a:stretch>
        </p:blipFill>
        <p:spPr bwMode="auto">
          <a:xfrm>
            <a:off x="5668297" y="-67733"/>
            <a:ext cx="3475703" cy="342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3048000" y="41148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67600" y="15240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9275"/>
            <a:ext cx="7543800" cy="1431925"/>
          </a:xfrm>
        </p:spPr>
        <p:txBody>
          <a:bodyPr/>
          <a:lstStyle/>
          <a:p>
            <a:r>
              <a:rPr lang="sr-Latn-RS" sz="4000" dirty="0">
                <a:hlinkClick r:id="rId2"/>
              </a:rPr>
              <a:t>Sve što treba da znate o međunarodnoj ekonomiji, </a:t>
            </a:r>
            <a:br>
              <a:rPr lang="sr-Latn-RS" sz="4000" dirty="0">
                <a:hlinkClick r:id="rId2"/>
              </a:rPr>
            </a:br>
            <a:r>
              <a:rPr lang="sr-Latn-RS" sz="4000" dirty="0">
                <a:hlinkClick r:id="rId2"/>
              </a:rPr>
              <a:t>u 70 reči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5438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sz="2000" dirty="0"/>
              <a:t>Ako zemlja troši više nego što proizvodi, moraće da uvozi više nego što izvozi. Ovo nije nikakav trik – to je aritmetika</a:t>
            </a:r>
            <a:r>
              <a:rPr lang="en-GB" sz="2000" dirty="0"/>
              <a:t>.</a:t>
            </a:r>
            <a:endParaRPr lang="sr-Latn-RS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sr-Latn-RS" sz="2000" dirty="0"/>
              <a:t>Ako smanjimo deficit sa Kinom, povećaćemo deficit sa nekom drugom zemjom.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sr-Latn-RS" sz="2000" dirty="0"/>
              <a:t>Fiskalni deficit je ovde najvažniji. Kontrolišite taj deficit, i kontrolisaćete spojnotrgovinski deficit. </a:t>
            </a:r>
          </a:p>
          <a:p>
            <a:endParaRPr lang="sr-Latn-RS" sz="2000" i="1" dirty="0"/>
          </a:p>
          <a:p>
            <a:r>
              <a:rPr lang="sr-Latn-RS" sz="2000" i="1" dirty="0"/>
              <a:t>George </a:t>
            </a:r>
            <a:r>
              <a:rPr lang="en-GB" sz="2000" i="1" dirty="0"/>
              <a:t>P. Shultz,</a:t>
            </a:r>
            <a:r>
              <a:rPr lang="sr-Latn-RS" sz="2000" i="1" dirty="0"/>
              <a:t> Hoover Institution</a:t>
            </a:r>
            <a:br>
              <a:rPr lang="sr-Latn-RS" sz="2000" i="1" dirty="0"/>
            </a:br>
            <a:r>
              <a:rPr lang="en-GB" sz="2000" i="1" dirty="0"/>
              <a:t> Martin Feldstein</a:t>
            </a:r>
            <a:r>
              <a:rPr lang="sr-Latn-RS" sz="2000" i="1" dirty="0"/>
              <a:t>, Harvard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98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"/>
            <a:ext cx="80772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vi-VN" b="1" dirty="0"/>
              <a:t>Preferencijalni trgovinski aranžmani</a:t>
            </a:r>
            <a:r>
              <a:rPr lang="sr-Latn-CS" b="1" dirty="0"/>
              <a:t>- </a:t>
            </a:r>
          </a:p>
          <a:p>
            <a:pPr marL="914400" lvl="1" indent="-457200">
              <a:buNone/>
              <a:defRPr/>
            </a:pPr>
            <a:r>
              <a:rPr lang="en-US" sz="2000" dirty="0" err="1"/>
              <a:t>Ovo</a:t>
            </a:r>
            <a:r>
              <a:rPr lang="en-US" sz="2000" dirty="0"/>
              <a:t> je </a:t>
            </a:r>
            <a:r>
              <a:rPr lang="en-US" sz="2000" dirty="0" err="1"/>
              <a:t>najlabaviji</a:t>
            </a:r>
            <a:r>
              <a:rPr lang="en-US" sz="2000" dirty="0"/>
              <a:t> </a:t>
            </a:r>
            <a:r>
              <a:rPr lang="en-US" sz="2000" dirty="0" err="1"/>
              <a:t>oblik</a:t>
            </a:r>
            <a:r>
              <a:rPr lang="sr-Latn-RS" sz="2000" dirty="0"/>
              <a:t> - </a:t>
            </a:r>
            <a:r>
              <a:rPr lang="sr-Latn-CS" sz="2000" dirty="0" err="1"/>
              <a:t>Komonvelt</a:t>
            </a:r>
            <a:endParaRPr lang="vi-VN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err="1"/>
              <a:t>Zona</a:t>
            </a:r>
            <a:r>
              <a:rPr lang="en-US" b="1" dirty="0"/>
              <a:t> </a:t>
            </a:r>
            <a:r>
              <a:rPr lang="en-US" b="1" dirty="0" err="1"/>
              <a:t>slobodne</a:t>
            </a:r>
            <a:r>
              <a:rPr lang="en-US" b="1" dirty="0"/>
              <a:t> </a:t>
            </a:r>
            <a:r>
              <a:rPr lang="en-US" b="1" dirty="0" err="1"/>
              <a:t>trgovine</a:t>
            </a:r>
            <a:endParaRPr lang="sr-Latn-CS" i="1" dirty="0"/>
          </a:p>
          <a:p>
            <a:pPr marL="914400" lvl="1" indent="-457200">
              <a:buNone/>
              <a:defRPr/>
            </a:pPr>
            <a:r>
              <a:rPr lang="en-US" sz="2000" i="1" dirty="0"/>
              <a:t>EFTA</a:t>
            </a:r>
            <a:r>
              <a:rPr lang="sr-Latn-CS" sz="2000" i="1" dirty="0"/>
              <a:t>, </a:t>
            </a:r>
            <a:r>
              <a:rPr lang="vi-VN" sz="2000" i="1" dirty="0"/>
              <a:t>NAFTA </a:t>
            </a:r>
            <a:r>
              <a:rPr lang="sr-Latn-CS" sz="2000" i="1" dirty="0"/>
              <a:t>,</a:t>
            </a:r>
            <a:r>
              <a:rPr lang="en-US" sz="2000" i="1" dirty="0" err="1"/>
              <a:t>Mercosur</a:t>
            </a:r>
            <a:endParaRPr lang="sr-Latn-CS" sz="2000" i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sr-Latn-CS" b="1" dirty="0"/>
              <a:t>C</a:t>
            </a:r>
            <a:r>
              <a:rPr lang="vi-VN" b="1" dirty="0"/>
              <a:t>arinska unija</a:t>
            </a:r>
            <a:endParaRPr lang="sr-Latn-RS" b="1" dirty="0"/>
          </a:p>
          <a:p>
            <a:pPr marL="514350" lvl="1" indent="-514350">
              <a:buClr>
                <a:schemeClr val="hlink"/>
              </a:buClr>
              <a:buSzPct val="70000"/>
              <a:buNone/>
              <a:defRPr/>
            </a:pPr>
            <a:r>
              <a:rPr lang="sr-Latn-RS" sz="2800" dirty="0"/>
              <a:t>     </a:t>
            </a:r>
            <a:r>
              <a:rPr lang="vi-VN" sz="2000" dirty="0"/>
              <a:t>Ne</a:t>
            </a:r>
            <a:r>
              <a:rPr lang="sr-Latn-RS" sz="2000" dirty="0"/>
              <a:t>ma </a:t>
            </a:r>
            <a:r>
              <a:rPr lang="vi-VN" sz="2000" dirty="0"/>
              <a:t>carinskih ili drugih barijera</a:t>
            </a:r>
            <a:r>
              <a:rPr lang="sr-Latn-RS" sz="2000" dirty="0"/>
              <a:t>, </a:t>
            </a:r>
            <a:r>
              <a:rPr lang="en-US" sz="2000" dirty="0" err="1"/>
              <a:t>harmonizacij</a:t>
            </a:r>
            <a:r>
              <a:rPr lang="sr-Latn-RS" sz="2000" dirty="0"/>
              <a:t>a trg. politika</a:t>
            </a:r>
          </a:p>
          <a:p>
            <a:pPr marL="514350" lvl="1" indent="-514350">
              <a:buClr>
                <a:schemeClr val="hlink"/>
              </a:buClr>
              <a:buSzPct val="70000"/>
              <a:buFont typeface="+mj-lt"/>
              <a:buAutoNum type="arabicPeriod" startAt="4"/>
              <a:defRPr/>
            </a:pPr>
            <a:r>
              <a:rPr lang="sr-Latn-RS" sz="2800" b="1" dirty="0"/>
              <a:t>Zajedničko tržište</a:t>
            </a:r>
            <a:r>
              <a:rPr lang="en-US" b="1" dirty="0"/>
              <a:t>: </a:t>
            </a:r>
            <a:r>
              <a:rPr lang="sr-Latn-CS" sz="1600" b="1" dirty="0"/>
              <a:t>EU, </a:t>
            </a:r>
            <a:r>
              <a:rPr lang="en-US" sz="1600" b="1" dirty="0" err="1"/>
              <a:t>dozvoljava</a:t>
            </a:r>
            <a:r>
              <a:rPr lang="en-US" sz="1600" b="1" dirty="0"/>
              <a:t> </a:t>
            </a:r>
            <a:r>
              <a:rPr lang="en-US" sz="1600" b="1" dirty="0" err="1"/>
              <a:t>slobodno</a:t>
            </a:r>
            <a:r>
              <a:rPr lang="en-US" sz="1600" b="1" dirty="0"/>
              <a:t> </a:t>
            </a:r>
            <a:r>
              <a:rPr lang="en-US" sz="1600" b="1" dirty="0" err="1"/>
              <a:t>kretanje</a:t>
            </a:r>
            <a:r>
              <a:rPr lang="sr-Latn-CS" sz="1600" b="1" dirty="0"/>
              <a:t> </a:t>
            </a:r>
            <a:r>
              <a:rPr lang="vi-VN" sz="1600" dirty="0"/>
              <a:t>rada i kapitala</a:t>
            </a:r>
            <a:endParaRPr lang="sr-Latn-CS" sz="1600" dirty="0"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vi-VN" b="1" dirty="0"/>
              <a:t>Ekonomska unija </a:t>
            </a:r>
            <a:endParaRPr lang="sr-Latn-CS" b="1" dirty="0"/>
          </a:p>
          <a:p>
            <a:pPr marL="971550" lvl="1" indent="-514350">
              <a:buNone/>
              <a:defRPr/>
            </a:pPr>
            <a:r>
              <a:rPr lang="vi-VN" dirty="0"/>
              <a:t>ujednačava </a:t>
            </a:r>
            <a:r>
              <a:rPr lang="en-US" dirty="0" err="1"/>
              <a:t>FISKALNU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vi-VN" dirty="0"/>
              <a:t>monetarnu politiku</a:t>
            </a:r>
            <a:endParaRPr lang="sr-Latn-RS" dirty="0"/>
          </a:p>
          <a:p>
            <a:pPr marL="971550" lvl="1" indent="-514350">
              <a:buNone/>
              <a:defRPr/>
            </a:pPr>
            <a:endParaRPr lang="vi-VN" dirty="0"/>
          </a:p>
          <a:p>
            <a:pPr>
              <a:defRPr/>
            </a:pPr>
            <a:r>
              <a:rPr lang="en-US" dirty="0"/>
              <a:t>Primer </a:t>
            </a:r>
            <a:r>
              <a:rPr lang="en-US" i="1" dirty="0" err="1"/>
              <a:t>potpune</a:t>
            </a:r>
            <a:r>
              <a:rPr lang="en-US" i="1" dirty="0"/>
              <a:t> </a:t>
            </a:r>
            <a:r>
              <a:rPr lang="en-US" i="1" dirty="0" err="1"/>
              <a:t>ekonomske</a:t>
            </a:r>
            <a:r>
              <a:rPr lang="en-US" i="1" dirty="0"/>
              <a:t> </a:t>
            </a:r>
            <a:r>
              <a:rPr lang="en-US" i="1" dirty="0" err="1"/>
              <a:t>unije</a:t>
            </a:r>
            <a:r>
              <a:rPr lang="en-US" i="1" dirty="0"/>
              <a:t> </a:t>
            </a:r>
            <a:r>
              <a:rPr lang="en-US" i="1" dirty="0" err="1"/>
              <a:t>predstavljaju</a:t>
            </a:r>
            <a:r>
              <a:rPr lang="en-US" i="1" dirty="0"/>
              <a:t> </a:t>
            </a:r>
            <a:r>
              <a:rPr lang="en-US" i="1" dirty="0" err="1"/>
              <a:t>Sjedinjene</a:t>
            </a:r>
            <a:r>
              <a:rPr lang="sr-Latn-CS" i="1" dirty="0"/>
              <a:t> </a:t>
            </a:r>
            <a:r>
              <a:rPr lang="en-US" dirty="0" err="1"/>
              <a:t>Države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Nepotpuna</a:t>
            </a:r>
            <a:r>
              <a:rPr lang="en-US" dirty="0"/>
              <a:t> - </a:t>
            </a:r>
            <a:r>
              <a:rPr lang="en-US" dirty="0" err="1"/>
              <a:t>Beneluks</a:t>
            </a:r>
            <a:endParaRPr lang="en-US" dirty="0"/>
          </a:p>
          <a:p>
            <a:pPr marL="914400" lvl="1" indent="-457200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Pet velikih istina o međunarodnoj razmeni – Alan Blinder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/>
              <a:t>1. </a:t>
            </a:r>
            <a:r>
              <a:rPr lang="sr-Latn-RS" sz="2400" i="1" dirty="0"/>
              <a:t>Međunarodna razmena nije glavni krivac za gubitak poslova</a:t>
            </a:r>
          </a:p>
          <a:p>
            <a:pPr>
              <a:defRPr/>
            </a:pPr>
            <a:r>
              <a:rPr lang="en-GB" sz="2400" i="1" dirty="0"/>
              <a:t>2. </a:t>
            </a:r>
            <a:r>
              <a:rPr lang="sr-Latn-RS" sz="2400" i="1" dirty="0"/>
              <a:t>Razmena služi da se svi specijalizuju za ono što rade bolje </a:t>
            </a:r>
          </a:p>
          <a:p>
            <a:pPr>
              <a:defRPr/>
            </a:pPr>
            <a:r>
              <a:rPr lang="en-GB" sz="2400" i="1" dirty="0"/>
              <a:t>3. Bilateral</a:t>
            </a:r>
            <a:r>
              <a:rPr lang="sr-Latn-RS" sz="2400" i="1" dirty="0"/>
              <a:t>ni deficit ... pa šta? </a:t>
            </a:r>
            <a:br>
              <a:rPr lang="en-GB" sz="2400" dirty="0"/>
            </a:br>
            <a:r>
              <a:rPr lang="en-GB" sz="2400" i="1" dirty="0"/>
              <a:t>4. </a:t>
            </a:r>
            <a:r>
              <a:rPr lang="sr-Latn-RS" sz="2400" i="1" dirty="0"/>
              <a:t>Rastući ukupni deficit nije uzrok gubitka radnih mesta </a:t>
            </a:r>
          </a:p>
          <a:p>
            <a:pPr>
              <a:defRPr/>
            </a:pPr>
            <a:r>
              <a:rPr lang="en-GB" sz="2400" i="1" dirty="0"/>
              <a:t>5. </a:t>
            </a:r>
            <a:r>
              <a:rPr lang="en-GB" sz="2400" i="1" dirty="0" err="1"/>
              <a:t>Tr</a:t>
            </a:r>
            <a:r>
              <a:rPr lang="sr-Latn-RS" sz="2400" i="1" dirty="0"/>
              <a:t>govinski sporazumi  odnose radna mesta, a stvaraju druga – ukupna nezaposlenost se ne menja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1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1. Poslovi se ne zatvaraju zbog međunarodne razmene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- svakoga meseca u SAD se stvori 5 miliona radnih mesta skoro isto toliko starih se zatvori </a:t>
            </a:r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a malim pozitivnim prirastom </a:t>
            </a:r>
          </a:p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ako se to zove?</a:t>
            </a:r>
          </a:p>
          <a:p>
            <a:pPr>
              <a:defRPr/>
            </a:pPr>
            <a:r>
              <a:rPr lang="en-GB" dirty="0"/>
              <a:t>F</a:t>
            </a:r>
            <a:r>
              <a:rPr lang="sr-Latn-RS" dirty="0"/>
              <a:t>rikcionalna nezaposlenost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855" t="18520" r="28716" b="45189"/>
          <a:stretch>
            <a:fillRect/>
          </a:stretch>
        </p:blipFill>
        <p:spPr bwMode="auto">
          <a:xfrm>
            <a:off x="2286000" y="1447800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0" y="3886200"/>
            <a:ext cx="6553200" cy="22860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058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Međunarodna razmena je odgovorna za mali deo promena u nezaposlenosti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2514600" cy="4114800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V</a:t>
            </a:r>
            <a:r>
              <a:rPr lang="sr-Latn-RS" sz="2000" dirty="0"/>
              <a:t>eći deo potiče od rasta konkurencije </a:t>
            </a:r>
          </a:p>
          <a:p>
            <a:pPr>
              <a:defRPr/>
            </a:pPr>
            <a:r>
              <a:rPr lang="en-GB" sz="2000" dirty="0"/>
              <a:t>I</a:t>
            </a:r>
            <a:r>
              <a:rPr lang="sr-Latn-RS" sz="2000" dirty="0"/>
              <a:t> tehnoloških promena, koje razaraju čitave grane</a:t>
            </a:r>
          </a:p>
          <a:p>
            <a:pPr>
              <a:defRPr/>
            </a:pPr>
            <a:r>
              <a:rPr lang="en-GB" sz="2000" dirty="0"/>
              <a:t>K</a:t>
            </a:r>
            <a:r>
              <a:rPr lang="sr-Latn-RS" sz="2000" dirty="0"/>
              <a:t>onkurencija i tehnologija, kažu, dobre su – a razmena nije</a:t>
            </a:r>
            <a:endParaRPr lang="en-GB" sz="2000" dirty="0"/>
          </a:p>
        </p:txBody>
      </p:sp>
      <p:pic>
        <p:nvPicPr>
          <p:cNvPr id="5" name="Content Placeholder 4" descr="Offshoring_-_2013_Update_CH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4343400"/>
            <a:ext cx="3695700" cy="2346325"/>
          </a:xfrm>
        </p:spPr>
      </p:pic>
    </p:spTree>
    <p:extLst>
      <p:ext uri="{BB962C8B-B14F-4D97-AF65-F5344CB8AC3E}">
        <p14:creationId xmlns:p14="http://schemas.microsoft.com/office/powerpoint/2010/main" val="33550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227E-8 L -0.18541 -0.23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3272012-hackett-research-forecasts-offshori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0630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890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00px-US_Employment_Statistic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805180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</a:t>
            </a:r>
            <a:r>
              <a:rPr lang="sr-Latn-RS" dirty="0"/>
              <a:t>aposlenost u industriji pada, autput raste!</a:t>
            </a:r>
            <a:br>
              <a:rPr lang="sr-Latn-RS" dirty="0"/>
            </a:br>
            <a:r>
              <a:rPr lang="en-GB" dirty="0"/>
              <a:t>R</a:t>
            </a:r>
            <a:r>
              <a:rPr lang="sr-Latn-RS" dirty="0"/>
              <a:t>azlog: produktivnost!</a:t>
            </a:r>
            <a:endParaRPr lang="en-GB" dirty="0"/>
          </a:p>
        </p:txBody>
      </p:sp>
      <p:pic>
        <p:nvPicPr>
          <p:cNvPr id="4" name="Content Placeholder 3" descr="US-manufacturing-jobs-v-outp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209799"/>
            <a:ext cx="4343400" cy="4518787"/>
          </a:xfrm>
        </p:spPr>
      </p:pic>
    </p:spTree>
    <p:extLst>
      <p:ext uri="{BB962C8B-B14F-4D97-AF65-F5344CB8AC3E}">
        <p14:creationId xmlns:p14="http://schemas.microsoft.com/office/powerpoint/2010/main" val="1633107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Istorija nezaposlenosti u SAD</a:t>
            </a:r>
            <a:endParaRPr lang="en-GB" dirty="0">
              <a:hlinkClick r:id="rId2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958" t="37038" r="44792" b="9259"/>
          <a:stretch>
            <a:fillRect/>
          </a:stretch>
        </p:blipFill>
        <p:spPr>
          <a:xfrm>
            <a:off x="2438400" y="1190625"/>
            <a:ext cx="6019800" cy="5819775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1605" t="52759" r="44664" b="34714"/>
          <a:stretch>
            <a:fillRect/>
          </a:stretch>
        </p:blipFill>
        <p:spPr bwMode="auto">
          <a:xfrm>
            <a:off x="7899400" y="4419600"/>
            <a:ext cx="53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2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2. Razmena je pitanje efikasnosti i dohodaka, a ne radnih mesta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i="1" dirty="0"/>
              <a:t>Zamislite da sami šijete sebi farmerke zar nije bolje zaraditi, pa kupiti gotove?</a:t>
            </a:r>
          </a:p>
          <a:p>
            <a:pPr>
              <a:defRPr/>
            </a:pPr>
            <a:r>
              <a:rPr lang="sr-Latn-RS" dirty="0"/>
              <a:t>Upravo je to zadatak međunarodne razmene.</a:t>
            </a:r>
          </a:p>
          <a:p>
            <a:pPr>
              <a:defRPr/>
            </a:pPr>
            <a:r>
              <a:rPr lang="sr-Latn-RS" dirty="0"/>
              <a:t>Tu se ne radi o kreiranju ili zatvaranju poslova, već o efikasnom korišćenju rada – (advokat i sekretarica u našem primeru)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434621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Zamka: kad se promeni obrazac razmene, neki gube posao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Dilema pred vladom: </a:t>
            </a:r>
          </a:p>
          <a:p>
            <a:pPr lvl="1">
              <a:defRPr/>
            </a:pPr>
            <a:r>
              <a:rPr lang="en-GB" dirty="0"/>
              <a:t>D</a:t>
            </a:r>
            <a:r>
              <a:rPr lang="sr-Latn-RS" dirty="0"/>
              <a:t>a im kompenzuje posao</a:t>
            </a:r>
          </a:p>
          <a:p>
            <a:pPr lvl="1">
              <a:defRPr/>
            </a:pPr>
            <a:r>
              <a:rPr lang="en-GB" dirty="0"/>
              <a:t>I</a:t>
            </a:r>
            <a:r>
              <a:rPr lang="sr-Latn-RS" dirty="0"/>
              <a:t> poveća poreze</a:t>
            </a:r>
          </a:p>
          <a:p>
            <a:pPr lvl="1"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a li bi to prošlo na referendumu?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5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3. Bilateralni aranžmani i deficiti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sr-Latn-RS" i="1" dirty="0"/>
              <a:t>Alan Blinder: svakog meseca stvaram deficit sa </a:t>
            </a:r>
            <a:r>
              <a:rPr lang="en-GB" dirty="0">
                <a:hlinkClick r:id="rId2"/>
              </a:rPr>
              <a:t>Public Service Electric </a:t>
            </a:r>
            <a:r>
              <a:rPr lang="en-GB" dirty="0"/>
              <a:t>&amp; Gas. </a:t>
            </a:r>
            <a:endParaRPr lang="sr-Latn-RS" dirty="0"/>
          </a:p>
          <a:p>
            <a:pPr>
              <a:defRPr/>
            </a:pPr>
            <a:r>
              <a:rPr lang="sr-Latn-RS" dirty="0"/>
              <a:t>“Oni mi prodaju struju i gas, a ja njima ne prodajem ništa. Ali ja stvaram suficit na univerzitetu </a:t>
            </a:r>
            <a:r>
              <a:rPr lang="en-GB" dirty="0"/>
              <a:t>Princeton</a:t>
            </a:r>
            <a:r>
              <a:rPr lang="sr-Latn-RS" dirty="0"/>
              <a:t>, gde predajem, a od njih skoro ništa ne kupujem. Da li bi trebalo da težim da uravnotežim razmenu sa obe ove kompanije? Naravno da ne.”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9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dirty="0"/>
              <a:t>J</a:t>
            </a:r>
            <a:r>
              <a:rPr lang="sr-Latn-RS" sz="4000" dirty="0"/>
              <a:t>oš nešto - </a:t>
            </a:r>
            <a:r>
              <a:rPr lang="en-US" sz="4000" dirty="0" err="1"/>
              <a:t>bescarinske</a:t>
            </a:r>
            <a:r>
              <a:rPr lang="en-US" sz="4000" dirty="0"/>
              <a:t> zone </a:t>
            </a:r>
            <a:r>
              <a:rPr lang="en-US" sz="4000" dirty="0" err="1"/>
              <a:t>ili</a:t>
            </a:r>
            <a:r>
              <a:rPr lang="en-US" sz="4000" dirty="0"/>
              <a:t> </a:t>
            </a:r>
            <a:r>
              <a:rPr lang="en-US" sz="4000" dirty="0" err="1"/>
              <a:t>slobodne</a:t>
            </a:r>
            <a:r>
              <a:rPr lang="en-US" sz="4000" dirty="0"/>
              <a:t> </a:t>
            </a:r>
            <a:r>
              <a:rPr lang="en-US" sz="4000" dirty="0" err="1"/>
              <a:t>ekonomske</a:t>
            </a:r>
            <a:r>
              <a:rPr lang="sr-Latn-CS" sz="4000" dirty="0"/>
              <a:t> </a:t>
            </a:r>
            <a:r>
              <a:rPr lang="en-US" sz="4000" dirty="0"/>
              <a:t>zone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7848600" cy="4114800"/>
          </a:xfrm>
        </p:spPr>
        <p:txBody>
          <a:bodyPr/>
          <a:lstStyle/>
          <a:p>
            <a:pPr>
              <a:defRPr/>
            </a:pPr>
            <a:r>
              <a:rPr lang="en-US" b="1" dirty="0" err="1"/>
              <a:t>osnovane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ciljem</a:t>
            </a:r>
            <a:r>
              <a:rPr lang="en-US" b="1" dirty="0"/>
              <a:t> </a:t>
            </a:r>
            <a:r>
              <a:rPr lang="en-US" b="1" dirty="0" err="1"/>
              <a:t>privlačenja</a:t>
            </a:r>
            <a:r>
              <a:rPr lang="en-US" b="1" dirty="0"/>
              <a:t> </a:t>
            </a:r>
            <a:r>
              <a:rPr lang="en-US" b="1" dirty="0" err="1"/>
              <a:t>stranih</a:t>
            </a:r>
            <a:r>
              <a:rPr lang="en-US" b="1" dirty="0"/>
              <a:t> investicija </a:t>
            </a:r>
            <a:endParaRPr lang="sr-Latn-CS" b="1" dirty="0"/>
          </a:p>
          <a:p>
            <a:pPr>
              <a:defRPr/>
            </a:pPr>
            <a:endParaRPr lang="sr-Latn-CS" b="1" dirty="0"/>
          </a:p>
          <a:p>
            <a:pPr>
              <a:defRPr/>
            </a:pPr>
            <a:r>
              <a:rPr lang="en-US" b="1" dirty="0" err="1"/>
              <a:t>tako</a:t>
            </a:r>
            <a:r>
              <a:rPr lang="en-US" b="1" dirty="0"/>
              <a:t> </a:t>
            </a:r>
            <a:r>
              <a:rPr lang="en-US" b="1" dirty="0" err="1"/>
              <a:t>što</a:t>
            </a:r>
            <a:r>
              <a:rPr lang="sr-Latn-CS" b="1" dirty="0"/>
              <a:t> </a:t>
            </a:r>
            <a:r>
              <a:rPr lang="en-US" dirty="0" err="1"/>
              <a:t>dozvoljavaju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sirovinskih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intermedijarnih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carinskih</a:t>
            </a:r>
            <a:r>
              <a:rPr lang="sr-Latn-CS" dirty="0"/>
              <a:t> </a:t>
            </a:r>
            <a:r>
              <a:rPr lang="en-US" dirty="0" err="1"/>
              <a:t>dažbina</a:t>
            </a:r>
            <a:r>
              <a:rPr lang="en-US" dirty="0"/>
              <a:t>.</a:t>
            </a: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vi-VN" b="1" dirty="0"/>
              <a:t>oslobađenje od PDV-a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319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4. SAD ne gubi poslove zbog toga što večito ima deficit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9296400" cy="4114800"/>
          </a:xfrm>
        </p:spPr>
        <p:txBody>
          <a:bodyPr/>
          <a:lstStyle/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Ako je nezaposlenost bila manja u vreme ogromnog deficita, zar to nije potvrda da deficit nije problem?</a:t>
            </a:r>
            <a:endParaRPr lang="en-GB" dirty="0"/>
          </a:p>
        </p:txBody>
      </p:sp>
      <p:pic>
        <p:nvPicPr>
          <p:cNvPr id="12292" name="Content Placeholder 4" descr="ANd9GcT_Qwtr1j9T53bhN3jNcjv-_WEhDwtW9-74zcNLif-uxHaYtFoOt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838451"/>
            <a:ext cx="5953125" cy="3876549"/>
          </a:xfrm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1676400" y="4038600"/>
            <a:ext cx="60960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00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Razmena znači da stranci šalju više robe i u sluga nego što mi šaljemo njima. </a:t>
            </a:r>
          </a:p>
          <a:p>
            <a:pPr>
              <a:defRPr/>
            </a:pPr>
            <a:r>
              <a:rPr lang="sr-Latn-RS" dirty="0"/>
              <a:t>Za to možemo da zahvalimo tome što je dolar noseća valuta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“privilege exorbitante” –</a:t>
            </a:r>
            <a:r>
              <a:rPr lang="en-GB" dirty="0" err="1">
                <a:hlinkClick r:id="rId2" tooltip="Valéry Giscard d'Estaing"/>
              </a:rPr>
              <a:t>Valéry</a:t>
            </a:r>
            <a:r>
              <a:rPr lang="en-GB" dirty="0">
                <a:hlinkClick r:id="rId2" tooltip="Valéry Giscard d'Estaing"/>
              </a:rPr>
              <a:t> Giscard d'Estaing</a:t>
            </a:r>
            <a:r>
              <a:rPr lang="en-GB" dirty="0"/>
              <a:t>, </a:t>
            </a:r>
            <a:r>
              <a:rPr lang="en-GB" sz="1200" dirty="0"/>
              <a:t>frequently </a:t>
            </a:r>
            <a:r>
              <a:rPr lang="en-GB" sz="1200" dirty="0" err="1"/>
              <a:t>mis</a:t>
            </a:r>
            <a:r>
              <a:rPr lang="en-GB" sz="1200" dirty="0"/>
              <a:t>-attributed to </a:t>
            </a:r>
            <a:r>
              <a:rPr lang="en-GB" sz="1200" dirty="0">
                <a:hlinkClick r:id="rId3" tooltip="Charles de Gaulle"/>
              </a:rPr>
              <a:t>Charles de Gaulle</a:t>
            </a:r>
            <a:r>
              <a:rPr lang="en-GB" sz="1200" dirty="0"/>
              <a:t>, who is said to have had similar views.</a:t>
            </a:r>
          </a:p>
        </p:txBody>
      </p:sp>
    </p:spTree>
    <p:extLst>
      <p:ext uri="{BB962C8B-B14F-4D97-AF65-F5344CB8AC3E}">
        <p14:creationId xmlns:p14="http://schemas.microsoft.com/office/powerpoint/2010/main" val="3332232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5. Trgovinski sporazumi</a:t>
            </a:r>
            <a:br>
              <a:rPr lang="sr-Latn-RS" dirty="0"/>
            </a:br>
            <a:r>
              <a:rPr lang="sr-Latn-RS" dirty="0"/>
              <a:t>to je upravo naša današnja lekcija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19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AFTA - North American FTA</a:t>
            </a:r>
          </a:p>
          <a:p>
            <a:pPr>
              <a:defRPr/>
            </a:pPr>
            <a:r>
              <a:rPr lang="sr-Latn-RS" dirty="0"/>
              <a:t>TPP</a:t>
            </a:r>
            <a:r>
              <a:rPr lang="en-GB" dirty="0"/>
              <a:t> </a:t>
            </a:r>
            <a:r>
              <a:rPr lang="sr-Latn-RS" dirty="0"/>
              <a:t>– Trans Pacific Parthership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S</a:t>
            </a:r>
            <a:r>
              <a:rPr lang="sr-Latn-RS" dirty="0"/>
              <a:t>tvaraju </a:t>
            </a:r>
          </a:p>
          <a:p>
            <a:pPr>
              <a:defRPr/>
            </a:pPr>
            <a:r>
              <a:rPr lang="sr-Latn-RS" dirty="0"/>
              <a:t>i odnose poslove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28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Razmena i trgovinski sporazumi nisu jedno te isto.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Deficit zavisi od domaćih odluka a ne od trgovinskih sporazuma</a:t>
            </a:r>
          </a:p>
          <a:p>
            <a:pPr>
              <a:defRPr/>
            </a:pPr>
            <a:r>
              <a:rPr lang="sr-Latn-RS" dirty="0"/>
              <a:t>Iznos viška potrošnje u stvari pravi deficit</a:t>
            </a:r>
            <a:r>
              <a:rPr lang="en-GB" dirty="0"/>
              <a:t>. </a:t>
            </a:r>
            <a:endParaRPr lang="sr-Latn-RS" dirty="0"/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emlje koje štede iznad vrednosti dohotka ne čine to zbog sporazuma</a:t>
            </a:r>
            <a:endParaRPr lang="en-GB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9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Trgovinski sporazumi ne zatvaraju poslove već menjaju obrazac razmene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Što je još važnije, ramena Amerikance čini produktivnijim, a poslovi postaju bolje plaćeni 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Što je još važnije, može li to neko da prenese Berniju Sandersu i Donaldu Trampu?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9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Prednosti i šteta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Dolaze investitori</a:t>
            </a:r>
          </a:p>
          <a:p>
            <a:pPr>
              <a:defRPr/>
            </a:pPr>
            <a:r>
              <a:rPr lang="sr-Latn-CS" dirty="0"/>
              <a:t>Povećava se zaposlenost u tim sektorima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1676400"/>
          </a:xfrm>
        </p:spPr>
        <p:txBody>
          <a:bodyPr/>
          <a:lstStyle/>
          <a:p>
            <a:pPr>
              <a:defRPr/>
            </a:pPr>
            <a:r>
              <a:rPr lang="sr-Latn-CS" dirty="0"/>
              <a:t>Ne plaćaju se porezi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905000" y="4191000"/>
            <a:ext cx="3657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Srbija</a:t>
            </a:r>
            <a:r>
              <a:rPr lang="en-US" sz="2800" dirty="0"/>
              <a:t> </a:t>
            </a:r>
            <a:r>
              <a:rPr lang="en-US" sz="2800" dirty="0" err="1"/>
              <a:t>postane</a:t>
            </a:r>
            <a:r>
              <a:rPr lang="en-US" sz="2800" dirty="0"/>
              <a:t> </a:t>
            </a:r>
            <a:r>
              <a:rPr lang="en-US" sz="2800" dirty="0" err="1"/>
              <a:t>bescarinska</a:t>
            </a:r>
            <a:r>
              <a:rPr lang="en-US" sz="2800" dirty="0"/>
              <a:t> </a:t>
            </a:r>
            <a:r>
              <a:rPr lang="en-US" sz="2800" dirty="0" err="1"/>
              <a:t>zona</a:t>
            </a:r>
            <a:endParaRPr lang="en-US" sz="2800" dirty="0"/>
          </a:p>
          <a:p>
            <a:r>
              <a:rPr lang="en-US" sz="2800" dirty="0" err="1"/>
              <a:t>Crna</a:t>
            </a:r>
            <a:r>
              <a:rPr lang="en-US" sz="2800" dirty="0"/>
              <a:t> Gora, </a:t>
            </a:r>
            <a:r>
              <a:rPr lang="en-US" sz="2800" dirty="0" err="1"/>
              <a:t>takodje</a:t>
            </a:r>
            <a:r>
              <a:rPr lang="sr-Latn-RS" sz="2800" dirty="0"/>
              <a:t>?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Statički</a:t>
            </a:r>
            <a:r>
              <a:rPr lang="en-US" dirty="0"/>
              <a:t> </a:t>
            </a:r>
            <a:r>
              <a:rPr lang="en-US" dirty="0" err="1"/>
              <a:t>efekti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carinske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mere se </a:t>
            </a:r>
            <a:r>
              <a:rPr lang="en-US" i="1" dirty="0" err="1"/>
              <a:t>preko</a:t>
            </a:r>
            <a:r>
              <a:rPr lang="en-US" i="1" dirty="0"/>
              <a:t> </a:t>
            </a:r>
            <a:endParaRPr lang="sr-Latn-CS" i="1" dirty="0"/>
          </a:p>
          <a:p>
            <a:pPr lvl="1">
              <a:defRPr/>
            </a:pPr>
            <a:r>
              <a:rPr lang="en-US" i="1" dirty="0" err="1"/>
              <a:t>stvaranja</a:t>
            </a:r>
            <a:r>
              <a:rPr lang="sr-Latn-CS" i="1" dirty="0"/>
              <a:t> </a:t>
            </a:r>
            <a:r>
              <a:rPr lang="it-IT" dirty="0"/>
              <a:t>trgovine</a:t>
            </a:r>
            <a:endParaRPr lang="sr-Latn-CS" dirty="0"/>
          </a:p>
          <a:p>
            <a:pPr lvl="1">
              <a:defRPr/>
            </a:pPr>
            <a:r>
              <a:rPr lang="it-IT" dirty="0"/>
              <a:t>preusmeravanja trgovine.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kada</a:t>
            </a:r>
            <a:r>
              <a:rPr lang="en-US" b="1" dirty="0"/>
              <a:t> se</a:t>
            </a:r>
            <a:r>
              <a:rPr lang="sr-Latn-CS" b="1" dirty="0"/>
              <a:t> </a:t>
            </a:r>
            <a:r>
              <a:rPr lang="en-US" dirty="0" err="1"/>
              <a:t>domaća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zamenjuje</a:t>
            </a:r>
            <a:r>
              <a:rPr lang="en-US" dirty="0"/>
              <a:t> </a:t>
            </a:r>
            <a:r>
              <a:rPr lang="en-US" dirty="0" err="1"/>
              <a:t>uvozom</a:t>
            </a:r>
            <a:r>
              <a:rPr lang="en-US" dirty="0"/>
              <a:t> iz </a:t>
            </a:r>
            <a:r>
              <a:rPr lang="en-US" i="1" dirty="0" err="1"/>
              <a:t>zemlje</a:t>
            </a:r>
            <a:r>
              <a:rPr lang="en-US" i="1" dirty="0"/>
              <a:t> </a:t>
            </a:r>
            <a:r>
              <a:rPr lang="sr-Latn-CS" i="1" dirty="0"/>
              <a:t>-</a:t>
            </a:r>
            <a:r>
              <a:rPr lang="en-US" i="1" dirty="0" err="1"/>
              <a:t>članice</a:t>
            </a:r>
            <a:r>
              <a:rPr lang="en-US" i="1" dirty="0"/>
              <a:t>. </a:t>
            </a:r>
            <a:endParaRPr lang="sr-Latn-RS" i="1" dirty="0"/>
          </a:p>
          <a:p>
            <a:pPr>
              <a:defRPr/>
            </a:pPr>
            <a:endParaRPr lang="sr-Latn-CS" i="1" dirty="0"/>
          </a:p>
          <a:p>
            <a:pPr>
              <a:defRPr/>
            </a:pPr>
            <a:r>
              <a:rPr lang="en-US" dirty="0"/>
              <a:t>to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porasta</a:t>
            </a:r>
            <a:r>
              <a:rPr lang="sr-Latn-CS" dirty="0"/>
              <a:t> </a:t>
            </a:r>
            <a:r>
              <a:rPr lang="en-US" dirty="0" err="1"/>
              <a:t>blagostanja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30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ffectLst/>
              </a:rPr>
              <a:t>Troškovi i koristi od carine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4800600" y="11430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</a:rPr>
              <a:t>Gubitak potrošačevog viška – </a:t>
            </a:r>
            <a:r>
              <a:rPr lang="sr-Latn-CS" dirty="0" err="1">
                <a:solidFill>
                  <a:schemeClr val="bg1"/>
                </a:solidFill>
              </a:rPr>
              <a:t>ABHG</a:t>
            </a:r>
            <a:r>
              <a:rPr lang="sr-Latn-CS" dirty="0">
                <a:solidFill>
                  <a:schemeClr val="bg1"/>
                </a:solidFill>
              </a:rPr>
              <a:t> =60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23622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3352800" y="2819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</a:rPr>
              <a:t>Carina – </a:t>
            </a:r>
            <a:r>
              <a:rPr lang="en-US" dirty="0" err="1">
                <a:solidFill>
                  <a:schemeClr val="bg1"/>
                </a:solidFill>
              </a:rPr>
              <a:t>nestaje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3962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i="1" dirty="0">
                <a:solidFill>
                  <a:schemeClr val="bg1"/>
                </a:solidFill>
              </a:rPr>
              <a:t>Gubitak blagostanja </a:t>
            </a:r>
            <a:r>
              <a:rPr lang="sr-Latn-CS" dirty="0">
                <a:solidFill>
                  <a:schemeClr val="bg1"/>
                </a:solidFill>
              </a:rPr>
              <a:t>od carine – </a:t>
            </a:r>
            <a:endParaRPr lang="en-GB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dirty="0">
                <a:solidFill>
                  <a:schemeClr val="bg1"/>
                </a:solidFill>
              </a:rPr>
              <a:t>CJM+BHN  = 5$ + 10$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postaje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9" name="TextBox 21"/>
          <p:cNvSpPr txBox="1">
            <a:spLocks noChangeArrowheads="1"/>
          </p:cNvSpPr>
          <p:nvPr/>
        </p:nvSpPr>
        <p:spPr bwMode="auto">
          <a:xfrm>
            <a:off x="0" y="1676400"/>
            <a:ext cx="213360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Transfer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proizvodjaca</a:t>
            </a:r>
            <a:r>
              <a:rPr lang="en-US" dirty="0"/>
              <a:t> – </a:t>
            </a:r>
            <a:r>
              <a:rPr lang="sr-Latn-RS" dirty="0"/>
              <a:t>domaćim </a:t>
            </a:r>
            <a:r>
              <a:rPr lang="en-US" dirty="0" err="1"/>
              <a:t>potrosacima</a:t>
            </a:r>
            <a:r>
              <a:rPr lang="sr-Latn-RS" dirty="0"/>
              <a:t>   -15$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295400" y="2438400"/>
            <a:ext cx="990600" cy="6096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Down Arrow 10"/>
          <p:cNvSpPr>
            <a:spLocks noChangeArrowheads="1"/>
          </p:cNvSpPr>
          <p:nvPr/>
        </p:nvSpPr>
        <p:spPr bwMode="auto">
          <a:xfrm>
            <a:off x="3886200" y="2286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514600" y="2770909"/>
            <a:ext cx="578224" cy="554182"/>
          </a:xfrm>
          <a:custGeom>
            <a:avLst/>
            <a:gdLst>
              <a:gd name="T0" fmla="*/ 601472 w 653143"/>
              <a:gd name="T1" fmla="*/ 0 h 618308"/>
              <a:gd name="T2" fmla="*/ 609600 w 653143"/>
              <a:gd name="T3" fmla="*/ 609600 h 618308"/>
              <a:gd name="T4" fmla="*/ 0 w 653143"/>
              <a:gd name="T5" fmla="*/ 583842 h 618308"/>
              <a:gd name="T6" fmla="*/ 601472 w 653143"/>
              <a:gd name="T7" fmla="*/ 0 h 618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3143" h="618308">
                <a:moveTo>
                  <a:pt x="644434" y="0"/>
                </a:moveTo>
                <a:lnTo>
                  <a:pt x="653143" y="618308"/>
                </a:lnTo>
                <a:lnTo>
                  <a:pt x="0" y="592182"/>
                </a:lnTo>
                <a:lnTo>
                  <a:pt x="644434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5029200" y="2783540"/>
            <a:ext cx="1066800" cy="533400"/>
          </a:xfrm>
          <a:custGeom>
            <a:avLst/>
            <a:gdLst>
              <a:gd name="T0" fmla="*/ 1052575 w 653143"/>
              <a:gd name="T1" fmla="*/ 0 h 618308"/>
              <a:gd name="T2" fmla="*/ 1066800 w 653143"/>
              <a:gd name="T3" fmla="*/ 533400 h 618308"/>
              <a:gd name="T4" fmla="*/ 0 w 653143"/>
              <a:gd name="T5" fmla="*/ 510862 h 618308"/>
              <a:gd name="T6" fmla="*/ 1052575 w 653143"/>
              <a:gd name="T7" fmla="*/ 0 h 618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3143" h="618308">
                <a:moveTo>
                  <a:pt x="644434" y="0"/>
                </a:moveTo>
                <a:lnTo>
                  <a:pt x="653143" y="618308"/>
                </a:lnTo>
                <a:lnTo>
                  <a:pt x="0" y="592182"/>
                </a:lnTo>
                <a:lnTo>
                  <a:pt x="644434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086600" y="32105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-</a:t>
            </a:r>
            <a:r>
              <a:rPr lang="en-GB" dirty="0" err="1">
                <a:solidFill>
                  <a:srgbClr val="FF0000"/>
                </a:solidFill>
              </a:rPr>
              <a:t>savršeno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elastičn</a:t>
            </a:r>
            <a:r>
              <a:rPr lang="sr-Latn-RS" dirty="0">
                <a:solidFill>
                  <a:srgbClr val="FF0000"/>
                </a:solidFill>
              </a:rPr>
              <a:t>a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kriv</a:t>
            </a:r>
            <a:r>
              <a:rPr lang="sr-Latn-RS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ponude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sr-Latn-RS" dirty="0">
              <a:solidFill>
                <a:srgbClr val="FF0000"/>
              </a:solidFill>
            </a:endParaRPr>
          </a:p>
          <a:p>
            <a:r>
              <a:rPr lang="en-GB" dirty="0" err="1">
                <a:solidFill>
                  <a:srgbClr val="FF0000"/>
                </a:solidFill>
              </a:rPr>
              <a:t>proizvoda</a:t>
            </a:r>
            <a:r>
              <a:rPr lang="en-GB" dirty="0">
                <a:solidFill>
                  <a:srgbClr val="FF0000"/>
                </a:solidFill>
              </a:rPr>
              <a:t> X </a:t>
            </a:r>
            <a:r>
              <a:rPr lang="en-GB" dirty="0" err="1">
                <a:solidFill>
                  <a:srgbClr val="FF0000"/>
                </a:solidFill>
              </a:rPr>
              <a:t>Zemlje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sr-Latn-RS" dirty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2133600"/>
            <a:ext cx="4206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highlight>
                  <a:srgbClr val="00FFFF"/>
                </a:highlight>
              </a:rPr>
              <a:t>NETO</a:t>
            </a:r>
            <a:r>
              <a:rPr lang="en-US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FF"/>
                </a:highlight>
              </a:rPr>
              <a:t>DOBITAK</a:t>
            </a:r>
            <a:r>
              <a:rPr lang="en-US" dirty="0">
                <a:solidFill>
                  <a:schemeClr val="bg1"/>
                </a:solidFill>
                <a:highlight>
                  <a:srgbClr val="00FFFF"/>
                </a:highlight>
              </a:rPr>
              <a:t> OD </a:t>
            </a:r>
            <a:r>
              <a:rPr lang="en-US" dirty="0" err="1">
                <a:solidFill>
                  <a:schemeClr val="bg1"/>
                </a:solidFill>
                <a:highlight>
                  <a:srgbClr val="00FFFF"/>
                </a:highlight>
              </a:rPr>
              <a:t>CARINSKE</a:t>
            </a:r>
            <a:r>
              <a:rPr lang="en-US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FF"/>
                </a:highlight>
              </a:rPr>
              <a:t>UNIJE</a:t>
            </a:r>
            <a:r>
              <a:rPr lang="sr-Latn-RS" dirty="0">
                <a:solidFill>
                  <a:schemeClr val="bg1"/>
                </a:solidFill>
                <a:highlight>
                  <a:srgbClr val="00FFFF"/>
                </a:highlight>
              </a:rPr>
              <a:t> od 15$</a:t>
            </a:r>
            <a:endParaRPr lang="en-US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86000" y="72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 dirty="0">
                <a:solidFill>
                  <a:schemeClr val="bg1"/>
                </a:solidFill>
              </a:rPr>
              <a:t>Mi smo Zemlja 2   - domaća cena je 3$</a:t>
            </a:r>
          </a:p>
          <a:p>
            <a:pPr>
              <a:spcBef>
                <a:spcPct val="50000"/>
              </a:spcBef>
            </a:pPr>
            <a:r>
              <a:rPr lang="sr-Latn-CS" sz="1200" dirty="0">
                <a:solidFill>
                  <a:schemeClr val="bg1"/>
                </a:solidFill>
              </a:rPr>
              <a:t>Razmenjujemo sa zemljom 1,  </a:t>
            </a:r>
            <a:r>
              <a:rPr lang="sr-Cyrl-RS" sz="1200" dirty="0">
                <a:solidFill>
                  <a:schemeClr val="bg1"/>
                </a:solidFill>
              </a:rPr>
              <a:t>која </a:t>
            </a:r>
            <a:r>
              <a:rPr lang="sr-Latn-CS" sz="1200" dirty="0">
                <a:solidFill>
                  <a:schemeClr val="bg1"/>
                </a:solidFill>
              </a:rPr>
              <a:t>prodaje za  1$</a:t>
            </a:r>
            <a:r>
              <a:rPr lang="sr-Cyrl-RS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uvodimo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carine</a:t>
            </a:r>
            <a:r>
              <a:rPr lang="en-GB" sz="1200" dirty="0">
                <a:solidFill>
                  <a:schemeClr val="bg1"/>
                </a:solidFill>
              </a:rPr>
              <a:t> 100%</a:t>
            </a:r>
            <a:endParaRPr lang="sr-Latn-CS" sz="12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1200" dirty="0">
                <a:solidFill>
                  <a:schemeClr val="bg1"/>
                </a:solidFill>
              </a:rPr>
              <a:t>Ne trgujemo sa ostatkom sveta (Zemlja 3</a:t>
            </a:r>
            <a:r>
              <a:rPr lang="sr-Cyrl-RS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njihova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cena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je</a:t>
            </a:r>
            <a:r>
              <a:rPr lang="en-GB" sz="1200" dirty="0">
                <a:solidFill>
                  <a:schemeClr val="bg1"/>
                </a:solidFill>
              </a:rPr>
              <a:t> 1.5$, </a:t>
            </a:r>
            <a:r>
              <a:rPr lang="en-GB" sz="1200" dirty="0" err="1">
                <a:solidFill>
                  <a:schemeClr val="bg1"/>
                </a:solidFill>
              </a:rPr>
              <a:t>sa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carinom</a:t>
            </a:r>
            <a:r>
              <a:rPr lang="en-GB" sz="1200" dirty="0">
                <a:solidFill>
                  <a:schemeClr val="bg1"/>
                </a:solidFill>
              </a:rPr>
              <a:t>, to </a:t>
            </a:r>
            <a:r>
              <a:rPr lang="en-GB" sz="1200" dirty="0" err="1">
                <a:solidFill>
                  <a:schemeClr val="bg1"/>
                </a:solidFill>
              </a:rPr>
              <a:t>je</a:t>
            </a:r>
            <a:r>
              <a:rPr lang="en-GB" sz="1200" dirty="0">
                <a:solidFill>
                  <a:schemeClr val="bg1"/>
                </a:solidFill>
              </a:rPr>
              <a:t> 3$</a:t>
            </a:r>
            <a:r>
              <a:rPr lang="sr-Latn-CS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56A3CE08-B6B5-4A97-8143-016671B9F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352800"/>
            <a:ext cx="434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71C31223-6D27-4BEA-9397-DECEFAA0A8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325090"/>
            <a:ext cx="533400" cy="484909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F83142-F410-47BC-B276-F41CE49D3638}"/>
              </a:ext>
            </a:extLst>
          </p:cNvPr>
          <p:cNvSpPr/>
          <p:nvPr/>
        </p:nvSpPr>
        <p:spPr>
          <a:xfrm>
            <a:off x="5074108" y="2895600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  <a:r>
              <a:rPr lang="sr-Latn-CS" dirty="0">
                <a:solidFill>
                  <a:schemeClr val="bg1"/>
                </a:solidFill>
              </a:rPr>
              <a:t>0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E67678-5B78-46BF-B2A5-14B57192C718}"/>
              </a:ext>
            </a:extLst>
          </p:cNvPr>
          <p:cNvSpPr/>
          <p:nvPr/>
        </p:nvSpPr>
        <p:spPr>
          <a:xfrm>
            <a:off x="2667000" y="3048000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60681E-D46A-4BF6-B731-4EF8E0794AF9}"/>
              </a:ext>
            </a:extLst>
          </p:cNvPr>
          <p:cNvSpPr/>
          <p:nvPr/>
        </p:nvSpPr>
        <p:spPr>
          <a:xfrm>
            <a:off x="3663920" y="2971800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30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1 L 3.33333E-6 0.088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uiExpand="1" build="allAtOnce"/>
      <p:bldP spid="25609" grpId="0" animBg="1"/>
      <p:bldP spid="25609" grpId="1" animBg="1"/>
      <p:bldP spid="11" grpId="0" animBg="1"/>
      <p:bldP spid="11" grpId="1" animBg="1"/>
      <p:bldP spid="13" grpId="0" animBg="1"/>
      <p:bldP spid="14" grpId="0" animBg="1"/>
      <p:bldP spid="15" grpId="0"/>
      <p:bldP spid="16" grpId="0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preusmeravanj</a:t>
            </a:r>
            <a:r>
              <a:rPr lang="sr-Latn-CS" dirty="0"/>
              <a:t>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/>
              <a:t>dolazi</a:t>
            </a:r>
            <a:r>
              <a:rPr lang="en-US" b="1" dirty="0"/>
              <a:t> </a:t>
            </a:r>
            <a:r>
              <a:rPr lang="en-US" b="1" dirty="0" err="1"/>
              <a:t>kada</a:t>
            </a:r>
            <a:r>
              <a:rPr lang="en-US" b="1" dirty="0"/>
              <a:t> je </a:t>
            </a:r>
            <a:r>
              <a:rPr lang="en-US" b="1" dirty="0" err="1"/>
              <a:t>uvoz</a:t>
            </a:r>
            <a:r>
              <a:rPr lang="en-US" b="1" dirty="0"/>
              <a:t> </a:t>
            </a:r>
            <a:r>
              <a:rPr lang="sr-Latn-CS" b="1" dirty="0"/>
              <a:t>jeftinije robe </a:t>
            </a:r>
          </a:p>
          <a:p>
            <a:pPr lvl="1">
              <a:defRPr/>
            </a:pP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carinske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</a:t>
            </a:r>
            <a:endParaRPr lang="sr-Latn-CS" dirty="0"/>
          </a:p>
          <a:p>
            <a:pPr>
              <a:defRPr/>
            </a:pPr>
            <a:r>
              <a:rPr lang="en-US" sz="3600" dirty="0" err="1"/>
              <a:t>zamenjen</a:t>
            </a:r>
            <a:r>
              <a:rPr lang="en-US" sz="3600" dirty="0"/>
              <a:t> </a:t>
            </a:r>
            <a:r>
              <a:rPr lang="sr-Latn-CS" sz="3600" dirty="0"/>
              <a:t>skupljim </a:t>
            </a:r>
            <a:r>
              <a:rPr lang="en-US" sz="3600" dirty="0" err="1"/>
              <a:t>uvozom</a:t>
            </a:r>
            <a:endParaRPr lang="sr-Latn-CS" sz="3600" dirty="0"/>
          </a:p>
          <a:p>
            <a:pPr lvl="1">
              <a:defRPr/>
            </a:pPr>
            <a:r>
              <a:rPr lang="en-US" dirty="0"/>
              <a:t> iz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članice</a:t>
            </a:r>
            <a:r>
              <a:rPr lang="en-US" dirty="0"/>
              <a:t> </a:t>
            </a:r>
            <a:r>
              <a:rPr lang="en-US" dirty="0" err="1"/>
              <a:t>carinske</a:t>
            </a:r>
            <a:r>
              <a:rPr lang="sr-Latn-CS" dirty="0"/>
              <a:t> </a:t>
            </a:r>
            <a:r>
              <a:rPr lang="en-US" dirty="0" err="1"/>
              <a:t>unije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26059</TotalTime>
  <Words>1556</Words>
  <Application>Microsoft Office PowerPoint</Application>
  <PresentationFormat>On-screen Show (4:3)</PresentationFormat>
  <Paragraphs>240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Tahoma</vt:lpstr>
      <vt:lpstr>Verdana</vt:lpstr>
      <vt:lpstr>Wingdings</vt:lpstr>
      <vt:lpstr>Shimmer</vt:lpstr>
      <vt:lpstr>Poglavlje 10   Ekonomska integracija: carinske unije i zone slobodne trgovine </vt:lpstr>
      <vt:lpstr>Teorija ekonomske integracije </vt:lpstr>
      <vt:lpstr>PowerPoint Presentation</vt:lpstr>
      <vt:lpstr>Još nešto - bescarinske zone ili slobodne ekonomske zone</vt:lpstr>
      <vt:lpstr>Prednosti i šteta</vt:lpstr>
      <vt:lpstr>Statički efekti formiranja carinske unije </vt:lpstr>
      <vt:lpstr>Stvaranje trgovine </vt:lpstr>
      <vt:lpstr>Troškovi i koristi od carine </vt:lpstr>
      <vt:lpstr>preusmeravanje trgovine </vt:lpstr>
      <vt:lpstr>PowerPoint Presentation</vt:lpstr>
      <vt:lpstr>PowerPoint Presentation</vt:lpstr>
      <vt:lpstr>Ako su linije položenije tj.</vt:lpstr>
      <vt:lpstr>PowerPoint Presentation</vt:lpstr>
      <vt:lpstr>PowerPoint Presentation</vt:lpstr>
      <vt:lpstr>Da li je preusmeravanje trgovine dobro za ceo svest?</vt:lpstr>
      <vt:lpstr>Merenje pokazalo</vt:lpstr>
      <vt:lpstr>Teorija drugog najboljeg rešenja </vt:lpstr>
      <vt:lpstr>PowerPoint Presentation</vt:lpstr>
      <vt:lpstr>Kada dovodi do boljitka?</vt:lpstr>
      <vt:lpstr>Dinamičke koristi od carinskih unija </vt:lpstr>
      <vt:lpstr>To bi bilo drugo najbolje rešenje. A prvo?</vt:lpstr>
      <vt:lpstr>Dakle, </vt:lpstr>
      <vt:lpstr>Velika zemlja ima problem</vt:lpstr>
      <vt:lpstr>S ovim je povezano i pitanje da li regionalni sporazumi unapređuju ili unazađuju slobodnu međunarodnu trgovinu.  </vt:lpstr>
      <vt:lpstr>Carinska unija koja preusmerava trgovinu</vt:lpstr>
      <vt:lpstr>Carinska unija koja preusmerava trgovinu</vt:lpstr>
      <vt:lpstr>PowerPoint Presentation</vt:lpstr>
      <vt:lpstr>  Ukažite na moguće troškove i koristi za SAD  od pomeranja ka jedinstvenom  tržištu Evropske Unije početkom 1993.    </vt:lpstr>
      <vt:lpstr>Sve što treba da znate o međunarodnoj ekonomiji,  u 70 reči</vt:lpstr>
      <vt:lpstr>Pet velikih istina o međunarodnoj razmeni – Alan Blinder</vt:lpstr>
      <vt:lpstr>1. Poslovi se ne zatvaraju zbog međunarodne razmene</vt:lpstr>
      <vt:lpstr>Međunarodna razmena je odgovorna za mali deo promena u nezaposlenosti</vt:lpstr>
      <vt:lpstr>PowerPoint Presentation</vt:lpstr>
      <vt:lpstr>PowerPoint Presentation</vt:lpstr>
      <vt:lpstr>Zaposlenost u industriji pada, autput raste! Razlog: produktivnost!</vt:lpstr>
      <vt:lpstr>Istorija nezaposlenosti u SAD</vt:lpstr>
      <vt:lpstr>2. Razmena je pitanje efikasnosti i dohodaka, a ne radnih mesta</vt:lpstr>
      <vt:lpstr>Zamka: kad se promeni obrazac razmene, neki gube posao</vt:lpstr>
      <vt:lpstr>3. Bilateralni aranžmani i deficiti</vt:lpstr>
      <vt:lpstr>4. SAD ne gubi poslove zbog toga što večito ima deficit</vt:lpstr>
      <vt:lpstr>PowerPoint Presentation</vt:lpstr>
      <vt:lpstr>5. Trgovinski sporazumi to je upravo naša današnja lekcija</vt:lpstr>
      <vt:lpstr>Razmena i trgovinski sporazumi nisu jedno te isto. </vt:lpstr>
      <vt:lpstr>Trgovinski sporazumi ne zatvaraju poslove već menjaju obrazac razmene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Danica Popovic</cp:lastModifiedBy>
  <cp:revision>706</cp:revision>
  <dcterms:created xsi:type="dcterms:W3CDTF">2009-02-26T06:52:54Z</dcterms:created>
  <dcterms:modified xsi:type="dcterms:W3CDTF">2019-05-10T12:08:48Z</dcterms:modified>
</cp:coreProperties>
</file>